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2" r:id="rId2"/>
    <p:sldId id="257" r:id="rId3"/>
    <p:sldId id="258" r:id="rId4"/>
    <p:sldId id="259" r:id="rId5"/>
    <p:sldId id="261" r:id="rId6"/>
    <p:sldId id="760" r:id="rId7"/>
    <p:sldId id="761" r:id="rId8"/>
    <p:sldId id="260" r:id="rId9"/>
    <p:sldId id="262" r:id="rId10"/>
    <p:sldId id="762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71A63-5F78-4F82-B8F9-5049302D26F7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2A948-2ECD-4272-8722-079FC9F0FE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3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946B1-E25F-458E-9828-3B8F76074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F5D649-D075-476B-A90D-F71AFEA4B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301D11-ED1D-448F-A540-9E2EBDF2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3C879D-484A-416B-B3D8-216B835F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A0530F-6384-4C29-B708-CEA980A3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61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30C0B-8E05-4B65-A805-86150BDC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29339E-7B82-495E-93A2-2BED4CA7F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0D07AE-C1B0-4246-8C93-2654B45A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5341FF-465E-43E6-93A1-8871515E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36E76-82CA-4761-B93B-0738590B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27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7F3BFC-BBAE-4729-8D66-D2469DFFF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31BD13-A0A6-4505-B7EA-4BC4CB282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00A4E9-45DE-46F3-8FB3-81DD20DF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A3480-7FFF-4702-9028-2C24AFAD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B42229-CB68-4056-8E9B-3B9F14A1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86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25267-769D-41DB-8C4F-23AD1310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C6A4A-FBB3-4D8D-AF5D-1ACDF68C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29BE8B-5D34-4928-8047-22F82DC2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02F4AA-820C-4669-A8C4-E60D07FC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89A7CC-4F64-4A00-BCE3-19DCF146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57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EE357-C990-4289-9D73-D0EADDC5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83AED6-3B5C-46EA-864F-420D0E291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529569-2202-4B8F-B5A0-98AF812D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7049DD-5753-4871-9F9D-DCFE76D2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6622C9-2665-4AF9-8E57-443598C3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7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0BBAE-83E0-43D1-84D6-ECAD18D1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5AC5E8-0065-4AD5-9244-44C8BCEC9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2810FA-3997-4197-9A3E-C2068AC3C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A4CB9E-488A-4F01-A090-2410C116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25C42B-6CBA-4527-95A9-80BCD037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5C6E58-8015-4601-99F6-9215E947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25DE0-F45D-4EE7-8B36-BF37ECDE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11F224-48AD-47C7-B214-955453E5D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BBB60-19CA-4547-82F8-C0F16C142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2039FA-1C66-443F-BE1B-C13570179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AC0782-4A2A-428F-8D7E-03E971446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C0E1A5-C5B3-4659-9E37-25A28554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43C196-003C-4494-9012-99046934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97712D-C689-4C57-8B59-FA87AFBE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7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C7450-F41F-4A75-B6BA-583FFC83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B814C-4FFC-43B0-8CAE-3CBE0A46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88A302-7B9A-4E3C-B1EA-A0D0C9C5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ADEE06-57A2-426C-90DB-101A8FD5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5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D8C43FF-1590-4A2D-9208-06A2A538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5432D6-D770-42C1-AAFF-61228B3A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07902F-C8B6-4840-A03B-AE4E9550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0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56DE5-AD3D-46A3-8D44-65C20B26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8E6EB-42EE-4ACF-93FB-81EFB4D7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A23F3E-1C53-4089-804A-288B9D009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F7D054-904C-4CBD-B790-2A7DE278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B561BF-EC8E-4920-949E-35BEBF08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4076A-25EC-4B8A-B502-F1BAD05D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0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55662-F9D6-4194-8F52-88BB553A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F7BEDB2-7AC6-4B60-BA31-9A1F01240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FFF5BD-0BD3-4CDC-AE44-15011C7AE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6FB889-4374-4304-8679-261C75EA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61A205-6E4D-40E3-99EE-66A85ECB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65BA4B-435C-4F0F-A67E-63CBB535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7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51D4559-F4BF-4663-BC7E-96A3ABE9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E9D891-EA46-4C71-8246-B389CDFBF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B5BA0D-4595-4436-AA02-465AA514C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FE04-26FC-40D3-93B5-3CDB460EC68B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D967C-E787-4CB4-B038-A1ED1F4DE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8232A9-AF30-476A-98B3-D8412800D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A2C5E-1FA9-4D1C-99C7-E7CC5071B70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4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afgarda@itacyl.es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41B9FF-6D47-424C-8FC1-3D07B792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19429" y="1171365"/>
            <a:ext cx="7724776" cy="3755440"/>
          </a:xfrm>
          <a:solidFill>
            <a:schemeClr val="bg1">
              <a:alpha val="62000"/>
            </a:schemeClr>
          </a:solidFill>
        </p:spPr>
        <p:txBody>
          <a:bodyPr anchor="ctr" anchorCtr="0">
            <a:noAutofit/>
          </a:bodyPr>
          <a:lstStyle/>
          <a:p>
            <a:r>
              <a:rPr lang="es-ES" noProof="0" dirty="0"/>
              <a:t>Proyectos AKIS y LIFE</a:t>
            </a:r>
            <a:br>
              <a:rPr lang="es-ES" sz="4400" dirty="0"/>
            </a:br>
            <a:r>
              <a:rPr lang="es-ES" sz="3200" dirty="0"/>
              <a:t>REUNIÓN ANUAL ANFFE</a:t>
            </a:r>
            <a:endParaRPr lang="es-E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45" y="5526970"/>
            <a:ext cx="5866744" cy="12245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3710130" y="5026832"/>
            <a:ext cx="4143375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s-ES" sz="2000" dirty="0"/>
              <a:t>David A. Nafría </a:t>
            </a:r>
            <a:r>
              <a:rPr lang="es-ES" sz="2000" dirty="0">
                <a:hlinkClick r:id="rId5"/>
              </a:rPr>
              <a:t>nafgarda@itacyl.es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9846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F8AA67E-C8EE-42F7-8848-DE7F111E4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6" y="9952"/>
            <a:ext cx="4318465" cy="38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7CE5C8-BE4A-40EA-BC5C-05AA8DFE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7" y="3429000"/>
            <a:ext cx="5047619" cy="3419048"/>
          </a:xfrm>
          <a:prstGeom prst="rect">
            <a:avLst/>
          </a:prstGeo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7CC5B1F-6712-4F22-B475-45488E050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25" y="2963863"/>
            <a:ext cx="5507038" cy="38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7B42567-DD3C-48C3-A5D6-2E6CFA675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0" b="94940" l="9881" r="96593">
                        <a14:foregroundMark x1="88245" y1="64096" x2="88245" y2="64096"/>
                        <a14:foregroundMark x1="89779" y1="63855" x2="87564" y2="65783"/>
                        <a14:foregroundMark x1="84497" y1="71084" x2="85009" y2="85301"/>
                        <a14:foregroundMark x1="85009" y1="85301" x2="87394" y2="73012"/>
                        <a14:foregroundMark x1="87394" y1="73012" x2="89267" y2="85783"/>
                        <a14:foregroundMark x1="89267" y1="85783" x2="91312" y2="73012"/>
                        <a14:foregroundMark x1="91312" y1="73012" x2="88586" y2="85542"/>
                        <a14:foregroundMark x1="88586" y1="85542" x2="88586" y2="92771"/>
                        <a14:foregroundMark x1="84157" y1="71807" x2="92675" y2="71084"/>
                        <a14:foregroundMark x1="92334" y1="72530" x2="92334" y2="85301"/>
                        <a14:foregroundMark x1="92334" y1="85301" x2="86201" y2="94217"/>
                        <a14:foregroundMark x1="86201" y1="94217" x2="84668" y2="87711"/>
                        <a14:foregroundMark x1="91652" y1="87952" x2="85690" y2="94940"/>
                        <a14:foregroundMark x1="92504" y1="89880" x2="87734" y2="93976"/>
                        <a14:foregroundMark x1="92845" y1="89880" x2="87053" y2="94940"/>
                        <a14:foregroundMark x1="84157" y1="94458" x2="85690" y2="81205"/>
                        <a14:foregroundMark x1="85690" y1="81205" x2="84157" y2="71807"/>
                        <a14:foregroundMark x1="90460" y1="51084" x2="90460" y2="51084"/>
                        <a14:foregroundMark x1="96593" y1="47470" x2="96593" y2="47470"/>
                        <a14:foregroundMark x1="82112" y1="59518" x2="82112" y2="595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8613" y="-173595"/>
            <a:ext cx="5590476" cy="39523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DDE82C-8A4B-473E-A4F8-F58CEB0977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7864" r="3987" b="27960"/>
          <a:stretch/>
        </p:blipFill>
        <p:spPr>
          <a:xfrm>
            <a:off x="4176999" y="3850866"/>
            <a:ext cx="3006663" cy="7897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2CFC78B-98BA-42D7-A8A1-E44554903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6654" y="0"/>
            <a:ext cx="22008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7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1455A-E660-497F-B821-411B8000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Cuestiones a tratar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37EF2B-2F0C-486E-B200-956A72F69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noProof="0" dirty="0" err="1"/>
              <a:t>AKISCyL</a:t>
            </a:r>
            <a:endParaRPr lang="es-ES" noProof="0" dirty="0"/>
          </a:p>
          <a:p>
            <a:pPr lvl="1"/>
            <a:r>
              <a:rPr lang="es-ES" noProof="0" dirty="0"/>
              <a:t>Nutrición sostenible</a:t>
            </a:r>
          </a:p>
          <a:p>
            <a:pPr lvl="1"/>
            <a:r>
              <a:rPr lang="es-ES" noProof="0" dirty="0"/>
              <a:t>Agricultura de </a:t>
            </a:r>
            <a:r>
              <a:rPr lang="es-ES" noProof="0" dirty="0" err="1"/>
              <a:t>precision</a:t>
            </a:r>
            <a:endParaRPr lang="es-ES" noProof="0" dirty="0"/>
          </a:p>
          <a:p>
            <a:r>
              <a:rPr lang="es-ES" noProof="0" dirty="0"/>
              <a:t>LIFE FERTIWISE</a:t>
            </a:r>
          </a:p>
          <a:p>
            <a:r>
              <a:rPr lang="es-ES" noProof="0" dirty="0"/>
              <a:t>Estado actual / Novedades sobre SATIVUM</a:t>
            </a:r>
          </a:p>
        </p:txBody>
      </p:sp>
    </p:spTree>
    <p:extLst>
      <p:ext uri="{BB962C8B-B14F-4D97-AF65-F5344CB8AC3E}">
        <p14:creationId xmlns:p14="http://schemas.microsoft.com/office/powerpoint/2010/main" val="188548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170BAE-054A-4E1E-8088-4150803A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Sistema de Conocimiento e Innovación en Agricultura (SCIA-AKIS) en Castilla y León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42EDA4-5F39-4026-B3D1-35B285A75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0" y="2141537"/>
            <a:ext cx="5801784" cy="435133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458FAD-94F8-4E68-AF11-6B940436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719" y="2369003"/>
            <a:ext cx="2381250" cy="10191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05F7DC-F7C5-43A7-BA33-F52A586D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194" y="3839027"/>
            <a:ext cx="5526300" cy="26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5DCDF-5E88-4C5C-AABD-358E87EA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Demandas del sector (AKIS Nutrición)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16FB2D-85DF-4214-B2A3-63E1C1FC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noProof="0" dirty="0"/>
              <a:t>Sobre Zonas Vulnerables:</a:t>
            </a:r>
          </a:p>
          <a:p>
            <a:pPr lvl="1"/>
            <a:r>
              <a:rPr lang="es-ES" noProof="0" dirty="0"/>
              <a:t>NO poner límites fijos de N en tablas sino usar los planes.</a:t>
            </a:r>
          </a:p>
          <a:p>
            <a:pPr lvl="1"/>
            <a:r>
              <a:rPr lang="es-ES" noProof="0" dirty="0"/>
              <a:t>Delimitar mejor las nuevas ZV y segmentar las medidas en función del origen de la contaminación</a:t>
            </a:r>
          </a:p>
          <a:p>
            <a:pPr lvl="1"/>
            <a:r>
              <a:rPr lang="es-ES" noProof="0" dirty="0"/>
              <a:t>Levantar limitaciones impuestas en Plan Hidrológico de Cuenca</a:t>
            </a:r>
          </a:p>
          <a:p>
            <a:r>
              <a:rPr lang="es-ES" noProof="0" dirty="0"/>
              <a:t>Incentivos PAC para fertilización eficiente (VRA, fertilizantes “alternativos”</a:t>
            </a:r>
          </a:p>
          <a:p>
            <a:r>
              <a:rPr lang="es-ES" noProof="0" dirty="0"/>
              <a:t>Planes de abonado</a:t>
            </a:r>
          </a:p>
          <a:p>
            <a:pPr lvl="1"/>
            <a:r>
              <a:rPr lang="es-ES" noProof="0" dirty="0"/>
              <a:t>Aclarar los aportes de materiales orgánicos</a:t>
            </a:r>
          </a:p>
          <a:p>
            <a:pPr lvl="1"/>
            <a:r>
              <a:rPr lang="es-ES" noProof="0" dirty="0"/>
              <a:t>Dar más énfasis a la figura del asesor en fertilización</a:t>
            </a:r>
          </a:p>
          <a:p>
            <a:r>
              <a:rPr lang="es-ES" noProof="0" dirty="0"/>
              <a:t>Incertidumbre en productos </a:t>
            </a:r>
            <a:r>
              <a:rPr lang="es-ES" noProof="0" dirty="0" err="1"/>
              <a:t>bioestimulantes</a:t>
            </a:r>
            <a:endParaRPr lang="es-ES" noProof="0" dirty="0"/>
          </a:p>
          <a:p>
            <a:pPr lvl="1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64291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5DCDF-5E88-4C5C-AABD-358E87EA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Propuestas (AKIS Nutrición)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16FB2D-85DF-4214-B2A3-63E1C1FCB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noProof="0" dirty="0"/>
              <a:t>Ensayos:</a:t>
            </a:r>
          </a:p>
          <a:p>
            <a:pPr lvl="1"/>
            <a:r>
              <a:rPr lang="es-ES" b="1" noProof="0" dirty="0"/>
              <a:t>Creación de una red de ensayos comparativos de productos comerciales</a:t>
            </a:r>
          </a:p>
          <a:p>
            <a:pPr lvl="1"/>
            <a:r>
              <a:rPr lang="es-ES" b="1" noProof="0" dirty="0"/>
              <a:t>Insistencia en ensayos en condiciones “reales”: Metodología ONFARM</a:t>
            </a:r>
          </a:p>
          <a:p>
            <a:pPr lvl="1"/>
            <a:r>
              <a:rPr lang="es-ES" noProof="0" dirty="0"/>
              <a:t>Incentivos PAC para fertilización eficiente (VRA, fertilizantes “alternativos”</a:t>
            </a:r>
          </a:p>
          <a:p>
            <a:r>
              <a:rPr lang="es-ES" noProof="0" dirty="0"/>
              <a:t>Formación</a:t>
            </a:r>
          </a:p>
          <a:p>
            <a:pPr lvl="1"/>
            <a:r>
              <a:rPr lang="es-ES" noProof="0" dirty="0"/>
              <a:t>Formación en la elaboración de </a:t>
            </a:r>
            <a:r>
              <a:rPr lang="es-ES" b="1" noProof="0" dirty="0"/>
              <a:t>planes de abonado </a:t>
            </a:r>
            <a:r>
              <a:rPr lang="es-ES" noProof="0" dirty="0"/>
              <a:t>y en el conocimiento de las variables físico-químicas del suelo; dirigida tanto a asesores como a agricultores.</a:t>
            </a:r>
          </a:p>
          <a:p>
            <a:pPr lvl="1"/>
            <a:r>
              <a:rPr lang="es-ES" noProof="0" dirty="0"/>
              <a:t>Formación específica sobre </a:t>
            </a:r>
            <a:r>
              <a:rPr lang="es-ES" b="1" noProof="0" dirty="0"/>
              <a:t>agricultura de precisión</a:t>
            </a:r>
            <a:r>
              <a:rPr lang="es-ES" noProof="0" dirty="0"/>
              <a:t>, incluyendo la dosificación variable de fertilizantes, con el objetivo de optimizar su uso y mejorar la sostenibilidad de las prácticas agrícolas.</a:t>
            </a:r>
          </a:p>
          <a:p>
            <a:r>
              <a:rPr lang="es-ES" noProof="0" dirty="0"/>
              <a:t>Ampliación de la red (incorporaciones y Grupo de distribución)</a:t>
            </a:r>
          </a:p>
          <a:p>
            <a:pPr lvl="1"/>
            <a:endParaRPr lang="es-ES" noProof="0" dirty="0"/>
          </a:p>
          <a:p>
            <a:pPr lvl="1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7949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AEFA-5140-4DBF-8C84-DA212A66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LIFE FERTIWISE y AKIS de agricultura de precisión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0E21104-AE6D-4579-AE23-25D4F7DF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33" y="3742207"/>
            <a:ext cx="3741099" cy="28072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B143A7-47E4-4234-9E9B-193D2577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3"/>
            <a:ext cx="12192000" cy="3657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B1EF3A-FBFA-47D9-8352-070BBED9B9BE}"/>
              </a:ext>
            </a:extLst>
          </p:cNvPr>
          <p:cNvSpPr txBox="1"/>
          <p:nvPr/>
        </p:nvSpPr>
        <p:spPr>
          <a:xfrm>
            <a:off x="5587068" y="4077050"/>
            <a:ext cx="6165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Ahorar fertilizante y mejorar los resultados de las explotaciones agrarias a través de la diffusion del uso de las herramientas de dosificación variable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86C8D8-1C06-43C0-B821-9798E202AA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518" y="6067947"/>
            <a:ext cx="2015814" cy="4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97B8F-2A81-4F6C-A905-4DB8F5DB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Ensayos “OFE” - Experimentación en finca-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EE49AC0-4C7B-4E3C-B56B-2F229FC23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82457"/>
            <a:ext cx="5481448" cy="47104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9093BE-AAB7-4038-B2DF-8A3978A40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" t="2315" r="1247"/>
          <a:stretch/>
        </p:blipFill>
        <p:spPr>
          <a:xfrm>
            <a:off x="494949" y="1782457"/>
            <a:ext cx="5481448" cy="46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73EB1-4461-4F36-A1BA-746F4727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30754" cy="1325563"/>
          </a:xfrm>
        </p:spPr>
        <p:txBody>
          <a:bodyPr/>
          <a:lstStyle/>
          <a:p>
            <a:r>
              <a:rPr lang="es-ES" noProof="0" dirty="0"/>
              <a:t>AKIS Agricultura de precisión</a:t>
            </a:r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F35CF296-F5FC-4DF5-8981-FA0547929E42}"/>
              </a:ext>
            </a:extLst>
          </p:cNvPr>
          <p:cNvSpPr/>
          <p:nvPr/>
        </p:nvSpPr>
        <p:spPr>
          <a:xfrm>
            <a:off x="2109482" y="4320330"/>
            <a:ext cx="1732677" cy="154357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3F3A5-19FF-4DB5-BB7C-EA272F69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731" r="14284"/>
          <a:stretch>
            <a:fillRect/>
          </a:stretch>
        </p:blipFill>
        <p:spPr>
          <a:xfrm>
            <a:off x="6650529" y="0"/>
            <a:ext cx="5541472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E5EE9D-2841-4534-B85A-445499562A35}"/>
              </a:ext>
            </a:extLst>
          </p:cNvPr>
          <p:cNvSpPr txBox="1"/>
          <p:nvPr/>
        </p:nvSpPr>
        <p:spPr>
          <a:xfrm>
            <a:off x="2421341" y="3950998"/>
            <a:ext cx="110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Agricultor</a:t>
            </a:r>
            <a:endParaRPr lang="en-GB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6847AB-99DB-4200-A4DC-5AC2619E7F7D}"/>
              </a:ext>
            </a:extLst>
          </p:cNvPr>
          <p:cNvSpPr txBox="1"/>
          <p:nvPr/>
        </p:nvSpPr>
        <p:spPr>
          <a:xfrm>
            <a:off x="3959957" y="5720385"/>
            <a:ext cx="116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Proveedor</a:t>
            </a:r>
            <a:r>
              <a:rPr lang="en-GB" dirty="0"/>
              <a:t> de </a:t>
            </a:r>
            <a:r>
              <a:rPr lang="en-GB" dirty="0" err="1"/>
              <a:t>mapas</a:t>
            </a:r>
            <a:endParaRPr lang="en-GB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E20CC5-BA10-4930-8CEF-DF2EF4FB8D36}"/>
              </a:ext>
            </a:extLst>
          </p:cNvPr>
          <p:cNvSpPr txBox="1"/>
          <p:nvPr/>
        </p:nvSpPr>
        <p:spPr>
          <a:xfrm>
            <a:off x="582687" y="5746552"/>
            <a:ext cx="15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Concesionario</a:t>
            </a:r>
            <a:r>
              <a:rPr lang="en-GB" dirty="0"/>
              <a:t> de </a:t>
            </a:r>
            <a:r>
              <a:rPr lang="en-GB" dirty="0" err="1"/>
              <a:t>maquinaria</a:t>
            </a:r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22C6D5F-4447-467F-B582-5C09D723F115}"/>
              </a:ext>
            </a:extLst>
          </p:cNvPr>
          <p:cNvSpPr txBox="1"/>
          <p:nvPr/>
        </p:nvSpPr>
        <p:spPr>
          <a:xfrm>
            <a:off x="670615" y="2046914"/>
            <a:ext cx="55414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hay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máquinas</a:t>
            </a:r>
            <a:r>
              <a:rPr lang="en-GB" dirty="0"/>
              <a:t> con </a:t>
            </a:r>
            <a:r>
              <a:rPr lang="en-GB" dirty="0" err="1"/>
              <a:t>capacidad</a:t>
            </a:r>
            <a:r>
              <a:rPr lang="en-GB" dirty="0"/>
              <a:t> VRA </a:t>
            </a:r>
            <a:r>
              <a:rPr lang="en-GB" dirty="0" err="1"/>
              <a:t>pero</a:t>
            </a:r>
            <a:r>
              <a:rPr lang="en-GB" dirty="0"/>
              <a:t> </a:t>
            </a:r>
            <a:r>
              <a:rPr lang="en-GB" dirty="0" err="1"/>
              <a:t>pocos</a:t>
            </a:r>
            <a:r>
              <a:rPr lang="en-GB" dirty="0"/>
              <a:t> </a:t>
            </a:r>
            <a:r>
              <a:rPr lang="en-GB" dirty="0" err="1"/>
              <a:t>agricultores</a:t>
            </a:r>
            <a:r>
              <a:rPr lang="en-GB" dirty="0"/>
              <a:t> </a:t>
            </a:r>
            <a:r>
              <a:rPr lang="en-GB" dirty="0" err="1"/>
              <a:t>usan</a:t>
            </a:r>
            <a:r>
              <a:rPr lang="en-GB" dirty="0"/>
              <a:t> la </a:t>
            </a:r>
            <a:r>
              <a:rPr lang="en-GB" dirty="0" err="1"/>
              <a:t>funcionalidad</a:t>
            </a: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Replicar</a:t>
            </a:r>
            <a:r>
              <a:rPr lang="en-GB" dirty="0"/>
              <a:t> la </a:t>
            </a:r>
            <a:r>
              <a:rPr lang="en-GB" dirty="0" err="1"/>
              <a:t>metodología</a:t>
            </a:r>
            <a:r>
              <a:rPr lang="en-GB" dirty="0"/>
              <a:t> del LIFE FERTIWISE 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modalidad</a:t>
            </a:r>
            <a:r>
              <a:rPr lang="en-GB" dirty="0"/>
              <a:t> AKIS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74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35EB1-A6F8-4ABC-B618-3A7FE5161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Novedades SATIVUM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50EDDA-BA61-45BE-8371-0E4C8D133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5688" cy="4351338"/>
          </a:xfrm>
        </p:spPr>
        <p:txBody>
          <a:bodyPr>
            <a:normAutofit fontScale="92500" lnSpcReduction="20000"/>
          </a:bodyPr>
          <a:lstStyle/>
          <a:p>
            <a:r>
              <a:rPr lang="es-ES" noProof="0" dirty="0"/>
              <a:t>67.941 muestras de suelo en la BD</a:t>
            </a:r>
          </a:p>
          <a:p>
            <a:r>
              <a:rPr lang="es-ES" noProof="0" dirty="0"/>
              <a:t>Nuevos mapas interpolados</a:t>
            </a:r>
          </a:p>
          <a:p>
            <a:r>
              <a:rPr lang="es-ES" noProof="0" dirty="0"/>
              <a:t>209 perfiles de cultivos (todo lo que tiene más de 400 ha)</a:t>
            </a:r>
          </a:p>
          <a:p>
            <a:r>
              <a:rPr lang="es-ES" noProof="0" dirty="0"/>
              <a:t>133 usuarios desarrolladores</a:t>
            </a:r>
          </a:p>
          <a:p>
            <a:r>
              <a:rPr lang="es-ES" noProof="0" dirty="0"/>
              <a:t>Catálogo de fertilizantes </a:t>
            </a:r>
          </a:p>
          <a:p>
            <a:pPr lvl="1"/>
            <a:r>
              <a:rPr lang="es-ES" noProof="0" dirty="0"/>
              <a:t>55 productos fertilizantes orgánicos</a:t>
            </a:r>
          </a:p>
          <a:p>
            <a:pPr lvl="1"/>
            <a:r>
              <a:rPr lang="es-ES" noProof="0" dirty="0"/>
              <a:t>886 productos fertilizantes minerales</a:t>
            </a:r>
          </a:p>
          <a:p>
            <a:r>
              <a:rPr lang="es-ES" noProof="0" dirty="0"/>
              <a:t>6.000 usuarios activos directos (número indeterminado a través de aplicaciones terceras)</a:t>
            </a:r>
          </a:p>
          <a:p>
            <a:r>
              <a:rPr lang="es-ES" dirty="0"/>
              <a:t>Nueva API de conexión a máquinas</a:t>
            </a:r>
            <a:endParaRPr lang="es-ES" noProof="0" dirty="0"/>
          </a:p>
          <a:p>
            <a:endParaRPr lang="es-ES" noProof="0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E8FC020-AE2F-4251-B88A-38DF823E0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59915"/>
              </p:ext>
            </p:extLst>
          </p:nvPr>
        </p:nvGraphicFramePr>
        <p:xfrm>
          <a:off x="6690896" y="1712451"/>
          <a:ext cx="5344011" cy="4351338"/>
        </p:xfrm>
        <a:graphic>
          <a:graphicData uri="http://schemas.openxmlformats.org/drawingml/2006/table">
            <a:tbl>
              <a:tblPr/>
              <a:tblGrid>
                <a:gridCol w="1094167">
                  <a:extLst>
                    <a:ext uri="{9D8B030D-6E8A-4147-A177-3AD203B41FA5}">
                      <a16:colId xmlns:a16="http://schemas.microsoft.com/office/drawing/2014/main" val="2658768121"/>
                    </a:ext>
                  </a:extLst>
                </a:gridCol>
                <a:gridCol w="1663631">
                  <a:extLst>
                    <a:ext uri="{9D8B030D-6E8A-4147-A177-3AD203B41FA5}">
                      <a16:colId xmlns:a16="http://schemas.microsoft.com/office/drawing/2014/main" val="999008871"/>
                    </a:ext>
                  </a:extLst>
                </a:gridCol>
                <a:gridCol w="1492046">
                  <a:extLst>
                    <a:ext uri="{9D8B030D-6E8A-4147-A177-3AD203B41FA5}">
                      <a16:colId xmlns:a16="http://schemas.microsoft.com/office/drawing/2014/main" val="2987831055"/>
                    </a:ext>
                  </a:extLst>
                </a:gridCol>
                <a:gridCol w="1094167">
                  <a:extLst>
                    <a:ext uri="{9D8B030D-6E8A-4147-A177-3AD203B41FA5}">
                      <a16:colId xmlns:a16="http://schemas.microsoft.com/office/drawing/2014/main" val="818309500"/>
                    </a:ext>
                  </a:extLst>
                </a:gridCol>
              </a:tblGrid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EMPRESA</a:t>
                      </a:r>
                    </a:p>
                  </a:txBody>
                  <a:tcPr marL="7464" marR="7464" marT="7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TIPO</a:t>
                      </a:r>
                    </a:p>
                  </a:txBody>
                  <a:tcPr marL="7464" marR="7464" marT="7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ESTADO SATIVUM</a:t>
                      </a:r>
                    </a:p>
                  </a:txBody>
                  <a:tcPr marL="7464" marR="7464" marT="7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NÚMERO PRODUCTOS</a:t>
                      </a:r>
                    </a:p>
                  </a:txBody>
                  <a:tcPr marL="7464" marR="7464" marT="7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1660"/>
                  </a:ext>
                </a:extLst>
              </a:tr>
              <a:tr h="1567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CARBOTECNIA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Pendiente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02873"/>
                  </a:ext>
                </a:extLst>
              </a:tr>
              <a:tr h="30601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 EXPERT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Productos en listado, prevén actualizar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341883"/>
                  </a:ext>
                </a:extLst>
              </a:tr>
              <a:tr h="30601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DFGRUPO / DELSO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Se mostrará en versión 1.8.0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864631"/>
                  </a:ext>
                </a:extLst>
              </a:tr>
              <a:tr h="2985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EUROCHEM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Productos en listado, prevén actualizar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939997"/>
                  </a:ext>
                </a:extLst>
              </a:tr>
              <a:tr h="2985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FERTIBERIA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Actualización de productos en versión 1.8.0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258844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FERTINAGRO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Se mostrará en versión 1.8.0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F3F3F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86331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FERTISAC SL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 INCLUIDO, SIN ACTUALIZAR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750843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FORGASA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980007"/>
                  </a:ext>
                </a:extLst>
              </a:tr>
              <a:tr h="2985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HEROGRA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Actualización de productos en versión 1.8.0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886244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ICL IBERIA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 INCLUIDO, SIN ACTUALIZAR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954497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MIRAT FERTILIZANTES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853309"/>
                  </a:ext>
                </a:extLst>
              </a:tr>
              <a:tr h="2985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Actualización de productos en versión 1.8.0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099795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SIPCAM IBERIA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194178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TIMAC AGRO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ACTUALIZACIÓN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770250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UBE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 INCLUIDO, SIN ACTUALIZAR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611059"/>
                  </a:ext>
                </a:extLst>
              </a:tr>
              <a:tr h="14927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YARA EUROPE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NUEVA INCLUSIÓN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Pendiente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989519"/>
                  </a:ext>
                </a:extLst>
              </a:tr>
              <a:tr h="59709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GENÉRICOS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PRODUCTOS INCLUIDOS PARA INCLUIR OTROS FERTILIZANTES (EJ. ORGÁNICOS O CIERTAS COMBINACIONES NPK)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4347"/>
                  </a:ext>
                </a:extLst>
              </a:tr>
              <a:tr h="29854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PERSONALIZADOS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REGISTROS PARA PERSONALIZACIONES DE USUARIO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50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084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528</Words>
  <Application>Microsoft Office PowerPoint</Application>
  <PresentationFormat>Panorámica</PresentationFormat>
  <Paragraphs>125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Proyectos AKIS y LIFE REUNIÓN ANUAL ANFFE</vt:lpstr>
      <vt:lpstr>Cuestiones a tratar</vt:lpstr>
      <vt:lpstr>Sistema de Conocimiento e Innovación en Agricultura (SCIA-AKIS) en Castilla y León</vt:lpstr>
      <vt:lpstr>Demandas del sector (AKIS Nutrición)</vt:lpstr>
      <vt:lpstr>Propuestas (AKIS Nutrición)</vt:lpstr>
      <vt:lpstr>LIFE FERTIWISE y AKIS de agricultura de precisión</vt:lpstr>
      <vt:lpstr>Ensayos “OFE” - Experimentación en finca-</vt:lpstr>
      <vt:lpstr>AKIS Agricultura de precisión</vt:lpstr>
      <vt:lpstr>Novedades SATIVUM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Proyectos AKIS y LIFE</dc:title>
  <dc:creator>David A Nafría García</dc:creator>
  <cp:lastModifiedBy>David A Nafría García</cp:lastModifiedBy>
  <cp:revision>10</cp:revision>
  <dcterms:created xsi:type="dcterms:W3CDTF">2025-12-09T09:08:24Z</dcterms:created>
  <dcterms:modified xsi:type="dcterms:W3CDTF">2025-12-09T12:56:34Z</dcterms:modified>
</cp:coreProperties>
</file>