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1"/>
  </p:sldMasterIdLst>
  <p:notesMasterIdLst>
    <p:notesMasterId r:id="rId25"/>
  </p:notesMasterIdLst>
  <p:sldIdLst>
    <p:sldId id="256" r:id="rId2"/>
    <p:sldId id="300" r:id="rId3"/>
    <p:sldId id="303" r:id="rId4"/>
    <p:sldId id="301" r:id="rId5"/>
    <p:sldId id="257" r:id="rId6"/>
    <p:sldId id="307" r:id="rId7"/>
    <p:sldId id="302" r:id="rId8"/>
    <p:sldId id="304" r:id="rId9"/>
    <p:sldId id="258" r:id="rId10"/>
    <p:sldId id="305" r:id="rId11"/>
    <p:sldId id="310" r:id="rId12"/>
    <p:sldId id="306" r:id="rId13"/>
    <p:sldId id="308" r:id="rId14"/>
    <p:sldId id="309" r:id="rId15"/>
    <p:sldId id="312" r:id="rId16"/>
    <p:sldId id="269" r:id="rId17"/>
    <p:sldId id="259" r:id="rId18"/>
    <p:sldId id="279" r:id="rId19"/>
    <p:sldId id="260" r:id="rId20"/>
    <p:sldId id="295" r:id="rId21"/>
    <p:sldId id="276" r:id="rId22"/>
    <p:sldId id="277" r:id="rId23"/>
    <p:sldId id="313" r:id="rId24"/>
  </p:sldIdLst>
  <p:sldSz cx="42479913" cy="30240288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B43944AB-B663-47F1-B776-167020E67B6B}">
          <p14:sldIdLst>
            <p14:sldId id="256"/>
            <p14:sldId id="300"/>
            <p14:sldId id="303"/>
            <p14:sldId id="301"/>
            <p14:sldId id="257"/>
            <p14:sldId id="307"/>
            <p14:sldId id="302"/>
            <p14:sldId id="304"/>
            <p14:sldId id="258"/>
            <p14:sldId id="305"/>
            <p14:sldId id="310"/>
            <p14:sldId id="306"/>
            <p14:sldId id="308"/>
            <p14:sldId id="309"/>
            <p14:sldId id="312"/>
            <p14:sldId id="269"/>
            <p14:sldId id="259"/>
            <p14:sldId id="279"/>
            <p14:sldId id="260"/>
            <p14:sldId id="295"/>
            <p14:sldId id="276"/>
            <p14:sldId id="277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27" userDrawn="1">
          <p15:clr>
            <a:srgbClr val="A4A3A4"/>
          </p15:clr>
        </p15:guide>
        <p15:guide id="2" pos="2365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guel Ángel García Turienzo" initials="MÁGT" lastIdx="2" clrIdx="0">
    <p:extLst>
      <p:ext uri="{19B8F6BF-5375-455C-9EA6-DF929625EA0E}">
        <p15:presenceInfo xmlns:p15="http://schemas.microsoft.com/office/powerpoint/2012/main" userId="S-1-5-21-217838727-779646833-3878702524-12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16" autoAdjust="0"/>
  </p:normalViewPr>
  <p:slideViewPr>
    <p:cSldViewPr snapToGrid="0" showGuides="1">
      <p:cViewPr varScale="1">
        <p:scale>
          <a:sx n="24" d="100"/>
          <a:sy n="24" d="100"/>
        </p:scale>
        <p:origin x="18" y="444"/>
      </p:cViewPr>
      <p:guideLst>
        <p:guide orient="horz" pos="9527"/>
        <p:guide pos="236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itanetapp4\ITAIA$\Planificacion_Desarrollo_Tecnologico\ESTUDIO%20ECONOMICO%20EXPLOTACIONES%20Y%20CCRR\DATOS%20ESYRCE\Distribuci&#243;n%20de%20las%20superficie%20por%20sistemas%20de%20riego%20en%20Cy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itanetapp4\ITAIA$\Planificacion_Desarrollo_Tecnologico\ESTUDIO%20ECONOMICO%20EXPLOTACIONES%20Y%20CCRR\DATOS%20ESYRCE\Distribuci&#243;n%20de%20las%20superficie%20por%20sistemas%20de%20riego%20en%20Cy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itanetapp4\ITAIA$\Planificacion_Desarrollo_Tecnologico\ESTUDIO%20ECONOMICO%20EXPLOTACIONES%20Y%20CCRR\@ANALISIS%20ENERG&#205;A%20Y%20CONSUMOS%20DE%20AGUA\TABLAS%20AN&#193;LISIS%20DE%20CONSUMOS%20ENERG&#201;TICOS%20E%20H&#205;DRICOS%20POR%20CCRR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Evolución de la superficie de regadío en Castilla y León (2008-2020)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Hoja1!$C$35:$O$35</c:f>
              <c:numCache>
                <c:formatCode>General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</c:numCache>
            </c:numRef>
          </c:cat>
          <c:val>
            <c:numRef>
              <c:f>Hoja1!$C$41:$O$41</c:f>
              <c:numCache>
                <c:formatCode>#,##0</c:formatCode>
                <c:ptCount val="13"/>
                <c:pt idx="0">
                  <c:v>376219</c:v>
                </c:pt>
                <c:pt idx="1">
                  <c:v>398639</c:v>
                </c:pt>
                <c:pt idx="2">
                  <c:v>393901</c:v>
                </c:pt>
                <c:pt idx="3">
                  <c:v>412778</c:v>
                </c:pt>
                <c:pt idx="4">
                  <c:v>424977</c:v>
                </c:pt>
                <c:pt idx="5">
                  <c:v>418210</c:v>
                </c:pt>
                <c:pt idx="6">
                  <c:v>441202</c:v>
                </c:pt>
                <c:pt idx="7">
                  <c:v>449145</c:v>
                </c:pt>
                <c:pt idx="8">
                  <c:v>429874</c:v>
                </c:pt>
                <c:pt idx="9">
                  <c:v>445141</c:v>
                </c:pt>
                <c:pt idx="10">
                  <c:v>448679</c:v>
                </c:pt>
                <c:pt idx="11">
                  <c:v>465583</c:v>
                </c:pt>
                <c:pt idx="12">
                  <c:v>463148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6E-4EFC-9E7B-A3FDDD8312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612000544"/>
        <c:axId val="612000128"/>
      </c:barChart>
      <c:catAx>
        <c:axId val="61200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12000128"/>
        <c:crosses val="autoZero"/>
        <c:auto val="1"/>
        <c:lblAlgn val="ctr"/>
        <c:lblOffset val="100"/>
        <c:noMultiLvlLbl val="0"/>
      </c:catAx>
      <c:valAx>
        <c:axId val="61200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Superficie Regada (ha)</a:t>
                </a:r>
              </a:p>
            </c:rich>
          </c:tx>
          <c:layout>
            <c:manualLayout>
              <c:xMode val="edge"/>
              <c:yMode val="edge"/>
              <c:x val="5.5153395380903138E-3"/>
              <c:y val="0.363640470421966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12000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1400"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Evolución de la superficie regada en Castilla y León (2008-2020)</a:t>
            </a:r>
          </a:p>
        </c:rich>
      </c:tx>
      <c:layout>
        <c:manualLayout>
          <c:xMode val="edge"/>
          <c:yMode val="edge"/>
          <c:x val="0.23818390036151141"/>
          <c:y val="3.04568527918781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Hoja1!$A$37</c:f>
              <c:strCache>
                <c:ptCount val="1"/>
                <c:pt idx="0">
                  <c:v>Gravedad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Hoja1!$C$35:$O$35</c:f>
              <c:numCache>
                <c:formatCode>General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</c:numCache>
            </c:numRef>
          </c:cat>
          <c:val>
            <c:numRef>
              <c:f>Hoja1!$C$37:$O$37</c:f>
              <c:numCache>
                <c:formatCode>#,##0</c:formatCode>
                <c:ptCount val="13"/>
                <c:pt idx="0">
                  <c:v>156880</c:v>
                </c:pt>
                <c:pt idx="1">
                  <c:v>156753</c:v>
                </c:pt>
                <c:pt idx="2">
                  <c:v>157949</c:v>
                </c:pt>
                <c:pt idx="3">
                  <c:v>151136</c:v>
                </c:pt>
                <c:pt idx="4">
                  <c:v>142203</c:v>
                </c:pt>
                <c:pt idx="5">
                  <c:v>147418</c:v>
                </c:pt>
                <c:pt idx="6">
                  <c:v>141770</c:v>
                </c:pt>
                <c:pt idx="7">
                  <c:v>133343</c:v>
                </c:pt>
                <c:pt idx="8">
                  <c:v>122685</c:v>
                </c:pt>
                <c:pt idx="9">
                  <c:v>113661</c:v>
                </c:pt>
                <c:pt idx="10">
                  <c:v>116086</c:v>
                </c:pt>
                <c:pt idx="11">
                  <c:v>118770</c:v>
                </c:pt>
                <c:pt idx="12" formatCode="General">
                  <c:v>122820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DB-4F09-AFBB-53AB2DDEF21E}"/>
            </c:ext>
          </c:extLst>
        </c:ser>
        <c:ser>
          <c:idx val="1"/>
          <c:order val="1"/>
          <c:tx>
            <c:strRef>
              <c:f>Hoja1!$A$38</c:f>
              <c:strCache>
                <c:ptCount val="1"/>
                <c:pt idx="0">
                  <c:v>Aspersión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Hoja1!$C$35:$O$35</c:f>
              <c:numCache>
                <c:formatCode>General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</c:numCache>
            </c:numRef>
          </c:cat>
          <c:val>
            <c:numRef>
              <c:f>Hoja1!$C$38:$O$38</c:f>
              <c:numCache>
                <c:formatCode>#,##0</c:formatCode>
                <c:ptCount val="13"/>
                <c:pt idx="0">
                  <c:v>111833</c:v>
                </c:pt>
                <c:pt idx="1">
                  <c:v>126685</c:v>
                </c:pt>
                <c:pt idx="2">
                  <c:v>118448</c:v>
                </c:pt>
                <c:pt idx="3">
                  <c:v>127868</c:v>
                </c:pt>
                <c:pt idx="4">
                  <c:v>135668</c:v>
                </c:pt>
                <c:pt idx="5">
                  <c:v>123902</c:v>
                </c:pt>
                <c:pt idx="6">
                  <c:v>138334</c:v>
                </c:pt>
                <c:pt idx="7">
                  <c:v>150931</c:v>
                </c:pt>
                <c:pt idx="8">
                  <c:v>141651</c:v>
                </c:pt>
                <c:pt idx="9">
                  <c:v>155189</c:v>
                </c:pt>
                <c:pt idx="10">
                  <c:v>155187</c:v>
                </c:pt>
                <c:pt idx="11">
                  <c:v>164127</c:v>
                </c:pt>
                <c:pt idx="12">
                  <c:v>159532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4DB-4F09-AFBB-53AB2DDEF21E}"/>
            </c:ext>
          </c:extLst>
        </c:ser>
        <c:ser>
          <c:idx val="2"/>
          <c:order val="2"/>
          <c:tx>
            <c:strRef>
              <c:f>Hoja1!$A$39</c:f>
              <c:strCache>
                <c:ptCount val="1"/>
                <c:pt idx="0">
                  <c:v>Automotriz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Hoja1!$C$35:$O$35</c:f>
              <c:numCache>
                <c:formatCode>General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</c:numCache>
            </c:numRef>
          </c:cat>
          <c:val>
            <c:numRef>
              <c:f>Hoja1!$C$39:$O$39</c:f>
              <c:numCache>
                <c:formatCode>#,##0</c:formatCode>
                <c:ptCount val="13"/>
                <c:pt idx="0">
                  <c:v>92046</c:v>
                </c:pt>
                <c:pt idx="1">
                  <c:v>95474</c:v>
                </c:pt>
                <c:pt idx="2">
                  <c:v>96814</c:v>
                </c:pt>
                <c:pt idx="3">
                  <c:v>112868</c:v>
                </c:pt>
                <c:pt idx="4">
                  <c:v>126572</c:v>
                </c:pt>
                <c:pt idx="5">
                  <c:v>123687</c:v>
                </c:pt>
                <c:pt idx="6">
                  <c:v>137151</c:v>
                </c:pt>
                <c:pt idx="7">
                  <c:v>140177</c:v>
                </c:pt>
                <c:pt idx="8">
                  <c:v>139758</c:v>
                </c:pt>
                <c:pt idx="9">
                  <c:v>148987</c:v>
                </c:pt>
                <c:pt idx="10">
                  <c:v>148754</c:v>
                </c:pt>
                <c:pt idx="11">
                  <c:v>152087</c:v>
                </c:pt>
                <c:pt idx="12">
                  <c:v>148372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4DB-4F09-AFBB-53AB2DDEF21E}"/>
            </c:ext>
          </c:extLst>
        </c:ser>
        <c:ser>
          <c:idx val="3"/>
          <c:order val="3"/>
          <c:tx>
            <c:strRef>
              <c:f>Hoja1!$A$40</c:f>
              <c:strCache>
                <c:ptCount val="1"/>
                <c:pt idx="0">
                  <c:v>Localizado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Hoja1!$C$35:$O$35</c:f>
              <c:numCache>
                <c:formatCode>General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</c:numCache>
            </c:numRef>
          </c:cat>
          <c:val>
            <c:numRef>
              <c:f>Hoja1!$C$40:$O$40</c:f>
              <c:numCache>
                <c:formatCode>#,##0</c:formatCode>
                <c:ptCount val="13"/>
                <c:pt idx="0">
                  <c:v>15460</c:v>
                </c:pt>
                <c:pt idx="1">
                  <c:v>19727</c:v>
                </c:pt>
                <c:pt idx="2">
                  <c:v>20690</c:v>
                </c:pt>
                <c:pt idx="3">
                  <c:v>20906</c:v>
                </c:pt>
                <c:pt idx="4">
                  <c:v>20534</c:v>
                </c:pt>
                <c:pt idx="5">
                  <c:v>23203</c:v>
                </c:pt>
                <c:pt idx="6">
                  <c:v>23947</c:v>
                </c:pt>
                <c:pt idx="7">
                  <c:v>24694</c:v>
                </c:pt>
                <c:pt idx="8">
                  <c:v>25780</c:v>
                </c:pt>
                <c:pt idx="9">
                  <c:v>27304</c:v>
                </c:pt>
                <c:pt idx="10">
                  <c:v>28652</c:v>
                </c:pt>
                <c:pt idx="11">
                  <c:v>30598</c:v>
                </c:pt>
                <c:pt idx="12">
                  <c:v>32425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4DB-4F09-AFBB-53AB2DDEF2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8116112"/>
        <c:axId val="608117360"/>
      </c:lineChart>
      <c:catAx>
        <c:axId val="608116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08117360"/>
        <c:crosses val="autoZero"/>
        <c:auto val="1"/>
        <c:lblAlgn val="ctr"/>
        <c:lblOffset val="100"/>
        <c:noMultiLvlLbl val="0"/>
      </c:catAx>
      <c:valAx>
        <c:axId val="608117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Superficie Regada (ha)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08116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1800" b="1"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84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Promedio</a:t>
            </a:r>
            <a:r>
              <a:rPr lang="en-US" dirty="0"/>
              <a:t> del €/kwh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Comunidades</a:t>
            </a:r>
            <a:r>
              <a:rPr lang="en-US" baseline="0" dirty="0"/>
              <a:t> de Regantes </a:t>
            </a:r>
            <a:r>
              <a:rPr lang="en-US" dirty="0"/>
              <a:t> de Castilla y León</a:t>
            </a:r>
            <a:endParaRPr lang="es-ES" dirty="0"/>
          </a:p>
          <a:p>
            <a:pPr>
              <a:defRPr/>
            </a:pPr>
            <a:r>
              <a:rPr lang="en-US" dirty="0"/>
              <a:t> (2007-2020)</a:t>
            </a:r>
            <a:endParaRPr lang="es-E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84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'DATOS MA'!$C$42:$P$42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'DATOS MA'!$C$55:$P$55</c:f>
              <c:numCache>
                <c:formatCode>#,##0.000"   "</c:formatCode>
                <c:ptCount val="14"/>
                <c:pt idx="0">
                  <c:v>8.482884488946299E-2</c:v>
                </c:pt>
                <c:pt idx="1">
                  <c:v>0.10535035482728083</c:v>
                </c:pt>
                <c:pt idx="2">
                  <c:v>0.10712226839431109</c:v>
                </c:pt>
                <c:pt idx="3">
                  <c:v>0.10847816598370708</c:v>
                </c:pt>
                <c:pt idx="4">
                  <c:v>0.11166411020606697</c:v>
                </c:pt>
                <c:pt idx="5">
                  <c:v>0.11991238697355439</c:v>
                </c:pt>
                <c:pt idx="6">
                  <c:v>0.12843829155646586</c:v>
                </c:pt>
                <c:pt idx="7">
                  <c:v>0.12230116205058594</c:v>
                </c:pt>
                <c:pt idx="8">
                  <c:v>0.12378646760193117</c:v>
                </c:pt>
                <c:pt idx="9">
                  <c:v>0.10916702600050159</c:v>
                </c:pt>
                <c:pt idx="10">
                  <c:v>0.11299060654874071</c:v>
                </c:pt>
                <c:pt idx="11">
                  <c:v>0.13366488309867772</c:v>
                </c:pt>
                <c:pt idx="12">
                  <c:v>0.10898549546448548</c:v>
                </c:pt>
                <c:pt idx="13">
                  <c:v>0.10939511425444336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0E-4049-AB87-12D67E046C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91480064"/>
        <c:axId val="736507424"/>
      </c:barChart>
      <c:catAx>
        <c:axId val="69148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36507424"/>
        <c:crosses val="autoZero"/>
        <c:auto val="1"/>
        <c:lblAlgn val="ctr"/>
        <c:lblOffset val="100"/>
        <c:noMultiLvlLbl val="0"/>
      </c:catAx>
      <c:valAx>
        <c:axId val="736507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0&quot;   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91480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3200" b="1"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8049C5-FC67-4C7C-8B1A-709C1E2CD51A}" type="doc">
      <dgm:prSet loTypeId="urn:microsoft.com/office/officeart/2005/8/layout/arrow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F8672EE-6924-47B6-9E0E-8B2A1222D4B1}">
      <dgm:prSet phldrT="[Texto]" custT="1"/>
      <dgm:spPr/>
      <dgm:t>
        <a:bodyPr/>
        <a:lstStyle/>
        <a:p>
          <a:pPr algn="l">
            <a:lnSpc>
              <a:spcPct val="100000"/>
            </a:lnSpc>
          </a:pPr>
          <a:r>
            <a:rPr lang="es-ES" sz="3600" b="1" dirty="0"/>
            <a:t>INCREMENTO DE LA SUPERFICIE REGADA EN UN 19% EN LOS ÚLTIMOS 12 AÑOS.</a:t>
          </a:r>
        </a:p>
      </dgm:t>
    </dgm:pt>
    <dgm:pt modelId="{7DD3EB21-ABDE-40D8-B1F8-4D3ED93E504C}" type="parTrans" cxnId="{6881D38F-08DC-456E-AFF4-081DAD7030E6}">
      <dgm:prSet/>
      <dgm:spPr/>
      <dgm:t>
        <a:bodyPr/>
        <a:lstStyle/>
        <a:p>
          <a:pPr algn="l">
            <a:lnSpc>
              <a:spcPct val="100000"/>
            </a:lnSpc>
          </a:pPr>
          <a:endParaRPr lang="es-ES" sz="3600" b="1"/>
        </a:p>
      </dgm:t>
    </dgm:pt>
    <dgm:pt modelId="{D9911386-8FC0-4FA5-A14F-71859E259FC2}" type="sibTrans" cxnId="{6881D38F-08DC-456E-AFF4-081DAD7030E6}">
      <dgm:prSet/>
      <dgm:spPr/>
      <dgm:t>
        <a:bodyPr/>
        <a:lstStyle/>
        <a:p>
          <a:pPr algn="l">
            <a:lnSpc>
              <a:spcPct val="100000"/>
            </a:lnSpc>
          </a:pPr>
          <a:endParaRPr lang="es-ES" sz="3600" b="1"/>
        </a:p>
      </dgm:t>
    </dgm:pt>
    <dgm:pt modelId="{F5818C58-CAEB-44A8-B206-F36602CBB272}">
      <dgm:prSet phldrT="[Texto]" custT="1"/>
      <dgm:spPr/>
      <dgm:t>
        <a:bodyPr/>
        <a:lstStyle/>
        <a:p>
          <a:pPr algn="l">
            <a:lnSpc>
              <a:spcPct val="100000"/>
            </a:lnSpc>
          </a:pPr>
          <a:r>
            <a:rPr lang="es-ES" sz="3600" b="1" dirty="0"/>
            <a:t>LA SUPERFICIE DEL RIEGO POR PRESIÓN PRINCIPAL COMPONENTE DEL CRECIMIENTO GLOBAL DE LA SUPERFICIE REGADA.</a:t>
          </a:r>
        </a:p>
      </dgm:t>
    </dgm:pt>
    <dgm:pt modelId="{30714B05-EC65-4E22-A7AD-682B3CA98F68}" type="sibTrans" cxnId="{E2D93187-E2BF-4F4D-88EA-1736A214B4D5}">
      <dgm:prSet/>
      <dgm:spPr/>
      <dgm:t>
        <a:bodyPr/>
        <a:lstStyle/>
        <a:p>
          <a:pPr>
            <a:lnSpc>
              <a:spcPct val="100000"/>
            </a:lnSpc>
          </a:pPr>
          <a:endParaRPr lang="es-ES" sz="3600" b="1"/>
        </a:p>
      </dgm:t>
    </dgm:pt>
    <dgm:pt modelId="{7231042A-E260-49DB-849C-700DF7188DB3}" type="parTrans" cxnId="{E2D93187-E2BF-4F4D-88EA-1736A214B4D5}">
      <dgm:prSet/>
      <dgm:spPr/>
      <dgm:t>
        <a:bodyPr/>
        <a:lstStyle/>
        <a:p>
          <a:pPr>
            <a:lnSpc>
              <a:spcPct val="100000"/>
            </a:lnSpc>
          </a:pPr>
          <a:endParaRPr lang="es-ES" sz="3600" b="1"/>
        </a:p>
      </dgm:t>
    </dgm:pt>
    <dgm:pt modelId="{CF5E8E89-5A86-42D0-A235-A0D43B2628A5}" type="pres">
      <dgm:prSet presAssocID="{778049C5-FC67-4C7C-8B1A-709C1E2CD51A}" presName="cycle" presStyleCnt="0">
        <dgm:presLayoutVars>
          <dgm:dir/>
          <dgm:resizeHandles val="exact"/>
        </dgm:presLayoutVars>
      </dgm:prSet>
      <dgm:spPr/>
    </dgm:pt>
    <dgm:pt modelId="{2127A6D6-52AE-44F4-B156-A301116A1023}" type="pres">
      <dgm:prSet presAssocID="{1F8672EE-6924-47B6-9E0E-8B2A1222D4B1}" presName="arrow" presStyleLbl="node1" presStyleIdx="0" presStyleCnt="2">
        <dgm:presLayoutVars>
          <dgm:bulletEnabled val="1"/>
        </dgm:presLayoutVars>
      </dgm:prSet>
      <dgm:spPr/>
    </dgm:pt>
    <dgm:pt modelId="{E07F1FCD-AB9B-4EB8-9E89-96533313E0DF}" type="pres">
      <dgm:prSet presAssocID="{F5818C58-CAEB-44A8-B206-F36602CBB272}" presName="arrow" presStyleLbl="node1" presStyleIdx="1" presStyleCnt="2">
        <dgm:presLayoutVars>
          <dgm:bulletEnabled val="1"/>
        </dgm:presLayoutVars>
      </dgm:prSet>
      <dgm:spPr/>
    </dgm:pt>
  </dgm:ptLst>
  <dgm:cxnLst>
    <dgm:cxn modelId="{1AAAB437-D8C7-4BD4-8294-1EB7AC814146}" type="presOf" srcId="{778049C5-FC67-4C7C-8B1A-709C1E2CD51A}" destId="{CF5E8E89-5A86-42D0-A235-A0D43B2628A5}" srcOrd="0" destOrd="0" presId="urn:microsoft.com/office/officeart/2005/8/layout/arrow1"/>
    <dgm:cxn modelId="{95A6767A-9025-4400-AE0E-C3F95CF3EF44}" type="presOf" srcId="{F5818C58-CAEB-44A8-B206-F36602CBB272}" destId="{E07F1FCD-AB9B-4EB8-9E89-96533313E0DF}" srcOrd="0" destOrd="0" presId="urn:microsoft.com/office/officeart/2005/8/layout/arrow1"/>
    <dgm:cxn modelId="{E2D93187-E2BF-4F4D-88EA-1736A214B4D5}" srcId="{778049C5-FC67-4C7C-8B1A-709C1E2CD51A}" destId="{F5818C58-CAEB-44A8-B206-F36602CBB272}" srcOrd="1" destOrd="0" parTransId="{7231042A-E260-49DB-849C-700DF7188DB3}" sibTransId="{30714B05-EC65-4E22-A7AD-682B3CA98F68}"/>
    <dgm:cxn modelId="{6881D38F-08DC-456E-AFF4-081DAD7030E6}" srcId="{778049C5-FC67-4C7C-8B1A-709C1E2CD51A}" destId="{1F8672EE-6924-47B6-9E0E-8B2A1222D4B1}" srcOrd="0" destOrd="0" parTransId="{7DD3EB21-ABDE-40D8-B1F8-4D3ED93E504C}" sibTransId="{D9911386-8FC0-4FA5-A14F-71859E259FC2}"/>
    <dgm:cxn modelId="{959115D8-3E3E-49DA-9010-36E7DC7127CB}" type="presOf" srcId="{1F8672EE-6924-47B6-9E0E-8B2A1222D4B1}" destId="{2127A6D6-52AE-44F4-B156-A301116A1023}" srcOrd="0" destOrd="0" presId="urn:microsoft.com/office/officeart/2005/8/layout/arrow1"/>
    <dgm:cxn modelId="{B7CDE207-AFFC-4408-8C27-415A6053A3B0}" type="presParOf" srcId="{CF5E8E89-5A86-42D0-A235-A0D43B2628A5}" destId="{2127A6D6-52AE-44F4-B156-A301116A1023}" srcOrd="0" destOrd="0" presId="urn:microsoft.com/office/officeart/2005/8/layout/arrow1"/>
    <dgm:cxn modelId="{F120743A-0A24-4C52-ACE3-8A8BD7798B2E}" type="presParOf" srcId="{CF5E8E89-5A86-42D0-A235-A0D43B2628A5}" destId="{E07F1FCD-AB9B-4EB8-9E89-96533313E0DF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159B13-3593-46AF-A3D2-B85323861074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</dgm:pt>
    <dgm:pt modelId="{AD72D84E-E8DB-4BB1-8513-508E6B4E0AE4}">
      <dgm:prSet phldrT="[Texto]" custT="1"/>
      <dgm:spPr/>
      <dgm:t>
        <a:bodyPr/>
        <a:lstStyle/>
        <a:p>
          <a:pPr algn="ctr"/>
          <a:r>
            <a:rPr lang="es-ES" sz="4800" dirty="0"/>
            <a:t>SERVICIOS DE ASEORAMIENTO AL REGANTE</a:t>
          </a:r>
        </a:p>
      </dgm:t>
    </dgm:pt>
    <dgm:pt modelId="{0C7C2808-296E-4671-8445-9DDB8E641E7A}" type="parTrans" cxnId="{538F39AB-1F12-4039-AD42-73E8D70B7391}">
      <dgm:prSet/>
      <dgm:spPr/>
      <dgm:t>
        <a:bodyPr/>
        <a:lstStyle/>
        <a:p>
          <a:pPr algn="ctr"/>
          <a:endParaRPr lang="es-ES"/>
        </a:p>
      </dgm:t>
    </dgm:pt>
    <dgm:pt modelId="{DE831FB0-CE12-4D57-8FAE-789FDFB59F21}" type="sibTrans" cxnId="{538F39AB-1F12-4039-AD42-73E8D70B7391}">
      <dgm:prSet/>
      <dgm:spPr/>
      <dgm:t>
        <a:bodyPr/>
        <a:lstStyle/>
        <a:p>
          <a:pPr algn="ctr"/>
          <a:endParaRPr lang="es-ES"/>
        </a:p>
      </dgm:t>
    </dgm:pt>
    <dgm:pt modelId="{A15669A6-4C19-4E51-83FC-26D96D80E089}">
      <dgm:prSet phldrT="[Texto]" custT="1"/>
      <dgm:spPr/>
      <dgm:t>
        <a:bodyPr/>
        <a:lstStyle/>
        <a:p>
          <a:pPr algn="ctr"/>
          <a:r>
            <a:rPr lang="es-ES" sz="4800" dirty="0"/>
            <a:t>SERVICIOS API REST</a:t>
          </a:r>
        </a:p>
      </dgm:t>
    </dgm:pt>
    <dgm:pt modelId="{B06BE8F9-CFCB-45E0-BF82-DFA87726BE48}" type="parTrans" cxnId="{BA59A3C1-C22E-484E-8DF5-05B01A8A3B06}">
      <dgm:prSet/>
      <dgm:spPr/>
      <dgm:t>
        <a:bodyPr/>
        <a:lstStyle/>
        <a:p>
          <a:pPr algn="ctr"/>
          <a:endParaRPr lang="es-ES"/>
        </a:p>
      </dgm:t>
    </dgm:pt>
    <dgm:pt modelId="{466D5BD0-ECAA-474A-B0ED-5BDBBC0E0E8B}" type="sibTrans" cxnId="{BA59A3C1-C22E-484E-8DF5-05B01A8A3B06}">
      <dgm:prSet/>
      <dgm:spPr/>
      <dgm:t>
        <a:bodyPr/>
        <a:lstStyle/>
        <a:p>
          <a:pPr algn="ctr"/>
          <a:endParaRPr lang="es-ES"/>
        </a:p>
      </dgm:t>
    </dgm:pt>
    <dgm:pt modelId="{F241F1BE-C250-4925-8146-567C6C55A4E9}">
      <dgm:prSet phldrT="[Texto]" custT="1"/>
      <dgm:spPr/>
      <dgm:t>
        <a:bodyPr/>
        <a:lstStyle/>
        <a:p>
          <a:pPr algn="ctr"/>
          <a:r>
            <a:rPr lang="es-ES" sz="4800" dirty="0"/>
            <a:t>VISOR DE INFORIEGO</a:t>
          </a:r>
        </a:p>
      </dgm:t>
    </dgm:pt>
    <dgm:pt modelId="{52C5B366-2A93-469A-B808-D6FE4A937A06}" type="parTrans" cxnId="{3B7E05E3-3819-4D37-B78D-20C4E3FD712A}">
      <dgm:prSet/>
      <dgm:spPr/>
      <dgm:t>
        <a:bodyPr/>
        <a:lstStyle/>
        <a:p>
          <a:pPr algn="ctr"/>
          <a:endParaRPr lang="es-ES"/>
        </a:p>
      </dgm:t>
    </dgm:pt>
    <dgm:pt modelId="{E9B89A4A-4C90-4C3A-8FD4-F347BCB6A06D}" type="sibTrans" cxnId="{3B7E05E3-3819-4D37-B78D-20C4E3FD712A}">
      <dgm:prSet/>
      <dgm:spPr/>
      <dgm:t>
        <a:bodyPr/>
        <a:lstStyle/>
        <a:p>
          <a:pPr algn="ctr"/>
          <a:endParaRPr lang="es-ES"/>
        </a:p>
      </dgm:t>
    </dgm:pt>
    <dgm:pt modelId="{7557F74D-7363-49BA-9C6B-0C3EC4E32D2D}">
      <dgm:prSet phldrT="[Texto]" custT="1"/>
      <dgm:spPr/>
      <dgm:t>
        <a:bodyPr/>
        <a:lstStyle/>
        <a:p>
          <a:pPr algn="ctr"/>
          <a:r>
            <a:rPr lang="es-ES" sz="4000" dirty="0"/>
            <a:t>INFORIEGO</a:t>
          </a:r>
        </a:p>
      </dgm:t>
    </dgm:pt>
    <dgm:pt modelId="{1DE198BA-B57D-473E-B3C3-272AB888A5B5}" type="parTrans" cxnId="{F0BDE624-042E-4D8B-B877-F8D321809701}">
      <dgm:prSet/>
      <dgm:spPr/>
      <dgm:t>
        <a:bodyPr/>
        <a:lstStyle/>
        <a:p>
          <a:endParaRPr lang="es-ES"/>
        </a:p>
      </dgm:t>
    </dgm:pt>
    <dgm:pt modelId="{D87F7D82-CB5A-4637-8500-836D01084E03}" type="sibTrans" cxnId="{F0BDE624-042E-4D8B-B877-F8D321809701}">
      <dgm:prSet/>
      <dgm:spPr/>
      <dgm:t>
        <a:bodyPr/>
        <a:lstStyle/>
        <a:p>
          <a:endParaRPr lang="es-ES"/>
        </a:p>
      </dgm:t>
    </dgm:pt>
    <dgm:pt modelId="{D5F27EA6-C9B2-4E8C-BF8C-DFD53C25D603}">
      <dgm:prSet phldrT="[Texto]" custT="1"/>
      <dgm:spPr/>
      <dgm:t>
        <a:bodyPr/>
        <a:lstStyle/>
        <a:p>
          <a:pPr algn="ctr"/>
          <a:r>
            <a:rPr lang="es-ES" sz="4000" dirty="0"/>
            <a:t>SERVICIO WEB DE CONSULTA TELEMÁTICA (M2M)</a:t>
          </a:r>
        </a:p>
      </dgm:t>
    </dgm:pt>
    <dgm:pt modelId="{A56E849A-E3B0-42C0-8E41-8D9ADF27F4ED}" type="parTrans" cxnId="{02918216-2933-4BA5-BA2A-0CE02850518F}">
      <dgm:prSet/>
      <dgm:spPr/>
      <dgm:t>
        <a:bodyPr/>
        <a:lstStyle/>
        <a:p>
          <a:endParaRPr lang="es-ES"/>
        </a:p>
      </dgm:t>
    </dgm:pt>
    <dgm:pt modelId="{2029B2CA-C2F6-4A13-AA09-E23768BADA26}" type="sibTrans" cxnId="{02918216-2933-4BA5-BA2A-0CE02850518F}">
      <dgm:prSet/>
      <dgm:spPr/>
      <dgm:t>
        <a:bodyPr/>
        <a:lstStyle/>
        <a:p>
          <a:endParaRPr lang="es-ES"/>
        </a:p>
      </dgm:t>
    </dgm:pt>
    <dgm:pt modelId="{59FE636D-9D4D-4774-8D1F-DC907C8B04E9}">
      <dgm:prSet phldrT="[Texto]" custT="1"/>
      <dgm:spPr/>
      <dgm:t>
        <a:bodyPr/>
        <a:lstStyle/>
        <a:p>
          <a:pPr algn="ctr"/>
          <a:r>
            <a:rPr lang="es-ES" sz="4000" dirty="0"/>
            <a:t>VISOR CARTOGRÁFICO DE AYUDA A LA TOMA DE DECISIONES</a:t>
          </a:r>
        </a:p>
      </dgm:t>
    </dgm:pt>
    <dgm:pt modelId="{98325098-D936-4A63-85F7-32A2B994057B}" type="parTrans" cxnId="{4B6485AB-E029-4A4C-95E7-9CCCAD78D888}">
      <dgm:prSet/>
      <dgm:spPr/>
      <dgm:t>
        <a:bodyPr/>
        <a:lstStyle/>
        <a:p>
          <a:endParaRPr lang="es-ES"/>
        </a:p>
      </dgm:t>
    </dgm:pt>
    <dgm:pt modelId="{D6F90FAE-3953-4893-B836-F053D839A02A}" type="sibTrans" cxnId="{4B6485AB-E029-4A4C-95E7-9CCCAD78D888}">
      <dgm:prSet/>
      <dgm:spPr/>
      <dgm:t>
        <a:bodyPr/>
        <a:lstStyle/>
        <a:p>
          <a:endParaRPr lang="es-ES"/>
        </a:p>
      </dgm:t>
    </dgm:pt>
    <dgm:pt modelId="{2A5BEA34-1142-4B4D-A671-4CC55467E116}">
      <dgm:prSet phldrT="[Texto]" custT="1"/>
      <dgm:spPr/>
      <dgm:t>
        <a:bodyPr/>
        <a:lstStyle/>
        <a:p>
          <a:pPr algn="ctr"/>
          <a:r>
            <a:rPr lang="es-ES" sz="4000" dirty="0"/>
            <a:t>www.ingoriego.org</a:t>
          </a:r>
        </a:p>
      </dgm:t>
    </dgm:pt>
    <dgm:pt modelId="{3A568DEB-66B0-445E-8E08-4967EB108453}" type="parTrans" cxnId="{7D63A1DC-347B-4237-9F8E-06570A1FDB5E}">
      <dgm:prSet/>
      <dgm:spPr/>
      <dgm:t>
        <a:bodyPr/>
        <a:lstStyle/>
        <a:p>
          <a:endParaRPr lang="es-ES"/>
        </a:p>
      </dgm:t>
    </dgm:pt>
    <dgm:pt modelId="{5B69AD3A-FF97-4CFE-8107-2A92EA90A51F}" type="sibTrans" cxnId="{7D63A1DC-347B-4237-9F8E-06570A1FDB5E}">
      <dgm:prSet/>
      <dgm:spPr/>
      <dgm:t>
        <a:bodyPr/>
        <a:lstStyle/>
        <a:p>
          <a:endParaRPr lang="es-ES"/>
        </a:p>
      </dgm:t>
    </dgm:pt>
    <dgm:pt modelId="{DE3D32F1-1705-4CDB-93B3-5F060A362C94}">
      <dgm:prSet phldrT="[Texto]" custT="1"/>
      <dgm:spPr/>
      <dgm:t>
        <a:bodyPr/>
        <a:lstStyle/>
        <a:p>
          <a:pPr algn="ctr"/>
          <a:r>
            <a:rPr lang="es-ES" sz="4000" dirty="0"/>
            <a:t>APP </a:t>
          </a:r>
          <a:r>
            <a:rPr lang="es-ES" sz="4000" dirty="0" err="1"/>
            <a:t>InfoRiego</a:t>
          </a:r>
          <a:endParaRPr lang="es-ES" sz="4000" dirty="0"/>
        </a:p>
      </dgm:t>
    </dgm:pt>
    <dgm:pt modelId="{739F0BE9-D920-45E0-85AE-15E8CC7AA230}" type="parTrans" cxnId="{3ED6BA4E-61C8-407A-AA74-091BD0FCF771}">
      <dgm:prSet/>
      <dgm:spPr/>
      <dgm:t>
        <a:bodyPr/>
        <a:lstStyle/>
        <a:p>
          <a:endParaRPr lang="es-ES"/>
        </a:p>
      </dgm:t>
    </dgm:pt>
    <dgm:pt modelId="{30AEBA05-0225-4E8C-913D-755F0B50A635}" type="sibTrans" cxnId="{3ED6BA4E-61C8-407A-AA74-091BD0FCF771}">
      <dgm:prSet/>
      <dgm:spPr/>
      <dgm:t>
        <a:bodyPr/>
        <a:lstStyle/>
        <a:p>
          <a:endParaRPr lang="es-ES"/>
        </a:p>
      </dgm:t>
    </dgm:pt>
    <dgm:pt modelId="{0FC1A270-E06C-405D-B4C1-FF9303A22DF3}">
      <dgm:prSet phldrT="[Texto]" custT="1"/>
      <dgm:spPr/>
      <dgm:t>
        <a:bodyPr/>
        <a:lstStyle/>
        <a:p>
          <a:pPr algn="ctr"/>
          <a:r>
            <a:rPr lang="es-ES" sz="4000" dirty="0"/>
            <a:t>Servicio de mensajería (SMS)</a:t>
          </a:r>
        </a:p>
      </dgm:t>
    </dgm:pt>
    <dgm:pt modelId="{3CB75365-7110-45FB-B05F-BBB1E53FB5D1}" type="parTrans" cxnId="{3F851D55-1903-4DA8-A9D2-43B903FD7216}">
      <dgm:prSet/>
      <dgm:spPr/>
      <dgm:t>
        <a:bodyPr/>
        <a:lstStyle/>
        <a:p>
          <a:endParaRPr lang="es-ES"/>
        </a:p>
      </dgm:t>
    </dgm:pt>
    <dgm:pt modelId="{D94F6A91-809B-407B-99AD-3D1C3583C42A}" type="sibTrans" cxnId="{3F851D55-1903-4DA8-A9D2-43B903FD7216}">
      <dgm:prSet/>
      <dgm:spPr/>
      <dgm:t>
        <a:bodyPr/>
        <a:lstStyle/>
        <a:p>
          <a:endParaRPr lang="es-ES"/>
        </a:p>
      </dgm:t>
    </dgm:pt>
    <dgm:pt modelId="{6E5C8F35-3B41-4241-92FF-104107038F58}" type="pres">
      <dgm:prSet presAssocID="{45159B13-3593-46AF-A3D2-B8532386107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8891AFA-4631-4F56-94D2-95AE53C7CC5B}" type="pres">
      <dgm:prSet presAssocID="{AD72D84E-E8DB-4BB1-8513-508E6B4E0AE4}" presName="root" presStyleCnt="0"/>
      <dgm:spPr/>
    </dgm:pt>
    <dgm:pt modelId="{D524C57F-681B-484D-93BF-6C4251918E8E}" type="pres">
      <dgm:prSet presAssocID="{AD72D84E-E8DB-4BB1-8513-508E6B4E0AE4}" presName="rootComposite" presStyleCnt="0"/>
      <dgm:spPr/>
    </dgm:pt>
    <dgm:pt modelId="{0BECD79A-17AC-43E6-AEFA-35E6440C22B6}" type="pres">
      <dgm:prSet presAssocID="{AD72D84E-E8DB-4BB1-8513-508E6B4E0AE4}" presName="rootText" presStyleLbl="node1" presStyleIdx="0" presStyleCnt="3"/>
      <dgm:spPr/>
    </dgm:pt>
    <dgm:pt modelId="{4EC32332-25B1-4CAA-91E0-1CAA68D57125}" type="pres">
      <dgm:prSet presAssocID="{AD72D84E-E8DB-4BB1-8513-508E6B4E0AE4}" presName="rootConnector" presStyleLbl="node1" presStyleIdx="0" presStyleCnt="3"/>
      <dgm:spPr/>
    </dgm:pt>
    <dgm:pt modelId="{0D41FA6B-2326-4D41-B774-C2D0ECD04429}" type="pres">
      <dgm:prSet presAssocID="{AD72D84E-E8DB-4BB1-8513-508E6B4E0AE4}" presName="childShape" presStyleCnt="0"/>
      <dgm:spPr/>
    </dgm:pt>
    <dgm:pt modelId="{932A0411-C4C2-4771-9E91-EAF7159BE4FD}" type="pres">
      <dgm:prSet presAssocID="{1DE198BA-B57D-473E-B3C3-272AB888A5B5}" presName="Name13" presStyleLbl="parChTrans1D2" presStyleIdx="0" presStyleCnt="3"/>
      <dgm:spPr/>
    </dgm:pt>
    <dgm:pt modelId="{A2597723-DBAD-4078-BEFB-FE6DBD0D00EB}" type="pres">
      <dgm:prSet presAssocID="{7557F74D-7363-49BA-9C6B-0C3EC4E32D2D}" presName="childText" presStyleLbl="bgAcc1" presStyleIdx="0" presStyleCnt="3" custScaleX="111313" custScaleY="135896">
        <dgm:presLayoutVars>
          <dgm:bulletEnabled val="1"/>
        </dgm:presLayoutVars>
      </dgm:prSet>
      <dgm:spPr/>
    </dgm:pt>
    <dgm:pt modelId="{2D7B2624-0E56-4296-80D2-9445633F737B}" type="pres">
      <dgm:prSet presAssocID="{A15669A6-4C19-4E51-83FC-26D96D80E089}" presName="root" presStyleCnt="0"/>
      <dgm:spPr/>
    </dgm:pt>
    <dgm:pt modelId="{2FAAF054-BD42-41E9-8E4C-FDB023F1ADC5}" type="pres">
      <dgm:prSet presAssocID="{A15669A6-4C19-4E51-83FC-26D96D80E089}" presName="rootComposite" presStyleCnt="0"/>
      <dgm:spPr/>
    </dgm:pt>
    <dgm:pt modelId="{72168F18-43BF-4AF3-A0D6-A132084C1377}" type="pres">
      <dgm:prSet presAssocID="{A15669A6-4C19-4E51-83FC-26D96D80E089}" presName="rootText" presStyleLbl="node1" presStyleIdx="1" presStyleCnt="3" custLinFactNeighborX="-1907" custLinFactNeighborY="1281"/>
      <dgm:spPr/>
    </dgm:pt>
    <dgm:pt modelId="{05E091B1-AF36-4A5D-A14E-DE9AA71685A2}" type="pres">
      <dgm:prSet presAssocID="{A15669A6-4C19-4E51-83FC-26D96D80E089}" presName="rootConnector" presStyleLbl="node1" presStyleIdx="1" presStyleCnt="3"/>
      <dgm:spPr/>
    </dgm:pt>
    <dgm:pt modelId="{F59600BA-CB0C-4B0C-8719-9620437C8289}" type="pres">
      <dgm:prSet presAssocID="{A15669A6-4C19-4E51-83FC-26D96D80E089}" presName="childShape" presStyleCnt="0"/>
      <dgm:spPr/>
    </dgm:pt>
    <dgm:pt modelId="{E600C93A-4CCD-4C96-A468-1A894E4CCFF8}" type="pres">
      <dgm:prSet presAssocID="{A56E849A-E3B0-42C0-8E41-8D9ADF27F4ED}" presName="Name13" presStyleLbl="parChTrans1D2" presStyleIdx="1" presStyleCnt="3"/>
      <dgm:spPr/>
    </dgm:pt>
    <dgm:pt modelId="{9A68973D-31C4-40FF-AA24-B7038A514F63}" type="pres">
      <dgm:prSet presAssocID="{D5F27EA6-C9B2-4E8C-BF8C-DFD53C25D603}" presName="childText" presStyleLbl="bgAcc1" presStyleIdx="1" presStyleCnt="3">
        <dgm:presLayoutVars>
          <dgm:bulletEnabled val="1"/>
        </dgm:presLayoutVars>
      </dgm:prSet>
      <dgm:spPr/>
    </dgm:pt>
    <dgm:pt modelId="{B01BFA3F-4025-489F-A0DC-3D6308F18208}" type="pres">
      <dgm:prSet presAssocID="{F241F1BE-C250-4925-8146-567C6C55A4E9}" presName="root" presStyleCnt="0"/>
      <dgm:spPr/>
    </dgm:pt>
    <dgm:pt modelId="{7F340995-9783-4991-9CDC-75BDC8416F40}" type="pres">
      <dgm:prSet presAssocID="{F241F1BE-C250-4925-8146-567C6C55A4E9}" presName="rootComposite" presStyleCnt="0"/>
      <dgm:spPr/>
    </dgm:pt>
    <dgm:pt modelId="{08A00369-50D2-4F1F-B23F-5ABF5D08A1EA}" type="pres">
      <dgm:prSet presAssocID="{F241F1BE-C250-4925-8146-567C6C55A4E9}" presName="rootText" presStyleLbl="node1" presStyleIdx="2" presStyleCnt="3"/>
      <dgm:spPr/>
    </dgm:pt>
    <dgm:pt modelId="{EBED7749-FD26-4328-A568-517BF12F3690}" type="pres">
      <dgm:prSet presAssocID="{F241F1BE-C250-4925-8146-567C6C55A4E9}" presName="rootConnector" presStyleLbl="node1" presStyleIdx="2" presStyleCnt="3"/>
      <dgm:spPr/>
    </dgm:pt>
    <dgm:pt modelId="{A3030333-6B39-4DDF-A043-54B354423344}" type="pres">
      <dgm:prSet presAssocID="{F241F1BE-C250-4925-8146-567C6C55A4E9}" presName="childShape" presStyleCnt="0"/>
      <dgm:spPr/>
    </dgm:pt>
    <dgm:pt modelId="{177A2F15-02A7-49F1-B310-F17CBC2E6247}" type="pres">
      <dgm:prSet presAssocID="{98325098-D936-4A63-85F7-32A2B994057B}" presName="Name13" presStyleLbl="parChTrans1D2" presStyleIdx="2" presStyleCnt="3"/>
      <dgm:spPr/>
    </dgm:pt>
    <dgm:pt modelId="{0C3FBF1F-F508-41E6-89E6-86920F291BBA}" type="pres">
      <dgm:prSet presAssocID="{59FE636D-9D4D-4774-8D1F-DC907C8B04E9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DFA60905-F0EE-4DFE-B3BD-6318D3829DD9}" type="presOf" srcId="{7557F74D-7363-49BA-9C6B-0C3EC4E32D2D}" destId="{A2597723-DBAD-4078-BEFB-FE6DBD0D00EB}" srcOrd="0" destOrd="0" presId="urn:microsoft.com/office/officeart/2005/8/layout/hierarchy3"/>
    <dgm:cxn modelId="{6EA3790C-2074-4446-9C45-63447DE7ECE4}" type="presOf" srcId="{2A5BEA34-1142-4B4D-A671-4CC55467E116}" destId="{A2597723-DBAD-4078-BEFB-FE6DBD0D00EB}" srcOrd="0" destOrd="1" presId="urn:microsoft.com/office/officeart/2005/8/layout/hierarchy3"/>
    <dgm:cxn modelId="{80CC5E0E-C11B-40D1-8F00-F6E412794D5A}" type="presOf" srcId="{59FE636D-9D4D-4774-8D1F-DC907C8B04E9}" destId="{0C3FBF1F-F508-41E6-89E6-86920F291BBA}" srcOrd="0" destOrd="0" presId="urn:microsoft.com/office/officeart/2005/8/layout/hierarchy3"/>
    <dgm:cxn modelId="{02918216-2933-4BA5-BA2A-0CE02850518F}" srcId="{A15669A6-4C19-4E51-83FC-26D96D80E089}" destId="{D5F27EA6-C9B2-4E8C-BF8C-DFD53C25D603}" srcOrd="0" destOrd="0" parTransId="{A56E849A-E3B0-42C0-8E41-8D9ADF27F4ED}" sibTransId="{2029B2CA-C2F6-4A13-AA09-E23768BADA26}"/>
    <dgm:cxn modelId="{DB64E717-2E7C-4EC7-9BFC-DE6D27662818}" type="presOf" srcId="{A15669A6-4C19-4E51-83FC-26D96D80E089}" destId="{72168F18-43BF-4AF3-A0D6-A132084C1377}" srcOrd="0" destOrd="0" presId="urn:microsoft.com/office/officeart/2005/8/layout/hierarchy3"/>
    <dgm:cxn modelId="{8CD76C20-4407-49FE-BF69-A5B3762DFE53}" type="presOf" srcId="{1DE198BA-B57D-473E-B3C3-272AB888A5B5}" destId="{932A0411-C4C2-4771-9E91-EAF7159BE4FD}" srcOrd="0" destOrd="0" presId="urn:microsoft.com/office/officeart/2005/8/layout/hierarchy3"/>
    <dgm:cxn modelId="{F0BDE624-042E-4D8B-B877-F8D321809701}" srcId="{AD72D84E-E8DB-4BB1-8513-508E6B4E0AE4}" destId="{7557F74D-7363-49BA-9C6B-0C3EC4E32D2D}" srcOrd="0" destOrd="0" parTransId="{1DE198BA-B57D-473E-B3C3-272AB888A5B5}" sibTransId="{D87F7D82-CB5A-4637-8500-836D01084E03}"/>
    <dgm:cxn modelId="{D40C8625-0D0F-4C1F-A4FA-8BB9A2F3752F}" type="presOf" srcId="{AD72D84E-E8DB-4BB1-8513-508E6B4E0AE4}" destId="{0BECD79A-17AC-43E6-AEFA-35E6440C22B6}" srcOrd="0" destOrd="0" presId="urn:microsoft.com/office/officeart/2005/8/layout/hierarchy3"/>
    <dgm:cxn modelId="{11C27764-85CD-4841-B614-81C5996296E1}" type="presOf" srcId="{DE3D32F1-1705-4CDB-93B3-5F060A362C94}" destId="{A2597723-DBAD-4078-BEFB-FE6DBD0D00EB}" srcOrd="0" destOrd="2" presId="urn:microsoft.com/office/officeart/2005/8/layout/hierarchy3"/>
    <dgm:cxn modelId="{73B09968-3AE7-4F3F-A895-CEFAA52ED66F}" type="presOf" srcId="{F241F1BE-C250-4925-8146-567C6C55A4E9}" destId="{08A00369-50D2-4F1F-B23F-5ABF5D08A1EA}" srcOrd="0" destOrd="0" presId="urn:microsoft.com/office/officeart/2005/8/layout/hierarchy3"/>
    <dgm:cxn modelId="{13637D4E-3825-4A5F-9EC9-A746C2B9895D}" type="presOf" srcId="{D5F27EA6-C9B2-4E8C-BF8C-DFD53C25D603}" destId="{9A68973D-31C4-40FF-AA24-B7038A514F63}" srcOrd="0" destOrd="0" presId="urn:microsoft.com/office/officeart/2005/8/layout/hierarchy3"/>
    <dgm:cxn modelId="{3ED6BA4E-61C8-407A-AA74-091BD0FCF771}" srcId="{7557F74D-7363-49BA-9C6B-0C3EC4E32D2D}" destId="{DE3D32F1-1705-4CDB-93B3-5F060A362C94}" srcOrd="1" destOrd="0" parTransId="{739F0BE9-D920-45E0-85AE-15E8CC7AA230}" sibTransId="{30AEBA05-0225-4E8C-913D-755F0B50A635}"/>
    <dgm:cxn modelId="{3F851D55-1903-4DA8-A9D2-43B903FD7216}" srcId="{7557F74D-7363-49BA-9C6B-0C3EC4E32D2D}" destId="{0FC1A270-E06C-405D-B4C1-FF9303A22DF3}" srcOrd="2" destOrd="0" parTransId="{3CB75365-7110-45FB-B05F-BBB1E53FB5D1}" sibTransId="{D94F6A91-809B-407B-99AD-3D1C3583C42A}"/>
    <dgm:cxn modelId="{2C9ECB75-1FA0-45CF-B969-6E95180120A3}" type="presOf" srcId="{F241F1BE-C250-4925-8146-567C6C55A4E9}" destId="{EBED7749-FD26-4328-A568-517BF12F3690}" srcOrd="1" destOrd="0" presId="urn:microsoft.com/office/officeart/2005/8/layout/hierarchy3"/>
    <dgm:cxn modelId="{9F423278-FF30-4CC0-A8DA-7739D2247EA2}" type="presOf" srcId="{AD72D84E-E8DB-4BB1-8513-508E6B4E0AE4}" destId="{4EC32332-25B1-4CAA-91E0-1CAA68D57125}" srcOrd="1" destOrd="0" presId="urn:microsoft.com/office/officeart/2005/8/layout/hierarchy3"/>
    <dgm:cxn modelId="{F3658B79-E6C6-454F-B1B8-10F7F66F738B}" type="presOf" srcId="{A15669A6-4C19-4E51-83FC-26D96D80E089}" destId="{05E091B1-AF36-4A5D-A14E-DE9AA71685A2}" srcOrd="1" destOrd="0" presId="urn:microsoft.com/office/officeart/2005/8/layout/hierarchy3"/>
    <dgm:cxn modelId="{26B39490-073C-4663-A220-CA687EDC3F2E}" type="presOf" srcId="{0FC1A270-E06C-405D-B4C1-FF9303A22DF3}" destId="{A2597723-DBAD-4078-BEFB-FE6DBD0D00EB}" srcOrd="0" destOrd="3" presId="urn:microsoft.com/office/officeart/2005/8/layout/hierarchy3"/>
    <dgm:cxn modelId="{DA992F99-5029-415F-8F58-3A35ACE54365}" type="presOf" srcId="{98325098-D936-4A63-85F7-32A2B994057B}" destId="{177A2F15-02A7-49F1-B310-F17CBC2E6247}" srcOrd="0" destOrd="0" presId="urn:microsoft.com/office/officeart/2005/8/layout/hierarchy3"/>
    <dgm:cxn modelId="{A039689C-830E-4A3F-A511-F04F53FEF370}" type="presOf" srcId="{A56E849A-E3B0-42C0-8E41-8D9ADF27F4ED}" destId="{E600C93A-4CCD-4C96-A468-1A894E4CCFF8}" srcOrd="0" destOrd="0" presId="urn:microsoft.com/office/officeart/2005/8/layout/hierarchy3"/>
    <dgm:cxn modelId="{538F39AB-1F12-4039-AD42-73E8D70B7391}" srcId="{45159B13-3593-46AF-A3D2-B85323861074}" destId="{AD72D84E-E8DB-4BB1-8513-508E6B4E0AE4}" srcOrd="0" destOrd="0" parTransId="{0C7C2808-296E-4671-8445-9DDB8E641E7A}" sibTransId="{DE831FB0-CE12-4D57-8FAE-789FDFB59F21}"/>
    <dgm:cxn modelId="{4B6485AB-E029-4A4C-95E7-9CCCAD78D888}" srcId="{F241F1BE-C250-4925-8146-567C6C55A4E9}" destId="{59FE636D-9D4D-4774-8D1F-DC907C8B04E9}" srcOrd="0" destOrd="0" parTransId="{98325098-D936-4A63-85F7-32A2B994057B}" sibTransId="{D6F90FAE-3953-4893-B836-F053D839A02A}"/>
    <dgm:cxn modelId="{BA59A3C1-C22E-484E-8DF5-05B01A8A3B06}" srcId="{45159B13-3593-46AF-A3D2-B85323861074}" destId="{A15669A6-4C19-4E51-83FC-26D96D80E089}" srcOrd="1" destOrd="0" parTransId="{B06BE8F9-CFCB-45E0-BF82-DFA87726BE48}" sibTransId="{466D5BD0-ECAA-474A-B0ED-5BDBBC0E0E8B}"/>
    <dgm:cxn modelId="{7D63A1DC-347B-4237-9F8E-06570A1FDB5E}" srcId="{7557F74D-7363-49BA-9C6B-0C3EC4E32D2D}" destId="{2A5BEA34-1142-4B4D-A671-4CC55467E116}" srcOrd="0" destOrd="0" parTransId="{3A568DEB-66B0-445E-8E08-4967EB108453}" sibTransId="{5B69AD3A-FF97-4CFE-8107-2A92EA90A51F}"/>
    <dgm:cxn modelId="{3B7E05E3-3819-4D37-B78D-20C4E3FD712A}" srcId="{45159B13-3593-46AF-A3D2-B85323861074}" destId="{F241F1BE-C250-4925-8146-567C6C55A4E9}" srcOrd="2" destOrd="0" parTransId="{52C5B366-2A93-469A-B808-D6FE4A937A06}" sibTransId="{E9B89A4A-4C90-4C3A-8FD4-F347BCB6A06D}"/>
    <dgm:cxn modelId="{F61112EC-FF5E-43E7-A8F2-AFC9427E60DA}" type="presOf" srcId="{45159B13-3593-46AF-A3D2-B85323861074}" destId="{6E5C8F35-3B41-4241-92FF-104107038F58}" srcOrd="0" destOrd="0" presId="urn:microsoft.com/office/officeart/2005/8/layout/hierarchy3"/>
    <dgm:cxn modelId="{7E07ACE0-70CD-4A6B-A60F-5492994EA911}" type="presParOf" srcId="{6E5C8F35-3B41-4241-92FF-104107038F58}" destId="{88891AFA-4631-4F56-94D2-95AE53C7CC5B}" srcOrd="0" destOrd="0" presId="urn:microsoft.com/office/officeart/2005/8/layout/hierarchy3"/>
    <dgm:cxn modelId="{EDAA693A-EF00-4C95-AB7F-E08A87B54649}" type="presParOf" srcId="{88891AFA-4631-4F56-94D2-95AE53C7CC5B}" destId="{D524C57F-681B-484D-93BF-6C4251918E8E}" srcOrd="0" destOrd="0" presId="urn:microsoft.com/office/officeart/2005/8/layout/hierarchy3"/>
    <dgm:cxn modelId="{60F24A2C-F457-45FE-BBE7-189054E32A08}" type="presParOf" srcId="{D524C57F-681B-484D-93BF-6C4251918E8E}" destId="{0BECD79A-17AC-43E6-AEFA-35E6440C22B6}" srcOrd="0" destOrd="0" presId="urn:microsoft.com/office/officeart/2005/8/layout/hierarchy3"/>
    <dgm:cxn modelId="{81810717-06CE-402E-BE42-95D9DAF1F140}" type="presParOf" srcId="{D524C57F-681B-484D-93BF-6C4251918E8E}" destId="{4EC32332-25B1-4CAA-91E0-1CAA68D57125}" srcOrd="1" destOrd="0" presId="urn:microsoft.com/office/officeart/2005/8/layout/hierarchy3"/>
    <dgm:cxn modelId="{FFE26079-70DA-43B3-AD15-0BFC3294F5F2}" type="presParOf" srcId="{88891AFA-4631-4F56-94D2-95AE53C7CC5B}" destId="{0D41FA6B-2326-4D41-B774-C2D0ECD04429}" srcOrd="1" destOrd="0" presId="urn:microsoft.com/office/officeart/2005/8/layout/hierarchy3"/>
    <dgm:cxn modelId="{02B83135-0EDF-4072-BB77-8C2A30C797AA}" type="presParOf" srcId="{0D41FA6B-2326-4D41-B774-C2D0ECD04429}" destId="{932A0411-C4C2-4771-9E91-EAF7159BE4FD}" srcOrd="0" destOrd="0" presId="urn:microsoft.com/office/officeart/2005/8/layout/hierarchy3"/>
    <dgm:cxn modelId="{52A20E83-0A81-45D6-8F09-16D8F333BB9E}" type="presParOf" srcId="{0D41FA6B-2326-4D41-B774-C2D0ECD04429}" destId="{A2597723-DBAD-4078-BEFB-FE6DBD0D00EB}" srcOrd="1" destOrd="0" presId="urn:microsoft.com/office/officeart/2005/8/layout/hierarchy3"/>
    <dgm:cxn modelId="{851631D0-56B7-45A9-8E58-7575CB112EE6}" type="presParOf" srcId="{6E5C8F35-3B41-4241-92FF-104107038F58}" destId="{2D7B2624-0E56-4296-80D2-9445633F737B}" srcOrd="1" destOrd="0" presId="urn:microsoft.com/office/officeart/2005/8/layout/hierarchy3"/>
    <dgm:cxn modelId="{48D340F4-020E-4E28-BA46-B02C57E8F878}" type="presParOf" srcId="{2D7B2624-0E56-4296-80D2-9445633F737B}" destId="{2FAAF054-BD42-41E9-8E4C-FDB023F1ADC5}" srcOrd="0" destOrd="0" presId="urn:microsoft.com/office/officeart/2005/8/layout/hierarchy3"/>
    <dgm:cxn modelId="{18249562-78B7-4600-AF0E-79F1DDFE6992}" type="presParOf" srcId="{2FAAF054-BD42-41E9-8E4C-FDB023F1ADC5}" destId="{72168F18-43BF-4AF3-A0D6-A132084C1377}" srcOrd="0" destOrd="0" presId="urn:microsoft.com/office/officeart/2005/8/layout/hierarchy3"/>
    <dgm:cxn modelId="{3F135570-A5A8-49FA-BA9E-7FE02D4C62EA}" type="presParOf" srcId="{2FAAF054-BD42-41E9-8E4C-FDB023F1ADC5}" destId="{05E091B1-AF36-4A5D-A14E-DE9AA71685A2}" srcOrd="1" destOrd="0" presId="urn:microsoft.com/office/officeart/2005/8/layout/hierarchy3"/>
    <dgm:cxn modelId="{8A6402B1-5A33-4EB2-BED7-A53708B623BF}" type="presParOf" srcId="{2D7B2624-0E56-4296-80D2-9445633F737B}" destId="{F59600BA-CB0C-4B0C-8719-9620437C8289}" srcOrd="1" destOrd="0" presId="urn:microsoft.com/office/officeart/2005/8/layout/hierarchy3"/>
    <dgm:cxn modelId="{50F0A97A-8143-4576-8FCD-5F8455CDFFC8}" type="presParOf" srcId="{F59600BA-CB0C-4B0C-8719-9620437C8289}" destId="{E600C93A-4CCD-4C96-A468-1A894E4CCFF8}" srcOrd="0" destOrd="0" presId="urn:microsoft.com/office/officeart/2005/8/layout/hierarchy3"/>
    <dgm:cxn modelId="{D3D266EC-F732-4A16-8931-C4E5E62C7E48}" type="presParOf" srcId="{F59600BA-CB0C-4B0C-8719-9620437C8289}" destId="{9A68973D-31C4-40FF-AA24-B7038A514F63}" srcOrd="1" destOrd="0" presId="urn:microsoft.com/office/officeart/2005/8/layout/hierarchy3"/>
    <dgm:cxn modelId="{D63ED9D3-A33D-4C66-808F-62DEFB411BB4}" type="presParOf" srcId="{6E5C8F35-3B41-4241-92FF-104107038F58}" destId="{B01BFA3F-4025-489F-A0DC-3D6308F18208}" srcOrd="2" destOrd="0" presId="urn:microsoft.com/office/officeart/2005/8/layout/hierarchy3"/>
    <dgm:cxn modelId="{8F6C25DB-DCDF-471C-8639-D0FBB706CDBA}" type="presParOf" srcId="{B01BFA3F-4025-489F-A0DC-3D6308F18208}" destId="{7F340995-9783-4991-9CDC-75BDC8416F40}" srcOrd="0" destOrd="0" presId="urn:microsoft.com/office/officeart/2005/8/layout/hierarchy3"/>
    <dgm:cxn modelId="{30D630B0-269A-46AF-9D0A-867D575534E4}" type="presParOf" srcId="{7F340995-9783-4991-9CDC-75BDC8416F40}" destId="{08A00369-50D2-4F1F-B23F-5ABF5D08A1EA}" srcOrd="0" destOrd="0" presId="urn:microsoft.com/office/officeart/2005/8/layout/hierarchy3"/>
    <dgm:cxn modelId="{5B85DB68-C1FD-4F76-8052-216ED332001D}" type="presParOf" srcId="{7F340995-9783-4991-9CDC-75BDC8416F40}" destId="{EBED7749-FD26-4328-A568-517BF12F3690}" srcOrd="1" destOrd="0" presId="urn:microsoft.com/office/officeart/2005/8/layout/hierarchy3"/>
    <dgm:cxn modelId="{8D1D3830-CBF3-4588-80DA-1AE9B868888C}" type="presParOf" srcId="{B01BFA3F-4025-489F-A0DC-3D6308F18208}" destId="{A3030333-6B39-4DDF-A043-54B354423344}" srcOrd="1" destOrd="0" presId="urn:microsoft.com/office/officeart/2005/8/layout/hierarchy3"/>
    <dgm:cxn modelId="{349419F7-D41C-429D-8B16-6376C259D564}" type="presParOf" srcId="{A3030333-6B39-4DDF-A043-54B354423344}" destId="{177A2F15-02A7-49F1-B310-F17CBC2E6247}" srcOrd="0" destOrd="0" presId="urn:microsoft.com/office/officeart/2005/8/layout/hierarchy3"/>
    <dgm:cxn modelId="{2877F533-2496-4F9B-8A7B-A6D6ECDDFB5A}" type="presParOf" srcId="{A3030333-6B39-4DDF-A043-54B354423344}" destId="{0C3FBF1F-F508-41E6-89E6-86920F291BB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E6C9F4-B938-4E79-8C94-0C1AC8DA3E78}" type="doc">
      <dgm:prSet loTypeId="urn:microsoft.com/office/officeart/2005/8/layout/h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6F1BCE1-CFF4-4961-BD09-4FE11F0BBD48}">
      <dgm:prSet custT="1"/>
      <dgm:spPr/>
      <dgm:t>
        <a:bodyPr/>
        <a:lstStyle/>
        <a:p>
          <a:pPr algn="just"/>
          <a:r>
            <a:rPr lang="es-ES" sz="3600" b="1" dirty="0">
              <a:solidFill>
                <a:srgbClr val="0070C0"/>
              </a:solidFill>
            </a:rPr>
            <a:t>www.Inforiego.org</a:t>
          </a:r>
        </a:p>
      </dgm:t>
    </dgm:pt>
    <dgm:pt modelId="{519457AB-9811-4B60-9F49-519426E80BE1}" type="parTrans" cxnId="{10749A2F-3D23-4C71-87DE-03189B8EE146}">
      <dgm:prSet/>
      <dgm:spPr/>
      <dgm:t>
        <a:bodyPr/>
        <a:lstStyle/>
        <a:p>
          <a:pPr algn="just"/>
          <a:endParaRPr lang="es-ES"/>
        </a:p>
      </dgm:t>
    </dgm:pt>
    <dgm:pt modelId="{5A9AAADA-0F82-46C9-8D10-13FA8D510EA7}" type="sibTrans" cxnId="{10749A2F-3D23-4C71-87DE-03189B8EE146}">
      <dgm:prSet/>
      <dgm:spPr/>
      <dgm:t>
        <a:bodyPr/>
        <a:lstStyle/>
        <a:p>
          <a:pPr algn="just"/>
          <a:endParaRPr lang="es-ES"/>
        </a:p>
      </dgm:t>
    </dgm:pt>
    <dgm:pt modelId="{BAA829C0-0CE0-48C5-8FFE-4239ECFE75AF}">
      <dgm:prSet custT="1"/>
      <dgm:spPr/>
      <dgm:t>
        <a:bodyPr/>
        <a:lstStyle/>
        <a:p>
          <a:pPr algn="just">
            <a:lnSpc>
              <a:spcPct val="150000"/>
            </a:lnSpc>
          </a:pPr>
          <a:r>
            <a:rPr lang="es-ES" sz="3600" dirty="0"/>
            <a:t>Proporcionar a los regantes </a:t>
          </a:r>
          <a:r>
            <a:rPr lang="es-ES" sz="3600" b="1" u="sng" dirty="0"/>
            <a:t>soluciones prácticas y posibles que minimicen el coste energético </a:t>
          </a:r>
          <a:r>
            <a:rPr lang="es-ES" sz="3600" dirty="0"/>
            <a:t>derivado del riego presurizado.</a:t>
          </a:r>
        </a:p>
      </dgm:t>
    </dgm:pt>
    <dgm:pt modelId="{3E09050D-524D-43A7-ADCE-F24D70BBB6A2}" type="parTrans" cxnId="{D2F967B6-D403-4909-95B2-8B1F4F0F6861}">
      <dgm:prSet/>
      <dgm:spPr/>
      <dgm:t>
        <a:bodyPr/>
        <a:lstStyle/>
        <a:p>
          <a:pPr algn="just"/>
          <a:endParaRPr lang="es-ES"/>
        </a:p>
      </dgm:t>
    </dgm:pt>
    <dgm:pt modelId="{7B072AEE-0421-4731-A775-0E670A28262F}" type="sibTrans" cxnId="{D2F967B6-D403-4909-95B2-8B1F4F0F6861}">
      <dgm:prSet/>
      <dgm:spPr/>
      <dgm:t>
        <a:bodyPr/>
        <a:lstStyle/>
        <a:p>
          <a:pPr algn="just"/>
          <a:endParaRPr lang="es-ES"/>
        </a:p>
      </dgm:t>
    </dgm:pt>
    <dgm:pt modelId="{EA0CF3AD-F8EC-4A1B-A8E1-62E113E516B2}">
      <dgm:prSet custT="1"/>
      <dgm:spPr/>
      <dgm:t>
        <a:bodyPr/>
        <a:lstStyle/>
        <a:p>
          <a:pPr algn="just">
            <a:lnSpc>
              <a:spcPct val="150000"/>
            </a:lnSpc>
          </a:pPr>
          <a:r>
            <a:rPr lang="es-ES" sz="3600" dirty="0"/>
            <a:t> </a:t>
          </a:r>
          <a:r>
            <a:rPr lang="es-ES" sz="3600" b="1" u="sng" dirty="0">
              <a:effectLst/>
            </a:rPr>
            <a:t>“Diseño de proyectos de riego” </a:t>
          </a:r>
          <a:r>
            <a:rPr lang="es-ES" sz="3600" dirty="0"/>
            <a:t>con instalaciones diseñadas con criterios de ahorro y eficiencia energética</a:t>
          </a:r>
        </a:p>
      </dgm:t>
    </dgm:pt>
    <dgm:pt modelId="{7FBB804F-B42B-420A-B21D-B7F63EEA4A3D}" type="parTrans" cxnId="{3A34DD69-2D5B-4BAE-82C0-DEBB87CF7613}">
      <dgm:prSet/>
      <dgm:spPr/>
      <dgm:t>
        <a:bodyPr/>
        <a:lstStyle/>
        <a:p>
          <a:endParaRPr lang="es-ES"/>
        </a:p>
      </dgm:t>
    </dgm:pt>
    <dgm:pt modelId="{E90918C2-FA49-48EC-889E-CAFE1B9CA16A}" type="sibTrans" cxnId="{3A34DD69-2D5B-4BAE-82C0-DEBB87CF7613}">
      <dgm:prSet/>
      <dgm:spPr/>
      <dgm:t>
        <a:bodyPr/>
        <a:lstStyle/>
        <a:p>
          <a:endParaRPr lang="es-ES"/>
        </a:p>
      </dgm:t>
    </dgm:pt>
    <dgm:pt modelId="{C613A067-1184-4902-8293-DF619D9384A5}">
      <dgm:prSet custT="1"/>
      <dgm:spPr/>
      <dgm:t>
        <a:bodyPr/>
        <a:lstStyle/>
        <a:p>
          <a:pPr algn="just">
            <a:lnSpc>
              <a:spcPct val="150000"/>
            </a:lnSpc>
          </a:pPr>
          <a:r>
            <a:rPr lang="es-ES" sz="3600" b="0" u="sng" dirty="0"/>
            <a:t>Asesoramiento energético </a:t>
          </a:r>
          <a:r>
            <a:rPr lang="es-ES" sz="3600" dirty="0"/>
            <a:t>para “Contratación de potencias” y para la realización de ajustes en el funcionamiento de los equipos.</a:t>
          </a:r>
        </a:p>
      </dgm:t>
    </dgm:pt>
    <dgm:pt modelId="{3FABC11E-10AE-4A1A-9887-2B2B453B6453}" type="sibTrans" cxnId="{0E02EDAB-839B-496E-93B7-A54A51829FE7}">
      <dgm:prSet/>
      <dgm:spPr/>
      <dgm:t>
        <a:bodyPr/>
        <a:lstStyle/>
        <a:p>
          <a:pPr algn="just"/>
          <a:endParaRPr lang="es-ES"/>
        </a:p>
      </dgm:t>
    </dgm:pt>
    <dgm:pt modelId="{2936A56F-B29D-43C1-B145-4830F73FC65A}" type="parTrans" cxnId="{0E02EDAB-839B-496E-93B7-A54A51829FE7}">
      <dgm:prSet/>
      <dgm:spPr/>
      <dgm:t>
        <a:bodyPr/>
        <a:lstStyle/>
        <a:p>
          <a:pPr algn="just"/>
          <a:endParaRPr lang="es-ES"/>
        </a:p>
      </dgm:t>
    </dgm:pt>
    <dgm:pt modelId="{C8D853B2-F8BF-417E-94B9-43D38F8B2DFE}">
      <dgm:prSet custT="1"/>
      <dgm:spPr/>
      <dgm:t>
        <a:bodyPr/>
        <a:lstStyle/>
        <a:p>
          <a:pPr algn="just">
            <a:lnSpc>
              <a:spcPct val="150000"/>
            </a:lnSpc>
          </a:pPr>
          <a:r>
            <a:rPr lang="es-ES" sz="3600" dirty="0"/>
            <a:t>Asesoramiento para la “Automatización del riego”.</a:t>
          </a:r>
        </a:p>
      </dgm:t>
    </dgm:pt>
    <dgm:pt modelId="{6B931516-891C-4778-BBAF-608E9EFAB694}" type="sibTrans" cxnId="{EC156126-8B52-4ECD-9302-3A11A223CB56}">
      <dgm:prSet/>
      <dgm:spPr/>
      <dgm:t>
        <a:bodyPr/>
        <a:lstStyle/>
        <a:p>
          <a:pPr algn="just"/>
          <a:endParaRPr lang="es-ES"/>
        </a:p>
      </dgm:t>
    </dgm:pt>
    <dgm:pt modelId="{4F6C8FB6-6DDF-4F45-9D67-63A4AC8111B5}" type="parTrans" cxnId="{EC156126-8B52-4ECD-9302-3A11A223CB56}">
      <dgm:prSet/>
      <dgm:spPr/>
      <dgm:t>
        <a:bodyPr/>
        <a:lstStyle/>
        <a:p>
          <a:pPr algn="just"/>
          <a:endParaRPr lang="es-ES"/>
        </a:p>
      </dgm:t>
    </dgm:pt>
    <dgm:pt modelId="{2157ED89-9CC9-4C9A-861A-B8DD58185535}">
      <dgm:prSet custT="1"/>
      <dgm:spPr/>
      <dgm:t>
        <a:bodyPr/>
        <a:lstStyle/>
        <a:p>
          <a:pPr algn="just">
            <a:lnSpc>
              <a:spcPct val="90000"/>
            </a:lnSpc>
            <a:buFontTx/>
            <a:buNone/>
          </a:pPr>
          <a:r>
            <a:rPr lang="es-ES" sz="3600" dirty="0"/>
            <a:t>NUEVA WEB para:</a:t>
          </a:r>
        </a:p>
      </dgm:t>
    </dgm:pt>
    <dgm:pt modelId="{F25AEB86-2756-4B78-9648-77EE4C0F57E7}" type="parTrans" cxnId="{766EA111-6060-4960-87C7-C0A7B9B54CD6}">
      <dgm:prSet/>
      <dgm:spPr/>
      <dgm:t>
        <a:bodyPr/>
        <a:lstStyle/>
        <a:p>
          <a:endParaRPr lang="es-ES"/>
        </a:p>
      </dgm:t>
    </dgm:pt>
    <dgm:pt modelId="{6CB4215C-C610-4904-A2C8-C6AB8D62A858}" type="sibTrans" cxnId="{766EA111-6060-4960-87C7-C0A7B9B54CD6}">
      <dgm:prSet/>
      <dgm:spPr/>
      <dgm:t>
        <a:bodyPr/>
        <a:lstStyle/>
        <a:p>
          <a:endParaRPr lang="es-ES"/>
        </a:p>
      </dgm:t>
    </dgm:pt>
    <dgm:pt modelId="{BDD16AC9-0ACC-46F7-B16A-39860B301477}" type="pres">
      <dgm:prSet presAssocID="{F3E6C9F4-B938-4E79-8C94-0C1AC8DA3E78}" presName="linearFlow" presStyleCnt="0">
        <dgm:presLayoutVars>
          <dgm:dir/>
          <dgm:animLvl val="lvl"/>
          <dgm:resizeHandles/>
        </dgm:presLayoutVars>
      </dgm:prSet>
      <dgm:spPr/>
    </dgm:pt>
    <dgm:pt modelId="{786E612B-1FA8-4EE6-B5D3-FAAAEB7B9398}" type="pres">
      <dgm:prSet presAssocID="{F6F1BCE1-CFF4-4961-BD09-4FE11F0BBD48}" presName="compositeNode" presStyleCnt="0">
        <dgm:presLayoutVars>
          <dgm:bulletEnabled val="1"/>
        </dgm:presLayoutVars>
      </dgm:prSet>
      <dgm:spPr/>
    </dgm:pt>
    <dgm:pt modelId="{36ABBB81-3F0A-4BF4-A536-79A5B8BBC4E8}" type="pres">
      <dgm:prSet presAssocID="{F6F1BCE1-CFF4-4961-BD09-4FE11F0BBD48}" presName="image" presStyleLbl="fgImgPlace1" presStyleIdx="0" presStyleCnt="1" custScaleX="247690" custScaleY="846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7B906980-1092-4685-9389-58C34CA2E0B9}" type="pres">
      <dgm:prSet presAssocID="{F6F1BCE1-CFF4-4961-BD09-4FE11F0BBD48}" presName="childNode" presStyleLbl="node1" presStyleIdx="0" presStyleCnt="1" custScaleY="112193" custLinFactNeighborX="-582" custLinFactNeighborY="588">
        <dgm:presLayoutVars>
          <dgm:bulletEnabled val="1"/>
        </dgm:presLayoutVars>
      </dgm:prSet>
      <dgm:spPr/>
    </dgm:pt>
    <dgm:pt modelId="{67569551-9A62-47D8-ABED-E63CB521CE67}" type="pres">
      <dgm:prSet presAssocID="{F6F1BCE1-CFF4-4961-BD09-4FE11F0BBD48}" presName="parentNode" presStyleLbl="revTx" presStyleIdx="0" presStyleCnt="1">
        <dgm:presLayoutVars>
          <dgm:chMax val="0"/>
          <dgm:bulletEnabled val="1"/>
        </dgm:presLayoutVars>
      </dgm:prSet>
      <dgm:spPr/>
    </dgm:pt>
  </dgm:ptLst>
  <dgm:cxnLst>
    <dgm:cxn modelId="{71482A09-D85E-49BD-B44E-B93BF4A97924}" type="presOf" srcId="{F6F1BCE1-CFF4-4961-BD09-4FE11F0BBD48}" destId="{67569551-9A62-47D8-ABED-E63CB521CE67}" srcOrd="0" destOrd="0" presId="urn:microsoft.com/office/officeart/2005/8/layout/hList2"/>
    <dgm:cxn modelId="{766EA111-6060-4960-87C7-C0A7B9B54CD6}" srcId="{F6F1BCE1-CFF4-4961-BD09-4FE11F0BBD48}" destId="{2157ED89-9CC9-4C9A-861A-B8DD58185535}" srcOrd="0" destOrd="0" parTransId="{F25AEB86-2756-4B78-9648-77EE4C0F57E7}" sibTransId="{6CB4215C-C610-4904-A2C8-C6AB8D62A858}"/>
    <dgm:cxn modelId="{57C84E23-D6F5-47F7-8189-15764AA5D5AE}" type="presOf" srcId="{2157ED89-9CC9-4C9A-861A-B8DD58185535}" destId="{7B906980-1092-4685-9389-58C34CA2E0B9}" srcOrd="0" destOrd="0" presId="urn:microsoft.com/office/officeart/2005/8/layout/hList2"/>
    <dgm:cxn modelId="{EC156126-8B52-4ECD-9302-3A11A223CB56}" srcId="{F6F1BCE1-CFF4-4961-BD09-4FE11F0BBD48}" destId="{C8D853B2-F8BF-417E-94B9-43D38F8B2DFE}" srcOrd="4" destOrd="0" parTransId="{4F6C8FB6-6DDF-4F45-9D67-63A4AC8111B5}" sibTransId="{6B931516-891C-4778-BBAF-608E9EFAB694}"/>
    <dgm:cxn modelId="{10749A2F-3D23-4C71-87DE-03189B8EE146}" srcId="{F3E6C9F4-B938-4E79-8C94-0C1AC8DA3E78}" destId="{F6F1BCE1-CFF4-4961-BD09-4FE11F0BBD48}" srcOrd="0" destOrd="0" parTransId="{519457AB-9811-4B60-9F49-519426E80BE1}" sibTransId="{5A9AAADA-0F82-46C9-8D10-13FA8D510EA7}"/>
    <dgm:cxn modelId="{3A34DD69-2D5B-4BAE-82C0-DEBB87CF7613}" srcId="{F6F1BCE1-CFF4-4961-BD09-4FE11F0BBD48}" destId="{EA0CF3AD-F8EC-4A1B-A8E1-62E113E516B2}" srcOrd="2" destOrd="0" parTransId="{7FBB804F-B42B-420A-B21D-B7F63EEA4A3D}" sibTransId="{E90918C2-FA49-48EC-889E-CAFE1B9CA16A}"/>
    <dgm:cxn modelId="{7D86E555-34E1-4E3D-AF10-607ADE87AC4F}" type="presOf" srcId="{BAA829C0-0CE0-48C5-8FFE-4239ECFE75AF}" destId="{7B906980-1092-4685-9389-58C34CA2E0B9}" srcOrd="0" destOrd="1" presId="urn:microsoft.com/office/officeart/2005/8/layout/hList2"/>
    <dgm:cxn modelId="{BB3E4E59-350B-4286-B008-0653C1BCA966}" type="presOf" srcId="{C8D853B2-F8BF-417E-94B9-43D38F8B2DFE}" destId="{7B906980-1092-4685-9389-58C34CA2E0B9}" srcOrd="0" destOrd="4" presId="urn:microsoft.com/office/officeart/2005/8/layout/hList2"/>
    <dgm:cxn modelId="{18626886-B22E-434B-94FE-1376A9AB8174}" type="presOf" srcId="{C613A067-1184-4902-8293-DF619D9384A5}" destId="{7B906980-1092-4685-9389-58C34CA2E0B9}" srcOrd="0" destOrd="3" presId="urn:microsoft.com/office/officeart/2005/8/layout/hList2"/>
    <dgm:cxn modelId="{0E02EDAB-839B-496E-93B7-A54A51829FE7}" srcId="{F6F1BCE1-CFF4-4961-BD09-4FE11F0BBD48}" destId="{C613A067-1184-4902-8293-DF619D9384A5}" srcOrd="3" destOrd="0" parTransId="{2936A56F-B29D-43C1-B145-4830F73FC65A}" sibTransId="{3FABC11E-10AE-4A1A-9887-2B2B453B6453}"/>
    <dgm:cxn modelId="{982ECAAE-AD43-4A7A-B025-20F7994CA24F}" type="presOf" srcId="{EA0CF3AD-F8EC-4A1B-A8E1-62E113E516B2}" destId="{7B906980-1092-4685-9389-58C34CA2E0B9}" srcOrd="0" destOrd="2" presId="urn:microsoft.com/office/officeart/2005/8/layout/hList2"/>
    <dgm:cxn modelId="{D2F967B6-D403-4909-95B2-8B1F4F0F6861}" srcId="{F6F1BCE1-CFF4-4961-BD09-4FE11F0BBD48}" destId="{BAA829C0-0CE0-48C5-8FFE-4239ECFE75AF}" srcOrd="1" destOrd="0" parTransId="{3E09050D-524D-43A7-ADCE-F24D70BBB6A2}" sibTransId="{7B072AEE-0421-4731-A775-0E670A28262F}"/>
    <dgm:cxn modelId="{1FEE82D7-5A7E-42D0-964A-7F875A5C2EC1}" type="presOf" srcId="{F3E6C9F4-B938-4E79-8C94-0C1AC8DA3E78}" destId="{BDD16AC9-0ACC-46F7-B16A-39860B301477}" srcOrd="0" destOrd="0" presId="urn:microsoft.com/office/officeart/2005/8/layout/hList2"/>
    <dgm:cxn modelId="{E0587D14-4D5C-4B12-BB23-6AC06C403637}" type="presParOf" srcId="{BDD16AC9-0ACC-46F7-B16A-39860B301477}" destId="{786E612B-1FA8-4EE6-B5D3-FAAAEB7B9398}" srcOrd="0" destOrd="0" presId="urn:microsoft.com/office/officeart/2005/8/layout/hList2"/>
    <dgm:cxn modelId="{446424EA-31BB-4F87-BAE1-F7808E5592FD}" type="presParOf" srcId="{786E612B-1FA8-4EE6-B5D3-FAAAEB7B9398}" destId="{36ABBB81-3F0A-4BF4-A536-79A5B8BBC4E8}" srcOrd="0" destOrd="0" presId="urn:microsoft.com/office/officeart/2005/8/layout/hList2"/>
    <dgm:cxn modelId="{03294676-0E76-4A70-94C0-ABD566B9AE69}" type="presParOf" srcId="{786E612B-1FA8-4EE6-B5D3-FAAAEB7B9398}" destId="{7B906980-1092-4685-9389-58C34CA2E0B9}" srcOrd="1" destOrd="0" presId="urn:microsoft.com/office/officeart/2005/8/layout/hList2"/>
    <dgm:cxn modelId="{4CEDCC66-282F-4982-B00B-4A504609EA27}" type="presParOf" srcId="{786E612B-1FA8-4EE6-B5D3-FAAAEB7B9398}" destId="{67569551-9A62-47D8-ABED-E63CB521CE67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E6C9F4-B938-4E79-8C94-0C1AC8DA3E78}" type="doc">
      <dgm:prSet loTypeId="urn:microsoft.com/office/officeart/2005/8/layout/h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2157ED89-9CC9-4C9A-861A-B8DD58185535}">
      <dgm:prSet custT="1"/>
      <dgm:spPr/>
      <dgm:t>
        <a:bodyPr/>
        <a:lstStyle/>
        <a:p>
          <a:pPr algn="just">
            <a:lnSpc>
              <a:spcPct val="150000"/>
            </a:lnSpc>
            <a:buFontTx/>
            <a:buNone/>
          </a:pPr>
          <a:r>
            <a:rPr lang="es-ES" sz="3600" dirty="0">
              <a:latin typeface="Calibri" panose="020F0502020204030204"/>
            </a:rPr>
            <a:t>DESARROLLO DE HERRAMIENTAS QUE PERMITAN EL SEGUIMIENTO DE LOS CULTIVOS EN LAS PARCELAS AGRÍCOLAS DE CASTILLA Y LEÓN MEDIANTE EL USO DE IMÁGENES DE SATÉLITE DE ALTA FRECUENCIA</a:t>
          </a:r>
          <a:r>
            <a:rPr lang="es-ES" sz="3600" dirty="0"/>
            <a:t>.</a:t>
          </a:r>
        </a:p>
      </dgm:t>
    </dgm:pt>
    <dgm:pt modelId="{6CB4215C-C610-4904-A2C8-C6AB8D62A858}" type="sibTrans" cxnId="{766EA111-6060-4960-87C7-C0A7B9B54CD6}">
      <dgm:prSet/>
      <dgm:spPr/>
      <dgm:t>
        <a:bodyPr/>
        <a:lstStyle/>
        <a:p>
          <a:endParaRPr lang="es-ES" sz="3600"/>
        </a:p>
      </dgm:t>
    </dgm:pt>
    <dgm:pt modelId="{F25AEB86-2756-4B78-9648-77EE4C0F57E7}" type="parTrans" cxnId="{766EA111-6060-4960-87C7-C0A7B9B54CD6}">
      <dgm:prSet/>
      <dgm:spPr/>
      <dgm:t>
        <a:bodyPr/>
        <a:lstStyle/>
        <a:p>
          <a:endParaRPr lang="es-ES" sz="3600"/>
        </a:p>
      </dgm:t>
    </dgm:pt>
    <dgm:pt modelId="{F6F1BCE1-CFF4-4961-BD09-4FE11F0BBD48}">
      <dgm:prSet custT="1"/>
      <dgm:spPr/>
      <dgm:t>
        <a:bodyPr/>
        <a:lstStyle/>
        <a:p>
          <a:pPr algn="just"/>
          <a:r>
            <a:rPr lang="es-ES" sz="3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PROYECTO “MONITOR MIRANDA”</a:t>
          </a:r>
        </a:p>
      </dgm:t>
    </dgm:pt>
    <dgm:pt modelId="{5A9AAADA-0F82-46C9-8D10-13FA8D510EA7}" type="sibTrans" cxnId="{10749A2F-3D23-4C71-87DE-03189B8EE146}">
      <dgm:prSet/>
      <dgm:spPr/>
      <dgm:t>
        <a:bodyPr/>
        <a:lstStyle/>
        <a:p>
          <a:pPr algn="just"/>
          <a:endParaRPr lang="es-ES" sz="3600"/>
        </a:p>
      </dgm:t>
    </dgm:pt>
    <dgm:pt modelId="{519457AB-9811-4B60-9F49-519426E80BE1}" type="parTrans" cxnId="{10749A2F-3D23-4C71-87DE-03189B8EE146}">
      <dgm:prSet/>
      <dgm:spPr/>
      <dgm:t>
        <a:bodyPr/>
        <a:lstStyle/>
        <a:p>
          <a:pPr algn="just"/>
          <a:endParaRPr lang="es-ES" sz="3600"/>
        </a:p>
      </dgm:t>
    </dgm:pt>
    <dgm:pt modelId="{CD2E42C9-338B-406F-A2A9-0B87FA4D2DA7}">
      <dgm:prSet custT="1"/>
      <dgm:spPr/>
      <dgm:t>
        <a:bodyPr/>
        <a:lstStyle/>
        <a:p>
          <a:pPr algn="just">
            <a:lnSpc>
              <a:spcPct val="90000"/>
            </a:lnSpc>
            <a:buFontTx/>
            <a:buNone/>
          </a:pPr>
          <a:endParaRPr lang="es-ES" sz="3600" dirty="0"/>
        </a:p>
      </dgm:t>
    </dgm:pt>
    <dgm:pt modelId="{769F9FB7-02DA-4EF1-A287-75427AD38351}" type="parTrans" cxnId="{8B0B67A1-E966-4358-A065-C485326BB51B}">
      <dgm:prSet/>
      <dgm:spPr/>
      <dgm:t>
        <a:bodyPr/>
        <a:lstStyle/>
        <a:p>
          <a:endParaRPr lang="es-ES" sz="3600"/>
        </a:p>
      </dgm:t>
    </dgm:pt>
    <dgm:pt modelId="{D432F3C2-040C-4F6A-8F37-D725F8CACF69}" type="sibTrans" cxnId="{8B0B67A1-E966-4358-A065-C485326BB51B}">
      <dgm:prSet/>
      <dgm:spPr/>
      <dgm:t>
        <a:bodyPr/>
        <a:lstStyle/>
        <a:p>
          <a:endParaRPr lang="es-ES" sz="3600"/>
        </a:p>
      </dgm:t>
    </dgm:pt>
    <dgm:pt modelId="{E67077B1-093D-4487-9271-01CD4A02CF7B}">
      <dgm:prSet custT="1"/>
      <dgm:spPr/>
      <dgm:t>
        <a:bodyPr/>
        <a:lstStyle/>
        <a:p>
          <a:pPr algn="just">
            <a:lnSpc>
              <a:spcPct val="90000"/>
            </a:lnSpc>
            <a:buFontTx/>
            <a:buNone/>
          </a:pPr>
          <a:r>
            <a:rPr lang="es-ES" sz="4000" b="1" u="sng" dirty="0">
              <a:latin typeface="Calibri" panose="020F0502020204030204"/>
              <a:ea typeface="+mn-ea"/>
              <a:cs typeface="+mn-cs"/>
            </a:rPr>
            <a:t>PROYECTO “MONITOR MIRANDA”</a:t>
          </a:r>
          <a:endParaRPr lang="es-ES" sz="4000" u="sng" dirty="0"/>
        </a:p>
      </dgm:t>
    </dgm:pt>
    <dgm:pt modelId="{85528E30-7889-4591-A768-7F0E8A2381EA}" type="sibTrans" cxnId="{655FB3D7-9CF5-47D4-9099-E633FDFA5E69}">
      <dgm:prSet/>
      <dgm:spPr/>
      <dgm:t>
        <a:bodyPr/>
        <a:lstStyle/>
        <a:p>
          <a:endParaRPr lang="es-ES" sz="3600"/>
        </a:p>
      </dgm:t>
    </dgm:pt>
    <dgm:pt modelId="{2C842094-C5BE-479D-B497-4D44C232E6BB}" type="parTrans" cxnId="{655FB3D7-9CF5-47D4-9099-E633FDFA5E69}">
      <dgm:prSet/>
      <dgm:spPr/>
      <dgm:t>
        <a:bodyPr/>
        <a:lstStyle/>
        <a:p>
          <a:endParaRPr lang="es-ES" sz="3600"/>
        </a:p>
      </dgm:t>
    </dgm:pt>
    <dgm:pt modelId="{63C5489E-4502-4780-8F68-92DAEC152E19}" type="pres">
      <dgm:prSet presAssocID="{F3E6C9F4-B938-4E79-8C94-0C1AC8DA3E78}" presName="linearFlow" presStyleCnt="0">
        <dgm:presLayoutVars>
          <dgm:dir/>
          <dgm:animLvl val="lvl"/>
          <dgm:resizeHandles/>
        </dgm:presLayoutVars>
      </dgm:prSet>
      <dgm:spPr/>
    </dgm:pt>
    <dgm:pt modelId="{56580777-3C4B-4724-BA22-C902A6DA3AA5}" type="pres">
      <dgm:prSet presAssocID="{F6F1BCE1-CFF4-4961-BD09-4FE11F0BBD48}" presName="compositeNode" presStyleCnt="0">
        <dgm:presLayoutVars>
          <dgm:bulletEnabled val="1"/>
        </dgm:presLayoutVars>
      </dgm:prSet>
      <dgm:spPr/>
    </dgm:pt>
    <dgm:pt modelId="{E7AC2539-366D-4D5D-B4E3-81829C1C63A0}" type="pres">
      <dgm:prSet presAssocID="{F6F1BCE1-CFF4-4961-BD09-4FE11F0BBD48}" presName="image" presStyleLbl="fgImgPlace1" presStyleIdx="0" presStyleCnt="1" custScaleX="16674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</dgm:pt>
    <dgm:pt modelId="{396611A5-1A9C-4D64-BF8A-F0AE8D777288}" type="pres">
      <dgm:prSet presAssocID="{F6F1BCE1-CFF4-4961-BD09-4FE11F0BBD48}" presName="childNode" presStyleLbl="node1" presStyleIdx="0" presStyleCnt="1" custScaleX="119644" custScaleY="101122" custLinFactNeighborX="1853" custLinFactNeighborY="1350">
        <dgm:presLayoutVars>
          <dgm:bulletEnabled val="1"/>
        </dgm:presLayoutVars>
      </dgm:prSet>
      <dgm:spPr/>
    </dgm:pt>
    <dgm:pt modelId="{75E4E63B-1A86-4CAD-A05F-2B4C39D855AE}" type="pres">
      <dgm:prSet presAssocID="{F6F1BCE1-CFF4-4961-BD09-4FE11F0BBD48}" presName="parentNode" presStyleLbl="revTx" presStyleIdx="0" presStyleCnt="1">
        <dgm:presLayoutVars>
          <dgm:chMax val="0"/>
          <dgm:bulletEnabled val="1"/>
        </dgm:presLayoutVars>
      </dgm:prSet>
      <dgm:spPr/>
    </dgm:pt>
  </dgm:ptLst>
  <dgm:cxnLst>
    <dgm:cxn modelId="{04A80900-AEE7-4BD8-A87A-428B49122C29}" type="presOf" srcId="{F6F1BCE1-CFF4-4961-BD09-4FE11F0BBD48}" destId="{75E4E63B-1A86-4CAD-A05F-2B4C39D855AE}" srcOrd="0" destOrd="0" presId="urn:microsoft.com/office/officeart/2005/8/layout/hList2"/>
    <dgm:cxn modelId="{766EA111-6060-4960-87C7-C0A7B9B54CD6}" srcId="{F6F1BCE1-CFF4-4961-BD09-4FE11F0BBD48}" destId="{2157ED89-9CC9-4C9A-861A-B8DD58185535}" srcOrd="2" destOrd="0" parTransId="{F25AEB86-2756-4B78-9648-77EE4C0F57E7}" sibTransId="{6CB4215C-C610-4904-A2C8-C6AB8D62A858}"/>
    <dgm:cxn modelId="{1619BA18-2668-4D0E-9AC8-3E4C7B12584D}" type="presOf" srcId="{CD2E42C9-338B-406F-A2A9-0B87FA4D2DA7}" destId="{396611A5-1A9C-4D64-BF8A-F0AE8D777288}" srcOrd="0" destOrd="0" presId="urn:microsoft.com/office/officeart/2005/8/layout/hList2"/>
    <dgm:cxn modelId="{10749A2F-3D23-4C71-87DE-03189B8EE146}" srcId="{F3E6C9F4-B938-4E79-8C94-0C1AC8DA3E78}" destId="{F6F1BCE1-CFF4-4961-BD09-4FE11F0BBD48}" srcOrd="0" destOrd="0" parTransId="{519457AB-9811-4B60-9F49-519426E80BE1}" sibTransId="{5A9AAADA-0F82-46C9-8D10-13FA8D510EA7}"/>
    <dgm:cxn modelId="{8B0B67A1-E966-4358-A065-C485326BB51B}" srcId="{F6F1BCE1-CFF4-4961-BD09-4FE11F0BBD48}" destId="{CD2E42C9-338B-406F-A2A9-0B87FA4D2DA7}" srcOrd="0" destOrd="0" parTransId="{769F9FB7-02DA-4EF1-A287-75427AD38351}" sibTransId="{D432F3C2-040C-4F6A-8F37-D725F8CACF69}"/>
    <dgm:cxn modelId="{B4FE7BD4-25EF-47CB-A794-C49A0A1D0701}" type="presOf" srcId="{F3E6C9F4-B938-4E79-8C94-0C1AC8DA3E78}" destId="{63C5489E-4502-4780-8F68-92DAEC152E19}" srcOrd="0" destOrd="0" presId="urn:microsoft.com/office/officeart/2005/8/layout/hList2"/>
    <dgm:cxn modelId="{655FB3D7-9CF5-47D4-9099-E633FDFA5E69}" srcId="{F6F1BCE1-CFF4-4961-BD09-4FE11F0BBD48}" destId="{E67077B1-093D-4487-9271-01CD4A02CF7B}" srcOrd="1" destOrd="0" parTransId="{2C842094-C5BE-479D-B497-4D44C232E6BB}" sibTransId="{85528E30-7889-4591-A768-7F0E8A2381EA}"/>
    <dgm:cxn modelId="{41C9E1F2-C439-4493-86E0-F292C89801E7}" type="presOf" srcId="{E67077B1-093D-4487-9271-01CD4A02CF7B}" destId="{396611A5-1A9C-4D64-BF8A-F0AE8D777288}" srcOrd="0" destOrd="1" presId="urn:microsoft.com/office/officeart/2005/8/layout/hList2"/>
    <dgm:cxn modelId="{AD856BFE-E6A9-496C-B199-23B026901E29}" type="presOf" srcId="{2157ED89-9CC9-4C9A-861A-B8DD58185535}" destId="{396611A5-1A9C-4D64-BF8A-F0AE8D777288}" srcOrd="0" destOrd="2" presId="urn:microsoft.com/office/officeart/2005/8/layout/hList2"/>
    <dgm:cxn modelId="{B1698CE9-5FBC-478F-86E8-16AD07AAEAF2}" type="presParOf" srcId="{63C5489E-4502-4780-8F68-92DAEC152E19}" destId="{56580777-3C4B-4724-BA22-C902A6DA3AA5}" srcOrd="0" destOrd="0" presId="urn:microsoft.com/office/officeart/2005/8/layout/hList2"/>
    <dgm:cxn modelId="{6FB504A5-32D9-4211-9BA4-EF8C580C7DFD}" type="presParOf" srcId="{56580777-3C4B-4724-BA22-C902A6DA3AA5}" destId="{E7AC2539-366D-4D5D-B4E3-81829C1C63A0}" srcOrd="0" destOrd="0" presId="urn:microsoft.com/office/officeart/2005/8/layout/hList2"/>
    <dgm:cxn modelId="{712075F5-64A3-4B3E-BD70-A419B22C6A60}" type="presParOf" srcId="{56580777-3C4B-4724-BA22-C902A6DA3AA5}" destId="{396611A5-1A9C-4D64-BF8A-F0AE8D777288}" srcOrd="1" destOrd="0" presId="urn:microsoft.com/office/officeart/2005/8/layout/hList2"/>
    <dgm:cxn modelId="{ED707AF7-8783-41D0-AF62-7C8A654B90A4}" type="presParOf" srcId="{56580777-3C4B-4724-BA22-C902A6DA3AA5}" destId="{75E4E63B-1A86-4CAD-A05F-2B4C39D855AE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E6C9F4-B938-4E79-8C94-0C1AC8DA3E78}" type="doc">
      <dgm:prSet loTypeId="urn:microsoft.com/office/officeart/2005/8/layout/hList2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F6F1BCE1-CFF4-4961-BD09-4FE11F0BBD48}">
      <dgm:prSet custT="1"/>
      <dgm:spPr/>
      <dgm:t>
        <a:bodyPr/>
        <a:lstStyle/>
        <a:p>
          <a:pPr algn="just"/>
          <a:r>
            <a:rPr lang="es-ES" sz="3600" b="1" kern="1200" dirty="0">
              <a:solidFill>
                <a:srgbClr val="0070C0"/>
              </a:solidFill>
            </a:rPr>
            <a:t>suelos.itacyl.es</a:t>
          </a:r>
          <a:endParaRPr lang="es-ES" sz="3600" b="1" kern="1200" dirty="0">
            <a:solidFill>
              <a:srgbClr val="0070C0"/>
            </a:solidFill>
            <a:latin typeface="Calibri" panose="020F0502020204030204"/>
            <a:ea typeface="+mn-ea"/>
            <a:cs typeface="+mn-cs"/>
          </a:endParaRPr>
        </a:p>
      </dgm:t>
    </dgm:pt>
    <dgm:pt modelId="{519457AB-9811-4B60-9F49-519426E80BE1}" type="parTrans" cxnId="{10749A2F-3D23-4C71-87DE-03189B8EE146}">
      <dgm:prSet/>
      <dgm:spPr/>
      <dgm:t>
        <a:bodyPr/>
        <a:lstStyle/>
        <a:p>
          <a:pPr algn="just"/>
          <a:endParaRPr lang="es-ES"/>
        </a:p>
      </dgm:t>
    </dgm:pt>
    <dgm:pt modelId="{5A9AAADA-0F82-46C9-8D10-13FA8D510EA7}" type="sibTrans" cxnId="{10749A2F-3D23-4C71-87DE-03189B8EE146}">
      <dgm:prSet/>
      <dgm:spPr/>
      <dgm:t>
        <a:bodyPr/>
        <a:lstStyle/>
        <a:p>
          <a:pPr algn="just"/>
          <a:endParaRPr lang="es-ES"/>
        </a:p>
      </dgm:t>
    </dgm:pt>
    <dgm:pt modelId="{2157ED89-9CC9-4C9A-861A-B8DD58185535}">
      <dgm:prSet custT="1"/>
      <dgm:spPr/>
      <dgm:t>
        <a:bodyPr/>
        <a:lstStyle/>
        <a:p>
          <a:pPr algn="just">
            <a:lnSpc>
              <a:spcPct val="150000"/>
            </a:lnSpc>
            <a:buFontTx/>
            <a:buNone/>
          </a:pPr>
          <a:r>
            <a:rPr lang="es-ES" sz="4000" b="1" u="sng" dirty="0">
              <a:latin typeface="Calibri" panose="020F0502020204030204"/>
            </a:rPr>
            <a:t>INFORMACIÓN EDAFOLÓGICA DE LOS SUELOS DE CASTILLA Y LEÓN.</a:t>
          </a:r>
          <a:endParaRPr lang="es-ES" sz="4000" b="1" u="sng" dirty="0"/>
        </a:p>
      </dgm:t>
    </dgm:pt>
    <dgm:pt modelId="{F25AEB86-2756-4B78-9648-77EE4C0F57E7}" type="parTrans" cxnId="{766EA111-6060-4960-87C7-C0A7B9B54CD6}">
      <dgm:prSet/>
      <dgm:spPr/>
      <dgm:t>
        <a:bodyPr/>
        <a:lstStyle/>
        <a:p>
          <a:endParaRPr lang="es-ES"/>
        </a:p>
      </dgm:t>
    </dgm:pt>
    <dgm:pt modelId="{6CB4215C-C610-4904-A2C8-C6AB8D62A858}" type="sibTrans" cxnId="{766EA111-6060-4960-87C7-C0A7B9B54CD6}">
      <dgm:prSet/>
      <dgm:spPr/>
      <dgm:t>
        <a:bodyPr/>
        <a:lstStyle/>
        <a:p>
          <a:endParaRPr lang="es-ES"/>
        </a:p>
      </dgm:t>
    </dgm:pt>
    <dgm:pt modelId="{92CC5581-5D58-417D-A361-DDC05D0C9CDA}">
      <dgm:prSet custT="1"/>
      <dgm:spPr/>
      <dgm:t>
        <a:bodyPr/>
        <a:lstStyle/>
        <a:p>
          <a:pPr algn="just">
            <a:lnSpc>
              <a:spcPct val="150000"/>
            </a:lnSpc>
            <a:buFontTx/>
            <a:buNone/>
          </a:pPr>
          <a:r>
            <a:rPr lang="es-ES" sz="3600" dirty="0">
              <a:latin typeface="Calibri" panose="020F0502020204030204"/>
            </a:rPr>
            <a:t>RECOPILACIÓN DE MÁS DE 29.000 MUESTRAS CON GEORREFERENCIACIÓN Y OTRAS 14.000 A NIVEL DE PARCELA.</a:t>
          </a:r>
          <a:endParaRPr lang="es-ES" sz="3600" dirty="0"/>
        </a:p>
      </dgm:t>
    </dgm:pt>
    <dgm:pt modelId="{CE32F399-F845-4B64-90B6-67C7F28D4F18}" type="parTrans" cxnId="{27A775C2-6BAB-4902-BAB7-2A7B2F5B20FE}">
      <dgm:prSet/>
      <dgm:spPr/>
      <dgm:t>
        <a:bodyPr/>
        <a:lstStyle/>
        <a:p>
          <a:endParaRPr lang="es-ES"/>
        </a:p>
      </dgm:t>
    </dgm:pt>
    <dgm:pt modelId="{CEA1C550-DF2A-46B2-A692-4D7CD1F17DD5}" type="sibTrans" cxnId="{27A775C2-6BAB-4902-BAB7-2A7B2F5B20FE}">
      <dgm:prSet/>
      <dgm:spPr/>
      <dgm:t>
        <a:bodyPr/>
        <a:lstStyle/>
        <a:p>
          <a:endParaRPr lang="es-ES"/>
        </a:p>
      </dgm:t>
    </dgm:pt>
    <dgm:pt modelId="{E22F1121-5F8D-4866-A9A5-DFEF452B92A0}">
      <dgm:prSet custT="1"/>
      <dgm:spPr/>
      <dgm:t>
        <a:bodyPr/>
        <a:lstStyle/>
        <a:p>
          <a:pPr algn="just">
            <a:lnSpc>
              <a:spcPct val="150000"/>
            </a:lnSpc>
            <a:buFontTx/>
            <a:buNone/>
          </a:pPr>
          <a:endParaRPr lang="es-ES" sz="3600" dirty="0"/>
        </a:p>
      </dgm:t>
    </dgm:pt>
    <dgm:pt modelId="{61AC9578-0E4D-4531-BD70-FAAB4C256AD2}" type="parTrans" cxnId="{34CB4175-DC37-4A16-AD4A-A449810954EB}">
      <dgm:prSet/>
      <dgm:spPr/>
      <dgm:t>
        <a:bodyPr/>
        <a:lstStyle/>
        <a:p>
          <a:endParaRPr lang="es-ES"/>
        </a:p>
      </dgm:t>
    </dgm:pt>
    <dgm:pt modelId="{C8DC504F-EBB4-44B2-AF70-50DCC0E20A77}" type="sibTrans" cxnId="{34CB4175-DC37-4A16-AD4A-A449810954EB}">
      <dgm:prSet/>
      <dgm:spPr/>
      <dgm:t>
        <a:bodyPr/>
        <a:lstStyle/>
        <a:p>
          <a:endParaRPr lang="es-ES"/>
        </a:p>
      </dgm:t>
    </dgm:pt>
    <dgm:pt modelId="{BDD16AC9-0ACC-46F7-B16A-39860B301477}" type="pres">
      <dgm:prSet presAssocID="{F3E6C9F4-B938-4E79-8C94-0C1AC8DA3E78}" presName="linearFlow" presStyleCnt="0">
        <dgm:presLayoutVars>
          <dgm:dir/>
          <dgm:animLvl val="lvl"/>
          <dgm:resizeHandles/>
        </dgm:presLayoutVars>
      </dgm:prSet>
      <dgm:spPr/>
    </dgm:pt>
    <dgm:pt modelId="{786E612B-1FA8-4EE6-B5D3-FAAAEB7B9398}" type="pres">
      <dgm:prSet presAssocID="{F6F1BCE1-CFF4-4961-BD09-4FE11F0BBD48}" presName="compositeNode" presStyleCnt="0">
        <dgm:presLayoutVars>
          <dgm:bulletEnabled val="1"/>
        </dgm:presLayoutVars>
      </dgm:prSet>
      <dgm:spPr/>
    </dgm:pt>
    <dgm:pt modelId="{36ABBB81-3F0A-4BF4-A536-79A5B8BBC4E8}" type="pres">
      <dgm:prSet presAssocID="{F6F1BCE1-CFF4-4961-BD09-4FE11F0BBD48}" presName="image" presStyleLbl="fgImgPlace1" presStyleIdx="0" presStyleCnt="1" custScaleX="162830" custScaleY="94861" custLinFactNeighborX="4213" custLinFactNeighborY="3667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7B906980-1092-4685-9389-58C34CA2E0B9}" type="pres">
      <dgm:prSet presAssocID="{F6F1BCE1-CFF4-4961-BD09-4FE11F0BBD48}" presName="childNode" presStyleLbl="node1" presStyleIdx="0" presStyleCnt="1" custScaleY="70852" custLinFactNeighborX="-310" custLinFactNeighborY="659">
        <dgm:presLayoutVars>
          <dgm:bulletEnabled val="1"/>
        </dgm:presLayoutVars>
      </dgm:prSet>
      <dgm:spPr/>
    </dgm:pt>
    <dgm:pt modelId="{67569551-9A62-47D8-ABED-E63CB521CE67}" type="pres">
      <dgm:prSet presAssocID="{F6F1BCE1-CFF4-4961-BD09-4FE11F0BBD48}" presName="parentNode" presStyleLbl="revTx" presStyleIdx="0" presStyleCnt="1" custScaleY="70570">
        <dgm:presLayoutVars>
          <dgm:chMax val="0"/>
          <dgm:bulletEnabled val="1"/>
        </dgm:presLayoutVars>
      </dgm:prSet>
      <dgm:spPr/>
    </dgm:pt>
  </dgm:ptLst>
  <dgm:cxnLst>
    <dgm:cxn modelId="{71482A09-D85E-49BD-B44E-B93BF4A97924}" type="presOf" srcId="{F6F1BCE1-CFF4-4961-BD09-4FE11F0BBD48}" destId="{67569551-9A62-47D8-ABED-E63CB521CE67}" srcOrd="0" destOrd="0" presId="urn:microsoft.com/office/officeart/2005/8/layout/hList2"/>
    <dgm:cxn modelId="{766EA111-6060-4960-87C7-C0A7B9B54CD6}" srcId="{F6F1BCE1-CFF4-4961-BD09-4FE11F0BBD48}" destId="{2157ED89-9CC9-4C9A-861A-B8DD58185535}" srcOrd="0" destOrd="0" parTransId="{F25AEB86-2756-4B78-9648-77EE4C0F57E7}" sibTransId="{6CB4215C-C610-4904-A2C8-C6AB8D62A858}"/>
    <dgm:cxn modelId="{57C84E23-D6F5-47F7-8189-15764AA5D5AE}" type="presOf" srcId="{2157ED89-9CC9-4C9A-861A-B8DD58185535}" destId="{7B906980-1092-4685-9389-58C34CA2E0B9}" srcOrd="0" destOrd="0" presId="urn:microsoft.com/office/officeart/2005/8/layout/hList2"/>
    <dgm:cxn modelId="{10749A2F-3D23-4C71-87DE-03189B8EE146}" srcId="{F3E6C9F4-B938-4E79-8C94-0C1AC8DA3E78}" destId="{F6F1BCE1-CFF4-4961-BD09-4FE11F0BBD48}" srcOrd="0" destOrd="0" parTransId="{519457AB-9811-4B60-9F49-519426E80BE1}" sibTransId="{5A9AAADA-0F82-46C9-8D10-13FA8D510EA7}"/>
    <dgm:cxn modelId="{FA915B6B-3678-4D00-BBCA-4A1E86B9FC37}" type="presOf" srcId="{92CC5581-5D58-417D-A361-DDC05D0C9CDA}" destId="{7B906980-1092-4685-9389-58C34CA2E0B9}" srcOrd="0" destOrd="1" presId="urn:microsoft.com/office/officeart/2005/8/layout/hList2"/>
    <dgm:cxn modelId="{34CB4175-DC37-4A16-AD4A-A449810954EB}" srcId="{F6F1BCE1-CFF4-4961-BD09-4FE11F0BBD48}" destId="{E22F1121-5F8D-4866-A9A5-DFEF452B92A0}" srcOrd="2" destOrd="0" parTransId="{61AC9578-0E4D-4531-BD70-FAAB4C256AD2}" sibTransId="{C8DC504F-EBB4-44B2-AF70-50DCC0E20A77}"/>
    <dgm:cxn modelId="{99DDDA7E-0A0B-4364-B58B-19690044A576}" type="presOf" srcId="{E22F1121-5F8D-4866-A9A5-DFEF452B92A0}" destId="{7B906980-1092-4685-9389-58C34CA2E0B9}" srcOrd="0" destOrd="2" presId="urn:microsoft.com/office/officeart/2005/8/layout/hList2"/>
    <dgm:cxn modelId="{27A775C2-6BAB-4902-BAB7-2A7B2F5B20FE}" srcId="{F6F1BCE1-CFF4-4961-BD09-4FE11F0BBD48}" destId="{92CC5581-5D58-417D-A361-DDC05D0C9CDA}" srcOrd="1" destOrd="0" parTransId="{CE32F399-F845-4B64-90B6-67C7F28D4F18}" sibTransId="{CEA1C550-DF2A-46B2-A692-4D7CD1F17DD5}"/>
    <dgm:cxn modelId="{1FEE82D7-5A7E-42D0-964A-7F875A5C2EC1}" type="presOf" srcId="{F3E6C9F4-B938-4E79-8C94-0C1AC8DA3E78}" destId="{BDD16AC9-0ACC-46F7-B16A-39860B301477}" srcOrd="0" destOrd="0" presId="urn:microsoft.com/office/officeart/2005/8/layout/hList2"/>
    <dgm:cxn modelId="{E0587D14-4D5C-4B12-BB23-6AC06C403637}" type="presParOf" srcId="{BDD16AC9-0ACC-46F7-B16A-39860B301477}" destId="{786E612B-1FA8-4EE6-B5D3-FAAAEB7B9398}" srcOrd="0" destOrd="0" presId="urn:microsoft.com/office/officeart/2005/8/layout/hList2"/>
    <dgm:cxn modelId="{446424EA-31BB-4F87-BAE1-F7808E5592FD}" type="presParOf" srcId="{786E612B-1FA8-4EE6-B5D3-FAAAEB7B9398}" destId="{36ABBB81-3F0A-4BF4-A536-79A5B8BBC4E8}" srcOrd="0" destOrd="0" presId="urn:microsoft.com/office/officeart/2005/8/layout/hList2"/>
    <dgm:cxn modelId="{03294676-0E76-4A70-94C0-ABD566B9AE69}" type="presParOf" srcId="{786E612B-1FA8-4EE6-B5D3-FAAAEB7B9398}" destId="{7B906980-1092-4685-9389-58C34CA2E0B9}" srcOrd="1" destOrd="0" presId="urn:microsoft.com/office/officeart/2005/8/layout/hList2"/>
    <dgm:cxn modelId="{4CEDCC66-282F-4982-B00B-4A504609EA27}" type="presParOf" srcId="{786E612B-1FA8-4EE6-B5D3-FAAAEB7B9398}" destId="{67569551-9A62-47D8-ABED-E63CB521CE67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72B3216-E0C0-4EEC-BDB2-EE2822E45D9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5649826-63FF-435E-A827-1ED467DDAC27}">
      <dgm:prSet phldrT="[Texto]" custT="1"/>
      <dgm:spPr/>
      <dgm:t>
        <a:bodyPr/>
        <a:lstStyle/>
        <a:p>
          <a:r>
            <a:rPr lang="es-ES" sz="7200" b="1" dirty="0"/>
            <a:t>DATOS METEOROLÓGICOS de Red SIAR cada 30 minutos de los últimos 20 años y Datos climáticos de referencia.</a:t>
          </a:r>
        </a:p>
      </dgm:t>
    </dgm:pt>
    <dgm:pt modelId="{CBF63C4D-F2BE-4856-B933-30C0DB747DFB}" type="parTrans" cxnId="{64138B10-1352-475A-AE1B-722E73D861AA}">
      <dgm:prSet/>
      <dgm:spPr/>
      <dgm:t>
        <a:bodyPr/>
        <a:lstStyle/>
        <a:p>
          <a:endParaRPr lang="es-ES" sz="1200">
            <a:solidFill>
              <a:schemeClr val="accent1">
                <a:lumMod val="50000"/>
              </a:schemeClr>
            </a:solidFill>
          </a:endParaRPr>
        </a:p>
      </dgm:t>
    </dgm:pt>
    <dgm:pt modelId="{EC7F6CEE-DBB5-43C7-B6A4-5504A6EDFE2F}" type="sibTrans" cxnId="{64138B10-1352-475A-AE1B-722E73D861AA}">
      <dgm:prSet/>
      <dgm:spPr/>
      <dgm:t>
        <a:bodyPr/>
        <a:lstStyle/>
        <a:p>
          <a:endParaRPr lang="es-ES" sz="1200">
            <a:solidFill>
              <a:schemeClr val="accent1">
                <a:lumMod val="50000"/>
              </a:schemeClr>
            </a:solidFill>
          </a:endParaRPr>
        </a:p>
      </dgm:t>
    </dgm:pt>
    <dgm:pt modelId="{EF65D404-B363-496C-972B-7489F993A2C6}" type="pres">
      <dgm:prSet presAssocID="{772B3216-E0C0-4EEC-BDB2-EE2822E45D9D}" presName="Name0" presStyleCnt="0">
        <dgm:presLayoutVars>
          <dgm:chMax val="7"/>
          <dgm:chPref val="7"/>
          <dgm:dir/>
        </dgm:presLayoutVars>
      </dgm:prSet>
      <dgm:spPr/>
    </dgm:pt>
    <dgm:pt modelId="{E39703E1-2C1A-4EC4-B6D7-D7F37CAB1F0C}" type="pres">
      <dgm:prSet presAssocID="{772B3216-E0C0-4EEC-BDB2-EE2822E45D9D}" presName="Name1" presStyleCnt="0"/>
      <dgm:spPr/>
    </dgm:pt>
    <dgm:pt modelId="{FCB4F332-34A3-4585-B7C3-76A50B34309C}" type="pres">
      <dgm:prSet presAssocID="{772B3216-E0C0-4EEC-BDB2-EE2822E45D9D}" presName="cycle" presStyleCnt="0"/>
      <dgm:spPr/>
    </dgm:pt>
    <dgm:pt modelId="{4EE4C1CD-C6DA-4282-B5F1-B88493BFBFE2}" type="pres">
      <dgm:prSet presAssocID="{772B3216-E0C0-4EEC-BDB2-EE2822E45D9D}" presName="srcNode" presStyleLbl="node1" presStyleIdx="0" presStyleCnt="1"/>
      <dgm:spPr/>
    </dgm:pt>
    <dgm:pt modelId="{9E3511BF-6C8B-463B-8234-C111B37BDA9E}" type="pres">
      <dgm:prSet presAssocID="{772B3216-E0C0-4EEC-BDB2-EE2822E45D9D}" presName="conn" presStyleLbl="parChTrans1D2" presStyleIdx="0" presStyleCnt="1"/>
      <dgm:spPr/>
    </dgm:pt>
    <dgm:pt modelId="{9C48EA4C-4ACF-49CD-A7B9-26FD8CC15250}" type="pres">
      <dgm:prSet presAssocID="{772B3216-E0C0-4EEC-BDB2-EE2822E45D9D}" presName="extraNode" presStyleLbl="node1" presStyleIdx="0" presStyleCnt="1"/>
      <dgm:spPr/>
    </dgm:pt>
    <dgm:pt modelId="{A8C9A9E2-9BCD-4FB1-BCDB-B8A2DE96B57D}" type="pres">
      <dgm:prSet presAssocID="{772B3216-E0C0-4EEC-BDB2-EE2822E45D9D}" presName="dstNode" presStyleLbl="node1" presStyleIdx="0" presStyleCnt="1"/>
      <dgm:spPr/>
    </dgm:pt>
    <dgm:pt modelId="{DD34616B-7395-4CD3-99B6-F1F0AEC0A0A2}" type="pres">
      <dgm:prSet presAssocID="{55649826-63FF-435E-A827-1ED467DDAC27}" presName="text_1" presStyleLbl="node1" presStyleIdx="0" presStyleCnt="1" custScaleY="159748">
        <dgm:presLayoutVars>
          <dgm:bulletEnabled val="1"/>
        </dgm:presLayoutVars>
      </dgm:prSet>
      <dgm:spPr/>
    </dgm:pt>
    <dgm:pt modelId="{F24BBC6E-0981-4D4F-92B0-7668E10DA775}" type="pres">
      <dgm:prSet presAssocID="{55649826-63FF-435E-A827-1ED467DDAC27}" presName="accent_1" presStyleCnt="0"/>
      <dgm:spPr/>
    </dgm:pt>
    <dgm:pt modelId="{D78144D2-23B7-481A-B23F-CB8DEA151C35}" type="pres">
      <dgm:prSet presAssocID="{55649826-63FF-435E-A827-1ED467DDAC27}" presName="accentRepeatNode" presStyleLbl="solidFgAcc1" presStyleIdx="0" presStyleCnt="1"/>
      <dgm:spPr/>
    </dgm:pt>
  </dgm:ptLst>
  <dgm:cxnLst>
    <dgm:cxn modelId="{64138B10-1352-475A-AE1B-722E73D861AA}" srcId="{772B3216-E0C0-4EEC-BDB2-EE2822E45D9D}" destId="{55649826-63FF-435E-A827-1ED467DDAC27}" srcOrd="0" destOrd="0" parTransId="{CBF63C4D-F2BE-4856-B933-30C0DB747DFB}" sibTransId="{EC7F6CEE-DBB5-43C7-B6A4-5504A6EDFE2F}"/>
    <dgm:cxn modelId="{F80B3516-3D99-4D06-99AD-5885F7774B44}" type="presOf" srcId="{EC7F6CEE-DBB5-43C7-B6A4-5504A6EDFE2F}" destId="{9E3511BF-6C8B-463B-8234-C111B37BDA9E}" srcOrd="0" destOrd="0" presId="urn:microsoft.com/office/officeart/2008/layout/VerticalCurvedList"/>
    <dgm:cxn modelId="{1C6BF072-4E19-48A4-B2A2-D1D38C9A2528}" type="presOf" srcId="{772B3216-E0C0-4EEC-BDB2-EE2822E45D9D}" destId="{EF65D404-B363-496C-972B-7489F993A2C6}" srcOrd="0" destOrd="0" presId="urn:microsoft.com/office/officeart/2008/layout/VerticalCurvedList"/>
    <dgm:cxn modelId="{28194ADB-2330-4562-AD85-7DC0C62D8E87}" type="presOf" srcId="{55649826-63FF-435E-A827-1ED467DDAC27}" destId="{DD34616B-7395-4CD3-99B6-F1F0AEC0A0A2}" srcOrd="0" destOrd="0" presId="urn:microsoft.com/office/officeart/2008/layout/VerticalCurvedList"/>
    <dgm:cxn modelId="{697E3C46-9C31-417E-AC45-30E5AB34F753}" type="presParOf" srcId="{EF65D404-B363-496C-972B-7489F993A2C6}" destId="{E39703E1-2C1A-4EC4-B6D7-D7F37CAB1F0C}" srcOrd="0" destOrd="0" presId="urn:microsoft.com/office/officeart/2008/layout/VerticalCurvedList"/>
    <dgm:cxn modelId="{D02C01A3-2450-4F3A-8E89-30EC332866F8}" type="presParOf" srcId="{E39703E1-2C1A-4EC4-B6D7-D7F37CAB1F0C}" destId="{FCB4F332-34A3-4585-B7C3-76A50B34309C}" srcOrd="0" destOrd="0" presId="urn:microsoft.com/office/officeart/2008/layout/VerticalCurvedList"/>
    <dgm:cxn modelId="{96ED30AE-5F1A-4920-80C5-742FC37A4421}" type="presParOf" srcId="{FCB4F332-34A3-4585-B7C3-76A50B34309C}" destId="{4EE4C1CD-C6DA-4282-B5F1-B88493BFBFE2}" srcOrd="0" destOrd="0" presId="urn:microsoft.com/office/officeart/2008/layout/VerticalCurvedList"/>
    <dgm:cxn modelId="{D46288AD-5BE0-4BB9-B2E9-52399FA0EA45}" type="presParOf" srcId="{FCB4F332-34A3-4585-B7C3-76A50B34309C}" destId="{9E3511BF-6C8B-463B-8234-C111B37BDA9E}" srcOrd="1" destOrd="0" presId="urn:microsoft.com/office/officeart/2008/layout/VerticalCurvedList"/>
    <dgm:cxn modelId="{2ADBABBF-D7F3-43E6-A372-7E538FFAE131}" type="presParOf" srcId="{FCB4F332-34A3-4585-B7C3-76A50B34309C}" destId="{9C48EA4C-4ACF-49CD-A7B9-26FD8CC15250}" srcOrd="2" destOrd="0" presId="urn:microsoft.com/office/officeart/2008/layout/VerticalCurvedList"/>
    <dgm:cxn modelId="{3E63A04E-84FA-4EB8-8D5A-BB135B7A7E69}" type="presParOf" srcId="{FCB4F332-34A3-4585-B7C3-76A50B34309C}" destId="{A8C9A9E2-9BCD-4FB1-BCDB-B8A2DE96B57D}" srcOrd="3" destOrd="0" presId="urn:microsoft.com/office/officeart/2008/layout/VerticalCurvedList"/>
    <dgm:cxn modelId="{DAFA886B-A640-444B-86FF-F9E9A438B694}" type="presParOf" srcId="{E39703E1-2C1A-4EC4-B6D7-D7F37CAB1F0C}" destId="{DD34616B-7395-4CD3-99B6-F1F0AEC0A0A2}" srcOrd="1" destOrd="0" presId="urn:microsoft.com/office/officeart/2008/layout/VerticalCurvedList"/>
    <dgm:cxn modelId="{6F290C76-DB11-4729-89CC-42AEE40755AD}" type="presParOf" srcId="{E39703E1-2C1A-4EC4-B6D7-D7F37CAB1F0C}" destId="{F24BBC6E-0981-4D4F-92B0-7668E10DA775}" srcOrd="2" destOrd="0" presId="urn:microsoft.com/office/officeart/2008/layout/VerticalCurvedList"/>
    <dgm:cxn modelId="{C0C1BA35-5799-41FF-8BD2-28576F436D9D}" type="presParOf" srcId="{F24BBC6E-0981-4D4F-92B0-7668E10DA775}" destId="{D78144D2-23B7-481A-B23F-CB8DEA151C3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7A6D6-52AE-44F4-B156-A301116A1023}">
      <dsp:nvSpPr>
        <dsp:cNvPr id="0" name=""/>
        <dsp:cNvSpPr/>
      </dsp:nvSpPr>
      <dsp:spPr>
        <a:xfrm rot="16200000">
          <a:off x="3872" y="132"/>
          <a:ext cx="6039467" cy="6039467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/>
            <a:t>INCREMENTO DE LA SUPERFICIE REGADA EN UN 19% EN LOS ÚLTIMOS 12 AÑOS.</a:t>
          </a:r>
        </a:p>
      </dsp:txBody>
      <dsp:txXfrm rot="5400000">
        <a:off x="1060780" y="1509998"/>
        <a:ext cx="4982560" cy="3019733"/>
      </dsp:txXfrm>
    </dsp:sp>
    <dsp:sp modelId="{E07F1FCD-AB9B-4EB8-9E89-96533313E0DF}">
      <dsp:nvSpPr>
        <dsp:cNvPr id="0" name=""/>
        <dsp:cNvSpPr/>
      </dsp:nvSpPr>
      <dsp:spPr>
        <a:xfrm rot="5400000">
          <a:off x="7838623" y="132"/>
          <a:ext cx="6039467" cy="6039467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/>
            <a:t>LA SUPERFICIE DEL RIEGO POR PRESIÓN PRINCIPAL COMPONENTE DEL CRECIMIENTO GLOBAL DE LA SUPERFICIE REGADA.</a:t>
          </a:r>
        </a:p>
      </dsp:txBody>
      <dsp:txXfrm rot="-5400000">
        <a:off x="7838624" y="1509999"/>
        <a:ext cx="4982560" cy="30197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CD79A-17AC-43E6-AEFA-35E6440C22B6}">
      <dsp:nvSpPr>
        <dsp:cNvPr id="0" name=""/>
        <dsp:cNvSpPr/>
      </dsp:nvSpPr>
      <dsp:spPr>
        <a:xfrm>
          <a:off x="276212" y="110"/>
          <a:ext cx="5563368" cy="2781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 dirty="0"/>
            <a:t>SERVICIOS DE ASEORAMIENTO AL REGANTE</a:t>
          </a:r>
        </a:p>
      </dsp:txBody>
      <dsp:txXfrm>
        <a:off x="357685" y="81583"/>
        <a:ext cx="5400422" cy="2618738"/>
      </dsp:txXfrm>
    </dsp:sp>
    <dsp:sp modelId="{932A0411-C4C2-4771-9E91-EAF7159BE4FD}">
      <dsp:nvSpPr>
        <dsp:cNvPr id="0" name=""/>
        <dsp:cNvSpPr/>
      </dsp:nvSpPr>
      <dsp:spPr>
        <a:xfrm>
          <a:off x="832549" y="2781795"/>
          <a:ext cx="556336" cy="2585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5520"/>
              </a:lnTo>
              <a:lnTo>
                <a:pt x="556336" y="25855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597723-DBAD-4078-BEFB-FE6DBD0D00EB}">
      <dsp:nvSpPr>
        <dsp:cNvPr id="0" name=""/>
        <dsp:cNvSpPr/>
      </dsp:nvSpPr>
      <dsp:spPr>
        <a:xfrm>
          <a:off x="1388886" y="3477216"/>
          <a:ext cx="4954202" cy="37801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INFORIEGO</a:t>
          </a:r>
        </a:p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4000" kern="1200" dirty="0"/>
            <a:t>www.ingoriego.org</a:t>
          </a:r>
        </a:p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4000" kern="1200" dirty="0"/>
            <a:t>APP </a:t>
          </a:r>
          <a:r>
            <a:rPr lang="es-ES" sz="4000" kern="1200" dirty="0" err="1"/>
            <a:t>InfoRiego</a:t>
          </a:r>
          <a:endParaRPr lang="es-ES" sz="4000" kern="1200" dirty="0"/>
        </a:p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4000" kern="1200" dirty="0"/>
            <a:t>Servicio de mensajería (SMS)</a:t>
          </a:r>
        </a:p>
      </dsp:txBody>
      <dsp:txXfrm>
        <a:off x="1499604" y="3587934"/>
        <a:ext cx="4732766" cy="3558761"/>
      </dsp:txXfrm>
    </dsp:sp>
    <dsp:sp modelId="{72168F18-43BF-4AF3-A0D6-A132084C1377}">
      <dsp:nvSpPr>
        <dsp:cNvPr id="0" name=""/>
        <dsp:cNvSpPr/>
      </dsp:nvSpPr>
      <dsp:spPr>
        <a:xfrm>
          <a:off x="7124330" y="35744"/>
          <a:ext cx="5563368" cy="2781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 dirty="0"/>
            <a:t>SERVICIOS API REST</a:t>
          </a:r>
        </a:p>
      </dsp:txBody>
      <dsp:txXfrm>
        <a:off x="7205803" y="117217"/>
        <a:ext cx="5400422" cy="2618738"/>
      </dsp:txXfrm>
    </dsp:sp>
    <dsp:sp modelId="{E600C93A-4CCD-4C96-A468-1A894E4CCFF8}">
      <dsp:nvSpPr>
        <dsp:cNvPr id="0" name=""/>
        <dsp:cNvSpPr/>
      </dsp:nvSpPr>
      <dsp:spPr>
        <a:xfrm>
          <a:off x="7680667" y="2817428"/>
          <a:ext cx="662430" cy="20506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0629"/>
              </a:lnTo>
              <a:lnTo>
                <a:pt x="662430" y="20506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68973D-31C4-40FF-AA24-B7038A514F63}">
      <dsp:nvSpPr>
        <dsp:cNvPr id="0" name=""/>
        <dsp:cNvSpPr/>
      </dsp:nvSpPr>
      <dsp:spPr>
        <a:xfrm>
          <a:off x="8343097" y="3477216"/>
          <a:ext cx="4450695" cy="27816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SERVICIO WEB DE CONSULTA TELEMÁTICA (M2M)</a:t>
          </a:r>
        </a:p>
      </dsp:txBody>
      <dsp:txXfrm>
        <a:off x="8424570" y="3558689"/>
        <a:ext cx="4287749" cy="2618738"/>
      </dsp:txXfrm>
    </dsp:sp>
    <dsp:sp modelId="{08A00369-50D2-4F1F-B23F-5ABF5D08A1EA}">
      <dsp:nvSpPr>
        <dsp:cNvPr id="0" name=""/>
        <dsp:cNvSpPr/>
      </dsp:nvSpPr>
      <dsp:spPr>
        <a:xfrm>
          <a:off x="14184635" y="110"/>
          <a:ext cx="5563368" cy="27816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 dirty="0"/>
            <a:t>VISOR DE INFORIEGO</a:t>
          </a:r>
        </a:p>
      </dsp:txBody>
      <dsp:txXfrm>
        <a:off x="14266108" y="81583"/>
        <a:ext cx="5400422" cy="2618738"/>
      </dsp:txXfrm>
    </dsp:sp>
    <dsp:sp modelId="{177A2F15-02A7-49F1-B310-F17CBC2E6247}">
      <dsp:nvSpPr>
        <dsp:cNvPr id="0" name=""/>
        <dsp:cNvSpPr/>
      </dsp:nvSpPr>
      <dsp:spPr>
        <a:xfrm>
          <a:off x="14740972" y="2781795"/>
          <a:ext cx="556336" cy="2086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6263"/>
              </a:lnTo>
              <a:lnTo>
                <a:pt x="556336" y="20862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3FBF1F-F508-41E6-89E6-86920F291BBA}">
      <dsp:nvSpPr>
        <dsp:cNvPr id="0" name=""/>
        <dsp:cNvSpPr/>
      </dsp:nvSpPr>
      <dsp:spPr>
        <a:xfrm>
          <a:off x="15297308" y="3477216"/>
          <a:ext cx="4450695" cy="27816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VISOR CARTOGRÁFICO DE AYUDA A LA TOMA DE DECISIONES</a:t>
          </a:r>
        </a:p>
      </dsp:txBody>
      <dsp:txXfrm>
        <a:off x="15378781" y="3558689"/>
        <a:ext cx="4287749" cy="26187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569551-9A62-47D8-ABED-E63CB521CE67}">
      <dsp:nvSpPr>
        <dsp:cNvPr id="0" name=""/>
        <dsp:cNvSpPr/>
      </dsp:nvSpPr>
      <dsp:spPr>
        <a:xfrm rot="16200000">
          <a:off x="-261838" y="4952781"/>
          <a:ext cx="7885328" cy="1668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471128" bIns="0" numCol="1" spcCol="1270" anchor="t" anchorCtr="0">
          <a:noAutofit/>
        </a:bodyPr>
        <a:lstStyle/>
        <a:p>
          <a:pPr marL="0" lvl="0" indent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srgbClr val="0070C0"/>
              </a:solidFill>
            </a:rPr>
            <a:t>www.Inforiego.org</a:t>
          </a:r>
        </a:p>
      </dsp:txBody>
      <dsp:txXfrm>
        <a:off x="-261838" y="4952781"/>
        <a:ext cx="7885328" cy="1668050"/>
      </dsp:txXfrm>
    </dsp:sp>
    <dsp:sp modelId="{7B906980-1092-4685-9389-58C34CA2E0B9}">
      <dsp:nvSpPr>
        <dsp:cNvPr id="0" name=""/>
        <dsp:cNvSpPr/>
      </dsp:nvSpPr>
      <dsp:spPr>
        <a:xfrm>
          <a:off x="4429939" y="1363413"/>
          <a:ext cx="14589735" cy="88467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71128" rIns="256032" bIns="256032" numCol="1" spcCol="1270" anchor="t" anchorCtr="0">
          <a:noAutofit/>
        </a:bodyPr>
        <a:lstStyle/>
        <a:p>
          <a:pPr marL="285750" lvl="1" indent="-285750" algn="just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3600" kern="1200" dirty="0"/>
            <a:t>NUEVA WEB para:</a:t>
          </a:r>
        </a:p>
        <a:p>
          <a:pPr marL="285750" lvl="1" indent="-285750" algn="just" defTabSz="16002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600" kern="1200" dirty="0"/>
            <a:t>Proporcionar a los regantes </a:t>
          </a:r>
          <a:r>
            <a:rPr lang="es-ES" sz="3600" b="1" u="sng" kern="1200" dirty="0"/>
            <a:t>soluciones prácticas y posibles que minimicen el coste energético </a:t>
          </a:r>
          <a:r>
            <a:rPr lang="es-ES" sz="3600" kern="1200" dirty="0"/>
            <a:t>derivado del riego presurizado.</a:t>
          </a:r>
        </a:p>
        <a:p>
          <a:pPr marL="285750" lvl="1" indent="-285750" algn="just" defTabSz="16002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600" kern="1200" dirty="0"/>
            <a:t> </a:t>
          </a:r>
          <a:r>
            <a:rPr lang="es-ES" sz="3600" b="1" u="sng" kern="1200" dirty="0">
              <a:effectLst/>
            </a:rPr>
            <a:t>“Diseño de proyectos de riego” </a:t>
          </a:r>
          <a:r>
            <a:rPr lang="es-ES" sz="3600" kern="1200" dirty="0"/>
            <a:t>con instalaciones diseñadas con criterios de ahorro y eficiencia energética</a:t>
          </a:r>
        </a:p>
        <a:p>
          <a:pPr marL="285750" lvl="1" indent="-285750" algn="just" defTabSz="16002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600" b="0" u="sng" kern="1200" dirty="0"/>
            <a:t>Asesoramiento energético </a:t>
          </a:r>
          <a:r>
            <a:rPr lang="es-ES" sz="3600" kern="1200" dirty="0"/>
            <a:t>para “Contratación de potencias” y para la realización de ajustes en el funcionamiento de los equipos.</a:t>
          </a:r>
        </a:p>
        <a:p>
          <a:pPr marL="285750" lvl="1" indent="-285750" algn="just" defTabSz="16002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600" kern="1200" dirty="0"/>
            <a:t>Asesoramiento para la “Automatización del riego”.</a:t>
          </a:r>
        </a:p>
      </dsp:txBody>
      <dsp:txXfrm>
        <a:off x="4429939" y="1363413"/>
        <a:ext cx="14589735" cy="8846787"/>
      </dsp:txXfrm>
    </dsp:sp>
    <dsp:sp modelId="{36ABBB81-3F0A-4BF4-A536-79A5B8BBC4E8}">
      <dsp:nvSpPr>
        <dsp:cNvPr id="0" name=""/>
        <dsp:cNvSpPr/>
      </dsp:nvSpPr>
      <dsp:spPr>
        <a:xfrm>
          <a:off x="383257" y="-100804"/>
          <a:ext cx="8263187" cy="28223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4E63B-1A86-4CAD-A05F-2B4C39D855AE}">
      <dsp:nvSpPr>
        <dsp:cNvPr id="0" name=""/>
        <dsp:cNvSpPr/>
      </dsp:nvSpPr>
      <dsp:spPr>
        <a:xfrm rot="16200000">
          <a:off x="-896723" y="3911718"/>
          <a:ext cx="5820431" cy="1231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85890" bIns="0" numCol="1" spcCol="1270" anchor="t" anchorCtr="0">
          <a:noAutofit/>
        </a:bodyPr>
        <a:lstStyle/>
        <a:p>
          <a:pPr marL="0" lvl="0" indent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PROYECTO “MONITOR MIRANDA”</a:t>
          </a:r>
        </a:p>
      </dsp:txBody>
      <dsp:txXfrm>
        <a:off x="-896723" y="3911718"/>
        <a:ext cx="5820431" cy="1231245"/>
      </dsp:txXfrm>
    </dsp:sp>
    <dsp:sp modelId="{396611A5-1A9C-4D64-BF8A-F0AE8D777288}">
      <dsp:nvSpPr>
        <dsp:cNvPr id="0" name=""/>
        <dsp:cNvSpPr/>
      </dsp:nvSpPr>
      <dsp:spPr>
        <a:xfrm>
          <a:off x="1585697" y="1584473"/>
          <a:ext cx="15665525" cy="588573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085890" rIns="256032" bIns="256032" numCol="1" spcCol="1270" anchor="t" anchorCtr="0">
          <a:noAutofit/>
        </a:bodyPr>
        <a:lstStyle/>
        <a:p>
          <a:pPr marL="285750" lvl="1" indent="-285750" algn="just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s-ES" sz="3600" kern="1200" dirty="0"/>
        </a:p>
        <a:p>
          <a:pPr marL="285750" lvl="1" indent="-285750" algn="just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4000" b="1" u="sng" kern="1200" dirty="0">
              <a:latin typeface="Calibri" panose="020F0502020204030204"/>
              <a:ea typeface="+mn-ea"/>
              <a:cs typeface="+mn-cs"/>
            </a:rPr>
            <a:t>PROYECTO “MONITOR MIRANDA”</a:t>
          </a:r>
          <a:endParaRPr lang="es-ES" sz="4000" u="sng" kern="1200" dirty="0"/>
        </a:p>
        <a:p>
          <a:pPr marL="285750" lvl="1" indent="-285750" algn="just" defTabSz="1600200">
            <a:lnSpc>
              <a:spcPct val="15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3600" kern="1200" dirty="0">
              <a:latin typeface="Calibri" panose="020F0502020204030204"/>
            </a:rPr>
            <a:t>DESARROLLO DE HERRAMIENTAS QUE PERMITAN EL SEGUIMIENTO DE LOS CULTIVOS EN LAS PARCELAS AGRÍCOLAS DE CASTILLA Y LEÓN MEDIANTE EL USO DE IMÁGENES DE SATÉLITE DE ALTA FRECUENCIA</a:t>
          </a:r>
          <a:r>
            <a:rPr lang="es-ES" sz="3600" kern="1200" dirty="0"/>
            <a:t>.</a:t>
          </a:r>
        </a:p>
      </dsp:txBody>
      <dsp:txXfrm>
        <a:off x="1585697" y="1584473"/>
        <a:ext cx="15665525" cy="5885737"/>
      </dsp:txXfrm>
    </dsp:sp>
    <dsp:sp modelId="{E7AC2539-366D-4D5D-B4E3-81829C1C63A0}">
      <dsp:nvSpPr>
        <dsp:cNvPr id="0" name=""/>
        <dsp:cNvSpPr/>
      </dsp:nvSpPr>
      <dsp:spPr>
        <a:xfrm>
          <a:off x="576062" y="-8118"/>
          <a:ext cx="4106104" cy="24624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569551-9A62-47D8-ABED-E63CB521CE67}">
      <dsp:nvSpPr>
        <dsp:cNvPr id="0" name=""/>
        <dsp:cNvSpPr/>
      </dsp:nvSpPr>
      <dsp:spPr>
        <a:xfrm rot="16200000">
          <a:off x="-125151" y="5389267"/>
          <a:ext cx="5123499" cy="1535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354494" bIns="0" numCol="1" spcCol="1270" anchor="t" anchorCtr="0">
          <a:noAutofit/>
        </a:bodyPr>
        <a:lstStyle/>
        <a:p>
          <a:pPr marL="0" lvl="0" indent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srgbClr val="0070C0"/>
              </a:solidFill>
            </a:rPr>
            <a:t>suelos.itacyl.es</a:t>
          </a:r>
          <a:endParaRPr lang="es-ES" sz="3600" b="1" kern="1200" dirty="0">
            <a:solidFill>
              <a:srgbClr val="0070C0"/>
            </a:solidFill>
            <a:latin typeface="Calibri" panose="020F0502020204030204"/>
            <a:ea typeface="+mn-ea"/>
            <a:cs typeface="+mn-cs"/>
          </a:endParaRPr>
        </a:p>
      </dsp:txBody>
      <dsp:txXfrm>
        <a:off x="-125151" y="5389267"/>
        <a:ext cx="5123499" cy="1535804"/>
      </dsp:txXfrm>
    </dsp:sp>
    <dsp:sp modelId="{7B906980-1092-4685-9389-58C34CA2E0B9}">
      <dsp:nvSpPr>
        <dsp:cNvPr id="0" name=""/>
        <dsp:cNvSpPr/>
      </dsp:nvSpPr>
      <dsp:spPr>
        <a:xfrm>
          <a:off x="3158535" y="3633027"/>
          <a:ext cx="14827571" cy="51439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354494" rIns="284480" bIns="284480" numCol="1" spcCol="1270" anchor="t" anchorCtr="0">
          <a:noAutofit/>
        </a:bodyPr>
        <a:lstStyle/>
        <a:p>
          <a:pPr marL="285750" lvl="1" indent="-285750" algn="just" defTabSz="1778000">
            <a:lnSpc>
              <a:spcPct val="15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4000" b="1" u="sng" kern="1200" dirty="0">
              <a:latin typeface="Calibri" panose="020F0502020204030204"/>
            </a:rPr>
            <a:t>INFORMACIÓN EDAFOLÓGICA DE LOS SUELOS DE CASTILLA Y LEÓN.</a:t>
          </a:r>
          <a:endParaRPr lang="es-ES" sz="4000" b="1" u="sng" kern="1200" dirty="0"/>
        </a:p>
        <a:p>
          <a:pPr marL="285750" lvl="1" indent="-285750" algn="just" defTabSz="1600200">
            <a:lnSpc>
              <a:spcPct val="15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3600" kern="1200" dirty="0">
              <a:latin typeface="Calibri" panose="020F0502020204030204"/>
            </a:rPr>
            <a:t>RECOPILACIÓN DE MÁS DE 29.000 MUESTRAS CON GEORREFERENCIACIÓN Y OTRAS 14.000 A NIVEL DE PARCELA.</a:t>
          </a:r>
          <a:endParaRPr lang="es-ES" sz="3600" kern="1200" dirty="0"/>
        </a:p>
        <a:p>
          <a:pPr marL="285750" lvl="1" indent="-285750" algn="just" defTabSz="1600200">
            <a:lnSpc>
              <a:spcPct val="15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s-ES" sz="3600" kern="1200" dirty="0"/>
        </a:p>
      </dsp:txBody>
      <dsp:txXfrm>
        <a:off x="3158535" y="3633027"/>
        <a:ext cx="14827571" cy="5143973"/>
      </dsp:txXfrm>
    </dsp:sp>
    <dsp:sp modelId="{36ABBB81-3F0A-4BF4-A536-79A5B8BBC4E8}">
      <dsp:nvSpPr>
        <dsp:cNvPr id="0" name=""/>
        <dsp:cNvSpPr/>
      </dsp:nvSpPr>
      <dsp:spPr>
        <a:xfrm>
          <a:off x="833157" y="1705384"/>
          <a:ext cx="5001500" cy="29137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511BF-6C8B-463B-8234-C111B37BDA9E}">
      <dsp:nvSpPr>
        <dsp:cNvPr id="0" name=""/>
        <dsp:cNvSpPr/>
      </dsp:nvSpPr>
      <dsp:spPr>
        <a:xfrm>
          <a:off x="-4886897" y="-820157"/>
          <a:ext cx="6377280" cy="6377280"/>
        </a:xfrm>
        <a:prstGeom prst="blockArc">
          <a:avLst>
            <a:gd name="adj1" fmla="val 18900000"/>
            <a:gd name="adj2" fmla="val 2700000"/>
            <a:gd name="adj3" fmla="val 33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34616B-7395-4CD3-99B6-F1F0AEC0A0A2}">
      <dsp:nvSpPr>
        <dsp:cNvPr id="0" name=""/>
        <dsp:cNvSpPr/>
      </dsp:nvSpPr>
      <dsp:spPr>
        <a:xfrm>
          <a:off x="1465827" y="495178"/>
          <a:ext cx="40364979" cy="3746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9983" tIns="182880" rIns="182880" bIns="182880" numCol="1" spcCol="1270" anchor="ctr" anchorCtr="0">
          <a:noAutofit/>
        </a:bodyPr>
        <a:lstStyle/>
        <a:p>
          <a:pPr marL="0" lvl="0" indent="0" algn="l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200" b="1" kern="1200" dirty="0"/>
            <a:t>DATOS METEOROLÓGICOS de Red SIAR cada 30 minutos de los últimos 20 años y Datos climáticos de referencia.</a:t>
          </a:r>
        </a:p>
      </dsp:txBody>
      <dsp:txXfrm>
        <a:off x="1465827" y="495178"/>
        <a:ext cx="40364979" cy="3746607"/>
      </dsp:txXfrm>
    </dsp:sp>
    <dsp:sp modelId="{D78144D2-23B7-481A-B23F-CB8DEA151C35}">
      <dsp:nvSpPr>
        <dsp:cNvPr id="0" name=""/>
        <dsp:cNvSpPr/>
      </dsp:nvSpPr>
      <dsp:spPr>
        <a:xfrm>
          <a:off x="0" y="902655"/>
          <a:ext cx="2931654" cy="29316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92A81-5F3A-46C1-B493-A06CAF7FBF34}" type="datetimeFigureOut">
              <a:rPr lang="es-ES" smtClean="0"/>
              <a:t>20/10/2021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1143000"/>
            <a:ext cx="4333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4238B-7176-43FE-A488-D8B59D57E8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345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862060" rtl="0" eaLnBrk="1" latinLnBrk="0" hangingPunct="1">
      <a:defRPr sz="5068" kern="1200">
        <a:solidFill>
          <a:schemeClr val="tx1"/>
        </a:solidFill>
        <a:latin typeface="+mn-lt"/>
        <a:ea typeface="+mn-ea"/>
        <a:cs typeface="+mn-cs"/>
      </a:defRPr>
    </a:lvl1pPr>
    <a:lvl2pPr marL="1931030" algn="l" defTabSz="3862060" rtl="0" eaLnBrk="1" latinLnBrk="0" hangingPunct="1">
      <a:defRPr sz="5068" kern="1200">
        <a:solidFill>
          <a:schemeClr val="tx1"/>
        </a:solidFill>
        <a:latin typeface="+mn-lt"/>
        <a:ea typeface="+mn-ea"/>
        <a:cs typeface="+mn-cs"/>
      </a:defRPr>
    </a:lvl2pPr>
    <a:lvl3pPr marL="3862060" algn="l" defTabSz="3862060" rtl="0" eaLnBrk="1" latinLnBrk="0" hangingPunct="1">
      <a:defRPr sz="5068" kern="1200">
        <a:solidFill>
          <a:schemeClr val="tx1"/>
        </a:solidFill>
        <a:latin typeface="+mn-lt"/>
        <a:ea typeface="+mn-ea"/>
        <a:cs typeface="+mn-cs"/>
      </a:defRPr>
    </a:lvl3pPr>
    <a:lvl4pPr marL="5793090" algn="l" defTabSz="3862060" rtl="0" eaLnBrk="1" latinLnBrk="0" hangingPunct="1">
      <a:defRPr sz="5068" kern="1200">
        <a:solidFill>
          <a:schemeClr val="tx1"/>
        </a:solidFill>
        <a:latin typeface="+mn-lt"/>
        <a:ea typeface="+mn-ea"/>
        <a:cs typeface="+mn-cs"/>
      </a:defRPr>
    </a:lvl4pPr>
    <a:lvl5pPr marL="7724120" algn="l" defTabSz="3862060" rtl="0" eaLnBrk="1" latinLnBrk="0" hangingPunct="1">
      <a:defRPr sz="5068" kern="1200">
        <a:solidFill>
          <a:schemeClr val="tx1"/>
        </a:solidFill>
        <a:latin typeface="+mn-lt"/>
        <a:ea typeface="+mn-ea"/>
        <a:cs typeface="+mn-cs"/>
      </a:defRPr>
    </a:lvl5pPr>
    <a:lvl6pPr marL="9655150" algn="l" defTabSz="3862060" rtl="0" eaLnBrk="1" latinLnBrk="0" hangingPunct="1">
      <a:defRPr sz="5068" kern="1200">
        <a:solidFill>
          <a:schemeClr val="tx1"/>
        </a:solidFill>
        <a:latin typeface="+mn-lt"/>
        <a:ea typeface="+mn-ea"/>
        <a:cs typeface="+mn-cs"/>
      </a:defRPr>
    </a:lvl6pPr>
    <a:lvl7pPr marL="11586180" algn="l" defTabSz="3862060" rtl="0" eaLnBrk="1" latinLnBrk="0" hangingPunct="1">
      <a:defRPr sz="5068" kern="1200">
        <a:solidFill>
          <a:schemeClr val="tx1"/>
        </a:solidFill>
        <a:latin typeface="+mn-lt"/>
        <a:ea typeface="+mn-ea"/>
        <a:cs typeface="+mn-cs"/>
      </a:defRPr>
    </a:lvl7pPr>
    <a:lvl8pPr marL="13517209" algn="l" defTabSz="3862060" rtl="0" eaLnBrk="1" latinLnBrk="0" hangingPunct="1">
      <a:defRPr sz="5068" kern="1200">
        <a:solidFill>
          <a:schemeClr val="tx1"/>
        </a:solidFill>
        <a:latin typeface="+mn-lt"/>
        <a:ea typeface="+mn-ea"/>
        <a:cs typeface="+mn-cs"/>
      </a:defRPr>
    </a:lvl8pPr>
    <a:lvl9pPr marL="15448239" algn="l" defTabSz="3862060" rtl="0" eaLnBrk="1" latinLnBrk="0" hangingPunct="1">
      <a:defRPr sz="506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46163" y="1241425"/>
            <a:ext cx="4706937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4A95-D71C-45AB-8B56-6692171AF70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0427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46163" y="1241425"/>
            <a:ext cx="4706937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4A95-D71C-45AB-8B56-6692171AF701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1669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46163" y="1241425"/>
            <a:ext cx="4706937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4A95-D71C-45AB-8B56-6692171AF701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2443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46163" y="1241425"/>
            <a:ext cx="4706937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4A95-D71C-45AB-8B56-6692171AF701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6180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46163" y="1241425"/>
            <a:ext cx="4706937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4A95-D71C-45AB-8B56-6692171AF701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1938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46163" y="1241425"/>
            <a:ext cx="4706937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4A95-D71C-45AB-8B56-6692171AF701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7249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46163" y="1241425"/>
            <a:ext cx="4706937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4A95-D71C-45AB-8B56-6692171AF701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0219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46163" y="1241425"/>
            <a:ext cx="4706937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4A95-D71C-45AB-8B56-6692171AF701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2580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46163" y="1241425"/>
            <a:ext cx="4706937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4A95-D71C-45AB-8B56-6692171AF701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66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46163" y="1241425"/>
            <a:ext cx="4706937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4A95-D71C-45AB-8B56-6692171AF701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2155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EA1117-1460-4F64-92BD-050DA91A3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9989" y="4949049"/>
            <a:ext cx="31859935" cy="10528100"/>
          </a:xfrm>
        </p:spPr>
        <p:txBody>
          <a:bodyPr anchor="b"/>
          <a:lstStyle>
            <a:lvl1pPr algn="ctr">
              <a:defRPr sz="20905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B71E90-4A49-42BC-9FEB-DD0FB40BF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9989" y="15883154"/>
            <a:ext cx="31859935" cy="7301067"/>
          </a:xfrm>
        </p:spPr>
        <p:txBody>
          <a:bodyPr/>
          <a:lstStyle>
            <a:lvl1pPr marL="0" indent="0" algn="ctr">
              <a:buNone/>
              <a:defRPr sz="8362"/>
            </a:lvl1pPr>
            <a:lvl2pPr marL="1592976" indent="0" algn="ctr">
              <a:buNone/>
              <a:defRPr sz="6968"/>
            </a:lvl2pPr>
            <a:lvl3pPr marL="3185952" indent="0" algn="ctr">
              <a:buNone/>
              <a:defRPr sz="6272"/>
            </a:lvl3pPr>
            <a:lvl4pPr marL="4778929" indent="0" algn="ctr">
              <a:buNone/>
              <a:defRPr sz="5575"/>
            </a:lvl4pPr>
            <a:lvl5pPr marL="6371905" indent="0" algn="ctr">
              <a:buNone/>
              <a:defRPr sz="5575"/>
            </a:lvl5pPr>
            <a:lvl6pPr marL="7964881" indent="0" algn="ctr">
              <a:buNone/>
              <a:defRPr sz="5575"/>
            </a:lvl6pPr>
            <a:lvl7pPr marL="9557857" indent="0" algn="ctr">
              <a:buNone/>
              <a:defRPr sz="5575"/>
            </a:lvl7pPr>
            <a:lvl8pPr marL="11150834" indent="0" algn="ctr">
              <a:buNone/>
              <a:defRPr sz="5575"/>
            </a:lvl8pPr>
            <a:lvl9pPr marL="12743810" indent="0" algn="ctr">
              <a:buNone/>
              <a:defRPr sz="5575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30B7ED-792C-4A48-91B9-06783016F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590BB-314C-4515-8481-D6B286E6E0FE}" type="datetimeFigureOut">
              <a:rPr lang="es-ES" smtClean="0"/>
              <a:t>20/10/2021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407C0E-550D-4AB4-A366-E2F56E88E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9A1A3D-7A80-4897-B628-98741AF2E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629B-8168-4BC0-BB73-D88A2619E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3158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0B79AD-3022-45E2-A8E0-D60D1648C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0FFC3E7-40C0-46C0-85BD-121BB3148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AF53F1-8BEA-4890-B84C-B8D8F8FEA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590BB-314C-4515-8481-D6B286E6E0FE}" type="datetimeFigureOut">
              <a:rPr lang="es-ES" smtClean="0"/>
              <a:t>20/10/2021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7F9AA7-7AF0-4606-BC5B-EAA31A19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54C7CF-D47B-4253-861C-74B765F6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629B-8168-4BC0-BB73-D88A2619E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144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412531-9D29-4FB1-9399-445396838D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30399688" y="1610015"/>
            <a:ext cx="9159731" cy="2562724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A7F374-45A7-44B5-B0A5-D36562CDF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920494" y="1610015"/>
            <a:ext cx="26948195" cy="25627246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13C8AC-15F2-49AE-9260-91A893966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590BB-314C-4515-8481-D6B286E6E0FE}" type="datetimeFigureOut">
              <a:rPr lang="es-ES" smtClean="0"/>
              <a:t>20/10/2021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1E11CA-FB54-44FC-A187-94349658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DAACAD-3322-4085-A277-139A7B164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629B-8168-4BC0-BB73-D88A2619E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4001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F38291-73C6-48BB-A90D-576887AF5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E7AE65-FF17-4406-BCAD-AB80B731A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54B798-E529-4F6C-8EF1-670853343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590BB-314C-4515-8481-D6B286E6E0FE}" type="datetimeFigureOut">
              <a:rPr lang="es-ES" smtClean="0"/>
              <a:t>20/10/2021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9B5311-3CAD-4FE3-8B73-70529249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81D557-257D-433A-A553-4D1A6CDAD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629B-8168-4BC0-BB73-D88A2619E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1403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454531-00BE-445F-8E7E-41873CAD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369" y="7539076"/>
            <a:ext cx="36638925" cy="12579118"/>
          </a:xfrm>
        </p:spPr>
        <p:txBody>
          <a:bodyPr anchor="b"/>
          <a:lstStyle>
            <a:lvl1pPr>
              <a:defRPr sz="20905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866204-A1A3-4FDE-AD11-8CBDAF0A6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8369" y="20237197"/>
            <a:ext cx="36638925" cy="6615061"/>
          </a:xfrm>
        </p:spPr>
        <p:txBody>
          <a:bodyPr/>
          <a:lstStyle>
            <a:lvl1pPr marL="0" indent="0">
              <a:buNone/>
              <a:defRPr sz="8362">
                <a:solidFill>
                  <a:schemeClr val="tx1">
                    <a:tint val="75000"/>
                  </a:schemeClr>
                </a:solidFill>
              </a:defRPr>
            </a:lvl1pPr>
            <a:lvl2pPr marL="1592976" indent="0">
              <a:buNone/>
              <a:defRPr sz="6968">
                <a:solidFill>
                  <a:schemeClr val="tx1">
                    <a:tint val="75000"/>
                  </a:schemeClr>
                </a:solidFill>
              </a:defRPr>
            </a:lvl2pPr>
            <a:lvl3pPr marL="3185952" indent="0">
              <a:buNone/>
              <a:defRPr sz="6272">
                <a:solidFill>
                  <a:schemeClr val="tx1">
                    <a:tint val="75000"/>
                  </a:schemeClr>
                </a:solidFill>
              </a:defRPr>
            </a:lvl3pPr>
            <a:lvl4pPr marL="4778929" indent="0">
              <a:buNone/>
              <a:defRPr sz="5575">
                <a:solidFill>
                  <a:schemeClr val="tx1">
                    <a:tint val="75000"/>
                  </a:schemeClr>
                </a:solidFill>
              </a:defRPr>
            </a:lvl4pPr>
            <a:lvl5pPr marL="6371905" indent="0">
              <a:buNone/>
              <a:defRPr sz="5575">
                <a:solidFill>
                  <a:schemeClr val="tx1">
                    <a:tint val="75000"/>
                  </a:schemeClr>
                </a:solidFill>
              </a:defRPr>
            </a:lvl5pPr>
            <a:lvl6pPr marL="7964881" indent="0">
              <a:buNone/>
              <a:defRPr sz="5575">
                <a:solidFill>
                  <a:schemeClr val="tx1">
                    <a:tint val="75000"/>
                  </a:schemeClr>
                </a:solidFill>
              </a:defRPr>
            </a:lvl6pPr>
            <a:lvl7pPr marL="9557857" indent="0">
              <a:buNone/>
              <a:defRPr sz="5575">
                <a:solidFill>
                  <a:schemeClr val="tx1">
                    <a:tint val="75000"/>
                  </a:schemeClr>
                </a:solidFill>
              </a:defRPr>
            </a:lvl7pPr>
            <a:lvl8pPr marL="11150834" indent="0">
              <a:buNone/>
              <a:defRPr sz="5575">
                <a:solidFill>
                  <a:schemeClr val="tx1">
                    <a:tint val="75000"/>
                  </a:schemeClr>
                </a:solidFill>
              </a:defRPr>
            </a:lvl8pPr>
            <a:lvl9pPr marL="12743810" indent="0">
              <a:buNone/>
              <a:defRPr sz="5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972F97-EA68-4525-94DB-33C198001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590BB-314C-4515-8481-D6B286E6E0FE}" type="datetimeFigureOut">
              <a:rPr lang="es-ES" smtClean="0"/>
              <a:t>20/10/2021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EB1E7A-CE3E-46A7-8A91-BA2173F8F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071087-9B16-4D01-B67C-EB06F8598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629B-8168-4BC0-BB73-D88A2619E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7178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16A87F-7C9D-4B43-A391-2A60251C8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DA508B-1D90-42BA-AA44-94FC4A280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20494" y="8050077"/>
            <a:ext cx="18053963" cy="1918718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37DA3CD-5513-40A1-A318-F5D16DC4B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505456" y="8050077"/>
            <a:ext cx="18053963" cy="1918718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E72AEF-9B59-4D25-96B9-71AFBAF55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590BB-314C-4515-8481-D6B286E6E0FE}" type="datetimeFigureOut">
              <a:rPr lang="es-ES" smtClean="0"/>
              <a:t>20/10/2021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EEB82FD-9C79-4EEE-BCB0-B7003604A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795789-E5CA-446B-B251-85D669B7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629B-8168-4BC0-BB73-D88A2619E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0154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05E81A-0D40-4CCC-83D1-FCACD2110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27" y="1610017"/>
            <a:ext cx="36638925" cy="58450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9084A6-8FEF-45AE-8E1C-EC0FFFD78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6029" y="7413073"/>
            <a:ext cx="17970993" cy="3633032"/>
          </a:xfrm>
        </p:spPr>
        <p:txBody>
          <a:bodyPr anchor="b"/>
          <a:lstStyle>
            <a:lvl1pPr marL="0" indent="0">
              <a:buNone/>
              <a:defRPr sz="8362" b="1"/>
            </a:lvl1pPr>
            <a:lvl2pPr marL="1592976" indent="0">
              <a:buNone/>
              <a:defRPr sz="6968" b="1"/>
            </a:lvl2pPr>
            <a:lvl3pPr marL="3185952" indent="0">
              <a:buNone/>
              <a:defRPr sz="6272" b="1"/>
            </a:lvl3pPr>
            <a:lvl4pPr marL="4778929" indent="0">
              <a:buNone/>
              <a:defRPr sz="5575" b="1"/>
            </a:lvl4pPr>
            <a:lvl5pPr marL="6371905" indent="0">
              <a:buNone/>
              <a:defRPr sz="5575" b="1"/>
            </a:lvl5pPr>
            <a:lvl6pPr marL="7964881" indent="0">
              <a:buNone/>
              <a:defRPr sz="5575" b="1"/>
            </a:lvl6pPr>
            <a:lvl7pPr marL="9557857" indent="0">
              <a:buNone/>
              <a:defRPr sz="5575" b="1"/>
            </a:lvl7pPr>
            <a:lvl8pPr marL="11150834" indent="0">
              <a:buNone/>
              <a:defRPr sz="5575" b="1"/>
            </a:lvl8pPr>
            <a:lvl9pPr marL="12743810" indent="0">
              <a:buNone/>
              <a:defRPr sz="5575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DBCFB8-2F12-49B8-B1CD-8E6C6ED03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26029" y="11046105"/>
            <a:ext cx="17970993" cy="1624715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77C5DF-4931-46F0-B2FA-F328E26B9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1505456" y="7413073"/>
            <a:ext cx="18059496" cy="3633032"/>
          </a:xfrm>
        </p:spPr>
        <p:txBody>
          <a:bodyPr anchor="b"/>
          <a:lstStyle>
            <a:lvl1pPr marL="0" indent="0">
              <a:buNone/>
              <a:defRPr sz="8362" b="1"/>
            </a:lvl1pPr>
            <a:lvl2pPr marL="1592976" indent="0">
              <a:buNone/>
              <a:defRPr sz="6968" b="1"/>
            </a:lvl2pPr>
            <a:lvl3pPr marL="3185952" indent="0">
              <a:buNone/>
              <a:defRPr sz="6272" b="1"/>
            </a:lvl3pPr>
            <a:lvl4pPr marL="4778929" indent="0">
              <a:buNone/>
              <a:defRPr sz="5575" b="1"/>
            </a:lvl4pPr>
            <a:lvl5pPr marL="6371905" indent="0">
              <a:buNone/>
              <a:defRPr sz="5575" b="1"/>
            </a:lvl5pPr>
            <a:lvl6pPr marL="7964881" indent="0">
              <a:buNone/>
              <a:defRPr sz="5575" b="1"/>
            </a:lvl6pPr>
            <a:lvl7pPr marL="9557857" indent="0">
              <a:buNone/>
              <a:defRPr sz="5575" b="1"/>
            </a:lvl7pPr>
            <a:lvl8pPr marL="11150834" indent="0">
              <a:buNone/>
              <a:defRPr sz="5575" b="1"/>
            </a:lvl8pPr>
            <a:lvl9pPr marL="12743810" indent="0">
              <a:buNone/>
              <a:defRPr sz="5575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1D550AD-8B80-4848-854C-E9C80225E3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1505456" y="11046105"/>
            <a:ext cx="18059496" cy="1624715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9D04528-57B5-4029-8E1A-4E7138893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590BB-314C-4515-8481-D6B286E6E0FE}" type="datetimeFigureOut">
              <a:rPr lang="es-ES" smtClean="0"/>
              <a:t>20/10/2021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14BC1F8-0F71-4EDB-A417-76AD64BDE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836776E-5470-4C17-A9C4-1B50F53DA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629B-8168-4BC0-BB73-D88A2619E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960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21FE0-1E2F-4201-9A49-5A2AD9B2B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5FC0C2C-8BA1-4F1E-AFC2-B8DA1AD95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590BB-314C-4515-8481-D6B286E6E0FE}" type="datetimeFigureOut">
              <a:rPr lang="es-ES" smtClean="0"/>
              <a:t>20/10/2021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420868E-E816-49B1-A3A8-D944CF32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3F7063A-CFE9-4C03-BDE5-892CEAF91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629B-8168-4BC0-BB73-D88A2619E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976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4EC823E-279E-4D12-8A16-F0004018E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590BB-314C-4515-8481-D6B286E6E0FE}" type="datetimeFigureOut">
              <a:rPr lang="es-ES" smtClean="0"/>
              <a:t>20/10/2021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E8214EF-40D8-4AA8-BFBC-BC8279E10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099F783-6C37-4F3D-AEA1-09897C6FB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629B-8168-4BC0-BB73-D88A2619E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88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D9C562-5CB3-4CBB-83CB-2F45650AE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29" y="2016019"/>
            <a:ext cx="13700876" cy="7056067"/>
          </a:xfrm>
        </p:spPr>
        <p:txBody>
          <a:bodyPr anchor="b"/>
          <a:lstStyle>
            <a:lvl1pPr>
              <a:defRPr sz="11149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E2C98E-0E4B-4AC6-8C41-B434153A2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59496" y="4354044"/>
            <a:ext cx="21505456" cy="21490205"/>
          </a:xfrm>
        </p:spPr>
        <p:txBody>
          <a:bodyPr/>
          <a:lstStyle>
            <a:lvl1pPr>
              <a:defRPr sz="11149"/>
            </a:lvl1pPr>
            <a:lvl2pPr>
              <a:defRPr sz="9756"/>
            </a:lvl2pPr>
            <a:lvl3pPr>
              <a:defRPr sz="8362"/>
            </a:lvl3pPr>
            <a:lvl4pPr>
              <a:defRPr sz="6968"/>
            </a:lvl4pPr>
            <a:lvl5pPr>
              <a:defRPr sz="6968"/>
            </a:lvl5pPr>
            <a:lvl6pPr>
              <a:defRPr sz="6968"/>
            </a:lvl6pPr>
            <a:lvl7pPr>
              <a:defRPr sz="6968"/>
            </a:lvl7pPr>
            <a:lvl8pPr>
              <a:defRPr sz="6968"/>
            </a:lvl8pPr>
            <a:lvl9pPr>
              <a:defRPr sz="6968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88C9F3-8137-4E74-8EA6-E12DDE362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26029" y="9072087"/>
            <a:ext cx="13700876" cy="16807162"/>
          </a:xfrm>
        </p:spPr>
        <p:txBody>
          <a:bodyPr/>
          <a:lstStyle>
            <a:lvl1pPr marL="0" indent="0">
              <a:buNone/>
              <a:defRPr sz="5575"/>
            </a:lvl1pPr>
            <a:lvl2pPr marL="1592976" indent="0">
              <a:buNone/>
              <a:defRPr sz="4878"/>
            </a:lvl2pPr>
            <a:lvl3pPr marL="3185952" indent="0">
              <a:buNone/>
              <a:defRPr sz="4181"/>
            </a:lvl3pPr>
            <a:lvl4pPr marL="4778929" indent="0">
              <a:buNone/>
              <a:defRPr sz="3484"/>
            </a:lvl4pPr>
            <a:lvl5pPr marL="6371905" indent="0">
              <a:buNone/>
              <a:defRPr sz="3484"/>
            </a:lvl5pPr>
            <a:lvl6pPr marL="7964881" indent="0">
              <a:buNone/>
              <a:defRPr sz="3484"/>
            </a:lvl6pPr>
            <a:lvl7pPr marL="9557857" indent="0">
              <a:buNone/>
              <a:defRPr sz="3484"/>
            </a:lvl7pPr>
            <a:lvl8pPr marL="11150834" indent="0">
              <a:buNone/>
              <a:defRPr sz="3484"/>
            </a:lvl8pPr>
            <a:lvl9pPr marL="12743810" indent="0">
              <a:buNone/>
              <a:defRPr sz="3484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067E15-6E22-4DB6-A221-4A96791C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590BB-314C-4515-8481-D6B286E6E0FE}" type="datetimeFigureOut">
              <a:rPr lang="es-ES" smtClean="0"/>
              <a:t>20/10/2021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E45522-4735-439C-9158-04DA57A65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C846D0-39C9-4B01-9F4D-65F64B89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629B-8168-4BC0-BB73-D88A2619E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591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15601D-6966-427E-83F0-01D65118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29" y="2016019"/>
            <a:ext cx="13700876" cy="7056067"/>
          </a:xfrm>
        </p:spPr>
        <p:txBody>
          <a:bodyPr anchor="b"/>
          <a:lstStyle>
            <a:lvl1pPr>
              <a:defRPr sz="11149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A9441DA-44BC-44E3-A16F-69BCD73E46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8059496" y="4354044"/>
            <a:ext cx="21505456" cy="21490205"/>
          </a:xfrm>
        </p:spPr>
        <p:txBody>
          <a:bodyPr/>
          <a:lstStyle>
            <a:lvl1pPr marL="0" indent="0">
              <a:buNone/>
              <a:defRPr sz="11149"/>
            </a:lvl1pPr>
            <a:lvl2pPr marL="1592976" indent="0">
              <a:buNone/>
              <a:defRPr sz="9756"/>
            </a:lvl2pPr>
            <a:lvl3pPr marL="3185952" indent="0">
              <a:buNone/>
              <a:defRPr sz="8362"/>
            </a:lvl3pPr>
            <a:lvl4pPr marL="4778929" indent="0">
              <a:buNone/>
              <a:defRPr sz="6968"/>
            </a:lvl4pPr>
            <a:lvl5pPr marL="6371905" indent="0">
              <a:buNone/>
              <a:defRPr sz="6968"/>
            </a:lvl5pPr>
            <a:lvl6pPr marL="7964881" indent="0">
              <a:buNone/>
              <a:defRPr sz="6968"/>
            </a:lvl6pPr>
            <a:lvl7pPr marL="9557857" indent="0">
              <a:buNone/>
              <a:defRPr sz="6968"/>
            </a:lvl7pPr>
            <a:lvl8pPr marL="11150834" indent="0">
              <a:buNone/>
              <a:defRPr sz="6968"/>
            </a:lvl8pPr>
            <a:lvl9pPr marL="12743810" indent="0">
              <a:buNone/>
              <a:defRPr sz="6968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ED0105-1B43-4F8A-9F15-BDAF13D5D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26029" y="9072087"/>
            <a:ext cx="13700876" cy="16807162"/>
          </a:xfrm>
        </p:spPr>
        <p:txBody>
          <a:bodyPr/>
          <a:lstStyle>
            <a:lvl1pPr marL="0" indent="0">
              <a:buNone/>
              <a:defRPr sz="5575"/>
            </a:lvl1pPr>
            <a:lvl2pPr marL="1592976" indent="0">
              <a:buNone/>
              <a:defRPr sz="4878"/>
            </a:lvl2pPr>
            <a:lvl3pPr marL="3185952" indent="0">
              <a:buNone/>
              <a:defRPr sz="4181"/>
            </a:lvl3pPr>
            <a:lvl4pPr marL="4778929" indent="0">
              <a:buNone/>
              <a:defRPr sz="3484"/>
            </a:lvl4pPr>
            <a:lvl5pPr marL="6371905" indent="0">
              <a:buNone/>
              <a:defRPr sz="3484"/>
            </a:lvl5pPr>
            <a:lvl6pPr marL="7964881" indent="0">
              <a:buNone/>
              <a:defRPr sz="3484"/>
            </a:lvl6pPr>
            <a:lvl7pPr marL="9557857" indent="0">
              <a:buNone/>
              <a:defRPr sz="3484"/>
            </a:lvl7pPr>
            <a:lvl8pPr marL="11150834" indent="0">
              <a:buNone/>
              <a:defRPr sz="3484"/>
            </a:lvl8pPr>
            <a:lvl9pPr marL="12743810" indent="0">
              <a:buNone/>
              <a:defRPr sz="3484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0F2583-C6EF-4523-8510-277FD67E1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590BB-314C-4515-8481-D6B286E6E0FE}" type="datetimeFigureOut">
              <a:rPr lang="es-ES" smtClean="0"/>
              <a:t>20/10/2021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7BC553-45E4-4D3F-9C96-B3196291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1E09F2-E3CB-41C2-A833-E8CAE9A8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629B-8168-4BC0-BB73-D88A2619E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87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FC2220A-2C27-4308-A965-6560B38C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494" y="1610017"/>
            <a:ext cx="36638925" cy="5845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A184B6-794B-4C20-B16D-70B71943D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0494" y="8050077"/>
            <a:ext cx="36638925" cy="1918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60A60B-AC6E-4CB8-A8E0-D189B4717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0494" y="28028269"/>
            <a:ext cx="9557980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590BB-314C-4515-8481-D6B286E6E0FE}" type="datetimeFigureOut">
              <a:rPr lang="es-ES" smtClean="0"/>
              <a:t>20/10/2021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97F996-6D7C-44C4-A456-16AF40AA4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71471" y="28028269"/>
            <a:ext cx="14336971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C14F4-048E-4DE8-ACAE-8A9ED487C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001439" y="28028269"/>
            <a:ext cx="9557980" cy="1610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1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8629B-8168-4BC0-BB73-D88A2619E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817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defTabSz="3185952" rtl="0" eaLnBrk="1" latinLnBrk="0" hangingPunct="1">
        <a:lnSpc>
          <a:spcPct val="90000"/>
        </a:lnSpc>
        <a:spcBef>
          <a:spcPct val="0"/>
        </a:spcBef>
        <a:buNone/>
        <a:defRPr sz="153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96488" indent="-796488" algn="l" defTabSz="3185952" rtl="0" eaLnBrk="1" latinLnBrk="0" hangingPunct="1">
        <a:lnSpc>
          <a:spcPct val="90000"/>
        </a:lnSpc>
        <a:spcBef>
          <a:spcPts val="3484"/>
        </a:spcBef>
        <a:buFont typeface="Arial" panose="020B0604020202020204" pitchFamily="34" charset="0"/>
        <a:buChar char="•"/>
        <a:defRPr sz="9756" kern="1200">
          <a:solidFill>
            <a:schemeClr val="tx1"/>
          </a:solidFill>
          <a:latin typeface="+mn-lt"/>
          <a:ea typeface="+mn-ea"/>
          <a:cs typeface="+mn-cs"/>
        </a:defRPr>
      </a:lvl1pPr>
      <a:lvl2pPr marL="2389464" indent="-796488" algn="l" defTabSz="3185952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8362" kern="1200">
          <a:solidFill>
            <a:schemeClr val="tx1"/>
          </a:solidFill>
          <a:latin typeface="+mn-lt"/>
          <a:ea typeface="+mn-ea"/>
          <a:cs typeface="+mn-cs"/>
        </a:defRPr>
      </a:lvl2pPr>
      <a:lvl3pPr marL="3982441" indent="-796488" algn="l" defTabSz="3185952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6968" kern="1200">
          <a:solidFill>
            <a:schemeClr val="tx1"/>
          </a:solidFill>
          <a:latin typeface="+mn-lt"/>
          <a:ea typeface="+mn-ea"/>
          <a:cs typeface="+mn-cs"/>
        </a:defRPr>
      </a:lvl3pPr>
      <a:lvl4pPr marL="5575417" indent="-796488" algn="l" defTabSz="3185952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6272" kern="1200">
          <a:solidFill>
            <a:schemeClr val="tx1"/>
          </a:solidFill>
          <a:latin typeface="+mn-lt"/>
          <a:ea typeface="+mn-ea"/>
          <a:cs typeface="+mn-cs"/>
        </a:defRPr>
      </a:lvl4pPr>
      <a:lvl5pPr marL="7168393" indent="-796488" algn="l" defTabSz="3185952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6272" kern="1200">
          <a:solidFill>
            <a:schemeClr val="tx1"/>
          </a:solidFill>
          <a:latin typeface="+mn-lt"/>
          <a:ea typeface="+mn-ea"/>
          <a:cs typeface="+mn-cs"/>
        </a:defRPr>
      </a:lvl5pPr>
      <a:lvl6pPr marL="8761369" indent="-796488" algn="l" defTabSz="3185952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6272" kern="1200">
          <a:solidFill>
            <a:schemeClr val="tx1"/>
          </a:solidFill>
          <a:latin typeface="+mn-lt"/>
          <a:ea typeface="+mn-ea"/>
          <a:cs typeface="+mn-cs"/>
        </a:defRPr>
      </a:lvl6pPr>
      <a:lvl7pPr marL="10354346" indent="-796488" algn="l" defTabSz="3185952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6272" kern="1200">
          <a:solidFill>
            <a:schemeClr val="tx1"/>
          </a:solidFill>
          <a:latin typeface="+mn-lt"/>
          <a:ea typeface="+mn-ea"/>
          <a:cs typeface="+mn-cs"/>
        </a:defRPr>
      </a:lvl7pPr>
      <a:lvl8pPr marL="11947322" indent="-796488" algn="l" defTabSz="3185952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6272" kern="1200">
          <a:solidFill>
            <a:schemeClr val="tx1"/>
          </a:solidFill>
          <a:latin typeface="+mn-lt"/>
          <a:ea typeface="+mn-ea"/>
          <a:cs typeface="+mn-cs"/>
        </a:defRPr>
      </a:lvl8pPr>
      <a:lvl9pPr marL="13540298" indent="-796488" algn="l" defTabSz="3185952" rtl="0" eaLnBrk="1" latinLnBrk="0" hangingPunct="1">
        <a:lnSpc>
          <a:spcPct val="90000"/>
        </a:lnSpc>
        <a:spcBef>
          <a:spcPts val="1742"/>
        </a:spcBef>
        <a:buFont typeface="Arial" panose="020B0604020202020204" pitchFamily="34" charset="0"/>
        <a:buChar char="•"/>
        <a:defRPr sz="62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3185952" rtl="0" eaLnBrk="1" latinLnBrk="0" hangingPunct="1">
        <a:defRPr sz="6272" kern="1200">
          <a:solidFill>
            <a:schemeClr val="tx1"/>
          </a:solidFill>
          <a:latin typeface="+mn-lt"/>
          <a:ea typeface="+mn-ea"/>
          <a:cs typeface="+mn-cs"/>
        </a:defRPr>
      </a:lvl1pPr>
      <a:lvl2pPr marL="1592976" algn="l" defTabSz="3185952" rtl="0" eaLnBrk="1" latinLnBrk="0" hangingPunct="1">
        <a:defRPr sz="6272" kern="1200">
          <a:solidFill>
            <a:schemeClr val="tx1"/>
          </a:solidFill>
          <a:latin typeface="+mn-lt"/>
          <a:ea typeface="+mn-ea"/>
          <a:cs typeface="+mn-cs"/>
        </a:defRPr>
      </a:lvl2pPr>
      <a:lvl3pPr marL="3185952" algn="l" defTabSz="3185952" rtl="0" eaLnBrk="1" latinLnBrk="0" hangingPunct="1">
        <a:defRPr sz="6272" kern="1200">
          <a:solidFill>
            <a:schemeClr val="tx1"/>
          </a:solidFill>
          <a:latin typeface="+mn-lt"/>
          <a:ea typeface="+mn-ea"/>
          <a:cs typeface="+mn-cs"/>
        </a:defRPr>
      </a:lvl3pPr>
      <a:lvl4pPr marL="4778929" algn="l" defTabSz="3185952" rtl="0" eaLnBrk="1" latinLnBrk="0" hangingPunct="1">
        <a:defRPr sz="6272" kern="1200">
          <a:solidFill>
            <a:schemeClr val="tx1"/>
          </a:solidFill>
          <a:latin typeface="+mn-lt"/>
          <a:ea typeface="+mn-ea"/>
          <a:cs typeface="+mn-cs"/>
        </a:defRPr>
      </a:lvl4pPr>
      <a:lvl5pPr marL="6371905" algn="l" defTabSz="3185952" rtl="0" eaLnBrk="1" latinLnBrk="0" hangingPunct="1">
        <a:defRPr sz="6272" kern="1200">
          <a:solidFill>
            <a:schemeClr val="tx1"/>
          </a:solidFill>
          <a:latin typeface="+mn-lt"/>
          <a:ea typeface="+mn-ea"/>
          <a:cs typeface="+mn-cs"/>
        </a:defRPr>
      </a:lvl5pPr>
      <a:lvl6pPr marL="7964881" algn="l" defTabSz="3185952" rtl="0" eaLnBrk="1" latinLnBrk="0" hangingPunct="1">
        <a:defRPr sz="6272" kern="1200">
          <a:solidFill>
            <a:schemeClr val="tx1"/>
          </a:solidFill>
          <a:latin typeface="+mn-lt"/>
          <a:ea typeface="+mn-ea"/>
          <a:cs typeface="+mn-cs"/>
        </a:defRPr>
      </a:lvl6pPr>
      <a:lvl7pPr marL="9557857" algn="l" defTabSz="3185952" rtl="0" eaLnBrk="1" latinLnBrk="0" hangingPunct="1">
        <a:defRPr sz="6272" kern="1200">
          <a:solidFill>
            <a:schemeClr val="tx1"/>
          </a:solidFill>
          <a:latin typeface="+mn-lt"/>
          <a:ea typeface="+mn-ea"/>
          <a:cs typeface="+mn-cs"/>
        </a:defRPr>
      </a:lvl7pPr>
      <a:lvl8pPr marL="11150834" algn="l" defTabSz="3185952" rtl="0" eaLnBrk="1" latinLnBrk="0" hangingPunct="1">
        <a:defRPr sz="6272" kern="1200">
          <a:solidFill>
            <a:schemeClr val="tx1"/>
          </a:solidFill>
          <a:latin typeface="+mn-lt"/>
          <a:ea typeface="+mn-ea"/>
          <a:cs typeface="+mn-cs"/>
        </a:defRPr>
      </a:lvl8pPr>
      <a:lvl9pPr marL="12743810" algn="l" defTabSz="3185952" rtl="0" eaLnBrk="1" latinLnBrk="0" hangingPunct="1">
        <a:defRPr sz="62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image" Target="../media/image5.PNG"/><Relationship Id="rId21" Type="http://schemas.microsoft.com/office/2007/relationships/diagramDrawing" Target="../diagrams/drawing4.xml"/><Relationship Id="rId7" Type="http://schemas.openxmlformats.org/officeDocument/2006/relationships/diagramLayout" Target="../diagrams/layout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image" Target="../media/image4.png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11" Type="http://schemas.openxmlformats.org/officeDocument/2006/relationships/image" Target="../media/image56.png"/><Relationship Id="rId24" Type="http://schemas.openxmlformats.org/officeDocument/2006/relationships/diagramQuickStyle" Target="../diagrams/quickStyle5.xml"/><Relationship Id="rId5" Type="http://schemas.openxmlformats.org/officeDocument/2006/relationships/image" Target="../media/image55.png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image" Target="../media/image60.png"/><Relationship Id="rId10" Type="http://schemas.microsoft.com/office/2007/relationships/diagramDrawing" Target="../diagrams/drawing2.xml"/><Relationship Id="rId19" Type="http://schemas.openxmlformats.org/officeDocument/2006/relationships/diagramQuickStyle" Target="../diagrams/quickStyle4.xml"/><Relationship Id="rId4" Type="http://schemas.openxmlformats.org/officeDocument/2006/relationships/image" Target="../media/image54.png"/><Relationship Id="rId9" Type="http://schemas.openxmlformats.org/officeDocument/2006/relationships/diagramColors" Target="../diagrams/colors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41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63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6.jp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6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4.JPG"/><Relationship Id="rId15" Type="http://schemas.openxmlformats.org/officeDocument/2006/relationships/chart" Target="../charts/chart1.xml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3.jpeg"/><Relationship Id="rId9" Type="http://schemas.openxmlformats.org/officeDocument/2006/relationships/diagramLayout" Target="../diagrams/layout1.xml"/><Relationship Id="rId1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D331AAB-84AD-47DF-8458-9E0A9621F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8161" y="25662585"/>
            <a:ext cx="11574456" cy="33214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10FAE37-961E-464E-ADC9-84EFC74E3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759" y="1390018"/>
            <a:ext cx="10506320" cy="597756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095BA3F-B821-48ED-BF57-B7B5F7FF8292}"/>
              </a:ext>
            </a:extLst>
          </p:cNvPr>
          <p:cNvSpPr txBox="1"/>
          <p:nvPr/>
        </p:nvSpPr>
        <p:spPr>
          <a:xfrm>
            <a:off x="22581704" y="21357208"/>
            <a:ext cx="184056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/>
              <a:t>Miguel Ángel García Turienzo</a:t>
            </a:r>
          </a:p>
          <a:p>
            <a:r>
              <a:rPr lang="es-ES" sz="6600" b="1" dirty="0"/>
              <a:t>Instituto Tecnológico Agrario de  Castilla y León.</a:t>
            </a:r>
          </a:p>
          <a:p>
            <a:r>
              <a:rPr lang="es-ES" sz="6600" b="1" dirty="0"/>
              <a:t>Hospital de Órbigo (León)</a:t>
            </a:r>
          </a:p>
          <a:p>
            <a:r>
              <a:rPr lang="es-ES" sz="6600" b="1" dirty="0"/>
              <a:t>21 de octubre de 2021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A6B289D-8DAA-4EB2-8F0F-F87FF4CB7FEF}"/>
              </a:ext>
            </a:extLst>
          </p:cNvPr>
          <p:cNvSpPr/>
          <p:nvPr/>
        </p:nvSpPr>
        <p:spPr>
          <a:xfrm>
            <a:off x="5182119" y="10482444"/>
            <a:ext cx="33864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0" dirty="0"/>
              <a:t>EL EMPLEO DE LAS FUENTES DE ENERGÍA ALTERNATIVAS EN REGADÍO. </a:t>
            </a:r>
          </a:p>
          <a:p>
            <a:pPr algn="ctr"/>
            <a:r>
              <a:rPr lang="es-ES" sz="8000" dirty="0"/>
              <a:t>LA ENERGÍA FOTOVOLTAICA</a:t>
            </a:r>
          </a:p>
        </p:txBody>
      </p:sp>
      <p:sp>
        <p:nvSpPr>
          <p:cNvPr id="10" name="Título 13">
            <a:extLst>
              <a:ext uri="{FF2B5EF4-FFF2-40B4-BE49-F238E27FC236}">
                <a16:creationId xmlns:a16="http://schemas.microsoft.com/office/drawing/2014/main" id="{483DDD9E-296E-4DA3-BC26-B61037580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2269" y="14283897"/>
            <a:ext cx="27175374" cy="2727292"/>
          </a:xfrm>
        </p:spPr>
        <p:txBody>
          <a:bodyPr>
            <a:normAutofit/>
          </a:bodyPr>
          <a:lstStyle/>
          <a:p>
            <a:r>
              <a:rPr lang="es-ES" sz="9526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Programa de Eficiencia Energética en los regadíos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DA30147-15D7-4417-B8F6-1407D3C025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43" t="40468" r="79130" b="41054"/>
          <a:stretch/>
        </p:blipFill>
        <p:spPr>
          <a:xfrm>
            <a:off x="18526540" y="0"/>
            <a:ext cx="23953374" cy="875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75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D334D573-9C5D-432B-A943-C1E30CD1D34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" y="374455"/>
            <a:ext cx="7285024" cy="4163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ítulo 13">
            <a:extLst>
              <a:ext uri="{FF2B5EF4-FFF2-40B4-BE49-F238E27FC236}">
                <a16:creationId xmlns:a16="http://schemas.microsoft.com/office/drawing/2014/main" id="{D6D58DAC-42DE-4F28-B88A-B91614078432}"/>
              </a:ext>
            </a:extLst>
          </p:cNvPr>
          <p:cNvSpPr txBox="1">
            <a:spLocks/>
          </p:cNvSpPr>
          <p:nvPr/>
        </p:nvSpPr>
        <p:spPr>
          <a:xfrm>
            <a:off x="8029026" y="2963845"/>
            <a:ext cx="26423435" cy="2727292"/>
          </a:xfrm>
          <a:prstGeom prst="rect">
            <a:avLst/>
          </a:prstGeom>
        </p:spPr>
        <p:txBody>
          <a:bodyPr vert="horz" lIns="90748" tIns="45374" rIns="90748" bIns="45374" rtlCol="0" anchor="b">
            <a:normAutofit/>
          </a:bodyPr>
          <a:lstStyle>
            <a:lvl1pPr algn="ctr" defTabSz="40367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ENERGÍA SOLAR FOTOVOLTAICA</a:t>
            </a:r>
          </a:p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(REGADÍOS COLECTIVOS)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AECA5A84-578C-48AA-8903-0447A5811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405" y="133354"/>
            <a:ext cx="10611508" cy="3200392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C33615D0-66B8-4FA5-B53E-0945969C476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23146" y="17438637"/>
          <a:ext cx="34790269" cy="1173903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426312">
                  <a:extLst>
                    <a:ext uri="{9D8B030D-6E8A-4147-A177-3AD203B41FA5}">
                      <a16:colId xmlns:a16="http://schemas.microsoft.com/office/drawing/2014/main" val="3577130361"/>
                    </a:ext>
                  </a:extLst>
                </a:gridCol>
                <a:gridCol w="4600815">
                  <a:extLst>
                    <a:ext uri="{9D8B030D-6E8A-4147-A177-3AD203B41FA5}">
                      <a16:colId xmlns:a16="http://schemas.microsoft.com/office/drawing/2014/main" val="217007008"/>
                    </a:ext>
                  </a:extLst>
                </a:gridCol>
                <a:gridCol w="9646420">
                  <a:extLst>
                    <a:ext uri="{9D8B030D-6E8A-4147-A177-3AD203B41FA5}">
                      <a16:colId xmlns:a16="http://schemas.microsoft.com/office/drawing/2014/main" val="3264786521"/>
                    </a:ext>
                  </a:extLst>
                </a:gridCol>
                <a:gridCol w="6228411">
                  <a:extLst>
                    <a:ext uri="{9D8B030D-6E8A-4147-A177-3AD203B41FA5}">
                      <a16:colId xmlns:a16="http://schemas.microsoft.com/office/drawing/2014/main" val="2610637167"/>
                    </a:ext>
                  </a:extLst>
                </a:gridCol>
                <a:gridCol w="4794850">
                  <a:extLst>
                    <a:ext uri="{9D8B030D-6E8A-4147-A177-3AD203B41FA5}">
                      <a16:colId xmlns:a16="http://schemas.microsoft.com/office/drawing/2014/main" val="1840003117"/>
                    </a:ext>
                  </a:extLst>
                </a:gridCol>
                <a:gridCol w="93461">
                  <a:extLst>
                    <a:ext uri="{9D8B030D-6E8A-4147-A177-3AD203B41FA5}">
                      <a16:colId xmlns:a16="http://schemas.microsoft.com/office/drawing/2014/main" val="3631746633"/>
                    </a:ext>
                  </a:extLst>
                </a:gridCol>
              </a:tblGrid>
              <a:tr h="330562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COMUNIDAD DE REGANTES</a:t>
                      </a:r>
                      <a:endParaRPr lang="es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800" dirty="0">
                          <a:effectLst/>
                        </a:rPr>
                        <a:t>SUPERFICIE (HA)</a:t>
                      </a:r>
                      <a:endParaRPr lang="es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800" dirty="0">
                          <a:effectLst/>
                        </a:rPr>
                        <a:t>ESTIMACIÓN POTENCIA FOTOVOLTAICA INSTALADA (KWP)</a:t>
                      </a:r>
                      <a:endParaRPr lang="es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800" dirty="0">
                          <a:effectLst/>
                        </a:rPr>
                        <a:t>PRODUCCIÓN FOTOVOLTAICA (KWH/AÑO)</a:t>
                      </a:r>
                      <a:endParaRPr lang="es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 anchor="ctr"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800" dirty="0">
                          <a:effectLst/>
                        </a:rPr>
                        <a:t>REDUCCIÓN DE CO2</a:t>
                      </a:r>
                    </a:p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800" dirty="0">
                          <a:effectLst/>
                        </a:rPr>
                        <a:t> (TM/AÑO)</a:t>
                      </a:r>
                      <a:endParaRPr lang="es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876238"/>
                  </a:ext>
                </a:extLst>
              </a:tr>
              <a:tr h="89304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s-ES" sz="4000" dirty="0">
                          <a:effectLst/>
                        </a:rPr>
                        <a:t>Canal de la Maya (1)</a:t>
                      </a:r>
                      <a:endParaRPr lang="es-E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dirty="0">
                          <a:effectLst/>
                        </a:rPr>
                        <a:t>2.271</a:t>
                      </a:r>
                      <a:endParaRPr lang="es-E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1.049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1.412.344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551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 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91349131"/>
                  </a:ext>
                </a:extLst>
              </a:tr>
              <a:tr h="1078458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s-ES" sz="4000">
                          <a:effectLst/>
                        </a:rPr>
                        <a:t>Canal de Tordesillas (1)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2.300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2.292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2.976.567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1.161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 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930401"/>
                  </a:ext>
                </a:extLst>
              </a:tr>
              <a:tr h="89304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s-ES" sz="4000">
                          <a:effectLst/>
                        </a:rPr>
                        <a:t>Canal del Pisuerga (1)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8.010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dirty="0">
                          <a:effectLst/>
                        </a:rPr>
                        <a:t>5.550</a:t>
                      </a:r>
                      <a:endParaRPr lang="es-E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dirty="0">
                          <a:effectLst/>
                        </a:rPr>
                        <a:t>6.171.371</a:t>
                      </a:r>
                      <a:endParaRPr lang="es-E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dirty="0">
                          <a:effectLst/>
                        </a:rPr>
                        <a:t>2.405</a:t>
                      </a:r>
                      <a:endParaRPr lang="es-E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 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0302550"/>
                  </a:ext>
                </a:extLst>
              </a:tr>
              <a:tr h="89304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s-ES" sz="4000" dirty="0">
                          <a:effectLst/>
                        </a:rPr>
                        <a:t>Soto de Cerrato (1)</a:t>
                      </a:r>
                      <a:endParaRPr lang="es-E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841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dirty="0">
                          <a:effectLst/>
                        </a:rPr>
                        <a:t>1.129</a:t>
                      </a:r>
                      <a:endParaRPr lang="es-E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1.731.613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675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dirty="0">
                          <a:effectLst/>
                        </a:rPr>
                        <a:t> </a:t>
                      </a:r>
                      <a:endParaRPr lang="es-E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29335855"/>
                  </a:ext>
                </a:extLst>
              </a:tr>
              <a:tr h="1078458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s-ES" sz="4000">
                          <a:effectLst/>
                        </a:rPr>
                        <a:t>Canal de Toro-Zamora (1)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7.500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dirty="0">
                          <a:effectLst/>
                        </a:rPr>
                        <a:t>4.062</a:t>
                      </a:r>
                      <a:endParaRPr lang="es-E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dirty="0">
                          <a:effectLst/>
                        </a:rPr>
                        <a:t>5.631.600</a:t>
                      </a:r>
                      <a:endParaRPr lang="es-E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2.195</a:t>
                      </a: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 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3861079"/>
                  </a:ext>
                </a:extLst>
              </a:tr>
              <a:tr h="89304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s-ES" sz="4000">
                          <a:effectLst/>
                        </a:rPr>
                        <a:t>Becerril del Carpio (2)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dirty="0">
                          <a:effectLst/>
                        </a:rPr>
                        <a:t>140</a:t>
                      </a:r>
                      <a:endParaRPr lang="es-E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dirty="0">
                          <a:effectLst/>
                        </a:rPr>
                        <a:t>600</a:t>
                      </a:r>
                      <a:endParaRPr lang="es-E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dirty="0">
                          <a:effectLst/>
                        </a:rPr>
                        <a:t>1.100.000</a:t>
                      </a:r>
                      <a:endParaRPr lang="es-E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dirty="0">
                          <a:effectLst/>
                        </a:rPr>
                        <a:t>429</a:t>
                      </a:r>
                      <a:endParaRPr lang="es-E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 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00480503"/>
                  </a:ext>
                </a:extLst>
              </a:tr>
              <a:tr h="89304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s-ES" sz="4000" dirty="0" err="1">
                          <a:effectLst/>
                        </a:rPr>
                        <a:t>Castronuño</a:t>
                      </a:r>
                      <a:r>
                        <a:rPr lang="es-ES" sz="4000" dirty="0">
                          <a:effectLst/>
                        </a:rPr>
                        <a:t> (2)</a:t>
                      </a:r>
                      <a:endParaRPr lang="es-E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400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500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dirty="0">
                          <a:effectLst/>
                        </a:rPr>
                        <a:t>1.000.000</a:t>
                      </a:r>
                      <a:endParaRPr lang="es-E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>
                          <a:effectLst/>
                        </a:rPr>
                        <a:t>390</a:t>
                      </a:r>
                      <a:endParaRPr lang="es-E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dirty="0">
                          <a:effectLst/>
                        </a:rPr>
                        <a:t> </a:t>
                      </a:r>
                      <a:endParaRPr lang="es-E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15081535"/>
                  </a:ext>
                </a:extLst>
              </a:tr>
              <a:tr h="89304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s-ES" sz="4000" b="1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Valoria</a:t>
                      </a:r>
                      <a:r>
                        <a:rPr lang="es-ES" sz="4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40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Buena(2)</a:t>
                      </a:r>
                      <a:endParaRPr lang="es-ES" sz="4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450215" algn="ctr" defTabSz="403671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380</a:t>
                      </a:r>
                    </a:p>
                  </a:txBody>
                  <a:tcPr marL="68061" marR="68061" marT="0" marB="0"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450215" algn="ctr" defTabSz="403671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820</a:t>
                      </a:r>
                    </a:p>
                  </a:txBody>
                  <a:tcPr marL="68061" marR="68061" marT="0" marB="0"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450215" algn="ctr" defTabSz="403671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1.266.900</a:t>
                      </a:r>
                    </a:p>
                  </a:txBody>
                  <a:tcPr marL="68061" marR="68061" marT="0" marB="0"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450215" algn="ctr" defTabSz="403671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449</a:t>
                      </a:r>
                    </a:p>
                  </a:txBody>
                  <a:tcPr marL="68061" marR="68061" marT="0" marB="0"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s-ES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686597"/>
                  </a:ext>
                </a:extLst>
              </a:tr>
              <a:tr h="89304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es-ES" sz="4000" b="1" dirty="0">
                          <a:solidFill>
                            <a:schemeClr val="bg1"/>
                          </a:solidFill>
                          <a:effectLst/>
                        </a:rPr>
                        <a:t>Total </a:t>
                      </a:r>
                      <a:endParaRPr lang="es-ES" sz="4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b="1" dirty="0">
                          <a:solidFill>
                            <a:schemeClr val="bg1"/>
                          </a:solidFill>
                          <a:effectLst/>
                        </a:rPr>
                        <a:t>21.842</a:t>
                      </a:r>
                      <a:endParaRPr lang="es-ES" sz="4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b="1" dirty="0">
                          <a:solidFill>
                            <a:schemeClr val="bg1"/>
                          </a:solidFill>
                          <a:effectLst/>
                        </a:rPr>
                        <a:t>16.002</a:t>
                      </a:r>
                      <a:endParaRPr lang="es-ES" sz="4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21.290.395</a:t>
                      </a:r>
                    </a:p>
                  </a:txBody>
                  <a:tcPr marL="68061" marR="6806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b="1" dirty="0">
                          <a:solidFill>
                            <a:schemeClr val="bg1"/>
                          </a:solidFill>
                          <a:effectLst/>
                        </a:rPr>
                        <a:t>8.255</a:t>
                      </a:r>
                      <a:endParaRPr lang="es-ES" sz="4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061" marR="68061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4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S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851324"/>
                  </a:ext>
                </a:extLst>
              </a:tr>
            </a:tbl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D6B833EB-2D46-4292-A11A-C3922B1FB44C}"/>
              </a:ext>
            </a:extLst>
          </p:cNvPr>
          <p:cNvSpPr/>
          <p:nvPr/>
        </p:nvSpPr>
        <p:spPr>
          <a:xfrm>
            <a:off x="1285599" y="29281219"/>
            <a:ext cx="9848279" cy="584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0284" indent="-340284" algn="just">
              <a:lnSpc>
                <a:spcPct val="150000"/>
              </a:lnSpc>
              <a:spcBef>
                <a:spcPts val="595"/>
              </a:spcBef>
              <a:spcAft>
                <a:spcPts val="595"/>
              </a:spcAft>
              <a:buFont typeface="+mj-lt"/>
              <a:buAutoNum type="arabicParenBoth"/>
            </a:pPr>
            <a:r>
              <a:rPr lang="es-ES" sz="2382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Modernizaciones en explotación. (2) Nuevas actuaciones en modernización.</a:t>
            </a:r>
            <a:endParaRPr lang="es-ES" sz="357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E97AA5F-BFC2-4032-A8EF-858DF8B781BC}"/>
              </a:ext>
            </a:extLst>
          </p:cNvPr>
          <p:cNvSpPr/>
          <p:nvPr/>
        </p:nvSpPr>
        <p:spPr>
          <a:xfrm>
            <a:off x="1285599" y="6595239"/>
            <a:ext cx="34559929" cy="1893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95"/>
              </a:spcBef>
              <a:spcAft>
                <a:spcPts val="595"/>
              </a:spcAft>
            </a:pPr>
            <a:r>
              <a:rPr lang="es-ES" sz="5359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NECESARIO: </a:t>
            </a:r>
          </a:p>
          <a:p>
            <a:pPr lvl="7" algn="just">
              <a:spcBef>
                <a:spcPts val="595"/>
              </a:spcBef>
              <a:spcAft>
                <a:spcPts val="595"/>
              </a:spcAft>
            </a:pPr>
            <a:r>
              <a:rPr lang="es-ES" sz="5359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CONVENIO ITACYL - COMUNIDAD DE REGANTES.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FA370B3-F3ED-4220-A8B1-1EEFCC8809B1}"/>
              </a:ext>
            </a:extLst>
          </p:cNvPr>
          <p:cNvSpPr/>
          <p:nvPr/>
        </p:nvSpPr>
        <p:spPr>
          <a:xfrm>
            <a:off x="1285599" y="9611412"/>
            <a:ext cx="39362020" cy="2871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95"/>
              </a:spcBef>
              <a:spcAft>
                <a:spcPts val="595"/>
              </a:spcAft>
            </a:pPr>
            <a:r>
              <a:rPr lang="es-ES" sz="5359" b="1" dirty="0">
                <a:latin typeface="Calibri" panose="020F0502020204030204" pitchFamily="34" charset="0"/>
                <a:cs typeface="Times New Roman" panose="02020603050405020304" pitchFamily="18" charset="0"/>
              </a:rPr>
              <a:t>EJECUCIÓN Y FINANCIACIÓN DE LAS OBRAS: </a:t>
            </a:r>
          </a:p>
          <a:p>
            <a:pPr marL="3856566" lvl="7" indent="-680571" algn="just">
              <a:spcBef>
                <a:spcPts val="595"/>
              </a:spcBef>
              <a:spcAft>
                <a:spcPts val="595"/>
              </a:spcAft>
              <a:buFont typeface="Wingdings" panose="05000000000000000000" pitchFamily="2" charset="2"/>
              <a:buChar char="q"/>
            </a:pPr>
            <a:r>
              <a:rPr lang="es-ES" sz="5359" b="1" dirty="0">
                <a:latin typeface="Calibri" panose="020F0502020204030204" pitchFamily="34" charset="0"/>
                <a:cs typeface="Times New Roman" panose="02020603050405020304" pitchFamily="18" charset="0"/>
              </a:rPr>
              <a:t>EJECUCIÓN: 100% POR EL ITACYL.</a:t>
            </a:r>
          </a:p>
          <a:p>
            <a:pPr marL="3856566" lvl="7" indent="-680571" algn="just">
              <a:spcBef>
                <a:spcPts val="595"/>
              </a:spcBef>
              <a:spcAft>
                <a:spcPts val="595"/>
              </a:spcAft>
              <a:buFont typeface="Wingdings" panose="05000000000000000000" pitchFamily="2" charset="2"/>
              <a:buChar char="q"/>
            </a:pPr>
            <a:r>
              <a:rPr lang="es-ES" sz="5359" b="1" dirty="0">
                <a:latin typeface="Calibri" panose="020F0502020204030204" pitchFamily="34" charset="0"/>
                <a:cs typeface="Times New Roman" panose="02020603050405020304" pitchFamily="18" charset="0"/>
              </a:rPr>
              <a:t>FINANCIACIÓN: 50 % ITACYL Y 50% COMUNIDADES DE REGANTES.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96430B8-7E3A-4AC9-B8C9-57EA58A5271A}"/>
              </a:ext>
            </a:extLst>
          </p:cNvPr>
          <p:cNvSpPr/>
          <p:nvPr/>
        </p:nvSpPr>
        <p:spPr>
          <a:xfrm>
            <a:off x="1285599" y="13417836"/>
            <a:ext cx="24528383" cy="3390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359" b="1" dirty="0">
                <a:latin typeface="Calibri" panose="020F0502020204030204" pitchFamily="34" charset="0"/>
                <a:cs typeface="Times New Roman" panose="02020603050405020304" pitchFamily="18" charset="0"/>
              </a:rPr>
              <a:t>OTROS DATOS DE INTERÉS</a:t>
            </a:r>
          </a:p>
          <a:p>
            <a:pPr marL="3856566" lvl="7" indent="-680571">
              <a:buFont typeface="Wingdings" panose="05000000000000000000" pitchFamily="2" charset="2"/>
              <a:buChar char="q"/>
            </a:pPr>
            <a:r>
              <a:rPr lang="es-ES" sz="5359" b="1" dirty="0">
                <a:latin typeface="Calibri" panose="020F0502020204030204" pitchFamily="34" charset="0"/>
                <a:cs typeface="Times New Roman" panose="02020603050405020304" pitchFamily="18" charset="0"/>
              </a:rPr>
              <a:t>TIR: 5-8 %.</a:t>
            </a:r>
          </a:p>
          <a:p>
            <a:pPr marL="3856566" lvl="7" indent="-680571">
              <a:buFont typeface="Wingdings" panose="05000000000000000000" pitchFamily="2" charset="2"/>
              <a:buChar char="q"/>
            </a:pPr>
            <a:r>
              <a:rPr lang="es-ES" sz="5359" b="1" dirty="0">
                <a:latin typeface="Calibri" panose="020F0502020204030204" pitchFamily="34" charset="0"/>
                <a:cs typeface="Times New Roman" panose="02020603050405020304" pitchFamily="18" charset="0"/>
              </a:rPr>
              <a:t>VIDA ÚTIL: 25 AÑOS.</a:t>
            </a:r>
          </a:p>
          <a:p>
            <a:pPr marL="3856566" lvl="7" indent="-680571">
              <a:buFont typeface="Wingdings" panose="05000000000000000000" pitchFamily="2" charset="2"/>
              <a:buChar char="q"/>
            </a:pPr>
            <a:r>
              <a:rPr lang="es-ES" sz="5359" b="1" dirty="0">
                <a:latin typeface="Calibri" panose="020F0502020204030204" pitchFamily="34" charset="0"/>
                <a:cs typeface="Times New Roman" panose="02020603050405020304" pitchFamily="18" charset="0"/>
              </a:rPr>
              <a:t>PERIODO DE RETORNO DE LA INVERSIÓN: 10-12 AÑOS.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3BFB7D4-3FDC-4EBA-805F-7105F40AE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135" y="756394"/>
            <a:ext cx="6836153" cy="186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63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D334D573-9C5D-432B-A943-C1E30CD1D34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" y="374455"/>
            <a:ext cx="7285024" cy="4163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ítulo 13">
            <a:extLst>
              <a:ext uri="{FF2B5EF4-FFF2-40B4-BE49-F238E27FC236}">
                <a16:creationId xmlns:a16="http://schemas.microsoft.com/office/drawing/2014/main" id="{D6D58DAC-42DE-4F28-B88A-B91614078432}"/>
              </a:ext>
            </a:extLst>
          </p:cNvPr>
          <p:cNvSpPr txBox="1">
            <a:spLocks/>
          </p:cNvSpPr>
          <p:nvPr/>
        </p:nvSpPr>
        <p:spPr>
          <a:xfrm>
            <a:off x="8029026" y="2963845"/>
            <a:ext cx="26423435" cy="2727292"/>
          </a:xfrm>
          <a:prstGeom prst="rect">
            <a:avLst/>
          </a:prstGeom>
        </p:spPr>
        <p:txBody>
          <a:bodyPr vert="horz" lIns="90748" tIns="45374" rIns="90748" bIns="45374" rtlCol="0" anchor="b">
            <a:normAutofit/>
          </a:bodyPr>
          <a:lstStyle>
            <a:lvl1pPr algn="ctr" defTabSz="40367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ENERGÍA SOLAR FOTOVOLTAICA</a:t>
            </a:r>
          </a:p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(REGADÍOS COLECTIVOS)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AECA5A84-578C-48AA-8903-0447A5811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405" y="133354"/>
            <a:ext cx="10611508" cy="320039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D6B833EB-2D46-4292-A11A-C3922B1FB44C}"/>
              </a:ext>
            </a:extLst>
          </p:cNvPr>
          <p:cNvSpPr/>
          <p:nvPr/>
        </p:nvSpPr>
        <p:spPr>
          <a:xfrm>
            <a:off x="1285599" y="29281219"/>
            <a:ext cx="9848279" cy="584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0284" indent="-340284" algn="just">
              <a:lnSpc>
                <a:spcPct val="150000"/>
              </a:lnSpc>
              <a:spcBef>
                <a:spcPts val="595"/>
              </a:spcBef>
              <a:spcAft>
                <a:spcPts val="595"/>
              </a:spcAft>
              <a:buFont typeface="+mj-lt"/>
              <a:buAutoNum type="arabicParenBoth"/>
            </a:pPr>
            <a:r>
              <a:rPr lang="es-ES" sz="2382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Modernizaciones en explotación. (2) Nuevas actuaciones en modernización.</a:t>
            </a:r>
            <a:endParaRPr lang="es-ES" sz="357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3BFB7D4-3FDC-4EBA-805F-7105F40AE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135" y="756394"/>
            <a:ext cx="6836153" cy="18692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4F6D12C-043A-4C7B-A6CA-1A47F5CF3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738" y="11461616"/>
            <a:ext cx="30475097" cy="1174507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923E308-EBA2-45A7-8415-AD12FB59DB0B}"/>
              </a:ext>
            </a:extLst>
          </p:cNvPr>
          <p:cNvSpPr txBox="1">
            <a:spLocks/>
          </p:cNvSpPr>
          <p:nvPr/>
        </p:nvSpPr>
        <p:spPr>
          <a:xfrm>
            <a:off x="7048500" y="7284000"/>
            <a:ext cx="28536900" cy="14161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000" b="1" dirty="0">
                <a:solidFill>
                  <a:schemeClr val="tx1"/>
                </a:solidFill>
              </a:rPr>
              <a:t>ACTUACIONES EN EFICIENCIA ENERGÉTICA PREVISTAS EN EL PLAN DE RECUPERACIÓN</a:t>
            </a:r>
          </a:p>
        </p:txBody>
      </p:sp>
    </p:spTree>
    <p:extLst>
      <p:ext uri="{BB962C8B-B14F-4D97-AF65-F5344CB8AC3E}">
        <p14:creationId xmlns:p14="http://schemas.microsoft.com/office/powerpoint/2010/main" val="3075683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D334D573-9C5D-432B-A943-C1E30CD1D34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" y="374455"/>
            <a:ext cx="7285024" cy="4163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ítulo 13">
            <a:extLst>
              <a:ext uri="{FF2B5EF4-FFF2-40B4-BE49-F238E27FC236}">
                <a16:creationId xmlns:a16="http://schemas.microsoft.com/office/drawing/2014/main" id="{D6D58DAC-42DE-4F28-B88A-B91614078432}"/>
              </a:ext>
            </a:extLst>
          </p:cNvPr>
          <p:cNvSpPr txBox="1">
            <a:spLocks/>
          </p:cNvSpPr>
          <p:nvPr/>
        </p:nvSpPr>
        <p:spPr>
          <a:xfrm>
            <a:off x="8028239" y="3737178"/>
            <a:ext cx="26109362" cy="4163759"/>
          </a:xfrm>
          <a:prstGeom prst="rect">
            <a:avLst/>
          </a:prstGeom>
        </p:spPr>
        <p:txBody>
          <a:bodyPr vert="horz" lIns="90748" tIns="45374" rIns="90748" bIns="45374" rtlCol="0" anchor="b">
            <a:normAutofit/>
          </a:bodyPr>
          <a:lstStyle>
            <a:lvl1pPr algn="ctr" defTabSz="40367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ENERGÍA SOLAR FOTOVOLTAICA</a:t>
            </a:r>
          </a:p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(REGADIOS COLECTIVOS)</a:t>
            </a:r>
          </a:p>
          <a:p>
            <a:endParaRPr lang="es-ES" sz="9526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AECA5A84-578C-48AA-8903-0447A5811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405" y="133354"/>
            <a:ext cx="10611508" cy="320039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3BFB7D4-3FDC-4EBA-805F-7105F40AE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135" y="756394"/>
            <a:ext cx="6836153" cy="1869260"/>
          </a:xfrm>
          <a:prstGeom prst="rect">
            <a:avLst/>
          </a:prstGeom>
        </p:spPr>
      </p:pic>
      <p:sp>
        <p:nvSpPr>
          <p:cNvPr id="13" name="Título 13">
            <a:extLst>
              <a:ext uri="{FF2B5EF4-FFF2-40B4-BE49-F238E27FC236}">
                <a16:creationId xmlns:a16="http://schemas.microsoft.com/office/drawing/2014/main" id="{A4F09893-177D-4EDD-9CDE-F4AE92806DE1}"/>
              </a:ext>
            </a:extLst>
          </p:cNvPr>
          <p:cNvSpPr txBox="1">
            <a:spLocks/>
          </p:cNvSpPr>
          <p:nvPr/>
        </p:nvSpPr>
        <p:spPr>
          <a:xfrm>
            <a:off x="7554285" y="7039029"/>
            <a:ext cx="26109362" cy="1723816"/>
          </a:xfrm>
          <a:prstGeom prst="rect">
            <a:avLst/>
          </a:prstGeom>
        </p:spPr>
        <p:txBody>
          <a:bodyPr vert="horz" lIns="90748" tIns="45374" rIns="90748" bIns="45374" rtlCol="0" anchor="b">
            <a:normAutofit fontScale="77500" lnSpcReduction="20000"/>
          </a:bodyPr>
          <a:lstStyle>
            <a:lvl1pPr algn="ctr" defTabSz="40367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9526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TIPOLOGÍA. PROYECTOS A DESARROLLAR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9C2829C-F1C2-4405-B67F-8266C317EBAA}"/>
              </a:ext>
            </a:extLst>
          </p:cNvPr>
          <p:cNvSpPr txBox="1"/>
          <p:nvPr/>
        </p:nvSpPr>
        <p:spPr>
          <a:xfrm>
            <a:off x="5759043" y="9012461"/>
            <a:ext cx="26109362" cy="8217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es-ES" sz="6600" dirty="0"/>
              <a:t>LA ENERGÍA FOTOVOLTAICA </a:t>
            </a:r>
            <a:r>
              <a:rPr lang="es-ES" sz="6600" b="1" dirty="0"/>
              <a:t>ES ILIMITADA </a:t>
            </a:r>
            <a:r>
              <a:rPr lang="es-ES" sz="6600" dirty="0"/>
              <a:t>PERO ESTACIONAL.</a:t>
            </a:r>
          </a:p>
          <a:p>
            <a:pPr marL="857250" indent="-857250">
              <a:buFont typeface="Wingdings" panose="05000000000000000000" pitchFamily="2" charset="2"/>
              <a:buChar char="ü"/>
            </a:pPr>
            <a:endParaRPr lang="es-ES" sz="6600" dirty="0"/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s-ES" sz="6600" dirty="0"/>
              <a:t>TECNOLOGÍA </a:t>
            </a:r>
            <a:r>
              <a:rPr lang="es-ES" sz="6600" b="1" dirty="0"/>
              <a:t>CONTRASTADA Y FIABLE </a:t>
            </a:r>
            <a:r>
              <a:rPr lang="es-ES" sz="6600" dirty="0"/>
              <a:t>CON UN ALTO NIVEL DE TECNIFICACIÓN. </a:t>
            </a:r>
          </a:p>
          <a:p>
            <a:pPr marL="857250" indent="-857250">
              <a:buFont typeface="Wingdings" panose="05000000000000000000" pitchFamily="2" charset="2"/>
              <a:buChar char="ü"/>
            </a:pPr>
            <a:endParaRPr lang="es-ES" sz="6600" dirty="0"/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s-ES" sz="6600" dirty="0"/>
              <a:t>SISTEMA DE PRODUCCIÓN Y CONEXIÓN A LA FUENTE DE CONSUMO </a:t>
            </a:r>
            <a:r>
              <a:rPr lang="es-ES" sz="6600" b="1" dirty="0"/>
              <a:t>SENCILLA.</a:t>
            </a:r>
          </a:p>
          <a:p>
            <a:endParaRPr lang="es-ES" sz="66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0970DD-8556-40E7-B199-33A74362C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06" y="9951193"/>
            <a:ext cx="4163759" cy="4163759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85610534-8784-4EAB-A342-2124CBAEE013}"/>
              </a:ext>
            </a:extLst>
          </p:cNvPr>
          <p:cNvSpPr txBox="1"/>
          <p:nvPr/>
        </p:nvSpPr>
        <p:spPr>
          <a:xfrm>
            <a:off x="11133877" y="17700859"/>
            <a:ext cx="31042823" cy="102489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es-ES" sz="6600" dirty="0"/>
              <a:t>LAS INSTALACIONES SE PROYECTAN EN </a:t>
            </a:r>
            <a:r>
              <a:rPr lang="es-ES" sz="6600" b="1" dirty="0"/>
              <a:t>AUTOCONSUMO SIN EXCECENTES</a:t>
            </a:r>
          </a:p>
          <a:p>
            <a:pPr marL="857250" indent="-857250">
              <a:buFont typeface="Wingdings" panose="05000000000000000000" pitchFamily="2" charset="2"/>
              <a:buChar char="ü"/>
            </a:pPr>
            <a:endParaRPr lang="es-ES" sz="6600" dirty="0"/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s-ES" sz="6600" dirty="0"/>
              <a:t>CADA INSTALACIÓN ES UN TRAJE </a:t>
            </a:r>
            <a:r>
              <a:rPr lang="es-ES" sz="6600" b="1" dirty="0"/>
              <a:t>A MEDIDA. DIFERENTES SOLUCIONES TÉCNICAS</a:t>
            </a:r>
            <a:r>
              <a:rPr lang="es-ES" sz="6600" dirty="0"/>
              <a:t>.</a:t>
            </a:r>
          </a:p>
          <a:p>
            <a:pPr marL="857250" indent="-857250">
              <a:buFont typeface="Wingdings" panose="05000000000000000000" pitchFamily="2" charset="2"/>
              <a:buChar char="ü"/>
            </a:pPr>
            <a:endParaRPr lang="es-ES" sz="6600" dirty="0"/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s-ES" sz="6600" dirty="0"/>
              <a:t>LA POTENCIA PICO SE DIMENSIONA PARA CUBRIR LAS NECESIDADES MÁXIMAS DE BOMBEO</a:t>
            </a:r>
          </a:p>
          <a:p>
            <a:pPr marL="857250" indent="-857250">
              <a:buFont typeface="Wingdings" panose="05000000000000000000" pitchFamily="2" charset="2"/>
              <a:buChar char="ü"/>
            </a:pPr>
            <a:endParaRPr lang="es-ES" sz="6600" dirty="0"/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s-ES" sz="6600" dirty="0"/>
              <a:t>MODIFICAR LOS HORARIOS DE RIEGO. AJUSTARSE A LA PRODUCCIÓN ENERGÉTICA (SALVO BALSAS DE ACUMULACIÓN EN ALTURA)</a:t>
            </a:r>
          </a:p>
          <a:p>
            <a:endParaRPr lang="es-ES" sz="66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C713A91-DEF2-45A2-971D-424B5D374C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805" y="18339583"/>
            <a:ext cx="10525071" cy="78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78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D334D573-9C5D-432B-A943-C1E30CD1D34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" y="374455"/>
            <a:ext cx="7285024" cy="4163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ítulo 13">
            <a:extLst>
              <a:ext uri="{FF2B5EF4-FFF2-40B4-BE49-F238E27FC236}">
                <a16:creationId xmlns:a16="http://schemas.microsoft.com/office/drawing/2014/main" id="{D6D58DAC-42DE-4F28-B88A-B91614078432}"/>
              </a:ext>
            </a:extLst>
          </p:cNvPr>
          <p:cNvSpPr txBox="1">
            <a:spLocks/>
          </p:cNvSpPr>
          <p:nvPr/>
        </p:nvSpPr>
        <p:spPr>
          <a:xfrm>
            <a:off x="7554285" y="3737178"/>
            <a:ext cx="26109362" cy="4163759"/>
          </a:xfrm>
          <a:prstGeom prst="rect">
            <a:avLst/>
          </a:prstGeom>
        </p:spPr>
        <p:txBody>
          <a:bodyPr vert="horz" lIns="90748" tIns="45374" rIns="90748" bIns="45374" rtlCol="0" anchor="b">
            <a:normAutofit/>
          </a:bodyPr>
          <a:lstStyle>
            <a:lvl1pPr algn="ctr" defTabSz="40367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ENERGÍA SOLAR FOTOVOLTAICA</a:t>
            </a:r>
          </a:p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(REGADIOS COLECTIVOS)</a:t>
            </a:r>
          </a:p>
          <a:p>
            <a:endParaRPr lang="es-ES" sz="9526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AECA5A84-578C-48AA-8903-0447A5811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405" y="133354"/>
            <a:ext cx="10611508" cy="320039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3BFB7D4-3FDC-4EBA-805F-7105F40AE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135" y="756394"/>
            <a:ext cx="6836153" cy="1869260"/>
          </a:xfrm>
          <a:prstGeom prst="rect">
            <a:avLst/>
          </a:prstGeom>
        </p:spPr>
      </p:pic>
      <p:sp>
        <p:nvSpPr>
          <p:cNvPr id="13" name="Título 13">
            <a:extLst>
              <a:ext uri="{FF2B5EF4-FFF2-40B4-BE49-F238E27FC236}">
                <a16:creationId xmlns:a16="http://schemas.microsoft.com/office/drawing/2014/main" id="{A4F09893-177D-4EDD-9CDE-F4AE92806DE1}"/>
              </a:ext>
            </a:extLst>
          </p:cNvPr>
          <p:cNvSpPr txBox="1">
            <a:spLocks/>
          </p:cNvSpPr>
          <p:nvPr/>
        </p:nvSpPr>
        <p:spPr>
          <a:xfrm>
            <a:off x="7656265" y="6542874"/>
            <a:ext cx="26109362" cy="1723816"/>
          </a:xfrm>
          <a:prstGeom prst="rect">
            <a:avLst/>
          </a:prstGeom>
        </p:spPr>
        <p:txBody>
          <a:bodyPr vert="horz" lIns="90748" tIns="45374" rIns="90748" bIns="45374" rtlCol="0" anchor="b">
            <a:normAutofit/>
          </a:bodyPr>
          <a:lstStyle>
            <a:lvl1pPr algn="ctr" defTabSz="40367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Curvas consumo-producción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E29729-8A25-4DFD-A2F9-81D0956C7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3400" y="8477927"/>
            <a:ext cx="17735396" cy="112510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60AFFB-FA3F-4DB3-8FB4-0AA5D6CC9B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1117" y="8477927"/>
            <a:ext cx="16826395" cy="11251071"/>
          </a:xfrm>
          <a:prstGeom prst="rect">
            <a:avLst/>
          </a:prstGeom>
        </p:spPr>
      </p:pic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AC2BFF89-F2CF-469E-8A7A-604DB5260FE9}"/>
              </a:ext>
            </a:extLst>
          </p:cNvPr>
          <p:cNvSpPr/>
          <p:nvPr/>
        </p:nvSpPr>
        <p:spPr>
          <a:xfrm rot="8171154">
            <a:off x="33660653" y="13846086"/>
            <a:ext cx="3874696" cy="51475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436B0195-507B-4C3D-9F05-ADE0891AADED}"/>
              </a:ext>
            </a:extLst>
          </p:cNvPr>
          <p:cNvSpPr/>
          <p:nvPr/>
        </p:nvSpPr>
        <p:spPr>
          <a:xfrm>
            <a:off x="29527500" y="15068400"/>
            <a:ext cx="1854002" cy="56205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4B1AF05-225D-41F6-A690-B233A5484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1117" y="19728998"/>
            <a:ext cx="16826395" cy="9932667"/>
          </a:xfrm>
          <a:prstGeom prst="rect">
            <a:avLst/>
          </a:prstGeom>
        </p:spPr>
      </p:pic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8E470B13-C5A0-4094-840C-A3870A06C475}"/>
              </a:ext>
            </a:extLst>
          </p:cNvPr>
          <p:cNvSpPr/>
          <p:nvPr/>
        </p:nvSpPr>
        <p:spPr>
          <a:xfrm>
            <a:off x="10420764" y="24433965"/>
            <a:ext cx="3467100" cy="5227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84C5CB1-E217-4DE7-A2D3-78D4BFECC5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03401" y="20142684"/>
            <a:ext cx="17735396" cy="934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82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D334D573-9C5D-432B-A943-C1E30CD1D34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" y="374455"/>
            <a:ext cx="7285024" cy="4163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ítulo 13">
            <a:extLst>
              <a:ext uri="{FF2B5EF4-FFF2-40B4-BE49-F238E27FC236}">
                <a16:creationId xmlns:a16="http://schemas.microsoft.com/office/drawing/2014/main" id="{D6D58DAC-42DE-4F28-B88A-B91614078432}"/>
              </a:ext>
            </a:extLst>
          </p:cNvPr>
          <p:cNvSpPr txBox="1">
            <a:spLocks/>
          </p:cNvSpPr>
          <p:nvPr/>
        </p:nvSpPr>
        <p:spPr>
          <a:xfrm>
            <a:off x="7554285" y="3737178"/>
            <a:ext cx="26109362" cy="4163759"/>
          </a:xfrm>
          <a:prstGeom prst="rect">
            <a:avLst/>
          </a:prstGeom>
        </p:spPr>
        <p:txBody>
          <a:bodyPr vert="horz" lIns="90748" tIns="45374" rIns="90748" bIns="45374" rtlCol="0" anchor="b">
            <a:normAutofit/>
          </a:bodyPr>
          <a:lstStyle>
            <a:lvl1pPr algn="ctr" defTabSz="40367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ENERGÍA SOLAR FOTOVOLTAICA</a:t>
            </a:r>
          </a:p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(REGADIOS COLECTIVOS)</a:t>
            </a:r>
          </a:p>
          <a:p>
            <a:endParaRPr lang="es-ES" sz="9526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AECA5A84-578C-48AA-8903-0447A5811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405" y="133354"/>
            <a:ext cx="10611508" cy="320039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3BFB7D4-3FDC-4EBA-805F-7105F40AE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135" y="756394"/>
            <a:ext cx="6836153" cy="1869260"/>
          </a:xfrm>
          <a:prstGeom prst="rect">
            <a:avLst/>
          </a:prstGeom>
        </p:spPr>
      </p:pic>
      <p:sp>
        <p:nvSpPr>
          <p:cNvPr id="13" name="Título 13">
            <a:extLst>
              <a:ext uri="{FF2B5EF4-FFF2-40B4-BE49-F238E27FC236}">
                <a16:creationId xmlns:a16="http://schemas.microsoft.com/office/drawing/2014/main" id="{A4F09893-177D-4EDD-9CDE-F4AE92806DE1}"/>
              </a:ext>
            </a:extLst>
          </p:cNvPr>
          <p:cNvSpPr txBox="1">
            <a:spLocks/>
          </p:cNvSpPr>
          <p:nvPr/>
        </p:nvSpPr>
        <p:spPr>
          <a:xfrm>
            <a:off x="7656265" y="6542874"/>
            <a:ext cx="26109362" cy="1723816"/>
          </a:xfrm>
          <a:prstGeom prst="rect">
            <a:avLst/>
          </a:prstGeom>
        </p:spPr>
        <p:txBody>
          <a:bodyPr vert="horz" lIns="90748" tIns="45374" rIns="90748" bIns="45374" rtlCol="0" anchor="b">
            <a:normAutofit/>
          </a:bodyPr>
          <a:lstStyle>
            <a:lvl1pPr algn="ctr" defTabSz="40367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Curvas consumo-producción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FFC4A7E-7ECB-4120-830D-C8530AF4BC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84583" y="19078868"/>
            <a:ext cx="17097972" cy="10829322"/>
          </a:xfrm>
          <a:prstGeom prst="rect">
            <a:avLst/>
          </a:prstGeom>
        </p:spPr>
      </p:pic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6FE3087F-3462-4E3F-8EF7-01C0010AAD09}"/>
              </a:ext>
            </a:extLst>
          </p:cNvPr>
          <p:cNvSpPr/>
          <p:nvPr/>
        </p:nvSpPr>
        <p:spPr>
          <a:xfrm>
            <a:off x="17353756" y="24493529"/>
            <a:ext cx="4229100" cy="4191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74FA2D-5137-42E7-8C14-ECA1CB670D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1116" y="8672205"/>
            <a:ext cx="16705228" cy="100409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80C594A-4759-4133-A0CA-4C01FA71BF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48147" y="8748408"/>
            <a:ext cx="16578447" cy="996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2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D334D573-9C5D-432B-A943-C1E30CD1D34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" y="374455"/>
            <a:ext cx="7285024" cy="4163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ítulo 13">
            <a:extLst>
              <a:ext uri="{FF2B5EF4-FFF2-40B4-BE49-F238E27FC236}">
                <a16:creationId xmlns:a16="http://schemas.microsoft.com/office/drawing/2014/main" id="{D6D58DAC-42DE-4F28-B88A-B91614078432}"/>
              </a:ext>
            </a:extLst>
          </p:cNvPr>
          <p:cNvSpPr txBox="1">
            <a:spLocks/>
          </p:cNvSpPr>
          <p:nvPr/>
        </p:nvSpPr>
        <p:spPr>
          <a:xfrm>
            <a:off x="7656265" y="3145884"/>
            <a:ext cx="26109362" cy="4163759"/>
          </a:xfrm>
          <a:prstGeom prst="rect">
            <a:avLst/>
          </a:prstGeom>
        </p:spPr>
        <p:txBody>
          <a:bodyPr vert="horz" lIns="90748" tIns="45374" rIns="90748" bIns="45374" rtlCol="0" anchor="b">
            <a:normAutofit/>
          </a:bodyPr>
          <a:lstStyle>
            <a:lvl1pPr algn="ctr" defTabSz="40367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ENERGÍA SOLAR FOTOVOLTAICA</a:t>
            </a:r>
          </a:p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(REGADIOS COLECTIVOS)</a:t>
            </a:r>
          </a:p>
          <a:p>
            <a:endParaRPr lang="es-ES" sz="9526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AECA5A84-578C-48AA-8903-0447A5811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405" y="133354"/>
            <a:ext cx="10611508" cy="320039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3BFB7D4-3FDC-4EBA-805F-7105F40AE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135" y="756394"/>
            <a:ext cx="6836153" cy="1869260"/>
          </a:xfrm>
          <a:prstGeom prst="rect">
            <a:avLst/>
          </a:prstGeom>
        </p:spPr>
      </p:pic>
      <p:sp>
        <p:nvSpPr>
          <p:cNvPr id="13" name="Título 13">
            <a:extLst>
              <a:ext uri="{FF2B5EF4-FFF2-40B4-BE49-F238E27FC236}">
                <a16:creationId xmlns:a16="http://schemas.microsoft.com/office/drawing/2014/main" id="{A4F09893-177D-4EDD-9CDE-F4AE92806DE1}"/>
              </a:ext>
            </a:extLst>
          </p:cNvPr>
          <p:cNvSpPr txBox="1">
            <a:spLocks/>
          </p:cNvSpPr>
          <p:nvPr/>
        </p:nvSpPr>
        <p:spPr>
          <a:xfrm>
            <a:off x="7656265" y="5205364"/>
            <a:ext cx="26109362" cy="1723816"/>
          </a:xfrm>
          <a:prstGeom prst="rect">
            <a:avLst/>
          </a:prstGeom>
        </p:spPr>
        <p:txBody>
          <a:bodyPr vert="horz" lIns="90748" tIns="45374" rIns="90748" bIns="45374" rtlCol="0" anchor="b">
            <a:normAutofit/>
          </a:bodyPr>
          <a:lstStyle>
            <a:lvl1pPr algn="ctr" defTabSz="40367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Parque FV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7E64602-83A6-46C8-946D-9F01F5A5A5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7399"/>
          <a:stretch/>
        </p:blipFill>
        <p:spPr>
          <a:xfrm>
            <a:off x="2500250" y="7069015"/>
            <a:ext cx="15068063" cy="847578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83CF20F-DDFA-49B8-BE13-618820BC53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435" y="15768892"/>
            <a:ext cx="15406878" cy="866636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3ECBEAE-D411-4ABD-BA39-1B985977F5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85877" y="7069015"/>
            <a:ext cx="21910431" cy="119227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3A58E8C-1EF2-4CF2-93F6-6DB6B822B0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23447" y="19814948"/>
            <a:ext cx="13642799" cy="96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17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4354423-930E-4AE9-8CB5-96477752B00E}"/>
              </a:ext>
            </a:extLst>
          </p:cNvPr>
          <p:cNvSpPr txBox="1"/>
          <p:nvPr/>
        </p:nvSpPr>
        <p:spPr>
          <a:xfrm>
            <a:off x="9493892" y="4453989"/>
            <a:ext cx="21633265" cy="1379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8362" b="1" dirty="0">
                <a:latin typeface="Myriad Pro" panose="020B0503030403020204" pitchFamily="34" charset="0"/>
              </a:rPr>
              <a:t>Nuevas técnicas y SISTEMAS DE RIEGO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4C9244D-7EAD-42F8-87FD-8809DB9780E8}"/>
              </a:ext>
            </a:extLst>
          </p:cNvPr>
          <p:cNvSpPr/>
          <p:nvPr/>
        </p:nvSpPr>
        <p:spPr>
          <a:xfrm>
            <a:off x="2739954" y="6435052"/>
            <a:ext cx="38425095" cy="4751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6968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ITACYL  ha puesto en marcha el Proyecto de </a:t>
            </a:r>
            <a:r>
              <a:rPr lang="es-ES" sz="6968" b="1" dirty="0">
                <a:latin typeface="Calibri" panose="020F0502020204030204" pitchFamily="34" charset="0"/>
                <a:cs typeface="Calibri" panose="020F0502020204030204" pitchFamily="34" charset="0"/>
              </a:rPr>
              <a:t>“EXPERIMENTACIÓN EN RIEGO DE BAJA PRESIÓN Y APLICACIÓN DE NUEVAS TECNOLOGÍAS EN LOS CULTIVOS DE REGADÍO DE CASTILLA Y LEÓN” (REBAPRES).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83E9BB03-9E82-4283-9CA8-036BAB76C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8552" y="12084685"/>
            <a:ext cx="27367687" cy="10686998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es-ES" sz="6968" b="1" u="sng" dirty="0">
                <a:latin typeface="Calibri" panose="020F0502020204030204" pitchFamily="34" charset="0"/>
                <a:cs typeface="Calibri" panose="020F0502020204030204" pitchFamily="34" charset="0"/>
              </a:rPr>
              <a:t>Objetivo</a:t>
            </a:r>
            <a:r>
              <a:rPr lang="es-ES" sz="6968" dirty="0">
                <a:latin typeface="Calibri" panose="020F0502020204030204" pitchFamily="34" charset="0"/>
                <a:cs typeface="Calibri" panose="020F0502020204030204" pitchFamily="34" charset="0"/>
              </a:rPr>
              <a:t>: ensayar distintos modelos de emisores de baja presión, comparándolos con testigos de riego a presión convencional para comprobar el comportamiento y rendimiento de los  cultivos ante dos escenarios de riego: riego con presión estándar de 3,5 kg/cm</a:t>
            </a:r>
            <a:r>
              <a:rPr lang="es-ES" sz="6968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S" sz="6968" dirty="0">
                <a:latin typeface="Calibri" panose="020F0502020204030204" pitchFamily="34" charset="0"/>
                <a:cs typeface="Calibri" panose="020F0502020204030204" pitchFamily="34" charset="0"/>
              </a:rPr>
              <a:t> frente al riego a baja presión 2 kg/cm</a:t>
            </a:r>
            <a:r>
              <a:rPr lang="es-ES" sz="6968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S" sz="6968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BF7FC3-0C31-4298-80A8-4A45002BF048}"/>
              </a:ext>
            </a:extLst>
          </p:cNvPr>
          <p:cNvSpPr txBox="1"/>
          <p:nvPr/>
        </p:nvSpPr>
        <p:spPr>
          <a:xfrm>
            <a:off x="3058550" y="21151891"/>
            <a:ext cx="21509616" cy="153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4732" indent="-1194732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s-ES" sz="6968" b="1" dirty="0">
                <a:latin typeface="Calibri" panose="020F0502020204030204" pitchFamily="34" charset="0"/>
                <a:cs typeface="Calibri" panose="020F0502020204030204" pitchFamily="34" charset="0"/>
              </a:rPr>
              <a:t>DURACIÓN DEL ENSAYO: 3 AÑOS CONSECUTIVOS</a:t>
            </a:r>
          </a:p>
        </p:txBody>
      </p:sp>
      <p:pic>
        <p:nvPicPr>
          <p:cNvPr id="1028" name="Picture 4" descr="https://lh3.googleusercontent.com/Zxsgh8fkRT9L1NgdPI_33HV-XE0wKXE-R4fru_m6W2feJHUzhAo1HVxJXaCxhiidrSqu1IvYb88ogZ5u8Yshlv_XAsKqvAVaWc6HTLfovY_ElJsqCzD9LkRAwwCh-ffvwIhzWIyAyETblWm3a4XhhhEWWL2Yw8vbB7AoU5Nzq1MYc3VsGxhmaOG754EntisvCkevH0-m2s5H-FmzfAKrunc2uBDhxTuYEJPc4LohA_erHbOAzIDZoYuCS9tDvntxjEu-Ubfu9CiYskwLEJweaYX-nU9QXJGGFtzM312xZ2GeYAOyCe6ky__UyAxxGrnZ_Nu5sSj5usKJSmmYjOXNJJtvJkdTvPUq9KC6w1OOCb_aWQmghvL55DsSTHvrlaj802lc3JsSJAcNr2-jESaiTcJzIJQ9UJFKgpHzUO92GSn2awN3LHlorEXNu33TR3uvPoh1DOHv5n-LrApCUOJkTvqNWWv4G0ZV95TM_wGB-riQlk9__AwmfeOzrD7ydg4uss69Pbr62nKQiOPLVyxROdiACXWcj09YhxKHaOeZ3o-9xQqWC8BEo_CZC571pofr5KUB2IuNmebAkrnnHBiNjl1756diTUrwa5YaVsfMUZ131KrCG8K4y7tc-zgy63Xch66LRPiQk81dy57bsymUhNfx9ELzjZBZ4NM47WSD95vGk6xzKteGGuS4D7WsOFXN9Rc4KrIZSv0SydNS5g=w1250-h937-no?authuser=0">
            <a:extLst>
              <a:ext uri="{FF2B5EF4-FFF2-40B4-BE49-F238E27FC236}">
                <a16:creationId xmlns:a16="http://schemas.microsoft.com/office/drawing/2014/main" id="{7C34F65B-76B8-45C8-8865-4E83F06B4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7157" y="13149096"/>
            <a:ext cx="10519677" cy="7892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B0BCA28-927A-4E71-8E13-9AD78C723F98}"/>
              </a:ext>
            </a:extLst>
          </p:cNvPr>
          <p:cNvSpPr txBox="1"/>
          <p:nvPr/>
        </p:nvSpPr>
        <p:spPr>
          <a:xfrm>
            <a:off x="3112979" y="23000961"/>
            <a:ext cx="23157695" cy="314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4732" indent="-1194732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s-ES" sz="6968" b="1" dirty="0">
                <a:latin typeface="Calibri" panose="020F0502020204030204" pitchFamily="34" charset="0"/>
                <a:cs typeface="Calibri" panose="020F0502020204030204" pitchFamily="34" charset="0"/>
              </a:rPr>
              <a:t>4 COLABORADORES AGRICULTORES Y 4 COLABORADORES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es-ES" sz="6968" b="1" dirty="0">
                <a:latin typeface="Calibri" panose="020F0502020204030204" pitchFamily="34" charset="0"/>
                <a:cs typeface="Calibri" panose="020F0502020204030204" pitchFamily="34" charset="0"/>
              </a:rPr>
              <a:t>FABRICANTES DE MATERIAL DE RIEGO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6E7B2DBA-BF51-41DE-A667-D01DE0277C5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270673" y="21492295"/>
          <a:ext cx="15376160" cy="530669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688080">
                  <a:extLst>
                    <a:ext uri="{9D8B030D-6E8A-4147-A177-3AD203B41FA5}">
                      <a16:colId xmlns:a16="http://schemas.microsoft.com/office/drawing/2014/main" val="4225207219"/>
                    </a:ext>
                  </a:extLst>
                </a:gridCol>
                <a:gridCol w="7688080">
                  <a:extLst>
                    <a:ext uri="{9D8B030D-6E8A-4147-A177-3AD203B41FA5}">
                      <a16:colId xmlns:a16="http://schemas.microsoft.com/office/drawing/2014/main" val="2571826762"/>
                    </a:ext>
                  </a:extLst>
                </a:gridCol>
              </a:tblGrid>
              <a:tr h="90169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5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SUPERFICIE EN BAJA PRESIÓN (campaña 2021)</a:t>
                      </a:r>
                      <a:endParaRPr lang="es-ES" sz="5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367090"/>
                  </a:ext>
                </a:extLst>
              </a:tr>
              <a:tr h="872277">
                <a:tc>
                  <a:txBody>
                    <a:bodyPr/>
                    <a:lstStyle/>
                    <a:p>
                      <a:pPr algn="ctr" fontAlgn="b"/>
                      <a:r>
                        <a:rPr lang="es-ES" sz="5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CULTIVO</a:t>
                      </a:r>
                      <a:endParaRPr lang="es-ES" sz="5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SUPERFICIE</a:t>
                      </a:r>
                      <a:endParaRPr lang="es-ES" sz="5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744231"/>
                  </a:ext>
                </a:extLst>
              </a:tr>
              <a:tr h="872277">
                <a:tc>
                  <a:txBody>
                    <a:bodyPr/>
                    <a:lstStyle/>
                    <a:p>
                      <a:pPr algn="ctr" fontAlgn="b"/>
                      <a:r>
                        <a:rPr lang="es-ES" sz="5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Maíz </a:t>
                      </a:r>
                      <a:endParaRPr lang="es-ES" sz="5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9,64</a:t>
                      </a:r>
                      <a:endParaRPr lang="es-ES" sz="5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575619"/>
                  </a:ext>
                </a:extLst>
              </a:tr>
              <a:tr h="872277">
                <a:tc>
                  <a:txBody>
                    <a:bodyPr/>
                    <a:lstStyle/>
                    <a:p>
                      <a:pPr algn="ctr" fontAlgn="b"/>
                      <a:r>
                        <a:rPr lang="es-ES" sz="5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Patata </a:t>
                      </a:r>
                      <a:endParaRPr lang="es-ES" sz="5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4,3</a:t>
                      </a:r>
                      <a:endParaRPr lang="es-ES" sz="5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833600"/>
                  </a:ext>
                </a:extLst>
              </a:tr>
              <a:tr h="872277">
                <a:tc>
                  <a:txBody>
                    <a:bodyPr/>
                    <a:lstStyle/>
                    <a:p>
                      <a:pPr algn="ctr" fontAlgn="b"/>
                      <a:r>
                        <a:rPr lang="es-ES" sz="5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Remolacha</a:t>
                      </a:r>
                      <a:endParaRPr lang="es-ES" sz="5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3,28</a:t>
                      </a:r>
                      <a:endParaRPr lang="es-ES" sz="5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143512"/>
                  </a:ext>
                </a:extLst>
              </a:tr>
              <a:tr h="915889">
                <a:tc>
                  <a:txBody>
                    <a:bodyPr/>
                    <a:lstStyle/>
                    <a:p>
                      <a:pPr algn="ctr" fontAlgn="b"/>
                      <a:r>
                        <a:rPr lang="es-ES" sz="5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es-ES" sz="5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17,22</a:t>
                      </a:r>
                      <a:endParaRPr lang="es-ES" sz="5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733655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2476798D-04C6-437A-982E-8C7ACDA11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520"/>
            <a:ext cx="7285351" cy="416392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94D6A15-4FDE-4E4A-BB2C-3BBDD5C0A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1954" y="240624"/>
            <a:ext cx="10607959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14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31686EED-D193-4CD8-8120-62DEAB9A2B50}"/>
              </a:ext>
            </a:extLst>
          </p:cNvPr>
          <p:cNvSpPr/>
          <p:nvPr/>
        </p:nvSpPr>
        <p:spPr>
          <a:xfrm>
            <a:off x="4396671" y="6065574"/>
            <a:ext cx="36863958" cy="3143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968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disminución de 1,5 kg/cm</a:t>
            </a:r>
            <a:r>
              <a:rPr lang="es-ES" sz="6968" b="1" i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S" sz="6968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puede suponer una reducción de la potencia a contratar en la instalación de bombeo que oscila entre el 20-30 %.</a:t>
            </a:r>
          </a:p>
        </p:txBody>
      </p:sp>
      <p:pic>
        <p:nvPicPr>
          <p:cNvPr id="2050" name="Picture 2" descr="https://lh3.googleusercontent.com/8r9jhCz7Mx1Il2eRa_F6gxJIO6Sy7H3KJYO3fpXYRJaXUEi_kNKE4U2WVVEB2TZa-BPelcoBZQGyGCVl6tx2-0OcrpYVdkuz-neqAbpQ4-W5oLpS0UjGw_irpsoteV3yCXqdDcvIU0ILEFXtSitDfWJXBPSYBvX3Rq_PC92Pwmi7E_Jdc5C6vOhRTuwIOWho0a0v7TopJfMMWdxtU31jBqIDDqplq0Re70b0jTjBN2i4y4Mm5h52ri0cRYLMmGeQuQLtxGWO7tRfBEB97uMp_r9V-cqoGx0-MiSDHWLUtQrv9vGhvKX3PR_DjgpaRYWjl-s4L77rdWeRO9HGSjKf5gbjukECnHXIdsEx98MAV9CUZWTLruQ6WsbUw_-4dux4nD40FFHvLsN7chGCNUSCs0KSssXrjUW-XhytfqyU2L92977rRAMtiHt2J8UfrYMqe2MPIa8U5H7fYuELcKz_olub5l2G0EsXujv4qev47BDMNx5mbtEoKNC8oy8Ikq8kJm4UgF_nQCn7d6dFgMAxNe6V6-kBcQWvbbrtIuDs1s46fuGwMEvxpXKHb34GsqCKmwW6Bgpq6a7u5ucn2H8nSg5Y5LeJpGXKQ9EB8fyh1vbzUc9UcJtS0bhpG4U12a7fSkBdy_Bc-1xKeTgso1Zqho6kewrRYcNZZYhsie7wxVK1jnAPGewYTrBRPnLQomHrbpm9YtAkzx3CWQ415A=w1250-h937-no?authuser=0">
            <a:extLst>
              <a:ext uri="{FF2B5EF4-FFF2-40B4-BE49-F238E27FC236}">
                <a16:creationId xmlns:a16="http://schemas.microsoft.com/office/drawing/2014/main" id="{51EFB1F3-26EE-43FE-A822-EB7613CC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47" y="9737177"/>
            <a:ext cx="10741885" cy="8059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Ss4YLZe5GpH0nNQhI0XNyCwg_41SGVfjolqpgDc1b2qaiOwK0PJ9stxP7XneLi259CGDqadD5yeE7nabXe1mGEW86D1PbNKoOjb2iENx1YJeP3BOJVZJbgWbYthszAyhDs3u7IB-zxRuu1-AOcfQbbqkCVmBC7OL8jyAaRHNtSGQRORzAf9ABwmlGketuZ7sNLOVzHPfFAcccIJ2E_id7cXkqlY2EnFo2qSgGD71gSwk-_F51kxwdfr167AkLFUSfLPpZ3XjMEnpo6P0DI7TSts5u933LIqUEXpT89HIUgWQihjcJqubdbdCO4B73ln4kHSM4XSq2SsaTZ80NLMVd_cVVKVzEymafEne0ihfB6Yr4x2DhVU9fmE5uxMjzXnsvqBzICUyKNCLrxVKAmmOhoG1C9J4VjZXwCOckZ7jw8rZe37DsLjykrQSDwHX94qt-A0KgnylTtqEnMGxPUiWQ7toQD-EYg0T_CTn38LLiNivSum1J6MN8UTUs3vbmU9fWLZLauAFZ88lFYUIJ6Qq78AJUCx_W7SzDxB7T7Tb6cx3HegRQW0IldYc2z7xjr81ThSA5WqU78G4CRNfgCT3p1lXARozkYL2-ScrSrdVmN2bxC5zf5rffnVSpQIP2ANNBw4jgzu3KIXybrGhYsulffr9mwFS8U8fVpYdu_XXATaPT12tbNe0B60uM51AWCZPmL2SOCowbOYVTXge8w=w1250-h937-no?authuser=0">
            <a:extLst>
              <a:ext uri="{FF2B5EF4-FFF2-40B4-BE49-F238E27FC236}">
                <a16:creationId xmlns:a16="http://schemas.microsoft.com/office/drawing/2014/main" id="{552F02E0-7441-4651-B98C-5506BCAB8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736" y="9438175"/>
            <a:ext cx="10406795" cy="7807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353C727-2565-485C-8C02-CC3571CEC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443" y="18401723"/>
            <a:ext cx="11084292" cy="8315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86BA559-04D2-4A53-9C20-1660F6230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7634" y="17877560"/>
            <a:ext cx="11782998" cy="8839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5B32D19-0110-456F-8BD7-4B0124CAE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8563" y="11904601"/>
            <a:ext cx="10637037" cy="14177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BA8ED70-CD44-4C84-BE16-6C9095336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2522" y="2775024"/>
            <a:ext cx="22185267" cy="223742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8F2D639-3BB1-4C2C-8B88-75121C86D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980" y="0"/>
            <a:ext cx="7285351" cy="41639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7C6B65-0FFF-4C69-A344-845C1136D5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27789" y="169298"/>
            <a:ext cx="10607959" cy="320677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B8B9616-D8A2-4E53-9B1E-E156E6E5D39E}"/>
              </a:ext>
            </a:extLst>
          </p:cNvPr>
          <p:cNvSpPr/>
          <p:nvPr/>
        </p:nvSpPr>
        <p:spPr>
          <a:xfrm>
            <a:off x="7623331" y="26989498"/>
            <a:ext cx="314291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b="1" i="1" dirty="0"/>
              <a:t>EL COSTE QUE SUPUSO EN LA FACTURA ELÉCTRICA EL TÉRMINO DE </a:t>
            </a:r>
            <a:r>
              <a:rPr lang="es-ES" sz="4800" b="1" i="1" dirty="0">
                <a:solidFill>
                  <a:srgbClr val="FF0000"/>
                </a:solidFill>
              </a:rPr>
              <a:t>POTENCIA  EN 2017 FUE DEL 28%</a:t>
            </a:r>
            <a:r>
              <a:rPr lang="es-ES" sz="4800" b="1" i="1" dirty="0"/>
              <a:t>, CON UN CONSTANTE CRECIMIENTO EN LOS ÚLTIMOS AÑOS, POR LO QUE LA REDUCCIÓN DE LA POTENCIA A CONTRATAR SUPONDRÁ UNA REDUCCIÓN SIGNIFICATIVA EN LA FACTURA ENERGÉTICA.</a:t>
            </a:r>
          </a:p>
        </p:txBody>
      </p:sp>
    </p:spTree>
    <p:extLst>
      <p:ext uri="{BB962C8B-B14F-4D97-AF65-F5344CB8AC3E}">
        <p14:creationId xmlns:p14="http://schemas.microsoft.com/office/powerpoint/2010/main" val="1569408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2" descr="image004">
            <a:extLst>
              <a:ext uri="{FF2B5EF4-FFF2-40B4-BE49-F238E27FC236}">
                <a16:creationId xmlns:a16="http://schemas.microsoft.com/office/drawing/2014/main" id="{3A1D9AC8-F79B-417F-B3F6-A146DAA84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75"/>
          <a:stretch/>
        </p:blipFill>
        <p:spPr bwMode="auto">
          <a:xfrm>
            <a:off x="806744" y="4976740"/>
            <a:ext cx="16349951" cy="11132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n 3" descr="image006">
            <a:extLst>
              <a:ext uri="{FF2B5EF4-FFF2-40B4-BE49-F238E27FC236}">
                <a16:creationId xmlns:a16="http://schemas.microsoft.com/office/drawing/2014/main" id="{AB036EC6-57EC-46E9-B792-107DF0DFF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2"/>
          <a:stretch/>
        </p:blipFill>
        <p:spPr bwMode="auto">
          <a:xfrm>
            <a:off x="806744" y="16224220"/>
            <a:ext cx="16349951" cy="10981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0025AF1-6456-496A-BFB1-2E3887514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02" y="427079"/>
            <a:ext cx="7285351" cy="416392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D794FC9-3A54-498C-B672-80C0F98A5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268" y="2468719"/>
            <a:ext cx="22185267" cy="22374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61F4EC8-EB27-4297-8C59-E90C225A8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1716" y="6224954"/>
            <a:ext cx="24508198" cy="1811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54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D334D573-9C5D-432B-A943-C1E30CD1D34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6" y="97068"/>
            <a:ext cx="7285024" cy="4163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ítulo 13">
            <a:extLst>
              <a:ext uri="{FF2B5EF4-FFF2-40B4-BE49-F238E27FC236}">
                <a16:creationId xmlns:a16="http://schemas.microsoft.com/office/drawing/2014/main" id="{D6D58DAC-42DE-4F28-B88A-B91614078432}"/>
              </a:ext>
            </a:extLst>
          </p:cNvPr>
          <p:cNvSpPr txBox="1">
            <a:spLocks/>
          </p:cNvSpPr>
          <p:nvPr/>
        </p:nvSpPr>
        <p:spPr>
          <a:xfrm>
            <a:off x="8029026" y="2409993"/>
            <a:ext cx="26423435" cy="1788229"/>
          </a:xfrm>
          <a:prstGeom prst="rect">
            <a:avLst/>
          </a:prstGeom>
        </p:spPr>
        <p:txBody>
          <a:bodyPr vert="horz" lIns="90748" tIns="45374" rIns="90748" bIns="45374" rtlCol="0" anchor="b">
            <a:normAutofit/>
          </a:bodyPr>
          <a:lstStyle>
            <a:lvl1pPr algn="ctr" defTabSz="40367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TECNOLOGÍAS AL SERVICIO DEL REGANTE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AECA5A84-578C-48AA-8903-0447A5811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6876" y="985820"/>
            <a:ext cx="10611508" cy="320039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FBC358D-FD35-4AC6-A44E-0FB599167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88" y="14227487"/>
            <a:ext cx="7190810" cy="56343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204A101-FFFF-437A-A77F-92A9A48DC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9146" y="14048960"/>
            <a:ext cx="7190810" cy="5543236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ECC5FC75-A77D-4E79-9D9D-006A61141DA1}"/>
              </a:ext>
            </a:extLst>
          </p:cNvPr>
          <p:cNvGraphicFramePr/>
          <p:nvPr>
            <p:extLst/>
          </p:nvPr>
        </p:nvGraphicFramePr>
        <p:xfrm>
          <a:off x="884206" y="6567872"/>
          <a:ext cx="20024217" cy="7257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963B24FD-8676-453D-979D-4E7E78FB40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6067" y="13937559"/>
            <a:ext cx="3642342" cy="5766034"/>
          </a:xfrm>
          <a:prstGeom prst="rect">
            <a:avLst/>
          </a:prstGeom>
        </p:spPr>
      </p:pic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FD20E3FD-F61D-4462-8D83-D1DB764DA5B2}"/>
              </a:ext>
            </a:extLst>
          </p:cNvPr>
          <p:cNvGraphicFramePr/>
          <p:nvPr>
            <p:extLst/>
          </p:nvPr>
        </p:nvGraphicFramePr>
        <p:xfrm>
          <a:off x="361865" y="19413667"/>
          <a:ext cx="19487845" cy="10109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2" name="Rectángulo 21">
            <a:extLst>
              <a:ext uri="{FF2B5EF4-FFF2-40B4-BE49-F238E27FC236}">
                <a16:creationId xmlns:a16="http://schemas.microsoft.com/office/drawing/2014/main" id="{47E3E573-C284-4D9C-9445-B49708C985E3}"/>
              </a:ext>
            </a:extLst>
          </p:cNvPr>
          <p:cNvSpPr/>
          <p:nvPr/>
        </p:nvSpPr>
        <p:spPr>
          <a:xfrm>
            <a:off x="5415371" y="5120309"/>
            <a:ext cx="11159190" cy="1007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5954" b="1" dirty="0"/>
              <a:t>OFICINA DEL REGANTE</a:t>
            </a:r>
          </a:p>
        </p:txBody>
      </p:sp>
      <p:graphicFrame>
        <p:nvGraphicFramePr>
          <p:cNvPr id="32" name="Diagrama 31">
            <a:extLst>
              <a:ext uri="{FF2B5EF4-FFF2-40B4-BE49-F238E27FC236}">
                <a16:creationId xmlns:a16="http://schemas.microsoft.com/office/drawing/2014/main" id="{AF0A5B6C-BDF8-47FF-B519-AA7FB88EFCD9}"/>
              </a:ext>
            </a:extLst>
          </p:cNvPr>
          <p:cNvGraphicFramePr/>
          <p:nvPr>
            <p:extLst/>
          </p:nvPr>
        </p:nvGraphicFramePr>
        <p:xfrm>
          <a:off x="23424544" y="14301438"/>
          <a:ext cx="17584664" cy="7462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37" name="Diagrama 36">
            <a:extLst>
              <a:ext uri="{FF2B5EF4-FFF2-40B4-BE49-F238E27FC236}">
                <a16:creationId xmlns:a16="http://schemas.microsoft.com/office/drawing/2014/main" id="{09315FAC-CAFA-4171-BBDE-87F4A49A0E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1621399"/>
              </p:ext>
            </p:extLst>
          </p:nvPr>
        </p:nvGraphicFramePr>
        <p:xfrm>
          <a:off x="22273386" y="20835315"/>
          <a:ext cx="18735823" cy="9307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F1FF35B7-5A7D-4984-A4BB-071B1A1FA16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667" y="499885"/>
            <a:ext cx="6836153" cy="18692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0165E1F-FA5A-444C-B000-76D28334840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4923395" y="4951713"/>
            <a:ext cx="13973775" cy="462848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4622B1C-320D-44CB-8B95-C9021A14F7CB}"/>
              </a:ext>
            </a:extLst>
          </p:cNvPr>
          <p:cNvSpPr txBox="1"/>
          <p:nvPr/>
        </p:nvSpPr>
        <p:spPr>
          <a:xfrm>
            <a:off x="24923395" y="9619951"/>
            <a:ext cx="139737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4400" dirty="0"/>
              <a:t>Acceso datos sobre suelo, clima y cultivo a nivel de parcela , gracias a los satélites de observación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4400" dirty="0"/>
              <a:t>Ayuda toma decisiones con modelos agronómicos, fertilización, riego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4400" dirty="0"/>
              <a:t>Comunicación entre la Consejería y el agricultor  </a:t>
            </a:r>
          </a:p>
        </p:txBody>
      </p:sp>
    </p:spTree>
    <p:extLst>
      <p:ext uri="{BB962C8B-B14F-4D97-AF65-F5344CB8AC3E}">
        <p14:creationId xmlns:p14="http://schemas.microsoft.com/office/powerpoint/2010/main" val="3859651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5662B843-355F-410D-9512-A41C67BB4C2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" y="374455"/>
            <a:ext cx="7285024" cy="416375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A76638D6-54AA-445B-A1D4-F2DDA8322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9026" y="2831668"/>
            <a:ext cx="27175374" cy="2727292"/>
          </a:xfrm>
        </p:spPr>
        <p:txBody>
          <a:bodyPr>
            <a:normAutofit/>
          </a:bodyPr>
          <a:lstStyle/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CARACTERIZACIÓN DEL REGADÍO DE CASTILLA Y LEÓN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3930538-F398-4448-B886-49C63788F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4429" y="172796"/>
            <a:ext cx="10611508" cy="320039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86B8C55-9DA4-4430-A081-FD1D8FA30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135" y="756394"/>
            <a:ext cx="6836153" cy="18692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646D103-016D-4630-A6EB-63541BD95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5544" y="6125566"/>
            <a:ext cx="23622487" cy="1671402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AF80945-ACF8-4C83-AB8F-88C7E129F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18031" y="6184474"/>
            <a:ext cx="8580941" cy="418453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4B8AE14-FD70-4EC2-BF3F-168139C12C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98972" y="6184474"/>
            <a:ext cx="8580941" cy="4184532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7374AD15-C6E8-4076-9BCB-32BB8C42C4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717" y="22704884"/>
            <a:ext cx="25706683" cy="7386833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38D160DD-D7D1-4872-84C3-A0E09E8D74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50043" y="15120144"/>
            <a:ext cx="12697858" cy="5575317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595628F9-97F5-454A-A532-FAF52F4C91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48622" y="20945681"/>
            <a:ext cx="12697858" cy="562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43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0D03B3-6CA6-46D6-A9C4-D3F948DA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2300" y="4947223"/>
            <a:ext cx="33661950" cy="3679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3848" b="1" dirty="0"/>
              <a:t>DATOS ABIERTOS PARA CONSULTA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1074141-D4D7-45E6-A432-0EC153BFF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3988" y="506576"/>
            <a:ext cx="11574456" cy="3321494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49AF4B9-ED25-4DD0-84EF-1D00354F86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7233841"/>
              </p:ext>
            </p:extLst>
          </p:nvPr>
        </p:nvGraphicFramePr>
        <p:xfrm>
          <a:off x="675860" y="7201120"/>
          <a:ext cx="41830807" cy="4736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677CD260-3974-4C0D-9457-FFB96F49EC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796" y="13379104"/>
            <a:ext cx="20699467" cy="14331593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B0BF4BB3-E2F9-498C-88B3-33B2D0242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0" y="19346660"/>
            <a:ext cx="23330956" cy="952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8 Rectángulo">
            <a:extLst>
              <a:ext uri="{FF2B5EF4-FFF2-40B4-BE49-F238E27FC236}">
                <a16:creationId xmlns:a16="http://schemas.microsoft.com/office/drawing/2014/main" id="{19E5FCB0-669C-4BA4-82CB-413BCB2DC9F5}"/>
              </a:ext>
            </a:extLst>
          </p:cNvPr>
          <p:cNvSpPr/>
          <p:nvPr/>
        </p:nvSpPr>
        <p:spPr>
          <a:xfrm rot="10800000" flipV="1">
            <a:off x="21183923" y="11182599"/>
            <a:ext cx="20620130" cy="2196504"/>
          </a:xfrm>
          <a:prstGeom prst="rect">
            <a:avLst/>
          </a:prstGeom>
          <a:blipFill dpi="0" rotWithShape="1">
            <a:blip r:embed="rId10">
              <a:alphaModFix amt="54000"/>
              <a:lum bright="9000" contrast="5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s-ES_tradnl" sz="15578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Arial" charset="0"/>
              </a:rPr>
              <a:t>FTP: ftp.itacyl.es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7E5C222-6FD8-47D5-A2C9-96DADD3F85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43788"/>
            <a:ext cx="7285351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08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0D03B3-6CA6-46D6-A9C4-D3F948DA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7090" y="4063971"/>
            <a:ext cx="34386110" cy="4191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2118" b="1" dirty="0"/>
              <a:t>TECNOLOGÍAS AL SERVICIO DEL REGANTE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1074141-D4D7-45E6-A432-0EC153BFF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5457" y="330170"/>
            <a:ext cx="11574456" cy="33214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FB1E1C9-2268-49B4-A99C-26F4E2E24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61"/>
          <a:stretch/>
        </p:blipFill>
        <p:spPr>
          <a:xfrm>
            <a:off x="3238501" y="14130520"/>
            <a:ext cx="32385000" cy="152184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F234180-3174-4B98-82A3-FD89A7DC8E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05" t="29427" r="33856" b="48497"/>
          <a:stretch/>
        </p:blipFill>
        <p:spPr>
          <a:xfrm>
            <a:off x="15437279" y="5693798"/>
            <a:ext cx="23804133" cy="843672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3C46C44-1B6A-48DF-BF06-7BC052113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285351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5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1074141-D4D7-45E6-A432-0EC153BFF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6680" y="-510618"/>
            <a:ext cx="11574456" cy="332149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81C795C-3CB9-4CB5-B360-B8518169F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0476" y="2810876"/>
            <a:ext cx="12592042" cy="271476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DA544F-FC6E-490D-8875-862ABB975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516" y="2810876"/>
            <a:ext cx="12200251" cy="26760853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D480C40C-0AE6-4EA3-BB96-9804FC7AF162}"/>
              </a:ext>
            </a:extLst>
          </p:cNvPr>
          <p:cNvSpPr txBox="1">
            <a:spLocks/>
          </p:cNvSpPr>
          <p:nvPr/>
        </p:nvSpPr>
        <p:spPr>
          <a:xfrm>
            <a:off x="361090" y="330171"/>
            <a:ext cx="34386110" cy="4191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96488" indent="-796488" algn="l" defTabSz="3185952" rtl="0" eaLnBrk="1" latinLnBrk="0" hangingPunct="1">
              <a:lnSpc>
                <a:spcPct val="90000"/>
              </a:lnSpc>
              <a:spcBef>
                <a:spcPts val="3484"/>
              </a:spcBef>
              <a:buFont typeface="Arial" panose="020B0604020202020204" pitchFamily="34" charset="0"/>
              <a:buChar char="•"/>
              <a:defRPr sz="97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89464" indent="-796488" algn="l" defTabSz="3185952" rtl="0" eaLnBrk="1" latinLnBrk="0" hangingPunct="1">
              <a:lnSpc>
                <a:spcPct val="90000"/>
              </a:lnSpc>
              <a:spcBef>
                <a:spcPts val="1742"/>
              </a:spcBef>
              <a:buFont typeface="Arial" panose="020B0604020202020204" pitchFamily="34" charset="0"/>
              <a:buChar char="•"/>
              <a:defRPr sz="83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82441" indent="-796488" algn="l" defTabSz="3185952" rtl="0" eaLnBrk="1" latinLnBrk="0" hangingPunct="1">
              <a:lnSpc>
                <a:spcPct val="90000"/>
              </a:lnSpc>
              <a:spcBef>
                <a:spcPts val="1742"/>
              </a:spcBef>
              <a:buFont typeface="Arial" panose="020B0604020202020204" pitchFamily="34" charset="0"/>
              <a:buChar char="•"/>
              <a:defRPr sz="6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575417" indent="-796488" algn="l" defTabSz="3185952" rtl="0" eaLnBrk="1" latinLnBrk="0" hangingPunct="1">
              <a:lnSpc>
                <a:spcPct val="90000"/>
              </a:lnSpc>
              <a:spcBef>
                <a:spcPts val="1742"/>
              </a:spcBef>
              <a:buFont typeface="Arial" panose="020B0604020202020204" pitchFamily="34" charset="0"/>
              <a:buChar char="•"/>
              <a:defRPr sz="62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68393" indent="-796488" algn="l" defTabSz="3185952" rtl="0" eaLnBrk="1" latinLnBrk="0" hangingPunct="1">
              <a:lnSpc>
                <a:spcPct val="90000"/>
              </a:lnSpc>
              <a:spcBef>
                <a:spcPts val="1742"/>
              </a:spcBef>
              <a:buFont typeface="Arial" panose="020B0604020202020204" pitchFamily="34" charset="0"/>
              <a:buChar char="•"/>
              <a:defRPr sz="62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61369" indent="-796488" algn="l" defTabSz="3185952" rtl="0" eaLnBrk="1" latinLnBrk="0" hangingPunct="1">
              <a:lnSpc>
                <a:spcPct val="90000"/>
              </a:lnSpc>
              <a:spcBef>
                <a:spcPts val="1742"/>
              </a:spcBef>
              <a:buFont typeface="Arial" panose="020B0604020202020204" pitchFamily="34" charset="0"/>
              <a:buChar char="•"/>
              <a:defRPr sz="62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354346" indent="-796488" algn="l" defTabSz="3185952" rtl="0" eaLnBrk="1" latinLnBrk="0" hangingPunct="1">
              <a:lnSpc>
                <a:spcPct val="90000"/>
              </a:lnSpc>
              <a:spcBef>
                <a:spcPts val="1742"/>
              </a:spcBef>
              <a:buFont typeface="Arial" panose="020B0604020202020204" pitchFamily="34" charset="0"/>
              <a:buChar char="•"/>
              <a:defRPr sz="62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947322" indent="-796488" algn="l" defTabSz="3185952" rtl="0" eaLnBrk="1" latinLnBrk="0" hangingPunct="1">
              <a:lnSpc>
                <a:spcPct val="90000"/>
              </a:lnSpc>
              <a:spcBef>
                <a:spcPts val="1742"/>
              </a:spcBef>
              <a:buFont typeface="Arial" panose="020B0604020202020204" pitchFamily="34" charset="0"/>
              <a:buChar char="•"/>
              <a:defRPr sz="62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540298" indent="-796488" algn="l" defTabSz="3185952" rtl="0" eaLnBrk="1" latinLnBrk="0" hangingPunct="1">
              <a:lnSpc>
                <a:spcPct val="90000"/>
              </a:lnSpc>
              <a:spcBef>
                <a:spcPts val="1742"/>
              </a:spcBef>
              <a:buFont typeface="Arial" panose="020B0604020202020204" pitchFamily="34" charset="0"/>
              <a:buChar char="•"/>
              <a:defRPr sz="62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2118" b="1"/>
              <a:t>TECNOLOGÍAS AL SERVICIO DEL REGANTE</a:t>
            </a:r>
            <a:endParaRPr lang="es-ES" sz="12118" b="1" dirty="0"/>
          </a:p>
        </p:txBody>
      </p:sp>
    </p:spTree>
    <p:extLst>
      <p:ext uri="{BB962C8B-B14F-4D97-AF65-F5344CB8AC3E}">
        <p14:creationId xmlns:p14="http://schemas.microsoft.com/office/powerpoint/2010/main" val="2380441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802AE8-5179-470F-8ECF-CD5DF696A8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96055" y="6977057"/>
            <a:ext cx="23218667" cy="1839502"/>
          </a:xfrm>
          <a:solidFill>
            <a:schemeClr val="accent5">
              <a:alpha val="56000"/>
            </a:schemeClr>
          </a:solidFill>
        </p:spPr>
        <p:txBody>
          <a:bodyPr>
            <a:normAutofit/>
          </a:bodyPr>
          <a:lstStyle/>
          <a:p>
            <a:r>
              <a:rPr lang="es-ES" sz="9600" b="1" dirty="0"/>
              <a:t>GRACIAS POR SU ATENCIÓN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331AAB-84AD-47DF-8458-9E0A9621F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8161" y="25662585"/>
            <a:ext cx="11574456" cy="33214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10FAE37-961E-464E-ADC9-84EFC74E3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6318" y="10450000"/>
            <a:ext cx="14596946" cy="830491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095BA3F-B821-48ED-BF57-B7B5F7FF8292}"/>
              </a:ext>
            </a:extLst>
          </p:cNvPr>
          <p:cNvSpPr txBox="1"/>
          <p:nvPr/>
        </p:nvSpPr>
        <p:spPr>
          <a:xfrm>
            <a:off x="24655535" y="22021800"/>
            <a:ext cx="167081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/>
              <a:t>Miguel Ángel García Turienzo</a:t>
            </a:r>
          </a:p>
          <a:p>
            <a:r>
              <a:rPr lang="es-ES" sz="6000" b="1" dirty="0"/>
              <a:t>Instituto Tecnológico Agrario de  Castilla y León.</a:t>
            </a:r>
          </a:p>
          <a:p>
            <a:r>
              <a:rPr lang="es-ES" sz="6000" b="1" dirty="0"/>
              <a:t>21 de octubre de 2021</a:t>
            </a:r>
          </a:p>
        </p:txBody>
      </p:sp>
    </p:spTree>
    <p:extLst>
      <p:ext uri="{BB962C8B-B14F-4D97-AF65-F5344CB8AC3E}">
        <p14:creationId xmlns:p14="http://schemas.microsoft.com/office/powerpoint/2010/main" val="1853019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5662B843-355F-410D-9512-A41C67BB4C2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" y="374455"/>
            <a:ext cx="7285024" cy="416375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A76638D6-54AA-445B-A1D4-F2DDA8322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9026" y="2831668"/>
            <a:ext cx="26423435" cy="2727292"/>
          </a:xfrm>
        </p:spPr>
        <p:txBody>
          <a:bodyPr>
            <a:normAutofit/>
          </a:bodyPr>
          <a:lstStyle/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CONSUMO ENERGÉTICO</a:t>
            </a:r>
            <a:b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 LOS REGADÍOS DE CASTILLA Y LEÓN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6CC1993-4C5A-42A8-B0ED-7CC3DCCBE6C6}"/>
              </a:ext>
            </a:extLst>
          </p:cNvPr>
          <p:cNvSpPr/>
          <p:nvPr/>
        </p:nvSpPr>
        <p:spPr>
          <a:xfrm>
            <a:off x="4633442" y="18526795"/>
            <a:ext cx="6528869" cy="7681023"/>
          </a:xfrm>
          <a:prstGeom prst="rect">
            <a:avLst/>
          </a:pr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D44D647-A645-43DD-B5FD-FFEEC271857F}"/>
              </a:ext>
            </a:extLst>
          </p:cNvPr>
          <p:cNvSpPr/>
          <p:nvPr/>
        </p:nvSpPr>
        <p:spPr>
          <a:xfrm>
            <a:off x="4915084" y="19022166"/>
            <a:ext cx="5875982" cy="499266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899661A4-C552-43AD-88B3-5BA38EA0E3A2}"/>
              </a:ext>
            </a:extLst>
          </p:cNvPr>
          <p:cNvSpPr/>
          <p:nvPr/>
        </p:nvSpPr>
        <p:spPr>
          <a:xfrm>
            <a:off x="5118130" y="24168451"/>
            <a:ext cx="5875982" cy="2073876"/>
          </a:xfrm>
          <a:custGeom>
            <a:avLst/>
            <a:gdLst>
              <a:gd name="connsiteX0" fmla="*/ 0 w 5920778"/>
              <a:gd name="connsiteY0" fmla="*/ 0 h 2089686"/>
              <a:gd name="connsiteX1" fmla="*/ 5920778 w 5920778"/>
              <a:gd name="connsiteY1" fmla="*/ 0 h 2089686"/>
              <a:gd name="connsiteX2" fmla="*/ 5920778 w 5920778"/>
              <a:gd name="connsiteY2" fmla="*/ 2089686 h 2089686"/>
              <a:gd name="connsiteX3" fmla="*/ 0 w 5920778"/>
              <a:gd name="connsiteY3" fmla="*/ 2089686 h 2089686"/>
              <a:gd name="connsiteX4" fmla="*/ 0 w 5920778"/>
              <a:gd name="connsiteY4" fmla="*/ 0 h 208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0778" h="2089686">
                <a:moveTo>
                  <a:pt x="0" y="0"/>
                </a:moveTo>
                <a:lnTo>
                  <a:pt x="5920778" y="0"/>
                </a:lnTo>
                <a:lnTo>
                  <a:pt x="5920778" y="2089686"/>
                </a:lnTo>
                <a:lnTo>
                  <a:pt x="0" y="20896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6122" tIns="136122" rIns="136122" bIns="136122" numCol="1" spcCol="1270" anchor="ctr" anchorCtr="0">
            <a:noAutofit/>
          </a:bodyPr>
          <a:lstStyle/>
          <a:p>
            <a:pPr algn="ctr" defTabSz="15879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573" b="1" dirty="0"/>
              <a:t>INCREMENTO EN LA SUPERFICIE DE RIEGO POR PRESIÓN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5D829A6-BE3C-4A4D-A9C6-545095E991D4}"/>
              </a:ext>
            </a:extLst>
          </p:cNvPr>
          <p:cNvSpPr/>
          <p:nvPr/>
        </p:nvSpPr>
        <p:spPr>
          <a:xfrm>
            <a:off x="13317983" y="18510265"/>
            <a:ext cx="6528869" cy="7681023"/>
          </a:xfrm>
          <a:prstGeom prst="rect">
            <a:avLst/>
          </a:pr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8C6F0AE-86A2-41E2-B5BE-5DEC3CF8179C}"/>
              </a:ext>
            </a:extLst>
          </p:cNvPr>
          <p:cNvSpPr/>
          <p:nvPr/>
        </p:nvSpPr>
        <p:spPr>
          <a:xfrm>
            <a:off x="13487672" y="18974923"/>
            <a:ext cx="5875982" cy="4992665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-15593"/>
              <a:satOff val="-450"/>
              <a:lumOff val="184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6EC733F9-0DAA-4E23-AE30-3357EF7C5D5C}"/>
              </a:ext>
            </a:extLst>
          </p:cNvPr>
          <p:cNvSpPr/>
          <p:nvPr/>
        </p:nvSpPr>
        <p:spPr>
          <a:xfrm>
            <a:off x="13487672" y="23967586"/>
            <a:ext cx="5875982" cy="2073876"/>
          </a:xfrm>
          <a:custGeom>
            <a:avLst/>
            <a:gdLst>
              <a:gd name="connsiteX0" fmla="*/ 0 w 5920778"/>
              <a:gd name="connsiteY0" fmla="*/ 0 h 2089686"/>
              <a:gd name="connsiteX1" fmla="*/ 5920778 w 5920778"/>
              <a:gd name="connsiteY1" fmla="*/ 0 h 2089686"/>
              <a:gd name="connsiteX2" fmla="*/ 5920778 w 5920778"/>
              <a:gd name="connsiteY2" fmla="*/ 2089686 h 2089686"/>
              <a:gd name="connsiteX3" fmla="*/ 0 w 5920778"/>
              <a:gd name="connsiteY3" fmla="*/ 2089686 h 2089686"/>
              <a:gd name="connsiteX4" fmla="*/ 0 w 5920778"/>
              <a:gd name="connsiteY4" fmla="*/ 0 h 208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0778" h="2089686">
                <a:moveTo>
                  <a:pt x="0" y="0"/>
                </a:moveTo>
                <a:lnTo>
                  <a:pt x="5920778" y="0"/>
                </a:lnTo>
                <a:lnTo>
                  <a:pt x="5920778" y="2089686"/>
                </a:lnTo>
                <a:lnTo>
                  <a:pt x="0" y="20896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6122" tIns="136122" rIns="136122" bIns="136122" numCol="1" spcCol="1270" anchor="ctr" anchorCtr="0">
            <a:noAutofit/>
          </a:bodyPr>
          <a:lstStyle/>
          <a:p>
            <a:pPr algn="ctr" defTabSz="15879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573" b="1" dirty="0"/>
              <a:t>INCREMENTO DEL CONSUMO DE ENERGÍA POR HECTÁREA REGADA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5078383-18CF-4CA7-9E5A-460AA2A3BADA}"/>
              </a:ext>
            </a:extLst>
          </p:cNvPr>
          <p:cNvSpPr/>
          <p:nvPr/>
        </p:nvSpPr>
        <p:spPr>
          <a:xfrm>
            <a:off x="21889082" y="18582646"/>
            <a:ext cx="6528869" cy="7681023"/>
          </a:xfrm>
          <a:prstGeom prst="rect">
            <a:avLst/>
          </a:pr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2C10051-5410-4EF8-B695-42E9668D8B5B}"/>
              </a:ext>
            </a:extLst>
          </p:cNvPr>
          <p:cNvSpPr/>
          <p:nvPr/>
        </p:nvSpPr>
        <p:spPr>
          <a:xfrm>
            <a:off x="22239627" y="19115888"/>
            <a:ext cx="5875982" cy="4992665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-31186"/>
              <a:satOff val="-900"/>
              <a:lumOff val="369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AA9AA824-47D7-4771-9A8F-02FB6107FCBD}"/>
              </a:ext>
            </a:extLst>
          </p:cNvPr>
          <p:cNvSpPr/>
          <p:nvPr/>
        </p:nvSpPr>
        <p:spPr>
          <a:xfrm>
            <a:off x="22239627" y="24108551"/>
            <a:ext cx="5875982" cy="2073876"/>
          </a:xfrm>
          <a:custGeom>
            <a:avLst/>
            <a:gdLst>
              <a:gd name="connsiteX0" fmla="*/ 0 w 5920778"/>
              <a:gd name="connsiteY0" fmla="*/ 0 h 2089686"/>
              <a:gd name="connsiteX1" fmla="*/ 5920778 w 5920778"/>
              <a:gd name="connsiteY1" fmla="*/ 0 h 2089686"/>
              <a:gd name="connsiteX2" fmla="*/ 5920778 w 5920778"/>
              <a:gd name="connsiteY2" fmla="*/ 2089686 h 2089686"/>
              <a:gd name="connsiteX3" fmla="*/ 0 w 5920778"/>
              <a:gd name="connsiteY3" fmla="*/ 2089686 h 2089686"/>
              <a:gd name="connsiteX4" fmla="*/ 0 w 5920778"/>
              <a:gd name="connsiteY4" fmla="*/ 0 h 208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0778" h="2089686">
                <a:moveTo>
                  <a:pt x="0" y="0"/>
                </a:moveTo>
                <a:lnTo>
                  <a:pt x="5920778" y="0"/>
                </a:lnTo>
                <a:lnTo>
                  <a:pt x="5920778" y="2089686"/>
                </a:lnTo>
                <a:lnTo>
                  <a:pt x="0" y="20896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6122" tIns="136122" rIns="136122" bIns="136122" numCol="1" spcCol="1270" anchor="ctr" anchorCtr="0">
            <a:noAutofit/>
          </a:bodyPr>
          <a:lstStyle/>
          <a:p>
            <a:pPr algn="ctr" defTabSz="15879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573" b="1" dirty="0"/>
              <a:t>PDR 2014-2020, ESTIMA UNA DEMANDA DE ENERGÍA PARA  REGADÍO DE 100.000 MW/h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9FA8F27-2AA0-444A-BD06-26E7A09BD19B}"/>
              </a:ext>
            </a:extLst>
          </p:cNvPr>
          <p:cNvSpPr/>
          <p:nvPr/>
        </p:nvSpPr>
        <p:spPr>
          <a:xfrm>
            <a:off x="31317602" y="18461031"/>
            <a:ext cx="6528869" cy="7681023"/>
          </a:xfrm>
          <a:prstGeom prst="rect">
            <a:avLst/>
          </a:pr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5968921C-957A-4635-936D-6A3153F845E7}"/>
              </a:ext>
            </a:extLst>
          </p:cNvPr>
          <p:cNvSpPr/>
          <p:nvPr/>
        </p:nvSpPr>
        <p:spPr>
          <a:xfrm>
            <a:off x="31514470" y="18716029"/>
            <a:ext cx="5875982" cy="4992665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-46780"/>
              <a:satOff val="-1351"/>
              <a:lumOff val="554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CA11705B-A4A8-4F92-8EBF-AEDE1EFC703B}"/>
              </a:ext>
            </a:extLst>
          </p:cNvPr>
          <p:cNvSpPr/>
          <p:nvPr/>
        </p:nvSpPr>
        <p:spPr>
          <a:xfrm>
            <a:off x="31514470" y="23708692"/>
            <a:ext cx="5875982" cy="2073876"/>
          </a:xfrm>
          <a:custGeom>
            <a:avLst/>
            <a:gdLst>
              <a:gd name="connsiteX0" fmla="*/ 0 w 5920778"/>
              <a:gd name="connsiteY0" fmla="*/ 0 h 2089686"/>
              <a:gd name="connsiteX1" fmla="*/ 5920778 w 5920778"/>
              <a:gd name="connsiteY1" fmla="*/ 0 h 2089686"/>
              <a:gd name="connsiteX2" fmla="*/ 5920778 w 5920778"/>
              <a:gd name="connsiteY2" fmla="*/ 2089686 h 2089686"/>
              <a:gd name="connsiteX3" fmla="*/ 0 w 5920778"/>
              <a:gd name="connsiteY3" fmla="*/ 2089686 h 2089686"/>
              <a:gd name="connsiteX4" fmla="*/ 0 w 5920778"/>
              <a:gd name="connsiteY4" fmla="*/ 0 h 208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0778" h="2089686">
                <a:moveTo>
                  <a:pt x="0" y="0"/>
                </a:moveTo>
                <a:lnTo>
                  <a:pt x="5920778" y="0"/>
                </a:lnTo>
                <a:lnTo>
                  <a:pt x="5920778" y="2089686"/>
                </a:lnTo>
                <a:lnTo>
                  <a:pt x="0" y="20896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6122" tIns="136122" rIns="136122" bIns="136122" numCol="1" spcCol="1270" anchor="ctr" anchorCtr="0">
            <a:noAutofit/>
          </a:bodyPr>
          <a:lstStyle/>
          <a:p>
            <a:pPr algn="ctr" defTabSz="15879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573" b="1" dirty="0"/>
              <a:t>CONSUMO MEDIO DE ENERGÍA POR ha REGADA (5000 m3) DE 1.650 </a:t>
            </a:r>
            <a:r>
              <a:rPr lang="es-ES" sz="3573" b="1" dirty="0" err="1"/>
              <a:t>kwh</a:t>
            </a:r>
            <a:r>
              <a:rPr lang="es-ES" sz="3573" b="1" dirty="0"/>
              <a:t>.</a:t>
            </a:r>
          </a:p>
        </p:txBody>
      </p:sp>
      <p:graphicFrame>
        <p:nvGraphicFramePr>
          <p:cNvPr id="23" name="Diagrama 22">
            <a:extLst>
              <a:ext uri="{FF2B5EF4-FFF2-40B4-BE49-F238E27FC236}">
                <a16:creationId xmlns:a16="http://schemas.microsoft.com/office/drawing/2014/main" id="{8CC51006-E44F-438C-BBC3-1303CF36E6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8028385"/>
              </p:ext>
            </p:extLst>
          </p:nvPr>
        </p:nvGraphicFramePr>
        <p:xfrm>
          <a:off x="14060911" y="8327418"/>
          <a:ext cx="13881963" cy="6039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id="{B3930538-F398-4448-B886-49C63788F4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4429" y="172796"/>
            <a:ext cx="10611508" cy="320039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86B8C55-9DA4-4430-A081-FD1D8FA30E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135" y="756394"/>
            <a:ext cx="6836153" cy="1869260"/>
          </a:xfrm>
          <a:prstGeom prst="rect">
            <a:avLst/>
          </a:prstGeom>
        </p:spPr>
      </p:pic>
      <p:graphicFrame>
        <p:nvGraphicFramePr>
          <p:cNvPr id="27" name="Gráfico 26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845338"/>
              </p:ext>
            </p:extLst>
          </p:nvPr>
        </p:nvGraphicFramePr>
        <p:xfrm>
          <a:off x="365760" y="7840980"/>
          <a:ext cx="13695151" cy="6526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28" name="Gráfico 27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448311"/>
              </p:ext>
            </p:extLst>
          </p:nvPr>
        </p:nvGraphicFramePr>
        <p:xfrm>
          <a:off x="28504923" y="7885121"/>
          <a:ext cx="13133102" cy="6526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4188231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5662B843-355F-410D-9512-A41C67BB4C2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" y="374455"/>
            <a:ext cx="7285024" cy="416375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3">
            <a:extLst>
              <a:ext uri="{FF2B5EF4-FFF2-40B4-BE49-F238E27FC236}">
                <a16:creationId xmlns:a16="http://schemas.microsoft.com/office/drawing/2014/main" id="{A76638D6-54AA-445B-A1D4-F2DDA8322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9026" y="2831668"/>
            <a:ext cx="26423435" cy="2727292"/>
          </a:xfrm>
        </p:spPr>
        <p:txBody>
          <a:bodyPr>
            <a:normAutofit/>
          </a:bodyPr>
          <a:lstStyle/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CONSUMO ENERGÉTICO</a:t>
            </a:r>
            <a:b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 LOS REGADÍOS DE CASTILLA Y LEÓN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3930538-F398-4448-B886-49C63788F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4429" y="172796"/>
            <a:ext cx="10611508" cy="320039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86B8C55-9DA4-4430-A081-FD1D8FA30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135" y="796151"/>
            <a:ext cx="6836153" cy="18692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5B87763-CEBB-4F06-9113-E9BB0043A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495" y="6486838"/>
            <a:ext cx="8382806" cy="10949499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17CF3F7A-3229-4D97-9380-224DCB61A41F}"/>
              </a:ext>
            </a:extLst>
          </p:cNvPr>
          <p:cNvSpPr/>
          <p:nvPr/>
        </p:nvSpPr>
        <p:spPr>
          <a:xfrm>
            <a:off x="16802099" y="6032060"/>
            <a:ext cx="247342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0" dirty="0"/>
              <a:t>Mayor incremento de la energía 2008- 2013. 52% de incremento respecto del 2007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B4E8B7A4-D9B0-450B-88B4-3F5F85B1C6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426" t="39123" r="39891" b="44391"/>
          <a:stretch/>
        </p:blipFill>
        <p:spPr>
          <a:xfrm>
            <a:off x="7383629" y="20098952"/>
            <a:ext cx="25420472" cy="8218551"/>
          </a:xfrm>
          <a:prstGeom prst="rect">
            <a:avLst/>
          </a:prstGeom>
        </p:spPr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B7C4508B-1811-4496-A2E8-8DC03806C1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832275"/>
              </p:ext>
            </p:extLst>
          </p:nvPr>
        </p:nvGraphicFramePr>
        <p:xfrm>
          <a:off x="15124906" y="9059705"/>
          <a:ext cx="24438134" cy="9563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125285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3DAE6FB1-F28C-42DC-9BA5-6C2E10543EA8}"/>
              </a:ext>
            </a:extLst>
          </p:cNvPr>
          <p:cNvGrpSpPr/>
          <p:nvPr/>
        </p:nvGrpSpPr>
        <p:grpSpPr>
          <a:xfrm>
            <a:off x="1711360" y="756394"/>
            <a:ext cx="39057192" cy="8126505"/>
            <a:chOff x="1725200" y="3088605"/>
            <a:chExt cx="39354949" cy="8188458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A20AD8A7-A67D-42AD-AA7A-54884AA4AF65}"/>
                </a:ext>
              </a:extLst>
            </p:cNvPr>
            <p:cNvSpPr/>
            <p:nvPr/>
          </p:nvSpPr>
          <p:spPr>
            <a:xfrm>
              <a:off x="21284601" y="7344707"/>
              <a:ext cx="91440" cy="149325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940181"/>
                  </a:lnTo>
                  <a:lnTo>
                    <a:pt x="57343" y="940181"/>
                  </a:lnTo>
                  <a:lnTo>
                    <a:pt x="57343" y="1493250"/>
                  </a:lnTo>
                </a:path>
              </a:pathLst>
            </a:custGeom>
            <a:no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10000"/>
          </p:spPr>
          <p:style>
            <a:lnRef idx="2">
              <a:schemeClr val="accent6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0326EA55-62EF-4641-A7FE-F8E58411453F}"/>
                </a:ext>
              </a:extLst>
            </p:cNvPr>
            <p:cNvSpPr/>
            <p:nvPr/>
          </p:nvSpPr>
          <p:spPr>
            <a:xfrm>
              <a:off x="20378099" y="3088605"/>
              <a:ext cx="5309459" cy="3539639"/>
            </a:xfrm>
            <a:custGeom>
              <a:avLst/>
              <a:gdLst>
                <a:gd name="connsiteX0" fmla="*/ 0 w 5309459"/>
                <a:gd name="connsiteY0" fmla="*/ 0 h 3539639"/>
                <a:gd name="connsiteX1" fmla="*/ 5309459 w 5309459"/>
                <a:gd name="connsiteY1" fmla="*/ 0 h 3539639"/>
                <a:gd name="connsiteX2" fmla="*/ 5309459 w 5309459"/>
                <a:gd name="connsiteY2" fmla="*/ 3539639 h 3539639"/>
                <a:gd name="connsiteX3" fmla="*/ 0 w 5309459"/>
                <a:gd name="connsiteY3" fmla="*/ 3539639 h 3539639"/>
                <a:gd name="connsiteX4" fmla="*/ 0 w 5309459"/>
                <a:gd name="connsiteY4" fmla="*/ 0 h 353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9459" h="3539639">
                  <a:moveTo>
                    <a:pt x="0" y="0"/>
                  </a:moveTo>
                  <a:lnTo>
                    <a:pt x="5309459" y="0"/>
                  </a:lnTo>
                  <a:lnTo>
                    <a:pt x="5309459" y="3539639"/>
                  </a:lnTo>
                  <a:lnTo>
                    <a:pt x="0" y="35396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1496" tIns="181496" rIns="181496" bIns="181496" numCol="1" spcCol="1270" anchor="ctr" anchorCtr="0">
              <a:noAutofit/>
            </a:bodyPr>
            <a:lstStyle/>
            <a:p>
              <a:pPr defTabSz="211733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4764" b="1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85FEFAA6-BCBD-4DB7-AA95-510D40F28BE1}"/>
                </a:ext>
              </a:extLst>
            </p:cNvPr>
            <p:cNvSpPr/>
            <p:nvPr/>
          </p:nvSpPr>
          <p:spPr>
            <a:xfrm>
              <a:off x="1725200" y="7737424"/>
              <a:ext cx="9007019" cy="3539639"/>
            </a:xfrm>
            <a:custGeom>
              <a:avLst/>
              <a:gdLst>
                <a:gd name="connsiteX0" fmla="*/ 0 w 9007019"/>
                <a:gd name="connsiteY0" fmla="*/ 0 h 3539639"/>
                <a:gd name="connsiteX1" fmla="*/ 9007019 w 9007019"/>
                <a:gd name="connsiteY1" fmla="*/ 0 h 3539639"/>
                <a:gd name="connsiteX2" fmla="*/ 9007019 w 9007019"/>
                <a:gd name="connsiteY2" fmla="*/ 3539639 h 3539639"/>
                <a:gd name="connsiteX3" fmla="*/ 0 w 9007019"/>
                <a:gd name="connsiteY3" fmla="*/ 3539639 h 3539639"/>
                <a:gd name="connsiteX4" fmla="*/ 0 w 9007019"/>
                <a:gd name="connsiteY4" fmla="*/ 0 h 353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7019" h="3539639">
                  <a:moveTo>
                    <a:pt x="0" y="0"/>
                  </a:moveTo>
                  <a:lnTo>
                    <a:pt x="9007019" y="0"/>
                  </a:lnTo>
                  <a:lnTo>
                    <a:pt x="9007019" y="3539639"/>
                  </a:lnTo>
                  <a:lnTo>
                    <a:pt x="0" y="35396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4183" tIns="204183" rIns="204183" bIns="204183" numCol="1" spcCol="1270" anchor="ctr" anchorCtr="0">
              <a:noAutofit/>
            </a:bodyPr>
            <a:lstStyle/>
            <a:p>
              <a:pPr algn="ctr" defTabSz="238199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5359" b="1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4B2F483F-1C48-4FDD-9D86-669812CDDC13}"/>
                </a:ext>
              </a:extLst>
            </p:cNvPr>
            <p:cNvSpPr/>
            <p:nvPr/>
          </p:nvSpPr>
          <p:spPr>
            <a:xfrm>
              <a:off x="20517468" y="7734382"/>
              <a:ext cx="8102447" cy="3539639"/>
            </a:xfrm>
            <a:custGeom>
              <a:avLst/>
              <a:gdLst>
                <a:gd name="connsiteX0" fmla="*/ 0 w 8102447"/>
                <a:gd name="connsiteY0" fmla="*/ 0 h 3539639"/>
                <a:gd name="connsiteX1" fmla="*/ 8102447 w 8102447"/>
                <a:gd name="connsiteY1" fmla="*/ 0 h 3539639"/>
                <a:gd name="connsiteX2" fmla="*/ 8102447 w 8102447"/>
                <a:gd name="connsiteY2" fmla="*/ 3539639 h 3539639"/>
                <a:gd name="connsiteX3" fmla="*/ 0 w 8102447"/>
                <a:gd name="connsiteY3" fmla="*/ 3539639 h 3539639"/>
                <a:gd name="connsiteX4" fmla="*/ 0 w 8102447"/>
                <a:gd name="connsiteY4" fmla="*/ 0 h 353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2447" h="3539639">
                  <a:moveTo>
                    <a:pt x="0" y="0"/>
                  </a:moveTo>
                  <a:lnTo>
                    <a:pt x="8102447" y="0"/>
                  </a:lnTo>
                  <a:lnTo>
                    <a:pt x="8102447" y="3539639"/>
                  </a:lnTo>
                  <a:lnTo>
                    <a:pt x="0" y="35396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4183" tIns="204183" rIns="204183" bIns="204183" numCol="1" spcCol="1270" anchor="ctr" anchorCtr="0">
              <a:noAutofit/>
            </a:bodyPr>
            <a:lstStyle/>
            <a:p>
              <a:pPr algn="ctr" defTabSz="238199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5359" b="1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18593DD4-701E-4D79-9F8B-8C02B1813E42}"/>
                </a:ext>
              </a:extLst>
            </p:cNvPr>
            <p:cNvSpPr/>
            <p:nvPr/>
          </p:nvSpPr>
          <p:spPr>
            <a:xfrm>
              <a:off x="34030674" y="7734382"/>
              <a:ext cx="7049475" cy="3539639"/>
            </a:xfrm>
            <a:custGeom>
              <a:avLst/>
              <a:gdLst>
                <a:gd name="connsiteX0" fmla="*/ 0 w 7049475"/>
                <a:gd name="connsiteY0" fmla="*/ 0 h 3539639"/>
                <a:gd name="connsiteX1" fmla="*/ 7049475 w 7049475"/>
                <a:gd name="connsiteY1" fmla="*/ 0 h 3539639"/>
                <a:gd name="connsiteX2" fmla="*/ 7049475 w 7049475"/>
                <a:gd name="connsiteY2" fmla="*/ 3539639 h 3539639"/>
                <a:gd name="connsiteX3" fmla="*/ 0 w 7049475"/>
                <a:gd name="connsiteY3" fmla="*/ 3539639 h 3539639"/>
                <a:gd name="connsiteX4" fmla="*/ 0 w 7049475"/>
                <a:gd name="connsiteY4" fmla="*/ 0 h 353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9475" h="3539639">
                  <a:moveTo>
                    <a:pt x="0" y="0"/>
                  </a:moveTo>
                  <a:lnTo>
                    <a:pt x="7049475" y="0"/>
                  </a:lnTo>
                  <a:lnTo>
                    <a:pt x="7049475" y="3539639"/>
                  </a:lnTo>
                  <a:lnTo>
                    <a:pt x="0" y="35396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4183" tIns="204183" rIns="204183" bIns="204183" numCol="1" spcCol="1270" anchor="ctr" anchorCtr="0">
              <a:noAutofit/>
            </a:bodyPr>
            <a:lstStyle/>
            <a:p>
              <a:pPr algn="ctr" defTabSz="238199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5359" b="1" dirty="0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7120FE31-77CA-450A-901C-7C27E1141762}"/>
              </a:ext>
            </a:extLst>
          </p:cNvPr>
          <p:cNvSpPr/>
          <p:nvPr/>
        </p:nvSpPr>
        <p:spPr>
          <a:xfrm rot="10800000" flipV="1">
            <a:off x="14086883" y="20752536"/>
            <a:ext cx="10592405" cy="256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359" b="1" dirty="0"/>
              <a:t>Aumento coste de la energía y reducción coste de potencia</a:t>
            </a:r>
          </a:p>
          <a:p>
            <a:pPr algn="ctr"/>
            <a:r>
              <a:rPr lang="es-ES" sz="5359" b="1" dirty="0"/>
              <a:t>contratada.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6B7D037-D24F-416A-9603-4E28D79005F8}"/>
              </a:ext>
            </a:extLst>
          </p:cNvPr>
          <p:cNvSpPr/>
          <p:nvPr/>
        </p:nvSpPr>
        <p:spPr>
          <a:xfrm>
            <a:off x="28268282" y="20527793"/>
            <a:ext cx="9630682" cy="421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359" b="1" dirty="0"/>
              <a:t>No hay bonificación 85% si la potencia registrada en un</a:t>
            </a:r>
          </a:p>
          <a:p>
            <a:pPr algn="ctr"/>
            <a:r>
              <a:rPr lang="es-ES" sz="5359" b="1" dirty="0"/>
              <a:t>mes es inferior a la contratada. Pero si hay penalización si sobrepasas 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4AE24CC-2991-4C66-8C09-8B24EFC5F7F9}"/>
              </a:ext>
            </a:extLst>
          </p:cNvPr>
          <p:cNvSpPr/>
          <p:nvPr/>
        </p:nvSpPr>
        <p:spPr>
          <a:xfrm>
            <a:off x="2026503" y="20651481"/>
            <a:ext cx="10265882" cy="2319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38199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5359" b="1" dirty="0"/>
              <a:t>Periodo transitorio de 12 meses desde el 1/06/21 para cambiar 2 veces las potencias. 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D334D573-9C5D-432B-A943-C1E30CD1D34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" y="158388"/>
            <a:ext cx="7285024" cy="4163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ítulo 13">
            <a:extLst>
              <a:ext uri="{FF2B5EF4-FFF2-40B4-BE49-F238E27FC236}">
                <a16:creationId xmlns:a16="http://schemas.microsoft.com/office/drawing/2014/main" id="{D6D58DAC-42DE-4F28-B88A-B91614078432}"/>
              </a:ext>
            </a:extLst>
          </p:cNvPr>
          <p:cNvSpPr txBox="1">
            <a:spLocks/>
          </p:cNvSpPr>
          <p:nvPr/>
        </p:nvSpPr>
        <p:spPr>
          <a:xfrm>
            <a:off x="7984183" y="2752377"/>
            <a:ext cx="26423435" cy="2727292"/>
          </a:xfrm>
          <a:prstGeom prst="rect">
            <a:avLst/>
          </a:prstGeom>
        </p:spPr>
        <p:txBody>
          <a:bodyPr vert="horz" lIns="90748" tIns="45374" rIns="90748" bIns="45374" rtlCol="0" anchor="b">
            <a:normAutofit/>
          </a:bodyPr>
          <a:lstStyle>
            <a:lvl1pPr algn="ctr" defTabSz="40367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NUEVO MERCADO TARIFARIO</a:t>
            </a:r>
          </a:p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1/06/2021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AECA5A84-578C-48AA-8903-0447A5811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405" y="1337696"/>
            <a:ext cx="10611508" cy="32003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480AE67-3D70-4FF7-A1A5-8CF261A2F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135" y="756394"/>
            <a:ext cx="6836153" cy="186926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0BC91CE-4694-44A1-B593-50CE543A1C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49" t="29162" r="26748" b="17494"/>
          <a:stretch/>
        </p:blipFill>
        <p:spPr>
          <a:xfrm>
            <a:off x="573898" y="8031151"/>
            <a:ext cx="20223798" cy="1022684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A8B32C9-84FC-4717-84E2-25E6F224E8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75" t="20424" r="30305" b="13827"/>
          <a:stretch/>
        </p:blipFill>
        <p:spPr>
          <a:xfrm>
            <a:off x="21935158" y="7952154"/>
            <a:ext cx="18830416" cy="10226845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E7042DC1-EA4B-474D-9E16-CCCB16A3190B}"/>
              </a:ext>
            </a:extLst>
          </p:cNvPr>
          <p:cNvSpPr/>
          <p:nvPr/>
        </p:nvSpPr>
        <p:spPr>
          <a:xfrm>
            <a:off x="3846804" y="6556727"/>
            <a:ext cx="10265882" cy="834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38199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5359" b="1" dirty="0"/>
              <a:t>ANTERIOR CALENDARIO 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5A9CF6B-A57E-4D01-9961-C0FD5F70AE37}"/>
              </a:ext>
            </a:extLst>
          </p:cNvPr>
          <p:cNvSpPr/>
          <p:nvPr/>
        </p:nvSpPr>
        <p:spPr>
          <a:xfrm>
            <a:off x="23506531" y="6628358"/>
            <a:ext cx="10265882" cy="834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38199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5359" b="1" dirty="0"/>
              <a:t>NUEVO CALENDARIO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91802C46-1C70-4389-9CC9-106C39149460}"/>
              </a:ext>
            </a:extLst>
          </p:cNvPr>
          <p:cNvSpPr/>
          <p:nvPr/>
        </p:nvSpPr>
        <p:spPr>
          <a:xfrm>
            <a:off x="6359485" y="25602815"/>
            <a:ext cx="10265882" cy="1865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38199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5359" b="1" dirty="0"/>
              <a:t>Todas las comunidades de regantes</a:t>
            </a:r>
          </a:p>
          <a:p>
            <a:pPr algn="ctr" defTabSz="238199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5359" b="1" dirty="0"/>
              <a:t>de &gt; 15 kW pasan a 6 periodos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E9F632A6-A0E2-41BF-9596-9DF2B26E6A89}"/>
              </a:ext>
            </a:extLst>
          </p:cNvPr>
          <p:cNvSpPr/>
          <p:nvPr/>
        </p:nvSpPr>
        <p:spPr>
          <a:xfrm rot="10800000" flipV="1">
            <a:off x="21596629" y="25602815"/>
            <a:ext cx="11642914" cy="174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359" b="1" dirty="0"/>
              <a:t>Aumento el número de horas P1 y P4 </a:t>
            </a:r>
          </a:p>
          <a:p>
            <a:pPr algn="ctr"/>
            <a:r>
              <a:rPr lang="es-ES" sz="5359" b="1" dirty="0"/>
              <a:t>Se reducen P5 y P6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47141D6E-CE26-459C-8497-837ADF63E5D2}"/>
              </a:ext>
            </a:extLst>
          </p:cNvPr>
          <p:cNvSpPr/>
          <p:nvPr/>
        </p:nvSpPr>
        <p:spPr>
          <a:xfrm>
            <a:off x="28268282" y="24685769"/>
            <a:ext cx="9630682" cy="917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359" b="1" dirty="0"/>
              <a:t> 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C0C10C7-87A5-43D0-933C-F3EB9AB676CD}"/>
              </a:ext>
            </a:extLst>
          </p:cNvPr>
          <p:cNvSpPr/>
          <p:nvPr/>
        </p:nvSpPr>
        <p:spPr>
          <a:xfrm>
            <a:off x="8979745" y="18823731"/>
            <a:ext cx="23635903" cy="83458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 defTabSz="238199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5359" b="1" dirty="0"/>
              <a:t>CAMBIO TOTAL EN LOS HORARIOS  DE APLICACIÓN </a:t>
            </a:r>
          </a:p>
        </p:txBody>
      </p:sp>
    </p:spTree>
    <p:extLst>
      <p:ext uri="{BB962C8B-B14F-4D97-AF65-F5344CB8AC3E}">
        <p14:creationId xmlns:p14="http://schemas.microsoft.com/office/powerpoint/2010/main" val="2291489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3DAE6FB1-F28C-42DC-9BA5-6C2E10543EA8}"/>
              </a:ext>
            </a:extLst>
          </p:cNvPr>
          <p:cNvGrpSpPr/>
          <p:nvPr/>
        </p:nvGrpSpPr>
        <p:grpSpPr>
          <a:xfrm>
            <a:off x="1711360" y="756394"/>
            <a:ext cx="39057192" cy="8126505"/>
            <a:chOff x="1725200" y="3088605"/>
            <a:chExt cx="39354949" cy="8188458"/>
          </a:xfrm>
        </p:grpSpPr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A20AD8A7-A67D-42AD-AA7A-54884AA4AF65}"/>
                </a:ext>
              </a:extLst>
            </p:cNvPr>
            <p:cNvSpPr/>
            <p:nvPr/>
          </p:nvSpPr>
          <p:spPr>
            <a:xfrm>
              <a:off x="21284601" y="7344707"/>
              <a:ext cx="91440" cy="149325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940181"/>
                  </a:lnTo>
                  <a:lnTo>
                    <a:pt x="57343" y="940181"/>
                  </a:lnTo>
                  <a:lnTo>
                    <a:pt x="57343" y="1493250"/>
                  </a:lnTo>
                </a:path>
              </a:pathLst>
            </a:custGeom>
            <a:no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10000"/>
          </p:spPr>
          <p:style>
            <a:lnRef idx="2">
              <a:schemeClr val="accent6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0326EA55-62EF-4641-A7FE-F8E58411453F}"/>
                </a:ext>
              </a:extLst>
            </p:cNvPr>
            <p:cNvSpPr/>
            <p:nvPr/>
          </p:nvSpPr>
          <p:spPr>
            <a:xfrm>
              <a:off x="20378099" y="3088605"/>
              <a:ext cx="5309459" cy="3539639"/>
            </a:xfrm>
            <a:custGeom>
              <a:avLst/>
              <a:gdLst>
                <a:gd name="connsiteX0" fmla="*/ 0 w 5309459"/>
                <a:gd name="connsiteY0" fmla="*/ 0 h 3539639"/>
                <a:gd name="connsiteX1" fmla="*/ 5309459 w 5309459"/>
                <a:gd name="connsiteY1" fmla="*/ 0 h 3539639"/>
                <a:gd name="connsiteX2" fmla="*/ 5309459 w 5309459"/>
                <a:gd name="connsiteY2" fmla="*/ 3539639 h 3539639"/>
                <a:gd name="connsiteX3" fmla="*/ 0 w 5309459"/>
                <a:gd name="connsiteY3" fmla="*/ 3539639 h 3539639"/>
                <a:gd name="connsiteX4" fmla="*/ 0 w 5309459"/>
                <a:gd name="connsiteY4" fmla="*/ 0 h 353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9459" h="3539639">
                  <a:moveTo>
                    <a:pt x="0" y="0"/>
                  </a:moveTo>
                  <a:lnTo>
                    <a:pt x="5309459" y="0"/>
                  </a:lnTo>
                  <a:lnTo>
                    <a:pt x="5309459" y="3539639"/>
                  </a:lnTo>
                  <a:lnTo>
                    <a:pt x="0" y="35396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1496" tIns="181496" rIns="181496" bIns="181496" numCol="1" spcCol="1270" anchor="ctr" anchorCtr="0">
              <a:noAutofit/>
            </a:bodyPr>
            <a:lstStyle/>
            <a:p>
              <a:pPr defTabSz="211733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4764" b="1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85FEFAA6-BCBD-4DB7-AA95-510D40F28BE1}"/>
                </a:ext>
              </a:extLst>
            </p:cNvPr>
            <p:cNvSpPr/>
            <p:nvPr/>
          </p:nvSpPr>
          <p:spPr>
            <a:xfrm>
              <a:off x="1725200" y="7737424"/>
              <a:ext cx="9007019" cy="3539639"/>
            </a:xfrm>
            <a:custGeom>
              <a:avLst/>
              <a:gdLst>
                <a:gd name="connsiteX0" fmla="*/ 0 w 9007019"/>
                <a:gd name="connsiteY0" fmla="*/ 0 h 3539639"/>
                <a:gd name="connsiteX1" fmla="*/ 9007019 w 9007019"/>
                <a:gd name="connsiteY1" fmla="*/ 0 h 3539639"/>
                <a:gd name="connsiteX2" fmla="*/ 9007019 w 9007019"/>
                <a:gd name="connsiteY2" fmla="*/ 3539639 h 3539639"/>
                <a:gd name="connsiteX3" fmla="*/ 0 w 9007019"/>
                <a:gd name="connsiteY3" fmla="*/ 3539639 h 3539639"/>
                <a:gd name="connsiteX4" fmla="*/ 0 w 9007019"/>
                <a:gd name="connsiteY4" fmla="*/ 0 h 353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7019" h="3539639">
                  <a:moveTo>
                    <a:pt x="0" y="0"/>
                  </a:moveTo>
                  <a:lnTo>
                    <a:pt x="9007019" y="0"/>
                  </a:lnTo>
                  <a:lnTo>
                    <a:pt x="9007019" y="3539639"/>
                  </a:lnTo>
                  <a:lnTo>
                    <a:pt x="0" y="35396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4183" tIns="204183" rIns="204183" bIns="204183" numCol="1" spcCol="1270" anchor="ctr" anchorCtr="0">
              <a:noAutofit/>
            </a:bodyPr>
            <a:lstStyle/>
            <a:p>
              <a:pPr algn="ctr" defTabSz="238199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5359" b="1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4B2F483F-1C48-4FDD-9D86-669812CDDC13}"/>
                </a:ext>
              </a:extLst>
            </p:cNvPr>
            <p:cNvSpPr/>
            <p:nvPr/>
          </p:nvSpPr>
          <p:spPr>
            <a:xfrm>
              <a:off x="20517468" y="7734382"/>
              <a:ext cx="8102447" cy="3539639"/>
            </a:xfrm>
            <a:custGeom>
              <a:avLst/>
              <a:gdLst>
                <a:gd name="connsiteX0" fmla="*/ 0 w 8102447"/>
                <a:gd name="connsiteY0" fmla="*/ 0 h 3539639"/>
                <a:gd name="connsiteX1" fmla="*/ 8102447 w 8102447"/>
                <a:gd name="connsiteY1" fmla="*/ 0 h 3539639"/>
                <a:gd name="connsiteX2" fmla="*/ 8102447 w 8102447"/>
                <a:gd name="connsiteY2" fmla="*/ 3539639 h 3539639"/>
                <a:gd name="connsiteX3" fmla="*/ 0 w 8102447"/>
                <a:gd name="connsiteY3" fmla="*/ 3539639 h 3539639"/>
                <a:gd name="connsiteX4" fmla="*/ 0 w 8102447"/>
                <a:gd name="connsiteY4" fmla="*/ 0 h 353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2447" h="3539639">
                  <a:moveTo>
                    <a:pt x="0" y="0"/>
                  </a:moveTo>
                  <a:lnTo>
                    <a:pt x="8102447" y="0"/>
                  </a:lnTo>
                  <a:lnTo>
                    <a:pt x="8102447" y="3539639"/>
                  </a:lnTo>
                  <a:lnTo>
                    <a:pt x="0" y="35396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4183" tIns="204183" rIns="204183" bIns="204183" numCol="1" spcCol="1270" anchor="ctr" anchorCtr="0">
              <a:noAutofit/>
            </a:bodyPr>
            <a:lstStyle/>
            <a:p>
              <a:pPr algn="ctr" defTabSz="238199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5359" b="1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18593DD4-701E-4D79-9F8B-8C02B1813E42}"/>
                </a:ext>
              </a:extLst>
            </p:cNvPr>
            <p:cNvSpPr/>
            <p:nvPr/>
          </p:nvSpPr>
          <p:spPr>
            <a:xfrm>
              <a:off x="34030674" y="7734382"/>
              <a:ext cx="7049475" cy="3539639"/>
            </a:xfrm>
            <a:custGeom>
              <a:avLst/>
              <a:gdLst>
                <a:gd name="connsiteX0" fmla="*/ 0 w 7049475"/>
                <a:gd name="connsiteY0" fmla="*/ 0 h 3539639"/>
                <a:gd name="connsiteX1" fmla="*/ 7049475 w 7049475"/>
                <a:gd name="connsiteY1" fmla="*/ 0 h 3539639"/>
                <a:gd name="connsiteX2" fmla="*/ 7049475 w 7049475"/>
                <a:gd name="connsiteY2" fmla="*/ 3539639 h 3539639"/>
                <a:gd name="connsiteX3" fmla="*/ 0 w 7049475"/>
                <a:gd name="connsiteY3" fmla="*/ 3539639 h 3539639"/>
                <a:gd name="connsiteX4" fmla="*/ 0 w 7049475"/>
                <a:gd name="connsiteY4" fmla="*/ 0 h 353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9475" h="3539639">
                  <a:moveTo>
                    <a:pt x="0" y="0"/>
                  </a:moveTo>
                  <a:lnTo>
                    <a:pt x="7049475" y="0"/>
                  </a:lnTo>
                  <a:lnTo>
                    <a:pt x="7049475" y="3539639"/>
                  </a:lnTo>
                  <a:lnTo>
                    <a:pt x="0" y="35396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4183" tIns="204183" rIns="204183" bIns="204183" numCol="1" spcCol="1270" anchor="ctr" anchorCtr="0">
              <a:noAutofit/>
            </a:bodyPr>
            <a:lstStyle/>
            <a:p>
              <a:pPr algn="ctr" defTabSz="238199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5359" b="1" dirty="0"/>
            </a:p>
          </p:txBody>
        </p:sp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D334D573-9C5D-432B-A943-C1E30CD1D34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" y="158388"/>
            <a:ext cx="7285024" cy="4163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ítulo 13">
            <a:extLst>
              <a:ext uri="{FF2B5EF4-FFF2-40B4-BE49-F238E27FC236}">
                <a16:creationId xmlns:a16="http://schemas.microsoft.com/office/drawing/2014/main" id="{D6D58DAC-42DE-4F28-B88A-B91614078432}"/>
              </a:ext>
            </a:extLst>
          </p:cNvPr>
          <p:cNvSpPr txBox="1">
            <a:spLocks/>
          </p:cNvSpPr>
          <p:nvPr/>
        </p:nvSpPr>
        <p:spPr>
          <a:xfrm>
            <a:off x="7984183" y="3388791"/>
            <a:ext cx="26423435" cy="2090878"/>
          </a:xfrm>
          <a:prstGeom prst="rect">
            <a:avLst/>
          </a:prstGeom>
        </p:spPr>
        <p:txBody>
          <a:bodyPr vert="horz" lIns="90748" tIns="45374" rIns="90748" bIns="45374" rtlCol="0" anchor="b">
            <a:normAutofit/>
          </a:bodyPr>
          <a:lstStyle>
            <a:lvl1pPr algn="ctr" defTabSz="40367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PRECIO DE LA ENERGÍA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AECA5A84-578C-48AA-8903-0447A5811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405" y="1337696"/>
            <a:ext cx="10611508" cy="32003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480AE67-3D70-4FF7-A1A5-8CF261A2F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135" y="756394"/>
            <a:ext cx="6836153" cy="1869260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47141D6E-CE26-459C-8497-837ADF63E5D2}"/>
              </a:ext>
            </a:extLst>
          </p:cNvPr>
          <p:cNvSpPr/>
          <p:nvPr/>
        </p:nvSpPr>
        <p:spPr>
          <a:xfrm>
            <a:off x="28268282" y="24685769"/>
            <a:ext cx="9630682" cy="917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359" b="1" dirty="0"/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AA6E7AC-9EB0-4CF5-BE74-490A71F4EB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54" t="8568" r="18291" b="14364"/>
          <a:stretch/>
        </p:blipFill>
        <p:spPr>
          <a:xfrm>
            <a:off x="6210300" y="5735021"/>
            <a:ext cx="31356300" cy="1945889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A256E0C-E5C5-490C-9DE4-316A0D163553}"/>
              </a:ext>
            </a:extLst>
          </p:cNvPr>
          <p:cNvSpPr txBox="1"/>
          <p:nvPr/>
        </p:nvSpPr>
        <p:spPr>
          <a:xfrm>
            <a:off x="10650232" y="25259993"/>
            <a:ext cx="24249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/>
              <a:t>EL PRECIO DE LA ENERGÍA EN LOS ÚLTIMOS 6 MESES INCREMENTO 350 %</a:t>
            </a:r>
          </a:p>
        </p:txBody>
      </p:sp>
    </p:spTree>
    <p:extLst>
      <p:ext uri="{BB962C8B-B14F-4D97-AF65-F5344CB8AC3E}">
        <p14:creationId xmlns:p14="http://schemas.microsoft.com/office/powerpoint/2010/main" val="3981351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D334D573-9C5D-432B-A943-C1E30CD1D34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" y="158388"/>
            <a:ext cx="7285024" cy="4163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ítulo 13">
            <a:extLst>
              <a:ext uri="{FF2B5EF4-FFF2-40B4-BE49-F238E27FC236}">
                <a16:creationId xmlns:a16="http://schemas.microsoft.com/office/drawing/2014/main" id="{D6D58DAC-42DE-4F28-B88A-B91614078432}"/>
              </a:ext>
            </a:extLst>
          </p:cNvPr>
          <p:cNvSpPr txBox="1">
            <a:spLocks/>
          </p:cNvSpPr>
          <p:nvPr/>
        </p:nvSpPr>
        <p:spPr>
          <a:xfrm>
            <a:off x="7911846" y="3781140"/>
            <a:ext cx="26423435" cy="2727292"/>
          </a:xfrm>
          <a:prstGeom prst="rect">
            <a:avLst/>
          </a:prstGeom>
        </p:spPr>
        <p:txBody>
          <a:bodyPr vert="horz" lIns="90748" tIns="45374" rIns="90748" bIns="45374" rtlCol="0" anchor="b">
            <a:normAutofit/>
          </a:bodyPr>
          <a:lstStyle>
            <a:lvl1pPr algn="ctr" defTabSz="40367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OBJETIVOS DEL PROGRAMA DE EFICIENCIA ENERGÉTICA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AECA5A84-578C-48AA-8903-0447A5811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405" y="1337696"/>
            <a:ext cx="10611508" cy="32003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480AE67-3D70-4FF7-A1A5-8CF261A2F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135" y="756394"/>
            <a:ext cx="6836153" cy="18692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692EC75-0186-41B1-8D0E-C75E3EE33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0811" y="10439400"/>
            <a:ext cx="37167622" cy="138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34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D334D573-9C5D-432B-A943-C1E30CD1D34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" y="158388"/>
            <a:ext cx="7285024" cy="4163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ítulo 13">
            <a:extLst>
              <a:ext uri="{FF2B5EF4-FFF2-40B4-BE49-F238E27FC236}">
                <a16:creationId xmlns:a16="http://schemas.microsoft.com/office/drawing/2014/main" id="{D6D58DAC-42DE-4F28-B88A-B91614078432}"/>
              </a:ext>
            </a:extLst>
          </p:cNvPr>
          <p:cNvSpPr txBox="1">
            <a:spLocks/>
          </p:cNvSpPr>
          <p:nvPr/>
        </p:nvSpPr>
        <p:spPr>
          <a:xfrm>
            <a:off x="7911846" y="3781140"/>
            <a:ext cx="26423435" cy="2727292"/>
          </a:xfrm>
          <a:prstGeom prst="rect">
            <a:avLst/>
          </a:prstGeom>
        </p:spPr>
        <p:txBody>
          <a:bodyPr vert="horz" lIns="90748" tIns="45374" rIns="90748" bIns="45374" rtlCol="0" anchor="b">
            <a:normAutofit/>
          </a:bodyPr>
          <a:lstStyle>
            <a:lvl1pPr algn="ctr" defTabSz="40367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LÍNEAS DE ACTUACIÓN DEL PROGRAMA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AECA5A84-578C-48AA-8903-0447A5811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405" y="1337696"/>
            <a:ext cx="10611508" cy="32003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480AE67-3D70-4FF7-A1A5-8CF261A2F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135" y="756394"/>
            <a:ext cx="6836153" cy="18692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9194167-3D4E-4811-B25E-1A7EEF48F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63918"/>
            <a:ext cx="40875489" cy="1946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71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D334D573-9C5D-432B-A943-C1E30CD1D34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" y="374455"/>
            <a:ext cx="7285024" cy="4163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ítulo 13">
            <a:extLst>
              <a:ext uri="{FF2B5EF4-FFF2-40B4-BE49-F238E27FC236}">
                <a16:creationId xmlns:a16="http://schemas.microsoft.com/office/drawing/2014/main" id="{D6D58DAC-42DE-4F28-B88A-B91614078432}"/>
              </a:ext>
            </a:extLst>
          </p:cNvPr>
          <p:cNvSpPr txBox="1">
            <a:spLocks/>
          </p:cNvSpPr>
          <p:nvPr/>
        </p:nvSpPr>
        <p:spPr>
          <a:xfrm>
            <a:off x="8029026" y="2963845"/>
            <a:ext cx="26423435" cy="2727292"/>
          </a:xfrm>
          <a:prstGeom prst="rect">
            <a:avLst/>
          </a:prstGeom>
        </p:spPr>
        <p:txBody>
          <a:bodyPr vert="horz" lIns="90748" tIns="45374" rIns="90748" bIns="45374" rtlCol="0" anchor="b">
            <a:normAutofit/>
          </a:bodyPr>
          <a:lstStyle>
            <a:lvl1pPr algn="ctr" defTabSz="40367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ENERGÍA SOLAR FOTOVOLTAICA</a:t>
            </a:r>
          </a:p>
          <a:p>
            <a:r>
              <a:rPr lang="es-ES" sz="952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(REGADÍOS COLECTIVOS)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AECA5A84-578C-48AA-8903-0447A5811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405" y="133354"/>
            <a:ext cx="10611508" cy="320039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D6B833EB-2D46-4292-A11A-C3922B1FB44C}"/>
              </a:ext>
            </a:extLst>
          </p:cNvPr>
          <p:cNvSpPr/>
          <p:nvPr/>
        </p:nvSpPr>
        <p:spPr>
          <a:xfrm>
            <a:off x="1285599" y="29281219"/>
            <a:ext cx="9848279" cy="584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0284" indent="-340284" algn="just">
              <a:lnSpc>
                <a:spcPct val="150000"/>
              </a:lnSpc>
              <a:spcBef>
                <a:spcPts val="595"/>
              </a:spcBef>
              <a:spcAft>
                <a:spcPts val="595"/>
              </a:spcAft>
              <a:buFont typeface="+mj-lt"/>
              <a:buAutoNum type="arabicParenBoth"/>
            </a:pPr>
            <a:r>
              <a:rPr lang="es-ES" sz="2382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Modernizaciones en explotación. (2) Nuevas actuaciones en modernización.</a:t>
            </a:r>
            <a:endParaRPr lang="es-ES" sz="357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A9168E2-217D-4899-80D0-393F598A8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288" y="12649200"/>
            <a:ext cx="14867943" cy="8773624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3BFB7D4-3FDC-4EBA-805F-7105F40AEF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135" y="756394"/>
            <a:ext cx="6836153" cy="18692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4A2815F-31E2-4910-9BE6-105DD90EE2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443" y="8476238"/>
            <a:ext cx="20897294" cy="1453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1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4131</TotalTime>
  <Words>1214</Words>
  <Application>Microsoft Office PowerPoint</Application>
  <PresentationFormat>Personalizado</PresentationFormat>
  <Paragraphs>210</Paragraphs>
  <Slides>23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Myriad Pro</vt:lpstr>
      <vt:lpstr>Tahoma</vt:lpstr>
      <vt:lpstr>Times New Roman</vt:lpstr>
      <vt:lpstr>Wingdings</vt:lpstr>
      <vt:lpstr>Tema de Office</vt:lpstr>
      <vt:lpstr>Programa de Eficiencia Energética en los regadíos</vt:lpstr>
      <vt:lpstr>CARACTERIZACIÓN DEL REGADÍO DE CASTILLA Y LEÓN</vt:lpstr>
      <vt:lpstr>CONSUMO ENERGÉTICO EN LOS REGADÍOS DE CASTILLA Y LEÓN</vt:lpstr>
      <vt:lpstr>CONSUMO ENERGÉTICO EN LOS REGADÍOS DE CASTILLA Y LEÓN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tecnología en la Modernización de regadíos.</dc:title>
  <dc:creator>Celia Mínguez Gónzalez</dc:creator>
  <cp:lastModifiedBy>Miguel Ángel García Turienzo</cp:lastModifiedBy>
  <cp:revision>180</cp:revision>
  <dcterms:created xsi:type="dcterms:W3CDTF">2020-11-17T11:11:29Z</dcterms:created>
  <dcterms:modified xsi:type="dcterms:W3CDTF">2021-10-20T17:24:34Z</dcterms:modified>
</cp:coreProperties>
</file>