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notesMasterIdLst>
    <p:notesMasterId r:id="rId44"/>
  </p:notesMasterIdLst>
  <p:sldIdLst>
    <p:sldId id="256" r:id="rId3"/>
    <p:sldId id="279" r:id="rId4"/>
    <p:sldId id="363" r:id="rId5"/>
    <p:sldId id="257" r:id="rId6"/>
    <p:sldId id="260" r:id="rId7"/>
    <p:sldId id="259" r:id="rId8"/>
    <p:sldId id="261" r:id="rId9"/>
    <p:sldId id="269" r:id="rId10"/>
    <p:sldId id="362" r:id="rId11"/>
    <p:sldId id="263" r:id="rId12"/>
    <p:sldId id="264" r:id="rId13"/>
    <p:sldId id="361" r:id="rId14"/>
    <p:sldId id="265" r:id="rId15"/>
    <p:sldId id="272" r:id="rId16"/>
    <p:sldId id="266" r:id="rId17"/>
    <p:sldId id="277" r:id="rId18"/>
    <p:sldId id="268" r:id="rId19"/>
    <p:sldId id="364" r:id="rId20"/>
    <p:sldId id="360" r:id="rId21"/>
    <p:sldId id="273" r:id="rId22"/>
    <p:sldId id="270" r:id="rId23"/>
    <p:sldId id="274" r:id="rId24"/>
    <p:sldId id="271" r:id="rId25"/>
    <p:sldId id="359" r:id="rId26"/>
    <p:sldId id="275" r:id="rId27"/>
    <p:sldId id="276" r:id="rId28"/>
    <p:sldId id="278" r:id="rId29"/>
    <p:sldId id="365" r:id="rId30"/>
    <p:sldId id="281" r:id="rId31"/>
    <p:sldId id="280" r:id="rId32"/>
    <p:sldId id="356" r:id="rId33"/>
    <p:sldId id="367" r:id="rId34"/>
    <p:sldId id="369" r:id="rId35"/>
    <p:sldId id="368" r:id="rId36"/>
    <p:sldId id="370" r:id="rId37"/>
    <p:sldId id="371" r:id="rId38"/>
    <p:sldId id="373" r:id="rId39"/>
    <p:sldId id="372" r:id="rId40"/>
    <p:sldId id="374" r:id="rId41"/>
    <p:sldId id="282" r:id="rId42"/>
    <p:sldId id="358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ulo" id="{66E54C46-5200-4DC8-8A58-544E9EDB6CC5}">
          <p14:sldIdLst>
            <p14:sldId id="256"/>
          </p14:sldIdLst>
        </p14:section>
        <p14:section name="Intro" id="{BCE9FE46-EB10-4ABF-81DD-7017062928A5}">
          <p14:sldIdLst>
            <p14:sldId id="279"/>
            <p14:sldId id="363"/>
            <p14:sldId id="257"/>
          </p14:sldIdLst>
        </p14:section>
        <p14:section name="Antecedentes" id="{8655ADF8-0FA7-451C-B8F9-A5EEA29CC46E}">
          <p14:sldIdLst>
            <p14:sldId id="260"/>
          </p14:sldIdLst>
        </p14:section>
        <p14:section name="Presentac proyecto" id="{BF988C2A-EF1D-47F0-B526-FD61C09196EF}">
          <p14:sldIdLst>
            <p14:sldId id="259"/>
            <p14:sldId id="261"/>
            <p14:sldId id="269"/>
          </p14:sldIdLst>
        </p14:section>
        <p14:section name="Materiales empleados" id="{8863B8C2-B9FD-4C38-BDA5-F9B6E625A78A}">
          <p14:sldIdLst>
            <p14:sldId id="362"/>
            <p14:sldId id="263"/>
            <p14:sldId id="264"/>
          </p14:sldIdLst>
        </p14:section>
        <p14:section name="Instrumentación" id="{80CEC0E8-CF11-45F1-BC42-B37FB0661665}">
          <p14:sldIdLst>
            <p14:sldId id="361"/>
            <p14:sldId id="265"/>
            <p14:sldId id="272"/>
            <p14:sldId id="266"/>
            <p14:sldId id="277"/>
            <p14:sldId id="268"/>
            <p14:sldId id="364"/>
          </p14:sldIdLst>
        </p14:section>
        <p14:section name="Parámetros" id="{453164D8-8BAC-4596-A1FD-0098F73D73F8}">
          <p14:sldIdLst>
            <p14:sldId id="360"/>
            <p14:sldId id="273"/>
            <p14:sldId id="270"/>
            <p14:sldId id="274"/>
            <p14:sldId id="271"/>
          </p14:sldIdLst>
        </p14:section>
        <p14:section name="Manejo de cultivos y riego" id="{AA5485BC-2260-414B-8382-73C3B08512BD}">
          <p14:sldIdLst>
            <p14:sldId id="359"/>
            <p14:sldId id="275"/>
            <p14:sldId id="276"/>
            <p14:sldId id="278"/>
            <p14:sldId id="365"/>
            <p14:sldId id="281"/>
            <p14:sldId id="280"/>
            <p14:sldId id="356"/>
            <p14:sldId id="367"/>
            <p14:sldId id="369"/>
            <p14:sldId id="368"/>
            <p14:sldId id="370"/>
            <p14:sldId id="371"/>
            <p14:sldId id="373"/>
            <p14:sldId id="372"/>
            <p14:sldId id="374"/>
            <p14:sldId id="282"/>
            <p14:sldId id="3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74" autoAdjust="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s-ES" sz="1600" b="1" dirty="0">
                <a:latin typeface="Trebuchet MS" panose="020B0603020202020204" pitchFamily="34" charset="0"/>
              </a:rPr>
              <a:t>Estimación de Producción por tipo de aspersor (kg/ha)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5.8517696473623121E-2"/>
          <c:y val="0.13329530675899925"/>
          <c:w val="0.93054519191812435"/>
          <c:h val="0.770984806519114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'PATATAS SOTO DE CERRATO_22'!$B$17</c:f>
              <c:strCache>
                <c:ptCount val="1"/>
                <c:pt idx="0">
                  <c:v>Estimación de Producción Kg. ha-1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69D-4969-A2B1-56BE4FE6201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69D-4969-A2B1-56BE4FE6201E}"/>
              </c:ext>
            </c:extLst>
          </c:dPt>
          <c:dPt>
            <c:idx val="2"/>
            <c:invertIfNegative val="0"/>
            <c:bubble3D val="0"/>
            <c:spPr>
              <a:solidFill>
                <a:srgbClr val="FF5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69D-4969-A2B1-56BE4FE6201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69D-4969-A2B1-56BE4FE6201E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69D-4969-A2B1-56BE4FE6201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'PATATAS SOTO DE CERRATO_22'!$A$18:$A$22</c:f>
              <c:strCach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TESTIGO (3,5 Kg cm-2)</c:v>
                </c:pt>
              </c:strCache>
            </c:strRef>
          </c:cat>
          <c:val>
            <c:numRef>
              <c:f>'PATATAS SOTO DE CERRATO_22'!$B$26:$B$30</c:f>
              <c:numCache>
                <c:formatCode>#,##0</c:formatCode>
                <c:ptCount val="5"/>
                <c:pt idx="0">
                  <c:v>50290</c:v>
                </c:pt>
                <c:pt idx="1">
                  <c:v>52464.814814814818</c:v>
                </c:pt>
                <c:pt idx="2">
                  <c:v>50298.611111111109</c:v>
                </c:pt>
                <c:pt idx="3">
                  <c:v>48473.611111111109</c:v>
                </c:pt>
                <c:pt idx="4">
                  <c:v>50156.25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69D-4969-A2B1-56BE4FE620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4179424"/>
        <c:axId val="1414886976"/>
      </c:barChart>
      <c:catAx>
        <c:axId val="109417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s-ES"/>
          </a:p>
        </c:txPr>
        <c:crossAx val="1414886976"/>
        <c:crosses val="autoZero"/>
        <c:auto val="1"/>
        <c:lblAlgn val="ctr"/>
        <c:lblOffset val="100"/>
        <c:noMultiLvlLbl val="0"/>
      </c:catAx>
      <c:valAx>
        <c:axId val="14148869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t" anchorCtr="0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Producción (Kg/ha)</a:t>
                </a:r>
              </a:p>
            </c:rich>
          </c:tx>
          <c:layout>
            <c:manualLayout>
              <c:xMode val="edge"/>
              <c:yMode val="edge"/>
              <c:x val="0"/>
              <c:y val="0.92774041391013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t" anchorCtr="0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94179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n-US" b="1">
                <a:latin typeface="Trebuchet MS" panose="020B0603020202020204" pitchFamily="34" charset="0"/>
              </a:rPr>
              <a:t>Producción Comercial kg</a:t>
            </a:r>
            <a:r>
              <a:rPr lang="en-US" b="1" baseline="0">
                <a:latin typeface="Trebuchet MS" panose="020B0603020202020204" pitchFamily="34" charset="0"/>
              </a:rPr>
              <a:t>.</a:t>
            </a:r>
            <a:r>
              <a:rPr lang="en-US" b="1">
                <a:latin typeface="Trebuchet MS" panose="020B0603020202020204" pitchFamily="34" charset="0"/>
              </a:rPr>
              <a:t>ha-1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'PATATAS SOTO DE CERRATO_22'!$D$2</c:f>
              <c:strCache>
                <c:ptCount val="1"/>
                <c:pt idx="0">
                  <c:v>Producción Comercial kg. ha-1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F7D-4266-8EC0-B02796BD83CC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F7D-4266-8EC0-B02796BD83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'PATATAS SOTO DE CERRATO_22'!$A$3:$A$4</c:f>
              <c:strCache>
                <c:ptCount val="2"/>
                <c:pt idx="0">
                  <c:v>PARCELA BAJA PRESIÓN</c:v>
                </c:pt>
                <c:pt idx="1">
                  <c:v>PARCELA TESTIGO</c:v>
                </c:pt>
              </c:strCache>
            </c:strRef>
          </c:cat>
          <c:val>
            <c:numRef>
              <c:f>'PATATAS SOTO DE CERRATO_22'!$D$3:$D$4</c:f>
              <c:numCache>
                <c:formatCode>#,##0</c:formatCode>
                <c:ptCount val="2"/>
                <c:pt idx="0">
                  <c:v>54583.333333333336</c:v>
                </c:pt>
                <c:pt idx="1">
                  <c:v>53333.333333333328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F7D-4266-8EC0-B02796BD83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4093952"/>
        <c:axId val="919817648"/>
      </c:barChart>
      <c:catAx>
        <c:axId val="934093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s-ES"/>
          </a:p>
        </c:txPr>
        <c:crossAx val="919817648"/>
        <c:crosses val="autoZero"/>
        <c:auto val="1"/>
        <c:lblAlgn val="ctr"/>
        <c:lblOffset val="100"/>
        <c:noMultiLvlLbl val="0"/>
      </c:catAx>
      <c:valAx>
        <c:axId val="9198176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Producción</a:t>
                </a:r>
                <a:r>
                  <a:rPr lang="es-ES" baseline="0"/>
                  <a:t> (</a:t>
                </a:r>
                <a:r>
                  <a:rPr lang="en-US" sz="1000" b="0" i="0" u="none" strike="noStrike" baseline="0">
                    <a:effectLst/>
                  </a:rPr>
                  <a:t>kg.ha-1)</a:t>
                </a:r>
                <a:endParaRPr lang="es-E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34093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n-US" sz="1600" b="1">
                <a:latin typeface="Trebuchet MS" panose="020B0603020202020204" pitchFamily="34" charset="0"/>
              </a:rPr>
              <a:t>Estimación de la producción en t/ha al precio de 16º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'G:\Ingenieria_Proyectos_Obras\UNIDAD INGENIERIA Y PROYECTOS\FINCA ZAMADUEÑAS\ENSAYOS BAJA PRESIÓN\SEGUIMIENTO DE LOS ENSAYOS\2022\JUAN Y OCTAVIO ÁVILA\RECOLECCIÓN\REMOLACHA\[RESULTADOS ENSAYO REMOLACHA 2022.xlsx]RESUMEN'!$B$17</c:f>
              <c:strCache>
                <c:ptCount val="1"/>
                <c:pt idx="0">
                  <c:v>Estimación de Producción t. ha-1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5F-4D9B-B56A-6CBA921864B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85F-4D9B-B56A-6CBA921864B2}"/>
              </c:ext>
            </c:extLst>
          </c:dPt>
          <c:dPt>
            <c:idx val="2"/>
            <c:invertIfNegative val="0"/>
            <c:bubble3D val="0"/>
            <c:spPr>
              <a:solidFill>
                <a:srgbClr val="FF5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85F-4D9B-B56A-6CBA921864B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5F-4D9B-B56A-6CBA921864B2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85F-4D9B-B56A-6CBA921864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'REMOLACHA REND ABSOL)_22'!$A$72:$A$76</c:f>
              <c:strCach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TESTIGO (3,8 Kg cm-2)</c:v>
                </c:pt>
              </c:strCache>
            </c:strRef>
          </c:cat>
          <c:val>
            <c:numRef>
              <c:f>[6]RESUMEN!$B$26:$B$30</c:f>
              <c:numCache>
                <c:formatCode>General</c:formatCode>
                <c:ptCount val="5"/>
                <c:pt idx="0">
                  <c:v>112.03</c:v>
                </c:pt>
                <c:pt idx="1">
                  <c:v>108.985</c:v>
                </c:pt>
                <c:pt idx="2">
                  <c:v>104.142</c:v>
                </c:pt>
                <c:pt idx="3">
                  <c:v>105.02800000000001</c:v>
                </c:pt>
                <c:pt idx="4">
                  <c:v>106.43300000000001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85F-4D9B-B56A-6CBA921864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4179424"/>
        <c:axId val="1414886976"/>
      </c:barChart>
      <c:catAx>
        <c:axId val="109417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s-ES"/>
          </a:p>
        </c:txPr>
        <c:crossAx val="1414886976"/>
        <c:crosses val="autoZero"/>
        <c:auto val="1"/>
        <c:lblAlgn val="ctr"/>
        <c:lblOffset val="100"/>
        <c:noMultiLvlLbl val="0"/>
      </c:catAx>
      <c:valAx>
        <c:axId val="14148869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Producción (Kg/ha)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94179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s-ES" sz="1400" b="1" i="0" baseline="0">
                <a:effectLst/>
                <a:latin typeface="Trebuchet MS" panose="020B0603020202020204" pitchFamily="34" charset="0"/>
              </a:rPr>
              <a:t>Producción en t/ha a 16º (Escala de pago por riqueza) </a:t>
            </a:r>
            <a:endParaRPr lang="es-ES" sz="1400" b="1">
              <a:effectLst/>
              <a:latin typeface="Trebuchet MS" panose="020B0603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'G:\Ingenieria_Proyectos_Obras\UNIDAD INGENIERIA Y PROYECTOS\FINCA ZAMADUEÑAS\ENSAYOS BAJA PRESIÓN\SEGUIMIENTO DE LOS ENSAYOS\2022\JUAN Y OCTAVIO ÁVILA\RECOLECCIÓN\REMOLACHA\[RESULTADOS ENSAYO REMOLACHA 2022.xlsx]RESUMEN'!$D$2</c:f>
              <c:strCache>
                <c:ptCount val="1"/>
                <c:pt idx="0">
                  <c:v>Producción Comercial t. ha-1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CAE-49C3-B43D-D4C43E1D3BF0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CAE-49C3-B43D-D4C43E1D3BF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[6]RESUMEN!$A$3:$A$4</c:f>
              <c:strCache>
                <c:ptCount val="2"/>
                <c:pt idx="0">
                  <c:v>PARCELA BAJA PRESIÓN</c:v>
                </c:pt>
                <c:pt idx="1">
                  <c:v>PARCELA TESTIGO</c:v>
                </c:pt>
              </c:strCache>
            </c:strRef>
          </c:cat>
          <c:val>
            <c:numRef>
              <c:f>[6]RESUMEN!$D$3:$D$4</c:f>
              <c:numCache>
                <c:formatCode>General</c:formatCode>
                <c:ptCount val="2"/>
                <c:pt idx="0">
                  <c:v>96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AE-49C3-B43D-D4C43E1D3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4093952"/>
        <c:axId val="919817648"/>
      </c:barChart>
      <c:catAx>
        <c:axId val="934093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s-ES"/>
          </a:p>
        </c:txPr>
        <c:crossAx val="919817648"/>
        <c:crosses val="autoZero"/>
        <c:auto val="1"/>
        <c:lblAlgn val="ctr"/>
        <c:lblOffset val="100"/>
        <c:noMultiLvlLbl val="0"/>
      </c:catAx>
      <c:valAx>
        <c:axId val="9198176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r>
                  <a:rPr lang="es-ES">
                    <a:latin typeface="Trebuchet MS" panose="020B0603020202020204" pitchFamily="34" charset="0"/>
                  </a:rPr>
                  <a:t>Produccón</a:t>
                </a:r>
                <a:r>
                  <a:rPr lang="es-ES" baseline="0">
                    <a:latin typeface="Trebuchet MS" panose="020B0603020202020204" pitchFamily="34" charset="0"/>
                  </a:rPr>
                  <a:t> (T.h</a:t>
                </a:r>
                <a:r>
                  <a:rPr lang="en-US" sz="1000" b="0" i="0" u="none" strike="noStrike" baseline="0">
                    <a:effectLst/>
                    <a:latin typeface="Trebuchet MS" panose="020B0603020202020204" pitchFamily="34" charset="0"/>
                  </a:rPr>
                  <a:t>a-1)</a:t>
                </a:r>
                <a:endParaRPr lang="es-ES">
                  <a:latin typeface="Trebuchet MS" panose="020B0603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34093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>
          <a:lumMod val="75000"/>
          <a:lumOff val="25000"/>
        </a:schemeClr>
      </a:solidFill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49501-CB17-4D95-86FF-EACBC68D440A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1056B-4843-4481-A530-E20D0129F8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176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1056B-4843-4481-A530-E20D0129F8C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1671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Qué significa el acrónimo “Rebapres”. …</a:t>
            </a:r>
          </a:p>
          <a:p>
            <a:r>
              <a:rPr lang="es-ES" dirty="0"/>
              <a:t>Proyecto enmarcado en la submedida 16.2 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1056B-4843-4481-A530-E20D0129F8C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426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Qué significa el acrónimo “Rebapres”. …</a:t>
            </a:r>
          </a:p>
          <a:p>
            <a:r>
              <a:rPr lang="es-ES" dirty="0"/>
              <a:t>Proyecto enmarcado en la submedida 16.2 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1056B-4843-4481-A530-E20D0129F8C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939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1056B-4843-4481-A530-E20D0129F8C5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779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1056B-4843-4481-A530-E20D0129F8C5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7516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1056B-4843-4481-A530-E20D0129F8C5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244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EXPLICAR SUBENSAYOS Y MICROPARCELAS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1056B-4843-4481-A530-E20D0129F8C5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5194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los cuatro aspersores ensayados, dos habrían obtenido un 5,26% y 2,40% respectivamente más de producción que el testigo. Los otros dos aspersores habrían obtenido un 2,15 % menos y otro un 1,32% menos.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1056B-4843-4481-A530-E20D0129F8C5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385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los cuatro aspersores ensayados, dos habrían obtenido un 5,26% y 2,40% respectivamente más de producción que el testigo. Los otros dos aspersores habrían obtenido un 2,15 % menos y otro un 1,32% menos.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1056B-4843-4481-A530-E20D0129F8C5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1475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3FE4A0-24BF-467F-9850-845B1C71B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1FEBE2-445E-4E29-BC52-825FDF34B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36C3F5-84B5-4492-8FF9-C17270297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7F94BA-6B73-4F6F-8B8F-A8D9A1FF4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198213-9084-4560-B1E1-CEF4F9957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314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107029-9B4F-4A7C-9108-65C2DF4CE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CCEB22-CACE-4348-9508-6C4EDD359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AD01E8-2219-4385-BBF5-BA484D30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7420BF-FAD8-4AAA-8A0A-8FB1F9C7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B0D0BF-AE6B-4BA1-8C74-187AB8D5C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488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FBF3A35-417C-4276-A545-6F0F82222B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7927990-63C7-42D6-81EF-2F5A7CEA1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9430F3-DB5C-4791-8A7B-36B628C2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0176E1-B510-4E81-9678-EA0CCF8BB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F67D76-73F1-4A2A-9E85-E65D097D2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7024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319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271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563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6122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0019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190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9596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850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A0DB43-51CA-4927-AC11-A091959C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33A653-DA25-4D44-ACE0-4E3AD4AA4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BA1BAD-2598-4697-B0CD-BDE9AC49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F824AC-01D3-454A-8E4E-E8546A70B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8AE4BA-EC1E-4C9C-89DB-2A745B24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563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683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355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910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AA8ACF-9FA7-46F7-A92F-CAE718C9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B5E9F9-C18D-4AFA-AD85-BDBA96711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B7CE45-986D-47A8-B3E1-29E5DA91D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FA7979-B6BA-47D0-8371-79C514B1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A96B7E-E06B-4833-927F-ED52DD12C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0849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B9417B-1CC7-4E92-A4D5-BD240B277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DE14FD-B96F-4B5E-9F10-327B4FB15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03DCBE-6C75-420C-8F6F-8C0CD6780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7405AA-4816-4CD2-B1F7-69A8BAA16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CEB809-E8E1-4D0F-8B87-BD18215A5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0B717-423D-428A-9BF2-BA9F8D8A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1145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001F3E-BEA6-43C2-8A7C-FD03119A5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B436B3-FBFE-432B-AB02-89BDCE904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9F9AAAE-3284-462F-95A6-775971D4C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8E18030-4D31-4229-A0A6-804BE6105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4A7120-8100-4621-833E-99AD2763D6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AA4EF72-AA97-4658-B661-BC19C80F8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2AC94FB-D016-4093-AC91-0B86177F1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FE376B0-EEEE-42A3-9213-40367B444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649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B6566E-744D-4072-8698-9482F10CD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09FFD1F-8393-4B26-BBBD-5FBFA498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B6259A-25EA-40BE-BDE9-6DE55BFA1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18ACCFB-D5C6-4BE2-AFB9-FD51D75E1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555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739E773-A707-4789-889C-C6F6EFCEB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27655C-6CDC-472B-86B7-8E5A2B401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E5C36A-79E5-41B2-B8E0-21294F28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4255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67DBB-7A60-4130-B23E-67F32E819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2A090E-56F2-466B-8AFB-28BD9AEA8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F1F935D-29DE-47BA-8B68-A5347BBE2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13C895-A968-4DE9-99DC-2CC64D854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002D93-2060-41FD-B29E-A5C1902D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DCF3EE-2CAC-4906-9DCF-8BEBAD1A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37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1DC803-41F8-4D07-A232-448D261E4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42754B7-9F2A-496F-A4E7-6812C2891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F192004-E3D5-4B88-9D9E-DE46EAF0D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25B8143-EAD5-4727-9B36-08624473E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70E101-03DC-40F9-82C7-625494A7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CA08C8-3016-4F9B-808C-67A7ACF3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63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1DCF18-2FF6-4E1F-AA12-4A82C3EC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B92742-6B19-4F8F-A061-0E4307ECB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6BCFD4-C41B-45E6-902B-F6C9C8EC4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776B57-2C71-4047-9463-785A31FDC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91F997-38E6-4669-82A8-8288CA17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599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D8E9D67-0F89-4E36-840E-9C33F082A35F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BF93D23-AD33-4C90-BCC0-EF79E85CB2B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61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5" Type="http://schemas.openxmlformats.org/officeDocument/2006/relationships/image" Target="../media/image23.emf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10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1.emf"/><Relationship Id="rId7" Type="http://schemas.openxmlformats.org/officeDocument/2006/relationships/image" Target="../media/image2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emf"/><Relationship Id="rId5" Type="http://schemas.openxmlformats.org/officeDocument/2006/relationships/image" Target="../media/image22.jpg"/><Relationship Id="rId4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3.emf"/><Relationship Id="rId7" Type="http://schemas.openxmlformats.org/officeDocument/2006/relationships/image" Target="../media/image7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25.emf"/><Relationship Id="rId4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837BB.539FC020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1000"/>
            <a:lum/>
          </a:blip>
          <a:srcRect/>
          <a:stretch>
            <a:fillRect l="-3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D079E0-D0F0-486E-BEDB-25F2D570B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514" y="2854912"/>
            <a:ext cx="10804964" cy="1717143"/>
          </a:xfrm>
          <a:solidFill>
            <a:schemeClr val="bg1">
              <a:lumMod val="85000"/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es-ES" sz="3600" dirty="0">
                <a:latin typeface="Trebuchet MS" panose="020B0603020202020204" pitchFamily="34" charset="0"/>
              </a:rPr>
              <a:t>Uso de una red densa de sensores de control para el ensayo de sistemas de riego a baja presión.</a:t>
            </a:r>
            <a:br>
              <a:rPr lang="es-ES" sz="3600" dirty="0">
                <a:latin typeface="Trebuchet MS" panose="020B0603020202020204" pitchFamily="34" charset="0"/>
              </a:rPr>
            </a:br>
            <a:r>
              <a:rPr lang="es-ES" sz="3600" b="1" dirty="0">
                <a:latin typeface="Trebuchet MS" panose="020B0603020202020204" pitchFamily="34" charset="0"/>
              </a:rPr>
              <a:t>Proyecto REBAPRES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238443-E362-406F-9BC0-ABCA13585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4903" y="4689814"/>
            <a:ext cx="6262187" cy="928961"/>
          </a:xfrm>
          <a:solidFill>
            <a:schemeClr val="bg1">
              <a:lumMod val="85000"/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s-ES" sz="2000" b="1" dirty="0">
                <a:latin typeface="Trebuchet MS" panose="020B0603020202020204" pitchFamily="34" charset="0"/>
              </a:rPr>
              <a:t>Julia Arranz Herrero</a:t>
            </a:r>
          </a:p>
          <a:p>
            <a:r>
              <a:rPr lang="es-ES" sz="2000" b="1" dirty="0">
                <a:latin typeface="Trebuchet MS" panose="020B0603020202020204" pitchFamily="34" charset="0"/>
              </a:rPr>
              <a:t>Instituto Tecnológico Agrario de Castilla y León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AD264C-504B-438A-9BA6-E7C809A7A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1" y="33074"/>
            <a:ext cx="4133850" cy="12467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79821CD-D159-431C-91C5-736AC1FFD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410773"/>
            <a:ext cx="2514238" cy="82270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3466A32-3A08-4493-9D13-1F8702EAD4EE}"/>
              </a:ext>
            </a:extLst>
          </p:cNvPr>
          <p:cNvSpPr txBox="1"/>
          <p:nvPr/>
        </p:nvSpPr>
        <p:spPr>
          <a:xfrm>
            <a:off x="3257907" y="1703705"/>
            <a:ext cx="5676181" cy="944612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s-ES" sz="2400" b="1" dirty="0"/>
              <a:t>VIII Jornadas de Agrometeorología</a:t>
            </a:r>
          </a:p>
          <a:p>
            <a:r>
              <a:rPr lang="es-ES" sz="2400" b="1" dirty="0"/>
              <a:t>1-2 de junio de 2023</a:t>
            </a:r>
          </a:p>
        </p:txBody>
      </p:sp>
      <p:pic>
        <p:nvPicPr>
          <p:cNvPr id="10" name="Picture 2" descr="\\itanetapp2\GLOBAL$\Proyectos Comunes\2017-03-31_JornadaAgrometeorologíaInfoRiego\Arte\logoHalo.png">
            <a:extLst>
              <a:ext uri="{FF2B5EF4-FFF2-40B4-BE49-F238E27FC236}">
                <a16:creationId xmlns:a16="http://schemas.microsoft.com/office/drawing/2014/main" id="{C8D4BACC-E4CE-48FD-A763-04FA8FB1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75440"/>
            <a:ext cx="3170058" cy="126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019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n 35">
            <a:extLst>
              <a:ext uri="{FF2B5EF4-FFF2-40B4-BE49-F238E27FC236}">
                <a16:creationId xmlns:a16="http://schemas.microsoft.com/office/drawing/2014/main" id="{0D17855C-B160-40E4-99B5-87720159B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75" y="1904353"/>
            <a:ext cx="1737974" cy="173797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793" y="597162"/>
            <a:ext cx="6352673" cy="1000776"/>
          </a:xfrm>
        </p:spPr>
        <p:txBody>
          <a:bodyPr>
            <a:noAutofit/>
          </a:bodyPr>
          <a:lstStyle/>
          <a:p>
            <a:pPr algn="ctr"/>
            <a:r>
              <a:rPr lang="es-ES" sz="4400" b="1" dirty="0">
                <a:latin typeface="Trebuchet MS" panose="020B0603020202020204" pitchFamily="34" charset="0"/>
              </a:rPr>
              <a:t>EMISORES DE RIEGO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EDE900-FAA7-4FD0-AC8E-0D5D9FB42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FC52960A-53F8-4674-BF18-2D104F061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655" y="2181867"/>
            <a:ext cx="1852070" cy="1358852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DFD2BEBE-EEA4-4D50-AA73-0CFEB7A5F50E}"/>
              </a:ext>
            </a:extLst>
          </p:cNvPr>
          <p:cNvSpPr txBox="1"/>
          <p:nvPr/>
        </p:nvSpPr>
        <p:spPr>
          <a:xfrm>
            <a:off x="860332" y="3528124"/>
            <a:ext cx="264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cs typeface="Calibri" panose="020F0502020204030204" pitchFamily="34" charset="0"/>
              </a:rPr>
              <a:t>NAANDANJAIN</a:t>
            </a:r>
          </a:p>
          <a:p>
            <a:pPr algn="ctr"/>
            <a:r>
              <a:rPr lang="es-ES" sz="1400" b="1" dirty="0">
                <a:cs typeface="Calibri" panose="020F0502020204030204" pitchFamily="34" charset="0"/>
              </a:rPr>
              <a:t>(5035 SD LP)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89A25FE-50CD-439C-8CDA-7DE9E9E226E7}"/>
              </a:ext>
            </a:extLst>
          </p:cNvPr>
          <p:cNvSpPr txBox="1"/>
          <p:nvPr/>
        </p:nvSpPr>
        <p:spPr>
          <a:xfrm>
            <a:off x="4044143" y="3528124"/>
            <a:ext cx="1741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cs typeface="Calibri" panose="020F0502020204030204" pitchFamily="34" charset="0"/>
              </a:rPr>
              <a:t>VYRSA </a:t>
            </a:r>
          </a:p>
          <a:p>
            <a:pPr algn="ctr"/>
            <a:r>
              <a:rPr lang="es-ES" sz="1400" b="1" dirty="0">
                <a:cs typeface="Calibri" panose="020F0502020204030204" pitchFamily="34" charset="0"/>
              </a:rPr>
              <a:t>(VYR-37)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A1E842BE-D4D2-4123-9908-CE8B84AC8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918" y="2192097"/>
            <a:ext cx="1911908" cy="1274604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A6764E82-B471-4183-B4AE-AE45B0C1806F}"/>
              </a:ext>
            </a:extLst>
          </p:cNvPr>
          <p:cNvSpPr txBox="1"/>
          <p:nvPr/>
        </p:nvSpPr>
        <p:spPr>
          <a:xfrm>
            <a:off x="6096000" y="3528124"/>
            <a:ext cx="244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r>
              <a:rPr lang="es-ES" sz="1400" b="1" dirty="0">
                <a:cs typeface="Calibri" panose="020F0502020204030204" pitchFamily="34" charset="0"/>
              </a:rPr>
              <a:t>NETAFIM</a:t>
            </a:r>
          </a:p>
          <a:p>
            <a:r>
              <a:rPr lang="es-ES" sz="1400" b="1" dirty="0">
                <a:cs typeface="Calibri" panose="020F0502020204030204" pitchFamily="34" charset="0"/>
              </a:rPr>
              <a:t>(D-NET 9575)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088FE67-E834-40BE-851C-6ADA10C92A44}"/>
              </a:ext>
            </a:extLst>
          </p:cNvPr>
          <p:cNvSpPr txBox="1"/>
          <p:nvPr/>
        </p:nvSpPr>
        <p:spPr>
          <a:xfrm>
            <a:off x="8237789" y="3547096"/>
            <a:ext cx="2640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cs typeface="Calibri" panose="020F0502020204030204" pitchFamily="34" charset="0"/>
              </a:rPr>
              <a:t>NELSON IRRIGATION</a:t>
            </a:r>
          </a:p>
          <a:p>
            <a:pPr algn="ctr"/>
            <a:r>
              <a:rPr lang="es-ES" sz="1400" b="1" dirty="0">
                <a:cs typeface="Calibri" panose="020F0502020204030204" pitchFamily="34" charset="0"/>
              </a:rPr>
              <a:t>(R33LP)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A50FE853-F62F-45D1-ABEA-9ACDB4393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227" y="2084832"/>
            <a:ext cx="1050006" cy="144862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2A01484E-9662-4F1C-9869-EA61AC494B32}"/>
              </a:ext>
            </a:extLst>
          </p:cNvPr>
          <p:cNvSpPr txBox="1"/>
          <p:nvPr/>
        </p:nvSpPr>
        <p:spPr>
          <a:xfrm>
            <a:off x="4869621" y="5746316"/>
            <a:ext cx="2605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cs typeface="Calibri" panose="020F0502020204030204" pitchFamily="34" charset="0"/>
              </a:rPr>
              <a:t>REGULADORES DE PRESIÓN</a:t>
            </a:r>
          </a:p>
          <a:p>
            <a:pPr algn="ctr"/>
            <a:r>
              <a:rPr lang="es-ES" sz="1400" b="1" dirty="0">
                <a:cs typeface="Calibri" panose="020F0502020204030204" pitchFamily="34" charset="0"/>
              </a:rPr>
              <a:t>(VYR-19  Y PRV 2000 – 30PSI)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6148F245-DF0A-4DE7-A066-782E82B5F7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91" y="4293747"/>
            <a:ext cx="1807160" cy="1204773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50A14BAD-74D2-463B-A900-991706BD73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656"/>
          <a:stretch/>
        </p:blipFill>
        <p:spPr>
          <a:xfrm>
            <a:off x="6387161" y="4193964"/>
            <a:ext cx="1547911" cy="143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77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805" y="619577"/>
            <a:ext cx="6352673" cy="1000776"/>
          </a:xfrm>
        </p:spPr>
        <p:txBody>
          <a:bodyPr>
            <a:noAutofit/>
          </a:bodyPr>
          <a:lstStyle/>
          <a:p>
            <a:pPr algn="ctr"/>
            <a:r>
              <a:rPr lang="es-ES" b="1" dirty="0">
                <a:latin typeface="Trebuchet MS" panose="020B0603020202020204" pitchFamily="34" charset="0"/>
              </a:rPr>
              <a:t>OTROS ELEMENTOS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EDE900-FAA7-4FD0-AC8E-0D5D9FB42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1D36071-A34F-4714-8555-989527471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1" y="1912264"/>
            <a:ext cx="2549353" cy="191201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C6061F3-0DB8-46E2-82B4-AD4D2F879FBA}"/>
              </a:ext>
            </a:extLst>
          </p:cNvPr>
          <p:cNvSpPr txBox="1"/>
          <p:nvPr/>
        </p:nvSpPr>
        <p:spPr>
          <a:xfrm>
            <a:off x="1380292" y="3782350"/>
            <a:ext cx="3468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cs typeface="Calibri" panose="020F0502020204030204" pitchFamily="34" charset="0"/>
              </a:rPr>
              <a:t>Válvulas y contadores -BERMAD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11C809D-83E3-4023-AC1C-864F89264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728" y="1975588"/>
            <a:ext cx="2430459" cy="181864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FA5DECCB-F236-4BC4-8210-EF384CA3B99D}"/>
              </a:ext>
            </a:extLst>
          </p:cNvPr>
          <p:cNvSpPr/>
          <p:nvPr/>
        </p:nvSpPr>
        <p:spPr>
          <a:xfrm>
            <a:off x="6425529" y="3854325"/>
            <a:ext cx="5159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cs typeface="Calibri" panose="020F0502020204030204" pitchFamily="34" charset="0"/>
              </a:rPr>
              <a:t>Contadores ultrasónicos M10 Y EUROMAG-BERMAD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5180067-E36C-42D0-9D10-DA9B11665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75" y="1975588"/>
            <a:ext cx="2424854" cy="181864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283396AB-27B0-4ED0-BF89-5643F94D0B4F}"/>
              </a:ext>
            </a:extLst>
          </p:cNvPr>
          <p:cNvSpPr/>
          <p:nvPr/>
        </p:nvSpPr>
        <p:spPr>
          <a:xfrm>
            <a:off x="6551534" y="5091787"/>
            <a:ext cx="3105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cs typeface="Calibri" panose="020F0502020204030204" pitchFamily="34" charset="0"/>
              </a:rPr>
              <a:t>Válvula contador ultrasónico ULTRAF PRO - RAPHAEL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59604C-28C6-44EC-A711-73014911B5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2130" b="2750"/>
          <a:stretch/>
        </p:blipFill>
        <p:spPr>
          <a:xfrm rot="5400000">
            <a:off x="3426200" y="3423712"/>
            <a:ext cx="1923941" cy="370548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5CD654B-1E85-4954-9983-A575F5DFA5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0" t="32068" r="13543" b="12251"/>
          <a:stretch/>
        </p:blipFill>
        <p:spPr>
          <a:xfrm>
            <a:off x="3220242" y="1900335"/>
            <a:ext cx="2804673" cy="192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82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B729D59-C1F9-4980-AAD2-EEA40A6B00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b="1" dirty="0">
                <a:latin typeface="Trebuchet MS" panose="020B0603020202020204" pitchFamily="34" charset="0"/>
              </a:rPr>
              <a:t>SENSORES E INSTRUMENTACIÓN</a:t>
            </a:r>
          </a:p>
        </p:txBody>
      </p:sp>
    </p:spTree>
    <p:extLst>
      <p:ext uri="{BB962C8B-B14F-4D97-AF65-F5344CB8AC3E}">
        <p14:creationId xmlns:p14="http://schemas.microsoft.com/office/powerpoint/2010/main" val="3638204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724" y="575792"/>
            <a:ext cx="9447511" cy="1000776"/>
          </a:xfrm>
        </p:spPr>
        <p:txBody>
          <a:bodyPr>
            <a:noAutofit/>
          </a:bodyPr>
          <a:lstStyle/>
          <a:p>
            <a:pPr algn="ctr"/>
            <a:r>
              <a:rPr lang="es-ES" sz="4400" b="1" cap="all" dirty="0">
                <a:latin typeface="Trebuchet MS" panose="020B0603020202020204" pitchFamily="34" charset="0"/>
              </a:rPr>
              <a:t>SENSORES E INSTRUMENTACIÓN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FC61580-0C01-4A42-8346-58B1B63D2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58" y="1831514"/>
            <a:ext cx="2717111" cy="203783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56004E8-9E99-46BD-B2BA-7D7BC20CA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02" y="2549975"/>
            <a:ext cx="2329777" cy="131937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E9C38B4-50C7-4EC0-B731-E9647B79D8E6}"/>
              </a:ext>
            </a:extLst>
          </p:cNvPr>
          <p:cNvSpPr txBox="1"/>
          <p:nvPr/>
        </p:nvSpPr>
        <p:spPr>
          <a:xfrm>
            <a:off x="7071335" y="2087956"/>
            <a:ext cx="2121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latin typeface="Trebuchet MS" panose="020B0603020202020204" pitchFamily="34" charset="0"/>
                <a:cs typeface="Calibri" panose="020F0502020204030204" pitchFamily="34" charset="0"/>
              </a:rPr>
              <a:t>Sondas de humedad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55E8BCC-0CAD-4F4A-A43C-E7DB2ABF02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8"/>
          <a:stretch/>
        </p:blipFill>
        <p:spPr>
          <a:xfrm>
            <a:off x="579948" y="1958494"/>
            <a:ext cx="2960071" cy="335404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9E4F937-F869-4173-8306-B8B639825D0C}"/>
              </a:ext>
            </a:extLst>
          </p:cNvPr>
          <p:cNvSpPr txBox="1"/>
          <p:nvPr/>
        </p:nvSpPr>
        <p:spPr>
          <a:xfrm>
            <a:off x="827067" y="5381090"/>
            <a:ext cx="2465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rebuchet MS" panose="020B0603020202020204" pitchFamily="34" charset="0"/>
                <a:cs typeface="Calibri" panose="020F0502020204030204" pitchFamily="34" charset="0"/>
              </a:rPr>
              <a:t>Pluviómetro de suelo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DB22D60-B0FA-4893-A4F4-922499B34541}"/>
              </a:ext>
            </a:extLst>
          </p:cNvPr>
          <p:cNvSpPr txBox="1"/>
          <p:nvPr/>
        </p:nvSpPr>
        <p:spPr>
          <a:xfrm>
            <a:off x="4137052" y="5574409"/>
            <a:ext cx="2465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rebuchet MS" panose="020B0603020202020204" pitchFamily="34" charset="0"/>
                <a:cs typeface="Calibri" panose="020F0502020204030204" pitchFamily="34" charset="0"/>
              </a:rPr>
              <a:t>Pluviómetro anclado al mástil del nodo.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A8CB7DC-795C-4225-88CB-EB81DEC490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11712" r="3160"/>
          <a:stretch/>
        </p:blipFill>
        <p:spPr>
          <a:xfrm rot="5400000">
            <a:off x="3555178" y="2401064"/>
            <a:ext cx="3629580" cy="271711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E62287E-C5D4-484D-BFBD-D8C7C53566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0" t="9030" r="30346" b="17107"/>
          <a:stretch/>
        </p:blipFill>
        <p:spPr>
          <a:xfrm>
            <a:off x="9408834" y="4244511"/>
            <a:ext cx="1956099" cy="1797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9718C2C-D715-4D3C-ABB3-52A9420AA16E}"/>
              </a:ext>
            </a:extLst>
          </p:cNvPr>
          <p:cNvSpPr txBox="1"/>
          <p:nvPr/>
        </p:nvSpPr>
        <p:spPr>
          <a:xfrm>
            <a:off x="7135343" y="4973982"/>
            <a:ext cx="2121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latin typeface="Trebuchet MS" panose="020B0603020202020204" pitchFamily="34" charset="0"/>
                <a:cs typeface="Calibri" panose="020F0502020204030204" pitchFamily="34" charset="0"/>
              </a:rPr>
              <a:t>Sensores de presión</a:t>
            </a:r>
          </a:p>
        </p:txBody>
      </p:sp>
    </p:spTree>
    <p:extLst>
      <p:ext uri="{BB962C8B-B14F-4D97-AF65-F5344CB8AC3E}">
        <p14:creationId xmlns:p14="http://schemas.microsoft.com/office/powerpoint/2010/main" val="4199592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987" y="597162"/>
            <a:ext cx="8420986" cy="1000776"/>
          </a:xfrm>
        </p:spPr>
        <p:txBody>
          <a:bodyPr>
            <a:noAutofit/>
          </a:bodyPr>
          <a:lstStyle/>
          <a:p>
            <a:pPr algn="ctr"/>
            <a:r>
              <a:rPr lang="es-ES" sz="4400" b="1" cap="all" dirty="0">
                <a:latin typeface="Trebuchet MS" panose="020B0603020202020204" pitchFamily="34" charset="0"/>
              </a:rPr>
              <a:t>SENSORES E INSTRUMENTACIÓN</a:t>
            </a:r>
            <a:endParaRPr lang="es-ES" sz="4400" b="1" dirty="0">
              <a:latin typeface="Trebuchet MS" panose="020B0603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EDE900-FAA7-4FD0-AC8E-0D5D9FB42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196" y="2137144"/>
            <a:ext cx="5390706" cy="374258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s-E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Equipos están formados por los </a:t>
            </a:r>
            <a:r>
              <a:rPr lang="es-ES" b="1" dirty="0">
                <a:solidFill>
                  <a:schemeClr val="tx1"/>
                </a:solidFill>
                <a:latin typeface="Trebuchet MS" panose="020B0603020202020204" pitchFamily="34" charset="0"/>
              </a:rPr>
              <a:t>sensores</a:t>
            </a: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 en  diferente combinaciones conectados a un </a:t>
            </a:r>
            <a:r>
              <a:rPr lang="es-ES" b="1" dirty="0">
                <a:solidFill>
                  <a:schemeClr val="tx1"/>
                </a:solidFill>
                <a:latin typeface="Trebuchet MS" panose="020B0603020202020204" pitchFamily="34" charset="0"/>
              </a:rPr>
              <a:t>DATALOGGER (QBIC LITE).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chemeClr val="tx1"/>
                </a:solidFill>
                <a:latin typeface="Trebuchet MS" panose="020B0603020202020204" pitchFamily="34" charset="0"/>
              </a:rPr>
              <a:t>QBIC </a:t>
            </a:r>
          </a:p>
          <a:p>
            <a:pPr>
              <a:buFont typeface="Wingdings" panose="05000000000000000000" pitchFamily="2" charset="2"/>
              <a:buChar char="Ø"/>
            </a:pPr>
            <a:endParaRPr lang="es-ES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7B36C73-2D1C-4813-BCD8-6336E688B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4005" y="2412242"/>
            <a:ext cx="3976496" cy="298237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6" name="Flecha: doblada hacia arriba 5">
            <a:extLst>
              <a:ext uri="{FF2B5EF4-FFF2-40B4-BE49-F238E27FC236}">
                <a16:creationId xmlns:a16="http://schemas.microsoft.com/office/drawing/2014/main" id="{0BC4FF88-4F53-4747-B4EC-7EF4BCC5BBC1}"/>
              </a:ext>
            </a:extLst>
          </p:cNvPr>
          <p:cNvSpPr/>
          <p:nvPr/>
        </p:nvSpPr>
        <p:spPr>
          <a:xfrm rot="5400000">
            <a:off x="1533174" y="3912359"/>
            <a:ext cx="489178" cy="55289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F024AA-CF82-419E-96DB-6EB492A2F174}"/>
              </a:ext>
            </a:extLst>
          </p:cNvPr>
          <p:cNvSpPr txBox="1"/>
          <p:nvPr/>
        </p:nvSpPr>
        <p:spPr>
          <a:xfrm>
            <a:off x="2168064" y="3864044"/>
            <a:ext cx="2780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rebuchet MS" panose="020B0603020202020204" pitchFamily="34" charset="0"/>
              </a:rPr>
              <a:t>Recoge la información de los sensores y la envía al servidor de la app.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F5949C1-056E-4F4E-93B2-EED6C6111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34" y="3429000"/>
            <a:ext cx="2327318" cy="23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98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724" y="575792"/>
            <a:ext cx="9447511" cy="1000776"/>
          </a:xfrm>
        </p:spPr>
        <p:txBody>
          <a:bodyPr>
            <a:noAutofit/>
          </a:bodyPr>
          <a:lstStyle/>
          <a:p>
            <a:pPr algn="ctr"/>
            <a:r>
              <a:rPr lang="es-ES" sz="4400" b="1" cap="all" dirty="0">
                <a:latin typeface="Trebuchet MS" panose="020B0603020202020204" pitchFamily="34" charset="0"/>
              </a:rPr>
              <a:t>SENSORES E INSTRUMENTACIÓN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EDE900-FAA7-4FD0-AC8E-0D5D9FB42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5E5F05-5181-43AC-BCE8-B8ABEA96ED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1" r="22793"/>
          <a:stretch/>
        </p:blipFill>
        <p:spPr>
          <a:xfrm>
            <a:off x="659845" y="1985808"/>
            <a:ext cx="2279970" cy="312685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4AA7364-6DD9-452E-9634-8F9AF5C696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4909" b="4051"/>
          <a:stretch/>
        </p:blipFill>
        <p:spPr>
          <a:xfrm rot="5400000">
            <a:off x="3053276" y="2224464"/>
            <a:ext cx="3499805" cy="258564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F6644AB-2A89-437B-A431-DC25065D3D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r="11543" b="18419"/>
          <a:stretch/>
        </p:blipFill>
        <p:spPr>
          <a:xfrm rot="5400000">
            <a:off x="6066663" y="2147821"/>
            <a:ext cx="2994903" cy="240709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6F10DE9-C569-4019-B3E6-30FBDD64AD18}"/>
              </a:ext>
            </a:extLst>
          </p:cNvPr>
          <p:cNvSpPr txBox="1"/>
          <p:nvPr/>
        </p:nvSpPr>
        <p:spPr>
          <a:xfrm>
            <a:off x="764617" y="5191011"/>
            <a:ext cx="212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rebuchet MS" panose="020B0603020202020204" pitchFamily="34" charset="0"/>
                <a:cs typeface="Calibri" panose="020F0502020204030204" pitchFamily="34" charset="0"/>
              </a:rPr>
              <a:t>Nodo equipado con sensor de presión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3E183E1-9309-495E-9F28-975563BE67F4}"/>
              </a:ext>
            </a:extLst>
          </p:cNvPr>
          <p:cNvSpPr txBox="1"/>
          <p:nvPr/>
        </p:nvSpPr>
        <p:spPr>
          <a:xfrm>
            <a:off x="3270909" y="5329887"/>
            <a:ext cx="2784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rebuchet MS" panose="020B0603020202020204" pitchFamily="34" charset="0"/>
                <a:cs typeface="Calibri" panose="020F0502020204030204" pitchFamily="34" charset="0"/>
              </a:rPr>
              <a:t>Nodo equipado con pluviómetro, sensores humedad y unidad H y T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A10D6D0-A120-4997-B1CC-947861FB06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0473" y="3324636"/>
            <a:ext cx="3191387" cy="238801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D1BE0DD-49D8-44DE-BA89-F187D9264517}"/>
              </a:ext>
            </a:extLst>
          </p:cNvPr>
          <p:cNvSpPr txBox="1"/>
          <p:nvPr/>
        </p:nvSpPr>
        <p:spPr>
          <a:xfrm>
            <a:off x="6516013" y="4870227"/>
            <a:ext cx="2121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rebuchet MS" panose="020B0603020202020204" pitchFamily="34" charset="0"/>
                <a:cs typeface="Calibri" panose="020F0502020204030204" pitchFamily="34" charset="0"/>
              </a:rPr>
              <a:t>Nodo equipado con pluviómetro, sondas de humedad y anemómetro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74B48A4-CD1C-4928-A730-17DF4D73631B}"/>
              </a:ext>
            </a:extLst>
          </p:cNvPr>
          <p:cNvSpPr txBox="1"/>
          <p:nvPr/>
        </p:nvSpPr>
        <p:spPr>
          <a:xfrm>
            <a:off x="9322208" y="1767383"/>
            <a:ext cx="2457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rebuchet MS" panose="020B0603020202020204" pitchFamily="34" charset="0"/>
                <a:cs typeface="Calibri" panose="020F0502020204030204" pitchFamily="34" charset="0"/>
              </a:rPr>
              <a:t>Nodo equipado con pluviómetro, sondas de humedad, anemómetro y unidad H y T</a:t>
            </a:r>
          </a:p>
        </p:txBody>
      </p:sp>
    </p:spTree>
    <p:extLst>
      <p:ext uri="{BB962C8B-B14F-4D97-AF65-F5344CB8AC3E}">
        <p14:creationId xmlns:p14="http://schemas.microsoft.com/office/powerpoint/2010/main" val="15611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724" y="438946"/>
            <a:ext cx="9447511" cy="1000776"/>
          </a:xfrm>
        </p:spPr>
        <p:txBody>
          <a:bodyPr>
            <a:noAutofit/>
          </a:bodyPr>
          <a:lstStyle/>
          <a:p>
            <a:pPr algn="ctr"/>
            <a:r>
              <a:rPr lang="es-ES" sz="4400" b="1" cap="all" dirty="0">
                <a:latin typeface="Trebuchet MS" panose="020B0603020202020204" pitchFamily="34" charset="0"/>
              </a:rPr>
              <a:t>SENSORES E INSTRUMENTACIÓN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EDE900-FAA7-4FD0-AC8E-0D5D9FB42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6F10DE9-C569-4019-B3E6-30FBDD64AD18}"/>
              </a:ext>
            </a:extLst>
          </p:cNvPr>
          <p:cNvSpPr txBox="1"/>
          <p:nvPr/>
        </p:nvSpPr>
        <p:spPr>
          <a:xfrm>
            <a:off x="3740817" y="5880863"/>
            <a:ext cx="386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rebuchet MS" panose="020B0603020202020204" pitchFamily="34" charset="0"/>
                <a:cs typeface="Calibri" panose="020F0502020204030204" pitchFamily="34" charset="0"/>
              </a:rPr>
              <a:t>Nodo equipado con sensor de presión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D1BE0DD-49D8-44DE-BA89-F187D9264517}"/>
              </a:ext>
            </a:extLst>
          </p:cNvPr>
          <p:cNvSpPr txBox="1"/>
          <p:nvPr/>
        </p:nvSpPr>
        <p:spPr>
          <a:xfrm>
            <a:off x="728559" y="5548692"/>
            <a:ext cx="2636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rebuchet MS" panose="020B0603020202020204" pitchFamily="34" charset="0"/>
                <a:cs typeface="Calibri" panose="020F0502020204030204" pitchFamily="34" charset="0"/>
              </a:rPr>
              <a:t>Nodo equipado con pluviómetro, sondas de humedad y anemómetro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AB3FFDA-AEF6-4750-AD9C-AA8E61E9F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41" y="1534819"/>
            <a:ext cx="2283044" cy="402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A4A63D5-7E70-4C0F-9748-704619273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3549" y="2042121"/>
            <a:ext cx="4373683" cy="3280263"/>
          </a:xfrm>
          <a:prstGeom prst="rect">
            <a:avLst/>
          </a:prstGeom>
          <a:noFill/>
          <a:ln w="6350">
            <a:solidFill>
              <a:schemeClr val="tx1">
                <a:lumMod val="85000"/>
                <a:lumOff val="15000"/>
              </a:schemeClr>
            </a:solidFill>
          </a:ln>
          <a:effectLst/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9485D14-050F-4E78-9954-07814F919C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4"/>
          <a:stretch/>
        </p:blipFill>
        <p:spPr>
          <a:xfrm rot="5400000">
            <a:off x="3607804" y="2124714"/>
            <a:ext cx="4134291" cy="3465399"/>
          </a:xfrm>
          <a:prstGeom prst="rect">
            <a:avLst/>
          </a:prstGeom>
          <a:noFill/>
          <a:ln w="635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39A6F6C8-5900-48D4-9EA4-61A307810C69}"/>
              </a:ext>
            </a:extLst>
          </p:cNvPr>
          <p:cNvSpPr txBox="1"/>
          <p:nvPr/>
        </p:nvSpPr>
        <p:spPr>
          <a:xfrm>
            <a:off x="8120258" y="5842416"/>
            <a:ext cx="3343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rebuchet MS" panose="020B0603020202020204" pitchFamily="34" charset="0"/>
                <a:cs typeface="Calibri" panose="020F0502020204030204" pitchFamily="34" charset="0"/>
              </a:rPr>
              <a:t>Nodo equipado con pluviómetro y sondas de humedad</a:t>
            </a:r>
          </a:p>
        </p:txBody>
      </p:sp>
    </p:spTree>
    <p:extLst>
      <p:ext uri="{BB962C8B-B14F-4D97-AF65-F5344CB8AC3E}">
        <p14:creationId xmlns:p14="http://schemas.microsoft.com/office/powerpoint/2010/main" val="1148108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724" y="575792"/>
            <a:ext cx="9447511" cy="1000776"/>
          </a:xfrm>
        </p:spPr>
        <p:txBody>
          <a:bodyPr>
            <a:noAutofit/>
          </a:bodyPr>
          <a:lstStyle/>
          <a:p>
            <a:pPr algn="ctr"/>
            <a:r>
              <a:rPr lang="es-ES" sz="4400" b="1" cap="all" dirty="0">
                <a:latin typeface="Trebuchet MS" panose="020B0603020202020204" pitchFamily="34" charset="0"/>
              </a:rPr>
              <a:t>SENSORES E INSTRUMENTACIÓN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EDE900-FAA7-4FD0-AC8E-0D5D9FB42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9E6DED-083B-4B4C-8840-28955CA7B0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" r="15890"/>
          <a:stretch/>
        </p:blipFill>
        <p:spPr>
          <a:xfrm rot="5400000">
            <a:off x="5151921" y="2556956"/>
            <a:ext cx="3340887" cy="295448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65D69CE-61CC-4929-9BB6-205CDC7D2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6103" y="2757915"/>
            <a:ext cx="3669792" cy="275234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0D8C481-77C5-43F4-9D43-0810273018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28" t="11139" r="33703" b="4217"/>
          <a:stretch/>
        </p:blipFill>
        <p:spPr>
          <a:xfrm>
            <a:off x="2167108" y="3324199"/>
            <a:ext cx="2019055" cy="240016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10D28698-E177-4661-9EE6-D599C6ABBB12}"/>
              </a:ext>
            </a:extLst>
          </p:cNvPr>
          <p:cNvSpPr/>
          <p:nvPr/>
        </p:nvSpPr>
        <p:spPr>
          <a:xfrm>
            <a:off x="1691292" y="5785687"/>
            <a:ext cx="2970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latin typeface="Trebuchet MS" panose="020B0603020202020204" pitchFamily="34" charset="0"/>
              </a:rPr>
              <a:t>Sonda de Subsuelo </a:t>
            </a:r>
            <a:r>
              <a:rPr lang="es-ES" sz="1600" b="1" dirty="0" err="1">
                <a:latin typeface="Trebuchet MS" panose="020B0603020202020204" pitchFamily="34" charset="0"/>
              </a:rPr>
              <a:t>EnviroPro</a:t>
            </a:r>
            <a:endParaRPr lang="es-ES" sz="1600" b="1" dirty="0">
              <a:latin typeface="Trebuchet MS" panose="020B0603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7FB3135-519F-4006-B015-39518A5748E0}"/>
              </a:ext>
            </a:extLst>
          </p:cNvPr>
          <p:cNvSpPr txBox="1"/>
          <p:nvPr/>
        </p:nvSpPr>
        <p:spPr>
          <a:xfrm>
            <a:off x="5643985" y="5676595"/>
            <a:ext cx="2356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rebuchet MS" panose="020B0603020202020204" pitchFamily="34" charset="0"/>
                <a:cs typeface="Calibri" panose="020F0502020204030204" pitchFamily="34" charset="0"/>
              </a:rPr>
              <a:t>Pluviómetro con datalogger integrado.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75703F4-E244-4291-BCDD-CFDB5DAE8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1285" y="2152067"/>
            <a:ext cx="3545855" cy="95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13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987" y="597162"/>
            <a:ext cx="8420986" cy="1000776"/>
          </a:xfrm>
        </p:spPr>
        <p:txBody>
          <a:bodyPr>
            <a:noAutofit/>
          </a:bodyPr>
          <a:lstStyle/>
          <a:p>
            <a:pPr algn="ctr"/>
            <a:r>
              <a:rPr lang="es-ES" sz="4400" b="1" cap="all" dirty="0">
                <a:latin typeface="Trebuchet MS" panose="020B0603020202020204" pitchFamily="34" charset="0"/>
              </a:rPr>
              <a:t>Localización de sensores</a:t>
            </a:r>
            <a:endParaRPr lang="es-ES" sz="4400" b="1" dirty="0">
              <a:latin typeface="Trebuchet MS" panose="020B0603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EDE900-FAA7-4FD0-AC8E-0D5D9FB42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700" y="1996509"/>
            <a:ext cx="4752753" cy="3416411"/>
          </a:xfrm>
        </p:spPr>
        <p:txBody>
          <a:bodyPr>
            <a:normAutofit lnSpcReduction="10000"/>
          </a:bodyPr>
          <a:lstStyle/>
          <a:p>
            <a:pPr marL="180975" indent="-180975">
              <a:buFont typeface="Courier New" panose="02070309020205020404" pitchFamily="49" charset="0"/>
              <a:buChar char="o"/>
            </a:pP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Pluviómetros (+</a:t>
            </a:r>
            <a:r>
              <a:rPr lang="es-E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meteor</a:t>
            </a: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) + </a:t>
            </a:r>
            <a:r>
              <a:rPr lang="es-E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SHs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: ubicados en el centro de microparcelas (18x18). </a:t>
            </a: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1pluvio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/subensayo o tipo aspersor.</a:t>
            </a:r>
          </a:p>
          <a:p>
            <a:pPr marL="180975" indent="-180975">
              <a:buFont typeface="Courier New" panose="02070309020205020404" pitchFamily="49" charset="0"/>
              <a:buChar char="o"/>
            </a:pP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Sondas de humedad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: instaladas junto a </a:t>
            </a:r>
            <a:r>
              <a:rPr lang="es-E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pluviom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, a profundidad 10 y 20 cm.</a:t>
            </a:r>
          </a:p>
          <a:p>
            <a:pPr marL="180975" indent="-180975">
              <a:buFont typeface="Courier New" panose="02070309020205020404" pitchFamily="49" charset="0"/>
              <a:buChar char="o"/>
            </a:pP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Sensores de presión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: ubicados en últimos aspersores de ramal. </a:t>
            </a: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1TP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/postura riego. </a:t>
            </a:r>
          </a:p>
          <a:p>
            <a:pPr marL="180975" indent="-180975">
              <a:buFont typeface="Courier New" panose="02070309020205020404" pitchFamily="49" charset="0"/>
              <a:buChar char="o"/>
            </a:pP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Contadores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: a la salida del hidrante o toma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B99399-CD7B-49CE-B9E7-8D8220C52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86" r="3493" b="9659"/>
          <a:stretch/>
        </p:blipFill>
        <p:spPr>
          <a:xfrm>
            <a:off x="7849865" y="2158952"/>
            <a:ext cx="4154610" cy="3677852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F2BB27F-4117-4086-83D1-8EC305FC1BFA}"/>
              </a:ext>
            </a:extLst>
          </p:cNvPr>
          <p:cNvSpPr txBox="1"/>
          <p:nvPr/>
        </p:nvSpPr>
        <p:spPr>
          <a:xfrm>
            <a:off x="7849865" y="5811492"/>
            <a:ext cx="4124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latin typeface="Trebuchet MS" panose="020B0603020202020204" pitchFamily="34" charset="0"/>
              </a:rPr>
              <a:t>Ensayo de Remolacha Baja Presión 2023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ABCEE6-5403-4A61-A99F-6FBBEEEEF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477" y="1867951"/>
            <a:ext cx="2396390" cy="319518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3424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B729D59-C1F9-4980-AAD2-EEA40A6B00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b="1" dirty="0">
                <a:latin typeface="Trebuchet MS" panose="020B0603020202020204" pitchFamily="34" charset="0"/>
              </a:rPr>
              <a:t>PARÁMETROS</a:t>
            </a:r>
          </a:p>
        </p:txBody>
      </p:sp>
    </p:spTree>
    <p:extLst>
      <p:ext uri="{BB962C8B-B14F-4D97-AF65-F5344CB8AC3E}">
        <p14:creationId xmlns:p14="http://schemas.microsoft.com/office/powerpoint/2010/main" val="1633033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F2265-E635-421E-B282-9EFE4C02E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29921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latin typeface="Trebuchet MS" panose="020B0603020202020204" pitchFamily="34" charset="0"/>
              </a:rPr>
              <a:t>“USO DE UNA RED DENSA DE SENSORES DE CONTROL”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5245B1-EC72-422C-A04E-22CDECC25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95748" y="1791895"/>
            <a:ext cx="10058400" cy="535119"/>
          </a:xfrm>
        </p:spPr>
        <p:txBody>
          <a:bodyPr>
            <a:noAutofit/>
          </a:bodyPr>
          <a:lstStyle/>
          <a:p>
            <a:pPr algn="ctr"/>
            <a:r>
              <a:rPr lang="es-ES" sz="3200" b="1" cap="small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¿HEMOS SEMBRADO EL CAMPO DE APARATOS?</a:t>
            </a:r>
          </a:p>
          <a:p>
            <a:pPr algn="ctr"/>
            <a:br>
              <a:rPr lang="es-ES" sz="3200" b="1" cap="small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</a:br>
            <a:endParaRPr lang="es-ES" sz="3200" b="1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E2D561E-773A-4228-A58A-F21650CA3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25" y="4241063"/>
            <a:ext cx="2319648" cy="173998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3E7AC25-3588-42E0-937E-E9CEE8C0E5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7"/>
          <a:stretch/>
        </p:blipFill>
        <p:spPr>
          <a:xfrm rot="5400000">
            <a:off x="260313" y="2250330"/>
            <a:ext cx="1884874" cy="213339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A5B61E4-8558-47A5-92AB-E0351890E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7279" y="2666713"/>
            <a:ext cx="2700291" cy="202551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92CDC56-363A-4723-B8FF-2DC8D9B00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2824" y="2910167"/>
            <a:ext cx="3499570" cy="262505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B554BEB-5DAE-4A4B-9CFF-A6221F0C4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9861" y="3497298"/>
            <a:ext cx="3062935" cy="229720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A1E45BB-55B5-49F6-87FC-E734C8B4AFD2}"/>
              </a:ext>
            </a:extLst>
          </p:cNvPr>
          <p:cNvSpPr txBox="1"/>
          <p:nvPr/>
        </p:nvSpPr>
        <p:spPr>
          <a:xfrm>
            <a:off x="9601759" y="2329601"/>
            <a:ext cx="255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PUEDE QUE SÍ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CC8D9A1C-3654-46EB-B91A-C22F4EA692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4" r="18807" b="29880"/>
          <a:stretch/>
        </p:blipFill>
        <p:spPr>
          <a:xfrm rot="5400000">
            <a:off x="4505102" y="3909592"/>
            <a:ext cx="2482212" cy="2025511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99F1FBA7-BC81-4719-B71C-4DEF62CAC79D}"/>
              </a:ext>
            </a:extLst>
          </p:cNvPr>
          <p:cNvSpPr/>
          <p:nvPr/>
        </p:nvSpPr>
        <p:spPr>
          <a:xfrm rot="1254334">
            <a:off x="9268254" y="2058801"/>
            <a:ext cx="667011" cy="154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1F3741D-43EB-4E14-98A6-34F7A3F351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9248" y="3483236"/>
            <a:ext cx="2951717" cy="221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33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724" y="575792"/>
            <a:ext cx="9447511" cy="1000776"/>
          </a:xfrm>
        </p:spPr>
        <p:txBody>
          <a:bodyPr>
            <a:noAutofit/>
          </a:bodyPr>
          <a:lstStyle/>
          <a:p>
            <a:pPr algn="ctr"/>
            <a:r>
              <a:rPr lang="es-ES" sz="4000" b="1" cap="all" dirty="0">
                <a:latin typeface="Trebuchet MS" panose="020B0603020202020204" pitchFamily="34" charset="0"/>
              </a:rPr>
              <a:t>PARÁMETROS EVALUADOS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F00C8F7-0CDE-4001-AB91-9C0475650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047752"/>
            <a:ext cx="10058400" cy="4023360"/>
          </a:xfrm>
        </p:spPr>
        <p:txBody>
          <a:bodyPr>
            <a:normAutofit/>
          </a:bodyPr>
          <a:lstStyle/>
          <a:p>
            <a:pPr marL="466725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Extraídos de sensores e instrumentación:</a:t>
            </a:r>
          </a:p>
          <a:p>
            <a:pPr marL="1169988" lvl="2" indent="-255588" algn="just">
              <a:lnSpc>
                <a:spcPct val="15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s-ES" sz="20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Humedad en suelo</a:t>
            </a:r>
          </a:p>
          <a:p>
            <a:pPr marL="1169988" lvl="2" indent="-255588" algn="just">
              <a:lnSpc>
                <a:spcPct val="15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s-ES" sz="20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Presión de riego</a:t>
            </a:r>
          </a:p>
          <a:p>
            <a:pPr marL="1169988" lvl="2" indent="-255588" algn="just">
              <a:lnSpc>
                <a:spcPct val="15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s-ES" sz="20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Velocidad del viento </a:t>
            </a:r>
          </a:p>
          <a:p>
            <a:pPr marL="1169988" lvl="2" indent="-255588" algn="just">
              <a:lnSpc>
                <a:spcPct val="15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s-ES" sz="20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Humedad y temperatura ambiente</a:t>
            </a:r>
          </a:p>
          <a:p>
            <a:pPr marL="1169988" lvl="2" indent="-255588" algn="just">
              <a:lnSpc>
                <a:spcPct val="15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s-ES" sz="20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Riego y pluviometría del sistema</a:t>
            </a:r>
          </a:p>
          <a:p>
            <a:pPr marL="608013" lvl="2" indent="-342900" algn="just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s-ES" sz="2400" b="1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272D4A-1CD1-4D88-B7BC-4EBE33457D89}"/>
              </a:ext>
            </a:extLst>
          </p:cNvPr>
          <p:cNvSpPr txBox="1"/>
          <p:nvPr/>
        </p:nvSpPr>
        <p:spPr>
          <a:xfrm>
            <a:off x="8602803" y="3500375"/>
            <a:ext cx="2126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Monitorizados a través de app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30DF0BB2-DCF2-4485-9A3D-9637ABAC5EA5}"/>
              </a:ext>
            </a:extLst>
          </p:cNvPr>
          <p:cNvSpPr/>
          <p:nvPr/>
        </p:nvSpPr>
        <p:spPr>
          <a:xfrm>
            <a:off x="7166344" y="3657616"/>
            <a:ext cx="1010093" cy="39340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0224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38" y="296396"/>
            <a:ext cx="9447511" cy="1000776"/>
          </a:xfrm>
        </p:spPr>
        <p:txBody>
          <a:bodyPr>
            <a:noAutofit/>
          </a:bodyPr>
          <a:lstStyle/>
          <a:p>
            <a:pPr algn="ctr"/>
            <a:r>
              <a:rPr lang="es-ES" sz="4000" b="1" cap="all" dirty="0">
                <a:latin typeface="Trebuchet MS" panose="020B0603020202020204" pitchFamily="34" charset="0"/>
              </a:rPr>
              <a:t>PARÁMETROS EVALUADOS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B7FBAA3-A519-4F4D-B768-5B965B254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/>
          <a:stretch/>
        </p:blipFill>
        <p:spPr>
          <a:xfrm>
            <a:off x="9464816" y="1637417"/>
            <a:ext cx="2161928" cy="466687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F3DFA90-E2D9-48F7-8914-7C999C50BE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/>
          <a:stretch/>
        </p:blipFill>
        <p:spPr>
          <a:xfrm>
            <a:off x="6583799" y="1637418"/>
            <a:ext cx="2161928" cy="466687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786B250-FF12-4D23-9A58-15F6D67B6C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/>
          <a:stretch/>
        </p:blipFill>
        <p:spPr>
          <a:xfrm>
            <a:off x="3643292" y="1637418"/>
            <a:ext cx="2161928" cy="466687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EC6D2BC-6C47-48FA-B976-1E1BA57E82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/>
          <a:stretch/>
        </p:blipFill>
        <p:spPr>
          <a:xfrm>
            <a:off x="702783" y="1637420"/>
            <a:ext cx="2161930" cy="466687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407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38" y="296396"/>
            <a:ext cx="9447511" cy="1000776"/>
          </a:xfrm>
        </p:spPr>
        <p:txBody>
          <a:bodyPr>
            <a:noAutofit/>
          </a:bodyPr>
          <a:lstStyle/>
          <a:p>
            <a:pPr algn="ctr"/>
            <a:r>
              <a:rPr lang="es-ES" sz="4000" b="1" cap="all" dirty="0">
                <a:latin typeface="Trebuchet MS" panose="020B0603020202020204" pitchFamily="34" charset="0"/>
              </a:rPr>
              <a:t>PARÁMETROS EVALUADOS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9580D93-FABC-498F-B4DF-E5F756E59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762" y="2264735"/>
            <a:ext cx="5453910" cy="39171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0B56F27-DD60-4B73-8386-FB57FF600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02" y="1901733"/>
            <a:ext cx="5883364" cy="305453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2100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724" y="575792"/>
            <a:ext cx="9447511" cy="1000776"/>
          </a:xfrm>
        </p:spPr>
        <p:txBody>
          <a:bodyPr>
            <a:noAutofit/>
          </a:bodyPr>
          <a:lstStyle/>
          <a:p>
            <a:pPr algn="ctr"/>
            <a:r>
              <a:rPr lang="es-ES" sz="4000" b="1" cap="all" dirty="0">
                <a:latin typeface="Trebuchet MS" panose="020B0603020202020204" pitchFamily="34" charset="0"/>
              </a:rPr>
              <a:t>OTROS PARÁMETROS EVALUADOS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F00C8F7-0CDE-4001-AB91-9C0475650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509" y="1744542"/>
            <a:ext cx="8238129" cy="4061558"/>
          </a:xfrm>
        </p:spPr>
        <p:txBody>
          <a:bodyPr>
            <a:normAutofit/>
          </a:bodyPr>
          <a:lstStyle/>
          <a:p>
            <a:pPr marL="1073150" lvl="2" indent="-158750" algn="just">
              <a:lnSpc>
                <a:spcPct val="15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s-ES" sz="18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Evaluación del desarrollo vegetativo y seguimiento de los estados fenológicos del cultivo.</a:t>
            </a:r>
          </a:p>
          <a:p>
            <a:pPr marL="914400" lvl="2" indent="0" algn="just">
              <a:lnSpc>
                <a:spcPct val="150000"/>
              </a:lnSpc>
              <a:buClr>
                <a:schemeClr val="accent1"/>
              </a:buClr>
              <a:buNone/>
            </a:pPr>
            <a:endParaRPr lang="es-ES" sz="1800" b="1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1073150" lvl="2" indent="-158750" algn="just">
              <a:lnSpc>
                <a:spcPct val="15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s-ES" sz="18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Producción por aspersor analizado</a:t>
            </a:r>
          </a:p>
          <a:p>
            <a:pPr marL="1073150" lvl="2" indent="-158750" algn="just">
              <a:lnSpc>
                <a:spcPct val="15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es-ES" sz="1800" b="1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1073150" lvl="2" indent="-158750" algn="just">
              <a:lnSpc>
                <a:spcPct val="15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s-ES" sz="18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Producción total por parcela.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45DC9B8-93A9-46FE-B696-9A60B427DBDF}"/>
              </a:ext>
            </a:extLst>
          </p:cNvPr>
          <p:cNvSpPr txBox="1"/>
          <p:nvPr/>
        </p:nvSpPr>
        <p:spPr>
          <a:xfrm>
            <a:off x="5564350" y="2256914"/>
            <a:ext cx="177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In situ + NDVI</a:t>
            </a: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5E14B1D5-FBEA-4C81-AE96-C9E86E3E927C}"/>
              </a:ext>
            </a:extLst>
          </p:cNvPr>
          <p:cNvSpPr/>
          <p:nvPr/>
        </p:nvSpPr>
        <p:spPr>
          <a:xfrm>
            <a:off x="4636833" y="2288811"/>
            <a:ext cx="679446" cy="28427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FFDD76-507F-46D9-8C18-704AFF6D4BE1}"/>
              </a:ext>
            </a:extLst>
          </p:cNvPr>
          <p:cNvSpPr txBox="1"/>
          <p:nvPr/>
        </p:nvSpPr>
        <p:spPr>
          <a:xfrm>
            <a:off x="6464869" y="3209847"/>
            <a:ext cx="282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Baja Presión vs Testigo</a:t>
            </a: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961463A1-6491-401C-9499-FA310B170DC9}"/>
              </a:ext>
            </a:extLst>
          </p:cNvPr>
          <p:cNvSpPr/>
          <p:nvPr/>
        </p:nvSpPr>
        <p:spPr>
          <a:xfrm>
            <a:off x="5621375" y="3248762"/>
            <a:ext cx="595423" cy="28427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BE3AA37-2C57-49F4-8F1F-E558D1537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093" y="1839433"/>
            <a:ext cx="2828259" cy="18576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51C62B2-DD1D-4093-A077-C2300EDB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8623" y="4042415"/>
            <a:ext cx="2949796" cy="2212347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D283577-686E-48FA-94A8-54A335F11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682" y="3959990"/>
            <a:ext cx="3551330" cy="2663497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53717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E8949E-4DB4-4F68-AB86-608E3969B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b="1" dirty="0">
                <a:latin typeface="Trebuchet MS" panose="020B0603020202020204" pitchFamily="34" charset="0"/>
              </a:rPr>
              <a:t>MANEJO DE CULTIVOS Y RIEGO</a:t>
            </a:r>
          </a:p>
        </p:txBody>
      </p:sp>
    </p:spTree>
    <p:extLst>
      <p:ext uri="{BB962C8B-B14F-4D97-AF65-F5344CB8AC3E}">
        <p14:creationId xmlns:p14="http://schemas.microsoft.com/office/powerpoint/2010/main" val="2200112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724" y="501361"/>
            <a:ext cx="9447511" cy="1000776"/>
          </a:xfrm>
        </p:spPr>
        <p:txBody>
          <a:bodyPr>
            <a:noAutofit/>
          </a:bodyPr>
          <a:lstStyle/>
          <a:p>
            <a:pPr algn="ctr"/>
            <a:r>
              <a:rPr lang="es-ES" sz="4000" b="1" cap="all" dirty="0">
                <a:latin typeface="Trebuchet MS" panose="020B0603020202020204" pitchFamily="34" charset="0"/>
              </a:rPr>
              <a:t>MANEJO DE LOS CULTIVOS Y DE RIEGO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F00C8F7-0CDE-4001-AB91-9C0475650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724" y="1780002"/>
            <a:ext cx="9184404" cy="4023360"/>
          </a:xfrm>
        </p:spPr>
        <p:txBody>
          <a:bodyPr>
            <a:normAutofit/>
          </a:bodyPr>
          <a:lstStyle/>
          <a:p>
            <a:pPr marL="361950" lvl="2" indent="-184150" algn="just">
              <a:lnSpc>
                <a:spcPct val="15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Las operaciones de </a:t>
            </a:r>
            <a:r>
              <a:rPr lang="es-ES" sz="18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FERTILIZACIÓN, SIEMBRA, TRATAMIENTO FITOSANITARIOS Y MANEJO DEL RIEGO en los cultivos</a:t>
            </a:r>
          </a:p>
        </p:txBody>
      </p:sp>
      <p:sp>
        <p:nvSpPr>
          <p:cNvPr id="9" name="Flecha: doblada hacia arriba 8">
            <a:extLst>
              <a:ext uri="{FF2B5EF4-FFF2-40B4-BE49-F238E27FC236}">
                <a16:creationId xmlns:a16="http://schemas.microsoft.com/office/drawing/2014/main" id="{BFB80D1A-48D4-4C48-9C42-59B3B927784B}"/>
              </a:ext>
            </a:extLst>
          </p:cNvPr>
          <p:cNvSpPr/>
          <p:nvPr/>
        </p:nvSpPr>
        <p:spPr>
          <a:xfrm rot="5400000">
            <a:off x="3929032" y="2683294"/>
            <a:ext cx="691578" cy="615625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FC9AED2-DED6-4CD6-BC1C-4D71734A144D}"/>
              </a:ext>
            </a:extLst>
          </p:cNvPr>
          <p:cNvSpPr txBox="1"/>
          <p:nvPr/>
        </p:nvSpPr>
        <p:spPr>
          <a:xfrm>
            <a:off x="4687896" y="2645316"/>
            <a:ext cx="6706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Se realizan a 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criterio propio del agricultor</a:t>
            </a:r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, con la condición de que deben ser 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idénticas</a:t>
            </a:r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 en el ensayo Baja Presión y en Testigo.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FB5B433-F690-4876-9245-51219BC24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2190" y="3929983"/>
            <a:ext cx="2703059" cy="2027295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E79F1CC-51BE-4FF0-A066-0CE8DE170B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r="20626" b="9827"/>
          <a:stretch/>
        </p:blipFill>
        <p:spPr>
          <a:xfrm rot="5400000">
            <a:off x="4269888" y="3836167"/>
            <a:ext cx="2463926" cy="24540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B80C258-D6AF-4BD7-81A7-79032EA654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21"/>
          <a:stretch/>
        </p:blipFill>
        <p:spPr>
          <a:xfrm rot="5400000">
            <a:off x="9498706" y="3948284"/>
            <a:ext cx="2703057" cy="19906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9FB4B25-B826-4E5B-A9EF-0BEAA040E2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3" t="9571" r="19920" b="29654"/>
          <a:stretch/>
        </p:blipFill>
        <p:spPr>
          <a:xfrm>
            <a:off x="311257" y="3211033"/>
            <a:ext cx="3517025" cy="29824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759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724" y="511994"/>
            <a:ext cx="9447511" cy="1000776"/>
          </a:xfrm>
        </p:spPr>
        <p:txBody>
          <a:bodyPr>
            <a:noAutofit/>
          </a:bodyPr>
          <a:lstStyle/>
          <a:p>
            <a:pPr algn="ctr"/>
            <a:r>
              <a:rPr lang="es-ES" sz="4000" b="1" cap="all" dirty="0">
                <a:latin typeface="Trebuchet MS" panose="020B0603020202020204" pitchFamily="34" charset="0"/>
              </a:rPr>
              <a:t>MANEJO DE LOS CULTIVOS Y DE RIEGO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F00C8F7-0CDE-4001-AB91-9C0475650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724" y="1682705"/>
            <a:ext cx="9835890" cy="4271527"/>
          </a:xfrm>
        </p:spPr>
        <p:txBody>
          <a:bodyPr>
            <a:normAutofit/>
          </a:bodyPr>
          <a:lstStyle/>
          <a:p>
            <a:pPr marL="463550" lvl="2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Desde </a:t>
            </a:r>
            <a:r>
              <a:rPr lang="es-ES" sz="18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ITACYL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, se lleva a cabo el </a:t>
            </a:r>
            <a:r>
              <a:rPr lang="es-ES" sz="18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seguimiento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del ensayo y </a:t>
            </a:r>
            <a:r>
              <a:rPr lang="es-ES" sz="18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asesoramiento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a los agricultores, empleando </a:t>
            </a:r>
            <a:r>
              <a:rPr lang="es-ES" sz="18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herramientas de ayuda para la toma de decisiones:</a:t>
            </a:r>
          </a:p>
          <a:p>
            <a:pPr marL="177800" lvl="2" indent="0">
              <a:lnSpc>
                <a:spcPct val="150000"/>
              </a:lnSpc>
              <a:buClr>
                <a:schemeClr val="accent1"/>
              </a:buClr>
              <a:buNone/>
            </a:pPr>
            <a:endParaRPr lang="es-ES" sz="1800" b="1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829310" lvl="4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InfoRiego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</a:t>
            </a:r>
          </a:p>
          <a:p>
            <a:pPr marL="543560" lvl="4" indent="0">
              <a:lnSpc>
                <a:spcPct val="150000"/>
              </a:lnSpc>
              <a:buNone/>
            </a:pPr>
            <a:endParaRPr lang="es-ES" sz="1800" b="1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543560" lvl="4" indent="0">
              <a:lnSpc>
                <a:spcPct val="150000"/>
              </a:lnSpc>
              <a:buNone/>
            </a:pPr>
            <a:endParaRPr lang="es-ES" sz="1800" b="1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FC9AED2-DED6-4CD6-BC1C-4D71734A144D}"/>
              </a:ext>
            </a:extLst>
          </p:cNvPr>
          <p:cNvSpPr txBox="1"/>
          <p:nvPr/>
        </p:nvSpPr>
        <p:spPr>
          <a:xfrm>
            <a:off x="4443248" y="3075057"/>
            <a:ext cx="4679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Cálculo de necesidades hídricas del cultivo </a:t>
            </a:r>
          </a:p>
          <a:p>
            <a:pPr algn="just"/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Recomendaciones de riego</a:t>
            </a: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5E2F45ED-633C-4288-B223-C7047BD83DBE}"/>
              </a:ext>
            </a:extLst>
          </p:cNvPr>
          <p:cNvSpPr/>
          <p:nvPr/>
        </p:nvSpPr>
        <p:spPr>
          <a:xfrm>
            <a:off x="3625704" y="3285375"/>
            <a:ext cx="701748" cy="23392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E69114-18D1-4F5E-A1F1-0538541A5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436" y="4302744"/>
            <a:ext cx="3376535" cy="112765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A88DAD9-6D17-4872-9197-C6D26602EF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5" b="10281"/>
          <a:stretch/>
        </p:blipFill>
        <p:spPr>
          <a:xfrm>
            <a:off x="9656874" y="2477386"/>
            <a:ext cx="2264804" cy="413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03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724" y="511994"/>
            <a:ext cx="9447511" cy="1000776"/>
          </a:xfrm>
        </p:spPr>
        <p:txBody>
          <a:bodyPr>
            <a:noAutofit/>
          </a:bodyPr>
          <a:lstStyle/>
          <a:p>
            <a:pPr algn="ctr"/>
            <a:r>
              <a:rPr lang="es-ES" sz="4000" b="1" cap="all" dirty="0">
                <a:latin typeface="Trebuchet MS" panose="020B0603020202020204" pitchFamily="34" charset="0"/>
              </a:rPr>
              <a:t>MANEJO DE LOS CULTIVOS Y DE RIEGO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F00C8F7-0CDE-4001-AB91-9C0475650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506" y="1708623"/>
            <a:ext cx="11291926" cy="4271527"/>
          </a:xfrm>
        </p:spPr>
        <p:txBody>
          <a:bodyPr>
            <a:normAutofit/>
          </a:bodyPr>
          <a:lstStyle/>
          <a:p>
            <a:pPr marL="463550" lvl="2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Desde </a:t>
            </a:r>
            <a:r>
              <a:rPr lang="es-ES" sz="18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ITACYL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, se lleva a cabo el </a:t>
            </a:r>
            <a:r>
              <a:rPr lang="es-ES" sz="18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seguimiento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del ensayo y </a:t>
            </a:r>
            <a:r>
              <a:rPr lang="es-ES" sz="18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asesoramiento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a los agricultores, empleando </a:t>
            </a:r>
            <a:r>
              <a:rPr lang="es-ES" sz="18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herramientas de ayuda para la toma de decisiones</a:t>
            </a:r>
          </a:p>
          <a:p>
            <a:pPr marL="829310" lvl="4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SATIVUM 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6379FDC1-5478-4013-B1BA-391E3F35047C}"/>
              </a:ext>
            </a:extLst>
          </p:cNvPr>
          <p:cNvSpPr/>
          <p:nvPr/>
        </p:nvSpPr>
        <p:spPr>
          <a:xfrm>
            <a:off x="2179888" y="2797207"/>
            <a:ext cx="701748" cy="23392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2E818FA-82BA-480C-8078-B5E2EF72B790}"/>
              </a:ext>
            </a:extLst>
          </p:cNvPr>
          <p:cNvSpPr txBox="1"/>
          <p:nvPr/>
        </p:nvSpPr>
        <p:spPr>
          <a:xfrm>
            <a:off x="2956385" y="2523302"/>
            <a:ext cx="4742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Evolución de parcelas, a través de análisis NDVI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Recomendación de nutrientes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96FC681-1FBD-4C15-B74B-F6BCA4BE6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31" y="3780083"/>
            <a:ext cx="4879926" cy="23320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BD909B5-5ABA-43B6-9EAB-E2B6E6169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8" y="3780083"/>
            <a:ext cx="5639391" cy="2298665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702BAD8-A702-46B1-81BB-B16B32DE4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984" y="2598652"/>
            <a:ext cx="4153828" cy="86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74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E8949E-4DB4-4F68-AB86-608E3969B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b="1" dirty="0">
                <a:latin typeface="Trebuchet MS" panose="020B0603020202020204" pitchFamily="34" charset="0"/>
              </a:rPr>
              <a:t>PARCELAS DE ENSAYO</a:t>
            </a:r>
          </a:p>
        </p:txBody>
      </p:sp>
    </p:spTree>
    <p:extLst>
      <p:ext uri="{BB962C8B-B14F-4D97-AF65-F5344CB8AC3E}">
        <p14:creationId xmlns:p14="http://schemas.microsoft.com/office/powerpoint/2010/main" val="3230178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4425FF-0F7C-439A-9F3B-880D32D6A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057" y="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PARCELAS DE ENSAYO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B3B526-C32A-4B7E-845A-B6625272F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845" y="1692464"/>
            <a:ext cx="9461652" cy="4501903"/>
          </a:xfrm>
        </p:spPr>
        <p:txBody>
          <a:bodyPr>
            <a:normAutofit lnSpcReduction="10000"/>
          </a:bodyPr>
          <a:lstStyle/>
          <a:p>
            <a:pPr marL="463550" lvl="2" indent="-285750">
              <a:lnSpc>
                <a:spcPct val="150000"/>
              </a:lnSpc>
              <a:buClr>
                <a:srgbClr val="1CADE4"/>
              </a:buClr>
              <a:buFont typeface="Wingdings" panose="05000000000000000000" pitchFamily="2" charset="2"/>
              <a:buChar char="Ø"/>
            </a:pPr>
            <a:r>
              <a:rPr lang="es-ES" sz="1800" b="1" dirty="0">
                <a:solidFill>
                  <a:prstClr val="black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CAMPAÑA 2023: 7 parcelas </a:t>
            </a:r>
            <a:r>
              <a:rPr lang="es-ES" sz="1800" dirty="0">
                <a:solidFill>
                  <a:prstClr val="black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(2 remolacha, 2 patata, 3 maíz)</a:t>
            </a:r>
          </a:p>
          <a:p>
            <a:pPr marL="463550" lvl="2" indent="-285750">
              <a:lnSpc>
                <a:spcPct val="150000"/>
              </a:lnSpc>
              <a:buClr>
                <a:srgbClr val="1CADE4"/>
              </a:buClr>
              <a:buFont typeface="Wingdings" panose="05000000000000000000" pitchFamily="2" charset="2"/>
              <a:buChar char="Ø"/>
            </a:pPr>
            <a:r>
              <a:rPr lang="es-ES" sz="1800" b="1" dirty="0">
                <a:solidFill>
                  <a:prstClr val="black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CAMPAÑA 2022: 7 parcelas </a:t>
            </a:r>
            <a:r>
              <a:rPr lang="es-ES" sz="1800" dirty="0">
                <a:solidFill>
                  <a:prstClr val="black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(1 remolacha, 2 patata, 4 maíz)</a:t>
            </a:r>
          </a:p>
          <a:p>
            <a:pPr marL="463550" lvl="2" indent="-285750">
              <a:lnSpc>
                <a:spcPct val="150000"/>
              </a:lnSpc>
              <a:buClr>
                <a:srgbClr val="1CADE4"/>
              </a:buClr>
              <a:buFont typeface="Wingdings" panose="05000000000000000000" pitchFamily="2" charset="2"/>
              <a:buChar char="Ø"/>
            </a:pPr>
            <a:r>
              <a:rPr lang="es-ES" sz="1800" b="1" dirty="0">
                <a:solidFill>
                  <a:prstClr val="black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CAMPAÑA 2021</a:t>
            </a:r>
            <a:r>
              <a:rPr lang="es-ES" sz="1800" dirty="0">
                <a:solidFill>
                  <a:prstClr val="black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: </a:t>
            </a:r>
            <a:r>
              <a:rPr lang="es-ES" sz="1800" b="1" dirty="0">
                <a:solidFill>
                  <a:prstClr val="black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10 parcelas</a:t>
            </a:r>
            <a:r>
              <a:rPr lang="es-ES" sz="1800" dirty="0">
                <a:solidFill>
                  <a:prstClr val="black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(3 patata, 5 maíz, 2 remolacha)</a:t>
            </a:r>
          </a:p>
          <a:p>
            <a:pPr marL="463550" lvl="2" indent="-285750">
              <a:lnSpc>
                <a:spcPct val="150000"/>
              </a:lnSpc>
              <a:buClr>
                <a:srgbClr val="1CADE4"/>
              </a:buClr>
              <a:buFont typeface="Wingdings" panose="05000000000000000000" pitchFamily="2" charset="2"/>
              <a:buChar char="Ø"/>
            </a:pPr>
            <a:endParaRPr lang="es-ES" sz="1800" dirty="0">
              <a:solidFill>
                <a:prstClr val="black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463550" lvl="2" indent="-285750">
              <a:lnSpc>
                <a:spcPct val="150000"/>
              </a:lnSpc>
              <a:buClr>
                <a:srgbClr val="1CADE4"/>
              </a:buClr>
              <a:buFont typeface="Wingdings" panose="05000000000000000000" pitchFamily="2" charset="2"/>
              <a:buChar char="Ø"/>
            </a:pPr>
            <a:r>
              <a:rPr lang="es-ES" sz="2000" dirty="0">
                <a:solidFill>
                  <a:prstClr val="black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DESARROLLO DEL ENSAYO ES DISTINTO EN </a:t>
            </a:r>
            <a:r>
              <a:rPr lang="es-ES" sz="2000" b="1" dirty="0">
                <a:solidFill>
                  <a:prstClr val="black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PATATA Y REMOLACHA, </a:t>
            </a:r>
            <a:r>
              <a:rPr lang="es-ES" sz="2000" dirty="0">
                <a:solidFill>
                  <a:prstClr val="black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RESPECTO DEL </a:t>
            </a:r>
            <a:r>
              <a:rPr lang="es-ES" sz="2000" b="1" dirty="0">
                <a:solidFill>
                  <a:prstClr val="black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MAÍZ.</a:t>
            </a:r>
          </a:p>
          <a:p>
            <a:pPr marL="886460" lvl="4" indent="-342900">
              <a:lnSpc>
                <a:spcPct val="150000"/>
              </a:lnSpc>
              <a:buClr>
                <a:srgbClr val="1CADE4"/>
              </a:buClr>
              <a:buFont typeface="Courier New" panose="02070309020205020404" pitchFamily="49" charset="0"/>
              <a:buChar char="o"/>
            </a:pPr>
            <a:r>
              <a:rPr lang="es-ES" sz="2000" b="1" dirty="0">
                <a:solidFill>
                  <a:prstClr val="black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En patata y remolacha 		a nivel MICROPARCELAS 								</a:t>
            </a:r>
            <a:r>
              <a:rPr lang="es-ES" sz="2000" dirty="0">
                <a:solidFill>
                  <a:prstClr val="black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(dentro de cada subsensayo)</a:t>
            </a:r>
          </a:p>
          <a:p>
            <a:pPr marL="886460" lvl="4" indent="-342900">
              <a:lnSpc>
                <a:spcPct val="150000"/>
              </a:lnSpc>
              <a:buClr>
                <a:srgbClr val="1CADE4"/>
              </a:buClr>
              <a:buFont typeface="Courier New" panose="02070309020205020404" pitchFamily="49" charset="0"/>
              <a:buChar char="o"/>
            </a:pPr>
            <a:r>
              <a:rPr lang="es-ES" sz="2000" b="1" dirty="0">
                <a:solidFill>
                  <a:prstClr val="black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Maíz 		a nivel de PARCELA </a:t>
            </a:r>
            <a:r>
              <a:rPr lang="es-ES" sz="2000" dirty="0">
                <a:solidFill>
                  <a:prstClr val="black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(con uno o varios subensayos)</a:t>
            </a:r>
          </a:p>
          <a:p>
            <a:pPr>
              <a:buFont typeface="Wingdings" panose="05000000000000000000" pitchFamily="2" charset="2"/>
              <a:buChar char="Ø"/>
            </a:pPr>
            <a:endParaRPr lang="es-ES" dirty="0"/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66301F3F-0280-4419-9083-D4007AD0B8A4}"/>
              </a:ext>
            </a:extLst>
          </p:cNvPr>
          <p:cNvSpPr/>
          <p:nvPr/>
        </p:nvSpPr>
        <p:spPr>
          <a:xfrm>
            <a:off x="5059276" y="4639601"/>
            <a:ext cx="637953" cy="233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6F4217BC-0E3E-48F1-B310-94B8A45BEE1C}"/>
              </a:ext>
            </a:extLst>
          </p:cNvPr>
          <p:cNvSpPr/>
          <p:nvPr/>
        </p:nvSpPr>
        <p:spPr>
          <a:xfrm>
            <a:off x="3121677" y="5571590"/>
            <a:ext cx="637953" cy="233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149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B729D59-C1F9-4980-AAD2-EEA40A6B00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b="1" dirty="0">
                <a:latin typeface="Trebuchet MS" panose="020B0603020202020204" pitchFamily="34" charset="0"/>
              </a:rPr>
              <a:t>REBAPRES</a:t>
            </a:r>
          </a:p>
        </p:txBody>
      </p:sp>
    </p:spTree>
    <p:extLst>
      <p:ext uri="{BB962C8B-B14F-4D97-AF65-F5344CB8AC3E}">
        <p14:creationId xmlns:p14="http://schemas.microsoft.com/office/powerpoint/2010/main" val="2518615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724" y="511994"/>
            <a:ext cx="9447511" cy="1000776"/>
          </a:xfrm>
        </p:spPr>
        <p:txBody>
          <a:bodyPr>
            <a:noAutofit/>
          </a:bodyPr>
          <a:lstStyle/>
          <a:p>
            <a:pPr algn="ctr"/>
            <a:r>
              <a:rPr lang="es-E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PARCELAS DE ENSAYO</a:t>
            </a:r>
            <a:endParaRPr lang="es-ES" sz="4400" b="1" cap="all" dirty="0">
              <a:latin typeface="Trebuchet MS" panose="020B0603020202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F00C8F7-0CDE-4001-AB91-9C0475650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029" y="2318778"/>
            <a:ext cx="4191387" cy="4271527"/>
          </a:xfrm>
        </p:spPr>
        <p:txBody>
          <a:bodyPr>
            <a:normAutofit/>
          </a:bodyPr>
          <a:lstStyle/>
          <a:p>
            <a:pPr marL="463550" lvl="2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ES" sz="18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SUBENSAYO – 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formado por cada tipo de aspersor probado en cada parcela.</a:t>
            </a:r>
          </a:p>
          <a:p>
            <a:pPr marL="463550" lvl="2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ES" sz="18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MICROPARCELAS:</a:t>
            </a:r>
            <a:r>
              <a:rPr lang="es-ES" sz="18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cada uno de los polígonos interiores, delimitados por los 4 aspersores que definen la cuadrícula del marco real.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8DEA84-198D-4C05-BDBA-40458F8BE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52" t="1756" b="2885"/>
          <a:stretch/>
        </p:blipFill>
        <p:spPr>
          <a:xfrm>
            <a:off x="8622096" y="1943904"/>
            <a:ext cx="3290511" cy="390400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1562D3E-3C18-4603-96BD-77C31C41EB75}"/>
              </a:ext>
            </a:extLst>
          </p:cNvPr>
          <p:cNvSpPr txBox="1"/>
          <p:nvPr/>
        </p:nvSpPr>
        <p:spPr>
          <a:xfrm>
            <a:off x="8787947" y="5847908"/>
            <a:ext cx="3209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latin typeface="Trebuchet MS" panose="020B0603020202020204" pitchFamily="34" charset="0"/>
              </a:rPr>
              <a:t>Parcela Maíz Tordesillas 2023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5EF69E0-9832-432A-929B-EED508811C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06" t="5934" b="7708"/>
          <a:stretch/>
        </p:blipFill>
        <p:spPr>
          <a:xfrm>
            <a:off x="4850589" y="1876159"/>
            <a:ext cx="3535599" cy="3963559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D1B39C0-83F2-462F-9835-CC8FC81AC2A8}"/>
              </a:ext>
            </a:extLst>
          </p:cNvPr>
          <p:cNvSpPr txBox="1"/>
          <p:nvPr/>
        </p:nvSpPr>
        <p:spPr>
          <a:xfrm>
            <a:off x="5048425" y="5888613"/>
            <a:ext cx="3209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latin typeface="Trebuchet MS" panose="020B0603020202020204" pitchFamily="34" charset="0"/>
              </a:rPr>
              <a:t>Parcela Patata Tordesillas 2023</a:t>
            </a:r>
          </a:p>
        </p:txBody>
      </p:sp>
    </p:spTree>
    <p:extLst>
      <p:ext uri="{BB962C8B-B14F-4D97-AF65-F5344CB8AC3E}">
        <p14:creationId xmlns:p14="http://schemas.microsoft.com/office/powerpoint/2010/main" val="4073947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5">
            <a:extLst>
              <a:ext uri="{FF2B5EF4-FFF2-40B4-BE49-F238E27FC236}">
                <a16:creationId xmlns:a16="http://schemas.microsoft.com/office/drawing/2014/main" id="{DCD55D2E-A4E8-487A-A9BD-79A655F6742B}"/>
              </a:ext>
            </a:extLst>
          </p:cNvPr>
          <p:cNvSpPr txBox="1">
            <a:spLocks/>
          </p:cNvSpPr>
          <p:nvPr/>
        </p:nvSpPr>
        <p:spPr>
          <a:xfrm>
            <a:off x="575979" y="1654956"/>
            <a:ext cx="7509794" cy="4369982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7063" lvl="2" indent="-242888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r>
              <a:rPr lang="es-ES" sz="16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Marco de riego </a:t>
            </a:r>
            <a:r>
              <a:rPr lang="es-ES" sz="16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18 x 18</a:t>
            </a:r>
            <a:r>
              <a:rPr lang="es-ES" sz="16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, marco real</a:t>
            </a:r>
          </a:p>
          <a:p>
            <a:pPr marL="627063" lvl="2" indent="-242888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r>
              <a:rPr lang="es-ES" sz="16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Presión en boquilla del aspersor: </a:t>
            </a:r>
            <a:r>
              <a:rPr lang="es-ES" sz="16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2 kg/cm</a:t>
            </a:r>
            <a:r>
              <a:rPr lang="es-ES" sz="1600" b="1" baseline="300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2</a:t>
            </a:r>
            <a:endParaRPr lang="es-ES" sz="1600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627063" lvl="2" indent="-242888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r>
              <a:rPr lang="es-ES" sz="16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Presión regulada mediante </a:t>
            </a:r>
            <a:r>
              <a:rPr lang="es-ES" sz="16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REGULADORES DE PRESIÓN </a:t>
            </a:r>
            <a:r>
              <a:rPr lang="es-ES" sz="16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(VYR19 y PRV2000) en todos los ensayos de Baja Presión</a:t>
            </a:r>
          </a:p>
          <a:p>
            <a:pPr marL="627063" lvl="2" indent="-242888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r>
              <a:rPr lang="es-ES_tradnl" sz="1600" dirty="0">
                <a:solidFill>
                  <a:schemeClr val="tx1"/>
                </a:solidFill>
                <a:latin typeface="Trebuchet MS" panose="020B0603020202020204" pitchFamily="34" charset="0"/>
              </a:rPr>
              <a:t>Emisores de riego</a:t>
            </a:r>
            <a:r>
              <a:rPr lang="es-ES_tradnl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:</a:t>
            </a:r>
            <a:r>
              <a:rPr lang="es-ES_tradnl" sz="16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s-ES_tradnl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4 modelos </a:t>
            </a:r>
            <a:r>
              <a:rPr lang="es-ES_tradnl" sz="1600" dirty="0">
                <a:solidFill>
                  <a:schemeClr val="tx1"/>
                </a:solidFill>
                <a:latin typeface="Trebuchet MS" panose="020B0603020202020204" pitchFamily="34" charset="0"/>
              </a:rPr>
              <a:t>de </a:t>
            </a:r>
            <a:r>
              <a:rPr lang="es-ES_tradnl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baja presión</a:t>
            </a:r>
            <a:r>
              <a:rPr lang="es-ES_tradnl" sz="1600" dirty="0">
                <a:solidFill>
                  <a:schemeClr val="tx1"/>
                </a:solidFill>
                <a:latin typeface="Trebuchet MS" panose="020B0603020202020204" pitchFamily="34" charset="0"/>
              </a:rPr>
              <a:t>, de los 4 fabricantes colaboradores</a:t>
            </a:r>
          </a:p>
          <a:p>
            <a:pPr marL="627063" lvl="2" indent="-242888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r>
              <a:rPr lang="es-ES_tradnl" sz="1600" dirty="0">
                <a:solidFill>
                  <a:schemeClr val="tx1"/>
                </a:solidFill>
                <a:latin typeface="Trebuchet MS" panose="020B0603020202020204" pitchFamily="34" charset="0"/>
              </a:rPr>
              <a:t>Ensayos de </a:t>
            </a:r>
            <a:r>
              <a:rPr lang="es-ES_tradnl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patata</a:t>
            </a:r>
            <a:r>
              <a:rPr lang="es-ES_tradnl" sz="1600" dirty="0">
                <a:solidFill>
                  <a:schemeClr val="tx1"/>
                </a:solidFill>
                <a:latin typeface="Trebuchet MS" panose="020B0603020202020204" pitchFamily="34" charset="0"/>
              </a:rPr>
              <a:t> en Soto de Cerrato (Pa) y San Miguel del Pino (Va). Ensayos de </a:t>
            </a:r>
            <a:r>
              <a:rPr lang="es-ES_tradnl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remolacha</a:t>
            </a:r>
            <a:r>
              <a:rPr lang="es-ES_tradnl" sz="1600" dirty="0">
                <a:solidFill>
                  <a:schemeClr val="tx1"/>
                </a:solidFill>
                <a:latin typeface="Trebuchet MS" panose="020B0603020202020204" pitchFamily="34" charset="0"/>
              </a:rPr>
              <a:t> en Olivares de Duero (Va) </a:t>
            </a:r>
          </a:p>
          <a:p>
            <a:pPr lvl="2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endParaRPr lang="es-ES" sz="1600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endParaRPr lang="es-ES" sz="1600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70000"/>
              </a:lnSpc>
              <a:buFont typeface="Calibri" panose="020F0502020204030204" pitchFamily="34" charset="0"/>
              <a:buNone/>
            </a:pPr>
            <a:endParaRPr lang="es-ES" sz="1600" b="1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FF927B-AFF2-493C-AAB0-75B098C4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5970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es-ES" sz="3600" dirty="0">
                <a:latin typeface="Trebuchet MS" panose="020B0603020202020204" pitchFamily="34" charset="0"/>
                <a:cs typeface="Calibri" panose="020F0502020204030204" pitchFamily="34" charset="0"/>
              </a:rPr>
              <a:t>ENSAYOS A NIVEL EN </a:t>
            </a:r>
            <a:r>
              <a:rPr lang="es-ES" sz="3600" b="1" dirty="0">
                <a:latin typeface="Trebuchet MS" panose="020B0603020202020204" pitchFamily="34" charset="0"/>
                <a:cs typeface="Calibri" panose="020F0502020204030204" pitchFamily="34" charset="0"/>
              </a:rPr>
              <a:t>MICROPARCELAS</a:t>
            </a:r>
            <a:r>
              <a:rPr lang="es-ES" sz="3600" dirty="0">
                <a:latin typeface="Trebuchet MS" panose="020B0603020202020204" pitchFamily="34" charset="0"/>
                <a:cs typeface="Calibri" panose="020F0502020204030204" pitchFamily="34" charset="0"/>
              </a:rPr>
              <a:t> CON </a:t>
            </a:r>
            <a:r>
              <a:rPr lang="es-ES" sz="3600" b="1" dirty="0">
                <a:latin typeface="Trebuchet MS" panose="020B0603020202020204" pitchFamily="34" charset="0"/>
                <a:cs typeface="Calibri" panose="020F0502020204030204" pitchFamily="34" charset="0"/>
              </a:rPr>
              <a:t>RIEGO A BAJA PRESIÓN</a:t>
            </a:r>
            <a:r>
              <a:rPr lang="es-ES" sz="3600" dirty="0">
                <a:latin typeface="Trebuchet MS" panose="020B0603020202020204" pitchFamily="34" charset="0"/>
                <a:cs typeface="Calibri" panose="020F0502020204030204" pitchFamily="34" charset="0"/>
              </a:rPr>
              <a:t>, PATATA Y REMOLACHA</a:t>
            </a:r>
            <a:endParaRPr lang="es-ES" sz="3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1A1D66F-A69A-4D35-8482-0058905C8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1" b="4260"/>
          <a:stretch/>
        </p:blipFill>
        <p:spPr>
          <a:xfrm>
            <a:off x="8258019" y="1913861"/>
            <a:ext cx="3522856" cy="410981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34C5766-849D-48FE-8415-DD74DDFFD408}"/>
              </a:ext>
            </a:extLst>
          </p:cNvPr>
          <p:cNvSpPr txBox="1"/>
          <p:nvPr/>
        </p:nvSpPr>
        <p:spPr>
          <a:xfrm>
            <a:off x="8258019" y="6023675"/>
            <a:ext cx="370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latin typeface="Trebuchet MS" panose="020B0603020202020204" pitchFamily="34" charset="0"/>
              </a:rPr>
              <a:t>Parcela Patata Soto de Cerrato 2022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179E992-CDC1-40BA-834A-9A3B61C63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7" y="5305994"/>
            <a:ext cx="831435" cy="61002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5758FD9-46B7-4E6C-B3A2-9C9C2AAF2E28}"/>
              </a:ext>
            </a:extLst>
          </p:cNvPr>
          <p:cNvSpPr txBox="1"/>
          <p:nvPr/>
        </p:nvSpPr>
        <p:spPr>
          <a:xfrm>
            <a:off x="905650" y="5916014"/>
            <a:ext cx="1158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Corbel" panose="020B0503020204020204" pitchFamily="34" charset="0"/>
              </a:rPr>
              <a:t>NAANDANJAIN</a:t>
            </a:r>
          </a:p>
          <a:p>
            <a:pPr algn="ctr"/>
            <a:r>
              <a:rPr lang="es-ES" sz="1000" dirty="0">
                <a:latin typeface="Corbel" panose="020B0503020204020204" pitchFamily="34" charset="0"/>
              </a:rPr>
              <a:t>(5035 SD LP)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595D9D6-780B-453E-8C2C-AF1503DC41BB}"/>
              </a:ext>
            </a:extLst>
          </p:cNvPr>
          <p:cNvSpPr txBox="1"/>
          <p:nvPr/>
        </p:nvSpPr>
        <p:spPr>
          <a:xfrm>
            <a:off x="3209199" y="5930867"/>
            <a:ext cx="1067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r>
              <a:rPr lang="es-ES" dirty="0">
                <a:latin typeface="Corbel" panose="020B0503020204020204" pitchFamily="34" charset="0"/>
              </a:rPr>
              <a:t>NETAFIM</a:t>
            </a:r>
          </a:p>
          <a:p>
            <a:r>
              <a:rPr lang="es-ES" dirty="0">
                <a:latin typeface="Corbel" panose="020B0503020204020204" pitchFamily="34" charset="0"/>
              </a:rPr>
              <a:t>(D-NET 9575)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C2F48C8-5E57-4FCA-AAAE-FA30301AC5D1}"/>
              </a:ext>
            </a:extLst>
          </p:cNvPr>
          <p:cNvSpPr txBox="1"/>
          <p:nvPr/>
        </p:nvSpPr>
        <p:spPr>
          <a:xfrm>
            <a:off x="2101059" y="5931612"/>
            <a:ext cx="1162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Corbel" panose="020B0503020204020204" pitchFamily="34" charset="0"/>
              </a:rPr>
              <a:t>VYRSA </a:t>
            </a:r>
          </a:p>
          <a:p>
            <a:pPr algn="ctr"/>
            <a:r>
              <a:rPr lang="es-ES" sz="1000" dirty="0">
                <a:latin typeface="Corbel" panose="020B0503020204020204" pitchFamily="34" charset="0"/>
              </a:rPr>
              <a:t>(VYR-37)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2284CDE-0B91-44E9-8A15-694BC54F5A46}"/>
              </a:ext>
            </a:extLst>
          </p:cNvPr>
          <p:cNvSpPr txBox="1"/>
          <p:nvPr/>
        </p:nvSpPr>
        <p:spPr>
          <a:xfrm>
            <a:off x="4157716" y="5942809"/>
            <a:ext cx="1368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Corbel" panose="020B0503020204020204" pitchFamily="34" charset="0"/>
              </a:rPr>
              <a:t>NELSON IRRIGATION</a:t>
            </a:r>
          </a:p>
          <a:p>
            <a:pPr algn="ctr"/>
            <a:r>
              <a:rPr lang="es-ES" sz="1000" dirty="0">
                <a:latin typeface="Corbel" panose="020B0503020204020204" pitchFamily="34" charset="0"/>
              </a:rPr>
              <a:t>(R33LP)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2A21222-9C96-4DB8-8317-10C567394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305" y="5238746"/>
            <a:ext cx="539648" cy="74451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714973F-BA90-47A4-B2A0-7D3896467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857" y="5350251"/>
            <a:ext cx="790814" cy="52720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4CFC57F-DD8A-4D85-B199-5D74225F3D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656"/>
          <a:stretch/>
        </p:blipFill>
        <p:spPr>
          <a:xfrm>
            <a:off x="5652394" y="5219555"/>
            <a:ext cx="803676" cy="74464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B82F0F5-93D6-41D0-A362-3EBF54276D68}"/>
              </a:ext>
            </a:extLst>
          </p:cNvPr>
          <p:cNvSpPr txBox="1"/>
          <p:nvPr/>
        </p:nvSpPr>
        <p:spPr>
          <a:xfrm>
            <a:off x="5422221" y="5953166"/>
            <a:ext cx="1368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00" dirty="0">
                <a:latin typeface="Corbel" panose="020B0503020204020204" pitchFamily="34" charset="0"/>
              </a:rPr>
              <a:t>REGULADOR DE PRESIÓN</a:t>
            </a:r>
          </a:p>
          <a:p>
            <a:pPr algn="ctr"/>
            <a:r>
              <a:rPr lang="es-ES" sz="1000" dirty="0">
                <a:latin typeface="Corbel" panose="020B0503020204020204" pitchFamily="34" charset="0"/>
              </a:rPr>
              <a:t>PRV 2000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7A1A876-8C99-4957-8A10-362244B36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37" y="5228884"/>
            <a:ext cx="744515" cy="74451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8FB195A-2919-4A45-9164-360FAA0C87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1243" y="5147847"/>
            <a:ext cx="1232284" cy="82152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0E47B0E6-0F66-4B61-BA24-596ADBB86A15}"/>
              </a:ext>
            </a:extLst>
          </p:cNvPr>
          <p:cNvSpPr txBox="1"/>
          <p:nvPr/>
        </p:nvSpPr>
        <p:spPr>
          <a:xfrm>
            <a:off x="6567484" y="5973399"/>
            <a:ext cx="1368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00" dirty="0">
                <a:latin typeface="Corbel" panose="020B0503020204020204" pitchFamily="34" charset="0"/>
              </a:rPr>
              <a:t>REGULADOR DE PRESIÓN</a:t>
            </a:r>
          </a:p>
          <a:p>
            <a:pPr algn="ctr"/>
            <a:r>
              <a:rPr lang="es-ES" sz="1000" dirty="0">
                <a:latin typeface="Corbel" panose="020B0503020204020204" pitchFamily="34" charset="0"/>
              </a:rPr>
              <a:t>VYR-19</a:t>
            </a:r>
          </a:p>
        </p:txBody>
      </p:sp>
    </p:spTree>
    <p:extLst>
      <p:ext uri="{BB962C8B-B14F-4D97-AF65-F5344CB8AC3E}">
        <p14:creationId xmlns:p14="http://schemas.microsoft.com/office/powerpoint/2010/main" val="3241786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5">
            <a:extLst>
              <a:ext uri="{FF2B5EF4-FFF2-40B4-BE49-F238E27FC236}">
                <a16:creationId xmlns:a16="http://schemas.microsoft.com/office/drawing/2014/main" id="{DCD55D2E-A4E8-487A-A9BD-79A655F6742B}"/>
              </a:ext>
            </a:extLst>
          </p:cNvPr>
          <p:cNvSpPr txBox="1">
            <a:spLocks/>
          </p:cNvSpPr>
          <p:nvPr/>
        </p:nvSpPr>
        <p:spPr>
          <a:xfrm>
            <a:off x="359261" y="1799028"/>
            <a:ext cx="7498864" cy="2411942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7063" lvl="2" indent="-242888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Marco de riego </a:t>
            </a:r>
            <a:r>
              <a:rPr lang="es-ES" sz="20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18 x 18</a:t>
            </a:r>
            <a:r>
              <a:rPr lang="es-ES" sz="20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, marco real</a:t>
            </a:r>
          </a:p>
          <a:p>
            <a:pPr marL="627063" lvl="2" indent="-242888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Presión en boquilla del aspersor: </a:t>
            </a:r>
            <a:r>
              <a:rPr lang="es-ES" sz="20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3,5 kg/cm</a:t>
            </a:r>
            <a:r>
              <a:rPr lang="es-ES" sz="2000" b="1" baseline="300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2</a:t>
            </a:r>
            <a:endParaRPr lang="es-ES" sz="2000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627063" lvl="2" indent="-242888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r>
              <a:rPr lang="es-ES_tradnl" sz="2000" dirty="0">
                <a:solidFill>
                  <a:schemeClr val="tx1"/>
                </a:solidFill>
                <a:latin typeface="Trebuchet MS" panose="020B0603020202020204" pitchFamily="34" charset="0"/>
              </a:rPr>
              <a:t>Emisores de riego: </a:t>
            </a:r>
            <a:r>
              <a:rPr lang="es-ES_tradnl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convencionales, surtiendo mismo caudal que los BP (VYR 36 y VYR 37)</a:t>
            </a:r>
            <a:endParaRPr lang="es-ES_tradnl" sz="20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lvl="2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endParaRPr lang="es-ES" sz="2000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endParaRPr lang="es-ES" sz="2000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70000"/>
              </a:lnSpc>
              <a:buFont typeface="Calibri" panose="020F0502020204030204" pitchFamily="34" charset="0"/>
              <a:buNone/>
            </a:pPr>
            <a:endParaRPr lang="es-ES" b="1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FF927B-AFF2-493C-AAB0-75B098C4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2115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es-ES" sz="3600" dirty="0">
                <a:latin typeface="Trebuchet MS" panose="020B0603020202020204" pitchFamily="34" charset="0"/>
                <a:cs typeface="Calibri" panose="020F0502020204030204" pitchFamily="34" charset="0"/>
              </a:rPr>
              <a:t>ENSAYOS A NIVEL </a:t>
            </a:r>
            <a:r>
              <a:rPr lang="es-ES" sz="3600" b="1" dirty="0">
                <a:latin typeface="Trebuchet MS" panose="020B0603020202020204" pitchFamily="34" charset="0"/>
                <a:cs typeface="Calibri" panose="020F0502020204030204" pitchFamily="34" charset="0"/>
              </a:rPr>
              <a:t>MICROPARCELAS</a:t>
            </a:r>
            <a:r>
              <a:rPr lang="es-ES" sz="3600" dirty="0">
                <a:latin typeface="Trebuchet MS" panose="020B0603020202020204" pitchFamily="34" charset="0"/>
                <a:cs typeface="Calibri" panose="020F0502020204030204" pitchFamily="34" charset="0"/>
              </a:rPr>
              <a:t> CON </a:t>
            </a:r>
            <a:r>
              <a:rPr lang="es-ES" sz="3600" b="1" dirty="0">
                <a:latin typeface="Trebuchet MS" panose="020B0603020202020204" pitchFamily="34" charset="0"/>
                <a:cs typeface="Calibri" panose="020F0502020204030204" pitchFamily="34" charset="0"/>
              </a:rPr>
              <a:t>RIEGO CONVENCIONAL</a:t>
            </a:r>
            <a:r>
              <a:rPr lang="es-ES" sz="3600" dirty="0">
                <a:latin typeface="Trebuchet MS" panose="020B0603020202020204" pitchFamily="34" charset="0"/>
                <a:cs typeface="Calibri" panose="020F0502020204030204" pitchFamily="34" charset="0"/>
              </a:rPr>
              <a:t>, PATATA Y REMOLACHA</a:t>
            </a:r>
            <a:endParaRPr lang="es-ES" sz="3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1A1D66F-A69A-4D35-8482-0058905C8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1" r="14210" b="12440"/>
          <a:stretch/>
        </p:blipFill>
        <p:spPr>
          <a:xfrm>
            <a:off x="8651422" y="1907481"/>
            <a:ext cx="2867181" cy="355127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34C5766-849D-48FE-8415-DD74DDFFD408}"/>
              </a:ext>
            </a:extLst>
          </p:cNvPr>
          <p:cNvSpPr txBox="1"/>
          <p:nvPr/>
        </p:nvSpPr>
        <p:spPr>
          <a:xfrm>
            <a:off x="8440723" y="5458755"/>
            <a:ext cx="3288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rebuchet MS" panose="020B0603020202020204" pitchFamily="34" charset="0"/>
              </a:rPr>
              <a:t>Parcela Patata en Soto de Cerrato 2022</a:t>
            </a:r>
          </a:p>
          <a:p>
            <a:pPr algn="ctr"/>
            <a:r>
              <a:rPr lang="es-ES" sz="1600" b="1" dirty="0">
                <a:latin typeface="Trebuchet MS" panose="020B0603020202020204" pitchFamily="34" charset="0"/>
              </a:rPr>
              <a:t>VYR-36 (bronce)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FF3BF5-BFDB-4C59-BD0A-F96E1404C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150768"/>
            <a:ext cx="3638127" cy="213898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75A2312-6A0B-456F-8D06-4D89D6EBB737}"/>
              </a:ext>
            </a:extLst>
          </p:cNvPr>
          <p:cNvSpPr txBox="1"/>
          <p:nvPr/>
        </p:nvSpPr>
        <p:spPr>
          <a:xfrm>
            <a:off x="4556985" y="4873980"/>
            <a:ext cx="3487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rebuchet MS" panose="020B0603020202020204" pitchFamily="34" charset="0"/>
              </a:rPr>
              <a:t>Ensayo Remolacha Testigo 2023</a:t>
            </a:r>
          </a:p>
          <a:p>
            <a:pPr algn="ctr"/>
            <a:r>
              <a:rPr lang="es-ES" sz="1600" b="1" dirty="0">
                <a:latin typeface="Trebuchet MS" panose="020B0603020202020204" pitchFamily="34" charset="0"/>
              </a:rPr>
              <a:t>(VYR 37)</a:t>
            </a:r>
          </a:p>
        </p:txBody>
      </p:sp>
    </p:spTree>
    <p:extLst>
      <p:ext uri="{BB962C8B-B14F-4D97-AF65-F5344CB8AC3E}">
        <p14:creationId xmlns:p14="http://schemas.microsoft.com/office/powerpoint/2010/main" val="1432710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5">
            <a:extLst>
              <a:ext uri="{FF2B5EF4-FFF2-40B4-BE49-F238E27FC236}">
                <a16:creationId xmlns:a16="http://schemas.microsoft.com/office/drawing/2014/main" id="{DCD55D2E-A4E8-487A-A9BD-79A655F6742B}"/>
              </a:ext>
            </a:extLst>
          </p:cNvPr>
          <p:cNvSpPr txBox="1">
            <a:spLocks/>
          </p:cNvSpPr>
          <p:nvPr/>
        </p:nvSpPr>
        <p:spPr>
          <a:xfrm>
            <a:off x="575979" y="1654956"/>
            <a:ext cx="7509794" cy="4369982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7063" lvl="2" indent="-242888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r>
              <a:rPr lang="es-ES" sz="16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Marco de riego </a:t>
            </a:r>
            <a:r>
              <a:rPr lang="es-ES" sz="16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18 x 18</a:t>
            </a:r>
            <a:r>
              <a:rPr lang="es-ES" sz="16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, marco real</a:t>
            </a:r>
          </a:p>
          <a:p>
            <a:pPr marL="627063" lvl="2" indent="-242888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r>
              <a:rPr lang="es-ES" sz="16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Presión en boquilla del aspersor: </a:t>
            </a:r>
            <a:r>
              <a:rPr lang="es-ES" sz="16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2 kg/cm</a:t>
            </a:r>
            <a:r>
              <a:rPr lang="es-ES" sz="1600" b="1" baseline="300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2</a:t>
            </a:r>
            <a:endParaRPr lang="es-ES" sz="1600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627063" lvl="2" indent="-242888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r>
              <a:rPr lang="es-ES" sz="16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Presión regulada mediante </a:t>
            </a:r>
            <a:r>
              <a:rPr lang="es-ES" sz="16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REGULADORES DE PRESIÓN </a:t>
            </a:r>
            <a:r>
              <a:rPr lang="es-ES" sz="16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(VYR19 y PRV2000), y a </a:t>
            </a:r>
            <a:r>
              <a:rPr lang="es-ES" sz="16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nivel de válvula hidráulica.</a:t>
            </a:r>
          </a:p>
          <a:p>
            <a:pPr marL="627063" lvl="2" indent="-242888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r>
              <a:rPr lang="es-ES_tradnl" sz="1600" dirty="0">
                <a:solidFill>
                  <a:schemeClr val="tx1"/>
                </a:solidFill>
                <a:latin typeface="Trebuchet MS" panose="020B0603020202020204" pitchFamily="34" charset="0"/>
              </a:rPr>
              <a:t>Emisores de riego</a:t>
            </a:r>
            <a:r>
              <a:rPr lang="es-ES_tradnl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:</a:t>
            </a:r>
            <a:r>
              <a:rPr lang="es-ES_tradnl" sz="16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s-ES_tradnl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4 modelos </a:t>
            </a:r>
            <a:r>
              <a:rPr lang="es-ES_tradnl" sz="1600" dirty="0">
                <a:solidFill>
                  <a:schemeClr val="tx1"/>
                </a:solidFill>
                <a:latin typeface="Trebuchet MS" panose="020B0603020202020204" pitchFamily="34" charset="0"/>
              </a:rPr>
              <a:t>de </a:t>
            </a:r>
            <a:r>
              <a:rPr lang="es-ES_tradnl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baja presión</a:t>
            </a:r>
            <a:r>
              <a:rPr lang="es-ES_tradnl" sz="1600" dirty="0">
                <a:solidFill>
                  <a:schemeClr val="tx1"/>
                </a:solidFill>
                <a:latin typeface="Trebuchet MS" panose="020B0603020202020204" pitchFamily="34" charset="0"/>
              </a:rPr>
              <a:t>, de los 4 fabricantes colaboradores. </a:t>
            </a:r>
          </a:p>
          <a:p>
            <a:pPr marL="627063" lvl="2" indent="-242888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r>
              <a:rPr lang="es-ES_tradnl" sz="1600" dirty="0">
                <a:solidFill>
                  <a:schemeClr val="tx1"/>
                </a:solidFill>
                <a:latin typeface="Trebuchet MS" panose="020B0603020202020204" pitchFamily="34" charset="0"/>
              </a:rPr>
              <a:t>Ensayos en San Miguel del Pino (Va) y Olivares de Duero (Va) </a:t>
            </a:r>
          </a:p>
          <a:p>
            <a:pPr lvl="2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endParaRPr lang="es-ES" sz="1600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endParaRPr lang="es-ES" sz="1600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70000"/>
              </a:lnSpc>
              <a:buFont typeface="Calibri" panose="020F0502020204030204" pitchFamily="34" charset="0"/>
              <a:buNone/>
            </a:pPr>
            <a:endParaRPr lang="es-ES" sz="1600" b="1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FF927B-AFF2-493C-AAB0-75B098C4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92257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es-ES" sz="3600" dirty="0">
                <a:latin typeface="Trebuchet MS" panose="020B0603020202020204" pitchFamily="34" charset="0"/>
                <a:cs typeface="Calibri" panose="020F0502020204030204" pitchFamily="34" charset="0"/>
              </a:rPr>
              <a:t>ENSAYO DE </a:t>
            </a:r>
            <a:r>
              <a:rPr lang="es-ES" sz="3600" b="1" dirty="0">
                <a:latin typeface="Trebuchet MS" panose="020B0603020202020204" pitchFamily="34" charset="0"/>
                <a:cs typeface="Calibri" panose="020F0502020204030204" pitchFamily="34" charset="0"/>
              </a:rPr>
              <a:t>RIEGO A BAJA PRESIÓN </a:t>
            </a:r>
            <a:r>
              <a:rPr lang="es-ES" sz="3600" dirty="0">
                <a:latin typeface="Trebuchet MS" panose="020B0603020202020204" pitchFamily="34" charset="0"/>
                <a:cs typeface="Calibri" panose="020F0502020204030204" pitchFamily="34" charset="0"/>
              </a:rPr>
              <a:t>EN CULTIVO DE </a:t>
            </a:r>
            <a:r>
              <a:rPr lang="es-ES" sz="3600" b="1" dirty="0">
                <a:latin typeface="Trebuchet MS" panose="020B0603020202020204" pitchFamily="34" charset="0"/>
                <a:cs typeface="Calibri" panose="020F0502020204030204" pitchFamily="34" charset="0"/>
              </a:rPr>
              <a:t>MAÍZ, </a:t>
            </a:r>
            <a:r>
              <a:rPr lang="es-ES" sz="3600" dirty="0">
                <a:latin typeface="Trebuchet MS" panose="020B0603020202020204" pitchFamily="34" charset="0"/>
                <a:cs typeface="Calibri" panose="020F0502020204030204" pitchFamily="34" charset="0"/>
              </a:rPr>
              <a:t>EN PARCELAS COMERCIALES</a:t>
            </a:r>
            <a:endParaRPr lang="es-ES" sz="3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34C5766-849D-48FE-8415-DD74DDFFD408}"/>
              </a:ext>
            </a:extLst>
          </p:cNvPr>
          <p:cNvSpPr txBox="1"/>
          <p:nvPr/>
        </p:nvSpPr>
        <p:spPr>
          <a:xfrm>
            <a:off x="8073212" y="5219555"/>
            <a:ext cx="3709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rebuchet MS" panose="020B0603020202020204" pitchFamily="34" charset="0"/>
              </a:rPr>
              <a:t>Ensayo de Maíz Baja Presión</a:t>
            </a:r>
          </a:p>
          <a:p>
            <a:pPr algn="ctr"/>
            <a:r>
              <a:rPr lang="es-ES" sz="1600" b="1" dirty="0">
                <a:latin typeface="Trebuchet MS" panose="020B0603020202020204" pitchFamily="34" charset="0"/>
              </a:rPr>
              <a:t> Olivares de Duero 2023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179E992-CDC1-40BA-834A-9A3B61C63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697" y="5305994"/>
            <a:ext cx="831435" cy="61002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5758FD9-46B7-4E6C-B3A2-9C9C2AAF2E28}"/>
              </a:ext>
            </a:extLst>
          </p:cNvPr>
          <p:cNvSpPr txBox="1"/>
          <p:nvPr/>
        </p:nvSpPr>
        <p:spPr>
          <a:xfrm>
            <a:off x="905650" y="5916014"/>
            <a:ext cx="1158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Corbel" panose="020B0503020204020204" pitchFamily="34" charset="0"/>
              </a:rPr>
              <a:t>NAANDANJAIN</a:t>
            </a:r>
          </a:p>
          <a:p>
            <a:pPr algn="ctr"/>
            <a:r>
              <a:rPr lang="es-ES" sz="1000" dirty="0">
                <a:latin typeface="Corbel" panose="020B0503020204020204" pitchFamily="34" charset="0"/>
              </a:rPr>
              <a:t>(5035 SD LP)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595D9D6-780B-453E-8C2C-AF1503DC41BB}"/>
              </a:ext>
            </a:extLst>
          </p:cNvPr>
          <p:cNvSpPr txBox="1"/>
          <p:nvPr/>
        </p:nvSpPr>
        <p:spPr>
          <a:xfrm>
            <a:off x="3209199" y="5930867"/>
            <a:ext cx="1067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/>
            </a:lvl1pPr>
          </a:lstStyle>
          <a:p>
            <a:r>
              <a:rPr lang="es-ES" dirty="0">
                <a:latin typeface="Corbel" panose="020B0503020204020204" pitchFamily="34" charset="0"/>
              </a:rPr>
              <a:t>NETAFIM</a:t>
            </a:r>
          </a:p>
          <a:p>
            <a:r>
              <a:rPr lang="es-ES" dirty="0">
                <a:latin typeface="Corbel" panose="020B0503020204020204" pitchFamily="34" charset="0"/>
              </a:rPr>
              <a:t>(D-NET 9575)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C2F48C8-5E57-4FCA-AAAE-FA30301AC5D1}"/>
              </a:ext>
            </a:extLst>
          </p:cNvPr>
          <p:cNvSpPr txBox="1"/>
          <p:nvPr/>
        </p:nvSpPr>
        <p:spPr>
          <a:xfrm>
            <a:off x="2101059" y="5931612"/>
            <a:ext cx="1162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Corbel" panose="020B0503020204020204" pitchFamily="34" charset="0"/>
              </a:rPr>
              <a:t>VYRSA </a:t>
            </a:r>
          </a:p>
          <a:p>
            <a:pPr algn="ctr"/>
            <a:r>
              <a:rPr lang="es-ES" sz="1000" dirty="0">
                <a:latin typeface="Corbel" panose="020B0503020204020204" pitchFamily="34" charset="0"/>
              </a:rPr>
              <a:t>(VYR-37)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2284CDE-0B91-44E9-8A15-694BC54F5A46}"/>
              </a:ext>
            </a:extLst>
          </p:cNvPr>
          <p:cNvSpPr txBox="1"/>
          <p:nvPr/>
        </p:nvSpPr>
        <p:spPr>
          <a:xfrm>
            <a:off x="4157716" y="5942809"/>
            <a:ext cx="1368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Corbel" panose="020B0503020204020204" pitchFamily="34" charset="0"/>
              </a:rPr>
              <a:t>NELSON IRRIGATION</a:t>
            </a:r>
          </a:p>
          <a:p>
            <a:pPr algn="ctr"/>
            <a:r>
              <a:rPr lang="es-ES" sz="1000" dirty="0">
                <a:latin typeface="Corbel" panose="020B0503020204020204" pitchFamily="34" charset="0"/>
              </a:rPr>
              <a:t>(R33LP)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2A21222-9C96-4DB8-8317-10C567394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305" y="5238746"/>
            <a:ext cx="539648" cy="74451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714973F-BA90-47A4-B2A0-7D3896467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857" y="5350251"/>
            <a:ext cx="790814" cy="52720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4CFC57F-DD8A-4D85-B199-5D74225F3D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656"/>
          <a:stretch/>
        </p:blipFill>
        <p:spPr>
          <a:xfrm>
            <a:off x="5652394" y="5219555"/>
            <a:ext cx="803676" cy="74464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B82F0F5-93D6-41D0-A362-3EBF54276D68}"/>
              </a:ext>
            </a:extLst>
          </p:cNvPr>
          <p:cNvSpPr txBox="1"/>
          <p:nvPr/>
        </p:nvSpPr>
        <p:spPr>
          <a:xfrm>
            <a:off x="5422221" y="5953166"/>
            <a:ext cx="1368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00" dirty="0">
                <a:latin typeface="Corbel" panose="020B0503020204020204" pitchFamily="34" charset="0"/>
              </a:rPr>
              <a:t>REGULADOR DE PRESIÓN</a:t>
            </a:r>
          </a:p>
          <a:p>
            <a:pPr algn="ctr"/>
            <a:r>
              <a:rPr lang="es-ES" sz="1000" dirty="0">
                <a:latin typeface="Corbel" panose="020B0503020204020204" pitchFamily="34" charset="0"/>
              </a:rPr>
              <a:t>PRV 2000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7A1A876-8C99-4957-8A10-362244B36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37" y="5228884"/>
            <a:ext cx="744515" cy="74451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8FB195A-2919-4A45-9164-360FAA0C8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1243" y="5147847"/>
            <a:ext cx="1232284" cy="82152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0E47B0E6-0F66-4B61-BA24-596ADBB86A15}"/>
              </a:ext>
            </a:extLst>
          </p:cNvPr>
          <p:cNvSpPr txBox="1"/>
          <p:nvPr/>
        </p:nvSpPr>
        <p:spPr>
          <a:xfrm>
            <a:off x="6456070" y="5957478"/>
            <a:ext cx="1368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00" dirty="0">
                <a:latin typeface="Corbel" panose="020B0503020204020204" pitchFamily="34" charset="0"/>
              </a:rPr>
              <a:t>REGULADOR DE PRESIÓN</a:t>
            </a:r>
          </a:p>
          <a:p>
            <a:pPr algn="ctr"/>
            <a:r>
              <a:rPr lang="es-ES" sz="1000" dirty="0">
                <a:latin typeface="Corbel" panose="020B0503020204020204" pitchFamily="34" charset="0"/>
              </a:rPr>
              <a:t>VYR-19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000EBA1-16E4-4506-AF52-501466FF9F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1138" y="2356647"/>
            <a:ext cx="4342774" cy="2807762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48048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5">
            <a:extLst>
              <a:ext uri="{FF2B5EF4-FFF2-40B4-BE49-F238E27FC236}">
                <a16:creationId xmlns:a16="http://schemas.microsoft.com/office/drawing/2014/main" id="{DCD55D2E-A4E8-487A-A9BD-79A655F6742B}"/>
              </a:ext>
            </a:extLst>
          </p:cNvPr>
          <p:cNvSpPr txBox="1">
            <a:spLocks/>
          </p:cNvSpPr>
          <p:nvPr/>
        </p:nvSpPr>
        <p:spPr>
          <a:xfrm>
            <a:off x="544475" y="2093122"/>
            <a:ext cx="6494500" cy="235019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7063" lvl="2" indent="-242888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Marco de riego </a:t>
            </a:r>
            <a:r>
              <a:rPr lang="es-ES" sz="20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18 x 18</a:t>
            </a:r>
            <a:r>
              <a:rPr lang="es-ES" sz="20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, marco real</a:t>
            </a:r>
          </a:p>
          <a:p>
            <a:pPr marL="627063" lvl="2" indent="-242888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Presión en boquilla del aspersor: </a:t>
            </a:r>
            <a:r>
              <a:rPr lang="es-ES" sz="2000" b="1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3,5 kg/cm</a:t>
            </a:r>
            <a:r>
              <a:rPr lang="es-ES" sz="2000" b="1" baseline="30000" dirty="0">
                <a:solidFill>
                  <a:schemeClr val="tx1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2</a:t>
            </a:r>
            <a:endParaRPr lang="es-ES" sz="2000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627063" lvl="2" indent="-242888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r>
              <a:rPr lang="es-ES_tradnl" sz="2000" dirty="0">
                <a:solidFill>
                  <a:schemeClr val="tx1"/>
                </a:solidFill>
                <a:latin typeface="Trebuchet MS" panose="020B0603020202020204" pitchFamily="34" charset="0"/>
              </a:rPr>
              <a:t>Emisores de riego: </a:t>
            </a:r>
            <a:r>
              <a:rPr lang="es-ES_tradnl" sz="2000" b="1" dirty="0">
                <a:solidFill>
                  <a:schemeClr val="tx1"/>
                </a:solidFill>
                <a:latin typeface="Trebuchet MS" panose="020B0603020202020204" pitchFamily="34" charset="0"/>
              </a:rPr>
              <a:t>convencionales NAANDANJAIN 5035 SD</a:t>
            </a:r>
            <a:endParaRPr lang="es-ES_tradnl" sz="20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lvl="2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endParaRPr lang="es-ES" sz="2000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170000"/>
              </a:lnSpc>
              <a:buSzPct val="80000"/>
              <a:buFont typeface="Wingdings" panose="05000000000000000000" pitchFamily="2" charset="2"/>
              <a:buChar char="q"/>
            </a:pPr>
            <a:endParaRPr lang="es-ES" sz="2000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70000"/>
              </a:lnSpc>
              <a:buFont typeface="Calibri" panose="020F0502020204030204" pitchFamily="34" charset="0"/>
              <a:buNone/>
            </a:pPr>
            <a:endParaRPr lang="es-ES" b="1" dirty="0">
              <a:solidFill>
                <a:schemeClr val="tx1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FF927B-AFF2-493C-AAB0-75B098C4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9623"/>
            <a:ext cx="10233804" cy="1450757"/>
          </a:xfrm>
        </p:spPr>
        <p:txBody>
          <a:bodyPr>
            <a:noAutofit/>
          </a:bodyPr>
          <a:lstStyle/>
          <a:p>
            <a:pPr algn="ctr"/>
            <a:r>
              <a:rPr lang="es-ES" sz="3600" dirty="0">
                <a:latin typeface="Trebuchet MS" panose="020B0603020202020204" pitchFamily="34" charset="0"/>
                <a:cs typeface="Calibri" panose="020F0502020204030204" pitchFamily="34" charset="0"/>
              </a:rPr>
              <a:t>ENSAYOS DE RIEGO A PRESIÓN </a:t>
            </a:r>
            <a:r>
              <a:rPr lang="es-ES" sz="3600" b="1" dirty="0">
                <a:latin typeface="Trebuchet MS" panose="020B0603020202020204" pitchFamily="34" charset="0"/>
                <a:cs typeface="Calibri" panose="020F0502020204030204" pitchFamily="34" charset="0"/>
              </a:rPr>
              <a:t>CONVENCIONAL</a:t>
            </a:r>
            <a:r>
              <a:rPr lang="es-ES" sz="3600" dirty="0">
                <a:latin typeface="Trebuchet MS" panose="020B0603020202020204" pitchFamily="34" charset="0"/>
                <a:cs typeface="Calibri" panose="020F0502020204030204" pitchFamily="34" charset="0"/>
              </a:rPr>
              <a:t> EN CULTIVO DE</a:t>
            </a:r>
            <a:r>
              <a:rPr lang="es-ES" sz="3600" b="1" dirty="0">
                <a:latin typeface="Trebuchet MS" panose="020B0603020202020204" pitchFamily="34" charset="0"/>
                <a:cs typeface="Calibri" panose="020F0502020204030204" pitchFamily="34" charset="0"/>
              </a:rPr>
              <a:t> MAÍZ, </a:t>
            </a:r>
            <a:r>
              <a:rPr lang="es-ES" sz="3600" dirty="0">
                <a:latin typeface="Trebuchet MS" panose="020B0603020202020204" pitchFamily="34" charset="0"/>
                <a:cs typeface="Calibri" panose="020F0502020204030204" pitchFamily="34" charset="0"/>
              </a:rPr>
              <a:t>EN</a:t>
            </a:r>
            <a:r>
              <a:rPr lang="es-ES" sz="3600" b="1" dirty="0">
                <a:latin typeface="Trebuchet MS" panose="020B0603020202020204" pitchFamily="34" charset="0"/>
                <a:cs typeface="Calibri" panose="020F0502020204030204" pitchFamily="34" charset="0"/>
              </a:rPr>
              <a:t> PARCELAS COMERCIALES</a:t>
            </a:r>
            <a:endParaRPr lang="es-ES" sz="3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88FD36-CEA3-42A1-9415-795C9CB50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50" r="4054"/>
          <a:stretch/>
        </p:blipFill>
        <p:spPr>
          <a:xfrm>
            <a:off x="4408278" y="3885191"/>
            <a:ext cx="1155760" cy="109136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1EBC924-91BA-4C30-A184-2BA7F6FA9FEF}"/>
              </a:ext>
            </a:extLst>
          </p:cNvPr>
          <p:cNvSpPr txBox="1"/>
          <p:nvPr/>
        </p:nvSpPr>
        <p:spPr>
          <a:xfrm>
            <a:off x="4327899" y="5038732"/>
            <a:ext cx="1236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Corbel" panose="020B0503020204020204" pitchFamily="34" charset="0"/>
              </a:rPr>
              <a:t>NAANDANJAIN</a:t>
            </a:r>
          </a:p>
          <a:p>
            <a:pPr algn="ctr"/>
            <a:r>
              <a:rPr lang="es-ES" sz="1000" dirty="0">
                <a:latin typeface="Corbel" panose="020B0503020204020204" pitchFamily="34" charset="0"/>
              </a:rPr>
              <a:t>(5035 SD)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CD36404-8885-4CC6-83A8-D8914081D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502" y="1741036"/>
            <a:ext cx="3209721" cy="380411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C87CCFA-936C-4352-83A3-8A060315C45C}"/>
              </a:ext>
            </a:extLst>
          </p:cNvPr>
          <p:cNvSpPr txBox="1"/>
          <p:nvPr/>
        </p:nvSpPr>
        <p:spPr>
          <a:xfrm>
            <a:off x="8437803" y="5545150"/>
            <a:ext cx="3209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Trebuchet MS" panose="020B0603020202020204" pitchFamily="34" charset="0"/>
              </a:rPr>
              <a:t>Parcela Maíz, ensayos BP y T</a:t>
            </a:r>
          </a:p>
          <a:p>
            <a:pPr algn="ctr"/>
            <a:r>
              <a:rPr lang="es-ES" sz="1600" b="1" dirty="0">
                <a:latin typeface="Trebuchet MS" panose="020B0603020202020204" pitchFamily="34" charset="0"/>
              </a:rPr>
              <a:t>San Miguel del Pino 2023</a:t>
            </a:r>
          </a:p>
        </p:txBody>
      </p:sp>
    </p:spTree>
    <p:extLst>
      <p:ext uri="{BB962C8B-B14F-4D97-AF65-F5344CB8AC3E}">
        <p14:creationId xmlns:p14="http://schemas.microsoft.com/office/powerpoint/2010/main" val="2028371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E8949E-4DB4-4F68-AB86-608E3969B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b="1" dirty="0">
                <a:latin typeface="Trebuchet MS" panose="020B0603020202020204" pitchFamily="34" charset="0"/>
              </a:rPr>
              <a:t>ALGUNOS RESULTADOS</a:t>
            </a:r>
          </a:p>
        </p:txBody>
      </p:sp>
    </p:spTree>
    <p:extLst>
      <p:ext uri="{BB962C8B-B14F-4D97-AF65-F5344CB8AC3E}">
        <p14:creationId xmlns:p14="http://schemas.microsoft.com/office/powerpoint/2010/main" val="1720417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14F54-E566-4AE9-BB2A-5864296FB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89021"/>
            <a:ext cx="10439400" cy="148737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>
                <a:latin typeface="Trebuchet MS" panose="020B0603020202020204" pitchFamily="34" charset="0"/>
              </a:rPr>
              <a:t>DATOS DE RENDIMIENTO. </a:t>
            </a:r>
            <a:br>
              <a:rPr lang="es-ES" sz="4000" b="1" dirty="0">
                <a:latin typeface="Trebuchet MS" panose="020B0603020202020204" pitchFamily="34" charset="0"/>
              </a:rPr>
            </a:br>
            <a:r>
              <a:rPr lang="es-ES" sz="4000" b="1" dirty="0">
                <a:latin typeface="Trebuchet MS" panose="020B0603020202020204" pitchFamily="34" charset="0"/>
              </a:rPr>
              <a:t>ENSAYO DE PATATAS SOTO DE CERRATO (PA) 2022</a:t>
            </a:r>
            <a:endParaRPr lang="es-ES" sz="40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DDDEE9E-95AE-42D9-AB91-E2A50F1BF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2071" y="2101125"/>
            <a:ext cx="3261329" cy="4023450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A64C993-007A-4D01-BABD-2652B07DD1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5670198"/>
              </p:ext>
            </p:extLst>
          </p:nvPr>
        </p:nvGraphicFramePr>
        <p:xfrm>
          <a:off x="301752" y="1975103"/>
          <a:ext cx="8110728" cy="4462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01669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14F54-E566-4AE9-BB2A-5864296FB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89021"/>
            <a:ext cx="10439400" cy="148737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>
                <a:latin typeface="Trebuchet MS" panose="020B0603020202020204" pitchFamily="34" charset="0"/>
              </a:rPr>
              <a:t>DATOS DE RENDIMIENTO. </a:t>
            </a:r>
            <a:br>
              <a:rPr lang="es-ES" sz="4000" b="1" dirty="0">
                <a:latin typeface="Trebuchet MS" panose="020B0603020202020204" pitchFamily="34" charset="0"/>
              </a:rPr>
            </a:br>
            <a:r>
              <a:rPr lang="es-ES" sz="4000" b="1" dirty="0">
                <a:latin typeface="Trebuchet MS" panose="020B0603020202020204" pitchFamily="34" charset="0"/>
              </a:rPr>
              <a:t>ENSAYO DE PATATAS SOTO DE CERRATO (PA) 2022</a:t>
            </a:r>
            <a:endParaRPr lang="es-ES" sz="40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DDDEE9E-95AE-42D9-AB91-E2A50F1BF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2071" y="2101125"/>
            <a:ext cx="3261329" cy="4023450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FB83E9DD-C0AF-4F94-8C6F-A5EC93BF23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285232"/>
              </p:ext>
            </p:extLst>
          </p:nvPr>
        </p:nvGraphicFramePr>
        <p:xfrm>
          <a:off x="1876425" y="1910625"/>
          <a:ext cx="5591175" cy="421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4279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14F54-E566-4AE9-BB2A-5864296FB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4" y="141396"/>
            <a:ext cx="10287001" cy="1487379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latin typeface="Trebuchet MS" panose="020B0603020202020204" pitchFamily="34" charset="0"/>
              </a:rPr>
              <a:t>DATOS DE RENDIMIENTO. ENSAYO DE REMOLACHA EN OLIVARES DE DUERO (VA) 2022</a:t>
            </a:r>
            <a:endParaRPr lang="es-ES" sz="3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6717BF6-3740-429C-8B2E-2635FE883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543" y="2109149"/>
            <a:ext cx="2779961" cy="383551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graphicFrame>
        <p:nvGraphicFramePr>
          <p:cNvPr id="11" name="Marcador de contenido 10">
            <a:extLst>
              <a:ext uri="{FF2B5EF4-FFF2-40B4-BE49-F238E27FC236}">
                <a16:creationId xmlns:a16="http://schemas.microsoft.com/office/drawing/2014/main" id="{F5238783-A922-40ED-AE8E-DB09CB758D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5938474"/>
              </p:ext>
            </p:extLst>
          </p:nvPr>
        </p:nvGraphicFramePr>
        <p:xfrm>
          <a:off x="657222" y="1925109"/>
          <a:ext cx="7858127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30874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14F54-E566-4AE9-BB2A-5864296FB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4" y="141396"/>
            <a:ext cx="10287001" cy="1487379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latin typeface="Trebuchet MS" panose="020B0603020202020204" pitchFamily="34" charset="0"/>
              </a:rPr>
              <a:t>DATOS DE RENDIMIENTO. ENSAYO DE REMOLACHA EN OLIVARES DE DUERO (VA) 2022</a:t>
            </a:r>
            <a:endParaRPr lang="es-ES" sz="3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6717BF6-3740-429C-8B2E-2635FE883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043" y="2032949"/>
            <a:ext cx="2779961" cy="383551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CBD14264-6EA1-4C34-BD39-85E1D7C265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3664117"/>
              </p:ext>
            </p:extLst>
          </p:nvPr>
        </p:nvGraphicFramePr>
        <p:xfrm>
          <a:off x="1096963" y="1895475"/>
          <a:ext cx="6875462" cy="3973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00829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F2265-E635-421E-B282-9EFE4C02E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b="1" dirty="0">
                <a:latin typeface="Trebuchet MS" panose="020B0603020202020204" pitchFamily="34" charset="0"/>
              </a:rPr>
              <a:t>REBAPRES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5245B1-EC72-422C-A04E-22CDECC25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18715"/>
            <a:ext cx="10058400" cy="1751708"/>
          </a:xfrm>
        </p:spPr>
        <p:txBody>
          <a:bodyPr>
            <a:normAutofit fontScale="92500"/>
          </a:bodyPr>
          <a:lstStyle/>
          <a:p>
            <a:pPr algn="ctr"/>
            <a:r>
              <a:rPr lang="es-ES" sz="2800" b="1" dirty="0">
                <a:solidFill>
                  <a:schemeClr val="tx1"/>
                </a:solidFill>
                <a:latin typeface="Trebuchet MS" panose="020B0603020202020204" pitchFamily="34" charset="0"/>
              </a:rPr>
              <a:t>“PROYECTO DE EXPERIMENTACIÓN DE </a:t>
            </a:r>
            <a:r>
              <a:rPr lang="es-ES" sz="2800" b="1" cap="small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RIEGO A BAJA PRESIÓN Y</a:t>
            </a:r>
            <a:br>
              <a:rPr lang="es-ES" sz="2800" b="1" cap="small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</a:br>
            <a:r>
              <a:rPr lang="es-ES" sz="2800" b="1" cap="small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APLICACIÓN DE NUEVAS TECNOLOGÍAS EN LOS CULTIVOS DE REGADÍO DE CASTILLA Y LEÓN”</a:t>
            </a:r>
            <a:br>
              <a:rPr lang="es-ES" sz="2800" b="1" cap="small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</a:br>
            <a:endParaRPr lang="es-ES" sz="28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0DA8990-344D-4129-818A-E6EC28319C86}"/>
              </a:ext>
            </a:extLst>
          </p:cNvPr>
          <p:cNvSpPr/>
          <p:nvPr/>
        </p:nvSpPr>
        <p:spPr>
          <a:xfrm>
            <a:off x="2523451" y="4230286"/>
            <a:ext cx="90509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2000" b="1" spc="15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Enmarcado en la submedida 16.2 del </a:t>
            </a:r>
            <a:r>
              <a:rPr lang="es-ES" sz="2000" b="1" i="1" spc="15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Programa de Desarrollo Rural de Castilla y León 2014-2020</a:t>
            </a:r>
            <a:r>
              <a:rPr lang="es-ES" sz="2000" b="1" spc="15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, de ayuda para proyectos piloto y para el desarrollo de nuevos productos y procesos y tecnologías (actuación cofinanciada fondos FEADER).</a:t>
            </a:r>
            <a:endParaRPr lang="es-ES" sz="2000" dirty="0">
              <a:solidFill>
                <a:srgbClr val="000000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Flecha: curvada hacia la derecha 4">
            <a:extLst>
              <a:ext uri="{FF2B5EF4-FFF2-40B4-BE49-F238E27FC236}">
                <a16:creationId xmlns:a16="http://schemas.microsoft.com/office/drawing/2014/main" id="{E4ABAC0C-17CF-4D53-B84F-BCCFCE2DB133}"/>
              </a:ext>
            </a:extLst>
          </p:cNvPr>
          <p:cNvSpPr/>
          <p:nvPr/>
        </p:nvSpPr>
        <p:spPr>
          <a:xfrm>
            <a:off x="1097280" y="3272622"/>
            <a:ext cx="1106905" cy="19153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BF35F71-45CB-42C1-A9E9-541A4D1A7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608" y="5402072"/>
            <a:ext cx="2511770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42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9E7F54-22D5-47E9-81CF-8337391A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48958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latin typeface="Trebuchet MS" panose="020B0603020202020204" pitchFamily="34" charset="0"/>
              </a:rPr>
              <a:t>JORNADAS DEMOSTRATIVAS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0FDB76-07E7-4B15-B6DD-456BC0EF8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433" y="957397"/>
            <a:ext cx="3998997" cy="578822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256C3C-5D32-4678-B82D-A813E3B7D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651" y="957397"/>
            <a:ext cx="4071768" cy="578822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94622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Imagen" descr="gob-mapama-seiasa_comprimido.jpg">
            <a:extLst>
              <a:ext uri="{FF2B5EF4-FFF2-40B4-BE49-F238E27FC236}">
                <a16:creationId xmlns:a16="http://schemas.microsoft.com/office/drawing/2014/main" id="{43935CAE-18D3-4022-853D-A67BC04EE61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3145" y="5030722"/>
            <a:ext cx="5661064" cy="1181585"/>
          </a:xfrm>
          <a:prstGeom prst="rect">
            <a:avLst/>
          </a:prstGeom>
          <a:solidFill>
            <a:schemeClr val="tx1">
              <a:lumMod val="75000"/>
              <a:lumOff val="25000"/>
              <a:alpha val="0"/>
            </a:schemeClr>
          </a:solidFill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36B7A0F-37F3-46A6-97C0-39236024ECF2}"/>
              </a:ext>
            </a:extLst>
          </p:cNvPr>
          <p:cNvSpPr txBox="1"/>
          <p:nvPr/>
        </p:nvSpPr>
        <p:spPr>
          <a:xfrm>
            <a:off x="3145279" y="1827278"/>
            <a:ext cx="5661064" cy="1323439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Trebuchet MS" panose="020B0603020202020204" pitchFamily="34" charset="0"/>
              </a:rPr>
              <a:t>MUCHAS GRACIAS POR VUESTRA ATENCIÓN</a:t>
            </a:r>
          </a:p>
        </p:txBody>
      </p:sp>
    </p:spTree>
    <p:extLst>
      <p:ext uri="{BB962C8B-B14F-4D97-AF65-F5344CB8AC3E}">
        <p14:creationId xmlns:p14="http://schemas.microsoft.com/office/powerpoint/2010/main" val="2935453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69D10836-CAF1-43B1-B29D-E53AEC489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3" b="12694"/>
          <a:stretch/>
        </p:blipFill>
        <p:spPr>
          <a:xfrm>
            <a:off x="4335363" y="5041232"/>
            <a:ext cx="2834264" cy="123192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20F2265-E635-421E-B282-9EFE4C02E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0192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>
                <a:latin typeface="Trebuchet MS" panose="020B0603020202020204" pitchFamily="34" charset="0"/>
              </a:rPr>
              <a:t>ANTECEDENTES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5245B1-EC72-422C-A04E-22CDECC25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325" y="1626715"/>
            <a:ext cx="10238875" cy="4338495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endParaRPr lang="es-ES" sz="2400" b="1" dirty="0">
              <a:solidFill>
                <a:schemeClr val="tx1"/>
              </a:solidFill>
              <a:latin typeface="Trebuchet MS" panose="020B0603020202020204" pitchFamily="34" charset="0"/>
              <a:cs typeface="Aharoni" panose="02010803020104030203" pitchFamily="2" charset="-79"/>
            </a:endParaRPr>
          </a:p>
          <a:p>
            <a:pPr marL="446088" lvl="1" indent="-246063">
              <a:buFont typeface="Courier New" panose="02070309020205020404" pitchFamily="49" charset="0"/>
              <a:buChar char="o"/>
            </a:pPr>
            <a:r>
              <a:rPr lang="es-ES" sz="2400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“</a:t>
            </a:r>
            <a:r>
              <a:rPr lang="es-ES" sz="2400" b="1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Análisis del riego por aspersión a baja presión en un cultivo de maíz</a:t>
            </a:r>
            <a:r>
              <a:rPr lang="es-ES" sz="2400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”. Campañas 2015 y 2016.  Zapata, N; Robles, O; Cavero, J; et Playán, E. Estación experimental Aula Dei del CSIC, Zaragoza.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s-ES" sz="2400" dirty="0">
              <a:solidFill>
                <a:schemeClr val="tx1"/>
              </a:solidFill>
              <a:latin typeface="Trebuchet MS" panose="020B0603020202020204" pitchFamily="34" charset="0"/>
              <a:cs typeface="Aharoni" panose="02010803020104030203" pitchFamily="2" charset="-79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s-ES" sz="2400" dirty="0">
              <a:solidFill>
                <a:schemeClr val="tx1"/>
              </a:solidFill>
              <a:latin typeface="Trebuchet MS" panose="020B0603020202020204" pitchFamily="34" charset="0"/>
              <a:cs typeface="Aharoni" panose="02010803020104030203" pitchFamily="2" charset="-79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s-ES" sz="2400" dirty="0">
              <a:solidFill>
                <a:schemeClr val="tx1"/>
              </a:solidFill>
              <a:latin typeface="Trebuchet MS" panose="020B0603020202020204" pitchFamily="34" charset="0"/>
              <a:cs typeface="Aharoni" panose="02010803020104030203" pitchFamily="2" charset="-79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2400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 “</a:t>
            </a:r>
            <a:r>
              <a:rPr lang="es-ES" sz="2400" b="1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Ensayo de riego con aspersores a baja presión en la campaña 2018 para el cultivo del maíz</a:t>
            </a:r>
            <a:r>
              <a:rPr lang="es-ES" sz="2400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”. Goñi Labat, M. Proyecto LIFE-IP </a:t>
            </a:r>
            <a:r>
              <a:rPr lang="es-ES" sz="2400" dirty="0" err="1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NAdapta</a:t>
            </a:r>
            <a:r>
              <a:rPr lang="es-ES" sz="2400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, INTIA, Navarra.</a:t>
            </a:r>
            <a:endParaRPr lang="es-ES" sz="26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6EF933D-4614-42A9-BB5A-B5FAEDC9A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63" y="3308684"/>
            <a:ext cx="2709885" cy="6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65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F2265-E635-421E-B282-9EFE4C02E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0192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latin typeface="Trebuchet MS" panose="020B0603020202020204" pitchFamily="34" charset="0"/>
              </a:rPr>
              <a:t>REBAPRES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5245B1-EC72-422C-A04E-22CDECC25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027" y="1872725"/>
            <a:ext cx="10647946" cy="4383696"/>
          </a:xfrm>
        </p:spPr>
        <p:txBody>
          <a:bodyPr>
            <a:normAutofit fontScale="92500" lnSpcReduction="10000"/>
          </a:bodyPr>
          <a:lstStyle/>
          <a:p>
            <a:r>
              <a:rPr lang="es-ES" sz="3000" b="1" cap="small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Participan</a:t>
            </a:r>
            <a:r>
              <a:rPr lang="es-ES" sz="2800" b="1" cap="small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2600" b="1" cap="small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 </a:t>
            </a:r>
            <a:r>
              <a:rPr lang="es-ES" sz="2400" b="1" cap="small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4 AGRICULTORES COLABORADORES</a:t>
            </a:r>
            <a:r>
              <a:rPr lang="es-ES" sz="2600" cap="small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,</a:t>
            </a:r>
            <a:r>
              <a:rPr lang="es-ES" sz="2600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 </a:t>
            </a:r>
            <a:r>
              <a:rPr lang="es-ES" sz="2400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de la CR del Canal de Tordesillas, CR de Soto de Cerrato y CR del Canal del Riaza.</a:t>
            </a:r>
          </a:p>
          <a:p>
            <a:pPr marL="201168" lvl="1" indent="0">
              <a:buNone/>
            </a:pPr>
            <a:endParaRPr lang="es-ES" sz="2400" b="1" cap="small" dirty="0">
              <a:solidFill>
                <a:schemeClr val="tx1"/>
              </a:solidFill>
              <a:latin typeface="Trebuchet MS" panose="020B0603020202020204" pitchFamily="34" charset="0"/>
              <a:cs typeface="Aharoni" panose="02010803020104030203" pitchFamily="2" charset="-79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2400" b="1" cap="small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 4 EMPRESAS </a:t>
            </a:r>
            <a:r>
              <a:rPr lang="es-ES" sz="2400" cap="small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COLABORADORAS</a:t>
            </a:r>
            <a:r>
              <a:rPr lang="es-ES" sz="2800" cap="small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: </a:t>
            </a:r>
            <a:r>
              <a:rPr lang="es-ES" sz="2600" b="1" cap="small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Vyrsa, Naandanjain, Regaber y Nelson</a:t>
            </a:r>
            <a:r>
              <a:rPr lang="es-ES" sz="2600" cap="small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s-ES" sz="2400" cap="small" dirty="0">
              <a:solidFill>
                <a:schemeClr val="tx1"/>
              </a:solidFill>
              <a:latin typeface="Trebuchet MS" panose="020B0603020202020204" pitchFamily="34" charset="0"/>
              <a:cs typeface="Aharoni" panose="02010803020104030203" pitchFamily="2" charset="-79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s-ES" sz="2400" cap="small" dirty="0">
              <a:solidFill>
                <a:schemeClr val="tx1"/>
              </a:solidFill>
              <a:latin typeface="Trebuchet MS" panose="020B0603020202020204" pitchFamily="34" charset="0"/>
              <a:cs typeface="Aharoni" panose="02010803020104030203" pitchFamily="2" charset="-79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s-ES" sz="2400" cap="small" dirty="0">
              <a:solidFill>
                <a:schemeClr val="tx1"/>
              </a:solidFill>
              <a:latin typeface="Trebuchet MS" panose="020B0603020202020204" pitchFamily="34" charset="0"/>
              <a:cs typeface="Aharoni" panose="02010803020104030203" pitchFamily="2" charset="-79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s-ES" sz="2400" cap="small" dirty="0">
              <a:solidFill>
                <a:schemeClr val="tx1"/>
              </a:solidFill>
              <a:latin typeface="Trebuchet MS" panose="020B0603020202020204" pitchFamily="34" charset="0"/>
              <a:cs typeface="Aharoni" panose="02010803020104030203" pitchFamily="2" charset="-79"/>
            </a:endParaRPr>
          </a:p>
          <a:p>
            <a:pPr marL="201168" lvl="1" indent="0">
              <a:buNone/>
            </a:pPr>
            <a:endParaRPr lang="es-ES" sz="2400" cap="small" dirty="0">
              <a:solidFill>
                <a:schemeClr val="tx1"/>
              </a:solidFill>
              <a:latin typeface="Trebuchet MS" panose="020B0603020202020204" pitchFamily="34" charset="0"/>
              <a:cs typeface="Aharoni" panose="02010803020104030203" pitchFamily="2" charset="-79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2400" b="1" cap="small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 ITACYL, </a:t>
            </a:r>
            <a:r>
              <a:rPr lang="es-ES" sz="2400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encargados de la coordinación y seguimiento. </a:t>
            </a:r>
          </a:p>
          <a:p>
            <a:pPr marL="201168" lvl="1" indent="0">
              <a:buNone/>
            </a:pPr>
            <a:r>
              <a:rPr lang="es-ES" sz="2400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	</a:t>
            </a:r>
            <a:r>
              <a:rPr lang="es-ES" sz="2400" cap="small" dirty="0">
                <a:solidFill>
                  <a:schemeClr val="tx1"/>
                </a:solidFill>
                <a:latin typeface="Trebuchet MS" panose="020B0603020202020204" pitchFamily="34" charset="0"/>
                <a:cs typeface="Aharoni" panose="02010803020104030203" pitchFamily="2" charset="-79"/>
              </a:rPr>
              <a:t>	</a:t>
            </a:r>
            <a:endParaRPr lang="es-ES" sz="26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Imagen 5" descr="signature_1846986275">
            <a:extLst>
              <a:ext uri="{FF2B5EF4-FFF2-40B4-BE49-F238E27FC236}">
                <a16:creationId xmlns:a16="http://schemas.microsoft.com/office/drawing/2014/main" id="{5548EDAC-1098-4783-8120-43621C689FBA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2" y="4041973"/>
            <a:ext cx="1859500" cy="78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32A0C7-1D74-4235-8DF9-40E64E0B4DB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"/>
          <a:stretch/>
        </p:blipFill>
        <p:spPr bwMode="auto">
          <a:xfrm>
            <a:off x="3120250" y="4207281"/>
            <a:ext cx="2385638" cy="6244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B1A709C-9CA0-4684-B700-5AF6F1861C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384" y="4015199"/>
            <a:ext cx="1913538" cy="900691"/>
          </a:xfrm>
          <a:prstGeom prst="rect">
            <a:avLst/>
          </a:prstGeom>
        </p:spPr>
      </p:pic>
      <p:pic>
        <p:nvPicPr>
          <p:cNvPr id="9" name="Imagen 8" descr="Nelson Irrigation Corporation">
            <a:extLst>
              <a:ext uri="{FF2B5EF4-FFF2-40B4-BE49-F238E27FC236}">
                <a16:creationId xmlns:a16="http://schemas.microsoft.com/office/drawing/2014/main" id="{74A20862-4220-4BF6-80D3-49D7D1897C8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879" y="4087976"/>
            <a:ext cx="2309151" cy="64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EEF5EE8-CD08-4975-876C-9567748F2C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366" y="4948174"/>
            <a:ext cx="2306088" cy="109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47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94054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latin typeface="Trebuchet MS" panose="020B0603020202020204" pitchFamily="34" charset="0"/>
              </a:rPr>
              <a:t>OBJETIVO E IMPACTO  </a:t>
            </a:r>
            <a:endParaRPr lang="es-ES" sz="5400" b="1" dirty="0">
              <a:latin typeface="Trebuchet MS" panose="020B0603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EDE900-FAA7-4FD0-AC8E-0D5D9FB42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78725"/>
            <a:ext cx="10058400" cy="4532705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endParaRPr lang="es-ES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80975" indent="-180975">
              <a:buFont typeface="Courier New" panose="02070309020205020404" pitchFamily="49" charset="0"/>
              <a:buChar char="o"/>
            </a:pPr>
            <a:r>
              <a:rPr lang="es-ES" b="1" dirty="0">
                <a:solidFill>
                  <a:schemeClr val="tx1"/>
                </a:solidFill>
                <a:latin typeface="Trebuchet MS" panose="020B0603020202020204" pitchFamily="34" charset="0"/>
              </a:rPr>
              <a:t>OBJETIVO FUNDAMENTAL: </a:t>
            </a: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Demostrar que es posible regar con </a:t>
            </a:r>
            <a:r>
              <a:rPr lang="es-ES" b="1" dirty="0">
                <a:solidFill>
                  <a:schemeClr val="tx1"/>
                </a:solidFill>
                <a:latin typeface="Trebuchet MS" panose="020B0603020202020204" pitchFamily="34" charset="0"/>
              </a:rPr>
              <a:t>menor presión</a:t>
            </a: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, reduciendo en consecuencia los costes, </a:t>
            </a:r>
            <a:r>
              <a:rPr lang="es-ES" b="1" dirty="0">
                <a:solidFill>
                  <a:schemeClr val="tx1"/>
                </a:solidFill>
                <a:latin typeface="Trebuchet MS" panose="020B0603020202020204" pitchFamily="34" charset="0"/>
              </a:rPr>
              <a:t>sin mermar </a:t>
            </a: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la </a:t>
            </a:r>
            <a:r>
              <a:rPr lang="es-ES" b="1" dirty="0">
                <a:solidFill>
                  <a:schemeClr val="tx1"/>
                </a:solidFill>
                <a:latin typeface="Trebuchet MS" panose="020B0603020202020204" pitchFamily="34" charset="0"/>
              </a:rPr>
              <a:t>calidad del riego y la producción</a:t>
            </a: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 óptima deseada. </a:t>
            </a:r>
          </a:p>
          <a:p>
            <a:pPr marL="180975" indent="-180975">
              <a:buFont typeface="Courier New" panose="02070309020205020404" pitchFamily="49" charset="0"/>
              <a:buChar char="o"/>
            </a:pPr>
            <a:endParaRPr lang="es-E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80975" indent="-180975">
              <a:buFont typeface="Courier New" panose="02070309020205020404" pitchFamily="49" charset="0"/>
              <a:buChar char="o"/>
            </a:pPr>
            <a:r>
              <a:rPr lang="es-ES" b="1" dirty="0">
                <a:solidFill>
                  <a:schemeClr val="tx1"/>
                </a:solidFill>
                <a:latin typeface="Trebuchet MS" panose="020B0603020202020204" pitchFamily="34" charset="0"/>
              </a:rPr>
              <a:t>IMPACTO POTENCIAL</a:t>
            </a: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: </a:t>
            </a:r>
            <a:r>
              <a:rPr lang="es-ES" b="1" dirty="0">
                <a:solidFill>
                  <a:schemeClr val="tx1"/>
                </a:solidFill>
                <a:latin typeface="Trebuchet MS" panose="020B0603020202020204" pitchFamily="34" charset="0"/>
              </a:rPr>
              <a:t>Reducción de los costes energéticos </a:t>
            </a: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en las zonas de regadío mediante el uso de equipos y técnicas innovadoras. </a:t>
            </a:r>
          </a:p>
          <a:p>
            <a:pPr marL="180975" lvl="3" indent="-180975">
              <a:buNone/>
            </a:pPr>
            <a:endParaRPr lang="es-E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80975" lvl="3" indent="-180975">
              <a:buNone/>
            </a:pP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								</a:t>
            </a:r>
          </a:p>
          <a:p>
            <a:pPr marL="180975" indent="-180975">
              <a:buFont typeface="Courier New" panose="02070309020205020404" pitchFamily="49" charset="0"/>
              <a:buChar char="o"/>
            </a:pPr>
            <a:r>
              <a:rPr lang="es-ES" b="1" dirty="0">
                <a:solidFill>
                  <a:schemeClr val="tx1"/>
                </a:solidFill>
                <a:latin typeface="Trebuchet MS" panose="020B0603020202020204" pitchFamily="34" charset="0"/>
              </a:rPr>
              <a:t>OPTIMIZANDO el uso </a:t>
            </a: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de la energía eléctrica  		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ayudamos a combatir el CAMBIO 								CLIMÁTICO.</a:t>
            </a:r>
          </a:p>
          <a:p>
            <a:pPr marL="0" indent="0">
              <a:buNone/>
            </a:pPr>
            <a:endParaRPr lang="es-ES" b="1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endParaRPr lang="es-E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endParaRPr lang="es-ES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74F41CF9-E8A5-47CE-AE3C-195D5FB1B711}"/>
              </a:ext>
            </a:extLst>
          </p:cNvPr>
          <p:cNvSpPr/>
          <p:nvPr/>
        </p:nvSpPr>
        <p:spPr>
          <a:xfrm>
            <a:off x="6574917" y="5125557"/>
            <a:ext cx="676656" cy="1962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D60AF1BD-66B4-4D58-830B-9C41F1902B88}"/>
              </a:ext>
            </a:extLst>
          </p:cNvPr>
          <p:cNvSpPr/>
          <p:nvPr/>
        </p:nvSpPr>
        <p:spPr>
          <a:xfrm rot="20501174">
            <a:off x="7850327" y="3433860"/>
            <a:ext cx="862216" cy="158074"/>
          </a:xfrm>
          <a:prstGeom prst="rightArrow">
            <a:avLst>
              <a:gd name="adj1" fmla="val 5504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B70818-B589-4CC3-8567-B45226BAA516}"/>
              </a:ext>
            </a:extLst>
          </p:cNvPr>
          <p:cNvSpPr txBox="1"/>
          <p:nvPr/>
        </p:nvSpPr>
        <p:spPr>
          <a:xfrm>
            <a:off x="8281435" y="3077063"/>
            <a:ext cx="340379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66928" lvl="3" indent="0">
              <a:buNone/>
            </a:pP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Mejora del margen neto de las explotaciones	</a:t>
            </a:r>
          </a:p>
        </p:txBody>
      </p:sp>
    </p:spTree>
    <p:extLst>
      <p:ext uri="{BB962C8B-B14F-4D97-AF65-F5344CB8AC3E}">
        <p14:creationId xmlns:p14="http://schemas.microsoft.com/office/powerpoint/2010/main" val="836296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488FA-C44A-4CB1-ABAA-CF80CFF1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224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latin typeface="Trebuchet MS" panose="020B0603020202020204" pitchFamily="34" charset="0"/>
              </a:rPr>
              <a:t>DISEÑO - PLANTEAMIENTO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EDE900-FAA7-4FD0-AC8E-0D5D9FB42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304" y="1453323"/>
            <a:ext cx="10058400" cy="47578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E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80975" indent="-180975"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Ensayos destinados a comprobar el </a:t>
            </a:r>
            <a:r>
              <a:rPr lang="es-ES" b="1" dirty="0">
                <a:solidFill>
                  <a:schemeClr val="tx1"/>
                </a:solidFill>
                <a:latin typeface="Trebuchet MS" panose="020B0603020202020204" pitchFamily="34" charset="0"/>
              </a:rPr>
              <a:t>COMPORTAMIENTO y RENDIMIENTO </a:t>
            </a: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del cultivo ante dos escenarios de riego:</a:t>
            </a:r>
          </a:p>
          <a:p>
            <a:pPr marL="180975" indent="-180975">
              <a:buFont typeface="Courier New" panose="02070309020205020404" pitchFamily="49" charset="0"/>
              <a:buChar char="o"/>
            </a:pPr>
            <a:endParaRPr lang="es-E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80975" indent="-180975"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Marco de riego: </a:t>
            </a:r>
            <a:r>
              <a:rPr lang="es-ES" b="1" dirty="0">
                <a:solidFill>
                  <a:schemeClr val="tx1"/>
                </a:solidFill>
                <a:latin typeface="Trebuchet MS" panose="020B0603020202020204" pitchFamily="34" charset="0"/>
              </a:rPr>
              <a:t>18 x 18, marco real</a:t>
            </a:r>
          </a:p>
          <a:p>
            <a:pPr marL="180975" indent="-180975">
              <a:buFont typeface="Courier New" panose="02070309020205020404" pitchFamily="49" charset="0"/>
              <a:buChar char="o"/>
            </a:pPr>
            <a:endParaRPr lang="es-ES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80975" indent="-180975"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Llevado a cabo en </a:t>
            </a:r>
            <a:r>
              <a:rPr lang="es-ES" b="1" dirty="0">
                <a:solidFill>
                  <a:schemeClr val="tx1"/>
                </a:solidFill>
                <a:latin typeface="Trebuchet MS" panose="020B0603020202020204" pitchFamily="34" charset="0"/>
              </a:rPr>
              <a:t>parcelas comerciales </a:t>
            </a: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	 “REALES”</a:t>
            </a:r>
          </a:p>
          <a:p>
            <a:pPr marL="180975" indent="-180975">
              <a:buFont typeface="Courier New" panose="02070309020205020404" pitchFamily="49" charset="0"/>
              <a:buChar char="o"/>
            </a:pPr>
            <a:endParaRPr lang="es-E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80975" indent="-180975"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CULTIVOS: </a:t>
            </a:r>
            <a:r>
              <a:rPr lang="es-ES" b="1" dirty="0">
                <a:solidFill>
                  <a:schemeClr val="tx1"/>
                </a:solidFill>
                <a:latin typeface="Trebuchet MS" panose="020B0603020202020204" pitchFamily="34" charset="0"/>
              </a:rPr>
              <a:t>Maíz, Patata y Remolacha </a:t>
            </a:r>
          </a:p>
          <a:p>
            <a:pPr marL="180975" indent="-180975">
              <a:buNone/>
            </a:pPr>
            <a:endParaRPr lang="es-E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80975" indent="-180975">
              <a:buNone/>
            </a:pPr>
            <a:endParaRPr lang="es-E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180975" indent="-180975"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Duración del proyecto: </a:t>
            </a:r>
            <a:r>
              <a:rPr lang="es-ES" b="1" dirty="0">
                <a:solidFill>
                  <a:schemeClr val="tx1"/>
                </a:solidFill>
                <a:latin typeface="Trebuchet MS" panose="020B0603020202020204" pitchFamily="34" charset="0"/>
              </a:rPr>
              <a:t>3 campañas </a:t>
            </a:r>
            <a:r>
              <a:rPr lang="es-ES" dirty="0">
                <a:solidFill>
                  <a:schemeClr val="tx1"/>
                </a:solidFill>
                <a:latin typeface="Trebuchet MS" panose="020B0603020202020204" pitchFamily="34" charset="0"/>
              </a:rPr>
              <a:t>de riego</a:t>
            </a:r>
          </a:p>
          <a:p>
            <a:pPr marL="0" indent="0">
              <a:buNone/>
            </a:pPr>
            <a:endParaRPr lang="es-E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s-E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01168" lvl="1" indent="0">
              <a:buNone/>
            </a:pPr>
            <a:endParaRPr lang="es-E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lvl="8">
              <a:buFont typeface="Courier New" panose="02070309020205020404" pitchFamily="49" charset="0"/>
              <a:buChar char="o"/>
            </a:pPr>
            <a:endParaRPr lang="es-ES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s-ES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s-E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s-ES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EFFB6EE-9CF4-4157-A405-4805F59F3E3A}"/>
              </a:ext>
            </a:extLst>
          </p:cNvPr>
          <p:cNvSpPr txBox="1"/>
          <p:nvPr/>
        </p:nvSpPr>
        <p:spPr>
          <a:xfrm>
            <a:off x="4916599" y="2138950"/>
            <a:ext cx="57378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Presión convencional: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3,5 bar	   TESTIGO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0BF9D3C-04FA-41E5-BA9C-72B79E1F0FA6}"/>
              </a:ext>
            </a:extLst>
          </p:cNvPr>
          <p:cNvSpPr txBox="1"/>
          <p:nvPr/>
        </p:nvSpPr>
        <p:spPr>
          <a:xfrm>
            <a:off x="7409036" y="2397448"/>
            <a:ext cx="4997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2 bar	        BAJA PRESIÓN</a:t>
            </a:r>
          </a:p>
        </p:txBody>
      </p:sp>
      <p:sp>
        <p:nvSpPr>
          <p:cNvPr id="17" name="Flecha: doblada hacia arriba 16">
            <a:extLst>
              <a:ext uri="{FF2B5EF4-FFF2-40B4-BE49-F238E27FC236}">
                <a16:creationId xmlns:a16="http://schemas.microsoft.com/office/drawing/2014/main" id="{8E1CD3CC-C75E-4F79-915F-F90CDBF1E5F0}"/>
              </a:ext>
            </a:extLst>
          </p:cNvPr>
          <p:cNvSpPr/>
          <p:nvPr/>
        </p:nvSpPr>
        <p:spPr>
          <a:xfrm rot="5400000">
            <a:off x="5218778" y="4888041"/>
            <a:ext cx="452628" cy="58064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C741860-225B-434D-8F87-F9F133B9DC2A}"/>
              </a:ext>
            </a:extLst>
          </p:cNvPr>
          <p:cNvSpPr txBox="1"/>
          <p:nvPr/>
        </p:nvSpPr>
        <p:spPr>
          <a:xfrm>
            <a:off x="5597220" y="4952049"/>
            <a:ext cx="4376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Para cada cultivo, se ensaya una parcela BAJA PRESIÓN y una TESTIGO</a:t>
            </a:r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A72BA47C-86D3-4B60-81D3-A9BC61E08BE7}"/>
              </a:ext>
            </a:extLst>
          </p:cNvPr>
          <p:cNvSpPr/>
          <p:nvPr/>
        </p:nvSpPr>
        <p:spPr>
          <a:xfrm>
            <a:off x="8213011" y="2257060"/>
            <a:ext cx="484632" cy="10972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E6EC6FA4-21BF-4656-AAC3-9590500730B6}"/>
              </a:ext>
            </a:extLst>
          </p:cNvPr>
          <p:cNvSpPr/>
          <p:nvPr/>
        </p:nvSpPr>
        <p:spPr>
          <a:xfrm>
            <a:off x="8213011" y="2547007"/>
            <a:ext cx="484632" cy="10972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6E9E77E7-0C18-405F-B8F3-CE429C2384C6}"/>
              </a:ext>
            </a:extLst>
          </p:cNvPr>
          <p:cNvSpPr/>
          <p:nvPr/>
        </p:nvSpPr>
        <p:spPr>
          <a:xfrm>
            <a:off x="5896560" y="3785111"/>
            <a:ext cx="644589" cy="196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9109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B729D59-C1F9-4980-AAD2-EEA40A6B00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b="1" dirty="0">
                <a:latin typeface="Trebuchet MS" panose="020B0603020202020204" pitchFamily="34" charset="0"/>
              </a:rPr>
              <a:t>MATERIAL DE RIEGO</a:t>
            </a:r>
          </a:p>
        </p:txBody>
      </p:sp>
    </p:spTree>
    <p:extLst>
      <p:ext uri="{BB962C8B-B14F-4D97-AF65-F5344CB8AC3E}">
        <p14:creationId xmlns:p14="http://schemas.microsoft.com/office/powerpoint/2010/main" val="22325806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2159</TotalTime>
  <Words>1710</Words>
  <Application>Microsoft Office PowerPoint</Application>
  <PresentationFormat>Panorámica</PresentationFormat>
  <Paragraphs>255</Paragraphs>
  <Slides>41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41</vt:i4>
      </vt:variant>
    </vt:vector>
  </HeadingPairs>
  <TitlesOfParts>
    <vt:vector size="52" baseType="lpstr">
      <vt:lpstr>Aharoni</vt:lpstr>
      <vt:lpstr>Arial</vt:lpstr>
      <vt:lpstr>Calibri</vt:lpstr>
      <vt:lpstr>Calibri Light</vt:lpstr>
      <vt:lpstr>Corbel</vt:lpstr>
      <vt:lpstr>Courier New</vt:lpstr>
      <vt:lpstr>Times New Roman</vt:lpstr>
      <vt:lpstr>Trebuchet MS</vt:lpstr>
      <vt:lpstr>Wingdings</vt:lpstr>
      <vt:lpstr>Tema de Office</vt:lpstr>
      <vt:lpstr>Retrospección</vt:lpstr>
      <vt:lpstr>Uso de una red densa de sensores de control para el ensayo de sistemas de riego a baja presión. Proyecto REBAPRES</vt:lpstr>
      <vt:lpstr>“USO DE UNA RED DENSA DE SENSORES DE CONTROL”</vt:lpstr>
      <vt:lpstr>REBAPRES</vt:lpstr>
      <vt:lpstr>REBAPRES</vt:lpstr>
      <vt:lpstr>ANTECEDENTES</vt:lpstr>
      <vt:lpstr>REBAPRES</vt:lpstr>
      <vt:lpstr>OBJETIVO E IMPACTO  </vt:lpstr>
      <vt:lpstr>DISEÑO - PLANTEAMIENTO</vt:lpstr>
      <vt:lpstr>MATERIAL DE RIEGO</vt:lpstr>
      <vt:lpstr>EMISORES DE RIEGO</vt:lpstr>
      <vt:lpstr>OTROS ELEMENTOS </vt:lpstr>
      <vt:lpstr>SENSORES E INSTRUMENTACIÓN</vt:lpstr>
      <vt:lpstr>SENSORES E INSTRUMENTACIÓN</vt:lpstr>
      <vt:lpstr>SENSORES E INSTRUMENTACIÓN</vt:lpstr>
      <vt:lpstr>SENSORES E INSTRUMENTACIÓN</vt:lpstr>
      <vt:lpstr>SENSORES E INSTRUMENTACIÓN</vt:lpstr>
      <vt:lpstr>SENSORES E INSTRUMENTACIÓN</vt:lpstr>
      <vt:lpstr>Localización de sensores</vt:lpstr>
      <vt:lpstr>PARÁMETROS</vt:lpstr>
      <vt:lpstr>PARÁMETROS EVALUADOS</vt:lpstr>
      <vt:lpstr>PARÁMETROS EVALUADOS</vt:lpstr>
      <vt:lpstr>PARÁMETROS EVALUADOS</vt:lpstr>
      <vt:lpstr>OTROS PARÁMETROS EVALUADOS</vt:lpstr>
      <vt:lpstr>MANEJO DE CULTIVOS Y RIEGO</vt:lpstr>
      <vt:lpstr>MANEJO DE LOS CULTIVOS Y DE RIEGO</vt:lpstr>
      <vt:lpstr>MANEJO DE LOS CULTIVOS Y DE RIEGO</vt:lpstr>
      <vt:lpstr>MANEJO DE LOS CULTIVOS Y DE RIEGO</vt:lpstr>
      <vt:lpstr>PARCELAS DE ENSAYO</vt:lpstr>
      <vt:lpstr>PARCELAS DE ENSAYO</vt:lpstr>
      <vt:lpstr>PARCELAS DE ENSAYO</vt:lpstr>
      <vt:lpstr>ENSAYOS A NIVEL EN MICROPARCELAS CON RIEGO A BAJA PRESIÓN, PATATA Y REMOLACHA</vt:lpstr>
      <vt:lpstr>ENSAYOS A NIVEL MICROPARCELAS CON RIEGO CONVENCIONAL, PATATA Y REMOLACHA</vt:lpstr>
      <vt:lpstr>ENSAYO DE RIEGO A BAJA PRESIÓN EN CULTIVO DE MAÍZ, EN PARCELAS COMERCIALES</vt:lpstr>
      <vt:lpstr>ENSAYOS DE RIEGO A PRESIÓN CONVENCIONAL EN CULTIVO DE MAÍZ, EN PARCELAS COMERCIALES</vt:lpstr>
      <vt:lpstr>ALGUNOS RESULTADOS</vt:lpstr>
      <vt:lpstr>DATOS DE RENDIMIENTO.  ENSAYO DE PATATAS SOTO DE CERRATO (PA) 2022</vt:lpstr>
      <vt:lpstr>DATOS DE RENDIMIENTO.  ENSAYO DE PATATAS SOTO DE CERRATO (PA) 2022</vt:lpstr>
      <vt:lpstr>DATOS DE RENDIMIENTO. ENSAYO DE REMOLACHA EN OLIVARES DE DUERO (VA) 2022</vt:lpstr>
      <vt:lpstr>DATOS DE RENDIMIENTO. ENSAYO DE REMOLACHA EN OLIVARES DE DUERO (VA) 2022</vt:lpstr>
      <vt:lpstr>JORNADAS DEMOSTRATIVAS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Julia Arranz Herrero</dc:creator>
  <cp:lastModifiedBy>Julia Arranz Herrero</cp:lastModifiedBy>
  <cp:revision>171</cp:revision>
  <dcterms:created xsi:type="dcterms:W3CDTF">2023-05-25T15:32:48Z</dcterms:created>
  <dcterms:modified xsi:type="dcterms:W3CDTF">2023-06-02T07:41:14Z</dcterms:modified>
</cp:coreProperties>
</file>