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94" r:id="rId2"/>
    <p:sldId id="509" r:id="rId3"/>
    <p:sldId id="521" r:id="rId4"/>
    <p:sldId id="522" r:id="rId5"/>
    <p:sldId id="523" r:id="rId6"/>
    <p:sldId id="524" r:id="rId7"/>
    <p:sldId id="525" r:id="rId8"/>
    <p:sldId id="520" r:id="rId9"/>
  </p:sldIdLst>
  <p:sldSz cx="9906000" cy="6858000" type="A4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00FF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96" autoAdjust="0"/>
    <p:restoredTop sz="71062" autoAdjust="0"/>
  </p:normalViewPr>
  <p:slideViewPr>
    <p:cSldViewPr>
      <p:cViewPr varScale="1">
        <p:scale>
          <a:sx n="85" d="100"/>
          <a:sy n="85" d="100"/>
        </p:scale>
        <p:origin x="1620" y="8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592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AADBDD-B939-4D59-A694-75A0AB15B242}" type="datetimeFigureOut">
              <a:rPr lang="es-ES" smtClean="0"/>
              <a:pPr/>
              <a:t>02/06/2023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C53D6-4186-4798-A685-752BB49F3CC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7186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C53D6-4186-4798-A685-752BB49F3CC6}" type="slidenum">
              <a:rPr lang="es-ES" smtClean="0"/>
              <a:pPr/>
              <a:t>1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C53D6-4186-4798-A685-752BB49F3CC6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1927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C53D6-4186-4798-A685-752BB49F3CC6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5698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02/06/2023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02/06/2023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02/06/2023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02/06/2023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02/06/2023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02/06/2023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02/06/2023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02/06/2023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02/06/2023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02/06/2023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02/06/2023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02/06/2023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912" y="5427630"/>
            <a:ext cx="4629520" cy="12058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EEECE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76536" y="6811963"/>
            <a:ext cx="8286750" cy="460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cxnSp>
        <p:nvCxnSpPr>
          <p:cNvPr id="6" name="5 Conector recto"/>
          <p:cNvCxnSpPr/>
          <p:nvPr/>
        </p:nvCxnSpPr>
        <p:spPr>
          <a:xfrm>
            <a:off x="1041251" y="4221088"/>
            <a:ext cx="7286625" cy="158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Rectángulo"/>
          <p:cNvSpPr/>
          <p:nvPr/>
        </p:nvSpPr>
        <p:spPr>
          <a:xfrm>
            <a:off x="1071587" y="0"/>
            <a:ext cx="6929437" cy="1428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AD4C38C-EE99-44F5-8713-50268B9D6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1" y="152877"/>
            <a:ext cx="4208823" cy="630212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200472" y="277873"/>
            <a:ext cx="42088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VIII JORNADAS DE AGROMETEOROLOGÍA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EC4C373-4681-47EB-BD0F-AB44F96FC8F0}"/>
              </a:ext>
            </a:extLst>
          </p:cNvPr>
          <p:cNvSpPr/>
          <p:nvPr/>
        </p:nvSpPr>
        <p:spPr>
          <a:xfrm>
            <a:off x="2420089" y="3292492"/>
            <a:ext cx="18699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FFFF"/>
                </a:solidFill>
                <a:latin typeface="Calibri-Bold"/>
              </a:rPr>
              <a:t>ENCUENTRO DE</a:t>
            </a:r>
          </a:p>
          <a:p>
            <a:r>
              <a:rPr lang="en-GB" b="1" dirty="0">
                <a:solidFill>
                  <a:srgbClr val="FFFFFF"/>
                </a:solidFill>
                <a:latin typeface="Calibri-Bold"/>
              </a:rPr>
              <a:t>SERVICIOS DE</a:t>
            </a:r>
          </a:p>
          <a:p>
            <a:r>
              <a:rPr lang="en-GB" b="1" dirty="0">
                <a:solidFill>
                  <a:srgbClr val="FFFFFF"/>
                </a:solidFill>
                <a:latin typeface="Calibri-Bold"/>
              </a:rPr>
              <a:t>ASESORAMIENTO</a:t>
            </a:r>
          </a:p>
          <a:p>
            <a:r>
              <a:rPr lang="en-GB" b="1" dirty="0">
                <a:solidFill>
                  <a:srgbClr val="FFFFFF"/>
                </a:solidFill>
                <a:latin typeface="Calibri-Bold"/>
              </a:rPr>
              <a:t>AL REGANTE</a:t>
            </a:r>
            <a:endParaRPr lang="en-GB" dirty="0"/>
          </a:p>
        </p:txBody>
      </p:sp>
      <p:sp>
        <p:nvSpPr>
          <p:cNvPr id="12" name="1 Rectángulo">
            <a:extLst>
              <a:ext uri="{FF2B5EF4-FFF2-40B4-BE49-F238E27FC236}">
                <a16:creationId xmlns:a16="http://schemas.microsoft.com/office/drawing/2014/main" id="{DCB239DB-7572-4D3B-8F68-53416E9629BF}"/>
              </a:ext>
            </a:extLst>
          </p:cNvPr>
          <p:cNvSpPr/>
          <p:nvPr/>
        </p:nvSpPr>
        <p:spPr>
          <a:xfrm>
            <a:off x="4501178" y="2042420"/>
            <a:ext cx="42088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 Y CLAUSURA</a:t>
            </a:r>
          </a:p>
        </p:txBody>
      </p:sp>
    </p:spTree>
    <p:extLst>
      <p:ext uri="{BB962C8B-B14F-4D97-AF65-F5344CB8AC3E}">
        <p14:creationId xmlns:p14="http://schemas.microsoft.com/office/powerpoint/2010/main" val="4088897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-956" y="1844824"/>
            <a:ext cx="9906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s-ES_trad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Reforzar la infraestructura de datos</a:t>
            </a:r>
          </a:p>
          <a:p>
            <a:pPr marL="571500" indent="-571500" eaLnBrk="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Aumentar la red de estaciones (más allá de las zonas regables)</a:t>
            </a:r>
          </a:p>
          <a:p>
            <a:pPr marL="571500" indent="-571500" eaLnBrk="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Datos a 10min</a:t>
            </a:r>
          </a:p>
          <a:p>
            <a:pPr marL="571500" indent="-571500" eaLnBrk="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API más funcional, y con capacidad de acceso alta concurrencia</a:t>
            </a:r>
          </a:p>
          <a:p>
            <a:pPr marL="571500" indent="-571500" eaLnBrk="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Incorporar sensores de </a:t>
            </a:r>
            <a:r>
              <a:rPr lang="es-ES_tradn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Tª</a:t>
            </a:r>
            <a:r>
              <a:rPr lang="es-ES_tradnl" sz="24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 y Humedad del suelo e incorporar estas variables de manera general</a:t>
            </a:r>
          </a:p>
          <a:p>
            <a:pPr marL="571500" indent="-571500" eaLnBrk="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4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Nuevos modelos de </a:t>
            </a:r>
            <a:r>
              <a:rPr lang="es-ES_tradn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datalogger</a:t>
            </a:r>
            <a:endParaRPr lang="es-ES_tradnl" sz="2400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pPr algn="ctr" eaLnBrk="0" hangingPunct="0"/>
            <a:endParaRPr lang="es-ES_tradnl" sz="3600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</p:txBody>
      </p:sp>
      <p:pic>
        <p:nvPicPr>
          <p:cNvPr id="2050" name="Picture 2" descr="Nueva actualización de la aplicación SIARINNOVAGRI">
            <a:extLst>
              <a:ext uri="{FF2B5EF4-FFF2-40B4-BE49-F238E27FC236}">
                <a16:creationId xmlns:a16="http://schemas.microsoft.com/office/drawing/2014/main" id="{69194247-EB10-4B8E-BF78-BC7960CF6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6" y="0"/>
            <a:ext cx="3729820" cy="165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220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-956" y="1844824"/>
            <a:ext cx="9906000" cy="5002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eaLnBrk="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_tradnl" sz="2800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pPr marL="571500" indent="-571500" eaLnBrk="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Próximas IX Jornadas a celebrar en Canarias</a:t>
            </a:r>
          </a:p>
          <a:p>
            <a:pPr marL="571500" indent="-571500" eaLnBrk="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Reuniones técnicas semestrales de intercambio y transferencia (Grupo de Trabajo)</a:t>
            </a:r>
          </a:p>
          <a:p>
            <a:pPr marL="571500" indent="-571500" eaLnBrk="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Mayor protagonismo de los usuarios</a:t>
            </a:r>
          </a:p>
          <a:p>
            <a:pPr marL="571500" indent="-571500" eaLnBrk="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Dilema App general vs. Apps especializadas </a:t>
            </a:r>
          </a:p>
          <a:p>
            <a:pPr eaLnBrk="0" hangingPunct="0">
              <a:lnSpc>
                <a:spcPct val="150000"/>
              </a:lnSpc>
            </a:pPr>
            <a:endParaRPr lang="es-ES_tradnl" sz="2400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pPr marL="571500" indent="-571500" eaLnBrk="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_tradnl" sz="2400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</p:txBody>
      </p:sp>
      <p:pic>
        <p:nvPicPr>
          <p:cNvPr id="3074" name="Picture 2" descr="El descontrol de las Comunidades Autónomas - Fundación DENAES">
            <a:extLst>
              <a:ext uri="{FF2B5EF4-FFF2-40B4-BE49-F238E27FC236}">
                <a16:creationId xmlns:a16="http://schemas.microsoft.com/office/drawing/2014/main" id="{AA3E129A-5FD4-44BB-A404-7ED024133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6" y="1"/>
            <a:ext cx="2613929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 Rectángulo">
            <a:extLst>
              <a:ext uri="{FF2B5EF4-FFF2-40B4-BE49-F238E27FC236}">
                <a16:creationId xmlns:a16="http://schemas.microsoft.com/office/drawing/2014/main" id="{7CDFBB27-B7F2-4D70-90F0-30C3F6BC2A63}"/>
              </a:ext>
            </a:extLst>
          </p:cNvPr>
          <p:cNvSpPr/>
          <p:nvPr/>
        </p:nvSpPr>
        <p:spPr>
          <a:xfrm>
            <a:off x="3440832" y="116632"/>
            <a:ext cx="6264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s-ES_trad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Servicios de asesoramiento al</a:t>
            </a:r>
          </a:p>
          <a:p>
            <a:pPr algn="ctr" eaLnBrk="0" hangingPunct="0"/>
            <a:r>
              <a:rPr lang="es-ES_tradnl" sz="36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regante en CCAA</a:t>
            </a:r>
          </a:p>
        </p:txBody>
      </p:sp>
    </p:spTree>
    <p:extLst>
      <p:ext uri="{BB962C8B-B14F-4D97-AF65-F5344CB8AC3E}">
        <p14:creationId xmlns:p14="http://schemas.microsoft.com/office/powerpoint/2010/main" val="2295900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-956" y="1844824"/>
            <a:ext cx="9906000" cy="3802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eaLnBrk="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_tradnl" sz="2800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pPr marL="457200" indent="-457200" eaLnBrk="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Incorporar en sus servicios Open Data la predicción de ET</a:t>
            </a:r>
            <a:r>
              <a:rPr lang="es-ES_tradnl" sz="28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0 </a:t>
            </a:r>
            <a:r>
              <a:rPr lang="es-ES_tradnl" sz="28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a partir de la salida de Harmony  </a:t>
            </a:r>
            <a:r>
              <a:rPr lang="es-ES_tradnl" sz="28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sym typeface="Wingdings" panose="05000000000000000000" pitchFamily="2" charset="2"/>
              </a:rPr>
              <a:t> con </a:t>
            </a:r>
            <a:r>
              <a:rPr lang="es-ES_tradnl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sym typeface="Wingdings" panose="05000000000000000000" pitchFamily="2" charset="2"/>
              </a:rPr>
              <a:t>Penman</a:t>
            </a:r>
            <a:r>
              <a:rPr lang="es-ES_tradnl" sz="28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sym typeface="Wingdings" panose="05000000000000000000" pitchFamily="2" charset="2"/>
              </a:rPr>
              <a:t>-Monteith y tomando en cuenta la parametrización geográfica (orientación, pendiente)</a:t>
            </a:r>
          </a:p>
          <a:p>
            <a:pPr eaLnBrk="0" hangingPunct="0">
              <a:lnSpc>
                <a:spcPct val="150000"/>
              </a:lnSpc>
            </a:pPr>
            <a:endParaRPr lang="es-ES_tradnl" sz="2400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</p:txBody>
      </p:sp>
      <p:pic>
        <p:nvPicPr>
          <p:cNvPr id="4100" name="Picture 4" descr="Conócenos - Agencia Estatal de Meteorología - AEMET. Gobierno de España">
            <a:extLst>
              <a:ext uri="{FF2B5EF4-FFF2-40B4-BE49-F238E27FC236}">
                <a16:creationId xmlns:a16="http://schemas.microsoft.com/office/drawing/2014/main" id="{8F90D1B4-D25A-4359-9205-F9AED7974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368824" cy="229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338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rutos rojos, color de salud | El Correo">
            <a:extLst>
              <a:ext uri="{FF2B5EF4-FFF2-40B4-BE49-F238E27FC236}">
                <a16:creationId xmlns:a16="http://schemas.microsoft.com/office/drawing/2014/main" id="{8E406FA7-19E8-4817-B0D9-118A621E8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872" y="3394177"/>
            <a:ext cx="4664968" cy="287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-956" y="1844824"/>
            <a:ext cx="9906000" cy="1469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s-ES_tradnl" sz="3200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Necesitamos más información sobre la caracterización y el riego de los frutos rojos</a:t>
            </a:r>
            <a:endParaRPr lang="es-ES_tradnl" sz="2800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</p:txBody>
      </p:sp>
      <p:sp>
        <p:nvSpPr>
          <p:cNvPr id="4" name="5 Rectángulo">
            <a:extLst>
              <a:ext uri="{FF2B5EF4-FFF2-40B4-BE49-F238E27FC236}">
                <a16:creationId xmlns:a16="http://schemas.microsoft.com/office/drawing/2014/main" id="{994B9E59-3AED-42E2-AA1A-8D35CDE19DAC}"/>
              </a:ext>
            </a:extLst>
          </p:cNvPr>
          <p:cNvSpPr/>
          <p:nvPr/>
        </p:nvSpPr>
        <p:spPr>
          <a:xfrm>
            <a:off x="3440832" y="-217449"/>
            <a:ext cx="6017568" cy="1536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eaLnBrk="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_tradnl" sz="2800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s-ES_tradnl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Un clamor general!!!</a:t>
            </a:r>
            <a:endParaRPr lang="es-ES_tradnl" sz="36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</p:txBody>
      </p:sp>
      <p:pic>
        <p:nvPicPr>
          <p:cNvPr id="5124" name="Picture 4" descr="Ven Espíritu Santo: El Clamor De Una Iglesia Desesperada - Vineyard USA">
            <a:extLst>
              <a:ext uri="{FF2B5EF4-FFF2-40B4-BE49-F238E27FC236}">
                <a16:creationId xmlns:a16="http://schemas.microsoft.com/office/drawing/2014/main" id="{7DE4EABA-BB4E-4192-91DF-7CEEE30F5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21"/>
            <a:ext cx="3276867" cy="187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975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BC6352B-705A-4438-BFB1-260F52914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3" y="620688"/>
            <a:ext cx="5566667" cy="280831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7CA41CA-6BFE-4BB1-859E-579B16F88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02" y="796034"/>
            <a:ext cx="5210429" cy="295232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55D1C7C-5EE8-4057-B09F-6B0D95907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283" y="1014289"/>
            <a:ext cx="6100846" cy="310768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69FB184-6A27-4239-96A9-161E17C088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231" y="1244219"/>
            <a:ext cx="6205564" cy="300428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8A12ECC-2DE7-4C68-A598-EF0B7653C2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7060" y="1415459"/>
            <a:ext cx="7041232" cy="316608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76A28EE-8E63-470C-BF4B-A4FC576D52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3084" y="1620957"/>
            <a:ext cx="6825208" cy="334885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DB97FC1-DC30-4928-9824-F3B12BE31F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5712" y="1923120"/>
            <a:ext cx="7203336" cy="325219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1EFBE4F-919C-40B4-93C2-B5E21E031D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4886" y="2381323"/>
            <a:ext cx="7562925" cy="346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9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95F501F-D483-4ACB-B440-B64A36D72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44" y="1124744"/>
            <a:ext cx="9113912" cy="4114633"/>
          </a:xfrm>
          <a:prstGeom prst="rect">
            <a:avLst/>
          </a:prstGeom>
        </p:spPr>
      </p:pic>
      <p:sp>
        <p:nvSpPr>
          <p:cNvPr id="8" name="5 Rectángulo">
            <a:extLst>
              <a:ext uri="{FF2B5EF4-FFF2-40B4-BE49-F238E27FC236}">
                <a16:creationId xmlns:a16="http://schemas.microsoft.com/office/drawing/2014/main" id="{1CA1C117-652B-4B79-89CE-3FA8250446BC}"/>
              </a:ext>
            </a:extLst>
          </p:cNvPr>
          <p:cNvSpPr/>
          <p:nvPr/>
        </p:nvSpPr>
        <p:spPr>
          <a:xfrm>
            <a:off x="272480" y="234629"/>
            <a:ext cx="6017568" cy="890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s-ES_tradnl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La resistencia</a:t>
            </a:r>
            <a:endParaRPr lang="es-ES_tradnl" sz="36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435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3BF6CC9A-4D39-436F-8204-4154C4228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86" y="254623"/>
            <a:ext cx="9433049" cy="508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150" y="5397527"/>
            <a:ext cx="4629520" cy="12058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EEECE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76536" y="6811963"/>
            <a:ext cx="8286750" cy="460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1071587" y="0"/>
            <a:ext cx="6929437" cy="1428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2" name="1 Rectángulo">
            <a:extLst>
              <a:ext uri="{FF2B5EF4-FFF2-40B4-BE49-F238E27FC236}">
                <a16:creationId xmlns:a16="http://schemas.microsoft.com/office/drawing/2014/main" id="{DCB239DB-7572-4D3B-8F68-53416E9629BF}"/>
              </a:ext>
            </a:extLst>
          </p:cNvPr>
          <p:cNvSpPr/>
          <p:nvPr/>
        </p:nvSpPr>
        <p:spPr>
          <a:xfrm>
            <a:off x="416496" y="566678"/>
            <a:ext cx="72133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ABRAZO Y NOS VEMOS EN CANARIAS!!!!</a:t>
            </a:r>
          </a:p>
        </p:txBody>
      </p:sp>
      <p:pic>
        <p:nvPicPr>
          <p:cNvPr id="1026" name="Picture 2" descr="Canarias - Wikipedia, la enciclopedia libre">
            <a:extLst>
              <a:ext uri="{FF2B5EF4-FFF2-40B4-BE49-F238E27FC236}">
                <a16:creationId xmlns:a16="http://schemas.microsoft.com/office/drawing/2014/main" id="{B2C615A8-02E5-4AFF-8561-6FA06ADB5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912" y="3255551"/>
            <a:ext cx="5453547" cy="20655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1655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3375</TotalTime>
  <Words>165</Words>
  <Application>Microsoft Office PowerPoint</Application>
  <PresentationFormat>A4 (210 x 297 mm)</PresentationFormat>
  <Paragraphs>29</Paragraphs>
  <Slides>8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Calibri-Bold</vt:lpstr>
      <vt:lpstr>Tahoma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Francisco Javier Antolín Martínez</dc:creator>
  <cp:lastModifiedBy>ITACYL - Javier Rojo</cp:lastModifiedBy>
  <cp:revision>386</cp:revision>
  <dcterms:modified xsi:type="dcterms:W3CDTF">2023-06-02T10:38:21Z</dcterms:modified>
</cp:coreProperties>
</file>