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263" r:id="rId4"/>
    <p:sldId id="268" r:id="rId5"/>
    <p:sldId id="271" r:id="rId6"/>
    <p:sldId id="264" r:id="rId7"/>
    <p:sldId id="262" r:id="rId8"/>
    <p:sldId id="397" r:id="rId9"/>
    <p:sldId id="399" r:id="rId10"/>
    <p:sldId id="400" r:id="rId11"/>
    <p:sldId id="401" r:id="rId12"/>
    <p:sldId id="398" r:id="rId13"/>
    <p:sldId id="269" r:id="rId14"/>
    <p:sldId id="256" r:id="rId15"/>
    <p:sldId id="261" r:id="rId16"/>
    <p:sldId id="272" r:id="rId17"/>
    <p:sldId id="260" r:id="rId18"/>
    <p:sldId id="275" r:id="rId19"/>
    <p:sldId id="295" r:id="rId20"/>
    <p:sldId id="286" r:id="rId21"/>
    <p:sldId id="333" r:id="rId22"/>
    <p:sldId id="334" r:id="rId23"/>
    <p:sldId id="335" r:id="rId24"/>
    <p:sldId id="336" r:id="rId25"/>
    <p:sldId id="337" r:id="rId26"/>
    <p:sldId id="338" r:id="rId27"/>
    <p:sldId id="339" r:id="rId28"/>
    <p:sldId id="331" r:id="rId29"/>
    <p:sldId id="320" r:id="rId30"/>
    <p:sldId id="325" r:id="rId31"/>
    <p:sldId id="297" r:id="rId32"/>
  </p:sldIdLst>
  <p:sldSz cx="12192000" cy="6858000"/>
  <p:notesSz cx="6799263" cy="9929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538" autoAdjust="0"/>
  </p:normalViewPr>
  <p:slideViewPr>
    <p:cSldViewPr snapToGrid="0">
      <p:cViewPr varScale="1">
        <p:scale>
          <a:sx n="78" d="100"/>
          <a:sy n="78" d="100"/>
        </p:scale>
        <p:origin x="12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E87DB78-2954-4146-8F7A-900999038A92}" type="datetimeFigureOut">
              <a:rPr lang="en-GB" smtClean="0"/>
              <a:t>02/06/2023</a:t>
            </a:fld>
            <a:endParaRPr lang="en-GB"/>
          </a:p>
        </p:txBody>
      </p:sp>
      <p:sp>
        <p:nvSpPr>
          <p:cNvPr id="4" name="Marcador de imagen de diapositiva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84E92D32-33EF-4C4F-B023-1B4E4304B2DD}" type="slidenum">
              <a:rPr lang="en-GB" smtClean="0"/>
              <a:t>‹Nº›</a:t>
            </a:fld>
            <a:endParaRPr lang="en-GB"/>
          </a:p>
        </p:txBody>
      </p:sp>
    </p:spTree>
    <p:extLst>
      <p:ext uri="{BB962C8B-B14F-4D97-AF65-F5344CB8AC3E}">
        <p14:creationId xmlns:p14="http://schemas.microsoft.com/office/powerpoint/2010/main" val="1603576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1</a:t>
            </a:fld>
            <a:endParaRPr lang="en-GB"/>
          </a:p>
        </p:txBody>
      </p:sp>
    </p:spTree>
    <p:extLst>
      <p:ext uri="{BB962C8B-B14F-4D97-AF65-F5344CB8AC3E}">
        <p14:creationId xmlns:p14="http://schemas.microsoft.com/office/powerpoint/2010/main" val="163859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…podemos inferir si una parcela ha tenido riego de forma regular y uniforme con un consumo de agua considerable al final de la campaña o por el contrario le ha sido aplicado algún riego ocasional (quizá de emergencia para rescatar el cultivo) o con un consumo muy bajo de agua difícil de detectar por teledetección.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Este producto ha sido incorporado al flujo de trabajo operativo del sistema de gestión y control de ayudas de la Política Agraria Comunitaria de Castilla y León dentro del nuevo paradigma de controles por monitorización (</a:t>
            </a:r>
            <a:r>
              <a:rPr lang="es-ES" sz="1200" kern="1200" dirty="0" err="1">
                <a:solidFill>
                  <a:schemeClr val="tx1"/>
                </a:solidFill>
                <a:effectLst/>
                <a:latin typeface="+mn-lt"/>
                <a:ea typeface="+mn-ea"/>
                <a:cs typeface="+mn-cs"/>
              </a:rPr>
              <a:t>Checks</a:t>
            </a:r>
            <a:r>
              <a:rPr lang="es-ES" sz="1200" kern="1200" dirty="0">
                <a:solidFill>
                  <a:schemeClr val="tx1"/>
                </a:solidFill>
                <a:effectLst/>
                <a:latin typeface="+mn-lt"/>
                <a:ea typeface="+mn-ea"/>
                <a:cs typeface="+mn-cs"/>
              </a:rPr>
              <a:t> by </a:t>
            </a:r>
            <a:r>
              <a:rPr lang="es-ES" sz="1200" kern="1200" dirty="0" err="1">
                <a:solidFill>
                  <a:schemeClr val="tx1"/>
                </a:solidFill>
                <a:effectLst/>
                <a:latin typeface="+mn-lt"/>
                <a:ea typeface="+mn-ea"/>
                <a:cs typeface="+mn-cs"/>
              </a:rPr>
              <a:t>Monitoring</a:t>
            </a:r>
            <a:r>
              <a:rPr lang="es-ES" sz="1200" kern="1200" dirty="0">
                <a:solidFill>
                  <a:schemeClr val="tx1"/>
                </a:solidFill>
                <a:effectLst/>
                <a:latin typeface="+mn-lt"/>
                <a:ea typeface="+mn-ea"/>
                <a:cs typeface="+mn-cs"/>
              </a:rPr>
              <a:t> en inglés, </a:t>
            </a:r>
            <a:r>
              <a:rPr lang="es-ES" sz="1200" kern="1200" dirty="0" err="1">
                <a:solidFill>
                  <a:schemeClr val="tx1"/>
                </a:solidFill>
                <a:effectLst/>
                <a:latin typeface="+mn-lt"/>
                <a:ea typeface="+mn-ea"/>
                <a:cs typeface="+mn-cs"/>
              </a:rPr>
              <a:t>CbM</a:t>
            </a:r>
            <a:r>
              <a:rPr lang="es-ES" sz="1200" kern="1200" dirty="0">
                <a:solidFill>
                  <a:schemeClr val="tx1"/>
                </a:solidFill>
                <a:effectLst/>
                <a:latin typeface="+mn-lt"/>
                <a:ea typeface="+mn-ea"/>
                <a:cs typeface="+mn-cs"/>
              </a:rPr>
              <a:t>), para obtener indicadores de si un determinado cultivo en una parcela determinada ha recibido riego, dado que existen ayudas con requisitos específicos de permanecer en un determinado sistema de explotación, por ejemplo, la ayuda asociada a la alfalfa requiere que ésta esté en secano.</a:t>
            </a:r>
          </a:p>
          <a:p>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14</a:t>
            </a:fld>
            <a:endParaRPr lang="en-GB"/>
          </a:p>
        </p:txBody>
      </p:sp>
    </p:spTree>
    <p:extLst>
      <p:ext uri="{BB962C8B-B14F-4D97-AF65-F5344CB8AC3E}">
        <p14:creationId xmlns:p14="http://schemas.microsoft.com/office/powerpoint/2010/main" val="39038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La </a:t>
            </a:r>
            <a:r>
              <a:rPr lang="en-GB" dirty="0" err="1"/>
              <a:t>segunda</a:t>
            </a:r>
            <a:r>
              <a:rPr lang="en-GB" dirty="0"/>
              <a:t> </a:t>
            </a:r>
            <a:r>
              <a:rPr lang="en-GB" dirty="0" err="1"/>
              <a:t>solución</a:t>
            </a:r>
            <a:r>
              <a:rPr lang="en-GB" dirty="0"/>
              <a:t> </a:t>
            </a:r>
            <a:r>
              <a:rPr lang="en-GB" dirty="0" err="1"/>
              <a:t>difgital</a:t>
            </a:r>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15</a:t>
            </a:fld>
            <a:endParaRPr lang="en-GB"/>
          </a:p>
        </p:txBody>
      </p:sp>
    </p:spTree>
    <p:extLst>
      <p:ext uri="{BB962C8B-B14F-4D97-AF65-F5344CB8AC3E}">
        <p14:creationId xmlns:p14="http://schemas.microsoft.com/office/powerpoint/2010/main" val="280590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790E4-A8A9-4F89-A20B-2757181EC5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2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790E4-A8A9-4F89-A20B-2757181EC5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87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18</a:t>
            </a:fld>
            <a:endParaRPr lang="en-GB"/>
          </a:p>
        </p:txBody>
      </p:sp>
    </p:spTree>
    <p:extLst>
      <p:ext uri="{BB962C8B-B14F-4D97-AF65-F5344CB8AC3E}">
        <p14:creationId xmlns:p14="http://schemas.microsoft.com/office/powerpoint/2010/main" val="83645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19</a:t>
            </a:fld>
            <a:endParaRPr lang="en-GB"/>
          </a:p>
        </p:txBody>
      </p:sp>
    </p:spTree>
    <p:extLst>
      <p:ext uri="{BB962C8B-B14F-4D97-AF65-F5344CB8AC3E}">
        <p14:creationId xmlns:p14="http://schemas.microsoft.com/office/powerpoint/2010/main" val="165942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20</a:t>
            </a:fld>
            <a:endParaRPr lang="en-GB"/>
          </a:p>
        </p:txBody>
      </p:sp>
    </p:spTree>
    <p:extLst>
      <p:ext uri="{BB962C8B-B14F-4D97-AF65-F5344CB8AC3E}">
        <p14:creationId xmlns:p14="http://schemas.microsoft.com/office/powerpoint/2010/main" val="309680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21</a:t>
            </a:fld>
            <a:endParaRPr lang="en-GB"/>
          </a:p>
        </p:txBody>
      </p:sp>
    </p:spTree>
    <p:extLst>
      <p:ext uri="{BB962C8B-B14F-4D97-AF65-F5344CB8AC3E}">
        <p14:creationId xmlns:p14="http://schemas.microsoft.com/office/powerpoint/2010/main" val="582862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22</a:t>
            </a:fld>
            <a:endParaRPr lang="en-GB"/>
          </a:p>
        </p:txBody>
      </p:sp>
    </p:spTree>
    <p:extLst>
      <p:ext uri="{BB962C8B-B14F-4D97-AF65-F5344CB8AC3E}">
        <p14:creationId xmlns:p14="http://schemas.microsoft.com/office/powerpoint/2010/main" val="327549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23</a:t>
            </a:fld>
            <a:endParaRPr lang="en-GB"/>
          </a:p>
        </p:txBody>
      </p:sp>
    </p:spTree>
    <p:extLst>
      <p:ext uri="{BB962C8B-B14F-4D97-AF65-F5344CB8AC3E}">
        <p14:creationId xmlns:p14="http://schemas.microsoft.com/office/powerpoint/2010/main" val="69615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Dentro de los </a:t>
            </a:r>
            <a:r>
              <a:rPr lang="en-GB" dirty="0" err="1"/>
              <a:t>muchos</a:t>
            </a:r>
            <a:r>
              <a:rPr lang="en-GB" dirty="0"/>
              <a:t> </a:t>
            </a:r>
            <a:r>
              <a:rPr lang="en-GB" dirty="0" err="1"/>
              <a:t>proyectos</a:t>
            </a:r>
            <a:r>
              <a:rPr lang="en-GB" dirty="0"/>
              <a:t> y </a:t>
            </a:r>
            <a:r>
              <a:rPr lang="en-GB" dirty="0" err="1"/>
              <a:t>líneas</a:t>
            </a:r>
            <a:r>
              <a:rPr lang="en-GB" dirty="0"/>
              <a:t> de </a:t>
            </a:r>
            <a:r>
              <a:rPr lang="en-GB" dirty="0" err="1"/>
              <a:t>trabajo</a:t>
            </a:r>
            <a:r>
              <a:rPr lang="en-GB" dirty="0"/>
              <a:t> </a:t>
            </a:r>
            <a:r>
              <a:rPr lang="en-GB" dirty="0" err="1"/>
              <a:t>en</a:t>
            </a:r>
            <a:r>
              <a:rPr lang="en-GB" dirty="0"/>
              <a:t> los que se </a:t>
            </a:r>
            <a:r>
              <a:rPr lang="en-GB" dirty="0" err="1"/>
              <a:t>embarca</a:t>
            </a:r>
            <a:r>
              <a:rPr lang="en-GB" dirty="0"/>
              <a:t> el ITACYL, </a:t>
            </a:r>
            <a:r>
              <a:rPr lang="en-GB" dirty="0" err="1"/>
              <a:t>voy</a:t>
            </a:r>
            <a:r>
              <a:rPr lang="en-GB" dirty="0"/>
              <a:t> a </a:t>
            </a:r>
            <a:r>
              <a:rPr lang="en-GB" dirty="0" err="1"/>
              <a:t>destacar</a:t>
            </a:r>
            <a:r>
              <a:rPr lang="en-GB" dirty="0"/>
              <a:t> dos </a:t>
            </a:r>
            <a:r>
              <a:rPr lang="en-GB" dirty="0" err="1"/>
              <a:t>propuestas</a:t>
            </a:r>
            <a:r>
              <a:rPr lang="en-GB" dirty="0"/>
              <a:t> </a:t>
            </a:r>
            <a:r>
              <a:rPr lang="en-GB" dirty="0" err="1"/>
              <a:t>tecnológicas</a:t>
            </a:r>
            <a:r>
              <a:rPr lang="en-GB" dirty="0"/>
              <a:t> </a:t>
            </a:r>
            <a:r>
              <a:rPr lang="en-GB" dirty="0" err="1"/>
              <a:t>desarrolladas</a:t>
            </a:r>
            <a:r>
              <a:rPr lang="en-GB" dirty="0"/>
              <a:t> por el ITACYL para </a:t>
            </a:r>
            <a:r>
              <a:rPr lang="en-GB" dirty="0" err="1"/>
              <a:t>dar</a:t>
            </a:r>
            <a:r>
              <a:rPr lang="en-GB" dirty="0"/>
              <a:t> </a:t>
            </a:r>
            <a:r>
              <a:rPr lang="en-GB" dirty="0" err="1"/>
              <a:t>respuesta</a:t>
            </a:r>
            <a:r>
              <a:rPr lang="en-GB" dirty="0"/>
              <a:t> a </a:t>
            </a:r>
            <a:r>
              <a:rPr lang="en-GB" dirty="0" err="1"/>
              <a:t>distinta</a:t>
            </a:r>
            <a:r>
              <a:rPr lang="en-GB" dirty="0"/>
              <a:t> </a:t>
            </a:r>
            <a:r>
              <a:rPr lang="en-GB" dirty="0" err="1"/>
              <a:t>problemática</a:t>
            </a:r>
            <a:r>
              <a:rPr lang="en-GB" dirty="0"/>
              <a:t> re </a:t>
            </a:r>
            <a:r>
              <a:rPr lang="en-GB" dirty="0" err="1"/>
              <a:t>lacionada</a:t>
            </a:r>
            <a:r>
              <a:rPr lang="en-GB" dirty="0"/>
              <a:t> con la </a:t>
            </a:r>
            <a:r>
              <a:rPr lang="en-GB" dirty="0" err="1"/>
              <a:t>detcción</a:t>
            </a:r>
            <a:r>
              <a:rPr lang="en-GB" dirty="0"/>
              <a:t> del </a:t>
            </a:r>
            <a:r>
              <a:rPr lang="en-GB" dirty="0" err="1"/>
              <a:t>regadío</a:t>
            </a:r>
            <a:r>
              <a:rPr lang="en-GB" dirty="0"/>
              <a:t> por </a:t>
            </a:r>
            <a:r>
              <a:rPr lang="en-GB" dirty="0" err="1"/>
              <a:t>teledetección</a:t>
            </a:r>
            <a:r>
              <a:rPr lang="en-GB" dirty="0"/>
              <a:t>.</a:t>
            </a:r>
          </a:p>
        </p:txBody>
      </p:sp>
      <p:sp>
        <p:nvSpPr>
          <p:cNvPr id="4" name="Marcador de número de diapositiva 3"/>
          <p:cNvSpPr>
            <a:spLocks noGrp="1"/>
          </p:cNvSpPr>
          <p:nvPr>
            <p:ph type="sldNum" sz="quarter" idx="5"/>
          </p:nvPr>
        </p:nvSpPr>
        <p:spPr/>
        <p:txBody>
          <a:bodyPr/>
          <a:lstStyle/>
          <a:p>
            <a:fld id="{84E92D32-33EF-4C4F-B023-1B4E4304B2DD}" type="slidenum">
              <a:rPr lang="en-GB" smtClean="0"/>
              <a:t>2</a:t>
            </a:fld>
            <a:endParaRPr lang="en-GB"/>
          </a:p>
        </p:txBody>
      </p:sp>
    </p:spTree>
    <p:extLst>
      <p:ext uri="{BB962C8B-B14F-4D97-AF65-F5344CB8AC3E}">
        <p14:creationId xmlns:p14="http://schemas.microsoft.com/office/powerpoint/2010/main" val="218311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24</a:t>
            </a:fld>
            <a:endParaRPr lang="en-GB"/>
          </a:p>
        </p:txBody>
      </p:sp>
    </p:spTree>
    <p:extLst>
      <p:ext uri="{BB962C8B-B14F-4D97-AF65-F5344CB8AC3E}">
        <p14:creationId xmlns:p14="http://schemas.microsoft.com/office/powerpoint/2010/main" val="389673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Canal del </a:t>
            </a:r>
            <a:r>
              <a:rPr lang="en-GB" dirty="0" err="1"/>
              <a:t>Esla</a:t>
            </a:r>
            <a:r>
              <a:rPr lang="en-GB" dirty="0"/>
              <a:t> (entre el sur de León y el </a:t>
            </a:r>
            <a:r>
              <a:rPr lang="en-GB" dirty="0" err="1"/>
              <a:t>norte</a:t>
            </a:r>
            <a:r>
              <a:rPr lang="en-GB" dirty="0"/>
              <a:t> de Zamora)</a:t>
            </a:r>
          </a:p>
        </p:txBody>
      </p:sp>
      <p:sp>
        <p:nvSpPr>
          <p:cNvPr id="4" name="Marcador de número de diapositiva 3"/>
          <p:cNvSpPr>
            <a:spLocks noGrp="1"/>
          </p:cNvSpPr>
          <p:nvPr>
            <p:ph type="sldNum" sz="quarter" idx="5"/>
          </p:nvPr>
        </p:nvSpPr>
        <p:spPr/>
        <p:txBody>
          <a:bodyPr/>
          <a:lstStyle/>
          <a:p>
            <a:fld id="{84E92D32-33EF-4C4F-B023-1B4E4304B2DD}" type="slidenum">
              <a:rPr lang="en-GB" smtClean="0"/>
              <a:t>25</a:t>
            </a:fld>
            <a:endParaRPr lang="en-GB"/>
          </a:p>
        </p:txBody>
      </p:sp>
    </p:spTree>
    <p:extLst>
      <p:ext uri="{BB962C8B-B14F-4D97-AF65-F5344CB8AC3E}">
        <p14:creationId xmlns:p14="http://schemas.microsoft.com/office/powerpoint/2010/main" val="601221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790E4-A8A9-4F89-A20B-2757181EC5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9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F790E4-A8A9-4F89-A20B-2757181EC5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323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29</a:t>
            </a:fld>
            <a:endParaRPr lang="en-GB"/>
          </a:p>
        </p:txBody>
      </p:sp>
    </p:spTree>
    <p:extLst>
      <p:ext uri="{BB962C8B-B14F-4D97-AF65-F5344CB8AC3E}">
        <p14:creationId xmlns:p14="http://schemas.microsoft.com/office/powerpoint/2010/main" val="364203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3</a:t>
            </a:fld>
            <a:endParaRPr lang="en-GB"/>
          </a:p>
        </p:txBody>
      </p:sp>
    </p:spTree>
    <p:extLst>
      <p:ext uri="{BB962C8B-B14F-4D97-AF65-F5344CB8AC3E}">
        <p14:creationId xmlns:p14="http://schemas.microsoft.com/office/powerpoint/2010/main" val="9871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4</a:t>
            </a:fld>
            <a:endParaRPr lang="en-GB"/>
          </a:p>
        </p:txBody>
      </p:sp>
    </p:spTree>
    <p:extLst>
      <p:ext uri="{BB962C8B-B14F-4D97-AF65-F5344CB8AC3E}">
        <p14:creationId xmlns:p14="http://schemas.microsoft.com/office/powerpoint/2010/main" val="110052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84E92D32-33EF-4C4F-B023-1B4E4304B2DD}" type="slidenum">
              <a:rPr lang="en-GB" smtClean="0"/>
              <a:t>5</a:t>
            </a:fld>
            <a:endParaRPr lang="en-GB"/>
          </a:p>
        </p:txBody>
      </p:sp>
    </p:spTree>
    <p:extLst>
      <p:ext uri="{BB962C8B-B14F-4D97-AF65-F5344CB8AC3E}">
        <p14:creationId xmlns:p14="http://schemas.microsoft.com/office/powerpoint/2010/main" val="37739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92D32-33EF-4C4F-B023-1B4E4304B2D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25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Anualmente se publica un mapa con la superficie de Castilla y León identificada con riego efectivo, es decir, toda la superficie que por teledetección ha sido identificada como regada según la respuesta espectral que tiene cada tipo de superficie dentro del territorio de Castilla y León (ver figura 1). </a:t>
            </a:r>
          </a:p>
          <a:p>
            <a:r>
              <a:rPr lang="es-ES" sz="1200" b="0" i="0" u="none" strike="noStrike" kern="1200" baseline="0" dirty="0">
                <a:solidFill>
                  <a:schemeClr val="tx1"/>
                </a:solidFill>
                <a:latin typeface="+mn-lt"/>
                <a:ea typeface="+mn-ea"/>
                <a:cs typeface="+mn-cs"/>
              </a:rPr>
              <a:t>Conocer la superficie total de cultivos verdaderamente regados en cada campaña es una asignatura pendiente.</a:t>
            </a:r>
          </a:p>
          <a:p>
            <a:r>
              <a:rPr lang="es-ES" sz="1200" b="0" i="0" u="none" strike="noStrike" kern="1200" baseline="0" dirty="0">
                <a:solidFill>
                  <a:schemeClr val="tx1"/>
                </a:solidFill>
                <a:latin typeface="+mn-lt"/>
                <a:ea typeface="+mn-ea"/>
                <a:cs typeface="+mn-cs"/>
              </a:rPr>
              <a:t>Las estadísticas agrarias oficiales se nutren de las declaraciones de la PAC en las que los agricultores tienen la posibilidad de declarar cada año sus parcelas en regadío. Esta declaración obedece de forma mayoritaria a las características propias asignadas a la parcela en el SIGPAC, </a:t>
            </a:r>
            <a:r>
              <a:rPr lang="en-GB" sz="1200" b="0" i="0" u="none" strike="noStrike" kern="1200" baseline="0" dirty="0" err="1">
                <a:solidFill>
                  <a:schemeClr val="tx1"/>
                </a:solidFill>
                <a:latin typeface="+mn-lt"/>
                <a:ea typeface="+mn-ea"/>
                <a:cs typeface="+mn-cs"/>
              </a:rPr>
              <a:t>independientemente</a:t>
            </a:r>
            <a:r>
              <a:rPr lang="en-GB" sz="1200" b="0" i="0" u="none" strike="noStrike" kern="1200" baseline="0" dirty="0">
                <a:solidFill>
                  <a:schemeClr val="tx1"/>
                </a:solidFill>
                <a:latin typeface="+mn-lt"/>
                <a:ea typeface="+mn-ea"/>
                <a:cs typeface="+mn-cs"/>
              </a:rPr>
              <a:t> de que </a:t>
            </a:r>
            <a:r>
              <a:rPr lang="en-GB" sz="1200" b="0" i="0" u="none" strike="noStrike" kern="1200" baseline="0" dirty="0" err="1">
                <a:solidFill>
                  <a:schemeClr val="tx1"/>
                </a:solidFill>
                <a:latin typeface="+mn-lt"/>
                <a:ea typeface="+mn-ea"/>
                <a:cs typeface="+mn-cs"/>
              </a:rPr>
              <a:t>efectivamente</a:t>
            </a:r>
            <a:r>
              <a:rPr lang="en-GB" sz="1200" b="0" i="0" u="none" strike="noStrike" kern="1200" baseline="0" dirty="0">
                <a:solidFill>
                  <a:schemeClr val="tx1"/>
                </a:solidFill>
                <a:latin typeface="+mn-lt"/>
                <a:ea typeface="+mn-ea"/>
                <a:cs typeface="+mn-cs"/>
              </a:rPr>
              <a:t> se </a:t>
            </a:r>
            <a:r>
              <a:rPr lang="en-GB" sz="1200" b="0" i="0" u="none" strike="noStrike" kern="1200" baseline="0" dirty="0" err="1">
                <a:solidFill>
                  <a:schemeClr val="tx1"/>
                </a:solidFill>
                <a:latin typeface="+mn-lt"/>
                <a:ea typeface="+mn-ea"/>
                <a:cs typeface="+mn-cs"/>
              </a:rPr>
              <a:t>riegue</a:t>
            </a:r>
            <a:r>
              <a:rPr lang="en-GB" sz="1200" b="0" i="0" u="none" strike="noStrike" kern="1200" baseline="0" dirty="0">
                <a:solidFill>
                  <a:schemeClr val="tx1"/>
                </a:solidFill>
                <a:latin typeface="+mn-lt"/>
                <a:ea typeface="+mn-ea"/>
                <a:cs typeface="+mn-cs"/>
              </a:rPr>
              <a:t> a lo </a:t>
            </a:r>
            <a:r>
              <a:rPr lang="es-ES" sz="1200" b="0" i="0" u="none" strike="noStrike" kern="1200" baseline="0" dirty="0">
                <a:solidFill>
                  <a:schemeClr val="tx1"/>
                </a:solidFill>
                <a:latin typeface="+mn-lt"/>
                <a:ea typeface="+mn-ea"/>
                <a:cs typeface="+mn-cs"/>
              </a:rPr>
              <a:t>largo de la campaña. Por lo tanto, la superficie estimada mediante estadísticas derivadas de las declaraciones de la PAC debe tener la consideración de regable. Sin embargo, la superficie que obtenemos mediante teledetección refiere a un regadío “efectivo” (superficie regada), donde las imágenes de satélites detectan de forma objetiva los píxeles </a:t>
            </a:r>
            <a:r>
              <a:rPr lang="en-GB" sz="1200" b="0" i="0" u="none" strike="noStrike" kern="1200" baseline="0" dirty="0">
                <a:solidFill>
                  <a:schemeClr val="tx1"/>
                </a:solidFill>
                <a:latin typeface="+mn-lt"/>
                <a:ea typeface="+mn-ea"/>
                <a:cs typeface="+mn-cs"/>
              </a:rPr>
              <a:t>que se </a:t>
            </a:r>
            <a:r>
              <a:rPr lang="en-GB" sz="1200" b="0" i="0" u="none" strike="noStrike" kern="1200" baseline="0" dirty="0" err="1">
                <a:solidFill>
                  <a:schemeClr val="tx1"/>
                </a:solidFill>
                <a:latin typeface="+mn-lt"/>
                <a:ea typeface="+mn-ea"/>
                <a:cs typeface="+mn-cs"/>
              </a:rPr>
              <a:t>comportan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regados</a:t>
            </a:r>
            <a:r>
              <a:rPr lang="en-GB" sz="1200" b="0" i="0" u="none" strike="noStrike" kern="1200" baseline="0" dirty="0">
                <a:solidFill>
                  <a:schemeClr val="tx1"/>
                </a:solidFill>
                <a:latin typeface="+mn-lt"/>
                <a:ea typeface="+mn-ea"/>
                <a:cs typeface="+mn-cs"/>
              </a:rPr>
              <a:t>.</a:t>
            </a:r>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11</a:t>
            </a:fld>
            <a:endParaRPr lang="en-GB"/>
          </a:p>
        </p:txBody>
      </p:sp>
    </p:spTree>
    <p:extLst>
      <p:ext uri="{BB962C8B-B14F-4D97-AF65-F5344CB8AC3E}">
        <p14:creationId xmlns:p14="http://schemas.microsoft.com/office/powerpoint/2010/main" val="11500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Este producto ayuda a identificar qué zonas de la región están siendo realmente regadas en cada campaña agrícola y puede estimar la intensificación del regadío en determinadas zonas (ver figura 3(a)). </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Es </a:t>
            </a:r>
            <a:r>
              <a:rPr lang="en-GB" baseline="0" dirty="0" err="1"/>
              <a:t>importante</a:t>
            </a:r>
            <a:r>
              <a:rPr lang="en-GB" baseline="0" dirty="0"/>
              <a:t> </a:t>
            </a:r>
            <a:r>
              <a:rPr lang="en-GB" baseline="0" dirty="0" err="1"/>
              <a:t>resaltar</a:t>
            </a:r>
            <a:r>
              <a:rPr lang="en-GB" baseline="0" dirty="0"/>
              <a:t> que </a:t>
            </a:r>
            <a:r>
              <a:rPr lang="en-GB" baseline="0" dirty="0" err="1"/>
              <a:t>debido</a:t>
            </a:r>
            <a:r>
              <a:rPr lang="en-GB" baseline="0" dirty="0"/>
              <a:t> a que la </a:t>
            </a:r>
            <a:r>
              <a:rPr lang="en-GB" baseline="0" dirty="0" err="1"/>
              <a:t>clasificación</a:t>
            </a:r>
            <a:r>
              <a:rPr lang="en-GB" baseline="0" dirty="0"/>
              <a:t> se ha </a:t>
            </a:r>
            <a:r>
              <a:rPr lang="en-GB" baseline="0" dirty="0" err="1"/>
              <a:t>hecho</a:t>
            </a:r>
            <a:r>
              <a:rPr lang="en-GB" baseline="0" dirty="0"/>
              <a:t> </a:t>
            </a:r>
            <a:r>
              <a:rPr lang="en-GB" baseline="0" dirty="0" err="1"/>
              <a:t>en</a:t>
            </a:r>
            <a:r>
              <a:rPr lang="en-GB" baseline="0" dirty="0"/>
              <a:t> base a pixel, el </a:t>
            </a:r>
            <a:r>
              <a:rPr lang="en-GB" baseline="0" dirty="0" err="1"/>
              <a:t>clasificador</a:t>
            </a:r>
            <a:r>
              <a:rPr lang="en-GB" baseline="0" dirty="0"/>
              <a:t> </a:t>
            </a:r>
            <a:r>
              <a:rPr lang="en-GB" baseline="0" dirty="0" err="1"/>
              <a:t>decidirá</a:t>
            </a:r>
            <a:r>
              <a:rPr lang="en-GB" baseline="0" dirty="0"/>
              <a:t> a </a:t>
            </a:r>
            <a:r>
              <a:rPr lang="en-GB" baseline="0" dirty="0" err="1"/>
              <a:t>qué</a:t>
            </a:r>
            <a:r>
              <a:rPr lang="en-GB" baseline="0" dirty="0"/>
              <a:t> </a:t>
            </a:r>
            <a:r>
              <a:rPr lang="en-GB" baseline="0" dirty="0" err="1"/>
              <a:t>categoría</a:t>
            </a:r>
            <a:r>
              <a:rPr lang="en-GB" baseline="0" dirty="0"/>
              <a:t> </a:t>
            </a:r>
            <a:r>
              <a:rPr lang="en-GB" baseline="0" dirty="0" err="1"/>
              <a:t>pertence</a:t>
            </a:r>
            <a:r>
              <a:rPr lang="en-GB" baseline="0" dirty="0"/>
              <a:t> </a:t>
            </a:r>
            <a:r>
              <a:rPr lang="en-GB" baseline="0" dirty="0" err="1"/>
              <a:t>cada</a:t>
            </a:r>
            <a:r>
              <a:rPr lang="en-GB" baseline="0" dirty="0"/>
              <a:t> pixel </a:t>
            </a:r>
            <a:r>
              <a:rPr lang="en-GB" baseline="0" dirty="0" err="1"/>
              <a:t>independientemente</a:t>
            </a:r>
            <a:r>
              <a:rPr lang="en-GB" baseline="0" dirty="0"/>
              <a:t> sin </a:t>
            </a:r>
            <a:r>
              <a:rPr lang="en-GB" baseline="0" dirty="0" err="1"/>
              <a:t>importar</a:t>
            </a:r>
            <a:r>
              <a:rPr lang="en-GB" baseline="0" dirty="0"/>
              <a:t> los </a:t>
            </a:r>
            <a:r>
              <a:rPr lang="en-GB" baseline="0" dirty="0" err="1"/>
              <a:t>pixeles</a:t>
            </a:r>
            <a:r>
              <a:rPr lang="en-GB" baseline="0" dirty="0"/>
              <a:t> </a:t>
            </a:r>
            <a:r>
              <a:rPr lang="en-GB" baseline="0" dirty="0" err="1"/>
              <a:t>vecinos</a:t>
            </a:r>
            <a:r>
              <a:rPr lang="en-GB" baseline="0" dirty="0"/>
              <a:t>. </a:t>
            </a:r>
            <a:r>
              <a:rPr lang="en-GB" baseline="0" dirty="0" err="1"/>
              <a:t>Esto</a:t>
            </a:r>
            <a:r>
              <a:rPr lang="en-GB" baseline="0" dirty="0"/>
              <a:t> </a:t>
            </a:r>
            <a:r>
              <a:rPr lang="en-GB" baseline="0" dirty="0" err="1"/>
              <a:t>hace</a:t>
            </a:r>
            <a:r>
              <a:rPr lang="en-GB" baseline="0" dirty="0"/>
              <a:t> que </a:t>
            </a:r>
            <a:r>
              <a:rPr lang="en-GB" baseline="0" dirty="0" err="1"/>
              <a:t>haya</a:t>
            </a:r>
            <a:r>
              <a:rPr lang="en-GB" baseline="0" dirty="0"/>
              <a:t> </a:t>
            </a:r>
            <a:r>
              <a:rPr lang="en-GB" baseline="0" dirty="0" err="1"/>
              <a:t>parcelas</a:t>
            </a:r>
            <a:r>
              <a:rPr lang="en-GB" baseline="0" dirty="0"/>
              <a:t> no </a:t>
            </a:r>
            <a:r>
              <a:rPr lang="en-GB" baseline="0" dirty="0" err="1"/>
              <a:t>uniformes</a:t>
            </a:r>
            <a:r>
              <a:rPr lang="en-GB" baseline="0" dirty="0"/>
              <a:t> que </a:t>
            </a:r>
            <a:r>
              <a:rPr lang="en-GB" baseline="0" dirty="0" err="1"/>
              <a:t>pueden</a:t>
            </a:r>
            <a:r>
              <a:rPr lang="en-GB" baseline="0" dirty="0"/>
              <a:t> </a:t>
            </a:r>
            <a:r>
              <a:rPr lang="en-GB" baseline="0" dirty="0" err="1"/>
              <a:t>deberse</a:t>
            </a:r>
            <a:r>
              <a:rPr lang="en-GB" baseline="0" dirty="0"/>
              <a:t> a </a:t>
            </a:r>
            <a:r>
              <a:rPr lang="en-GB" baseline="0" dirty="0" err="1"/>
              <a:t>varios</a:t>
            </a:r>
            <a:r>
              <a:rPr lang="en-GB" baseline="0" dirty="0"/>
              <a:t> </a:t>
            </a:r>
            <a:r>
              <a:rPr lang="en-GB" baseline="0" dirty="0" err="1"/>
              <a:t>factores</a:t>
            </a:r>
            <a:r>
              <a:rPr lang="en-GB" baseline="0" dirty="0"/>
              <a:t>: </a:t>
            </a:r>
            <a:r>
              <a:rPr lang="en-GB" baseline="0" dirty="0" err="1"/>
              <a:t>riego</a:t>
            </a:r>
            <a:r>
              <a:rPr lang="en-GB" baseline="0" dirty="0"/>
              <a:t> no </a:t>
            </a:r>
            <a:r>
              <a:rPr lang="en-GB" baseline="0" dirty="0" err="1"/>
              <a:t>uniforme</a:t>
            </a:r>
            <a:r>
              <a:rPr lang="en-GB" baseline="0" dirty="0"/>
              <a:t> </a:t>
            </a:r>
            <a:r>
              <a:rPr lang="en-GB" baseline="0" dirty="0" err="1"/>
              <a:t>en</a:t>
            </a:r>
            <a:r>
              <a:rPr lang="en-GB" baseline="0" dirty="0"/>
              <a:t> la </a:t>
            </a:r>
            <a:r>
              <a:rPr lang="en-GB" baseline="0" dirty="0" err="1"/>
              <a:t>parcela</a:t>
            </a:r>
            <a:r>
              <a:rPr lang="en-GB" baseline="0" dirty="0"/>
              <a:t>, o a </a:t>
            </a:r>
            <a:r>
              <a:rPr lang="en-GB" baseline="0" dirty="0" err="1"/>
              <a:t>distinto</a:t>
            </a:r>
            <a:r>
              <a:rPr lang="en-GB" baseline="0" dirty="0"/>
              <a:t> </a:t>
            </a:r>
            <a:r>
              <a:rPr lang="en-GB" baseline="0" dirty="0" err="1"/>
              <a:t>desarrollo</a:t>
            </a:r>
            <a:r>
              <a:rPr lang="en-GB" baseline="0" dirty="0"/>
              <a:t> del </a:t>
            </a:r>
            <a:r>
              <a:rPr lang="en-GB" baseline="0" dirty="0" err="1"/>
              <a:t>cultivo</a:t>
            </a:r>
            <a:r>
              <a:rPr lang="en-GB" baseline="0" dirty="0"/>
              <a:t> </a:t>
            </a:r>
            <a:r>
              <a:rPr lang="en-GB" baseline="0" dirty="0" err="1"/>
              <a:t>apareciendo</a:t>
            </a:r>
            <a:r>
              <a:rPr lang="en-GB" baseline="0" dirty="0"/>
              <a:t> </a:t>
            </a:r>
            <a:r>
              <a:rPr lang="en-GB" baseline="0" dirty="0" err="1"/>
              <a:t>estado</a:t>
            </a:r>
            <a:r>
              <a:rPr lang="en-GB" baseline="0" dirty="0"/>
              <a:t> </a:t>
            </a:r>
            <a:r>
              <a:rPr lang="en-GB" baseline="0" dirty="0" err="1"/>
              <a:t>fenológicos</a:t>
            </a:r>
            <a:r>
              <a:rPr lang="en-GB" baseline="0" dirty="0"/>
              <a:t> </a:t>
            </a:r>
            <a:r>
              <a:rPr lang="en-GB" baseline="0" dirty="0" err="1"/>
              <a:t>distintos</a:t>
            </a:r>
            <a:r>
              <a:rPr lang="en-GB" baseline="0" dirty="0"/>
              <a:t> que </a:t>
            </a:r>
            <a:r>
              <a:rPr lang="en-GB" baseline="0" dirty="0" err="1"/>
              <a:t>pueden</a:t>
            </a:r>
            <a:r>
              <a:rPr lang="en-GB" baseline="0" dirty="0"/>
              <a:t> </a:t>
            </a:r>
            <a:r>
              <a:rPr lang="en-GB" baseline="0" dirty="0" err="1"/>
              <a:t>confundir</a:t>
            </a:r>
            <a:r>
              <a:rPr lang="en-GB" baseline="0" dirty="0"/>
              <a:t> al </a:t>
            </a:r>
            <a:r>
              <a:rPr lang="en-GB" baseline="0" dirty="0" err="1"/>
              <a:t>clasificador</a:t>
            </a:r>
            <a:r>
              <a:rPr lang="en-GB" baseline="0" dirty="0"/>
              <a:t>. </a:t>
            </a:r>
            <a:r>
              <a:rPr lang="en-GB" baseline="0" dirty="0" err="1"/>
              <a:t>Estos</a:t>
            </a:r>
            <a:r>
              <a:rPr lang="en-GB" baseline="0" dirty="0"/>
              <a:t> </a:t>
            </a:r>
            <a:r>
              <a:rPr lang="en-GB" baseline="0" dirty="0" err="1"/>
              <a:t>lejos</a:t>
            </a:r>
            <a:r>
              <a:rPr lang="en-GB" baseline="0" dirty="0"/>
              <a:t> de </a:t>
            </a:r>
            <a:r>
              <a:rPr lang="en-GB" baseline="0" dirty="0" err="1"/>
              <a:t>parecer</a:t>
            </a:r>
            <a:r>
              <a:rPr lang="en-GB" baseline="0" dirty="0"/>
              <a:t> una </a:t>
            </a:r>
            <a:r>
              <a:rPr lang="en-GB" baseline="0" dirty="0" err="1"/>
              <a:t>ventaja</a:t>
            </a:r>
            <a:r>
              <a:rPr lang="en-GB" baseline="0" dirty="0"/>
              <a:t>, lo </a:t>
            </a:r>
            <a:r>
              <a:rPr lang="en-GB" baseline="0" dirty="0" err="1"/>
              <a:t>cierto</a:t>
            </a:r>
            <a:r>
              <a:rPr lang="en-GB" baseline="0" dirty="0"/>
              <a:t> es que </a:t>
            </a:r>
            <a:r>
              <a:rPr lang="en-GB" baseline="0" dirty="0" err="1"/>
              <a:t>en</a:t>
            </a:r>
            <a:r>
              <a:rPr lang="en-GB" baseline="0" dirty="0"/>
              <a:t> el </a:t>
            </a:r>
            <a:r>
              <a:rPr lang="en-GB" baseline="0" dirty="0" err="1"/>
              <a:t>contexto</a:t>
            </a:r>
            <a:r>
              <a:rPr lang="en-GB" baseline="0" dirty="0"/>
              <a:t> que </a:t>
            </a:r>
            <a:r>
              <a:rPr lang="en-GB" baseline="0" dirty="0" err="1"/>
              <a:t>nos</a:t>
            </a:r>
            <a:r>
              <a:rPr lang="en-GB" baseline="0" dirty="0"/>
              <a:t> </a:t>
            </a:r>
            <a:r>
              <a:rPr lang="en-GB" baseline="0" dirty="0" err="1"/>
              <a:t>ocupa</a:t>
            </a:r>
            <a:r>
              <a:rPr lang="en-GB" baseline="0" dirty="0"/>
              <a:t> </a:t>
            </a:r>
            <a:r>
              <a:rPr lang="en-GB" baseline="0" dirty="0" err="1"/>
              <a:t>nos</a:t>
            </a:r>
            <a:r>
              <a:rPr lang="en-GB" baseline="0" dirty="0"/>
              <a:t> </a:t>
            </a:r>
            <a:r>
              <a:rPr lang="en-GB" baseline="0" dirty="0" err="1"/>
              <a:t>facilita</a:t>
            </a:r>
            <a:r>
              <a:rPr lang="en-GB" baseline="0" dirty="0"/>
              <a:t> </a:t>
            </a:r>
            <a:r>
              <a:rPr lang="en-GB" baseline="0" dirty="0" err="1"/>
              <a:t>tener</a:t>
            </a:r>
            <a:r>
              <a:rPr lang="en-GB" baseline="0" dirty="0"/>
              <a:t> </a:t>
            </a:r>
            <a:r>
              <a:rPr lang="en-GB" baseline="0" dirty="0" err="1"/>
              <a:t>más</a:t>
            </a:r>
            <a:r>
              <a:rPr lang="en-GB" baseline="0" dirty="0"/>
              <a:t> </a:t>
            </a:r>
            <a:r>
              <a:rPr lang="en-GB" baseline="0" dirty="0" err="1"/>
              <a:t>información</a:t>
            </a:r>
            <a:r>
              <a:rPr lang="en-GB" baseline="0" dirty="0"/>
              <a:t> del </a:t>
            </a:r>
            <a:r>
              <a:rPr lang="en-GB" baseline="0" dirty="0" err="1"/>
              <a:t>regadío</a:t>
            </a:r>
            <a:r>
              <a:rPr lang="en-GB" baseline="0" dirty="0"/>
              <a:t> </a:t>
            </a:r>
            <a:r>
              <a:rPr lang="en-GB" baseline="0" dirty="0" err="1"/>
              <a:t>aplicado</a:t>
            </a:r>
            <a:r>
              <a:rPr lang="en-GB" baseline="0" dirty="0"/>
              <a:t> </a:t>
            </a:r>
            <a:r>
              <a:rPr lang="en-GB" baseline="0" dirty="0" err="1"/>
              <a:t>en</a:t>
            </a:r>
            <a:r>
              <a:rPr lang="en-GB" baseline="0" dirty="0"/>
              <a:t> una </a:t>
            </a:r>
            <a:r>
              <a:rPr lang="en-GB" baseline="0" dirty="0" err="1"/>
              <a:t>parcela</a:t>
            </a:r>
            <a:r>
              <a:rPr lang="en-GB" baseline="0" dirty="0"/>
              <a:t>. </a:t>
            </a:r>
            <a:r>
              <a:rPr lang="en-GB" baseline="0" dirty="0" err="1"/>
              <a:t>Así</a:t>
            </a:r>
            <a:r>
              <a:rPr lang="en-GB" baseline="0" dirty="0"/>
              <a:t> por </a:t>
            </a:r>
            <a:r>
              <a:rPr lang="en-GB" baseline="0" dirty="0" err="1"/>
              <a:t>ejemplo</a:t>
            </a:r>
            <a:r>
              <a:rPr lang="en-GB" baseline="0" dirty="0"/>
              <a:t>…</a:t>
            </a:r>
            <a:endParaRPr lang="en-GB" dirty="0"/>
          </a:p>
          <a:p>
            <a:endParaRPr lang="en-GB" dirty="0"/>
          </a:p>
          <a:p>
            <a:r>
              <a:rPr lang="es-ES" sz="1200" kern="1200" dirty="0">
                <a:solidFill>
                  <a:schemeClr val="tx1"/>
                </a:solidFill>
                <a:effectLst/>
                <a:latin typeface="+mn-lt"/>
                <a:ea typeface="+mn-ea"/>
                <a:cs typeface="+mn-cs"/>
              </a:rPr>
              <a:t>El MBREG ofrece soporte a la propia administración para mejorar la planificación de regadíos o políticas del agua. Además, es una fuente de datos que, junto con el mapa de cultivos, se ha incorporado al flujo de trabajo operativo del sistema de gestión y control de ayudas de la Política Agraria Comunitaria de Castilla y León dentro del nuevo paradigma de controles por monitorización, dando información relativa del tipo de cultivo y del riego efectivo. </a:t>
            </a:r>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12</a:t>
            </a:fld>
            <a:endParaRPr lang="en-GB"/>
          </a:p>
        </p:txBody>
      </p:sp>
    </p:spTree>
    <p:extLst>
      <p:ext uri="{BB962C8B-B14F-4D97-AF65-F5344CB8AC3E}">
        <p14:creationId xmlns:p14="http://schemas.microsoft.com/office/powerpoint/2010/main" val="1412409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metodología aplicada para obtener este mapa es una clasificación supervisada basada en el aprendizaje automático con árboles de decisión (Paredes-Gómez, 2019 y 2020). A partir del algoritmo inductivo See5 se genera un modelo predictivo en función de las reflectancias de las imágenes de los satélites Sentinel-2 de la Agencia Europea del Espacio y con ayuda de la información auxiliar, como son variables meteorológicas y derivados del modelo digital del terreno, se determina en basa a pixel si la superficie ha sido regada o no.</a:t>
            </a:r>
          </a:p>
          <a:p>
            <a:endParaRPr lang="en-GB" dirty="0"/>
          </a:p>
        </p:txBody>
      </p:sp>
      <p:sp>
        <p:nvSpPr>
          <p:cNvPr id="4" name="Marcador de número de diapositiva 3"/>
          <p:cNvSpPr>
            <a:spLocks noGrp="1"/>
          </p:cNvSpPr>
          <p:nvPr>
            <p:ph type="sldNum" sz="quarter" idx="5"/>
          </p:nvPr>
        </p:nvSpPr>
        <p:spPr/>
        <p:txBody>
          <a:bodyPr/>
          <a:lstStyle/>
          <a:p>
            <a:fld id="{84E92D32-33EF-4C4F-B023-1B4E4304B2DD}" type="slidenum">
              <a:rPr lang="en-GB" smtClean="0"/>
              <a:t>13</a:t>
            </a:fld>
            <a:endParaRPr lang="en-GB"/>
          </a:p>
        </p:txBody>
      </p:sp>
    </p:spTree>
    <p:extLst>
      <p:ext uri="{BB962C8B-B14F-4D97-AF65-F5344CB8AC3E}">
        <p14:creationId xmlns:p14="http://schemas.microsoft.com/office/powerpoint/2010/main" val="1680599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F2645D-DF54-4B95-B758-FD567905327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C51E783A-9E13-4749-9D03-A5BC0BEF6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D974989B-E798-4D7D-8C21-36C691CF0EA1}"/>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60978ADB-622D-4CFF-9DF3-1DEBBDF3BF02}"/>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5820BB32-8FF5-4820-8FBA-549695BA1BD4}"/>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94833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8F252F-8322-4729-91D3-9DACD8EA4741}"/>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99F1C05B-70DD-46E0-84A8-B714F01E5DD9}"/>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AC0F992C-CE27-4325-9FD0-C772871BDF77}"/>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B4CE3786-871B-474C-8C32-03CBD1A55536}"/>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59174325-D152-47AE-9E36-616C32DB81AC}"/>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422844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AAB8D5-9C95-458D-A674-62668CDB0F2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23558F64-5E9E-4CF9-BD09-A03E8270D93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FF2DB3C5-AD09-4811-8A96-1CEFB309B2C2}"/>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BAD1D267-F6C9-403C-AA23-E6EDEB87026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D1A41B8C-0832-4F9E-BCD1-7167ACACF26F}"/>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87722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08015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005949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229440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8743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663485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81936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88177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57097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697A7-28F7-4EB3-BB73-3224E5E8723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E8C409E-021B-43AB-89DF-939559530FE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2E61694-D64B-4898-BA06-1F15934C9380}"/>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33F677F3-B116-4339-8FDC-7B7C1B8FD85E}"/>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2614C387-00FE-40CD-AEDA-2EB793F7E84B}"/>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3048952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91486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72730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6/2/2023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911702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9028A3C-3F75-46A5-8A70-8C3BA575F540}"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126683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028A3C-3F75-46A5-8A70-8C3BA575F540}"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1319188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D9028A3C-3F75-46A5-8A70-8C3BA575F540}"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225256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9028A3C-3F75-46A5-8A70-8C3BA575F540}"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3718864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9028A3C-3F75-46A5-8A70-8C3BA575F540}" type="datetimeFigureOut">
              <a:rPr lang="en-GB" smtClean="0"/>
              <a:t>02/06/2023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3021549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9028A3C-3F75-46A5-8A70-8C3BA575F540}" type="datetimeFigureOut">
              <a:rPr lang="en-GB" smtClean="0"/>
              <a:t>02/06/2023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1853368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28A3C-3F75-46A5-8A70-8C3BA575F540}" type="datetimeFigureOut">
              <a:rPr lang="en-GB" smtClean="0"/>
              <a:t>02/06/2023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32027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BAF4E-2C1A-4051-903E-5F2A26A13E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A0E8A06E-2563-46E2-8F14-7BBDD5159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D070FEB-9639-4EA1-825F-8AC5BB73C455}"/>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ECF05F76-B8E6-46F3-AEBC-39C5275DC06E}"/>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236723BA-7F09-438D-9AFA-1B7D82BF45D1}"/>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4118864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D9028A3C-3F75-46A5-8A70-8C3BA575F540}"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462964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D9028A3C-3F75-46A5-8A70-8C3BA575F540}"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2642628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028A3C-3F75-46A5-8A70-8C3BA575F540}"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1261636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028A3C-3F75-46A5-8A70-8C3BA575F540}"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0B4332-40CB-49B9-927A-1C2DD400D780}" type="slidenum">
              <a:rPr lang="en-GB" smtClean="0"/>
              <a:t>‹Nº›</a:t>
            </a:fld>
            <a:endParaRPr lang="en-GB"/>
          </a:p>
        </p:txBody>
      </p:sp>
    </p:spTree>
    <p:extLst>
      <p:ext uri="{BB962C8B-B14F-4D97-AF65-F5344CB8AC3E}">
        <p14:creationId xmlns:p14="http://schemas.microsoft.com/office/powerpoint/2010/main" val="2780108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EE8C85-A998-418C-B29F-B51C84E577E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287B28A-0AF4-4009-BC83-F2EF28E4555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20A33871-D6AD-46DE-B5FA-AD4D043174DB}"/>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AC472EF6-0FED-4271-B1E4-5D0C66287918}"/>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6" name="Marcador de pie de página 5">
            <a:extLst>
              <a:ext uri="{FF2B5EF4-FFF2-40B4-BE49-F238E27FC236}">
                <a16:creationId xmlns:a16="http://schemas.microsoft.com/office/drawing/2014/main" id="{83A0C7C3-F3F0-46F9-A545-6609EA0BF925}"/>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1AB24EC8-B586-4B38-9648-B6B9F80B7D22}"/>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112798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0629C-5F60-4E7D-8582-0429A4BF721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8E6DBE7F-C5F4-401A-AA77-296A74AC5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6F69012-CED4-4A30-95C2-F95C7946AE2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D81FEE9F-4952-4A92-93F8-36049427D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A8D595A9-C83D-416F-AD36-94A72A655AF5}"/>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0167249F-64D9-48C6-912F-FC2E39AB5D32}"/>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8" name="Marcador de pie de página 7">
            <a:extLst>
              <a:ext uri="{FF2B5EF4-FFF2-40B4-BE49-F238E27FC236}">
                <a16:creationId xmlns:a16="http://schemas.microsoft.com/office/drawing/2014/main" id="{25F9C876-E562-4311-8AD4-D44D8ACEC215}"/>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324114B6-872E-48EC-A352-A0A0A45A04EF}"/>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14953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29E44A-1716-4033-8A39-5BB7AEDD059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94D2C6F9-A0EC-4917-9BCB-E3DB3273C082}"/>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4" name="Marcador de pie de página 3">
            <a:extLst>
              <a:ext uri="{FF2B5EF4-FFF2-40B4-BE49-F238E27FC236}">
                <a16:creationId xmlns:a16="http://schemas.microsoft.com/office/drawing/2014/main" id="{AE711264-AE77-4F90-B2EA-50B0D83A5AED}"/>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04D44E7D-0CA3-437E-8A86-C69EEAC6543E}"/>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167096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8E74B1-FF72-4680-9286-1F54F1ACD9F3}"/>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3" name="Marcador de pie de página 2">
            <a:extLst>
              <a:ext uri="{FF2B5EF4-FFF2-40B4-BE49-F238E27FC236}">
                <a16:creationId xmlns:a16="http://schemas.microsoft.com/office/drawing/2014/main" id="{5C594DDA-0380-4AFD-A771-B8C40112A2B2}"/>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9161A0D0-28A8-4E52-B65B-7DE0BFB5A62A}"/>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105724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EC3F8-B788-4FDB-858C-0881C798A0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DA276EA-A42A-45B7-BA36-7EC945D2CD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14BD22D-0442-49A0-A669-5CEAF6DC1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543DBF3-F6ED-447A-80DA-F2F850E0675C}"/>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6" name="Marcador de pie de página 5">
            <a:extLst>
              <a:ext uri="{FF2B5EF4-FFF2-40B4-BE49-F238E27FC236}">
                <a16:creationId xmlns:a16="http://schemas.microsoft.com/office/drawing/2014/main" id="{8336694E-EF62-4876-99A1-8BD89E8D4180}"/>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7129D94C-9E07-4C94-BFA2-8FB17378CF40}"/>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1227062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71C65-2DD3-4C27-B9EC-7D8F8EE2A8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6C5DDAA1-EC72-415C-B7C4-4347BDB9BC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0BA06CA1-DAEC-4D35-9873-42FDC0268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2D03B9BC-8D8C-4A94-B0EF-7A090BFE3CF6}"/>
              </a:ext>
            </a:extLst>
          </p:cNvPr>
          <p:cNvSpPr>
            <a:spLocks noGrp="1"/>
          </p:cNvSpPr>
          <p:nvPr>
            <p:ph type="dt" sz="half" idx="10"/>
          </p:nvPr>
        </p:nvSpPr>
        <p:spPr/>
        <p:txBody>
          <a:bodyPr/>
          <a:lstStyle/>
          <a:p>
            <a:fld id="{6DF0C5A0-2730-4325-91FB-B2EB4277021D}" type="datetimeFigureOut">
              <a:rPr lang="en-GB" smtClean="0"/>
              <a:t>02/06/2023</a:t>
            </a:fld>
            <a:endParaRPr lang="en-GB"/>
          </a:p>
        </p:txBody>
      </p:sp>
      <p:sp>
        <p:nvSpPr>
          <p:cNvPr id="6" name="Marcador de pie de página 5">
            <a:extLst>
              <a:ext uri="{FF2B5EF4-FFF2-40B4-BE49-F238E27FC236}">
                <a16:creationId xmlns:a16="http://schemas.microsoft.com/office/drawing/2014/main" id="{0E5B5056-4E85-4E94-A43F-3E8DE3D0E060}"/>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4D68330F-F036-47D4-9F11-9BF572C107BF}"/>
              </a:ext>
            </a:extLst>
          </p:cNvPr>
          <p:cNvSpPr>
            <a:spLocks noGrp="1"/>
          </p:cNvSpPr>
          <p:nvPr>
            <p:ph type="sldNum" sz="quarter" idx="12"/>
          </p:nvPr>
        </p:nvSpPr>
        <p:spPr/>
        <p:txBody>
          <a:bodyPr/>
          <a:lstStyle/>
          <a:p>
            <a:fld id="{EEE38E83-20EE-47EB-A107-D11583A3EEDB}" type="slidenum">
              <a:rPr lang="en-GB" smtClean="0"/>
              <a:t>‹Nº›</a:t>
            </a:fld>
            <a:endParaRPr lang="en-GB"/>
          </a:p>
        </p:txBody>
      </p:sp>
    </p:spTree>
    <p:extLst>
      <p:ext uri="{BB962C8B-B14F-4D97-AF65-F5344CB8AC3E}">
        <p14:creationId xmlns:p14="http://schemas.microsoft.com/office/powerpoint/2010/main" val="91028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BFC792-13A5-4D0C-82E1-B30B2B78A6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01D9DD66-1741-43A7-ACFF-32F2A75E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9B6D88D-2C66-4E25-9381-DC1CD096B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0C5A0-2730-4325-91FB-B2EB4277021D}" type="datetimeFigureOut">
              <a:rPr lang="en-GB" smtClean="0"/>
              <a:t>02/06/2023</a:t>
            </a:fld>
            <a:endParaRPr lang="en-GB"/>
          </a:p>
        </p:txBody>
      </p:sp>
      <p:sp>
        <p:nvSpPr>
          <p:cNvPr id="5" name="Marcador de pie de página 4">
            <a:extLst>
              <a:ext uri="{FF2B5EF4-FFF2-40B4-BE49-F238E27FC236}">
                <a16:creationId xmlns:a16="http://schemas.microsoft.com/office/drawing/2014/main" id="{F1D1DE44-90A2-4280-8B2C-44CB15D2D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F6DF6651-2520-4C07-922B-AFD6DFA372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38E83-20EE-47EB-A107-D11583A3EEDB}" type="slidenum">
              <a:rPr lang="en-GB" smtClean="0"/>
              <a:t>‹Nº›</a:t>
            </a:fld>
            <a:endParaRPr lang="en-GB"/>
          </a:p>
        </p:txBody>
      </p:sp>
    </p:spTree>
    <p:extLst>
      <p:ext uri="{BB962C8B-B14F-4D97-AF65-F5344CB8AC3E}">
        <p14:creationId xmlns:p14="http://schemas.microsoft.com/office/powerpoint/2010/main" val="1989191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586B75A-687E-405C-8A0B-8D00578BA2C3}" type="datetimeFigureOut">
              <a:rPr lang="en-US" smtClean="0"/>
              <a:pPr/>
              <a:t>6/2/2023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13570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28A3C-3F75-46A5-8A70-8C3BA575F540}" type="datetimeFigureOut">
              <a:rPr lang="en-GB" smtClean="0"/>
              <a:t>02/06/2023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B4332-40CB-49B9-927A-1C2DD400D780}" type="slidenum">
              <a:rPr lang="en-GB" smtClean="0"/>
              <a:t>‹Nº›</a:t>
            </a:fld>
            <a:endParaRPr lang="en-GB"/>
          </a:p>
        </p:txBody>
      </p:sp>
    </p:spTree>
    <p:extLst>
      <p:ext uri="{BB962C8B-B14F-4D97-AF65-F5344CB8AC3E}">
        <p14:creationId xmlns:p14="http://schemas.microsoft.com/office/powerpoint/2010/main" val="1699637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mailto:vanessa.paredes@itacyl.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hyperlink" Target="https://www.sativum.es/"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sativum.es/" TargetMode="Externa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hyperlink" Target="https://www.sativum.es/"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hyperlink" Target="https://www.sativum.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hyperlink" Target="https://www.sativum.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hyperlink" Target="https://www.sativum.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hyperlink" Target="https://www.sativum.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hyperlink" Target="https://www.sativum.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hyperlink" Target="https://www.sativum.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hyperlink" Target="https://www.sativum.e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hyperlink" Target="https://www.sativum.es/"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hyperlink" Target="https://www.sativum.es/"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hyperlink" Target="mailto:vanessa.paredes@itacyl.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mcsncyl.itacyl.es/"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443686"/>
            <a:ext cx="12192000" cy="1358699"/>
          </a:xfrm>
          <a:solidFill>
            <a:schemeClr val="bg1">
              <a:alpha val="56000"/>
            </a:schemeClr>
          </a:solidFill>
          <a:ln>
            <a:noFill/>
          </a:ln>
        </p:spPr>
        <p:txBody>
          <a:bodyPr>
            <a:noAutofit/>
          </a:bodyPr>
          <a:lstStyle/>
          <a:p>
            <a:r>
              <a:rPr lang="es-ES" sz="3600" b="1" dirty="0"/>
              <a:t>Clasificación de cultivos y determinación de superficie con riego efectivo basada en imágenes de satélite y variables climáticas</a:t>
            </a:r>
            <a:endParaRPr lang="en-US" sz="1600" b="1" cap="small" dirty="0">
              <a:latin typeface="+mn-lt"/>
              <a:cs typeface="Aharoni" panose="02010803020104030203" pitchFamily="2" charset="-79"/>
            </a:endParaRPr>
          </a:p>
        </p:txBody>
      </p:sp>
      <p:pic>
        <p:nvPicPr>
          <p:cNvPr id="4" name="3 Imagen" descr="gob-mapama-seiasa_comprimido.jpg"/>
          <p:cNvPicPr>
            <a:picLocks noChangeAspect="1"/>
          </p:cNvPicPr>
          <p:nvPr/>
        </p:nvPicPr>
        <p:blipFill>
          <a:blip r:embed="rId3" cstate="print"/>
          <a:stretch>
            <a:fillRect/>
          </a:stretch>
        </p:blipFill>
        <p:spPr>
          <a:xfrm>
            <a:off x="3666829" y="5480474"/>
            <a:ext cx="5400000" cy="1127095"/>
          </a:xfrm>
          <a:prstGeom prst="rect">
            <a:avLst/>
          </a:prstGeom>
          <a:noFill/>
          <a:ln>
            <a:noFill/>
          </a:ln>
        </p:spPr>
      </p:pic>
      <p:sp>
        <p:nvSpPr>
          <p:cNvPr id="5" name="Rectángulo 4">
            <a:extLst>
              <a:ext uri="{FF2B5EF4-FFF2-40B4-BE49-F238E27FC236}">
                <a16:creationId xmlns:a16="http://schemas.microsoft.com/office/drawing/2014/main" id="{C618030C-CF34-4CB0-B411-1C96D1E273D3}"/>
              </a:ext>
            </a:extLst>
          </p:cNvPr>
          <p:cNvSpPr/>
          <p:nvPr/>
        </p:nvSpPr>
        <p:spPr>
          <a:xfrm>
            <a:off x="612395" y="3397636"/>
            <a:ext cx="11014745" cy="1487587"/>
          </a:xfrm>
          <a:prstGeom prst="rect">
            <a:avLst/>
          </a:prstGeom>
          <a:solidFill>
            <a:schemeClr val="bg1">
              <a:alpha val="38000"/>
            </a:schemeClr>
          </a:solidFill>
        </p:spPr>
        <p:txBody>
          <a:bodyPr wrap="square">
            <a:spAutoFit/>
          </a:bodyPr>
          <a:lstStyle/>
          <a:p>
            <a:pPr lvl="0" algn="ctr" defTabSz="457200">
              <a:defRPr/>
            </a:pPr>
            <a:r>
              <a:rPr lang="it-IT" sz="1600" b="1" i="1" dirty="0">
                <a:solidFill>
                  <a:srgbClr val="C00000"/>
                </a:solidFill>
                <a:latin typeface="Arial" panose="020B0604020202020204" pitchFamily="34" charset="0"/>
                <a:ea typeface="Calibri" panose="020F0502020204030204" pitchFamily="34" charset="0"/>
                <a:cs typeface="Arial" panose="020B0604020202020204" pitchFamily="34" charset="0"/>
              </a:rPr>
              <a:t>Vanessa Paredes Gómez</a:t>
            </a:r>
            <a:r>
              <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rPr>
              <a:t>, Vicente Del Blanco Medina, Alberto Gutiérrez García</a:t>
            </a:r>
            <a:r>
              <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rPr>
              <a:t>y David A. Nafría García</a:t>
            </a:r>
            <a:r>
              <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ctr" defTabSz="457200">
              <a:defRPr/>
            </a:pPr>
            <a:endPar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ctr"/>
            <a:r>
              <a:rPr lang="es-ES" sz="1600" i="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Instituto Tecnológico Agrario de Castilla y León (</a:t>
            </a:r>
            <a:r>
              <a:rPr lang="es-ES" sz="1600" i="1" dirty="0" err="1">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ITACyL</a:t>
            </a:r>
            <a:r>
              <a:rPr lang="es-ES" sz="1600" i="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 </a:t>
            </a:r>
          </a:p>
          <a:p>
            <a:pPr lvl="0" algn="ctr"/>
            <a:r>
              <a:rPr lang="es-ES" sz="1600" i="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Área de Desarrollo Tecnológico - Unidad de Información Geográfica e Innovación </a:t>
            </a:r>
          </a:p>
          <a:p>
            <a:pPr lvl="0" algn="ctr"/>
            <a:endParaRPr lang="it-IT" sz="1600" i="1" dirty="0">
              <a:solidFill>
                <a:prstClr val="black"/>
              </a:solidFill>
              <a:latin typeface="Arial" panose="020B0604020202020204" pitchFamily="34" charset="0"/>
              <a:ea typeface="Calibri" panose="020F0502020204030204" pitchFamily="34" charset="0"/>
              <a:cs typeface="Arial" panose="020B0604020202020204" pitchFamily="34" charset="0"/>
              <a:hlinkClick r:id="rId4"/>
            </a:endParaRPr>
          </a:p>
          <a:p>
            <a:pPr lvl="0" algn="ctr"/>
            <a:r>
              <a:rPr lang="it-IT" sz="1600" b="1" i="1" dirty="0">
                <a:solidFill>
                  <a:prstClr val="black"/>
                </a:solidFill>
                <a:latin typeface="Arial" panose="020B0604020202020204" pitchFamily="34" charset="0"/>
                <a:ea typeface="Calibri" panose="020F0502020204030204" pitchFamily="34" charset="0"/>
                <a:cs typeface="Arial" panose="020B0604020202020204" pitchFamily="34" charset="0"/>
                <a:hlinkClick r:id="rId4"/>
              </a:rPr>
              <a:t>vanessa.paredes@itacyl.es</a:t>
            </a:r>
            <a:endParaRPr lang="it-IT" sz="1600" b="1" i="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Conector recto 6">
            <a:extLst>
              <a:ext uri="{FF2B5EF4-FFF2-40B4-BE49-F238E27FC236}">
                <a16:creationId xmlns:a16="http://schemas.microsoft.com/office/drawing/2014/main" id="{D4FE6D53-6F7E-44DF-A7D4-44AE7A4DA41D}"/>
              </a:ext>
            </a:extLst>
          </p:cNvPr>
          <p:cNvCxnSpPr>
            <a:cxnSpLocks/>
          </p:cNvCxnSpPr>
          <p:nvPr/>
        </p:nvCxnSpPr>
        <p:spPr>
          <a:xfrm>
            <a:off x="0" y="77768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BB9C6B8-2285-42A8-B6B7-B2DF154B45E6}"/>
              </a:ext>
            </a:extLst>
          </p:cNvPr>
          <p:cNvSpPr txBox="1"/>
          <p:nvPr/>
        </p:nvSpPr>
        <p:spPr>
          <a:xfrm>
            <a:off x="1470454" y="407827"/>
            <a:ext cx="9168714" cy="369332"/>
          </a:xfrm>
          <a:prstGeom prst="rect">
            <a:avLst/>
          </a:prstGeom>
          <a:noFill/>
        </p:spPr>
        <p:txBody>
          <a:bodyPr wrap="square" rtlCol="0">
            <a:spAutoFit/>
          </a:bodyPr>
          <a:lstStyle/>
          <a:p>
            <a:r>
              <a:rPr lang="en-GB" dirty="0"/>
              <a:t>VIII JORNADAS DE AGROMETEOROLOGÍA Valladolid, 1 y 2 de </a:t>
            </a:r>
            <a:r>
              <a:rPr lang="en-GB" dirty="0" err="1"/>
              <a:t>junio</a:t>
            </a:r>
            <a:r>
              <a:rPr lang="en-GB" dirty="0"/>
              <a:t> 2023</a:t>
            </a:r>
          </a:p>
        </p:txBody>
      </p:sp>
    </p:spTree>
    <p:extLst>
      <p:ext uri="{BB962C8B-B14F-4D97-AF65-F5344CB8AC3E}">
        <p14:creationId xmlns:p14="http://schemas.microsoft.com/office/powerpoint/2010/main" val="140315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58198A-D54C-4D2D-AFFB-7CD8C6396A16}"/>
              </a:ext>
            </a:extLst>
          </p:cNvPr>
          <p:cNvPicPr>
            <a:picLocks noChangeAspect="1"/>
          </p:cNvPicPr>
          <p:nvPr/>
        </p:nvPicPr>
        <p:blipFill>
          <a:blip r:embed="rId2"/>
          <a:stretch>
            <a:fillRect/>
          </a:stretch>
        </p:blipFill>
        <p:spPr>
          <a:xfrm>
            <a:off x="3632886" y="931985"/>
            <a:ext cx="8367770" cy="3681994"/>
          </a:xfrm>
          <a:prstGeom prst="rect">
            <a:avLst/>
          </a:prstGeom>
        </p:spPr>
      </p:pic>
      <p:sp>
        <p:nvSpPr>
          <p:cNvPr id="2" name="Título 1">
            <a:extLst>
              <a:ext uri="{FF2B5EF4-FFF2-40B4-BE49-F238E27FC236}">
                <a16:creationId xmlns:a16="http://schemas.microsoft.com/office/drawing/2014/main" id="{878299BC-4596-42CB-A8C9-135CD5AAF409}"/>
              </a:ext>
            </a:extLst>
          </p:cNvPr>
          <p:cNvSpPr>
            <a:spLocks noGrp="1"/>
          </p:cNvSpPr>
          <p:nvPr>
            <p:ph type="title"/>
          </p:nvPr>
        </p:nvSpPr>
        <p:spPr>
          <a:xfrm>
            <a:off x="0" y="0"/>
            <a:ext cx="10515600" cy="709913"/>
          </a:xfrm>
        </p:spPr>
        <p:txBody>
          <a:bodyPr>
            <a:normAutofit/>
          </a:bodyPr>
          <a:lstStyle/>
          <a:p>
            <a:r>
              <a:rPr lang="en-GB" sz="2800" b="1" dirty="0"/>
              <a:t>Proyecto </a:t>
            </a:r>
            <a:r>
              <a:rPr lang="en-GB" sz="2800" b="1" dirty="0" err="1"/>
              <a:t>en</a:t>
            </a:r>
            <a:r>
              <a:rPr lang="en-GB" sz="2800" b="1" dirty="0"/>
              <a:t> </a:t>
            </a:r>
            <a:r>
              <a:rPr lang="en-GB" sz="2800" b="1" dirty="0" err="1"/>
              <a:t>ciernes</a:t>
            </a:r>
            <a:r>
              <a:rPr lang="en-GB" sz="2800" b="1" dirty="0"/>
              <a:t>…</a:t>
            </a:r>
          </a:p>
        </p:txBody>
      </p:sp>
      <p:pic>
        <p:nvPicPr>
          <p:cNvPr id="6" name="Imagen 5">
            <a:extLst>
              <a:ext uri="{FF2B5EF4-FFF2-40B4-BE49-F238E27FC236}">
                <a16:creationId xmlns:a16="http://schemas.microsoft.com/office/drawing/2014/main" id="{B5E344AA-5618-4CD9-80EB-1B6C9087B243}"/>
              </a:ext>
            </a:extLst>
          </p:cNvPr>
          <p:cNvPicPr>
            <a:picLocks noChangeAspect="1"/>
          </p:cNvPicPr>
          <p:nvPr/>
        </p:nvPicPr>
        <p:blipFill>
          <a:blip r:embed="rId3"/>
          <a:stretch>
            <a:fillRect/>
          </a:stretch>
        </p:blipFill>
        <p:spPr>
          <a:xfrm>
            <a:off x="3632886" y="38125"/>
            <a:ext cx="8367770" cy="6377822"/>
          </a:xfrm>
          <a:prstGeom prst="rect">
            <a:avLst/>
          </a:prstGeom>
        </p:spPr>
      </p:pic>
      <p:sp>
        <p:nvSpPr>
          <p:cNvPr id="7" name="2 Subtítulo">
            <a:extLst>
              <a:ext uri="{FF2B5EF4-FFF2-40B4-BE49-F238E27FC236}">
                <a16:creationId xmlns:a16="http://schemas.microsoft.com/office/drawing/2014/main" id="{89801E7A-6848-452E-91DB-FC6EBDD50530}"/>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8" name="Conector recto 7">
            <a:extLst>
              <a:ext uri="{FF2B5EF4-FFF2-40B4-BE49-F238E27FC236}">
                <a16:creationId xmlns:a16="http://schemas.microsoft.com/office/drawing/2014/main" id="{2B7F35D7-2BF4-40E3-8124-357486BD3AF3}"/>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504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1DB038F-8B7D-4A83-8A4F-51EF36E8B2D3}"/>
              </a:ext>
            </a:extLst>
          </p:cNvPr>
          <p:cNvPicPr>
            <a:picLocks noChangeAspect="1"/>
          </p:cNvPicPr>
          <p:nvPr/>
        </p:nvPicPr>
        <p:blipFill>
          <a:blip r:embed="rId3"/>
          <a:stretch>
            <a:fillRect/>
          </a:stretch>
        </p:blipFill>
        <p:spPr>
          <a:xfrm>
            <a:off x="0" y="18435"/>
            <a:ext cx="12192000" cy="6450419"/>
          </a:xfrm>
          <a:prstGeom prst="rect">
            <a:avLst/>
          </a:prstGeom>
        </p:spPr>
      </p:pic>
      <p:sp>
        <p:nvSpPr>
          <p:cNvPr id="3" name="CuadroTexto 2">
            <a:extLst>
              <a:ext uri="{FF2B5EF4-FFF2-40B4-BE49-F238E27FC236}">
                <a16:creationId xmlns:a16="http://schemas.microsoft.com/office/drawing/2014/main" id="{17C5C5B3-3B08-4052-B948-4B632C02F152}"/>
              </a:ext>
            </a:extLst>
          </p:cNvPr>
          <p:cNvSpPr txBox="1"/>
          <p:nvPr/>
        </p:nvSpPr>
        <p:spPr>
          <a:xfrm>
            <a:off x="3917093" y="19124"/>
            <a:ext cx="4213653" cy="400110"/>
          </a:xfrm>
          <a:prstGeom prst="rect">
            <a:avLst/>
          </a:prstGeom>
          <a:solidFill>
            <a:schemeClr val="accent1">
              <a:lumMod val="20000"/>
              <a:lumOff val="80000"/>
            </a:schemeClr>
          </a:solidFill>
          <a:ln>
            <a:solidFill>
              <a:srgbClr val="002060"/>
            </a:solidFill>
          </a:ln>
        </p:spPr>
        <p:txBody>
          <a:bodyPr wrap="square" rtlCol="0">
            <a:spAutoFit/>
          </a:bodyPr>
          <a:lstStyle/>
          <a:p>
            <a:r>
              <a:rPr lang="es-ES" sz="2000" b="1" dirty="0"/>
              <a:t>MAPA BINARIO DE REGADÍO (MBREG)</a:t>
            </a:r>
            <a:endParaRPr lang="en-GB" sz="2000" dirty="0"/>
          </a:p>
        </p:txBody>
      </p:sp>
      <p:sp>
        <p:nvSpPr>
          <p:cNvPr id="4" name="2 Subtítulo">
            <a:extLst>
              <a:ext uri="{FF2B5EF4-FFF2-40B4-BE49-F238E27FC236}">
                <a16:creationId xmlns:a16="http://schemas.microsoft.com/office/drawing/2014/main" id="{C24D0EDF-7C11-4D1C-8AAA-644D8C3336FD}"/>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5" name="Conector recto 4">
            <a:extLst>
              <a:ext uri="{FF2B5EF4-FFF2-40B4-BE49-F238E27FC236}">
                <a16:creationId xmlns:a16="http://schemas.microsoft.com/office/drawing/2014/main" id="{F7858A25-84FA-4CD7-B417-304D79011960}"/>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665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423DE40-27D7-4444-94D6-8B01C69B8C66}"/>
              </a:ext>
            </a:extLst>
          </p:cNvPr>
          <p:cNvPicPr>
            <a:picLocks noChangeAspect="1"/>
          </p:cNvPicPr>
          <p:nvPr/>
        </p:nvPicPr>
        <p:blipFill>
          <a:blip r:embed="rId3"/>
          <a:stretch>
            <a:fillRect/>
          </a:stretch>
        </p:blipFill>
        <p:spPr>
          <a:xfrm>
            <a:off x="729049" y="0"/>
            <a:ext cx="11415326" cy="6471681"/>
          </a:xfrm>
          <a:prstGeom prst="rect">
            <a:avLst/>
          </a:prstGeom>
        </p:spPr>
      </p:pic>
      <p:sp>
        <p:nvSpPr>
          <p:cNvPr id="7" name="CuadroTexto 6">
            <a:extLst>
              <a:ext uri="{FF2B5EF4-FFF2-40B4-BE49-F238E27FC236}">
                <a16:creationId xmlns:a16="http://schemas.microsoft.com/office/drawing/2014/main" id="{F09A00E3-9FBF-4A6E-9EC4-ACBE2FA0AF03}"/>
              </a:ext>
            </a:extLst>
          </p:cNvPr>
          <p:cNvSpPr txBox="1"/>
          <p:nvPr/>
        </p:nvSpPr>
        <p:spPr>
          <a:xfrm>
            <a:off x="222422" y="93265"/>
            <a:ext cx="4213653" cy="400110"/>
          </a:xfrm>
          <a:prstGeom prst="rect">
            <a:avLst/>
          </a:prstGeom>
          <a:solidFill>
            <a:schemeClr val="accent1">
              <a:lumMod val="20000"/>
              <a:lumOff val="80000"/>
            </a:schemeClr>
          </a:solidFill>
          <a:ln>
            <a:solidFill>
              <a:srgbClr val="002060"/>
            </a:solidFill>
          </a:ln>
        </p:spPr>
        <p:txBody>
          <a:bodyPr wrap="square" rtlCol="0">
            <a:spAutoFit/>
          </a:bodyPr>
          <a:lstStyle/>
          <a:p>
            <a:r>
              <a:rPr lang="es-ES" sz="2000" b="1" dirty="0"/>
              <a:t>MAPA BINARIO DE REGADÍO (MBREG)</a:t>
            </a:r>
            <a:endParaRPr lang="en-GB" sz="2000" dirty="0"/>
          </a:p>
        </p:txBody>
      </p:sp>
      <p:sp>
        <p:nvSpPr>
          <p:cNvPr id="4" name="2 Subtítulo">
            <a:extLst>
              <a:ext uri="{FF2B5EF4-FFF2-40B4-BE49-F238E27FC236}">
                <a16:creationId xmlns:a16="http://schemas.microsoft.com/office/drawing/2014/main" id="{DA4B9F5E-F993-47B2-9754-B6FDF9587590}"/>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5" name="Conector recto 4">
            <a:extLst>
              <a:ext uri="{FF2B5EF4-FFF2-40B4-BE49-F238E27FC236}">
                <a16:creationId xmlns:a16="http://schemas.microsoft.com/office/drawing/2014/main" id="{2D1BE442-3C60-459B-B9A7-62E4B7734541}"/>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511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16637BA-C9DA-4DA9-98D0-C7407A097E1C}"/>
              </a:ext>
            </a:extLst>
          </p:cNvPr>
          <p:cNvPicPr>
            <a:picLocks noChangeAspect="1"/>
          </p:cNvPicPr>
          <p:nvPr/>
        </p:nvPicPr>
        <p:blipFill>
          <a:blip r:embed="rId3"/>
          <a:stretch>
            <a:fillRect/>
          </a:stretch>
        </p:blipFill>
        <p:spPr>
          <a:xfrm>
            <a:off x="5592589" y="2508421"/>
            <a:ext cx="5595516" cy="3225114"/>
          </a:xfrm>
          <a:prstGeom prst="rect">
            <a:avLst/>
          </a:prstGeom>
        </p:spPr>
      </p:pic>
      <p:pic>
        <p:nvPicPr>
          <p:cNvPr id="5" name="Imagen 4">
            <a:extLst>
              <a:ext uri="{FF2B5EF4-FFF2-40B4-BE49-F238E27FC236}">
                <a16:creationId xmlns:a16="http://schemas.microsoft.com/office/drawing/2014/main" id="{CC43F66E-4AC4-4051-BCCB-B49AA49B0888}"/>
              </a:ext>
            </a:extLst>
          </p:cNvPr>
          <p:cNvPicPr/>
          <p:nvPr/>
        </p:nvPicPr>
        <p:blipFill>
          <a:blip r:embed="rId4"/>
          <a:stretch>
            <a:fillRect/>
          </a:stretch>
        </p:blipFill>
        <p:spPr>
          <a:xfrm>
            <a:off x="818553" y="1082351"/>
            <a:ext cx="4074723" cy="3329263"/>
          </a:xfrm>
          <a:prstGeom prst="rect">
            <a:avLst/>
          </a:prstGeom>
          <a:ln>
            <a:solidFill>
              <a:schemeClr val="tx1"/>
            </a:solidFill>
          </a:ln>
        </p:spPr>
      </p:pic>
      <p:sp>
        <p:nvSpPr>
          <p:cNvPr id="6" name="CuadroTexto 5">
            <a:extLst>
              <a:ext uri="{FF2B5EF4-FFF2-40B4-BE49-F238E27FC236}">
                <a16:creationId xmlns:a16="http://schemas.microsoft.com/office/drawing/2014/main" id="{BE7D87E4-F638-4EC1-A12F-BFFC5B5AC734}"/>
              </a:ext>
            </a:extLst>
          </p:cNvPr>
          <p:cNvSpPr txBox="1"/>
          <p:nvPr/>
        </p:nvSpPr>
        <p:spPr>
          <a:xfrm>
            <a:off x="3917093" y="19124"/>
            <a:ext cx="4213653" cy="400110"/>
          </a:xfrm>
          <a:prstGeom prst="rect">
            <a:avLst/>
          </a:prstGeom>
          <a:solidFill>
            <a:schemeClr val="accent1">
              <a:lumMod val="20000"/>
              <a:lumOff val="80000"/>
            </a:schemeClr>
          </a:solidFill>
          <a:ln>
            <a:solidFill>
              <a:srgbClr val="002060"/>
            </a:solidFill>
          </a:ln>
        </p:spPr>
        <p:txBody>
          <a:bodyPr wrap="square" rtlCol="0">
            <a:spAutoFit/>
          </a:bodyPr>
          <a:lstStyle/>
          <a:p>
            <a:r>
              <a:rPr lang="es-ES" sz="2000" b="1" dirty="0"/>
              <a:t>MAPA BINARIO DE REGADÍO (MBREG)</a:t>
            </a:r>
            <a:endParaRPr lang="en-GB" sz="2000" dirty="0"/>
          </a:p>
        </p:txBody>
      </p:sp>
      <p:sp>
        <p:nvSpPr>
          <p:cNvPr id="7" name="2 Subtítulo">
            <a:extLst>
              <a:ext uri="{FF2B5EF4-FFF2-40B4-BE49-F238E27FC236}">
                <a16:creationId xmlns:a16="http://schemas.microsoft.com/office/drawing/2014/main" id="{C5F9FFD0-F46B-4CEA-84A5-648D2F52FB45}"/>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8" name="Conector recto 7">
            <a:extLst>
              <a:ext uri="{FF2B5EF4-FFF2-40B4-BE49-F238E27FC236}">
                <a16:creationId xmlns:a16="http://schemas.microsoft.com/office/drawing/2014/main" id="{159B26DB-F9F4-48F6-B680-1D7D1144F3AA}"/>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820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A0F669A-50BC-42A4-BB47-F478FDD81351}"/>
              </a:ext>
            </a:extLst>
          </p:cNvPr>
          <p:cNvPicPr/>
          <p:nvPr/>
        </p:nvPicPr>
        <p:blipFill rotWithShape="1">
          <a:blip r:embed="rId3"/>
          <a:srcRect l="3103" t="3765" b="5854"/>
          <a:stretch/>
        </p:blipFill>
        <p:spPr bwMode="auto">
          <a:xfrm>
            <a:off x="2397211" y="1504718"/>
            <a:ext cx="7162954" cy="2708936"/>
          </a:xfrm>
          <a:prstGeom prst="rect">
            <a:avLst/>
          </a:prstGeom>
          <a:ln>
            <a:solidFill>
              <a:schemeClr val="tx1"/>
            </a:solid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3A72D0A9-2594-44C2-8A68-BC1ABAB65249}"/>
              </a:ext>
            </a:extLst>
          </p:cNvPr>
          <p:cNvSpPr txBox="1"/>
          <p:nvPr/>
        </p:nvSpPr>
        <p:spPr>
          <a:xfrm>
            <a:off x="3871861" y="192119"/>
            <a:ext cx="4213653" cy="400110"/>
          </a:xfrm>
          <a:prstGeom prst="rect">
            <a:avLst/>
          </a:prstGeom>
          <a:solidFill>
            <a:schemeClr val="accent1">
              <a:lumMod val="20000"/>
              <a:lumOff val="80000"/>
            </a:schemeClr>
          </a:solidFill>
          <a:ln>
            <a:solidFill>
              <a:srgbClr val="002060"/>
            </a:solidFill>
          </a:ln>
        </p:spPr>
        <p:txBody>
          <a:bodyPr wrap="square" rtlCol="0">
            <a:spAutoFit/>
          </a:bodyPr>
          <a:lstStyle/>
          <a:p>
            <a:r>
              <a:rPr lang="es-ES" sz="2000" b="1" dirty="0"/>
              <a:t>MAPA BINARIO DE REGADÍO (MBREG)</a:t>
            </a:r>
            <a:endParaRPr lang="en-GB" sz="2000" dirty="0"/>
          </a:p>
        </p:txBody>
      </p:sp>
      <p:sp>
        <p:nvSpPr>
          <p:cNvPr id="4" name="2 Subtítulo">
            <a:extLst>
              <a:ext uri="{FF2B5EF4-FFF2-40B4-BE49-F238E27FC236}">
                <a16:creationId xmlns:a16="http://schemas.microsoft.com/office/drawing/2014/main" id="{092A15EA-397D-403D-97EB-BBA7E9C8A616}"/>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5" name="Conector recto 4">
            <a:extLst>
              <a:ext uri="{FF2B5EF4-FFF2-40B4-BE49-F238E27FC236}">
                <a16:creationId xmlns:a16="http://schemas.microsoft.com/office/drawing/2014/main" id="{C9BCA461-5E5C-42B3-8EDC-40CC881C95C5}"/>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3581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3DCF1F7-5C1A-4DB6-942B-06F5F9C029DA}"/>
              </a:ext>
            </a:extLst>
          </p:cNvPr>
          <p:cNvPicPr>
            <a:picLocks noChangeAspect="1"/>
          </p:cNvPicPr>
          <p:nvPr/>
        </p:nvPicPr>
        <p:blipFill>
          <a:blip r:embed="rId3"/>
          <a:stretch>
            <a:fillRect/>
          </a:stretch>
        </p:blipFill>
        <p:spPr>
          <a:xfrm>
            <a:off x="852616" y="0"/>
            <a:ext cx="11325305" cy="6385231"/>
          </a:xfrm>
          <a:prstGeom prst="rect">
            <a:avLst/>
          </a:prstGeom>
        </p:spPr>
      </p:pic>
      <p:sp>
        <p:nvSpPr>
          <p:cNvPr id="3" name="2 Subtítulo">
            <a:extLst>
              <a:ext uri="{FF2B5EF4-FFF2-40B4-BE49-F238E27FC236}">
                <a16:creationId xmlns:a16="http://schemas.microsoft.com/office/drawing/2014/main" id="{CE3D89FD-86FB-420A-902E-0D9977EB9586}"/>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CA38EA2A-F8F6-4F4C-BC94-AC4F5B9689BF}"/>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21053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85151"/>
            </a:gs>
            <a:gs pos="100000">
              <a:srgbClr val="3DD798"/>
            </a:gs>
          </a:gsLst>
          <a:lin ang="18900000" scaled="1"/>
          <a:tileRect/>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D1062E-F8D2-46F9-AF62-EDC8BA4BD67B}"/>
              </a:ext>
            </a:extLst>
          </p:cNvPr>
          <p:cNvPicPr preferRelativeResize="0"/>
          <p:nvPr/>
        </p:nvPicPr>
        <p:blipFill rotWithShape="1">
          <a:blip r:embed="rId3"/>
          <a:srcRect l="5125" r="1128"/>
          <a:stretch/>
        </p:blipFill>
        <p:spPr>
          <a:xfrm>
            <a:off x="1425146" y="1576591"/>
            <a:ext cx="9144000" cy="4375280"/>
          </a:xfrm>
          <a:prstGeom prst="rect">
            <a:avLst/>
          </a:prstGeom>
        </p:spPr>
      </p:pic>
      <p:sp>
        <p:nvSpPr>
          <p:cNvPr id="4" name="Rectángulo 3">
            <a:hlinkClick r:id="rId4"/>
            <a:extLst>
              <a:ext uri="{FF2B5EF4-FFF2-40B4-BE49-F238E27FC236}">
                <a16:creationId xmlns:a16="http://schemas.microsoft.com/office/drawing/2014/main" id="{711FA3BA-CB68-4B2D-BFF2-DDD838983F90}"/>
              </a:ext>
            </a:extLst>
          </p:cNvPr>
          <p:cNvSpPr/>
          <p:nvPr/>
        </p:nvSpPr>
        <p:spPr>
          <a:xfrm>
            <a:off x="4279329" y="1005082"/>
            <a:ext cx="4267327" cy="456565"/>
          </a:xfrm>
          <a:prstGeom prst="rect">
            <a:avLst/>
          </a:prstGeom>
        </p:spPr>
        <p:txBody>
          <a:bodyPr wrap="square">
            <a:noAutofit/>
          </a:bodyPr>
          <a:lstStyle/>
          <a:p>
            <a:pPr defTabSz="457200"/>
            <a:r>
              <a:rPr lang="es-E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https://www.sativum.es/</a:t>
            </a:r>
            <a:endParaRPr lang="es-ES" sz="1200" dirty="0">
              <a:solidFill>
                <a:prstClr val="white"/>
              </a:solidFill>
              <a:latin typeface="Calibri" panose="020F0502020204030204" pitchFamily="34" charset="0"/>
              <a:ea typeface="Calibri" panose="020F0502020204030204" pitchFamily="34" charset="0"/>
            </a:endParaRPr>
          </a:p>
        </p:txBody>
      </p:sp>
      <p:sp>
        <p:nvSpPr>
          <p:cNvPr id="5" name="2 Subtítulo">
            <a:extLst>
              <a:ext uri="{FF2B5EF4-FFF2-40B4-BE49-F238E27FC236}">
                <a16:creationId xmlns:a16="http://schemas.microsoft.com/office/drawing/2014/main" id="{22BE12E8-631F-4BE0-8484-9BA5294318BE}"/>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bg1"/>
                </a:solidFill>
                <a:effectLst/>
                <a:uLnTx/>
                <a:uFillTx/>
                <a:latin typeface="Calibri"/>
                <a:ea typeface="+mn-ea"/>
                <a:cs typeface="+mn-cs"/>
              </a:rPr>
              <a:t>	</a:t>
            </a:r>
            <a:r>
              <a:rPr lang="en-GB" sz="1600" dirty="0">
                <a:solidFill>
                  <a:schemeClr val="bg1"/>
                </a:solidFill>
              </a:rPr>
              <a:t>VIII JORNADAS DE AGROMETEOROLOGÍA Valladolid, 1 y 2 de </a:t>
            </a:r>
            <a:r>
              <a:rPr lang="en-GB" sz="1600" dirty="0" err="1">
                <a:solidFill>
                  <a:schemeClr val="bg1"/>
                </a:solidFill>
              </a:rPr>
              <a:t>junio</a:t>
            </a:r>
            <a:r>
              <a:rPr lang="en-GB" sz="1600" dirty="0">
                <a:solidFill>
                  <a:schemeClr val="bg1"/>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bg1"/>
              </a:solidFill>
              <a:effectLst/>
              <a:uLnTx/>
              <a:uFillTx/>
              <a:latin typeface="Calibri"/>
              <a:ea typeface="+mn-ea"/>
              <a:cs typeface="+mn-cs"/>
            </a:endParaRPr>
          </a:p>
        </p:txBody>
      </p:sp>
      <p:cxnSp>
        <p:nvCxnSpPr>
          <p:cNvPr id="6" name="Conector recto 5">
            <a:extLst>
              <a:ext uri="{FF2B5EF4-FFF2-40B4-BE49-F238E27FC236}">
                <a16:creationId xmlns:a16="http://schemas.microsoft.com/office/drawing/2014/main" id="{43D011CE-7603-416B-BEE7-6B0722B8AF6B}"/>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03230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570" y="155081"/>
            <a:ext cx="3340861" cy="812985"/>
          </a:xfrm>
          <a:prstGeom prst="rect">
            <a:avLst/>
          </a:prstGeom>
        </p:spPr>
      </p:pic>
      <p:sp>
        <p:nvSpPr>
          <p:cNvPr id="2" name="Rectángulo 1">
            <a:extLst>
              <a:ext uri="{FF2B5EF4-FFF2-40B4-BE49-F238E27FC236}">
                <a16:creationId xmlns:a16="http://schemas.microsoft.com/office/drawing/2014/main" id="{C66EB38E-3FAE-4640-8B7F-B39D6B100C3F}"/>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pic>
        <p:nvPicPr>
          <p:cNvPr id="4" name="Imagen 3">
            <a:extLst>
              <a:ext uri="{FF2B5EF4-FFF2-40B4-BE49-F238E27FC236}">
                <a16:creationId xmlns:a16="http://schemas.microsoft.com/office/drawing/2014/main" id="{FBC1310D-3152-48B7-9902-E0F4EAE9A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896" y="968066"/>
            <a:ext cx="7064111" cy="5205133"/>
          </a:xfrm>
          <a:prstGeom prst="rect">
            <a:avLst/>
          </a:prstGeom>
        </p:spPr>
      </p:pic>
      <p:pic>
        <p:nvPicPr>
          <p:cNvPr id="9" name="Imagen 8">
            <a:extLst>
              <a:ext uri="{FF2B5EF4-FFF2-40B4-BE49-F238E27FC236}">
                <a16:creationId xmlns:a16="http://schemas.microsoft.com/office/drawing/2014/main" id="{7827B978-B1B5-4324-921D-9F0D1C7D3522}"/>
              </a:ext>
            </a:extLst>
          </p:cNvPr>
          <p:cNvPicPr>
            <a:picLocks noChangeAspect="1"/>
          </p:cNvPicPr>
          <p:nvPr/>
        </p:nvPicPr>
        <p:blipFill>
          <a:blip r:embed="rId5"/>
          <a:stretch>
            <a:fillRect/>
          </a:stretch>
        </p:blipFill>
        <p:spPr>
          <a:xfrm>
            <a:off x="9491138" y="688389"/>
            <a:ext cx="793146" cy="706396"/>
          </a:xfrm>
          <a:prstGeom prst="rect">
            <a:avLst/>
          </a:prstGeom>
        </p:spPr>
      </p:pic>
      <p:pic>
        <p:nvPicPr>
          <p:cNvPr id="12" name="Imagen 11">
            <a:extLst>
              <a:ext uri="{FF2B5EF4-FFF2-40B4-BE49-F238E27FC236}">
                <a16:creationId xmlns:a16="http://schemas.microsoft.com/office/drawing/2014/main" id="{C365F558-1382-4F4A-A3E8-62174F44C9CC}"/>
              </a:ext>
            </a:extLst>
          </p:cNvPr>
          <p:cNvPicPr>
            <a:picLocks noChangeAspect="1"/>
          </p:cNvPicPr>
          <p:nvPr/>
        </p:nvPicPr>
        <p:blipFill rotWithShape="1">
          <a:blip r:embed="rId6"/>
          <a:srcRect r="52065"/>
          <a:stretch/>
        </p:blipFill>
        <p:spPr>
          <a:xfrm>
            <a:off x="9491138" y="1674462"/>
            <a:ext cx="774648" cy="804939"/>
          </a:xfrm>
          <a:prstGeom prst="rect">
            <a:avLst/>
          </a:prstGeom>
        </p:spPr>
      </p:pic>
      <p:pic>
        <p:nvPicPr>
          <p:cNvPr id="10" name="Imagen 9">
            <a:extLst>
              <a:ext uri="{FF2B5EF4-FFF2-40B4-BE49-F238E27FC236}">
                <a16:creationId xmlns:a16="http://schemas.microsoft.com/office/drawing/2014/main" id="{39E92808-6CD5-4572-B585-75B1EC477472}"/>
              </a:ext>
            </a:extLst>
          </p:cNvPr>
          <p:cNvPicPr>
            <a:picLocks noChangeAspect="1"/>
          </p:cNvPicPr>
          <p:nvPr/>
        </p:nvPicPr>
        <p:blipFill>
          <a:blip r:embed="rId7"/>
          <a:stretch>
            <a:fillRect/>
          </a:stretch>
        </p:blipFill>
        <p:spPr>
          <a:xfrm>
            <a:off x="3966517" y="1314466"/>
            <a:ext cx="5114339" cy="2883162"/>
          </a:xfrm>
          <a:prstGeom prst="rect">
            <a:avLst/>
          </a:prstGeom>
        </p:spPr>
      </p:pic>
      <p:sp>
        <p:nvSpPr>
          <p:cNvPr id="3" name="Rectángulo 2">
            <a:extLst>
              <a:ext uri="{FF2B5EF4-FFF2-40B4-BE49-F238E27FC236}">
                <a16:creationId xmlns:a16="http://schemas.microsoft.com/office/drawing/2014/main" id="{BB901232-B5B8-4138-A9D5-F0F7937CDFF8}"/>
              </a:ext>
            </a:extLst>
          </p:cNvPr>
          <p:cNvSpPr/>
          <p:nvPr/>
        </p:nvSpPr>
        <p:spPr>
          <a:xfrm>
            <a:off x="416702" y="252940"/>
            <a:ext cx="2631298" cy="369332"/>
          </a:xfrm>
          <a:prstGeom prst="rect">
            <a:avLst/>
          </a:prstGeom>
        </p:spPr>
        <p:txBody>
          <a:bodyPr wrap="none">
            <a:spAutoFit/>
          </a:bodyPr>
          <a:lstStyle/>
          <a:p>
            <a:pPr defTabSz="457200"/>
            <a:r>
              <a:rPr lang="es-ES" b="1" dirty="0">
                <a:hlinkClick r:id="rId8">
                  <a:extLst>
                    <a:ext uri="{A12FA001-AC4F-418D-AE19-62706E023703}">
                      <ahyp:hlinkClr xmlns:ahyp="http://schemas.microsoft.com/office/drawing/2018/hyperlinkcolor" val="tx"/>
                    </a:ext>
                  </a:extLst>
                </a:hlinkClick>
              </a:rPr>
              <a:t>https://www.sativum.es/</a:t>
            </a:r>
            <a:endParaRPr lang="es-ES" b="1" dirty="0"/>
          </a:p>
        </p:txBody>
      </p:sp>
      <p:sp>
        <p:nvSpPr>
          <p:cNvPr id="13" name="2 Subtítulo">
            <a:extLst>
              <a:ext uri="{FF2B5EF4-FFF2-40B4-BE49-F238E27FC236}">
                <a16:creationId xmlns:a16="http://schemas.microsoft.com/office/drawing/2014/main" id="{78E51E17-D2E5-4341-888F-4E2029D40A11}"/>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B716FC89-7AD5-42AB-BFA3-B437847E6401}"/>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3100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570" y="155081"/>
            <a:ext cx="3340861" cy="812985"/>
          </a:xfrm>
          <a:prstGeom prst="rect">
            <a:avLst/>
          </a:prstGeom>
        </p:spPr>
      </p:pic>
      <p:pic>
        <p:nvPicPr>
          <p:cNvPr id="1026" name="Picture 2" descr="Todo el campo en tu celular : : El Litoral - Noticias - Santa Fe -  Argentina - ellitoral.com : :">
            <a:extLst>
              <a:ext uri="{FF2B5EF4-FFF2-40B4-BE49-F238E27FC236}">
                <a16:creationId xmlns:a16="http://schemas.microsoft.com/office/drawing/2014/main" id="{2BBEBBE3-123D-460C-8333-82DDD4E2E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134" y="1012150"/>
            <a:ext cx="9144000" cy="522446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3C4AE57-5C27-4D5A-A955-E38CFC70CF3B}"/>
              </a:ext>
            </a:extLst>
          </p:cNvPr>
          <p:cNvPicPr>
            <a:picLocks noChangeAspect="1"/>
          </p:cNvPicPr>
          <p:nvPr/>
        </p:nvPicPr>
        <p:blipFill>
          <a:blip r:embed="rId5"/>
          <a:stretch>
            <a:fillRect/>
          </a:stretch>
        </p:blipFill>
        <p:spPr>
          <a:xfrm>
            <a:off x="6964927" y="1606763"/>
            <a:ext cx="1865376" cy="3306472"/>
          </a:xfrm>
          <a:prstGeom prst="rect">
            <a:avLst/>
          </a:prstGeom>
        </p:spPr>
      </p:pic>
      <p:pic>
        <p:nvPicPr>
          <p:cNvPr id="6" name="Imagen 5">
            <a:extLst>
              <a:ext uri="{FF2B5EF4-FFF2-40B4-BE49-F238E27FC236}">
                <a16:creationId xmlns:a16="http://schemas.microsoft.com/office/drawing/2014/main" id="{7EC887CB-FEB8-44DA-8D34-99ABA2704015}"/>
              </a:ext>
            </a:extLst>
          </p:cNvPr>
          <p:cNvPicPr>
            <a:picLocks noChangeAspect="1"/>
          </p:cNvPicPr>
          <p:nvPr/>
        </p:nvPicPr>
        <p:blipFill>
          <a:blip r:embed="rId6"/>
          <a:stretch>
            <a:fillRect/>
          </a:stretch>
        </p:blipFill>
        <p:spPr>
          <a:xfrm>
            <a:off x="11160267" y="783317"/>
            <a:ext cx="771525" cy="923925"/>
          </a:xfrm>
          <a:prstGeom prst="rect">
            <a:avLst/>
          </a:prstGeom>
        </p:spPr>
      </p:pic>
      <p:pic>
        <p:nvPicPr>
          <p:cNvPr id="7" name="Imagen 6">
            <a:extLst>
              <a:ext uri="{FF2B5EF4-FFF2-40B4-BE49-F238E27FC236}">
                <a16:creationId xmlns:a16="http://schemas.microsoft.com/office/drawing/2014/main" id="{03DB7D88-19E1-4426-B18D-5F33E00EF059}"/>
              </a:ext>
            </a:extLst>
          </p:cNvPr>
          <p:cNvPicPr>
            <a:picLocks noChangeAspect="1"/>
          </p:cNvPicPr>
          <p:nvPr/>
        </p:nvPicPr>
        <p:blipFill rotWithShape="1">
          <a:blip r:embed="rId7"/>
          <a:srcRect r="52065"/>
          <a:stretch/>
        </p:blipFill>
        <p:spPr>
          <a:xfrm>
            <a:off x="11166243" y="2001773"/>
            <a:ext cx="774648" cy="804939"/>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8">
                  <a:extLst>
                    <a:ext uri="{A12FA001-AC4F-418D-AE19-62706E023703}">
                      <ahyp:hlinkClr xmlns:ahyp="http://schemas.microsoft.com/office/drawing/2018/hyperlinkcolor" val="tx"/>
                    </a:ext>
                  </a:extLst>
                </a:hlinkClick>
              </a:rPr>
              <a:t>https://www.sativum.es/</a:t>
            </a:r>
            <a:endParaRPr lang="es-ES" b="1" dirty="0"/>
          </a:p>
        </p:txBody>
      </p:sp>
      <p:sp>
        <p:nvSpPr>
          <p:cNvPr id="10" name="2 Subtítulo">
            <a:extLst>
              <a:ext uri="{FF2B5EF4-FFF2-40B4-BE49-F238E27FC236}">
                <a16:creationId xmlns:a16="http://schemas.microsoft.com/office/drawing/2014/main" id="{40838EAB-EDBA-456C-B852-CF3860FECB18}"/>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2" name="Conector recto 11">
            <a:extLst>
              <a:ext uri="{FF2B5EF4-FFF2-40B4-BE49-F238E27FC236}">
                <a16:creationId xmlns:a16="http://schemas.microsoft.com/office/drawing/2014/main" id="{EB2A99CA-A7D3-4C66-9F19-F3C84B1F21D6}"/>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27388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4" name="Imagen 3">
            <a:extLst>
              <a:ext uri="{FF2B5EF4-FFF2-40B4-BE49-F238E27FC236}">
                <a16:creationId xmlns:a16="http://schemas.microsoft.com/office/drawing/2014/main" id="{6BE8BF52-9425-4DCF-BAE4-A038229BE31A}"/>
              </a:ext>
            </a:extLst>
          </p:cNvPr>
          <p:cNvPicPr>
            <a:picLocks noChangeAspect="1"/>
          </p:cNvPicPr>
          <p:nvPr/>
        </p:nvPicPr>
        <p:blipFill>
          <a:blip r:embed="rId5"/>
          <a:stretch>
            <a:fillRect/>
          </a:stretch>
        </p:blipFill>
        <p:spPr>
          <a:xfrm>
            <a:off x="1173892" y="838789"/>
            <a:ext cx="10301415" cy="5607581"/>
          </a:xfrm>
          <a:prstGeom prst="rect">
            <a:avLst/>
          </a:prstGeom>
        </p:spPr>
      </p:pic>
      <p:sp>
        <p:nvSpPr>
          <p:cNvPr id="10" name="Flecha: a la derecha 9">
            <a:extLst>
              <a:ext uri="{FF2B5EF4-FFF2-40B4-BE49-F238E27FC236}">
                <a16:creationId xmlns:a16="http://schemas.microsoft.com/office/drawing/2014/main" id="{BD03AEA7-662C-4672-918F-01F7FC94435C}"/>
              </a:ext>
            </a:extLst>
          </p:cNvPr>
          <p:cNvSpPr/>
          <p:nvPr/>
        </p:nvSpPr>
        <p:spPr>
          <a:xfrm rot="9440406">
            <a:off x="10352089" y="4482550"/>
            <a:ext cx="28420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echa: a la derecha 11">
            <a:extLst>
              <a:ext uri="{FF2B5EF4-FFF2-40B4-BE49-F238E27FC236}">
                <a16:creationId xmlns:a16="http://schemas.microsoft.com/office/drawing/2014/main" id="{67E7DF25-1701-46D4-8B74-65F574274415}"/>
              </a:ext>
            </a:extLst>
          </p:cNvPr>
          <p:cNvSpPr/>
          <p:nvPr/>
        </p:nvSpPr>
        <p:spPr>
          <a:xfrm rot="9440406">
            <a:off x="10998761" y="5914179"/>
            <a:ext cx="28420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2 Subtítulo">
            <a:extLst>
              <a:ext uri="{FF2B5EF4-FFF2-40B4-BE49-F238E27FC236}">
                <a16:creationId xmlns:a16="http://schemas.microsoft.com/office/drawing/2014/main" id="{60FB5AF9-42B2-4C5A-8087-E7D2724F35B4}"/>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FEA17783-FD03-4B4D-AC0C-51F5057D58AA}"/>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36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29FA93-4A1E-4C41-AD3B-C0054C6E9611}"/>
              </a:ext>
            </a:extLst>
          </p:cNvPr>
          <p:cNvPicPr>
            <a:picLocks noChangeAspect="1"/>
          </p:cNvPicPr>
          <p:nvPr/>
        </p:nvPicPr>
        <p:blipFill>
          <a:blip r:embed="rId3"/>
          <a:stretch>
            <a:fillRect/>
          </a:stretch>
        </p:blipFill>
        <p:spPr>
          <a:xfrm>
            <a:off x="1246869" y="0"/>
            <a:ext cx="9698262" cy="6858000"/>
          </a:xfrm>
          <a:prstGeom prst="rect">
            <a:avLst/>
          </a:prstGeom>
        </p:spPr>
      </p:pic>
      <p:pic>
        <p:nvPicPr>
          <p:cNvPr id="7" name="Imagen 6">
            <a:extLst>
              <a:ext uri="{FF2B5EF4-FFF2-40B4-BE49-F238E27FC236}">
                <a16:creationId xmlns:a16="http://schemas.microsoft.com/office/drawing/2014/main" id="{CD6270FC-5930-40E8-BFBC-89C38537912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6869" y="3371363"/>
            <a:ext cx="4182059" cy="3486637"/>
          </a:xfrm>
          <a:prstGeom prst="rect">
            <a:avLst/>
          </a:prstGeom>
        </p:spPr>
      </p:pic>
      <p:pic>
        <p:nvPicPr>
          <p:cNvPr id="9" name="Imagen 8">
            <a:extLst>
              <a:ext uri="{FF2B5EF4-FFF2-40B4-BE49-F238E27FC236}">
                <a16:creationId xmlns:a16="http://schemas.microsoft.com/office/drawing/2014/main" id="{80236D79-83E1-40AF-8ECF-5B557B0E687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4460" y="0"/>
            <a:ext cx="4309779" cy="3101546"/>
          </a:xfrm>
          <a:prstGeom prst="rect">
            <a:avLst/>
          </a:prstGeom>
        </p:spPr>
      </p:pic>
    </p:spTree>
    <p:extLst>
      <p:ext uri="{BB962C8B-B14F-4D97-AF65-F5344CB8AC3E}">
        <p14:creationId xmlns:p14="http://schemas.microsoft.com/office/powerpoint/2010/main" val="381192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fltVal val="0"/>
                                          </p:val>
                                        </p:tav>
                                        <p:tav tm="100000">
                                          <p:val>
                                            <p:strVal val="#ppt_w"/>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 calcmode="lin" valueType="num">
                                      <p:cBhvr>
                                        <p:cTn id="15" dur="2000" fill="hold"/>
                                        <p:tgtEl>
                                          <p:spTgt spid="9"/>
                                        </p:tgtEl>
                                        <p:attrNameLst>
                                          <p:attrName>style.rotation</p:attrName>
                                        </p:attrNameLst>
                                      </p:cBhvr>
                                      <p:tavLst>
                                        <p:tav tm="0">
                                          <p:val>
                                            <p:fltVal val="90"/>
                                          </p:val>
                                        </p:tav>
                                        <p:tav tm="100000">
                                          <p:val>
                                            <p:fltVal val="0"/>
                                          </p:val>
                                        </p:tav>
                                      </p:tavLst>
                                    </p:anim>
                                    <p:animEffect transition="in" filter="fade">
                                      <p:cBhvr>
                                        <p:cTn id="16" dur="2000"/>
                                        <p:tgtEl>
                                          <p:spTgt spid="9"/>
                                        </p:tgtEl>
                                      </p:cBhvr>
                                    </p:animEffec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2" name="Imagen 1">
            <a:extLst>
              <a:ext uri="{FF2B5EF4-FFF2-40B4-BE49-F238E27FC236}">
                <a16:creationId xmlns:a16="http://schemas.microsoft.com/office/drawing/2014/main" id="{639A9808-39BC-4427-B5B1-C97BA2154A5F}"/>
              </a:ext>
            </a:extLst>
          </p:cNvPr>
          <p:cNvPicPr>
            <a:picLocks noChangeAspect="1"/>
          </p:cNvPicPr>
          <p:nvPr/>
        </p:nvPicPr>
        <p:blipFill>
          <a:blip r:embed="rId5"/>
          <a:stretch>
            <a:fillRect/>
          </a:stretch>
        </p:blipFill>
        <p:spPr>
          <a:xfrm>
            <a:off x="1173892" y="824886"/>
            <a:ext cx="10435999" cy="5644458"/>
          </a:xfrm>
          <a:prstGeom prst="rect">
            <a:avLst/>
          </a:prstGeom>
        </p:spPr>
      </p:pic>
      <p:sp>
        <p:nvSpPr>
          <p:cNvPr id="7" name="Flecha: a la derecha 6">
            <a:extLst>
              <a:ext uri="{FF2B5EF4-FFF2-40B4-BE49-F238E27FC236}">
                <a16:creationId xmlns:a16="http://schemas.microsoft.com/office/drawing/2014/main" id="{E205E71F-C9FD-4875-80D5-2463807D1DCC}"/>
              </a:ext>
            </a:extLst>
          </p:cNvPr>
          <p:cNvSpPr/>
          <p:nvPr/>
        </p:nvSpPr>
        <p:spPr>
          <a:xfrm rot="9440406">
            <a:off x="1076286" y="2899131"/>
            <a:ext cx="28420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rma libre: forma 2">
            <a:extLst>
              <a:ext uri="{FF2B5EF4-FFF2-40B4-BE49-F238E27FC236}">
                <a16:creationId xmlns:a16="http://schemas.microsoft.com/office/drawing/2014/main" id="{1A2657F8-1714-45C3-B1D7-84A27E68296F}"/>
              </a:ext>
            </a:extLst>
          </p:cNvPr>
          <p:cNvSpPr/>
          <p:nvPr/>
        </p:nvSpPr>
        <p:spPr>
          <a:xfrm>
            <a:off x="4720281" y="1890584"/>
            <a:ext cx="2261287" cy="3163330"/>
          </a:xfrm>
          <a:custGeom>
            <a:avLst/>
            <a:gdLst>
              <a:gd name="connsiteX0" fmla="*/ 1136822 w 2261287"/>
              <a:gd name="connsiteY0" fmla="*/ 86497 h 3163330"/>
              <a:gd name="connsiteX1" fmla="*/ 1408670 w 2261287"/>
              <a:gd name="connsiteY1" fmla="*/ 0 h 3163330"/>
              <a:gd name="connsiteX2" fmla="*/ 2261287 w 2261287"/>
              <a:gd name="connsiteY2" fmla="*/ 1359243 h 3163330"/>
              <a:gd name="connsiteX3" fmla="*/ 1890584 w 2261287"/>
              <a:gd name="connsiteY3" fmla="*/ 2088292 h 3163330"/>
              <a:gd name="connsiteX4" fmla="*/ 1470454 w 2261287"/>
              <a:gd name="connsiteY4" fmla="*/ 1915297 h 3163330"/>
              <a:gd name="connsiteX5" fmla="*/ 1037968 w 2261287"/>
              <a:gd name="connsiteY5" fmla="*/ 3076832 h 3163330"/>
              <a:gd name="connsiteX6" fmla="*/ 1037968 w 2261287"/>
              <a:gd name="connsiteY6" fmla="*/ 3076832 h 3163330"/>
              <a:gd name="connsiteX7" fmla="*/ 1025611 w 2261287"/>
              <a:gd name="connsiteY7" fmla="*/ 3163330 h 3163330"/>
              <a:gd name="connsiteX8" fmla="*/ 0 w 2261287"/>
              <a:gd name="connsiteY8" fmla="*/ 3138616 h 3163330"/>
              <a:gd name="connsiteX9" fmla="*/ 1136822 w 2261287"/>
              <a:gd name="connsiteY9" fmla="*/ 86497 h 316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1287" h="3163330">
                <a:moveTo>
                  <a:pt x="1136822" y="86497"/>
                </a:moveTo>
                <a:lnTo>
                  <a:pt x="1408670" y="0"/>
                </a:lnTo>
                <a:lnTo>
                  <a:pt x="2261287" y="1359243"/>
                </a:lnTo>
                <a:lnTo>
                  <a:pt x="1890584" y="2088292"/>
                </a:lnTo>
                <a:lnTo>
                  <a:pt x="1470454" y="1915297"/>
                </a:lnTo>
                <a:lnTo>
                  <a:pt x="1037968" y="3076832"/>
                </a:lnTo>
                <a:lnTo>
                  <a:pt x="1037968" y="3076832"/>
                </a:lnTo>
                <a:lnTo>
                  <a:pt x="1025611" y="3163330"/>
                </a:lnTo>
                <a:lnTo>
                  <a:pt x="0" y="3138616"/>
                </a:lnTo>
                <a:lnTo>
                  <a:pt x="1136822" y="86497"/>
                </a:ln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2 Subtítulo">
            <a:extLst>
              <a:ext uri="{FF2B5EF4-FFF2-40B4-BE49-F238E27FC236}">
                <a16:creationId xmlns:a16="http://schemas.microsoft.com/office/drawing/2014/main" id="{A900894F-BCA0-4811-B3C1-A90043777731}"/>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2" name="Conector recto 11">
            <a:extLst>
              <a:ext uri="{FF2B5EF4-FFF2-40B4-BE49-F238E27FC236}">
                <a16:creationId xmlns:a16="http://schemas.microsoft.com/office/drawing/2014/main" id="{C659C49E-F94A-499E-B3E1-46B026C74BE4}"/>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01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sp>
        <p:nvSpPr>
          <p:cNvPr id="7" name="Flecha: a la derecha 6">
            <a:extLst>
              <a:ext uri="{FF2B5EF4-FFF2-40B4-BE49-F238E27FC236}">
                <a16:creationId xmlns:a16="http://schemas.microsoft.com/office/drawing/2014/main" id="{E205E71F-C9FD-4875-80D5-2463807D1DCC}"/>
              </a:ext>
            </a:extLst>
          </p:cNvPr>
          <p:cNvSpPr/>
          <p:nvPr/>
        </p:nvSpPr>
        <p:spPr>
          <a:xfrm rot="9440406">
            <a:off x="1076286" y="2899131"/>
            <a:ext cx="28420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n 2">
            <a:extLst>
              <a:ext uri="{FF2B5EF4-FFF2-40B4-BE49-F238E27FC236}">
                <a16:creationId xmlns:a16="http://schemas.microsoft.com/office/drawing/2014/main" id="{FE83C445-C861-493E-9639-308608A37CE9}"/>
              </a:ext>
            </a:extLst>
          </p:cNvPr>
          <p:cNvPicPr>
            <a:picLocks noChangeAspect="1"/>
          </p:cNvPicPr>
          <p:nvPr/>
        </p:nvPicPr>
        <p:blipFill>
          <a:blip r:embed="rId5"/>
          <a:stretch>
            <a:fillRect/>
          </a:stretch>
        </p:blipFill>
        <p:spPr>
          <a:xfrm>
            <a:off x="1285103" y="938242"/>
            <a:ext cx="10146055" cy="5521118"/>
          </a:xfrm>
          <a:prstGeom prst="rect">
            <a:avLst/>
          </a:prstGeom>
        </p:spPr>
      </p:pic>
      <p:sp>
        <p:nvSpPr>
          <p:cNvPr id="10" name="Forma libre: forma 9">
            <a:extLst>
              <a:ext uri="{FF2B5EF4-FFF2-40B4-BE49-F238E27FC236}">
                <a16:creationId xmlns:a16="http://schemas.microsoft.com/office/drawing/2014/main" id="{DAE63D7F-EE0F-4571-AB76-14001A019993}"/>
              </a:ext>
            </a:extLst>
          </p:cNvPr>
          <p:cNvSpPr/>
          <p:nvPr/>
        </p:nvSpPr>
        <p:spPr>
          <a:xfrm>
            <a:off x="4720281" y="1890584"/>
            <a:ext cx="2261287" cy="3163330"/>
          </a:xfrm>
          <a:custGeom>
            <a:avLst/>
            <a:gdLst>
              <a:gd name="connsiteX0" fmla="*/ 1136822 w 2261287"/>
              <a:gd name="connsiteY0" fmla="*/ 86497 h 3163330"/>
              <a:gd name="connsiteX1" fmla="*/ 1408670 w 2261287"/>
              <a:gd name="connsiteY1" fmla="*/ 0 h 3163330"/>
              <a:gd name="connsiteX2" fmla="*/ 2261287 w 2261287"/>
              <a:gd name="connsiteY2" fmla="*/ 1359243 h 3163330"/>
              <a:gd name="connsiteX3" fmla="*/ 1890584 w 2261287"/>
              <a:gd name="connsiteY3" fmla="*/ 2088292 h 3163330"/>
              <a:gd name="connsiteX4" fmla="*/ 1470454 w 2261287"/>
              <a:gd name="connsiteY4" fmla="*/ 1915297 h 3163330"/>
              <a:gd name="connsiteX5" fmla="*/ 1037968 w 2261287"/>
              <a:gd name="connsiteY5" fmla="*/ 3076832 h 3163330"/>
              <a:gd name="connsiteX6" fmla="*/ 1037968 w 2261287"/>
              <a:gd name="connsiteY6" fmla="*/ 3076832 h 3163330"/>
              <a:gd name="connsiteX7" fmla="*/ 1025611 w 2261287"/>
              <a:gd name="connsiteY7" fmla="*/ 3163330 h 3163330"/>
              <a:gd name="connsiteX8" fmla="*/ 0 w 2261287"/>
              <a:gd name="connsiteY8" fmla="*/ 3138616 h 3163330"/>
              <a:gd name="connsiteX9" fmla="*/ 1136822 w 2261287"/>
              <a:gd name="connsiteY9" fmla="*/ 86497 h 316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1287" h="3163330">
                <a:moveTo>
                  <a:pt x="1136822" y="86497"/>
                </a:moveTo>
                <a:lnTo>
                  <a:pt x="1408670" y="0"/>
                </a:lnTo>
                <a:lnTo>
                  <a:pt x="2261287" y="1359243"/>
                </a:lnTo>
                <a:lnTo>
                  <a:pt x="1890584" y="2088292"/>
                </a:lnTo>
                <a:lnTo>
                  <a:pt x="1470454" y="1915297"/>
                </a:lnTo>
                <a:lnTo>
                  <a:pt x="1037968" y="3076832"/>
                </a:lnTo>
                <a:lnTo>
                  <a:pt x="1037968" y="3076832"/>
                </a:lnTo>
                <a:lnTo>
                  <a:pt x="1025611" y="3163330"/>
                </a:lnTo>
                <a:lnTo>
                  <a:pt x="0" y="3138616"/>
                </a:lnTo>
                <a:lnTo>
                  <a:pt x="1136822" y="86497"/>
                </a:ln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echa: a la derecha 11">
            <a:extLst>
              <a:ext uri="{FF2B5EF4-FFF2-40B4-BE49-F238E27FC236}">
                <a16:creationId xmlns:a16="http://schemas.microsoft.com/office/drawing/2014/main" id="{E9B509AF-2FE1-4D6D-B7A8-94BA2D2A210D}"/>
              </a:ext>
            </a:extLst>
          </p:cNvPr>
          <p:cNvSpPr/>
          <p:nvPr/>
        </p:nvSpPr>
        <p:spPr>
          <a:xfrm rot="9440406">
            <a:off x="10169759" y="4948881"/>
            <a:ext cx="28420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2 Subtítulo">
            <a:extLst>
              <a:ext uri="{FF2B5EF4-FFF2-40B4-BE49-F238E27FC236}">
                <a16:creationId xmlns:a16="http://schemas.microsoft.com/office/drawing/2014/main" id="{4DB79AB2-4E90-4A6F-95A6-BED8A29A9FBE}"/>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1EAEA7C0-21E4-43D1-B7BF-7B6DCCE505D3}"/>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3010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4" name="Imagen 3">
            <a:extLst>
              <a:ext uri="{FF2B5EF4-FFF2-40B4-BE49-F238E27FC236}">
                <a16:creationId xmlns:a16="http://schemas.microsoft.com/office/drawing/2014/main" id="{436B8CEB-AD0D-4088-BD29-7A19EE710078}"/>
              </a:ext>
            </a:extLst>
          </p:cNvPr>
          <p:cNvPicPr>
            <a:picLocks noChangeAspect="1"/>
          </p:cNvPicPr>
          <p:nvPr/>
        </p:nvPicPr>
        <p:blipFill>
          <a:blip r:embed="rId5"/>
          <a:stretch>
            <a:fillRect/>
          </a:stretch>
        </p:blipFill>
        <p:spPr>
          <a:xfrm>
            <a:off x="1099750" y="858356"/>
            <a:ext cx="10239633" cy="5611276"/>
          </a:xfrm>
          <a:prstGeom prst="rect">
            <a:avLst/>
          </a:prstGeom>
        </p:spPr>
      </p:pic>
      <p:sp>
        <p:nvSpPr>
          <p:cNvPr id="10" name="2 Subtítulo">
            <a:extLst>
              <a:ext uri="{FF2B5EF4-FFF2-40B4-BE49-F238E27FC236}">
                <a16:creationId xmlns:a16="http://schemas.microsoft.com/office/drawing/2014/main" id="{1EA09958-3581-41C1-95AA-64621AAB0465}"/>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2" name="Conector recto 11">
            <a:extLst>
              <a:ext uri="{FF2B5EF4-FFF2-40B4-BE49-F238E27FC236}">
                <a16:creationId xmlns:a16="http://schemas.microsoft.com/office/drawing/2014/main" id="{E782E415-67EB-4A6F-9E76-018EC8877BBE}"/>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63264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2" name="Imagen 1">
            <a:extLst>
              <a:ext uri="{FF2B5EF4-FFF2-40B4-BE49-F238E27FC236}">
                <a16:creationId xmlns:a16="http://schemas.microsoft.com/office/drawing/2014/main" id="{42359648-62EF-4593-9C63-CFD522B7A17D}"/>
              </a:ext>
            </a:extLst>
          </p:cNvPr>
          <p:cNvPicPr>
            <a:picLocks noChangeAspect="1"/>
          </p:cNvPicPr>
          <p:nvPr/>
        </p:nvPicPr>
        <p:blipFill>
          <a:blip r:embed="rId5"/>
          <a:stretch>
            <a:fillRect/>
          </a:stretch>
        </p:blipFill>
        <p:spPr>
          <a:xfrm>
            <a:off x="1507524" y="889842"/>
            <a:ext cx="10165491" cy="5508972"/>
          </a:xfrm>
          <a:prstGeom prst="rect">
            <a:avLst/>
          </a:prstGeom>
        </p:spPr>
      </p:pic>
      <p:sp>
        <p:nvSpPr>
          <p:cNvPr id="12" name="2 Subtítulo">
            <a:extLst>
              <a:ext uri="{FF2B5EF4-FFF2-40B4-BE49-F238E27FC236}">
                <a16:creationId xmlns:a16="http://schemas.microsoft.com/office/drawing/2014/main" id="{B2A84E98-3EBF-46E0-9F58-656F2F205381}"/>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3" name="Conector recto 12">
            <a:extLst>
              <a:ext uri="{FF2B5EF4-FFF2-40B4-BE49-F238E27FC236}">
                <a16:creationId xmlns:a16="http://schemas.microsoft.com/office/drawing/2014/main" id="{64085081-6E8D-4D58-9EF4-312AE3BE55E1}"/>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3218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2" name="Imagen 1">
            <a:extLst>
              <a:ext uri="{FF2B5EF4-FFF2-40B4-BE49-F238E27FC236}">
                <a16:creationId xmlns:a16="http://schemas.microsoft.com/office/drawing/2014/main" id="{74D34225-7747-430A-B75B-11F7116862D8}"/>
              </a:ext>
            </a:extLst>
          </p:cNvPr>
          <p:cNvPicPr>
            <a:picLocks noChangeAspect="1"/>
          </p:cNvPicPr>
          <p:nvPr/>
        </p:nvPicPr>
        <p:blipFill>
          <a:blip r:embed="rId5"/>
          <a:stretch>
            <a:fillRect/>
          </a:stretch>
        </p:blipFill>
        <p:spPr>
          <a:xfrm>
            <a:off x="1532238" y="875212"/>
            <a:ext cx="10078994" cy="5445398"/>
          </a:xfrm>
          <a:prstGeom prst="rect">
            <a:avLst/>
          </a:prstGeom>
        </p:spPr>
      </p:pic>
      <p:sp>
        <p:nvSpPr>
          <p:cNvPr id="7" name="2 Subtítulo">
            <a:extLst>
              <a:ext uri="{FF2B5EF4-FFF2-40B4-BE49-F238E27FC236}">
                <a16:creationId xmlns:a16="http://schemas.microsoft.com/office/drawing/2014/main" id="{E603466B-B4FE-45D3-811A-2BB33222054E}"/>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0" name="Conector recto 9">
            <a:extLst>
              <a:ext uri="{FF2B5EF4-FFF2-40B4-BE49-F238E27FC236}">
                <a16:creationId xmlns:a16="http://schemas.microsoft.com/office/drawing/2014/main" id="{4B17FEC9-C7BE-4001-A150-9445E97AE797}"/>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041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497" y="68582"/>
            <a:ext cx="3107934" cy="756303"/>
          </a:xfrm>
          <a:prstGeom prst="rect">
            <a:avLst/>
          </a:prstGeom>
        </p:spPr>
      </p:pic>
      <p:sp>
        <p:nvSpPr>
          <p:cNvPr id="8" name="Rectángulo 7">
            <a:extLst>
              <a:ext uri="{FF2B5EF4-FFF2-40B4-BE49-F238E27FC236}">
                <a16:creationId xmlns:a16="http://schemas.microsoft.com/office/drawing/2014/main" id="{7C5F6670-2423-4C6B-841B-1880355088EC}"/>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292E9BEE-7179-4B08-BE7A-331EE462294A}"/>
              </a:ext>
            </a:extLst>
          </p:cNvPr>
          <p:cNvSpPr/>
          <p:nvPr/>
        </p:nvSpPr>
        <p:spPr>
          <a:xfrm>
            <a:off x="416702" y="252940"/>
            <a:ext cx="2631298" cy="369332"/>
          </a:xfrm>
          <a:prstGeom prst="rect">
            <a:avLst/>
          </a:prstGeom>
        </p:spPr>
        <p:txBody>
          <a:bodyPr wrap="none">
            <a:spAutoFit/>
          </a:bodyPr>
          <a:lstStyle/>
          <a:p>
            <a:pPr defTabSz="457200"/>
            <a:r>
              <a:rPr lang="es-ES" b="1" dirty="0">
                <a:hlinkClick r:id="rId4">
                  <a:extLst>
                    <a:ext uri="{A12FA001-AC4F-418D-AE19-62706E023703}">
                      <ahyp:hlinkClr xmlns:ahyp="http://schemas.microsoft.com/office/drawing/2018/hyperlinkcolor" val="tx"/>
                    </a:ext>
                  </a:extLst>
                </a:hlinkClick>
              </a:rPr>
              <a:t>https://www.sativum.es/</a:t>
            </a:r>
            <a:endParaRPr lang="es-ES" b="1" dirty="0"/>
          </a:p>
        </p:txBody>
      </p:sp>
      <p:pic>
        <p:nvPicPr>
          <p:cNvPr id="3" name="Imagen 2">
            <a:extLst>
              <a:ext uri="{FF2B5EF4-FFF2-40B4-BE49-F238E27FC236}">
                <a16:creationId xmlns:a16="http://schemas.microsoft.com/office/drawing/2014/main" id="{98FC4262-813F-4127-BC63-13B76FD3FD28}"/>
              </a:ext>
            </a:extLst>
          </p:cNvPr>
          <p:cNvPicPr>
            <a:picLocks noChangeAspect="1"/>
          </p:cNvPicPr>
          <p:nvPr/>
        </p:nvPicPr>
        <p:blipFill>
          <a:blip r:embed="rId5"/>
          <a:stretch>
            <a:fillRect/>
          </a:stretch>
        </p:blipFill>
        <p:spPr>
          <a:xfrm>
            <a:off x="1544595" y="875212"/>
            <a:ext cx="10099230" cy="5482135"/>
          </a:xfrm>
          <a:prstGeom prst="rect">
            <a:avLst/>
          </a:prstGeom>
        </p:spPr>
      </p:pic>
      <p:sp>
        <p:nvSpPr>
          <p:cNvPr id="7" name="2 Subtítulo">
            <a:extLst>
              <a:ext uri="{FF2B5EF4-FFF2-40B4-BE49-F238E27FC236}">
                <a16:creationId xmlns:a16="http://schemas.microsoft.com/office/drawing/2014/main" id="{BC71C50A-CF76-4BFD-B9DE-698E93EA1D00}"/>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0" name="Conector recto 9">
            <a:extLst>
              <a:ext uri="{FF2B5EF4-FFF2-40B4-BE49-F238E27FC236}">
                <a16:creationId xmlns:a16="http://schemas.microsoft.com/office/drawing/2014/main" id="{D4EE15B7-F75D-4620-9552-CC0A5DCE5BB7}"/>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091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7765AE-A570-4350-B496-025C0E2ED65A}"/>
              </a:ext>
            </a:extLst>
          </p:cNvPr>
          <p:cNvPicPr>
            <a:picLocks noChangeAspect="1"/>
          </p:cNvPicPr>
          <p:nvPr/>
        </p:nvPicPr>
        <p:blipFill>
          <a:blip r:embed="rId2"/>
          <a:stretch>
            <a:fillRect/>
          </a:stretch>
        </p:blipFill>
        <p:spPr>
          <a:xfrm>
            <a:off x="541690" y="0"/>
            <a:ext cx="11650310" cy="6289589"/>
          </a:xfrm>
          <a:prstGeom prst="rect">
            <a:avLst/>
          </a:prstGeom>
        </p:spPr>
      </p:pic>
      <p:sp>
        <p:nvSpPr>
          <p:cNvPr id="5" name="2 Subtítulo">
            <a:extLst>
              <a:ext uri="{FF2B5EF4-FFF2-40B4-BE49-F238E27FC236}">
                <a16:creationId xmlns:a16="http://schemas.microsoft.com/office/drawing/2014/main" id="{3257DF69-805C-4B8D-B64D-EF1DF1499304}"/>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6" name="Conector recto 5">
            <a:extLst>
              <a:ext uri="{FF2B5EF4-FFF2-40B4-BE49-F238E27FC236}">
                <a16:creationId xmlns:a16="http://schemas.microsoft.com/office/drawing/2014/main" id="{47436AE7-EE0C-428C-9443-9C0D07FB63B1}"/>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10492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570" y="155081"/>
            <a:ext cx="3340861" cy="812985"/>
          </a:xfrm>
          <a:prstGeom prst="rect">
            <a:avLst/>
          </a:prstGeom>
        </p:spPr>
      </p:pic>
      <p:sp>
        <p:nvSpPr>
          <p:cNvPr id="2" name="Rectángulo 1">
            <a:extLst>
              <a:ext uri="{FF2B5EF4-FFF2-40B4-BE49-F238E27FC236}">
                <a16:creationId xmlns:a16="http://schemas.microsoft.com/office/drawing/2014/main" id="{546E299F-7536-4C79-A543-4A3BAA0A748F}"/>
              </a:ext>
            </a:extLst>
          </p:cNvPr>
          <p:cNvSpPr/>
          <p:nvPr/>
        </p:nvSpPr>
        <p:spPr>
          <a:xfrm>
            <a:off x="1865376" y="1004642"/>
            <a:ext cx="8887968" cy="464871"/>
          </a:xfrm>
          <a:prstGeom prst="rect">
            <a:avLst/>
          </a:prstGeom>
        </p:spPr>
        <p:txBody>
          <a:bodyPr wrap="square">
            <a:spAutoFit/>
          </a:bodyPr>
          <a:lstStyle/>
          <a:p>
            <a:pPr marL="342900" indent="-342900" defTabSz="457200">
              <a:lnSpc>
                <a:spcPct val="150000"/>
              </a:lnSpc>
              <a:spcAft>
                <a:spcPts val="800"/>
              </a:spcAft>
              <a:buFont typeface="Wingdings" panose="05000000000000000000" pitchFamily="2" charset="2"/>
              <a:buChar char=""/>
            </a:pPr>
            <a:r>
              <a:rPr lang="es-E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Datos clima: </a:t>
            </a:r>
            <a:r>
              <a:rPr lang="es-ES" dirty="0">
                <a:solidFill>
                  <a:prstClr val="black"/>
                </a:solidFill>
                <a:latin typeface="Calibri" panose="020F0502020204030204" pitchFamily="34" charset="0"/>
                <a:ea typeface="Calibri" panose="020F0502020204030204" pitchFamily="34" charset="0"/>
                <a:cs typeface="Times New Roman" panose="02020603050405020304" pitchFamily="18" charset="0"/>
              </a:rPr>
              <a:t>Predicción de los próximos 7 días</a:t>
            </a:r>
            <a:r>
              <a:rPr lang="es-E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a:extLst>
              <a:ext uri="{FF2B5EF4-FFF2-40B4-BE49-F238E27FC236}">
                <a16:creationId xmlns:a16="http://schemas.microsoft.com/office/drawing/2014/main" id="{45EFBFA1-2CAB-4955-A533-A5CD7322E648}"/>
              </a:ext>
            </a:extLst>
          </p:cNvPr>
          <p:cNvPicPr>
            <a:picLocks noChangeAspect="1"/>
          </p:cNvPicPr>
          <p:nvPr/>
        </p:nvPicPr>
        <p:blipFill rotWithShape="1">
          <a:blip r:embed="rId4"/>
          <a:srcRect l="4014" t="25360" r="7085" b="62439"/>
          <a:stretch/>
        </p:blipFill>
        <p:spPr>
          <a:xfrm>
            <a:off x="9005642" y="329137"/>
            <a:ext cx="1919519" cy="675505"/>
          </a:xfrm>
          <a:prstGeom prst="rect">
            <a:avLst/>
          </a:prstGeom>
          <a:ln w="57150">
            <a:solidFill>
              <a:srgbClr val="C00000"/>
            </a:solidFill>
          </a:ln>
        </p:spPr>
      </p:pic>
      <p:sp>
        <p:nvSpPr>
          <p:cNvPr id="8" name="Rectángulo 7">
            <a:extLst>
              <a:ext uri="{FF2B5EF4-FFF2-40B4-BE49-F238E27FC236}">
                <a16:creationId xmlns:a16="http://schemas.microsoft.com/office/drawing/2014/main" id="{B050D6DE-5C9C-48A0-85BD-445CE1D549A5}"/>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9" name="Rectángulo 8">
            <a:extLst>
              <a:ext uri="{FF2B5EF4-FFF2-40B4-BE49-F238E27FC236}">
                <a16:creationId xmlns:a16="http://schemas.microsoft.com/office/drawing/2014/main" id="{E8C8DD8D-0DD8-4CE5-B7F8-6AB8578B22F7}"/>
              </a:ext>
            </a:extLst>
          </p:cNvPr>
          <p:cNvSpPr/>
          <p:nvPr/>
        </p:nvSpPr>
        <p:spPr>
          <a:xfrm>
            <a:off x="416702" y="252940"/>
            <a:ext cx="2631298" cy="369332"/>
          </a:xfrm>
          <a:prstGeom prst="rect">
            <a:avLst/>
          </a:prstGeom>
        </p:spPr>
        <p:txBody>
          <a:bodyPr wrap="none">
            <a:spAutoFit/>
          </a:bodyPr>
          <a:lstStyle/>
          <a:p>
            <a:pPr defTabSz="457200"/>
            <a:r>
              <a:rPr lang="es-ES" b="1" dirty="0">
                <a:hlinkClick r:id="rId5">
                  <a:extLst>
                    <a:ext uri="{A12FA001-AC4F-418D-AE19-62706E023703}">
                      <ahyp:hlinkClr xmlns:ahyp="http://schemas.microsoft.com/office/drawing/2018/hyperlinkcolor" val="tx"/>
                    </a:ext>
                  </a:extLst>
                </a:hlinkClick>
              </a:rPr>
              <a:t>https://www.sativum.es/</a:t>
            </a:r>
            <a:endParaRPr lang="es-ES" b="1" dirty="0"/>
          </a:p>
        </p:txBody>
      </p:sp>
      <p:pic>
        <p:nvPicPr>
          <p:cNvPr id="3" name="Imagen 2">
            <a:extLst>
              <a:ext uri="{FF2B5EF4-FFF2-40B4-BE49-F238E27FC236}">
                <a16:creationId xmlns:a16="http://schemas.microsoft.com/office/drawing/2014/main" id="{9A0A1503-7072-4D40-A0AA-6316229EBF48}"/>
              </a:ext>
            </a:extLst>
          </p:cNvPr>
          <p:cNvPicPr>
            <a:picLocks noChangeAspect="1"/>
          </p:cNvPicPr>
          <p:nvPr/>
        </p:nvPicPr>
        <p:blipFill>
          <a:blip r:embed="rId6"/>
          <a:stretch>
            <a:fillRect/>
          </a:stretch>
        </p:blipFill>
        <p:spPr>
          <a:xfrm>
            <a:off x="74140" y="1972708"/>
            <a:ext cx="12043719" cy="3925923"/>
          </a:xfrm>
          <a:prstGeom prst="rect">
            <a:avLst/>
          </a:prstGeom>
        </p:spPr>
      </p:pic>
      <p:sp>
        <p:nvSpPr>
          <p:cNvPr id="10" name="2 Subtítulo">
            <a:extLst>
              <a:ext uri="{FF2B5EF4-FFF2-40B4-BE49-F238E27FC236}">
                <a16:creationId xmlns:a16="http://schemas.microsoft.com/office/drawing/2014/main" id="{D3E5272F-FE56-4410-A4BF-99B6A7A6CEBC}"/>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2" name="Conector recto 11">
            <a:extLst>
              <a:ext uri="{FF2B5EF4-FFF2-40B4-BE49-F238E27FC236}">
                <a16:creationId xmlns:a16="http://schemas.microsoft.com/office/drawing/2014/main" id="{73C2CD19-B375-4D9F-8434-5764953A5132}"/>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2477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80CB212-EE47-4A4F-9509-1B6C1E115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362" y="0"/>
            <a:ext cx="3058506" cy="744275"/>
          </a:xfrm>
          <a:prstGeom prst="rect">
            <a:avLst/>
          </a:prstGeom>
        </p:spPr>
      </p:pic>
      <p:sp>
        <p:nvSpPr>
          <p:cNvPr id="2" name="Rectángulo 1">
            <a:extLst>
              <a:ext uri="{FF2B5EF4-FFF2-40B4-BE49-F238E27FC236}">
                <a16:creationId xmlns:a16="http://schemas.microsoft.com/office/drawing/2014/main" id="{546E299F-7536-4C79-A543-4A3BAA0A748F}"/>
              </a:ext>
            </a:extLst>
          </p:cNvPr>
          <p:cNvSpPr/>
          <p:nvPr/>
        </p:nvSpPr>
        <p:spPr>
          <a:xfrm>
            <a:off x="1902446" y="642776"/>
            <a:ext cx="8887968" cy="464871"/>
          </a:xfrm>
          <a:prstGeom prst="rect">
            <a:avLst/>
          </a:prstGeom>
        </p:spPr>
        <p:txBody>
          <a:bodyPr wrap="square">
            <a:spAutoFit/>
          </a:bodyPr>
          <a:lstStyle/>
          <a:p>
            <a:pPr marL="342900" indent="-342900" defTabSz="457200">
              <a:lnSpc>
                <a:spcPct val="150000"/>
              </a:lnSpc>
              <a:spcAft>
                <a:spcPts val="800"/>
              </a:spcAft>
              <a:buFont typeface="Wingdings" panose="05000000000000000000" pitchFamily="2" charset="2"/>
              <a:buChar char=""/>
            </a:pPr>
            <a:r>
              <a:rPr lang="es-E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Datos clima</a:t>
            </a:r>
            <a:r>
              <a:rPr lang="es-ES" dirty="0">
                <a:solidFill>
                  <a:prstClr val="black"/>
                </a:solidFill>
                <a:latin typeface="Calibri" panose="020F0502020204030204" pitchFamily="34" charset="0"/>
                <a:ea typeface="Calibri" panose="020F0502020204030204" pitchFamily="34" charset="0"/>
                <a:cs typeface="Times New Roman" panose="02020603050405020304" pitchFamily="18" charset="0"/>
              </a:rPr>
              <a:t>: Datos históricos observados en la estación más próxima a la parcela</a:t>
            </a:r>
            <a:r>
              <a:rPr lang="es-E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a:extLst>
              <a:ext uri="{FF2B5EF4-FFF2-40B4-BE49-F238E27FC236}">
                <a16:creationId xmlns:a16="http://schemas.microsoft.com/office/drawing/2014/main" id="{45EFBFA1-2CAB-4955-A533-A5CD7322E648}"/>
              </a:ext>
            </a:extLst>
          </p:cNvPr>
          <p:cNvPicPr>
            <a:picLocks noChangeAspect="1"/>
          </p:cNvPicPr>
          <p:nvPr/>
        </p:nvPicPr>
        <p:blipFill rotWithShape="1">
          <a:blip r:embed="rId4"/>
          <a:srcRect l="4014" t="25360" r="7085" b="62439"/>
          <a:stretch/>
        </p:blipFill>
        <p:spPr>
          <a:xfrm>
            <a:off x="10457467" y="234746"/>
            <a:ext cx="1320980" cy="464871"/>
          </a:xfrm>
          <a:prstGeom prst="rect">
            <a:avLst/>
          </a:prstGeom>
          <a:ln w="57150">
            <a:solidFill>
              <a:srgbClr val="C00000"/>
            </a:solidFill>
          </a:ln>
        </p:spPr>
      </p:pic>
      <p:sp>
        <p:nvSpPr>
          <p:cNvPr id="7" name="Rectángulo 6">
            <a:extLst>
              <a:ext uri="{FF2B5EF4-FFF2-40B4-BE49-F238E27FC236}">
                <a16:creationId xmlns:a16="http://schemas.microsoft.com/office/drawing/2014/main" id="{AEF7116D-8D4C-48B4-8402-96D235DD643F}"/>
              </a:ext>
            </a:extLst>
          </p:cNvPr>
          <p:cNvSpPr/>
          <p:nvPr/>
        </p:nvSpPr>
        <p:spPr>
          <a:xfrm>
            <a:off x="0" y="0"/>
            <a:ext cx="12192000" cy="6858000"/>
          </a:xfrm>
          <a:prstGeom prst="rect">
            <a:avLst/>
          </a:prstGeom>
          <a:noFill/>
          <a:ln w="76200">
            <a:solidFill>
              <a:srgbClr val="309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ln>
                <a:solidFill>
                  <a:srgbClr val="3DD798"/>
                </a:solidFill>
              </a:ln>
              <a:noFill/>
              <a:latin typeface="Calibri" panose="020F0502020204030204"/>
            </a:endParaRPr>
          </a:p>
        </p:txBody>
      </p:sp>
      <p:sp>
        <p:nvSpPr>
          <p:cNvPr id="8" name="Rectángulo 7">
            <a:extLst>
              <a:ext uri="{FF2B5EF4-FFF2-40B4-BE49-F238E27FC236}">
                <a16:creationId xmlns:a16="http://schemas.microsoft.com/office/drawing/2014/main" id="{5CA682FC-9600-41C9-B03F-12E04DDD336F}"/>
              </a:ext>
            </a:extLst>
          </p:cNvPr>
          <p:cNvSpPr/>
          <p:nvPr/>
        </p:nvSpPr>
        <p:spPr>
          <a:xfrm>
            <a:off x="286265" y="131325"/>
            <a:ext cx="2631298" cy="369332"/>
          </a:xfrm>
          <a:prstGeom prst="rect">
            <a:avLst/>
          </a:prstGeom>
        </p:spPr>
        <p:txBody>
          <a:bodyPr wrap="none">
            <a:spAutoFit/>
          </a:bodyPr>
          <a:lstStyle/>
          <a:p>
            <a:pPr defTabSz="457200"/>
            <a:r>
              <a:rPr lang="es-ES" b="1" dirty="0">
                <a:hlinkClick r:id="rId5">
                  <a:extLst>
                    <a:ext uri="{A12FA001-AC4F-418D-AE19-62706E023703}">
                      <ahyp:hlinkClr xmlns:ahyp="http://schemas.microsoft.com/office/drawing/2018/hyperlinkcolor" val="tx"/>
                    </a:ext>
                  </a:extLst>
                </a:hlinkClick>
              </a:rPr>
              <a:t>https://www.sativum.es/</a:t>
            </a:r>
            <a:endParaRPr lang="es-ES" b="1" dirty="0"/>
          </a:p>
        </p:txBody>
      </p:sp>
      <p:pic>
        <p:nvPicPr>
          <p:cNvPr id="4" name="Imagen 3">
            <a:extLst>
              <a:ext uri="{FF2B5EF4-FFF2-40B4-BE49-F238E27FC236}">
                <a16:creationId xmlns:a16="http://schemas.microsoft.com/office/drawing/2014/main" id="{F1CD970F-7BF8-4D7F-90A7-53A2BF83E313}"/>
              </a:ext>
            </a:extLst>
          </p:cNvPr>
          <p:cNvPicPr>
            <a:picLocks noChangeAspect="1"/>
          </p:cNvPicPr>
          <p:nvPr/>
        </p:nvPicPr>
        <p:blipFill>
          <a:blip r:embed="rId6"/>
          <a:stretch>
            <a:fillRect/>
          </a:stretch>
        </p:blipFill>
        <p:spPr>
          <a:xfrm>
            <a:off x="1804086" y="1137228"/>
            <a:ext cx="9668586" cy="5249243"/>
          </a:xfrm>
          <a:prstGeom prst="rect">
            <a:avLst/>
          </a:prstGeom>
        </p:spPr>
      </p:pic>
      <p:sp>
        <p:nvSpPr>
          <p:cNvPr id="9" name="2 Subtítulo">
            <a:extLst>
              <a:ext uri="{FF2B5EF4-FFF2-40B4-BE49-F238E27FC236}">
                <a16:creationId xmlns:a16="http://schemas.microsoft.com/office/drawing/2014/main" id="{E881E7B8-6028-43FE-B696-B02DADC38EEB}"/>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0" name="Conector recto 9">
            <a:extLst>
              <a:ext uri="{FF2B5EF4-FFF2-40B4-BE49-F238E27FC236}">
                <a16:creationId xmlns:a16="http://schemas.microsoft.com/office/drawing/2014/main" id="{E8E415CA-F6F4-48E3-9AB0-D8B2F9D65F82}"/>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6349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443686"/>
            <a:ext cx="12192000" cy="1358699"/>
          </a:xfrm>
          <a:noFill/>
          <a:ln>
            <a:noFill/>
          </a:ln>
        </p:spPr>
        <p:txBody>
          <a:bodyPr>
            <a:noAutofit/>
          </a:bodyPr>
          <a:lstStyle/>
          <a:p>
            <a:r>
              <a:rPr lang="es-ES" sz="3600" b="1" dirty="0"/>
              <a:t>Clasificación de cultivos y determinación de superficie con riego efectivo basada en imágenes de satélite y variables climáticas</a:t>
            </a:r>
            <a:endParaRPr lang="en-US" sz="1600" b="1" cap="small" dirty="0">
              <a:latin typeface="+mn-lt"/>
              <a:cs typeface="Aharoni" panose="02010803020104030203" pitchFamily="2" charset="-79"/>
            </a:endParaRPr>
          </a:p>
        </p:txBody>
      </p:sp>
      <p:pic>
        <p:nvPicPr>
          <p:cNvPr id="4" name="3 Imagen" descr="gob-mapama-seiasa_comprimido.jpg"/>
          <p:cNvPicPr>
            <a:picLocks noChangeAspect="1"/>
          </p:cNvPicPr>
          <p:nvPr/>
        </p:nvPicPr>
        <p:blipFill>
          <a:blip r:embed="rId3" cstate="print"/>
          <a:stretch>
            <a:fillRect/>
          </a:stretch>
        </p:blipFill>
        <p:spPr>
          <a:xfrm>
            <a:off x="3110775" y="5615746"/>
            <a:ext cx="5400000" cy="1127095"/>
          </a:xfrm>
          <a:prstGeom prst="rect">
            <a:avLst/>
          </a:prstGeom>
          <a:noFill/>
          <a:ln>
            <a:noFill/>
          </a:ln>
        </p:spPr>
      </p:pic>
      <p:sp>
        <p:nvSpPr>
          <p:cNvPr id="5" name="Rectángulo 4">
            <a:extLst>
              <a:ext uri="{FF2B5EF4-FFF2-40B4-BE49-F238E27FC236}">
                <a16:creationId xmlns:a16="http://schemas.microsoft.com/office/drawing/2014/main" id="{C618030C-CF34-4CB0-B411-1C96D1E273D3}"/>
              </a:ext>
            </a:extLst>
          </p:cNvPr>
          <p:cNvSpPr/>
          <p:nvPr/>
        </p:nvSpPr>
        <p:spPr>
          <a:xfrm>
            <a:off x="588627" y="4240911"/>
            <a:ext cx="11014745" cy="1159292"/>
          </a:xfrm>
          <a:prstGeom prst="rect">
            <a:avLst/>
          </a:prstGeom>
          <a:solidFill>
            <a:schemeClr val="bg1">
              <a:alpha val="38000"/>
            </a:schemeClr>
          </a:solidFill>
        </p:spPr>
        <p:txBody>
          <a:bodyPr wrap="square">
            <a:spAutoFit/>
          </a:bodyPr>
          <a:lstStyle/>
          <a:p>
            <a:pPr lvl="0" algn="ctr" defTabSz="457200">
              <a:defRPr/>
            </a:pPr>
            <a:r>
              <a:rPr lang="it-IT" sz="1600" b="1" i="1" dirty="0">
                <a:solidFill>
                  <a:srgbClr val="C00000"/>
                </a:solidFill>
                <a:latin typeface="Arial" panose="020B0604020202020204" pitchFamily="34" charset="0"/>
                <a:ea typeface="Calibri" panose="020F0502020204030204" pitchFamily="34" charset="0"/>
                <a:cs typeface="Arial" panose="020B0604020202020204" pitchFamily="34" charset="0"/>
              </a:rPr>
              <a:t>Vanessa Paredes Gómez</a:t>
            </a:r>
            <a:r>
              <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rPr>
              <a:t>, Vicente Del Blanco Medina, Alberto Gutiérrez García</a:t>
            </a:r>
            <a:r>
              <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rPr>
              <a:t>y David A. Nafría García</a:t>
            </a:r>
            <a:r>
              <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it-IT" sz="1600" i="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gn="ctr" defTabSz="457200">
              <a:defRPr/>
            </a:pPr>
            <a:endParaRPr lang="it-IT" sz="1600" i="1" baseline="300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600" b="0" i="1" u="none" strike="noStrike" kern="1200" cap="none" spc="0" normalizeH="0" baseline="3000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4"/>
              </a:rPr>
              <a:t>vanessa.paredes@itacyl.es</a:t>
            </a:r>
            <a:endParaRPr kumimoji="0" lang="it-IT" sz="1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7" name="Conector recto 6">
            <a:extLst>
              <a:ext uri="{FF2B5EF4-FFF2-40B4-BE49-F238E27FC236}">
                <a16:creationId xmlns:a16="http://schemas.microsoft.com/office/drawing/2014/main" id="{D4FE6D53-6F7E-44DF-A7D4-44AE7A4DA41D}"/>
              </a:ext>
            </a:extLst>
          </p:cNvPr>
          <p:cNvCxnSpPr>
            <a:cxnSpLocks/>
          </p:cNvCxnSpPr>
          <p:nvPr/>
        </p:nvCxnSpPr>
        <p:spPr>
          <a:xfrm>
            <a:off x="0" y="1098958"/>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74FACE43-0EA7-4765-BFE4-60888D730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168" y="6050486"/>
            <a:ext cx="2296506" cy="558845"/>
          </a:xfrm>
          <a:prstGeom prst="rect">
            <a:avLst/>
          </a:prstGeom>
        </p:spPr>
      </p:pic>
      <p:sp>
        <p:nvSpPr>
          <p:cNvPr id="8" name="20 Rectángulo">
            <a:extLst>
              <a:ext uri="{FF2B5EF4-FFF2-40B4-BE49-F238E27FC236}">
                <a16:creationId xmlns:a16="http://schemas.microsoft.com/office/drawing/2014/main" id="{F1DE9C5A-79FF-4093-AD2E-DE1012A0FF59}"/>
              </a:ext>
            </a:extLst>
          </p:cNvPr>
          <p:cNvSpPr/>
          <p:nvPr/>
        </p:nvSpPr>
        <p:spPr>
          <a:xfrm>
            <a:off x="882780" y="3081450"/>
            <a:ext cx="10617241" cy="923330"/>
          </a:xfrm>
          <a:prstGeom prst="rect">
            <a:avLst/>
          </a:prstGeom>
          <a:noFill/>
        </p:spPr>
        <p:txBody>
          <a:bodyPr wrap="squar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¡Muchas gracias por su atención!</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6804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A98BE83-2D66-4C37-80C0-27FEAD46181D}"/>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3333" b="3605"/>
          <a:stretch/>
        </p:blipFill>
        <p:spPr>
          <a:xfrm>
            <a:off x="62386" y="39588"/>
            <a:ext cx="12067227" cy="6316823"/>
          </a:xfrm>
          <a:prstGeom prst="rect">
            <a:avLst/>
          </a:prstGeom>
        </p:spPr>
      </p:pic>
      <p:pic>
        <p:nvPicPr>
          <p:cNvPr id="8" name="Imagen 7">
            <a:extLst>
              <a:ext uri="{FF2B5EF4-FFF2-40B4-BE49-F238E27FC236}">
                <a16:creationId xmlns:a16="http://schemas.microsoft.com/office/drawing/2014/main" id="{80047125-D6C1-472B-A52C-2992C539DDCD}"/>
              </a:ext>
            </a:extLst>
          </p:cNvPr>
          <p:cNvPicPr>
            <a:picLocks noChangeAspect="1"/>
          </p:cNvPicPr>
          <p:nvPr/>
        </p:nvPicPr>
        <p:blipFill>
          <a:blip r:embed="rId4"/>
          <a:stretch>
            <a:fillRect/>
          </a:stretch>
        </p:blipFill>
        <p:spPr>
          <a:xfrm>
            <a:off x="7922554" y="373225"/>
            <a:ext cx="2670469" cy="739792"/>
          </a:xfrm>
          <a:prstGeom prst="rect">
            <a:avLst/>
          </a:prstGeom>
        </p:spPr>
      </p:pic>
      <p:sp>
        <p:nvSpPr>
          <p:cNvPr id="4" name="2 Subtítulo">
            <a:extLst>
              <a:ext uri="{FF2B5EF4-FFF2-40B4-BE49-F238E27FC236}">
                <a16:creationId xmlns:a16="http://schemas.microsoft.com/office/drawing/2014/main" id="{4F77567E-0DB5-4891-9F5B-8FED9AE48D3F}"/>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6" name="Conector recto 5">
            <a:extLst>
              <a:ext uri="{FF2B5EF4-FFF2-40B4-BE49-F238E27FC236}">
                <a16:creationId xmlns:a16="http://schemas.microsoft.com/office/drawing/2014/main" id="{E9E037C5-BD99-47AB-A52B-C89F5A79C395}"/>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06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3616BD1-5A63-47DA-AB33-81B662C7CD7F}"/>
              </a:ext>
            </a:extLst>
          </p:cNvPr>
          <p:cNvPicPr>
            <a:picLocks noChangeAspect="1"/>
          </p:cNvPicPr>
          <p:nvPr/>
        </p:nvPicPr>
        <p:blipFill>
          <a:blip r:embed="rId3"/>
          <a:stretch>
            <a:fillRect/>
          </a:stretch>
        </p:blipFill>
        <p:spPr>
          <a:xfrm>
            <a:off x="0" y="23373"/>
            <a:ext cx="12192000" cy="6465258"/>
          </a:xfrm>
          <a:prstGeom prst="rect">
            <a:avLst/>
          </a:prstGeom>
        </p:spPr>
      </p:pic>
      <p:sp>
        <p:nvSpPr>
          <p:cNvPr id="4" name="2 Subtítulo">
            <a:extLst>
              <a:ext uri="{FF2B5EF4-FFF2-40B4-BE49-F238E27FC236}">
                <a16:creationId xmlns:a16="http://schemas.microsoft.com/office/drawing/2014/main" id="{F284B941-B9AE-4EDB-9738-B0354BD77740}"/>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5" name="Conector recto 4">
            <a:extLst>
              <a:ext uri="{FF2B5EF4-FFF2-40B4-BE49-F238E27FC236}">
                <a16:creationId xmlns:a16="http://schemas.microsoft.com/office/drawing/2014/main" id="{F41B5F99-7913-43AB-8226-CEB7B8E615DF}"/>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270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5 CuadroTexto">
            <a:extLst>
              <a:ext uri="{FF2B5EF4-FFF2-40B4-BE49-F238E27FC236}">
                <a16:creationId xmlns:a16="http://schemas.microsoft.com/office/drawing/2014/main" id="{1582B3B9-5863-4962-8848-FADB1D8633DD}"/>
              </a:ext>
            </a:extLst>
          </p:cNvPr>
          <p:cNvSpPr txBox="1"/>
          <p:nvPr/>
        </p:nvSpPr>
        <p:spPr>
          <a:xfrm>
            <a:off x="7432263" y="580006"/>
            <a:ext cx="4950373" cy="430887"/>
          </a:xfrm>
          <a:prstGeom prst="rect">
            <a:avLst/>
          </a:prstGeom>
          <a:noFill/>
        </p:spPr>
        <p:txBody>
          <a:bodyPr wrap="square" rtlCol="0">
            <a:spAutoFit/>
          </a:bodyPr>
          <a:lstStyle/>
          <a:p>
            <a:r>
              <a:rPr lang="es-ES" sz="1200" dirty="0">
                <a:solidFill>
                  <a:schemeClr val="tx2"/>
                </a:solidFill>
                <a:latin typeface="Arial" pitchFamily="34" charset="0"/>
                <a:cs typeface="Arial" pitchFamily="34" charset="0"/>
                <a:hlinkClick r:id="rId3"/>
              </a:rPr>
              <a:t> </a:t>
            </a:r>
            <a:r>
              <a:rPr lang="es-ES" b="1" i="1" dirty="0">
                <a:solidFill>
                  <a:schemeClr val="tx2"/>
                </a:solidFill>
                <a:latin typeface="Arial" pitchFamily="34" charset="0"/>
                <a:cs typeface="Arial" pitchFamily="34" charset="0"/>
                <a:hlinkClick r:id="rId3"/>
              </a:rPr>
              <a:t>http://mcsncyl.itacyl.es/</a:t>
            </a:r>
            <a:endParaRPr lang="es-ES" sz="1600" b="1" i="1" dirty="0">
              <a:solidFill>
                <a:schemeClr val="tx2"/>
              </a:solidFill>
              <a:latin typeface="Arial" pitchFamily="34" charset="0"/>
              <a:cs typeface="Arial" pitchFamily="34" charset="0"/>
            </a:endParaRPr>
          </a:p>
          <a:p>
            <a:endParaRPr lang="es-ES" sz="300" b="1" i="1" dirty="0">
              <a:solidFill>
                <a:schemeClr val="tx2"/>
              </a:solidFill>
              <a:latin typeface="Arial" pitchFamily="34" charset="0"/>
              <a:cs typeface="Arial" pitchFamily="34" charset="0"/>
            </a:endParaRPr>
          </a:p>
        </p:txBody>
      </p:sp>
      <p:pic>
        <p:nvPicPr>
          <p:cNvPr id="4" name="Imagen 57">
            <a:extLst>
              <a:ext uri="{FF2B5EF4-FFF2-40B4-BE49-F238E27FC236}">
                <a16:creationId xmlns:a16="http://schemas.microsoft.com/office/drawing/2014/main" id="{38F6C59A-81D1-4D31-82A0-9D6135B47FB5}"/>
              </a:ext>
            </a:extLst>
          </p:cNvPr>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12586" t="20991" r="16799" b="21077"/>
          <a:stretch/>
        </p:blipFill>
        <p:spPr>
          <a:xfrm>
            <a:off x="10255009" y="403355"/>
            <a:ext cx="1715250" cy="784191"/>
          </a:xfrm>
          <a:prstGeom prst="rect">
            <a:avLst/>
          </a:prstGeom>
        </p:spPr>
      </p:pic>
      <p:pic>
        <p:nvPicPr>
          <p:cNvPr id="5" name="22 Imagen" descr="mapa_resultante.png">
            <a:extLst>
              <a:ext uri="{FF2B5EF4-FFF2-40B4-BE49-F238E27FC236}">
                <a16:creationId xmlns:a16="http://schemas.microsoft.com/office/drawing/2014/main" id="{8FFEBFB2-1337-4018-B0ED-435A37570FC5}"/>
              </a:ext>
            </a:extLst>
          </p:cNvPr>
          <p:cNvPicPr>
            <a:picLocks noChangeAspect="1"/>
          </p:cNvPicPr>
          <p:nvPr/>
        </p:nvPicPr>
        <p:blipFill>
          <a:blip r:embed="rId5" cstate="print"/>
          <a:stretch>
            <a:fillRect/>
          </a:stretch>
        </p:blipFill>
        <p:spPr>
          <a:xfrm>
            <a:off x="1997776" y="1270802"/>
            <a:ext cx="8711332" cy="5183843"/>
          </a:xfrm>
          <a:prstGeom prst="rect">
            <a:avLst/>
          </a:prstGeom>
        </p:spPr>
      </p:pic>
      <p:sp>
        <p:nvSpPr>
          <p:cNvPr id="6" name="CuadroTexto 5">
            <a:extLst>
              <a:ext uri="{FF2B5EF4-FFF2-40B4-BE49-F238E27FC236}">
                <a16:creationId xmlns:a16="http://schemas.microsoft.com/office/drawing/2014/main" id="{9804E3D4-A257-447B-B385-171153D628DB}"/>
              </a:ext>
            </a:extLst>
          </p:cNvPr>
          <p:cNvSpPr txBox="1"/>
          <p:nvPr/>
        </p:nvSpPr>
        <p:spPr>
          <a:xfrm>
            <a:off x="935942" y="582843"/>
            <a:ext cx="5271796" cy="646331"/>
          </a:xfrm>
          <a:prstGeom prst="rect">
            <a:avLst/>
          </a:prstGeom>
          <a:noFill/>
        </p:spPr>
        <p:txBody>
          <a:bodyPr wrap="square" rtlCol="0">
            <a:spAutoFit/>
          </a:bodyPr>
          <a:lstStyle/>
          <a:p>
            <a:pPr algn="ctr"/>
            <a:r>
              <a:rPr lang="en-GB" b="1" dirty="0"/>
              <a:t>MAPA DE CULTIVOS Y SUPERFICIES NATURALES DE CASTILLA Y LEÓN</a:t>
            </a:r>
          </a:p>
        </p:txBody>
      </p:sp>
      <p:sp>
        <p:nvSpPr>
          <p:cNvPr id="7" name="2 Subtítulo">
            <a:extLst>
              <a:ext uri="{FF2B5EF4-FFF2-40B4-BE49-F238E27FC236}">
                <a16:creationId xmlns:a16="http://schemas.microsoft.com/office/drawing/2014/main" id="{6EF0FF52-AA76-4AA5-B832-6C4B33773AC7}"/>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8" name="Conector recto 7">
            <a:extLst>
              <a:ext uri="{FF2B5EF4-FFF2-40B4-BE49-F238E27FC236}">
                <a16:creationId xmlns:a16="http://schemas.microsoft.com/office/drawing/2014/main" id="{55E84629-1E05-45FB-BDAA-20A2EC2A538C}"/>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583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7">
            <a:extLst>
              <a:ext uri="{FF2B5EF4-FFF2-40B4-BE49-F238E27FC236}">
                <a16:creationId xmlns:a16="http://schemas.microsoft.com/office/drawing/2014/main" id="{38F6C59A-81D1-4D31-82A0-9D6135B47FB5}"/>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2586" t="20991" r="16799" b="21077"/>
          <a:stretch/>
        </p:blipFill>
        <p:spPr>
          <a:xfrm>
            <a:off x="10317649" y="78077"/>
            <a:ext cx="1715250" cy="784191"/>
          </a:xfrm>
          <a:prstGeom prst="rect">
            <a:avLst/>
          </a:prstGeom>
        </p:spPr>
      </p:pic>
      <p:sp>
        <p:nvSpPr>
          <p:cNvPr id="7" name="Marcador de número de diapositiva 5">
            <a:extLst>
              <a:ext uri="{FF2B5EF4-FFF2-40B4-BE49-F238E27FC236}">
                <a16:creationId xmlns:a16="http://schemas.microsoft.com/office/drawing/2014/main" id="{B809F7FA-B58D-4CEE-9498-8288980F0251}"/>
              </a:ext>
            </a:extLst>
          </p:cNvPr>
          <p:cNvSpPr txBox="1">
            <a:spLocks/>
          </p:cNvSpPr>
          <p:nvPr/>
        </p:nvSpPr>
        <p:spPr>
          <a:xfrm>
            <a:off x="11568608" y="6504489"/>
            <a:ext cx="448491" cy="365125"/>
          </a:xfrm>
          <a:prstGeom prst="rect">
            <a:avLst/>
          </a:prstGeom>
          <a:no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AC1D22-05D2-415A-89E4-E94D30D42E2C}" type="slidenum">
              <a:rPr kumimoji="0" lang="es-ES" sz="1200" b="0" i="0" u="none" strike="noStrike" kern="1200" cap="none" spc="0" normalizeH="0" baseline="0" noProof="0" smtClean="0">
                <a:ln>
                  <a:noFill/>
                </a:ln>
                <a:solidFill>
                  <a:srgbClr val="C092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dirty="0">
              <a:ln>
                <a:noFill/>
              </a:ln>
              <a:solidFill>
                <a:srgbClr val="C09200"/>
              </a:solidFill>
              <a:effectLst/>
              <a:uLnTx/>
              <a:uFillTx/>
              <a:latin typeface="Calibri"/>
              <a:ea typeface="+mn-ea"/>
              <a:cs typeface="+mn-cs"/>
            </a:endParaRPr>
          </a:p>
        </p:txBody>
      </p:sp>
      <p:sp>
        <p:nvSpPr>
          <p:cNvPr id="9" name="2 Subtítulo">
            <a:extLst>
              <a:ext uri="{FF2B5EF4-FFF2-40B4-BE49-F238E27FC236}">
                <a16:creationId xmlns:a16="http://schemas.microsoft.com/office/drawing/2014/main" id="{250A46F4-B76C-468C-A546-D9CF1F42D5DF}"/>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1" name="Conector recto 10">
            <a:extLst>
              <a:ext uri="{FF2B5EF4-FFF2-40B4-BE49-F238E27FC236}">
                <a16:creationId xmlns:a16="http://schemas.microsoft.com/office/drawing/2014/main" id="{A46708DD-1130-4844-8143-049A8F894298}"/>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pic>
        <p:nvPicPr>
          <p:cNvPr id="2" name="Imagen 1">
            <a:extLst>
              <a:ext uri="{FF2B5EF4-FFF2-40B4-BE49-F238E27FC236}">
                <a16:creationId xmlns:a16="http://schemas.microsoft.com/office/drawing/2014/main" id="{9C2DD10E-5F24-4269-9525-1D0AD18C8333}"/>
              </a:ext>
            </a:extLst>
          </p:cNvPr>
          <p:cNvPicPr>
            <a:picLocks noChangeAspect="1"/>
          </p:cNvPicPr>
          <p:nvPr/>
        </p:nvPicPr>
        <p:blipFill rotWithShape="1">
          <a:blip r:embed="rId4"/>
          <a:srcRect t="11392"/>
          <a:stretch/>
        </p:blipFill>
        <p:spPr>
          <a:xfrm>
            <a:off x="792088" y="1310469"/>
            <a:ext cx="10391775" cy="4245310"/>
          </a:xfrm>
          <a:prstGeom prst="rect">
            <a:avLst/>
          </a:prstGeom>
        </p:spPr>
      </p:pic>
      <p:sp>
        <p:nvSpPr>
          <p:cNvPr id="12" name="Rectángulo 11">
            <a:extLst>
              <a:ext uri="{FF2B5EF4-FFF2-40B4-BE49-F238E27FC236}">
                <a16:creationId xmlns:a16="http://schemas.microsoft.com/office/drawing/2014/main" id="{4BDD59FD-5B80-4047-9857-571DFE3A41BB}"/>
              </a:ext>
            </a:extLst>
          </p:cNvPr>
          <p:cNvSpPr/>
          <p:nvPr/>
        </p:nvSpPr>
        <p:spPr>
          <a:xfrm>
            <a:off x="2981760" y="470173"/>
            <a:ext cx="59314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Más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información</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2400" b="1" i="1" u="none" strike="noStrike" kern="1200" cap="none" spc="0" normalizeH="0" baseline="0" noProof="0" dirty="0">
                <a:ln>
                  <a:noFill/>
                </a:ln>
                <a:solidFill>
                  <a:srgbClr val="5B9BD5">
                    <a:lumMod val="75000"/>
                  </a:srgbClr>
                </a:solidFill>
                <a:effectLst/>
                <a:uLnTx/>
                <a:uFillTx/>
                <a:latin typeface="Calibri"/>
                <a:ea typeface="+mn-ea"/>
                <a:cs typeface="+mn-cs"/>
              </a:rPr>
              <a:t>https://mcsncyl.itacyl.es/</a:t>
            </a:r>
            <a:endParaRPr kumimoji="0" lang="en-GB" sz="1800" b="1" i="1" u="none" strike="noStrike" kern="1200" cap="none" spc="0" normalizeH="0" baseline="0" noProof="0" dirty="0">
              <a:ln>
                <a:noFill/>
              </a:ln>
              <a:solidFill>
                <a:srgbClr val="5B9BD5">
                  <a:lumMod val="75000"/>
                </a:srgbClr>
              </a:solidFill>
              <a:effectLst/>
              <a:uLnTx/>
              <a:uFillTx/>
              <a:latin typeface="Calibri"/>
              <a:ea typeface="+mn-ea"/>
              <a:cs typeface="+mn-cs"/>
            </a:endParaRPr>
          </a:p>
        </p:txBody>
      </p:sp>
      <p:pic>
        <p:nvPicPr>
          <p:cNvPr id="13" name="Gráfico 12" descr="Mano con dedo índice apuntando a la derecha">
            <a:extLst>
              <a:ext uri="{FF2B5EF4-FFF2-40B4-BE49-F238E27FC236}">
                <a16:creationId xmlns:a16="http://schemas.microsoft.com/office/drawing/2014/main" id="{365D19AB-F846-438E-B0BF-B9FD7EF022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0572" y="453637"/>
            <a:ext cx="457200" cy="457200"/>
          </a:xfrm>
          <a:prstGeom prst="rect">
            <a:avLst/>
          </a:prstGeom>
        </p:spPr>
      </p:pic>
    </p:spTree>
    <p:extLst>
      <p:ext uri="{BB962C8B-B14F-4D97-AF65-F5344CB8AC3E}">
        <p14:creationId xmlns:p14="http://schemas.microsoft.com/office/powerpoint/2010/main" val="3582270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152FF0-5815-4007-90A3-791C0F281BEB}"/>
              </a:ext>
            </a:extLst>
          </p:cNvPr>
          <p:cNvPicPr>
            <a:picLocks noChangeAspect="1"/>
          </p:cNvPicPr>
          <p:nvPr/>
        </p:nvPicPr>
        <p:blipFill>
          <a:blip r:embed="rId2"/>
          <a:stretch>
            <a:fillRect/>
          </a:stretch>
        </p:blipFill>
        <p:spPr>
          <a:xfrm>
            <a:off x="1100137" y="1009650"/>
            <a:ext cx="9991725" cy="4838700"/>
          </a:xfrm>
          <a:prstGeom prst="rect">
            <a:avLst/>
          </a:prstGeom>
        </p:spPr>
      </p:pic>
      <p:sp>
        <p:nvSpPr>
          <p:cNvPr id="5" name="2 Subtítulo">
            <a:extLst>
              <a:ext uri="{FF2B5EF4-FFF2-40B4-BE49-F238E27FC236}">
                <a16:creationId xmlns:a16="http://schemas.microsoft.com/office/drawing/2014/main" id="{5AFD7450-3854-4CA8-83CF-DF5F620CE8C4}"/>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6" name="Conector recto 5">
            <a:extLst>
              <a:ext uri="{FF2B5EF4-FFF2-40B4-BE49-F238E27FC236}">
                <a16:creationId xmlns:a16="http://schemas.microsoft.com/office/drawing/2014/main" id="{00DE7617-98FE-488F-B416-FCEE5672B9BD}"/>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528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3D5C253-C875-48F3-A83B-EB7FACBB8BC0}"/>
              </a:ext>
            </a:extLst>
          </p:cNvPr>
          <p:cNvPicPr>
            <a:picLocks noChangeAspect="1"/>
          </p:cNvPicPr>
          <p:nvPr/>
        </p:nvPicPr>
        <p:blipFill>
          <a:blip r:embed="rId2"/>
          <a:stretch>
            <a:fillRect/>
          </a:stretch>
        </p:blipFill>
        <p:spPr>
          <a:xfrm>
            <a:off x="35840" y="607826"/>
            <a:ext cx="11814289" cy="5792390"/>
          </a:xfrm>
          <a:prstGeom prst="rect">
            <a:avLst/>
          </a:prstGeom>
        </p:spPr>
      </p:pic>
      <p:sp>
        <p:nvSpPr>
          <p:cNvPr id="5" name="2 Subtítulo">
            <a:extLst>
              <a:ext uri="{FF2B5EF4-FFF2-40B4-BE49-F238E27FC236}">
                <a16:creationId xmlns:a16="http://schemas.microsoft.com/office/drawing/2014/main" id="{615BCB66-D308-49A1-BBF1-72FC7A02EC9B}"/>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6" name="Conector recto 5">
            <a:extLst>
              <a:ext uri="{FF2B5EF4-FFF2-40B4-BE49-F238E27FC236}">
                <a16:creationId xmlns:a16="http://schemas.microsoft.com/office/drawing/2014/main" id="{1832D723-A9A9-4CEC-B25D-F02C1F9B5E92}"/>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pic>
        <p:nvPicPr>
          <p:cNvPr id="7" name="Imagen 6">
            <a:extLst>
              <a:ext uri="{FF2B5EF4-FFF2-40B4-BE49-F238E27FC236}">
                <a16:creationId xmlns:a16="http://schemas.microsoft.com/office/drawing/2014/main" id="{95CBE519-AE2D-4902-8524-0B6E56614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697" y="5760010"/>
            <a:ext cx="2468463" cy="744479"/>
          </a:xfrm>
          <a:prstGeom prst="rect">
            <a:avLst/>
          </a:prstGeom>
        </p:spPr>
      </p:pic>
    </p:spTree>
    <p:extLst>
      <p:ext uri="{BB962C8B-B14F-4D97-AF65-F5344CB8AC3E}">
        <p14:creationId xmlns:p14="http://schemas.microsoft.com/office/powerpoint/2010/main" val="220851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4F70F-9A9C-4E72-986B-8371CFA2B168}"/>
              </a:ext>
            </a:extLst>
          </p:cNvPr>
          <p:cNvSpPr>
            <a:spLocks noGrp="1"/>
          </p:cNvSpPr>
          <p:nvPr>
            <p:ph type="title"/>
          </p:nvPr>
        </p:nvSpPr>
        <p:spPr>
          <a:xfrm>
            <a:off x="283116" y="137546"/>
            <a:ext cx="10515600" cy="623415"/>
          </a:xfrm>
        </p:spPr>
        <p:txBody>
          <a:bodyPr>
            <a:normAutofit/>
          </a:bodyPr>
          <a:lstStyle/>
          <a:p>
            <a:r>
              <a:rPr lang="en-GB" sz="3200" b="1" dirty="0"/>
              <a:t>Variables </a:t>
            </a:r>
            <a:r>
              <a:rPr lang="en-GB" sz="3200" b="1" dirty="0" err="1"/>
              <a:t>climáticas</a:t>
            </a:r>
            <a:endParaRPr lang="en-GB" sz="3200" b="1" dirty="0"/>
          </a:p>
        </p:txBody>
      </p:sp>
      <p:pic>
        <p:nvPicPr>
          <p:cNvPr id="4" name="Imagen 3">
            <a:extLst>
              <a:ext uri="{FF2B5EF4-FFF2-40B4-BE49-F238E27FC236}">
                <a16:creationId xmlns:a16="http://schemas.microsoft.com/office/drawing/2014/main" id="{4F3B1A39-E1A5-4FED-BDC3-E69972515646}"/>
              </a:ext>
            </a:extLst>
          </p:cNvPr>
          <p:cNvPicPr>
            <a:picLocks noChangeAspect="1"/>
          </p:cNvPicPr>
          <p:nvPr/>
        </p:nvPicPr>
        <p:blipFill>
          <a:blip r:embed="rId2"/>
          <a:stretch>
            <a:fillRect/>
          </a:stretch>
        </p:blipFill>
        <p:spPr>
          <a:xfrm>
            <a:off x="657164" y="2217142"/>
            <a:ext cx="3431498" cy="2655531"/>
          </a:xfrm>
          <a:prstGeom prst="rect">
            <a:avLst/>
          </a:prstGeom>
        </p:spPr>
      </p:pic>
      <p:sp>
        <p:nvSpPr>
          <p:cNvPr id="5" name="Rectángulo 4">
            <a:extLst>
              <a:ext uri="{FF2B5EF4-FFF2-40B4-BE49-F238E27FC236}">
                <a16:creationId xmlns:a16="http://schemas.microsoft.com/office/drawing/2014/main" id="{F5BDD7D1-30D5-488F-A083-9EF42AE6F49B}"/>
              </a:ext>
            </a:extLst>
          </p:cNvPr>
          <p:cNvSpPr/>
          <p:nvPr/>
        </p:nvSpPr>
        <p:spPr>
          <a:xfrm>
            <a:off x="8503891" y="4818121"/>
            <a:ext cx="3470309" cy="369332"/>
          </a:xfrm>
          <a:prstGeom prst="rect">
            <a:avLst/>
          </a:prstGeom>
        </p:spPr>
        <p:txBody>
          <a:bodyPr wrap="none">
            <a:spAutoFit/>
          </a:bodyPr>
          <a:lstStyle/>
          <a:p>
            <a:r>
              <a:rPr lang="en-GB" dirty="0"/>
              <a:t>promedioTmedAnual_1991TO2020</a:t>
            </a:r>
          </a:p>
        </p:txBody>
      </p:sp>
      <p:pic>
        <p:nvPicPr>
          <p:cNvPr id="6" name="Imagen 5">
            <a:extLst>
              <a:ext uri="{FF2B5EF4-FFF2-40B4-BE49-F238E27FC236}">
                <a16:creationId xmlns:a16="http://schemas.microsoft.com/office/drawing/2014/main" id="{4B6973DF-B286-4822-8BCA-E04A55E1A596}"/>
              </a:ext>
            </a:extLst>
          </p:cNvPr>
          <p:cNvPicPr>
            <a:picLocks noChangeAspect="1"/>
          </p:cNvPicPr>
          <p:nvPr/>
        </p:nvPicPr>
        <p:blipFill>
          <a:blip r:embed="rId3"/>
          <a:stretch>
            <a:fillRect/>
          </a:stretch>
        </p:blipFill>
        <p:spPr>
          <a:xfrm>
            <a:off x="8621344" y="2308152"/>
            <a:ext cx="3195352" cy="2473510"/>
          </a:xfrm>
          <a:prstGeom prst="rect">
            <a:avLst/>
          </a:prstGeom>
        </p:spPr>
      </p:pic>
      <p:sp>
        <p:nvSpPr>
          <p:cNvPr id="7" name="Rectángulo 6">
            <a:extLst>
              <a:ext uri="{FF2B5EF4-FFF2-40B4-BE49-F238E27FC236}">
                <a16:creationId xmlns:a16="http://schemas.microsoft.com/office/drawing/2014/main" id="{4480E109-EEE6-4C40-B6C3-74AD89A6524C}"/>
              </a:ext>
            </a:extLst>
          </p:cNvPr>
          <p:cNvSpPr/>
          <p:nvPr/>
        </p:nvSpPr>
        <p:spPr>
          <a:xfrm>
            <a:off x="952427" y="4848900"/>
            <a:ext cx="2840971" cy="338554"/>
          </a:xfrm>
          <a:prstGeom prst="rect">
            <a:avLst/>
          </a:prstGeom>
        </p:spPr>
        <p:txBody>
          <a:bodyPr wrap="none">
            <a:spAutoFit/>
          </a:bodyPr>
          <a:lstStyle/>
          <a:p>
            <a:r>
              <a:rPr lang="en-GB" sz="1600" dirty="0"/>
              <a:t>Prec_media_anual_1991to2020</a:t>
            </a:r>
          </a:p>
        </p:txBody>
      </p:sp>
      <p:pic>
        <p:nvPicPr>
          <p:cNvPr id="8" name="Imagen 7">
            <a:extLst>
              <a:ext uri="{FF2B5EF4-FFF2-40B4-BE49-F238E27FC236}">
                <a16:creationId xmlns:a16="http://schemas.microsoft.com/office/drawing/2014/main" id="{A22A3B4B-0102-45E9-ACBA-51F7C3B7B1E8}"/>
              </a:ext>
            </a:extLst>
          </p:cNvPr>
          <p:cNvPicPr>
            <a:picLocks noChangeAspect="1"/>
          </p:cNvPicPr>
          <p:nvPr/>
        </p:nvPicPr>
        <p:blipFill>
          <a:blip r:embed="rId4"/>
          <a:stretch>
            <a:fillRect/>
          </a:stretch>
        </p:blipFill>
        <p:spPr>
          <a:xfrm>
            <a:off x="4498366" y="2217142"/>
            <a:ext cx="3464638" cy="2655531"/>
          </a:xfrm>
          <a:prstGeom prst="rect">
            <a:avLst/>
          </a:prstGeom>
        </p:spPr>
      </p:pic>
      <p:sp>
        <p:nvSpPr>
          <p:cNvPr id="9" name="Rectángulo 8">
            <a:extLst>
              <a:ext uri="{FF2B5EF4-FFF2-40B4-BE49-F238E27FC236}">
                <a16:creationId xmlns:a16="http://schemas.microsoft.com/office/drawing/2014/main" id="{CE396920-17BE-4442-9D91-10A043B15511}"/>
              </a:ext>
            </a:extLst>
          </p:cNvPr>
          <p:cNvSpPr/>
          <p:nvPr/>
        </p:nvSpPr>
        <p:spPr>
          <a:xfrm>
            <a:off x="4357480" y="4848900"/>
            <a:ext cx="3746410" cy="338554"/>
          </a:xfrm>
          <a:prstGeom prst="rect">
            <a:avLst/>
          </a:prstGeom>
        </p:spPr>
        <p:txBody>
          <a:bodyPr wrap="square">
            <a:spAutoFit/>
          </a:bodyPr>
          <a:lstStyle/>
          <a:p>
            <a:r>
              <a:rPr lang="en-GB" sz="1600" dirty="0"/>
              <a:t>promedioPrecVeraniega_1991TO2020</a:t>
            </a:r>
          </a:p>
        </p:txBody>
      </p:sp>
      <p:sp>
        <p:nvSpPr>
          <p:cNvPr id="10" name="2 Subtítulo">
            <a:extLst>
              <a:ext uri="{FF2B5EF4-FFF2-40B4-BE49-F238E27FC236}">
                <a16:creationId xmlns:a16="http://schemas.microsoft.com/office/drawing/2014/main" id="{3D940E4E-E504-4B31-9708-4FFBC7713FFE}"/>
              </a:ext>
            </a:extLst>
          </p:cNvPr>
          <p:cNvSpPr txBox="1">
            <a:spLocks/>
          </p:cNvSpPr>
          <p:nvPr/>
        </p:nvSpPr>
        <p:spPr>
          <a:xfrm>
            <a:off x="623392" y="6483635"/>
            <a:ext cx="7997952" cy="336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rPr>
              <a:t>	</a:t>
            </a:r>
            <a:r>
              <a:rPr lang="en-GB" sz="1600" dirty="0">
                <a:solidFill>
                  <a:schemeClr val="accent2">
                    <a:lumMod val="75000"/>
                  </a:schemeClr>
                </a:solidFill>
              </a:rPr>
              <a:t>VIII JORNADAS DE AGROMETEOROLOGÍA Valladolid, 1 y 2 de </a:t>
            </a:r>
            <a:r>
              <a:rPr lang="en-GB" sz="1600" dirty="0" err="1">
                <a:solidFill>
                  <a:schemeClr val="accent2">
                    <a:lumMod val="75000"/>
                  </a:schemeClr>
                </a:solidFill>
              </a:rPr>
              <a:t>junio</a:t>
            </a:r>
            <a:r>
              <a:rPr lang="en-GB" sz="1600" dirty="0">
                <a:solidFill>
                  <a:schemeClr val="accent2">
                    <a:lumMod val="75000"/>
                  </a:schemeClr>
                </a:solidFill>
              </a:rPr>
              <a:t> 2023</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1600" b="0" i="0" u="none" strike="noStrike" kern="1200" cap="none" spc="0" normalizeH="0" baseline="0" noProof="0" dirty="0">
              <a:ln>
                <a:noFill/>
              </a:ln>
              <a:solidFill>
                <a:schemeClr val="accent2">
                  <a:lumMod val="75000"/>
                </a:schemeClr>
              </a:solidFill>
              <a:effectLst/>
              <a:uLnTx/>
              <a:uFillTx/>
              <a:latin typeface="Calibri"/>
              <a:ea typeface="+mn-ea"/>
              <a:cs typeface="+mn-cs"/>
            </a:endParaRPr>
          </a:p>
        </p:txBody>
      </p:sp>
      <p:cxnSp>
        <p:nvCxnSpPr>
          <p:cNvPr id="11" name="Conector recto 10">
            <a:extLst>
              <a:ext uri="{FF2B5EF4-FFF2-40B4-BE49-F238E27FC236}">
                <a16:creationId xmlns:a16="http://schemas.microsoft.com/office/drawing/2014/main" id="{C5C92DBB-5514-45E5-BA69-404F8387AD88}"/>
              </a:ext>
            </a:extLst>
          </p:cNvPr>
          <p:cNvCxnSpPr/>
          <p:nvPr/>
        </p:nvCxnSpPr>
        <p:spPr>
          <a:xfrm>
            <a:off x="695400" y="6483635"/>
            <a:ext cx="11305256" cy="41709"/>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36190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2457</TotalTime>
  <Words>1399</Words>
  <Application>Microsoft Office PowerPoint</Application>
  <PresentationFormat>Panorámica</PresentationFormat>
  <Paragraphs>107</Paragraphs>
  <Slides>29</Slides>
  <Notes>24</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29</vt:i4>
      </vt:variant>
    </vt:vector>
  </HeadingPairs>
  <TitlesOfParts>
    <vt:vector size="39" baseType="lpstr">
      <vt:lpstr>Aharoni</vt:lpstr>
      <vt:lpstr>Arial</vt:lpstr>
      <vt:lpstr>Calibri</vt:lpstr>
      <vt:lpstr>Calibri Light</vt:lpstr>
      <vt:lpstr>Times New Roman</vt:lpstr>
      <vt:lpstr>Wingdings</vt:lpstr>
      <vt:lpstr>Wingdings 2</vt:lpstr>
      <vt:lpstr>Tema de Office</vt:lpstr>
      <vt:lpstr>HDOfficeLightV0</vt:lpstr>
      <vt:lpstr>1_Tema de Office</vt:lpstr>
      <vt:lpstr>Clasificación de cultivos y determinación de superficie con riego efectivo basada en imágenes de satélite y variables climáticas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climáticas</vt:lpstr>
      <vt:lpstr>Proyecto en ciernes…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Clasificación de cultivos y determinación de superficie con riego efectivo basada en imágenes de satélite y variables climáticas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MONITORIZACIÓN DE PARCELAS EN REGADÍO Y HERRAMIENTAS PARA LA GESTIÓN ÓPTIMA PARA EL AGRICULTOR: SATIVUM</dc:title>
  <dc:creator>Vanesa Paredes Gómez</dc:creator>
  <cp:lastModifiedBy>Vanesa Paredes Gómez</cp:lastModifiedBy>
  <cp:revision>32</cp:revision>
  <cp:lastPrinted>2022-05-31T14:40:15Z</cp:lastPrinted>
  <dcterms:created xsi:type="dcterms:W3CDTF">2022-05-30T15:58:38Z</dcterms:created>
  <dcterms:modified xsi:type="dcterms:W3CDTF">2023-06-02T08:08:12Z</dcterms:modified>
</cp:coreProperties>
</file>