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0" r:id="rId5"/>
    <p:sldId id="268" r:id="rId6"/>
    <p:sldId id="269" r:id="rId7"/>
    <p:sldId id="259" r:id="rId8"/>
    <p:sldId id="266" r:id="rId9"/>
    <p:sldId id="272" r:id="rId10"/>
    <p:sldId id="271" r:id="rId11"/>
    <p:sldId id="283" r:id="rId12"/>
    <p:sldId id="326" r:id="rId13"/>
    <p:sldId id="327" r:id="rId14"/>
    <p:sldId id="328" r:id="rId15"/>
    <p:sldId id="331" r:id="rId16"/>
    <p:sldId id="319" r:id="rId17"/>
    <p:sldId id="323" r:id="rId18"/>
    <p:sldId id="329" r:id="rId19"/>
    <p:sldId id="324" r:id="rId20"/>
    <p:sldId id="332" r:id="rId21"/>
    <p:sldId id="325" r:id="rId22"/>
    <p:sldId id="330" r:id="rId23"/>
    <p:sldId id="333" r:id="rId24"/>
    <p:sldId id="320" r:id="rId25"/>
    <p:sldId id="322" r:id="rId26"/>
    <p:sldId id="321" r:id="rId27"/>
    <p:sldId id="275" r:id="rId28"/>
    <p:sldId id="274" r:id="rId29"/>
    <p:sldId id="318" r:id="rId30"/>
    <p:sldId id="277" r:id="rId31"/>
    <p:sldId id="286" r:id="rId32"/>
    <p:sldId id="293" r:id="rId33"/>
    <p:sldId id="298" r:id="rId34"/>
    <p:sldId id="294" r:id="rId35"/>
    <p:sldId id="295" r:id="rId36"/>
    <p:sldId id="296" r:id="rId37"/>
    <p:sldId id="297" r:id="rId38"/>
    <p:sldId id="299" r:id="rId39"/>
    <p:sldId id="264" r:id="rId40"/>
    <p:sldId id="288" r:id="rId41"/>
    <p:sldId id="290" r:id="rId42"/>
    <p:sldId id="289" r:id="rId43"/>
    <p:sldId id="301" r:id="rId44"/>
    <p:sldId id="300" r:id="rId45"/>
    <p:sldId id="303" r:id="rId46"/>
    <p:sldId id="304" r:id="rId47"/>
    <p:sldId id="310" r:id="rId48"/>
    <p:sldId id="306" r:id="rId49"/>
    <p:sldId id="307" r:id="rId50"/>
    <p:sldId id="308" r:id="rId51"/>
    <p:sldId id="311" r:id="rId52"/>
    <p:sldId id="312" r:id="rId53"/>
    <p:sldId id="313" r:id="rId54"/>
    <p:sldId id="317" r:id="rId55"/>
    <p:sldId id="314" r:id="rId56"/>
    <p:sldId id="334" r:id="rId57"/>
    <p:sldId id="315" r:id="rId5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69" d="100"/>
          <a:sy n="69" d="100"/>
        </p:scale>
        <p:origin x="6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E6214619-AB24-4649-BCFA-DC9F313B0046}"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110304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6214619-AB24-4649-BCFA-DC9F313B0046}"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13751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6214619-AB24-4649-BCFA-DC9F313B0046}"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195469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6214619-AB24-4649-BCFA-DC9F313B0046}"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395936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E6214619-AB24-4649-BCFA-DC9F313B0046}"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824319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E6214619-AB24-4649-BCFA-DC9F313B0046}"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365402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6214619-AB24-4649-BCFA-DC9F313B0046}" type="datetimeFigureOut">
              <a:rPr lang="es-ES" smtClean="0"/>
              <a:t>31/05/2023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206598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E6214619-AB24-4649-BCFA-DC9F313B0046}" type="datetimeFigureOut">
              <a:rPr lang="es-ES" smtClean="0"/>
              <a:t>31/05/2023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273627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214619-AB24-4649-BCFA-DC9F313B0046}" type="datetimeFigureOut">
              <a:rPr lang="es-ES" smtClean="0"/>
              <a:t>31/05/2023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242495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6214619-AB24-4649-BCFA-DC9F313B0046}"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265762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6214619-AB24-4649-BCFA-DC9F313B0046}"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4B722FA-0608-44C8-9C0A-DBF6F85C9268}" type="slidenum">
              <a:rPr lang="es-ES" smtClean="0"/>
              <a:t>‹Nº›</a:t>
            </a:fld>
            <a:endParaRPr lang="es-ES"/>
          </a:p>
        </p:txBody>
      </p:sp>
    </p:spTree>
    <p:extLst>
      <p:ext uri="{BB962C8B-B14F-4D97-AF65-F5344CB8AC3E}">
        <p14:creationId xmlns:p14="http://schemas.microsoft.com/office/powerpoint/2010/main" val="396277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14619-AB24-4649-BCFA-DC9F313B0046}" type="datetimeFigureOut">
              <a:rPr lang="es-ES" smtClean="0"/>
              <a:t>31/05/2023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722FA-0608-44C8-9C0A-DBF6F85C9268}" type="slidenum">
              <a:rPr lang="es-ES" smtClean="0"/>
              <a:t>‹Nº›</a:t>
            </a:fld>
            <a:endParaRPr lang="es-ES"/>
          </a:p>
        </p:txBody>
      </p:sp>
    </p:spTree>
    <p:extLst>
      <p:ext uri="{BB962C8B-B14F-4D97-AF65-F5344CB8AC3E}">
        <p14:creationId xmlns:p14="http://schemas.microsoft.com/office/powerpoint/2010/main" val="2992571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climatedataguide.ucar.edu/climate-data/standardized-precipitation-index-spi"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aemet.es/es/serviciosclimaticos/vigilancia_clima/vigilancia_sequia?w=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06830" y="4048443"/>
            <a:ext cx="9144000" cy="2387600"/>
          </a:xfrm>
        </p:spPr>
        <p:txBody>
          <a:bodyPr>
            <a:normAutofit fontScale="90000"/>
          </a:bodyPr>
          <a:lstStyle/>
          <a:p>
            <a:r>
              <a:rPr lang="es-ES_tradnl" dirty="0" smtClean="0"/>
              <a:t/>
            </a:r>
            <a:br>
              <a:rPr lang="es-ES_tradnl" dirty="0" smtClean="0"/>
            </a:br>
            <a:r>
              <a:rPr lang="es-ES_tradnl" dirty="0" smtClean="0"/>
              <a:t>Parte I: Verificación semestral de sensores de T/HR</a:t>
            </a:r>
            <a:r>
              <a:rPr lang="es-ES_tradnl" dirty="0"/>
              <a:t/>
            </a:r>
            <a:br>
              <a:rPr lang="es-ES_tradnl" dirty="0"/>
            </a:br>
            <a:r>
              <a:rPr lang="es-ES_tradnl" dirty="0" smtClean="0"/>
              <a:t/>
            </a:r>
            <a:br>
              <a:rPr lang="es-ES_tradnl" dirty="0" smtClean="0"/>
            </a:br>
            <a:r>
              <a:rPr lang="es-ES_tradnl" dirty="0" smtClean="0"/>
              <a:t>Justificación y experiencias </a:t>
            </a:r>
            <a:br>
              <a:rPr lang="es-ES_tradnl" dirty="0" smtClean="0"/>
            </a:br>
            <a:r>
              <a:rPr lang="es-ES_tradnl" dirty="0" smtClean="0"/>
              <a:t/>
            </a:r>
            <a:br>
              <a:rPr lang="es-ES_tradnl" dirty="0" smtClean="0"/>
            </a:br>
            <a:endParaRPr lang="es-ES" dirty="0"/>
          </a:p>
        </p:txBody>
      </p:sp>
    </p:spTree>
    <p:extLst>
      <p:ext uri="{BB962C8B-B14F-4D97-AF65-F5344CB8AC3E}">
        <p14:creationId xmlns:p14="http://schemas.microsoft.com/office/powerpoint/2010/main" val="183579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Comprobación de sondas de T/HR de las estaciones de enfermedades</a:t>
            </a:r>
            <a:endParaRPr lang="es-ES" dirty="0"/>
          </a:p>
        </p:txBody>
      </p:sp>
      <p:grpSp>
        <p:nvGrpSpPr>
          <p:cNvPr id="7" name="Grupo 6"/>
          <p:cNvGrpSpPr/>
          <p:nvPr/>
        </p:nvGrpSpPr>
        <p:grpSpPr>
          <a:xfrm>
            <a:off x="1469571" y="1793558"/>
            <a:ext cx="6235337" cy="4611189"/>
            <a:chOff x="1524000" y="0"/>
            <a:chExt cx="9144000" cy="685800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47703"/>
              <a:ext cx="3007723" cy="401029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994" y="3977641"/>
              <a:ext cx="3840479" cy="2880359"/>
            </a:xfrm>
            <a:prstGeom prst="rect">
              <a:avLst/>
            </a:prstGeom>
          </p:spPr>
        </p:pic>
      </p:grpSp>
      <p:pic>
        <p:nvPicPr>
          <p:cNvPr id="2050" name="Picture 2" descr="45747146060899146964066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678576" y="2906685"/>
            <a:ext cx="3913007" cy="287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43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6172200" cy="632402"/>
          </a:xfrm>
        </p:spPr>
        <p:txBody>
          <a:bodyPr>
            <a:normAutofit fontScale="90000"/>
          </a:bodyPr>
          <a:lstStyle/>
          <a:p>
            <a:r>
              <a:rPr lang="es-ES_tradnl" dirty="0" smtClean="0"/>
              <a:t>Conclusiones de ese trabajo</a:t>
            </a:r>
            <a:endParaRPr lang="es-ES" dirty="0"/>
          </a:p>
        </p:txBody>
      </p:sp>
      <p:sp>
        <p:nvSpPr>
          <p:cNvPr id="3" name="Marcador de contenido 2"/>
          <p:cNvSpPr>
            <a:spLocks noGrp="1"/>
          </p:cNvSpPr>
          <p:nvPr>
            <p:ph idx="1"/>
          </p:nvPr>
        </p:nvSpPr>
        <p:spPr>
          <a:xfrm>
            <a:off x="651164" y="1260764"/>
            <a:ext cx="10702636" cy="4916199"/>
          </a:xfrm>
        </p:spPr>
        <p:txBody>
          <a:bodyPr>
            <a:normAutofit/>
          </a:bodyPr>
          <a:lstStyle/>
          <a:p>
            <a:r>
              <a:rPr lang="es-ES_tradnl" dirty="0"/>
              <a:t>S</a:t>
            </a:r>
            <a:r>
              <a:rPr lang="es-ES_tradnl" dirty="0" smtClean="0"/>
              <a:t>ensor de temperatura </a:t>
            </a:r>
            <a:r>
              <a:rPr lang="es-ES_tradnl" dirty="0" smtClean="0">
                <a:sym typeface="Wingdings" panose="05000000000000000000" pitchFamily="2" charset="2"/>
              </a:rPr>
              <a:t> </a:t>
            </a:r>
            <a:r>
              <a:rPr lang="es-ES_tradnl" dirty="0" smtClean="0"/>
              <a:t>alta fiabilidad y estabilidad en el tiempo</a:t>
            </a:r>
          </a:p>
          <a:p>
            <a:r>
              <a:rPr lang="es-ES_tradnl" dirty="0" smtClean="0"/>
              <a:t>Sensor de HR </a:t>
            </a:r>
            <a:r>
              <a:rPr lang="es-ES_tradnl" dirty="0" smtClean="0">
                <a:sym typeface="Wingdings" panose="05000000000000000000" pitchFamily="2" charset="2"/>
              </a:rPr>
              <a:t></a:t>
            </a:r>
            <a:r>
              <a:rPr lang="es-ES_tradnl" dirty="0" smtClean="0"/>
              <a:t> se observan patrones:</a:t>
            </a:r>
          </a:p>
          <a:p>
            <a:pPr lvl="1"/>
            <a:r>
              <a:rPr lang="es-ES_tradnl" dirty="0" smtClean="0"/>
              <a:t>Errores habituales</a:t>
            </a:r>
          </a:p>
          <a:p>
            <a:pPr lvl="2"/>
            <a:r>
              <a:rPr lang="es-ES_tradnl" dirty="0" smtClean="0"/>
              <a:t>Falta de linealidad</a:t>
            </a:r>
          </a:p>
          <a:p>
            <a:pPr lvl="2"/>
            <a:r>
              <a:rPr lang="es-ES_tradnl" dirty="0" smtClean="0"/>
              <a:t>Saturación</a:t>
            </a:r>
          </a:p>
          <a:p>
            <a:pPr lvl="1"/>
            <a:r>
              <a:rPr lang="es-ES_tradnl" dirty="0" smtClean="0"/>
              <a:t>Otros errores</a:t>
            </a:r>
          </a:p>
          <a:p>
            <a:pPr lvl="2"/>
            <a:r>
              <a:rPr lang="es-ES_tradnl" dirty="0" smtClean="0"/>
              <a:t>Valores atípicos</a:t>
            </a:r>
          </a:p>
          <a:p>
            <a:pPr lvl="2"/>
            <a:r>
              <a:rPr lang="es-ES_tradnl" dirty="0" smtClean="0"/>
              <a:t>Retraso en la medida</a:t>
            </a:r>
          </a:p>
          <a:p>
            <a:pPr lvl="1"/>
            <a:r>
              <a:rPr lang="es-ES_tradnl" dirty="0" smtClean="0"/>
              <a:t>Los lotes de fabricación de las sondas parecen influir en su calidad.</a:t>
            </a:r>
          </a:p>
          <a:p>
            <a:pPr lvl="1"/>
            <a:r>
              <a:rPr lang="es-ES_tradnl" dirty="0" smtClean="0"/>
              <a:t>Hay modelos a evitar</a:t>
            </a:r>
          </a:p>
          <a:p>
            <a:pPr lvl="1"/>
            <a:r>
              <a:rPr lang="es-ES_tradnl" dirty="0" smtClean="0"/>
              <a:t>Con el tiempo todos los sensores acaban perdiendo su utilidad</a:t>
            </a:r>
            <a:endParaRPr lang="es-ES" dirty="0"/>
          </a:p>
        </p:txBody>
      </p:sp>
    </p:spTree>
    <p:extLst>
      <p:ext uri="{BB962C8B-B14F-4D97-AF65-F5344CB8AC3E}">
        <p14:creationId xmlns:p14="http://schemas.microsoft.com/office/powerpoint/2010/main" val="3043307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 project, official, logo Icon in Vector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88" y="4980763"/>
            <a:ext cx="1242151" cy="960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tex&quot; Icon - Download for free – Icon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500" y="4567879"/>
            <a:ext cx="1751602" cy="1786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dad de La Rioja Logo PNG Vector (EPS)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186" y="543006"/>
            <a:ext cx="2418361" cy="19669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 Gobierno renueva su imagen corporativa: &quot;La Rioja&quot;, a sec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932" y="1044411"/>
            <a:ext cx="2783568" cy="973162"/>
          </a:xfrm>
          <a:prstGeom prst="rect">
            <a:avLst/>
          </a:prstGeom>
          <a:noFill/>
          <a:extLst>
            <a:ext uri="{909E8E84-426E-40DD-AFC4-6F175D3DCCD1}">
              <a14:hiddenFill xmlns:a14="http://schemas.microsoft.com/office/drawing/2010/main">
                <a:solidFill>
                  <a:srgbClr val="FFFFFF"/>
                </a:solidFill>
              </a14:hiddenFill>
            </a:ext>
          </a:extLst>
        </p:spPr>
      </p:pic>
      <p:sp>
        <p:nvSpPr>
          <p:cNvPr id="5" name="Más 4"/>
          <p:cNvSpPr/>
          <p:nvPr/>
        </p:nvSpPr>
        <p:spPr>
          <a:xfrm>
            <a:off x="2640180" y="5133703"/>
            <a:ext cx="896320" cy="807786"/>
          </a:xfrm>
          <a:prstGeom prst="mathPlus">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Llamada de flecha a la derecha 5"/>
          <p:cNvSpPr/>
          <p:nvPr/>
        </p:nvSpPr>
        <p:spPr>
          <a:xfrm>
            <a:off x="817418" y="3851564"/>
            <a:ext cx="7370618" cy="2701636"/>
          </a:xfrm>
          <a:prstGeom prst="right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Llamada de flecha hacia abajo 6"/>
          <p:cNvSpPr/>
          <p:nvPr/>
        </p:nvSpPr>
        <p:spPr>
          <a:xfrm>
            <a:off x="346364" y="401782"/>
            <a:ext cx="6567054" cy="3380509"/>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6"/>
          <a:stretch>
            <a:fillRect/>
          </a:stretch>
        </p:blipFill>
        <p:spPr>
          <a:xfrm>
            <a:off x="8188036" y="575280"/>
            <a:ext cx="3893128" cy="5709921"/>
          </a:xfrm>
          <a:prstGeom prst="rect">
            <a:avLst/>
          </a:prstGeom>
        </p:spPr>
      </p:pic>
    </p:spTree>
    <p:extLst>
      <p:ext uri="{BB962C8B-B14F-4D97-AF65-F5344CB8AC3E}">
        <p14:creationId xmlns:p14="http://schemas.microsoft.com/office/powerpoint/2010/main" val="241936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108738" y="3014345"/>
            <a:ext cx="2687810" cy="2788546"/>
          </a:xfrm>
          <a:prstGeom prst="rect">
            <a:avLst/>
          </a:prstGeom>
        </p:spPr>
      </p:pic>
      <p:pic>
        <p:nvPicPr>
          <p:cNvPr id="3" name="Imagen 2"/>
          <p:cNvPicPr>
            <a:picLocks noChangeAspect="1"/>
          </p:cNvPicPr>
          <p:nvPr/>
        </p:nvPicPr>
        <p:blipFill>
          <a:blip r:embed="rId3"/>
          <a:stretch>
            <a:fillRect/>
          </a:stretch>
        </p:blipFill>
        <p:spPr>
          <a:xfrm>
            <a:off x="843396" y="579840"/>
            <a:ext cx="5654386" cy="5460743"/>
          </a:xfrm>
          <a:prstGeom prst="rect">
            <a:avLst/>
          </a:prstGeom>
        </p:spPr>
      </p:pic>
      <p:pic>
        <p:nvPicPr>
          <p:cNvPr id="4" name="Imagen 3"/>
          <p:cNvPicPr>
            <a:picLocks noChangeAspect="1"/>
          </p:cNvPicPr>
          <p:nvPr/>
        </p:nvPicPr>
        <p:blipFill>
          <a:blip r:embed="rId4"/>
          <a:stretch>
            <a:fillRect/>
          </a:stretch>
        </p:blipFill>
        <p:spPr>
          <a:xfrm>
            <a:off x="7064519" y="579840"/>
            <a:ext cx="2364187" cy="3099522"/>
          </a:xfrm>
          <a:prstGeom prst="rect">
            <a:avLst/>
          </a:prstGeom>
        </p:spPr>
      </p:pic>
    </p:spTree>
    <p:extLst>
      <p:ext uri="{BB962C8B-B14F-4D97-AF65-F5344CB8AC3E}">
        <p14:creationId xmlns:p14="http://schemas.microsoft.com/office/powerpoint/2010/main" val="3472679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Errores típicos en las sondas de THR</a:t>
            </a:r>
            <a:endParaRPr lang="es-ES" dirty="0"/>
          </a:p>
        </p:txBody>
      </p:sp>
      <p:sp>
        <p:nvSpPr>
          <p:cNvPr id="3" name="Marcador de contenido 2"/>
          <p:cNvSpPr>
            <a:spLocks noGrp="1"/>
          </p:cNvSpPr>
          <p:nvPr>
            <p:ph idx="1"/>
          </p:nvPr>
        </p:nvSpPr>
        <p:spPr/>
        <p:txBody>
          <a:bodyPr/>
          <a:lstStyle/>
          <a:p>
            <a:r>
              <a:rPr lang="es-ES_tradnl" dirty="0" smtClean="0"/>
              <a:t>No lineales</a:t>
            </a:r>
            <a:endParaRPr lang="es-ES_tradnl" dirty="0"/>
          </a:p>
          <a:p>
            <a:endParaRPr lang="es-ES_tradnl" dirty="0" smtClean="0"/>
          </a:p>
          <a:p>
            <a:r>
              <a:rPr lang="es-ES_tradnl" dirty="0" smtClean="0"/>
              <a:t>Saturación</a:t>
            </a:r>
            <a:endParaRPr lang="es-ES_tradnl" dirty="0" smtClean="0"/>
          </a:p>
          <a:p>
            <a:endParaRPr lang="es-ES_tradnl" dirty="0" smtClean="0"/>
          </a:p>
          <a:p>
            <a:r>
              <a:rPr lang="es-ES_tradnl" dirty="0" smtClean="0"/>
              <a:t>Otros</a:t>
            </a:r>
            <a:endParaRPr lang="es-ES" dirty="0"/>
          </a:p>
        </p:txBody>
      </p:sp>
    </p:spTree>
    <p:extLst>
      <p:ext uri="{BB962C8B-B14F-4D97-AF65-F5344CB8AC3E}">
        <p14:creationId xmlns:p14="http://schemas.microsoft.com/office/powerpoint/2010/main" val="966268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Errores típicos en las sondas de THR</a:t>
            </a:r>
            <a:endParaRPr lang="es-ES" dirty="0"/>
          </a:p>
        </p:txBody>
      </p:sp>
      <p:sp>
        <p:nvSpPr>
          <p:cNvPr id="3" name="Marcador de contenido 2"/>
          <p:cNvSpPr>
            <a:spLocks noGrp="1"/>
          </p:cNvSpPr>
          <p:nvPr>
            <p:ph idx="1"/>
          </p:nvPr>
        </p:nvSpPr>
        <p:spPr/>
        <p:txBody>
          <a:bodyPr/>
          <a:lstStyle/>
          <a:p>
            <a:r>
              <a:rPr lang="es-ES_tradnl" sz="4000" dirty="0" smtClean="0"/>
              <a:t>No lineales</a:t>
            </a:r>
            <a:endParaRPr lang="es-ES_tradnl" sz="4000" dirty="0"/>
          </a:p>
          <a:p>
            <a:endParaRPr lang="es-ES_tradnl" dirty="0" smtClean="0"/>
          </a:p>
          <a:p>
            <a:r>
              <a:rPr lang="es-ES_tradnl" dirty="0" smtClean="0"/>
              <a:t>Saturación</a:t>
            </a:r>
            <a:endParaRPr lang="es-ES_tradnl" dirty="0" smtClean="0"/>
          </a:p>
          <a:p>
            <a:endParaRPr lang="es-ES_tradnl" dirty="0" smtClean="0"/>
          </a:p>
          <a:p>
            <a:r>
              <a:rPr lang="es-ES_tradnl" dirty="0" smtClean="0"/>
              <a:t>Otros</a:t>
            </a:r>
            <a:endParaRPr lang="es-ES" dirty="0"/>
          </a:p>
        </p:txBody>
      </p:sp>
    </p:spTree>
    <p:extLst>
      <p:ext uri="{BB962C8B-B14F-4D97-AF65-F5344CB8AC3E}">
        <p14:creationId xmlns:p14="http://schemas.microsoft.com/office/powerpoint/2010/main" val="3559878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6586" y="360218"/>
            <a:ext cx="5376196" cy="6497782"/>
          </a:xfrm>
          <a:prstGeom prst="rect">
            <a:avLst/>
          </a:prstGeom>
        </p:spPr>
      </p:pic>
      <p:pic>
        <p:nvPicPr>
          <p:cNvPr id="3" name="Imagen 2"/>
          <p:cNvPicPr>
            <a:picLocks noChangeAspect="1"/>
          </p:cNvPicPr>
          <p:nvPr/>
        </p:nvPicPr>
        <p:blipFill>
          <a:blip r:embed="rId3"/>
          <a:stretch>
            <a:fillRect/>
          </a:stretch>
        </p:blipFill>
        <p:spPr>
          <a:xfrm>
            <a:off x="6266003" y="489888"/>
            <a:ext cx="4598124" cy="6238441"/>
          </a:xfrm>
          <a:prstGeom prst="rect">
            <a:avLst/>
          </a:prstGeom>
        </p:spPr>
      </p:pic>
    </p:spTree>
    <p:extLst>
      <p:ext uri="{BB962C8B-B14F-4D97-AF65-F5344CB8AC3E}">
        <p14:creationId xmlns:p14="http://schemas.microsoft.com/office/powerpoint/2010/main" val="418592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30344" y="375805"/>
            <a:ext cx="5191328" cy="6482195"/>
          </a:xfrm>
          <a:prstGeom prst="rect">
            <a:avLst/>
          </a:prstGeom>
        </p:spPr>
      </p:pic>
      <p:pic>
        <p:nvPicPr>
          <p:cNvPr id="5" name="Imagen 4"/>
          <p:cNvPicPr>
            <a:picLocks noChangeAspect="1"/>
          </p:cNvPicPr>
          <p:nvPr/>
        </p:nvPicPr>
        <p:blipFill>
          <a:blip r:embed="rId3"/>
          <a:stretch>
            <a:fillRect/>
          </a:stretch>
        </p:blipFill>
        <p:spPr>
          <a:xfrm>
            <a:off x="6176096" y="493568"/>
            <a:ext cx="4736094" cy="6246668"/>
          </a:xfrm>
          <a:prstGeom prst="rect">
            <a:avLst/>
          </a:prstGeom>
        </p:spPr>
      </p:pic>
    </p:spTree>
    <p:extLst>
      <p:ext uri="{BB962C8B-B14F-4D97-AF65-F5344CB8AC3E}">
        <p14:creationId xmlns:p14="http://schemas.microsoft.com/office/powerpoint/2010/main" val="3130826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Errores típicos en las sondas de THR</a:t>
            </a:r>
            <a:endParaRPr lang="es-ES" dirty="0"/>
          </a:p>
        </p:txBody>
      </p:sp>
      <p:sp>
        <p:nvSpPr>
          <p:cNvPr id="3" name="Marcador de contenido 2"/>
          <p:cNvSpPr>
            <a:spLocks noGrp="1"/>
          </p:cNvSpPr>
          <p:nvPr>
            <p:ph idx="1"/>
          </p:nvPr>
        </p:nvSpPr>
        <p:spPr/>
        <p:txBody>
          <a:bodyPr/>
          <a:lstStyle/>
          <a:p>
            <a:r>
              <a:rPr lang="es-ES_tradnl" dirty="0" smtClean="0"/>
              <a:t>No lineales</a:t>
            </a:r>
            <a:endParaRPr lang="es-ES_tradnl" dirty="0"/>
          </a:p>
          <a:p>
            <a:endParaRPr lang="es-ES_tradnl" dirty="0" smtClean="0"/>
          </a:p>
          <a:p>
            <a:r>
              <a:rPr lang="es-ES_tradnl" sz="4000" dirty="0" smtClean="0"/>
              <a:t>Saturación</a:t>
            </a:r>
            <a:endParaRPr lang="es-ES_tradnl" sz="4000" dirty="0" smtClean="0"/>
          </a:p>
          <a:p>
            <a:endParaRPr lang="es-ES_tradnl" dirty="0" smtClean="0"/>
          </a:p>
          <a:p>
            <a:r>
              <a:rPr lang="es-ES_tradnl" dirty="0" smtClean="0"/>
              <a:t>Otros</a:t>
            </a:r>
            <a:endParaRPr lang="es-ES" dirty="0"/>
          </a:p>
        </p:txBody>
      </p:sp>
    </p:spTree>
    <p:extLst>
      <p:ext uri="{BB962C8B-B14F-4D97-AF65-F5344CB8AC3E}">
        <p14:creationId xmlns:p14="http://schemas.microsoft.com/office/powerpoint/2010/main" val="1216569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5901" y="581891"/>
            <a:ext cx="4465659" cy="5749636"/>
          </a:xfrm>
          <a:prstGeom prst="rect">
            <a:avLst/>
          </a:prstGeom>
        </p:spPr>
      </p:pic>
    </p:spTree>
    <p:extLst>
      <p:ext uri="{BB962C8B-B14F-4D97-AF65-F5344CB8AC3E}">
        <p14:creationId xmlns:p14="http://schemas.microsoft.com/office/powerpoint/2010/main" val="227174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44805" y="1690688"/>
            <a:ext cx="8952769" cy="5035933"/>
          </a:xfrm>
          <a:prstGeom prst="rect">
            <a:avLst/>
          </a:prstGeom>
        </p:spPr>
      </p:pic>
      <p:sp>
        <p:nvSpPr>
          <p:cNvPr id="2" name="Título 1"/>
          <p:cNvSpPr>
            <a:spLocks noGrp="1"/>
          </p:cNvSpPr>
          <p:nvPr>
            <p:ph type="title"/>
          </p:nvPr>
        </p:nvSpPr>
        <p:spPr/>
        <p:txBody>
          <a:bodyPr/>
          <a:lstStyle/>
          <a:p>
            <a:r>
              <a:rPr lang="es-ES" dirty="0"/>
              <a:t>Las </a:t>
            </a:r>
            <a:r>
              <a:rPr lang="es-ES" dirty="0" smtClean="0"/>
              <a:t>red de estaciones se gestiona </a:t>
            </a:r>
            <a:r>
              <a:rPr lang="es-ES" dirty="0"/>
              <a:t>de acuerdo a la UNE 176101</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11" y="2320228"/>
            <a:ext cx="4652416" cy="4301290"/>
          </a:xfrm>
          <a:prstGeom prst="rect">
            <a:avLst/>
          </a:prstGeom>
        </p:spPr>
      </p:pic>
    </p:spTree>
    <p:extLst>
      <p:ext uri="{BB962C8B-B14F-4D97-AF65-F5344CB8AC3E}">
        <p14:creationId xmlns:p14="http://schemas.microsoft.com/office/powerpoint/2010/main" val="3717213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5901" y="581891"/>
            <a:ext cx="4465659" cy="5749636"/>
          </a:xfrm>
          <a:prstGeom prst="rect">
            <a:avLst/>
          </a:prstGeom>
        </p:spPr>
      </p:pic>
      <p:pic>
        <p:nvPicPr>
          <p:cNvPr id="3" name="Imagen 2"/>
          <p:cNvPicPr>
            <a:picLocks noChangeAspect="1"/>
          </p:cNvPicPr>
          <p:nvPr/>
        </p:nvPicPr>
        <p:blipFill>
          <a:blip r:embed="rId3"/>
          <a:stretch>
            <a:fillRect/>
          </a:stretch>
        </p:blipFill>
        <p:spPr>
          <a:xfrm>
            <a:off x="5418426" y="549852"/>
            <a:ext cx="5705475" cy="5781675"/>
          </a:xfrm>
          <a:prstGeom prst="rect">
            <a:avLst/>
          </a:prstGeom>
        </p:spPr>
      </p:pic>
    </p:spTree>
    <p:extLst>
      <p:ext uri="{BB962C8B-B14F-4D97-AF65-F5344CB8AC3E}">
        <p14:creationId xmlns:p14="http://schemas.microsoft.com/office/powerpoint/2010/main" val="282910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5775" y="568036"/>
            <a:ext cx="4484768" cy="5735782"/>
          </a:xfrm>
          <a:prstGeom prst="rect">
            <a:avLst/>
          </a:prstGeom>
        </p:spPr>
      </p:pic>
      <p:pic>
        <p:nvPicPr>
          <p:cNvPr id="3" name="Imagen 2"/>
          <p:cNvPicPr>
            <a:picLocks noChangeAspect="1"/>
          </p:cNvPicPr>
          <p:nvPr/>
        </p:nvPicPr>
        <p:blipFill>
          <a:blip r:embed="rId3"/>
          <a:stretch>
            <a:fillRect/>
          </a:stretch>
        </p:blipFill>
        <p:spPr>
          <a:xfrm>
            <a:off x="6058766" y="584893"/>
            <a:ext cx="4429125" cy="5718925"/>
          </a:xfrm>
          <a:prstGeom prst="rect">
            <a:avLst/>
          </a:prstGeom>
        </p:spPr>
      </p:pic>
    </p:spTree>
    <p:extLst>
      <p:ext uri="{BB962C8B-B14F-4D97-AF65-F5344CB8AC3E}">
        <p14:creationId xmlns:p14="http://schemas.microsoft.com/office/powerpoint/2010/main" val="3078420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Errores típicos en las sondas de THR</a:t>
            </a:r>
            <a:endParaRPr lang="es-ES" dirty="0"/>
          </a:p>
        </p:txBody>
      </p:sp>
      <p:sp>
        <p:nvSpPr>
          <p:cNvPr id="3" name="Marcador de contenido 2"/>
          <p:cNvSpPr>
            <a:spLocks noGrp="1"/>
          </p:cNvSpPr>
          <p:nvPr>
            <p:ph idx="1"/>
          </p:nvPr>
        </p:nvSpPr>
        <p:spPr/>
        <p:txBody>
          <a:bodyPr/>
          <a:lstStyle/>
          <a:p>
            <a:r>
              <a:rPr lang="es-ES_tradnl" dirty="0" smtClean="0"/>
              <a:t>No lineales</a:t>
            </a:r>
            <a:endParaRPr lang="es-ES_tradnl" dirty="0"/>
          </a:p>
          <a:p>
            <a:endParaRPr lang="es-ES_tradnl" dirty="0" smtClean="0"/>
          </a:p>
          <a:p>
            <a:r>
              <a:rPr lang="es-ES_tradnl" dirty="0" smtClean="0"/>
              <a:t>Saturación</a:t>
            </a:r>
            <a:endParaRPr lang="es-ES_tradnl" dirty="0" smtClean="0"/>
          </a:p>
          <a:p>
            <a:endParaRPr lang="es-ES_tradnl" dirty="0" smtClean="0"/>
          </a:p>
          <a:p>
            <a:r>
              <a:rPr lang="es-ES_tradnl" sz="4000" dirty="0" smtClean="0"/>
              <a:t>Otros</a:t>
            </a:r>
            <a:endParaRPr lang="es-ES" sz="4000" dirty="0"/>
          </a:p>
        </p:txBody>
      </p:sp>
    </p:spTree>
    <p:extLst>
      <p:ext uri="{BB962C8B-B14F-4D97-AF65-F5344CB8AC3E}">
        <p14:creationId xmlns:p14="http://schemas.microsoft.com/office/powerpoint/2010/main" val="1360911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72836" y="527602"/>
            <a:ext cx="4611832" cy="5952861"/>
          </a:xfrm>
          <a:prstGeom prst="rect">
            <a:avLst/>
          </a:prstGeom>
        </p:spPr>
      </p:pic>
    </p:spTree>
    <p:extLst>
      <p:ext uri="{BB962C8B-B14F-4D97-AF65-F5344CB8AC3E}">
        <p14:creationId xmlns:p14="http://schemas.microsoft.com/office/powerpoint/2010/main" val="218589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411623" y="713076"/>
            <a:ext cx="4422631" cy="5866417"/>
          </a:xfrm>
          <a:prstGeom prst="rect">
            <a:avLst/>
          </a:prstGeom>
        </p:spPr>
      </p:pic>
      <p:pic>
        <p:nvPicPr>
          <p:cNvPr id="4" name="Imagen 3"/>
          <p:cNvPicPr>
            <a:picLocks noChangeAspect="1"/>
          </p:cNvPicPr>
          <p:nvPr/>
        </p:nvPicPr>
        <p:blipFill>
          <a:blip r:embed="rId3"/>
          <a:stretch>
            <a:fillRect/>
          </a:stretch>
        </p:blipFill>
        <p:spPr>
          <a:xfrm>
            <a:off x="872836" y="527602"/>
            <a:ext cx="4611832" cy="5952861"/>
          </a:xfrm>
          <a:prstGeom prst="rect">
            <a:avLst/>
          </a:prstGeom>
        </p:spPr>
      </p:pic>
    </p:spTree>
    <p:extLst>
      <p:ext uri="{BB962C8B-B14F-4D97-AF65-F5344CB8AC3E}">
        <p14:creationId xmlns:p14="http://schemas.microsoft.com/office/powerpoint/2010/main" val="401953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72836" y="527602"/>
            <a:ext cx="4611832" cy="5952861"/>
          </a:xfrm>
          <a:prstGeom prst="rect">
            <a:avLst/>
          </a:prstGeom>
        </p:spPr>
      </p:pic>
      <p:pic>
        <p:nvPicPr>
          <p:cNvPr id="3" name="Imagen 2"/>
          <p:cNvPicPr>
            <a:picLocks noChangeAspect="1"/>
          </p:cNvPicPr>
          <p:nvPr/>
        </p:nvPicPr>
        <p:blipFill>
          <a:blip r:embed="rId3"/>
          <a:stretch>
            <a:fillRect/>
          </a:stretch>
        </p:blipFill>
        <p:spPr>
          <a:xfrm>
            <a:off x="6411623" y="713076"/>
            <a:ext cx="4422631" cy="5866417"/>
          </a:xfrm>
          <a:prstGeom prst="rect">
            <a:avLst/>
          </a:prstGeom>
        </p:spPr>
      </p:pic>
      <p:pic>
        <p:nvPicPr>
          <p:cNvPr id="4" name="Imagen 3"/>
          <p:cNvPicPr>
            <a:picLocks noChangeAspect="1"/>
          </p:cNvPicPr>
          <p:nvPr/>
        </p:nvPicPr>
        <p:blipFill>
          <a:blip r:embed="rId4"/>
          <a:stretch>
            <a:fillRect/>
          </a:stretch>
        </p:blipFill>
        <p:spPr>
          <a:xfrm>
            <a:off x="358486" y="527602"/>
            <a:ext cx="5295900" cy="5553075"/>
          </a:xfrm>
          <a:prstGeom prst="rect">
            <a:avLst/>
          </a:prstGeom>
        </p:spPr>
      </p:pic>
      <p:cxnSp>
        <p:nvCxnSpPr>
          <p:cNvPr id="6" name="Conector recto de flecha 5"/>
          <p:cNvCxnSpPr/>
          <p:nvPr/>
        </p:nvCxnSpPr>
        <p:spPr>
          <a:xfrm flipH="1">
            <a:off x="5484668" y="1911927"/>
            <a:ext cx="4158097" cy="9282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lipse 8"/>
          <p:cNvSpPr/>
          <p:nvPr/>
        </p:nvSpPr>
        <p:spPr>
          <a:xfrm>
            <a:off x="9476509" y="3934691"/>
            <a:ext cx="1094509" cy="5264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p:cNvSpPr/>
          <p:nvPr/>
        </p:nvSpPr>
        <p:spPr>
          <a:xfrm>
            <a:off x="9296400" y="5029200"/>
            <a:ext cx="1094509" cy="5264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3118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278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20685" y="3347056"/>
            <a:ext cx="9144000" cy="2387600"/>
          </a:xfrm>
        </p:spPr>
        <p:txBody>
          <a:bodyPr>
            <a:normAutofit fontScale="90000"/>
          </a:bodyPr>
          <a:lstStyle/>
          <a:p>
            <a:r>
              <a:rPr lang="es-ES_tradnl" dirty="0" smtClean="0"/>
              <a:t/>
            </a:r>
            <a:br>
              <a:rPr lang="es-ES_tradnl" dirty="0" smtClean="0"/>
            </a:br>
            <a:r>
              <a:rPr lang="es-ES_tradnl" dirty="0" smtClean="0"/>
              <a:t>Parte II: Uso de datos agroclimáticos para el cálculo de índices descriptivos de sequía: Índice Estandarizado de Precipitación (SPI)</a:t>
            </a:r>
            <a:br>
              <a:rPr lang="es-ES_tradnl" dirty="0" smtClean="0"/>
            </a:br>
            <a:endParaRPr lang="es-ES" dirty="0"/>
          </a:p>
        </p:txBody>
      </p:sp>
    </p:spTree>
    <p:extLst>
      <p:ext uri="{BB962C8B-B14F-4D97-AF65-F5344CB8AC3E}">
        <p14:creationId xmlns:p14="http://schemas.microsoft.com/office/powerpoint/2010/main" val="3648330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SPI: </a:t>
            </a:r>
            <a:r>
              <a:rPr lang="es-ES_tradnl" dirty="0" err="1"/>
              <a:t>Standardized</a:t>
            </a:r>
            <a:r>
              <a:rPr lang="es-ES_tradnl" dirty="0"/>
              <a:t> </a:t>
            </a:r>
            <a:r>
              <a:rPr lang="es-ES_tradnl" dirty="0" err="1"/>
              <a:t>Precipitation</a:t>
            </a:r>
            <a:r>
              <a:rPr lang="es-ES_tradnl" dirty="0"/>
              <a:t> </a:t>
            </a:r>
            <a:r>
              <a:rPr lang="es-ES_tradnl" dirty="0" err="1" smtClean="0"/>
              <a:t>Index</a:t>
            </a:r>
            <a:r>
              <a:rPr lang="es-ES_tradnl" dirty="0" smtClean="0"/>
              <a:t>	</a:t>
            </a:r>
            <a:endParaRPr lang="es-ES" dirty="0"/>
          </a:p>
        </p:txBody>
      </p:sp>
      <p:sp>
        <p:nvSpPr>
          <p:cNvPr id="3" name="Marcador de contenido 2"/>
          <p:cNvSpPr>
            <a:spLocks noGrp="1"/>
          </p:cNvSpPr>
          <p:nvPr>
            <p:ph idx="1"/>
          </p:nvPr>
        </p:nvSpPr>
        <p:spPr>
          <a:xfrm>
            <a:off x="484909" y="1690688"/>
            <a:ext cx="10868891" cy="4486275"/>
          </a:xfrm>
        </p:spPr>
        <p:txBody>
          <a:bodyPr>
            <a:normAutofit fontScale="92500" lnSpcReduction="20000"/>
          </a:bodyPr>
          <a:lstStyle/>
          <a:p>
            <a:pPr lvl="1"/>
            <a:r>
              <a:rPr lang="es-ES_tradnl" dirty="0" smtClean="0"/>
              <a:t>A</a:t>
            </a:r>
            <a:r>
              <a:rPr lang="es-ES_tradnl" dirty="0" smtClean="0"/>
              <a:t>ceptado globalmente como medio para </a:t>
            </a:r>
            <a:r>
              <a:rPr lang="es-ES_tradnl" dirty="0" smtClean="0"/>
              <a:t>cuantificar e informar sobre la sequía meteorológica</a:t>
            </a:r>
          </a:p>
          <a:p>
            <a:pPr lvl="1"/>
            <a:endParaRPr lang="es-ES_tradnl" dirty="0" smtClean="0"/>
          </a:p>
          <a:p>
            <a:pPr lvl="1"/>
            <a:r>
              <a:rPr lang="es-ES_tradnl" dirty="0" smtClean="0"/>
              <a:t>Se puede interpretar como el número de desviaciones estándar de diferencia entre el período de medida que se quiere comparar respecto a la media histórica. A </a:t>
            </a:r>
            <a:r>
              <a:rPr lang="es-ES_tradnl" dirty="0"/>
              <a:t>partir de datos de precipitación mensual se pueden generar distintos períodos de cómputo del SPI (de 1 a 36 </a:t>
            </a:r>
            <a:r>
              <a:rPr lang="es-ES_tradnl" dirty="0" smtClean="0"/>
              <a:t>meses)</a:t>
            </a:r>
          </a:p>
          <a:p>
            <a:pPr lvl="1"/>
            <a:endParaRPr lang="es-ES_tradnl" dirty="0"/>
          </a:p>
          <a:p>
            <a:pPr lvl="1"/>
            <a:r>
              <a:rPr lang="es-ES_tradnl" dirty="0" smtClean="0"/>
              <a:t>Fortalezas </a:t>
            </a:r>
            <a:r>
              <a:rPr lang="es-ES_tradnl" dirty="0" smtClean="0">
                <a:sym typeface="Wingdings" panose="05000000000000000000" pitchFamily="2" charset="2"/>
              </a:rPr>
              <a:t> </a:t>
            </a:r>
            <a:r>
              <a:rPr lang="es-ES_tradnl" dirty="0"/>
              <a:t>sólo usa precipitación como input, fácil de calcular, permite comparar entre </a:t>
            </a:r>
            <a:r>
              <a:rPr lang="es-ES_tradnl" dirty="0" smtClean="0"/>
              <a:t>regiones</a:t>
            </a:r>
          </a:p>
          <a:p>
            <a:pPr lvl="1"/>
            <a:r>
              <a:rPr lang="es-ES_tradnl" dirty="0" smtClean="0"/>
              <a:t>Debilidades </a:t>
            </a:r>
            <a:r>
              <a:rPr lang="es-ES_tradnl" dirty="0" smtClean="0">
                <a:sym typeface="Wingdings" panose="05000000000000000000" pitchFamily="2" charset="2"/>
              </a:rPr>
              <a:t> </a:t>
            </a:r>
            <a:r>
              <a:rPr lang="es-ES_tradnl" dirty="0" smtClean="0"/>
              <a:t>no </a:t>
            </a:r>
            <a:r>
              <a:rPr lang="es-ES_tradnl" dirty="0"/>
              <a:t>tiene en cuenta la </a:t>
            </a:r>
            <a:r>
              <a:rPr lang="es-ES_tradnl" dirty="0" smtClean="0"/>
              <a:t>ET ni el patrón de lluvias, </a:t>
            </a:r>
            <a:r>
              <a:rPr lang="es-ES_tradnl" dirty="0"/>
              <a:t>sensible a la longitud de la serie (recomendable &gt;30 años </a:t>
            </a:r>
            <a:r>
              <a:rPr lang="es-ES_tradnl" dirty="0" smtClean="0"/>
              <a:t>de datos continuos)</a:t>
            </a:r>
          </a:p>
          <a:p>
            <a:pPr lvl="1"/>
            <a:endParaRPr lang="es-ES_tradnl" dirty="0" smtClean="0"/>
          </a:p>
          <a:p>
            <a:pPr lvl="1"/>
            <a:r>
              <a:rPr lang="es-ES_tradnl" dirty="0" smtClean="0"/>
              <a:t>Referencias: </a:t>
            </a:r>
            <a:r>
              <a:rPr lang="es-ES" dirty="0" err="1" smtClean="0">
                <a:hlinkClick r:id="rId2"/>
              </a:rPr>
              <a:t>Standardized</a:t>
            </a:r>
            <a:r>
              <a:rPr lang="es-ES" dirty="0" smtClean="0">
                <a:hlinkClick r:id="rId2"/>
              </a:rPr>
              <a:t> </a:t>
            </a:r>
            <a:r>
              <a:rPr lang="es-ES" dirty="0" err="1">
                <a:hlinkClick r:id="rId2"/>
              </a:rPr>
              <a:t>Precipitation</a:t>
            </a:r>
            <a:r>
              <a:rPr lang="es-ES" dirty="0">
                <a:hlinkClick r:id="rId2"/>
              </a:rPr>
              <a:t> </a:t>
            </a:r>
            <a:r>
              <a:rPr lang="es-ES" dirty="0" err="1">
                <a:hlinkClick r:id="rId2"/>
              </a:rPr>
              <a:t>Index</a:t>
            </a:r>
            <a:r>
              <a:rPr lang="es-ES" dirty="0">
                <a:hlinkClick r:id="rId2"/>
              </a:rPr>
              <a:t> (SPI) | </a:t>
            </a:r>
            <a:r>
              <a:rPr lang="es-ES" dirty="0" err="1">
                <a:hlinkClick r:id="rId2"/>
              </a:rPr>
              <a:t>Climate</a:t>
            </a:r>
            <a:r>
              <a:rPr lang="es-ES" dirty="0">
                <a:hlinkClick r:id="rId2"/>
              </a:rPr>
              <a:t> Data </a:t>
            </a:r>
            <a:r>
              <a:rPr lang="es-ES" dirty="0" err="1">
                <a:hlinkClick r:id="rId2"/>
              </a:rPr>
              <a:t>Guide</a:t>
            </a:r>
            <a:r>
              <a:rPr lang="es-ES" dirty="0">
                <a:hlinkClick r:id="rId2"/>
              </a:rPr>
              <a:t> (ucar.edu</a:t>
            </a:r>
            <a:r>
              <a:rPr lang="es-ES" dirty="0" smtClean="0">
                <a:hlinkClick r:id="rId2"/>
              </a:rPr>
              <a:t>)</a:t>
            </a:r>
            <a:r>
              <a:rPr lang="es-ES" dirty="0"/>
              <a:t> </a:t>
            </a:r>
            <a:endParaRPr lang="es-ES" dirty="0" smtClean="0"/>
          </a:p>
          <a:p>
            <a:pPr marL="457200" lvl="1" indent="0">
              <a:buNone/>
            </a:pPr>
            <a:r>
              <a:rPr lang="es-ES" dirty="0" smtClean="0"/>
              <a:t>(</a:t>
            </a:r>
            <a:r>
              <a:rPr lang="es-ES" dirty="0">
                <a:hlinkClick r:id="rId2"/>
              </a:rPr>
              <a:t>https://</a:t>
            </a:r>
            <a:r>
              <a:rPr lang="es-ES" dirty="0" smtClean="0">
                <a:hlinkClick r:id="rId2"/>
              </a:rPr>
              <a:t>climatedataguide.ucar.edu/climate-data/standardized-precipitation-index-spi</a:t>
            </a:r>
            <a:r>
              <a:rPr lang="es-ES" dirty="0" smtClean="0"/>
              <a:t>)</a:t>
            </a:r>
            <a:endParaRPr lang="es-ES_tradnl" dirty="0"/>
          </a:p>
          <a:p>
            <a:pPr marL="457200" lvl="1" indent="0">
              <a:buNone/>
            </a:pPr>
            <a:endParaRPr lang="es-ES_tradnl" dirty="0" smtClean="0"/>
          </a:p>
        </p:txBody>
      </p:sp>
    </p:spTree>
    <p:extLst>
      <p:ext uri="{BB962C8B-B14F-4D97-AF65-F5344CB8AC3E}">
        <p14:creationId xmlns:p14="http://schemas.microsoft.com/office/powerpoint/2010/main" val="4033431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SPI: </a:t>
            </a:r>
            <a:r>
              <a:rPr lang="es-ES_tradnl" dirty="0" err="1"/>
              <a:t>Standardized</a:t>
            </a:r>
            <a:r>
              <a:rPr lang="es-ES_tradnl" dirty="0"/>
              <a:t> </a:t>
            </a:r>
            <a:r>
              <a:rPr lang="es-ES_tradnl" dirty="0" err="1"/>
              <a:t>Precipitation</a:t>
            </a:r>
            <a:r>
              <a:rPr lang="es-ES_tradnl" dirty="0"/>
              <a:t> </a:t>
            </a:r>
            <a:r>
              <a:rPr lang="es-ES_tradnl" dirty="0" err="1" smtClean="0"/>
              <a:t>Index</a:t>
            </a:r>
            <a:r>
              <a:rPr lang="es-ES_tradnl" dirty="0" smtClean="0"/>
              <a:t>	</a:t>
            </a:r>
            <a:endParaRPr lang="es-ES" dirty="0"/>
          </a:p>
        </p:txBody>
      </p:sp>
      <p:sp>
        <p:nvSpPr>
          <p:cNvPr id="3" name="Marcador de contenido 2"/>
          <p:cNvSpPr>
            <a:spLocks noGrp="1"/>
          </p:cNvSpPr>
          <p:nvPr>
            <p:ph idx="1"/>
          </p:nvPr>
        </p:nvSpPr>
        <p:spPr>
          <a:xfrm>
            <a:off x="484909" y="1690688"/>
            <a:ext cx="10868891" cy="4486275"/>
          </a:xfrm>
        </p:spPr>
        <p:txBody>
          <a:bodyPr>
            <a:normAutofit fontScale="85000" lnSpcReduction="20000"/>
          </a:bodyPr>
          <a:lstStyle/>
          <a:p>
            <a:pPr lvl="1"/>
            <a:r>
              <a:rPr lang="es-ES_tradnl" dirty="0" smtClean="0"/>
              <a:t>A</a:t>
            </a:r>
            <a:r>
              <a:rPr lang="es-ES_tradnl" dirty="0" smtClean="0"/>
              <a:t>ceptado globalmente como medio para </a:t>
            </a:r>
            <a:r>
              <a:rPr lang="es-ES_tradnl" dirty="0" smtClean="0"/>
              <a:t>cuantificar e informar sobre la sequía meteorológica</a:t>
            </a:r>
          </a:p>
          <a:p>
            <a:pPr lvl="1"/>
            <a:endParaRPr lang="es-ES_tradnl" dirty="0"/>
          </a:p>
          <a:p>
            <a:pPr marL="0" indent="0">
              <a:buNone/>
            </a:pPr>
            <a:r>
              <a:rPr lang="es-ES" i="1" dirty="0"/>
              <a:t>“En lo que se refiere a las zonas de aplicación de la causa de fuerza de mayor, las comunidades autónomas deberán delimitar de forma clara mediante una norma autonómica de carácter reglamentario las zonas afectadas por la sequía en las que concurren las circunstancias para no poder respetar determinados requisitos de las ayudas directas de la PAC por causa de fuerza mayor y lo comunicarán al FEGA en el plazo de un mes desde su publicación. </a:t>
            </a:r>
            <a:endParaRPr lang="es-ES" sz="2400" dirty="0"/>
          </a:p>
          <a:p>
            <a:pPr marL="0" indent="0">
              <a:buNone/>
            </a:pPr>
            <a:endParaRPr lang="es-ES" i="1" dirty="0" smtClean="0"/>
          </a:p>
          <a:p>
            <a:pPr marL="0" indent="0">
              <a:buNone/>
            </a:pPr>
            <a:r>
              <a:rPr lang="es-ES" i="1" dirty="0" smtClean="0"/>
              <a:t>Para </a:t>
            </a:r>
            <a:r>
              <a:rPr lang="es-ES" i="1" dirty="0"/>
              <a:t>dicha delimitación, que podrá actualizarse con carácter mensual, deberá tenerse en cuenta el indicador de escasez de precipitaciones del año hidrológico, que comenzó el 1 de septiembre de 2022 (índice de precipitación estandarizado SPI, </a:t>
            </a:r>
            <a:r>
              <a:rPr lang="es-ES" i="1" u="sng" dirty="0">
                <a:hlinkClick r:id="rId2"/>
              </a:rPr>
              <a:t>El Tiempo. - Vigilancia de la sequía meteorológica - Año hidrológico - Agencia Estatal de Meteorología - AEMET. Gobierno de España</a:t>
            </a:r>
            <a:r>
              <a:rPr lang="es-ES" i="1" dirty="0"/>
              <a:t>) Se considera sequía cuando el indicador es inferior a -0,84.”  </a:t>
            </a:r>
            <a:endParaRPr lang="es-ES" sz="2400" dirty="0"/>
          </a:p>
          <a:p>
            <a:pPr lvl="1"/>
            <a:endParaRPr lang="es-ES_tradnl" dirty="0" smtClean="0"/>
          </a:p>
          <a:p>
            <a:pPr lvl="1"/>
            <a:endParaRPr lang="es-ES_tradnl" dirty="0" smtClean="0"/>
          </a:p>
          <a:p>
            <a:pPr marL="457200" lvl="1" indent="0">
              <a:buNone/>
            </a:pPr>
            <a:endParaRPr lang="es-ES_tradnl" dirty="0" smtClean="0"/>
          </a:p>
        </p:txBody>
      </p:sp>
    </p:spTree>
    <p:extLst>
      <p:ext uri="{BB962C8B-B14F-4D97-AF65-F5344CB8AC3E}">
        <p14:creationId xmlns:p14="http://schemas.microsoft.com/office/powerpoint/2010/main" val="3853628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4939"/>
            <a:ext cx="10886089" cy="1325563"/>
          </a:xfrm>
        </p:spPr>
        <p:txBody>
          <a:bodyPr>
            <a:normAutofit fontScale="90000"/>
          </a:bodyPr>
          <a:lstStyle/>
          <a:p>
            <a:r>
              <a:rPr lang="es-ES_tradnl" dirty="0" smtClean="0"/>
              <a:t>Gestión </a:t>
            </a:r>
            <a:r>
              <a:rPr lang="es-ES_tradnl" dirty="0" smtClean="0"/>
              <a:t>equipos, </a:t>
            </a:r>
            <a:r>
              <a:rPr lang="es-ES_tradnl" dirty="0" smtClean="0"/>
              <a:t>fichas de vida, calibración, </a:t>
            </a:r>
            <a:r>
              <a:rPr lang="es-ES_tradnl" dirty="0" smtClean="0"/>
              <a:t>programas mantenimiento y </a:t>
            </a:r>
            <a:r>
              <a:rPr lang="es-ES_tradnl" dirty="0" smtClean="0"/>
              <a:t>verificación estaciones</a:t>
            </a:r>
            <a:endParaRPr lang="es-ES" dirty="0"/>
          </a:p>
        </p:txBody>
      </p:sp>
      <p:pic>
        <p:nvPicPr>
          <p:cNvPr id="1026" name="Picture 2" descr="41930145878941880639819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931" y="2081022"/>
            <a:ext cx="5719590" cy="42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contenido 2"/>
          <p:cNvSpPr>
            <a:spLocks noGrp="1"/>
          </p:cNvSpPr>
          <p:nvPr>
            <p:ph idx="1"/>
          </p:nvPr>
        </p:nvSpPr>
        <p:spPr>
          <a:xfrm>
            <a:off x="6686550" y="3646933"/>
            <a:ext cx="4998720" cy="1599437"/>
          </a:xfrm>
        </p:spPr>
        <p:txBody>
          <a:bodyPr>
            <a:normAutofit/>
          </a:bodyPr>
          <a:lstStyle/>
          <a:p>
            <a:pPr marL="0" indent="0">
              <a:buNone/>
            </a:pPr>
            <a:r>
              <a:rPr lang="es-ES_tradnl" sz="3600" dirty="0" smtClean="0"/>
              <a:t>Se realiza según lo dispuesto por norma UNE-500530</a:t>
            </a:r>
            <a:endParaRPr lang="es-ES" sz="3600" dirty="0"/>
          </a:p>
        </p:txBody>
      </p:sp>
    </p:spTree>
    <p:extLst>
      <p:ext uri="{BB962C8B-B14F-4D97-AF65-F5344CB8AC3E}">
        <p14:creationId xmlns:p14="http://schemas.microsoft.com/office/powerpoint/2010/main" val="2288909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endParaRPr lang="en-US" dirty="0" smtClean="0"/>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endParaRPr lang="en-US" dirty="0" smtClean="0"/>
          </a:p>
          <a:p>
            <a:pPr marL="0" indent="0">
              <a:buNone/>
            </a:pPr>
            <a:endParaRPr lang="es-ES_tradnl" dirty="0" smtClean="0"/>
          </a:p>
        </p:txBody>
      </p:sp>
      <p:sp>
        <p:nvSpPr>
          <p:cNvPr id="6"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Tree>
    <p:extLst>
      <p:ext uri="{BB962C8B-B14F-4D97-AF65-F5344CB8AC3E}">
        <p14:creationId xmlns:p14="http://schemas.microsoft.com/office/powerpoint/2010/main" val="2546634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Tree>
    <p:extLst>
      <p:ext uri="{BB962C8B-B14F-4D97-AF65-F5344CB8AC3E}">
        <p14:creationId xmlns:p14="http://schemas.microsoft.com/office/powerpoint/2010/main" val="3742562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5"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74328"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51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43107" y="1328270"/>
            <a:ext cx="5850370" cy="5262919"/>
          </a:xfrm>
          <a:prstGeom prst="rect">
            <a:avLst/>
          </a:prstGeom>
        </p:spPr>
      </p:pic>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Tree>
    <p:extLst>
      <p:ext uri="{BB962C8B-B14F-4D97-AF65-F5344CB8AC3E}">
        <p14:creationId xmlns:p14="http://schemas.microsoft.com/office/powerpoint/2010/main" val="178504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5"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74328"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7998"/>
            <a:ext cx="3252643" cy="325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258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5"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74328"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7998"/>
            <a:ext cx="3252643" cy="3252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779" y="3128529"/>
            <a:ext cx="3252643" cy="325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8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5"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74328"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7998"/>
            <a:ext cx="3252643" cy="3252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779" y="3128529"/>
            <a:ext cx="3252643" cy="32526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709" y="3430236"/>
            <a:ext cx="3090295" cy="309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7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n-US" dirty="0" smtClean="0"/>
              <a:t>SPI </a:t>
            </a:r>
            <a:r>
              <a:rPr lang="en-US" dirty="0"/>
              <a:t>= (</a:t>
            </a:r>
            <a:r>
              <a:rPr lang="en-US" dirty="0" smtClean="0"/>
              <a:t>P - P</a:t>
            </a:r>
            <a:r>
              <a:rPr lang="en-US" dirty="0"/>
              <a:t>*) </a:t>
            </a:r>
            <a:r>
              <a:rPr lang="en-US" dirty="0" smtClean="0"/>
              <a:t> /</a:t>
            </a:r>
            <a:r>
              <a:rPr lang="en-US" dirty="0"/>
              <a:t>  </a:t>
            </a:r>
            <a:r>
              <a:rPr lang="es-ES" dirty="0"/>
              <a:t>σ</a:t>
            </a:r>
            <a:r>
              <a:rPr lang="en-US" baseline="-25000" dirty="0"/>
              <a:t>p</a:t>
            </a:r>
            <a:endParaRPr lang="es-ES" dirty="0"/>
          </a:p>
          <a:p>
            <a:pPr marL="0" indent="0">
              <a:buNone/>
            </a:pPr>
            <a:endParaRPr lang="en-US" dirty="0" smtClean="0"/>
          </a:p>
          <a:p>
            <a:pPr marL="0" indent="0">
              <a:buNone/>
            </a:pPr>
            <a:r>
              <a:rPr lang="en-US" dirty="0" err="1" smtClean="0"/>
              <a:t>donde</a:t>
            </a:r>
            <a:r>
              <a:rPr lang="en-US" dirty="0" smtClean="0"/>
              <a:t>:</a:t>
            </a:r>
          </a:p>
          <a:p>
            <a:pPr marL="0" indent="0">
              <a:buNone/>
            </a:pPr>
            <a:endParaRPr lang="en-US" dirty="0"/>
          </a:p>
          <a:p>
            <a:pPr marL="0" indent="0">
              <a:buNone/>
            </a:pPr>
            <a:r>
              <a:rPr lang="en-US" dirty="0" smtClean="0"/>
              <a:t>P = </a:t>
            </a:r>
            <a:r>
              <a:rPr lang="en-US" dirty="0" err="1" smtClean="0"/>
              <a:t>Lluvia</a:t>
            </a:r>
            <a:r>
              <a:rPr lang="en-US" dirty="0" smtClean="0"/>
              <a:t> </a:t>
            </a:r>
            <a:r>
              <a:rPr lang="en-US" dirty="0" err="1" smtClean="0"/>
              <a:t>acumulada</a:t>
            </a:r>
            <a:r>
              <a:rPr lang="en-US" dirty="0" smtClean="0"/>
              <a:t> </a:t>
            </a:r>
            <a:r>
              <a:rPr lang="en-US" dirty="0">
                <a:solidFill>
                  <a:srgbClr val="FF0000"/>
                </a:solidFill>
              </a:rPr>
              <a:t>(</a:t>
            </a:r>
            <a:r>
              <a:rPr lang="en-US" dirty="0" err="1">
                <a:solidFill>
                  <a:srgbClr val="FF0000"/>
                </a:solidFill>
              </a:rPr>
              <a:t>en</a:t>
            </a:r>
            <a:r>
              <a:rPr lang="en-US" dirty="0">
                <a:solidFill>
                  <a:srgbClr val="FF0000"/>
                </a:solidFill>
              </a:rPr>
              <a:t> un </a:t>
            </a:r>
            <a:r>
              <a:rPr lang="en-US" dirty="0" err="1">
                <a:solidFill>
                  <a:srgbClr val="FF0000"/>
                </a:solidFill>
              </a:rPr>
              <a:t>período</a:t>
            </a:r>
            <a:r>
              <a:rPr lang="en-US" dirty="0">
                <a:solidFill>
                  <a:srgbClr val="FF0000"/>
                </a:solidFill>
              </a:rPr>
              <a:t> </a:t>
            </a:r>
            <a:r>
              <a:rPr lang="en-US" dirty="0" err="1" smtClean="0">
                <a:solidFill>
                  <a:srgbClr val="FF0000"/>
                </a:solidFill>
              </a:rPr>
              <a:t>concreto</a:t>
            </a:r>
            <a:r>
              <a:rPr lang="en-US" dirty="0" smtClean="0">
                <a:solidFill>
                  <a:srgbClr val="FF0000"/>
                </a:solidFill>
              </a:rPr>
              <a:t>: 1 </a:t>
            </a:r>
            <a:r>
              <a:rPr lang="en-US" dirty="0">
                <a:solidFill>
                  <a:srgbClr val="FF0000"/>
                </a:solidFill>
              </a:rPr>
              <a:t>a 36 </a:t>
            </a:r>
            <a:r>
              <a:rPr lang="en-US" dirty="0" err="1">
                <a:solidFill>
                  <a:srgbClr val="FF0000"/>
                </a:solidFill>
              </a:rPr>
              <a:t>meses</a:t>
            </a:r>
            <a:r>
              <a:rPr lang="en-US" dirty="0" smtClean="0">
                <a:solidFill>
                  <a:srgbClr val="FF0000"/>
                </a:solidFill>
              </a:rPr>
              <a:t>)</a:t>
            </a:r>
            <a:endParaRPr lang="en-US" dirty="0" smtClean="0"/>
          </a:p>
          <a:p>
            <a:pPr marL="0" indent="0">
              <a:buNone/>
            </a:pPr>
            <a:r>
              <a:rPr lang="en-US" dirty="0" smtClean="0"/>
              <a:t>p</a:t>
            </a:r>
            <a:r>
              <a:rPr lang="en-US" dirty="0"/>
              <a:t>* = </a:t>
            </a:r>
            <a:r>
              <a:rPr lang="en-US" dirty="0" smtClean="0"/>
              <a:t>Media de la </a:t>
            </a:r>
            <a:r>
              <a:rPr lang="en-US" dirty="0" err="1" smtClean="0"/>
              <a:t>lluvia</a:t>
            </a:r>
            <a:r>
              <a:rPr lang="en-US" dirty="0" smtClean="0"/>
              <a:t> </a:t>
            </a:r>
            <a:r>
              <a:rPr lang="en-US" dirty="0" err="1" smtClean="0"/>
              <a:t>acumulada</a:t>
            </a:r>
            <a:r>
              <a:rPr lang="en-US" dirty="0" smtClean="0"/>
              <a:t> </a:t>
            </a:r>
            <a:r>
              <a:rPr lang="en-US" dirty="0" smtClean="0">
                <a:solidFill>
                  <a:srgbClr val="FF0000"/>
                </a:solidFill>
              </a:rPr>
              <a:t>(idem </a:t>
            </a:r>
            <a:r>
              <a:rPr lang="en-US" dirty="0" err="1" smtClean="0">
                <a:solidFill>
                  <a:srgbClr val="FF0000"/>
                </a:solidFill>
              </a:rPr>
              <a:t>período</a:t>
            </a:r>
            <a:r>
              <a:rPr lang="en-US" dirty="0" smtClean="0">
                <a:solidFill>
                  <a:srgbClr val="FF0000"/>
                </a:solidFill>
              </a:rPr>
              <a:t>)</a:t>
            </a:r>
          </a:p>
          <a:p>
            <a:pPr marL="0" indent="0">
              <a:buNone/>
            </a:pPr>
            <a:r>
              <a:rPr lang="es-ES" dirty="0" smtClean="0"/>
              <a:t>σ</a:t>
            </a:r>
            <a:r>
              <a:rPr lang="en-US" baseline="-25000" dirty="0"/>
              <a:t>p </a:t>
            </a:r>
            <a:r>
              <a:rPr lang="en-US" dirty="0" smtClean="0"/>
              <a:t>= </a:t>
            </a:r>
            <a:r>
              <a:rPr lang="en-US" dirty="0" err="1" smtClean="0"/>
              <a:t>desviación</a:t>
            </a:r>
            <a:r>
              <a:rPr lang="en-US" dirty="0" smtClean="0"/>
              <a:t> </a:t>
            </a:r>
            <a:r>
              <a:rPr lang="en-US" dirty="0" err="1" smtClean="0"/>
              <a:t>estándar</a:t>
            </a:r>
            <a:r>
              <a:rPr lang="en-US" dirty="0" smtClean="0"/>
              <a:t> de la </a:t>
            </a:r>
            <a:r>
              <a:rPr lang="en-US" dirty="0" err="1" smtClean="0"/>
              <a:t>lluvia</a:t>
            </a:r>
            <a:r>
              <a:rPr lang="en-US" dirty="0" smtClean="0"/>
              <a:t> </a:t>
            </a:r>
            <a:r>
              <a:rPr lang="en-US" dirty="0" err="1" smtClean="0"/>
              <a:t>acumulada</a:t>
            </a:r>
            <a:r>
              <a:rPr lang="en-US" dirty="0" smtClean="0"/>
              <a:t> </a:t>
            </a:r>
            <a:r>
              <a:rPr lang="en-US" dirty="0">
                <a:solidFill>
                  <a:srgbClr val="FF0000"/>
                </a:solidFill>
              </a:rPr>
              <a:t>(idem </a:t>
            </a:r>
            <a:r>
              <a:rPr lang="en-US" dirty="0" err="1">
                <a:solidFill>
                  <a:srgbClr val="FF0000"/>
                </a:solidFill>
              </a:rPr>
              <a:t>período</a:t>
            </a:r>
            <a:r>
              <a:rPr lang="en-US" dirty="0" smtClean="0">
                <a:solidFill>
                  <a:srgbClr val="FF0000"/>
                </a:solidFill>
              </a:rPr>
              <a:t>)</a:t>
            </a:r>
            <a:endParaRPr lang="en-US" dirty="0" smtClean="0"/>
          </a:p>
          <a:p>
            <a:pPr marL="0" indent="0">
              <a:buNone/>
            </a:pPr>
            <a:endParaRPr lang="es-ES_tradnl" dirty="0" smtClean="0"/>
          </a:p>
        </p:txBody>
      </p:sp>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5"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3,767 Matrix Stock Photos - Free &amp; Royalty-Free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74328" y="2424494"/>
            <a:ext cx="5628698" cy="3752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7998"/>
            <a:ext cx="3252643" cy="3252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779" y="3128529"/>
            <a:ext cx="3252643" cy="32526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8,100+ Geometry Equation Stock Photos, Pictures &amp; Royal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709" y="3430236"/>
            <a:ext cx="3090295" cy="309029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3873230" y="1858421"/>
            <a:ext cx="6749148" cy="4285745"/>
          </a:xfrm>
          <a:prstGeom prst="rect">
            <a:avLst/>
          </a:prstGeom>
        </p:spPr>
      </p:pic>
    </p:spTree>
    <p:extLst>
      <p:ext uri="{BB962C8B-B14F-4D97-AF65-F5344CB8AC3E}">
        <p14:creationId xmlns:p14="http://schemas.microsoft.com/office/powerpoint/2010/main" val="1156718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3" name="Imagen 2"/>
          <p:cNvPicPr>
            <a:picLocks noChangeAspect="1"/>
          </p:cNvPicPr>
          <p:nvPr/>
        </p:nvPicPr>
        <p:blipFill>
          <a:blip r:embed="rId2"/>
          <a:stretch>
            <a:fillRect/>
          </a:stretch>
        </p:blipFill>
        <p:spPr>
          <a:xfrm>
            <a:off x="3290021" y="1621415"/>
            <a:ext cx="5667375" cy="4629150"/>
          </a:xfrm>
          <a:prstGeom prst="rect">
            <a:avLst/>
          </a:prstGeom>
        </p:spPr>
      </p:pic>
    </p:spTree>
    <p:extLst>
      <p:ext uri="{BB962C8B-B14F-4D97-AF65-F5344CB8AC3E}">
        <p14:creationId xmlns:p14="http://schemas.microsoft.com/office/powerpoint/2010/main" val="3257374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5289" y="2105891"/>
            <a:ext cx="11041381" cy="2867891"/>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cxnSp>
        <p:nvCxnSpPr>
          <p:cNvPr id="9" name="Conector recto 8"/>
          <p:cNvCxnSpPr/>
          <p:nvPr/>
        </p:nvCxnSpPr>
        <p:spPr>
          <a:xfrm flipV="1">
            <a:off x="616528" y="4239491"/>
            <a:ext cx="9732817" cy="41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8506691" y="3879273"/>
            <a:ext cx="2812472" cy="140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317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1930145878941880639819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931" y="2081022"/>
            <a:ext cx="5719590" cy="42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726931" y="3827212"/>
            <a:ext cx="4992414" cy="254350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1"/>
          <p:cNvSpPr txBox="1">
            <a:spLocks/>
          </p:cNvSpPr>
          <p:nvPr/>
        </p:nvSpPr>
        <p:spPr>
          <a:xfrm>
            <a:off x="457200" y="194939"/>
            <a:ext cx="1088608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mtClean="0"/>
              <a:t>Gestión equipos, fichas de vida, calibración, programas mantenimiento y verificación estaciones</a:t>
            </a:r>
            <a:endParaRPr lang="es-ES" dirty="0"/>
          </a:p>
        </p:txBody>
      </p:sp>
      <p:sp>
        <p:nvSpPr>
          <p:cNvPr id="10" name="Marcador de contenido 2"/>
          <p:cNvSpPr txBox="1">
            <a:spLocks/>
          </p:cNvSpPr>
          <p:nvPr/>
        </p:nvSpPr>
        <p:spPr>
          <a:xfrm>
            <a:off x="6686550" y="3646933"/>
            <a:ext cx="4998720" cy="1599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smtClean="0"/>
              <a:t>Se realiza según lo dispuesto por norma UNE-500530</a:t>
            </a:r>
            <a:endParaRPr lang="es-ES" sz="3600" dirty="0"/>
          </a:p>
        </p:txBody>
      </p:sp>
    </p:spTree>
    <p:extLst>
      <p:ext uri="{BB962C8B-B14F-4D97-AF65-F5344CB8AC3E}">
        <p14:creationId xmlns:p14="http://schemas.microsoft.com/office/powerpoint/2010/main" val="1957099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9550" y="1900237"/>
            <a:ext cx="11772900" cy="3057525"/>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Tree>
    <p:extLst>
      <p:ext uri="{BB962C8B-B14F-4D97-AF65-F5344CB8AC3E}">
        <p14:creationId xmlns:p14="http://schemas.microsoft.com/office/powerpoint/2010/main" val="3627284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3" name="Imagen 2"/>
          <p:cNvPicPr>
            <a:picLocks noChangeAspect="1"/>
          </p:cNvPicPr>
          <p:nvPr/>
        </p:nvPicPr>
        <p:blipFill>
          <a:blip r:embed="rId2"/>
          <a:stretch>
            <a:fillRect/>
          </a:stretch>
        </p:blipFill>
        <p:spPr>
          <a:xfrm>
            <a:off x="984539" y="1337458"/>
            <a:ext cx="10147589" cy="5160324"/>
          </a:xfrm>
          <a:prstGeom prst="rect">
            <a:avLst/>
          </a:prstGeom>
        </p:spPr>
      </p:pic>
      <p:cxnSp>
        <p:nvCxnSpPr>
          <p:cNvPr id="5" name="Conector recto 4"/>
          <p:cNvCxnSpPr/>
          <p:nvPr/>
        </p:nvCxnSpPr>
        <p:spPr>
          <a:xfrm>
            <a:off x="2715491" y="5874327"/>
            <a:ext cx="6220691" cy="138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513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2" name="Imagen 1"/>
          <p:cNvPicPr>
            <a:picLocks noChangeAspect="1"/>
          </p:cNvPicPr>
          <p:nvPr/>
        </p:nvPicPr>
        <p:blipFill>
          <a:blip r:embed="rId2"/>
          <a:stretch>
            <a:fillRect/>
          </a:stretch>
        </p:blipFill>
        <p:spPr>
          <a:xfrm>
            <a:off x="1143433" y="1266505"/>
            <a:ext cx="8921370" cy="5258986"/>
          </a:xfrm>
          <a:prstGeom prst="rect">
            <a:avLst/>
          </a:prstGeom>
        </p:spPr>
      </p:pic>
      <p:sp>
        <p:nvSpPr>
          <p:cNvPr id="3" name="Elipse 2"/>
          <p:cNvSpPr/>
          <p:nvPr/>
        </p:nvSpPr>
        <p:spPr>
          <a:xfrm>
            <a:off x="7509164" y="2175164"/>
            <a:ext cx="2729345" cy="1537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67594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6929" y="1474367"/>
            <a:ext cx="3387870" cy="538363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2" name="Imagen 1"/>
          <p:cNvPicPr>
            <a:picLocks noChangeAspect="1"/>
          </p:cNvPicPr>
          <p:nvPr/>
        </p:nvPicPr>
        <p:blipFill>
          <a:blip r:embed="rId3"/>
          <a:stretch>
            <a:fillRect/>
          </a:stretch>
        </p:blipFill>
        <p:spPr>
          <a:xfrm>
            <a:off x="4650364" y="2615340"/>
            <a:ext cx="9458325" cy="2686050"/>
          </a:xfrm>
          <a:prstGeom prst="rect">
            <a:avLst/>
          </a:prstGeom>
        </p:spPr>
      </p:pic>
      <p:sp>
        <p:nvSpPr>
          <p:cNvPr id="4" name="Rectángulo 3"/>
          <p:cNvSpPr/>
          <p:nvPr/>
        </p:nvSpPr>
        <p:spPr>
          <a:xfrm>
            <a:off x="7938655" y="3449782"/>
            <a:ext cx="4946072" cy="471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83629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6929" y="1474367"/>
            <a:ext cx="3387870" cy="538363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
        <p:nvSpPr>
          <p:cNvPr id="3" name="Elipse 2"/>
          <p:cNvSpPr/>
          <p:nvPr/>
        </p:nvSpPr>
        <p:spPr>
          <a:xfrm>
            <a:off x="277092" y="1593706"/>
            <a:ext cx="108065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63450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6929" y="1474367"/>
            <a:ext cx="3387870" cy="538363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
        <p:nvSpPr>
          <p:cNvPr id="3" name="Elipse 2"/>
          <p:cNvSpPr/>
          <p:nvPr/>
        </p:nvSpPr>
        <p:spPr>
          <a:xfrm>
            <a:off x="277092" y="1593706"/>
            <a:ext cx="108065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391948" y="1732252"/>
            <a:ext cx="108065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50242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6929" y="1474367"/>
            <a:ext cx="3387870" cy="538363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sp>
        <p:nvSpPr>
          <p:cNvPr id="3" name="Elipse 2"/>
          <p:cNvSpPr/>
          <p:nvPr/>
        </p:nvSpPr>
        <p:spPr>
          <a:xfrm>
            <a:off x="277092" y="1593706"/>
            <a:ext cx="108065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391948" y="1732252"/>
            <a:ext cx="108065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3"/>
          <a:stretch>
            <a:fillRect/>
          </a:stretch>
        </p:blipFill>
        <p:spPr>
          <a:xfrm>
            <a:off x="4779818" y="2452255"/>
            <a:ext cx="6662332" cy="2687565"/>
          </a:xfrm>
          <a:prstGeom prst="rect">
            <a:avLst/>
          </a:prstGeom>
        </p:spPr>
      </p:pic>
    </p:spTree>
    <p:extLst>
      <p:ext uri="{BB962C8B-B14F-4D97-AF65-F5344CB8AC3E}">
        <p14:creationId xmlns:p14="http://schemas.microsoft.com/office/powerpoint/2010/main" val="35369898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81407" y="2127711"/>
            <a:ext cx="2658119" cy="422399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9" name="Imagen 8"/>
          <p:cNvPicPr>
            <a:picLocks noChangeAspect="1"/>
          </p:cNvPicPr>
          <p:nvPr/>
        </p:nvPicPr>
        <p:blipFill>
          <a:blip r:embed="rId3"/>
          <a:stretch>
            <a:fillRect/>
          </a:stretch>
        </p:blipFill>
        <p:spPr>
          <a:xfrm>
            <a:off x="3680114" y="1209658"/>
            <a:ext cx="7452014" cy="5648342"/>
          </a:xfrm>
          <a:prstGeom prst="rect">
            <a:avLst/>
          </a:prstGeom>
        </p:spPr>
      </p:pic>
    </p:spTree>
    <p:extLst>
      <p:ext uri="{BB962C8B-B14F-4D97-AF65-F5344CB8AC3E}">
        <p14:creationId xmlns:p14="http://schemas.microsoft.com/office/powerpoint/2010/main" val="829439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81407" y="2127711"/>
            <a:ext cx="2658119" cy="422399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9" name="Imagen 8"/>
          <p:cNvPicPr>
            <a:picLocks noChangeAspect="1"/>
          </p:cNvPicPr>
          <p:nvPr/>
        </p:nvPicPr>
        <p:blipFill>
          <a:blip r:embed="rId3"/>
          <a:stretch>
            <a:fillRect/>
          </a:stretch>
        </p:blipFill>
        <p:spPr>
          <a:xfrm>
            <a:off x="3680114" y="1209658"/>
            <a:ext cx="7452014" cy="5648342"/>
          </a:xfrm>
          <a:prstGeom prst="rect">
            <a:avLst/>
          </a:prstGeom>
        </p:spPr>
      </p:pic>
      <p:sp>
        <p:nvSpPr>
          <p:cNvPr id="8" name="Elipse 7"/>
          <p:cNvSpPr/>
          <p:nvPr/>
        </p:nvSpPr>
        <p:spPr>
          <a:xfrm>
            <a:off x="181407" y="1767709"/>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de flecha 3"/>
          <p:cNvCxnSpPr/>
          <p:nvPr/>
        </p:nvCxnSpPr>
        <p:spPr>
          <a:xfrm>
            <a:off x="2839526" y="2230582"/>
            <a:ext cx="2785419" cy="955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240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81407" y="2127711"/>
            <a:ext cx="2658119" cy="422399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9" name="Imagen 8"/>
          <p:cNvPicPr>
            <a:picLocks noChangeAspect="1"/>
          </p:cNvPicPr>
          <p:nvPr/>
        </p:nvPicPr>
        <p:blipFill>
          <a:blip r:embed="rId3"/>
          <a:stretch>
            <a:fillRect/>
          </a:stretch>
        </p:blipFill>
        <p:spPr>
          <a:xfrm>
            <a:off x="3680114" y="1209658"/>
            <a:ext cx="7452014" cy="5648342"/>
          </a:xfrm>
          <a:prstGeom prst="rect">
            <a:avLst/>
          </a:prstGeom>
        </p:spPr>
      </p:pic>
      <p:sp>
        <p:nvSpPr>
          <p:cNvPr id="8" name="Elipse 7"/>
          <p:cNvSpPr/>
          <p:nvPr/>
        </p:nvSpPr>
        <p:spPr>
          <a:xfrm>
            <a:off x="181407" y="1767709"/>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de flecha 3"/>
          <p:cNvCxnSpPr/>
          <p:nvPr/>
        </p:nvCxnSpPr>
        <p:spPr>
          <a:xfrm>
            <a:off x="2839526" y="2230582"/>
            <a:ext cx="2785419" cy="955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rot="5400000">
            <a:off x="4233110" y="4662271"/>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2946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689" y="194939"/>
            <a:ext cx="10515600" cy="1325563"/>
          </a:xfrm>
        </p:spPr>
        <p:txBody>
          <a:bodyPr/>
          <a:lstStyle/>
          <a:p>
            <a:r>
              <a:rPr lang="es-ES_tradnl" dirty="0" smtClean="0"/>
              <a:t>Gestión almacén, del </a:t>
            </a:r>
            <a:r>
              <a:rPr lang="es-ES_tradnl" dirty="0" smtClean="0"/>
              <a:t>papel…</a:t>
            </a:r>
            <a:endParaRPr lang="es-ES" dirty="0"/>
          </a:p>
        </p:txBody>
      </p:sp>
      <p:pic>
        <p:nvPicPr>
          <p:cNvPr id="5" name="Picture 2" descr="419301458789418806398196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05" t="48458" r="33860" b="2196"/>
          <a:stretch/>
        </p:blipFill>
        <p:spPr bwMode="auto">
          <a:xfrm>
            <a:off x="2052464" y="1351791"/>
            <a:ext cx="7791730" cy="496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0042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81407" y="2127711"/>
            <a:ext cx="2658119" cy="4223993"/>
          </a:xfrm>
          <a:prstGeom prst="rect">
            <a:avLst/>
          </a:prstGeom>
        </p:spPr>
      </p:pic>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9" name="Imagen 8"/>
          <p:cNvPicPr>
            <a:picLocks noChangeAspect="1"/>
          </p:cNvPicPr>
          <p:nvPr/>
        </p:nvPicPr>
        <p:blipFill>
          <a:blip r:embed="rId3"/>
          <a:stretch>
            <a:fillRect/>
          </a:stretch>
        </p:blipFill>
        <p:spPr>
          <a:xfrm>
            <a:off x="3680114" y="1209658"/>
            <a:ext cx="7452014" cy="5648342"/>
          </a:xfrm>
          <a:prstGeom prst="rect">
            <a:avLst/>
          </a:prstGeom>
        </p:spPr>
      </p:pic>
      <p:sp>
        <p:nvSpPr>
          <p:cNvPr id="8" name="Elipse 7"/>
          <p:cNvSpPr/>
          <p:nvPr/>
        </p:nvSpPr>
        <p:spPr>
          <a:xfrm>
            <a:off x="181407" y="1767709"/>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de flecha 3"/>
          <p:cNvCxnSpPr/>
          <p:nvPr/>
        </p:nvCxnSpPr>
        <p:spPr>
          <a:xfrm>
            <a:off x="2839526" y="2230582"/>
            <a:ext cx="2785419" cy="955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rot="5400000">
            <a:off x="4233110" y="4662271"/>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6124904" y="6048764"/>
            <a:ext cx="2562434" cy="720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744000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Cálculo del SPI</a:t>
            </a:r>
            <a:r>
              <a:rPr lang="es-ES_tradnl" dirty="0" smtClean="0"/>
              <a:t>	</a:t>
            </a:r>
            <a:endParaRPr lang="es-ES" dirty="0"/>
          </a:p>
        </p:txBody>
      </p:sp>
      <p:pic>
        <p:nvPicPr>
          <p:cNvPr id="2" name="Imagen 1"/>
          <p:cNvPicPr>
            <a:picLocks noChangeAspect="1"/>
          </p:cNvPicPr>
          <p:nvPr/>
        </p:nvPicPr>
        <p:blipFill>
          <a:blip r:embed="rId2"/>
          <a:stretch>
            <a:fillRect/>
          </a:stretch>
        </p:blipFill>
        <p:spPr>
          <a:xfrm>
            <a:off x="1956088" y="1392382"/>
            <a:ext cx="7448550" cy="5562600"/>
          </a:xfrm>
          <a:prstGeom prst="rect">
            <a:avLst/>
          </a:prstGeom>
        </p:spPr>
      </p:pic>
    </p:spTree>
    <p:extLst>
      <p:ext uri="{BB962C8B-B14F-4D97-AF65-F5344CB8AC3E}">
        <p14:creationId xmlns:p14="http://schemas.microsoft.com/office/powerpoint/2010/main" val="1734204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pic>
        <p:nvPicPr>
          <p:cNvPr id="5" name="Imagen 4"/>
          <p:cNvPicPr>
            <a:picLocks noChangeAspect="1"/>
          </p:cNvPicPr>
          <p:nvPr/>
        </p:nvPicPr>
        <p:blipFill>
          <a:blip r:embed="rId2"/>
          <a:stretch>
            <a:fillRect/>
          </a:stretch>
        </p:blipFill>
        <p:spPr>
          <a:xfrm>
            <a:off x="387927" y="1429617"/>
            <a:ext cx="11582400" cy="5162550"/>
          </a:xfrm>
          <a:prstGeom prst="rect">
            <a:avLst/>
          </a:prstGeom>
        </p:spPr>
      </p:pic>
    </p:spTree>
    <p:extLst>
      <p:ext uri="{BB962C8B-B14F-4D97-AF65-F5344CB8AC3E}">
        <p14:creationId xmlns:p14="http://schemas.microsoft.com/office/powerpoint/2010/main" val="30358963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pic>
        <p:nvPicPr>
          <p:cNvPr id="2" name="Imagen 1"/>
          <p:cNvPicPr>
            <a:picLocks noChangeAspect="1"/>
          </p:cNvPicPr>
          <p:nvPr/>
        </p:nvPicPr>
        <p:blipFill>
          <a:blip r:embed="rId2"/>
          <a:stretch>
            <a:fillRect/>
          </a:stretch>
        </p:blipFill>
        <p:spPr>
          <a:xfrm>
            <a:off x="190791" y="3855589"/>
            <a:ext cx="5448010" cy="2171994"/>
          </a:xfrm>
          <a:prstGeom prst="rect">
            <a:avLst/>
          </a:prstGeom>
        </p:spPr>
      </p:pic>
      <p:pic>
        <p:nvPicPr>
          <p:cNvPr id="4" name="Imagen 3"/>
          <p:cNvPicPr>
            <a:picLocks noChangeAspect="1"/>
          </p:cNvPicPr>
          <p:nvPr/>
        </p:nvPicPr>
        <p:blipFill>
          <a:blip r:embed="rId3"/>
          <a:stretch>
            <a:fillRect/>
          </a:stretch>
        </p:blipFill>
        <p:spPr>
          <a:xfrm>
            <a:off x="6068291" y="3730587"/>
            <a:ext cx="5697682" cy="2296996"/>
          </a:xfrm>
          <a:prstGeom prst="rect">
            <a:avLst/>
          </a:prstGeom>
        </p:spPr>
      </p:pic>
      <p:pic>
        <p:nvPicPr>
          <p:cNvPr id="8" name="Imagen 7"/>
          <p:cNvPicPr>
            <a:picLocks noChangeAspect="1"/>
          </p:cNvPicPr>
          <p:nvPr/>
        </p:nvPicPr>
        <p:blipFill>
          <a:blip r:embed="rId4"/>
          <a:stretch>
            <a:fillRect/>
          </a:stretch>
        </p:blipFill>
        <p:spPr>
          <a:xfrm>
            <a:off x="6064538" y="1285264"/>
            <a:ext cx="5654863" cy="2289209"/>
          </a:xfrm>
          <a:prstGeom prst="rect">
            <a:avLst/>
          </a:prstGeom>
        </p:spPr>
      </p:pic>
      <p:pic>
        <p:nvPicPr>
          <p:cNvPr id="9" name="Imagen 8"/>
          <p:cNvPicPr>
            <a:picLocks noChangeAspect="1"/>
          </p:cNvPicPr>
          <p:nvPr/>
        </p:nvPicPr>
        <p:blipFill>
          <a:blip r:embed="rId5"/>
          <a:stretch>
            <a:fillRect/>
          </a:stretch>
        </p:blipFill>
        <p:spPr>
          <a:xfrm>
            <a:off x="190792" y="1285264"/>
            <a:ext cx="5448010" cy="2198240"/>
          </a:xfrm>
          <a:prstGeom prst="rect">
            <a:avLst/>
          </a:prstGeom>
        </p:spPr>
      </p:pic>
    </p:spTree>
    <p:extLst>
      <p:ext uri="{BB962C8B-B14F-4D97-AF65-F5344CB8AC3E}">
        <p14:creationId xmlns:p14="http://schemas.microsoft.com/office/powerpoint/2010/main" val="28222423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pic>
        <p:nvPicPr>
          <p:cNvPr id="2" name="Imagen 1"/>
          <p:cNvPicPr>
            <a:picLocks noChangeAspect="1"/>
          </p:cNvPicPr>
          <p:nvPr/>
        </p:nvPicPr>
        <p:blipFill>
          <a:blip r:embed="rId2"/>
          <a:stretch>
            <a:fillRect/>
          </a:stretch>
        </p:blipFill>
        <p:spPr>
          <a:xfrm>
            <a:off x="190791" y="3855589"/>
            <a:ext cx="5448010" cy="2171994"/>
          </a:xfrm>
          <a:prstGeom prst="rect">
            <a:avLst/>
          </a:prstGeom>
        </p:spPr>
      </p:pic>
      <p:pic>
        <p:nvPicPr>
          <p:cNvPr id="4" name="Imagen 3"/>
          <p:cNvPicPr>
            <a:picLocks noChangeAspect="1"/>
          </p:cNvPicPr>
          <p:nvPr/>
        </p:nvPicPr>
        <p:blipFill>
          <a:blip r:embed="rId3"/>
          <a:stretch>
            <a:fillRect/>
          </a:stretch>
        </p:blipFill>
        <p:spPr>
          <a:xfrm>
            <a:off x="6068291" y="3730587"/>
            <a:ext cx="5697682" cy="2296996"/>
          </a:xfrm>
          <a:prstGeom prst="rect">
            <a:avLst/>
          </a:prstGeom>
        </p:spPr>
      </p:pic>
      <p:pic>
        <p:nvPicPr>
          <p:cNvPr id="8" name="Imagen 7"/>
          <p:cNvPicPr>
            <a:picLocks noChangeAspect="1"/>
          </p:cNvPicPr>
          <p:nvPr/>
        </p:nvPicPr>
        <p:blipFill>
          <a:blip r:embed="rId4"/>
          <a:stretch>
            <a:fillRect/>
          </a:stretch>
        </p:blipFill>
        <p:spPr>
          <a:xfrm>
            <a:off x="6064538" y="1285264"/>
            <a:ext cx="5654863" cy="2289209"/>
          </a:xfrm>
          <a:prstGeom prst="rect">
            <a:avLst/>
          </a:prstGeom>
        </p:spPr>
      </p:pic>
      <p:pic>
        <p:nvPicPr>
          <p:cNvPr id="9" name="Imagen 8"/>
          <p:cNvPicPr>
            <a:picLocks noChangeAspect="1"/>
          </p:cNvPicPr>
          <p:nvPr/>
        </p:nvPicPr>
        <p:blipFill>
          <a:blip r:embed="rId5"/>
          <a:stretch>
            <a:fillRect/>
          </a:stretch>
        </p:blipFill>
        <p:spPr>
          <a:xfrm>
            <a:off x="190792" y="1285264"/>
            <a:ext cx="5448010" cy="2198240"/>
          </a:xfrm>
          <a:prstGeom prst="rect">
            <a:avLst/>
          </a:prstGeom>
        </p:spPr>
      </p:pic>
      <p:sp>
        <p:nvSpPr>
          <p:cNvPr id="3" name="CuadroTexto 2"/>
          <p:cNvSpPr txBox="1"/>
          <p:nvPr/>
        </p:nvSpPr>
        <p:spPr>
          <a:xfrm>
            <a:off x="1108363" y="2092170"/>
            <a:ext cx="3879273" cy="646331"/>
          </a:xfrm>
          <a:prstGeom prst="rect">
            <a:avLst/>
          </a:prstGeom>
          <a:noFill/>
        </p:spPr>
        <p:txBody>
          <a:bodyPr wrap="square" rtlCol="0">
            <a:spAutoFit/>
          </a:bodyPr>
          <a:lstStyle/>
          <a:p>
            <a:r>
              <a:rPr lang="es-ES_tradnl" sz="3600" b="1" dirty="0" smtClean="0">
                <a:solidFill>
                  <a:schemeClr val="accent4">
                    <a:lumMod val="20000"/>
                    <a:lumOff val="80000"/>
                  </a:schemeClr>
                </a:solidFill>
              </a:rPr>
              <a:t>&gt; 30 años de datos</a:t>
            </a:r>
            <a:endParaRPr lang="es-ES" sz="3600" b="1" dirty="0">
              <a:solidFill>
                <a:schemeClr val="accent4">
                  <a:lumMod val="20000"/>
                  <a:lumOff val="80000"/>
                </a:schemeClr>
              </a:solidFill>
            </a:endParaRPr>
          </a:p>
        </p:txBody>
      </p:sp>
      <p:sp>
        <p:nvSpPr>
          <p:cNvPr id="10" name="CuadroTexto 9"/>
          <p:cNvSpPr txBox="1"/>
          <p:nvPr/>
        </p:nvSpPr>
        <p:spPr>
          <a:xfrm>
            <a:off x="7110554" y="2092169"/>
            <a:ext cx="3879273" cy="646331"/>
          </a:xfrm>
          <a:prstGeom prst="rect">
            <a:avLst/>
          </a:prstGeom>
          <a:noFill/>
        </p:spPr>
        <p:txBody>
          <a:bodyPr wrap="square" rtlCol="0">
            <a:spAutoFit/>
          </a:bodyPr>
          <a:lstStyle/>
          <a:p>
            <a:r>
              <a:rPr lang="es-ES_tradnl" sz="3600" b="1" dirty="0" smtClean="0">
                <a:solidFill>
                  <a:schemeClr val="accent4">
                    <a:lumMod val="20000"/>
                    <a:lumOff val="80000"/>
                  </a:schemeClr>
                </a:solidFill>
              </a:rPr>
              <a:t>&gt; 25 años de datos</a:t>
            </a:r>
            <a:endParaRPr lang="es-ES" sz="3600" b="1" dirty="0">
              <a:solidFill>
                <a:schemeClr val="accent4">
                  <a:lumMod val="20000"/>
                  <a:lumOff val="80000"/>
                </a:schemeClr>
              </a:solidFill>
            </a:endParaRPr>
          </a:p>
        </p:txBody>
      </p:sp>
      <p:sp>
        <p:nvSpPr>
          <p:cNvPr id="11" name="CuadroTexto 10"/>
          <p:cNvSpPr txBox="1"/>
          <p:nvPr/>
        </p:nvSpPr>
        <p:spPr>
          <a:xfrm>
            <a:off x="1222372" y="4618420"/>
            <a:ext cx="3879273" cy="646331"/>
          </a:xfrm>
          <a:prstGeom prst="rect">
            <a:avLst/>
          </a:prstGeom>
          <a:noFill/>
        </p:spPr>
        <p:txBody>
          <a:bodyPr wrap="square" rtlCol="0">
            <a:spAutoFit/>
          </a:bodyPr>
          <a:lstStyle/>
          <a:p>
            <a:r>
              <a:rPr lang="es-ES_tradnl" sz="3600" b="1" dirty="0" smtClean="0">
                <a:solidFill>
                  <a:schemeClr val="accent4">
                    <a:lumMod val="20000"/>
                    <a:lumOff val="80000"/>
                  </a:schemeClr>
                </a:solidFill>
              </a:rPr>
              <a:t>&gt; 20 años de datos</a:t>
            </a:r>
            <a:endParaRPr lang="es-ES" sz="3600" b="1" dirty="0">
              <a:solidFill>
                <a:schemeClr val="accent4">
                  <a:lumMod val="20000"/>
                  <a:lumOff val="80000"/>
                </a:schemeClr>
              </a:solidFill>
            </a:endParaRPr>
          </a:p>
        </p:txBody>
      </p:sp>
      <p:sp>
        <p:nvSpPr>
          <p:cNvPr id="12" name="CuadroTexto 11"/>
          <p:cNvSpPr txBox="1"/>
          <p:nvPr/>
        </p:nvSpPr>
        <p:spPr>
          <a:xfrm>
            <a:off x="6977495" y="4483613"/>
            <a:ext cx="3879273" cy="646331"/>
          </a:xfrm>
          <a:prstGeom prst="rect">
            <a:avLst/>
          </a:prstGeom>
          <a:noFill/>
        </p:spPr>
        <p:txBody>
          <a:bodyPr wrap="square" rtlCol="0">
            <a:spAutoFit/>
          </a:bodyPr>
          <a:lstStyle/>
          <a:p>
            <a:r>
              <a:rPr lang="es-ES_tradnl" sz="3600" b="1" dirty="0" smtClean="0">
                <a:solidFill>
                  <a:schemeClr val="accent4">
                    <a:lumMod val="20000"/>
                    <a:lumOff val="80000"/>
                  </a:schemeClr>
                </a:solidFill>
              </a:rPr>
              <a:t>&gt; 15 años de datos</a:t>
            </a:r>
            <a:endParaRPr lang="es-ES" sz="3600" b="1" dirty="0">
              <a:solidFill>
                <a:schemeClr val="accent4">
                  <a:lumMod val="20000"/>
                  <a:lumOff val="80000"/>
                </a:schemeClr>
              </a:solidFill>
            </a:endParaRPr>
          </a:p>
        </p:txBody>
      </p:sp>
    </p:spTree>
    <p:extLst>
      <p:ext uri="{BB962C8B-B14F-4D97-AF65-F5344CB8AC3E}">
        <p14:creationId xmlns:p14="http://schemas.microsoft.com/office/powerpoint/2010/main" val="3602934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pic>
        <p:nvPicPr>
          <p:cNvPr id="3" name="Imagen 2"/>
          <p:cNvPicPr>
            <a:picLocks noChangeAspect="1"/>
          </p:cNvPicPr>
          <p:nvPr/>
        </p:nvPicPr>
        <p:blipFill>
          <a:blip r:embed="rId2"/>
          <a:stretch>
            <a:fillRect/>
          </a:stretch>
        </p:blipFill>
        <p:spPr>
          <a:xfrm>
            <a:off x="281421" y="1299730"/>
            <a:ext cx="10077450" cy="5200650"/>
          </a:xfrm>
          <a:prstGeom prst="rect">
            <a:avLst/>
          </a:prstGeom>
        </p:spPr>
      </p:pic>
    </p:spTree>
    <p:extLst>
      <p:ext uri="{BB962C8B-B14F-4D97-AF65-F5344CB8AC3E}">
        <p14:creationId xmlns:p14="http://schemas.microsoft.com/office/powerpoint/2010/main" val="8788587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sp>
        <p:nvSpPr>
          <p:cNvPr id="2" name="CuadroTexto 1"/>
          <p:cNvSpPr txBox="1"/>
          <p:nvPr/>
        </p:nvSpPr>
        <p:spPr>
          <a:xfrm>
            <a:off x="762000" y="1621415"/>
            <a:ext cx="10183091" cy="2308324"/>
          </a:xfrm>
          <a:prstGeom prst="rect">
            <a:avLst/>
          </a:prstGeom>
          <a:noFill/>
        </p:spPr>
        <p:txBody>
          <a:bodyPr wrap="square" rtlCol="0">
            <a:spAutoFit/>
          </a:bodyPr>
          <a:lstStyle/>
          <a:p>
            <a:pPr marL="285750" indent="-285750">
              <a:buFontTx/>
              <a:buChar char="-"/>
            </a:pPr>
            <a:r>
              <a:rPr lang="es-ES_tradnl" sz="3600" dirty="0" smtClean="0"/>
              <a:t>Series cortas no incluyen sequías históricas de referencia</a:t>
            </a:r>
          </a:p>
          <a:p>
            <a:pPr marL="285750" indent="-285750">
              <a:buFontTx/>
              <a:buChar char="-"/>
            </a:pPr>
            <a:endParaRPr lang="es-ES_tradnl" sz="3600" dirty="0" smtClean="0"/>
          </a:p>
          <a:p>
            <a:pPr marL="285750" indent="-285750">
              <a:buFontTx/>
              <a:buChar char="-"/>
            </a:pPr>
            <a:r>
              <a:rPr lang="es-ES_tradnl" sz="3600" dirty="0" smtClean="0"/>
              <a:t>La fiabilidad de los datos es muy importante</a:t>
            </a:r>
          </a:p>
        </p:txBody>
      </p:sp>
    </p:spTree>
    <p:extLst>
      <p:ext uri="{BB962C8B-B14F-4D97-AF65-F5344CB8AC3E}">
        <p14:creationId xmlns:p14="http://schemas.microsoft.com/office/powerpoint/2010/main" val="1333659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616528" y="2958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smtClean="0"/>
              <a:t>Resultados preliminares SPI</a:t>
            </a:r>
            <a:r>
              <a:rPr lang="es-ES_tradnl" dirty="0"/>
              <a:t> </a:t>
            </a:r>
            <a:endParaRPr lang="es-ES" dirty="0"/>
          </a:p>
        </p:txBody>
      </p:sp>
      <p:sp>
        <p:nvSpPr>
          <p:cNvPr id="2" name="CuadroTexto 1"/>
          <p:cNvSpPr txBox="1"/>
          <p:nvPr/>
        </p:nvSpPr>
        <p:spPr>
          <a:xfrm>
            <a:off x="762000" y="1621415"/>
            <a:ext cx="10183091" cy="3416320"/>
          </a:xfrm>
          <a:prstGeom prst="rect">
            <a:avLst/>
          </a:prstGeom>
          <a:noFill/>
        </p:spPr>
        <p:txBody>
          <a:bodyPr wrap="square" rtlCol="0">
            <a:spAutoFit/>
          </a:bodyPr>
          <a:lstStyle/>
          <a:p>
            <a:pPr marL="285750" indent="-285750">
              <a:buFontTx/>
              <a:buChar char="-"/>
            </a:pPr>
            <a:r>
              <a:rPr lang="es-ES_tradnl" sz="3600" dirty="0" smtClean="0"/>
              <a:t>Series cortas no incluyen sequías históricas de referencia</a:t>
            </a:r>
          </a:p>
          <a:p>
            <a:pPr marL="285750" indent="-285750">
              <a:buFontTx/>
              <a:buChar char="-"/>
            </a:pPr>
            <a:endParaRPr lang="es-ES_tradnl" sz="3600" dirty="0" smtClean="0"/>
          </a:p>
          <a:p>
            <a:pPr marL="285750" indent="-285750">
              <a:buFontTx/>
              <a:buChar char="-"/>
            </a:pPr>
            <a:r>
              <a:rPr lang="es-ES_tradnl" sz="3600" dirty="0" smtClean="0"/>
              <a:t>La fiabilidad de los datos es muy importante,</a:t>
            </a:r>
          </a:p>
          <a:p>
            <a:pPr lvl="2"/>
            <a:r>
              <a:rPr lang="es-ES_tradnl" sz="3600" dirty="0" smtClean="0"/>
              <a:t>ojo con el funcionamiento del software usando datos diarios</a:t>
            </a:r>
            <a:endParaRPr lang="es-ES" sz="3600" dirty="0"/>
          </a:p>
        </p:txBody>
      </p:sp>
    </p:spTree>
    <p:extLst>
      <p:ext uri="{BB962C8B-B14F-4D97-AF65-F5344CB8AC3E}">
        <p14:creationId xmlns:p14="http://schemas.microsoft.com/office/powerpoint/2010/main" val="1296626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689" y="194939"/>
            <a:ext cx="10515600" cy="1325563"/>
          </a:xfrm>
        </p:spPr>
        <p:txBody>
          <a:bodyPr/>
          <a:lstStyle/>
          <a:p>
            <a:r>
              <a:rPr lang="es-ES_tradnl" smtClean="0"/>
              <a:t>Gestión </a:t>
            </a:r>
            <a:r>
              <a:rPr lang="es-ES_tradnl" dirty="0" smtClean="0"/>
              <a:t>almacén, del papel a la ‘digitalización’</a:t>
            </a:r>
            <a:endParaRPr lang="es-ES" dirty="0"/>
          </a:p>
        </p:txBody>
      </p:sp>
      <p:pic>
        <p:nvPicPr>
          <p:cNvPr id="3" name="Imagen 2"/>
          <p:cNvPicPr>
            <a:picLocks noChangeAspect="1"/>
          </p:cNvPicPr>
          <p:nvPr/>
        </p:nvPicPr>
        <p:blipFill>
          <a:blip r:embed="rId2"/>
          <a:stretch>
            <a:fillRect/>
          </a:stretch>
        </p:blipFill>
        <p:spPr>
          <a:xfrm>
            <a:off x="353999" y="2877568"/>
            <a:ext cx="7289482" cy="3292356"/>
          </a:xfrm>
          <a:prstGeom prst="rect">
            <a:avLst/>
          </a:prstGeom>
        </p:spPr>
      </p:pic>
      <p:pic>
        <p:nvPicPr>
          <p:cNvPr id="4" name="Imagen 3"/>
          <p:cNvPicPr>
            <a:picLocks noChangeAspect="1"/>
          </p:cNvPicPr>
          <p:nvPr/>
        </p:nvPicPr>
        <p:blipFill>
          <a:blip r:embed="rId3"/>
          <a:stretch>
            <a:fillRect/>
          </a:stretch>
        </p:blipFill>
        <p:spPr>
          <a:xfrm>
            <a:off x="561975" y="1243965"/>
            <a:ext cx="6873531" cy="2505075"/>
          </a:xfrm>
          <a:prstGeom prst="rect">
            <a:avLst/>
          </a:prstGeom>
        </p:spPr>
      </p:pic>
      <p:pic>
        <p:nvPicPr>
          <p:cNvPr id="6" name="Imagen 5"/>
          <p:cNvPicPr>
            <a:picLocks noChangeAspect="1"/>
          </p:cNvPicPr>
          <p:nvPr/>
        </p:nvPicPr>
        <p:blipFill>
          <a:blip r:embed="rId4"/>
          <a:stretch>
            <a:fillRect/>
          </a:stretch>
        </p:blipFill>
        <p:spPr>
          <a:xfrm>
            <a:off x="5040630" y="2199051"/>
            <a:ext cx="7018294" cy="2599015"/>
          </a:xfrm>
          <a:prstGeom prst="rect">
            <a:avLst/>
          </a:prstGeom>
        </p:spPr>
      </p:pic>
      <p:pic>
        <p:nvPicPr>
          <p:cNvPr id="7" name="Imagen 6"/>
          <p:cNvPicPr>
            <a:picLocks noChangeAspect="1"/>
          </p:cNvPicPr>
          <p:nvPr/>
        </p:nvPicPr>
        <p:blipFill>
          <a:blip r:embed="rId5"/>
          <a:stretch>
            <a:fillRect/>
          </a:stretch>
        </p:blipFill>
        <p:spPr>
          <a:xfrm>
            <a:off x="8098429" y="5156817"/>
            <a:ext cx="3102971" cy="1013107"/>
          </a:xfrm>
          <a:prstGeom prst="rect">
            <a:avLst/>
          </a:prstGeom>
        </p:spPr>
      </p:pic>
    </p:spTree>
    <p:extLst>
      <p:ext uri="{BB962C8B-B14F-4D97-AF65-F5344CB8AC3E}">
        <p14:creationId xmlns:p14="http://schemas.microsoft.com/office/powerpoint/2010/main" val="2317398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283" y="2596500"/>
            <a:ext cx="5852160" cy="4389120"/>
          </a:xfrm>
          <a:prstGeom prst="rect">
            <a:avLst/>
          </a:prstGeom>
        </p:spPr>
      </p:pic>
      <p:sp>
        <p:nvSpPr>
          <p:cNvPr id="2" name="Título 1"/>
          <p:cNvSpPr>
            <a:spLocks noGrp="1"/>
          </p:cNvSpPr>
          <p:nvPr>
            <p:ph type="title"/>
          </p:nvPr>
        </p:nvSpPr>
        <p:spPr/>
        <p:txBody>
          <a:bodyPr/>
          <a:lstStyle/>
          <a:p>
            <a:r>
              <a:rPr lang="es-ES_tradnl" dirty="0" smtClean="0"/>
              <a:t>Programa de verificaciones bienales</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97" y="2097336"/>
            <a:ext cx="3635829" cy="272687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91060"/>
            <a:ext cx="10241280" cy="2201875"/>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28361"/>
            <a:ext cx="3553097" cy="2664823"/>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097" y="4792201"/>
            <a:ext cx="2874183" cy="2155637"/>
          </a:xfrm>
          <a:prstGeom prst="rect">
            <a:avLst/>
          </a:prstGeom>
        </p:spPr>
      </p:pic>
    </p:spTree>
    <p:extLst>
      <p:ext uri="{BB962C8B-B14F-4D97-AF65-F5344CB8AC3E}">
        <p14:creationId xmlns:p14="http://schemas.microsoft.com/office/powerpoint/2010/main" val="3736960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86840"/>
            <a:ext cx="11963400" cy="1325563"/>
          </a:xfrm>
        </p:spPr>
        <p:txBody>
          <a:bodyPr>
            <a:normAutofit/>
          </a:bodyPr>
          <a:lstStyle/>
          <a:p>
            <a:r>
              <a:rPr lang="es-ES_tradnl" dirty="0" smtClean="0"/>
              <a:t>La red de estaciones específicas para enfermedades</a:t>
            </a:r>
            <a:endParaRPr lang="es-ES"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59234"/>
            <a:ext cx="6844938" cy="5133704"/>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802" y="1412403"/>
            <a:ext cx="4084198" cy="5445597"/>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7159"/>
            <a:ext cx="2847703" cy="2135778"/>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8707" y="4135201"/>
            <a:ext cx="3792460" cy="2844345"/>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8707" y="1399011"/>
            <a:ext cx="3943833" cy="2957875"/>
          </a:xfrm>
          <a:prstGeom prst="rect">
            <a:avLst/>
          </a:prstGeom>
        </p:spPr>
      </p:pic>
    </p:spTree>
    <p:extLst>
      <p:ext uri="{BB962C8B-B14F-4D97-AF65-F5344CB8AC3E}">
        <p14:creationId xmlns:p14="http://schemas.microsoft.com/office/powerpoint/2010/main" val="2582527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Comprobación de sondas de T/HR de las estaciones de enfermedades</a:t>
            </a:r>
            <a:endParaRPr lang="es-ES" dirty="0"/>
          </a:p>
        </p:txBody>
      </p:sp>
      <p:grpSp>
        <p:nvGrpSpPr>
          <p:cNvPr id="7" name="Grupo 6"/>
          <p:cNvGrpSpPr/>
          <p:nvPr/>
        </p:nvGrpSpPr>
        <p:grpSpPr>
          <a:xfrm>
            <a:off x="1469571" y="1793558"/>
            <a:ext cx="6235337" cy="4611189"/>
            <a:chOff x="1524000" y="0"/>
            <a:chExt cx="9144000" cy="685800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47703"/>
              <a:ext cx="3007723" cy="401029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994" y="3977641"/>
              <a:ext cx="3840479" cy="2880359"/>
            </a:xfrm>
            <a:prstGeom prst="rect">
              <a:avLst/>
            </a:prstGeom>
          </p:spPr>
        </p:pic>
      </p:grpSp>
    </p:spTree>
    <p:extLst>
      <p:ext uri="{BB962C8B-B14F-4D97-AF65-F5344CB8AC3E}">
        <p14:creationId xmlns:p14="http://schemas.microsoft.com/office/powerpoint/2010/main" val="3105451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717</Words>
  <Application>Microsoft Office PowerPoint</Application>
  <PresentationFormat>Panorámica</PresentationFormat>
  <Paragraphs>154</Paragraphs>
  <Slides>57</Slides>
  <Notes>0</Notes>
  <HiddenSlides>1</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57</vt:i4>
      </vt:variant>
    </vt:vector>
  </HeadingPairs>
  <TitlesOfParts>
    <vt:vector size="62" baseType="lpstr">
      <vt:lpstr>Arial</vt:lpstr>
      <vt:lpstr>Calibri</vt:lpstr>
      <vt:lpstr>Calibri Light</vt:lpstr>
      <vt:lpstr>Wingdings</vt:lpstr>
      <vt:lpstr>Tema de Office</vt:lpstr>
      <vt:lpstr> Parte I: Verificación semestral de sensores de T/HR  Justificación y experiencias   </vt:lpstr>
      <vt:lpstr>Las red de estaciones se gestiona de acuerdo a la UNE 176101</vt:lpstr>
      <vt:lpstr>Gestión equipos, fichas de vida, calibración, programas mantenimiento y verificación estaciones</vt:lpstr>
      <vt:lpstr>Presentación de PowerPoint</vt:lpstr>
      <vt:lpstr>Gestión almacén, del papel…</vt:lpstr>
      <vt:lpstr>Gestión almacén, del papel a la ‘digitalización’</vt:lpstr>
      <vt:lpstr>Programa de verificaciones bienales</vt:lpstr>
      <vt:lpstr>La red de estaciones específicas para enfermedades</vt:lpstr>
      <vt:lpstr>Comprobación de sondas de T/HR de las estaciones de enfermedades</vt:lpstr>
      <vt:lpstr>Comprobación de sondas de T/HR de las estaciones de enfermedades</vt:lpstr>
      <vt:lpstr>Conclusiones de ese trabajo</vt:lpstr>
      <vt:lpstr>Presentación de PowerPoint</vt:lpstr>
      <vt:lpstr>Presentación de PowerPoint</vt:lpstr>
      <vt:lpstr>Errores típicos en las sondas de THR</vt:lpstr>
      <vt:lpstr>Errores típicos en las sondas de THR</vt:lpstr>
      <vt:lpstr>Presentación de PowerPoint</vt:lpstr>
      <vt:lpstr>Presentación de PowerPoint</vt:lpstr>
      <vt:lpstr>Errores típicos en las sondas de THR</vt:lpstr>
      <vt:lpstr>Presentación de PowerPoint</vt:lpstr>
      <vt:lpstr>Presentación de PowerPoint</vt:lpstr>
      <vt:lpstr>Presentación de PowerPoint</vt:lpstr>
      <vt:lpstr>Errores típicos en las sondas de THR</vt:lpstr>
      <vt:lpstr>Presentación de PowerPoint</vt:lpstr>
      <vt:lpstr>Presentación de PowerPoint</vt:lpstr>
      <vt:lpstr>Presentación de PowerPoint</vt:lpstr>
      <vt:lpstr>Presentación de PowerPoint</vt:lpstr>
      <vt:lpstr> Parte II: Uso de datos agroclimáticos para el cálculo de índices descriptivos de sequía: Índice Estandarizado de Precipitación (SPI) </vt:lpstr>
      <vt:lpstr>SPI: Standardized Precipitation Index </vt:lpstr>
      <vt:lpstr>SPI: Standardized Precipitation Index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Algunas aplicaciones de análisis de datos - Verificación bianual de sensores de T/HR  - Revisión de algunas aplicaciones para datos agroclimáticos.</dc:title>
  <dc:creator>Joaquin Huete Cuevas</dc:creator>
  <cp:lastModifiedBy>Joaquin Huete Cuevas</cp:lastModifiedBy>
  <cp:revision>50</cp:revision>
  <dcterms:created xsi:type="dcterms:W3CDTF">2023-05-24T10:06:37Z</dcterms:created>
  <dcterms:modified xsi:type="dcterms:W3CDTF">2023-05-31T12:58:15Z</dcterms:modified>
</cp:coreProperties>
</file>