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67" r:id="rId4"/>
    <p:sldId id="261" r:id="rId5"/>
    <p:sldId id="326" r:id="rId6"/>
    <p:sldId id="323" r:id="rId7"/>
    <p:sldId id="319" r:id="rId8"/>
    <p:sldId id="318" r:id="rId9"/>
    <p:sldId id="325" r:id="rId10"/>
    <p:sldId id="262" r:id="rId11"/>
    <p:sldId id="263" r:id="rId12"/>
    <p:sldId id="264" r:id="rId13"/>
    <p:sldId id="265" r:id="rId14"/>
    <p:sldId id="260" r:id="rId15"/>
    <p:sldId id="259" r:id="rId16"/>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A"/>
    <a:srgbClr val="E46C0A"/>
    <a:srgbClr val="308038"/>
    <a:srgbClr val="FFFF99"/>
    <a:srgbClr val="F9B073"/>
    <a:srgbClr val="FBC497"/>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9651" autoAdjust="0"/>
  </p:normalViewPr>
  <p:slideViewPr>
    <p:cSldViewPr>
      <p:cViewPr>
        <p:scale>
          <a:sx n="150" d="100"/>
          <a:sy n="150" d="100"/>
        </p:scale>
        <p:origin x="108"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96E822-DA71-4833-B9BC-0937C39DCB25}" type="datetimeFigureOut">
              <a:rPr lang="es-ES" smtClean="0"/>
              <a:t>19/06/2023</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C6E6778-278C-4D34-A967-2681BEFC27F7}" type="slidenum">
              <a:rPr lang="es-ES" smtClean="0"/>
              <a:t>‹Nº›</a:t>
            </a:fld>
            <a:endParaRPr lang="es-ES"/>
          </a:p>
        </p:txBody>
      </p:sp>
    </p:spTree>
    <p:extLst>
      <p:ext uri="{BB962C8B-B14F-4D97-AF65-F5344CB8AC3E}">
        <p14:creationId xmlns:p14="http://schemas.microsoft.com/office/powerpoint/2010/main" val="20563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C6E6778-278C-4D34-A967-2681BEFC27F7}" type="slidenum">
              <a:rPr lang="es-ES" smtClean="0"/>
              <a:t>1</a:t>
            </a:fld>
            <a:endParaRPr lang="es-ES"/>
          </a:p>
        </p:txBody>
      </p:sp>
    </p:spTree>
    <p:extLst>
      <p:ext uri="{BB962C8B-B14F-4D97-AF65-F5344CB8AC3E}">
        <p14:creationId xmlns:p14="http://schemas.microsoft.com/office/powerpoint/2010/main" val="250486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F7A33FC-4421-47DC-8925-86B368FD5836}" type="slidenum">
              <a:rPr lang="en-US" smtClean="0"/>
              <a:t>6</a:t>
            </a:fld>
            <a:endParaRPr lang="en-US"/>
          </a:p>
        </p:txBody>
      </p:sp>
    </p:spTree>
    <p:extLst>
      <p:ext uri="{BB962C8B-B14F-4D97-AF65-F5344CB8AC3E}">
        <p14:creationId xmlns:p14="http://schemas.microsoft.com/office/powerpoint/2010/main" val="128349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noAutofit/>
          </a:bodyPr>
          <a:lstStyle>
            <a:lvl1pPr>
              <a:defRPr sz="4000">
                <a:solidFill>
                  <a:srgbClr val="E46C0A"/>
                </a:solidFill>
              </a:defRPr>
            </a:lvl1pPr>
          </a:lstStyle>
          <a:p>
            <a:r>
              <a:rPr lang="es-ES" dirty="0"/>
              <a:t>Haga clic para modificar el estilo de título del patrón</a:t>
            </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pic>
        <p:nvPicPr>
          <p:cNvPr id="10" name="Imagen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598" y="280480"/>
            <a:ext cx="1850492" cy="637055"/>
          </a:xfrm>
          <a:prstGeom prst="rect">
            <a:avLst/>
          </a:prstGeom>
        </p:spPr>
      </p:pic>
      <p:sp>
        <p:nvSpPr>
          <p:cNvPr id="14"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49" name="Imagen 2" descr="Interfaz de usuario gráfica, Texto&#10;&#10;Descripción generada automáticamente"/>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51520" y="4587974"/>
            <a:ext cx="1747113" cy="35736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userDrawn="1"/>
        </p:nvSpPr>
        <p:spPr bwMode="auto">
          <a:xfrm>
            <a:off x="1835696" y="4529840"/>
            <a:ext cx="172819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Funded by the European Union under the Horizon Europe Framework Programme,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kumimoji="0" lang="en-GB" altLang="es-ES" sz="1050" b="0" i="0" u="none" strike="noStrike" cap="none" normalizeH="0" baseline="0" dirty="0">
              <a:ln>
                <a:noFill/>
              </a:ln>
              <a:solidFill>
                <a:schemeClr val="tx1"/>
              </a:solidFill>
              <a:effectLst/>
              <a:latin typeface="Arial" panose="020B0604020202020204" pitchFamily="34" charset="0"/>
            </a:endParaRPr>
          </a:p>
        </p:txBody>
      </p:sp>
      <p:pic>
        <p:nvPicPr>
          <p:cNvPr id="16" name="Imagen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0573" y="280480"/>
            <a:ext cx="2761267" cy="651847"/>
          </a:xfrm>
          <a:prstGeom prst="rect">
            <a:avLst/>
          </a:prstGeom>
        </p:spPr>
      </p:pic>
    </p:spTree>
    <p:extLst>
      <p:ext uri="{BB962C8B-B14F-4D97-AF65-F5344CB8AC3E}">
        <p14:creationId xmlns:p14="http://schemas.microsoft.com/office/powerpoint/2010/main" val="377107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6388"/>
            <a:ext cx="8229600" cy="641226"/>
          </a:xfrm>
        </p:spPr>
        <p:txBody>
          <a:bodyPr>
            <a:noAutofit/>
          </a:bodyPr>
          <a:lstStyle>
            <a:lvl1pPr algn="l">
              <a:defRPr sz="2800" b="1">
                <a:solidFill>
                  <a:srgbClr val="E46C0A"/>
                </a:solidFill>
              </a:defRPr>
            </a:lvl1pPr>
          </a:lstStyle>
          <a:p>
            <a:r>
              <a:rPr lang="es-ES" dirty="0"/>
              <a:t>Haga clic para modificar el estilo de título del patrón</a:t>
            </a:r>
          </a:p>
        </p:txBody>
      </p:sp>
      <p:sp>
        <p:nvSpPr>
          <p:cNvPr id="3" name="2 Marcador de contenido"/>
          <p:cNvSpPr>
            <a:spLocks noGrp="1"/>
          </p:cNvSpPr>
          <p:nvPr>
            <p:ph idx="1"/>
          </p:nvPr>
        </p:nvSpPr>
        <p:spPr>
          <a:xfrm>
            <a:off x="457200" y="1419623"/>
            <a:ext cx="8229600" cy="3168352"/>
          </a:xfrm>
        </p:spPr>
        <p:txBody>
          <a:bodyPr/>
          <a:lstStyle>
            <a:lvl1pPr>
              <a:defRPr sz="2800"/>
            </a:lvl1pPr>
            <a:lvl2pPr>
              <a:defRPr sz="2400"/>
            </a:lvl2pPr>
            <a:lvl3pPr>
              <a:defRPr sz="2000"/>
            </a:lvl3pPr>
            <a:lvl4pPr>
              <a:defRPr sz="18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6"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7"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pic>
        <p:nvPicPr>
          <p:cNvPr id="9" name="Imagen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267493"/>
            <a:ext cx="1313008" cy="245607"/>
          </a:xfrm>
          <a:prstGeom prst="rect">
            <a:avLst/>
          </a:prstGeom>
        </p:spPr>
      </p:pic>
      <p:pic>
        <p:nvPicPr>
          <p:cNvPr id="10" name="Imagen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1624" y="207104"/>
            <a:ext cx="888848" cy="305997"/>
          </a:xfrm>
          <a:prstGeom prst="rect">
            <a:avLst/>
          </a:prstGeom>
        </p:spPr>
      </p:pic>
      <p:sp>
        <p:nvSpPr>
          <p:cNvPr id="5" name="CuadroTexto 4">
            <a:extLst>
              <a:ext uri="{FF2B5EF4-FFF2-40B4-BE49-F238E27FC236}">
                <a16:creationId xmlns:a16="http://schemas.microsoft.com/office/drawing/2014/main" id="{26BB2300-05B9-8036-E043-0FCA77E793F7}"/>
              </a:ext>
            </a:extLst>
          </p:cNvPr>
          <p:cNvSpPr txBox="1"/>
          <p:nvPr userDrawn="1"/>
        </p:nvSpPr>
        <p:spPr>
          <a:xfrm>
            <a:off x="179512" y="98492"/>
            <a:ext cx="8784976" cy="523220"/>
          </a:xfrm>
          <a:prstGeom prst="rect">
            <a:avLst/>
          </a:prstGeom>
          <a:noFill/>
        </p:spPr>
        <p:txBody>
          <a:bodyPr wrap="square" rtlCol="0">
            <a:spAutoFit/>
          </a:bodyPr>
          <a:lstStyle/>
          <a:p>
            <a:pPr algn="ctr"/>
            <a:r>
              <a:rPr lang="es-ES" sz="2800" b="0" dirty="0">
                <a:solidFill>
                  <a:srgbClr val="00643A"/>
                </a:solidFill>
                <a:latin typeface="Century Gothic" panose="020B0502020202020204" pitchFamily="34" charset="0"/>
              </a:rPr>
              <a:t>GUARDIANS</a:t>
            </a:r>
          </a:p>
        </p:txBody>
      </p:sp>
    </p:spTree>
    <p:extLst>
      <p:ext uri="{BB962C8B-B14F-4D97-AF65-F5344CB8AC3E}">
        <p14:creationId xmlns:p14="http://schemas.microsoft.com/office/powerpoint/2010/main" val="17202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2976810"/>
            <a:ext cx="7772400" cy="1251123"/>
          </a:xfrm>
        </p:spPr>
        <p:txBody>
          <a:bodyPr anchor="t"/>
          <a:lstStyle>
            <a:lvl1pPr algn="l">
              <a:defRPr sz="4000" b="1" cap="all">
                <a:solidFill>
                  <a:srgbClr val="E46C0A"/>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722313" y="185167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7"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8"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9"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spTree>
    <p:extLst>
      <p:ext uri="{BB962C8B-B14F-4D97-AF65-F5344CB8AC3E}">
        <p14:creationId xmlns:p14="http://schemas.microsoft.com/office/powerpoint/2010/main" val="315256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8"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9"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10"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pic>
        <p:nvPicPr>
          <p:cNvPr id="12" name="Imagen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267493"/>
            <a:ext cx="1313008" cy="245607"/>
          </a:xfrm>
          <a:prstGeom prst="rect">
            <a:avLst/>
          </a:prstGeom>
        </p:spPr>
      </p:pic>
      <p:pic>
        <p:nvPicPr>
          <p:cNvPr id="13" name="Imagen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1624" y="207104"/>
            <a:ext cx="888848" cy="305997"/>
          </a:xfrm>
          <a:prstGeom prst="rect">
            <a:avLst/>
          </a:prstGeom>
        </p:spPr>
      </p:pic>
      <p:sp>
        <p:nvSpPr>
          <p:cNvPr id="14" name="1 Título"/>
          <p:cNvSpPr>
            <a:spLocks noGrp="1"/>
          </p:cNvSpPr>
          <p:nvPr>
            <p:ph type="title"/>
          </p:nvPr>
        </p:nvSpPr>
        <p:spPr>
          <a:xfrm>
            <a:off x="457200" y="706388"/>
            <a:ext cx="8229600" cy="641226"/>
          </a:xfrm>
        </p:spPr>
        <p:txBody>
          <a:bodyPr>
            <a:noAutofit/>
          </a:bodyPr>
          <a:lstStyle>
            <a:lvl1pPr algn="l">
              <a:defRPr sz="2800" b="1">
                <a:solidFill>
                  <a:srgbClr val="E46C0A"/>
                </a:solidFill>
              </a:defRPr>
            </a:lvl1pPr>
          </a:lstStyle>
          <a:p>
            <a:r>
              <a:rPr lang="es-ES" dirty="0"/>
              <a:t>Haga clic para modificar el estilo de título del patrón</a:t>
            </a:r>
          </a:p>
        </p:txBody>
      </p:sp>
      <p:sp>
        <p:nvSpPr>
          <p:cNvPr id="15" name="2 Marcador de contenido"/>
          <p:cNvSpPr>
            <a:spLocks noGrp="1"/>
          </p:cNvSpPr>
          <p:nvPr>
            <p:ph idx="13"/>
          </p:nvPr>
        </p:nvSpPr>
        <p:spPr>
          <a:xfrm>
            <a:off x="457200" y="1466354"/>
            <a:ext cx="4038600" cy="3168352"/>
          </a:xfrm>
        </p:spPr>
        <p:txBody>
          <a:bodyPr/>
          <a:lstStyle>
            <a:lvl1pPr>
              <a:defRPr sz="2800"/>
            </a:lvl1pPr>
            <a:lvl2pPr>
              <a:defRPr sz="2400"/>
            </a:lvl2pPr>
            <a:lvl3pPr>
              <a:defRPr sz="2000"/>
            </a:lvl3pPr>
            <a:lvl4pPr>
              <a:defRPr sz="18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6" name="2 Marcador de contenido"/>
          <p:cNvSpPr>
            <a:spLocks noGrp="1"/>
          </p:cNvSpPr>
          <p:nvPr>
            <p:ph idx="14"/>
          </p:nvPr>
        </p:nvSpPr>
        <p:spPr>
          <a:xfrm>
            <a:off x="4648200" y="1466354"/>
            <a:ext cx="4038600" cy="3168352"/>
          </a:xfrm>
        </p:spPr>
        <p:txBody>
          <a:bodyPr/>
          <a:lstStyle>
            <a:lvl1pPr>
              <a:defRPr sz="2800"/>
            </a:lvl1pPr>
            <a:lvl2pPr>
              <a:defRPr sz="2400"/>
            </a:lvl2pPr>
            <a:lvl3pPr>
              <a:defRPr sz="2000"/>
            </a:lvl3pPr>
            <a:lvl4pPr>
              <a:defRPr sz="18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972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6"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7"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8"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pic>
        <p:nvPicPr>
          <p:cNvPr id="10" name="Imagen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267493"/>
            <a:ext cx="1313008" cy="245607"/>
          </a:xfrm>
          <a:prstGeom prst="rect">
            <a:avLst/>
          </a:prstGeom>
        </p:spPr>
      </p:pic>
      <p:pic>
        <p:nvPicPr>
          <p:cNvPr id="11" name="Imagen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1624" y="207104"/>
            <a:ext cx="888848" cy="305997"/>
          </a:xfrm>
          <a:prstGeom prst="rect">
            <a:avLst/>
          </a:prstGeom>
        </p:spPr>
      </p:pic>
      <p:sp>
        <p:nvSpPr>
          <p:cNvPr id="12" name="1 Título"/>
          <p:cNvSpPr>
            <a:spLocks noGrp="1"/>
          </p:cNvSpPr>
          <p:nvPr>
            <p:ph type="title"/>
          </p:nvPr>
        </p:nvSpPr>
        <p:spPr>
          <a:xfrm>
            <a:off x="457200" y="706388"/>
            <a:ext cx="8229600" cy="641226"/>
          </a:xfrm>
        </p:spPr>
        <p:txBody>
          <a:bodyPr>
            <a:noAutofit/>
          </a:bodyPr>
          <a:lstStyle>
            <a:lvl1pPr algn="l">
              <a:defRPr sz="2800" b="1">
                <a:solidFill>
                  <a:srgbClr val="E46C0A"/>
                </a:solidFill>
              </a:defRPr>
            </a:lvl1pPr>
          </a:lstStyle>
          <a:p>
            <a:r>
              <a:rPr lang="es-ES" dirty="0"/>
              <a:t>Haga clic para modificar el estilo de título del patrón</a:t>
            </a:r>
          </a:p>
        </p:txBody>
      </p:sp>
    </p:spTree>
    <p:extLst>
      <p:ext uri="{BB962C8B-B14F-4D97-AF65-F5344CB8AC3E}">
        <p14:creationId xmlns:p14="http://schemas.microsoft.com/office/powerpoint/2010/main" val="79095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6"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7"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pic>
        <p:nvPicPr>
          <p:cNvPr id="9" name="Imagen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267493"/>
            <a:ext cx="1313008" cy="245607"/>
          </a:xfrm>
          <a:prstGeom prst="rect">
            <a:avLst/>
          </a:prstGeom>
        </p:spPr>
      </p:pic>
      <p:pic>
        <p:nvPicPr>
          <p:cNvPr id="10" name="Imagen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31624" y="207104"/>
            <a:ext cx="888848" cy="305997"/>
          </a:xfrm>
          <a:prstGeom prst="rect">
            <a:avLst/>
          </a:prstGeom>
        </p:spPr>
      </p:pic>
    </p:spTree>
    <p:extLst>
      <p:ext uri="{BB962C8B-B14F-4D97-AF65-F5344CB8AC3E}">
        <p14:creationId xmlns:p14="http://schemas.microsoft.com/office/powerpoint/2010/main" val="29976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8"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9"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10"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sp>
        <p:nvSpPr>
          <p:cNvPr id="12" name="1 Título"/>
          <p:cNvSpPr txBox="1">
            <a:spLocks/>
          </p:cNvSpPr>
          <p:nvPr userDrawn="1"/>
        </p:nvSpPr>
        <p:spPr>
          <a:xfrm>
            <a:off x="457200" y="435100"/>
            <a:ext cx="3008314" cy="6412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E46C0A"/>
                </a:solidFill>
                <a:latin typeface="+mj-lt"/>
                <a:ea typeface="+mj-ea"/>
                <a:cs typeface="+mj-cs"/>
              </a:defRPr>
            </a:lvl1pPr>
          </a:lstStyle>
          <a:p>
            <a:r>
              <a:rPr lang="es-ES" sz="2000" dirty="0"/>
              <a:t>Haga clic para modificar el estilo de título del patrón</a:t>
            </a:r>
          </a:p>
        </p:txBody>
      </p:sp>
    </p:spTree>
    <p:extLst>
      <p:ext uri="{BB962C8B-B14F-4D97-AF65-F5344CB8AC3E}">
        <p14:creationId xmlns:p14="http://schemas.microsoft.com/office/powerpoint/2010/main" val="254921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3 Marcador de fecha"/>
          <p:cNvSpPr>
            <a:spLocks noGrp="1"/>
          </p:cNvSpPr>
          <p:nvPr>
            <p:ph type="dt" sz="half" idx="10"/>
          </p:nvPr>
        </p:nvSpPr>
        <p:spPr>
          <a:xfrm>
            <a:off x="7740352" y="4733625"/>
            <a:ext cx="946448" cy="273844"/>
          </a:xfrm>
        </p:spPr>
        <p:txBody>
          <a:bodyPr/>
          <a:lstStyle>
            <a:lvl1pPr algn="r">
              <a:defRPr sz="1050"/>
            </a:lvl1pPr>
          </a:lstStyle>
          <a:p>
            <a:fld id="{72508BCE-109F-400B-9915-F104E0C1EDA3}" type="datetime1">
              <a:rPr lang="es-ES" smtClean="0"/>
              <a:pPr/>
              <a:t>19/06/2023</a:t>
            </a:fld>
            <a:endParaRPr lang="es-ES"/>
          </a:p>
        </p:txBody>
      </p:sp>
      <p:sp>
        <p:nvSpPr>
          <p:cNvPr id="9" name="5 Marcador de número de diapositiva"/>
          <p:cNvSpPr>
            <a:spLocks noGrp="1"/>
          </p:cNvSpPr>
          <p:nvPr>
            <p:ph type="sldNum" sz="quarter" idx="12"/>
          </p:nvPr>
        </p:nvSpPr>
        <p:spPr>
          <a:xfrm>
            <a:off x="4314800" y="4733625"/>
            <a:ext cx="514400" cy="273844"/>
          </a:xfrm>
        </p:spPr>
        <p:txBody>
          <a:bodyPr/>
          <a:lstStyle>
            <a:lvl1pPr algn="ctr">
              <a:defRPr sz="1050"/>
            </a:lvl1pPr>
          </a:lstStyle>
          <a:p>
            <a:fld id="{E5C0E85B-BF82-4F89-9CC8-DA6DC5C24092}" type="slidenum">
              <a:rPr lang="es-ES" smtClean="0"/>
              <a:pPr/>
              <a:t>‹Nº›</a:t>
            </a:fld>
            <a:endParaRPr lang="es-ES" dirty="0"/>
          </a:p>
        </p:txBody>
      </p:sp>
      <p:pic>
        <p:nvPicPr>
          <p:cNvPr id="10" name="Imagen 2" descr="Interfaz de usuario gráfica, Texto&#10;&#10;Descripción generada automáticamen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05427"/>
            <a:ext cx="1296144" cy="2651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userDrawn="1"/>
        </p:nvSpPr>
        <p:spPr>
          <a:xfrm>
            <a:off x="386139" y="4811342"/>
            <a:ext cx="1986441" cy="200055"/>
          </a:xfrm>
          <a:prstGeom prst="rect">
            <a:avLst/>
          </a:prstGeom>
        </p:spPr>
        <p:txBody>
          <a:bodyPr wrap="none">
            <a:spAutoFit/>
          </a:bodyPr>
          <a:lstStyle/>
          <a:p>
            <a:r>
              <a:rPr kumimoji="0" lang="en-US"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Horizon Europe Grant Agreement No. </a:t>
            </a:r>
            <a:r>
              <a:rPr kumimoji="0" lang="en-GB" altLang="es-ES" sz="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101084468</a:t>
            </a:r>
            <a:endParaRPr lang="es-ES" sz="1600" dirty="0"/>
          </a:p>
        </p:txBody>
      </p:sp>
    </p:spTree>
    <p:extLst>
      <p:ext uri="{BB962C8B-B14F-4D97-AF65-F5344CB8AC3E}">
        <p14:creationId xmlns:p14="http://schemas.microsoft.com/office/powerpoint/2010/main" val="32046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5_Title Slide">
    <p:spTree>
      <p:nvGrpSpPr>
        <p:cNvPr id="1" name=""/>
        <p:cNvGrpSpPr/>
        <p:nvPr/>
      </p:nvGrpSpPr>
      <p:grpSpPr>
        <a:xfrm>
          <a:off x="0" y="0"/>
          <a:ext cx="0" cy="0"/>
          <a:chOff x="0" y="0"/>
          <a:chExt cx="0" cy="0"/>
        </a:xfrm>
      </p:grpSpPr>
      <p:pic>
        <p:nvPicPr>
          <p:cNvPr id="14" name="Picture 13" descr="A picture containing logo&#10;&#10;Description automatically generated">
            <a:extLst>
              <a:ext uri="{FF2B5EF4-FFF2-40B4-BE49-F238E27FC236}">
                <a16:creationId xmlns:a16="http://schemas.microsoft.com/office/drawing/2014/main" id="{2AF8EBA9-96C8-E3FF-FF5E-8752E8C5A9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0264" y="4772608"/>
            <a:ext cx="1408721" cy="252413"/>
          </a:xfrm>
          <a:prstGeom prst="rect">
            <a:avLst/>
          </a:prstGeom>
        </p:spPr>
      </p:pic>
      <p:cxnSp>
        <p:nvCxnSpPr>
          <p:cNvPr id="5" name="Straight Connector 4">
            <a:extLst>
              <a:ext uri="{FF2B5EF4-FFF2-40B4-BE49-F238E27FC236}">
                <a16:creationId xmlns:a16="http://schemas.microsoft.com/office/drawing/2014/main" id="{97CF9092-A655-BEFB-B94A-2A94F0E3DCD6}"/>
              </a:ext>
            </a:extLst>
          </p:cNvPr>
          <p:cNvCxnSpPr>
            <a:cxnSpLocks/>
          </p:cNvCxnSpPr>
          <p:nvPr userDrawn="1"/>
        </p:nvCxnSpPr>
        <p:spPr>
          <a:xfrm>
            <a:off x="374222" y="1831522"/>
            <a:ext cx="0" cy="1480457"/>
          </a:xfrm>
          <a:prstGeom prst="line">
            <a:avLst/>
          </a:prstGeom>
          <a:ln>
            <a:solidFill>
              <a:srgbClr val="B2CB15">
                <a:alpha val="85000"/>
              </a:srgb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D370AF-F381-9873-96C8-C78F2BCCB2E7}"/>
              </a:ext>
            </a:extLst>
          </p:cNvPr>
          <p:cNvSpPr txBox="1"/>
          <p:nvPr userDrawn="1"/>
        </p:nvSpPr>
        <p:spPr>
          <a:xfrm>
            <a:off x="400050" y="4812253"/>
            <a:ext cx="918841" cy="213585"/>
          </a:xfrm>
          <a:prstGeom prst="rect">
            <a:avLst/>
          </a:prstGeom>
          <a:noFill/>
        </p:spPr>
        <p:txBody>
          <a:bodyPr wrap="none" rtlCol="0">
            <a:spAutoFit/>
          </a:bodyPr>
          <a:lstStyle/>
          <a:p>
            <a:r>
              <a:rPr lang="en-US" sz="788" dirty="0">
                <a:solidFill>
                  <a:schemeClr val="accent6">
                    <a:lumMod val="40000"/>
                    <a:lumOff val="60000"/>
                  </a:schemeClr>
                </a:solidFill>
                <a:latin typeface="Biome" panose="020B0503030204020804" pitchFamily="34" charset="0"/>
                <a:cs typeface="Biome" panose="020B0503030204020804" pitchFamily="34" charset="0"/>
              </a:rPr>
              <a:t>quantifarm.eu</a:t>
            </a:r>
            <a:endParaRPr lang="en-ID" sz="788" dirty="0">
              <a:solidFill>
                <a:schemeClr val="accent6">
                  <a:lumMod val="40000"/>
                  <a:lumOff val="60000"/>
                </a:schemeClr>
              </a:solidFill>
              <a:latin typeface="Biome" panose="020B0503030204020804" pitchFamily="34" charset="0"/>
              <a:cs typeface="Biome" panose="020B0503030204020804" pitchFamily="34" charset="0"/>
            </a:endParaRPr>
          </a:p>
        </p:txBody>
      </p:sp>
      <p:sp>
        <p:nvSpPr>
          <p:cNvPr id="40" name="Text Placeholder 39">
            <a:extLst>
              <a:ext uri="{FF2B5EF4-FFF2-40B4-BE49-F238E27FC236}">
                <a16:creationId xmlns:a16="http://schemas.microsoft.com/office/drawing/2014/main" id="{85E76188-A1AB-DAAD-D585-2AB0586118F8}"/>
              </a:ext>
            </a:extLst>
          </p:cNvPr>
          <p:cNvSpPr>
            <a:spLocks noGrp="1"/>
          </p:cNvSpPr>
          <p:nvPr>
            <p:ph type="body" sz="quarter" idx="10"/>
          </p:nvPr>
        </p:nvSpPr>
        <p:spPr>
          <a:xfrm>
            <a:off x="696023" y="1021404"/>
            <a:ext cx="8202344" cy="3722537"/>
          </a:xfrm>
          <a:prstGeom prst="rect">
            <a:avLst/>
          </a:prstGeom>
        </p:spPr>
        <p:txBody>
          <a:bodyPr/>
          <a:lstStyle>
            <a:lvl1pPr marL="171450" indent="-171450">
              <a:buClr>
                <a:srgbClr val="006DB1"/>
              </a:buClr>
              <a:buFont typeface="Arial" panose="020B0604020202020204" pitchFamily="34" charset="0"/>
              <a:buChar char="•"/>
              <a:defRPr sz="1500">
                <a:solidFill>
                  <a:srgbClr val="0C1618"/>
                </a:solidFill>
                <a:latin typeface="Biome" panose="020B0503030204020804" pitchFamily="34" charset="0"/>
                <a:cs typeface="Biome" panose="020B0503030204020804" pitchFamily="34" charset="0"/>
              </a:defRPr>
            </a:lvl1pPr>
            <a:lvl2pPr>
              <a:buClr>
                <a:srgbClr val="B2CB15"/>
              </a:buClr>
              <a:defRPr sz="1350">
                <a:solidFill>
                  <a:srgbClr val="0C1618"/>
                </a:solidFill>
                <a:latin typeface="Biome" panose="020B0503030204020804" pitchFamily="34" charset="0"/>
                <a:cs typeface="Biome" panose="020B0503030204020804" pitchFamily="34" charset="0"/>
              </a:defRPr>
            </a:lvl2pPr>
            <a:lvl3pPr>
              <a:buClr>
                <a:srgbClr val="F18805"/>
              </a:buClr>
              <a:defRPr sz="1200">
                <a:solidFill>
                  <a:srgbClr val="0C1618"/>
                </a:solidFill>
                <a:latin typeface="Biome" panose="020B0503030204020804" pitchFamily="34" charset="0"/>
                <a:cs typeface="Biome" panose="020B0503030204020804" pitchFamily="34" charset="0"/>
              </a:defRPr>
            </a:lvl3pPr>
            <a:lvl4pPr>
              <a:buClr>
                <a:srgbClr val="248232"/>
              </a:buClr>
              <a:defRPr sz="1050">
                <a:solidFill>
                  <a:srgbClr val="0C1618"/>
                </a:solidFill>
                <a:latin typeface="Biome" panose="020B0503030204020804" pitchFamily="34" charset="0"/>
                <a:cs typeface="Biome" panose="020B0503030204020804" pitchFamily="34" charset="0"/>
              </a:defRPr>
            </a:lvl4pPr>
            <a:lvl5pPr>
              <a:buClr>
                <a:srgbClr val="0C1618"/>
              </a:buClr>
              <a:defRPr sz="1050">
                <a:solidFill>
                  <a:srgbClr val="0C1618"/>
                </a:solidFill>
                <a:latin typeface="Biome" panose="020B0503030204020804" pitchFamily="34" charset="0"/>
                <a:cs typeface="Biome" panose="020B05030302040208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Rectangle: Diagonal Corners Rounded 40">
            <a:extLst>
              <a:ext uri="{FF2B5EF4-FFF2-40B4-BE49-F238E27FC236}">
                <a16:creationId xmlns:a16="http://schemas.microsoft.com/office/drawing/2014/main" id="{EF0B7C77-2E66-228D-3225-57EC1095FE79}"/>
              </a:ext>
            </a:extLst>
          </p:cNvPr>
          <p:cNvSpPr/>
          <p:nvPr userDrawn="1"/>
        </p:nvSpPr>
        <p:spPr>
          <a:xfrm>
            <a:off x="245634" y="514021"/>
            <a:ext cx="151449" cy="143204"/>
          </a:xfrm>
          <a:prstGeom prst="round2DiagRect">
            <a:avLst>
              <a:gd name="adj1" fmla="val 50000"/>
              <a:gd name="adj2" fmla="val 0"/>
            </a:avLst>
          </a:prstGeom>
          <a:solidFill>
            <a:srgbClr val="006DB1"/>
          </a:solidFill>
          <a:ln>
            <a:solidFill>
              <a:srgbClr val="006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42" name="Rectangle: Diagonal Corners Rounded 41">
            <a:extLst>
              <a:ext uri="{FF2B5EF4-FFF2-40B4-BE49-F238E27FC236}">
                <a16:creationId xmlns:a16="http://schemas.microsoft.com/office/drawing/2014/main" id="{A3DFE2A7-DD2E-E27F-7B9F-E3C7BF1E1CBE}"/>
              </a:ext>
            </a:extLst>
          </p:cNvPr>
          <p:cNvSpPr/>
          <p:nvPr userDrawn="1"/>
        </p:nvSpPr>
        <p:spPr>
          <a:xfrm>
            <a:off x="448649" y="514021"/>
            <a:ext cx="151449" cy="143204"/>
          </a:xfrm>
          <a:prstGeom prst="round2DiagRect">
            <a:avLst>
              <a:gd name="adj1" fmla="val 50000"/>
              <a:gd name="adj2" fmla="val 0"/>
            </a:avLst>
          </a:prstGeom>
          <a:solidFill>
            <a:srgbClr val="B2CB15"/>
          </a:solidFill>
          <a:ln>
            <a:solidFill>
              <a:srgbClr val="B2C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3" name="Title 2">
            <a:extLst>
              <a:ext uri="{FF2B5EF4-FFF2-40B4-BE49-F238E27FC236}">
                <a16:creationId xmlns:a16="http://schemas.microsoft.com/office/drawing/2014/main" id="{A8504161-4170-C075-0F85-DFAE6F607E9F}"/>
              </a:ext>
            </a:extLst>
          </p:cNvPr>
          <p:cNvSpPr>
            <a:spLocks noGrp="1"/>
          </p:cNvSpPr>
          <p:nvPr>
            <p:ph type="title"/>
          </p:nvPr>
        </p:nvSpPr>
        <p:spPr>
          <a:xfrm>
            <a:off x="696024" y="393932"/>
            <a:ext cx="8202343" cy="383381"/>
          </a:xfrm>
          <a:prstGeom prst="rect">
            <a:avLst/>
          </a:prstGeom>
        </p:spPr>
        <p:txBody>
          <a:bodyPr/>
          <a:lstStyle>
            <a:lvl1pPr>
              <a:lnSpc>
                <a:spcPct val="100000"/>
              </a:lnSpc>
              <a:defRPr sz="2100" b="1">
                <a:solidFill>
                  <a:srgbClr val="0C1618"/>
                </a:solidFill>
                <a:latin typeface="Biome" panose="020B0503030204020804" pitchFamily="34" charset="0"/>
                <a:cs typeface="Biome" panose="020B05030302040208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984426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E15C18-7727-433C-9605-B1053CBF8D6C}" type="datetime1">
              <a:rPr lang="es-ES" smtClean="0"/>
              <a:t>19/06/2023</a:t>
            </a:fld>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C0E85B-BF82-4F89-9CC8-DA6DC5C24092}" type="slidenum">
              <a:rPr lang="es-ES" smtClean="0"/>
              <a:t>‹Nº›</a:t>
            </a:fld>
            <a:endParaRPr lang="es-ES"/>
          </a:p>
        </p:txBody>
      </p:sp>
    </p:spTree>
    <p:extLst>
      <p:ext uri="{BB962C8B-B14F-4D97-AF65-F5344CB8AC3E}">
        <p14:creationId xmlns:p14="http://schemas.microsoft.com/office/powerpoint/2010/main" val="3645475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94" y="0"/>
            <a:ext cx="9152394" cy="5143499"/>
          </a:xfrm>
          <a:prstGeom prst="rect">
            <a:avLst/>
          </a:prstGeom>
        </p:spPr>
      </p:pic>
      <p:sp>
        <p:nvSpPr>
          <p:cNvPr id="19" name="文本框 2"/>
          <p:cNvSpPr txBox="1"/>
          <p:nvPr/>
        </p:nvSpPr>
        <p:spPr>
          <a:xfrm>
            <a:off x="5148064" y="1376754"/>
            <a:ext cx="3013992" cy="931024"/>
          </a:xfrm>
          <a:prstGeom prst="rect">
            <a:avLst/>
          </a:prstGeom>
          <a:noFill/>
        </p:spPr>
        <p:txBody>
          <a:bodyPr wrap="square" lIns="68580" tIns="34290" rIns="68580" bIns="34290"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dirty="0">
                <a:solidFill>
                  <a:sysClr val="window" lastClr="FFFFFF"/>
                </a:solidFill>
                <a:latin typeface="Helvetica" panose="020B0604020202030204" pitchFamily="34" charset="0"/>
              </a:rPr>
              <a:t>Tech # X</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sz="2800" b="1" kern="0" dirty="0">
                <a:solidFill>
                  <a:sysClr val="window" lastClr="FFFFFF"/>
                </a:solidFill>
                <a:latin typeface="Helvetica" panose="020B0604020202030204" pitchFamily="34" charset="0"/>
              </a:rPr>
              <a:t>Pilot &lt;place&gt;</a:t>
            </a:r>
          </a:p>
        </p:txBody>
      </p:sp>
      <p:sp>
        <p:nvSpPr>
          <p:cNvPr id="20" name="文本框 3"/>
          <p:cNvSpPr txBox="1"/>
          <p:nvPr/>
        </p:nvSpPr>
        <p:spPr>
          <a:xfrm>
            <a:off x="7053038" y="3163458"/>
            <a:ext cx="2218036" cy="741678"/>
          </a:xfrm>
          <a:prstGeom prst="rect">
            <a:avLst/>
          </a:prstGeom>
          <a:noFill/>
        </p:spPr>
        <p:txBody>
          <a:bodyPr wrap="square" lIns="68580" tIns="34290" rIns="68580" bIns="34290" rtlCol="0">
            <a:spAutoFit/>
            <a:scene3d>
              <a:camera prst="orthographicFront"/>
              <a:lightRig rig="threePt" dir="t"/>
            </a:scene3d>
            <a:sp3d contourW="12700"/>
          </a:bodyPr>
          <a:lstStyle/>
          <a:p>
            <a:pPr marL="0" marR="0" lvl="0" indent="0" defTabSz="914400" eaLnBrk="1" fontAlgn="auto" latinLnBrk="0" hangingPunct="1">
              <a:lnSpc>
                <a:spcPct val="114000"/>
              </a:lnSpc>
              <a:spcBef>
                <a:spcPts val="0"/>
              </a:spcBef>
              <a:spcAft>
                <a:spcPts val="0"/>
              </a:spcAft>
              <a:buClrTx/>
              <a:buSzTx/>
              <a:buFontTx/>
              <a:buNone/>
              <a:tabLst/>
              <a:defRPr/>
            </a:pPr>
            <a:r>
              <a:rPr lang="pt-BR" altLang="zh-CN" sz="2000" kern="0" dirty="0" err="1">
                <a:solidFill>
                  <a:sysClr val="window" lastClr="FFFFFF"/>
                </a:solidFill>
                <a:latin typeface="Helvetica" panose="020B0604020202030204" pitchFamily="34" charset="0"/>
                <a:ea typeface="微软雅黑"/>
              </a:rPr>
              <a:t>KoM</a:t>
            </a:r>
            <a:r>
              <a:rPr lang="pt-BR" altLang="zh-CN" sz="2000" kern="0" dirty="0">
                <a:solidFill>
                  <a:sysClr val="window" lastClr="FFFFFF"/>
                </a:solidFill>
                <a:latin typeface="Helvetica" panose="020B0604020202030204" pitchFamily="34" charset="0"/>
                <a:ea typeface="微软雅黑"/>
              </a:rPr>
              <a:t> - Asturias, 21-22 </a:t>
            </a:r>
            <a:r>
              <a:rPr lang="pt-BR" altLang="zh-CN" sz="2000" kern="0" dirty="0" err="1">
                <a:solidFill>
                  <a:sysClr val="window" lastClr="FFFFFF"/>
                </a:solidFill>
                <a:latin typeface="Helvetica" panose="020B0604020202030204" pitchFamily="34" charset="0"/>
                <a:ea typeface="微软雅黑"/>
              </a:rPr>
              <a:t>June</a:t>
            </a:r>
            <a:r>
              <a:rPr lang="pt-BR" altLang="zh-CN" sz="2000" kern="0" dirty="0">
                <a:solidFill>
                  <a:sysClr val="window" lastClr="FFFFFF"/>
                </a:solidFill>
                <a:latin typeface="Helvetica" panose="020B0604020202030204" pitchFamily="34" charset="0"/>
                <a:ea typeface="微软雅黑"/>
              </a:rPr>
              <a:t> 2023</a:t>
            </a:r>
          </a:p>
        </p:txBody>
      </p:sp>
      <p:sp>
        <p:nvSpPr>
          <p:cNvPr id="21" name="文本框 6"/>
          <p:cNvSpPr txBox="1"/>
          <p:nvPr/>
        </p:nvSpPr>
        <p:spPr>
          <a:xfrm>
            <a:off x="2411760" y="274044"/>
            <a:ext cx="3558184" cy="684803"/>
          </a:xfrm>
          <a:prstGeom prst="rect">
            <a:avLst/>
          </a:prstGeom>
          <a:noFill/>
        </p:spPr>
        <p:txBody>
          <a:bodyPr wrap="square" lIns="68580" tIns="34290" rIns="68580" bIns="34290"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ysClr val="window" lastClr="FFFFFF"/>
                </a:solidFill>
                <a:effectLst/>
                <a:uLnTx/>
                <a:uFillTx/>
                <a:latin typeface="Century Gothic" panose="020B0502020202020204" pitchFamily="34" charset="0"/>
              </a:rPr>
              <a:t>GUARDIANS</a:t>
            </a:r>
            <a:endParaRPr kumimoji="0" lang="zh-CN" altLang="en-US" sz="4000" b="0" i="0" u="none" strike="noStrike" kern="0" cap="none" spc="0" normalizeH="0" baseline="0" noProof="0" dirty="0">
              <a:ln>
                <a:noFill/>
              </a:ln>
              <a:solidFill>
                <a:sysClr val="window" lastClr="FFFFFF"/>
              </a:solidFill>
              <a:effectLst/>
              <a:uLnTx/>
              <a:uFillTx/>
              <a:latin typeface="Century Gothic" panose="020B0502020202020204" pitchFamily="34" charset="0"/>
            </a:endParaRPr>
          </a:p>
        </p:txBody>
      </p:sp>
      <p:sp>
        <p:nvSpPr>
          <p:cNvPr id="22" name="等腰三角形 9"/>
          <p:cNvSpPr/>
          <p:nvPr/>
        </p:nvSpPr>
        <p:spPr>
          <a:xfrm rot="5400000">
            <a:off x="1977297" y="443041"/>
            <a:ext cx="457201" cy="394139"/>
          </a:xfrm>
          <a:prstGeom prst="triangle">
            <a:avLst/>
          </a:prstGeom>
          <a:solidFill>
            <a:schemeClr val="accent6">
              <a:lumMod val="75000"/>
            </a:schemeClr>
          </a:solidFill>
          <a:ln w="12700" cap="flat" cmpd="sng" algn="ctr">
            <a:noFill/>
            <a:prstDash val="solid"/>
            <a:miter lim="800000"/>
          </a:ln>
          <a:effectLst>
            <a:outerShdw blurRad="419100" dist="38100" dir="2700000" algn="tl" rotWithShape="0">
              <a:prstClr val="black">
                <a:alpha val="17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微软雅黑"/>
              <a:cs typeface="+mn-cs"/>
            </a:endParaRPr>
          </a:p>
        </p:txBody>
      </p:sp>
      <p:pic>
        <p:nvPicPr>
          <p:cNvPr id="7" name="Imagen 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77313" y="4510015"/>
            <a:ext cx="1219024" cy="419664"/>
          </a:xfrm>
          <a:prstGeom prst="rect">
            <a:avLst/>
          </a:prstGeom>
        </p:spPr>
      </p:pic>
      <p:pic>
        <p:nvPicPr>
          <p:cNvPr id="9" name="Imagen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9339" y="3308631"/>
            <a:ext cx="2832999" cy="764684"/>
          </a:xfrm>
          <a:prstGeom prst="rect">
            <a:avLst/>
          </a:prstGeom>
        </p:spPr>
      </p:pic>
      <p:pic>
        <p:nvPicPr>
          <p:cNvPr id="10" name="Imagen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7212" y="4510014"/>
            <a:ext cx="594828" cy="419664"/>
          </a:xfrm>
          <a:prstGeom prst="rect">
            <a:avLst/>
          </a:prstGeom>
        </p:spPr>
      </p:pic>
      <p:sp>
        <p:nvSpPr>
          <p:cNvPr id="2" name="文本框 6">
            <a:extLst>
              <a:ext uri="{FF2B5EF4-FFF2-40B4-BE49-F238E27FC236}">
                <a16:creationId xmlns:a16="http://schemas.microsoft.com/office/drawing/2014/main" id="{115C6453-19F3-CE36-A325-BA7C699A652B}"/>
              </a:ext>
            </a:extLst>
          </p:cNvPr>
          <p:cNvSpPr txBox="1"/>
          <p:nvPr/>
        </p:nvSpPr>
        <p:spPr>
          <a:xfrm>
            <a:off x="5941086" y="288486"/>
            <a:ext cx="3558184" cy="715581"/>
          </a:xfrm>
          <a:prstGeom prst="rect">
            <a:avLst/>
          </a:prstGeom>
          <a:noFill/>
        </p:spPr>
        <p:txBody>
          <a:bodyPr wrap="square" lIns="68580" tIns="34290" rIns="68580" bIns="34290"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 lastClr="FFFFFF"/>
                </a:solidFill>
                <a:effectLst/>
                <a:uLnTx/>
                <a:uFillTx/>
                <a:latin typeface="Century Gothic" panose="020B0502020202020204" pitchFamily="34" charset="0"/>
              </a:rPr>
              <a:t>Smart solutions to empower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 lastClr="FFFFFF"/>
                </a:solidFill>
                <a:effectLst/>
                <a:uLnTx/>
                <a:uFillTx/>
                <a:latin typeface="Century Gothic" panose="020B0502020202020204" pitchFamily="34" charset="0"/>
              </a:rPr>
              <a:t>small- and medium-sized farms as guardians of the territory</a:t>
            </a:r>
            <a:endParaRPr kumimoji="0" lang="zh-CN" altLang="en-US" sz="1400" b="0" i="0" u="none" strike="noStrike" kern="0" cap="none" spc="0" normalizeH="0" baseline="0" noProof="0" dirty="0">
              <a:ln>
                <a:noFill/>
              </a:ln>
              <a:solidFill>
                <a:sysClr val="window" lastClr="FFFFFF"/>
              </a:solidFill>
              <a:effectLst/>
              <a:uLnTx/>
              <a:uFillTx/>
              <a:latin typeface="Century Gothic" panose="020B0502020202020204" pitchFamily="34" charset="0"/>
            </a:endParaRPr>
          </a:p>
        </p:txBody>
      </p:sp>
    </p:spTree>
    <p:extLst>
      <p:ext uri="{BB962C8B-B14F-4D97-AF65-F5344CB8AC3E}">
        <p14:creationId xmlns:p14="http://schemas.microsoft.com/office/powerpoint/2010/main" val="1700255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Technology</a:t>
            </a:r>
            <a:r>
              <a:rPr lang="es-ES" dirty="0"/>
              <a:t> SATIVUM: </a:t>
            </a:r>
            <a:r>
              <a:rPr lang="es-ES" dirty="0" err="1"/>
              <a:t>Development</a:t>
            </a:r>
            <a:r>
              <a:rPr lang="es-ES" dirty="0"/>
              <a:t> in GUARDIANS</a:t>
            </a:r>
          </a:p>
        </p:txBody>
      </p:sp>
      <p:sp>
        <p:nvSpPr>
          <p:cNvPr id="3" name="Marcador de contenido 2"/>
          <p:cNvSpPr>
            <a:spLocks noGrp="1"/>
          </p:cNvSpPr>
          <p:nvPr>
            <p:ph idx="1"/>
          </p:nvPr>
        </p:nvSpPr>
        <p:spPr/>
        <p:txBody>
          <a:bodyPr>
            <a:normAutofit fontScale="55000" lnSpcReduction="20000"/>
          </a:bodyPr>
          <a:lstStyle/>
          <a:p>
            <a:r>
              <a:rPr lang="en-GB" dirty="0"/>
              <a:t>Answer the following questions related to how do you expect to develop your technology during GUARDIANS. Please, take into account that during the co-creation time, your initial expectations may be re-defined but it is expected that each technology developer knows what would be the potential evolution of each technology:</a:t>
            </a:r>
          </a:p>
          <a:p>
            <a:pPr lvl="1"/>
            <a:r>
              <a:rPr lang="en-GB" dirty="0"/>
              <a:t>What are the main aspects in which your technology will improve during GUARDIANS?</a:t>
            </a:r>
          </a:p>
          <a:p>
            <a:pPr marL="457200" lvl="1" indent="0">
              <a:buNone/>
            </a:pPr>
            <a:r>
              <a:rPr lang="en-GB" dirty="0">
                <a:solidFill>
                  <a:srgbClr val="FF0000"/>
                </a:solidFill>
              </a:rPr>
              <a:t>Make it more affordable for small farmers</a:t>
            </a:r>
          </a:p>
          <a:p>
            <a:pPr lvl="1"/>
            <a:r>
              <a:rPr lang="en-GB" dirty="0"/>
              <a:t>Which are the main new functionalities expected?</a:t>
            </a:r>
          </a:p>
          <a:p>
            <a:pPr marL="457200" lvl="1" indent="0">
              <a:buNone/>
            </a:pPr>
            <a:r>
              <a:rPr lang="en-GB" dirty="0">
                <a:solidFill>
                  <a:srgbClr val="FF0000"/>
                </a:solidFill>
              </a:rPr>
              <a:t>Easy field book</a:t>
            </a:r>
          </a:p>
          <a:p>
            <a:pPr lvl="1"/>
            <a:r>
              <a:rPr lang="en-GB" dirty="0"/>
              <a:t>Will it solve new problems or will it improve the solving of already defined problems?</a:t>
            </a:r>
          </a:p>
          <a:p>
            <a:pPr lvl="1"/>
            <a:r>
              <a:rPr lang="en-GB" dirty="0">
                <a:solidFill>
                  <a:srgbClr val="FF0000"/>
                </a:solidFill>
              </a:rPr>
              <a:t>Improve already defined problems in relation with de government and some </a:t>
            </a:r>
            <a:r>
              <a:rPr lang="en-GB" dirty="0" err="1">
                <a:solidFill>
                  <a:srgbClr val="FF0000"/>
                </a:solidFill>
              </a:rPr>
              <a:t>sp</a:t>
            </a:r>
            <a:endParaRPr lang="en-GB" dirty="0">
              <a:solidFill>
                <a:srgbClr val="FF0000"/>
              </a:solidFill>
            </a:endParaRPr>
          </a:p>
          <a:p>
            <a:pPr lvl="1"/>
            <a:r>
              <a:rPr lang="en-GB" dirty="0"/>
              <a:t>Are there any challenges for the development? (for example, you need a set of data to train the system, your system will only work under certain conditions…)</a:t>
            </a:r>
          </a:p>
          <a:p>
            <a:pPr marL="457200" lvl="1" indent="0">
              <a:buNone/>
            </a:pPr>
            <a:endParaRPr lang="en-GB" dirty="0"/>
          </a:p>
          <a:p>
            <a:pPr lvl="1"/>
            <a:r>
              <a:rPr lang="en-GB" dirty="0"/>
              <a:t>Which TRL is it expected to reach? </a:t>
            </a:r>
            <a:r>
              <a:rPr lang="en-GB" dirty="0">
                <a:solidFill>
                  <a:srgbClr val="FF0000"/>
                </a:solidFill>
              </a:rPr>
              <a:t>9</a:t>
            </a:r>
          </a:p>
          <a:p>
            <a:pPr lvl="1"/>
            <a:endParaRPr lang="en-GB" dirty="0"/>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10</a:t>
            </a:fld>
            <a:endParaRPr lang="es-ES" dirty="0"/>
          </a:p>
        </p:txBody>
      </p:sp>
    </p:spTree>
    <p:extLst>
      <p:ext uri="{BB962C8B-B14F-4D97-AF65-F5344CB8AC3E}">
        <p14:creationId xmlns:p14="http://schemas.microsoft.com/office/powerpoint/2010/main" val="310036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Technology</a:t>
            </a:r>
            <a:r>
              <a:rPr lang="es-ES" dirty="0"/>
              <a:t> SATIVUM: Legal and data </a:t>
            </a:r>
            <a:r>
              <a:rPr lang="es-ES" dirty="0" err="1"/>
              <a:t>protection</a:t>
            </a:r>
            <a:r>
              <a:rPr lang="es-ES" dirty="0"/>
              <a:t> </a:t>
            </a:r>
            <a:r>
              <a:rPr lang="es-ES" dirty="0" err="1"/>
              <a:t>aspects</a:t>
            </a:r>
            <a:endParaRPr lang="es-ES" dirty="0"/>
          </a:p>
        </p:txBody>
      </p:sp>
      <p:sp>
        <p:nvSpPr>
          <p:cNvPr id="3" name="Marcador de contenido 2"/>
          <p:cNvSpPr>
            <a:spLocks noGrp="1"/>
          </p:cNvSpPr>
          <p:nvPr>
            <p:ph idx="1"/>
          </p:nvPr>
        </p:nvSpPr>
        <p:spPr/>
        <p:txBody>
          <a:bodyPr>
            <a:normAutofit fontScale="62500" lnSpcReduction="20000"/>
          </a:bodyPr>
          <a:lstStyle/>
          <a:p>
            <a:r>
              <a:rPr lang="en-GB" dirty="0"/>
              <a:t>Answer the following questions related to legal / data protection for your technology:</a:t>
            </a:r>
          </a:p>
          <a:p>
            <a:pPr lvl="1"/>
            <a:r>
              <a:rPr lang="en-GB" dirty="0"/>
              <a:t>Do you currently have all the rights for your technology? </a:t>
            </a:r>
            <a:r>
              <a:rPr lang="en-GB" dirty="0">
                <a:solidFill>
                  <a:srgbClr val="FF0000"/>
                </a:solidFill>
              </a:rPr>
              <a:t>yes</a:t>
            </a:r>
          </a:p>
          <a:p>
            <a:pPr lvl="1"/>
            <a:r>
              <a:rPr lang="en-GB" dirty="0"/>
              <a:t>Has any other entity participate in the creation of your technology (for example, if this technology has been created for another collaboration Project). </a:t>
            </a:r>
            <a:r>
              <a:rPr lang="en-GB" dirty="0">
                <a:solidFill>
                  <a:srgbClr val="FF0000"/>
                </a:solidFill>
              </a:rPr>
              <a:t>Free software dependencies and API for satellite image</a:t>
            </a:r>
          </a:p>
          <a:p>
            <a:pPr lvl="1"/>
            <a:r>
              <a:rPr lang="en-GB" dirty="0"/>
              <a:t>Which kind of data do you need to store? Are personal data stored? Where are data stored?</a:t>
            </a:r>
          </a:p>
          <a:p>
            <a:pPr marL="457200" lvl="1" indent="0">
              <a:buNone/>
            </a:pPr>
            <a:r>
              <a:rPr lang="en-GB" dirty="0">
                <a:solidFill>
                  <a:srgbClr val="FF0000"/>
                </a:solidFill>
              </a:rPr>
              <a:t>Farm data with legal binding is transmitted to the government. A copy is </a:t>
            </a:r>
            <a:r>
              <a:rPr lang="en-GB" dirty="0" err="1">
                <a:solidFill>
                  <a:srgbClr val="FF0000"/>
                </a:solidFill>
              </a:rPr>
              <a:t>sotrd</a:t>
            </a:r>
            <a:r>
              <a:rPr lang="en-GB" dirty="0">
                <a:solidFill>
                  <a:srgbClr val="FF0000"/>
                </a:solidFill>
              </a:rPr>
              <a:t> in </a:t>
            </a:r>
            <a:r>
              <a:rPr lang="en-GB" dirty="0" err="1">
                <a:solidFill>
                  <a:srgbClr val="FF0000"/>
                </a:solidFill>
              </a:rPr>
              <a:t>ITACyL</a:t>
            </a:r>
            <a:r>
              <a:rPr lang="en-GB" dirty="0">
                <a:solidFill>
                  <a:srgbClr val="FF0000"/>
                </a:solidFill>
              </a:rPr>
              <a:t> servers</a:t>
            </a:r>
          </a:p>
          <a:p>
            <a:pPr lvl="1"/>
            <a:r>
              <a:rPr lang="en-GB" dirty="0"/>
              <a:t>Do we need any permissions to implement this technology? (for example, in the case of the drones, specify the legal procedure needed).</a:t>
            </a:r>
            <a:r>
              <a:rPr lang="en-GB" dirty="0">
                <a:solidFill>
                  <a:srgbClr val="FF0000"/>
                </a:solidFill>
              </a:rPr>
              <a:t>NO</a:t>
            </a:r>
          </a:p>
          <a:p>
            <a:pPr lvl="1"/>
            <a:r>
              <a:rPr lang="en-GB" dirty="0"/>
              <a:t>Check if your technology can imply some ethical issues with the following aspects: humans; personal data; animals; non EU-countries; environment, health and safety; artificial intelligence; other </a:t>
            </a:r>
            <a:r>
              <a:rPr lang="en-GB" i="1" dirty="0"/>
              <a:t>[The EC has told GUARDIANS that we need an ethical board for these categories</a:t>
            </a:r>
            <a:r>
              <a:rPr lang="en-GB" dirty="0"/>
              <a:t>] </a:t>
            </a:r>
            <a:r>
              <a:rPr lang="en-GB" dirty="0">
                <a:solidFill>
                  <a:srgbClr val="FF0000"/>
                </a:solidFill>
              </a:rPr>
              <a:t>Personal data could be an issue</a:t>
            </a:r>
          </a:p>
          <a:p>
            <a:pPr lvl="1"/>
            <a:endParaRPr lang="en-GB" dirty="0"/>
          </a:p>
          <a:p>
            <a:pPr lvl="1"/>
            <a:endParaRPr lang="en-GB" dirty="0"/>
          </a:p>
          <a:p>
            <a:pPr lvl="1"/>
            <a:endParaRPr lang="en-GB" dirty="0"/>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11</a:t>
            </a:fld>
            <a:endParaRPr lang="es-ES" dirty="0"/>
          </a:p>
        </p:txBody>
      </p:sp>
    </p:spTree>
    <p:extLst>
      <p:ext uri="{BB962C8B-B14F-4D97-AF65-F5344CB8AC3E}">
        <p14:creationId xmlns:p14="http://schemas.microsoft.com/office/powerpoint/2010/main" val="326122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Technology</a:t>
            </a:r>
            <a:r>
              <a:rPr lang="es-ES" dirty="0"/>
              <a:t> SATIVUM : </a:t>
            </a:r>
            <a:r>
              <a:rPr lang="es-ES" dirty="0" err="1"/>
              <a:t>Implementation</a:t>
            </a:r>
            <a:r>
              <a:rPr lang="es-ES" dirty="0"/>
              <a:t> in a </a:t>
            </a:r>
            <a:r>
              <a:rPr lang="es-ES" dirty="0" err="1"/>
              <a:t>farm</a:t>
            </a:r>
            <a:endParaRPr lang="es-ES" dirty="0"/>
          </a:p>
        </p:txBody>
      </p:sp>
      <p:sp>
        <p:nvSpPr>
          <p:cNvPr id="3" name="Marcador de contenido 2"/>
          <p:cNvSpPr>
            <a:spLocks noGrp="1"/>
          </p:cNvSpPr>
          <p:nvPr>
            <p:ph idx="1"/>
          </p:nvPr>
        </p:nvSpPr>
        <p:spPr/>
        <p:txBody>
          <a:bodyPr>
            <a:normAutofit fontScale="62500" lnSpcReduction="20000"/>
          </a:bodyPr>
          <a:lstStyle/>
          <a:p>
            <a:r>
              <a:rPr lang="en-GB" dirty="0"/>
              <a:t>Answer the following questions related to what do you need to implement and test your technology in the pilot:</a:t>
            </a:r>
          </a:p>
          <a:p>
            <a:pPr lvl="1"/>
            <a:r>
              <a:rPr lang="en-GB" dirty="0"/>
              <a:t>What type of farm do you need? </a:t>
            </a:r>
            <a:r>
              <a:rPr lang="en-GB" dirty="0">
                <a:solidFill>
                  <a:srgbClr val="FF0000"/>
                </a:solidFill>
              </a:rPr>
              <a:t>Agricultural land with any crop</a:t>
            </a:r>
          </a:p>
          <a:p>
            <a:pPr lvl="1"/>
            <a:r>
              <a:rPr lang="en-GB" dirty="0"/>
              <a:t>Which crops/animals do you need the farm to have?</a:t>
            </a:r>
            <a:r>
              <a:rPr lang="en-GB" i="1" dirty="0"/>
              <a:t>[Please have a look at the description of the </a:t>
            </a:r>
            <a:r>
              <a:rPr lang="en-GB" i="1" dirty="0" err="1"/>
              <a:t>DoA</a:t>
            </a:r>
            <a:r>
              <a:rPr lang="en-GB" i="1" dirty="0"/>
              <a:t> so it should be aligned] </a:t>
            </a:r>
            <a:r>
              <a:rPr lang="en-GB" i="1" dirty="0">
                <a:solidFill>
                  <a:srgbClr val="FF0000"/>
                </a:solidFill>
              </a:rPr>
              <a:t>any grain or forage crop is preferred</a:t>
            </a:r>
          </a:p>
          <a:p>
            <a:pPr lvl="1"/>
            <a:r>
              <a:rPr lang="en-GB" dirty="0"/>
              <a:t>Does it require the installation of some hardware/software? </a:t>
            </a:r>
            <a:r>
              <a:rPr lang="en-GB" dirty="0">
                <a:solidFill>
                  <a:srgbClr val="FF0000"/>
                </a:solidFill>
              </a:rPr>
              <a:t>No</a:t>
            </a:r>
          </a:p>
          <a:p>
            <a:pPr lvl="1"/>
            <a:r>
              <a:rPr lang="en-GB" dirty="0"/>
              <a:t>Are there any must-have technical requirements? (for example, Internet connection). </a:t>
            </a:r>
            <a:r>
              <a:rPr lang="en-GB" dirty="0">
                <a:solidFill>
                  <a:srgbClr val="FF0000"/>
                </a:solidFill>
              </a:rPr>
              <a:t>Internet connection, smartphone or desktop computer</a:t>
            </a:r>
          </a:p>
          <a:p>
            <a:pPr lvl="1"/>
            <a:r>
              <a:rPr lang="en-GB" dirty="0"/>
              <a:t>Does the technology need to be tested in a specific season or month of the year? </a:t>
            </a:r>
            <a:r>
              <a:rPr lang="en-GB" dirty="0">
                <a:solidFill>
                  <a:srgbClr val="FF0000"/>
                </a:solidFill>
              </a:rPr>
              <a:t>NO, but nutrition advise happens at specific time windows</a:t>
            </a:r>
          </a:p>
          <a:p>
            <a:pPr lvl="1"/>
            <a:r>
              <a:rPr lang="en-GB" dirty="0"/>
              <a:t>What does the farmer need to do to test your technology? (for example, will the farmer need to measure something and enter the data in another system? will the Farmer need to directly manage the drone or Will it be automatic?...) </a:t>
            </a:r>
            <a:r>
              <a:rPr lang="en-GB" dirty="0">
                <a:solidFill>
                  <a:srgbClr val="FF0000"/>
                </a:solidFill>
              </a:rPr>
              <a:t>Farmer must use the interface and introduce data for every parcel</a:t>
            </a:r>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12</a:t>
            </a:fld>
            <a:endParaRPr lang="es-ES" dirty="0"/>
          </a:p>
        </p:txBody>
      </p:sp>
    </p:spTree>
    <p:extLst>
      <p:ext uri="{BB962C8B-B14F-4D97-AF65-F5344CB8AC3E}">
        <p14:creationId xmlns:p14="http://schemas.microsoft.com/office/powerpoint/2010/main" val="26484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Pilot</a:t>
            </a:r>
            <a:r>
              <a:rPr lang="es-ES" dirty="0"/>
              <a:t> &lt;place&gt;</a:t>
            </a:r>
          </a:p>
        </p:txBody>
      </p:sp>
      <p:sp>
        <p:nvSpPr>
          <p:cNvPr id="3" name="Marcador de contenido 2"/>
          <p:cNvSpPr>
            <a:spLocks noGrp="1"/>
          </p:cNvSpPr>
          <p:nvPr>
            <p:ph idx="1"/>
          </p:nvPr>
        </p:nvSpPr>
        <p:spPr/>
        <p:txBody>
          <a:bodyPr>
            <a:normAutofit fontScale="85000" lnSpcReduction="20000"/>
          </a:bodyPr>
          <a:lstStyle/>
          <a:p>
            <a:r>
              <a:rPr lang="es-ES" dirty="0" err="1"/>
              <a:t>Answer</a:t>
            </a:r>
            <a:r>
              <a:rPr lang="es-ES" dirty="0"/>
              <a:t> </a:t>
            </a:r>
            <a:r>
              <a:rPr lang="es-ES" dirty="0" err="1"/>
              <a:t>the</a:t>
            </a:r>
            <a:r>
              <a:rPr lang="es-ES" dirty="0"/>
              <a:t> </a:t>
            </a:r>
            <a:r>
              <a:rPr lang="es-ES" dirty="0" err="1"/>
              <a:t>following</a:t>
            </a:r>
            <a:r>
              <a:rPr lang="es-ES" dirty="0"/>
              <a:t> </a:t>
            </a:r>
            <a:r>
              <a:rPr lang="es-ES" dirty="0" err="1"/>
              <a:t>questions</a:t>
            </a:r>
            <a:r>
              <a:rPr lang="es-ES" dirty="0"/>
              <a:t> </a:t>
            </a:r>
            <a:r>
              <a:rPr lang="es-ES" dirty="0" err="1"/>
              <a:t>related</a:t>
            </a:r>
            <a:r>
              <a:rPr lang="es-ES" dirty="0"/>
              <a:t> </a:t>
            </a:r>
            <a:r>
              <a:rPr lang="es-ES" dirty="0" err="1"/>
              <a:t>to</a:t>
            </a:r>
            <a:r>
              <a:rPr lang="es-ES" dirty="0"/>
              <a:t> </a:t>
            </a:r>
            <a:r>
              <a:rPr lang="es-ES" dirty="0" err="1"/>
              <a:t>the</a:t>
            </a:r>
            <a:r>
              <a:rPr lang="es-ES" dirty="0"/>
              <a:t> </a:t>
            </a:r>
            <a:r>
              <a:rPr lang="es-ES" dirty="0" err="1"/>
              <a:t>description</a:t>
            </a:r>
            <a:r>
              <a:rPr lang="es-ES" dirty="0"/>
              <a:t> </a:t>
            </a:r>
            <a:r>
              <a:rPr lang="es-ES" dirty="0" err="1"/>
              <a:t>of</a:t>
            </a:r>
            <a:r>
              <a:rPr lang="es-ES" dirty="0"/>
              <a:t> </a:t>
            </a:r>
            <a:r>
              <a:rPr lang="es-ES" dirty="0" err="1"/>
              <a:t>your</a:t>
            </a:r>
            <a:r>
              <a:rPr lang="es-ES" dirty="0"/>
              <a:t> </a:t>
            </a:r>
            <a:r>
              <a:rPr lang="es-ES" dirty="0" err="1"/>
              <a:t>pilot</a:t>
            </a:r>
            <a:r>
              <a:rPr lang="es-ES" dirty="0"/>
              <a:t>:</a:t>
            </a:r>
          </a:p>
          <a:p>
            <a:pPr lvl="1"/>
            <a:r>
              <a:rPr lang="es-ES" dirty="0"/>
              <a:t>Describe </a:t>
            </a:r>
            <a:r>
              <a:rPr lang="es-ES" dirty="0" err="1"/>
              <a:t>the</a:t>
            </a:r>
            <a:r>
              <a:rPr lang="es-ES" dirty="0"/>
              <a:t> </a:t>
            </a:r>
            <a:r>
              <a:rPr lang="es-ES" dirty="0" err="1"/>
              <a:t>type</a:t>
            </a:r>
            <a:r>
              <a:rPr lang="es-ES" dirty="0"/>
              <a:t> </a:t>
            </a:r>
            <a:r>
              <a:rPr lang="es-ES" dirty="0" err="1"/>
              <a:t>of</a:t>
            </a:r>
            <a:r>
              <a:rPr lang="es-ES" dirty="0"/>
              <a:t> </a:t>
            </a:r>
            <a:r>
              <a:rPr lang="es-ES" dirty="0" err="1"/>
              <a:t>farms</a:t>
            </a:r>
            <a:r>
              <a:rPr lang="es-ES" dirty="0"/>
              <a:t> in </a:t>
            </a:r>
            <a:r>
              <a:rPr lang="es-ES" dirty="0" err="1"/>
              <a:t>which</a:t>
            </a:r>
            <a:r>
              <a:rPr lang="es-ES" dirty="0"/>
              <a:t> </a:t>
            </a:r>
            <a:r>
              <a:rPr lang="es-ES" dirty="0" err="1"/>
              <a:t>the</a:t>
            </a:r>
            <a:r>
              <a:rPr lang="es-ES" dirty="0"/>
              <a:t> </a:t>
            </a:r>
            <a:r>
              <a:rPr lang="es-ES" dirty="0" err="1"/>
              <a:t>technology</a:t>
            </a:r>
            <a:r>
              <a:rPr lang="es-ES" dirty="0"/>
              <a:t> </a:t>
            </a:r>
            <a:r>
              <a:rPr lang="es-ES" dirty="0" err="1"/>
              <a:t>will</a:t>
            </a:r>
            <a:r>
              <a:rPr lang="es-ES" dirty="0"/>
              <a:t> be </a:t>
            </a:r>
            <a:r>
              <a:rPr lang="es-ES" dirty="0" err="1"/>
              <a:t>tested</a:t>
            </a:r>
            <a:r>
              <a:rPr lang="es-ES" dirty="0"/>
              <a:t>: </a:t>
            </a:r>
            <a:r>
              <a:rPr lang="es-ES" dirty="0" err="1"/>
              <a:t>how</a:t>
            </a:r>
            <a:r>
              <a:rPr lang="es-ES" dirty="0"/>
              <a:t> </a:t>
            </a:r>
            <a:r>
              <a:rPr lang="es-ES" dirty="0" err="1"/>
              <a:t>many</a:t>
            </a:r>
            <a:r>
              <a:rPr lang="es-ES" dirty="0"/>
              <a:t> </a:t>
            </a:r>
            <a:r>
              <a:rPr lang="es-ES" dirty="0" err="1"/>
              <a:t>farms</a:t>
            </a:r>
            <a:r>
              <a:rPr lang="es-ES" dirty="0"/>
              <a:t>, </a:t>
            </a:r>
            <a:r>
              <a:rPr lang="es-ES" dirty="0" err="1"/>
              <a:t>location</a:t>
            </a:r>
            <a:r>
              <a:rPr lang="es-ES" dirty="0"/>
              <a:t>, general </a:t>
            </a:r>
            <a:r>
              <a:rPr lang="es-ES" dirty="0" err="1"/>
              <a:t>description</a:t>
            </a:r>
            <a:r>
              <a:rPr lang="es-ES" dirty="0"/>
              <a:t>.</a:t>
            </a:r>
          </a:p>
          <a:p>
            <a:pPr lvl="1"/>
            <a:r>
              <a:rPr lang="es-ES" dirty="0" err="1"/>
              <a:t>Explain</a:t>
            </a:r>
            <a:r>
              <a:rPr lang="es-ES" dirty="0"/>
              <a:t> </a:t>
            </a:r>
            <a:r>
              <a:rPr lang="es-ES" dirty="0" err="1"/>
              <a:t>the</a:t>
            </a:r>
            <a:r>
              <a:rPr lang="es-ES" dirty="0"/>
              <a:t> </a:t>
            </a:r>
            <a:r>
              <a:rPr lang="es-ES" dirty="0" err="1"/>
              <a:t>crops</a:t>
            </a:r>
            <a:r>
              <a:rPr lang="es-ES" dirty="0"/>
              <a:t>/</a:t>
            </a:r>
            <a:r>
              <a:rPr lang="es-ES" dirty="0" err="1"/>
              <a:t>animals</a:t>
            </a:r>
            <a:r>
              <a:rPr lang="es-ES" dirty="0"/>
              <a:t> </a:t>
            </a:r>
            <a:r>
              <a:rPr lang="es-ES" dirty="0" err="1"/>
              <a:t>available</a:t>
            </a:r>
            <a:r>
              <a:rPr lang="es-ES" dirty="0"/>
              <a:t>.</a:t>
            </a:r>
          </a:p>
          <a:p>
            <a:pPr lvl="1"/>
            <a:r>
              <a:rPr lang="es-ES" dirty="0" err="1"/>
              <a:t>Explain</a:t>
            </a:r>
            <a:r>
              <a:rPr lang="es-ES" dirty="0"/>
              <a:t> </a:t>
            </a:r>
            <a:r>
              <a:rPr lang="es-ES" dirty="0" err="1"/>
              <a:t>your</a:t>
            </a:r>
            <a:r>
              <a:rPr lang="es-ES" dirty="0"/>
              <a:t> </a:t>
            </a:r>
            <a:r>
              <a:rPr lang="es-ES" dirty="0" err="1"/>
              <a:t>relation</a:t>
            </a:r>
            <a:r>
              <a:rPr lang="es-ES" dirty="0"/>
              <a:t> </a:t>
            </a:r>
            <a:r>
              <a:rPr lang="es-ES" dirty="0" err="1"/>
              <a:t>with</a:t>
            </a:r>
            <a:r>
              <a:rPr lang="es-ES" dirty="0"/>
              <a:t> </a:t>
            </a:r>
            <a:r>
              <a:rPr lang="es-ES" dirty="0" err="1"/>
              <a:t>these</a:t>
            </a:r>
            <a:r>
              <a:rPr lang="es-ES" dirty="0"/>
              <a:t> </a:t>
            </a:r>
            <a:r>
              <a:rPr lang="es-ES" dirty="0" err="1"/>
              <a:t>farms</a:t>
            </a:r>
            <a:r>
              <a:rPr lang="es-ES" dirty="0"/>
              <a:t> (</a:t>
            </a:r>
            <a:r>
              <a:rPr lang="es-ES" dirty="0" err="1"/>
              <a:t>for</a:t>
            </a:r>
            <a:r>
              <a:rPr lang="es-ES" dirty="0"/>
              <a:t> </a:t>
            </a:r>
            <a:r>
              <a:rPr lang="es-ES" dirty="0" err="1"/>
              <a:t>example</a:t>
            </a:r>
            <a:r>
              <a:rPr lang="es-ES" dirty="0"/>
              <a:t>, </a:t>
            </a:r>
            <a:r>
              <a:rPr lang="es-ES" dirty="0" err="1"/>
              <a:t>you</a:t>
            </a:r>
            <a:r>
              <a:rPr lang="es-ES" dirty="0"/>
              <a:t> are a cooperative and </a:t>
            </a:r>
            <a:r>
              <a:rPr lang="es-ES" dirty="0" err="1"/>
              <a:t>the</a:t>
            </a:r>
            <a:r>
              <a:rPr lang="es-ES" dirty="0"/>
              <a:t> </a:t>
            </a:r>
            <a:r>
              <a:rPr lang="es-ES" dirty="0" err="1"/>
              <a:t>farms</a:t>
            </a:r>
            <a:r>
              <a:rPr lang="es-ES" dirty="0"/>
              <a:t> are </a:t>
            </a:r>
            <a:r>
              <a:rPr lang="es-ES" dirty="0" err="1"/>
              <a:t>within</a:t>
            </a:r>
            <a:r>
              <a:rPr lang="es-ES" dirty="0"/>
              <a:t> </a:t>
            </a:r>
            <a:r>
              <a:rPr lang="es-ES" dirty="0" err="1"/>
              <a:t>your</a:t>
            </a:r>
            <a:r>
              <a:rPr lang="es-ES" dirty="0"/>
              <a:t> cooperative; </a:t>
            </a:r>
            <a:r>
              <a:rPr lang="es-ES" dirty="0" err="1"/>
              <a:t>you</a:t>
            </a:r>
            <a:r>
              <a:rPr lang="es-ES" dirty="0"/>
              <a:t> are </a:t>
            </a:r>
            <a:r>
              <a:rPr lang="es-ES" dirty="0" err="1"/>
              <a:t>the</a:t>
            </a:r>
            <a:r>
              <a:rPr lang="es-ES" dirty="0"/>
              <a:t> </a:t>
            </a:r>
            <a:r>
              <a:rPr lang="es-ES" dirty="0" err="1"/>
              <a:t>owner</a:t>
            </a:r>
            <a:r>
              <a:rPr lang="es-ES" dirty="0"/>
              <a:t> </a:t>
            </a:r>
            <a:r>
              <a:rPr lang="es-ES" dirty="0" err="1"/>
              <a:t>of</a:t>
            </a:r>
            <a:r>
              <a:rPr lang="es-ES" dirty="0"/>
              <a:t> </a:t>
            </a:r>
            <a:r>
              <a:rPr lang="es-ES" dirty="0" err="1"/>
              <a:t>the</a:t>
            </a:r>
            <a:r>
              <a:rPr lang="es-ES" dirty="0"/>
              <a:t> </a:t>
            </a:r>
            <a:r>
              <a:rPr lang="es-ES" dirty="0" err="1"/>
              <a:t>farm</a:t>
            </a:r>
            <a:r>
              <a:rPr lang="es-ES" dirty="0"/>
              <a:t>; </a:t>
            </a:r>
            <a:r>
              <a:rPr lang="es-ES" dirty="0" err="1"/>
              <a:t>you</a:t>
            </a:r>
            <a:r>
              <a:rPr lang="es-ES" dirty="0"/>
              <a:t> </a:t>
            </a:r>
            <a:r>
              <a:rPr lang="es-ES" dirty="0" err="1"/>
              <a:t>usually</a:t>
            </a:r>
            <a:r>
              <a:rPr lang="es-ES" dirty="0"/>
              <a:t> </a:t>
            </a:r>
            <a:r>
              <a:rPr lang="es-ES" dirty="0" err="1"/>
              <a:t>collaborate</a:t>
            </a:r>
            <a:r>
              <a:rPr lang="es-ES" dirty="0"/>
              <a:t> </a:t>
            </a:r>
            <a:r>
              <a:rPr lang="es-ES" dirty="0" err="1"/>
              <a:t>with</a:t>
            </a:r>
            <a:r>
              <a:rPr lang="es-ES" dirty="0"/>
              <a:t> </a:t>
            </a:r>
            <a:r>
              <a:rPr lang="es-ES" dirty="0" err="1"/>
              <a:t>this</a:t>
            </a:r>
            <a:r>
              <a:rPr lang="es-ES" dirty="0"/>
              <a:t> </a:t>
            </a:r>
            <a:r>
              <a:rPr lang="es-ES" dirty="0" err="1"/>
              <a:t>farm</a:t>
            </a:r>
            <a:r>
              <a:rPr lang="es-ES" dirty="0"/>
              <a:t>…).</a:t>
            </a:r>
          </a:p>
          <a:p>
            <a:pPr lvl="1"/>
            <a:r>
              <a:rPr lang="es-ES" dirty="0" err="1"/>
              <a:t>Have</a:t>
            </a:r>
            <a:r>
              <a:rPr lang="es-ES" dirty="0"/>
              <a:t> </a:t>
            </a:r>
            <a:r>
              <a:rPr lang="es-ES" dirty="0" err="1"/>
              <a:t>the</a:t>
            </a:r>
            <a:r>
              <a:rPr lang="es-ES" dirty="0"/>
              <a:t> </a:t>
            </a:r>
            <a:r>
              <a:rPr lang="es-ES" dirty="0" err="1"/>
              <a:t>owners</a:t>
            </a:r>
            <a:r>
              <a:rPr lang="es-ES" dirty="0"/>
              <a:t> </a:t>
            </a:r>
            <a:r>
              <a:rPr lang="es-ES" dirty="0" err="1"/>
              <a:t>of</a:t>
            </a:r>
            <a:r>
              <a:rPr lang="es-ES" dirty="0"/>
              <a:t> </a:t>
            </a:r>
            <a:r>
              <a:rPr lang="es-ES" dirty="0" err="1"/>
              <a:t>these</a:t>
            </a:r>
            <a:r>
              <a:rPr lang="es-ES" dirty="0"/>
              <a:t> </a:t>
            </a:r>
            <a:r>
              <a:rPr lang="es-ES" dirty="0" err="1"/>
              <a:t>farms</a:t>
            </a:r>
            <a:r>
              <a:rPr lang="es-ES" dirty="0"/>
              <a:t> </a:t>
            </a:r>
            <a:r>
              <a:rPr lang="es-ES" dirty="0" err="1"/>
              <a:t>already</a:t>
            </a:r>
            <a:r>
              <a:rPr lang="es-ES" dirty="0"/>
              <a:t> </a:t>
            </a:r>
            <a:r>
              <a:rPr lang="es-ES" dirty="0" err="1"/>
              <a:t>been</a:t>
            </a:r>
            <a:r>
              <a:rPr lang="es-ES" dirty="0"/>
              <a:t> </a:t>
            </a:r>
            <a:r>
              <a:rPr lang="es-ES" dirty="0" err="1"/>
              <a:t>contacted</a:t>
            </a:r>
            <a:r>
              <a:rPr lang="es-ES" dirty="0"/>
              <a:t>?</a:t>
            </a:r>
          </a:p>
          <a:p>
            <a:pPr lvl="1"/>
            <a:r>
              <a:rPr lang="es-ES" dirty="0" err="1"/>
              <a:t>You</a:t>
            </a:r>
            <a:r>
              <a:rPr lang="es-ES" dirty="0"/>
              <a:t> can </a:t>
            </a:r>
            <a:r>
              <a:rPr lang="es-ES" dirty="0" err="1"/>
              <a:t>include</a:t>
            </a:r>
            <a:r>
              <a:rPr lang="es-ES" dirty="0"/>
              <a:t> </a:t>
            </a:r>
            <a:r>
              <a:rPr lang="es-ES" dirty="0" err="1"/>
              <a:t>some</a:t>
            </a:r>
            <a:r>
              <a:rPr lang="es-ES" dirty="0"/>
              <a:t> </a:t>
            </a:r>
            <a:r>
              <a:rPr lang="es-ES" dirty="0" err="1"/>
              <a:t>pictures</a:t>
            </a:r>
            <a:r>
              <a:rPr lang="es-ES" dirty="0"/>
              <a:t> </a:t>
            </a:r>
            <a:r>
              <a:rPr lang="es-ES" dirty="0" err="1"/>
              <a:t>of</a:t>
            </a:r>
            <a:r>
              <a:rPr lang="es-ES" dirty="0"/>
              <a:t> </a:t>
            </a:r>
            <a:r>
              <a:rPr lang="es-ES" dirty="0" err="1"/>
              <a:t>the</a:t>
            </a:r>
            <a:r>
              <a:rPr lang="es-ES" dirty="0"/>
              <a:t> </a:t>
            </a:r>
            <a:r>
              <a:rPr lang="es-ES" dirty="0" err="1"/>
              <a:t>farm</a:t>
            </a:r>
            <a:r>
              <a:rPr lang="es-ES" dirty="0"/>
              <a:t> </a:t>
            </a:r>
            <a:r>
              <a:rPr lang="es-ES" dirty="0" err="1"/>
              <a:t>if</a:t>
            </a:r>
            <a:r>
              <a:rPr lang="es-ES" dirty="0"/>
              <a:t> </a:t>
            </a:r>
            <a:r>
              <a:rPr lang="es-ES" dirty="0" err="1"/>
              <a:t>possible</a:t>
            </a:r>
            <a:r>
              <a:rPr lang="es-ES" dirty="0"/>
              <a:t>.</a:t>
            </a:r>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13</a:t>
            </a:fld>
            <a:endParaRPr lang="es-ES" dirty="0"/>
          </a:p>
        </p:txBody>
      </p:sp>
    </p:spTree>
    <p:extLst>
      <p:ext uri="{BB962C8B-B14F-4D97-AF65-F5344CB8AC3E}">
        <p14:creationId xmlns:p14="http://schemas.microsoft.com/office/powerpoint/2010/main" val="9389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Any</a:t>
            </a:r>
            <a:r>
              <a:rPr lang="es-ES" dirty="0"/>
              <a:t> </a:t>
            </a:r>
            <a:r>
              <a:rPr lang="es-ES" dirty="0" err="1"/>
              <a:t>quesions</a:t>
            </a:r>
            <a:r>
              <a:rPr lang="es-ES" dirty="0"/>
              <a:t>?</a:t>
            </a:r>
          </a:p>
        </p:txBody>
      </p:sp>
      <p:sp>
        <p:nvSpPr>
          <p:cNvPr id="3" name="Marcador de contenido 2"/>
          <p:cNvSpPr>
            <a:spLocks noGrp="1"/>
          </p:cNvSpPr>
          <p:nvPr>
            <p:ph idx="1"/>
          </p:nvPr>
        </p:nvSpPr>
        <p:spPr>
          <a:xfrm>
            <a:off x="1115616" y="1847428"/>
            <a:ext cx="3610744" cy="1584177"/>
          </a:xfrm>
        </p:spPr>
        <p:txBody>
          <a:bodyPr>
            <a:normAutofit/>
          </a:bodyPr>
          <a:lstStyle/>
          <a:p>
            <a:r>
              <a:rPr lang="es-ES" sz="1800" i="1" dirty="0"/>
              <a:t>David A. </a:t>
            </a:r>
            <a:r>
              <a:rPr lang="es-ES" sz="1800" i="1" dirty="0" err="1"/>
              <a:t>nafría</a:t>
            </a:r>
            <a:endParaRPr lang="es-ES" sz="1800" i="1" dirty="0"/>
          </a:p>
          <a:p>
            <a:r>
              <a:rPr lang="es-ES" sz="1800" i="1" dirty="0" err="1"/>
              <a:t>ITACyL</a:t>
            </a:r>
            <a:endParaRPr lang="es-ES" sz="1800" i="1" dirty="0"/>
          </a:p>
          <a:p>
            <a:r>
              <a:rPr lang="es-ES" sz="1800" i="1" dirty="0"/>
              <a:t>nafgarda@itacyl.es</a:t>
            </a:r>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14</a:t>
            </a:fld>
            <a:endParaRPr lang="es-ES" dirty="0"/>
          </a:p>
        </p:txBody>
      </p:sp>
      <p:sp>
        <p:nvSpPr>
          <p:cNvPr id="5" name="Título 1">
            <a:extLst>
              <a:ext uri="{FF2B5EF4-FFF2-40B4-BE49-F238E27FC236}">
                <a16:creationId xmlns:a16="http://schemas.microsoft.com/office/drawing/2014/main" id="{F233901B-DC5F-2A24-892D-0AC3F77B73F7}"/>
              </a:ext>
            </a:extLst>
          </p:cNvPr>
          <p:cNvSpPr txBox="1">
            <a:spLocks/>
          </p:cNvSpPr>
          <p:nvPr/>
        </p:nvSpPr>
        <p:spPr>
          <a:xfrm>
            <a:off x="539552" y="3651870"/>
            <a:ext cx="8229600" cy="6412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E46C0A"/>
                </a:solidFill>
                <a:latin typeface="+mj-lt"/>
                <a:ea typeface="+mj-ea"/>
                <a:cs typeface="+mj-cs"/>
              </a:defRPr>
            </a:lvl1pPr>
          </a:lstStyle>
          <a:p>
            <a:r>
              <a:rPr lang="es-ES" dirty="0" err="1"/>
              <a:t>Thank</a:t>
            </a:r>
            <a:r>
              <a:rPr lang="es-ES" dirty="0"/>
              <a:t> </a:t>
            </a:r>
            <a:r>
              <a:rPr lang="es-ES" dirty="0" err="1"/>
              <a:t>you</a:t>
            </a:r>
            <a:r>
              <a:rPr lang="es-ES" dirty="0"/>
              <a:t> </a:t>
            </a:r>
            <a:r>
              <a:rPr lang="es-ES" dirty="0" err="1"/>
              <a:t>very</a:t>
            </a:r>
            <a:r>
              <a:rPr lang="es-ES" dirty="0"/>
              <a:t> </a:t>
            </a:r>
            <a:r>
              <a:rPr lang="es-ES" dirty="0" err="1"/>
              <a:t>much</a:t>
            </a:r>
            <a:r>
              <a:rPr lang="es-ES" dirty="0"/>
              <a:t>!</a:t>
            </a:r>
          </a:p>
        </p:txBody>
      </p:sp>
      <p:pic>
        <p:nvPicPr>
          <p:cNvPr id="1026" name="Picture 2" descr="Identidad Corporativa - ITACyL Portal Web">
            <a:extLst>
              <a:ext uri="{FF2B5EF4-FFF2-40B4-BE49-F238E27FC236}">
                <a16:creationId xmlns:a16="http://schemas.microsoft.com/office/drawing/2014/main" id="{CCF67CD4-62F5-4DBE-BB07-0CBC4FCC92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93382" y="1045854"/>
            <a:ext cx="4821182" cy="145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3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E5C0E85B-BF82-4F89-9CC8-DA6DC5C24092}" type="slidenum">
              <a:rPr lang="es-ES" smtClean="0"/>
              <a:pPr/>
              <a:t>15</a:t>
            </a:fld>
            <a:endParaRPr lang="es-ES"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375" y="698142"/>
            <a:ext cx="1318113" cy="576064"/>
          </a:xfrm>
          <a:prstGeom prst="rect">
            <a:avLst/>
          </a:prstGeom>
        </p:spPr>
      </p:pic>
      <p:sp>
        <p:nvSpPr>
          <p:cNvPr id="5" name="AutoShape 2" descr="Nofi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3"/>
          <a:stretch>
            <a:fillRect/>
          </a:stretch>
        </p:blipFill>
        <p:spPr>
          <a:xfrm>
            <a:off x="566213" y="4003618"/>
            <a:ext cx="1318113" cy="382062"/>
          </a:xfrm>
          <a:prstGeom prst="rect">
            <a:avLst/>
          </a:prstGeom>
        </p:spPr>
      </p:pic>
      <p:pic>
        <p:nvPicPr>
          <p:cNvPr id="8" name="Imagen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1472" y="686012"/>
            <a:ext cx="1051903" cy="809473"/>
          </a:xfrm>
          <a:prstGeom prst="rect">
            <a:avLst/>
          </a:prstGeom>
        </p:spPr>
      </p:pic>
      <p:pic>
        <p:nvPicPr>
          <p:cNvPr id="9" name="Imagen 8"/>
          <p:cNvPicPr>
            <a:picLocks noChangeAspect="1"/>
          </p:cNvPicPr>
          <p:nvPr/>
        </p:nvPicPr>
        <p:blipFill rotWithShape="1">
          <a:blip r:embed="rId5" cstate="screen">
            <a:extLst>
              <a:ext uri="{28A0092B-C50C-407E-A947-70E740481C1C}">
                <a14:useLocalDpi xmlns:a14="http://schemas.microsoft.com/office/drawing/2010/main"/>
              </a:ext>
            </a:extLst>
          </a:blip>
          <a:srcRect l="25924" r="25924"/>
          <a:stretch/>
        </p:blipFill>
        <p:spPr>
          <a:xfrm>
            <a:off x="542399" y="1350398"/>
            <a:ext cx="884606" cy="936104"/>
          </a:xfrm>
          <a:prstGeom prst="rect">
            <a:avLst/>
          </a:prstGeom>
        </p:spPr>
      </p:pic>
      <p:pic>
        <p:nvPicPr>
          <p:cNvPr id="11" name="Imagen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9477" y="1708782"/>
            <a:ext cx="2232248" cy="399366"/>
          </a:xfrm>
          <a:prstGeom prst="rect">
            <a:avLst/>
          </a:prstGeom>
        </p:spPr>
      </p:pic>
      <p:sp>
        <p:nvSpPr>
          <p:cNvPr id="14" name="AutoShape 4" descr="Identidad Corporativa - ITACyL Portal We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1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26963" y="3940538"/>
            <a:ext cx="2736304" cy="670115"/>
          </a:xfrm>
          <a:prstGeom prst="rect">
            <a:avLst/>
          </a:prstGeom>
        </p:spPr>
      </p:pic>
      <p:pic>
        <p:nvPicPr>
          <p:cNvPr id="16" name="Imagen 15"/>
          <p:cNvPicPr>
            <a:picLocks noChangeAspect="1"/>
          </p:cNvPicPr>
          <p:nvPr/>
        </p:nvPicPr>
        <p:blipFill>
          <a:blip r:embed="rId8"/>
          <a:stretch>
            <a:fillRect/>
          </a:stretch>
        </p:blipFill>
        <p:spPr>
          <a:xfrm>
            <a:off x="5140920" y="1694171"/>
            <a:ext cx="1266825" cy="400050"/>
          </a:xfrm>
          <a:prstGeom prst="rect">
            <a:avLst/>
          </a:prstGeom>
        </p:spPr>
      </p:pic>
      <p:pic>
        <p:nvPicPr>
          <p:cNvPr id="17" name="Imagen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6195" y="1545053"/>
            <a:ext cx="1556930" cy="671158"/>
          </a:xfrm>
          <a:prstGeom prst="rect">
            <a:avLst/>
          </a:prstGeom>
        </p:spPr>
      </p:pic>
      <p:pic>
        <p:nvPicPr>
          <p:cNvPr id="18" name="Imagen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4562" y="2572974"/>
            <a:ext cx="1735418" cy="308042"/>
          </a:xfrm>
          <a:prstGeom prst="rect">
            <a:avLst/>
          </a:prstGeom>
        </p:spPr>
      </p:pic>
      <p:pic>
        <p:nvPicPr>
          <p:cNvPr id="19" name="Imagen 1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4562" y="3152722"/>
            <a:ext cx="1296144" cy="648072"/>
          </a:xfrm>
          <a:prstGeom prst="rect">
            <a:avLst/>
          </a:prstGeom>
        </p:spPr>
      </p:pic>
      <p:sp>
        <p:nvSpPr>
          <p:cNvPr id="20" name="AutoShape 8" descr="Agro družstvo Sebranice | Obec Sebranice | Oficiální web obce Sebrani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1" name="Imagen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08090" y="2413974"/>
            <a:ext cx="1656184" cy="491616"/>
          </a:xfrm>
          <a:prstGeom prst="rect">
            <a:avLst/>
          </a:prstGeom>
        </p:spPr>
      </p:pic>
      <p:pic>
        <p:nvPicPr>
          <p:cNvPr id="22" name="Imagen 2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56058" y="2393048"/>
            <a:ext cx="2036548" cy="528056"/>
          </a:xfrm>
          <a:prstGeom prst="rect">
            <a:avLst/>
          </a:prstGeom>
        </p:spPr>
      </p:pic>
      <p:pic>
        <p:nvPicPr>
          <p:cNvPr id="23" name="Imagen 22"/>
          <p:cNvPicPr>
            <a:picLocks noChangeAspect="1"/>
          </p:cNvPicPr>
          <p:nvPr/>
        </p:nvPicPr>
        <p:blipFill>
          <a:blip r:embed="rId14"/>
          <a:stretch>
            <a:fillRect/>
          </a:stretch>
        </p:blipFill>
        <p:spPr>
          <a:xfrm>
            <a:off x="2466651" y="3116590"/>
            <a:ext cx="969531" cy="811455"/>
          </a:xfrm>
          <a:prstGeom prst="rect">
            <a:avLst/>
          </a:prstGeom>
        </p:spPr>
      </p:pic>
      <p:pic>
        <p:nvPicPr>
          <p:cNvPr id="25" name="Imagen 2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79828" y="3128782"/>
            <a:ext cx="1647135" cy="787070"/>
          </a:xfrm>
          <a:prstGeom prst="rect">
            <a:avLst/>
          </a:prstGeom>
        </p:spPr>
      </p:pic>
      <p:pic>
        <p:nvPicPr>
          <p:cNvPr id="27" name="Imagen 2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695998" y="2989891"/>
            <a:ext cx="1064852" cy="1064852"/>
          </a:xfrm>
          <a:prstGeom prst="rect">
            <a:avLst/>
          </a:prstGeom>
        </p:spPr>
      </p:pic>
      <p:pic>
        <p:nvPicPr>
          <p:cNvPr id="28" name="Imagen 2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98401" y="2367998"/>
            <a:ext cx="1100923" cy="717993"/>
          </a:xfrm>
          <a:prstGeom prst="rect">
            <a:avLst/>
          </a:prstGeom>
        </p:spPr>
      </p:pic>
      <p:pic>
        <p:nvPicPr>
          <p:cNvPr id="31" name="Imagen 3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078819" y="3211333"/>
            <a:ext cx="1497170" cy="738295"/>
          </a:xfrm>
          <a:prstGeom prst="rect">
            <a:avLst/>
          </a:prstGeom>
        </p:spPr>
      </p:pic>
      <p:pic>
        <p:nvPicPr>
          <p:cNvPr id="30" name="Imagen 29"/>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2951416" y="4194649"/>
            <a:ext cx="2448272" cy="369550"/>
          </a:xfrm>
          <a:prstGeom prst="rect">
            <a:avLst/>
          </a:prstGeom>
        </p:spPr>
      </p:pic>
      <p:pic>
        <p:nvPicPr>
          <p:cNvPr id="32" name="Imagen 3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224891" y="518467"/>
            <a:ext cx="1037639" cy="1037639"/>
          </a:xfrm>
          <a:prstGeom prst="rect">
            <a:avLst/>
          </a:prstGeom>
        </p:spPr>
      </p:pic>
      <p:pic>
        <p:nvPicPr>
          <p:cNvPr id="33" name="Imagen 32"/>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478134" y="699704"/>
            <a:ext cx="1472623" cy="650694"/>
          </a:xfrm>
          <a:prstGeom prst="rect">
            <a:avLst/>
          </a:prstGeom>
        </p:spPr>
      </p:pic>
      <p:pic>
        <p:nvPicPr>
          <p:cNvPr id="34" name="Imagen 33"/>
          <p:cNvPicPr>
            <a:picLocks noChangeAspect="1"/>
          </p:cNvPicPr>
          <p:nvPr/>
        </p:nvPicPr>
        <p:blipFill>
          <a:blip r:embed="rId22"/>
          <a:stretch>
            <a:fillRect/>
          </a:stretch>
        </p:blipFill>
        <p:spPr>
          <a:xfrm>
            <a:off x="5393247" y="606088"/>
            <a:ext cx="1642958" cy="821479"/>
          </a:xfrm>
          <a:prstGeom prst="rect">
            <a:avLst/>
          </a:prstGeom>
        </p:spPr>
      </p:pic>
    </p:spTree>
    <p:extLst>
      <p:ext uri="{BB962C8B-B14F-4D97-AF65-F5344CB8AC3E}">
        <p14:creationId xmlns:p14="http://schemas.microsoft.com/office/powerpoint/2010/main" val="244097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r>
              <a:rPr lang="es-ES" sz="1600" i="1" dirty="0"/>
              <a:t>Use </a:t>
            </a:r>
            <a:r>
              <a:rPr lang="es-ES" sz="1600" i="1" dirty="0" err="1"/>
              <a:t>the</a:t>
            </a:r>
            <a:r>
              <a:rPr lang="es-ES" sz="1600" i="1" dirty="0"/>
              <a:t> </a:t>
            </a:r>
            <a:r>
              <a:rPr lang="es-ES" sz="1600" i="1" dirty="0" err="1"/>
              <a:t>questions</a:t>
            </a:r>
            <a:r>
              <a:rPr lang="es-ES" sz="1600" i="1" dirty="0"/>
              <a:t> in </a:t>
            </a:r>
            <a:r>
              <a:rPr lang="es-ES" sz="1600" i="1" dirty="0" err="1"/>
              <a:t>the</a:t>
            </a:r>
            <a:r>
              <a:rPr lang="es-ES" sz="1600" i="1" dirty="0"/>
              <a:t> </a:t>
            </a:r>
            <a:r>
              <a:rPr lang="es-ES" sz="1600" i="1" dirty="0" err="1"/>
              <a:t>following</a:t>
            </a:r>
            <a:r>
              <a:rPr lang="es-ES" sz="1600" i="1" dirty="0"/>
              <a:t> </a:t>
            </a:r>
            <a:r>
              <a:rPr lang="es-ES" sz="1600" i="1" dirty="0" err="1"/>
              <a:t>slides</a:t>
            </a:r>
            <a:r>
              <a:rPr lang="es-ES" sz="1600" i="1" dirty="0"/>
              <a:t> as a guide, </a:t>
            </a:r>
            <a:r>
              <a:rPr lang="es-ES" sz="1600" i="1" dirty="0" err="1"/>
              <a:t>but</a:t>
            </a:r>
            <a:r>
              <a:rPr lang="es-ES" sz="1600" i="1" dirty="0"/>
              <a:t> </a:t>
            </a:r>
            <a:r>
              <a:rPr lang="es-ES" sz="1600" i="1" dirty="0" err="1"/>
              <a:t>include</a:t>
            </a:r>
            <a:r>
              <a:rPr lang="es-ES" sz="1600" i="1" dirty="0"/>
              <a:t> as </a:t>
            </a:r>
            <a:r>
              <a:rPr lang="es-ES" sz="1600" i="1" dirty="0" err="1"/>
              <a:t>much</a:t>
            </a:r>
            <a:r>
              <a:rPr lang="es-ES" sz="1600" i="1" dirty="0"/>
              <a:t> </a:t>
            </a:r>
            <a:r>
              <a:rPr lang="es-ES" sz="1600" i="1" dirty="0" err="1"/>
              <a:t>information</a:t>
            </a:r>
            <a:r>
              <a:rPr lang="es-ES" sz="1600" i="1" dirty="0"/>
              <a:t> as </a:t>
            </a:r>
            <a:r>
              <a:rPr lang="es-ES" sz="1600" i="1" dirty="0" err="1"/>
              <a:t>possible</a:t>
            </a:r>
            <a:r>
              <a:rPr lang="es-ES" sz="1600" i="1" dirty="0"/>
              <a:t>, </a:t>
            </a:r>
            <a:r>
              <a:rPr lang="es-ES" sz="1600" i="1" dirty="0" err="1"/>
              <a:t>not</a:t>
            </a:r>
            <a:r>
              <a:rPr lang="es-ES" sz="1600" i="1" dirty="0"/>
              <a:t> </a:t>
            </a:r>
            <a:r>
              <a:rPr lang="es-ES" sz="1600" i="1" dirty="0" err="1"/>
              <a:t>only</a:t>
            </a:r>
            <a:r>
              <a:rPr lang="es-ES" sz="1600" i="1" dirty="0"/>
              <a:t> “Yes/No” </a:t>
            </a:r>
            <a:r>
              <a:rPr lang="es-ES" sz="1600" i="1" dirty="0" err="1"/>
              <a:t>answers</a:t>
            </a:r>
            <a:r>
              <a:rPr lang="es-ES" sz="1600" i="1" dirty="0"/>
              <a:t> </a:t>
            </a:r>
            <a:r>
              <a:rPr lang="es-ES" sz="1600" i="1" dirty="0" err="1"/>
              <a:t>to</a:t>
            </a:r>
            <a:r>
              <a:rPr lang="es-ES" sz="1600" i="1" dirty="0"/>
              <a:t> </a:t>
            </a:r>
            <a:r>
              <a:rPr lang="es-ES" sz="1600" i="1" dirty="0" err="1"/>
              <a:t>the</a:t>
            </a:r>
            <a:r>
              <a:rPr lang="es-ES" sz="1600" i="1" dirty="0"/>
              <a:t> </a:t>
            </a:r>
            <a:r>
              <a:rPr lang="es-ES" sz="1600" i="1" dirty="0" err="1"/>
              <a:t>questions</a:t>
            </a:r>
            <a:r>
              <a:rPr lang="es-ES" sz="1600" i="1" dirty="0"/>
              <a:t>.</a:t>
            </a:r>
          </a:p>
          <a:p>
            <a:r>
              <a:rPr lang="es-ES" sz="1600" i="1" dirty="0" err="1"/>
              <a:t>We</a:t>
            </a:r>
            <a:r>
              <a:rPr lang="es-ES" sz="1600" i="1" dirty="0"/>
              <a:t> </a:t>
            </a:r>
            <a:r>
              <a:rPr lang="es-ES" sz="1600" i="1" dirty="0" err="1"/>
              <a:t>know</a:t>
            </a:r>
            <a:r>
              <a:rPr lang="es-ES" sz="1600" i="1" dirty="0"/>
              <a:t> </a:t>
            </a:r>
            <a:r>
              <a:rPr lang="es-ES" sz="1600" i="1" dirty="0" err="1"/>
              <a:t>that</a:t>
            </a:r>
            <a:r>
              <a:rPr lang="es-ES" sz="1600" i="1" dirty="0"/>
              <a:t> </a:t>
            </a:r>
            <a:r>
              <a:rPr lang="es-ES" sz="1600" i="1" dirty="0" err="1"/>
              <a:t>you</a:t>
            </a:r>
            <a:r>
              <a:rPr lang="es-ES" sz="1600" i="1" dirty="0"/>
              <a:t> </a:t>
            </a:r>
            <a:r>
              <a:rPr lang="es-ES" sz="1600" i="1" dirty="0" err="1"/>
              <a:t>may</a:t>
            </a:r>
            <a:r>
              <a:rPr lang="es-ES" sz="1600" i="1" dirty="0"/>
              <a:t> </a:t>
            </a:r>
            <a:r>
              <a:rPr lang="es-ES" sz="1600" i="1" dirty="0" err="1"/>
              <a:t>not</a:t>
            </a:r>
            <a:r>
              <a:rPr lang="es-ES" sz="1600" i="1" dirty="0"/>
              <a:t> </a:t>
            </a:r>
            <a:r>
              <a:rPr lang="es-ES" sz="1600" i="1" dirty="0" err="1"/>
              <a:t>have</a:t>
            </a:r>
            <a:r>
              <a:rPr lang="es-ES" sz="1600" i="1" dirty="0"/>
              <a:t> </a:t>
            </a:r>
            <a:r>
              <a:rPr lang="es-ES" sz="1600" i="1" dirty="0" err="1"/>
              <a:t>the</a:t>
            </a:r>
            <a:r>
              <a:rPr lang="es-ES" sz="1600" i="1" dirty="0"/>
              <a:t> </a:t>
            </a:r>
            <a:r>
              <a:rPr lang="es-ES" sz="1600" i="1" dirty="0" err="1"/>
              <a:t>answers</a:t>
            </a:r>
            <a:r>
              <a:rPr lang="es-ES" sz="1600" i="1" dirty="0"/>
              <a:t> </a:t>
            </a:r>
            <a:r>
              <a:rPr lang="es-ES" sz="1600" i="1" dirty="0" err="1"/>
              <a:t>to</a:t>
            </a:r>
            <a:r>
              <a:rPr lang="es-ES" sz="1600" i="1" dirty="0"/>
              <a:t> </a:t>
            </a:r>
            <a:r>
              <a:rPr lang="es-ES" sz="1600" i="1" dirty="0" err="1"/>
              <a:t>all</a:t>
            </a:r>
            <a:r>
              <a:rPr lang="es-ES" sz="1600" i="1" dirty="0"/>
              <a:t> </a:t>
            </a:r>
            <a:r>
              <a:rPr lang="es-ES" sz="1600" i="1" dirty="0" err="1"/>
              <a:t>the</a:t>
            </a:r>
            <a:r>
              <a:rPr lang="es-ES" sz="1600" i="1" dirty="0"/>
              <a:t> </a:t>
            </a:r>
            <a:r>
              <a:rPr lang="es-ES" sz="1600" i="1" dirty="0" err="1"/>
              <a:t>questions</a:t>
            </a:r>
            <a:r>
              <a:rPr lang="es-ES" sz="1600" i="1" dirty="0"/>
              <a:t>. </a:t>
            </a:r>
            <a:r>
              <a:rPr lang="es-ES" sz="1600" i="1" dirty="0" err="1"/>
              <a:t>It’s</a:t>
            </a:r>
            <a:r>
              <a:rPr lang="es-ES" sz="1600" i="1" dirty="0"/>
              <a:t> OK </a:t>
            </a:r>
            <a:r>
              <a:rPr lang="es-ES" sz="1600" i="1" dirty="0" err="1"/>
              <a:t>to</a:t>
            </a:r>
            <a:r>
              <a:rPr lang="es-ES" sz="1600" i="1" dirty="0"/>
              <a:t> </a:t>
            </a:r>
            <a:r>
              <a:rPr lang="es-ES" sz="1600" i="1" dirty="0" err="1"/>
              <a:t>say</a:t>
            </a:r>
            <a:r>
              <a:rPr lang="es-ES" sz="1600" i="1" dirty="0"/>
              <a:t>: </a:t>
            </a:r>
            <a:r>
              <a:rPr lang="es-ES" sz="1600" i="1" dirty="0" err="1"/>
              <a:t>this</a:t>
            </a:r>
            <a:r>
              <a:rPr lang="es-ES" sz="1600" i="1" dirty="0"/>
              <a:t> </a:t>
            </a:r>
            <a:r>
              <a:rPr lang="es-ES" sz="1600" i="1" dirty="0" err="1"/>
              <a:t>aspect</a:t>
            </a:r>
            <a:r>
              <a:rPr lang="es-ES" sz="1600" i="1" dirty="0"/>
              <a:t> </a:t>
            </a:r>
            <a:r>
              <a:rPr lang="es-ES" sz="1600" i="1" dirty="0" err="1"/>
              <a:t>needs</a:t>
            </a:r>
            <a:r>
              <a:rPr lang="es-ES" sz="1600" i="1" dirty="0"/>
              <a:t> </a:t>
            </a:r>
            <a:r>
              <a:rPr lang="es-ES" sz="1600" i="1" dirty="0" err="1"/>
              <a:t>to</a:t>
            </a:r>
            <a:r>
              <a:rPr lang="es-ES" sz="1600" i="1" dirty="0"/>
              <a:t> be </a:t>
            </a:r>
            <a:r>
              <a:rPr lang="es-ES" sz="1600" i="1" dirty="0" err="1"/>
              <a:t>decided</a:t>
            </a:r>
            <a:r>
              <a:rPr lang="es-ES" sz="1600" i="1" dirty="0"/>
              <a:t>, </a:t>
            </a:r>
            <a:r>
              <a:rPr lang="es-ES" sz="1600" i="1" dirty="0" err="1"/>
              <a:t>don’t</a:t>
            </a:r>
            <a:r>
              <a:rPr lang="es-ES" sz="1600" i="1" dirty="0"/>
              <a:t> </a:t>
            </a:r>
            <a:r>
              <a:rPr lang="es-ES" sz="1600" i="1" dirty="0" err="1"/>
              <a:t>know</a:t>
            </a:r>
            <a:r>
              <a:rPr lang="es-ES" sz="1600" i="1" dirty="0"/>
              <a:t> </a:t>
            </a:r>
            <a:r>
              <a:rPr lang="es-ES" sz="1600" i="1" dirty="0" err="1"/>
              <a:t>the</a:t>
            </a:r>
            <a:r>
              <a:rPr lang="es-ES" sz="1600" i="1" dirty="0"/>
              <a:t> </a:t>
            </a:r>
            <a:r>
              <a:rPr lang="es-ES" sz="1600" i="1" dirty="0" err="1"/>
              <a:t>details</a:t>
            </a:r>
            <a:r>
              <a:rPr lang="es-ES" sz="1600" i="1" dirty="0"/>
              <a:t> </a:t>
            </a:r>
            <a:r>
              <a:rPr lang="es-ES" sz="1600" i="1" dirty="0" err="1"/>
              <a:t>of</a:t>
            </a:r>
            <a:r>
              <a:rPr lang="es-ES" sz="1600" i="1" dirty="0"/>
              <a:t>…, </a:t>
            </a:r>
            <a:r>
              <a:rPr lang="es-ES" sz="1600" i="1" dirty="0" err="1"/>
              <a:t>we</a:t>
            </a:r>
            <a:r>
              <a:rPr lang="es-ES" sz="1600" i="1" dirty="0"/>
              <a:t> </a:t>
            </a:r>
            <a:r>
              <a:rPr lang="es-ES" sz="1600" i="1" dirty="0" err="1"/>
              <a:t>need</a:t>
            </a:r>
            <a:r>
              <a:rPr lang="es-ES" sz="1600" i="1" dirty="0"/>
              <a:t> </a:t>
            </a:r>
            <a:r>
              <a:rPr lang="es-ES" sz="1600" i="1" dirty="0" err="1"/>
              <a:t>first</a:t>
            </a:r>
            <a:r>
              <a:rPr lang="es-ES" sz="1600" i="1" dirty="0"/>
              <a:t> </a:t>
            </a:r>
            <a:r>
              <a:rPr lang="es-ES" sz="1600" i="1" dirty="0" err="1"/>
              <a:t>to</a:t>
            </a:r>
            <a:r>
              <a:rPr lang="es-ES" sz="1600" i="1" dirty="0"/>
              <a:t> </a:t>
            </a:r>
            <a:r>
              <a:rPr lang="es-ES" sz="1600" i="1" dirty="0" err="1"/>
              <a:t>have</a:t>
            </a:r>
            <a:r>
              <a:rPr lang="es-ES" sz="1600" i="1" dirty="0"/>
              <a:t> input </a:t>
            </a:r>
            <a:r>
              <a:rPr lang="es-ES" sz="1600" i="1" dirty="0" err="1"/>
              <a:t>from</a:t>
            </a:r>
            <a:r>
              <a:rPr lang="es-ES" sz="1600" i="1" dirty="0"/>
              <a:t>… </a:t>
            </a:r>
          </a:p>
          <a:p>
            <a:r>
              <a:rPr lang="es-ES" sz="1600" i="1" dirty="0"/>
              <a:t>Be </a:t>
            </a:r>
            <a:r>
              <a:rPr lang="es-ES" sz="1600" i="1" dirty="0" err="1"/>
              <a:t>realistic</a:t>
            </a:r>
            <a:r>
              <a:rPr lang="es-ES" sz="1600" i="1" dirty="0"/>
              <a:t> </a:t>
            </a:r>
            <a:r>
              <a:rPr lang="es-ES" sz="1600" i="1" dirty="0" err="1"/>
              <a:t>about</a:t>
            </a:r>
            <a:r>
              <a:rPr lang="es-ES" sz="1600" i="1" dirty="0"/>
              <a:t> </a:t>
            </a:r>
            <a:r>
              <a:rPr lang="es-ES" sz="1600" i="1" dirty="0" err="1"/>
              <a:t>the</a:t>
            </a:r>
            <a:r>
              <a:rPr lang="es-ES" sz="1600" i="1" dirty="0"/>
              <a:t> </a:t>
            </a:r>
            <a:r>
              <a:rPr lang="es-ES" sz="1600" i="1" dirty="0" err="1"/>
              <a:t>current</a:t>
            </a:r>
            <a:r>
              <a:rPr lang="es-ES" sz="1600" i="1" dirty="0"/>
              <a:t> status and </a:t>
            </a:r>
            <a:r>
              <a:rPr lang="es-ES" sz="1600" i="1" dirty="0" err="1"/>
              <a:t>the</a:t>
            </a:r>
            <a:r>
              <a:rPr lang="es-ES" sz="1600" i="1" dirty="0"/>
              <a:t> </a:t>
            </a:r>
            <a:r>
              <a:rPr lang="es-ES" sz="1600" i="1" dirty="0" err="1"/>
              <a:t>expectations</a:t>
            </a:r>
            <a:r>
              <a:rPr lang="es-ES" sz="1600" i="1" dirty="0"/>
              <a:t>: </a:t>
            </a:r>
            <a:r>
              <a:rPr lang="es-ES" sz="1600" i="1" dirty="0" err="1"/>
              <a:t>what</a:t>
            </a:r>
            <a:r>
              <a:rPr lang="es-ES" sz="1600" i="1" dirty="0"/>
              <a:t> </a:t>
            </a:r>
            <a:r>
              <a:rPr lang="es-ES" sz="1600" i="1" dirty="0" err="1"/>
              <a:t>is</a:t>
            </a:r>
            <a:r>
              <a:rPr lang="es-ES" sz="1600" i="1" dirty="0"/>
              <a:t> done and </a:t>
            </a:r>
            <a:r>
              <a:rPr lang="es-ES" sz="1600" i="1" dirty="0" err="1"/>
              <a:t>what</a:t>
            </a:r>
            <a:r>
              <a:rPr lang="es-ES" sz="1600" i="1" dirty="0"/>
              <a:t> can be done in GUARDIANS</a:t>
            </a:r>
          </a:p>
          <a:p>
            <a:r>
              <a:rPr lang="es-ES" sz="1600" i="1" dirty="0" err="1"/>
              <a:t>There</a:t>
            </a:r>
            <a:r>
              <a:rPr lang="es-ES" sz="1600" i="1" dirty="0"/>
              <a:t> are a </a:t>
            </a:r>
            <a:r>
              <a:rPr lang="es-ES" sz="1600" i="1" dirty="0" err="1"/>
              <a:t>lot</a:t>
            </a:r>
            <a:r>
              <a:rPr lang="es-ES" sz="1600" i="1" dirty="0"/>
              <a:t> </a:t>
            </a:r>
            <a:r>
              <a:rPr lang="es-ES" sz="1600" i="1" dirty="0" err="1"/>
              <a:t>of</a:t>
            </a:r>
            <a:r>
              <a:rPr lang="es-ES" sz="1600" i="1" dirty="0"/>
              <a:t> </a:t>
            </a:r>
            <a:r>
              <a:rPr lang="es-ES" sz="1600" i="1" dirty="0" err="1"/>
              <a:t>questions</a:t>
            </a:r>
            <a:r>
              <a:rPr lang="es-ES" sz="1600" i="1" dirty="0"/>
              <a:t> </a:t>
            </a:r>
            <a:r>
              <a:rPr lang="es-ES" sz="1600" i="1" dirty="0" err="1"/>
              <a:t>because</a:t>
            </a:r>
            <a:r>
              <a:rPr lang="es-ES" sz="1600" i="1" dirty="0"/>
              <a:t> in </a:t>
            </a:r>
            <a:r>
              <a:rPr lang="es-ES" sz="1600" i="1" dirty="0" err="1"/>
              <a:t>this</a:t>
            </a:r>
            <a:r>
              <a:rPr lang="es-ES" sz="1600" i="1" dirty="0"/>
              <a:t> </a:t>
            </a:r>
            <a:r>
              <a:rPr lang="es-ES" sz="1600" i="1" dirty="0" err="1"/>
              <a:t>stage</a:t>
            </a:r>
            <a:r>
              <a:rPr lang="es-ES" sz="1600" i="1" dirty="0"/>
              <a:t> </a:t>
            </a:r>
            <a:r>
              <a:rPr lang="es-ES" sz="1600" i="1" dirty="0" err="1"/>
              <a:t>we</a:t>
            </a:r>
            <a:r>
              <a:rPr lang="es-ES" sz="1600" i="1" dirty="0"/>
              <a:t> are </a:t>
            </a:r>
            <a:r>
              <a:rPr lang="es-ES" sz="1600" i="1" dirty="0" err="1"/>
              <a:t>trying</a:t>
            </a:r>
            <a:r>
              <a:rPr lang="es-ES" sz="1600" i="1" dirty="0"/>
              <a:t> </a:t>
            </a:r>
            <a:r>
              <a:rPr lang="es-ES" sz="1600" i="1" dirty="0" err="1"/>
              <a:t>to</a:t>
            </a:r>
            <a:r>
              <a:rPr lang="es-ES" sz="1600" i="1" dirty="0"/>
              <a:t> </a:t>
            </a:r>
            <a:r>
              <a:rPr lang="es-ES" sz="1600" i="1" dirty="0" err="1"/>
              <a:t>get</a:t>
            </a:r>
            <a:r>
              <a:rPr lang="es-ES" sz="1600" i="1" dirty="0"/>
              <a:t> a general idea </a:t>
            </a:r>
            <a:r>
              <a:rPr lang="es-ES" sz="1600" i="1" dirty="0" err="1"/>
              <a:t>of</a:t>
            </a:r>
            <a:r>
              <a:rPr lang="es-ES" sz="1600" i="1" dirty="0"/>
              <a:t> </a:t>
            </a:r>
            <a:r>
              <a:rPr lang="es-ES" sz="1600" i="1" dirty="0" err="1"/>
              <a:t>all</a:t>
            </a:r>
            <a:r>
              <a:rPr lang="es-ES" sz="1600" i="1" dirty="0"/>
              <a:t> </a:t>
            </a:r>
            <a:r>
              <a:rPr lang="es-ES" sz="1600" i="1" dirty="0" err="1"/>
              <a:t>the</a:t>
            </a:r>
            <a:r>
              <a:rPr lang="es-ES" sz="1600" i="1" dirty="0"/>
              <a:t> </a:t>
            </a:r>
            <a:r>
              <a:rPr lang="es-ES" sz="1600" i="1" dirty="0" err="1"/>
              <a:t>characteristics</a:t>
            </a:r>
            <a:r>
              <a:rPr lang="es-ES" sz="1600" i="1" dirty="0"/>
              <a:t>. </a:t>
            </a:r>
            <a:r>
              <a:rPr lang="es-ES" sz="1600" i="1" dirty="0" err="1"/>
              <a:t>But</a:t>
            </a:r>
            <a:r>
              <a:rPr lang="es-ES" sz="1600" i="1" dirty="0"/>
              <a:t> </a:t>
            </a:r>
            <a:r>
              <a:rPr lang="es-ES" sz="1600" i="1" dirty="0" err="1"/>
              <a:t>some</a:t>
            </a:r>
            <a:r>
              <a:rPr lang="es-ES" sz="1600" i="1" dirty="0"/>
              <a:t> </a:t>
            </a:r>
            <a:r>
              <a:rPr lang="es-ES" sz="1600" i="1" dirty="0" err="1"/>
              <a:t>answers</a:t>
            </a:r>
            <a:r>
              <a:rPr lang="es-ES" sz="1600" i="1" dirty="0"/>
              <a:t> can be </a:t>
            </a:r>
            <a:r>
              <a:rPr lang="es-ES" sz="1600" i="1" dirty="0" err="1"/>
              <a:t>generic</a:t>
            </a:r>
            <a:r>
              <a:rPr lang="es-ES" sz="1600" i="1" dirty="0"/>
              <a:t>, </a:t>
            </a:r>
            <a:r>
              <a:rPr lang="es-ES" sz="1600" i="1" dirty="0" err="1"/>
              <a:t>for</a:t>
            </a:r>
            <a:r>
              <a:rPr lang="es-ES" sz="1600" i="1" dirty="0"/>
              <a:t> </a:t>
            </a:r>
            <a:r>
              <a:rPr lang="es-ES" sz="1600" i="1" dirty="0" err="1"/>
              <a:t>example</a:t>
            </a:r>
            <a:r>
              <a:rPr lang="es-ES" sz="1600" i="1" dirty="0"/>
              <a:t> </a:t>
            </a:r>
            <a:r>
              <a:rPr lang="es-ES" sz="1600" i="1" dirty="0" err="1"/>
              <a:t>you</a:t>
            </a:r>
            <a:r>
              <a:rPr lang="es-ES" sz="1600" i="1" dirty="0"/>
              <a:t> can </a:t>
            </a:r>
            <a:r>
              <a:rPr lang="es-ES" sz="1600" i="1" dirty="0" err="1"/>
              <a:t>say</a:t>
            </a:r>
            <a:r>
              <a:rPr lang="es-ES" sz="1600" i="1" dirty="0"/>
              <a:t> </a:t>
            </a:r>
            <a:r>
              <a:rPr lang="es-ES" sz="1600" i="1" dirty="0" err="1"/>
              <a:t>that</a:t>
            </a:r>
            <a:r>
              <a:rPr lang="es-ES" sz="1600" i="1" dirty="0"/>
              <a:t> </a:t>
            </a:r>
            <a:r>
              <a:rPr lang="es-ES" sz="1600" i="1" dirty="0" err="1"/>
              <a:t>we</a:t>
            </a:r>
            <a:r>
              <a:rPr lang="es-ES" sz="1600" i="1" dirty="0"/>
              <a:t> </a:t>
            </a:r>
            <a:r>
              <a:rPr lang="es-ES" sz="1600" i="1" dirty="0" err="1"/>
              <a:t>need</a:t>
            </a:r>
            <a:r>
              <a:rPr lang="es-ES" sz="1600" i="1" dirty="0"/>
              <a:t> </a:t>
            </a:r>
            <a:r>
              <a:rPr lang="es-ES" sz="1600" i="1" dirty="0" err="1"/>
              <a:t>some</a:t>
            </a:r>
            <a:r>
              <a:rPr lang="es-ES" sz="1600" i="1" dirty="0"/>
              <a:t> </a:t>
            </a:r>
            <a:r>
              <a:rPr lang="es-ES" sz="1600" i="1" dirty="0" err="1"/>
              <a:t>sensors</a:t>
            </a:r>
            <a:r>
              <a:rPr lang="es-ES" sz="1600" i="1" dirty="0"/>
              <a:t> </a:t>
            </a:r>
            <a:r>
              <a:rPr lang="es-ES" sz="1600" i="1" dirty="0" err="1"/>
              <a:t>to</a:t>
            </a:r>
            <a:r>
              <a:rPr lang="es-ES" sz="1600" i="1" dirty="0"/>
              <a:t> be </a:t>
            </a:r>
            <a:r>
              <a:rPr lang="es-ES" sz="1600" i="1" dirty="0" err="1"/>
              <a:t>installed</a:t>
            </a:r>
            <a:r>
              <a:rPr lang="es-ES" sz="1600" i="1" dirty="0"/>
              <a:t> </a:t>
            </a:r>
            <a:r>
              <a:rPr lang="es-ES" sz="1600" i="1" dirty="0" err="1"/>
              <a:t>on</a:t>
            </a:r>
            <a:r>
              <a:rPr lang="es-ES" sz="1600" i="1" dirty="0"/>
              <a:t> </a:t>
            </a:r>
            <a:r>
              <a:rPr lang="es-ES" sz="1600" i="1" dirty="0" err="1"/>
              <a:t>the</a:t>
            </a:r>
            <a:r>
              <a:rPr lang="es-ES" sz="1600" i="1" dirty="0"/>
              <a:t> </a:t>
            </a:r>
            <a:r>
              <a:rPr lang="es-ES" sz="1600" i="1" dirty="0" err="1"/>
              <a:t>farm</a:t>
            </a:r>
            <a:r>
              <a:rPr lang="es-ES" sz="1600" i="1" dirty="0"/>
              <a:t>, </a:t>
            </a:r>
            <a:r>
              <a:rPr lang="es-ES" sz="1600" i="1" dirty="0" err="1"/>
              <a:t>we</a:t>
            </a:r>
            <a:r>
              <a:rPr lang="es-ES" sz="1600" i="1" dirty="0"/>
              <a:t> </a:t>
            </a:r>
            <a:r>
              <a:rPr lang="es-ES" sz="1600" i="1" dirty="0" err="1"/>
              <a:t>don’t</a:t>
            </a:r>
            <a:r>
              <a:rPr lang="es-ES" sz="1600" i="1" dirty="0"/>
              <a:t> </a:t>
            </a:r>
            <a:r>
              <a:rPr lang="es-ES" sz="1600" i="1" dirty="0" err="1"/>
              <a:t>need</a:t>
            </a:r>
            <a:r>
              <a:rPr lang="es-ES" sz="1600" i="1" dirty="0"/>
              <a:t> </a:t>
            </a:r>
            <a:r>
              <a:rPr lang="es-ES" sz="1600" i="1" dirty="0" err="1"/>
              <a:t>to</a:t>
            </a:r>
            <a:r>
              <a:rPr lang="es-ES" sz="1600" i="1" dirty="0"/>
              <a:t> </a:t>
            </a:r>
            <a:r>
              <a:rPr lang="es-ES" sz="1600" i="1" dirty="0" err="1"/>
              <a:t>know</a:t>
            </a:r>
            <a:r>
              <a:rPr lang="es-ES" sz="1600" i="1" dirty="0"/>
              <a:t> </a:t>
            </a:r>
            <a:r>
              <a:rPr lang="es-ES" sz="1600" i="1" dirty="0" err="1"/>
              <a:t>the</a:t>
            </a:r>
            <a:r>
              <a:rPr lang="es-ES" sz="1600" i="1" dirty="0"/>
              <a:t> </a:t>
            </a:r>
            <a:r>
              <a:rPr lang="es-ES" sz="1600" i="1" dirty="0" err="1"/>
              <a:t>details</a:t>
            </a:r>
            <a:r>
              <a:rPr lang="es-ES" sz="1600" i="1" dirty="0"/>
              <a:t> and </a:t>
            </a:r>
            <a:r>
              <a:rPr lang="es-ES" sz="1600" i="1" dirty="0" err="1"/>
              <a:t>quantity</a:t>
            </a:r>
            <a:r>
              <a:rPr lang="es-ES" sz="1600" i="1" dirty="0"/>
              <a:t> </a:t>
            </a:r>
            <a:r>
              <a:rPr lang="es-ES" sz="1600" i="1" dirty="0" err="1"/>
              <a:t>of</a:t>
            </a:r>
            <a:r>
              <a:rPr lang="es-ES" sz="1600" i="1" dirty="0"/>
              <a:t> </a:t>
            </a:r>
            <a:r>
              <a:rPr lang="es-ES" sz="1600" i="1" dirty="0" err="1"/>
              <a:t>the</a:t>
            </a:r>
            <a:r>
              <a:rPr lang="es-ES" sz="1600" i="1" dirty="0"/>
              <a:t> </a:t>
            </a:r>
            <a:r>
              <a:rPr lang="es-ES" sz="1600" i="1" dirty="0" err="1"/>
              <a:t>sensors</a:t>
            </a:r>
            <a:r>
              <a:rPr lang="es-ES" sz="1600" i="1" dirty="0"/>
              <a:t>.</a:t>
            </a:r>
          </a:p>
          <a:p>
            <a:r>
              <a:rPr lang="es-ES" sz="1600" i="1" dirty="0" err="1"/>
              <a:t>This</a:t>
            </a:r>
            <a:r>
              <a:rPr lang="es-ES" sz="1600" i="1" dirty="0"/>
              <a:t> </a:t>
            </a:r>
            <a:r>
              <a:rPr lang="es-ES" sz="1600" i="1" dirty="0" err="1"/>
              <a:t>presentation</a:t>
            </a:r>
            <a:r>
              <a:rPr lang="es-ES" sz="1600" i="1" dirty="0"/>
              <a:t> </a:t>
            </a:r>
            <a:r>
              <a:rPr lang="es-ES" sz="1600" i="1" dirty="0" err="1"/>
              <a:t>should</a:t>
            </a:r>
            <a:r>
              <a:rPr lang="es-ES" sz="1600" i="1" dirty="0"/>
              <a:t> be </a:t>
            </a:r>
            <a:r>
              <a:rPr lang="es-ES" sz="1600" i="1" dirty="0" err="1"/>
              <a:t>around</a:t>
            </a:r>
            <a:r>
              <a:rPr lang="es-ES" sz="1600" i="1" dirty="0"/>
              <a:t> 10 minutes.</a:t>
            </a:r>
          </a:p>
          <a:p>
            <a:endParaRPr lang="es-ES" dirty="0"/>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2</a:t>
            </a:fld>
            <a:endParaRPr lang="es-ES" dirty="0"/>
          </a:p>
        </p:txBody>
      </p:sp>
    </p:spTree>
    <p:extLst>
      <p:ext uri="{BB962C8B-B14F-4D97-AF65-F5344CB8AC3E}">
        <p14:creationId xmlns:p14="http://schemas.microsoft.com/office/powerpoint/2010/main" val="91752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9D73C3-F1A6-4DA6-82EA-BCB9E5F82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51894" y="3358868"/>
            <a:ext cx="2382229" cy="1628827"/>
          </a:xfrm>
          <a:prstGeom prst="rect">
            <a:avLst/>
          </a:prstGeom>
        </p:spPr>
      </p:pic>
      <p:sp>
        <p:nvSpPr>
          <p:cNvPr id="3" name="Title 2">
            <a:extLst>
              <a:ext uri="{FF2B5EF4-FFF2-40B4-BE49-F238E27FC236}">
                <a16:creationId xmlns:a16="http://schemas.microsoft.com/office/drawing/2014/main" id="{78F57979-BE21-E957-E02C-0F0A36F38968}"/>
              </a:ext>
            </a:extLst>
          </p:cNvPr>
          <p:cNvSpPr>
            <a:spLocks noGrp="1"/>
          </p:cNvSpPr>
          <p:nvPr>
            <p:ph type="title"/>
          </p:nvPr>
        </p:nvSpPr>
        <p:spPr/>
        <p:txBody>
          <a:bodyPr>
            <a:normAutofit/>
          </a:bodyPr>
          <a:lstStyle/>
          <a:p>
            <a:r>
              <a:rPr lang="sr-Latn-RS" dirty="0" err="1"/>
              <a:t>Organization's</a:t>
            </a:r>
            <a:r>
              <a:rPr lang="sr-Latn-RS" dirty="0"/>
              <a:t> Profile </a:t>
            </a:r>
            <a:r>
              <a:rPr lang="sr-Latn-RS" dirty="0" err="1"/>
              <a:t>and</a:t>
            </a:r>
            <a:r>
              <a:rPr lang="sr-Latn-RS" dirty="0"/>
              <a:t> </a:t>
            </a:r>
            <a:r>
              <a:rPr lang="sr-Latn-RS" dirty="0" err="1"/>
              <a:t>Expertise</a:t>
            </a:r>
            <a:endParaRPr lang="sr-Latn-RS" dirty="0"/>
          </a:p>
        </p:txBody>
      </p:sp>
      <p:sp>
        <p:nvSpPr>
          <p:cNvPr id="5" name="Tijdelijke aanduiding voor tekst 4">
            <a:extLst>
              <a:ext uri="{FF2B5EF4-FFF2-40B4-BE49-F238E27FC236}">
                <a16:creationId xmlns:a16="http://schemas.microsoft.com/office/drawing/2014/main" id="{07F78988-D239-4537-81D8-6E9D84F87DD8}"/>
              </a:ext>
            </a:extLst>
          </p:cNvPr>
          <p:cNvSpPr>
            <a:spLocks noGrp="1"/>
          </p:cNvSpPr>
          <p:nvPr>
            <p:ph idx="1"/>
          </p:nvPr>
        </p:nvSpPr>
        <p:spPr>
          <a:xfrm>
            <a:off x="12874" y="1347614"/>
            <a:ext cx="8673926" cy="3240361"/>
          </a:xfrm>
        </p:spPr>
        <p:txBody>
          <a:bodyPr>
            <a:normAutofit/>
          </a:bodyPr>
          <a:lstStyle/>
          <a:p>
            <a:pPr lvl="1"/>
            <a:r>
              <a:rPr lang="en-GB" sz="1600" dirty="0"/>
              <a:t>Research and IT public entity that belong to the Regional Ministry of Agriculture of Castile and León –Spain- </a:t>
            </a:r>
          </a:p>
          <a:p>
            <a:pPr lvl="1"/>
            <a:r>
              <a:rPr lang="en-GB" sz="1600" dirty="0"/>
              <a:t>300 employees in research, Infrastructure development, IT, field extension and food certification and promotion</a:t>
            </a:r>
          </a:p>
          <a:p>
            <a:pPr lvl="1"/>
            <a:r>
              <a:rPr lang="en-GB" sz="1600" dirty="0"/>
              <a:t>Two departments specialized in Geo-technologies for agriculture. </a:t>
            </a:r>
          </a:p>
          <a:p>
            <a:pPr lvl="2"/>
            <a:r>
              <a:rPr lang="en-GB" sz="1400" dirty="0"/>
              <a:t>CAP support (LPIS upkeeping, Checks by Monitoring, etc. )</a:t>
            </a:r>
          </a:p>
          <a:p>
            <a:pPr lvl="2"/>
            <a:r>
              <a:rPr lang="en-GB" sz="1400" dirty="0"/>
              <a:t>Research and innovation (Earth Observation, agrometeorology and soil science, crop modelling, GNSS, DSS for farmers development)</a:t>
            </a:r>
          </a:p>
        </p:txBody>
      </p:sp>
      <p:pic>
        <p:nvPicPr>
          <p:cNvPr id="4" name="Imagen 3">
            <a:extLst>
              <a:ext uri="{FF2B5EF4-FFF2-40B4-BE49-F238E27FC236}">
                <a16:creationId xmlns:a16="http://schemas.microsoft.com/office/drawing/2014/main" id="{B0CBE61F-5BED-4CA4-8C86-90B1B789B6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320" y="9982"/>
            <a:ext cx="1678806" cy="1439911"/>
          </a:xfrm>
          <a:prstGeom prst="rect">
            <a:avLst/>
          </a:prstGeom>
        </p:spPr>
      </p:pic>
      <p:pic>
        <p:nvPicPr>
          <p:cNvPr id="6" name="Imagen 5">
            <a:extLst>
              <a:ext uri="{FF2B5EF4-FFF2-40B4-BE49-F238E27FC236}">
                <a16:creationId xmlns:a16="http://schemas.microsoft.com/office/drawing/2014/main" id="{13CC1A29-13CF-4D5A-A66C-7F9F527DF7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627" y="3406132"/>
            <a:ext cx="2058260" cy="1581563"/>
          </a:xfrm>
          <a:prstGeom prst="rect">
            <a:avLst/>
          </a:prstGeom>
        </p:spPr>
      </p:pic>
      <p:pic>
        <p:nvPicPr>
          <p:cNvPr id="8" name="Imagen 7">
            <a:extLst>
              <a:ext uri="{FF2B5EF4-FFF2-40B4-BE49-F238E27FC236}">
                <a16:creationId xmlns:a16="http://schemas.microsoft.com/office/drawing/2014/main" id="{899BEE84-F00C-4B93-8F62-D71A1B6E14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7995" y="3326478"/>
            <a:ext cx="2772891" cy="1590929"/>
          </a:xfrm>
          <a:prstGeom prst="rect">
            <a:avLst/>
          </a:prstGeom>
        </p:spPr>
      </p:pic>
      <p:pic>
        <p:nvPicPr>
          <p:cNvPr id="9" name="Imagen 8">
            <a:extLst>
              <a:ext uri="{FF2B5EF4-FFF2-40B4-BE49-F238E27FC236}">
                <a16:creationId xmlns:a16="http://schemas.microsoft.com/office/drawing/2014/main" id="{CC8C5B89-665D-4779-A42B-7B75DFC8FD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40165" y="3382589"/>
            <a:ext cx="2165807" cy="1581383"/>
          </a:xfrm>
          <a:prstGeom prst="rect">
            <a:avLst/>
          </a:prstGeom>
        </p:spPr>
      </p:pic>
    </p:spTree>
    <p:extLst>
      <p:ext uri="{BB962C8B-B14F-4D97-AF65-F5344CB8AC3E}">
        <p14:creationId xmlns:p14="http://schemas.microsoft.com/office/powerpoint/2010/main" val="34866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Technology</a:t>
            </a:r>
            <a:r>
              <a:rPr lang="es-ES" dirty="0"/>
              <a:t> SATIVUM: </a:t>
            </a:r>
            <a:r>
              <a:rPr lang="es-ES" dirty="0" err="1"/>
              <a:t>Current</a:t>
            </a:r>
            <a:r>
              <a:rPr lang="es-ES" dirty="0"/>
              <a:t> status</a:t>
            </a:r>
          </a:p>
        </p:txBody>
      </p:sp>
      <p:sp>
        <p:nvSpPr>
          <p:cNvPr id="3" name="Marcador de contenido 2"/>
          <p:cNvSpPr>
            <a:spLocks noGrp="1"/>
          </p:cNvSpPr>
          <p:nvPr>
            <p:ph idx="1"/>
          </p:nvPr>
        </p:nvSpPr>
        <p:spPr/>
        <p:txBody>
          <a:bodyPr>
            <a:normAutofit fontScale="62500" lnSpcReduction="20000"/>
          </a:bodyPr>
          <a:lstStyle/>
          <a:p>
            <a:r>
              <a:rPr lang="en-GB" dirty="0"/>
              <a:t>Do a presentation of the technology trying to answer these questions:</a:t>
            </a:r>
          </a:p>
          <a:p>
            <a:pPr lvl="1"/>
            <a:r>
              <a:rPr lang="en-GB" dirty="0">
                <a:solidFill>
                  <a:srgbClr val="FF0000"/>
                </a:solidFill>
              </a:rPr>
              <a:t>FMIS with satellite monitoring, field book records and nutrient advise. Provides information to monitor the crop and fulfil regulation regarding field book and nutrient balance.</a:t>
            </a:r>
          </a:p>
          <a:p>
            <a:pPr lvl="1"/>
            <a:r>
              <a:rPr lang="en-GB" dirty="0"/>
              <a:t>Status of this technology. </a:t>
            </a:r>
            <a:r>
              <a:rPr lang="en-GB" dirty="0">
                <a:solidFill>
                  <a:srgbClr val="FF0000"/>
                </a:solidFill>
              </a:rPr>
              <a:t>TRL 9 for satellite monitoring, TRL 8 for nutrient advise and TRL 7 for field book. Used in real cases but still within demo environment for many users</a:t>
            </a:r>
          </a:p>
          <a:p>
            <a:pPr lvl="1"/>
            <a:r>
              <a:rPr lang="en-GB" dirty="0"/>
              <a:t>Why did you create this technology?. </a:t>
            </a:r>
            <a:r>
              <a:rPr lang="en-GB" dirty="0">
                <a:solidFill>
                  <a:srgbClr val="FF0000"/>
                </a:solidFill>
              </a:rPr>
              <a:t>Yes, fully developed by </a:t>
            </a:r>
            <a:r>
              <a:rPr lang="en-GB" dirty="0" err="1">
                <a:solidFill>
                  <a:srgbClr val="FF0000"/>
                </a:solidFill>
              </a:rPr>
              <a:t>ITACyL</a:t>
            </a:r>
            <a:r>
              <a:rPr lang="en-GB" dirty="0">
                <a:solidFill>
                  <a:srgbClr val="FF0000"/>
                </a:solidFill>
              </a:rPr>
              <a:t> </a:t>
            </a:r>
            <a:r>
              <a:rPr lang="en-GB" dirty="0"/>
              <a:t>Is it a market opportunity for your entity? </a:t>
            </a:r>
            <a:r>
              <a:rPr lang="en-GB" dirty="0">
                <a:solidFill>
                  <a:srgbClr val="FF0000"/>
                </a:solidFill>
              </a:rPr>
              <a:t>The tool is free but is opening many new opportunities</a:t>
            </a:r>
            <a:r>
              <a:rPr lang="en-GB" dirty="0"/>
              <a:t>. Has this technology been created in another project?  </a:t>
            </a:r>
            <a:r>
              <a:rPr lang="en-GB" dirty="0">
                <a:solidFill>
                  <a:srgbClr val="FF0000"/>
                </a:solidFill>
              </a:rPr>
              <a:t>Yes, the core for nutrient advise comes from the Farm Advisory Tool For Nutrients project</a:t>
            </a:r>
            <a:r>
              <a:rPr lang="en-GB" dirty="0"/>
              <a:t>.</a:t>
            </a:r>
          </a:p>
          <a:p>
            <a:pPr lvl="1"/>
            <a:r>
              <a:rPr lang="en-GB" dirty="0"/>
              <a:t>In which language is the interface? Is it easy to integrate new languages? </a:t>
            </a:r>
            <a:r>
              <a:rPr lang="en-GB" dirty="0">
                <a:solidFill>
                  <a:srgbClr val="FF0000"/>
                </a:solidFill>
              </a:rPr>
              <a:t>Only in Spanish. Accepts automatic translation.</a:t>
            </a:r>
          </a:p>
          <a:p>
            <a:pPr lvl="1"/>
            <a:r>
              <a:rPr lang="en-GB" dirty="0"/>
              <a:t>What parts is this technology composed of (software and hardware)? (for example, a user interface that is accessed by a web, an installable software program for Windows, a server, a set of IoT devices, a drone, etc.) </a:t>
            </a:r>
            <a:r>
              <a:rPr lang="en-GB" dirty="0">
                <a:solidFill>
                  <a:srgbClr val="FF0000"/>
                </a:solidFill>
              </a:rPr>
              <a:t>it is a </a:t>
            </a:r>
            <a:r>
              <a:rPr lang="en-GB" dirty="0" err="1">
                <a:solidFill>
                  <a:srgbClr val="FF0000"/>
                </a:solidFill>
              </a:rPr>
              <a:t>webapp</a:t>
            </a:r>
            <a:r>
              <a:rPr lang="en-GB" dirty="0">
                <a:solidFill>
                  <a:srgbClr val="FF0000"/>
                </a:solidFill>
              </a:rPr>
              <a:t> frontend with several API in the backend</a:t>
            </a:r>
          </a:p>
          <a:p>
            <a:pPr lvl="1"/>
            <a:r>
              <a:rPr lang="en-GB" dirty="0"/>
              <a:t>If possible, show some screenshots/pictures of the technology.</a:t>
            </a:r>
          </a:p>
        </p:txBody>
      </p:sp>
      <p:sp>
        <p:nvSpPr>
          <p:cNvPr id="4" name="Marcador de número de diapositiva 3"/>
          <p:cNvSpPr>
            <a:spLocks noGrp="1"/>
          </p:cNvSpPr>
          <p:nvPr>
            <p:ph type="sldNum" sz="quarter" idx="12"/>
          </p:nvPr>
        </p:nvSpPr>
        <p:spPr/>
        <p:txBody>
          <a:bodyPr/>
          <a:lstStyle/>
          <a:p>
            <a:fld id="{E5C0E85B-BF82-4F89-9CC8-DA6DC5C24092}" type="slidenum">
              <a:rPr lang="es-ES" smtClean="0"/>
              <a:pPr/>
              <a:t>4</a:t>
            </a:fld>
            <a:endParaRPr lang="es-ES" dirty="0"/>
          </a:p>
        </p:txBody>
      </p:sp>
    </p:spTree>
    <p:extLst>
      <p:ext uri="{BB962C8B-B14F-4D97-AF65-F5344CB8AC3E}">
        <p14:creationId xmlns:p14="http://schemas.microsoft.com/office/powerpoint/2010/main" val="306120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F88DA-4E15-4A40-9418-47990C8628CC}"/>
              </a:ext>
            </a:extLst>
          </p:cNvPr>
          <p:cNvSpPr>
            <a:spLocks noGrp="1"/>
          </p:cNvSpPr>
          <p:nvPr>
            <p:ph type="title"/>
          </p:nvPr>
        </p:nvSpPr>
        <p:spPr/>
        <p:txBody>
          <a:bodyPr/>
          <a:lstStyle/>
          <a:p>
            <a:endParaRPr lang="en-GB"/>
          </a:p>
        </p:txBody>
      </p:sp>
      <p:sp>
        <p:nvSpPr>
          <p:cNvPr id="3" name="Marcador de contenido 2">
            <a:extLst>
              <a:ext uri="{FF2B5EF4-FFF2-40B4-BE49-F238E27FC236}">
                <a16:creationId xmlns:a16="http://schemas.microsoft.com/office/drawing/2014/main" id="{2D995A2A-30D1-4DE9-A8B5-1EDB85AA8BDD}"/>
              </a:ext>
            </a:extLst>
          </p:cNvPr>
          <p:cNvSpPr>
            <a:spLocks noGrp="1"/>
          </p:cNvSpPr>
          <p:nvPr>
            <p:ph idx="1"/>
          </p:nvPr>
        </p:nvSpPr>
        <p:spPr/>
        <p:txBody>
          <a:bodyPr/>
          <a:lstStyle/>
          <a:p>
            <a:endParaRPr lang="en-GB"/>
          </a:p>
        </p:txBody>
      </p:sp>
      <p:sp>
        <p:nvSpPr>
          <p:cNvPr id="4" name="Marcador de número de diapositiva 3">
            <a:extLst>
              <a:ext uri="{FF2B5EF4-FFF2-40B4-BE49-F238E27FC236}">
                <a16:creationId xmlns:a16="http://schemas.microsoft.com/office/drawing/2014/main" id="{DD36951D-650D-4216-8366-9DFD9F7538C5}"/>
              </a:ext>
            </a:extLst>
          </p:cNvPr>
          <p:cNvSpPr>
            <a:spLocks noGrp="1"/>
          </p:cNvSpPr>
          <p:nvPr>
            <p:ph type="sldNum" sz="quarter" idx="12"/>
          </p:nvPr>
        </p:nvSpPr>
        <p:spPr/>
        <p:txBody>
          <a:bodyPr/>
          <a:lstStyle/>
          <a:p>
            <a:fld id="{E5C0E85B-BF82-4F89-9CC8-DA6DC5C24092}" type="slidenum">
              <a:rPr lang="es-ES" smtClean="0"/>
              <a:pPr/>
              <a:t>5</a:t>
            </a:fld>
            <a:endParaRPr lang="es-ES" dirty="0"/>
          </a:p>
        </p:txBody>
      </p:sp>
      <p:pic>
        <p:nvPicPr>
          <p:cNvPr id="5" name="Imagen 4">
            <a:extLst>
              <a:ext uri="{FF2B5EF4-FFF2-40B4-BE49-F238E27FC236}">
                <a16:creationId xmlns:a16="http://schemas.microsoft.com/office/drawing/2014/main" id="{61694BF3-4E5A-462E-B1D2-82E72C6D1A22}"/>
              </a:ext>
            </a:extLst>
          </p:cNvPr>
          <p:cNvPicPr>
            <a:picLocks noChangeAspect="1"/>
          </p:cNvPicPr>
          <p:nvPr/>
        </p:nvPicPr>
        <p:blipFill>
          <a:blip r:embed="rId2"/>
          <a:stretch>
            <a:fillRect/>
          </a:stretch>
        </p:blipFill>
        <p:spPr>
          <a:xfrm>
            <a:off x="0" y="555525"/>
            <a:ext cx="9144000" cy="4587976"/>
          </a:xfrm>
          <a:prstGeom prst="rect">
            <a:avLst/>
          </a:prstGeom>
        </p:spPr>
      </p:pic>
    </p:spTree>
    <p:extLst>
      <p:ext uri="{BB962C8B-B14F-4D97-AF65-F5344CB8AC3E}">
        <p14:creationId xmlns:p14="http://schemas.microsoft.com/office/powerpoint/2010/main" val="48332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2EA1A7-DC7A-40A8-9E07-5A84A2CE9131}"/>
              </a:ext>
            </a:extLst>
          </p:cNvPr>
          <p:cNvSpPr>
            <a:spLocks noGrp="1"/>
          </p:cNvSpPr>
          <p:nvPr>
            <p:ph idx="1"/>
          </p:nvPr>
        </p:nvSpPr>
        <p:spPr>
          <a:xfrm>
            <a:off x="628650" y="1369219"/>
            <a:ext cx="4867275" cy="3263504"/>
          </a:xfrm>
        </p:spPr>
        <p:txBody>
          <a:bodyPr>
            <a:normAutofit fontScale="70000" lnSpcReduction="20000"/>
          </a:bodyPr>
          <a:lstStyle/>
          <a:p>
            <a:r>
              <a:rPr lang="en-GB" dirty="0"/>
              <a:t>Sativum is a free public APP for agronomic advise based on agricultural parcels from IACS with:</a:t>
            </a:r>
          </a:p>
          <a:p>
            <a:pPr lvl="1"/>
            <a:r>
              <a:rPr lang="en-GB" dirty="0"/>
              <a:t>Satellite (and aerial) data</a:t>
            </a:r>
          </a:p>
          <a:p>
            <a:pPr lvl="1"/>
            <a:r>
              <a:rPr lang="en-GB" dirty="0"/>
              <a:t>Soil data(0,3 samples/km2 density)</a:t>
            </a:r>
          </a:p>
          <a:p>
            <a:pPr lvl="1"/>
            <a:r>
              <a:rPr lang="en-GB" dirty="0"/>
              <a:t>Climate/</a:t>
            </a:r>
            <a:r>
              <a:rPr lang="en-GB" dirty="0" err="1"/>
              <a:t>meteo</a:t>
            </a:r>
            <a:r>
              <a:rPr lang="en-GB" dirty="0"/>
              <a:t> data (0,002 stations /km2)</a:t>
            </a:r>
          </a:p>
          <a:p>
            <a:r>
              <a:rPr lang="en-GB" dirty="0"/>
              <a:t>Decision support systems integrated:</a:t>
            </a:r>
          </a:p>
          <a:p>
            <a:pPr lvl="1"/>
            <a:r>
              <a:rPr lang="en-GB" b="1" dirty="0"/>
              <a:t>Crop nutrition (FAST)</a:t>
            </a:r>
          </a:p>
          <a:p>
            <a:pPr lvl="1"/>
            <a:r>
              <a:rPr lang="en-GB" dirty="0"/>
              <a:t>Pest management</a:t>
            </a:r>
          </a:p>
          <a:p>
            <a:pPr lvl="1"/>
            <a:r>
              <a:rPr lang="en-GB" dirty="0"/>
              <a:t>Irrigation (beta)</a:t>
            </a:r>
          </a:p>
          <a:p>
            <a:r>
              <a:rPr lang="en-GB" dirty="0"/>
              <a:t>Open API por 3</a:t>
            </a:r>
            <a:r>
              <a:rPr lang="en-GB" baseline="30000" dirty="0"/>
              <a:t>rd</a:t>
            </a:r>
            <a:r>
              <a:rPr lang="en-GB" dirty="0"/>
              <a:t> party APP</a:t>
            </a:r>
          </a:p>
          <a:p>
            <a:endParaRPr lang="en-GB" dirty="0"/>
          </a:p>
          <a:p>
            <a:pPr lvl="1"/>
            <a:endParaRPr lang="en-GB" dirty="0"/>
          </a:p>
          <a:p>
            <a:endParaRPr lang="en-GB" dirty="0"/>
          </a:p>
        </p:txBody>
      </p:sp>
      <p:pic>
        <p:nvPicPr>
          <p:cNvPr id="8" name="Imagen 7">
            <a:extLst>
              <a:ext uri="{FF2B5EF4-FFF2-40B4-BE49-F238E27FC236}">
                <a16:creationId xmlns:a16="http://schemas.microsoft.com/office/drawing/2014/main" id="{3D8E81FF-9F41-450A-9D79-FD6630CC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699542"/>
            <a:ext cx="2927794" cy="617170"/>
          </a:xfrm>
          <a:prstGeom prst="rect">
            <a:avLst/>
          </a:prstGeom>
        </p:spPr>
      </p:pic>
      <p:pic>
        <p:nvPicPr>
          <p:cNvPr id="2" name="Imagen 1">
            <a:extLst>
              <a:ext uri="{FF2B5EF4-FFF2-40B4-BE49-F238E27FC236}">
                <a16:creationId xmlns:a16="http://schemas.microsoft.com/office/drawing/2014/main" id="{1D4DA753-CD93-4854-AA85-AE74A4A78A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8150" y="510778"/>
            <a:ext cx="3595505" cy="5143500"/>
          </a:xfrm>
          <a:prstGeom prst="rect">
            <a:avLst/>
          </a:prstGeom>
        </p:spPr>
      </p:pic>
      <p:grpSp>
        <p:nvGrpSpPr>
          <p:cNvPr id="10" name="Grupo 9">
            <a:extLst>
              <a:ext uri="{FF2B5EF4-FFF2-40B4-BE49-F238E27FC236}">
                <a16:creationId xmlns:a16="http://schemas.microsoft.com/office/drawing/2014/main" id="{B162668B-CD9E-4990-A918-00C037E52645}"/>
              </a:ext>
            </a:extLst>
          </p:cNvPr>
          <p:cNvGrpSpPr/>
          <p:nvPr/>
        </p:nvGrpSpPr>
        <p:grpSpPr>
          <a:xfrm>
            <a:off x="6156176" y="0"/>
            <a:ext cx="2555776" cy="5143500"/>
            <a:chOff x="6143624" y="16940"/>
            <a:chExt cx="3000376" cy="6802160"/>
          </a:xfrm>
        </p:grpSpPr>
        <p:pic>
          <p:nvPicPr>
            <p:cNvPr id="5" name="Imagen 4">
              <a:extLst>
                <a:ext uri="{FF2B5EF4-FFF2-40B4-BE49-F238E27FC236}">
                  <a16:creationId xmlns:a16="http://schemas.microsoft.com/office/drawing/2014/main" id="{FF0A4099-426A-4AAB-BDD8-E5CFCAD8FAE7}"/>
                </a:ext>
              </a:extLst>
            </p:cNvPr>
            <p:cNvPicPr>
              <a:picLocks noChangeAspect="1"/>
            </p:cNvPicPr>
            <p:nvPr/>
          </p:nvPicPr>
          <p:blipFill rotWithShape="1">
            <a:blip r:embed="rId5"/>
            <a:srcRect t="8000"/>
            <a:stretch/>
          </p:blipFill>
          <p:spPr>
            <a:xfrm>
              <a:off x="6143625" y="16940"/>
              <a:ext cx="3000375" cy="4731990"/>
            </a:xfrm>
            <a:prstGeom prst="rect">
              <a:avLst/>
            </a:prstGeom>
          </p:spPr>
        </p:pic>
        <p:pic>
          <p:nvPicPr>
            <p:cNvPr id="9" name="Imagen 8">
              <a:extLst>
                <a:ext uri="{FF2B5EF4-FFF2-40B4-BE49-F238E27FC236}">
                  <a16:creationId xmlns:a16="http://schemas.microsoft.com/office/drawing/2014/main" id="{C17A71CA-2554-4271-8B5C-2BFEBC443D0B}"/>
                </a:ext>
              </a:extLst>
            </p:cNvPr>
            <p:cNvPicPr>
              <a:picLocks noChangeAspect="1"/>
            </p:cNvPicPr>
            <p:nvPr/>
          </p:nvPicPr>
          <p:blipFill>
            <a:blip r:embed="rId6"/>
            <a:stretch>
              <a:fillRect/>
            </a:stretch>
          </p:blipFill>
          <p:spPr>
            <a:xfrm>
              <a:off x="6143624" y="4371950"/>
              <a:ext cx="3000375" cy="2447150"/>
            </a:xfrm>
            <a:prstGeom prst="rect">
              <a:avLst/>
            </a:prstGeom>
          </p:spPr>
        </p:pic>
      </p:grpSp>
    </p:spTree>
    <p:extLst>
      <p:ext uri="{BB962C8B-B14F-4D97-AF65-F5344CB8AC3E}">
        <p14:creationId xmlns:p14="http://schemas.microsoft.com/office/powerpoint/2010/main" val="256343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81A17-03A5-4DCA-9385-45FF9739B4FD}"/>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5FE884E-EEE9-442D-8B0F-C21CBA8A6F43}"/>
              </a:ext>
            </a:extLst>
          </p:cNvPr>
          <p:cNvSpPr>
            <a:spLocks noGrp="1"/>
          </p:cNvSpPr>
          <p:nvPr>
            <p:ph idx="1"/>
          </p:nvPr>
        </p:nvSpPr>
        <p:spPr/>
        <p:txBody>
          <a:bodyPr/>
          <a:lstStyle/>
          <a:p>
            <a:endParaRPr lang="es-ES"/>
          </a:p>
        </p:txBody>
      </p:sp>
      <p:pic>
        <p:nvPicPr>
          <p:cNvPr id="6" name="Imagen 5">
            <a:extLst>
              <a:ext uri="{FF2B5EF4-FFF2-40B4-BE49-F238E27FC236}">
                <a16:creationId xmlns:a16="http://schemas.microsoft.com/office/drawing/2014/main" id="{69660BDE-8704-4D6B-9440-146648F8BA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612" y="0"/>
            <a:ext cx="3038841" cy="5143500"/>
          </a:xfrm>
          <a:prstGeom prst="rect">
            <a:avLst/>
          </a:prstGeom>
        </p:spPr>
      </p:pic>
      <p:pic>
        <p:nvPicPr>
          <p:cNvPr id="7" name="Imagen 6">
            <a:extLst>
              <a:ext uri="{FF2B5EF4-FFF2-40B4-BE49-F238E27FC236}">
                <a16:creationId xmlns:a16="http://schemas.microsoft.com/office/drawing/2014/main" id="{953553D2-0696-480F-AB01-AFEDDF8EE2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1453" y="0"/>
            <a:ext cx="3038841" cy="5143500"/>
          </a:xfrm>
          <a:prstGeom prst="rect">
            <a:avLst/>
          </a:prstGeom>
        </p:spPr>
      </p:pic>
      <p:pic>
        <p:nvPicPr>
          <p:cNvPr id="8" name="Imagen 7">
            <a:extLst>
              <a:ext uri="{FF2B5EF4-FFF2-40B4-BE49-F238E27FC236}">
                <a16:creationId xmlns:a16="http://schemas.microsoft.com/office/drawing/2014/main" id="{DA7762F1-F9AB-4A4B-8D7A-0B8BD57A67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0295" y="0"/>
            <a:ext cx="2758586" cy="5143500"/>
          </a:xfrm>
          <a:prstGeom prst="rect">
            <a:avLst/>
          </a:prstGeom>
        </p:spPr>
      </p:pic>
      <p:sp>
        <p:nvSpPr>
          <p:cNvPr id="9" name="Rectángulo 8">
            <a:extLst>
              <a:ext uri="{FF2B5EF4-FFF2-40B4-BE49-F238E27FC236}">
                <a16:creationId xmlns:a16="http://schemas.microsoft.com/office/drawing/2014/main" id="{87B03358-9A3A-4A49-8A1C-A97CEF0BC042}"/>
              </a:ext>
            </a:extLst>
          </p:cNvPr>
          <p:cNvSpPr/>
          <p:nvPr/>
        </p:nvSpPr>
        <p:spPr>
          <a:xfrm>
            <a:off x="3201453" y="131862"/>
            <a:ext cx="2037298" cy="283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Crop Nutrition advice</a:t>
            </a:r>
          </a:p>
        </p:txBody>
      </p:sp>
    </p:spTree>
    <p:extLst>
      <p:ext uri="{BB962C8B-B14F-4D97-AF65-F5344CB8AC3E}">
        <p14:creationId xmlns:p14="http://schemas.microsoft.com/office/powerpoint/2010/main" val="218457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89BB0-F345-4811-9693-2B7896CABB44}"/>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014A83FE-84C2-423F-809D-64EC75D3C3DE}"/>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932EBE5F-7890-4996-8666-598FD07D8F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10120"/>
            <a:ext cx="3143250" cy="5133558"/>
          </a:xfrm>
          <a:prstGeom prst="rect">
            <a:avLst/>
          </a:prstGeom>
        </p:spPr>
      </p:pic>
      <p:pic>
        <p:nvPicPr>
          <p:cNvPr id="10" name="Imagen 9">
            <a:extLst>
              <a:ext uri="{FF2B5EF4-FFF2-40B4-BE49-F238E27FC236}">
                <a16:creationId xmlns:a16="http://schemas.microsoft.com/office/drawing/2014/main" id="{5D29B6CB-222A-4951-B9AF-D714E562E2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5251" y="-23463"/>
            <a:ext cx="5238750" cy="5176905"/>
          </a:xfrm>
          <a:prstGeom prst="rect">
            <a:avLst/>
          </a:prstGeom>
        </p:spPr>
      </p:pic>
      <p:sp>
        <p:nvSpPr>
          <p:cNvPr id="8" name="Rectángulo 7">
            <a:extLst>
              <a:ext uri="{FF2B5EF4-FFF2-40B4-BE49-F238E27FC236}">
                <a16:creationId xmlns:a16="http://schemas.microsoft.com/office/drawing/2014/main" id="{F1A03000-F164-4BA3-AC83-D2A3154A0D38}"/>
              </a:ext>
            </a:extLst>
          </p:cNvPr>
          <p:cNvSpPr/>
          <p:nvPr/>
        </p:nvSpPr>
        <p:spPr>
          <a:xfrm>
            <a:off x="3905251" y="-10120"/>
            <a:ext cx="1557338"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ADVANCED PARAMETRIZATION</a:t>
            </a:r>
          </a:p>
        </p:txBody>
      </p:sp>
    </p:spTree>
    <p:extLst>
      <p:ext uri="{BB962C8B-B14F-4D97-AF65-F5344CB8AC3E}">
        <p14:creationId xmlns:p14="http://schemas.microsoft.com/office/powerpoint/2010/main" val="89710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04FB1C-8817-6ED0-BB3D-82749D984881}"/>
              </a:ext>
            </a:extLst>
          </p:cNvPr>
          <p:cNvSpPr>
            <a:spLocks noGrp="1"/>
          </p:cNvSpPr>
          <p:nvPr>
            <p:ph type="title"/>
          </p:nvPr>
        </p:nvSpPr>
        <p:spPr/>
        <p:txBody>
          <a:bodyPr>
            <a:normAutofit fontScale="90000"/>
          </a:bodyPr>
          <a:lstStyle/>
          <a:p>
            <a:r>
              <a:rPr lang="en-US" dirty="0">
                <a:cs typeface="Calibri"/>
              </a:rPr>
              <a:t>Open API for crop nutrition from FAST phase 1. Based on </a:t>
            </a:r>
            <a:r>
              <a:rPr lang="en-US" dirty="0" err="1">
                <a:cs typeface="Calibri"/>
              </a:rPr>
              <a:t>Fertilicalc</a:t>
            </a:r>
            <a:r>
              <a:rPr lang="en-US" dirty="0">
                <a:cs typeface="Calibri"/>
              </a:rPr>
              <a:t> algorithm</a:t>
            </a:r>
            <a:br>
              <a:rPr lang="en-US" dirty="0"/>
            </a:br>
            <a:endParaRPr lang="en-GB" dirty="0"/>
          </a:p>
        </p:txBody>
      </p:sp>
      <p:pic>
        <p:nvPicPr>
          <p:cNvPr id="12" name="Imagen 11">
            <a:extLst>
              <a:ext uri="{FF2B5EF4-FFF2-40B4-BE49-F238E27FC236}">
                <a16:creationId xmlns:a16="http://schemas.microsoft.com/office/drawing/2014/main" id="{EDF5FFB1-8549-46AA-AD75-D28BE382A6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2757" y="832181"/>
            <a:ext cx="4474675" cy="4248473"/>
          </a:xfrm>
          <a:prstGeom prst="rect">
            <a:avLst/>
          </a:prstGeom>
        </p:spPr>
      </p:pic>
      <p:sp>
        <p:nvSpPr>
          <p:cNvPr id="13" name="Rectángulo 12">
            <a:extLst>
              <a:ext uri="{FF2B5EF4-FFF2-40B4-BE49-F238E27FC236}">
                <a16:creationId xmlns:a16="http://schemas.microsoft.com/office/drawing/2014/main" id="{077BC55E-0E47-421D-AFF9-AB6C78EC9143}"/>
              </a:ext>
            </a:extLst>
          </p:cNvPr>
          <p:cNvSpPr/>
          <p:nvPr/>
        </p:nvSpPr>
        <p:spPr>
          <a:xfrm>
            <a:off x="857250" y="2144893"/>
            <a:ext cx="2181225"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PARAMETERS TO SEND</a:t>
            </a:r>
          </a:p>
        </p:txBody>
      </p:sp>
      <p:sp>
        <p:nvSpPr>
          <p:cNvPr id="14" name="Rectángulo 13">
            <a:extLst>
              <a:ext uri="{FF2B5EF4-FFF2-40B4-BE49-F238E27FC236}">
                <a16:creationId xmlns:a16="http://schemas.microsoft.com/office/drawing/2014/main" id="{63423524-CFF3-4EE0-B9E9-C9B2068F3689}"/>
              </a:ext>
            </a:extLst>
          </p:cNvPr>
          <p:cNvSpPr/>
          <p:nvPr/>
        </p:nvSpPr>
        <p:spPr>
          <a:xfrm>
            <a:off x="857250" y="3609975"/>
            <a:ext cx="2181225" cy="88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RECEIVED NPK NEEDS</a:t>
            </a:r>
          </a:p>
        </p:txBody>
      </p:sp>
      <p:sp>
        <p:nvSpPr>
          <p:cNvPr id="15" name="Flecha: a la derecha 14">
            <a:extLst>
              <a:ext uri="{FF2B5EF4-FFF2-40B4-BE49-F238E27FC236}">
                <a16:creationId xmlns:a16="http://schemas.microsoft.com/office/drawing/2014/main" id="{6C37665B-C6E7-499F-A7C9-19B2D32AACAA}"/>
              </a:ext>
            </a:extLst>
          </p:cNvPr>
          <p:cNvSpPr/>
          <p:nvPr/>
        </p:nvSpPr>
        <p:spPr>
          <a:xfrm>
            <a:off x="3211110" y="2335393"/>
            <a:ext cx="3429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Flecha: a la derecha 15">
            <a:extLst>
              <a:ext uri="{FF2B5EF4-FFF2-40B4-BE49-F238E27FC236}">
                <a16:creationId xmlns:a16="http://schemas.microsoft.com/office/drawing/2014/main" id="{757479B9-7C85-449A-8BD1-A48B2D00FE85}"/>
              </a:ext>
            </a:extLst>
          </p:cNvPr>
          <p:cNvSpPr/>
          <p:nvPr/>
        </p:nvSpPr>
        <p:spPr>
          <a:xfrm rot="10800000">
            <a:off x="3211110" y="3800475"/>
            <a:ext cx="3429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7" name="Rectángulo 16">
            <a:extLst>
              <a:ext uri="{FF2B5EF4-FFF2-40B4-BE49-F238E27FC236}">
                <a16:creationId xmlns:a16="http://schemas.microsoft.com/office/drawing/2014/main" id="{B67C1B95-781B-4F72-B7EC-F3AE2199BC0E}"/>
              </a:ext>
            </a:extLst>
          </p:cNvPr>
          <p:cNvSpPr/>
          <p:nvPr/>
        </p:nvSpPr>
        <p:spPr>
          <a:xfrm>
            <a:off x="857250" y="1469744"/>
            <a:ext cx="2181225"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API URL</a:t>
            </a:r>
          </a:p>
        </p:txBody>
      </p:sp>
      <p:cxnSp>
        <p:nvCxnSpPr>
          <p:cNvPr id="18" name="Conector recto de flecha 17">
            <a:extLst>
              <a:ext uri="{FF2B5EF4-FFF2-40B4-BE49-F238E27FC236}">
                <a16:creationId xmlns:a16="http://schemas.microsoft.com/office/drawing/2014/main" id="{99A0E366-A7D5-4C24-9911-8BB4DBB94885}"/>
              </a:ext>
            </a:extLst>
          </p:cNvPr>
          <p:cNvCxnSpPr>
            <a:stCxn id="17" idx="3"/>
          </p:cNvCxnSpPr>
          <p:nvPr/>
        </p:nvCxnSpPr>
        <p:spPr>
          <a:xfrm>
            <a:off x="3038475" y="1679294"/>
            <a:ext cx="933450" cy="4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7407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3254</TotalTime>
  <Words>1268</Words>
  <Application>Microsoft Office PowerPoint</Application>
  <PresentationFormat>Presentación en pantalla (16:9)</PresentationFormat>
  <Paragraphs>92</Paragraphs>
  <Slides>15</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微软雅黑</vt:lpstr>
      <vt:lpstr>宋体</vt:lpstr>
      <vt:lpstr>Arial</vt:lpstr>
      <vt:lpstr>Biome</vt:lpstr>
      <vt:lpstr>Calibri</vt:lpstr>
      <vt:lpstr>Century Gothic</vt:lpstr>
      <vt:lpstr>Helvetica</vt:lpstr>
      <vt:lpstr>Times New Roman</vt:lpstr>
      <vt:lpstr>Tema de Office</vt:lpstr>
      <vt:lpstr>Presentación de PowerPoint</vt:lpstr>
      <vt:lpstr>Presentación de PowerPoint</vt:lpstr>
      <vt:lpstr>Organization's Profile and Expertise</vt:lpstr>
      <vt:lpstr>Technology SATIVUM: Current status</vt:lpstr>
      <vt:lpstr>Presentación de PowerPoint</vt:lpstr>
      <vt:lpstr>Presentación de PowerPoint</vt:lpstr>
      <vt:lpstr>Presentación de PowerPoint</vt:lpstr>
      <vt:lpstr>Presentación de PowerPoint</vt:lpstr>
      <vt:lpstr>Open API for crop nutrition from FAST phase 1. Based on Fertilicalc algorithm </vt:lpstr>
      <vt:lpstr>Technology SATIVUM: Development in GUARDIANS</vt:lpstr>
      <vt:lpstr>Technology SATIVUM: Legal and data protection aspects</vt:lpstr>
      <vt:lpstr>Technology SATIVUM : Implementation in a farm</vt:lpstr>
      <vt:lpstr>Pilot &lt;place&gt;</vt:lpstr>
      <vt:lpstr>Any quesions?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mm</dc:creator>
  <cp:lastModifiedBy>David A Nafría García</cp:lastModifiedBy>
  <cp:revision>404</cp:revision>
  <cp:lastPrinted>2022-11-29T09:27:31Z</cp:lastPrinted>
  <dcterms:created xsi:type="dcterms:W3CDTF">2019-03-20T18:42:29Z</dcterms:created>
  <dcterms:modified xsi:type="dcterms:W3CDTF">2023-06-19T12:51:00Z</dcterms:modified>
</cp:coreProperties>
</file>