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731" r:id="rId5"/>
    <p:sldId id="736" r:id="rId6"/>
    <p:sldId id="748" r:id="rId7"/>
    <p:sldId id="738" r:id="rId8"/>
    <p:sldId id="747" r:id="rId9"/>
    <p:sldId id="739" r:id="rId10"/>
    <p:sldId id="740" r:id="rId11"/>
    <p:sldId id="742" r:id="rId12"/>
    <p:sldId id="737" r:id="rId13"/>
    <p:sldId id="732" r:id="rId14"/>
    <p:sldId id="741" r:id="rId15"/>
    <p:sldId id="743" r:id="rId16"/>
    <p:sldId id="744" r:id="rId17"/>
    <p:sldId id="745" r:id="rId18"/>
    <p:sldId id="746" r:id="rId19"/>
    <p:sldId id="734" r:id="rId20"/>
    <p:sldId id="735" r:id="rId2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ED411-E697-C06F-0E5F-4845C56FE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90AE641-65B2-8AD8-01DD-BA9FB99D2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7598398-3CA0-869D-3842-56D45079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64A2523-5D07-FBD6-AF4E-F17294CE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B2A635D-B597-C3D8-D285-170D7B0F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552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2472C7-B9D9-CE3E-9720-412A5F8A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F74EFE7-123D-868B-F955-8C4D2D197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7DB2124-3DA2-344A-2AEB-BB14F3DD8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FC9198D-97E1-3635-8820-B6A2205C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A9E43ED-AB87-6C57-92A5-726D7D7C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19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A2FE0CE-9C57-1F43-BACE-52BAD446FA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6445DB9-A8DB-DED5-4795-B252648FB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9AD36BC-6374-77D2-1081-B2068B2B9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84012D-C72F-B244-5810-8624B0A4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A1281D9-7BE7-E5CC-C506-1FE0D0252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0042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6CE32-717B-2B4A-99EF-59E0ADE5A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6" y="442324"/>
            <a:ext cx="9010132" cy="555508"/>
          </a:xfrm>
        </p:spPr>
        <p:txBody>
          <a:bodyPr>
            <a:normAutofit/>
          </a:bodyPr>
          <a:lstStyle>
            <a:lvl1pPr>
              <a:defRPr sz="3000" b="1" i="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25" name="Espace réservé du texte 21">
            <a:extLst>
              <a:ext uri="{FF2B5EF4-FFF2-40B4-BE49-F238E27FC236}">
                <a16:creationId xmlns:a16="http://schemas.microsoft.com/office/drawing/2014/main" id="{46EF2218-9DFF-ED43-88FC-186AD5FCE3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3466" y="1251377"/>
            <a:ext cx="9018372" cy="398019"/>
          </a:xfrm>
        </p:spPr>
        <p:txBody>
          <a:bodyPr>
            <a:normAutofit/>
          </a:bodyPr>
          <a:lstStyle>
            <a:lvl1pPr marL="0" indent="0">
              <a:buNone/>
              <a:defRPr sz="20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Modifier les styles du texte du masque
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E3EB5200-B722-B64D-88FB-703EF1F4FA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4454" y="6356348"/>
            <a:ext cx="112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‹Nº›</a:t>
            </a:fld>
            <a:endParaRPr lang="fr-FR"/>
          </a:p>
        </p:txBody>
      </p:sp>
      <p:sp>
        <p:nvSpPr>
          <p:cNvPr id="4" name="Espace réservé du texte 21">
            <a:extLst>
              <a:ext uri="{FF2B5EF4-FFF2-40B4-BE49-F238E27FC236}">
                <a16:creationId xmlns:a16="http://schemas.microsoft.com/office/drawing/2014/main" id="{14758D0C-5E0B-E4EB-0660-34DF6643C2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692" y="1915297"/>
            <a:ext cx="8740713" cy="4269260"/>
          </a:xfrm>
        </p:spPr>
        <p:txBody>
          <a:bodyPr lIns="90000" numCol="2">
            <a:normAutofit/>
          </a:bodyPr>
          <a:lstStyle>
            <a:lvl1pPr marL="400050" indent="-400050">
              <a:buClr>
                <a:schemeClr val="accent3"/>
              </a:buClr>
              <a:buFont typeface="Wingdings" pitchFamily="2" charset="2"/>
              <a:buChar char="§"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83744" y="2418080"/>
            <a:ext cx="0" cy="4439920"/>
          </a:xfrm>
          <a:prstGeom prst="line">
            <a:avLst/>
          </a:prstGeom>
          <a:ln w="38100" cmpd="sng">
            <a:solidFill>
              <a:schemeClr val="tx2"/>
            </a:solidFill>
            <a:headEnd type="oval" w="lg" len="lg"/>
            <a:tailEnd type="none" w="lg" len="lg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>
            <a:extLst>
              <a:ext uri="{FF2B5EF4-FFF2-40B4-BE49-F238E27FC236}">
                <a16:creationId xmlns:a16="http://schemas.microsoft.com/office/drawing/2014/main" id="{37DDB281-B04C-0C41-BC85-512744818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8342" y="640995"/>
            <a:ext cx="1904185" cy="8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0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75DE0D-CDD2-4FFD-88C4-9B6E4C73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92C37B-238C-1547-4645-E5EEC8A3D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BEFC515-1D3B-8EB9-42F4-8025B698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887844-781F-ACBA-AE56-E5D091FD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E68173-D99A-1D17-35E1-8F27E8B7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31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5C18FF-B053-0863-F9ED-8D10DB75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247C40A-CE00-EFE9-F6E7-902A70F32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884DA5-A287-7EB6-E260-E5B0CF6B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FF7EF5F-54B7-EAA3-2614-50F58698F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D891E2-26D0-CD5D-D52E-B872D0DE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76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76FF3F-A484-5834-F49E-629DAF0E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8AB4B5-C376-B842-ED34-D67781116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7766C6D-9188-B8D9-BD61-3A0D3E901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C36B7D4-10C4-A7BC-3932-8528BD237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7BE9CE8-D596-7313-770B-1B60C776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C48C610-08BB-A891-6C2A-A7AD6487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54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B06167-196C-927E-B1AE-609EA6528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47B18A-9177-418F-EB23-E75D605F6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1EB80D1-9A67-F3FC-592A-40997AA27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726C3E-04A2-7BAB-8149-B6AB322F0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3E1D7EE-C9E9-6336-BB03-E038719CB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0BB57ED-E32E-DD94-F737-2A421305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AEFE2306-114C-DAE0-DFF7-29B30562F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AE62603-9297-C21E-3D3B-19C4FD07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881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2F7CCD-0581-5A3D-231C-A6BA9183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C13EDA8-C9B1-4620-65D1-A8D9F1FB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65C369F8-33A7-B2E8-45D1-9E448E747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9DB051B-A686-1E8D-C53F-6DDD1722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12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0EF8C52-6529-1DB6-2CE1-8919E39D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6E76AA6-D2A1-5282-D5BF-818CC6C9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661FBD9-E834-A0DA-C36F-C8F43BB7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352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DB0B01-1834-BDE1-9DC2-61E1E366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4E40F24-B904-A6E2-A6F0-A8ED6958E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A3081DA-FE7A-71D4-7774-800587CDE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F18E2A8-314C-E017-B6D2-1673D15C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7D48FED-C907-168E-805D-C1954B91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6402AC2-91C9-C6B4-BE3F-658AA34C5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558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D37898-92D5-6C7E-5EF9-ACA65FE14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2E401E1-148A-78D0-C298-C4583C504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E9671B4-364D-77D6-C3C5-14B77AD19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02B897-15F0-8B60-E580-4637936B1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EFA475A-B384-4846-7D5F-4B4D6A03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145DBA8-EE06-1834-F4C8-B1F5062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049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0B082D9-B364-931F-FE4D-265A2284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1907B2B-2156-15AC-E89B-7828E64D2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AEDCDC-0FC3-1F8D-580B-496412218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F88E7-CFD4-4576-8BBF-45FF714C1FE3}" type="datetimeFigureOut">
              <a:rPr lang="sl-SI" smtClean="0"/>
              <a:t>5. 10. 2025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4268931-8A6E-172F-072F-7DA0DABE1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E9EC0C0-21A4-E74D-AEF7-32B1E7547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5DD2D8-3C48-4DCE-AF30-758D0E63338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77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0090-D26D-6D73-076C-56EB163A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F15C-BD46-1C32-CBED-C976E483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combined use of Digital Farm Book aggregated data and CAPRI model 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9E749-A608-472D-9069-DEF0B6DBF0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B2B5-E7E6-71F4-C85F-81ECE327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B2426A-803E-E5C1-FBC4-14D18DADE736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C68F82B-C7F9-4986-2989-D93C755A080A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10328" y="1845410"/>
            <a:ext cx="10711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1. Brief presentation of the tool and its implementation in CS</a:t>
            </a:r>
          </a:p>
        </p:txBody>
      </p:sp>
      <p:pic>
        <p:nvPicPr>
          <p:cNvPr id="8" name="Imagen 441496525" descr="A diagram of a software company&#10;&#10;Description automatically generated">
            <a:extLst>
              <a:ext uri="{FF2B5EF4-FFF2-40B4-BE49-F238E27FC236}">
                <a16:creationId xmlns:a16="http://schemas.microsoft.com/office/drawing/2014/main" id="{8EAA8B15-7C44-CB56-0886-B3B20755C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63" y="2322315"/>
            <a:ext cx="6780622" cy="38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1FB8-4E47-5317-12D7-8668CF8C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2D25-4D61-484E-6599-65B2116E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FMIS data in CAPRI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8EA69-3FE8-7851-6602-6DC751DBA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C431-8477-ADB2-0166-8D1456817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2F57-2733-DC70-E171-F772A9F491DF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C7DCDA-DC73-6A60-E672-25B8FEE612C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921052" y="1809153"/>
            <a:ext cx="107110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l-SI" sz="2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Improvement of CAPRI through FMIS data</a:t>
            </a:r>
            <a:endParaRPr kumimoji="0" lang="sl-SI" altLang="sl-SI" sz="2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471EAE4-AA04-E754-AEEC-2BF4BEF6E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051" y="2460717"/>
            <a:ext cx="1071108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sl-SI" sz="2400" b="1" dirty="0">
                <a:solidFill>
                  <a:schemeClr val="tx1"/>
                </a:solidFill>
              </a:rPr>
              <a:t>Assumption:</a:t>
            </a:r>
            <a:r>
              <a:rPr lang="en-GB" altLang="sl-SI" sz="1600" dirty="0">
                <a:solidFill>
                  <a:schemeClr val="tx1"/>
                </a:solidFill>
              </a:rPr>
              <a:t> </a:t>
            </a:r>
            <a:r>
              <a:rPr lang="en-GB" altLang="sl-SI" sz="1800" dirty="0">
                <a:solidFill>
                  <a:schemeClr val="tx1"/>
                </a:solidFill>
              </a:rPr>
              <a:t>FMIS data improves pesticide-use information for Spain through the underlying soil and climatic conditions, adjusting application rates for crops grown and adding data for crops rarely (or not at all) grown in Germany</a:t>
            </a:r>
            <a:endParaRPr lang="sl-SI" altLang="sl-SI" sz="1800" dirty="0">
              <a:solidFill>
                <a:schemeClr val="tx1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l-SI" altLang="sl-SI" sz="1600" dirty="0">
              <a:solidFill>
                <a:schemeClr val="tx1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sl-SI" altLang="sl-SI" sz="1600" i="1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E553A-A2E4-E6F5-685B-560E2E58C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606" y="3675565"/>
            <a:ext cx="5388787" cy="954801"/>
          </a:xfrm>
          <a:prstGeom prst="rect">
            <a:avLst/>
          </a:prstGeom>
        </p:spPr>
      </p:pic>
      <p:pic>
        <p:nvPicPr>
          <p:cNvPr id="9" name="Graphic 8" descr="Crops with solid fill">
            <a:extLst>
              <a:ext uri="{FF2B5EF4-FFF2-40B4-BE49-F238E27FC236}">
                <a16:creationId xmlns:a16="http://schemas.microsoft.com/office/drawing/2014/main" id="{D6683473-E3DC-632F-D171-E14765801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1606" y="4831646"/>
            <a:ext cx="892175" cy="892175"/>
          </a:xfrm>
          <a:prstGeom prst="rect">
            <a:avLst/>
          </a:prstGeom>
        </p:spPr>
      </p:pic>
      <p:pic>
        <p:nvPicPr>
          <p:cNvPr id="10" name="Picture 9" descr="A yellow map with black dots&#10;&#10;Description automatically generated">
            <a:extLst>
              <a:ext uri="{FF2B5EF4-FFF2-40B4-BE49-F238E27FC236}">
                <a16:creationId xmlns:a16="http://schemas.microsoft.com/office/drawing/2014/main" id="{BA009D82-ECB2-4590-49A4-CA019DCABC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 t="12499" r="5007" b="36296"/>
          <a:stretch/>
        </p:blipFill>
        <p:spPr>
          <a:xfrm>
            <a:off x="7721885" y="4883150"/>
            <a:ext cx="941866" cy="78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3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1FB8-4E47-5317-12D7-8668CF8C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2D25-4D61-484E-6599-65B2116E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regional coverage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8EA69-3FE8-7851-6602-6DC751DBA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C431-8477-ADB2-0166-8D1456817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2F57-2733-DC70-E171-F772A9F491DF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C7DCDA-DC73-6A60-E672-25B8FEE612C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10328" y="1783855"/>
            <a:ext cx="10711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sl-SI" sz="2800" b="1" dirty="0">
                <a:solidFill>
                  <a:srgbClr val="0070C0"/>
                </a:solidFill>
              </a:rPr>
              <a:t>Coverage in % of total agricultural land</a:t>
            </a:r>
            <a:endParaRPr lang="sl-SI" altLang="sl-SI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99377-7A9D-1966-0DE8-9B8C095C9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20352"/>
              </p:ext>
            </p:extLst>
          </p:nvPr>
        </p:nvGraphicFramePr>
        <p:xfrm>
          <a:off x="1133293" y="2286411"/>
          <a:ext cx="5631717" cy="44350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988">
                  <a:extLst>
                    <a:ext uri="{9D8B030D-6E8A-4147-A177-3AD203B41FA5}">
                      <a16:colId xmlns:a16="http://schemas.microsoft.com/office/drawing/2014/main" val="3634624934"/>
                    </a:ext>
                  </a:extLst>
                </a:gridCol>
                <a:gridCol w="1956753">
                  <a:extLst>
                    <a:ext uri="{9D8B030D-6E8A-4147-A177-3AD203B41FA5}">
                      <a16:colId xmlns:a16="http://schemas.microsoft.com/office/drawing/2014/main" val="3076821245"/>
                    </a:ext>
                  </a:extLst>
                </a:gridCol>
                <a:gridCol w="2645976">
                  <a:extLst>
                    <a:ext uri="{9D8B030D-6E8A-4147-A177-3AD203B41FA5}">
                      <a16:colId xmlns:a16="http://schemas.microsoft.com/office/drawing/2014/main" val="1828981182"/>
                    </a:ext>
                  </a:extLst>
                </a:gridCol>
              </a:tblGrid>
              <a:tr h="686720">
                <a:tc>
                  <a:txBody>
                    <a:bodyPr/>
                    <a:lstStyle/>
                    <a:p>
                      <a:r>
                        <a:rPr lang="en-GB" sz="1200" dirty="0"/>
                        <a:t>NUTS2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Region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Agricultural area coverage (2024) –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[in % of total UAAR)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12443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r>
                        <a:rPr lang="en-GB" sz="1200" dirty="0"/>
                        <a:t>ES41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Castile and León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0.71%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732848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r>
                        <a:rPr lang="en-GB" sz="1200" dirty="0"/>
                        <a:t>ES51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Catalonia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2.03%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589346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r>
                        <a:rPr lang="en-GB" sz="1200" dirty="0"/>
                        <a:t>ES11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Galicia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0.49%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02851"/>
                  </a:ext>
                </a:extLst>
              </a:tr>
              <a:tr h="486426">
                <a:tc>
                  <a:txBody>
                    <a:bodyPr/>
                    <a:lstStyle/>
                    <a:p>
                      <a:r>
                        <a:rPr lang="en-GB" sz="1200" dirty="0"/>
                        <a:t>ES42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Castile – La Mancha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0.08%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437232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r>
                        <a:rPr lang="en-GB" sz="1200" dirty="0"/>
                        <a:t>ES22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Navarre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0.12%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298915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r>
                        <a:rPr lang="en-GB" sz="1200" dirty="0"/>
                        <a:t>ES24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Aragon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0.02%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746365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r>
                        <a:rPr lang="en-GB" sz="1200" dirty="0"/>
                        <a:t>ES61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Andalusia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0.01%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14188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r>
                        <a:rPr lang="en-GB" sz="1200" dirty="0"/>
                        <a:t>ES62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Region of Murcia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0.05%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366599"/>
                  </a:ext>
                </a:extLst>
              </a:tr>
              <a:tr h="486426">
                <a:tc>
                  <a:txBody>
                    <a:bodyPr/>
                    <a:lstStyle/>
                    <a:p>
                      <a:r>
                        <a:rPr lang="en-GB" sz="1200" dirty="0"/>
                        <a:t>ES52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Valencian Community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0.01%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30262"/>
                  </a:ext>
                </a:extLst>
              </a:tr>
              <a:tr h="486426">
                <a:tc>
                  <a:txBody>
                    <a:bodyPr/>
                    <a:lstStyle/>
                    <a:p>
                      <a:r>
                        <a:rPr lang="en-GB" sz="1200" dirty="0"/>
                        <a:t>ES21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Basque Community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0.01%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71938"/>
                  </a:ext>
                </a:extLst>
              </a:tr>
              <a:tr h="286133">
                <a:tc>
                  <a:txBody>
                    <a:bodyPr/>
                    <a:lstStyle/>
                    <a:p>
                      <a:r>
                        <a:rPr lang="en-GB" sz="1200" dirty="0"/>
                        <a:t>ES43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Extremadura</a:t>
                      </a:r>
                      <a:endParaRPr lang="en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0.001%</a:t>
                      </a:r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36277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471758F3-9D49-C2D7-FCFB-00830D6958D0}"/>
              </a:ext>
            </a:extLst>
          </p:cNvPr>
          <p:cNvSpPr/>
          <p:nvPr/>
        </p:nvSpPr>
        <p:spPr>
          <a:xfrm>
            <a:off x="6935603" y="2513330"/>
            <a:ext cx="413341" cy="297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B031A-6DA7-4BD8-C901-782566C0CA4D}"/>
              </a:ext>
            </a:extLst>
          </p:cNvPr>
          <p:cNvSpPr txBox="1"/>
          <p:nvPr/>
        </p:nvSpPr>
        <p:spPr>
          <a:xfrm>
            <a:off x="7348944" y="2422304"/>
            <a:ext cx="4639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Regional coverage is limited, with sparse or no observations across large parts of Spain.</a:t>
            </a:r>
          </a:p>
        </p:txBody>
      </p:sp>
    </p:spTree>
    <p:extLst>
      <p:ext uri="{BB962C8B-B14F-4D97-AF65-F5344CB8AC3E}">
        <p14:creationId xmlns:p14="http://schemas.microsoft.com/office/powerpoint/2010/main" val="113497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1FB8-4E47-5317-12D7-8668CF8C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2D25-4D61-484E-6599-65B2116E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Results Crop coverage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8EA69-3FE8-7851-6602-6DC751DBA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C431-8477-ADB2-0166-8D1456817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2F57-2733-DC70-E171-F772A9F491DF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C0AF3-CA49-F57D-36B1-CF001AF8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62" y="2065705"/>
            <a:ext cx="6328691" cy="4539629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CA9D47C9-885C-1DAE-720E-7061CD78D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464" y="2065705"/>
            <a:ext cx="4828747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Higher number of applications for cereals (SWHE, BARL)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Very observations of tomatoes (TOMA) and olive groves (OLIV)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Missing crops (apple, tobacco,…)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Many crops with few or no observations, leading to zero applications for some pesticide groups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7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sl-SI" altLang="sl-S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5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1FB8-4E47-5317-12D7-8668CF8C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2D25-4D61-484E-6599-65B2116E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 in CAPRI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8EA69-3FE8-7851-6602-6DC751DBA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C431-8477-ADB2-0166-8D1456817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2F57-2733-DC70-E171-F772A9F491DF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03D7BD-6BAE-450D-B652-9EAA093AF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57561"/>
              </p:ext>
            </p:extLst>
          </p:nvPr>
        </p:nvGraphicFramePr>
        <p:xfrm>
          <a:off x="958092" y="2492081"/>
          <a:ext cx="6722867" cy="32808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0661">
                  <a:extLst>
                    <a:ext uri="{9D8B030D-6E8A-4147-A177-3AD203B41FA5}">
                      <a16:colId xmlns:a16="http://schemas.microsoft.com/office/drawing/2014/main" val="251691696"/>
                    </a:ext>
                  </a:extLst>
                </a:gridCol>
                <a:gridCol w="1863280">
                  <a:extLst>
                    <a:ext uri="{9D8B030D-6E8A-4147-A177-3AD203B41FA5}">
                      <a16:colId xmlns:a16="http://schemas.microsoft.com/office/drawing/2014/main" val="3236126619"/>
                    </a:ext>
                  </a:extLst>
                </a:gridCol>
                <a:gridCol w="2193237">
                  <a:extLst>
                    <a:ext uri="{9D8B030D-6E8A-4147-A177-3AD203B41FA5}">
                      <a16:colId xmlns:a16="http://schemas.microsoft.com/office/drawing/2014/main" val="3182113126"/>
                    </a:ext>
                  </a:extLst>
                </a:gridCol>
                <a:gridCol w="1455689">
                  <a:extLst>
                    <a:ext uri="{9D8B030D-6E8A-4147-A177-3AD203B41FA5}">
                      <a16:colId xmlns:a16="http://schemas.microsoft.com/office/drawing/2014/main" val="2263495589"/>
                    </a:ext>
                  </a:extLst>
                </a:gridCol>
              </a:tblGrid>
              <a:tr h="398016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FMIS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JKI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PIST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63747"/>
                  </a:ext>
                </a:extLst>
              </a:tr>
              <a:tr h="560685">
                <a:tc>
                  <a:txBody>
                    <a:bodyPr/>
                    <a:lstStyle/>
                    <a:p>
                      <a:r>
                        <a:rPr lang="en-GB" dirty="0"/>
                        <a:t>PESTOF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8.52%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74.71%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43.55%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515551"/>
                  </a:ext>
                </a:extLst>
              </a:tr>
              <a:tr h="560685">
                <a:tc>
                  <a:txBody>
                    <a:bodyPr/>
                    <a:lstStyle/>
                    <a:p>
                      <a:r>
                        <a:rPr lang="en-GB" dirty="0"/>
                        <a:t>PESTOH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87.17%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16.65%</a:t>
                      </a:r>
                      <a:endParaRPr lang="en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45.01%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960672"/>
                  </a:ext>
                </a:extLst>
              </a:tr>
              <a:tr h="560685">
                <a:tc>
                  <a:txBody>
                    <a:bodyPr/>
                    <a:lstStyle/>
                    <a:p>
                      <a:r>
                        <a:rPr lang="en-GB" dirty="0"/>
                        <a:t>PESTOI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4.21%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6.83%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9.49%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54302"/>
                  </a:ext>
                </a:extLst>
              </a:tr>
              <a:tr h="603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PESTOG</a:t>
                      </a:r>
                      <a:endParaRPr lang="en-DE" dirty="0"/>
                    </a:p>
                    <a:p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0.01%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0.73%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1.55%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458161"/>
                  </a:ext>
                </a:extLst>
              </a:tr>
              <a:tr h="5606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PESTOO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0.1%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1.07%</a:t>
                      </a:r>
                      <a:endParaRPr lang="en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0.4%</a:t>
                      </a:r>
                      <a:endParaRPr lang="en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558465"/>
                  </a:ext>
                </a:extLst>
              </a:tr>
            </a:tbl>
          </a:graphicData>
        </a:graphic>
      </p:graphicFrame>
      <p:pic>
        <p:nvPicPr>
          <p:cNvPr id="8" name="Graphic 7" descr="Crops with solid fill">
            <a:extLst>
              <a:ext uri="{FF2B5EF4-FFF2-40B4-BE49-F238E27FC236}">
                <a16:creationId xmlns:a16="http://schemas.microsoft.com/office/drawing/2014/main" id="{274B0D2F-BC6C-9920-CB20-B80FF11B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7137" y="2325478"/>
            <a:ext cx="631465" cy="631465"/>
          </a:xfrm>
          <a:prstGeom prst="rect">
            <a:avLst/>
          </a:prstGeom>
        </p:spPr>
      </p:pic>
      <p:pic>
        <p:nvPicPr>
          <p:cNvPr id="9" name="Graphic 8" descr="Crops with solid fill">
            <a:extLst>
              <a:ext uri="{FF2B5EF4-FFF2-40B4-BE49-F238E27FC236}">
                <a16:creationId xmlns:a16="http://schemas.microsoft.com/office/drawing/2014/main" id="{6D14D4AB-465A-E3AA-84D3-C1F2E7BE7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6182" y="2325477"/>
            <a:ext cx="631465" cy="631465"/>
          </a:xfrm>
          <a:prstGeom prst="rect">
            <a:avLst/>
          </a:prstGeom>
        </p:spPr>
      </p:pic>
      <p:pic>
        <p:nvPicPr>
          <p:cNvPr id="11" name="Picture 10" descr="A yellow map with black dots&#10;&#10;Description automatically generated">
            <a:extLst>
              <a:ext uri="{FF2B5EF4-FFF2-40B4-BE49-F238E27FC236}">
                <a16:creationId xmlns:a16="http://schemas.microsoft.com/office/drawing/2014/main" id="{B242DBBF-78A3-2058-2616-C666E8C76F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 t="12499" r="5007" b="36296"/>
          <a:stretch/>
        </p:blipFill>
        <p:spPr>
          <a:xfrm>
            <a:off x="6165868" y="2368180"/>
            <a:ext cx="662994" cy="555508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30443724-FF69-BC54-1535-DC56E0FD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959" y="2441534"/>
            <a:ext cx="41237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Lower fungicide use in Spain due to lower humidity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Higher herbicide application linked to eco-schemes with no-tillage</a:t>
            </a:r>
            <a:endParaRPr lang="en-GB" sz="27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sl-SI" altLang="sl-SI" sz="1800" dirty="0">
              <a:solidFill>
                <a:schemeClr val="tx1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6B21EC4C-9862-1954-CFCF-6CD0F06E28DB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10328" y="1783855"/>
            <a:ext cx="10711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sl-SI" sz="2800" b="1" dirty="0">
                <a:solidFill>
                  <a:srgbClr val="0070C0"/>
                </a:solidFill>
              </a:rPr>
              <a:t>Distribution of pesticide use by group</a:t>
            </a:r>
            <a:endParaRPr lang="sl-SI" altLang="sl-SI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43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1FB8-4E47-5317-12D7-8668CF8C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2D25-4D61-484E-6599-65B2116E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Application quantities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8EA69-3FE8-7851-6602-6DC751DBA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C431-8477-ADB2-0166-8D1456817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2F57-2733-DC70-E171-F772A9F491DF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C7DCDA-DC73-6A60-E672-25B8FEE612C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10328" y="1783855"/>
            <a:ext cx="10711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sl-SI" sz="2800" b="1" dirty="0">
                <a:solidFill>
                  <a:srgbClr val="0070C0"/>
                </a:solidFill>
              </a:rPr>
              <a:t>Fungicide application quantities in soft wheat</a:t>
            </a:r>
            <a:endParaRPr lang="sl-SI" altLang="sl-SI" sz="16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1E15E-5515-AED3-9C0F-B473C3CAA9F5}"/>
              </a:ext>
            </a:extLst>
          </p:cNvPr>
          <p:cNvSpPr txBox="1"/>
          <p:nvPr/>
        </p:nvSpPr>
        <p:spPr>
          <a:xfrm>
            <a:off x="1487876" y="2515420"/>
            <a:ext cx="145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Only JKI data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C5FD7-F383-EC4E-16C3-57167632FAAC}"/>
              </a:ext>
            </a:extLst>
          </p:cNvPr>
          <p:cNvSpPr txBox="1"/>
          <p:nvPr/>
        </p:nvSpPr>
        <p:spPr>
          <a:xfrm>
            <a:off x="5234696" y="2515420"/>
            <a:ext cx="167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Only FMIS data</a:t>
            </a:r>
            <a:endParaRPr lang="en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B4961D-31B9-E9F8-15A0-B249758A8101}"/>
              </a:ext>
            </a:extLst>
          </p:cNvPr>
          <p:cNvSpPr txBox="1"/>
          <p:nvPr/>
        </p:nvSpPr>
        <p:spPr>
          <a:xfrm>
            <a:off x="4277532" y="5794357"/>
            <a:ext cx="317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Fungicide application in (g/ha)</a:t>
            </a:r>
            <a:endParaRPr lang="en-DE" dirty="0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BCF087C9-A284-947B-84E2-6AF2ED334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567" t="8587" r="10232" b="65198"/>
          <a:stretch/>
        </p:blipFill>
        <p:spPr>
          <a:xfrm>
            <a:off x="1611823" y="3090738"/>
            <a:ext cx="9742590" cy="21465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FD55A38-2BAE-407E-801E-821959C78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397" y="5340211"/>
            <a:ext cx="1044955" cy="138126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A64F2143-D0F7-030F-C366-CD918E9B78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448" t="9040" r="8953" b="63390"/>
          <a:stretch/>
        </p:blipFill>
        <p:spPr>
          <a:xfrm>
            <a:off x="1487875" y="2838585"/>
            <a:ext cx="10311985" cy="232329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42CE8D-2BF3-6B3B-1B4D-EC8D9237CF24}"/>
              </a:ext>
            </a:extLst>
          </p:cNvPr>
          <p:cNvSpPr txBox="1"/>
          <p:nvPr/>
        </p:nvSpPr>
        <p:spPr>
          <a:xfrm>
            <a:off x="9187181" y="2376920"/>
            <a:ext cx="233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FMIS data with JKI for missing observations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088484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51FB8-4E47-5317-12D7-8668CF8CA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2D25-4D61-484E-6599-65B2116E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Application quantities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8EA69-3FE8-7851-6602-6DC751DBAC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2C431-8477-ADB2-0166-8D1456817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1032F57-2733-DC70-E171-F772A9F491DF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C7DCDA-DC73-6A60-E672-25B8FEE612C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10328" y="1783855"/>
            <a:ext cx="107110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sl-SI" sz="2800" b="1" dirty="0">
                <a:solidFill>
                  <a:srgbClr val="0070C0"/>
                </a:solidFill>
              </a:rPr>
              <a:t>Herbicide application quantities on traditional fallow</a:t>
            </a:r>
            <a:endParaRPr lang="sl-SI" altLang="sl-SI" sz="1600" dirty="0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684019C-5D92-DAD4-D462-4475D8970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48" t="9040" r="8953" b="63390"/>
          <a:stretch/>
        </p:blipFill>
        <p:spPr>
          <a:xfrm>
            <a:off x="1382140" y="2837177"/>
            <a:ext cx="10311985" cy="2323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C2EC27-45A2-AC77-9A19-1DF5F54C0A1D}"/>
              </a:ext>
            </a:extLst>
          </p:cNvPr>
          <p:cNvSpPr txBox="1"/>
          <p:nvPr/>
        </p:nvSpPr>
        <p:spPr>
          <a:xfrm>
            <a:off x="1487876" y="2515420"/>
            <a:ext cx="145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Only JKI data</a:t>
            </a:r>
            <a:endParaRPr lang="en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49EC5-1187-2942-3725-BE633183FC50}"/>
              </a:ext>
            </a:extLst>
          </p:cNvPr>
          <p:cNvSpPr txBox="1"/>
          <p:nvPr/>
        </p:nvSpPr>
        <p:spPr>
          <a:xfrm>
            <a:off x="5234696" y="2515420"/>
            <a:ext cx="1678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Only FMIS data</a:t>
            </a:r>
            <a:endParaRPr lang="en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6D7E5-370D-1DD8-524D-828CD8FFCE28}"/>
              </a:ext>
            </a:extLst>
          </p:cNvPr>
          <p:cNvSpPr txBox="1"/>
          <p:nvPr/>
        </p:nvSpPr>
        <p:spPr>
          <a:xfrm>
            <a:off x="9187181" y="2376920"/>
            <a:ext cx="2334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FMIS data with JKI for missing observations</a:t>
            </a:r>
            <a:endParaRPr lang="en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907AF-B818-D754-9A2F-AF6EEB872CFC}"/>
              </a:ext>
            </a:extLst>
          </p:cNvPr>
          <p:cNvSpPr txBox="1"/>
          <p:nvPr/>
        </p:nvSpPr>
        <p:spPr>
          <a:xfrm>
            <a:off x="4277532" y="5794357"/>
            <a:ext cx="317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Herbicide application in (g/ha)</a:t>
            </a:r>
            <a:endParaRPr lang="en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FAFAD4-497E-8505-8F05-CBBAD91EA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26"/>
          <a:stretch/>
        </p:blipFill>
        <p:spPr>
          <a:xfrm>
            <a:off x="3243069" y="5377911"/>
            <a:ext cx="1122404" cy="13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7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6A947-C6F1-4041-7D10-BB9EEB2C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72BC-D6D4-22E2-B48C-946DED0A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DCC26-22FB-E899-C604-9850975623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523CC-BE16-0554-7913-352521822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598D88-C0D5-9FB5-8A92-DB774682E6FD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A8EFA08-EDE1-9F3A-519E-C4E804BB641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036122" y="1529343"/>
            <a:ext cx="10711081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sl-SI" altLang="sl-SI" sz="16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sl-SI" sz="1800" dirty="0">
                <a:solidFill>
                  <a:schemeClr val="tx1"/>
                </a:solidFill>
              </a:rPr>
              <a:t>The Digital Farm Book is a promising opportunity to provide information on pesticide use for large-scale ex-ante models (not only CAPRI)</a:t>
            </a:r>
            <a:endParaRPr lang="sl-SI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6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6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sl-SI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sl-SI" sz="1800" dirty="0">
                <a:solidFill>
                  <a:schemeClr val="tx1"/>
                </a:solidFill>
              </a:rPr>
              <a:t>Interpretation of the data requires at least some expertise in the domain of pesticides and agronomy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800" dirty="0">
              <a:solidFill>
                <a:schemeClr val="tx1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sl-SI" sz="1800" dirty="0">
                <a:solidFill>
                  <a:schemeClr val="tx1"/>
                </a:solidFill>
              </a:rPr>
              <a:t>Involvement of stakeholders such as farmer unions could provide explanations for missing crop groups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sl-SI" sz="1800" dirty="0">
                <a:solidFill>
                  <a:schemeClr val="tx1"/>
                </a:solidFill>
              </a:rPr>
              <a:t>Mandatory reporting poses risk to accuracy of data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altLang="sl-SI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sl-SI" altLang="sl-SI" sz="16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2A0DD5C-834A-B011-4074-01C33740F20B}"/>
              </a:ext>
            </a:extLst>
          </p:cNvPr>
          <p:cNvSpPr/>
          <p:nvPr/>
        </p:nvSpPr>
        <p:spPr>
          <a:xfrm>
            <a:off x="1098733" y="2573593"/>
            <a:ext cx="580503" cy="297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FF1E63A-4BED-0DA6-C67E-6D635300B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223" y="2537782"/>
            <a:ext cx="8763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sz="1800" dirty="0">
                <a:solidFill>
                  <a:schemeClr val="tx1"/>
                </a:solidFill>
              </a:rPr>
              <a:t>This type of data is sparse and can outperform the accuracy of expert knowledge</a:t>
            </a:r>
            <a:endParaRPr lang="sl-SI" altLang="sl-SI" sz="1800" dirty="0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D12C3A8-706A-45C0-F8D0-F9CF8508917A}"/>
              </a:ext>
            </a:extLst>
          </p:cNvPr>
          <p:cNvSpPr/>
          <p:nvPr/>
        </p:nvSpPr>
        <p:spPr>
          <a:xfrm>
            <a:off x="1098732" y="3665884"/>
            <a:ext cx="580503" cy="297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F8895AA-805C-4FE1-F77D-5ECC581ED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223" y="3630073"/>
            <a:ext cx="8763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sz="1800" dirty="0">
                <a:solidFill>
                  <a:schemeClr val="tx1"/>
                </a:solidFill>
              </a:rPr>
              <a:t>Outlier detection, reasonable values for pesticide groups/active ingredients, etc.</a:t>
            </a:r>
            <a:endParaRPr lang="sl-SI" altLang="sl-SI" sz="1800" dirty="0">
              <a:solidFill>
                <a:schemeClr val="tx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76315CC-A90F-C3A3-BAC1-ADAAC15205CF}"/>
              </a:ext>
            </a:extLst>
          </p:cNvPr>
          <p:cNvSpPr/>
          <p:nvPr/>
        </p:nvSpPr>
        <p:spPr>
          <a:xfrm>
            <a:off x="1099507" y="4887792"/>
            <a:ext cx="580503" cy="297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E7F1E3F-8E27-C11C-2B7E-F7DE729C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223" y="4851981"/>
            <a:ext cx="8763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sl-SI" sz="1800" dirty="0">
                <a:solidFill>
                  <a:schemeClr val="tx1"/>
                </a:solidFill>
              </a:rPr>
              <a:t>Data on tomatoes, citrus trees, and olive groves was limited</a:t>
            </a:r>
            <a:endParaRPr lang="sl-SI" altLang="sl-SI" sz="18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74A09FA-8920-B77D-FDE3-A85A38BD8D50}"/>
              </a:ext>
            </a:extLst>
          </p:cNvPr>
          <p:cNvSpPr/>
          <p:nvPr/>
        </p:nvSpPr>
        <p:spPr>
          <a:xfrm>
            <a:off x="1098732" y="5797811"/>
            <a:ext cx="580503" cy="297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BFF60438-F037-32C6-89B2-31167AF1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235" y="5752824"/>
            <a:ext cx="87635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sl-SI" sz="1800" dirty="0">
                <a:solidFill>
                  <a:schemeClr val="tx1"/>
                </a:solidFill>
              </a:rPr>
              <a:t>Farmers could fear penalties due recorded data violating regulations</a:t>
            </a:r>
            <a:endParaRPr lang="sl-SI" altLang="sl-S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8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BA1AF-E5A2-C090-9DF9-C782D7A3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FAEB-D9FB-E8B9-4A9D-51C1B56D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Broader perspective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D1737-E503-5D0E-65BD-D0B38E733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51CAC-8BFD-845A-2254-23B28EF96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E03BCF-835D-1F24-CA28-E1BCEE0387E9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1CAE6A-AD1C-410A-B08F-3D531D44184D}"/>
              </a:ext>
            </a:extLst>
          </p:cNvPr>
          <p:cNvSpPr txBox="1"/>
          <p:nvPr/>
        </p:nvSpPr>
        <p:spPr>
          <a:xfrm>
            <a:off x="1308683" y="1828800"/>
            <a:ext cx="97647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digitalization of the farm field book makes its completion more rigid and complex, </a:t>
            </a:r>
            <a:r>
              <a:rPr lang="en-US" b="1" dirty="0"/>
              <a:t>adding yet another layer of difficulty to a sector that is seeking ways to reduce bureaucracy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data are recorded to meet official requirements, it is difficult to find evidence of improper pesticide use within them. No one consciously self-incriminates for misuse. Therefore, the truth contained in the official farm record database is limited.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pesticide </a:t>
            </a:r>
            <a:r>
              <a:rPr lang="en-US" b="1" dirty="0"/>
              <a:t>registration system covers very specific uses and excludes many real use cases </a:t>
            </a:r>
            <a:r>
              <a:rPr lang="en-US" dirty="0"/>
              <a:t>due to the lack of interest from the companies that carry out the registration. This mainly affects </a:t>
            </a:r>
            <a:r>
              <a:rPr lang="en-US" b="1" dirty="0"/>
              <a:t>minor crops</a:t>
            </a:r>
            <a:r>
              <a:rPr lang="en-US" dirty="0"/>
              <a:t>. Although the administration can grant exceptional authorizations, this is not a common process for these types of crops.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Some crops may appear to have a higher number of phytosanitary applications, but this could be because they have more registered products and certain applications are being attributed to them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</a:rPr>
              <a:t>Considering these factors, it is necessary to assess to what extent the digital field book will actually be a useful tool compared to the bureaucratic burden it represents for farmers.</a:t>
            </a:r>
            <a:endParaRPr lang="en-GB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6737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0090-D26D-6D73-076C-56EB163A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F15C-BD46-1C32-CBED-C976E4830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6" y="442324"/>
            <a:ext cx="6385694" cy="555508"/>
          </a:xfrm>
        </p:spPr>
        <p:txBody>
          <a:bodyPr>
            <a:normAutofit fontScale="90000"/>
          </a:bodyPr>
          <a:lstStyle/>
          <a:p>
            <a:r>
              <a:rPr lang="en-US" dirty="0"/>
              <a:t>1. FMIS we are using (and how we extracted the data)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B2B5-E7E6-71F4-C85F-81ECE327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B2426A-803E-E5C1-FBC4-14D18DADE736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87CF8E36-23A5-41BD-B7B4-42FF133C4A4C}"/>
              </a:ext>
            </a:extLst>
          </p:cNvPr>
          <p:cNvGrpSpPr/>
          <p:nvPr/>
        </p:nvGrpSpPr>
        <p:grpSpPr>
          <a:xfrm>
            <a:off x="7619967" y="0"/>
            <a:ext cx="4151903" cy="6721473"/>
            <a:chOff x="573681" y="-17780"/>
            <a:chExt cx="5303243" cy="834198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92659F9-C702-4D5B-894C-A817AB45F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07" t="8403" r="1989" b="64564"/>
            <a:stretch/>
          </p:blipFill>
          <p:spPr>
            <a:xfrm>
              <a:off x="600073" y="-17780"/>
              <a:ext cx="5238751" cy="203454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8BF8122-53C0-42FC-87DC-E07415957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01" t="18642" r="2284"/>
            <a:stretch/>
          </p:blipFill>
          <p:spPr>
            <a:xfrm>
              <a:off x="600074" y="2138362"/>
              <a:ext cx="5276850" cy="6185838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AEA93E1-E91E-4EAD-A04C-49D7CC47D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618"/>
            <a:stretch/>
          </p:blipFill>
          <p:spPr>
            <a:xfrm>
              <a:off x="573681" y="316862"/>
              <a:ext cx="2309802" cy="1699897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B974D5EC-C849-40D4-BC38-D0C0049C9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4" t="54107" r="1989" b="43014"/>
            <a:stretch/>
          </p:blipFill>
          <p:spPr>
            <a:xfrm>
              <a:off x="627433" y="1953975"/>
              <a:ext cx="5184030" cy="216692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E443CFF-1B5A-4F06-963A-AC89E12010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850" t="12690" r="2873" b="47823"/>
            <a:stretch/>
          </p:blipFill>
          <p:spPr>
            <a:xfrm>
              <a:off x="4895852" y="316863"/>
              <a:ext cx="876301" cy="2971800"/>
            </a:xfrm>
            <a:prstGeom prst="rect">
              <a:avLst/>
            </a:prstGeom>
          </p:spPr>
        </p:pic>
      </p:grp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061A952-218D-428E-A94C-2D3E5861934F}"/>
              </a:ext>
            </a:extLst>
          </p:cNvPr>
          <p:cNvSpPr txBox="1">
            <a:spLocks/>
          </p:cNvSpPr>
          <p:nvPr/>
        </p:nvSpPr>
        <p:spPr>
          <a:xfrm>
            <a:off x="1057948" y="2454697"/>
            <a:ext cx="6188242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Data available</a:t>
            </a:r>
          </a:p>
          <a:p>
            <a:pPr lvl="1"/>
            <a:r>
              <a:rPr lang="en-GB" dirty="0"/>
              <a:t>Agricultural parcels from IACS (shared data)</a:t>
            </a:r>
          </a:p>
          <a:p>
            <a:pPr lvl="1"/>
            <a:r>
              <a:rPr lang="en-GB" dirty="0"/>
              <a:t>Copernicus data</a:t>
            </a:r>
          </a:p>
          <a:p>
            <a:pPr lvl="1"/>
            <a:r>
              <a:rPr lang="en-GB" dirty="0"/>
              <a:t>Aerial or Satellite VHR</a:t>
            </a:r>
          </a:p>
          <a:p>
            <a:pPr lvl="1"/>
            <a:r>
              <a:rPr lang="en-GB" dirty="0"/>
              <a:t>Public Soil data(0,3 samples/km2 density)</a:t>
            </a:r>
          </a:p>
          <a:p>
            <a:pPr lvl="1"/>
            <a:r>
              <a:rPr lang="en-GB" dirty="0"/>
              <a:t>Public Climate/</a:t>
            </a:r>
            <a:r>
              <a:rPr lang="en-GB" dirty="0" err="1"/>
              <a:t>meteo</a:t>
            </a:r>
            <a:r>
              <a:rPr lang="en-GB" dirty="0"/>
              <a:t> data (0,002 stations /km2)</a:t>
            </a:r>
          </a:p>
          <a:p>
            <a:r>
              <a:rPr lang="en-GB" dirty="0"/>
              <a:t>Decision support systems integrated:</a:t>
            </a:r>
          </a:p>
          <a:p>
            <a:pPr lvl="1"/>
            <a:r>
              <a:rPr lang="en-GB" b="1" dirty="0"/>
              <a:t>Crop nutrition (derived from </a:t>
            </a:r>
            <a:r>
              <a:rPr lang="en-GB" b="1" dirty="0" err="1"/>
              <a:t>FaST</a:t>
            </a:r>
            <a:r>
              <a:rPr lang="en-GB" b="1" dirty="0"/>
              <a:t> project)</a:t>
            </a:r>
          </a:p>
          <a:p>
            <a:pPr lvl="1"/>
            <a:r>
              <a:rPr lang="en-GB" b="1" dirty="0"/>
              <a:t>Variable Rate Application</a:t>
            </a:r>
          </a:p>
          <a:p>
            <a:pPr lvl="1"/>
            <a:r>
              <a:rPr lang="en-GB" dirty="0"/>
              <a:t>Pest management</a:t>
            </a:r>
          </a:p>
          <a:p>
            <a:pPr lvl="1"/>
            <a:r>
              <a:rPr lang="en-GB" dirty="0"/>
              <a:t>More to come (irrigation)</a:t>
            </a:r>
          </a:p>
          <a:p>
            <a:r>
              <a:rPr lang="en-GB" dirty="0"/>
              <a:t>Digital field Book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F948087-B984-4471-B1D6-175D892C41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752" y="1448341"/>
            <a:ext cx="3903725" cy="8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7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B36F5-2DCB-4389-8A08-51A3C15E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extraction and processing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589493-C2F1-4E86-A845-E02DB21A4A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No personal data included, no parcel identification (in theory)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E811D8-93FF-4824-A170-222A33714C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Data extracted for each application in the FMS:</a:t>
            </a:r>
          </a:p>
          <a:p>
            <a:pPr lvl="1"/>
            <a:r>
              <a:rPr lang="en-US" dirty="0"/>
              <a:t>Task ID</a:t>
            </a:r>
          </a:p>
          <a:p>
            <a:pPr lvl="1"/>
            <a:r>
              <a:rPr lang="en-US" dirty="0"/>
              <a:t>Date</a:t>
            </a:r>
          </a:p>
          <a:p>
            <a:pPr lvl="1"/>
            <a:r>
              <a:rPr lang="en-US" dirty="0"/>
              <a:t>Crop</a:t>
            </a:r>
          </a:p>
          <a:p>
            <a:pPr lvl="1"/>
            <a:r>
              <a:rPr lang="en-US" dirty="0"/>
              <a:t>Province</a:t>
            </a:r>
          </a:p>
          <a:p>
            <a:pPr lvl="1"/>
            <a:r>
              <a:rPr lang="en-US" dirty="0"/>
              <a:t>Municipality</a:t>
            </a:r>
          </a:p>
          <a:p>
            <a:pPr lvl="1"/>
            <a:r>
              <a:rPr lang="en-US" dirty="0"/>
              <a:t>Plot Area</a:t>
            </a:r>
          </a:p>
          <a:p>
            <a:pPr lvl="1"/>
            <a:r>
              <a:rPr lang="en-US" dirty="0"/>
              <a:t>Work Area</a:t>
            </a:r>
          </a:p>
          <a:p>
            <a:pPr lvl="1"/>
            <a:r>
              <a:rPr lang="en-US" dirty="0"/>
              <a:t>Registration Number</a:t>
            </a:r>
          </a:p>
          <a:p>
            <a:pPr lvl="1"/>
            <a:r>
              <a:rPr lang="en-US" dirty="0"/>
              <a:t>Trade Name</a:t>
            </a:r>
          </a:p>
          <a:p>
            <a:pPr lvl="1"/>
            <a:r>
              <a:rPr lang="en-US" dirty="0"/>
              <a:t>Product Type</a:t>
            </a:r>
          </a:p>
          <a:p>
            <a:pPr lvl="1"/>
            <a:r>
              <a:rPr lang="en-US" dirty="0"/>
              <a:t>Formulated Product</a:t>
            </a:r>
          </a:p>
          <a:p>
            <a:pPr lvl="1"/>
            <a:r>
              <a:rPr lang="en-US" dirty="0"/>
              <a:t>Active Substance (EU Name)</a:t>
            </a:r>
          </a:p>
          <a:p>
            <a:pPr lvl="1"/>
            <a:r>
              <a:rPr lang="en-US" dirty="0"/>
              <a:t>Concentration</a:t>
            </a:r>
          </a:p>
          <a:p>
            <a:pPr lvl="1"/>
            <a:r>
              <a:rPr lang="en-US" dirty="0"/>
              <a:t>Applied Dose</a:t>
            </a:r>
          </a:p>
          <a:p>
            <a:pPr lvl="1"/>
            <a:r>
              <a:rPr lang="en-US" dirty="0"/>
              <a:t>Unit</a:t>
            </a:r>
          </a:p>
          <a:p>
            <a:r>
              <a:rPr lang="en-GB" dirty="0"/>
              <a:t>Data added trough DG SANTE’s EU Pesticides Database API</a:t>
            </a:r>
          </a:p>
          <a:p>
            <a:pPr lvl="1"/>
            <a:r>
              <a:rPr lang="en-GB" dirty="0"/>
              <a:t>DGSANTE_SUBSTANCE_ID</a:t>
            </a:r>
          </a:p>
          <a:p>
            <a:pPr lvl="1"/>
            <a:r>
              <a:rPr lang="en-GB" dirty="0"/>
              <a:t>CAS_NUMBER</a:t>
            </a:r>
          </a:p>
          <a:p>
            <a:pPr lvl="1"/>
            <a:r>
              <a:rPr lang="en-GB" dirty="0"/>
              <a:t>SUBSTANCE_CATEGORY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83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0090-D26D-6D73-076C-56EB163A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F15C-BD46-1C32-CBED-C976E483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current status of the digital book in Spain</a:t>
            </a:r>
            <a:br>
              <a:rPr lang="en-US" dirty="0"/>
            </a:b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B2B5-E7E6-71F4-C85F-81ECE327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B2426A-803E-E5C1-FBC4-14D18DADE736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A18DC27-CD0B-4504-BD67-34DDC45A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072" y="2102101"/>
            <a:ext cx="5816600" cy="3271838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2709D5DB-4A95-4413-90E7-181640F6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1752861"/>
            <a:ext cx="5816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General Use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At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use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digital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field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book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voluntary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following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farmers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’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mobilizations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Mandatory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January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1, 2026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digital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recording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mandatory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Plant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Protection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Product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(PPP)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Applications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made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still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reported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paper-based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formats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(PDF, Excel tables, etc.).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Submission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Farmers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data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government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regular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basis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Data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farm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inspection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scheduled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Farmers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notified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least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week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advance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Inspections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specifically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pesticide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broader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conditionality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37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0090-D26D-6D73-076C-56EB163A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F15C-BD46-1C32-CBED-C976E483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current status of the digital book in Spain</a:t>
            </a:r>
            <a:br>
              <a:rPr lang="en-US" dirty="0"/>
            </a:b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B2B5-E7E6-71F4-C85F-81ECE327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B2426A-803E-E5C1-FBC4-14D18DADE736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745AFCE-2020-4823-9880-013C357C8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096119"/>
            <a:ext cx="71501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Tools</a:t>
            </a:r>
            <a:r>
              <a:rPr kumimoji="0" lang="en-U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Farmers and their advisors can record information either through a </a:t>
            </a:r>
            <a:r>
              <a:rPr kumimoji="0" lang="en-US" alt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public web form</a:t>
            </a:r>
            <a:r>
              <a:rPr kumimoji="0" lang="en-U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by using a </a:t>
            </a:r>
            <a:r>
              <a:rPr kumimoji="0" lang="en-US" alt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commercial Farm Management Information System (FMIS)</a:t>
            </a:r>
            <a:r>
              <a:rPr kumimoji="0" lang="en-U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be used officially, commercial FMIS platforms must undergo a formal approval process by both the government and the farmer.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Authorized FMIS tools can access farm data (e.g., parcel geometry, crops, machinery) from government databases and can upload field book data through a structured </a:t>
            </a:r>
            <a:r>
              <a:rPr kumimoji="0" lang="en-US" altLang="es-E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JSON format</a:t>
            </a:r>
            <a:r>
              <a:rPr kumimoji="0" lang="en-US" altLang="es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Recording Deadlines</a:t>
            </a:r>
            <a:r>
              <a:rPr kumimoji="0" lang="en-U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Pesticide applications must, in principle, be recorded in the digital system within </a:t>
            </a:r>
            <a:r>
              <a:rPr kumimoji="0" lang="en-US" altLang="es-E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one month</a:t>
            </a:r>
            <a:r>
              <a:rPr kumimoji="0" lang="en-U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application.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D1CD72-9551-4C53-9E85-17189580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920519EA-676B-4506-8B23-3DB0E41E3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14819"/>
              </p:ext>
            </p:extLst>
          </p:nvPr>
        </p:nvGraphicFramePr>
        <p:xfrm>
          <a:off x="9458720" y="2096119"/>
          <a:ext cx="9810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showAsIcon="1" r:id="rId3" imgW="961560" imgH="622080" progId="Excel.Sheet.12">
                  <p:embed/>
                </p:oleObj>
              </mc:Choice>
              <mc:Fallback>
                <p:oleObj name="Worksheet" showAsIcon="1" r:id="rId3" imgW="961560" imgH="622080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720" y="2096119"/>
                        <a:ext cx="981075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0D4BB475-C449-4E51-A510-AAC0D4AA8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BAF9110-4BB7-4FE0-B48E-454055695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129470"/>
              </p:ext>
            </p:extLst>
          </p:nvPr>
        </p:nvGraphicFramePr>
        <p:xfrm>
          <a:off x="9563213" y="4320803"/>
          <a:ext cx="9715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showAsIcon="1" r:id="rId5" imgW="961560" imgH="622080" progId="Excel.Sheet.12">
                  <p:embed/>
                </p:oleObj>
              </mc:Choice>
              <mc:Fallback>
                <p:oleObj name="Worksheet" showAsIcon="1" r:id="rId5" imgW="961560" imgH="622080" progId="Excel.Shee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3213" y="4320803"/>
                        <a:ext cx="9715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184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0090-D26D-6D73-076C-56EB163A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F15C-BD46-1C32-CBED-C976E483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Commission Implementing Regulation (EU) 2023/564 (records for plant protection products)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B2B5-E7E6-71F4-C85F-81ECE327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B2426A-803E-E5C1-FBC4-14D18DADE736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1BD4CCB-8328-4D51-B306-56CA97A7D3D4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1144692" y="1510769"/>
            <a:ext cx="1079330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Scope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timing: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applies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January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2026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onward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Record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content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among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  •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name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authorisation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  • time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 (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hours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relevant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hectare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volume</a:t>
            </a: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  •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identification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location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ideally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via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geospatial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codes</a:t>
            </a:r>
            <a:r>
              <a:rPr lang="es-ES" altLang="es-ES" sz="1800" dirty="0">
                <a:solidFill>
                  <a:schemeClr val="tx1"/>
                </a:solidFill>
              </a:rPr>
              <a:t>)</a:t>
            </a: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  •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crop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land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 (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EPPO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codes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and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growth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stage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BBCH)</a:t>
            </a: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  •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closed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spaces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treatments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additional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parameters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volume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cubic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metres,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batch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number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records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electronically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a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machine-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readable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(per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Directive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(EU) 2019/1024)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Timing and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transition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  •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initially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recorded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a non-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electronic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up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30 </a:t>
            </a:r>
            <a:r>
              <a:rPr kumimoji="0" lang="es-ES" altLang="es-E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days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prescribed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electronic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Member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allow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longer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transition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periods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uses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2030) as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final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conversion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completed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31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January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following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Obligations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authorities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third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parties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  •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If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request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explicitly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demands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records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prescribed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electronic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format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supply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them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relevant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conversion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deadline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within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days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whichever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ES" altLang="es-E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sooner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34FC25-4FE9-4894-8F99-344C3F5C4985}"/>
              </a:ext>
            </a:extLst>
          </p:cNvPr>
          <p:cNvSpPr/>
          <p:nvPr/>
        </p:nvSpPr>
        <p:spPr>
          <a:xfrm>
            <a:off x="8305100" y="792636"/>
            <a:ext cx="3758268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The Standing Committee on Plants, Animals, Food and Feed (PAFF Committee) agreed to postpone the entry into force for one year last Oct 2</a:t>
            </a:r>
            <a:r>
              <a:rPr lang="en-US" baseline="30000" dirty="0"/>
              <a:t>nd</a:t>
            </a:r>
            <a:r>
              <a:rPr lang="en-US" dirty="0"/>
              <a:t> 2025 </a:t>
            </a:r>
            <a:endParaRPr lang="en-GB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367574-8596-4DC9-8382-E5CD79128918}"/>
              </a:ext>
            </a:extLst>
          </p:cNvPr>
          <p:cNvCxnSpPr/>
          <p:nvPr/>
        </p:nvCxnSpPr>
        <p:spPr>
          <a:xfrm flipV="1">
            <a:off x="5318620" y="1531300"/>
            <a:ext cx="612396" cy="3058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C975B92-C3EA-4E0F-96B6-E04F1EADFD16}"/>
              </a:ext>
            </a:extLst>
          </p:cNvPr>
          <p:cNvCxnSpPr>
            <a:cxnSpLocks/>
          </p:cNvCxnSpPr>
          <p:nvPr/>
        </p:nvCxnSpPr>
        <p:spPr>
          <a:xfrm>
            <a:off x="5318620" y="1531300"/>
            <a:ext cx="545285" cy="3264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887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0090-D26D-6D73-076C-56EB163A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F15C-BD46-1C32-CBED-C976E483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module in CAPRI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9E749-A608-472D-9069-DEF0B6DBF0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B2B5-E7E6-71F4-C85F-81ECE327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B2426A-803E-E5C1-FBC4-14D18DADE736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pic>
        <p:nvPicPr>
          <p:cNvPr id="5" name="Picture 4" descr="A map of europe with different colored areas&#10;&#10;Description automatically generated">
            <a:extLst>
              <a:ext uri="{FF2B5EF4-FFF2-40B4-BE49-F238E27FC236}">
                <a16:creationId xmlns:a16="http://schemas.microsoft.com/office/drawing/2014/main" id="{104CB729-8E7C-BEED-6E0F-A45CF3474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1" t="23454" r="32939" b="18174"/>
          <a:stretch/>
        </p:blipFill>
        <p:spPr>
          <a:xfrm>
            <a:off x="999297" y="2033225"/>
            <a:ext cx="3330323" cy="3573397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2BC539B3-7DF1-942A-948E-D5CC67C0D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721" y="2033225"/>
            <a:ext cx="7161879" cy="272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Regional programming model for ~280 regions (NUTS2)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Representation of disaggregated crop(groups) and animals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GB" sz="18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dirty="0">
                <a:solidFill>
                  <a:schemeClr val="tx1"/>
                </a:solidFill>
              </a:rPr>
              <a:t>Data on acreage, herds, yields, prices, inputs (incl. </a:t>
            </a:r>
            <a:r>
              <a:rPr lang="en-GB" sz="1800" b="1" dirty="0">
                <a:solidFill>
                  <a:schemeClr val="tx1"/>
                </a:solidFill>
              </a:rPr>
              <a:t>pesticides</a:t>
            </a:r>
            <a:r>
              <a:rPr lang="en-GB" sz="1800" dirty="0">
                <a:solidFill>
                  <a:schemeClr val="tx1"/>
                </a:solidFill>
              </a:rPr>
              <a:t>) based on EUROSTAT, national statistics, literature, and expert knowledge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700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sl-SI" altLang="sl-S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3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0090-D26D-6D73-076C-56EB163A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F15C-BD46-1C32-CBED-C976E483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Pesticide Structure in CAPRI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9E749-A608-472D-9069-DEF0B6DBF0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B2B5-E7E6-71F4-C85F-81ECE327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B2426A-803E-E5C1-FBC4-14D18DADE736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7874F5-4A1E-73AA-F07D-C9A121D44D67}"/>
              </a:ext>
            </a:extLst>
          </p:cNvPr>
          <p:cNvGrpSpPr/>
          <p:nvPr/>
        </p:nvGrpSpPr>
        <p:grpSpPr>
          <a:xfrm>
            <a:off x="1409582" y="1798352"/>
            <a:ext cx="9144872" cy="2052226"/>
            <a:chOff x="1311183" y="1113393"/>
            <a:chExt cx="9144872" cy="20522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C2F7E2-1D8E-F88C-7583-DBFD8C4A31BA}"/>
                </a:ext>
              </a:extLst>
            </p:cNvPr>
            <p:cNvSpPr/>
            <p:nvPr/>
          </p:nvSpPr>
          <p:spPr>
            <a:xfrm>
              <a:off x="2190307" y="1113393"/>
              <a:ext cx="7591646" cy="1004436"/>
            </a:xfrm>
            <a:prstGeom prst="rect">
              <a:avLst/>
            </a:prstGeom>
            <a:solidFill>
              <a:schemeClr val="bg1">
                <a:lumMod val="95000"/>
                <a:alpha val="50196"/>
              </a:schemeClr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/>
                <a:t> </a:t>
              </a:r>
              <a:endParaRPr lang="x-none" sz="1400" dirty="0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BB9FA210-F410-A293-74B4-29CC7F987B82}"/>
                </a:ext>
              </a:extLst>
            </p:cNvPr>
            <p:cNvSpPr/>
            <p:nvPr/>
          </p:nvSpPr>
          <p:spPr>
            <a:xfrm>
              <a:off x="4784301" y="1343539"/>
              <a:ext cx="1930399" cy="471452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>
                  <a:solidFill>
                    <a:sysClr val="windowText" lastClr="000000"/>
                  </a:solidFill>
                </a:rPr>
                <a:t>Pesticides</a:t>
              </a:r>
              <a:endParaRPr lang="x-none" sz="16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Rectangle: Rounded Corners 2">
              <a:extLst>
                <a:ext uri="{FF2B5EF4-FFF2-40B4-BE49-F238E27FC236}">
                  <a16:creationId xmlns:a16="http://schemas.microsoft.com/office/drawing/2014/main" id="{BCD7E7CA-5B30-0C4E-FB5D-C12515BD5F16}"/>
                </a:ext>
              </a:extLst>
            </p:cNvPr>
            <p:cNvSpPr/>
            <p:nvPr/>
          </p:nvSpPr>
          <p:spPr>
            <a:xfrm>
              <a:off x="3102699" y="2567396"/>
              <a:ext cx="1547188" cy="496736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PESTOF</a:t>
              </a:r>
              <a:br>
                <a:rPr lang="en-GB" sz="1400" dirty="0">
                  <a:solidFill>
                    <a:sysClr val="windowText" lastClr="000000"/>
                  </a:solidFill>
                </a:rPr>
              </a:br>
              <a:r>
                <a:rPr lang="en-GB" sz="1400" dirty="0">
                  <a:solidFill>
                    <a:sysClr val="windowText" lastClr="000000"/>
                  </a:solidFill>
                </a:rPr>
                <a:t>(Fungicides)</a:t>
              </a:r>
              <a:endParaRPr lang="x-non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D952A9D7-9B30-4325-6BCD-8B84985A380A}"/>
                </a:ext>
              </a:extLst>
            </p:cNvPr>
            <p:cNvSpPr/>
            <p:nvPr/>
          </p:nvSpPr>
          <p:spPr>
            <a:xfrm>
              <a:off x="1311183" y="2592680"/>
              <a:ext cx="1495811" cy="471452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PESTOH</a:t>
              </a:r>
              <a:br>
                <a:rPr lang="en-GB" sz="1400" dirty="0">
                  <a:solidFill>
                    <a:sysClr val="windowText" lastClr="000000"/>
                  </a:solidFill>
                </a:rPr>
              </a:br>
              <a:r>
                <a:rPr lang="en-GB" sz="1400" dirty="0">
                  <a:solidFill>
                    <a:sysClr val="windowText" lastClr="000000"/>
                  </a:solidFill>
                </a:rPr>
                <a:t>(Herbicides)</a:t>
              </a:r>
              <a:endParaRPr lang="x-non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B4693E9B-9AF5-ECFB-41D0-810EB77D4138}"/>
                </a:ext>
              </a:extLst>
            </p:cNvPr>
            <p:cNvSpPr/>
            <p:nvPr/>
          </p:nvSpPr>
          <p:spPr>
            <a:xfrm>
              <a:off x="8729353" y="2574196"/>
              <a:ext cx="1726702" cy="49581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PESTOG</a:t>
              </a:r>
              <a:br>
                <a:rPr lang="en-GB" sz="1400" dirty="0">
                  <a:solidFill>
                    <a:sysClr val="windowText" lastClr="000000"/>
                  </a:solidFill>
                </a:rPr>
              </a:br>
              <a:r>
                <a:rPr lang="en-GB" sz="1400" dirty="0">
                  <a:solidFill>
                    <a:sysClr val="windowText" lastClr="000000"/>
                  </a:solidFill>
                </a:rPr>
                <a:t>(Growth regulator)</a:t>
              </a:r>
              <a:endParaRPr lang="x-non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58A09C7-7A94-5E61-746E-2F2EC0635C4E}"/>
                </a:ext>
              </a:extLst>
            </p:cNvPr>
            <p:cNvSpPr/>
            <p:nvPr/>
          </p:nvSpPr>
          <p:spPr>
            <a:xfrm>
              <a:off x="4945415" y="2564397"/>
              <a:ext cx="1448349" cy="49886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PESTOI</a:t>
              </a:r>
              <a:br>
                <a:rPr lang="en-GB" sz="1400" dirty="0">
                  <a:solidFill>
                    <a:sysClr val="windowText" lastClr="000000"/>
                  </a:solidFill>
                </a:rPr>
              </a:br>
              <a:r>
                <a:rPr lang="en-GB" sz="1400" dirty="0">
                  <a:solidFill>
                    <a:sysClr val="windowText" lastClr="000000"/>
                  </a:solidFill>
                </a:rPr>
                <a:t>(Insecticides)</a:t>
              </a:r>
              <a:endParaRPr lang="x-non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7">
              <a:extLst>
                <a:ext uri="{FF2B5EF4-FFF2-40B4-BE49-F238E27FC236}">
                  <a16:creationId xmlns:a16="http://schemas.microsoft.com/office/drawing/2014/main" id="{2ADA09C1-D1BD-1D14-D13D-15369B991200}"/>
                </a:ext>
              </a:extLst>
            </p:cNvPr>
            <p:cNvSpPr/>
            <p:nvPr/>
          </p:nvSpPr>
          <p:spPr>
            <a:xfrm>
              <a:off x="6793109" y="2563584"/>
              <a:ext cx="1575980" cy="602035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x-non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b="1" dirty="0">
                  <a:solidFill>
                    <a:sysClr val="windowText" lastClr="000000"/>
                  </a:solidFill>
                </a:rPr>
                <a:t>PESTOO</a:t>
              </a:r>
              <a:br>
                <a:rPr lang="en-GB" sz="1400" dirty="0">
                  <a:solidFill>
                    <a:sysClr val="windowText" lastClr="000000"/>
                  </a:solidFill>
                </a:rPr>
              </a:br>
              <a:r>
                <a:rPr lang="en-GB" sz="1400" dirty="0">
                  <a:solidFill>
                    <a:sysClr val="windowText" lastClr="000000"/>
                  </a:solidFill>
                </a:rPr>
                <a:t>(Other pesticides)</a:t>
              </a:r>
              <a:endParaRPr lang="x-none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48C2E55-B119-0352-9131-4F7DFD0C710B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2059089" y="1814991"/>
              <a:ext cx="3690412" cy="759205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D20260-568E-A587-0D16-16BB8EA38C42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3876293" y="1814991"/>
              <a:ext cx="1873208" cy="752405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7AD0E8-EA84-C8A1-2C5E-4C0DC94C8481}"/>
                </a:ext>
              </a:extLst>
            </p:cNvPr>
            <p:cNvCxnSpPr>
              <a:cxnSpLocks/>
              <a:stCxn id="12" idx="2"/>
              <a:endCxn id="16" idx="0"/>
            </p:cNvCxnSpPr>
            <p:nvPr/>
          </p:nvCxnSpPr>
          <p:spPr>
            <a:xfrm flipH="1">
              <a:off x="5669590" y="1814991"/>
              <a:ext cx="79911" cy="749406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53EE7B4-F88B-32D7-01AD-224FE103C1E3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5749501" y="1814991"/>
              <a:ext cx="1831598" cy="748593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D95732-4CB3-EF9B-DC9F-F946400BC3BE}"/>
                </a:ext>
              </a:extLst>
            </p:cNvPr>
            <p:cNvCxnSpPr>
              <a:cxnSpLocks/>
              <a:endCxn id="15" idx="0"/>
            </p:cNvCxnSpPr>
            <p:nvPr/>
          </p:nvCxnSpPr>
          <p:spPr>
            <a:xfrm>
              <a:off x="5749501" y="1821464"/>
              <a:ext cx="3843203" cy="752732"/>
            </a:xfrm>
            <a:prstGeom prst="line">
              <a:avLst/>
            </a:prstGeom>
            <a:ln>
              <a:headEnd type="oval" w="sm" len="sm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1">
            <a:extLst>
              <a:ext uri="{FF2B5EF4-FFF2-40B4-BE49-F238E27FC236}">
                <a16:creationId xmlns:a16="http://schemas.microsoft.com/office/drawing/2014/main" id="{85B552CE-81F1-01D7-F83D-628A8B014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184" y="4253237"/>
            <a:ext cx="107110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sl-SI" sz="1800" dirty="0">
                <a:solidFill>
                  <a:schemeClr val="tx1"/>
                </a:solidFill>
              </a:rPr>
              <a:t>To improve the assessment of policies affecting pesticide use, we need: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sl-SI" altLang="sl-SI" sz="1800" dirty="0">
              <a:solidFill>
                <a:schemeClr val="tx1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sl-SI" sz="1800" dirty="0">
                <a:solidFill>
                  <a:schemeClr val="tx1"/>
                </a:solidFill>
              </a:rPr>
              <a:t>	</a:t>
            </a:r>
            <a:r>
              <a:rPr lang="en-GB" altLang="sl-SI" sz="1800" b="1" dirty="0">
                <a:solidFill>
                  <a:schemeClr val="tx1"/>
                </a:solidFill>
              </a:rPr>
              <a:t>Crop-specific</a:t>
            </a:r>
            <a:r>
              <a:rPr lang="en-GB" altLang="sl-SI" sz="1800" dirty="0">
                <a:solidFill>
                  <a:schemeClr val="tx1"/>
                </a:solidFill>
              </a:rPr>
              <a:t> pesticide group application quantities on the </a:t>
            </a:r>
            <a:r>
              <a:rPr lang="en-GB" altLang="sl-SI" sz="1800" b="1" dirty="0">
                <a:solidFill>
                  <a:schemeClr val="tx1"/>
                </a:solidFill>
              </a:rPr>
              <a:t>regional level</a:t>
            </a:r>
            <a:endParaRPr lang="sl-SI" altLang="sl-SI" sz="1800" b="1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sl-SI" altLang="sl-SI" sz="1800" dirty="0">
              <a:solidFill>
                <a:schemeClr val="tx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F22C14A1-283B-59E5-1500-508D65DB7C6C}"/>
              </a:ext>
            </a:extLst>
          </p:cNvPr>
          <p:cNvSpPr/>
          <p:nvPr/>
        </p:nvSpPr>
        <p:spPr>
          <a:xfrm>
            <a:off x="1454889" y="4868093"/>
            <a:ext cx="702598" cy="25518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9" name="Graphic 8" descr="Crops with solid fill">
            <a:extLst>
              <a:ext uri="{FF2B5EF4-FFF2-40B4-BE49-F238E27FC236}">
                <a16:creationId xmlns:a16="http://schemas.microsoft.com/office/drawing/2014/main" id="{607A45B1-9EFC-87F1-8634-C837D61F2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0466" y="5215614"/>
            <a:ext cx="640611" cy="640611"/>
          </a:xfrm>
          <a:prstGeom prst="rect">
            <a:avLst/>
          </a:prstGeom>
        </p:spPr>
      </p:pic>
      <p:pic>
        <p:nvPicPr>
          <p:cNvPr id="11" name="Picture 10" descr="A yellow map with black dots&#10;&#10;Description automatically generated">
            <a:extLst>
              <a:ext uri="{FF2B5EF4-FFF2-40B4-BE49-F238E27FC236}">
                <a16:creationId xmlns:a16="http://schemas.microsoft.com/office/drawing/2014/main" id="{B4D6BA50-079A-819E-411C-1EFC21978D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 t="12499" r="5007" b="36296"/>
          <a:stretch/>
        </p:blipFill>
        <p:spPr>
          <a:xfrm>
            <a:off x="8749401" y="5215614"/>
            <a:ext cx="742133" cy="62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3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C0090-D26D-6D73-076C-56EB163A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E670C5E-DB6E-E6F6-A4ED-90F1FD46C061}"/>
              </a:ext>
            </a:extLst>
          </p:cNvPr>
          <p:cNvSpPr/>
          <p:nvPr/>
        </p:nvSpPr>
        <p:spPr>
          <a:xfrm>
            <a:off x="7963240" y="4107263"/>
            <a:ext cx="1010093" cy="3189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74A0D3-A86B-C723-4C6E-F3D8E2F7AC52}"/>
              </a:ext>
            </a:extLst>
          </p:cNvPr>
          <p:cNvSpPr/>
          <p:nvPr/>
        </p:nvSpPr>
        <p:spPr>
          <a:xfrm>
            <a:off x="5189156" y="4572679"/>
            <a:ext cx="988828" cy="25201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7F15C-BD46-1C32-CBED-C976E483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database for pesticides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9E749-A608-472D-9069-DEF0B6DBF0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SPAIN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1B2B5-E7E6-71F4-C85F-81ECE3273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Page | </a:t>
            </a:r>
            <a:fld id="{8F9B7BFA-BF53-2A4E-A7D0-BCA8105A142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B2426A-803E-E5C1-FBC4-14D18DADE736}"/>
              </a:ext>
            </a:extLst>
          </p:cNvPr>
          <p:cNvSpPr/>
          <p:nvPr/>
        </p:nvSpPr>
        <p:spPr>
          <a:xfrm>
            <a:off x="559867" y="2307075"/>
            <a:ext cx="250461" cy="232329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1600" dirty="0"/>
              <a:t>Case studies: </a:t>
            </a:r>
            <a:r>
              <a:rPr lang="nl-BE" sz="1600" dirty="0" err="1"/>
              <a:t>Session</a:t>
            </a:r>
            <a:r>
              <a:rPr lang="nl-BE" sz="1600" dirty="0"/>
              <a:t> 3</a:t>
            </a:r>
            <a:endParaRPr lang="LID4096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7CC08A8-56C7-16CA-387B-CE01DE0E8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015860"/>
              </p:ext>
            </p:extLst>
          </p:nvPr>
        </p:nvGraphicFramePr>
        <p:xfrm>
          <a:off x="1059763" y="1880688"/>
          <a:ext cx="10504969" cy="30123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3016">
                  <a:extLst>
                    <a:ext uri="{9D8B030D-6E8A-4147-A177-3AD203B41FA5}">
                      <a16:colId xmlns:a16="http://schemas.microsoft.com/office/drawing/2014/main" val="3327021933"/>
                    </a:ext>
                  </a:extLst>
                </a:gridCol>
                <a:gridCol w="2687318">
                  <a:extLst>
                    <a:ext uri="{9D8B030D-6E8A-4147-A177-3AD203B41FA5}">
                      <a16:colId xmlns:a16="http://schemas.microsoft.com/office/drawing/2014/main" val="1126691061"/>
                    </a:ext>
                  </a:extLst>
                </a:gridCol>
                <a:gridCol w="2809468">
                  <a:extLst>
                    <a:ext uri="{9D8B030D-6E8A-4147-A177-3AD203B41FA5}">
                      <a16:colId xmlns:a16="http://schemas.microsoft.com/office/drawing/2014/main" val="178661955"/>
                    </a:ext>
                  </a:extLst>
                </a:gridCol>
                <a:gridCol w="2565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3912">
                <a:tc>
                  <a:txBody>
                    <a:bodyPr/>
                    <a:lstStyle/>
                    <a:p>
                      <a:endParaRPr lang="x-none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Julius-</a:t>
                      </a:r>
                      <a:r>
                        <a:rPr lang="en-GB" sz="1600" b="1" dirty="0" err="1"/>
                        <a:t>Kühn</a:t>
                      </a:r>
                      <a:r>
                        <a:rPr lang="en-GB" sz="1600" b="1" dirty="0"/>
                        <a:t>-</a:t>
                      </a:r>
                      <a:r>
                        <a:rPr lang="en-GB" sz="1600" b="1" dirty="0" err="1"/>
                        <a:t>Institut</a:t>
                      </a:r>
                      <a:r>
                        <a:rPr lang="en-GB" sz="1600" b="1" dirty="0"/>
                        <a:t> (JKI)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PAPA data</a:t>
                      </a:r>
                      <a:endParaRPr lang="x-none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err="1"/>
                        <a:t>Udias</a:t>
                      </a:r>
                      <a:r>
                        <a:rPr lang="en-GB" sz="1600" b="1" dirty="0"/>
                        <a:t> et al. (2024)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 (PIST)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JRC project</a:t>
                      </a:r>
                      <a:endParaRPr lang="x-none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EUROSTAT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 (COCO)</a:t>
                      </a:r>
                      <a:br>
                        <a:rPr lang="en-GB" sz="1600" dirty="0"/>
                      </a:br>
                      <a:r>
                        <a:rPr lang="en-GB" sz="1600" dirty="0"/>
                        <a:t>Pesticide sales data </a:t>
                      </a:r>
                      <a:endParaRPr lang="x-none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1849280"/>
                  </a:ext>
                </a:extLst>
              </a:tr>
              <a:tr h="426695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Origin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Sample survey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Estimation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Census data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46303361"/>
                  </a:ext>
                </a:extLst>
              </a:tr>
              <a:tr h="423393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Available data level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Active ingredient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Active ingredient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Product category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731197997"/>
                  </a:ext>
                </a:extLst>
              </a:tr>
              <a:tr h="396581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Number of AIs/CCs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254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215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47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403298780"/>
                  </a:ext>
                </a:extLst>
              </a:tr>
              <a:tr h="445759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Regional availability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German values (MS)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NUTS3</a:t>
                      </a:r>
                      <a:endParaRPr lang="x-non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MS level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691335379"/>
                  </a:ext>
                </a:extLst>
              </a:tr>
              <a:tr h="395962">
                <a:tc>
                  <a:txBody>
                    <a:bodyPr/>
                    <a:lstStyle/>
                    <a:p>
                      <a:pPr algn="l"/>
                      <a:r>
                        <a:rPr lang="en-GB" sz="1600" dirty="0"/>
                        <a:t>Crop specific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solidFill>
                            <a:schemeClr val="bg1"/>
                          </a:solidFill>
                        </a:rPr>
                        <a:t>Yes</a:t>
                      </a:r>
                      <a:endParaRPr lang="x-none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No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No</a:t>
                      </a:r>
                      <a:endParaRPr lang="x-none" sz="16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Graphic 7" descr="Crops with solid fill">
            <a:extLst>
              <a:ext uri="{FF2B5EF4-FFF2-40B4-BE49-F238E27FC236}">
                <a16:creationId xmlns:a16="http://schemas.microsoft.com/office/drawing/2014/main" id="{467C7303-683B-1EF1-F25D-37B8C8308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1944" y="1785234"/>
            <a:ext cx="640611" cy="640611"/>
          </a:xfrm>
          <a:prstGeom prst="rect">
            <a:avLst/>
          </a:prstGeom>
        </p:spPr>
      </p:pic>
      <p:pic>
        <p:nvPicPr>
          <p:cNvPr id="9" name="Picture 8" descr="A yellow map with black dots&#10;&#10;Description automatically generated">
            <a:extLst>
              <a:ext uri="{FF2B5EF4-FFF2-40B4-BE49-F238E27FC236}">
                <a16:creationId xmlns:a16="http://schemas.microsoft.com/office/drawing/2014/main" id="{E5EE9726-2E36-521A-66A7-920A52C7E0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2" t="12499" r="5007" b="36296"/>
          <a:stretch/>
        </p:blipFill>
        <p:spPr>
          <a:xfrm>
            <a:off x="6361130" y="1776884"/>
            <a:ext cx="742133" cy="6218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B70342-8686-D961-F29D-F45EBCA73D4C}"/>
              </a:ext>
            </a:extLst>
          </p:cNvPr>
          <p:cNvSpPr/>
          <p:nvPr/>
        </p:nvSpPr>
        <p:spPr>
          <a:xfrm>
            <a:off x="9761838" y="1866629"/>
            <a:ext cx="595086" cy="579750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n>
                <a:solidFill>
                  <a:schemeClr val="tx1"/>
                </a:solidFill>
                <a:prstDash val="dashDot"/>
              </a:ln>
              <a:noFill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D8DC60F-5FCE-D84D-EA42-1A437D082BC3}"/>
              </a:ext>
            </a:extLst>
          </p:cNvPr>
          <p:cNvSpPr/>
          <p:nvPr/>
        </p:nvSpPr>
        <p:spPr>
          <a:xfrm>
            <a:off x="1059763" y="5146034"/>
            <a:ext cx="580503" cy="29771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86D3D148-5705-A3DC-68F3-702BBC84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078" y="5110223"/>
            <a:ext cx="107110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400050" indent="-4000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Wingdings" pitchFamily="2" charset="2"/>
              <a:buChar char="§"/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sl-SI" sz="1800" b="1" dirty="0">
                <a:solidFill>
                  <a:schemeClr val="tx1"/>
                </a:solidFill>
              </a:rPr>
              <a:t>Weakest assumption</a:t>
            </a:r>
            <a:r>
              <a:rPr lang="en-GB" altLang="sl-SI" sz="1800" dirty="0">
                <a:solidFill>
                  <a:schemeClr val="tx1"/>
                </a:solidFill>
              </a:rPr>
              <a:t>: Average crop-specific application rates from Germany are valid EU-wide</a:t>
            </a:r>
            <a:endParaRPr lang="sl-SI" altLang="sl-S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85C8B3D77D84E8D1093A76E33CC55" ma:contentTypeVersion="17" ma:contentTypeDescription="Create a new document." ma:contentTypeScope="" ma:versionID="b5cc163b92d4b5de9aa66349c1739245">
  <xsd:schema xmlns:xsd="http://www.w3.org/2001/XMLSchema" xmlns:xs="http://www.w3.org/2001/XMLSchema" xmlns:p="http://schemas.microsoft.com/office/2006/metadata/properties" xmlns:ns2="b451a935-ee2e-450d-bd8d-866790079c1a" xmlns:ns3="46b535dd-2427-4fcf-8f62-52f4e63ad713" targetNamespace="http://schemas.microsoft.com/office/2006/metadata/properties" ma:root="true" ma:fieldsID="04c891084ec8da1dcf17a0ea366728f7" ns2:_="" ns3:_="">
    <xsd:import namespace="b451a935-ee2e-450d-bd8d-866790079c1a"/>
    <xsd:import namespace="46b535dd-2427-4fcf-8f62-52f4e63ad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1a935-ee2e-450d-bd8d-866790079c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936872-4c25-49c5-bd5d-199fb01e78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535dd-2427-4fcf-8f62-52f4e63ad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1f4187e-2c22-4852-bfbb-d6db5c4ad64a}" ma:internalName="TaxCatchAll" ma:showField="CatchAllData" ma:web="46b535dd-2427-4fcf-8f62-52f4e63ad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b535dd-2427-4fcf-8f62-52f4e63ad713" xsi:nil="true"/>
    <lcf76f155ced4ddcb4097134ff3c332f xmlns="b451a935-ee2e-450d-bd8d-866790079c1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454133-086D-4425-A748-88A6DCDDE9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51a935-ee2e-450d-bd8d-866790079c1a"/>
    <ds:schemaRef ds:uri="46b535dd-2427-4fcf-8f62-52f4e63ad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C0B4E8-5722-466B-B1EA-BC5109018A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48E1E-9CC8-4606-92EE-6E5923A89E17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46b535dd-2427-4fcf-8f62-52f4e63ad713"/>
    <ds:schemaRef ds:uri="http://schemas.microsoft.com/office/infopath/2007/PartnerControls"/>
    <ds:schemaRef ds:uri="b451a935-ee2e-450d-bd8d-866790079c1a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1666</Words>
  <Application>Microsoft Office PowerPoint</Application>
  <PresentationFormat>Panorámica</PresentationFormat>
  <Paragraphs>259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Arial Black</vt:lpstr>
      <vt:lpstr>Wingdings</vt:lpstr>
      <vt:lpstr>Officeova tema</vt:lpstr>
      <vt:lpstr>Worksheet</vt:lpstr>
      <vt:lpstr>combined use of Digital Farm Book aggregated data and CAPRI model </vt:lpstr>
      <vt:lpstr>1. FMIS we are using (and how we extracted the data)</vt:lpstr>
      <vt:lpstr>Data extraction and processing</vt:lpstr>
      <vt:lpstr>The current status of the digital book in Spain </vt:lpstr>
      <vt:lpstr>The current status of the digital book in Spain </vt:lpstr>
      <vt:lpstr>Commission Implementing Regulation (EU) 2023/564 (records for plant protection products)</vt:lpstr>
      <vt:lpstr>Supply module in CAPRI</vt:lpstr>
      <vt:lpstr>Pesticide Structure in CAPRI</vt:lpstr>
      <vt:lpstr>Current database for pesticides</vt:lpstr>
      <vt:lpstr>FMIS data in CAPRI</vt:lpstr>
      <vt:lpstr>Results regional coverage</vt:lpstr>
      <vt:lpstr>Results Crop coverage</vt:lpstr>
      <vt:lpstr>Implementation in CAPRI</vt:lpstr>
      <vt:lpstr>Results – Application quantities</vt:lpstr>
      <vt:lpstr>Results – Application quantities</vt:lpstr>
      <vt:lpstr>Learnings</vt:lpstr>
      <vt:lpstr>Broader perspective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Erjavec, Emil</dc:creator>
  <cp:lastModifiedBy>David A Nafría García</cp:lastModifiedBy>
  <cp:revision>16</cp:revision>
  <dcterms:created xsi:type="dcterms:W3CDTF">2025-09-28T10:39:56Z</dcterms:created>
  <dcterms:modified xsi:type="dcterms:W3CDTF">2025-10-05T20:29:35Z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0x0101008F585C8B3D77D84E8D1093A76E33CC55</vt:lpwstr>
  </property>
  <property fmtid="{D5CDD505-2E9C-101B-9397-08002B2CF9AE}" pid="3" name="MediaServiceImageTags">
    <vt:lpwstr/>
  </property>
</Properties>
</file>