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4"/>
  </p:sldMasterIdLst>
  <p:notesMasterIdLst>
    <p:notesMasterId r:id="rId38"/>
  </p:notesMasterIdLst>
  <p:sldIdLst>
    <p:sldId id="282" r:id="rId5"/>
    <p:sldId id="497" r:id="rId6"/>
    <p:sldId id="508" r:id="rId7"/>
    <p:sldId id="459" r:id="rId8"/>
    <p:sldId id="471" r:id="rId9"/>
    <p:sldId id="474" r:id="rId10"/>
    <p:sldId id="477" r:id="rId11"/>
    <p:sldId id="484" r:id="rId12"/>
    <p:sldId id="509" r:id="rId13"/>
    <p:sldId id="267" r:id="rId14"/>
    <p:sldId id="257" r:id="rId15"/>
    <p:sldId id="496" r:id="rId16"/>
    <p:sldId id="475" r:id="rId17"/>
    <p:sldId id="476" r:id="rId18"/>
    <p:sldId id="277" r:id="rId19"/>
    <p:sldId id="492" r:id="rId20"/>
    <p:sldId id="501" r:id="rId21"/>
    <p:sldId id="281" r:id="rId22"/>
    <p:sldId id="269" r:id="rId23"/>
    <p:sldId id="502" r:id="rId24"/>
    <p:sldId id="270" r:id="rId25"/>
    <p:sldId id="503" r:id="rId26"/>
    <p:sldId id="272" r:id="rId27"/>
    <p:sldId id="485" r:id="rId28"/>
    <p:sldId id="504" r:id="rId29"/>
    <p:sldId id="491" r:id="rId30"/>
    <p:sldId id="490" r:id="rId31"/>
    <p:sldId id="493" r:id="rId32"/>
    <p:sldId id="495" r:id="rId33"/>
    <p:sldId id="505" r:id="rId34"/>
    <p:sldId id="506" r:id="rId35"/>
    <p:sldId id="507" r:id="rId36"/>
    <p:sldId id="26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A675"/>
    <a:srgbClr val="262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0" autoAdjust="0"/>
    <p:restoredTop sz="89357" autoAdjust="0"/>
  </p:normalViewPr>
  <p:slideViewPr>
    <p:cSldViewPr snapToGrid="0">
      <p:cViewPr varScale="1">
        <p:scale>
          <a:sx n="76" d="100"/>
          <a:sy n="76" d="100"/>
        </p:scale>
        <p:origin x="132" y="522"/>
      </p:cViewPr>
      <p:guideLst>
        <p:guide orient="horz" pos="209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65203-701F-41F5-9069-FA3C56DC6F97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0CA5E-BD13-47D7-91A2-00A4EEC3087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62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Fondos</a:t>
            </a:r>
            <a:r>
              <a:rPr lang="en-US" dirty="0"/>
              <a:t> </a:t>
            </a:r>
            <a:r>
              <a:rPr lang="en-US" dirty="0" err="1"/>
              <a:t>Europeos</a:t>
            </a:r>
            <a:r>
              <a:rPr lang="en-US" dirty="0"/>
              <a:t> H2020</a:t>
            </a:r>
          </a:p>
          <a:p>
            <a:r>
              <a:rPr lang="en-US" dirty="0"/>
              <a:t>Tres </a:t>
            </a:r>
            <a:r>
              <a:rPr lang="en-US" dirty="0" err="1"/>
              <a:t>años</a:t>
            </a:r>
            <a:r>
              <a:rPr lang="en-US" dirty="0"/>
              <a:t> y </a:t>
            </a:r>
            <a:r>
              <a:rPr lang="en-US" dirty="0" err="1"/>
              <a:t>estamos</a:t>
            </a:r>
            <a:r>
              <a:rPr lang="en-US" dirty="0"/>
              <a:t> a </a:t>
            </a:r>
            <a:r>
              <a:rPr lang="en-US" dirty="0" err="1"/>
              <a:t>mitad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CA5E-BD13-47D7-91A2-00A4EEC3087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195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CA5E-BD13-47D7-91A2-00A4EEC3087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207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CA5E-BD13-47D7-91A2-00A4EEC3087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837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CA5E-BD13-47D7-91A2-00A4EEC3087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807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CA5E-BD13-47D7-91A2-00A4EEC3087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82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CA5E-BD13-47D7-91A2-00A4EEC3087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789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es-ES" sz="2200" dirty="0"/>
              <a:t>datos de la explotación (cultivos, rendimientos, consumo de inputs, fechas de tratamiento/aplicación) y</a:t>
            </a:r>
          </a:p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es-ES" sz="2200" dirty="0"/>
              <a:t>datos externos a la explotación (imágenes de satélite, datos meteorológicos, información de suelo)</a:t>
            </a: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ES" sz="2200" dirty="0"/>
              <a:t>que se pueda comunicar con las bases de datos administrativas para facilitar los tramites administrativos</a:t>
            </a:r>
          </a:p>
          <a:p>
            <a:pPr marL="1371600" lvl="3" indent="0">
              <a:buFont typeface="Wingdings" panose="05000000000000000000" pitchFamily="2" charset="2"/>
              <a:buNone/>
            </a:pPr>
            <a:endParaRPr lang="es-ES" sz="2200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CA5E-BD13-47D7-91A2-00A4EEC3087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396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CA5E-BD13-47D7-91A2-00A4EEC3087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367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CA5E-BD13-47D7-91A2-00A4EEC3087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966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Digital agricultural technologies can concurrently serve two objectives:</a:t>
            </a:r>
            <a:endParaRPr lang="en-US" sz="1200" b="1" dirty="0"/>
          </a:p>
          <a:p>
            <a:endParaRPr lang="en-US" sz="12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1200" dirty="0"/>
              <a:t>Implementation of </a:t>
            </a:r>
            <a:r>
              <a:rPr lang="en-US" sz="1200" dirty="0" err="1"/>
              <a:t>optimised</a:t>
            </a:r>
            <a:r>
              <a:rPr lang="en-US" sz="1200" dirty="0"/>
              <a:t> and sustainable agricultural practices </a:t>
            </a:r>
            <a:r>
              <a:rPr lang="en-US" sz="1200" dirty="0">
                <a:sym typeface="Wingdings" pitchFamily="2" charset="2"/>
              </a:rPr>
              <a:t> </a:t>
            </a:r>
            <a:r>
              <a:rPr lang="en-US" sz="1200" dirty="0"/>
              <a:t>clear benefits for farmers, climate, ecosystems</a:t>
            </a:r>
          </a:p>
          <a:p>
            <a:endParaRPr lang="en-US" sz="12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1200" dirty="0"/>
              <a:t>Provision of farm level ground truth evidences of applied agricultural practices </a:t>
            </a:r>
            <a:r>
              <a:rPr lang="en-US" sz="1200" dirty="0">
                <a:sym typeface="Wingdings" pitchFamily="2" charset="2"/>
              </a:rPr>
              <a:t> support for </a:t>
            </a:r>
            <a:r>
              <a:rPr lang="en-US" sz="1200" dirty="0"/>
              <a:t>CAP  monitoring and evaluation</a:t>
            </a:r>
            <a:endParaRPr lang="en-US" sz="1200" b="1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CA5E-BD13-47D7-91A2-00A4EEC3087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611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Digital agricultural technologies can concurrently serve two objectives:</a:t>
            </a:r>
            <a:endParaRPr lang="en-US" sz="1200" b="1" dirty="0"/>
          </a:p>
          <a:p>
            <a:endParaRPr lang="en-US" sz="12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1200" dirty="0"/>
              <a:t>Implementation of </a:t>
            </a:r>
            <a:r>
              <a:rPr lang="en-US" sz="1200" dirty="0" err="1"/>
              <a:t>optimised</a:t>
            </a:r>
            <a:r>
              <a:rPr lang="en-US" sz="1200" dirty="0"/>
              <a:t> and sustainable agricultural practices </a:t>
            </a:r>
            <a:r>
              <a:rPr lang="en-US" sz="1200" dirty="0">
                <a:sym typeface="Wingdings" pitchFamily="2" charset="2"/>
              </a:rPr>
              <a:t> </a:t>
            </a:r>
            <a:r>
              <a:rPr lang="en-US" sz="1200" dirty="0"/>
              <a:t>clear benefits for farmers, climate, ecosystems</a:t>
            </a:r>
          </a:p>
          <a:p>
            <a:endParaRPr lang="en-US" sz="12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1200" dirty="0"/>
              <a:t>Provision of farm level ground truth evidences of applied agricultural practices </a:t>
            </a:r>
            <a:r>
              <a:rPr lang="en-US" sz="1200" dirty="0">
                <a:sym typeface="Wingdings" pitchFamily="2" charset="2"/>
              </a:rPr>
              <a:t> support for </a:t>
            </a:r>
            <a:r>
              <a:rPr lang="en-US" sz="1200" dirty="0"/>
              <a:t>CAP  monitoring and evaluation</a:t>
            </a:r>
            <a:endParaRPr lang="en-US" sz="1200" b="1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CA5E-BD13-47D7-91A2-00A4EEC3087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677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CA5E-BD13-47D7-91A2-00A4EEC3087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032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CA5E-BD13-47D7-91A2-00A4EEC3087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38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s-ES" sz="2600" b="1" dirty="0"/>
              <a:t>No existe una tecnología única</a:t>
            </a:r>
            <a:r>
              <a:rPr lang="es-ES" sz="2600" dirty="0"/>
              <a:t> para abordar la monitorización y evaluación de la PAC: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sz="2600" dirty="0"/>
              <a:t>Es necesario una </a:t>
            </a:r>
            <a:r>
              <a:rPr lang="es-ES" sz="2600" b="1" dirty="0"/>
              <a:t>combinación de diferentes tecnologías</a:t>
            </a:r>
            <a:r>
              <a:rPr lang="es-ES" sz="2600" dirty="0"/>
              <a:t>.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sz="2600" dirty="0"/>
              <a:t>Es necesario abordar la creciente </a:t>
            </a:r>
            <a:r>
              <a:rPr lang="es-ES" sz="2600" b="1" dirty="0"/>
              <a:t>heterogeneidad</a:t>
            </a:r>
            <a:r>
              <a:rPr lang="es-ES" sz="2600" dirty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2600" dirty="0"/>
              <a:t>La tecnologías aportan datos que apoyan -&gt; </a:t>
            </a:r>
            <a:r>
              <a:rPr lang="es-ES" sz="2600" b="1" dirty="0"/>
              <a:t>optimización</a:t>
            </a:r>
            <a:r>
              <a:rPr lang="es-ES" sz="2600" dirty="0"/>
              <a:t> de las </a:t>
            </a:r>
            <a:r>
              <a:rPr lang="es-ES" sz="2600" b="1" dirty="0"/>
              <a:t>prácticas agrarias</a:t>
            </a:r>
            <a:endParaRPr lang="es-ES" sz="26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sz="2600" dirty="0"/>
              <a:t>La </a:t>
            </a:r>
            <a:r>
              <a:rPr lang="es-ES_tradnl" sz="2600" b="1" dirty="0"/>
              <a:t>agregación</a:t>
            </a:r>
            <a:r>
              <a:rPr lang="es-ES_tradnl" sz="2600" dirty="0"/>
              <a:t> de todos estos datos permite </a:t>
            </a:r>
            <a:r>
              <a:rPr lang="es-ES_tradnl" sz="2600" b="1" dirty="0"/>
              <a:t>evaluar el efecto de otras políticas</a:t>
            </a:r>
            <a:r>
              <a:rPr lang="es-ES_tradnl" sz="2600" dirty="0"/>
              <a:t>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_tradnl" sz="2600" dirty="0"/>
              <a:t>Fomentar la compartición de datos =&gt; </a:t>
            </a:r>
            <a:r>
              <a:rPr lang="es-ES_tradnl" sz="2600" b="1" dirty="0"/>
              <a:t>beneficio para todas las partes</a:t>
            </a:r>
            <a:r>
              <a:rPr lang="en-GB" sz="260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CA5E-BD13-47D7-91A2-00A4EEC3087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515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CA5E-BD13-47D7-91A2-00A4EEC3087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292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90707-D66D-43EB-A1D0-936F7BB16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F9902-7A0A-4E98-8636-B4A71847D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94D20-8D9C-499F-B91C-84BD3CEF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EA54-6DAE-43AB-8E42-61430908666E}" type="datetime1">
              <a:rPr lang="en-GB" smtClean="0"/>
              <a:t>29/05/2023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F86959-8719-4516-9A3B-8AC7B6B9C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MEF4CAP - Horizon 2020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5A215A-DBE2-4603-B1A9-C12B80903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9A6E-F6BD-482A-A45E-3B3BB12C7DB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82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66BD0-E91D-4E7E-B4B6-0BDC1115C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DE392-DDF1-4EC6-A09E-692299F55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E409B-373E-466A-9C86-3420D0996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1B81-4ED9-46FC-994E-2128CD93D610}" type="datetime1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6534B-BD19-424D-AA28-9F614ECBD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MEF4CAP - Horizon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ECE12-14E7-414C-BD1C-49C057E6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9A6E-F6BD-482A-A45E-3B3BB12C7DB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81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8EE239-6D5F-4A68-B25B-602BD5395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C2CF02-3305-427F-9775-ECB6B9886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E1F21-CA49-4EEF-8CFA-4A6CD742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A70DA-8C78-4CE8-8C67-82AF44638153}" type="datetime1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08E62-7422-473D-B41C-66F7B2D47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MEF4CAP - Horizon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2B4BC-3E64-4C8F-A123-52D48502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9A6E-F6BD-482A-A45E-3B3BB12C7DB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252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89DCDDA-E01F-4664-B0B8-BD6AFF97E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76047"/>
            <a:ext cx="12192000" cy="12819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23FBE-AC53-4D8D-AB57-8BE826BF1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504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190ED-0538-4FDC-9FEB-21C6C7188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18/11/2021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695A1-759B-4E94-91DB-50D84926B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MEF4CAP - Horizon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EE9FC-76BE-427F-835C-0F9E61FE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7C9A6E-F6BD-482A-A45E-3B3BB12C7DB8}" type="slidenum">
              <a:rPr lang="en-GB" smtClean="0"/>
              <a:pPr/>
              <a:t>‹Nº›</a:t>
            </a:fld>
            <a:endParaRPr lang="en-GB" dirty="0"/>
          </a:p>
        </p:txBody>
      </p:sp>
      <p:pic>
        <p:nvPicPr>
          <p:cNvPr id="7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E48A5E1-187A-452F-8D8E-531B6C98A4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" y="136525"/>
            <a:ext cx="1637472" cy="114751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3F8CDAE-EF56-4742-8845-3259E0348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9178" y="47499"/>
            <a:ext cx="9174622" cy="789990"/>
          </a:xfrm>
        </p:spPr>
        <p:txBody>
          <a:bodyPr/>
          <a:lstStyle>
            <a:lvl1pPr>
              <a:defRPr>
                <a:solidFill>
                  <a:srgbClr val="88A675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82C536-B7C0-4B7D-BFAE-2DE24B2337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9178" y="838200"/>
            <a:ext cx="9174622" cy="563563"/>
          </a:xfrm>
        </p:spPr>
        <p:txBody>
          <a:bodyPr>
            <a:norm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2275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D4B8E-AE37-4567-A705-6B4E45451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23FBE-AC53-4D8D-AB57-8BE826BF1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190ED-0538-4FDC-9FEB-21C6C7188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36CB-38CE-4229-86EE-88D7B49CC82D}" type="datetime1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695A1-759B-4E94-91DB-50D84926B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MEF4CAP - Horizon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EE9FC-76BE-427F-835C-0F9E61FE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9A6E-F6BD-482A-A45E-3B3BB12C7DB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774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877AA-94C7-4E0E-A4DF-068CA2298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85BCF-42CE-473E-8E7F-70B9E6CE3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BB5CE-0122-429D-A243-10753740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FFEBA-1B19-4C23-BA7F-8846A1300FF4}" type="datetime1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32745-1CC3-44A2-833E-FC9785344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MEF4CAP - Horizon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DA9DB-3E2A-4904-8338-BEA934844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9A6E-F6BD-482A-A45E-3B3BB12C7DB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0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016AB-D64C-47D0-B88C-ED87C5D7E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6F86B-AFBD-4136-9DAB-3F8AE50059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54437-8DE1-4AB2-AB97-BE79B735E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5555B-4904-4BE8-B117-CFDB1E3D7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5490-A9DB-41FD-9A7E-05D4F7D3E277}" type="datetime1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13BEB-CB45-4448-A086-6279B29A3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MEF4CAP - Horizon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82487-D46E-4DA0-948E-D470C630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9A6E-F6BD-482A-A45E-3B3BB12C7DB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5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437CB-881C-4BD3-B639-F43FC8D1D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68C34-0A79-4383-8581-D9087789A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ACBEC-2599-4C69-9460-6FEEFEDC3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FD0E26-35AB-4E19-895D-AEFC8281F3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F8B8BC-AF68-4379-8FF1-3C783A9BB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CAA58B-5B92-445D-8D25-060E7F962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F2E0-3819-4862-BD9E-77AC9DAA43D7}" type="datetime1">
              <a:rPr lang="en-GB" smtClean="0"/>
              <a:t>29/05/2023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26E875-46DB-4B45-A5B0-55AF3BAC1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MEF4CAP - Horizon 2020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609ABE-F14A-418E-A661-DC6175CA8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9A6E-F6BD-482A-A45E-3B3BB12C7DB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89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C689-47AC-465D-85DA-65C6300BB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5CE4B9-5D30-45FD-A565-ED8FF6BAB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60C40-A556-41B8-9E39-B1B485631738}" type="datetime1">
              <a:rPr lang="en-GB" smtClean="0"/>
              <a:t>29/05/2023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EEBCD-4EA5-4B1A-B954-48CBEF82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MEF4CAP - Horizon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4A668-0432-4699-8F37-347AE626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9A6E-F6BD-482A-A45E-3B3BB12C7DB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06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92A0EC-6330-4F71-A769-A8AD27A8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4C66-CEE9-4E40-A357-E2509C6D7563}" type="datetime1">
              <a:rPr lang="en-GB" smtClean="0"/>
              <a:t>29/05/2023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AABBFE-5580-4676-B001-279013A87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MEF4CAP - Horizon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82078-BD3C-45D2-B9DA-B43FBDE3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9A6E-F6BD-482A-A45E-3B3BB12C7DB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77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01F44-17FA-4581-AAF4-87967B96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57D89-3807-4EBA-BDF2-1D81E538D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3B733-7922-44F4-9F92-946AB092A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53537-656C-401C-84DC-75D9195D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458-006D-4F9B-AE6E-D2E7DD3B3636}" type="datetime1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F8F65-8B58-4BA2-A8CE-B40BFEFC3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MEF4CAP - Horizon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537B6-F607-4D94-90AD-730BC643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9A6E-F6BD-482A-A45E-3B3BB12C7DB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98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8C3CC-8CA7-4417-8C92-4EAF4B141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2C368E-0831-45B6-BCA4-303AE6AD3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F25E5-3693-4E1A-82FC-2D80CF61D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75A79-6B5B-4E84-A9A7-736011E9F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D8F2-C476-4D88-9D60-6803837C23AB}" type="datetime1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4C797-4610-4D9F-940C-4B1AF0FE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MEF4CAP - Horizon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B273C-23DA-455E-B743-50FAF5028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9A6E-F6BD-482A-A45E-3B3BB12C7DB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79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F72F11-0AC8-4D1D-A8E5-4BB23462D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47C7F-2E0B-4641-A834-BE622439F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68908-9DCC-459C-92F7-E54CC2FF8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CEA54-6DAE-43AB-8E42-61430908666E}" type="datetime1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85565-B074-4ECB-A216-52147E5D7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MEF4CAP - Horizon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DE24E-40B9-4861-910E-AAC038D94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C9A6E-F6BD-482A-A45E-3B3BB12C7DB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18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hersanfe@itacyl.es" TargetMode="External"/><Relationship Id="rId3" Type="http://schemas.openxmlformats.org/officeDocument/2006/relationships/image" Target="../media/image3.jpeg"/><Relationship Id="rId7" Type="http://schemas.openxmlformats.org/officeDocument/2006/relationships/hyperlink" Target="mailto:nafgarda@itacyl.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ta-gutgaral@itacyl.es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europublic.gr/en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0" Type="http://schemas.openxmlformats.org/officeDocument/2006/relationships/image" Target="../media/image25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6.jpe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tacyl.e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jpg"/><Relationship Id="rId12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42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jpg"/><Relationship Id="rId12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42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tacyl.e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10" Type="http://schemas.openxmlformats.org/officeDocument/2006/relationships/image" Target="../media/image54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6.jpe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4.emf"/><Relationship Id="rId4" Type="http://schemas.openxmlformats.org/officeDocument/2006/relationships/image" Target="../media/image7.png"/><Relationship Id="rId9" Type="http://schemas.openxmlformats.org/officeDocument/2006/relationships/image" Target="../media/image5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4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eagasc.i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een, cat&#10;&#10;Description automatically generated">
            <a:extLst>
              <a:ext uri="{FF2B5EF4-FFF2-40B4-BE49-F238E27FC236}">
                <a16:creationId xmlns:a16="http://schemas.microsoft.com/office/drawing/2014/main" id="{D710E228-066E-4455-8E4A-43BBFA6CE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5"/>
          <a:stretch/>
        </p:blipFill>
        <p:spPr>
          <a:xfrm>
            <a:off x="-1" y="1"/>
            <a:ext cx="1225364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F2F8C6-3F6C-48A5-B231-B14B3F167D45}"/>
              </a:ext>
            </a:extLst>
          </p:cNvPr>
          <p:cNvSpPr/>
          <p:nvPr/>
        </p:nvSpPr>
        <p:spPr>
          <a:xfrm>
            <a:off x="0" y="1599313"/>
            <a:ext cx="12220575" cy="3401312"/>
          </a:xfrm>
          <a:prstGeom prst="rect">
            <a:avLst/>
          </a:prstGeom>
          <a:solidFill>
            <a:srgbClr val="88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1AA8D-0311-4A46-B9DB-DD34D2744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674" y="2628577"/>
            <a:ext cx="9804486" cy="495743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(M</a:t>
            </a:r>
            <a:r>
              <a:rPr lang="en-US" sz="2000" dirty="0">
                <a:solidFill>
                  <a:schemeClr val="bg1"/>
                </a:solidFill>
              </a:rPr>
              <a:t>onitoring and </a:t>
            </a:r>
            <a:r>
              <a:rPr lang="en-US" sz="2000" b="1" dirty="0">
                <a:solidFill>
                  <a:schemeClr val="bg1"/>
                </a:solidFill>
              </a:rPr>
              <a:t>E</a:t>
            </a:r>
            <a:r>
              <a:rPr lang="en-US" sz="2000" dirty="0">
                <a:solidFill>
                  <a:schemeClr val="bg1"/>
                </a:solidFill>
              </a:rPr>
              <a:t>valuation </a:t>
            </a:r>
            <a:r>
              <a:rPr lang="en-US" sz="2000" b="1" dirty="0">
                <a:solidFill>
                  <a:schemeClr val="bg1"/>
                </a:solidFill>
              </a:rPr>
              <a:t>F</a:t>
            </a:r>
            <a:r>
              <a:rPr lang="en-US" sz="2000" dirty="0">
                <a:solidFill>
                  <a:schemeClr val="bg1"/>
                </a:solidFill>
              </a:rPr>
              <a:t>rameworks  </a:t>
            </a:r>
            <a:r>
              <a:rPr lang="en-US" sz="2000" b="1" dirty="0">
                <a:solidFill>
                  <a:schemeClr val="bg1"/>
                </a:solidFill>
              </a:rPr>
              <a:t>for</a:t>
            </a:r>
            <a:r>
              <a:rPr lang="en-US" sz="2000" dirty="0">
                <a:solidFill>
                  <a:schemeClr val="bg1"/>
                </a:solidFill>
              </a:rPr>
              <a:t> the </a:t>
            </a:r>
            <a:r>
              <a:rPr lang="en-US" sz="2000" b="1" dirty="0">
                <a:solidFill>
                  <a:schemeClr val="bg1"/>
                </a:solidFill>
              </a:rPr>
              <a:t>C</a:t>
            </a:r>
            <a:r>
              <a:rPr lang="en-US" sz="2000" dirty="0">
                <a:solidFill>
                  <a:schemeClr val="bg1"/>
                </a:solidFill>
              </a:rPr>
              <a:t>ommon </a:t>
            </a:r>
            <a:r>
              <a:rPr lang="en-US" sz="2000" b="1" dirty="0">
                <a:solidFill>
                  <a:schemeClr val="bg1"/>
                </a:solidFill>
              </a:rPr>
              <a:t>A</a:t>
            </a:r>
            <a:r>
              <a:rPr lang="en-US" sz="2000" dirty="0">
                <a:solidFill>
                  <a:schemeClr val="bg1"/>
                </a:solidFill>
              </a:rPr>
              <a:t>gricultural </a:t>
            </a:r>
            <a:r>
              <a:rPr lang="en-US" sz="2000" b="1" dirty="0">
                <a:solidFill>
                  <a:schemeClr val="bg1"/>
                </a:solidFill>
              </a:rPr>
              <a:t>P</a:t>
            </a:r>
            <a:r>
              <a:rPr lang="en-US" sz="2000" dirty="0">
                <a:solidFill>
                  <a:schemeClr val="bg1"/>
                </a:solidFill>
              </a:rPr>
              <a:t>olicy)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219713-8789-4D7A-A764-9E3309C8FF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857" y="1698327"/>
            <a:ext cx="11219543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GB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arco de </a:t>
            </a:r>
            <a:r>
              <a:rPr lang="en-GB" sz="3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trabajo</a:t>
            </a:r>
            <a:r>
              <a:rPr lang="en-GB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para la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GB" sz="3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onitorización</a:t>
            </a:r>
            <a:r>
              <a:rPr lang="en-GB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</a:t>
            </a:r>
            <a:r>
              <a:rPr lang="en-GB" sz="3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valuación</a:t>
            </a:r>
            <a:r>
              <a:rPr lang="en-GB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la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</a:t>
            </a:r>
            <a:r>
              <a:rPr lang="en-GB" sz="3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olítica</a:t>
            </a:r>
            <a:r>
              <a:rPr lang="en-GB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</a:t>
            </a:r>
            <a:r>
              <a:rPr lang="en-GB" sz="3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graria</a:t>
            </a:r>
            <a:r>
              <a:rPr lang="en-GB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</a:t>
            </a:r>
            <a:r>
              <a:rPr lang="en-GB" sz="3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omunitaria</a:t>
            </a:r>
            <a:endParaRPr lang="en-GB" sz="3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44C50412-66EB-4669-92F3-325C25F37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887" y="323267"/>
            <a:ext cx="4740983" cy="772937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9A006B82-7632-46F7-B8E8-98D39220E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864" y="5588375"/>
            <a:ext cx="7687811" cy="11238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262922"/>
                </a:solidFill>
                <a:effectLst/>
                <a:latin typeface="Ubuntu"/>
                <a:ea typeface="Times New Roman" panose="02020603050405020304" pitchFamily="18" charset="0"/>
                <a:cs typeface="Times New Roman" panose="02020603050405020304" pitchFamily="18" charset="0"/>
              </a:rPr>
              <a:t>This project has received funding from the European Union’s Horizon 2020 research and innovation programme under grant agreement No. 101000662.</a:t>
            </a:r>
            <a:endParaRPr lang="es-ES" sz="1400" dirty="0">
              <a:solidFill>
                <a:srgbClr val="262922"/>
              </a:solidFill>
              <a:effectLst/>
              <a:latin typeface="Ubuntu"/>
              <a:ea typeface="Open Sans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262922"/>
                </a:solidFill>
                <a:effectLst/>
                <a:latin typeface="Ubuntu"/>
                <a:ea typeface="Open Sans"/>
                <a:cs typeface="Times New Roman" panose="02020603050405020304" pitchFamily="18" charset="0"/>
              </a:rPr>
              <a:t>The content of this publication exclusively reflects the author's view and the Research Executive Agency and the Commission are not responsible for any use that may be made of the </a:t>
            </a:r>
            <a:r>
              <a:rPr lang="en-GB" sz="1400" dirty="0">
                <a:solidFill>
                  <a:srgbClr val="262922"/>
                </a:solidFill>
                <a:effectLst/>
                <a:latin typeface="Ubuntu"/>
                <a:ea typeface="Open Sans"/>
                <a:cs typeface="TimesNewRomanPSMT"/>
              </a:rPr>
              <a:t>information it contains.</a:t>
            </a:r>
            <a:endParaRPr lang="es-ES" sz="1400" dirty="0">
              <a:solidFill>
                <a:srgbClr val="262922"/>
              </a:solidFill>
              <a:effectLst/>
              <a:latin typeface="Ubuntu"/>
              <a:ea typeface="Open Sans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262922"/>
                </a:solidFill>
                <a:effectLst/>
                <a:latin typeface="Ubuntu"/>
                <a:ea typeface="Open Sans"/>
                <a:cs typeface="Times New Roman" panose="02020603050405020304" pitchFamily="18" charset="0"/>
              </a:rPr>
              <a:t> </a:t>
            </a:r>
            <a:endParaRPr lang="es-ES" sz="1400" dirty="0">
              <a:solidFill>
                <a:srgbClr val="262922"/>
              </a:solidFill>
              <a:effectLst/>
              <a:latin typeface="Ubuntu"/>
              <a:ea typeface="Open Sans"/>
              <a:cs typeface="Times New Roman" panose="02020603050405020304" pitchFamily="18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0B7DA15-4DDD-4BAC-872A-28978123F63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24" y="5588376"/>
            <a:ext cx="1910860" cy="11238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6FE8F07-0173-4756-8AA0-1B9D1ADCAD1F}"/>
              </a:ext>
            </a:extLst>
          </p:cNvPr>
          <p:cNvSpPr txBox="1"/>
          <p:nvPr/>
        </p:nvSpPr>
        <p:spPr>
          <a:xfrm>
            <a:off x="-33067" y="3270073"/>
            <a:ext cx="118622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Alberto Gutiérrez García (</a:t>
            </a:r>
            <a:r>
              <a:rPr lang="en-US" sz="1600" dirty="0">
                <a:hlinkClick r:id="rId6"/>
              </a:rPr>
              <a:t>ita-gutgaral@itacyl.es</a:t>
            </a:r>
            <a:r>
              <a:rPr lang="en-US" sz="1600" dirty="0"/>
              <a:t>) - David A. </a:t>
            </a:r>
            <a:r>
              <a:rPr lang="en-US" sz="1600" dirty="0" err="1"/>
              <a:t>Nafría</a:t>
            </a:r>
            <a:r>
              <a:rPr lang="en-US" sz="1600" dirty="0"/>
              <a:t> García (</a:t>
            </a:r>
            <a:r>
              <a:rPr lang="en-US" sz="1600" dirty="0">
                <a:hlinkClick r:id="rId7"/>
              </a:rPr>
              <a:t>nafgarda@itacyl.es</a:t>
            </a:r>
            <a:r>
              <a:rPr lang="en-US" sz="1600" dirty="0"/>
              <a:t>) – Félix Hernando Sancho (</a:t>
            </a:r>
            <a:r>
              <a:rPr lang="en-US" sz="1600" dirty="0">
                <a:hlinkClick r:id="rId8"/>
              </a:rPr>
              <a:t>hersanfe@itacyl.es</a:t>
            </a:r>
            <a:r>
              <a:rPr lang="en-US" sz="1600" dirty="0"/>
              <a:t>)</a:t>
            </a:r>
          </a:p>
          <a:p>
            <a:pPr algn="ctr"/>
            <a:endParaRPr lang="en-US" sz="1600" b="1" dirty="0"/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Tecnológico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Agrario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Castilla y León (</a:t>
            </a: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ITACyL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9C931CC-FEC1-4E87-ABD3-E5199497FA4D}"/>
              </a:ext>
            </a:extLst>
          </p:cNvPr>
          <p:cNvSpPr txBox="1"/>
          <p:nvPr/>
        </p:nvSpPr>
        <p:spPr>
          <a:xfrm>
            <a:off x="3379933" y="4222826"/>
            <a:ext cx="50362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Agraria. Feria de maquinaria</a:t>
            </a:r>
            <a:endParaRPr lang="es-ES" dirty="0"/>
          </a:p>
          <a:p>
            <a:pPr algn="ctr"/>
            <a:r>
              <a:rPr lang="es-ES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24 - 27 DE ENERO DE 2023 – VALLADOLID</a:t>
            </a:r>
            <a:endParaRPr lang="es-ES" dirty="0"/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51373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F2F8C6-3F6C-48A5-B231-B14B3F167D45}"/>
              </a:ext>
            </a:extLst>
          </p:cNvPr>
          <p:cNvSpPr/>
          <p:nvPr/>
        </p:nvSpPr>
        <p:spPr>
          <a:xfrm>
            <a:off x="-6350" y="2409971"/>
            <a:ext cx="12192000" cy="2225057"/>
          </a:xfrm>
          <a:prstGeom prst="rect">
            <a:avLst/>
          </a:prstGeom>
          <a:solidFill>
            <a:srgbClr val="88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1AA8D-0311-4A46-B9DB-DD34D2744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2393" y="2911044"/>
            <a:ext cx="9434513" cy="1657309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WP2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 err="1">
                <a:solidFill>
                  <a:schemeClr val="bg1"/>
                </a:solidFill>
              </a:rPr>
              <a:t>Nuevos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datos</a:t>
            </a:r>
            <a:r>
              <a:rPr lang="en-US" sz="3200" b="1" dirty="0">
                <a:solidFill>
                  <a:schemeClr val="bg1"/>
                </a:solidFill>
              </a:rPr>
              <a:t> y </a:t>
            </a:r>
            <a:r>
              <a:rPr lang="en-US" sz="3200" b="1" dirty="0" err="1">
                <a:solidFill>
                  <a:schemeClr val="bg1"/>
                </a:solidFill>
              </a:rPr>
              <a:t>tecnologías</a:t>
            </a:r>
            <a:r>
              <a:rPr lang="en-US" sz="3200" b="1" dirty="0">
                <a:solidFill>
                  <a:schemeClr val="bg1"/>
                </a:solidFill>
              </a:rPr>
              <a:t> para </a:t>
            </a:r>
            <a:r>
              <a:rPr lang="en-US" sz="3200" b="1" dirty="0" err="1">
                <a:solidFill>
                  <a:schemeClr val="bg1"/>
                </a:solidFill>
              </a:rPr>
              <a:t>medir</a:t>
            </a:r>
            <a:r>
              <a:rPr lang="en-US" sz="3200" b="1" dirty="0">
                <a:solidFill>
                  <a:schemeClr val="bg1"/>
                </a:solidFill>
              </a:rPr>
              <a:t> la </a:t>
            </a:r>
            <a:r>
              <a:rPr lang="en-US" sz="3200" b="1" dirty="0" err="1">
                <a:solidFill>
                  <a:schemeClr val="bg1"/>
                </a:solidFill>
              </a:rPr>
              <a:t>sostenibilidad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en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agriculura</a:t>
            </a:r>
            <a:br>
              <a:rPr lang="en-US" sz="3200" b="1" dirty="0">
                <a:solidFill>
                  <a:schemeClr val="bg1"/>
                </a:solidFill>
              </a:rPr>
            </a:b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(Exploring new data and technologies to measure sustainability in agriculture)</a:t>
            </a:r>
            <a:endParaRPr lang="en-U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83C8C04-3F7F-4C3F-8009-0670506F1488}"/>
              </a:ext>
            </a:extLst>
          </p:cNvPr>
          <p:cNvSpPr txBox="1"/>
          <p:nvPr/>
        </p:nvSpPr>
        <p:spPr>
          <a:xfrm>
            <a:off x="3562350" y="5018496"/>
            <a:ext cx="5067300" cy="738664"/>
          </a:xfrm>
          <a:prstGeom prst="rect">
            <a:avLst/>
          </a:prstGeom>
          <a:solidFill>
            <a:srgbClr val="88A675"/>
          </a:solidFill>
        </p:spPr>
        <p:txBody>
          <a:bodyPr wrap="square" rtlCol="0">
            <a:spAutoFit/>
          </a:bodyPr>
          <a:lstStyle/>
          <a:p>
            <a:r>
              <a:rPr lang="el-GR" b="1" dirty="0"/>
              <a:t> </a:t>
            </a:r>
            <a:r>
              <a:rPr lang="en-US" b="1" dirty="0"/>
              <a:t>Nikos </a:t>
            </a:r>
            <a:r>
              <a:rPr lang="en-US" b="1" dirty="0" err="1"/>
              <a:t>Kalatzis</a:t>
            </a:r>
            <a:r>
              <a:rPr lang="en-US" dirty="0"/>
              <a:t> &amp; </a:t>
            </a:r>
            <a:r>
              <a:rPr lang="en-US" b="1" dirty="0" err="1"/>
              <a:t>Sokratis</a:t>
            </a:r>
            <a:r>
              <a:rPr lang="en-US" b="1" dirty="0"/>
              <a:t> </a:t>
            </a:r>
            <a:r>
              <a:rPr lang="en-US" b="1" dirty="0" err="1"/>
              <a:t>Kaprelis</a:t>
            </a:r>
            <a:r>
              <a:rPr lang="en-US" dirty="0"/>
              <a:t> – NEUROPUBLIC</a:t>
            </a:r>
          </a:p>
          <a:p>
            <a:pPr algn="ctr"/>
            <a:r>
              <a:rPr lang="en-US" sz="2400" b="1" dirty="0">
                <a:hlinkClick r:id="rId4"/>
              </a:rPr>
              <a:t>https://www.neuropublic.gr/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04666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621" y="0"/>
            <a:ext cx="8490856" cy="1412876"/>
          </a:xfrm>
        </p:spPr>
        <p:txBody>
          <a:bodyPr>
            <a:noAutofit/>
          </a:bodyPr>
          <a:lstStyle/>
          <a:p>
            <a:pPr algn="ctr"/>
            <a:r>
              <a:rPr lang="es-ES_tradnl" sz="3200" b="1" dirty="0">
                <a:solidFill>
                  <a:srgbClr val="88A675"/>
                </a:solidFill>
              </a:rPr>
              <a:t>Nuevas tecnologías </a:t>
            </a:r>
            <a:r>
              <a:rPr lang="es-ES_tradnl" sz="3200" b="1" dirty="0"/>
              <a:t>como fuente de datos para la monitorización y la evaluación</a:t>
            </a:r>
            <a:endParaRPr lang="es-ES_tradnl" sz="3200" b="1" dirty="0">
              <a:solidFill>
                <a:srgbClr val="88A675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E588534-0614-4DCF-AF6E-3F0E3F6C6E4C}"/>
              </a:ext>
            </a:extLst>
          </p:cNvPr>
          <p:cNvSpPr txBox="1"/>
          <p:nvPr/>
        </p:nvSpPr>
        <p:spPr>
          <a:xfrm>
            <a:off x="1229307" y="1863773"/>
            <a:ext cx="9780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en-US" sz="2800" b="1" dirty="0"/>
              <a:t>Identificar y evaluar las tecnologías digitales en el ámbito agrario útiles para la monitorización y evaluación de la PAC</a:t>
            </a:r>
            <a:endParaRPr lang="en-US" sz="28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F5E40B-7EBF-4B2D-B12B-FF5F1723D231}"/>
              </a:ext>
            </a:extLst>
          </p:cNvPr>
          <p:cNvSpPr txBox="1"/>
          <p:nvPr/>
        </p:nvSpPr>
        <p:spPr>
          <a:xfrm>
            <a:off x="1014704" y="3173548"/>
            <a:ext cx="10563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Revisar el </a:t>
            </a:r>
            <a:r>
              <a:rPr lang="es-ES" sz="2200" b="1" dirty="0"/>
              <a:t>estado del arte de las tecnologías</a:t>
            </a:r>
            <a:r>
              <a:rPr lang="es-ES" sz="2200" dirty="0"/>
              <a:t> y evaluar su utilidad para la monitorización de la PAC.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Revisar los distintos enfoques para la definición de modelos de datos y de intercambio en el ámbito agrario.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Seguir y colaborar con iniciativas y proyectos Europeos relacionados con MEF4CAP.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1058AC-AE1D-4E78-BBE1-60F183087EF3}"/>
              </a:ext>
            </a:extLst>
          </p:cNvPr>
          <p:cNvSpPr txBox="1"/>
          <p:nvPr/>
        </p:nvSpPr>
        <p:spPr>
          <a:xfrm>
            <a:off x="5132580" y="1309775"/>
            <a:ext cx="1926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Objetivo: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68266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062" y="0"/>
            <a:ext cx="9425012" cy="1171575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>
                <a:solidFill>
                  <a:srgbClr val="88A675"/>
                </a:solidFill>
              </a:rPr>
              <a:t>Nuevas tecnologías </a:t>
            </a:r>
            <a:r>
              <a:rPr lang="es-ES" sz="3200" b="1" dirty="0"/>
              <a:t>como fuente de datos para la monitorización y la evaluación</a:t>
            </a:r>
            <a:endParaRPr lang="es-ES" sz="3200" b="1" dirty="0">
              <a:solidFill>
                <a:srgbClr val="88A675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F386352-91E0-40BB-9738-7F1C0C7E9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29" y="1167329"/>
            <a:ext cx="1514513" cy="11358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0BAE6E9-439F-435C-B2E3-D46FB0F264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1" t="19029" r="23892" b="7973"/>
          <a:stretch/>
        </p:blipFill>
        <p:spPr>
          <a:xfrm>
            <a:off x="162456" y="3442335"/>
            <a:ext cx="946584" cy="11358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BDE2C6C-CEAA-4F8B-AE92-F96E0BB65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776" y="2502852"/>
            <a:ext cx="3079839" cy="22113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FDF15E5-24B4-4BFB-B853-D693620C9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711" y="4578220"/>
            <a:ext cx="1661239" cy="90122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DC01F8F5-D3B9-4105-B8A5-FEDB94EB80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16" t="29332" r="35137" b="24112"/>
          <a:stretch/>
        </p:blipFill>
        <p:spPr>
          <a:xfrm>
            <a:off x="2380032" y="4904312"/>
            <a:ext cx="1634916" cy="10458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BE9511B-BF3B-419E-B6AE-51AC719734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19" t="15556" r="35266" b="35652"/>
          <a:stretch/>
        </p:blipFill>
        <p:spPr>
          <a:xfrm>
            <a:off x="834944" y="4381389"/>
            <a:ext cx="1545088" cy="10458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8E4C08E3-77CD-41CD-A4EE-9EA7D011991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975" t="17084" r="34839" b="41541"/>
          <a:stretch/>
        </p:blipFill>
        <p:spPr>
          <a:xfrm>
            <a:off x="35941" y="2430458"/>
            <a:ext cx="1687043" cy="9723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450C219A-1553-4979-AED8-24A8F4E8D71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213" t="35516" r="35373" b="23507"/>
          <a:stretch/>
        </p:blipFill>
        <p:spPr>
          <a:xfrm>
            <a:off x="1201128" y="1516242"/>
            <a:ext cx="1649484" cy="93767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47CB58B-D1D1-4AA7-A3F7-CEA6CADBFF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3763" y="1212999"/>
            <a:ext cx="946585" cy="141987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5973FFB4-A50F-4586-A416-7EDB361A4982}"/>
              </a:ext>
            </a:extLst>
          </p:cNvPr>
          <p:cNvCxnSpPr>
            <a:cxnSpLocks/>
            <a:stCxn id="30" idx="2"/>
            <a:endCxn id="17" idx="1"/>
          </p:cNvCxnSpPr>
          <p:nvPr/>
        </p:nvCxnSpPr>
        <p:spPr>
          <a:xfrm>
            <a:off x="2025870" y="2453916"/>
            <a:ext cx="3297906" cy="1154599"/>
          </a:xfrm>
          <a:prstGeom prst="straightConnector1">
            <a:avLst/>
          </a:prstGeom>
          <a:ln w="31750" cap="rnd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F55C2CC6-D04E-4F1B-A3CC-3CFDAD29A43C}"/>
              </a:ext>
            </a:extLst>
          </p:cNvPr>
          <p:cNvCxnSpPr>
            <a:cxnSpLocks/>
            <a:stCxn id="29" idx="3"/>
            <a:endCxn id="17" idx="1"/>
          </p:cNvCxnSpPr>
          <p:nvPr/>
        </p:nvCxnSpPr>
        <p:spPr>
          <a:xfrm>
            <a:off x="1722984" y="2916630"/>
            <a:ext cx="3600792" cy="691885"/>
          </a:xfrm>
          <a:prstGeom prst="straightConnector1">
            <a:avLst/>
          </a:prstGeom>
          <a:ln w="31750" cap="rnd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CC196317-0E5B-440F-9A7F-A4C02F1A0F60}"/>
              </a:ext>
            </a:extLst>
          </p:cNvPr>
          <p:cNvCxnSpPr>
            <a:cxnSpLocks/>
            <a:stCxn id="15" idx="2"/>
            <a:endCxn id="17" idx="1"/>
          </p:cNvCxnSpPr>
          <p:nvPr/>
        </p:nvCxnSpPr>
        <p:spPr>
          <a:xfrm>
            <a:off x="3606986" y="2303214"/>
            <a:ext cx="1716790" cy="1305301"/>
          </a:xfrm>
          <a:prstGeom prst="straightConnector1">
            <a:avLst/>
          </a:prstGeom>
          <a:ln w="31750" cap="rnd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A6757214-B73A-4355-9D2E-435FC86DB70C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923509" y="3608515"/>
            <a:ext cx="4400267" cy="339472"/>
          </a:xfrm>
          <a:prstGeom prst="straightConnector1">
            <a:avLst/>
          </a:prstGeom>
          <a:ln w="31750" cap="rnd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FB07C0BA-BD2C-4057-AAD5-A5E065C50CAF}"/>
              </a:ext>
            </a:extLst>
          </p:cNvPr>
          <p:cNvCxnSpPr>
            <a:cxnSpLocks/>
            <a:stCxn id="27" idx="0"/>
            <a:endCxn id="17" idx="1"/>
          </p:cNvCxnSpPr>
          <p:nvPr/>
        </p:nvCxnSpPr>
        <p:spPr>
          <a:xfrm flipV="1">
            <a:off x="1607488" y="3608515"/>
            <a:ext cx="3716288" cy="772874"/>
          </a:xfrm>
          <a:prstGeom prst="straightConnector1">
            <a:avLst/>
          </a:prstGeom>
          <a:ln w="31750" cap="rnd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A375A360-C1BB-46F7-8BAF-23D22FD4B943}"/>
              </a:ext>
            </a:extLst>
          </p:cNvPr>
          <p:cNvCxnSpPr>
            <a:cxnSpLocks/>
            <a:stCxn id="26" idx="0"/>
            <a:endCxn id="17" idx="1"/>
          </p:cNvCxnSpPr>
          <p:nvPr/>
        </p:nvCxnSpPr>
        <p:spPr>
          <a:xfrm flipV="1">
            <a:off x="3197490" y="3608515"/>
            <a:ext cx="2126286" cy="1295797"/>
          </a:xfrm>
          <a:prstGeom prst="straightConnector1">
            <a:avLst/>
          </a:prstGeom>
          <a:ln w="31750" cap="rnd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8AB614D2-4CF3-45BE-9239-E3019F3B2F3D}"/>
              </a:ext>
            </a:extLst>
          </p:cNvPr>
          <p:cNvCxnSpPr>
            <a:cxnSpLocks/>
            <a:stCxn id="24" idx="0"/>
            <a:endCxn id="17" idx="1"/>
          </p:cNvCxnSpPr>
          <p:nvPr/>
        </p:nvCxnSpPr>
        <p:spPr>
          <a:xfrm flipV="1">
            <a:off x="4774331" y="3608515"/>
            <a:ext cx="549445" cy="969705"/>
          </a:xfrm>
          <a:prstGeom prst="straightConnector1">
            <a:avLst/>
          </a:prstGeom>
          <a:ln w="31750" cap="rnd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BAC05655-81D9-47A0-B189-5057FBA3DB6F}"/>
              </a:ext>
            </a:extLst>
          </p:cNvPr>
          <p:cNvCxnSpPr>
            <a:cxnSpLocks/>
            <a:stCxn id="34" idx="2"/>
            <a:endCxn id="17" idx="1"/>
          </p:cNvCxnSpPr>
          <p:nvPr/>
        </p:nvCxnSpPr>
        <p:spPr>
          <a:xfrm>
            <a:off x="4857056" y="2632877"/>
            <a:ext cx="466720" cy="975638"/>
          </a:xfrm>
          <a:prstGeom prst="straightConnector1">
            <a:avLst/>
          </a:prstGeom>
          <a:ln w="31750" cap="rnd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upo 91">
            <a:extLst>
              <a:ext uri="{FF2B5EF4-FFF2-40B4-BE49-F238E27FC236}">
                <a16:creationId xmlns:a16="http://schemas.microsoft.com/office/drawing/2014/main" id="{B1539E39-5EE8-4BDF-9AB8-E9B3A8C6EA7F}"/>
              </a:ext>
            </a:extLst>
          </p:cNvPr>
          <p:cNvGrpSpPr/>
          <p:nvPr/>
        </p:nvGrpSpPr>
        <p:grpSpPr>
          <a:xfrm>
            <a:off x="9004058" y="1549720"/>
            <a:ext cx="3033652" cy="3105893"/>
            <a:chOff x="8995892" y="1922938"/>
            <a:chExt cx="3033652" cy="3105893"/>
          </a:xfrm>
        </p:grpSpPr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0686318F-D479-4A79-9008-83C3051453CB}"/>
                </a:ext>
              </a:extLst>
            </p:cNvPr>
            <p:cNvSpPr txBox="1"/>
            <p:nvPr/>
          </p:nvSpPr>
          <p:spPr>
            <a:xfrm>
              <a:off x="8995892" y="2335786"/>
              <a:ext cx="3033652" cy="269304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6000"/>
              </a:schemeClr>
            </a:solidFill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s-ES" dirty="0"/>
                <a:t>Agricultores y ganaderos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s-ES" dirty="0"/>
                <a:t>Entidades de asesoramiento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s-ES" dirty="0"/>
                <a:t>Cooperativas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s-ES" dirty="0"/>
                <a:t>Monitorización y Evaluación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s-ES" dirty="0"/>
                <a:t>Sistemas de control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s-ES" dirty="0"/>
                <a:t>Investigadores</a:t>
              </a:r>
            </a:p>
          </p:txBody>
        </p:sp>
        <p:sp>
          <p:nvSpPr>
            <p:cNvPr id="91" name="CuadroTexto 90">
              <a:extLst>
                <a:ext uri="{FF2B5EF4-FFF2-40B4-BE49-F238E27FC236}">
                  <a16:creationId xmlns:a16="http://schemas.microsoft.com/office/drawing/2014/main" id="{8F515779-FF2C-4F4D-9B69-C7E695D850C2}"/>
                </a:ext>
              </a:extLst>
            </p:cNvPr>
            <p:cNvSpPr txBox="1"/>
            <p:nvPr/>
          </p:nvSpPr>
          <p:spPr>
            <a:xfrm>
              <a:off x="8995892" y="1922938"/>
              <a:ext cx="3033652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Beneficio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para:</a:t>
              </a:r>
            </a:p>
          </p:txBody>
        </p:sp>
      </p:grpSp>
      <p:sp>
        <p:nvSpPr>
          <p:cNvPr id="93" name="Flecha: a la derecha 92">
            <a:extLst>
              <a:ext uri="{FF2B5EF4-FFF2-40B4-BE49-F238E27FC236}">
                <a16:creationId xmlns:a16="http://schemas.microsoft.com/office/drawing/2014/main" id="{795828BE-C10D-401D-9C3A-1259FA590448}"/>
              </a:ext>
            </a:extLst>
          </p:cNvPr>
          <p:cNvSpPr/>
          <p:nvPr/>
        </p:nvSpPr>
        <p:spPr>
          <a:xfrm>
            <a:off x="8364221" y="2851155"/>
            <a:ext cx="608385" cy="174450"/>
          </a:xfrm>
          <a:prstGeom prst="rightArrow">
            <a:avLst>
              <a:gd name="adj1" fmla="val 50000"/>
              <a:gd name="adj2" fmla="val 7571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82479BDB-E07A-460E-A8B4-12060AD95A9A}"/>
              </a:ext>
            </a:extLst>
          </p:cNvPr>
          <p:cNvSpPr txBox="1"/>
          <p:nvPr/>
        </p:nvSpPr>
        <p:spPr>
          <a:xfrm>
            <a:off x="5356970" y="1856521"/>
            <a:ext cx="301761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de Información y Gestión de explotación </a:t>
            </a:r>
          </a:p>
        </p:txBody>
      </p:sp>
    </p:spTree>
    <p:extLst>
      <p:ext uri="{BB962C8B-B14F-4D97-AF65-F5344CB8AC3E}">
        <p14:creationId xmlns:p14="http://schemas.microsoft.com/office/powerpoint/2010/main" val="3323652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fabric, brick&#10;&#10;Description automatically generated">
            <a:extLst>
              <a:ext uri="{FF2B5EF4-FFF2-40B4-BE49-F238E27FC236}">
                <a16:creationId xmlns:a16="http://schemas.microsoft.com/office/drawing/2014/main" id="{2D5A8CB2-F761-440B-9000-62F2F0F20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4680" r="24286" b="51434"/>
          <a:stretch/>
        </p:blipFill>
        <p:spPr>
          <a:xfrm rot="5400000">
            <a:off x="-2592483" y="2501371"/>
            <a:ext cx="6949110" cy="17641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E71CF9-44BC-4CDA-A548-3E6D1F9486D0}"/>
              </a:ext>
            </a:extLst>
          </p:cNvPr>
          <p:cNvSpPr/>
          <p:nvPr/>
        </p:nvSpPr>
        <p:spPr>
          <a:xfrm>
            <a:off x="0" y="-95511"/>
            <a:ext cx="12253644" cy="1325563"/>
          </a:xfrm>
          <a:prstGeom prst="rect">
            <a:avLst/>
          </a:prstGeom>
          <a:solidFill>
            <a:srgbClr val="262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740" y="138629"/>
            <a:ext cx="5629059" cy="805289"/>
          </a:xfrm>
        </p:spPr>
        <p:txBody>
          <a:bodyPr/>
          <a:lstStyle/>
          <a:p>
            <a:r>
              <a:rPr lang="en-GB" b="1" dirty="0" err="1">
                <a:solidFill>
                  <a:schemeClr val="bg1"/>
                </a:solidFill>
              </a:rPr>
              <a:t>Proyectos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relacionados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C4776BB-BAE2-4756-8616-4BDE2DFF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12" y="120458"/>
            <a:ext cx="1281320" cy="899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3ED55-E47A-4D31-8987-D3C7428D55C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821" y="2626593"/>
            <a:ext cx="1524635" cy="53340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542AF-96E0-423F-8F64-FEA55D7B9FE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54" y="4394685"/>
            <a:ext cx="1665046" cy="739900"/>
          </a:xfrm>
          <a:prstGeom prst="rect">
            <a:avLst/>
          </a:prstGeom>
          <a:noFill/>
        </p:spPr>
      </p:pic>
      <p:pic>
        <p:nvPicPr>
          <p:cNvPr id="10" name="Picture 9" descr="DIANA">
            <a:extLst>
              <a:ext uri="{FF2B5EF4-FFF2-40B4-BE49-F238E27FC236}">
                <a16:creationId xmlns:a16="http://schemas.microsoft.com/office/drawing/2014/main" id="{DDE060E3-5BB9-4441-AF87-E61E9DAAFC6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984" y="5095814"/>
            <a:ext cx="2042447" cy="627146"/>
          </a:xfrm>
          <a:prstGeom prst="rect">
            <a:avLst/>
          </a:prstGeom>
          <a:noFill/>
        </p:spPr>
      </p:pic>
      <p:pic>
        <p:nvPicPr>
          <p:cNvPr id="11" name="Imagen 7">
            <a:extLst>
              <a:ext uri="{FF2B5EF4-FFF2-40B4-BE49-F238E27FC236}">
                <a16:creationId xmlns:a16="http://schemas.microsoft.com/office/drawing/2014/main" id="{44AD9A50-8CBE-4C84-8007-CDA86B501BF6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9" t="14154" r="18960" b="14864"/>
          <a:stretch/>
        </p:blipFill>
        <p:spPr bwMode="auto">
          <a:xfrm>
            <a:off x="8153398" y="3327924"/>
            <a:ext cx="1779267" cy="545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8" descr="SEN4CAP_logo">
            <a:extLst>
              <a:ext uri="{FF2B5EF4-FFF2-40B4-BE49-F238E27FC236}">
                <a16:creationId xmlns:a16="http://schemas.microsoft.com/office/drawing/2014/main" id="{1C8F2E1C-67BB-478C-8332-932FF2C538F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671" y="3495407"/>
            <a:ext cx="1856179" cy="7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3DD4EE-99D6-45FF-B1DE-B007A879BA3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065" y="1752794"/>
            <a:ext cx="1296465" cy="1137873"/>
          </a:xfrm>
          <a:prstGeom prst="rect">
            <a:avLst/>
          </a:prstGeom>
        </p:spPr>
      </p:pic>
      <p:pic>
        <p:nvPicPr>
          <p:cNvPr id="15" name="Picture 9" descr="ATLAS | AGRICULTURAL INTEROPERABILITY AND ANALYSIS SYSTEM">
            <a:extLst>
              <a:ext uri="{FF2B5EF4-FFF2-40B4-BE49-F238E27FC236}">
                <a16:creationId xmlns:a16="http://schemas.microsoft.com/office/drawing/2014/main" id="{B97ABAB7-E11B-4E24-B7D5-5794AA331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108" y="6010545"/>
            <a:ext cx="1688813" cy="62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ttps://www.flint-fp7.eu/images/flint/LOGO-TRANS-130x65.png">
            <a:extLst>
              <a:ext uri="{FF2B5EF4-FFF2-40B4-BE49-F238E27FC236}">
                <a16:creationId xmlns:a16="http://schemas.microsoft.com/office/drawing/2014/main" id="{33C913D2-6E05-441B-BD88-8BBAA94E7DB3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018" y="2455914"/>
            <a:ext cx="1960181" cy="92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A993FE-A9BE-4DA5-B590-23D98BEDBD16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2230147" y="4885773"/>
            <a:ext cx="991235" cy="991235"/>
          </a:xfrm>
          <a:prstGeom prst="rect">
            <a:avLst/>
          </a:prstGeom>
        </p:spPr>
      </p:pic>
      <p:pic>
        <p:nvPicPr>
          <p:cNvPr id="18" name="Picture 17" descr="https://www.suprema-project.eu/templates/g5_helium/custom/images/suprema_Logo_Draft_19.png">
            <a:extLst>
              <a:ext uri="{FF2B5EF4-FFF2-40B4-BE49-F238E27FC236}">
                <a16:creationId xmlns:a16="http://schemas.microsoft.com/office/drawing/2014/main" id="{A37F781A-EF57-484D-A1D8-D1EF74160DC7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00" y="1301368"/>
            <a:ext cx="2194973" cy="78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40855C-8B7D-48EC-8B0C-C8E0D134CCBD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3448574" y="3616751"/>
            <a:ext cx="1452775" cy="1179472"/>
          </a:xfrm>
          <a:prstGeom prst="rect">
            <a:avLst/>
          </a:prstGeom>
        </p:spPr>
      </p:pic>
      <p:pic>
        <p:nvPicPr>
          <p:cNvPr id="6146" name="Picture 2" descr="Demeter">
            <a:extLst>
              <a:ext uri="{FF2B5EF4-FFF2-40B4-BE49-F238E27FC236}">
                <a16:creationId xmlns:a16="http://schemas.microsoft.com/office/drawing/2014/main" id="{40B752D7-3995-4147-A254-2A659EA30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10" y="5105483"/>
            <a:ext cx="1700213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IND-STEP project">
            <a:extLst>
              <a:ext uri="{FF2B5EF4-FFF2-40B4-BE49-F238E27FC236}">
                <a16:creationId xmlns:a16="http://schemas.microsoft.com/office/drawing/2014/main" id="{F6E4148E-1C93-4E3E-8AE7-D52B9F2E1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95" y="2276418"/>
            <a:ext cx="1779267" cy="88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720FD365-B227-4198-B3D7-7041CAF6B5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16" y="3577341"/>
            <a:ext cx="2686715" cy="43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4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F2F8C6-3F6C-48A5-B231-B14B3F167D45}"/>
              </a:ext>
            </a:extLst>
          </p:cNvPr>
          <p:cNvSpPr/>
          <p:nvPr/>
        </p:nvSpPr>
        <p:spPr>
          <a:xfrm>
            <a:off x="-6350" y="2497056"/>
            <a:ext cx="12192000" cy="1662212"/>
          </a:xfrm>
          <a:prstGeom prst="rect">
            <a:avLst/>
          </a:prstGeom>
          <a:solidFill>
            <a:srgbClr val="88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1AA8D-0311-4A46-B9DB-DD34D2744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621" y="2549585"/>
            <a:ext cx="11301573" cy="1584266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WP3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 err="1">
                <a:solidFill>
                  <a:schemeClr val="bg1"/>
                </a:solidFill>
              </a:rPr>
              <a:t>Sistemas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actuales</a:t>
            </a:r>
            <a:r>
              <a:rPr lang="en-US" sz="3200" b="1" dirty="0">
                <a:solidFill>
                  <a:schemeClr val="bg1"/>
                </a:solidFill>
              </a:rPr>
              <a:t> y </a:t>
            </a:r>
            <a:r>
              <a:rPr lang="en-US" sz="3200" b="1" dirty="0" err="1">
                <a:solidFill>
                  <a:schemeClr val="bg1"/>
                </a:solidFill>
              </a:rPr>
              <a:t>futuras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oportunidades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(Current Systems and Future Pathways)</a:t>
            </a:r>
            <a:endParaRPr lang="en-U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83C8C04-3F7F-4C3F-8009-0670506F1488}"/>
              </a:ext>
            </a:extLst>
          </p:cNvPr>
          <p:cNvSpPr txBox="1"/>
          <p:nvPr/>
        </p:nvSpPr>
        <p:spPr>
          <a:xfrm>
            <a:off x="3203575" y="4724524"/>
            <a:ext cx="5784850" cy="738664"/>
          </a:xfrm>
          <a:prstGeom prst="rect">
            <a:avLst/>
          </a:prstGeom>
          <a:solidFill>
            <a:srgbClr val="88A675"/>
          </a:solidFill>
        </p:spPr>
        <p:txBody>
          <a:bodyPr wrap="square" rtlCol="0">
            <a:spAutoFit/>
          </a:bodyPr>
          <a:lstStyle/>
          <a:p>
            <a:r>
              <a:rPr lang="el-GR" b="1" dirty="0"/>
              <a:t> </a:t>
            </a:r>
            <a:r>
              <a:rPr lang="en-US" b="1" dirty="0"/>
              <a:t>Alberto Gutiérrez García </a:t>
            </a:r>
            <a:r>
              <a:rPr lang="en-US" dirty="0"/>
              <a:t>&amp; </a:t>
            </a:r>
            <a:r>
              <a:rPr lang="en-US" b="1" dirty="0"/>
              <a:t>David A. </a:t>
            </a:r>
            <a:r>
              <a:rPr lang="en-US" b="1" dirty="0" err="1"/>
              <a:t>Nafría</a:t>
            </a:r>
            <a:r>
              <a:rPr lang="en-US" b="1" dirty="0"/>
              <a:t> García</a:t>
            </a:r>
            <a:r>
              <a:rPr lang="en-US" dirty="0"/>
              <a:t> – </a:t>
            </a:r>
            <a:r>
              <a:rPr lang="en-US" dirty="0" err="1"/>
              <a:t>ITACyL</a:t>
            </a:r>
            <a:endParaRPr lang="en-US" dirty="0"/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https://www.itacyl.es/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0055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fabric, brick&#10;&#10;Description automatically generated">
            <a:extLst>
              <a:ext uri="{FF2B5EF4-FFF2-40B4-BE49-F238E27FC236}">
                <a16:creationId xmlns:a16="http://schemas.microsoft.com/office/drawing/2014/main" id="{2D5A8CB2-F761-440B-9000-62F2F0F20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5069" r="24286" b="51434"/>
          <a:stretch/>
        </p:blipFill>
        <p:spPr>
          <a:xfrm rot="5400000">
            <a:off x="-2483136" y="2481409"/>
            <a:ext cx="6859725" cy="1893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E71CF9-44BC-4CDA-A548-3E6D1F9486D0}"/>
              </a:ext>
            </a:extLst>
          </p:cNvPr>
          <p:cNvSpPr/>
          <p:nvPr/>
        </p:nvSpPr>
        <p:spPr>
          <a:xfrm>
            <a:off x="-2" y="0"/>
            <a:ext cx="12192000" cy="1293958"/>
          </a:xfrm>
          <a:prstGeom prst="rect">
            <a:avLst/>
          </a:prstGeom>
          <a:solidFill>
            <a:srgbClr val="262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477" y="347717"/>
            <a:ext cx="7943088" cy="46302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WP3 Sistema actual y </a:t>
            </a:r>
            <a:r>
              <a:rPr lang="en-US" sz="3200" b="1" dirty="0" err="1">
                <a:solidFill>
                  <a:schemeClr val="bg1"/>
                </a:solidFill>
              </a:rPr>
              <a:t>futuros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i="1" dirty="0">
                <a:solidFill>
                  <a:schemeClr val="bg1"/>
                </a:solidFill>
              </a:rPr>
              <a:t>pathways</a:t>
            </a:r>
            <a:endParaRPr lang="en-GB" sz="3200" b="1" i="1" dirty="0">
              <a:solidFill>
                <a:schemeClr val="bg1"/>
              </a:solidFill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C4776BB-BAE2-4756-8616-4BDE2DFF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35" y="37983"/>
            <a:ext cx="1636727" cy="11484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BD8D92-F2E1-4A29-AABC-E279E552332C}"/>
              </a:ext>
            </a:extLst>
          </p:cNvPr>
          <p:cNvSpPr txBox="1">
            <a:spLocks/>
          </p:cNvSpPr>
          <p:nvPr/>
        </p:nvSpPr>
        <p:spPr>
          <a:xfrm>
            <a:off x="2330267" y="1808495"/>
            <a:ext cx="9316048" cy="984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400"/>
              </a:spcBef>
            </a:pPr>
            <a:r>
              <a:rPr lang="es-ES" sz="2400" dirty="0"/>
              <a:t>Identificar la </a:t>
            </a:r>
            <a:r>
              <a:rPr lang="es-ES" sz="2400" b="1" dirty="0"/>
              <a:t>potencialidad</a:t>
            </a:r>
            <a:r>
              <a:rPr lang="es-ES" sz="2400" dirty="0"/>
              <a:t> de los desarrollos tecnológicas para obtener los datos necesarios para la Monitorización y Evaluación de la PAC.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D36901-CA32-4534-B623-4C76F12172B8}"/>
              </a:ext>
            </a:extLst>
          </p:cNvPr>
          <p:cNvSpPr txBox="1"/>
          <p:nvPr/>
        </p:nvSpPr>
        <p:spPr>
          <a:xfrm>
            <a:off x="1988352" y="1261940"/>
            <a:ext cx="1926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Objetivos:</a:t>
            </a:r>
            <a:endParaRPr lang="en-US" sz="3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BD4C0D5-3227-469D-8094-616E1CBF1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500" y="2660673"/>
            <a:ext cx="7285583" cy="405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02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fabric, brick&#10;&#10;Description automatically generated">
            <a:extLst>
              <a:ext uri="{FF2B5EF4-FFF2-40B4-BE49-F238E27FC236}">
                <a16:creationId xmlns:a16="http://schemas.microsoft.com/office/drawing/2014/main" id="{2D5A8CB2-F761-440B-9000-62F2F0F20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5069" r="24286" b="51434"/>
          <a:stretch/>
        </p:blipFill>
        <p:spPr>
          <a:xfrm rot="5400000">
            <a:off x="-2483136" y="2481409"/>
            <a:ext cx="6859725" cy="1893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E71CF9-44BC-4CDA-A548-3E6D1F9486D0}"/>
              </a:ext>
            </a:extLst>
          </p:cNvPr>
          <p:cNvSpPr/>
          <p:nvPr/>
        </p:nvSpPr>
        <p:spPr>
          <a:xfrm>
            <a:off x="-2" y="0"/>
            <a:ext cx="12192000" cy="1293958"/>
          </a:xfrm>
          <a:prstGeom prst="rect">
            <a:avLst/>
          </a:prstGeom>
          <a:solidFill>
            <a:srgbClr val="262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477" y="347717"/>
            <a:ext cx="7943088" cy="46302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WP3 Sistema actual y </a:t>
            </a:r>
            <a:r>
              <a:rPr lang="en-US" sz="3200" b="1" dirty="0" err="1">
                <a:solidFill>
                  <a:schemeClr val="bg1"/>
                </a:solidFill>
              </a:rPr>
              <a:t>futuros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i="1" dirty="0">
                <a:solidFill>
                  <a:schemeClr val="bg1"/>
                </a:solidFill>
              </a:rPr>
              <a:t>pathways</a:t>
            </a:r>
            <a:endParaRPr lang="en-GB" sz="3200" b="1" i="1" dirty="0">
              <a:solidFill>
                <a:schemeClr val="bg1"/>
              </a:solidFill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C4776BB-BAE2-4756-8616-4BDE2DFF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35" y="37983"/>
            <a:ext cx="1636727" cy="11484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BD8D92-F2E1-4A29-AABC-E279E552332C}"/>
              </a:ext>
            </a:extLst>
          </p:cNvPr>
          <p:cNvSpPr txBox="1">
            <a:spLocks/>
          </p:cNvSpPr>
          <p:nvPr/>
        </p:nvSpPr>
        <p:spPr>
          <a:xfrm>
            <a:off x="2093362" y="1733275"/>
            <a:ext cx="9782174" cy="975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400"/>
              </a:spcBef>
            </a:pPr>
            <a:r>
              <a:rPr lang="es-ES" sz="2400" dirty="0"/>
              <a:t>Identificar y definir la </a:t>
            </a:r>
            <a:r>
              <a:rPr lang="es-ES" sz="2400" b="1" dirty="0"/>
              <a:t>combinación de tecnologías</a:t>
            </a:r>
            <a:r>
              <a:rPr lang="es-ES" sz="2400" dirty="0"/>
              <a:t> (</a:t>
            </a:r>
            <a:r>
              <a:rPr lang="es-ES" sz="2400" b="1" dirty="0"/>
              <a:t>vías o </a:t>
            </a:r>
            <a:r>
              <a:rPr lang="es-ES" sz="2400" b="1" i="1" dirty="0" err="1"/>
              <a:t>pathways</a:t>
            </a:r>
            <a:r>
              <a:rPr lang="es-ES" sz="2400" dirty="0"/>
              <a:t>) más prometedora que ofrezca los datos necesarios para el cálculo de las métrica de los indicador.</a:t>
            </a:r>
            <a:endParaRPr lang="en-US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D36901-CA32-4534-B623-4C76F12172B8}"/>
              </a:ext>
            </a:extLst>
          </p:cNvPr>
          <p:cNvSpPr txBox="1"/>
          <p:nvPr/>
        </p:nvSpPr>
        <p:spPr>
          <a:xfrm>
            <a:off x="2008423" y="1238765"/>
            <a:ext cx="1926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Objetivos:</a:t>
            </a:r>
            <a:endParaRPr lang="en-US" sz="3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1D8B01-1D78-4B0F-8CF9-E1F2824D2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219" y="2756509"/>
            <a:ext cx="8074049" cy="387652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A6B84D4-3EAA-4D36-9F6F-87815B7FB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7676" y="1417757"/>
            <a:ext cx="757256" cy="56794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4D6F7C7-9542-4A4F-8B2B-C5B679BE6B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1" t="19029" r="23892" b="7973"/>
          <a:stretch/>
        </p:blipFill>
        <p:spPr>
          <a:xfrm>
            <a:off x="-9070035" y="3505096"/>
            <a:ext cx="946584" cy="11358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F7083E7-693D-4BF5-BE17-EBCDEB567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8715" y="2565613"/>
            <a:ext cx="3079839" cy="22113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5450D88-F92B-460F-AA5F-B99CEBA98A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8780" y="4640981"/>
            <a:ext cx="1661239" cy="90122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863F24E-7F15-4F12-8542-DAB219BB84D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916" t="29332" r="35137" b="24112"/>
          <a:stretch/>
        </p:blipFill>
        <p:spPr>
          <a:xfrm>
            <a:off x="-6908112" y="5422737"/>
            <a:ext cx="1634916" cy="10458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04FAB4-1B6F-4197-A5A2-20FB01519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319" t="15556" r="35266" b="35652"/>
          <a:stretch/>
        </p:blipFill>
        <p:spPr>
          <a:xfrm>
            <a:off x="-8397547" y="4444150"/>
            <a:ext cx="1545088" cy="10458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DA95CD8-BB23-4CBF-A85D-A3C6B830260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975" t="17084" r="34839" b="41541"/>
          <a:stretch/>
        </p:blipFill>
        <p:spPr>
          <a:xfrm>
            <a:off x="-7911151" y="2756509"/>
            <a:ext cx="1687043" cy="9723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1B07F3C-731D-4DF3-8B98-C8414534C14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213" t="35516" r="35373" b="23507"/>
          <a:stretch/>
        </p:blipFill>
        <p:spPr>
          <a:xfrm>
            <a:off x="-8031363" y="1579003"/>
            <a:ext cx="1649484" cy="93767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C93E1CC-6663-4527-BFB6-C20A5CDE85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848728" y="1275760"/>
            <a:ext cx="946585" cy="141987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305CA70-66BB-45D2-8CF2-BCDF99D6A43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975" t="17084" r="34839" b="41541"/>
          <a:stretch/>
        </p:blipFill>
        <p:spPr>
          <a:xfrm>
            <a:off x="4407619" y="3476901"/>
            <a:ext cx="707743" cy="40791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508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1EF7381-6544-470A-AD5F-AC274F4FE0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23" y="3444315"/>
            <a:ext cx="632196" cy="4539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5080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BA41E88-DB67-4BD9-854F-76E0DE7C9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824" y="3467317"/>
            <a:ext cx="556666" cy="4174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50800"/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06EDEAF-B9A7-4E1B-B77B-C2C70A6E45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51" y="3505096"/>
            <a:ext cx="662202" cy="35924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554928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fabric, brick&#10;&#10;Description automatically generated">
            <a:extLst>
              <a:ext uri="{FF2B5EF4-FFF2-40B4-BE49-F238E27FC236}">
                <a16:creationId xmlns:a16="http://schemas.microsoft.com/office/drawing/2014/main" id="{2D5A8CB2-F761-440B-9000-62F2F0F20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5069" r="24286" b="51434"/>
          <a:stretch/>
        </p:blipFill>
        <p:spPr>
          <a:xfrm rot="5400000">
            <a:off x="-2483136" y="2481409"/>
            <a:ext cx="6859725" cy="1893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E71CF9-44BC-4CDA-A548-3E6D1F9486D0}"/>
              </a:ext>
            </a:extLst>
          </p:cNvPr>
          <p:cNvSpPr/>
          <p:nvPr/>
        </p:nvSpPr>
        <p:spPr>
          <a:xfrm>
            <a:off x="-2" y="0"/>
            <a:ext cx="12192000" cy="1293958"/>
          </a:xfrm>
          <a:prstGeom prst="rect">
            <a:avLst/>
          </a:prstGeom>
          <a:solidFill>
            <a:srgbClr val="262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477" y="347717"/>
            <a:ext cx="7943088" cy="46302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WP3 Sistema actual y </a:t>
            </a:r>
            <a:r>
              <a:rPr lang="en-US" sz="3200" b="1" dirty="0" err="1">
                <a:solidFill>
                  <a:schemeClr val="bg1"/>
                </a:solidFill>
              </a:rPr>
              <a:t>futuros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i="1" dirty="0">
                <a:solidFill>
                  <a:schemeClr val="bg1"/>
                </a:solidFill>
              </a:rPr>
              <a:t>pathways</a:t>
            </a:r>
            <a:endParaRPr lang="en-GB" sz="3200" b="1" i="1" dirty="0">
              <a:solidFill>
                <a:schemeClr val="bg1"/>
              </a:solidFill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C4776BB-BAE2-4756-8616-4BDE2DFF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35" y="37983"/>
            <a:ext cx="1636727" cy="11484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BD8D92-F2E1-4A29-AABC-E279E552332C}"/>
              </a:ext>
            </a:extLst>
          </p:cNvPr>
          <p:cNvSpPr txBox="1">
            <a:spLocks/>
          </p:cNvSpPr>
          <p:nvPr/>
        </p:nvSpPr>
        <p:spPr>
          <a:xfrm>
            <a:off x="2076450" y="1845027"/>
            <a:ext cx="9782174" cy="9750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400"/>
              </a:spcBef>
            </a:pPr>
            <a:r>
              <a:rPr lang="es-ES" sz="2200" dirty="0"/>
              <a:t>Identificar y definir la </a:t>
            </a:r>
            <a:r>
              <a:rPr lang="es-ES" sz="2200" b="1" dirty="0"/>
              <a:t>combinación de tecnologías</a:t>
            </a:r>
            <a:r>
              <a:rPr lang="es-ES" sz="2200" dirty="0"/>
              <a:t> (</a:t>
            </a:r>
            <a:r>
              <a:rPr lang="es-ES" sz="2200" b="1" dirty="0"/>
              <a:t>vías o </a:t>
            </a:r>
            <a:r>
              <a:rPr lang="es-ES" sz="2200" b="1" i="1" dirty="0" err="1"/>
              <a:t>pathways</a:t>
            </a:r>
            <a:r>
              <a:rPr lang="es-ES" sz="2200" dirty="0"/>
              <a:t>) más prometedora que ofrezca los datos necesarios para el cálculo de las métrica de los indicador.</a:t>
            </a:r>
            <a:endParaRPr lang="en-US" sz="22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D36901-CA32-4534-B623-4C76F12172B8}"/>
              </a:ext>
            </a:extLst>
          </p:cNvPr>
          <p:cNvSpPr txBox="1"/>
          <p:nvPr/>
        </p:nvSpPr>
        <p:spPr>
          <a:xfrm>
            <a:off x="2008423" y="1238765"/>
            <a:ext cx="1926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Objetivos:</a:t>
            </a:r>
            <a:endParaRPr lang="en-US" sz="3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1D8B01-1D78-4B0F-8CF9-E1F2824D2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219" y="2756509"/>
            <a:ext cx="8074049" cy="387652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A6B84D4-3EAA-4D36-9F6F-87815B7FB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7676" y="1417757"/>
            <a:ext cx="757256" cy="56794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4D6F7C7-9542-4A4F-8B2B-C5B679BE6B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1" t="19029" r="23892" b="7973"/>
          <a:stretch/>
        </p:blipFill>
        <p:spPr>
          <a:xfrm>
            <a:off x="-9070035" y="3505096"/>
            <a:ext cx="946584" cy="11358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F7083E7-693D-4BF5-BE17-EBCDEB567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8715" y="2565613"/>
            <a:ext cx="3079839" cy="22113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5450D88-F92B-460F-AA5F-B99CEBA98A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8780" y="4640981"/>
            <a:ext cx="1661239" cy="90122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863F24E-7F15-4F12-8542-DAB219BB84D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916" t="29332" r="35137" b="24112"/>
          <a:stretch/>
        </p:blipFill>
        <p:spPr>
          <a:xfrm>
            <a:off x="-6908112" y="5422737"/>
            <a:ext cx="1634916" cy="10458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04FAB4-1B6F-4197-A5A2-20FB01519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319" t="15556" r="35266" b="35652"/>
          <a:stretch/>
        </p:blipFill>
        <p:spPr>
          <a:xfrm>
            <a:off x="-8397547" y="4444150"/>
            <a:ext cx="1545088" cy="10458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DA95CD8-BB23-4CBF-A85D-A3C6B830260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975" t="17084" r="34839" b="41541"/>
          <a:stretch/>
        </p:blipFill>
        <p:spPr>
          <a:xfrm>
            <a:off x="-7911151" y="2756509"/>
            <a:ext cx="1687043" cy="9723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1B07F3C-731D-4DF3-8B98-C8414534C14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213" t="35516" r="35373" b="23507"/>
          <a:stretch/>
        </p:blipFill>
        <p:spPr>
          <a:xfrm>
            <a:off x="-8031363" y="1579003"/>
            <a:ext cx="1649484" cy="93767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C93E1CC-6663-4527-BFB6-C20A5CDE85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848728" y="1275760"/>
            <a:ext cx="946585" cy="141987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01600"/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305CA70-66BB-45D2-8CF2-BCDF99D6A43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975" t="17084" r="34839" b="41541"/>
          <a:stretch/>
        </p:blipFill>
        <p:spPr>
          <a:xfrm>
            <a:off x="4407619" y="3476901"/>
            <a:ext cx="707743" cy="40791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508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1EF7381-6544-470A-AD5F-AC274F4FE0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23" y="3444315"/>
            <a:ext cx="632196" cy="4539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5080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BA41E88-DB67-4BD9-854F-76E0DE7C9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824" y="3467317"/>
            <a:ext cx="556666" cy="4174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50800"/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06EDEAF-B9A7-4E1B-B77B-C2C70A6E45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51" y="3505096"/>
            <a:ext cx="662202" cy="35924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58F2A0D6-7852-482F-AE14-2081B5016F3B}"/>
              </a:ext>
            </a:extLst>
          </p:cNvPr>
          <p:cNvSpPr/>
          <p:nvPr/>
        </p:nvSpPr>
        <p:spPr>
          <a:xfrm rot="7343401">
            <a:off x="6411553" y="2319515"/>
            <a:ext cx="1550991" cy="398739"/>
          </a:xfrm>
          <a:prstGeom prst="rightArrow">
            <a:avLst>
              <a:gd name="adj1" fmla="val 50000"/>
              <a:gd name="adj2" fmla="val 14050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62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fabric, brick&#10;&#10;Description automatically generated">
            <a:extLst>
              <a:ext uri="{FF2B5EF4-FFF2-40B4-BE49-F238E27FC236}">
                <a16:creationId xmlns:a16="http://schemas.microsoft.com/office/drawing/2014/main" id="{2D5A8CB2-F761-440B-9000-62F2F0F20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5069" r="24286" b="51434"/>
          <a:stretch/>
        </p:blipFill>
        <p:spPr>
          <a:xfrm rot="5400000">
            <a:off x="-2483136" y="2481409"/>
            <a:ext cx="6859725" cy="1893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E71CF9-44BC-4CDA-A548-3E6D1F9486D0}"/>
              </a:ext>
            </a:extLst>
          </p:cNvPr>
          <p:cNvSpPr/>
          <p:nvPr/>
        </p:nvSpPr>
        <p:spPr>
          <a:xfrm>
            <a:off x="-2" y="0"/>
            <a:ext cx="12192000" cy="1293958"/>
          </a:xfrm>
          <a:prstGeom prst="rect">
            <a:avLst/>
          </a:prstGeom>
          <a:solidFill>
            <a:srgbClr val="262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324" y="380671"/>
            <a:ext cx="6974401" cy="46302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WP3 Sistema actual y </a:t>
            </a:r>
            <a:r>
              <a:rPr lang="en-US" sz="3200" b="1" dirty="0" err="1">
                <a:solidFill>
                  <a:schemeClr val="bg1"/>
                </a:solidFill>
              </a:rPr>
              <a:t>futuros</a:t>
            </a:r>
            <a:r>
              <a:rPr lang="en-US" sz="3200" b="1" dirty="0">
                <a:solidFill>
                  <a:schemeClr val="bg1"/>
                </a:solidFill>
              </a:rPr>
              <a:t> pathways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C4776BB-BAE2-4756-8616-4BDE2DFF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35" y="37983"/>
            <a:ext cx="1636727" cy="1148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A3B41CF-22AA-4D44-B377-25A9180E33A8}"/>
              </a:ext>
            </a:extLst>
          </p:cNvPr>
          <p:cNvSpPr txBox="1"/>
          <p:nvPr/>
        </p:nvSpPr>
        <p:spPr>
          <a:xfrm>
            <a:off x="4790024" y="3271325"/>
            <a:ext cx="494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2823680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F6FA2F7-76BE-4341-B676-ECDE2EB11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4465" r="1363" b="77352"/>
          <a:stretch/>
        </p:blipFill>
        <p:spPr>
          <a:xfrm>
            <a:off x="0" y="5576047"/>
            <a:ext cx="12192000" cy="128195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886" y="3983"/>
            <a:ext cx="7110571" cy="779308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88A675"/>
                </a:solidFill>
              </a:rPr>
              <a:t>WP3 Sistema actual y futuros </a:t>
            </a:r>
            <a:r>
              <a:rPr lang="es-ES" sz="3200" b="1" dirty="0" err="1">
                <a:solidFill>
                  <a:srgbClr val="88A675"/>
                </a:solidFill>
              </a:rPr>
              <a:t>pathways</a:t>
            </a:r>
            <a:endParaRPr lang="es-ES" sz="3200" b="1" dirty="0">
              <a:solidFill>
                <a:srgbClr val="88A675"/>
              </a:solidFill>
            </a:endParaRPr>
          </a:p>
        </p:txBody>
      </p:sp>
      <p:pic>
        <p:nvPicPr>
          <p:cNvPr id="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B5CE4D7-D207-4215-82AF-7605082C8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67" y="110920"/>
            <a:ext cx="1637472" cy="1147510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E5EC3367-EC05-4303-AD61-CA4D656E2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29" y="1146954"/>
            <a:ext cx="10363675" cy="431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73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fabric, brick&#10;&#10;Description automatically generated">
            <a:extLst>
              <a:ext uri="{FF2B5EF4-FFF2-40B4-BE49-F238E27FC236}">
                <a16:creationId xmlns:a16="http://schemas.microsoft.com/office/drawing/2014/main" id="{2D5A8CB2-F761-440B-9000-62F2F0F20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4680" r="24286" b="51434"/>
          <a:stretch/>
        </p:blipFill>
        <p:spPr>
          <a:xfrm rot="5400000">
            <a:off x="-2592483" y="2501371"/>
            <a:ext cx="6949110" cy="17641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E71CF9-44BC-4CDA-A548-3E6D1F9486D0}"/>
              </a:ext>
            </a:extLst>
          </p:cNvPr>
          <p:cNvSpPr/>
          <p:nvPr/>
        </p:nvSpPr>
        <p:spPr>
          <a:xfrm>
            <a:off x="0" y="-95511"/>
            <a:ext cx="12192000" cy="1325563"/>
          </a:xfrm>
          <a:prstGeom prst="rect">
            <a:avLst/>
          </a:prstGeom>
          <a:solidFill>
            <a:srgbClr val="262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451" y="208619"/>
            <a:ext cx="1742356" cy="805289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Contexto</a:t>
            </a: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C4776BB-BAE2-4756-8616-4BDE2DFF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24" y="117754"/>
            <a:ext cx="1281320" cy="899031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61B9EF4-A347-419A-A013-3FA8A5F13095}"/>
              </a:ext>
            </a:extLst>
          </p:cNvPr>
          <p:cNvCxnSpPr>
            <a:cxnSpLocks/>
          </p:cNvCxnSpPr>
          <p:nvPr/>
        </p:nvCxnSpPr>
        <p:spPr>
          <a:xfrm>
            <a:off x="7002604" y="2026628"/>
            <a:ext cx="0" cy="2280850"/>
          </a:xfrm>
          <a:prstGeom prst="line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7E95B66C-8002-42C6-92D7-9E4744F1520E}"/>
              </a:ext>
            </a:extLst>
          </p:cNvPr>
          <p:cNvSpPr/>
          <p:nvPr/>
        </p:nvSpPr>
        <p:spPr>
          <a:xfrm rot="10800000">
            <a:off x="2286324" y="1980739"/>
            <a:ext cx="4107053" cy="412196"/>
          </a:xfrm>
          <a:prstGeom prst="rightArrow">
            <a:avLst>
              <a:gd name="adj1" fmla="val 50000"/>
              <a:gd name="adj2" fmla="val 13680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6484D1C-4596-4BBC-893F-B993C6B11D6B}"/>
              </a:ext>
            </a:extLst>
          </p:cNvPr>
          <p:cNvSpPr txBox="1"/>
          <p:nvPr/>
        </p:nvSpPr>
        <p:spPr>
          <a:xfrm>
            <a:off x="1947590" y="2827591"/>
            <a:ext cx="4862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262922"/>
                </a:solidFill>
              </a:defRPr>
            </a:lvl1pPr>
          </a:lstStyle>
          <a:p>
            <a:r>
              <a:rPr lang="es-ES" dirty="0"/>
              <a:t>CMEF -&gt; Indicadores </a:t>
            </a:r>
            <a:r>
              <a:rPr lang="es-ES"/>
              <a:t>y métricas</a:t>
            </a:r>
            <a:endParaRPr lang="en-U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B22268C-79EA-44F0-A3FF-114E8104681A}"/>
              </a:ext>
            </a:extLst>
          </p:cNvPr>
          <p:cNvSpPr txBox="1"/>
          <p:nvPr/>
        </p:nvSpPr>
        <p:spPr>
          <a:xfrm>
            <a:off x="2044684" y="3406921"/>
            <a:ext cx="458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262922"/>
                </a:solidFill>
              </a:rPr>
              <a:t>Fuentes de datos existentes</a:t>
            </a:r>
            <a:endParaRPr lang="en-US" sz="24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BDC7428-82AC-42E0-83E7-F381112CE57E}"/>
              </a:ext>
            </a:extLst>
          </p:cNvPr>
          <p:cNvSpPr txBox="1"/>
          <p:nvPr/>
        </p:nvSpPr>
        <p:spPr>
          <a:xfrm>
            <a:off x="3059752" y="3971563"/>
            <a:ext cx="225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262922"/>
                </a:solidFill>
              </a:defRPr>
            </a:lvl1pPr>
          </a:lstStyle>
          <a:p>
            <a:r>
              <a:rPr lang="es-ES" sz="2400" dirty="0"/>
              <a:t>Cumplimiento</a:t>
            </a:r>
            <a:endParaRPr lang="en-US" sz="24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04FC646-3C11-4733-B687-5481FE7803FA}"/>
              </a:ext>
            </a:extLst>
          </p:cNvPr>
          <p:cNvSpPr txBox="1"/>
          <p:nvPr/>
        </p:nvSpPr>
        <p:spPr>
          <a:xfrm>
            <a:off x="7374806" y="2876265"/>
            <a:ext cx="4230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262922"/>
                </a:solidFill>
              </a:defRPr>
            </a:lvl1pPr>
          </a:lstStyle>
          <a:p>
            <a:r>
              <a:rPr lang="es-ES" dirty="0"/>
              <a:t>Rendimiento y resultados</a:t>
            </a:r>
            <a:endParaRPr lang="en-US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2249A20-4B7B-4EAE-A7A0-250F0309A444}"/>
              </a:ext>
            </a:extLst>
          </p:cNvPr>
          <p:cNvSpPr txBox="1"/>
          <p:nvPr/>
        </p:nvSpPr>
        <p:spPr>
          <a:xfrm>
            <a:off x="7150102" y="3407844"/>
            <a:ext cx="4862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262922"/>
                </a:solidFill>
              </a:defRPr>
            </a:lvl1pPr>
          </a:lstStyle>
          <a:p>
            <a:r>
              <a:rPr lang="es-ES" dirty="0"/>
              <a:t>PMEF -&gt; indicadores y métricas</a:t>
            </a:r>
            <a:endParaRPr lang="en-US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F6D5C0E-05E2-4778-AE5C-5139321EE4C4}"/>
              </a:ext>
            </a:extLst>
          </p:cNvPr>
          <p:cNvSpPr txBox="1"/>
          <p:nvPr/>
        </p:nvSpPr>
        <p:spPr>
          <a:xfrm>
            <a:off x="7409039" y="3924099"/>
            <a:ext cx="4060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262922"/>
                </a:solidFill>
              </a:defRPr>
            </a:lvl1pPr>
          </a:lstStyle>
          <a:p>
            <a:r>
              <a:rPr lang="es-ES" dirty="0"/>
              <a:t>Nuevas fuentes de datos</a:t>
            </a:r>
            <a:endParaRPr lang="en-US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E8F3A49-C4D8-4903-AD0A-E9287658D89E}"/>
              </a:ext>
            </a:extLst>
          </p:cNvPr>
          <p:cNvSpPr txBox="1"/>
          <p:nvPr/>
        </p:nvSpPr>
        <p:spPr>
          <a:xfrm>
            <a:off x="3134718" y="1316514"/>
            <a:ext cx="77357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¿</a:t>
            </a:r>
            <a:r>
              <a:rPr lang="es-ES" sz="3000" b="1" dirty="0"/>
              <a:t>Cómo se mide si la PAC cumple sus objetivos</a:t>
            </a:r>
            <a:r>
              <a:rPr lang="en-US" sz="3000" b="1" dirty="0"/>
              <a:t>?</a:t>
            </a: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82D6AA4C-D61C-4865-87B1-5209EF303C7B}"/>
              </a:ext>
            </a:extLst>
          </p:cNvPr>
          <p:cNvSpPr/>
          <p:nvPr/>
        </p:nvSpPr>
        <p:spPr>
          <a:xfrm>
            <a:off x="7409039" y="1967178"/>
            <a:ext cx="4107053" cy="412196"/>
          </a:xfrm>
          <a:prstGeom prst="rightArrow">
            <a:avLst>
              <a:gd name="adj1" fmla="val 50000"/>
              <a:gd name="adj2" fmla="val 13680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B21051F-59FD-4115-BCFE-A7039C1C5B8D}"/>
              </a:ext>
            </a:extLst>
          </p:cNvPr>
          <p:cNvSpPr txBox="1"/>
          <p:nvPr/>
        </p:nvSpPr>
        <p:spPr>
          <a:xfrm>
            <a:off x="3788228" y="2002171"/>
            <a:ext cx="135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2014 - 2020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4063355-524E-4C01-9B50-0EE576290EDC}"/>
              </a:ext>
            </a:extLst>
          </p:cNvPr>
          <p:cNvSpPr txBox="1"/>
          <p:nvPr/>
        </p:nvSpPr>
        <p:spPr>
          <a:xfrm>
            <a:off x="8643255" y="1986618"/>
            <a:ext cx="135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2023 - 2027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24DCDED-44D0-4CDB-AB51-B40BC7FE9930}"/>
              </a:ext>
            </a:extLst>
          </p:cNvPr>
          <p:cNvSpPr txBox="1"/>
          <p:nvPr/>
        </p:nvSpPr>
        <p:spPr>
          <a:xfrm>
            <a:off x="7835184" y="2425558"/>
            <a:ext cx="277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262922"/>
                </a:solidFill>
              </a:defRPr>
            </a:lvl1pPr>
          </a:lstStyle>
          <a:p>
            <a:r>
              <a:rPr lang="es-ES" dirty="0"/>
              <a:t>Nuevos objetivos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381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F6FA2F7-76BE-4341-B676-ECDE2EB11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4465" r="1363" b="77352"/>
          <a:stretch/>
        </p:blipFill>
        <p:spPr>
          <a:xfrm>
            <a:off x="0" y="5576047"/>
            <a:ext cx="12192000" cy="128195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886" y="3983"/>
            <a:ext cx="7110571" cy="779308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88A675"/>
                </a:solidFill>
              </a:rPr>
              <a:t>WP3 Sistema actual y futuros </a:t>
            </a:r>
            <a:r>
              <a:rPr lang="es-ES" sz="3200" b="1" dirty="0" err="1">
                <a:solidFill>
                  <a:srgbClr val="88A675"/>
                </a:solidFill>
              </a:rPr>
              <a:t>pathways</a:t>
            </a:r>
            <a:endParaRPr lang="es-ES" sz="3200" b="1" dirty="0">
              <a:solidFill>
                <a:srgbClr val="88A675"/>
              </a:solidFill>
            </a:endParaRPr>
          </a:p>
        </p:txBody>
      </p:sp>
      <p:pic>
        <p:nvPicPr>
          <p:cNvPr id="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B5CE4D7-D207-4215-82AF-7605082C8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67" y="110920"/>
            <a:ext cx="1637472" cy="1147510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E5EC3367-EC05-4303-AD61-CA4D656E2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29" y="1146954"/>
            <a:ext cx="10363675" cy="4310417"/>
          </a:xfrm>
          <a:prstGeom prst="rect">
            <a:avLst/>
          </a:prstGeom>
        </p:spPr>
      </p:pic>
      <p:sp>
        <p:nvSpPr>
          <p:cNvPr id="47" name="Flecha: a la derecha 46">
            <a:extLst>
              <a:ext uri="{FF2B5EF4-FFF2-40B4-BE49-F238E27FC236}">
                <a16:creationId xmlns:a16="http://schemas.microsoft.com/office/drawing/2014/main" id="{C33E91DA-D59C-4167-8C39-614519C99E39}"/>
              </a:ext>
            </a:extLst>
          </p:cNvPr>
          <p:cNvSpPr/>
          <p:nvPr/>
        </p:nvSpPr>
        <p:spPr>
          <a:xfrm rot="5400000">
            <a:off x="9656854" y="1361570"/>
            <a:ext cx="1328060" cy="408855"/>
          </a:xfrm>
          <a:prstGeom prst="rightArrow">
            <a:avLst>
              <a:gd name="adj1" fmla="val 50000"/>
              <a:gd name="adj2" fmla="val 12834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57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DCC9BCC-0168-40AD-BF96-3B76F4C99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4465" r="1363" b="77352"/>
          <a:stretch/>
        </p:blipFill>
        <p:spPr>
          <a:xfrm>
            <a:off x="0" y="5576047"/>
            <a:ext cx="12192000" cy="1281954"/>
          </a:xfrm>
        </p:spPr>
      </p:pic>
      <p:pic>
        <p:nvPicPr>
          <p:cNvPr id="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B5CE4D7-D207-4215-82AF-7605082C8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67" y="110920"/>
            <a:ext cx="1637472" cy="11475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04FE360-E0D3-41FB-8713-3FC8F4AA7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063" y="990496"/>
            <a:ext cx="9723874" cy="4562228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06B65E6A-1CBF-403A-863E-00FF883EE39C}"/>
              </a:ext>
            </a:extLst>
          </p:cNvPr>
          <p:cNvSpPr txBox="1">
            <a:spLocks/>
          </p:cNvSpPr>
          <p:nvPr/>
        </p:nvSpPr>
        <p:spPr>
          <a:xfrm>
            <a:off x="2962343" y="-79221"/>
            <a:ext cx="7110571" cy="779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88A675"/>
                </a:solidFill>
              </a:rPr>
              <a:t>WP3 Sistema actual y futuros </a:t>
            </a:r>
            <a:r>
              <a:rPr lang="es-ES" sz="3200" b="1" dirty="0" err="1">
                <a:solidFill>
                  <a:srgbClr val="88A675"/>
                </a:solidFill>
              </a:rPr>
              <a:t>pathways</a:t>
            </a:r>
            <a:endParaRPr lang="es-ES" sz="3200" b="1" dirty="0">
              <a:solidFill>
                <a:srgbClr val="88A6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09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DCC9BCC-0168-40AD-BF96-3B76F4C99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4465" r="1363" b="77352"/>
          <a:stretch/>
        </p:blipFill>
        <p:spPr>
          <a:xfrm>
            <a:off x="0" y="5576047"/>
            <a:ext cx="12192000" cy="1281954"/>
          </a:xfrm>
        </p:spPr>
      </p:pic>
      <p:pic>
        <p:nvPicPr>
          <p:cNvPr id="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B5CE4D7-D207-4215-82AF-7605082C8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67" y="110920"/>
            <a:ext cx="1637472" cy="11475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04FE360-E0D3-41FB-8713-3FC8F4AA7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063" y="990496"/>
            <a:ext cx="9723874" cy="4562228"/>
          </a:xfrm>
          <a:prstGeom prst="rect">
            <a:avLst/>
          </a:prstGeom>
        </p:spPr>
      </p:pic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E447A617-CE06-46E2-B783-2D37DA752A41}"/>
              </a:ext>
            </a:extLst>
          </p:cNvPr>
          <p:cNvSpPr/>
          <p:nvPr/>
        </p:nvSpPr>
        <p:spPr>
          <a:xfrm rot="5400000">
            <a:off x="8460807" y="1060082"/>
            <a:ext cx="1128845" cy="408855"/>
          </a:xfrm>
          <a:prstGeom prst="rightArrow">
            <a:avLst>
              <a:gd name="adj1" fmla="val 50000"/>
              <a:gd name="adj2" fmla="val 12834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6B65E6A-1CBF-403A-863E-00FF883EE39C}"/>
              </a:ext>
            </a:extLst>
          </p:cNvPr>
          <p:cNvSpPr txBox="1">
            <a:spLocks/>
          </p:cNvSpPr>
          <p:nvPr/>
        </p:nvSpPr>
        <p:spPr>
          <a:xfrm>
            <a:off x="2962343" y="-79221"/>
            <a:ext cx="7110571" cy="779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88A675"/>
                </a:solidFill>
              </a:rPr>
              <a:t>WP3 Sistema actual y futuros </a:t>
            </a:r>
            <a:r>
              <a:rPr lang="es-ES" sz="3200" b="1" dirty="0" err="1">
                <a:solidFill>
                  <a:srgbClr val="88A675"/>
                </a:solidFill>
              </a:rPr>
              <a:t>pathways</a:t>
            </a:r>
            <a:endParaRPr lang="es-ES" sz="3200" b="1" dirty="0">
              <a:solidFill>
                <a:srgbClr val="88A6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24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DCC9BCC-0168-40AD-BF96-3B76F4C99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4465" r="1363" b="77352"/>
          <a:stretch/>
        </p:blipFill>
        <p:spPr>
          <a:xfrm>
            <a:off x="0" y="5576047"/>
            <a:ext cx="12192000" cy="1281954"/>
          </a:xfrm>
        </p:spPr>
      </p:pic>
      <p:pic>
        <p:nvPicPr>
          <p:cNvPr id="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B5CE4D7-D207-4215-82AF-7605082C8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67" y="110920"/>
            <a:ext cx="1637472" cy="11475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7F891B8-8FD5-4AFB-912C-A26592C1D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72" y="982862"/>
            <a:ext cx="10440056" cy="438963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C488392-0150-448B-AEE4-64BF804E1323}"/>
              </a:ext>
            </a:extLst>
          </p:cNvPr>
          <p:cNvSpPr txBox="1">
            <a:spLocks/>
          </p:cNvSpPr>
          <p:nvPr/>
        </p:nvSpPr>
        <p:spPr>
          <a:xfrm>
            <a:off x="2759143" y="-84583"/>
            <a:ext cx="7110571" cy="779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88A675"/>
                </a:solidFill>
              </a:rPr>
              <a:t>WP3 Sistema actual y futuros </a:t>
            </a:r>
            <a:r>
              <a:rPr lang="es-ES" sz="3200" b="1" dirty="0" err="1">
                <a:solidFill>
                  <a:srgbClr val="88A675"/>
                </a:solidFill>
              </a:rPr>
              <a:t>pathways</a:t>
            </a:r>
            <a:endParaRPr lang="es-ES" sz="3200" b="1" dirty="0">
              <a:solidFill>
                <a:srgbClr val="88A6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890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F2F8C6-3F6C-48A5-B231-B14B3F167D45}"/>
              </a:ext>
            </a:extLst>
          </p:cNvPr>
          <p:cNvSpPr/>
          <p:nvPr/>
        </p:nvSpPr>
        <p:spPr>
          <a:xfrm>
            <a:off x="3175" y="2468027"/>
            <a:ext cx="12192000" cy="1705755"/>
          </a:xfrm>
          <a:prstGeom prst="rect">
            <a:avLst/>
          </a:prstGeom>
          <a:solidFill>
            <a:srgbClr val="88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1AA8D-0311-4A46-B9DB-DD34D2744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438" y="2478373"/>
            <a:ext cx="11301573" cy="1657309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WP4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 err="1">
                <a:solidFill>
                  <a:schemeClr val="bg1"/>
                </a:solidFill>
              </a:rPr>
              <a:t>Casos</a:t>
            </a:r>
            <a:r>
              <a:rPr lang="en-US" sz="3200" b="1" dirty="0">
                <a:solidFill>
                  <a:schemeClr val="bg1"/>
                </a:solidFill>
              </a:rPr>
              <a:t> de </a:t>
            </a:r>
            <a:r>
              <a:rPr lang="en-US" sz="3200" b="1" dirty="0" err="1">
                <a:solidFill>
                  <a:schemeClr val="bg1"/>
                </a:solidFill>
              </a:rPr>
              <a:t>demostración</a:t>
            </a:r>
            <a:br>
              <a:rPr lang="en-US" sz="3200" b="1" dirty="0">
                <a:solidFill>
                  <a:schemeClr val="bg1"/>
                </a:solidFill>
              </a:rPr>
            </a:b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(Demo cases)</a:t>
            </a:r>
            <a:endParaRPr lang="en-U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83C8C04-3F7F-4C3F-8009-0670506F1488}"/>
              </a:ext>
            </a:extLst>
          </p:cNvPr>
          <p:cNvSpPr txBox="1"/>
          <p:nvPr/>
        </p:nvSpPr>
        <p:spPr>
          <a:xfrm>
            <a:off x="3003550" y="4609315"/>
            <a:ext cx="6216196" cy="738664"/>
          </a:xfrm>
          <a:prstGeom prst="rect">
            <a:avLst/>
          </a:prstGeom>
          <a:solidFill>
            <a:srgbClr val="88A675"/>
          </a:solidFill>
        </p:spPr>
        <p:txBody>
          <a:bodyPr wrap="square" rtlCol="0">
            <a:spAutoFit/>
          </a:bodyPr>
          <a:lstStyle/>
          <a:p>
            <a:r>
              <a:rPr lang="en-IE" b="1" dirty="0" err="1"/>
              <a:t>Ifigeneia</a:t>
            </a:r>
            <a:r>
              <a:rPr lang="en-IE" b="1" dirty="0"/>
              <a:t>-Maria </a:t>
            </a:r>
            <a:r>
              <a:rPr lang="en-IE" b="1" dirty="0" err="1"/>
              <a:t>Tsioutsia</a:t>
            </a:r>
            <a:r>
              <a:rPr lang="en-GB" dirty="0"/>
              <a:t> &amp; </a:t>
            </a:r>
            <a:r>
              <a:rPr lang="en-GB" b="1" dirty="0" err="1"/>
              <a:t>Polymachi</a:t>
            </a:r>
            <a:r>
              <a:rPr lang="en-GB" b="1" dirty="0"/>
              <a:t> </a:t>
            </a:r>
            <a:r>
              <a:rPr lang="en-GB" b="1" dirty="0" err="1"/>
              <a:t>Symeonidou</a:t>
            </a:r>
            <a:r>
              <a:rPr lang="en-GB" dirty="0"/>
              <a:t> - </a:t>
            </a:r>
            <a:r>
              <a:rPr lang="en-GB" dirty="0" err="1"/>
              <a:t>AgroApps</a:t>
            </a:r>
            <a:endParaRPr lang="en-US" dirty="0"/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https://agroapps.gr/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9585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fabric, brick&#10;&#10;Description automatically generated">
            <a:extLst>
              <a:ext uri="{FF2B5EF4-FFF2-40B4-BE49-F238E27FC236}">
                <a16:creationId xmlns:a16="http://schemas.microsoft.com/office/drawing/2014/main" id="{2D5A8CB2-F761-440B-9000-62F2F0F20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5069" r="24286" b="51434"/>
          <a:stretch/>
        </p:blipFill>
        <p:spPr>
          <a:xfrm rot="5400000">
            <a:off x="-2483136" y="2481409"/>
            <a:ext cx="6859725" cy="1893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E71CF9-44BC-4CDA-A548-3E6D1F9486D0}"/>
              </a:ext>
            </a:extLst>
          </p:cNvPr>
          <p:cNvSpPr/>
          <p:nvPr/>
        </p:nvSpPr>
        <p:spPr>
          <a:xfrm>
            <a:off x="-2" y="0"/>
            <a:ext cx="12192000" cy="1293958"/>
          </a:xfrm>
          <a:prstGeom prst="rect">
            <a:avLst/>
          </a:prstGeom>
          <a:solidFill>
            <a:srgbClr val="262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518" y="415467"/>
            <a:ext cx="5742501" cy="463024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WP4 </a:t>
            </a:r>
            <a:r>
              <a:rPr lang="en-US" sz="4000" b="1" dirty="0" err="1">
                <a:solidFill>
                  <a:schemeClr val="bg1"/>
                </a:solidFill>
              </a:rPr>
              <a:t>Casos</a:t>
            </a:r>
            <a:r>
              <a:rPr lang="en-US" sz="4000" b="1" dirty="0">
                <a:solidFill>
                  <a:schemeClr val="bg1"/>
                </a:solidFill>
              </a:rPr>
              <a:t> de </a:t>
            </a:r>
            <a:r>
              <a:rPr lang="en-US" sz="4000" b="1" dirty="0" err="1">
                <a:solidFill>
                  <a:schemeClr val="bg1"/>
                </a:solidFill>
              </a:rPr>
              <a:t>demostración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C4776BB-BAE2-4756-8616-4BDE2DFF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35" y="37983"/>
            <a:ext cx="1636727" cy="1148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B8F464A-1F09-45EB-B8D8-339872E22863}"/>
              </a:ext>
            </a:extLst>
          </p:cNvPr>
          <p:cNvSpPr txBox="1"/>
          <p:nvPr/>
        </p:nvSpPr>
        <p:spPr>
          <a:xfrm>
            <a:off x="2026806" y="1283461"/>
            <a:ext cx="2882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/>
              <a:t>DC1.1</a:t>
            </a:r>
            <a:r>
              <a:rPr lang="es-ES" sz="3000" dirty="0"/>
              <a:t> (Polonia)</a:t>
            </a:r>
            <a:r>
              <a:rPr lang="en-IE" sz="3000" dirty="0"/>
              <a:t>:</a:t>
            </a:r>
            <a:endParaRPr lang="es-ES" sz="30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1157B68-BD2E-459A-96E2-140E0841B83B}"/>
              </a:ext>
            </a:extLst>
          </p:cNvPr>
          <p:cNvSpPr/>
          <p:nvPr/>
        </p:nvSpPr>
        <p:spPr>
          <a:xfrm>
            <a:off x="2891696" y="2038607"/>
            <a:ext cx="112800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FADN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04C6907-2A4A-4837-A303-9B450E9313B6}"/>
              </a:ext>
            </a:extLst>
          </p:cNvPr>
          <p:cNvSpPr/>
          <p:nvPr/>
        </p:nvSpPr>
        <p:spPr>
          <a:xfrm>
            <a:off x="4883347" y="2037504"/>
            <a:ext cx="9492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IACS</a:t>
            </a:r>
          </a:p>
        </p:txBody>
      </p:sp>
      <p:sp>
        <p:nvSpPr>
          <p:cNvPr id="9" name="Cruz 8">
            <a:extLst>
              <a:ext uri="{FF2B5EF4-FFF2-40B4-BE49-F238E27FC236}">
                <a16:creationId xmlns:a16="http://schemas.microsoft.com/office/drawing/2014/main" id="{47E09217-DCF6-4EE8-8A85-6C2112219DE2}"/>
              </a:ext>
            </a:extLst>
          </p:cNvPr>
          <p:cNvSpPr/>
          <p:nvPr/>
        </p:nvSpPr>
        <p:spPr>
          <a:xfrm>
            <a:off x="4220452" y="2194516"/>
            <a:ext cx="338131" cy="326888"/>
          </a:xfrm>
          <a:prstGeom prst="plus">
            <a:avLst>
              <a:gd name="adj" fmla="val 3840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ABD1DCDE-D9A7-49DA-BBBF-CF8144E5D054}"/>
              </a:ext>
            </a:extLst>
          </p:cNvPr>
          <p:cNvSpPr/>
          <p:nvPr/>
        </p:nvSpPr>
        <p:spPr>
          <a:xfrm>
            <a:off x="6350050" y="2025239"/>
            <a:ext cx="133350" cy="577956"/>
          </a:xfrm>
          <a:prstGeom prst="downArrow">
            <a:avLst>
              <a:gd name="adj1" fmla="val 50000"/>
              <a:gd name="adj2" fmla="val 118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57AD8A7-4720-40E3-B0A3-0ED30285856B}"/>
              </a:ext>
            </a:extLst>
          </p:cNvPr>
          <p:cNvSpPr/>
          <p:nvPr/>
        </p:nvSpPr>
        <p:spPr>
          <a:xfrm>
            <a:off x="6343700" y="2017551"/>
            <a:ext cx="22795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Fertilizantes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3529EC3-FC23-4B9E-80B1-FD33F337057F}"/>
              </a:ext>
            </a:extLst>
          </p:cNvPr>
          <p:cNvSpPr txBox="1"/>
          <p:nvPr/>
        </p:nvSpPr>
        <p:spPr>
          <a:xfrm>
            <a:off x="2026806" y="2693769"/>
            <a:ext cx="361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/>
            </a:lvl1pPr>
          </a:lstStyle>
          <a:p>
            <a:r>
              <a:rPr lang="es-ES" dirty="0"/>
              <a:t>DC1.2 (</a:t>
            </a:r>
            <a:r>
              <a:rPr lang="es-ES" b="0" dirty="0"/>
              <a:t>Países bajos</a:t>
            </a:r>
            <a:r>
              <a:rPr lang="es-ES" dirty="0"/>
              <a:t>)</a:t>
            </a:r>
            <a:r>
              <a:rPr lang="en-IE" dirty="0"/>
              <a:t>:</a:t>
            </a:r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60C4384-167F-4965-9065-33D7A8E4A544}"/>
              </a:ext>
            </a:extLst>
          </p:cNvPr>
          <p:cNvSpPr/>
          <p:nvPr/>
        </p:nvSpPr>
        <p:spPr>
          <a:xfrm>
            <a:off x="2904396" y="3588007"/>
            <a:ext cx="1128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FADN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39E8A5D-AF89-4989-BDF4-FB76553AC0E8}"/>
              </a:ext>
            </a:extLst>
          </p:cNvPr>
          <p:cNvSpPr/>
          <p:nvPr/>
        </p:nvSpPr>
        <p:spPr>
          <a:xfrm>
            <a:off x="4613999" y="3394332"/>
            <a:ext cx="267002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Contabilidad automática</a:t>
            </a:r>
          </a:p>
        </p:txBody>
      </p:sp>
      <p:sp>
        <p:nvSpPr>
          <p:cNvPr id="18" name="Cruz 17">
            <a:extLst>
              <a:ext uri="{FF2B5EF4-FFF2-40B4-BE49-F238E27FC236}">
                <a16:creationId xmlns:a16="http://schemas.microsoft.com/office/drawing/2014/main" id="{282260A9-7AB6-44DB-A6A2-186DDF83A3ED}"/>
              </a:ext>
            </a:extLst>
          </p:cNvPr>
          <p:cNvSpPr/>
          <p:nvPr/>
        </p:nvSpPr>
        <p:spPr>
          <a:xfrm>
            <a:off x="4233152" y="3743916"/>
            <a:ext cx="338131" cy="326888"/>
          </a:xfrm>
          <a:prstGeom prst="plus">
            <a:avLst>
              <a:gd name="adj" fmla="val 3840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046B62-B5EA-4A48-BAA1-BA089F1DDF10}"/>
              </a:ext>
            </a:extLst>
          </p:cNvPr>
          <p:cNvSpPr/>
          <p:nvPr/>
        </p:nvSpPr>
        <p:spPr>
          <a:xfrm>
            <a:off x="7728000" y="3122451"/>
            <a:ext cx="22795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Fertilizantes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439AA01-5437-4384-BFD6-13CF7358D129}"/>
              </a:ext>
            </a:extLst>
          </p:cNvPr>
          <p:cNvSpPr/>
          <p:nvPr/>
        </p:nvSpPr>
        <p:spPr>
          <a:xfrm>
            <a:off x="7740700" y="4024151"/>
            <a:ext cx="22795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Antibióticos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261D0D2-41A9-4210-A544-06BABB880078}"/>
              </a:ext>
            </a:extLst>
          </p:cNvPr>
          <p:cNvSpPr txBox="1"/>
          <p:nvPr/>
        </p:nvSpPr>
        <p:spPr>
          <a:xfrm>
            <a:off x="2026806" y="4575291"/>
            <a:ext cx="361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/>
            </a:lvl1pPr>
          </a:lstStyle>
          <a:p>
            <a:r>
              <a:rPr lang="es-ES" dirty="0"/>
              <a:t>DC1.3 (</a:t>
            </a:r>
            <a:r>
              <a:rPr lang="es-ES" b="0" dirty="0"/>
              <a:t>Irlanda</a:t>
            </a:r>
            <a:r>
              <a:rPr lang="es-ES" dirty="0"/>
              <a:t>)</a:t>
            </a:r>
            <a:r>
              <a:rPr lang="en-IE" dirty="0"/>
              <a:t>:</a:t>
            </a:r>
            <a:endParaRPr lang="es-ES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9B0FB3C-CDA9-4C1A-AD0D-3934452793D8}"/>
              </a:ext>
            </a:extLst>
          </p:cNvPr>
          <p:cNvSpPr/>
          <p:nvPr/>
        </p:nvSpPr>
        <p:spPr>
          <a:xfrm>
            <a:off x="2463697" y="5173460"/>
            <a:ext cx="324387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Recogida de datos automática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A27A99A1-E6B8-4C6E-B619-166757BC8ECE}"/>
              </a:ext>
            </a:extLst>
          </p:cNvPr>
          <p:cNvSpPr/>
          <p:nvPr/>
        </p:nvSpPr>
        <p:spPr>
          <a:xfrm>
            <a:off x="6268985" y="5139577"/>
            <a:ext cx="227955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Cuadro de mandos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10628231-99E2-4380-A2C6-6DD6170D5637}"/>
              </a:ext>
            </a:extLst>
          </p:cNvPr>
          <p:cNvSpPr/>
          <p:nvPr/>
        </p:nvSpPr>
        <p:spPr>
          <a:xfrm>
            <a:off x="8716253" y="4951687"/>
            <a:ext cx="254888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· Económicos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9815F89F-248A-414E-842F-1385CAE97980}"/>
              </a:ext>
            </a:extLst>
          </p:cNvPr>
          <p:cNvSpPr/>
          <p:nvPr/>
        </p:nvSpPr>
        <p:spPr>
          <a:xfrm>
            <a:off x="8716253" y="5690389"/>
            <a:ext cx="254888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· Ambientales</a:t>
            </a:r>
          </a:p>
        </p:txBody>
      </p:sp>
      <p:sp>
        <p:nvSpPr>
          <p:cNvPr id="34" name="Flecha: hacia abajo 33">
            <a:extLst>
              <a:ext uri="{FF2B5EF4-FFF2-40B4-BE49-F238E27FC236}">
                <a16:creationId xmlns:a16="http://schemas.microsoft.com/office/drawing/2014/main" id="{AD74E5B0-1665-4AE8-BE2E-6A5165D673F3}"/>
              </a:ext>
            </a:extLst>
          </p:cNvPr>
          <p:cNvSpPr/>
          <p:nvPr/>
        </p:nvSpPr>
        <p:spPr>
          <a:xfrm rot="16200000">
            <a:off x="5902540" y="5262927"/>
            <a:ext cx="196850" cy="665443"/>
          </a:xfrm>
          <a:prstGeom prst="downArrow">
            <a:avLst>
              <a:gd name="adj1" fmla="val 50000"/>
              <a:gd name="adj2" fmla="val 118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brir llave 34">
            <a:extLst>
              <a:ext uri="{FF2B5EF4-FFF2-40B4-BE49-F238E27FC236}">
                <a16:creationId xmlns:a16="http://schemas.microsoft.com/office/drawing/2014/main" id="{A32214AC-4072-4882-98F6-446C00576B74}"/>
              </a:ext>
            </a:extLst>
          </p:cNvPr>
          <p:cNvSpPr/>
          <p:nvPr/>
        </p:nvSpPr>
        <p:spPr>
          <a:xfrm>
            <a:off x="8672207" y="4892043"/>
            <a:ext cx="303410" cy="1596692"/>
          </a:xfrm>
          <a:prstGeom prst="leftBrace">
            <a:avLst>
              <a:gd name="adj1" fmla="val 59032"/>
              <a:gd name="adj2" fmla="val 49204"/>
            </a:avLst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echa: hacia abajo 35">
            <a:extLst>
              <a:ext uri="{FF2B5EF4-FFF2-40B4-BE49-F238E27FC236}">
                <a16:creationId xmlns:a16="http://schemas.microsoft.com/office/drawing/2014/main" id="{B1ECD47A-0092-4FA4-A10A-56EA1C4A9BAC}"/>
              </a:ext>
            </a:extLst>
          </p:cNvPr>
          <p:cNvSpPr/>
          <p:nvPr/>
        </p:nvSpPr>
        <p:spPr>
          <a:xfrm>
            <a:off x="7772500" y="3105354"/>
            <a:ext cx="133350" cy="577956"/>
          </a:xfrm>
          <a:prstGeom prst="downArrow">
            <a:avLst>
              <a:gd name="adj1" fmla="val 50000"/>
              <a:gd name="adj2" fmla="val 118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echa: hacia abajo 36">
            <a:extLst>
              <a:ext uri="{FF2B5EF4-FFF2-40B4-BE49-F238E27FC236}">
                <a16:creationId xmlns:a16="http://schemas.microsoft.com/office/drawing/2014/main" id="{57E2DBDB-EC9D-4337-A436-911423920E00}"/>
              </a:ext>
            </a:extLst>
          </p:cNvPr>
          <p:cNvSpPr/>
          <p:nvPr/>
        </p:nvSpPr>
        <p:spPr>
          <a:xfrm>
            <a:off x="7772450" y="3968339"/>
            <a:ext cx="133350" cy="577956"/>
          </a:xfrm>
          <a:prstGeom prst="downArrow">
            <a:avLst>
              <a:gd name="adj1" fmla="val 50000"/>
              <a:gd name="adj2" fmla="val 118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77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fabric, brick&#10;&#10;Description automatically generated">
            <a:extLst>
              <a:ext uri="{FF2B5EF4-FFF2-40B4-BE49-F238E27FC236}">
                <a16:creationId xmlns:a16="http://schemas.microsoft.com/office/drawing/2014/main" id="{2D5A8CB2-F761-440B-9000-62F2F0F20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5069" r="24286" b="51434"/>
          <a:stretch/>
        </p:blipFill>
        <p:spPr>
          <a:xfrm rot="5400000">
            <a:off x="-2483136" y="2481409"/>
            <a:ext cx="6859725" cy="1893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E71CF9-44BC-4CDA-A548-3E6D1F9486D0}"/>
              </a:ext>
            </a:extLst>
          </p:cNvPr>
          <p:cNvSpPr/>
          <p:nvPr/>
        </p:nvSpPr>
        <p:spPr>
          <a:xfrm>
            <a:off x="-2" y="0"/>
            <a:ext cx="12192000" cy="1293958"/>
          </a:xfrm>
          <a:prstGeom prst="rect">
            <a:avLst/>
          </a:prstGeom>
          <a:solidFill>
            <a:srgbClr val="262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426" y="415467"/>
            <a:ext cx="5634732" cy="463024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WP4 </a:t>
            </a:r>
            <a:r>
              <a:rPr lang="en-US" sz="4000" b="1" dirty="0" err="1">
                <a:solidFill>
                  <a:schemeClr val="bg1"/>
                </a:solidFill>
              </a:rPr>
              <a:t>Casos</a:t>
            </a:r>
            <a:r>
              <a:rPr lang="en-US" sz="4000" b="1" dirty="0">
                <a:solidFill>
                  <a:schemeClr val="bg1"/>
                </a:solidFill>
              </a:rPr>
              <a:t> de </a:t>
            </a:r>
            <a:r>
              <a:rPr lang="en-US" sz="4000" b="1" dirty="0" err="1">
                <a:solidFill>
                  <a:schemeClr val="bg1"/>
                </a:solidFill>
              </a:rPr>
              <a:t>demostración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C4776BB-BAE2-4756-8616-4BDE2DFF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35" y="37983"/>
            <a:ext cx="1636727" cy="11484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93B62C4-3679-4F6E-BAFF-C58CA16169F9}"/>
              </a:ext>
            </a:extLst>
          </p:cNvPr>
          <p:cNvSpPr txBox="1"/>
          <p:nvPr/>
        </p:nvSpPr>
        <p:spPr>
          <a:xfrm>
            <a:off x="2032892" y="1370369"/>
            <a:ext cx="9829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b="1" dirty="0"/>
              <a:t>DC3</a:t>
            </a:r>
            <a:r>
              <a:rPr lang="en-IE" dirty="0"/>
              <a:t> (</a:t>
            </a:r>
            <a:r>
              <a:rPr lang="en-IE" dirty="0" err="1"/>
              <a:t>Paises</a:t>
            </a:r>
            <a:r>
              <a:rPr lang="en-IE" dirty="0"/>
              <a:t> </a:t>
            </a:r>
            <a:r>
              <a:rPr lang="en-IE" dirty="0" err="1"/>
              <a:t>bajos</a:t>
            </a:r>
            <a:r>
              <a:rPr lang="en-IE" dirty="0"/>
              <a:t>): </a:t>
            </a:r>
            <a:r>
              <a:rPr lang="en-IE" b="1" dirty="0" err="1"/>
              <a:t>Combinación</a:t>
            </a:r>
            <a:r>
              <a:rPr lang="en-IE" b="1" dirty="0"/>
              <a:t> de </a:t>
            </a:r>
            <a:r>
              <a:rPr lang="en-IE" b="1" dirty="0" err="1"/>
              <a:t>datos</a:t>
            </a:r>
            <a:r>
              <a:rPr lang="en-IE" b="1" dirty="0"/>
              <a:t> a </a:t>
            </a:r>
            <a:r>
              <a:rPr lang="en-IE" b="1" dirty="0" err="1"/>
              <a:t>nivel</a:t>
            </a:r>
            <a:r>
              <a:rPr lang="en-IE" b="1" dirty="0"/>
              <a:t> </a:t>
            </a:r>
            <a:r>
              <a:rPr lang="en-IE" b="1" dirty="0" err="1"/>
              <a:t>nacional</a:t>
            </a:r>
            <a:r>
              <a:rPr lang="en-IE" b="1" dirty="0"/>
              <a:t> para </a:t>
            </a:r>
            <a:r>
              <a:rPr lang="en-IE" b="1" dirty="0" err="1"/>
              <a:t>mejorar</a:t>
            </a:r>
            <a:r>
              <a:rPr lang="en-IE" b="1" dirty="0"/>
              <a:t> la </a:t>
            </a:r>
            <a:r>
              <a:rPr lang="en-IE" b="1" dirty="0" err="1"/>
              <a:t>definición</a:t>
            </a:r>
            <a:r>
              <a:rPr lang="en-IE" b="1" dirty="0"/>
              <a:t> de las </a:t>
            </a:r>
            <a:r>
              <a:rPr lang="en-IE" b="1" dirty="0" err="1"/>
              <a:t>políticas</a:t>
            </a:r>
            <a:endParaRPr lang="es-ES" b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18F6DB0-EFA1-457C-A86B-CBE272FD7C21}"/>
              </a:ext>
            </a:extLst>
          </p:cNvPr>
          <p:cNvSpPr/>
          <p:nvPr/>
        </p:nvSpPr>
        <p:spPr>
          <a:xfrm>
            <a:off x="2447883" y="2065704"/>
            <a:ext cx="112800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FADN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F43C9AE-E987-4828-9E69-85BC05860799}"/>
              </a:ext>
            </a:extLst>
          </p:cNvPr>
          <p:cNvSpPr/>
          <p:nvPr/>
        </p:nvSpPr>
        <p:spPr>
          <a:xfrm>
            <a:off x="3575884" y="2064543"/>
            <a:ext cx="169525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Data </a:t>
            </a:r>
            <a:r>
              <a:rPr lang="es-ES" sz="2000" b="1" dirty="0" err="1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train</a:t>
            </a:r>
            <a:endParaRPr lang="es-ES" sz="20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Cruz 10">
            <a:extLst>
              <a:ext uri="{FF2B5EF4-FFF2-40B4-BE49-F238E27FC236}">
                <a16:creationId xmlns:a16="http://schemas.microsoft.com/office/drawing/2014/main" id="{22B1F332-1B93-462F-B2D6-D31520E6762C}"/>
              </a:ext>
            </a:extLst>
          </p:cNvPr>
          <p:cNvSpPr/>
          <p:nvPr/>
        </p:nvSpPr>
        <p:spPr>
          <a:xfrm>
            <a:off x="3505506" y="2195138"/>
            <a:ext cx="184860" cy="172958"/>
          </a:xfrm>
          <a:prstGeom prst="plus">
            <a:avLst>
              <a:gd name="adj" fmla="val 3840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CFA36A5-5486-43D3-97C6-5E141B2994EE}"/>
              </a:ext>
            </a:extLst>
          </p:cNvPr>
          <p:cNvSpPr/>
          <p:nvPr/>
        </p:nvSpPr>
        <p:spPr>
          <a:xfrm>
            <a:off x="5258312" y="1952306"/>
            <a:ext cx="30189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Micro laboratorios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Modelos de evaluación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C42EB28-6646-49D2-A2B2-BEC81EB19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346" y="3761747"/>
            <a:ext cx="2254803" cy="126601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1E12E03-5D34-4624-B48A-B36668D31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078" y="4667280"/>
            <a:ext cx="3101264" cy="174128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8612C1F-EC39-459C-AEC6-B94822AC9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551" y="4654619"/>
            <a:ext cx="1695253" cy="4125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A825A2F-8C90-4E53-888B-070BEA4366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10" y="3814894"/>
            <a:ext cx="1893458" cy="94672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302626E-6B0B-40C9-B9EA-BDF7286996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0825" y="3519168"/>
            <a:ext cx="5431862" cy="307468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C97BF55-70B2-46FF-A01B-E86C0047AD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7947" y="3669801"/>
            <a:ext cx="715751" cy="24156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5E6094F0-56D1-4411-8002-3F80F653D530}"/>
              </a:ext>
            </a:extLst>
          </p:cNvPr>
          <p:cNvSpPr txBox="1"/>
          <p:nvPr/>
        </p:nvSpPr>
        <p:spPr>
          <a:xfrm>
            <a:off x="1994654" y="2875676"/>
            <a:ext cx="960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b="1" dirty="0"/>
              <a:t>DC4 </a:t>
            </a:r>
            <a:r>
              <a:rPr lang="en-IE" sz="2800" dirty="0"/>
              <a:t>(</a:t>
            </a:r>
            <a:r>
              <a:rPr lang="en-IE" sz="2800" b="1" dirty="0" err="1"/>
              <a:t>España</a:t>
            </a:r>
            <a:r>
              <a:rPr lang="en-IE" sz="2800" dirty="0"/>
              <a:t>)</a:t>
            </a:r>
            <a:r>
              <a:rPr lang="en-IE" sz="2800" b="1" dirty="0"/>
              <a:t>: </a:t>
            </a:r>
            <a:r>
              <a:rPr lang="en-IE" sz="2800" b="1" dirty="0" err="1"/>
              <a:t>Monitorización</a:t>
            </a:r>
            <a:r>
              <a:rPr lang="en-IE" sz="2800" b="1" dirty="0"/>
              <a:t> de </a:t>
            </a:r>
            <a:r>
              <a:rPr lang="en-IE" sz="2800" b="1" dirty="0" err="1"/>
              <a:t>medidas</a:t>
            </a:r>
            <a:r>
              <a:rPr lang="en-IE" sz="2800" b="1" dirty="0"/>
              <a:t> </a:t>
            </a:r>
            <a:r>
              <a:rPr lang="en-IE" sz="2800" b="1" dirty="0" err="1"/>
              <a:t>agro-ambientales</a:t>
            </a:r>
            <a:r>
              <a:rPr lang="en-IE" sz="2800" b="1" dirty="0"/>
              <a:t>.</a:t>
            </a:r>
            <a:endParaRPr lang="es-ES" sz="2800" b="1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3F86AE85-4B4C-46F2-82AC-71073B7B8DB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27"/>
          <a:stretch/>
        </p:blipFill>
        <p:spPr>
          <a:xfrm>
            <a:off x="2180594" y="3318490"/>
            <a:ext cx="1756338" cy="6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01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fabric, brick&#10;&#10;Description automatically generated">
            <a:extLst>
              <a:ext uri="{FF2B5EF4-FFF2-40B4-BE49-F238E27FC236}">
                <a16:creationId xmlns:a16="http://schemas.microsoft.com/office/drawing/2014/main" id="{2D5A8CB2-F761-440B-9000-62F2F0F20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5069" r="24286" b="51434"/>
          <a:stretch/>
        </p:blipFill>
        <p:spPr>
          <a:xfrm rot="5400000">
            <a:off x="-2483136" y="2481409"/>
            <a:ext cx="6859725" cy="1893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E71CF9-44BC-4CDA-A548-3E6D1F9486D0}"/>
              </a:ext>
            </a:extLst>
          </p:cNvPr>
          <p:cNvSpPr/>
          <p:nvPr/>
        </p:nvSpPr>
        <p:spPr>
          <a:xfrm>
            <a:off x="-2" y="0"/>
            <a:ext cx="12192000" cy="1293958"/>
          </a:xfrm>
          <a:prstGeom prst="rect">
            <a:avLst/>
          </a:prstGeom>
          <a:solidFill>
            <a:srgbClr val="262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474" y="415467"/>
            <a:ext cx="5742501" cy="463024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WP4 </a:t>
            </a:r>
            <a:r>
              <a:rPr lang="en-US" sz="4000" b="1" dirty="0" err="1">
                <a:solidFill>
                  <a:schemeClr val="bg1"/>
                </a:solidFill>
              </a:rPr>
              <a:t>Casos</a:t>
            </a:r>
            <a:r>
              <a:rPr lang="en-US" sz="4000" b="1" dirty="0">
                <a:solidFill>
                  <a:schemeClr val="bg1"/>
                </a:solidFill>
              </a:rPr>
              <a:t> de </a:t>
            </a:r>
            <a:r>
              <a:rPr lang="en-US" sz="4000" b="1" dirty="0" err="1">
                <a:solidFill>
                  <a:schemeClr val="bg1"/>
                </a:solidFill>
              </a:rPr>
              <a:t>demostración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C4776BB-BAE2-4756-8616-4BDE2DFF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35" y="37983"/>
            <a:ext cx="1636727" cy="11484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4D30D6E-4704-449B-8737-1564C560F861}"/>
              </a:ext>
            </a:extLst>
          </p:cNvPr>
          <p:cNvSpPr txBox="1"/>
          <p:nvPr/>
        </p:nvSpPr>
        <p:spPr>
          <a:xfrm>
            <a:off x="2193997" y="1412901"/>
            <a:ext cx="9697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400" b="1" dirty="0"/>
              <a:t>DC2: Integración de datos libres de satélite con datos a nivel de explotación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93B62C4-3679-4F6E-BAFF-C58CA16169F9}"/>
              </a:ext>
            </a:extLst>
          </p:cNvPr>
          <p:cNvSpPr txBox="1"/>
          <p:nvPr/>
        </p:nvSpPr>
        <p:spPr>
          <a:xfrm>
            <a:off x="1852362" y="7981221"/>
            <a:ext cx="94588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DC2.1</a:t>
            </a:r>
            <a:r>
              <a:rPr lang="es-ES" dirty="0"/>
              <a:t> (Grecia)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Desarrollo de un cuaderno de campo para respaldar el control de las ayudas siguiendo un sistema de "semáforo".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Extracción del cuaderno de campo estadísticas sobre el uso de pesticidas, fertilizantes e irrigación.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Combinación de la información del cuaderno de explotación, Teledetección y fotos geo-etiquetadas.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B4B1140-6D23-4294-9578-DBD927EDECC0}"/>
              </a:ext>
            </a:extLst>
          </p:cNvPr>
          <p:cNvSpPr txBox="1"/>
          <p:nvPr/>
        </p:nvSpPr>
        <p:spPr>
          <a:xfrm>
            <a:off x="2193997" y="3926877"/>
            <a:ext cx="985513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DC2.2</a:t>
            </a:r>
            <a:r>
              <a:rPr lang="es-ES" sz="2800" dirty="0"/>
              <a:t> (</a:t>
            </a:r>
            <a:r>
              <a:rPr lang="es-ES" sz="2800" b="1" dirty="0"/>
              <a:t>España</a:t>
            </a:r>
            <a:r>
              <a:rPr lang="es-ES" sz="28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dirty="0"/>
              <a:t>Desarrollo de un </a:t>
            </a:r>
            <a:r>
              <a:rPr lang="es-ES" sz="2400" b="1" dirty="0" err="1"/>
              <a:t>CUaderno</a:t>
            </a:r>
            <a:r>
              <a:rPr lang="es-ES" sz="2400" b="1" dirty="0"/>
              <a:t> de Explotación</a:t>
            </a:r>
            <a:r>
              <a:rPr lang="es-ES" sz="2400" dirty="0"/>
              <a:t> para respaldar el control de las ayudas  centrado en el </a:t>
            </a:r>
            <a:r>
              <a:rPr lang="es-ES" sz="2400" b="1" dirty="0"/>
              <a:t>sector vitivinícola</a:t>
            </a:r>
            <a:r>
              <a:rPr lang="es-ES" sz="2400" dirty="0"/>
              <a:t>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dirty="0"/>
              <a:t>Extracción del cuaderno de campo estadísticas sobre el uso de </a:t>
            </a:r>
            <a:r>
              <a:rPr lang="es-ES" sz="2400" b="1" dirty="0"/>
              <a:t>fitosanitarios</a:t>
            </a:r>
            <a:r>
              <a:rPr lang="es-ES" sz="2400" dirty="0"/>
              <a:t>, </a:t>
            </a:r>
            <a:r>
              <a:rPr lang="es-ES" sz="2400" b="1" dirty="0"/>
              <a:t>fertilizantes</a:t>
            </a:r>
            <a:r>
              <a:rPr lang="es-ES" sz="2400" dirty="0"/>
              <a:t> y </a:t>
            </a:r>
            <a:r>
              <a:rPr lang="es-ES" sz="2400" b="1" dirty="0"/>
              <a:t>uso de agua</a:t>
            </a:r>
            <a:r>
              <a:rPr lang="es-ES" sz="2400" dirty="0"/>
              <a:t>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/>
              <a:t>Combinación</a:t>
            </a:r>
            <a:r>
              <a:rPr lang="es-ES" sz="2400" dirty="0"/>
              <a:t> de la información del </a:t>
            </a:r>
            <a:r>
              <a:rPr lang="es-ES" sz="2400" b="1" dirty="0"/>
              <a:t>cuaderno de explotación </a:t>
            </a:r>
            <a:r>
              <a:rPr lang="es-ES" sz="2400" dirty="0"/>
              <a:t>y</a:t>
            </a:r>
            <a:r>
              <a:rPr lang="es-ES" sz="2400" b="1" dirty="0"/>
              <a:t> Teledetección</a:t>
            </a:r>
            <a:r>
              <a:rPr lang="es-ES" sz="2400" dirty="0"/>
              <a:t>.</a:t>
            </a:r>
            <a:endParaRPr lang="en-US" sz="2400" dirty="0"/>
          </a:p>
        </p:txBody>
      </p:sp>
      <p:pic>
        <p:nvPicPr>
          <p:cNvPr id="9" name="Picture 2" descr="Graphical Abstract">
            <a:extLst>
              <a:ext uri="{FF2B5EF4-FFF2-40B4-BE49-F238E27FC236}">
                <a16:creationId xmlns:a16="http://schemas.microsoft.com/office/drawing/2014/main" id="{E702842D-0C2D-4077-AAEC-722058986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661" y="1903242"/>
            <a:ext cx="3936673" cy="183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597E719-AF47-4764-87B1-64907AE27971}"/>
              </a:ext>
            </a:extLst>
          </p:cNvPr>
          <p:cNvSpPr/>
          <p:nvPr/>
        </p:nvSpPr>
        <p:spPr>
          <a:xfrm>
            <a:off x="8138860" y="1854281"/>
            <a:ext cx="298667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Gestión del riego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Fertilizantes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Fitosanitarios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Prácticas agrarias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Rendimientos</a:t>
            </a:r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EBB550B6-F0AE-44EE-9CD5-532B10CE54E2}"/>
              </a:ext>
            </a:extLst>
          </p:cNvPr>
          <p:cNvSpPr/>
          <p:nvPr/>
        </p:nvSpPr>
        <p:spPr>
          <a:xfrm rot="16200000">
            <a:off x="7341640" y="2183714"/>
            <a:ext cx="157998" cy="921243"/>
          </a:xfrm>
          <a:prstGeom prst="downArrow">
            <a:avLst>
              <a:gd name="adj1" fmla="val 50000"/>
              <a:gd name="adj2" fmla="val 118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85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fabric, brick&#10;&#10;Description automatically generated">
            <a:extLst>
              <a:ext uri="{FF2B5EF4-FFF2-40B4-BE49-F238E27FC236}">
                <a16:creationId xmlns:a16="http://schemas.microsoft.com/office/drawing/2014/main" id="{2D5A8CB2-F761-440B-9000-62F2F0F204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5069" r="24286" b="51434"/>
          <a:stretch/>
        </p:blipFill>
        <p:spPr>
          <a:xfrm rot="5400000">
            <a:off x="-2483136" y="2481409"/>
            <a:ext cx="6859725" cy="1893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E71CF9-44BC-4CDA-A548-3E6D1F9486D0}"/>
              </a:ext>
            </a:extLst>
          </p:cNvPr>
          <p:cNvSpPr/>
          <p:nvPr/>
        </p:nvSpPr>
        <p:spPr>
          <a:xfrm>
            <a:off x="-2" y="0"/>
            <a:ext cx="12192000" cy="1293958"/>
          </a:xfrm>
          <a:prstGeom prst="rect">
            <a:avLst/>
          </a:prstGeom>
          <a:solidFill>
            <a:srgbClr val="262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474" y="415467"/>
            <a:ext cx="5742501" cy="463024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WP4 </a:t>
            </a:r>
            <a:r>
              <a:rPr lang="en-US" sz="4000" b="1" dirty="0" err="1">
                <a:solidFill>
                  <a:schemeClr val="bg1"/>
                </a:solidFill>
              </a:rPr>
              <a:t>Casos</a:t>
            </a:r>
            <a:r>
              <a:rPr lang="en-US" sz="4000" b="1" dirty="0">
                <a:solidFill>
                  <a:schemeClr val="bg1"/>
                </a:solidFill>
              </a:rPr>
              <a:t> de </a:t>
            </a:r>
            <a:r>
              <a:rPr lang="en-US" sz="4000" b="1" dirty="0" err="1">
                <a:solidFill>
                  <a:schemeClr val="bg1"/>
                </a:solidFill>
              </a:rPr>
              <a:t>demostración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C4776BB-BAE2-4756-8616-4BDE2DFF4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35" y="37983"/>
            <a:ext cx="1636727" cy="11484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B7A6A21-F445-4064-BC72-B324E7D1AC0B}"/>
              </a:ext>
            </a:extLst>
          </p:cNvPr>
          <p:cNvSpPr txBox="1"/>
          <p:nvPr/>
        </p:nvSpPr>
        <p:spPr>
          <a:xfrm>
            <a:off x="2032159" y="1478592"/>
            <a:ext cx="98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/>
              <a:t>DC2.2</a:t>
            </a:r>
            <a:r>
              <a:rPr lang="es-ES" sz="2400" dirty="0"/>
              <a:t> (</a:t>
            </a:r>
            <a:r>
              <a:rPr lang="es-ES" sz="2400" b="1" dirty="0"/>
              <a:t>España</a:t>
            </a:r>
            <a:r>
              <a:rPr lang="es-ES" sz="2400" dirty="0"/>
              <a:t>) -&gt; </a:t>
            </a:r>
            <a:r>
              <a:rPr lang="es-ES" sz="2400" b="1" dirty="0"/>
              <a:t>Cuaderno de explotación digital para el sector vitivinícola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EE83EC8-7633-4B95-968D-C58D1DEF77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7"/>
          <a:stretch/>
        </p:blipFill>
        <p:spPr>
          <a:xfrm>
            <a:off x="1953451" y="2241006"/>
            <a:ext cx="2516948" cy="90472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EA56214-9CCC-43CB-9091-57755DEDC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60" y="2347275"/>
            <a:ext cx="2789492" cy="66996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9D486EC-5FD9-4088-96D8-F96266A930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25421" r="3458" b="21570"/>
          <a:stretch/>
        </p:blipFill>
        <p:spPr>
          <a:xfrm>
            <a:off x="7840218" y="2354226"/>
            <a:ext cx="1914632" cy="66301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AD9B5FA-277C-4699-BA78-809EE1F17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9418" y="2439944"/>
            <a:ext cx="1583004" cy="53426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C3D0E20-E155-4BDB-814C-475D616467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7169" y="3775886"/>
            <a:ext cx="9072755" cy="2965359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6E559606-74E8-498F-8050-AAD68616FD16}"/>
              </a:ext>
            </a:extLst>
          </p:cNvPr>
          <p:cNvSpPr/>
          <p:nvPr/>
        </p:nvSpPr>
        <p:spPr>
          <a:xfrm>
            <a:off x="1953451" y="2067959"/>
            <a:ext cx="5225756" cy="129395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82E933B-BAD2-4102-9C49-3BB6BE330C0C}"/>
              </a:ext>
            </a:extLst>
          </p:cNvPr>
          <p:cNvSpPr/>
          <p:nvPr/>
        </p:nvSpPr>
        <p:spPr>
          <a:xfrm>
            <a:off x="7381227" y="2046391"/>
            <a:ext cx="4506062" cy="129395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36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412" y="0"/>
            <a:ext cx="9890449" cy="755780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88A675"/>
                </a:solidFill>
              </a:rPr>
              <a:t>Cuaderno de explotación digital para el sector vitivinícola</a:t>
            </a:r>
            <a:endParaRPr lang="en-US" sz="3200" b="1" dirty="0">
              <a:solidFill>
                <a:srgbClr val="88A675"/>
              </a:solidFill>
            </a:endParaRPr>
          </a:p>
        </p:txBody>
      </p:sp>
      <p:pic>
        <p:nvPicPr>
          <p:cNvPr id="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B5CE4D7-D207-4215-82AF-7605082C8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67" y="110920"/>
            <a:ext cx="1637472" cy="11475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59D217B-64C0-46A1-8852-4086C0E70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77"/>
          <a:stretch/>
        </p:blipFill>
        <p:spPr>
          <a:xfrm>
            <a:off x="839755" y="1258430"/>
            <a:ext cx="10992864" cy="53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70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fabric, brick&#10;&#10;Description automatically generated">
            <a:extLst>
              <a:ext uri="{FF2B5EF4-FFF2-40B4-BE49-F238E27FC236}">
                <a16:creationId xmlns:a16="http://schemas.microsoft.com/office/drawing/2014/main" id="{2D5A8CB2-F761-440B-9000-62F2F0F20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4680" r="24286" b="51434"/>
          <a:stretch/>
        </p:blipFill>
        <p:spPr>
          <a:xfrm rot="5400000">
            <a:off x="-2592483" y="2501371"/>
            <a:ext cx="6949110" cy="17641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E71CF9-44BC-4CDA-A548-3E6D1F9486D0}"/>
              </a:ext>
            </a:extLst>
          </p:cNvPr>
          <p:cNvSpPr/>
          <p:nvPr/>
        </p:nvSpPr>
        <p:spPr>
          <a:xfrm>
            <a:off x="0" y="-95511"/>
            <a:ext cx="12192000" cy="1325563"/>
          </a:xfrm>
          <a:prstGeom prst="rect">
            <a:avLst/>
          </a:prstGeom>
          <a:solidFill>
            <a:srgbClr val="262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450" y="208619"/>
            <a:ext cx="2129043" cy="805289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chemeClr val="bg1"/>
                </a:solidFill>
              </a:rPr>
              <a:t>Contexto</a:t>
            </a: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C4776BB-BAE2-4756-8616-4BDE2DFF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24" y="117754"/>
            <a:ext cx="1281320" cy="89903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1E4C690-2E46-4F86-A3FC-559DCD8A9B1F}"/>
              </a:ext>
            </a:extLst>
          </p:cNvPr>
          <p:cNvSpPr txBox="1"/>
          <p:nvPr/>
        </p:nvSpPr>
        <p:spPr>
          <a:xfrm>
            <a:off x="2395906" y="5330566"/>
            <a:ext cx="4317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i="1" dirty="0"/>
              <a:t>Nuevos indicadores </a:t>
            </a:r>
          </a:p>
          <a:p>
            <a:r>
              <a:rPr lang="es-ES" sz="3000" b="1" i="1" dirty="0"/>
              <a:t>=&gt; Más y nuevos datos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C6F0E0-C1FB-493A-8803-084A006C7C78}"/>
              </a:ext>
            </a:extLst>
          </p:cNvPr>
          <p:cNvSpPr txBox="1"/>
          <p:nvPr/>
        </p:nvSpPr>
        <p:spPr>
          <a:xfrm>
            <a:off x="7759806" y="5330566"/>
            <a:ext cx="4060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i="1" dirty="0"/>
              <a:t>Nuevas tecnologías </a:t>
            </a:r>
          </a:p>
          <a:p>
            <a:r>
              <a:rPr lang="es-ES" sz="3000" b="1" i="1" dirty="0"/>
              <a:t>=&gt; fuente de datos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61B9EF4-A347-419A-A013-3FA8A5F13095}"/>
              </a:ext>
            </a:extLst>
          </p:cNvPr>
          <p:cNvCxnSpPr>
            <a:cxnSpLocks/>
          </p:cNvCxnSpPr>
          <p:nvPr/>
        </p:nvCxnSpPr>
        <p:spPr>
          <a:xfrm>
            <a:off x="7002604" y="2026628"/>
            <a:ext cx="0" cy="2280850"/>
          </a:xfrm>
          <a:prstGeom prst="line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7E95B66C-8002-42C6-92D7-9E4744F1520E}"/>
              </a:ext>
            </a:extLst>
          </p:cNvPr>
          <p:cNvSpPr/>
          <p:nvPr/>
        </p:nvSpPr>
        <p:spPr>
          <a:xfrm rot="10800000">
            <a:off x="2286324" y="1980739"/>
            <a:ext cx="4107053" cy="412196"/>
          </a:xfrm>
          <a:prstGeom prst="rightArrow">
            <a:avLst>
              <a:gd name="adj1" fmla="val 50000"/>
              <a:gd name="adj2" fmla="val 13680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6484D1C-4596-4BBC-893F-B993C6B11D6B}"/>
              </a:ext>
            </a:extLst>
          </p:cNvPr>
          <p:cNvSpPr txBox="1"/>
          <p:nvPr/>
        </p:nvSpPr>
        <p:spPr>
          <a:xfrm>
            <a:off x="1947590" y="2827591"/>
            <a:ext cx="4862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262922"/>
                </a:solidFill>
              </a:defRPr>
            </a:lvl1pPr>
          </a:lstStyle>
          <a:p>
            <a:r>
              <a:rPr lang="es-ES" dirty="0"/>
              <a:t>CMEF -&gt; Indicadores y métricas</a:t>
            </a:r>
            <a:endParaRPr lang="en-U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B22268C-79EA-44F0-A3FF-114E8104681A}"/>
              </a:ext>
            </a:extLst>
          </p:cNvPr>
          <p:cNvSpPr txBox="1"/>
          <p:nvPr/>
        </p:nvSpPr>
        <p:spPr>
          <a:xfrm>
            <a:off x="2044684" y="3406921"/>
            <a:ext cx="458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262922"/>
                </a:solidFill>
              </a:rPr>
              <a:t>Fuentes de datos existentes</a:t>
            </a:r>
            <a:endParaRPr lang="en-US" sz="28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BDC7428-82AC-42E0-83E7-F381112CE57E}"/>
              </a:ext>
            </a:extLst>
          </p:cNvPr>
          <p:cNvSpPr txBox="1"/>
          <p:nvPr/>
        </p:nvSpPr>
        <p:spPr>
          <a:xfrm>
            <a:off x="3059752" y="3971563"/>
            <a:ext cx="2250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262922"/>
                </a:solidFill>
              </a:defRPr>
            </a:lvl1pPr>
          </a:lstStyle>
          <a:p>
            <a:r>
              <a:rPr lang="es-ES" dirty="0"/>
              <a:t>Cumplimiento</a:t>
            </a:r>
            <a:endParaRPr lang="en-US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04FC646-3C11-4733-B687-5481FE7803FA}"/>
              </a:ext>
            </a:extLst>
          </p:cNvPr>
          <p:cNvSpPr txBox="1"/>
          <p:nvPr/>
        </p:nvSpPr>
        <p:spPr>
          <a:xfrm>
            <a:off x="7374806" y="2876265"/>
            <a:ext cx="4230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262922"/>
                </a:solidFill>
              </a:defRPr>
            </a:lvl1pPr>
          </a:lstStyle>
          <a:p>
            <a:r>
              <a:rPr lang="es-ES" dirty="0"/>
              <a:t>Rendimiento y resultados</a:t>
            </a:r>
            <a:endParaRPr lang="en-US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2249A20-4B7B-4EAE-A7A0-250F0309A444}"/>
              </a:ext>
            </a:extLst>
          </p:cNvPr>
          <p:cNvSpPr txBox="1"/>
          <p:nvPr/>
        </p:nvSpPr>
        <p:spPr>
          <a:xfrm>
            <a:off x="7150102" y="3407844"/>
            <a:ext cx="4862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262922"/>
                </a:solidFill>
              </a:defRPr>
            </a:lvl1pPr>
          </a:lstStyle>
          <a:p>
            <a:r>
              <a:rPr lang="es-ES" dirty="0"/>
              <a:t>PMEF -&gt; indicadores y métricas</a:t>
            </a:r>
            <a:endParaRPr lang="en-US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F6D5C0E-05E2-4778-AE5C-5139321EE4C4}"/>
              </a:ext>
            </a:extLst>
          </p:cNvPr>
          <p:cNvSpPr txBox="1"/>
          <p:nvPr/>
        </p:nvSpPr>
        <p:spPr>
          <a:xfrm>
            <a:off x="7409039" y="3924099"/>
            <a:ext cx="4060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262922"/>
                </a:solidFill>
              </a:defRPr>
            </a:lvl1pPr>
          </a:lstStyle>
          <a:p>
            <a:r>
              <a:rPr lang="es-ES" dirty="0"/>
              <a:t>Nuevas fuentes de datos</a:t>
            </a:r>
            <a:endParaRPr lang="en-US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E8F3A49-C4D8-4903-AD0A-E9287658D89E}"/>
              </a:ext>
            </a:extLst>
          </p:cNvPr>
          <p:cNvSpPr txBox="1"/>
          <p:nvPr/>
        </p:nvSpPr>
        <p:spPr>
          <a:xfrm>
            <a:off x="3134718" y="1316514"/>
            <a:ext cx="77357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¿</a:t>
            </a:r>
            <a:r>
              <a:rPr lang="es-ES" sz="3000" b="1" dirty="0"/>
              <a:t>Cómo se mide si la PAC cumple sus objetivos</a:t>
            </a:r>
            <a:r>
              <a:rPr lang="en-US" sz="3000" b="1" dirty="0"/>
              <a:t>?</a:t>
            </a: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82D6AA4C-D61C-4865-87B1-5209EF303C7B}"/>
              </a:ext>
            </a:extLst>
          </p:cNvPr>
          <p:cNvSpPr/>
          <p:nvPr/>
        </p:nvSpPr>
        <p:spPr>
          <a:xfrm>
            <a:off x="7409039" y="1967178"/>
            <a:ext cx="4107053" cy="412196"/>
          </a:xfrm>
          <a:prstGeom prst="rightArrow">
            <a:avLst>
              <a:gd name="adj1" fmla="val 50000"/>
              <a:gd name="adj2" fmla="val 13680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B21051F-59FD-4115-BCFE-A7039C1C5B8D}"/>
              </a:ext>
            </a:extLst>
          </p:cNvPr>
          <p:cNvSpPr txBox="1"/>
          <p:nvPr/>
        </p:nvSpPr>
        <p:spPr>
          <a:xfrm>
            <a:off x="3788228" y="2002171"/>
            <a:ext cx="135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2014 - 2020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4063355-524E-4C01-9B50-0EE576290EDC}"/>
              </a:ext>
            </a:extLst>
          </p:cNvPr>
          <p:cNvSpPr txBox="1"/>
          <p:nvPr/>
        </p:nvSpPr>
        <p:spPr>
          <a:xfrm>
            <a:off x="8643255" y="1986618"/>
            <a:ext cx="135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2023 - 2027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2740083-3E91-4502-9509-66B91B3CA5C2}"/>
              </a:ext>
            </a:extLst>
          </p:cNvPr>
          <p:cNvSpPr txBox="1"/>
          <p:nvPr/>
        </p:nvSpPr>
        <p:spPr>
          <a:xfrm>
            <a:off x="5669282" y="4700513"/>
            <a:ext cx="2616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Consecuencia</a:t>
            </a:r>
          </a:p>
        </p:txBody>
      </p:sp>
      <p:sp>
        <p:nvSpPr>
          <p:cNvPr id="30" name="Flecha: a la izquierda y derecha 29">
            <a:extLst>
              <a:ext uri="{FF2B5EF4-FFF2-40B4-BE49-F238E27FC236}">
                <a16:creationId xmlns:a16="http://schemas.microsoft.com/office/drawing/2014/main" id="{D640E2B6-2A34-48BF-A1D4-9FC0D3334F70}"/>
              </a:ext>
            </a:extLst>
          </p:cNvPr>
          <p:cNvSpPr/>
          <p:nvPr/>
        </p:nvSpPr>
        <p:spPr>
          <a:xfrm>
            <a:off x="6191620" y="5630416"/>
            <a:ext cx="1400175" cy="314325"/>
          </a:xfrm>
          <a:prstGeom prst="leftRightArrow">
            <a:avLst>
              <a:gd name="adj1" fmla="val 50000"/>
              <a:gd name="adj2" fmla="val 9848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24DCDED-44D0-4CDB-AB51-B40BC7FE9930}"/>
              </a:ext>
            </a:extLst>
          </p:cNvPr>
          <p:cNvSpPr txBox="1"/>
          <p:nvPr/>
        </p:nvSpPr>
        <p:spPr>
          <a:xfrm>
            <a:off x="7835184" y="2425558"/>
            <a:ext cx="277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262922"/>
                </a:solidFill>
              </a:defRPr>
            </a:lvl1pPr>
          </a:lstStyle>
          <a:p>
            <a:r>
              <a:rPr lang="es-ES" dirty="0"/>
              <a:t>Nuevos objetivos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32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412" y="0"/>
            <a:ext cx="9890449" cy="755780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88A675"/>
                </a:solidFill>
              </a:rPr>
              <a:t>Cuaderno de explotación digital para el sector vitivinícola</a:t>
            </a:r>
            <a:endParaRPr lang="en-US" sz="3200" b="1" dirty="0">
              <a:solidFill>
                <a:srgbClr val="88A675"/>
              </a:solidFill>
            </a:endParaRPr>
          </a:p>
        </p:txBody>
      </p:sp>
      <p:pic>
        <p:nvPicPr>
          <p:cNvPr id="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B5CE4D7-D207-4215-82AF-7605082C8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67" y="110920"/>
            <a:ext cx="1637472" cy="11475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59D217B-64C0-46A1-8852-4086C0E70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77"/>
          <a:stretch/>
        </p:blipFill>
        <p:spPr>
          <a:xfrm>
            <a:off x="839755" y="1564290"/>
            <a:ext cx="10366312" cy="5060457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EF67B2D-CA1D-440E-A3EE-38278AE183FA}"/>
              </a:ext>
            </a:extLst>
          </p:cNvPr>
          <p:cNvSpPr/>
          <p:nvPr/>
        </p:nvSpPr>
        <p:spPr>
          <a:xfrm>
            <a:off x="851336" y="2003898"/>
            <a:ext cx="2533890" cy="462084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E7A7A590-7AFB-4EB9-9AC4-7EEB9F109DA5}"/>
              </a:ext>
            </a:extLst>
          </p:cNvPr>
          <p:cNvCxnSpPr>
            <a:cxnSpLocks/>
            <a:stCxn id="17" idx="2"/>
            <a:endCxn id="13" idx="0"/>
          </p:cNvCxnSpPr>
          <p:nvPr/>
        </p:nvCxnSpPr>
        <p:spPr>
          <a:xfrm flipH="1">
            <a:off x="2118281" y="1331006"/>
            <a:ext cx="1350834" cy="67289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38DD9AA-ABDF-4F8A-AF7D-DDF5619160EE}"/>
              </a:ext>
            </a:extLst>
          </p:cNvPr>
          <p:cNvSpPr txBox="1"/>
          <p:nvPr/>
        </p:nvSpPr>
        <p:spPr>
          <a:xfrm>
            <a:off x="2557184" y="684675"/>
            <a:ext cx="1823862" cy="64633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Datos internos de la explotación</a:t>
            </a:r>
          </a:p>
        </p:txBody>
      </p:sp>
    </p:spTree>
    <p:extLst>
      <p:ext uri="{BB962C8B-B14F-4D97-AF65-F5344CB8AC3E}">
        <p14:creationId xmlns:p14="http://schemas.microsoft.com/office/powerpoint/2010/main" val="2294815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412" y="0"/>
            <a:ext cx="9890449" cy="755780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88A675"/>
                </a:solidFill>
              </a:rPr>
              <a:t>Cuaderno de explotación digital para el sector vitivinícola</a:t>
            </a:r>
            <a:endParaRPr lang="en-US" sz="3200" b="1" dirty="0">
              <a:solidFill>
                <a:srgbClr val="88A675"/>
              </a:solidFill>
            </a:endParaRPr>
          </a:p>
        </p:txBody>
      </p:sp>
      <p:pic>
        <p:nvPicPr>
          <p:cNvPr id="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B5CE4D7-D207-4215-82AF-7605082C8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67" y="110920"/>
            <a:ext cx="1637472" cy="11475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59D217B-64C0-46A1-8852-4086C0E70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77"/>
          <a:stretch/>
        </p:blipFill>
        <p:spPr>
          <a:xfrm>
            <a:off x="839755" y="1564290"/>
            <a:ext cx="10366312" cy="5060457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EF67B2D-CA1D-440E-A3EE-38278AE183FA}"/>
              </a:ext>
            </a:extLst>
          </p:cNvPr>
          <p:cNvSpPr/>
          <p:nvPr/>
        </p:nvSpPr>
        <p:spPr>
          <a:xfrm>
            <a:off x="851336" y="2003898"/>
            <a:ext cx="2533890" cy="462084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E7A7A590-7AFB-4EB9-9AC4-7EEB9F109DA5}"/>
              </a:ext>
            </a:extLst>
          </p:cNvPr>
          <p:cNvCxnSpPr>
            <a:cxnSpLocks/>
            <a:stCxn id="17" idx="2"/>
            <a:endCxn id="13" idx="0"/>
          </p:cNvCxnSpPr>
          <p:nvPr/>
        </p:nvCxnSpPr>
        <p:spPr>
          <a:xfrm flipH="1">
            <a:off x="2118281" y="1331006"/>
            <a:ext cx="1350834" cy="67289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38DD9AA-ABDF-4F8A-AF7D-DDF5619160EE}"/>
              </a:ext>
            </a:extLst>
          </p:cNvPr>
          <p:cNvSpPr txBox="1"/>
          <p:nvPr/>
        </p:nvSpPr>
        <p:spPr>
          <a:xfrm>
            <a:off x="2557184" y="684675"/>
            <a:ext cx="1823862" cy="64633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Datos internos de la explotación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750FE7D-9845-40B2-9883-BBBDB8B881A4}"/>
              </a:ext>
            </a:extLst>
          </p:cNvPr>
          <p:cNvSpPr/>
          <p:nvPr/>
        </p:nvSpPr>
        <p:spPr>
          <a:xfrm>
            <a:off x="3482502" y="5097294"/>
            <a:ext cx="1575881" cy="1527453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C9A18C0-DCCD-40FA-AFA5-8C8225BB9F96}"/>
              </a:ext>
            </a:extLst>
          </p:cNvPr>
          <p:cNvSpPr/>
          <p:nvPr/>
        </p:nvSpPr>
        <p:spPr>
          <a:xfrm>
            <a:off x="5058383" y="5097294"/>
            <a:ext cx="6128426" cy="1527453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D9C787FC-020E-4277-9603-7B75215BBDDC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4175636" y="1439226"/>
            <a:ext cx="2706184" cy="3783131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C10A596-DD50-4E44-9C08-31415F1F0369}"/>
              </a:ext>
            </a:extLst>
          </p:cNvPr>
          <p:cNvSpPr txBox="1"/>
          <p:nvPr/>
        </p:nvSpPr>
        <p:spPr>
          <a:xfrm>
            <a:off x="5872612" y="792895"/>
            <a:ext cx="2018415" cy="646331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Datos externos a la explotación</a:t>
            </a:r>
          </a:p>
        </p:txBody>
      </p:sp>
    </p:spTree>
    <p:extLst>
      <p:ext uri="{BB962C8B-B14F-4D97-AF65-F5344CB8AC3E}">
        <p14:creationId xmlns:p14="http://schemas.microsoft.com/office/powerpoint/2010/main" val="1043147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412" y="0"/>
            <a:ext cx="9890449" cy="755780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88A675"/>
                </a:solidFill>
              </a:rPr>
              <a:t>Cuaderno de explotación digital para el sector vitivinícola</a:t>
            </a:r>
            <a:endParaRPr lang="en-US" sz="3200" b="1" dirty="0">
              <a:solidFill>
                <a:srgbClr val="88A675"/>
              </a:solidFill>
            </a:endParaRPr>
          </a:p>
        </p:txBody>
      </p:sp>
      <p:pic>
        <p:nvPicPr>
          <p:cNvPr id="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B5CE4D7-D207-4215-82AF-7605082C8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67" y="110920"/>
            <a:ext cx="1637472" cy="11475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59D217B-64C0-46A1-8852-4086C0E70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77"/>
          <a:stretch/>
        </p:blipFill>
        <p:spPr>
          <a:xfrm>
            <a:off x="839755" y="1564290"/>
            <a:ext cx="10366312" cy="506045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8E59867-0626-4BAD-A142-BC2524022193}"/>
              </a:ext>
            </a:extLst>
          </p:cNvPr>
          <p:cNvSpPr txBox="1"/>
          <p:nvPr/>
        </p:nvSpPr>
        <p:spPr>
          <a:xfrm>
            <a:off x="9382593" y="889098"/>
            <a:ext cx="1711274" cy="369332"/>
          </a:xfrm>
          <a:prstGeom prst="rect">
            <a:avLst/>
          </a:prstGeom>
          <a:noFill/>
          <a:ln w="317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Base geográfica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1D345439-B90D-4EA0-B459-04691DE3A87B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7134710" y="1258430"/>
            <a:ext cx="3103520" cy="1979872"/>
          </a:xfrm>
          <a:prstGeom prst="straightConnector1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EF67B2D-CA1D-440E-A3EE-38278AE183FA}"/>
              </a:ext>
            </a:extLst>
          </p:cNvPr>
          <p:cNvSpPr/>
          <p:nvPr/>
        </p:nvSpPr>
        <p:spPr>
          <a:xfrm>
            <a:off x="851336" y="2003898"/>
            <a:ext cx="2533890" cy="462084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E7A7A590-7AFB-4EB9-9AC4-7EEB9F109DA5}"/>
              </a:ext>
            </a:extLst>
          </p:cNvPr>
          <p:cNvCxnSpPr>
            <a:cxnSpLocks/>
            <a:stCxn id="17" idx="2"/>
            <a:endCxn id="13" idx="0"/>
          </p:cNvCxnSpPr>
          <p:nvPr/>
        </p:nvCxnSpPr>
        <p:spPr>
          <a:xfrm flipH="1">
            <a:off x="2118281" y="1331006"/>
            <a:ext cx="1350834" cy="67289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38DD9AA-ABDF-4F8A-AF7D-DDF5619160EE}"/>
              </a:ext>
            </a:extLst>
          </p:cNvPr>
          <p:cNvSpPr txBox="1"/>
          <p:nvPr/>
        </p:nvSpPr>
        <p:spPr>
          <a:xfrm>
            <a:off x="2557184" y="684675"/>
            <a:ext cx="1823862" cy="64633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Datos internos de la explotación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750FE7D-9845-40B2-9883-BBBDB8B881A4}"/>
              </a:ext>
            </a:extLst>
          </p:cNvPr>
          <p:cNvSpPr/>
          <p:nvPr/>
        </p:nvSpPr>
        <p:spPr>
          <a:xfrm>
            <a:off x="3482502" y="5097294"/>
            <a:ext cx="1575881" cy="1527453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C9A18C0-DCCD-40FA-AFA5-8C8225BB9F96}"/>
              </a:ext>
            </a:extLst>
          </p:cNvPr>
          <p:cNvSpPr/>
          <p:nvPr/>
        </p:nvSpPr>
        <p:spPr>
          <a:xfrm>
            <a:off x="5058383" y="5097294"/>
            <a:ext cx="6128426" cy="1527453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D9C787FC-020E-4277-9603-7B75215BBDDC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4175636" y="1439226"/>
            <a:ext cx="2706184" cy="3783131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C10A596-DD50-4E44-9C08-31415F1F0369}"/>
              </a:ext>
            </a:extLst>
          </p:cNvPr>
          <p:cNvSpPr txBox="1"/>
          <p:nvPr/>
        </p:nvSpPr>
        <p:spPr>
          <a:xfrm>
            <a:off x="5872612" y="792895"/>
            <a:ext cx="2018415" cy="646331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Datos externos a la explotación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55087FD-74D2-40C0-AB03-18FDF2EB9780}"/>
              </a:ext>
            </a:extLst>
          </p:cNvPr>
          <p:cNvSpPr/>
          <p:nvPr/>
        </p:nvSpPr>
        <p:spPr>
          <a:xfrm>
            <a:off x="3482501" y="2003898"/>
            <a:ext cx="7704307" cy="2968333"/>
          </a:xfrm>
          <a:prstGeom prst="rect">
            <a:avLst/>
          </a:pr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46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grass, wooden, building, field&#10;&#10;Description automatically generated">
            <a:extLst>
              <a:ext uri="{FF2B5EF4-FFF2-40B4-BE49-F238E27FC236}">
                <a16:creationId xmlns:a16="http://schemas.microsoft.com/office/drawing/2014/main" id="{D84D18FA-5977-4B6E-A641-D75FC9847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48" y="-33130"/>
            <a:ext cx="12254119" cy="6891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CFA78A-58BE-417F-A299-DB300CF8C031}"/>
              </a:ext>
            </a:extLst>
          </p:cNvPr>
          <p:cNvSpPr/>
          <p:nvPr/>
        </p:nvSpPr>
        <p:spPr>
          <a:xfrm>
            <a:off x="2240474" y="1864811"/>
            <a:ext cx="7752352" cy="3331462"/>
          </a:xfrm>
          <a:prstGeom prst="rect">
            <a:avLst/>
          </a:prstGeom>
          <a:solidFill>
            <a:srgbClr val="88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8FB8B-4DFB-43AC-957E-900E8A08E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628" y="1836358"/>
            <a:ext cx="7300744" cy="1051924"/>
          </a:xfrm>
        </p:spPr>
        <p:txBody>
          <a:bodyPr>
            <a:normAutofit fontScale="90000"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chemeClr val="bg1"/>
                </a:solidFill>
              </a:rPr>
              <a:t>Gracias por </a:t>
            </a:r>
            <a:r>
              <a:rPr lang="en-US" sz="3200" b="1" dirty="0" err="1">
                <a:solidFill>
                  <a:schemeClr val="bg1"/>
                </a:solidFill>
              </a:rPr>
              <a:t>su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atención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y </a:t>
            </a:r>
            <a:r>
              <a:rPr lang="en-US" sz="3200" b="1" dirty="0" err="1">
                <a:solidFill>
                  <a:schemeClr val="bg1"/>
                </a:solidFill>
              </a:rPr>
              <a:t>pasamos</a:t>
            </a:r>
            <a:r>
              <a:rPr lang="en-US" sz="3200" b="1" dirty="0">
                <a:solidFill>
                  <a:schemeClr val="bg1"/>
                </a:solidFill>
              </a:rPr>
              <a:t> a la mesa </a:t>
            </a:r>
            <a:r>
              <a:rPr lang="en-US" sz="3200" b="1" dirty="0" err="1">
                <a:solidFill>
                  <a:schemeClr val="bg1"/>
                </a:solidFill>
              </a:rPr>
              <a:t>redonda</a:t>
            </a:r>
            <a:endParaRPr lang="en-BE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A33A3-5610-4689-9719-F126ED5E3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524" y="2876005"/>
            <a:ext cx="1943498" cy="146928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en-GB" sz="1400" b="1" dirty="0">
                <a:solidFill>
                  <a:srgbClr val="262922"/>
                </a:solidFill>
              </a:rPr>
              <a:t>Alberto Gutiérrez García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en-GB" sz="1400" b="1" dirty="0">
                <a:solidFill>
                  <a:srgbClr val="262922"/>
                </a:solidFill>
              </a:rPr>
              <a:t>David A. </a:t>
            </a:r>
            <a:r>
              <a:rPr lang="en-GB" sz="1400" b="1" dirty="0" err="1">
                <a:solidFill>
                  <a:srgbClr val="262922"/>
                </a:solidFill>
              </a:rPr>
              <a:t>Nafría</a:t>
            </a:r>
            <a:r>
              <a:rPr lang="en-GB" sz="1400" b="1" dirty="0">
                <a:solidFill>
                  <a:srgbClr val="262922"/>
                </a:solidFill>
              </a:rPr>
              <a:t> García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en-GB" sz="1400" b="1" dirty="0" err="1">
                <a:solidFill>
                  <a:srgbClr val="262922"/>
                </a:solidFill>
              </a:rPr>
              <a:t>Féix</a:t>
            </a:r>
            <a:r>
              <a:rPr lang="en-GB" sz="1400" b="1" dirty="0">
                <a:solidFill>
                  <a:srgbClr val="262922"/>
                </a:solidFill>
              </a:rPr>
              <a:t> Hernando Sancho </a:t>
            </a:r>
          </a:p>
          <a:p>
            <a:pPr marL="0" indent="0" algn="ctr">
              <a:lnSpc>
                <a:spcPct val="160000"/>
              </a:lnSpc>
              <a:spcBef>
                <a:spcPts val="0"/>
              </a:spcBef>
              <a:buNone/>
            </a:pPr>
            <a:r>
              <a:rPr lang="en-GB" sz="1400" b="1" dirty="0" err="1">
                <a:solidFill>
                  <a:srgbClr val="262922"/>
                </a:solidFill>
              </a:rPr>
              <a:t>ITACyL</a:t>
            </a:r>
            <a:endParaRPr lang="en-GB" sz="1400" b="1" dirty="0">
              <a:solidFill>
                <a:srgbClr val="262922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3D6654-E2B9-40F0-BAC6-043ECFE7E982}"/>
              </a:ext>
            </a:extLst>
          </p:cNvPr>
          <p:cNvSpPr/>
          <p:nvPr/>
        </p:nvSpPr>
        <p:spPr>
          <a:xfrm>
            <a:off x="2240474" y="4506963"/>
            <a:ext cx="7756493" cy="1314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E47C13-DC66-4433-BCE0-B8233AACD52C}"/>
              </a:ext>
            </a:extLst>
          </p:cNvPr>
          <p:cNvSpPr/>
          <p:nvPr/>
        </p:nvSpPr>
        <p:spPr>
          <a:xfrm>
            <a:off x="2240473" y="1044832"/>
            <a:ext cx="7760634" cy="842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15" name="Picture 14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9EC27F59-AA25-4818-8AFC-3A4048717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71" y="1188893"/>
            <a:ext cx="3707869" cy="600727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922563A5-8FD1-4C4E-A803-94094F2E2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29" y="4654511"/>
            <a:ext cx="1527909" cy="101903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65AD176E-8AE7-4D41-B53E-537502A66A3D}"/>
              </a:ext>
            </a:extLst>
          </p:cNvPr>
          <p:cNvSpPr txBox="1">
            <a:spLocks/>
          </p:cNvSpPr>
          <p:nvPr/>
        </p:nvSpPr>
        <p:spPr>
          <a:xfrm>
            <a:off x="4263415" y="4689206"/>
            <a:ext cx="4930698" cy="10186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050" dirty="0">
                <a:solidFill>
                  <a:srgbClr val="262922"/>
                </a:solidFill>
                <a:effectLst/>
                <a:latin typeface="Ubuntu"/>
                <a:ea typeface="Times New Roman" panose="02020603050405020304" pitchFamily="18" charset="0"/>
                <a:cs typeface="Times New Roman"/>
              </a:rPr>
              <a:t>This project has received funding from the European Union’s Horizon 2020 research and innovation programme under grant agreement No. 101000662.</a:t>
            </a:r>
            <a:br>
              <a:rPr lang="en-GB" sz="1050" dirty="0"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050" dirty="0">
                <a:solidFill>
                  <a:srgbClr val="262922"/>
                </a:solidFill>
                <a:effectLst/>
                <a:latin typeface="Ubuntu"/>
                <a:ea typeface="Open Sans" panose="020B0606030504020204" pitchFamily="34" charset="0"/>
                <a:cs typeface="Times New Roman"/>
              </a:rPr>
              <a:t>The content of this publication exclusively reflects the author's view and the </a:t>
            </a:r>
            <a:r>
              <a:rPr lang="en-GB" sz="1050" dirty="0">
                <a:solidFill>
                  <a:srgbClr val="262922"/>
                </a:solidFill>
                <a:latin typeface="Ubuntu"/>
                <a:cs typeface="Times New Roman"/>
              </a:rPr>
              <a:t>Research</a:t>
            </a:r>
            <a:r>
              <a:rPr lang="en-GB" sz="1050" dirty="0">
                <a:solidFill>
                  <a:srgbClr val="262922"/>
                </a:solidFill>
                <a:effectLst/>
                <a:latin typeface="Ubuntu"/>
                <a:ea typeface="Open Sans" panose="020B0606030504020204" pitchFamily="34" charset="0"/>
                <a:cs typeface="Times New Roman"/>
              </a:rPr>
              <a:t> Executive Agency and the Commission are not responsible for any use that may be made of the </a:t>
            </a:r>
            <a:r>
              <a:rPr lang="en-GB" sz="1050" dirty="0">
                <a:solidFill>
                  <a:srgbClr val="262922"/>
                </a:solidFill>
                <a:effectLst/>
                <a:latin typeface="Ubuntu"/>
                <a:ea typeface="Open Sans" panose="020B0606030504020204" pitchFamily="34" charset="0"/>
                <a:cs typeface="TimesNewRomanPSMT"/>
              </a:rPr>
              <a:t>information it contains.</a:t>
            </a:r>
            <a:endParaRPr lang="en-GB" sz="1050" dirty="0">
              <a:solidFill>
                <a:srgbClr val="262922"/>
              </a:solidFill>
              <a:effectLst/>
              <a:latin typeface="Ubuntu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Internet outline">
            <a:extLst>
              <a:ext uri="{FF2B5EF4-FFF2-40B4-BE49-F238E27FC236}">
                <a16:creationId xmlns:a16="http://schemas.microsoft.com/office/drawing/2014/main" id="{232A52B2-A01F-4B45-9B4E-27A28BD24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27123" y="3094638"/>
            <a:ext cx="447246" cy="447246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46C2A27A-870F-4C12-8BB9-FF6702DAD1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61" y="3701538"/>
            <a:ext cx="372934" cy="3729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51CCE7-4157-46FE-853F-435F2906BC20}"/>
              </a:ext>
            </a:extLst>
          </p:cNvPr>
          <p:cNvSpPr txBox="1"/>
          <p:nvPr/>
        </p:nvSpPr>
        <p:spPr>
          <a:xfrm>
            <a:off x="7341304" y="3686220"/>
            <a:ext cx="264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@</a:t>
            </a:r>
            <a:r>
              <a:rPr lang="en-GB" dirty="0">
                <a:solidFill>
                  <a:schemeClr val="bg1"/>
                </a:solidFill>
              </a:rPr>
              <a:t>MEF4CAP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24349E-CAFB-41B3-B2AA-7A8D1F4483D3}"/>
              </a:ext>
            </a:extLst>
          </p:cNvPr>
          <p:cNvSpPr txBox="1"/>
          <p:nvPr/>
        </p:nvSpPr>
        <p:spPr>
          <a:xfrm>
            <a:off x="7374435" y="3110086"/>
            <a:ext cx="3719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www.</a:t>
            </a:r>
            <a:r>
              <a:rPr lang="en-GB" dirty="0">
                <a:solidFill>
                  <a:schemeClr val="bg1"/>
                </a:solidFill>
              </a:rPr>
              <a:t>mef4cap</a:t>
            </a:r>
            <a:r>
              <a:rPr lang="en-US" dirty="0">
                <a:solidFill>
                  <a:schemeClr val="bg1"/>
                </a:solidFill>
              </a:rPr>
              <a:t>.eu</a:t>
            </a:r>
            <a:endParaRPr lang="en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21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fabric, brick&#10;&#10;Description automatically generated">
            <a:extLst>
              <a:ext uri="{FF2B5EF4-FFF2-40B4-BE49-F238E27FC236}">
                <a16:creationId xmlns:a16="http://schemas.microsoft.com/office/drawing/2014/main" id="{2D5A8CB2-F761-440B-9000-62F2F0F204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4680" r="24286" b="51434"/>
          <a:stretch/>
        </p:blipFill>
        <p:spPr>
          <a:xfrm rot="5400000">
            <a:off x="-2592483" y="2501371"/>
            <a:ext cx="6949110" cy="17641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E71CF9-44BC-4CDA-A548-3E6D1F9486D0}"/>
              </a:ext>
            </a:extLst>
          </p:cNvPr>
          <p:cNvSpPr/>
          <p:nvPr/>
        </p:nvSpPr>
        <p:spPr>
          <a:xfrm>
            <a:off x="0" y="-95511"/>
            <a:ext cx="12253644" cy="1325563"/>
          </a:xfrm>
          <a:prstGeom prst="rect">
            <a:avLst/>
          </a:prstGeom>
          <a:solidFill>
            <a:srgbClr val="262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297" y="158856"/>
            <a:ext cx="5474267" cy="80528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Marco general del Proyecto</a:t>
            </a: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C4776BB-BAE2-4756-8616-4BDE2DFF4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24" y="117754"/>
            <a:ext cx="1281320" cy="899031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1AACDAA-A673-4215-8692-6B3DBED8AF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703318"/>
              </p:ext>
            </p:extLst>
          </p:nvPr>
        </p:nvGraphicFramePr>
        <p:xfrm>
          <a:off x="3243241" y="1639707"/>
          <a:ext cx="7508276" cy="4737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Visio" r:id="rId5" imgW="10010692" imgH="6315177" progId="Visio.Drawing.15">
                  <p:embed/>
                </p:oleObj>
              </mc:Choice>
              <mc:Fallback>
                <p:oleObj name="Visio" r:id="rId5" imgW="10010692" imgH="6315177" progId="Visio.Drawing.15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1AACDAA-A673-4215-8692-6B3DBED8AF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3241" y="1639707"/>
                        <a:ext cx="7508276" cy="47376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D27D68F-4303-490D-A83B-B9ACE1EC9CE6}"/>
              </a:ext>
            </a:extLst>
          </p:cNvPr>
          <p:cNvSpPr txBox="1"/>
          <p:nvPr/>
        </p:nvSpPr>
        <p:spPr>
          <a:xfrm>
            <a:off x="2470996" y="2991125"/>
            <a:ext cx="357803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GB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Identificar</a:t>
            </a:r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NECESIDADES FUTURAS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8C95B9-2FE7-4061-BC00-519D0550B145}"/>
              </a:ext>
            </a:extLst>
          </p:cNvPr>
          <p:cNvSpPr txBox="1"/>
          <p:nvPr/>
        </p:nvSpPr>
        <p:spPr>
          <a:xfrm>
            <a:off x="4753823" y="1484419"/>
            <a:ext cx="4487112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n-GB" dirty="0"/>
              <a:t>2 </a:t>
            </a:r>
            <a:r>
              <a:rPr lang="en-GB" dirty="0" err="1"/>
              <a:t>Identificar</a:t>
            </a:r>
            <a:r>
              <a:rPr lang="en-GB" dirty="0"/>
              <a:t> DESARROLLOS TECNOLÓGICOS</a:t>
            </a:r>
          </a:p>
          <a:p>
            <a:pPr algn="ctr"/>
            <a:endParaRPr lang="en-GB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2E30F9-E03F-44BF-A11D-CFA7D6504DCB}"/>
              </a:ext>
            </a:extLst>
          </p:cNvPr>
          <p:cNvSpPr txBox="1"/>
          <p:nvPr/>
        </p:nvSpPr>
        <p:spPr>
          <a:xfrm>
            <a:off x="5859979" y="5683366"/>
            <a:ext cx="389534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dirty="0"/>
              <a:t>3 </a:t>
            </a:r>
            <a:r>
              <a:rPr lang="en-GB" dirty="0" err="1"/>
              <a:t>Evaluar</a:t>
            </a:r>
            <a:r>
              <a:rPr lang="en-GB" dirty="0"/>
              <a:t> el POTENCIAL de las TECNOLOGÍAS y </a:t>
            </a:r>
            <a:r>
              <a:rPr lang="en-GB" dirty="0" err="1"/>
              <a:t>definir</a:t>
            </a:r>
            <a:r>
              <a:rPr lang="en-GB" dirty="0"/>
              <a:t> PATHWAYS.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DCA448-495C-46A8-8BD8-031D360D3460}"/>
              </a:ext>
            </a:extLst>
          </p:cNvPr>
          <p:cNvSpPr txBox="1"/>
          <p:nvPr/>
        </p:nvSpPr>
        <p:spPr>
          <a:xfrm>
            <a:off x="8941899" y="3163267"/>
            <a:ext cx="205584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dirty="0"/>
              <a:t>4 CASOS DE DEMOSTRACIÓN</a:t>
            </a:r>
          </a:p>
        </p:txBody>
      </p:sp>
    </p:spTree>
    <p:extLst>
      <p:ext uri="{BB962C8B-B14F-4D97-AF65-F5344CB8AC3E}">
        <p14:creationId xmlns:p14="http://schemas.microsoft.com/office/powerpoint/2010/main" val="3565244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fabric, brick&#10;&#10;Description automatically generated">
            <a:extLst>
              <a:ext uri="{FF2B5EF4-FFF2-40B4-BE49-F238E27FC236}">
                <a16:creationId xmlns:a16="http://schemas.microsoft.com/office/drawing/2014/main" id="{2D5A8CB2-F761-440B-9000-62F2F0F20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4680" r="24286" b="51434"/>
          <a:stretch/>
        </p:blipFill>
        <p:spPr>
          <a:xfrm rot="5400000">
            <a:off x="-2592483" y="2501371"/>
            <a:ext cx="6949110" cy="17641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E71CF9-44BC-4CDA-A548-3E6D1F9486D0}"/>
              </a:ext>
            </a:extLst>
          </p:cNvPr>
          <p:cNvSpPr/>
          <p:nvPr/>
        </p:nvSpPr>
        <p:spPr>
          <a:xfrm>
            <a:off x="0" y="-95511"/>
            <a:ext cx="12253644" cy="1325563"/>
          </a:xfrm>
          <a:prstGeom prst="rect">
            <a:avLst/>
          </a:prstGeom>
          <a:solidFill>
            <a:srgbClr val="262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928" y="161893"/>
            <a:ext cx="2260944" cy="805289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chemeClr val="bg1"/>
                </a:solidFill>
              </a:rPr>
              <a:t>Consorcio</a:t>
            </a: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C4776BB-BAE2-4756-8616-4BDE2DFF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24" y="117754"/>
            <a:ext cx="1281320" cy="899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CBC181-E291-4F09-9197-72B05B05B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010" y="1537059"/>
            <a:ext cx="6192624" cy="43353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A48D65-28B3-45DD-9D39-0AA29E689B2D}"/>
              </a:ext>
            </a:extLst>
          </p:cNvPr>
          <p:cNvSpPr txBox="1"/>
          <p:nvPr/>
        </p:nvSpPr>
        <p:spPr>
          <a:xfrm>
            <a:off x="8256854" y="2510266"/>
            <a:ext cx="3935145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6 </a:t>
            </a:r>
            <a:r>
              <a:rPr lang="es-ES" sz="2000" b="1" dirty="0"/>
              <a:t>Países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/>
              <a:t>9 Socios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/>
              <a:t>8 Perfiles:</a:t>
            </a:r>
            <a:endParaRPr lang="es-ES" sz="2000" dirty="0"/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Estadística y economía agraria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Asesoramiento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Tecnologías de la Comunicación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Observación de la tierra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Medio ambiente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Monitorización y evaluación de políticas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Organismos pagadores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Cooperativas Agrarias</a:t>
            </a:r>
          </a:p>
        </p:txBody>
      </p:sp>
      <p:pic>
        <p:nvPicPr>
          <p:cNvPr id="2050" name="Picture 2" descr="Horizon 2020 | I3A">
            <a:extLst>
              <a:ext uri="{FF2B5EF4-FFF2-40B4-BE49-F238E27FC236}">
                <a16:creationId xmlns:a16="http://schemas.microsoft.com/office/drawing/2014/main" id="{FD85A792-E85C-4EEF-9C77-1AE451214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875" y="1326226"/>
            <a:ext cx="3009104" cy="99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263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fabric, brick&#10;&#10;Description automatically generated">
            <a:extLst>
              <a:ext uri="{FF2B5EF4-FFF2-40B4-BE49-F238E27FC236}">
                <a16:creationId xmlns:a16="http://schemas.microsoft.com/office/drawing/2014/main" id="{2D5A8CB2-F761-440B-9000-62F2F0F204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4680" r="24286" b="51434"/>
          <a:stretch/>
        </p:blipFill>
        <p:spPr>
          <a:xfrm rot="5400000">
            <a:off x="-2592483" y="2501371"/>
            <a:ext cx="6949110" cy="17641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E71CF9-44BC-4CDA-A548-3E6D1F9486D0}"/>
              </a:ext>
            </a:extLst>
          </p:cNvPr>
          <p:cNvSpPr/>
          <p:nvPr/>
        </p:nvSpPr>
        <p:spPr>
          <a:xfrm>
            <a:off x="0" y="-95511"/>
            <a:ext cx="12253644" cy="1325563"/>
          </a:xfrm>
          <a:prstGeom prst="rect">
            <a:avLst/>
          </a:prstGeom>
          <a:solidFill>
            <a:srgbClr val="262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5243" y="117754"/>
            <a:ext cx="4781513" cy="80528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Estructura</a:t>
            </a:r>
            <a:r>
              <a:rPr lang="en-GB" sz="3600" b="1" dirty="0">
                <a:solidFill>
                  <a:schemeClr val="bg1"/>
                </a:solidFill>
              </a:rPr>
              <a:t> del Proyecto</a:t>
            </a: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C4776BB-BAE2-4756-8616-4BDE2DFF4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24" y="117754"/>
            <a:ext cx="1281320" cy="89903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17B408D-1D7F-404B-BC64-5A0630A49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087" y="1613385"/>
            <a:ext cx="7553663" cy="4382410"/>
          </a:xfrm>
          <a:prstGeom prst="rect">
            <a:avLst/>
          </a:prstGeom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91C29803-5ABE-4D5A-905B-4A2C65C1C2AB}"/>
              </a:ext>
            </a:extLst>
          </p:cNvPr>
          <p:cNvSpPr/>
          <p:nvPr/>
        </p:nvSpPr>
        <p:spPr>
          <a:xfrm rot="5400000">
            <a:off x="6585766" y="1777427"/>
            <a:ext cx="1237131" cy="566091"/>
          </a:xfrm>
          <a:prstGeom prst="rightArrow">
            <a:avLst>
              <a:gd name="adj1" fmla="val 50000"/>
              <a:gd name="adj2" fmla="val 846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áfico 15" descr="Marca de verificación">
            <a:extLst>
              <a:ext uri="{FF2B5EF4-FFF2-40B4-BE49-F238E27FC236}">
                <a16:creationId xmlns:a16="http://schemas.microsoft.com/office/drawing/2014/main" id="{B993AA24-E9E3-429B-8DB5-406E280BB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5623" y="1613385"/>
            <a:ext cx="685783" cy="685783"/>
          </a:xfrm>
          <a:prstGeom prst="rect">
            <a:avLst/>
          </a:prstGeom>
        </p:spPr>
      </p:pic>
      <p:pic>
        <p:nvPicPr>
          <p:cNvPr id="17" name="Gráfico 16" descr="Marca de verificación">
            <a:extLst>
              <a:ext uri="{FF2B5EF4-FFF2-40B4-BE49-F238E27FC236}">
                <a16:creationId xmlns:a16="http://schemas.microsoft.com/office/drawing/2014/main" id="{0D385E63-3364-4C04-AD65-5FFFEF14E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4204" y="2814693"/>
            <a:ext cx="685783" cy="685783"/>
          </a:xfrm>
          <a:prstGeom prst="rect">
            <a:avLst/>
          </a:prstGeom>
        </p:spPr>
      </p:pic>
      <p:pic>
        <p:nvPicPr>
          <p:cNvPr id="18" name="Gráfico 17" descr="Marca de verificación">
            <a:extLst>
              <a:ext uri="{FF2B5EF4-FFF2-40B4-BE49-F238E27FC236}">
                <a16:creationId xmlns:a16="http://schemas.microsoft.com/office/drawing/2014/main" id="{DF0C9E35-CD1E-41A8-A201-B0604AC31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4204" y="4044050"/>
            <a:ext cx="685783" cy="685783"/>
          </a:xfrm>
          <a:prstGeom prst="rect">
            <a:avLst/>
          </a:prstGeom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CE9C5D56-B59B-48A5-9717-72F4B0622ECF}"/>
              </a:ext>
            </a:extLst>
          </p:cNvPr>
          <p:cNvSpPr/>
          <p:nvPr/>
        </p:nvSpPr>
        <p:spPr>
          <a:xfrm rot="5400000">
            <a:off x="9538313" y="2016122"/>
            <a:ext cx="1237131" cy="566091"/>
          </a:xfrm>
          <a:prstGeom prst="rightArrow">
            <a:avLst>
              <a:gd name="adj1" fmla="val 50000"/>
              <a:gd name="adj2" fmla="val 84613"/>
            </a:avLst>
          </a:prstGeom>
          <a:solidFill>
            <a:srgbClr val="FF0000">
              <a:alpha val="38000"/>
            </a:srgbClr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67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F2F8C6-3F6C-48A5-B231-B14B3F167D45}"/>
              </a:ext>
            </a:extLst>
          </p:cNvPr>
          <p:cNvSpPr/>
          <p:nvPr/>
        </p:nvSpPr>
        <p:spPr>
          <a:xfrm>
            <a:off x="-6350" y="2497055"/>
            <a:ext cx="12192000" cy="2225057"/>
          </a:xfrm>
          <a:prstGeom prst="rect">
            <a:avLst/>
          </a:prstGeom>
          <a:solidFill>
            <a:srgbClr val="88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1AA8D-0311-4A46-B9DB-DD34D2744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075" y="2919011"/>
            <a:ext cx="9975850" cy="1657309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WP1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s-ES_tradnl" sz="3200" b="1" dirty="0">
                <a:solidFill>
                  <a:schemeClr val="bg1"/>
                </a:solidFill>
              </a:rPr>
              <a:t>Mejora del marco de monitorización y evaluación para una PAC reformada</a:t>
            </a:r>
            <a:br>
              <a:rPr lang="en-US" sz="3200" b="1" dirty="0">
                <a:solidFill>
                  <a:schemeClr val="bg1"/>
                </a:solidFill>
              </a:rPr>
            </a:b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(Enhanced Monitoring and Evaluation for a reformed CAP)</a:t>
            </a:r>
            <a:endParaRPr lang="en-U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83C8C04-3F7F-4C3F-8009-0670506F1488}"/>
              </a:ext>
            </a:extLst>
          </p:cNvPr>
          <p:cNvSpPr txBox="1"/>
          <p:nvPr/>
        </p:nvSpPr>
        <p:spPr>
          <a:xfrm>
            <a:off x="3946525" y="5153662"/>
            <a:ext cx="4603750" cy="738664"/>
          </a:xfrm>
          <a:prstGeom prst="rect">
            <a:avLst/>
          </a:prstGeom>
          <a:solidFill>
            <a:srgbClr val="88A675"/>
          </a:solidFill>
        </p:spPr>
        <p:txBody>
          <a:bodyPr wrap="square" rtlCol="0">
            <a:spAutoFit/>
          </a:bodyPr>
          <a:lstStyle/>
          <a:p>
            <a:r>
              <a:rPr lang="el-GR" b="1" dirty="0"/>
              <a:t> </a:t>
            </a:r>
            <a:r>
              <a:rPr lang="en-US" b="1" dirty="0"/>
              <a:t>Trevor Donnellan</a:t>
            </a:r>
            <a:r>
              <a:rPr lang="en-US" dirty="0"/>
              <a:t> &amp; </a:t>
            </a:r>
            <a:r>
              <a:rPr lang="en-US" b="1" dirty="0"/>
              <a:t>Emma Dillon</a:t>
            </a:r>
            <a:r>
              <a:rPr lang="en-US" dirty="0"/>
              <a:t> – </a:t>
            </a:r>
            <a:r>
              <a:rPr lang="en-US" dirty="0" err="1"/>
              <a:t>Teagasc</a:t>
            </a:r>
            <a:endParaRPr lang="en-US" dirty="0"/>
          </a:p>
          <a:p>
            <a:pPr algn="ctr"/>
            <a:r>
              <a:rPr lang="en-US" sz="2400" b="1" dirty="0">
                <a:hlinkClick r:id="rId4"/>
              </a:rPr>
              <a:t>https://www.teagasc.ie/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30322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E28AC7-DA28-43F9-B1C1-B5F9509199B4}"/>
              </a:ext>
            </a:extLst>
          </p:cNvPr>
          <p:cNvSpPr/>
          <p:nvPr/>
        </p:nvSpPr>
        <p:spPr>
          <a:xfrm>
            <a:off x="0" y="-888"/>
            <a:ext cx="12192000" cy="1602000"/>
          </a:xfrm>
          <a:prstGeom prst="rect">
            <a:avLst/>
          </a:prstGeom>
          <a:solidFill>
            <a:srgbClr val="88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pic>
        <p:nvPicPr>
          <p:cNvPr id="6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0A984821-7F34-4264-9AFE-305C8DDFF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12" y="230326"/>
            <a:ext cx="1636135" cy="11484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108" y="340212"/>
            <a:ext cx="9868206" cy="1148400"/>
          </a:xfrm>
        </p:spPr>
        <p:txBody>
          <a:bodyPr>
            <a:noAutofit/>
          </a:bodyPr>
          <a:lstStyle/>
          <a:p>
            <a:pPr algn="ctr"/>
            <a:r>
              <a:rPr lang="es-ES_tradnl" sz="3200" b="1" dirty="0">
                <a:solidFill>
                  <a:schemeClr val="bg1"/>
                </a:solidFill>
              </a:rPr>
              <a:t>Mejora del marco de monitorización y evaluación para una PAC reformada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GB" sz="3200" b="1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21B4C18-28AC-904B-8A43-26BC9113C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147" y="20621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F1DB15-0333-444F-887D-B8291422F319}"/>
              </a:ext>
            </a:extLst>
          </p:cNvPr>
          <p:cNvSpPr txBox="1"/>
          <p:nvPr/>
        </p:nvSpPr>
        <p:spPr>
          <a:xfrm>
            <a:off x="433999" y="2372292"/>
            <a:ext cx="10395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es-ES" sz="2000" dirty="0"/>
              <a:t>2.- Desarrollos futuros de la PAC y sus impactos en el uso administrativo y los proveedores de datos</a:t>
            </a:r>
            <a:endParaRPr lang="en-US" sz="2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3BFDB2-937A-425B-B22A-A6F318BD056E}"/>
              </a:ext>
            </a:extLst>
          </p:cNvPr>
          <p:cNvSpPr txBox="1"/>
          <p:nvPr/>
        </p:nvSpPr>
        <p:spPr>
          <a:xfrm>
            <a:off x="433999" y="2060803"/>
            <a:ext cx="9915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1.- Evolución de la PAC y políticas relacionadas (la agenda de sostenibilidad emergente)</a:t>
            </a:r>
            <a:endParaRPr lang="en-US" sz="20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1AC63A6-E84A-4549-934C-D3B08E9E2D57}"/>
              </a:ext>
            </a:extLst>
          </p:cNvPr>
          <p:cNvSpPr txBox="1"/>
          <p:nvPr/>
        </p:nvSpPr>
        <p:spPr>
          <a:xfrm>
            <a:off x="433999" y="2621575"/>
            <a:ext cx="1156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s-ES" dirty="0"/>
              <a:t>3.- Necesidades de Monitorización y Evaluación: </a:t>
            </a:r>
            <a:r>
              <a:rPr lang="es-ES" sz="2800" b="1" dirty="0"/>
              <a:t>lista de indicadoras y métricas</a:t>
            </a:r>
            <a:endParaRPr lang="en-US" sz="28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C7F5553-F14A-4C3E-B9D2-1975A1F48DDA}"/>
              </a:ext>
            </a:extLst>
          </p:cNvPr>
          <p:cNvSpPr txBox="1"/>
          <p:nvPr/>
        </p:nvSpPr>
        <p:spPr>
          <a:xfrm>
            <a:off x="128948" y="1553959"/>
            <a:ext cx="21570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</a:t>
            </a:r>
            <a:r>
              <a:rPr lang="es-ES" altLang="en-US" sz="3000" b="1" dirty="0"/>
              <a:t>:</a:t>
            </a:r>
            <a:endParaRPr lang="en-US" sz="3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B82F4C4-BE57-493C-9D40-C4575145CC71}"/>
              </a:ext>
            </a:extLst>
          </p:cNvPr>
          <p:cNvSpPr txBox="1"/>
          <p:nvPr/>
        </p:nvSpPr>
        <p:spPr>
          <a:xfrm>
            <a:off x="499314" y="3091647"/>
            <a:ext cx="46054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u="sng" dirty="0"/>
              <a:t>41 Indicadores y métricas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CF49877-BA73-4E90-A479-F8A9FEC92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339" y="3464040"/>
            <a:ext cx="6957347" cy="3012289"/>
          </a:xfrm>
          <a:prstGeom prst="rect">
            <a:avLst/>
          </a:prstGeom>
        </p:spPr>
      </p:pic>
      <p:graphicFrame>
        <p:nvGraphicFramePr>
          <p:cNvPr id="13" name="Object 9">
            <a:extLst>
              <a:ext uri="{FF2B5EF4-FFF2-40B4-BE49-F238E27FC236}">
                <a16:creationId xmlns:a16="http://schemas.microsoft.com/office/drawing/2014/main" id="{F617EFD5-1CC9-4762-A0BC-B9BC78A93D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962790"/>
              </p:ext>
            </p:extLst>
          </p:nvPr>
        </p:nvGraphicFramePr>
        <p:xfrm>
          <a:off x="208860" y="3584090"/>
          <a:ext cx="4154278" cy="3104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Bitmap Image" r:id="rId6" imgW="7839000" imgH="5857920" progId="Paint.Picture">
                  <p:embed/>
                </p:oleObj>
              </mc:Choice>
              <mc:Fallback>
                <p:oleObj name="Bitmap Image" r:id="rId6" imgW="7839000" imgH="5857920" progId="Paint.Picture">
                  <p:embed/>
                  <p:pic>
                    <p:nvPicPr>
                      <p:cNvPr id="7" name="Object 9">
                        <a:extLst>
                          <a:ext uri="{FF2B5EF4-FFF2-40B4-BE49-F238E27FC236}">
                            <a16:creationId xmlns:a16="http://schemas.microsoft.com/office/drawing/2014/main" id="{52B5B447-0159-4360-88E2-C4200F656B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8860" y="3584090"/>
                        <a:ext cx="4154278" cy="3104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13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E28AC7-DA28-43F9-B1C1-B5F9509199B4}"/>
              </a:ext>
            </a:extLst>
          </p:cNvPr>
          <p:cNvSpPr/>
          <p:nvPr/>
        </p:nvSpPr>
        <p:spPr>
          <a:xfrm>
            <a:off x="0" y="-888"/>
            <a:ext cx="12192000" cy="1602000"/>
          </a:xfrm>
          <a:prstGeom prst="rect">
            <a:avLst/>
          </a:prstGeom>
          <a:solidFill>
            <a:srgbClr val="88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pic>
        <p:nvPicPr>
          <p:cNvPr id="6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0A984821-7F34-4264-9AFE-305C8DDFF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12" y="230326"/>
            <a:ext cx="1636135" cy="11484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BF9D6C9-6B53-4718-95F3-3F63B09C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108" y="340212"/>
            <a:ext cx="9868206" cy="1148400"/>
          </a:xfrm>
        </p:spPr>
        <p:txBody>
          <a:bodyPr>
            <a:noAutofit/>
          </a:bodyPr>
          <a:lstStyle/>
          <a:p>
            <a:pPr algn="ctr"/>
            <a:r>
              <a:rPr lang="es-ES_tradnl" sz="3200" b="1" dirty="0">
                <a:solidFill>
                  <a:schemeClr val="bg1"/>
                </a:solidFill>
              </a:rPr>
              <a:t>Mejora del marco de monitorización y evaluación para una PAC reformada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GB" sz="3200" b="1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21B4C18-28AC-904B-8A43-26BC9113C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147" y="20621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F1DB15-0333-444F-887D-B8291422F319}"/>
              </a:ext>
            </a:extLst>
          </p:cNvPr>
          <p:cNvSpPr txBox="1"/>
          <p:nvPr/>
        </p:nvSpPr>
        <p:spPr>
          <a:xfrm>
            <a:off x="433999" y="2372292"/>
            <a:ext cx="10395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es-ES" sz="2000" dirty="0"/>
              <a:t>2.- Desarrollos futuros de la PAC y sus impactos en el uso administrativo y los proveedores de datos</a:t>
            </a:r>
            <a:endParaRPr lang="en-US" sz="2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3BFDB2-937A-425B-B22A-A6F318BD056E}"/>
              </a:ext>
            </a:extLst>
          </p:cNvPr>
          <p:cNvSpPr txBox="1"/>
          <p:nvPr/>
        </p:nvSpPr>
        <p:spPr>
          <a:xfrm>
            <a:off x="433999" y="2060803"/>
            <a:ext cx="9915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1.- Evolución de la PAC y políticas relacionadas (la agenda de sostenibilidad emergente)</a:t>
            </a:r>
            <a:endParaRPr lang="en-US" sz="20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1AC63A6-E84A-4549-934C-D3B08E9E2D57}"/>
              </a:ext>
            </a:extLst>
          </p:cNvPr>
          <p:cNvSpPr txBox="1"/>
          <p:nvPr/>
        </p:nvSpPr>
        <p:spPr>
          <a:xfrm>
            <a:off x="433999" y="2621575"/>
            <a:ext cx="1156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s-ES" dirty="0"/>
              <a:t>3.- Necesidades de Monitorización y Evaluación: </a:t>
            </a:r>
            <a:r>
              <a:rPr lang="es-ES" sz="2800" b="1" dirty="0"/>
              <a:t>lista de indicadoras y métricas</a:t>
            </a:r>
            <a:endParaRPr lang="en-US" sz="28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C7F5553-F14A-4C3E-B9D2-1975A1F48DDA}"/>
              </a:ext>
            </a:extLst>
          </p:cNvPr>
          <p:cNvSpPr txBox="1"/>
          <p:nvPr/>
        </p:nvSpPr>
        <p:spPr>
          <a:xfrm>
            <a:off x="128948" y="1553959"/>
            <a:ext cx="21570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</a:t>
            </a:r>
            <a:r>
              <a:rPr lang="es-ES" altLang="en-US" sz="3000" b="1" dirty="0"/>
              <a:t>:</a:t>
            </a:r>
            <a:endParaRPr lang="en-US" sz="3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B82F4C4-BE57-493C-9D40-C4575145CC71}"/>
              </a:ext>
            </a:extLst>
          </p:cNvPr>
          <p:cNvSpPr txBox="1"/>
          <p:nvPr/>
        </p:nvSpPr>
        <p:spPr>
          <a:xfrm>
            <a:off x="499314" y="3091647"/>
            <a:ext cx="46054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u="sng" dirty="0"/>
              <a:t>41 Indicadores y métricas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CF49877-BA73-4E90-A479-F8A9FEC92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339" y="3464040"/>
            <a:ext cx="6957347" cy="3012289"/>
          </a:xfrm>
          <a:prstGeom prst="rect">
            <a:avLst/>
          </a:prstGeom>
        </p:spPr>
      </p:pic>
      <p:graphicFrame>
        <p:nvGraphicFramePr>
          <p:cNvPr id="13" name="Object 9">
            <a:extLst>
              <a:ext uri="{FF2B5EF4-FFF2-40B4-BE49-F238E27FC236}">
                <a16:creationId xmlns:a16="http://schemas.microsoft.com/office/drawing/2014/main" id="{F617EFD5-1CC9-4762-A0BC-B9BC78A93DB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08860" y="3584090"/>
          <a:ext cx="4154278" cy="3104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Bitmap Image" r:id="rId6" imgW="7839000" imgH="5857920" progId="Paint.Picture">
                  <p:embed/>
                </p:oleObj>
              </mc:Choice>
              <mc:Fallback>
                <p:oleObj name="Bitmap Image" r:id="rId6" imgW="7839000" imgH="5857920" progId="Paint.Picture">
                  <p:embed/>
                  <p:pic>
                    <p:nvPicPr>
                      <p:cNvPr id="13" name="Object 9">
                        <a:extLst>
                          <a:ext uri="{FF2B5EF4-FFF2-40B4-BE49-F238E27FC236}">
                            <a16:creationId xmlns:a16="http://schemas.microsoft.com/office/drawing/2014/main" id="{F617EFD5-1CC9-4762-A0BC-B9BC78A93D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8860" y="3584090"/>
                        <a:ext cx="4154278" cy="3104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ACFC832F-1F3B-453E-8255-1C577A18ED62}"/>
              </a:ext>
            </a:extLst>
          </p:cNvPr>
          <p:cNvSpPr/>
          <p:nvPr/>
        </p:nvSpPr>
        <p:spPr>
          <a:xfrm rot="2213778">
            <a:off x="7893466" y="3684802"/>
            <a:ext cx="413189" cy="1432379"/>
          </a:xfrm>
          <a:prstGeom prst="downArrow">
            <a:avLst>
              <a:gd name="adj1" fmla="val 50000"/>
              <a:gd name="adj2" fmla="val 16351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23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EF4CAP">
      <a:majorFont>
        <a:latin typeface="Ubuntu Medium"/>
        <a:ea typeface=""/>
        <a:cs typeface=""/>
      </a:majorFont>
      <a:minorFont>
        <a:latin typeface="Ubuntu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5144950EFEE8499F512791B54067B8" ma:contentTypeVersion="9" ma:contentTypeDescription="Een nieuw document maken." ma:contentTypeScope="" ma:versionID="231e736f5d5d5c19be9ba34f9f58cbef">
  <xsd:schema xmlns:xsd="http://www.w3.org/2001/XMLSchema" xmlns:xs="http://www.w3.org/2001/XMLSchema" xmlns:p="http://schemas.microsoft.com/office/2006/metadata/properties" xmlns:ns2="a2801fc8-ff32-456e-8c26-d3cee698cc5b" targetNamespace="http://schemas.microsoft.com/office/2006/metadata/properties" ma:root="true" ma:fieldsID="ef540c7e29eedfcfb8079bcedc01c4ae" ns2:_="">
    <xsd:import namespace="a2801fc8-ff32-456e-8c26-d3cee698cc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801fc8-ff32-456e-8c26-d3cee698cc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2F5C16-D1CA-411B-BEEB-DDE03935E27D}">
  <ds:schemaRefs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dcmitype/"/>
    <ds:schemaRef ds:uri="a2801fc8-ff32-456e-8c26-d3cee698cc5b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DC02D3C-6455-44C3-9983-2606600ABC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801fc8-ff32-456e-8c26-d3cee698cc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84DBDA-39E9-471D-A715-D60CA2ABBA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1441</Words>
  <Application>Microsoft Office PowerPoint</Application>
  <PresentationFormat>Panorámica</PresentationFormat>
  <Paragraphs>206</Paragraphs>
  <Slides>33</Slides>
  <Notes>15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4" baseType="lpstr">
      <vt:lpstr>Arial</vt:lpstr>
      <vt:lpstr>Calibri</vt:lpstr>
      <vt:lpstr>Open Sans</vt:lpstr>
      <vt:lpstr>Times New Roman</vt:lpstr>
      <vt:lpstr>TimesNewRomanPSMT</vt:lpstr>
      <vt:lpstr>Ubuntu</vt:lpstr>
      <vt:lpstr>Ubuntu Medium</vt:lpstr>
      <vt:lpstr>Wingdings</vt:lpstr>
      <vt:lpstr>Office Theme</vt:lpstr>
      <vt:lpstr>Visio</vt:lpstr>
      <vt:lpstr>Bitmap Image</vt:lpstr>
      <vt:lpstr>(Monitoring and Evaluation Frameworks  for the Common Agricultural Policy)</vt:lpstr>
      <vt:lpstr>Contexto</vt:lpstr>
      <vt:lpstr>Contexto</vt:lpstr>
      <vt:lpstr>Marco general del Proyecto</vt:lpstr>
      <vt:lpstr>Consorcio</vt:lpstr>
      <vt:lpstr>Estructura del Proyecto</vt:lpstr>
      <vt:lpstr>WP1 Mejora del marco de monitorización y evaluación para una PAC reformada  (Enhanced Monitoring and Evaluation for a reformed CAP)</vt:lpstr>
      <vt:lpstr>Mejora del marco de monitorización y evaluación para una PAC reformada </vt:lpstr>
      <vt:lpstr>Mejora del marco de monitorización y evaluación para una PAC reformada </vt:lpstr>
      <vt:lpstr>WP2 Nuevos datos y tecnologías para medir la sostenibilidad en agriculura  (Exploring new data and technologies to measure sustainability in agriculture)</vt:lpstr>
      <vt:lpstr>Nuevas tecnologías como fuente de datos para la monitorización y la evaluación</vt:lpstr>
      <vt:lpstr>Nuevas tecnologías como fuente de datos para la monitorización y la evaluación</vt:lpstr>
      <vt:lpstr>Proyectos relacionados</vt:lpstr>
      <vt:lpstr>WP3 Sistemas actuales y futuras oportunidades   (Current Systems and Future Pathways)</vt:lpstr>
      <vt:lpstr>WP3 Sistema actual y futuros pathways</vt:lpstr>
      <vt:lpstr>WP3 Sistema actual y futuros pathways</vt:lpstr>
      <vt:lpstr>WP3 Sistema actual y futuros pathways</vt:lpstr>
      <vt:lpstr>WP3 Sistema actual y futuros pathways</vt:lpstr>
      <vt:lpstr>WP3 Sistema actual y futuros pathways</vt:lpstr>
      <vt:lpstr>WP3 Sistema actual y futuros pathways</vt:lpstr>
      <vt:lpstr>Presentación de PowerPoint</vt:lpstr>
      <vt:lpstr>Presentación de PowerPoint</vt:lpstr>
      <vt:lpstr>Presentación de PowerPoint</vt:lpstr>
      <vt:lpstr>WP4 Casos de demostración  (Demo cases)</vt:lpstr>
      <vt:lpstr>WP4 Casos de demostración</vt:lpstr>
      <vt:lpstr>WP4 Casos de demostración</vt:lpstr>
      <vt:lpstr>WP4 Casos de demostración</vt:lpstr>
      <vt:lpstr>WP4 Casos de demostración</vt:lpstr>
      <vt:lpstr>Cuaderno de explotación digital para el sector vitivinícola</vt:lpstr>
      <vt:lpstr>Cuaderno de explotación digital para el sector vitivinícola</vt:lpstr>
      <vt:lpstr>Cuaderno de explotación digital para el sector vitivinícola</vt:lpstr>
      <vt:lpstr>Cuaderno de explotación digital para el sector vitivinícola</vt:lpstr>
      <vt:lpstr>Gracias por su atención y pasamos a la mesa redonda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presentation</dc:title>
  <dc:creator/>
  <cp:lastModifiedBy/>
  <cp:revision>103</cp:revision>
  <dcterms:created xsi:type="dcterms:W3CDTF">2020-12-11T16:43:09Z</dcterms:created>
  <dcterms:modified xsi:type="dcterms:W3CDTF">2023-05-29T09:25:20Z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0x010100465144950EFEE8499F512791B54067B8</vt:lpwstr>
  </property>
</Properties>
</file>