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0" r:id="rId4"/>
    <p:sldId id="276" r:id="rId5"/>
    <p:sldId id="277" r:id="rId6"/>
    <p:sldId id="289" r:id="rId7"/>
    <p:sldId id="290" r:id="rId8"/>
    <p:sldId id="271" r:id="rId9"/>
    <p:sldId id="257" r:id="rId10"/>
    <p:sldId id="278" r:id="rId11"/>
    <p:sldId id="272" r:id="rId12"/>
    <p:sldId id="268" r:id="rId13"/>
    <p:sldId id="279" r:id="rId14"/>
    <p:sldId id="280" r:id="rId15"/>
    <p:sldId id="281" r:id="rId16"/>
    <p:sldId id="286" r:id="rId17"/>
    <p:sldId id="285" r:id="rId18"/>
    <p:sldId id="284" r:id="rId19"/>
    <p:sldId id="282" r:id="rId20"/>
    <p:sldId id="283" r:id="rId21"/>
    <p:sldId id="291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FC0C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719" autoAdjust="0"/>
  </p:normalViewPr>
  <p:slideViewPr>
    <p:cSldViewPr snapToGrid="0">
      <p:cViewPr varScale="1">
        <p:scale>
          <a:sx n="83" d="100"/>
          <a:sy n="83" d="100"/>
        </p:scale>
        <p:origin x="210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0B81D-C679-45B5-8DA1-A5FF6F25EA68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8E013-3218-401C-997C-48BB44EAA51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676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/>
              <a:t>Conversaciones con los responsables de las estadísticas en la consejería que tienen que realizar los informes de producción: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s-ES" dirty="0"/>
              <a:t>La producción total se obtiene a final de campaña mediante la consulta a paneles de expertos que engloban todos sectores involucrados en la producción: de agricultores (OPAS) a cooperativas, almacenistas y administración.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s-ES" dirty="0"/>
              <a:t>Resulta interesante saber como se va desarrollando la campaña a lo largo de la misma y no una vez concluida. 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es-ES" dirty="0"/>
              <a:t>Esto es interesante no sólo para la administración sino también para el resto de actores involucrados en la producción-distribución y transformación. =&gt; Servicio público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/>
              <a:t>Premisa del sistema: la variación del rendimiento/producción está influenciada por la variabilidad climática de la campaña =&gt; utilización de modelos agronómicos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E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-ES" dirty="0"/>
              <a:t>------------------------------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Descripción del problema/proceso/forma de trabajar antes de acometer el proyecto de transformación digital.</a:t>
            </a:r>
            <a:endParaRPr lang="es-ES" sz="1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¿Por qué se decidió acometer el proyecto de transformación digital?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s-ES" dirty="0"/>
          </a:p>
        </p:txBody>
      </p:sp>
      <p:sp>
        <p:nvSpPr>
          <p:cNvPr id="159" name="Google Shape;15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Para una </a:t>
            </a:r>
            <a:r>
              <a:rPr lang="en-US" dirty="0" err="1"/>
              <a:t>ejecución</a:t>
            </a:r>
            <a:r>
              <a:rPr lang="en-US" dirty="0"/>
              <a:t> </a:t>
            </a:r>
            <a:r>
              <a:rPr lang="en-US" dirty="0" err="1"/>
              <a:t>básica</a:t>
            </a:r>
            <a:r>
              <a:rPr lang="en-US" dirty="0"/>
              <a:t> ese </a:t>
            </a:r>
            <a:r>
              <a:rPr lang="en-US" dirty="0" err="1"/>
              <a:t>sencillo</a:t>
            </a:r>
            <a:r>
              <a:rPr lang="en-US" dirty="0"/>
              <a:t> de </a:t>
            </a:r>
            <a:r>
              <a:rPr lang="en-US" dirty="0" err="1"/>
              <a:t>utilizar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 err="1"/>
              <a:t>Pocos</a:t>
            </a:r>
            <a:r>
              <a:rPr lang="en-US" dirty="0"/>
              <a:t> </a:t>
            </a:r>
            <a:r>
              <a:rPr lang="en-US" dirty="0" err="1"/>
              <a:t>datos</a:t>
            </a:r>
            <a:r>
              <a:rPr lang="en-US" dirty="0"/>
              <a:t> de entrada: </a:t>
            </a:r>
            <a:r>
              <a:rPr lang="en-US" dirty="0" err="1"/>
              <a:t>Clima</a:t>
            </a:r>
            <a:r>
              <a:rPr lang="en-US" dirty="0"/>
              <a:t>, planta, </a:t>
            </a:r>
            <a:r>
              <a:rPr lang="en-US" dirty="0" err="1"/>
              <a:t>suelo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8E013-3218-401C-997C-48BB44EAA51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029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8E013-3218-401C-997C-48BB44EAA515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239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8E013-3218-401C-997C-48BB44EAA515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59133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8E013-3218-401C-997C-48BB44EAA515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07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interpolación</a:t>
            </a:r>
            <a:r>
              <a:rPr lang="en-US" dirty="0"/>
              <a:t> de </a:t>
            </a:r>
            <a:r>
              <a:rPr lang="en-US" dirty="0" err="1"/>
              <a:t>esta</a:t>
            </a:r>
            <a:r>
              <a:rPr lang="en-US" dirty="0"/>
              <a:t> </a:t>
            </a:r>
            <a:r>
              <a:rPr lang="en-US" dirty="0" err="1"/>
              <a:t>información</a:t>
            </a:r>
            <a:r>
              <a:rPr lang="en-US" dirty="0"/>
              <a:t> se </a:t>
            </a:r>
            <a:r>
              <a:rPr lang="en-US" dirty="0" err="1"/>
              <a:t>ofrece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resultado</a:t>
            </a:r>
            <a:endParaRPr lang="en-US" dirty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8E013-3218-401C-997C-48BB44EAA515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0829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Compañeros</a:t>
            </a:r>
            <a:r>
              <a:rPr lang="en-US" dirty="0"/>
              <a:t> de </a:t>
            </a:r>
            <a:r>
              <a:rPr lang="en-US" dirty="0" err="1"/>
              <a:t>investigaciónes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68E013-3218-401C-997C-48BB44EAA515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7605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B8A40-0B05-427A-81AD-0CC5B1F40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82394D8-A832-4E93-83B2-4F6C928B1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0205A4-A9FE-4FF8-A7C0-1747717E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5579C3E-BFC0-4864-AA01-7D8291AD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176C50-7105-477E-B7DB-6F58F4E3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1C6206-E528-42BC-B28F-FED4D9C9F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73D8A9D-2F7D-4F9C-9035-3F339A2E7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E41D99-7BC4-4E3E-80C4-5079CFE4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69A7DB-7C76-41B8-A394-624899028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0DBFC5-625A-4550-8F36-0B0CB05AA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516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ADE636B-A583-4103-815B-CBC1933518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836632-0F07-4BFA-9CC0-347D85E27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E3945E-CA61-4494-9CF1-31AF4099E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31CD65E-6D56-4962-975A-72C784A7A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82A1E4-B911-4F33-B965-39B9E07F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006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DF40C-94D3-41B7-A943-E4FF1523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8BA14EE-E67A-4178-9A02-C0E3F72D1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A176AF-F5F9-422C-B45D-857E3699A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CB308F7-3B2F-4713-B6BD-1A235684E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EAE14B-38AD-446E-8650-68CE92E0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699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0F721B-F73D-49BA-BBD9-32729F785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CD17E6-116D-4900-BA92-EB097AA5C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6C23B0-13E7-452A-B8C0-EF81CEC05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EFF8B1-EE9D-40C8-A466-29EDAF1B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07A300-7399-4CBF-962E-086EF2F38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1209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7FA95E-CE8B-499E-A9E4-1082020D5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1CE0C2-EEF0-420B-B083-1EB41F39AA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259B50-12CD-4062-84D0-3DF34595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4F318-34C0-4212-B30B-C9BC21BFB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371F3-95EE-43A2-9E02-6DA76D5E7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505A42-D61F-4EA1-AA6C-EC51422E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61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96CCC2-F75F-48F8-A5DD-05AC37DFC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60F2CFE-DF0F-4718-9A50-CFB310713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A1EED5-8F7E-43F7-AEEB-A03E58197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5CBE7B9-F57E-42B1-8ED0-913B6545B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E2719E1-3661-42E4-BDFF-3F3DFB8BF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5D18A26-3FB7-4BD8-BEA0-1CFC010DD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E9DB07-29CC-4BFA-92B8-1F1375599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1BB75E1-5C1B-427C-8738-92DBCE60E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880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83D567-8D4F-407B-A2A7-83D93F199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95C674-83BB-4D8C-BBCD-E9414623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D214CB7-8B75-4DBE-80AF-DC230B1A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E6A8C74-6351-44DF-ABA1-5EF231EA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36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BC616E7-B4B3-4F81-9B6F-B072706CA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EE833C6-AE1A-45F9-A588-AC42F5EC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7C6BD11-AF44-4CA7-978E-0CAA68D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077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6A2037-B718-46B1-8F6A-9F9EA7F49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169537-6E6C-4195-A9E6-A8C736BDC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67F57E-A51E-4DB5-8F90-AB331130D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85956C0-B1D1-4926-8084-0CBC676B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262C693-9CB1-4710-A864-4C5927A0E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413A62-CDE5-4A95-B1B8-2D28E4413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875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EA663E-4E72-4523-A348-1CD1B75C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B86B8CE-5B9A-40BE-91DC-49F02CF637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C866AE-03D8-4A7B-8B02-DA5621CC3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D6EF0F-8EC0-4A4A-B5CE-21F6879B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69750D7-FF76-48B1-AC4F-CF9BEBFDA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7B5D7F8-ECEC-4CEE-AE85-A4E8C2C7B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7908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672CFEF-0D1D-489A-8438-D757EC96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4634BD6-3045-487F-A32E-E7D686A33B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8ABC0E-FEFC-40BC-B6C7-AA6E14DB8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A32BF-6EA1-4651-A777-C5B7AEFE2F4F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F744-A143-448F-B59C-88A01971AA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0D514B-97F1-40F5-9FE1-07924EB5D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554E4-95DD-4753-AD16-DBF5127F8C3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887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.gif"/><Relationship Id="rId5" Type="http://schemas.openxmlformats.org/officeDocument/2006/relationships/image" Target="../media/image16.jpeg"/><Relationship Id="rId10" Type="http://schemas.openxmlformats.org/officeDocument/2006/relationships/image" Target="../media/image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1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hyperlink" Target="https://mcsncyl.itacyl.e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www.fao.org/aquacrop/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uelos.itacyl.es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A3C13-771D-4299-962F-8E21B9BF91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522" y="1473971"/>
            <a:ext cx="10749280" cy="1891150"/>
          </a:xfrm>
        </p:spPr>
        <p:txBody>
          <a:bodyPr>
            <a:normAutofit/>
          </a:bodyPr>
          <a:lstStyle/>
          <a:p>
            <a:r>
              <a:rPr lang="es-E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Sistema de Predicción de Cosechas de Castilla y León	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F0958A-FAA6-4359-A057-E9FD68BD4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42" y="4692804"/>
            <a:ext cx="11405927" cy="512463"/>
          </a:xfrm>
        </p:spPr>
        <p:txBody>
          <a:bodyPr>
            <a:normAutofit/>
          </a:bodyPr>
          <a:lstStyle/>
          <a:p>
            <a:r>
              <a:rPr lang="es-ES" sz="2200" dirty="0"/>
              <a:t>Instituto Tecnológico Agrario de Castilla y León – Delegación Territorial de AEMET en Castilla y León</a:t>
            </a:r>
          </a:p>
        </p:txBody>
      </p:sp>
      <p:pic>
        <p:nvPicPr>
          <p:cNvPr id="1026" name="Picture 2" descr="https://www.itacyl.es/documents/20143/331264/Coexistentia+ITACYL.png/288ce0ea-52c2-d46f-d36c-e98b214a0d77?t=1548167007167">
            <a:extLst>
              <a:ext uri="{FF2B5EF4-FFF2-40B4-BE49-F238E27FC236}">
                <a16:creationId xmlns:a16="http://schemas.microsoft.com/office/drawing/2014/main" id="{FFDF8C9D-A9CD-4087-88D9-724854F42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"/>
          <a:stretch/>
        </p:blipFill>
        <p:spPr bwMode="auto">
          <a:xfrm>
            <a:off x="373431" y="5004692"/>
            <a:ext cx="5722569" cy="15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4 Rectángulo">
            <a:extLst>
              <a:ext uri="{FF2B5EF4-FFF2-40B4-BE49-F238E27FC236}">
                <a16:creationId xmlns:a16="http://schemas.microsoft.com/office/drawing/2014/main" id="{7A4D7C6E-8021-4216-AA58-BDC0FF7B5494}"/>
              </a:ext>
            </a:extLst>
          </p:cNvPr>
          <p:cNvSpPr/>
          <p:nvPr/>
        </p:nvSpPr>
        <p:spPr>
          <a:xfrm>
            <a:off x="2237362" y="6811963"/>
            <a:ext cx="8286750" cy="46037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0390DB12-2F1E-4E06-946D-931D8B29EDA5}"/>
              </a:ext>
            </a:extLst>
          </p:cNvPr>
          <p:cNvSpPr/>
          <p:nvPr/>
        </p:nvSpPr>
        <p:spPr>
          <a:xfrm>
            <a:off x="2880324" y="0"/>
            <a:ext cx="6929437" cy="142875"/>
          </a:xfrm>
          <a:prstGeom prst="rect">
            <a:avLst/>
          </a:prstGeom>
          <a:solidFill>
            <a:srgbClr val="8E7863"/>
          </a:solidFill>
          <a:ln>
            <a:solidFill>
              <a:srgbClr val="8E7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63A690E-6736-457F-A27F-7B1A57F06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36" y="5500537"/>
            <a:ext cx="5041519" cy="8027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EB003A8-E48E-4DEE-8FCD-710A9F8ADF3F}"/>
              </a:ext>
            </a:extLst>
          </p:cNvPr>
          <p:cNvSpPr/>
          <p:nvPr/>
        </p:nvSpPr>
        <p:spPr>
          <a:xfrm>
            <a:off x="2562328" y="299212"/>
            <a:ext cx="7247433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VIII JORNADAS DE AGROMETEOROLOGÍA 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6 Conector recto">
            <a:extLst>
              <a:ext uri="{FF2B5EF4-FFF2-40B4-BE49-F238E27FC236}">
                <a16:creationId xmlns:a16="http://schemas.microsoft.com/office/drawing/2014/main" id="{DEF782FE-DBF6-44B0-AE06-0BF5371FE46D}"/>
              </a:ext>
            </a:extLst>
          </p:cNvPr>
          <p:cNvCxnSpPr>
            <a:cxnSpLocks/>
          </p:cNvCxnSpPr>
          <p:nvPr/>
        </p:nvCxnSpPr>
        <p:spPr>
          <a:xfrm>
            <a:off x="1548106" y="1460626"/>
            <a:ext cx="9520117" cy="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6 Conector recto">
            <a:extLst>
              <a:ext uri="{FF2B5EF4-FFF2-40B4-BE49-F238E27FC236}">
                <a16:creationId xmlns:a16="http://schemas.microsoft.com/office/drawing/2014/main" id="{DB22BE34-DAF0-403B-8A6F-724226CC07ED}"/>
              </a:ext>
            </a:extLst>
          </p:cNvPr>
          <p:cNvCxnSpPr>
            <a:cxnSpLocks/>
          </p:cNvCxnSpPr>
          <p:nvPr/>
        </p:nvCxnSpPr>
        <p:spPr>
          <a:xfrm>
            <a:off x="1548104" y="4385252"/>
            <a:ext cx="9520117" cy="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1E147FA-2E3B-458A-A277-E998CBF659B1}"/>
              </a:ext>
            </a:extLst>
          </p:cNvPr>
          <p:cNvSpPr/>
          <p:nvPr/>
        </p:nvSpPr>
        <p:spPr>
          <a:xfrm>
            <a:off x="3709824" y="871642"/>
            <a:ext cx="519667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y 2 de junio de 2023 - Valladolid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A5B4974-ADF5-4B66-9D6F-0966078C9CFB}"/>
              </a:ext>
            </a:extLst>
          </p:cNvPr>
          <p:cNvSpPr txBox="1"/>
          <p:nvPr/>
        </p:nvSpPr>
        <p:spPr>
          <a:xfrm>
            <a:off x="4202317" y="3696083"/>
            <a:ext cx="345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http://cosechas.itacyl.es/</a:t>
            </a:r>
          </a:p>
        </p:txBody>
      </p:sp>
    </p:spTree>
    <p:extLst>
      <p:ext uri="{BB962C8B-B14F-4D97-AF65-F5344CB8AC3E}">
        <p14:creationId xmlns:p14="http://schemas.microsoft.com/office/powerpoint/2010/main" val="377981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>
            <a:extLst>
              <a:ext uri="{FF2B5EF4-FFF2-40B4-BE49-F238E27FC236}">
                <a16:creationId xmlns:a16="http://schemas.microsoft.com/office/drawing/2014/main" id="{85422F80-E857-43A0-89CF-904B6554BBA8}"/>
              </a:ext>
            </a:extLst>
          </p:cNvPr>
          <p:cNvGrpSpPr/>
          <p:nvPr/>
        </p:nvGrpSpPr>
        <p:grpSpPr>
          <a:xfrm>
            <a:off x="6100344" y="2061346"/>
            <a:ext cx="6033600" cy="4536000"/>
            <a:chOff x="13174099" y="4485237"/>
            <a:chExt cx="4171568" cy="31363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4099" y="6094424"/>
              <a:ext cx="2160000" cy="1527151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74099" y="4485237"/>
              <a:ext cx="2160000" cy="1527151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5667" y="6094424"/>
              <a:ext cx="2160000" cy="1527151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5667" y="4485237"/>
              <a:ext cx="2160000" cy="1527151"/>
            </a:xfrm>
            <a:prstGeom prst="rect">
              <a:avLst/>
            </a:prstGeom>
          </p:spPr>
        </p:pic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A37A7F5C-C380-498B-B856-599B79E7B27E}"/>
              </a:ext>
            </a:extLst>
          </p:cNvPr>
          <p:cNvGrpSpPr>
            <a:grpSpLocks noChangeAspect="1"/>
          </p:cNvGrpSpPr>
          <p:nvPr/>
        </p:nvGrpSpPr>
        <p:grpSpPr>
          <a:xfrm>
            <a:off x="91557" y="2061162"/>
            <a:ext cx="6033471" cy="4536184"/>
            <a:chOff x="-5106181" y="2424209"/>
            <a:chExt cx="4171569" cy="3136338"/>
          </a:xfrm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6181" y="2424209"/>
              <a:ext cx="2160000" cy="1527151"/>
            </a:xfrm>
            <a:prstGeom prst="rect">
              <a:avLst/>
            </a:prstGeom>
            <a:grpFill/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06181" y="4033396"/>
              <a:ext cx="2160000" cy="1527151"/>
            </a:xfrm>
            <a:prstGeom prst="rect">
              <a:avLst/>
            </a:prstGeom>
            <a:grpFill/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4612" y="4033396"/>
              <a:ext cx="2160000" cy="1527151"/>
            </a:xfrm>
            <a:prstGeom prst="rect">
              <a:avLst/>
            </a:prstGeom>
            <a:grpFill/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94612" y="2424209"/>
              <a:ext cx="2160000" cy="1527151"/>
            </a:xfrm>
            <a:prstGeom prst="rect">
              <a:avLst/>
            </a:prstGeom>
            <a:grpFill/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4A192DDB-A385-4CC1-8E07-A7569347E027}"/>
              </a:ext>
            </a:extLst>
          </p:cNvPr>
          <p:cNvSpPr txBox="1"/>
          <p:nvPr/>
        </p:nvSpPr>
        <p:spPr>
          <a:xfrm>
            <a:off x="312541" y="1078569"/>
            <a:ext cx="4855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Textura</a:t>
            </a:r>
            <a:r>
              <a:rPr lang="en-US" sz="2800" dirty="0"/>
              <a:t>: </a:t>
            </a:r>
          </a:p>
          <a:p>
            <a:pPr algn="ctr"/>
            <a:r>
              <a:rPr lang="en-US" sz="2800" dirty="0"/>
              <a:t>%</a:t>
            </a:r>
            <a:r>
              <a:rPr lang="en-US" sz="2800" dirty="0" err="1"/>
              <a:t>Arcilla</a:t>
            </a:r>
            <a:r>
              <a:rPr lang="en-US" sz="2800" dirty="0"/>
              <a:t>, %Limo, %Arena, %MO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5C1229E-A70A-4E38-8DBC-01ECC01F5C22}"/>
              </a:ext>
            </a:extLst>
          </p:cNvPr>
          <p:cNvSpPr txBox="1"/>
          <p:nvPr/>
        </p:nvSpPr>
        <p:spPr>
          <a:xfrm>
            <a:off x="6621961" y="1078569"/>
            <a:ext cx="4855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Características</a:t>
            </a:r>
            <a:r>
              <a:rPr lang="en-US" sz="2800" b="1" dirty="0"/>
              <a:t> </a:t>
            </a:r>
            <a:r>
              <a:rPr lang="es-ES" sz="2800" b="1" dirty="0"/>
              <a:t>hidráulicas</a:t>
            </a:r>
            <a:r>
              <a:rPr lang="en-US" sz="2800" dirty="0"/>
              <a:t>: </a:t>
            </a:r>
          </a:p>
          <a:p>
            <a:pPr algn="ctr"/>
            <a:r>
              <a:rPr lang="en-US" sz="2800" dirty="0"/>
              <a:t>WP, FC, SAT, </a:t>
            </a:r>
            <a:r>
              <a:rPr lang="en-US" sz="2800" dirty="0" err="1"/>
              <a:t>Ksat</a:t>
            </a:r>
            <a:endParaRPr lang="en-US" sz="2800" dirty="0"/>
          </a:p>
        </p:txBody>
      </p:sp>
      <p:sp>
        <p:nvSpPr>
          <p:cNvPr id="8" name="Flecha: a la derecha con bandas 7">
            <a:extLst>
              <a:ext uri="{FF2B5EF4-FFF2-40B4-BE49-F238E27FC236}">
                <a16:creationId xmlns:a16="http://schemas.microsoft.com/office/drawing/2014/main" id="{8071885C-145C-4EE3-8020-DEE460F408D9}"/>
              </a:ext>
            </a:extLst>
          </p:cNvPr>
          <p:cNvSpPr/>
          <p:nvPr/>
        </p:nvSpPr>
        <p:spPr>
          <a:xfrm>
            <a:off x="5076430" y="3951756"/>
            <a:ext cx="1382428" cy="533400"/>
          </a:xfrm>
          <a:prstGeom prst="stripedRightArrow">
            <a:avLst>
              <a:gd name="adj1" fmla="val 50000"/>
              <a:gd name="adj2" fmla="val 10442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ítulo 1">
            <a:extLst>
              <a:ext uri="{FF2B5EF4-FFF2-40B4-BE49-F238E27FC236}">
                <a16:creationId xmlns:a16="http://schemas.microsoft.com/office/drawing/2014/main" id="{CE18C26C-BE15-4B12-A1FB-2B265C737C50}"/>
              </a:ext>
            </a:extLst>
          </p:cNvPr>
          <p:cNvSpPr txBox="1">
            <a:spLocks/>
          </p:cNvSpPr>
          <p:nvPr/>
        </p:nvSpPr>
        <p:spPr>
          <a:xfrm>
            <a:off x="1009650" y="190370"/>
            <a:ext cx="2743200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81AEB45E-6E5F-45EB-BC56-8283E4DDF9E5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5" name="4 Rectángulo">
              <a:extLst>
                <a:ext uri="{FF2B5EF4-FFF2-40B4-BE49-F238E27FC236}">
                  <a16:creationId xmlns:a16="http://schemas.microsoft.com/office/drawing/2014/main" id="{50BF6DBC-6178-4362-936F-982CCAE62F2D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6" name="3 Rectángulo">
              <a:extLst>
                <a:ext uri="{FF2B5EF4-FFF2-40B4-BE49-F238E27FC236}">
                  <a16:creationId xmlns:a16="http://schemas.microsoft.com/office/drawing/2014/main" id="{F9B85DDA-7F83-4630-B11D-844419912CB1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6E4DA9C2-E56F-4307-8AA1-505CE6885F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C2F66D6E-366B-4E45-A10D-1EFD2CE60C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ED593035-27AC-41B4-A233-BE84952CA5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32" name="Conector recto 31">
                <a:extLst>
                  <a:ext uri="{FF2B5EF4-FFF2-40B4-BE49-F238E27FC236}">
                    <a16:creationId xmlns:a16="http://schemas.microsoft.com/office/drawing/2014/main" id="{20DC918D-A709-418A-936F-F7DBD78B0E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6 Conector recto">
              <a:extLst>
                <a:ext uri="{FF2B5EF4-FFF2-40B4-BE49-F238E27FC236}">
                  <a16:creationId xmlns:a16="http://schemas.microsoft.com/office/drawing/2014/main" id="{FF981DCD-EF9E-48EB-A4C7-FE6EA750FB0B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7 Rectángulo">
              <a:extLst>
                <a:ext uri="{FF2B5EF4-FFF2-40B4-BE49-F238E27FC236}">
                  <a16:creationId xmlns:a16="http://schemas.microsoft.com/office/drawing/2014/main" id="{BBED8F25-A2B7-4490-A56E-852802EDB6CD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609887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468564" y="1892962"/>
            <a:ext cx="5144836" cy="332684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Consideraciones: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600" dirty="0"/>
              <a:t>Sólo cultivos de secano </a:t>
            </a:r>
          </a:p>
          <a:p>
            <a:pPr lvl="1" algn="l">
              <a:spcAft>
                <a:spcPts val="1200"/>
              </a:spcAft>
            </a:pPr>
            <a:r>
              <a:rPr lang="es-ES" sz="2600" dirty="0"/>
              <a:t>	(trigo y cebada ).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600" dirty="0"/>
              <a:t>La fenología =&gt; Integral térmica </a:t>
            </a:r>
          </a:p>
          <a:p>
            <a:pPr lvl="1" algn="l">
              <a:spcAft>
                <a:spcPts val="1200"/>
              </a:spcAft>
            </a:pPr>
            <a:r>
              <a:rPr lang="es-ES" sz="2600" dirty="0"/>
              <a:t>	(GDD).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600" dirty="0"/>
              <a:t>Enfermedades o fertilización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656" y="1297300"/>
            <a:ext cx="4868482" cy="47763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" name="Signo de multiplicación 1">
            <a:extLst>
              <a:ext uri="{FF2B5EF4-FFF2-40B4-BE49-F238E27FC236}">
                <a16:creationId xmlns:a16="http://schemas.microsoft.com/office/drawing/2014/main" id="{6C4CDBE9-C9D1-41D1-B2C8-5E93E88ABFC8}"/>
              </a:ext>
            </a:extLst>
          </p:cNvPr>
          <p:cNvSpPr/>
          <p:nvPr/>
        </p:nvSpPr>
        <p:spPr>
          <a:xfrm>
            <a:off x="1730829" y="4078228"/>
            <a:ext cx="2634343" cy="1291771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21F64808-FFCC-42B9-A526-DF6A874043C1}"/>
              </a:ext>
            </a:extLst>
          </p:cNvPr>
          <p:cNvSpPr txBox="1">
            <a:spLocks/>
          </p:cNvSpPr>
          <p:nvPr/>
        </p:nvSpPr>
        <p:spPr>
          <a:xfrm>
            <a:off x="1009650" y="190370"/>
            <a:ext cx="2743200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Cultivo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31EBACC-C098-43EF-873E-D5E298FD1B04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10" name="4 Rectángulo">
              <a:extLst>
                <a:ext uri="{FF2B5EF4-FFF2-40B4-BE49-F238E27FC236}">
                  <a16:creationId xmlns:a16="http://schemas.microsoft.com/office/drawing/2014/main" id="{E34B3508-D066-406C-AFA8-C15DAF0593EE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1" name="3 Rectángulo">
              <a:extLst>
                <a:ext uri="{FF2B5EF4-FFF2-40B4-BE49-F238E27FC236}">
                  <a16:creationId xmlns:a16="http://schemas.microsoft.com/office/drawing/2014/main" id="{8CB7EC4E-4426-4DF5-B038-D8790D9EE074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A14983C8-354D-4770-B7D4-7D8A44860F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43404B35-A4B2-49EB-9124-2F7D7D9B64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6742E7E4-2436-4E55-A56F-B68806DC7B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F7185085-A75D-4488-B0FD-00DA82A2F3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6 Conector recto">
              <a:extLst>
                <a:ext uri="{FF2B5EF4-FFF2-40B4-BE49-F238E27FC236}">
                  <a16:creationId xmlns:a16="http://schemas.microsoft.com/office/drawing/2014/main" id="{D4F61829-32BE-4658-9288-1D3727162958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7 Rectángulo">
              <a:extLst>
                <a:ext uri="{FF2B5EF4-FFF2-40B4-BE49-F238E27FC236}">
                  <a16:creationId xmlns:a16="http://schemas.microsoft.com/office/drawing/2014/main" id="{DCB7162A-4DBE-4E66-9C3D-866C1B7EEB07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848896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F6AFF42-A6EA-4A2A-A5E7-2173FB6D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764" y="1263762"/>
            <a:ext cx="8686837" cy="4935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BB7A8364-74C4-4990-AA6C-9A8969E84B11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11" name="4 Rectángulo">
              <a:extLst>
                <a:ext uri="{FF2B5EF4-FFF2-40B4-BE49-F238E27FC236}">
                  <a16:creationId xmlns:a16="http://schemas.microsoft.com/office/drawing/2014/main" id="{C38DD0BE-2C9A-4E9F-B7B3-8DE8742DCB77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2" name="3 Rectángulo">
              <a:extLst>
                <a:ext uri="{FF2B5EF4-FFF2-40B4-BE49-F238E27FC236}">
                  <a16:creationId xmlns:a16="http://schemas.microsoft.com/office/drawing/2014/main" id="{890F1BA8-B124-419A-8C28-9AB74DC14AC3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CD9D7FDC-506F-4BAA-82A0-1D44BC44AB9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D71E2B9F-ED71-4B8D-A8A7-F4739CB55D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BA527731-2D0C-4993-ADED-36C34395C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A4919C02-2464-4FD8-B4DD-B045A4F8B7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6 Conector recto">
              <a:extLst>
                <a:ext uri="{FF2B5EF4-FFF2-40B4-BE49-F238E27FC236}">
                  <a16:creationId xmlns:a16="http://schemas.microsoft.com/office/drawing/2014/main" id="{3B70414F-BBA0-4264-9029-A40020BDFB9E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7 Rectángulo">
              <a:extLst>
                <a:ext uri="{FF2B5EF4-FFF2-40B4-BE49-F238E27FC236}">
                  <a16:creationId xmlns:a16="http://schemas.microsoft.com/office/drawing/2014/main" id="{822095F4-009D-49DC-AA7F-7253563D0B5E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id="{7EB008DC-9459-4EC0-928D-CEDD7C3C94D4}"/>
              </a:ext>
            </a:extLst>
          </p:cNvPr>
          <p:cNvSpPr txBox="1">
            <a:spLocks/>
          </p:cNvSpPr>
          <p:nvPr/>
        </p:nvSpPr>
        <p:spPr>
          <a:xfrm>
            <a:off x="897192" y="192600"/>
            <a:ext cx="4210051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Calibración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630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1075432" y="127884"/>
            <a:ext cx="4779708" cy="1103924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/>
            <a:r>
              <a:rPr lang="es-ES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Ejecución diaria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B4031DE-5481-4F67-87E7-BF54D1223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593" y="1322126"/>
            <a:ext cx="8686126" cy="49351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C1130F3-A037-4251-ADC4-8A92EDA8F695}"/>
              </a:ext>
            </a:extLst>
          </p:cNvPr>
          <p:cNvSpPr/>
          <p:nvPr/>
        </p:nvSpPr>
        <p:spPr>
          <a:xfrm>
            <a:off x="1625600" y="1204686"/>
            <a:ext cx="8940800" cy="5123543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82E03A1E-4CFD-4E08-8EA7-C8FDC8A4213E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61" name="4 Rectángulo">
              <a:extLst>
                <a:ext uri="{FF2B5EF4-FFF2-40B4-BE49-F238E27FC236}">
                  <a16:creationId xmlns:a16="http://schemas.microsoft.com/office/drawing/2014/main" id="{72F7DAEA-003F-4AA1-8840-7C0932225632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62" name="3 Rectángulo">
              <a:extLst>
                <a:ext uri="{FF2B5EF4-FFF2-40B4-BE49-F238E27FC236}">
                  <a16:creationId xmlns:a16="http://schemas.microsoft.com/office/drawing/2014/main" id="{ABD257A5-0FD8-4B63-8A84-8485F363FFF8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6372E18D-C92A-479B-8247-E2211F87BB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66" name="Imagen 65">
                <a:extLst>
                  <a:ext uri="{FF2B5EF4-FFF2-40B4-BE49-F238E27FC236}">
                    <a16:creationId xmlns:a16="http://schemas.microsoft.com/office/drawing/2014/main" id="{AF27172D-590B-4405-B853-C5BA037A3C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67" name="Imagen 66">
                <a:extLst>
                  <a:ext uri="{FF2B5EF4-FFF2-40B4-BE49-F238E27FC236}">
                    <a16:creationId xmlns:a16="http://schemas.microsoft.com/office/drawing/2014/main" id="{956D32B5-54B4-4282-854C-24BA50AA0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68" name="Conector recto 67">
                <a:extLst>
                  <a:ext uri="{FF2B5EF4-FFF2-40B4-BE49-F238E27FC236}">
                    <a16:creationId xmlns:a16="http://schemas.microsoft.com/office/drawing/2014/main" id="{7BC17C20-A5A9-4852-B59C-E9964C65C8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4" name="6 Conector recto">
              <a:extLst>
                <a:ext uri="{FF2B5EF4-FFF2-40B4-BE49-F238E27FC236}">
                  <a16:creationId xmlns:a16="http://schemas.microsoft.com/office/drawing/2014/main" id="{8604AF38-85D0-4EDD-9BB5-A5CA2083B2DD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7 Rectángulo">
              <a:extLst>
                <a:ext uri="{FF2B5EF4-FFF2-40B4-BE49-F238E27FC236}">
                  <a16:creationId xmlns:a16="http://schemas.microsoft.com/office/drawing/2014/main" id="{0502564D-C221-4A2B-B9C0-F593D23D8122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879532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F6CCFC3E-B538-4FCA-A142-D2468429D82B}"/>
              </a:ext>
            </a:extLst>
          </p:cNvPr>
          <p:cNvSpPr txBox="1">
            <a:spLocks/>
          </p:cNvSpPr>
          <p:nvPr/>
        </p:nvSpPr>
        <p:spPr>
          <a:xfrm>
            <a:off x="897192" y="163691"/>
            <a:ext cx="5439230" cy="11039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Última ejecución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175BAF-A775-4B66-B8C7-0745B9E42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67615"/>
            <a:ext cx="8686800" cy="493813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E346520C-D6B4-4796-8FBD-A3C1DD8B0FCF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8" name="4 Rectángulo">
              <a:extLst>
                <a:ext uri="{FF2B5EF4-FFF2-40B4-BE49-F238E27FC236}">
                  <a16:creationId xmlns:a16="http://schemas.microsoft.com/office/drawing/2014/main" id="{0733DBCF-244B-47E2-B814-208E916F1BBC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9" name="3 Rectángulo">
              <a:extLst>
                <a:ext uri="{FF2B5EF4-FFF2-40B4-BE49-F238E27FC236}">
                  <a16:creationId xmlns:a16="http://schemas.microsoft.com/office/drawing/2014/main" id="{7D9553E1-F580-420C-ADF6-80412B9DA0F5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A0BB5B6-5404-450C-BB92-B1EDB0D3DF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2A0E3211-A076-4DC6-B67D-6C3C57D0E9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3842A3CE-59C0-456D-937D-39F4FC78A6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15" name="Conector recto 14">
                <a:extLst>
                  <a:ext uri="{FF2B5EF4-FFF2-40B4-BE49-F238E27FC236}">
                    <a16:creationId xmlns:a16="http://schemas.microsoft.com/office/drawing/2014/main" id="{0CB8C073-47C8-4AF4-8612-4C6BF6CC10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6 Conector recto">
              <a:extLst>
                <a:ext uri="{FF2B5EF4-FFF2-40B4-BE49-F238E27FC236}">
                  <a16:creationId xmlns:a16="http://schemas.microsoft.com/office/drawing/2014/main" id="{678139A4-04B6-4EAF-ACC9-3EA29EED3178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7 Rectángulo">
              <a:extLst>
                <a:ext uri="{FF2B5EF4-FFF2-40B4-BE49-F238E27FC236}">
                  <a16:creationId xmlns:a16="http://schemas.microsoft.com/office/drawing/2014/main" id="{3E747987-DD58-41BE-8E1C-C105C286A614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19783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4BCE6073-74E0-4941-BADE-8991442E8EC6}"/>
              </a:ext>
            </a:extLst>
          </p:cNvPr>
          <p:cNvSpPr txBox="1">
            <a:spLocks/>
          </p:cNvSpPr>
          <p:nvPr/>
        </p:nvSpPr>
        <p:spPr>
          <a:xfrm>
            <a:off x="944627" y="199666"/>
            <a:ext cx="6248309" cy="11039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 variación rendimiento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C385751B-48EE-4E50-B64E-30DD8728B9FE}"/>
              </a:ext>
            </a:extLst>
          </p:cNvPr>
          <p:cNvGrpSpPr>
            <a:grpSpLocks noChangeAspect="1"/>
          </p:cNvGrpSpPr>
          <p:nvPr/>
        </p:nvGrpSpPr>
        <p:grpSpPr>
          <a:xfrm>
            <a:off x="698092" y="1426595"/>
            <a:ext cx="7799316" cy="2931573"/>
            <a:chOff x="1630434" y="1102745"/>
            <a:chExt cx="9831012" cy="369523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8B824AF-59B2-4BF1-8342-A40D0CDB3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434" y="1102745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FBB282BE-78D8-4DAD-9C74-ADFF27056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3351" y="1102745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C60C54E-F6AE-4BAA-B52C-D4505A79E4BB}"/>
              </a:ext>
            </a:extLst>
          </p:cNvPr>
          <p:cNvGrpSpPr>
            <a:grpSpLocks noChangeAspect="1"/>
          </p:cNvGrpSpPr>
          <p:nvPr/>
        </p:nvGrpSpPr>
        <p:grpSpPr>
          <a:xfrm>
            <a:off x="745431" y="4597652"/>
            <a:ext cx="7660253" cy="1860298"/>
            <a:chOff x="1008711" y="5901907"/>
            <a:chExt cx="14954814" cy="3631788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ACFAC968-CC48-4600-9268-1A1CA16C7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711" y="5901907"/>
              <a:ext cx="7428571" cy="361904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97E9E013-87CC-434A-9A46-453D7535E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954" y="5914647"/>
              <a:ext cx="7428571" cy="361904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B4C9105-ED3D-4563-99EB-0919DC99B6CE}"/>
              </a:ext>
            </a:extLst>
          </p:cNvPr>
          <p:cNvGrpSpPr/>
          <p:nvPr/>
        </p:nvGrpSpPr>
        <p:grpSpPr>
          <a:xfrm>
            <a:off x="8665137" y="1433556"/>
            <a:ext cx="3344069" cy="4430726"/>
            <a:chOff x="8665137" y="1433556"/>
            <a:chExt cx="3344069" cy="4430726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7E116439-73B0-484F-85C3-17341502D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4016" y="5068682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A8284128-0921-43F3-AF56-B300D1771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133" y="4137767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641F5884-5FFF-4692-A82B-BABFE9EBD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480" y="4137767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AA4E5ECA-4E14-4DF1-99E7-7F78FFA53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133" y="3236743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CCB0D7FE-0F9F-467A-8D96-47462E69E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480" y="3236743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825F84AE-1984-421C-A727-58FC2FB19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133" y="2335720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04A82B36-DFB6-42FB-863C-323C4C53E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7480" y="2335720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C32B7F1C-6320-4027-96FC-A11D2F7D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6133" y="1434697"/>
              <a:ext cx="1633073" cy="7956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42BB5022-D38A-42D0-AA2D-2F6EFDE47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5137" y="1433556"/>
              <a:ext cx="1635416" cy="79674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5F5EE168-DA48-4B13-9B17-11F85B1F8573}"/>
              </a:ext>
            </a:extLst>
          </p:cNvPr>
          <p:cNvGrpSpPr/>
          <p:nvPr/>
        </p:nvGrpSpPr>
        <p:grpSpPr>
          <a:xfrm>
            <a:off x="25400" y="-1"/>
            <a:ext cx="12047414" cy="6858001"/>
            <a:chOff x="39936" y="0"/>
            <a:chExt cx="12047414" cy="6858001"/>
          </a:xfrm>
        </p:grpSpPr>
        <p:sp>
          <p:nvSpPr>
            <p:cNvPr id="37" name="4 Rectángulo">
              <a:extLst>
                <a:ext uri="{FF2B5EF4-FFF2-40B4-BE49-F238E27FC236}">
                  <a16:creationId xmlns:a16="http://schemas.microsoft.com/office/drawing/2014/main" id="{11BAB35C-E829-4E15-8F35-52F3D157A7BD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8" name="3 Rectángulo">
              <a:extLst>
                <a:ext uri="{FF2B5EF4-FFF2-40B4-BE49-F238E27FC236}">
                  <a16:creationId xmlns:a16="http://schemas.microsoft.com/office/drawing/2014/main" id="{29D32CE9-8E20-4B32-85CF-5CD4EC6D42CF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43E9FFD2-D775-4FDD-8884-35BFA7C8777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7D5B3271-39A4-4CCC-886C-4073D7CDD3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AEB8D3B2-BE31-43E8-9B31-2DD762C3CD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13F16E59-9DB8-4908-848A-5D5D31C952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6 Conector recto">
              <a:extLst>
                <a:ext uri="{FF2B5EF4-FFF2-40B4-BE49-F238E27FC236}">
                  <a16:creationId xmlns:a16="http://schemas.microsoft.com/office/drawing/2014/main" id="{6BF0BC46-3EE7-4F7F-84E8-6EB99EDC6943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7 Rectángulo">
              <a:extLst>
                <a:ext uri="{FF2B5EF4-FFF2-40B4-BE49-F238E27FC236}">
                  <a16:creationId xmlns:a16="http://schemas.microsoft.com/office/drawing/2014/main" id="{45D50B10-C697-4172-B6D1-97412F295D7C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18890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FCB0B79-6B45-49CA-BFD7-1C75C9D12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17603" r="25334" b="9406"/>
          <a:stretch/>
        </p:blipFill>
        <p:spPr>
          <a:xfrm>
            <a:off x="5347700" y="1297299"/>
            <a:ext cx="6084840" cy="47040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E9EF241-7D61-4ACE-A4ED-E80A38B2C53B}"/>
              </a:ext>
            </a:extLst>
          </p:cNvPr>
          <p:cNvGrpSpPr/>
          <p:nvPr/>
        </p:nvGrpSpPr>
        <p:grpSpPr>
          <a:xfrm>
            <a:off x="25400" y="-1"/>
            <a:ext cx="12047414" cy="6858001"/>
            <a:chOff x="39936" y="0"/>
            <a:chExt cx="12047414" cy="6858001"/>
          </a:xfrm>
        </p:grpSpPr>
        <p:sp>
          <p:nvSpPr>
            <p:cNvPr id="9" name="4 Rectángulo">
              <a:extLst>
                <a:ext uri="{FF2B5EF4-FFF2-40B4-BE49-F238E27FC236}">
                  <a16:creationId xmlns:a16="http://schemas.microsoft.com/office/drawing/2014/main" id="{BD1BB359-067F-4434-9980-A8063798350A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0" name="3 Rectángulo">
              <a:extLst>
                <a:ext uri="{FF2B5EF4-FFF2-40B4-BE49-F238E27FC236}">
                  <a16:creationId xmlns:a16="http://schemas.microsoft.com/office/drawing/2014/main" id="{47FFC49D-507F-4593-A421-EC2E3ACEFBBB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E7F8376F-77A2-4045-B5BB-9D86DC3568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71A513B5-AB5C-4E7E-8D69-3CA2634ED8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9F9B9EB2-4D46-4915-AACA-8C0929E6A5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17" name="Conector recto 16">
                <a:extLst>
                  <a:ext uri="{FF2B5EF4-FFF2-40B4-BE49-F238E27FC236}">
                    <a16:creationId xmlns:a16="http://schemas.microsoft.com/office/drawing/2014/main" id="{9DB16802-7740-4105-85B6-FBDB18919E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6 Conector recto">
              <a:extLst>
                <a:ext uri="{FF2B5EF4-FFF2-40B4-BE49-F238E27FC236}">
                  <a16:creationId xmlns:a16="http://schemas.microsoft.com/office/drawing/2014/main" id="{61E9F918-AD66-461F-9583-B1EFD03DB5FA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7 Rectángulo">
              <a:extLst>
                <a:ext uri="{FF2B5EF4-FFF2-40B4-BE49-F238E27FC236}">
                  <a16:creationId xmlns:a16="http://schemas.microsoft.com/office/drawing/2014/main" id="{404CD115-CA5E-4750-99F6-747ED66939DD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8" name="1 Título">
            <a:extLst>
              <a:ext uri="{FF2B5EF4-FFF2-40B4-BE49-F238E27FC236}">
                <a16:creationId xmlns:a16="http://schemas.microsoft.com/office/drawing/2014/main" id="{5D284969-2B9B-4E09-88ED-FD8C1CE357EA}"/>
              </a:ext>
            </a:extLst>
          </p:cNvPr>
          <p:cNvSpPr txBox="1">
            <a:spLocks/>
          </p:cNvSpPr>
          <p:nvPr/>
        </p:nvSpPr>
        <p:spPr>
          <a:xfrm>
            <a:off x="909667" y="193375"/>
            <a:ext cx="5186333" cy="11039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 ponderación</a:t>
            </a:r>
          </a:p>
        </p:txBody>
      </p:sp>
    </p:spTree>
    <p:extLst>
      <p:ext uri="{BB962C8B-B14F-4D97-AF65-F5344CB8AC3E}">
        <p14:creationId xmlns:p14="http://schemas.microsoft.com/office/powerpoint/2010/main" val="196110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EFCB0B79-6B45-49CA-BFD7-1C75C9D12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8" t="17603" r="25334" b="9406"/>
          <a:stretch/>
        </p:blipFill>
        <p:spPr>
          <a:xfrm>
            <a:off x="5677900" y="1661580"/>
            <a:ext cx="6084840" cy="470408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570FC3B-3B9D-46F7-924A-D17D1EDF5E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/>
          <a:stretch/>
        </p:blipFill>
        <p:spPr>
          <a:xfrm>
            <a:off x="1538288" y="1153215"/>
            <a:ext cx="6924992" cy="559880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655A99A-5439-463A-9FE2-A5E8ED0B1A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9" t="12643" r="2051" b="20847"/>
          <a:stretch/>
        </p:blipFill>
        <p:spPr>
          <a:xfrm>
            <a:off x="179977" y="1325124"/>
            <a:ext cx="1480232" cy="51431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7B9CB41-E9BD-4C86-8745-D52FFAD26FF3}"/>
              </a:ext>
            </a:extLst>
          </p:cNvPr>
          <p:cNvGrpSpPr/>
          <p:nvPr/>
        </p:nvGrpSpPr>
        <p:grpSpPr>
          <a:xfrm>
            <a:off x="25400" y="-1"/>
            <a:ext cx="12047414" cy="6858001"/>
            <a:chOff x="39936" y="0"/>
            <a:chExt cx="12047414" cy="6858001"/>
          </a:xfrm>
        </p:grpSpPr>
        <p:sp>
          <p:nvSpPr>
            <p:cNvPr id="10" name="4 Rectángulo">
              <a:extLst>
                <a:ext uri="{FF2B5EF4-FFF2-40B4-BE49-F238E27FC236}">
                  <a16:creationId xmlns:a16="http://schemas.microsoft.com/office/drawing/2014/main" id="{46728B95-9F16-493A-B6C7-56F4E5EA11A0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11" name="3 Rectángulo">
              <a:extLst>
                <a:ext uri="{FF2B5EF4-FFF2-40B4-BE49-F238E27FC236}">
                  <a16:creationId xmlns:a16="http://schemas.microsoft.com/office/drawing/2014/main" id="{BFBB8719-DC1B-480F-95D9-5667CD08895A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3FF3E667-0A34-4FAD-8754-300659CE26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AFBCEDA1-15C6-4E3E-8B27-BEB2838A39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BC9140BF-6FB2-41D6-948E-43233EF4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18" name="Conector recto 17">
                <a:extLst>
                  <a:ext uri="{FF2B5EF4-FFF2-40B4-BE49-F238E27FC236}">
                    <a16:creationId xmlns:a16="http://schemas.microsoft.com/office/drawing/2014/main" id="{03C139B4-9D9C-4889-9850-8FD99CD395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6 Conector recto">
              <a:extLst>
                <a:ext uri="{FF2B5EF4-FFF2-40B4-BE49-F238E27FC236}">
                  <a16:creationId xmlns:a16="http://schemas.microsoft.com/office/drawing/2014/main" id="{1F420879-3657-4E4D-B74A-A6DD99143BFA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7 Rectángulo">
              <a:extLst>
                <a:ext uri="{FF2B5EF4-FFF2-40B4-BE49-F238E27FC236}">
                  <a16:creationId xmlns:a16="http://schemas.microsoft.com/office/drawing/2014/main" id="{C36F08A3-FD52-4476-A85D-E560EC8A1493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19" name="1 Título">
            <a:extLst>
              <a:ext uri="{FF2B5EF4-FFF2-40B4-BE49-F238E27FC236}">
                <a16:creationId xmlns:a16="http://schemas.microsoft.com/office/drawing/2014/main" id="{6947831F-C22A-40B1-88CA-B5A57CC73EC6}"/>
              </a:ext>
            </a:extLst>
          </p:cNvPr>
          <p:cNvSpPr txBox="1">
            <a:spLocks/>
          </p:cNvSpPr>
          <p:nvPr/>
        </p:nvSpPr>
        <p:spPr>
          <a:xfrm>
            <a:off x="944627" y="199666"/>
            <a:ext cx="6248309" cy="11039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 ponderación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063800B-5892-4188-B669-7E6DF84F9DEA}"/>
              </a:ext>
            </a:extLst>
          </p:cNvPr>
          <p:cNvSpPr txBox="1"/>
          <p:nvPr/>
        </p:nvSpPr>
        <p:spPr>
          <a:xfrm>
            <a:off x="4950533" y="6134827"/>
            <a:ext cx="3512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https://mcsncyl.itacyl.es/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364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BC09A6D5-B61F-4095-A2A3-059A60665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/>
          <a:stretch/>
        </p:blipFill>
        <p:spPr>
          <a:xfrm>
            <a:off x="1627188" y="1127815"/>
            <a:ext cx="6924992" cy="55988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7FFFC9D-C059-4EF6-AF8A-860433CE35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6" t="16228" r="25065" b="9286"/>
          <a:stretch/>
        </p:blipFill>
        <p:spPr>
          <a:xfrm>
            <a:off x="5628424" y="1578541"/>
            <a:ext cx="6084840" cy="48004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3BEA3419-CAA3-4C16-B79D-9B6148467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69" t="12643" r="2051" b="20847"/>
          <a:stretch/>
        </p:blipFill>
        <p:spPr>
          <a:xfrm>
            <a:off x="268877" y="1299724"/>
            <a:ext cx="1480232" cy="514319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71966218-3B22-402C-8E13-7C612B8F13B3}"/>
              </a:ext>
            </a:extLst>
          </p:cNvPr>
          <p:cNvSpPr/>
          <p:nvPr/>
        </p:nvSpPr>
        <p:spPr>
          <a:xfrm>
            <a:off x="3903980" y="3445371"/>
            <a:ext cx="518160" cy="533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echa: a la derecha con bandas 24">
            <a:extLst>
              <a:ext uri="{FF2B5EF4-FFF2-40B4-BE49-F238E27FC236}">
                <a16:creationId xmlns:a16="http://schemas.microsoft.com/office/drawing/2014/main" id="{48FD08F5-1661-47BA-AE47-12C09E411CB3}"/>
              </a:ext>
            </a:extLst>
          </p:cNvPr>
          <p:cNvSpPr/>
          <p:nvPr/>
        </p:nvSpPr>
        <p:spPr>
          <a:xfrm>
            <a:off x="4422139" y="3592690"/>
            <a:ext cx="1358311" cy="273189"/>
          </a:xfrm>
          <a:prstGeom prst="stripedRightArrow">
            <a:avLst>
              <a:gd name="adj1" fmla="val 50000"/>
              <a:gd name="adj2" fmla="val 1281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8344DB90-C2EC-4FEB-AF8B-45D1221BA6F4}"/>
              </a:ext>
            </a:extLst>
          </p:cNvPr>
          <p:cNvGrpSpPr/>
          <p:nvPr/>
        </p:nvGrpSpPr>
        <p:grpSpPr>
          <a:xfrm>
            <a:off x="25400" y="-1"/>
            <a:ext cx="12047414" cy="6858001"/>
            <a:chOff x="39936" y="0"/>
            <a:chExt cx="12047414" cy="6858001"/>
          </a:xfrm>
        </p:grpSpPr>
        <p:sp>
          <p:nvSpPr>
            <p:cNvPr id="37" name="4 Rectángulo">
              <a:extLst>
                <a:ext uri="{FF2B5EF4-FFF2-40B4-BE49-F238E27FC236}">
                  <a16:creationId xmlns:a16="http://schemas.microsoft.com/office/drawing/2014/main" id="{FA8C9C65-481E-4648-81E2-F68357C324A7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8" name="3 Rectángulo">
              <a:extLst>
                <a:ext uri="{FF2B5EF4-FFF2-40B4-BE49-F238E27FC236}">
                  <a16:creationId xmlns:a16="http://schemas.microsoft.com/office/drawing/2014/main" id="{F7ED9615-F77A-4694-945A-833E68C8892C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0ACE907F-F7D3-469D-9288-D369EEB6B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19287584-F7F1-405A-BB07-0980A1A2EF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43" name="Imagen 42">
                <a:extLst>
                  <a:ext uri="{FF2B5EF4-FFF2-40B4-BE49-F238E27FC236}">
                    <a16:creationId xmlns:a16="http://schemas.microsoft.com/office/drawing/2014/main" id="{7A6F69C9-20A2-4967-A915-C072E07CB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44" name="Conector recto 43">
                <a:extLst>
                  <a:ext uri="{FF2B5EF4-FFF2-40B4-BE49-F238E27FC236}">
                    <a16:creationId xmlns:a16="http://schemas.microsoft.com/office/drawing/2014/main" id="{FD03DFBC-B9EF-4700-A6DB-3B976547C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6 Conector recto">
              <a:extLst>
                <a:ext uri="{FF2B5EF4-FFF2-40B4-BE49-F238E27FC236}">
                  <a16:creationId xmlns:a16="http://schemas.microsoft.com/office/drawing/2014/main" id="{DD170A36-D783-4180-A3FC-CE68B07F6B77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7 Rectángulo">
              <a:extLst>
                <a:ext uri="{FF2B5EF4-FFF2-40B4-BE49-F238E27FC236}">
                  <a16:creationId xmlns:a16="http://schemas.microsoft.com/office/drawing/2014/main" id="{E8384CE6-27C7-44D0-AFBA-4147416D18BA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sp>
        <p:nvSpPr>
          <p:cNvPr id="45" name="1 Título">
            <a:extLst>
              <a:ext uri="{FF2B5EF4-FFF2-40B4-BE49-F238E27FC236}">
                <a16:creationId xmlns:a16="http://schemas.microsoft.com/office/drawing/2014/main" id="{240BF43E-90C6-4F32-80A5-5229BD2E9B22}"/>
              </a:ext>
            </a:extLst>
          </p:cNvPr>
          <p:cNvSpPr txBox="1">
            <a:spLocks/>
          </p:cNvSpPr>
          <p:nvPr/>
        </p:nvSpPr>
        <p:spPr>
          <a:xfrm>
            <a:off x="1060786" y="187175"/>
            <a:ext cx="4779927" cy="11039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 ponderación</a:t>
            </a:r>
          </a:p>
        </p:txBody>
      </p:sp>
    </p:spTree>
    <p:extLst>
      <p:ext uri="{BB962C8B-B14F-4D97-AF65-F5344CB8AC3E}">
        <p14:creationId xmlns:p14="http://schemas.microsoft.com/office/powerpoint/2010/main" val="24782890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4BCE6073-74E0-4941-BADE-8991442E8EC6}"/>
              </a:ext>
            </a:extLst>
          </p:cNvPr>
          <p:cNvSpPr txBox="1">
            <a:spLocks/>
          </p:cNvSpPr>
          <p:nvPr/>
        </p:nvSpPr>
        <p:spPr>
          <a:xfrm>
            <a:off x="993041" y="175582"/>
            <a:ext cx="5859064" cy="110392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4800" dirty="0"/>
              <a:t>Resultado: </a:t>
            </a:r>
            <a:r>
              <a:rPr lang="es-ES" altLang="en-US" sz="4000" dirty="0"/>
              <a:t>Climatología</a:t>
            </a: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E23D02C3-8245-45C3-99E8-06C88690FB2C}"/>
              </a:ext>
            </a:extLst>
          </p:cNvPr>
          <p:cNvGrpSpPr>
            <a:grpSpLocks noChangeAspect="1"/>
          </p:cNvGrpSpPr>
          <p:nvPr/>
        </p:nvGrpSpPr>
        <p:grpSpPr>
          <a:xfrm>
            <a:off x="1001485" y="1284173"/>
            <a:ext cx="10482830" cy="5306268"/>
            <a:chOff x="-1904120" y="333762"/>
            <a:chExt cx="14841356" cy="751249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E4206FC5-F1D1-44D7-8461-641D429312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4120" y="4151019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7BC5A427-1D27-4665-B6C7-9CBE82033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4120" y="333762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D85A4629-6D7C-4A92-8BC7-E18EF665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255" y="333762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E3F89DDA-9F73-43C5-90EF-9C918EE6AB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256" y="4151019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DFBD25C-D72F-4B08-A3BD-008F14668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140" y="333762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Imagen 24">
              <a:extLst>
                <a:ext uri="{FF2B5EF4-FFF2-40B4-BE49-F238E27FC236}">
                  <a16:creationId xmlns:a16="http://schemas.microsoft.com/office/drawing/2014/main" id="{FA7721FA-EA96-4D23-9EFB-F8E56EB60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9141" y="4151019"/>
              <a:ext cx="4838095" cy="3695238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58D00AB7-65A1-456F-A5D5-B4851CF0E01D}"/>
              </a:ext>
            </a:extLst>
          </p:cNvPr>
          <p:cNvGrpSpPr/>
          <p:nvPr/>
        </p:nvGrpSpPr>
        <p:grpSpPr>
          <a:xfrm>
            <a:off x="25400" y="-1"/>
            <a:ext cx="12047414" cy="6858001"/>
            <a:chOff x="39936" y="0"/>
            <a:chExt cx="12047414" cy="6858001"/>
          </a:xfrm>
        </p:grpSpPr>
        <p:sp>
          <p:nvSpPr>
            <p:cNvPr id="36" name="4 Rectángulo">
              <a:extLst>
                <a:ext uri="{FF2B5EF4-FFF2-40B4-BE49-F238E27FC236}">
                  <a16:creationId xmlns:a16="http://schemas.microsoft.com/office/drawing/2014/main" id="{50E3743E-3AA4-4151-8FFC-47CCE9B78123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7" name="3 Rectángulo">
              <a:extLst>
                <a:ext uri="{FF2B5EF4-FFF2-40B4-BE49-F238E27FC236}">
                  <a16:creationId xmlns:a16="http://schemas.microsoft.com/office/drawing/2014/main" id="{B76E02C4-8218-4BC6-BFEF-E1BA77E7E53C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7140CD1F-7E2A-4D6D-A799-2944BBE58B3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C1B2D047-CB73-4872-A41D-BBC71E089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9339C425-57A2-42D7-85D8-135C7D095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8A77F458-742B-4F25-9A54-D1507C7009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6 Conector recto">
              <a:extLst>
                <a:ext uri="{FF2B5EF4-FFF2-40B4-BE49-F238E27FC236}">
                  <a16:creationId xmlns:a16="http://schemas.microsoft.com/office/drawing/2014/main" id="{AA1C915F-02C9-46CE-AE0C-295BA8359E55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7 Rectángulo">
              <a:extLst>
                <a:ext uri="{FF2B5EF4-FFF2-40B4-BE49-F238E27FC236}">
                  <a16:creationId xmlns:a16="http://schemas.microsoft.com/office/drawing/2014/main" id="{2AC1B697-EAB7-49A4-A425-EB175A381D5F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41757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 de texto 2">
            <a:extLst>
              <a:ext uri="{FF2B5EF4-FFF2-40B4-BE49-F238E27FC236}">
                <a16:creationId xmlns:a16="http://schemas.microsoft.com/office/drawing/2014/main" id="{BAEF17C9-BE7B-4F98-9656-95AA61C39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66" y="1336094"/>
            <a:ext cx="4304646" cy="62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3200" b="1" dirty="0">
                <a:solidFill>
                  <a:schemeClr val="tx1"/>
                </a:solidFill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  <a:cs typeface="Times New Roman"/>
              </a:rPr>
              <a:t>Situación de partida:</a:t>
            </a:r>
            <a:endParaRPr lang="en-US" sz="3200" b="1" dirty="0">
              <a:solidFill>
                <a:schemeClr val="tx1"/>
              </a:solidFill>
              <a:effectLst>
                <a:outerShdw blurRad="69850" dist="43180" dir="5400000" sx="0" sy="0">
                  <a:srgbClr val="000000">
                    <a:alpha val="65000"/>
                  </a:srgbClr>
                </a:outerShdw>
              </a:effectLst>
              <a:ea typeface="Calibri"/>
              <a:cs typeface="Times New Roman"/>
            </a:endParaRPr>
          </a:p>
        </p:txBody>
      </p:sp>
      <p:sp>
        <p:nvSpPr>
          <p:cNvPr id="9" name="3 CuadroTexto">
            <a:extLst>
              <a:ext uri="{FF2B5EF4-FFF2-40B4-BE49-F238E27FC236}">
                <a16:creationId xmlns:a16="http://schemas.microsoft.com/office/drawing/2014/main" id="{F5C236DD-A84A-4529-92C3-FB5F32B25652}"/>
              </a:ext>
            </a:extLst>
          </p:cNvPr>
          <p:cNvSpPr txBox="1"/>
          <p:nvPr/>
        </p:nvSpPr>
        <p:spPr>
          <a:xfrm>
            <a:off x="988473" y="2105748"/>
            <a:ext cx="10693163" cy="112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n-US"/>
            </a:defPPr>
            <a:lvl1pPr>
              <a:lnSpc>
                <a:spcPct val="115000"/>
              </a:lnSpc>
              <a:spcAft>
                <a:spcPts val="0"/>
              </a:spcAft>
              <a:defRPr sz="2800" b="1">
                <a:ln>
                  <a:noFill/>
                </a:ln>
                <a:solidFill>
                  <a:srgbClr val="D6670C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dir="3660000" sx="0" sy="0">
                    <a:schemeClr val="bg1">
                      <a:alpha val="98000"/>
                    </a:schemeClr>
                  </a:outerShdw>
                </a:effectLst>
                <a:latin typeface="Amerigo Md BT"/>
                <a:ea typeface="Calibri"/>
                <a:cs typeface="Times New Roman"/>
              </a:defRPr>
            </a:lvl1pPr>
          </a:lstStyle>
          <a:p>
            <a:pPr marL="180000" indent="-252000">
              <a:buFont typeface="Wingdings" panose="05000000000000000000" pitchFamily="2" charset="2"/>
              <a:buChar char="Ø"/>
            </a:pPr>
            <a:r>
              <a:rPr lang="es-ES" sz="3000" b="0" dirty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Las estimaciones por paneles de expertos =&gt; </a:t>
            </a:r>
            <a:r>
              <a:rPr lang="es-ES" sz="3000" dirty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Subjetividad</a:t>
            </a:r>
            <a:r>
              <a:rPr lang="es-ES" sz="3000" b="0" dirty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. </a:t>
            </a:r>
          </a:p>
          <a:p>
            <a:pPr marL="180000" indent="-252000">
              <a:buFont typeface="Wingdings" panose="05000000000000000000" pitchFamily="2" charset="2"/>
              <a:buChar char="Ø"/>
            </a:pPr>
            <a:r>
              <a:rPr lang="es-ES" sz="3000" b="0" dirty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Encuestas al comienzo de la campaña siguiente =&gt; </a:t>
            </a:r>
            <a:r>
              <a:rPr lang="es-ES" sz="3000" dirty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Oportunidad</a:t>
            </a:r>
            <a:r>
              <a:rPr lang="es-ES" sz="3000" b="0" dirty="0">
                <a:solidFill>
                  <a:schemeClr val="tx1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+mn-lt"/>
                <a:ea typeface="Source Sans Pro" panose="020B050303040302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Cuadro de texto 2">
            <a:extLst>
              <a:ext uri="{FF2B5EF4-FFF2-40B4-BE49-F238E27FC236}">
                <a16:creationId xmlns:a16="http://schemas.microsoft.com/office/drawing/2014/main" id="{6832AE0F-48B3-4C7D-8E65-A45E5D956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6" y="3258317"/>
            <a:ext cx="1944216" cy="625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s-ES"/>
            </a:defPPr>
            <a:lvl1pPr>
              <a:lnSpc>
                <a:spcPct val="115000"/>
              </a:lnSpc>
              <a:spcAft>
                <a:spcPts val="0"/>
              </a:spcAft>
              <a:defRPr sz="3200" b="1">
                <a:effectLst>
                  <a:outerShdw blurRad="69850" dist="43180" dir="5400000" sx="0" sy="0">
                    <a:srgbClr val="000000">
                      <a:alpha val="65000"/>
                    </a:srgbClr>
                  </a:outerShdw>
                </a:effectLst>
                <a:ea typeface="Calibri"/>
                <a:cs typeface="Times New Roman"/>
              </a:defRPr>
            </a:lvl1pPr>
          </a:lstStyle>
          <a:p>
            <a:r>
              <a:rPr lang="es-ES" dirty="0"/>
              <a:t>Objetivo:</a:t>
            </a:r>
            <a:endParaRPr lang="en-US" dirty="0"/>
          </a:p>
        </p:txBody>
      </p:sp>
      <p:sp>
        <p:nvSpPr>
          <p:cNvPr id="11" name="11 CuadroTexto">
            <a:extLst>
              <a:ext uri="{FF2B5EF4-FFF2-40B4-BE49-F238E27FC236}">
                <a16:creationId xmlns:a16="http://schemas.microsoft.com/office/drawing/2014/main" id="{E2575E95-5A12-4EF3-9BC3-5499DBE55383}"/>
              </a:ext>
            </a:extLst>
          </p:cNvPr>
          <p:cNvSpPr txBox="1"/>
          <p:nvPr/>
        </p:nvSpPr>
        <p:spPr>
          <a:xfrm>
            <a:off x="1075463" y="3963594"/>
            <a:ext cx="10215051" cy="218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es-ES"/>
            </a:defPPr>
            <a:lvl1pPr marL="180000" indent="-2520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Ø"/>
              <a:defRPr sz="3000" b="0">
                <a:ln>
                  <a:noFill/>
                </a:ln>
                <a:effectLst>
                  <a:glow rad="101600">
                    <a:schemeClr val="bg1">
                      <a:alpha val="40000"/>
                    </a:schemeClr>
                  </a:glow>
                </a:effectLst>
                <a:ea typeface="Source Sans Pro" panose="020B0503030403020204" pitchFamily="34" charset="0"/>
                <a:cs typeface="Calibri" panose="020F0502020204030204" pitchFamily="34" charset="0"/>
              </a:defRPr>
            </a:lvl1pPr>
          </a:lstStyle>
          <a:p>
            <a:r>
              <a:rPr lang="es-ES" dirty="0"/>
              <a:t>Complementar con un método </a:t>
            </a:r>
            <a:r>
              <a:rPr lang="es-ES" b="1" dirty="0"/>
              <a:t>objetivo</a:t>
            </a:r>
            <a:r>
              <a:rPr lang="es-ES" dirty="0"/>
              <a:t> y </a:t>
            </a:r>
            <a:r>
              <a:rPr lang="es-ES" b="1" dirty="0"/>
              <a:t>reproducible</a:t>
            </a:r>
            <a:r>
              <a:rPr lang="es-ES" dirty="0"/>
              <a:t>.</a:t>
            </a:r>
          </a:p>
          <a:p>
            <a:r>
              <a:rPr lang="es-ES" dirty="0"/>
              <a:t>Sistema que diariamente estime la </a:t>
            </a:r>
            <a:r>
              <a:rPr lang="es-ES" b="1" dirty="0"/>
              <a:t>variación del rendimiento</a:t>
            </a:r>
            <a:r>
              <a:rPr lang="es-ES" dirty="0"/>
              <a:t> a </a:t>
            </a:r>
            <a:r>
              <a:rPr lang="es-ES" b="1" dirty="0"/>
              <a:t>final de campaña</a:t>
            </a:r>
            <a:r>
              <a:rPr lang="es-ES" dirty="0"/>
              <a:t>.</a:t>
            </a:r>
          </a:p>
          <a:p>
            <a:r>
              <a:rPr lang="es-ES" dirty="0"/>
              <a:t>Cultivos de </a:t>
            </a:r>
            <a:r>
              <a:rPr lang="es-ES" b="1" dirty="0"/>
              <a:t>secano</a:t>
            </a:r>
            <a:r>
              <a:rPr lang="es-ES" dirty="0"/>
              <a:t> sensible a variabilidad climática.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6C217C3-F195-4021-AADE-6A40EB63D5A5}"/>
              </a:ext>
            </a:extLst>
          </p:cNvPr>
          <p:cNvGrpSpPr/>
          <p:nvPr/>
        </p:nvGrpSpPr>
        <p:grpSpPr>
          <a:xfrm>
            <a:off x="147832" y="0"/>
            <a:ext cx="11939518" cy="6858001"/>
            <a:chOff x="147832" y="0"/>
            <a:chExt cx="11939518" cy="6858001"/>
          </a:xfrm>
        </p:grpSpPr>
        <p:sp>
          <p:nvSpPr>
            <p:cNvPr id="18" name="4 Rectángulo">
              <a:extLst>
                <a:ext uri="{FF2B5EF4-FFF2-40B4-BE49-F238E27FC236}">
                  <a16:creationId xmlns:a16="http://schemas.microsoft.com/office/drawing/2014/main" id="{84A8FA24-523E-40F6-973D-DF15B70D1155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3 Rectángulo">
              <a:extLst>
                <a:ext uri="{FF2B5EF4-FFF2-40B4-BE49-F238E27FC236}">
                  <a16:creationId xmlns:a16="http://schemas.microsoft.com/office/drawing/2014/main" id="{EE89AF7E-2BA3-457D-AB8B-A0B1F9C1EB4F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cxnSp>
          <p:nvCxnSpPr>
            <p:cNvPr id="26" name="6 Conector recto">
              <a:extLst>
                <a:ext uri="{FF2B5EF4-FFF2-40B4-BE49-F238E27FC236}">
                  <a16:creationId xmlns:a16="http://schemas.microsoft.com/office/drawing/2014/main" id="{3A9006E7-6912-4F25-9BB9-3223CF651A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832" y="1262170"/>
              <a:ext cx="11896335" cy="15157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0087B660-DB0D-4091-A074-2EF2F0480A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65A0DDDF-C48D-4899-BEC0-935AF77521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A57B8780-7123-4776-97BC-2793540ED8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4" name="Conector recto 3">
                <a:extLst>
                  <a:ext uri="{FF2B5EF4-FFF2-40B4-BE49-F238E27FC236}">
                    <a16:creationId xmlns:a16="http://schemas.microsoft.com/office/drawing/2014/main" id="{2164A7CD-E56C-4E56-947D-6D82A770DF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uadro de texto 2">
            <a:extLst>
              <a:ext uri="{FF2B5EF4-FFF2-40B4-BE49-F238E27FC236}">
                <a16:creationId xmlns:a16="http://schemas.microsoft.com/office/drawing/2014/main" id="{43248702-4C56-4697-9381-165FFCCA7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636" y="192508"/>
            <a:ext cx="3613503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Contexto: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>
            <a:extLst>
              <a:ext uri="{FF2B5EF4-FFF2-40B4-BE49-F238E27FC236}">
                <a16:creationId xmlns:a16="http://schemas.microsoft.com/office/drawing/2014/main" id="{4BCE6073-74E0-4941-BADE-8991442E8EC6}"/>
              </a:ext>
            </a:extLst>
          </p:cNvPr>
          <p:cNvSpPr txBox="1">
            <a:spLocks/>
          </p:cNvSpPr>
          <p:nvPr/>
        </p:nvSpPr>
        <p:spPr>
          <a:xfrm>
            <a:off x="219882" y="145462"/>
            <a:ext cx="7746982" cy="110392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Resultado: anomalía de precipitación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0DDB3C4-699E-45A0-BB51-077E86A280A6}"/>
              </a:ext>
            </a:extLst>
          </p:cNvPr>
          <p:cNvGrpSpPr/>
          <p:nvPr/>
        </p:nvGrpSpPr>
        <p:grpSpPr>
          <a:xfrm>
            <a:off x="1291772" y="1640114"/>
            <a:ext cx="9782628" cy="4020457"/>
            <a:chOff x="900029" y="1538514"/>
            <a:chExt cx="10390733" cy="4209941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815285B1-1471-4463-BB12-E8F60814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0029" y="1538514"/>
              <a:ext cx="3301915" cy="420994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4215E2D-1063-4922-8E27-D623949BF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5647" y="1538514"/>
              <a:ext cx="3300706" cy="42084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025E908D-0BA9-4AEA-98D3-B89E785EA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056" y="1538514"/>
              <a:ext cx="3300706" cy="4208400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E476D9D-3264-4F30-84A7-973DA5C95F01}"/>
              </a:ext>
            </a:extLst>
          </p:cNvPr>
          <p:cNvGrpSpPr/>
          <p:nvPr/>
        </p:nvGrpSpPr>
        <p:grpSpPr>
          <a:xfrm>
            <a:off x="25400" y="-1"/>
            <a:ext cx="12047414" cy="6858001"/>
            <a:chOff x="39936" y="0"/>
            <a:chExt cx="12047414" cy="6858001"/>
          </a:xfrm>
        </p:grpSpPr>
        <p:sp>
          <p:nvSpPr>
            <p:cNvPr id="19" name="4 Rectángulo">
              <a:extLst>
                <a:ext uri="{FF2B5EF4-FFF2-40B4-BE49-F238E27FC236}">
                  <a16:creationId xmlns:a16="http://schemas.microsoft.com/office/drawing/2014/main" id="{27CD0095-B965-4FC7-AA12-73F69604E4B2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0" name="3 Rectángulo">
              <a:extLst>
                <a:ext uri="{FF2B5EF4-FFF2-40B4-BE49-F238E27FC236}">
                  <a16:creationId xmlns:a16="http://schemas.microsoft.com/office/drawing/2014/main" id="{06F08E26-6B94-4DEF-A6D2-ED8AA08D08B1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74C92735-09D7-4938-88DB-19567590AB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97CD2575-BF81-4FD6-84A8-E03C62535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99E7317D-AB45-45C2-8BB4-9DE4C720E7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29" name="Conector recto 28">
                <a:extLst>
                  <a:ext uri="{FF2B5EF4-FFF2-40B4-BE49-F238E27FC236}">
                    <a16:creationId xmlns:a16="http://schemas.microsoft.com/office/drawing/2014/main" id="{E0931DF9-1347-4219-8B8E-26436547BF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6 Conector recto">
              <a:extLst>
                <a:ext uri="{FF2B5EF4-FFF2-40B4-BE49-F238E27FC236}">
                  <a16:creationId xmlns:a16="http://schemas.microsoft.com/office/drawing/2014/main" id="{C1857B6D-DE2B-4FFA-B545-B9BCB81DDF6D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7 Rectángulo">
              <a:extLst>
                <a:ext uri="{FF2B5EF4-FFF2-40B4-BE49-F238E27FC236}">
                  <a16:creationId xmlns:a16="http://schemas.microsoft.com/office/drawing/2014/main" id="{831E2356-1461-4CA5-9B37-82C9590B121F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942737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78F0958A-FAA6-4359-A057-E9FD68BD4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342" y="4692804"/>
            <a:ext cx="11405927" cy="512463"/>
          </a:xfrm>
        </p:spPr>
        <p:txBody>
          <a:bodyPr>
            <a:normAutofit/>
          </a:bodyPr>
          <a:lstStyle/>
          <a:p>
            <a:r>
              <a:rPr lang="es-ES" sz="2200" dirty="0"/>
              <a:t>Instituto Tecnológico Agrario de Castilla y León – Delegación Territorial de AEMET en Castilla y León</a:t>
            </a:r>
          </a:p>
        </p:txBody>
      </p:sp>
      <p:pic>
        <p:nvPicPr>
          <p:cNvPr id="1026" name="Picture 2" descr="https://www.itacyl.es/documents/20143/331264/Coexistentia+ITACYL.png/288ce0ea-52c2-d46f-d36c-e98b214a0d77?t=1548167007167">
            <a:extLst>
              <a:ext uri="{FF2B5EF4-FFF2-40B4-BE49-F238E27FC236}">
                <a16:creationId xmlns:a16="http://schemas.microsoft.com/office/drawing/2014/main" id="{FFDF8C9D-A9CD-4087-88D9-724854F424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1"/>
          <a:stretch/>
        </p:blipFill>
        <p:spPr bwMode="auto">
          <a:xfrm>
            <a:off x="373431" y="5004692"/>
            <a:ext cx="6007306" cy="164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3FD58F-4BC8-4892-AB64-DE0D751DFEAB}"/>
              </a:ext>
            </a:extLst>
          </p:cNvPr>
          <p:cNvSpPr txBox="1"/>
          <p:nvPr/>
        </p:nvSpPr>
        <p:spPr>
          <a:xfrm>
            <a:off x="6634933" y="-1467458"/>
            <a:ext cx="6595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/>
              <a:t>10º Grupo Avanzado de Monitorización, FEGA 15 de marzo de 2023</a:t>
            </a:r>
          </a:p>
        </p:txBody>
      </p:sp>
      <p:sp>
        <p:nvSpPr>
          <p:cNvPr id="8" name="4 Rectángulo">
            <a:extLst>
              <a:ext uri="{FF2B5EF4-FFF2-40B4-BE49-F238E27FC236}">
                <a16:creationId xmlns:a16="http://schemas.microsoft.com/office/drawing/2014/main" id="{7A4D7C6E-8021-4216-AA58-BDC0FF7B5494}"/>
              </a:ext>
            </a:extLst>
          </p:cNvPr>
          <p:cNvSpPr/>
          <p:nvPr/>
        </p:nvSpPr>
        <p:spPr>
          <a:xfrm>
            <a:off x="2237362" y="6811963"/>
            <a:ext cx="8286750" cy="46037"/>
          </a:xfrm>
          <a:prstGeom prst="rect">
            <a:avLst/>
          </a:prstGeom>
          <a:solidFill>
            <a:srgbClr val="6633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0" name="3 Rectángulo">
            <a:extLst>
              <a:ext uri="{FF2B5EF4-FFF2-40B4-BE49-F238E27FC236}">
                <a16:creationId xmlns:a16="http://schemas.microsoft.com/office/drawing/2014/main" id="{0390DB12-2F1E-4E06-946D-931D8B29EDA5}"/>
              </a:ext>
            </a:extLst>
          </p:cNvPr>
          <p:cNvSpPr/>
          <p:nvPr/>
        </p:nvSpPr>
        <p:spPr>
          <a:xfrm>
            <a:off x="2880324" y="0"/>
            <a:ext cx="6929437" cy="142875"/>
          </a:xfrm>
          <a:prstGeom prst="rect">
            <a:avLst/>
          </a:prstGeom>
          <a:solidFill>
            <a:srgbClr val="8E7863"/>
          </a:solidFill>
          <a:ln>
            <a:solidFill>
              <a:srgbClr val="8E78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63A690E-6736-457F-A27F-7B1A57F06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36" y="5500537"/>
            <a:ext cx="5041519" cy="80270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EB003A8-E48E-4DEE-8FCD-710A9F8ADF3F}"/>
              </a:ext>
            </a:extLst>
          </p:cNvPr>
          <p:cNvSpPr/>
          <p:nvPr/>
        </p:nvSpPr>
        <p:spPr>
          <a:xfrm>
            <a:off x="2562328" y="299212"/>
            <a:ext cx="7247433" cy="595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3200" b="1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VIII JORNADAS DE AGROMETEOROLOGÍA </a:t>
            </a:r>
            <a:endParaRPr lang="es-E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6 Conector recto">
            <a:extLst>
              <a:ext uri="{FF2B5EF4-FFF2-40B4-BE49-F238E27FC236}">
                <a16:creationId xmlns:a16="http://schemas.microsoft.com/office/drawing/2014/main" id="{DEF782FE-DBF6-44B0-AE06-0BF5371FE46D}"/>
              </a:ext>
            </a:extLst>
          </p:cNvPr>
          <p:cNvCxnSpPr>
            <a:cxnSpLocks/>
          </p:cNvCxnSpPr>
          <p:nvPr/>
        </p:nvCxnSpPr>
        <p:spPr>
          <a:xfrm>
            <a:off x="1548106" y="1460626"/>
            <a:ext cx="9520117" cy="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6 Conector recto">
            <a:extLst>
              <a:ext uri="{FF2B5EF4-FFF2-40B4-BE49-F238E27FC236}">
                <a16:creationId xmlns:a16="http://schemas.microsoft.com/office/drawing/2014/main" id="{DB22BE34-DAF0-403B-8A6F-724226CC07ED}"/>
              </a:ext>
            </a:extLst>
          </p:cNvPr>
          <p:cNvCxnSpPr>
            <a:cxnSpLocks/>
          </p:cNvCxnSpPr>
          <p:nvPr/>
        </p:nvCxnSpPr>
        <p:spPr>
          <a:xfrm>
            <a:off x="1548104" y="4385252"/>
            <a:ext cx="9520117" cy="0"/>
          </a:xfrm>
          <a:prstGeom prst="line">
            <a:avLst/>
          </a:prstGeom>
          <a:ln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>
            <a:extLst>
              <a:ext uri="{FF2B5EF4-FFF2-40B4-BE49-F238E27FC236}">
                <a16:creationId xmlns:a16="http://schemas.microsoft.com/office/drawing/2014/main" id="{61E147FA-2E3B-458A-A277-E998CBF659B1}"/>
              </a:ext>
            </a:extLst>
          </p:cNvPr>
          <p:cNvSpPr/>
          <p:nvPr/>
        </p:nvSpPr>
        <p:spPr>
          <a:xfrm>
            <a:off x="3709824" y="871642"/>
            <a:ext cx="519667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y 2 de junio de 2023 - Valladolid</a:t>
            </a:r>
            <a:endParaRPr lang="es-E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7115052F-A49F-423C-B7D0-654855879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737" y="1549103"/>
            <a:ext cx="9144000" cy="1103755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Gracias por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atención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rco 6">
            <a:extLst>
              <a:ext uri="{FF2B5EF4-FFF2-40B4-BE49-F238E27FC236}">
                <a16:creationId xmlns:a16="http://schemas.microsoft.com/office/drawing/2014/main" id="{66E8CFAD-1E34-4DFF-843A-308C14B14F92}"/>
              </a:ext>
            </a:extLst>
          </p:cNvPr>
          <p:cNvSpPr/>
          <p:nvPr/>
        </p:nvSpPr>
        <p:spPr>
          <a:xfrm rot="21442182">
            <a:off x="-1590087" y="2738566"/>
            <a:ext cx="11920621" cy="964544"/>
          </a:xfrm>
          <a:prstGeom prst="arc">
            <a:avLst>
              <a:gd name="adj1" fmla="val 11956881"/>
              <a:gd name="adj2" fmla="val 223675"/>
            </a:avLst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335B4B4-C306-4B01-B53B-9A1FE51F7EE8}"/>
              </a:ext>
            </a:extLst>
          </p:cNvPr>
          <p:cNvSpPr txBox="1"/>
          <p:nvPr/>
        </p:nvSpPr>
        <p:spPr>
          <a:xfrm>
            <a:off x="4652845" y="3694212"/>
            <a:ext cx="345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http://cosechas.itacyl.es/</a:t>
            </a:r>
          </a:p>
        </p:txBody>
      </p:sp>
    </p:spTree>
    <p:extLst>
      <p:ext uri="{BB962C8B-B14F-4D97-AF65-F5344CB8AC3E}">
        <p14:creationId xmlns:p14="http://schemas.microsoft.com/office/powerpoint/2010/main" val="2883800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>
            <a:extLst>
              <a:ext uri="{FF2B5EF4-FFF2-40B4-BE49-F238E27FC236}">
                <a16:creationId xmlns:a16="http://schemas.microsoft.com/office/drawing/2014/main" id="{48A2B4DE-E41D-4507-AE95-8554E191C3AA}"/>
              </a:ext>
            </a:extLst>
          </p:cNvPr>
          <p:cNvSpPr txBox="1">
            <a:spLocks/>
          </p:cNvSpPr>
          <p:nvPr/>
        </p:nvSpPr>
        <p:spPr>
          <a:xfrm>
            <a:off x="1115952" y="372764"/>
            <a:ext cx="5846146" cy="575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agronómicos	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C44DD7E-2EB8-41C7-A164-C86269FFD498}"/>
              </a:ext>
            </a:extLst>
          </p:cNvPr>
          <p:cNvGrpSpPr>
            <a:grpSpLocks noChangeAspect="1"/>
          </p:cNvGrpSpPr>
          <p:nvPr/>
        </p:nvGrpSpPr>
        <p:grpSpPr>
          <a:xfrm>
            <a:off x="5519987" y="1387326"/>
            <a:ext cx="5957410" cy="4530035"/>
            <a:chOff x="654833" y="1871501"/>
            <a:chExt cx="4897978" cy="372444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FEBE39F-B345-4587-A3BB-6775A55B7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33" y="1871501"/>
              <a:ext cx="4897978" cy="372444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2" name="Picture 8" descr="FIGARO">
              <a:extLst>
                <a:ext uri="{FF2B5EF4-FFF2-40B4-BE49-F238E27FC236}">
                  <a16:creationId xmlns:a16="http://schemas.microsoft.com/office/drawing/2014/main" id="{4372B000-C9B4-494D-A6B1-BB5237577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109" y="3512321"/>
              <a:ext cx="983067" cy="95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CAA59DC5-9C22-4A4B-8C50-89502870BA51}"/>
              </a:ext>
            </a:extLst>
          </p:cNvPr>
          <p:cNvSpPr txBox="1"/>
          <p:nvPr/>
        </p:nvSpPr>
        <p:spPr>
          <a:xfrm>
            <a:off x="332629" y="3613791"/>
            <a:ext cx="48476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Características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/>
              <a:t>Movimiento</a:t>
            </a:r>
            <a:r>
              <a:rPr lang="en-US" sz="2600" dirty="0"/>
              <a:t> del </a:t>
            </a:r>
            <a:r>
              <a:rPr lang="en-US" sz="2600" dirty="0" err="1"/>
              <a:t>agua</a:t>
            </a:r>
            <a:r>
              <a:rPr lang="en-US" sz="2600" dirty="0"/>
              <a:t> </a:t>
            </a:r>
            <a:r>
              <a:rPr lang="en-US" sz="2600" dirty="0" err="1"/>
              <a:t>en</a:t>
            </a:r>
            <a:r>
              <a:rPr lang="en-US" sz="2600" dirty="0"/>
              <a:t> el </a:t>
            </a:r>
            <a:r>
              <a:rPr lang="en-US" sz="2600" dirty="0" err="1"/>
              <a:t>suelo</a:t>
            </a:r>
            <a:endParaRPr lang="en-US" sz="26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err="1"/>
              <a:t>Modelo</a:t>
            </a:r>
            <a:r>
              <a:rPr lang="en-US" sz="2600" dirty="0"/>
              <a:t> </a:t>
            </a:r>
            <a:r>
              <a:rPr lang="en-US" sz="2600" dirty="0" err="1"/>
              <a:t>sencillo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 err="1"/>
              <a:t>Ejecución</a:t>
            </a:r>
            <a:r>
              <a:rPr lang="en-US" sz="2600" dirty="0"/>
              <a:t> </a:t>
            </a:r>
            <a:r>
              <a:rPr lang="en-US" sz="2600" dirty="0" err="1"/>
              <a:t>básica</a:t>
            </a:r>
            <a:r>
              <a:rPr lang="en-US" sz="2600" dirty="0"/>
              <a:t> y </a:t>
            </a:r>
            <a:r>
              <a:rPr lang="en-US" sz="2600" dirty="0" err="1"/>
              <a:t>desatendida</a:t>
            </a:r>
            <a:endParaRPr lang="en-US" sz="2600" dirty="0"/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469BF08-E0AA-4395-8CEE-1E98E1B26779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37" name="4 Rectángulo">
              <a:extLst>
                <a:ext uri="{FF2B5EF4-FFF2-40B4-BE49-F238E27FC236}">
                  <a16:creationId xmlns:a16="http://schemas.microsoft.com/office/drawing/2014/main" id="{E5C79C61-06F5-48DC-8815-E0E43DC5DA7B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38" name="3 Rectángulo">
              <a:extLst>
                <a:ext uri="{FF2B5EF4-FFF2-40B4-BE49-F238E27FC236}">
                  <a16:creationId xmlns:a16="http://schemas.microsoft.com/office/drawing/2014/main" id="{238C0C36-0C3C-4BAF-B22F-947114656F85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DE4F3C09-A2FB-467A-9336-97F6580D59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41" name="Imagen 40">
                <a:extLst>
                  <a:ext uri="{FF2B5EF4-FFF2-40B4-BE49-F238E27FC236}">
                    <a16:creationId xmlns:a16="http://schemas.microsoft.com/office/drawing/2014/main" id="{CAD79089-D733-4656-9EEF-1D667FE880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42" name="Imagen 41">
                <a:extLst>
                  <a:ext uri="{FF2B5EF4-FFF2-40B4-BE49-F238E27FC236}">
                    <a16:creationId xmlns:a16="http://schemas.microsoft.com/office/drawing/2014/main" id="{EA69472E-7BBC-48FC-80B9-7B31297F5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43" name="Conector recto 42">
                <a:extLst>
                  <a:ext uri="{FF2B5EF4-FFF2-40B4-BE49-F238E27FC236}">
                    <a16:creationId xmlns:a16="http://schemas.microsoft.com/office/drawing/2014/main" id="{D36DF520-F21E-4E77-AB11-DEFABCAA64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6 Conector recto">
              <a:extLst>
                <a:ext uri="{FF2B5EF4-FFF2-40B4-BE49-F238E27FC236}">
                  <a16:creationId xmlns:a16="http://schemas.microsoft.com/office/drawing/2014/main" id="{E0839600-E66D-4273-8A2D-EFD7AF020F41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7 Rectángulo">
              <a:extLst>
                <a:ext uri="{FF2B5EF4-FFF2-40B4-BE49-F238E27FC236}">
                  <a16:creationId xmlns:a16="http://schemas.microsoft.com/office/drawing/2014/main" id="{4BF8A96E-29CD-4311-8E5A-BFF93A57CCF3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  <p:pic>
        <p:nvPicPr>
          <p:cNvPr id="49" name="Picture 8" descr="FIGARO">
            <a:extLst>
              <a:ext uri="{FF2B5EF4-FFF2-40B4-BE49-F238E27FC236}">
                <a16:creationId xmlns:a16="http://schemas.microsoft.com/office/drawing/2014/main" id="{039F34C8-A101-44A5-8255-665A62278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336" y="1184475"/>
            <a:ext cx="1728164" cy="167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05866212-8D50-4EF5-B3BA-E7462F219204}"/>
              </a:ext>
            </a:extLst>
          </p:cNvPr>
          <p:cNvSpPr txBox="1"/>
          <p:nvPr/>
        </p:nvSpPr>
        <p:spPr>
          <a:xfrm>
            <a:off x="468564" y="2857322"/>
            <a:ext cx="471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>
                <a:hlinkClick r:id="rId7"/>
              </a:rPr>
              <a:t>https://www.fao.org/aquacrop/es/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179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19" y="1357833"/>
            <a:ext cx="6421578" cy="482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48A2B4DE-E41D-4507-AE95-8554E191C3AA}"/>
              </a:ext>
            </a:extLst>
          </p:cNvPr>
          <p:cNvSpPr txBox="1">
            <a:spLocks/>
          </p:cNvSpPr>
          <p:nvPr/>
        </p:nvSpPr>
        <p:spPr>
          <a:xfrm>
            <a:off x="1167438" y="240834"/>
            <a:ext cx="5541940" cy="8911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4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Modelos agronómicos</a:t>
            </a: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C44DD7E-2EB8-41C7-A164-C86269FFD498}"/>
              </a:ext>
            </a:extLst>
          </p:cNvPr>
          <p:cNvGrpSpPr>
            <a:grpSpLocks noChangeAspect="1"/>
          </p:cNvGrpSpPr>
          <p:nvPr/>
        </p:nvGrpSpPr>
        <p:grpSpPr>
          <a:xfrm>
            <a:off x="1167438" y="4577811"/>
            <a:ext cx="2480769" cy="1886386"/>
            <a:chOff x="654833" y="1871501"/>
            <a:chExt cx="4897978" cy="3724440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FEBE39F-B345-4587-A3BB-6775A55B7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833" y="1871501"/>
              <a:ext cx="4897978" cy="372444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32" name="Picture 8" descr="FIGARO">
              <a:extLst>
                <a:ext uri="{FF2B5EF4-FFF2-40B4-BE49-F238E27FC236}">
                  <a16:creationId xmlns:a16="http://schemas.microsoft.com/office/drawing/2014/main" id="{4372B000-C9B4-494D-A6B1-BB52375771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6109" y="3512321"/>
              <a:ext cx="983067" cy="95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65FFCD67-C7FA-40BE-84D8-4AFB252B6681}"/>
              </a:ext>
            </a:extLst>
          </p:cNvPr>
          <p:cNvCxnSpPr>
            <a:cxnSpLocks/>
          </p:cNvCxnSpPr>
          <p:nvPr/>
        </p:nvCxnSpPr>
        <p:spPr>
          <a:xfrm>
            <a:off x="1316280" y="2824146"/>
            <a:ext cx="823999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F0FC115E-3778-4042-84A9-20935612B06C}"/>
              </a:ext>
            </a:extLst>
          </p:cNvPr>
          <p:cNvCxnSpPr>
            <a:cxnSpLocks/>
          </p:cNvCxnSpPr>
          <p:nvPr/>
        </p:nvCxnSpPr>
        <p:spPr>
          <a:xfrm>
            <a:off x="1312815" y="3787042"/>
            <a:ext cx="823999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lecha: a la derecha 3">
            <a:extLst>
              <a:ext uri="{FF2B5EF4-FFF2-40B4-BE49-F238E27FC236}">
                <a16:creationId xmlns:a16="http://schemas.microsoft.com/office/drawing/2014/main" id="{B3C34F0D-5581-4F9B-97CA-988B62272D0A}"/>
              </a:ext>
            </a:extLst>
          </p:cNvPr>
          <p:cNvSpPr/>
          <p:nvPr/>
        </p:nvSpPr>
        <p:spPr>
          <a:xfrm rot="16200000">
            <a:off x="8552365" y="1949261"/>
            <a:ext cx="1278082" cy="363682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echa: arriba y abajo 4">
            <a:extLst>
              <a:ext uri="{FF2B5EF4-FFF2-40B4-BE49-F238E27FC236}">
                <a16:creationId xmlns:a16="http://schemas.microsoft.com/office/drawing/2014/main" id="{DD8E2A36-C89E-41E1-AB92-366FF9DD62C9}"/>
              </a:ext>
            </a:extLst>
          </p:cNvPr>
          <p:cNvSpPr/>
          <p:nvPr/>
        </p:nvSpPr>
        <p:spPr>
          <a:xfrm>
            <a:off x="9011847" y="2824158"/>
            <a:ext cx="361400" cy="962884"/>
          </a:xfrm>
          <a:prstGeom prst="upDownArrow">
            <a:avLst>
              <a:gd name="adj1" fmla="val 50000"/>
              <a:gd name="adj2" fmla="val 84502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echa: a la derecha 15">
            <a:extLst>
              <a:ext uri="{FF2B5EF4-FFF2-40B4-BE49-F238E27FC236}">
                <a16:creationId xmlns:a16="http://schemas.microsoft.com/office/drawing/2014/main" id="{0A6BEFC5-0E9D-48E1-B405-E1F78B792658}"/>
              </a:ext>
            </a:extLst>
          </p:cNvPr>
          <p:cNvSpPr/>
          <p:nvPr/>
        </p:nvSpPr>
        <p:spPr>
          <a:xfrm rot="5400000">
            <a:off x="8562577" y="4304529"/>
            <a:ext cx="1278082" cy="363682"/>
          </a:xfrm>
          <a:prstGeom prst="rightArrow">
            <a:avLst>
              <a:gd name="adj1" fmla="val 50000"/>
              <a:gd name="adj2" fmla="val 10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2 Imagen">
            <a:extLst>
              <a:ext uri="{FF2B5EF4-FFF2-40B4-BE49-F238E27FC236}">
                <a16:creationId xmlns:a16="http://schemas.microsoft.com/office/drawing/2014/main" id="{AECD57AF-B4BB-444C-8F5C-A5FA8622E5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04" t="4804" r="57604" b="4237"/>
          <a:stretch>
            <a:fillRect/>
          </a:stretch>
        </p:blipFill>
        <p:spPr>
          <a:xfrm>
            <a:off x="9942100" y="1664192"/>
            <a:ext cx="1861688" cy="818379"/>
          </a:xfrm>
          <a:prstGeom prst="rect">
            <a:avLst/>
          </a:prstGeom>
          <a:ln w="9360">
            <a:solidFill>
              <a:srgbClr val="000000"/>
            </a:solidFill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10 Imagen">
            <a:extLst>
              <a:ext uri="{FF2B5EF4-FFF2-40B4-BE49-F238E27FC236}">
                <a16:creationId xmlns:a16="http://schemas.microsoft.com/office/drawing/2014/main" id="{6370AB5A-E050-4FDC-AC99-B20D72247AA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357" t="5071" r="976" b="4004"/>
          <a:stretch>
            <a:fillRect/>
          </a:stretch>
        </p:blipFill>
        <p:spPr>
          <a:xfrm>
            <a:off x="9871936" y="2882790"/>
            <a:ext cx="1983807" cy="664576"/>
          </a:xfrm>
          <a:prstGeom prst="rect">
            <a:avLst/>
          </a:prstGeom>
          <a:ln w="9360">
            <a:solidFill>
              <a:srgbClr val="000000"/>
            </a:solidFill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10 Imagen">
            <a:extLst>
              <a:ext uri="{FF2B5EF4-FFF2-40B4-BE49-F238E27FC236}">
                <a16:creationId xmlns:a16="http://schemas.microsoft.com/office/drawing/2014/main" id="{15EEE3F4-A9C3-499D-B7A1-EA90CA1563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357" t="5071" r="976" b="4004"/>
          <a:stretch>
            <a:fillRect/>
          </a:stretch>
        </p:blipFill>
        <p:spPr>
          <a:xfrm>
            <a:off x="9860957" y="4078649"/>
            <a:ext cx="2009556" cy="673202"/>
          </a:xfrm>
          <a:prstGeom prst="rect">
            <a:avLst/>
          </a:prstGeom>
          <a:ln w="9360">
            <a:solidFill>
              <a:srgbClr val="000000"/>
            </a:solidFill>
            <a:miter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Flecha: a la derecha con bandas 6">
            <a:extLst>
              <a:ext uri="{FF2B5EF4-FFF2-40B4-BE49-F238E27FC236}">
                <a16:creationId xmlns:a16="http://schemas.microsoft.com/office/drawing/2014/main" id="{1BBC17EA-35DA-4679-9F52-D7C391C8AB66}"/>
              </a:ext>
            </a:extLst>
          </p:cNvPr>
          <p:cNvSpPr/>
          <p:nvPr/>
        </p:nvSpPr>
        <p:spPr>
          <a:xfrm rot="19495266">
            <a:off x="2854955" y="4168029"/>
            <a:ext cx="1216315" cy="335941"/>
          </a:xfrm>
          <a:prstGeom prst="stripedRightArrow">
            <a:avLst>
              <a:gd name="adj1" fmla="val 50000"/>
              <a:gd name="adj2" fmla="val 13316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F65CAB-19E1-4342-A422-8B9F8ED0CBB2}"/>
              </a:ext>
            </a:extLst>
          </p:cNvPr>
          <p:cNvSpPr txBox="1"/>
          <p:nvPr/>
        </p:nvSpPr>
        <p:spPr>
          <a:xfrm>
            <a:off x="617539" y="2053744"/>
            <a:ext cx="152300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Atmósfera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0483E85-49C3-4707-9A3F-F9842FE8E9C5}"/>
              </a:ext>
            </a:extLst>
          </p:cNvPr>
          <p:cNvSpPr txBox="1"/>
          <p:nvPr/>
        </p:nvSpPr>
        <p:spPr>
          <a:xfrm>
            <a:off x="1079387" y="3070853"/>
            <a:ext cx="100559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Planta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93EF5AA-428A-4785-97AA-6317F48FA8EE}"/>
              </a:ext>
            </a:extLst>
          </p:cNvPr>
          <p:cNvSpPr txBox="1"/>
          <p:nvPr/>
        </p:nvSpPr>
        <p:spPr>
          <a:xfrm>
            <a:off x="1079387" y="3909240"/>
            <a:ext cx="100559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A4C1E3F5-C3A9-49DD-9CDE-FAA9A8DC6966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6" name="4 Rectángulo">
              <a:extLst>
                <a:ext uri="{FF2B5EF4-FFF2-40B4-BE49-F238E27FC236}">
                  <a16:creationId xmlns:a16="http://schemas.microsoft.com/office/drawing/2014/main" id="{9808B5DB-E6E5-48AB-9115-692798898941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7" name="3 Rectángulo">
              <a:extLst>
                <a:ext uri="{FF2B5EF4-FFF2-40B4-BE49-F238E27FC236}">
                  <a16:creationId xmlns:a16="http://schemas.microsoft.com/office/drawing/2014/main" id="{7055A002-5007-45A5-8413-4AA469EFF4D2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C2E86FBA-8A61-4D2A-9A35-33BB6B7B51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31" name="Imagen 30">
                <a:extLst>
                  <a:ext uri="{FF2B5EF4-FFF2-40B4-BE49-F238E27FC236}">
                    <a16:creationId xmlns:a16="http://schemas.microsoft.com/office/drawing/2014/main" id="{3F0AC6EE-18FE-4533-B764-B82BB0EF27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32" name="Imagen 31">
                <a:extLst>
                  <a:ext uri="{FF2B5EF4-FFF2-40B4-BE49-F238E27FC236}">
                    <a16:creationId xmlns:a16="http://schemas.microsoft.com/office/drawing/2014/main" id="{D29460C7-9CBA-4E05-98F4-D7A8A7A19B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33" name="Conector recto 32">
                <a:extLst>
                  <a:ext uri="{FF2B5EF4-FFF2-40B4-BE49-F238E27FC236}">
                    <a16:creationId xmlns:a16="http://schemas.microsoft.com/office/drawing/2014/main" id="{3A79E682-1491-4E8B-A4F2-56AA37A54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6 Conector recto">
              <a:extLst>
                <a:ext uri="{FF2B5EF4-FFF2-40B4-BE49-F238E27FC236}">
                  <a16:creationId xmlns:a16="http://schemas.microsoft.com/office/drawing/2014/main" id="{31EFEB79-4216-4EB1-A02A-4643F6E494E8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7 Rectángulo">
              <a:extLst>
                <a:ext uri="{FF2B5EF4-FFF2-40B4-BE49-F238E27FC236}">
                  <a16:creationId xmlns:a16="http://schemas.microsoft.com/office/drawing/2014/main" id="{AA518BFC-88A4-416C-AEE6-E669CCEF455B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0987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6798A120-8D41-4AC5-9D37-F4E05F7B9887}"/>
              </a:ext>
            </a:extLst>
          </p:cNvPr>
          <p:cNvSpPr txBox="1">
            <a:spLocks/>
          </p:cNvSpPr>
          <p:nvPr/>
        </p:nvSpPr>
        <p:spPr>
          <a:xfrm>
            <a:off x="1285213" y="162316"/>
            <a:ext cx="4360145" cy="103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Metodología: Dónde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668B4C-D4CF-4FCC-943D-68EA39964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r="21765"/>
          <a:stretch/>
        </p:blipFill>
        <p:spPr>
          <a:xfrm>
            <a:off x="768381" y="1358421"/>
            <a:ext cx="5470698" cy="4588827"/>
          </a:xfrm>
          <a:prstGeom prst="rect">
            <a:avLst/>
          </a:prstGeom>
        </p:spPr>
      </p:pic>
      <p:grpSp>
        <p:nvGrpSpPr>
          <p:cNvPr id="22" name="Grupo 21">
            <a:extLst>
              <a:ext uri="{FF2B5EF4-FFF2-40B4-BE49-F238E27FC236}">
                <a16:creationId xmlns:a16="http://schemas.microsoft.com/office/drawing/2014/main" id="{27CE0F5B-8A27-46B9-BBD0-D7810C14A928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3" name="4 Rectángulo">
              <a:extLst>
                <a:ext uri="{FF2B5EF4-FFF2-40B4-BE49-F238E27FC236}">
                  <a16:creationId xmlns:a16="http://schemas.microsoft.com/office/drawing/2014/main" id="{5DDB57D4-B645-4773-869E-F34A34870598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4" name="3 Rectángulo">
              <a:extLst>
                <a:ext uri="{FF2B5EF4-FFF2-40B4-BE49-F238E27FC236}">
                  <a16:creationId xmlns:a16="http://schemas.microsoft.com/office/drawing/2014/main" id="{F0330BB1-A0C9-46FA-B0D6-D5C37F8A1E65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D3885C2-79B7-47F6-92BB-A8A8FAF7D0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F8A5241D-7BC9-46A7-916D-44A598458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7E630A74-4C60-4E12-B244-656CE9CC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709CB00C-70CD-4F04-860B-789355317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6 Conector recto">
              <a:extLst>
                <a:ext uri="{FF2B5EF4-FFF2-40B4-BE49-F238E27FC236}">
                  <a16:creationId xmlns:a16="http://schemas.microsoft.com/office/drawing/2014/main" id="{C6FAB135-4470-48AF-8F24-DBC126E3D696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7 Rectángulo">
              <a:extLst>
                <a:ext uri="{FF2B5EF4-FFF2-40B4-BE49-F238E27FC236}">
                  <a16:creationId xmlns:a16="http://schemas.microsoft.com/office/drawing/2014/main" id="{0A442561-A0BB-48AB-AA88-EDC631A3E817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691356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6798A120-8D41-4AC5-9D37-F4E05F7B9887}"/>
              </a:ext>
            </a:extLst>
          </p:cNvPr>
          <p:cNvSpPr txBox="1">
            <a:spLocks/>
          </p:cNvSpPr>
          <p:nvPr/>
        </p:nvSpPr>
        <p:spPr>
          <a:xfrm>
            <a:off x="1285213" y="162316"/>
            <a:ext cx="4360145" cy="103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Metodología: Dónde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9668B4C-D4CF-4FCC-943D-68EA39964D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6" r="21765"/>
          <a:stretch/>
        </p:blipFill>
        <p:spPr>
          <a:xfrm>
            <a:off x="768381" y="1358421"/>
            <a:ext cx="5470698" cy="45888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B0035C4-0A91-460B-821A-D42A8A9B0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63" y="1790779"/>
            <a:ext cx="6015003" cy="4588827"/>
          </a:xfrm>
          <a:prstGeom prst="rect">
            <a:avLst/>
          </a:prstGeom>
        </p:spPr>
      </p:pic>
      <p:sp>
        <p:nvSpPr>
          <p:cNvPr id="17" name="Elipse 16">
            <a:extLst>
              <a:ext uri="{FF2B5EF4-FFF2-40B4-BE49-F238E27FC236}">
                <a16:creationId xmlns:a16="http://schemas.microsoft.com/office/drawing/2014/main" id="{52750BA7-0CAA-4EA1-8A89-3DEACEB84926}"/>
              </a:ext>
            </a:extLst>
          </p:cNvPr>
          <p:cNvSpPr/>
          <p:nvPr/>
        </p:nvSpPr>
        <p:spPr>
          <a:xfrm>
            <a:off x="3508071" y="3145029"/>
            <a:ext cx="528320" cy="543560"/>
          </a:xfrm>
          <a:prstGeom prst="ellipse">
            <a:avLst/>
          </a:prstGeom>
          <a:noFill/>
          <a:ln w="44450">
            <a:solidFill>
              <a:srgbClr val="62F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72C6373-E90D-4CCA-86B4-D12ED3C7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6" r="20333" b="12705"/>
          <a:stretch/>
        </p:blipFill>
        <p:spPr>
          <a:xfrm>
            <a:off x="6901583" y="1197375"/>
            <a:ext cx="4557404" cy="4185056"/>
          </a:xfrm>
          <a:prstGeom prst="rect">
            <a:avLst/>
          </a:prstGeom>
        </p:spPr>
      </p:pic>
      <p:sp>
        <p:nvSpPr>
          <p:cNvPr id="20" name="Flecha: a la derecha 19">
            <a:extLst>
              <a:ext uri="{FF2B5EF4-FFF2-40B4-BE49-F238E27FC236}">
                <a16:creationId xmlns:a16="http://schemas.microsoft.com/office/drawing/2014/main" id="{248F062A-AEE3-4F19-B667-8ECAF6E3688E}"/>
              </a:ext>
            </a:extLst>
          </p:cNvPr>
          <p:cNvSpPr/>
          <p:nvPr/>
        </p:nvSpPr>
        <p:spPr>
          <a:xfrm rot="20704822">
            <a:off x="3983499" y="2834191"/>
            <a:ext cx="2933996" cy="260571"/>
          </a:xfrm>
          <a:prstGeom prst="rightArrow">
            <a:avLst>
              <a:gd name="adj1" fmla="val 50000"/>
              <a:gd name="adj2" fmla="val 272649"/>
            </a:avLst>
          </a:prstGeom>
          <a:solidFill>
            <a:srgbClr val="62FC0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7CE0F5B-8A27-46B9-BBD0-D7810C14A928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3" name="4 Rectángulo">
              <a:extLst>
                <a:ext uri="{FF2B5EF4-FFF2-40B4-BE49-F238E27FC236}">
                  <a16:creationId xmlns:a16="http://schemas.microsoft.com/office/drawing/2014/main" id="{5DDB57D4-B645-4773-869E-F34A34870598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4" name="3 Rectángulo">
              <a:extLst>
                <a:ext uri="{FF2B5EF4-FFF2-40B4-BE49-F238E27FC236}">
                  <a16:creationId xmlns:a16="http://schemas.microsoft.com/office/drawing/2014/main" id="{F0330BB1-A0C9-46FA-B0D6-D5C37F8A1E65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D3885C2-79B7-47F6-92BB-A8A8FAF7D0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F8A5241D-7BC9-46A7-916D-44A598458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7E630A74-4C60-4E12-B244-656CE9CC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709CB00C-70CD-4F04-860B-789355317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6 Conector recto">
              <a:extLst>
                <a:ext uri="{FF2B5EF4-FFF2-40B4-BE49-F238E27FC236}">
                  <a16:creationId xmlns:a16="http://schemas.microsoft.com/office/drawing/2014/main" id="{C6FAB135-4470-48AF-8F24-DBC126E3D696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7 Rectángulo">
              <a:extLst>
                <a:ext uri="{FF2B5EF4-FFF2-40B4-BE49-F238E27FC236}">
                  <a16:creationId xmlns:a16="http://schemas.microsoft.com/office/drawing/2014/main" id="{0A442561-A0BB-48AB-AA88-EDC631A3E817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756405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6798A120-8D41-4AC5-9D37-F4E05F7B9887}"/>
              </a:ext>
            </a:extLst>
          </p:cNvPr>
          <p:cNvSpPr txBox="1">
            <a:spLocks/>
          </p:cNvSpPr>
          <p:nvPr/>
        </p:nvSpPr>
        <p:spPr>
          <a:xfrm>
            <a:off x="1060132" y="201481"/>
            <a:ext cx="4557404" cy="1035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Metodología</a:t>
            </a: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572C6373-E90D-4CCA-86B4-D12ED3C7FE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6" r="20333" b="12705"/>
          <a:stretch/>
        </p:blipFill>
        <p:spPr>
          <a:xfrm>
            <a:off x="6901583" y="1197375"/>
            <a:ext cx="4557404" cy="4185056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27C1AD42-F24F-4CFF-9931-3360519EAB61}"/>
              </a:ext>
            </a:extLst>
          </p:cNvPr>
          <p:cNvGrpSpPr>
            <a:grpSpLocks noChangeAspect="1"/>
          </p:cNvGrpSpPr>
          <p:nvPr/>
        </p:nvGrpSpPr>
        <p:grpSpPr>
          <a:xfrm>
            <a:off x="2709311" y="1252384"/>
            <a:ext cx="5905347" cy="4995300"/>
            <a:chOff x="6144514" y="1493520"/>
            <a:chExt cx="5152696" cy="4358639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4100CCD-65CA-44D3-A1D9-C312C28FE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46" r="24563"/>
            <a:stretch/>
          </p:blipFill>
          <p:spPr>
            <a:xfrm>
              <a:off x="6144514" y="1493520"/>
              <a:ext cx="5152696" cy="4358639"/>
            </a:xfrm>
            <a:prstGeom prst="rect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E96B79AE-2830-4CD1-8A64-25A01CF5E9E6}"/>
                </a:ext>
              </a:extLst>
            </p:cNvPr>
            <p:cNvSpPr/>
            <p:nvPr/>
          </p:nvSpPr>
          <p:spPr>
            <a:xfrm>
              <a:off x="8859520" y="3525520"/>
              <a:ext cx="162560" cy="162560"/>
            </a:xfrm>
            <a:prstGeom prst="ellipse">
              <a:avLst/>
            </a:prstGeom>
            <a:solidFill>
              <a:srgbClr val="62FC0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27CE0F5B-8A27-46B9-BBD0-D7810C14A928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3" name="4 Rectángulo">
              <a:extLst>
                <a:ext uri="{FF2B5EF4-FFF2-40B4-BE49-F238E27FC236}">
                  <a16:creationId xmlns:a16="http://schemas.microsoft.com/office/drawing/2014/main" id="{5DDB57D4-B645-4773-869E-F34A34870598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4" name="3 Rectángulo">
              <a:extLst>
                <a:ext uri="{FF2B5EF4-FFF2-40B4-BE49-F238E27FC236}">
                  <a16:creationId xmlns:a16="http://schemas.microsoft.com/office/drawing/2014/main" id="{F0330BB1-A0C9-46FA-B0D6-D5C37F8A1E65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6D3885C2-79B7-47F6-92BB-A8A8FAF7D0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28" name="Imagen 27">
                <a:extLst>
                  <a:ext uri="{FF2B5EF4-FFF2-40B4-BE49-F238E27FC236}">
                    <a16:creationId xmlns:a16="http://schemas.microsoft.com/office/drawing/2014/main" id="{F8A5241D-7BC9-46A7-916D-44A598458F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7E630A74-4C60-4E12-B244-656CE9CC3D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709CB00C-70CD-4F04-860B-789355317C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6 Conector recto">
              <a:extLst>
                <a:ext uri="{FF2B5EF4-FFF2-40B4-BE49-F238E27FC236}">
                  <a16:creationId xmlns:a16="http://schemas.microsoft.com/office/drawing/2014/main" id="{C6FAB135-4470-48AF-8F24-DBC126E3D696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7 Rectángulo">
              <a:extLst>
                <a:ext uri="{FF2B5EF4-FFF2-40B4-BE49-F238E27FC236}">
                  <a16:creationId xmlns:a16="http://schemas.microsoft.com/office/drawing/2014/main" id="{0A442561-A0BB-48AB-AA88-EDC631A3E817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448605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9271" t="27913" r="11042" b="22493"/>
          <a:stretch/>
        </p:blipFill>
        <p:spPr>
          <a:xfrm>
            <a:off x="5122203" y="1259229"/>
            <a:ext cx="6326421" cy="485423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135399" y="281329"/>
            <a:ext cx="2145869" cy="977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E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s-ES" sz="6000" dirty="0"/>
              <a:t>Clima</a:t>
            </a:r>
            <a:endParaRPr lang="en-US" sz="6000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90500" y="1994283"/>
            <a:ext cx="4772025" cy="2627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Combinación de: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600" dirty="0"/>
              <a:t>Estaciones AEMET + Red SIAR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s-ES" sz="2600" dirty="0"/>
              <a:t>Datos:</a:t>
            </a:r>
          </a:p>
          <a:p>
            <a:pPr marL="1028700" lvl="1" indent="-571500" algn="l">
              <a:buFont typeface="Wingdings" panose="05000000000000000000" pitchFamily="2" charset="2"/>
              <a:buChar char="ü"/>
            </a:pPr>
            <a:r>
              <a:rPr lang="es-ES" sz="2600" dirty="0"/>
              <a:t>Temperatura </a:t>
            </a:r>
          </a:p>
          <a:p>
            <a:pPr marL="1028700" lvl="1" indent="-571500" algn="l">
              <a:buFont typeface="Wingdings" panose="05000000000000000000" pitchFamily="2" charset="2"/>
              <a:buChar char="ü"/>
            </a:pPr>
            <a:r>
              <a:rPr lang="es-ES" sz="2600" dirty="0"/>
              <a:t>Pluviometría</a:t>
            </a:r>
          </a:p>
          <a:p>
            <a:pPr marL="1028700" lvl="1" indent="-571500" algn="l">
              <a:buFont typeface="Wingdings" panose="05000000000000000000" pitchFamily="2" charset="2"/>
              <a:buChar char="ü"/>
            </a:pPr>
            <a:r>
              <a:rPr lang="es-ES" sz="2600" dirty="0" err="1"/>
              <a:t>ETo</a:t>
            </a:r>
            <a:r>
              <a:rPr lang="es-ES" sz="2600" dirty="0"/>
              <a:t> (</a:t>
            </a:r>
            <a:r>
              <a:rPr lang="es-ES" sz="2600" dirty="0" err="1"/>
              <a:t>Penman</a:t>
            </a:r>
            <a:r>
              <a:rPr lang="es-ES" sz="2600" dirty="0"/>
              <a:t>-Monteith)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BF8CC8A7-34AC-4189-BEBD-99248A804D6C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1" name="4 Rectángulo">
              <a:extLst>
                <a:ext uri="{FF2B5EF4-FFF2-40B4-BE49-F238E27FC236}">
                  <a16:creationId xmlns:a16="http://schemas.microsoft.com/office/drawing/2014/main" id="{A9DB8B5B-C3A3-4BAC-9E42-7C9305CF6838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2" name="3 Rectángulo">
              <a:extLst>
                <a:ext uri="{FF2B5EF4-FFF2-40B4-BE49-F238E27FC236}">
                  <a16:creationId xmlns:a16="http://schemas.microsoft.com/office/drawing/2014/main" id="{ABA2BFEB-1FCD-4600-A00A-548EEA4E3FE6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DD283486-133A-492A-B793-269E40F9BE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53FD5CCB-C42F-4F22-8E47-B2DD3F89D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1D25B6AE-8AD4-4F9E-86D5-917A1B6B0D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AE4C290C-FB8A-4951-A46F-D02E7C613B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6 Conector recto">
              <a:extLst>
                <a:ext uri="{FF2B5EF4-FFF2-40B4-BE49-F238E27FC236}">
                  <a16:creationId xmlns:a16="http://schemas.microsoft.com/office/drawing/2014/main" id="{F3243819-B251-4404-BECC-BA0027C25F83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7 Rectángulo">
              <a:extLst>
                <a:ext uri="{FF2B5EF4-FFF2-40B4-BE49-F238E27FC236}">
                  <a16:creationId xmlns:a16="http://schemas.microsoft.com/office/drawing/2014/main" id="{5F4B4F08-77BB-4D76-A563-12BEB4ED76F7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128731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009650" y="190370"/>
            <a:ext cx="2743200" cy="1009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Suelos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93" y="1307531"/>
            <a:ext cx="6552191" cy="4614218"/>
          </a:xfrm>
          <a:prstGeom prst="rect">
            <a:avLst/>
          </a:prstGeom>
        </p:spPr>
      </p:pic>
      <p:sp>
        <p:nvSpPr>
          <p:cNvPr id="17" name="Marcador de contenido 2"/>
          <p:cNvSpPr txBox="1">
            <a:spLocks/>
          </p:cNvSpPr>
          <p:nvPr/>
        </p:nvSpPr>
        <p:spPr>
          <a:xfrm>
            <a:off x="48633" y="2358377"/>
            <a:ext cx="5184760" cy="25125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s-E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obtienen de:</a:t>
            </a:r>
            <a:r>
              <a:rPr lang="es-ES" sz="2600" dirty="0"/>
              <a:t> 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700" dirty="0"/>
              <a:t>Base de datos de suelos de </a:t>
            </a:r>
            <a:r>
              <a:rPr lang="es-ES" sz="3700" dirty="0" err="1"/>
              <a:t>CyL</a:t>
            </a:r>
            <a:r>
              <a:rPr lang="es-ES" sz="3700" dirty="0"/>
              <a:t>.</a:t>
            </a:r>
          </a:p>
          <a:p>
            <a:pPr marL="457200" indent="-4572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3700" dirty="0"/>
              <a:t>Textura y materia orgánica (MO).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s-ES" sz="3700" dirty="0"/>
              <a:t>WP, FC ,SAT, </a:t>
            </a:r>
            <a:r>
              <a:rPr lang="es-ES" sz="3700" dirty="0" err="1"/>
              <a:t>Ksat</a:t>
            </a:r>
            <a:r>
              <a:rPr lang="es-ES" sz="3700" dirty="0"/>
              <a:t> = f(Textura, MO)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6912166" y="5921749"/>
            <a:ext cx="319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s-ES" dirty="0">
                <a:hlinkClick r:id="rId3"/>
              </a:rPr>
              <a:t>http://suelos.itacyl.es</a:t>
            </a:r>
            <a:endParaRPr lang="es-ES" dirty="0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2A2E4BC5-9931-43B9-BD42-FF73F9EA0364}"/>
              </a:ext>
            </a:extLst>
          </p:cNvPr>
          <p:cNvGrpSpPr/>
          <p:nvPr/>
        </p:nvGrpSpPr>
        <p:grpSpPr>
          <a:xfrm>
            <a:off x="39936" y="0"/>
            <a:ext cx="12047414" cy="6858001"/>
            <a:chOff x="39936" y="0"/>
            <a:chExt cx="12047414" cy="6858001"/>
          </a:xfrm>
        </p:grpSpPr>
        <p:sp>
          <p:nvSpPr>
            <p:cNvPr id="24" name="4 Rectángulo">
              <a:extLst>
                <a:ext uri="{FF2B5EF4-FFF2-40B4-BE49-F238E27FC236}">
                  <a16:creationId xmlns:a16="http://schemas.microsoft.com/office/drawing/2014/main" id="{C46F7E5E-5FB2-48CB-846A-3AB636A25B18}"/>
                </a:ext>
              </a:extLst>
            </p:cNvPr>
            <p:cNvSpPr/>
            <p:nvPr/>
          </p:nvSpPr>
          <p:spPr>
            <a:xfrm>
              <a:off x="2208334" y="6811964"/>
              <a:ext cx="8286750" cy="46037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sp>
          <p:nvSpPr>
            <p:cNvPr id="25" name="3 Rectángulo">
              <a:extLst>
                <a:ext uri="{FF2B5EF4-FFF2-40B4-BE49-F238E27FC236}">
                  <a16:creationId xmlns:a16="http://schemas.microsoft.com/office/drawing/2014/main" id="{CBB2CA93-9EF3-4AB7-92AB-AB5ADF337745}"/>
                </a:ext>
              </a:extLst>
            </p:cNvPr>
            <p:cNvSpPr/>
            <p:nvPr/>
          </p:nvSpPr>
          <p:spPr>
            <a:xfrm>
              <a:off x="2880324" y="0"/>
              <a:ext cx="6929437" cy="142875"/>
            </a:xfrm>
            <a:prstGeom prst="rect">
              <a:avLst/>
            </a:prstGeom>
            <a:solidFill>
              <a:srgbClr val="8E7863"/>
            </a:solidFill>
            <a:ln>
              <a:solidFill>
                <a:srgbClr val="8E78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4D0E6ADB-8D9C-4FCB-A747-4D008E2FF2B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26587" y="311335"/>
              <a:ext cx="4760763" cy="661325"/>
              <a:chOff x="3417854" y="44470"/>
              <a:chExt cx="8585538" cy="1192631"/>
            </a:xfrm>
          </p:grpSpPr>
          <p:pic>
            <p:nvPicPr>
              <p:cNvPr id="29" name="Imagen 28">
                <a:extLst>
                  <a:ext uri="{FF2B5EF4-FFF2-40B4-BE49-F238E27FC236}">
                    <a16:creationId xmlns:a16="http://schemas.microsoft.com/office/drawing/2014/main" id="{D7741CB6-D905-4816-BAD8-D7C41D8587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910" t="8597" r="5107"/>
              <a:stretch/>
            </p:blipFill>
            <p:spPr>
              <a:xfrm>
                <a:off x="8067168" y="44470"/>
                <a:ext cx="3936224" cy="1192631"/>
              </a:xfrm>
              <a:prstGeom prst="rect">
                <a:avLst/>
              </a:prstGeom>
            </p:spPr>
          </p:pic>
          <p:pic>
            <p:nvPicPr>
              <p:cNvPr id="30" name="Imagen 29">
                <a:extLst>
                  <a:ext uri="{FF2B5EF4-FFF2-40B4-BE49-F238E27FC236}">
                    <a16:creationId xmlns:a16="http://schemas.microsoft.com/office/drawing/2014/main" id="{5AB0C021-2E9B-42C4-9FD0-8885BBD776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7854" y="370896"/>
                <a:ext cx="4645802" cy="739695"/>
              </a:xfrm>
              <a:prstGeom prst="rect">
                <a:avLst/>
              </a:prstGeom>
            </p:spPr>
          </p:pic>
          <p:cxnSp>
            <p:nvCxnSpPr>
              <p:cNvPr id="31" name="Conector recto 30">
                <a:extLst>
                  <a:ext uri="{FF2B5EF4-FFF2-40B4-BE49-F238E27FC236}">
                    <a16:creationId xmlns:a16="http://schemas.microsoft.com/office/drawing/2014/main" id="{88D2254C-9380-4C13-8534-CDEFF1DB8D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49142" y="225755"/>
                <a:ext cx="0" cy="966575"/>
              </a:xfrm>
              <a:prstGeom prst="line">
                <a:avLst/>
              </a:prstGeom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6 Conector recto">
              <a:extLst>
                <a:ext uri="{FF2B5EF4-FFF2-40B4-BE49-F238E27FC236}">
                  <a16:creationId xmlns:a16="http://schemas.microsoft.com/office/drawing/2014/main" id="{51846190-E57E-4765-83C8-78C2226C0955}"/>
                </a:ext>
              </a:extLst>
            </p:cNvPr>
            <p:cNvCxnSpPr>
              <a:cxnSpLocks/>
            </p:cNvCxnSpPr>
            <p:nvPr/>
          </p:nvCxnSpPr>
          <p:spPr>
            <a:xfrm>
              <a:off x="39962" y="1053643"/>
              <a:ext cx="12047388" cy="29872"/>
            </a:xfrm>
            <a:prstGeom prst="line">
              <a:avLst/>
            </a:prstGeom>
            <a:ln>
              <a:solidFill>
                <a:srgbClr val="66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7 Rectángulo">
              <a:extLst>
                <a:ext uri="{FF2B5EF4-FFF2-40B4-BE49-F238E27FC236}">
                  <a16:creationId xmlns:a16="http://schemas.microsoft.com/office/drawing/2014/main" id="{7B4AEEDA-8720-4B12-B983-A7D9679396B1}"/>
                </a:ext>
              </a:extLst>
            </p:cNvPr>
            <p:cNvSpPr/>
            <p:nvPr/>
          </p:nvSpPr>
          <p:spPr>
            <a:xfrm>
              <a:off x="39936" y="910751"/>
              <a:ext cx="857256" cy="14287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33244587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2038</TotalTime>
  <Words>531</Words>
  <Application>Microsoft Office PowerPoint</Application>
  <PresentationFormat>Panorámica</PresentationFormat>
  <Paragraphs>86</Paragraphs>
  <Slides>21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Source Sans Pro</vt:lpstr>
      <vt:lpstr>Times New Roman</vt:lpstr>
      <vt:lpstr>Wingdings</vt:lpstr>
      <vt:lpstr>Tema de Office</vt:lpstr>
      <vt:lpstr>Sistema de Predicción de Cosechas de Castilla y León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Ejecución diaria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David Alfonso Nafría García</dc:creator>
  <cp:lastModifiedBy>ita-gutgaral</cp:lastModifiedBy>
  <cp:revision>78</cp:revision>
  <dcterms:created xsi:type="dcterms:W3CDTF">2022-11-16T13:17:21Z</dcterms:created>
  <dcterms:modified xsi:type="dcterms:W3CDTF">2023-06-01T08:20:35Z</dcterms:modified>
</cp:coreProperties>
</file>