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312" r:id="rId2"/>
    <p:sldId id="756" r:id="rId3"/>
    <p:sldId id="749" r:id="rId4"/>
    <p:sldId id="257" r:id="rId5"/>
    <p:sldId id="716" r:id="rId6"/>
    <p:sldId id="702" r:id="rId7"/>
    <p:sldId id="711" r:id="rId8"/>
    <p:sldId id="272" r:id="rId9"/>
    <p:sldId id="710" r:id="rId10"/>
    <p:sldId id="747" r:id="rId11"/>
    <p:sldId id="712" r:id="rId12"/>
    <p:sldId id="744" r:id="rId13"/>
    <p:sldId id="338" r:id="rId14"/>
    <p:sldId id="713" r:id="rId15"/>
    <p:sldId id="739" r:id="rId16"/>
    <p:sldId id="745" r:id="rId17"/>
    <p:sldId id="737" r:id="rId18"/>
    <p:sldId id="738" r:id="rId19"/>
    <p:sldId id="314" r:id="rId20"/>
    <p:sldId id="337" r:id="rId21"/>
    <p:sldId id="741" r:id="rId22"/>
    <p:sldId id="742" r:id="rId23"/>
    <p:sldId id="743" r:id="rId24"/>
    <p:sldId id="746" r:id="rId25"/>
    <p:sldId id="330" r:id="rId26"/>
    <p:sldId id="720" r:id="rId27"/>
    <p:sldId id="704" r:id="rId28"/>
    <p:sldId id="332" r:id="rId29"/>
    <p:sldId id="333" r:id="rId30"/>
    <p:sldId id="273" r:id="rId31"/>
    <p:sldId id="324" r:id="rId32"/>
    <p:sldId id="336" r:id="rId33"/>
    <p:sldId id="731" r:id="rId34"/>
    <p:sldId id="732" r:id="rId35"/>
    <p:sldId id="721" r:id="rId36"/>
    <p:sldId id="722" r:id="rId37"/>
    <p:sldId id="727" r:id="rId38"/>
    <p:sldId id="729" r:id="rId39"/>
    <p:sldId id="730" r:id="rId40"/>
    <p:sldId id="327" r:id="rId41"/>
    <p:sldId id="328" r:id="rId42"/>
    <p:sldId id="748" r:id="rId43"/>
    <p:sldId id="736" r:id="rId44"/>
    <p:sldId id="267" r:id="rId45"/>
    <p:sldId id="264" r:id="rId46"/>
    <p:sldId id="753" r:id="rId47"/>
    <p:sldId id="271" r:id="rId48"/>
    <p:sldId id="757" r:id="rId49"/>
    <p:sldId id="275" r:id="rId50"/>
    <p:sldId id="276" r:id="rId51"/>
    <p:sldId id="266" r:id="rId52"/>
    <p:sldId id="269" r:id="rId53"/>
    <p:sldId id="758" r:id="rId5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1" autoAdjust="0"/>
    <p:restoredTop sz="68120" autoAdjust="0"/>
  </p:normalViewPr>
  <p:slideViewPr>
    <p:cSldViewPr snapToGrid="0">
      <p:cViewPr varScale="1">
        <p:scale>
          <a:sx n="117" d="100"/>
          <a:sy n="117" d="100"/>
        </p:scale>
        <p:origin x="120" y="126"/>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F47A90-1CC3-4D86-81FC-46E00A34BF8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411C582-7187-47E0-8FF1-09DA397AD9FC}">
      <dgm:prSet/>
      <dgm:spPr/>
      <dgm:t>
        <a:bodyPr/>
        <a:lstStyle/>
        <a:p>
          <a:r>
            <a:rPr lang="en-GB" dirty="0"/>
            <a:t>Balance de </a:t>
          </a:r>
          <a:r>
            <a:rPr lang="en-GB" dirty="0" err="1"/>
            <a:t>masas</a:t>
          </a:r>
          <a:r>
            <a:rPr lang="en-GB" dirty="0"/>
            <a:t> de </a:t>
          </a:r>
          <a:r>
            <a:rPr lang="en-GB" dirty="0" err="1"/>
            <a:t>nutrientes</a:t>
          </a:r>
          <a:r>
            <a:rPr lang="en-GB" dirty="0"/>
            <a:t> (</a:t>
          </a:r>
          <a:r>
            <a:rPr lang="en-GB" dirty="0" err="1"/>
            <a:t>extracciones</a:t>
          </a:r>
          <a:r>
            <a:rPr lang="en-GB" dirty="0"/>
            <a:t> del </a:t>
          </a:r>
          <a:r>
            <a:rPr lang="en-GB" dirty="0" err="1"/>
            <a:t>cultivo</a:t>
          </a:r>
          <a:r>
            <a:rPr lang="en-GB" dirty="0"/>
            <a:t>) a </a:t>
          </a:r>
          <a:r>
            <a:rPr lang="en-GB" dirty="0" err="1"/>
            <a:t>partir</a:t>
          </a:r>
          <a:r>
            <a:rPr lang="en-GB" dirty="0"/>
            <a:t> de un </a:t>
          </a:r>
          <a:r>
            <a:rPr lang="en-GB" dirty="0" err="1"/>
            <a:t>objetivo</a:t>
          </a:r>
          <a:r>
            <a:rPr lang="en-GB" dirty="0"/>
            <a:t> de </a:t>
          </a:r>
          <a:r>
            <a:rPr lang="en-GB" dirty="0" err="1"/>
            <a:t>producción</a:t>
          </a:r>
          <a:r>
            <a:rPr lang="en-GB" dirty="0"/>
            <a:t>. </a:t>
          </a:r>
          <a:endParaRPr lang="en-US" dirty="0"/>
        </a:p>
      </dgm:t>
    </dgm:pt>
    <dgm:pt modelId="{DFB1EC95-680E-4105-92A7-62F27B67E609}" type="parTrans" cxnId="{FC4D8FAF-4C2E-4764-A870-B32679ABB3E0}">
      <dgm:prSet/>
      <dgm:spPr/>
      <dgm:t>
        <a:bodyPr/>
        <a:lstStyle/>
        <a:p>
          <a:endParaRPr lang="en-US"/>
        </a:p>
      </dgm:t>
    </dgm:pt>
    <dgm:pt modelId="{C5FFDD2B-2EB0-43EE-8B81-310FC0512ED1}" type="sibTrans" cxnId="{FC4D8FAF-4C2E-4764-A870-B32679ABB3E0}">
      <dgm:prSet/>
      <dgm:spPr/>
      <dgm:t>
        <a:bodyPr/>
        <a:lstStyle/>
        <a:p>
          <a:endParaRPr lang="en-US"/>
        </a:p>
      </dgm:t>
    </dgm:pt>
    <dgm:pt modelId="{20668AF6-2D7B-46D1-802A-296FDEA02A37}">
      <dgm:prSet/>
      <dgm:spPr/>
      <dgm:t>
        <a:bodyPr/>
        <a:lstStyle/>
        <a:p>
          <a:pPr>
            <a:buFont typeface="Arial" panose="020B0604020202020204" pitchFamily="34" charset="0"/>
            <a:buChar char="•"/>
          </a:pPr>
          <a:r>
            <a:rPr lang="en-GB" dirty="0" err="1"/>
            <a:t>Apoyado</a:t>
          </a:r>
          <a:r>
            <a:rPr lang="en-GB" dirty="0"/>
            <a:t> </a:t>
          </a:r>
          <a:r>
            <a:rPr lang="en-GB" dirty="0" err="1"/>
            <a:t>en</a:t>
          </a:r>
          <a:r>
            <a:rPr lang="en-GB" dirty="0"/>
            <a:t> </a:t>
          </a:r>
          <a:r>
            <a:rPr lang="en-GB" dirty="0" err="1"/>
            <a:t>datos</a:t>
          </a:r>
          <a:r>
            <a:rPr lang="en-GB" dirty="0"/>
            <a:t> de </a:t>
          </a:r>
          <a:r>
            <a:rPr lang="en-GB" dirty="0" err="1"/>
            <a:t>suelo</a:t>
          </a:r>
          <a:endParaRPr lang="en-US" dirty="0"/>
        </a:p>
      </dgm:t>
    </dgm:pt>
    <dgm:pt modelId="{6C8FB9B8-420A-4DB9-BEDA-0E0A163F17C7}" type="parTrans" cxnId="{D35DF16D-88E5-40AF-B934-012079CA2C60}">
      <dgm:prSet/>
      <dgm:spPr/>
      <dgm:t>
        <a:bodyPr/>
        <a:lstStyle/>
        <a:p>
          <a:endParaRPr lang="en-US"/>
        </a:p>
      </dgm:t>
    </dgm:pt>
    <dgm:pt modelId="{9BEF16C3-E197-4E46-BB41-06FF4E97CFA6}" type="sibTrans" cxnId="{D35DF16D-88E5-40AF-B934-012079CA2C60}">
      <dgm:prSet/>
      <dgm:spPr/>
      <dgm:t>
        <a:bodyPr/>
        <a:lstStyle/>
        <a:p>
          <a:endParaRPr lang="en-US"/>
        </a:p>
      </dgm:t>
    </dgm:pt>
    <dgm:pt modelId="{782A06FF-5485-4920-8E89-FB3A84A13469}">
      <dgm:prSet/>
      <dgm:spPr/>
      <dgm:t>
        <a:bodyPr/>
        <a:lstStyle/>
        <a:p>
          <a:pPr>
            <a:buFont typeface="Arial" panose="020B0604020202020204" pitchFamily="34" charset="0"/>
            <a:buChar char="•"/>
          </a:pPr>
          <a:r>
            <a:rPr lang="en-GB" dirty="0"/>
            <a:t>Sin </a:t>
          </a:r>
          <a:r>
            <a:rPr lang="en-GB" dirty="0" err="1"/>
            <a:t>datos</a:t>
          </a:r>
          <a:r>
            <a:rPr lang="en-GB" dirty="0"/>
            <a:t> de </a:t>
          </a:r>
          <a:r>
            <a:rPr lang="en-GB" dirty="0" err="1"/>
            <a:t>suelo</a:t>
          </a:r>
          <a:r>
            <a:rPr lang="en-GB" dirty="0"/>
            <a:t> que </a:t>
          </a:r>
          <a:r>
            <a:rPr lang="en-GB" dirty="0" err="1"/>
            <a:t>modifiquen</a:t>
          </a:r>
          <a:r>
            <a:rPr lang="en-GB" dirty="0"/>
            <a:t>. (</a:t>
          </a:r>
          <a:r>
            <a:rPr lang="en-GB" dirty="0" err="1"/>
            <a:t>estrategia</a:t>
          </a:r>
          <a:r>
            <a:rPr lang="en-GB" dirty="0"/>
            <a:t> de </a:t>
          </a:r>
          <a:r>
            <a:rPr lang="en-GB" dirty="0" err="1"/>
            <a:t>mantenimiento</a:t>
          </a:r>
          <a:r>
            <a:rPr lang="en-GB" dirty="0"/>
            <a:t>)</a:t>
          </a:r>
          <a:endParaRPr lang="en-US" dirty="0"/>
        </a:p>
      </dgm:t>
    </dgm:pt>
    <dgm:pt modelId="{D6CD1E7F-464E-4208-9EB5-68D9D969A534}" type="parTrans" cxnId="{A581AEA5-B6F5-456A-A3D0-8D2C0A3F3788}">
      <dgm:prSet/>
      <dgm:spPr/>
      <dgm:t>
        <a:bodyPr/>
        <a:lstStyle/>
        <a:p>
          <a:endParaRPr lang="en-US"/>
        </a:p>
      </dgm:t>
    </dgm:pt>
    <dgm:pt modelId="{611E980F-800E-435F-81F5-2FC3968A5C84}" type="sibTrans" cxnId="{A581AEA5-B6F5-456A-A3D0-8D2C0A3F3788}">
      <dgm:prSet/>
      <dgm:spPr/>
      <dgm:t>
        <a:bodyPr/>
        <a:lstStyle/>
        <a:p>
          <a:endParaRPr lang="en-US"/>
        </a:p>
      </dgm:t>
    </dgm:pt>
    <dgm:pt modelId="{FC3EBE52-EFFC-41EF-A289-7D98DCB493AE}">
      <dgm:prSet/>
      <dgm:spPr/>
      <dgm:t>
        <a:bodyPr/>
        <a:lstStyle/>
        <a:p>
          <a:r>
            <a:rPr lang="en-GB" dirty="0" err="1"/>
            <a:t>Observación</a:t>
          </a:r>
          <a:r>
            <a:rPr lang="en-GB" dirty="0"/>
            <a:t> </a:t>
          </a:r>
          <a:r>
            <a:rPr lang="en-GB" dirty="0" err="1"/>
            <a:t>directa</a:t>
          </a:r>
          <a:r>
            <a:rPr lang="en-GB" dirty="0"/>
            <a:t> del </a:t>
          </a:r>
          <a:r>
            <a:rPr lang="en-GB" dirty="0" err="1"/>
            <a:t>estado</a:t>
          </a:r>
          <a:r>
            <a:rPr lang="en-GB" dirty="0"/>
            <a:t> </a:t>
          </a:r>
          <a:r>
            <a:rPr lang="en-GB" dirty="0" err="1"/>
            <a:t>nutricional</a:t>
          </a:r>
          <a:r>
            <a:rPr lang="en-GB" dirty="0"/>
            <a:t> del </a:t>
          </a:r>
          <a:r>
            <a:rPr lang="en-GB" dirty="0" err="1"/>
            <a:t>cultivo</a:t>
          </a:r>
          <a:r>
            <a:rPr lang="en-GB" dirty="0"/>
            <a:t> (</a:t>
          </a:r>
          <a:r>
            <a:rPr lang="en-GB" dirty="0" err="1"/>
            <a:t>detección</a:t>
          </a:r>
          <a:r>
            <a:rPr lang="en-GB" dirty="0"/>
            <a:t> de </a:t>
          </a:r>
          <a:r>
            <a:rPr lang="en-GB" dirty="0" err="1"/>
            <a:t>carencias</a:t>
          </a:r>
          <a:r>
            <a:rPr lang="en-GB" dirty="0"/>
            <a:t>) </a:t>
          </a:r>
          <a:endParaRPr lang="en-US" dirty="0"/>
        </a:p>
      </dgm:t>
    </dgm:pt>
    <dgm:pt modelId="{3CD7F922-660B-405A-9E6C-A1DC1BE5E3E6}" type="parTrans" cxnId="{9C1E53DF-30CD-4192-85E2-9434F066044A}">
      <dgm:prSet/>
      <dgm:spPr/>
      <dgm:t>
        <a:bodyPr/>
        <a:lstStyle/>
        <a:p>
          <a:endParaRPr lang="en-US"/>
        </a:p>
      </dgm:t>
    </dgm:pt>
    <dgm:pt modelId="{B1B3C7F4-82A9-4BF8-B386-F9C918347792}" type="sibTrans" cxnId="{9C1E53DF-30CD-4192-85E2-9434F066044A}">
      <dgm:prSet/>
      <dgm:spPr/>
      <dgm:t>
        <a:bodyPr/>
        <a:lstStyle/>
        <a:p>
          <a:endParaRPr lang="en-US"/>
        </a:p>
      </dgm:t>
    </dgm:pt>
    <dgm:pt modelId="{BD304AB6-9899-4636-A9D4-75D257272D44}">
      <dgm:prSet/>
      <dgm:spPr/>
      <dgm:t>
        <a:bodyPr/>
        <a:lstStyle/>
        <a:p>
          <a:r>
            <a:rPr lang="en-GB" dirty="0" err="1"/>
            <a:t>Análisis</a:t>
          </a:r>
          <a:r>
            <a:rPr lang="en-GB" dirty="0"/>
            <a:t> de </a:t>
          </a:r>
          <a:r>
            <a:rPr lang="en-GB" dirty="0" err="1"/>
            <a:t>tejidos</a:t>
          </a:r>
          <a:r>
            <a:rPr lang="en-GB" dirty="0"/>
            <a:t> o de </a:t>
          </a:r>
          <a:r>
            <a:rPr lang="en-GB" dirty="0" err="1"/>
            <a:t>solución</a:t>
          </a:r>
          <a:r>
            <a:rPr lang="en-GB" dirty="0"/>
            <a:t> del </a:t>
          </a:r>
          <a:r>
            <a:rPr lang="en-GB" dirty="0" err="1"/>
            <a:t>suelo</a:t>
          </a:r>
          <a:endParaRPr lang="en-US" dirty="0"/>
        </a:p>
      </dgm:t>
    </dgm:pt>
    <dgm:pt modelId="{9FC13A20-3431-49B5-A77D-7B689466CC26}" type="parTrans" cxnId="{964C5780-2DA3-4657-A9DB-3191D4747D49}">
      <dgm:prSet/>
      <dgm:spPr/>
      <dgm:t>
        <a:bodyPr/>
        <a:lstStyle/>
        <a:p>
          <a:endParaRPr lang="en-US"/>
        </a:p>
      </dgm:t>
    </dgm:pt>
    <dgm:pt modelId="{CE05520F-2530-4E45-A9CC-8B4A06CE4BFD}" type="sibTrans" cxnId="{964C5780-2DA3-4657-A9DB-3191D4747D49}">
      <dgm:prSet/>
      <dgm:spPr/>
      <dgm:t>
        <a:bodyPr/>
        <a:lstStyle/>
        <a:p>
          <a:endParaRPr lang="en-US"/>
        </a:p>
      </dgm:t>
    </dgm:pt>
    <dgm:pt modelId="{5CB84950-E29C-442F-8ED4-DFF35F3C05E0}">
      <dgm:prSet/>
      <dgm:spPr/>
      <dgm:t>
        <a:bodyPr/>
        <a:lstStyle/>
        <a:p>
          <a:r>
            <a:rPr lang="en-GB" dirty="0" err="1"/>
            <a:t>Datos</a:t>
          </a:r>
          <a:r>
            <a:rPr lang="en-GB" dirty="0"/>
            <a:t> </a:t>
          </a:r>
          <a:r>
            <a:rPr lang="en-GB" dirty="0" err="1"/>
            <a:t>multiespectrales</a:t>
          </a:r>
          <a:r>
            <a:rPr lang="en-GB" dirty="0"/>
            <a:t> </a:t>
          </a:r>
          <a:r>
            <a:rPr lang="en-GB" dirty="0" err="1"/>
            <a:t>proximales</a:t>
          </a:r>
          <a:r>
            <a:rPr lang="en-GB" dirty="0"/>
            <a:t> o </a:t>
          </a:r>
          <a:r>
            <a:rPr lang="en-GB" dirty="0" err="1"/>
            <a:t>aerotransportados</a:t>
          </a:r>
          <a:endParaRPr lang="en-US" dirty="0"/>
        </a:p>
      </dgm:t>
    </dgm:pt>
    <dgm:pt modelId="{5BE85E35-D579-44A7-861E-DEDD6ACCB1C0}" type="parTrans" cxnId="{DAD8216C-7E84-41A2-9B47-901400CC9444}">
      <dgm:prSet/>
      <dgm:spPr/>
      <dgm:t>
        <a:bodyPr/>
        <a:lstStyle/>
        <a:p>
          <a:endParaRPr lang="en-US"/>
        </a:p>
      </dgm:t>
    </dgm:pt>
    <dgm:pt modelId="{291A1DDC-EC4D-4EE3-8C1B-ED9609E8FBC9}" type="sibTrans" cxnId="{DAD8216C-7E84-41A2-9B47-901400CC9444}">
      <dgm:prSet/>
      <dgm:spPr/>
      <dgm:t>
        <a:bodyPr/>
        <a:lstStyle/>
        <a:p>
          <a:endParaRPr lang="en-US"/>
        </a:p>
      </dgm:t>
    </dgm:pt>
    <dgm:pt modelId="{61A2AE94-722B-4690-946E-2FFD7113A8E9}" type="pres">
      <dgm:prSet presAssocID="{AEF47A90-1CC3-4D86-81FC-46E00A34BF86}" presName="root" presStyleCnt="0">
        <dgm:presLayoutVars>
          <dgm:dir/>
          <dgm:resizeHandles val="exact"/>
        </dgm:presLayoutVars>
      </dgm:prSet>
      <dgm:spPr/>
    </dgm:pt>
    <dgm:pt modelId="{462BBFC2-477C-4627-9681-1C9C772F1226}" type="pres">
      <dgm:prSet presAssocID="{1411C582-7187-47E0-8FF1-09DA397AD9FC}" presName="compNode" presStyleCnt="0"/>
      <dgm:spPr/>
    </dgm:pt>
    <dgm:pt modelId="{90BF3240-88ED-4216-B671-4A5DDE3752EF}" type="pres">
      <dgm:prSet presAssocID="{1411C582-7187-47E0-8FF1-09DA397AD9FC}" presName="bgRect" presStyleLbl="bgShp" presStyleIdx="0" presStyleCnt="2"/>
      <dgm:spPr/>
    </dgm:pt>
    <dgm:pt modelId="{5F9A992A-4B98-495B-86DC-F6E0AC3E4094}" type="pres">
      <dgm:prSet presAssocID="{1411C582-7187-47E0-8FF1-09DA397AD9FC}"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sos desiguales con relleno sólido"/>
        </a:ext>
      </dgm:extLst>
    </dgm:pt>
    <dgm:pt modelId="{C15EF2F2-7251-4B20-BC32-5F2C258DE6D1}" type="pres">
      <dgm:prSet presAssocID="{1411C582-7187-47E0-8FF1-09DA397AD9FC}" presName="spaceRect" presStyleCnt="0"/>
      <dgm:spPr/>
    </dgm:pt>
    <dgm:pt modelId="{6B18B36B-BB5A-44F7-9762-580399E3D5DB}" type="pres">
      <dgm:prSet presAssocID="{1411C582-7187-47E0-8FF1-09DA397AD9FC}" presName="parTx" presStyleLbl="revTx" presStyleIdx="0" presStyleCnt="4">
        <dgm:presLayoutVars>
          <dgm:chMax val="0"/>
          <dgm:chPref val="0"/>
        </dgm:presLayoutVars>
      </dgm:prSet>
      <dgm:spPr/>
    </dgm:pt>
    <dgm:pt modelId="{24B799E9-F7DF-40E9-B518-848032E16709}" type="pres">
      <dgm:prSet presAssocID="{1411C582-7187-47E0-8FF1-09DA397AD9FC}" presName="desTx" presStyleLbl="revTx" presStyleIdx="1" presStyleCnt="4">
        <dgm:presLayoutVars/>
      </dgm:prSet>
      <dgm:spPr/>
    </dgm:pt>
    <dgm:pt modelId="{098CC9D0-D474-4B9E-8828-1A3A5D773EC2}" type="pres">
      <dgm:prSet presAssocID="{C5FFDD2B-2EB0-43EE-8B81-310FC0512ED1}" presName="sibTrans" presStyleCnt="0"/>
      <dgm:spPr/>
    </dgm:pt>
    <dgm:pt modelId="{35B819A9-8F6C-4242-8176-384F0E3C18D3}" type="pres">
      <dgm:prSet presAssocID="{FC3EBE52-EFFC-41EF-A289-7D98DCB493AE}" presName="compNode" presStyleCnt="0"/>
      <dgm:spPr/>
    </dgm:pt>
    <dgm:pt modelId="{0071007B-64D8-46BB-82A5-6ACB53B2E802}" type="pres">
      <dgm:prSet presAssocID="{FC3EBE52-EFFC-41EF-A289-7D98DCB493AE}" presName="bgRect" presStyleLbl="bgShp" presStyleIdx="1" presStyleCnt="2"/>
      <dgm:spPr/>
    </dgm:pt>
    <dgm:pt modelId="{94E2ADCD-1045-4574-BC5F-639D5BF25300}" type="pres">
      <dgm:prSet presAssocID="{FC3EBE52-EFFC-41EF-A289-7D98DCB493A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nta"/>
        </a:ext>
      </dgm:extLst>
    </dgm:pt>
    <dgm:pt modelId="{D05F3C94-148C-4642-8689-BE7BA9336FDD}" type="pres">
      <dgm:prSet presAssocID="{FC3EBE52-EFFC-41EF-A289-7D98DCB493AE}" presName="spaceRect" presStyleCnt="0"/>
      <dgm:spPr/>
    </dgm:pt>
    <dgm:pt modelId="{770E4418-CAAA-43D9-9A01-1134F1D082F6}" type="pres">
      <dgm:prSet presAssocID="{FC3EBE52-EFFC-41EF-A289-7D98DCB493AE}" presName="parTx" presStyleLbl="revTx" presStyleIdx="2" presStyleCnt="4">
        <dgm:presLayoutVars>
          <dgm:chMax val="0"/>
          <dgm:chPref val="0"/>
        </dgm:presLayoutVars>
      </dgm:prSet>
      <dgm:spPr/>
    </dgm:pt>
    <dgm:pt modelId="{A49F2C1A-B864-4BC1-80F0-E6F4E566C779}" type="pres">
      <dgm:prSet presAssocID="{FC3EBE52-EFFC-41EF-A289-7D98DCB493AE}" presName="desTx" presStyleLbl="revTx" presStyleIdx="3" presStyleCnt="4">
        <dgm:presLayoutVars/>
      </dgm:prSet>
      <dgm:spPr/>
    </dgm:pt>
  </dgm:ptLst>
  <dgm:cxnLst>
    <dgm:cxn modelId="{597EE610-C241-491A-91F2-DF87EAEEF29C}" type="presOf" srcId="{782A06FF-5485-4920-8E89-FB3A84A13469}" destId="{24B799E9-F7DF-40E9-B518-848032E16709}" srcOrd="0" destOrd="1" presId="urn:microsoft.com/office/officeart/2018/2/layout/IconVerticalSolidList"/>
    <dgm:cxn modelId="{CAFB9A21-1647-4A2A-9A7C-9D1916F33F4D}" type="presOf" srcId="{1411C582-7187-47E0-8FF1-09DA397AD9FC}" destId="{6B18B36B-BB5A-44F7-9762-580399E3D5DB}" srcOrd="0" destOrd="0" presId="urn:microsoft.com/office/officeart/2018/2/layout/IconVerticalSolidList"/>
    <dgm:cxn modelId="{E7B21529-D73E-44F4-B8EA-464A1DEB777B}" type="presOf" srcId="{FC3EBE52-EFFC-41EF-A289-7D98DCB493AE}" destId="{770E4418-CAAA-43D9-9A01-1134F1D082F6}" srcOrd="0" destOrd="0" presId="urn:microsoft.com/office/officeart/2018/2/layout/IconVerticalSolidList"/>
    <dgm:cxn modelId="{DAD8216C-7E84-41A2-9B47-901400CC9444}" srcId="{FC3EBE52-EFFC-41EF-A289-7D98DCB493AE}" destId="{5CB84950-E29C-442F-8ED4-DFF35F3C05E0}" srcOrd="1" destOrd="0" parTransId="{5BE85E35-D579-44A7-861E-DEDD6ACCB1C0}" sibTransId="{291A1DDC-EC4D-4EE3-8C1B-ED9609E8FBC9}"/>
    <dgm:cxn modelId="{D35DF16D-88E5-40AF-B934-012079CA2C60}" srcId="{1411C582-7187-47E0-8FF1-09DA397AD9FC}" destId="{20668AF6-2D7B-46D1-802A-296FDEA02A37}" srcOrd="0" destOrd="0" parTransId="{6C8FB9B8-420A-4DB9-BEDA-0E0A163F17C7}" sibTransId="{9BEF16C3-E197-4E46-BB41-06FF4E97CFA6}"/>
    <dgm:cxn modelId="{964C5780-2DA3-4657-A9DB-3191D4747D49}" srcId="{FC3EBE52-EFFC-41EF-A289-7D98DCB493AE}" destId="{BD304AB6-9899-4636-A9D4-75D257272D44}" srcOrd="0" destOrd="0" parTransId="{9FC13A20-3431-49B5-A77D-7B689466CC26}" sibTransId="{CE05520F-2530-4E45-A9CC-8B4A06CE4BFD}"/>
    <dgm:cxn modelId="{D9D99DA4-74B5-4F4C-A79F-776949BFF9D7}" type="presOf" srcId="{BD304AB6-9899-4636-A9D4-75D257272D44}" destId="{A49F2C1A-B864-4BC1-80F0-E6F4E566C779}" srcOrd="0" destOrd="0" presId="urn:microsoft.com/office/officeart/2018/2/layout/IconVerticalSolidList"/>
    <dgm:cxn modelId="{A581AEA5-B6F5-456A-A3D0-8D2C0A3F3788}" srcId="{1411C582-7187-47E0-8FF1-09DA397AD9FC}" destId="{782A06FF-5485-4920-8E89-FB3A84A13469}" srcOrd="1" destOrd="0" parTransId="{D6CD1E7F-464E-4208-9EB5-68D9D969A534}" sibTransId="{611E980F-800E-435F-81F5-2FC3968A5C84}"/>
    <dgm:cxn modelId="{FC4D8FAF-4C2E-4764-A870-B32679ABB3E0}" srcId="{AEF47A90-1CC3-4D86-81FC-46E00A34BF86}" destId="{1411C582-7187-47E0-8FF1-09DA397AD9FC}" srcOrd="0" destOrd="0" parTransId="{DFB1EC95-680E-4105-92A7-62F27B67E609}" sibTransId="{C5FFDD2B-2EB0-43EE-8B81-310FC0512ED1}"/>
    <dgm:cxn modelId="{24CEE8B5-E2E2-4563-B623-D084A1465E1C}" type="presOf" srcId="{20668AF6-2D7B-46D1-802A-296FDEA02A37}" destId="{24B799E9-F7DF-40E9-B518-848032E16709}" srcOrd="0" destOrd="0" presId="urn:microsoft.com/office/officeart/2018/2/layout/IconVerticalSolidList"/>
    <dgm:cxn modelId="{542C32CB-EE96-43B6-A91D-5D1EA76F1A23}" type="presOf" srcId="{AEF47A90-1CC3-4D86-81FC-46E00A34BF86}" destId="{61A2AE94-722B-4690-946E-2FFD7113A8E9}" srcOrd="0" destOrd="0" presId="urn:microsoft.com/office/officeart/2018/2/layout/IconVerticalSolidList"/>
    <dgm:cxn modelId="{9C1E53DF-30CD-4192-85E2-9434F066044A}" srcId="{AEF47A90-1CC3-4D86-81FC-46E00A34BF86}" destId="{FC3EBE52-EFFC-41EF-A289-7D98DCB493AE}" srcOrd="1" destOrd="0" parTransId="{3CD7F922-660B-405A-9E6C-A1DC1BE5E3E6}" sibTransId="{B1B3C7F4-82A9-4BF8-B386-F9C918347792}"/>
    <dgm:cxn modelId="{B30AC5FB-DA4C-4AB8-8DAC-EE448A3E175E}" type="presOf" srcId="{5CB84950-E29C-442F-8ED4-DFF35F3C05E0}" destId="{A49F2C1A-B864-4BC1-80F0-E6F4E566C779}" srcOrd="0" destOrd="1" presId="urn:microsoft.com/office/officeart/2018/2/layout/IconVerticalSolidList"/>
    <dgm:cxn modelId="{815B9130-C3F7-4CEC-93EB-BF0C46F47078}" type="presParOf" srcId="{61A2AE94-722B-4690-946E-2FFD7113A8E9}" destId="{462BBFC2-477C-4627-9681-1C9C772F1226}" srcOrd="0" destOrd="0" presId="urn:microsoft.com/office/officeart/2018/2/layout/IconVerticalSolidList"/>
    <dgm:cxn modelId="{DDA71F85-293F-462E-B98F-918D4B4D3FC5}" type="presParOf" srcId="{462BBFC2-477C-4627-9681-1C9C772F1226}" destId="{90BF3240-88ED-4216-B671-4A5DDE3752EF}" srcOrd="0" destOrd="0" presId="urn:microsoft.com/office/officeart/2018/2/layout/IconVerticalSolidList"/>
    <dgm:cxn modelId="{BF62A5B8-7067-466A-9B2F-1C62B3310481}" type="presParOf" srcId="{462BBFC2-477C-4627-9681-1C9C772F1226}" destId="{5F9A992A-4B98-495B-86DC-F6E0AC3E4094}" srcOrd="1" destOrd="0" presId="urn:microsoft.com/office/officeart/2018/2/layout/IconVerticalSolidList"/>
    <dgm:cxn modelId="{98CE2402-88F8-4548-A7DF-5BF4F6190CFB}" type="presParOf" srcId="{462BBFC2-477C-4627-9681-1C9C772F1226}" destId="{C15EF2F2-7251-4B20-BC32-5F2C258DE6D1}" srcOrd="2" destOrd="0" presId="urn:microsoft.com/office/officeart/2018/2/layout/IconVerticalSolidList"/>
    <dgm:cxn modelId="{DF73BB1B-70AE-477F-BCCD-C605EB944BB4}" type="presParOf" srcId="{462BBFC2-477C-4627-9681-1C9C772F1226}" destId="{6B18B36B-BB5A-44F7-9762-580399E3D5DB}" srcOrd="3" destOrd="0" presId="urn:microsoft.com/office/officeart/2018/2/layout/IconVerticalSolidList"/>
    <dgm:cxn modelId="{68930F8B-3818-4A9F-9C05-42A057E6A010}" type="presParOf" srcId="{462BBFC2-477C-4627-9681-1C9C772F1226}" destId="{24B799E9-F7DF-40E9-B518-848032E16709}" srcOrd="4" destOrd="0" presId="urn:microsoft.com/office/officeart/2018/2/layout/IconVerticalSolidList"/>
    <dgm:cxn modelId="{820FDC68-348B-49EA-9C8E-9A85F5C90E25}" type="presParOf" srcId="{61A2AE94-722B-4690-946E-2FFD7113A8E9}" destId="{098CC9D0-D474-4B9E-8828-1A3A5D773EC2}" srcOrd="1" destOrd="0" presId="urn:microsoft.com/office/officeart/2018/2/layout/IconVerticalSolidList"/>
    <dgm:cxn modelId="{039026DD-059A-41E8-820F-25F132EA4444}" type="presParOf" srcId="{61A2AE94-722B-4690-946E-2FFD7113A8E9}" destId="{35B819A9-8F6C-4242-8176-384F0E3C18D3}" srcOrd="2" destOrd="0" presId="urn:microsoft.com/office/officeart/2018/2/layout/IconVerticalSolidList"/>
    <dgm:cxn modelId="{F0FFDBC2-C752-4E44-9613-1940F88EECF4}" type="presParOf" srcId="{35B819A9-8F6C-4242-8176-384F0E3C18D3}" destId="{0071007B-64D8-46BB-82A5-6ACB53B2E802}" srcOrd="0" destOrd="0" presId="urn:microsoft.com/office/officeart/2018/2/layout/IconVerticalSolidList"/>
    <dgm:cxn modelId="{EF81AACE-78BB-45BD-BD67-0652A5E34F9E}" type="presParOf" srcId="{35B819A9-8F6C-4242-8176-384F0E3C18D3}" destId="{94E2ADCD-1045-4574-BC5F-639D5BF25300}" srcOrd="1" destOrd="0" presId="urn:microsoft.com/office/officeart/2018/2/layout/IconVerticalSolidList"/>
    <dgm:cxn modelId="{0457F0CD-7F9F-4EF7-8F6C-799C3F7466A0}" type="presParOf" srcId="{35B819A9-8F6C-4242-8176-384F0E3C18D3}" destId="{D05F3C94-148C-4642-8689-BE7BA9336FDD}" srcOrd="2" destOrd="0" presId="urn:microsoft.com/office/officeart/2018/2/layout/IconVerticalSolidList"/>
    <dgm:cxn modelId="{FDBEFE86-D2B5-4451-BD9C-E55167BC9B76}" type="presParOf" srcId="{35B819A9-8F6C-4242-8176-384F0E3C18D3}" destId="{770E4418-CAAA-43D9-9A01-1134F1D082F6}" srcOrd="3" destOrd="0" presId="urn:microsoft.com/office/officeart/2018/2/layout/IconVerticalSolidList"/>
    <dgm:cxn modelId="{F1B25F51-A9C9-4B79-A596-CBC580418168}" type="presParOf" srcId="{35B819A9-8F6C-4242-8176-384F0E3C18D3}" destId="{A49F2C1A-B864-4BC1-80F0-E6F4E566C779}"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1F43AC-9AFA-48AB-BFCB-693E06B8959A}" type="doc">
      <dgm:prSet loTypeId="urn:microsoft.com/office/officeart/2005/8/layout/radial3" loCatId="cycle" qsTypeId="urn:microsoft.com/office/officeart/2005/8/quickstyle/3d2" qsCatId="3D" csTypeId="urn:microsoft.com/office/officeart/2005/8/colors/colorful1" csCatId="colorful" phldr="1"/>
      <dgm:spPr/>
      <dgm:t>
        <a:bodyPr/>
        <a:lstStyle/>
        <a:p>
          <a:endParaRPr lang="es-ES"/>
        </a:p>
      </dgm:t>
    </dgm:pt>
    <dgm:pt modelId="{16493DCB-9D73-4781-8B89-F473C08CAB2A}">
      <dgm:prSet phldrT="[Texto]"/>
      <dgm:spPr/>
      <dgm:t>
        <a:bodyPr/>
        <a:lstStyle/>
        <a:p>
          <a:r>
            <a:rPr lang="es-ES" dirty="0"/>
            <a:t>Nutrición de cultivos</a:t>
          </a:r>
        </a:p>
      </dgm:t>
    </dgm:pt>
    <dgm:pt modelId="{A024B54D-B077-4D59-9879-7C7C491D5D29}" type="parTrans" cxnId="{32B62B0B-4F85-43B5-99ED-C2BC2BF59654}">
      <dgm:prSet/>
      <dgm:spPr/>
      <dgm:t>
        <a:bodyPr/>
        <a:lstStyle/>
        <a:p>
          <a:endParaRPr lang="es-ES"/>
        </a:p>
      </dgm:t>
    </dgm:pt>
    <dgm:pt modelId="{E8700CFB-82DF-4E14-B3A2-2FEAE0FEFF45}" type="sibTrans" cxnId="{32B62B0B-4F85-43B5-99ED-C2BC2BF59654}">
      <dgm:prSet/>
      <dgm:spPr/>
      <dgm:t>
        <a:bodyPr/>
        <a:lstStyle/>
        <a:p>
          <a:endParaRPr lang="es-ES"/>
        </a:p>
      </dgm:t>
    </dgm:pt>
    <dgm:pt modelId="{8BE977DB-3E8B-428B-AE12-BAA50D7B0D6A}">
      <dgm:prSet phldrT="[Texto]"/>
      <dgm:spPr/>
      <dgm:t>
        <a:bodyPr/>
        <a:lstStyle/>
        <a:p>
          <a:r>
            <a:rPr lang="es-ES" dirty="0"/>
            <a:t>RD 1051/2022 Nutrición Sostenible</a:t>
          </a:r>
        </a:p>
      </dgm:t>
    </dgm:pt>
    <dgm:pt modelId="{E76CE9E2-3A7D-477C-AB23-60834C88A642}" type="parTrans" cxnId="{7015ACD0-B0F6-42FF-9BD1-746852F1197B}">
      <dgm:prSet/>
      <dgm:spPr/>
      <dgm:t>
        <a:bodyPr/>
        <a:lstStyle/>
        <a:p>
          <a:endParaRPr lang="es-ES"/>
        </a:p>
      </dgm:t>
    </dgm:pt>
    <dgm:pt modelId="{145F4AEC-4437-42B3-A930-4D2DF5D63FDB}" type="sibTrans" cxnId="{7015ACD0-B0F6-42FF-9BD1-746852F1197B}">
      <dgm:prSet/>
      <dgm:spPr/>
      <dgm:t>
        <a:bodyPr/>
        <a:lstStyle/>
        <a:p>
          <a:endParaRPr lang="es-ES"/>
        </a:p>
      </dgm:t>
    </dgm:pt>
    <dgm:pt modelId="{1EBFDC86-9447-46EC-AE92-6239F3ED2688}">
      <dgm:prSet phldrT="[Texto]"/>
      <dgm:spPr/>
      <dgm:t>
        <a:bodyPr/>
        <a:lstStyle/>
        <a:p>
          <a:r>
            <a:rPr lang="es-ES" dirty="0"/>
            <a:t>RD 1054/2022 </a:t>
          </a:r>
        </a:p>
        <a:p>
          <a:r>
            <a:rPr lang="es-ES" dirty="0"/>
            <a:t>SIEX, Cuaderno de explotación digital (CUE) y REA</a:t>
          </a:r>
        </a:p>
      </dgm:t>
    </dgm:pt>
    <dgm:pt modelId="{5366EA4E-5C16-4BE8-BE46-C71AB84E4384}" type="parTrans" cxnId="{8FAB4331-6F62-4FFF-A20E-1717B565DD47}">
      <dgm:prSet/>
      <dgm:spPr/>
      <dgm:t>
        <a:bodyPr/>
        <a:lstStyle/>
        <a:p>
          <a:endParaRPr lang="es-ES"/>
        </a:p>
      </dgm:t>
    </dgm:pt>
    <dgm:pt modelId="{8F701DF5-0731-4CBE-9138-8EE8DF92E3C8}" type="sibTrans" cxnId="{8FAB4331-6F62-4FFF-A20E-1717B565DD47}">
      <dgm:prSet/>
      <dgm:spPr/>
      <dgm:t>
        <a:bodyPr/>
        <a:lstStyle/>
        <a:p>
          <a:endParaRPr lang="es-ES"/>
        </a:p>
      </dgm:t>
    </dgm:pt>
    <dgm:pt modelId="{3EE4861A-E595-4F32-B33D-D76149E94B1E}">
      <dgm:prSet phldrT="[Texto]"/>
      <dgm:spPr/>
      <dgm:t>
        <a:bodyPr/>
        <a:lstStyle/>
        <a:p>
          <a:r>
            <a:rPr lang="es-ES" dirty="0"/>
            <a:t>Nueva PAC: Eco- regímenes de regadío</a:t>
          </a:r>
        </a:p>
      </dgm:t>
    </dgm:pt>
    <dgm:pt modelId="{3A2D6C23-90B7-4FC9-A748-2C4DDD7DA63D}" type="parTrans" cxnId="{9FE85C4D-CCF5-40A6-8AF5-0E43C41E6CDF}">
      <dgm:prSet/>
      <dgm:spPr/>
      <dgm:t>
        <a:bodyPr/>
        <a:lstStyle/>
        <a:p>
          <a:endParaRPr lang="es-ES"/>
        </a:p>
      </dgm:t>
    </dgm:pt>
    <dgm:pt modelId="{2A579AEA-45BB-4597-80BC-124483F769EF}" type="sibTrans" cxnId="{9FE85C4D-CCF5-40A6-8AF5-0E43C41E6CDF}">
      <dgm:prSet/>
      <dgm:spPr/>
      <dgm:t>
        <a:bodyPr/>
        <a:lstStyle/>
        <a:p>
          <a:endParaRPr lang="es-ES"/>
        </a:p>
      </dgm:t>
    </dgm:pt>
    <dgm:pt modelId="{E1FC9A75-FD46-4905-A5C7-5222C96EF506}">
      <dgm:prSet phldrT="[Texto]"/>
      <dgm:spPr/>
      <dgm:t>
        <a:bodyPr/>
        <a:lstStyle/>
        <a:p>
          <a:r>
            <a:rPr lang="es-ES" dirty="0"/>
            <a:t>RD 47/2022</a:t>
          </a:r>
        </a:p>
        <a:p>
          <a:r>
            <a:rPr lang="es-ES" dirty="0"/>
            <a:t>Planes de actuación Zonas vulnerables a nitratos</a:t>
          </a:r>
        </a:p>
      </dgm:t>
    </dgm:pt>
    <dgm:pt modelId="{C2802D3D-C568-4E3C-B39C-F172CC904337}" type="parTrans" cxnId="{AFF36DE3-728F-4A28-8A33-1C23B5E36A24}">
      <dgm:prSet/>
      <dgm:spPr/>
      <dgm:t>
        <a:bodyPr/>
        <a:lstStyle/>
        <a:p>
          <a:endParaRPr lang="es-ES"/>
        </a:p>
      </dgm:t>
    </dgm:pt>
    <dgm:pt modelId="{9072F9E0-5117-4889-96CF-45237A94296B}" type="sibTrans" cxnId="{AFF36DE3-728F-4A28-8A33-1C23B5E36A24}">
      <dgm:prSet/>
      <dgm:spPr/>
      <dgm:t>
        <a:bodyPr/>
        <a:lstStyle/>
        <a:p>
          <a:endParaRPr lang="es-ES"/>
        </a:p>
      </dgm:t>
    </dgm:pt>
    <dgm:pt modelId="{811BAC99-74FE-42A5-BE6D-CD45E9A3B6C8}">
      <dgm:prSet phldrT="[Texto]"/>
      <dgm:spPr/>
      <dgm:t>
        <a:bodyPr/>
        <a:lstStyle/>
        <a:p>
          <a:r>
            <a:rPr lang="es-ES" dirty="0"/>
            <a:t>Herramienta de sostenibilidad de nutrientes</a:t>
          </a:r>
        </a:p>
      </dgm:t>
    </dgm:pt>
    <dgm:pt modelId="{B386B799-11A4-4728-B6C9-616A015305F8}" type="parTrans" cxnId="{C4D24E05-A4AD-4A80-8E0A-42FBD772AFD7}">
      <dgm:prSet/>
      <dgm:spPr/>
      <dgm:t>
        <a:bodyPr/>
        <a:lstStyle/>
        <a:p>
          <a:endParaRPr lang="es-ES"/>
        </a:p>
      </dgm:t>
    </dgm:pt>
    <dgm:pt modelId="{2287F5B1-3EF9-46E0-AD9D-0AC22E8818C2}" type="sibTrans" cxnId="{C4D24E05-A4AD-4A80-8E0A-42FBD772AFD7}">
      <dgm:prSet/>
      <dgm:spPr/>
      <dgm:t>
        <a:bodyPr/>
        <a:lstStyle/>
        <a:p>
          <a:endParaRPr lang="es-ES"/>
        </a:p>
      </dgm:t>
    </dgm:pt>
    <dgm:pt modelId="{45CF9B4D-68B6-40A6-A9CD-75629811C307}">
      <dgm:prSet phldrT="[Texto]"/>
      <dgm:spPr/>
      <dgm:t>
        <a:bodyPr/>
        <a:lstStyle/>
        <a:p>
          <a:r>
            <a:rPr lang="es-ES" dirty="0"/>
            <a:t>Estrategia de la granja a la mesa</a:t>
          </a:r>
        </a:p>
      </dgm:t>
    </dgm:pt>
    <dgm:pt modelId="{0568B7ED-2478-43CC-BA15-DB1DDE98DE84}" type="parTrans" cxnId="{256BBEE8-081C-46C6-85A3-C9FA6984B531}">
      <dgm:prSet/>
      <dgm:spPr/>
      <dgm:t>
        <a:bodyPr/>
        <a:lstStyle/>
        <a:p>
          <a:endParaRPr lang="es-ES"/>
        </a:p>
      </dgm:t>
    </dgm:pt>
    <dgm:pt modelId="{4FB85637-17D2-488A-82E7-30C627A2E7CE}" type="sibTrans" cxnId="{256BBEE8-081C-46C6-85A3-C9FA6984B531}">
      <dgm:prSet/>
      <dgm:spPr/>
      <dgm:t>
        <a:bodyPr/>
        <a:lstStyle/>
        <a:p>
          <a:endParaRPr lang="es-ES"/>
        </a:p>
      </dgm:t>
    </dgm:pt>
    <dgm:pt modelId="{7E67DD2C-A284-429D-8A94-DEFF3E0CC23D}" type="pres">
      <dgm:prSet presAssocID="{8F1F43AC-9AFA-48AB-BFCB-693E06B8959A}" presName="composite" presStyleCnt="0">
        <dgm:presLayoutVars>
          <dgm:chMax val="1"/>
          <dgm:dir/>
          <dgm:resizeHandles val="exact"/>
        </dgm:presLayoutVars>
      </dgm:prSet>
      <dgm:spPr/>
    </dgm:pt>
    <dgm:pt modelId="{7699FCF2-EC0B-43DA-87A3-4EFBD150289B}" type="pres">
      <dgm:prSet presAssocID="{8F1F43AC-9AFA-48AB-BFCB-693E06B8959A}" presName="radial" presStyleCnt="0">
        <dgm:presLayoutVars>
          <dgm:animLvl val="ctr"/>
        </dgm:presLayoutVars>
      </dgm:prSet>
      <dgm:spPr/>
    </dgm:pt>
    <dgm:pt modelId="{455AFB5F-B267-410A-82A1-9BDAF7DC654F}" type="pres">
      <dgm:prSet presAssocID="{16493DCB-9D73-4781-8B89-F473C08CAB2A}" presName="centerShape" presStyleLbl="vennNode1" presStyleIdx="0" presStyleCnt="7" custScaleX="105122" custScaleY="113123"/>
      <dgm:spPr/>
    </dgm:pt>
    <dgm:pt modelId="{A7B9AD5B-8B0B-40D2-AB83-058B6F657D02}" type="pres">
      <dgm:prSet presAssocID="{8BE977DB-3E8B-428B-AE12-BAA50D7B0D6A}" presName="node" presStyleLbl="vennNode1" presStyleIdx="1" presStyleCnt="7">
        <dgm:presLayoutVars>
          <dgm:bulletEnabled val="1"/>
        </dgm:presLayoutVars>
      </dgm:prSet>
      <dgm:spPr/>
    </dgm:pt>
    <dgm:pt modelId="{ED26EEC2-2684-4E7F-90A0-4124AD300AD0}" type="pres">
      <dgm:prSet presAssocID="{1EBFDC86-9447-46EC-AE92-6239F3ED2688}" presName="node" presStyleLbl="vennNode1" presStyleIdx="2" presStyleCnt="7" custRadScaleRad="113826" custRadScaleInc="1648">
        <dgm:presLayoutVars>
          <dgm:bulletEnabled val="1"/>
        </dgm:presLayoutVars>
      </dgm:prSet>
      <dgm:spPr/>
    </dgm:pt>
    <dgm:pt modelId="{F4799A82-A0B8-4A87-8827-556324C56767}" type="pres">
      <dgm:prSet presAssocID="{3EE4861A-E595-4F32-B33D-D76149E94B1E}" presName="node" presStyleLbl="vennNode1" presStyleIdx="3" presStyleCnt="7">
        <dgm:presLayoutVars>
          <dgm:bulletEnabled val="1"/>
        </dgm:presLayoutVars>
      </dgm:prSet>
      <dgm:spPr/>
    </dgm:pt>
    <dgm:pt modelId="{2B6C09F3-2C2E-477F-A705-73DEAE8B5777}" type="pres">
      <dgm:prSet presAssocID="{E1FC9A75-FD46-4905-A5C7-5222C96EF506}" presName="node" presStyleLbl="vennNode1" presStyleIdx="4" presStyleCnt="7">
        <dgm:presLayoutVars>
          <dgm:bulletEnabled val="1"/>
        </dgm:presLayoutVars>
      </dgm:prSet>
      <dgm:spPr/>
    </dgm:pt>
    <dgm:pt modelId="{420F0048-2F32-4676-A0F9-76625D5167AA}" type="pres">
      <dgm:prSet presAssocID="{811BAC99-74FE-42A5-BE6D-CD45E9A3B6C8}" presName="node" presStyleLbl="vennNode1" presStyleIdx="5" presStyleCnt="7" custRadScaleRad="113568" custRadScaleInc="830">
        <dgm:presLayoutVars>
          <dgm:bulletEnabled val="1"/>
        </dgm:presLayoutVars>
      </dgm:prSet>
      <dgm:spPr/>
    </dgm:pt>
    <dgm:pt modelId="{C0B90FF1-6B5A-45A7-AAF0-85828BEDB585}" type="pres">
      <dgm:prSet presAssocID="{45CF9B4D-68B6-40A6-A9CD-75629811C307}" presName="node" presStyleLbl="vennNode1" presStyleIdx="6" presStyleCnt="7" custRadScaleRad="110691" custRadScaleInc="-5412">
        <dgm:presLayoutVars>
          <dgm:bulletEnabled val="1"/>
        </dgm:presLayoutVars>
      </dgm:prSet>
      <dgm:spPr/>
    </dgm:pt>
  </dgm:ptLst>
  <dgm:cxnLst>
    <dgm:cxn modelId="{C4D24E05-A4AD-4A80-8E0A-42FBD772AFD7}" srcId="{16493DCB-9D73-4781-8B89-F473C08CAB2A}" destId="{811BAC99-74FE-42A5-BE6D-CD45E9A3B6C8}" srcOrd="4" destOrd="0" parTransId="{B386B799-11A4-4728-B6C9-616A015305F8}" sibTransId="{2287F5B1-3EF9-46E0-AD9D-0AC22E8818C2}"/>
    <dgm:cxn modelId="{32B62B0B-4F85-43B5-99ED-C2BC2BF59654}" srcId="{8F1F43AC-9AFA-48AB-BFCB-693E06B8959A}" destId="{16493DCB-9D73-4781-8B89-F473C08CAB2A}" srcOrd="0" destOrd="0" parTransId="{A024B54D-B077-4D59-9879-7C7C491D5D29}" sibTransId="{E8700CFB-82DF-4E14-B3A2-2FEAE0FEFF45}"/>
    <dgm:cxn modelId="{6071361C-5453-4D18-A20B-E6422DDC64E6}" type="presOf" srcId="{16493DCB-9D73-4781-8B89-F473C08CAB2A}" destId="{455AFB5F-B267-410A-82A1-9BDAF7DC654F}" srcOrd="0" destOrd="0" presId="urn:microsoft.com/office/officeart/2005/8/layout/radial3"/>
    <dgm:cxn modelId="{8FAB4331-6F62-4FFF-A20E-1717B565DD47}" srcId="{16493DCB-9D73-4781-8B89-F473C08CAB2A}" destId="{1EBFDC86-9447-46EC-AE92-6239F3ED2688}" srcOrd="1" destOrd="0" parTransId="{5366EA4E-5C16-4BE8-BE46-C71AB84E4384}" sibTransId="{8F701DF5-0731-4CBE-9138-8EE8DF92E3C8}"/>
    <dgm:cxn modelId="{0822AC3A-40C2-404E-994B-3B95D386BAC3}" type="presOf" srcId="{811BAC99-74FE-42A5-BE6D-CD45E9A3B6C8}" destId="{420F0048-2F32-4676-A0F9-76625D5167AA}" srcOrd="0" destOrd="0" presId="urn:microsoft.com/office/officeart/2005/8/layout/radial3"/>
    <dgm:cxn modelId="{17907B43-A97B-4CE7-BDFD-061BC757208F}" type="presOf" srcId="{45CF9B4D-68B6-40A6-A9CD-75629811C307}" destId="{C0B90FF1-6B5A-45A7-AAF0-85828BEDB585}" srcOrd="0" destOrd="0" presId="urn:microsoft.com/office/officeart/2005/8/layout/radial3"/>
    <dgm:cxn modelId="{9FE85C4D-CCF5-40A6-8AF5-0E43C41E6CDF}" srcId="{16493DCB-9D73-4781-8B89-F473C08CAB2A}" destId="{3EE4861A-E595-4F32-B33D-D76149E94B1E}" srcOrd="2" destOrd="0" parTransId="{3A2D6C23-90B7-4FC9-A748-2C4DDD7DA63D}" sibTransId="{2A579AEA-45BB-4597-80BC-124483F769EF}"/>
    <dgm:cxn modelId="{3A69E66D-D1C1-4F0B-9EC5-32C75148EE69}" type="presOf" srcId="{8BE977DB-3E8B-428B-AE12-BAA50D7B0D6A}" destId="{A7B9AD5B-8B0B-40D2-AB83-058B6F657D02}" srcOrd="0" destOrd="0" presId="urn:microsoft.com/office/officeart/2005/8/layout/radial3"/>
    <dgm:cxn modelId="{E9E3CC59-D5B4-462D-9ECD-D62C1A857204}" type="presOf" srcId="{E1FC9A75-FD46-4905-A5C7-5222C96EF506}" destId="{2B6C09F3-2C2E-477F-A705-73DEAE8B5777}" srcOrd="0" destOrd="0" presId="urn:microsoft.com/office/officeart/2005/8/layout/radial3"/>
    <dgm:cxn modelId="{7015ACD0-B0F6-42FF-9BD1-746852F1197B}" srcId="{16493DCB-9D73-4781-8B89-F473C08CAB2A}" destId="{8BE977DB-3E8B-428B-AE12-BAA50D7B0D6A}" srcOrd="0" destOrd="0" parTransId="{E76CE9E2-3A7D-477C-AB23-60834C88A642}" sibTransId="{145F4AEC-4437-42B3-A930-4D2DF5D63FDB}"/>
    <dgm:cxn modelId="{030CE1DB-0954-4EB8-8BAF-589A1E9FB4AD}" type="presOf" srcId="{1EBFDC86-9447-46EC-AE92-6239F3ED2688}" destId="{ED26EEC2-2684-4E7F-90A0-4124AD300AD0}" srcOrd="0" destOrd="0" presId="urn:microsoft.com/office/officeart/2005/8/layout/radial3"/>
    <dgm:cxn modelId="{5E252BE1-4F75-4AF7-9E6D-E297CA5EC50B}" type="presOf" srcId="{3EE4861A-E595-4F32-B33D-D76149E94B1E}" destId="{F4799A82-A0B8-4A87-8827-556324C56767}" srcOrd="0" destOrd="0" presId="urn:microsoft.com/office/officeart/2005/8/layout/radial3"/>
    <dgm:cxn modelId="{AFF36DE3-728F-4A28-8A33-1C23B5E36A24}" srcId="{16493DCB-9D73-4781-8B89-F473C08CAB2A}" destId="{E1FC9A75-FD46-4905-A5C7-5222C96EF506}" srcOrd="3" destOrd="0" parTransId="{C2802D3D-C568-4E3C-B39C-F172CC904337}" sibTransId="{9072F9E0-5117-4889-96CF-45237A94296B}"/>
    <dgm:cxn modelId="{256BBEE8-081C-46C6-85A3-C9FA6984B531}" srcId="{16493DCB-9D73-4781-8B89-F473C08CAB2A}" destId="{45CF9B4D-68B6-40A6-A9CD-75629811C307}" srcOrd="5" destOrd="0" parTransId="{0568B7ED-2478-43CC-BA15-DB1DDE98DE84}" sibTransId="{4FB85637-17D2-488A-82E7-30C627A2E7CE}"/>
    <dgm:cxn modelId="{8DDC4DEB-D849-4D12-A4D5-56FD3325033D}" type="presOf" srcId="{8F1F43AC-9AFA-48AB-BFCB-693E06B8959A}" destId="{7E67DD2C-A284-429D-8A94-DEFF3E0CC23D}" srcOrd="0" destOrd="0" presId="urn:microsoft.com/office/officeart/2005/8/layout/radial3"/>
    <dgm:cxn modelId="{700A42EC-F48C-46B7-A793-1B22A577446C}" type="presParOf" srcId="{7E67DD2C-A284-429D-8A94-DEFF3E0CC23D}" destId="{7699FCF2-EC0B-43DA-87A3-4EFBD150289B}" srcOrd="0" destOrd="0" presId="urn:microsoft.com/office/officeart/2005/8/layout/radial3"/>
    <dgm:cxn modelId="{B61B1997-D2B0-4359-930A-50C4409FB747}" type="presParOf" srcId="{7699FCF2-EC0B-43DA-87A3-4EFBD150289B}" destId="{455AFB5F-B267-410A-82A1-9BDAF7DC654F}" srcOrd="0" destOrd="0" presId="urn:microsoft.com/office/officeart/2005/8/layout/radial3"/>
    <dgm:cxn modelId="{64A42474-BAFA-4D3C-9AC5-A02F5598F97A}" type="presParOf" srcId="{7699FCF2-EC0B-43DA-87A3-4EFBD150289B}" destId="{A7B9AD5B-8B0B-40D2-AB83-058B6F657D02}" srcOrd="1" destOrd="0" presId="urn:microsoft.com/office/officeart/2005/8/layout/radial3"/>
    <dgm:cxn modelId="{7E44808A-5F25-4D54-A95B-6804C794E208}" type="presParOf" srcId="{7699FCF2-EC0B-43DA-87A3-4EFBD150289B}" destId="{ED26EEC2-2684-4E7F-90A0-4124AD300AD0}" srcOrd="2" destOrd="0" presId="urn:microsoft.com/office/officeart/2005/8/layout/radial3"/>
    <dgm:cxn modelId="{92F4688E-FA89-4F7E-9517-B0335C0592C4}" type="presParOf" srcId="{7699FCF2-EC0B-43DA-87A3-4EFBD150289B}" destId="{F4799A82-A0B8-4A87-8827-556324C56767}" srcOrd="3" destOrd="0" presId="urn:microsoft.com/office/officeart/2005/8/layout/radial3"/>
    <dgm:cxn modelId="{CD3E5927-060E-42A2-B061-E6FC334DE31B}" type="presParOf" srcId="{7699FCF2-EC0B-43DA-87A3-4EFBD150289B}" destId="{2B6C09F3-2C2E-477F-A705-73DEAE8B5777}" srcOrd="4" destOrd="0" presId="urn:microsoft.com/office/officeart/2005/8/layout/radial3"/>
    <dgm:cxn modelId="{73019FC9-7CFD-4D27-BFBB-0D71E7EBBD3D}" type="presParOf" srcId="{7699FCF2-EC0B-43DA-87A3-4EFBD150289B}" destId="{420F0048-2F32-4676-A0F9-76625D5167AA}" srcOrd="5" destOrd="0" presId="urn:microsoft.com/office/officeart/2005/8/layout/radial3"/>
    <dgm:cxn modelId="{5B69EAB5-7BF7-4113-A332-7F023397E55B}" type="presParOf" srcId="{7699FCF2-EC0B-43DA-87A3-4EFBD150289B}" destId="{C0B90FF1-6B5A-45A7-AAF0-85828BEDB585}" srcOrd="6" destOrd="0" presId="urn:microsoft.com/office/officeart/2005/8/layout/radial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F3240-88ED-4216-B671-4A5DDE3752EF}">
      <dsp:nvSpPr>
        <dsp:cNvPr id="0" name=""/>
        <dsp:cNvSpPr/>
      </dsp:nvSpPr>
      <dsp:spPr>
        <a:xfrm>
          <a:off x="0" y="710937"/>
          <a:ext cx="11093450" cy="131250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9A992A-4B98-495B-86DC-F6E0AC3E4094}">
      <dsp:nvSpPr>
        <dsp:cNvPr id="0" name=""/>
        <dsp:cNvSpPr/>
      </dsp:nvSpPr>
      <dsp:spPr>
        <a:xfrm>
          <a:off x="397031" y="1006249"/>
          <a:ext cx="721875" cy="72187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18B36B-BB5A-44F7-9762-580399E3D5DB}">
      <dsp:nvSpPr>
        <dsp:cNvPr id="0" name=""/>
        <dsp:cNvSpPr/>
      </dsp:nvSpPr>
      <dsp:spPr>
        <a:xfrm>
          <a:off x="1515937" y="710937"/>
          <a:ext cx="4992052" cy="13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06" tIns="138906" rIns="138906" bIns="138906" numCol="1" spcCol="1270" anchor="ctr" anchorCtr="0">
          <a:noAutofit/>
        </a:bodyPr>
        <a:lstStyle/>
        <a:p>
          <a:pPr marL="0" lvl="0" indent="0" algn="l" defTabSz="1066800">
            <a:lnSpc>
              <a:spcPct val="90000"/>
            </a:lnSpc>
            <a:spcBef>
              <a:spcPct val="0"/>
            </a:spcBef>
            <a:spcAft>
              <a:spcPct val="35000"/>
            </a:spcAft>
            <a:buNone/>
          </a:pPr>
          <a:r>
            <a:rPr lang="en-GB" sz="2400" kern="1200" dirty="0"/>
            <a:t>Balance de </a:t>
          </a:r>
          <a:r>
            <a:rPr lang="en-GB" sz="2400" kern="1200" dirty="0" err="1"/>
            <a:t>masas</a:t>
          </a:r>
          <a:r>
            <a:rPr lang="en-GB" sz="2400" kern="1200" dirty="0"/>
            <a:t> de </a:t>
          </a:r>
          <a:r>
            <a:rPr lang="en-GB" sz="2400" kern="1200" dirty="0" err="1"/>
            <a:t>nutrientes</a:t>
          </a:r>
          <a:r>
            <a:rPr lang="en-GB" sz="2400" kern="1200" dirty="0"/>
            <a:t> (</a:t>
          </a:r>
          <a:r>
            <a:rPr lang="en-GB" sz="2400" kern="1200" dirty="0" err="1"/>
            <a:t>extracciones</a:t>
          </a:r>
          <a:r>
            <a:rPr lang="en-GB" sz="2400" kern="1200" dirty="0"/>
            <a:t> del </a:t>
          </a:r>
          <a:r>
            <a:rPr lang="en-GB" sz="2400" kern="1200" dirty="0" err="1"/>
            <a:t>cultivo</a:t>
          </a:r>
          <a:r>
            <a:rPr lang="en-GB" sz="2400" kern="1200" dirty="0"/>
            <a:t>) a </a:t>
          </a:r>
          <a:r>
            <a:rPr lang="en-GB" sz="2400" kern="1200" dirty="0" err="1"/>
            <a:t>partir</a:t>
          </a:r>
          <a:r>
            <a:rPr lang="en-GB" sz="2400" kern="1200" dirty="0"/>
            <a:t> de un </a:t>
          </a:r>
          <a:r>
            <a:rPr lang="en-GB" sz="2400" kern="1200" dirty="0" err="1"/>
            <a:t>objetivo</a:t>
          </a:r>
          <a:r>
            <a:rPr lang="en-GB" sz="2400" kern="1200" dirty="0"/>
            <a:t> de </a:t>
          </a:r>
          <a:r>
            <a:rPr lang="en-GB" sz="2400" kern="1200" dirty="0" err="1"/>
            <a:t>producción</a:t>
          </a:r>
          <a:r>
            <a:rPr lang="en-GB" sz="2400" kern="1200" dirty="0"/>
            <a:t>. </a:t>
          </a:r>
          <a:endParaRPr lang="en-US" sz="2400" kern="1200" dirty="0"/>
        </a:p>
      </dsp:txBody>
      <dsp:txXfrm>
        <a:off x="1515937" y="710937"/>
        <a:ext cx="4992052" cy="1312500"/>
      </dsp:txXfrm>
    </dsp:sp>
    <dsp:sp modelId="{24B799E9-F7DF-40E9-B518-848032E16709}">
      <dsp:nvSpPr>
        <dsp:cNvPr id="0" name=""/>
        <dsp:cNvSpPr/>
      </dsp:nvSpPr>
      <dsp:spPr>
        <a:xfrm>
          <a:off x="6507990" y="710937"/>
          <a:ext cx="4585460" cy="13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06" tIns="138906" rIns="138906" bIns="138906"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GB" sz="1800" kern="1200" dirty="0" err="1"/>
            <a:t>Apoyado</a:t>
          </a:r>
          <a:r>
            <a:rPr lang="en-GB" sz="1800" kern="1200" dirty="0"/>
            <a:t> </a:t>
          </a:r>
          <a:r>
            <a:rPr lang="en-GB" sz="1800" kern="1200" dirty="0" err="1"/>
            <a:t>en</a:t>
          </a:r>
          <a:r>
            <a:rPr lang="en-GB" sz="1800" kern="1200" dirty="0"/>
            <a:t> </a:t>
          </a:r>
          <a:r>
            <a:rPr lang="en-GB" sz="1800" kern="1200" dirty="0" err="1"/>
            <a:t>datos</a:t>
          </a:r>
          <a:r>
            <a:rPr lang="en-GB" sz="1800" kern="1200" dirty="0"/>
            <a:t> de </a:t>
          </a:r>
          <a:r>
            <a:rPr lang="en-GB" sz="1800" kern="1200" dirty="0" err="1"/>
            <a:t>suelo</a:t>
          </a:r>
          <a:endParaRPr lang="en-US" sz="1800" kern="1200" dirty="0"/>
        </a:p>
        <a:p>
          <a:pPr marL="0" lvl="0" indent="0" algn="l" defTabSz="800100">
            <a:lnSpc>
              <a:spcPct val="90000"/>
            </a:lnSpc>
            <a:spcBef>
              <a:spcPct val="0"/>
            </a:spcBef>
            <a:spcAft>
              <a:spcPct val="35000"/>
            </a:spcAft>
            <a:buFont typeface="Arial" panose="020B0604020202020204" pitchFamily="34" charset="0"/>
            <a:buNone/>
          </a:pPr>
          <a:r>
            <a:rPr lang="en-GB" sz="1800" kern="1200" dirty="0"/>
            <a:t>Sin </a:t>
          </a:r>
          <a:r>
            <a:rPr lang="en-GB" sz="1800" kern="1200" dirty="0" err="1"/>
            <a:t>datos</a:t>
          </a:r>
          <a:r>
            <a:rPr lang="en-GB" sz="1800" kern="1200" dirty="0"/>
            <a:t> de </a:t>
          </a:r>
          <a:r>
            <a:rPr lang="en-GB" sz="1800" kern="1200" dirty="0" err="1"/>
            <a:t>suelo</a:t>
          </a:r>
          <a:r>
            <a:rPr lang="en-GB" sz="1800" kern="1200" dirty="0"/>
            <a:t> que </a:t>
          </a:r>
          <a:r>
            <a:rPr lang="en-GB" sz="1800" kern="1200" dirty="0" err="1"/>
            <a:t>modifiquen</a:t>
          </a:r>
          <a:r>
            <a:rPr lang="en-GB" sz="1800" kern="1200" dirty="0"/>
            <a:t>. (</a:t>
          </a:r>
          <a:r>
            <a:rPr lang="en-GB" sz="1800" kern="1200" dirty="0" err="1"/>
            <a:t>estrategia</a:t>
          </a:r>
          <a:r>
            <a:rPr lang="en-GB" sz="1800" kern="1200" dirty="0"/>
            <a:t> de </a:t>
          </a:r>
          <a:r>
            <a:rPr lang="en-GB" sz="1800" kern="1200" dirty="0" err="1"/>
            <a:t>mantenimiento</a:t>
          </a:r>
          <a:r>
            <a:rPr lang="en-GB" sz="1800" kern="1200" dirty="0"/>
            <a:t>)</a:t>
          </a:r>
          <a:endParaRPr lang="en-US" sz="1800" kern="1200" dirty="0"/>
        </a:p>
      </dsp:txBody>
      <dsp:txXfrm>
        <a:off x="6507990" y="710937"/>
        <a:ext cx="4585460" cy="1312500"/>
      </dsp:txXfrm>
    </dsp:sp>
    <dsp:sp modelId="{0071007B-64D8-46BB-82A5-6ACB53B2E802}">
      <dsp:nvSpPr>
        <dsp:cNvPr id="0" name=""/>
        <dsp:cNvSpPr/>
      </dsp:nvSpPr>
      <dsp:spPr>
        <a:xfrm>
          <a:off x="0" y="2351562"/>
          <a:ext cx="11093450" cy="131250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E2ADCD-1045-4574-BC5F-639D5BF25300}">
      <dsp:nvSpPr>
        <dsp:cNvPr id="0" name=""/>
        <dsp:cNvSpPr/>
      </dsp:nvSpPr>
      <dsp:spPr>
        <a:xfrm>
          <a:off x="397031" y="2646875"/>
          <a:ext cx="721875" cy="721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0E4418-CAAA-43D9-9A01-1134F1D082F6}">
      <dsp:nvSpPr>
        <dsp:cNvPr id="0" name=""/>
        <dsp:cNvSpPr/>
      </dsp:nvSpPr>
      <dsp:spPr>
        <a:xfrm>
          <a:off x="1515937" y="2351562"/>
          <a:ext cx="4992052" cy="13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06" tIns="138906" rIns="138906" bIns="138906" numCol="1" spcCol="1270" anchor="ctr" anchorCtr="0">
          <a:noAutofit/>
        </a:bodyPr>
        <a:lstStyle/>
        <a:p>
          <a:pPr marL="0" lvl="0" indent="0" algn="l" defTabSz="1066800">
            <a:lnSpc>
              <a:spcPct val="90000"/>
            </a:lnSpc>
            <a:spcBef>
              <a:spcPct val="0"/>
            </a:spcBef>
            <a:spcAft>
              <a:spcPct val="35000"/>
            </a:spcAft>
            <a:buNone/>
          </a:pPr>
          <a:r>
            <a:rPr lang="en-GB" sz="2400" kern="1200" dirty="0" err="1"/>
            <a:t>Observación</a:t>
          </a:r>
          <a:r>
            <a:rPr lang="en-GB" sz="2400" kern="1200" dirty="0"/>
            <a:t> </a:t>
          </a:r>
          <a:r>
            <a:rPr lang="en-GB" sz="2400" kern="1200" dirty="0" err="1"/>
            <a:t>directa</a:t>
          </a:r>
          <a:r>
            <a:rPr lang="en-GB" sz="2400" kern="1200" dirty="0"/>
            <a:t> del </a:t>
          </a:r>
          <a:r>
            <a:rPr lang="en-GB" sz="2400" kern="1200" dirty="0" err="1"/>
            <a:t>estado</a:t>
          </a:r>
          <a:r>
            <a:rPr lang="en-GB" sz="2400" kern="1200" dirty="0"/>
            <a:t> </a:t>
          </a:r>
          <a:r>
            <a:rPr lang="en-GB" sz="2400" kern="1200" dirty="0" err="1"/>
            <a:t>nutricional</a:t>
          </a:r>
          <a:r>
            <a:rPr lang="en-GB" sz="2400" kern="1200" dirty="0"/>
            <a:t> del </a:t>
          </a:r>
          <a:r>
            <a:rPr lang="en-GB" sz="2400" kern="1200" dirty="0" err="1"/>
            <a:t>cultivo</a:t>
          </a:r>
          <a:r>
            <a:rPr lang="en-GB" sz="2400" kern="1200" dirty="0"/>
            <a:t> (</a:t>
          </a:r>
          <a:r>
            <a:rPr lang="en-GB" sz="2400" kern="1200" dirty="0" err="1"/>
            <a:t>detección</a:t>
          </a:r>
          <a:r>
            <a:rPr lang="en-GB" sz="2400" kern="1200" dirty="0"/>
            <a:t> de </a:t>
          </a:r>
          <a:r>
            <a:rPr lang="en-GB" sz="2400" kern="1200" dirty="0" err="1"/>
            <a:t>carencias</a:t>
          </a:r>
          <a:r>
            <a:rPr lang="en-GB" sz="2400" kern="1200" dirty="0"/>
            <a:t>) </a:t>
          </a:r>
          <a:endParaRPr lang="en-US" sz="2400" kern="1200" dirty="0"/>
        </a:p>
      </dsp:txBody>
      <dsp:txXfrm>
        <a:off x="1515937" y="2351562"/>
        <a:ext cx="4992052" cy="1312500"/>
      </dsp:txXfrm>
    </dsp:sp>
    <dsp:sp modelId="{A49F2C1A-B864-4BC1-80F0-E6F4E566C779}">
      <dsp:nvSpPr>
        <dsp:cNvPr id="0" name=""/>
        <dsp:cNvSpPr/>
      </dsp:nvSpPr>
      <dsp:spPr>
        <a:xfrm>
          <a:off x="6507990" y="2351562"/>
          <a:ext cx="4585460" cy="13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06" tIns="138906" rIns="138906" bIns="138906" numCol="1" spcCol="1270" anchor="ctr" anchorCtr="0">
          <a:noAutofit/>
        </a:bodyPr>
        <a:lstStyle/>
        <a:p>
          <a:pPr marL="0" lvl="0" indent="0" algn="l" defTabSz="800100">
            <a:lnSpc>
              <a:spcPct val="90000"/>
            </a:lnSpc>
            <a:spcBef>
              <a:spcPct val="0"/>
            </a:spcBef>
            <a:spcAft>
              <a:spcPct val="35000"/>
            </a:spcAft>
            <a:buNone/>
          </a:pPr>
          <a:r>
            <a:rPr lang="en-GB" sz="1800" kern="1200" dirty="0" err="1"/>
            <a:t>Análisis</a:t>
          </a:r>
          <a:r>
            <a:rPr lang="en-GB" sz="1800" kern="1200" dirty="0"/>
            <a:t> de </a:t>
          </a:r>
          <a:r>
            <a:rPr lang="en-GB" sz="1800" kern="1200" dirty="0" err="1"/>
            <a:t>tejidos</a:t>
          </a:r>
          <a:r>
            <a:rPr lang="en-GB" sz="1800" kern="1200" dirty="0"/>
            <a:t> o de </a:t>
          </a:r>
          <a:r>
            <a:rPr lang="en-GB" sz="1800" kern="1200" dirty="0" err="1"/>
            <a:t>solución</a:t>
          </a:r>
          <a:r>
            <a:rPr lang="en-GB" sz="1800" kern="1200" dirty="0"/>
            <a:t> del </a:t>
          </a:r>
          <a:r>
            <a:rPr lang="en-GB" sz="1800" kern="1200" dirty="0" err="1"/>
            <a:t>suelo</a:t>
          </a:r>
          <a:endParaRPr lang="en-US" sz="1800" kern="1200" dirty="0"/>
        </a:p>
        <a:p>
          <a:pPr marL="0" lvl="0" indent="0" algn="l" defTabSz="800100">
            <a:lnSpc>
              <a:spcPct val="90000"/>
            </a:lnSpc>
            <a:spcBef>
              <a:spcPct val="0"/>
            </a:spcBef>
            <a:spcAft>
              <a:spcPct val="35000"/>
            </a:spcAft>
            <a:buNone/>
          </a:pPr>
          <a:r>
            <a:rPr lang="en-GB" sz="1800" kern="1200" dirty="0" err="1"/>
            <a:t>Datos</a:t>
          </a:r>
          <a:r>
            <a:rPr lang="en-GB" sz="1800" kern="1200" dirty="0"/>
            <a:t> </a:t>
          </a:r>
          <a:r>
            <a:rPr lang="en-GB" sz="1800" kern="1200" dirty="0" err="1"/>
            <a:t>multiespectrales</a:t>
          </a:r>
          <a:r>
            <a:rPr lang="en-GB" sz="1800" kern="1200" dirty="0"/>
            <a:t> </a:t>
          </a:r>
          <a:r>
            <a:rPr lang="en-GB" sz="1800" kern="1200" dirty="0" err="1"/>
            <a:t>proximales</a:t>
          </a:r>
          <a:r>
            <a:rPr lang="en-GB" sz="1800" kern="1200" dirty="0"/>
            <a:t> o </a:t>
          </a:r>
          <a:r>
            <a:rPr lang="en-GB" sz="1800" kern="1200" dirty="0" err="1"/>
            <a:t>aerotransportados</a:t>
          </a:r>
          <a:endParaRPr lang="en-US" sz="1800" kern="1200" dirty="0"/>
        </a:p>
      </dsp:txBody>
      <dsp:txXfrm>
        <a:off x="6507990" y="2351562"/>
        <a:ext cx="4585460" cy="131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AFB5F-B267-410A-82A1-9BDAF7DC654F}">
      <dsp:nvSpPr>
        <dsp:cNvPr id="0" name=""/>
        <dsp:cNvSpPr/>
      </dsp:nvSpPr>
      <dsp:spPr>
        <a:xfrm>
          <a:off x="3232612" y="947978"/>
          <a:ext cx="2967700" cy="3193577"/>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s-ES" sz="4100" kern="1200" dirty="0"/>
            <a:t>Nutrición de cultivos</a:t>
          </a:r>
        </a:p>
      </dsp:txBody>
      <dsp:txXfrm>
        <a:off x="3667222" y="1415667"/>
        <a:ext cx="2098480" cy="2258199"/>
      </dsp:txXfrm>
    </dsp:sp>
    <dsp:sp modelId="{A7B9AD5B-8B0B-40D2-AB83-058B6F657D02}">
      <dsp:nvSpPr>
        <dsp:cNvPr id="0" name=""/>
        <dsp:cNvSpPr/>
      </dsp:nvSpPr>
      <dsp:spPr>
        <a:xfrm>
          <a:off x="4010687" y="503"/>
          <a:ext cx="1411550" cy="141155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RD 1051/2022 Nutrición Sostenible</a:t>
          </a:r>
        </a:p>
      </dsp:txBody>
      <dsp:txXfrm>
        <a:off x="4217404" y="207220"/>
        <a:ext cx="998116" cy="998116"/>
      </dsp:txXfrm>
    </dsp:sp>
    <dsp:sp modelId="{ED26EEC2-2684-4E7F-90A0-4124AD300AD0}">
      <dsp:nvSpPr>
        <dsp:cNvPr id="0" name=""/>
        <dsp:cNvSpPr/>
      </dsp:nvSpPr>
      <dsp:spPr>
        <a:xfrm>
          <a:off x="5840786" y="824084"/>
          <a:ext cx="1411550" cy="1411550"/>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RD 1054/2022 </a:t>
          </a:r>
        </a:p>
        <a:p>
          <a:pPr marL="0" lvl="0" indent="0" algn="ctr" defTabSz="488950">
            <a:lnSpc>
              <a:spcPct val="90000"/>
            </a:lnSpc>
            <a:spcBef>
              <a:spcPct val="0"/>
            </a:spcBef>
            <a:spcAft>
              <a:spcPct val="35000"/>
            </a:spcAft>
            <a:buNone/>
          </a:pPr>
          <a:r>
            <a:rPr lang="es-ES" sz="1100" kern="1200" dirty="0"/>
            <a:t>SIEX, Cuaderno de explotación digital (CUE) y REA</a:t>
          </a:r>
        </a:p>
      </dsp:txBody>
      <dsp:txXfrm>
        <a:off x="6047503" y="1030801"/>
        <a:ext cx="998116" cy="998116"/>
      </dsp:txXfrm>
    </dsp:sp>
    <dsp:sp modelId="{F4799A82-A0B8-4A87-8827-556324C56767}">
      <dsp:nvSpPr>
        <dsp:cNvPr id="0" name=""/>
        <dsp:cNvSpPr/>
      </dsp:nvSpPr>
      <dsp:spPr>
        <a:xfrm>
          <a:off x="5602865" y="2758236"/>
          <a:ext cx="1411550" cy="1411550"/>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Nueva PAC: Eco- regímenes de regadío</a:t>
          </a:r>
        </a:p>
      </dsp:txBody>
      <dsp:txXfrm>
        <a:off x="5809582" y="2964953"/>
        <a:ext cx="998116" cy="998116"/>
      </dsp:txXfrm>
    </dsp:sp>
    <dsp:sp modelId="{2B6C09F3-2C2E-477F-A705-73DEAE8B5777}">
      <dsp:nvSpPr>
        <dsp:cNvPr id="0" name=""/>
        <dsp:cNvSpPr/>
      </dsp:nvSpPr>
      <dsp:spPr>
        <a:xfrm>
          <a:off x="4010687" y="3677480"/>
          <a:ext cx="1411550" cy="1411550"/>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RD 47/2022</a:t>
          </a:r>
        </a:p>
        <a:p>
          <a:pPr marL="0" lvl="0" indent="0" algn="ctr" defTabSz="488950">
            <a:lnSpc>
              <a:spcPct val="90000"/>
            </a:lnSpc>
            <a:spcBef>
              <a:spcPct val="0"/>
            </a:spcBef>
            <a:spcAft>
              <a:spcPct val="35000"/>
            </a:spcAft>
            <a:buNone/>
          </a:pPr>
          <a:r>
            <a:rPr lang="es-ES" sz="1100" kern="1200" dirty="0"/>
            <a:t>Planes de actuación Zonas vulnerables a nitratos</a:t>
          </a:r>
        </a:p>
      </dsp:txBody>
      <dsp:txXfrm>
        <a:off x="4217404" y="3884197"/>
        <a:ext cx="998116" cy="998116"/>
      </dsp:txXfrm>
    </dsp:sp>
    <dsp:sp modelId="{420F0048-2F32-4676-A0F9-76625D5167AA}">
      <dsp:nvSpPr>
        <dsp:cNvPr id="0" name=""/>
        <dsp:cNvSpPr/>
      </dsp:nvSpPr>
      <dsp:spPr>
        <a:xfrm>
          <a:off x="2193478" y="2867203"/>
          <a:ext cx="1411550" cy="1411550"/>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Herramienta de sostenibilidad de nutrientes</a:t>
          </a:r>
        </a:p>
      </dsp:txBody>
      <dsp:txXfrm>
        <a:off x="2400195" y="3073920"/>
        <a:ext cx="998116" cy="998116"/>
      </dsp:txXfrm>
    </dsp:sp>
    <dsp:sp modelId="{C0B90FF1-6B5A-45A7-AAF0-85828BEDB585}">
      <dsp:nvSpPr>
        <dsp:cNvPr id="0" name=""/>
        <dsp:cNvSpPr/>
      </dsp:nvSpPr>
      <dsp:spPr>
        <a:xfrm>
          <a:off x="2193483" y="922934"/>
          <a:ext cx="1411550" cy="141155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Estrategia de la granja a la mesa</a:t>
          </a:r>
        </a:p>
      </dsp:txBody>
      <dsp:txXfrm>
        <a:off x="2400200" y="1129651"/>
        <a:ext cx="998116" cy="9981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099B1-E87C-4F0D-8ACB-80B8140BBE4A}" type="datetimeFigureOut">
              <a:rPr lang="es-ES" smtClean="0"/>
              <a:t>18/11/2025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7DDBC-C6D9-4125-8E25-A853C2136767}" type="slidenum">
              <a:rPr lang="es-ES" smtClean="0"/>
              <a:t>‹Nº›</a:t>
            </a:fld>
            <a:endParaRPr lang="es-ES"/>
          </a:p>
        </p:txBody>
      </p:sp>
    </p:spTree>
    <p:extLst>
      <p:ext uri="{BB962C8B-B14F-4D97-AF65-F5344CB8AC3E}">
        <p14:creationId xmlns:p14="http://schemas.microsoft.com/office/powerpoint/2010/main" val="1226008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F7A33FC-4421-47DC-8925-86B368FD5836}" type="slidenum">
              <a:rPr lang="en-US" smtClean="0"/>
              <a:t>1</a:t>
            </a:fld>
            <a:endParaRPr lang="en-US"/>
          </a:p>
        </p:txBody>
      </p:sp>
    </p:spTree>
    <p:extLst>
      <p:ext uri="{BB962C8B-B14F-4D97-AF65-F5344CB8AC3E}">
        <p14:creationId xmlns:p14="http://schemas.microsoft.com/office/powerpoint/2010/main" val="3455138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F7A33FC-4421-47DC-8925-86B368FD5836}" type="slidenum">
              <a:rPr lang="en-US" smtClean="0"/>
              <a:t>3</a:t>
            </a:fld>
            <a:endParaRPr lang="en-US"/>
          </a:p>
        </p:txBody>
      </p:sp>
    </p:spTree>
    <p:extLst>
      <p:ext uri="{BB962C8B-B14F-4D97-AF65-F5344CB8AC3E}">
        <p14:creationId xmlns:p14="http://schemas.microsoft.com/office/powerpoint/2010/main" val="128349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https://www.mapa.gob.es/es/agricultura/participacion-publica/audienciardmodifrdsiexynormasconexas2024_tcm30-685772.pdf</a:t>
            </a:r>
          </a:p>
          <a:p>
            <a:endParaRPr lang="en-GB" dirty="0"/>
          </a:p>
          <a:p>
            <a:r>
              <a:rPr lang="en-GB" dirty="0"/>
              <a:t>https://www.mapa.gob.es/es/agricultura/participacion-publica/audiencia_RD_modif_SIEX_2024.aspx</a:t>
            </a:r>
          </a:p>
          <a:p>
            <a:endParaRPr lang="en-GB" dirty="0"/>
          </a:p>
          <a:p>
            <a:endParaRPr lang="en-GB" dirty="0"/>
          </a:p>
        </p:txBody>
      </p:sp>
      <p:sp>
        <p:nvSpPr>
          <p:cNvPr id="4" name="Marcador de número de diapositiva 3"/>
          <p:cNvSpPr>
            <a:spLocks noGrp="1"/>
          </p:cNvSpPr>
          <p:nvPr>
            <p:ph type="sldNum" sz="quarter" idx="5"/>
          </p:nvPr>
        </p:nvSpPr>
        <p:spPr/>
        <p:txBody>
          <a:bodyPr/>
          <a:lstStyle/>
          <a:p>
            <a:fld id="{27A7DDBC-C6D9-4125-8E25-A853C2136767}" type="slidenum">
              <a:rPr lang="es-ES" smtClean="0"/>
              <a:t>14</a:t>
            </a:fld>
            <a:endParaRPr lang="es-ES"/>
          </a:p>
        </p:txBody>
      </p:sp>
    </p:spTree>
    <p:extLst>
      <p:ext uri="{BB962C8B-B14F-4D97-AF65-F5344CB8AC3E}">
        <p14:creationId xmlns:p14="http://schemas.microsoft.com/office/powerpoint/2010/main" val="4173683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27A7DDBC-C6D9-4125-8E25-A853C2136767}" type="slidenum">
              <a:rPr lang="es-ES" smtClean="0"/>
              <a:t>22</a:t>
            </a:fld>
            <a:endParaRPr lang="es-ES"/>
          </a:p>
        </p:txBody>
      </p:sp>
    </p:spTree>
    <p:extLst>
      <p:ext uri="{BB962C8B-B14F-4D97-AF65-F5344CB8AC3E}">
        <p14:creationId xmlns:p14="http://schemas.microsoft.com/office/powerpoint/2010/main" val="424095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F7A33FC-4421-47DC-8925-86B368FD5836}" type="slidenum">
              <a:rPr lang="en-US" smtClean="0"/>
              <a:t>27</a:t>
            </a:fld>
            <a:endParaRPr lang="en-US"/>
          </a:p>
        </p:txBody>
      </p:sp>
    </p:spTree>
    <p:extLst>
      <p:ext uri="{BB962C8B-B14F-4D97-AF65-F5344CB8AC3E}">
        <p14:creationId xmlns:p14="http://schemas.microsoft.com/office/powerpoint/2010/main" val="128349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47E7E-FCC8-4A44-B0B9-4800DF7EB0F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2C43A05E-259C-4B41-A9A2-2E49E47654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FA3F3C07-BE8D-4795-9271-FEE882D5545E}"/>
              </a:ext>
            </a:extLst>
          </p:cNvPr>
          <p:cNvSpPr>
            <a:spLocks noGrp="1"/>
          </p:cNvSpPr>
          <p:nvPr>
            <p:ph type="dt" sz="half" idx="10"/>
          </p:nvPr>
        </p:nvSpPr>
        <p:spPr/>
        <p:txBody>
          <a:bodyPr/>
          <a:lstStyle/>
          <a:p>
            <a:fld id="{E0A88F61-3791-4D5F-AE97-FF4D99DF5604}" type="datetimeFigureOut">
              <a:rPr lang="es-ES" smtClean="0"/>
              <a:t>18/11/2025</a:t>
            </a:fld>
            <a:endParaRPr lang="es-ES"/>
          </a:p>
        </p:txBody>
      </p:sp>
      <p:sp>
        <p:nvSpPr>
          <p:cNvPr id="5" name="Marcador de pie de página 4">
            <a:extLst>
              <a:ext uri="{FF2B5EF4-FFF2-40B4-BE49-F238E27FC236}">
                <a16:creationId xmlns:a16="http://schemas.microsoft.com/office/drawing/2014/main" id="{32FD4A14-8A14-4C11-8CE0-1AEA705190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0AFA048-7BE4-41B3-BA9B-BE7E0A480148}"/>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470709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F64B04-35A2-4A4C-85DA-5F97CDB30BD3}"/>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485F98AA-24D5-4063-8A56-D3A289CFC2F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0BC29208-4BD5-4109-A826-55A434B59A43}"/>
              </a:ext>
            </a:extLst>
          </p:cNvPr>
          <p:cNvSpPr>
            <a:spLocks noGrp="1"/>
          </p:cNvSpPr>
          <p:nvPr>
            <p:ph type="dt" sz="half" idx="10"/>
          </p:nvPr>
        </p:nvSpPr>
        <p:spPr/>
        <p:txBody>
          <a:bodyPr/>
          <a:lstStyle/>
          <a:p>
            <a:fld id="{E0A88F61-3791-4D5F-AE97-FF4D99DF5604}" type="datetimeFigureOut">
              <a:rPr lang="es-ES" smtClean="0"/>
              <a:t>18/11/2025</a:t>
            </a:fld>
            <a:endParaRPr lang="es-ES"/>
          </a:p>
        </p:txBody>
      </p:sp>
      <p:sp>
        <p:nvSpPr>
          <p:cNvPr id="5" name="Marcador de pie de página 4">
            <a:extLst>
              <a:ext uri="{FF2B5EF4-FFF2-40B4-BE49-F238E27FC236}">
                <a16:creationId xmlns:a16="http://schemas.microsoft.com/office/drawing/2014/main" id="{7BD1F32D-36D2-438A-8928-7FD480303D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284991-69C4-4F64-BF91-3DF11E9069C2}"/>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1018918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3A31A28-CC9E-4A9B-9C44-D085AB2C4ED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565C2FD7-49EC-4CF4-8FAD-DCCE9E3EA80A}"/>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C9878F17-DB60-4F49-9476-57DF91448D0C}"/>
              </a:ext>
            </a:extLst>
          </p:cNvPr>
          <p:cNvSpPr>
            <a:spLocks noGrp="1"/>
          </p:cNvSpPr>
          <p:nvPr>
            <p:ph type="dt" sz="half" idx="10"/>
          </p:nvPr>
        </p:nvSpPr>
        <p:spPr/>
        <p:txBody>
          <a:bodyPr/>
          <a:lstStyle/>
          <a:p>
            <a:fld id="{E0A88F61-3791-4D5F-AE97-FF4D99DF5604}" type="datetimeFigureOut">
              <a:rPr lang="es-ES" smtClean="0"/>
              <a:t>18/11/2025</a:t>
            </a:fld>
            <a:endParaRPr lang="es-ES"/>
          </a:p>
        </p:txBody>
      </p:sp>
      <p:sp>
        <p:nvSpPr>
          <p:cNvPr id="5" name="Marcador de pie de página 4">
            <a:extLst>
              <a:ext uri="{FF2B5EF4-FFF2-40B4-BE49-F238E27FC236}">
                <a16:creationId xmlns:a16="http://schemas.microsoft.com/office/drawing/2014/main" id="{0AF7E52A-069B-4416-A71F-E0A48A28B2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4B8BEF-6A48-41AC-8810-2B68CD63C0E1}"/>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363872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B068F-4874-4AE9-B745-77A46FF4DFA0}"/>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E6171EE5-CF46-4609-B846-109BA9081E6D}"/>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9C6CAE30-E859-4DF1-B635-4743B47916D6}"/>
              </a:ext>
            </a:extLst>
          </p:cNvPr>
          <p:cNvSpPr>
            <a:spLocks noGrp="1"/>
          </p:cNvSpPr>
          <p:nvPr>
            <p:ph type="dt" sz="half" idx="10"/>
          </p:nvPr>
        </p:nvSpPr>
        <p:spPr/>
        <p:txBody>
          <a:bodyPr/>
          <a:lstStyle/>
          <a:p>
            <a:fld id="{E0A88F61-3791-4D5F-AE97-FF4D99DF5604}" type="datetimeFigureOut">
              <a:rPr lang="es-ES" smtClean="0"/>
              <a:t>18/11/2025</a:t>
            </a:fld>
            <a:endParaRPr lang="es-ES"/>
          </a:p>
        </p:txBody>
      </p:sp>
      <p:sp>
        <p:nvSpPr>
          <p:cNvPr id="5" name="Marcador de pie de página 4">
            <a:extLst>
              <a:ext uri="{FF2B5EF4-FFF2-40B4-BE49-F238E27FC236}">
                <a16:creationId xmlns:a16="http://schemas.microsoft.com/office/drawing/2014/main" id="{4EE01FC7-8387-4791-8909-FE41D5A727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099C41-0400-42D2-839B-5BB92B7A3D7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594644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FB97A9-E109-4184-BEC5-E7E5AAE01C8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B8035438-A040-443B-A2D7-AABAB9D7C2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FECBAF2B-2991-4B46-89AC-559E5E64F2FE}"/>
              </a:ext>
            </a:extLst>
          </p:cNvPr>
          <p:cNvSpPr>
            <a:spLocks noGrp="1"/>
          </p:cNvSpPr>
          <p:nvPr>
            <p:ph type="dt" sz="half" idx="10"/>
          </p:nvPr>
        </p:nvSpPr>
        <p:spPr/>
        <p:txBody>
          <a:bodyPr/>
          <a:lstStyle/>
          <a:p>
            <a:fld id="{E0A88F61-3791-4D5F-AE97-FF4D99DF5604}" type="datetimeFigureOut">
              <a:rPr lang="es-ES" smtClean="0"/>
              <a:t>18/11/2025</a:t>
            </a:fld>
            <a:endParaRPr lang="es-ES"/>
          </a:p>
        </p:txBody>
      </p:sp>
      <p:sp>
        <p:nvSpPr>
          <p:cNvPr id="5" name="Marcador de pie de página 4">
            <a:extLst>
              <a:ext uri="{FF2B5EF4-FFF2-40B4-BE49-F238E27FC236}">
                <a16:creationId xmlns:a16="http://schemas.microsoft.com/office/drawing/2014/main" id="{C8470C31-15E5-4253-94C5-720AD02B703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01A6AF-4A80-4085-AFC3-FC1EA5AE67FD}"/>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349468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8AD21A-66C4-486B-9C69-A9D5AC8AAE1F}"/>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2B7B0530-F4B8-45C8-B5AF-E0D5815B090B}"/>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3514C09A-B2FD-40F2-8969-188A3D2AEEDD}"/>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6C786F66-96E7-4E61-9826-7B42C585F272}"/>
              </a:ext>
            </a:extLst>
          </p:cNvPr>
          <p:cNvSpPr>
            <a:spLocks noGrp="1"/>
          </p:cNvSpPr>
          <p:nvPr>
            <p:ph type="dt" sz="half" idx="10"/>
          </p:nvPr>
        </p:nvSpPr>
        <p:spPr/>
        <p:txBody>
          <a:bodyPr/>
          <a:lstStyle/>
          <a:p>
            <a:fld id="{E0A88F61-3791-4D5F-AE97-FF4D99DF5604}" type="datetimeFigureOut">
              <a:rPr lang="es-ES" smtClean="0"/>
              <a:t>18/11/2025</a:t>
            </a:fld>
            <a:endParaRPr lang="es-ES"/>
          </a:p>
        </p:txBody>
      </p:sp>
      <p:sp>
        <p:nvSpPr>
          <p:cNvPr id="6" name="Marcador de pie de página 5">
            <a:extLst>
              <a:ext uri="{FF2B5EF4-FFF2-40B4-BE49-F238E27FC236}">
                <a16:creationId xmlns:a16="http://schemas.microsoft.com/office/drawing/2014/main" id="{1F131AC9-B5D1-47BE-84DC-F5175A0A1DD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E862C91-BDC7-4854-BF40-F318FB9FFF75}"/>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493460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0B498D-C5A2-4B93-A042-9E599629367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E15237C8-8E59-4E51-81E7-77CE29A7BF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AB193B9B-F850-412C-8D93-D7300577B65F}"/>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83C7C81B-82C4-4397-A354-1844A19980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E64EAA70-B073-4E21-9B42-32A73EA7C59E}"/>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A0BBDB3F-B74B-4F1E-8E48-5B53FD74728B}"/>
              </a:ext>
            </a:extLst>
          </p:cNvPr>
          <p:cNvSpPr>
            <a:spLocks noGrp="1"/>
          </p:cNvSpPr>
          <p:nvPr>
            <p:ph type="dt" sz="half" idx="10"/>
          </p:nvPr>
        </p:nvSpPr>
        <p:spPr/>
        <p:txBody>
          <a:bodyPr/>
          <a:lstStyle/>
          <a:p>
            <a:fld id="{E0A88F61-3791-4D5F-AE97-FF4D99DF5604}" type="datetimeFigureOut">
              <a:rPr lang="es-ES" smtClean="0"/>
              <a:t>18/11/2025</a:t>
            </a:fld>
            <a:endParaRPr lang="es-ES"/>
          </a:p>
        </p:txBody>
      </p:sp>
      <p:sp>
        <p:nvSpPr>
          <p:cNvPr id="8" name="Marcador de pie de página 7">
            <a:extLst>
              <a:ext uri="{FF2B5EF4-FFF2-40B4-BE49-F238E27FC236}">
                <a16:creationId xmlns:a16="http://schemas.microsoft.com/office/drawing/2014/main" id="{E428CC79-0639-484B-95F8-0087253E8FD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31820A8-2C81-47A2-90C8-2B238936A023}"/>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4255432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A49D61-9ED6-4F56-9A13-3F41B81D462E}"/>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4E218078-8E05-4C12-B78F-4DB5D6D88509}"/>
              </a:ext>
            </a:extLst>
          </p:cNvPr>
          <p:cNvSpPr>
            <a:spLocks noGrp="1"/>
          </p:cNvSpPr>
          <p:nvPr>
            <p:ph type="dt" sz="half" idx="10"/>
          </p:nvPr>
        </p:nvSpPr>
        <p:spPr/>
        <p:txBody>
          <a:bodyPr/>
          <a:lstStyle/>
          <a:p>
            <a:fld id="{E0A88F61-3791-4D5F-AE97-FF4D99DF5604}" type="datetimeFigureOut">
              <a:rPr lang="es-ES" smtClean="0"/>
              <a:t>18/11/2025</a:t>
            </a:fld>
            <a:endParaRPr lang="es-ES"/>
          </a:p>
        </p:txBody>
      </p:sp>
      <p:sp>
        <p:nvSpPr>
          <p:cNvPr id="4" name="Marcador de pie de página 3">
            <a:extLst>
              <a:ext uri="{FF2B5EF4-FFF2-40B4-BE49-F238E27FC236}">
                <a16:creationId xmlns:a16="http://schemas.microsoft.com/office/drawing/2014/main" id="{5B6EF7DE-59C1-4A93-8928-B569EC3527F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07827DF-9EB6-4BC4-8B7B-267E0A9E248D}"/>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7521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D6FE177-AC25-4A47-BD98-C3450A0F82F0}"/>
              </a:ext>
            </a:extLst>
          </p:cNvPr>
          <p:cNvSpPr>
            <a:spLocks noGrp="1"/>
          </p:cNvSpPr>
          <p:nvPr>
            <p:ph type="dt" sz="half" idx="10"/>
          </p:nvPr>
        </p:nvSpPr>
        <p:spPr/>
        <p:txBody>
          <a:bodyPr/>
          <a:lstStyle/>
          <a:p>
            <a:fld id="{E0A88F61-3791-4D5F-AE97-FF4D99DF5604}" type="datetimeFigureOut">
              <a:rPr lang="es-ES" smtClean="0"/>
              <a:t>18/11/2025</a:t>
            </a:fld>
            <a:endParaRPr lang="es-ES"/>
          </a:p>
        </p:txBody>
      </p:sp>
      <p:sp>
        <p:nvSpPr>
          <p:cNvPr id="3" name="Marcador de pie de página 2">
            <a:extLst>
              <a:ext uri="{FF2B5EF4-FFF2-40B4-BE49-F238E27FC236}">
                <a16:creationId xmlns:a16="http://schemas.microsoft.com/office/drawing/2014/main" id="{1674FA1F-2929-4BDA-B529-267C9A539EF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964BAFE-6DA3-4A6D-97AA-A07F12629B9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858061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684BEE-0921-49C4-BC96-0E11979DE0E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5191A371-21D2-4FA3-A985-6B3D5DFA0E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13BEEFDC-B6DC-4734-A907-1E1609E6A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0FBEB086-AC21-4131-BC47-D86FECCEBAC2}"/>
              </a:ext>
            </a:extLst>
          </p:cNvPr>
          <p:cNvSpPr>
            <a:spLocks noGrp="1"/>
          </p:cNvSpPr>
          <p:nvPr>
            <p:ph type="dt" sz="half" idx="10"/>
          </p:nvPr>
        </p:nvSpPr>
        <p:spPr/>
        <p:txBody>
          <a:bodyPr/>
          <a:lstStyle/>
          <a:p>
            <a:fld id="{E0A88F61-3791-4D5F-AE97-FF4D99DF5604}" type="datetimeFigureOut">
              <a:rPr lang="es-ES" smtClean="0"/>
              <a:t>18/11/2025</a:t>
            </a:fld>
            <a:endParaRPr lang="es-ES"/>
          </a:p>
        </p:txBody>
      </p:sp>
      <p:sp>
        <p:nvSpPr>
          <p:cNvPr id="6" name="Marcador de pie de página 5">
            <a:extLst>
              <a:ext uri="{FF2B5EF4-FFF2-40B4-BE49-F238E27FC236}">
                <a16:creationId xmlns:a16="http://schemas.microsoft.com/office/drawing/2014/main" id="{EE6E6852-FA09-4DA5-80F1-442A530A53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C7D216B-B6FF-4348-A0A6-FAEAB2A188C6}"/>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834462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AFE78B-4188-4C78-8E0D-02A6FED428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0D9274F8-75CC-4953-A7EC-E7CE13A0D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621246C3-6795-4950-BC1D-1DB2BD471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452159C9-5A4B-4744-87AA-06424C8D5D3E}"/>
              </a:ext>
            </a:extLst>
          </p:cNvPr>
          <p:cNvSpPr>
            <a:spLocks noGrp="1"/>
          </p:cNvSpPr>
          <p:nvPr>
            <p:ph type="dt" sz="half" idx="10"/>
          </p:nvPr>
        </p:nvSpPr>
        <p:spPr/>
        <p:txBody>
          <a:bodyPr/>
          <a:lstStyle/>
          <a:p>
            <a:fld id="{E0A88F61-3791-4D5F-AE97-FF4D99DF5604}" type="datetimeFigureOut">
              <a:rPr lang="es-ES" smtClean="0"/>
              <a:t>18/11/2025</a:t>
            </a:fld>
            <a:endParaRPr lang="es-ES"/>
          </a:p>
        </p:txBody>
      </p:sp>
      <p:sp>
        <p:nvSpPr>
          <p:cNvPr id="6" name="Marcador de pie de página 5">
            <a:extLst>
              <a:ext uri="{FF2B5EF4-FFF2-40B4-BE49-F238E27FC236}">
                <a16:creationId xmlns:a16="http://schemas.microsoft.com/office/drawing/2014/main" id="{DF25163E-A80D-43F8-9328-39AD5C91AB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945BFE7-4364-4BB1-8F43-791FC435A5E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1164078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6567614-17FD-4910-A774-F66D1CAE7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2C19FE37-4026-4239-8768-EB3C6844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C28613A2-5F0C-4D01-89D5-C7B29CCBC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88F61-3791-4D5F-AE97-FF4D99DF5604}" type="datetimeFigureOut">
              <a:rPr lang="es-ES" smtClean="0"/>
              <a:t>18/11/2025</a:t>
            </a:fld>
            <a:endParaRPr lang="es-ES"/>
          </a:p>
        </p:txBody>
      </p:sp>
      <p:sp>
        <p:nvSpPr>
          <p:cNvPr id="5" name="Marcador de pie de página 4">
            <a:extLst>
              <a:ext uri="{FF2B5EF4-FFF2-40B4-BE49-F238E27FC236}">
                <a16:creationId xmlns:a16="http://schemas.microsoft.com/office/drawing/2014/main" id="{FD2D4632-1376-4174-B4F4-FAB6D7AC0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300C8317-580F-4D43-97C9-7684A500E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62A7B-FD17-433E-802F-6079B6A78902}" type="slidenum">
              <a:rPr lang="es-ES" smtClean="0"/>
              <a:t>‹Nº›</a:t>
            </a:fld>
            <a:endParaRPr lang="es-ES"/>
          </a:p>
        </p:txBody>
      </p:sp>
    </p:spTree>
    <p:extLst>
      <p:ext uri="{BB962C8B-B14F-4D97-AF65-F5344CB8AC3E}">
        <p14:creationId xmlns:p14="http://schemas.microsoft.com/office/powerpoint/2010/main" val="543861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mailto:nafgarda@itacyl.es"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image" Target="../media/image31.sv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hyperlink" Target="https://www.sativum.e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portal.api.itacyl.es/portal/apis/"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2" Type="http://schemas.openxmlformats.org/officeDocument/2006/relationships/hyperlink" Target="https://doi.org/10.1038/ngeo325"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 Id="rId9"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E41B9FF-6D47-424C-8FC1-3D07B7924571}"/>
              </a:ext>
            </a:extLst>
          </p:cNvPr>
          <p:cNvPicPr>
            <a:picLocks noChangeAspect="1"/>
          </p:cNvPicPr>
          <p:nvPr/>
        </p:nvPicPr>
        <p:blipFill rotWithShape="1">
          <a:blip r:embed="rId3">
            <a:extLst>
              <a:ext uri="{28A0092B-C50C-407E-A947-70E740481C1C}">
                <a14:useLocalDpi xmlns:a14="http://schemas.microsoft.com/office/drawing/2010/main" val="0"/>
              </a:ext>
            </a:extLst>
          </a:blip>
          <a:srcRect t="265" r="3789"/>
          <a:stretch/>
        </p:blipFill>
        <p:spPr>
          <a:xfrm>
            <a:off x="0" y="1"/>
            <a:ext cx="12192000" cy="6857999"/>
          </a:xfrm>
          <a:prstGeom prst="rect">
            <a:avLst/>
          </a:prstGeom>
        </p:spPr>
      </p:pic>
      <p:sp>
        <p:nvSpPr>
          <p:cNvPr id="2" name="Título 1"/>
          <p:cNvSpPr>
            <a:spLocks noGrp="1"/>
          </p:cNvSpPr>
          <p:nvPr>
            <p:ph type="ctrTitle"/>
          </p:nvPr>
        </p:nvSpPr>
        <p:spPr>
          <a:xfrm>
            <a:off x="2071687" y="1247775"/>
            <a:ext cx="7724776" cy="3067049"/>
          </a:xfrm>
          <a:solidFill>
            <a:schemeClr val="bg1">
              <a:alpha val="62000"/>
            </a:schemeClr>
          </a:solidFill>
        </p:spPr>
        <p:txBody>
          <a:bodyPr anchor="ctr" anchorCtr="0">
            <a:noAutofit/>
          </a:bodyPr>
          <a:lstStyle/>
          <a:p>
            <a:r>
              <a:rPr lang="es-ES" sz="4400" dirty="0"/>
              <a:t>Herramienta Sativum, principales características y funcionalidades</a:t>
            </a:r>
            <a:br>
              <a:rPr lang="es-ES" sz="4400" dirty="0"/>
            </a:br>
            <a:br>
              <a:rPr lang="es-ES" sz="4400" dirty="0"/>
            </a:br>
            <a:r>
              <a:rPr lang="es-ES" sz="3200" dirty="0"/>
              <a:t>Planes de abonado con</a:t>
            </a:r>
            <a:endParaRPr lang="es-ES" sz="4400" dirty="0"/>
          </a:p>
        </p:txBody>
      </p:sp>
      <p:pic>
        <p:nvPicPr>
          <p:cNvPr id="5" name="Imagen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000703" y="5526970"/>
            <a:ext cx="5866744" cy="1224513"/>
          </a:xfrm>
          <a:prstGeom prst="rect">
            <a:avLst/>
          </a:prstGeom>
          <a:effectLst>
            <a:outerShdw blurRad="50800" dist="38100" algn="l" rotWithShape="0">
              <a:prstClr val="black">
                <a:alpha val="40000"/>
              </a:prstClr>
            </a:outerShdw>
          </a:effectLst>
        </p:spPr>
      </p:pic>
      <p:sp>
        <p:nvSpPr>
          <p:cNvPr id="4" name="CuadroTexto 3"/>
          <p:cNvSpPr txBox="1"/>
          <p:nvPr/>
        </p:nvSpPr>
        <p:spPr>
          <a:xfrm>
            <a:off x="3862388" y="4775791"/>
            <a:ext cx="4143375" cy="400110"/>
          </a:xfrm>
          <a:prstGeom prst="rect">
            <a:avLst/>
          </a:prstGeom>
          <a:solidFill>
            <a:schemeClr val="bg1">
              <a:alpha val="60000"/>
            </a:schemeClr>
          </a:solidFill>
        </p:spPr>
        <p:txBody>
          <a:bodyPr wrap="square" rtlCol="0" anchor="ctr" anchorCtr="0">
            <a:spAutoFit/>
          </a:bodyPr>
          <a:lstStyle/>
          <a:p>
            <a:pPr algn="ctr"/>
            <a:r>
              <a:rPr lang="es-ES" sz="2000" dirty="0"/>
              <a:t>David A. Nafría </a:t>
            </a:r>
            <a:r>
              <a:rPr lang="es-ES" sz="2000" dirty="0">
                <a:hlinkClick r:id="rId5"/>
              </a:rPr>
              <a:t>nafgarda@itacyl.es</a:t>
            </a:r>
            <a:endParaRPr lang="es-ES" sz="2000" dirty="0"/>
          </a:p>
        </p:txBody>
      </p:sp>
      <p:pic>
        <p:nvPicPr>
          <p:cNvPr id="8" name="Imagen 7">
            <a:extLst>
              <a:ext uri="{FF2B5EF4-FFF2-40B4-BE49-F238E27FC236}">
                <a16:creationId xmlns:a16="http://schemas.microsoft.com/office/drawing/2014/main" id="{0163C569-D0CE-4E23-B431-39163493A0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26168" y="3852967"/>
            <a:ext cx="2015814" cy="424928"/>
          </a:xfrm>
          <a:prstGeom prst="rect">
            <a:avLst/>
          </a:prstGeom>
        </p:spPr>
      </p:pic>
    </p:spTree>
    <p:extLst>
      <p:ext uri="{BB962C8B-B14F-4D97-AF65-F5344CB8AC3E}">
        <p14:creationId xmlns:p14="http://schemas.microsoft.com/office/powerpoint/2010/main" val="4198462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0A61DD-20F3-4DF0-9FE6-95F563321AF6}"/>
              </a:ext>
            </a:extLst>
          </p:cNvPr>
          <p:cNvSpPr>
            <a:spLocks noGrp="1"/>
          </p:cNvSpPr>
          <p:nvPr>
            <p:ph type="title"/>
          </p:nvPr>
        </p:nvSpPr>
        <p:spPr/>
        <p:txBody>
          <a:bodyPr/>
          <a:lstStyle/>
          <a:p>
            <a:r>
              <a:rPr lang="en-GB" dirty="0" err="1"/>
              <a:t>Excepciones</a:t>
            </a:r>
            <a:endParaRPr lang="en-GB" dirty="0"/>
          </a:p>
        </p:txBody>
      </p:sp>
      <p:sp>
        <p:nvSpPr>
          <p:cNvPr id="3" name="Marcador de contenido 2">
            <a:extLst>
              <a:ext uri="{FF2B5EF4-FFF2-40B4-BE49-F238E27FC236}">
                <a16:creationId xmlns:a16="http://schemas.microsoft.com/office/drawing/2014/main" id="{8D8C6AD5-E1A2-4135-A90C-CD9B82A97174}"/>
              </a:ext>
            </a:extLst>
          </p:cNvPr>
          <p:cNvSpPr>
            <a:spLocks noGrp="1"/>
          </p:cNvSpPr>
          <p:nvPr>
            <p:ph idx="1"/>
          </p:nvPr>
        </p:nvSpPr>
        <p:spPr/>
        <p:txBody>
          <a:bodyPr>
            <a:normAutofit fontScale="92500" lnSpcReduction="10000"/>
          </a:bodyPr>
          <a:lstStyle/>
          <a:p>
            <a:pPr lvl="0"/>
            <a:r>
              <a:rPr lang="es-ES" b="1" dirty="0"/>
              <a:t>Apuntes de cuaderno:</a:t>
            </a:r>
          </a:p>
          <a:p>
            <a:pPr lvl="1"/>
            <a:r>
              <a:rPr lang="es-ES" b="1" dirty="0"/>
              <a:t>Por Tamaño y Riego:</a:t>
            </a:r>
            <a:r>
              <a:rPr lang="es-ES" dirty="0"/>
              <a:t> Explotaciones que, sobre el total de su superficie de cultivos permanentes y tierras de cultivo (excluyendo pastos temporales), tengan una superficie </a:t>
            </a:r>
            <a:r>
              <a:rPr lang="es-ES" b="1" dirty="0"/>
              <a:t>menor o igual a 5 hectáreas</a:t>
            </a:r>
            <a:r>
              <a:rPr lang="es-ES" dirty="0"/>
              <a:t>, siempre que la superficie de regadío sea </a:t>
            </a:r>
            <a:r>
              <a:rPr lang="es-ES" b="1" dirty="0"/>
              <a:t>menor o igual a 1 hectárea</a:t>
            </a:r>
            <a:r>
              <a:rPr lang="es-ES" dirty="0"/>
              <a:t>.</a:t>
            </a:r>
          </a:p>
          <a:p>
            <a:pPr lvl="1"/>
            <a:r>
              <a:rPr lang="es-ES" b="1" dirty="0"/>
              <a:t>Por Tipo de Superficie:</a:t>
            </a:r>
            <a:r>
              <a:rPr lang="es-ES" dirty="0"/>
              <a:t> Explotaciones que dispongan </a:t>
            </a:r>
            <a:r>
              <a:rPr lang="es-ES" b="1" dirty="0"/>
              <a:t>únicamente de superficie de pastos</a:t>
            </a:r>
            <a:r>
              <a:rPr lang="es-ES" dirty="0"/>
              <a:t> (temporales o permanentes) y </a:t>
            </a:r>
            <a:r>
              <a:rPr lang="es-ES" b="1" dirty="0"/>
              <a:t>no apliquen fertilizantes</a:t>
            </a:r>
            <a:r>
              <a:rPr lang="es-ES" dirty="0"/>
              <a:t> en dichas superficies.</a:t>
            </a:r>
          </a:p>
          <a:p>
            <a:r>
              <a:rPr lang="es-ES" dirty="0"/>
              <a:t>Plan de abonado</a:t>
            </a:r>
          </a:p>
          <a:p>
            <a:pPr lvl="1"/>
            <a:r>
              <a:rPr lang="es-ES" dirty="0"/>
              <a:t>Las destinadas únicamente a </a:t>
            </a:r>
            <a:r>
              <a:rPr lang="es-ES" b="1" dirty="0"/>
              <a:t>pastos que no se fertilicen</a:t>
            </a:r>
            <a:r>
              <a:rPr lang="es-ES" dirty="0"/>
              <a:t>. La normativa aclara que las deyecciones del ganado durante el pastoreo no se consideran fertilización.</a:t>
            </a:r>
          </a:p>
          <a:p>
            <a:pPr lvl="1"/>
            <a:r>
              <a:rPr lang="es-ES" dirty="0"/>
              <a:t>Las que </a:t>
            </a:r>
            <a:r>
              <a:rPr lang="es-ES" b="1" dirty="0"/>
              <a:t>no superen las 10 hectáreas</a:t>
            </a:r>
            <a:r>
              <a:rPr lang="es-ES" dirty="0"/>
              <a:t> de superficie, siempre que se cumpla una de estas dos condiciones: a) toda la superficie es de secano, o b) la superficie está dedicada íntegramente a pastos o forrajes para el autoconsumo de la propia explotación.</a:t>
            </a:r>
          </a:p>
          <a:p>
            <a:endParaRPr lang="es-ES" dirty="0"/>
          </a:p>
          <a:p>
            <a:endParaRPr lang="en-GB" dirty="0"/>
          </a:p>
        </p:txBody>
      </p:sp>
    </p:spTree>
    <p:extLst>
      <p:ext uri="{BB962C8B-B14F-4D97-AF65-F5344CB8AC3E}">
        <p14:creationId xmlns:p14="http://schemas.microsoft.com/office/powerpoint/2010/main" val="2498343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747B0D-0108-4AE0-8A8B-4562D49D77CE}"/>
              </a:ext>
            </a:extLst>
          </p:cNvPr>
          <p:cNvSpPr>
            <a:spLocks noGrp="1"/>
          </p:cNvSpPr>
          <p:nvPr>
            <p:ph type="title"/>
          </p:nvPr>
        </p:nvSpPr>
        <p:spPr/>
        <p:txBody>
          <a:bodyPr/>
          <a:lstStyle/>
          <a:p>
            <a:r>
              <a:rPr lang="es-ES" noProof="0" dirty="0"/>
              <a:t>Periodos de prohibición de aplicación de fertilizantes</a:t>
            </a:r>
          </a:p>
        </p:txBody>
      </p:sp>
      <p:graphicFrame>
        <p:nvGraphicFramePr>
          <p:cNvPr id="4" name="Tabla 3">
            <a:extLst>
              <a:ext uri="{FF2B5EF4-FFF2-40B4-BE49-F238E27FC236}">
                <a16:creationId xmlns:a16="http://schemas.microsoft.com/office/drawing/2014/main" id="{F0C2C864-0990-40F3-82FD-9931360E52C6}"/>
              </a:ext>
            </a:extLst>
          </p:cNvPr>
          <p:cNvGraphicFramePr>
            <a:graphicFrameLocks noGrp="1"/>
          </p:cNvGraphicFramePr>
          <p:nvPr/>
        </p:nvGraphicFramePr>
        <p:xfrm>
          <a:off x="1375209" y="1825625"/>
          <a:ext cx="9441582" cy="4351339"/>
        </p:xfrm>
        <a:graphic>
          <a:graphicData uri="http://schemas.openxmlformats.org/drawingml/2006/table">
            <a:tbl>
              <a:tblPr/>
              <a:tblGrid>
                <a:gridCol w="4720791">
                  <a:extLst>
                    <a:ext uri="{9D8B030D-6E8A-4147-A177-3AD203B41FA5}">
                      <a16:colId xmlns:a16="http://schemas.microsoft.com/office/drawing/2014/main" val="2822955459"/>
                    </a:ext>
                  </a:extLst>
                </a:gridCol>
                <a:gridCol w="4720791">
                  <a:extLst>
                    <a:ext uri="{9D8B030D-6E8A-4147-A177-3AD203B41FA5}">
                      <a16:colId xmlns:a16="http://schemas.microsoft.com/office/drawing/2014/main" val="3283800538"/>
                    </a:ext>
                  </a:extLst>
                </a:gridCol>
              </a:tblGrid>
              <a:tr h="328403">
                <a:tc>
                  <a:txBody>
                    <a:bodyPr/>
                    <a:lstStyle/>
                    <a:p>
                      <a:pPr algn="ctr"/>
                      <a:r>
                        <a:rPr lang="es-ES" sz="1600" b="1">
                          <a:solidFill>
                            <a:srgbClr val="333333"/>
                          </a:solidFill>
                          <a:effectLst/>
                        </a:rPr>
                        <a:t>Tipo de cultivo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ctr"/>
                      <a:r>
                        <a:rPr lang="es-ES" sz="1600" b="1">
                          <a:solidFill>
                            <a:srgbClr val="333333"/>
                          </a:solidFill>
                          <a:effectLst/>
                        </a:rPr>
                        <a:t>Periodo de exclusión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512644815"/>
                  </a:ext>
                </a:extLst>
              </a:tr>
              <a:tr h="328403">
                <a:tc>
                  <a:txBody>
                    <a:bodyPr/>
                    <a:lstStyle/>
                    <a:p>
                      <a:pPr algn="l"/>
                      <a:r>
                        <a:rPr lang="es-ES" sz="1600">
                          <a:effectLst/>
                        </a:rPr>
                        <a:t>Cereales de invierno.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Junio a septiembre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2341115929"/>
                  </a:ext>
                </a:extLst>
              </a:tr>
              <a:tr h="328403">
                <a:tc>
                  <a:txBody>
                    <a:bodyPr/>
                    <a:lstStyle/>
                    <a:p>
                      <a:pPr algn="l"/>
                      <a:r>
                        <a:rPr lang="es-ES" sz="1600">
                          <a:effectLst/>
                        </a:rPr>
                        <a:t>Arroz.</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Septiembre a marzo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2280481470"/>
                  </a:ext>
                </a:extLst>
              </a:tr>
              <a:tr h="328403">
                <a:tc>
                  <a:txBody>
                    <a:bodyPr/>
                    <a:lstStyle/>
                    <a:p>
                      <a:pPr algn="l"/>
                      <a:r>
                        <a:rPr lang="es-ES" sz="1600">
                          <a:effectLst/>
                        </a:rPr>
                        <a:t>Olivar.</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505579377"/>
                  </a:ext>
                </a:extLst>
              </a:tr>
              <a:tr h="328403">
                <a:tc>
                  <a:txBody>
                    <a:bodyPr/>
                    <a:lstStyle/>
                    <a:p>
                      <a:pPr algn="l"/>
                      <a:r>
                        <a:rPr lang="es-ES" sz="1600">
                          <a:effectLst/>
                        </a:rPr>
                        <a:t>Uva de vinificación.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febrero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4131701152"/>
                  </a:ext>
                </a:extLst>
              </a:tr>
              <a:tr h="1067309">
                <a:tc>
                  <a:txBody>
                    <a:bodyPr/>
                    <a:lstStyle/>
                    <a:p>
                      <a:pPr algn="l"/>
                      <a:r>
                        <a:rPr lang="es-ES" sz="1600">
                          <a:effectLst/>
                        </a:rPr>
                        <a:t>Cítricos.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p>
                      <a:pPr algn="l"/>
                      <a:r>
                        <a:rPr lang="es-ES" sz="1600" dirty="0">
                          <a:effectLst/>
                        </a:rPr>
                        <a:t>En el caso de variedades sin recolectar se permite la aplicación de fertilizantes nitrogenados bajo la prescripción de un técnico.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2146546396"/>
                  </a:ext>
                </a:extLst>
              </a:tr>
              <a:tr h="328403">
                <a:tc>
                  <a:txBody>
                    <a:bodyPr/>
                    <a:lstStyle/>
                    <a:p>
                      <a:pPr algn="l"/>
                      <a:r>
                        <a:rPr lang="es-ES" sz="1600">
                          <a:effectLst/>
                        </a:rPr>
                        <a:t>Frutales hueso.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Caída hoja a inicio brotación.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4242558090"/>
                  </a:ext>
                </a:extLst>
              </a:tr>
              <a:tr h="328403">
                <a:tc>
                  <a:txBody>
                    <a:bodyPr/>
                    <a:lstStyle/>
                    <a:p>
                      <a:pPr algn="l"/>
                      <a:r>
                        <a:rPr lang="es-ES" sz="1600">
                          <a:effectLst/>
                        </a:rPr>
                        <a:t>Frutales pepita.</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Caída hoja a inicio brotación.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148653485"/>
                  </a:ext>
                </a:extLst>
              </a:tr>
              <a:tr h="328403">
                <a:tc>
                  <a:txBody>
                    <a:bodyPr/>
                    <a:lstStyle/>
                    <a:p>
                      <a:pPr algn="l"/>
                      <a:r>
                        <a:rPr lang="es-ES" sz="1600">
                          <a:effectLst/>
                        </a:rPr>
                        <a:t>Frutos secos.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906945517"/>
                  </a:ext>
                </a:extLst>
              </a:tr>
              <a:tr h="328403">
                <a:tc>
                  <a:txBody>
                    <a:bodyPr/>
                    <a:lstStyle/>
                    <a:p>
                      <a:pPr algn="l"/>
                      <a:r>
                        <a:rPr lang="es-ES" sz="1600">
                          <a:effectLst/>
                        </a:rPr>
                        <a:t>Otras frutas: caqui.</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043426589"/>
                  </a:ext>
                </a:extLst>
              </a:tr>
              <a:tr h="328403">
                <a:tc>
                  <a:txBody>
                    <a:bodyPr/>
                    <a:lstStyle/>
                    <a:p>
                      <a:pPr algn="l"/>
                      <a:r>
                        <a:rPr lang="es-ES" sz="1600">
                          <a:effectLst/>
                        </a:rPr>
                        <a:t>Uva de mesa.</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Diciembre a febrero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662493692"/>
                  </a:ext>
                </a:extLst>
              </a:tr>
            </a:tbl>
          </a:graphicData>
        </a:graphic>
      </p:graphicFrame>
      <p:sp>
        <p:nvSpPr>
          <p:cNvPr id="5" name="Rectangle 1">
            <a:extLst>
              <a:ext uri="{FF2B5EF4-FFF2-40B4-BE49-F238E27FC236}">
                <a16:creationId xmlns:a16="http://schemas.microsoft.com/office/drawing/2014/main" id="{B4694DB8-1393-4393-8233-01F4EB8EB458}"/>
              </a:ext>
            </a:extLst>
          </p:cNvPr>
          <p:cNvSpPr>
            <a:spLocks noChangeArrowheads="1"/>
          </p:cNvSpPr>
          <p:nvPr/>
        </p:nvSpPr>
        <p:spPr bwMode="auto">
          <a:xfrm>
            <a:off x="13747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ES" altLang="es-ES" sz="1800" b="0" i="0" u="none" strike="noStrike" cap="none" normalizeH="0" baseline="0">
                <a:ln>
                  <a:noFill/>
                </a:ln>
                <a:solidFill>
                  <a:schemeClr val="tx1"/>
                </a:solidFill>
                <a:effectLst/>
                <a:latin typeface="Arial" panose="020B0604020202020204" pitchFamily="34" charset="0"/>
              </a:rPr>
            </a:b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6" name="CuadroTexto 5">
            <a:extLst>
              <a:ext uri="{FF2B5EF4-FFF2-40B4-BE49-F238E27FC236}">
                <a16:creationId xmlns:a16="http://schemas.microsoft.com/office/drawing/2014/main" id="{BDF957D0-7950-4FC6-BA53-130403F26397}"/>
              </a:ext>
            </a:extLst>
          </p:cNvPr>
          <p:cNvSpPr txBox="1"/>
          <p:nvPr/>
        </p:nvSpPr>
        <p:spPr>
          <a:xfrm>
            <a:off x="10015671" y="1350627"/>
            <a:ext cx="2008262" cy="2031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dirty="0" err="1"/>
              <a:t>Excepto</a:t>
            </a:r>
            <a:r>
              <a:rPr lang="en-GB" dirty="0"/>
              <a:t> en </a:t>
            </a:r>
            <a:r>
              <a:rPr lang="en-GB" dirty="0" err="1"/>
              <a:t>riego</a:t>
            </a:r>
            <a:r>
              <a:rPr lang="en-GB" dirty="0"/>
              <a:t> </a:t>
            </a:r>
            <a:r>
              <a:rPr lang="en-GB" dirty="0" err="1"/>
              <a:t>localizado</a:t>
            </a:r>
            <a:r>
              <a:rPr lang="en-GB" dirty="0"/>
              <a:t> o con </a:t>
            </a:r>
            <a:r>
              <a:rPr lang="en-GB" dirty="0" err="1"/>
              <a:t>técnicas</a:t>
            </a:r>
            <a:r>
              <a:rPr lang="en-GB" dirty="0"/>
              <a:t> de </a:t>
            </a:r>
            <a:r>
              <a:rPr lang="en-GB" dirty="0" err="1"/>
              <a:t>agricultura</a:t>
            </a:r>
            <a:r>
              <a:rPr lang="en-GB" dirty="0"/>
              <a:t> de precision (</a:t>
            </a:r>
            <a:r>
              <a:rPr lang="en-GB" dirty="0" err="1"/>
              <a:t>dosificación</a:t>
            </a:r>
            <a:r>
              <a:rPr lang="en-GB" dirty="0"/>
              <a:t> variable)</a:t>
            </a:r>
          </a:p>
        </p:txBody>
      </p:sp>
    </p:spTree>
    <p:extLst>
      <p:ext uri="{BB962C8B-B14F-4D97-AF65-F5344CB8AC3E}">
        <p14:creationId xmlns:p14="http://schemas.microsoft.com/office/powerpoint/2010/main" val="1436180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B5F810-C1C6-4D3F-A81E-C4D08043F970}"/>
              </a:ext>
            </a:extLst>
          </p:cNvPr>
          <p:cNvSpPr>
            <a:spLocks noGrp="1"/>
          </p:cNvSpPr>
          <p:nvPr>
            <p:ph type="title"/>
          </p:nvPr>
        </p:nvSpPr>
        <p:spPr/>
        <p:txBody>
          <a:bodyPr/>
          <a:lstStyle/>
          <a:p>
            <a:r>
              <a:rPr lang="es-ES" noProof="0" dirty="0"/>
              <a:t>Los planes de abonado en el contexto de RD 1051/2022 de nutrición sostenible</a:t>
            </a:r>
          </a:p>
        </p:txBody>
      </p:sp>
      <p:sp>
        <p:nvSpPr>
          <p:cNvPr id="3" name="Marcador de contenido 2">
            <a:extLst>
              <a:ext uri="{FF2B5EF4-FFF2-40B4-BE49-F238E27FC236}">
                <a16:creationId xmlns:a16="http://schemas.microsoft.com/office/drawing/2014/main" id="{C7B6E4F1-10FB-41BD-95B4-D08C8B0D1862}"/>
              </a:ext>
            </a:extLst>
          </p:cNvPr>
          <p:cNvSpPr>
            <a:spLocks noGrp="1"/>
          </p:cNvSpPr>
          <p:nvPr>
            <p:ph idx="1"/>
          </p:nvPr>
        </p:nvSpPr>
        <p:spPr/>
        <p:txBody>
          <a:bodyPr>
            <a:normAutofit fontScale="92500" lnSpcReduction="10000"/>
          </a:bodyPr>
          <a:lstStyle/>
          <a:p>
            <a:r>
              <a:rPr lang="en-GB" dirty="0" err="1"/>
              <a:t>Obligatorio</a:t>
            </a:r>
            <a:r>
              <a:rPr lang="en-GB" dirty="0"/>
              <a:t> N y P</a:t>
            </a:r>
          </a:p>
          <a:p>
            <a:r>
              <a:rPr lang="en-GB" dirty="0"/>
              <a:t>No </a:t>
            </a:r>
            <a:r>
              <a:rPr lang="en-GB" dirty="0" err="1"/>
              <a:t>confundir</a:t>
            </a:r>
            <a:r>
              <a:rPr lang="en-GB" dirty="0"/>
              <a:t> plan de </a:t>
            </a:r>
            <a:r>
              <a:rPr lang="en-GB" dirty="0" err="1"/>
              <a:t>abonado</a:t>
            </a:r>
            <a:r>
              <a:rPr lang="en-GB" dirty="0"/>
              <a:t> (a priori) con </a:t>
            </a:r>
            <a:r>
              <a:rPr lang="en-GB" dirty="0" err="1"/>
              <a:t>apunte</a:t>
            </a:r>
            <a:r>
              <a:rPr lang="en-GB" dirty="0"/>
              <a:t> de lo </a:t>
            </a:r>
            <a:r>
              <a:rPr lang="en-GB" dirty="0" err="1"/>
              <a:t>fertilizado</a:t>
            </a:r>
            <a:r>
              <a:rPr lang="en-GB" dirty="0"/>
              <a:t> </a:t>
            </a:r>
            <a:r>
              <a:rPr lang="en-GB" dirty="0" err="1"/>
              <a:t>en</a:t>
            </a:r>
            <a:r>
              <a:rPr lang="en-GB" dirty="0"/>
              <a:t> el cuadernos de campo (a posteriori)</a:t>
            </a:r>
          </a:p>
          <a:p>
            <a:r>
              <a:rPr lang="es-ES" dirty="0"/>
              <a:t>Los aportes efectivos de </a:t>
            </a:r>
            <a:r>
              <a:rPr lang="es-ES" dirty="0">
                <a:highlight>
                  <a:srgbClr val="FFFF00"/>
                </a:highlight>
              </a:rPr>
              <a:t>N</a:t>
            </a:r>
            <a:r>
              <a:rPr lang="es-ES" dirty="0"/>
              <a:t> </a:t>
            </a:r>
            <a:r>
              <a:rPr lang="es-ES" dirty="0">
                <a:highlight>
                  <a:srgbClr val="FFFF00"/>
                </a:highlight>
              </a:rPr>
              <a:t>anuales</a:t>
            </a:r>
            <a:r>
              <a:rPr lang="es-ES" dirty="0"/>
              <a:t> por </a:t>
            </a:r>
            <a:r>
              <a:rPr lang="es-ES" b="1" dirty="0"/>
              <a:t>cultivo no deberán exceder en más de un </a:t>
            </a:r>
            <a:r>
              <a:rPr lang="es-ES" b="1" dirty="0">
                <a:highlight>
                  <a:srgbClr val="FFFF00"/>
                </a:highlight>
              </a:rPr>
              <a:t>20 %</a:t>
            </a:r>
            <a:r>
              <a:rPr lang="es-ES" dirty="0">
                <a:highlight>
                  <a:srgbClr val="FFFF00"/>
                </a:highlight>
              </a:rPr>
              <a:t> </a:t>
            </a:r>
            <a:r>
              <a:rPr lang="es-ES" dirty="0"/>
              <a:t>los valores calculados [a no ser que puedas justificarlo con análisis foliar o similar en un momento concreto]</a:t>
            </a:r>
          </a:p>
          <a:p>
            <a:r>
              <a:rPr lang="es-ES" dirty="0"/>
              <a:t>Los aportes efectivos de </a:t>
            </a:r>
            <a:r>
              <a:rPr lang="es-ES" dirty="0">
                <a:highlight>
                  <a:srgbClr val="FFFF00"/>
                </a:highlight>
              </a:rPr>
              <a:t>P2O5</a:t>
            </a:r>
            <a:r>
              <a:rPr lang="es-ES" dirty="0"/>
              <a:t> no deberán sobrepasar en un </a:t>
            </a:r>
            <a:r>
              <a:rPr lang="es-ES" dirty="0">
                <a:highlight>
                  <a:srgbClr val="FFFF00"/>
                </a:highlight>
              </a:rPr>
              <a:t>30 %</a:t>
            </a:r>
            <a:r>
              <a:rPr lang="es-ES" dirty="0"/>
              <a:t> la suma para los valores determinados para </a:t>
            </a:r>
            <a:r>
              <a:rPr lang="es-ES" dirty="0">
                <a:highlight>
                  <a:srgbClr val="FFFF00"/>
                </a:highlight>
              </a:rPr>
              <a:t>5 años consecutivos</a:t>
            </a:r>
            <a:r>
              <a:rPr lang="es-ES" dirty="0"/>
              <a:t>. [a no ser que justifiques que el suelo es pobre]</a:t>
            </a:r>
          </a:p>
          <a:p>
            <a:r>
              <a:rPr lang="es-ES" dirty="0"/>
              <a:t>Los aportes efectivos de </a:t>
            </a:r>
            <a:r>
              <a:rPr lang="es-ES" dirty="0">
                <a:highlight>
                  <a:srgbClr val="FFFF00"/>
                </a:highlight>
              </a:rPr>
              <a:t>K2O</a:t>
            </a:r>
            <a:r>
              <a:rPr lang="es-ES" dirty="0"/>
              <a:t> no deberán sobrepasar en un </a:t>
            </a:r>
            <a:r>
              <a:rPr lang="es-ES" dirty="0">
                <a:highlight>
                  <a:srgbClr val="FFFF00"/>
                </a:highlight>
              </a:rPr>
              <a:t>20 %</a:t>
            </a:r>
            <a:r>
              <a:rPr lang="es-ES" dirty="0"/>
              <a:t> la suma para los valores determinados para </a:t>
            </a:r>
            <a:r>
              <a:rPr lang="es-ES" dirty="0">
                <a:highlight>
                  <a:srgbClr val="FFFF00"/>
                </a:highlight>
              </a:rPr>
              <a:t>5 años consecutivos</a:t>
            </a:r>
            <a:r>
              <a:rPr lang="es-ES" dirty="0"/>
              <a:t>.</a:t>
            </a:r>
          </a:p>
          <a:p>
            <a:endParaRPr lang="es-ES" dirty="0"/>
          </a:p>
          <a:p>
            <a:endParaRPr lang="en-GB" dirty="0"/>
          </a:p>
        </p:txBody>
      </p:sp>
    </p:spTree>
    <p:extLst>
      <p:ext uri="{BB962C8B-B14F-4D97-AF65-F5344CB8AC3E}">
        <p14:creationId xmlns:p14="http://schemas.microsoft.com/office/powerpoint/2010/main" val="501738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B5F810-C1C6-4D3F-A81E-C4D08043F970}"/>
              </a:ext>
            </a:extLst>
          </p:cNvPr>
          <p:cNvSpPr>
            <a:spLocks noGrp="1"/>
          </p:cNvSpPr>
          <p:nvPr>
            <p:ph type="title"/>
          </p:nvPr>
        </p:nvSpPr>
        <p:spPr/>
        <p:txBody>
          <a:bodyPr/>
          <a:lstStyle/>
          <a:p>
            <a:r>
              <a:rPr lang="es-ES" noProof="0" dirty="0"/>
              <a:t>Los planes de abonado en el contexto de RD 1051/2022 de nutrición sostenible</a:t>
            </a:r>
          </a:p>
        </p:txBody>
      </p:sp>
      <p:sp>
        <p:nvSpPr>
          <p:cNvPr id="3" name="Marcador de contenido 2">
            <a:extLst>
              <a:ext uri="{FF2B5EF4-FFF2-40B4-BE49-F238E27FC236}">
                <a16:creationId xmlns:a16="http://schemas.microsoft.com/office/drawing/2014/main" id="{FC9F8550-26B8-482A-9048-0F04161B5652}"/>
              </a:ext>
            </a:extLst>
          </p:cNvPr>
          <p:cNvSpPr>
            <a:spLocks noGrp="1"/>
          </p:cNvSpPr>
          <p:nvPr>
            <p:ph idx="1"/>
          </p:nvPr>
        </p:nvSpPr>
        <p:spPr/>
        <p:txBody>
          <a:bodyPr/>
          <a:lstStyle/>
          <a:p>
            <a:r>
              <a:rPr lang="es-ES" b="1" dirty="0">
                <a:highlight>
                  <a:srgbClr val="FFFF00"/>
                </a:highlight>
              </a:rPr>
              <a:t>Identificación de recintos SIGPAC </a:t>
            </a:r>
            <a:r>
              <a:rPr lang="es-ES" dirty="0"/>
              <a:t>o parcelas agrícolas que puedan troquelarse con el SIGPAC</a:t>
            </a:r>
          </a:p>
          <a:p>
            <a:r>
              <a:rPr lang="es-ES" dirty="0"/>
              <a:t>Tener en cuenta </a:t>
            </a:r>
            <a:r>
              <a:rPr lang="es-ES" dirty="0">
                <a:highlight>
                  <a:srgbClr val="FFFF00"/>
                </a:highlight>
              </a:rPr>
              <a:t>datos de suelos </a:t>
            </a:r>
            <a:r>
              <a:rPr lang="es-ES" dirty="0"/>
              <a:t>(pueden proceder de mapas o bases de datos)</a:t>
            </a:r>
          </a:p>
          <a:p>
            <a:r>
              <a:rPr lang="es-ES" dirty="0"/>
              <a:t>Tener en cuenta el </a:t>
            </a:r>
            <a:r>
              <a:rPr lang="es-ES" dirty="0">
                <a:highlight>
                  <a:srgbClr val="FFFF00"/>
                </a:highlight>
              </a:rPr>
              <a:t>agua de riego </a:t>
            </a:r>
            <a:r>
              <a:rPr lang="es-ES" dirty="0"/>
              <a:t>(contenido en nitrato)</a:t>
            </a:r>
          </a:p>
          <a:p>
            <a:r>
              <a:rPr lang="es-ES" dirty="0"/>
              <a:t>Identificar momentos de aplicación</a:t>
            </a:r>
          </a:p>
          <a:p>
            <a:r>
              <a:rPr lang="es-ES" dirty="0"/>
              <a:t>Debe describir medidas para disminuir emisiones de amoniaco y GEI</a:t>
            </a:r>
          </a:p>
          <a:p>
            <a:r>
              <a:rPr lang="es-ES" dirty="0"/>
              <a:t>Debe de existir un </a:t>
            </a:r>
            <a:r>
              <a:rPr lang="es-ES" dirty="0">
                <a:highlight>
                  <a:srgbClr val="FFFF00"/>
                </a:highlight>
              </a:rPr>
              <a:t>asesor</a:t>
            </a:r>
            <a:r>
              <a:rPr lang="es-ES" dirty="0"/>
              <a:t> (ver más Adelante)</a:t>
            </a:r>
          </a:p>
        </p:txBody>
      </p:sp>
      <p:pic>
        <p:nvPicPr>
          <p:cNvPr id="4" name="Imagen 3">
            <a:extLst>
              <a:ext uri="{FF2B5EF4-FFF2-40B4-BE49-F238E27FC236}">
                <a16:creationId xmlns:a16="http://schemas.microsoft.com/office/drawing/2014/main" id="{287384D0-B1D3-4A95-B391-804963DD31C8}"/>
              </a:ext>
            </a:extLst>
          </p:cNvPr>
          <p:cNvPicPr>
            <a:picLocks noChangeAspect="1"/>
          </p:cNvPicPr>
          <p:nvPr/>
        </p:nvPicPr>
        <p:blipFill>
          <a:blip r:embed="rId2"/>
          <a:stretch>
            <a:fillRect/>
          </a:stretch>
        </p:blipFill>
        <p:spPr>
          <a:xfrm>
            <a:off x="12665157" y="1027906"/>
            <a:ext cx="8115068" cy="5239260"/>
          </a:xfrm>
          <a:prstGeom prst="rect">
            <a:avLst/>
          </a:prstGeom>
        </p:spPr>
      </p:pic>
    </p:spTree>
    <p:extLst>
      <p:ext uri="{BB962C8B-B14F-4D97-AF65-F5344CB8AC3E}">
        <p14:creationId xmlns:p14="http://schemas.microsoft.com/office/powerpoint/2010/main" val="1411026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F1CAD1-8551-47C1-AEF9-6088DE4D8BAA}"/>
              </a:ext>
            </a:extLst>
          </p:cNvPr>
          <p:cNvSpPr>
            <a:spLocks noGrp="1"/>
          </p:cNvSpPr>
          <p:nvPr>
            <p:ph type="title"/>
          </p:nvPr>
        </p:nvSpPr>
        <p:spPr/>
        <p:txBody>
          <a:bodyPr vert="horz" lIns="91440" tIns="45720" rIns="91440" bIns="45720" rtlCol="0" anchor="ctr">
            <a:normAutofit/>
          </a:bodyPr>
          <a:lstStyle/>
          <a:p>
            <a:r>
              <a:rPr lang="es-ES" dirty="0"/>
              <a:t>Asesoramiento en fertilización</a:t>
            </a:r>
          </a:p>
        </p:txBody>
      </p:sp>
      <p:sp>
        <p:nvSpPr>
          <p:cNvPr id="3" name="Marcador de contenido 2">
            <a:extLst>
              <a:ext uri="{FF2B5EF4-FFF2-40B4-BE49-F238E27FC236}">
                <a16:creationId xmlns:a16="http://schemas.microsoft.com/office/drawing/2014/main" id="{8DA86140-9E70-4064-AC5A-BB63D4E4D54F}"/>
              </a:ext>
            </a:extLst>
          </p:cNvPr>
          <p:cNvSpPr>
            <a:spLocks noGrp="1"/>
          </p:cNvSpPr>
          <p:nvPr>
            <p:ph idx="1"/>
          </p:nvPr>
        </p:nvSpPr>
        <p:spPr/>
        <p:txBody>
          <a:bodyPr>
            <a:normAutofit fontScale="85000" lnSpcReduction="10000"/>
          </a:bodyPr>
          <a:lstStyle/>
          <a:p>
            <a:r>
              <a:rPr lang="es-ES" i="1" noProof="0" dirty="0"/>
              <a:t>Asesor en fertilización: “cualquier persona que haya adquirido unos conocimientos adecuados y asesore sobre el abonado y el uso sostenible de los diferentes productos y materiales incluidos en el presente real decreto, a título profesional, incluidos los servicios autónomos privados y de asesoramiento públicos y esté en posesión de la titulación que permita ejercer dicha actividad, de conformidad con lo dispuesto en el capítulo IV de este proyecto”.</a:t>
            </a:r>
          </a:p>
          <a:p>
            <a:r>
              <a:rPr lang="es-ES" noProof="0" dirty="0"/>
              <a:t>Se </a:t>
            </a:r>
            <a:r>
              <a:rPr lang="es-ES" b="1" noProof="0" dirty="0">
                <a:highlight>
                  <a:srgbClr val="FFFF00"/>
                </a:highlight>
              </a:rPr>
              <a:t>podrá realizar mediante un programa informático</a:t>
            </a:r>
            <a:r>
              <a:rPr lang="es-ES" noProof="0" dirty="0"/>
              <a:t> o un </a:t>
            </a:r>
            <a:r>
              <a:rPr lang="es-ES" b="1" noProof="0" dirty="0"/>
              <a:t>asesor formado</a:t>
            </a:r>
            <a:r>
              <a:rPr lang="es-ES" noProof="0" dirty="0"/>
              <a:t>.</a:t>
            </a:r>
          </a:p>
          <a:p>
            <a:r>
              <a:rPr lang="es-ES" noProof="0" dirty="0"/>
              <a:t>Cumplen con las condiciones especificadas las siguientes titulaciones oficiales con planes de estudio anteriores al Espacio Europeo de Educación Superior (EEES): – </a:t>
            </a:r>
            <a:r>
              <a:rPr lang="es-ES" b="1" u="sng" noProof="0" dirty="0"/>
              <a:t>Ingeniero Agrónomo, Ingeniero Técnico Agrícola</a:t>
            </a:r>
            <a:r>
              <a:rPr lang="es-ES" noProof="0" dirty="0"/>
              <a:t>, Otras titulaciones universitarias cuyos titulares puedan acreditar haber recibido formación equivalente.</a:t>
            </a:r>
          </a:p>
          <a:p>
            <a:r>
              <a:rPr lang="es-ES" noProof="0" dirty="0"/>
              <a:t>Cumplen los </a:t>
            </a:r>
            <a:r>
              <a:rPr lang="es-ES" b="1" u="sng" noProof="0" dirty="0"/>
              <a:t>asesores en gestión integrada de plagas</a:t>
            </a:r>
            <a:r>
              <a:rPr lang="es-ES" noProof="0" dirty="0"/>
              <a:t>, de acuerdo a lo establecido en el Real Decreto 1311/2012</a:t>
            </a:r>
          </a:p>
          <a:p>
            <a:endParaRPr lang="es-ES" noProof="0" dirty="0"/>
          </a:p>
        </p:txBody>
      </p:sp>
      <p:sp>
        <p:nvSpPr>
          <p:cNvPr id="4" name="CuadroTexto 3">
            <a:extLst>
              <a:ext uri="{FF2B5EF4-FFF2-40B4-BE49-F238E27FC236}">
                <a16:creationId xmlns:a16="http://schemas.microsoft.com/office/drawing/2014/main" id="{099B29C8-2A33-4274-9FB6-39A26C536ACF}"/>
              </a:ext>
            </a:extLst>
          </p:cNvPr>
          <p:cNvSpPr txBox="1"/>
          <p:nvPr/>
        </p:nvSpPr>
        <p:spPr>
          <a:xfrm>
            <a:off x="8946293" y="280829"/>
            <a:ext cx="3085070" cy="1477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dirty="0"/>
              <a:t>Entrada </a:t>
            </a:r>
            <a:r>
              <a:rPr lang="en-GB" dirty="0" err="1"/>
              <a:t>en</a:t>
            </a:r>
            <a:r>
              <a:rPr lang="en-GB" dirty="0"/>
              <a:t> </a:t>
            </a:r>
            <a:r>
              <a:rPr lang="en-GB" dirty="0" err="1"/>
              <a:t>vigor</a:t>
            </a:r>
            <a:r>
              <a:rPr lang="en-GB" dirty="0"/>
              <a:t>:</a:t>
            </a:r>
          </a:p>
          <a:p>
            <a:pPr marL="285750" indent="-285750">
              <a:buFont typeface="Arial" panose="020B0604020202020204" pitchFamily="34" charset="0"/>
              <a:buChar char="•"/>
            </a:pPr>
            <a:r>
              <a:rPr lang="en-GB" dirty="0"/>
              <a:t>Un </a:t>
            </a:r>
            <a:r>
              <a:rPr lang="en-GB" dirty="0" err="1"/>
              <a:t>año</a:t>
            </a:r>
            <a:r>
              <a:rPr lang="en-GB" dirty="0"/>
              <a:t> </a:t>
            </a:r>
            <a:r>
              <a:rPr lang="en-GB" dirty="0" err="1"/>
              <a:t>despúes</a:t>
            </a:r>
            <a:r>
              <a:rPr lang="en-GB" dirty="0"/>
              <a:t> del plan de </a:t>
            </a:r>
            <a:r>
              <a:rPr lang="en-GB" dirty="0" err="1"/>
              <a:t>abonado</a:t>
            </a:r>
            <a:r>
              <a:rPr lang="en-GB" dirty="0"/>
              <a:t> </a:t>
            </a:r>
            <a:r>
              <a:rPr lang="en-GB" dirty="0" err="1"/>
              <a:t>en</a:t>
            </a:r>
            <a:r>
              <a:rPr lang="en-GB" dirty="0"/>
              <a:t>  ZV: 2027</a:t>
            </a:r>
          </a:p>
          <a:p>
            <a:pPr marL="285750" indent="-285750">
              <a:buFont typeface="Arial" panose="020B0604020202020204" pitchFamily="34" charset="0"/>
              <a:buChar char="•"/>
            </a:pPr>
            <a:r>
              <a:rPr lang="en-GB" dirty="0"/>
              <a:t>Dos </a:t>
            </a:r>
            <a:r>
              <a:rPr lang="en-GB" dirty="0" err="1"/>
              <a:t>años</a:t>
            </a:r>
            <a:r>
              <a:rPr lang="en-GB" dirty="0"/>
              <a:t> para el resto: 2028</a:t>
            </a:r>
          </a:p>
        </p:txBody>
      </p:sp>
    </p:spTree>
    <p:extLst>
      <p:ext uri="{BB962C8B-B14F-4D97-AF65-F5344CB8AC3E}">
        <p14:creationId xmlns:p14="http://schemas.microsoft.com/office/powerpoint/2010/main" val="2168658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F3993-E252-4DB9-A892-99F2F94640ED}"/>
              </a:ext>
            </a:extLst>
          </p:cNvPr>
          <p:cNvSpPr>
            <a:spLocks noGrp="1"/>
          </p:cNvSpPr>
          <p:nvPr>
            <p:ph type="title"/>
          </p:nvPr>
        </p:nvSpPr>
        <p:spPr/>
        <p:txBody>
          <a:bodyPr/>
          <a:lstStyle/>
          <a:p>
            <a:r>
              <a:rPr lang="es-ES"/>
              <a:t>Herramientas digitales como sustituto del asesor en fertilización</a:t>
            </a:r>
          </a:p>
        </p:txBody>
      </p:sp>
      <p:pic>
        <p:nvPicPr>
          <p:cNvPr id="4" name="Imagen 3">
            <a:extLst>
              <a:ext uri="{FF2B5EF4-FFF2-40B4-BE49-F238E27FC236}">
                <a16:creationId xmlns:a16="http://schemas.microsoft.com/office/drawing/2014/main" id="{CBE75AF4-914C-4719-8C45-C4C5FDEB1CA8}"/>
              </a:ext>
            </a:extLst>
          </p:cNvPr>
          <p:cNvPicPr>
            <a:picLocks noChangeAspect="1"/>
          </p:cNvPicPr>
          <p:nvPr/>
        </p:nvPicPr>
        <p:blipFill>
          <a:blip r:embed="rId2"/>
          <a:stretch>
            <a:fillRect/>
          </a:stretch>
        </p:blipFill>
        <p:spPr>
          <a:xfrm>
            <a:off x="2022288" y="1810385"/>
            <a:ext cx="7502712" cy="3827141"/>
          </a:xfrm>
          <a:prstGeom prst="rect">
            <a:avLst/>
          </a:prstGeom>
        </p:spPr>
      </p:pic>
      <p:sp>
        <p:nvSpPr>
          <p:cNvPr id="5" name="CuadroTexto 4">
            <a:extLst>
              <a:ext uri="{FF2B5EF4-FFF2-40B4-BE49-F238E27FC236}">
                <a16:creationId xmlns:a16="http://schemas.microsoft.com/office/drawing/2014/main" id="{431220CC-9C4B-4A56-BE35-EA1B73EE2C08}"/>
              </a:ext>
            </a:extLst>
          </p:cNvPr>
          <p:cNvSpPr txBox="1"/>
          <p:nvPr/>
        </p:nvSpPr>
        <p:spPr>
          <a:xfrm>
            <a:off x="9250680" y="1524000"/>
            <a:ext cx="2346960"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2800" dirty="0" err="1"/>
              <a:t>Modificación</a:t>
            </a:r>
            <a:r>
              <a:rPr lang="en-GB" sz="2800" dirty="0"/>
              <a:t> de 28/8/2024</a:t>
            </a:r>
          </a:p>
        </p:txBody>
      </p:sp>
    </p:spTree>
    <p:extLst>
      <p:ext uri="{BB962C8B-B14F-4D97-AF65-F5344CB8AC3E}">
        <p14:creationId xmlns:p14="http://schemas.microsoft.com/office/powerpoint/2010/main" val="3615516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0F2DE83-4276-4BBF-B96E-B9B6DF20E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1435" y="1"/>
            <a:ext cx="6560565" cy="6857999"/>
          </a:xfrm>
          <a:prstGeom prst="rect">
            <a:avLst/>
          </a:prstGeom>
        </p:spPr>
      </p:pic>
      <p:sp>
        <p:nvSpPr>
          <p:cNvPr id="5" name="Título 4">
            <a:extLst>
              <a:ext uri="{FF2B5EF4-FFF2-40B4-BE49-F238E27FC236}">
                <a16:creationId xmlns:a16="http://schemas.microsoft.com/office/drawing/2014/main" id="{5B6A8773-F2AB-4093-86BF-3EED1B312FF6}"/>
              </a:ext>
            </a:extLst>
          </p:cNvPr>
          <p:cNvSpPr>
            <a:spLocks noGrp="1"/>
          </p:cNvSpPr>
          <p:nvPr>
            <p:ph type="title"/>
          </p:nvPr>
        </p:nvSpPr>
        <p:spPr>
          <a:xfrm>
            <a:off x="838200" y="365125"/>
            <a:ext cx="4339281" cy="2859989"/>
          </a:xfrm>
        </p:spPr>
        <p:txBody>
          <a:bodyPr>
            <a:normAutofit fontScale="90000"/>
          </a:bodyPr>
          <a:lstStyle/>
          <a:p>
            <a:pPr lvl="0"/>
            <a:r>
              <a:rPr lang="es-ES" dirty="0"/>
              <a:t>RD 47/2022</a:t>
            </a:r>
            <a:br>
              <a:rPr lang="es-ES" dirty="0"/>
            </a:br>
            <a:r>
              <a:rPr lang="es-ES" dirty="0"/>
              <a:t>Planes de actuación Zonas vulnerables a nitratos</a:t>
            </a:r>
            <a:br>
              <a:rPr lang="es-ES" dirty="0"/>
            </a:br>
            <a:endParaRPr lang="en-GB" dirty="0"/>
          </a:p>
        </p:txBody>
      </p:sp>
      <p:sp>
        <p:nvSpPr>
          <p:cNvPr id="7" name="CuadroTexto 6">
            <a:extLst>
              <a:ext uri="{FF2B5EF4-FFF2-40B4-BE49-F238E27FC236}">
                <a16:creationId xmlns:a16="http://schemas.microsoft.com/office/drawing/2014/main" id="{14E07310-46A9-4473-82AE-2E7979B377BD}"/>
              </a:ext>
            </a:extLst>
          </p:cNvPr>
          <p:cNvSpPr txBox="1"/>
          <p:nvPr/>
        </p:nvSpPr>
        <p:spPr>
          <a:xfrm>
            <a:off x="838200" y="3620530"/>
            <a:ext cx="4077730" cy="923330"/>
          </a:xfrm>
          <a:prstGeom prst="rect">
            <a:avLst/>
          </a:prstGeom>
          <a:noFill/>
        </p:spPr>
        <p:txBody>
          <a:bodyPr wrap="square" rtlCol="0">
            <a:spAutoFit/>
          </a:bodyPr>
          <a:lstStyle/>
          <a:p>
            <a:r>
              <a:rPr lang="es-ES" dirty="0"/>
              <a:t>Los programas de actuación de Zonas vulnerables deben incluir limitaciones basadas en balances de nutrientes.</a:t>
            </a:r>
          </a:p>
        </p:txBody>
      </p:sp>
    </p:spTree>
    <p:extLst>
      <p:ext uri="{BB962C8B-B14F-4D97-AF65-F5344CB8AC3E}">
        <p14:creationId xmlns:p14="http://schemas.microsoft.com/office/powerpoint/2010/main" val="3962098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55564F-42E7-4BAD-A315-D1D7BCB8C60B}"/>
              </a:ext>
            </a:extLst>
          </p:cNvPr>
          <p:cNvSpPr>
            <a:spLocks noGrp="1"/>
          </p:cNvSpPr>
          <p:nvPr>
            <p:ph type="title"/>
          </p:nvPr>
        </p:nvSpPr>
        <p:spPr/>
        <p:txBody>
          <a:bodyPr>
            <a:normAutofit fontScale="90000"/>
          </a:bodyPr>
          <a:lstStyle/>
          <a:p>
            <a:r>
              <a:rPr lang="es-ES" dirty="0"/>
              <a:t>Orden MAV/398/2022, Programa de actuación de las ZV nitratos </a:t>
            </a:r>
            <a:br>
              <a:rPr lang="es-ES" dirty="0"/>
            </a:br>
            <a:r>
              <a:rPr lang="es-ES" dirty="0"/>
              <a:t>(</a:t>
            </a:r>
            <a:r>
              <a:rPr lang="es-ES" dirty="0" err="1"/>
              <a:t>BOCyL</a:t>
            </a:r>
            <a:r>
              <a:rPr lang="es-ES" dirty="0"/>
              <a:t> </a:t>
            </a:r>
            <a:r>
              <a:rPr lang="es-ES" dirty="0" err="1"/>
              <a:t>nº</a:t>
            </a:r>
            <a:r>
              <a:rPr lang="es-ES" dirty="0"/>
              <a:t> 85 de 05-05-2022)</a:t>
            </a:r>
            <a:endParaRPr lang="en-GB" dirty="0"/>
          </a:p>
        </p:txBody>
      </p:sp>
      <p:sp>
        <p:nvSpPr>
          <p:cNvPr id="3" name="Marcador de contenido 2">
            <a:extLst>
              <a:ext uri="{FF2B5EF4-FFF2-40B4-BE49-F238E27FC236}">
                <a16:creationId xmlns:a16="http://schemas.microsoft.com/office/drawing/2014/main" id="{A2563D5B-9DB5-4501-BA37-2059A11B6E4F}"/>
              </a:ext>
            </a:extLst>
          </p:cNvPr>
          <p:cNvSpPr>
            <a:spLocks noGrp="1"/>
          </p:cNvSpPr>
          <p:nvPr>
            <p:ph idx="1"/>
          </p:nvPr>
        </p:nvSpPr>
        <p:spPr/>
        <p:txBody>
          <a:bodyPr>
            <a:normAutofit fontScale="92500" lnSpcReduction="10000"/>
          </a:bodyPr>
          <a:lstStyle/>
          <a:p>
            <a:pPr marL="0" indent="0">
              <a:buNone/>
            </a:pPr>
            <a:r>
              <a:rPr lang="es-ES" dirty="0"/>
              <a:t>Apartado 4.– Medidas sobre la aplicación de fertilizantes nitrogenados en cultivos. </a:t>
            </a:r>
          </a:p>
          <a:p>
            <a:pPr marL="0" indent="0">
              <a:buNone/>
            </a:pPr>
            <a:r>
              <a:rPr lang="es-ES" dirty="0"/>
              <a:t>1.– Cualquier aplicación de abonos orgánicos o inorgánicos al terreno se hará siempre con fines de fertilización o mejora del suelo agrícola y en el marco del plan de abonado del agricultor para la superficie cultivada de esa parcela.</a:t>
            </a:r>
          </a:p>
          <a:p>
            <a:pPr marL="0" indent="0">
              <a:buNone/>
            </a:pPr>
            <a:r>
              <a:rPr lang="es-ES" dirty="0"/>
              <a:t>3.– El agricultor deberá hacer un estudio o </a:t>
            </a:r>
            <a:r>
              <a:rPr lang="es-ES" dirty="0">
                <a:solidFill>
                  <a:srgbClr val="FF0000"/>
                </a:solidFill>
              </a:rPr>
              <a:t>balance de las necesidades reales </a:t>
            </a:r>
            <a:r>
              <a:rPr lang="es-ES" dirty="0"/>
              <a:t>de fertilizantes de los cultivos de cada campaña agrícola teniendo en cuenta los siguientes aspectos: (…)</a:t>
            </a:r>
          </a:p>
          <a:p>
            <a:pPr marL="0" indent="0">
              <a:buNone/>
            </a:pPr>
            <a:r>
              <a:rPr lang="es-ES" dirty="0"/>
              <a:t>4.– </a:t>
            </a:r>
            <a:r>
              <a:rPr lang="es-ES" dirty="0">
                <a:solidFill>
                  <a:srgbClr val="FF0000"/>
                </a:solidFill>
              </a:rPr>
              <a:t>El balance de Nitrógeno necesario para el cultivo podrá alternativamente a lo desarrollado en el apartado anterior, realizarse mediante la aplicación SATIVUM del </a:t>
            </a:r>
            <a:r>
              <a:rPr lang="es-ES" dirty="0" err="1">
                <a:solidFill>
                  <a:srgbClr val="FF0000"/>
                </a:solidFill>
              </a:rPr>
              <a:t>ITACyL</a:t>
            </a:r>
            <a:r>
              <a:rPr lang="es-ES" dirty="0"/>
              <a:t>, o programas que garanticen un rigor técnico adecuado.</a:t>
            </a:r>
            <a:endParaRPr lang="en-GB" dirty="0"/>
          </a:p>
        </p:txBody>
      </p:sp>
    </p:spTree>
    <p:extLst>
      <p:ext uri="{BB962C8B-B14F-4D97-AF65-F5344CB8AC3E}">
        <p14:creationId xmlns:p14="http://schemas.microsoft.com/office/powerpoint/2010/main" val="3383363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55564F-42E7-4BAD-A315-D1D7BCB8C60B}"/>
              </a:ext>
            </a:extLst>
          </p:cNvPr>
          <p:cNvSpPr>
            <a:spLocks noGrp="1"/>
          </p:cNvSpPr>
          <p:nvPr>
            <p:ph type="title"/>
          </p:nvPr>
        </p:nvSpPr>
        <p:spPr/>
        <p:txBody>
          <a:bodyPr>
            <a:normAutofit fontScale="90000"/>
          </a:bodyPr>
          <a:lstStyle/>
          <a:p>
            <a:r>
              <a:rPr lang="es-ES" dirty="0"/>
              <a:t>Orden MAV/398/2022, Programa de actuación de las ZV nitratos </a:t>
            </a:r>
            <a:br>
              <a:rPr lang="es-ES" dirty="0"/>
            </a:br>
            <a:r>
              <a:rPr lang="es-ES" dirty="0"/>
              <a:t>(</a:t>
            </a:r>
            <a:r>
              <a:rPr lang="es-ES" dirty="0" err="1"/>
              <a:t>BOCyL</a:t>
            </a:r>
            <a:r>
              <a:rPr lang="es-ES" dirty="0"/>
              <a:t> </a:t>
            </a:r>
            <a:r>
              <a:rPr lang="es-ES" dirty="0" err="1"/>
              <a:t>nº</a:t>
            </a:r>
            <a:r>
              <a:rPr lang="es-ES" dirty="0"/>
              <a:t> 85 de 05-05-2022)</a:t>
            </a:r>
            <a:endParaRPr lang="en-GB" dirty="0"/>
          </a:p>
        </p:txBody>
      </p:sp>
      <p:sp>
        <p:nvSpPr>
          <p:cNvPr id="3" name="Marcador de contenido 2">
            <a:extLst>
              <a:ext uri="{FF2B5EF4-FFF2-40B4-BE49-F238E27FC236}">
                <a16:creationId xmlns:a16="http://schemas.microsoft.com/office/drawing/2014/main" id="{A2563D5B-9DB5-4501-BA37-2059A11B6E4F}"/>
              </a:ext>
            </a:extLst>
          </p:cNvPr>
          <p:cNvSpPr>
            <a:spLocks noGrp="1"/>
          </p:cNvSpPr>
          <p:nvPr>
            <p:ph idx="1"/>
          </p:nvPr>
        </p:nvSpPr>
        <p:spPr>
          <a:xfrm>
            <a:off x="838200" y="2510971"/>
            <a:ext cx="10515600" cy="3665992"/>
          </a:xfrm>
        </p:spPr>
        <p:txBody>
          <a:bodyPr>
            <a:normAutofit fontScale="85000" lnSpcReduction="10000"/>
          </a:bodyPr>
          <a:lstStyle/>
          <a:p>
            <a:pPr marL="0" indent="0">
              <a:buNone/>
            </a:pPr>
            <a:r>
              <a:rPr lang="es-ES" dirty="0"/>
              <a:t>5.– La aplicación de los fertilizantes se hará en los momentos y en la forma que haga que el nitrógeno esté disponible en los periodos de una mayor extracción por el cultivo.</a:t>
            </a:r>
          </a:p>
          <a:p>
            <a:pPr marL="0" indent="0">
              <a:buNone/>
            </a:pPr>
            <a:r>
              <a:rPr lang="es-ES" dirty="0"/>
              <a:t> 6.– Se deberá llevar un control de los sistemas de riego para evitar drenajes innecesarios que trasladen los nutrientes a capas freáticas(…)</a:t>
            </a:r>
          </a:p>
          <a:p>
            <a:pPr marL="0" indent="0">
              <a:buNone/>
            </a:pPr>
            <a:r>
              <a:rPr lang="es-ES" dirty="0"/>
              <a:t>Apartado 5.– Cantidades máximas de fertilizantes nitrogenados aplicables a suelos agrícolas. 1.– </a:t>
            </a:r>
            <a:r>
              <a:rPr lang="es-ES" b="1" dirty="0"/>
              <a:t>Las cantidades de fertilizantes nitrogenados que pueden aplicarse a los suelos estarán determinadas por las necesidades de los cultivos y éstas serán evaluadas por el agricultor, previamente a su aplicación, en función de la productividad de los mismos y los criterios indicados en el apartado anterior. </a:t>
            </a:r>
            <a:r>
              <a:rPr lang="es-ES" b="1" dirty="0">
                <a:solidFill>
                  <a:srgbClr val="FF0000"/>
                </a:solidFill>
              </a:rPr>
              <a:t>Las cantidades máximas aplicables son las expuestas en el Anexo III</a:t>
            </a:r>
            <a:r>
              <a:rPr lang="es-ES" dirty="0"/>
              <a:t>.</a:t>
            </a:r>
          </a:p>
          <a:p>
            <a:pPr marL="0" indent="0">
              <a:buNone/>
            </a:pPr>
            <a:endParaRPr lang="en-GB" dirty="0"/>
          </a:p>
        </p:txBody>
      </p:sp>
    </p:spTree>
    <p:extLst>
      <p:ext uri="{BB962C8B-B14F-4D97-AF65-F5344CB8AC3E}">
        <p14:creationId xmlns:p14="http://schemas.microsoft.com/office/powerpoint/2010/main" val="2046814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D176D9F-EA0E-4CE6-9268-0253DE0C8B92}"/>
              </a:ext>
            </a:extLst>
          </p:cNvPr>
          <p:cNvSpPr>
            <a:spLocks noGrp="1"/>
          </p:cNvSpPr>
          <p:nvPr>
            <p:ph type="title"/>
          </p:nvPr>
        </p:nvSpPr>
        <p:spPr>
          <a:xfrm>
            <a:off x="217415" y="136525"/>
            <a:ext cx="10335936" cy="859668"/>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s-ES" noProof="0" dirty="0"/>
              <a:t>La herramienta en los planes de actuación de zonas vulnerables</a:t>
            </a:r>
          </a:p>
        </p:txBody>
      </p:sp>
      <p:sp>
        <p:nvSpPr>
          <p:cNvPr id="6" name="Marcador de número de diapositiva 5">
            <a:extLst>
              <a:ext uri="{FF2B5EF4-FFF2-40B4-BE49-F238E27FC236}">
                <a16:creationId xmlns:a16="http://schemas.microsoft.com/office/drawing/2014/main" id="{C44490D9-F9D9-44E2-99E6-C68A0D46BCD2}"/>
              </a:ext>
            </a:extLst>
          </p:cNvPr>
          <p:cNvSpPr>
            <a:spLocks noGrp="1"/>
          </p:cNvSpPr>
          <p:nvPr>
            <p:ph type="sldNum" sz="quarter" idx="12"/>
          </p:nvPr>
        </p:nvSpPr>
        <p:spPr/>
        <p:txBody>
          <a:bodyPr/>
          <a:lstStyle/>
          <a:p>
            <a:fld id="{48F63A3B-78C7-47BE-AE5E-E10140E04643}" type="slidenum">
              <a:rPr lang="en-US" smtClean="0"/>
              <a:t>19</a:t>
            </a:fld>
            <a:endParaRPr lang="en-US" dirty="0"/>
          </a:p>
        </p:txBody>
      </p:sp>
      <p:pic>
        <p:nvPicPr>
          <p:cNvPr id="2" name="Imagen 1">
            <a:extLst>
              <a:ext uri="{FF2B5EF4-FFF2-40B4-BE49-F238E27FC236}">
                <a16:creationId xmlns:a16="http://schemas.microsoft.com/office/drawing/2014/main" id="{7DFD2047-AEE0-414C-8A5B-DDA94733E2FE}"/>
              </a:ext>
            </a:extLst>
          </p:cNvPr>
          <p:cNvPicPr>
            <a:picLocks noChangeAspect="1"/>
          </p:cNvPicPr>
          <p:nvPr/>
        </p:nvPicPr>
        <p:blipFill>
          <a:blip r:embed="rId2"/>
          <a:stretch>
            <a:fillRect/>
          </a:stretch>
        </p:blipFill>
        <p:spPr>
          <a:xfrm>
            <a:off x="1198621" y="1385045"/>
            <a:ext cx="9354730" cy="5336430"/>
          </a:xfrm>
          <a:prstGeom prst="rect">
            <a:avLst/>
          </a:prstGeom>
        </p:spPr>
      </p:pic>
      <p:sp>
        <p:nvSpPr>
          <p:cNvPr id="3" name="CuadroTexto 2">
            <a:extLst>
              <a:ext uri="{FF2B5EF4-FFF2-40B4-BE49-F238E27FC236}">
                <a16:creationId xmlns:a16="http://schemas.microsoft.com/office/drawing/2014/main" id="{B08F745C-45FF-4CCD-87C3-BA5141C3954E}"/>
              </a:ext>
            </a:extLst>
          </p:cNvPr>
          <p:cNvSpPr txBox="1"/>
          <p:nvPr/>
        </p:nvSpPr>
        <p:spPr>
          <a:xfrm>
            <a:off x="10553351" y="5792592"/>
            <a:ext cx="1359859" cy="369332"/>
          </a:xfrm>
          <a:prstGeom prst="rect">
            <a:avLst/>
          </a:prstGeom>
          <a:noFill/>
        </p:spPr>
        <p:txBody>
          <a:bodyPr wrap="none" rtlCol="0">
            <a:spAutoFit/>
          </a:bodyPr>
          <a:lstStyle/>
          <a:p>
            <a:r>
              <a:rPr lang="en-GB" dirty="0"/>
              <a:t>Fuente: JCYL</a:t>
            </a:r>
          </a:p>
        </p:txBody>
      </p:sp>
    </p:spTree>
    <p:extLst>
      <p:ext uri="{BB962C8B-B14F-4D97-AF65-F5344CB8AC3E}">
        <p14:creationId xmlns:p14="http://schemas.microsoft.com/office/powerpoint/2010/main" val="533820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30D32F-A70B-4AB0-9951-47076EDD8697}"/>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42699A07-0C07-436A-A834-F293D2013AB5}"/>
              </a:ext>
            </a:extLst>
          </p:cNvPr>
          <p:cNvSpPr>
            <a:spLocks noGrp="1"/>
          </p:cNvSpPr>
          <p:nvPr>
            <p:ph idx="1"/>
          </p:nvPr>
        </p:nvSpPr>
        <p:spPr/>
        <p:txBody>
          <a:bodyPr/>
          <a:lstStyle/>
          <a:p>
            <a:endParaRPr lang="en-GB"/>
          </a:p>
        </p:txBody>
      </p:sp>
      <p:pic>
        <p:nvPicPr>
          <p:cNvPr id="6" name="Imagen 5">
            <a:extLst>
              <a:ext uri="{FF2B5EF4-FFF2-40B4-BE49-F238E27FC236}">
                <a16:creationId xmlns:a16="http://schemas.microsoft.com/office/drawing/2014/main" id="{2E9C7686-5301-48D1-A71F-BFDBF59199E0}"/>
              </a:ext>
            </a:extLst>
          </p:cNvPr>
          <p:cNvPicPr>
            <a:picLocks noChangeAspect="1"/>
          </p:cNvPicPr>
          <p:nvPr/>
        </p:nvPicPr>
        <p:blipFill>
          <a:blip r:embed="rId2"/>
          <a:stretch>
            <a:fillRect/>
          </a:stretch>
        </p:blipFill>
        <p:spPr>
          <a:xfrm>
            <a:off x="0" y="0"/>
            <a:ext cx="12192000" cy="6604000"/>
          </a:xfrm>
          <a:prstGeom prst="rect">
            <a:avLst/>
          </a:prstGeom>
        </p:spPr>
      </p:pic>
    </p:spTree>
    <p:extLst>
      <p:ext uri="{BB962C8B-B14F-4D97-AF65-F5344CB8AC3E}">
        <p14:creationId xmlns:p14="http://schemas.microsoft.com/office/powerpoint/2010/main" val="946659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C99185-4866-47C9-A901-54F7D0BAA0AB}"/>
              </a:ext>
            </a:extLst>
          </p:cNvPr>
          <p:cNvSpPr>
            <a:spLocks noGrp="1"/>
          </p:cNvSpPr>
          <p:nvPr>
            <p:ph type="title"/>
          </p:nvPr>
        </p:nvSpPr>
        <p:spPr/>
        <p:txBody>
          <a:bodyPr/>
          <a:lstStyle/>
          <a:p>
            <a:r>
              <a:rPr lang="es-ES" noProof="0" dirty="0"/>
              <a:t>La herramienta dentro de un Cuaderno de explotación</a:t>
            </a:r>
          </a:p>
        </p:txBody>
      </p:sp>
      <p:pic>
        <p:nvPicPr>
          <p:cNvPr id="5" name="Marcador de contenido 4">
            <a:extLst>
              <a:ext uri="{FF2B5EF4-FFF2-40B4-BE49-F238E27FC236}">
                <a16:creationId xmlns:a16="http://schemas.microsoft.com/office/drawing/2014/main" id="{BF266B6D-90C9-466F-8ED3-7287081724AD}"/>
              </a:ext>
            </a:extLst>
          </p:cNvPr>
          <p:cNvPicPr>
            <a:picLocks noGrp="1" noChangeAspect="1"/>
          </p:cNvPicPr>
          <p:nvPr>
            <p:ph idx="1"/>
          </p:nvPr>
        </p:nvPicPr>
        <p:blipFill>
          <a:blip r:embed="rId2"/>
          <a:stretch>
            <a:fillRect/>
          </a:stretch>
        </p:blipFill>
        <p:spPr>
          <a:xfrm>
            <a:off x="1263456" y="2701035"/>
            <a:ext cx="8639175" cy="1019175"/>
          </a:xfrm>
          <a:prstGeom prst="rect">
            <a:avLst/>
          </a:prstGeom>
        </p:spPr>
      </p:pic>
      <p:pic>
        <p:nvPicPr>
          <p:cNvPr id="4" name="Imagen 3">
            <a:extLst>
              <a:ext uri="{FF2B5EF4-FFF2-40B4-BE49-F238E27FC236}">
                <a16:creationId xmlns:a16="http://schemas.microsoft.com/office/drawing/2014/main" id="{F6E3222E-6C6C-4DBF-9699-39601D6E8248}"/>
              </a:ext>
            </a:extLst>
          </p:cNvPr>
          <p:cNvPicPr>
            <a:picLocks noChangeAspect="1"/>
          </p:cNvPicPr>
          <p:nvPr/>
        </p:nvPicPr>
        <p:blipFill>
          <a:blip r:embed="rId3"/>
          <a:stretch>
            <a:fillRect/>
          </a:stretch>
        </p:blipFill>
        <p:spPr>
          <a:xfrm>
            <a:off x="1148692" y="4156965"/>
            <a:ext cx="9515475" cy="1800225"/>
          </a:xfrm>
          <a:prstGeom prst="rect">
            <a:avLst/>
          </a:prstGeom>
        </p:spPr>
      </p:pic>
      <p:pic>
        <p:nvPicPr>
          <p:cNvPr id="6" name="Picture 2" descr="https://www.fega.gob.es/sites/default/files/inline-images/diapositiva_7.png">
            <a:extLst>
              <a:ext uri="{FF2B5EF4-FFF2-40B4-BE49-F238E27FC236}">
                <a16:creationId xmlns:a16="http://schemas.microsoft.com/office/drawing/2014/main" id="{C557841C-7D7E-4BCD-8344-C4A3853497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192" t="40395" r="38877" b="47275"/>
          <a:stretch/>
        </p:blipFill>
        <p:spPr bwMode="auto">
          <a:xfrm>
            <a:off x="7560525" y="1474540"/>
            <a:ext cx="1734899" cy="100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684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E691C4-2A79-4EBE-9FEB-2D0C0D4BB24F}"/>
              </a:ext>
            </a:extLst>
          </p:cNvPr>
          <p:cNvSpPr>
            <a:spLocks noGrp="1"/>
          </p:cNvSpPr>
          <p:nvPr>
            <p:ph type="title"/>
          </p:nvPr>
        </p:nvSpPr>
        <p:spPr/>
        <p:txBody>
          <a:bodyPr/>
          <a:lstStyle/>
          <a:p>
            <a:r>
              <a:rPr lang="en-GB" dirty="0" err="1"/>
              <a:t>Voluntariedad</a:t>
            </a:r>
            <a:r>
              <a:rPr lang="en-GB" dirty="0"/>
              <a:t> del </a:t>
            </a:r>
            <a:r>
              <a:rPr lang="en-GB" dirty="0" err="1"/>
              <a:t>cuaderno</a:t>
            </a:r>
            <a:r>
              <a:rPr lang="en-GB" dirty="0"/>
              <a:t> digital</a:t>
            </a:r>
          </a:p>
        </p:txBody>
      </p:sp>
      <p:sp>
        <p:nvSpPr>
          <p:cNvPr id="4" name="Rectángulo 3">
            <a:extLst>
              <a:ext uri="{FF2B5EF4-FFF2-40B4-BE49-F238E27FC236}">
                <a16:creationId xmlns:a16="http://schemas.microsoft.com/office/drawing/2014/main" id="{4EEB12A4-4665-4747-AAA5-FD951DC437A2}"/>
              </a:ext>
            </a:extLst>
          </p:cNvPr>
          <p:cNvSpPr/>
          <p:nvPr/>
        </p:nvSpPr>
        <p:spPr>
          <a:xfrm>
            <a:off x="213360" y="1564252"/>
            <a:ext cx="6096000" cy="2585323"/>
          </a:xfrm>
          <a:prstGeom prst="rect">
            <a:avLst/>
          </a:prstGeom>
        </p:spPr>
        <p:txBody>
          <a:bodyPr>
            <a:spAutoFit/>
          </a:bodyPr>
          <a:lstStyle/>
          <a:p>
            <a:r>
              <a:rPr lang="es-ES" dirty="0">
                <a:solidFill>
                  <a:srgbClr val="000000"/>
                </a:solidFill>
                <a:latin typeface="roboto_condensedregular"/>
              </a:rPr>
              <a:t>Real Decreto 34/2025, de 21 de enero, por el que se modifican el Real Decreto 1054/2022, de 27 de diciembre, por el que se establece y regula el Sistema de información de explotaciones agrícolas y ganaderas y de la producción agraria, así como el Registro autonómico de explotaciones agrícolas y el Cuaderno digital de explotación agrícola, así como los Reales Decretos 1311/2012, de 14 de septiembre, y 9/2015, de 16 de enero.</a:t>
            </a:r>
            <a:endParaRPr lang="es-ES" b="0" i="0" dirty="0">
              <a:solidFill>
                <a:srgbClr val="000000"/>
              </a:solidFill>
              <a:effectLst/>
              <a:latin typeface="roboto_condensedregular"/>
            </a:endParaRPr>
          </a:p>
        </p:txBody>
      </p:sp>
      <p:sp>
        <p:nvSpPr>
          <p:cNvPr id="3" name="Rectángulo 2">
            <a:extLst>
              <a:ext uri="{FF2B5EF4-FFF2-40B4-BE49-F238E27FC236}">
                <a16:creationId xmlns:a16="http://schemas.microsoft.com/office/drawing/2014/main" id="{790F108B-ED5B-41FF-B199-259624FD6B98}"/>
              </a:ext>
            </a:extLst>
          </p:cNvPr>
          <p:cNvSpPr/>
          <p:nvPr/>
        </p:nvSpPr>
        <p:spPr>
          <a:xfrm>
            <a:off x="5846321" y="4558767"/>
            <a:ext cx="6096000" cy="1754326"/>
          </a:xfrm>
          <a:prstGeom prst="rect">
            <a:avLst/>
          </a:prstGeom>
        </p:spPr>
        <p:txBody>
          <a:bodyPr>
            <a:spAutoFit/>
          </a:bodyPr>
          <a:lstStyle/>
          <a:p>
            <a:r>
              <a:rPr lang="es-ES" dirty="0"/>
              <a:t>La cumplimentación por medios electrónicos del Cuaderno Digital de Explotación Agrícola </a:t>
            </a:r>
            <a:r>
              <a:rPr lang="es-ES" b="1" dirty="0">
                <a:solidFill>
                  <a:srgbClr val="FF0000"/>
                </a:solidFill>
              </a:rPr>
              <a:t>será voluntaria </a:t>
            </a:r>
            <a:r>
              <a:rPr lang="es-ES" dirty="0"/>
              <a:t>siempre y cuando no exista disposición normativa sectorial por la que se determine un </a:t>
            </a:r>
            <a:r>
              <a:rPr lang="es-ES" dirty="0">
                <a:highlight>
                  <a:srgbClr val="FFFF00"/>
                </a:highlight>
              </a:rPr>
              <a:t>obligado registro electrónico de los datos de determinadas actividades agrarias, tal como prevé el Real Decreto 1311/2012, de 14 de septiembre</a:t>
            </a:r>
            <a:r>
              <a:rPr lang="es-ES" dirty="0"/>
              <a:t>.</a:t>
            </a:r>
            <a:endParaRPr lang="en-GB" dirty="0"/>
          </a:p>
        </p:txBody>
      </p:sp>
    </p:spTree>
    <p:extLst>
      <p:ext uri="{BB962C8B-B14F-4D97-AF65-F5344CB8AC3E}">
        <p14:creationId xmlns:p14="http://schemas.microsoft.com/office/powerpoint/2010/main" val="73213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80BA64-28DA-4AF5-9A5D-41745FCF2AA9}"/>
              </a:ext>
            </a:extLst>
          </p:cNvPr>
          <p:cNvSpPr>
            <a:spLocks noGrp="1"/>
          </p:cNvSpPr>
          <p:nvPr>
            <p:ph type="title"/>
          </p:nvPr>
        </p:nvSpPr>
        <p:spPr/>
        <p:txBody>
          <a:bodyPr/>
          <a:lstStyle/>
          <a:p>
            <a:r>
              <a:rPr lang="en-GB" dirty="0" err="1"/>
              <a:t>Voluntariedad</a:t>
            </a:r>
            <a:r>
              <a:rPr lang="en-GB" dirty="0"/>
              <a:t> del </a:t>
            </a:r>
            <a:r>
              <a:rPr lang="en-GB" dirty="0" err="1"/>
              <a:t>cuaderno</a:t>
            </a:r>
            <a:r>
              <a:rPr lang="en-GB" dirty="0"/>
              <a:t> digital</a:t>
            </a:r>
          </a:p>
        </p:txBody>
      </p:sp>
      <p:sp>
        <p:nvSpPr>
          <p:cNvPr id="4" name="Rectángulo 3">
            <a:extLst>
              <a:ext uri="{FF2B5EF4-FFF2-40B4-BE49-F238E27FC236}">
                <a16:creationId xmlns:a16="http://schemas.microsoft.com/office/drawing/2014/main" id="{DB866915-90DD-4534-A14E-F13F41DCB25B}"/>
              </a:ext>
            </a:extLst>
          </p:cNvPr>
          <p:cNvSpPr/>
          <p:nvPr/>
        </p:nvSpPr>
        <p:spPr>
          <a:xfrm>
            <a:off x="239486" y="1416368"/>
            <a:ext cx="4641272" cy="2031325"/>
          </a:xfrm>
          <a:prstGeom prst="rect">
            <a:avLst/>
          </a:prstGeom>
        </p:spPr>
        <p:txBody>
          <a:bodyPr wrap="square">
            <a:spAutoFit/>
          </a:bodyPr>
          <a:lstStyle/>
          <a:p>
            <a:r>
              <a:rPr lang="es-ES" b="1" dirty="0"/>
              <a:t>Real Decreto 34/2025, de 21 de enero</a:t>
            </a:r>
          </a:p>
          <a:p>
            <a:endParaRPr lang="es-ES" dirty="0"/>
          </a:p>
          <a:p>
            <a:r>
              <a:rPr lang="es-ES" dirty="0"/>
              <a:t>Artículo primero. Modificación del Real Decreto 1311/2012, de 14 de septiembre, por el que se establece el marco de actuación para conseguir un uso sostenible de los productos fitosanitarios.</a:t>
            </a:r>
            <a:endParaRPr lang="en-GB" dirty="0"/>
          </a:p>
        </p:txBody>
      </p:sp>
      <p:sp>
        <p:nvSpPr>
          <p:cNvPr id="3" name="Rectángulo 2">
            <a:extLst>
              <a:ext uri="{FF2B5EF4-FFF2-40B4-BE49-F238E27FC236}">
                <a16:creationId xmlns:a16="http://schemas.microsoft.com/office/drawing/2014/main" id="{CAEA1E06-0954-45BB-B25D-EC3D1498F02C}"/>
              </a:ext>
            </a:extLst>
          </p:cNvPr>
          <p:cNvSpPr/>
          <p:nvPr/>
        </p:nvSpPr>
        <p:spPr>
          <a:xfrm>
            <a:off x="5856514" y="1690688"/>
            <a:ext cx="6096000" cy="4801314"/>
          </a:xfrm>
          <a:prstGeom prst="rect">
            <a:avLst/>
          </a:prstGeom>
        </p:spPr>
        <p:txBody>
          <a:bodyPr>
            <a:spAutoFit/>
          </a:bodyPr>
          <a:lstStyle/>
          <a:p>
            <a:r>
              <a:rPr lang="es-ES" dirty="0">
                <a:solidFill>
                  <a:srgbClr val="000000"/>
                </a:solidFill>
                <a:latin typeface="verdana" panose="020B0604030504040204" pitchFamily="34" charset="0"/>
              </a:rPr>
              <a:t>«</a:t>
            </a:r>
            <a:r>
              <a:rPr lang="es-ES" b="1" dirty="0">
                <a:solidFill>
                  <a:srgbClr val="FF0000"/>
                </a:solidFill>
                <a:latin typeface="verdana" panose="020B0604030504040204" pitchFamily="34" charset="0"/>
              </a:rPr>
              <a:t>No obstante lo anterior</a:t>
            </a:r>
            <a:r>
              <a:rPr lang="es-ES" dirty="0">
                <a:solidFill>
                  <a:srgbClr val="000000"/>
                </a:solidFill>
                <a:latin typeface="verdana" panose="020B0604030504040204" pitchFamily="34" charset="0"/>
              </a:rPr>
              <a:t>, de acuerdo con el Reglamento de Ejecución (UE) 2023/564 de la Comisión de 10 de marzo de 2023 por lo que se refiere al contenido y el formato de los registros de productos fitosanitarios mantenidos por usuarios profesionales de conformidad con el Reglamento (CE) n.º 1107/2009 del Parlamento Europeo y del Consejo, los operadores profesionales, definidos conforme al artículo 3.1 de la Directiva 2009/128/CE del Parlamento Europeo y del Consejo, de 21 de octubre de 2009, por la que se establece el marco de la actuación comunitaria para conseguir un uso sostenible de los plaguicidas, en ámbitos agrarios podrán </a:t>
            </a:r>
            <a:r>
              <a:rPr lang="es-ES" dirty="0">
                <a:latin typeface="verdana" panose="020B0604030504040204" pitchFamily="34" charset="0"/>
              </a:rPr>
              <a:t>mantener la información obrante en el registro de tratamientos fitosanitarios en </a:t>
            </a:r>
            <a:r>
              <a:rPr lang="es-ES" dirty="0">
                <a:solidFill>
                  <a:srgbClr val="FF0000"/>
                </a:solidFill>
                <a:latin typeface="verdana" panose="020B0604030504040204" pitchFamily="34" charset="0"/>
              </a:rPr>
              <a:t>soporte papel hasta el 31 de diciembre de 2025.</a:t>
            </a:r>
            <a:r>
              <a:rPr lang="es-ES" dirty="0">
                <a:latin typeface="verdana" panose="020B0604030504040204" pitchFamily="34" charset="0"/>
              </a:rPr>
              <a:t>»</a:t>
            </a:r>
            <a:endParaRPr lang="en-GB" dirty="0"/>
          </a:p>
        </p:txBody>
      </p:sp>
    </p:spTree>
    <p:extLst>
      <p:ext uri="{BB962C8B-B14F-4D97-AF65-F5344CB8AC3E}">
        <p14:creationId xmlns:p14="http://schemas.microsoft.com/office/powerpoint/2010/main" val="2929044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C41E8-8D28-4FB7-9159-8213CC4DEAA7}"/>
              </a:ext>
            </a:extLst>
          </p:cNvPr>
          <p:cNvSpPr>
            <a:spLocks noGrp="1"/>
          </p:cNvSpPr>
          <p:nvPr>
            <p:ph type="title"/>
          </p:nvPr>
        </p:nvSpPr>
        <p:spPr>
          <a:xfrm>
            <a:off x="838200" y="365125"/>
            <a:ext cx="4687389" cy="1325563"/>
          </a:xfrm>
        </p:spPr>
        <p:txBody>
          <a:bodyPr/>
          <a:lstStyle/>
          <a:p>
            <a:r>
              <a:rPr lang="en-GB" dirty="0"/>
              <a:t>La </a:t>
            </a:r>
            <a:r>
              <a:rPr lang="en-GB" dirty="0" err="1"/>
              <a:t>obligación</a:t>
            </a:r>
            <a:r>
              <a:rPr lang="en-GB" dirty="0"/>
              <a:t> </a:t>
            </a:r>
            <a:r>
              <a:rPr lang="en-GB" dirty="0" err="1"/>
              <a:t>europea</a:t>
            </a:r>
            <a:r>
              <a:rPr lang="en-GB" dirty="0"/>
              <a:t> para 2026</a:t>
            </a:r>
          </a:p>
        </p:txBody>
      </p:sp>
      <p:sp>
        <p:nvSpPr>
          <p:cNvPr id="3" name="Marcador de contenido 2">
            <a:extLst>
              <a:ext uri="{FF2B5EF4-FFF2-40B4-BE49-F238E27FC236}">
                <a16:creationId xmlns:a16="http://schemas.microsoft.com/office/drawing/2014/main" id="{C14CB6D7-EA53-457D-A4B7-59C6478CA0AA}"/>
              </a:ext>
            </a:extLst>
          </p:cNvPr>
          <p:cNvSpPr>
            <a:spLocks noGrp="1"/>
          </p:cNvSpPr>
          <p:nvPr>
            <p:ph idx="1"/>
          </p:nvPr>
        </p:nvSpPr>
        <p:spPr>
          <a:xfrm>
            <a:off x="838200" y="2374265"/>
            <a:ext cx="10515600" cy="4351338"/>
          </a:xfrm>
        </p:spPr>
        <p:txBody>
          <a:bodyPr>
            <a:normAutofit fontScale="77500" lnSpcReduction="20000"/>
          </a:bodyPr>
          <a:lstStyle/>
          <a:p>
            <a:r>
              <a:rPr lang="es-ES" i="1" dirty="0"/>
              <a:t>Artículo 4</a:t>
            </a:r>
          </a:p>
          <a:p>
            <a:r>
              <a:rPr lang="es-ES" b="1" dirty="0"/>
              <a:t>Facilitación de información a las autoridades competentes y a otras personas físicas o jurídicas</a:t>
            </a:r>
          </a:p>
          <a:p>
            <a:r>
              <a:rPr lang="es-ES" dirty="0"/>
              <a:t>El usuario profesional facilitará la información contenida en los registros sin demora injustificada </a:t>
            </a:r>
            <a:r>
              <a:rPr lang="es-ES" b="1" dirty="0">
                <a:solidFill>
                  <a:srgbClr val="FF0000"/>
                </a:solidFill>
              </a:rPr>
              <a:t>cuando la autoridad competente</a:t>
            </a:r>
            <a:r>
              <a:rPr lang="es-ES" dirty="0"/>
              <a:t>, de conformidad con el artículo 67, apartado 1, del Reglamento (CE) </a:t>
            </a:r>
            <a:r>
              <a:rPr lang="es-ES" dirty="0" err="1"/>
              <a:t>n.</a:t>
            </a:r>
            <a:r>
              <a:rPr lang="es-ES" baseline="30000" dirty="0" err="1"/>
              <a:t>o</a:t>
            </a:r>
            <a:r>
              <a:rPr lang="es-ES" dirty="0"/>
              <a:t> 1107/2009, </a:t>
            </a:r>
            <a:r>
              <a:rPr lang="es-ES" b="1" dirty="0">
                <a:solidFill>
                  <a:srgbClr val="FF0000"/>
                </a:solidFill>
              </a:rPr>
              <a:t>le solicite dicha información</a:t>
            </a:r>
            <a:r>
              <a:rPr lang="es-ES" dirty="0"/>
              <a:t>.</a:t>
            </a:r>
          </a:p>
          <a:p>
            <a:r>
              <a:rPr lang="es-ES" dirty="0"/>
              <a:t>Cuando la autoridad competente solicite explícitamente información contenida en los registros relativos a los usos de productos fitosanitarios en el formato electrónico prescrito, según lo establecido en el artículo 2, antes de que expire el período pertinente establecido en el artículo 3, párrafos segundo y tercero, el usuario profesional facilitará la información en el formato electrónico prescrito antes de que expire dicho plazo o en un plazo de diez días hábiles, si esta fecha fuera anterior.</a:t>
            </a:r>
          </a:p>
          <a:p>
            <a:r>
              <a:rPr lang="es-ES" dirty="0"/>
              <a:t>Los usuarios profesionales que actúen con arreglo a acuerdos contractuales establecidos para otra persona física o jurídica facilitarán el acceso a los registros, o una copia de los mismos, a dicha persona contratante, sin demoras ni restricciones indebidas.</a:t>
            </a:r>
          </a:p>
          <a:p>
            <a:endParaRPr lang="en-GB" dirty="0"/>
          </a:p>
        </p:txBody>
      </p:sp>
      <p:sp>
        <p:nvSpPr>
          <p:cNvPr id="4" name="Rectángulo 3">
            <a:extLst>
              <a:ext uri="{FF2B5EF4-FFF2-40B4-BE49-F238E27FC236}">
                <a16:creationId xmlns:a16="http://schemas.microsoft.com/office/drawing/2014/main" id="{D8938DCD-F52B-41E2-80FD-A2D736E078F0}"/>
              </a:ext>
            </a:extLst>
          </p:cNvPr>
          <p:cNvSpPr/>
          <p:nvPr/>
        </p:nvSpPr>
        <p:spPr>
          <a:xfrm>
            <a:off x="5882640" y="342940"/>
            <a:ext cx="6096000" cy="2031325"/>
          </a:xfrm>
          <a:prstGeom prst="rect">
            <a:avLst/>
          </a:prstGeom>
        </p:spPr>
        <p:txBody>
          <a:bodyPr>
            <a:spAutoFit/>
          </a:bodyPr>
          <a:lstStyle/>
          <a:p>
            <a:pPr algn="ctr"/>
            <a:r>
              <a:rPr lang="es-ES" b="1" dirty="0">
                <a:solidFill>
                  <a:srgbClr val="333333"/>
                </a:solidFill>
                <a:latin typeface="Times New Roman" panose="02020603050405020304" pitchFamily="18" charset="0"/>
              </a:rPr>
              <a:t>REGLAMENTO DE EJECUCIÓN (UE) 2023/564 DE LA COMISIÓN</a:t>
            </a:r>
          </a:p>
          <a:p>
            <a:pPr algn="ctr"/>
            <a:r>
              <a:rPr lang="es-ES" b="1" dirty="0">
                <a:solidFill>
                  <a:srgbClr val="333333"/>
                </a:solidFill>
                <a:latin typeface="Times New Roman" panose="02020603050405020304" pitchFamily="18" charset="0"/>
              </a:rPr>
              <a:t>de 10 de marzo de 2023</a:t>
            </a:r>
          </a:p>
          <a:p>
            <a:pPr algn="ctr"/>
            <a:r>
              <a:rPr lang="es-ES" b="1" dirty="0">
                <a:solidFill>
                  <a:srgbClr val="333333"/>
                </a:solidFill>
                <a:latin typeface="Times New Roman" panose="02020603050405020304" pitchFamily="18" charset="0"/>
              </a:rPr>
              <a:t>por lo que se refiere al contenido y el formato de los registros de productos fitosanitarios mantenidos por usuarios profesionales de conformidad con el Reglamento (CE) </a:t>
            </a:r>
            <a:r>
              <a:rPr lang="es-ES" b="1" dirty="0" err="1">
                <a:solidFill>
                  <a:srgbClr val="333333"/>
                </a:solidFill>
                <a:latin typeface="Times New Roman" panose="02020603050405020304" pitchFamily="18" charset="0"/>
              </a:rPr>
              <a:t>n.</a:t>
            </a:r>
            <a:r>
              <a:rPr lang="es-ES" b="1" baseline="30000" dirty="0" err="1">
                <a:solidFill>
                  <a:srgbClr val="333333"/>
                </a:solidFill>
                <a:latin typeface="Times New Roman" panose="02020603050405020304" pitchFamily="18" charset="0"/>
              </a:rPr>
              <a:t>o</a:t>
            </a:r>
            <a:r>
              <a:rPr lang="es-ES" b="1" dirty="0">
                <a:solidFill>
                  <a:srgbClr val="333333"/>
                </a:solidFill>
                <a:latin typeface="Times New Roman" panose="02020603050405020304" pitchFamily="18" charset="0"/>
              </a:rPr>
              <a:t> 1107/2009 del Parlamento Europeo y del Consejo</a:t>
            </a:r>
            <a:endParaRPr lang="es-ES" b="1" i="0" dirty="0">
              <a:solidFill>
                <a:srgbClr val="333333"/>
              </a:solidFill>
              <a:effectLst/>
              <a:latin typeface="Times New Roman" panose="02020603050405020304" pitchFamily="18" charset="0"/>
            </a:endParaRPr>
          </a:p>
        </p:txBody>
      </p:sp>
    </p:spTree>
    <p:extLst>
      <p:ext uri="{BB962C8B-B14F-4D97-AF65-F5344CB8AC3E}">
        <p14:creationId xmlns:p14="http://schemas.microsoft.com/office/powerpoint/2010/main" val="2538047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80CB61-C0EC-4C5D-8BEA-6417CB0FF116}"/>
              </a:ext>
            </a:extLst>
          </p:cNvPr>
          <p:cNvSpPr>
            <a:spLocks noGrp="1"/>
          </p:cNvSpPr>
          <p:nvPr>
            <p:ph type="title"/>
          </p:nvPr>
        </p:nvSpPr>
        <p:spPr/>
        <p:txBody>
          <a:bodyPr/>
          <a:lstStyle/>
          <a:p>
            <a:r>
              <a:rPr lang="es-ES"/>
              <a:t>Conclusiones cuaderno de campo</a:t>
            </a:r>
          </a:p>
        </p:txBody>
      </p:sp>
      <p:sp>
        <p:nvSpPr>
          <p:cNvPr id="3" name="Marcador de contenido 2">
            <a:extLst>
              <a:ext uri="{FF2B5EF4-FFF2-40B4-BE49-F238E27FC236}">
                <a16:creationId xmlns:a16="http://schemas.microsoft.com/office/drawing/2014/main" id="{9C27118A-D7F3-489F-B8C7-F06CF09E8B21}"/>
              </a:ext>
            </a:extLst>
          </p:cNvPr>
          <p:cNvSpPr>
            <a:spLocks noGrp="1"/>
          </p:cNvSpPr>
          <p:nvPr>
            <p:ph idx="1"/>
          </p:nvPr>
        </p:nvSpPr>
        <p:spPr/>
        <p:txBody>
          <a:bodyPr>
            <a:normAutofit fontScale="92500" lnSpcReduction="20000"/>
          </a:bodyPr>
          <a:lstStyle/>
          <a:p>
            <a:r>
              <a:rPr lang="es-ES" dirty="0"/>
              <a:t>Actualmente obligatorio registrar fitosanitarios, </a:t>
            </a:r>
            <a:r>
              <a:rPr lang="es-ES" dirty="0">
                <a:highlight>
                  <a:srgbClr val="FFFF00"/>
                </a:highlight>
              </a:rPr>
              <a:t>fertilizantes y apuntes PAC en papel</a:t>
            </a:r>
            <a:r>
              <a:rPr lang="es-ES" dirty="0"/>
              <a:t>.</a:t>
            </a:r>
          </a:p>
          <a:p>
            <a:r>
              <a:rPr lang="es-ES" dirty="0"/>
              <a:t>Desde </a:t>
            </a:r>
            <a:r>
              <a:rPr lang="es-ES" dirty="0">
                <a:highlight>
                  <a:srgbClr val="FFFF00"/>
                </a:highlight>
              </a:rPr>
              <a:t>1/1/2026</a:t>
            </a:r>
            <a:r>
              <a:rPr lang="es-ES" dirty="0"/>
              <a:t> (probable prorroga a 1/1/2027) será </a:t>
            </a:r>
            <a:r>
              <a:rPr lang="es-ES" dirty="0">
                <a:highlight>
                  <a:srgbClr val="FFFF00"/>
                </a:highlight>
              </a:rPr>
              <a:t>obligatorio registrar fitosanitarios </a:t>
            </a:r>
            <a:r>
              <a:rPr lang="es-ES" dirty="0"/>
              <a:t>en digital. Pudiendo mantenerse el resto en papel. </a:t>
            </a:r>
            <a:r>
              <a:rPr lang="es-ES" b="1" dirty="0"/>
              <a:t>CUADERNO HÍBRIDO PAPEL-DIGITAL</a:t>
            </a:r>
          </a:p>
          <a:p>
            <a:r>
              <a:rPr lang="es-ES" dirty="0"/>
              <a:t>Cuando se habla de cuadernos “en papel”  puede ser  un cuaderno en una herramienta digital que no los comparte con la Administración en el formato del interface “CUE-Comercial”. </a:t>
            </a:r>
            <a:r>
              <a:rPr lang="es-ES" dirty="0">
                <a:highlight>
                  <a:srgbClr val="FFFF00"/>
                </a:highlight>
              </a:rPr>
              <a:t>PDF, Excel, etc. son cuadernos “en papel”</a:t>
            </a:r>
          </a:p>
          <a:p>
            <a:r>
              <a:rPr lang="es-ES" dirty="0"/>
              <a:t>El CUE digital lo puedes hacer en la herramienta </a:t>
            </a:r>
            <a:r>
              <a:rPr lang="es-ES" dirty="0">
                <a:highlight>
                  <a:srgbClr val="FFFF00"/>
                </a:highlight>
              </a:rPr>
              <a:t>oficial</a:t>
            </a:r>
            <a:r>
              <a:rPr lang="es-ES" dirty="0"/>
              <a:t> de la CCAA o en otra independiente. Si es independiente, la herramienta (automáticamente o por mandato del usuario) </a:t>
            </a:r>
            <a:r>
              <a:rPr lang="es-ES" dirty="0">
                <a:highlight>
                  <a:srgbClr val="FFFF00"/>
                </a:highlight>
              </a:rPr>
              <a:t>debe enviar los datos a la Administración al menos dos veces al año</a:t>
            </a:r>
            <a:r>
              <a:rPr lang="es-ES" dirty="0"/>
              <a:t>.</a:t>
            </a:r>
          </a:p>
          <a:p>
            <a:endParaRPr lang="es-ES" dirty="0"/>
          </a:p>
          <a:p>
            <a:endParaRPr lang="es-ES" dirty="0"/>
          </a:p>
        </p:txBody>
      </p:sp>
    </p:spTree>
    <p:extLst>
      <p:ext uri="{BB962C8B-B14F-4D97-AF65-F5344CB8AC3E}">
        <p14:creationId xmlns:p14="http://schemas.microsoft.com/office/powerpoint/2010/main" val="1485589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D46CBC-5E18-4072-85FD-FF3CCC2B83E5}"/>
              </a:ext>
            </a:extLst>
          </p:cNvPr>
          <p:cNvSpPr>
            <a:spLocks noGrp="1"/>
          </p:cNvSpPr>
          <p:nvPr>
            <p:ph type="title"/>
          </p:nvPr>
        </p:nvSpPr>
        <p:spPr>
          <a:xfrm>
            <a:off x="838201" y="365125"/>
            <a:ext cx="6621966" cy="1325563"/>
          </a:xfrm>
        </p:spPr>
        <p:txBody>
          <a:bodyPr>
            <a:normAutofit fontScale="90000"/>
          </a:bodyPr>
          <a:lstStyle/>
          <a:p>
            <a:r>
              <a:rPr lang="es-ES" noProof="0" dirty="0"/>
              <a:t>Herramienta de sostenibilidad de nutrientes: FAST</a:t>
            </a:r>
          </a:p>
        </p:txBody>
      </p:sp>
      <p:sp>
        <p:nvSpPr>
          <p:cNvPr id="3" name="Marcador de contenido 2">
            <a:extLst>
              <a:ext uri="{FF2B5EF4-FFF2-40B4-BE49-F238E27FC236}">
                <a16:creationId xmlns:a16="http://schemas.microsoft.com/office/drawing/2014/main" id="{D298C3F2-28EC-42A4-B2F1-CED516BB946C}"/>
              </a:ext>
            </a:extLst>
          </p:cNvPr>
          <p:cNvSpPr>
            <a:spLocks noGrp="1"/>
          </p:cNvSpPr>
          <p:nvPr>
            <p:ph idx="1"/>
          </p:nvPr>
        </p:nvSpPr>
        <p:spPr>
          <a:xfrm>
            <a:off x="838200" y="1825625"/>
            <a:ext cx="6421244" cy="4351338"/>
          </a:xfrm>
        </p:spPr>
        <p:txBody>
          <a:bodyPr>
            <a:normAutofit lnSpcReduction="10000"/>
          </a:bodyPr>
          <a:lstStyle/>
          <a:p>
            <a:r>
              <a:rPr lang="es-ES" noProof="0" dirty="0"/>
              <a:t>Según Reglamento (UE) 2021/2115, Artículo 15 Servicios de asesoramiento a las explotaciones:</a:t>
            </a:r>
            <a:r>
              <a:rPr lang="es-ES" b="1" noProof="0" dirty="0"/>
              <a:t> Obligatorio para el estado miembro </a:t>
            </a:r>
            <a:r>
              <a:rPr lang="es-ES" noProof="0" dirty="0"/>
              <a:t>en 2024. </a:t>
            </a:r>
            <a:r>
              <a:rPr lang="es-ES" noProof="0" dirty="0">
                <a:solidFill>
                  <a:srgbClr val="FF0000"/>
                </a:solidFill>
              </a:rPr>
              <a:t>No su uso por los productores según CE.</a:t>
            </a:r>
          </a:p>
          <a:p>
            <a:r>
              <a:rPr lang="es-ES" noProof="0" dirty="0"/>
              <a:t>Componentes mínimos:</a:t>
            </a:r>
          </a:p>
          <a:p>
            <a:pPr lvl="1"/>
            <a:r>
              <a:rPr lang="es-ES" noProof="0" dirty="0"/>
              <a:t>Balance de nutrientes principales (N y P)</a:t>
            </a:r>
          </a:p>
          <a:p>
            <a:pPr lvl="1"/>
            <a:r>
              <a:rPr lang="es-ES" noProof="0" dirty="0"/>
              <a:t>Filtros o avisos sobre requerimientos legales</a:t>
            </a:r>
          </a:p>
          <a:p>
            <a:pPr lvl="1"/>
            <a:r>
              <a:rPr lang="es-ES" noProof="0" dirty="0"/>
              <a:t>Información existente de suelos (analíticas)</a:t>
            </a:r>
          </a:p>
          <a:p>
            <a:pPr lvl="1"/>
            <a:r>
              <a:rPr lang="es-ES" noProof="0" dirty="0"/>
              <a:t>Datos del sistema de ayudas (parcelario y cultivo declarado)</a:t>
            </a:r>
          </a:p>
        </p:txBody>
      </p:sp>
      <p:grpSp>
        <p:nvGrpSpPr>
          <p:cNvPr id="7" name="Grupo 6">
            <a:extLst>
              <a:ext uri="{FF2B5EF4-FFF2-40B4-BE49-F238E27FC236}">
                <a16:creationId xmlns:a16="http://schemas.microsoft.com/office/drawing/2014/main" id="{2E0176E5-395F-4C88-BD9B-1ED3FFF10C90}"/>
              </a:ext>
            </a:extLst>
          </p:cNvPr>
          <p:cNvGrpSpPr/>
          <p:nvPr/>
        </p:nvGrpSpPr>
        <p:grpSpPr>
          <a:xfrm>
            <a:off x="20379783" y="1002506"/>
            <a:ext cx="3661317" cy="6857999"/>
            <a:chOff x="8117624" y="-681037"/>
            <a:chExt cx="3724971" cy="8205400"/>
          </a:xfrm>
        </p:grpSpPr>
        <p:pic>
          <p:nvPicPr>
            <p:cNvPr id="5" name="Imagen 4">
              <a:extLst>
                <a:ext uri="{FF2B5EF4-FFF2-40B4-BE49-F238E27FC236}">
                  <a16:creationId xmlns:a16="http://schemas.microsoft.com/office/drawing/2014/main" id="{609D40A1-E627-40E3-AB40-B0E1C08E56D9}"/>
                </a:ext>
              </a:extLst>
            </p:cNvPr>
            <p:cNvPicPr>
              <a:picLocks noChangeAspect="1"/>
            </p:cNvPicPr>
            <p:nvPr/>
          </p:nvPicPr>
          <p:blipFill rotWithShape="1">
            <a:blip r:embed="rId2"/>
            <a:srcRect r="2718"/>
            <a:stretch/>
          </p:blipFill>
          <p:spPr>
            <a:xfrm>
              <a:off x="8117624" y="-681037"/>
              <a:ext cx="3724971" cy="6858000"/>
            </a:xfrm>
            <a:prstGeom prst="rect">
              <a:avLst/>
            </a:prstGeom>
          </p:spPr>
        </p:pic>
        <p:pic>
          <p:nvPicPr>
            <p:cNvPr id="6" name="Imagen 5">
              <a:extLst>
                <a:ext uri="{FF2B5EF4-FFF2-40B4-BE49-F238E27FC236}">
                  <a16:creationId xmlns:a16="http://schemas.microsoft.com/office/drawing/2014/main" id="{55155878-C23E-4339-B4E1-06D5D6554A5C}"/>
                </a:ext>
              </a:extLst>
            </p:cNvPr>
            <p:cNvPicPr>
              <a:picLocks noChangeAspect="1"/>
            </p:cNvPicPr>
            <p:nvPr/>
          </p:nvPicPr>
          <p:blipFill rotWithShape="1">
            <a:blip r:embed="rId3"/>
            <a:srcRect t="69268" r="2718"/>
            <a:stretch/>
          </p:blipFill>
          <p:spPr>
            <a:xfrm>
              <a:off x="8117624" y="5416783"/>
              <a:ext cx="3724971" cy="2107580"/>
            </a:xfrm>
            <a:prstGeom prst="rect">
              <a:avLst/>
            </a:prstGeom>
          </p:spPr>
        </p:pic>
      </p:grpSp>
      <p:pic>
        <p:nvPicPr>
          <p:cNvPr id="1026" name="Picture 2" descr="[">
            <a:extLst>
              <a:ext uri="{FF2B5EF4-FFF2-40B4-BE49-F238E27FC236}">
                <a16:creationId xmlns:a16="http://schemas.microsoft.com/office/drawing/2014/main" id="{4D902F82-8FBD-4399-A605-7C3C3DF86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1135" y="2912582"/>
            <a:ext cx="2190750" cy="4067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S | Farm Sustainability Tool (FaST) released – Desira">
            <a:extLst>
              <a:ext uri="{FF2B5EF4-FFF2-40B4-BE49-F238E27FC236}">
                <a16:creationId xmlns:a16="http://schemas.microsoft.com/office/drawing/2014/main" id="{3F2B6553-2F95-4502-A595-9282CAE267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58" y="365125"/>
            <a:ext cx="4102704" cy="2307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20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ycle Detailed Rounded Lineal icon">
            <a:extLst>
              <a:ext uri="{FF2B5EF4-FFF2-40B4-BE49-F238E27FC236}">
                <a16:creationId xmlns:a16="http://schemas.microsoft.com/office/drawing/2014/main" id="{A3147A06-93EE-48C3-90CF-F6057B914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2054" y="3896106"/>
            <a:ext cx="2961894" cy="2961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DAD189F0-0314-4003-8F42-3B322E5EAC28}"/>
              </a:ext>
            </a:extLst>
          </p:cNvPr>
          <p:cNvSpPr/>
          <p:nvPr/>
        </p:nvSpPr>
        <p:spPr>
          <a:xfrm>
            <a:off x="1243858" y="1867875"/>
            <a:ext cx="1706967" cy="67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FaST</a:t>
            </a:r>
            <a:r>
              <a:rPr lang="en-GB" dirty="0"/>
              <a:t> (Spain) </a:t>
            </a:r>
            <a:r>
              <a:rPr lang="en-GB" sz="1600" dirty="0"/>
              <a:t>Start in year 2020</a:t>
            </a:r>
            <a:endParaRPr lang="en-GB" dirty="0"/>
          </a:p>
        </p:txBody>
      </p:sp>
      <p:sp>
        <p:nvSpPr>
          <p:cNvPr id="6" name="Flecha: hacia abajo 5">
            <a:extLst>
              <a:ext uri="{FF2B5EF4-FFF2-40B4-BE49-F238E27FC236}">
                <a16:creationId xmlns:a16="http://schemas.microsoft.com/office/drawing/2014/main" id="{C1875FEE-5F52-4979-B1CD-B902AB3E1FF0}"/>
              </a:ext>
            </a:extLst>
          </p:cNvPr>
          <p:cNvSpPr/>
          <p:nvPr/>
        </p:nvSpPr>
        <p:spPr>
          <a:xfrm>
            <a:off x="1791929" y="2639960"/>
            <a:ext cx="442451" cy="14051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hacia abajo 6">
            <a:extLst>
              <a:ext uri="{FF2B5EF4-FFF2-40B4-BE49-F238E27FC236}">
                <a16:creationId xmlns:a16="http://schemas.microsoft.com/office/drawing/2014/main" id="{4EE9AF5A-D29C-42E7-BC2E-3031C32DD535}"/>
              </a:ext>
            </a:extLst>
          </p:cNvPr>
          <p:cNvSpPr/>
          <p:nvPr/>
        </p:nvSpPr>
        <p:spPr>
          <a:xfrm>
            <a:off x="8017796" y="2054942"/>
            <a:ext cx="442451" cy="480305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69C8B758-BF95-4165-8E4E-C567BE7771FD}"/>
              </a:ext>
            </a:extLst>
          </p:cNvPr>
          <p:cNvSpPr txBox="1"/>
          <p:nvPr/>
        </p:nvSpPr>
        <p:spPr>
          <a:xfrm>
            <a:off x="6670777" y="2067888"/>
            <a:ext cx="1009445"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SOIL DATA</a:t>
            </a:r>
          </a:p>
        </p:txBody>
      </p:sp>
      <p:cxnSp>
        <p:nvCxnSpPr>
          <p:cNvPr id="13" name="Conector recto de flecha 12">
            <a:extLst>
              <a:ext uri="{FF2B5EF4-FFF2-40B4-BE49-F238E27FC236}">
                <a16:creationId xmlns:a16="http://schemas.microsoft.com/office/drawing/2014/main" id="{8EC3E8A9-33F4-4847-A34B-EC7A1AB2EA5F}"/>
              </a:ext>
            </a:extLst>
          </p:cNvPr>
          <p:cNvCxnSpPr>
            <a:cxnSpLocks/>
            <a:stCxn id="8" idx="1"/>
          </p:cNvCxnSpPr>
          <p:nvPr/>
        </p:nvCxnSpPr>
        <p:spPr>
          <a:xfrm flipH="1">
            <a:off x="2234381" y="2206388"/>
            <a:ext cx="4436396" cy="64988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9" name="CuadroTexto 18">
            <a:extLst>
              <a:ext uri="{FF2B5EF4-FFF2-40B4-BE49-F238E27FC236}">
                <a16:creationId xmlns:a16="http://schemas.microsoft.com/office/drawing/2014/main" id="{D253DD49-5EC7-427D-820A-9E41B62EF26D}"/>
              </a:ext>
            </a:extLst>
          </p:cNvPr>
          <p:cNvSpPr txBox="1"/>
          <p:nvPr/>
        </p:nvSpPr>
        <p:spPr>
          <a:xfrm>
            <a:off x="6670777" y="2668905"/>
            <a:ext cx="1009445"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LPIS+GSAA</a:t>
            </a:r>
          </a:p>
        </p:txBody>
      </p:sp>
      <p:cxnSp>
        <p:nvCxnSpPr>
          <p:cNvPr id="20" name="Conector recto de flecha 19">
            <a:extLst>
              <a:ext uri="{FF2B5EF4-FFF2-40B4-BE49-F238E27FC236}">
                <a16:creationId xmlns:a16="http://schemas.microsoft.com/office/drawing/2014/main" id="{F1A3AD28-F1CB-4148-832B-C1D6F864DE61}"/>
              </a:ext>
            </a:extLst>
          </p:cNvPr>
          <p:cNvCxnSpPr>
            <a:cxnSpLocks/>
            <a:stCxn id="19" idx="1"/>
          </p:cNvCxnSpPr>
          <p:nvPr/>
        </p:nvCxnSpPr>
        <p:spPr>
          <a:xfrm flipH="1">
            <a:off x="2386781" y="2807405"/>
            <a:ext cx="4283996" cy="2012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6" name="Rectángulo 25">
            <a:extLst>
              <a:ext uri="{FF2B5EF4-FFF2-40B4-BE49-F238E27FC236}">
                <a16:creationId xmlns:a16="http://schemas.microsoft.com/office/drawing/2014/main" id="{25A58B6F-88B1-4120-97CA-A7D6CFFC873F}"/>
              </a:ext>
            </a:extLst>
          </p:cNvPr>
          <p:cNvSpPr/>
          <p:nvPr/>
        </p:nvSpPr>
        <p:spPr>
          <a:xfrm>
            <a:off x="4152286" y="857955"/>
            <a:ext cx="1413092" cy="8758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dirty="0"/>
              <a:t>FERTILICALC</a:t>
            </a:r>
          </a:p>
          <a:p>
            <a:pPr algn="ctr"/>
            <a:r>
              <a:rPr lang="es-ES" dirty="0" err="1"/>
              <a:t>Algorithm</a:t>
            </a:r>
            <a:endParaRPr lang="es-ES" dirty="0"/>
          </a:p>
          <a:p>
            <a:pPr algn="ctr"/>
            <a:r>
              <a:rPr lang="es-ES" sz="1200" dirty="0"/>
              <a:t>(Python GPL)</a:t>
            </a:r>
          </a:p>
        </p:txBody>
      </p:sp>
      <p:cxnSp>
        <p:nvCxnSpPr>
          <p:cNvPr id="27" name="Conector recto de flecha 26">
            <a:extLst>
              <a:ext uri="{FF2B5EF4-FFF2-40B4-BE49-F238E27FC236}">
                <a16:creationId xmlns:a16="http://schemas.microsoft.com/office/drawing/2014/main" id="{9E1A33C9-DD88-4D99-83AD-A99C28BECACE}"/>
              </a:ext>
            </a:extLst>
          </p:cNvPr>
          <p:cNvCxnSpPr>
            <a:cxnSpLocks/>
            <a:stCxn id="26" idx="2"/>
          </p:cNvCxnSpPr>
          <p:nvPr/>
        </p:nvCxnSpPr>
        <p:spPr>
          <a:xfrm flipH="1">
            <a:off x="3588678" y="1733756"/>
            <a:ext cx="1270154" cy="17044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0" name="CuadroTexto 29">
            <a:extLst>
              <a:ext uri="{FF2B5EF4-FFF2-40B4-BE49-F238E27FC236}">
                <a16:creationId xmlns:a16="http://schemas.microsoft.com/office/drawing/2014/main" id="{21A59BE4-D493-40B6-BB1B-DC98AF3DEB78}"/>
              </a:ext>
            </a:extLst>
          </p:cNvPr>
          <p:cNvSpPr txBox="1"/>
          <p:nvPr/>
        </p:nvSpPr>
        <p:spPr>
          <a:xfrm>
            <a:off x="2228737" y="3147171"/>
            <a:ext cx="128024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1200" dirty="0"/>
              <a:t>NPK NUTRIENT ALGORITHM</a:t>
            </a:r>
          </a:p>
          <a:p>
            <a:pPr algn="ctr"/>
            <a:r>
              <a:rPr lang="es-ES" sz="1200" dirty="0"/>
              <a:t>(API)</a:t>
            </a:r>
          </a:p>
        </p:txBody>
      </p:sp>
      <p:cxnSp>
        <p:nvCxnSpPr>
          <p:cNvPr id="32" name="Conector recto de flecha 31">
            <a:extLst>
              <a:ext uri="{FF2B5EF4-FFF2-40B4-BE49-F238E27FC236}">
                <a16:creationId xmlns:a16="http://schemas.microsoft.com/office/drawing/2014/main" id="{951C2ACC-0B8D-4680-926C-63F0BCB90422}"/>
              </a:ext>
            </a:extLst>
          </p:cNvPr>
          <p:cNvCxnSpPr>
            <a:cxnSpLocks/>
            <a:stCxn id="30" idx="3"/>
          </p:cNvCxnSpPr>
          <p:nvPr/>
        </p:nvCxnSpPr>
        <p:spPr>
          <a:xfrm flipV="1">
            <a:off x="3508978" y="3328903"/>
            <a:ext cx="3591733" cy="1414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5" name="CuadroTexto 34">
            <a:extLst>
              <a:ext uri="{FF2B5EF4-FFF2-40B4-BE49-F238E27FC236}">
                <a16:creationId xmlns:a16="http://schemas.microsoft.com/office/drawing/2014/main" id="{D4E2BA3B-385C-4539-A676-FE2AB0E6BC35}"/>
              </a:ext>
            </a:extLst>
          </p:cNvPr>
          <p:cNvSpPr txBox="1"/>
          <p:nvPr/>
        </p:nvSpPr>
        <p:spPr>
          <a:xfrm>
            <a:off x="6620102" y="3583700"/>
            <a:ext cx="113071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FERTILIZATION FRONTEND</a:t>
            </a:r>
          </a:p>
        </p:txBody>
      </p:sp>
      <p:cxnSp>
        <p:nvCxnSpPr>
          <p:cNvPr id="37" name="Conector recto de flecha 36">
            <a:extLst>
              <a:ext uri="{FF2B5EF4-FFF2-40B4-BE49-F238E27FC236}">
                <a16:creationId xmlns:a16="http://schemas.microsoft.com/office/drawing/2014/main" id="{0E1535F0-67A0-4AC3-8CC9-C84903B49F98}"/>
              </a:ext>
            </a:extLst>
          </p:cNvPr>
          <p:cNvCxnSpPr>
            <a:cxnSpLocks/>
            <a:stCxn id="35" idx="1"/>
          </p:cNvCxnSpPr>
          <p:nvPr/>
        </p:nvCxnSpPr>
        <p:spPr>
          <a:xfrm flipH="1">
            <a:off x="2571954" y="3814533"/>
            <a:ext cx="4048148" cy="923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0" name="CuadroTexto 69">
            <a:extLst>
              <a:ext uri="{FF2B5EF4-FFF2-40B4-BE49-F238E27FC236}">
                <a16:creationId xmlns:a16="http://schemas.microsoft.com/office/drawing/2014/main" id="{0230A27D-F1BE-4D70-A5FF-BA2D7DC82ADF}"/>
              </a:ext>
            </a:extLst>
          </p:cNvPr>
          <p:cNvSpPr txBox="1"/>
          <p:nvPr/>
        </p:nvSpPr>
        <p:spPr>
          <a:xfrm>
            <a:off x="215794" y="5444295"/>
            <a:ext cx="7390093" cy="1323439"/>
          </a:xfrm>
          <a:prstGeom prst="rect">
            <a:avLst/>
          </a:prstGeom>
          <a:noFill/>
        </p:spPr>
        <p:txBody>
          <a:bodyPr wrap="square" rtlCol="0">
            <a:spAutoFit/>
          </a:bodyPr>
          <a:lstStyle/>
          <a:p>
            <a:r>
              <a:rPr lang="en-US" sz="4000" dirty="0"/>
              <a:t>Merging elements: FERTILICALC + </a:t>
            </a:r>
            <a:r>
              <a:rPr lang="en-US" sz="4000" dirty="0" err="1"/>
              <a:t>FaST</a:t>
            </a:r>
            <a:r>
              <a:rPr lang="en-US" sz="4000" dirty="0"/>
              <a:t> + SATIVUM</a:t>
            </a:r>
          </a:p>
        </p:txBody>
      </p:sp>
      <p:pic>
        <p:nvPicPr>
          <p:cNvPr id="71" name="Gráfico 70">
            <a:extLst>
              <a:ext uri="{FF2B5EF4-FFF2-40B4-BE49-F238E27FC236}">
                <a16:creationId xmlns:a16="http://schemas.microsoft.com/office/drawing/2014/main" id="{37497623-FCE8-41C4-BC68-83104621D6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942" y="67377"/>
            <a:ext cx="1547933" cy="1547933"/>
          </a:xfrm>
          <a:prstGeom prst="rect">
            <a:avLst/>
          </a:prstGeom>
        </p:spPr>
      </p:pic>
      <p:sp>
        <p:nvSpPr>
          <p:cNvPr id="31" name="Rectángulo 30">
            <a:extLst>
              <a:ext uri="{FF2B5EF4-FFF2-40B4-BE49-F238E27FC236}">
                <a16:creationId xmlns:a16="http://schemas.microsoft.com/office/drawing/2014/main" id="{BE0EAB9F-B454-41C7-993A-2F577174181E}"/>
              </a:ext>
            </a:extLst>
          </p:cNvPr>
          <p:cNvSpPr/>
          <p:nvPr/>
        </p:nvSpPr>
        <p:spPr>
          <a:xfrm>
            <a:off x="1166934" y="4045136"/>
            <a:ext cx="1706967" cy="590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End of phase I (year 2021)</a:t>
            </a:r>
          </a:p>
        </p:txBody>
      </p:sp>
      <p:pic>
        <p:nvPicPr>
          <p:cNvPr id="36" name="Imagen 35">
            <a:extLst>
              <a:ext uri="{FF2B5EF4-FFF2-40B4-BE49-F238E27FC236}">
                <a16:creationId xmlns:a16="http://schemas.microsoft.com/office/drawing/2014/main" id="{E4E84284-F49B-4F8D-B440-1FE1DD0DDB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7785" y="1160551"/>
            <a:ext cx="3344924" cy="705099"/>
          </a:xfrm>
          <a:prstGeom prst="rect">
            <a:avLst/>
          </a:prstGeom>
        </p:spPr>
      </p:pic>
      <p:sp>
        <p:nvSpPr>
          <p:cNvPr id="11" name="CuadroTexto 10">
            <a:extLst>
              <a:ext uri="{FF2B5EF4-FFF2-40B4-BE49-F238E27FC236}">
                <a16:creationId xmlns:a16="http://schemas.microsoft.com/office/drawing/2014/main" id="{98042153-6242-4E79-B79F-27D445900EF2}"/>
              </a:ext>
            </a:extLst>
          </p:cNvPr>
          <p:cNvSpPr txBox="1"/>
          <p:nvPr/>
        </p:nvSpPr>
        <p:spPr>
          <a:xfrm>
            <a:off x="10216470" y="1189934"/>
            <a:ext cx="1294032"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defPPr>
              <a:defRPr lang="es-E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Development started in 2019, launched in 2021</a:t>
            </a:r>
          </a:p>
        </p:txBody>
      </p:sp>
      <p:pic>
        <p:nvPicPr>
          <p:cNvPr id="22" name="Picture 2" descr="Principles of Agronomy for Sustainable Agriculture">
            <a:extLst>
              <a:ext uri="{FF2B5EF4-FFF2-40B4-BE49-F238E27FC236}">
                <a16:creationId xmlns:a16="http://schemas.microsoft.com/office/drawing/2014/main" id="{073C5152-E520-41D8-9B50-7274C15200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0003" y="-10569"/>
            <a:ext cx="1029376" cy="154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321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B2EA1A7-DC7A-40A8-9E07-5A84A2CE9131}"/>
              </a:ext>
            </a:extLst>
          </p:cNvPr>
          <p:cNvSpPr>
            <a:spLocks noGrp="1"/>
          </p:cNvSpPr>
          <p:nvPr>
            <p:ph idx="1"/>
          </p:nvPr>
        </p:nvSpPr>
        <p:spPr>
          <a:xfrm>
            <a:off x="769617" y="1846307"/>
            <a:ext cx="7063596" cy="4318187"/>
          </a:xfrm>
        </p:spPr>
        <p:txBody>
          <a:bodyPr>
            <a:normAutofit fontScale="85000" lnSpcReduction="20000"/>
          </a:bodyPr>
          <a:lstStyle/>
          <a:p>
            <a:r>
              <a:rPr lang="es-ES" sz="2800" noProof="0" dirty="0" err="1"/>
              <a:t>Sativum</a:t>
            </a:r>
            <a:r>
              <a:rPr lang="es-ES" sz="2800" noProof="0" dirty="0"/>
              <a:t> es una APP pública para la gestión de datos sobre parcelas agrícolas en España</a:t>
            </a:r>
          </a:p>
          <a:p>
            <a:pPr lvl="1"/>
            <a:r>
              <a:rPr lang="es-ES" sz="3000" noProof="0" dirty="0"/>
              <a:t>Satélite</a:t>
            </a:r>
            <a:r>
              <a:rPr lang="es-ES" sz="2800" noProof="0" dirty="0"/>
              <a:t> (y foto aérea)</a:t>
            </a:r>
          </a:p>
          <a:p>
            <a:pPr lvl="1"/>
            <a:r>
              <a:rPr lang="es-ES" sz="2800" noProof="0" dirty="0"/>
              <a:t>Suelo</a:t>
            </a:r>
          </a:p>
          <a:p>
            <a:pPr lvl="1"/>
            <a:r>
              <a:rPr lang="es-ES" sz="2800" noProof="0" dirty="0"/>
              <a:t>Clima</a:t>
            </a:r>
          </a:p>
          <a:p>
            <a:pPr lvl="1"/>
            <a:r>
              <a:rPr lang="es-ES" sz="2800" noProof="0" dirty="0"/>
              <a:t>Parcelario y cultivos</a:t>
            </a:r>
          </a:p>
          <a:p>
            <a:r>
              <a:rPr lang="es-ES" sz="2800" noProof="0" dirty="0"/>
              <a:t>Integrada con el sistema de gestión de la PAC</a:t>
            </a:r>
          </a:p>
          <a:p>
            <a:r>
              <a:rPr lang="es-ES" sz="2800" noProof="0" dirty="0"/>
              <a:t>Se incluyen módulos de ayuda a la toma de decisiones.</a:t>
            </a:r>
          </a:p>
          <a:p>
            <a:pPr lvl="1"/>
            <a:r>
              <a:rPr lang="es-ES" sz="2800" b="1" noProof="0" dirty="0"/>
              <a:t>Nutrición: Es un FAST</a:t>
            </a:r>
          </a:p>
          <a:p>
            <a:pPr lvl="1"/>
            <a:r>
              <a:rPr lang="es-ES" sz="2800" noProof="0" dirty="0"/>
              <a:t>Plagas</a:t>
            </a:r>
          </a:p>
          <a:p>
            <a:pPr lvl="1"/>
            <a:r>
              <a:rPr lang="es-ES" sz="2800" noProof="0" dirty="0"/>
              <a:t>Agricultura de precisión…</a:t>
            </a:r>
          </a:p>
          <a:p>
            <a:r>
              <a:rPr lang="es-ES" sz="3200" noProof="0" dirty="0"/>
              <a:t>Compatible con el Cuaderno digital </a:t>
            </a:r>
          </a:p>
          <a:p>
            <a:endParaRPr lang="es-ES" sz="2800" noProof="0" dirty="0"/>
          </a:p>
          <a:p>
            <a:pPr lvl="1"/>
            <a:endParaRPr lang="es-ES" sz="2800" noProof="0" dirty="0"/>
          </a:p>
          <a:p>
            <a:endParaRPr lang="es-ES" sz="2800" noProof="0" dirty="0"/>
          </a:p>
        </p:txBody>
      </p:sp>
      <p:pic>
        <p:nvPicPr>
          <p:cNvPr id="8" name="Imagen 7">
            <a:extLst>
              <a:ext uri="{FF2B5EF4-FFF2-40B4-BE49-F238E27FC236}">
                <a16:creationId xmlns:a16="http://schemas.microsoft.com/office/drawing/2014/main" id="{3D8E81FF-9F41-450A-9D79-FD6630CCBB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9552" y="421990"/>
            <a:ext cx="3903725" cy="822893"/>
          </a:xfrm>
          <a:prstGeom prst="rect">
            <a:avLst/>
          </a:prstGeom>
        </p:spPr>
      </p:pic>
      <p:pic>
        <p:nvPicPr>
          <p:cNvPr id="6" name="Imagen 5">
            <a:extLst>
              <a:ext uri="{FF2B5EF4-FFF2-40B4-BE49-F238E27FC236}">
                <a16:creationId xmlns:a16="http://schemas.microsoft.com/office/drawing/2014/main" id="{4DB008DF-B59D-4531-9483-5F10D0632EEC}"/>
              </a:ext>
            </a:extLst>
          </p:cNvPr>
          <p:cNvPicPr>
            <a:picLocks noChangeAspect="1"/>
          </p:cNvPicPr>
          <p:nvPr/>
        </p:nvPicPr>
        <p:blipFill rotWithShape="1">
          <a:blip r:embed="rId4"/>
          <a:srcRect r="3752"/>
          <a:stretch/>
        </p:blipFill>
        <p:spPr>
          <a:xfrm>
            <a:off x="9182790" y="0"/>
            <a:ext cx="3009210" cy="5392365"/>
          </a:xfrm>
          <a:prstGeom prst="rect">
            <a:avLst/>
          </a:prstGeom>
        </p:spPr>
      </p:pic>
      <p:pic>
        <p:nvPicPr>
          <p:cNvPr id="9" name="Marcador de contenido 5">
            <a:extLst>
              <a:ext uri="{FF2B5EF4-FFF2-40B4-BE49-F238E27FC236}">
                <a16:creationId xmlns:a16="http://schemas.microsoft.com/office/drawing/2014/main" id="{13BE6FEB-A5EB-4D5B-9264-80E45F2A15F6}"/>
              </a:ext>
            </a:extLst>
          </p:cNvPr>
          <p:cNvPicPr>
            <a:picLocks noChangeAspect="1"/>
          </p:cNvPicPr>
          <p:nvPr/>
        </p:nvPicPr>
        <p:blipFill rotWithShape="1">
          <a:blip r:embed="rId5"/>
          <a:srcRect t="67656" r="3675"/>
          <a:stretch/>
        </p:blipFill>
        <p:spPr>
          <a:xfrm>
            <a:off x="9182100" y="5115273"/>
            <a:ext cx="3009210" cy="1742727"/>
          </a:xfrm>
          <a:prstGeom prst="rect">
            <a:avLst/>
          </a:prstGeom>
        </p:spPr>
      </p:pic>
    </p:spTree>
    <p:extLst>
      <p:ext uri="{BB962C8B-B14F-4D97-AF65-F5344CB8AC3E}">
        <p14:creationId xmlns:p14="http://schemas.microsoft.com/office/powerpoint/2010/main" val="3843664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BA119-93AB-4CAC-8279-C2BD6363C5FF}"/>
              </a:ext>
            </a:extLst>
          </p:cNvPr>
          <p:cNvSpPr>
            <a:spLocks noGrp="1"/>
          </p:cNvSpPr>
          <p:nvPr>
            <p:ph type="title"/>
          </p:nvPr>
        </p:nvSpPr>
        <p:spPr/>
        <p:txBody>
          <a:bodyPr/>
          <a:lstStyle/>
          <a:p>
            <a:endParaRPr lang="es-ES" noProof="0" dirty="0"/>
          </a:p>
        </p:txBody>
      </p:sp>
      <p:pic>
        <p:nvPicPr>
          <p:cNvPr id="6" name="Marcador de contenido 5">
            <a:extLst>
              <a:ext uri="{FF2B5EF4-FFF2-40B4-BE49-F238E27FC236}">
                <a16:creationId xmlns:a16="http://schemas.microsoft.com/office/drawing/2014/main" id="{C238D439-80F6-4EFA-880B-89FA137632B6}"/>
              </a:ext>
            </a:extLst>
          </p:cNvPr>
          <p:cNvPicPr>
            <a:picLocks noGrp="1" noChangeAspect="1"/>
          </p:cNvPicPr>
          <p:nvPr>
            <p:ph idx="1"/>
          </p:nvPr>
        </p:nvPicPr>
        <p:blipFill rotWithShape="1">
          <a:blip r:embed="rId2"/>
          <a:srcRect t="67656" r="3675"/>
          <a:stretch/>
        </p:blipFill>
        <p:spPr>
          <a:xfrm>
            <a:off x="0" y="5115273"/>
            <a:ext cx="3009210" cy="1742727"/>
          </a:xfrm>
          <a:prstGeom prst="rect">
            <a:avLst/>
          </a:prstGeom>
        </p:spPr>
      </p:pic>
      <p:pic>
        <p:nvPicPr>
          <p:cNvPr id="5" name="Imagen 4">
            <a:extLst>
              <a:ext uri="{FF2B5EF4-FFF2-40B4-BE49-F238E27FC236}">
                <a16:creationId xmlns:a16="http://schemas.microsoft.com/office/drawing/2014/main" id="{10A94237-1DFD-466F-BA75-233951D2CC32}"/>
              </a:ext>
            </a:extLst>
          </p:cNvPr>
          <p:cNvPicPr>
            <a:picLocks noChangeAspect="1"/>
          </p:cNvPicPr>
          <p:nvPr/>
        </p:nvPicPr>
        <p:blipFill rotWithShape="1">
          <a:blip r:embed="rId3"/>
          <a:srcRect r="3752"/>
          <a:stretch/>
        </p:blipFill>
        <p:spPr>
          <a:xfrm>
            <a:off x="690" y="0"/>
            <a:ext cx="3009210" cy="5392365"/>
          </a:xfrm>
          <a:prstGeom prst="rect">
            <a:avLst/>
          </a:prstGeom>
        </p:spPr>
      </p:pic>
      <p:pic>
        <p:nvPicPr>
          <p:cNvPr id="7" name="Imagen 6">
            <a:extLst>
              <a:ext uri="{FF2B5EF4-FFF2-40B4-BE49-F238E27FC236}">
                <a16:creationId xmlns:a16="http://schemas.microsoft.com/office/drawing/2014/main" id="{45403EC5-E6F8-4AA4-9405-45804D1B53A7}"/>
              </a:ext>
            </a:extLst>
          </p:cNvPr>
          <p:cNvPicPr>
            <a:picLocks noChangeAspect="1"/>
          </p:cNvPicPr>
          <p:nvPr/>
        </p:nvPicPr>
        <p:blipFill>
          <a:blip r:embed="rId4"/>
          <a:stretch>
            <a:fillRect/>
          </a:stretch>
        </p:blipFill>
        <p:spPr>
          <a:xfrm>
            <a:off x="3623594" y="0"/>
            <a:ext cx="3976321" cy="6858000"/>
          </a:xfrm>
          <a:prstGeom prst="rect">
            <a:avLst/>
          </a:prstGeom>
        </p:spPr>
      </p:pic>
      <p:pic>
        <p:nvPicPr>
          <p:cNvPr id="8" name="Imagen 7">
            <a:extLst>
              <a:ext uri="{FF2B5EF4-FFF2-40B4-BE49-F238E27FC236}">
                <a16:creationId xmlns:a16="http://schemas.microsoft.com/office/drawing/2014/main" id="{B8CE56B1-59B4-405D-92F4-A10D31D0B576}"/>
              </a:ext>
            </a:extLst>
          </p:cNvPr>
          <p:cNvPicPr>
            <a:picLocks noChangeAspect="1"/>
          </p:cNvPicPr>
          <p:nvPr/>
        </p:nvPicPr>
        <p:blipFill>
          <a:blip r:embed="rId5"/>
          <a:stretch>
            <a:fillRect/>
          </a:stretch>
        </p:blipFill>
        <p:spPr>
          <a:xfrm>
            <a:off x="8214989" y="0"/>
            <a:ext cx="3976321" cy="6858000"/>
          </a:xfrm>
          <a:prstGeom prst="rect">
            <a:avLst/>
          </a:prstGeom>
        </p:spPr>
      </p:pic>
    </p:spTree>
    <p:extLst>
      <p:ext uri="{BB962C8B-B14F-4D97-AF65-F5344CB8AC3E}">
        <p14:creationId xmlns:p14="http://schemas.microsoft.com/office/powerpoint/2010/main" val="2324297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FC9B4B-B1C7-4B3B-95B7-A71942BEE2EF}"/>
              </a:ext>
            </a:extLst>
          </p:cNvPr>
          <p:cNvPicPr>
            <a:picLocks noChangeAspect="1"/>
          </p:cNvPicPr>
          <p:nvPr/>
        </p:nvPicPr>
        <p:blipFill>
          <a:blip r:embed="rId2"/>
          <a:stretch>
            <a:fillRect/>
          </a:stretch>
        </p:blipFill>
        <p:spPr>
          <a:xfrm>
            <a:off x="0" y="0"/>
            <a:ext cx="3976321" cy="6858000"/>
          </a:xfrm>
          <a:prstGeom prst="rect">
            <a:avLst/>
          </a:prstGeom>
        </p:spPr>
      </p:pic>
      <p:pic>
        <p:nvPicPr>
          <p:cNvPr id="9" name="Imagen 8">
            <a:extLst>
              <a:ext uri="{FF2B5EF4-FFF2-40B4-BE49-F238E27FC236}">
                <a16:creationId xmlns:a16="http://schemas.microsoft.com/office/drawing/2014/main" id="{026DC8B5-DB53-4FFA-B09F-BF8667CB0FB3}"/>
              </a:ext>
            </a:extLst>
          </p:cNvPr>
          <p:cNvPicPr>
            <a:picLocks noChangeAspect="1"/>
          </p:cNvPicPr>
          <p:nvPr/>
        </p:nvPicPr>
        <p:blipFill>
          <a:blip r:embed="rId3"/>
          <a:stretch>
            <a:fillRect/>
          </a:stretch>
        </p:blipFill>
        <p:spPr>
          <a:xfrm>
            <a:off x="4107839" y="0"/>
            <a:ext cx="3976321" cy="6858000"/>
          </a:xfrm>
          <a:prstGeom prst="rect">
            <a:avLst/>
          </a:prstGeom>
        </p:spPr>
      </p:pic>
      <p:pic>
        <p:nvPicPr>
          <p:cNvPr id="10" name="Imagen 9">
            <a:extLst>
              <a:ext uri="{FF2B5EF4-FFF2-40B4-BE49-F238E27FC236}">
                <a16:creationId xmlns:a16="http://schemas.microsoft.com/office/drawing/2014/main" id="{3D445E8D-F50A-4956-A9AF-28E3833CBFE2}"/>
              </a:ext>
            </a:extLst>
          </p:cNvPr>
          <p:cNvPicPr>
            <a:picLocks noChangeAspect="1"/>
          </p:cNvPicPr>
          <p:nvPr/>
        </p:nvPicPr>
        <p:blipFill>
          <a:blip r:embed="rId4"/>
          <a:stretch>
            <a:fillRect/>
          </a:stretch>
        </p:blipFill>
        <p:spPr>
          <a:xfrm>
            <a:off x="8215678" y="0"/>
            <a:ext cx="3976321" cy="6858000"/>
          </a:xfrm>
          <a:prstGeom prst="rect">
            <a:avLst/>
          </a:prstGeom>
        </p:spPr>
      </p:pic>
    </p:spTree>
    <p:extLst>
      <p:ext uri="{BB962C8B-B14F-4D97-AF65-F5344CB8AC3E}">
        <p14:creationId xmlns:p14="http://schemas.microsoft.com/office/powerpoint/2010/main" val="332835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B2EA1A7-DC7A-40A8-9E07-5A84A2CE9131}"/>
              </a:ext>
            </a:extLst>
          </p:cNvPr>
          <p:cNvSpPr>
            <a:spLocks noGrp="1"/>
          </p:cNvSpPr>
          <p:nvPr>
            <p:ph idx="1"/>
          </p:nvPr>
        </p:nvSpPr>
        <p:spPr>
          <a:xfrm>
            <a:off x="572263" y="1548965"/>
            <a:ext cx="7275207" cy="4589703"/>
          </a:xfrm>
        </p:spPr>
        <p:txBody>
          <a:bodyPr>
            <a:normAutofit fontScale="92500" lnSpcReduction="20000"/>
          </a:bodyPr>
          <a:lstStyle/>
          <a:p>
            <a:r>
              <a:rPr lang="es" sz="2800" dirty="0"/>
              <a:t>Sativum es una APP pública para la gestión de datos sobre parcelas agrícolas</a:t>
            </a:r>
          </a:p>
          <a:p>
            <a:pPr lvl="1"/>
            <a:r>
              <a:rPr lang="es" sz="3000" dirty="0"/>
              <a:t>Satélite </a:t>
            </a:r>
            <a:r>
              <a:rPr lang="es" sz="2800" dirty="0"/>
              <a:t>(y foto aérea </a:t>
            </a:r>
            <a:r>
              <a:rPr lang="es-ES" sz="2800" dirty="0"/>
              <a:t>o VHR</a:t>
            </a:r>
            <a:r>
              <a:rPr lang="es" sz="2800" dirty="0"/>
              <a:t>)</a:t>
            </a:r>
          </a:p>
          <a:p>
            <a:pPr lvl="1"/>
            <a:r>
              <a:rPr lang="es-ES" sz="2800" dirty="0"/>
              <a:t>S</a:t>
            </a:r>
            <a:r>
              <a:rPr lang="es" sz="2800" dirty="0"/>
              <a:t>uelo</a:t>
            </a:r>
          </a:p>
          <a:p>
            <a:pPr lvl="1"/>
            <a:r>
              <a:rPr lang="es" sz="2800" dirty="0"/>
              <a:t>Clima</a:t>
            </a:r>
          </a:p>
          <a:p>
            <a:pPr lvl="1"/>
            <a:r>
              <a:rPr lang="es" sz="2800" dirty="0"/>
              <a:t>Parcelario y cultivos</a:t>
            </a:r>
          </a:p>
          <a:p>
            <a:r>
              <a:rPr lang="es" sz="2800" dirty="0"/>
              <a:t>Se incluyen módulos de ayuda a la toma de decisiones.</a:t>
            </a:r>
          </a:p>
          <a:p>
            <a:pPr lvl="1"/>
            <a:r>
              <a:rPr lang="es" sz="2800" b="1" dirty="0"/>
              <a:t>Nutrición: Es un FAST</a:t>
            </a:r>
          </a:p>
          <a:p>
            <a:pPr lvl="1"/>
            <a:r>
              <a:rPr lang="es-ES" sz="2800" dirty="0"/>
              <a:t>P</a:t>
            </a:r>
            <a:r>
              <a:rPr lang="es" sz="2800" dirty="0"/>
              <a:t>lagas</a:t>
            </a:r>
          </a:p>
          <a:p>
            <a:pPr lvl="1"/>
            <a:r>
              <a:rPr lang="es" sz="2800" dirty="0"/>
              <a:t>Agricultura de precision</a:t>
            </a:r>
          </a:p>
          <a:p>
            <a:pPr lvl="1"/>
            <a:r>
              <a:rPr lang="es" sz="2800" dirty="0"/>
              <a:t>Selección de fitosanitarios</a:t>
            </a:r>
          </a:p>
          <a:p>
            <a:r>
              <a:rPr lang="es" sz="3200" dirty="0"/>
              <a:t>Compatible con CUE y REA</a:t>
            </a:r>
          </a:p>
          <a:p>
            <a:endParaRPr lang="es-ES" sz="2800" dirty="0"/>
          </a:p>
          <a:p>
            <a:pPr lvl="1"/>
            <a:endParaRPr lang="es-ES" sz="2800" dirty="0"/>
          </a:p>
          <a:p>
            <a:endParaRPr lang="es-ES" sz="2800" dirty="0"/>
          </a:p>
        </p:txBody>
      </p:sp>
      <p:pic>
        <p:nvPicPr>
          <p:cNvPr id="8" name="Imagen 7">
            <a:extLst>
              <a:ext uri="{FF2B5EF4-FFF2-40B4-BE49-F238E27FC236}">
                <a16:creationId xmlns:a16="http://schemas.microsoft.com/office/drawing/2014/main" id="{3D8E81FF-9F41-450A-9D79-FD6630CCBB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9552" y="421990"/>
            <a:ext cx="3903725" cy="822893"/>
          </a:xfrm>
          <a:prstGeom prst="rect">
            <a:avLst/>
          </a:prstGeom>
        </p:spPr>
      </p:pic>
      <p:grpSp>
        <p:nvGrpSpPr>
          <p:cNvPr id="7" name="Grupo 6">
            <a:extLst>
              <a:ext uri="{FF2B5EF4-FFF2-40B4-BE49-F238E27FC236}">
                <a16:creationId xmlns:a16="http://schemas.microsoft.com/office/drawing/2014/main" id="{345C19ED-C500-480E-B389-CCA4F4F0F6DA}"/>
              </a:ext>
            </a:extLst>
          </p:cNvPr>
          <p:cNvGrpSpPr/>
          <p:nvPr/>
        </p:nvGrpSpPr>
        <p:grpSpPr>
          <a:xfrm>
            <a:off x="7881257" y="0"/>
            <a:ext cx="4448428" cy="6858000"/>
            <a:chOff x="573681" y="-17780"/>
            <a:chExt cx="5303243" cy="8341980"/>
          </a:xfrm>
        </p:grpSpPr>
        <p:pic>
          <p:nvPicPr>
            <p:cNvPr id="10" name="Imagen 9">
              <a:extLst>
                <a:ext uri="{FF2B5EF4-FFF2-40B4-BE49-F238E27FC236}">
                  <a16:creationId xmlns:a16="http://schemas.microsoft.com/office/drawing/2014/main" id="{7317F0C3-07B3-414A-B558-22D6F31EC28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0073" y="-17780"/>
              <a:ext cx="5238751" cy="2034540"/>
            </a:xfrm>
            <a:prstGeom prst="rect">
              <a:avLst/>
            </a:prstGeom>
          </p:spPr>
        </p:pic>
        <p:pic>
          <p:nvPicPr>
            <p:cNvPr id="11" name="Imagen 10">
              <a:extLst>
                <a:ext uri="{FF2B5EF4-FFF2-40B4-BE49-F238E27FC236}">
                  <a16:creationId xmlns:a16="http://schemas.microsoft.com/office/drawing/2014/main" id="{AAAB9492-3D6B-4F1B-ADA2-8F8EE1D9B88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0074" y="2138362"/>
              <a:ext cx="5276850" cy="6185838"/>
            </a:xfrm>
            <a:prstGeom prst="rect">
              <a:avLst/>
            </a:prstGeom>
          </p:spPr>
        </p:pic>
        <p:pic>
          <p:nvPicPr>
            <p:cNvPr id="12" name="Imagen 11">
              <a:extLst>
                <a:ext uri="{FF2B5EF4-FFF2-40B4-BE49-F238E27FC236}">
                  <a16:creationId xmlns:a16="http://schemas.microsoft.com/office/drawing/2014/main" id="{9FD1455A-7801-4993-ABBF-CA9BBCEA73F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3681" y="316862"/>
              <a:ext cx="2309802" cy="1699897"/>
            </a:xfrm>
            <a:prstGeom prst="rect">
              <a:avLst/>
            </a:prstGeom>
          </p:spPr>
        </p:pic>
        <p:pic>
          <p:nvPicPr>
            <p:cNvPr id="13" name="Imagen 12">
              <a:extLst>
                <a:ext uri="{FF2B5EF4-FFF2-40B4-BE49-F238E27FC236}">
                  <a16:creationId xmlns:a16="http://schemas.microsoft.com/office/drawing/2014/main" id="{7BF3E202-D7DB-4FD8-BE25-921176D8E07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7433" y="1953975"/>
              <a:ext cx="5184030" cy="216692"/>
            </a:xfrm>
            <a:prstGeom prst="rect">
              <a:avLst/>
            </a:prstGeom>
          </p:spPr>
        </p:pic>
        <p:pic>
          <p:nvPicPr>
            <p:cNvPr id="14" name="Imagen 13">
              <a:extLst>
                <a:ext uri="{FF2B5EF4-FFF2-40B4-BE49-F238E27FC236}">
                  <a16:creationId xmlns:a16="http://schemas.microsoft.com/office/drawing/2014/main" id="{FBC25230-CE3A-473E-AFA9-1331FA183CC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895852" y="316863"/>
              <a:ext cx="876301" cy="2971800"/>
            </a:xfrm>
            <a:prstGeom prst="rect">
              <a:avLst/>
            </a:prstGeom>
          </p:spPr>
        </p:pic>
      </p:grpSp>
      <p:grpSp>
        <p:nvGrpSpPr>
          <p:cNvPr id="15" name="Grupo 14">
            <a:extLst>
              <a:ext uri="{FF2B5EF4-FFF2-40B4-BE49-F238E27FC236}">
                <a16:creationId xmlns:a16="http://schemas.microsoft.com/office/drawing/2014/main" id="{F89E16A9-B1AB-4014-8FB1-E795CFE50C7D}"/>
              </a:ext>
            </a:extLst>
          </p:cNvPr>
          <p:cNvGrpSpPr/>
          <p:nvPr/>
        </p:nvGrpSpPr>
        <p:grpSpPr>
          <a:xfrm>
            <a:off x="2195606" y="6139302"/>
            <a:ext cx="3473430" cy="681037"/>
            <a:chOff x="1308100" y="4838700"/>
            <a:chExt cx="3473430" cy="889000"/>
          </a:xfrm>
        </p:grpSpPr>
        <p:sp>
          <p:nvSpPr>
            <p:cNvPr id="16" name="Rectángulo: esquinas redondeadas 15">
              <a:extLst>
                <a:ext uri="{FF2B5EF4-FFF2-40B4-BE49-F238E27FC236}">
                  <a16:creationId xmlns:a16="http://schemas.microsoft.com/office/drawing/2014/main" id="{D1EE5FC1-7AC0-4BB8-99F7-A9B7353399BA}"/>
                </a:ext>
              </a:extLst>
            </p:cNvPr>
            <p:cNvSpPr/>
            <p:nvPr/>
          </p:nvSpPr>
          <p:spPr>
            <a:xfrm>
              <a:off x="1308100" y="4838700"/>
              <a:ext cx="3413934" cy="889000"/>
            </a:xfrm>
            <a:prstGeom prst="roundRect">
              <a:avLst/>
            </a:prstGeom>
            <a:solidFill>
              <a:srgbClr val="66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hlinkClick r:id="rId9"/>
              <a:extLst>
                <a:ext uri="{FF2B5EF4-FFF2-40B4-BE49-F238E27FC236}">
                  <a16:creationId xmlns:a16="http://schemas.microsoft.com/office/drawing/2014/main" id="{59FCC168-3764-4B58-B79E-6CFB806D9891}"/>
                </a:ext>
              </a:extLst>
            </p:cNvPr>
            <p:cNvSpPr/>
            <p:nvPr/>
          </p:nvSpPr>
          <p:spPr>
            <a:xfrm>
              <a:off x="1319813" y="5052367"/>
              <a:ext cx="3461717" cy="461665"/>
            </a:xfrm>
            <a:prstGeom prst="rect">
              <a:avLst/>
            </a:prstGeom>
          </p:spPr>
          <p:txBody>
            <a:bodyPr wrap="none">
              <a:spAutoFit/>
            </a:bodyPr>
            <a:lstStyle/>
            <a:p>
              <a:r>
                <a:rPr lang="es" sz="2400" b="1" dirty="0"/>
                <a:t>https://www.sativum.es/</a:t>
              </a:r>
            </a:p>
          </p:txBody>
        </p:sp>
      </p:grpSp>
    </p:spTree>
    <p:extLst>
      <p:ext uri="{BB962C8B-B14F-4D97-AF65-F5344CB8AC3E}">
        <p14:creationId xmlns:p14="http://schemas.microsoft.com/office/powerpoint/2010/main" val="335460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DE2D210-46CF-4CF1-859C-389001DCED72}"/>
              </a:ext>
            </a:extLst>
          </p:cNvPr>
          <p:cNvSpPr>
            <a:spLocks noGrp="1"/>
          </p:cNvSpPr>
          <p:nvPr>
            <p:ph idx="1"/>
          </p:nvPr>
        </p:nvSpPr>
        <p:spPr>
          <a:xfrm>
            <a:off x="864478" y="1510036"/>
            <a:ext cx="8229600" cy="5010486"/>
          </a:xfrm>
        </p:spPr>
        <p:txBody>
          <a:bodyPr>
            <a:normAutofit fontScale="85000" lnSpcReduction="10000"/>
          </a:bodyPr>
          <a:lstStyle/>
          <a:p>
            <a:pPr marL="0" indent="0">
              <a:buNone/>
            </a:pPr>
            <a:r>
              <a:rPr lang="es-ES" b="1" dirty="0"/>
              <a:t>Balance</a:t>
            </a:r>
            <a:r>
              <a:rPr lang="es" b="1" dirty="0"/>
              <a:t> de nutrientes para cultivos (equilibrio)</a:t>
            </a:r>
          </a:p>
          <a:p>
            <a:r>
              <a:rPr lang="es" dirty="0"/>
              <a:t>API B para parámetros de cultivo para algoritmo de nutrición</a:t>
            </a:r>
          </a:p>
          <a:p>
            <a:r>
              <a:rPr lang="es" dirty="0"/>
              <a:t>API C para cálculo del balance de nutrientes</a:t>
            </a:r>
          </a:p>
          <a:p>
            <a:pPr marL="0" indent="0">
              <a:buNone/>
            </a:pPr>
            <a:r>
              <a:rPr lang="es" b="1" dirty="0"/>
              <a:t>Recomendación de fertilizantes</a:t>
            </a:r>
          </a:p>
          <a:p>
            <a:r>
              <a:rPr lang="es" dirty="0"/>
              <a:t>API D para listado de fertilizantes orgánicos</a:t>
            </a:r>
          </a:p>
          <a:p>
            <a:r>
              <a:rPr lang="es" dirty="0"/>
              <a:t>API E para listado de fertilizantes inorgánicos</a:t>
            </a:r>
          </a:p>
          <a:p>
            <a:r>
              <a:rPr lang="es" dirty="0"/>
              <a:t>API G para servicio de propuesta automática de fertilizantes</a:t>
            </a:r>
          </a:p>
          <a:p>
            <a:pPr marL="0" indent="0">
              <a:buNone/>
            </a:pPr>
            <a:r>
              <a:rPr lang="es" b="1" dirty="0"/>
              <a:t>Servicios de datos geoespaciales</a:t>
            </a:r>
          </a:p>
          <a:p>
            <a:r>
              <a:rPr lang="es" dirty="0"/>
              <a:t>API A para consulta de suelos (a partir de mapas interpolados)</a:t>
            </a:r>
          </a:p>
          <a:p>
            <a:r>
              <a:rPr lang="es" dirty="0"/>
              <a:t>API F para contenido de N y K del agua de riego</a:t>
            </a:r>
          </a:p>
          <a:p>
            <a:pPr marL="0" indent="0">
              <a:buNone/>
            </a:pPr>
            <a:r>
              <a:rPr lang="es" b="1" dirty="0"/>
              <a:t>Interfaz de demostración HTML </a:t>
            </a:r>
            <a:r>
              <a:rPr lang="es" dirty="0"/>
              <a:t>: PWA simple y documentación de secuencia de solicitud</a:t>
            </a:r>
            <a:endParaRPr lang="en-AE" sz="2000" dirty="0"/>
          </a:p>
          <a:p>
            <a:endParaRPr lang="en-AE" sz="2000" dirty="0"/>
          </a:p>
          <a:p>
            <a:pPr marL="0" indent="0">
              <a:buNone/>
            </a:pPr>
            <a:endParaRPr lang="en-AE" dirty="0"/>
          </a:p>
        </p:txBody>
      </p:sp>
      <p:sp>
        <p:nvSpPr>
          <p:cNvPr id="6" name="Cerrar llave 5">
            <a:extLst>
              <a:ext uri="{FF2B5EF4-FFF2-40B4-BE49-F238E27FC236}">
                <a16:creationId xmlns:a16="http://schemas.microsoft.com/office/drawing/2014/main" id="{694464B9-9B8A-493A-A241-AD9B2992FC0A}"/>
              </a:ext>
            </a:extLst>
          </p:cNvPr>
          <p:cNvSpPr/>
          <p:nvPr/>
        </p:nvSpPr>
        <p:spPr>
          <a:xfrm>
            <a:off x="9402612" y="1951398"/>
            <a:ext cx="360040" cy="22592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 name="Cerrar llave 13">
            <a:extLst>
              <a:ext uri="{FF2B5EF4-FFF2-40B4-BE49-F238E27FC236}">
                <a16:creationId xmlns:a16="http://schemas.microsoft.com/office/drawing/2014/main" id="{DAE802F5-25B0-41A3-8FE7-96D975FF81FF}"/>
              </a:ext>
            </a:extLst>
          </p:cNvPr>
          <p:cNvSpPr/>
          <p:nvPr/>
        </p:nvSpPr>
        <p:spPr>
          <a:xfrm>
            <a:off x="9365207" y="4691626"/>
            <a:ext cx="360040" cy="9260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5" name="Picture 8" descr="ArcGIS Server">
            <a:extLst>
              <a:ext uri="{FF2B5EF4-FFF2-40B4-BE49-F238E27FC236}">
                <a16:creationId xmlns:a16="http://schemas.microsoft.com/office/drawing/2014/main" id="{4CED33F3-98A8-4D77-BC65-5F8DE51F9DE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44409" y="4747787"/>
            <a:ext cx="1944217" cy="869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m-sal (Tamer S) · GitHub">
            <a:extLst>
              <a:ext uri="{FF2B5EF4-FFF2-40B4-BE49-F238E27FC236}">
                <a16:creationId xmlns:a16="http://schemas.microsoft.com/office/drawing/2014/main" id="{6C7CCE52-0CDF-4D58-8A44-26CF2C82B9D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78236" y="2609526"/>
            <a:ext cx="1116243" cy="7441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penAPI Specification v3.1.0 | Introduction, Definitions, &amp; More">
            <a:extLst>
              <a:ext uri="{FF2B5EF4-FFF2-40B4-BE49-F238E27FC236}">
                <a16:creationId xmlns:a16="http://schemas.microsoft.com/office/drawing/2014/main" id="{190C1A6E-D8A9-4365-9BB5-4D24A09D0A1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25247" y="3439154"/>
            <a:ext cx="1417996" cy="428353"/>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7D0C6C78-EF60-4A2A-9B20-B135DB8C9F29}"/>
              </a:ext>
            </a:extLst>
          </p:cNvPr>
          <p:cNvSpPr txBox="1"/>
          <p:nvPr/>
        </p:nvSpPr>
        <p:spPr>
          <a:xfrm>
            <a:off x="11178588" y="3499441"/>
            <a:ext cx="880369" cy="307777"/>
          </a:xfrm>
          <a:prstGeom prst="rect">
            <a:avLst/>
          </a:prstGeom>
          <a:noFill/>
        </p:spPr>
        <p:txBody>
          <a:bodyPr wrap="none" rtlCol="0">
            <a:spAutoFit/>
          </a:bodyPr>
          <a:lstStyle/>
          <a:p>
            <a:r>
              <a:rPr lang="es" sz="1400" dirty="0">
                <a:latin typeface="Consolas" panose="020B0609020204030204" pitchFamily="49" charset="0"/>
              </a:rPr>
              <a:t>OEA 3.1</a:t>
            </a:r>
            <a:endParaRPr lang="es-ES" sz="1400" dirty="0">
              <a:latin typeface="Consolas" panose="020B0609020204030204" pitchFamily="49" charset="0"/>
            </a:endParaRPr>
          </a:p>
        </p:txBody>
      </p:sp>
      <p:sp>
        <p:nvSpPr>
          <p:cNvPr id="13" name="Título 12">
            <a:extLst>
              <a:ext uri="{FF2B5EF4-FFF2-40B4-BE49-F238E27FC236}">
                <a16:creationId xmlns:a16="http://schemas.microsoft.com/office/drawing/2014/main" id="{702B6540-A44B-4788-BD6E-A3BB71FB34CC}"/>
              </a:ext>
            </a:extLst>
          </p:cNvPr>
          <p:cNvSpPr>
            <a:spLocks noGrp="1"/>
          </p:cNvSpPr>
          <p:nvPr>
            <p:ph type="title"/>
          </p:nvPr>
        </p:nvSpPr>
        <p:spPr>
          <a:xfrm>
            <a:off x="588624" y="144867"/>
            <a:ext cx="11200002" cy="884201"/>
          </a:xfrm>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s-ES" sz="2400" dirty="0"/>
              <a:t>Apertura de </a:t>
            </a:r>
            <a:r>
              <a:rPr lang="es" sz="2400" dirty="0"/>
              <a:t>API para </a:t>
            </a:r>
            <a:r>
              <a:rPr lang="es-ES" sz="2400" dirty="0"/>
              <a:t>desarrolladores </a:t>
            </a:r>
            <a:r>
              <a:rPr lang="es" sz="2400" dirty="0"/>
              <a:t>y arquitectura convenio FEGA</a:t>
            </a:r>
          </a:p>
        </p:txBody>
      </p:sp>
    </p:spTree>
    <p:extLst>
      <p:ext uri="{BB962C8B-B14F-4D97-AF65-F5344CB8AC3E}">
        <p14:creationId xmlns:p14="http://schemas.microsoft.com/office/powerpoint/2010/main" val="2399513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1DD2D20-9557-4BB4-B33C-49BE62BEAE84}"/>
              </a:ext>
            </a:extLst>
          </p:cNvPr>
          <p:cNvPicPr>
            <a:picLocks noChangeAspect="1"/>
          </p:cNvPicPr>
          <p:nvPr/>
        </p:nvPicPr>
        <p:blipFill>
          <a:blip r:embed="rId2"/>
          <a:stretch>
            <a:fillRect/>
          </a:stretch>
        </p:blipFill>
        <p:spPr>
          <a:xfrm>
            <a:off x="4968860" y="0"/>
            <a:ext cx="7223140" cy="6858000"/>
          </a:xfrm>
          <a:prstGeom prst="rect">
            <a:avLst/>
          </a:prstGeom>
        </p:spPr>
      </p:pic>
      <p:sp>
        <p:nvSpPr>
          <p:cNvPr id="3" name="Rectángulo 2">
            <a:extLst>
              <a:ext uri="{FF2B5EF4-FFF2-40B4-BE49-F238E27FC236}">
                <a16:creationId xmlns:a16="http://schemas.microsoft.com/office/drawing/2014/main" id="{97196163-4752-405E-930B-40C0C9F5B8EF}"/>
              </a:ext>
            </a:extLst>
          </p:cNvPr>
          <p:cNvSpPr/>
          <p:nvPr/>
        </p:nvSpPr>
        <p:spPr>
          <a:xfrm>
            <a:off x="1143000" y="2762250"/>
            <a:ext cx="2908300" cy="1181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PARÁMETROS A ENVIAR</a:t>
            </a:r>
          </a:p>
        </p:txBody>
      </p:sp>
      <p:sp>
        <p:nvSpPr>
          <p:cNvPr id="4" name="Rectángulo 3">
            <a:extLst>
              <a:ext uri="{FF2B5EF4-FFF2-40B4-BE49-F238E27FC236}">
                <a16:creationId xmlns:a16="http://schemas.microsoft.com/office/drawing/2014/main" id="{B3BBA870-8BCD-4F00-A5D1-094638D2D807}"/>
              </a:ext>
            </a:extLst>
          </p:cNvPr>
          <p:cNvSpPr/>
          <p:nvPr/>
        </p:nvSpPr>
        <p:spPr>
          <a:xfrm>
            <a:off x="1143000" y="4813300"/>
            <a:ext cx="2908300" cy="1181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RESULTADOS DE NECESIDADES</a:t>
            </a:r>
          </a:p>
        </p:txBody>
      </p:sp>
      <p:sp>
        <p:nvSpPr>
          <p:cNvPr id="5" name="Flecha: a la derecha 4">
            <a:extLst>
              <a:ext uri="{FF2B5EF4-FFF2-40B4-BE49-F238E27FC236}">
                <a16:creationId xmlns:a16="http://schemas.microsoft.com/office/drawing/2014/main" id="{F5F192C3-AD85-40E9-94C7-DE9F25F5AA3F}"/>
              </a:ext>
            </a:extLst>
          </p:cNvPr>
          <p:cNvSpPr/>
          <p:nvPr/>
        </p:nvSpPr>
        <p:spPr>
          <a:xfrm>
            <a:off x="4396570" y="2947020"/>
            <a:ext cx="457200" cy="673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 la derecha 5">
            <a:extLst>
              <a:ext uri="{FF2B5EF4-FFF2-40B4-BE49-F238E27FC236}">
                <a16:creationId xmlns:a16="http://schemas.microsoft.com/office/drawing/2014/main" id="{4790581C-5454-4D7D-BAE7-D5B611528DFB}"/>
              </a:ext>
            </a:extLst>
          </p:cNvPr>
          <p:cNvSpPr/>
          <p:nvPr/>
        </p:nvSpPr>
        <p:spPr>
          <a:xfrm rot="10800000">
            <a:off x="4281480" y="5067300"/>
            <a:ext cx="457200" cy="673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4438BD9A-9A43-4647-A2B7-AF2A4ED2E3C4}"/>
              </a:ext>
            </a:extLst>
          </p:cNvPr>
          <p:cNvSpPr/>
          <p:nvPr/>
        </p:nvSpPr>
        <p:spPr>
          <a:xfrm>
            <a:off x="1143000" y="1953245"/>
            <a:ext cx="2908300" cy="55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API URL</a:t>
            </a:r>
          </a:p>
        </p:txBody>
      </p:sp>
      <p:cxnSp>
        <p:nvCxnSpPr>
          <p:cNvPr id="10" name="Conector recto de flecha 9">
            <a:extLst>
              <a:ext uri="{FF2B5EF4-FFF2-40B4-BE49-F238E27FC236}">
                <a16:creationId xmlns:a16="http://schemas.microsoft.com/office/drawing/2014/main" id="{05183CFA-EB52-455D-BB56-CC76CF99B130}"/>
              </a:ext>
            </a:extLst>
          </p:cNvPr>
          <p:cNvCxnSpPr>
            <a:cxnSpLocks/>
            <a:stCxn id="8" idx="3"/>
          </p:cNvCxnSpPr>
          <p:nvPr/>
        </p:nvCxnSpPr>
        <p:spPr>
          <a:xfrm flipV="1">
            <a:off x="4051300" y="1499840"/>
            <a:ext cx="1736183" cy="732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ítulo 6">
            <a:extLst>
              <a:ext uri="{FF2B5EF4-FFF2-40B4-BE49-F238E27FC236}">
                <a16:creationId xmlns:a16="http://schemas.microsoft.com/office/drawing/2014/main" id="{26CA8B9D-09B8-4C59-A4D0-262AD7034CC4}"/>
              </a:ext>
            </a:extLst>
          </p:cNvPr>
          <p:cNvSpPr>
            <a:spLocks noGrp="1"/>
          </p:cNvSpPr>
          <p:nvPr>
            <p:ph type="title"/>
          </p:nvPr>
        </p:nvSpPr>
        <p:spPr>
          <a:xfrm>
            <a:off x="495502" y="377477"/>
            <a:ext cx="3900480" cy="1325563"/>
          </a:xfrm>
        </p:spPr>
        <p:txBody>
          <a:bodyPr/>
          <a:lstStyle/>
          <a:p>
            <a:r>
              <a:rPr lang="es-ES" noProof="0" dirty="0"/>
              <a:t>Herramienta de acceso público</a:t>
            </a:r>
          </a:p>
        </p:txBody>
      </p:sp>
      <p:sp>
        <p:nvSpPr>
          <p:cNvPr id="11" name="Elipse 10">
            <a:extLst>
              <a:ext uri="{FF2B5EF4-FFF2-40B4-BE49-F238E27FC236}">
                <a16:creationId xmlns:a16="http://schemas.microsoft.com/office/drawing/2014/main" id="{BA2FB16A-0518-48DD-BA28-59513FE061DB}"/>
              </a:ext>
            </a:extLst>
          </p:cNvPr>
          <p:cNvSpPr/>
          <p:nvPr/>
        </p:nvSpPr>
        <p:spPr>
          <a:xfrm>
            <a:off x="5471531" y="5894039"/>
            <a:ext cx="1248937" cy="6517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00711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n 1" descr="image001">
            <a:extLst>
              <a:ext uri="{FF2B5EF4-FFF2-40B4-BE49-F238E27FC236}">
                <a16:creationId xmlns:a16="http://schemas.microsoft.com/office/drawing/2014/main" id="{93C32A19-3F15-4459-A86B-B560E9ECD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963276"/>
            <a:ext cx="11734801"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718997FD-AC71-4A06-8E3B-F2E9E404CDD6}"/>
              </a:ext>
            </a:extLst>
          </p:cNvPr>
          <p:cNvSpPr>
            <a:spLocks noGrp="1"/>
          </p:cNvSpPr>
          <p:nvPr>
            <p:ph type="title"/>
          </p:nvPr>
        </p:nvSpPr>
        <p:spPr>
          <a:xfrm>
            <a:off x="906036" y="0"/>
            <a:ext cx="10515600" cy="1325563"/>
          </a:xfrm>
        </p:spPr>
        <p:txBody>
          <a:bodyPr/>
          <a:lstStyle/>
          <a:p>
            <a:r>
              <a:rPr lang="es-ES" noProof="0" dirty="0"/>
              <a:t>Datos de referencia en API</a:t>
            </a:r>
          </a:p>
        </p:txBody>
      </p:sp>
      <p:graphicFrame>
        <p:nvGraphicFramePr>
          <p:cNvPr id="4" name="Tabla 3">
            <a:extLst>
              <a:ext uri="{FF2B5EF4-FFF2-40B4-BE49-F238E27FC236}">
                <a16:creationId xmlns:a16="http://schemas.microsoft.com/office/drawing/2014/main" id="{7ED69E88-C266-47D9-80F3-A243D07050DB}"/>
              </a:ext>
            </a:extLst>
          </p:cNvPr>
          <p:cNvGraphicFramePr>
            <a:graphicFrameLocks noGrp="1"/>
          </p:cNvGraphicFramePr>
          <p:nvPr>
            <p:extLst/>
          </p:nvPr>
        </p:nvGraphicFramePr>
        <p:xfrm>
          <a:off x="7366000" y="3237157"/>
          <a:ext cx="4597400" cy="3333750"/>
        </p:xfrm>
        <a:graphic>
          <a:graphicData uri="http://schemas.openxmlformats.org/drawingml/2006/table">
            <a:tbl>
              <a:tblPr>
                <a:tableStyleId>{5C22544A-7EE6-4342-B048-85BDC9FD1C3A}</a:tableStyleId>
              </a:tblPr>
              <a:tblGrid>
                <a:gridCol w="4597400">
                  <a:extLst>
                    <a:ext uri="{9D8B030D-6E8A-4147-A177-3AD203B41FA5}">
                      <a16:colId xmlns:a16="http://schemas.microsoft.com/office/drawing/2014/main" val="2625520103"/>
                    </a:ext>
                  </a:extLst>
                </a:gridCol>
              </a:tblGrid>
              <a:tr h="200025">
                <a:tc>
                  <a:txBody>
                    <a:bodyPr/>
                    <a:lstStyle/>
                    <a:p>
                      <a:pPr algn="l" fontAlgn="ctr"/>
                      <a:r>
                        <a:rPr lang="es-ES" sz="1100" u="none" strike="noStrike">
                          <a:effectLst/>
                        </a:rPr>
                        <a:t>D_FERTILIZANTE_ORGANICO</a:t>
                      </a:r>
                      <a:endParaRPr lang="es-ES"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37723774"/>
                  </a:ext>
                </a:extLst>
              </a:tr>
              <a:tr h="190500">
                <a:tc>
                  <a:txBody>
                    <a:bodyPr/>
                    <a:lstStyle/>
                    <a:p>
                      <a:pPr algn="l" fontAlgn="ctr"/>
                      <a:r>
                        <a:rPr lang="es-ES" sz="1100" u="none" strike="noStrike">
                          <a:effectLst/>
                        </a:rPr>
                        <a:t>Purín de vacuno de leche (líquido/depósito)</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92401274"/>
                  </a:ext>
                </a:extLst>
              </a:tr>
              <a:tr h="200025">
                <a:tc>
                  <a:txBody>
                    <a:bodyPr/>
                    <a:lstStyle/>
                    <a:p>
                      <a:pPr algn="l" fontAlgn="ctr"/>
                      <a:r>
                        <a:rPr lang="es-ES" sz="1100" u="none" strike="noStrike">
                          <a:effectLst/>
                        </a:rPr>
                        <a:t>Estiércol vacuno carne con cama de paja (sólido/con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091439"/>
                  </a:ext>
                </a:extLst>
              </a:tr>
              <a:tr h="190500">
                <a:tc>
                  <a:txBody>
                    <a:bodyPr/>
                    <a:lstStyle/>
                    <a:p>
                      <a:pPr algn="l" fontAlgn="b"/>
                      <a:r>
                        <a:rPr lang="es-ES" sz="1100" u="none" strike="noStrike">
                          <a:effectLst/>
                        </a:rPr>
                        <a:t>Gallinaza de ponedora en jaula, recogida en cinta (sólido/sin cama)</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4408004"/>
                  </a:ext>
                </a:extLst>
              </a:tr>
              <a:tr h="190500">
                <a:tc>
                  <a:txBody>
                    <a:bodyPr/>
                    <a:lstStyle/>
                    <a:p>
                      <a:pPr algn="l" fontAlgn="b"/>
                      <a:r>
                        <a:rPr lang="es-ES" sz="1100" u="none" strike="noStrike">
                          <a:effectLst/>
                        </a:rPr>
                        <a:t>Gallinaza de ponedora en jaula, recogida en foso (sólido/depósito)</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7070167"/>
                  </a:ext>
                </a:extLst>
              </a:tr>
              <a:tr h="200025">
                <a:tc>
                  <a:txBody>
                    <a:bodyPr/>
                    <a:lstStyle/>
                    <a:p>
                      <a:pPr algn="l" fontAlgn="b"/>
                      <a:r>
                        <a:rPr lang="es-ES" sz="1100" u="none" strike="noStrike">
                          <a:effectLst/>
                        </a:rPr>
                        <a:t>Gallinaza de ponedora en suelo con cama de paja o serrín (sólido/con cama)</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7599076"/>
                  </a:ext>
                </a:extLst>
              </a:tr>
              <a:tr h="190500">
                <a:tc>
                  <a:txBody>
                    <a:bodyPr/>
                    <a:lstStyle/>
                    <a:p>
                      <a:pPr algn="l" fontAlgn="b"/>
                      <a:r>
                        <a:rPr lang="es-ES" sz="1100" u="none" strike="noStrike" dirty="0">
                          <a:effectLst/>
                        </a:rPr>
                        <a:t>Gallinaza de pollos con cama de paja (sólido/con cama)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91854315"/>
                  </a:ext>
                </a:extLst>
              </a:tr>
              <a:tr h="200025">
                <a:tc>
                  <a:txBody>
                    <a:bodyPr/>
                    <a:lstStyle/>
                    <a:p>
                      <a:pPr algn="l" fontAlgn="b"/>
                      <a:r>
                        <a:rPr lang="es-ES" sz="1100" u="none" strike="noStrike" dirty="0">
                          <a:effectLst/>
                        </a:rPr>
                        <a:t>Gallinaza de pollos con cama de viruta de pino (sólido/con cama)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6085581"/>
                  </a:ext>
                </a:extLst>
              </a:tr>
              <a:tr h="190500">
                <a:tc>
                  <a:txBody>
                    <a:bodyPr/>
                    <a:lstStyle/>
                    <a:p>
                      <a:pPr algn="l" fontAlgn="ctr"/>
                      <a:r>
                        <a:rPr lang="pt-BR" sz="1100" u="none" strike="noStrike" dirty="0" err="1">
                          <a:effectLst/>
                        </a:rPr>
                        <a:t>Purín</a:t>
                      </a:r>
                      <a:r>
                        <a:rPr lang="pt-BR" sz="1100" u="none" strike="noStrike" dirty="0">
                          <a:effectLst/>
                        </a:rPr>
                        <a:t> de cerdas madres  (líquido/depósito)</a:t>
                      </a:r>
                      <a:endParaRPr lang="pt-BR"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40645971"/>
                  </a:ext>
                </a:extLst>
              </a:tr>
              <a:tr h="190500">
                <a:tc>
                  <a:txBody>
                    <a:bodyPr/>
                    <a:lstStyle/>
                    <a:p>
                      <a:pPr algn="l" fontAlgn="ctr"/>
                      <a:r>
                        <a:rPr lang="pt-BR" sz="1100" u="none" strike="noStrike" dirty="0" err="1">
                          <a:effectLst/>
                        </a:rPr>
                        <a:t>Purín</a:t>
                      </a:r>
                      <a:r>
                        <a:rPr lang="pt-BR" sz="1100" u="none" strike="noStrike" dirty="0">
                          <a:effectLst/>
                        </a:rPr>
                        <a:t> de cerdos </a:t>
                      </a:r>
                      <a:r>
                        <a:rPr lang="pt-BR" sz="1100" u="none" strike="noStrike" dirty="0" err="1">
                          <a:effectLst/>
                        </a:rPr>
                        <a:t>cebo</a:t>
                      </a:r>
                      <a:r>
                        <a:rPr lang="pt-BR" sz="1100" u="none" strike="noStrike" dirty="0">
                          <a:effectLst/>
                        </a:rPr>
                        <a:t> (líquido/depósito)</a:t>
                      </a:r>
                      <a:endParaRPr lang="pt-BR"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80967691"/>
                  </a:ext>
                </a:extLst>
              </a:tr>
              <a:tr h="190500">
                <a:tc>
                  <a:txBody>
                    <a:bodyPr/>
                    <a:lstStyle/>
                    <a:p>
                      <a:pPr algn="l" fontAlgn="ctr"/>
                      <a:r>
                        <a:rPr lang="es-ES" sz="1100" u="none" strike="noStrike" dirty="0">
                          <a:effectLst/>
                        </a:rPr>
                        <a:t>Purín granja de porcino en ciclo cerrado (líquido/depósito)</a:t>
                      </a:r>
                      <a:endParaRPr lang="es-ES"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59205942"/>
                  </a:ext>
                </a:extLst>
              </a:tr>
              <a:tr h="200025">
                <a:tc>
                  <a:txBody>
                    <a:bodyPr/>
                    <a:lstStyle/>
                    <a:p>
                      <a:pPr algn="l" fontAlgn="ctr"/>
                      <a:r>
                        <a:rPr lang="es-ES" sz="1100" u="none" strike="noStrike" dirty="0">
                          <a:effectLst/>
                        </a:rPr>
                        <a:t>Fracción sólida del purín de porcino (sólido/sin cama)</a:t>
                      </a:r>
                      <a:endParaRPr lang="es-ES"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00939833"/>
                  </a:ext>
                </a:extLst>
              </a:tr>
              <a:tr h="200025">
                <a:tc>
                  <a:txBody>
                    <a:bodyPr/>
                    <a:lstStyle/>
                    <a:p>
                      <a:pPr algn="l" fontAlgn="ctr"/>
                      <a:r>
                        <a:rPr lang="es-ES" sz="1100" u="none" strike="noStrike">
                          <a:effectLst/>
                        </a:rPr>
                        <a:t>Ovino (sólido / 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62870144"/>
                  </a:ext>
                </a:extLst>
              </a:tr>
              <a:tr h="200025">
                <a:tc>
                  <a:txBody>
                    <a:bodyPr/>
                    <a:lstStyle/>
                    <a:p>
                      <a:pPr algn="l" fontAlgn="ctr"/>
                      <a:r>
                        <a:rPr lang="es-ES" sz="1100" u="none" strike="noStrike">
                          <a:effectLst/>
                        </a:rPr>
                        <a:t>Estiécol de conejo</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48428037"/>
                  </a:ext>
                </a:extLst>
              </a:tr>
              <a:tr h="200025">
                <a:tc>
                  <a:txBody>
                    <a:bodyPr/>
                    <a:lstStyle/>
                    <a:p>
                      <a:pPr algn="l" fontAlgn="ctr"/>
                      <a:r>
                        <a:rPr lang="es-ES" sz="1100" u="none" strike="noStrike">
                          <a:effectLst/>
                        </a:rPr>
                        <a:t>Caballo (sólido/cama de paja)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50100141"/>
                  </a:ext>
                </a:extLst>
              </a:tr>
              <a:tr h="200025">
                <a:tc>
                  <a:txBody>
                    <a:bodyPr/>
                    <a:lstStyle/>
                    <a:p>
                      <a:pPr algn="l" fontAlgn="ctr"/>
                      <a:r>
                        <a:rPr lang="es-ES" sz="1100" u="none" strike="noStrike">
                          <a:effectLst/>
                        </a:rPr>
                        <a:t>Estiércol porcino con cama de paja (sólido/con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83436103"/>
                  </a:ext>
                </a:extLst>
              </a:tr>
              <a:tr h="200025">
                <a:tc>
                  <a:txBody>
                    <a:bodyPr/>
                    <a:lstStyle/>
                    <a:p>
                      <a:pPr algn="l" fontAlgn="b"/>
                      <a:r>
                        <a:rPr lang="es-ES" sz="1100" u="none" strike="noStrike" dirty="0">
                          <a:effectLst/>
                        </a:rPr>
                        <a:t>Lodo de depuradora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80038718"/>
                  </a:ext>
                </a:extLst>
              </a:tr>
            </a:tbl>
          </a:graphicData>
        </a:graphic>
      </p:graphicFrame>
      <p:graphicFrame>
        <p:nvGraphicFramePr>
          <p:cNvPr id="5" name="Tabla 4">
            <a:extLst>
              <a:ext uri="{FF2B5EF4-FFF2-40B4-BE49-F238E27FC236}">
                <a16:creationId xmlns:a16="http://schemas.microsoft.com/office/drawing/2014/main" id="{D8A54C47-A25E-4E2C-8A56-5516055A783A}"/>
              </a:ext>
            </a:extLst>
          </p:cNvPr>
          <p:cNvGraphicFramePr>
            <a:graphicFrameLocks noGrp="1"/>
          </p:cNvGraphicFramePr>
          <p:nvPr>
            <p:extLst/>
          </p:nvPr>
        </p:nvGraphicFramePr>
        <p:xfrm>
          <a:off x="83393" y="3070465"/>
          <a:ext cx="5758228" cy="4471043"/>
        </p:xfrm>
        <a:graphic>
          <a:graphicData uri="http://schemas.openxmlformats.org/drawingml/2006/table">
            <a:tbl>
              <a:tblPr>
                <a:tableStyleId>{5C22544A-7EE6-4342-B048-85BDC9FD1C3A}</a:tableStyleId>
              </a:tblPr>
              <a:tblGrid>
                <a:gridCol w="410992">
                  <a:extLst>
                    <a:ext uri="{9D8B030D-6E8A-4147-A177-3AD203B41FA5}">
                      <a16:colId xmlns:a16="http://schemas.microsoft.com/office/drawing/2014/main" val="3990133053"/>
                    </a:ext>
                  </a:extLst>
                </a:gridCol>
                <a:gridCol w="774143">
                  <a:extLst>
                    <a:ext uri="{9D8B030D-6E8A-4147-A177-3AD203B41FA5}">
                      <a16:colId xmlns:a16="http://schemas.microsoft.com/office/drawing/2014/main" val="3558939728"/>
                    </a:ext>
                  </a:extLst>
                </a:gridCol>
                <a:gridCol w="906790">
                  <a:extLst>
                    <a:ext uri="{9D8B030D-6E8A-4147-A177-3AD203B41FA5}">
                      <a16:colId xmlns:a16="http://schemas.microsoft.com/office/drawing/2014/main" val="2904941324"/>
                    </a:ext>
                  </a:extLst>
                </a:gridCol>
                <a:gridCol w="887219">
                  <a:extLst>
                    <a:ext uri="{9D8B030D-6E8A-4147-A177-3AD203B41FA5}">
                      <a16:colId xmlns:a16="http://schemas.microsoft.com/office/drawing/2014/main" val="2634241981"/>
                    </a:ext>
                  </a:extLst>
                </a:gridCol>
                <a:gridCol w="906790">
                  <a:extLst>
                    <a:ext uri="{9D8B030D-6E8A-4147-A177-3AD203B41FA5}">
                      <a16:colId xmlns:a16="http://schemas.microsoft.com/office/drawing/2014/main" val="174445010"/>
                    </a:ext>
                  </a:extLst>
                </a:gridCol>
                <a:gridCol w="1872294">
                  <a:extLst>
                    <a:ext uri="{9D8B030D-6E8A-4147-A177-3AD203B41FA5}">
                      <a16:colId xmlns:a16="http://schemas.microsoft.com/office/drawing/2014/main" val="1694516103"/>
                    </a:ext>
                  </a:extLst>
                </a:gridCol>
              </a:tblGrid>
              <a:tr h="392012">
                <a:tc>
                  <a:txBody>
                    <a:bodyPr/>
                    <a:lstStyle/>
                    <a:p>
                      <a:pPr algn="ctr" fontAlgn="ctr"/>
                      <a:r>
                        <a:rPr lang="es-ES" sz="800" u="none" strike="noStrike">
                          <a:effectLst/>
                        </a:rPr>
                        <a:t>C_FERTILIZANTE</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D_CLASIFICA_NIVEL1</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D_CLASIFICA_NIVEL2</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D_CLASIFICA_NIVEL3_COMPLEJOS</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RANKING_CONSUMO_COMPLEJOS_2019</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D_FERTILIZANTE</a:t>
                      </a:r>
                      <a:endParaRPr lang="es-ES" sz="800" b="1" i="0" u="none" strike="noStrike">
                        <a:solidFill>
                          <a:srgbClr val="000000"/>
                        </a:solidFill>
                        <a:effectLst/>
                        <a:latin typeface="Calibri" panose="020F0502020204030204" pitchFamily="34" charset="0"/>
                      </a:endParaRPr>
                    </a:p>
                  </a:txBody>
                  <a:tcPr marL="6534" marR="6534" marT="6534" marB="0" anchor="ctr"/>
                </a:tc>
                <a:extLst>
                  <a:ext uri="{0D108BD9-81ED-4DB2-BD59-A6C34878D82A}">
                    <a16:rowId xmlns:a16="http://schemas.microsoft.com/office/drawing/2014/main" val="3239247760"/>
                  </a:ext>
                </a:extLst>
              </a:tr>
              <a:tr h="130671">
                <a:tc>
                  <a:txBody>
                    <a:bodyPr/>
                    <a:lstStyle/>
                    <a:p>
                      <a:pPr algn="r" fontAlgn="b"/>
                      <a:r>
                        <a:rPr lang="es-ES" sz="800" u="none" strike="noStrike">
                          <a:effectLst/>
                        </a:rPr>
                        <a:t>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ACIDO NITRICO 15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463780606"/>
                  </a:ext>
                </a:extLst>
              </a:tr>
              <a:tr h="130671">
                <a:tc>
                  <a:txBody>
                    <a:bodyPr/>
                    <a:lstStyle/>
                    <a:p>
                      <a:pPr algn="r" fontAlgn="b"/>
                      <a:r>
                        <a:rPr lang="es-ES" sz="800" u="none" strike="noStrike">
                          <a:effectLst/>
                        </a:rPr>
                        <a:t>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AMONICO-NA 34,5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729258462"/>
                  </a:ext>
                </a:extLst>
              </a:tr>
              <a:tr h="130671">
                <a:tc>
                  <a:txBody>
                    <a:bodyPr/>
                    <a:lstStyle/>
                    <a:p>
                      <a:pPr algn="r" fontAlgn="b"/>
                      <a:r>
                        <a:rPr lang="es-ES" sz="800" u="none" strike="noStrike">
                          <a:effectLst/>
                        </a:rPr>
                        <a:t>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AMONICO CALCICO-NAC 27</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864753322"/>
                  </a:ext>
                </a:extLst>
              </a:tr>
              <a:tr h="130671">
                <a:tc>
                  <a:txBody>
                    <a:bodyPr/>
                    <a:lstStyle/>
                    <a:p>
                      <a:pPr algn="r" fontAlgn="b"/>
                      <a:r>
                        <a:rPr lang="es-ES" sz="800" u="none" strike="noStrike">
                          <a:effectLst/>
                        </a:rPr>
                        <a:t>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DE CALCIO SOLIDO   15,5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135701849"/>
                  </a:ext>
                </a:extLst>
              </a:tr>
              <a:tr h="130671">
                <a:tc>
                  <a:txBody>
                    <a:bodyPr/>
                    <a:lstStyle/>
                    <a:p>
                      <a:pPr algn="r" fontAlgn="b"/>
                      <a:r>
                        <a:rPr lang="es-ES" sz="800" u="none" strike="noStrike">
                          <a:effectLst/>
                        </a:rPr>
                        <a:t>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DE CALCIO LIQUIDO 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383489305"/>
                  </a:ext>
                </a:extLst>
              </a:tr>
              <a:tr h="130671">
                <a:tc>
                  <a:txBody>
                    <a:bodyPr/>
                    <a:lstStyle/>
                    <a:p>
                      <a:pPr algn="r" fontAlgn="b"/>
                      <a:r>
                        <a:rPr lang="es-ES" sz="800" u="none" strike="noStrike">
                          <a:effectLst/>
                        </a:rPr>
                        <a:t>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NITROSULFATO AMONICO-NSA 26</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749293677"/>
                  </a:ext>
                </a:extLst>
              </a:tr>
              <a:tr h="130671">
                <a:tc>
                  <a:txBody>
                    <a:bodyPr/>
                    <a:lstStyle/>
                    <a:p>
                      <a:pPr algn="r" fontAlgn="b"/>
                      <a:r>
                        <a:rPr lang="es-ES" sz="800" u="none" strike="noStrike">
                          <a:effectLst/>
                        </a:rPr>
                        <a:t>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SOLUCION NITROGENADA 20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627407869"/>
                  </a:ext>
                </a:extLst>
              </a:tr>
              <a:tr h="130671">
                <a:tc>
                  <a:txBody>
                    <a:bodyPr/>
                    <a:lstStyle/>
                    <a:p>
                      <a:pPr algn="r" fontAlgn="b"/>
                      <a:r>
                        <a:rPr lang="es-ES" sz="800" u="none" strike="noStrike">
                          <a:effectLst/>
                        </a:rPr>
                        <a:t>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SOLUCION NITROGENADA 32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4090080826"/>
                  </a:ext>
                </a:extLst>
              </a:tr>
              <a:tr h="130671">
                <a:tc>
                  <a:txBody>
                    <a:bodyPr/>
                    <a:lstStyle/>
                    <a:p>
                      <a:pPr algn="r" fontAlgn="b"/>
                      <a:r>
                        <a:rPr lang="es-ES" sz="800" u="none" strike="noStrike">
                          <a:effectLst/>
                        </a:rPr>
                        <a:t>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SULFATO AMONICO 21</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63247195"/>
                  </a:ext>
                </a:extLst>
              </a:tr>
              <a:tr h="130671">
                <a:tc>
                  <a:txBody>
                    <a:bodyPr/>
                    <a:lstStyle/>
                    <a:p>
                      <a:pPr algn="r" fontAlgn="b"/>
                      <a:r>
                        <a:rPr lang="es-ES" sz="800" u="none" strike="noStrike">
                          <a:effectLst/>
                        </a:rPr>
                        <a:t>10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UREA 40 con S </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755524899"/>
                  </a:ext>
                </a:extLst>
              </a:tr>
              <a:tr h="130671">
                <a:tc>
                  <a:txBody>
                    <a:bodyPr/>
                    <a:lstStyle/>
                    <a:p>
                      <a:pPr algn="r" fontAlgn="b"/>
                      <a:r>
                        <a:rPr lang="es-ES" sz="800" u="none" strike="noStrike">
                          <a:effectLst/>
                        </a:rPr>
                        <a:t>11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UREA 46</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77816692"/>
                  </a:ext>
                </a:extLst>
              </a:tr>
              <a:tr h="130671">
                <a:tc>
                  <a:txBody>
                    <a:bodyPr/>
                    <a:lstStyle/>
                    <a:p>
                      <a:pPr algn="r" fontAlgn="b"/>
                      <a:r>
                        <a:rPr lang="es-ES" sz="800" u="none" strike="noStrike">
                          <a:effectLst/>
                        </a:rPr>
                        <a:t>12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AMONIACO 82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211412088"/>
                  </a:ext>
                </a:extLst>
              </a:tr>
              <a:tr h="130671">
                <a:tc>
                  <a:txBody>
                    <a:bodyPr/>
                    <a:lstStyle/>
                    <a:p>
                      <a:pPr algn="r" fontAlgn="b"/>
                      <a:r>
                        <a:rPr lang="es-ES" sz="800" u="none" strike="noStrike">
                          <a:effectLst/>
                        </a:rPr>
                        <a:t>13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ACIDO FOSFORICO 52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553703032"/>
                  </a:ext>
                </a:extLst>
              </a:tr>
              <a:tr h="130671">
                <a:tc>
                  <a:txBody>
                    <a:bodyPr/>
                    <a:lstStyle/>
                    <a:p>
                      <a:pPr algn="r" fontAlgn="b"/>
                      <a:r>
                        <a:rPr lang="es-ES" sz="800" u="none" strike="noStrike">
                          <a:effectLst/>
                        </a:rPr>
                        <a:t>14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SUPERFOSFATO SIMPLE-SSP 18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273065139"/>
                  </a:ext>
                </a:extLst>
              </a:tr>
              <a:tr h="130671">
                <a:tc>
                  <a:txBody>
                    <a:bodyPr/>
                    <a:lstStyle/>
                    <a:p>
                      <a:pPr algn="r" fontAlgn="b"/>
                      <a:r>
                        <a:rPr lang="es-ES" sz="800" u="none" strike="noStrike">
                          <a:effectLst/>
                        </a:rPr>
                        <a:t>15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SUPERFOSFATO CONCENTRADO-SSP 45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623938648"/>
                  </a:ext>
                </a:extLst>
              </a:tr>
              <a:tr h="130671">
                <a:tc>
                  <a:txBody>
                    <a:bodyPr/>
                    <a:lstStyle/>
                    <a:p>
                      <a:pPr algn="r" fontAlgn="b"/>
                      <a:r>
                        <a:rPr lang="es-ES" sz="800" u="none" strike="noStrike">
                          <a:effectLst/>
                        </a:rPr>
                        <a:t>16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POTASICO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CLORURO POTASICO-ClK 60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694762457"/>
                  </a:ext>
                </a:extLst>
              </a:tr>
              <a:tr h="130671">
                <a:tc>
                  <a:txBody>
                    <a:bodyPr/>
                    <a:lstStyle/>
                    <a:p>
                      <a:pPr algn="r" fontAlgn="b"/>
                      <a:r>
                        <a:rPr lang="es-ES" sz="800" u="none" strike="noStrike">
                          <a:effectLst/>
                        </a:rPr>
                        <a:t>17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POTASICO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SULFATO POTASICO-SOP 50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380868929"/>
                  </a:ext>
                </a:extLst>
              </a:tr>
              <a:tr h="130671">
                <a:tc>
                  <a:txBody>
                    <a:bodyPr/>
                    <a:lstStyle/>
                    <a:p>
                      <a:pPr algn="r" fontAlgn="b"/>
                      <a:r>
                        <a:rPr lang="es-ES" sz="800" u="none" strike="noStrike">
                          <a:effectLst/>
                        </a:rPr>
                        <a:t>18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FOSFATO MONOAMONICO-MAP (10,5-52-00)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437340411"/>
                  </a:ext>
                </a:extLst>
              </a:tr>
              <a:tr h="130671">
                <a:tc>
                  <a:txBody>
                    <a:bodyPr/>
                    <a:lstStyle/>
                    <a:p>
                      <a:pPr algn="r" fontAlgn="b"/>
                      <a:r>
                        <a:rPr lang="es-ES" sz="800" u="none" strike="noStrike">
                          <a:effectLst/>
                        </a:rPr>
                        <a:t>19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11-60-0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932333495"/>
                  </a:ext>
                </a:extLst>
              </a:tr>
              <a:tr h="130671">
                <a:tc>
                  <a:txBody>
                    <a:bodyPr/>
                    <a:lstStyle/>
                    <a:p>
                      <a:pPr algn="r" fontAlgn="b"/>
                      <a:r>
                        <a:rPr lang="es-ES" sz="800" u="none" strike="noStrike">
                          <a:effectLst/>
                        </a:rPr>
                        <a:t>20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16-20-0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874320627"/>
                  </a:ext>
                </a:extLst>
              </a:tr>
              <a:tr h="130671">
                <a:tc>
                  <a:txBody>
                    <a:bodyPr/>
                    <a:lstStyle/>
                    <a:p>
                      <a:pPr algn="r" fontAlgn="b"/>
                      <a:r>
                        <a:rPr lang="es-ES" sz="800" u="none" strike="noStrike">
                          <a:effectLst/>
                        </a:rPr>
                        <a:t>21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FOSFATO DIAMONICO-DAP (18-46-00)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863215862"/>
                  </a:ext>
                </a:extLst>
              </a:tr>
              <a:tr h="130671">
                <a:tc>
                  <a:txBody>
                    <a:bodyPr/>
                    <a:lstStyle/>
                    <a:p>
                      <a:pPr algn="r" fontAlgn="b"/>
                      <a:r>
                        <a:rPr lang="es-ES" sz="800" u="none" strike="noStrike">
                          <a:effectLst/>
                        </a:rPr>
                        <a:t>22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12-0-18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719832936"/>
                  </a:ext>
                </a:extLst>
              </a:tr>
              <a:tr h="130671">
                <a:tc>
                  <a:txBody>
                    <a:bodyPr/>
                    <a:lstStyle/>
                    <a:p>
                      <a:pPr algn="r" fontAlgn="b"/>
                      <a:r>
                        <a:rPr lang="es-ES" sz="800" u="none" strike="noStrike">
                          <a:effectLst/>
                        </a:rPr>
                        <a:t>23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13-0-46 (NITRATO POTASICO)</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471265333"/>
                  </a:ext>
                </a:extLst>
              </a:tr>
              <a:tr h="130671">
                <a:tc>
                  <a:txBody>
                    <a:bodyPr/>
                    <a:lstStyle/>
                    <a:p>
                      <a:pPr algn="r" fontAlgn="b"/>
                      <a:r>
                        <a:rPr lang="es-ES" sz="800" u="none" strike="noStrike">
                          <a:effectLst/>
                        </a:rPr>
                        <a:t>24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0-20-17</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215629741"/>
                  </a:ext>
                </a:extLst>
              </a:tr>
              <a:tr h="137204">
                <a:tc>
                  <a:txBody>
                    <a:bodyPr/>
                    <a:lstStyle/>
                    <a:p>
                      <a:pPr algn="r" fontAlgn="b"/>
                      <a:r>
                        <a:rPr lang="es-ES" sz="800" u="none" strike="noStrike">
                          <a:effectLst/>
                        </a:rPr>
                        <a:t>25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8-18-8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431630214"/>
                  </a:ext>
                </a:extLst>
              </a:tr>
              <a:tr h="137204">
                <a:tc>
                  <a:txBody>
                    <a:bodyPr/>
                    <a:lstStyle/>
                    <a:p>
                      <a:pPr algn="r" fontAlgn="b"/>
                      <a:r>
                        <a:rPr lang="es-ES" sz="800" u="none" strike="noStrike">
                          <a:effectLst/>
                        </a:rPr>
                        <a:t>26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8-15-15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07770884"/>
                  </a:ext>
                </a:extLst>
              </a:tr>
              <a:tr h="137204">
                <a:tc>
                  <a:txBody>
                    <a:bodyPr/>
                    <a:lstStyle/>
                    <a:p>
                      <a:pPr algn="r" fontAlgn="b"/>
                      <a:r>
                        <a:rPr lang="es-ES" sz="800" u="none" strike="noStrike">
                          <a:effectLst/>
                        </a:rPr>
                        <a:t>27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8-16-8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602275963"/>
                  </a:ext>
                </a:extLst>
              </a:tr>
              <a:tr h="137204">
                <a:tc>
                  <a:txBody>
                    <a:bodyPr/>
                    <a:lstStyle/>
                    <a:p>
                      <a:pPr algn="r" fontAlgn="b"/>
                      <a:r>
                        <a:rPr lang="es-ES" sz="800" u="none" strike="noStrike">
                          <a:effectLst/>
                        </a:rPr>
                        <a:t>28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8-24-8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805566958"/>
                  </a:ext>
                </a:extLst>
              </a:tr>
              <a:tr h="137204">
                <a:tc>
                  <a:txBody>
                    <a:bodyPr/>
                    <a:lstStyle/>
                    <a:p>
                      <a:pPr algn="r" fontAlgn="b"/>
                      <a:r>
                        <a:rPr lang="es-ES" sz="800" u="none" strike="noStrike">
                          <a:effectLst/>
                        </a:rPr>
                        <a:t>29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8-12-12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591973583"/>
                  </a:ext>
                </a:extLst>
              </a:tr>
              <a:tr h="137204">
                <a:tc>
                  <a:txBody>
                    <a:bodyPr/>
                    <a:lstStyle/>
                    <a:p>
                      <a:pPr algn="r" fontAlgn="b"/>
                      <a:r>
                        <a:rPr lang="es-ES" sz="800" u="none" strike="noStrike">
                          <a:effectLst/>
                        </a:rPr>
                        <a:t>30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dirty="0">
                          <a:effectLst/>
                        </a:rPr>
                        <a:t> 7-14-14</a:t>
                      </a:r>
                      <a:endParaRPr lang="es-ES" sz="800" b="0" i="0" u="none" strike="noStrike" dirty="0">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268134818"/>
                  </a:ext>
                </a:extLst>
              </a:tr>
            </a:tbl>
          </a:graphicData>
        </a:graphic>
      </p:graphicFrame>
    </p:spTree>
    <p:extLst>
      <p:ext uri="{BB962C8B-B14F-4D97-AF65-F5344CB8AC3E}">
        <p14:creationId xmlns:p14="http://schemas.microsoft.com/office/powerpoint/2010/main" val="2187520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9C83D53-074E-4062-BE56-D1DEA34C1F43}"/>
              </a:ext>
            </a:extLst>
          </p:cNvPr>
          <p:cNvSpPr>
            <a:spLocks noGrp="1"/>
          </p:cNvSpPr>
          <p:nvPr>
            <p:ph type="title"/>
          </p:nvPr>
        </p:nvSpPr>
        <p:spPr>
          <a:xfrm>
            <a:off x="1719975" y="1078532"/>
            <a:ext cx="8120974" cy="702209"/>
          </a:xfrm>
        </p:spPr>
        <p:txBody>
          <a:bodyPr>
            <a:normAutofit/>
          </a:bodyPr>
          <a:lstStyle/>
          <a:p>
            <a:r>
              <a:rPr lang="es-ES" sz="3600" noProof="0" dirty="0"/>
              <a:t>Puntos&gt; Digital </a:t>
            </a:r>
            <a:r>
              <a:rPr lang="es-ES" sz="3600" noProof="0" dirty="0" err="1"/>
              <a:t>Soil</a:t>
            </a:r>
            <a:r>
              <a:rPr lang="es-ES" sz="3600" noProof="0" dirty="0"/>
              <a:t> </a:t>
            </a:r>
            <a:r>
              <a:rPr lang="es-ES" sz="3600" noProof="0" dirty="0" err="1"/>
              <a:t>Mapping</a:t>
            </a:r>
            <a:r>
              <a:rPr lang="es-ES" sz="3600" noProof="0" dirty="0"/>
              <a:t> &gt; API</a:t>
            </a:r>
          </a:p>
        </p:txBody>
      </p:sp>
      <p:sp>
        <p:nvSpPr>
          <p:cNvPr id="4" name="CuadroTexto 3">
            <a:extLst>
              <a:ext uri="{FF2B5EF4-FFF2-40B4-BE49-F238E27FC236}">
                <a16:creationId xmlns:a16="http://schemas.microsoft.com/office/drawing/2014/main" id="{67988B0F-DF88-454F-A4E3-723A4BA5B04E}"/>
              </a:ext>
            </a:extLst>
          </p:cNvPr>
          <p:cNvSpPr txBox="1"/>
          <p:nvPr/>
        </p:nvSpPr>
        <p:spPr>
          <a:xfrm>
            <a:off x="7941105" y="1901758"/>
            <a:ext cx="3476977" cy="1754326"/>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dirty="0"/>
              <a:t>About 50.000 georeferenced soil samples collected all over Spain from multiple sources: Labs,</a:t>
            </a:r>
          </a:p>
          <a:p>
            <a:r>
              <a:rPr lang="en-GB" dirty="0"/>
              <a:t>Coops, Government (INES, LUCAS…)</a:t>
            </a:r>
          </a:p>
          <a:p>
            <a:endParaRPr lang="en-GB" dirty="0"/>
          </a:p>
        </p:txBody>
      </p:sp>
      <p:sp>
        <p:nvSpPr>
          <p:cNvPr id="5" name="CuadroTexto 4">
            <a:extLst>
              <a:ext uri="{FF2B5EF4-FFF2-40B4-BE49-F238E27FC236}">
                <a16:creationId xmlns:a16="http://schemas.microsoft.com/office/drawing/2014/main" id="{983522C2-AAFF-448D-A3D9-70BA9985A6D0}"/>
              </a:ext>
            </a:extLst>
          </p:cNvPr>
          <p:cNvSpPr txBox="1"/>
          <p:nvPr/>
        </p:nvSpPr>
        <p:spPr>
          <a:xfrm>
            <a:off x="7941104" y="3903695"/>
            <a:ext cx="3476977" cy="92333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dirty="0"/>
              <a:t>National government will collect and analyse 16,000 new points in 2024 with two depths.</a:t>
            </a:r>
          </a:p>
        </p:txBody>
      </p:sp>
      <p:sp>
        <p:nvSpPr>
          <p:cNvPr id="6" name="CuadroTexto 5">
            <a:extLst>
              <a:ext uri="{FF2B5EF4-FFF2-40B4-BE49-F238E27FC236}">
                <a16:creationId xmlns:a16="http://schemas.microsoft.com/office/drawing/2014/main" id="{BEA60B0D-3E1B-4BA5-BA9E-572DC73DFCB4}"/>
              </a:ext>
            </a:extLst>
          </p:cNvPr>
          <p:cNvSpPr txBox="1"/>
          <p:nvPr/>
        </p:nvSpPr>
        <p:spPr>
          <a:xfrm>
            <a:off x="7941104" y="5074636"/>
            <a:ext cx="3476977" cy="1200329"/>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dirty="0"/>
              <a:t>Soil texture, organic matter, P and K are interpolated using Digital Soil Mapping techniques with covariate variables</a:t>
            </a:r>
          </a:p>
        </p:txBody>
      </p:sp>
      <p:sp>
        <p:nvSpPr>
          <p:cNvPr id="13" name="Rectángulo 12">
            <a:extLst>
              <a:ext uri="{FF2B5EF4-FFF2-40B4-BE49-F238E27FC236}">
                <a16:creationId xmlns:a16="http://schemas.microsoft.com/office/drawing/2014/main" id="{6280CCBE-ED04-1584-6687-B19E23AD5ED9}"/>
              </a:ext>
            </a:extLst>
          </p:cNvPr>
          <p:cNvSpPr/>
          <p:nvPr/>
        </p:nvSpPr>
        <p:spPr>
          <a:xfrm>
            <a:off x="342848" y="158971"/>
            <a:ext cx="11506304" cy="798544"/>
          </a:xfrm>
          <a:prstGeom prst="rect">
            <a:avLst/>
          </a:prstGeom>
          <a:solidFill>
            <a:srgbClr val="904B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Título 3">
            <a:extLst>
              <a:ext uri="{FF2B5EF4-FFF2-40B4-BE49-F238E27FC236}">
                <a16:creationId xmlns:a16="http://schemas.microsoft.com/office/drawing/2014/main" id="{EBDE6FE4-CAC4-CB54-6948-22D70F4DE8F5}"/>
              </a:ext>
            </a:extLst>
          </p:cNvPr>
          <p:cNvSpPr txBox="1">
            <a:spLocks/>
          </p:cNvSpPr>
          <p:nvPr/>
        </p:nvSpPr>
        <p:spPr>
          <a:xfrm>
            <a:off x="587549" y="272911"/>
            <a:ext cx="11200002" cy="591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solidFill>
                  <a:schemeClr val="bg1"/>
                </a:solidFill>
              </a:rPr>
              <a:t>Datos</a:t>
            </a:r>
            <a:r>
              <a:rPr lang="en-US" sz="3200" b="1" dirty="0">
                <a:solidFill>
                  <a:schemeClr val="bg1"/>
                </a:solidFill>
              </a:rPr>
              <a:t> de suelos de </a:t>
            </a:r>
            <a:r>
              <a:rPr lang="en-US" sz="3200" b="1" dirty="0" err="1">
                <a:solidFill>
                  <a:schemeClr val="bg1"/>
                </a:solidFill>
              </a:rPr>
              <a:t>España</a:t>
            </a:r>
            <a:r>
              <a:rPr lang="en-US" sz="3200" b="1" dirty="0">
                <a:solidFill>
                  <a:schemeClr val="bg1"/>
                </a:solidFill>
              </a:rPr>
              <a:t>: https://suelosespana.itacyl.es/</a:t>
            </a:r>
            <a:endParaRPr lang="es-ES" sz="3200" b="1" dirty="0">
              <a:solidFill>
                <a:schemeClr val="bg1"/>
              </a:solidFill>
            </a:endParaRPr>
          </a:p>
        </p:txBody>
      </p:sp>
      <p:pic>
        <p:nvPicPr>
          <p:cNvPr id="16" name="Imagen 15">
            <a:extLst>
              <a:ext uri="{FF2B5EF4-FFF2-40B4-BE49-F238E27FC236}">
                <a16:creationId xmlns:a16="http://schemas.microsoft.com/office/drawing/2014/main" id="{83739F6F-7EFE-4E0B-8937-F80ECC786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74" y="1901757"/>
            <a:ext cx="7006621" cy="4373207"/>
          </a:xfrm>
          <a:prstGeom prst="rect">
            <a:avLst/>
          </a:prstGeom>
        </p:spPr>
      </p:pic>
    </p:spTree>
    <p:extLst>
      <p:ext uri="{BB962C8B-B14F-4D97-AF65-F5344CB8AC3E}">
        <p14:creationId xmlns:p14="http://schemas.microsoft.com/office/powerpoint/2010/main" val="240839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7950F5-4F7D-485A-9BAF-281F66D4ED89}"/>
              </a:ext>
            </a:extLst>
          </p:cNvPr>
          <p:cNvSpPr>
            <a:spLocks noGrp="1"/>
          </p:cNvSpPr>
          <p:nvPr>
            <p:ph type="title"/>
          </p:nvPr>
        </p:nvSpPr>
        <p:spPr>
          <a:xfrm>
            <a:off x="838200" y="246592"/>
            <a:ext cx="10515600" cy="1325563"/>
          </a:xfrm>
        </p:spPr>
        <p:txBody>
          <a:bodyPr/>
          <a:lstStyle/>
          <a:p>
            <a:r>
              <a:rPr lang="es-ES" noProof="0" dirty="0"/>
              <a:t>N-NO3 en aguas subterráneas</a:t>
            </a:r>
          </a:p>
        </p:txBody>
      </p:sp>
      <p:pic>
        <p:nvPicPr>
          <p:cNvPr id="5122" name="Picture 2" descr="mapa poligono Tiessen N nacional">
            <a:extLst>
              <a:ext uri="{FF2B5EF4-FFF2-40B4-BE49-F238E27FC236}">
                <a16:creationId xmlns:a16="http://schemas.microsoft.com/office/drawing/2014/main" id="{2DB90C79-0CC2-4C42-818D-563DBD0AA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76" y="1282020"/>
            <a:ext cx="11693751" cy="571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5016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7962DE-59F0-C358-A417-98A7810CB112}"/>
              </a:ext>
            </a:extLst>
          </p:cNvPr>
          <p:cNvPicPr>
            <a:picLocks noChangeAspect="1"/>
          </p:cNvPicPr>
          <p:nvPr/>
        </p:nvPicPr>
        <p:blipFill>
          <a:blip r:embed="rId2"/>
          <a:stretch>
            <a:fillRect/>
          </a:stretch>
        </p:blipFill>
        <p:spPr>
          <a:xfrm>
            <a:off x="0" y="1396266"/>
            <a:ext cx="12192000" cy="5461734"/>
          </a:xfrm>
          <a:prstGeom prst="rect">
            <a:avLst/>
          </a:prstGeom>
        </p:spPr>
      </p:pic>
      <p:sp>
        <p:nvSpPr>
          <p:cNvPr id="2" name="Título 1">
            <a:extLst>
              <a:ext uri="{FF2B5EF4-FFF2-40B4-BE49-F238E27FC236}">
                <a16:creationId xmlns:a16="http://schemas.microsoft.com/office/drawing/2014/main" id="{F76B7D60-446A-4C50-9DCE-5C255E34101E}"/>
              </a:ext>
            </a:extLst>
          </p:cNvPr>
          <p:cNvSpPr>
            <a:spLocks noGrp="1"/>
          </p:cNvSpPr>
          <p:nvPr>
            <p:ph type="title"/>
          </p:nvPr>
        </p:nvSpPr>
        <p:spPr>
          <a:xfrm>
            <a:off x="594919" y="108052"/>
            <a:ext cx="10515600" cy="1325563"/>
          </a:xfrm>
        </p:spPr>
        <p:txBody>
          <a:bodyPr/>
          <a:lstStyle/>
          <a:p>
            <a:r>
              <a:rPr lang="es-ES" noProof="0" dirty="0"/>
              <a:t>Portal desarrollador</a:t>
            </a:r>
          </a:p>
        </p:txBody>
      </p:sp>
      <p:sp>
        <p:nvSpPr>
          <p:cNvPr id="4" name="Rectángulo 3">
            <a:extLst>
              <a:ext uri="{FF2B5EF4-FFF2-40B4-BE49-F238E27FC236}">
                <a16:creationId xmlns:a16="http://schemas.microsoft.com/office/drawing/2014/main" id="{74B86FE0-E20F-41DB-B3A3-0F704975C657}"/>
              </a:ext>
            </a:extLst>
          </p:cNvPr>
          <p:cNvSpPr/>
          <p:nvPr/>
        </p:nvSpPr>
        <p:spPr>
          <a:xfrm>
            <a:off x="3709457" y="45522"/>
            <a:ext cx="3826753" cy="369332"/>
          </a:xfrm>
          <a:prstGeom prst="rect">
            <a:avLst/>
          </a:prstGeom>
        </p:spPr>
        <p:txBody>
          <a:bodyPr wrap="none">
            <a:spAutoFit/>
          </a:bodyPr>
          <a:lstStyle/>
          <a:p>
            <a:r>
              <a:rPr lang="en-GB" dirty="0">
                <a:hlinkClick r:id="rId3"/>
              </a:rPr>
              <a:t>https://portal.api.itacyl.es/portal/apis/</a:t>
            </a:r>
            <a:endParaRPr lang="en-GB" dirty="0"/>
          </a:p>
        </p:txBody>
      </p:sp>
    </p:spTree>
    <p:extLst>
      <p:ext uri="{BB962C8B-B14F-4D97-AF65-F5344CB8AC3E}">
        <p14:creationId xmlns:p14="http://schemas.microsoft.com/office/powerpoint/2010/main" val="359326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4B93E3-343D-4E5E-8177-A19CD25D0DAA}"/>
              </a:ext>
            </a:extLst>
          </p:cNvPr>
          <p:cNvSpPr>
            <a:spLocks noGrp="1"/>
          </p:cNvSpPr>
          <p:nvPr>
            <p:ph type="title"/>
          </p:nvPr>
        </p:nvSpPr>
        <p:spPr/>
        <p:txBody>
          <a:bodyPr/>
          <a:lstStyle/>
          <a:p>
            <a:endParaRPr lang="es-ES" noProof="0" dirty="0"/>
          </a:p>
        </p:txBody>
      </p:sp>
      <p:sp>
        <p:nvSpPr>
          <p:cNvPr id="3" name="Marcador de contenido 2">
            <a:extLst>
              <a:ext uri="{FF2B5EF4-FFF2-40B4-BE49-F238E27FC236}">
                <a16:creationId xmlns:a16="http://schemas.microsoft.com/office/drawing/2014/main" id="{430BF675-B4DF-4F14-85BC-602C0F977271}"/>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CDC08814-C1C3-48BB-B3F8-D143098C2101}"/>
              </a:ext>
            </a:extLst>
          </p:cNvPr>
          <p:cNvPicPr>
            <a:picLocks noChangeAspect="1"/>
          </p:cNvPicPr>
          <p:nvPr/>
        </p:nvPicPr>
        <p:blipFill>
          <a:blip r:embed="rId2"/>
          <a:stretch>
            <a:fillRect/>
          </a:stretch>
        </p:blipFill>
        <p:spPr>
          <a:xfrm>
            <a:off x="1472589" y="0"/>
            <a:ext cx="9246822" cy="6858000"/>
          </a:xfrm>
          <a:prstGeom prst="rect">
            <a:avLst/>
          </a:prstGeom>
        </p:spPr>
      </p:pic>
    </p:spTree>
    <p:extLst>
      <p:ext uri="{BB962C8B-B14F-4D97-AF65-F5344CB8AC3E}">
        <p14:creationId xmlns:p14="http://schemas.microsoft.com/office/powerpoint/2010/main" val="742650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E643-8F05-5A2C-C066-F41614F36CDE}"/>
              </a:ext>
            </a:extLst>
          </p:cNvPr>
          <p:cNvSpPr>
            <a:spLocks noGrp="1"/>
          </p:cNvSpPr>
          <p:nvPr>
            <p:ph type="title"/>
          </p:nvPr>
        </p:nvSpPr>
        <p:spPr/>
        <p:txBody>
          <a:bodyPr/>
          <a:lstStyle/>
          <a:p>
            <a:endParaRPr lang="es-ES" noProof="0" dirty="0"/>
          </a:p>
        </p:txBody>
      </p:sp>
      <p:pic>
        <p:nvPicPr>
          <p:cNvPr id="4" name="Content Placeholder 3">
            <a:extLst>
              <a:ext uri="{FF2B5EF4-FFF2-40B4-BE49-F238E27FC236}">
                <a16:creationId xmlns:a16="http://schemas.microsoft.com/office/drawing/2014/main" id="{DD58C775-EE1D-E78B-D035-27CE268D7013}"/>
              </a:ext>
            </a:extLst>
          </p:cNvPr>
          <p:cNvPicPr>
            <a:picLocks noGrp="1" noChangeAspect="1"/>
          </p:cNvPicPr>
          <p:nvPr>
            <p:ph idx="1"/>
          </p:nvPr>
        </p:nvPicPr>
        <p:blipFill>
          <a:blip r:embed="rId2"/>
          <a:stretch>
            <a:fillRect/>
          </a:stretch>
        </p:blipFill>
        <p:spPr>
          <a:xfrm>
            <a:off x="4985683" y="-49083"/>
            <a:ext cx="7206317" cy="6956165"/>
          </a:xfrm>
          <a:prstGeom prst="rect">
            <a:avLst/>
          </a:prstGeom>
        </p:spPr>
      </p:pic>
      <p:pic>
        <p:nvPicPr>
          <p:cNvPr id="6" name="Picture 5">
            <a:extLst>
              <a:ext uri="{FF2B5EF4-FFF2-40B4-BE49-F238E27FC236}">
                <a16:creationId xmlns:a16="http://schemas.microsoft.com/office/drawing/2014/main" id="{ECBD93B3-B1B9-D592-789C-3C22C3F6EEA9}"/>
              </a:ext>
            </a:extLst>
          </p:cNvPr>
          <p:cNvPicPr>
            <a:picLocks noChangeAspect="1"/>
          </p:cNvPicPr>
          <p:nvPr/>
        </p:nvPicPr>
        <p:blipFill>
          <a:blip r:embed="rId3"/>
          <a:stretch>
            <a:fillRect/>
          </a:stretch>
        </p:blipFill>
        <p:spPr>
          <a:xfrm>
            <a:off x="433669" y="1105068"/>
            <a:ext cx="3856054" cy="5387807"/>
          </a:xfrm>
          <a:prstGeom prst="rect">
            <a:avLst/>
          </a:prstGeom>
        </p:spPr>
      </p:pic>
      <p:sp>
        <p:nvSpPr>
          <p:cNvPr id="7" name="TextBox 6">
            <a:extLst>
              <a:ext uri="{FF2B5EF4-FFF2-40B4-BE49-F238E27FC236}">
                <a16:creationId xmlns:a16="http://schemas.microsoft.com/office/drawing/2014/main" id="{368E55FD-5183-80D1-D147-605F0A4BD017}"/>
              </a:ext>
            </a:extLst>
          </p:cNvPr>
          <p:cNvSpPr txBox="1"/>
          <p:nvPr/>
        </p:nvSpPr>
        <p:spPr>
          <a:xfrm>
            <a:off x="1545575" y="5984240"/>
            <a:ext cx="1632242" cy="369332"/>
          </a:xfrm>
          <a:prstGeom prst="rect">
            <a:avLst/>
          </a:prstGeom>
          <a:noFill/>
        </p:spPr>
        <p:txBody>
          <a:bodyPr wrap="none" rtlCol="0">
            <a:spAutoFit/>
          </a:bodyPr>
          <a:lstStyle/>
          <a:p>
            <a:r>
              <a:rPr lang="en-GB" dirty="0"/>
              <a:t>Doc </a:t>
            </a:r>
            <a:r>
              <a:rPr lang="en-GB" dirty="0" err="1"/>
              <a:t>descriptivo</a:t>
            </a:r>
            <a:endParaRPr lang="es-ES" dirty="0"/>
          </a:p>
        </p:txBody>
      </p:sp>
    </p:spTree>
    <p:extLst>
      <p:ext uri="{BB962C8B-B14F-4D97-AF65-F5344CB8AC3E}">
        <p14:creationId xmlns:p14="http://schemas.microsoft.com/office/powerpoint/2010/main" val="3959401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1183A-70F0-049A-5D33-FEB3A1097F31}"/>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742A7242-67F0-BD1E-DF5E-25C64A1BA7AC}"/>
              </a:ext>
            </a:extLst>
          </p:cNvPr>
          <p:cNvPicPr>
            <a:picLocks noChangeAspect="1"/>
          </p:cNvPicPr>
          <p:nvPr/>
        </p:nvPicPr>
        <p:blipFill>
          <a:blip r:embed="rId2"/>
          <a:stretch>
            <a:fillRect/>
          </a:stretch>
        </p:blipFill>
        <p:spPr>
          <a:xfrm>
            <a:off x="437987" y="1463857"/>
            <a:ext cx="9614225" cy="4590686"/>
          </a:xfrm>
          <a:prstGeom prst="rect">
            <a:avLst/>
          </a:prstGeom>
        </p:spPr>
      </p:pic>
      <p:pic>
        <p:nvPicPr>
          <p:cNvPr id="2052" name="Picture 4" descr="SGA Ayuda">
            <a:extLst>
              <a:ext uri="{FF2B5EF4-FFF2-40B4-BE49-F238E27FC236}">
                <a16:creationId xmlns:a16="http://schemas.microsoft.com/office/drawing/2014/main" id="{AD65139A-A908-2A0B-7334-FEAC46D83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99" y="299368"/>
            <a:ext cx="2161973" cy="9383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a obligación de uso del nuevo cuaderno de campo digital se ...">
            <a:extLst>
              <a:ext uri="{FF2B5EF4-FFF2-40B4-BE49-F238E27FC236}">
                <a16:creationId xmlns:a16="http://schemas.microsoft.com/office/drawing/2014/main" id="{DDDBF368-082A-A24C-00EF-ED02E8594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244" y="120650"/>
            <a:ext cx="2281891" cy="123013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9DB55F14-A8B1-47BD-AE32-44B6FC9397BE}"/>
              </a:ext>
            </a:extLst>
          </p:cNvPr>
          <p:cNvSpPr/>
          <p:nvPr/>
        </p:nvSpPr>
        <p:spPr>
          <a:xfrm>
            <a:off x="8010525" y="4457700"/>
            <a:ext cx="552450" cy="11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ángulo 6">
            <a:extLst>
              <a:ext uri="{FF2B5EF4-FFF2-40B4-BE49-F238E27FC236}">
                <a16:creationId xmlns:a16="http://schemas.microsoft.com/office/drawing/2014/main" id="{E3270376-4839-4859-98B5-AAFD1AFB0F65}"/>
              </a:ext>
            </a:extLst>
          </p:cNvPr>
          <p:cNvSpPr/>
          <p:nvPr/>
        </p:nvSpPr>
        <p:spPr>
          <a:xfrm>
            <a:off x="8001000" y="5218021"/>
            <a:ext cx="552450" cy="11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agen 4">
            <a:extLst>
              <a:ext uri="{FF2B5EF4-FFF2-40B4-BE49-F238E27FC236}">
                <a16:creationId xmlns:a16="http://schemas.microsoft.com/office/drawing/2014/main" id="{0FFE5215-8A73-4403-B9F4-9109E7F11D83}"/>
              </a:ext>
            </a:extLst>
          </p:cNvPr>
          <p:cNvPicPr>
            <a:picLocks noChangeAspect="1"/>
          </p:cNvPicPr>
          <p:nvPr/>
        </p:nvPicPr>
        <p:blipFill>
          <a:blip r:embed="rId5"/>
          <a:stretch>
            <a:fillRect/>
          </a:stretch>
        </p:blipFill>
        <p:spPr>
          <a:xfrm>
            <a:off x="5347135" y="3429000"/>
            <a:ext cx="6962235" cy="3529890"/>
          </a:xfrm>
          <a:prstGeom prst="rect">
            <a:avLst/>
          </a:prstGeom>
        </p:spPr>
      </p:pic>
    </p:spTree>
    <p:extLst>
      <p:ext uri="{BB962C8B-B14F-4D97-AF65-F5344CB8AC3E}">
        <p14:creationId xmlns:p14="http://schemas.microsoft.com/office/powerpoint/2010/main" val="3090264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3651B-04BD-D4D1-3722-C84899CB7205}"/>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BE27BA58-0517-B069-C5F5-A8F7DED63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47" y="80877"/>
            <a:ext cx="2300288" cy="1428750"/>
          </a:xfrm>
          <a:prstGeom prst="rect">
            <a:avLst/>
          </a:prstGeom>
        </p:spPr>
      </p:pic>
      <p:pic>
        <p:nvPicPr>
          <p:cNvPr id="5" name="Imagen 4">
            <a:extLst>
              <a:ext uri="{FF2B5EF4-FFF2-40B4-BE49-F238E27FC236}">
                <a16:creationId xmlns:a16="http://schemas.microsoft.com/office/drawing/2014/main" id="{852510A7-84EB-5A4A-9BD5-C3F974424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337347"/>
            <a:ext cx="12192000" cy="4167895"/>
          </a:xfrm>
          <a:prstGeom prst="rect">
            <a:avLst/>
          </a:prstGeom>
        </p:spPr>
      </p:pic>
      <p:pic>
        <p:nvPicPr>
          <p:cNvPr id="7" name="Imagen 6">
            <a:extLst>
              <a:ext uri="{FF2B5EF4-FFF2-40B4-BE49-F238E27FC236}">
                <a16:creationId xmlns:a16="http://schemas.microsoft.com/office/drawing/2014/main" id="{67542364-1D6E-8A70-3CA5-2165627DB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57" y="1610295"/>
            <a:ext cx="11103429" cy="4763572"/>
          </a:xfrm>
          <a:prstGeom prst="rect">
            <a:avLst/>
          </a:prstGeom>
        </p:spPr>
      </p:pic>
      <p:pic>
        <p:nvPicPr>
          <p:cNvPr id="3" name="Imagen 2">
            <a:extLst>
              <a:ext uri="{FF2B5EF4-FFF2-40B4-BE49-F238E27FC236}">
                <a16:creationId xmlns:a16="http://schemas.microsoft.com/office/drawing/2014/main" id="{AEAF6D7F-7217-B200-46FA-2E0632C12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3558" y="190872"/>
            <a:ext cx="4191585" cy="2838846"/>
          </a:xfrm>
          <a:prstGeom prst="rect">
            <a:avLst/>
          </a:prstGeom>
        </p:spPr>
      </p:pic>
      <p:pic>
        <p:nvPicPr>
          <p:cNvPr id="2" name="Picture 2" descr="La obligación de uso del nuevo cuaderno de campo digital se ...">
            <a:extLst>
              <a:ext uri="{FF2B5EF4-FFF2-40B4-BE49-F238E27FC236}">
                <a16:creationId xmlns:a16="http://schemas.microsoft.com/office/drawing/2014/main" id="{D80E7478-1078-5E6E-7EB4-DFF8D7533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913" y="279497"/>
            <a:ext cx="2281891" cy="123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410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9809EA-06CF-43CB-918C-08587537E0DF}"/>
              </a:ext>
            </a:extLst>
          </p:cNvPr>
          <p:cNvSpPr>
            <a:spLocks noGrp="1"/>
          </p:cNvSpPr>
          <p:nvPr>
            <p:ph type="title"/>
          </p:nvPr>
        </p:nvSpPr>
        <p:spPr>
          <a:xfrm>
            <a:off x="550864" y="365125"/>
            <a:ext cx="11090274" cy="1325563"/>
          </a:xfrm>
        </p:spPr>
        <p:txBody>
          <a:bodyPr>
            <a:normAutofit/>
          </a:bodyPr>
          <a:lstStyle/>
          <a:p>
            <a:r>
              <a:rPr lang="en-GB" sz="4000"/>
              <a:t>Estrategias para fertilizar</a:t>
            </a:r>
          </a:p>
        </p:txBody>
      </p:sp>
      <p:graphicFrame>
        <p:nvGraphicFramePr>
          <p:cNvPr id="28" name="Marcador de contenido 2">
            <a:extLst>
              <a:ext uri="{FF2B5EF4-FFF2-40B4-BE49-F238E27FC236}">
                <a16:creationId xmlns:a16="http://schemas.microsoft.com/office/drawing/2014/main" id="{392DE9B4-0562-AE2C-8A54-A52E100FF79B}"/>
              </a:ext>
            </a:extLst>
          </p:cNvPr>
          <p:cNvGraphicFramePr>
            <a:graphicFrameLocks noGrp="1"/>
          </p:cNvGraphicFramePr>
          <p:nvPr>
            <p:ph idx="1"/>
            <p:extLst/>
          </p:nvPr>
        </p:nvGraphicFramePr>
        <p:xfrm>
          <a:off x="547688" y="1916264"/>
          <a:ext cx="11093450" cy="437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ECA7CAE3-36ED-413D-B0DF-97E97BAC07E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738680" y="-98043"/>
            <a:ext cx="3149324" cy="2766428"/>
          </a:xfrm>
          <a:prstGeom prst="rect">
            <a:avLst/>
          </a:prstGeom>
        </p:spPr>
      </p:pic>
    </p:spTree>
    <p:extLst>
      <p:ext uri="{BB962C8B-B14F-4D97-AF65-F5344CB8AC3E}">
        <p14:creationId xmlns:p14="http://schemas.microsoft.com/office/powerpoint/2010/main" val="3824294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A869F96-34F7-44D8-82BF-2DC176C68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025" y="7857"/>
            <a:ext cx="6657975" cy="6524625"/>
          </a:xfrm>
          <a:prstGeom prst="rect">
            <a:avLst/>
          </a:prstGeom>
        </p:spPr>
      </p:pic>
      <p:pic>
        <p:nvPicPr>
          <p:cNvPr id="5" name="Imagen 4">
            <a:extLst>
              <a:ext uri="{FF2B5EF4-FFF2-40B4-BE49-F238E27FC236}">
                <a16:creationId xmlns:a16="http://schemas.microsoft.com/office/drawing/2014/main" id="{9AD231CA-70F2-45C4-AE77-2B4AE022F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76" y="1601406"/>
            <a:ext cx="7355519" cy="3337526"/>
          </a:xfrm>
          <a:prstGeom prst="rect">
            <a:avLst/>
          </a:prstGeom>
        </p:spPr>
      </p:pic>
      <p:pic>
        <p:nvPicPr>
          <p:cNvPr id="1026" name="Picture 2" descr="https://agrogreensudoe.org/wp-content/uploads/logo.png">
            <a:extLst>
              <a:ext uri="{FF2B5EF4-FFF2-40B4-BE49-F238E27FC236}">
                <a16:creationId xmlns:a16="http://schemas.microsoft.com/office/drawing/2014/main" id="{76A3B491-E093-492F-9865-A33841BFD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05" y="5442511"/>
            <a:ext cx="3795712" cy="1170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grogreensudoe.org/wp-content/uploads/UPA-1-300x142.png">
            <a:extLst>
              <a:ext uri="{FF2B5EF4-FFF2-40B4-BE49-F238E27FC236}">
                <a16:creationId xmlns:a16="http://schemas.microsoft.com/office/drawing/2014/main" id="{88D92A08-0647-4067-A34B-7D54E178D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0824" y="4943561"/>
            <a:ext cx="2857500" cy="135255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CD681A7B-46B3-467F-8B4D-060F6979A9C9}"/>
              </a:ext>
            </a:extLst>
          </p:cNvPr>
          <p:cNvSpPr>
            <a:spLocks noGrp="1"/>
          </p:cNvSpPr>
          <p:nvPr>
            <p:ph type="title"/>
          </p:nvPr>
        </p:nvSpPr>
        <p:spPr>
          <a:xfrm>
            <a:off x="838200" y="365125"/>
            <a:ext cx="4536688" cy="1325563"/>
          </a:xfrm>
        </p:spPr>
        <p:txBody>
          <a:bodyPr/>
          <a:lstStyle/>
          <a:p>
            <a:r>
              <a:rPr lang="es-ES" noProof="0" dirty="0"/>
              <a:t>Otras herramientas</a:t>
            </a:r>
          </a:p>
        </p:txBody>
      </p:sp>
    </p:spTree>
    <p:extLst>
      <p:ext uri="{BB962C8B-B14F-4D97-AF65-F5344CB8AC3E}">
        <p14:creationId xmlns:p14="http://schemas.microsoft.com/office/powerpoint/2010/main" val="2627130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EFD2030-284C-4D07-8EF3-1B61ABBE085F}"/>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1600200" y="0"/>
            <a:ext cx="7515225" cy="6907222"/>
          </a:xfrm>
          <a:prstGeom prst="rect">
            <a:avLst/>
          </a:prstGeom>
        </p:spPr>
      </p:pic>
    </p:spTree>
    <p:extLst>
      <p:ext uri="{BB962C8B-B14F-4D97-AF65-F5344CB8AC3E}">
        <p14:creationId xmlns:p14="http://schemas.microsoft.com/office/powerpoint/2010/main" val="854253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9548FF2-37E3-477D-943B-84CE22815946}"/>
              </a:ext>
            </a:extLst>
          </p:cNvPr>
          <p:cNvPicPr>
            <a:picLocks noChangeAspect="1"/>
          </p:cNvPicPr>
          <p:nvPr/>
        </p:nvPicPr>
        <p:blipFill>
          <a:blip r:embed="rId2"/>
          <a:stretch>
            <a:fillRect/>
          </a:stretch>
        </p:blipFill>
        <p:spPr>
          <a:xfrm>
            <a:off x="3265713" y="25007"/>
            <a:ext cx="5681365" cy="6832993"/>
          </a:xfrm>
          <a:prstGeom prst="rect">
            <a:avLst/>
          </a:prstGeom>
        </p:spPr>
      </p:pic>
    </p:spTree>
    <p:extLst>
      <p:ext uri="{BB962C8B-B14F-4D97-AF65-F5344CB8AC3E}">
        <p14:creationId xmlns:p14="http://schemas.microsoft.com/office/powerpoint/2010/main" val="1656078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CE3A8E-BA25-4035-A9F1-349AFC7C5EAE}"/>
              </a:ext>
            </a:extLst>
          </p:cNvPr>
          <p:cNvSpPr>
            <a:spLocks noGrp="1"/>
          </p:cNvSpPr>
          <p:nvPr>
            <p:ph type="title"/>
          </p:nvPr>
        </p:nvSpPr>
        <p:spPr/>
        <p:txBody>
          <a:bodyPr/>
          <a:lstStyle/>
          <a:p>
            <a:endParaRPr lang="en-GB"/>
          </a:p>
        </p:txBody>
      </p:sp>
      <p:graphicFrame>
        <p:nvGraphicFramePr>
          <p:cNvPr id="7" name="Marcador de contenido 6">
            <a:extLst>
              <a:ext uri="{FF2B5EF4-FFF2-40B4-BE49-F238E27FC236}">
                <a16:creationId xmlns:a16="http://schemas.microsoft.com/office/drawing/2014/main" id="{9CAA78F7-3570-4205-8D9F-71BCCEA24877}"/>
              </a:ext>
            </a:extLst>
          </p:cNvPr>
          <p:cNvGraphicFramePr>
            <a:graphicFrameLocks noGrp="1"/>
          </p:cNvGraphicFramePr>
          <p:nvPr>
            <p:ph idx="1"/>
            <p:extLst>
              <p:ext uri="{D42A27DB-BD31-4B8C-83A1-F6EECF244321}">
                <p14:modId xmlns:p14="http://schemas.microsoft.com/office/powerpoint/2010/main" val="2371182939"/>
              </p:ext>
            </p:extLst>
          </p:nvPr>
        </p:nvGraphicFramePr>
        <p:xfrm>
          <a:off x="2" y="-1208597"/>
          <a:ext cx="12191998" cy="8066596"/>
        </p:xfrm>
        <a:graphic>
          <a:graphicData uri="http://schemas.openxmlformats.org/drawingml/2006/table">
            <a:tbl>
              <a:tblPr/>
              <a:tblGrid>
                <a:gridCol w="3466441">
                  <a:extLst>
                    <a:ext uri="{9D8B030D-6E8A-4147-A177-3AD203B41FA5}">
                      <a16:colId xmlns:a16="http://schemas.microsoft.com/office/drawing/2014/main" val="4158277596"/>
                    </a:ext>
                  </a:extLst>
                </a:gridCol>
                <a:gridCol w="4907695">
                  <a:extLst>
                    <a:ext uri="{9D8B030D-6E8A-4147-A177-3AD203B41FA5}">
                      <a16:colId xmlns:a16="http://schemas.microsoft.com/office/drawing/2014/main" val="4038455398"/>
                    </a:ext>
                  </a:extLst>
                </a:gridCol>
                <a:gridCol w="1156568">
                  <a:extLst>
                    <a:ext uri="{9D8B030D-6E8A-4147-A177-3AD203B41FA5}">
                      <a16:colId xmlns:a16="http://schemas.microsoft.com/office/drawing/2014/main" val="3253791291"/>
                    </a:ext>
                  </a:extLst>
                </a:gridCol>
                <a:gridCol w="629522">
                  <a:extLst>
                    <a:ext uri="{9D8B030D-6E8A-4147-A177-3AD203B41FA5}">
                      <a16:colId xmlns:a16="http://schemas.microsoft.com/office/drawing/2014/main" val="3875050175"/>
                    </a:ext>
                  </a:extLst>
                </a:gridCol>
                <a:gridCol w="448090">
                  <a:extLst>
                    <a:ext uri="{9D8B030D-6E8A-4147-A177-3AD203B41FA5}">
                      <a16:colId xmlns:a16="http://schemas.microsoft.com/office/drawing/2014/main" val="1318762638"/>
                    </a:ext>
                  </a:extLst>
                </a:gridCol>
                <a:gridCol w="891835">
                  <a:extLst>
                    <a:ext uri="{9D8B030D-6E8A-4147-A177-3AD203B41FA5}">
                      <a16:colId xmlns:a16="http://schemas.microsoft.com/office/drawing/2014/main" val="1190276794"/>
                    </a:ext>
                  </a:extLst>
                </a:gridCol>
                <a:gridCol w="691847">
                  <a:extLst>
                    <a:ext uri="{9D8B030D-6E8A-4147-A177-3AD203B41FA5}">
                      <a16:colId xmlns:a16="http://schemas.microsoft.com/office/drawing/2014/main" val="1405490998"/>
                    </a:ext>
                  </a:extLst>
                </a:gridCol>
              </a:tblGrid>
              <a:tr h="93613">
                <a:tc>
                  <a:txBody>
                    <a:bodyPr/>
                    <a:lstStyle/>
                    <a:p>
                      <a:pPr algn="ctr" fontAlgn="ctr"/>
                      <a:r>
                        <a:rPr lang="es-ES" sz="900" b="0" i="0" u="none" strike="noStrike">
                          <a:solidFill>
                            <a:srgbClr val="000000"/>
                          </a:solidFill>
                          <a:effectLst/>
                          <a:latin typeface="Calibri" panose="020F0502020204030204" pitchFamily="34" charset="0"/>
                        </a:rPr>
                        <a:t> </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ctr" fontAlgn="b"/>
                      <a:r>
                        <a:rPr lang="es-ES" sz="900" b="0" i="0" u="none" strike="noStrike">
                          <a:solidFill>
                            <a:srgbClr val="000000"/>
                          </a:solidFill>
                          <a:effectLst/>
                          <a:latin typeface="Calibri" panose="020F0502020204030204" pitchFamily="34" charset="0"/>
                        </a:rPr>
                        <a:t>TODA ESPAÑA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a:txBody>
                    <a:bodyPr/>
                    <a:lstStyle/>
                    <a:p>
                      <a:pPr algn="l" fontAlgn="b"/>
                      <a:r>
                        <a:rPr lang="es-ES" sz="900" b="0" i="0" u="none" strike="noStrike">
                          <a:solidFill>
                            <a:srgbClr val="000000"/>
                          </a:solidFill>
                          <a:effectLst/>
                          <a:latin typeface="Calibri" panose="020F0502020204030204" pitchFamily="34" charset="0"/>
                        </a:rPr>
                        <a:t>Castilla y León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65056098"/>
                  </a:ext>
                </a:extLst>
              </a:tr>
              <a:tr h="276981">
                <a:tc>
                  <a:txBody>
                    <a:bodyPr/>
                    <a:lstStyle/>
                    <a:p>
                      <a:pPr algn="ctr" fontAlgn="ctr"/>
                      <a:r>
                        <a:rPr lang="es-ES" sz="900" b="0" i="0" u="none" strike="noStrike">
                          <a:solidFill>
                            <a:srgbClr val="000000"/>
                          </a:solidFill>
                          <a:effectLst/>
                          <a:latin typeface="Calibri" panose="020F0502020204030204" pitchFamily="34" charset="0"/>
                        </a:rPr>
                        <a:t>TEMA</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Criterio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Comentario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Todo el territorio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En Zona Vulnerable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Fuente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En Zona Vulnerable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14364542"/>
                  </a:ext>
                </a:extLst>
              </a:tr>
              <a:tr h="215858">
                <a:tc>
                  <a:txBody>
                    <a:bodyPr/>
                    <a:lstStyle/>
                    <a:p>
                      <a:pPr algn="ctr" fontAlgn="ctr"/>
                      <a:r>
                        <a:rPr lang="es-ES" sz="900" b="0" i="0" u="none" strike="noStrike">
                          <a:solidFill>
                            <a:srgbClr val="000000"/>
                          </a:solidFill>
                          <a:effectLst/>
                          <a:latin typeface="Calibri" panose="020F0502020204030204" pitchFamily="34" charset="0"/>
                        </a:rPr>
                        <a:t>OBLIGATORIEDAD DE PLAN DE NUTRIENTES</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Obligación de realización de plan de nutrientes con identificación de recintos a partir del 01/09/2024 (Excepciones las unidades de producción que no superen las 10 ha de superficie, si son de secano o están dedicadas únicamente a pastos o cultivos forrajeros para autoconsumo.)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7190076"/>
                  </a:ext>
                </a:extLst>
              </a:tr>
              <a:tr h="185297">
                <a:tc rowSpan="6">
                  <a:txBody>
                    <a:bodyPr/>
                    <a:lstStyle/>
                    <a:p>
                      <a:pPr algn="ctr" fontAlgn="ctr"/>
                      <a:r>
                        <a:rPr lang="es-ES" sz="900" b="0" i="0" u="none" strike="noStrike" dirty="0">
                          <a:solidFill>
                            <a:srgbClr val="000000"/>
                          </a:solidFill>
                          <a:effectLst/>
                          <a:latin typeface="Calibri" panose="020F0502020204030204" pitchFamily="34" charset="0"/>
                        </a:rPr>
                        <a:t>LIMITACIÓN DE PRODUCTOS FERTILIZANTES O TIPOS DE CUBIERTAS, CARACTERÍSTICAS FISIOGRÁFICAS</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Limitación a máximo 170 kg N/ha año de fertilizantes orgánicos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47/2022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2334622"/>
                  </a:ext>
                </a:extLst>
              </a:tr>
              <a:tr h="460348">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En parcelas en barbecho sin cubierta no pueden aplicarse fertilizantes. Se permite la aplicación en barbechos con cubierta siempre que la producción de biomasa de la cubierta justifique la captura del N aplicado.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Esta técnica facilita la incorporación de materia organica a laos suelos y mejora su fertilidad</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PROPUESTA NUEVA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49567779"/>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Se </a:t>
                      </a:r>
                      <a:r>
                        <a:rPr lang="es-ES" sz="700" b="0" i="0" u="none" strike="noStrike" dirty="0" err="1">
                          <a:solidFill>
                            <a:srgbClr val="000000"/>
                          </a:solidFill>
                          <a:effectLst/>
                          <a:latin typeface="Calibri" panose="020F0502020204030204" pitchFamily="34" charset="0"/>
                        </a:rPr>
                        <a:t>prohibe</a:t>
                      </a:r>
                      <a:r>
                        <a:rPr lang="es-ES" sz="700" b="0" i="0" u="none" strike="noStrike" dirty="0">
                          <a:solidFill>
                            <a:srgbClr val="000000"/>
                          </a:solidFill>
                          <a:effectLst/>
                          <a:latin typeface="Calibri" panose="020F0502020204030204" pitchFamily="34" charset="0"/>
                        </a:rPr>
                        <a:t> la aplicación de fertilizantes en terrenos helados o cubiertos de nieve, </a:t>
                      </a:r>
                      <a:r>
                        <a:rPr lang="es-ES" sz="700" b="0" i="0" u="none" strike="noStrike" dirty="0" err="1">
                          <a:solidFill>
                            <a:srgbClr val="000000"/>
                          </a:solidFill>
                          <a:effectLst/>
                          <a:latin typeface="Calibri" panose="020F0502020204030204" pitchFamily="34" charset="0"/>
                        </a:rPr>
                        <a:t>hidromorfos</a:t>
                      </a:r>
                      <a:r>
                        <a:rPr lang="es-ES" sz="700" b="0" i="0" u="none" strike="noStrike" dirty="0">
                          <a:solidFill>
                            <a:srgbClr val="000000"/>
                          </a:solidFill>
                          <a:effectLst/>
                          <a:latin typeface="Calibri" panose="020F0502020204030204" pitchFamily="34" charset="0"/>
                        </a:rPr>
                        <a:t> o inundados</a:t>
                      </a:r>
                    </a:p>
                  </a:txBody>
                  <a:tcPr marL="2887" marR="2887" marT="288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5420395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Se </a:t>
                      </a:r>
                      <a:r>
                        <a:rPr lang="es-ES" sz="700" b="0" i="0" u="none" strike="noStrike" dirty="0" err="1">
                          <a:solidFill>
                            <a:srgbClr val="000000"/>
                          </a:solidFill>
                          <a:effectLst/>
                          <a:latin typeface="Calibri" panose="020F0502020204030204" pitchFamily="34" charset="0"/>
                        </a:rPr>
                        <a:t>prohibe</a:t>
                      </a:r>
                      <a:r>
                        <a:rPr lang="es-ES" sz="700" b="0" i="0" u="none" strike="noStrike" dirty="0">
                          <a:solidFill>
                            <a:srgbClr val="000000"/>
                          </a:solidFill>
                          <a:effectLst/>
                          <a:latin typeface="Calibri" panose="020F0502020204030204" pitchFamily="34" charset="0"/>
                        </a:rPr>
                        <a:t> la aplicación de fertilizantes en periodos con avisos meteorológicos rojos por precipitaciones vigentes de AEMET o de Protección Civil</a:t>
                      </a:r>
                    </a:p>
                  </a:txBody>
                  <a:tcPr marL="2887" marR="2887" marT="2887"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l" fontAlgn="b"/>
                      <a:endParaRPr lang="es-ES" sz="900" b="0" i="0" u="none" strike="noStrike" dirty="0">
                        <a:solidFill>
                          <a:srgbClr val="000000"/>
                        </a:solidFill>
                        <a:effectLst/>
                        <a:latin typeface="Calibri" panose="020F0502020204030204" pitchFamily="34" charset="0"/>
                      </a:endParaRPr>
                    </a:p>
                  </a:txBody>
                  <a:tcPr marL="2887" marR="2887" marT="2887"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68522917"/>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Se </a:t>
                      </a:r>
                      <a:r>
                        <a:rPr lang="es-ES" sz="700" b="0" i="0" u="none" strike="noStrike" dirty="0" err="1">
                          <a:solidFill>
                            <a:srgbClr val="000000"/>
                          </a:solidFill>
                          <a:effectLst/>
                          <a:latin typeface="Calibri" panose="020F0502020204030204" pitchFamily="34" charset="0"/>
                        </a:rPr>
                        <a:t>prohibe</a:t>
                      </a:r>
                      <a:r>
                        <a:rPr lang="es-ES" sz="700" b="0" i="0" u="none" strike="noStrike" dirty="0">
                          <a:solidFill>
                            <a:srgbClr val="000000"/>
                          </a:solidFill>
                          <a:effectLst/>
                          <a:latin typeface="Calibri" panose="020F0502020204030204" pitchFamily="34" charset="0"/>
                        </a:rPr>
                        <a:t> la aplicación de fertilizantes en aquellos suelos que por sus características de topografía, así como por su distancia, puedan producir arrastres de nutrientes a hábitats naturales como humedales, barrancos y saladares</a:t>
                      </a:r>
                    </a:p>
                  </a:txBody>
                  <a:tcPr marL="2887" marR="2887" marT="288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Indeterminada</a:t>
                      </a:r>
                    </a:p>
                  </a:txBody>
                  <a:tcPr marL="2887" marR="2887" marT="288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23847989"/>
                  </a:ext>
                </a:extLst>
              </a:tr>
              <a:tr h="93613">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En parcelas con pendiente media superior al 15% no se permiten aplicar fertilizantes líquidos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24232220"/>
                  </a:ext>
                </a:extLst>
              </a:tr>
              <a:tr h="185297">
                <a:tc rowSpan="10">
                  <a:txBody>
                    <a:bodyPr/>
                    <a:lstStyle/>
                    <a:p>
                      <a:pPr algn="ctr" fontAlgn="ctr"/>
                      <a:r>
                        <a:rPr lang="es-ES" sz="900" b="0" i="0" u="none" strike="noStrike" dirty="0">
                          <a:solidFill>
                            <a:srgbClr val="000000"/>
                          </a:solidFill>
                          <a:effectLst/>
                          <a:latin typeface="Calibri" panose="020F0502020204030204" pitchFamily="34" charset="0"/>
                        </a:rPr>
                        <a:t>LIMITACIÓN TEMPORAL</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cereales de invierno Junio a septiembre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667905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arroz Septiembre a marzo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1051/2023</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50456099"/>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olivar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1051/2024</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2393910"/>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uva de vinificación Noviembre a febrero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1051/2025</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1605187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cítricos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1051/2026</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80823584"/>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frutales de hueso Caída hoja a inicio brotación,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1051/2027</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5867117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frutales de pepita Caída hoja a inicio brotación,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1051/2028</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4086112"/>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frutos secos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1051/2029</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458953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caqui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1051/2030</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3734247"/>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uva de mesa Diciembre a febrero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1051/2031</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8604921"/>
                  </a:ext>
                </a:extLst>
              </a:tr>
              <a:tr h="185297">
                <a:tc rowSpan="4">
                  <a:txBody>
                    <a:bodyPr/>
                    <a:lstStyle/>
                    <a:p>
                      <a:pPr algn="ctr" fontAlgn="ctr"/>
                      <a:r>
                        <a:rPr lang="es-ES" sz="900" b="0" i="0" u="none" strike="noStrike" dirty="0">
                          <a:solidFill>
                            <a:srgbClr val="000000"/>
                          </a:solidFill>
                          <a:effectLst/>
                          <a:latin typeface="Calibri" panose="020F0502020204030204" pitchFamily="34" charset="0"/>
                        </a:rPr>
                        <a:t>LÍMITACIONES A LA PARAMETRIZACIÁCIÓN/FUNCIONAMIENTO  DEL PLAN</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Limitación a </a:t>
                      </a:r>
                      <a:r>
                        <a:rPr lang="es-ES" sz="700" b="0" i="0" u="none" strike="noStrike" dirty="0" err="1">
                          <a:solidFill>
                            <a:srgbClr val="000000"/>
                          </a:solidFill>
                          <a:effectLst/>
                          <a:latin typeface="Calibri" panose="020F0502020204030204" pitchFamily="34" charset="0"/>
                        </a:rPr>
                        <a:t>prioridel</a:t>
                      </a:r>
                      <a:r>
                        <a:rPr lang="es-ES" sz="700" b="0" i="0" u="none" strike="noStrike" dirty="0">
                          <a:solidFill>
                            <a:srgbClr val="000000"/>
                          </a:solidFill>
                          <a:effectLst/>
                          <a:latin typeface="Calibri" panose="020F0502020204030204" pitchFamily="34" charset="0"/>
                        </a:rPr>
                        <a:t> objetivo de producción del plan de nutrientes al percentil 75 de la media histórica comarcal. Posibilidad de superarlo si se justifica documentalmente la superación de estos límites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PROPUESTA NUEVA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5497457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Obligación de mantenimiento o incremento de la materia orgánica del suelo a la hora de realizar un plan de abonado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6566237"/>
                  </a:ext>
                </a:extLst>
              </a:tr>
              <a:tr h="276981">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El plan describirá las medidas para disminuir las emisiones de amoniaco y de gases de efecto invernadero</a:t>
                      </a:r>
                    </a:p>
                  </a:txBody>
                  <a:tcPr marL="2887" marR="2887" marT="288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Ojo, SATIVUM no informa expresamente de esto</a:t>
                      </a:r>
                    </a:p>
                  </a:txBody>
                  <a:tcPr marL="2887" marR="2887" marT="288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1051/2023</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58800284"/>
                  </a:ext>
                </a:extLst>
              </a:tr>
              <a:tr h="93613">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Obligatoriedad de tener en cuenta las aportes de N del agua de riego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43501227"/>
                  </a:ext>
                </a:extLst>
              </a:tr>
              <a:tr h="215858">
                <a:tc rowSpan="4">
                  <a:txBody>
                    <a:bodyPr/>
                    <a:lstStyle/>
                    <a:p>
                      <a:pPr algn="ctr" fontAlgn="ctr"/>
                      <a:r>
                        <a:rPr lang="es-ES" sz="900" b="0" i="0" u="none" strike="noStrike">
                          <a:solidFill>
                            <a:srgbClr val="000000"/>
                          </a:solidFill>
                          <a:effectLst/>
                          <a:latin typeface="Calibri" panose="020F0502020204030204" pitchFamily="34" charset="0"/>
                        </a:rPr>
                        <a:t>LIMITACIONES A LA APLICACIÓN DE PRODUCTOS EN REFERENCIA A LOS RESULTADOS DEL PLAN</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N anuales en un 5%</a:t>
                      </a:r>
                      <a:r>
                        <a:rPr lang="es-ES" sz="700" b="0" i="0" u="none" strike="noStrike" dirty="0">
                          <a:solidFill>
                            <a:srgbClr val="000000"/>
                          </a:solidFill>
                          <a:effectLst/>
                          <a:latin typeface="Calibri" panose="020F0502020204030204" pitchFamily="34" charset="0"/>
                        </a:rPr>
                        <a:t> más de lo consignado en el plan. El objetivo de producción del plan puede adaptarse a un año de producción excepcional con carácter general por parte del la Consejería de Agricultura o a título individual justificado mediante facturas.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PROPUESTA NUEVA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04409738"/>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N anuales</a:t>
                      </a:r>
                      <a:r>
                        <a:rPr lang="es-ES" sz="700" b="0" i="0" u="none" strike="noStrike" dirty="0">
                          <a:solidFill>
                            <a:srgbClr val="000000"/>
                          </a:solidFill>
                          <a:effectLst/>
                          <a:latin typeface="Calibri" panose="020F0502020204030204" pitchFamily="34" charset="0"/>
                        </a:rPr>
                        <a:t> en un </a:t>
                      </a:r>
                      <a:r>
                        <a:rPr lang="es-ES" sz="700" b="1" i="0" u="none" strike="noStrike" dirty="0">
                          <a:solidFill>
                            <a:srgbClr val="000000"/>
                          </a:solidFill>
                          <a:effectLst/>
                          <a:latin typeface="Calibri" panose="020F0502020204030204" pitchFamily="34" charset="0"/>
                        </a:rPr>
                        <a:t>20%</a:t>
                      </a:r>
                      <a:r>
                        <a:rPr lang="es-ES" sz="700" b="0" i="0" u="none" strike="noStrike" dirty="0">
                          <a:solidFill>
                            <a:srgbClr val="000000"/>
                          </a:solidFill>
                          <a:effectLst/>
                          <a:latin typeface="Calibri" panose="020F0502020204030204" pitchFamily="34" charset="0"/>
                        </a:rPr>
                        <a:t> más de lo consignado en el plan. Se establecen excepciones si se realiza análisis foliar que justifique por carencia o si la evolución del año agrícola lo permite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033310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P2O5 en 5 años</a:t>
                      </a:r>
                      <a:r>
                        <a:rPr lang="es-ES" sz="700" b="0" i="0" u="none" strike="noStrike" dirty="0">
                          <a:solidFill>
                            <a:srgbClr val="000000"/>
                          </a:solidFill>
                          <a:effectLst/>
                          <a:latin typeface="Calibri" panose="020F0502020204030204" pitchFamily="34" charset="0"/>
                        </a:rPr>
                        <a:t> en un </a:t>
                      </a:r>
                      <a:r>
                        <a:rPr lang="es-ES" sz="700" b="1" i="0" u="none" strike="noStrike" dirty="0">
                          <a:solidFill>
                            <a:srgbClr val="000000"/>
                          </a:solidFill>
                          <a:effectLst/>
                          <a:latin typeface="Calibri" panose="020F0502020204030204" pitchFamily="34" charset="0"/>
                        </a:rPr>
                        <a:t>30%</a:t>
                      </a:r>
                      <a:r>
                        <a:rPr lang="es-ES" sz="700" b="0" i="0" u="none" strike="noStrike" dirty="0">
                          <a:solidFill>
                            <a:srgbClr val="000000"/>
                          </a:solidFill>
                          <a:effectLst/>
                          <a:latin typeface="Calibri" panose="020F0502020204030204" pitchFamily="34" charset="0"/>
                        </a:rPr>
                        <a:t> más de lo consignado en los planes. Se establecen excepciones para suelos "pobres" si existe documento técnico que lo justifique.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667281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K2O en 5 años</a:t>
                      </a:r>
                      <a:r>
                        <a:rPr lang="es-ES" sz="700" b="0" i="0" u="none" strike="noStrike" dirty="0">
                          <a:solidFill>
                            <a:srgbClr val="000000"/>
                          </a:solidFill>
                          <a:effectLst/>
                          <a:latin typeface="Calibri" panose="020F0502020204030204" pitchFamily="34" charset="0"/>
                        </a:rPr>
                        <a:t> en un </a:t>
                      </a:r>
                      <a:r>
                        <a:rPr lang="es-ES" sz="700" b="1" i="0" u="none" strike="noStrike" dirty="0">
                          <a:solidFill>
                            <a:srgbClr val="000000"/>
                          </a:solidFill>
                          <a:effectLst/>
                          <a:latin typeface="Calibri" panose="020F0502020204030204" pitchFamily="34" charset="0"/>
                        </a:rPr>
                        <a:t>30%</a:t>
                      </a:r>
                      <a:r>
                        <a:rPr lang="es-ES" sz="700" b="0" i="0" u="none" strike="noStrike" dirty="0">
                          <a:solidFill>
                            <a:srgbClr val="000000"/>
                          </a:solidFill>
                          <a:effectLst/>
                          <a:latin typeface="Calibri" panose="020F0502020204030204" pitchFamily="34" charset="0"/>
                        </a:rPr>
                        <a:t> más de lo consignado en los planes. Se establecen excepciones para suelos "pobres" si existe documento técnico que lo justifique.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8834026"/>
                  </a:ext>
                </a:extLst>
              </a:tr>
              <a:tr h="144549">
                <a:tc>
                  <a:txBody>
                    <a:bodyPr/>
                    <a:lstStyle/>
                    <a:p>
                      <a:pPr algn="ctr" fontAlgn="ctr"/>
                      <a:r>
                        <a:rPr lang="es-ES" sz="900" b="0" i="0" u="none" strike="noStrike">
                          <a:solidFill>
                            <a:srgbClr val="000000"/>
                          </a:solidFill>
                          <a:effectLst/>
                          <a:latin typeface="Calibri" panose="020F0502020204030204" pitchFamily="34" charset="0"/>
                        </a:rPr>
                        <a:t>CONTROL DEL AGUA DE RIEGO</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Obligatoriedad de llevar un control del </a:t>
                      </a:r>
                      <a:r>
                        <a:rPr lang="es-ES" sz="700" b="0" i="0" u="none" strike="noStrike" dirty="0" err="1">
                          <a:solidFill>
                            <a:srgbClr val="000000"/>
                          </a:solidFill>
                          <a:effectLst/>
                          <a:latin typeface="Calibri" panose="020F0502020204030204" pitchFamily="34" charset="0"/>
                        </a:rPr>
                        <a:t>volúmen</a:t>
                      </a:r>
                      <a:r>
                        <a:rPr lang="es-ES" sz="700" b="0" i="0" u="none" strike="noStrike" dirty="0">
                          <a:solidFill>
                            <a:srgbClr val="000000"/>
                          </a:solidFill>
                          <a:effectLst/>
                          <a:latin typeface="Calibri" panose="020F0502020204030204" pitchFamily="34" charset="0"/>
                        </a:rPr>
                        <a:t> de agua aplicado conforme a las necesidades del cultivo a través de herramientas de cálculo de necesidades hídricas o sensores de humedad</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90901948"/>
                  </a:ext>
                </a:extLst>
              </a:tr>
            </a:tbl>
          </a:graphicData>
        </a:graphic>
      </p:graphicFrame>
    </p:spTree>
    <p:extLst>
      <p:ext uri="{BB962C8B-B14F-4D97-AF65-F5344CB8AC3E}">
        <p14:creationId xmlns:p14="http://schemas.microsoft.com/office/powerpoint/2010/main" val="1366596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343E62-DAE9-4210-B8C2-F6414166869F}"/>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91ADB5A9-AC13-456C-8AC7-35CC57CAF0F6}"/>
              </a:ext>
            </a:extLst>
          </p:cNvPr>
          <p:cNvSpPr>
            <a:spLocks noGrp="1"/>
          </p:cNvSpPr>
          <p:nvPr>
            <p:ph idx="1"/>
          </p:nvPr>
        </p:nvSpPr>
        <p:spPr/>
        <p:txBody>
          <a:bodyPr/>
          <a:lstStyle/>
          <a:p>
            <a:endParaRPr lang="en-GB"/>
          </a:p>
        </p:txBody>
      </p:sp>
      <p:pic>
        <p:nvPicPr>
          <p:cNvPr id="5" name="Imagen 4">
            <a:extLst>
              <a:ext uri="{FF2B5EF4-FFF2-40B4-BE49-F238E27FC236}">
                <a16:creationId xmlns:a16="http://schemas.microsoft.com/office/drawing/2014/main" id="{3C9FB91E-F703-4CA7-808E-24BEAC4F26A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1165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9CD7C5-0D6D-494D-9C84-CFC3AAEFA9FF}"/>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8E196010-1CF1-422F-A041-B5D78EDAB181}"/>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A8BF0F77-8CEE-428B-BBF3-56341EE17DA3}"/>
              </a:ext>
            </a:extLst>
          </p:cNvPr>
          <p:cNvPicPr>
            <a:picLocks noChangeAspect="1"/>
          </p:cNvPicPr>
          <p:nvPr/>
        </p:nvPicPr>
        <p:blipFill>
          <a:blip r:embed="rId2"/>
          <a:stretch>
            <a:fillRect/>
          </a:stretch>
        </p:blipFill>
        <p:spPr>
          <a:xfrm>
            <a:off x="0" y="127000"/>
            <a:ext cx="12192000" cy="6604000"/>
          </a:xfrm>
          <a:prstGeom prst="rect">
            <a:avLst/>
          </a:prstGeom>
          <a:solidFill>
            <a:srgbClr val="9A150E"/>
          </a:solidFill>
        </p:spPr>
      </p:pic>
    </p:spTree>
    <p:extLst>
      <p:ext uri="{BB962C8B-B14F-4D97-AF65-F5344CB8AC3E}">
        <p14:creationId xmlns:p14="http://schemas.microsoft.com/office/powerpoint/2010/main" val="2377290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B8796C-04C8-41CD-82F8-7A46D3AED098}"/>
              </a:ext>
            </a:extLst>
          </p:cNvPr>
          <p:cNvSpPr>
            <a:spLocks noGrp="1"/>
          </p:cNvSpPr>
          <p:nvPr>
            <p:ph type="title"/>
          </p:nvPr>
        </p:nvSpPr>
        <p:spPr>
          <a:xfrm>
            <a:off x="838200" y="365125"/>
            <a:ext cx="5506941" cy="1325563"/>
          </a:xfrm>
        </p:spPr>
        <p:txBody>
          <a:bodyPr/>
          <a:lstStyle/>
          <a:p>
            <a:r>
              <a:rPr lang="en-GB" dirty="0" err="1"/>
              <a:t>Integraciones</a:t>
            </a:r>
            <a:r>
              <a:rPr lang="en-GB" dirty="0"/>
              <a:t> con </a:t>
            </a:r>
            <a:r>
              <a:rPr lang="en-GB" dirty="0" err="1"/>
              <a:t>máquinas</a:t>
            </a:r>
            <a:endParaRPr lang="en-GB" dirty="0"/>
          </a:p>
        </p:txBody>
      </p:sp>
      <p:pic>
        <p:nvPicPr>
          <p:cNvPr id="4" name="Imagen 3">
            <a:extLst>
              <a:ext uri="{FF2B5EF4-FFF2-40B4-BE49-F238E27FC236}">
                <a16:creationId xmlns:a16="http://schemas.microsoft.com/office/drawing/2014/main" id="{626F506A-64FB-4F84-BEC1-8A2F3006308D}"/>
              </a:ext>
            </a:extLst>
          </p:cNvPr>
          <p:cNvPicPr>
            <a:picLocks noChangeAspect="1"/>
          </p:cNvPicPr>
          <p:nvPr/>
        </p:nvPicPr>
        <p:blipFill rotWithShape="1">
          <a:blip r:embed="rId2"/>
          <a:srcRect l="26354" t="25721" r="16771" b="12115"/>
          <a:stretch/>
        </p:blipFill>
        <p:spPr>
          <a:xfrm>
            <a:off x="444500" y="2387599"/>
            <a:ext cx="6934200" cy="4105276"/>
          </a:xfrm>
          <a:prstGeom prst="rect">
            <a:avLst/>
          </a:prstGeom>
        </p:spPr>
      </p:pic>
      <p:pic>
        <p:nvPicPr>
          <p:cNvPr id="5" name="Imagen 4">
            <a:extLst>
              <a:ext uri="{FF2B5EF4-FFF2-40B4-BE49-F238E27FC236}">
                <a16:creationId xmlns:a16="http://schemas.microsoft.com/office/drawing/2014/main" id="{058782EC-EAC6-4018-B3DF-3853F7B2617E}"/>
              </a:ext>
            </a:extLst>
          </p:cNvPr>
          <p:cNvPicPr>
            <a:picLocks noChangeAspect="1"/>
          </p:cNvPicPr>
          <p:nvPr/>
        </p:nvPicPr>
        <p:blipFill rotWithShape="1">
          <a:blip r:embed="rId3"/>
          <a:srcRect l="28229" t="34111" r="29688" b="18269"/>
          <a:stretch/>
        </p:blipFill>
        <p:spPr>
          <a:xfrm>
            <a:off x="6959600" y="118269"/>
            <a:ext cx="5130800" cy="3144838"/>
          </a:xfrm>
          <a:prstGeom prst="rect">
            <a:avLst/>
          </a:prstGeom>
        </p:spPr>
      </p:pic>
      <p:pic>
        <p:nvPicPr>
          <p:cNvPr id="6" name="Imagen 5">
            <a:extLst>
              <a:ext uri="{FF2B5EF4-FFF2-40B4-BE49-F238E27FC236}">
                <a16:creationId xmlns:a16="http://schemas.microsoft.com/office/drawing/2014/main" id="{AA6C12F5-F62A-4148-B538-C5B4BEBA304E}"/>
              </a:ext>
            </a:extLst>
          </p:cNvPr>
          <p:cNvPicPr>
            <a:picLocks noChangeAspect="1"/>
          </p:cNvPicPr>
          <p:nvPr/>
        </p:nvPicPr>
        <p:blipFill rotWithShape="1">
          <a:blip r:embed="rId4"/>
          <a:srcRect l="30729" t="54435" r="55625" b="14567"/>
          <a:stretch/>
        </p:blipFill>
        <p:spPr>
          <a:xfrm>
            <a:off x="7251700" y="3263107"/>
            <a:ext cx="1663700" cy="2047083"/>
          </a:xfrm>
          <a:prstGeom prst="rect">
            <a:avLst/>
          </a:prstGeom>
        </p:spPr>
      </p:pic>
      <p:pic>
        <p:nvPicPr>
          <p:cNvPr id="7" name="Imagen 6">
            <a:extLst>
              <a:ext uri="{FF2B5EF4-FFF2-40B4-BE49-F238E27FC236}">
                <a16:creationId xmlns:a16="http://schemas.microsoft.com/office/drawing/2014/main" id="{D35D15C0-73B7-4C76-91F1-D6F24ECB0ED5}"/>
              </a:ext>
            </a:extLst>
          </p:cNvPr>
          <p:cNvPicPr>
            <a:picLocks noChangeAspect="1"/>
          </p:cNvPicPr>
          <p:nvPr/>
        </p:nvPicPr>
        <p:blipFill rotWithShape="1">
          <a:blip r:embed="rId5"/>
          <a:srcRect l="31043" t="54064" r="54739" b="17281"/>
          <a:stretch/>
        </p:blipFill>
        <p:spPr>
          <a:xfrm>
            <a:off x="7251700" y="4138615"/>
            <a:ext cx="1733385" cy="1892411"/>
          </a:xfrm>
          <a:prstGeom prst="rect">
            <a:avLst/>
          </a:prstGeom>
        </p:spPr>
      </p:pic>
    </p:spTree>
    <p:extLst>
      <p:ext uri="{BB962C8B-B14F-4D97-AF65-F5344CB8AC3E}">
        <p14:creationId xmlns:p14="http://schemas.microsoft.com/office/powerpoint/2010/main" val="1239394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002AE4-C18D-43D3-9C27-8B0014BAB53F}"/>
              </a:ext>
            </a:extLst>
          </p:cNvPr>
          <p:cNvSpPr>
            <a:spLocks noGrp="1"/>
          </p:cNvSpPr>
          <p:nvPr>
            <p:ph type="title"/>
          </p:nvPr>
        </p:nvSpPr>
        <p:spPr/>
        <p:txBody>
          <a:bodyPr/>
          <a:lstStyle/>
          <a:p>
            <a:endParaRPr lang="en-GB" dirty="0"/>
          </a:p>
        </p:txBody>
      </p:sp>
      <p:pic>
        <p:nvPicPr>
          <p:cNvPr id="4" name="Imagen 3">
            <a:extLst>
              <a:ext uri="{FF2B5EF4-FFF2-40B4-BE49-F238E27FC236}">
                <a16:creationId xmlns:a16="http://schemas.microsoft.com/office/drawing/2014/main" id="{AFFE35E1-DF20-49A7-AB21-50BC246C8B19}"/>
              </a:ext>
            </a:extLst>
          </p:cNvPr>
          <p:cNvPicPr>
            <a:picLocks noChangeAspect="1"/>
          </p:cNvPicPr>
          <p:nvPr/>
        </p:nvPicPr>
        <p:blipFill>
          <a:blip r:embed="rId2"/>
          <a:stretch>
            <a:fillRect/>
          </a:stretch>
        </p:blipFill>
        <p:spPr>
          <a:xfrm>
            <a:off x="3133725" y="3773502"/>
            <a:ext cx="5183953" cy="3158455"/>
          </a:xfrm>
          <a:prstGeom prst="rect">
            <a:avLst/>
          </a:prstGeom>
        </p:spPr>
      </p:pic>
      <p:pic>
        <p:nvPicPr>
          <p:cNvPr id="5" name="Imagen 4">
            <a:extLst>
              <a:ext uri="{FF2B5EF4-FFF2-40B4-BE49-F238E27FC236}">
                <a16:creationId xmlns:a16="http://schemas.microsoft.com/office/drawing/2014/main" id="{789A4971-1DBD-4706-BE81-972358F48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638" y="641088"/>
            <a:ext cx="3808602" cy="2856451"/>
          </a:xfrm>
          <a:prstGeom prst="rect">
            <a:avLst/>
          </a:prstGeom>
        </p:spPr>
      </p:pic>
      <p:pic>
        <p:nvPicPr>
          <p:cNvPr id="6" name="Imagen 5">
            <a:extLst>
              <a:ext uri="{FF2B5EF4-FFF2-40B4-BE49-F238E27FC236}">
                <a16:creationId xmlns:a16="http://schemas.microsoft.com/office/drawing/2014/main" id="{FF96DC01-7A70-4052-BAFC-676FD8DDF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 y="0"/>
            <a:ext cx="3575736" cy="2681802"/>
          </a:xfrm>
          <a:prstGeom prst="rect">
            <a:avLst/>
          </a:prstGeom>
        </p:spPr>
      </p:pic>
      <p:pic>
        <p:nvPicPr>
          <p:cNvPr id="7" name="Picture 8" descr="A screenshot of a computer&#10;&#10;Description automatically generated">
            <a:extLst>
              <a:ext uri="{FF2B5EF4-FFF2-40B4-BE49-F238E27FC236}">
                <a16:creationId xmlns:a16="http://schemas.microsoft.com/office/drawing/2014/main" id="{1AEC78B1-6F2F-4321-BFCB-88EA50B7DE8B}"/>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9289771" y="243750"/>
            <a:ext cx="2646864" cy="5510960"/>
          </a:xfrm>
          <a:prstGeom prst="rect">
            <a:avLst/>
          </a:prstGeom>
        </p:spPr>
      </p:pic>
      <p:pic>
        <p:nvPicPr>
          <p:cNvPr id="3074" name="Picture 2" descr="CEREA AUTOSTEER GPS">
            <a:extLst>
              <a:ext uri="{FF2B5EF4-FFF2-40B4-BE49-F238E27FC236}">
                <a16:creationId xmlns:a16="http://schemas.microsoft.com/office/drawing/2014/main" id="{FAD64609-7234-47A6-9A0D-0C1204B231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75" y="3773502"/>
            <a:ext cx="32385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üller-Elektronik GmbH - it's OWL">
            <a:extLst>
              <a:ext uri="{FF2B5EF4-FFF2-40B4-BE49-F238E27FC236}">
                <a16:creationId xmlns:a16="http://schemas.microsoft.com/office/drawing/2014/main" id="{1B74F01F-2DBF-4191-B727-D934BBD7BE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66" t="29977" r="7037" b="30525"/>
          <a:stretch/>
        </p:blipFill>
        <p:spPr bwMode="auto">
          <a:xfrm>
            <a:off x="3133725" y="111715"/>
            <a:ext cx="2646864" cy="807659"/>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blob:https://web.whatsapp.com/e1182ff4-765c-4588-b6d2-cd8bcc72a868">
            <a:extLst>
              <a:ext uri="{FF2B5EF4-FFF2-40B4-BE49-F238E27FC236}">
                <a16:creationId xmlns:a16="http://schemas.microsoft.com/office/drawing/2014/main" id="{551FCC9D-009A-45F8-8E0B-258F3725D3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Imagen 2">
            <a:extLst>
              <a:ext uri="{FF2B5EF4-FFF2-40B4-BE49-F238E27FC236}">
                <a16:creationId xmlns:a16="http://schemas.microsoft.com/office/drawing/2014/main" id="{D4AB481C-16F5-4F32-B7B6-5D9FF6D36910}"/>
              </a:ext>
            </a:extLst>
          </p:cNvPr>
          <p:cNvPicPr>
            <a:picLocks noChangeAspect="1"/>
          </p:cNvPicPr>
          <p:nvPr/>
        </p:nvPicPr>
        <p:blipFill rotWithShape="1">
          <a:blip r:embed="rId8"/>
          <a:srcRect l="10748" t="13302" r="10212" b="16824"/>
          <a:stretch/>
        </p:blipFill>
        <p:spPr>
          <a:xfrm>
            <a:off x="10218960" y="5124478"/>
            <a:ext cx="1691432" cy="1121476"/>
          </a:xfrm>
          <a:prstGeom prst="rect">
            <a:avLst/>
          </a:prstGeom>
        </p:spPr>
      </p:pic>
    </p:spTree>
    <p:extLst>
      <p:ext uri="{BB962C8B-B14F-4D97-AF65-F5344CB8AC3E}">
        <p14:creationId xmlns:p14="http://schemas.microsoft.com/office/powerpoint/2010/main" val="3832052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4F362-0EF1-4BF6-A044-3F281E218825}"/>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613C065F-1FB6-426E-AFF2-3E143D7571F5}"/>
              </a:ext>
            </a:extLst>
          </p:cNvPr>
          <p:cNvSpPr>
            <a:spLocks noGrp="1"/>
          </p:cNvSpPr>
          <p:nvPr>
            <p:ph idx="1"/>
          </p:nvPr>
        </p:nvSpPr>
        <p:spPr/>
        <p:txBody>
          <a:bodyPr/>
          <a:lstStyle/>
          <a:p>
            <a:endParaRPr lang="en-GB" dirty="0"/>
          </a:p>
        </p:txBody>
      </p:sp>
      <p:pic>
        <p:nvPicPr>
          <p:cNvPr id="4" name="Imagen 3">
            <a:extLst>
              <a:ext uri="{FF2B5EF4-FFF2-40B4-BE49-F238E27FC236}">
                <a16:creationId xmlns:a16="http://schemas.microsoft.com/office/drawing/2014/main" id="{B1330E61-F903-4101-A1CC-DFB890624395}"/>
              </a:ext>
            </a:extLst>
          </p:cNvPr>
          <p:cNvPicPr>
            <a:picLocks noChangeAspect="1"/>
          </p:cNvPicPr>
          <p:nvPr/>
        </p:nvPicPr>
        <p:blipFill>
          <a:blip r:embed="rId2"/>
          <a:stretch>
            <a:fillRect/>
          </a:stretch>
        </p:blipFill>
        <p:spPr>
          <a:xfrm>
            <a:off x="322364" y="2563333"/>
            <a:ext cx="9239371" cy="4025169"/>
          </a:xfrm>
          <a:prstGeom prst="rect">
            <a:avLst/>
          </a:prstGeom>
        </p:spPr>
      </p:pic>
      <p:pic>
        <p:nvPicPr>
          <p:cNvPr id="5" name="Imagen 4">
            <a:extLst>
              <a:ext uri="{FF2B5EF4-FFF2-40B4-BE49-F238E27FC236}">
                <a16:creationId xmlns:a16="http://schemas.microsoft.com/office/drawing/2014/main" id="{CECDA956-B9A5-4781-A8F3-383AB98AC091}"/>
              </a:ext>
            </a:extLst>
          </p:cNvPr>
          <p:cNvPicPr>
            <a:picLocks noChangeAspect="1"/>
          </p:cNvPicPr>
          <p:nvPr/>
        </p:nvPicPr>
        <p:blipFill>
          <a:blip r:embed="rId3"/>
          <a:stretch>
            <a:fillRect/>
          </a:stretch>
        </p:blipFill>
        <p:spPr>
          <a:xfrm>
            <a:off x="5820356" y="269497"/>
            <a:ext cx="6059882" cy="3757197"/>
          </a:xfrm>
          <a:prstGeom prst="rect">
            <a:avLst/>
          </a:prstGeom>
        </p:spPr>
      </p:pic>
      <p:pic>
        <p:nvPicPr>
          <p:cNvPr id="2050" name="Picture 2" descr="Jaltest Isobus">
            <a:extLst>
              <a:ext uri="{FF2B5EF4-FFF2-40B4-BE49-F238E27FC236}">
                <a16:creationId xmlns:a16="http://schemas.microsoft.com/office/drawing/2014/main" id="{1F17A965-DEEA-42DD-AA40-DDEF5E517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077" y="42020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9021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80FA1B-A16B-4B3E-915E-5E6665CDB2E3}"/>
              </a:ext>
            </a:extLst>
          </p:cNvPr>
          <p:cNvSpPr>
            <a:spLocks noGrp="1"/>
          </p:cNvSpPr>
          <p:nvPr>
            <p:ph type="title"/>
          </p:nvPr>
        </p:nvSpPr>
        <p:spPr/>
        <p:txBody>
          <a:bodyPr/>
          <a:lstStyle/>
          <a:p>
            <a:endParaRPr lang="en-GB"/>
          </a:p>
        </p:txBody>
      </p:sp>
      <p:pic>
        <p:nvPicPr>
          <p:cNvPr id="4" name="WhatsApp Video 2024-11-16 at 12.36.35">
            <a:hlinkClick r:id="" action="ppaction://media"/>
            <a:extLst>
              <a:ext uri="{FF2B5EF4-FFF2-40B4-BE49-F238E27FC236}">
                <a16:creationId xmlns:a16="http://schemas.microsoft.com/office/drawing/2014/main" id="{19A6AACA-A571-4D32-8E7B-77967723E5C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523876"/>
            <a:ext cx="10544288" cy="5969000"/>
          </a:xfrm>
        </p:spPr>
      </p:pic>
      <p:pic>
        <p:nvPicPr>
          <p:cNvPr id="6" name="Imagen 5">
            <a:extLst>
              <a:ext uri="{FF2B5EF4-FFF2-40B4-BE49-F238E27FC236}">
                <a16:creationId xmlns:a16="http://schemas.microsoft.com/office/drawing/2014/main" id="{B244CFE3-A272-4506-8ED9-B523316F6C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47625" y="-666750"/>
            <a:ext cx="3937000" cy="2952750"/>
          </a:xfrm>
          <a:prstGeom prst="rect">
            <a:avLst/>
          </a:prstGeom>
        </p:spPr>
      </p:pic>
      <p:pic>
        <p:nvPicPr>
          <p:cNvPr id="8" name="Imagen 7">
            <a:extLst>
              <a:ext uri="{FF2B5EF4-FFF2-40B4-BE49-F238E27FC236}">
                <a16:creationId xmlns:a16="http://schemas.microsoft.com/office/drawing/2014/main" id="{207D84FA-938A-4B6B-A62A-40122C68D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15900" y="4292600"/>
            <a:ext cx="2933700" cy="2200275"/>
          </a:xfrm>
          <a:prstGeom prst="rect">
            <a:avLst/>
          </a:prstGeom>
        </p:spPr>
      </p:pic>
      <p:pic>
        <p:nvPicPr>
          <p:cNvPr id="10" name="Imagen 9">
            <a:extLst>
              <a:ext uri="{FF2B5EF4-FFF2-40B4-BE49-F238E27FC236}">
                <a16:creationId xmlns:a16="http://schemas.microsoft.com/office/drawing/2014/main" id="{C06A177F-1DA6-4734-8743-CF2DE9EEA5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44425" y="523875"/>
            <a:ext cx="4343400" cy="3257550"/>
          </a:xfrm>
          <a:prstGeom prst="rect">
            <a:avLst/>
          </a:prstGeom>
        </p:spPr>
      </p:pic>
    </p:spTree>
    <p:extLst>
      <p:ext uri="{BB962C8B-B14F-4D97-AF65-F5344CB8AC3E}">
        <p14:creationId xmlns:p14="http://schemas.microsoft.com/office/powerpoint/2010/main" val="89389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4BBD58-E083-4930-B130-6B93E3763E2D}"/>
              </a:ext>
            </a:extLst>
          </p:cNvPr>
          <p:cNvSpPr>
            <a:spLocks noGrp="1"/>
          </p:cNvSpPr>
          <p:nvPr>
            <p:ph type="title"/>
          </p:nvPr>
        </p:nvSpPr>
        <p:spPr/>
        <p:txBody>
          <a:bodyPr/>
          <a:lstStyle/>
          <a:p>
            <a:r>
              <a:rPr lang="es-ES" noProof="0" dirty="0"/>
              <a:t>Objetivos para impulsar la realización de planes de nutrientes</a:t>
            </a:r>
          </a:p>
        </p:txBody>
      </p:sp>
      <p:sp>
        <p:nvSpPr>
          <p:cNvPr id="3" name="Marcador de contenido 2">
            <a:extLst>
              <a:ext uri="{FF2B5EF4-FFF2-40B4-BE49-F238E27FC236}">
                <a16:creationId xmlns:a16="http://schemas.microsoft.com/office/drawing/2014/main" id="{DABE6687-46E9-488F-878F-1CC38E43A647}"/>
              </a:ext>
            </a:extLst>
          </p:cNvPr>
          <p:cNvSpPr>
            <a:spLocks noGrp="1"/>
          </p:cNvSpPr>
          <p:nvPr>
            <p:ph idx="1"/>
          </p:nvPr>
        </p:nvSpPr>
        <p:spPr/>
        <p:txBody>
          <a:bodyPr/>
          <a:lstStyle/>
          <a:p>
            <a:r>
              <a:rPr lang="es-ES" noProof="0" dirty="0"/>
              <a:t>Reducir exceso de fertilizantes</a:t>
            </a:r>
          </a:p>
          <a:p>
            <a:pPr lvl="1"/>
            <a:r>
              <a:rPr lang="es-ES" noProof="0" dirty="0"/>
              <a:t>Contaminación difusa (aguas y aire)</a:t>
            </a:r>
          </a:p>
          <a:p>
            <a:pPr lvl="1"/>
            <a:r>
              <a:rPr lang="es-ES" noProof="0" dirty="0"/>
              <a:t>Perdida de rentabilidad en la explotación</a:t>
            </a:r>
          </a:p>
          <a:p>
            <a:pPr lvl="1"/>
            <a:r>
              <a:rPr lang="es-ES" noProof="0" dirty="0"/>
              <a:t>Emisiones de GEI</a:t>
            </a:r>
          </a:p>
          <a:p>
            <a:pPr lvl="1"/>
            <a:r>
              <a:rPr lang="es-ES" noProof="0" dirty="0"/>
              <a:t>Dependencia exterior</a:t>
            </a:r>
          </a:p>
          <a:p>
            <a:r>
              <a:rPr lang="es-ES" noProof="0" dirty="0"/>
              <a:t>No penalizar la productividad agraria</a:t>
            </a:r>
          </a:p>
          <a:p>
            <a:pPr lvl="1"/>
            <a:r>
              <a:rPr lang="es-ES" noProof="0" dirty="0"/>
              <a:t>Mejorar el uso de técnicas agronómicas</a:t>
            </a:r>
          </a:p>
          <a:p>
            <a:pPr lvl="1"/>
            <a:r>
              <a:rPr lang="es-ES" noProof="0" dirty="0"/>
              <a:t>Mejorar la rentabilidad</a:t>
            </a:r>
          </a:p>
        </p:txBody>
      </p:sp>
      <p:sp>
        <p:nvSpPr>
          <p:cNvPr id="5" name="Rectángulo 4">
            <a:extLst>
              <a:ext uri="{FF2B5EF4-FFF2-40B4-BE49-F238E27FC236}">
                <a16:creationId xmlns:a16="http://schemas.microsoft.com/office/drawing/2014/main" id="{BE9352A5-1031-4C7B-B751-6D9EC1350D19}"/>
              </a:ext>
            </a:extLst>
          </p:cNvPr>
          <p:cNvSpPr/>
          <p:nvPr/>
        </p:nvSpPr>
        <p:spPr>
          <a:xfrm>
            <a:off x="7105650" y="1657351"/>
            <a:ext cx="4581525" cy="249299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buFont typeface="Arial" panose="020B0604020202020204" pitchFamily="34" charset="0"/>
              <a:buChar char="•"/>
            </a:pPr>
            <a:r>
              <a:rPr lang="en-US" i="1" dirty="0"/>
              <a:t>The lives of around half of humanity are made possible by Haber–Bosch nitrogen</a:t>
            </a:r>
          </a:p>
          <a:p>
            <a:pPr marL="285750" indent="-285750">
              <a:buFont typeface="Arial" panose="020B0604020202020204" pitchFamily="34" charset="0"/>
              <a:buChar char="•"/>
            </a:pPr>
            <a:r>
              <a:rPr lang="en-US" dirty="0"/>
              <a:t>The Haber–Bosch process equivalent to at least 32 MJ kg–1 N fixed, or about 1% of the global primary energy supply</a:t>
            </a:r>
            <a:endParaRPr lang="en-GB" dirty="0"/>
          </a:p>
          <a:p>
            <a:r>
              <a:rPr lang="en-US" i="1" dirty="0"/>
              <a:t> </a:t>
            </a:r>
            <a:r>
              <a:rPr lang="en-US" sz="1200" i="1" dirty="0">
                <a:solidFill>
                  <a:srgbClr val="1F1F1F"/>
                </a:solidFill>
                <a:latin typeface="ElsevierGulliver"/>
              </a:rPr>
              <a:t>(</a:t>
            </a:r>
            <a:r>
              <a:rPr lang="en-US" sz="1200" dirty="0" err="1"/>
              <a:t>Erisman</a:t>
            </a:r>
            <a:r>
              <a:rPr lang="en-US" sz="1200" dirty="0"/>
              <a:t>, J., Sutton, M., Galloway, J. </a:t>
            </a:r>
            <a:r>
              <a:rPr lang="en-US" sz="1200" i="1" dirty="0"/>
              <a:t>et al.</a:t>
            </a:r>
            <a:r>
              <a:rPr lang="en-US" sz="1200" dirty="0"/>
              <a:t> How a century of ammonia synthesis changed the world. </a:t>
            </a:r>
            <a:r>
              <a:rPr lang="en-US" sz="1200" i="1" dirty="0"/>
              <a:t>Nature </a:t>
            </a:r>
            <a:r>
              <a:rPr lang="en-US" sz="1200" i="1" dirty="0" err="1"/>
              <a:t>Geosci</a:t>
            </a:r>
            <a:r>
              <a:rPr lang="en-US" sz="1200" dirty="0"/>
              <a:t> </a:t>
            </a:r>
            <a:r>
              <a:rPr lang="en-US" sz="1200" b="1" dirty="0"/>
              <a:t>1</a:t>
            </a:r>
            <a:r>
              <a:rPr lang="en-US" sz="1200" dirty="0"/>
              <a:t>, 636–639 (2008). </a:t>
            </a:r>
            <a:r>
              <a:rPr lang="en-US" sz="1200" dirty="0">
                <a:hlinkClick r:id="rId2"/>
              </a:rPr>
              <a:t>https://doi.org/10.1038/ngeo325</a:t>
            </a:r>
            <a:r>
              <a:rPr lang="en-US" sz="1200" i="1" dirty="0">
                <a:solidFill>
                  <a:srgbClr val="1F1F1F"/>
                </a:solidFill>
                <a:latin typeface="ElsevierGulliver"/>
              </a:rPr>
              <a:t>) https://www.rpgroup.caltech.edu/aph150_human_impacts/assets/pdfs/Erisman_2008.pdf</a:t>
            </a:r>
            <a:endParaRPr lang="en-GB" dirty="0"/>
          </a:p>
        </p:txBody>
      </p:sp>
    </p:spTree>
    <p:extLst>
      <p:ext uri="{BB962C8B-B14F-4D97-AF65-F5344CB8AC3E}">
        <p14:creationId xmlns:p14="http://schemas.microsoft.com/office/powerpoint/2010/main" val="23296907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7275E0-CDB2-41E5-91FC-62CC4D8D0EF9}"/>
              </a:ext>
            </a:extLst>
          </p:cNvPr>
          <p:cNvSpPr>
            <a:spLocks noGrp="1"/>
          </p:cNvSpPr>
          <p:nvPr>
            <p:ph type="title"/>
          </p:nvPr>
        </p:nvSpPr>
        <p:spPr/>
        <p:txBody>
          <a:bodyPr/>
          <a:lstStyle/>
          <a:p>
            <a:endParaRPr lang="en-GB"/>
          </a:p>
        </p:txBody>
      </p:sp>
      <p:pic>
        <p:nvPicPr>
          <p:cNvPr id="10" name="Imagen 9">
            <a:extLst>
              <a:ext uri="{FF2B5EF4-FFF2-40B4-BE49-F238E27FC236}">
                <a16:creationId xmlns:a16="http://schemas.microsoft.com/office/drawing/2014/main" id="{860B18C0-17A4-429B-83CA-63D0B7BF72FF}"/>
              </a:ext>
            </a:extLst>
          </p:cNvPr>
          <p:cNvPicPr>
            <a:picLocks noChangeAspect="1"/>
          </p:cNvPicPr>
          <p:nvPr/>
        </p:nvPicPr>
        <p:blipFill>
          <a:blip r:embed="rId2"/>
          <a:stretch>
            <a:fillRect/>
          </a:stretch>
        </p:blipFill>
        <p:spPr>
          <a:xfrm>
            <a:off x="0" y="0"/>
            <a:ext cx="5785104" cy="6858000"/>
          </a:xfrm>
          <a:prstGeom prst="rect">
            <a:avLst/>
          </a:prstGeom>
        </p:spPr>
      </p:pic>
      <p:pic>
        <p:nvPicPr>
          <p:cNvPr id="5" name="Marcador de contenido 4">
            <a:extLst>
              <a:ext uri="{FF2B5EF4-FFF2-40B4-BE49-F238E27FC236}">
                <a16:creationId xmlns:a16="http://schemas.microsoft.com/office/drawing/2014/main" id="{ADD4EB06-082B-414C-8737-AC23C53D480A}"/>
              </a:ext>
            </a:extLst>
          </p:cNvPr>
          <p:cNvPicPr>
            <a:picLocks noGrp="1" noChangeAspect="1"/>
          </p:cNvPicPr>
          <p:nvPr>
            <p:ph idx="1"/>
          </p:nvPr>
        </p:nvPicPr>
        <p:blipFill>
          <a:blip r:embed="rId3"/>
          <a:stretch>
            <a:fillRect/>
          </a:stretch>
        </p:blipFill>
        <p:spPr>
          <a:xfrm>
            <a:off x="4456288" y="2397125"/>
            <a:ext cx="7735712" cy="4351338"/>
          </a:xfrm>
          <a:prstGeom prst="rect">
            <a:avLst/>
          </a:prstGeom>
        </p:spPr>
      </p:pic>
    </p:spTree>
    <p:extLst>
      <p:ext uri="{BB962C8B-B14F-4D97-AF65-F5344CB8AC3E}">
        <p14:creationId xmlns:p14="http://schemas.microsoft.com/office/powerpoint/2010/main" val="3460416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B24DDE-B651-4DE8-9E10-5643A8267EFD}"/>
              </a:ext>
            </a:extLst>
          </p:cNvPr>
          <p:cNvPicPr>
            <a:picLocks noChangeAspect="1"/>
          </p:cNvPicPr>
          <p:nvPr/>
        </p:nvPicPr>
        <p:blipFill rotWithShape="1">
          <a:blip r:embed="rId2"/>
          <a:srcRect l="58464" t="30811" r="13309" b="36547"/>
          <a:stretch/>
        </p:blipFill>
        <p:spPr>
          <a:xfrm>
            <a:off x="6505990" y="3429000"/>
            <a:ext cx="5243333" cy="3284376"/>
          </a:xfrm>
          <a:prstGeom prst="rect">
            <a:avLst/>
          </a:prstGeom>
          <a:solidFill>
            <a:srgbClr val="9A150E"/>
          </a:solidFill>
        </p:spPr>
      </p:pic>
      <p:pic>
        <p:nvPicPr>
          <p:cNvPr id="5" name="Marcador de contenido 4">
            <a:extLst>
              <a:ext uri="{FF2B5EF4-FFF2-40B4-BE49-F238E27FC236}">
                <a16:creationId xmlns:a16="http://schemas.microsoft.com/office/drawing/2014/main" id="{B88AA3A5-DC83-40CA-B8C2-77EE2BA55C54}"/>
              </a:ext>
            </a:extLst>
          </p:cNvPr>
          <p:cNvPicPr>
            <a:picLocks noGrp="1" noChangeAspect="1"/>
          </p:cNvPicPr>
          <p:nvPr>
            <p:ph idx="1"/>
          </p:nvPr>
        </p:nvPicPr>
        <p:blipFill rotWithShape="1">
          <a:blip r:embed="rId3"/>
          <a:srcRect l="21252" t="15941" r="26762" b="23590"/>
          <a:stretch/>
        </p:blipFill>
        <p:spPr>
          <a:xfrm>
            <a:off x="1018269" y="3429000"/>
            <a:ext cx="5019897" cy="3284376"/>
          </a:xfrm>
          <a:prstGeom prst="rect">
            <a:avLst/>
          </a:prstGeom>
        </p:spPr>
      </p:pic>
      <p:sp>
        <p:nvSpPr>
          <p:cNvPr id="6" name="CuadroTexto 5">
            <a:extLst>
              <a:ext uri="{FF2B5EF4-FFF2-40B4-BE49-F238E27FC236}">
                <a16:creationId xmlns:a16="http://schemas.microsoft.com/office/drawing/2014/main" id="{61E339A9-36B6-467F-BB12-D046C25613E3}"/>
              </a:ext>
            </a:extLst>
          </p:cNvPr>
          <p:cNvSpPr txBox="1"/>
          <p:nvPr/>
        </p:nvSpPr>
        <p:spPr>
          <a:xfrm>
            <a:off x="8102055" y="2890474"/>
            <a:ext cx="2051203" cy="369332"/>
          </a:xfrm>
          <a:prstGeom prst="rect">
            <a:avLst/>
          </a:prstGeom>
          <a:noFill/>
        </p:spPr>
        <p:txBody>
          <a:bodyPr wrap="none" rtlCol="0">
            <a:spAutoFit/>
          </a:bodyPr>
          <a:lstStyle/>
          <a:p>
            <a:pPr algn="ctr"/>
            <a:r>
              <a:rPr lang="en-GB" dirty="0"/>
              <a:t>Sentinel-2 SATIVUM</a:t>
            </a:r>
          </a:p>
        </p:txBody>
      </p:sp>
      <p:sp>
        <p:nvSpPr>
          <p:cNvPr id="7" name="CuadroTexto 6">
            <a:extLst>
              <a:ext uri="{FF2B5EF4-FFF2-40B4-BE49-F238E27FC236}">
                <a16:creationId xmlns:a16="http://schemas.microsoft.com/office/drawing/2014/main" id="{AE30AB34-1FF2-43DE-B2FE-62BABD8CA423}"/>
              </a:ext>
            </a:extLst>
          </p:cNvPr>
          <p:cNvSpPr txBox="1"/>
          <p:nvPr/>
        </p:nvSpPr>
        <p:spPr>
          <a:xfrm>
            <a:off x="2550994" y="2890474"/>
            <a:ext cx="1954446" cy="369332"/>
          </a:xfrm>
          <a:prstGeom prst="rect">
            <a:avLst/>
          </a:prstGeom>
          <a:noFill/>
        </p:spPr>
        <p:txBody>
          <a:bodyPr wrap="none" rtlCol="0">
            <a:spAutoFit/>
          </a:bodyPr>
          <a:lstStyle/>
          <a:p>
            <a:pPr algn="ctr"/>
            <a:r>
              <a:rPr lang="en-GB" dirty="0" err="1"/>
              <a:t>Cosechadora</a:t>
            </a:r>
            <a:r>
              <a:rPr lang="en-GB" dirty="0"/>
              <a:t> JD X9</a:t>
            </a:r>
          </a:p>
        </p:txBody>
      </p:sp>
      <p:pic>
        <p:nvPicPr>
          <p:cNvPr id="3" name="Imagen 2">
            <a:extLst>
              <a:ext uri="{FF2B5EF4-FFF2-40B4-BE49-F238E27FC236}">
                <a16:creationId xmlns:a16="http://schemas.microsoft.com/office/drawing/2014/main" id="{46A69A82-7070-4BCA-9AC9-4AFAD33CE1AA}"/>
              </a:ext>
            </a:extLst>
          </p:cNvPr>
          <p:cNvPicPr>
            <a:picLocks noChangeAspect="1"/>
          </p:cNvPicPr>
          <p:nvPr/>
        </p:nvPicPr>
        <p:blipFill>
          <a:blip r:embed="rId4"/>
          <a:stretch>
            <a:fillRect/>
          </a:stretch>
        </p:blipFill>
        <p:spPr>
          <a:xfrm>
            <a:off x="1870867" y="239867"/>
            <a:ext cx="3314700" cy="2481413"/>
          </a:xfrm>
          <a:prstGeom prst="rect">
            <a:avLst/>
          </a:prstGeom>
        </p:spPr>
      </p:pic>
      <p:pic>
        <p:nvPicPr>
          <p:cNvPr id="4098" name="Picture 2" descr="X9-1000 | Serie X | Cosechadoras | John Deere ES">
            <a:extLst>
              <a:ext uri="{FF2B5EF4-FFF2-40B4-BE49-F238E27FC236}">
                <a16:creationId xmlns:a16="http://schemas.microsoft.com/office/drawing/2014/main" id="{EE384BA0-9646-4051-ADC4-C7FE2367F7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273" y="1949399"/>
            <a:ext cx="2034613" cy="114394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1B194276-6E6C-42E4-A57D-D11AAD6B1C9C}"/>
              </a:ext>
            </a:extLst>
          </p:cNvPr>
          <p:cNvPicPr>
            <a:picLocks noChangeAspect="1"/>
          </p:cNvPicPr>
          <p:nvPr/>
        </p:nvPicPr>
        <p:blipFill>
          <a:blip r:embed="rId6"/>
          <a:stretch>
            <a:fillRect/>
          </a:stretch>
        </p:blipFill>
        <p:spPr>
          <a:xfrm>
            <a:off x="7922120" y="439777"/>
            <a:ext cx="2731111" cy="2081592"/>
          </a:xfrm>
          <a:prstGeom prst="rect">
            <a:avLst/>
          </a:prstGeom>
        </p:spPr>
      </p:pic>
      <p:pic>
        <p:nvPicPr>
          <p:cNvPr id="1026" name="Picture 2" descr="https://qgis.org/styleguide/visual/qgis-icon128.png">
            <a:extLst>
              <a:ext uri="{FF2B5EF4-FFF2-40B4-BE49-F238E27FC236}">
                <a16:creationId xmlns:a16="http://schemas.microsoft.com/office/drawing/2014/main" id="{0E4D2BC0-2FF1-4A39-A98E-4EC2748FF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269" y="5860778"/>
            <a:ext cx="852598" cy="85259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9DC9E0BA-8E13-463E-A154-E87CA0C5B8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07985" y="6143393"/>
            <a:ext cx="2607530" cy="549659"/>
          </a:xfrm>
          <a:prstGeom prst="rect">
            <a:avLst/>
          </a:prstGeom>
        </p:spPr>
      </p:pic>
      <p:pic>
        <p:nvPicPr>
          <p:cNvPr id="9" name="Imagen 8">
            <a:extLst>
              <a:ext uri="{FF2B5EF4-FFF2-40B4-BE49-F238E27FC236}">
                <a16:creationId xmlns:a16="http://schemas.microsoft.com/office/drawing/2014/main" id="{9B6E61B2-57A1-401E-B7E7-73671F6673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15956" y="439777"/>
            <a:ext cx="9670032" cy="6858000"/>
          </a:xfrm>
          <a:prstGeom prst="rect">
            <a:avLst/>
          </a:prstGeom>
        </p:spPr>
      </p:pic>
    </p:spTree>
    <p:extLst>
      <p:ext uri="{BB962C8B-B14F-4D97-AF65-F5344CB8AC3E}">
        <p14:creationId xmlns:p14="http://schemas.microsoft.com/office/powerpoint/2010/main" val="3573995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70E15C-9FB6-4255-9A98-86DAAA3DFA8B}"/>
              </a:ext>
            </a:extLst>
          </p:cNvPr>
          <p:cNvSpPr>
            <a:spLocks noGrp="1"/>
          </p:cNvSpPr>
          <p:nvPr>
            <p:ph type="title"/>
          </p:nvPr>
        </p:nvSpPr>
        <p:spPr>
          <a:xfrm>
            <a:off x="838200" y="365125"/>
            <a:ext cx="7685015" cy="1325563"/>
          </a:xfrm>
        </p:spPr>
        <p:txBody>
          <a:bodyPr>
            <a:normAutofit fontScale="90000"/>
          </a:bodyPr>
          <a:lstStyle/>
          <a:p>
            <a:r>
              <a:rPr lang="en-GB" dirty="0" err="1"/>
              <a:t>Correlación</a:t>
            </a:r>
            <a:r>
              <a:rPr lang="en-GB" dirty="0"/>
              <a:t> </a:t>
            </a:r>
            <a:r>
              <a:rPr lang="en-GB" dirty="0" err="1"/>
              <a:t>satélite</a:t>
            </a:r>
            <a:r>
              <a:rPr lang="en-GB" dirty="0"/>
              <a:t>-monitor de </a:t>
            </a:r>
            <a:r>
              <a:rPr lang="en-GB" dirty="0" err="1"/>
              <a:t>rendimento</a:t>
            </a:r>
            <a:r>
              <a:rPr lang="en-GB" dirty="0"/>
              <a:t> </a:t>
            </a:r>
            <a:r>
              <a:rPr lang="en-GB" dirty="0" err="1"/>
              <a:t>en</a:t>
            </a:r>
            <a:r>
              <a:rPr lang="en-GB" dirty="0"/>
              <a:t> </a:t>
            </a:r>
            <a:r>
              <a:rPr lang="en-GB" dirty="0" err="1"/>
              <a:t>trigo</a:t>
            </a:r>
            <a:r>
              <a:rPr lang="en-GB" dirty="0"/>
              <a:t> (tierra de </a:t>
            </a:r>
            <a:r>
              <a:rPr lang="en-GB" dirty="0" err="1"/>
              <a:t>campos</a:t>
            </a:r>
            <a:r>
              <a:rPr lang="en-GB" dirty="0"/>
              <a:t>)</a:t>
            </a:r>
          </a:p>
        </p:txBody>
      </p:sp>
      <p:sp>
        <p:nvSpPr>
          <p:cNvPr id="8" name="CuadroTexto 7">
            <a:extLst>
              <a:ext uri="{FF2B5EF4-FFF2-40B4-BE49-F238E27FC236}">
                <a16:creationId xmlns:a16="http://schemas.microsoft.com/office/drawing/2014/main" id="{63696588-F85B-426F-8AED-9B3FCE965E10}"/>
              </a:ext>
            </a:extLst>
          </p:cNvPr>
          <p:cNvSpPr txBox="1"/>
          <p:nvPr/>
        </p:nvSpPr>
        <p:spPr>
          <a:xfrm>
            <a:off x="9664117" y="365125"/>
            <a:ext cx="1892416"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dirty="0"/>
              <a:t>60% de las </a:t>
            </a:r>
            <a:r>
              <a:rPr lang="en-GB" dirty="0" err="1"/>
              <a:t>adquisiciones</a:t>
            </a:r>
            <a:r>
              <a:rPr lang="en-GB" dirty="0"/>
              <a:t> con </a:t>
            </a:r>
            <a:r>
              <a:rPr lang="en-GB" dirty="0" err="1"/>
              <a:t>nubes</a:t>
            </a:r>
            <a:endParaRPr lang="en-GB" dirty="0"/>
          </a:p>
        </p:txBody>
      </p:sp>
      <p:pic>
        <p:nvPicPr>
          <p:cNvPr id="9" name="Imagen 8">
            <a:extLst>
              <a:ext uri="{FF2B5EF4-FFF2-40B4-BE49-F238E27FC236}">
                <a16:creationId xmlns:a16="http://schemas.microsoft.com/office/drawing/2014/main" id="{6FABE434-D90E-4512-A5C5-948D6EDA942D}"/>
              </a:ext>
            </a:extLst>
          </p:cNvPr>
          <p:cNvPicPr>
            <a:picLocks noChangeAspect="1"/>
          </p:cNvPicPr>
          <p:nvPr/>
        </p:nvPicPr>
        <p:blipFill>
          <a:blip r:embed="rId2"/>
          <a:stretch>
            <a:fillRect/>
          </a:stretch>
        </p:blipFill>
        <p:spPr>
          <a:xfrm>
            <a:off x="7908154" y="1580836"/>
            <a:ext cx="3743322" cy="3686961"/>
          </a:xfrm>
          <a:prstGeom prst="rect">
            <a:avLst/>
          </a:prstGeom>
        </p:spPr>
      </p:pic>
      <p:pic>
        <p:nvPicPr>
          <p:cNvPr id="10" name="Marcador de contenido 4">
            <a:extLst>
              <a:ext uri="{FF2B5EF4-FFF2-40B4-BE49-F238E27FC236}">
                <a16:creationId xmlns:a16="http://schemas.microsoft.com/office/drawing/2014/main" id="{057B6EF0-1040-4D25-A8DA-EE2C5B100B3D}"/>
              </a:ext>
            </a:extLst>
          </p:cNvPr>
          <p:cNvPicPr>
            <a:picLocks noChangeAspect="1"/>
          </p:cNvPicPr>
          <p:nvPr/>
        </p:nvPicPr>
        <p:blipFill rotWithShape="1">
          <a:blip r:embed="rId3"/>
          <a:srcRect l="21252" t="15941" r="26762" b="23590"/>
          <a:stretch/>
        </p:blipFill>
        <p:spPr>
          <a:xfrm>
            <a:off x="0" y="5157944"/>
            <a:ext cx="2598395" cy="1700056"/>
          </a:xfrm>
          <a:prstGeom prst="rect">
            <a:avLst/>
          </a:prstGeom>
        </p:spPr>
      </p:pic>
      <p:graphicFrame>
        <p:nvGraphicFramePr>
          <p:cNvPr id="16" name="Tabla 15">
            <a:extLst>
              <a:ext uri="{FF2B5EF4-FFF2-40B4-BE49-F238E27FC236}">
                <a16:creationId xmlns:a16="http://schemas.microsoft.com/office/drawing/2014/main" id="{E8339B2A-1CC4-4A47-9D74-0EAB727D9B40}"/>
              </a:ext>
            </a:extLst>
          </p:cNvPr>
          <p:cNvGraphicFramePr>
            <a:graphicFrameLocks noGrp="1"/>
          </p:cNvGraphicFramePr>
          <p:nvPr>
            <p:extLst/>
          </p:nvPr>
        </p:nvGraphicFramePr>
        <p:xfrm>
          <a:off x="2162175" y="1919444"/>
          <a:ext cx="5334000" cy="3238500"/>
        </p:xfrm>
        <a:graphic>
          <a:graphicData uri="http://schemas.openxmlformats.org/drawingml/2006/table">
            <a:tbl>
              <a:tblPr/>
              <a:tblGrid>
                <a:gridCol w="762000">
                  <a:extLst>
                    <a:ext uri="{9D8B030D-6E8A-4147-A177-3AD203B41FA5}">
                      <a16:colId xmlns:a16="http://schemas.microsoft.com/office/drawing/2014/main" val="2451854486"/>
                    </a:ext>
                  </a:extLst>
                </a:gridCol>
                <a:gridCol w="762000">
                  <a:extLst>
                    <a:ext uri="{9D8B030D-6E8A-4147-A177-3AD203B41FA5}">
                      <a16:colId xmlns:a16="http://schemas.microsoft.com/office/drawing/2014/main" val="1066421607"/>
                    </a:ext>
                  </a:extLst>
                </a:gridCol>
                <a:gridCol w="762000">
                  <a:extLst>
                    <a:ext uri="{9D8B030D-6E8A-4147-A177-3AD203B41FA5}">
                      <a16:colId xmlns:a16="http://schemas.microsoft.com/office/drawing/2014/main" val="2635267686"/>
                    </a:ext>
                  </a:extLst>
                </a:gridCol>
                <a:gridCol w="762000">
                  <a:extLst>
                    <a:ext uri="{9D8B030D-6E8A-4147-A177-3AD203B41FA5}">
                      <a16:colId xmlns:a16="http://schemas.microsoft.com/office/drawing/2014/main" val="2902234740"/>
                    </a:ext>
                  </a:extLst>
                </a:gridCol>
                <a:gridCol w="762000">
                  <a:extLst>
                    <a:ext uri="{9D8B030D-6E8A-4147-A177-3AD203B41FA5}">
                      <a16:colId xmlns:a16="http://schemas.microsoft.com/office/drawing/2014/main" val="1948371022"/>
                    </a:ext>
                  </a:extLst>
                </a:gridCol>
                <a:gridCol w="762000">
                  <a:extLst>
                    <a:ext uri="{9D8B030D-6E8A-4147-A177-3AD203B41FA5}">
                      <a16:colId xmlns:a16="http://schemas.microsoft.com/office/drawing/2014/main" val="3137250998"/>
                    </a:ext>
                  </a:extLst>
                </a:gridCol>
                <a:gridCol w="762000">
                  <a:extLst>
                    <a:ext uri="{9D8B030D-6E8A-4147-A177-3AD203B41FA5}">
                      <a16:colId xmlns:a16="http://schemas.microsoft.com/office/drawing/2014/main" val="2235820093"/>
                    </a:ext>
                  </a:extLst>
                </a:gridCol>
              </a:tblGrid>
              <a:tr h="190500">
                <a:tc>
                  <a:txBody>
                    <a:bodyPr/>
                    <a:lstStyle/>
                    <a:p>
                      <a:pPr algn="ctr" fontAlgn="ctr"/>
                      <a:r>
                        <a:rPr lang="es-ES" sz="1100" b="1" i="0" u="none" strike="noStrike">
                          <a:solidFill>
                            <a:srgbClr val="FFFFFF"/>
                          </a:solidFill>
                          <a:effectLst/>
                          <a:latin typeface="Calibri" panose="020F0502020204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a:solidFill>
                            <a:srgbClr val="FFFFFF"/>
                          </a:solidFill>
                          <a:effectLst/>
                          <a:latin typeface="Calibri" panose="020F0502020204030204" pitchFamily="34" charset="0"/>
                        </a:rPr>
                        <a:t>R2 (NDVI)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a:solidFill>
                            <a:srgbClr val="FFFFFF"/>
                          </a:solidFill>
                          <a:effectLst/>
                          <a:latin typeface="Calibri" panose="020F0502020204030204" pitchFamily="34" charset="0"/>
                        </a:rPr>
                        <a:t>R2 (EVI)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a:solidFill>
                            <a:srgbClr val="FFFFFF"/>
                          </a:solidFill>
                          <a:effectLst/>
                          <a:latin typeface="Calibri" panose="020F0502020204030204" pitchFamily="34" charset="0"/>
                        </a:rPr>
                        <a:t>R2 (NDRE)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a:solidFill>
                            <a:srgbClr val="FFFFFF"/>
                          </a:solidFill>
                          <a:effectLst/>
                          <a:latin typeface="Calibri" panose="020F0502020204030204" pitchFamily="34" charset="0"/>
                        </a:rPr>
                        <a:t>R2 (MCARI)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a:solidFill>
                            <a:srgbClr val="FFFFFF"/>
                          </a:solidFill>
                          <a:effectLst/>
                          <a:latin typeface="Calibri" panose="020F0502020204030204" pitchFamily="34" charset="0"/>
                        </a:rPr>
                        <a:t>R2 (GNDVI)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a:solidFill>
                            <a:srgbClr val="FFFFFF"/>
                          </a:solidFill>
                          <a:effectLst/>
                          <a:latin typeface="Calibri" panose="020F0502020204030204" pitchFamily="34" charset="0"/>
                        </a:rPr>
                        <a:t>R2 (SAVI)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extLst>
                  <a:ext uri="{0D108BD9-81ED-4DB2-BD59-A6C34878D82A}">
                    <a16:rowId xmlns:a16="http://schemas.microsoft.com/office/drawing/2014/main" val="943692151"/>
                  </a:ext>
                </a:extLst>
              </a:tr>
              <a:tr h="190500">
                <a:tc>
                  <a:txBody>
                    <a:bodyPr/>
                    <a:lstStyle/>
                    <a:p>
                      <a:pPr algn="r" fontAlgn="ctr"/>
                      <a:r>
                        <a:rPr lang="es-ES" sz="1100" b="0" i="0" u="none" strike="noStrike">
                          <a:solidFill>
                            <a:srgbClr val="000000"/>
                          </a:solidFill>
                          <a:effectLst/>
                          <a:latin typeface="Calibri" panose="020F0502020204030204" pitchFamily="34" charset="0"/>
                        </a:rPr>
                        <a:t>02/12/2023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4865855"/>
                  </a:ext>
                </a:extLst>
              </a:tr>
              <a:tr h="190500">
                <a:tc>
                  <a:txBody>
                    <a:bodyPr/>
                    <a:lstStyle/>
                    <a:p>
                      <a:pPr algn="r" fontAlgn="ctr"/>
                      <a:r>
                        <a:rPr lang="es-ES" sz="1100" b="0" i="0" u="none" strike="noStrike">
                          <a:solidFill>
                            <a:srgbClr val="000000"/>
                          </a:solidFill>
                          <a:effectLst/>
                          <a:latin typeface="Calibri" panose="020F0502020204030204" pitchFamily="34" charset="0"/>
                        </a:rPr>
                        <a:t>22/12/2023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046254"/>
                  </a:ext>
                </a:extLst>
              </a:tr>
              <a:tr h="190500">
                <a:tc>
                  <a:txBody>
                    <a:bodyPr/>
                    <a:lstStyle/>
                    <a:p>
                      <a:pPr algn="r" fontAlgn="ctr"/>
                      <a:r>
                        <a:rPr lang="es-ES" sz="1100" b="0" i="0" u="none" strike="noStrike">
                          <a:solidFill>
                            <a:srgbClr val="000000"/>
                          </a:solidFill>
                          <a:effectLst/>
                          <a:latin typeface="Calibri" panose="020F0502020204030204" pitchFamily="34" charset="0"/>
                        </a:rPr>
                        <a:t>01/01/2024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8569291"/>
                  </a:ext>
                </a:extLst>
              </a:tr>
              <a:tr h="190500">
                <a:tc>
                  <a:txBody>
                    <a:bodyPr/>
                    <a:lstStyle/>
                    <a:p>
                      <a:pPr algn="r" fontAlgn="ctr"/>
                      <a:r>
                        <a:rPr lang="es-ES" sz="1100" b="0" i="0" u="none" strike="noStrike">
                          <a:solidFill>
                            <a:srgbClr val="000000"/>
                          </a:solidFill>
                          <a:effectLst/>
                          <a:latin typeface="Calibri" panose="020F0502020204030204" pitchFamily="34" charset="0"/>
                        </a:rPr>
                        <a:t>06/01/2024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1822104"/>
                  </a:ext>
                </a:extLst>
              </a:tr>
              <a:tr h="190500">
                <a:tc>
                  <a:txBody>
                    <a:bodyPr/>
                    <a:lstStyle/>
                    <a:p>
                      <a:pPr algn="r" fontAlgn="ctr"/>
                      <a:r>
                        <a:rPr lang="es-ES" sz="1100" b="0" i="0" u="none" strike="noStrike">
                          <a:solidFill>
                            <a:srgbClr val="000000"/>
                          </a:solidFill>
                          <a:effectLst/>
                          <a:latin typeface="Calibri" panose="020F0502020204030204" pitchFamily="34" charset="0"/>
                        </a:rPr>
                        <a:t>11/01/2024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2285329"/>
                  </a:ext>
                </a:extLst>
              </a:tr>
              <a:tr h="190500">
                <a:tc>
                  <a:txBody>
                    <a:bodyPr/>
                    <a:lstStyle/>
                    <a:p>
                      <a:pPr algn="r" fontAlgn="ctr"/>
                      <a:r>
                        <a:rPr lang="es-ES" sz="1100" b="0" i="0" u="none" strike="noStrike">
                          <a:solidFill>
                            <a:srgbClr val="000000"/>
                          </a:solidFill>
                          <a:effectLst/>
                          <a:latin typeface="Calibri" panose="020F0502020204030204" pitchFamily="34" charset="0"/>
                        </a:rPr>
                        <a:t>06/03/2024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2388429"/>
                  </a:ext>
                </a:extLst>
              </a:tr>
              <a:tr h="190500">
                <a:tc>
                  <a:txBody>
                    <a:bodyPr/>
                    <a:lstStyle/>
                    <a:p>
                      <a:pPr algn="r" fontAlgn="ctr"/>
                      <a:r>
                        <a:rPr lang="es-ES" sz="1100" b="0" i="0" u="none" strike="noStrike">
                          <a:solidFill>
                            <a:srgbClr val="000000"/>
                          </a:solidFill>
                          <a:effectLst/>
                          <a:latin typeface="Calibri" panose="020F0502020204030204" pitchFamily="34" charset="0"/>
                        </a:rPr>
                        <a:t>11/03/2024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8835596"/>
                  </a:ext>
                </a:extLst>
              </a:tr>
              <a:tr h="190500">
                <a:tc>
                  <a:txBody>
                    <a:bodyPr/>
                    <a:lstStyle/>
                    <a:p>
                      <a:pPr algn="r" fontAlgn="ctr"/>
                      <a:r>
                        <a:rPr lang="es-ES" sz="1100" b="0" i="0" u="none" strike="noStrike">
                          <a:solidFill>
                            <a:srgbClr val="000000"/>
                          </a:solidFill>
                          <a:effectLst/>
                          <a:latin typeface="Calibri" panose="020F0502020204030204" pitchFamily="34" charset="0"/>
                        </a:rPr>
                        <a:t>15/04/2024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256339"/>
                  </a:ext>
                </a:extLst>
              </a:tr>
              <a:tr h="190500">
                <a:tc>
                  <a:txBody>
                    <a:bodyPr/>
                    <a:lstStyle/>
                    <a:p>
                      <a:pPr algn="r" fontAlgn="ctr"/>
                      <a:r>
                        <a:rPr lang="es-ES" sz="1100" b="0" i="0" u="none" strike="noStrike">
                          <a:solidFill>
                            <a:srgbClr val="000000"/>
                          </a:solidFill>
                          <a:effectLst/>
                          <a:latin typeface="Calibri" panose="020F0502020204030204" pitchFamily="34" charset="0"/>
                        </a:rPr>
                        <a:t>20/04/2024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989524"/>
                  </a:ext>
                </a:extLst>
              </a:tr>
              <a:tr h="190500">
                <a:tc>
                  <a:txBody>
                    <a:bodyPr/>
                    <a:lstStyle/>
                    <a:p>
                      <a:pPr algn="r" fontAlgn="ctr"/>
                      <a:r>
                        <a:rPr lang="es-ES" sz="1100" b="0" i="0" u="none" strike="noStrike">
                          <a:solidFill>
                            <a:srgbClr val="000000"/>
                          </a:solidFill>
                          <a:effectLst/>
                          <a:latin typeface="Calibri" panose="020F0502020204030204" pitchFamily="34" charset="0"/>
                        </a:rPr>
                        <a:t>10/05/2024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071179"/>
                  </a:ext>
                </a:extLst>
              </a:tr>
              <a:tr h="190500">
                <a:tc>
                  <a:txBody>
                    <a:bodyPr/>
                    <a:lstStyle/>
                    <a:p>
                      <a:pPr algn="r" fontAlgn="ctr"/>
                      <a:r>
                        <a:rPr lang="es-ES" sz="1100" b="1" i="0" u="none" strike="noStrike">
                          <a:solidFill>
                            <a:srgbClr val="000000"/>
                          </a:solidFill>
                          <a:effectLst/>
                          <a:latin typeface="Calibri" panose="020F0502020204030204" pitchFamily="34" charset="0"/>
                        </a:rPr>
                        <a:t>25/05/2024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ctr"/>
                      <a:r>
                        <a:rPr lang="es-ES" sz="1100" b="0" i="0" u="none" strike="noStrike">
                          <a:solidFill>
                            <a:srgbClr val="000000"/>
                          </a:solidFill>
                          <a:effectLst/>
                          <a:latin typeface="Calibri" panose="020F0502020204030204" pitchFamily="34" charset="0"/>
                        </a:rPr>
                        <a:t>0,30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ctr"/>
                      <a:r>
                        <a:rPr lang="es-ES" sz="1100" b="0" i="0" u="none" strike="noStrike">
                          <a:solidFill>
                            <a:srgbClr val="000000"/>
                          </a:solidFill>
                          <a:effectLst/>
                          <a:latin typeface="Calibri" panose="020F0502020204030204" pitchFamily="34" charset="0"/>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ctr"/>
                      <a:r>
                        <a:rPr lang="es-ES" sz="1100" b="0" i="0" u="none" strike="noStrike">
                          <a:solidFill>
                            <a:srgbClr val="000000"/>
                          </a:solidFill>
                          <a:effectLst/>
                          <a:latin typeface="Calibri" panose="020F0502020204030204" pitchFamily="34" charset="0"/>
                        </a:rPr>
                        <a:t>0,30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7328310"/>
                  </a:ext>
                </a:extLst>
              </a:tr>
              <a:tr h="190500">
                <a:tc>
                  <a:txBody>
                    <a:bodyPr/>
                    <a:lstStyle/>
                    <a:p>
                      <a:pPr algn="r" fontAlgn="ctr"/>
                      <a:r>
                        <a:rPr lang="es-ES" sz="1100" b="1" i="0" u="none" strike="noStrike">
                          <a:solidFill>
                            <a:srgbClr val="000000"/>
                          </a:solidFill>
                          <a:effectLst/>
                          <a:latin typeface="Calibri" panose="020F0502020204030204" pitchFamily="34" charset="0"/>
                        </a:rPr>
                        <a:t>30/05/2024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ctr"/>
                      <a:r>
                        <a:rPr lang="es-ES" sz="1100" b="0" i="0" u="none" strike="noStrike">
                          <a:solidFill>
                            <a:srgbClr val="000000"/>
                          </a:solidFill>
                          <a:effectLst/>
                          <a:latin typeface="Calibri" panose="020F0502020204030204" pitchFamily="34" charset="0"/>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ctr"/>
                      <a:r>
                        <a:rPr lang="es-ES" sz="1100" b="0" i="0" u="none" strike="noStrike">
                          <a:solidFill>
                            <a:srgbClr val="000000"/>
                          </a:solidFill>
                          <a:effectLst/>
                          <a:latin typeface="Calibri" panose="020F0502020204030204" pitchFamily="34" charset="0"/>
                        </a:rPr>
                        <a:t>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090030321"/>
                  </a:ext>
                </a:extLst>
              </a:tr>
              <a:tr h="190500">
                <a:tc>
                  <a:txBody>
                    <a:bodyPr/>
                    <a:lstStyle/>
                    <a:p>
                      <a:pPr algn="r" fontAlgn="ctr"/>
                      <a:r>
                        <a:rPr lang="es-ES" sz="1100" b="0" i="0" u="none" strike="noStrike">
                          <a:solidFill>
                            <a:srgbClr val="000000"/>
                          </a:solidFill>
                          <a:effectLst/>
                          <a:latin typeface="Calibri" panose="020F0502020204030204" pitchFamily="34" charset="0"/>
                        </a:rPr>
                        <a:t>24/06/2024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7209187"/>
                  </a:ext>
                </a:extLst>
              </a:tr>
              <a:tr h="190500">
                <a:tc>
                  <a:txBody>
                    <a:bodyPr/>
                    <a:lstStyle/>
                    <a:p>
                      <a:pPr algn="r" fontAlgn="ctr"/>
                      <a:r>
                        <a:rPr lang="es-ES" sz="1100" b="0" i="0" u="none" strike="noStrike">
                          <a:solidFill>
                            <a:srgbClr val="000000"/>
                          </a:solidFill>
                          <a:effectLst/>
                          <a:latin typeface="Calibri" panose="020F0502020204030204" pitchFamily="34" charset="0"/>
                        </a:rPr>
                        <a:t>04/07/2024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287597"/>
                  </a:ext>
                </a:extLst>
              </a:tr>
              <a:tr h="190500">
                <a:tc>
                  <a:txBody>
                    <a:bodyPr/>
                    <a:lstStyle/>
                    <a:p>
                      <a:pPr algn="r" fontAlgn="ctr"/>
                      <a:r>
                        <a:rPr lang="es-ES" sz="1100" b="0" i="0" u="none" strike="noStrike">
                          <a:solidFill>
                            <a:srgbClr val="000000"/>
                          </a:solidFill>
                          <a:effectLst/>
                          <a:latin typeface="Calibri" panose="020F0502020204030204" pitchFamily="34" charset="0"/>
                        </a:rPr>
                        <a:t>19/07/2024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5880332"/>
                  </a:ext>
                </a:extLst>
              </a:tr>
              <a:tr h="190500">
                <a:tc>
                  <a:txBody>
                    <a:bodyPr/>
                    <a:lstStyle/>
                    <a:p>
                      <a:pPr algn="r" fontAlgn="ctr"/>
                      <a:r>
                        <a:rPr lang="es-ES" sz="1100" b="0" i="0" u="none" strike="noStrike">
                          <a:solidFill>
                            <a:srgbClr val="000000"/>
                          </a:solidFill>
                          <a:effectLst/>
                          <a:latin typeface="Calibri" panose="020F0502020204030204" pitchFamily="34" charset="0"/>
                        </a:rPr>
                        <a:t>24/07/2024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9468337"/>
                  </a:ext>
                </a:extLst>
              </a:tr>
            </a:tbl>
          </a:graphicData>
        </a:graphic>
      </p:graphicFrame>
    </p:spTree>
    <p:extLst>
      <p:ext uri="{BB962C8B-B14F-4D97-AF65-F5344CB8AC3E}">
        <p14:creationId xmlns:p14="http://schemas.microsoft.com/office/powerpoint/2010/main" val="524950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0F6D3F-A8F7-45F1-98B7-E23E3DA61CFC}"/>
              </a:ext>
            </a:extLst>
          </p:cNvPr>
          <p:cNvSpPr>
            <a:spLocks noGrp="1"/>
          </p:cNvSpPr>
          <p:nvPr>
            <p:ph type="title"/>
          </p:nvPr>
        </p:nvSpPr>
        <p:spPr/>
        <p:txBody>
          <a:bodyPr/>
          <a:lstStyle/>
          <a:p>
            <a:r>
              <a:rPr lang="en-GB" dirty="0" err="1"/>
              <a:t>Conclusiones</a:t>
            </a:r>
            <a:endParaRPr lang="en-GB" dirty="0"/>
          </a:p>
        </p:txBody>
      </p:sp>
      <p:sp>
        <p:nvSpPr>
          <p:cNvPr id="3" name="Marcador de contenido 2">
            <a:extLst>
              <a:ext uri="{FF2B5EF4-FFF2-40B4-BE49-F238E27FC236}">
                <a16:creationId xmlns:a16="http://schemas.microsoft.com/office/drawing/2014/main" id="{8B76B9CE-0F71-4006-B1AD-52E592E0B7CB}"/>
              </a:ext>
            </a:extLst>
          </p:cNvPr>
          <p:cNvSpPr>
            <a:spLocks noGrp="1"/>
          </p:cNvSpPr>
          <p:nvPr>
            <p:ph idx="1"/>
          </p:nvPr>
        </p:nvSpPr>
        <p:spPr/>
        <p:txBody>
          <a:bodyPr>
            <a:normAutofit fontScale="92500" lnSpcReduction="10000"/>
          </a:bodyPr>
          <a:lstStyle/>
          <a:p>
            <a:r>
              <a:rPr lang="es-ES" dirty="0" err="1"/>
              <a:t>Sativum</a:t>
            </a:r>
            <a:r>
              <a:rPr lang="es-ES" dirty="0"/>
              <a:t> es de uso gratuito, solo requiere registro.</a:t>
            </a:r>
          </a:p>
          <a:p>
            <a:r>
              <a:rPr lang="es-ES" dirty="0" err="1"/>
              <a:t>Sativum</a:t>
            </a:r>
            <a:r>
              <a:rPr lang="es-ES" dirty="0"/>
              <a:t> es la herramienta oficial para calcular necesidades nutricionales de los cultivos.</a:t>
            </a:r>
          </a:p>
          <a:p>
            <a:r>
              <a:rPr lang="es-ES" dirty="0"/>
              <a:t>Cualquier organización puede usarla directamente o a través de las API.</a:t>
            </a:r>
          </a:p>
          <a:p>
            <a:r>
              <a:rPr lang="es-ES" dirty="0"/>
              <a:t>Permite llevar un Cuaderno Digital y comunicarlo oficialmente e las CCAA.</a:t>
            </a:r>
          </a:p>
          <a:p>
            <a:r>
              <a:rPr lang="es-ES" dirty="0"/>
              <a:t>Proporciona un catálogo de fertilizantes para su uso en el cuaderno de campo.</a:t>
            </a:r>
          </a:p>
          <a:p>
            <a:r>
              <a:rPr lang="es-ES" dirty="0"/>
              <a:t>Integra datos de teledetección para dar pasos en la dirección de la dosificación variable.</a:t>
            </a:r>
          </a:p>
          <a:p>
            <a:r>
              <a:rPr lang="es-ES" dirty="0"/>
              <a:t>Genera ficheros para diversas máquinas de aplicación de fertilizantes. </a:t>
            </a:r>
          </a:p>
          <a:p>
            <a:endParaRPr lang="es-ES" dirty="0"/>
          </a:p>
        </p:txBody>
      </p:sp>
    </p:spTree>
    <p:extLst>
      <p:ext uri="{BB962C8B-B14F-4D97-AF65-F5344CB8AC3E}">
        <p14:creationId xmlns:p14="http://schemas.microsoft.com/office/powerpoint/2010/main" val="2491629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830A-AD91-CC8E-144A-63EDD7BB2328}"/>
              </a:ext>
            </a:extLst>
          </p:cNvPr>
          <p:cNvSpPr>
            <a:spLocks noGrp="1"/>
          </p:cNvSpPr>
          <p:nvPr>
            <p:ph type="title"/>
          </p:nvPr>
        </p:nvSpPr>
        <p:spPr>
          <a:xfrm>
            <a:off x="838200" y="365125"/>
            <a:ext cx="5623560" cy="1325563"/>
          </a:xfrm>
        </p:spPr>
        <p:txBody>
          <a:bodyPr/>
          <a:lstStyle/>
          <a:p>
            <a:r>
              <a:rPr lang="es-ES" noProof="0" dirty="0"/>
              <a:t>Consumo energético en agricultura</a:t>
            </a:r>
          </a:p>
        </p:txBody>
      </p:sp>
      <p:pic>
        <p:nvPicPr>
          <p:cNvPr id="3" name="Imagen 3" descr="Gráfico, Gráfico de líneas&#10;&#10;Descripción generada automáticamente">
            <a:extLst>
              <a:ext uri="{FF2B5EF4-FFF2-40B4-BE49-F238E27FC236}">
                <a16:creationId xmlns:a16="http://schemas.microsoft.com/office/drawing/2014/main" id="{1C3D84AA-83D0-3FCD-EE1C-61A04D83C18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5917" b="11965"/>
          <a:stretch/>
        </p:blipFill>
        <p:spPr>
          <a:xfrm>
            <a:off x="6596698" y="132832"/>
            <a:ext cx="3620197" cy="6592336"/>
          </a:xfrm>
          <a:prstGeom prst="rect">
            <a:avLst/>
          </a:prstGeom>
        </p:spPr>
      </p:pic>
      <p:pic>
        <p:nvPicPr>
          <p:cNvPr id="9218" name="Picture 2" descr="Energy and Civilization: A History by Vaclav Smil">
            <a:extLst>
              <a:ext uri="{FF2B5EF4-FFF2-40B4-BE49-F238E27FC236}">
                <a16:creationId xmlns:a16="http://schemas.microsoft.com/office/drawing/2014/main" id="{2EFD9DC0-933B-D424-DEA7-EEA22E78A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699" y="2279115"/>
            <a:ext cx="2571750" cy="385762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0606326D-9F40-426A-B910-EEF07F88696C}"/>
              </a:ext>
            </a:extLst>
          </p:cNvPr>
          <p:cNvSpPr txBox="1"/>
          <p:nvPr/>
        </p:nvSpPr>
        <p:spPr>
          <a:xfrm>
            <a:off x="10591713" y="1380834"/>
            <a:ext cx="1276709" cy="92333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ES" dirty="0"/>
              <a:t>Consumo energético x50</a:t>
            </a:r>
          </a:p>
        </p:txBody>
      </p:sp>
      <p:sp>
        <p:nvSpPr>
          <p:cNvPr id="6" name="CuadroTexto 5">
            <a:extLst>
              <a:ext uri="{FF2B5EF4-FFF2-40B4-BE49-F238E27FC236}">
                <a16:creationId xmlns:a16="http://schemas.microsoft.com/office/drawing/2014/main" id="{D8E69363-4723-4FFE-858B-313324BE5880}"/>
              </a:ext>
            </a:extLst>
          </p:cNvPr>
          <p:cNvSpPr txBox="1"/>
          <p:nvPr/>
        </p:nvSpPr>
        <p:spPr>
          <a:xfrm>
            <a:off x="10591713" y="4420800"/>
            <a:ext cx="1276709"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ES" dirty="0"/>
              <a:t>Producciónx10</a:t>
            </a:r>
          </a:p>
        </p:txBody>
      </p:sp>
      <p:sp>
        <p:nvSpPr>
          <p:cNvPr id="5" name="Flecha: a la derecha 4">
            <a:extLst>
              <a:ext uri="{FF2B5EF4-FFF2-40B4-BE49-F238E27FC236}">
                <a16:creationId xmlns:a16="http://schemas.microsoft.com/office/drawing/2014/main" id="{2922F60E-5FDE-42B8-BBC6-AE8FB1830753}"/>
              </a:ext>
            </a:extLst>
          </p:cNvPr>
          <p:cNvSpPr/>
          <p:nvPr/>
        </p:nvSpPr>
        <p:spPr>
          <a:xfrm>
            <a:off x="9963509" y="1690688"/>
            <a:ext cx="500333" cy="457289"/>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ES"/>
          </a:p>
        </p:txBody>
      </p:sp>
      <p:sp>
        <p:nvSpPr>
          <p:cNvPr id="8" name="Flecha: a la derecha 7">
            <a:extLst>
              <a:ext uri="{FF2B5EF4-FFF2-40B4-BE49-F238E27FC236}">
                <a16:creationId xmlns:a16="http://schemas.microsoft.com/office/drawing/2014/main" id="{FD974534-7BE6-41B7-82B6-06F6F6A95215}"/>
              </a:ext>
            </a:extLst>
          </p:cNvPr>
          <p:cNvSpPr/>
          <p:nvPr/>
        </p:nvSpPr>
        <p:spPr>
          <a:xfrm>
            <a:off x="9746323" y="4515322"/>
            <a:ext cx="500333" cy="457289"/>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34244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CB9B9-6E58-4DC8-8BF0-F565FA95B34E}"/>
              </a:ext>
            </a:extLst>
          </p:cNvPr>
          <p:cNvSpPr>
            <a:spLocks noGrp="1"/>
          </p:cNvSpPr>
          <p:nvPr>
            <p:ph type="title"/>
          </p:nvPr>
        </p:nvSpPr>
        <p:spPr/>
        <p:txBody>
          <a:bodyPr/>
          <a:lstStyle/>
          <a:p>
            <a:r>
              <a:rPr lang="es-ES" b="1" noProof="0" dirty="0"/>
              <a:t>Finalidad del RD de nutrición sostenible</a:t>
            </a:r>
            <a:br>
              <a:rPr lang="es-ES" b="1" noProof="0" dirty="0"/>
            </a:br>
            <a:endParaRPr lang="es-ES" noProof="0" dirty="0"/>
          </a:p>
        </p:txBody>
      </p:sp>
      <p:sp>
        <p:nvSpPr>
          <p:cNvPr id="3" name="Marcador de contenido 2">
            <a:extLst>
              <a:ext uri="{FF2B5EF4-FFF2-40B4-BE49-F238E27FC236}">
                <a16:creationId xmlns:a16="http://schemas.microsoft.com/office/drawing/2014/main" id="{EF618991-BC38-4995-83C4-1082F9865185}"/>
              </a:ext>
            </a:extLst>
          </p:cNvPr>
          <p:cNvSpPr>
            <a:spLocks noGrp="1"/>
          </p:cNvSpPr>
          <p:nvPr>
            <p:ph idx="1"/>
          </p:nvPr>
        </p:nvSpPr>
        <p:spPr/>
        <p:txBody>
          <a:bodyPr>
            <a:normAutofit fontScale="62500" lnSpcReduction="20000"/>
          </a:bodyPr>
          <a:lstStyle/>
          <a:p>
            <a:r>
              <a:rPr lang="es-ES" noProof="0" dirty="0"/>
              <a:t>a) Gestionar de manera sostenible de la nutrición de los cultivos,</a:t>
            </a:r>
          </a:p>
          <a:p>
            <a:r>
              <a:rPr lang="es-ES" noProof="0" dirty="0"/>
              <a:t>b) Incrementar de forma sostenible la producción agroalimentaria,</a:t>
            </a:r>
          </a:p>
          <a:p>
            <a:r>
              <a:rPr lang="es-ES" noProof="0" dirty="0"/>
              <a:t>c) Mantener o incrementar, en su caso, de la materia orgánica de los suelos agrarios,</a:t>
            </a:r>
          </a:p>
          <a:p>
            <a:r>
              <a:rPr lang="es-ES" noProof="0" dirty="0"/>
              <a:t>d) Luchar contra el cambio climático, incluyendo la </a:t>
            </a:r>
            <a:r>
              <a:rPr lang="es-ES" b="1" u="sng" noProof="0" dirty="0"/>
              <a:t>reducción de emisiones de gases de efecto invernadero</a:t>
            </a:r>
            <a:r>
              <a:rPr lang="es-ES" noProof="0" dirty="0"/>
              <a:t>, el aumento de la capacidad de sumidero de carbono de los suelos agrarios y una mayor resiliencia de éstos a los impactos del cambio climático,</a:t>
            </a:r>
          </a:p>
          <a:p>
            <a:r>
              <a:rPr lang="es-ES" noProof="0" dirty="0"/>
              <a:t>e) </a:t>
            </a:r>
            <a:r>
              <a:rPr lang="es-ES" b="1" u="sng" noProof="0" dirty="0"/>
              <a:t>Reducir emisiones </a:t>
            </a:r>
            <a:r>
              <a:rPr lang="es-ES" noProof="0" dirty="0"/>
              <a:t>de otros gases contaminantes, en especial el </a:t>
            </a:r>
            <a:r>
              <a:rPr lang="es-ES" b="1" u="sng" noProof="0" dirty="0"/>
              <a:t>amoniaco</a:t>
            </a:r>
            <a:r>
              <a:rPr lang="es-ES" noProof="0" dirty="0"/>
              <a:t>,</a:t>
            </a:r>
          </a:p>
          <a:p>
            <a:r>
              <a:rPr lang="es-ES" noProof="0" dirty="0"/>
              <a:t>f) </a:t>
            </a:r>
            <a:r>
              <a:rPr lang="es-ES" b="1" u="sng" noProof="0" dirty="0"/>
              <a:t>Evitar la contaminación de las aguas</a:t>
            </a:r>
            <a:r>
              <a:rPr lang="es-ES" noProof="0" dirty="0"/>
              <a:t>, de forma particular prevenir y reducir la contaminación de aguas superficiales continentales, las aguas de transición, las aguas costeras y las aguas subterráneas, causada por los nitratos de origen agrario y actuar preventivamente contra nuevas contaminaciones de esta clase,</a:t>
            </a:r>
          </a:p>
          <a:p>
            <a:r>
              <a:rPr lang="es-ES" noProof="0" dirty="0"/>
              <a:t>g) Preservar y mejorar las condiciones de las especies que integran la biodiversidad edáfica autóctona de los suelos agrarios, asegurando que siguen proporcionando sus servicios de descomposición de la materia orgánica y contribución al ciclo de nutrientes, aportación y conservación de la estructura del suelo, disponibilidad de agua y control de plagas y enfermedades, entre otros,</a:t>
            </a:r>
          </a:p>
          <a:p>
            <a:r>
              <a:rPr lang="es-ES" noProof="0" dirty="0"/>
              <a:t>h) </a:t>
            </a:r>
            <a:r>
              <a:rPr lang="es-ES" b="1" u="sng" noProof="0" dirty="0"/>
              <a:t>Evitar la acumulación de metales pesados </a:t>
            </a:r>
            <a:r>
              <a:rPr lang="es-ES" noProof="0" dirty="0"/>
              <a:t>y otros contaminantes en los suelos agrarios, y</a:t>
            </a:r>
          </a:p>
          <a:p>
            <a:r>
              <a:rPr lang="es-ES" noProof="0" dirty="0"/>
              <a:t>i) Preservar la biodiversidad ligada a los suelos agrarios</a:t>
            </a:r>
          </a:p>
          <a:p>
            <a:endParaRPr lang="es-ES" noProof="0" dirty="0"/>
          </a:p>
        </p:txBody>
      </p:sp>
    </p:spTree>
    <p:extLst>
      <p:ext uri="{BB962C8B-B14F-4D97-AF65-F5344CB8AC3E}">
        <p14:creationId xmlns:p14="http://schemas.microsoft.com/office/powerpoint/2010/main" val="3714092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916" y="205346"/>
            <a:ext cx="10515600" cy="1325563"/>
          </a:xfrm>
        </p:spPr>
        <p:txBody>
          <a:bodyPr>
            <a:normAutofit/>
          </a:bodyPr>
          <a:lstStyle/>
          <a:p>
            <a:r>
              <a:rPr lang="es-ES" sz="3200" b="1" noProof="0" dirty="0">
                <a:solidFill>
                  <a:srgbClr val="009999"/>
                </a:solidFill>
                <a:latin typeface="Nunito sans" pitchFamily="2" charset="0"/>
                <a:ea typeface="Gadugi" panose="020B0502040204020203" pitchFamily="34" charset="0"/>
              </a:rPr>
              <a:t>Escenario normativo</a:t>
            </a:r>
            <a:endParaRPr lang="es-ES" sz="3200" b="1" noProof="0" dirty="0"/>
          </a:p>
        </p:txBody>
      </p:sp>
      <p:graphicFrame>
        <p:nvGraphicFramePr>
          <p:cNvPr id="5" name="Marcador de contenido 3">
            <a:extLst>
              <a:ext uri="{FF2B5EF4-FFF2-40B4-BE49-F238E27FC236}">
                <a16:creationId xmlns:a16="http://schemas.microsoft.com/office/drawing/2014/main" id="{398D2B99-6443-4520-A4ED-79FF4956D852}"/>
              </a:ext>
            </a:extLst>
          </p:cNvPr>
          <p:cNvGraphicFramePr>
            <a:graphicFrameLocks noGrp="1"/>
          </p:cNvGraphicFramePr>
          <p:nvPr>
            <p:ph idx="1"/>
            <p:extLst/>
          </p:nvPr>
        </p:nvGraphicFramePr>
        <p:xfrm>
          <a:off x="2932014" y="635037"/>
          <a:ext cx="9432926" cy="5089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número de diapositiva 5">
            <a:extLst>
              <a:ext uri="{FF2B5EF4-FFF2-40B4-BE49-F238E27FC236}">
                <a16:creationId xmlns:a16="http://schemas.microsoft.com/office/drawing/2014/main" id="{C44490D9-F9D9-44E2-99E6-C68A0D46BCD2}"/>
              </a:ext>
            </a:extLst>
          </p:cNvPr>
          <p:cNvSpPr>
            <a:spLocks noGrp="1"/>
          </p:cNvSpPr>
          <p:nvPr>
            <p:ph type="sldNum" sz="quarter" idx="12"/>
          </p:nvPr>
        </p:nvSpPr>
        <p:spPr/>
        <p:txBody>
          <a:bodyPr/>
          <a:lstStyle/>
          <a:p>
            <a:fld id="{48F63A3B-78C7-47BE-AE5E-E10140E04643}" type="slidenum">
              <a:rPr lang="en-US" smtClean="0"/>
              <a:t>8</a:t>
            </a:fld>
            <a:endParaRPr lang="en-US" dirty="0"/>
          </a:p>
        </p:txBody>
      </p:sp>
      <p:pic>
        <p:nvPicPr>
          <p:cNvPr id="7" name="Picture 2" descr="Verified - Free signaling icons">
            <a:extLst>
              <a:ext uri="{FF2B5EF4-FFF2-40B4-BE49-F238E27FC236}">
                <a16:creationId xmlns:a16="http://schemas.microsoft.com/office/drawing/2014/main" id="{DA79AC2F-66F6-488B-8B73-032688AFCD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0801" y="4414463"/>
            <a:ext cx="611777" cy="6117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erified - Free signaling icons">
            <a:extLst>
              <a:ext uri="{FF2B5EF4-FFF2-40B4-BE49-F238E27FC236}">
                <a16:creationId xmlns:a16="http://schemas.microsoft.com/office/drawing/2014/main" id="{13444900-0216-48BD-835E-8A99523E27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0796" y="4913795"/>
            <a:ext cx="611778" cy="611778"/>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33A48557-E960-425C-B236-848624B1540E}"/>
              </a:ext>
            </a:extLst>
          </p:cNvPr>
          <p:cNvSpPr txBox="1"/>
          <p:nvPr/>
        </p:nvSpPr>
        <p:spPr>
          <a:xfrm>
            <a:off x="9810238" y="2479549"/>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2026/2027</a:t>
            </a:r>
          </a:p>
        </p:txBody>
      </p:sp>
      <p:sp>
        <p:nvSpPr>
          <p:cNvPr id="10" name="CuadroTexto 9">
            <a:extLst>
              <a:ext uri="{FF2B5EF4-FFF2-40B4-BE49-F238E27FC236}">
                <a16:creationId xmlns:a16="http://schemas.microsoft.com/office/drawing/2014/main" id="{02103F95-D715-4F45-B930-7F4D2E65092C}"/>
              </a:ext>
            </a:extLst>
          </p:cNvPr>
          <p:cNvSpPr txBox="1"/>
          <p:nvPr/>
        </p:nvSpPr>
        <p:spPr>
          <a:xfrm>
            <a:off x="8066754" y="668073"/>
            <a:ext cx="884048"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2026</a:t>
            </a:r>
          </a:p>
        </p:txBody>
      </p:sp>
      <p:sp>
        <p:nvSpPr>
          <p:cNvPr id="11" name="CuadroTexto 10">
            <a:extLst>
              <a:ext uri="{FF2B5EF4-FFF2-40B4-BE49-F238E27FC236}">
                <a16:creationId xmlns:a16="http://schemas.microsoft.com/office/drawing/2014/main" id="{89FB1377-5027-41D2-A8BF-9725E49211E8}"/>
              </a:ext>
            </a:extLst>
          </p:cNvPr>
          <p:cNvSpPr txBox="1"/>
          <p:nvPr/>
        </p:nvSpPr>
        <p:spPr>
          <a:xfrm>
            <a:off x="6333548" y="734855"/>
            <a:ext cx="1106275" cy="3385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1600" dirty="0"/>
              <a:t>Obligatorio</a:t>
            </a:r>
          </a:p>
        </p:txBody>
      </p:sp>
      <p:sp>
        <p:nvSpPr>
          <p:cNvPr id="13" name="CuadroTexto 12">
            <a:extLst>
              <a:ext uri="{FF2B5EF4-FFF2-40B4-BE49-F238E27FC236}">
                <a16:creationId xmlns:a16="http://schemas.microsoft.com/office/drawing/2014/main" id="{A89B7826-0F6A-46B0-80BD-F0ED996F413E}"/>
              </a:ext>
            </a:extLst>
          </p:cNvPr>
          <p:cNvSpPr txBox="1"/>
          <p:nvPr/>
        </p:nvSpPr>
        <p:spPr>
          <a:xfrm>
            <a:off x="4891579" y="4744518"/>
            <a:ext cx="1106275"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sz="1600" dirty="0"/>
              <a:t>Voluntario</a:t>
            </a:r>
          </a:p>
        </p:txBody>
      </p:sp>
      <p:sp>
        <p:nvSpPr>
          <p:cNvPr id="14" name="CuadroTexto 13">
            <a:extLst>
              <a:ext uri="{FF2B5EF4-FFF2-40B4-BE49-F238E27FC236}">
                <a16:creationId xmlns:a16="http://schemas.microsoft.com/office/drawing/2014/main" id="{6C6758BB-EB7E-4293-B157-1AD65FF8D4EA}"/>
              </a:ext>
            </a:extLst>
          </p:cNvPr>
          <p:cNvSpPr txBox="1"/>
          <p:nvPr/>
        </p:nvSpPr>
        <p:spPr>
          <a:xfrm>
            <a:off x="4329385" y="3407440"/>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2024</a:t>
            </a:r>
          </a:p>
        </p:txBody>
      </p:sp>
      <p:sp>
        <p:nvSpPr>
          <p:cNvPr id="15" name="CuadroTexto 14">
            <a:extLst>
              <a:ext uri="{FF2B5EF4-FFF2-40B4-BE49-F238E27FC236}">
                <a16:creationId xmlns:a16="http://schemas.microsoft.com/office/drawing/2014/main" id="{5169D399-75B7-4F8D-8E3D-0B1E86BD3488}"/>
              </a:ext>
            </a:extLst>
          </p:cNvPr>
          <p:cNvSpPr txBox="1"/>
          <p:nvPr/>
        </p:nvSpPr>
        <p:spPr>
          <a:xfrm>
            <a:off x="9696210" y="4405964"/>
            <a:ext cx="1106275"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sz="1600" dirty="0"/>
              <a:t>Voluntario</a:t>
            </a:r>
          </a:p>
        </p:txBody>
      </p:sp>
      <p:sp>
        <p:nvSpPr>
          <p:cNvPr id="16" name="CuadroTexto 15">
            <a:extLst>
              <a:ext uri="{FF2B5EF4-FFF2-40B4-BE49-F238E27FC236}">
                <a16:creationId xmlns:a16="http://schemas.microsoft.com/office/drawing/2014/main" id="{02BABE19-DB88-4553-A18C-56DA63316612}"/>
              </a:ext>
            </a:extLst>
          </p:cNvPr>
          <p:cNvSpPr txBox="1"/>
          <p:nvPr/>
        </p:nvSpPr>
        <p:spPr>
          <a:xfrm>
            <a:off x="6333548" y="5537824"/>
            <a:ext cx="1106275"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1600" dirty="0"/>
              <a:t>Obligatorio</a:t>
            </a:r>
          </a:p>
          <a:p>
            <a:pPr algn="ctr"/>
            <a:r>
              <a:rPr lang="es-ES" sz="1600" dirty="0"/>
              <a:t>ya en Z.V.</a:t>
            </a:r>
          </a:p>
        </p:txBody>
      </p:sp>
      <p:sp>
        <p:nvSpPr>
          <p:cNvPr id="18" name="CuadroTexto 17">
            <a:extLst>
              <a:ext uri="{FF2B5EF4-FFF2-40B4-BE49-F238E27FC236}">
                <a16:creationId xmlns:a16="http://schemas.microsoft.com/office/drawing/2014/main" id="{6AFC43AC-53BC-4050-96B4-AB58EF2EF621}"/>
              </a:ext>
            </a:extLst>
          </p:cNvPr>
          <p:cNvSpPr txBox="1"/>
          <p:nvPr/>
        </p:nvSpPr>
        <p:spPr>
          <a:xfrm>
            <a:off x="9696210" y="3384045"/>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Implantado</a:t>
            </a:r>
          </a:p>
        </p:txBody>
      </p:sp>
      <p:sp>
        <p:nvSpPr>
          <p:cNvPr id="19" name="CuadroTexto 18">
            <a:extLst>
              <a:ext uri="{FF2B5EF4-FFF2-40B4-BE49-F238E27FC236}">
                <a16:creationId xmlns:a16="http://schemas.microsoft.com/office/drawing/2014/main" id="{81F901FE-8126-4F6B-9FE9-2F8B70824D4D}"/>
              </a:ext>
            </a:extLst>
          </p:cNvPr>
          <p:cNvSpPr txBox="1"/>
          <p:nvPr/>
        </p:nvSpPr>
        <p:spPr>
          <a:xfrm>
            <a:off x="7668908" y="5617703"/>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Implantado</a:t>
            </a:r>
          </a:p>
        </p:txBody>
      </p:sp>
      <p:sp>
        <p:nvSpPr>
          <p:cNvPr id="17" name="CuadroTexto 16">
            <a:extLst>
              <a:ext uri="{FF2B5EF4-FFF2-40B4-BE49-F238E27FC236}">
                <a16:creationId xmlns:a16="http://schemas.microsoft.com/office/drawing/2014/main" id="{38C31433-7EB4-42C1-AF2F-AAC472A83F0D}"/>
              </a:ext>
            </a:extLst>
          </p:cNvPr>
          <p:cNvSpPr txBox="1"/>
          <p:nvPr/>
        </p:nvSpPr>
        <p:spPr>
          <a:xfrm>
            <a:off x="3753803" y="1867147"/>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2020-2030</a:t>
            </a:r>
          </a:p>
        </p:txBody>
      </p:sp>
      <p:sp>
        <p:nvSpPr>
          <p:cNvPr id="23" name="CuadroTexto 22">
            <a:extLst>
              <a:ext uri="{FF2B5EF4-FFF2-40B4-BE49-F238E27FC236}">
                <a16:creationId xmlns:a16="http://schemas.microsoft.com/office/drawing/2014/main" id="{B9792DCE-797D-467E-ADF0-529F43847DFB}"/>
              </a:ext>
            </a:extLst>
          </p:cNvPr>
          <p:cNvSpPr txBox="1"/>
          <p:nvPr/>
        </p:nvSpPr>
        <p:spPr>
          <a:xfrm>
            <a:off x="10050991" y="1792374"/>
            <a:ext cx="1106275"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sz="1600" dirty="0"/>
              <a:t>Voluntario</a:t>
            </a:r>
          </a:p>
        </p:txBody>
      </p:sp>
      <p:sp>
        <p:nvSpPr>
          <p:cNvPr id="20" name="CuadroTexto 19">
            <a:extLst>
              <a:ext uri="{FF2B5EF4-FFF2-40B4-BE49-F238E27FC236}">
                <a16:creationId xmlns:a16="http://schemas.microsoft.com/office/drawing/2014/main" id="{33B9F543-27A4-405D-999A-8DDC0D6C55EB}"/>
              </a:ext>
            </a:extLst>
          </p:cNvPr>
          <p:cNvSpPr txBox="1"/>
          <p:nvPr/>
        </p:nvSpPr>
        <p:spPr>
          <a:xfrm>
            <a:off x="10490101" y="2035295"/>
            <a:ext cx="1106275"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1400" dirty="0"/>
              <a:t>Obligatorio</a:t>
            </a:r>
          </a:p>
        </p:txBody>
      </p:sp>
    </p:spTree>
    <p:extLst>
      <p:ext uri="{BB962C8B-B14F-4D97-AF65-F5344CB8AC3E}">
        <p14:creationId xmlns:p14="http://schemas.microsoft.com/office/powerpoint/2010/main" val="2051017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F618991-BC38-4995-83C4-1082F9865185}"/>
              </a:ext>
            </a:extLst>
          </p:cNvPr>
          <p:cNvSpPr>
            <a:spLocks noGrp="1"/>
          </p:cNvSpPr>
          <p:nvPr>
            <p:ph idx="1"/>
          </p:nvPr>
        </p:nvSpPr>
        <p:spPr/>
        <p:txBody>
          <a:bodyPr>
            <a:normAutofit fontScale="77500" lnSpcReduction="20000"/>
          </a:bodyPr>
          <a:lstStyle/>
          <a:p>
            <a:r>
              <a:rPr lang="es-ES" noProof="0" dirty="0"/>
              <a:t>Registrar en un plazo no superior a un mes desde la fecha en que se realice </a:t>
            </a:r>
            <a:r>
              <a:rPr lang="es-ES" b="1" noProof="0" dirty="0">
                <a:solidFill>
                  <a:srgbClr val="FF0000"/>
                </a:solidFill>
              </a:rPr>
              <a:t>cada una</a:t>
            </a:r>
            <a:r>
              <a:rPr lang="es-ES" noProof="0" dirty="0"/>
              <a:t> de las operaciones encaminadas a aportar nutrientes o materia orgánica al suelo agrario en el </a:t>
            </a:r>
            <a:r>
              <a:rPr lang="es-ES" b="1" u="sng" noProof="0" dirty="0">
                <a:highlight>
                  <a:srgbClr val="FFFF00"/>
                </a:highlight>
              </a:rPr>
              <a:t>cuaderno de campo papel o digital</a:t>
            </a:r>
            <a:r>
              <a:rPr lang="es-ES" noProof="0" dirty="0"/>
              <a:t>. </a:t>
            </a:r>
          </a:p>
          <a:p>
            <a:r>
              <a:rPr lang="es-ES" noProof="0" dirty="0"/>
              <a:t>Elaboración y aplicación de </a:t>
            </a:r>
            <a:r>
              <a:rPr lang="es-ES" b="1" u="sng" noProof="0" dirty="0">
                <a:highlight>
                  <a:srgbClr val="FFFF00"/>
                </a:highlight>
              </a:rPr>
              <a:t>un plan de abonado </a:t>
            </a:r>
            <a:r>
              <a:rPr lang="es-ES" noProof="0" dirty="0"/>
              <a:t>en cada unidad de producción integrante de la explotación de la que es titular, para los cultivos que se implanten o sean permanentes a partir del </a:t>
            </a:r>
            <a:r>
              <a:rPr lang="es-ES" noProof="0" dirty="0">
                <a:solidFill>
                  <a:srgbClr val="FF0000"/>
                </a:solidFill>
              </a:rPr>
              <a:t>1 de enero de 2026 (Cultivos de invierno 1 </a:t>
            </a:r>
            <a:r>
              <a:rPr lang="es-ES" noProof="0" dirty="0" err="1">
                <a:solidFill>
                  <a:srgbClr val="FF0000"/>
                </a:solidFill>
              </a:rPr>
              <a:t>sep</a:t>
            </a:r>
            <a:r>
              <a:rPr lang="es-ES" noProof="0" dirty="0">
                <a:solidFill>
                  <a:srgbClr val="FF0000"/>
                </a:solidFill>
              </a:rPr>
              <a:t> 2026)</a:t>
            </a:r>
            <a:r>
              <a:rPr lang="es-ES" noProof="0" dirty="0"/>
              <a:t>. </a:t>
            </a:r>
          </a:p>
          <a:p>
            <a:r>
              <a:rPr lang="es-ES" noProof="0" dirty="0"/>
              <a:t>Aumentar o mantener la materia orgánica de los suelos.</a:t>
            </a:r>
          </a:p>
          <a:p>
            <a:r>
              <a:rPr lang="es-ES" noProof="0" dirty="0"/>
              <a:t>Mayor control de los metales pesados con analíticas de suelos</a:t>
            </a:r>
          </a:p>
          <a:p>
            <a:r>
              <a:rPr lang="es-ES" noProof="0" dirty="0"/>
              <a:t>Grandes limitaciones al apilamiento en parcela de estiércoles (</a:t>
            </a:r>
            <a:r>
              <a:rPr lang="es-ES" dirty="0"/>
              <a:t>10 días o 20 si compostado o digerido</a:t>
            </a:r>
            <a:r>
              <a:rPr lang="es-ES" noProof="0" dirty="0"/>
              <a:t>)</a:t>
            </a:r>
          </a:p>
          <a:p>
            <a:r>
              <a:rPr lang="es-ES" noProof="0" dirty="0"/>
              <a:t>Incorporar al suelo los estiércoles no compostados en </a:t>
            </a:r>
            <a:r>
              <a:rPr lang="es-ES" i="1" noProof="0" dirty="0"/>
              <a:t>24 horas. Excepto si se inyecta o si hay siembra directa.</a:t>
            </a:r>
            <a:endParaRPr lang="es-ES" noProof="0" dirty="0"/>
          </a:p>
          <a:p>
            <a:r>
              <a:rPr lang="es-ES" noProof="0" dirty="0"/>
              <a:t>Respetar periodos de prohibición en la aplicación de fertilizantes</a:t>
            </a:r>
          </a:p>
          <a:p>
            <a:endParaRPr lang="es-ES" sz="1800" noProof="0" dirty="0"/>
          </a:p>
          <a:p>
            <a:endParaRPr lang="es-ES" noProof="0" dirty="0"/>
          </a:p>
        </p:txBody>
      </p:sp>
      <p:sp>
        <p:nvSpPr>
          <p:cNvPr id="7" name="Título 1">
            <a:extLst>
              <a:ext uri="{FF2B5EF4-FFF2-40B4-BE49-F238E27FC236}">
                <a16:creationId xmlns:a16="http://schemas.microsoft.com/office/drawing/2014/main" id="{22FB9368-15DA-4866-8A2C-D3EC948C06B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t>Principales obligaciones del RD 1051/2022 de nutrición sostenible</a:t>
            </a:r>
          </a:p>
        </p:txBody>
      </p:sp>
      <p:sp>
        <p:nvSpPr>
          <p:cNvPr id="9" name="Título 8">
            <a:extLst>
              <a:ext uri="{FF2B5EF4-FFF2-40B4-BE49-F238E27FC236}">
                <a16:creationId xmlns:a16="http://schemas.microsoft.com/office/drawing/2014/main" id="{37FFDEB0-55B4-4700-BA66-2068F52458F1}"/>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70627244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1799</TotalTime>
  <Words>4706</Words>
  <Application>Microsoft Office PowerPoint</Application>
  <PresentationFormat>Panorámica</PresentationFormat>
  <Paragraphs>694</Paragraphs>
  <Slides>53</Slides>
  <Notes>6</Notes>
  <HiddenSlides>4</HiddenSlides>
  <MMClips>1</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53</vt:i4>
      </vt:variant>
    </vt:vector>
  </HeadingPairs>
  <TitlesOfParts>
    <vt:vector size="64" baseType="lpstr">
      <vt:lpstr>Arial</vt:lpstr>
      <vt:lpstr>Calibri</vt:lpstr>
      <vt:lpstr>Calibri Light</vt:lpstr>
      <vt:lpstr>Consolas</vt:lpstr>
      <vt:lpstr>ElsevierGulliver</vt:lpstr>
      <vt:lpstr>Gadugi</vt:lpstr>
      <vt:lpstr>Nunito sans</vt:lpstr>
      <vt:lpstr>roboto_condensedregular</vt:lpstr>
      <vt:lpstr>Times New Roman</vt:lpstr>
      <vt:lpstr>verdana</vt:lpstr>
      <vt:lpstr>Tema de Office</vt:lpstr>
      <vt:lpstr>Herramienta Sativum, principales características y funcionalidades  Planes de abonado con</vt:lpstr>
      <vt:lpstr>Presentación de PowerPoint</vt:lpstr>
      <vt:lpstr>Presentación de PowerPoint</vt:lpstr>
      <vt:lpstr>Estrategias para fertilizar</vt:lpstr>
      <vt:lpstr>Objetivos para impulsar la realización de planes de nutrientes</vt:lpstr>
      <vt:lpstr>Consumo energético en agricultura</vt:lpstr>
      <vt:lpstr>Finalidad del RD de nutrición sostenible </vt:lpstr>
      <vt:lpstr>Escenario normativo</vt:lpstr>
      <vt:lpstr>Presentación de PowerPoint</vt:lpstr>
      <vt:lpstr>Excepciones</vt:lpstr>
      <vt:lpstr>Periodos de prohibición de aplicación de fertilizantes</vt:lpstr>
      <vt:lpstr>Los planes de abonado en el contexto de RD 1051/2022 de nutrición sostenible</vt:lpstr>
      <vt:lpstr>Los planes de abonado en el contexto de RD 1051/2022 de nutrición sostenible</vt:lpstr>
      <vt:lpstr>Asesoramiento en fertilización</vt:lpstr>
      <vt:lpstr>Herramientas digitales como sustituto del asesor en fertilización</vt:lpstr>
      <vt:lpstr>RD 47/2022 Planes de actuación Zonas vulnerables a nitratos </vt:lpstr>
      <vt:lpstr>Orden MAV/398/2022, Programa de actuación de las ZV nitratos  (BOCyL nº 85 de 05-05-2022)</vt:lpstr>
      <vt:lpstr>Orden MAV/398/2022, Programa de actuación de las ZV nitratos  (BOCyL nº 85 de 05-05-2022)</vt:lpstr>
      <vt:lpstr>La herramienta en los planes de actuación de zonas vulnerables</vt:lpstr>
      <vt:lpstr>La herramienta dentro de un Cuaderno de explotación</vt:lpstr>
      <vt:lpstr>Voluntariedad del cuaderno digital</vt:lpstr>
      <vt:lpstr>Voluntariedad del cuaderno digital</vt:lpstr>
      <vt:lpstr>La obligación europea para 2026</vt:lpstr>
      <vt:lpstr>Conclusiones cuaderno de campo</vt:lpstr>
      <vt:lpstr>Herramienta de sostenibilidad de nutrientes: FAST</vt:lpstr>
      <vt:lpstr>Presentación de PowerPoint</vt:lpstr>
      <vt:lpstr>Presentación de PowerPoint</vt:lpstr>
      <vt:lpstr>Presentación de PowerPoint</vt:lpstr>
      <vt:lpstr>Presentación de PowerPoint</vt:lpstr>
      <vt:lpstr>Apertura de API para desarrolladores y arquitectura convenio FEGA</vt:lpstr>
      <vt:lpstr>Herramienta de acceso público</vt:lpstr>
      <vt:lpstr>Datos de referencia en API</vt:lpstr>
      <vt:lpstr>Puntos&gt; Digital Soil Mapping &gt; API</vt:lpstr>
      <vt:lpstr>N-NO3 en aguas subterráneas</vt:lpstr>
      <vt:lpstr>Portal desarrollador</vt:lpstr>
      <vt:lpstr>Presentación de PowerPoint</vt:lpstr>
      <vt:lpstr>Presentación de PowerPoint</vt:lpstr>
      <vt:lpstr>Presentación de PowerPoint</vt:lpstr>
      <vt:lpstr>Presentación de PowerPoint</vt:lpstr>
      <vt:lpstr>Otras herramientas</vt:lpstr>
      <vt:lpstr>Presentación de PowerPoint</vt:lpstr>
      <vt:lpstr>Presentación de PowerPoint</vt:lpstr>
      <vt:lpstr>Presentación de PowerPoint</vt:lpstr>
      <vt:lpstr>Presentación de PowerPoint</vt:lpstr>
      <vt:lpstr>Presentación de PowerPoint</vt:lpstr>
      <vt:lpstr>Integraciones con máquinas</vt:lpstr>
      <vt:lpstr>Presentación de PowerPoint</vt:lpstr>
      <vt:lpstr>Presentación de PowerPoint</vt:lpstr>
      <vt:lpstr>Presentación de PowerPoint</vt:lpstr>
      <vt:lpstr>Presentación de PowerPoint</vt:lpstr>
      <vt:lpstr>Presentación de PowerPoint</vt:lpstr>
      <vt:lpstr>Correlación satélite-monitor de rendimento en trigo (tierra de campos)</vt:lpstr>
      <vt:lpstr>Conclusiones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ASESORES DE EXPLOTACIONES AGRARIAS</dc:title>
  <dc:creator>Microlan Informática y Comunicaciones</dc:creator>
  <cp:lastModifiedBy>David A Nafría García</cp:lastModifiedBy>
  <cp:revision>51</cp:revision>
  <dcterms:created xsi:type="dcterms:W3CDTF">2024-05-10T11:14:48Z</dcterms:created>
  <dcterms:modified xsi:type="dcterms:W3CDTF">2025-11-18T14:07:50Z</dcterms:modified>
</cp:coreProperties>
</file>