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12" r:id="rId2"/>
    <p:sldId id="704" r:id="rId3"/>
    <p:sldId id="756" r:id="rId4"/>
    <p:sldId id="257" r:id="rId5"/>
    <p:sldId id="317" r:id="rId6"/>
    <p:sldId id="332" r:id="rId7"/>
    <p:sldId id="333" r:id="rId8"/>
    <p:sldId id="335" r:id="rId9"/>
    <p:sldId id="273" r:id="rId10"/>
    <p:sldId id="754" r:id="rId11"/>
    <p:sldId id="755" r:id="rId12"/>
    <p:sldId id="267" r:id="rId13"/>
    <p:sldId id="264" r:id="rId14"/>
    <p:sldId id="753" r:id="rId15"/>
    <p:sldId id="271" r:id="rId16"/>
    <p:sldId id="272" r:id="rId17"/>
    <p:sldId id="275" r:id="rId18"/>
    <p:sldId id="276" r:id="rId19"/>
    <p:sldId id="266" r:id="rId20"/>
    <p:sldId id="750" r:id="rId21"/>
    <p:sldId id="269" r:id="rId22"/>
    <p:sldId id="263" r:id="rId23"/>
    <p:sldId id="268" r:id="rId24"/>
    <p:sldId id="752" r:id="rId25"/>
    <p:sldId id="751" r:id="rId26"/>
    <p:sldId id="270" r:id="rId27"/>
    <p:sldId id="757" r:id="rId2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150E"/>
    <a:srgbClr val="AF7C10"/>
    <a:srgbClr val="108B0F"/>
    <a:srgbClr val="138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4660"/>
  </p:normalViewPr>
  <p:slideViewPr>
    <p:cSldViewPr snapToGrid="0">
      <p:cViewPr>
        <p:scale>
          <a:sx n="66" d="100"/>
          <a:sy n="66" d="100"/>
        </p:scale>
        <p:origin x="2634" y="12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svg"/><Relationship Id="rId1" Type="http://schemas.openxmlformats.org/officeDocument/2006/relationships/image" Target="../media/image71.png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svg"/><Relationship Id="rId1" Type="http://schemas.openxmlformats.org/officeDocument/2006/relationships/image" Target="../media/image71.png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F47A90-1CC3-4D86-81FC-46E00A34BF8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411C582-7187-47E0-8FF1-09DA397AD9FC}">
      <dgm:prSet/>
      <dgm:spPr/>
      <dgm:t>
        <a:bodyPr/>
        <a:lstStyle/>
        <a:p>
          <a:r>
            <a:rPr lang="en-GB" dirty="0"/>
            <a:t>Balance de </a:t>
          </a:r>
          <a:r>
            <a:rPr lang="en-GB" dirty="0" err="1"/>
            <a:t>masas</a:t>
          </a:r>
          <a:r>
            <a:rPr lang="en-GB" dirty="0"/>
            <a:t> de </a:t>
          </a:r>
          <a:r>
            <a:rPr lang="en-GB" dirty="0" err="1"/>
            <a:t>nutrientes</a:t>
          </a:r>
          <a:r>
            <a:rPr lang="en-GB" dirty="0"/>
            <a:t> (</a:t>
          </a:r>
          <a:r>
            <a:rPr lang="en-GB" dirty="0" err="1"/>
            <a:t>extracciones</a:t>
          </a:r>
          <a:r>
            <a:rPr lang="en-GB" dirty="0"/>
            <a:t> del </a:t>
          </a:r>
          <a:r>
            <a:rPr lang="en-GB" dirty="0" err="1"/>
            <a:t>cultivo</a:t>
          </a:r>
          <a:r>
            <a:rPr lang="en-GB" dirty="0"/>
            <a:t>) a </a:t>
          </a:r>
          <a:r>
            <a:rPr lang="en-GB" dirty="0" err="1"/>
            <a:t>partir</a:t>
          </a:r>
          <a:r>
            <a:rPr lang="en-GB" dirty="0"/>
            <a:t> de un </a:t>
          </a:r>
          <a:r>
            <a:rPr lang="en-GB" dirty="0" err="1"/>
            <a:t>objetivo</a:t>
          </a:r>
          <a:r>
            <a:rPr lang="en-GB" dirty="0"/>
            <a:t> de </a:t>
          </a:r>
          <a:r>
            <a:rPr lang="en-GB" dirty="0" err="1"/>
            <a:t>producción</a:t>
          </a:r>
          <a:r>
            <a:rPr lang="en-GB" dirty="0"/>
            <a:t>. </a:t>
          </a:r>
          <a:endParaRPr lang="en-US" dirty="0"/>
        </a:p>
      </dgm:t>
    </dgm:pt>
    <dgm:pt modelId="{DFB1EC95-680E-4105-92A7-62F27B67E609}" type="parTrans" cxnId="{FC4D8FAF-4C2E-4764-A870-B32679ABB3E0}">
      <dgm:prSet/>
      <dgm:spPr/>
      <dgm:t>
        <a:bodyPr/>
        <a:lstStyle/>
        <a:p>
          <a:endParaRPr lang="en-US"/>
        </a:p>
      </dgm:t>
    </dgm:pt>
    <dgm:pt modelId="{C5FFDD2B-2EB0-43EE-8B81-310FC0512ED1}" type="sibTrans" cxnId="{FC4D8FAF-4C2E-4764-A870-B32679ABB3E0}">
      <dgm:prSet/>
      <dgm:spPr/>
      <dgm:t>
        <a:bodyPr/>
        <a:lstStyle/>
        <a:p>
          <a:endParaRPr lang="en-US"/>
        </a:p>
      </dgm:t>
    </dgm:pt>
    <dgm:pt modelId="{20668AF6-2D7B-46D1-802A-296FDEA02A37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dirty="0" err="1"/>
            <a:t>Apoyado</a:t>
          </a:r>
          <a:r>
            <a:rPr lang="en-GB" dirty="0"/>
            <a:t> </a:t>
          </a:r>
          <a:r>
            <a:rPr lang="en-GB" dirty="0" err="1"/>
            <a:t>en</a:t>
          </a:r>
          <a:r>
            <a:rPr lang="en-GB" dirty="0"/>
            <a:t> </a:t>
          </a:r>
          <a:r>
            <a:rPr lang="en-GB" dirty="0" err="1"/>
            <a:t>datos</a:t>
          </a:r>
          <a:r>
            <a:rPr lang="en-GB" dirty="0"/>
            <a:t> de </a:t>
          </a:r>
          <a:r>
            <a:rPr lang="en-GB" dirty="0" err="1"/>
            <a:t>suelo</a:t>
          </a:r>
          <a:endParaRPr lang="en-US" dirty="0"/>
        </a:p>
      </dgm:t>
    </dgm:pt>
    <dgm:pt modelId="{6C8FB9B8-420A-4DB9-BEDA-0E0A163F17C7}" type="parTrans" cxnId="{D35DF16D-88E5-40AF-B934-012079CA2C60}">
      <dgm:prSet/>
      <dgm:spPr/>
      <dgm:t>
        <a:bodyPr/>
        <a:lstStyle/>
        <a:p>
          <a:endParaRPr lang="en-US"/>
        </a:p>
      </dgm:t>
    </dgm:pt>
    <dgm:pt modelId="{9BEF16C3-E197-4E46-BB41-06FF4E97CFA6}" type="sibTrans" cxnId="{D35DF16D-88E5-40AF-B934-012079CA2C60}">
      <dgm:prSet/>
      <dgm:spPr/>
      <dgm:t>
        <a:bodyPr/>
        <a:lstStyle/>
        <a:p>
          <a:endParaRPr lang="en-US"/>
        </a:p>
      </dgm:t>
    </dgm:pt>
    <dgm:pt modelId="{782A06FF-5485-4920-8E89-FB3A84A1346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dirty="0"/>
            <a:t>Sin </a:t>
          </a:r>
          <a:r>
            <a:rPr lang="en-GB" dirty="0" err="1"/>
            <a:t>datos</a:t>
          </a:r>
          <a:r>
            <a:rPr lang="en-GB" dirty="0"/>
            <a:t> de </a:t>
          </a:r>
          <a:r>
            <a:rPr lang="en-GB" dirty="0" err="1"/>
            <a:t>suelo</a:t>
          </a:r>
          <a:r>
            <a:rPr lang="en-GB" dirty="0"/>
            <a:t> que </a:t>
          </a:r>
          <a:r>
            <a:rPr lang="en-GB" dirty="0" err="1"/>
            <a:t>modifiquen</a:t>
          </a:r>
          <a:r>
            <a:rPr lang="en-GB" dirty="0"/>
            <a:t>. (</a:t>
          </a:r>
          <a:r>
            <a:rPr lang="en-GB" dirty="0" err="1"/>
            <a:t>estrategia</a:t>
          </a:r>
          <a:r>
            <a:rPr lang="en-GB" dirty="0"/>
            <a:t> de </a:t>
          </a:r>
          <a:r>
            <a:rPr lang="en-GB" dirty="0" err="1"/>
            <a:t>mantenimiento</a:t>
          </a:r>
          <a:r>
            <a:rPr lang="en-GB" dirty="0"/>
            <a:t>)</a:t>
          </a:r>
          <a:endParaRPr lang="en-US" dirty="0"/>
        </a:p>
      </dgm:t>
    </dgm:pt>
    <dgm:pt modelId="{D6CD1E7F-464E-4208-9EB5-68D9D969A534}" type="parTrans" cxnId="{A581AEA5-B6F5-456A-A3D0-8D2C0A3F3788}">
      <dgm:prSet/>
      <dgm:spPr/>
      <dgm:t>
        <a:bodyPr/>
        <a:lstStyle/>
        <a:p>
          <a:endParaRPr lang="en-US"/>
        </a:p>
      </dgm:t>
    </dgm:pt>
    <dgm:pt modelId="{611E980F-800E-435F-81F5-2FC3968A5C84}" type="sibTrans" cxnId="{A581AEA5-B6F5-456A-A3D0-8D2C0A3F3788}">
      <dgm:prSet/>
      <dgm:spPr/>
      <dgm:t>
        <a:bodyPr/>
        <a:lstStyle/>
        <a:p>
          <a:endParaRPr lang="en-US"/>
        </a:p>
      </dgm:t>
    </dgm:pt>
    <dgm:pt modelId="{FC3EBE52-EFFC-41EF-A289-7D98DCB493AE}">
      <dgm:prSet/>
      <dgm:spPr/>
      <dgm:t>
        <a:bodyPr/>
        <a:lstStyle/>
        <a:p>
          <a:r>
            <a:rPr lang="en-GB" dirty="0" err="1"/>
            <a:t>Observación</a:t>
          </a:r>
          <a:r>
            <a:rPr lang="en-GB" dirty="0"/>
            <a:t> </a:t>
          </a:r>
          <a:r>
            <a:rPr lang="en-GB" dirty="0" err="1"/>
            <a:t>directa</a:t>
          </a:r>
          <a:r>
            <a:rPr lang="en-GB" dirty="0"/>
            <a:t> del </a:t>
          </a:r>
          <a:r>
            <a:rPr lang="en-GB" dirty="0" err="1"/>
            <a:t>estado</a:t>
          </a:r>
          <a:r>
            <a:rPr lang="en-GB" dirty="0"/>
            <a:t> </a:t>
          </a:r>
          <a:r>
            <a:rPr lang="en-GB" dirty="0" err="1"/>
            <a:t>nutricional</a:t>
          </a:r>
          <a:r>
            <a:rPr lang="en-GB" dirty="0"/>
            <a:t> del </a:t>
          </a:r>
          <a:r>
            <a:rPr lang="en-GB" dirty="0" err="1"/>
            <a:t>cultivo</a:t>
          </a:r>
          <a:r>
            <a:rPr lang="en-GB" dirty="0"/>
            <a:t> (</a:t>
          </a:r>
          <a:r>
            <a:rPr lang="en-GB" dirty="0" err="1"/>
            <a:t>detección</a:t>
          </a:r>
          <a:r>
            <a:rPr lang="en-GB" dirty="0"/>
            <a:t> de </a:t>
          </a:r>
          <a:r>
            <a:rPr lang="en-GB" dirty="0" err="1"/>
            <a:t>carencias</a:t>
          </a:r>
          <a:r>
            <a:rPr lang="en-GB" dirty="0"/>
            <a:t>) </a:t>
          </a:r>
          <a:endParaRPr lang="en-US" dirty="0"/>
        </a:p>
      </dgm:t>
    </dgm:pt>
    <dgm:pt modelId="{3CD7F922-660B-405A-9E6C-A1DC1BE5E3E6}" type="parTrans" cxnId="{9C1E53DF-30CD-4192-85E2-9434F066044A}">
      <dgm:prSet/>
      <dgm:spPr/>
      <dgm:t>
        <a:bodyPr/>
        <a:lstStyle/>
        <a:p>
          <a:endParaRPr lang="en-US"/>
        </a:p>
      </dgm:t>
    </dgm:pt>
    <dgm:pt modelId="{B1B3C7F4-82A9-4BF8-B386-F9C918347792}" type="sibTrans" cxnId="{9C1E53DF-30CD-4192-85E2-9434F066044A}">
      <dgm:prSet/>
      <dgm:spPr/>
      <dgm:t>
        <a:bodyPr/>
        <a:lstStyle/>
        <a:p>
          <a:endParaRPr lang="en-US"/>
        </a:p>
      </dgm:t>
    </dgm:pt>
    <dgm:pt modelId="{BD304AB6-9899-4636-A9D4-75D257272D44}">
      <dgm:prSet/>
      <dgm:spPr/>
      <dgm:t>
        <a:bodyPr/>
        <a:lstStyle/>
        <a:p>
          <a:r>
            <a:rPr lang="en-GB" dirty="0" err="1"/>
            <a:t>Análisis</a:t>
          </a:r>
          <a:r>
            <a:rPr lang="en-GB" dirty="0"/>
            <a:t> de </a:t>
          </a:r>
          <a:r>
            <a:rPr lang="en-GB" dirty="0" err="1"/>
            <a:t>tejidos</a:t>
          </a:r>
          <a:r>
            <a:rPr lang="en-GB" dirty="0"/>
            <a:t> o de </a:t>
          </a:r>
          <a:r>
            <a:rPr lang="en-GB" dirty="0" err="1"/>
            <a:t>solución</a:t>
          </a:r>
          <a:r>
            <a:rPr lang="en-GB" dirty="0"/>
            <a:t> del </a:t>
          </a:r>
          <a:r>
            <a:rPr lang="en-GB" dirty="0" err="1"/>
            <a:t>suelo</a:t>
          </a:r>
          <a:endParaRPr lang="en-US" dirty="0"/>
        </a:p>
      </dgm:t>
    </dgm:pt>
    <dgm:pt modelId="{9FC13A20-3431-49B5-A77D-7B689466CC26}" type="parTrans" cxnId="{964C5780-2DA3-4657-A9DB-3191D4747D49}">
      <dgm:prSet/>
      <dgm:spPr/>
      <dgm:t>
        <a:bodyPr/>
        <a:lstStyle/>
        <a:p>
          <a:endParaRPr lang="en-US"/>
        </a:p>
      </dgm:t>
    </dgm:pt>
    <dgm:pt modelId="{CE05520F-2530-4E45-A9CC-8B4A06CE4BFD}" type="sibTrans" cxnId="{964C5780-2DA3-4657-A9DB-3191D4747D49}">
      <dgm:prSet/>
      <dgm:spPr/>
      <dgm:t>
        <a:bodyPr/>
        <a:lstStyle/>
        <a:p>
          <a:endParaRPr lang="en-US"/>
        </a:p>
      </dgm:t>
    </dgm:pt>
    <dgm:pt modelId="{5CB84950-E29C-442F-8ED4-DFF35F3C05E0}">
      <dgm:prSet/>
      <dgm:spPr/>
      <dgm:t>
        <a:bodyPr/>
        <a:lstStyle/>
        <a:p>
          <a:r>
            <a:rPr lang="en-GB" dirty="0" err="1"/>
            <a:t>Datos</a:t>
          </a:r>
          <a:r>
            <a:rPr lang="en-GB" dirty="0"/>
            <a:t> </a:t>
          </a:r>
          <a:r>
            <a:rPr lang="en-GB" dirty="0" err="1"/>
            <a:t>multiespectrales</a:t>
          </a:r>
          <a:r>
            <a:rPr lang="en-GB" dirty="0"/>
            <a:t> </a:t>
          </a:r>
          <a:r>
            <a:rPr lang="en-GB" dirty="0" err="1"/>
            <a:t>proximales</a:t>
          </a:r>
          <a:r>
            <a:rPr lang="en-GB" dirty="0"/>
            <a:t> o </a:t>
          </a:r>
          <a:r>
            <a:rPr lang="en-GB" dirty="0" err="1"/>
            <a:t>aerotransportados</a:t>
          </a:r>
          <a:endParaRPr lang="en-US" dirty="0"/>
        </a:p>
      </dgm:t>
    </dgm:pt>
    <dgm:pt modelId="{5BE85E35-D579-44A7-861E-DEDD6ACCB1C0}" type="parTrans" cxnId="{DAD8216C-7E84-41A2-9B47-901400CC9444}">
      <dgm:prSet/>
      <dgm:spPr/>
      <dgm:t>
        <a:bodyPr/>
        <a:lstStyle/>
        <a:p>
          <a:endParaRPr lang="en-US"/>
        </a:p>
      </dgm:t>
    </dgm:pt>
    <dgm:pt modelId="{291A1DDC-EC4D-4EE3-8C1B-ED9609E8FBC9}" type="sibTrans" cxnId="{DAD8216C-7E84-41A2-9B47-901400CC9444}">
      <dgm:prSet/>
      <dgm:spPr/>
      <dgm:t>
        <a:bodyPr/>
        <a:lstStyle/>
        <a:p>
          <a:endParaRPr lang="en-US"/>
        </a:p>
      </dgm:t>
    </dgm:pt>
    <dgm:pt modelId="{61A2AE94-722B-4690-946E-2FFD7113A8E9}" type="pres">
      <dgm:prSet presAssocID="{AEF47A90-1CC3-4D86-81FC-46E00A34BF86}" presName="root" presStyleCnt="0">
        <dgm:presLayoutVars>
          <dgm:dir/>
          <dgm:resizeHandles val="exact"/>
        </dgm:presLayoutVars>
      </dgm:prSet>
      <dgm:spPr/>
    </dgm:pt>
    <dgm:pt modelId="{462BBFC2-477C-4627-9681-1C9C772F1226}" type="pres">
      <dgm:prSet presAssocID="{1411C582-7187-47E0-8FF1-09DA397AD9FC}" presName="compNode" presStyleCnt="0"/>
      <dgm:spPr/>
    </dgm:pt>
    <dgm:pt modelId="{90BF3240-88ED-4216-B671-4A5DDE3752EF}" type="pres">
      <dgm:prSet presAssocID="{1411C582-7187-47E0-8FF1-09DA397AD9FC}" presName="bgRect" presStyleLbl="bgShp" presStyleIdx="0" presStyleCnt="2"/>
      <dgm:spPr/>
    </dgm:pt>
    <dgm:pt modelId="{5F9A992A-4B98-495B-86DC-F6E0AC3E4094}" type="pres">
      <dgm:prSet presAssocID="{1411C582-7187-47E0-8FF1-09DA397AD9F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sos desiguales con relleno sólido"/>
        </a:ext>
      </dgm:extLst>
    </dgm:pt>
    <dgm:pt modelId="{C15EF2F2-7251-4B20-BC32-5F2C258DE6D1}" type="pres">
      <dgm:prSet presAssocID="{1411C582-7187-47E0-8FF1-09DA397AD9FC}" presName="spaceRect" presStyleCnt="0"/>
      <dgm:spPr/>
    </dgm:pt>
    <dgm:pt modelId="{6B18B36B-BB5A-44F7-9762-580399E3D5DB}" type="pres">
      <dgm:prSet presAssocID="{1411C582-7187-47E0-8FF1-09DA397AD9FC}" presName="parTx" presStyleLbl="revTx" presStyleIdx="0" presStyleCnt="4">
        <dgm:presLayoutVars>
          <dgm:chMax val="0"/>
          <dgm:chPref val="0"/>
        </dgm:presLayoutVars>
      </dgm:prSet>
      <dgm:spPr/>
    </dgm:pt>
    <dgm:pt modelId="{24B799E9-F7DF-40E9-B518-848032E16709}" type="pres">
      <dgm:prSet presAssocID="{1411C582-7187-47E0-8FF1-09DA397AD9FC}" presName="desTx" presStyleLbl="revTx" presStyleIdx="1" presStyleCnt="4">
        <dgm:presLayoutVars/>
      </dgm:prSet>
      <dgm:spPr/>
    </dgm:pt>
    <dgm:pt modelId="{098CC9D0-D474-4B9E-8828-1A3A5D773EC2}" type="pres">
      <dgm:prSet presAssocID="{C5FFDD2B-2EB0-43EE-8B81-310FC0512ED1}" presName="sibTrans" presStyleCnt="0"/>
      <dgm:spPr/>
    </dgm:pt>
    <dgm:pt modelId="{35B819A9-8F6C-4242-8176-384F0E3C18D3}" type="pres">
      <dgm:prSet presAssocID="{FC3EBE52-EFFC-41EF-A289-7D98DCB493AE}" presName="compNode" presStyleCnt="0"/>
      <dgm:spPr/>
    </dgm:pt>
    <dgm:pt modelId="{0071007B-64D8-46BB-82A5-6ACB53B2E802}" type="pres">
      <dgm:prSet presAssocID="{FC3EBE52-EFFC-41EF-A289-7D98DCB493AE}" presName="bgRect" presStyleLbl="bgShp" presStyleIdx="1" presStyleCnt="2"/>
      <dgm:spPr/>
    </dgm:pt>
    <dgm:pt modelId="{94E2ADCD-1045-4574-BC5F-639D5BF25300}" type="pres">
      <dgm:prSet presAssocID="{FC3EBE52-EFFC-41EF-A289-7D98DCB493A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a"/>
        </a:ext>
      </dgm:extLst>
    </dgm:pt>
    <dgm:pt modelId="{D05F3C94-148C-4642-8689-BE7BA9336FDD}" type="pres">
      <dgm:prSet presAssocID="{FC3EBE52-EFFC-41EF-A289-7D98DCB493AE}" presName="spaceRect" presStyleCnt="0"/>
      <dgm:spPr/>
    </dgm:pt>
    <dgm:pt modelId="{770E4418-CAAA-43D9-9A01-1134F1D082F6}" type="pres">
      <dgm:prSet presAssocID="{FC3EBE52-EFFC-41EF-A289-7D98DCB493AE}" presName="parTx" presStyleLbl="revTx" presStyleIdx="2" presStyleCnt="4">
        <dgm:presLayoutVars>
          <dgm:chMax val="0"/>
          <dgm:chPref val="0"/>
        </dgm:presLayoutVars>
      </dgm:prSet>
      <dgm:spPr/>
    </dgm:pt>
    <dgm:pt modelId="{A49F2C1A-B864-4BC1-80F0-E6F4E566C779}" type="pres">
      <dgm:prSet presAssocID="{FC3EBE52-EFFC-41EF-A289-7D98DCB493AE}" presName="desTx" presStyleLbl="revTx" presStyleIdx="3" presStyleCnt="4">
        <dgm:presLayoutVars/>
      </dgm:prSet>
      <dgm:spPr/>
    </dgm:pt>
  </dgm:ptLst>
  <dgm:cxnLst>
    <dgm:cxn modelId="{597EE610-C241-491A-91F2-DF87EAEEF29C}" type="presOf" srcId="{782A06FF-5485-4920-8E89-FB3A84A13469}" destId="{24B799E9-F7DF-40E9-B518-848032E16709}" srcOrd="0" destOrd="1" presId="urn:microsoft.com/office/officeart/2018/2/layout/IconVerticalSolidList"/>
    <dgm:cxn modelId="{CAFB9A21-1647-4A2A-9A7C-9D1916F33F4D}" type="presOf" srcId="{1411C582-7187-47E0-8FF1-09DA397AD9FC}" destId="{6B18B36B-BB5A-44F7-9762-580399E3D5DB}" srcOrd="0" destOrd="0" presId="urn:microsoft.com/office/officeart/2018/2/layout/IconVerticalSolidList"/>
    <dgm:cxn modelId="{E7B21529-D73E-44F4-B8EA-464A1DEB777B}" type="presOf" srcId="{FC3EBE52-EFFC-41EF-A289-7D98DCB493AE}" destId="{770E4418-CAAA-43D9-9A01-1134F1D082F6}" srcOrd="0" destOrd="0" presId="urn:microsoft.com/office/officeart/2018/2/layout/IconVerticalSolidList"/>
    <dgm:cxn modelId="{DAD8216C-7E84-41A2-9B47-901400CC9444}" srcId="{FC3EBE52-EFFC-41EF-A289-7D98DCB493AE}" destId="{5CB84950-E29C-442F-8ED4-DFF35F3C05E0}" srcOrd="1" destOrd="0" parTransId="{5BE85E35-D579-44A7-861E-DEDD6ACCB1C0}" sibTransId="{291A1DDC-EC4D-4EE3-8C1B-ED9609E8FBC9}"/>
    <dgm:cxn modelId="{D35DF16D-88E5-40AF-B934-012079CA2C60}" srcId="{1411C582-7187-47E0-8FF1-09DA397AD9FC}" destId="{20668AF6-2D7B-46D1-802A-296FDEA02A37}" srcOrd="0" destOrd="0" parTransId="{6C8FB9B8-420A-4DB9-BEDA-0E0A163F17C7}" sibTransId="{9BEF16C3-E197-4E46-BB41-06FF4E97CFA6}"/>
    <dgm:cxn modelId="{964C5780-2DA3-4657-A9DB-3191D4747D49}" srcId="{FC3EBE52-EFFC-41EF-A289-7D98DCB493AE}" destId="{BD304AB6-9899-4636-A9D4-75D257272D44}" srcOrd="0" destOrd="0" parTransId="{9FC13A20-3431-49B5-A77D-7B689466CC26}" sibTransId="{CE05520F-2530-4E45-A9CC-8B4A06CE4BFD}"/>
    <dgm:cxn modelId="{D9D99DA4-74B5-4F4C-A79F-776949BFF9D7}" type="presOf" srcId="{BD304AB6-9899-4636-A9D4-75D257272D44}" destId="{A49F2C1A-B864-4BC1-80F0-E6F4E566C779}" srcOrd="0" destOrd="0" presId="urn:microsoft.com/office/officeart/2018/2/layout/IconVerticalSolidList"/>
    <dgm:cxn modelId="{A581AEA5-B6F5-456A-A3D0-8D2C0A3F3788}" srcId="{1411C582-7187-47E0-8FF1-09DA397AD9FC}" destId="{782A06FF-5485-4920-8E89-FB3A84A13469}" srcOrd="1" destOrd="0" parTransId="{D6CD1E7F-464E-4208-9EB5-68D9D969A534}" sibTransId="{611E980F-800E-435F-81F5-2FC3968A5C84}"/>
    <dgm:cxn modelId="{FC4D8FAF-4C2E-4764-A870-B32679ABB3E0}" srcId="{AEF47A90-1CC3-4D86-81FC-46E00A34BF86}" destId="{1411C582-7187-47E0-8FF1-09DA397AD9FC}" srcOrd="0" destOrd="0" parTransId="{DFB1EC95-680E-4105-92A7-62F27B67E609}" sibTransId="{C5FFDD2B-2EB0-43EE-8B81-310FC0512ED1}"/>
    <dgm:cxn modelId="{24CEE8B5-E2E2-4563-B623-D084A1465E1C}" type="presOf" srcId="{20668AF6-2D7B-46D1-802A-296FDEA02A37}" destId="{24B799E9-F7DF-40E9-B518-848032E16709}" srcOrd="0" destOrd="0" presId="urn:microsoft.com/office/officeart/2018/2/layout/IconVerticalSolidList"/>
    <dgm:cxn modelId="{542C32CB-EE96-43B6-A91D-5D1EA76F1A23}" type="presOf" srcId="{AEF47A90-1CC3-4D86-81FC-46E00A34BF86}" destId="{61A2AE94-722B-4690-946E-2FFD7113A8E9}" srcOrd="0" destOrd="0" presId="urn:microsoft.com/office/officeart/2018/2/layout/IconVerticalSolidList"/>
    <dgm:cxn modelId="{9C1E53DF-30CD-4192-85E2-9434F066044A}" srcId="{AEF47A90-1CC3-4D86-81FC-46E00A34BF86}" destId="{FC3EBE52-EFFC-41EF-A289-7D98DCB493AE}" srcOrd="1" destOrd="0" parTransId="{3CD7F922-660B-405A-9E6C-A1DC1BE5E3E6}" sibTransId="{B1B3C7F4-82A9-4BF8-B386-F9C918347792}"/>
    <dgm:cxn modelId="{B30AC5FB-DA4C-4AB8-8DAC-EE448A3E175E}" type="presOf" srcId="{5CB84950-E29C-442F-8ED4-DFF35F3C05E0}" destId="{A49F2C1A-B864-4BC1-80F0-E6F4E566C779}" srcOrd="0" destOrd="1" presId="urn:microsoft.com/office/officeart/2018/2/layout/IconVerticalSolidList"/>
    <dgm:cxn modelId="{815B9130-C3F7-4CEC-93EB-BF0C46F47078}" type="presParOf" srcId="{61A2AE94-722B-4690-946E-2FFD7113A8E9}" destId="{462BBFC2-477C-4627-9681-1C9C772F1226}" srcOrd="0" destOrd="0" presId="urn:microsoft.com/office/officeart/2018/2/layout/IconVerticalSolidList"/>
    <dgm:cxn modelId="{DDA71F85-293F-462E-B98F-918D4B4D3FC5}" type="presParOf" srcId="{462BBFC2-477C-4627-9681-1C9C772F1226}" destId="{90BF3240-88ED-4216-B671-4A5DDE3752EF}" srcOrd="0" destOrd="0" presId="urn:microsoft.com/office/officeart/2018/2/layout/IconVerticalSolidList"/>
    <dgm:cxn modelId="{BF62A5B8-7067-466A-9B2F-1C62B3310481}" type="presParOf" srcId="{462BBFC2-477C-4627-9681-1C9C772F1226}" destId="{5F9A992A-4B98-495B-86DC-F6E0AC3E4094}" srcOrd="1" destOrd="0" presId="urn:microsoft.com/office/officeart/2018/2/layout/IconVerticalSolidList"/>
    <dgm:cxn modelId="{98CE2402-88F8-4548-A7DF-5BF4F6190CFB}" type="presParOf" srcId="{462BBFC2-477C-4627-9681-1C9C772F1226}" destId="{C15EF2F2-7251-4B20-BC32-5F2C258DE6D1}" srcOrd="2" destOrd="0" presId="urn:microsoft.com/office/officeart/2018/2/layout/IconVerticalSolidList"/>
    <dgm:cxn modelId="{DF73BB1B-70AE-477F-BCCD-C605EB944BB4}" type="presParOf" srcId="{462BBFC2-477C-4627-9681-1C9C772F1226}" destId="{6B18B36B-BB5A-44F7-9762-580399E3D5DB}" srcOrd="3" destOrd="0" presId="urn:microsoft.com/office/officeart/2018/2/layout/IconVerticalSolidList"/>
    <dgm:cxn modelId="{68930F8B-3818-4A9F-9C05-42A057E6A010}" type="presParOf" srcId="{462BBFC2-477C-4627-9681-1C9C772F1226}" destId="{24B799E9-F7DF-40E9-B518-848032E16709}" srcOrd="4" destOrd="0" presId="urn:microsoft.com/office/officeart/2018/2/layout/IconVerticalSolidList"/>
    <dgm:cxn modelId="{820FDC68-348B-49EA-9C8E-9A85F5C90E25}" type="presParOf" srcId="{61A2AE94-722B-4690-946E-2FFD7113A8E9}" destId="{098CC9D0-D474-4B9E-8828-1A3A5D773EC2}" srcOrd="1" destOrd="0" presId="urn:microsoft.com/office/officeart/2018/2/layout/IconVerticalSolidList"/>
    <dgm:cxn modelId="{039026DD-059A-41E8-820F-25F132EA4444}" type="presParOf" srcId="{61A2AE94-722B-4690-946E-2FFD7113A8E9}" destId="{35B819A9-8F6C-4242-8176-384F0E3C18D3}" srcOrd="2" destOrd="0" presId="urn:microsoft.com/office/officeart/2018/2/layout/IconVerticalSolidList"/>
    <dgm:cxn modelId="{F0FFDBC2-C752-4E44-9613-1940F88EECF4}" type="presParOf" srcId="{35B819A9-8F6C-4242-8176-384F0E3C18D3}" destId="{0071007B-64D8-46BB-82A5-6ACB53B2E802}" srcOrd="0" destOrd="0" presId="urn:microsoft.com/office/officeart/2018/2/layout/IconVerticalSolidList"/>
    <dgm:cxn modelId="{EF81AACE-78BB-45BD-BD67-0652A5E34F9E}" type="presParOf" srcId="{35B819A9-8F6C-4242-8176-384F0E3C18D3}" destId="{94E2ADCD-1045-4574-BC5F-639D5BF25300}" srcOrd="1" destOrd="0" presId="urn:microsoft.com/office/officeart/2018/2/layout/IconVerticalSolidList"/>
    <dgm:cxn modelId="{0457F0CD-7F9F-4EF7-8F6C-799C3F7466A0}" type="presParOf" srcId="{35B819A9-8F6C-4242-8176-384F0E3C18D3}" destId="{D05F3C94-148C-4642-8689-BE7BA9336FDD}" srcOrd="2" destOrd="0" presId="urn:microsoft.com/office/officeart/2018/2/layout/IconVerticalSolidList"/>
    <dgm:cxn modelId="{FDBEFE86-D2B5-4451-BD9C-E55167BC9B76}" type="presParOf" srcId="{35B819A9-8F6C-4242-8176-384F0E3C18D3}" destId="{770E4418-CAAA-43D9-9A01-1134F1D082F6}" srcOrd="3" destOrd="0" presId="urn:microsoft.com/office/officeart/2018/2/layout/IconVerticalSolidList"/>
    <dgm:cxn modelId="{F1B25F51-A9C9-4B79-A596-CBC580418168}" type="presParOf" srcId="{35B819A9-8F6C-4242-8176-384F0E3C18D3}" destId="{A49F2C1A-B864-4BC1-80F0-E6F4E566C77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E76A84-39FC-4146-824E-CE09898A25E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74AB838-5B15-4321-9C88-12AAF78F63C2}">
      <dgm:prSet/>
      <dgm:spPr/>
      <dgm:t>
        <a:bodyPr/>
        <a:lstStyle/>
        <a:p>
          <a:r>
            <a:rPr lang="en-GB"/>
            <a:t>Solución universal: cualquier parcela en cualquier lugar con histórico desde 2018</a:t>
          </a:r>
          <a:endParaRPr lang="en-US"/>
        </a:p>
      </dgm:t>
    </dgm:pt>
    <dgm:pt modelId="{572CD52A-F749-4667-8836-754FE6B1AAC1}" type="parTrans" cxnId="{CC6306DD-D2B0-425B-A066-73E391A7FC6E}">
      <dgm:prSet/>
      <dgm:spPr/>
      <dgm:t>
        <a:bodyPr/>
        <a:lstStyle/>
        <a:p>
          <a:endParaRPr lang="en-US"/>
        </a:p>
      </dgm:t>
    </dgm:pt>
    <dgm:pt modelId="{D93F8F5B-9F80-40CC-B8DE-558ADDB8A733}" type="sibTrans" cxnId="{CC6306DD-D2B0-425B-A066-73E391A7FC6E}">
      <dgm:prSet/>
      <dgm:spPr/>
      <dgm:t>
        <a:bodyPr/>
        <a:lstStyle/>
        <a:p>
          <a:endParaRPr lang="en-US"/>
        </a:p>
      </dgm:t>
    </dgm:pt>
    <dgm:pt modelId="{62B999DD-2ACE-4C9A-B49A-3071249FF9FC}">
      <dgm:prSet/>
      <dgm:spPr/>
      <dgm:t>
        <a:bodyPr/>
        <a:lstStyle/>
        <a:p>
          <a:r>
            <a:rPr lang="en-GB"/>
            <a:t>Dato intercalibrado: mismo sensor a lo largo del tiempo y el espacio</a:t>
          </a:r>
          <a:endParaRPr lang="en-US"/>
        </a:p>
      </dgm:t>
    </dgm:pt>
    <dgm:pt modelId="{48374641-6D59-46E1-97D5-A5F0E8AFC294}" type="parTrans" cxnId="{64E07806-A914-4612-A965-0FA61E77A86B}">
      <dgm:prSet/>
      <dgm:spPr/>
      <dgm:t>
        <a:bodyPr/>
        <a:lstStyle/>
        <a:p>
          <a:endParaRPr lang="en-US"/>
        </a:p>
      </dgm:t>
    </dgm:pt>
    <dgm:pt modelId="{ECF0E518-9203-4801-B4A2-7C03CD093E55}" type="sibTrans" cxnId="{64E07806-A914-4612-A965-0FA61E77A86B}">
      <dgm:prSet/>
      <dgm:spPr/>
      <dgm:t>
        <a:bodyPr/>
        <a:lstStyle/>
        <a:p>
          <a:endParaRPr lang="en-US"/>
        </a:p>
      </dgm:t>
    </dgm:pt>
    <dgm:pt modelId="{BB0D68C0-06F3-4AA1-931C-B47206F5837D}">
      <dgm:prSet/>
      <dgm:spPr/>
      <dgm:t>
        <a:bodyPr/>
        <a:lstStyle/>
        <a:p>
          <a:r>
            <a:rPr lang="en-GB"/>
            <a:t>Mismo proceso de datos: Sin particularidades de máquinas fabricantes…</a:t>
          </a:r>
          <a:endParaRPr lang="en-US"/>
        </a:p>
      </dgm:t>
    </dgm:pt>
    <dgm:pt modelId="{9999D2E1-F800-4768-A617-27C5CE23F7F7}" type="parTrans" cxnId="{48CFB59C-21BA-4B28-8DB1-EAC23A2B4985}">
      <dgm:prSet/>
      <dgm:spPr/>
      <dgm:t>
        <a:bodyPr/>
        <a:lstStyle/>
        <a:p>
          <a:endParaRPr lang="en-US"/>
        </a:p>
      </dgm:t>
    </dgm:pt>
    <dgm:pt modelId="{499F01B4-E46C-422E-9E07-F0F042FE1238}" type="sibTrans" cxnId="{48CFB59C-21BA-4B28-8DB1-EAC23A2B4985}">
      <dgm:prSet/>
      <dgm:spPr/>
      <dgm:t>
        <a:bodyPr/>
        <a:lstStyle/>
        <a:p>
          <a:endParaRPr lang="en-US"/>
        </a:p>
      </dgm:t>
    </dgm:pt>
    <dgm:pt modelId="{21AB4E37-DA07-4224-B267-C8AD6995DDAF}">
      <dgm:prSet/>
      <dgm:spPr/>
      <dgm:t>
        <a:bodyPr/>
        <a:lstStyle/>
        <a:p>
          <a:r>
            <a:rPr lang="en-GB"/>
            <a:t>Resolución espacial potencialmente más alta:</a:t>
          </a:r>
          <a:endParaRPr lang="en-US"/>
        </a:p>
      </dgm:t>
    </dgm:pt>
    <dgm:pt modelId="{4C73D468-26A1-4E05-B0B6-8C9E9DB77241}" type="parTrans" cxnId="{71F9BBD8-7786-4C98-91C0-4DAC51976E3C}">
      <dgm:prSet/>
      <dgm:spPr/>
      <dgm:t>
        <a:bodyPr/>
        <a:lstStyle/>
        <a:p>
          <a:endParaRPr lang="en-US"/>
        </a:p>
      </dgm:t>
    </dgm:pt>
    <dgm:pt modelId="{48CD6172-40E2-41E4-A22F-44AF00206250}" type="sibTrans" cxnId="{71F9BBD8-7786-4C98-91C0-4DAC51976E3C}">
      <dgm:prSet/>
      <dgm:spPr/>
      <dgm:t>
        <a:bodyPr/>
        <a:lstStyle/>
        <a:p>
          <a:endParaRPr lang="en-US"/>
        </a:p>
      </dgm:t>
    </dgm:pt>
    <dgm:pt modelId="{9EBF7CB5-CD10-4445-8D3E-C76BA4C537FC}">
      <dgm:prSet/>
      <dgm:spPr/>
      <dgm:t>
        <a:bodyPr/>
        <a:lstStyle/>
        <a:p>
          <a:r>
            <a:rPr lang="es-ES"/>
            <a:t>100 ptos./ha para Sentinel-2</a:t>
          </a:r>
          <a:endParaRPr lang="en-US"/>
        </a:p>
      </dgm:t>
    </dgm:pt>
    <dgm:pt modelId="{DF53704B-6D13-480C-A1DE-261DD547AA85}" type="parTrans" cxnId="{F7BE4A07-2CDF-4894-ACB3-868729FBCFD6}">
      <dgm:prSet/>
      <dgm:spPr/>
      <dgm:t>
        <a:bodyPr/>
        <a:lstStyle/>
        <a:p>
          <a:endParaRPr lang="en-US"/>
        </a:p>
      </dgm:t>
    </dgm:pt>
    <dgm:pt modelId="{4F97719E-5BEE-41C7-9F90-16F678DB2DC5}" type="sibTrans" cxnId="{F7BE4A07-2CDF-4894-ACB3-868729FBCFD6}">
      <dgm:prSet/>
      <dgm:spPr/>
      <dgm:t>
        <a:bodyPr/>
        <a:lstStyle/>
        <a:p>
          <a:endParaRPr lang="en-US"/>
        </a:p>
      </dgm:t>
    </dgm:pt>
    <dgm:pt modelId="{521A771B-5BC7-440A-8EBA-9719E2D031F5}">
      <dgm:prSet/>
      <dgm:spPr/>
      <dgm:t>
        <a:bodyPr/>
        <a:lstStyle/>
        <a:p>
          <a:r>
            <a:rPr lang="es-ES"/>
            <a:t>1000 ptos./ha para Planet.</a:t>
          </a:r>
          <a:endParaRPr lang="en-US"/>
        </a:p>
      </dgm:t>
    </dgm:pt>
    <dgm:pt modelId="{FD99B9F7-CD5C-45DC-8866-0A4550AA8306}" type="parTrans" cxnId="{C055AC3E-7C94-4C46-97D8-E4B75A763AE1}">
      <dgm:prSet/>
      <dgm:spPr/>
      <dgm:t>
        <a:bodyPr/>
        <a:lstStyle/>
        <a:p>
          <a:endParaRPr lang="en-US"/>
        </a:p>
      </dgm:t>
    </dgm:pt>
    <dgm:pt modelId="{ADA50224-84AB-4262-AB83-17AD8B261078}" type="sibTrans" cxnId="{C055AC3E-7C94-4C46-97D8-E4B75A763AE1}">
      <dgm:prSet/>
      <dgm:spPr/>
      <dgm:t>
        <a:bodyPr/>
        <a:lstStyle/>
        <a:p>
          <a:endParaRPr lang="en-US"/>
        </a:p>
      </dgm:t>
    </dgm:pt>
    <dgm:pt modelId="{D3660176-E1C5-4693-952D-08261AFE3CB3}">
      <dgm:prSet/>
      <dgm:spPr/>
      <dgm:t>
        <a:bodyPr/>
        <a:lstStyle/>
        <a:p>
          <a:r>
            <a:rPr lang="es-ES"/>
            <a:t>500 ptos./ha para una cosechadora</a:t>
          </a:r>
          <a:endParaRPr lang="en-US"/>
        </a:p>
      </dgm:t>
    </dgm:pt>
    <dgm:pt modelId="{11DD60F6-979C-4DF9-9F92-99814EDFF985}" type="parTrans" cxnId="{EDDC2C66-D48D-4014-AE5D-C8411419A832}">
      <dgm:prSet/>
      <dgm:spPr/>
      <dgm:t>
        <a:bodyPr/>
        <a:lstStyle/>
        <a:p>
          <a:endParaRPr lang="en-US"/>
        </a:p>
      </dgm:t>
    </dgm:pt>
    <dgm:pt modelId="{9EF680E6-1462-41C0-A284-E0633506C27B}" type="sibTrans" cxnId="{EDDC2C66-D48D-4014-AE5D-C8411419A832}">
      <dgm:prSet/>
      <dgm:spPr/>
      <dgm:t>
        <a:bodyPr/>
        <a:lstStyle/>
        <a:p>
          <a:endParaRPr lang="en-US"/>
        </a:p>
      </dgm:t>
    </dgm:pt>
    <dgm:pt modelId="{65061B37-59AE-46C8-9C7F-C307C609F216}" type="pres">
      <dgm:prSet presAssocID="{1EE76A84-39FC-4146-824E-CE09898A25E7}" presName="root" presStyleCnt="0">
        <dgm:presLayoutVars>
          <dgm:dir/>
          <dgm:resizeHandles val="exact"/>
        </dgm:presLayoutVars>
      </dgm:prSet>
      <dgm:spPr/>
    </dgm:pt>
    <dgm:pt modelId="{E22B3DAD-7B7B-40E2-AA99-2557F7008C1E}" type="pres">
      <dgm:prSet presAssocID="{974AB838-5B15-4321-9C88-12AAF78F63C2}" presName="compNode" presStyleCnt="0"/>
      <dgm:spPr/>
    </dgm:pt>
    <dgm:pt modelId="{89174996-63B8-41E3-B94D-2B21E28D0A3B}" type="pres">
      <dgm:prSet presAssocID="{974AB838-5B15-4321-9C88-12AAF78F63C2}" presName="bgRect" presStyleLbl="bgShp" presStyleIdx="0" presStyleCnt="4"/>
      <dgm:spPr/>
    </dgm:pt>
    <dgm:pt modelId="{B7A501D6-E0E6-4EAA-B23F-1D4D311DA968}" type="pres">
      <dgm:prSet presAssocID="{974AB838-5B15-4321-9C88-12AAF78F63C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dor"/>
        </a:ext>
      </dgm:extLst>
    </dgm:pt>
    <dgm:pt modelId="{2261E155-41E5-4829-A038-D881B828A317}" type="pres">
      <dgm:prSet presAssocID="{974AB838-5B15-4321-9C88-12AAF78F63C2}" presName="spaceRect" presStyleCnt="0"/>
      <dgm:spPr/>
    </dgm:pt>
    <dgm:pt modelId="{6BDA4370-B35E-4447-BCBD-B75D7D5724AF}" type="pres">
      <dgm:prSet presAssocID="{974AB838-5B15-4321-9C88-12AAF78F63C2}" presName="parTx" presStyleLbl="revTx" presStyleIdx="0" presStyleCnt="5">
        <dgm:presLayoutVars>
          <dgm:chMax val="0"/>
          <dgm:chPref val="0"/>
        </dgm:presLayoutVars>
      </dgm:prSet>
      <dgm:spPr/>
    </dgm:pt>
    <dgm:pt modelId="{7FC47577-C5EF-4C95-A9BD-5500F4AB6C89}" type="pres">
      <dgm:prSet presAssocID="{D93F8F5B-9F80-40CC-B8DE-558ADDB8A733}" presName="sibTrans" presStyleCnt="0"/>
      <dgm:spPr/>
    </dgm:pt>
    <dgm:pt modelId="{23959B59-E202-4BB6-A79A-2011FCFF14C2}" type="pres">
      <dgm:prSet presAssocID="{62B999DD-2ACE-4C9A-B49A-3071249FF9FC}" presName="compNode" presStyleCnt="0"/>
      <dgm:spPr/>
    </dgm:pt>
    <dgm:pt modelId="{3AEE62F9-DD9C-4580-8F51-EB363DC9E6A2}" type="pres">
      <dgm:prSet presAssocID="{62B999DD-2ACE-4C9A-B49A-3071249FF9FC}" presName="bgRect" presStyleLbl="bgShp" presStyleIdx="1" presStyleCnt="4"/>
      <dgm:spPr/>
    </dgm:pt>
    <dgm:pt modelId="{DC1EFC5B-88FB-49C6-94B9-0F11999355AB}" type="pres">
      <dgm:prSet presAssocID="{62B999DD-2ACE-4C9A-B49A-3071249FF9F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télite"/>
        </a:ext>
      </dgm:extLst>
    </dgm:pt>
    <dgm:pt modelId="{4C07E2C1-BB55-47A4-86BB-319B8CA083A7}" type="pres">
      <dgm:prSet presAssocID="{62B999DD-2ACE-4C9A-B49A-3071249FF9FC}" presName="spaceRect" presStyleCnt="0"/>
      <dgm:spPr/>
    </dgm:pt>
    <dgm:pt modelId="{0064E14D-0BC6-4EBC-9F8B-031ADD01DFD2}" type="pres">
      <dgm:prSet presAssocID="{62B999DD-2ACE-4C9A-B49A-3071249FF9FC}" presName="parTx" presStyleLbl="revTx" presStyleIdx="1" presStyleCnt="5">
        <dgm:presLayoutVars>
          <dgm:chMax val="0"/>
          <dgm:chPref val="0"/>
        </dgm:presLayoutVars>
      </dgm:prSet>
      <dgm:spPr/>
    </dgm:pt>
    <dgm:pt modelId="{3444137F-14BB-44CD-B799-DCB5E4FAAFA4}" type="pres">
      <dgm:prSet presAssocID="{ECF0E518-9203-4801-B4A2-7C03CD093E55}" presName="sibTrans" presStyleCnt="0"/>
      <dgm:spPr/>
    </dgm:pt>
    <dgm:pt modelId="{9B183BCF-E59D-4766-9A40-40BC65EC7EE7}" type="pres">
      <dgm:prSet presAssocID="{BB0D68C0-06F3-4AA1-931C-B47206F5837D}" presName="compNode" presStyleCnt="0"/>
      <dgm:spPr/>
    </dgm:pt>
    <dgm:pt modelId="{3A1668A0-FA49-4E5C-B675-4F974C382F60}" type="pres">
      <dgm:prSet presAssocID="{BB0D68C0-06F3-4AA1-931C-B47206F5837D}" presName="bgRect" presStyleLbl="bgShp" presStyleIdx="2" presStyleCnt="4"/>
      <dgm:spPr/>
    </dgm:pt>
    <dgm:pt modelId="{5F4A6986-9507-41C9-8DD2-AAFF8CC33412}" type="pres">
      <dgm:prSet presAssocID="{BB0D68C0-06F3-4AA1-931C-B47206F5837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ábrica"/>
        </a:ext>
      </dgm:extLst>
    </dgm:pt>
    <dgm:pt modelId="{99CCB746-2D86-4361-A71E-C498E5782E79}" type="pres">
      <dgm:prSet presAssocID="{BB0D68C0-06F3-4AA1-931C-B47206F5837D}" presName="spaceRect" presStyleCnt="0"/>
      <dgm:spPr/>
    </dgm:pt>
    <dgm:pt modelId="{6B28239E-F4D0-4482-9C1B-F7A454A4A7AA}" type="pres">
      <dgm:prSet presAssocID="{BB0D68C0-06F3-4AA1-931C-B47206F5837D}" presName="parTx" presStyleLbl="revTx" presStyleIdx="2" presStyleCnt="5">
        <dgm:presLayoutVars>
          <dgm:chMax val="0"/>
          <dgm:chPref val="0"/>
        </dgm:presLayoutVars>
      </dgm:prSet>
      <dgm:spPr/>
    </dgm:pt>
    <dgm:pt modelId="{E5F1F449-CCF2-4231-8A51-9A91200EC580}" type="pres">
      <dgm:prSet presAssocID="{499F01B4-E46C-422E-9E07-F0F042FE1238}" presName="sibTrans" presStyleCnt="0"/>
      <dgm:spPr/>
    </dgm:pt>
    <dgm:pt modelId="{4099F79B-AD08-48A3-AD9A-9E11DC98BF4F}" type="pres">
      <dgm:prSet presAssocID="{21AB4E37-DA07-4224-B267-C8AD6995DDAF}" presName="compNode" presStyleCnt="0"/>
      <dgm:spPr/>
    </dgm:pt>
    <dgm:pt modelId="{A9E1D715-6C14-44BD-AF90-DC624FC57C77}" type="pres">
      <dgm:prSet presAssocID="{21AB4E37-DA07-4224-B267-C8AD6995DDAF}" presName="bgRect" presStyleLbl="bgShp" presStyleIdx="3" presStyleCnt="4"/>
      <dgm:spPr/>
    </dgm:pt>
    <dgm:pt modelId="{1962F480-3598-42DE-8B19-CD2AFC3CD7F6}" type="pres">
      <dgm:prSet presAssocID="{21AB4E37-DA07-4224-B267-C8AD6995DDA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nyon scene"/>
        </a:ext>
      </dgm:extLst>
    </dgm:pt>
    <dgm:pt modelId="{0AEEF21C-64DB-400F-B4E2-1583125CA46D}" type="pres">
      <dgm:prSet presAssocID="{21AB4E37-DA07-4224-B267-C8AD6995DDAF}" presName="spaceRect" presStyleCnt="0"/>
      <dgm:spPr/>
    </dgm:pt>
    <dgm:pt modelId="{4DE2054E-6631-42A4-8F9A-F12B1F821B0C}" type="pres">
      <dgm:prSet presAssocID="{21AB4E37-DA07-4224-B267-C8AD6995DDAF}" presName="parTx" presStyleLbl="revTx" presStyleIdx="3" presStyleCnt="5">
        <dgm:presLayoutVars>
          <dgm:chMax val="0"/>
          <dgm:chPref val="0"/>
        </dgm:presLayoutVars>
      </dgm:prSet>
      <dgm:spPr/>
    </dgm:pt>
    <dgm:pt modelId="{0AE0050C-2386-46D5-9941-09EFE1990DB8}" type="pres">
      <dgm:prSet presAssocID="{21AB4E37-DA07-4224-B267-C8AD6995DDAF}" presName="desTx" presStyleLbl="revTx" presStyleIdx="4" presStyleCnt="5">
        <dgm:presLayoutVars/>
      </dgm:prSet>
      <dgm:spPr/>
    </dgm:pt>
  </dgm:ptLst>
  <dgm:cxnLst>
    <dgm:cxn modelId="{64E07806-A914-4612-A965-0FA61E77A86B}" srcId="{1EE76A84-39FC-4146-824E-CE09898A25E7}" destId="{62B999DD-2ACE-4C9A-B49A-3071249FF9FC}" srcOrd="1" destOrd="0" parTransId="{48374641-6D59-46E1-97D5-A5F0E8AFC294}" sibTransId="{ECF0E518-9203-4801-B4A2-7C03CD093E55}"/>
    <dgm:cxn modelId="{F7BE4A07-2CDF-4894-ACB3-868729FBCFD6}" srcId="{21AB4E37-DA07-4224-B267-C8AD6995DDAF}" destId="{9EBF7CB5-CD10-4445-8D3E-C76BA4C537FC}" srcOrd="0" destOrd="0" parTransId="{DF53704B-6D13-480C-A1DE-261DD547AA85}" sibTransId="{4F97719E-5BEE-41C7-9F90-16F678DB2DC5}"/>
    <dgm:cxn modelId="{C055AC3E-7C94-4C46-97D8-E4B75A763AE1}" srcId="{21AB4E37-DA07-4224-B267-C8AD6995DDAF}" destId="{521A771B-5BC7-440A-8EBA-9719E2D031F5}" srcOrd="1" destOrd="0" parTransId="{FD99B9F7-CD5C-45DC-8866-0A4550AA8306}" sibTransId="{ADA50224-84AB-4262-AB83-17AD8B261078}"/>
    <dgm:cxn modelId="{756D4C44-F84F-437D-BFA7-730609F179FB}" type="presOf" srcId="{1EE76A84-39FC-4146-824E-CE09898A25E7}" destId="{65061B37-59AE-46C8-9C7F-C307C609F216}" srcOrd="0" destOrd="0" presId="urn:microsoft.com/office/officeart/2018/2/layout/IconVerticalSolidList"/>
    <dgm:cxn modelId="{EDDC2C66-D48D-4014-AE5D-C8411419A832}" srcId="{21AB4E37-DA07-4224-B267-C8AD6995DDAF}" destId="{D3660176-E1C5-4693-952D-08261AFE3CB3}" srcOrd="2" destOrd="0" parTransId="{11DD60F6-979C-4DF9-9F92-99814EDFF985}" sibTransId="{9EF680E6-1462-41C0-A284-E0633506C27B}"/>
    <dgm:cxn modelId="{CC09CC4D-CD19-4CAB-8075-726A46CF2A87}" type="presOf" srcId="{9EBF7CB5-CD10-4445-8D3E-C76BA4C537FC}" destId="{0AE0050C-2386-46D5-9941-09EFE1990DB8}" srcOrd="0" destOrd="0" presId="urn:microsoft.com/office/officeart/2018/2/layout/IconVerticalSolidList"/>
    <dgm:cxn modelId="{E13D247B-68F6-49D3-A99A-85167A382BAD}" type="presOf" srcId="{21AB4E37-DA07-4224-B267-C8AD6995DDAF}" destId="{4DE2054E-6631-42A4-8F9A-F12B1F821B0C}" srcOrd="0" destOrd="0" presId="urn:microsoft.com/office/officeart/2018/2/layout/IconVerticalSolidList"/>
    <dgm:cxn modelId="{6DB65D87-3BA1-4E17-92E2-4D9D70F3A69B}" type="presOf" srcId="{974AB838-5B15-4321-9C88-12AAF78F63C2}" destId="{6BDA4370-B35E-4447-BCBD-B75D7D5724AF}" srcOrd="0" destOrd="0" presId="urn:microsoft.com/office/officeart/2018/2/layout/IconVerticalSolidList"/>
    <dgm:cxn modelId="{27830C94-7EE6-4539-BB70-3386BC4D3F3E}" type="presOf" srcId="{BB0D68C0-06F3-4AA1-931C-B47206F5837D}" destId="{6B28239E-F4D0-4482-9C1B-F7A454A4A7AA}" srcOrd="0" destOrd="0" presId="urn:microsoft.com/office/officeart/2018/2/layout/IconVerticalSolidList"/>
    <dgm:cxn modelId="{48CFB59C-21BA-4B28-8DB1-EAC23A2B4985}" srcId="{1EE76A84-39FC-4146-824E-CE09898A25E7}" destId="{BB0D68C0-06F3-4AA1-931C-B47206F5837D}" srcOrd="2" destOrd="0" parTransId="{9999D2E1-F800-4768-A617-27C5CE23F7F7}" sibTransId="{499F01B4-E46C-422E-9E07-F0F042FE1238}"/>
    <dgm:cxn modelId="{CA2920A2-1076-4BB7-881B-541F2E161F64}" type="presOf" srcId="{62B999DD-2ACE-4C9A-B49A-3071249FF9FC}" destId="{0064E14D-0BC6-4EBC-9F8B-031ADD01DFD2}" srcOrd="0" destOrd="0" presId="urn:microsoft.com/office/officeart/2018/2/layout/IconVerticalSolidList"/>
    <dgm:cxn modelId="{5EE582CC-D9DF-41CA-BC5F-3A2A57ED805E}" type="presOf" srcId="{D3660176-E1C5-4693-952D-08261AFE3CB3}" destId="{0AE0050C-2386-46D5-9941-09EFE1990DB8}" srcOrd="0" destOrd="2" presId="urn:microsoft.com/office/officeart/2018/2/layout/IconVerticalSolidList"/>
    <dgm:cxn modelId="{71F9BBD8-7786-4C98-91C0-4DAC51976E3C}" srcId="{1EE76A84-39FC-4146-824E-CE09898A25E7}" destId="{21AB4E37-DA07-4224-B267-C8AD6995DDAF}" srcOrd="3" destOrd="0" parTransId="{4C73D468-26A1-4E05-B0B6-8C9E9DB77241}" sibTransId="{48CD6172-40E2-41E4-A22F-44AF00206250}"/>
    <dgm:cxn modelId="{CC6306DD-D2B0-425B-A066-73E391A7FC6E}" srcId="{1EE76A84-39FC-4146-824E-CE09898A25E7}" destId="{974AB838-5B15-4321-9C88-12AAF78F63C2}" srcOrd="0" destOrd="0" parTransId="{572CD52A-F749-4667-8836-754FE6B1AAC1}" sibTransId="{D93F8F5B-9F80-40CC-B8DE-558ADDB8A733}"/>
    <dgm:cxn modelId="{1DE050F9-8F86-43B0-9FBD-6DEE17BE47B3}" type="presOf" srcId="{521A771B-5BC7-440A-8EBA-9719E2D031F5}" destId="{0AE0050C-2386-46D5-9941-09EFE1990DB8}" srcOrd="0" destOrd="1" presId="urn:microsoft.com/office/officeart/2018/2/layout/IconVerticalSolidList"/>
    <dgm:cxn modelId="{609F58BF-75FB-48F2-9E33-EE3647378828}" type="presParOf" srcId="{65061B37-59AE-46C8-9C7F-C307C609F216}" destId="{E22B3DAD-7B7B-40E2-AA99-2557F7008C1E}" srcOrd="0" destOrd="0" presId="urn:microsoft.com/office/officeart/2018/2/layout/IconVerticalSolidList"/>
    <dgm:cxn modelId="{D065370E-B3CC-4581-9D23-4AE10AFE7CAA}" type="presParOf" srcId="{E22B3DAD-7B7B-40E2-AA99-2557F7008C1E}" destId="{89174996-63B8-41E3-B94D-2B21E28D0A3B}" srcOrd="0" destOrd="0" presId="urn:microsoft.com/office/officeart/2018/2/layout/IconVerticalSolidList"/>
    <dgm:cxn modelId="{FF91EB18-F0A8-476F-9415-433E0599ABA0}" type="presParOf" srcId="{E22B3DAD-7B7B-40E2-AA99-2557F7008C1E}" destId="{B7A501D6-E0E6-4EAA-B23F-1D4D311DA968}" srcOrd="1" destOrd="0" presId="urn:microsoft.com/office/officeart/2018/2/layout/IconVerticalSolidList"/>
    <dgm:cxn modelId="{BA95A7C5-F50C-410E-AB92-B4487885B403}" type="presParOf" srcId="{E22B3DAD-7B7B-40E2-AA99-2557F7008C1E}" destId="{2261E155-41E5-4829-A038-D881B828A317}" srcOrd="2" destOrd="0" presId="urn:microsoft.com/office/officeart/2018/2/layout/IconVerticalSolidList"/>
    <dgm:cxn modelId="{1D50D510-E264-4667-864C-956EFD9B4AC7}" type="presParOf" srcId="{E22B3DAD-7B7B-40E2-AA99-2557F7008C1E}" destId="{6BDA4370-B35E-4447-BCBD-B75D7D5724AF}" srcOrd="3" destOrd="0" presId="urn:microsoft.com/office/officeart/2018/2/layout/IconVerticalSolidList"/>
    <dgm:cxn modelId="{589D4FDC-D995-41E2-BB08-0F9AC1B3FC1C}" type="presParOf" srcId="{65061B37-59AE-46C8-9C7F-C307C609F216}" destId="{7FC47577-C5EF-4C95-A9BD-5500F4AB6C89}" srcOrd="1" destOrd="0" presId="urn:microsoft.com/office/officeart/2018/2/layout/IconVerticalSolidList"/>
    <dgm:cxn modelId="{25282001-0B73-40AB-9DAC-B9685438F11D}" type="presParOf" srcId="{65061B37-59AE-46C8-9C7F-C307C609F216}" destId="{23959B59-E202-4BB6-A79A-2011FCFF14C2}" srcOrd="2" destOrd="0" presId="urn:microsoft.com/office/officeart/2018/2/layout/IconVerticalSolidList"/>
    <dgm:cxn modelId="{D9825FB0-3CCA-4427-A747-4B2B70ECD469}" type="presParOf" srcId="{23959B59-E202-4BB6-A79A-2011FCFF14C2}" destId="{3AEE62F9-DD9C-4580-8F51-EB363DC9E6A2}" srcOrd="0" destOrd="0" presId="urn:microsoft.com/office/officeart/2018/2/layout/IconVerticalSolidList"/>
    <dgm:cxn modelId="{09C96C80-D1E1-47D0-AF17-3B066BFCAB9E}" type="presParOf" srcId="{23959B59-E202-4BB6-A79A-2011FCFF14C2}" destId="{DC1EFC5B-88FB-49C6-94B9-0F11999355AB}" srcOrd="1" destOrd="0" presId="urn:microsoft.com/office/officeart/2018/2/layout/IconVerticalSolidList"/>
    <dgm:cxn modelId="{81F25AE0-6523-4CCB-95FD-1AE80CE93C25}" type="presParOf" srcId="{23959B59-E202-4BB6-A79A-2011FCFF14C2}" destId="{4C07E2C1-BB55-47A4-86BB-319B8CA083A7}" srcOrd="2" destOrd="0" presId="urn:microsoft.com/office/officeart/2018/2/layout/IconVerticalSolidList"/>
    <dgm:cxn modelId="{6DF15A9C-A7ED-4CD7-A222-F8FD41A44408}" type="presParOf" srcId="{23959B59-E202-4BB6-A79A-2011FCFF14C2}" destId="{0064E14D-0BC6-4EBC-9F8B-031ADD01DFD2}" srcOrd="3" destOrd="0" presId="urn:microsoft.com/office/officeart/2018/2/layout/IconVerticalSolidList"/>
    <dgm:cxn modelId="{4A7990AE-DFBA-4201-B44B-259E57E8347F}" type="presParOf" srcId="{65061B37-59AE-46C8-9C7F-C307C609F216}" destId="{3444137F-14BB-44CD-B799-DCB5E4FAAFA4}" srcOrd="3" destOrd="0" presId="urn:microsoft.com/office/officeart/2018/2/layout/IconVerticalSolidList"/>
    <dgm:cxn modelId="{0217CA8A-A77F-4316-B8A7-6ACD20AAC592}" type="presParOf" srcId="{65061B37-59AE-46C8-9C7F-C307C609F216}" destId="{9B183BCF-E59D-4766-9A40-40BC65EC7EE7}" srcOrd="4" destOrd="0" presId="urn:microsoft.com/office/officeart/2018/2/layout/IconVerticalSolidList"/>
    <dgm:cxn modelId="{0FDA525C-6F03-408D-9123-1C4B7D35EF8A}" type="presParOf" srcId="{9B183BCF-E59D-4766-9A40-40BC65EC7EE7}" destId="{3A1668A0-FA49-4E5C-B675-4F974C382F60}" srcOrd="0" destOrd="0" presId="urn:microsoft.com/office/officeart/2018/2/layout/IconVerticalSolidList"/>
    <dgm:cxn modelId="{CABE149C-00DB-4EC5-B656-81D19D67DC46}" type="presParOf" srcId="{9B183BCF-E59D-4766-9A40-40BC65EC7EE7}" destId="{5F4A6986-9507-41C9-8DD2-AAFF8CC33412}" srcOrd="1" destOrd="0" presId="urn:microsoft.com/office/officeart/2018/2/layout/IconVerticalSolidList"/>
    <dgm:cxn modelId="{011E1034-7D40-4342-866C-AF5CEDF9C24C}" type="presParOf" srcId="{9B183BCF-E59D-4766-9A40-40BC65EC7EE7}" destId="{99CCB746-2D86-4361-A71E-C498E5782E79}" srcOrd="2" destOrd="0" presId="urn:microsoft.com/office/officeart/2018/2/layout/IconVerticalSolidList"/>
    <dgm:cxn modelId="{B2FECE46-C8C5-4C0B-A4B7-BDECB5DCC1EB}" type="presParOf" srcId="{9B183BCF-E59D-4766-9A40-40BC65EC7EE7}" destId="{6B28239E-F4D0-4482-9C1B-F7A454A4A7AA}" srcOrd="3" destOrd="0" presId="urn:microsoft.com/office/officeart/2018/2/layout/IconVerticalSolidList"/>
    <dgm:cxn modelId="{19E53A4C-A699-431C-AE8F-D69B3255D10A}" type="presParOf" srcId="{65061B37-59AE-46C8-9C7F-C307C609F216}" destId="{E5F1F449-CCF2-4231-8A51-9A91200EC580}" srcOrd="5" destOrd="0" presId="urn:microsoft.com/office/officeart/2018/2/layout/IconVerticalSolidList"/>
    <dgm:cxn modelId="{519D33AE-8879-4CFF-ACD8-FB3304FBCBD9}" type="presParOf" srcId="{65061B37-59AE-46C8-9C7F-C307C609F216}" destId="{4099F79B-AD08-48A3-AD9A-9E11DC98BF4F}" srcOrd="6" destOrd="0" presId="urn:microsoft.com/office/officeart/2018/2/layout/IconVerticalSolidList"/>
    <dgm:cxn modelId="{7D1CD3A5-108B-4D1E-9C1A-EEC0E2345459}" type="presParOf" srcId="{4099F79B-AD08-48A3-AD9A-9E11DC98BF4F}" destId="{A9E1D715-6C14-44BD-AF90-DC624FC57C77}" srcOrd="0" destOrd="0" presId="urn:microsoft.com/office/officeart/2018/2/layout/IconVerticalSolidList"/>
    <dgm:cxn modelId="{64240E4A-4056-402B-A6E2-A8FF14A68B02}" type="presParOf" srcId="{4099F79B-AD08-48A3-AD9A-9E11DC98BF4F}" destId="{1962F480-3598-42DE-8B19-CD2AFC3CD7F6}" srcOrd="1" destOrd="0" presId="urn:microsoft.com/office/officeart/2018/2/layout/IconVerticalSolidList"/>
    <dgm:cxn modelId="{300919D9-0140-4330-92E0-96E43A35A066}" type="presParOf" srcId="{4099F79B-AD08-48A3-AD9A-9E11DC98BF4F}" destId="{0AEEF21C-64DB-400F-B4E2-1583125CA46D}" srcOrd="2" destOrd="0" presId="urn:microsoft.com/office/officeart/2018/2/layout/IconVerticalSolidList"/>
    <dgm:cxn modelId="{587C3E59-3F87-425B-8D97-CC0E2096ED6C}" type="presParOf" srcId="{4099F79B-AD08-48A3-AD9A-9E11DC98BF4F}" destId="{4DE2054E-6631-42A4-8F9A-F12B1F821B0C}" srcOrd="3" destOrd="0" presId="urn:microsoft.com/office/officeart/2018/2/layout/IconVerticalSolidList"/>
    <dgm:cxn modelId="{0250E787-BC8A-467D-A3BC-84F8BFA41096}" type="presParOf" srcId="{4099F79B-AD08-48A3-AD9A-9E11DC98BF4F}" destId="{0AE0050C-2386-46D5-9941-09EFE1990DB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F3240-88ED-4216-B671-4A5DDE3752EF}">
      <dsp:nvSpPr>
        <dsp:cNvPr id="0" name=""/>
        <dsp:cNvSpPr/>
      </dsp:nvSpPr>
      <dsp:spPr>
        <a:xfrm>
          <a:off x="0" y="710937"/>
          <a:ext cx="11093450" cy="13125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9A992A-4B98-495B-86DC-F6E0AC3E4094}">
      <dsp:nvSpPr>
        <dsp:cNvPr id="0" name=""/>
        <dsp:cNvSpPr/>
      </dsp:nvSpPr>
      <dsp:spPr>
        <a:xfrm>
          <a:off x="397031" y="1006249"/>
          <a:ext cx="721875" cy="72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8B36B-BB5A-44F7-9762-580399E3D5DB}">
      <dsp:nvSpPr>
        <dsp:cNvPr id="0" name=""/>
        <dsp:cNvSpPr/>
      </dsp:nvSpPr>
      <dsp:spPr>
        <a:xfrm>
          <a:off x="1515937" y="710937"/>
          <a:ext cx="4992052" cy="13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906" tIns="138906" rIns="138906" bIns="13890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Balance de </a:t>
          </a:r>
          <a:r>
            <a:rPr lang="en-GB" sz="2400" kern="1200" dirty="0" err="1"/>
            <a:t>masas</a:t>
          </a:r>
          <a:r>
            <a:rPr lang="en-GB" sz="2400" kern="1200" dirty="0"/>
            <a:t> de </a:t>
          </a:r>
          <a:r>
            <a:rPr lang="en-GB" sz="2400" kern="1200" dirty="0" err="1"/>
            <a:t>nutrientes</a:t>
          </a:r>
          <a:r>
            <a:rPr lang="en-GB" sz="2400" kern="1200" dirty="0"/>
            <a:t> (</a:t>
          </a:r>
          <a:r>
            <a:rPr lang="en-GB" sz="2400" kern="1200" dirty="0" err="1"/>
            <a:t>extracciones</a:t>
          </a:r>
          <a:r>
            <a:rPr lang="en-GB" sz="2400" kern="1200" dirty="0"/>
            <a:t> del </a:t>
          </a:r>
          <a:r>
            <a:rPr lang="en-GB" sz="2400" kern="1200" dirty="0" err="1"/>
            <a:t>cultivo</a:t>
          </a:r>
          <a:r>
            <a:rPr lang="en-GB" sz="2400" kern="1200" dirty="0"/>
            <a:t>) a </a:t>
          </a:r>
          <a:r>
            <a:rPr lang="en-GB" sz="2400" kern="1200" dirty="0" err="1"/>
            <a:t>partir</a:t>
          </a:r>
          <a:r>
            <a:rPr lang="en-GB" sz="2400" kern="1200" dirty="0"/>
            <a:t> de un </a:t>
          </a:r>
          <a:r>
            <a:rPr lang="en-GB" sz="2400" kern="1200" dirty="0" err="1"/>
            <a:t>objetivo</a:t>
          </a:r>
          <a:r>
            <a:rPr lang="en-GB" sz="2400" kern="1200" dirty="0"/>
            <a:t> de </a:t>
          </a:r>
          <a:r>
            <a:rPr lang="en-GB" sz="2400" kern="1200" dirty="0" err="1"/>
            <a:t>producción</a:t>
          </a:r>
          <a:r>
            <a:rPr lang="en-GB" sz="2400" kern="1200" dirty="0"/>
            <a:t>. </a:t>
          </a:r>
          <a:endParaRPr lang="en-US" sz="2400" kern="1200" dirty="0"/>
        </a:p>
      </dsp:txBody>
      <dsp:txXfrm>
        <a:off x="1515937" y="710937"/>
        <a:ext cx="4992052" cy="1312500"/>
      </dsp:txXfrm>
    </dsp:sp>
    <dsp:sp modelId="{24B799E9-F7DF-40E9-B518-848032E16709}">
      <dsp:nvSpPr>
        <dsp:cNvPr id="0" name=""/>
        <dsp:cNvSpPr/>
      </dsp:nvSpPr>
      <dsp:spPr>
        <a:xfrm>
          <a:off x="6507990" y="710937"/>
          <a:ext cx="4585460" cy="13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906" tIns="138906" rIns="138906" bIns="1389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800" kern="1200" dirty="0" err="1"/>
            <a:t>Apoyado</a:t>
          </a:r>
          <a:r>
            <a:rPr lang="en-GB" sz="1800" kern="1200" dirty="0"/>
            <a:t> </a:t>
          </a:r>
          <a:r>
            <a:rPr lang="en-GB" sz="1800" kern="1200" dirty="0" err="1"/>
            <a:t>en</a:t>
          </a:r>
          <a:r>
            <a:rPr lang="en-GB" sz="1800" kern="1200" dirty="0"/>
            <a:t> </a:t>
          </a:r>
          <a:r>
            <a:rPr lang="en-GB" sz="1800" kern="1200" dirty="0" err="1"/>
            <a:t>datos</a:t>
          </a:r>
          <a:r>
            <a:rPr lang="en-GB" sz="1800" kern="1200" dirty="0"/>
            <a:t> de </a:t>
          </a:r>
          <a:r>
            <a:rPr lang="en-GB" sz="1800" kern="1200" dirty="0" err="1"/>
            <a:t>suelo</a:t>
          </a:r>
          <a:endParaRPr lang="en-US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800" kern="1200" dirty="0"/>
            <a:t>Sin </a:t>
          </a:r>
          <a:r>
            <a:rPr lang="en-GB" sz="1800" kern="1200" dirty="0" err="1"/>
            <a:t>datos</a:t>
          </a:r>
          <a:r>
            <a:rPr lang="en-GB" sz="1800" kern="1200" dirty="0"/>
            <a:t> de </a:t>
          </a:r>
          <a:r>
            <a:rPr lang="en-GB" sz="1800" kern="1200" dirty="0" err="1"/>
            <a:t>suelo</a:t>
          </a:r>
          <a:r>
            <a:rPr lang="en-GB" sz="1800" kern="1200" dirty="0"/>
            <a:t> que </a:t>
          </a:r>
          <a:r>
            <a:rPr lang="en-GB" sz="1800" kern="1200" dirty="0" err="1"/>
            <a:t>modifiquen</a:t>
          </a:r>
          <a:r>
            <a:rPr lang="en-GB" sz="1800" kern="1200" dirty="0"/>
            <a:t>. (</a:t>
          </a:r>
          <a:r>
            <a:rPr lang="en-GB" sz="1800" kern="1200" dirty="0" err="1"/>
            <a:t>estrategia</a:t>
          </a:r>
          <a:r>
            <a:rPr lang="en-GB" sz="1800" kern="1200" dirty="0"/>
            <a:t> de </a:t>
          </a:r>
          <a:r>
            <a:rPr lang="en-GB" sz="1800" kern="1200" dirty="0" err="1"/>
            <a:t>mantenimiento</a:t>
          </a:r>
          <a:r>
            <a:rPr lang="en-GB" sz="1800" kern="1200" dirty="0"/>
            <a:t>)</a:t>
          </a:r>
          <a:endParaRPr lang="en-US" sz="1800" kern="1200" dirty="0"/>
        </a:p>
      </dsp:txBody>
      <dsp:txXfrm>
        <a:off x="6507990" y="710937"/>
        <a:ext cx="4585460" cy="1312500"/>
      </dsp:txXfrm>
    </dsp:sp>
    <dsp:sp modelId="{0071007B-64D8-46BB-82A5-6ACB53B2E802}">
      <dsp:nvSpPr>
        <dsp:cNvPr id="0" name=""/>
        <dsp:cNvSpPr/>
      </dsp:nvSpPr>
      <dsp:spPr>
        <a:xfrm>
          <a:off x="0" y="2351562"/>
          <a:ext cx="11093450" cy="13125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E2ADCD-1045-4574-BC5F-639D5BF25300}">
      <dsp:nvSpPr>
        <dsp:cNvPr id="0" name=""/>
        <dsp:cNvSpPr/>
      </dsp:nvSpPr>
      <dsp:spPr>
        <a:xfrm>
          <a:off x="397031" y="2646875"/>
          <a:ext cx="721875" cy="72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0E4418-CAAA-43D9-9A01-1134F1D082F6}">
      <dsp:nvSpPr>
        <dsp:cNvPr id="0" name=""/>
        <dsp:cNvSpPr/>
      </dsp:nvSpPr>
      <dsp:spPr>
        <a:xfrm>
          <a:off x="1515937" y="2351562"/>
          <a:ext cx="4992052" cy="13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906" tIns="138906" rIns="138906" bIns="13890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Observación</a:t>
          </a:r>
          <a:r>
            <a:rPr lang="en-GB" sz="2400" kern="1200" dirty="0"/>
            <a:t> </a:t>
          </a:r>
          <a:r>
            <a:rPr lang="en-GB" sz="2400" kern="1200" dirty="0" err="1"/>
            <a:t>directa</a:t>
          </a:r>
          <a:r>
            <a:rPr lang="en-GB" sz="2400" kern="1200" dirty="0"/>
            <a:t> del </a:t>
          </a:r>
          <a:r>
            <a:rPr lang="en-GB" sz="2400" kern="1200" dirty="0" err="1"/>
            <a:t>estado</a:t>
          </a:r>
          <a:r>
            <a:rPr lang="en-GB" sz="2400" kern="1200" dirty="0"/>
            <a:t> </a:t>
          </a:r>
          <a:r>
            <a:rPr lang="en-GB" sz="2400" kern="1200" dirty="0" err="1"/>
            <a:t>nutricional</a:t>
          </a:r>
          <a:r>
            <a:rPr lang="en-GB" sz="2400" kern="1200" dirty="0"/>
            <a:t> del </a:t>
          </a:r>
          <a:r>
            <a:rPr lang="en-GB" sz="2400" kern="1200" dirty="0" err="1"/>
            <a:t>cultivo</a:t>
          </a:r>
          <a:r>
            <a:rPr lang="en-GB" sz="2400" kern="1200" dirty="0"/>
            <a:t> (</a:t>
          </a:r>
          <a:r>
            <a:rPr lang="en-GB" sz="2400" kern="1200" dirty="0" err="1"/>
            <a:t>detección</a:t>
          </a:r>
          <a:r>
            <a:rPr lang="en-GB" sz="2400" kern="1200" dirty="0"/>
            <a:t> de </a:t>
          </a:r>
          <a:r>
            <a:rPr lang="en-GB" sz="2400" kern="1200" dirty="0" err="1"/>
            <a:t>carencias</a:t>
          </a:r>
          <a:r>
            <a:rPr lang="en-GB" sz="2400" kern="1200" dirty="0"/>
            <a:t>) </a:t>
          </a:r>
          <a:endParaRPr lang="en-US" sz="2400" kern="1200" dirty="0"/>
        </a:p>
      </dsp:txBody>
      <dsp:txXfrm>
        <a:off x="1515937" y="2351562"/>
        <a:ext cx="4992052" cy="1312500"/>
      </dsp:txXfrm>
    </dsp:sp>
    <dsp:sp modelId="{A49F2C1A-B864-4BC1-80F0-E6F4E566C779}">
      <dsp:nvSpPr>
        <dsp:cNvPr id="0" name=""/>
        <dsp:cNvSpPr/>
      </dsp:nvSpPr>
      <dsp:spPr>
        <a:xfrm>
          <a:off x="6507990" y="2351562"/>
          <a:ext cx="4585460" cy="13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906" tIns="138906" rIns="138906" bIns="1389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Análisis</a:t>
          </a:r>
          <a:r>
            <a:rPr lang="en-GB" sz="1800" kern="1200" dirty="0"/>
            <a:t> de </a:t>
          </a:r>
          <a:r>
            <a:rPr lang="en-GB" sz="1800" kern="1200" dirty="0" err="1"/>
            <a:t>tejidos</a:t>
          </a:r>
          <a:r>
            <a:rPr lang="en-GB" sz="1800" kern="1200" dirty="0"/>
            <a:t> o de </a:t>
          </a:r>
          <a:r>
            <a:rPr lang="en-GB" sz="1800" kern="1200" dirty="0" err="1"/>
            <a:t>solución</a:t>
          </a:r>
          <a:r>
            <a:rPr lang="en-GB" sz="1800" kern="1200" dirty="0"/>
            <a:t> del </a:t>
          </a:r>
          <a:r>
            <a:rPr lang="en-GB" sz="1800" kern="1200" dirty="0" err="1"/>
            <a:t>suelo</a:t>
          </a:r>
          <a:endParaRPr lang="en-US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Datos</a:t>
          </a:r>
          <a:r>
            <a:rPr lang="en-GB" sz="1800" kern="1200" dirty="0"/>
            <a:t> </a:t>
          </a:r>
          <a:r>
            <a:rPr lang="en-GB" sz="1800" kern="1200" dirty="0" err="1"/>
            <a:t>multiespectrales</a:t>
          </a:r>
          <a:r>
            <a:rPr lang="en-GB" sz="1800" kern="1200" dirty="0"/>
            <a:t> </a:t>
          </a:r>
          <a:r>
            <a:rPr lang="en-GB" sz="1800" kern="1200" dirty="0" err="1"/>
            <a:t>proximales</a:t>
          </a:r>
          <a:r>
            <a:rPr lang="en-GB" sz="1800" kern="1200" dirty="0"/>
            <a:t> o </a:t>
          </a:r>
          <a:r>
            <a:rPr lang="en-GB" sz="1800" kern="1200" dirty="0" err="1"/>
            <a:t>aerotransportados</a:t>
          </a:r>
          <a:endParaRPr lang="en-US" sz="1800" kern="1200" dirty="0"/>
        </a:p>
      </dsp:txBody>
      <dsp:txXfrm>
        <a:off x="6507990" y="2351562"/>
        <a:ext cx="4585460" cy="131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74996-63B8-41E3-B94D-2B21E28D0A3B}">
      <dsp:nvSpPr>
        <dsp:cNvPr id="0" name=""/>
        <dsp:cNvSpPr/>
      </dsp:nvSpPr>
      <dsp:spPr>
        <a:xfrm>
          <a:off x="0" y="2288"/>
          <a:ext cx="6364224" cy="11598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501D6-E0E6-4EAA-B23F-1D4D311DA968}">
      <dsp:nvSpPr>
        <dsp:cNvPr id="0" name=""/>
        <dsp:cNvSpPr/>
      </dsp:nvSpPr>
      <dsp:spPr>
        <a:xfrm>
          <a:off x="350852" y="263253"/>
          <a:ext cx="637913" cy="6379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DA4370-B35E-4447-BCBD-B75D7D5724AF}">
      <dsp:nvSpPr>
        <dsp:cNvPr id="0" name=""/>
        <dsp:cNvSpPr/>
      </dsp:nvSpPr>
      <dsp:spPr>
        <a:xfrm>
          <a:off x="1339618" y="2288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Solución universal: cualquier parcela en cualquier lugar con histórico desde 2018</a:t>
          </a:r>
          <a:endParaRPr lang="en-US" sz="2100" kern="1200"/>
        </a:p>
      </dsp:txBody>
      <dsp:txXfrm>
        <a:off x="1339618" y="2288"/>
        <a:ext cx="5024605" cy="1159843"/>
      </dsp:txXfrm>
    </dsp:sp>
    <dsp:sp modelId="{3AEE62F9-DD9C-4580-8F51-EB363DC9E6A2}">
      <dsp:nvSpPr>
        <dsp:cNvPr id="0" name=""/>
        <dsp:cNvSpPr/>
      </dsp:nvSpPr>
      <dsp:spPr>
        <a:xfrm>
          <a:off x="0" y="1452092"/>
          <a:ext cx="6364224" cy="11598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1EFC5B-88FB-49C6-94B9-0F11999355AB}">
      <dsp:nvSpPr>
        <dsp:cNvPr id="0" name=""/>
        <dsp:cNvSpPr/>
      </dsp:nvSpPr>
      <dsp:spPr>
        <a:xfrm>
          <a:off x="350852" y="1713057"/>
          <a:ext cx="637913" cy="6379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64E14D-0BC6-4EBC-9F8B-031ADD01DFD2}">
      <dsp:nvSpPr>
        <dsp:cNvPr id="0" name=""/>
        <dsp:cNvSpPr/>
      </dsp:nvSpPr>
      <dsp:spPr>
        <a:xfrm>
          <a:off x="1339618" y="1452092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Dato intercalibrado: mismo sensor a lo largo del tiempo y el espacio</a:t>
          </a:r>
          <a:endParaRPr lang="en-US" sz="2100" kern="1200"/>
        </a:p>
      </dsp:txBody>
      <dsp:txXfrm>
        <a:off x="1339618" y="1452092"/>
        <a:ext cx="5024605" cy="1159843"/>
      </dsp:txXfrm>
    </dsp:sp>
    <dsp:sp modelId="{3A1668A0-FA49-4E5C-B675-4F974C382F60}">
      <dsp:nvSpPr>
        <dsp:cNvPr id="0" name=""/>
        <dsp:cNvSpPr/>
      </dsp:nvSpPr>
      <dsp:spPr>
        <a:xfrm>
          <a:off x="0" y="2901896"/>
          <a:ext cx="6364224" cy="11598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4A6986-9507-41C9-8DD2-AAFF8CC33412}">
      <dsp:nvSpPr>
        <dsp:cNvPr id="0" name=""/>
        <dsp:cNvSpPr/>
      </dsp:nvSpPr>
      <dsp:spPr>
        <a:xfrm>
          <a:off x="350852" y="3162861"/>
          <a:ext cx="637913" cy="6379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28239E-F4D0-4482-9C1B-F7A454A4A7AA}">
      <dsp:nvSpPr>
        <dsp:cNvPr id="0" name=""/>
        <dsp:cNvSpPr/>
      </dsp:nvSpPr>
      <dsp:spPr>
        <a:xfrm>
          <a:off x="1339618" y="2901896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Mismo proceso de datos: Sin particularidades de máquinas fabricantes…</a:t>
          </a:r>
          <a:endParaRPr lang="en-US" sz="2100" kern="1200"/>
        </a:p>
      </dsp:txBody>
      <dsp:txXfrm>
        <a:off x="1339618" y="2901896"/>
        <a:ext cx="5024605" cy="1159843"/>
      </dsp:txXfrm>
    </dsp:sp>
    <dsp:sp modelId="{A9E1D715-6C14-44BD-AF90-DC624FC57C77}">
      <dsp:nvSpPr>
        <dsp:cNvPr id="0" name=""/>
        <dsp:cNvSpPr/>
      </dsp:nvSpPr>
      <dsp:spPr>
        <a:xfrm>
          <a:off x="0" y="4351700"/>
          <a:ext cx="6364224" cy="115984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2F480-3598-42DE-8B19-CD2AFC3CD7F6}">
      <dsp:nvSpPr>
        <dsp:cNvPr id="0" name=""/>
        <dsp:cNvSpPr/>
      </dsp:nvSpPr>
      <dsp:spPr>
        <a:xfrm>
          <a:off x="350852" y="4612665"/>
          <a:ext cx="637913" cy="6379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2054E-6631-42A4-8F9A-F12B1F821B0C}">
      <dsp:nvSpPr>
        <dsp:cNvPr id="0" name=""/>
        <dsp:cNvSpPr/>
      </dsp:nvSpPr>
      <dsp:spPr>
        <a:xfrm>
          <a:off x="1339618" y="4351700"/>
          <a:ext cx="2863900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Resolución espacial potencialmente más alta:</a:t>
          </a:r>
          <a:endParaRPr lang="en-US" sz="2100" kern="1200"/>
        </a:p>
      </dsp:txBody>
      <dsp:txXfrm>
        <a:off x="1339618" y="4351700"/>
        <a:ext cx="2863900" cy="1159843"/>
      </dsp:txXfrm>
    </dsp:sp>
    <dsp:sp modelId="{0AE0050C-2386-46D5-9941-09EFE1990DB8}">
      <dsp:nvSpPr>
        <dsp:cNvPr id="0" name=""/>
        <dsp:cNvSpPr/>
      </dsp:nvSpPr>
      <dsp:spPr>
        <a:xfrm>
          <a:off x="4203519" y="4351700"/>
          <a:ext cx="2160704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100 ptos./ha para Sentinel-2</a:t>
          </a:r>
          <a:endParaRPr lang="en-US" sz="1300" kern="120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1000 ptos./ha para Planet.</a:t>
          </a:r>
          <a:endParaRPr lang="en-US" sz="1300" kern="120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500 ptos./ha para una cosechadora</a:t>
          </a:r>
          <a:endParaRPr lang="en-US" sz="1300" kern="1200"/>
        </a:p>
      </dsp:txBody>
      <dsp:txXfrm>
        <a:off x="4203519" y="4351700"/>
        <a:ext cx="2160704" cy="1159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2E2FD-DFFB-4735-8E30-BF46536A7A01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0ADEE-6592-471A-943C-DF0463C0071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37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33FC-4421-47DC-8925-86B368FD58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38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33FC-4421-47DC-8925-86B368FD58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9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82921B-A232-4E08-8DA5-265BDFE31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B57F84-AE62-4BF1-8806-6E5F375CA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D1E084-3810-4C1C-BF36-58A3DDB2A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EBBA13-2B4B-4A00-A7F7-DFEC75717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F8D241-0AB3-4898-8705-57883ED74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117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D3C630-5E16-45FD-9BE6-B8BB92A08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5765E2B-2074-4EAA-95AC-C5DA9AEBF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0CE988-0EEC-4CE5-9A76-C9550F746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9D7B42-5DF9-465B-AAF5-A88CD5AB0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393274-0EB9-4500-9661-FC0E98D6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94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F7904C8-7E81-45F5-A463-1368079AC3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3E8BE6B-08B2-4022-89F3-B834D2C49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279787-8875-4759-BAF0-A7FCB2429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4F5689-E1A9-470B-A13C-44E0CC2C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FADDF0-6934-4D87-A55D-03E722FD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47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47197-A4EF-40C3-80EF-C5A85474A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53DC2E-791C-49B8-9F9B-10F25BC3E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FEF29C-3304-4790-849A-8B1AD5DEB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CAD84A-22CE-46B1-86C6-4DD186412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DD0A8B-FF04-4042-92A2-16C2D681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36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F1C5C3-5C53-428F-87CD-82E664DE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CEA33C-4D7C-4F92-B3D9-34074D233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C18A33-1AEF-4A27-B19E-7E647FFFC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93ECD8-6319-4F2C-BDE5-CB03DCC5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2C625A-EB9D-485C-83F7-8955F25B6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45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BF5978-5462-4E44-9030-55575F1AA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275EA3-826F-467C-8F6A-17451A3639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2E288C-45D4-42CC-A457-410C7A112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6810FC-43AC-471A-841B-33CB6FF8A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E0AF6E-53E3-4293-BD76-721D08657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0D6498-59D9-4765-8603-33662695C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80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FF0A6-B4A1-4A9D-A9E2-4E09D61D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D3C8D8-D912-43D1-B7FC-80B9CE73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FDA5B0-9104-4120-B703-D89398EC7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33D3C1-D0A8-4AD2-9F71-2F898145E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9793880-0072-430E-B410-5EB497EC3F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909208E-E093-4923-81E6-176285858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5B5DCE6-B5EE-470E-8D87-4E7B4C3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969E0CC-C4D1-4CC9-98BD-F7953CC1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749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BF24B1-12F6-486B-BF9A-787E15069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F81A3AE-AB38-4752-AA9E-8F60032C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74A50F3-7B4F-49A7-AF8B-B382A1A83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3BDFC10-7773-4EF0-BD90-589E27C5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96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BADC2E-A537-4047-BD5C-DD7BEA98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7B47513-34EC-4B2D-A5C9-525CDCC2D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A9C15E0-9422-4DA3-802D-C87AC3F11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39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B208A-B42F-4A73-8E81-B28142554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318558-942E-4A0A-859A-D936BAD6B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4156CD4-4F17-4119-8CFC-93DE87402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6AEDC7-7E96-4DB0-B81E-BC8A2AC38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CE7DC8-1EA7-4D68-988F-66A195B1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1175BE-C9CE-48B1-B8F3-C3630A505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09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1A85B-4CE0-47FD-BBF0-6F89A9F0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2F45253-DD63-401B-85DC-EAF67672EE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9D790A1-DA42-456E-A9D5-31359E4A7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838B6C-0698-4EE7-8D6C-293385744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BE0181-0C43-4BDA-8D6E-B86C7F61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D9BDEC-6A82-4685-AA47-095E52F0F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193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15A8E4-E06D-4A5E-AA39-67E6E2D41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556328-8438-414E-8351-27507CC34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D75776-98B7-4E5B-AB56-DEC39FA448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C6489-BB9F-4924-9CDF-29C139BFD67A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F1B0AF-471B-403A-B20A-BD6ADE775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C432CE-CF8F-42EA-8097-C2C80DCB3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96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mailto:nafgarda@itacyl.es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hyperlink" Target="https://www.sativum.e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E41B9FF-6D47-424C-8FC1-3D07B7924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r="3789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71687" y="1247775"/>
            <a:ext cx="7724776" cy="3067049"/>
          </a:xfrm>
          <a:solidFill>
            <a:schemeClr val="bg1">
              <a:alpha val="62000"/>
            </a:schemeClr>
          </a:solidFill>
        </p:spPr>
        <p:txBody>
          <a:bodyPr anchor="ctr" anchorCtr="0">
            <a:noAutofit/>
          </a:bodyPr>
          <a:lstStyle/>
          <a:p>
            <a:r>
              <a:rPr lang="es-ES" sz="4400" dirty="0"/>
              <a:t>Herramienta </a:t>
            </a:r>
            <a:r>
              <a:rPr lang="es-ES" sz="4400" dirty="0" err="1"/>
              <a:t>Sativum</a:t>
            </a:r>
            <a:r>
              <a:rPr lang="es-ES" sz="4400" dirty="0"/>
              <a:t>, principales características y funcionalidades</a:t>
            </a:r>
            <a:br>
              <a:rPr lang="es-ES" sz="4400" dirty="0"/>
            </a:br>
            <a:br>
              <a:rPr lang="es-ES" sz="4400" dirty="0"/>
            </a:br>
            <a:r>
              <a:rPr lang="es-ES" sz="3200" dirty="0"/>
              <a:t>Teledetección en los balances de nutrientes y su conexión con__________                </a:t>
            </a:r>
            <a:endParaRPr lang="es-ES" sz="4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03" y="5526970"/>
            <a:ext cx="5866744" cy="12245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3862388" y="4775791"/>
            <a:ext cx="4143375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ES" sz="2000" dirty="0"/>
              <a:t>David A. Nafría </a:t>
            </a:r>
            <a:r>
              <a:rPr lang="es-ES" sz="2000" dirty="0">
                <a:hlinkClick r:id="rId5"/>
              </a:rPr>
              <a:t>nafgarda@itacyl.es</a:t>
            </a:r>
            <a:endParaRPr lang="es-ES" sz="200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3A5CC8C-B71F-40CC-BC74-32D21BF55C25}"/>
              </a:ext>
            </a:extLst>
          </p:cNvPr>
          <p:cNvSpPr txBox="1">
            <a:spLocks/>
          </p:cNvSpPr>
          <p:nvPr/>
        </p:nvSpPr>
        <p:spPr>
          <a:xfrm>
            <a:off x="123825" y="262935"/>
            <a:ext cx="11620500" cy="118065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/>
              <a:t>VII Congreso Nacional sobre Fertilizantes Madrid, 25-26-septiembre 2025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163C569-D0CE-4E23-B431-39163493A0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1" y="3645161"/>
            <a:ext cx="2015814" cy="42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62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18FEA6-1658-4056-92F5-D8EF633D8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15E468-7B39-4BE2-8838-ED9AEB0A1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8D0626-640B-485E-B503-44A04BF05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589" y="0"/>
            <a:ext cx="9674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61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C419A7-F360-4F5C-A4FD-ACAACBD07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ECE1E2-4955-43E3-B267-F8D3589AB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E2C28D7-46E1-4293-9247-B8FC92815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058" y="0"/>
            <a:ext cx="9691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46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43E62-DAE9-4210-B8C2-F64141668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ADB5A9-AC13-456C-8AC7-35CC57CAF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C9FB91E-F703-4CA7-808E-24BEAC4F2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65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9CD7C5-0D6D-494D-9C84-CFC3AAEFA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196010-1CF1-422F-A041-B5D78EDAB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8BF0F77-8CEE-428B-BBF3-56341EE17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  <a:solidFill>
            <a:srgbClr val="9A150E"/>
          </a:solidFill>
        </p:spPr>
      </p:pic>
    </p:spTree>
    <p:extLst>
      <p:ext uri="{BB962C8B-B14F-4D97-AF65-F5344CB8AC3E}">
        <p14:creationId xmlns:p14="http://schemas.microsoft.com/office/powerpoint/2010/main" val="2377290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B8796C-04C8-41CD-82F8-7A46D3AED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06941" cy="1325563"/>
          </a:xfrm>
        </p:spPr>
        <p:txBody>
          <a:bodyPr/>
          <a:lstStyle/>
          <a:p>
            <a:r>
              <a:rPr lang="en-GB" dirty="0" err="1"/>
              <a:t>Integraciones</a:t>
            </a:r>
            <a:r>
              <a:rPr lang="en-GB" dirty="0"/>
              <a:t> con </a:t>
            </a:r>
            <a:r>
              <a:rPr lang="en-GB" dirty="0" err="1"/>
              <a:t>máquinas</a:t>
            </a:r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26F506A-64FB-4F84-BEC1-8A2F30063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4" t="25721" r="16771" b="12115"/>
          <a:stretch/>
        </p:blipFill>
        <p:spPr>
          <a:xfrm>
            <a:off x="444500" y="2387599"/>
            <a:ext cx="6934200" cy="41052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58782EC-EAC6-4018-B3DF-3853F7B261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29" t="34111" r="29688" b="18269"/>
          <a:stretch/>
        </p:blipFill>
        <p:spPr>
          <a:xfrm>
            <a:off x="6959600" y="118269"/>
            <a:ext cx="5130800" cy="314483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A6C12F5-F62A-4148-B538-C5B4BEBA3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29" t="54435" r="55625" b="14567"/>
          <a:stretch/>
        </p:blipFill>
        <p:spPr>
          <a:xfrm>
            <a:off x="7251700" y="3263107"/>
            <a:ext cx="1663700" cy="20470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5D15C0-73B7-4C76-91F1-D6F24ECB0E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43" t="54064" r="54739" b="17281"/>
          <a:stretch/>
        </p:blipFill>
        <p:spPr>
          <a:xfrm>
            <a:off x="7251700" y="4138615"/>
            <a:ext cx="1733385" cy="189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94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002AE4-C18D-43D3-9C27-8B0014BAB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FE35E1-DF20-49A7-AB21-50BC246C8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725" y="3773502"/>
            <a:ext cx="5183953" cy="315845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89A4971-1DBD-4706-BE81-972358F48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38" y="641088"/>
            <a:ext cx="3808602" cy="28564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F96DC01-7A70-4052-BAFC-676FD8DDF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9" y="0"/>
            <a:ext cx="3575736" cy="2681802"/>
          </a:xfrm>
          <a:prstGeom prst="rect">
            <a:avLst/>
          </a:prstGeom>
        </p:spPr>
      </p:pic>
      <p:pic>
        <p:nvPicPr>
          <p:cNvPr id="7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1AEC78B1-6F2F-4321-BFCB-88EA50B7D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771" y="243750"/>
            <a:ext cx="2646864" cy="5510960"/>
          </a:xfrm>
          <a:prstGeom prst="rect">
            <a:avLst/>
          </a:prstGeom>
        </p:spPr>
      </p:pic>
      <p:pic>
        <p:nvPicPr>
          <p:cNvPr id="3074" name="Picture 2" descr="CEREA AUTOSTEER GPS">
            <a:extLst>
              <a:ext uri="{FF2B5EF4-FFF2-40B4-BE49-F238E27FC236}">
                <a16:creationId xmlns:a16="http://schemas.microsoft.com/office/drawing/2014/main" id="{FAD64609-7234-47A6-9A0D-0C1204B23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3773502"/>
            <a:ext cx="32385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üller-Elektronik GmbH - it's OWL">
            <a:extLst>
              <a:ext uri="{FF2B5EF4-FFF2-40B4-BE49-F238E27FC236}">
                <a16:creationId xmlns:a16="http://schemas.microsoft.com/office/drawing/2014/main" id="{1B74F01F-2DBF-4191-B727-D934BBD7B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9977" r="7037" b="30525"/>
          <a:stretch/>
        </p:blipFill>
        <p:spPr bwMode="auto">
          <a:xfrm>
            <a:off x="3133725" y="111715"/>
            <a:ext cx="2646864" cy="80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blob:https://web.whatsapp.com/e1182ff4-765c-4588-b6d2-cd8bcc72a868">
            <a:extLst>
              <a:ext uri="{FF2B5EF4-FFF2-40B4-BE49-F238E27FC236}">
                <a16:creationId xmlns:a16="http://schemas.microsoft.com/office/drawing/2014/main" id="{551FCC9D-009A-45F8-8E0B-258F3725D3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AB481C-16F5-4F32-B7B6-5D9FF6D369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748" t="13302" r="10212" b="16824"/>
          <a:stretch/>
        </p:blipFill>
        <p:spPr>
          <a:xfrm>
            <a:off x="10218960" y="5124478"/>
            <a:ext cx="1691432" cy="112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52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4F362-0EF1-4BF6-A044-3F281E218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3C065F-1FB6-426E-AFF2-3E143D757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1330E61-F903-4101-A1CC-DFB890624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64" y="2563333"/>
            <a:ext cx="9239371" cy="402516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ECDA956-B9A5-4781-A8F3-383AB98AC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356" y="269497"/>
            <a:ext cx="6059882" cy="3757197"/>
          </a:xfrm>
          <a:prstGeom prst="rect">
            <a:avLst/>
          </a:prstGeom>
        </p:spPr>
      </p:pic>
      <p:pic>
        <p:nvPicPr>
          <p:cNvPr id="2050" name="Picture 2" descr="Jaltest Isobus">
            <a:extLst>
              <a:ext uri="{FF2B5EF4-FFF2-40B4-BE49-F238E27FC236}">
                <a16:creationId xmlns:a16="http://schemas.microsoft.com/office/drawing/2014/main" id="{1F17A965-DEEA-42DD-AA40-DDEF5E517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77" y="42020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902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80FA1B-A16B-4B3E-915E-5E6665CDB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WhatsApp Video 2024-11-16 at 12.36.35">
            <a:hlinkClick r:id="" action="ppaction://media"/>
            <a:extLst>
              <a:ext uri="{FF2B5EF4-FFF2-40B4-BE49-F238E27FC236}">
                <a16:creationId xmlns:a16="http://schemas.microsoft.com/office/drawing/2014/main" id="{19A6AACA-A571-4D32-8E7B-77967723E5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523876"/>
            <a:ext cx="10544288" cy="5969000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244CFE3-A272-4506-8ED9-B523316F6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625" y="-666750"/>
            <a:ext cx="3937000" cy="29527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07D84FA-938A-4B6B-A62A-40122C68D8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900" y="4292600"/>
            <a:ext cx="2933700" cy="22002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06A177F-1DA6-4734-8743-CF2DE9EEA5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425" y="523875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9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7275E0-CDB2-41E5-91FC-62CC4D8D0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60B18C0-17A4-429B-83CA-63D0B7BF7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85104" cy="6858000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DD4EB06-082B-414C-8737-AC23C53D4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56288" y="23971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16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EB24DDE-B651-4DE8-9E10-5643A8267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64" t="30811" r="13309" b="36547"/>
          <a:stretch/>
        </p:blipFill>
        <p:spPr>
          <a:xfrm>
            <a:off x="6505990" y="3429000"/>
            <a:ext cx="5243333" cy="3284376"/>
          </a:xfrm>
          <a:prstGeom prst="rect">
            <a:avLst/>
          </a:prstGeom>
          <a:solidFill>
            <a:srgbClr val="9A150E"/>
          </a:solidFill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88AA3A5-DC83-40CA-B8C2-77EE2BA55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252" t="15941" r="26762" b="23590"/>
          <a:stretch/>
        </p:blipFill>
        <p:spPr>
          <a:xfrm>
            <a:off x="1018269" y="3429000"/>
            <a:ext cx="5019897" cy="328437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E339A9-36B6-467F-BB12-D046C25613E3}"/>
              </a:ext>
            </a:extLst>
          </p:cNvPr>
          <p:cNvSpPr txBox="1"/>
          <p:nvPr/>
        </p:nvSpPr>
        <p:spPr>
          <a:xfrm>
            <a:off x="8102055" y="2890474"/>
            <a:ext cx="205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Sentinel-2 SATIVUM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30AB34-1FF2-43DE-B2FE-62BABD8CA423}"/>
              </a:ext>
            </a:extLst>
          </p:cNvPr>
          <p:cNvSpPr txBox="1"/>
          <p:nvPr/>
        </p:nvSpPr>
        <p:spPr>
          <a:xfrm>
            <a:off x="2550994" y="2890474"/>
            <a:ext cx="195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/>
              <a:t>Cosechadora</a:t>
            </a:r>
            <a:r>
              <a:rPr lang="en-GB" dirty="0"/>
              <a:t> JD X9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A69A82-7070-4BCA-9AC9-4AFAD33CE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867" y="239867"/>
            <a:ext cx="3314700" cy="2481413"/>
          </a:xfrm>
          <a:prstGeom prst="rect">
            <a:avLst/>
          </a:prstGeom>
        </p:spPr>
      </p:pic>
      <p:pic>
        <p:nvPicPr>
          <p:cNvPr id="4098" name="Picture 2" descr="X9-1000 | Serie X | Cosechadoras | John Deere ES">
            <a:extLst>
              <a:ext uri="{FF2B5EF4-FFF2-40B4-BE49-F238E27FC236}">
                <a16:creationId xmlns:a16="http://schemas.microsoft.com/office/drawing/2014/main" id="{EE384BA0-9646-4051-ADC4-C7FE2367F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3" y="1949399"/>
            <a:ext cx="2034613" cy="11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B194276-6E6C-42E4-A57D-D11AAD6B1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2120" y="439777"/>
            <a:ext cx="2731111" cy="2081592"/>
          </a:xfrm>
          <a:prstGeom prst="rect">
            <a:avLst/>
          </a:prstGeom>
        </p:spPr>
      </p:pic>
      <p:pic>
        <p:nvPicPr>
          <p:cNvPr id="1026" name="Picture 2" descr="https://qgis.org/styleguide/visual/qgis-icon128.png">
            <a:extLst>
              <a:ext uri="{FF2B5EF4-FFF2-40B4-BE49-F238E27FC236}">
                <a16:creationId xmlns:a16="http://schemas.microsoft.com/office/drawing/2014/main" id="{0E4D2BC0-2FF1-4A39-A98E-4EC2748FF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69" y="5860778"/>
            <a:ext cx="852598" cy="85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DC9E0BA-8E13-463E-A154-E87CA0C5B8E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985" y="6143393"/>
            <a:ext cx="2607530" cy="54965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B6E61B2-57A1-401E-B7E7-73671F6673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956" y="439777"/>
            <a:ext cx="9670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95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EA1A7-DC7A-40A8-9E07-5A84A2CE9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263" y="1548965"/>
            <a:ext cx="7275207" cy="4589703"/>
          </a:xfrm>
        </p:spPr>
        <p:txBody>
          <a:bodyPr>
            <a:normAutofit fontScale="92500" lnSpcReduction="20000"/>
          </a:bodyPr>
          <a:lstStyle/>
          <a:p>
            <a:r>
              <a:rPr lang="es" sz="2800" dirty="0"/>
              <a:t>Sativum es una APP pública para la gestión de datos sobre parcelas agrícolas</a:t>
            </a:r>
          </a:p>
          <a:p>
            <a:pPr lvl="1"/>
            <a:r>
              <a:rPr lang="es" sz="3000" dirty="0"/>
              <a:t>Satélite </a:t>
            </a:r>
            <a:r>
              <a:rPr lang="es" sz="2800" dirty="0"/>
              <a:t>(y foto aérea </a:t>
            </a:r>
            <a:r>
              <a:rPr lang="es-ES" sz="2800" dirty="0"/>
              <a:t>o VHR</a:t>
            </a:r>
            <a:r>
              <a:rPr lang="es" sz="2800" dirty="0"/>
              <a:t>)</a:t>
            </a:r>
          </a:p>
          <a:p>
            <a:pPr lvl="1"/>
            <a:r>
              <a:rPr lang="es-ES" sz="2800" dirty="0"/>
              <a:t>S</a:t>
            </a:r>
            <a:r>
              <a:rPr lang="es" sz="2800" dirty="0"/>
              <a:t>uelo</a:t>
            </a:r>
          </a:p>
          <a:p>
            <a:pPr lvl="1"/>
            <a:r>
              <a:rPr lang="es" sz="2800" dirty="0"/>
              <a:t>Clima</a:t>
            </a:r>
          </a:p>
          <a:p>
            <a:pPr lvl="1"/>
            <a:r>
              <a:rPr lang="es" sz="2800" dirty="0"/>
              <a:t>Parcelario y cultivos</a:t>
            </a:r>
          </a:p>
          <a:p>
            <a:r>
              <a:rPr lang="es" sz="2800" dirty="0"/>
              <a:t>Se incluyen módulos de ayuda a la toma de decisiones.</a:t>
            </a:r>
          </a:p>
          <a:p>
            <a:pPr lvl="1"/>
            <a:r>
              <a:rPr lang="es" sz="2800" b="1" dirty="0"/>
              <a:t>Nutrición: Es un FAST</a:t>
            </a:r>
          </a:p>
          <a:p>
            <a:pPr lvl="1"/>
            <a:r>
              <a:rPr lang="es-ES" sz="2800" dirty="0"/>
              <a:t>P</a:t>
            </a:r>
            <a:r>
              <a:rPr lang="es" sz="2800" dirty="0"/>
              <a:t>lagas</a:t>
            </a:r>
          </a:p>
          <a:p>
            <a:pPr lvl="1"/>
            <a:r>
              <a:rPr lang="es" sz="2800" dirty="0"/>
              <a:t>Agricultura de precision</a:t>
            </a:r>
          </a:p>
          <a:p>
            <a:pPr lvl="1"/>
            <a:r>
              <a:rPr lang="es" sz="2800" dirty="0"/>
              <a:t>Selección de fitosanitarios</a:t>
            </a:r>
          </a:p>
          <a:p>
            <a:r>
              <a:rPr lang="es" sz="3200" dirty="0"/>
              <a:t>Compatible con CUE y REA</a:t>
            </a:r>
          </a:p>
          <a:p>
            <a:endParaRPr lang="es-ES" sz="2800" dirty="0"/>
          </a:p>
          <a:p>
            <a:pPr lvl="1"/>
            <a:endParaRPr lang="es-ES" sz="2800" dirty="0"/>
          </a:p>
          <a:p>
            <a:endParaRPr lang="es-ES" sz="28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8E81FF-9F41-450A-9D79-FD6630CCBB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52" y="421990"/>
            <a:ext cx="3903725" cy="822893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345C19ED-C500-480E-B389-CCA4F4F0F6DA}"/>
              </a:ext>
            </a:extLst>
          </p:cNvPr>
          <p:cNvGrpSpPr/>
          <p:nvPr/>
        </p:nvGrpSpPr>
        <p:grpSpPr>
          <a:xfrm>
            <a:off x="7881257" y="0"/>
            <a:ext cx="4448428" cy="6858000"/>
            <a:chOff x="573681" y="-17780"/>
            <a:chExt cx="5303243" cy="8341980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317F0C3-07B3-414A-B558-22D6F31EC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073" y="-17780"/>
              <a:ext cx="5238751" cy="203454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AAAB9492-3D6B-4F1B-ADA2-8F8EE1D9B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074" y="2138362"/>
              <a:ext cx="5276850" cy="6185838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FD1455A-7801-4993-ABBF-CA9BBCEA7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681" y="316862"/>
              <a:ext cx="2309802" cy="169989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7BF3E202-D7DB-4FD8-BE25-921176D8E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433" y="1953975"/>
              <a:ext cx="5184030" cy="216692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FBC25230-CE3A-473E-AFA9-1331FA18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5852" y="316863"/>
              <a:ext cx="876301" cy="2971800"/>
            </a:xfrm>
            <a:prstGeom prst="rect">
              <a:avLst/>
            </a:prstGeom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89E16A9-B1AB-4014-8FB1-E795CFE50C7D}"/>
              </a:ext>
            </a:extLst>
          </p:cNvPr>
          <p:cNvGrpSpPr/>
          <p:nvPr/>
        </p:nvGrpSpPr>
        <p:grpSpPr>
          <a:xfrm>
            <a:off x="2195606" y="6139302"/>
            <a:ext cx="3473430" cy="681037"/>
            <a:chOff x="1308100" y="4838700"/>
            <a:chExt cx="3473430" cy="889000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D1EE5FC1-7AC0-4BB8-99F7-A9B7353399BA}"/>
                </a:ext>
              </a:extLst>
            </p:cNvPr>
            <p:cNvSpPr/>
            <p:nvPr/>
          </p:nvSpPr>
          <p:spPr>
            <a:xfrm>
              <a:off x="1308100" y="4838700"/>
              <a:ext cx="3413934" cy="889000"/>
            </a:xfrm>
            <a:prstGeom prst="roundRect">
              <a:avLst/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>
              <a:hlinkClick r:id="rId9"/>
              <a:extLst>
                <a:ext uri="{FF2B5EF4-FFF2-40B4-BE49-F238E27FC236}">
                  <a16:creationId xmlns:a16="http://schemas.microsoft.com/office/drawing/2014/main" id="{59FCC168-3764-4B58-B79E-6CFB806D9891}"/>
                </a:ext>
              </a:extLst>
            </p:cNvPr>
            <p:cNvSpPr/>
            <p:nvPr/>
          </p:nvSpPr>
          <p:spPr>
            <a:xfrm>
              <a:off x="1319813" y="5052367"/>
              <a:ext cx="34617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" sz="2400" b="1" dirty="0"/>
                <a:t>https://www.sativum.es/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3664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A5E6C1A-AEB0-4AF4-971F-CA29CC3AC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54" t="25582" r="14584" b="14922"/>
          <a:stretch/>
        </p:blipFill>
        <p:spPr>
          <a:xfrm>
            <a:off x="6337301" y="1711314"/>
            <a:ext cx="3174999" cy="42195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E566CE5-B96B-4730-B320-F6ECE7A37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30" t="3462" r="29166" b="5525"/>
          <a:stretch/>
        </p:blipFill>
        <p:spPr>
          <a:xfrm>
            <a:off x="2070421" y="1727200"/>
            <a:ext cx="3568380" cy="42037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CC22A60-3676-437C-8B03-E90A7BA70A42}"/>
              </a:ext>
            </a:extLst>
          </p:cNvPr>
          <p:cNvSpPr txBox="1"/>
          <p:nvPr/>
        </p:nvSpPr>
        <p:spPr>
          <a:xfrm>
            <a:off x="7073900" y="1341982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Sentinel-2 SATIVUM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5E6DEE1-83D9-44BC-AF6E-7A332155E08B}"/>
              </a:ext>
            </a:extLst>
          </p:cNvPr>
          <p:cNvSpPr txBox="1"/>
          <p:nvPr/>
        </p:nvSpPr>
        <p:spPr>
          <a:xfrm>
            <a:off x="2767614" y="1341982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Cosechadora</a:t>
            </a:r>
            <a:r>
              <a:rPr lang="en-GB" dirty="0"/>
              <a:t> Class</a:t>
            </a:r>
          </a:p>
        </p:txBody>
      </p:sp>
    </p:spTree>
    <p:extLst>
      <p:ext uri="{BB962C8B-B14F-4D97-AF65-F5344CB8AC3E}">
        <p14:creationId xmlns:p14="http://schemas.microsoft.com/office/powerpoint/2010/main" val="1093791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70E15C-9FB6-4255-9A98-86DAAA3DF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85015" cy="1325563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Correlación</a:t>
            </a:r>
            <a:r>
              <a:rPr lang="en-GB" dirty="0"/>
              <a:t> </a:t>
            </a:r>
            <a:r>
              <a:rPr lang="en-GB" dirty="0" err="1"/>
              <a:t>satélite</a:t>
            </a:r>
            <a:r>
              <a:rPr lang="en-GB" dirty="0"/>
              <a:t>-monitor de </a:t>
            </a:r>
            <a:r>
              <a:rPr lang="en-GB" dirty="0" err="1"/>
              <a:t>rendimento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trigo</a:t>
            </a:r>
            <a:r>
              <a:rPr lang="en-GB" dirty="0"/>
              <a:t> (tierra de </a:t>
            </a:r>
            <a:r>
              <a:rPr lang="en-GB" dirty="0" err="1"/>
              <a:t>campos</a:t>
            </a:r>
            <a:r>
              <a:rPr lang="en-GB" dirty="0"/>
              <a:t>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696588-F85B-426F-8AED-9B3FCE965E10}"/>
              </a:ext>
            </a:extLst>
          </p:cNvPr>
          <p:cNvSpPr txBox="1"/>
          <p:nvPr/>
        </p:nvSpPr>
        <p:spPr>
          <a:xfrm>
            <a:off x="9664117" y="365125"/>
            <a:ext cx="1892416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60% de las </a:t>
            </a:r>
            <a:r>
              <a:rPr lang="en-GB" dirty="0" err="1"/>
              <a:t>adquisiciones</a:t>
            </a:r>
            <a:r>
              <a:rPr lang="en-GB" dirty="0"/>
              <a:t> con </a:t>
            </a:r>
            <a:r>
              <a:rPr lang="en-GB" dirty="0" err="1"/>
              <a:t>nubes</a:t>
            </a:r>
            <a:endParaRPr lang="en-GB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FABE434-D90E-4512-A5C5-948D6EDA9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154" y="1580836"/>
            <a:ext cx="3743322" cy="3686961"/>
          </a:xfrm>
          <a:prstGeom prst="rect">
            <a:avLst/>
          </a:prstGeom>
        </p:spPr>
      </p:pic>
      <p:pic>
        <p:nvPicPr>
          <p:cNvPr id="10" name="Marcador de contenido 4">
            <a:extLst>
              <a:ext uri="{FF2B5EF4-FFF2-40B4-BE49-F238E27FC236}">
                <a16:creationId xmlns:a16="http://schemas.microsoft.com/office/drawing/2014/main" id="{057B6EF0-1040-4D25-A8DA-EE2C5B100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52" t="15941" r="26762" b="23590"/>
          <a:stretch/>
        </p:blipFill>
        <p:spPr>
          <a:xfrm>
            <a:off x="0" y="5157944"/>
            <a:ext cx="2598395" cy="1700056"/>
          </a:xfrm>
          <a:prstGeom prst="rect">
            <a:avLst/>
          </a:prstGeom>
        </p:spPr>
      </p:pic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E8339B2A-1CC4-4A47-9D74-0EAB727D9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382615"/>
              </p:ext>
            </p:extLst>
          </p:nvPr>
        </p:nvGraphicFramePr>
        <p:xfrm>
          <a:off x="2162175" y="1919444"/>
          <a:ext cx="5334000" cy="3238500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45185448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06642160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3526768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90223474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94837102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3725099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3582009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Fecha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R2 (NDVI)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R2 (EVI)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R2 (NDRE)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R2 (MCARI)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R2 (GNDVI)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R2 (SAVI)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6921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02/12/2023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48658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22/12/2023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0462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01/01/2024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85692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06/01/2024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8221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11/01/2024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22853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06/03/2024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23884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11/03/2024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8355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15/04/2024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72563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20/04/2024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79895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10/05/2024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0711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25/05/2024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73283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30/05/2024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0303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24/06/2024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2091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04/07/2024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82875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19/07/2024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8803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24/07/2024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468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950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3C86C-01BC-4631-9D49-53C0152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04E633-FEEA-47F3-8A5B-0D2940B25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0A28B1-93DA-4585-BDDA-D6440E088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82687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4E6BCCD-4E69-4D25-B6B8-9952810FCB5B}"/>
              </a:ext>
            </a:extLst>
          </p:cNvPr>
          <p:cNvSpPr/>
          <p:nvPr/>
        </p:nvSpPr>
        <p:spPr>
          <a:xfrm>
            <a:off x="9134761" y="5576798"/>
            <a:ext cx="2970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Modeling of Durum Wheat Yield Based on Sentinel-2 Imagery</a:t>
            </a:r>
          </a:p>
          <a:p>
            <a:r>
              <a:rPr lang="en-US" dirty="0"/>
              <a:t>by Chris </a:t>
            </a:r>
            <a:r>
              <a:rPr lang="en-US" dirty="0" err="1"/>
              <a:t>Cavalaris</a:t>
            </a:r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1E8B463-E2D4-469C-ADFA-65EDF0A70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683" y="365125"/>
            <a:ext cx="3763117" cy="32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13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44C788-ADBB-4819-BB5F-EAD83E6B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16219-8DF3-4080-BC65-4ABC2F000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9155E37-9B84-40AB-86BE-11434EFF3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7BBFA-B0EC-4D22-B032-9C41DF02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Correlación</a:t>
            </a:r>
            <a:r>
              <a:rPr lang="en-GB" dirty="0"/>
              <a:t> entre </a:t>
            </a:r>
            <a:r>
              <a:rPr lang="en-GB" dirty="0" err="1"/>
              <a:t>periodos</a:t>
            </a:r>
            <a:r>
              <a:rPr lang="en-GB" dirty="0"/>
              <a:t> </a:t>
            </a:r>
            <a:r>
              <a:rPr lang="en-GB" dirty="0" err="1"/>
              <a:t>agregados</a:t>
            </a:r>
            <a:r>
              <a:rPr lang="en-GB" dirty="0"/>
              <a:t> y monitor de </a:t>
            </a:r>
            <a:r>
              <a:rPr lang="en-GB" dirty="0" err="1"/>
              <a:t>rendimiento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1C9009-FC7C-4FC0-9668-52AA1ADDC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80" y="2237105"/>
            <a:ext cx="10515600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A2917E2-19C1-456A-AD0F-6B164FBA1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16" y="1744476"/>
            <a:ext cx="4823964" cy="48239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C1318E6-1257-41B6-96D8-0C5838182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998" y="1771398"/>
            <a:ext cx="4823964" cy="482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34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959443-6B8B-4C15-986B-6623078A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Hay </a:t>
            </a:r>
            <a:r>
              <a:rPr lang="en-GB" dirty="0" err="1"/>
              <a:t>modelos</a:t>
            </a:r>
            <a:r>
              <a:rPr lang="en-GB" dirty="0"/>
              <a:t> </a:t>
            </a:r>
            <a:r>
              <a:rPr lang="en-GB" dirty="0" err="1"/>
              <a:t>mulivariantes</a:t>
            </a:r>
            <a:r>
              <a:rPr lang="en-GB" dirty="0"/>
              <a:t> </a:t>
            </a:r>
            <a:r>
              <a:rPr lang="en-GB" dirty="0" err="1"/>
              <a:t>ajustados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9FC972-CBC2-454A-95D6-1570A3C93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9318D2-68BA-4499-83C6-03CBCC248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9" y="2239963"/>
            <a:ext cx="10892151" cy="407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74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3E7106-8F1F-4590-97DF-CFADD1CF5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GB" sz="4000"/>
              <a:t>Ventajas del satélite respecto al monitor de rendimiento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36EF9F0-B6BB-6921-C9B7-DF88A7C909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7539231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1370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0F6D3F-A8F7-45F1-98B7-E23E3DA61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Conclusiones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76B9CE-0F71-4006-B1AD-52E592E0B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err="1"/>
              <a:t>Sativum</a:t>
            </a:r>
            <a:r>
              <a:rPr lang="es-ES" dirty="0"/>
              <a:t> es de uso gratuito, solo requiere registro.</a:t>
            </a:r>
          </a:p>
          <a:p>
            <a:r>
              <a:rPr lang="es-ES" dirty="0" err="1"/>
              <a:t>Sativum</a:t>
            </a:r>
            <a:r>
              <a:rPr lang="es-ES" dirty="0"/>
              <a:t> es la herramienta oficial para calcular necesidades nutricionales de los cultivos.</a:t>
            </a:r>
          </a:p>
          <a:p>
            <a:r>
              <a:rPr lang="es-ES" dirty="0"/>
              <a:t>Cualquier organización puede usarla directamente o a través de las API.</a:t>
            </a:r>
          </a:p>
          <a:p>
            <a:r>
              <a:rPr lang="es-ES" dirty="0"/>
              <a:t>Permite llevar un Cuaderno Digital y comunicarlo oficialmente e las CCAA</a:t>
            </a:r>
          </a:p>
          <a:p>
            <a:r>
              <a:rPr lang="es-ES" dirty="0"/>
              <a:t>Proporciona un catálogo de fertilizantes para su uso en el cuaderno de campo.</a:t>
            </a:r>
          </a:p>
          <a:p>
            <a:r>
              <a:rPr lang="es-ES" dirty="0"/>
              <a:t>Integra datos de teledetección para dar pasos en la dirección de la dosificación variable.</a:t>
            </a:r>
          </a:p>
          <a:p>
            <a:r>
              <a:rPr lang="es-ES" dirty="0"/>
              <a:t>Genera ficheros para diversas máquinas de aplicación de fertilizantes.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1629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30D32F-A70B-4AB0-9951-47076EDD8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699A07-0C07-436A-A834-F293D2013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E9C7686-5301-48D1-A71F-BFDBF5919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59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2A11688B-0A27-4E86-8D55-76F71ADF2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10">
            <a:extLst>
              <a:ext uri="{FF2B5EF4-FFF2-40B4-BE49-F238E27FC236}">
                <a16:creationId xmlns:a16="http://schemas.microsoft.com/office/drawing/2014/main" id="{C84A868B-654E-447C-8D9C-0F9328308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4E43F5E5-7E34-4029-B18F-CAED02086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12">
              <a:extLst>
                <a:ext uri="{FF2B5EF4-FFF2-40B4-BE49-F238E27FC236}">
                  <a16:creationId xmlns:a16="http://schemas.microsoft.com/office/drawing/2014/main" id="{B59931FA-11DF-4781-8AAD-FEE88674F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14">
            <a:extLst>
              <a:ext uri="{FF2B5EF4-FFF2-40B4-BE49-F238E27FC236}">
                <a16:creationId xmlns:a16="http://schemas.microsoft.com/office/drawing/2014/main" id="{40F88E6C-5782-452A-8C4F-9D2C2EAC8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3" cy="3141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69809EA-06CF-43CB-918C-08587537E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5125"/>
            <a:ext cx="11090274" cy="1325563"/>
          </a:xfrm>
        </p:spPr>
        <p:txBody>
          <a:bodyPr>
            <a:normAutofit/>
          </a:bodyPr>
          <a:lstStyle/>
          <a:p>
            <a:r>
              <a:rPr lang="en-GB" sz="4000"/>
              <a:t>Estrategias para fertilizar</a:t>
            </a:r>
          </a:p>
        </p:txBody>
      </p:sp>
      <p:graphicFrame>
        <p:nvGraphicFramePr>
          <p:cNvPr id="28" name="Marcador de contenido 2">
            <a:extLst>
              <a:ext uri="{FF2B5EF4-FFF2-40B4-BE49-F238E27FC236}">
                <a16:creationId xmlns:a16="http://schemas.microsoft.com/office/drawing/2014/main" id="{392DE9B4-0562-AE2C-8A54-A52E100FF7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9467821"/>
              </p:ext>
            </p:extLst>
          </p:nvPr>
        </p:nvGraphicFramePr>
        <p:xfrm>
          <a:off x="547688" y="1916264"/>
          <a:ext cx="11093450" cy="437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ECA7CAE3-36ED-413D-B0DF-97E97BAC07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8680" y="-98043"/>
            <a:ext cx="3149324" cy="276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94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ycle Detailed Rounded Lineal icon">
            <a:extLst>
              <a:ext uri="{FF2B5EF4-FFF2-40B4-BE49-F238E27FC236}">
                <a16:creationId xmlns:a16="http://schemas.microsoft.com/office/drawing/2014/main" id="{A3147A06-93EE-48C3-90CF-F6057B91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054" y="3896106"/>
            <a:ext cx="2961894" cy="296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AD189F0-0314-4003-8F42-3B322E5EAC28}"/>
              </a:ext>
            </a:extLst>
          </p:cNvPr>
          <p:cNvSpPr/>
          <p:nvPr/>
        </p:nvSpPr>
        <p:spPr>
          <a:xfrm>
            <a:off x="1243858" y="1867875"/>
            <a:ext cx="1706967" cy="671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" dirty="0" err="1"/>
              <a:t>FaST </a:t>
            </a:r>
            <a:r>
              <a:rPr lang="es" dirty="0"/>
              <a:t>(España) </a:t>
            </a:r>
            <a:r>
              <a:rPr lang="es" sz="1600" dirty="0"/>
              <a:t>Inicio en el año 2020</a:t>
            </a:r>
            <a:endParaRPr lang="en-GB" dirty="0"/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C1875FEE-5F52-4979-B1CD-B902AB3E1FF0}"/>
              </a:ext>
            </a:extLst>
          </p:cNvPr>
          <p:cNvSpPr/>
          <p:nvPr/>
        </p:nvSpPr>
        <p:spPr>
          <a:xfrm>
            <a:off x="1791929" y="2639960"/>
            <a:ext cx="442451" cy="14051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4EE9AF5A-D29C-42E7-BC2E-3031C32DD535}"/>
              </a:ext>
            </a:extLst>
          </p:cNvPr>
          <p:cNvSpPr/>
          <p:nvPr/>
        </p:nvSpPr>
        <p:spPr>
          <a:xfrm>
            <a:off x="8017796" y="2054942"/>
            <a:ext cx="442451" cy="480305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9C8B758-BF95-4165-8E4E-C567BE7771FD}"/>
              </a:ext>
            </a:extLst>
          </p:cNvPr>
          <p:cNvSpPr txBox="1"/>
          <p:nvPr/>
        </p:nvSpPr>
        <p:spPr>
          <a:xfrm>
            <a:off x="6670777" y="2067888"/>
            <a:ext cx="1009445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" sz="1200" dirty="0"/>
              <a:t>DATOS DEL SUELO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8EC3E8A9-33F4-4847-A34B-EC7A1AB2EA5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234381" y="2206388"/>
            <a:ext cx="4436396" cy="6498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253DD49-5EC7-427D-820A-9E41B62EF26D}"/>
              </a:ext>
            </a:extLst>
          </p:cNvPr>
          <p:cNvSpPr txBox="1"/>
          <p:nvPr/>
        </p:nvSpPr>
        <p:spPr>
          <a:xfrm>
            <a:off x="6670777" y="2668905"/>
            <a:ext cx="1009445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" sz="1200" dirty="0"/>
              <a:t>LPIS+GSAA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F1A3AD28-F1CB-4148-832B-C1D6F864DE61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2386781" y="2807405"/>
            <a:ext cx="4283996" cy="201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id="{25A58B6F-88B1-4120-97CA-A7D6CFFC873F}"/>
              </a:ext>
            </a:extLst>
          </p:cNvPr>
          <p:cNvSpPr/>
          <p:nvPr/>
        </p:nvSpPr>
        <p:spPr>
          <a:xfrm>
            <a:off x="4152286" y="857955"/>
            <a:ext cx="1413092" cy="8758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" dirty="0"/>
              <a:t>FERTILICOC</a:t>
            </a:r>
          </a:p>
          <a:p>
            <a:pPr algn="ctr"/>
            <a:r>
              <a:rPr lang="es" dirty="0" err="1"/>
              <a:t>Algoritmo</a:t>
            </a:r>
            <a:endParaRPr lang="es-ES" dirty="0"/>
          </a:p>
          <a:p>
            <a:pPr algn="ctr"/>
            <a:r>
              <a:rPr lang="es" sz="1200" dirty="0"/>
              <a:t>(Python GPL)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9E1A33C9-DD88-4D99-83AD-A99C28BECACE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3588678" y="1733756"/>
            <a:ext cx="1270154" cy="1704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1A59BE4-D493-40B6-BB1B-DC98AF3DEB78}"/>
              </a:ext>
            </a:extLst>
          </p:cNvPr>
          <p:cNvSpPr txBox="1"/>
          <p:nvPr/>
        </p:nvSpPr>
        <p:spPr>
          <a:xfrm>
            <a:off x="2228737" y="3147171"/>
            <a:ext cx="1280241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" sz="1200" dirty="0"/>
              <a:t>ALGORITMO DE NUTRIENTES NPK</a:t>
            </a:r>
          </a:p>
          <a:p>
            <a:pPr algn="ctr"/>
            <a:r>
              <a:rPr lang="es" sz="1200" dirty="0"/>
              <a:t>(API)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951C2ACC-0B8D-4680-926C-63F0BCB90422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508978" y="3328903"/>
            <a:ext cx="3591733" cy="1414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4E2BA3B-385C-4539-A676-FE2AB0E6BC35}"/>
              </a:ext>
            </a:extLst>
          </p:cNvPr>
          <p:cNvSpPr txBox="1"/>
          <p:nvPr/>
        </p:nvSpPr>
        <p:spPr>
          <a:xfrm>
            <a:off x="6620102" y="3583700"/>
            <a:ext cx="1130710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" sz="1200" dirty="0"/>
              <a:t>FRONTAL DE FERTILIZACIÓN</a:t>
            </a: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0E1535F0-67A0-4AC3-8CC9-C84903B49F98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2571954" y="3814533"/>
            <a:ext cx="4048148" cy="92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0" name="CuadroTexto 69">
            <a:extLst>
              <a:ext uri="{FF2B5EF4-FFF2-40B4-BE49-F238E27FC236}">
                <a16:creationId xmlns:a16="http://schemas.microsoft.com/office/drawing/2014/main" id="{0230A27D-F1BE-4D70-A5FF-BA2D7DC82ADF}"/>
              </a:ext>
            </a:extLst>
          </p:cNvPr>
          <p:cNvSpPr txBox="1"/>
          <p:nvPr/>
        </p:nvSpPr>
        <p:spPr>
          <a:xfrm>
            <a:off x="215794" y="5444295"/>
            <a:ext cx="7390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4000" dirty="0"/>
              <a:t>Fusión de elementos: FERTILICALC + </a:t>
            </a:r>
            <a:r>
              <a:rPr lang="es" sz="4000" dirty="0" err="1"/>
              <a:t>FaST </a:t>
            </a:r>
            <a:r>
              <a:rPr lang="es" sz="4000" dirty="0"/>
              <a:t>+ SATIVUM</a:t>
            </a:r>
          </a:p>
        </p:txBody>
      </p:sp>
      <p:pic>
        <p:nvPicPr>
          <p:cNvPr id="71" name="Gráfico 70">
            <a:extLst>
              <a:ext uri="{FF2B5EF4-FFF2-40B4-BE49-F238E27FC236}">
                <a16:creationId xmlns:a16="http://schemas.microsoft.com/office/drawing/2014/main" id="{37497623-FCE8-41C4-BC68-83104621D6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42" y="67377"/>
            <a:ext cx="1547933" cy="1547933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BE0EAB9F-B454-41C7-993A-2F577174181E}"/>
              </a:ext>
            </a:extLst>
          </p:cNvPr>
          <p:cNvSpPr/>
          <p:nvPr/>
        </p:nvSpPr>
        <p:spPr>
          <a:xfrm>
            <a:off x="1166934" y="4045136"/>
            <a:ext cx="1706967" cy="590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" dirty="0"/>
              <a:t>Fin de la fase I (año 2021)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E4E84284-F49B-4F8D-B440-1FE1DD0DDB0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785" y="1160551"/>
            <a:ext cx="3344924" cy="70509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8042153-6242-4E79-B79F-27D445900EF2}"/>
              </a:ext>
            </a:extLst>
          </p:cNvPr>
          <p:cNvSpPr txBox="1"/>
          <p:nvPr/>
        </p:nvSpPr>
        <p:spPr>
          <a:xfrm>
            <a:off x="10216470" y="1189934"/>
            <a:ext cx="1327478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" dirty="0"/>
              <a:t>El desarrollo comenzó en 2019 y se lanzó en 2021.</a:t>
            </a:r>
          </a:p>
        </p:txBody>
      </p:sp>
      <p:pic>
        <p:nvPicPr>
          <p:cNvPr id="22" name="Picture 2" descr="Principles of Agronomy for Sustainable Agriculture">
            <a:extLst>
              <a:ext uri="{FF2B5EF4-FFF2-40B4-BE49-F238E27FC236}">
                <a16:creationId xmlns:a16="http://schemas.microsoft.com/office/drawing/2014/main" id="{073C5152-E520-41D8-9B50-7274C1520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0003" y="-10569"/>
            <a:ext cx="1029376" cy="154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49B6DF47-6E8B-4431-B6E7-74C3EB2D7BB8}"/>
              </a:ext>
            </a:extLst>
          </p:cNvPr>
          <p:cNvSpPr txBox="1">
            <a:spLocks/>
          </p:cNvSpPr>
          <p:nvPr/>
        </p:nvSpPr>
        <p:spPr>
          <a:xfrm>
            <a:off x="12824117" y="1638864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Algoritmo de fertilicalc</a:t>
            </a:r>
          </a:p>
          <a:p>
            <a:r>
              <a:rPr lang="en-GB"/>
              <a:t>Pensado para cubrir extracciones, no busca óptima eficiciencia de N ni optimo económico como https://www.cornnratecalc.org/</a:t>
            </a:r>
            <a:endParaRPr lang="en-GB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8F9F2513-5F6D-4B4B-877C-E57DF7C06E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81917" y="3242239"/>
            <a:ext cx="4882260" cy="314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91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FBA119-93AB-4CAC-8279-C2BD6363C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238D439-80F6-4EFA-880B-89FA13763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15273"/>
            <a:ext cx="3009210" cy="17427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0A94237-1DFD-466F-BA75-233951D2C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" y="0"/>
            <a:ext cx="3009210" cy="53923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5403EC5-E6F8-4AA4-9405-45804D1B53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594" y="0"/>
            <a:ext cx="3976321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8CE56B1-59B4-405D-92F4-A10D31D0B5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989" y="0"/>
            <a:ext cx="397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7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6FC9B4B-B1C7-4B3B-95B7-A71942BEE2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76321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6DC8B5-DB53-4FFA-B09F-BF8667CB0F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839" y="0"/>
            <a:ext cx="3976321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D445E8D-F50A-4956-A9AF-28E3833CBF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678" y="0"/>
            <a:ext cx="397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50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9C83D53-074E-4062-BE56-D1DEA34C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975" y="1078532"/>
            <a:ext cx="8120974" cy="702209"/>
          </a:xfrm>
        </p:spPr>
        <p:txBody>
          <a:bodyPr>
            <a:normAutofit/>
          </a:bodyPr>
          <a:lstStyle/>
          <a:p>
            <a:r>
              <a:rPr lang="es" sz="3600" dirty="0"/>
              <a:t>Suelo puntos &gt; </a:t>
            </a:r>
            <a:r>
              <a:rPr lang="es-ES" sz="3600" dirty="0"/>
              <a:t>Digital </a:t>
            </a:r>
            <a:r>
              <a:rPr lang="es-ES" sz="3600" dirty="0" err="1"/>
              <a:t>Soil</a:t>
            </a:r>
            <a:r>
              <a:rPr lang="es-ES" sz="3600" dirty="0"/>
              <a:t> </a:t>
            </a:r>
            <a:r>
              <a:rPr lang="es-ES" sz="3600" dirty="0" err="1"/>
              <a:t>Mapping</a:t>
            </a:r>
            <a:r>
              <a:rPr lang="es" sz="3600" dirty="0"/>
              <a:t>&gt; API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7988B0F-DF88-454F-A4E3-723A4BA5B04E}"/>
              </a:ext>
            </a:extLst>
          </p:cNvPr>
          <p:cNvSpPr txBox="1"/>
          <p:nvPr/>
        </p:nvSpPr>
        <p:spPr>
          <a:xfrm>
            <a:off x="7941105" y="1901758"/>
            <a:ext cx="3476977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" dirty="0"/>
              <a:t>Cerca de 60.000 muestras de suelo georreferenciadas recogidas en toda España de múltiples fuentes: Laboratorios,</a:t>
            </a:r>
          </a:p>
          <a:p>
            <a:r>
              <a:rPr lang="es" dirty="0"/>
              <a:t>Cooperativas, Gobierno (INES, LUCAS…)</a:t>
            </a:r>
          </a:p>
          <a:p>
            <a:endParaRPr lang="en-GB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EA60B0D-3E1B-4BA5-BA9E-572DC73DFCB4}"/>
              </a:ext>
            </a:extLst>
          </p:cNvPr>
          <p:cNvSpPr txBox="1">
            <a:spLocks/>
          </p:cNvSpPr>
          <p:nvPr/>
        </p:nvSpPr>
        <p:spPr>
          <a:xfrm>
            <a:off x="7941104" y="5074635"/>
            <a:ext cx="347697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" dirty="0"/>
              <a:t>La textura del suelo, la materia orgánica, el P y el K se interpolan mediante técnicas de Mapeo Digital de Suelos con covariables.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280CCBE-ED04-1584-6687-B19E23AD5ED9}"/>
              </a:ext>
            </a:extLst>
          </p:cNvPr>
          <p:cNvSpPr/>
          <p:nvPr/>
        </p:nvSpPr>
        <p:spPr>
          <a:xfrm>
            <a:off x="342848" y="158971"/>
            <a:ext cx="11506304" cy="7985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ítulo 3">
            <a:extLst>
              <a:ext uri="{FF2B5EF4-FFF2-40B4-BE49-F238E27FC236}">
                <a16:creationId xmlns:a16="http://schemas.microsoft.com/office/drawing/2014/main" id="{EBDE6FE4-CAC4-CB54-6948-22D70F4DE8F5}"/>
              </a:ext>
            </a:extLst>
          </p:cNvPr>
          <p:cNvSpPr txBox="1">
            <a:spLocks/>
          </p:cNvSpPr>
          <p:nvPr/>
        </p:nvSpPr>
        <p:spPr>
          <a:xfrm>
            <a:off x="587549" y="272911"/>
            <a:ext cx="11200002" cy="591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" sz="3200" b="1" dirty="0">
                <a:solidFill>
                  <a:schemeClr val="bg1"/>
                </a:solidFill>
              </a:rPr>
              <a:t>Los servicios detrás de la APP: Backend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3739F6F-7EFE-4E0B-8937-F80ECC7865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74" y="1901757"/>
            <a:ext cx="7006621" cy="43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84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E2D210-46CF-4CF1-859C-389001DCE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478" y="1510036"/>
            <a:ext cx="8229600" cy="501048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ES" b="1" dirty="0"/>
              <a:t>Balance</a:t>
            </a:r>
            <a:r>
              <a:rPr lang="es" b="1" dirty="0"/>
              <a:t> de nutrientes para cultivos (equilibrio)</a:t>
            </a:r>
          </a:p>
          <a:p>
            <a:r>
              <a:rPr lang="es" dirty="0"/>
              <a:t>API B para parámetros de cultivo para algoritmo de nutrición</a:t>
            </a:r>
          </a:p>
          <a:p>
            <a:r>
              <a:rPr lang="es" dirty="0"/>
              <a:t>API C para cálculo del balance de nutrientes</a:t>
            </a:r>
          </a:p>
          <a:p>
            <a:pPr marL="0" indent="0">
              <a:buNone/>
            </a:pPr>
            <a:r>
              <a:rPr lang="es" b="1" dirty="0"/>
              <a:t>Recomendación de fertilizantes</a:t>
            </a:r>
          </a:p>
          <a:p>
            <a:r>
              <a:rPr lang="es" dirty="0"/>
              <a:t>API D para listado de fertilizantes orgánicos</a:t>
            </a:r>
          </a:p>
          <a:p>
            <a:r>
              <a:rPr lang="es" dirty="0"/>
              <a:t>API E para listado de fertilizantes inorgánicos</a:t>
            </a:r>
          </a:p>
          <a:p>
            <a:r>
              <a:rPr lang="es" dirty="0"/>
              <a:t>API G para servicio de propuesta automática de fertilizantes</a:t>
            </a:r>
          </a:p>
          <a:p>
            <a:pPr marL="0" indent="0">
              <a:buNone/>
            </a:pPr>
            <a:r>
              <a:rPr lang="es" b="1" dirty="0"/>
              <a:t>Servicios de datos geoespaciales</a:t>
            </a:r>
          </a:p>
          <a:p>
            <a:r>
              <a:rPr lang="es" dirty="0"/>
              <a:t>API A para consulta de suelos (a partir de mapas interpolados)</a:t>
            </a:r>
          </a:p>
          <a:p>
            <a:r>
              <a:rPr lang="es" dirty="0"/>
              <a:t>API F para contenido de N y K del agua de riego</a:t>
            </a:r>
          </a:p>
          <a:p>
            <a:pPr marL="0" indent="0">
              <a:buNone/>
            </a:pPr>
            <a:r>
              <a:rPr lang="es" b="1" dirty="0"/>
              <a:t>Interfaz de demostración HTML </a:t>
            </a:r>
            <a:r>
              <a:rPr lang="es" dirty="0"/>
              <a:t>: PWA simple y documentación de secuencia de solicitud</a:t>
            </a:r>
            <a:endParaRPr lang="en-AE" sz="2000" dirty="0"/>
          </a:p>
          <a:p>
            <a:endParaRPr lang="en-AE" sz="2000" dirty="0"/>
          </a:p>
          <a:p>
            <a:pPr marL="0" indent="0">
              <a:buNone/>
            </a:pPr>
            <a:endParaRPr lang="en-AE" dirty="0"/>
          </a:p>
        </p:txBody>
      </p:sp>
      <p:sp>
        <p:nvSpPr>
          <p:cNvPr id="6" name="Cerrar llave 5">
            <a:extLst>
              <a:ext uri="{FF2B5EF4-FFF2-40B4-BE49-F238E27FC236}">
                <a16:creationId xmlns:a16="http://schemas.microsoft.com/office/drawing/2014/main" id="{694464B9-9B8A-493A-A241-AD9B2992FC0A}"/>
              </a:ext>
            </a:extLst>
          </p:cNvPr>
          <p:cNvSpPr/>
          <p:nvPr/>
        </p:nvSpPr>
        <p:spPr>
          <a:xfrm>
            <a:off x="9402612" y="1951398"/>
            <a:ext cx="360040" cy="22592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errar llave 13">
            <a:extLst>
              <a:ext uri="{FF2B5EF4-FFF2-40B4-BE49-F238E27FC236}">
                <a16:creationId xmlns:a16="http://schemas.microsoft.com/office/drawing/2014/main" id="{DAE802F5-25B0-41A3-8FE7-96D975FF81FF}"/>
              </a:ext>
            </a:extLst>
          </p:cNvPr>
          <p:cNvSpPr/>
          <p:nvPr/>
        </p:nvSpPr>
        <p:spPr>
          <a:xfrm>
            <a:off x="9365207" y="4691626"/>
            <a:ext cx="360040" cy="92605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Picture 8" descr="ArcGIS Server">
            <a:extLst>
              <a:ext uri="{FF2B5EF4-FFF2-40B4-BE49-F238E27FC236}">
                <a16:creationId xmlns:a16="http://schemas.microsoft.com/office/drawing/2014/main" id="{4CED33F3-98A8-4D77-BC65-5F8DE51F9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4409" y="4747787"/>
            <a:ext cx="1944217" cy="86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m-sal (Tamer S) · GitHub">
            <a:extLst>
              <a:ext uri="{FF2B5EF4-FFF2-40B4-BE49-F238E27FC236}">
                <a16:creationId xmlns:a16="http://schemas.microsoft.com/office/drawing/2014/main" id="{6C7CCE52-0CDF-4D58-8A44-26CF2C82B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8236" y="2609526"/>
            <a:ext cx="1116243" cy="74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enAPI Specification v3.1.0 | Introduction, Definitions, &amp; More">
            <a:extLst>
              <a:ext uri="{FF2B5EF4-FFF2-40B4-BE49-F238E27FC236}">
                <a16:creationId xmlns:a16="http://schemas.microsoft.com/office/drawing/2014/main" id="{190C1A6E-D8A9-4365-9BB5-4D24A09D0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5247" y="3439154"/>
            <a:ext cx="1417996" cy="42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D0C6C78-EF60-4A2A-9B20-B135DB8C9F29}"/>
              </a:ext>
            </a:extLst>
          </p:cNvPr>
          <p:cNvSpPr txBox="1"/>
          <p:nvPr/>
        </p:nvSpPr>
        <p:spPr>
          <a:xfrm>
            <a:off x="11178588" y="3499441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" sz="1400" dirty="0">
                <a:latin typeface="Consolas" panose="020B0609020204030204" pitchFamily="49" charset="0"/>
              </a:rPr>
              <a:t>OEA 3.1</a:t>
            </a:r>
            <a:endParaRPr lang="es-ES" sz="1400" dirty="0">
              <a:latin typeface="Consolas" panose="020B0609020204030204" pitchFamily="49" charset="0"/>
            </a:endParaRP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702B6540-A44B-4788-BD6E-A3BB71FB3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24" y="144867"/>
            <a:ext cx="11200002" cy="884201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ES" sz="2400" dirty="0"/>
              <a:t>Apertura de </a:t>
            </a:r>
            <a:r>
              <a:rPr lang="es" sz="2400" dirty="0"/>
              <a:t>API para </a:t>
            </a:r>
            <a:r>
              <a:rPr lang="es-ES" sz="2400" dirty="0"/>
              <a:t>desarrolladores </a:t>
            </a:r>
            <a:r>
              <a:rPr lang="es" sz="2400" dirty="0"/>
              <a:t>y arquitectura convenio FEGA</a:t>
            </a:r>
          </a:p>
        </p:txBody>
      </p:sp>
    </p:spTree>
    <p:extLst>
      <p:ext uri="{BB962C8B-B14F-4D97-AF65-F5344CB8AC3E}">
        <p14:creationId xmlns:p14="http://schemas.microsoft.com/office/powerpoint/2010/main" val="23995133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772</Words>
  <Application>Microsoft Office PowerPoint</Application>
  <PresentationFormat>Panorámica</PresentationFormat>
  <Paragraphs>203</Paragraphs>
  <Slides>27</Slides>
  <Notes>3</Notes>
  <HiddenSlides>2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Consolas</vt:lpstr>
      <vt:lpstr>Tema de Office</vt:lpstr>
      <vt:lpstr>Herramienta Sativum, principales características y funcionalidades  Teledetección en los balances de nutrientes y su conexión con__________                </vt:lpstr>
      <vt:lpstr>Presentación de PowerPoint</vt:lpstr>
      <vt:lpstr>Presentación de PowerPoint</vt:lpstr>
      <vt:lpstr>Estrategias para fertilizar</vt:lpstr>
      <vt:lpstr>Presentación de PowerPoint</vt:lpstr>
      <vt:lpstr>Presentación de PowerPoint</vt:lpstr>
      <vt:lpstr>Presentación de PowerPoint</vt:lpstr>
      <vt:lpstr>Suelo puntos &gt; Digital Soil Mapping&gt; API</vt:lpstr>
      <vt:lpstr>Apertura de API para desarrolladores y arquitectura convenio FEGA</vt:lpstr>
      <vt:lpstr>Presentación de PowerPoint</vt:lpstr>
      <vt:lpstr>Presentación de PowerPoint</vt:lpstr>
      <vt:lpstr>Presentación de PowerPoint</vt:lpstr>
      <vt:lpstr>Presentación de PowerPoint</vt:lpstr>
      <vt:lpstr>Integraciones con máquinas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Correlación satélite-monitor de rendimento en trigo (tierra de campos)</vt:lpstr>
      <vt:lpstr>Presentación de PowerPoint</vt:lpstr>
      <vt:lpstr>Presentación de PowerPoint</vt:lpstr>
      <vt:lpstr>Correlación entre periodos agregados y monitor de rendimiento</vt:lpstr>
      <vt:lpstr>Hay modelos mulivariantes ajustados</vt:lpstr>
      <vt:lpstr>Ventajas del satélite respecto al monitor de rendimiento</vt:lpstr>
      <vt:lpstr>Conclusiones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Satélite como proxy del monitor de rendimeinto</dc:title>
  <dc:creator>David A Nafría García</dc:creator>
  <cp:lastModifiedBy>David A Nafría García</cp:lastModifiedBy>
  <cp:revision>46</cp:revision>
  <dcterms:created xsi:type="dcterms:W3CDTF">2025-05-09T10:58:55Z</dcterms:created>
  <dcterms:modified xsi:type="dcterms:W3CDTF">2025-09-19T12:05:01Z</dcterms:modified>
</cp:coreProperties>
</file>