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483" r:id="rId2"/>
    <p:sldId id="741" r:id="rId3"/>
    <p:sldId id="740" r:id="rId4"/>
    <p:sldId id="726" r:id="rId5"/>
    <p:sldId id="738" r:id="rId6"/>
    <p:sldId id="739" r:id="rId7"/>
    <p:sldId id="317" r:id="rId8"/>
    <p:sldId id="323" r:id="rId9"/>
    <p:sldId id="325" r:id="rId10"/>
    <p:sldId id="332" r:id="rId11"/>
    <p:sldId id="333" r:id="rId12"/>
    <p:sldId id="335" r:id="rId13"/>
    <p:sldId id="719" r:id="rId14"/>
    <p:sldId id="273" r:id="rId15"/>
    <p:sldId id="708" r:id="rId16"/>
    <p:sldId id="710" r:id="rId17"/>
    <p:sldId id="712" r:id="rId18"/>
    <p:sldId id="727" r:id="rId19"/>
    <p:sldId id="730" r:id="rId20"/>
    <p:sldId id="733" r:id="rId21"/>
    <p:sldId id="732" r:id="rId22"/>
    <p:sldId id="736" r:id="rId23"/>
    <p:sldId id="735" r:id="rId24"/>
    <p:sldId id="731" r:id="rId25"/>
    <p:sldId id="728" r:id="rId26"/>
    <p:sldId id="729" r:id="rId27"/>
    <p:sldId id="716" r:id="rId28"/>
    <p:sldId id="328" r:id="rId29"/>
    <p:sldId id="337" r:id="rId30"/>
    <p:sldId id="261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20F10E85-4C3A-45DF-9364-8EFB7D44EACD}">
          <p14:sldIdLst>
            <p14:sldId id="483"/>
            <p14:sldId id="741"/>
            <p14:sldId id="740"/>
            <p14:sldId id="726"/>
            <p14:sldId id="738"/>
            <p14:sldId id="739"/>
            <p14:sldId id="317"/>
            <p14:sldId id="323"/>
            <p14:sldId id="325"/>
            <p14:sldId id="332"/>
            <p14:sldId id="333"/>
            <p14:sldId id="335"/>
            <p14:sldId id="719"/>
            <p14:sldId id="273"/>
            <p14:sldId id="708"/>
            <p14:sldId id="710"/>
            <p14:sldId id="712"/>
            <p14:sldId id="727"/>
            <p14:sldId id="730"/>
            <p14:sldId id="733"/>
            <p14:sldId id="732"/>
            <p14:sldId id="736"/>
            <p14:sldId id="735"/>
            <p14:sldId id="731"/>
            <p14:sldId id="728"/>
            <p14:sldId id="729"/>
            <p14:sldId id="716"/>
            <p14:sldId id="328"/>
            <p14:sldId id="337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6BED3A8-7E7B-5AAF-5F3A-E56B55FB3CD8}" name="Sanchez Lopez, David" initials="DS" userId="S::dsanchez@fega.es::c7ebcfb1-181e-4574-95a9-085b4ea1cf9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4B2C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88421" autoAdjust="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43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0A5EA-E4E1-45F1-A3C5-6C5B90A5904A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A33FC-4421-47DC-8925-86B368FD583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75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Agradecimiento.</a:t>
            </a:r>
          </a:p>
          <a:p>
            <a:r>
              <a:rPr lang="es-ES" dirty="0"/>
              <a:t>Qué se va a exponer.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CD672-1EAD-1C44-ABB7-614A7B64E69A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429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A33FC-4421-47DC-8925-86B368FD58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5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A33FC-4421-47DC-8925-86B368FD58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9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E4EB15-7352-4F37-8C66-9D997BE962DA}" type="slidenum">
              <a:rPr lang="es-ES" smtClean="0"/>
              <a:pPr>
                <a:defRPr/>
              </a:pPr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2665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08EABC-03B0-4B6D-A6A6-CFC13CB16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042A70B-288B-4941-87CD-B29992035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97FC8A-B556-4C83-8E15-C44415E51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838B2E-1BD4-4DCF-82AD-11A817D4F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F8BBFB-6E5F-4CD5-8479-0BEA655C9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93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77CCCC-2411-472B-A3E9-72BBB16B8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D58BFC2-CB8F-4D6C-B2E6-D557C4D5B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6EAE9C-163E-4750-8962-2C8EC3291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390913-BE09-4CAB-A514-C4E2B35AC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A77F57-52DE-4AC5-88DB-31241CD99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1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DD5A5B3-40A0-43BD-A932-BF0CDD51C3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295F0DB-1C08-43FC-9BFF-1A013BA80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41F6E8-08A4-4C09-A912-DA6228A55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EC2DDF-0E11-4478-B85B-3EDAF57E9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831AD7-4D38-4524-8B27-BBD92E15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53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915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8E1E1D-A6B9-4075-8667-3B2DD3161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58C5D4-6D14-46C2-94CE-6F46C8F16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634BC1-8330-4007-85D8-5E8C03B4D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163A14-483E-4254-9537-BD3E95779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5A8066-3FB0-47DD-9AB0-C8ED321BD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384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C46F0E-0302-4077-96CF-DA62B4F68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564621A-7D13-4FD7-8614-107587978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C7A122-577A-4EE8-8A1C-6B2F0F55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AAB608-A072-4865-BAB0-13146B0E7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EE6537-F1F0-4F65-A928-1F9ABE9BF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44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7223C-0292-4F2A-B2E7-6DD48C5C8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AC5623-C6DB-44C3-980D-4F3EAF749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173FD7E-ADD4-43D2-8217-C21C68B47A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93F99CB-F783-4BEC-9378-9C3DCB2EC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6D0900-659D-4B79-8442-20499ADF0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436B01-0851-42F9-B59D-A2A0E8576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56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FDEE01-E157-4108-AE4D-FA1E7BBC0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A75081A-A4BC-422B-A57C-0B137780C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741E07D-E134-4438-81E8-CB4F6FDA3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46FD692-0713-4CD0-B90C-02D0BA512C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FFC5B23-4F88-40B5-BA19-0BE666E509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395831C-AD79-4DA5-A334-16646C6F8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0B75734-F371-481F-A6B2-87715E790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F0D5791-1661-4CD5-9D76-E03144864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D63314-C1DB-41D5-A4BA-F4DDFC34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43AE870-D09B-4FE7-9771-A8542B889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32DFE4B-3560-4C98-9EF9-818C01FE5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CCAE157-6F4C-4C6E-9976-2704AEA0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4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37ED972-A069-41A1-975E-D95554C3E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CC925E-9377-4FD5-98FD-4A2F454CF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1CC18A5-8FE1-4F3C-A75A-8C341EC28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27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0DAD56-EF2C-4D8F-B54A-91992B112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668348-B7E6-4A21-81B4-A1E580A2A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30021D-E8FA-48CC-BDD1-173FF9600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ED476A-FB8D-473F-B35E-FC1FA8DDE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9BE66E-80B3-4C12-8195-F3CD7A22D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9B2112-F029-4787-A579-1B7375E10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84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BCAB1F-EE6C-4A89-A3B5-2978B0B51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986C58D-6881-4795-8A3A-4458D86F3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D565B3-ACF5-4A72-A236-9C2434888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DA215EE-2411-4BE0-A155-A1834D51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7D446-FFC4-4726-89F6-F17ACD26BB0C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9113CC-614D-4C3E-8B12-1876E8512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D03AD8-CEED-4179-8FD1-6C2E29BC2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44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FA7C172-4288-4FE7-AD99-00D3234A0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BB1F96-BFA7-41CA-B779-2C8DD8EEA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CAB8FD-9BF1-4954-B16F-4D8241959F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7D446-FFC4-4726-89F6-F17ACD26BB0C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8932C3-CB5B-44F2-B74B-7A6B018A43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17FCA-33E7-4102-A4BF-C631C705BA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8B70B-F016-4171-8A69-F3BB6A4123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9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api.itacyl.es/portal/apis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10" Type="http://schemas.openxmlformats.org/officeDocument/2006/relationships/image" Target="../media/image50.jpg"/><Relationship Id="rId4" Type="http://schemas.openxmlformats.org/officeDocument/2006/relationships/image" Target="../media/image44.jpg"/><Relationship Id="rId9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www.sativum.es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3.png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hyperlink" Target="https://www.sativum.es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8" descr="Logo FEGA documentos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256" y="5722237"/>
            <a:ext cx="4366674" cy="85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2 Título"/>
          <p:cNvSpPr txBox="1">
            <a:spLocks/>
          </p:cNvSpPr>
          <p:nvPr/>
        </p:nvSpPr>
        <p:spPr>
          <a:xfrm>
            <a:off x="339749" y="4180275"/>
            <a:ext cx="6697156" cy="7715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50505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BEST PRACTICE APPLICATIONS OF THE FARM SUSTAINABILITY TOOL (FaST) FOR NUTRIENTS IN MEMBER STATES</a:t>
            </a:r>
          </a:p>
          <a:p>
            <a:pPr>
              <a:defRPr/>
            </a:pPr>
            <a:endParaRPr lang="en-US" sz="14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MEETING OF THE EXPERT GROUP FOR HORIZONTAL QUESTIONS CONCERNING THE CAP. Wednesday 06 March 2024 from 09:00 to 12:30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111ACED-91A7-586F-4E93-F9BDACAD9B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997"/>
          <a:stretch/>
        </p:blipFill>
        <p:spPr>
          <a:xfrm>
            <a:off x="261371" y="6142157"/>
            <a:ext cx="2032525" cy="4093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21E6773-007C-8721-E970-0A9EF78C4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371" y="5758062"/>
            <a:ext cx="2327568" cy="37196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34683F5-16B0-EBB9-4F2C-951187F1F240}"/>
              </a:ext>
            </a:extLst>
          </p:cNvPr>
          <p:cNvSpPr txBox="1"/>
          <p:nvPr/>
        </p:nvSpPr>
        <p:spPr>
          <a:xfrm>
            <a:off x="261371" y="1435021"/>
            <a:ext cx="64704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SATIVUM</a:t>
            </a:r>
            <a:r>
              <a:rPr lang="en-US" sz="4000" dirty="0"/>
              <a:t> and </a:t>
            </a:r>
            <a:r>
              <a:rPr lang="en-GB" sz="4000" dirty="0"/>
              <a:t>Farm Sustainability tool for nutrient</a:t>
            </a:r>
            <a:r>
              <a:rPr lang="en-US" sz="4000" dirty="0"/>
              <a:t> functionality across </a:t>
            </a:r>
            <a:r>
              <a:rPr lang="en-US" sz="4000" b="1" dirty="0"/>
              <a:t>Spain</a:t>
            </a:r>
            <a:endParaRPr lang="es-ES" sz="4000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9327C48-0CD7-0416-A7F9-49B2658AA3C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619" y="5722237"/>
            <a:ext cx="3973286" cy="82930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F1A3006-1644-694A-C6FA-79C33BF17B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" r="3789"/>
          <a:stretch/>
        </p:blipFill>
        <p:spPr>
          <a:xfrm>
            <a:off x="7201263" y="1185845"/>
            <a:ext cx="4146005" cy="233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22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FBA119-93AB-4CAC-8279-C2BD6363C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C238D439-80F6-4EFA-880B-89FA13763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656" r="3675"/>
          <a:stretch/>
        </p:blipFill>
        <p:spPr>
          <a:xfrm>
            <a:off x="0" y="5115273"/>
            <a:ext cx="3009210" cy="17427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0A94237-1DFD-466F-BA75-233951D2CC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52"/>
          <a:stretch/>
        </p:blipFill>
        <p:spPr>
          <a:xfrm>
            <a:off x="690" y="0"/>
            <a:ext cx="3009210" cy="53923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5403EC5-E6F8-4AA4-9405-45804D1B5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594" y="0"/>
            <a:ext cx="3976321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8CE56B1-59B4-405D-92F4-A10D31D0B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989" y="0"/>
            <a:ext cx="3976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97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6FC9B4B-B1C7-4B3B-95B7-A71942BEE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76321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26DC8B5-DB53-4FFA-B09F-BF8667CB0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839" y="0"/>
            <a:ext cx="3976321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D445E8D-F50A-4956-A9AF-28E3833CB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678" y="0"/>
            <a:ext cx="3976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50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9C83D53-074E-4062-BE56-D1DEA34C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975" y="1078532"/>
            <a:ext cx="8120974" cy="702209"/>
          </a:xfrm>
        </p:spPr>
        <p:txBody>
          <a:bodyPr>
            <a:normAutofit/>
          </a:bodyPr>
          <a:lstStyle/>
          <a:p>
            <a:r>
              <a:rPr lang="es-ES" sz="3600" dirty="0" err="1"/>
              <a:t>Soil</a:t>
            </a:r>
            <a:r>
              <a:rPr lang="es-ES" sz="3600" dirty="0"/>
              <a:t> </a:t>
            </a:r>
            <a:r>
              <a:rPr lang="es-ES" sz="3600" dirty="0" err="1"/>
              <a:t>points</a:t>
            </a:r>
            <a:r>
              <a:rPr lang="es-ES" sz="3600" dirty="0"/>
              <a:t> &gt; Digital </a:t>
            </a:r>
            <a:r>
              <a:rPr lang="es-ES" sz="3600" dirty="0" err="1"/>
              <a:t>Soil</a:t>
            </a:r>
            <a:r>
              <a:rPr lang="es-ES" sz="3600" dirty="0"/>
              <a:t> </a:t>
            </a:r>
            <a:r>
              <a:rPr lang="es-ES" sz="3600" dirty="0" err="1"/>
              <a:t>Mapping</a:t>
            </a:r>
            <a:r>
              <a:rPr lang="es-ES" sz="3600" dirty="0"/>
              <a:t> &gt; API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7988B0F-DF88-454F-A4E3-723A4BA5B04E}"/>
              </a:ext>
            </a:extLst>
          </p:cNvPr>
          <p:cNvSpPr txBox="1"/>
          <p:nvPr/>
        </p:nvSpPr>
        <p:spPr>
          <a:xfrm>
            <a:off x="7941105" y="1901758"/>
            <a:ext cx="3476977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About 50.000 georeferenced soil samples collected all over Spain from multiple sources: Labs,</a:t>
            </a:r>
          </a:p>
          <a:p>
            <a:r>
              <a:rPr lang="en-GB" dirty="0"/>
              <a:t>Coops, Government (INES, LUCAS…)</a:t>
            </a:r>
          </a:p>
          <a:p>
            <a:endParaRPr lang="en-GB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83522C2-AAFF-448D-A3D9-70BA9985A6D0}"/>
              </a:ext>
            </a:extLst>
          </p:cNvPr>
          <p:cNvSpPr txBox="1"/>
          <p:nvPr/>
        </p:nvSpPr>
        <p:spPr>
          <a:xfrm>
            <a:off x="7941104" y="3903695"/>
            <a:ext cx="3476977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National government will collect and analyse 16,000 new points in 2024 with two depths.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EA60B0D-3E1B-4BA5-BA9E-572DC73DFCB4}"/>
              </a:ext>
            </a:extLst>
          </p:cNvPr>
          <p:cNvSpPr txBox="1"/>
          <p:nvPr/>
        </p:nvSpPr>
        <p:spPr>
          <a:xfrm>
            <a:off x="7941104" y="5074636"/>
            <a:ext cx="347697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Soil texture, organic matter, P and K are interpolated using Digital Soil Mapping techniques with covariate variables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280CCBE-ED04-1584-6687-B19E23AD5ED9}"/>
              </a:ext>
            </a:extLst>
          </p:cNvPr>
          <p:cNvSpPr/>
          <p:nvPr/>
        </p:nvSpPr>
        <p:spPr>
          <a:xfrm>
            <a:off x="342848" y="158971"/>
            <a:ext cx="11506304" cy="798544"/>
          </a:xfrm>
          <a:prstGeom prst="rect">
            <a:avLst/>
          </a:prstGeom>
          <a:solidFill>
            <a:srgbClr val="904B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Título 3">
            <a:extLst>
              <a:ext uri="{FF2B5EF4-FFF2-40B4-BE49-F238E27FC236}">
                <a16:creationId xmlns:a16="http://schemas.microsoft.com/office/drawing/2014/main" id="{EBDE6FE4-CAC4-CB54-6948-22D70F4DE8F5}"/>
              </a:ext>
            </a:extLst>
          </p:cNvPr>
          <p:cNvSpPr txBox="1">
            <a:spLocks/>
          </p:cNvSpPr>
          <p:nvPr/>
        </p:nvSpPr>
        <p:spPr>
          <a:xfrm>
            <a:off x="587549" y="272911"/>
            <a:ext cx="11200002" cy="591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The services behind the APP: Backend</a:t>
            </a:r>
            <a:endParaRPr lang="es-ES" sz="3200" b="1" dirty="0">
              <a:solidFill>
                <a:schemeClr val="bg1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3739F6F-7EFE-4E0B-8937-F80ECC786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74" y="1901757"/>
            <a:ext cx="7006621" cy="43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84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7950F5-4F7D-485A-9BAF-281F66D4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592"/>
            <a:ext cx="10515600" cy="1325563"/>
          </a:xfrm>
        </p:spPr>
        <p:txBody>
          <a:bodyPr/>
          <a:lstStyle/>
          <a:p>
            <a:r>
              <a:rPr lang="en-GB" dirty="0"/>
              <a:t>N-NO3 content in groundwater</a:t>
            </a:r>
          </a:p>
        </p:txBody>
      </p:sp>
      <p:pic>
        <p:nvPicPr>
          <p:cNvPr id="5122" name="Picture 2" descr="mapa poligono Tiessen N nacional">
            <a:extLst>
              <a:ext uri="{FF2B5EF4-FFF2-40B4-BE49-F238E27FC236}">
                <a16:creationId xmlns:a16="http://schemas.microsoft.com/office/drawing/2014/main" id="{2DB90C79-0CC2-4C42-818D-563DBD0AA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76" y="1282020"/>
            <a:ext cx="11693751" cy="571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016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E2D210-46CF-4CF1-859C-389001DCE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785" y="1847514"/>
            <a:ext cx="8229600" cy="501048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AE" b="1" dirty="0"/>
              <a:t>Crop nutrient </a:t>
            </a:r>
            <a:r>
              <a:rPr lang="en-AE" b="1" dirty="0" err="1"/>
              <a:t>budgetting</a:t>
            </a:r>
            <a:r>
              <a:rPr lang="en-AE" b="1" dirty="0"/>
              <a:t> (balance)</a:t>
            </a:r>
          </a:p>
          <a:p>
            <a:r>
              <a:rPr lang="en-AE" dirty="0"/>
              <a:t>API B for crop parameters for nutrition algorithm</a:t>
            </a:r>
          </a:p>
          <a:p>
            <a:r>
              <a:rPr lang="en-AE" dirty="0"/>
              <a:t>API C for nutrient balance calculation </a:t>
            </a:r>
          </a:p>
          <a:p>
            <a:pPr marL="0" indent="0">
              <a:buNone/>
            </a:pPr>
            <a:r>
              <a:rPr lang="en-AE" b="1" dirty="0"/>
              <a:t>Fertilizer recommendation </a:t>
            </a:r>
          </a:p>
          <a:p>
            <a:r>
              <a:rPr lang="en-AE" dirty="0"/>
              <a:t>API D for organic fertilizer listing</a:t>
            </a:r>
          </a:p>
          <a:p>
            <a:r>
              <a:rPr lang="en-AE" dirty="0"/>
              <a:t>API E for inorganic fertilizer listing</a:t>
            </a:r>
          </a:p>
          <a:p>
            <a:r>
              <a:rPr lang="en-AE" dirty="0"/>
              <a:t>API G for automatic fertilizer proposal service</a:t>
            </a:r>
          </a:p>
          <a:p>
            <a:pPr marL="0" indent="0">
              <a:buNone/>
            </a:pPr>
            <a:r>
              <a:rPr lang="en-AE" b="1" dirty="0"/>
              <a:t>Geospatial data services </a:t>
            </a:r>
          </a:p>
          <a:p>
            <a:r>
              <a:rPr lang="en-AE" dirty="0"/>
              <a:t>API A for soil query (from interpolated maps)</a:t>
            </a:r>
          </a:p>
          <a:p>
            <a:r>
              <a:rPr lang="en-AE" dirty="0"/>
              <a:t>API F for N and K content of irrigation water</a:t>
            </a:r>
          </a:p>
          <a:p>
            <a:pPr marL="0" indent="0">
              <a:buNone/>
            </a:pPr>
            <a:r>
              <a:rPr lang="en-AE" b="1" dirty="0"/>
              <a:t>HTML demo interface</a:t>
            </a:r>
            <a:r>
              <a:rPr lang="en-AE" dirty="0"/>
              <a:t>: simple PWA and request sequence documentation</a:t>
            </a:r>
          </a:p>
          <a:p>
            <a:r>
              <a:rPr lang="en-AE" dirty="0"/>
              <a:t>API H </a:t>
            </a:r>
            <a:r>
              <a:rPr lang="es-ES" dirty="0" err="1"/>
              <a:t>access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SIGPAC </a:t>
            </a:r>
            <a:r>
              <a:rPr lang="es-ES" dirty="0" err="1"/>
              <a:t>enclosures</a:t>
            </a:r>
            <a:endParaRPr lang="en-AE" dirty="0"/>
          </a:p>
          <a:p>
            <a:pPr marL="0" indent="0">
              <a:buNone/>
            </a:pPr>
            <a:endParaRPr lang="en-AE" sz="2000" b="1" dirty="0"/>
          </a:p>
          <a:p>
            <a:pPr marL="0" indent="0">
              <a:buNone/>
            </a:pPr>
            <a:endParaRPr lang="en-AE" sz="2000" dirty="0"/>
          </a:p>
          <a:p>
            <a:endParaRPr lang="en-AE" sz="2000" dirty="0"/>
          </a:p>
          <a:p>
            <a:pPr marL="0" indent="0">
              <a:buNone/>
            </a:pPr>
            <a:endParaRPr lang="en-AE" dirty="0"/>
          </a:p>
        </p:txBody>
      </p:sp>
      <p:sp>
        <p:nvSpPr>
          <p:cNvPr id="6" name="Cerrar llave 5">
            <a:extLst>
              <a:ext uri="{FF2B5EF4-FFF2-40B4-BE49-F238E27FC236}">
                <a16:creationId xmlns:a16="http://schemas.microsoft.com/office/drawing/2014/main" id="{694464B9-9B8A-493A-A241-AD9B2992FC0A}"/>
              </a:ext>
            </a:extLst>
          </p:cNvPr>
          <p:cNvSpPr/>
          <p:nvPr/>
        </p:nvSpPr>
        <p:spPr>
          <a:xfrm>
            <a:off x="7824192" y="2074332"/>
            <a:ext cx="360040" cy="225926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errar llave 13">
            <a:extLst>
              <a:ext uri="{FF2B5EF4-FFF2-40B4-BE49-F238E27FC236}">
                <a16:creationId xmlns:a16="http://schemas.microsoft.com/office/drawing/2014/main" id="{DAE802F5-25B0-41A3-8FE7-96D975FF81FF}"/>
              </a:ext>
            </a:extLst>
          </p:cNvPr>
          <p:cNvSpPr/>
          <p:nvPr/>
        </p:nvSpPr>
        <p:spPr>
          <a:xfrm>
            <a:off x="7824192" y="4710676"/>
            <a:ext cx="360040" cy="92605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Picture 8" descr="ArcGIS Server">
            <a:extLst>
              <a:ext uri="{FF2B5EF4-FFF2-40B4-BE49-F238E27FC236}">
                <a16:creationId xmlns:a16="http://schemas.microsoft.com/office/drawing/2014/main" id="{4CED33F3-98A8-4D77-BC65-5F8DE51F9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495" y="4851645"/>
            <a:ext cx="1944217" cy="86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am-sal (Tamer S) · GitHub">
            <a:extLst>
              <a:ext uri="{FF2B5EF4-FFF2-40B4-BE49-F238E27FC236}">
                <a16:creationId xmlns:a16="http://schemas.microsoft.com/office/drawing/2014/main" id="{6C7CCE52-0CDF-4D58-8A44-26CF2C82B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264" y="2828601"/>
            <a:ext cx="1116243" cy="74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penAPI Specification v3.1.0 | Introduction, Definitions, &amp; More">
            <a:extLst>
              <a:ext uri="{FF2B5EF4-FFF2-40B4-BE49-F238E27FC236}">
                <a16:creationId xmlns:a16="http://schemas.microsoft.com/office/drawing/2014/main" id="{190C1A6E-D8A9-4365-9BB5-4D24A09D0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275" y="3658229"/>
            <a:ext cx="1417996" cy="42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D0C6C78-EF60-4A2A-9B20-B135DB8C9F29}"/>
              </a:ext>
            </a:extLst>
          </p:cNvPr>
          <p:cNvSpPr txBox="1"/>
          <p:nvPr/>
        </p:nvSpPr>
        <p:spPr>
          <a:xfrm>
            <a:off x="9770616" y="3718516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>
                <a:latin typeface="Consolas" panose="020B0609020204030204" pitchFamily="49" charset="0"/>
              </a:rPr>
              <a:t>OAS 3.1</a:t>
            </a:r>
            <a:endParaRPr lang="es-ES" sz="1400" dirty="0">
              <a:latin typeface="Consolas" panose="020B0609020204030204" pitchFamily="49" charset="0"/>
            </a:endParaRPr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702B6540-A44B-4788-BD6E-A3BB71FB3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624" y="144867"/>
            <a:ext cx="11200002" cy="1325563"/>
          </a:xfrm>
        </p:spPr>
        <p:txBody>
          <a:bodyPr>
            <a:normAutofit/>
          </a:bodyPr>
          <a:lstStyle/>
          <a:p>
            <a:r>
              <a:rPr lang="en-GB" sz="2400" dirty="0"/>
              <a:t>New plethora of API for third parties funded by CAP Coordinating body of Spain (FEGA)</a:t>
            </a:r>
          </a:p>
        </p:txBody>
      </p:sp>
    </p:spTree>
    <p:extLst>
      <p:ext uri="{BB962C8B-B14F-4D97-AF65-F5344CB8AC3E}">
        <p14:creationId xmlns:p14="http://schemas.microsoft.com/office/powerpoint/2010/main" val="2399513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n 1" descr="image002">
            <a:extLst>
              <a:ext uri="{FF2B5EF4-FFF2-40B4-BE49-F238E27FC236}">
                <a16:creationId xmlns:a16="http://schemas.microsoft.com/office/drawing/2014/main" id="{B2B550E6-9754-4801-B405-9FD8EDC47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7815"/>
            <a:ext cx="11908615" cy="5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 Título">
            <a:extLst>
              <a:ext uri="{FF2B5EF4-FFF2-40B4-BE49-F238E27FC236}">
                <a16:creationId xmlns:a16="http://schemas.microsoft.com/office/drawing/2014/main" id="{33FABBD6-56FC-4E5F-9DDF-6AEEA2772CFE}"/>
              </a:ext>
            </a:extLst>
          </p:cNvPr>
          <p:cNvSpPr txBox="1">
            <a:spLocks/>
          </p:cNvSpPr>
          <p:nvPr/>
        </p:nvSpPr>
        <p:spPr>
          <a:xfrm>
            <a:off x="283385" y="-877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API schema for third party APPs</a:t>
            </a:r>
          </a:p>
        </p:txBody>
      </p:sp>
    </p:spTree>
    <p:extLst>
      <p:ext uri="{BB962C8B-B14F-4D97-AF65-F5344CB8AC3E}">
        <p14:creationId xmlns:p14="http://schemas.microsoft.com/office/powerpoint/2010/main" val="556496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7962DE-59F0-C358-A417-98A7810CB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6266"/>
            <a:ext cx="12192000" cy="546173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6B7D60-446A-4C50-9DCE-5C255E341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919" y="108052"/>
            <a:ext cx="10515600" cy="1325563"/>
          </a:xfrm>
        </p:spPr>
        <p:txBody>
          <a:bodyPr/>
          <a:lstStyle/>
          <a:p>
            <a:r>
              <a:rPr lang="en-GB" dirty="0" err="1"/>
              <a:t>Developper</a:t>
            </a:r>
            <a:r>
              <a:rPr lang="en-GB" dirty="0"/>
              <a:t> portal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4B86FE0-E20F-41DB-B3A3-0F704975C657}"/>
              </a:ext>
            </a:extLst>
          </p:cNvPr>
          <p:cNvSpPr/>
          <p:nvPr/>
        </p:nvSpPr>
        <p:spPr>
          <a:xfrm>
            <a:off x="3709457" y="45522"/>
            <a:ext cx="3826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https://portal.api.itacyl.es/portal/apis/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326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4B93E3-343D-4E5E-8177-A19CD25D0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0BF675-B4DF-4F14-85BC-602C0F977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DC08814-C1C3-48BB-B3F8-D143098C2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589" y="0"/>
            <a:ext cx="9246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50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4E643-8F05-5A2C-C066-F41614F3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58C775-EE1D-E78B-D035-27CE268D7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5683" y="-49083"/>
            <a:ext cx="7206317" cy="69561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BD93B3-B1B9-D592-789C-3C22C3F6E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69" y="1105068"/>
            <a:ext cx="3856054" cy="53878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8E55FD-5183-80D1-D147-605F0A4BD017}"/>
              </a:ext>
            </a:extLst>
          </p:cNvPr>
          <p:cNvSpPr txBox="1"/>
          <p:nvPr/>
        </p:nvSpPr>
        <p:spPr>
          <a:xfrm>
            <a:off x="1545575" y="5984240"/>
            <a:ext cx="163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Doc </a:t>
            </a:r>
            <a:r>
              <a:rPr lang="en-GB" dirty="0" err="1"/>
              <a:t>descriptivo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59401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7C2BB1D-48EE-453A-855F-3BFFAF803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User experience (march 2024 data)</a:t>
            </a: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E7E78298-222C-401C-8882-FD12BC441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19061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Farmer and advisors </a:t>
            </a:r>
          </a:p>
          <a:p>
            <a:pPr lvl="1"/>
            <a:r>
              <a:rPr lang="en-GB" dirty="0"/>
              <a:t>Users active: </a:t>
            </a:r>
            <a:r>
              <a:rPr lang="en-GB" dirty="0">
                <a:solidFill>
                  <a:srgbClr val="FF0000"/>
                </a:solidFill>
              </a:rPr>
              <a:t>3,999</a:t>
            </a:r>
          </a:p>
          <a:p>
            <a:pPr lvl="1"/>
            <a:r>
              <a:rPr lang="en-GB" dirty="0"/>
              <a:t>Parcels included: </a:t>
            </a:r>
            <a:r>
              <a:rPr lang="en-GB" dirty="0">
                <a:solidFill>
                  <a:srgbClr val="FF0000"/>
                </a:solidFill>
              </a:rPr>
              <a:t>311,211</a:t>
            </a:r>
            <a:r>
              <a:rPr lang="en-GB" dirty="0"/>
              <a:t> (26,759 of them with nutrient plan)</a:t>
            </a:r>
          </a:p>
          <a:p>
            <a:pPr lvl="1"/>
            <a:r>
              <a:rPr lang="en-GB" dirty="0"/>
              <a:t>Training sessions in 2023: </a:t>
            </a:r>
            <a:r>
              <a:rPr lang="en-GB" dirty="0">
                <a:solidFill>
                  <a:srgbClr val="FF0000"/>
                </a:solidFill>
              </a:rPr>
              <a:t>74</a:t>
            </a:r>
          </a:p>
          <a:p>
            <a:pPr lvl="1"/>
            <a:r>
              <a:rPr lang="en-GB" dirty="0"/>
              <a:t>Farmers/advisors audience in 2023: </a:t>
            </a:r>
            <a:r>
              <a:rPr lang="en-GB" dirty="0">
                <a:solidFill>
                  <a:srgbClr val="FF0000"/>
                </a:solidFill>
              </a:rPr>
              <a:t>2,300</a:t>
            </a:r>
          </a:p>
          <a:p>
            <a:r>
              <a:rPr lang="en-GB" dirty="0"/>
              <a:t>Developers</a:t>
            </a:r>
          </a:p>
          <a:p>
            <a:pPr lvl="1"/>
            <a:r>
              <a:rPr lang="en-GB" dirty="0"/>
              <a:t>Registered with API Key: </a:t>
            </a:r>
            <a:r>
              <a:rPr lang="en-GB" dirty="0">
                <a:solidFill>
                  <a:srgbClr val="FF0000"/>
                </a:solidFill>
              </a:rPr>
              <a:t>25</a:t>
            </a:r>
          </a:p>
          <a:p>
            <a:pPr lvl="1"/>
            <a:r>
              <a:rPr lang="en-GB" dirty="0"/>
              <a:t>API petitions for nutrient budget during Feb. 2024: </a:t>
            </a:r>
            <a:r>
              <a:rPr lang="en-GB" dirty="0">
                <a:solidFill>
                  <a:srgbClr val="FF0000"/>
                </a:solidFill>
              </a:rPr>
              <a:t>6,481</a:t>
            </a:r>
            <a:r>
              <a:rPr lang="en-GB" dirty="0"/>
              <a:t> from SATIVUM + </a:t>
            </a:r>
            <a:r>
              <a:rPr lang="en-GB" dirty="0">
                <a:solidFill>
                  <a:srgbClr val="FF0000"/>
                </a:solidFill>
              </a:rPr>
              <a:t>1,837</a:t>
            </a:r>
            <a:r>
              <a:rPr lang="en-GB" dirty="0"/>
              <a:t> from third parties</a:t>
            </a:r>
          </a:p>
        </p:txBody>
      </p:sp>
      <p:pic>
        <p:nvPicPr>
          <p:cNvPr id="5" name="Picture 4" descr="A group of people in a room with laptops&#10;&#10;Description automatically generated">
            <a:extLst>
              <a:ext uri="{FF2B5EF4-FFF2-40B4-BE49-F238E27FC236}">
                <a16:creationId xmlns:a16="http://schemas.microsoft.com/office/drawing/2014/main" id="{D916299D-AE31-90EE-D833-C459CEFE2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448" y="4144315"/>
            <a:ext cx="4968069" cy="2235631"/>
          </a:xfrm>
          <a:prstGeom prst="rect">
            <a:avLst/>
          </a:prstGeom>
        </p:spPr>
      </p:pic>
      <p:pic>
        <p:nvPicPr>
          <p:cNvPr id="7" name="Picture 6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36716C69-2551-22FC-354E-B01E8379DA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23" b="9115"/>
          <a:stretch/>
        </p:blipFill>
        <p:spPr>
          <a:xfrm>
            <a:off x="7053448" y="1765663"/>
            <a:ext cx="4968069" cy="223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84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Imagen 2" descr="countryside-2326787_19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7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ángulo 15"/>
          <p:cNvSpPr/>
          <p:nvPr/>
        </p:nvSpPr>
        <p:spPr>
          <a:xfrm>
            <a:off x="0" y="-8549"/>
            <a:ext cx="12192000" cy="6858000"/>
          </a:xfrm>
          <a:prstGeom prst="rect">
            <a:avLst/>
          </a:prstGeom>
          <a:solidFill>
            <a:srgbClr val="FFFFF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 dirty="0"/>
          </a:p>
        </p:txBody>
      </p:sp>
      <p:sp>
        <p:nvSpPr>
          <p:cNvPr id="14339" name="CuadroTexto 16"/>
          <p:cNvSpPr txBox="1">
            <a:spLocks noChangeArrowheads="1"/>
          </p:cNvSpPr>
          <p:nvPr/>
        </p:nvSpPr>
        <p:spPr bwMode="auto">
          <a:xfrm>
            <a:off x="160050" y="42372"/>
            <a:ext cx="11871900" cy="214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ES" sz="4267" dirty="0">
                <a:latin typeface="Arial Black" panose="020B0A04020102020204" pitchFamily="34" charset="0"/>
                <a:cs typeface="Arial" panose="020B0604020202020204" pitchFamily="34" charset="0"/>
              </a:rPr>
              <a:t>JORNADAS</a:t>
            </a:r>
            <a:endParaRPr lang="es-ES" altLang="es-ES" sz="4267" dirty="0">
              <a:latin typeface="Arial Black" panose="020B0A04020102020204" pitchFamily="34" charset="0"/>
            </a:endParaRPr>
          </a:p>
          <a:p>
            <a:pPr eaLnBrk="1" hangingPunct="1"/>
            <a:r>
              <a:rPr lang="es-ES" altLang="es-ES" sz="4800" b="1" dirty="0">
                <a:latin typeface="Arial Black" panose="020B0A04020102020204" pitchFamily="34" charset="0"/>
              </a:rPr>
              <a:t>IACS DATA SHARING</a:t>
            </a:r>
          </a:p>
          <a:p>
            <a:pPr eaLnBrk="1" hangingPunct="1"/>
            <a:endParaRPr lang="es-ES" altLang="es-ES" sz="4267" dirty="0">
              <a:latin typeface="Arial Black" panose="020B0A040201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5934635"/>
            <a:ext cx="12192000" cy="983504"/>
          </a:xfrm>
          <a:prstGeom prst="rect">
            <a:avLst/>
          </a:prstGeom>
          <a:solidFill>
            <a:srgbClr val="41A7B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/>
          </a:p>
        </p:txBody>
      </p:sp>
      <p:sp>
        <p:nvSpPr>
          <p:cNvPr id="14341" name="CuadroTexto 9"/>
          <p:cNvSpPr txBox="1">
            <a:spLocks noChangeArrowheads="1"/>
          </p:cNvSpPr>
          <p:nvPr/>
        </p:nvSpPr>
        <p:spPr bwMode="auto">
          <a:xfrm>
            <a:off x="258402" y="6375661"/>
            <a:ext cx="3491005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ES" sz="2133" b="1" dirty="0">
                <a:solidFill>
                  <a:srgbClr val="FFFFFF"/>
                </a:solidFill>
                <a:cs typeface="Calibri" panose="020F0502020204030204" pitchFamily="34" charset="0"/>
              </a:rPr>
              <a:t>Martes 9 de abril 2024</a:t>
            </a:r>
          </a:p>
        </p:txBody>
      </p:sp>
      <p:pic>
        <p:nvPicPr>
          <p:cNvPr id="14344" name="Imagen 12" descr="fega3-b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750" y="6483938"/>
            <a:ext cx="1120589" cy="39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B00507D-2938-C6F3-C867-8C1FF448D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750" y="5991712"/>
            <a:ext cx="2028653" cy="427312"/>
          </a:xfrm>
          <a:prstGeom prst="rect">
            <a:avLst/>
          </a:prstGeom>
        </p:spPr>
      </p:pic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97EF9F72-1F5D-E9DB-3C2C-84B65DCECD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596" y="5977399"/>
            <a:ext cx="1268197" cy="8735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6AAE6C6D-C618-4C92-A179-4667ADCEEC18}"/>
              </a:ext>
            </a:extLst>
          </p:cNvPr>
          <p:cNvSpPr txBox="1"/>
          <p:nvPr/>
        </p:nvSpPr>
        <p:spPr>
          <a:xfrm>
            <a:off x="258402" y="2732332"/>
            <a:ext cx="64704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SATIVUM</a:t>
            </a:r>
            <a:r>
              <a:rPr lang="en-US" sz="4000" dirty="0"/>
              <a:t> and </a:t>
            </a:r>
            <a:r>
              <a:rPr lang="en-GB" sz="4000" dirty="0"/>
              <a:t>Farm Sustainability tool for nutrient</a:t>
            </a:r>
            <a:r>
              <a:rPr lang="en-US" sz="4000" dirty="0"/>
              <a:t> functionality across </a:t>
            </a:r>
            <a:r>
              <a:rPr lang="en-US" sz="4000" b="1" dirty="0"/>
              <a:t>Spain</a:t>
            </a:r>
            <a:endParaRPr lang="es-ES" sz="4000" b="1" dirty="0"/>
          </a:p>
        </p:txBody>
      </p:sp>
    </p:spTree>
    <p:extLst>
      <p:ext uri="{BB962C8B-B14F-4D97-AF65-F5344CB8AC3E}">
        <p14:creationId xmlns:p14="http://schemas.microsoft.com/office/powerpoint/2010/main" val="3093469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FACCF-AF20-1545-A083-1F362C7A2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9BEE1-529F-BD42-F164-A8FAF6D9C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people sitting at tables with computers and a projector screen&#10;&#10;Description automatically generated">
            <a:extLst>
              <a:ext uri="{FF2B5EF4-FFF2-40B4-BE49-F238E27FC236}">
                <a16:creationId xmlns:a16="http://schemas.microsoft.com/office/drawing/2014/main" id="{5CB903DB-94A1-3030-6C95-2EDB92711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80" y="1825625"/>
            <a:ext cx="9669640" cy="4351338"/>
          </a:xfrm>
        </p:spPr>
      </p:pic>
      <p:pic>
        <p:nvPicPr>
          <p:cNvPr id="7" name="Picture 6" descr="A group of people sitting in a theater&#10;&#10;Description automatically generated">
            <a:extLst>
              <a:ext uri="{FF2B5EF4-FFF2-40B4-BE49-F238E27FC236}">
                <a16:creationId xmlns:a16="http://schemas.microsoft.com/office/drawing/2014/main" id="{183E01A8-B120-4BC0-58C6-FD4449F71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  <p:pic>
        <p:nvPicPr>
          <p:cNvPr id="9" name="Picture 8" descr="People sitting at a bar&#10;&#10;Description automatically generated">
            <a:extLst>
              <a:ext uri="{FF2B5EF4-FFF2-40B4-BE49-F238E27FC236}">
                <a16:creationId xmlns:a16="http://schemas.microsoft.com/office/drawing/2014/main" id="{241152C0-543A-5A81-6628-28A0A461A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  <p:pic>
        <p:nvPicPr>
          <p:cNvPr id="11" name="Picture 10" descr="A person giving a presentation to a group of people&#10;&#10;Description automatically generated">
            <a:extLst>
              <a:ext uri="{FF2B5EF4-FFF2-40B4-BE49-F238E27FC236}">
                <a16:creationId xmlns:a16="http://schemas.microsoft.com/office/drawing/2014/main" id="{13DF8B56-7BB1-B1BC-E71C-E047029731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  <p:pic>
        <p:nvPicPr>
          <p:cNvPr id="13" name="Picture 12" descr="A group of people sitting in chairs in a room&#10;&#10;Description automatically generated">
            <a:extLst>
              <a:ext uri="{FF2B5EF4-FFF2-40B4-BE49-F238E27FC236}">
                <a16:creationId xmlns:a16="http://schemas.microsoft.com/office/drawing/2014/main" id="{9464B06E-AECB-91D7-8484-FD5DC8992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  <p:pic>
        <p:nvPicPr>
          <p:cNvPr id="15" name="Picture 14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9A45BA31-FAA6-C7E7-460D-2A5C82B89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  <p:pic>
        <p:nvPicPr>
          <p:cNvPr id="17" name="Picture 16" descr="A group of people sitting at tables in a classroom&#10;&#10;Description automatically generated">
            <a:extLst>
              <a:ext uri="{FF2B5EF4-FFF2-40B4-BE49-F238E27FC236}">
                <a16:creationId xmlns:a16="http://schemas.microsoft.com/office/drawing/2014/main" id="{2627463D-2215-6036-55FD-670033D941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333"/>
            <a:ext cx="12192000" cy="5503333"/>
          </a:xfrm>
          <a:prstGeom prst="rect">
            <a:avLst/>
          </a:prstGeom>
        </p:spPr>
      </p:pic>
      <p:pic>
        <p:nvPicPr>
          <p:cNvPr id="19" name="Picture 18" descr="A person giving a presentation to a group of people&#10;&#10;Description automatically generated">
            <a:extLst>
              <a:ext uri="{FF2B5EF4-FFF2-40B4-BE49-F238E27FC236}">
                <a16:creationId xmlns:a16="http://schemas.microsoft.com/office/drawing/2014/main" id="{FA689104-F20E-1456-7E0B-F213D68DA4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  <p:pic>
        <p:nvPicPr>
          <p:cNvPr id="21" name="Picture 20" descr="A large group of people sitting at tables&#10;&#10;Description automatically generated">
            <a:extLst>
              <a:ext uri="{FF2B5EF4-FFF2-40B4-BE49-F238E27FC236}">
                <a16:creationId xmlns:a16="http://schemas.microsoft.com/office/drawing/2014/main" id="{3E8E33F7-ED63-0394-E1EC-CDCD009C02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52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28E90-5B62-C99B-ECAF-DE2F9C659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" name="Picture 18" descr="A person giving a presentation to a group of people&#10;&#10;Description automatically generated">
            <a:extLst>
              <a:ext uri="{FF2B5EF4-FFF2-40B4-BE49-F238E27FC236}">
                <a16:creationId xmlns:a16="http://schemas.microsoft.com/office/drawing/2014/main" id="{52FC7B9B-4972-9DB2-FE94-E29F4C62C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413" y="598697"/>
            <a:ext cx="12572720" cy="565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19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AF351-9262-0257-BA51-0E155F3DC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67A75-E75F-811D-BB70-174474297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565280-9DED-EE23-5322-388B7A52E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82053"/>
            <a:ext cx="12192000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81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AFC41-D81D-3F08-AD1F-C4F92DBB4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6E3CD-F988-4660-CE8A-90C4EB843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 descr="People sitting at a bar&#10;&#10;Description automatically generated">
            <a:extLst>
              <a:ext uri="{FF2B5EF4-FFF2-40B4-BE49-F238E27FC236}">
                <a16:creationId xmlns:a16="http://schemas.microsoft.com/office/drawing/2014/main" id="{42DA2687-EFF5-921E-FDBE-92C4EB8EC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014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39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1E0F14-8178-455C-92F3-777788F0C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Farmers and their advisors feedback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B32AE5-2442-4FE8-AFE0-E036C0EBB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06589" cy="4351338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The ability to perform nutrient balances has made the tool famous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direct interaction with farmers evolved the tool but </a:t>
            </a:r>
            <a:r>
              <a:rPr lang="en-US" b="1" dirty="0"/>
              <a:t>Still more evolution is needed</a:t>
            </a:r>
            <a:r>
              <a:rPr lang="en-US" dirty="0"/>
              <a:t>. Many farmers don’t pass the testing phase.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truly motivates them is regulatory pressure or the possibility of escaping it.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Much of the success lies in the fact that the pressure to create nutrient plans already exists within regulations or is being established, while SATIVUM emerges as a </a:t>
            </a:r>
            <a:r>
              <a:rPr lang="en-US" b="1" dirty="0"/>
              <a:t>problem solver</a:t>
            </a:r>
            <a:r>
              <a:rPr lang="en-US" dirty="0"/>
              <a:t>. </a:t>
            </a:r>
          </a:p>
          <a:p>
            <a:endParaRPr lang="en-GB" dirty="0"/>
          </a:p>
        </p:txBody>
      </p:sp>
      <p:pic>
        <p:nvPicPr>
          <p:cNvPr id="1026" name="Picture 2" descr="Celebrity, famous, popular, vip icon - Download on Iconfinder">
            <a:extLst>
              <a:ext uri="{FF2B5EF4-FFF2-40B4-BE49-F238E27FC236}">
                <a16:creationId xmlns:a16="http://schemas.microsoft.com/office/drawing/2014/main" id="{5D314DD5-66E7-5819-049B-425764B3D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341" y="752225"/>
            <a:ext cx="1876926" cy="187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70C213F-6BC1-F874-75CA-F7F350BD0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341" y="2629151"/>
            <a:ext cx="19431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D3A807D-A1B5-FB66-70ED-05A010E76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167" y="4540948"/>
            <a:ext cx="19431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690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C7F88-F53F-E447-B095-519E7A0D6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35B2857-1004-D106-BA15-C1D14F4DD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of integrations in third party APP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CD9D2A5-D7C3-6D7A-198C-8E72FF1D20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385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1183A-70F0-049A-5D33-FEB3A1097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42A7242-67F0-BD1E-DF5E-25C64A1BA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87" y="1463857"/>
            <a:ext cx="9614225" cy="4590686"/>
          </a:xfrm>
          <a:prstGeom prst="rect">
            <a:avLst/>
          </a:prstGeom>
        </p:spPr>
      </p:pic>
      <p:pic>
        <p:nvPicPr>
          <p:cNvPr id="2052" name="Picture 4" descr="SGA Ayuda">
            <a:extLst>
              <a:ext uri="{FF2B5EF4-FFF2-40B4-BE49-F238E27FC236}">
                <a16:creationId xmlns:a16="http://schemas.microsoft.com/office/drawing/2014/main" id="{AD65139A-A908-2A0B-7334-FEAC46D83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99" y="299368"/>
            <a:ext cx="2161973" cy="93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Imagen 4" descr="image004">
            <a:extLst>
              <a:ext uri="{FF2B5EF4-FFF2-40B4-BE49-F238E27FC236}">
                <a16:creationId xmlns:a16="http://schemas.microsoft.com/office/drawing/2014/main" id="{2F3AE326-52FE-CE28-259C-E44ABAA12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059" y="3331257"/>
            <a:ext cx="6964201" cy="352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La obligación de uso del nuevo cuaderno de campo digital se ...">
            <a:extLst>
              <a:ext uri="{FF2B5EF4-FFF2-40B4-BE49-F238E27FC236}">
                <a16:creationId xmlns:a16="http://schemas.microsoft.com/office/drawing/2014/main" id="{DDDBF368-082A-A24C-00EF-ED02E859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244" y="120650"/>
            <a:ext cx="2281891" cy="123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2645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3651B-04BD-D4D1-3722-C84899CB7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BE27BA58-0517-B069-C5F5-A8F7DED63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47" y="80877"/>
            <a:ext cx="2300288" cy="14287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52510A7-84EB-5A4A-9BD5-C3F974424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337347"/>
            <a:ext cx="12192000" cy="41678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7542364-1D6E-8A70-3CA5-2165627DB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7" y="1610295"/>
            <a:ext cx="11103429" cy="476357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EAF6D7F-7217-B200-46FA-2E0632C12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558" y="190872"/>
            <a:ext cx="4191585" cy="2838846"/>
          </a:xfrm>
          <a:prstGeom prst="rect">
            <a:avLst/>
          </a:prstGeom>
        </p:spPr>
      </p:pic>
      <p:pic>
        <p:nvPicPr>
          <p:cNvPr id="2" name="Picture 2" descr="La obligación de uso del nuevo cuaderno de campo digital se ...">
            <a:extLst>
              <a:ext uri="{FF2B5EF4-FFF2-40B4-BE49-F238E27FC236}">
                <a16:creationId xmlns:a16="http://schemas.microsoft.com/office/drawing/2014/main" id="{D80E7478-1078-5E6E-7EB4-DFF8D7533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13" y="279497"/>
            <a:ext cx="2281891" cy="123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410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96F4A-149A-08BA-5A0C-A4F25DB5C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5FF643F-95FB-8587-037C-A56A005AE2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600200" y="0"/>
            <a:ext cx="7515225" cy="6907222"/>
          </a:xfrm>
          <a:prstGeom prst="rect">
            <a:avLst/>
          </a:prstGeom>
        </p:spPr>
      </p:pic>
      <p:pic>
        <p:nvPicPr>
          <p:cNvPr id="3074" name="Picture 2" descr="Interreg SUDOE - Fundación Galicia Europa">
            <a:extLst>
              <a:ext uri="{FF2B5EF4-FFF2-40B4-BE49-F238E27FC236}">
                <a16:creationId xmlns:a16="http://schemas.microsoft.com/office/drawing/2014/main" id="{4D4B2524-D7BF-5D36-50A7-14C5004D2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944" y="5629013"/>
            <a:ext cx="2662694" cy="96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7462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5560D57-D4C3-4FB3-A640-4C9DBC6FD0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" r="3789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BBC3D6-6E41-4613-AD7F-C465CFC20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033713" cy="906463"/>
          </a:xfrm>
          <a:solidFill>
            <a:schemeClr val="bg1">
              <a:alpha val="62000"/>
            </a:schemeClr>
          </a:solidFill>
        </p:spPr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1DB838-FE58-43C2-8A93-0F78FD799F74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7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/>
              <a:t>SATIVUM enables Spain to fulfill the obligations of having a Farm Sustainability tool for nutrients</a:t>
            </a:r>
            <a:r>
              <a:rPr lang="en-GB" dirty="0"/>
              <a:t>.</a:t>
            </a:r>
          </a:p>
          <a:p>
            <a:r>
              <a:rPr lang="en-US" dirty="0"/>
              <a:t>Spain has gone one step further by making the FAST functionality mandatory in all digital field books.</a:t>
            </a:r>
          </a:p>
          <a:p>
            <a:r>
              <a:rPr lang="en-US" dirty="0"/>
              <a:t>A plethora of SATIVUM APIs and a portal with call examples allow developers to create their own frontend with the same functionality as SATIVUM.</a:t>
            </a:r>
          </a:p>
          <a:p>
            <a:r>
              <a:rPr lang="en-US" dirty="0"/>
              <a:t>Be cautious about making a tool mandatory because crop nutrition is incredible complex and agriculture practices is incredibly diverse.</a:t>
            </a:r>
          </a:p>
          <a:p>
            <a:r>
              <a:rPr lang="en-US" b="1" dirty="0"/>
              <a:t>What drives our development is provide service to the farmers</a:t>
            </a:r>
            <a:r>
              <a:rPr lang="en-US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9915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Imagen 2" descr="countryside-2326787_19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7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ángulo 15"/>
          <p:cNvSpPr/>
          <p:nvPr/>
        </p:nvSpPr>
        <p:spPr>
          <a:xfrm>
            <a:off x="0" y="-8549"/>
            <a:ext cx="12192000" cy="6858000"/>
          </a:xfrm>
          <a:prstGeom prst="rect">
            <a:avLst/>
          </a:prstGeom>
          <a:solidFill>
            <a:srgbClr val="FFFFF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 dirty="0"/>
          </a:p>
        </p:txBody>
      </p:sp>
      <p:sp>
        <p:nvSpPr>
          <p:cNvPr id="14339" name="CuadroTexto 16"/>
          <p:cNvSpPr txBox="1">
            <a:spLocks noChangeArrowheads="1"/>
          </p:cNvSpPr>
          <p:nvPr/>
        </p:nvSpPr>
        <p:spPr bwMode="auto">
          <a:xfrm>
            <a:off x="160050" y="42372"/>
            <a:ext cx="11871900" cy="214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ES" sz="4267" dirty="0">
                <a:latin typeface="Arial Black" panose="020B0A04020102020204" pitchFamily="34" charset="0"/>
                <a:cs typeface="Arial" panose="020B0604020202020204" pitchFamily="34" charset="0"/>
              </a:rPr>
              <a:t>JORNADAS</a:t>
            </a:r>
            <a:endParaRPr lang="es-ES" altLang="es-ES" sz="4267" dirty="0">
              <a:latin typeface="Arial Black" panose="020B0A04020102020204" pitchFamily="34" charset="0"/>
            </a:endParaRPr>
          </a:p>
          <a:p>
            <a:pPr eaLnBrk="1" hangingPunct="1"/>
            <a:r>
              <a:rPr lang="es-ES" altLang="es-ES" sz="4800" b="1" dirty="0">
                <a:latin typeface="Arial Black" panose="020B0A04020102020204" pitchFamily="34" charset="0"/>
              </a:rPr>
              <a:t>IACS DATA SHARING</a:t>
            </a:r>
          </a:p>
          <a:p>
            <a:pPr eaLnBrk="1" hangingPunct="1"/>
            <a:endParaRPr lang="es-ES" altLang="es-ES" sz="4267" dirty="0">
              <a:latin typeface="Arial Black" panose="020B0A040201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5934635"/>
            <a:ext cx="12192000" cy="983504"/>
          </a:xfrm>
          <a:prstGeom prst="rect">
            <a:avLst/>
          </a:prstGeom>
          <a:solidFill>
            <a:srgbClr val="41A7B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/>
          </a:p>
        </p:txBody>
      </p:sp>
      <p:sp>
        <p:nvSpPr>
          <p:cNvPr id="14341" name="CuadroTexto 9"/>
          <p:cNvSpPr txBox="1">
            <a:spLocks noChangeArrowheads="1"/>
          </p:cNvSpPr>
          <p:nvPr/>
        </p:nvSpPr>
        <p:spPr bwMode="auto">
          <a:xfrm>
            <a:off x="258402" y="6375661"/>
            <a:ext cx="3491005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ES" sz="2133" b="1" dirty="0">
                <a:solidFill>
                  <a:srgbClr val="FFFFFF"/>
                </a:solidFill>
                <a:cs typeface="Calibri" panose="020F0502020204030204" pitchFamily="34" charset="0"/>
              </a:rPr>
              <a:t>Martes 9 de abril 2024</a:t>
            </a:r>
          </a:p>
        </p:txBody>
      </p:sp>
      <p:pic>
        <p:nvPicPr>
          <p:cNvPr id="14344" name="Imagen 12" descr="fega3-b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750" y="6483938"/>
            <a:ext cx="1120589" cy="39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B00507D-2938-C6F3-C867-8C1FF448D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750" y="5991712"/>
            <a:ext cx="2028653" cy="427312"/>
          </a:xfrm>
          <a:prstGeom prst="rect">
            <a:avLst/>
          </a:prstGeom>
        </p:spPr>
      </p:pic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97EF9F72-1F5D-E9DB-3C2C-84B65DCECD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596" y="5977399"/>
            <a:ext cx="1268197" cy="8735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Flecha: curvada hacia la derecha 5">
            <a:extLst>
              <a:ext uri="{FF2B5EF4-FFF2-40B4-BE49-F238E27FC236}">
                <a16:creationId xmlns:a16="http://schemas.microsoft.com/office/drawing/2014/main" id="{1044E150-D12F-1BD7-5E0A-16DFB53DF26A}"/>
              </a:ext>
            </a:extLst>
          </p:cNvPr>
          <p:cNvSpPr/>
          <p:nvPr/>
        </p:nvSpPr>
        <p:spPr>
          <a:xfrm rot="18349761">
            <a:off x="4864033" y="3878586"/>
            <a:ext cx="1599908" cy="3302263"/>
          </a:xfrm>
          <a:prstGeom prst="curved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9" name="CuadroTexto 16">
            <a:extLst>
              <a:ext uri="{FF2B5EF4-FFF2-40B4-BE49-F238E27FC236}">
                <a16:creationId xmlns:a16="http://schemas.microsoft.com/office/drawing/2014/main" id="{82A3EB7C-4DFB-DEA2-CA18-44F110682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101" y="3744903"/>
            <a:ext cx="4858327" cy="46166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E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FORMULARIO DE PREGUNTAS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FBB007D-12CE-F787-6E9C-DE5CED93B4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5918" y="1090510"/>
            <a:ext cx="4335281" cy="431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179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Imagen 2" descr="countryside-2326787_19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7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ángulo 15"/>
          <p:cNvSpPr/>
          <p:nvPr/>
        </p:nvSpPr>
        <p:spPr>
          <a:xfrm>
            <a:off x="0" y="-8549"/>
            <a:ext cx="12192000" cy="6858000"/>
          </a:xfrm>
          <a:prstGeom prst="rect">
            <a:avLst/>
          </a:prstGeom>
          <a:solidFill>
            <a:srgbClr val="FFFFF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 dirty="0"/>
          </a:p>
        </p:txBody>
      </p:sp>
      <p:sp>
        <p:nvSpPr>
          <p:cNvPr id="14339" name="CuadroTexto 16"/>
          <p:cNvSpPr txBox="1">
            <a:spLocks noChangeArrowheads="1"/>
          </p:cNvSpPr>
          <p:nvPr/>
        </p:nvSpPr>
        <p:spPr bwMode="auto">
          <a:xfrm>
            <a:off x="160050" y="42372"/>
            <a:ext cx="11871900" cy="214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ES" sz="4267" dirty="0">
                <a:latin typeface="Arial Black" panose="020B0A04020102020204" pitchFamily="34" charset="0"/>
                <a:cs typeface="Arial" panose="020B0604020202020204" pitchFamily="34" charset="0"/>
              </a:rPr>
              <a:t>JORNADAS</a:t>
            </a:r>
            <a:endParaRPr lang="es-ES" altLang="es-ES" sz="4267" dirty="0">
              <a:latin typeface="Arial Black" panose="020B0A04020102020204" pitchFamily="34" charset="0"/>
            </a:endParaRPr>
          </a:p>
          <a:p>
            <a:pPr eaLnBrk="1" hangingPunct="1"/>
            <a:r>
              <a:rPr lang="es-ES" altLang="es-ES" sz="4800" b="1" dirty="0">
                <a:latin typeface="Arial Black" panose="020B0A04020102020204" pitchFamily="34" charset="0"/>
              </a:rPr>
              <a:t>IACS DATA SHARING</a:t>
            </a:r>
          </a:p>
          <a:p>
            <a:pPr eaLnBrk="1" hangingPunct="1"/>
            <a:endParaRPr lang="es-ES" altLang="es-ES" sz="4267" dirty="0">
              <a:latin typeface="Arial Black" panose="020B0A040201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5934635"/>
            <a:ext cx="12192000" cy="983504"/>
          </a:xfrm>
          <a:prstGeom prst="rect">
            <a:avLst/>
          </a:prstGeom>
          <a:solidFill>
            <a:srgbClr val="41A7B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/>
          </a:p>
        </p:txBody>
      </p:sp>
      <p:sp>
        <p:nvSpPr>
          <p:cNvPr id="14341" name="CuadroTexto 9"/>
          <p:cNvSpPr txBox="1">
            <a:spLocks noChangeArrowheads="1"/>
          </p:cNvSpPr>
          <p:nvPr/>
        </p:nvSpPr>
        <p:spPr bwMode="auto">
          <a:xfrm>
            <a:off x="258402" y="6375661"/>
            <a:ext cx="3491005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ES" sz="2133" b="1" dirty="0">
                <a:solidFill>
                  <a:srgbClr val="FFFFFF"/>
                </a:solidFill>
                <a:cs typeface="Calibri" panose="020F0502020204030204" pitchFamily="34" charset="0"/>
              </a:rPr>
              <a:t>Martes 9 de abril 2024</a:t>
            </a:r>
          </a:p>
        </p:txBody>
      </p:sp>
      <p:pic>
        <p:nvPicPr>
          <p:cNvPr id="14344" name="Imagen 12" descr="fega3-b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750" y="6483938"/>
            <a:ext cx="1120589" cy="39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B00507D-2938-C6F3-C867-8C1FF448D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750" y="5991712"/>
            <a:ext cx="2028653" cy="427312"/>
          </a:xfrm>
          <a:prstGeom prst="rect">
            <a:avLst/>
          </a:prstGeom>
        </p:spPr>
      </p:pic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97EF9F72-1F5D-E9DB-3C2C-84B65DCECD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596" y="5977399"/>
            <a:ext cx="1268197" cy="8735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Flecha: curvada hacia la derecha 5">
            <a:extLst>
              <a:ext uri="{FF2B5EF4-FFF2-40B4-BE49-F238E27FC236}">
                <a16:creationId xmlns:a16="http://schemas.microsoft.com/office/drawing/2014/main" id="{1044E150-D12F-1BD7-5E0A-16DFB53DF26A}"/>
              </a:ext>
            </a:extLst>
          </p:cNvPr>
          <p:cNvSpPr/>
          <p:nvPr/>
        </p:nvSpPr>
        <p:spPr>
          <a:xfrm rot="18349761">
            <a:off x="4864033" y="3878586"/>
            <a:ext cx="1599908" cy="3302263"/>
          </a:xfrm>
          <a:prstGeom prst="curved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9" name="CuadroTexto 16">
            <a:extLst>
              <a:ext uri="{FF2B5EF4-FFF2-40B4-BE49-F238E27FC236}">
                <a16:creationId xmlns:a16="http://schemas.microsoft.com/office/drawing/2014/main" id="{82A3EB7C-4DFB-DEA2-CA18-44F110682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101" y="3744903"/>
            <a:ext cx="4858327" cy="46166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E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FORMULARIO DE PREGUNTAS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FBB007D-12CE-F787-6E9C-DE5CED93B4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5918" y="1090510"/>
            <a:ext cx="4335281" cy="43128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7F38F518-9723-F7B5-CCC1-88590D9D57D0}"/>
              </a:ext>
            </a:extLst>
          </p:cNvPr>
          <p:cNvSpPr/>
          <p:nvPr/>
        </p:nvSpPr>
        <p:spPr>
          <a:xfrm>
            <a:off x="434398" y="142492"/>
            <a:ext cx="11506304" cy="798544"/>
          </a:xfrm>
          <a:prstGeom prst="rect">
            <a:avLst/>
          </a:prstGeom>
          <a:solidFill>
            <a:srgbClr val="904B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2EA1A7-DC7A-40A8-9E07-5A84A2CE9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716" y="2009456"/>
            <a:ext cx="6188242" cy="2250773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Free public Web user interface for </a:t>
            </a:r>
            <a:r>
              <a:rPr lang="en-GB" b="1" dirty="0"/>
              <a:t>agronomic advise </a:t>
            </a:r>
            <a:r>
              <a:rPr lang="en-GB" dirty="0"/>
              <a:t>developed as a Progressive Web App. </a:t>
            </a:r>
          </a:p>
          <a:p>
            <a:pPr marL="0" indent="0" algn="ctr">
              <a:buNone/>
            </a:pPr>
            <a:r>
              <a:rPr lang="en-GB" i="1" dirty="0"/>
              <a:t>Can be installed directly as an APP for mobile and desktop</a:t>
            </a:r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D4DA753-CD93-4854-AA85-AE74A4A78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4200" y="681037"/>
            <a:ext cx="4794006" cy="6858000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F5AFDAEF-AB44-4751-B000-15C547BEB2E6}"/>
              </a:ext>
            </a:extLst>
          </p:cNvPr>
          <p:cNvGrpSpPr/>
          <p:nvPr/>
        </p:nvGrpSpPr>
        <p:grpSpPr>
          <a:xfrm>
            <a:off x="7727643" y="1104721"/>
            <a:ext cx="3473430" cy="681037"/>
            <a:chOff x="1308100" y="4838700"/>
            <a:chExt cx="3473430" cy="889000"/>
          </a:xfrm>
        </p:grpSpPr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5355FE70-5E66-4C98-8214-BB561F78923A}"/>
                </a:ext>
              </a:extLst>
            </p:cNvPr>
            <p:cNvSpPr/>
            <p:nvPr/>
          </p:nvSpPr>
          <p:spPr>
            <a:xfrm>
              <a:off x="1308100" y="4838700"/>
              <a:ext cx="3413934" cy="889000"/>
            </a:xfrm>
            <a:prstGeom prst="roundRect">
              <a:avLst/>
            </a:prstGeom>
            <a:solidFill>
              <a:srgbClr val="66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ángulo 12">
              <a:hlinkClick r:id="rId4"/>
              <a:extLst>
                <a:ext uri="{FF2B5EF4-FFF2-40B4-BE49-F238E27FC236}">
                  <a16:creationId xmlns:a16="http://schemas.microsoft.com/office/drawing/2014/main" id="{C30DB591-1C71-49AE-B381-AB05249D73D9}"/>
                </a:ext>
              </a:extLst>
            </p:cNvPr>
            <p:cNvSpPr/>
            <p:nvPr/>
          </p:nvSpPr>
          <p:spPr>
            <a:xfrm>
              <a:off x="1319813" y="5052367"/>
              <a:ext cx="34617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b="1" dirty="0"/>
                <a:t>https://www.sativum.es/</a:t>
              </a:r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2D8CCE18-052A-43F9-8811-98C3CB744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8462" y="8153399"/>
            <a:ext cx="4906108" cy="6858000"/>
          </a:xfrm>
          <a:prstGeom prst="rect">
            <a:avLst/>
          </a:prstGeom>
        </p:spPr>
      </p:pic>
      <p:sp>
        <p:nvSpPr>
          <p:cNvPr id="5" name="Título 3">
            <a:extLst>
              <a:ext uri="{FF2B5EF4-FFF2-40B4-BE49-F238E27FC236}">
                <a16:creationId xmlns:a16="http://schemas.microsoft.com/office/drawing/2014/main" id="{B4B7D09F-1FFB-780C-CB1B-D4D3D8837716}"/>
              </a:ext>
            </a:extLst>
          </p:cNvPr>
          <p:cNvSpPr txBox="1">
            <a:spLocks/>
          </p:cNvSpPr>
          <p:nvPr/>
        </p:nvSpPr>
        <p:spPr>
          <a:xfrm>
            <a:off x="587549" y="272911"/>
            <a:ext cx="11200002" cy="591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What is SATIVUM?</a:t>
            </a:r>
            <a:endParaRPr lang="es-ES" sz="3200" b="1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8E81FF-9F41-450A-9D79-FD6630CCBBF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8329" y="1104721"/>
            <a:ext cx="3903725" cy="822893"/>
          </a:xfrm>
          <a:prstGeom prst="rect">
            <a:avLst/>
          </a:prstGeom>
        </p:spPr>
      </p:pic>
      <p:pic>
        <p:nvPicPr>
          <p:cNvPr id="1026" name="Picture 2" descr="Api, backend, frontend icon - Download on Iconfinder">
            <a:extLst>
              <a:ext uri="{FF2B5EF4-FFF2-40B4-BE49-F238E27FC236}">
                <a16:creationId xmlns:a16="http://schemas.microsoft.com/office/drawing/2014/main" id="{34DF9841-F1E8-44D1-ABA9-B097CFCDA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958" y="1483994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2A6BC36-03D7-4D79-B210-9694AE16C0CE}"/>
              </a:ext>
            </a:extLst>
          </p:cNvPr>
          <p:cNvSpPr txBox="1"/>
          <p:nvPr/>
        </p:nvSpPr>
        <p:spPr>
          <a:xfrm>
            <a:off x="117546" y="2580844"/>
            <a:ext cx="633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7DB41D3-F511-4674-90C1-65C33E2B1CBA}"/>
              </a:ext>
            </a:extLst>
          </p:cNvPr>
          <p:cNvSpPr txBox="1"/>
          <p:nvPr/>
        </p:nvSpPr>
        <p:spPr>
          <a:xfrm>
            <a:off x="134546" y="4730133"/>
            <a:ext cx="633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C155496-843D-4A30-90B8-F06429675E29}"/>
              </a:ext>
            </a:extLst>
          </p:cNvPr>
          <p:cNvSpPr/>
          <p:nvPr/>
        </p:nvSpPr>
        <p:spPr>
          <a:xfrm>
            <a:off x="837716" y="4591634"/>
            <a:ext cx="6118776" cy="181588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800" dirty="0"/>
              <a:t>Backend of services as API (some</a:t>
            </a:r>
            <a:r>
              <a:rPr lang="en-GB" sz="2800" i="1" dirty="0"/>
              <a:t> open to developers)</a:t>
            </a:r>
          </a:p>
          <a:p>
            <a:r>
              <a:rPr lang="en-GB" sz="2800" i="1" dirty="0"/>
              <a:t>Supported by IACS Data Sharing (and other public data)</a:t>
            </a:r>
          </a:p>
        </p:txBody>
      </p:sp>
    </p:spTree>
    <p:extLst>
      <p:ext uri="{BB962C8B-B14F-4D97-AF65-F5344CB8AC3E}">
        <p14:creationId xmlns:p14="http://schemas.microsoft.com/office/powerpoint/2010/main" val="2645133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BF130D-656D-45BB-951D-25BF18898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CDF257-CCF1-4B05-9DA7-89A38891F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30DC497-EA7B-4F77-AB0D-A87D91AC8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D039432-3607-4444-844C-D71F8E39CDB5}"/>
              </a:ext>
            </a:extLst>
          </p:cNvPr>
          <p:cNvSpPr txBox="1"/>
          <p:nvPr/>
        </p:nvSpPr>
        <p:spPr>
          <a:xfrm>
            <a:off x="922789" y="1336745"/>
            <a:ext cx="378680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4000" dirty="0"/>
              <a:t>LPIS Data Sharing</a:t>
            </a:r>
          </a:p>
        </p:txBody>
      </p:sp>
    </p:spTree>
    <p:extLst>
      <p:ext uri="{BB962C8B-B14F-4D97-AF65-F5344CB8AC3E}">
        <p14:creationId xmlns:p14="http://schemas.microsoft.com/office/powerpoint/2010/main" val="1109121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D2208B-90DB-400A-9066-C779549BF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ED7C77-B2BF-4AAF-AC9F-F821A911B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0A4EE8-6323-4D51-8F3D-29D0B567F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B59F85F-D1A8-4B61-A36F-BBE5429B2838}"/>
              </a:ext>
            </a:extLst>
          </p:cNvPr>
          <p:cNvSpPr txBox="1"/>
          <p:nvPr/>
        </p:nvSpPr>
        <p:spPr>
          <a:xfrm>
            <a:off x="922789" y="1336745"/>
            <a:ext cx="408919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4000" dirty="0"/>
              <a:t>GSAA Data Sharing</a:t>
            </a:r>
          </a:p>
        </p:txBody>
      </p:sp>
    </p:spTree>
    <p:extLst>
      <p:ext uri="{BB962C8B-B14F-4D97-AF65-F5344CB8AC3E}">
        <p14:creationId xmlns:p14="http://schemas.microsoft.com/office/powerpoint/2010/main" val="1688685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ycle Detailed Rounded Lineal icon">
            <a:extLst>
              <a:ext uri="{FF2B5EF4-FFF2-40B4-BE49-F238E27FC236}">
                <a16:creationId xmlns:a16="http://schemas.microsoft.com/office/drawing/2014/main" id="{A3147A06-93EE-48C3-90CF-F6057B914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054" y="3896106"/>
            <a:ext cx="2961894" cy="296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DAD189F0-0314-4003-8F42-3B322E5EAC28}"/>
              </a:ext>
            </a:extLst>
          </p:cNvPr>
          <p:cNvSpPr/>
          <p:nvPr/>
        </p:nvSpPr>
        <p:spPr>
          <a:xfrm>
            <a:off x="1243858" y="1867875"/>
            <a:ext cx="1706967" cy="671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FaST</a:t>
            </a:r>
            <a:r>
              <a:rPr lang="en-GB" dirty="0"/>
              <a:t> (Spain) </a:t>
            </a:r>
            <a:r>
              <a:rPr lang="en-GB" sz="1600" dirty="0"/>
              <a:t>Start in year 2020</a:t>
            </a:r>
            <a:endParaRPr lang="en-GB" dirty="0"/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C1875FEE-5F52-4979-B1CD-B902AB3E1FF0}"/>
              </a:ext>
            </a:extLst>
          </p:cNvPr>
          <p:cNvSpPr/>
          <p:nvPr/>
        </p:nvSpPr>
        <p:spPr>
          <a:xfrm>
            <a:off x="1791929" y="2639960"/>
            <a:ext cx="442451" cy="14051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4EE9AF5A-D29C-42E7-BC2E-3031C32DD535}"/>
              </a:ext>
            </a:extLst>
          </p:cNvPr>
          <p:cNvSpPr/>
          <p:nvPr/>
        </p:nvSpPr>
        <p:spPr>
          <a:xfrm>
            <a:off x="8017796" y="2054942"/>
            <a:ext cx="442451" cy="480305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9C8B758-BF95-4165-8E4E-C567BE7771FD}"/>
              </a:ext>
            </a:extLst>
          </p:cNvPr>
          <p:cNvSpPr txBox="1"/>
          <p:nvPr/>
        </p:nvSpPr>
        <p:spPr>
          <a:xfrm>
            <a:off x="6670777" y="2067888"/>
            <a:ext cx="1009445" cy="2769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SOIL DATA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8EC3E8A9-33F4-4847-A34B-EC7A1AB2EA5F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2234381" y="2206388"/>
            <a:ext cx="4436396" cy="6498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253DD49-5EC7-427D-820A-9E41B62EF26D}"/>
              </a:ext>
            </a:extLst>
          </p:cNvPr>
          <p:cNvSpPr txBox="1"/>
          <p:nvPr/>
        </p:nvSpPr>
        <p:spPr>
          <a:xfrm>
            <a:off x="6670777" y="2668905"/>
            <a:ext cx="1009445" cy="2769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LPIS+GSAA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F1A3AD28-F1CB-4148-832B-C1D6F864DE61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2386781" y="2807405"/>
            <a:ext cx="4283996" cy="2012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Rectángulo 25">
            <a:extLst>
              <a:ext uri="{FF2B5EF4-FFF2-40B4-BE49-F238E27FC236}">
                <a16:creationId xmlns:a16="http://schemas.microsoft.com/office/drawing/2014/main" id="{25A58B6F-88B1-4120-97CA-A7D6CFFC873F}"/>
              </a:ext>
            </a:extLst>
          </p:cNvPr>
          <p:cNvSpPr/>
          <p:nvPr/>
        </p:nvSpPr>
        <p:spPr>
          <a:xfrm>
            <a:off x="4152286" y="857955"/>
            <a:ext cx="1413092" cy="87580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FERTILICALC</a:t>
            </a:r>
          </a:p>
          <a:p>
            <a:pPr algn="ctr"/>
            <a:r>
              <a:rPr lang="es-ES" dirty="0" err="1"/>
              <a:t>Algorithm</a:t>
            </a:r>
            <a:endParaRPr lang="es-ES" dirty="0"/>
          </a:p>
          <a:p>
            <a:pPr algn="ctr"/>
            <a:r>
              <a:rPr lang="es-ES" sz="1200" dirty="0"/>
              <a:t>(Python GPL)</a:t>
            </a: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9E1A33C9-DD88-4D99-83AD-A99C28BECACE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3588678" y="1733756"/>
            <a:ext cx="1270154" cy="17044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1A59BE4-D493-40B6-BB1B-DC98AF3DEB78}"/>
              </a:ext>
            </a:extLst>
          </p:cNvPr>
          <p:cNvSpPr txBox="1"/>
          <p:nvPr/>
        </p:nvSpPr>
        <p:spPr>
          <a:xfrm>
            <a:off x="2228737" y="3147171"/>
            <a:ext cx="1280241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NPK NUTRIENT ALGORITHM</a:t>
            </a:r>
          </a:p>
          <a:p>
            <a:pPr algn="ctr"/>
            <a:r>
              <a:rPr lang="es-ES" sz="1200" dirty="0"/>
              <a:t>(API)</a:t>
            </a:r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951C2ACC-0B8D-4680-926C-63F0BCB90422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3508978" y="3328903"/>
            <a:ext cx="3591733" cy="1414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4E2BA3B-385C-4539-A676-FE2AB0E6BC35}"/>
              </a:ext>
            </a:extLst>
          </p:cNvPr>
          <p:cNvSpPr txBox="1"/>
          <p:nvPr/>
        </p:nvSpPr>
        <p:spPr>
          <a:xfrm>
            <a:off x="6620102" y="3583700"/>
            <a:ext cx="1130710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FERTILIZATION FRONTEND</a:t>
            </a:r>
          </a:p>
        </p:txBody>
      </p: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0E1535F0-67A0-4AC3-8CC9-C84903B49F98}"/>
              </a:ext>
            </a:extLst>
          </p:cNvPr>
          <p:cNvCxnSpPr>
            <a:cxnSpLocks/>
            <a:stCxn id="35" idx="1"/>
          </p:cNvCxnSpPr>
          <p:nvPr/>
        </p:nvCxnSpPr>
        <p:spPr>
          <a:xfrm flipH="1">
            <a:off x="2571954" y="3814533"/>
            <a:ext cx="4048148" cy="923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0" name="CuadroTexto 69">
            <a:extLst>
              <a:ext uri="{FF2B5EF4-FFF2-40B4-BE49-F238E27FC236}">
                <a16:creationId xmlns:a16="http://schemas.microsoft.com/office/drawing/2014/main" id="{0230A27D-F1BE-4D70-A5FF-BA2D7DC82ADF}"/>
              </a:ext>
            </a:extLst>
          </p:cNvPr>
          <p:cNvSpPr txBox="1"/>
          <p:nvPr/>
        </p:nvSpPr>
        <p:spPr>
          <a:xfrm>
            <a:off x="215794" y="5444295"/>
            <a:ext cx="73900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Merging elements: FERTILICALC + </a:t>
            </a:r>
            <a:r>
              <a:rPr lang="en-US" sz="4000" dirty="0" err="1"/>
              <a:t>FaST</a:t>
            </a:r>
            <a:r>
              <a:rPr lang="en-US" sz="4000" dirty="0"/>
              <a:t> + SATIVUM</a:t>
            </a:r>
          </a:p>
        </p:txBody>
      </p:sp>
      <p:pic>
        <p:nvPicPr>
          <p:cNvPr id="71" name="Gráfico 70">
            <a:extLst>
              <a:ext uri="{FF2B5EF4-FFF2-40B4-BE49-F238E27FC236}">
                <a16:creationId xmlns:a16="http://schemas.microsoft.com/office/drawing/2014/main" id="{37497623-FCE8-41C4-BC68-83104621D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42" y="67377"/>
            <a:ext cx="1547933" cy="1547933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6130A608-ABB4-4022-915D-599B9A940ABE}"/>
              </a:ext>
            </a:extLst>
          </p:cNvPr>
          <p:cNvSpPr txBox="1"/>
          <p:nvPr/>
        </p:nvSpPr>
        <p:spPr>
          <a:xfrm>
            <a:off x="9144078" y="5206401"/>
            <a:ext cx="183784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highlight>
                  <a:srgbClr val="000000"/>
                </a:highlight>
              </a:rPr>
              <a:t>WORKING IN RELEASE 48 AND 49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BE0EAB9F-B454-41C7-993A-2F577174181E}"/>
              </a:ext>
            </a:extLst>
          </p:cNvPr>
          <p:cNvSpPr/>
          <p:nvPr/>
        </p:nvSpPr>
        <p:spPr>
          <a:xfrm>
            <a:off x="1166934" y="4045136"/>
            <a:ext cx="1706967" cy="5908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End of phase I (year 2021)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E4E84284-F49B-4F8D-B440-1FE1DD0DDB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785" y="1160551"/>
            <a:ext cx="3344924" cy="70509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8042153-6242-4E79-B79F-27D445900EF2}"/>
              </a:ext>
            </a:extLst>
          </p:cNvPr>
          <p:cNvSpPr txBox="1"/>
          <p:nvPr/>
        </p:nvSpPr>
        <p:spPr>
          <a:xfrm>
            <a:off x="10216470" y="1189934"/>
            <a:ext cx="1294032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dirty="0"/>
              <a:t>Development started in 2019, launched in 2021</a:t>
            </a:r>
          </a:p>
        </p:txBody>
      </p:sp>
      <p:pic>
        <p:nvPicPr>
          <p:cNvPr id="22" name="Picture 2" descr="Principles of Agronomy for Sustainable Agriculture">
            <a:extLst>
              <a:ext uri="{FF2B5EF4-FFF2-40B4-BE49-F238E27FC236}">
                <a16:creationId xmlns:a16="http://schemas.microsoft.com/office/drawing/2014/main" id="{073C5152-E520-41D8-9B50-7274C1520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003" y="-10569"/>
            <a:ext cx="1029376" cy="154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491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2EA1A7-DC7A-40A8-9E07-5A84A2CE9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330" y="1604864"/>
            <a:ext cx="6188242" cy="435133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Data available</a:t>
            </a:r>
          </a:p>
          <a:p>
            <a:pPr lvl="1"/>
            <a:r>
              <a:rPr lang="en-GB" dirty="0"/>
              <a:t>Agricultural parcels from IACS (shared data)</a:t>
            </a:r>
          </a:p>
          <a:p>
            <a:pPr lvl="1"/>
            <a:r>
              <a:rPr lang="en-GB" dirty="0"/>
              <a:t>Copernicus data</a:t>
            </a:r>
          </a:p>
          <a:p>
            <a:pPr lvl="1"/>
            <a:r>
              <a:rPr lang="en-GB" dirty="0"/>
              <a:t>Aerial or Satellite VHR</a:t>
            </a:r>
          </a:p>
          <a:p>
            <a:pPr lvl="1"/>
            <a:r>
              <a:rPr lang="en-GB" dirty="0"/>
              <a:t>Public Soil data(0,3 samples/km2 density)</a:t>
            </a:r>
          </a:p>
          <a:p>
            <a:pPr lvl="1"/>
            <a:r>
              <a:rPr lang="en-GB" dirty="0"/>
              <a:t>Public Climate/</a:t>
            </a:r>
            <a:r>
              <a:rPr lang="en-GB" dirty="0" err="1"/>
              <a:t>meteo</a:t>
            </a:r>
            <a:r>
              <a:rPr lang="en-GB" dirty="0"/>
              <a:t> data (0,002 stations /km2)</a:t>
            </a:r>
          </a:p>
          <a:p>
            <a:r>
              <a:rPr lang="en-GB" dirty="0"/>
              <a:t>Decision support systems integrated:</a:t>
            </a:r>
          </a:p>
          <a:p>
            <a:pPr lvl="1"/>
            <a:r>
              <a:rPr lang="en-GB" b="1" dirty="0"/>
              <a:t>Crop nutrition (derived from </a:t>
            </a:r>
            <a:r>
              <a:rPr lang="en-GB" b="1" dirty="0" err="1"/>
              <a:t>FaST</a:t>
            </a:r>
            <a:r>
              <a:rPr lang="en-GB" b="1" dirty="0"/>
              <a:t> project)</a:t>
            </a:r>
          </a:p>
          <a:p>
            <a:pPr lvl="1"/>
            <a:r>
              <a:rPr lang="en-GB" b="1" dirty="0"/>
              <a:t>Variable Rate Application</a:t>
            </a:r>
          </a:p>
          <a:p>
            <a:pPr lvl="1"/>
            <a:r>
              <a:rPr lang="en-GB" dirty="0"/>
              <a:t>Pest management</a:t>
            </a:r>
          </a:p>
          <a:p>
            <a:pPr lvl="1"/>
            <a:r>
              <a:rPr lang="en-GB" dirty="0"/>
              <a:t>More to come (irrigation)</a:t>
            </a:r>
          </a:p>
          <a:p>
            <a:r>
              <a:rPr lang="en-GB" dirty="0"/>
              <a:t>Digital field Book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D4DA753-CD93-4854-AA85-AE74A4A78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4200" y="681037"/>
            <a:ext cx="4794006" cy="6858000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F5AFDAEF-AB44-4751-B000-15C547BEB2E6}"/>
              </a:ext>
            </a:extLst>
          </p:cNvPr>
          <p:cNvGrpSpPr/>
          <p:nvPr/>
        </p:nvGrpSpPr>
        <p:grpSpPr>
          <a:xfrm>
            <a:off x="2195606" y="6139302"/>
            <a:ext cx="3473430" cy="681037"/>
            <a:chOff x="1308100" y="4838700"/>
            <a:chExt cx="3473430" cy="889000"/>
          </a:xfrm>
        </p:grpSpPr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5355FE70-5E66-4C98-8214-BB561F78923A}"/>
                </a:ext>
              </a:extLst>
            </p:cNvPr>
            <p:cNvSpPr/>
            <p:nvPr/>
          </p:nvSpPr>
          <p:spPr>
            <a:xfrm>
              <a:off x="1308100" y="4838700"/>
              <a:ext cx="3413934" cy="889000"/>
            </a:xfrm>
            <a:prstGeom prst="roundRect">
              <a:avLst/>
            </a:prstGeom>
            <a:solidFill>
              <a:srgbClr val="66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ángulo 12">
              <a:hlinkClick r:id="rId4"/>
              <a:extLst>
                <a:ext uri="{FF2B5EF4-FFF2-40B4-BE49-F238E27FC236}">
                  <a16:creationId xmlns:a16="http://schemas.microsoft.com/office/drawing/2014/main" id="{C30DB591-1C71-49AE-B381-AB05249D73D9}"/>
                </a:ext>
              </a:extLst>
            </p:cNvPr>
            <p:cNvSpPr/>
            <p:nvPr/>
          </p:nvSpPr>
          <p:spPr>
            <a:xfrm>
              <a:off x="1319813" y="5052367"/>
              <a:ext cx="34617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b="1" dirty="0"/>
                <a:t>https://www.sativum.es/</a:t>
              </a:r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2D8CCE18-052A-43F9-8811-98C3CB744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8462" y="8153399"/>
            <a:ext cx="4906108" cy="6858000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92D54519-C8B5-463A-B7FF-026E688C8CCE}"/>
              </a:ext>
            </a:extLst>
          </p:cNvPr>
          <p:cNvGrpSpPr/>
          <p:nvPr/>
        </p:nvGrpSpPr>
        <p:grpSpPr>
          <a:xfrm>
            <a:off x="7026442" y="0"/>
            <a:ext cx="5303243" cy="8341980"/>
            <a:chOff x="573681" y="-17780"/>
            <a:chExt cx="5303243" cy="8341980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E4F03B72-DEC1-4DE8-82BA-0BFEDA01EC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07" t="8403" r="1989" b="64564"/>
            <a:stretch/>
          </p:blipFill>
          <p:spPr>
            <a:xfrm>
              <a:off x="600073" y="-17780"/>
              <a:ext cx="5238751" cy="2034540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4DE36817-787B-4E4B-9ADF-AD629A52B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01" t="18642" r="2284"/>
            <a:stretch/>
          </p:blipFill>
          <p:spPr>
            <a:xfrm>
              <a:off x="600074" y="2138362"/>
              <a:ext cx="5276850" cy="6185838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0EF99FC4-CA60-4AAE-A97F-2B9866FC21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3618"/>
            <a:stretch/>
          </p:blipFill>
          <p:spPr>
            <a:xfrm>
              <a:off x="573681" y="316862"/>
              <a:ext cx="2309802" cy="1699897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94E4277A-9E71-4D5C-895C-7DFFB1E08C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24" t="54107" r="1989" b="43014"/>
            <a:stretch/>
          </p:blipFill>
          <p:spPr>
            <a:xfrm>
              <a:off x="627433" y="1953975"/>
              <a:ext cx="5184030" cy="216692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6EEFD514-5930-496F-A9F6-6269C437A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0850" t="12690" r="2873" b="47823"/>
            <a:stretch/>
          </p:blipFill>
          <p:spPr>
            <a:xfrm>
              <a:off x="4895852" y="316863"/>
              <a:ext cx="876301" cy="2971800"/>
            </a:xfrm>
            <a:prstGeom prst="rect">
              <a:avLst/>
            </a:prstGeom>
          </p:spPr>
        </p:pic>
      </p:grpSp>
      <p:sp>
        <p:nvSpPr>
          <p:cNvPr id="5" name="Título 3">
            <a:extLst>
              <a:ext uri="{FF2B5EF4-FFF2-40B4-BE49-F238E27FC236}">
                <a16:creationId xmlns:a16="http://schemas.microsoft.com/office/drawing/2014/main" id="{B4B7D09F-1FFB-780C-CB1B-D4D3D8837716}"/>
              </a:ext>
            </a:extLst>
          </p:cNvPr>
          <p:cNvSpPr txBox="1">
            <a:spLocks/>
          </p:cNvSpPr>
          <p:nvPr/>
        </p:nvSpPr>
        <p:spPr>
          <a:xfrm>
            <a:off x="587549" y="272911"/>
            <a:ext cx="11200002" cy="591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6. What is SATIVUM?</a:t>
            </a:r>
            <a:endParaRPr lang="es-ES" sz="3200" b="1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8E81FF-9F41-450A-9D79-FD6630CCBBF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834" y="497206"/>
            <a:ext cx="3903725" cy="82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36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8F913DA4-DE72-4EFC-83D0-814F1DC281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03" r="1989"/>
          <a:stretch/>
        </p:blipFill>
        <p:spPr>
          <a:xfrm>
            <a:off x="561975" y="-17781"/>
            <a:ext cx="5276850" cy="689356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D8CCE18-052A-43F9-8811-98C3CB7446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403" r="2285"/>
          <a:stretch/>
        </p:blipFill>
        <p:spPr>
          <a:xfrm>
            <a:off x="6353177" y="0"/>
            <a:ext cx="5314950" cy="696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638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4013</TotalTime>
  <Words>751</Words>
  <Application>Microsoft Office PowerPoint</Application>
  <PresentationFormat>Panorámica</PresentationFormat>
  <Paragraphs>107</Paragraphs>
  <Slides>30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8" baseType="lpstr">
      <vt:lpstr>MS PGothic</vt:lpstr>
      <vt:lpstr>Arial</vt:lpstr>
      <vt:lpstr>Arial Black</vt:lpstr>
      <vt:lpstr>Calibri</vt:lpstr>
      <vt:lpstr>Calibri Light</vt:lpstr>
      <vt:lpstr>Consolas</vt:lpstr>
      <vt:lpstr>Lucida Sans Unicode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Soil points &gt; Digital Soil Mapping &gt; API</vt:lpstr>
      <vt:lpstr>N-NO3 content in groundwater</vt:lpstr>
      <vt:lpstr>New plethora of API for third parties funded by CAP Coordinating body of Spain (FEGA)</vt:lpstr>
      <vt:lpstr>Presentación de PowerPoint</vt:lpstr>
      <vt:lpstr>Developper portal</vt:lpstr>
      <vt:lpstr>Presentación de PowerPoint</vt:lpstr>
      <vt:lpstr>Presentación de PowerPoint</vt:lpstr>
      <vt:lpstr>User experience (march 2024 data)</vt:lpstr>
      <vt:lpstr>Presentación de PowerPoint</vt:lpstr>
      <vt:lpstr>Presentación de PowerPoint</vt:lpstr>
      <vt:lpstr>Presentación de PowerPoint</vt:lpstr>
      <vt:lpstr>Presentación de PowerPoint</vt:lpstr>
      <vt:lpstr>Farmers and their advisors feedback</vt:lpstr>
      <vt:lpstr>Examples of integrations in third party APP</vt:lpstr>
      <vt:lpstr>Presentación de PowerPoint</vt:lpstr>
      <vt:lpstr>Presentación de PowerPoint</vt:lpstr>
      <vt:lpstr>Presentación de PowerPoint</vt:lpstr>
      <vt:lpstr>Conclusions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Alberto Gutierrez García</dc:creator>
  <cp:lastModifiedBy>David A Nafría García</cp:lastModifiedBy>
  <cp:revision>156</cp:revision>
  <dcterms:created xsi:type="dcterms:W3CDTF">2021-02-24T15:43:31Z</dcterms:created>
  <dcterms:modified xsi:type="dcterms:W3CDTF">2024-04-08T10:33:57Z</dcterms:modified>
</cp:coreProperties>
</file>