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483" r:id="rId2"/>
    <p:sldId id="726" r:id="rId3"/>
    <p:sldId id="738" r:id="rId4"/>
    <p:sldId id="739" r:id="rId5"/>
    <p:sldId id="317" r:id="rId6"/>
    <p:sldId id="323" r:id="rId7"/>
    <p:sldId id="325" r:id="rId8"/>
    <p:sldId id="332" r:id="rId9"/>
    <p:sldId id="333" r:id="rId10"/>
    <p:sldId id="335" r:id="rId11"/>
    <p:sldId id="719" r:id="rId12"/>
    <p:sldId id="273" r:id="rId13"/>
    <p:sldId id="708" r:id="rId14"/>
    <p:sldId id="710" r:id="rId15"/>
    <p:sldId id="712" r:id="rId16"/>
    <p:sldId id="727" r:id="rId17"/>
    <p:sldId id="730" r:id="rId18"/>
    <p:sldId id="733" r:id="rId19"/>
    <p:sldId id="732" r:id="rId20"/>
    <p:sldId id="736" r:id="rId21"/>
    <p:sldId id="735" r:id="rId22"/>
    <p:sldId id="731" r:id="rId23"/>
    <p:sldId id="728" r:id="rId24"/>
    <p:sldId id="729" r:id="rId25"/>
    <p:sldId id="716" r:id="rId26"/>
    <p:sldId id="328" r:id="rId27"/>
    <p:sldId id="337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0F10E85-4C3A-45DF-9364-8EFB7D44EACD}">
          <p14:sldIdLst>
            <p14:sldId id="483"/>
            <p14:sldId id="726"/>
            <p14:sldId id="738"/>
            <p14:sldId id="739"/>
            <p14:sldId id="317"/>
            <p14:sldId id="323"/>
            <p14:sldId id="325"/>
            <p14:sldId id="332"/>
            <p14:sldId id="333"/>
            <p14:sldId id="335"/>
            <p14:sldId id="719"/>
            <p14:sldId id="273"/>
            <p14:sldId id="708"/>
            <p14:sldId id="710"/>
            <p14:sldId id="712"/>
            <p14:sldId id="727"/>
            <p14:sldId id="730"/>
            <p14:sldId id="733"/>
            <p14:sldId id="732"/>
            <p14:sldId id="736"/>
            <p14:sldId id="735"/>
            <p14:sldId id="731"/>
            <p14:sldId id="728"/>
            <p14:sldId id="729"/>
            <p14:sldId id="716"/>
            <p14:sldId id="328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BED3A8-7E7B-5AAF-5F3A-E56B55FB3CD8}" name="Sanchez Lopez, David" initials="DS" userId="S::dsanchez@fega.es::c7ebcfb1-181e-4574-95a9-085b4ea1cf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B2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88421" autoAdjust="0"/>
  </p:normalViewPr>
  <p:slideViewPr>
    <p:cSldViewPr snapToGrid="0">
      <p:cViewPr varScale="1">
        <p:scale>
          <a:sx n="87" d="100"/>
          <a:sy n="87" d="100"/>
        </p:scale>
        <p:origin x="11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43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A5EA-E4E1-45F1-A3C5-6C5B90A5904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A33FC-4421-47DC-8925-86B368FD58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7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Agradecimiento.</a:t>
            </a:r>
          </a:p>
          <a:p>
            <a:r>
              <a:rPr lang="es-ES" dirty="0"/>
              <a:t>Qué se va a exponer.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CD672-1EAD-1C44-ABB7-614A7B64E69A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2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4EB15-7352-4F37-8C66-9D997BE962DA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66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8EABC-03B0-4B6D-A6A6-CFC13CB16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42A70B-288B-4941-87CD-B29992035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7FC8A-B556-4C83-8E15-C44415E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38B2E-1BD4-4DCF-82AD-11A817D4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8BBFB-6E5F-4CD5-8479-0BEA655C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7CCCC-2411-472B-A3E9-72BBB16B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58BFC2-CB8F-4D6C-B2E6-D557C4D5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6EAE9C-163E-4750-8962-2C8EC329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90913-BE09-4CAB-A514-C4E2B35A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77F57-52DE-4AC5-88DB-31241CD9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5A5B3-40A0-43BD-A932-BF0CDD51C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95F0DB-1C08-43FC-9BFF-1A013BA80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41F6E8-08A4-4C09-A912-DA6228A5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C2DDF-0E11-4478-B85B-3EDAF57E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31AD7-4D38-4524-8B27-BBD92E15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91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E1E1D-A6B9-4075-8667-3B2DD316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58C5D4-6D14-46C2-94CE-6F46C8F1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34BC1-8330-4007-85D8-5E8C03B4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163A14-483E-4254-9537-BD3E9577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A8066-3FB0-47DD-9AB0-C8ED321B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8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46F0E-0302-4077-96CF-DA62B4F6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64621A-7D13-4FD7-8614-107587978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7A122-577A-4EE8-8A1C-6B2F0F55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AB608-A072-4865-BAB0-13146B0E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E6537-F1F0-4F65-A928-1F9ABE9B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7223C-0292-4F2A-B2E7-6DD48C5C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C5623-C6DB-44C3-980D-4F3EAF74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73FD7E-ADD4-43D2-8217-C21C68B47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F99CB-F783-4BEC-9378-9C3DCB2E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6D0900-659D-4B79-8442-20499ADF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436B01-0851-42F9-B59D-A2A0E857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DEE01-E157-4108-AE4D-FA1E7BBC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75081A-A4BC-422B-A57C-0B137780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41E07D-E134-4438-81E8-CB4F6FDA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6FD692-0713-4CD0-B90C-02D0BA512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FC5B23-4F88-40B5-BA19-0BE666E50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95831C-AD79-4DA5-A334-16646C6F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B75734-F371-481F-A6B2-87715E7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0D5791-1661-4CD5-9D76-E031448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63314-C1DB-41D5-A4BA-F4DDFC34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3AE870-D09B-4FE7-9771-A8542B88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2DFE4B-3560-4C98-9EF9-818C01FE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CAE157-6F4C-4C6E-9976-2704AEA0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7ED972-A069-41A1-975E-D95554C3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CC925E-9377-4FD5-98FD-4A2F454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CC18A5-8FE1-4F3C-A75A-8C341EC2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2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DAD56-EF2C-4D8F-B54A-91992B11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68348-B7E6-4A21-81B4-A1E580A2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0021D-E8FA-48CC-BDD1-173FF9600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ED476A-FB8D-473F-B35E-FC1FA8DD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BE66E-80B3-4C12-8195-F3CD7A22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B2112-F029-4787-A579-1B7375E1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CAB1F-EE6C-4A89-A3B5-2978B0B5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86C58D-6881-4795-8A3A-4458D86F3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565B3-ACF5-4A72-A236-9C2434888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A215EE-2411-4BE0-A155-A1834D51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9113CC-614D-4C3E-8B12-1876E851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03AD8-CEED-4179-8FD1-6C2E29B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4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A7C172-4288-4FE7-AD99-00D3234A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B1F96-BFA7-41CA-B779-2C8DD8EEA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AB8FD-9BF1-4954-B16F-4D824195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7D446-FFC4-4726-89F6-F17ACD26BB0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932C3-CB5B-44F2-B74B-7A6B018A4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17FCA-33E7-4102-A4BF-C631C705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sativum.e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hyperlink" Target="https://www.sativum.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Logo FEGA documento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56" y="5722237"/>
            <a:ext cx="4366674" cy="8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Título"/>
          <p:cNvSpPr txBox="1">
            <a:spLocks/>
          </p:cNvSpPr>
          <p:nvPr/>
        </p:nvSpPr>
        <p:spPr>
          <a:xfrm>
            <a:off x="339749" y="4180275"/>
            <a:ext cx="6697156" cy="771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0505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David A. Nafría García</a:t>
            </a:r>
          </a:p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nafgarda@itacyl.es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11ACED-91A7-586F-4E93-F9BDACAD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97"/>
          <a:stretch/>
        </p:blipFill>
        <p:spPr>
          <a:xfrm>
            <a:off x="261371" y="6142157"/>
            <a:ext cx="2032525" cy="409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1E6773-007C-8721-E970-0A9EF78C4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1" y="5758062"/>
            <a:ext cx="2327568" cy="3719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34683F5-16B0-EBB9-4F2C-951187F1F240}"/>
              </a:ext>
            </a:extLst>
          </p:cNvPr>
          <p:cNvSpPr txBox="1"/>
          <p:nvPr/>
        </p:nvSpPr>
        <p:spPr>
          <a:xfrm>
            <a:off x="261371" y="1435021"/>
            <a:ext cx="6470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SATIVUM</a:t>
            </a:r>
            <a:r>
              <a:rPr lang="en-US" sz="4000" dirty="0"/>
              <a:t> and </a:t>
            </a:r>
            <a:r>
              <a:rPr lang="en-GB" sz="4000" dirty="0"/>
              <a:t>Farm Sustainability tool for nutrient</a:t>
            </a:r>
            <a:r>
              <a:rPr lang="en-US" sz="4000" dirty="0"/>
              <a:t> functionality across </a:t>
            </a:r>
            <a:r>
              <a:rPr lang="en-US" sz="4000" b="1" dirty="0"/>
              <a:t>Spain</a:t>
            </a:r>
            <a:endParaRPr lang="es-ES" sz="4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9327C48-0CD7-0416-A7F9-49B2658AA3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19" y="5722237"/>
            <a:ext cx="3973286" cy="8293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1A3006-1644-694A-C6FA-79C33BF17B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7201263" y="1185845"/>
            <a:ext cx="4146005" cy="23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points</a:t>
            </a:r>
            <a:r>
              <a:rPr lang="es-ES" sz="3600" dirty="0"/>
              <a:t> &gt; Digital </a:t>
            </a:r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Mapping</a:t>
            </a:r>
            <a:r>
              <a:rPr lang="es-ES" sz="3600" dirty="0"/>
              <a:t> 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About 50.000 georeferenced soil samples collected all over Spain from multiple sources: Labs,</a:t>
            </a:r>
          </a:p>
          <a:p>
            <a:r>
              <a:rPr lang="en-GB" dirty="0"/>
              <a:t>Coops, Government (INES, LUCAS…)</a:t>
            </a:r>
          </a:p>
          <a:p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3522C2-AAFF-448D-A3D9-70BA9985A6D0}"/>
              </a:ext>
            </a:extLst>
          </p:cNvPr>
          <p:cNvSpPr txBox="1"/>
          <p:nvPr/>
        </p:nvSpPr>
        <p:spPr>
          <a:xfrm>
            <a:off x="7941104" y="3903695"/>
            <a:ext cx="347697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National government will collect and analyse 16,000 new points in 2024 with two depths.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/>
          <p:nvPr/>
        </p:nvSpPr>
        <p:spPr>
          <a:xfrm>
            <a:off x="7941104" y="5074636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Soil texture, organic matter, P and K are interpolated using Digital Soil Mapping techniques with covariate variables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The services behind the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n-GB" dirty="0"/>
              <a:t>N-NO3 content in groundwater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2D210-46CF-4CF1-859C-389001DC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785" y="1847514"/>
            <a:ext cx="8229600" cy="50104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E" b="1" dirty="0"/>
              <a:t>Crop nutrient </a:t>
            </a:r>
            <a:r>
              <a:rPr lang="en-AE" b="1" dirty="0" err="1"/>
              <a:t>budgetting</a:t>
            </a:r>
            <a:r>
              <a:rPr lang="en-AE" b="1" dirty="0"/>
              <a:t> (balance)</a:t>
            </a:r>
          </a:p>
          <a:p>
            <a:r>
              <a:rPr lang="en-AE" dirty="0"/>
              <a:t>API B for crop parameters for nutrition algorithm</a:t>
            </a:r>
          </a:p>
          <a:p>
            <a:r>
              <a:rPr lang="en-AE" dirty="0"/>
              <a:t>API C for nutrient balance calculation </a:t>
            </a:r>
          </a:p>
          <a:p>
            <a:pPr marL="0" indent="0">
              <a:buNone/>
            </a:pPr>
            <a:r>
              <a:rPr lang="en-AE" b="1" dirty="0"/>
              <a:t>Fertilizer recommendation </a:t>
            </a:r>
          </a:p>
          <a:p>
            <a:r>
              <a:rPr lang="en-AE" dirty="0"/>
              <a:t>API D for organic fertilizer listing</a:t>
            </a:r>
          </a:p>
          <a:p>
            <a:r>
              <a:rPr lang="en-AE" dirty="0"/>
              <a:t>API E for inorganic fertilizer listing</a:t>
            </a:r>
          </a:p>
          <a:p>
            <a:r>
              <a:rPr lang="en-AE" dirty="0"/>
              <a:t>API G for automatic fertilizer proposal service</a:t>
            </a:r>
          </a:p>
          <a:p>
            <a:pPr marL="0" indent="0">
              <a:buNone/>
            </a:pPr>
            <a:r>
              <a:rPr lang="en-AE" b="1" dirty="0"/>
              <a:t>Geospatial data services </a:t>
            </a:r>
          </a:p>
          <a:p>
            <a:r>
              <a:rPr lang="en-AE" dirty="0"/>
              <a:t>API A for soil query (from interpolated maps)</a:t>
            </a:r>
          </a:p>
          <a:p>
            <a:r>
              <a:rPr lang="en-AE" dirty="0"/>
              <a:t>API F for N and K content of irrigation water</a:t>
            </a:r>
          </a:p>
          <a:p>
            <a:pPr marL="0" indent="0">
              <a:buNone/>
            </a:pPr>
            <a:r>
              <a:rPr lang="en-AE" b="1" dirty="0"/>
              <a:t>HTML demo interface</a:t>
            </a:r>
            <a:r>
              <a:rPr lang="en-AE" dirty="0"/>
              <a:t>: simple PWA and request sequence documentation</a:t>
            </a:r>
          </a:p>
          <a:p>
            <a:r>
              <a:rPr lang="en-AE" dirty="0"/>
              <a:t>API H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SIGPAC </a:t>
            </a:r>
            <a:r>
              <a:rPr lang="es-ES" dirty="0" err="1"/>
              <a:t>enclosures</a:t>
            </a:r>
            <a:endParaRPr lang="en-AE" dirty="0"/>
          </a:p>
          <a:p>
            <a:pPr marL="0" indent="0">
              <a:buNone/>
            </a:pPr>
            <a:endParaRPr lang="en-AE" sz="2000" b="1" dirty="0"/>
          </a:p>
          <a:p>
            <a:pPr marL="0" indent="0">
              <a:buNone/>
            </a:pPr>
            <a:endParaRPr lang="en-AE" sz="2000" dirty="0"/>
          </a:p>
          <a:p>
            <a:endParaRPr lang="en-AE" sz="2000" dirty="0"/>
          </a:p>
          <a:p>
            <a:pPr marL="0" indent="0">
              <a:buNone/>
            </a:pPr>
            <a:endParaRPr lang="en-AE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694464B9-9B8A-493A-A241-AD9B2992FC0A}"/>
              </a:ext>
            </a:extLst>
          </p:cNvPr>
          <p:cNvSpPr/>
          <p:nvPr/>
        </p:nvSpPr>
        <p:spPr>
          <a:xfrm>
            <a:off x="7824192" y="2074332"/>
            <a:ext cx="360040" cy="225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AE802F5-25B0-41A3-8FE7-96D975FF81FF}"/>
              </a:ext>
            </a:extLst>
          </p:cNvPr>
          <p:cNvSpPr/>
          <p:nvPr/>
        </p:nvSpPr>
        <p:spPr>
          <a:xfrm>
            <a:off x="7824192" y="4710676"/>
            <a:ext cx="360040" cy="926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8" descr="ArcGIS Server">
            <a:extLst>
              <a:ext uri="{FF2B5EF4-FFF2-40B4-BE49-F238E27FC236}">
                <a16:creationId xmlns:a16="http://schemas.microsoft.com/office/drawing/2014/main" id="{4CED33F3-98A8-4D77-BC65-5F8DE51F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95" y="4851645"/>
            <a:ext cx="1944217" cy="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-sal (Tamer S) · GitHub">
            <a:extLst>
              <a:ext uri="{FF2B5EF4-FFF2-40B4-BE49-F238E27FC236}">
                <a16:creationId xmlns:a16="http://schemas.microsoft.com/office/drawing/2014/main" id="{6C7CCE52-0CDF-4D58-8A44-26CF2C8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64" y="2828601"/>
            <a:ext cx="1116243" cy="7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Specification v3.1.0 | Introduction, Definitions, &amp; More">
            <a:extLst>
              <a:ext uri="{FF2B5EF4-FFF2-40B4-BE49-F238E27FC236}">
                <a16:creationId xmlns:a16="http://schemas.microsoft.com/office/drawing/2014/main" id="{190C1A6E-D8A9-4365-9BB5-4D24A09D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75" y="3658229"/>
            <a:ext cx="1417996" cy="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D0C6C78-EF60-4A2A-9B20-B135DB8C9F29}"/>
              </a:ext>
            </a:extLst>
          </p:cNvPr>
          <p:cNvSpPr txBox="1"/>
          <p:nvPr/>
        </p:nvSpPr>
        <p:spPr>
          <a:xfrm>
            <a:off x="9770616" y="3718516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latin typeface="Consolas" panose="020B0609020204030204" pitchFamily="49" charset="0"/>
              </a:rPr>
              <a:t>OAS 3.1</a:t>
            </a:r>
            <a:endParaRPr lang="es-ES" sz="1400" dirty="0">
              <a:latin typeface="Consolas" panose="020B0609020204030204" pitchFamily="49" charset="0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702B6540-A44B-4788-BD6E-A3BB71FB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24" y="144867"/>
            <a:ext cx="11200002" cy="1325563"/>
          </a:xfrm>
        </p:spPr>
        <p:txBody>
          <a:bodyPr>
            <a:normAutofit/>
          </a:bodyPr>
          <a:lstStyle/>
          <a:p>
            <a:r>
              <a:rPr lang="en-GB" sz="2400" dirty="0"/>
              <a:t>New plethora of API for third parties funded by CAP Coordinating body of Spain (FEGA)</a:t>
            </a:r>
          </a:p>
        </p:txBody>
      </p:sp>
    </p:spTree>
    <p:extLst>
      <p:ext uri="{BB962C8B-B14F-4D97-AF65-F5344CB8AC3E}">
        <p14:creationId xmlns:p14="http://schemas.microsoft.com/office/powerpoint/2010/main" val="239951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 descr="image002">
            <a:extLst>
              <a:ext uri="{FF2B5EF4-FFF2-40B4-BE49-F238E27FC236}">
                <a16:creationId xmlns:a16="http://schemas.microsoft.com/office/drawing/2014/main" id="{B2B550E6-9754-4801-B405-9FD8EDC4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815"/>
            <a:ext cx="11908615" cy="5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33FABBD6-56FC-4E5F-9DDF-6AEEA2772CFE}"/>
              </a:ext>
            </a:extLst>
          </p:cNvPr>
          <p:cNvSpPr txBox="1">
            <a:spLocks/>
          </p:cNvSpPr>
          <p:nvPr/>
        </p:nvSpPr>
        <p:spPr>
          <a:xfrm>
            <a:off x="283385" y="-87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API schema for third party APPs</a:t>
            </a:r>
          </a:p>
        </p:txBody>
      </p:sp>
    </p:spTree>
    <p:extLst>
      <p:ext uri="{BB962C8B-B14F-4D97-AF65-F5344CB8AC3E}">
        <p14:creationId xmlns:p14="http://schemas.microsoft.com/office/powerpoint/2010/main" val="55649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n-GB" dirty="0" err="1"/>
              <a:t>Developper</a:t>
            </a:r>
            <a:r>
              <a:rPr lang="en-GB" dirty="0"/>
              <a:t> portal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https://portal.api.itacyl.es/portal/apis/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B93E3-343D-4E5E-8177-A19CD25D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0BF675-B4DF-4F14-85BC-602C0F97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C08814-C1C3-48BB-B3F8-D143098C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89" y="0"/>
            <a:ext cx="9246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E643-8F05-5A2C-C066-F41614F3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58C775-EE1D-E78B-D035-27CE268D7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683" y="-49083"/>
            <a:ext cx="7206317" cy="6956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D93B3-B1B9-D592-789C-3C22C3F6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9" y="1105068"/>
            <a:ext cx="3856054" cy="5387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E55FD-5183-80D1-D147-605F0A4BD017}"/>
              </a:ext>
            </a:extLst>
          </p:cNvPr>
          <p:cNvSpPr txBox="1"/>
          <p:nvPr/>
        </p:nvSpPr>
        <p:spPr>
          <a:xfrm>
            <a:off x="1545575" y="5984240"/>
            <a:ext cx="16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Doc </a:t>
            </a:r>
            <a:r>
              <a:rPr lang="en-GB" dirty="0" err="1"/>
              <a:t>descriptivo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40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7C2BB1D-48EE-453A-855F-3BFFAF80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experience (may 2024 data)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7E78298-222C-401C-8882-FD12BC44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9061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Farmer and advisors </a:t>
            </a:r>
          </a:p>
          <a:p>
            <a:pPr lvl="1"/>
            <a:r>
              <a:rPr lang="en-GB" dirty="0"/>
              <a:t>Users active: </a:t>
            </a:r>
            <a:r>
              <a:rPr lang="en-GB" dirty="0">
                <a:solidFill>
                  <a:srgbClr val="FF0000"/>
                </a:solidFill>
              </a:rPr>
              <a:t>3,938</a:t>
            </a:r>
          </a:p>
          <a:p>
            <a:pPr lvl="1"/>
            <a:r>
              <a:rPr lang="en-GB" dirty="0"/>
              <a:t>Parcels included: </a:t>
            </a:r>
            <a:r>
              <a:rPr lang="en-GB" dirty="0">
                <a:solidFill>
                  <a:srgbClr val="FF0000"/>
                </a:solidFill>
              </a:rPr>
              <a:t>338,925</a:t>
            </a:r>
            <a:r>
              <a:rPr lang="en-GB" dirty="0"/>
              <a:t> (27,849 of them with nutrient plan)</a:t>
            </a:r>
          </a:p>
          <a:p>
            <a:pPr lvl="1"/>
            <a:r>
              <a:rPr lang="en-GB" dirty="0"/>
              <a:t>Training sessions in 2023: </a:t>
            </a:r>
            <a:r>
              <a:rPr lang="en-GB" dirty="0">
                <a:solidFill>
                  <a:srgbClr val="FF0000"/>
                </a:solidFill>
              </a:rPr>
              <a:t>74</a:t>
            </a:r>
          </a:p>
          <a:p>
            <a:pPr lvl="1"/>
            <a:r>
              <a:rPr lang="en-GB" dirty="0"/>
              <a:t>Farmers/advisors audience in 2023: </a:t>
            </a:r>
            <a:r>
              <a:rPr lang="en-GB" dirty="0">
                <a:solidFill>
                  <a:srgbClr val="FF0000"/>
                </a:solidFill>
              </a:rPr>
              <a:t>2,300</a:t>
            </a:r>
          </a:p>
          <a:p>
            <a:r>
              <a:rPr lang="en-GB" dirty="0"/>
              <a:t>Developers</a:t>
            </a:r>
          </a:p>
          <a:p>
            <a:pPr lvl="1"/>
            <a:r>
              <a:rPr lang="en-GB" dirty="0"/>
              <a:t>Registered with API Key: </a:t>
            </a:r>
            <a:r>
              <a:rPr lang="en-GB" dirty="0">
                <a:solidFill>
                  <a:srgbClr val="FF0000"/>
                </a:solidFill>
              </a:rPr>
              <a:t>33</a:t>
            </a:r>
          </a:p>
          <a:p>
            <a:pPr lvl="1"/>
            <a:r>
              <a:rPr lang="en-GB" dirty="0"/>
              <a:t>API petitions for nutrient budget:</a:t>
            </a:r>
          </a:p>
          <a:p>
            <a:pPr lvl="2"/>
            <a:r>
              <a:rPr lang="en-GB" sz="1800" dirty="0"/>
              <a:t>Feb: </a:t>
            </a:r>
            <a:r>
              <a:rPr lang="en-GB" sz="1800" dirty="0">
                <a:solidFill>
                  <a:srgbClr val="FF0000"/>
                </a:solidFill>
              </a:rPr>
              <a:t>6,481</a:t>
            </a:r>
            <a:r>
              <a:rPr lang="en-GB" sz="1800" dirty="0"/>
              <a:t> (SATIVUM) + </a:t>
            </a:r>
            <a:r>
              <a:rPr lang="en-GB" sz="1800" dirty="0">
                <a:solidFill>
                  <a:srgbClr val="FF0000"/>
                </a:solidFill>
              </a:rPr>
              <a:t>1,837</a:t>
            </a:r>
            <a:r>
              <a:rPr lang="en-GB" sz="1800" dirty="0"/>
              <a:t> (3rd parties)</a:t>
            </a:r>
          </a:p>
          <a:p>
            <a:pPr lvl="2"/>
            <a:r>
              <a:rPr lang="en-GB" sz="1800" dirty="0"/>
              <a:t>Mar: </a:t>
            </a:r>
            <a:r>
              <a:rPr lang="en-GB" sz="1800" dirty="0">
                <a:solidFill>
                  <a:srgbClr val="FF0000"/>
                </a:solidFill>
              </a:rPr>
              <a:t>4,313</a:t>
            </a:r>
            <a:r>
              <a:rPr lang="en-GB" sz="1800" dirty="0"/>
              <a:t> (SATIVUM) + </a:t>
            </a:r>
            <a:r>
              <a:rPr lang="en-GB" sz="1800" dirty="0">
                <a:solidFill>
                  <a:srgbClr val="FF0000"/>
                </a:solidFill>
              </a:rPr>
              <a:t>1,060</a:t>
            </a:r>
            <a:r>
              <a:rPr lang="en-GB" sz="1800" dirty="0"/>
              <a:t> (3rd parties)</a:t>
            </a:r>
          </a:p>
          <a:p>
            <a:pPr lvl="2"/>
            <a:r>
              <a:rPr lang="en-GB" sz="1800" dirty="0"/>
              <a:t>Apr: </a:t>
            </a:r>
            <a:r>
              <a:rPr lang="en-GB" sz="1800" dirty="0">
                <a:solidFill>
                  <a:srgbClr val="FF0000"/>
                </a:solidFill>
              </a:rPr>
              <a:t>2,029</a:t>
            </a:r>
            <a:r>
              <a:rPr lang="en-GB" sz="1800" dirty="0"/>
              <a:t> (SATIVUM) + </a:t>
            </a:r>
            <a:r>
              <a:rPr lang="en-GB" sz="1800" dirty="0">
                <a:solidFill>
                  <a:srgbClr val="FF0000"/>
                </a:solidFill>
              </a:rPr>
              <a:t>759</a:t>
            </a:r>
            <a:r>
              <a:rPr lang="en-GB" sz="1800" dirty="0"/>
              <a:t> (3rd parties)</a:t>
            </a:r>
          </a:p>
          <a:p>
            <a:pPr lvl="2"/>
            <a:endParaRPr lang="en-GB" sz="1800" dirty="0"/>
          </a:p>
        </p:txBody>
      </p:sp>
      <p:pic>
        <p:nvPicPr>
          <p:cNvPr id="5" name="Picture 4" descr="A group of people in a room with laptops&#10;&#10;Description automatically generated">
            <a:extLst>
              <a:ext uri="{FF2B5EF4-FFF2-40B4-BE49-F238E27FC236}">
                <a16:creationId xmlns:a16="http://schemas.microsoft.com/office/drawing/2014/main" id="{D916299D-AE31-90EE-D833-C459CEFE2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48" y="4144315"/>
            <a:ext cx="4968069" cy="2235631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36716C69-2551-22FC-354E-B01E8379D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3" b="9115"/>
          <a:stretch/>
        </p:blipFill>
        <p:spPr>
          <a:xfrm>
            <a:off x="7053448" y="1765663"/>
            <a:ext cx="4968069" cy="22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84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FACCF-AF20-1545-A083-1F362C7A2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BEE1-529F-BD42-F164-A8FAF6D9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t tables with computers and a projector screen&#10;&#10;Description automatically generated">
            <a:extLst>
              <a:ext uri="{FF2B5EF4-FFF2-40B4-BE49-F238E27FC236}">
                <a16:creationId xmlns:a16="http://schemas.microsoft.com/office/drawing/2014/main" id="{5CB903DB-94A1-3030-6C95-2EDB92711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  <p:pic>
        <p:nvPicPr>
          <p:cNvPr id="7" name="Picture 6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183E01A8-B120-4BC0-58C6-FD4449F7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241152C0-543A-5A81-6628-28A0A461A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13DF8B56-7BB1-B1BC-E71C-E04702973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3" name="Picture 12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9464B06E-AECB-91D7-8484-FD5DC8992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5" name="Picture 1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9A45BA31-FAA6-C7E7-460D-2A5C82B89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7" name="Picture 16" descr="A group of people sitting at tables in a classroom&#10;&#10;Description automatically generated">
            <a:extLst>
              <a:ext uri="{FF2B5EF4-FFF2-40B4-BE49-F238E27FC236}">
                <a16:creationId xmlns:a16="http://schemas.microsoft.com/office/drawing/2014/main" id="{2627463D-2215-6036-55FD-670033D94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12192000" cy="5503333"/>
          </a:xfrm>
          <a:prstGeom prst="rect">
            <a:avLst/>
          </a:prstGeom>
        </p:spPr>
      </p:pic>
      <p:pic>
        <p:nvPicPr>
          <p:cNvPr id="19" name="Picture 1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FA689104-F20E-1456-7E0B-F213D68DA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21" name="Picture 20" descr="A large group of people sitting at tables&#10;&#10;Description automatically generated">
            <a:extLst>
              <a:ext uri="{FF2B5EF4-FFF2-40B4-BE49-F238E27FC236}">
                <a16:creationId xmlns:a16="http://schemas.microsoft.com/office/drawing/2014/main" id="{3E8E33F7-ED63-0394-E1EC-CDCD009C0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5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E90-5B62-C99B-ECAF-DE2F9C65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52FC7B9B-4972-9DB2-FE94-E29F4C62C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413" y="598697"/>
            <a:ext cx="12572720" cy="56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F38F518-9723-F7B5-CCC1-88590D9D57D0}"/>
              </a:ext>
            </a:extLst>
          </p:cNvPr>
          <p:cNvSpPr/>
          <p:nvPr/>
        </p:nvSpPr>
        <p:spPr>
          <a:xfrm>
            <a:off x="434398" y="142492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16" y="2009456"/>
            <a:ext cx="6188242" cy="225077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Free public Web user interface for </a:t>
            </a:r>
            <a:r>
              <a:rPr lang="en-GB" b="1" dirty="0"/>
              <a:t>agronomic advise </a:t>
            </a:r>
            <a:r>
              <a:rPr lang="en-GB" dirty="0"/>
              <a:t>developed as a Progressive Web App. </a:t>
            </a:r>
          </a:p>
          <a:p>
            <a:pPr marL="0" indent="0" algn="ctr">
              <a:buNone/>
            </a:pPr>
            <a:r>
              <a:rPr lang="en-GB" i="1" dirty="0"/>
              <a:t>Can be installed directly as an APP for mobile and desktop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DA753-CD93-4854-AA85-AE74A4A7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0" y="681037"/>
            <a:ext cx="4794006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FDAEF-AB44-4751-B000-15C547BEB2E6}"/>
              </a:ext>
            </a:extLst>
          </p:cNvPr>
          <p:cNvGrpSpPr/>
          <p:nvPr/>
        </p:nvGrpSpPr>
        <p:grpSpPr>
          <a:xfrm>
            <a:off x="7727643" y="1104721"/>
            <a:ext cx="3473430" cy="681037"/>
            <a:chOff x="1308100" y="4838700"/>
            <a:chExt cx="3473430" cy="8890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5355FE70-5E66-4C98-8214-BB561F78923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hlinkClick r:id="rId4"/>
              <a:extLst>
                <a:ext uri="{FF2B5EF4-FFF2-40B4-BE49-F238E27FC236}">
                  <a16:creationId xmlns:a16="http://schemas.microsoft.com/office/drawing/2014/main" id="{C30DB591-1C71-49AE-B381-AB05249D73D9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462" y="8153399"/>
            <a:ext cx="4906108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B4B7D09F-1FFB-780C-CB1B-D4D3D8837716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What is SATIVUM?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29" y="1104721"/>
            <a:ext cx="3903725" cy="822893"/>
          </a:xfrm>
          <a:prstGeom prst="rect">
            <a:avLst/>
          </a:prstGeom>
        </p:spPr>
      </p:pic>
      <p:pic>
        <p:nvPicPr>
          <p:cNvPr id="1026" name="Picture 2" descr="Api, backend, frontend icon - Download on Iconfinder">
            <a:extLst>
              <a:ext uri="{FF2B5EF4-FFF2-40B4-BE49-F238E27FC236}">
                <a16:creationId xmlns:a16="http://schemas.microsoft.com/office/drawing/2014/main" id="{34DF9841-F1E8-44D1-ABA9-B097CFCD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58" y="148399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A6BC36-03D7-4D79-B210-9694AE16C0CE}"/>
              </a:ext>
            </a:extLst>
          </p:cNvPr>
          <p:cNvSpPr txBox="1"/>
          <p:nvPr/>
        </p:nvSpPr>
        <p:spPr>
          <a:xfrm>
            <a:off x="117546" y="2580844"/>
            <a:ext cx="633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7DB41D3-F511-4674-90C1-65C33E2B1CBA}"/>
              </a:ext>
            </a:extLst>
          </p:cNvPr>
          <p:cNvSpPr txBox="1"/>
          <p:nvPr/>
        </p:nvSpPr>
        <p:spPr>
          <a:xfrm>
            <a:off x="134546" y="4730133"/>
            <a:ext cx="633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155496-843D-4A30-90B8-F06429675E29}"/>
              </a:ext>
            </a:extLst>
          </p:cNvPr>
          <p:cNvSpPr/>
          <p:nvPr/>
        </p:nvSpPr>
        <p:spPr>
          <a:xfrm>
            <a:off x="837716" y="4591634"/>
            <a:ext cx="6118776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dirty="0"/>
              <a:t>Backend of services as API (some</a:t>
            </a:r>
            <a:r>
              <a:rPr lang="en-GB" sz="2800" i="1" dirty="0"/>
              <a:t> open to developers)</a:t>
            </a:r>
          </a:p>
          <a:p>
            <a:r>
              <a:rPr lang="en-GB" sz="2800" i="1" dirty="0"/>
              <a:t>Supported by IACS Data Sharing (and other public data)</a:t>
            </a:r>
          </a:p>
        </p:txBody>
      </p:sp>
    </p:spTree>
    <p:extLst>
      <p:ext uri="{BB962C8B-B14F-4D97-AF65-F5344CB8AC3E}">
        <p14:creationId xmlns:p14="http://schemas.microsoft.com/office/powerpoint/2010/main" val="2645133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F351-9262-0257-BA51-0E155F3D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7A75-E75F-811D-BB70-17447429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65280-9DED-EE23-5322-388B7A52E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2053"/>
            <a:ext cx="121920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1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FC41-D81D-3F08-AD1F-C4F92DBB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E3CD-F988-4660-CE8A-90C4EB843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42DA2687-EFF5-921E-FDBE-92C4EB8EC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014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39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E0F14-8178-455C-92F3-777788F0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Farmers and their advisors feedback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32AE5-2442-4FE8-AFE0-E036C0EBB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06589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ability to perform nutrient balances has made the tool famous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direct interaction with farmers evolved the tool but </a:t>
            </a:r>
            <a:r>
              <a:rPr lang="en-US" b="1" dirty="0"/>
              <a:t>Still more evolution is needed</a:t>
            </a:r>
            <a:r>
              <a:rPr lang="en-US" dirty="0"/>
              <a:t>. Many farmers don’t pass the testing phase.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truly motivates them is regulatory pressure or the possibility of escaping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Much of the success lies in the fact that the pressure to create nutrient plans already exists within regulations or is being established, while SATIVUM emerges as a </a:t>
            </a:r>
            <a:r>
              <a:rPr lang="en-US" b="1" dirty="0"/>
              <a:t>problem solver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business model behind?</a:t>
            </a:r>
          </a:p>
          <a:p>
            <a:endParaRPr lang="en-GB" dirty="0"/>
          </a:p>
        </p:txBody>
      </p:sp>
      <p:pic>
        <p:nvPicPr>
          <p:cNvPr id="1026" name="Picture 2" descr="Celebrity, famous, popular, vip icon - Download on Iconfinder">
            <a:extLst>
              <a:ext uri="{FF2B5EF4-FFF2-40B4-BE49-F238E27FC236}">
                <a16:creationId xmlns:a16="http://schemas.microsoft.com/office/drawing/2014/main" id="{5D314DD5-66E7-5819-049B-425764B3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752225"/>
            <a:ext cx="1876926" cy="1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0C213F-6BC1-F874-75CA-F7F350BD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2629151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3A807D-A1B5-FB66-70ED-05A010E7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167" y="4540948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90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C7F88-F53F-E447-B095-519E7A0D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35B2857-1004-D106-BA15-C1D14F4D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integrations in third party APP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D9D2A5-D7C3-6D7A-198C-8E72FF1D2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85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183A-70F0-049A-5D33-FEB3A109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2A7242-67F0-BD1E-DF5E-25C64A1B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87" y="1463857"/>
            <a:ext cx="9614225" cy="4590686"/>
          </a:xfrm>
          <a:prstGeom prst="rect">
            <a:avLst/>
          </a:prstGeom>
        </p:spPr>
      </p:pic>
      <p:pic>
        <p:nvPicPr>
          <p:cNvPr id="2052" name="Picture 4" descr="SGA Ayuda">
            <a:extLst>
              <a:ext uri="{FF2B5EF4-FFF2-40B4-BE49-F238E27FC236}">
                <a16:creationId xmlns:a16="http://schemas.microsoft.com/office/drawing/2014/main" id="{AD65139A-A908-2A0B-7334-FEAC46D8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9" y="299368"/>
            <a:ext cx="2161973" cy="9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4" descr="image004">
            <a:extLst>
              <a:ext uri="{FF2B5EF4-FFF2-40B4-BE49-F238E27FC236}">
                <a16:creationId xmlns:a16="http://schemas.microsoft.com/office/drawing/2014/main" id="{2F3AE326-52FE-CE28-259C-E44ABAA1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59" y="3331257"/>
            <a:ext cx="6964201" cy="35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DDBF368-082A-A24C-00EF-ED02E859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44" y="120650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64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651B-04BD-D4D1-3722-C84899CB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E27BA58-0517-B069-C5F5-A8F7DED6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" y="80877"/>
            <a:ext cx="2300288" cy="1428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2510A7-84EB-5A4A-9BD5-C3F97442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37347"/>
            <a:ext cx="12192000" cy="4167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542364-1D6E-8A70-3CA5-2165627DB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1610295"/>
            <a:ext cx="11103429" cy="47635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AF6D7F-7217-B200-46FA-2E0632C12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8" y="190872"/>
            <a:ext cx="4191585" cy="2838846"/>
          </a:xfrm>
          <a:prstGeom prst="rect">
            <a:avLst/>
          </a:prstGeom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80E7478-1078-5E6E-7EB4-DFF8D75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13" y="279497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0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96F4A-149A-08BA-5A0C-A4F25DB5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FF643F-95FB-8587-037C-A56A005AE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00200" y="0"/>
            <a:ext cx="7515225" cy="6907222"/>
          </a:xfrm>
          <a:prstGeom prst="rect">
            <a:avLst/>
          </a:prstGeom>
        </p:spPr>
      </p:pic>
      <p:pic>
        <p:nvPicPr>
          <p:cNvPr id="3074" name="Picture 2" descr="Interreg SUDOE - Fundación Galicia Europa">
            <a:extLst>
              <a:ext uri="{FF2B5EF4-FFF2-40B4-BE49-F238E27FC236}">
                <a16:creationId xmlns:a16="http://schemas.microsoft.com/office/drawing/2014/main" id="{4D4B2524-D7BF-5D36-50A7-14C5004D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944" y="5629013"/>
            <a:ext cx="2662694" cy="9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46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560D57-D4C3-4FB3-A640-4C9DBC6FD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BBC3D6-6E41-4613-AD7F-C465CFC2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33713" cy="906463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DB838-FE58-43C2-8A93-0F78FD799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99" y="1598851"/>
            <a:ext cx="10515600" cy="341749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SATIVUM enables Spain to fulfill the obligations of having a Farm Sustainability tool for nutrients</a:t>
            </a:r>
            <a:r>
              <a:rPr lang="en-GB" dirty="0"/>
              <a:t>.</a:t>
            </a:r>
          </a:p>
          <a:p>
            <a:r>
              <a:rPr lang="en-US" dirty="0"/>
              <a:t>Spain has gone one step further by making the FAST functionality mandatory in all digital field books. SATIVUM API facilitates that</a:t>
            </a:r>
          </a:p>
          <a:p>
            <a:r>
              <a:rPr lang="en-US" dirty="0"/>
              <a:t>Be cautious about making a tool mandatory because crop nutrition is incredible complex and agriculture practices are incredibly diverse.</a:t>
            </a:r>
          </a:p>
          <a:p>
            <a:r>
              <a:rPr lang="en-US" b="1" dirty="0"/>
              <a:t>What drives our development is provide service to the farmers</a:t>
            </a:r>
            <a:r>
              <a:rPr lang="en-US" dirty="0"/>
              <a:t>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AB7118-0063-42BE-A767-43CDC08E8BD7}"/>
              </a:ext>
            </a:extLst>
          </p:cNvPr>
          <p:cNvSpPr/>
          <p:nvPr/>
        </p:nvSpPr>
        <p:spPr>
          <a:xfrm>
            <a:off x="1133912" y="5706340"/>
            <a:ext cx="99241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Good SW developer + Public data + Agronomic knowledge + User interaction </a:t>
            </a:r>
            <a:endParaRPr lang="en-GB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A3843D-4F17-4857-92A8-73F602EDF415}"/>
              </a:ext>
            </a:extLst>
          </p:cNvPr>
          <p:cNvSpPr/>
          <p:nvPr/>
        </p:nvSpPr>
        <p:spPr>
          <a:xfrm>
            <a:off x="5121182" y="5176676"/>
            <a:ext cx="179863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SATIVUM recipe:</a:t>
            </a:r>
          </a:p>
        </p:txBody>
      </p:sp>
    </p:spTree>
    <p:extLst>
      <p:ext uri="{BB962C8B-B14F-4D97-AF65-F5344CB8AC3E}">
        <p14:creationId xmlns:p14="http://schemas.microsoft.com/office/powerpoint/2010/main" val="107991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F130D-656D-45BB-951D-25BF188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DF257-CCF1-4B05-9DA7-89A38891F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0DC497-EA7B-4F77-AB0D-A87D91AC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039432-3607-4444-844C-D71F8E39CDB5}"/>
              </a:ext>
            </a:extLst>
          </p:cNvPr>
          <p:cNvSpPr txBox="1"/>
          <p:nvPr/>
        </p:nvSpPr>
        <p:spPr>
          <a:xfrm>
            <a:off x="922789" y="1336745"/>
            <a:ext cx="378680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4000" dirty="0"/>
              <a:t>LPIS Data Sharing</a:t>
            </a:r>
          </a:p>
        </p:txBody>
      </p:sp>
    </p:spTree>
    <p:extLst>
      <p:ext uri="{BB962C8B-B14F-4D97-AF65-F5344CB8AC3E}">
        <p14:creationId xmlns:p14="http://schemas.microsoft.com/office/powerpoint/2010/main" val="1109121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2208B-90DB-400A-9066-C779549B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ED7C77-B2BF-4AAF-AC9F-F821A911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0A4EE8-6323-4D51-8F3D-29D0B567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59F85F-D1A8-4B61-A36F-BBE5429B2838}"/>
              </a:ext>
            </a:extLst>
          </p:cNvPr>
          <p:cNvSpPr txBox="1"/>
          <p:nvPr/>
        </p:nvSpPr>
        <p:spPr>
          <a:xfrm>
            <a:off x="922789" y="1336745"/>
            <a:ext cx="408919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4000" dirty="0"/>
              <a:t>GSAA Data Sharing</a:t>
            </a:r>
          </a:p>
        </p:txBody>
      </p:sp>
    </p:spTree>
    <p:extLst>
      <p:ext uri="{BB962C8B-B14F-4D97-AF65-F5344CB8AC3E}">
        <p14:creationId xmlns:p14="http://schemas.microsoft.com/office/powerpoint/2010/main" val="168868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FaST</a:t>
            </a:r>
            <a:r>
              <a:rPr lang="en-GB" dirty="0"/>
              <a:t> (Spain) </a:t>
            </a:r>
            <a:r>
              <a:rPr lang="en-GB" sz="1600" dirty="0"/>
              <a:t>Start in year 2020</a:t>
            </a:r>
            <a:endParaRPr lang="en-GB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FERTILICALC</a:t>
            </a:r>
          </a:p>
          <a:p>
            <a:pPr algn="ctr"/>
            <a:r>
              <a:rPr lang="es-ES" dirty="0" err="1"/>
              <a:t>Algorithm</a:t>
            </a:r>
            <a:endParaRPr lang="es-ES" dirty="0"/>
          </a:p>
          <a:p>
            <a:pPr algn="ctr"/>
            <a:r>
              <a:rPr lang="es-ES" sz="1200" dirty="0"/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NPK NUTRIENT ALGORITHM</a:t>
            </a:r>
          </a:p>
          <a:p>
            <a:pPr algn="ctr"/>
            <a:r>
              <a:rPr lang="es-ES" sz="1200" dirty="0"/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Merging elements: FERTILICALC + </a:t>
            </a:r>
            <a:r>
              <a:rPr lang="en-US" sz="4000" dirty="0" err="1"/>
              <a:t>FaST</a:t>
            </a:r>
            <a:r>
              <a:rPr lang="en-US" sz="4000" dirty="0"/>
              <a:t> 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30A608-ABB4-4022-915D-599B9A940ABE}"/>
              </a:ext>
            </a:extLst>
          </p:cNvPr>
          <p:cNvSpPr txBox="1"/>
          <p:nvPr/>
        </p:nvSpPr>
        <p:spPr>
          <a:xfrm>
            <a:off x="9144078" y="5206401"/>
            <a:ext cx="183784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highlight>
                  <a:srgbClr val="000000"/>
                </a:highlight>
              </a:rPr>
              <a:t>WORKING IN RELEASE 48 AND 49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3" y="-10569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9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30" y="1604864"/>
            <a:ext cx="6188242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Data available</a:t>
            </a:r>
          </a:p>
          <a:p>
            <a:pPr lvl="1"/>
            <a:r>
              <a:rPr lang="en-GB" dirty="0"/>
              <a:t>Agricultural parcels from IACS (shared data)</a:t>
            </a:r>
          </a:p>
          <a:p>
            <a:pPr lvl="1"/>
            <a:r>
              <a:rPr lang="en-GB" dirty="0"/>
              <a:t>Copernicus data</a:t>
            </a:r>
          </a:p>
          <a:p>
            <a:pPr lvl="1"/>
            <a:r>
              <a:rPr lang="en-GB" dirty="0"/>
              <a:t>Aerial or Satellite VHR</a:t>
            </a:r>
          </a:p>
          <a:p>
            <a:pPr lvl="1"/>
            <a:r>
              <a:rPr lang="en-GB" dirty="0"/>
              <a:t>Public Soil data(0,3 samples/km2 density)</a:t>
            </a:r>
          </a:p>
          <a:p>
            <a:pPr lvl="1"/>
            <a:r>
              <a:rPr lang="en-GB" dirty="0"/>
              <a:t>Public Climate/</a:t>
            </a:r>
            <a:r>
              <a:rPr lang="en-GB" dirty="0" err="1"/>
              <a:t>meteo</a:t>
            </a:r>
            <a:r>
              <a:rPr lang="en-GB" dirty="0"/>
              <a:t> data (0,002 stations /km2)</a:t>
            </a:r>
          </a:p>
          <a:p>
            <a:r>
              <a:rPr lang="en-GB" dirty="0"/>
              <a:t>Decision support systems integrated:</a:t>
            </a:r>
          </a:p>
          <a:p>
            <a:pPr lvl="1"/>
            <a:r>
              <a:rPr lang="en-GB" b="1" dirty="0"/>
              <a:t>Crop nutrition (derived from </a:t>
            </a:r>
            <a:r>
              <a:rPr lang="en-GB" b="1" dirty="0" err="1"/>
              <a:t>FaST</a:t>
            </a:r>
            <a:r>
              <a:rPr lang="en-GB" b="1" dirty="0"/>
              <a:t> project)</a:t>
            </a:r>
          </a:p>
          <a:p>
            <a:pPr lvl="1"/>
            <a:r>
              <a:rPr lang="en-GB" b="1" dirty="0"/>
              <a:t>Variable Rate Application</a:t>
            </a:r>
          </a:p>
          <a:p>
            <a:pPr lvl="1"/>
            <a:r>
              <a:rPr lang="en-GB" dirty="0"/>
              <a:t>Pest management</a:t>
            </a:r>
          </a:p>
          <a:p>
            <a:pPr lvl="1"/>
            <a:r>
              <a:rPr lang="en-GB" dirty="0"/>
              <a:t>More to come (irrigation)</a:t>
            </a:r>
          </a:p>
          <a:p>
            <a:r>
              <a:rPr lang="en-GB" dirty="0"/>
              <a:t>Digital field Book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DA753-CD93-4854-AA85-AE74A4A7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0" y="681037"/>
            <a:ext cx="4794006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FDAEF-AB44-4751-B000-15C547BEB2E6}"/>
              </a:ext>
            </a:extLst>
          </p:cNvPr>
          <p:cNvGrpSpPr/>
          <p:nvPr/>
        </p:nvGrpSpPr>
        <p:grpSpPr>
          <a:xfrm>
            <a:off x="2195606" y="6139302"/>
            <a:ext cx="3473430" cy="681037"/>
            <a:chOff x="1308100" y="4838700"/>
            <a:chExt cx="3473430" cy="8890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5355FE70-5E66-4C98-8214-BB561F78923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hlinkClick r:id="rId4"/>
              <a:extLst>
                <a:ext uri="{FF2B5EF4-FFF2-40B4-BE49-F238E27FC236}">
                  <a16:creationId xmlns:a16="http://schemas.microsoft.com/office/drawing/2014/main" id="{C30DB591-1C71-49AE-B381-AB05249D73D9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462" y="8153399"/>
            <a:ext cx="4906108" cy="6858000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2D54519-C8B5-463A-B7FF-026E688C8CCE}"/>
              </a:ext>
            </a:extLst>
          </p:cNvPr>
          <p:cNvGrpSpPr/>
          <p:nvPr/>
        </p:nvGrpSpPr>
        <p:grpSpPr>
          <a:xfrm>
            <a:off x="7026442" y="0"/>
            <a:ext cx="5303243" cy="8341980"/>
            <a:chOff x="573681" y="-17780"/>
            <a:chExt cx="5303243" cy="834198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4F03B72-DEC1-4DE8-82BA-0BFEDA01E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07" t="8403" r="1989" b="64564"/>
            <a:stretch/>
          </p:blipFill>
          <p:spPr>
            <a:xfrm>
              <a:off x="600073" y="-17780"/>
              <a:ext cx="5238751" cy="203454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DE36817-787B-4E4B-9ADF-AD629A52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" t="18642" r="2284"/>
            <a:stretch/>
          </p:blipFill>
          <p:spPr>
            <a:xfrm>
              <a:off x="600074" y="2138362"/>
              <a:ext cx="5276850" cy="618583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EF99FC4-CA60-4AAE-A97F-2B9866FC2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618"/>
            <a:stretch/>
          </p:blipFill>
          <p:spPr>
            <a:xfrm>
              <a:off x="573681" y="316862"/>
              <a:ext cx="2309802" cy="169989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4E4277A-9E71-4D5C-895C-7DFFB1E08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24" t="54107" r="1989" b="43014"/>
            <a:stretch/>
          </p:blipFill>
          <p:spPr>
            <a:xfrm>
              <a:off x="627433" y="1953975"/>
              <a:ext cx="5184030" cy="216692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EEFD514-5930-496F-A9F6-6269C437A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850" t="12690" r="2873" b="47823"/>
            <a:stretch/>
          </p:blipFill>
          <p:spPr>
            <a:xfrm>
              <a:off x="4895852" y="316863"/>
              <a:ext cx="876301" cy="2971800"/>
            </a:xfrm>
            <a:prstGeom prst="rect">
              <a:avLst/>
            </a:prstGeom>
          </p:spPr>
        </p:pic>
      </p:grpSp>
      <p:sp>
        <p:nvSpPr>
          <p:cNvPr id="5" name="Título 3">
            <a:extLst>
              <a:ext uri="{FF2B5EF4-FFF2-40B4-BE49-F238E27FC236}">
                <a16:creationId xmlns:a16="http://schemas.microsoft.com/office/drawing/2014/main" id="{B4B7D09F-1FFB-780C-CB1B-D4D3D8837716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6. What is SATIVUM?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34" y="497206"/>
            <a:ext cx="3903725" cy="8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F913DA4-DE72-4EFC-83D0-814F1DC28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3" r="1989"/>
          <a:stretch/>
        </p:blipFill>
        <p:spPr>
          <a:xfrm>
            <a:off x="561975" y="-17781"/>
            <a:ext cx="5276850" cy="689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03" r="2285"/>
          <a:stretch/>
        </p:blipFill>
        <p:spPr>
          <a:xfrm>
            <a:off x="6353177" y="0"/>
            <a:ext cx="5314950" cy="69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56" r="3675"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52"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4044</TotalTime>
  <Words>707</Words>
  <Application>Microsoft Office PowerPoint</Application>
  <PresentationFormat>Panorámica</PresentationFormat>
  <Paragraphs>99</Paragraphs>
  <Slides>27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Consolas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Soil points &gt; Digital Soil Mapping &gt; API</vt:lpstr>
      <vt:lpstr>N-NO3 content in groundwater</vt:lpstr>
      <vt:lpstr>New plethora of API for third parties funded by CAP Coordinating body of Spain (FEGA)</vt:lpstr>
      <vt:lpstr>Presentación de PowerPoint</vt:lpstr>
      <vt:lpstr>Developper portal</vt:lpstr>
      <vt:lpstr>Presentación de PowerPoint</vt:lpstr>
      <vt:lpstr>Presentación de PowerPoint</vt:lpstr>
      <vt:lpstr>User experience (may 2024 data)</vt:lpstr>
      <vt:lpstr>Presentación de PowerPoint</vt:lpstr>
      <vt:lpstr>Presentación de PowerPoint</vt:lpstr>
      <vt:lpstr>Presentación de PowerPoint</vt:lpstr>
      <vt:lpstr>Presentación de PowerPoint</vt:lpstr>
      <vt:lpstr>Farmers and their advisors feedback</vt:lpstr>
      <vt:lpstr>Examples of integrations in third party APP</vt:lpstr>
      <vt:lpstr>Presentación de PowerPoint</vt:lpstr>
      <vt:lpstr>Presentación de PowerPoint</vt:lpstr>
      <vt:lpstr>Presentación de PowerPoint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Gutierrez García</dc:creator>
  <cp:lastModifiedBy>David A Nafría García</cp:lastModifiedBy>
  <cp:revision>160</cp:revision>
  <dcterms:created xsi:type="dcterms:W3CDTF">2021-02-24T15:43:31Z</dcterms:created>
  <dcterms:modified xsi:type="dcterms:W3CDTF">2024-05-07T07:27:57Z</dcterms:modified>
</cp:coreProperties>
</file>