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2"/>
  </p:notesMasterIdLst>
  <p:sldIdLst>
    <p:sldId id="312" r:id="rId2"/>
    <p:sldId id="330" r:id="rId3"/>
    <p:sldId id="718" r:id="rId4"/>
    <p:sldId id="705" r:id="rId5"/>
    <p:sldId id="706" r:id="rId6"/>
    <p:sldId id="704" r:id="rId7"/>
    <p:sldId id="325" r:id="rId8"/>
    <p:sldId id="332" r:id="rId9"/>
    <p:sldId id="333" r:id="rId10"/>
    <p:sldId id="336" r:id="rId11"/>
    <p:sldId id="317" r:id="rId12"/>
    <p:sldId id="709" r:id="rId13"/>
    <p:sldId id="256" r:id="rId14"/>
    <p:sldId id="714" r:id="rId15"/>
    <p:sldId id="713" r:id="rId16"/>
    <p:sldId id="324" r:id="rId17"/>
    <p:sldId id="719" r:id="rId18"/>
    <p:sldId id="707" r:id="rId19"/>
    <p:sldId id="708" r:id="rId20"/>
    <p:sldId id="720" r:id="rId21"/>
    <p:sldId id="274" r:id="rId22"/>
    <p:sldId id="710" r:id="rId23"/>
    <p:sldId id="711" r:id="rId24"/>
    <p:sldId id="712" r:id="rId25"/>
    <p:sldId id="717" r:id="rId26"/>
    <p:sldId id="716" r:id="rId27"/>
    <p:sldId id="326" r:id="rId28"/>
    <p:sldId id="327" r:id="rId29"/>
    <p:sldId id="328" r:id="rId30"/>
    <p:sldId id="337" r:id="rId31"/>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20F10E85-4C3A-45DF-9364-8EFB7D44EACD}">
          <p14:sldIdLst>
            <p14:sldId id="312"/>
            <p14:sldId id="330"/>
            <p14:sldId id="718"/>
            <p14:sldId id="705"/>
            <p14:sldId id="706"/>
            <p14:sldId id="704"/>
            <p14:sldId id="325"/>
            <p14:sldId id="332"/>
            <p14:sldId id="333"/>
            <p14:sldId id="336"/>
            <p14:sldId id="317"/>
            <p14:sldId id="709"/>
            <p14:sldId id="256"/>
            <p14:sldId id="714"/>
            <p14:sldId id="713"/>
            <p14:sldId id="324"/>
            <p14:sldId id="719"/>
            <p14:sldId id="707"/>
            <p14:sldId id="708"/>
            <p14:sldId id="720"/>
            <p14:sldId id="274"/>
            <p14:sldId id="710"/>
            <p14:sldId id="711"/>
            <p14:sldId id="712"/>
            <p14:sldId id="717"/>
            <p14:sldId id="716"/>
            <p14:sldId id="326"/>
            <p14:sldId id="327"/>
            <p14:sldId id="328"/>
            <p14:sldId id="33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4" autoAdjust="0"/>
    <p:restoredTop sz="88421" autoAdjust="0"/>
  </p:normalViewPr>
  <p:slideViewPr>
    <p:cSldViewPr snapToGrid="0">
      <p:cViewPr>
        <p:scale>
          <a:sx n="75" d="100"/>
          <a:sy n="75" d="100"/>
        </p:scale>
        <p:origin x="1662" y="9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60A5EA-E4E1-45F1-A3C5-6C5B90A5904A}" type="datetimeFigureOut">
              <a:rPr lang="en-US" smtClean="0"/>
              <a:t>1/5/2024</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7A33FC-4421-47DC-8925-86B368FD5836}" type="slidenum">
              <a:rPr lang="en-US" smtClean="0"/>
              <a:t>‹Nº›</a:t>
            </a:fld>
            <a:endParaRPr lang="en-US"/>
          </a:p>
        </p:txBody>
      </p:sp>
    </p:spTree>
    <p:extLst>
      <p:ext uri="{BB962C8B-B14F-4D97-AF65-F5344CB8AC3E}">
        <p14:creationId xmlns:p14="http://schemas.microsoft.com/office/powerpoint/2010/main" val="4207075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EF7A33FC-4421-47DC-8925-86B368FD5836}" type="slidenum">
              <a:rPr lang="en-US" smtClean="0"/>
              <a:t>1</a:t>
            </a:fld>
            <a:endParaRPr lang="en-US"/>
          </a:p>
        </p:txBody>
      </p:sp>
    </p:spTree>
    <p:extLst>
      <p:ext uri="{BB962C8B-B14F-4D97-AF65-F5344CB8AC3E}">
        <p14:creationId xmlns:p14="http://schemas.microsoft.com/office/powerpoint/2010/main" val="3455138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EF7A33FC-4421-47DC-8925-86B368FD5836}" type="slidenum">
              <a:rPr lang="en-US" smtClean="0"/>
              <a:t>6</a:t>
            </a:fld>
            <a:endParaRPr lang="en-US"/>
          </a:p>
        </p:txBody>
      </p:sp>
    </p:spTree>
    <p:extLst>
      <p:ext uri="{BB962C8B-B14F-4D97-AF65-F5344CB8AC3E}">
        <p14:creationId xmlns:p14="http://schemas.microsoft.com/office/powerpoint/2010/main" val="128349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945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
          </a:p>
        </p:txBody>
      </p:sp>
      <p:sp>
        <p:nvSpPr>
          <p:cNvPr id="4" name="3 Marcador de número de diapositiva"/>
          <p:cNvSpPr>
            <a:spLocks noGrp="1"/>
          </p:cNvSpPr>
          <p:nvPr>
            <p:ph type="sldNum" sz="quarter" idx="5"/>
          </p:nvPr>
        </p:nvSpPr>
        <p:spPr/>
        <p:txBody>
          <a:bodyPr/>
          <a:lstStyle/>
          <a:p>
            <a:pPr>
              <a:defRPr/>
            </a:pPr>
            <a:fld id="{8CE4EB15-7352-4F37-8C66-9D997BE962DA}" type="slidenum">
              <a:rPr lang="es-ES" smtClean="0"/>
              <a:pPr>
                <a:defRPr/>
              </a:pPr>
              <a:t>18</a:t>
            </a:fld>
            <a:endParaRPr lang="es-ES"/>
          </a:p>
        </p:txBody>
      </p:sp>
    </p:spTree>
    <p:extLst>
      <p:ext uri="{BB962C8B-B14F-4D97-AF65-F5344CB8AC3E}">
        <p14:creationId xmlns:p14="http://schemas.microsoft.com/office/powerpoint/2010/main" val="2234791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945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
          </a:p>
        </p:txBody>
      </p:sp>
      <p:sp>
        <p:nvSpPr>
          <p:cNvPr id="4" name="3 Marcador de número de diapositiva"/>
          <p:cNvSpPr>
            <a:spLocks noGrp="1"/>
          </p:cNvSpPr>
          <p:nvPr>
            <p:ph type="sldNum" sz="quarter" idx="5"/>
          </p:nvPr>
        </p:nvSpPr>
        <p:spPr/>
        <p:txBody>
          <a:bodyPr/>
          <a:lstStyle/>
          <a:p>
            <a:pPr>
              <a:defRPr/>
            </a:pPr>
            <a:fld id="{8CE4EB15-7352-4F37-8C66-9D997BE962DA}" type="slidenum">
              <a:rPr lang="es-ES" smtClean="0"/>
              <a:pPr>
                <a:defRPr/>
              </a:pPr>
              <a:t>19</a:t>
            </a:fld>
            <a:endParaRPr lang="es-ES"/>
          </a:p>
        </p:txBody>
      </p:sp>
    </p:spTree>
    <p:extLst>
      <p:ext uri="{BB962C8B-B14F-4D97-AF65-F5344CB8AC3E}">
        <p14:creationId xmlns:p14="http://schemas.microsoft.com/office/powerpoint/2010/main" val="1872665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945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
          </a:p>
        </p:txBody>
      </p:sp>
      <p:sp>
        <p:nvSpPr>
          <p:cNvPr id="4" name="3 Marcador de número de diapositiva"/>
          <p:cNvSpPr>
            <a:spLocks noGrp="1"/>
          </p:cNvSpPr>
          <p:nvPr>
            <p:ph type="sldNum" sz="quarter" idx="5"/>
          </p:nvPr>
        </p:nvSpPr>
        <p:spPr/>
        <p:txBody>
          <a:bodyPr/>
          <a:lstStyle/>
          <a:p>
            <a:pPr>
              <a:defRPr/>
            </a:pPr>
            <a:fld id="{8CE4EB15-7352-4F37-8C66-9D997BE962DA}" type="slidenum">
              <a:rPr lang="es-ES" smtClean="0"/>
              <a:pPr>
                <a:defRPr/>
              </a:pPr>
              <a:t>21</a:t>
            </a:fld>
            <a:endParaRPr lang="es-ES"/>
          </a:p>
        </p:txBody>
      </p:sp>
    </p:spTree>
    <p:extLst>
      <p:ext uri="{BB962C8B-B14F-4D97-AF65-F5344CB8AC3E}">
        <p14:creationId xmlns:p14="http://schemas.microsoft.com/office/powerpoint/2010/main" val="7852593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08EABC-03B0-4B6D-A6A6-CFC13CB16AB6}"/>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GB"/>
          </a:p>
        </p:txBody>
      </p:sp>
      <p:sp>
        <p:nvSpPr>
          <p:cNvPr id="3" name="Subtítulo 2">
            <a:extLst>
              <a:ext uri="{FF2B5EF4-FFF2-40B4-BE49-F238E27FC236}">
                <a16:creationId xmlns:a16="http://schemas.microsoft.com/office/drawing/2014/main" id="{7042A70B-288B-4941-87CD-B299920352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GB"/>
          </a:p>
        </p:txBody>
      </p:sp>
      <p:sp>
        <p:nvSpPr>
          <p:cNvPr id="4" name="Marcador de fecha 3">
            <a:extLst>
              <a:ext uri="{FF2B5EF4-FFF2-40B4-BE49-F238E27FC236}">
                <a16:creationId xmlns:a16="http://schemas.microsoft.com/office/drawing/2014/main" id="{F597FC8A-B556-4C83-8E15-C44415E51DA9}"/>
              </a:ext>
            </a:extLst>
          </p:cNvPr>
          <p:cNvSpPr>
            <a:spLocks noGrp="1"/>
          </p:cNvSpPr>
          <p:nvPr>
            <p:ph type="dt" sz="half" idx="10"/>
          </p:nvPr>
        </p:nvSpPr>
        <p:spPr/>
        <p:txBody>
          <a:bodyPr/>
          <a:lstStyle/>
          <a:p>
            <a:fld id="{BE17D446-FFC4-4726-89F6-F17ACD26BB0C}" type="datetimeFigureOut">
              <a:rPr lang="en-US" smtClean="0"/>
              <a:t>1/5/2024</a:t>
            </a:fld>
            <a:endParaRPr lang="en-US"/>
          </a:p>
        </p:txBody>
      </p:sp>
      <p:sp>
        <p:nvSpPr>
          <p:cNvPr id="5" name="Marcador de pie de página 4">
            <a:extLst>
              <a:ext uri="{FF2B5EF4-FFF2-40B4-BE49-F238E27FC236}">
                <a16:creationId xmlns:a16="http://schemas.microsoft.com/office/drawing/2014/main" id="{D3838B2E-1BD4-4DCF-82AD-11A817D4F2DD}"/>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CEF8BBFB-6E5F-4CD5-8479-0BEA655C9CAC}"/>
              </a:ext>
            </a:extLst>
          </p:cNvPr>
          <p:cNvSpPr>
            <a:spLocks noGrp="1"/>
          </p:cNvSpPr>
          <p:nvPr>
            <p:ph type="sldNum" sz="quarter" idx="12"/>
          </p:nvPr>
        </p:nvSpPr>
        <p:spPr/>
        <p:txBody>
          <a:bodyPr/>
          <a:lstStyle/>
          <a:p>
            <a:fld id="{91F8B70B-F016-4171-8A69-F3BB6A41237E}" type="slidenum">
              <a:rPr lang="en-US" smtClean="0"/>
              <a:t>‹Nº›</a:t>
            </a:fld>
            <a:endParaRPr lang="en-US"/>
          </a:p>
        </p:txBody>
      </p:sp>
    </p:spTree>
    <p:extLst>
      <p:ext uri="{BB962C8B-B14F-4D97-AF65-F5344CB8AC3E}">
        <p14:creationId xmlns:p14="http://schemas.microsoft.com/office/powerpoint/2010/main" val="2110293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77CCCC-2411-472B-A3E9-72BBB16B85D4}"/>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texto vertical 2">
            <a:extLst>
              <a:ext uri="{FF2B5EF4-FFF2-40B4-BE49-F238E27FC236}">
                <a16:creationId xmlns:a16="http://schemas.microsoft.com/office/drawing/2014/main" id="{1D58BFC2-CB8F-4D6C-B2E6-D557C4D5B6A4}"/>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a:extLst>
              <a:ext uri="{FF2B5EF4-FFF2-40B4-BE49-F238E27FC236}">
                <a16:creationId xmlns:a16="http://schemas.microsoft.com/office/drawing/2014/main" id="{B96EAE9C-163E-4750-8962-2C8EC32919EF}"/>
              </a:ext>
            </a:extLst>
          </p:cNvPr>
          <p:cNvSpPr>
            <a:spLocks noGrp="1"/>
          </p:cNvSpPr>
          <p:nvPr>
            <p:ph type="dt" sz="half" idx="10"/>
          </p:nvPr>
        </p:nvSpPr>
        <p:spPr/>
        <p:txBody>
          <a:bodyPr/>
          <a:lstStyle/>
          <a:p>
            <a:fld id="{BE17D446-FFC4-4726-89F6-F17ACD26BB0C}" type="datetimeFigureOut">
              <a:rPr lang="en-US" smtClean="0"/>
              <a:t>1/5/2024</a:t>
            </a:fld>
            <a:endParaRPr lang="en-US"/>
          </a:p>
        </p:txBody>
      </p:sp>
      <p:sp>
        <p:nvSpPr>
          <p:cNvPr id="5" name="Marcador de pie de página 4">
            <a:extLst>
              <a:ext uri="{FF2B5EF4-FFF2-40B4-BE49-F238E27FC236}">
                <a16:creationId xmlns:a16="http://schemas.microsoft.com/office/drawing/2014/main" id="{B0390913-BE09-4CAB-A514-C4E2B35ACD8F}"/>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F1A77F57-52DE-4AC5-88DB-31241CD99AE7}"/>
              </a:ext>
            </a:extLst>
          </p:cNvPr>
          <p:cNvSpPr>
            <a:spLocks noGrp="1"/>
          </p:cNvSpPr>
          <p:nvPr>
            <p:ph type="sldNum" sz="quarter" idx="12"/>
          </p:nvPr>
        </p:nvSpPr>
        <p:spPr/>
        <p:txBody>
          <a:bodyPr/>
          <a:lstStyle/>
          <a:p>
            <a:fld id="{91F8B70B-F016-4171-8A69-F3BB6A41237E}" type="slidenum">
              <a:rPr lang="en-US" smtClean="0"/>
              <a:t>‹Nº›</a:t>
            </a:fld>
            <a:endParaRPr lang="en-US"/>
          </a:p>
        </p:txBody>
      </p:sp>
    </p:spTree>
    <p:extLst>
      <p:ext uri="{BB962C8B-B14F-4D97-AF65-F5344CB8AC3E}">
        <p14:creationId xmlns:p14="http://schemas.microsoft.com/office/powerpoint/2010/main" val="2352315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DD5A5B3-40A0-43BD-A932-BF0CDD51C37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GB"/>
          </a:p>
        </p:txBody>
      </p:sp>
      <p:sp>
        <p:nvSpPr>
          <p:cNvPr id="3" name="Marcador de texto vertical 2">
            <a:extLst>
              <a:ext uri="{FF2B5EF4-FFF2-40B4-BE49-F238E27FC236}">
                <a16:creationId xmlns:a16="http://schemas.microsoft.com/office/drawing/2014/main" id="{9295F0DB-1C08-43FC-9BFF-1A013BA80131}"/>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a:extLst>
              <a:ext uri="{FF2B5EF4-FFF2-40B4-BE49-F238E27FC236}">
                <a16:creationId xmlns:a16="http://schemas.microsoft.com/office/drawing/2014/main" id="{4F41F6E8-08A4-4C09-A912-DA6228A55BED}"/>
              </a:ext>
            </a:extLst>
          </p:cNvPr>
          <p:cNvSpPr>
            <a:spLocks noGrp="1"/>
          </p:cNvSpPr>
          <p:nvPr>
            <p:ph type="dt" sz="half" idx="10"/>
          </p:nvPr>
        </p:nvSpPr>
        <p:spPr/>
        <p:txBody>
          <a:bodyPr/>
          <a:lstStyle/>
          <a:p>
            <a:fld id="{BE17D446-FFC4-4726-89F6-F17ACD26BB0C}" type="datetimeFigureOut">
              <a:rPr lang="en-US" smtClean="0"/>
              <a:t>1/5/2024</a:t>
            </a:fld>
            <a:endParaRPr lang="en-US"/>
          </a:p>
        </p:txBody>
      </p:sp>
      <p:sp>
        <p:nvSpPr>
          <p:cNvPr id="5" name="Marcador de pie de página 4">
            <a:extLst>
              <a:ext uri="{FF2B5EF4-FFF2-40B4-BE49-F238E27FC236}">
                <a16:creationId xmlns:a16="http://schemas.microsoft.com/office/drawing/2014/main" id="{DDEC2DDF-0E11-4478-B85B-3EDAF57E9FF2}"/>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70831AD7-4D38-4524-8B27-BBD92E153007}"/>
              </a:ext>
            </a:extLst>
          </p:cNvPr>
          <p:cNvSpPr>
            <a:spLocks noGrp="1"/>
          </p:cNvSpPr>
          <p:nvPr>
            <p:ph type="sldNum" sz="quarter" idx="12"/>
          </p:nvPr>
        </p:nvSpPr>
        <p:spPr/>
        <p:txBody>
          <a:bodyPr/>
          <a:lstStyle/>
          <a:p>
            <a:fld id="{91F8B70B-F016-4171-8A69-F3BB6A41237E}" type="slidenum">
              <a:rPr lang="en-US" smtClean="0"/>
              <a:t>‹Nº›</a:t>
            </a:fld>
            <a:endParaRPr lang="en-US"/>
          </a:p>
        </p:txBody>
      </p:sp>
    </p:spTree>
    <p:extLst>
      <p:ext uri="{BB962C8B-B14F-4D97-AF65-F5344CB8AC3E}">
        <p14:creationId xmlns:p14="http://schemas.microsoft.com/office/powerpoint/2010/main" val="2543053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8E1E1D-A6B9-4075-8667-3B2DD316161F}"/>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contenido 2">
            <a:extLst>
              <a:ext uri="{FF2B5EF4-FFF2-40B4-BE49-F238E27FC236}">
                <a16:creationId xmlns:a16="http://schemas.microsoft.com/office/drawing/2014/main" id="{3F58C5D4-6D14-46C2-94CE-6F46C8F1661E}"/>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a:extLst>
              <a:ext uri="{FF2B5EF4-FFF2-40B4-BE49-F238E27FC236}">
                <a16:creationId xmlns:a16="http://schemas.microsoft.com/office/drawing/2014/main" id="{24634BC1-8330-4007-85D8-5E8C03B4D5D5}"/>
              </a:ext>
            </a:extLst>
          </p:cNvPr>
          <p:cNvSpPr>
            <a:spLocks noGrp="1"/>
          </p:cNvSpPr>
          <p:nvPr>
            <p:ph type="dt" sz="half" idx="10"/>
          </p:nvPr>
        </p:nvSpPr>
        <p:spPr/>
        <p:txBody>
          <a:bodyPr/>
          <a:lstStyle/>
          <a:p>
            <a:fld id="{BE17D446-FFC4-4726-89F6-F17ACD26BB0C}" type="datetimeFigureOut">
              <a:rPr lang="en-US" smtClean="0"/>
              <a:t>1/5/2024</a:t>
            </a:fld>
            <a:endParaRPr lang="en-US"/>
          </a:p>
        </p:txBody>
      </p:sp>
      <p:sp>
        <p:nvSpPr>
          <p:cNvPr id="5" name="Marcador de pie de página 4">
            <a:extLst>
              <a:ext uri="{FF2B5EF4-FFF2-40B4-BE49-F238E27FC236}">
                <a16:creationId xmlns:a16="http://schemas.microsoft.com/office/drawing/2014/main" id="{DB163A14-483E-4254-9537-BD3E95779E9B}"/>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D25A8066-3FB0-47DD-9AB0-C8ED321BD213}"/>
              </a:ext>
            </a:extLst>
          </p:cNvPr>
          <p:cNvSpPr>
            <a:spLocks noGrp="1"/>
          </p:cNvSpPr>
          <p:nvPr>
            <p:ph type="sldNum" sz="quarter" idx="12"/>
          </p:nvPr>
        </p:nvSpPr>
        <p:spPr/>
        <p:txBody>
          <a:bodyPr/>
          <a:lstStyle/>
          <a:p>
            <a:fld id="{91F8B70B-F016-4171-8A69-F3BB6A41237E}" type="slidenum">
              <a:rPr lang="en-US" smtClean="0"/>
              <a:t>‹Nº›</a:t>
            </a:fld>
            <a:endParaRPr lang="en-US"/>
          </a:p>
        </p:txBody>
      </p:sp>
    </p:spTree>
    <p:extLst>
      <p:ext uri="{BB962C8B-B14F-4D97-AF65-F5344CB8AC3E}">
        <p14:creationId xmlns:p14="http://schemas.microsoft.com/office/powerpoint/2010/main" val="4189384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C46F0E-0302-4077-96CF-DA62B4F688E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GB"/>
          </a:p>
        </p:txBody>
      </p:sp>
      <p:sp>
        <p:nvSpPr>
          <p:cNvPr id="3" name="Marcador de texto 2">
            <a:extLst>
              <a:ext uri="{FF2B5EF4-FFF2-40B4-BE49-F238E27FC236}">
                <a16:creationId xmlns:a16="http://schemas.microsoft.com/office/drawing/2014/main" id="{1564621A-7D13-4FD7-8614-10758797899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EFC7A122-577A-4EE8-8A1C-6B2F0F558BC7}"/>
              </a:ext>
            </a:extLst>
          </p:cNvPr>
          <p:cNvSpPr>
            <a:spLocks noGrp="1"/>
          </p:cNvSpPr>
          <p:nvPr>
            <p:ph type="dt" sz="half" idx="10"/>
          </p:nvPr>
        </p:nvSpPr>
        <p:spPr/>
        <p:txBody>
          <a:bodyPr/>
          <a:lstStyle/>
          <a:p>
            <a:fld id="{BE17D446-FFC4-4726-89F6-F17ACD26BB0C}" type="datetimeFigureOut">
              <a:rPr lang="en-US" smtClean="0"/>
              <a:t>1/5/2024</a:t>
            </a:fld>
            <a:endParaRPr lang="en-US"/>
          </a:p>
        </p:txBody>
      </p:sp>
      <p:sp>
        <p:nvSpPr>
          <p:cNvPr id="5" name="Marcador de pie de página 4">
            <a:extLst>
              <a:ext uri="{FF2B5EF4-FFF2-40B4-BE49-F238E27FC236}">
                <a16:creationId xmlns:a16="http://schemas.microsoft.com/office/drawing/2014/main" id="{07AAB608-A072-4865-BAB0-13146B0E7069}"/>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F4EE6537-F1F0-4F65-A928-1F9ABE9BF35B}"/>
              </a:ext>
            </a:extLst>
          </p:cNvPr>
          <p:cNvSpPr>
            <a:spLocks noGrp="1"/>
          </p:cNvSpPr>
          <p:nvPr>
            <p:ph type="sldNum" sz="quarter" idx="12"/>
          </p:nvPr>
        </p:nvSpPr>
        <p:spPr/>
        <p:txBody>
          <a:bodyPr/>
          <a:lstStyle/>
          <a:p>
            <a:fld id="{91F8B70B-F016-4171-8A69-F3BB6A41237E}" type="slidenum">
              <a:rPr lang="en-US" smtClean="0"/>
              <a:t>‹Nº›</a:t>
            </a:fld>
            <a:endParaRPr lang="en-US"/>
          </a:p>
        </p:txBody>
      </p:sp>
    </p:spTree>
    <p:extLst>
      <p:ext uri="{BB962C8B-B14F-4D97-AF65-F5344CB8AC3E}">
        <p14:creationId xmlns:p14="http://schemas.microsoft.com/office/powerpoint/2010/main" val="1476444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E7223C-0292-4F2A-B2E7-6DD48C5C8B06}"/>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contenido 2">
            <a:extLst>
              <a:ext uri="{FF2B5EF4-FFF2-40B4-BE49-F238E27FC236}">
                <a16:creationId xmlns:a16="http://schemas.microsoft.com/office/drawing/2014/main" id="{04AC5623-C6DB-44C3-980D-4F3EAF749F76}"/>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contenido 3">
            <a:extLst>
              <a:ext uri="{FF2B5EF4-FFF2-40B4-BE49-F238E27FC236}">
                <a16:creationId xmlns:a16="http://schemas.microsoft.com/office/drawing/2014/main" id="{E173FD7E-ADD4-43D2-8217-C21C68B47A4A}"/>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5" name="Marcador de fecha 4">
            <a:extLst>
              <a:ext uri="{FF2B5EF4-FFF2-40B4-BE49-F238E27FC236}">
                <a16:creationId xmlns:a16="http://schemas.microsoft.com/office/drawing/2014/main" id="{793F99CB-F783-4BEC-9378-9C3DCB2EC827}"/>
              </a:ext>
            </a:extLst>
          </p:cNvPr>
          <p:cNvSpPr>
            <a:spLocks noGrp="1"/>
          </p:cNvSpPr>
          <p:nvPr>
            <p:ph type="dt" sz="half" idx="10"/>
          </p:nvPr>
        </p:nvSpPr>
        <p:spPr/>
        <p:txBody>
          <a:bodyPr/>
          <a:lstStyle/>
          <a:p>
            <a:fld id="{BE17D446-FFC4-4726-89F6-F17ACD26BB0C}" type="datetimeFigureOut">
              <a:rPr lang="en-US" smtClean="0"/>
              <a:t>1/5/2024</a:t>
            </a:fld>
            <a:endParaRPr lang="en-US"/>
          </a:p>
        </p:txBody>
      </p:sp>
      <p:sp>
        <p:nvSpPr>
          <p:cNvPr id="6" name="Marcador de pie de página 5">
            <a:extLst>
              <a:ext uri="{FF2B5EF4-FFF2-40B4-BE49-F238E27FC236}">
                <a16:creationId xmlns:a16="http://schemas.microsoft.com/office/drawing/2014/main" id="{F16D0900-659D-4B79-8442-20499ADF004A}"/>
              </a:ext>
            </a:extLst>
          </p:cNvPr>
          <p:cNvSpPr>
            <a:spLocks noGrp="1"/>
          </p:cNvSpPr>
          <p:nvPr>
            <p:ph type="ftr" sz="quarter" idx="11"/>
          </p:nvPr>
        </p:nvSpPr>
        <p:spPr/>
        <p:txBody>
          <a:bodyPr/>
          <a:lstStyle/>
          <a:p>
            <a:endParaRPr lang="en-US"/>
          </a:p>
        </p:txBody>
      </p:sp>
      <p:sp>
        <p:nvSpPr>
          <p:cNvPr id="7" name="Marcador de número de diapositiva 6">
            <a:extLst>
              <a:ext uri="{FF2B5EF4-FFF2-40B4-BE49-F238E27FC236}">
                <a16:creationId xmlns:a16="http://schemas.microsoft.com/office/drawing/2014/main" id="{74436B01-0851-42F9-B59D-A2A0E8576DBD}"/>
              </a:ext>
            </a:extLst>
          </p:cNvPr>
          <p:cNvSpPr>
            <a:spLocks noGrp="1"/>
          </p:cNvSpPr>
          <p:nvPr>
            <p:ph type="sldNum" sz="quarter" idx="12"/>
          </p:nvPr>
        </p:nvSpPr>
        <p:spPr/>
        <p:txBody>
          <a:bodyPr/>
          <a:lstStyle/>
          <a:p>
            <a:fld id="{91F8B70B-F016-4171-8A69-F3BB6A41237E}" type="slidenum">
              <a:rPr lang="en-US" smtClean="0"/>
              <a:t>‹Nº›</a:t>
            </a:fld>
            <a:endParaRPr lang="en-US"/>
          </a:p>
        </p:txBody>
      </p:sp>
    </p:spTree>
    <p:extLst>
      <p:ext uri="{BB962C8B-B14F-4D97-AF65-F5344CB8AC3E}">
        <p14:creationId xmlns:p14="http://schemas.microsoft.com/office/powerpoint/2010/main" val="587456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FDEE01-E157-4108-AE4D-FA1E7BBC02C5}"/>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n-GB"/>
          </a:p>
        </p:txBody>
      </p:sp>
      <p:sp>
        <p:nvSpPr>
          <p:cNvPr id="3" name="Marcador de texto 2">
            <a:extLst>
              <a:ext uri="{FF2B5EF4-FFF2-40B4-BE49-F238E27FC236}">
                <a16:creationId xmlns:a16="http://schemas.microsoft.com/office/drawing/2014/main" id="{CA75081A-A4BC-422B-A57C-0B137780C5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9741E07D-E134-4438-81E8-CB4F6FDA3953}"/>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5" name="Marcador de texto 4">
            <a:extLst>
              <a:ext uri="{FF2B5EF4-FFF2-40B4-BE49-F238E27FC236}">
                <a16:creationId xmlns:a16="http://schemas.microsoft.com/office/drawing/2014/main" id="{646FD692-0713-4CD0-B90C-02D0BA512C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6FFC5B23-4F88-40B5-BA19-0BE666E509A7}"/>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7" name="Marcador de fecha 6">
            <a:extLst>
              <a:ext uri="{FF2B5EF4-FFF2-40B4-BE49-F238E27FC236}">
                <a16:creationId xmlns:a16="http://schemas.microsoft.com/office/drawing/2014/main" id="{7395831C-AD79-4DA5-A334-16646C6F8261}"/>
              </a:ext>
            </a:extLst>
          </p:cNvPr>
          <p:cNvSpPr>
            <a:spLocks noGrp="1"/>
          </p:cNvSpPr>
          <p:nvPr>
            <p:ph type="dt" sz="half" idx="10"/>
          </p:nvPr>
        </p:nvSpPr>
        <p:spPr/>
        <p:txBody>
          <a:bodyPr/>
          <a:lstStyle/>
          <a:p>
            <a:fld id="{BE17D446-FFC4-4726-89F6-F17ACD26BB0C}" type="datetimeFigureOut">
              <a:rPr lang="en-US" smtClean="0"/>
              <a:t>1/5/2024</a:t>
            </a:fld>
            <a:endParaRPr lang="en-US"/>
          </a:p>
        </p:txBody>
      </p:sp>
      <p:sp>
        <p:nvSpPr>
          <p:cNvPr id="8" name="Marcador de pie de página 7">
            <a:extLst>
              <a:ext uri="{FF2B5EF4-FFF2-40B4-BE49-F238E27FC236}">
                <a16:creationId xmlns:a16="http://schemas.microsoft.com/office/drawing/2014/main" id="{E0B75734-F371-481F-A6B2-87715E790E40}"/>
              </a:ext>
            </a:extLst>
          </p:cNvPr>
          <p:cNvSpPr>
            <a:spLocks noGrp="1"/>
          </p:cNvSpPr>
          <p:nvPr>
            <p:ph type="ftr" sz="quarter" idx="11"/>
          </p:nvPr>
        </p:nvSpPr>
        <p:spPr/>
        <p:txBody>
          <a:bodyPr/>
          <a:lstStyle/>
          <a:p>
            <a:endParaRPr lang="en-US"/>
          </a:p>
        </p:txBody>
      </p:sp>
      <p:sp>
        <p:nvSpPr>
          <p:cNvPr id="9" name="Marcador de número de diapositiva 8">
            <a:extLst>
              <a:ext uri="{FF2B5EF4-FFF2-40B4-BE49-F238E27FC236}">
                <a16:creationId xmlns:a16="http://schemas.microsoft.com/office/drawing/2014/main" id="{1F0D5791-1661-4CD5-9D76-E03144864701}"/>
              </a:ext>
            </a:extLst>
          </p:cNvPr>
          <p:cNvSpPr>
            <a:spLocks noGrp="1"/>
          </p:cNvSpPr>
          <p:nvPr>
            <p:ph type="sldNum" sz="quarter" idx="12"/>
          </p:nvPr>
        </p:nvSpPr>
        <p:spPr/>
        <p:txBody>
          <a:bodyPr/>
          <a:lstStyle/>
          <a:p>
            <a:fld id="{91F8B70B-F016-4171-8A69-F3BB6A41237E}" type="slidenum">
              <a:rPr lang="en-US" smtClean="0"/>
              <a:t>‹Nº›</a:t>
            </a:fld>
            <a:endParaRPr lang="en-US"/>
          </a:p>
        </p:txBody>
      </p:sp>
    </p:spTree>
    <p:extLst>
      <p:ext uri="{BB962C8B-B14F-4D97-AF65-F5344CB8AC3E}">
        <p14:creationId xmlns:p14="http://schemas.microsoft.com/office/powerpoint/2010/main" val="3254618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D63314-C1DB-41D5-A4BA-F4DDFC340CE2}"/>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fecha 2">
            <a:extLst>
              <a:ext uri="{FF2B5EF4-FFF2-40B4-BE49-F238E27FC236}">
                <a16:creationId xmlns:a16="http://schemas.microsoft.com/office/drawing/2014/main" id="{043AE870-D09B-4FE7-9771-A8542B889AB6}"/>
              </a:ext>
            </a:extLst>
          </p:cNvPr>
          <p:cNvSpPr>
            <a:spLocks noGrp="1"/>
          </p:cNvSpPr>
          <p:nvPr>
            <p:ph type="dt" sz="half" idx="10"/>
          </p:nvPr>
        </p:nvSpPr>
        <p:spPr/>
        <p:txBody>
          <a:bodyPr/>
          <a:lstStyle/>
          <a:p>
            <a:fld id="{BE17D446-FFC4-4726-89F6-F17ACD26BB0C}" type="datetimeFigureOut">
              <a:rPr lang="en-US" smtClean="0"/>
              <a:t>1/5/2024</a:t>
            </a:fld>
            <a:endParaRPr lang="en-US"/>
          </a:p>
        </p:txBody>
      </p:sp>
      <p:sp>
        <p:nvSpPr>
          <p:cNvPr id="4" name="Marcador de pie de página 3">
            <a:extLst>
              <a:ext uri="{FF2B5EF4-FFF2-40B4-BE49-F238E27FC236}">
                <a16:creationId xmlns:a16="http://schemas.microsoft.com/office/drawing/2014/main" id="{C32DFE4B-3560-4C98-9EF9-818C01FE51DF}"/>
              </a:ext>
            </a:extLst>
          </p:cNvPr>
          <p:cNvSpPr>
            <a:spLocks noGrp="1"/>
          </p:cNvSpPr>
          <p:nvPr>
            <p:ph type="ftr" sz="quarter" idx="11"/>
          </p:nvPr>
        </p:nvSpPr>
        <p:spPr/>
        <p:txBody>
          <a:bodyPr/>
          <a:lstStyle/>
          <a:p>
            <a:endParaRPr lang="en-US"/>
          </a:p>
        </p:txBody>
      </p:sp>
      <p:sp>
        <p:nvSpPr>
          <p:cNvPr id="5" name="Marcador de número de diapositiva 4">
            <a:extLst>
              <a:ext uri="{FF2B5EF4-FFF2-40B4-BE49-F238E27FC236}">
                <a16:creationId xmlns:a16="http://schemas.microsoft.com/office/drawing/2014/main" id="{FCCAE157-6F4C-4C6E-9976-2704AEA001D5}"/>
              </a:ext>
            </a:extLst>
          </p:cNvPr>
          <p:cNvSpPr>
            <a:spLocks noGrp="1"/>
          </p:cNvSpPr>
          <p:nvPr>
            <p:ph type="sldNum" sz="quarter" idx="12"/>
          </p:nvPr>
        </p:nvSpPr>
        <p:spPr/>
        <p:txBody>
          <a:bodyPr/>
          <a:lstStyle/>
          <a:p>
            <a:fld id="{91F8B70B-F016-4171-8A69-F3BB6A41237E}" type="slidenum">
              <a:rPr lang="en-US" smtClean="0"/>
              <a:t>‹Nº›</a:t>
            </a:fld>
            <a:endParaRPr lang="en-US"/>
          </a:p>
        </p:txBody>
      </p:sp>
    </p:spTree>
    <p:extLst>
      <p:ext uri="{BB962C8B-B14F-4D97-AF65-F5344CB8AC3E}">
        <p14:creationId xmlns:p14="http://schemas.microsoft.com/office/powerpoint/2010/main" val="401124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37ED972-A069-41A1-975E-D95554C3EC6F}"/>
              </a:ext>
            </a:extLst>
          </p:cNvPr>
          <p:cNvSpPr>
            <a:spLocks noGrp="1"/>
          </p:cNvSpPr>
          <p:nvPr>
            <p:ph type="dt" sz="half" idx="10"/>
          </p:nvPr>
        </p:nvSpPr>
        <p:spPr/>
        <p:txBody>
          <a:bodyPr/>
          <a:lstStyle/>
          <a:p>
            <a:fld id="{BE17D446-FFC4-4726-89F6-F17ACD26BB0C}" type="datetimeFigureOut">
              <a:rPr lang="en-US" smtClean="0"/>
              <a:t>1/5/2024</a:t>
            </a:fld>
            <a:endParaRPr lang="en-US"/>
          </a:p>
        </p:txBody>
      </p:sp>
      <p:sp>
        <p:nvSpPr>
          <p:cNvPr id="3" name="Marcador de pie de página 2">
            <a:extLst>
              <a:ext uri="{FF2B5EF4-FFF2-40B4-BE49-F238E27FC236}">
                <a16:creationId xmlns:a16="http://schemas.microsoft.com/office/drawing/2014/main" id="{02CC925E-9377-4FD5-98FD-4A2F454CF506}"/>
              </a:ext>
            </a:extLst>
          </p:cNvPr>
          <p:cNvSpPr>
            <a:spLocks noGrp="1"/>
          </p:cNvSpPr>
          <p:nvPr>
            <p:ph type="ftr" sz="quarter" idx="11"/>
          </p:nvPr>
        </p:nvSpPr>
        <p:spPr/>
        <p:txBody>
          <a:bodyPr/>
          <a:lstStyle/>
          <a:p>
            <a:endParaRPr lang="en-US"/>
          </a:p>
        </p:txBody>
      </p:sp>
      <p:sp>
        <p:nvSpPr>
          <p:cNvPr id="4" name="Marcador de número de diapositiva 3">
            <a:extLst>
              <a:ext uri="{FF2B5EF4-FFF2-40B4-BE49-F238E27FC236}">
                <a16:creationId xmlns:a16="http://schemas.microsoft.com/office/drawing/2014/main" id="{91CC18A5-8FE1-4F3C-A75A-8C341EC287E0}"/>
              </a:ext>
            </a:extLst>
          </p:cNvPr>
          <p:cNvSpPr>
            <a:spLocks noGrp="1"/>
          </p:cNvSpPr>
          <p:nvPr>
            <p:ph type="sldNum" sz="quarter" idx="12"/>
          </p:nvPr>
        </p:nvSpPr>
        <p:spPr/>
        <p:txBody>
          <a:bodyPr/>
          <a:lstStyle/>
          <a:p>
            <a:fld id="{91F8B70B-F016-4171-8A69-F3BB6A41237E}" type="slidenum">
              <a:rPr lang="en-US" smtClean="0"/>
              <a:t>‹Nº›</a:t>
            </a:fld>
            <a:endParaRPr lang="en-US"/>
          </a:p>
        </p:txBody>
      </p:sp>
    </p:spTree>
    <p:extLst>
      <p:ext uri="{BB962C8B-B14F-4D97-AF65-F5344CB8AC3E}">
        <p14:creationId xmlns:p14="http://schemas.microsoft.com/office/powerpoint/2010/main" val="3052527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0DAD56-EF2C-4D8F-B54A-91992B11212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GB"/>
          </a:p>
        </p:txBody>
      </p:sp>
      <p:sp>
        <p:nvSpPr>
          <p:cNvPr id="3" name="Marcador de contenido 2">
            <a:extLst>
              <a:ext uri="{FF2B5EF4-FFF2-40B4-BE49-F238E27FC236}">
                <a16:creationId xmlns:a16="http://schemas.microsoft.com/office/drawing/2014/main" id="{93668348-B7E6-4A21-81B4-A1E580A2AE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texto 3">
            <a:extLst>
              <a:ext uri="{FF2B5EF4-FFF2-40B4-BE49-F238E27FC236}">
                <a16:creationId xmlns:a16="http://schemas.microsoft.com/office/drawing/2014/main" id="{3530021D-E8FA-48CC-BDD1-173FF96004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98ED476A-FB8D-473F-B35E-FC1FA8DDEAAD}"/>
              </a:ext>
            </a:extLst>
          </p:cNvPr>
          <p:cNvSpPr>
            <a:spLocks noGrp="1"/>
          </p:cNvSpPr>
          <p:nvPr>
            <p:ph type="dt" sz="half" idx="10"/>
          </p:nvPr>
        </p:nvSpPr>
        <p:spPr/>
        <p:txBody>
          <a:bodyPr/>
          <a:lstStyle/>
          <a:p>
            <a:fld id="{BE17D446-FFC4-4726-89F6-F17ACD26BB0C}" type="datetimeFigureOut">
              <a:rPr lang="en-US" smtClean="0"/>
              <a:t>1/5/2024</a:t>
            </a:fld>
            <a:endParaRPr lang="en-US"/>
          </a:p>
        </p:txBody>
      </p:sp>
      <p:sp>
        <p:nvSpPr>
          <p:cNvPr id="6" name="Marcador de pie de página 5">
            <a:extLst>
              <a:ext uri="{FF2B5EF4-FFF2-40B4-BE49-F238E27FC236}">
                <a16:creationId xmlns:a16="http://schemas.microsoft.com/office/drawing/2014/main" id="{8F9BE66E-80B3-4C12-8195-F3CD7A22D617}"/>
              </a:ext>
            </a:extLst>
          </p:cNvPr>
          <p:cNvSpPr>
            <a:spLocks noGrp="1"/>
          </p:cNvSpPr>
          <p:nvPr>
            <p:ph type="ftr" sz="quarter" idx="11"/>
          </p:nvPr>
        </p:nvSpPr>
        <p:spPr/>
        <p:txBody>
          <a:bodyPr/>
          <a:lstStyle/>
          <a:p>
            <a:endParaRPr lang="en-US"/>
          </a:p>
        </p:txBody>
      </p:sp>
      <p:sp>
        <p:nvSpPr>
          <p:cNvPr id="7" name="Marcador de número de diapositiva 6">
            <a:extLst>
              <a:ext uri="{FF2B5EF4-FFF2-40B4-BE49-F238E27FC236}">
                <a16:creationId xmlns:a16="http://schemas.microsoft.com/office/drawing/2014/main" id="{529B2112-F029-4787-A579-1B7375E10A6F}"/>
              </a:ext>
            </a:extLst>
          </p:cNvPr>
          <p:cNvSpPr>
            <a:spLocks noGrp="1"/>
          </p:cNvSpPr>
          <p:nvPr>
            <p:ph type="sldNum" sz="quarter" idx="12"/>
          </p:nvPr>
        </p:nvSpPr>
        <p:spPr/>
        <p:txBody>
          <a:bodyPr/>
          <a:lstStyle/>
          <a:p>
            <a:fld id="{91F8B70B-F016-4171-8A69-F3BB6A41237E}" type="slidenum">
              <a:rPr lang="en-US" smtClean="0"/>
              <a:t>‹Nº›</a:t>
            </a:fld>
            <a:endParaRPr lang="en-US"/>
          </a:p>
        </p:txBody>
      </p:sp>
    </p:spTree>
    <p:extLst>
      <p:ext uri="{BB962C8B-B14F-4D97-AF65-F5344CB8AC3E}">
        <p14:creationId xmlns:p14="http://schemas.microsoft.com/office/powerpoint/2010/main" val="1150784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BCAB1F-EE6C-4A89-A3B5-2978B0B51C4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GB"/>
          </a:p>
        </p:txBody>
      </p:sp>
      <p:sp>
        <p:nvSpPr>
          <p:cNvPr id="3" name="Marcador de posición de imagen 2">
            <a:extLst>
              <a:ext uri="{FF2B5EF4-FFF2-40B4-BE49-F238E27FC236}">
                <a16:creationId xmlns:a16="http://schemas.microsoft.com/office/drawing/2014/main" id="{0986C58D-6881-4795-8A3A-4458D86F3D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Marcador de texto 3">
            <a:extLst>
              <a:ext uri="{FF2B5EF4-FFF2-40B4-BE49-F238E27FC236}">
                <a16:creationId xmlns:a16="http://schemas.microsoft.com/office/drawing/2014/main" id="{A9D565B3-ACF5-4A72-A236-9C24348885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8DA215EE-2411-4BE0-A155-A1834D51A839}"/>
              </a:ext>
            </a:extLst>
          </p:cNvPr>
          <p:cNvSpPr>
            <a:spLocks noGrp="1"/>
          </p:cNvSpPr>
          <p:nvPr>
            <p:ph type="dt" sz="half" idx="10"/>
          </p:nvPr>
        </p:nvSpPr>
        <p:spPr/>
        <p:txBody>
          <a:bodyPr/>
          <a:lstStyle/>
          <a:p>
            <a:fld id="{BE17D446-FFC4-4726-89F6-F17ACD26BB0C}" type="datetimeFigureOut">
              <a:rPr lang="en-US" smtClean="0"/>
              <a:t>1/5/2024</a:t>
            </a:fld>
            <a:endParaRPr lang="en-US"/>
          </a:p>
        </p:txBody>
      </p:sp>
      <p:sp>
        <p:nvSpPr>
          <p:cNvPr id="6" name="Marcador de pie de página 5">
            <a:extLst>
              <a:ext uri="{FF2B5EF4-FFF2-40B4-BE49-F238E27FC236}">
                <a16:creationId xmlns:a16="http://schemas.microsoft.com/office/drawing/2014/main" id="{989113CC-614D-4C3E-8B12-1876E85121F8}"/>
              </a:ext>
            </a:extLst>
          </p:cNvPr>
          <p:cNvSpPr>
            <a:spLocks noGrp="1"/>
          </p:cNvSpPr>
          <p:nvPr>
            <p:ph type="ftr" sz="quarter" idx="11"/>
          </p:nvPr>
        </p:nvSpPr>
        <p:spPr/>
        <p:txBody>
          <a:bodyPr/>
          <a:lstStyle/>
          <a:p>
            <a:endParaRPr lang="en-US"/>
          </a:p>
        </p:txBody>
      </p:sp>
      <p:sp>
        <p:nvSpPr>
          <p:cNvPr id="7" name="Marcador de número de diapositiva 6">
            <a:extLst>
              <a:ext uri="{FF2B5EF4-FFF2-40B4-BE49-F238E27FC236}">
                <a16:creationId xmlns:a16="http://schemas.microsoft.com/office/drawing/2014/main" id="{B9D03AD8-CEED-4179-8FD1-6C2E29BC2EBF}"/>
              </a:ext>
            </a:extLst>
          </p:cNvPr>
          <p:cNvSpPr>
            <a:spLocks noGrp="1"/>
          </p:cNvSpPr>
          <p:nvPr>
            <p:ph type="sldNum" sz="quarter" idx="12"/>
          </p:nvPr>
        </p:nvSpPr>
        <p:spPr/>
        <p:txBody>
          <a:bodyPr/>
          <a:lstStyle/>
          <a:p>
            <a:fld id="{91F8B70B-F016-4171-8A69-F3BB6A41237E}" type="slidenum">
              <a:rPr lang="en-US" smtClean="0"/>
              <a:t>‹Nº›</a:t>
            </a:fld>
            <a:endParaRPr lang="en-US"/>
          </a:p>
        </p:txBody>
      </p:sp>
    </p:spTree>
    <p:extLst>
      <p:ext uri="{BB962C8B-B14F-4D97-AF65-F5344CB8AC3E}">
        <p14:creationId xmlns:p14="http://schemas.microsoft.com/office/powerpoint/2010/main" val="1943644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FA7C172-4288-4FE7-AD99-00D3234A06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GB"/>
          </a:p>
        </p:txBody>
      </p:sp>
      <p:sp>
        <p:nvSpPr>
          <p:cNvPr id="3" name="Marcador de texto 2">
            <a:extLst>
              <a:ext uri="{FF2B5EF4-FFF2-40B4-BE49-F238E27FC236}">
                <a16:creationId xmlns:a16="http://schemas.microsoft.com/office/drawing/2014/main" id="{F3BB1F96-BFA7-41CA-B779-2C8DD8EEA3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a:extLst>
              <a:ext uri="{FF2B5EF4-FFF2-40B4-BE49-F238E27FC236}">
                <a16:creationId xmlns:a16="http://schemas.microsoft.com/office/drawing/2014/main" id="{51CAB8FD-9BF1-4954-B16F-4D8241959F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17D446-FFC4-4726-89F6-F17ACD26BB0C}" type="datetimeFigureOut">
              <a:rPr lang="en-US" smtClean="0"/>
              <a:t>1/5/2024</a:t>
            </a:fld>
            <a:endParaRPr lang="en-US"/>
          </a:p>
        </p:txBody>
      </p:sp>
      <p:sp>
        <p:nvSpPr>
          <p:cNvPr id="5" name="Marcador de pie de página 4">
            <a:extLst>
              <a:ext uri="{FF2B5EF4-FFF2-40B4-BE49-F238E27FC236}">
                <a16:creationId xmlns:a16="http://schemas.microsoft.com/office/drawing/2014/main" id="{4E8932C3-CB5B-44F2-B74B-7A6B018A43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a:extLst>
              <a:ext uri="{FF2B5EF4-FFF2-40B4-BE49-F238E27FC236}">
                <a16:creationId xmlns:a16="http://schemas.microsoft.com/office/drawing/2014/main" id="{B5917FCA-33E7-4102-A4BF-C631C705BA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F8B70B-F016-4171-8A69-F3BB6A41237E}" type="slidenum">
              <a:rPr lang="en-US" smtClean="0"/>
              <a:t>‹Nº›</a:t>
            </a:fld>
            <a:endParaRPr lang="en-US"/>
          </a:p>
        </p:txBody>
      </p:sp>
    </p:spTree>
    <p:extLst>
      <p:ext uri="{BB962C8B-B14F-4D97-AF65-F5344CB8AC3E}">
        <p14:creationId xmlns:p14="http://schemas.microsoft.com/office/powerpoint/2010/main" val="4408989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4.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portal.api.itacyl.es/portal/apis/" TargetMode="External"/><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6.xml"/><Relationship Id="rId5" Type="http://schemas.openxmlformats.org/officeDocument/2006/relationships/image" Target="../media/image49.png"/><Relationship Id="rId4" Type="http://schemas.openxmlformats.org/officeDocument/2006/relationships/image" Target="../media/image48.png"/></Relationships>
</file>

<file path=ppt/slides/_rels/slide2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hyperlink" Target="https://www.sativum.e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AE41B9FF-6D47-424C-8FC1-3D07B7924571}"/>
              </a:ext>
            </a:extLst>
          </p:cNvPr>
          <p:cNvPicPr>
            <a:picLocks noChangeAspect="1"/>
          </p:cNvPicPr>
          <p:nvPr/>
        </p:nvPicPr>
        <p:blipFill rotWithShape="1">
          <a:blip r:embed="rId3">
            <a:extLst>
              <a:ext uri="{28A0092B-C50C-407E-A947-70E740481C1C}">
                <a14:useLocalDpi xmlns:a14="http://schemas.microsoft.com/office/drawing/2010/main" val="0"/>
              </a:ext>
            </a:extLst>
          </a:blip>
          <a:srcRect t="265" r="3789"/>
          <a:stretch/>
        </p:blipFill>
        <p:spPr>
          <a:xfrm>
            <a:off x="0" y="1"/>
            <a:ext cx="12192000" cy="6857999"/>
          </a:xfrm>
          <a:prstGeom prst="rect">
            <a:avLst/>
          </a:prstGeom>
        </p:spPr>
      </p:pic>
      <p:sp>
        <p:nvSpPr>
          <p:cNvPr id="2" name="Título 1"/>
          <p:cNvSpPr>
            <a:spLocks noGrp="1"/>
          </p:cNvSpPr>
          <p:nvPr>
            <p:ph type="ctrTitle"/>
          </p:nvPr>
        </p:nvSpPr>
        <p:spPr>
          <a:xfrm>
            <a:off x="2057399" y="1315970"/>
            <a:ext cx="7924799" cy="1884239"/>
          </a:xfrm>
          <a:solidFill>
            <a:schemeClr val="bg1">
              <a:alpha val="62000"/>
            </a:schemeClr>
          </a:solidFill>
        </p:spPr>
        <p:txBody>
          <a:bodyPr anchor="ctr" anchorCtr="0">
            <a:noAutofit/>
          </a:bodyPr>
          <a:lstStyle/>
          <a:p>
            <a:r>
              <a:rPr lang="en-US" sz="4400" dirty="0" err="1"/>
              <a:t>Herramienta</a:t>
            </a:r>
            <a:r>
              <a:rPr lang="en-US" sz="4400" dirty="0"/>
              <a:t> de </a:t>
            </a:r>
            <a:r>
              <a:rPr lang="en-US" sz="4400" dirty="0" err="1"/>
              <a:t>sostenibilidad</a:t>
            </a:r>
            <a:r>
              <a:rPr lang="en-US" sz="4400" dirty="0"/>
              <a:t> de </a:t>
            </a:r>
            <a:r>
              <a:rPr lang="en-US" sz="4400" dirty="0" err="1"/>
              <a:t>nutrientes</a:t>
            </a:r>
            <a:r>
              <a:rPr lang="en-US" sz="4400" dirty="0"/>
              <a:t>: SATIVUM</a:t>
            </a:r>
            <a:endParaRPr lang="es-ES" sz="4400" dirty="0"/>
          </a:p>
        </p:txBody>
      </p:sp>
      <p:pic>
        <p:nvPicPr>
          <p:cNvPr id="5" name="Imagen 4"/>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3086426" y="5526970"/>
            <a:ext cx="5866744" cy="1224513"/>
          </a:xfrm>
          <a:prstGeom prst="rect">
            <a:avLst/>
          </a:prstGeom>
          <a:effectLst>
            <a:outerShdw blurRad="50800" dist="38100" algn="l" rotWithShape="0">
              <a:prstClr val="black">
                <a:alpha val="40000"/>
              </a:prstClr>
            </a:outerShdw>
          </a:effectLst>
        </p:spPr>
      </p:pic>
    </p:spTree>
    <p:extLst>
      <p:ext uri="{BB962C8B-B14F-4D97-AF65-F5344CB8AC3E}">
        <p14:creationId xmlns:p14="http://schemas.microsoft.com/office/powerpoint/2010/main" val="41984620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F946B9-93CF-4BAF-9A0A-72373CF32423}"/>
              </a:ext>
            </a:extLst>
          </p:cNvPr>
          <p:cNvSpPr>
            <a:spLocks noGrp="1"/>
          </p:cNvSpPr>
          <p:nvPr>
            <p:ph type="title"/>
          </p:nvPr>
        </p:nvSpPr>
        <p:spPr>
          <a:xfrm>
            <a:off x="838199" y="365125"/>
            <a:ext cx="11716657" cy="1325563"/>
          </a:xfrm>
        </p:spPr>
        <p:txBody>
          <a:bodyPr/>
          <a:lstStyle/>
          <a:p>
            <a:r>
              <a:rPr lang="es-ES" dirty="0"/>
              <a:t>Algoritmo de cálculo de balances (prescripción)</a:t>
            </a:r>
          </a:p>
        </p:txBody>
      </p:sp>
      <p:pic>
        <p:nvPicPr>
          <p:cNvPr id="5" name="Picture 2" descr="Principles of Agronomy for Sustainable Agriculture">
            <a:extLst>
              <a:ext uri="{FF2B5EF4-FFF2-40B4-BE49-F238E27FC236}">
                <a16:creationId xmlns:a16="http://schemas.microsoft.com/office/drawing/2014/main" id="{850FC085-76A4-4EB9-BD5E-7FECBFA3D5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5645" y="1549225"/>
            <a:ext cx="3183466" cy="478716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www.uco.es/fitotecnia/logo.png">
            <a:extLst>
              <a:ext uri="{FF2B5EF4-FFF2-40B4-BE49-F238E27FC236}">
                <a16:creationId xmlns:a16="http://schemas.microsoft.com/office/drawing/2014/main" id="{663AC3CE-EDCB-4623-9D0E-F8E2590B20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9157" y="2078038"/>
            <a:ext cx="1704975" cy="22955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www.uco.es/fitotecnia/combi_logo.png">
            <a:extLst>
              <a:ext uri="{FF2B5EF4-FFF2-40B4-BE49-F238E27FC236}">
                <a16:creationId xmlns:a16="http://schemas.microsoft.com/office/drawing/2014/main" id="{32C1CFD7-556D-440B-A3D7-77972468CF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2844" y="4558418"/>
            <a:ext cx="3324225" cy="1285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6780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ycle Detailed Rounded Lineal icon">
            <a:extLst>
              <a:ext uri="{FF2B5EF4-FFF2-40B4-BE49-F238E27FC236}">
                <a16:creationId xmlns:a16="http://schemas.microsoft.com/office/drawing/2014/main" id="{A3147A06-93EE-48C3-90CF-F6057B9142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2054" y="3896106"/>
            <a:ext cx="2961894" cy="2961894"/>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a:extLst>
              <a:ext uri="{FF2B5EF4-FFF2-40B4-BE49-F238E27FC236}">
                <a16:creationId xmlns:a16="http://schemas.microsoft.com/office/drawing/2014/main" id="{DAD189F0-0314-4003-8F42-3B322E5EAC28}"/>
              </a:ext>
            </a:extLst>
          </p:cNvPr>
          <p:cNvSpPr/>
          <p:nvPr/>
        </p:nvSpPr>
        <p:spPr>
          <a:xfrm>
            <a:off x="1243858" y="1867875"/>
            <a:ext cx="1706967" cy="671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t>FaST</a:t>
            </a:r>
            <a:r>
              <a:rPr lang="en-GB" dirty="0"/>
              <a:t> (Spain) </a:t>
            </a:r>
            <a:r>
              <a:rPr lang="en-GB" sz="1600" dirty="0"/>
              <a:t>Start in year 2020</a:t>
            </a:r>
            <a:endParaRPr lang="en-GB" dirty="0"/>
          </a:p>
        </p:txBody>
      </p:sp>
      <p:sp>
        <p:nvSpPr>
          <p:cNvPr id="6" name="Flecha: hacia abajo 5">
            <a:extLst>
              <a:ext uri="{FF2B5EF4-FFF2-40B4-BE49-F238E27FC236}">
                <a16:creationId xmlns:a16="http://schemas.microsoft.com/office/drawing/2014/main" id="{C1875FEE-5F52-4979-B1CD-B902AB3E1FF0}"/>
              </a:ext>
            </a:extLst>
          </p:cNvPr>
          <p:cNvSpPr/>
          <p:nvPr/>
        </p:nvSpPr>
        <p:spPr>
          <a:xfrm>
            <a:off x="1791929" y="2639960"/>
            <a:ext cx="442451" cy="14051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Flecha: hacia abajo 6">
            <a:extLst>
              <a:ext uri="{FF2B5EF4-FFF2-40B4-BE49-F238E27FC236}">
                <a16:creationId xmlns:a16="http://schemas.microsoft.com/office/drawing/2014/main" id="{4EE9AF5A-D29C-42E7-BC2E-3031C32DD535}"/>
              </a:ext>
            </a:extLst>
          </p:cNvPr>
          <p:cNvSpPr/>
          <p:nvPr/>
        </p:nvSpPr>
        <p:spPr>
          <a:xfrm>
            <a:off x="8017796" y="2054942"/>
            <a:ext cx="442451" cy="4803058"/>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S"/>
          </a:p>
        </p:txBody>
      </p:sp>
      <p:sp>
        <p:nvSpPr>
          <p:cNvPr id="8" name="CuadroTexto 7">
            <a:extLst>
              <a:ext uri="{FF2B5EF4-FFF2-40B4-BE49-F238E27FC236}">
                <a16:creationId xmlns:a16="http://schemas.microsoft.com/office/drawing/2014/main" id="{69C8B758-BF95-4165-8E4E-C567BE7771FD}"/>
              </a:ext>
            </a:extLst>
          </p:cNvPr>
          <p:cNvSpPr txBox="1"/>
          <p:nvPr/>
        </p:nvSpPr>
        <p:spPr>
          <a:xfrm>
            <a:off x="6670777" y="2067888"/>
            <a:ext cx="1009445" cy="27699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s-ES" sz="1200" dirty="0"/>
              <a:t>SOIL DATA</a:t>
            </a:r>
          </a:p>
        </p:txBody>
      </p:sp>
      <p:cxnSp>
        <p:nvCxnSpPr>
          <p:cNvPr id="13" name="Conector recto de flecha 12">
            <a:extLst>
              <a:ext uri="{FF2B5EF4-FFF2-40B4-BE49-F238E27FC236}">
                <a16:creationId xmlns:a16="http://schemas.microsoft.com/office/drawing/2014/main" id="{8EC3E8A9-33F4-4847-A34B-EC7A1AB2EA5F}"/>
              </a:ext>
            </a:extLst>
          </p:cNvPr>
          <p:cNvCxnSpPr>
            <a:cxnSpLocks/>
            <a:stCxn id="8" idx="1"/>
          </p:cNvCxnSpPr>
          <p:nvPr/>
        </p:nvCxnSpPr>
        <p:spPr>
          <a:xfrm flipH="1">
            <a:off x="2234381" y="2206388"/>
            <a:ext cx="4436396" cy="64988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9" name="CuadroTexto 18">
            <a:extLst>
              <a:ext uri="{FF2B5EF4-FFF2-40B4-BE49-F238E27FC236}">
                <a16:creationId xmlns:a16="http://schemas.microsoft.com/office/drawing/2014/main" id="{D253DD49-5EC7-427D-820A-9E41B62EF26D}"/>
              </a:ext>
            </a:extLst>
          </p:cNvPr>
          <p:cNvSpPr txBox="1"/>
          <p:nvPr/>
        </p:nvSpPr>
        <p:spPr>
          <a:xfrm>
            <a:off x="6670777" y="2668905"/>
            <a:ext cx="1009445" cy="27699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s-ES" sz="1200" dirty="0"/>
              <a:t>LPIS+GSAA</a:t>
            </a:r>
          </a:p>
        </p:txBody>
      </p:sp>
      <p:cxnSp>
        <p:nvCxnSpPr>
          <p:cNvPr id="20" name="Conector recto de flecha 19">
            <a:extLst>
              <a:ext uri="{FF2B5EF4-FFF2-40B4-BE49-F238E27FC236}">
                <a16:creationId xmlns:a16="http://schemas.microsoft.com/office/drawing/2014/main" id="{F1A3AD28-F1CB-4148-832B-C1D6F864DE61}"/>
              </a:ext>
            </a:extLst>
          </p:cNvPr>
          <p:cNvCxnSpPr>
            <a:cxnSpLocks/>
            <a:stCxn id="19" idx="1"/>
          </p:cNvCxnSpPr>
          <p:nvPr/>
        </p:nvCxnSpPr>
        <p:spPr>
          <a:xfrm flipH="1">
            <a:off x="2386781" y="2807405"/>
            <a:ext cx="4283996" cy="201266"/>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26" name="Rectángulo 25">
            <a:extLst>
              <a:ext uri="{FF2B5EF4-FFF2-40B4-BE49-F238E27FC236}">
                <a16:creationId xmlns:a16="http://schemas.microsoft.com/office/drawing/2014/main" id="{25A58B6F-88B1-4120-97CA-A7D6CFFC873F}"/>
              </a:ext>
            </a:extLst>
          </p:cNvPr>
          <p:cNvSpPr/>
          <p:nvPr/>
        </p:nvSpPr>
        <p:spPr>
          <a:xfrm>
            <a:off x="4152286" y="857955"/>
            <a:ext cx="1413092" cy="87580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dirty="0"/>
              <a:t>FERTILICALC</a:t>
            </a:r>
          </a:p>
          <a:p>
            <a:pPr algn="ctr"/>
            <a:r>
              <a:rPr lang="es-ES" dirty="0" err="1"/>
              <a:t>Algorithm</a:t>
            </a:r>
            <a:endParaRPr lang="es-ES" dirty="0"/>
          </a:p>
          <a:p>
            <a:pPr algn="ctr"/>
            <a:r>
              <a:rPr lang="es-ES" sz="1200" dirty="0"/>
              <a:t>(Python GPL)</a:t>
            </a:r>
          </a:p>
        </p:txBody>
      </p:sp>
      <p:cxnSp>
        <p:nvCxnSpPr>
          <p:cNvPr id="27" name="Conector recto de flecha 26">
            <a:extLst>
              <a:ext uri="{FF2B5EF4-FFF2-40B4-BE49-F238E27FC236}">
                <a16:creationId xmlns:a16="http://schemas.microsoft.com/office/drawing/2014/main" id="{9E1A33C9-DD88-4D99-83AD-A99C28BECACE}"/>
              </a:ext>
            </a:extLst>
          </p:cNvPr>
          <p:cNvCxnSpPr>
            <a:cxnSpLocks/>
            <a:stCxn id="26" idx="2"/>
          </p:cNvCxnSpPr>
          <p:nvPr/>
        </p:nvCxnSpPr>
        <p:spPr>
          <a:xfrm flipH="1">
            <a:off x="3588678" y="1733756"/>
            <a:ext cx="1270154" cy="1704492"/>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30" name="CuadroTexto 29">
            <a:extLst>
              <a:ext uri="{FF2B5EF4-FFF2-40B4-BE49-F238E27FC236}">
                <a16:creationId xmlns:a16="http://schemas.microsoft.com/office/drawing/2014/main" id="{21A59BE4-D493-40B6-BB1B-DC98AF3DEB78}"/>
              </a:ext>
            </a:extLst>
          </p:cNvPr>
          <p:cNvSpPr txBox="1"/>
          <p:nvPr/>
        </p:nvSpPr>
        <p:spPr>
          <a:xfrm>
            <a:off x="2228737" y="3147171"/>
            <a:ext cx="1280241"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ES" sz="1200" dirty="0"/>
              <a:t>NPK NUTRIENT ALGORITHM</a:t>
            </a:r>
          </a:p>
          <a:p>
            <a:pPr algn="ctr"/>
            <a:r>
              <a:rPr lang="es-ES" sz="1200" dirty="0"/>
              <a:t>(API)</a:t>
            </a:r>
          </a:p>
        </p:txBody>
      </p:sp>
      <p:cxnSp>
        <p:nvCxnSpPr>
          <p:cNvPr id="32" name="Conector recto de flecha 31">
            <a:extLst>
              <a:ext uri="{FF2B5EF4-FFF2-40B4-BE49-F238E27FC236}">
                <a16:creationId xmlns:a16="http://schemas.microsoft.com/office/drawing/2014/main" id="{951C2ACC-0B8D-4680-926C-63F0BCB90422}"/>
              </a:ext>
            </a:extLst>
          </p:cNvPr>
          <p:cNvCxnSpPr>
            <a:cxnSpLocks/>
            <a:stCxn id="30" idx="3"/>
          </p:cNvCxnSpPr>
          <p:nvPr/>
        </p:nvCxnSpPr>
        <p:spPr>
          <a:xfrm flipV="1">
            <a:off x="3508978" y="3328903"/>
            <a:ext cx="3591733" cy="141434"/>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35" name="CuadroTexto 34">
            <a:extLst>
              <a:ext uri="{FF2B5EF4-FFF2-40B4-BE49-F238E27FC236}">
                <a16:creationId xmlns:a16="http://schemas.microsoft.com/office/drawing/2014/main" id="{D4E2BA3B-385C-4539-A676-FE2AB0E6BC35}"/>
              </a:ext>
            </a:extLst>
          </p:cNvPr>
          <p:cNvSpPr txBox="1"/>
          <p:nvPr/>
        </p:nvSpPr>
        <p:spPr>
          <a:xfrm>
            <a:off x="6620102" y="3583700"/>
            <a:ext cx="1130710" cy="46166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s-ES" sz="1200" dirty="0"/>
              <a:t>FERTILIZATION FRONTEND</a:t>
            </a:r>
          </a:p>
        </p:txBody>
      </p:sp>
      <p:cxnSp>
        <p:nvCxnSpPr>
          <p:cNvPr id="37" name="Conector recto de flecha 36">
            <a:extLst>
              <a:ext uri="{FF2B5EF4-FFF2-40B4-BE49-F238E27FC236}">
                <a16:creationId xmlns:a16="http://schemas.microsoft.com/office/drawing/2014/main" id="{0E1535F0-67A0-4AC3-8CC9-C84903B49F98}"/>
              </a:ext>
            </a:extLst>
          </p:cNvPr>
          <p:cNvCxnSpPr>
            <a:cxnSpLocks/>
            <a:stCxn id="35" idx="1"/>
          </p:cNvCxnSpPr>
          <p:nvPr/>
        </p:nvCxnSpPr>
        <p:spPr>
          <a:xfrm flipH="1">
            <a:off x="2571954" y="3814533"/>
            <a:ext cx="4048148" cy="92332"/>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70" name="CuadroTexto 69">
            <a:extLst>
              <a:ext uri="{FF2B5EF4-FFF2-40B4-BE49-F238E27FC236}">
                <a16:creationId xmlns:a16="http://schemas.microsoft.com/office/drawing/2014/main" id="{0230A27D-F1BE-4D70-A5FF-BA2D7DC82ADF}"/>
              </a:ext>
            </a:extLst>
          </p:cNvPr>
          <p:cNvSpPr txBox="1"/>
          <p:nvPr/>
        </p:nvSpPr>
        <p:spPr>
          <a:xfrm>
            <a:off x="215794" y="5444295"/>
            <a:ext cx="7390093" cy="1323439"/>
          </a:xfrm>
          <a:prstGeom prst="rect">
            <a:avLst/>
          </a:prstGeom>
          <a:noFill/>
        </p:spPr>
        <p:txBody>
          <a:bodyPr wrap="square" rtlCol="0">
            <a:spAutoFit/>
          </a:bodyPr>
          <a:lstStyle/>
          <a:p>
            <a:r>
              <a:rPr lang="en-US" sz="4000" dirty="0" err="1"/>
              <a:t>Fusión</a:t>
            </a:r>
            <a:r>
              <a:rPr lang="en-US" sz="4000" dirty="0"/>
              <a:t> de </a:t>
            </a:r>
            <a:r>
              <a:rPr lang="en-US" sz="4000" dirty="0" err="1"/>
              <a:t>elementos</a:t>
            </a:r>
            <a:r>
              <a:rPr lang="en-US" sz="4000" dirty="0"/>
              <a:t>: FERTILICALC + </a:t>
            </a:r>
            <a:r>
              <a:rPr lang="en-US" sz="4000" dirty="0" err="1"/>
              <a:t>FaST</a:t>
            </a:r>
            <a:r>
              <a:rPr lang="en-US" sz="4000" dirty="0"/>
              <a:t> + SATIVUM</a:t>
            </a:r>
          </a:p>
        </p:txBody>
      </p:sp>
      <p:pic>
        <p:nvPicPr>
          <p:cNvPr id="71" name="Gráfico 70">
            <a:extLst>
              <a:ext uri="{FF2B5EF4-FFF2-40B4-BE49-F238E27FC236}">
                <a16:creationId xmlns:a16="http://schemas.microsoft.com/office/drawing/2014/main" id="{37497623-FCE8-41C4-BC68-83104621D69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9088" y="612063"/>
            <a:ext cx="1190341" cy="1190341"/>
          </a:xfrm>
          <a:prstGeom prst="rect">
            <a:avLst/>
          </a:prstGeom>
        </p:spPr>
      </p:pic>
      <p:sp>
        <p:nvSpPr>
          <p:cNvPr id="28" name="CuadroTexto 27">
            <a:extLst>
              <a:ext uri="{FF2B5EF4-FFF2-40B4-BE49-F238E27FC236}">
                <a16:creationId xmlns:a16="http://schemas.microsoft.com/office/drawing/2014/main" id="{6130A608-ABB4-4022-915D-599B9A940ABE}"/>
              </a:ext>
            </a:extLst>
          </p:cNvPr>
          <p:cNvSpPr txBox="1"/>
          <p:nvPr/>
        </p:nvSpPr>
        <p:spPr>
          <a:xfrm>
            <a:off x="9144078" y="5206401"/>
            <a:ext cx="1837845" cy="523220"/>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s-ES" sz="1400" dirty="0">
                <a:highlight>
                  <a:srgbClr val="000000"/>
                </a:highlight>
              </a:rPr>
              <a:t>WORKING IN RELEASE 45 AND 46</a:t>
            </a:r>
          </a:p>
        </p:txBody>
      </p:sp>
      <p:sp>
        <p:nvSpPr>
          <p:cNvPr id="31" name="Rectángulo 30">
            <a:extLst>
              <a:ext uri="{FF2B5EF4-FFF2-40B4-BE49-F238E27FC236}">
                <a16:creationId xmlns:a16="http://schemas.microsoft.com/office/drawing/2014/main" id="{BE0EAB9F-B454-41C7-993A-2F577174181E}"/>
              </a:ext>
            </a:extLst>
          </p:cNvPr>
          <p:cNvSpPr/>
          <p:nvPr/>
        </p:nvSpPr>
        <p:spPr>
          <a:xfrm>
            <a:off x="1166934" y="4045136"/>
            <a:ext cx="1706967" cy="5908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End of phase I (year 2021)</a:t>
            </a:r>
          </a:p>
        </p:txBody>
      </p:sp>
      <p:pic>
        <p:nvPicPr>
          <p:cNvPr id="36" name="Imagen 35">
            <a:extLst>
              <a:ext uri="{FF2B5EF4-FFF2-40B4-BE49-F238E27FC236}">
                <a16:creationId xmlns:a16="http://schemas.microsoft.com/office/drawing/2014/main" id="{E4E84284-F49B-4F8D-B440-1FE1DD0DDB0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87785" y="1160551"/>
            <a:ext cx="3344924" cy="705099"/>
          </a:xfrm>
          <a:prstGeom prst="rect">
            <a:avLst/>
          </a:prstGeom>
        </p:spPr>
      </p:pic>
      <p:sp>
        <p:nvSpPr>
          <p:cNvPr id="11" name="CuadroTexto 10">
            <a:extLst>
              <a:ext uri="{FF2B5EF4-FFF2-40B4-BE49-F238E27FC236}">
                <a16:creationId xmlns:a16="http://schemas.microsoft.com/office/drawing/2014/main" id="{98042153-6242-4E79-B79F-27D445900EF2}"/>
              </a:ext>
            </a:extLst>
          </p:cNvPr>
          <p:cNvSpPr txBox="1"/>
          <p:nvPr/>
        </p:nvSpPr>
        <p:spPr>
          <a:xfrm>
            <a:off x="10216470" y="1189934"/>
            <a:ext cx="1294032" cy="64633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defPPr>
              <a:defRPr lang="es-ES"/>
            </a:defPPr>
            <a:lvl1pPr algn="ctr">
              <a:defRPr sz="12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dirty="0"/>
              <a:t>Development started in 2019, launched in 2021</a:t>
            </a:r>
          </a:p>
        </p:txBody>
      </p:sp>
    </p:spTree>
    <p:extLst>
      <p:ext uri="{BB962C8B-B14F-4D97-AF65-F5344CB8AC3E}">
        <p14:creationId xmlns:p14="http://schemas.microsoft.com/office/powerpoint/2010/main" val="659491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D1DE90-D638-421D-8330-DAA91E26198D}"/>
              </a:ext>
            </a:extLst>
          </p:cNvPr>
          <p:cNvSpPr>
            <a:spLocks noGrp="1"/>
          </p:cNvSpPr>
          <p:nvPr>
            <p:ph type="title"/>
          </p:nvPr>
        </p:nvSpPr>
        <p:spPr/>
        <p:txBody>
          <a:bodyPr vert="horz" lIns="91440" tIns="45720" rIns="91440" bIns="45720" rtlCol="0" anchor="ctr">
            <a:normAutofit/>
          </a:bodyPr>
          <a:lstStyle/>
          <a:p>
            <a:r>
              <a:rPr lang="es-ES" dirty="0"/>
              <a:t>ENCOMIENDA DE GESTIÓN FEGA-</a:t>
            </a:r>
            <a:r>
              <a:rPr lang="es-ES" dirty="0" err="1"/>
              <a:t>ITACyL</a:t>
            </a:r>
            <a:endParaRPr lang="en-GB" dirty="0"/>
          </a:p>
        </p:txBody>
      </p:sp>
      <p:sp>
        <p:nvSpPr>
          <p:cNvPr id="4" name="Rectangle 1">
            <a:extLst>
              <a:ext uri="{FF2B5EF4-FFF2-40B4-BE49-F238E27FC236}">
                <a16:creationId xmlns:a16="http://schemas.microsoft.com/office/drawing/2014/main" id="{470C049D-0239-4E2A-93CB-57C885EDF47E}"/>
              </a:ext>
            </a:extLst>
          </p:cNvPr>
          <p:cNvSpPr>
            <a:spLocks noGrp="1" noChangeArrowheads="1"/>
          </p:cNvSpPr>
          <p:nvPr>
            <p:ph idx="1"/>
          </p:nvPr>
        </p:nvSpPr>
        <p:spPr bwMode="auto">
          <a:xfrm>
            <a:off x="838200" y="1506895"/>
            <a:ext cx="9898743" cy="4985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79400" algn="l"/>
                <a:tab pos="5754688" algn="r"/>
              </a:tabLst>
              <a:defRPr>
                <a:solidFill>
                  <a:schemeClr val="tx1"/>
                </a:solidFill>
                <a:latin typeface="Arial" panose="020B0604020202020204" pitchFamily="34" charset="0"/>
              </a:defRPr>
            </a:lvl1pPr>
            <a:lvl2pPr eaLnBrk="0" fontAlgn="base" hangingPunct="0">
              <a:spcBef>
                <a:spcPct val="0"/>
              </a:spcBef>
              <a:spcAft>
                <a:spcPct val="0"/>
              </a:spcAft>
              <a:tabLst>
                <a:tab pos="279400" algn="l"/>
                <a:tab pos="5754688" algn="r"/>
              </a:tabLst>
              <a:defRPr>
                <a:solidFill>
                  <a:schemeClr val="tx1"/>
                </a:solidFill>
                <a:latin typeface="Arial" panose="020B0604020202020204" pitchFamily="34" charset="0"/>
              </a:defRPr>
            </a:lvl2pPr>
            <a:lvl3pPr eaLnBrk="0" fontAlgn="base" hangingPunct="0">
              <a:spcBef>
                <a:spcPct val="0"/>
              </a:spcBef>
              <a:spcAft>
                <a:spcPct val="0"/>
              </a:spcAft>
              <a:tabLst>
                <a:tab pos="279400" algn="l"/>
                <a:tab pos="5754688" algn="r"/>
              </a:tabLst>
              <a:defRPr>
                <a:solidFill>
                  <a:schemeClr val="tx1"/>
                </a:solidFill>
                <a:latin typeface="Arial" panose="020B0604020202020204" pitchFamily="34" charset="0"/>
              </a:defRPr>
            </a:lvl3pPr>
            <a:lvl4pPr eaLnBrk="0" fontAlgn="base" hangingPunct="0">
              <a:spcBef>
                <a:spcPct val="0"/>
              </a:spcBef>
              <a:spcAft>
                <a:spcPct val="0"/>
              </a:spcAft>
              <a:tabLst>
                <a:tab pos="279400" algn="l"/>
                <a:tab pos="5754688" algn="r"/>
              </a:tabLst>
              <a:defRPr>
                <a:solidFill>
                  <a:schemeClr val="tx1"/>
                </a:solidFill>
                <a:latin typeface="Arial" panose="020B0604020202020204" pitchFamily="34" charset="0"/>
              </a:defRPr>
            </a:lvl4pPr>
            <a:lvl5pPr eaLnBrk="0" fontAlgn="base" hangingPunct="0">
              <a:spcBef>
                <a:spcPct val="0"/>
              </a:spcBef>
              <a:spcAft>
                <a:spcPct val="0"/>
              </a:spcAft>
              <a:tabLst>
                <a:tab pos="279400" algn="l"/>
                <a:tab pos="5754688" algn="r"/>
              </a:tabLst>
              <a:defRPr>
                <a:solidFill>
                  <a:schemeClr val="tx1"/>
                </a:solidFill>
                <a:latin typeface="Arial" panose="020B0604020202020204" pitchFamily="34" charset="0"/>
              </a:defRPr>
            </a:lvl5pPr>
            <a:lvl6pPr eaLnBrk="0" fontAlgn="base" hangingPunct="0">
              <a:spcBef>
                <a:spcPct val="0"/>
              </a:spcBef>
              <a:spcAft>
                <a:spcPct val="0"/>
              </a:spcAft>
              <a:tabLst>
                <a:tab pos="279400" algn="l"/>
                <a:tab pos="5754688" algn="r"/>
              </a:tabLst>
              <a:defRPr>
                <a:solidFill>
                  <a:schemeClr val="tx1"/>
                </a:solidFill>
                <a:latin typeface="Arial" panose="020B0604020202020204" pitchFamily="34" charset="0"/>
              </a:defRPr>
            </a:lvl6pPr>
            <a:lvl7pPr eaLnBrk="0" fontAlgn="base" hangingPunct="0">
              <a:spcBef>
                <a:spcPct val="0"/>
              </a:spcBef>
              <a:spcAft>
                <a:spcPct val="0"/>
              </a:spcAft>
              <a:tabLst>
                <a:tab pos="279400" algn="l"/>
                <a:tab pos="5754688" algn="r"/>
              </a:tabLst>
              <a:defRPr>
                <a:solidFill>
                  <a:schemeClr val="tx1"/>
                </a:solidFill>
                <a:latin typeface="Arial" panose="020B0604020202020204" pitchFamily="34" charset="0"/>
              </a:defRPr>
            </a:lvl7pPr>
            <a:lvl8pPr eaLnBrk="0" fontAlgn="base" hangingPunct="0">
              <a:spcBef>
                <a:spcPct val="0"/>
              </a:spcBef>
              <a:spcAft>
                <a:spcPct val="0"/>
              </a:spcAft>
              <a:tabLst>
                <a:tab pos="279400" algn="l"/>
                <a:tab pos="5754688" algn="r"/>
              </a:tabLst>
              <a:defRPr>
                <a:solidFill>
                  <a:schemeClr val="tx1"/>
                </a:solidFill>
                <a:latin typeface="Arial" panose="020B0604020202020204" pitchFamily="34" charset="0"/>
              </a:defRPr>
            </a:lvl8pPr>
            <a:lvl9pPr eaLnBrk="0" fontAlgn="base" hangingPunct="0">
              <a:spcBef>
                <a:spcPct val="0"/>
              </a:spcBef>
              <a:spcAft>
                <a:spcPct val="0"/>
              </a:spcAft>
              <a:tabLst>
                <a:tab pos="279400" algn="l"/>
                <a:tab pos="5754688" algn="r"/>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279400" algn="l"/>
                <a:tab pos="5754688" algn="r"/>
              </a:tabLst>
            </a:pPr>
            <a:r>
              <a:rPr kumimoji="0" lang="en-US" altLang="es-ES" sz="2400" b="0" i="0" strike="noStrike" cap="none" normalizeH="0" baseline="0" dirty="0">
                <a:ln>
                  <a:noFill/>
                </a:ln>
                <a:effectLst/>
                <a:latin typeface="Arial" panose="020B0604020202020204" pitchFamily="34" charset="0"/>
                <a:ea typeface="Calibri" panose="020F0502020204030204" pitchFamily="34" charset="0"/>
                <a:cs typeface="Times New Roman" panose="02020603050405020304" pitchFamily="18" charset="0"/>
              </a:rPr>
              <a:t>1.</a:t>
            </a:r>
            <a:r>
              <a:rPr kumimoji="0" lang="es-ES" altLang="es-ES" sz="2400" b="0" i="0" strike="noStrike" cap="none" normalizeH="0" baseline="0" dirty="0">
                <a:ln>
                  <a:noFill/>
                </a:ln>
                <a:effectLst/>
                <a:latin typeface="Arial" panose="020B0604020202020204" pitchFamily="34" charset="0"/>
                <a:ea typeface="Times New Roman" panose="02020603050405020304" pitchFamily="18" charset="0"/>
                <a:cs typeface="Times New Roman" panose="02020603050405020304" pitchFamily="18" charset="0"/>
              </a:rPr>
              <a:t>	</a:t>
            </a:r>
            <a:r>
              <a:rPr kumimoji="0" lang="en-US" altLang="es-ES" sz="2400" b="0" i="0" strike="noStrike" cap="none" normalizeH="0" baseline="0" dirty="0">
                <a:ln>
                  <a:noFill/>
                </a:ln>
                <a:effectLst/>
                <a:latin typeface="Arial" panose="020B0604020202020204" pitchFamily="34" charset="0"/>
                <a:ea typeface="Calibri" panose="020F0502020204030204" pitchFamily="34" charset="0"/>
                <a:cs typeface="Times New Roman" panose="02020603050405020304" pitchFamily="18" charset="0"/>
              </a:rPr>
              <a:t>SERVICIO DE DATOS DE SUELOS.</a:t>
            </a:r>
            <a:endParaRPr kumimoji="0" lang="es-ES" altLang="es-ES" sz="2400" b="0" i="0" strike="noStrike" cap="none" normalizeH="0" baseline="0" dirty="0">
              <a:ln>
                <a:noFill/>
              </a:ln>
              <a:effectLst/>
              <a:latin typeface="Arial" panose="020B0604020202020204" pitchFamily="34" charset="0"/>
            </a:endParaRPr>
          </a:p>
          <a:p>
            <a:pPr marL="457200" lvl="1" indent="0" algn="just">
              <a:lnSpc>
                <a:spcPct val="100000"/>
              </a:lnSpc>
              <a:buNone/>
            </a:pPr>
            <a:r>
              <a:rPr kumimoji="0" lang="en-US" altLang="es-ES" sz="1800" b="0" i="0" strike="noStrike" cap="none" normalizeH="0" baseline="0" dirty="0" err="1">
                <a:ln>
                  <a:noFill/>
                </a:ln>
                <a:effectLst/>
                <a:latin typeface="Arial" panose="020B0604020202020204" pitchFamily="34" charset="0"/>
                <a:ea typeface="Calibri" panose="020F0502020204030204" pitchFamily="34" charset="0"/>
                <a:cs typeface="Times New Roman" panose="02020603050405020304" pitchFamily="18" charset="0"/>
              </a:rPr>
              <a:t>Tarea</a:t>
            </a:r>
            <a:r>
              <a:rPr kumimoji="0" lang="en-US" altLang="es-ES" sz="1800" b="0" i="0" strike="noStrike" cap="none" normalizeH="0" baseline="0" dirty="0">
                <a:ln>
                  <a:noFill/>
                </a:ln>
                <a:effectLst/>
                <a:latin typeface="Arial" panose="020B0604020202020204" pitchFamily="34" charset="0"/>
                <a:ea typeface="Calibri" panose="020F0502020204030204" pitchFamily="34" charset="0"/>
                <a:cs typeface="Times New Roman" panose="02020603050405020304" pitchFamily="18" charset="0"/>
              </a:rPr>
              <a:t> 1: </a:t>
            </a:r>
            <a:r>
              <a:rPr kumimoji="0" lang="en-US" altLang="es-ES" sz="1800" b="0" i="0" strike="noStrike" cap="none" normalizeH="0" baseline="0" dirty="0" err="1">
                <a:ln>
                  <a:noFill/>
                </a:ln>
                <a:effectLst/>
                <a:latin typeface="Arial" panose="020B0604020202020204" pitchFamily="34" charset="0"/>
                <a:ea typeface="Calibri" panose="020F0502020204030204" pitchFamily="34" charset="0"/>
                <a:cs typeface="Times New Roman" panose="02020603050405020304" pitchFamily="18" charset="0"/>
              </a:rPr>
              <a:t>Datos</a:t>
            </a:r>
            <a:r>
              <a:rPr kumimoji="0" lang="en-US" altLang="es-ES" sz="1800" b="0" i="0" strike="noStrike" cap="none" normalizeH="0" baseline="0" dirty="0">
                <a:ln>
                  <a:noFill/>
                </a:ln>
                <a:effectLst/>
                <a:latin typeface="Arial" panose="020B0604020202020204" pitchFamily="34" charset="0"/>
                <a:ea typeface="Calibri" panose="020F0502020204030204" pitchFamily="34" charset="0"/>
                <a:cs typeface="Times New Roman" panose="02020603050405020304" pitchFamily="18" charset="0"/>
              </a:rPr>
              <a:t> de </a:t>
            </a:r>
            <a:r>
              <a:rPr kumimoji="0" lang="en-US" altLang="es-ES" sz="1800" b="0" i="0" strike="noStrike" cap="none" normalizeH="0" baseline="0" dirty="0" err="1">
                <a:ln>
                  <a:noFill/>
                </a:ln>
                <a:effectLst/>
                <a:latin typeface="Arial" panose="020B0604020202020204" pitchFamily="34" charset="0"/>
                <a:ea typeface="Calibri" panose="020F0502020204030204" pitchFamily="34" charset="0"/>
                <a:cs typeface="Times New Roman" panose="02020603050405020304" pitchFamily="18" charset="0"/>
              </a:rPr>
              <a:t>partida</a:t>
            </a:r>
            <a:r>
              <a:rPr kumimoji="0" lang="en-US" altLang="es-ES" sz="1800" b="0" i="0" strike="noStrike" cap="none" normalizeH="0" baseline="0" dirty="0">
                <a:ln>
                  <a:noFill/>
                </a:ln>
                <a:effectLst/>
                <a:latin typeface="Arial" panose="020B0604020202020204" pitchFamily="34" charset="0"/>
                <a:ea typeface="Calibri" panose="020F0502020204030204" pitchFamily="34" charset="0"/>
                <a:cs typeface="Times New Roman" panose="02020603050405020304" pitchFamily="18" charset="0"/>
              </a:rPr>
              <a:t>. Base de </a:t>
            </a:r>
            <a:r>
              <a:rPr kumimoji="0" lang="en-US" altLang="es-ES" sz="1800" b="0" i="0" strike="noStrike" cap="none" normalizeH="0" baseline="0" dirty="0" err="1">
                <a:ln>
                  <a:noFill/>
                </a:ln>
                <a:effectLst/>
                <a:latin typeface="Arial" panose="020B0604020202020204" pitchFamily="34" charset="0"/>
                <a:ea typeface="Calibri" panose="020F0502020204030204" pitchFamily="34" charset="0"/>
                <a:cs typeface="Times New Roman" panose="02020603050405020304" pitchFamily="18" charset="0"/>
              </a:rPr>
              <a:t>datos</a:t>
            </a:r>
            <a:r>
              <a:rPr kumimoji="0" lang="en-US" altLang="es-ES" sz="1800" b="0" i="0" strike="noStrike" cap="none" normalizeH="0" baseline="0" dirty="0">
                <a:ln>
                  <a:noFill/>
                </a:ln>
                <a:effectLst/>
                <a:latin typeface="Arial" panose="020B0604020202020204" pitchFamily="34" charset="0"/>
                <a:ea typeface="Calibri" panose="020F0502020204030204" pitchFamily="34" charset="0"/>
                <a:cs typeface="Times New Roman" panose="02020603050405020304" pitchFamily="18" charset="0"/>
              </a:rPr>
              <a:t> de </a:t>
            </a:r>
            <a:r>
              <a:rPr kumimoji="0" lang="en-US" altLang="es-ES" sz="1800" b="0" i="0" strike="noStrike" cap="none" normalizeH="0" baseline="0" dirty="0" err="1">
                <a:ln>
                  <a:noFill/>
                </a:ln>
                <a:effectLst/>
                <a:latin typeface="Arial" panose="020B0604020202020204" pitchFamily="34" charset="0"/>
                <a:ea typeface="Calibri" panose="020F0502020204030204" pitchFamily="34" charset="0"/>
                <a:cs typeface="Times New Roman" panose="02020603050405020304" pitchFamily="18" charset="0"/>
              </a:rPr>
              <a:t>suelos</a:t>
            </a:r>
            <a:r>
              <a:rPr kumimoji="0" lang="en-US" altLang="es-ES" sz="1800" b="0" i="0" strike="noStrike" cap="none" normalizeH="0" baseline="0" dirty="0">
                <a:ln>
                  <a:noFill/>
                </a:ln>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s-ES" sz="1800" b="0" i="0" strike="noStrike" cap="none" normalizeH="0" baseline="0" dirty="0" err="1">
                <a:ln>
                  <a:noFill/>
                </a:ln>
                <a:effectLst/>
                <a:latin typeface="Arial" panose="020B0604020202020204" pitchFamily="34" charset="0"/>
                <a:ea typeface="Calibri" panose="020F0502020204030204" pitchFamily="34" charset="0"/>
                <a:cs typeface="Times New Roman" panose="02020603050405020304" pitchFamily="18" charset="0"/>
              </a:rPr>
              <a:t>nacional</a:t>
            </a:r>
            <a:endParaRPr kumimoji="0" lang="es-ES" altLang="es-ES" sz="1800" b="0" i="0" strike="noStrike" cap="none" normalizeH="0" baseline="0" dirty="0">
              <a:ln>
                <a:noFill/>
              </a:ln>
              <a:effectLst/>
              <a:latin typeface="Arial" panose="020B0604020202020204" pitchFamily="34" charset="0"/>
            </a:endParaRPr>
          </a:p>
          <a:p>
            <a:pPr marL="457200" lvl="1" indent="0" algn="just">
              <a:lnSpc>
                <a:spcPct val="100000"/>
              </a:lnSpc>
              <a:buNone/>
            </a:pPr>
            <a:r>
              <a:rPr kumimoji="0" lang="en-US" altLang="es-ES" sz="1800" b="0" i="0" strike="noStrike" cap="none" normalizeH="0" baseline="0" dirty="0" err="1">
                <a:ln>
                  <a:noFill/>
                </a:ln>
                <a:effectLst/>
                <a:latin typeface="Arial" panose="020B0604020202020204" pitchFamily="34" charset="0"/>
                <a:ea typeface="Calibri" panose="020F0502020204030204" pitchFamily="34" charset="0"/>
                <a:cs typeface="Times New Roman" panose="02020603050405020304" pitchFamily="18" charset="0"/>
              </a:rPr>
              <a:t>Tarea</a:t>
            </a:r>
            <a:r>
              <a:rPr kumimoji="0" lang="en-US" altLang="es-ES" sz="1800" b="0" i="0" strike="noStrike" cap="none" normalizeH="0" baseline="0" dirty="0">
                <a:ln>
                  <a:noFill/>
                </a:ln>
                <a:effectLst/>
                <a:latin typeface="Arial" panose="020B0604020202020204" pitchFamily="34" charset="0"/>
                <a:ea typeface="Calibri" panose="020F0502020204030204" pitchFamily="34" charset="0"/>
                <a:cs typeface="Times New Roman" panose="02020603050405020304" pitchFamily="18" charset="0"/>
              </a:rPr>
              <a:t> 2: </a:t>
            </a:r>
            <a:r>
              <a:rPr kumimoji="0" lang="en-US" altLang="es-ES" sz="1800" b="0" i="0" strike="noStrike" cap="none" normalizeH="0" baseline="0" dirty="0" err="1">
                <a:ln>
                  <a:noFill/>
                </a:ln>
                <a:effectLst/>
                <a:latin typeface="Arial" panose="020B0604020202020204" pitchFamily="34" charset="0"/>
                <a:ea typeface="Calibri" panose="020F0502020204030204" pitchFamily="34" charset="0"/>
                <a:cs typeface="Times New Roman" panose="02020603050405020304" pitchFamily="18" charset="0"/>
              </a:rPr>
              <a:t>Mapas</a:t>
            </a:r>
            <a:r>
              <a:rPr kumimoji="0" lang="en-US" altLang="es-ES" sz="1800" b="0" i="0" strike="noStrike" cap="none" normalizeH="0" baseline="0" dirty="0">
                <a:ln>
                  <a:noFill/>
                </a:ln>
                <a:effectLst/>
                <a:latin typeface="Arial" panose="020B0604020202020204" pitchFamily="34" charset="0"/>
                <a:ea typeface="Calibri" panose="020F0502020204030204" pitchFamily="34" charset="0"/>
                <a:cs typeface="Times New Roman" panose="02020603050405020304" pitchFamily="18" charset="0"/>
              </a:rPr>
              <a:t> de </a:t>
            </a:r>
            <a:r>
              <a:rPr kumimoji="0" lang="en-US" altLang="es-ES" sz="1800" b="0" i="0" strike="noStrike" cap="none" normalizeH="0" baseline="0" dirty="0" err="1">
                <a:ln>
                  <a:noFill/>
                </a:ln>
                <a:effectLst/>
                <a:latin typeface="Arial" panose="020B0604020202020204" pitchFamily="34" charset="0"/>
                <a:ea typeface="Calibri" panose="020F0502020204030204" pitchFamily="34" charset="0"/>
                <a:cs typeface="Times New Roman" panose="02020603050405020304" pitchFamily="18" charset="0"/>
              </a:rPr>
              <a:t>suelos</a:t>
            </a:r>
            <a:r>
              <a:rPr kumimoji="0" lang="en-US" altLang="es-ES" sz="1800" b="0" i="0" strike="noStrike" cap="none" normalizeH="0" baseline="0" dirty="0">
                <a:ln>
                  <a:noFill/>
                </a:ln>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s-ES" sz="1800" b="0" i="0" strike="noStrike" cap="none" normalizeH="0" baseline="0" dirty="0" err="1">
                <a:ln>
                  <a:noFill/>
                </a:ln>
                <a:effectLst/>
                <a:latin typeface="Arial" panose="020B0604020202020204" pitchFamily="34" charset="0"/>
                <a:ea typeface="Calibri" panose="020F0502020204030204" pitchFamily="34" charset="0"/>
                <a:cs typeface="Times New Roman" panose="02020603050405020304" pitchFamily="18" charset="0"/>
              </a:rPr>
              <a:t>interpolados</a:t>
            </a:r>
            <a:endParaRPr kumimoji="0" lang="es-ES" altLang="es-ES" sz="1800" b="0" i="0" strike="noStrike" cap="none" normalizeH="0" baseline="0" dirty="0">
              <a:ln>
                <a:noFill/>
              </a:ln>
              <a:effectLst/>
              <a:latin typeface="Arial" panose="020B0604020202020204" pitchFamily="34" charset="0"/>
            </a:endParaRPr>
          </a:p>
          <a:p>
            <a:pPr marL="457200" lvl="1" indent="0" algn="just">
              <a:lnSpc>
                <a:spcPct val="100000"/>
              </a:lnSpc>
              <a:buNone/>
            </a:pPr>
            <a:r>
              <a:rPr kumimoji="0" lang="en-US" altLang="es-ES" sz="1800" b="0" i="0" strike="noStrike" cap="none" normalizeH="0" baseline="0" dirty="0" err="1">
                <a:ln>
                  <a:noFill/>
                </a:ln>
                <a:effectLst/>
                <a:latin typeface="Arial" panose="020B0604020202020204" pitchFamily="34" charset="0"/>
                <a:ea typeface="Calibri" panose="020F0502020204030204" pitchFamily="34" charset="0"/>
                <a:cs typeface="Times New Roman" panose="02020603050405020304" pitchFamily="18" charset="0"/>
              </a:rPr>
              <a:t>Tarea</a:t>
            </a:r>
            <a:r>
              <a:rPr kumimoji="0" lang="en-US" altLang="es-ES" sz="1800" b="0" i="0" strike="noStrike" cap="none" normalizeH="0" baseline="0" dirty="0">
                <a:ln>
                  <a:noFill/>
                </a:ln>
                <a:effectLst/>
                <a:latin typeface="Arial" panose="020B0604020202020204" pitchFamily="34" charset="0"/>
                <a:ea typeface="Calibri" panose="020F0502020204030204" pitchFamily="34" charset="0"/>
                <a:cs typeface="Times New Roman" panose="02020603050405020304" pitchFamily="18" charset="0"/>
              </a:rPr>
              <a:t> 3: API A de consulta de </a:t>
            </a:r>
            <a:r>
              <a:rPr kumimoji="0" lang="en-US" altLang="es-ES" sz="1800" b="0" i="0" strike="noStrike" cap="none" normalizeH="0" baseline="0" dirty="0" err="1">
                <a:ln>
                  <a:noFill/>
                </a:ln>
                <a:effectLst/>
                <a:latin typeface="Arial" panose="020B0604020202020204" pitchFamily="34" charset="0"/>
                <a:ea typeface="Calibri" panose="020F0502020204030204" pitchFamily="34" charset="0"/>
                <a:cs typeface="Times New Roman" panose="02020603050405020304" pitchFamily="18" charset="0"/>
              </a:rPr>
              <a:t>suelos</a:t>
            </a:r>
            <a:endParaRPr kumimoji="0" lang="es-ES" altLang="es-ES" sz="1800" b="0" i="0" strike="noStrike" cap="none" normalizeH="0" baseline="0" dirty="0">
              <a:ln>
                <a:noFill/>
              </a:ln>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79400" algn="l"/>
                <a:tab pos="5754688" algn="r"/>
              </a:tabLst>
            </a:pPr>
            <a:r>
              <a:rPr kumimoji="0" lang="en-US" altLang="es-ES" sz="2400" b="0" i="0" strike="noStrike" cap="none" normalizeH="0" baseline="0" dirty="0">
                <a:ln>
                  <a:noFill/>
                </a:ln>
                <a:effectLst/>
                <a:latin typeface="Arial" panose="020B0604020202020204" pitchFamily="34" charset="0"/>
                <a:ea typeface="Calibri" panose="020F0502020204030204" pitchFamily="34" charset="0"/>
                <a:cs typeface="Times New Roman" panose="02020603050405020304" pitchFamily="18" charset="0"/>
              </a:rPr>
              <a:t>2.</a:t>
            </a:r>
            <a:r>
              <a:rPr kumimoji="0" lang="es-ES" altLang="es-ES" sz="2400" b="0" i="0" strike="noStrike" cap="none" normalizeH="0" baseline="0" dirty="0">
                <a:ln>
                  <a:noFill/>
                </a:ln>
                <a:effectLst/>
                <a:latin typeface="Arial" panose="020B0604020202020204" pitchFamily="34" charset="0"/>
                <a:ea typeface="Times New Roman" panose="02020603050405020304" pitchFamily="18" charset="0"/>
                <a:cs typeface="Times New Roman" panose="02020603050405020304" pitchFamily="18" charset="0"/>
              </a:rPr>
              <a:t>	</a:t>
            </a:r>
            <a:r>
              <a:rPr kumimoji="0" lang="en-US" altLang="es-ES" sz="2400" b="0" i="0" strike="noStrike" cap="none" normalizeH="0" baseline="0" dirty="0">
                <a:ln>
                  <a:noFill/>
                </a:ln>
                <a:effectLst/>
                <a:latin typeface="Arial" panose="020B0604020202020204" pitchFamily="34" charset="0"/>
                <a:ea typeface="Calibri" panose="020F0502020204030204" pitchFamily="34" charset="0"/>
                <a:cs typeface="Times New Roman" panose="02020603050405020304" pitchFamily="18" charset="0"/>
              </a:rPr>
              <a:t>SERVICIO DE BALANCE DE NUTRIENTES</a:t>
            </a:r>
            <a:endParaRPr kumimoji="0" lang="es-ES" altLang="es-ES" sz="2400" b="0" i="0" strike="noStrike" cap="none" normalizeH="0" baseline="0" dirty="0">
              <a:ln>
                <a:noFill/>
              </a:ln>
              <a:effectLst/>
              <a:latin typeface="Arial" panose="020B0604020202020204" pitchFamily="34" charset="0"/>
            </a:endParaRPr>
          </a:p>
          <a:p>
            <a:pPr marL="457200" lvl="1" indent="0" algn="just">
              <a:lnSpc>
                <a:spcPct val="100000"/>
              </a:lnSpc>
              <a:buNone/>
            </a:pPr>
            <a:r>
              <a:rPr kumimoji="0" lang="en-US" altLang="es-ES" sz="1800" b="0" i="0" strike="noStrike" cap="none" normalizeH="0" baseline="0" dirty="0" err="1">
                <a:ln>
                  <a:noFill/>
                </a:ln>
                <a:effectLst/>
                <a:latin typeface="Arial" panose="020B0604020202020204" pitchFamily="34" charset="0"/>
                <a:ea typeface="Calibri" panose="020F0502020204030204" pitchFamily="34" charset="0"/>
                <a:cs typeface="Times New Roman" panose="02020603050405020304" pitchFamily="18" charset="0"/>
              </a:rPr>
              <a:t>Tarea</a:t>
            </a:r>
            <a:r>
              <a:rPr kumimoji="0" lang="en-US" altLang="es-ES" sz="1800" b="0" i="0" strike="noStrike" cap="none" normalizeH="0" baseline="0" dirty="0">
                <a:ln>
                  <a:noFill/>
                </a:ln>
                <a:effectLst/>
                <a:latin typeface="Arial" panose="020B0604020202020204" pitchFamily="34" charset="0"/>
                <a:ea typeface="Calibri" panose="020F0502020204030204" pitchFamily="34" charset="0"/>
                <a:cs typeface="Times New Roman" panose="02020603050405020304" pitchFamily="18" charset="0"/>
              </a:rPr>
              <a:t> 4: API B de </a:t>
            </a:r>
            <a:r>
              <a:rPr kumimoji="0" lang="en-US" altLang="es-ES" sz="1800" b="0" i="0" strike="noStrike" cap="none" normalizeH="0" baseline="0" dirty="0" err="1">
                <a:ln>
                  <a:noFill/>
                </a:ln>
                <a:effectLst/>
                <a:latin typeface="Arial" panose="020B0604020202020204" pitchFamily="34" charset="0"/>
                <a:ea typeface="Calibri" panose="020F0502020204030204" pitchFamily="34" charset="0"/>
                <a:cs typeface="Times New Roman" panose="02020603050405020304" pitchFamily="18" charset="0"/>
              </a:rPr>
              <a:t>parámetros</a:t>
            </a:r>
            <a:r>
              <a:rPr kumimoji="0" lang="en-US" altLang="es-ES" sz="1800" b="0" i="0" strike="noStrike" cap="none" normalizeH="0" baseline="0" dirty="0">
                <a:ln>
                  <a:noFill/>
                </a:ln>
                <a:effectLst/>
                <a:latin typeface="Arial" panose="020B0604020202020204" pitchFamily="34" charset="0"/>
                <a:ea typeface="Calibri" panose="020F0502020204030204" pitchFamily="34" charset="0"/>
                <a:cs typeface="Times New Roman" panose="02020603050405020304" pitchFamily="18" charset="0"/>
              </a:rPr>
              <a:t> de </a:t>
            </a:r>
            <a:r>
              <a:rPr kumimoji="0" lang="en-US" altLang="es-ES" sz="1800" b="0" i="0" strike="noStrike" cap="none" normalizeH="0" baseline="0" dirty="0" err="1">
                <a:ln>
                  <a:noFill/>
                </a:ln>
                <a:effectLst/>
                <a:latin typeface="Arial" panose="020B0604020202020204" pitchFamily="34" charset="0"/>
                <a:ea typeface="Calibri" panose="020F0502020204030204" pitchFamily="34" charset="0"/>
                <a:cs typeface="Times New Roman" panose="02020603050405020304" pitchFamily="18" charset="0"/>
              </a:rPr>
              <a:t>cultivos</a:t>
            </a:r>
            <a:endParaRPr kumimoji="0" lang="es-ES" altLang="es-ES" sz="1800" b="0" i="0" strike="noStrike" cap="none" normalizeH="0" baseline="0" dirty="0">
              <a:ln>
                <a:noFill/>
              </a:ln>
              <a:effectLst/>
              <a:latin typeface="Arial" panose="020B0604020202020204" pitchFamily="34" charset="0"/>
            </a:endParaRPr>
          </a:p>
          <a:p>
            <a:pPr marL="457200" lvl="1" indent="0" algn="just">
              <a:lnSpc>
                <a:spcPct val="100000"/>
              </a:lnSpc>
              <a:buNone/>
            </a:pPr>
            <a:r>
              <a:rPr kumimoji="0" lang="en-US" altLang="es-ES" sz="1800" b="0" i="0" strike="noStrike" cap="none" normalizeH="0" baseline="0" dirty="0" err="1">
                <a:ln>
                  <a:noFill/>
                </a:ln>
                <a:effectLst/>
                <a:latin typeface="Arial" panose="020B0604020202020204" pitchFamily="34" charset="0"/>
                <a:ea typeface="Calibri" panose="020F0502020204030204" pitchFamily="34" charset="0"/>
                <a:cs typeface="Times New Roman" panose="02020603050405020304" pitchFamily="18" charset="0"/>
              </a:rPr>
              <a:t>Tarea</a:t>
            </a:r>
            <a:r>
              <a:rPr kumimoji="0" lang="en-US" altLang="es-ES" sz="1800" b="0" i="0" strike="noStrike" cap="none" normalizeH="0" baseline="0" dirty="0">
                <a:ln>
                  <a:noFill/>
                </a:ln>
                <a:effectLst/>
                <a:latin typeface="Arial" panose="020B0604020202020204" pitchFamily="34" charset="0"/>
                <a:ea typeface="Calibri" panose="020F0502020204030204" pitchFamily="34" charset="0"/>
                <a:cs typeface="Times New Roman" panose="02020603050405020304" pitchFamily="18" charset="0"/>
              </a:rPr>
              <a:t> 5: </a:t>
            </a:r>
            <a:r>
              <a:rPr kumimoji="0" lang="en-US" altLang="es-ES" sz="1800" b="0" i="0" strike="noStrike" cap="none" normalizeH="0" baseline="0" dirty="0" err="1">
                <a:ln>
                  <a:noFill/>
                </a:ln>
                <a:effectLst/>
                <a:latin typeface="Arial" panose="020B0604020202020204" pitchFamily="34" charset="0"/>
                <a:ea typeface="Calibri" panose="020F0502020204030204" pitchFamily="34" charset="0"/>
                <a:cs typeface="Times New Roman" panose="02020603050405020304" pitchFamily="18" charset="0"/>
              </a:rPr>
              <a:t>Asesoramiento</a:t>
            </a:r>
            <a:r>
              <a:rPr kumimoji="0" lang="en-US" altLang="es-ES" sz="1800" b="0" i="0" strike="noStrike" cap="none" normalizeH="0" baseline="0" dirty="0">
                <a:ln>
                  <a:noFill/>
                </a:ln>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s-ES" sz="1800" b="0" i="0" strike="noStrike" cap="none" normalizeH="0" baseline="0" dirty="0" err="1">
                <a:ln>
                  <a:noFill/>
                </a:ln>
                <a:effectLst/>
                <a:latin typeface="Arial" panose="020B0604020202020204" pitchFamily="34" charset="0"/>
                <a:ea typeface="Calibri" panose="020F0502020204030204" pitchFamily="34" charset="0"/>
                <a:cs typeface="Times New Roman" panose="02020603050405020304" pitchFamily="18" charset="0"/>
              </a:rPr>
              <a:t>agronómico</a:t>
            </a:r>
            <a:r>
              <a:rPr kumimoji="0" lang="en-US" altLang="es-ES" sz="1800" b="0" i="0" strike="noStrike" cap="none" normalizeH="0" baseline="0" dirty="0">
                <a:ln>
                  <a:noFill/>
                </a:ln>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s-ES" sz="1800" b="0" i="0" strike="noStrike" cap="none" normalizeH="0" baseline="0" dirty="0" err="1">
                <a:ln>
                  <a:noFill/>
                </a:ln>
                <a:effectLst/>
                <a:latin typeface="Arial" panose="020B0604020202020204" pitchFamily="34" charset="0"/>
                <a:ea typeface="Calibri" panose="020F0502020204030204" pitchFamily="34" charset="0"/>
                <a:cs typeface="Times New Roman" panose="02020603050405020304" pitchFamily="18" charset="0"/>
              </a:rPr>
              <a:t>en</a:t>
            </a:r>
            <a:r>
              <a:rPr kumimoji="0" lang="en-US" altLang="es-ES" sz="1800" b="0" i="0" strike="noStrike" cap="none" normalizeH="0" baseline="0" dirty="0">
                <a:ln>
                  <a:noFill/>
                </a:ln>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s-ES" sz="1800" b="0" i="0" strike="noStrike" cap="none" normalizeH="0" baseline="0" dirty="0" err="1">
                <a:ln>
                  <a:noFill/>
                </a:ln>
                <a:effectLst/>
                <a:latin typeface="Arial" panose="020B0604020202020204" pitchFamily="34" charset="0"/>
                <a:ea typeface="Calibri" panose="020F0502020204030204" pitchFamily="34" charset="0"/>
                <a:cs typeface="Times New Roman" panose="02020603050405020304" pitchFamily="18" charset="0"/>
              </a:rPr>
              <a:t>parametrización</a:t>
            </a:r>
            <a:r>
              <a:rPr kumimoji="0" lang="en-US" altLang="es-ES" sz="1800" b="0" i="0" strike="noStrike" cap="none" normalizeH="0" baseline="0" dirty="0">
                <a:ln>
                  <a:noFill/>
                </a:ln>
                <a:effectLst/>
                <a:latin typeface="Arial" panose="020B0604020202020204" pitchFamily="34" charset="0"/>
                <a:ea typeface="Calibri" panose="020F0502020204030204" pitchFamily="34" charset="0"/>
                <a:cs typeface="Times New Roman" panose="02020603050405020304" pitchFamily="18" charset="0"/>
              </a:rPr>
              <a:t> de </a:t>
            </a:r>
            <a:r>
              <a:rPr kumimoji="0" lang="en-US" altLang="es-ES" sz="1800" b="0" i="0" strike="noStrike" cap="none" normalizeH="0" baseline="0" dirty="0" err="1">
                <a:ln>
                  <a:noFill/>
                </a:ln>
                <a:effectLst/>
                <a:latin typeface="Arial" panose="020B0604020202020204" pitchFamily="34" charset="0"/>
                <a:ea typeface="Calibri" panose="020F0502020204030204" pitchFamily="34" charset="0"/>
                <a:cs typeface="Times New Roman" panose="02020603050405020304" pitchFamily="18" charset="0"/>
              </a:rPr>
              <a:t>cultivos</a:t>
            </a:r>
            <a:r>
              <a:rPr kumimoji="0" lang="en-US" altLang="es-ES" sz="1800" b="0" i="0" strike="noStrike" cap="none" normalizeH="0" baseline="0" dirty="0">
                <a:ln>
                  <a:noFill/>
                </a:ln>
                <a:effectLst/>
                <a:latin typeface="Arial" panose="020B0604020202020204" pitchFamily="34" charset="0"/>
                <a:ea typeface="Calibri" panose="020F0502020204030204" pitchFamily="34" charset="0"/>
                <a:cs typeface="Times New Roman" panose="02020603050405020304" pitchFamily="18" charset="0"/>
              </a:rPr>
              <a:t> y </a:t>
            </a:r>
            <a:r>
              <a:rPr kumimoji="0" lang="en-US" altLang="es-ES" sz="1800" b="0" i="0" strike="noStrike" cap="none" normalizeH="0" baseline="0" dirty="0" err="1">
                <a:ln>
                  <a:noFill/>
                </a:ln>
                <a:effectLst/>
                <a:latin typeface="Arial" panose="020B0604020202020204" pitchFamily="34" charset="0"/>
                <a:ea typeface="Calibri" panose="020F0502020204030204" pitchFamily="34" charset="0"/>
                <a:cs typeface="Times New Roman" panose="02020603050405020304" pitchFamily="18" charset="0"/>
              </a:rPr>
              <a:t>modificaciones</a:t>
            </a:r>
            <a:r>
              <a:rPr kumimoji="0" lang="en-US" altLang="es-ES" sz="1800" b="0" i="0" strike="noStrike" cap="none" normalizeH="0" baseline="0" dirty="0">
                <a:ln>
                  <a:noFill/>
                </a:ln>
                <a:effectLst/>
                <a:latin typeface="Arial" panose="020B0604020202020204" pitchFamily="34" charset="0"/>
                <a:ea typeface="Calibri" panose="020F0502020204030204" pitchFamily="34" charset="0"/>
                <a:cs typeface="Times New Roman" panose="02020603050405020304" pitchFamily="18" charset="0"/>
              </a:rPr>
              <a:t> del </a:t>
            </a:r>
            <a:r>
              <a:rPr kumimoji="0" lang="en-US" altLang="es-ES" sz="1800" b="0" i="0" strike="noStrike" cap="none" normalizeH="0" baseline="0" dirty="0" err="1">
                <a:ln>
                  <a:noFill/>
                </a:ln>
                <a:effectLst/>
                <a:latin typeface="Arial" panose="020B0604020202020204" pitchFamily="34" charset="0"/>
                <a:ea typeface="Calibri" panose="020F0502020204030204" pitchFamily="34" charset="0"/>
                <a:cs typeface="Times New Roman" panose="02020603050405020304" pitchFamily="18" charset="0"/>
              </a:rPr>
              <a:t>algoritmo</a:t>
            </a:r>
            <a:r>
              <a:rPr kumimoji="0" lang="en-US" altLang="es-ES" sz="1800" b="0" i="0" strike="noStrike" cap="none" normalizeH="0" baseline="0" dirty="0">
                <a:ln>
                  <a:noFill/>
                </a:ln>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s-ES" sz="1800" b="0" i="0" strike="noStrike" cap="none" normalizeH="0" baseline="0" dirty="0" err="1">
                <a:ln>
                  <a:noFill/>
                </a:ln>
                <a:effectLst/>
                <a:latin typeface="Arial" panose="020B0604020202020204" pitchFamily="34" charset="0"/>
                <a:ea typeface="Calibri" panose="020F0502020204030204" pitchFamily="34" charset="0"/>
                <a:cs typeface="Times New Roman" panose="02020603050405020304" pitchFamily="18" charset="0"/>
              </a:rPr>
              <a:t>Fertilicalc</a:t>
            </a:r>
            <a:endParaRPr kumimoji="0" lang="es-ES" altLang="es-ES" sz="1800" b="0" i="0" strike="noStrike" cap="none" normalizeH="0" baseline="0" dirty="0">
              <a:ln>
                <a:noFill/>
              </a:ln>
              <a:effectLst/>
              <a:latin typeface="Arial" panose="020B0604020202020204" pitchFamily="34" charset="0"/>
            </a:endParaRPr>
          </a:p>
          <a:p>
            <a:pPr marL="457200" lvl="1" indent="0" algn="just">
              <a:lnSpc>
                <a:spcPct val="100000"/>
              </a:lnSpc>
              <a:buNone/>
            </a:pPr>
            <a:r>
              <a:rPr kumimoji="0" lang="en-US" altLang="es-ES" sz="1800" b="0" i="0" strike="noStrike" cap="none" normalizeH="0" baseline="0" dirty="0" err="1">
                <a:ln>
                  <a:noFill/>
                </a:ln>
                <a:effectLst/>
                <a:latin typeface="Arial" panose="020B0604020202020204" pitchFamily="34" charset="0"/>
                <a:ea typeface="Calibri" panose="020F0502020204030204" pitchFamily="34" charset="0"/>
                <a:cs typeface="Times New Roman" panose="02020603050405020304" pitchFamily="18" charset="0"/>
              </a:rPr>
              <a:t>Tarea</a:t>
            </a:r>
            <a:r>
              <a:rPr kumimoji="0" lang="en-US" altLang="es-ES" sz="1800" b="0" i="0" strike="noStrike" cap="none" normalizeH="0" baseline="0" dirty="0">
                <a:ln>
                  <a:noFill/>
                </a:ln>
                <a:effectLst/>
                <a:latin typeface="Arial" panose="020B0604020202020204" pitchFamily="34" charset="0"/>
                <a:ea typeface="Calibri" panose="020F0502020204030204" pitchFamily="34" charset="0"/>
                <a:cs typeface="Times New Roman" panose="02020603050405020304" pitchFamily="18" charset="0"/>
              </a:rPr>
              <a:t> 6: API C de </a:t>
            </a:r>
            <a:r>
              <a:rPr kumimoji="0" lang="en-US" altLang="es-ES" sz="1800" b="0" i="0" strike="noStrike" cap="none" normalizeH="0" baseline="0" dirty="0" err="1">
                <a:ln>
                  <a:noFill/>
                </a:ln>
                <a:effectLst/>
                <a:latin typeface="Arial" panose="020B0604020202020204" pitchFamily="34" charset="0"/>
                <a:ea typeface="Calibri" panose="020F0502020204030204" pitchFamily="34" charset="0"/>
                <a:cs typeface="Times New Roman" panose="02020603050405020304" pitchFamily="18" charset="0"/>
              </a:rPr>
              <a:t>cálculo</a:t>
            </a:r>
            <a:r>
              <a:rPr kumimoji="0" lang="en-US" altLang="es-ES" sz="1800" b="0" i="0" strike="noStrike" cap="none" normalizeH="0" baseline="0" dirty="0">
                <a:ln>
                  <a:noFill/>
                </a:ln>
                <a:effectLst/>
                <a:latin typeface="Arial" panose="020B0604020202020204" pitchFamily="34" charset="0"/>
                <a:ea typeface="Calibri" panose="020F0502020204030204" pitchFamily="34" charset="0"/>
                <a:cs typeface="Times New Roman" panose="02020603050405020304" pitchFamily="18" charset="0"/>
              </a:rPr>
              <a:t> de balance de </a:t>
            </a:r>
            <a:r>
              <a:rPr kumimoji="0" lang="en-US" altLang="es-ES" sz="1800" b="0" i="0" strike="noStrike" cap="none" normalizeH="0" baseline="0" dirty="0" err="1">
                <a:ln>
                  <a:noFill/>
                </a:ln>
                <a:effectLst/>
                <a:latin typeface="Arial" panose="020B0604020202020204" pitchFamily="34" charset="0"/>
                <a:ea typeface="Calibri" panose="020F0502020204030204" pitchFamily="34" charset="0"/>
                <a:cs typeface="Times New Roman" panose="02020603050405020304" pitchFamily="18" charset="0"/>
              </a:rPr>
              <a:t>nutrientes</a:t>
            </a:r>
            <a:endParaRPr kumimoji="0" lang="es-ES" altLang="es-ES" sz="1800" b="0" i="0" strike="noStrike" cap="none" normalizeH="0" baseline="0" dirty="0">
              <a:ln>
                <a:noFill/>
              </a:ln>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79400" algn="l"/>
                <a:tab pos="5754688" algn="r"/>
              </a:tabLst>
            </a:pPr>
            <a:r>
              <a:rPr kumimoji="0" lang="en-US" altLang="es-ES" sz="2400" b="0" i="0" strike="noStrike" cap="none" normalizeH="0" baseline="0" dirty="0">
                <a:ln>
                  <a:noFill/>
                </a:ln>
                <a:effectLst/>
                <a:latin typeface="Arial" panose="020B0604020202020204" pitchFamily="34" charset="0"/>
                <a:ea typeface="Calibri" panose="020F0502020204030204" pitchFamily="34" charset="0"/>
                <a:cs typeface="Times New Roman" panose="02020603050405020304" pitchFamily="18" charset="0"/>
              </a:rPr>
              <a:t>3.</a:t>
            </a:r>
            <a:r>
              <a:rPr kumimoji="0" lang="es-ES" altLang="es-ES" sz="2400" b="0" i="0" strike="noStrike" cap="none" normalizeH="0" baseline="0" dirty="0">
                <a:ln>
                  <a:noFill/>
                </a:ln>
                <a:effectLst/>
                <a:latin typeface="Arial" panose="020B0604020202020204" pitchFamily="34" charset="0"/>
                <a:ea typeface="Times New Roman" panose="02020603050405020304" pitchFamily="18" charset="0"/>
                <a:cs typeface="Times New Roman" panose="02020603050405020304" pitchFamily="18" charset="0"/>
              </a:rPr>
              <a:t>	</a:t>
            </a:r>
            <a:r>
              <a:rPr kumimoji="0" lang="en-US" altLang="es-ES" sz="2400" b="0" i="0" strike="noStrike" cap="none" normalizeH="0" baseline="0" dirty="0">
                <a:ln>
                  <a:noFill/>
                </a:ln>
                <a:effectLst/>
                <a:latin typeface="Arial" panose="020B0604020202020204" pitchFamily="34" charset="0"/>
                <a:ea typeface="Calibri" panose="020F0502020204030204" pitchFamily="34" charset="0"/>
                <a:cs typeface="Times New Roman" panose="02020603050405020304" pitchFamily="18" charset="0"/>
              </a:rPr>
              <a:t>SERVICIO DE ELECCIÓN DE FERTILIZANTE</a:t>
            </a:r>
            <a:endParaRPr kumimoji="0" lang="es-ES" altLang="es-ES" sz="2400" b="0" i="0" strike="noStrike" cap="none" normalizeH="0" baseline="0" dirty="0">
              <a:ln>
                <a:noFill/>
              </a:ln>
              <a:effectLst/>
              <a:latin typeface="Arial" panose="020B0604020202020204" pitchFamily="34" charset="0"/>
            </a:endParaRPr>
          </a:p>
          <a:p>
            <a:pPr marL="457200" lvl="1" indent="0" algn="just">
              <a:lnSpc>
                <a:spcPct val="100000"/>
              </a:lnSpc>
              <a:buNone/>
            </a:pPr>
            <a:r>
              <a:rPr kumimoji="0" lang="en-US" altLang="es-ES" sz="1800" b="0" i="0" strike="noStrike" cap="none" normalizeH="0" baseline="0" dirty="0" err="1">
                <a:ln>
                  <a:noFill/>
                </a:ln>
                <a:effectLst/>
                <a:latin typeface="Arial" panose="020B0604020202020204" pitchFamily="34" charset="0"/>
                <a:ea typeface="Calibri" panose="020F0502020204030204" pitchFamily="34" charset="0"/>
                <a:cs typeface="Times New Roman" panose="02020603050405020304" pitchFamily="18" charset="0"/>
              </a:rPr>
              <a:t>Tarea</a:t>
            </a:r>
            <a:r>
              <a:rPr kumimoji="0" lang="en-US" altLang="es-ES" sz="1800" b="0" i="0" strike="noStrike" cap="none" normalizeH="0" baseline="0" dirty="0">
                <a:ln>
                  <a:noFill/>
                </a:ln>
                <a:effectLst/>
                <a:latin typeface="Arial" panose="020B0604020202020204" pitchFamily="34" charset="0"/>
                <a:ea typeface="Calibri" panose="020F0502020204030204" pitchFamily="34" charset="0"/>
                <a:cs typeface="Times New Roman" panose="02020603050405020304" pitchFamily="18" charset="0"/>
              </a:rPr>
              <a:t> 7 y 8: API D y E </a:t>
            </a:r>
            <a:r>
              <a:rPr kumimoji="0" lang="en-US" altLang="es-ES" sz="1800" b="0" i="0" strike="noStrike" cap="none" normalizeH="0" baseline="0" dirty="0" err="1">
                <a:ln>
                  <a:noFill/>
                </a:ln>
                <a:effectLst/>
                <a:latin typeface="Arial" panose="020B0604020202020204" pitchFamily="34" charset="0"/>
                <a:ea typeface="Calibri" panose="020F0502020204030204" pitchFamily="34" charset="0"/>
                <a:cs typeface="Times New Roman" panose="02020603050405020304" pitchFamily="18" charset="0"/>
              </a:rPr>
              <a:t>Listados</a:t>
            </a:r>
            <a:r>
              <a:rPr kumimoji="0" lang="en-US" altLang="es-ES" sz="1800" b="0" i="0" strike="noStrike" cap="none" normalizeH="0" baseline="0" dirty="0">
                <a:ln>
                  <a:noFill/>
                </a:ln>
                <a:effectLst/>
                <a:latin typeface="Arial" panose="020B0604020202020204" pitchFamily="34" charset="0"/>
                <a:ea typeface="Calibri" panose="020F0502020204030204" pitchFamily="34" charset="0"/>
                <a:cs typeface="Times New Roman" panose="02020603050405020304" pitchFamily="18" charset="0"/>
              </a:rPr>
              <a:t> de </a:t>
            </a:r>
            <a:r>
              <a:rPr kumimoji="0" lang="en-US" altLang="es-ES" sz="1800" b="0" i="0" strike="noStrike" cap="none" normalizeH="0" baseline="0" dirty="0" err="1">
                <a:ln>
                  <a:noFill/>
                </a:ln>
                <a:effectLst/>
                <a:latin typeface="Arial" panose="020B0604020202020204" pitchFamily="34" charset="0"/>
                <a:ea typeface="Calibri" panose="020F0502020204030204" pitchFamily="34" charset="0"/>
                <a:cs typeface="Times New Roman" panose="02020603050405020304" pitchFamily="18" charset="0"/>
              </a:rPr>
              <a:t>productos</a:t>
            </a:r>
            <a:r>
              <a:rPr kumimoji="0" lang="en-US" altLang="es-ES" sz="1800" b="0" i="0" strike="noStrike" cap="none" normalizeH="0" baseline="0" dirty="0">
                <a:ln>
                  <a:noFill/>
                </a:ln>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s-ES" sz="1800" b="0" i="0" strike="noStrike" cap="none" normalizeH="0" baseline="0" dirty="0" err="1">
                <a:ln>
                  <a:noFill/>
                </a:ln>
                <a:effectLst/>
                <a:latin typeface="Arial" panose="020B0604020202020204" pitchFamily="34" charset="0"/>
                <a:ea typeface="Calibri" panose="020F0502020204030204" pitchFamily="34" charset="0"/>
                <a:cs typeface="Times New Roman" panose="02020603050405020304" pitchFamily="18" charset="0"/>
              </a:rPr>
              <a:t>fertilizantes</a:t>
            </a:r>
            <a:r>
              <a:rPr kumimoji="0" lang="en-US" altLang="es-ES" sz="1800" b="0" i="0" strike="noStrike" cap="none" normalizeH="0" baseline="0" dirty="0">
                <a:ln>
                  <a:noFill/>
                </a:ln>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s-ES" sz="1800" b="0" i="0" strike="noStrike" cap="none" normalizeH="0" baseline="0" dirty="0" err="1">
                <a:ln>
                  <a:noFill/>
                </a:ln>
                <a:effectLst/>
                <a:latin typeface="Arial" panose="020B0604020202020204" pitchFamily="34" charset="0"/>
                <a:ea typeface="Calibri" panose="020F0502020204030204" pitchFamily="34" charset="0"/>
                <a:cs typeface="Times New Roman" panose="02020603050405020304" pitchFamily="18" charset="0"/>
              </a:rPr>
              <a:t>orgánicos</a:t>
            </a:r>
            <a:r>
              <a:rPr kumimoji="0" lang="en-US" altLang="es-ES" sz="1800" b="0" i="0" strike="noStrike" cap="none" normalizeH="0" baseline="0" dirty="0">
                <a:ln>
                  <a:noFill/>
                </a:ln>
                <a:effectLst/>
                <a:latin typeface="Arial" panose="020B0604020202020204" pitchFamily="34" charset="0"/>
                <a:ea typeface="Calibri" panose="020F0502020204030204" pitchFamily="34" charset="0"/>
                <a:cs typeface="Times New Roman" panose="02020603050405020304" pitchFamily="18" charset="0"/>
              </a:rPr>
              <a:t> e </a:t>
            </a:r>
            <a:r>
              <a:rPr kumimoji="0" lang="en-US" altLang="es-ES" sz="1800" b="0" i="0" strike="noStrike" cap="none" normalizeH="0" baseline="0" dirty="0" err="1">
                <a:ln>
                  <a:noFill/>
                </a:ln>
                <a:effectLst/>
                <a:latin typeface="Arial" panose="020B0604020202020204" pitchFamily="34" charset="0"/>
                <a:ea typeface="Calibri" panose="020F0502020204030204" pitchFamily="34" charset="0"/>
                <a:cs typeface="Times New Roman" panose="02020603050405020304" pitchFamily="18" charset="0"/>
              </a:rPr>
              <a:t>inorgánicos</a:t>
            </a:r>
            <a:endParaRPr kumimoji="0" lang="es-ES" altLang="es-ES" sz="1800" b="0" i="0" strike="noStrike" cap="none" normalizeH="0" baseline="0" dirty="0">
              <a:ln>
                <a:noFill/>
              </a:ln>
              <a:effectLst/>
              <a:latin typeface="Arial" panose="020B0604020202020204" pitchFamily="34" charset="0"/>
            </a:endParaRPr>
          </a:p>
          <a:p>
            <a:pPr marL="457200" lvl="1" indent="0" algn="just">
              <a:lnSpc>
                <a:spcPct val="100000"/>
              </a:lnSpc>
              <a:buNone/>
            </a:pPr>
            <a:r>
              <a:rPr kumimoji="0" lang="en-US" altLang="es-ES" sz="1800" b="0" i="0" strike="noStrike" cap="none" normalizeH="0" baseline="0" dirty="0" err="1">
                <a:ln>
                  <a:noFill/>
                </a:ln>
                <a:effectLst/>
                <a:latin typeface="Arial" panose="020B0604020202020204" pitchFamily="34" charset="0"/>
                <a:ea typeface="Calibri" panose="020F0502020204030204" pitchFamily="34" charset="0"/>
                <a:cs typeface="Times New Roman" panose="02020603050405020304" pitchFamily="18" charset="0"/>
              </a:rPr>
              <a:t>Tarea</a:t>
            </a:r>
            <a:r>
              <a:rPr kumimoji="0" lang="en-US" altLang="es-ES" sz="1800" b="0" i="0" strike="noStrike" cap="none" normalizeH="0" baseline="0" dirty="0">
                <a:ln>
                  <a:noFill/>
                </a:ln>
                <a:effectLst/>
                <a:latin typeface="Arial" panose="020B0604020202020204" pitchFamily="34" charset="0"/>
                <a:ea typeface="Calibri" panose="020F0502020204030204" pitchFamily="34" charset="0"/>
                <a:cs typeface="Times New Roman" panose="02020603050405020304" pitchFamily="18" charset="0"/>
              </a:rPr>
              <a:t> 9 y 10: </a:t>
            </a:r>
            <a:r>
              <a:rPr kumimoji="0" lang="en-US" altLang="es-ES" sz="1800" b="0" i="0" strike="noStrike" cap="none" normalizeH="0" baseline="0" dirty="0" err="1">
                <a:ln>
                  <a:noFill/>
                </a:ln>
                <a:effectLst/>
                <a:latin typeface="Arial" panose="020B0604020202020204" pitchFamily="34" charset="0"/>
                <a:ea typeface="Calibri" panose="020F0502020204030204" pitchFamily="34" charset="0"/>
                <a:cs typeface="Times New Roman" panose="02020603050405020304" pitchFamily="18" charset="0"/>
              </a:rPr>
              <a:t>Mapas</a:t>
            </a:r>
            <a:r>
              <a:rPr kumimoji="0" lang="en-US" altLang="es-ES" sz="1800" b="0" i="0" strike="noStrike" cap="none" normalizeH="0" baseline="0" dirty="0">
                <a:ln>
                  <a:noFill/>
                </a:ln>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s-ES" sz="1800" b="0" i="0" strike="noStrike" cap="none" normalizeH="0" baseline="0" dirty="0" err="1">
                <a:ln>
                  <a:noFill/>
                </a:ln>
                <a:effectLst/>
                <a:latin typeface="Arial" panose="020B0604020202020204" pitchFamily="34" charset="0"/>
                <a:ea typeface="Calibri" panose="020F0502020204030204" pitchFamily="34" charset="0"/>
                <a:cs typeface="Times New Roman" panose="02020603050405020304" pitchFamily="18" charset="0"/>
              </a:rPr>
              <a:t>interpolados</a:t>
            </a:r>
            <a:r>
              <a:rPr kumimoji="0" lang="en-US" altLang="es-ES" sz="1800" b="0" i="0" strike="noStrike" cap="none" normalizeH="0" baseline="0" dirty="0">
                <a:ln>
                  <a:noFill/>
                </a:ln>
                <a:effectLst/>
                <a:latin typeface="Arial" panose="020B0604020202020204" pitchFamily="34" charset="0"/>
                <a:ea typeface="Calibri" panose="020F0502020204030204" pitchFamily="34" charset="0"/>
                <a:cs typeface="Times New Roman" panose="02020603050405020304" pitchFamily="18" charset="0"/>
              </a:rPr>
              <a:t> de </a:t>
            </a:r>
            <a:r>
              <a:rPr kumimoji="0" lang="en-US" altLang="es-ES" sz="1800" b="0" i="0" strike="noStrike" cap="none" normalizeH="0" baseline="0" dirty="0" err="1">
                <a:ln>
                  <a:noFill/>
                </a:ln>
                <a:effectLst/>
                <a:latin typeface="Arial" panose="020B0604020202020204" pitchFamily="34" charset="0"/>
                <a:ea typeface="Calibri" panose="020F0502020204030204" pitchFamily="34" charset="0"/>
                <a:cs typeface="Times New Roman" panose="02020603050405020304" pitchFamily="18" charset="0"/>
              </a:rPr>
              <a:t>nutrientes</a:t>
            </a:r>
            <a:r>
              <a:rPr kumimoji="0" lang="en-US" altLang="es-ES" sz="1800" b="0" i="0" strike="noStrike" cap="none" normalizeH="0" baseline="0" dirty="0">
                <a:ln>
                  <a:noFill/>
                </a:ln>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s-ES" sz="1800" b="0" i="0" strike="noStrike" cap="none" normalizeH="0" baseline="0" dirty="0" err="1">
                <a:ln>
                  <a:noFill/>
                </a:ln>
                <a:effectLst/>
                <a:latin typeface="Arial" panose="020B0604020202020204" pitchFamily="34" charset="0"/>
                <a:ea typeface="Calibri" panose="020F0502020204030204" pitchFamily="34" charset="0"/>
                <a:cs typeface="Times New Roman" panose="02020603050405020304" pitchFamily="18" charset="0"/>
              </a:rPr>
              <a:t>en</a:t>
            </a:r>
            <a:r>
              <a:rPr kumimoji="0" lang="en-US" altLang="es-ES" sz="1800" b="0" i="0" strike="noStrike" cap="none" normalizeH="0" baseline="0" dirty="0">
                <a:ln>
                  <a:noFill/>
                </a:ln>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s-ES" sz="1800" b="0" i="0" strike="noStrike" cap="none" normalizeH="0" baseline="0" dirty="0" err="1">
                <a:ln>
                  <a:noFill/>
                </a:ln>
                <a:effectLst/>
                <a:latin typeface="Arial" panose="020B0604020202020204" pitchFamily="34" charset="0"/>
                <a:ea typeface="Calibri" panose="020F0502020204030204" pitchFamily="34" charset="0"/>
                <a:cs typeface="Times New Roman" panose="02020603050405020304" pitchFamily="18" charset="0"/>
              </a:rPr>
              <a:t>agua</a:t>
            </a:r>
            <a:r>
              <a:rPr kumimoji="0" lang="en-US" altLang="es-ES" sz="1800" b="0" i="0" strike="noStrike" cap="none" normalizeH="0" baseline="0" dirty="0">
                <a:ln>
                  <a:noFill/>
                </a:ln>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s-ES" sz="1800" b="0" i="0" strike="noStrike" cap="none" normalizeH="0" baseline="0" dirty="0" err="1">
                <a:ln>
                  <a:noFill/>
                </a:ln>
                <a:effectLst/>
                <a:latin typeface="Arial" panose="020B0604020202020204" pitchFamily="34" charset="0"/>
                <a:ea typeface="Calibri" panose="020F0502020204030204" pitchFamily="34" charset="0"/>
                <a:cs typeface="Times New Roman" panose="02020603050405020304" pitchFamily="18" charset="0"/>
              </a:rPr>
              <a:t>subterránea</a:t>
            </a:r>
            <a:r>
              <a:rPr kumimoji="0" lang="en-US" altLang="es-ES" sz="1800" b="0" i="0" strike="noStrike" cap="none" normalizeH="0" baseline="0" dirty="0">
                <a:ln>
                  <a:noFill/>
                </a:ln>
                <a:effectLst/>
                <a:latin typeface="Arial" panose="020B0604020202020204" pitchFamily="34" charset="0"/>
                <a:ea typeface="Calibri" panose="020F0502020204030204" pitchFamily="34" charset="0"/>
                <a:cs typeface="Times New Roman" panose="02020603050405020304" pitchFamily="18" charset="0"/>
              </a:rPr>
              <a:t> de </a:t>
            </a:r>
            <a:r>
              <a:rPr kumimoji="0" lang="en-US" altLang="es-ES" sz="1800" b="0" i="0" strike="noStrike" cap="none" normalizeH="0" baseline="0" dirty="0" err="1">
                <a:ln>
                  <a:noFill/>
                </a:ln>
                <a:effectLst/>
                <a:latin typeface="Arial" panose="020B0604020202020204" pitchFamily="34" charset="0"/>
                <a:ea typeface="Calibri" panose="020F0502020204030204" pitchFamily="34" charset="0"/>
                <a:cs typeface="Times New Roman" panose="02020603050405020304" pitchFamily="18" charset="0"/>
              </a:rPr>
              <a:t>riego</a:t>
            </a:r>
            <a:r>
              <a:rPr kumimoji="0" lang="en-US" altLang="es-ES" sz="1800" b="0" i="0" strike="noStrike" cap="none" normalizeH="0" baseline="0" dirty="0">
                <a:ln>
                  <a:noFill/>
                </a:ln>
                <a:effectLst/>
                <a:latin typeface="Arial" panose="020B0604020202020204" pitchFamily="34" charset="0"/>
                <a:ea typeface="Calibri" panose="020F0502020204030204" pitchFamily="34" charset="0"/>
                <a:cs typeface="Times New Roman" panose="02020603050405020304" pitchFamily="18" charset="0"/>
              </a:rPr>
              <a:t> y API F de </a:t>
            </a:r>
            <a:r>
              <a:rPr kumimoji="0" lang="en-US" altLang="es-ES" sz="1800" b="0" i="0" strike="noStrike" cap="none" normalizeH="0" baseline="0" dirty="0" err="1">
                <a:ln>
                  <a:noFill/>
                </a:ln>
                <a:effectLst/>
                <a:latin typeface="Arial" panose="020B0604020202020204" pitchFamily="34" charset="0"/>
                <a:ea typeface="Calibri" panose="020F0502020204030204" pitchFamily="34" charset="0"/>
                <a:cs typeface="Times New Roman" panose="02020603050405020304" pitchFamily="18" charset="0"/>
              </a:rPr>
              <a:t>contenido</a:t>
            </a:r>
            <a:r>
              <a:rPr kumimoji="0" lang="en-US" altLang="es-ES" sz="1800" b="0" i="0" strike="noStrike" cap="none" normalizeH="0" baseline="0" dirty="0">
                <a:ln>
                  <a:noFill/>
                </a:ln>
                <a:effectLst/>
                <a:latin typeface="Arial" panose="020B0604020202020204" pitchFamily="34" charset="0"/>
                <a:ea typeface="Calibri" panose="020F0502020204030204" pitchFamily="34" charset="0"/>
                <a:cs typeface="Times New Roman" panose="02020603050405020304" pitchFamily="18" charset="0"/>
              </a:rPr>
              <a:t> de N y K del </a:t>
            </a:r>
            <a:r>
              <a:rPr kumimoji="0" lang="en-US" altLang="es-ES" sz="1800" b="0" i="0" strike="noStrike" cap="none" normalizeH="0" baseline="0" dirty="0" err="1">
                <a:ln>
                  <a:noFill/>
                </a:ln>
                <a:effectLst/>
                <a:latin typeface="Arial" panose="020B0604020202020204" pitchFamily="34" charset="0"/>
                <a:ea typeface="Calibri" panose="020F0502020204030204" pitchFamily="34" charset="0"/>
                <a:cs typeface="Times New Roman" panose="02020603050405020304" pitchFamily="18" charset="0"/>
              </a:rPr>
              <a:t>agua</a:t>
            </a:r>
            <a:r>
              <a:rPr kumimoji="0" lang="en-US" altLang="es-ES" sz="1800" b="0" i="0" strike="noStrike" cap="none" normalizeH="0" baseline="0" dirty="0">
                <a:ln>
                  <a:noFill/>
                </a:ln>
                <a:effectLst/>
                <a:latin typeface="Arial" panose="020B0604020202020204" pitchFamily="34" charset="0"/>
                <a:ea typeface="Calibri" panose="020F0502020204030204" pitchFamily="34" charset="0"/>
                <a:cs typeface="Times New Roman" panose="02020603050405020304" pitchFamily="18" charset="0"/>
              </a:rPr>
              <a:t> de </a:t>
            </a:r>
            <a:r>
              <a:rPr kumimoji="0" lang="en-US" altLang="es-ES" sz="1800" b="0" i="0" strike="noStrike" cap="none" normalizeH="0" baseline="0" dirty="0" err="1">
                <a:ln>
                  <a:noFill/>
                </a:ln>
                <a:effectLst/>
                <a:latin typeface="Arial" panose="020B0604020202020204" pitchFamily="34" charset="0"/>
                <a:ea typeface="Calibri" panose="020F0502020204030204" pitchFamily="34" charset="0"/>
                <a:cs typeface="Times New Roman" panose="02020603050405020304" pitchFamily="18" charset="0"/>
              </a:rPr>
              <a:t>riego</a:t>
            </a:r>
            <a:r>
              <a:rPr kumimoji="0" lang="en-US" altLang="es-ES" sz="1800" b="0" i="0" strike="noStrike" cap="none" normalizeH="0" baseline="0" dirty="0">
                <a:ln>
                  <a:noFill/>
                </a:ln>
                <a:effectLst/>
                <a:latin typeface="Arial" panose="020B0604020202020204" pitchFamily="34" charset="0"/>
                <a:ea typeface="Calibri" panose="020F0502020204030204" pitchFamily="34" charset="0"/>
                <a:cs typeface="Times New Roman" panose="02020603050405020304" pitchFamily="18" charset="0"/>
              </a:rPr>
              <a:t>.</a:t>
            </a:r>
            <a:endParaRPr kumimoji="0" lang="es-ES" altLang="es-ES" sz="1800" b="0" i="0" strike="noStrike" cap="none" normalizeH="0" baseline="0" dirty="0">
              <a:ln>
                <a:noFill/>
              </a:ln>
              <a:effectLst/>
              <a:latin typeface="Arial" panose="020B0604020202020204" pitchFamily="34" charset="0"/>
            </a:endParaRPr>
          </a:p>
          <a:p>
            <a:pPr marL="457200" lvl="1" indent="0" algn="just">
              <a:lnSpc>
                <a:spcPct val="100000"/>
              </a:lnSpc>
              <a:buNone/>
            </a:pPr>
            <a:r>
              <a:rPr kumimoji="0" lang="en-US" altLang="es-ES" sz="1800" b="0" i="0" strike="noStrike" cap="none" normalizeH="0" baseline="0" dirty="0" err="1">
                <a:ln>
                  <a:noFill/>
                </a:ln>
                <a:effectLst/>
                <a:latin typeface="Arial" panose="020B0604020202020204" pitchFamily="34" charset="0"/>
                <a:ea typeface="Calibri" panose="020F0502020204030204" pitchFamily="34" charset="0"/>
                <a:cs typeface="Times New Roman" panose="02020603050405020304" pitchFamily="18" charset="0"/>
              </a:rPr>
              <a:t>Tarea</a:t>
            </a:r>
            <a:r>
              <a:rPr kumimoji="0" lang="en-US" altLang="es-ES" sz="1800" b="0" i="0" strike="noStrike" cap="none" normalizeH="0" baseline="0" dirty="0">
                <a:ln>
                  <a:noFill/>
                </a:ln>
                <a:effectLst/>
                <a:latin typeface="Arial" panose="020B0604020202020204" pitchFamily="34" charset="0"/>
                <a:ea typeface="Calibri" panose="020F0502020204030204" pitchFamily="34" charset="0"/>
                <a:cs typeface="Times New Roman" panose="02020603050405020304" pitchFamily="18" charset="0"/>
              </a:rPr>
              <a:t> 11: API G </a:t>
            </a:r>
            <a:r>
              <a:rPr kumimoji="0" lang="en-US" altLang="es-ES" sz="1800" b="0" i="0" strike="noStrike" cap="none" normalizeH="0" baseline="0" dirty="0" err="1">
                <a:ln>
                  <a:noFill/>
                </a:ln>
                <a:effectLst/>
                <a:latin typeface="Arial" panose="020B0604020202020204" pitchFamily="34" charset="0"/>
                <a:ea typeface="Calibri" panose="020F0502020204030204" pitchFamily="34" charset="0"/>
                <a:cs typeface="Times New Roman" panose="02020603050405020304" pitchFamily="18" charset="0"/>
              </a:rPr>
              <a:t>Servicio</a:t>
            </a:r>
            <a:r>
              <a:rPr kumimoji="0" lang="en-US" altLang="es-ES" sz="1800" b="0" i="0" strike="noStrike" cap="none" normalizeH="0" baseline="0" dirty="0">
                <a:ln>
                  <a:noFill/>
                </a:ln>
                <a:effectLst/>
                <a:latin typeface="Arial" panose="020B0604020202020204" pitchFamily="34" charset="0"/>
                <a:ea typeface="Calibri" panose="020F0502020204030204" pitchFamily="34" charset="0"/>
                <a:cs typeface="Times New Roman" panose="02020603050405020304" pitchFamily="18" charset="0"/>
              </a:rPr>
              <a:t> de </a:t>
            </a:r>
            <a:r>
              <a:rPr kumimoji="0" lang="en-US" altLang="es-ES" sz="1800" b="0" i="0" strike="noStrike" cap="none" normalizeH="0" baseline="0" dirty="0" err="1">
                <a:ln>
                  <a:noFill/>
                </a:ln>
                <a:effectLst/>
                <a:latin typeface="Arial" panose="020B0604020202020204" pitchFamily="34" charset="0"/>
                <a:ea typeface="Calibri" panose="020F0502020204030204" pitchFamily="34" charset="0"/>
                <a:cs typeface="Times New Roman" panose="02020603050405020304" pitchFamily="18" charset="0"/>
              </a:rPr>
              <a:t>propuesta</a:t>
            </a:r>
            <a:r>
              <a:rPr kumimoji="0" lang="en-US" altLang="es-ES" sz="1800" b="0" i="0" strike="noStrike" cap="none" normalizeH="0" baseline="0" dirty="0">
                <a:ln>
                  <a:noFill/>
                </a:ln>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s-ES" sz="1800" b="0" i="0" strike="noStrike" cap="none" normalizeH="0" baseline="0" dirty="0" err="1">
                <a:ln>
                  <a:noFill/>
                </a:ln>
                <a:effectLst/>
                <a:latin typeface="Arial" panose="020B0604020202020204" pitchFamily="34" charset="0"/>
                <a:ea typeface="Calibri" panose="020F0502020204030204" pitchFamily="34" charset="0"/>
                <a:cs typeface="Times New Roman" panose="02020603050405020304" pitchFamily="18" charset="0"/>
              </a:rPr>
              <a:t>automática</a:t>
            </a:r>
            <a:r>
              <a:rPr kumimoji="0" lang="en-US" altLang="es-ES" sz="1800" b="0" i="0" strike="noStrike" cap="none" normalizeH="0" baseline="0" dirty="0">
                <a:ln>
                  <a:noFill/>
                </a:ln>
                <a:effectLst/>
                <a:latin typeface="Arial" panose="020B0604020202020204" pitchFamily="34" charset="0"/>
                <a:ea typeface="Calibri" panose="020F0502020204030204" pitchFamily="34" charset="0"/>
                <a:cs typeface="Times New Roman" panose="02020603050405020304" pitchFamily="18" charset="0"/>
              </a:rPr>
              <a:t> de </a:t>
            </a:r>
            <a:r>
              <a:rPr kumimoji="0" lang="en-US" altLang="es-ES" sz="1800" b="0" i="0" strike="noStrike" cap="none" normalizeH="0" baseline="0" dirty="0" err="1">
                <a:ln>
                  <a:noFill/>
                </a:ln>
                <a:effectLst/>
                <a:latin typeface="Arial" panose="020B0604020202020204" pitchFamily="34" charset="0"/>
                <a:ea typeface="Calibri" panose="020F0502020204030204" pitchFamily="34" charset="0"/>
                <a:cs typeface="Times New Roman" panose="02020603050405020304" pitchFamily="18" charset="0"/>
              </a:rPr>
              <a:t>fertilizante</a:t>
            </a:r>
            <a:endParaRPr kumimoji="0" lang="es-ES" altLang="es-ES" sz="1800" b="0" i="0" strike="noStrike" cap="none" normalizeH="0" baseline="0" dirty="0">
              <a:ln>
                <a:noFill/>
              </a:ln>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79400" algn="l"/>
                <a:tab pos="5754688" algn="r"/>
              </a:tabLst>
            </a:pPr>
            <a:r>
              <a:rPr kumimoji="0" lang="en-US" altLang="es-ES" sz="2400" b="0" i="0" strike="noStrike" cap="none" normalizeH="0" baseline="0" dirty="0">
                <a:ln>
                  <a:noFill/>
                </a:ln>
                <a:effectLst/>
                <a:latin typeface="Arial" panose="020B0604020202020204" pitchFamily="34" charset="0"/>
                <a:ea typeface="Calibri" panose="020F0502020204030204" pitchFamily="34" charset="0"/>
                <a:cs typeface="Times New Roman" panose="02020603050405020304" pitchFamily="18" charset="0"/>
              </a:rPr>
              <a:t>INTERFACES DE USUARIO DEMOSTRATIVAS DE USO DE LOS SERVICIOS: </a:t>
            </a:r>
            <a:r>
              <a:rPr kumimoji="0" lang="en-US" altLang="es-ES" sz="2400" b="0" i="0" strike="noStrike" cap="none" normalizeH="0" baseline="0" dirty="0" err="1">
                <a:ln>
                  <a:noFill/>
                </a:ln>
                <a:effectLst/>
                <a:latin typeface="Arial" panose="020B0604020202020204" pitchFamily="34" charset="0"/>
                <a:ea typeface="Calibri" panose="020F0502020204030204" pitchFamily="34" charset="0"/>
                <a:cs typeface="Times New Roman" panose="02020603050405020304" pitchFamily="18" charset="0"/>
              </a:rPr>
              <a:t>Tareas</a:t>
            </a:r>
            <a:r>
              <a:rPr kumimoji="0" lang="en-US" altLang="es-ES" sz="2400" b="0" i="0" strike="noStrike" cap="none" normalizeH="0" baseline="0" dirty="0">
                <a:ln>
                  <a:noFill/>
                </a:ln>
                <a:effectLst/>
                <a:latin typeface="Arial" panose="020B0604020202020204" pitchFamily="34" charset="0"/>
                <a:ea typeface="Calibri" panose="020F0502020204030204" pitchFamily="34" charset="0"/>
                <a:cs typeface="Times New Roman" panose="02020603050405020304" pitchFamily="18" charset="0"/>
              </a:rPr>
              <a:t> 13 y 14</a:t>
            </a:r>
            <a:endParaRPr kumimoji="0" lang="es-ES" altLang="es-ES" sz="2400" b="0" i="0" strike="noStrike" cap="none" normalizeH="0" baseline="0" dirty="0">
              <a:ln>
                <a:noFill/>
              </a:ln>
              <a:effectLst/>
              <a:latin typeface="Arial" panose="020B0604020202020204" pitchFamily="34" charset="0"/>
            </a:endParaRPr>
          </a:p>
        </p:txBody>
      </p:sp>
    </p:spTree>
    <p:extLst>
      <p:ext uri="{BB962C8B-B14F-4D97-AF65-F5344CB8AC3E}">
        <p14:creationId xmlns:p14="http://schemas.microsoft.com/office/powerpoint/2010/main" val="21064744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upo 20">
            <a:extLst>
              <a:ext uri="{FF2B5EF4-FFF2-40B4-BE49-F238E27FC236}">
                <a16:creationId xmlns:a16="http://schemas.microsoft.com/office/drawing/2014/main" id="{3B4C5882-22E0-4F8C-ABE9-7893766E79D1}"/>
              </a:ext>
            </a:extLst>
          </p:cNvPr>
          <p:cNvGrpSpPr/>
          <p:nvPr/>
        </p:nvGrpSpPr>
        <p:grpSpPr>
          <a:xfrm>
            <a:off x="3180217" y="1831081"/>
            <a:ext cx="8278357" cy="4175056"/>
            <a:chOff x="3180217" y="1320361"/>
            <a:chExt cx="8278357" cy="4175056"/>
          </a:xfrm>
        </p:grpSpPr>
        <p:sp>
          <p:nvSpPr>
            <p:cNvPr id="18" name="Rectángulo 17">
              <a:extLst>
                <a:ext uri="{FF2B5EF4-FFF2-40B4-BE49-F238E27FC236}">
                  <a16:creationId xmlns:a16="http://schemas.microsoft.com/office/drawing/2014/main" id="{99CDA60A-261B-4FF8-A03A-297BB8B9D66E}"/>
                </a:ext>
              </a:extLst>
            </p:cNvPr>
            <p:cNvSpPr/>
            <p:nvPr/>
          </p:nvSpPr>
          <p:spPr>
            <a:xfrm>
              <a:off x="7127119" y="4565353"/>
              <a:ext cx="4331455" cy="930064"/>
            </a:xfrm>
            <a:prstGeom prst="rect">
              <a:avLst/>
            </a:prstGeom>
            <a:solidFill>
              <a:schemeClr val="accent1">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5257BE2D-A7C8-44C8-99D1-BE396F21C3A7}"/>
                </a:ext>
              </a:extLst>
            </p:cNvPr>
            <p:cNvSpPr/>
            <p:nvPr/>
          </p:nvSpPr>
          <p:spPr>
            <a:xfrm>
              <a:off x="7124698" y="2114549"/>
              <a:ext cx="4331455" cy="1237137"/>
            </a:xfrm>
            <a:prstGeom prst="rect">
              <a:avLst/>
            </a:prstGeom>
            <a:solidFill>
              <a:schemeClr val="accent1">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Rectángulo 14">
              <a:extLst>
                <a:ext uri="{FF2B5EF4-FFF2-40B4-BE49-F238E27FC236}">
                  <a16:creationId xmlns:a16="http://schemas.microsoft.com/office/drawing/2014/main" id="{E15AB571-8991-4407-B28D-06DD582F1FC0}"/>
                </a:ext>
              </a:extLst>
            </p:cNvPr>
            <p:cNvSpPr/>
            <p:nvPr/>
          </p:nvSpPr>
          <p:spPr>
            <a:xfrm>
              <a:off x="7124698" y="1651503"/>
              <a:ext cx="4331455" cy="454579"/>
            </a:xfrm>
            <a:prstGeom prst="rect">
              <a:avLst/>
            </a:prstGeom>
            <a:solidFill>
              <a:srgbClr val="00B0F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6AEC6EF8-311A-4F71-94D3-C0C516CD6119}"/>
                </a:ext>
              </a:extLst>
            </p:cNvPr>
            <p:cNvSpPr/>
            <p:nvPr/>
          </p:nvSpPr>
          <p:spPr>
            <a:xfrm>
              <a:off x="3180217" y="3762680"/>
              <a:ext cx="8274804" cy="335022"/>
            </a:xfrm>
            <a:prstGeom prst="rect">
              <a:avLst/>
            </a:prstGeom>
            <a:solidFill>
              <a:srgbClr val="00B0F0">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BBD8429C-C20D-4AEB-BA95-CE7C8AB2321F}"/>
                </a:ext>
              </a:extLst>
            </p:cNvPr>
            <p:cNvSpPr/>
            <p:nvPr/>
          </p:nvSpPr>
          <p:spPr>
            <a:xfrm>
              <a:off x="3181350" y="1320361"/>
              <a:ext cx="8274804" cy="335022"/>
            </a:xfrm>
            <a:prstGeom prst="rect">
              <a:avLst/>
            </a:prstGeom>
            <a:solidFill>
              <a:srgbClr val="00B0F0">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7C14136F-9355-494D-8490-EB1002DD3102}"/>
                </a:ext>
              </a:extLst>
            </p:cNvPr>
            <p:cNvSpPr/>
            <p:nvPr/>
          </p:nvSpPr>
          <p:spPr>
            <a:xfrm>
              <a:off x="7127119" y="4098373"/>
              <a:ext cx="4331455" cy="454579"/>
            </a:xfrm>
            <a:prstGeom prst="rect">
              <a:avLst/>
            </a:prstGeom>
            <a:solidFill>
              <a:srgbClr val="00B0F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12" name="Grupo 11">
            <a:extLst>
              <a:ext uri="{FF2B5EF4-FFF2-40B4-BE49-F238E27FC236}">
                <a16:creationId xmlns:a16="http://schemas.microsoft.com/office/drawing/2014/main" id="{B89A21D4-41E6-4B5E-83EB-CBBB40D509C4}"/>
              </a:ext>
            </a:extLst>
          </p:cNvPr>
          <p:cNvGrpSpPr/>
          <p:nvPr/>
        </p:nvGrpSpPr>
        <p:grpSpPr>
          <a:xfrm>
            <a:off x="735846" y="1747649"/>
            <a:ext cx="5876316" cy="4954751"/>
            <a:chOff x="735847" y="1396736"/>
            <a:chExt cx="4778634" cy="3864065"/>
          </a:xfrm>
        </p:grpSpPr>
        <p:pic>
          <p:nvPicPr>
            <p:cNvPr id="5" name="Imagen 4">
              <a:extLst>
                <a:ext uri="{FF2B5EF4-FFF2-40B4-BE49-F238E27FC236}">
                  <a16:creationId xmlns:a16="http://schemas.microsoft.com/office/drawing/2014/main" id="{8E3D700A-6C12-4F2B-BCE4-B86012FF4C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847" y="1396736"/>
              <a:ext cx="4361840" cy="2968096"/>
            </a:xfrm>
            <a:prstGeom prst="rect">
              <a:avLst/>
            </a:prstGeom>
            <a:ln w="15875">
              <a:solidFill>
                <a:srgbClr val="00B0F0"/>
              </a:solidFill>
            </a:ln>
          </p:spPr>
        </p:pic>
        <p:pic>
          <p:nvPicPr>
            <p:cNvPr id="11" name="Imagen 10">
              <a:extLst>
                <a:ext uri="{FF2B5EF4-FFF2-40B4-BE49-F238E27FC236}">
                  <a16:creationId xmlns:a16="http://schemas.microsoft.com/office/drawing/2014/main" id="{BC964D74-A4B5-4195-A50F-B00E97A79583}"/>
                </a:ext>
              </a:extLst>
            </p:cNvPr>
            <p:cNvPicPr>
              <a:picLocks noChangeAspect="1"/>
            </p:cNvPicPr>
            <p:nvPr/>
          </p:nvPicPr>
          <p:blipFill>
            <a:blip r:embed="rId3"/>
            <a:stretch>
              <a:fillRect/>
            </a:stretch>
          </p:blipFill>
          <p:spPr>
            <a:xfrm>
              <a:off x="3233061" y="4163925"/>
              <a:ext cx="2281420" cy="1096876"/>
            </a:xfrm>
            <a:prstGeom prst="rect">
              <a:avLst/>
            </a:prstGeom>
            <a:ln>
              <a:solidFill>
                <a:schemeClr val="accent1"/>
              </a:solidFill>
            </a:ln>
          </p:spPr>
        </p:pic>
      </p:grpSp>
      <p:sp>
        <p:nvSpPr>
          <p:cNvPr id="7" name="CuadroTexto 6">
            <a:extLst>
              <a:ext uri="{FF2B5EF4-FFF2-40B4-BE49-F238E27FC236}">
                <a16:creationId xmlns:a16="http://schemas.microsoft.com/office/drawing/2014/main" id="{BE328EE8-B2E7-48A8-B8CA-ED1DB593FB0E}"/>
              </a:ext>
            </a:extLst>
          </p:cNvPr>
          <p:cNvSpPr txBox="1"/>
          <p:nvPr/>
        </p:nvSpPr>
        <p:spPr>
          <a:xfrm>
            <a:off x="7124698" y="1826493"/>
            <a:ext cx="4602694" cy="2031325"/>
          </a:xfrm>
          <a:prstGeom prst="rect">
            <a:avLst/>
          </a:prstGeom>
          <a:noFill/>
        </p:spPr>
        <p:txBody>
          <a:bodyPr wrap="square" rtlCol="0">
            <a:spAutoFit/>
          </a:bodyPr>
          <a:lstStyle/>
          <a:p>
            <a:r>
              <a:rPr lang="es-ES" b="1" dirty="0">
                <a:latin typeface="Arial Narrow" panose="020B0606020202030204" pitchFamily="34" charset="0"/>
              </a:rPr>
              <a:t>ACTUALIDAD</a:t>
            </a:r>
          </a:p>
          <a:p>
            <a:r>
              <a:rPr lang="es-ES" sz="800" dirty="0">
                <a:latin typeface="Arial Narrow" panose="020B0606020202030204" pitchFamily="34" charset="0"/>
              </a:rPr>
              <a:t>   </a:t>
            </a:r>
          </a:p>
          <a:p>
            <a:r>
              <a:rPr lang="es-ES" dirty="0">
                <a:solidFill>
                  <a:schemeClr val="accent1">
                    <a:lumMod val="50000"/>
                  </a:schemeClr>
                </a:solidFill>
                <a:latin typeface="Arial Narrow" panose="020B0606020202030204" pitchFamily="34" charset="0"/>
              </a:rPr>
              <a:t>     </a:t>
            </a:r>
            <a:r>
              <a:rPr lang="es-ES" dirty="0" err="1">
                <a:solidFill>
                  <a:schemeClr val="accent1">
                    <a:lumMod val="50000"/>
                  </a:schemeClr>
                </a:solidFill>
                <a:latin typeface="Arial Narrow" panose="020B0606020202030204" pitchFamily="34" charset="0"/>
              </a:rPr>
              <a:t>Nº</a:t>
            </a:r>
            <a:r>
              <a:rPr lang="es-ES" dirty="0">
                <a:solidFill>
                  <a:schemeClr val="accent1">
                    <a:lumMod val="50000"/>
                  </a:schemeClr>
                </a:solidFill>
                <a:latin typeface="Arial Narrow" panose="020B0606020202030204" pitchFamily="34" charset="0"/>
              </a:rPr>
              <a:t> total de muestras implementadas: </a:t>
            </a:r>
            <a:r>
              <a:rPr lang="es-ES" sz="2000" b="1" dirty="0">
                <a:solidFill>
                  <a:schemeClr val="accent1">
                    <a:lumMod val="50000"/>
                  </a:schemeClr>
                </a:solidFill>
                <a:latin typeface="Arial Narrow" panose="020B0606020202030204" pitchFamily="34" charset="0"/>
              </a:rPr>
              <a:t>47.803</a:t>
            </a:r>
          </a:p>
          <a:p>
            <a:endParaRPr lang="es-ES" sz="800" dirty="0">
              <a:latin typeface="Arial Narrow" panose="020B0606020202030204" pitchFamily="34" charset="0"/>
            </a:endParaRPr>
          </a:p>
          <a:p>
            <a:pPr defTabSz="895350">
              <a:tabLst>
                <a:tab pos="982663" algn="l"/>
                <a:tab pos="3048000" algn="l"/>
              </a:tabLst>
            </a:pPr>
            <a:r>
              <a:rPr lang="es-ES" dirty="0">
                <a:latin typeface="Arial Narrow" panose="020B0606020202030204" pitchFamily="34" charset="0"/>
              </a:rPr>
              <a:t>	INES………………………....13.305</a:t>
            </a:r>
          </a:p>
          <a:p>
            <a:pPr>
              <a:tabLst>
                <a:tab pos="982663" algn="l"/>
                <a:tab pos="2963863" algn="l"/>
              </a:tabLst>
            </a:pPr>
            <a:r>
              <a:rPr lang="es-ES" dirty="0">
                <a:latin typeface="Arial Narrow" panose="020B0606020202030204" pitchFamily="34" charset="0"/>
              </a:rPr>
              <a:t>	LUCAS……………………….  6.723</a:t>
            </a:r>
          </a:p>
          <a:p>
            <a:pPr>
              <a:tabLst>
                <a:tab pos="982663" algn="l"/>
                <a:tab pos="2963863" algn="l"/>
              </a:tabLst>
            </a:pPr>
            <a:r>
              <a:rPr lang="es-ES" dirty="0">
                <a:latin typeface="Arial Narrow" panose="020B0606020202030204" pitchFamily="34" charset="0"/>
              </a:rPr>
              <a:t>	FAST…………………………  3.417</a:t>
            </a:r>
          </a:p>
          <a:p>
            <a:pPr>
              <a:tabLst>
                <a:tab pos="982663" algn="l"/>
                <a:tab pos="2963863" algn="l"/>
              </a:tabLst>
            </a:pPr>
            <a:r>
              <a:rPr lang="es-ES" dirty="0">
                <a:latin typeface="Arial Narrow" panose="020B0606020202030204" pitchFamily="34" charset="0"/>
              </a:rPr>
              <a:t>	OTROS………………………24.358</a:t>
            </a:r>
          </a:p>
        </p:txBody>
      </p:sp>
      <p:sp>
        <p:nvSpPr>
          <p:cNvPr id="8" name="CuadroTexto 7">
            <a:extLst>
              <a:ext uri="{FF2B5EF4-FFF2-40B4-BE49-F238E27FC236}">
                <a16:creationId xmlns:a16="http://schemas.microsoft.com/office/drawing/2014/main" id="{6486A7AC-0038-4441-806C-936C86C26A42}"/>
              </a:ext>
            </a:extLst>
          </p:cNvPr>
          <p:cNvSpPr txBox="1"/>
          <p:nvPr/>
        </p:nvSpPr>
        <p:spPr>
          <a:xfrm>
            <a:off x="7193492" y="4251810"/>
            <a:ext cx="4572000" cy="1754326"/>
          </a:xfrm>
          <a:prstGeom prst="rect">
            <a:avLst/>
          </a:prstGeom>
          <a:noFill/>
        </p:spPr>
        <p:txBody>
          <a:bodyPr wrap="square" rtlCol="0">
            <a:spAutoFit/>
          </a:bodyPr>
          <a:lstStyle/>
          <a:p>
            <a:r>
              <a:rPr lang="es-ES" b="1" dirty="0">
                <a:latin typeface="Arial Narrow" panose="020B0606020202030204" pitchFamily="34" charset="0"/>
              </a:rPr>
              <a:t>FUTURO PRÓXIMO</a:t>
            </a:r>
          </a:p>
          <a:p>
            <a:r>
              <a:rPr lang="es-ES" sz="800" dirty="0">
                <a:latin typeface="Arial Narrow" panose="020B0606020202030204" pitchFamily="34" charset="0"/>
              </a:rPr>
              <a:t>  </a:t>
            </a:r>
          </a:p>
          <a:p>
            <a:pPr defTabSz="808038">
              <a:tabLst>
                <a:tab pos="3319463" algn="l"/>
              </a:tabLst>
            </a:pPr>
            <a:r>
              <a:rPr lang="es-ES" dirty="0">
                <a:latin typeface="Arial Narrow" panose="020B0606020202030204" pitchFamily="34" charset="0"/>
              </a:rPr>
              <a:t>      </a:t>
            </a:r>
            <a:r>
              <a:rPr lang="es-ES" dirty="0" err="1">
                <a:solidFill>
                  <a:schemeClr val="accent1">
                    <a:lumMod val="50000"/>
                  </a:schemeClr>
                </a:solidFill>
                <a:latin typeface="Arial Narrow" panose="020B0606020202030204" pitchFamily="34" charset="0"/>
              </a:rPr>
              <a:t>Nº</a:t>
            </a:r>
            <a:r>
              <a:rPr lang="es-ES" dirty="0">
                <a:solidFill>
                  <a:schemeClr val="accent1">
                    <a:lumMod val="50000"/>
                  </a:schemeClr>
                </a:solidFill>
                <a:latin typeface="Arial Narrow" panose="020B0606020202030204" pitchFamily="34" charset="0"/>
              </a:rPr>
              <a:t> total de muestras aprox.: 	</a:t>
            </a:r>
            <a:r>
              <a:rPr lang="es-ES" sz="2000" b="1" dirty="0">
                <a:solidFill>
                  <a:schemeClr val="accent1">
                    <a:lumMod val="50000"/>
                  </a:schemeClr>
                </a:solidFill>
                <a:latin typeface="Arial Narrow" panose="020B0606020202030204" pitchFamily="34" charset="0"/>
              </a:rPr>
              <a:t>25.488</a:t>
            </a:r>
          </a:p>
          <a:p>
            <a:endParaRPr lang="es-ES" sz="800" dirty="0">
              <a:latin typeface="Arial Narrow" panose="020B0606020202030204" pitchFamily="34" charset="0"/>
            </a:endParaRPr>
          </a:p>
          <a:p>
            <a:r>
              <a:rPr lang="es-ES" dirty="0">
                <a:latin typeface="Arial Narrow" panose="020B0606020202030204" pitchFamily="34" charset="0"/>
              </a:rPr>
              <a:t>	INES restante……………..  9.269</a:t>
            </a:r>
          </a:p>
          <a:p>
            <a:r>
              <a:rPr lang="es-ES" dirty="0">
                <a:latin typeface="Arial Narrow" panose="020B0606020202030204" pitchFamily="34" charset="0"/>
              </a:rPr>
              <a:t>	LUCAS2018…………….....     219</a:t>
            </a:r>
          </a:p>
          <a:p>
            <a:r>
              <a:rPr lang="es-ES" dirty="0">
                <a:latin typeface="Arial Narrow" panose="020B0606020202030204" pitchFamily="34" charset="0"/>
              </a:rPr>
              <a:t>	ESYRCE……………….…..16.000</a:t>
            </a:r>
          </a:p>
        </p:txBody>
      </p:sp>
      <p:sp>
        <p:nvSpPr>
          <p:cNvPr id="23" name="Rectángulo 22">
            <a:extLst>
              <a:ext uri="{FF2B5EF4-FFF2-40B4-BE49-F238E27FC236}">
                <a16:creationId xmlns:a16="http://schemas.microsoft.com/office/drawing/2014/main" id="{D49EB25C-BCEE-475C-983C-892A32725E8D}"/>
              </a:ext>
            </a:extLst>
          </p:cNvPr>
          <p:cNvSpPr/>
          <p:nvPr/>
        </p:nvSpPr>
        <p:spPr>
          <a:xfrm>
            <a:off x="7605712" y="2731015"/>
            <a:ext cx="435199" cy="199502"/>
          </a:xfrm>
          <a:prstGeom prst="rect">
            <a:avLst/>
          </a:prstGeom>
          <a:pattFill prst="divot">
            <a:fgClr>
              <a:srgbClr val="92D050"/>
            </a:fgClr>
            <a:bgClr>
              <a:schemeClr val="bg1"/>
            </a:bgClr>
          </a:pattFill>
          <a:ln w="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Rectángulo 23">
            <a:extLst>
              <a:ext uri="{FF2B5EF4-FFF2-40B4-BE49-F238E27FC236}">
                <a16:creationId xmlns:a16="http://schemas.microsoft.com/office/drawing/2014/main" id="{541D74A3-6598-4F1A-96E1-88F4F25D2E3F}"/>
              </a:ext>
            </a:extLst>
          </p:cNvPr>
          <p:cNvSpPr/>
          <p:nvPr/>
        </p:nvSpPr>
        <p:spPr>
          <a:xfrm>
            <a:off x="7605712" y="2997822"/>
            <a:ext cx="435199" cy="199502"/>
          </a:xfrm>
          <a:prstGeom prst="rect">
            <a:avLst/>
          </a:prstGeom>
          <a:pattFill prst="divot">
            <a:fgClr>
              <a:srgbClr val="F52BDD"/>
            </a:fgClr>
            <a:bgClr>
              <a:schemeClr val="bg1"/>
            </a:bgClr>
          </a:pattFill>
          <a:ln w="0">
            <a:solidFill>
              <a:srgbClr val="F52B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Rectángulo 24">
            <a:extLst>
              <a:ext uri="{FF2B5EF4-FFF2-40B4-BE49-F238E27FC236}">
                <a16:creationId xmlns:a16="http://schemas.microsoft.com/office/drawing/2014/main" id="{3A7B53AB-B2DA-4FAB-88BB-75BE931A6F9F}"/>
              </a:ext>
            </a:extLst>
          </p:cNvPr>
          <p:cNvSpPr/>
          <p:nvPr/>
        </p:nvSpPr>
        <p:spPr>
          <a:xfrm>
            <a:off x="7605711" y="3264629"/>
            <a:ext cx="435199" cy="199502"/>
          </a:xfrm>
          <a:prstGeom prst="rect">
            <a:avLst/>
          </a:prstGeom>
          <a:pattFill prst="divot">
            <a:fgClr>
              <a:srgbClr val="FF0000"/>
            </a:fgClr>
            <a:bgClr>
              <a:schemeClr val="bg1"/>
            </a:bgClr>
          </a:pattFill>
          <a:ln w="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Rectángulo 25">
            <a:extLst>
              <a:ext uri="{FF2B5EF4-FFF2-40B4-BE49-F238E27FC236}">
                <a16:creationId xmlns:a16="http://schemas.microsoft.com/office/drawing/2014/main" id="{A72BD545-AB1F-4D91-AD13-AF5278425BBC}"/>
              </a:ext>
            </a:extLst>
          </p:cNvPr>
          <p:cNvSpPr/>
          <p:nvPr/>
        </p:nvSpPr>
        <p:spPr>
          <a:xfrm>
            <a:off x="7605710" y="3531437"/>
            <a:ext cx="435199" cy="199502"/>
          </a:xfrm>
          <a:prstGeom prst="rect">
            <a:avLst/>
          </a:prstGeom>
          <a:pattFill prst="divot">
            <a:fgClr>
              <a:srgbClr val="0070C0"/>
            </a:fgClr>
            <a:bgClr>
              <a:schemeClr val="bg1"/>
            </a:bgClr>
          </a:pattFill>
          <a:ln w="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9" name="Rectángulo 18">
            <a:extLst>
              <a:ext uri="{FF2B5EF4-FFF2-40B4-BE49-F238E27FC236}">
                <a16:creationId xmlns:a16="http://schemas.microsoft.com/office/drawing/2014/main" id="{0518DB32-466E-4B44-8345-5C911D758DAC}"/>
              </a:ext>
            </a:extLst>
          </p:cNvPr>
          <p:cNvSpPr/>
          <p:nvPr/>
        </p:nvSpPr>
        <p:spPr>
          <a:xfrm>
            <a:off x="7123565" y="6364423"/>
            <a:ext cx="4331456" cy="335022"/>
          </a:xfrm>
          <a:prstGeom prst="rect">
            <a:avLst/>
          </a:prstGeom>
          <a:solidFill>
            <a:srgbClr val="00B0F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Rectángulo 1">
            <a:extLst>
              <a:ext uri="{FF2B5EF4-FFF2-40B4-BE49-F238E27FC236}">
                <a16:creationId xmlns:a16="http://schemas.microsoft.com/office/drawing/2014/main" id="{E7FF2BD2-E05B-44B9-A188-F56101B3287A}"/>
              </a:ext>
            </a:extLst>
          </p:cNvPr>
          <p:cNvSpPr/>
          <p:nvPr/>
        </p:nvSpPr>
        <p:spPr>
          <a:xfrm>
            <a:off x="8040909" y="6310196"/>
            <a:ext cx="3460050" cy="430887"/>
          </a:xfrm>
          <a:prstGeom prst="rect">
            <a:avLst/>
          </a:prstGeom>
        </p:spPr>
        <p:txBody>
          <a:bodyPr wrap="none">
            <a:spAutoFit/>
          </a:bodyPr>
          <a:lstStyle/>
          <a:p>
            <a:r>
              <a:rPr lang="es-ES" b="1" dirty="0">
                <a:latin typeface="Arial Narrow" panose="020B0606020202030204" pitchFamily="34" charset="0"/>
              </a:rPr>
              <a:t>TOTAL MUESTRAS                </a:t>
            </a:r>
            <a:r>
              <a:rPr lang="es-ES" sz="2200" b="1" dirty="0">
                <a:latin typeface="Arial Narrow" panose="020B0606020202030204" pitchFamily="34" charset="0"/>
              </a:rPr>
              <a:t>73.291</a:t>
            </a:r>
          </a:p>
        </p:txBody>
      </p:sp>
      <p:sp>
        <p:nvSpPr>
          <p:cNvPr id="22" name="Título 2">
            <a:extLst>
              <a:ext uri="{FF2B5EF4-FFF2-40B4-BE49-F238E27FC236}">
                <a16:creationId xmlns:a16="http://schemas.microsoft.com/office/drawing/2014/main" id="{1BAC1E51-0E34-4627-BDC7-7041915AFEDC}"/>
              </a:ext>
            </a:extLst>
          </p:cNvPr>
          <p:cNvSpPr txBox="1">
            <a:spLocks/>
          </p:cNvSpPr>
          <p:nvPr/>
        </p:nvSpPr>
        <p:spPr>
          <a:xfrm>
            <a:off x="838200" y="365125"/>
            <a:ext cx="10515600" cy="1325563"/>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a:t>Puntos de muestreo&gt; Digital Soil Mapping &gt; API</a:t>
            </a:r>
            <a:endParaRPr lang="es-ES" dirty="0"/>
          </a:p>
        </p:txBody>
      </p:sp>
    </p:spTree>
    <p:extLst>
      <p:ext uri="{BB962C8B-B14F-4D97-AF65-F5344CB8AC3E}">
        <p14:creationId xmlns:p14="http://schemas.microsoft.com/office/powerpoint/2010/main" val="8047354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Imagen 1" descr="image001">
            <a:extLst>
              <a:ext uri="{FF2B5EF4-FFF2-40B4-BE49-F238E27FC236}">
                <a16:creationId xmlns:a16="http://schemas.microsoft.com/office/drawing/2014/main" id="{93C32A19-3F15-4459-A86B-B560E9ECDD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99" y="963276"/>
            <a:ext cx="11734801"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ulo 1">
            <a:extLst>
              <a:ext uri="{FF2B5EF4-FFF2-40B4-BE49-F238E27FC236}">
                <a16:creationId xmlns:a16="http://schemas.microsoft.com/office/drawing/2014/main" id="{718997FD-AC71-4A06-8E3B-F2E9E404CDD6}"/>
              </a:ext>
            </a:extLst>
          </p:cNvPr>
          <p:cNvSpPr>
            <a:spLocks noGrp="1"/>
          </p:cNvSpPr>
          <p:nvPr>
            <p:ph type="title"/>
          </p:nvPr>
        </p:nvSpPr>
        <p:spPr>
          <a:xfrm>
            <a:off x="906036" y="0"/>
            <a:ext cx="10515600" cy="1325563"/>
          </a:xfrm>
        </p:spPr>
        <p:txBody>
          <a:bodyPr/>
          <a:lstStyle/>
          <a:p>
            <a:r>
              <a:rPr lang="es-ES" dirty="0"/>
              <a:t>Datos de referencia en API</a:t>
            </a:r>
          </a:p>
        </p:txBody>
      </p:sp>
      <p:graphicFrame>
        <p:nvGraphicFramePr>
          <p:cNvPr id="4" name="Tabla 3">
            <a:extLst>
              <a:ext uri="{FF2B5EF4-FFF2-40B4-BE49-F238E27FC236}">
                <a16:creationId xmlns:a16="http://schemas.microsoft.com/office/drawing/2014/main" id="{7ED69E88-C266-47D9-80F3-A243D07050DB}"/>
              </a:ext>
            </a:extLst>
          </p:cNvPr>
          <p:cNvGraphicFramePr>
            <a:graphicFrameLocks noGrp="1"/>
          </p:cNvGraphicFramePr>
          <p:nvPr/>
        </p:nvGraphicFramePr>
        <p:xfrm>
          <a:off x="7366000" y="3237157"/>
          <a:ext cx="4597400" cy="3333750"/>
        </p:xfrm>
        <a:graphic>
          <a:graphicData uri="http://schemas.openxmlformats.org/drawingml/2006/table">
            <a:tbl>
              <a:tblPr>
                <a:tableStyleId>{5C22544A-7EE6-4342-B048-85BDC9FD1C3A}</a:tableStyleId>
              </a:tblPr>
              <a:tblGrid>
                <a:gridCol w="4597400">
                  <a:extLst>
                    <a:ext uri="{9D8B030D-6E8A-4147-A177-3AD203B41FA5}">
                      <a16:colId xmlns:a16="http://schemas.microsoft.com/office/drawing/2014/main" val="2625520103"/>
                    </a:ext>
                  </a:extLst>
                </a:gridCol>
              </a:tblGrid>
              <a:tr h="200025">
                <a:tc>
                  <a:txBody>
                    <a:bodyPr/>
                    <a:lstStyle/>
                    <a:p>
                      <a:pPr algn="l" fontAlgn="ctr"/>
                      <a:r>
                        <a:rPr lang="es-ES" sz="1100" u="none" strike="noStrike">
                          <a:effectLst/>
                        </a:rPr>
                        <a:t>D_FERTILIZANTE_ORGANICO</a:t>
                      </a:r>
                      <a:endParaRPr lang="es-ES" sz="11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637723774"/>
                  </a:ext>
                </a:extLst>
              </a:tr>
              <a:tr h="190500">
                <a:tc>
                  <a:txBody>
                    <a:bodyPr/>
                    <a:lstStyle/>
                    <a:p>
                      <a:pPr algn="l" fontAlgn="ctr"/>
                      <a:r>
                        <a:rPr lang="es-ES" sz="1100" u="none" strike="noStrike">
                          <a:effectLst/>
                        </a:rPr>
                        <a:t>Purín de vacuno de leche (líquido/depósito)</a:t>
                      </a:r>
                      <a:endParaRPr lang="es-ES" sz="1100" b="0" i="0" u="none" strike="noStrike">
                        <a:solidFill>
                          <a:srgbClr val="2F75B5"/>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792401274"/>
                  </a:ext>
                </a:extLst>
              </a:tr>
              <a:tr h="200025">
                <a:tc>
                  <a:txBody>
                    <a:bodyPr/>
                    <a:lstStyle/>
                    <a:p>
                      <a:pPr algn="l" fontAlgn="ctr"/>
                      <a:r>
                        <a:rPr lang="es-ES" sz="1100" u="none" strike="noStrike">
                          <a:effectLst/>
                        </a:rPr>
                        <a:t>Estiércol vacuno carne con cama de paja (sólido/con cama)</a:t>
                      </a:r>
                      <a:endParaRPr lang="es-ES" sz="1100" b="0" i="0" u="none" strike="noStrike">
                        <a:solidFill>
                          <a:srgbClr val="2F75B5"/>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1091439"/>
                  </a:ext>
                </a:extLst>
              </a:tr>
              <a:tr h="190500">
                <a:tc>
                  <a:txBody>
                    <a:bodyPr/>
                    <a:lstStyle/>
                    <a:p>
                      <a:pPr algn="l" fontAlgn="b"/>
                      <a:r>
                        <a:rPr lang="es-ES" sz="1100" u="none" strike="noStrike">
                          <a:effectLst/>
                        </a:rPr>
                        <a:t>Gallinaza de ponedora en jaula, recogida en cinta (sólido/sin cama)</a:t>
                      </a:r>
                      <a:endParaRPr lang="es-ES" sz="1100" b="0" i="0" u="none" strike="noStrike">
                        <a:solidFill>
                          <a:srgbClr val="2F75B5"/>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4408004"/>
                  </a:ext>
                </a:extLst>
              </a:tr>
              <a:tr h="190500">
                <a:tc>
                  <a:txBody>
                    <a:bodyPr/>
                    <a:lstStyle/>
                    <a:p>
                      <a:pPr algn="l" fontAlgn="b"/>
                      <a:r>
                        <a:rPr lang="es-ES" sz="1100" u="none" strike="noStrike">
                          <a:effectLst/>
                        </a:rPr>
                        <a:t>Gallinaza de ponedora en jaula, recogida en foso (sólido/depósito)</a:t>
                      </a:r>
                      <a:endParaRPr lang="es-ES" sz="1100" b="0" i="0" u="none" strike="noStrike">
                        <a:solidFill>
                          <a:srgbClr val="2F75B5"/>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97070167"/>
                  </a:ext>
                </a:extLst>
              </a:tr>
              <a:tr h="200025">
                <a:tc>
                  <a:txBody>
                    <a:bodyPr/>
                    <a:lstStyle/>
                    <a:p>
                      <a:pPr algn="l" fontAlgn="b"/>
                      <a:r>
                        <a:rPr lang="es-ES" sz="1100" u="none" strike="noStrike">
                          <a:effectLst/>
                        </a:rPr>
                        <a:t>Gallinaza de ponedora en suelo con cama de paja o serrín (sólido/con cama)</a:t>
                      </a:r>
                      <a:endParaRPr lang="es-ES" sz="1100" b="0" i="0" u="none" strike="noStrike">
                        <a:solidFill>
                          <a:srgbClr val="2F75B5"/>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67599076"/>
                  </a:ext>
                </a:extLst>
              </a:tr>
              <a:tr h="190500">
                <a:tc>
                  <a:txBody>
                    <a:bodyPr/>
                    <a:lstStyle/>
                    <a:p>
                      <a:pPr algn="l" fontAlgn="b"/>
                      <a:r>
                        <a:rPr lang="es-ES" sz="1100" u="none" strike="noStrike" dirty="0">
                          <a:effectLst/>
                        </a:rPr>
                        <a:t>Gallinaza de pollos con cama de paja (sólido/con cama)</a:t>
                      </a:r>
                      <a:endParaRPr lang="es-ES" sz="1100" b="0" i="0" u="none" strike="noStrike" dirty="0">
                        <a:solidFill>
                          <a:srgbClr val="2F75B5"/>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91854315"/>
                  </a:ext>
                </a:extLst>
              </a:tr>
              <a:tr h="200025">
                <a:tc>
                  <a:txBody>
                    <a:bodyPr/>
                    <a:lstStyle/>
                    <a:p>
                      <a:pPr algn="l" fontAlgn="b"/>
                      <a:r>
                        <a:rPr lang="es-ES" sz="1100" u="none" strike="noStrike" dirty="0">
                          <a:effectLst/>
                        </a:rPr>
                        <a:t>Gallinaza de pollos con cama de viruta de pino (sólido/con cama)</a:t>
                      </a:r>
                      <a:endParaRPr lang="es-ES" sz="1100" b="0" i="0" u="none" strike="noStrike" dirty="0">
                        <a:solidFill>
                          <a:srgbClr val="2F75B5"/>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46085581"/>
                  </a:ext>
                </a:extLst>
              </a:tr>
              <a:tr h="190500">
                <a:tc>
                  <a:txBody>
                    <a:bodyPr/>
                    <a:lstStyle/>
                    <a:p>
                      <a:pPr algn="l" fontAlgn="ctr"/>
                      <a:r>
                        <a:rPr lang="pt-BR" sz="1100" u="none" strike="noStrike" dirty="0" err="1">
                          <a:effectLst/>
                        </a:rPr>
                        <a:t>Purín</a:t>
                      </a:r>
                      <a:r>
                        <a:rPr lang="pt-BR" sz="1100" u="none" strike="noStrike" dirty="0">
                          <a:effectLst/>
                        </a:rPr>
                        <a:t> de cerdas madres  (líquido/depósito)</a:t>
                      </a:r>
                      <a:endParaRPr lang="pt-BR" sz="1100" b="0" i="0" u="none" strike="noStrike" dirty="0">
                        <a:solidFill>
                          <a:srgbClr val="2F75B5"/>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740645971"/>
                  </a:ext>
                </a:extLst>
              </a:tr>
              <a:tr h="190500">
                <a:tc>
                  <a:txBody>
                    <a:bodyPr/>
                    <a:lstStyle/>
                    <a:p>
                      <a:pPr algn="l" fontAlgn="ctr"/>
                      <a:r>
                        <a:rPr lang="pt-BR" sz="1100" u="none" strike="noStrike" dirty="0" err="1">
                          <a:effectLst/>
                        </a:rPr>
                        <a:t>Purín</a:t>
                      </a:r>
                      <a:r>
                        <a:rPr lang="pt-BR" sz="1100" u="none" strike="noStrike" dirty="0">
                          <a:effectLst/>
                        </a:rPr>
                        <a:t> de cerdos </a:t>
                      </a:r>
                      <a:r>
                        <a:rPr lang="pt-BR" sz="1100" u="none" strike="noStrike" dirty="0" err="1">
                          <a:effectLst/>
                        </a:rPr>
                        <a:t>cebo</a:t>
                      </a:r>
                      <a:r>
                        <a:rPr lang="pt-BR" sz="1100" u="none" strike="noStrike" dirty="0">
                          <a:effectLst/>
                        </a:rPr>
                        <a:t> (líquido/depósito)</a:t>
                      </a:r>
                      <a:endParaRPr lang="pt-BR" sz="1100" b="0" i="0" u="none" strike="noStrike" dirty="0">
                        <a:solidFill>
                          <a:srgbClr val="2F75B5"/>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480967691"/>
                  </a:ext>
                </a:extLst>
              </a:tr>
              <a:tr h="190500">
                <a:tc>
                  <a:txBody>
                    <a:bodyPr/>
                    <a:lstStyle/>
                    <a:p>
                      <a:pPr algn="l" fontAlgn="ctr"/>
                      <a:r>
                        <a:rPr lang="es-ES" sz="1100" u="none" strike="noStrike" dirty="0">
                          <a:effectLst/>
                        </a:rPr>
                        <a:t>Purín granja de porcino en ciclo cerrado (líquido/depósito)</a:t>
                      </a:r>
                      <a:endParaRPr lang="es-ES" sz="1100" b="0" i="0" u="none" strike="noStrike" dirty="0">
                        <a:solidFill>
                          <a:srgbClr val="2F75B5"/>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959205942"/>
                  </a:ext>
                </a:extLst>
              </a:tr>
              <a:tr h="200025">
                <a:tc>
                  <a:txBody>
                    <a:bodyPr/>
                    <a:lstStyle/>
                    <a:p>
                      <a:pPr algn="l" fontAlgn="ctr"/>
                      <a:r>
                        <a:rPr lang="es-ES" sz="1100" u="none" strike="noStrike" dirty="0">
                          <a:effectLst/>
                        </a:rPr>
                        <a:t>Fracción sólida del purín de porcino (sólido/sin cama)</a:t>
                      </a:r>
                      <a:endParaRPr lang="es-ES" sz="1100" b="0" i="0" u="none" strike="noStrike" dirty="0">
                        <a:solidFill>
                          <a:srgbClr val="2F75B5"/>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800939833"/>
                  </a:ext>
                </a:extLst>
              </a:tr>
              <a:tr h="200025">
                <a:tc>
                  <a:txBody>
                    <a:bodyPr/>
                    <a:lstStyle/>
                    <a:p>
                      <a:pPr algn="l" fontAlgn="ctr"/>
                      <a:r>
                        <a:rPr lang="es-ES" sz="1100" u="none" strike="noStrike">
                          <a:effectLst/>
                        </a:rPr>
                        <a:t>Ovino (sólido / con cama)</a:t>
                      </a:r>
                      <a:endParaRPr lang="es-ES" sz="1100" b="0" i="0" u="none" strike="noStrike">
                        <a:solidFill>
                          <a:srgbClr val="2F75B5"/>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662870144"/>
                  </a:ext>
                </a:extLst>
              </a:tr>
              <a:tr h="200025">
                <a:tc>
                  <a:txBody>
                    <a:bodyPr/>
                    <a:lstStyle/>
                    <a:p>
                      <a:pPr algn="l" fontAlgn="ctr"/>
                      <a:r>
                        <a:rPr lang="es-ES" sz="1100" u="none" strike="noStrike">
                          <a:effectLst/>
                        </a:rPr>
                        <a:t>Estiécol de conejo</a:t>
                      </a:r>
                      <a:endParaRPr lang="es-ES" sz="1100" b="0" i="0" u="none" strike="noStrike">
                        <a:solidFill>
                          <a:srgbClr val="2F75B5"/>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648428037"/>
                  </a:ext>
                </a:extLst>
              </a:tr>
              <a:tr h="200025">
                <a:tc>
                  <a:txBody>
                    <a:bodyPr/>
                    <a:lstStyle/>
                    <a:p>
                      <a:pPr algn="l" fontAlgn="ctr"/>
                      <a:r>
                        <a:rPr lang="es-ES" sz="1100" u="none" strike="noStrike">
                          <a:effectLst/>
                        </a:rPr>
                        <a:t>Caballo (sólido/cama de paja)</a:t>
                      </a:r>
                      <a:endParaRPr lang="es-ES" sz="1100" b="0" i="0" u="none" strike="noStrike">
                        <a:solidFill>
                          <a:srgbClr val="2F75B5"/>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450100141"/>
                  </a:ext>
                </a:extLst>
              </a:tr>
              <a:tr h="200025">
                <a:tc>
                  <a:txBody>
                    <a:bodyPr/>
                    <a:lstStyle/>
                    <a:p>
                      <a:pPr algn="l" fontAlgn="ctr"/>
                      <a:r>
                        <a:rPr lang="es-ES" sz="1100" u="none" strike="noStrike">
                          <a:effectLst/>
                        </a:rPr>
                        <a:t>Estiércol porcino con cama de paja (sólido/con cama)</a:t>
                      </a:r>
                      <a:endParaRPr lang="es-ES" sz="1100" b="0" i="0" u="none" strike="noStrike">
                        <a:solidFill>
                          <a:srgbClr val="2F75B5"/>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283436103"/>
                  </a:ext>
                </a:extLst>
              </a:tr>
              <a:tr h="200025">
                <a:tc>
                  <a:txBody>
                    <a:bodyPr/>
                    <a:lstStyle/>
                    <a:p>
                      <a:pPr algn="l" fontAlgn="b"/>
                      <a:r>
                        <a:rPr lang="es-ES" sz="1100" u="none" strike="noStrike" dirty="0">
                          <a:effectLst/>
                        </a:rPr>
                        <a:t>Lodo de depuradora</a:t>
                      </a:r>
                      <a:endParaRPr lang="es-ES" sz="1100" b="0" i="0" u="none" strike="noStrike" dirty="0">
                        <a:solidFill>
                          <a:srgbClr val="2F75B5"/>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80038718"/>
                  </a:ext>
                </a:extLst>
              </a:tr>
            </a:tbl>
          </a:graphicData>
        </a:graphic>
      </p:graphicFrame>
      <p:graphicFrame>
        <p:nvGraphicFramePr>
          <p:cNvPr id="5" name="Tabla 4">
            <a:extLst>
              <a:ext uri="{FF2B5EF4-FFF2-40B4-BE49-F238E27FC236}">
                <a16:creationId xmlns:a16="http://schemas.microsoft.com/office/drawing/2014/main" id="{D8A54C47-A25E-4E2C-8A56-5516055A783A}"/>
              </a:ext>
            </a:extLst>
          </p:cNvPr>
          <p:cNvGraphicFramePr>
            <a:graphicFrameLocks noGrp="1"/>
          </p:cNvGraphicFramePr>
          <p:nvPr/>
        </p:nvGraphicFramePr>
        <p:xfrm>
          <a:off x="83393" y="3070465"/>
          <a:ext cx="5758228" cy="4471043"/>
        </p:xfrm>
        <a:graphic>
          <a:graphicData uri="http://schemas.openxmlformats.org/drawingml/2006/table">
            <a:tbl>
              <a:tblPr>
                <a:tableStyleId>{5C22544A-7EE6-4342-B048-85BDC9FD1C3A}</a:tableStyleId>
              </a:tblPr>
              <a:tblGrid>
                <a:gridCol w="410992">
                  <a:extLst>
                    <a:ext uri="{9D8B030D-6E8A-4147-A177-3AD203B41FA5}">
                      <a16:colId xmlns:a16="http://schemas.microsoft.com/office/drawing/2014/main" val="3990133053"/>
                    </a:ext>
                  </a:extLst>
                </a:gridCol>
                <a:gridCol w="774143">
                  <a:extLst>
                    <a:ext uri="{9D8B030D-6E8A-4147-A177-3AD203B41FA5}">
                      <a16:colId xmlns:a16="http://schemas.microsoft.com/office/drawing/2014/main" val="3558939728"/>
                    </a:ext>
                  </a:extLst>
                </a:gridCol>
                <a:gridCol w="906790">
                  <a:extLst>
                    <a:ext uri="{9D8B030D-6E8A-4147-A177-3AD203B41FA5}">
                      <a16:colId xmlns:a16="http://schemas.microsoft.com/office/drawing/2014/main" val="2904941324"/>
                    </a:ext>
                  </a:extLst>
                </a:gridCol>
                <a:gridCol w="887219">
                  <a:extLst>
                    <a:ext uri="{9D8B030D-6E8A-4147-A177-3AD203B41FA5}">
                      <a16:colId xmlns:a16="http://schemas.microsoft.com/office/drawing/2014/main" val="2634241981"/>
                    </a:ext>
                  </a:extLst>
                </a:gridCol>
                <a:gridCol w="906790">
                  <a:extLst>
                    <a:ext uri="{9D8B030D-6E8A-4147-A177-3AD203B41FA5}">
                      <a16:colId xmlns:a16="http://schemas.microsoft.com/office/drawing/2014/main" val="174445010"/>
                    </a:ext>
                  </a:extLst>
                </a:gridCol>
                <a:gridCol w="1872294">
                  <a:extLst>
                    <a:ext uri="{9D8B030D-6E8A-4147-A177-3AD203B41FA5}">
                      <a16:colId xmlns:a16="http://schemas.microsoft.com/office/drawing/2014/main" val="1694516103"/>
                    </a:ext>
                  </a:extLst>
                </a:gridCol>
              </a:tblGrid>
              <a:tr h="392012">
                <a:tc>
                  <a:txBody>
                    <a:bodyPr/>
                    <a:lstStyle/>
                    <a:p>
                      <a:pPr algn="ctr" fontAlgn="ctr"/>
                      <a:r>
                        <a:rPr lang="es-ES" sz="800" u="none" strike="noStrike">
                          <a:effectLst/>
                        </a:rPr>
                        <a:t>C_FERTILIZANTE</a:t>
                      </a:r>
                      <a:endParaRPr lang="es-ES" sz="800" b="1" i="0" u="none" strike="noStrike">
                        <a:solidFill>
                          <a:srgbClr val="000000"/>
                        </a:solidFill>
                        <a:effectLst/>
                        <a:latin typeface="Calibri" panose="020F0502020204030204" pitchFamily="34" charset="0"/>
                      </a:endParaRPr>
                    </a:p>
                  </a:txBody>
                  <a:tcPr marL="6534" marR="6534" marT="6534" marB="0" anchor="ctr"/>
                </a:tc>
                <a:tc>
                  <a:txBody>
                    <a:bodyPr/>
                    <a:lstStyle/>
                    <a:p>
                      <a:pPr algn="ctr" fontAlgn="ctr"/>
                      <a:r>
                        <a:rPr lang="es-ES" sz="800" u="none" strike="noStrike">
                          <a:effectLst/>
                        </a:rPr>
                        <a:t>D_CLASIFICA_NIVEL1</a:t>
                      </a:r>
                      <a:endParaRPr lang="es-ES" sz="800" b="1" i="0" u="none" strike="noStrike">
                        <a:solidFill>
                          <a:srgbClr val="000000"/>
                        </a:solidFill>
                        <a:effectLst/>
                        <a:latin typeface="Calibri" panose="020F0502020204030204" pitchFamily="34" charset="0"/>
                      </a:endParaRPr>
                    </a:p>
                  </a:txBody>
                  <a:tcPr marL="6534" marR="6534" marT="6534" marB="0" anchor="ctr"/>
                </a:tc>
                <a:tc>
                  <a:txBody>
                    <a:bodyPr/>
                    <a:lstStyle/>
                    <a:p>
                      <a:pPr algn="ctr" fontAlgn="ctr"/>
                      <a:r>
                        <a:rPr lang="es-ES" sz="800" u="none" strike="noStrike">
                          <a:effectLst/>
                        </a:rPr>
                        <a:t>D_CLASIFICA_NIVEL2</a:t>
                      </a:r>
                      <a:endParaRPr lang="es-ES" sz="800" b="1" i="0" u="none" strike="noStrike">
                        <a:solidFill>
                          <a:srgbClr val="000000"/>
                        </a:solidFill>
                        <a:effectLst/>
                        <a:latin typeface="Calibri" panose="020F0502020204030204" pitchFamily="34" charset="0"/>
                      </a:endParaRPr>
                    </a:p>
                  </a:txBody>
                  <a:tcPr marL="6534" marR="6534" marT="6534" marB="0" anchor="ctr"/>
                </a:tc>
                <a:tc>
                  <a:txBody>
                    <a:bodyPr/>
                    <a:lstStyle/>
                    <a:p>
                      <a:pPr algn="ctr" fontAlgn="ctr"/>
                      <a:r>
                        <a:rPr lang="es-ES" sz="800" u="none" strike="noStrike">
                          <a:effectLst/>
                        </a:rPr>
                        <a:t>D_CLASIFICA_NIVEL3_COMPLEJOS</a:t>
                      </a:r>
                      <a:endParaRPr lang="es-ES" sz="800" b="1" i="0" u="none" strike="noStrike">
                        <a:solidFill>
                          <a:srgbClr val="000000"/>
                        </a:solidFill>
                        <a:effectLst/>
                        <a:latin typeface="Calibri" panose="020F0502020204030204" pitchFamily="34" charset="0"/>
                      </a:endParaRPr>
                    </a:p>
                  </a:txBody>
                  <a:tcPr marL="6534" marR="6534" marT="6534" marB="0" anchor="ctr"/>
                </a:tc>
                <a:tc>
                  <a:txBody>
                    <a:bodyPr/>
                    <a:lstStyle/>
                    <a:p>
                      <a:pPr algn="ctr" fontAlgn="ctr"/>
                      <a:r>
                        <a:rPr lang="es-ES" sz="800" u="none" strike="noStrike">
                          <a:effectLst/>
                        </a:rPr>
                        <a:t>RANKING_CONSUMO_COMPLEJOS_2019</a:t>
                      </a:r>
                      <a:endParaRPr lang="es-ES" sz="800" b="1" i="0" u="none" strike="noStrike">
                        <a:solidFill>
                          <a:srgbClr val="000000"/>
                        </a:solidFill>
                        <a:effectLst/>
                        <a:latin typeface="Calibri" panose="020F0502020204030204" pitchFamily="34" charset="0"/>
                      </a:endParaRPr>
                    </a:p>
                  </a:txBody>
                  <a:tcPr marL="6534" marR="6534" marT="6534" marB="0" anchor="ctr"/>
                </a:tc>
                <a:tc>
                  <a:txBody>
                    <a:bodyPr/>
                    <a:lstStyle/>
                    <a:p>
                      <a:pPr algn="ctr" fontAlgn="ctr"/>
                      <a:r>
                        <a:rPr lang="es-ES" sz="800" u="none" strike="noStrike">
                          <a:effectLst/>
                        </a:rPr>
                        <a:t>D_FERTILIZANTE</a:t>
                      </a:r>
                      <a:endParaRPr lang="es-ES" sz="800" b="1" i="0" u="none" strike="noStrike">
                        <a:solidFill>
                          <a:srgbClr val="000000"/>
                        </a:solidFill>
                        <a:effectLst/>
                        <a:latin typeface="Calibri" panose="020F0502020204030204" pitchFamily="34" charset="0"/>
                      </a:endParaRPr>
                    </a:p>
                  </a:txBody>
                  <a:tcPr marL="6534" marR="6534" marT="6534" marB="0" anchor="ctr"/>
                </a:tc>
                <a:extLst>
                  <a:ext uri="{0D108BD9-81ED-4DB2-BD59-A6C34878D82A}">
                    <a16:rowId xmlns:a16="http://schemas.microsoft.com/office/drawing/2014/main" val="3239247760"/>
                  </a:ext>
                </a:extLst>
              </a:tr>
              <a:tr h="130671">
                <a:tc>
                  <a:txBody>
                    <a:bodyPr/>
                    <a:lstStyle/>
                    <a:p>
                      <a:pPr algn="r" fontAlgn="b"/>
                      <a:r>
                        <a:rPr lang="es-ES" sz="800" u="none" strike="noStrike">
                          <a:effectLst/>
                        </a:rPr>
                        <a:t>1</a:t>
                      </a:r>
                      <a:endParaRPr lang="es-ES" sz="800" b="0" i="0" u="none" strike="noStrike">
                        <a:solidFill>
                          <a:srgbClr val="000000"/>
                        </a:solidFill>
                        <a:effectLst/>
                        <a:latin typeface="Calibri" panose="020F0502020204030204" pitchFamily="34" charset="0"/>
                      </a:endParaRPr>
                    </a:p>
                  </a:txBody>
                  <a:tcPr marL="6534" marR="6534" marT="6534" marB="0" anchor="b"/>
                </a:tc>
                <a:tc>
                  <a:txBody>
                    <a:bodyPr/>
                    <a:lstStyle/>
                    <a:p>
                      <a:pPr algn="l" fontAlgn="b"/>
                      <a:r>
                        <a:rPr lang="es-ES" sz="800" u="none" strike="noStrike">
                          <a:effectLst/>
                        </a:rPr>
                        <a:t>SIMPLE</a:t>
                      </a:r>
                      <a:endParaRPr lang="es-ES" sz="800" b="0" i="0" u="none" strike="noStrike">
                        <a:solidFill>
                          <a:srgbClr val="000000"/>
                        </a:solidFill>
                        <a:effectLst/>
                        <a:latin typeface="Calibri" panose="020F0502020204030204" pitchFamily="34" charset="0"/>
                      </a:endParaRPr>
                    </a:p>
                  </a:txBody>
                  <a:tcPr marL="6534" marR="6534" marT="6534" marB="0" anchor="b"/>
                </a:tc>
                <a:tc>
                  <a:txBody>
                    <a:bodyPr/>
                    <a:lstStyle/>
                    <a:p>
                      <a:pPr algn="l" fontAlgn="b"/>
                      <a:r>
                        <a:rPr lang="es-ES" sz="800" u="none" strike="noStrike">
                          <a:effectLst/>
                        </a:rPr>
                        <a:t>NITROGENADO</a:t>
                      </a:r>
                      <a:endParaRPr lang="es-ES" sz="800" b="0" i="0" u="none" strike="noStrike">
                        <a:solidFill>
                          <a:srgbClr val="000000"/>
                        </a:solidFill>
                        <a:effectLst/>
                        <a:latin typeface="Calibri" panose="020F0502020204030204" pitchFamily="34" charset="0"/>
                      </a:endParaRPr>
                    </a:p>
                  </a:txBody>
                  <a:tcPr marL="6534" marR="6534" marT="6534" marB="0" anchor="b"/>
                </a:tc>
                <a:tc>
                  <a:txBody>
                    <a:bodyPr/>
                    <a:lstStyle/>
                    <a:p>
                      <a:pPr algn="l" fontAlgn="b"/>
                      <a:endParaRPr lang="es-ES" sz="800" b="0" i="0" u="none" strike="noStrike">
                        <a:solidFill>
                          <a:srgbClr val="000000"/>
                        </a:solidFill>
                        <a:effectLst/>
                        <a:latin typeface="Calibri" panose="020F0502020204030204" pitchFamily="34" charset="0"/>
                      </a:endParaRPr>
                    </a:p>
                  </a:txBody>
                  <a:tcPr marL="6534" marR="6534" marT="6534" marB="0" anchor="b"/>
                </a:tc>
                <a:tc>
                  <a:txBody>
                    <a:bodyPr/>
                    <a:lstStyle/>
                    <a:p>
                      <a:pPr algn="l" fontAlgn="b"/>
                      <a:endParaRPr lang="es-ES" sz="800" b="0" i="0" u="none" strike="noStrike">
                        <a:solidFill>
                          <a:srgbClr val="000000"/>
                        </a:solidFill>
                        <a:effectLst/>
                        <a:latin typeface="Calibri" panose="020F0502020204030204" pitchFamily="34" charset="0"/>
                      </a:endParaRPr>
                    </a:p>
                  </a:txBody>
                  <a:tcPr marL="6534" marR="6534" marT="6534" marB="0" anchor="b"/>
                </a:tc>
                <a:tc>
                  <a:txBody>
                    <a:bodyPr/>
                    <a:lstStyle/>
                    <a:p>
                      <a:pPr algn="l" fontAlgn="b"/>
                      <a:r>
                        <a:rPr lang="es-ES" sz="800" u="none" strike="noStrike">
                          <a:effectLst/>
                        </a:rPr>
                        <a:t>ACIDO NITRICO 15</a:t>
                      </a:r>
                      <a:endParaRPr lang="es-ES" sz="800" b="0" i="0" u="none" strike="noStrike">
                        <a:solidFill>
                          <a:srgbClr val="000000"/>
                        </a:solidFill>
                        <a:effectLst/>
                        <a:latin typeface="Calibri" panose="020F0502020204030204" pitchFamily="34" charset="0"/>
                      </a:endParaRPr>
                    </a:p>
                  </a:txBody>
                  <a:tcPr marL="6534" marR="6534" marT="6534" marB="0" anchor="b"/>
                </a:tc>
                <a:extLst>
                  <a:ext uri="{0D108BD9-81ED-4DB2-BD59-A6C34878D82A}">
                    <a16:rowId xmlns:a16="http://schemas.microsoft.com/office/drawing/2014/main" val="3463780606"/>
                  </a:ext>
                </a:extLst>
              </a:tr>
              <a:tr h="130671">
                <a:tc>
                  <a:txBody>
                    <a:bodyPr/>
                    <a:lstStyle/>
                    <a:p>
                      <a:pPr algn="r" fontAlgn="b"/>
                      <a:r>
                        <a:rPr lang="es-ES" sz="800" u="none" strike="noStrike">
                          <a:effectLst/>
                        </a:rPr>
                        <a:t>2</a:t>
                      </a:r>
                      <a:endParaRPr lang="es-ES" sz="800" b="0" i="0" u="none" strike="noStrike">
                        <a:solidFill>
                          <a:srgbClr val="000000"/>
                        </a:solidFill>
                        <a:effectLst/>
                        <a:latin typeface="Calibri" panose="020F0502020204030204" pitchFamily="34" charset="0"/>
                      </a:endParaRPr>
                    </a:p>
                  </a:txBody>
                  <a:tcPr marL="6534" marR="6534" marT="6534" marB="0" anchor="b"/>
                </a:tc>
                <a:tc>
                  <a:txBody>
                    <a:bodyPr/>
                    <a:lstStyle/>
                    <a:p>
                      <a:pPr algn="l" fontAlgn="b"/>
                      <a:r>
                        <a:rPr lang="es-ES" sz="800" u="none" strike="noStrike">
                          <a:effectLst/>
                        </a:rPr>
                        <a:t>SIMPLE</a:t>
                      </a:r>
                      <a:endParaRPr lang="es-ES" sz="800" b="0" i="0" u="none" strike="noStrike">
                        <a:solidFill>
                          <a:srgbClr val="000000"/>
                        </a:solidFill>
                        <a:effectLst/>
                        <a:latin typeface="Calibri" panose="020F0502020204030204" pitchFamily="34" charset="0"/>
                      </a:endParaRPr>
                    </a:p>
                  </a:txBody>
                  <a:tcPr marL="6534" marR="6534" marT="6534" marB="0" anchor="b"/>
                </a:tc>
                <a:tc>
                  <a:txBody>
                    <a:bodyPr/>
                    <a:lstStyle/>
                    <a:p>
                      <a:pPr algn="l" fontAlgn="b"/>
                      <a:r>
                        <a:rPr lang="es-ES" sz="800" u="none" strike="noStrike">
                          <a:effectLst/>
                        </a:rPr>
                        <a:t>NITROGENADO</a:t>
                      </a:r>
                      <a:endParaRPr lang="es-ES" sz="800" b="0" i="0" u="none" strike="noStrike">
                        <a:solidFill>
                          <a:srgbClr val="000000"/>
                        </a:solidFill>
                        <a:effectLst/>
                        <a:latin typeface="Calibri" panose="020F0502020204030204" pitchFamily="34" charset="0"/>
                      </a:endParaRPr>
                    </a:p>
                  </a:txBody>
                  <a:tcPr marL="6534" marR="6534" marT="6534" marB="0" anchor="b"/>
                </a:tc>
                <a:tc>
                  <a:txBody>
                    <a:bodyPr/>
                    <a:lstStyle/>
                    <a:p>
                      <a:pPr algn="l" fontAlgn="b"/>
                      <a:endParaRPr lang="es-ES" sz="800" b="0" i="0" u="none" strike="noStrike">
                        <a:solidFill>
                          <a:srgbClr val="000000"/>
                        </a:solidFill>
                        <a:effectLst/>
                        <a:latin typeface="Calibri" panose="020F0502020204030204" pitchFamily="34" charset="0"/>
                      </a:endParaRPr>
                    </a:p>
                  </a:txBody>
                  <a:tcPr marL="6534" marR="6534" marT="6534" marB="0" anchor="b"/>
                </a:tc>
                <a:tc>
                  <a:txBody>
                    <a:bodyPr/>
                    <a:lstStyle/>
                    <a:p>
                      <a:pPr algn="l" fontAlgn="b"/>
                      <a:endParaRPr lang="es-ES" sz="800" b="0" i="0" u="none" strike="noStrike">
                        <a:solidFill>
                          <a:srgbClr val="000000"/>
                        </a:solidFill>
                        <a:effectLst/>
                        <a:latin typeface="Calibri" panose="020F0502020204030204" pitchFamily="34" charset="0"/>
                      </a:endParaRPr>
                    </a:p>
                  </a:txBody>
                  <a:tcPr marL="6534" marR="6534" marT="6534" marB="0" anchor="b"/>
                </a:tc>
                <a:tc>
                  <a:txBody>
                    <a:bodyPr/>
                    <a:lstStyle/>
                    <a:p>
                      <a:pPr algn="l" fontAlgn="b"/>
                      <a:r>
                        <a:rPr lang="es-ES" sz="800" u="none" strike="noStrike">
                          <a:effectLst/>
                        </a:rPr>
                        <a:t>NITRATO AMONICO-NA 34,5</a:t>
                      </a:r>
                      <a:endParaRPr lang="es-ES" sz="800" b="0" i="0" u="none" strike="noStrike">
                        <a:solidFill>
                          <a:srgbClr val="000000"/>
                        </a:solidFill>
                        <a:effectLst/>
                        <a:latin typeface="Calibri" panose="020F0502020204030204" pitchFamily="34" charset="0"/>
                      </a:endParaRPr>
                    </a:p>
                  </a:txBody>
                  <a:tcPr marL="6534" marR="6534" marT="6534" marB="0" anchor="b"/>
                </a:tc>
                <a:extLst>
                  <a:ext uri="{0D108BD9-81ED-4DB2-BD59-A6C34878D82A}">
                    <a16:rowId xmlns:a16="http://schemas.microsoft.com/office/drawing/2014/main" val="2729258462"/>
                  </a:ext>
                </a:extLst>
              </a:tr>
              <a:tr h="130671">
                <a:tc>
                  <a:txBody>
                    <a:bodyPr/>
                    <a:lstStyle/>
                    <a:p>
                      <a:pPr algn="r" fontAlgn="b"/>
                      <a:r>
                        <a:rPr lang="es-ES" sz="800" u="none" strike="noStrike">
                          <a:effectLst/>
                        </a:rPr>
                        <a:t>3</a:t>
                      </a:r>
                      <a:endParaRPr lang="es-ES" sz="800" b="0" i="0" u="none" strike="noStrike">
                        <a:solidFill>
                          <a:srgbClr val="000000"/>
                        </a:solidFill>
                        <a:effectLst/>
                        <a:latin typeface="Calibri" panose="020F0502020204030204" pitchFamily="34" charset="0"/>
                      </a:endParaRPr>
                    </a:p>
                  </a:txBody>
                  <a:tcPr marL="6534" marR="6534" marT="6534" marB="0" anchor="b"/>
                </a:tc>
                <a:tc>
                  <a:txBody>
                    <a:bodyPr/>
                    <a:lstStyle/>
                    <a:p>
                      <a:pPr algn="l" fontAlgn="b"/>
                      <a:r>
                        <a:rPr lang="es-ES" sz="800" u="none" strike="noStrike">
                          <a:effectLst/>
                        </a:rPr>
                        <a:t>SIMPLE</a:t>
                      </a:r>
                      <a:endParaRPr lang="es-ES" sz="800" b="0" i="0" u="none" strike="noStrike">
                        <a:solidFill>
                          <a:srgbClr val="000000"/>
                        </a:solidFill>
                        <a:effectLst/>
                        <a:latin typeface="Calibri" panose="020F0502020204030204" pitchFamily="34" charset="0"/>
                      </a:endParaRPr>
                    </a:p>
                  </a:txBody>
                  <a:tcPr marL="6534" marR="6534" marT="6534" marB="0" anchor="b"/>
                </a:tc>
                <a:tc>
                  <a:txBody>
                    <a:bodyPr/>
                    <a:lstStyle/>
                    <a:p>
                      <a:pPr algn="l" fontAlgn="b"/>
                      <a:r>
                        <a:rPr lang="es-ES" sz="800" u="none" strike="noStrike">
                          <a:effectLst/>
                        </a:rPr>
                        <a:t>NITROGENADO</a:t>
                      </a:r>
                      <a:endParaRPr lang="es-ES" sz="800" b="0" i="0" u="none" strike="noStrike">
                        <a:solidFill>
                          <a:srgbClr val="000000"/>
                        </a:solidFill>
                        <a:effectLst/>
                        <a:latin typeface="Calibri" panose="020F0502020204030204" pitchFamily="34" charset="0"/>
                      </a:endParaRPr>
                    </a:p>
                  </a:txBody>
                  <a:tcPr marL="6534" marR="6534" marT="6534" marB="0" anchor="b"/>
                </a:tc>
                <a:tc>
                  <a:txBody>
                    <a:bodyPr/>
                    <a:lstStyle/>
                    <a:p>
                      <a:pPr algn="l" fontAlgn="b"/>
                      <a:endParaRPr lang="es-ES" sz="800" b="0" i="0" u="none" strike="noStrike">
                        <a:solidFill>
                          <a:srgbClr val="000000"/>
                        </a:solidFill>
                        <a:effectLst/>
                        <a:latin typeface="Calibri" panose="020F0502020204030204" pitchFamily="34" charset="0"/>
                      </a:endParaRPr>
                    </a:p>
                  </a:txBody>
                  <a:tcPr marL="6534" marR="6534" marT="6534" marB="0" anchor="b"/>
                </a:tc>
                <a:tc>
                  <a:txBody>
                    <a:bodyPr/>
                    <a:lstStyle/>
                    <a:p>
                      <a:pPr algn="l" fontAlgn="b"/>
                      <a:endParaRPr lang="es-ES" sz="800" b="0" i="0" u="none" strike="noStrike">
                        <a:solidFill>
                          <a:srgbClr val="000000"/>
                        </a:solidFill>
                        <a:effectLst/>
                        <a:latin typeface="Calibri" panose="020F0502020204030204" pitchFamily="34" charset="0"/>
                      </a:endParaRPr>
                    </a:p>
                  </a:txBody>
                  <a:tcPr marL="6534" marR="6534" marT="6534" marB="0" anchor="b"/>
                </a:tc>
                <a:tc>
                  <a:txBody>
                    <a:bodyPr/>
                    <a:lstStyle/>
                    <a:p>
                      <a:pPr algn="l" fontAlgn="b"/>
                      <a:r>
                        <a:rPr lang="es-ES" sz="800" u="none" strike="noStrike">
                          <a:effectLst/>
                        </a:rPr>
                        <a:t>NITRATO AMONICO CALCICO-NAC 27</a:t>
                      </a:r>
                      <a:endParaRPr lang="es-ES" sz="800" b="0" i="0" u="none" strike="noStrike">
                        <a:solidFill>
                          <a:srgbClr val="000000"/>
                        </a:solidFill>
                        <a:effectLst/>
                        <a:latin typeface="Calibri" panose="020F0502020204030204" pitchFamily="34" charset="0"/>
                      </a:endParaRPr>
                    </a:p>
                  </a:txBody>
                  <a:tcPr marL="6534" marR="6534" marT="6534" marB="0" anchor="b"/>
                </a:tc>
                <a:extLst>
                  <a:ext uri="{0D108BD9-81ED-4DB2-BD59-A6C34878D82A}">
                    <a16:rowId xmlns:a16="http://schemas.microsoft.com/office/drawing/2014/main" val="1864753322"/>
                  </a:ext>
                </a:extLst>
              </a:tr>
              <a:tr h="130671">
                <a:tc>
                  <a:txBody>
                    <a:bodyPr/>
                    <a:lstStyle/>
                    <a:p>
                      <a:pPr algn="r" fontAlgn="b"/>
                      <a:r>
                        <a:rPr lang="es-ES" sz="800" u="none" strike="noStrike">
                          <a:effectLst/>
                        </a:rPr>
                        <a:t>4</a:t>
                      </a:r>
                      <a:endParaRPr lang="es-ES" sz="800" b="0" i="0" u="none" strike="noStrike">
                        <a:solidFill>
                          <a:srgbClr val="000000"/>
                        </a:solidFill>
                        <a:effectLst/>
                        <a:latin typeface="Calibri" panose="020F0502020204030204" pitchFamily="34" charset="0"/>
                      </a:endParaRPr>
                    </a:p>
                  </a:txBody>
                  <a:tcPr marL="6534" marR="6534" marT="6534" marB="0" anchor="b"/>
                </a:tc>
                <a:tc>
                  <a:txBody>
                    <a:bodyPr/>
                    <a:lstStyle/>
                    <a:p>
                      <a:pPr algn="l" fontAlgn="b"/>
                      <a:r>
                        <a:rPr lang="es-ES" sz="800" u="none" strike="noStrike">
                          <a:effectLst/>
                        </a:rPr>
                        <a:t>SIMPLE</a:t>
                      </a:r>
                      <a:endParaRPr lang="es-ES" sz="800" b="0" i="0" u="none" strike="noStrike">
                        <a:solidFill>
                          <a:srgbClr val="000000"/>
                        </a:solidFill>
                        <a:effectLst/>
                        <a:latin typeface="Calibri" panose="020F0502020204030204" pitchFamily="34" charset="0"/>
                      </a:endParaRPr>
                    </a:p>
                  </a:txBody>
                  <a:tcPr marL="6534" marR="6534" marT="6534" marB="0" anchor="b"/>
                </a:tc>
                <a:tc>
                  <a:txBody>
                    <a:bodyPr/>
                    <a:lstStyle/>
                    <a:p>
                      <a:pPr algn="l" fontAlgn="b"/>
                      <a:r>
                        <a:rPr lang="es-ES" sz="800" u="none" strike="noStrike">
                          <a:effectLst/>
                        </a:rPr>
                        <a:t>NITROGENADO</a:t>
                      </a:r>
                      <a:endParaRPr lang="es-ES" sz="800" b="0" i="0" u="none" strike="noStrike">
                        <a:solidFill>
                          <a:srgbClr val="000000"/>
                        </a:solidFill>
                        <a:effectLst/>
                        <a:latin typeface="Calibri" panose="020F0502020204030204" pitchFamily="34" charset="0"/>
                      </a:endParaRPr>
                    </a:p>
                  </a:txBody>
                  <a:tcPr marL="6534" marR="6534" marT="6534" marB="0" anchor="b"/>
                </a:tc>
                <a:tc>
                  <a:txBody>
                    <a:bodyPr/>
                    <a:lstStyle/>
                    <a:p>
                      <a:pPr algn="l" fontAlgn="b"/>
                      <a:endParaRPr lang="es-ES" sz="800" b="0" i="0" u="none" strike="noStrike">
                        <a:solidFill>
                          <a:srgbClr val="000000"/>
                        </a:solidFill>
                        <a:effectLst/>
                        <a:latin typeface="Calibri" panose="020F0502020204030204" pitchFamily="34" charset="0"/>
                      </a:endParaRPr>
                    </a:p>
                  </a:txBody>
                  <a:tcPr marL="6534" marR="6534" marT="6534" marB="0" anchor="b"/>
                </a:tc>
                <a:tc>
                  <a:txBody>
                    <a:bodyPr/>
                    <a:lstStyle/>
                    <a:p>
                      <a:pPr algn="l" fontAlgn="b"/>
                      <a:endParaRPr lang="es-ES" sz="800" b="0" i="0" u="none" strike="noStrike">
                        <a:solidFill>
                          <a:srgbClr val="000000"/>
                        </a:solidFill>
                        <a:effectLst/>
                        <a:latin typeface="Calibri" panose="020F0502020204030204" pitchFamily="34" charset="0"/>
                      </a:endParaRPr>
                    </a:p>
                  </a:txBody>
                  <a:tcPr marL="6534" marR="6534" marT="6534" marB="0" anchor="b"/>
                </a:tc>
                <a:tc>
                  <a:txBody>
                    <a:bodyPr/>
                    <a:lstStyle/>
                    <a:p>
                      <a:pPr algn="l" fontAlgn="b"/>
                      <a:r>
                        <a:rPr lang="es-ES" sz="800" u="none" strike="noStrike">
                          <a:effectLst/>
                        </a:rPr>
                        <a:t>NITRATO DE CALCIO SOLIDO   15,5</a:t>
                      </a:r>
                      <a:endParaRPr lang="es-ES" sz="800" b="0" i="0" u="none" strike="noStrike">
                        <a:solidFill>
                          <a:srgbClr val="000000"/>
                        </a:solidFill>
                        <a:effectLst/>
                        <a:latin typeface="Calibri" panose="020F0502020204030204" pitchFamily="34" charset="0"/>
                      </a:endParaRPr>
                    </a:p>
                  </a:txBody>
                  <a:tcPr marL="6534" marR="6534" marT="6534" marB="0" anchor="b"/>
                </a:tc>
                <a:extLst>
                  <a:ext uri="{0D108BD9-81ED-4DB2-BD59-A6C34878D82A}">
                    <a16:rowId xmlns:a16="http://schemas.microsoft.com/office/drawing/2014/main" val="2135701849"/>
                  </a:ext>
                </a:extLst>
              </a:tr>
              <a:tr h="130671">
                <a:tc>
                  <a:txBody>
                    <a:bodyPr/>
                    <a:lstStyle/>
                    <a:p>
                      <a:pPr algn="r" fontAlgn="b"/>
                      <a:r>
                        <a:rPr lang="es-ES" sz="800" u="none" strike="noStrike">
                          <a:effectLst/>
                        </a:rPr>
                        <a:t>5</a:t>
                      </a:r>
                      <a:endParaRPr lang="es-ES" sz="800" b="0" i="0" u="none" strike="noStrike">
                        <a:solidFill>
                          <a:srgbClr val="000000"/>
                        </a:solidFill>
                        <a:effectLst/>
                        <a:latin typeface="Calibri" panose="020F0502020204030204" pitchFamily="34" charset="0"/>
                      </a:endParaRPr>
                    </a:p>
                  </a:txBody>
                  <a:tcPr marL="6534" marR="6534" marT="6534" marB="0" anchor="b"/>
                </a:tc>
                <a:tc>
                  <a:txBody>
                    <a:bodyPr/>
                    <a:lstStyle/>
                    <a:p>
                      <a:pPr algn="l" fontAlgn="b"/>
                      <a:r>
                        <a:rPr lang="es-ES" sz="800" u="none" strike="noStrike">
                          <a:effectLst/>
                        </a:rPr>
                        <a:t>SIMPLE</a:t>
                      </a:r>
                      <a:endParaRPr lang="es-ES" sz="800" b="0" i="0" u="none" strike="noStrike">
                        <a:solidFill>
                          <a:srgbClr val="000000"/>
                        </a:solidFill>
                        <a:effectLst/>
                        <a:latin typeface="Calibri" panose="020F0502020204030204" pitchFamily="34" charset="0"/>
                      </a:endParaRPr>
                    </a:p>
                  </a:txBody>
                  <a:tcPr marL="6534" marR="6534" marT="6534" marB="0" anchor="b"/>
                </a:tc>
                <a:tc>
                  <a:txBody>
                    <a:bodyPr/>
                    <a:lstStyle/>
                    <a:p>
                      <a:pPr algn="l" fontAlgn="b"/>
                      <a:r>
                        <a:rPr lang="es-ES" sz="800" u="none" strike="noStrike">
                          <a:effectLst/>
                        </a:rPr>
                        <a:t>NITROGENADO</a:t>
                      </a:r>
                      <a:endParaRPr lang="es-ES" sz="800" b="0" i="0" u="none" strike="noStrike">
                        <a:solidFill>
                          <a:srgbClr val="000000"/>
                        </a:solidFill>
                        <a:effectLst/>
                        <a:latin typeface="Calibri" panose="020F0502020204030204" pitchFamily="34" charset="0"/>
                      </a:endParaRPr>
                    </a:p>
                  </a:txBody>
                  <a:tcPr marL="6534" marR="6534" marT="6534" marB="0" anchor="b"/>
                </a:tc>
                <a:tc>
                  <a:txBody>
                    <a:bodyPr/>
                    <a:lstStyle/>
                    <a:p>
                      <a:pPr algn="l" fontAlgn="b"/>
                      <a:endParaRPr lang="es-ES" sz="800" b="0" i="0" u="none" strike="noStrike">
                        <a:solidFill>
                          <a:srgbClr val="000000"/>
                        </a:solidFill>
                        <a:effectLst/>
                        <a:latin typeface="Calibri" panose="020F0502020204030204" pitchFamily="34" charset="0"/>
                      </a:endParaRPr>
                    </a:p>
                  </a:txBody>
                  <a:tcPr marL="6534" marR="6534" marT="6534" marB="0" anchor="b"/>
                </a:tc>
                <a:tc>
                  <a:txBody>
                    <a:bodyPr/>
                    <a:lstStyle/>
                    <a:p>
                      <a:pPr algn="l" fontAlgn="b"/>
                      <a:endParaRPr lang="es-ES" sz="800" b="0" i="0" u="none" strike="noStrike">
                        <a:solidFill>
                          <a:srgbClr val="000000"/>
                        </a:solidFill>
                        <a:effectLst/>
                        <a:latin typeface="Calibri" panose="020F0502020204030204" pitchFamily="34" charset="0"/>
                      </a:endParaRPr>
                    </a:p>
                  </a:txBody>
                  <a:tcPr marL="6534" marR="6534" marT="6534" marB="0" anchor="b"/>
                </a:tc>
                <a:tc>
                  <a:txBody>
                    <a:bodyPr/>
                    <a:lstStyle/>
                    <a:p>
                      <a:pPr algn="l" fontAlgn="b"/>
                      <a:r>
                        <a:rPr lang="es-ES" sz="800" u="none" strike="noStrike">
                          <a:effectLst/>
                        </a:rPr>
                        <a:t>NITRATO DE CALCIO LIQUIDO 8</a:t>
                      </a:r>
                      <a:endParaRPr lang="es-ES" sz="800" b="0" i="0" u="none" strike="noStrike">
                        <a:solidFill>
                          <a:srgbClr val="000000"/>
                        </a:solidFill>
                        <a:effectLst/>
                        <a:latin typeface="Calibri" panose="020F0502020204030204" pitchFamily="34" charset="0"/>
                      </a:endParaRPr>
                    </a:p>
                  </a:txBody>
                  <a:tcPr marL="6534" marR="6534" marT="6534" marB="0" anchor="b"/>
                </a:tc>
                <a:extLst>
                  <a:ext uri="{0D108BD9-81ED-4DB2-BD59-A6C34878D82A}">
                    <a16:rowId xmlns:a16="http://schemas.microsoft.com/office/drawing/2014/main" val="1383489305"/>
                  </a:ext>
                </a:extLst>
              </a:tr>
              <a:tr h="130671">
                <a:tc>
                  <a:txBody>
                    <a:bodyPr/>
                    <a:lstStyle/>
                    <a:p>
                      <a:pPr algn="r" fontAlgn="b"/>
                      <a:r>
                        <a:rPr lang="es-ES" sz="800" u="none" strike="noStrike">
                          <a:effectLst/>
                        </a:rPr>
                        <a:t>6</a:t>
                      </a:r>
                      <a:endParaRPr lang="es-ES" sz="800" b="0" i="0" u="none" strike="noStrike">
                        <a:solidFill>
                          <a:srgbClr val="000000"/>
                        </a:solidFill>
                        <a:effectLst/>
                        <a:latin typeface="Calibri" panose="020F0502020204030204" pitchFamily="34" charset="0"/>
                      </a:endParaRPr>
                    </a:p>
                  </a:txBody>
                  <a:tcPr marL="6534" marR="6534" marT="6534" marB="0" anchor="b"/>
                </a:tc>
                <a:tc>
                  <a:txBody>
                    <a:bodyPr/>
                    <a:lstStyle/>
                    <a:p>
                      <a:pPr algn="l" fontAlgn="b"/>
                      <a:r>
                        <a:rPr lang="es-ES" sz="800" u="none" strike="noStrike">
                          <a:effectLst/>
                        </a:rPr>
                        <a:t>SIMPLE</a:t>
                      </a:r>
                      <a:endParaRPr lang="es-ES" sz="800" b="0" i="0" u="none" strike="noStrike">
                        <a:solidFill>
                          <a:srgbClr val="000000"/>
                        </a:solidFill>
                        <a:effectLst/>
                        <a:latin typeface="Calibri" panose="020F0502020204030204" pitchFamily="34" charset="0"/>
                      </a:endParaRPr>
                    </a:p>
                  </a:txBody>
                  <a:tcPr marL="6534" marR="6534" marT="6534" marB="0" anchor="b"/>
                </a:tc>
                <a:tc>
                  <a:txBody>
                    <a:bodyPr/>
                    <a:lstStyle/>
                    <a:p>
                      <a:pPr algn="l" fontAlgn="b"/>
                      <a:r>
                        <a:rPr lang="es-ES" sz="800" u="none" strike="noStrike">
                          <a:effectLst/>
                        </a:rPr>
                        <a:t>NITROGENADO</a:t>
                      </a:r>
                      <a:endParaRPr lang="es-ES" sz="800" b="0" i="0" u="none" strike="noStrike">
                        <a:solidFill>
                          <a:srgbClr val="000000"/>
                        </a:solidFill>
                        <a:effectLst/>
                        <a:latin typeface="Calibri" panose="020F0502020204030204" pitchFamily="34" charset="0"/>
                      </a:endParaRPr>
                    </a:p>
                  </a:txBody>
                  <a:tcPr marL="6534" marR="6534" marT="6534" marB="0" anchor="b"/>
                </a:tc>
                <a:tc>
                  <a:txBody>
                    <a:bodyPr/>
                    <a:lstStyle/>
                    <a:p>
                      <a:pPr algn="l" fontAlgn="b"/>
                      <a:endParaRPr lang="es-ES" sz="800" b="0" i="0" u="none" strike="noStrike">
                        <a:solidFill>
                          <a:srgbClr val="000000"/>
                        </a:solidFill>
                        <a:effectLst/>
                        <a:latin typeface="Calibri" panose="020F0502020204030204" pitchFamily="34" charset="0"/>
                      </a:endParaRPr>
                    </a:p>
                  </a:txBody>
                  <a:tcPr marL="6534" marR="6534" marT="6534" marB="0" anchor="b"/>
                </a:tc>
                <a:tc>
                  <a:txBody>
                    <a:bodyPr/>
                    <a:lstStyle/>
                    <a:p>
                      <a:pPr algn="l" fontAlgn="b"/>
                      <a:endParaRPr lang="es-ES" sz="800" b="0" i="0" u="none" strike="noStrike">
                        <a:solidFill>
                          <a:srgbClr val="000000"/>
                        </a:solidFill>
                        <a:effectLst/>
                        <a:latin typeface="Calibri" panose="020F0502020204030204" pitchFamily="34" charset="0"/>
                      </a:endParaRPr>
                    </a:p>
                  </a:txBody>
                  <a:tcPr marL="6534" marR="6534" marT="6534" marB="0" anchor="b"/>
                </a:tc>
                <a:tc>
                  <a:txBody>
                    <a:bodyPr/>
                    <a:lstStyle/>
                    <a:p>
                      <a:pPr algn="l" fontAlgn="b"/>
                      <a:r>
                        <a:rPr lang="es-ES" sz="800" u="none" strike="noStrike">
                          <a:effectLst/>
                        </a:rPr>
                        <a:t>NITROSULFATO AMONICO-NSA 26</a:t>
                      </a:r>
                      <a:endParaRPr lang="es-ES" sz="800" b="0" i="0" u="none" strike="noStrike">
                        <a:solidFill>
                          <a:srgbClr val="000000"/>
                        </a:solidFill>
                        <a:effectLst/>
                        <a:latin typeface="Calibri" panose="020F0502020204030204" pitchFamily="34" charset="0"/>
                      </a:endParaRPr>
                    </a:p>
                  </a:txBody>
                  <a:tcPr marL="6534" marR="6534" marT="6534" marB="0" anchor="b"/>
                </a:tc>
                <a:extLst>
                  <a:ext uri="{0D108BD9-81ED-4DB2-BD59-A6C34878D82A}">
                    <a16:rowId xmlns:a16="http://schemas.microsoft.com/office/drawing/2014/main" val="2749293677"/>
                  </a:ext>
                </a:extLst>
              </a:tr>
              <a:tr h="130671">
                <a:tc>
                  <a:txBody>
                    <a:bodyPr/>
                    <a:lstStyle/>
                    <a:p>
                      <a:pPr algn="r" fontAlgn="b"/>
                      <a:r>
                        <a:rPr lang="es-ES" sz="800" u="none" strike="noStrike">
                          <a:effectLst/>
                        </a:rPr>
                        <a:t>7</a:t>
                      </a:r>
                      <a:endParaRPr lang="es-ES" sz="800" b="0" i="0" u="none" strike="noStrike">
                        <a:solidFill>
                          <a:srgbClr val="000000"/>
                        </a:solidFill>
                        <a:effectLst/>
                        <a:latin typeface="Calibri" panose="020F0502020204030204" pitchFamily="34" charset="0"/>
                      </a:endParaRPr>
                    </a:p>
                  </a:txBody>
                  <a:tcPr marL="6534" marR="6534" marT="6534" marB="0" anchor="b"/>
                </a:tc>
                <a:tc>
                  <a:txBody>
                    <a:bodyPr/>
                    <a:lstStyle/>
                    <a:p>
                      <a:pPr algn="l" fontAlgn="b"/>
                      <a:r>
                        <a:rPr lang="es-ES" sz="800" u="none" strike="noStrike">
                          <a:effectLst/>
                        </a:rPr>
                        <a:t>SIMPLE</a:t>
                      </a:r>
                      <a:endParaRPr lang="es-ES" sz="800" b="0" i="0" u="none" strike="noStrike">
                        <a:solidFill>
                          <a:srgbClr val="000000"/>
                        </a:solidFill>
                        <a:effectLst/>
                        <a:latin typeface="Calibri" panose="020F0502020204030204" pitchFamily="34" charset="0"/>
                      </a:endParaRPr>
                    </a:p>
                  </a:txBody>
                  <a:tcPr marL="6534" marR="6534" marT="6534" marB="0" anchor="b"/>
                </a:tc>
                <a:tc>
                  <a:txBody>
                    <a:bodyPr/>
                    <a:lstStyle/>
                    <a:p>
                      <a:pPr algn="l" fontAlgn="b"/>
                      <a:r>
                        <a:rPr lang="es-ES" sz="800" u="none" strike="noStrike">
                          <a:effectLst/>
                        </a:rPr>
                        <a:t>NITROGENADO</a:t>
                      </a:r>
                      <a:endParaRPr lang="es-ES" sz="800" b="0" i="0" u="none" strike="noStrike">
                        <a:solidFill>
                          <a:srgbClr val="000000"/>
                        </a:solidFill>
                        <a:effectLst/>
                        <a:latin typeface="Calibri" panose="020F0502020204030204" pitchFamily="34" charset="0"/>
                      </a:endParaRPr>
                    </a:p>
                  </a:txBody>
                  <a:tcPr marL="6534" marR="6534" marT="6534" marB="0" anchor="b"/>
                </a:tc>
                <a:tc>
                  <a:txBody>
                    <a:bodyPr/>
                    <a:lstStyle/>
                    <a:p>
                      <a:pPr algn="l" fontAlgn="b"/>
                      <a:endParaRPr lang="es-ES" sz="800" b="0" i="0" u="none" strike="noStrike">
                        <a:solidFill>
                          <a:srgbClr val="000000"/>
                        </a:solidFill>
                        <a:effectLst/>
                        <a:latin typeface="Calibri" panose="020F0502020204030204" pitchFamily="34" charset="0"/>
                      </a:endParaRPr>
                    </a:p>
                  </a:txBody>
                  <a:tcPr marL="6534" marR="6534" marT="6534" marB="0" anchor="b"/>
                </a:tc>
                <a:tc>
                  <a:txBody>
                    <a:bodyPr/>
                    <a:lstStyle/>
                    <a:p>
                      <a:pPr algn="l" fontAlgn="b"/>
                      <a:endParaRPr lang="es-ES" sz="800" b="0" i="0" u="none" strike="noStrike">
                        <a:solidFill>
                          <a:srgbClr val="000000"/>
                        </a:solidFill>
                        <a:effectLst/>
                        <a:latin typeface="Calibri" panose="020F0502020204030204" pitchFamily="34" charset="0"/>
                      </a:endParaRPr>
                    </a:p>
                  </a:txBody>
                  <a:tcPr marL="6534" marR="6534" marT="6534" marB="0" anchor="b"/>
                </a:tc>
                <a:tc>
                  <a:txBody>
                    <a:bodyPr/>
                    <a:lstStyle/>
                    <a:p>
                      <a:pPr algn="l" fontAlgn="b"/>
                      <a:r>
                        <a:rPr lang="es-ES" sz="800" u="none" strike="noStrike">
                          <a:effectLst/>
                        </a:rPr>
                        <a:t>SOLUCION NITROGENADA 20</a:t>
                      </a:r>
                      <a:endParaRPr lang="es-ES" sz="800" b="0" i="0" u="none" strike="noStrike">
                        <a:solidFill>
                          <a:srgbClr val="000000"/>
                        </a:solidFill>
                        <a:effectLst/>
                        <a:latin typeface="Calibri" panose="020F0502020204030204" pitchFamily="34" charset="0"/>
                      </a:endParaRPr>
                    </a:p>
                  </a:txBody>
                  <a:tcPr marL="6534" marR="6534" marT="6534" marB="0" anchor="b"/>
                </a:tc>
                <a:extLst>
                  <a:ext uri="{0D108BD9-81ED-4DB2-BD59-A6C34878D82A}">
                    <a16:rowId xmlns:a16="http://schemas.microsoft.com/office/drawing/2014/main" val="3627407869"/>
                  </a:ext>
                </a:extLst>
              </a:tr>
              <a:tr h="130671">
                <a:tc>
                  <a:txBody>
                    <a:bodyPr/>
                    <a:lstStyle/>
                    <a:p>
                      <a:pPr algn="r" fontAlgn="b"/>
                      <a:r>
                        <a:rPr lang="es-ES" sz="800" u="none" strike="noStrike">
                          <a:effectLst/>
                        </a:rPr>
                        <a:t>8</a:t>
                      </a:r>
                      <a:endParaRPr lang="es-ES" sz="800" b="0" i="0" u="none" strike="noStrike">
                        <a:solidFill>
                          <a:srgbClr val="000000"/>
                        </a:solidFill>
                        <a:effectLst/>
                        <a:latin typeface="Calibri" panose="020F0502020204030204" pitchFamily="34" charset="0"/>
                      </a:endParaRPr>
                    </a:p>
                  </a:txBody>
                  <a:tcPr marL="6534" marR="6534" marT="6534" marB="0" anchor="b"/>
                </a:tc>
                <a:tc>
                  <a:txBody>
                    <a:bodyPr/>
                    <a:lstStyle/>
                    <a:p>
                      <a:pPr algn="l" fontAlgn="b"/>
                      <a:r>
                        <a:rPr lang="es-ES" sz="800" u="none" strike="noStrike">
                          <a:effectLst/>
                        </a:rPr>
                        <a:t>SIMPLE</a:t>
                      </a:r>
                      <a:endParaRPr lang="es-ES" sz="800" b="0" i="0" u="none" strike="noStrike">
                        <a:solidFill>
                          <a:srgbClr val="000000"/>
                        </a:solidFill>
                        <a:effectLst/>
                        <a:latin typeface="Calibri" panose="020F0502020204030204" pitchFamily="34" charset="0"/>
                      </a:endParaRPr>
                    </a:p>
                  </a:txBody>
                  <a:tcPr marL="6534" marR="6534" marT="6534" marB="0" anchor="b"/>
                </a:tc>
                <a:tc>
                  <a:txBody>
                    <a:bodyPr/>
                    <a:lstStyle/>
                    <a:p>
                      <a:pPr algn="l" fontAlgn="b"/>
                      <a:r>
                        <a:rPr lang="es-ES" sz="800" u="none" strike="noStrike">
                          <a:effectLst/>
                        </a:rPr>
                        <a:t>NITROGENADO</a:t>
                      </a:r>
                      <a:endParaRPr lang="es-ES" sz="800" b="0" i="0" u="none" strike="noStrike">
                        <a:solidFill>
                          <a:srgbClr val="000000"/>
                        </a:solidFill>
                        <a:effectLst/>
                        <a:latin typeface="Calibri" panose="020F0502020204030204" pitchFamily="34" charset="0"/>
                      </a:endParaRPr>
                    </a:p>
                  </a:txBody>
                  <a:tcPr marL="6534" marR="6534" marT="6534" marB="0" anchor="b"/>
                </a:tc>
                <a:tc>
                  <a:txBody>
                    <a:bodyPr/>
                    <a:lstStyle/>
                    <a:p>
                      <a:pPr algn="l" fontAlgn="b"/>
                      <a:endParaRPr lang="es-ES" sz="800" b="0" i="0" u="none" strike="noStrike">
                        <a:solidFill>
                          <a:srgbClr val="000000"/>
                        </a:solidFill>
                        <a:effectLst/>
                        <a:latin typeface="Calibri" panose="020F0502020204030204" pitchFamily="34" charset="0"/>
                      </a:endParaRPr>
                    </a:p>
                  </a:txBody>
                  <a:tcPr marL="6534" marR="6534" marT="6534" marB="0" anchor="b"/>
                </a:tc>
                <a:tc>
                  <a:txBody>
                    <a:bodyPr/>
                    <a:lstStyle/>
                    <a:p>
                      <a:pPr algn="l" fontAlgn="b"/>
                      <a:endParaRPr lang="es-ES" sz="800" b="0" i="0" u="none" strike="noStrike">
                        <a:solidFill>
                          <a:srgbClr val="000000"/>
                        </a:solidFill>
                        <a:effectLst/>
                        <a:latin typeface="Calibri" panose="020F0502020204030204" pitchFamily="34" charset="0"/>
                      </a:endParaRPr>
                    </a:p>
                  </a:txBody>
                  <a:tcPr marL="6534" marR="6534" marT="6534" marB="0" anchor="b"/>
                </a:tc>
                <a:tc>
                  <a:txBody>
                    <a:bodyPr/>
                    <a:lstStyle/>
                    <a:p>
                      <a:pPr algn="l" fontAlgn="b"/>
                      <a:r>
                        <a:rPr lang="es-ES" sz="800" u="none" strike="noStrike">
                          <a:effectLst/>
                        </a:rPr>
                        <a:t>SOLUCION NITROGENADA 32</a:t>
                      </a:r>
                      <a:endParaRPr lang="es-ES" sz="800" b="0" i="0" u="none" strike="noStrike">
                        <a:solidFill>
                          <a:srgbClr val="000000"/>
                        </a:solidFill>
                        <a:effectLst/>
                        <a:latin typeface="Calibri" panose="020F0502020204030204" pitchFamily="34" charset="0"/>
                      </a:endParaRPr>
                    </a:p>
                  </a:txBody>
                  <a:tcPr marL="6534" marR="6534" marT="6534" marB="0" anchor="b"/>
                </a:tc>
                <a:extLst>
                  <a:ext uri="{0D108BD9-81ED-4DB2-BD59-A6C34878D82A}">
                    <a16:rowId xmlns:a16="http://schemas.microsoft.com/office/drawing/2014/main" val="4090080826"/>
                  </a:ext>
                </a:extLst>
              </a:tr>
              <a:tr h="130671">
                <a:tc>
                  <a:txBody>
                    <a:bodyPr/>
                    <a:lstStyle/>
                    <a:p>
                      <a:pPr algn="r" fontAlgn="b"/>
                      <a:r>
                        <a:rPr lang="es-ES" sz="800" u="none" strike="noStrike">
                          <a:effectLst/>
                        </a:rPr>
                        <a:t>9</a:t>
                      </a:r>
                      <a:endParaRPr lang="es-ES" sz="800" b="0" i="0" u="none" strike="noStrike">
                        <a:solidFill>
                          <a:srgbClr val="000000"/>
                        </a:solidFill>
                        <a:effectLst/>
                        <a:latin typeface="Calibri" panose="020F0502020204030204" pitchFamily="34" charset="0"/>
                      </a:endParaRPr>
                    </a:p>
                  </a:txBody>
                  <a:tcPr marL="6534" marR="6534" marT="6534" marB="0" anchor="b"/>
                </a:tc>
                <a:tc>
                  <a:txBody>
                    <a:bodyPr/>
                    <a:lstStyle/>
                    <a:p>
                      <a:pPr algn="l" fontAlgn="b"/>
                      <a:r>
                        <a:rPr lang="es-ES" sz="800" u="none" strike="noStrike">
                          <a:effectLst/>
                        </a:rPr>
                        <a:t>SIMPLE</a:t>
                      </a:r>
                      <a:endParaRPr lang="es-ES" sz="800" b="0" i="0" u="none" strike="noStrike">
                        <a:solidFill>
                          <a:srgbClr val="000000"/>
                        </a:solidFill>
                        <a:effectLst/>
                        <a:latin typeface="Calibri" panose="020F0502020204030204" pitchFamily="34" charset="0"/>
                      </a:endParaRPr>
                    </a:p>
                  </a:txBody>
                  <a:tcPr marL="6534" marR="6534" marT="6534" marB="0" anchor="b"/>
                </a:tc>
                <a:tc>
                  <a:txBody>
                    <a:bodyPr/>
                    <a:lstStyle/>
                    <a:p>
                      <a:pPr algn="l" fontAlgn="b"/>
                      <a:r>
                        <a:rPr lang="es-ES" sz="800" u="none" strike="noStrike">
                          <a:effectLst/>
                        </a:rPr>
                        <a:t>NITROGENADO</a:t>
                      </a:r>
                      <a:endParaRPr lang="es-ES" sz="800" b="0" i="0" u="none" strike="noStrike">
                        <a:solidFill>
                          <a:srgbClr val="000000"/>
                        </a:solidFill>
                        <a:effectLst/>
                        <a:latin typeface="Calibri" panose="020F0502020204030204" pitchFamily="34" charset="0"/>
                      </a:endParaRPr>
                    </a:p>
                  </a:txBody>
                  <a:tcPr marL="6534" marR="6534" marT="6534" marB="0" anchor="b"/>
                </a:tc>
                <a:tc>
                  <a:txBody>
                    <a:bodyPr/>
                    <a:lstStyle/>
                    <a:p>
                      <a:pPr algn="l" fontAlgn="b"/>
                      <a:endParaRPr lang="es-ES" sz="800" b="0" i="0" u="none" strike="noStrike">
                        <a:solidFill>
                          <a:srgbClr val="000000"/>
                        </a:solidFill>
                        <a:effectLst/>
                        <a:latin typeface="Calibri" panose="020F0502020204030204" pitchFamily="34" charset="0"/>
                      </a:endParaRPr>
                    </a:p>
                  </a:txBody>
                  <a:tcPr marL="6534" marR="6534" marT="6534" marB="0" anchor="b"/>
                </a:tc>
                <a:tc>
                  <a:txBody>
                    <a:bodyPr/>
                    <a:lstStyle/>
                    <a:p>
                      <a:pPr algn="l" fontAlgn="b"/>
                      <a:endParaRPr lang="es-ES" sz="800" b="0" i="0" u="none" strike="noStrike">
                        <a:solidFill>
                          <a:srgbClr val="000000"/>
                        </a:solidFill>
                        <a:effectLst/>
                        <a:latin typeface="Calibri" panose="020F0502020204030204" pitchFamily="34" charset="0"/>
                      </a:endParaRPr>
                    </a:p>
                  </a:txBody>
                  <a:tcPr marL="6534" marR="6534" marT="6534" marB="0" anchor="b"/>
                </a:tc>
                <a:tc>
                  <a:txBody>
                    <a:bodyPr/>
                    <a:lstStyle/>
                    <a:p>
                      <a:pPr algn="l" fontAlgn="b"/>
                      <a:r>
                        <a:rPr lang="es-ES" sz="800" u="none" strike="noStrike">
                          <a:effectLst/>
                        </a:rPr>
                        <a:t>SULFATO AMONICO 21</a:t>
                      </a:r>
                      <a:endParaRPr lang="es-ES" sz="800" b="0" i="0" u="none" strike="noStrike">
                        <a:solidFill>
                          <a:srgbClr val="000000"/>
                        </a:solidFill>
                        <a:effectLst/>
                        <a:latin typeface="Calibri" panose="020F0502020204030204" pitchFamily="34" charset="0"/>
                      </a:endParaRPr>
                    </a:p>
                  </a:txBody>
                  <a:tcPr marL="6534" marR="6534" marT="6534" marB="0" anchor="b"/>
                </a:tc>
                <a:extLst>
                  <a:ext uri="{0D108BD9-81ED-4DB2-BD59-A6C34878D82A}">
                    <a16:rowId xmlns:a16="http://schemas.microsoft.com/office/drawing/2014/main" val="163247195"/>
                  </a:ext>
                </a:extLst>
              </a:tr>
              <a:tr h="130671">
                <a:tc>
                  <a:txBody>
                    <a:bodyPr/>
                    <a:lstStyle/>
                    <a:p>
                      <a:pPr algn="r" fontAlgn="b"/>
                      <a:r>
                        <a:rPr lang="es-ES" sz="800" u="none" strike="noStrike">
                          <a:effectLst/>
                        </a:rPr>
                        <a:t>10</a:t>
                      </a:r>
                      <a:endParaRPr lang="es-ES" sz="800" b="0" i="0" u="none" strike="noStrike">
                        <a:solidFill>
                          <a:srgbClr val="000000"/>
                        </a:solidFill>
                        <a:effectLst/>
                        <a:latin typeface="Calibri" panose="020F0502020204030204" pitchFamily="34" charset="0"/>
                      </a:endParaRPr>
                    </a:p>
                  </a:txBody>
                  <a:tcPr marL="6534" marR="6534" marT="6534" marB="0" anchor="b"/>
                </a:tc>
                <a:tc>
                  <a:txBody>
                    <a:bodyPr/>
                    <a:lstStyle/>
                    <a:p>
                      <a:pPr algn="l" fontAlgn="b"/>
                      <a:r>
                        <a:rPr lang="es-ES" sz="800" u="none" strike="noStrike">
                          <a:effectLst/>
                        </a:rPr>
                        <a:t>SIMPLE</a:t>
                      </a:r>
                      <a:endParaRPr lang="es-ES" sz="800" b="0" i="0" u="none" strike="noStrike">
                        <a:solidFill>
                          <a:srgbClr val="000000"/>
                        </a:solidFill>
                        <a:effectLst/>
                        <a:latin typeface="Calibri" panose="020F0502020204030204" pitchFamily="34" charset="0"/>
                      </a:endParaRPr>
                    </a:p>
                  </a:txBody>
                  <a:tcPr marL="6534" marR="6534" marT="6534" marB="0" anchor="b"/>
                </a:tc>
                <a:tc>
                  <a:txBody>
                    <a:bodyPr/>
                    <a:lstStyle/>
                    <a:p>
                      <a:pPr algn="l" fontAlgn="b"/>
                      <a:r>
                        <a:rPr lang="es-ES" sz="800" u="none" strike="noStrike">
                          <a:effectLst/>
                        </a:rPr>
                        <a:t>NITROGENADO</a:t>
                      </a:r>
                      <a:endParaRPr lang="es-ES" sz="800" b="0" i="0" u="none" strike="noStrike">
                        <a:solidFill>
                          <a:srgbClr val="000000"/>
                        </a:solidFill>
                        <a:effectLst/>
                        <a:latin typeface="Calibri" panose="020F0502020204030204" pitchFamily="34" charset="0"/>
                      </a:endParaRPr>
                    </a:p>
                  </a:txBody>
                  <a:tcPr marL="6534" marR="6534" marT="6534" marB="0" anchor="b"/>
                </a:tc>
                <a:tc>
                  <a:txBody>
                    <a:bodyPr/>
                    <a:lstStyle/>
                    <a:p>
                      <a:pPr algn="l" fontAlgn="b"/>
                      <a:endParaRPr lang="es-ES" sz="800" b="0" i="0" u="none" strike="noStrike">
                        <a:solidFill>
                          <a:srgbClr val="000000"/>
                        </a:solidFill>
                        <a:effectLst/>
                        <a:latin typeface="Calibri" panose="020F0502020204030204" pitchFamily="34" charset="0"/>
                      </a:endParaRPr>
                    </a:p>
                  </a:txBody>
                  <a:tcPr marL="6534" marR="6534" marT="6534" marB="0" anchor="b"/>
                </a:tc>
                <a:tc>
                  <a:txBody>
                    <a:bodyPr/>
                    <a:lstStyle/>
                    <a:p>
                      <a:pPr algn="l" fontAlgn="b"/>
                      <a:endParaRPr lang="es-ES" sz="800" b="0" i="0" u="none" strike="noStrike">
                        <a:solidFill>
                          <a:srgbClr val="000000"/>
                        </a:solidFill>
                        <a:effectLst/>
                        <a:latin typeface="Calibri" panose="020F0502020204030204" pitchFamily="34" charset="0"/>
                      </a:endParaRPr>
                    </a:p>
                  </a:txBody>
                  <a:tcPr marL="6534" marR="6534" marT="6534" marB="0" anchor="b"/>
                </a:tc>
                <a:tc>
                  <a:txBody>
                    <a:bodyPr/>
                    <a:lstStyle/>
                    <a:p>
                      <a:pPr algn="l" fontAlgn="b"/>
                      <a:r>
                        <a:rPr lang="es-ES" sz="800" u="none" strike="noStrike">
                          <a:effectLst/>
                        </a:rPr>
                        <a:t>UREA 40 con S </a:t>
                      </a:r>
                      <a:endParaRPr lang="es-ES" sz="800" b="0" i="0" u="none" strike="noStrike">
                        <a:solidFill>
                          <a:srgbClr val="000000"/>
                        </a:solidFill>
                        <a:effectLst/>
                        <a:latin typeface="Calibri" panose="020F0502020204030204" pitchFamily="34" charset="0"/>
                      </a:endParaRPr>
                    </a:p>
                  </a:txBody>
                  <a:tcPr marL="6534" marR="6534" marT="6534" marB="0" anchor="b"/>
                </a:tc>
                <a:extLst>
                  <a:ext uri="{0D108BD9-81ED-4DB2-BD59-A6C34878D82A}">
                    <a16:rowId xmlns:a16="http://schemas.microsoft.com/office/drawing/2014/main" val="1755524899"/>
                  </a:ext>
                </a:extLst>
              </a:tr>
              <a:tr h="130671">
                <a:tc>
                  <a:txBody>
                    <a:bodyPr/>
                    <a:lstStyle/>
                    <a:p>
                      <a:pPr algn="r" fontAlgn="b"/>
                      <a:r>
                        <a:rPr lang="es-ES" sz="800" u="none" strike="noStrike">
                          <a:effectLst/>
                        </a:rPr>
                        <a:t>11</a:t>
                      </a:r>
                      <a:endParaRPr lang="es-ES" sz="800" b="0" i="0" u="none" strike="noStrike">
                        <a:solidFill>
                          <a:srgbClr val="000000"/>
                        </a:solidFill>
                        <a:effectLst/>
                        <a:latin typeface="Calibri" panose="020F0502020204030204" pitchFamily="34" charset="0"/>
                      </a:endParaRPr>
                    </a:p>
                  </a:txBody>
                  <a:tcPr marL="6534" marR="6534" marT="6534" marB="0" anchor="b"/>
                </a:tc>
                <a:tc>
                  <a:txBody>
                    <a:bodyPr/>
                    <a:lstStyle/>
                    <a:p>
                      <a:pPr algn="l" fontAlgn="b"/>
                      <a:r>
                        <a:rPr lang="es-ES" sz="800" u="none" strike="noStrike">
                          <a:effectLst/>
                        </a:rPr>
                        <a:t>SIMPLE</a:t>
                      </a:r>
                      <a:endParaRPr lang="es-ES" sz="800" b="0" i="0" u="none" strike="noStrike">
                        <a:solidFill>
                          <a:srgbClr val="000000"/>
                        </a:solidFill>
                        <a:effectLst/>
                        <a:latin typeface="Calibri" panose="020F0502020204030204" pitchFamily="34" charset="0"/>
                      </a:endParaRPr>
                    </a:p>
                  </a:txBody>
                  <a:tcPr marL="6534" marR="6534" marT="6534" marB="0" anchor="b"/>
                </a:tc>
                <a:tc>
                  <a:txBody>
                    <a:bodyPr/>
                    <a:lstStyle/>
                    <a:p>
                      <a:pPr algn="l" fontAlgn="b"/>
                      <a:r>
                        <a:rPr lang="es-ES" sz="800" u="none" strike="noStrike">
                          <a:effectLst/>
                        </a:rPr>
                        <a:t>NITROGENADO</a:t>
                      </a:r>
                      <a:endParaRPr lang="es-ES" sz="800" b="0" i="0" u="none" strike="noStrike">
                        <a:solidFill>
                          <a:srgbClr val="000000"/>
                        </a:solidFill>
                        <a:effectLst/>
                        <a:latin typeface="Calibri" panose="020F0502020204030204" pitchFamily="34" charset="0"/>
                      </a:endParaRPr>
                    </a:p>
                  </a:txBody>
                  <a:tcPr marL="6534" marR="6534" marT="6534" marB="0" anchor="b"/>
                </a:tc>
                <a:tc>
                  <a:txBody>
                    <a:bodyPr/>
                    <a:lstStyle/>
                    <a:p>
                      <a:pPr algn="l" fontAlgn="b"/>
                      <a:endParaRPr lang="es-ES" sz="800" b="0" i="0" u="none" strike="noStrike">
                        <a:solidFill>
                          <a:srgbClr val="000000"/>
                        </a:solidFill>
                        <a:effectLst/>
                        <a:latin typeface="Calibri" panose="020F0502020204030204" pitchFamily="34" charset="0"/>
                      </a:endParaRPr>
                    </a:p>
                  </a:txBody>
                  <a:tcPr marL="6534" marR="6534" marT="6534" marB="0" anchor="b"/>
                </a:tc>
                <a:tc>
                  <a:txBody>
                    <a:bodyPr/>
                    <a:lstStyle/>
                    <a:p>
                      <a:pPr algn="l" fontAlgn="b"/>
                      <a:endParaRPr lang="es-ES" sz="800" b="0" i="0" u="none" strike="noStrike">
                        <a:solidFill>
                          <a:srgbClr val="000000"/>
                        </a:solidFill>
                        <a:effectLst/>
                        <a:latin typeface="Calibri" panose="020F0502020204030204" pitchFamily="34" charset="0"/>
                      </a:endParaRPr>
                    </a:p>
                  </a:txBody>
                  <a:tcPr marL="6534" marR="6534" marT="6534" marB="0" anchor="b"/>
                </a:tc>
                <a:tc>
                  <a:txBody>
                    <a:bodyPr/>
                    <a:lstStyle/>
                    <a:p>
                      <a:pPr algn="l" fontAlgn="b"/>
                      <a:r>
                        <a:rPr lang="es-ES" sz="800" u="none" strike="noStrike">
                          <a:effectLst/>
                        </a:rPr>
                        <a:t>UREA 46</a:t>
                      </a:r>
                      <a:endParaRPr lang="es-ES" sz="800" b="0" i="0" u="none" strike="noStrike">
                        <a:solidFill>
                          <a:srgbClr val="000000"/>
                        </a:solidFill>
                        <a:effectLst/>
                        <a:latin typeface="Calibri" panose="020F0502020204030204" pitchFamily="34" charset="0"/>
                      </a:endParaRPr>
                    </a:p>
                  </a:txBody>
                  <a:tcPr marL="6534" marR="6534" marT="6534" marB="0" anchor="b"/>
                </a:tc>
                <a:extLst>
                  <a:ext uri="{0D108BD9-81ED-4DB2-BD59-A6C34878D82A}">
                    <a16:rowId xmlns:a16="http://schemas.microsoft.com/office/drawing/2014/main" val="177816692"/>
                  </a:ext>
                </a:extLst>
              </a:tr>
              <a:tr h="130671">
                <a:tc>
                  <a:txBody>
                    <a:bodyPr/>
                    <a:lstStyle/>
                    <a:p>
                      <a:pPr algn="r" fontAlgn="b"/>
                      <a:r>
                        <a:rPr lang="es-ES" sz="800" u="none" strike="noStrike">
                          <a:effectLst/>
                        </a:rPr>
                        <a:t>12</a:t>
                      </a:r>
                      <a:endParaRPr lang="es-ES" sz="800" b="0" i="0" u="none" strike="noStrike">
                        <a:solidFill>
                          <a:srgbClr val="000000"/>
                        </a:solidFill>
                        <a:effectLst/>
                        <a:latin typeface="Calibri" panose="020F0502020204030204" pitchFamily="34" charset="0"/>
                      </a:endParaRPr>
                    </a:p>
                  </a:txBody>
                  <a:tcPr marL="6534" marR="6534" marT="6534" marB="0" anchor="b"/>
                </a:tc>
                <a:tc>
                  <a:txBody>
                    <a:bodyPr/>
                    <a:lstStyle/>
                    <a:p>
                      <a:pPr algn="l" fontAlgn="b"/>
                      <a:r>
                        <a:rPr lang="es-ES" sz="800" u="none" strike="noStrike">
                          <a:effectLst/>
                        </a:rPr>
                        <a:t>SIMPLE</a:t>
                      </a:r>
                      <a:endParaRPr lang="es-ES" sz="800" b="0" i="0" u="none" strike="noStrike">
                        <a:solidFill>
                          <a:srgbClr val="000000"/>
                        </a:solidFill>
                        <a:effectLst/>
                        <a:latin typeface="Calibri" panose="020F0502020204030204" pitchFamily="34" charset="0"/>
                      </a:endParaRPr>
                    </a:p>
                  </a:txBody>
                  <a:tcPr marL="6534" marR="6534" marT="6534" marB="0" anchor="b"/>
                </a:tc>
                <a:tc>
                  <a:txBody>
                    <a:bodyPr/>
                    <a:lstStyle/>
                    <a:p>
                      <a:pPr algn="l" fontAlgn="b"/>
                      <a:r>
                        <a:rPr lang="es-ES" sz="800" u="none" strike="noStrike">
                          <a:effectLst/>
                        </a:rPr>
                        <a:t>NITROGENADO</a:t>
                      </a:r>
                      <a:endParaRPr lang="es-ES" sz="800" b="0" i="0" u="none" strike="noStrike">
                        <a:solidFill>
                          <a:srgbClr val="000000"/>
                        </a:solidFill>
                        <a:effectLst/>
                        <a:latin typeface="Calibri" panose="020F0502020204030204" pitchFamily="34" charset="0"/>
                      </a:endParaRPr>
                    </a:p>
                  </a:txBody>
                  <a:tcPr marL="6534" marR="6534" marT="6534" marB="0" anchor="b"/>
                </a:tc>
                <a:tc>
                  <a:txBody>
                    <a:bodyPr/>
                    <a:lstStyle/>
                    <a:p>
                      <a:pPr algn="l" fontAlgn="b"/>
                      <a:endParaRPr lang="es-ES" sz="800" b="0" i="0" u="none" strike="noStrike">
                        <a:solidFill>
                          <a:srgbClr val="000000"/>
                        </a:solidFill>
                        <a:effectLst/>
                        <a:latin typeface="Calibri" panose="020F0502020204030204" pitchFamily="34" charset="0"/>
                      </a:endParaRPr>
                    </a:p>
                  </a:txBody>
                  <a:tcPr marL="6534" marR="6534" marT="6534" marB="0" anchor="b"/>
                </a:tc>
                <a:tc>
                  <a:txBody>
                    <a:bodyPr/>
                    <a:lstStyle/>
                    <a:p>
                      <a:pPr algn="l" fontAlgn="b"/>
                      <a:endParaRPr lang="es-ES" sz="800" b="0" i="0" u="none" strike="noStrike">
                        <a:solidFill>
                          <a:srgbClr val="000000"/>
                        </a:solidFill>
                        <a:effectLst/>
                        <a:latin typeface="Calibri" panose="020F0502020204030204" pitchFamily="34" charset="0"/>
                      </a:endParaRPr>
                    </a:p>
                  </a:txBody>
                  <a:tcPr marL="6534" marR="6534" marT="6534" marB="0" anchor="b"/>
                </a:tc>
                <a:tc>
                  <a:txBody>
                    <a:bodyPr/>
                    <a:lstStyle/>
                    <a:p>
                      <a:pPr algn="l" fontAlgn="b"/>
                      <a:r>
                        <a:rPr lang="es-ES" sz="800" u="none" strike="noStrike">
                          <a:effectLst/>
                        </a:rPr>
                        <a:t>AMONIACO 82</a:t>
                      </a:r>
                      <a:endParaRPr lang="es-ES" sz="800" b="0" i="0" u="none" strike="noStrike">
                        <a:solidFill>
                          <a:srgbClr val="000000"/>
                        </a:solidFill>
                        <a:effectLst/>
                        <a:latin typeface="Calibri" panose="020F0502020204030204" pitchFamily="34" charset="0"/>
                      </a:endParaRPr>
                    </a:p>
                  </a:txBody>
                  <a:tcPr marL="6534" marR="6534" marT="6534" marB="0" anchor="b"/>
                </a:tc>
                <a:extLst>
                  <a:ext uri="{0D108BD9-81ED-4DB2-BD59-A6C34878D82A}">
                    <a16:rowId xmlns:a16="http://schemas.microsoft.com/office/drawing/2014/main" val="1211412088"/>
                  </a:ext>
                </a:extLst>
              </a:tr>
              <a:tr h="130671">
                <a:tc>
                  <a:txBody>
                    <a:bodyPr/>
                    <a:lstStyle/>
                    <a:p>
                      <a:pPr algn="r" fontAlgn="b"/>
                      <a:r>
                        <a:rPr lang="es-ES" sz="800" u="none" strike="noStrike">
                          <a:effectLst/>
                        </a:rPr>
                        <a:t>13</a:t>
                      </a:r>
                      <a:endParaRPr lang="es-ES" sz="800" b="0" i="0" u="none" strike="noStrike">
                        <a:solidFill>
                          <a:srgbClr val="000000"/>
                        </a:solidFill>
                        <a:effectLst/>
                        <a:latin typeface="Calibri" panose="020F0502020204030204" pitchFamily="34" charset="0"/>
                      </a:endParaRPr>
                    </a:p>
                  </a:txBody>
                  <a:tcPr marL="6534" marR="6534" marT="6534" marB="0" anchor="b"/>
                </a:tc>
                <a:tc>
                  <a:txBody>
                    <a:bodyPr/>
                    <a:lstStyle/>
                    <a:p>
                      <a:pPr algn="l" fontAlgn="b"/>
                      <a:r>
                        <a:rPr lang="es-ES" sz="800" u="none" strike="noStrike">
                          <a:effectLst/>
                        </a:rPr>
                        <a:t>SIMPLE</a:t>
                      </a:r>
                      <a:endParaRPr lang="es-ES" sz="800" b="0" i="0" u="none" strike="noStrike">
                        <a:solidFill>
                          <a:srgbClr val="000000"/>
                        </a:solidFill>
                        <a:effectLst/>
                        <a:latin typeface="Calibri" panose="020F0502020204030204" pitchFamily="34" charset="0"/>
                      </a:endParaRPr>
                    </a:p>
                  </a:txBody>
                  <a:tcPr marL="6534" marR="6534" marT="6534" marB="0" anchor="b"/>
                </a:tc>
                <a:tc>
                  <a:txBody>
                    <a:bodyPr/>
                    <a:lstStyle/>
                    <a:p>
                      <a:pPr algn="l" fontAlgn="b"/>
                      <a:r>
                        <a:rPr lang="es-ES" sz="800" u="none" strike="noStrike">
                          <a:effectLst/>
                        </a:rPr>
                        <a:t>FOSFATADO</a:t>
                      </a:r>
                      <a:endParaRPr lang="es-ES" sz="800" b="0" i="0" u="none" strike="noStrike">
                        <a:solidFill>
                          <a:srgbClr val="000000"/>
                        </a:solidFill>
                        <a:effectLst/>
                        <a:latin typeface="Calibri" panose="020F0502020204030204" pitchFamily="34" charset="0"/>
                      </a:endParaRPr>
                    </a:p>
                  </a:txBody>
                  <a:tcPr marL="6534" marR="6534" marT="6534" marB="0" anchor="b"/>
                </a:tc>
                <a:tc>
                  <a:txBody>
                    <a:bodyPr/>
                    <a:lstStyle/>
                    <a:p>
                      <a:pPr algn="l" fontAlgn="b"/>
                      <a:endParaRPr lang="es-ES" sz="800" b="0" i="0" u="none" strike="noStrike">
                        <a:solidFill>
                          <a:srgbClr val="000000"/>
                        </a:solidFill>
                        <a:effectLst/>
                        <a:latin typeface="Calibri" panose="020F0502020204030204" pitchFamily="34" charset="0"/>
                      </a:endParaRPr>
                    </a:p>
                  </a:txBody>
                  <a:tcPr marL="6534" marR="6534" marT="6534" marB="0" anchor="b"/>
                </a:tc>
                <a:tc>
                  <a:txBody>
                    <a:bodyPr/>
                    <a:lstStyle/>
                    <a:p>
                      <a:pPr algn="l" fontAlgn="b"/>
                      <a:endParaRPr lang="es-ES" sz="800" b="0" i="0" u="none" strike="noStrike">
                        <a:solidFill>
                          <a:srgbClr val="000000"/>
                        </a:solidFill>
                        <a:effectLst/>
                        <a:latin typeface="Calibri" panose="020F0502020204030204" pitchFamily="34" charset="0"/>
                      </a:endParaRPr>
                    </a:p>
                  </a:txBody>
                  <a:tcPr marL="6534" marR="6534" marT="6534" marB="0" anchor="b"/>
                </a:tc>
                <a:tc>
                  <a:txBody>
                    <a:bodyPr/>
                    <a:lstStyle/>
                    <a:p>
                      <a:pPr algn="l" fontAlgn="b"/>
                      <a:r>
                        <a:rPr lang="es-ES" sz="800" u="none" strike="noStrike">
                          <a:effectLst/>
                        </a:rPr>
                        <a:t>ACIDO FOSFORICO 52</a:t>
                      </a:r>
                      <a:endParaRPr lang="es-ES" sz="800" b="0" i="0" u="none" strike="noStrike">
                        <a:solidFill>
                          <a:srgbClr val="000000"/>
                        </a:solidFill>
                        <a:effectLst/>
                        <a:latin typeface="Calibri" panose="020F0502020204030204" pitchFamily="34" charset="0"/>
                      </a:endParaRPr>
                    </a:p>
                  </a:txBody>
                  <a:tcPr marL="6534" marR="6534" marT="6534" marB="0" anchor="b"/>
                </a:tc>
                <a:extLst>
                  <a:ext uri="{0D108BD9-81ED-4DB2-BD59-A6C34878D82A}">
                    <a16:rowId xmlns:a16="http://schemas.microsoft.com/office/drawing/2014/main" val="553703032"/>
                  </a:ext>
                </a:extLst>
              </a:tr>
              <a:tr h="130671">
                <a:tc>
                  <a:txBody>
                    <a:bodyPr/>
                    <a:lstStyle/>
                    <a:p>
                      <a:pPr algn="r" fontAlgn="b"/>
                      <a:r>
                        <a:rPr lang="es-ES" sz="800" u="none" strike="noStrike">
                          <a:effectLst/>
                        </a:rPr>
                        <a:t>14</a:t>
                      </a:r>
                      <a:endParaRPr lang="es-ES" sz="800" b="0" i="0" u="none" strike="noStrike">
                        <a:solidFill>
                          <a:srgbClr val="000000"/>
                        </a:solidFill>
                        <a:effectLst/>
                        <a:latin typeface="Calibri" panose="020F0502020204030204" pitchFamily="34" charset="0"/>
                      </a:endParaRPr>
                    </a:p>
                  </a:txBody>
                  <a:tcPr marL="6534" marR="6534" marT="6534" marB="0" anchor="b"/>
                </a:tc>
                <a:tc>
                  <a:txBody>
                    <a:bodyPr/>
                    <a:lstStyle/>
                    <a:p>
                      <a:pPr algn="l" fontAlgn="b"/>
                      <a:r>
                        <a:rPr lang="es-ES" sz="800" u="none" strike="noStrike">
                          <a:effectLst/>
                        </a:rPr>
                        <a:t>SIMPLE</a:t>
                      </a:r>
                      <a:endParaRPr lang="es-ES" sz="800" b="0" i="0" u="none" strike="noStrike">
                        <a:solidFill>
                          <a:srgbClr val="000000"/>
                        </a:solidFill>
                        <a:effectLst/>
                        <a:latin typeface="Calibri" panose="020F0502020204030204" pitchFamily="34" charset="0"/>
                      </a:endParaRPr>
                    </a:p>
                  </a:txBody>
                  <a:tcPr marL="6534" marR="6534" marT="6534" marB="0" anchor="b"/>
                </a:tc>
                <a:tc>
                  <a:txBody>
                    <a:bodyPr/>
                    <a:lstStyle/>
                    <a:p>
                      <a:pPr algn="l" fontAlgn="b"/>
                      <a:r>
                        <a:rPr lang="es-ES" sz="800" u="none" strike="noStrike">
                          <a:effectLst/>
                        </a:rPr>
                        <a:t>FOSFATADO</a:t>
                      </a:r>
                      <a:endParaRPr lang="es-ES" sz="800" b="0" i="0" u="none" strike="noStrike">
                        <a:solidFill>
                          <a:srgbClr val="000000"/>
                        </a:solidFill>
                        <a:effectLst/>
                        <a:latin typeface="Calibri" panose="020F0502020204030204" pitchFamily="34" charset="0"/>
                      </a:endParaRPr>
                    </a:p>
                  </a:txBody>
                  <a:tcPr marL="6534" marR="6534" marT="6534" marB="0" anchor="b"/>
                </a:tc>
                <a:tc>
                  <a:txBody>
                    <a:bodyPr/>
                    <a:lstStyle/>
                    <a:p>
                      <a:pPr algn="l" fontAlgn="b"/>
                      <a:endParaRPr lang="es-ES" sz="800" b="0" i="0" u="none" strike="noStrike">
                        <a:solidFill>
                          <a:srgbClr val="000000"/>
                        </a:solidFill>
                        <a:effectLst/>
                        <a:latin typeface="Calibri" panose="020F0502020204030204" pitchFamily="34" charset="0"/>
                      </a:endParaRPr>
                    </a:p>
                  </a:txBody>
                  <a:tcPr marL="6534" marR="6534" marT="6534" marB="0" anchor="b"/>
                </a:tc>
                <a:tc>
                  <a:txBody>
                    <a:bodyPr/>
                    <a:lstStyle/>
                    <a:p>
                      <a:pPr algn="l" fontAlgn="b"/>
                      <a:endParaRPr lang="es-ES" sz="800" b="0" i="0" u="none" strike="noStrike">
                        <a:solidFill>
                          <a:srgbClr val="000000"/>
                        </a:solidFill>
                        <a:effectLst/>
                        <a:latin typeface="Calibri" panose="020F0502020204030204" pitchFamily="34" charset="0"/>
                      </a:endParaRPr>
                    </a:p>
                  </a:txBody>
                  <a:tcPr marL="6534" marR="6534" marT="6534" marB="0" anchor="b"/>
                </a:tc>
                <a:tc>
                  <a:txBody>
                    <a:bodyPr/>
                    <a:lstStyle/>
                    <a:p>
                      <a:pPr algn="l" fontAlgn="b"/>
                      <a:r>
                        <a:rPr lang="es-ES" sz="800" u="none" strike="noStrike">
                          <a:effectLst/>
                        </a:rPr>
                        <a:t>SUPERFOSFATO SIMPLE-SSP 18</a:t>
                      </a:r>
                      <a:endParaRPr lang="es-ES" sz="800" b="0" i="0" u="none" strike="noStrike">
                        <a:solidFill>
                          <a:srgbClr val="000000"/>
                        </a:solidFill>
                        <a:effectLst/>
                        <a:latin typeface="Calibri" panose="020F0502020204030204" pitchFamily="34" charset="0"/>
                      </a:endParaRPr>
                    </a:p>
                  </a:txBody>
                  <a:tcPr marL="6534" marR="6534" marT="6534" marB="0" anchor="b"/>
                </a:tc>
                <a:extLst>
                  <a:ext uri="{0D108BD9-81ED-4DB2-BD59-A6C34878D82A}">
                    <a16:rowId xmlns:a16="http://schemas.microsoft.com/office/drawing/2014/main" val="1273065139"/>
                  </a:ext>
                </a:extLst>
              </a:tr>
              <a:tr h="130671">
                <a:tc>
                  <a:txBody>
                    <a:bodyPr/>
                    <a:lstStyle/>
                    <a:p>
                      <a:pPr algn="r" fontAlgn="b"/>
                      <a:r>
                        <a:rPr lang="es-ES" sz="800" u="none" strike="noStrike">
                          <a:effectLst/>
                        </a:rPr>
                        <a:t>15</a:t>
                      </a:r>
                      <a:endParaRPr lang="es-ES" sz="800" b="0" i="0" u="none" strike="noStrike">
                        <a:solidFill>
                          <a:srgbClr val="000000"/>
                        </a:solidFill>
                        <a:effectLst/>
                        <a:latin typeface="Calibri" panose="020F0502020204030204" pitchFamily="34" charset="0"/>
                      </a:endParaRPr>
                    </a:p>
                  </a:txBody>
                  <a:tcPr marL="6534" marR="6534" marT="6534" marB="0" anchor="b"/>
                </a:tc>
                <a:tc>
                  <a:txBody>
                    <a:bodyPr/>
                    <a:lstStyle/>
                    <a:p>
                      <a:pPr algn="l" fontAlgn="b"/>
                      <a:r>
                        <a:rPr lang="es-ES" sz="800" u="none" strike="noStrike">
                          <a:effectLst/>
                        </a:rPr>
                        <a:t>SIMPLE</a:t>
                      </a:r>
                      <a:endParaRPr lang="es-ES" sz="800" b="0" i="0" u="none" strike="noStrike">
                        <a:solidFill>
                          <a:srgbClr val="000000"/>
                        </a:solidFill>
                        <a:effectLst/>
                        <a:latin typeface="Calibri" panose="020F0502020204030204" pitchFamily="34" charset="0"/>
                      </a:endParaRPr>
                    </a:p>
                  </a:txBody>
                  <a:tcPr marL="6534" marR="6534" marT="6534" marB="0" anchor="b"/>
                </a:tc>
                <a:tc>
                  <a:txBody>
                    <a:bodyPr/>
                    <a:lstStyle/>
                    <a:p>
                      <a:pPr algn="l" fontAlgn="b"/>
                      <a:r>
                        <a:rPr lang="es-ES" sz="800" u="none" strike="noStrike">
                          <a:effectLst/>
                        </a:rPr>
                        <a:t>FOSFATADO</a:t>
                      </a:r>
                      <a:endParaRPr lang="es-ES" sz="800" b="0" i="0" u="none" strike="noStrike">
                        <a:solidFill>
                          <a:srgbClr val="000000"/>
                        </a:solidFill>
                        <a:effectLst/>
                        <a:latin typeface="Calibri" panose="020F0502020204030204" pitchFamily="34" charset="0"/>
                      </a:endParaRPr>
                    </a:p>
                  </a:txBody>
                  <a:tcPr marL="6534" marR="6534" marT="6534" marB="0" anchor="b"/>
                </a:tc>
                <a:tc>
                  <a:txBody>
                    <a:bodyPr/>
                    <a:lstStyle/>
                    <a:p>
                      <a:pPr algn="l" fontAlgn="b"/>
                      <a:endParaRPr lang="es-ES" sz="800" b="0" i="0" u="none" strike="noStrike">
                        <a:solidFill>
                          <a:srgbClr val="000000"/>
                        </a:solidFill>
                        <a:effectLst/>
                        <a:latin typeface="Calibri" panose="020F0502020204030204" pitchFamily="34" charset="0"/>
                      </a:endParaRPr>
                    </a:p>
                  </a:txBody>
                  <a:tcPr marL="6534" marR="6534" marT="6534" marB="0" anchor="b"/>
                </a:tc>
                <a:tc>
                  <a:txBody>
                    <a:bodyPr/>
                    <a:lstStyle/>
                    <a:p>
                      <a:pPr algn="l" fontAlgn="b"/>
                      <a:endParaRPr lang="es-ES" sz="800" b="0" i="0" u="none" strike="noStrike">
                        <a:solidFill>
                          <a:srgbClr val="000000"/>
                        </a:solidFill>
                        <a:effectLst/>
                        <a:latin typeface="Calibri" panose="020F0502020204030204" pitchFamily="34" charset="0"/>
                      </a:endParaRPr>
                    </a:p>
                  </a:txBody>
                  <a:tcPr marL="6534" marR="6534" marT="6534" marB="0" anchor="b"/>
                </a:tc>
                <a:tc>
                  <a:txBody>
                    <a:bodyPr/>
                    <a:lstStyle/>
                    <a:p>
                      <a:pPr algn="l" fontAlgn="b"/>
                      <a:r>
                        <a:rPr lang="es-ES" sz="800" u="none" strike="noStrike">
                          <a:effectLst/>
                        </a:rPr>
                        <a:t>SUPERFOSFATO CONCENTRADO-SSP 45</a:t>
                      </a:r>
                      <a:endParaRPr lang="es-ES" sz="800" b="0" i="0" u="none" strike="noStrike">
                        <a:solidFill>
                          <a:srgbClr val="000000"/>
                        </a:solidFill>
                        <a:effectLst/>
                        <a:latin typeface="Calibri" panose="020F0502020204030204" pitchFamily="34" charset="0"/>
                      </a:endParaRPr>
                    </a:p>
                  </a:txBody>
                  <a:tcPr marL="6534" marR="6534" marT="6534" marB="0" anchor="b"/>
                </a:tc>
                <a:extLst>
                  <a:ext uri="{0D108BD9-81ED-4DB2-BD59-A6C34878D82A}">
                    <a16:rowId xmlns:a16="http://schemas.microsoft.com/office/drawing/2014/main" val="623938648"/>
                  </a:ext>
                </a:extLst>
              </a:tr>
              <a:tr h="130671">
                <a:tc>
                  <a:txBody>
                    <a:bodyPr/>
                    <a:lstStyle/>
                    <a:p>
                      <a:pPr algn="r" fontAlgn="b"/>
                      <a:r>
                        <a:rPr lang="es-ES" sz="800" u="none" strike="noStrike">
                          <a:effectLst/>
                        </a:rPr>
                        <a:t>16</a:t>
                      </a:r>
                      <a:endParaRPr lang="es-ES" sz="800" b="0" i="0" u="none" strike="noStrike">
                        <a:solidFill>
                          <a:srgbClr val="000000"/>
                        </a:solidFill>
                        <a:effectLst/>
                        <a:latin typeface="Calibri" panose="020F0502020204030204" pitchFamily="34" charset="0"/>
                      </a:endParaRPr>
                    </a:p>
                  </a:txBody>
                  <a:tcPr marL="6534" marR="6534" marT="6534" marB="0" anchor="b"/>
                </a:tc>
                <a:tc>
                  <a:txBody>
                    <a:bodyPr/>
                    <a:lstStyle/>
                    <a:p>
                      <a:pPr algn="l" fontAlgn="b"/>
                      <a:r>
                        <a:rPr lang="es-ES" sz="800" u="none" strike="noStrike">
                          <a:effectLst/>
                        </a:rPr>
                        <a:t>SIMPLE</a:t>
                      </a:r>
                      <a:endParaRPr lang="es-ES" sz="800" b="0" i="0" u="none" strike="noStrike">
                        <a:solidFill>
                          <a:srgbClr val="000000"/>
                        </a:solidFill>
                        <a:effectLst/>
                        <a:latin typeface="Calibri" panose="020F0502020204030204" pitchFamily="34" charset="0"/>
                      </a:endParaRPr>
                    </a:p>
                  </a:txBody>
                  <a:tcPr marL="6534" marR="6534" marT="6534" marB="0" anchor="b"/>
                </a:tc>
                <a:tc>
                  <a:txBody>
                    <a:bodyPr/>
                    <a:lstStyle/>
                    <a:p>
                      <a:pPr algn="l" fontAlgn="b"/>
                      <a:r>
                        <a:rPr lang="es-ES" sz="800" u="none" strike="noStrike">
                          <a:effectLst/>
                        </a:rPr>
                        <a:t>POTASICO</a:t>
                      </a:r>
                      <a:endParaRPr lang="es-ES" sz="800" b="0" i="0" u="none" strike="noStrike">
                        <a:solidFill>
                          <a:srgbClr val="000000"/>
                        </a:solidFill>
                        <a:effectLst/>
                        <a:latin typeface="Calibri" panose="020F0502020204030204" pitchFamily="34" charset="0"/>
                      </a:endParaRPr>
                    </a:p>
                  </a:txBody>
                  <a:tcPr marL="6534" marR="6534" marT="6534" marB="0" anchor="b"/>
                </a:tc>
                <a:tc>
                  <a:txBody>
                    <a:bodyPr/>
                    <a:lstStyle/>
                    <a:p>
                      <a:pPr algn="l" fontAlgn="b"/>
                      <a:endParaRPr lang="es-ES" sz="800" b="0" i="0" u="none" strike="noStrike">
                        <a:solidFill>
                          <a:srgbClr val="000000"/>
                        </a:solidFill>
                        <a:effectLst/>
                        <a:latin typeface="Calibri" panose="020F0502020204030204" pitchFamily="34" charset="0"/>
                      </a:endParaRPr>
                    </a:p>
                  </a:txBody>
                  <a:tcPr marL="6534" marR="6534" marT="6534" marB="0" anchor="b"/>
                </a:tc>
                <a:tc>
                  <a:txBody>
                    <a:bodyPr/>
                    <a:lstStyle/>
                    <a:p>
                      <a:pPr algn="l" fontAlgn="b"/>
                      <a:endParaRPr lang="es-ES" sz="800" b="0" i="0" u="none" strike="noStrike">
                        <a:solidFill>
                          <a:srgbClr val="000000"/>
                        </a:solidFill>
                        <a:effectLst/>
                        <a:latin typeface="Calibri" panose="020F0502020204030204" pitchFamily="34" charset="0"/>
                      </a:endParaRPr>
                    </a:p>
                  </a:txBody>
                  <a:tcPr marL="6534" marR="6534" marT="6534" marB="0" anchor="b"/>
                </a:tc>
                <a:tc>
                  <a:txBody>
                    <a:bodyPr/>
                    <a:lstStyle/>
                    <a:p>
                      <a:pPr algn="l" fontAlgn="b"/>
                      <a:r>
                        <a:rPr lang="es-ES" sz="800" u="none" strike="noStrike">
                          <a:effectLst/>
                        </a:rPr>
                        <a:t>CLORURO POTASICO-ClK 60</a:t>
                      </a:r>
                      <a:endParaRPr lang="es-ES" sz="800" b="0" i="0" u="none" strike="noStrike">
                        <a:solidFill>
                          <a:srgbClr val="000000"/>
                        </a:solidFill>
                        <a:effectLst/>
                        <a:latin typeface="Calibri" panose="020F0502020204030204" pitchFamily="34" charset="0"/>
                      </a:endParaRPr>
                    </a:p>
                  </a:txBody>
                  <a:tcPr marL="6534" marR="6534" marT="6534" marB="0" anchor="b"/>
                </a:tc>
                <a:extLst>
                  <a:ext uri="{0D108BD9-81ED-4DB2-BD59-A6C34878D82A}">
                    <a16:rowId xmlns:a16="http://schemas.microsoft.com/office/drawing/2014/main" val="1694762457"/>
                  </a:ext>
                </a:extLst>
              </a:tr>
              <a:tr h="130671">
                <a:tc>
                  <a:txBody>
                    <a:bodyPr/>
                    <a:lstStyle/>
                    <a:p>
                      <a:pPr algn="r" fontAlgn="b"/>
                      <a:r>
                        <a:rPr lang="es-ES" sz="800" u="none" strike="noStrike">
                          <a:effectLst/>
                        </a:rPr>
                        <a:t>17</a:t>
                      </a:r>
                      <a:endParaRPr lang="es-ES" sz="800" b="0" i="0" u="none" strike="noStrike">
                        <a:solidFill>
                          <a:srgbClr val="000000"/>
                        </a:solidFill>
                        <a:effectLst/>
                        <a:latin typeface="Calibri" panose="020F0502020204030204" pitchFamily="34" charset="0"/>
                      </a:endParaRPr>
                    </a:p>
                  </a:txBody>
                  <a:tcPr marL="6534" marR="6534" marT="6534" marB="0" anchor="b"/>
                </a:tc>
                <a:tc>
                  <a:txBody>
                    <a:bodyPr/>
                    <a:lstStyle/>
                    <a:p>
                      <a:pPr algn="l" fontAlgn="b"/>
                      <a:r>
                        <a:rPr lang="es-ES" sz="800" u="none" strike="noStrike">
                          <a:effectLst/>
                        </a:rPr>
                        <a:t>SIMPLE</a:t>
                      </a:r>
                      <a:endParaRPr lang="es-ES" sz="800" b="0" i="0" u="none" strike="noStrike">
                        <a:solidFill>
                          <a:srgbClr val="000000"/>
                        </a:solidFill>
                        <a:effectLst/>
                        <a:latin typeface="Calibri" panose="020F0502020204030204" pitchFamily="34" charset="0"/>
                      </a:endParaRPr>
                    </a:p>
                  </a:txBody>
                  <a:tcPr marL="6534" marR="6534" marT="6534" marB="0" anchor="b"/>
                </a:tc>
                <a:tc>
                  <a:txBody>
                    <a:bodyPr/>
                    <a:lstStyle/>
                    <a:p>
                      <a:pPr algn="l" fontAlgn="b"/>
                      <a:r>
                        <a:rPr lang="es-ES" sz="800" u="none" strike="noStrike">
                          <a:effectLst/>
                        </a:rPr>
                        <a:t>POTASICO</a:t>
                      </a:r>
                      <a:endParaRPr lang="es-ES" sz="800" b="0" i="0" u="none" strike="noStrike">
                        <a:solidFill>
                          <a:srgbClr val="000000"/>
                        </a:solidFill>
                        <a:effectLst/>
                        <a:latin typeface="Calibri" panose="020F0502020204030204" pitchFamily="34" charset="0"/>
                      </a:endParaRPr>
                    </a:p>
                  </a:txBody>
                  <a:tcPr marL="6534" marR="6534" marT="6534" marB="0" anchor="b"/>
                </a:tc>
                <a:tc>
                  <a:txBody>
                    <a:bodyPr/>
                    <a:lstStyle/>
                    <a:p>
                      <a:pPr algn="l" fontAlgn="b"/>
                      <a:endParaRPr lang="es-ES" sz="800" b="0" i="0" u="none" strike="noStrike">
                        <a:solidFill>
                          <a:srgbClr val="000000"/>
                        </a:solidFill>
                        <a:effectLst/>
                        <a:latin typeface="Calibri" panose="020F0502020204030204" pitchFamily="34" charset="0"/>
                      </a:endParaRPr>
                    </a:p>
                  </a:txBody>
                  <a:tcPr marL="6534" marR="6534" marT="6534" marB="0" anchor="b"/>
                </a:tc>
                <a:tc>
                  <a:txBody>
                    <a:bodyPr/>
                    <a:lstStyle/>
                    <a:p>
                      <a:pPr algn="l" fontAlgn="b"/>
                      <a:endParaRPr lang="es-ES" sz="800" b="0" i="0" u="none" strike="noStrike">
                        <a:solidFill>
                          <a:srgbClr val="000000"/>
                        </a:solidFill>
                        <a:effectLst/>
                        <a:latin typeface="Calibri" panose="020F0502020204030204" pitchFamily="34" charset="0"/>
                      </a:endParaRPr>
                    </a:p>
                  </a:txBody>
                  <a:tcPr marL="6534" marR="6534" marT="6534" marB="0" anchor="b"/>
                </a:tc>
                <a:tc>
                  <a:txBody>
                    <a:bodyPr/>
                    <a:lstStyle/>
                    <a:p>
                      <a:pPr algn="l" fontAlgn="b"/>
                      <a:r>
                        <a:rPr lang="es-ES" sz="800" u="none" strike="noStrike">
                          <a:effectLst/>
                        </a:rPr>
                        <a:t>SULFATO POTASICO-SOP 50</a:t>
                      </a:r>
                      <a:endParaRPr lang="es-ES" sz="800" b="0" i="0" u="none" strike="noStrike">
                        <a:solidFill>
                          <a:srgbClr val="000000"/>
                        </a:solidFill>
                        <a:effectLst/>
                        <a:latin typeface="Calibri" panose="020F0502020204030204" pitchFamily="34" charset="0"/>
                      </a:endParaRPr>
                    </a:p>
                  </a:txBody>
                  <a:tcPr marL="6534" marR="6534" marT="6534" marB="0" anchor="b"/>
                </a:tc>
                <a:extLst>
                  <a:ext uri="{0D108BD9-81ED-4DB2-BD59-A6C34878D82A}">
                    <a16:rowId xmlns:a16="http://schemas.microsoft.com/office/drawing/2014/main" val="1380868929"/>
                  </a:ext>
                </a:extLst>
              </a:tr>
              <a:tr h="130671">
                <a:tc>
                  <a:txBody>
                    <a:bodyPr/>
                    <a:lstStyle/>
                    <a:p>
                      <a:pPr algn="r" fontAlgn="b"/>
                      <a:r>
                        <a:rPr lang="es-ES" sz="800" u="none" strike="noStrike">
                          <a:effectLst/>
                        </a:rPr>
                        <a:t>18</a:t>
                      </a:r>
                      <a:endParaRPr lang="es-ES" sz="800" b="0" i="0" u="none" strike="noStrike">
                        <a:solidFill>
                          <a:srgbClr val="000000"/>
                        </a:solidFill>
                        <a:effectLst/>
                        <a:latin typeface="Calibri" panose="020F0502020204030204" pitchFamily="34" charset="0"/>
                      </a:endParaRPr>
                    </a:p>
                  </a:txBody>
                  <a:tcPr marL="6534" marR="6534" marT="6534" marB="0" anchor="b"/>
                </a:tc>
                <a:tc>
                  <a:txBody>
                    <a:bodyPr/>
                    <a:lstStyle/>
                    <a:p>
                      <a:pPr algn="l" fontAlgn="b"/>
                      <a:r>
                        <a:rPr lang="es-ES" sz="800" u="none" strike="noStrike">
                          <a:effectLst/>
                        </a:rPr>
                        <a:t>COMPLEJO</a:t>
                      </a:r>
                      <a:endParaRPr lang="es-ES" sz="800" b="0" i="0" u="none" strike="noStrike">
                        <a:solidFill>
                          <a:srgbClr val="000000"/>
                        </a:solidFill>
                        <a:effectLst/>
                        <a:latin typeface="Calibri" panose="020F0502020204030204" pitchFamily="34" charset="0"/>
                      </a:endParaRPr>
                    </a:p>
                  </a:txBody>
                  <a:tcPr marL="6534" marR="6534" marT="6534" marB="0" anchor="b"/>
                </a:tc>
                <a:tc>
                  <a:txBody>
                    <a:bodyPr/>
                    <a:lstStyle/>
                    <a:p>
                      <a:pPr algn="l" fontAlgn="b"/>
                      <a:r>
                        <a:rPr lang="es-ES" sz="800" u="none" strike="noStrike">
                          <a:effectLst/>
                        </a:rPr>
                        <a:t>BINARIO NP</a:t>
                      </a:r>
                      <a:endParaRPr lang="es-ES" sz="800" b="0" i="0" u="none" strike="noStrike">
                        <a:solidFill>
                          <a:srgbClr val="000000"/>
                        </a:solidFill>
                        <a:effectLst/>
                        <a:latin typeface="Calibri" panose="020F0502020204030204" pitchFamily="34" charset="0"/>
                      </a:endParaRPr>
                    </a:p>
                  </a:txBody>
                  <a:tcPr marL="6534" marR="6534" marT="6534" marB="0" anchor="b"/>
                </a:tc>
                <a:tc>
                  <a:txBody>
                    <a:bodyPr/>
                    <a:lstStyle/>
                    <a:p>
                      <a:pPr algn="l" fontAlgn="b"/>
                      <a:endParaRPr lang="es-ES" sz="800" b="0" i="0" u="none" strike="noStrike">
                        <a:solidFill>
                          <a:srgbClr val="000000"/>
                        </a:solidFill>
                        <a:effectLst/>
                        <a:latin typeface="Calibri" panose="020F0502020204030204" pitchFamily="34" charset="0"/>
                      </a:endParaRPr>
                    </a:p>
                  </a:txBody>
                  <a:tcPr marL="6534" marR="6534" marT="6534" marB="0" anchor="b"/>
                </a:tc>
                <a:tc>
                  <a:txBody>
                    <a:bodyPr/>
                    <a:lstStyle/>
                    <a:p>
                      <a:pPr algn="l" fontAlgn="b"/>
                      <a:endParaRPr lang="es-ES" sz="800" b="0" i="0" u="none" strike="noStrike">
                        <a:solidFill>
                          <a:srgbClr val="000000"/>
                        </a:solidFill>
                        <a:effectLst/>
                        <a:latin typeface="Calibri" panose="020F0502020204030204" pitchFamily="34" charset="0"/>
                      </a:endParaRPr>
                    </a:p>
                  </a:txBody>
                  <a:tcPr marL="6534" marR="6534" marT="6534" marB="0" anchor="b"/>
                </a:tc>
                <a:tc>
                  <a:txBody>
                    <a:bodyPr/>
                    <a:lstStyle/>
                    <a:p>
                      <a:pPr algn="l" fontAlgn="b"/>
                      <a:r>
                        <a:rPr lang="es-ES" sz="800" u="none" strike="noStrike">
                          <a:effectLst/>
                        </a:rPr>
                        <a:t>FOSFATO MONOAMONICO-MAP (10,5-52-00)</a:t>
                      </a:r>
                      <a:endParaRPr lang="es-ES" sz="800" b="0" i="0" u="none" strike="noStrike">
                        <a:solidFill>
                          <a:srgbClr val="000000"/>
                        </a:solidFill>
                        <a:effectLst/>
                        <a:latin typeface="Calibri" panose="020F0502020204030204" pitchFamily="34" charset="0"/>
                      </a:endParaRPr>
                    </a:p>
                  </a:txBody>
                  <a:tcPr marL="6534" marR="6534" marT="6534" marB="0" anchor="b"/>
                </a:tc>
                <a:extLst>
                  <a:ext uri="{0D108BD9-81ED-4DB2-BD59-A6C34878D82A}">
                    <a16:rowId xmlns:a16="http://schemas.microsoft.com/office/drawing/2014/main" val="437340411"/>
                  </a:ext>
                </a:extLst>
              </a:tr>
              <a:tr h="130671">
                <a:tc>
                  <a:txBody>
                    <a:bodyPr/>
                    <a:lstStyle/>
                    <a:p>
                      <a:pPr algn="r" fontAlgn="b"/>
                      <a:r>
                        <a:rPr lang="es-ES" sz="800" u="none" strike="noStrike">
                          <a:effectLst/>
                        </a:rPr>
                        <a:t>19</a:t>
                      </a:r>
                      <a:endParaRPr lang="es-ES" sz="800" b="0" i="0" u="none" strike="noStrike">
                        <a:solidFill>
                          <a:srgbClr val="000000"/>
                        </a:solidFill>
                        <a:effectLst/>
                        <a:latin typeface="Calibri" panose="020F0502020204030204" pitchFamily="34" charset="0"/>
                      </a:endParaRPr>
                    </a:p>
                  </a:txBody>
                  <a:tcPr marL="6534" marR="6534" marT="6534" marB="0" anchor="b"/>
                </a:tc>
                <a:tc>
                  <a:txBody>
                    <a:bodyPr/>
                    <a:lstStyle/>
                    <a:p>
                      <a:pPr algn="l" fontAlgn="b"/>
                      <a:r>
                        <a:rPr lang="es-ES" sz="800" u="none" strike="noStrike">
                          <a:effectLst/>
                        </a:rPr>
                        <a:t>COMPLEJO</a:t>
                      </a:r>
                      <a:endParaRPr lang="es-ES" sz="800" b="0" i="0" u="none" strike="noStrike">
                        <a:solidFill>
                          <a:srgbClr val="000000"/>
                        </a:solidFill>
                        <a:effectLst/>
                        <a:latin typeface="Calibri" panose="020F0502020204030204" pitchFamily="34" charset="0"/>
                      </a:endParaRPr>
                    </a:p>
                  </a:txBody>
                  <a:tcPr marL="6534" marR="6534" marT="6534" marB="0" anchor="b"/>
                </a:tc>
                <a:tc>
                  <a:txBody>
                    <a:bodyPr/>
                    <a:lstStyle/>
                    <a:p>
                      <a:pPr algn="l" fontAlgn="b"/>
                      <a:r>
                        <a:rPr lang="es-ES" sz="800" u="none" strike="noStrike">
                          <a:effectLst/>
                        </a:rPr>
                        <a:t>BINARIO NP</a:t>
                      </a:r>
                      <a:endParaRPr lang="es-ES" sz="800" b="0" i="0" u="none" strike="noStrike">
                        <a:solidFill>
                          <a:srgbClr val="000000"/>
                        </a:solidFill>
                        <a:effectLst/>
                        <a:latin typeface="Calibri" panose="020F0502020204030204" pitchFamily="34" charset="0"/>
                      </a:endParaRPr>
                    </a:p>
                  </a:txBody>
                  <a:tcPr marL="6534" marR="6534" marT="6534" marB="0" anchor="b"/>
                </a:tc>
                <a:tc>
                  <a:txBody>
                    <a:bodyPr/>
                    <a:lstStyle/>
                    <a:p>
                      <a:pPr algn="l" fontAlgn="b"/>
                      <a:endParaRPr lang="es-ES" sz="800" b="0" i="0" u="none" strike="noStrike">
                        <a:solidFill>
                          <a:srgbClr val="000000"/>
                        </a:solidFill>
                        <a:effectLst/>
                        <a:latin typeface="Calibri" panose="020F0502020204030204" pitchFamily="34" charset="0"/>
                      </a:endParaRPr>
                    </a:p>
                  </a:txBody>
                  <a:tcPr marL="6534" marR="6534" marT="6534" marB="0" anchor="b"/>
                </a:tc>
                <a:tc>
                  <a:txBody>
                    <a:bodyPr/>
                    <a:lstStyle/>
                    <a:p>
                      <a:pPr algn="l" fontAlgn="b"/>
                      <a:endParaRPr lang="es-ES" sz="800" b="0" i="0" u="none" strike="noStrike">
                        <a:solidFill>
                          <a:srgbClr val="000000"/>
                        </a:solidFill>
                        <a:effectLst/>
                        <a:latin typeface="Calibri" panose="020F0502020204030204" pitchFamily="34" charset="0"/>
                      </a:endParaRPr>
                    </a:p>
                  </a:txBody>
                  <a:tcPr marL="6534" marR="6534" marT="6534" marB="0" anchor="b"/>
                </a:tc>
                <a:tc>
                  <a:txBody>
                    <a:bodyPr/>
                    <a:lstStyle/>
                    <a:p>
                      <a:pPr algn="l" fontAlgn="b"/>
                      <a:r>
                        <a:rPr lang="es-ES" sz="800" u="none" strike="noStrike">
                          <a:effectLst/>
                        </a:rPr>
                        <a:t>11-60-0</a:t>
                      </a:r>
                      <a:endParaRPr lang="es-ES" sz="800" b="0" i="0" u="none" strike="noStrike">
                        <a:solidFill>
                          <a:srgbClr val="000000"/>
                        </a:solidFill>
                        <a:effectLst/>
                        <a:latin typeface="Calibri" panose="020F0502020204030204" pitchFamily="34" charset="0"/>
                      </a:endParaRPr>
                    </a:p>
                  </a:txBody>
                  <a:tcPr marL="6534" marR="6534" marT="6534" marB="0" anchor="b"/>
                </a:tc>
                <a:extLst>
                  <a:ext uri="{0D108BD9-81ED-4DB2-BD59-A6C34878D82A}">
                    <a16:rowId xmlns:a16="http://schemas.microsoft.com/office/drawing/2014/main" val="3932333495"/>
                  </a:ext>
                </a:extLst>
              </a:tr>
              <a:tr h="130671">
                <a:tc>
                  <a:txBody>
                    <a:bodyPr/>
                    <a:lstStyle/>
                    <a:p>
                      <a:pPr algn="r" fontAlgn="b"/>
                      <a:r>
                        <a:rPr lang="es-ES" sz="800" u="none" strike="noStrike">
                          <a:effectLst/>
                        </a:rPr>
                        <a:t>20</a:t>
                      </a:r>
                      <a:endParaRPr lang="es-ES" sz="800" b="0" i="0" u="none" strike="noStrike">
                        <a:solidFill>
                          <a:srgbClr val="000000"/>
                        </a:solidFill>
                        <a:effectLst/>
                        <a:latin typeface="Calibri" panose="020F0502020204030204" pitchFamily="34" charset="0"/>
                      </a:endParaRPr>
                    </a:p>
                  </a:txBody>
                  <a:tcPr marL="6534" marR="6534" marT="6534" marB="0" anchor="b"/>
                </a:tc>
                <a:tc>
                  <a:txBody>
                    <a:bodyPr/>
                    <a:lstStyle/>
                    <a:p>
                      <a:pPr algn="l" fontAlgn="b"/>
                      <a:r>
                        <a:rPr lang="es-ES" sz="800" u="none" strike="noStrike">
                          <a:effectLst/>
                        </a:rPr>
                        <a:t>COMPLEJO</a:t>
                      </a:r>
                      <a:endParaRPr lang="es-ES" sz="800" b="0" i="0" u="none" strike="noStrike">
                        <a:solidFill>
                          <a:srgbClr val="000000"/>
                        </a:solidFill>
                        <a:effectLst/>
                        <a:latin typeface="Calibri" panose="020F0502020204030204" pitchFamily="34" charset="0"/>
                      </a:endParaRPr>
                    </a:p>
                  </a:txBody>
                  <a:tcPr marL="6534" marR="6534" marT="6534" marB="0" anchor="b"/>
                </a:tc>
                <a:tc>
                  <a:txBody>
                    <a:bodyPr/>
                    <a:lstStyle/>
                    <a:p>
                      <a:pPr algn="l" fontAlgn="b"/>
                      <a:r>
                        <a:rPr lang="es-ES" sz="800" u="none" strike="noStrike">
                          <a:effectLst/>
                        </a:rPr>
                        <a:t>BINARIO NP</a:t>
                      </a:r>
                      <a:endParaRPr lang="es-ES" sz="800" b="0" i="0" u="none" strike="noStrike">
                        <a:solidFill>
                          <a:srgbClr val="000000"/>
                        </a:solidFill>
                        <a:effectLst/>
                        <a:latin typeface="Calibri" panose="020F0502020204030204" pitchFamily="34" charset="0"/>
                      </a:endParaRPr>
                    </a:p>
                  </a:txBody>
                  <a:tcPr marL="6534" marR="6534" marT="6534" marB="0" anchor="b"/>
                </a:tc>
                <a:tc>
                  <a:txBody>
                    <a:bodyPr/>
                    <a:lstStyle/>
                    <a:p>
                      <a:pPr algn="l" fontAlgn="b"/>
                      <a:endParaRPr lang="es-ES" sz="800" b="0" i="0" u="none" strike="noStrike">
                        <a:solidFill>
                          <a:srgbClr val="000000"/>
                        </a:solidFill>
                        <a:effectLst/>
                        <a:latin typeface="Calibri" panose="020F0502020204030204" pitchFamily="34" charset="0"/>
                      </a:endParaRPr>
                    </a:p>
                  </a:txBody>
                  <a:tcPr marL="6534" marR="6534" marT="6534" marB="0" anchor="b"/>
                </a:tc>
                <a:tc>
                  <a:txBody>
                    <a:bodyPr/>
                    <a:lstStyle/>
                    <a:p>
                      <a:pPr algn="l" fontAlgn="b"/>
                      <a:endParaRPr lang="es-ES" sz="800" b="0" i="0" u="none" strike="noStrike">
                        <a:solidFill>
                          <a:srgbClr val="000000"/>
                        </a:solidFill>
                        <a:effectLst/>
                        <a:latin typeface="Calibri" panose="020F0502020204030204" pitchFamily="34" charset="0"/>
                      </a:endParaRPr>
                    </a:p>
                  </a:txBody>
                  <a:tcPr marL="6534" marR="6534" marT="6534" marB="0" anchor="b"/>
                </a:tc>
                <a:tc>
                  <a:txBody>
                    <a:bodyPr/>
                    <a:lstStyle/>
                    <a:p>
                      <a:pPr algn="l" fontAlgn="b"/>
                      <a:r>
                        <a:rPr lang="es-ES" sz="800" u="none" strike="noStrike">
                          <a:effectLst/>
                        </a:rPr>
                        <a:t>16-20-0</a:t>
                      </a:r>
                      <a:endParaRPr lang="es-ES" sz="800" b="0" i="0" u="none" strike="noStrike">
                        <a:solidFill>
                          <a:srgbClr val="000000"/>
                        </a:solidFill>
                        <a:effectLst/>
                        <a:latin typeface="Calibri" panose="020F0502020204030204" pitchFamily="34" charset="0"/>
                      </a:endParaRPr>
                    </a:p>
                  </a:txBody>
                  <a:tcPr marL="6534" marR="6534" marT="6534" marB="0" anchor="b"/>
                </a:tc>
                <a:extLst>
                  <a:ext uri="{0D108BD9-81ED-4DB2-BD59-A6C34878D82A}">
                    <a16:rowId xmlns:a16="http://schemas.microsoft.com/office/drawing/2014/main" val="2874320627"/>
                  </a:ext>
                </a:extLst>
              </a:tr>
              <a:tr h="130671">
                <a:tc>
                  <a:txBody>
                    <a:bodyPr/>
                    <a:lstStyle/>
                    <a:p>
                      <a:pPr algn="r" fontAlgn="b"/>
                      <a:r>
                        <a:rPr lang="es-ES" sz="800" u="none" strike="noStrike">
                          <a:effectLst/>
                        </a:rPr>
                        <a:t>21</a:t>
                      </a:r>
                      <a:endParaRPr lang="es-ES" sz="800" b="0" i="0" u="none" strike="noStrike">
                        <a:solidFill>
                          <a:srgbClr val="000000"/>
                        </a:solidFill>
                        <a:effectLst/>
                        <a:latin typeface="Calibri" panose="020F0502020204030204" pitchFamily="34" charset="0"/>
                      </a:endParaRPr>
                    </a:p>
                  </a:txBody>
                  <a:tcPr marL="6534" marR="6534" marT="6534" marB="0" anchor="b"/>
                </a:tc>
                <a:tc>
                  <a:txBody>
                    <a:bodyPr/>
                    <a:lstStyle/>
                    <a:p>
                      <a:pPr algn="l" fontAlgn="b"/>
                      <a:r>
                        <a:rPr lang="es-ES" sz="800" u="none" strike="noStrike">
                          <a:effectLst/>
                        </a:rPr>
                        <a:t>COMPLEJO</a:t>
                      </a:r>
                      <a:endParaRPr lang="es-ES" sz="800" b="0" i="0" u="none" strike="noStrike">
                        <a:solidFill>
                          <a:srgbClr val="000000"/>
                        </a:solidFill>
                        <a:effectLst/>
                        <a:latin typeface="Calibri" panose="020F0502020204030204" pitchFamily="34" charset="0"/>
                      </a:endParaRPr>
                    </a:p>
                  </a:txBody>
                  <a:tcPr marL="6534" marR="6534" marT="6534" marB="0" anchor="b"/>
                </a:tc>
                <a:tc>
                  <a:txBody>
                    <a:bodyPr/>
                    <a:lstStyle/>
                    <a:p>
                      <a:pPr algn="l" fontAlgn="b"/>
                      <a:r>
                        <a:rPr lang="es-ES" sz="800" u="none" strike="noStrike">
                          <a:effectLst/>
                        </a:rPr>
                        <a:t>BINARIO NP</a:t>
                      </a:r>
                      <a:endParaRPr lang="es-ES" sz="800" b="0" i="0" u="none" strike="noStrike">
                        <a:solidFill>
                          <a:srgbClr val="000000"/>
                        </a:solidFill>
                        <a:effectLst/>
                        <a:latin typeface="Calibri" panose="020F0502020204030204" pitchFamily="34" charset="0"/>
                      </a:endParaRPr>
                    </a:p>
                  </a:txBody>
                  <a:tcPr marL="6534" marR="6534" marT="6534" marB="0" anchor="b"/>
                </a:tc>
                <a:tc>
                  <a:txBody>
                    <a:bodyPr/>
                    <a:lstStyle/>
                    <a:p>
                      <a:pPr algn="l" fontAlgn="b"/>
                      <a:endParaRPr lang="es-ES" sz="800" b="0" i="0" u="none" strike="noStrike">
                        <a:solidFill>
                          <a:srgbClr val="000000"/>
                        </a:solidFill>
                        <a:effectLst/>
                        <a:latin typeface="Calibri" panose="020F0502020204030204" pitchFamily="34" charset="0"/>
                      </a:endParaRPr>
                    </a:p>
                  </a:txBody>
                  <a:tcPr marL="6534" marR="6534" marT="6534" marB="0" anchor="b"/>
                </a:tc>
                <a:tc>
                  <a:txBody>
                    <a:bodyPr/>
                    <a:lstStyle/>
                    <a:p>
                      <a:pPr algn="l" fontAlgn="b"/>
                      <a:endParaRPr lang="es-ES" sz="800" b="0" i="0" u="none" strike="noStrike">
                        <a:solidFill>
                          <a:srgbClr val="000000"/>
                        </a:solidFill>
                        <a:effectLst/>
                        <a:latin typeface="Calibri" panose="020F0502020204030204" pitchFamily="34" charset="0"/>
                      </a:endParaRPr>
                    </a:p>
                  </a:txBody>
                  <a:tcPr marL="6534" marR="6534" marT="6534" marB="0" anchor="b"/>
                </a:tc>
                <a:tc>
                  <a:txBody>
                    <a:bodyPr/>
                    <a:lstStyle/>
                    <a:p>
                      <a:pPr algn="l" fontAlgn="b"/>
                      <a:r>
                        <a:rPr lang="es-ES" sz="800" u="none" strike="noStrike">
                          <a:effectLst/>
                        </a:rPr>
                        <a:t>FOSFATO DIAMONICO-DAP (18-46-00)</a:t>
                      </a:r>
                      <a:endParaRPr lang="es-ES" sz="800" b="0" i="0" u="none" strike="noStrike">
                        <a:solidFill>
                          <a:srgbClr val="000000"/>
                        </a:solidFill>
                        <a:effectLst/>
                        <a:latin typeface="Calibri" panose="020F0502020204030204" pitchFamily="34" charset="0"/>
                      </a:endParaRPr>
                    </a:p>
                  </a:txBody>
                  <a:tcPr marL="6534" marR="6534" marT="6534" marB="0" anchor="b"/>
                </a:tc>
                <a:extLst>
                  <a:ext uri="{0D108BD9-81ED-4DB2-BD59-A6C34878D82A}">
                    <a16:rowId xmlns:a16="http://schemas.microsoft.com/office/drawing/2014/main" val="1863215862"/>
                  </a:ext>
                </a:extLst>
              </a:tr>
              <a:tr h="130671">
                <a:tc>
                  <a:txBody>
                    <a:bodyPr/>
                    <a:lstStyle/>
                    <a:p>
                      <a:pPr algn="r" fontAlgn="b"/>
                      <a:r>
                        <a:rPr lang="es-ES" sz="800" u="none" strike="noStrike">
                          <a:effectLst/>
                        </a:rPr>
                        <a:t>22</a:t>
                      </a:r>
                      <a:endParaRPr lang="es-ES" sz="800" b="0" i="0" u="none" strike="noStrike">
                        <a:solidFill>
                          <a:srgbClr val="000000"/>
                        </a:solidFill>
                        <a:effectLst/>
                        <a:latin typeface="Calibri" panose="020F0502020204030204" pitchFamily="34" charset="0"/>
                      </a:endParaRPr>
                    </a:p>
                  </a:txBody>
                  <a:tcPr marL="6534" marR="6534" marT="6534" marB="0" anchor="b"/>
                </a:tc>
                <a:tc>
                  <a:txBody>
                    <a:bodyPr/>
                    <a:lstStyle/>
                    <a:p>
                      <a:pPr algn="l" fontAlgn="b"/>
                      <a:r>
                        <a:rPr lang="es-ES" sz="800" u="none" strike="noStrike">
                          <a:effectLst/>
                        </a:rPr>
                        <a:t>COMPLEJO</a:t>
                      </a:r>
                      <a:endParaRPr lang="es-ES" sz="800" b="0" i="0" u="none" strike="noStrike">
                        <a:solidFill>
                          <a:srgbClr val="000000"/>
                        </a:solidFill>
                        <a:effectLst/>
                        <a:latin typeface="Calibri" panose="020F0502020204030204" pitchFamily="34" charset="0"/>
                      </a:endParaRPr>
                    </a:p>
                  </a:txBody>
                  <a:tcPr marL="6534" marR="6534" marT="6534" marB="0" anchor="b"/>
                </a:tc>
                <a:tc>
                  <a:txBody>
                    <a:bodyPr/>
                    <a:lstStyle/>
                    <a:p>
                      <a:pPr algn="l" fontAlgn="b"/>
                      <a:r>
                        <a:rPr lang="es-ES" sz="800" u="none" strike="noStrike">
                          <a:effectLst/>
                        </a:rPr>
                        <a:t>BINARIO NK</a:t>
                      </a:r>
                      <a:endParaRPr lang="es-ES" sz="800" b="0" i="0" u="none" strike="noStrike">
                        <a:solidFill>
                          <a:srgbClr val="000000"/>
                        </a:solidFill>
                        <a:effectLst/>
                        <a:latin typeface="Calibri" panose="020F0502020204030204" pitchFamily="34" charset="0"/>
                      </a:endParaRPr>
                    </a:p>
                  </a:txBody>
                  <a:tcPr marL="6534" marR="6534" marT="6534" marB="0" anchor="b"/>
                </a:tc>
                <a:tc>
                  <a:txBody>
                    <a:bodyPr/>
                    <a:lstStyle/>
                    <a:p>
                      <a:pPr algn="l" fontAlgn="b"/>
                      <a:endParaRPr lang="es-ES" sz="800" b="0" i="0" u="none" strike="noStrike">
                        <a:solidFill>
                          <a:srgbClr val="000000"/>
                        </a:solidFill>
                        <a:effectLst/>
                        <a:latin typeface="Calibri" panose="020F0502020204030204" pitchFamily="34" charset="0"/>
                      </a:endParaRPr>
                    </a:p>
                  </a:txBody>
                  <a:tcPr marL="6534" marR="6534" marT="6534" marB="0" anchor="b"/>
                </a:tc>
                <a:tc>
                  <a:txBody>
                    <a:bodyPr/>
                    <a:lstStyle/>
                    <a:p>
                      <a:pPr algn="l" fontAlgn="b"/>
                      <a:endParaRPr lang="es-ES" sz="800" b="0" i="0" u="none" strike="noStrike">
                        <a:solidFill>
                          <a:srgbClr val="000000"/>
                        </a:solidFill>
                        <a:effectLst/>
                        <a:latin typeface="Calibri" panose="020F0502020204030204" pitchFamily="34" charset="0"/>
                      </a:endParaRPr>
                    </a:p>
                  </a:txBody>
                  <a:tcPr marL="6534" marR="6534" marT="6534" marB="0" anchor="b"/>
                </a:tc>
                <a:tc>
                  <a:txBody>
                    <a:bodyPr/>
                    <a:lstStyle/>
                    <a:p>
                      <a:pPr algn="l" fontAlgn="b"/>
                      <a:r>
                        <a:rPr lang="es-ES" sz="800" u="none" strike="noStrike">
                          <a:effectLst/>
                        </a:rPr>
                        <a:t>12-0-18</a:t>
                      </a:r>
                      <a:endParaRPr lang="es-ES" sz="800" b="0" i="0" u="none" strike="noStrike">
                        <a:solidFill>
                          <a:srgbClr val="000000"/>
                        </a:solidFill>
                        <a:effectLst/>
                        <a:latin typeface="Calibri" panose="020F0502020204030204" pitchFamily="34" charset="0"/>
                      </a:endParaRPr>
                    </a:p>
                  </a:txBody>
                  <a:tcPr marL="6534" marR="6534" marT="6534" marB="0" anchor="b"/>
                </a:tc>
                <a:extLst>
                  <a:ext uri="{0D108BD9-81ED-4DB2-BD59-A6C34878D82A}">
                    <a16:rowId xmlns:a16="http://schemas.microsoft.com/office/drawing/2014/main" val="3719832936"/>
                  </a:ext>
                </a:extLst>
              </a:tr>
              <a:tr h="130671">
                <a:tc>
                  <a:txBody>
                    <a:bodyPr/>
                    <a:lstStyle/>
                    <a:p>
                      <a:pPr algn="r" fontAlgn="b"/>
                      <a:r>
                        <a:rPr lang="es-ES" sz="800" u="none" strike="noStrike">
                          <a:effectLst/>
                        </a:rPr>
                        <a:t>23</a:t>
                      </a:r>
                      <a:endParaRPr lang="es-ES" sz="800" b="0" i="0" u="none" strike="noStrike">
                        <a:solidFill>
                          <a:srgbClr val="000000"/>
                        </a:solidFill>
                        <a:effectLst/>
                        <a:latin typeface="Calibri" panose="020F0502020204030204" pitchFamily="34" charset="0"/>
                      </a:endParaRPr>
                    </a:p>
                  </a:txBody>
                  <a:tcPr marL="6534" marR="6534" marT="6534" marB="0" anchor="b"/>
                </a:tc>
                <a:tc>
                  <a:txBody>
                    <a:bodyPr/>
                    <a:lstStyle/>
                    <a:p>
                      <a:pPr algn="l" fontAlgn="b"/>
                      <a:r>
                        <a:rPr lang="es-ES" sz="800" u="none" strike="noStrike">
                          <a:effectLst/>
                        </a:rPr>
                        <a:t>COMPLEJO</a:t>
                      </a:r>
                      <a:endParaRPr lang="es-ES" sz="800" b="0" i="0" u="none" strike="noStrike">
                        <a:solidFill>
                          <a:srgbClr val="000000"/>
                        </a:solidFill>
                        <a:effectLst/>
                        <a:latin typeface="Calibri" panose="020F0502020204030204" pitchFamily="34" charset="0"/>
                      </a:endParaRPr>
                    </a:p>
                  </a:txBody>
                  <a:tcPr marL="6534" marR="6534" marT="6534" marB="0" anchor="b"/>
                </a:tc>
                <a:tc>
                  <a:txBody>
                    <a:bodyPr/>
                    <a:lstStyle/>
                    <a:p>
                      <a:pPr algn="l" fontAlgn="b"/>
                      <a:r>
                        <a:rPr lang="es-ES" sz="800" u="none" strike="noStrike">
                          <a:effectLst/>
                        </a:rPr>
                        <a:t>BINARIO NK</a:t>
                      </a:r>
                      <a:endParaRPr lang="es-ES" sz="800" b="0" i="0" u="none" strike="noStrike">
                        <a:solidFill>
                          <a:srgbClr val="000000"/>
                        </a:solidFill>
                        <a:effectLst/>
                        <a:latin typeface="Calibri" panose="020F0502020204030204" pitchFamily="34" charset="0"/>
                      </a:endParaRPr>
                    </a:p>
                  </a:txBody>
                  <a:tcPr marL="6534" marR="6534" marT="6534" marB="0" anchor="b"/>
                </a:tc>
                <a:tc>
                  <a:txBody>
                    <a:bodyPr/>
                    <a:lstStyle/>
                    <a:p>
                      <a:pPr algn="l" fontAlgn="b"/>
                      <a:endParaRPr lang="es-ES" sz="800" b="0" i="0" u="none" strike="noStrike">
                        <a:solidFill>
                          <a:srgbClr val="000000"/>
                        </a:solidFill>
                        <a:effectLst/>
                        <a:latin typeface="Calibri" panose="020F0502020204030204" pitchFamily="34" charset="0"/>
                      </a:endParaRPr>
                    </a:p>
                  </a:txBody>
                  <a:tcPr marL="6534" marR="6534" marT="6534" marB="0" anchor="b"/>
                </a:tc>
                <a:tc>
                  <a:txBody>
                    <a:bodyPr/>
                    <a:lstStyle/>
                    <a:p>
                      <a:pPr algn="l" fontAlgn="b"/>
                      <a:endParaRPr lang="es-ES" sz="800" b="0" i="0" u="none" strike="noStrike">
                        <a:solidFill>
                          <a:srgbClr val="000000"/>
                        </a:solidFill>
                        <a:effectLst/>
                        <a:latin typeface="Calibri" panose="020F0502020204030204" pitchFamily="34" charset="0"/>
                      </a:endParaRPr>
                    </a:p>
                  </a:txBody>
                  <a:tcPr marL="6534" marR="6534" marT="6534" marB="0" anchor="b"/>
                </a:tc>
                <a:tc>
                  <a:txBody>
                    <a:bodyPr/>
                    <a:lstStyle/>
                    <a:p>
                      <a:pPr algn="l" fontAlgn="b"/>
                      <a:r>
                        <a:rPr lang="es-ES" sz="800" u="none" strike="noStrike">
                          <a:effectLst/>
                        </a:rPr>
                        <a:t>13-0-46 (NITRATO POTASICO)</a:t>
                      </a:r>
                      <a:endParaRPr lang="es-ES" sz="800" b="0" i="0" u="none" strike="noStrike">
                        <a:solidFill>
                          <a:srgbClr val="000000"/>
                        </a:solidFill>
                        <a:effectLst/>
                        <a:latin typeface="Calibri" panose="020F0502020204030204" pitchFamily="34" charset="0"/>
                      </a:endParaRPr>
                    </a:p>
                  </a:txBody>
                  <a:tcPr marL="6534" marR="6534" marT="6534" marB="0" anchor="b"/>
                </a:tc>
                <a:extLst>
                  <a:ext uri="{0D108BD9-81ED-4DB2-BD59-A6C34878D82A}">
                    <a16:rowId xmlns:a16="http://schemas.microsoft.com/office/drawing/2014/main" val="3471265333"/>
                  </a:ext>
                </a:extLst>
              </a:tr>
              <a:tr h="130671">
                <a:tc>
                  <a:txBody>
                    <a:bodyPr/>
                    <a:lstStyle/>
                    <a:p>
                      <a:pPr algn="r" fontAlgn="b"/>
                      <a:r>
                        <a:rPr lang="es-ES" sz="800" u="none" strike="noStrike">
                          <a:effectLst/>
                        </a:rPr>
                        <a:t>24</a:t>
                      </a:r>
                      <a:endParaRPr lang="es-ES" sz="800" b="0" i="0" u="none" strike="noStrike">
                        <a:solidFill>
                          <a:srgbClr val="000000"/>
                        </a:solidFill>
                        <a:effectLst/>
                        <a:latin typeface="Calibri" panose="020F0502020204030204" pitchFamily="34" charset="0"/>
                      </a:endParaRPr>
                    </a:p>
                  </a:txBody>
                  <a:tcPr marL="6534" marR="6534" marT="6534" marB="0" anchor="b"/>
                </a:tc>
                <a:tc>
                  <a:txBody>
                    <a:bodyPr/>
                    <a:lstStyle/>
                    <a:p>
                      <a:pPr algn="l" fontAlgn="b"/>
                      <a:r>
                        <a:rPr lang="es-ES" sz="800" u="none" strike="noStrike">
                          <a:effectLst/>
                        </a:rPr>
                        <a:t>COMPLEJO</a:t>
                      </a:r>
                      <a:endParaRPr lang="es-ES" sz="800" b="0" i="0" u="none" strike="noStrike">
                        <a:solidFill>
                          <a:srgbClr val="000000"/>
                        </a:solidFill>
                        <a:effectLst/>
                        <a:latin typeface="Calibri" panose="020F0502020204030204" pitchFamily="34" charset="0"/>
                      </a:endParaRPr>
                    </a:p>
                  </a:txBody>
                  <a:tcPr marL="6534" marR="6534" marT="6534" marB="0" anchor="b"/>
                </a:tc>
                <a:tc>
                  <a:txBody>
                    <a:bodyPr/>
                    <a:lstStyle/>
                    <a:p>
                      <a:pPr algn="l" fontAlgn="b"/>
                      <a:r>
                        <a:rPr lang="es-ES" sz="800" u="none" strike="noStrike">
                          <a:effectLst/>
                        </a:rPr>
                        <a:t>BINARIO PK</a:t>
                      </a:r>
                      <a:endParaRPr lang="es-ES" sz="800" b="0" i="0" u="none" strike="noStrike">
                        <a:solidFill>
                          <a:srgbClr val="000000"/>
                        </a:solidFill>
                        <a:effectLst/>
                        <a:latin typeface="Calibri" panose="020F0502020204030204" pitchFamily="34" charset="0"/>
                      </a:endParaRPr>
                    </a:p>
                  </a:txBody>
                  <a:tcPr marL="6534" marR="6534" marT="6534" marB="0" anchor="b"/>
                </a:tc>
                <a:tc>
                  <a:txBody>
                    <a:bodyPr/>
                    <a:lstStyle/>
                    <a:p>
                      <a:pPr algn="l" fontAlgn="b"/>
                      <a:endParaRPr lang="es-ES" sz="800" b="0" i="0" u="none" strike="noStrike">
                        <a:solidFill>
                          <a:srgbClr val="000000"/>
                        </a:solidFill>
                        <a:effectLst/>
                        <a:latin typeface="Calibri" panose="020F0502020204030204" pitchFamily="34" charset="0"/>
                      </a:endParaRPr>
                    </a:p>
                  </a:txBody>
                  <a:tcPr marL="6534" marR="6534" marT="6534" marB="0" anchor="b"/>
                </a:tc>
                <a:tc>
                  <a:txBody>
                    <a:bodyPr/>
                    <a:lstStyle/>
                    <a:p>
                      <a:pPr algn="l" fontAlgn="b"/>
                      <a:endParaRPr lang="es-ES" sz="800" b="0" i="0" u="none" strike="noStrike">
                        <a:solidFill>
                          <a:srgbClr val="000000"/>
                        </a:solidFill>
                        <a:effectLst/>
                        <a:latin typeface="Calibri" panose="020F0502020204030204" pitchFamily="34" charset="0"/>
                      </a:endParaRPr>
                    </a:p>
                  </a:txBody>
                  <a:tcPr marL="6534" marR="6534" marT="6534" marB="0" anchor="b"/>
                </a:tc>
                <a:tc>
                  <a:txBody>
                    <a:bodyPr/>
                    <a:lstStyle/>
                    <a:p>
                      <a:pPr algn="l" fontAlgn="b"/>
                      <a:r>
                        <a:rPr lang="es-ES" sz="800" u="none" strike="noStrike">
                          <a:effectLst/>
                        </a:rPr>
                        <a:t>0-20-17</a:t>
                      </a:r>
                      <a:endParaRPr lang="es-ES" sz="800" b="0" i="0" u="none" strike="noStrike">
                        <a:solidFill>
                          <a:srgbClr val="000000"/>
                        </a:solidFill>
                        <a:effectLst/>
                        <a:latin typeface="Calibri" panose="020F0502020204030204" pitchFamily="34" charset="0"/>
                      </a:endParaRPr>
                    </a:p>
                  </a:txBody>
                  <a:tcPr marL="6534" marR="6534" marT="6534" marB="0" anchor="b"/>
                </a:tc>
                <a:extLst>
                  <a:ext uri="{0D108BD9-81ED-4DB2-BD59-A6C34878D82A}">
                    <a16:rowId xmlns:a16="http://schemas.microsoft.com/office/drawing/2014/main" val="3215629741"/>
                  </a:ext>
                </a:extLst>
              </a:tr>
              <a:tr h="137204">
                <a:tc>
                  <a:txBody>
                    <a:bodyPr/>
                    <a:lstStyle/>
                    <a:p>
                      <a:pPr algn="r" fontAlgn="b"/>
                      <a:r>
                        <a:rPr lang="es-ES" sz="800" u="none" strike="noStrike">
                          <a:effectLst/>
                        </a:rPr>
                        <a:t>25</a:t>
                      </a:r>
                      <a:endParaRPr lang="es-ES" sz="800" b="0" i="0" u="none" strike="noStrike">
                        <a:solidFill>
                          <a:srgbClr val="000000"/>
                        </a:solidFill>
                        <a:effectLst/>
                        <a:latin typeface="Calibri" panose="020F0502020204030204" pitchFamily="34" charset="0"/>
                      </a:endParaRPr>
                    </a:p>
                  </a:txBody>
                  <a:tcPr marL="6534" marR="6534" marT="6534" marB="0" anchor="b"/>
                </a:tc>
                <a:tc>
                  <a:txBody>
                    <a:bodyPr/>
                    <a:lstStyle/>
                    <a:p>
                      <a:pPr algn="l" fontAlgn="b"/>
                      <a:r>
                        <a:rPr lang="es-ES" sz="800" u="none" strike="noStrike">
                          <a:effectLst/>
                        </a:rPr>
                        <a:t>COMPLEJO</a:t>
                      </a:r>
                      <a:endParaRPr lang="es-ES" sz="800" b="0" i="0" u="none" strike="noStrike">
                        <a:solidFill>
                          <a:srgbClr val="000000"/>
                        </a:solidFill>
                        <a:effectLst/>
                        <a:latin typeface="Calibri" panose="020F0502020204030204" pitchFamily="34" charset="0"/>
                      </a:endParaRPr>
                    </a:p>
                  </a:txBody>
                  <a:tcPr marL="6534" marR="6534" marT="6534" marB="0" anchor="b"/>
                </a:tc>
                <a:tc>
                  <a:txBody>
                    <a:bodyPr/>
                    <a:lstStyle/>
                    <a:p>
                      <a:pPr algn="l" fontAlgn="b"/>
                      <a:r>
                        <a:rPr lang="es-ES" sz="800" u="none" strike="noStrike">
                          <a:effectLst/>
                        </a:rPr>
                        <a:t>TERNARIO NPK</a:t>
                      </a:r>
                      <a:endParaRPr lang="es-ES" sz="800" b="0" i="0" u="none" strike="noStrike">
                        <a:solidFill>
                          <a:srgbClr val="000000"/>
                        </a:solidFill>
                        <a:effectLst/>
                        <a:latin typeface="Calibri" panose="020F0502020204030204" pitchFamily="34" charset="0"/>
                      </a:endParaRPr>
                    </a:p>
                  </a:txBody>
                  <a:tcPr marL="6534" marR="6534" marT="6534" marB="0" anchor="b"/>
                </a:tc>
                <a:tc>
                  <a:txBody>
                    <a:bodyPr/>
                    <a:lstStyle/>
                    <a:p>
                      <a:pPr algn="l" fontAlgn="b"/>
                      <a:r>
                        <a:rPr lang="es-ES" sz="800" u="none" strike="noStrike">
                          <a:effectLst/>
                        </a:rPr>
                        <a:t>&lt; 10% N</a:t>
                      </a:r>
                      <a:endParaRPr lang="es-ES" sz="800" b="0" i="0" u="none" strike="noStrike">
                        <a:solidFill>
                          <a:srgbClr val="000000"/>
                        </a:solidFill>
                        <a:effectLst/>
                        <a:latin typeface="Calibri" panose="020F0502020204030204" pitchFamily="34" charset="0"/>
                      </a:endParaRPr>
                    </a:p>
                  </a:txBody>
                  <a:tcPr marL="6534" marR="6534" marT="6534" marB="0" anchor="b"/>
                </a:tc>
                <a:tc>
                  <a:txBody>
                    <a:bodyPr/>
                    <a:lstStyle/>
                    <a:p>
                      <a:pPr algn="r" fontAlgn="b"/>
                      <a:r>
                        <a:rPr lang="es-ES" sz="800" u="none" strike="noStrike">
                          <a:effectLst/>
                        </a:rPr>
                        <a:t>1</a:t>
                      </a:r>
                      <a:endParaRPr lang="es-ES" sz="800" b="0" i="0" u="none" strike="noStrike">
                        <a:solidFill>
                          <a:srgbClr val="000000"/>
                        </a:solidFill>
                        <a:effectLst/>
                        <a:latin typeface="Calibri" panose="020F0502020204030204" pitchFamily="34" charset="0"/>
                      </a:endParaRPr>
                    </a:p>
                  </a:txBody>
                  <a:tcPr marL="6534" marR="6534" marT="6534" marB="0" anchor="b"/>
                </a:tc>
                <a:tc>
                  <a:txBody>
                    <a:bodyPr/>
                    <a:lstStyle/>
                    <a:p>
                      <a:pPr algn="l" fontAlgn="b"/>
                      <a:r>
                        <a:rPr lang="es-ES" sz="800" u="none" strike="noStrike">
                          <a:effectLst/>
                        </a:rPr>
                        <a:t> 8-18-8</a:t>
                      </a:r>
                      <a:endParaRPr lang="es-ES" sz="800" b="0" i="0" u="none" strike="noStrike">
                        <a:solidFill>
                          <a:srgbClr val="000000"/>
                        </a:solidFill>
                        <a:effectLst/>
                        <a:latin typeface="Calibri" panose="020F0502020204030204" pitchFamily="34" charset="0"/>
                      </a:endParaRPr>
                    </a:p>
                  </a:txBody>
                  <a:tcPr marL="6534" marR="6534" marT="6534" marB="0" anchor="b"/>
                </a:tc>
                <a:extLst>
                  <a:ext uri="{0D108BD9-81ED-4DB2-BD59-A6C34878D82A}">
                    <a16:rowId xmlns:a16="http://schemas.microsoft.com/office/drawing/2014/main" val="2431630214"/>
                  </a:ext>
                </a:extLst>
              </a:tr>
              <a:tr h="137204">
                <a:tc>
                  <a:txBody>
                    <a:bodyPr/>
                    <a:lstStyle/>
                    <a:p>
                      <a:pPr algn="r" fontAlgn="b"/>
                      <a:r>
                        <a:rPr lang="es-ES" sz="800" u="none" strike="noStrike">
                          <a:effectLst/>
                        </a:rPr>
                        <a:t>26</a:t>
                      </a:r>
                      <a:endParaRPr lang="es-ES" sz="800" b="0" i="0" u="none" strike="noStrike">
                        <a:solidFill>
                          <a:srgbClr val="000000"/>
                        </a:solidFill>
                        <a:effectLst/>
                        <a:latin typeface="Calibri" panose="020F0502020204030204" pitchFamily="34" charset="0"/>
                      </a:endParaRPr>
                    </a:p>
                  </a:txBody>
                  <a:tcPr marL="6534" marR="6534" marT="6534" marB="0" anchor="b"/>
                </a:tc>
                <a:tc>
                  <a:txBody>
                    <a:bodyPr/>
                    <a:lstStyle/>
                    <a:p>
                      <a:pPr algn="l" fontAlgn="b"/>
                      <a:r>
                        <a:rPr lang="es-ES" sz="800" u="none" strike="noStrike">
                          <a:effectLst/>
                        </a:rPr>
                        <a:t>COMPLEJO</a:t>
                      </a:r>
                      <a:endParaRPr lang="es-ES" sz="800" b="0" i="0" u="none" strike="noStrike">
                        <a:solidFill>
                          <a:srgbClr val="000000"/>
                        </a:solidFill>
                        <a:effectLst/>
                        <a:latin typeface="Calibri" panose="020F0502020204030204" pitchFamily="34" charset="0"/>
                      </a:endParaRPr>
                    </a:p>
                  </a:txBody>
                  <a:tcPr marL="6534" marR="6534" marT="6534" marB="0" anchor="b"/>
                </a:tc>
                <a:tc>
                  <a:txBody>
                    <a:bodyPr/>
                    <a:lstStyle/>
                    <a:p>
                      <a:pPr algn="l" fontAlgn="b"/>
                      <a:r>
                        <a:rPr lang="es-ES" sz="800" u="none" strike="noStrike">
                          <a:effectLst/>
                        </a:rPr>
                        <a:t>TERNARIO NPK</a:t>
                      </a:r>
                      <a:endParaRPr lang="es-ES" sz="800" b="0" i="0" u="none" strike="noStrike">
                        <a:solidFill>
                          <a:srgbClr val="000000"/>
                        </a:solidFill>
                        <a:effectLst/>
                        <a:latin typeface="Calibri" panose="020F0502020204030204" pitchFamily="34" charset="0"/>
                      </a:endParaRPr>
                    </a:p>
                  </a:txBody>
                  <a:tcPr marL="6534" marR="6534" marT="6534" marB="0" anchor="b"/>
                </a:tc>
                <a:tc>
                  <a:txBody>
                    <a:bodyPr/>
                    <a:lstStyle/>
                    <a:p>
                      <a:pPr algn="l" fontAlgn="b"/>
                      <a:r>
                        <a:rPr lang="es-ES" sz="800" u="none" strike="noStrike">
                          <a:effectLst/>
                        </a:rPr>
                        <a:t>&lt; 10% N</a:t>
                      </a:r>
                      <a:endParaRPr lang="es-ES" sz="800" b="0" i="0" u="none" strike="noStrike">
                        <a:solidFill>
                          <a:srgbClr val="000000"/>
                        </a:solidFill>
                        <a:effectLst/>
                        <a:latin typeface="Calibri" panose="020F0502020204030204" pitchFamily="34" charset="0"/>
                      </a:endParaRPr>
                    </a:p>
                  </a:txBody>
                  <a:tcPr marL="6534" marR="6534" marT="6534" marB="0" anchor="b"/>
                </a:tc>
                <a:tc>
                  <a:txBody>
                    <a:bodyPr/>
                    <a:lstStyle/>
                    <a:p>
                      <a:pPr algn="r" fontAlgn="b"/>
                      <a:r>
                        <a:rPr lang="es-ES" sz="800" u="none" strike="noStrike">
                          <a:effectLst/>
                        </a:rPr>
                        <a:t>2</a:t>
                      </a:r>
                      <a:endParaRPr lang="es-ES" sz="800" b="0" i="0" u="none" strike="noStrike">
                        <a:solidFill>
                          <a:srgbClr val="000000"/>
                        </a:solidFill>
                        <a:effectLst/>
                        <a:latin typeface="Calibri" panose="020F0502020204030204" pitchFamily="34" charset="0"/>
                      </a:endParaRPr>
                    </a:p>
                  </a:txBody>
                  <a:tcPr marL="6534" marR="6534" marT="6534" marB="0" anchor="b"/>
                </a:tc>
                <a:tc>
                  <a:txBody>
                    <a:bodyPr/>
                    <a:lstStyle/>
                    <a:p>
                      <a:pPr algn="l" fontAlgn="b"/>
                      <a:r>
                        <a:rPr lang="es-ES" sz="800" u="none" strike="noStrike">
                          <a:effectLst/>
                        </a:rPr>
                        <a:t> 8-15-15</a:t>
                      </a:r>
                      <a:endParaRPr lang="es-ES" sz="800" b="0" i="0" u="none" strike="noStrike">
                        <a:solidFill>
                          <a:srgbClr val="000000"/>
                        </a:solidFill>
                        <a:effectLst/>
                        <a:latin typeface="Calibri" panose="020F0502020204030204" pitchFamily="34" charset="0"/>
                      </a:endParaRPr>
                    </a:p>
                  </a:txBody>
                  <a:tcPr marL="6534" marR="6534" marT="6534" marB="0" anchor="b"/>
                </a:tc>
                <a:extLst>
                  <a:ext uri="{0D108BD9-81ED-4DB2-BD59-A6C34878D82A}">
                    <a16:rowId xmlns:a16="http://schemas.microsoft.com/office/drawing/2014/main" val="107770884"/>
                  </a:ext>
                </a:extLst>
              </a:tr>
              <a:tr h="137204">
                <a:tc>
                  <a:txBody>
                    <a:bodyPr/>
                    <a:lstStyle/>
                    <a:p>
                      <a:pPr algn="r" fontAlgn="b"/>
                      <a:r>
                        <a:rPr lang="es-ES" sz="800" u="none" strike="noStrike">
                          <a:effectLst/>
                        </a:rPr>
                        <a:t>27</a:t>
                      </a:r>
                      <a:endParaRPr lang="es-ES" sz="800" b="0" i="0" u="none" strike="noStrike">
                        <a:solidFill>
                          <a:srgbClr val="000000"/>
                        </a:solidFill>
                        <a:effectLst/>
                        <a:latin typeface="Calibri" panose="020F0502020204030204" pitchFamily="34" charset="0"/>
                      </a:endParaRPr>
                    </a:p>
                  </a:txBody>
                  <a:tcPr marL="6534" marR="6534" marT="6534" marB="0" anchor="b"/>
                </a:tc>
                <a:tc>
                  <a:txBody>
                    <a:bodyPr/>
                    <a:lstStyle/>
                    <a:p>
                      <a:pPr algn="l" fontAlgn="b"/>
                      <a:r>
                        <a:rPr lang="es-ES" sz="800" u="none" strike="noStrike">
                          <a:effectLst/>
                        </a:rPr>
                        <a:t>COMPLEJO</a:t>
                      </a:r>
                      <a:endParaRPr lang="es-ES" sz="800" b="0" i="0" u="none" strike="noStrike">
                        <a:solidFill>
                          <a:srgbClr val="000000"/>
                        </a:solidFill>
                        <a:effectLst/>
                        <a:latin typeface="Calibri" panose="020F0502020204030204" pitchFamily="34" charset="0"/>
                      </a:endParaRPr>
                    </a:p>
                  </a:txBody>
                  <a:tcPr marL="6534" marR="6534" marT="6534" marB="0" anchor="b"/>
                </a:tc>
                <a:tc>
                  <a:txBody>
                    <a:bodyPr/>
                    <a:lstStyle/>
                    <a:p>
                      <a:pPr algn="l" fontAlgn="b"/>
                      <a:r>
                        <a:rPr lang="es-ES" sz="800" u="none" strike="noStrike">
                          <a:effectLst/>
                        </a:rPr>
                        <a:t>TERNARIO NPK</a:t>
                      </a:r>
                      <a:endParaRPr lang="es-ES" sz="800" b="0" i="0" u="none" strike="noStrike">
                        <a:solidFill>
                          <a:srgbClr val="000000"/>
                        </a:solidFill>
                        <a:effectLst/>
                        <a:latin typeface="Calibri" panose="020F0502020204030204" pitchFamily="34" charset="0"/>
                      </a:endParaRPr>
                    </a:p>
                  </a:txBody>
                  <a:tcPr marL="6534" marR="6534" marT="6534" marB="0" anchor="b"/>
                </a:tc>
                <a:tc>
                  <a:txBody>
                    <a:bodyPr/>
                    <a:lstStyle/>
                    <a:p>
                      <a:pPr algn="l" fontAlgn="b"/>
                      <a:r>
                        <a:rPr lang="es-ES" sz="800" u="none" strike="noStrike">
                          <a:effectLst/>
                        </a:rPr>
                        <a:t>&lt; 10% N</a:t>
                      </a:r>
                      <a:endParaRPr lang="es-ES" sz="800" b="0" i="0" u="none" strike="noStrike">
                        <a:solidFill>
                          <a:srgbClr val="000000"/>
                        </a:solidFill>
                        <a:effectLst/>
                        <a:latin typeface="Calibri" panose="020F0502020204030204" pitchFamily="34" charset="0"/>
                      </a:endParaRPr>
                    </a:p>
                  </a:txBody>
                  <a:tcPr marL="6534" marR="6534" marT="6534" marB="0" anchor="b"/>
                </a:tc>
                <a:tc>
                  <a:txBody>
                    <a:bodyPr/>
                    <a:lstStyle/>
                    <a:p>
                      <a:pPr algn="r" fontAlgn="b"/>
                      <a:r>
                        <a:rPr lang="es-ES" sz="800" u="none" strike="noStrike">
                          <a:effectLst/>
                        </a:rPr>
                        <a:t>3</a:t>
                      </a:r>
                      <a:endParaRPr lang="es-ES" sz="800" b="0" i="0" u="none" strike="noStrike">
                        <a:solidFill>
                          <a:srgbClr val="000000"/>
                        </a:solidFill>
                        <a:effectLst/>
                        <a:latin typeface="Calibri" panose="020F0502020204030204" pitchFamily="34" charset="0"/>
                      </a:endParaRPr>
                    </a:p>
                  </a:txBody>
                  <a:tcPr marL="6534" marR="6534" marT="6534" marB="0" anchor="b"/>
                </a:tc>
                <a:tc>
                  <a:txBody>
                    <a:bodyPr/>
                    <a:lstStyle/>
                    <a:p>
                      <a:pPr algn="l" fontAlgn="b"/>
                      <a:r>
                        <a:rPr lang="es-ES" sz="800" u="none" strike="noStrike">
                          <a:effectLst/>
                        </a:rPr>
                        <a:t> 8-16-8</a:t>
                      </a:r>
                      <a:endParaRPr lang="es-ES" sz="800" b="0" i="0" u="none" strike="noStrike">
                        <a:solidFill>
                          <a:srgbClr val="000000"/>
                        </a:solidFill>
                        <a:effectLst/>
                        <a:latin typeface="Calibri" panose="020F0502020204030204" pitchFamily="34" charset="0"/>
                      </a:endParaRPr>
                    </a:p>
                  </a:txBody>
                  <a:tcPr marL="6534" marR="6534" marT="6534" marB="0" anchor="b"/>
                </a:tc>
                <a:extLst>
                  <a:ext uri="{0D108BD9-81ED-4DB2-BD59-A6C34878D82A}">
                    <a16:rowId xmlns:a16="http://schemas.microsoft.com/office/drawing/2014/main" val="2602275963"/>
                  </a:ext>
                </a:extLst>
              </a:tr>
              <a:tr h="137204">
                <a:tc>
                  <a:txBody>
                    <a:bodyPr/>
                    <a:lstStyle/>
                    <a:p>
                      <a:pPr algn="r" fontAlgn="b"/>
                      <a:r>
                        <a:rPr lang="es-ES" sz="800" u="none" strike="noStrike">
                          <a:effectLst/>
                        </a:rPr>
                        <a:t>28</a:t>
                      </a:r>
                      <a:endParaRPr lang="es-ES" sz="800" b="0" i="0" u="none" strike="noStrike">
                        <a:solidFill>
                          <a:srgbClr val="000000"/>
                        </a:solidFill>
                        <a:effectLst/>
                        <a:latin typeface="Calibri" panose="020F0502020204030204" pitchFamily="34" charset="0"/>
                      </a:endParaRPr>
                    </a:p>
                  </a:txBody>
                  <a:tcPr marL="6534" marR="6534" marT="6534" marB="0" anchor="b"/>
                </a:tc>
                <a:tc>
                  <a:txBody>
                    <a:bodyPr/>
                    <a:lstStyle/>
                    <a:p>
                      <a:pPr algn="l" fontAlgn="b"/>
                      <a:r>
                        <a:rPr lang="es-ES" sz="800" u="none" strike="noStrike">
                          <a:effectLst/>
                        </a:rPr>
                        <a:t>COMPLEJO</a:t>
                      </a:r>
                      <a:endParaRPr lang="es-ES" sz="800" b="0" i="0" u="none" strike="noStrike">
                        <a:solidFill>
                          <a:srgbClr val="000000"/>
                        </a:solidFill>
                        <a:effectLst/>
                        <a:latin typeface="Calibri" panose="020F0502020204030204" pitchFamily="34" charset="0"/>
                      </a:endParaRPr>
                    </a:p>
                  </a:txBody>
                  <a:tcPr marL="6534" marR="6534" marT="6534" marB="0" anchor="b"/>
                </a:tc>
                <a:tc>
                  <a:txBody>
                    <a:bodyPr/>
                    <a:lstStyle/>
                    <a:p>
                      <a:pPr algn="l" fontAlgn="b"/>
                      <a:r>
                        <a:rPr lang="es-ES" sz="800" u="none" strike="noStrike">
                          <a:effectLst/>
                        </a:rPr>
                        <a:t>TERNARIO NPK</a:t>
                      </a:r>
                      <a:endParaRPr lang="es-ES" sz="800" b="0" i="0" u="none" strike="noStrike">
                        <a:solidFill>
                          <a:srgbClr val="000000"/>
                        </a:solidFill>
                        <a:effectLst/>
                        <a:latin typeface="Calibri" panose="020F0502020204030204" pitchFamily="34" charset="0"/>
                      </a:endParaRPr>
                    </a:p>
                  </a:txBody>
                  <a:tcPr marL="6534" marR="6534" marT="6534" marB="0" anchor="b"/>
                </a:tc>
                <a:tc>
                  <a:txBody>
                    <a:bodyPr/>
                    <a:lstStyle/>
                    <a:p>
                      <a:pPr algn="l" fontAlgn="b"/>
                      <a:r>
                        <a:rPr lang="es-ES" sz="800" u="none" strike="noStrike">
                          <a:effectLst/>
                        </a:rPr>
                        <a:t>&lt; 10% N</a:t>
                      </a:r>
                      <a:endParaRPr lang="es-ES" sz="800" b="0" i="0" u="none" strike="noStrike">
                        <a:solidFill>
                          <a:srgbClr val="000000"/>
                        </a:solidFill>
                        <a:effectLst/>
                        <a:latin typeface="Calibri" panose="020F0502020204030204" pitchFamily="34" charset="0"/>
                      </a:endParaRPr>
                    </a:p>
                  </a:txBody>
                  <a:tcPr marL="6534" marR="6534" marT="6534" marB="0" anchor="b"/>
                </a:tc>
                <a:tc>
                  <a:txBody>
                    <a:bodyPr/>
                    <a:lstStyle/>
                    <a:p>
                      <a:pPr algn="r" fontAlgn="b"/>
                      <a:r>
                        <a:rPr lang="es-ES" sz="800" u="none" strike="noStrike">
                          <a:effectLst/>
                        </a:rPr>
                        <a:t>4</a:t>
                      </a:r>
                      <a:endParaRPr lang="es-ES" sz="800" b="0" i="0" u="none" strike="noStrike">
                        <a:solidFill>
                          <a:srgbClr val="000000"/>
                        </a:solidFill>
                        <a:effectLst/>
                        <a:latin typeface="Calibri" panose="020F0502020204030204" pitchFamily="34" charset="0"/>
                      </a:endParaRPr>
                    </a:p>
                  </a:txBody>
                  <a:tcPr marL="6534" marR="6534" marT="6534" marB="0" anchor="b"/>
                </a:tc>
                <a:tc>
                  <a:txBody>
                    <a:bodyPr/>
                    <a:lstStyle/>
                    <a:p>
                      <a:pPr algn="l" fontAlgn="b"/>
                      <a:r>
                        <a:rPr lang="es-ES" sz="800" u="none" strike="noStrike">
                          <a:effectLst/>
                        </a:rPr>
                        <a:t> 8-24-8</a:t>
                      </a:r>
                      <a:endParaRPr lang="es-ES" sz="800" b="0" i="0" u="none" strike="noStrike">
                        <a:solidFill>
                          <a:srgbClr val="000000"/>
                        </a:solidFill>
                        <a:effectLst/>
                        <a:latin typeface="Calibri" panose="020F0502020204030204" pitchFamily="34" charset="0"/>
                      </a:endParaRPr>
                    </a:p>
                  </a:txBody>
                  <a:tcPr marL="6534" marR="6534" marT="6534" marB="0" anchor="b"/>
                </a:tc>
                <a:extLst>
                  <a:ext uri="{0D108BD9-81ED-4DB2-BD59-A6C34878D82A}">
                    <a16:rowId xmlns:a16="http://schemas.microsoft.com/office/drawing/2014/main" val="805566958"/>
                  </a:ext>
                </a:extLst>
              </a:tr>
              <a:tr h="137204">
                <a:tc>
                  <a:txBody>
                    <a:bodyPr/>
                    <a:lstStyle/>
                    <a:p>
                      <a:pPr algn="r" fontAlgn="b"/>
                      <a:r>
                        <a:rPr lang="es-ES" sz="800" u="none" strike="noStrike">
                          <a:effectLst/>
                        </a:rPr>
                        <a:t>29</a:t>
                      </a:r>
                      <a:endParaRPr lang="es-ES" sz="800" b="0" i="0" u="none" strike="noStrike">
                        <a:solidFill>
                          <a:srgbClr val="000000"/>
                        </a:solidFill>
                        <a:effectLst/>
                        <a:latin typeface="Calibri" panose="020F0502020204030204" pitchFamily="34" charset="0"/>
                      </a:endParaRPr>
                    </a:p>
                  </a:txBody>
                  <a:tcPr marL="6534" marR="6534" marT="6534" marB="0" anchor="b"/>
                </a:tc>
                <a:tc>
                  <a:txBody>
                    <a:bodyPr/>
                    <a:lstStyle/>
                    <a:p>
                      <a:pPr algn="l" fontAlgn="b"/>
                      <a:r>
                        <a:rPr lang="es-ES" sz="800" u="none" strike="noStrike">
                          <a:effectLst/>
                        </a:rPr>
                        <a:t>COMPLEJO</a:t>
                      </a:r>
                      <a:endParaRPr lang="es-ES" sz="800" b="0" i="0" u="none" strike="noStrike">
                        <a:solidFill>
                          <a:srgbClr val="000000"/>
                        </a:solidFill>
                        <a:effectLst/>
                        <a:latin typeface="Calibri" panose="020F0502020204030204" pitchFamily="34" charset="0"/>
                      </a:endParaRPr>
                    </a:p>
                  </a:txBody>
                  <a:tcPr marL="6534" marR="6534" marT="6534" marB="0" anchor="b"/>
                </a:tc>
                <a:tc>
                  <a:txBody>
                    <a:bodyPr/>
                    <a:lstStyle/>
                    <a:p>
                      <a:pPr algn="l" fontAlgn="b"/>
                      <a:r>
                        <a:rPr lang="es-ES" sz="800" u="none" strike="noStrike">
                          <a:effectLst/>
                        </a:rPr>
                        <a:t>TERNARIO NPK</a:t>
                      </a:r>
                      <a:endParaRPr lang="es-ES" sz="800" b="0" i="0" u="none" strike="noStrike">
                        <a:solidFill>
                          <a:srgbClr val="000000"/>
                        </a:solidFill>
                        <a:effectLst/>
                        <a:latin typeface="Calibri" panose="020F0502020204030204" pitchFamily="34" charset="0"/>
                      </a:endParaRPr>
                    </a:p>
                  </a:txBody>
                  <a:tcPr marL="6534" marR="6534" marT="6534" marB="0" anchor="b"/>
                </a:tc>
                <a:tc>
                  <a:txBody>
                    <a:bodyPr/>
                    <a:lstStyle/>
                    <a:p>
                      <a:pPr algn="l" fontAlgn="b"/>
                      <a:r>
                        <a:rPr lang="es-ES" sz="800" u="none" strike="noStrike">
                          <a:effectLst/>
                        </a:rPr>
                        <a:t>&lt; 10% N</a:t>
                      </a:r>
                      <a:endParaRPr lang="es-ES" sz="800" b="0" i="0" u="none" strike="noStrike">
                        <a:solidFill>
                          <a:srgbClr val="000000"/>
                        </a:solidFill>
                        <a:effectLst/>
                        <a:latin typeface="Calibri" panose="020F0502020204030204" pitchFamily="34" charset="0"/>
                      </a:endParaRPr>
                    </a:p>
                  </a:txBody>
                  <a:tcPr marL="6534" marR="6534" marT="6534" marB="0" anchor="b"/>
                </a:tc>
                <a:tc>
                  <a:txBody>
                    <a:bodyPr/>
                    <a:lstStyle/>
                    <a:p>
                      <a:pPr algn="r" fontAlgn="b"/>
                      <a:r>
                        <a:rPr lang="es-ES" sz="800" u="none" strike="noStrike">
                          <a:effectLst/>
                        </a:rPr>
                        <a:t>5</a:t>
                      </a:r>
                      <a:endParaRPr lang="es-ES" sz="800" b="0" i="0" u="none" strike="noStrike">
                        <a:solidFill>
                          <a:srgbClr val="000000"/>
                        </a:solidFill>
                        <a:effectLst/>
                        <a:latin typeface="Calibri" panose="020F0502020204030204" pitchFamily="34" charset="0"/>
                      </a:endParaRPr>
                    </a:p>
                  </a:txBody>
                  <a:tcPr marL="6534" marR="6534" marT="6534" marB="0" anchor="b"/>
                </a:tc>
                <a:tc>
                  <a:txBody>
                    <a:bodyPr/>
                    <a:lstStyle/>
                    <a:p>
                      <a:pPr algn="l" fontAlgn="b"/>
                      <a:r>
                        <a:rPr lang="es-ES" sz="800" u="none" strike="noStrike">
                          <a:effectLst/>
                        </a:rPr>
                        <a:t> 8-12-12</a:t>
                      </a:r>
                      <a:endParaRPr lang="es-ES" sz="800" b="0" i="0" u="none" strike="noStrike">
                        <a:solidFill>
                          <a:srgbClr val="000000"/>
                        </a:solidFill>
                        <a:effectLst/>
                        <a:latin typeface="Calibri" panose="020F0502020204030204" pitchFamily="34" charset="0"/>
                      </a:endParaRPr>
                    </a:p>
                  </a:txBody>
                  <a:tcPr marL="6534" marR="6534" marT="6534" marB="0" anchor="b"/>
                </a:tc>
                <a:extLst>
                  <a:ext uri="{0D108BD9-81ED-4DB2-BD59-A6C34878D82A}">
                    <a16:rowId xmlns:a16="http://schemas.microsoft.com/office/drawing/2014/main" val="3591973583"/>
                  </a:ext>
                </a:extLst>
              </a:tr>
              <a:tr h="137204">
                <a:tc>
                  <a:txBody>
                    <a:bodyPr/>
                    <a:lstStyle/>
                    <a:p>
                      <a:pPr algn="r" fontAlgn="b"/>
                      <a:r>
                        <a:rPr lang="es-ES" sz="800" u="none" strike="noStrike">
                          <a:effectLst/>
                        </a:rPr>
                        <a:t>30</a:t>
                      </a:r>
                      <a:endParaRPr lang="es-ES" sz="800" b="0" i="0" u="none" strike="noStrike">
                        <a:solidFill>
                          <a:srgbClr val="000000"/>
                        </a:solidFill>
                        <a:effectLst/>
                        <a:latin typeface="Calibri" panose="020F0502020204030204" pitchFamily="34" charset="0"/>
                      </a:endParaRPr>
                    </a:p>
                  </a:txBody>
                  <a:tcPr marL="6534" marR="6534" marT="6534" marB="0" anchor="b"/>
                </a:tc>
                <a:tc>
                  <a:txBody>
                    <a:bodyPr/>
                    <a:lstStyle/>
                    <a:p>
                      <a:pPr algn="l" fontAlgn="b"/>
                      <a:r>
                        <a:rPr lang="es-ES" sz="800" u="none" strike="noStrike">
                          <a:effectLst/>
                        </a:rPr>
                        <a:t>COMPLEJO</a:t>
                      </a:r>
                      <a:endParaRPr lang="es-ES" sz="800" b="0" i="0" u="none" strike="noStrike">
                        <a:solidFill>
                          <a:srgbClr val="000000"/>
                        </a:solidFill>
                        <a:effectLst/>
                        <a:latin typeface="Calibri" panose="020F0502020204030204" pitchFamily="34" charset="0"/>
                      </a:endParaRPr>
                    </a:p>
                  </a:txBody>
                  <a:tcPr marL="6534" marR="6534" marT="6534" marB="0" anchor="b"/>
                </a:tc>
                <a:tc>
                  <a:txBody>
                    <a:bodyPr/>
                    <a:lstStyle/>
                    <a:p>
                      <a:pPr algn="l" fontAlgn="b"/>
                      <a:r>
                        <a:rPr lang="es-ES" sz="800" u="none" strike="noStrike">
                          <a:effectLst/>
                        </a:rPr>
                        <a:t>TERNARIO NPK</a:t>
                      </a:r>
                      <a:endParaRPr lang="es-ES" sz="800" b="0" i="0" u="none" strike="noStrike">
                        <a:solidFill>
                          <a:srgbClr val="000000"/>
                        </a:solidFill>
                        <a:effectLst/>
                        <a:latin typeface="Calibri" panose="020F0502020204030204" pitchFamily="34" charset="0"/>
                      </a:endParaRPr>
                    </a:p>
                  </a:txBody>
                  <a:tcPr marL="6534" marR="6534" marT="6534" marB="0" anchor="b"/>
                </a:tc>
                <a:tc>
                  <a:txBody>
                    <a:bodyPr/>
                    <a:lstStyle/>
                    <a:p>
                      <a:pPr algn="l" fontAlgn="b"/>
                      <a:r>
                        <a:rPr lang="es-ES" sz="800" u="none" strike="noStrike">
                          <a:effectLst/>
                        </a:rPr>
                        <a:t>&lt; 10% N</a:t>
                      </a:r>
                      <a:endParaRPr lang="es-ES" sz="800" b="0" i="0" u="none" strike="noStrike">
                        <a:solidFill>
                          <a:srgbClr val="000000"/>
                        </a:solidFill>
                        <a:effectLst/>
                        <a:latin typeface="Calibri" panose="020F0502020204030204" pitchFamily="34" charset="0"/>
                      </a:endParaRPr>
                    </a:p>
                  </a:txBody>
                  <a:tcPr marL="6534" marR="6534" marT="6534" marB="0" anchor="b"/>
                </a:tc>
                <a:tc>
                  <a:txBody>
                    <a:bodyPr/>
                    <a:lstStyle/>
                    <a:p>
                      <a:pPr algn="r" fontAlgn="b"/>
                      <a:r>
                        <a:rPr lang="es-ES" sz="800" u="none" strike="noStrike">
                          <a:effectLst/>
                        </a:rPr>
                        <a:t>6</a:t>
                      </a:r>
                      <a:endParaRPr lang="es-ES" sz="800" b="0" i="0" u="none" strike="noStrike">
                        <a:solidFill>
                          <a:srgbClr val="000000"/>
                        </a:solidFill>
                        <a:effectLst/>
                        <a:latin typeface="Calibri" panose="020F0502020204030204" pitchFamily="34" charset="0"/>
                      </a:endParaRPr>
                    </a:p>
                  </a:txBody>
                  <a:tcPr marL="6534" marR="6534" marT="6534" marB="0" anchor="b"/>
                </a:tc>
                <a:tc>
                  <a:txBody>
                    <a:bodyPr/>
                    <a:lstStyle/>
                    <a:p>
                      <a:pPr algn="l" fontAlgn="b"/>
                      <a:r>
                        <a:rPr lang="es-ES" sz="800" u="none" strike="noStrike" dirty="0">
                          <a:effectLst/>
                        </a:rPr>
                        <a:t> 7-14-14</a:t>
                      </a:r>
                      <a:endParaRPr lang="es-ES" sz="800" b="0" i="0" u="none" strike="noStrike" dirty="0">
                        <a:solidFill>
                          <a:srgbClr val="000000"/>
                        </a:solidFill>
                        <a:effectLst/>
                        <a:latin typeface="Calibri" panose="020F0502020204030204" pitchFamily="34" charset="0"/>
                      </a:endParaRPr>
                    </a:p>
                  </a:txBody>
                  <a:tcPr marL="6534" marR="6534" marT="6534" marB="0" anchor="b"/>
                </a:tc>
                <a:extLst>
                  <a:ext uri="{0D108BD9-81ED-4DB2-BD59-A6C34878D82A}">
                    <a16:rowId xmlns:a16="http://schemas.microsoft.com/office/drawing/2014/main" val="3268134818"/>
                  </a:ext>
                </a:extLst>
              </a:tr>
            </a:tbl>
          </a:graphicData>
        </a:graphic>
      </p:graphicFrame>
    </p:spTree>
    <p:extLst>
      <p:ext uri="{BB962C8B-B14F-4D97-AF65-F5344CB8AC3E}">
        <p14:creationId xmlns:p14="http://schemas.microsoft.com/office/powerpoint/2010/main" val="21875201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70BD49-D9C5-4792-9D0A-7C3C36848646}"/>
              </a:ext>
            </a:extLst>
          </p:cNvPr>
          <p:cNvSpPr>
            <a:spLocks noGrp="1"/>
          </p:cNvSpPr>
          <p:nvPr>
            <p:ph type="title"/>
          </p:nvPr>
        </p:nvSpPr>
        <p:spPr>
          <a:xfrm>
            <a:off x="838200" y="365125"/>
            <a:ext cx="1469571" cy="6079218"/>
          </a:xfrm>
        </p:spPr>
        <p:txBody>
          <a:bodyPr vert="vert270"/>
          <a:lstStyle/>
          <a:p>
            <a:r>
              <a:rPr lang="en-GB" dirty="0" err="1"/>
              <a:t>Parámetros</a:t>
            </a:r>
            <a:r>
              <a:rPr lang="en-GB" dirty="0"/>
              <a:t> de </a:t>
            </a:r>
            <a:r>
              <a:rPr lang="en-GB" dirty="0" err="1"/>
              <a:t>cultivos</a:t>
            </a:r>
            <a:r>
              <a:rPr lang="en-GB" dirty="0"/>
              <a:t> </a:t>
            </a:r>
            <a:r>
              <a:rPr lang="en-GB" dirty="0" err="1"/>
              <a:t>cargados</a:t>
            </a:r>
            <a:endParaRPr lang="en-GB" dirty="0"/>
          </a:p>
        </p:txBody>
      </p:sp>
      <p:pic>
        <p:nvPicPr>
          <p:cNvPr id="3074" name="Picture 2">
            <a:extLst>
              <a:ext uri="{FF2B5EF4-FFF2-40B4-BE49-F238E27FC236}">
                <a16:creationId xmlns:a16="http://schemas.microsoft.com/office/drawing/2014/main" id="{49E596DB-B2A9-4A33-9090-B8F1141FA3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1257" y="0"/>
            <a:ext cx="9071429" cy="686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83297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01DD2D20-9557-4BB4-B33C-49BE62BEAE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0835" y="0"/>
            <a:ext cx="6399189" cy="6858000"/>
          </a:xfrm>
          <a:prstGeom prst="rect">
            <a:avLst/>
          </a:prstGeom>
        </p:spPr>
      </p:pic>
      <p:sp>
        <p:nvSpPr>
          <p:cNvPr id="3" name="Rectángulo 2">
            <a:extLst>
              <a:ext uri="{FF2B5EF4-FFF2-40B4-BE49-F238E27FC236}">
                <a16:creationId xmlns:a16="http://schemas.microsoft.com/office/drawing/2014/main" id="{97196163-4752-405E-930B-40C0C9F5B8EF}"/>
              </a:ext>
            </a:extLst>
          </p:cNvPr>
          <p:cNvSpPr/>
          <p:nvPr/>
        </p:nvSpPr>
        <p:spPr>
          <a:xfrm>
            <a:off x="1143000" y="2762250"/>
            <a:ext cx="2908300" cy="1181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PARÁMETROS A ENVIAR</a:t>
            </a:r>
          </a:p>
        </p:txBody>
      </p:sp>
      <p:sp>
        <p:nvSpPr>
          <p:cNvPr id="4" name="Rectángulo 3">
            <a:extLst>
              <a:ext uri="{FF2B5EF4-FFF2-40B4-BE49-F238E27FC236}">
                <a16:creationId xmlns:a16="http://schemas.microsoft.com/office/drawing/2014/main" id="{B3BBA870-8BCD-4F00-A5D1-094638D2D807}"/>
              </a:ext>
            </a:extLst>
          </p:cNvPr>
          <p:cNvSpPr/>
          <p:nvPr/>
        </p:nvSpPr>
        <p:spPr>
          <a:xfrm>
            <a:off x="1143000" y="4813300"/>
            <a:ext cx="2908300" cy="1181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RESULTADOS DE NECESIDADES</a:t>
            </a:r>
          </a:p>
        </p:txBody>
      </p:sp>
      <p:sp>
        <p:nvSpPr>
          <p:cNvPr id="5" name="Flecha: a la derecha 4">
            <a:extLst>
              <a:ext uri="{FF2B5EF4-FFF2-40B4-BE49-F238E27FC236}">
                <a16:creationId xmlns:a16="http://schemas.microsoft.com/office/drawing/2014/main" id="{F5F192C3-AD85-40E9-94C7-DE9F25F5AA3F}"/>
              </a:ext>
            </a:extLst>
          </p:cNvPr>
          <p:cNvSpPr/>
          <p:nvPr/>
        </p:nvSpPr>
        <p:spPr>
          <a:xfrm>
            <a:off x="4396570" y="2947020"/>
            <a:ext cx="457200" cy="6731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Flecha: a la derecha 5">
            <a:extLst>
              <a:ext uri="{FF2B5EF4-FFF2-40B4-BE49-F238E27FC236}">
                <a16:creationId xmlns:a16="http://schemas.microsoft.com/office/drawing/2014/main" id="{4790581C-5454-4D7D-BAE7-D5B611528DFB}"/>
              </a:ext>
            </a:extLst>
          </p:cNvPr>
          <p:cNvSpPr/>
          <p:nvPr/>
        </p:nvSpPr>
        <p:spPr>
          <a:xfrm rot="10800000">
            <a:off x="4281480" y="5067300"/>
            <a:ext cx="457200" cy="6731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7">
            <a:extLst>
              <a:ext uri="{FF2B5EF4-FFF2-40B4-BE49-F238E27FC236}">
                <a16:creationId xmlns:a16="http://schemas.microsoft.com/office/drawing/2014/main" id="{4438BD9A-9A43-4647-A2B7-AF2A4ED2E3C4}"/>
              </a:ext>
            </a:extLst>
          </p:cNvPr>
          <p:cNvSpPr/>
          <p:nvPr/>
        </p:nvSpPr>
        <p:spPr>
          <a:xfrm>
            <a:off x="1143000" y="1953245"/>
            <a:ext cx="2908300" cy="55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API URL</a:t>
            </a:r>
          </a:p>
        </p:txBody>
      </p:sp>
      <p:cxnSp>
        <p:nvCxnSpPr>
          <p:cNvPr id="10" name="Conector recto de flecha 9">
            <a:extLst>
              <a:ext uri="{FF2B5EF4-FFF2-40B4-BE49-F238E27FC236}">
                <a16:creationId xmlns:a16="http://schemas.microsoft.com/office/drawing/2014/main" id="{05183CFA-EB52-455D-BB56-CC76CF99B130}"/>
              </a:ext>
            </a:extLst>
          </p:cNvPr>
          <p:cNvCxnSpPr>
            <a:cxnSpLocks/>
            <a:stCxn id="8" idx="3"/>
          </p:cNvCxnSpPr>
          <p:nvPr/>
        </p:nvCxnSpPr>
        <p:spPr>
          <a:xfrm flipV="1">
            <a:off x="4051300" y="1499840"/>
            <a:ext cx="1736183" cy="7328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ítulo 6">
            <a:extLst>
              <a:ext uri="{FF2B5EF4-FFF2-40B4-BE49-F238E27FC236}">
                <a16:creationId xmlns:a16="http://schemas.microsoft.com/office/drawing/2014/main" id="{26CA8B9D-09B8-4C59-A4D0-262AD7034CC4}"/>
              </a:ext>
            </a:extLst>
          </p:cNvPr>
          <p:cNvSpPr>
            <a:spLocks noGrp="1"/>
          </p:cNvSpPr>
          <p:nvPr>
            <p:ph type="title"/>
          </p:nvPr>
        </p:nvSpPr>
        <p:spPr>
          <a:xfrm>
            <a:off x="495502" y="377477"/>
            <a:ext cx="3900480" cy="1325563"/>
          </a:xfrm>
        </p:spPr>
        <p:txBody>
          <a:bodyPr/>
          <a:lstStyle/>
          <a:p>
            <a:r>
              <a:rPr lang="es-ES" dirty="0"/>
              <a:t>Herramienta de acceso público</a:t>
            </a:r>
          </a:p>
        </p:txBody>
      </p:sp>
    </p:spTree>
    <p:extLst>
      <p:ext uri="{BB962C8B-B14F-4D97-AF65-F5344CB8AC3E}">
        <p14:creationId xmlns:p14="http://schemas.microsoft.com/office/powerpoint/2010/main" val="12007118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7950F5-4F7D-485A-9BAF-281F66D4ED89}"/>
              </a:ext>
            </a:extLst>
          </p:cNvPr>
          <p:cNvSpPr>
            <a:spLocks noGrp="1"/>
          </p:cNvSpPr>
          <p:nvPr>
            <p:ph type="title"/>
          </p:nvPr>
        </p:nvSpPr>
        <p:spPr/>
        <p:txBody>
          <a:bodyPr/>
          <a:lstStyle/>
          <a:p>
            <a:r>
              <a:rPr lang="en-GB" dirty="0" err="1"/>
              <a:t>Contenido</a:t>
            </a:r>
            <a:r>
              <a:rPr lang="en-GB" dirty="0"/>
              <a:t> </a:t>
            </a:r>
            <a:r>
              <a:rPr lang="en-GB" dirty="0" err="1"/>
              <a:t>en</a:t>
            </a:r>
            <a:r>
              <a:rPr lang="en-GB" dirty="0"/>
              <a:t> N-NO3 </a:t>
            </a:r>
            <a:r>
              <a:rPr lang="en-GB" dirty="0" err="1"/>
              <a:t>en</a:t>
            </a:r>
            <a:r>
              <a:rPr lang="en-GB" dirty="0"/>
              <a:t> </a:t>
            </a:r>
            <a:r>
              <a:rPr lang="en-GB" dirty="0" err="1"/>
              <a:t>agua</a:t>
            </a:r>
            <a:r>
              <a:rPr lang="en-GB" dirty="0"/>
              <a:t> </a:t>
            </a:r>
            <a:r>
              <a:rPr lang="en-GB" dirty="0" err="1"/>
              <a:t>subterránea</a:t>
            </a:r>
            <a:endParaRPr lang="en-GB" dirty="0"/>
          </a:p>
        </p:txBody>
      </p:sp>
      <p:pic>
        <p:nvPicPr>
          <p:cNvPr id="5122" name="Picture 2" descr="mapa poligono Tiessen N nacional">
            <a:extLst>
              <a:ext uri="{FF2B5EF4-FFF2-40B4-BE49-F238E27FC236}">
                <a16:creationId xmlns:a16="http://schemas.microsoft.com/office/drawing/2014/main" id="{2DB90C79-0CC2-4C42-818D-563DBD0AA6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876" y="1282020"/>
            <a:ext cx="11693751" cy="5711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50160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DE2D210-46CF-4CF1-859C-389001DCED72}"/>
              </a:ext>
            </a:extLst>
          </p:cNvPr>
          <p:cNvSpPr>
            <a:spLocks noGrp="1"/>
          </p:cNvSpPr>
          <p:nvPr>
            <p:ph idx="1"/>
          </p:nvPr>
        </p:nvSpPr>
        <p:spPr>
          <a:xfrm>
            <a:off x="1981200" y="1600201"/>
            <a:ext cx="8229600" cy="4525963"/>
          </a:xfrm>
        </p:spPr>
        <p:txBody>
          <a:bodyPr>
            <a:normAutofit lnSpcReduction="10000"/>
          </a:bodyPr>
          <a:lstStyle/>
          <a:p>
            <a:pPr marL="0" indent="0">
              <a:buNone/>
            </a:pPr>
            <a:r>
              <a:rPr lang="es-ES" sz="2000" b="1" dirty="0"/>
              <a:t>Estimación necesidades NPK</a:t>
            </a:r>
          </a:p>
          <a:p>
            <a:pPr lvl="1"/>
            <a:r>
              <a:rPr lang="es-ES" sz="1600" dirty="0"/>
              <a:t>API B de parámetros de cultivos para algoritmo de nutrición</a:t>
            </a:r>
          </a:p>
          <a:p>
            <a:pPr lvl="1"/>
            <a:r>
              <a:rPr lang="es-ES" sz="1600" dirty="0"/>
              <a:t>API C de cálculo de balance de nutrientes</a:t>
            </a:r>
          </a:p>
          <a:p>
            <a:pPr marL="0" indent="0">
              <a:buNone/>
            </a:pPr>
            <a:r>
              <a:rPr lang="es-ES" sz="2000" b="1" dirty="0"/>
              <a:t>Recomendación Fertilizantes</a:t>
            </a:r>
          </a:p>
          <a:p>
            <a:pPr lvl="1"/>
            <a:r>
              <a:rPr lang="es-ES" sz="1600" dirty="0"/>
              <a:t>API D de listado de fertilizantes orgánicos</a:t>
            </a:r>
          </a:p>
          <a:p>
            <a:pPr lvl="1"/>
            <a:r>
              <a:rPr lang="es-ES" sz="1600" dirty="0"/>
              <a:t>API E de listado de fertilizantes inorgánicos</a:t>
            </a:r>
          </a:p>
          <a:p>
            <a:pPr lvl="1"/>
            <a:r>
              <a:rPr lang="es-ES" sz="1600" dirty="0"/>
              <a:t>API G de servicio de propuesta automática de fertilizante</a:t>
            </a:r>
          </a:p>
          <a:p>
            <a:pPr marL="0" indent="0">
              <a:buNone/>
            </a:pPr>
            <a:r>
              <a:rPr lang="es-ES" sz="2000" b="1" dirty="0"/>
              <a:t>Servicios de datos Geoespaciales</a:t>
            </a:r>
          </a:p>
          <a:p>
            <a:pPr lvl="1"/>
            <a:r>
              <a:rPr lang="es-ES" sz="1600" dirty="0"/>
              <a:t>API A de consulta de suelos (de mapas interpolados)</a:t>
            </a:r>
          </a:p>
          <a:p>
            <a:pPr lvl="1"/>
            <a:r>
              <a:rPr lang="es-ES" sz="1600" dirty="0"/>
              <a:t>API F Contenido de N y K del agua de riego</a:t>
            </a:r>
          </a:p>
          <a:p>
            <a:pPr marL="0" indent="0">
              <a:buNone/>
            </a:pPr>
            <a:endParaRPr lang="es-ES" sz="2000" dirty="0"/>
          </a:p>
          <a:p>
            <a:r>
              <a:rPr lang="es-ES" sz="2000" dirty="0"/>
              <a:t>Interface demostrativo HTML: </a:t>
            </a:r>
            <a:r>
              <a:rPr lang="es-ES" sz="1600" dirty="0"/>
              <a:t>PWA sencillo y documentación de secuencia de peticiones</a:t>
            </a:r>
          </a:p>
          <a:p>
            <a:r>
              <a:rPr lang="es-ES" sz="2000" dirty="0"/>
              <a:t>API H acceso a recintos SIGPAC</a:t>
            </a:r>
          </a:p>
          <a:p>
            <a:pPr marL="0" indent="0">
              <a:buNone/>
            </a:pPr>
            <a:endParaRPr lang="es-ES" sz="2000" dirty="0"/>
          </a:p>
          <a:p>
            <a:endParaRPr lang="es-ES" sz="2000" dirty="0"/>
          </a:p>
          <a:p>
            <a:pPr marL="0" indent="0">
              <a:buNone/>
            </a:pPr>
            <a:endParaRPr lang="es-ES" dirty="0"/>
          </a:p>
        </p:txBody>
      </p:sp>
      <p:sp>
        <p:nvSpPr>
          <p:cNvPr id="6" name="Cerrar llave 5">
            <a:extLst>
              <a:ext uri="{FF2B5EF4-FFF2-40B4-BE49-F238E27FC236}">
                <a16:creationId xmlns:a16="http://schemas.microsoft.com/office/drawing/2014/main" id="{694464B9-9B8A-493A-A241-AD9B2992FC0A}"/>
              </a:ext>
            </a:extLst>
          </p:cNvPr>
          <p:cNvSpPr/>
          <p:nvPr/>
        </p:nvSpPr>
        <p:spPr>
          <a:xfrm>
            <a:off x="7824192" y="1600200"/>
            <a:ext cx="360040" cy="225926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4" name="Cerrar llave 13">
            <a:extLst>
              <a:ext uri="{FF2B5EF4-FFF2-40B4-BE49-F238E27FC236}">
                <a16:creationId xmlns:a16="http://schemas.microsoft.com/office/drawing/2014/main" id="{DAE802F5-25B0-41A3-8FE7-96D975FF81FF}"/>
              </a:ext>
            </a:extLst>
          </p:cNvPr>
          <p:cNvSpPr/>
          <p:nvPr/>
        </p:nvSpPr>
        <p:spPr>
          <a:xfrm>
            <a:off x="7831954" y="3943104"/>
            <a:ext cx="360040" cy="92605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pic>
        <p:nvPicPr>
          <p:cNvPr id="15" name="Picture 8" descr="ArcGIS Server">
            <a:extLst>
              <a:ext uri="{FF2B5EF4-FFF2-40B4-BE49-F238E27FC236}">
                <a16:creationId xmlns:a16="http://schemas.microsoft.com/office/drawing/2014/main" id="{4CED33F3-98A8-4D77-BC65-5F8DE51F9D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0257" y="3971183"/>
            <a:ext cx="1944217" cy="86989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am-sal (Tamer S) · GitHub">
            <a:extLst>
              <a:ext uri="{FF2B5EF4-FFF2-40B4-BE49-F238E27FC236}">
                <a16:creationId xmlns:a16="http://schemas.microsoft.com/office/drawing/2014/main" id="{6C7CCE52-0CDF-4D58-8A44-26CF2C82B9D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70264" y="2241579"/>
            <a:ext cx="1116243" cy="74416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OpenAPI Specification v3.1.0 | Introduction, Definitions, &amp; More">
            <a:extLst>
              <a:ext uri="{FF2B5EF4-FFF2-40B4-BE49-F238E27FC236}">
                <a16:creationId xmlns:a16="http://schemas.microsoft.com/office/drawing/2014/main" id="{190C1A6E-D8A9-4365-9BB5-4D24A09D0A1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17275" y="3071207"/>
            <a:ext cx="1417996" cy="428353"/>
          </a:xfrm>
          <a:prstGeom prst="rect">
            <a:avLst/>
          </a:prstGeom>
          <a:noFill/>
          <a:extLst>
            <a:ext uri="{909E8E84-426E-40DD-AFC4-6F175D3DCCD1}">
              <a14:hiddenFill xmlns:a14="http://schemas.microsoft.com/office/drawing/2010/main">
                <a:solidFill>
                  <a:srgbClr val="FFFFFF"/>
                </a:solidFill>
              </a14:hiddenFill>
            </a:ext>
          </a:extLst>
        </p:spPr>
      </p:pic>
      <p:sp>
        <p:nvSpPr>
          <p:cNvPr id="12" name="CuadroTexto 11">
            <a:extLst>
              <a:ext uri="{FF2B5EF4-FFF2-40B4-BE49-F238E27FC236}">
                <a16:creationId xmlns:a16="http://schemas.microsoft.com/office/drawing/2014/main" id="{7D0C6C78-EF60-4A2A-9B20-B135DB8C9F29}"/>
              </a:ext>
            </a:extLst>
          </p:cNvPr>
          <p:cNvSpPr txBox="1"/>
          <p:nvPr/>
        </p:nvSpPr>
        <p:spPr>
          <a:xfrm>
            <a:off x="9770616" y="3131494"/>
            <a:ext cx="880369" cy="307777"/>
          </a:xfrm>
          <a:prstGeom prst="rect">
            <a:avLst/>
          </a:prstGeom>
          <a:noFill/>
        </p:spPr>
        <p:txBody>
          <a:bodyPr wrap="none" rtlCol="0">
            <a:spAutoFit/>
          </a:bodyPr>
          <a:lstStyle/>
          <a:p>
            <a:r>
              <a:rPr lang="es-ES_tradnl" sz="1400" dirty="0">
                <a:latin typeface="Consolas" panose="020B0609020204030204" pitchFamily="49" charset="0"/>
              </a:rPr>
              <a:t>OAS 3.1</a:t>
            </a:r>
            <a:endParaRPr lang="es-ES" sz="1400" dirty="0">
              <a:latin typeface="Consolas" panose="020B0609020204030204" pitchFamily="49" charset="0"/>
            </a:endParaRPr>
          </a:p>
        </p:txBody>
      </p:sp>
      <p:sp>
        <p:nvSpPr>
          <p:cNvPr id="13" name="Título 12">
            <a:extLst>
              <a:ext uri="{FF2B5EF4-FFF2-40B4-BE49-F238E27FC236}">
                <a16:creationId xmlns:a16="http://schemas.microsoft.com/office/drawing/2014/main" id="{E6791D30-915B-4BCC-A3B8-5309F27A9904}"/>
              </a:ext>
            </a:extLst>
          </p:cNvPr>
          <p:cNvSpPr>
            <a:spLocks noGrp="1"/>
          </p:cNvSpPr>
          <p:nvPr>
            <p:ph type="title"/>
          </p:nvPr>
        </p:nvSpPr>
        <p:spPr/>
        <p:txBody>
          <a:bodyPr/>
          <a:lstStyle/>
          <a:p>
            <a:r>
              <a:rPr lang="en-GB" dirty="0" err="1"/>
              <a:t>Listado</a:t>
            </a:r>
            <a:r>
              <a:rPr lang="en-GB" dirty="0"/>
              <a:t> de API</a:t>
            </a:r>
          </a:p>
        </p:txBody>
      </p:sp>
    </p:spTree>
    <p:extLst>
      <p:ext uri="{BB962C8B-B14F-4D97-AF65-F5344CB8AC3E}">
        <p14:creationId xmlns:p14="http://schemas.microsoft.com/office/powerpoint/2010/main" val="39402959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ítulo 16">
            <a:extLst>
              <a:ext uri="{FF2B5EF4-FFF2-40B4-BE49-F238E27FC236}">
                <a16:creationId xmlns:a16="http://schemas.microsoft.com/office/drawing/2014/main" id="{A346D6A8-1B2C-41FB-A9BA-B344750FD62D}"/>
              </a:ext>
            </a:extLst>
          </p:cNvPr>
          <p:cNvSpPr>
            <a:spLocks noGrp="1"/>
          </p:cNvSpPr>
          <p:nvPr>
            <p:ph type="title"/>
          </p:nvPr>
        </p:nvSpPr>
        <p:spPr>
          <a:xfrm>
            <a:off x="838200" y="75949"/>
            <a:ext cx="10515600" cy="1325563"/>
          </a:xfrm>
        </p:spPr>
        <p:txBody>
          <a:bodyPr/>
          <a:lstStyle/>
          <a:p>
            <a:r>
              <a:rPr lang="en-GB" dirty="0" err="1"/>
              <a:t>Esquema</a:t>
            </a:r>
            <a:r>
              <a:rPr lang="en-GB" dirty="0"/>
              <a:t> de API para </a:t>
            </a:r>
            <a:r>
              <a:rPr lang="en-GB" dirty="0" err="1"/>
              <a:t>uso</a:t>
            </a:r>
            <a:r>
              <a:rPr lang="en-GB" dirty="0"/>
              <a:t> </a:t>
            </a:r>
            <a:r>
              <a:rPr lang="en-GB" dirty="0" err="1"/>
              <a:t>público</a:t>
            </a:r>
            <a:endParaRPr lang="en-GB" dirty="0"/>
          </a:p>
        </p:txBody>
      </p:sp>
      <p:pic>
        <p:nvPicPr>
          <p:cNvPr id="1026" name="Imagen 1" descr="image002">
            <a:extLst>
              <a:ext uri="{FF2B5EF4-FFF2-40B4-BE49-F238E27FC236}">
                <a16:creationId xmlns:a16="http://schemas.microsoft.com/office/drawing/2014/main" id="{B2B550E6-9754-4801-B405-9FD8EDC478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37815"/>
            <a:ext cx="11908615" cy="512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6496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D46CBC-5E18-4072-85FD-FF3CCC2B83E5}"/>
              </a:ext>
            </a:extLst>
          </p:cNvPr>
          <p:cNvSpPr>
            <a:spLocks noGrp="1"/>
          </p:cNvSpPr>
          <p:nvPr>
            <p:ph type="title"/>
          </p:nvPr>
        </p:nvSpPr>
        <p:spPr>
          <a:xfrm>
            <a:off x="838201" y="365125"/>
            <a:ext cx="6621966" cy="1325563"/>
          </a:xfrm>
        </p:spPr>
        <p:txBody>
          <a:bodyPr>
            <a:normAutofit fontScale="90000"/>
          </a:bodyPr>
          <a:lstStyle/>
          <a:p>
            <a:r>
              <a:rPr lang="es-ES" dirty="0"/>
              <a:t>Herramienta de sostenibilidad de nutrientes: FAST</a:t>
            </a:r>
          </a:p>
        </p:txBody>
      </p:sp>
      <p:sp>
        <p:nvSpPr>
          <p:cNvPr id="3" name="Marcador de contenido 2">
            <a:extLst>
              <a:ext uri="{FF2B5EF4-FFF2-40B4-BE49-F238E27FC236}">
                <a16:creationId xmlns:a16="http://schemas.microsoft.com/office/drawing/2014/main" id="{D298C3F2-28EC-42A4-B2F1-CED516BB946C}"/>
              </a:ext>
            </a:extLst>
          </p:cNvPr>
          <p:cNvSpPr>
            <a:spLocks noGrp="1"/>
          </p:cNvSpPr>
          <p:nvPr>
            <p:ph idx="1"/>
          </p:nvPr>
        </p:nvSpPr>
        <p:spPr>
          <a:xfrm>
            <a:off x="838200" y="1825625"/>
            <a:ext cx="6421244" cy="4351338"/>
          </a:xfrm>
        </p:spPr>
        <p:txBody>
          <a:bodyPr>
            <a:normAutofit lnSpcReduction="10000"/>
          </a:bodyPr>
          <a:lstStyle/>
          <a:p>
            <a:r>
              <a:rPr lang="es-ES" dirty="0"/>
              <a:t>Según Reglamento (UE) 2021/2115, Artículo 15 Servicios de asesoramiento a las explotaciones:</a:t>
            </a:r>
            <a:r>
              <a:rPr lang="es-ES" b="1" dirty="0"/>
              <a:t> Obligatorio para el estado miembro </a:t>
            </a:r>
            <a:r>
              <a:rPr lang="es-ES" dirty="0"/>
              <a:t>en 2024. </a:t>
            </a:r>
            <a:r>
              <a:rPr lang="es-ES" dirty="0">
                <a:solidFill>
                  <a:srgbClr val="FF0000"/>
                </a:solidFill>
              </a:rPr>
              <a:t>No su uso por los productores según CE.</a:t>
            </a:r>
          </a:p>
          <a:p>
            <a:r>
              <a:rPr lang="es-ES" dirty="0"/>
              <a:t>Componentes mínimos:</a:t>
            </a:r>
          </a:p>
          <a:p>
            <a:pPr lvl="1"/>
            <a:r>
              <a:rPr lang="es-ES" dirty="0"/>
              <a:t>Balance de nutrientes principales (N y P)</a:t>
            </a:r>
          </a:p>
          <a:p>
            <a:pPr lvl="1"/>
            <a:r>
              <a:rPr lang="es-ES" dirty="0"/>
              <a:t>Filtros o avisos sobre requerimientos legales</a:t>
            </a:r>
          </a:p>
          <a:p>
            <a:pPr lvl="1"/>
            <a:r>
              <a:rPr lang="es-ES" dirty="0"/>
              <a:t>Información existente de suelos (analíticas)</a:t>
            </a:r>
          </a:p>
          <a:p>
            <a:pPr lvl="1"/>
            <a:r>
              <a:rPr lang="es-ES" dirty="0"/>
              <a:t>Datos del sistema de ayudas (parcelario y cultivo declarado)</a:t>
            </a:r>
          </a:p>
        </p:txBody>
      </p:sp>
      <p:grpSp>
        <p:nvGrpSpPr>
          <p:cNvPr id="7" name="Grupo 6">
            <a:extLst>
              <a:ext uri="{FF2B5EF4-FFF2-40B4-BE49-F238E27FC236}">
                <a16:creationId xmlns:a16="http://schemas.microsoft.com/office/drawing/2014/main" id="{2E0176E5-395F-4C88-BD9B-1ED3FFF10C90}"/>
              </a:ext>
            </a:extLst>
          </p:cNvPr>
          <p:cNvGrpSpPr/>
          <p:nvPr/>
        </p:nvGrpSpPr>
        <p:grpSpPr>
          <a:xfrm>
            <a:off x="20379783" y="1002506"/>
            <a:ext cx="3661317" cy="6857999"/>
            <a:chOff x="8117624" y="-681037"/>
            <a:chExt cx="3724971" cy="8205400"/>
          </a:xfrm>
        </p:grpSpPr>
        <p:pic>
          <p:nvPicPr>
            <p:cNvPr id="5" name="Imagen 4">
              <a:extLst>
                <a:ext uri="{FF2B5EF4-FFF2-40B4-BE49-F238E27FC236}">
                  <a16:creationId xmlns:a16="http://schemas.microsoft.com/office/drawing/2014/main" id="{609D40A1-E627-40E3-AB40-B0E1C08E56D9}"/>
                </a:ext>
              </a:extLst>
            </p:cNvPr>
            <p:cNvPicPr>
              <a:picLocks noChangeAspect="1"/>
            </p:cNvPicPr>
            <p:nvPr/>
          </p:nvPicPr>
          <p:blipFill rotWithShape="1">
            <a:blip r:embed="rId2"/>
            <a:srcRect r="2718"/>
            <a:stretch/>
          </p:blipFill>
          <p:spPr>
            <a:xfrm>
              <a:off x="8117624" y="-681037"/>
              <a:ext cx="3724971" cy="6858000"/>
            </a:xfrm>
            <a:prstGeom prst="rect">
              <a:avLst/>
            </a:prstGeom>
          </p:spPr>
        </p:pic>
        <p:pic>
          <p:nvPicPr>
            <p:cNvPr id="6" name="Imagen 5">
              <a:extLst>
                <a:ext uri="{FF2B5EF4-FFF2-40B4-BE49-F238E27FC236}">
                  <a16:creationId xmlns:a16="http://schemas.microsoft.com/office/drawing/2014/main" id="{55155878-C23E-4339-B4E1-06D5D6554A5C}"/>
                </a:ext>
              </a:extLst>
            </p:cNvPr>
            <p:cNvPicPr>
              <a:picLocks noChangeAspect="1"/>
            </p:cNvPicPr>
            <p:nvPr/>
          </p:nvPicPr>
          <p:blipFill rotWithShape="1">
            <a:blip r:embed="rId3"/>
            <a:srcRect t="69268" r="2718"/>
            <a:stretch/>
          </p:blipFill>
          <p:spPr>
            <a:xfrm>
              <a:off x="8117624" y="5416783"/>
              <a:ext cx="3724971" cy="2107580"/>
            </a:xfrm>
            <a:prstGeom prst="rect">
              <a:avLst/>
            </a:prstGeom>
          </p:spPr>
        </p:pic>
      </p:grpSp>
      <p:pic>
        <p:nvPicPr>
          <p:cNvPr id="1026" name="Picture 2" descr="[">
            <a:extLst>
              <a:ext uri="{FF2B5EF4-FFF2-40B4-BE49-F238E27FC236}">
                <a16:creationId xmlns:a16="http://schemas.microsoft.com/office/drawing/2014/main" id="{4D902F82-8FBD-4399-A605-7C3C3DF868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1135" y="2912582"/>
            <a:ext cx="2190750" cy="40671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NEWS | Farm Sustainability Tool (FaST) released – Desira">
            <a:extLst>
              <a:ext uri="{FF2B5EF4-FFF2-40B4-BE49-F238E27FC236}">
                <a16:creationId xmlns:a16="http://schemas.microsoft.com/office/drawing/2014/main" id="{3F2B6553-2F95-4502-A595-9282CAE267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85158" y="365125"/>
            <a:ext cx="4102704" cy="2307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7206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4E643-8F05-5A2C-C066-F41614F36CDE}"/>
              </a:ext>
            </a:extLst>
          </p:cNvPr>
          <p:cNvSpPr>
            <a:spLocks noGrp="1"/>
          </p:cNvSpPr>
          <p:nvPr>
            <p:ph type="title"/>
          </p:nvPr>
        </p:nvSpPr>
        <p:spPr/>
        <p:txBody>
          <a:bodyPr/>
          <a:lstStyle/>
          <a:p>
            <a:endParaRPr lang="es-ES"/>
          </a:p>
        </p:txBody>
      </p:sp>
      <p:pic>
        <p:nvPicPr>
          <p:cNvPr id="4" name="Content Placeholder 3">
            <a:extLst>
              <a:ext uri="{FF2B5EF4-FFF2-40B4-BE49-F238E27FC236}">
                <a16:creationId xmlns:a16="http://schemas.microsoft.com/office/drawing/2014/main" id="{DD58C775-EE1D-E78B-D035-27CE268D7013}"/>
              </a:ext>
            </a:extLst>
          </p:cNvPr>
          <p:cNvPicPr>
            <a:picLocks noGrp="1" noChangeAspect="1"/>
          </p:cNvPicPr>
          <p:nvPr>
            <p:ph idx="1"/>
          </p:nvPr>
        </p:nvPicPr>
        <p:blipFill>
          <a:blip r:embed="rId2"/>
          <a:stretch>
            <a:fillRect/>
          </a:stretch>
        </p:blipFill>
        <p:spPr>
          <a:xfrm>
            <a:off x="4985683" y="-49083"/>
            <a:ext cx="7206317" cy="6956165"/>
          </a:xfrm>
          <a:prstGeom prst="rect">
            <a:avLst/>
          </a:prstGeom>
        </p:spPr>
      </p:pic>
      <p:pic>
        <p:nvPicPr>
          <p:cNvPr id="6" name="Picture 5">
            <a:extLst>
              <a:ext uri="{FF2B5EF4-FFF2-40B4-BE49-F238E27FC236}">
                <a16:creationId xmlns:a16="http://schemas.microsoft.com/office/drawing/2014/main" id="{ECBD93B3-B1B9-D592-789C-3C22C3F6EEA9}"/>
              </a:ext>
            </a:extLst>
          </p:cNvPr>
          <p:cNvPicPr>
            <a:picLocks noChangeAspect="1"/>
          </p:cNvPicPr>
          <p:nvPr/>
        </p:nvPicPr>
        <p:blipFill>
          <a:blip r:embed="rId3"/>
          <a:stretch>
            <a:fillRect/>
          </a:stretch>
        </p:blipFill>
        <p:spPr>
          <a:xfrm>
            <a:off x="433669" y="1105068"/>
            <a:ext cx="3856054" cy="5387807"/>
          </a:xfrm>
          <a:prstGeom prst="rect">
            <a:avLst/>
          </a:prstGeom>
        </p:spPr>
      </p:pic>
      <p:sp>
        <p:nvSpPr>
          <p:cNvPr id="7" name="TextBox 6">
            <a:extLst>
              <a:ext uri="{FF2B5EF4-FFF2-40B4-BE49-F238E27FC236}">
                <a16:creationId xmlns:a16="http://schemas.microsoft.com/office/drawing/2014/main" id="{368E55FD-5183-80D1-D147-605F0A4BD017}"/>
              </a:ext>
            </a:extLst>
          </p:cNvPr>
          <p:cNvSpPr txBox="1"/>
          <p:nvPr/>
        </p:nvSpPr>
        <p:spPr>
          <a:xfrm>
            <a:off x="1545575" y="5984240"/>
            <a:ext cx="1632242" cy="369332"/>
          </a:xfrm>
          <a:prstGeom prst="rect">
            <a:avLst/>
          </a:prstGeom>
          <a:noFill/>
        </p:spPr>
        <p:txBody>
          <a:bodyPr wrap="none" rtlCol="0">
            <a:spAutoFit/>
          </a:bodyPr>
          <a:lstStyle/>
          <a:p>
            <a:r>
              <a:rPr lang="en-GB" dirty="0"/>
              <a:t>Doc </a:t>
            </a:r>
            <a:r>
              <a:rPr lang="en-GB" dirty="0" err="1"/>
              <a:t>descriptivo</a:t>
            </a:r>
            <a:endParaRPr lang="es-ES" dirty="0"/>
          </a:p>
        </p:txBody>
      </p:sp>
    </p:spTree>
    <p:extLst>
      <p:ext uri="{BB962C8B-B14F-4D97-AF65-F5344CB8AC3E}">
        <p14:creationId xmlns:p14="http://schemas.microsoft.com/office/powerpoint/2010/main" val="39594019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2 Marcador de contenido"/>
          <p:cNvSpPr>
            <a:spLocks noGrp="1"/>
          </p:cNvSpPr>
          <p:nvPr>
            <p:ph idx="1"/>
          </p:nvPr>
        </p:nvSpPr>
        <p:spPr>
          <a:xfrm>
            <a:off x="261257" y="1428751"/>
            <a:ext cx="11727543" cy="4429125"/>
          </a:xfrm>
        </p:spPr>
        <p:txBody>
          <a:bodyPr>
            <a:normAutofit fontScale="92500" lnSpcReduction="20000"/>
          </a:bodyPr>
          <a:lstStyle/>
          <a:p>
            <a:pPr marL="914400" lvl="2" indent="0">
              <a:buNone/>
            </a:pPr>
            <a:r>
              <a:rPr lang="es-ES" sz="2400" dirty="0"/>
              <a:t>La disponibilidad del servicio será del 98% del tiempo las 24h del día y los 7 días de la semana. Se establecen dos niveles de concurrencia en el uso de las API: </a:t>
            </a:r>
          </a:p>
          <a:p>
            <a:pPr lvl="2"/>
            <a:r>
              <a:rPr lang="es-ES" sz="2400" dirty="0"/>
              <a:t>API C - Cálculo de balance de nutrientes: 200 millones de peticiones por campaña (10 peticiones por línea de declaración/año), llegando a soportar </a:t>
            </a:r>
            <a:r>
              <a:rPr lang="es-ES" sz="2400" b="1" dirty="0"/>
              <a:t>200 </a:t>
            </a:r>
            <a:r>
              <a:rPr lang="es-ES" sz="2400" b="1" dirty="0" err="1"/>
              <a:t>req</a:t>
            </a:r>
            <a:r>
              <a:rPr lang="es-ES" sz="2400" b="1" dirty="0"/>
              <a:t>/s</a:t>
            </a:r>
            <a:r>
              <a:rPr lang="es-ES" sz="2400" dirty="0"/>
              <a:t> en momentos críticos de uso.</a:t>
            </a:r>
          </a:p>
          <a:p>
            <a:pPr lvl="2"/>
            <a:r>
              <a:rPr lang="es-ES" sz="2400" dirty="0"/>
              <a:t>Resto de API: 40 millones de peticiones por campaña (2 peticiones por línea de declaración/año), llegando a soportar </a:t>
            </a:r>
            <a:r>
              <a:rPr lang="es-ES" sz="2400" b="1" dirty="0"/>
              <a:t>100 </a:t>
            </a:r>
            <a:r>
              <a:rPr lang="es-ES" sz="2400" b="1" dirty="0" err="1"/>
              <a:t>req</a:t>
            </a:r>
            <a:r>
              <a:rPr lang="es-ES" sz="2400" b="1" dirty="0"/>
              <a:t>/s </a:t>
            </a:r>
            <a:r>
              <a:rPr lang="es-ES" sz="2400" dirty="0"/>
              <a:t>en momentos críticos de uso.</a:t>
            </a:r>
          </a:p>
          <a:p>
            <a:pPr marL="914400" lvl="2" indent="0">
              <a:buNone/>
            </a:pPr>
            <a:endParaRPr lang="es-ES_tradnl" sz="2400" dirty="0"/>
          </a:p>
          <a:p>
            <a:pPr marL="914400" lvl="2" indent="0">
              <a:buNone/>
            </a:pPr>
            <a:r>
              <a:rPr lang="es-ES_tradnl" sz="2400" dirty="0"/>
              <a:t>P</a:t>
            </a:r>
            <a:r>
              <a:rPr lang="es-ES" sz="2400" dirty="0" err="1"/>
              <a:t>ruebas</a:t>
            </a:r>
            <a:r>
              <a:rPr lang="es-ES" sz="2400" dirty="0"/>
              <a:t> de rendimiento a dos niveles</a:t>
            </a:r>
            <a:endParaRPr lang="es-ES_tradnl" sz="2400" dirty="0"/>
          </a:p>
          <a:p>
            <a:pPr lvl="2"/>
            <a:r>
              <a:rPr lang="es-ES_tradnl" sz="2400" dirty="0"/>
              <a:t>T</a:t>
            </a:r>
            <a:r>
              <a:rPr lang="es-ES" sz="2400" dirty="0" err="1"/>
              <a:t>est</a:t>
            </a:r>
            <a:r>
              <a:rPr lang="es-ES" sz="2400" dirty="0"/>
              <a:t> de rendimiento de infraestructura: Apache -&gt; Gateway -&gt; Contenedores</a:t>
            </a:r>
          </a:p>
          <a:p>
            <a:pPr lvl="2"/>
            <a:r>
              <a:rPr lang="es-ES_tradnl" sz="2400" dirty="0"/>
              <a:t>T</a:t>
            </a:r>
            <a:r>
              <a:rPr lang="es-ES" sz="2400" dirty="0" err="1"/>
              <a:t>est</a:t>
            </a:r>
            <a:r>
              <a:rPr lang="es-ES" sz="2400" dirty="0"/>
              <a:t> de rendimiento de servicios individuales</a:t>
            </a:r>
          </a:p>
          <a:p>
            <a:pPr lvl="3">
              <a:buAutoNum type="arabicParenR"/>
            </a:pPr>
            <a:r>
              <a:rPr lang="es-ES_tradnl" dirty="0"/>
              <a:t>Prueba de máxima carga: 200 </a:t>
            </a:r>
            <a:r>
              <a:rPr lang="es-ES_tradnl" dirty="0" err="1"/>
              <a:t>req</a:t>
            </a:r>
            <a:r>
              <a:rPr lang="es-ES_tradnl" dirty="0"/>
              <a:t>/s  y 100 </a:t>
            </a:r>
            <a:r>
              <a:rPr lang="es-ES_tradnl" dirty="0" err="1"/>
              <a:t>req</a:t>
            </a:r>
            <a:r>
              <a:rPr lang="es-ES_tradnl" dirty="0"/>
              <a:t>/s</a:t>
            </a:r>
          </a:p>
          <a:p>
            <a:pPr lvl="3">
              <a:buAutoNum type="arabicParenR"/>
            </a:pPr>
            <a:r>
              <a:rPr lang="es-ES_tradnl" dirty="0"/>
              <a:t>Simulación de sesiones de usuario concurrentes</a:t>
            </a:r>
          </a:p>
          <a:p>
            <a:pPr lvl="3"/>
            <a:r>
              <a:rPr lang="es-ES_tradnl" dirty="0"/>
              <a:t>Modela de sesión de usuario en base a peticiones aleatorias</a:t>
            </a:r>
          </a:p>
          <a:p>
            <a:pPr lvl="3"/>
            <a:r>
              <a:rPr lang="es-ES_tradnl" dirty="0"/>
              <a:t>Prueba de carga con incremento progresivo de número de usuarios</a:t>
            </a:r>
          </a:p>
          <a:p>
            <a:pPr lvl="3"/>
            <a:r>
              <a:rPr lang="es-ES_tradnl" dirty="0"/>
              <a:t>Estimación de número de usuarios máximo que pueden acceder con tiempo de respuesta &lt; 2s</a:t>
            </a:r>
            <a:endParaRPr lang="es-ES" dirty="0"/>
          </a:p>
          <a:p>
            <a:pPr marL="914400" lvl="2" indent="0">
              <a:buNone/>
            </a:pPr>
            <a:endParaRPr lang="es-ES" sz="2400" dirty="0"/>
          </a:p>
        </p:txBody>
      </p:sp>
      <p:sp>
        <p:nvSpPr>
          <p:cNvPr id="3" name="Título 2">
            <a:extLst>
              <a:ext uri="{FF2B5EF4-FFF2-40B4-BE49-F238E27FC236}">
                <a16:creationId xmlns:a16="http://schemas.microsoft.com/office/drawing/2014/main" id="{DC3B1A46-0091-4BBB-95AC-FD0E32B8236D}"/>
              </a:ext>
            </a:extLst>
          </p:cNvPr>
          <p:cNvSpPr>
            <a:spLocks noGrp="1"/>
          </p:cNvSpPr>
          <p:nvPr>
            <p:ph type="title"/>
          </p:nvPr>
        </p:nvSpPr>
        <p:spPr/>
        <p:txBody>
          <a:bodyPr/>
          <a:lstStyle/>
          <a:p>
            <a:r>
              <a:rPr lang="en-GB" dirty="0" err="1"/>
              <a:t>Dimensionamiento</a:t>
            </a:r>
            <a:r>
              <a:rPr lang="en-GB" dirty="0"/>
              <a:t> </a:t>
            </a:r>
            <a:r>
              <a:rPr lang="en-GB" dirty="0" err="1"/>
              <a:t>servicio</a:t>
            </a:r>
            <a:r>
              <a:rPr lang="en-GB" dirty="0"/>
              <a:t> de API</a:t>
            </a:r>
          </a:p>
        </p:txBody>
      </p:sp>
    </p:spTree>
    <p:extLst>
      <p:ext uri="{BB962C8B-B14F-4D97-AF65-F5344CB8AC3E}">
        <p14:creationId xmlns:p14="http://schemas.microsoft.com/office/powerpoint/2010/main" val="34742728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7962DE-59F0-C358-A417-98A7810CB112}"/>
              </a:ext>
            </a:extLst>
          </p:cNvPr>
          <p:cNvPicPr>
            <a:picLocks noChangeAspect="1"/>
          </p:cNvPicPr>
          <p:nvPr/>
        </p:nvPicPr>
        <p:blipFill>
          <a:blip r:embed="rId2"/>
          <a:stretch>
            <a:fillRect/>
          </a:stretch>
        </p:blipFill>
        <p:spPr>
          <a:xfrm>
            <a:off x="0" y="1396266"/>
            <a:ext cx="12192000" cy="5461734"/>
          </a:xfrm>
          <a:prstGeom prst="rect">
            <a:avLst/>
          </a:prstGeom>
        </p:spPr>
      </p:pic>
      <p:sp>
        <p:nvSpPr>
          <p:cNvPr id="2" name="Título 1">
            <a:extLst>
              <a:ext uri="{FF2B5EF4-FFF2-40B4-BE49-F238E27FC236}">
                <a16:creationId xmlns:a16="http://schemas.microsoft.com/office/drawing/2014/main" id="{F76B7D60-446A-4C50-9DCE-5C255E34101E}"/>
              </a:ext>
            </a:extLst>
          </p:cNvPr>
          <p:cNvSpPr>
            <a:spLocks noGrp="1"/>
          </p:cNvSpPr>
          <p:nvPr>
            <p:ph type="title"/>
          </p:nvPr>
        </p:nvSpPr>
        <p:spPr/>
        <p:txBody>
          <a:bodyPr/>
          <a:lstStyle/>
          <a:p>
            <a:r>
              <a:rPr lang="en-GB" dirty="0"/>
              <a:t>Portal del </a:t>
            </a:r>
            <a:r>
              <a:rPr lang="en-GB" dirty="0" err="1"/>
              <a:t>desarrollador</a:t>
            </a:r>
            <a:r>
              <a:rPr lang="en-GB" dirty="0"/>
              <a:t> con interface de API</a:t>
            </a:r>
          </a:p>
        </p:txBody>
      </p:sp>
      <p:sp>
        <p:nvSpPr>
          <p:cNvPr id="3" name="Marcador de contenido 2">
            <a:extLst>
              <a:ext uri="{FF2B5EF4-FFF2-40B4-BE49-F238E27FC236}">
                <a16:creationId xmlns:a16="http://schemas.microsoft.com/office/drawing/2014/main" id="{4EC60E6C-7B8D-4AA6-98D9-57305DC46C60}"/>
              </a:ext>
            </a:extLst>
          </p:cNvPr>
          <p:cNvSpPr>
            <a:spLocks noGrp="1"/>
          </p:cNvSpPr>
          <p:nvPr>
            <p:ph idx="1"/>
          </p:nvPr>
        </p:nvSpPr>
        <p:spPr/>
        <p:txBody>
          <a:bodyPr/>
          <a:lstStyle/>
          <a:p>
            <a:endParaRPr lang="en-GB"/>
          </a:p>
        </p:txBody>
      </p:sp>
      <p:sp>
        <p:nvSpPr>
          <p:cNvPr id="4" name="Rectángulo 3">
            <a:extLst>
              <a:ext uri="{FF2B5EF4-FFF2-40B4-BE49-F238E27FC236}">
                <a16:creationId xmlns:a16="http://schemas.microsoft.com/office/drawing/2014/main" id="{74B86FE0-E20F-41DB-B3A3-0F704975C657}"/>
              </a:ext>
            </a:extLst>
          </p:cNvPr>
          <p:cNvSpPr/>
          <p:nvPr/>
        </p:nvSpPr>
        <p:spPr>
          <a:xfrm>
            <a:off x="3709457" y="45522"/>
            <a:ext cx="3826753" cy="369332"/>
          </a:xfrm>
          <a:prstGeom prst="rect">
            <a:avLst/>
          </a:prstGeom>
        </p:spPr>
        <p:txBody>
          <a:bodyPr wrap="none">
            <a:spAutoFit/>
          </a:bodyPr>
          <a:lstStyle/>
          <a:p>
            <a:r>
              <a:rPr lang="en-GB" dirty="0">
                <a:hlinkClick r:id="rId3"/>
              </a:rPr>
              <a:t>https://portal.api.itacyl.es/portal/apis/</a:t>
            </a:r>
            <a:endParaRPr lang="en-GB" dirty="0"/>
          </a:p>
        </p:txBody>
      </p:sp>
    </p:spTree>
    <p:extLst>
      <p:ext uri="{BB962C8B-B14F-4D97-AF65-F5344CB8AC3E}">
        <p14:creationId xmlns:p14="http://schemas.microsoft.com/office/powerpoint/2010/main" val="3593269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3946FC-D0B2-4796-9ED6-D0F3C9EB777E}"/>
              </a:ext>
            </a:extLst>
          </p:cNvPr>
          <p:cNvSpPr>
            <a:spLocks noGrp="1"/>
          </p:cNvSpPr>
          <p:nvPr>
            <p:ph type="title"/>
          </p:nvPr>
        </p:nvSpPr>
        <p:spPr/>
        <p:txBody>
          <a:bodyPr/>
          <a:lstStyle/>
          <a:p>
            <a:endParaRPr lang="en-GB"/>
          </a:p>
        </p:txBody>
      </p:sp>
      <p:sp>
        <p:nvSpPr>
          <p:cNvPr id="3" name="Marcador de contenido 2">
            <a:extLst>
              <a:ext uri="{FF2B5EF4-FFF2-40B4-BE49-F238E27FC236}">
                <a16:creationId xmlns:a16="http://schemas.microsoft.com/office/drawing/2014/main" id="{971A13D1-960C-478E-A3BE-FCBBAB6D4546}"/>
              </a:ext>
            </a:extLst>
          </p:cNvPr>
          <p:cNvSpPr>
            <a:spLocks noGrp="1"/>
          </p:cNvSpPr>
          <p:nvPr>
            <p:ph idx="1"/>
          </p:nvPr>
        </p:nvSpPr>
        <p:spPr/>
        <p:txBody>
          <a:bodyPr/>
          <a:lstStyle/>
          <a:p>
            <a:endParaRPr lang="en-GB"/>
          </a:p>
        </p:txBody>
      </p:sp>
      <p:pic>
        <p:nvPicPr>
          <p:cNvPr id="4" name="Imagen 3">
            <a:extLst>
              <a:ext uri="{FF2B5EF4-FFF2-40B4-BE49-F238E27FC236}">
                <a16:creationId xmlns:a16="http://schemas.microsoft.com/office/drawing/2014/main" id="{E5769D0D-E975-4D8A-9C6A-F3D54D361947}"/>
              </a:ext>
            </a:extLst>
          </p:cNvPr>
          <p:cNvPicPr>
            <a:picLocks noChangeAspect="1"/>
          </p:cNvPicPr>
          <p:nvPr/>
        </p:nvPicPr>
        <p:blipFill>
          <a:blip r:embed="rId2"/>
          <a:stretch>
            <a:fillRect/>
          </a:stretch>
        </p:blipFill>
        <p:spPr>
          <a:xfrm>
            <a:off x="1730523" y="191299"/>
            <a:ext cx="8730954" cy="6475401"/>
          </a:xfrm>
          <a:prstGeom prst="rect">
            <a:avLst/>
          </a:prstGeom>
        </p:spPr>
      </p:pic>
    </p:spTree>
    <p:extLst>
      <p:ext uri="{BB962C8B-B14F-4D97-AF65-F5344CB8AC3E}">
        <p14:creationId xmlns:p14="http://schemas.microsoft.com/office/powerpoint/2010/main" val="27485111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4B93E3-343D-4E5E-8177-A19CD25D0DAA}"/>
              </a:ext>
            </a:extLst>
          </p:cNvPr>
          <p:cNvSpPr>
            <a:spLocks noGrp="1"/>
          </p:cNvSpPr>
          <p:nvPr>
            <p:ph type="title"/>
          </p:nvPr>
        </p:nvSpPr>
        <p:spPr/>
        <p:txBody>
          <a:bodyPr/>
          <a:lstStyle/>
          <a:p>
            <a:endParaRPr lang="en-GB"/>
          </a:p>
        </p:txBody>
      </p:sp>
      <p:sp>
        <p:nvSpPr>
          <p:cNvPr id="3" name="Marcador de contenido 2">
            <a:extLst>
              <a:ext uri="{FF2B5EF4-FFF2-40B4-BE49-F238E27FC236}">
                <a16:creationId xmlns:a16="http://schemas.microsoft.com/office/drawing/2014/main" id="{430BF675-B4DF-4F14-85BC-602C0F977271}"/>
              </a:ext>
            </a:extLst>
          </p:cNvPr>
          <p:cNvSpPr>
            <a:spLocks noGrp="1"/>
          </p:cNvSpPr>
          <p:nvPr>
            <p:ph idx="1"/>
          </p:nvPr>
        </p:nvSpPr>
        <p:spPr/>
        <p:txBody>
          <a:bodyPr/>
          <a:lstStyle/>
          <a:p>
            <a:endParaRPr lang="en-GB"/>
          </a:p>
        </p:txBody>
      </p:sp>
      <p:pic>
        <p:nvPicPr>
          <p:cNvPr id="4" name="Imagen 3">
            <a:extLst>
              <a:ext uri="{FF2B5EF4-FFF2-40B4-BE49-F238E27FC236}">
                <a16:creationId xmlns:a16="http://schemas.microsoft.com/office/drawing/2014/main" id="{CDC08814-C1C3-48BB-B3F8-D143098C2101}"/>
              </a:ext>
            </a:extLst>
          </p:cNvPr>
          <p:cNvPicPr>
            <a:picLocks noChangeAspect="1"/>
          </p:cNvPicPr>
          <p:nvPr/>
        </p:nvPicPr>
        <p:blipFill>
          <a:blip r:embed="rId2"/>
          <a:stretch>
            <a:fillRect/>
          </a:stretch>
        </p:blipFill>
        <p:spPr>
          <a:xfrm>
            <a:off x="1472589" y="0"/>
            <a:ext cx="9246822" cy="6858000"/>
          </a:xfrm>
          <a:prstGeom prst="rect">
            <a:avLst/>
          </a:prstGeom>
        </p:spPr>
      </p:pic>
    </p:spTree>
    <p:extLst>
      <p:ext uri="{BB962C8B-B14F-4D97-AF65-F5344CB8AC3E}">
        <p14:creationId xmlns:p14="http://schemas.microsoft.com/office/powerpoint/2010/main" val="7426508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5DF0C52E-B8AD-4457-B350-506E1CF4B7A4}"/>
              </a:ext>
            </a:extLst>
          </p:cNvPr>
          <p:cNvSpPr>
            <a:spLocks noGrp="1"/>
          </p:cNvSpPr>
          <p:nvPr>
            <p:ph type="ctrTitle"/>
          </p:nvPr>
        </p:nvSpPr>
        <p:spPr/>
        <p:txBody>
          <a:bodyPr/>
          <a:lstStyle/>
          <a:p>
            <a:r>
              <a:rPr lang="en-GB" dirty="0" err="1"/>
              <a:t>Integraciones</a:t>
            </a:r>
            <a:r>
              <a:rPr lang="en-GB" dirty="0"/>
              <a:t> de </a:t>
            </a:r>
            <a:r>
              <a:rPr lang="en-GB" dirty="0" err="1"/>
              <a:t>terceros</a:t>
            </a:r>
            <a:r>
              <a:rPr lang="en-GB" dirty="0"/>
              <a:t> </a:t>
            </a:r>
            <a:r>
              <a:rPr lang="en-GB" dirty="0" err="1"/>
              <a:t>ya</a:t>
            </a:r>
            <a:r>
              <a:rPr lang="en-GB" dirty="0"/>
              <a:t> </a:t>
            </a:r>
            <a:r>
              <a:rPr lang="en-GB" dirty="0" err="1"/>
              <a:t>realizadas</a:t>
            </a:r>
            <a:endParaRPr lang="en-GB" dirty="0"/>
          </a:p>
        </p:txBody>
      </p:sp>
      <p:sp>
        <p:nvSpPr>
          <p:cNvPr id="5" name="Subtítulo 4">
            <a:extLst>
              <a:ext uri="{FF2B5EF4-FFF2-40B4-BE49-F238E27FC236}">
                <a16:creationId xmlns:a16="http://schemas.microsoft.com/office/drawing/2014/main" id="{876DDFCB-BDB6-4156-B550-808C2EEE8345}"/>
              </a:ext>
            </a:extLst>
          </p:cNvPr>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25382676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8E2BD471-EEB3-42EC-AA0F-7A26F69BA4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8283" y="127765"/>
            <a:ext cx="2300288" cy="1428750"/>
          </a:xfrm>
          <a:prstGeom prst="rect">
            <a:avLst/>
          </a:prstGeom>
        </p:spPr>
      </p:pic>
      <p:pic>
        <p:nvPicPr>
          <p:cNvPr id="5" name="Imagen 4">
            <a:extLst>
              <a:ext uri="{FF2B5EF4-FFF2-40B4-BE49-F238E27FC236}">
                <a16:creationId xmlns:a16="http://schemas.microsoft.com/office/drawing/2014/main" id="{DFB85E3C-E2B0-4614-9F26-5C8D44F5C1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0337347"/>
            <a:ext cx="12192000" cy="4167895"/>
          </a:xfrm>
          <a:prstGeom prst="rect">
            <a:avLst/>
          </a:prstGeom>
        </p:spPr>
      </p:pic>
      <p:pic>
        <p:nvPicPr>
          <p:cNvPr id="7" name="Imagen 6">
            <a:extLst>
              <a:ext uri="{FF2B5EF4-FFF2-40B4-BE49-F238E27FC236}">
                <a16:creationId xmlns:a16="http://schemas.microsoft.com/office/drawing/2014/main" id="{C6276324-E32C-4F2A-A15A-442DF8E997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6857" y="1610295"/>
            <a:ext cx="11103429" cy="4763572"/>
          </a:xfrm>
          <a:prstGeom prst="rect">
            <a:avLst/>
          </a:prstGeom>
        </p:spPr>
      </p:pic>
      <p:pic>
        <p:nvPicPr>
          <p:cNvPr id="3" name="Imagen 2">
            <a:extLst>
              <a:ext uri="{FF2B5EF4-FFF2-40B4-BE49-F238E27FC236}">
                <a16:creationId xmlns:a16="http://schemas.microsoft.com/office/drawing/2014/main" id="{D257DB40-BAF0-4A5A-BB6B-DB388FDCA3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83558" y="190872"/>
            <a:ext cx="4191585" cy="2838846"/>
          </a:xfrm>
          <a:prstGeom prst="rect">
            <a:avLst/>
          </a:prstGeom>
        </p:spPr>
      </p:pic>
      <p:pic>
        <p:nvPicPr>
          <p:cNvPr id="2050" name="Picture 2" descr="https://www.fega.gob.es/sites/default/files/inline-images/diapositiva_7.png">
            <a:extLst>
              <a:ext uri="{FF2B5EF4-FFF2-40B4-BE49-F238E27FC236}">
                <a16:creationId xmlns:a16="http://schemas.microsoft.com/office/drawing/2014/main" id="{2C4DC277-AB22-445B-9F14-74FBA9D2027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49192" t="40395" r="38877" b="47275"/>
          <a:stretch/>
        </p:blipFill>
        <p:spPr bwMode="auto">
          <a:xfrm>
            <a:off x="1828799" y="338082"/>
            <a:ext cx="1734899" cy="1008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39136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EA5F95EE-29B4-4AE2-969A-A342D81FCB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285" y="899886"/>
            <a:ext cx="10087429" cy="5345475"/>
          </a:xfrm>
          <a:prstGeom prst="rect">
            <a:avLst/>
          </a:prstGeom>
        </p:spPr>
      </p:pic>
    </p:spTree>
    <p:extLst>
      <p:ext uri="{BB962C8B-B14F-4D97-AF65-F5344CB8AC3E}">
        <p14:creationId xmlns:p14="http://schemas.microsoft.com/office/powerpoint/2010/main" val="15699573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6A869F96-34F7-44D8-82BF-2DC176C68E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4025" y="7857"/>
            <a:ext cx="6657975" cy="6524625"/>
          </a:xfrm>
          <a:prstGeom prst="rect">
            <a:avLst/>
          </a:prstGeom>
        </p:spPr>
      </p:pic>
      <p:pic>
        <p:nvPicPr>
          <p:cNvPr id="5" name="Imagen 4">
            <a:extLst>
              <a:ext uri="{FF2B5EF4-FFF2-40B4-BE49-F238E27FC236}">
                <a16:creationId xmlns:a16="http://schemas.microsoft.com/office/drawing/2014/main" id="{9AD231CA-70F2-45C4-AE77-2B4AE022F3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76" y="1601406"/>
            <a:ext cx="7355519" cy="3337526"/>
          </a:xfrm>
          <a:prstGeom prst="rect">
            <a:avLst/>
          </a:prstGeom>
        </p:spPr>
      </p:pic>
      <p:pic>
        <p:nvPicPr>
          <p:cNvPr id="1026" name="Picture 2" descr="https://agrogreensudoe.org/wp-content/uploads/logo.png">
            <a:extLst>
              <a:ext uri="{FF2B5EF4-FFF2-40B4-BE49-F238E27FC236}">
                <a16:creationId xmlns:a16="http://schemas.microsoft.com/office/drawing/2014/main" id="{76A3B491-E093-492F-9865-A33841BFD1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305" y="5442511"/>
            <a:ext cx="3795712" cy="11701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agrogreensudoe.org/wp-content/uploads/UPA-1-300x142.png">
            <a:extLst>
              <a:ext uri="{FF2B5EF4-FFF2-40B4-BE49-F238E27FC236}">
                <a16:creationId xmlns:a16="http://schemas.microsoft.com/office/drawing/2014/main" id="{88D92A08-0647-4067-A34B-7D54E178DD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40824" y="4943561"/>
            <a:ext cx="2857500" cy="135255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CD681A7B-46B3-467F-8B4D-060F6979A9C9}"/>
              </a:ext>
            </a:extLst>
          </p:cNvPr>
          <p:cNvSpPr>
            <a:spLocks noGrp="1"/>
          </p:cNvSpPr>
          <p:nvPr>
            <p:ph type="title"/>
          </p:nvPr>
        </p:nvSpPr>
        <p:spPr>
          <a:xfrm>
            <a:off x="838200" y="365125"/>
            <a:ext cx="4536688" cy="1325563"/>
          </a:xfrm>
        </p:spPr>
        <p:txBody>
          <a:bodyPr/>
          <a:lstStyle/>
          <a:p>
            <a:r>
              <a:rPr lang="es-ES" dirty="0"/>
              <a:t>Otras herramientas</a:t>
            </a:r>
          </a:p>
        </p:txBody>
      </p:sp>
    </p:spTree>
    <p:extLst>
      <p:ext uri="{BB962C8B-B14F-4D97-AF65-F5344CB8AC3E}">
        <p14:creationId xmlns:p14="http://schemas.microsoft.com/office/powerpoint/2010/main" val="26271309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EFD2030-284C-4D07-8EF3-1B61ABBE085F}"/>
              </a:ext>
            </a:extLst>
          </p:cNvPr>
          <p:cNvPicPr>
            <a:picLocks noChangeAspect="1"/>
          </p:cNvPicPr>
          <p:nvPr/>
        </p:nvPicPr>
        <p:blipFill rotWithShape="1">
          <a:blip r:embed="rId2">
            <a:extLst>
              <a:ext uri="{28A0092B-C50C-407E-A947-70E740481C1C}">
                <a14:useLocalDpi xmlns:a14="http://schemas.microsoft.com/office/drawing/2010/main" val="0"/>
              </a:ext>
            </a:extLst>
          </a:blip>
          <a:srcRect b="50000"/>
          <a:stretch/>
        </p:blipFill>
        <p:spPr>
          <a:xfrm>
            <a:off x="1600200" y="0"/>
            <a:ext cx="7515225" cy="6907222"/>
          </a:xfrm>
          <a:prstGeom prst="rect">
            <a:avLst/>
          </a:prstGeom>
        </p:spPr>
      </p:pic>
    </p:spTree>
    <p:extLst>
      <p:ext uri="{BB962C8B-B14F-4D97-AF65-F5344CB8AC3E}">
        <p14:creationId xmlns:p14="http://schemas.microsoft.com/office/powerpoint/2010/main" val="854253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F5C1A3-7464-4052-990C-7DC9DC132AE2}"/>
              </a:ext>
            </a:extLst>
          </p:cNvPr>
          <p:cNvSpPr>
            <a:spLocks noGrp="1"/>
          </p:cNvSpPr>
          <p:nvPr>
            <p:ph type="title"/>
          </p:nvPr>
        </p:nvSpPr>
        <p:spPr>
          <a:xfrm>
            <a:off x="838200" y="365125"/>
            <a:ext cx="11353800" cy="1637846"/>
          </a:xfrm>
        </p:spPr>
        <p:txBody>
          <a:bodyPr>
            <a:normAutofit fontScale="90000"/>
          </a:bodyPr>
          <a:lstStyle/>
          <a:p>
            <a:r>
              <a:rPr lang="es-ES"/>
              <a:t>Implicaciones nacionales: Real Decreto 1051/2022, Nutrición sostenible en los suelos agrarios.</a:t>
            </a:r>
            <a:br>
              <a:rPr lang="es-ES"/>
            </a:br>
            <a:endParaRPr lang="es-ES"/>
          </a:p>
        </p:txBody>
      </p:sp>
      <p:sp>
        <p:nvSpPr>
          <p:cNvPr id="3" name="Marcador de contenido 2">
            <a:extLst>
              <a:ext uri="{FF2B5EF4-FFF2-40B4-BE49-F238E27FC236}">
                <a16:creationId xmlns:a16="http://schemas.microsoft.com/office/drawing/2014/main" id="{2B55339D-AA38-4F11-B846-76F151EE4D51}"/>
              </a:ext>
            </a:extLst>
          </p:cNvPr>
          <p:cNvSpPr>
            <a:spLocks noGrp="1"/>
          </p:cNvSpPr>
          <p:nvPr>
            <p:ph idx="1"/>
          </p:nvPr>
        </p:nvSpPr>
        <p:spPr/>
        <p:txBody>
          <a:bodyPr>
            <a:normAutofit/>
          </a:bodyPr>
          <a:lstStyle/>
          <a:p>
            <a:pPr marL="0" indent="0">
              <a:buNone/>
            </a:pPr>
            <a:r>
              <a:rPr lang="es-ES" b="1" dirty="0"/>
              <a:t>Artículo 4. Requisitos generales.</a:t>
            </a:r>
          </a:p>
          <a:p>
            <a:pPr marL="0" indent="0">
              <a:buNone/>
            </a:pPr>
            <a:r>
              <a:rPr lang="es-ES" i="1" dirty="0"/>
              <a:t>2, Asimismo, será responsable de la elaboración y aplicación de un plan de abonado en cada unidad de producción integrante de la explotación de la que es titular, a partir del </a:t>
            </a:r>
            <a:r>
              <a:rPr lang="es-ES" b="1" i="1" dirty="0"/>
              <a:t>1 de septiembre de 2024</a:t>
            </a:r>
            <a:r>
              <a:rPr lang="es-ES" i="1" dirty="0"/>
              <a:t>.(…). El plan de abonado tendrá el contenido mínimo y los requisitos recogidos en el artículo 6.</a:t>
            </a:r>
            <a:endParaRPr lang="en-GB" dirty="0"/>
          </a:p>
        </p:txBody>
      </p:sp>
    </p:spTree>
    <p:extLst>
      <p:ext uri="{BB962C8B-B14F-4D97-AF65-F5344CB8AC3E}">
        <p14:creationId xmlns:p14="http://schemas.microsoft.com/office/powerpoint/2010/main" val="849490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75560D57-D4C3-4FB3-A640-4C9DBC6FD0CB}"/>
              </a:ext>
            </a:extLst>
          </p:cNvPr>
          <p:cNvPicPr>
            <a:picLocks noChangeAspect="1"/>
          </p:cNvPicPr>
          <p:nvPr/>
        </p:nvPicPr>
        <p:blipFill rotWithShape="1">
          <a:blip r:embed="rId2">
            <a:extLst>
              <a:ext uri="{28A0092B-C50C-407E-A947-70E740481C1C}">
                <a14:useLocalDpi xmlns:a14="http://schemas.microsoft.com/office/drawing/2010/main" val="0"/>
              </a:ext>
            </a:extLst>
          </a:blip>
          <a:srcRect t="265" r="3789"/>
          <a:stretch/>
        </p:blipFill>
        <p:spPr>
          <a:xfrm>
            <a:off x="0" y="1"/>
            <a:ext cx="12192000" cy="6857999"/>
          </a:xfrm>
          <a:prstGeom prst="rect">
            <a:avLst/>
          </a:prstGeom>
        </p:spPr>
      </p:pic>
      <p:sp>
        <p:nvSpPr>
          <p:cNvPr id="2" name="Título 1">
            <a:extLst>
              <a:ext uri="{FF2B5EF4-FFF2-40B4-BE49-F238E27FC236}">
                <a16:creationId xmlns:a16="http://schemas.microsoft.com/office/drawing/2014/main" id="{F6BBC3D6-6E41-4613-AD7F-C465CFC20247}"/>
              </a:ext>
            </a:extLst>
          </p:cNvPr>
          <p:cNvSpPr>
            <a:spLocks noGrp="1"/>
          </p:cNvSpPr>
          <p:nvPr>
            <p:ph type="title"/>
          </p:nvPr>
        </p:nvSpPr>
        <p:spPr>
          <a:xfrm>
            <a:off x="838200" y="365125"/>
            <a:ext cx="3033713" cy="906463"/>
          </a:xfrm>
          <a:solidFill>
            <a:schemeClr val="bg1">
              <a:alpha val="62000"/>
            </a:schemeClr>
          </a:solidFill>
        </p:spPr>
        <p:txBody>
          <a:bodyPr>
            <a:normAutofit fontScale="90000"/>
          </a:bodyPr>
          <a:lstStyle/>
          <a:p>
            <a:r>
              <a:rPr lang="en-GB" dirty="0" err="1"/>
              <a:t>Conclusiones</a:t>
            </a:r>
            <a:endParaRPr lang="en-GB" dirty="0"/>
          </a:p>
        </p:txBody>
      </p:sp>
      <p:sp>
        <p:nvSpPr>
          <p:cNvPr id="3" name="Marcador de contenido 2">
            <a:extLst>
              <a:ext uri="{FF2B5EF4-FFF2-40B4-BE49-F238E27FC236}">
                <a16:creationId xmlns:a16="http://schemas.microsoft.com/office/drawing/2014/main" id="{721DB838-FE58-43C2-8A93-0F78FD799F74}"/>
              </a:ext>
            </a:extLst>
          </p:cNvPr>
          <p:cNvSpPr>
            <a:spLocks noGrp="1"/>
          </p:cNvSpPr>
          <p:nvPr>
            <p:ph idx="1"/>
          </p:nvPr>
        </p:nvSpPr>
        <p:spPr>
          <a:solidFill>
            <a:schemeClr val="bg1">
              <a:alpha val="70000"/>
            </a:schemeClr>
          </a:solidFill>
        </p:spPr>
        <p:txBody>
          <a:bodyPr>
            <a:normAutofit fontScale="92500" lnSpcReduction="10000"/>
          </a:bodyPr>
          <a:lstStyle/>
          <a:p>
            <a:r>
              <a:rPr lang="es-ES" dirty="0" err="1"/>
              <a:t>Sativum</a:t>
            </a:r>
            <a:r>
              <a:rPr lang="es-ES" dirty="0"/>
              <a:t> es la herramienta que permite a España cumplir con las exigencias del Reglamento (UE) 2021/2115 (</a:t>
            </a:r>
            <a:r>
              <a:rPr lang="es-ES" dirty="0" err="1"/>
              <a:t>FaST</a:t>
            </a:r>
            <a:r>
              <a:rPr lang="es-ES" dirty="0"/>
              <a:t>).</a:t>
            </a:r>
          </a:p>
          <a:p>
            <a:r>
              <a:rPr lang="es-ES" dirty="0"/>
              <a:t>Toda la funcionalidad de nutrición de SATIVUM está abierta en forma de API para que diferentes frontales (</a:t>
            </a:r>
            <a:r>
              <a:rPr lang="es-ES" dirty="0" err="1"/>
              <a:t>front-end</a:t>
            </a:r>
            <a:r>
              <a:rPr lang="es-ES" dirty="0"/>
              <a:t>) accedan a ella. Solo es necesario obtener un APIKEY.</a:t>
            </a:r>
          </a:p>
          <a:p>
            <a:r>
              <a:rPr lang="es-ES" dirty="0"/>
              <a:t>Se ha creado un portal del desarrollador con </a:t>
            </a:r>
            <a:r>
              <a:rPr lang="es-ES" dirty="0" err="1"/>
              <a:t>Swagger</a:t>
            </a:r>
            <a:r>
              <a:rPr lang="es-ES" dirty="0"/>
              <a:t> para documentar de forma interactiva el uso de las API.</a:t>
            </a:r>
          </a:p>
          <a:p>
            <a:r>
              <a:rPr lang="es-ES" dirty="0"/>
              <a:t>Es necesario sistematizar las limitaciones legales (D. Nitratos, RD 47/2022).</a:t>
            </a:r>
          </a:p>
          <a:p>
            <a:r>
              <a:rPr lang="es-ES" dirty="0"/>
              <a:t>¿Cómo se autorizan las herramientas oficiales que menciona el RD1051/2022? E implicaciones en </a:t>
            </a:r>
            <a:r>
              <a:rPr lang="es-ES" dirty="0" err="1"/>
              <a:t>ecoregímenes</a:t>
            </a:r>
            <a:r>
              <a:rPr lang="es-ES" dirty="0"/>
              <a:t> (regadío), condicionalidad, etc.</a:t>
            </a:r>
          </a:p>
        </p:txBody>
      </p:sp>
    </p:spTree>
    <p:extLst>
      <p:ext uri="{BB962C8B-B14F-4D97-AF65-F5344CB8AC3E}">
        <p14:creationId xmlns:p14="http://schemas.microsoft.com/office/powerpoint/2010/main" val="1079915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F5C1A3-7464-4052-990C-7DC9DC132AE2}"/>
              </a:ext>
            </a:extLst>
          </p:cNvPr>
          <p:cNvSpPr>
            <a:spLocks noGrp="1"/>
          </p:cNvSpPr>
          <p:nvPr>
            <p:ph type="title"/>
          </p:nvPr>
        </p:nvSpPr>
        <p:spPr>
          <a:xfrm>
            <a:off x="838200" y="365125"/>
            <a:ext cx="11353800" cy="1637846"/>
          </a:xfrm>
        </p:spPr>
        <p:txBody>
          <a:bodyPr>
            <a:normAutofit fontScale="90000"/>
          </a:bodyPr>
          <a:lstStyle/>
          <a:p>
            <a:r>
              <a:rPr lang="en-GB" dirty="0" err="1"/>
              <a:t>Implicaciones</a:t>
            </a:r>
            <a:r>
              <a:rPr lang="en-GB" dirty="0"/>
              <a:t> </a:t>
            </a:r>
            <a:r>
              <a:rPr lang="en-GB" dirty="0" err="1"/>
              <a:t>nacionales</a:t>
            </a:r>
            <a:r>
              <a:rPr lang="en-GB" dirty="0"/>
              <a:t>: </a:t>
            </a:r>
            <a:r>
              <a:rPr lang="es-ES" dirty="0"/>
              <a:t>Real Decreto 1051/2022, Nutrición sostenible en los suelos agrarios.</a:t>
            </a:r>
            <a:br>
              <a:rPr lang="es-ES" dirty="0"/>
            </a:br>
            <a:endParaRPr lang="en-GB" dirty="0"/>
          </a:p>
        </p:txBody>
      </p:sp>
      <p:sp>
        <p:nvSpPr>
          <p:cNvPr id="3" name="Marcador de contenido 2">
            <a:extLst>
              <a:ext uri="{FF2B5EF4-FFF2-40B4-BE49-F238E27FC236}">
                <a16:creationId xmlns:a16="http://schemas.microsoft.com/office/drawing/2014/main" id="{2B55339D-AA38-4F11-B846-76F151EE4D51}"/>
              </a:ext>
            </a:extLst>
          </p:cNvPr>
          <p:cNvSpPr>
            <a:spLocks noGrp="1"/>
          </p:cNvSpPr>
          <p:nvPr>
            <p:ph idx="1"/>
          </p:nvPr>
        </p:nvSpPr>
        <p:spPr/>
        <p:txBody>
          <a:bodyPr>
            <a:normAutofit fontScale="77500" lnSpcReduction="20000"/>
          </a:bodyPr>
          <a:lstStyle/>
          <a:p>
            <a:pPr marL="0" indent="0">
              <a:buNone/>
            </a:pPr>
            <a:r>
              <a:rPr lang="es-ES" i="1" dirty="0"/>
              <a:t>Parte III. Requisitos mínimos de los programas de recomendación de abonado</a:t>
            </a:r>
          </a:p>
          <a:p>
            <a:pPr marL="0" indent="0">
              <a:buNone/>
            </a:pPr>
            <a:r>
              <a:rPr lang="es-ES" i="1" dirty="0"/>
              <a:t>Salvo en los supuestos en los que de forma específica se requiera el informe de un asesor en fertilización, las obligaciones de asesoramiento establecidas por el presente real decreto, se entenderán que quedan cumplidas si se utilizan </a:t>
            </a:r>
            <a:r>
              <a:rPr lang="es-ES" b="1" i="1" dirty="0"/>
              <a:t>herramientas o aplicaciones informáticas que elaboren los cálculos de las necesidades de nutrientes de los cultivos y proporcionen una propuesta de abonado, siempre que hayan sido reconocidas por la autoridad competente de la comunidad autónoma donde se vayan a utilizar</a:t>
            </a:r>
            <a:r>
              <a:rPr lang="es-ES" i="1" dirty="0"/>
              <a:t>.</a:t>
            </a:r>
          </a:p>
          <a:p>
            <a:pPr marL="0" indent="0">
              <a:buNone/>
            </a:pPr>
            <a:r>
              <a:rPr lang="es-ES" i="1" dirty="0"/>
              <a:t>Los programas o aplicaciones informáticas de recomendación de abonado deberán proporcionar al menos la funcionalidad de la herramienta de sostenibilidad agraria para nutrientes a la que se hace referencia en el artículo 15.4.g) del Reglamento (UE) 2021/2115 del Parlamento Europeo y del Consejo, de 2 de diciembre de 2021.</a:t>
            </a:r>
          </a:p>
          <a:p>
            <a:pPr marL="0" indent="0">
              <a:buNone/>
            </a:pPr>
            <a:r>
              <a:rPr lang="es-ES" i="1" dirty="0"/>
              <a:t>Las comunidades autónomas comunicarán al Ministerio de Agricultura, Pesca y Alimentación la lista de aplicaciones que cumplen con estos requisitos mínimos. El Ministerio de Agricultura, Pesca y Alimentación recopilará la información remitida por las comunidades autónomas y la publicará en su página web.</a:t>
            </a:r>
          </a:p>
          <a:p>
            <a:endParaRPr lang="en-GB" dirty="0"/>
          </a:p>
        </p:txBody>
      </p:sp>
    </p:spTree>
    <p:extLst>
      <p:ext uri="{BB962C8B-B14F-4D97-AF65-F5344CB8AC3E}">
        <p14:creationId xmlns:p14="http://schemas.microsoft.com/office/powerpoint/2010/main" val="856780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a obligación de uso del nuevo cuaderno de campo digital se ...">
            <a:extLst>
              <a:ext uri="{FF2B5EF4-FFF2-40B4-BE49-F238E27FC236}">
                <a16:creationId xmlns:a16="http://schemas.microsoft.com/office/drawing/2014/main" id="{C12F160F-F103-497B-8581-2A0F94329D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2327" y="4159704"/>
            <a:ext cx="4328032" cy="2333171"/>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35F5C1A3-7464-4052-990C-7DC9DC132AE2}"/>
              </a:ext>
            </a:extLst>
          </p:cNvPr>
          <p:cNvSpPr>
            <a:spLocks noGrp="1"/>
          </p:cNvSpPr>
          <p:nvPr>
            <p:ph type="title"/>
          </p:nvPr>
        </p:nvSpPr>
        <p:spPr/>
        <p:txBody>
          <a:bodyPr>
            <a:normAutofit fontScale="90000"/>
          </a:bodyPr>
          <a:lstStyle/>
          <a:p>
            <a:r>
              <a:rPr lang="en-GB" dirty="0" err="1"/>
              <a:t>Implicaciones</a:t>
            </a:r>
            <a:r>
              <a:rPr lang="en-GB" dirty="0"/>
              <a:t> </a:t>
            </a:r>
            <a:r>
              <a:rPr lang="en-GB" dirty="0" err="1"/>
              <a:t>nacionales</a:t>
            </a:r>
            <a:r>
              <a:rPr lang="en-GB" dirty="0"/>
              <a:t>: </a:t>
            </a:r>
            <a:r>
              <a:rPr lang="es-ES" dirty="0"/>
              <a:t>Real Decreto 1054/2022, SIEX, REA y CUE:</a:t>
            </a:r>
            <a:br>
              <a:rPr lang="es-ES" dirty="0"/>
            </a:br>
            <a:endParaRPr lang="en-GB" dirty="0"/>
          </a:p>
        </p:txBody>
      </p:sp>
      <p:sp>
        <p:nvSpPr>
          <p:cNvPr id="3" name="Marcador de contenido 2">
            <a:extLst>
              <a:ext uri="{FF2B5EF4-FFF2-40B4-BE49-F238E27FC236}">
                <a16:creationId xmlns:a16="http://schemas.microsoft.com/office/drawing/2014/main" id="{2B55339D-AA38-4F11-B846-76F151EE4D51}"/>
              </a:ext>
            </a:extLst>
          </p:cNvPr>
          <p:cNvSpPr>
            <a:spLocks noGrp="1"/>
          </p:cNvSpPr>
          <p:nvPr>
            <p:ph idx="1"/>
          </p:nvPr>
        </p:nvSpPr>
        <p:spPr/>
        <p:txBody>
          <a:bodyPr>
            <a:normAutofit/>
          </a:bodyPr>
          <a:lstStyle/>
          <a:p>
            <a:pPr marL="0" indent="0">
              <a:buNone/>
            </a:pPr>
            <a:r>
              <a:rPr lang="es-ES" dirty="0"/>
              <a:t>Artículo 10.1: Obligatoriedad de que las herramientas de cuaderno públicas “</a:t>
            </a:r>
            <a:r>
              <a:rPr lang="es-ES" i="1" dirty="0"/>
              <a:t>deberán incluir, </a:t>
            </a:r>
            <a:r>
              <a:rPr lang="es-ES" b="1" i="1" dirty="0"/>
              <a:t>desde el 1 de enero de 2024</a:t>
            </a:r>
            <a:r>
              <a:rPr lang="es-ES" i="1" dirty="0"/>
              <a:t>, la funcionalidad de la herramienta de sostenibilidad agraria para nutrientes a la que se hace referencia en el artículo 15.4.g) del Reglamento (UE) 2021/2115 del Parlamento Europeo y del Consejo, de 2 de diciembre de 2021</a:t>
            </a:r>
            <a:r>
              <a:rPr lang="es-ES" dirty="0"/>
              <a:t>.”</a:t>
            </a:r>
          </a:p>
          <a:p>
            <a:endParaRPr lang="en-GB" dirty="0"/>
          </a:p>
        </p:txBody>
      </p:sp>
    </p:spTree>
    <p:extLst>
      <p:ext uri="{BB962C8B-B14F-4D97-AF65-F5344CB8AC3E}">
        <p14:creationId xmlns:p14="http://schemas.microsoft.com/office/powerpoint/2010/main" val="2083800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B2EA1A7-DC7A-40A8-9E07-5A84A2CE9131}"/>
              </a:ext>
            </a:extLst>
          </p:cNvPr>
          <p:cNvSpPr>
            <a:spLocks noGrp="1"/>
          </p:cNvSpPr>
          <p:nvPr>
            <p:ph idx="1"/>
          </p:nvPr>
        </p:nvSpPr>
        <p:spPr>
          <a:xfrm>
            <a:off x="572263" y="1548965"/>
            <a:ext cx="7275207" cy="4589703"/>
          </a:xfrm>
        </p:spPr>
        <p:txBody>
          <a:bodyPr>
            <a:normAutofit fontScale="92500" lnSpcReduction="20000"/>
          </a:bodyPr>
          <a:lstStyle/>
          <a:p>
            <a:r>
              <a:rPr lang="es-ES" sz="2800" dirty="0"/>
              <a:t>Sativum es una APP pública para la gestión de datos sobre parcelas agrícolas</a:t>
            </a:r>
          </a:p>
          <a:p>
            <a:pPr lvl="1"/>
            <a:r>
              <a:rPr lang="es-ES" sz="3000" dirty="0"/>
              <a:t>Satélite</a:t>
            </a:r>
            <a:r>
              <a:rPr lang="es-ES" sz="2800" dirty="0"/>
              <a:t> (y foto aérea)</a:t>
            </a:r>
          </a:p>
          <a:p>
            <a:pPr lvl="1"/>
            <a:r>
              <a:rPr lang="es-ES" sz="2800" dirty="0"/>
              <a:t>Suelo</a:t>
            </a:r>
          </a:p>
          <a:p>
            <a:pPr lvl="1"/>
            <a:r>
              <a:rPr lang="es-ES" sz="2800" dirty="0"/>
              <a:t>Clima</a:t>
            </a:r>
          </a:p>
          <a:p>
            <a:pPr lvl="1"/>
            <a:r>
              <a:rPr lang="es-ES" sz="2800" dirty="0"/>
              <a:t>Parcelario y cultivos</a:t>
            </a:r>
          </a:p>
          <a:p>
            <a:r>
              <a:rPr lang="es-ES" sz="2800" dirty="0"/>
              <a:t>Se incluyen módulos de ayuda a la toma de decisiones.</a:t>
            </a:r>
          </a:p>
          <a:p>
            <a:pPr lvl="1"/>
            <a:r>
              <a:rPr lang="es-ES" sz="2800" b="1" dirty="0"/>
              <a:t>Nutrición: Es un FAST</a:t>
            </a:r>
          </a:p>
          <a:p>
            <a:pPr lvl="1"/>
            <a:r>
              <a:rPr lang="es-ES" sz="2800" dirty="0"/>
              <a:t>Plagas</a:t>
            </a:r>
          </a:p>
          <a:p>
            <a:pPr lvl="1"/>
            <a:r>
              <a:rPr lang="es-ES" sz="2800" dirty="0"/>
              <a:t>Agricultura de precisión…</a:t>
            </a:r>
          </a:p>
          <a:p>
            <a:r>
              <a:rPr lang="es-ES" sz="3200" dirty="0"/>
              <a:t>Compatible con CUE y REA</a:t>
            </a:r>
          </a:p>
          <a:p>
            <a:endParaRPr lang="es-ES" sz="2800" dirty="0"/>
          </a:p>
          <a:p>
            <a:pPr lvl="1"/>
            <a:endParaRPr lang="es-ES" sz="2800" dirty="0"/>
          </a:p>
          <a:p>
            <a:endParaRPr lang="es-ES" sz="2800" dirty="0"/>
          </a:p>
        </p:txBody>
      </p:sp>
      <p:pic>
        <p:nvPicPr>
          <p:cNvPr id="8" name="Imagen 7">
            <a:extLst>
              <a:ext uri="{FF2B5EF4-FFF2-40B4-BE49-F238E27FC236}">
                <a16:creationId xmlns:a16="http://schemas.microsoft.com/office/drawing/2014/main" id="{3D8E81FF-9F41-450A-9D79-FD6630CCBBF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49552" y="421990"/>
            <a:ext cx="3903725" cy="822893"/>
          </a:xfrm>
          <a:prstGeom prst="rect">
            <a:avLst/>
          </a:prstGeom>
        </p:spPr>
      </p:pic>
      <p:grpSp>
        <p:nvGrpSpPr>
          <p:cNvPr id="7" name="Grupo 6">
            <a:extLst>
              <a:ext uri="{FF2B5EF4-FFF2-40B4-BE49-F238E27FC236}">
                <a16:creationId xmlns:a16="http://schemas.microsoft.com/office/drawing/2014/main" id="{345C19ED-C500-480E-B389-CCA4F4F0F6DA}"/>
              </a:ext>
            </a:extLst>
          </p:cNvPr>
          <p:cNvGrpSpPr/>
          <p:nvPr/>
        </p:nvGrpSpPr>
        <p:grpSpPr>
          <a:xfrm>
            <a:off x="7881257" y="0"/>
            <a:ext cx="4448428" cy="6858000"/>
            <a:chOff x="573681" y="-17780"/>
            <a:chExt cx="5303243" cy="8341980"/>
          </a:xfrm>
        </p:grpSpPr>
        <p:pic>
          <p:nvPicPr>
            <p:cNvPr id="10" name="Imagen 9">
              <a:extLst>
                <a:ext uri="{FF2B5EF4-FFF2-40B4-BE49-F238E27FC236}">
                  <a16:creationId xmlns:a16="http://schemas.microsoft.com/office/drawing/2014/main" id="{7317F0C3-07B3-414A-B558-22D6F31EC285}"/>
                </a:ext>
              </a:extLst>
            </p:cNvPr>
            <p:cNvPicPr>
              <a:picLocks noChangeAspect="1"/>
            </p:cNvPicPr>
            <p:nvPr/>
          </p:nvPicPr>
          <p:blipFill rotWithShape="1">
            <a:blip r:embed="rId4"/>
            <a:srcRect l="707" t="8403" r="1989" b="64564"/>
            <a:stretch/>
          </p:blipFill>
          <p:spPr>
            <a:xfrm>
              <a:off x="600073" y="-17780"/>
              <a:ext cx="5238751" cy="2034540"/>
            </a:xfrm>
            <a:prstGeom prst="rect">
              <a:avLst/>
            </a:prstGeom>
          </p:spPr>
        </p:pic>
        <p:pic>
          <p:nvPicPr>
            <p:cNvPr id="11" name="Imagen 10">
              <a:extLst>
                <a:ext uri="{FF2B5EF4-FFF2-40B4-BE49-F238E27FC236}">
                  <a16:creationId xmlns:a16="http://schemas.microsoft.com/office/drawing/2014/main" id="{AAAB9492-3D6B-4F1B-ADA2-8F8EE1D9B88C}"/>
                </a:ext>
              </a:extLst>
            </p:cNvPr>
            <p:cNvPicPr>
              <a:picLocks noChangeAspect="1"/>
            </p:cNvPicPr>
            <p:nvPr/>
          </p:nvPicPr>
          <p:blipFill rotWithShape="1">
            <a:blip r:embed="rId5"/>
            <a:srcRect l="701" t="18642" r="2284"/>
            <a:stretch/>
          </p:blipFill>
          <p:spPr>
            <a:xfrm>
              <a:off x="600074" y="2138362"/>
              <a:ext cx="5276850" cy="6185838"/>
            </a:xfrm>
            <a:prstGeom prst="rect">
              <a:avLst/>
            </a:prstGeom>
          </p:spPr>
        </p:pic>
        <p:pic>
          <p:nvPicPr>
            <p:cNvPr id="12" name="Imagen 11">
              <a:extLst>
                <a:ext uri="{FF2B5EF4-FFF2-40B4-BE49-F238E27FC236}">
                  <a16:creationId xmlns:a16="http://schemas.microsoft.com/office/drawing/2014/main" id="{9FD1455A-7801-4993-ABBF-CA9BBCEA73F3}"/>
                </a:ext>
              </a:extLst>
            </p:cNvPr>
            <p:cNvPicPr>
              <a:picLocks noChangeAspect="1"/>
            </p:cNvPicPr>
            <p:nvPr/>
          </p:nvPicPr>
          <p:blipFill rotWithShape="1">
            <a:blip r:embed="rId6"/>
            <a:srcRect b="3618"/>
            <a:stretch/>
          </p:blipFill>
          <p:spPr>
            <a:xfrm>
              <a:off x="573681" y="316862"/>
              <a:ext cx="2309802" cy="1699897"/>
            </a:xfrm>
            <a:prstGeom prst="rect">
              <a:avLst/>
            </a:prstGeom>
          </p:spPr>
        </p:pic>
        <p:pic>
          <p:nvPicPr>
            <p:cNvPr id="13" name="Imagen 12">
              <a:extLst>
                <a:ext uri="{FF2B5EF4-FFF2-40B4-BE49-F238E27FC236}">
                  <a16:creationId xmlns:a16="http://schemas.microsoft.com/office/drawing/2014/main" id="{7BF3E202-D7DB-4FD8-BE25-921176D8E07A}"/>
                </a:ext>
              </a:extLst>
            </p:cNvPr>
            <p:cNvPicPr>
              <a:picLocks noChangeAspect="1"/>
            </p:cNvPicPr>
            <p:nvPr/>
          </p:nvPicPr>
          <p:blipFill rotWithShape="1">
            <a:blip r:embed="rId4"/>
            <a:srcRect l="1724" t="54107" r="1989" b="43014"/>
            <a:stretch/>
          </p:blipFill>
          <p:spPr>
            <a:xfrm>
              <a:off x="627433" y="1953975"/>
              <a:ext cx="5184030" cy="216692"/>
            </a:xfrm>
            <a:prstGeom prst="rect">
              <a:avLst/>
            </a:prstGeom>
          </p:spPr>
        </p:pic>
        <p:pic>
          <p:nvPicPr>
            <p:cNvPr id="14" name="Imagen 13">
              <a:extLst>
                <a:ext uri="{FF2B5EF4-FFF2-40B4-BE49-F238E27FC236}">
                  <a16:creationId xmlns:a16="http://schemas.microsoft.com/office/drawing/2014/main" id="{FBC25230-CE3A-473E-AFA9-1331FA183CCD}"/>
                </a:ext>
              </a:extLst>
            </p:cNvPr>
            <p:cNvPicPr>
              <a:picLocks noChangeAspect="1"/>
            </p:cNvPicPr>
            <p:nvPr/>
          </p:nvPicPr>
          <p:blipFill rotWithShape="1">
            <a:blip r:embed="rId4"/>
            <a:srcRect l="80850" t="12690" r="2873" b="47823"/>
            <a:stretch/>
          </p:blipFill>
          <p:spPr>
            <a:xfrm>
              <a:off x="4895852" y="316863"/>
              <a:ext cx="876301" cy="2971800"/>
            </a:xfrm>
            <a:prstGeom prst="rect">
              <a:avLst/>
            </a:prstGeom>
          </p:spPr>
        </p:pic>
      </p:grpSp>
      <p:grpSp>
        <p:nvGrpSpPr>
          <p:cNvPr id="15" name="Grupo 14">
            <a:extLst>
              <a:ext uri="{FF2B5EF4-FFF2-40B4-BE49-F238E27FC236}">
                <a16:creationId xmlns:a16="http://schemas.microsoft.com/office/drawing/2014/main" id="{F89E16A9-B1AB-4014-8FB1-E795CFE50C7D}"/>
              </a:ext>
            </a:extLst>
          </p:cNvPr>
          <p:cNvGrpSpPr/>
          <p:nvPr/>
        </p:nvGrpSpPr>
        <p:grpSpPr>
          <a:xfrm>
            <a:off x="2195606" y="6139302"/>
            <a:ext cx="3473430" cy="681037"/>
            <a:chOff x="1308100" y="4838700"/>
            <a:chExt cx="3473430" cy="889000"/>
          </a:xfrm>
        </p:grpSpPr>
        <p:sp>
          <p:nvSpPr>
            <p:cNvPr id="16" name="Rectángulo: esquinas redondeadas 15">
              <a:extLst>
                <a:ext uri="{FF2B5EF4-FFF2-40B4-BE49-F238E27FC236}">
                  <a16:creationId xmlns:a16="http://schemas.microsoft.com/office/drawing/2014/main" id="{D1EE5FC1-7AC0-4BB8-99F7-A9B7353399BA}"/>
                </a:ext>
              </a:extLst>
            </p:cNvPr>
            <p:cNvSpPr/>
            <p:nvPr/>
          </p:nvSpPr>
          <p:spPr>
            <a:xfrm>
              <a:off x="1308100" y="4838700"/>
              <a:ext cx="3413934" cy="889000"/>
            </a:xfrm>
            <a:prstGeom prst="roundRect">
              <a:avLst/>
            </a:prstGeom>
            <a:solidFill>
              <a:srgbClr val="66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hlinkClick r:id="rId7"/>
              <a:extLst>
                <a:ext uri="{FF2B5EF4-FFF2-40B4-BE49-F238E27FC236}">
                  <a16:creationId xmlns:a16="http://schemas.microsoft.com/office/drawing/2014/main" id="{59FCC168-3764-4B58-B79E-6CFB806D9891}"/>
                </a:ext>
              </a:extLst>
            </p:cNvPr>
            <p:cNvSpPr/>
            <p:nvPr/>
          </p:nvSpPr>
          <p:spPr>
            <a:xfrm>
              <a:off x="1319813" y="5052367"/>
              <a:ext cx="3461717" cy="461665"/>
            </a:xfrm>
            <a:prstGeom prst="rect">
              <a:avLst/>
            </a:prstGeom>
          </p:spPr>
          <p:txBody>
            <a:bodyPr wrap="none">
              <a:spAutoFit/>
            </a:bodyPr>
            <a:lstStyle/>
            <a:p>
              <a:r>
                <a:rPr lang="es-ES" sz="2400" b="1" dirty="0"/>
                <a:t>https://www.sativum.es/</a:t>
              </a:r>
            </a:p>
          </p:txBody>
        </p:sp>
      </p:grpSp>
    </p:spTree>
    <p:extLst>
      <p:ext uri="{BB962C8B-B14F-4D97-AF65-F5344CB8AC3E}">
        <p14:creationId xmlns:p14="http://schemas.microsoft.com/office/powerpoint/2010/main" val="3843664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8F913DA4-DE72-4EFC-83D0-814F1DC281C5}"/>
              </a:ext>
            </a:extLst>
          </p:cNvPr>
          <p:cNvPicPr>
            <a:picLocks noChangeAspect="1"/>
          </p:cNvPicPr>
          <p:nvPr/>
        </p:nvPicPr>
        <p:blipFill rotWithShape="1">
          <a:blip r:embed="rId3"/>
          <a:srcRect t="8403" r="1989"/>
          <a:stretch/>
        </p:blipFill>
        <p:spPr>
          <a:xfrm>
            <a:off x="561975" y="-17781"/>
            <a:ext cx="5276850" cy="6893561"/>
          </a:xfrm>
          <a:prstGeom prst="rect">
            <a:avLst/>
          </a:prstGeom>
        </p:spPr>
      </p:pic>
      <p:pic>
        <p:nvPicPr>
          <p:cNvPr id="14" name="Imagen 13">
            <a:extLst>
              <a:ext uri="{FF2B5EF4-FFF2-40B4-BE49-F238E27FC236}">
                <a16:creationId xmlns:a16="http://schemas.microsoft.com/office/drawing/2014/main" id="{2D8CCE18-052A-43F9-8811-98C3CB74464C}"/>
              </a:ext>
            </a:extLst>
          </p:cNvPr>
          <p:cNvPicPr>
            <a:picLocks noChangeAspect="1"/>
          </p:cNvPicPr>
          <p:nvPr/>
        </p:nvPicPr>
        <p:blipFill rotWithShape="1">
          <a:blip r:embed="rId4"/>
          <a:srcRect t="8403" r="2285"/>
          <a:stretch/>
        </p:blipFill>
        <p:spPr>
          <a:xfrm>
            <a:off x="6353177" y="0"/>
            <a:ext cx="5314950" cy="6964351"/>
          </a:xfrm>
          <a:prstGeom prst="rect">
            <a:avLst/>
          </a:prstGeom>
        </p:spPr>
      </p:pic>
    </p:spTree>
    <p:extLst>
      <p:ext uri="{BB962C8B-B14F-4D97-AF65-F5344CB8AC3E}">
        <p14:creationId xmlns:p14="http://schemas.microsoft.com/office/powerpoint/2010/main" val="19249638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FBA119-93AB-4CAC-8279-C2BD6363C5FF}"/>
              </a:ext>
            </a:extLst>
          </p:cNvPr>
          <p:cNvSpPr>
            <a:spLocks noGrp="1"/>
          </p:cNvSpPr>
          <p:nvPr>
            <p:ph type="title"/>
          </p:nvPr>
        </p:nvSpPr>
        <p:spPr/>
        <p:txBody>
          <a:bodyPr/>
          <a:lstStyle/>
          <a:p>
            <a:endParaRPr lang="es-ES"/>
          </a:p>
        </p:txBody>
      </p:sp>
      <p:pic>
        <p:nvPicPr>
          <p:cNvPr id="6" name="Marcador de contenido 5">
            <a:extLst>
              <a:ext uri="{FF2B5EF4-FFF2-40B4-BE49-F238E27FC236}">
                <a16:creationId xmlns:a16="http://schemas.microsoft.com/office/drawing/2014/main" id="{C238D439-80F6-4EFA-880B-89FA137632B6}"/>
              </a:ext>
            </a:extLst>
          </p:cNvPr>
          <p:cNvPicPr>
            <a:picLocks noGrp="1" noChangeAspect="1"/>
          </p:cNvPicPr>
          <p:nvPr>
            <p:ph idx="1"/>
          </p:nvPr>
        </p:nvPicPr>
        <p:blipFill rotWithShape="1">
          <a:blip r:embed="rId2"/>
          <a:srcRect t="67656" r="3675"/>
          <a:stretch/>
        </p:blipFill>
        <p:spPr>
          <a:xfrm>
            <a:off x="0" y="5115273"/>
            <a:ext cx="3009210" cy="1742727"/>
          </a:xfrm>
          <a:prstGeom prst="rect">
            <a:avLst/>
          </a:prstGeom>
        </p:spPr>
      </p:pic>
      <p:pic>
        <p:nvPicPr>
          <p:cNvPr id="5" name="Imagen 4">
            <a:extLst>
              <a:ext uri="{FF2B5EF4-FFF2-40B4-BE49-F238E27FC236}">
                <a16:creationId xmlns:a16="http://schemas.microsoft.com/office/drawing/2014/main" id="{10A94237-1DFD-466F-BA75-233951D2CC32}"/>
              </a:ext>
            </a:extLst>
          </p:cNvPr>
          <p:cNvPicPr>
            <a:picLocks noChangeAspect="1"/>
          </p:cNvPicPr>
          <p:nvPr/>
        </p:nvPicPr>
        <p:blipFill rotWithShape="1">
          <a:blip r:embed="rId3"/>
          <a:srcRect r="3752"/>
          <a:stretch/>
        </p:blipFill>
        <p:spPr>
          <a:xfrm>
            <a:off x="690" y="0"/>
            <a:ext cx="3009210" cy="5392365"/>
          </a:xfrm>
          <a:prstGeom prst="rect">
            <a:avLst/>
          </a:prstGeom>
        </p:spPr>
      </p:pic>
      <p:pic>
        <p:nvPicPr>
          <p:cNvPr id="7" name="Imagen 6">
            <a:extLst>
              <a:ext uri="{FF2B5EF4-FFF2-40B4-BE49-F238E27FC236}">
                <a16:creationId xmlns:a16="http://schemas.microsoft.com/office/drawing/2014/main" id="{45403EC5-E6F8-4AA4-9405-45804D1B53A7}"/>
              </a:ext>
            </a:extLst>
          </p:cNvPr>
          <p:cNvPicPr>
            <a:picLocks noChangeAspect="1"/>
          </p:cNvPicPr>
          <p:nvPr/>
        </p:nvPicPr>
        <p:blipFill>
          <a:blip r:embed="rId4"/>
          <a:stretch>
            <a:fillRect/>
          </a:stretch>
        </p:blipFill>
        <p:spPr>
          <a:xfrm>
            <a:off x="3623594" y="0"/>
            <a:ext cx="3976321" cy="6858000"/>
          </a:xfrm>
          <a:prstGeom prst="rect">
            <a:avLst/>
          </a:prstGeom>
        </p:spPr>
      </p:pic>
      <p:pic>
        <p:nvPicPr>
          <p:cNvPr id="8" name="Imagen 7">
            <a:extLst>
              <a:ext uri="{FF2B5EF4-FFF2-40B4-BE49-F238E27FC236}">
                <a16:creationId xmlns:a16="http://schemas.microsoft.com/office/drawing/2014/main" id="{B8CE56B1-59B4-405D-92F4-A10D31D0B576}"/>
              </a:ext>
            </a:extLst>
          </p:cNvPr>
          <p:cNvPicPr>
            <a:picLocks noChangeAspect="1"/>
          </p:cNvPicPr>
          <p:nvPr/>
        </p:nvPicPr>
        <p:blipFill>
          <a:blip r:embed="rId5"/>
          <a:stretch>
            <a:fillRect/>
          </a:stretch>
        </p:blipFill>
        <p:spPr>
          <a:xfrm>
            <a:off x="8214989" y="0"/>
            <a:ext cx="3976321" cy="6858000"/>
          </a:xfrm>
          <a:prstGeom prst="rect">
            <a:avLst/>
          </a:prstGeom>
        </p:spPr>
      </p:pic>
    </p:spTree>
    <p:extLst>
      <p:ext uri="{BB962C8B-B14F-4D97-AF65-F5344CB8AC3E}">
        <p14:creationId xmlns:p14="http://schemas.microsoft.com/office/powerpoint/2010/main" val="2324297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86FC9B4B-B1C7-4B3B-95B7-A71942BEE2EF}"/>
              </a:ext>
            </a:extLst>
          </p:cNvPr>
          <p:cNvPicPr>
            <a:picLocks noChangeAspect="1"/>
          </p:cNvPicPr>
          <p:nvPr/>
        </p:nvPicPr>
        <p:blipFill>
          <a:blip r:embed="rId2"/>
          <a:stretch>
            <a:fillRect/>
          </a:stretch>
        </p:blipFill>
        <p:spPr>
          <a:xfrm>
            <a:off x="0" y="0"/>
            <a:ext cx="3976321" cy="6858000"/>
          </a:xfrm>
          <a:prstGeom prst="rect">
            <a:avLst/>
          </a:prstGeom>
        </p:spPr>
      </p:pic>
      <p:pic>
        <p:nvPicPr>
          <p:cNvPr id="9" name="Imagen 8">
            <a:extLst>
              <a:ext uri="{FF2B5EF4-FFF2-40B4-BE49-F238E27FC236}">
                <a16:creationId xmlns:a16="http://schemas.microsoft.com/office/drawing/2014/main" id="{026DC8B5-DB53-4FFA-B09F-BF8667CB0FB3}"/>
              </a:ext>
            </a:extLst>
          </p:cNvPr>
          <p:cNvPicPr>
            <a:picLocks noChangeAspect="1"/>
          </p:cNvPicPr>
          <p:nvPr/>
        </p:nvPicPr>
        <p:blipFill>
          <a:blip r:embed="rId3"/>
          <a:stretch>
            <a:fillRect/>
          </a:stretch>
        </p:blipFill>
        <p:spPr>
          <a:xfrm>
            <a:off x="4107839" y="0"/>
            <a:ext cx="3976321" cy="6858000"/>
          </a:xfrm>
          <a:prstGeom prst="rect">
            <a:avLst/>
          </a:prstGeom>
        </p:spPr>
      </p:pic>
      <p:pic>
        <p:nvPicPr>
          <p:cNvPr id="10" name="Imagen 9">
            <a:extLst>
              <a:ext uri="{FF2B5EF4-FFF2-40B4-BE49-F238E27FC236}">
                <a16:creationId xmlns:a16="http://schemas.microsoft.com/office/drawing/2014/main" id="{3D445E8D-F50A-4956-A9AF-28E3833CBFE2}"/>
              </a:ext>
            </a:extLst>
          </p:cNvPr>
          <p:cNvPicPr>
            <a:picLocks noChangeAspect="1"/>
          </p:cNvPicPr>
          <p:nvPr/>
        </p:nvPicPr>
        <p:blipFill>
          <a:blip r:embed="rId4"/>
          <a:stretch>
            <a:fillRect/>
          </a:stretch>
        </p:blipFill>
        <p:spPr>
          <a:xfrm>
            <a:off x="8215678" y="0"/>
            <a:ext cx="3976321" cy="6858000"/>
          </a:xfrm>
          <a:prstGeom prst="rect">
            <a:avLst/>
          </a:prstGeom>
        </p:spPr>
      </p:pic>
    </p:spTree>
    <p:extLst>
      <p:ext uri="{BB962C8B-B14F-4D97-AF65-F5344CB8AC3E}">
        <p14:creationId xmlns:p14="http://schemas.microsoft.com/office/powerpoint/2010/main" val="332835027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3825</TotalTime>
  <Words>1693</Words>
  <Application>Microsoft Office PowerPoint</Application>
  <PresentationFormat>Panorámica</PresentationFormat>
  <Paragraphs>283</Paragraphs>
  <Slides>30</Slides>
  <Notes>6</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30</vt:i4>
      </vt:variant>
    </vt:vector>
  </HeadingPairs>
  <TitlesOfParts>
    <vt:vector size="37" baseType="lpstr">
      <vt:lpstr>Arial</vt:lpstr>
      <vt:lpstr>Arial Narrow</vt:lpstr>
      <vt:lpstr>Calibri</vt:lpstr>
      <vt:lpstr>Calibri Light</vt:lpstr>
      <vt:lpstr>Consolas</vt:lpstr>
      <vt:lpstr>Times New Roman</vt:lpstr>
      <vt:lpstr>Tema de Office</vt:lpstr>
      <vt:lpstr>Herramienta de sostenibilidad de nutrientes: SATIVUM</vt:lpstr>
      <vt:lpstr>Herramienta de sostenibilidad de nutrientes: FAST</vt:lpstr>
      <vt:lpstr>Implicaciones nacionales: Real Decreto 1051/2022, Nutrición sostenible en los suelos agrarios. </vt:lpstr>
      <vt:lpstr>Implicaciones nacionales: Real Decreto 1051/2022, Nutrición sostenible en los suelos agrarios. </vt:lpstr>
      <vt:lpstr>Implicaciones nacionales: Real Decreto 1054/2022, SIEX, REA y CUE: </vt:lpstr>
      <vt:lpstr>Presentación de PowerPoint</vt:lpstr>
      <vt:lpstr>Presentación de PowerPoint</vt:lpstr>
      <vt:lpstr>Presentación de PowerPoint</vt:lpstr>
      <vt:lpstr>Presentación de PowerPoint</vt:lpstr>
      <vt:lpstr>Algoritmo de cálculo de balances (prescripción)</vt:lpstr>
      <vt:lpstr>Presentación de PowerPoint</vt:lpstr>
      <vt:lpstr>ENCOMIENDA DE GESTIÓN FEGA-ITACyL</vt:lpstr>
      <vt:lpstr>Presentación de PowerPoint</vt:lpstr>
      <vt:lpstr>Datos de referencia en API</vt:lpstr>
      <vt:lpstr>Parámetros de cultivos cargados</vt:lpstr>
      <vt:lpstr>Herramienta de acceso público</vt:lpstr>
      <vt:lpstr>Contenido en N-NO3 en agua subterránea</vt:lpstr>
      <vt:lpstr>Listado de API</vt:lpstr>
      <vt:lpstr>Esquema de API para uso público</vt:lpstr>
      <vt:lpstr>Presentación de PowerPoint</vt:lpstr>
      <vt:lpstr>Dimensionamiento servicio de API</vt:lpstr>
      <vt:lpstr>Portal del desarrollador con interface de API</vt:lpstr>
      <vt:lpstr>Presentación de PowerPoint</vt:lpstr>
      <vt:lpstr>Presentación de PowerPoint</vt:lpstr>
      <vt:lpstr>Integraciones de terceros ya realizadas</vt:lpstr>
      <vt:lpstr>Presentación de PowerPoint</vt:lpstr>
      <vt:lpstr>Presentación de PowerPoint</vt:lpstr>
      <vt:lpstr>Otras herramientas</vt:lpstr>
      <vt:lpstr>Presentación de PowerPoint</vt:lpstr>
      <vt:lpstr>Conclusiones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Alberto Gutierrez García</dc:creator>
  <cp:lastModifiedBy>David A Nafría García</cp:lastModifiedBy>
  <cp:revision>151</cp:revision>
  <dcterms:created xsi:type="dcterms:W3CDTF">2021-02-24T15:43:31Z</dcterms:created>
  <dcterms:modified xsi:type="dcterms:W3CDTF">2024-01-05T07:14:05Z</dcterms:modified>
</cp:coreProperties>
</file>