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312" r:id="rId2"/>
    <p:sldId id="330" r:id="rId3"/>
    <p:sldId id="718" r:id="rId4"/>
    <p:sldId id="705" r:id="rId5"/>
    <p:sldId id="706" r:id="rId6"/>
    <p:sldId id="704" r:id="rId7"/>
    <p:sldId id="325" r:id="rId8"/>
    <p:sldId id="332" r:id="rId9"/>
    <p:sldId id="333" r:id="rId10"/>
    <p:sldId id="336" r:id="rId11"/>
    <p:sldId id="317" r:id="rId12"/>
    <p:sldId id="709" r:id="rId13"/>
    <p:sldId id="256" r:id="rId14"/>
    <p:sldId id="714" r:id="rId15"/>
    <p:sldId id="713" r:id="rId16"/>
    <p:sldId id="324" r:id="rId17"/>
    <p:sldId id="719" r:id="rId18"/>
    <p:sldId id="707" r:id="rId19"/>
    <p:sldId id="708" r:id="rId20"/>
    <p:sldId id="720" r:id="rId21"/>
    <p:sldId id="274" r:id="rId22"/>
    <p:sldId id="710" r:id="rId23"/>
    <p:sldId id="711" r:id="rId24"/>
    <p:sldId id="712" r:id="rId25"/>
    <p:sldId id="717" r:id="rId26"/>
    <p:sldId id="716" r:id="rId27"/>
    <p:sldId id="326" r:id="rId28"/>
    <p:sldId id="327" r:id="rId29"/>
    <p:sldId id="328" r:id="rId30"/>
    <p:sldId id="337"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0F10E85-4C3A-45DF-9364-8EFB7D44EACD}">
          <p14:sldIdLst>
            <p14:sldId id="312"/>
            <p14:sldId id="330"/>
            <p14:sldId id="718"/>
            <p14:sldId id="705"/>
            <p14:sldId id="706"/>
            <p14:sldId id="704"/>
            <p14:sldId id="325"/>
            <p14:sldId id="332"/>
            <p14:sldId id="333"/>
            <p14:sldId id="336"/>
            <p14:sldId id="317"/>
            <p14:sldId id="709"/>
            <p14:sldId id="256"/>
            <p14:sldId id="714"/>
            <p14:sldId id="713"/>
            <p14:sldId id="324"/>
            <p14:sldId id="719"/>
            <p14:sldId id="707"/>
            <p14:sldId id="708"/>
            <p14:sldId id="720"/>
            <p14:sldId id="274"/>
            <p14:sldId id="710"/>
            <p14:sldId id="711"/>
            <p14:sldId id="712"/>
            <p14:sldId id="717"/>
            <p14:sldId id="716"/>
            <p14:sldId id="326"/>
            <p14:sldId id="327"/>
            <p14:sldId id="328"/>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88421" autoAdjust="0"/>
  </p:normalViewPr>
  <p:slideViewPr>
    <p:cSldViewPr snapToGrid="0">
      <p:cViewPr varScale="1">
        <p:scale>
          <a:sx n="82" d="100"/>
          <a:sy n="82" d="100"/>
        </p:scale>
        <p:origin x="4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0A5EA-E4E1-45F1-A3C5-6C5B90A5904A}" type="datetimeFigureOut">
              <a:rPr lang="en-US" smtClean="0"/>
              <a:t>12/18/2023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A33FC-4421-47DC-8925-86B368FD5836}" type="slidenum">
              <a:rPr lang="en-US" smtClean="0"/>
              <a:t>‹Nº›</a:t>
            </a:fld>
            <a:endParaRPr lang="en-US"/>
          </a:p>
        </p:txBody>
      </p:sp>
    </p:spTree>
    <p:extLst>
      <p:ext uri="{BB962C8B-B14F-4D97-AF65-F5344CB8AC3E}">
        <p14:creationId xmlns:p14="http://schemas.microsoft.com/office/powerpoint/2010/main" val="4207075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1</a:t>
            </a:fld>
            <a:endParaRPr lang="en-US"/>
          </a:p>
        </p:txBody>
      </p:sp>
    </p:spTree>
    <p:extLst>
      <p:ext uri="{BB962C8B-B14F-4D97-AF65-F5344CB8AC3E}">
        <p14:creationId xmlns:p14="http://schemas.microsoft.com/office/powerpoint/2010/main" val="345513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6</a:t>
            </a:fld>
            <a:endParaRPr lang="en-US"/>
          </a:p>
        </p:txBody>
      </p:sp>
    </p:spTree>
    <p:extLst>
      <p:ext uri="{BB962C8B-B14F-4D97-AF65-F5344CB8AC3E}">
        <p14:creationId xmlns:p14="http://schemas.microsoft.com/office/powerpoint/2010/main" val="12834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a:p>
        </p:txBody>
      </p:sp>
      <p:sp>
        <p:nvSpPr>
          <p:cNvPr id="4" name="3 Marcador de número de diapositiva"/>
          <p:cNvSpPr>
            <a:spLocks noGrp="1"/>
          </p:cNvSpPr>
          <p:nvPr>
            <p:ph type="sldNum" sz="quarter" idx="5"/>
          </p:nvPr>
        </p:nvSpPr>
        <p:spPr/>
        <p:txBody>
          <a:bodyPr/>
          <a:lstStyle/>
          <a:p>
            <a:pPr>
              <a:defRPr/>
            </a:pPr>
            <a:fld id="{8CE4EB15-7352-4F37-8C66-9D997BE962DA}" type="slidenum">
              <a:rPr lang="es-ES" smtClean="0"/>
              <a:pPr>
                <a:defRPr/>
              </a:pPr>
              <a:t>18</a:t>
            </a:fld>
            <a:endParaRPr lang="es-ES"/>
          </a:p>
        </p:txBody>
      </p:sp>
    </p:spTree>
    <p:extLst>
      <p:ext uri="{BB962C8B-B14F-4D97-AF65-F5344CB8AC3E}">
        <p14:creationId xmlns:p14="http://schemas.microsoft.com/office/powerpoint/2010/main" val="223479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a:p>
        </p:txBody>
      </p:sp>
      <p:sp>
        <p:nvSpPr>
          <p:cNvPr id="4" name="3 Marcador de número de diapositiva"/>
          <p:cNvSpPr>
            <a:spLocks noGrp="1"/>
          </p:cNvSpPr>
          <p:nvPr>
            <p:ph type="sldNum" sz="quarter" idx="5"/>
          </p:nvPr>
        </p:nvSpPr>
        <p:spPr/>
        <p:txBody>
          <a:bodyPr/>
          <a:lstStyle/>
          <a:p>
            <a:pPr>
              <a:defRPr/>
            </a:pPr>
            <a:fld id="{8CE4EB15-7352-4F37-8C66-9D997BE962DA}" type="slidenum">
              <a:rPr lang="es-ES" smtClean="0"/>
              <a:pPr>
                <a:defRPr/>
              </a:pPr>
              <a:t>19</a:t>
            </a:fld>
            <a:endParaRPr lang="es-ES"/>
          </a:p>
        </p:txBody>
      </p:sp>
    </p:spTree>
    <p:extLst>
      <p:ext uri="{BB962C8B-B14F-4D97-AF65-F5344CB8AC3E}">
        <p14:creationId xmlns:p14="http://schemas.microsoft.com/office/powerpoint/2010/main" val="187266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a:p>
        </p:txBody>
      </p:sp>
      <p:sp>
        <p:nvSpPr>
          <p:cNvPr id="4" name="3 Marcador de número de diapositiva"/>
          <p:cNvSpPr>
            <a:spLocks noGrp="1"/>
          </p:cNvSpPr>
          <p:nvPr>
            <p:ph type="sldNum" sz="quarter" idx="5"/>
          </p:nvPr>
        </p:nvSpPr>
        <p:spPr/>
        <p:txBody>
          <a:bodyPr/>
          <a:lstStyle/>
          <a:p>
            <a:pPr>
              <a:defRPr/>
            </a:pPr>
            <a:fld id="{8CE4EB15-7352-4F37-8C66-9D997BE962DA}" type="slidenum">
              <a:rPr lang="es-ES" smtClean="0"/>
              <a:pPr>
                <a:defRPr/>
              </a:pPr>
              <a:t>21</a:t>
            </a:fld>
            <a:endParaRPr lang="es-ES"/>
          </a:p>
        </p:txBody>
      </p:sp>
    </p:spTree>
    <p:extLst>
      <p:ext uri="{BB962C8B-B14F-4D97-AF65-F5344CB8AC3E}">
        <p14:creationId xmlns:p14="http://schemas.microsoft.com/office/powerpoint/2010/main" val="78525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8EABC-03B0-4B6D-A6A6-CFC13CB16AB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7042A70B-288B-4941-87CD-B29992035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597FC8A-B556-4C83-8E15-C44415E51DA9}"/>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D3838B2E-1BD4-4DCF-82AD-11A817D4F2DD}"/>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EF8BBFB-6E5F-4CD5-8479-0BEA655C9CAC}"/>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211029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7CCCC-2411-472B-A3E9-72BBB16B85D4}"/>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1D58BFC2-CB8F-4D6C-B2E6-D557C4D5B6A4}"/>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B96EAE9C-163E-4750-8962-2C8EC32919EF}"/>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B0390913-BE09-4CAB-A514-C4E2B35ACD8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1A77F57-52DE-4AC5-88DB-31241CD99AE7}"/>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2352315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D5A5B3-40A0-43BD-A932-BF0CDD51C37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9295F0DB-1C08-43FC-9BFF-1A013BA80131}"/>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4F41F6E8-08A4-4C09-A912-DA6228A55BED}"/>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DDEC2DDF-0E11-4478-B85B-3EDAF57E9FF2}"/>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0831AD7-4D38-4524-8B27-BBD92E153007}"/>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254305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E1E1D-A6B9-4075-8667-3B2DD31616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3F58C5D4-6D14-46C2-94CE-6F46C8F1661E}"/>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24634BC1-8330-4007-85D8-5E8C03B4D5D5}"/>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DB163A14-483E-4254-9537-BD3E95779E9B}"/>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D25A8066-3FB0-47DD-9AB0-C8ED321BD213}"/>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418938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C46F0E-0302-4077-96CF-DA62B4F68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1564621A-7D13-4FD7-8614-107587978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FC7A122-577A-4EE8-8A1C-6B2F0F558BC7}"/>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07AAB608-A072-4865-BAB0-13146B0E706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4EE6537-F1F0-4F65-A928-1F9ABE9BF35B}"/>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147644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7223C-0292-4F2A-B2E7-6DD48C5C8B0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04AC5623-C6DB-44C3-980D-4F3EAF749F76}"/>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E173FD7E-ADD4-43D2-8217-C21C68B47A4A}"/>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793F99CB-F783-4BEC-9378-9C3DCB2EC827}"/>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6" name="Marcador de pie de página 5">
            <a:extLst>
              <a:ext uri="{FF2B5EF4-FFF2-40B4-BE49-F238E27FC236}">
                <a16:creationId xmlns:a16="http://schemas.microsoft.com/office/drawing/2014/main" id="{F16D0900-659D-4B79-8442-20499ADF004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74436B01-0851-42F9-B59D-A2A0E8576DBD}"/>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58745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DEE01-E157-4108-AE4D-FA1E7BBC02C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CA75081A-A4BC-422B-A57C-0B137780C5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9741E07D-E134-4438-81E8-CB4F6FDA395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646FD692-0713-4CD0-B90C-02D0BA512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FFC5B23-4F88-40B5-BA19-0BE666E509A7}"/>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7395831C-AD79-4DA5-A334-16646C6F8261}"/>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8" name="Marcador de pie de página 7">
            <a:extLst>
              <a:ext uri="{FF2B5EF4-FFF2-40B4-BE49-F238E27FC236}">
                <a16:creationId xmlns:a16="http://schemas.microsoft.com/office/drawing/2014/main" id="{E0B75734-F371-481F-A6B2-87715E790E40}"/>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1F0D5791-1661-4CD5-9D76-E03144864701}"/>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325461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D63314-C1DB-41D5-A4BA-F4DDFC340CE2}"/>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043AE870-D09B-4FE7-9771-A8542B889AB6}"/>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4" name="Marcador de pie de página 3">
            <a:extLst>
              <a:ext uri="{FF2B5EF4-FFF2-40B4-BE49-F238E27FC236}">
                <a16:creationId xmlns:a16="http://schemas.microsoft.com/office/drawing/2014/main" id="{C32DFE4B-3560-4C98-9EF9-818C01FE51DF}"/>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FCCAE157-6F4C-4C6E-9976-2704AEA001D5}"/>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40112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37ED972-A069-41A1-975E-D95554C3EC6F}"/>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3" name="Marcador de pie de página 2">
            <a:extLst>
              <a:ext uri="{FF2B5EF4-FFF2-40B4-BE49-F238E27FC236}">
                <a16:creationId xmlns:a16="http://schemas.microsoft.com/office/drawing/2014/main" id="{02CC925E-9377-4FD5-98FD-4A2F454CF506}"/>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91CC18A5-8FE1-4F3C-A75A-8C341EC287E0}"/>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305252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0DAD56-EF2C-4D8F-B54A-91992B11212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93668348-B7E6-4A21-81B4-A1E580A2A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3530021D-E8FA-48CC-BDD1-173FF9600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8ED476A-FB8D-473F-B35E-FC1FA8DDEAAD}"/>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6" name="Marcador de pie de página 5">
            <a:extLst>
              <a:ext uri="{FF2B5EF4-FFF2-40B4-BE49-F238E27FC236}">
                <a16:creationId xmlns:a16="http://schemas.microsoft.com/office/drawing/2014/main" id="{8F9BE66E-80B3-4C12-8195-F3CD7A22D61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29B2112-F029-4787-A579-1B7375E10A6F}"/>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11507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BCAB1F-EE6C-4A89-A3B5-2978B0B51C4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986C58D-6881-4795-8A3A-4458D86F3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A9D565B3-ACF5-4A72-A236-9C2434888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8DA215EE-2411-4BE0-A155-A1834D51A839}"/>
              </a:ext>
            </a:extLst>
          </p:cNvPr>
          <p:cNvSpPr>
            <a:spLocks noGrp="1"/>
          </p:cNvSpPr>
          <p:nvPr>
            <p:ph type="dt" sz="half" idx="10"/>
          </p:nvPr>
        </p:nvSpPr>
        <p:spPr/>
        <p:txBody>
          <a:bodyPr/>
          <a:lstStyle/>
          <a:p>
            <a:fld id="{BE17D446-FFC4-4726-89F6-F17ACD26BB0C}" type="datetimeFigureOut">
              <a:rPr lang="en-US" smtClean="0"/>
              <a:t>12/18/2023</a:t>
            </a:fld>
            <a:endParaRPr lang="en-US"/>
          </a:p>
        </p:txBody>
      </p:sp>
      <p:sp>
        <p:nvSpPr>
          <p:cNvPr id="6" name="Marcador de pie de página 5">
            <a:extLst>
              <a:ext uri="{FF2B5EF4-FFF2-40B4-BE49-F238E27FC236}">
                <a16:creationId xmlns:a16="http://schemas.microsoft.com/office/drawing/2014/main" id="{989113CC-614D-4C3E-8B12-1876E85121F8}"/>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B9D03AD8-CEED-4179-8FD1-6C2E29BC2EBF}"/>
              </a:ext>
            </a:extLst>
          </p:cNvPr>
          <p:cNvSpPr>
            <a:spLocks noGrp="1"/>
          </p:cNvSpPr>
          <p:nvPr>
            <p:ph type="sldNum" sz="quarter" idx="12"/>
          </p:nvPr>
        </p:nvSpPr>
        <p:spPr/>
        <p:txBody>
          <a:bodyPr/>
          <a:lstStyle/>
          <a:p>
            <a:fld id="{91F8B70B-F016-4171-8A69-F3BB6A41237E}" type="slidenum">
              <a:rPr lang="en-US" smtClean="0"/>
              <a:t>‹Nº›</a:t>
            </a:fld>
            <a:endParaRPr lang="en-US"/>
          </a:p>
        </p:txBody>
      </p:sp>
    </p:spTree>
    <p:extLst>
      <p:ext uri="{BB962C8B-B14F-4D97-AF65-F5344CB8AC3E}">
        <p14:creationId xmlns:p14="http://schemas.microsoft.com/office/powerpoint/2010/main" val="1943644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FA7C172-4288-4FE7-AD99-00D3234A0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F3BB1F96-BFA7-41CA-B779-2C8DD8EEA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51CAB8FD-9BF1-4954-B16F-4D8241959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7D446-FFC4-4726-89F6-F17ACD26BB0C}" type="datetimeFigureOut">
              <a:rPr lang="en-US" smtClean="0"/>
              <a:t>12/18/2023</a:t>
            </a:fld>
            <a:endParaRPr lang="en-US"/>
          </a:p>
        </p:txBody>
      </p:sp>
      <p:sp>
        <p:nvSpPr>
          <p:cNvPr id="5" name="Marcador de pie de página 4">
            <a:extLst>
              <a:ext uri="{FF2B5EF4-FFF2-40B4-BE49-F238E27FC236}">
                <a16:creationId xmlns:a16="http://schemas.microsoft.com/office/drawing/2014/main" id="{4E8932C3-CB5B-44F2-B74B-7A6B018A4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B5917FCA-33E7-4102-A4BF-C631C705B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8B70B-F016-4171-8A69-F3BB6A41237E}" type="slidenum">
              <a:rPr lang="en-US" smtClean="0"/>
              <a:t>‹Nº›</a:t>
            </a:fld>
            <a:endParaRPr lang="en-US"/>
          </a:p>
        </p:txBody>
      </p:sp>
    </p:spTree>
    <p:extLst>
      <p:ext uri="{BB962C8B-B14F-4D97-AF65-F5344CB8AC3E}">
        <p14:creationId xmlns:p14="http://schemas.microsoft.com/office/powerpoint/2010/main" val="440898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nafgarda@itacyl.es"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sativum.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E41B9FF-6D47-424C-8FC1-3D07B7924571}"/>
              </a:ext>
            </a:extLst>
          </p:cNvPr>
          <p:cNvPicPr>
            <a:picLocks noChangeAspect="1"/>
          </p:cNvPicPr>
          <p:nvPr/>
        </p:nvPicPr>
        <p:blipFill rotWithShape="1">
          <a:blip r:embed="rId3">
            <a:extLst>
              <a:ext uri="{28A0092B-C50C-407E-A947-70E740481C1C}">
                <a14:useLocalDpi xmlns:a14="http://schemas.microsoft.com/office/drawing/2010/main" val="0"/>
              </a:ext>
            </a:extLst>
          </a:blip>
          <a:srcRect t="265" r="3789"/>
          <a:stretch/>
        </p:blipFill>
        <p:spPr>
          <a:xfrm>
            <a:off x="0" y="1"/>
            <a:ext cx="12192000" cy="6857999"/>
          </a:xfrm>
          <a:prstGeom prst="rect">
            <a:avLst/>
          </a:prstGeom>
        </p:spPr>
      </p:pic>
      <p:sp>
        <p:nvSpPr>
          <p:cNvPr id="2" name="Título 1"/>
          <p:cNvSpPr>
            <a:spLocks noGrp="1"/>
          </p:cNvSpPr>
          <p:nvPr>
            <p:ph type="ctrTitle"/>
          </p:nvPr>
        </p:nvSpPr>
        <p:spPr>
          <a:xfrm>
            <a:off x="2057399" y="1315970"/>
            <a:ext cx="7924799" cy="1884239"/>
          </a:xfrm>
          <a:solidFill>
            <a:schemeClr val="bg1">
              <a:alpha val="62000"/>
            </a:schemeClr>
          </a:solidFill>
        </p:spPr>
        <p:txBody>
          <a:bodyPr anchor="ctr" anchorCtr="0">
            <a:noAutofit/>
          </a:bodyPr>
          <a:lstStyle/>
          <a:p>
            <a:r>
              <a:rPr lang="en-US" sz="4400" dirty="0" err="1"/>
              <a:t>Herramienta</a:t>
            </a:r>
            <a:r>
              <a:rPr lang="en-US" sz="4400" dirty="0"/>
              <a:t> de </a:t>
            </a:r>
            <a:r>
              <a:rPr lang="en-US" sz="4400" dirty="0" err="1"/>
              <a:t>sostenibilidad</a:t>
            </a:r>
            <a:r>
              <a:rPr lang="en-US" sz="4400" dirty="0"/>
              <a:t> de </a:t>
            </a:r>
            <a:r>
              <a:rPr lang="en-US" sz="4400" dirty="0" err="1"/>
              <a:t>nutrientes</a:t>
            </a:r>
            <a:r>
              <a:rPr lang="en-US" sz="4400" dirty="0"/>
              <a:t>: SATIVUM</a:t>
            </a:r>
            <a:endParaRPr lang="es-ES" sz="4400" dirty="0"/>
          </a:p>
        </p:txBody>
      </p:sp>
      <p:pic>
        <p:nvPicPr>
          <p:cNvPr id="5" name="Imagen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86426" y="5526970"/>
            <a:ext cx="5866744" cy="1224513"/>
          </a:xfrm>
          <a:prstGeom prst="rect">
            <a:avLst/>
          </a:prstGeom>
          <a:effectLst>
            <a:outerShdw blurRad="50800" dist="38100" algn="l" rotWithShape="0">
              <a:prstClr val="black">
                <a:alpha val="40000"/>
              </a:prstClr>
            </a:outerShdw>
          </a:effectLst>
        </p:spPr>
      </p:pic>
      <p:sp>
        <p:nvSpPr>
          <p:cNvPr id="4" name="CuadroTexto 3"/>
          <p:cNvSpPr txBox="1"/>
          <p:nvPr/>
        </p:nvSpPr>
        <p:spPr>
          <a:xfrm>
            <a:off x="3881432" y="4775791"/>
            <a:ext cx="4143375" cy="400110"/>
          </a:xfrm>
          <a:prstGeom prst="rect">
            <a:avLst/>
          </a:prstGeom>
          <a:solidFill>
            <a:schemeClr val="bg1">
              <a:alpha val="60000"/>
            </a:schemeClr>
          </a:solidFill>
        </p:spPr>
        <p:txBody>
          <a:bodyPr wrap="square" rtlCol="0" anchor="ctr" anchorCtr="0">
            <a:spAutoFit/>
          </a:bodyPr>
          <a:lstStyle/>
          <a:p>
            <a:pPr algn="ctr"/>
            <a:r>
              <a:rPr lang="es-ES" sz="2000" dirty="0"/>
              <a:t>David A. Nafría </a:t>
            </a:r>
            <a:r>
              <a:rPr lang="es-ES" sz="2000" dirty="0">
                <a:hlinkClick r:id="rId5"/>
              </a:rPr>
              <a:t>nafgarda@itacyl.es</a:t>
            </a:r>
            <a:endParaRPr lang="es-ES" sz="2000" dirty="0"/>
          </a:p>
        </p:txBody>
      </p:sp>
    </p:spTree>
    <p:extLst>
      <p:ext uri="{BB962C8B-B14F-4D97-AF65-F5344CB8AC3E}">
        <p14:creationId xmlns:p14="http://schemas.microsoft.com/office/powerpoint/2010/main" val="41984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946B9-93CF-4BAF-9A0A-72373CF32423}"/>
              </a:ext>
            </a:extLst>
          </p:cNvPr>
          <p:cNvSpPr>
            <a:spLocks noGrp="1"/>
          </p:cNvSpPr>
          <p:nvPr>
            <p:ph type="title"/>
          </p:nvPr>
        </p:nvSpPr>
        <p:spPr>
          <a:xfrm>
            <a:off x="838199" y="365125"/>
            <a:ext cx="11716657" cy="1325563"/>
          </a:xfrm>
        </p:spPr>
        <p:txBody>
          <a:bodyPr/>
          <a:lstStyle/>
          <a:p>
            <a:r>
              <a:rPr lang="es-ES" dirty="0"/>
              <a:t>Algoritmo de cálculo de balances (prescripción)</a:t>
            </a:r>
          </a:p>
        </p:txBody>
      </p:sp>
      <p:pic>
        <p:nvPicPr>
          <p:cNvPr id="5" name="Picture 2" descr="Principles of Agronomy for Sustainable Agriculture">
            <a:extLst>
              <a:ext uri="{FF2B5EF4-FFF2-40B4-BE49-F238E27FC236}">
                <a16:creationId xmlns:a16="http://schemas.microsoft.com/office/drawing/2014/main" id="{850FC085-76A4-4EB9-BD5E-7FECBFA3D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645" y="1549225"/>
            <a:ext cx="3183466" cy="47871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uco.es/fitotecnia/logo.png">
            <a:extLst>
              <a:ext uri="{FF2B5EF4-FFF2-40B4-BE49-F238E27FC236}">
                <a16:creationId xmlns:a16="http://schemas.microsoft.com/office/drawing/2014/main" id="{663AC3CE-EDCB-4623-9D0E-F8E2590B2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157" y="2078038"/>
            <a:ext cx="1704975"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uco.es/fitotecnia/combi_logo.png">
            <a:extLst>
              <a:ext uri="{FF2B5EF4-FFF2-40B4-BE49-F238E27FC236}">
                <a16:creationId xmlns:a16="http://schemas.microsoft.com/office/drawing/2014/main" id="{32C1CFD7-556D-440B-A3D7-77972468C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844" y="4558418"/>
            <a:ext cx="3324225"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8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err="1"/>
              <a:t>Fusión</a:t>
            </a:r>
            <a:r>
              <a:rPr lang="en-US" sz="4000" dirty="0"/>
              <a:t> de </a:t>
            </a:r>
            <a:r>
              <a:rPr lang="en-US" sz="4000" dirty="0" err="1"/>
              <a:t>elementos</a:t>
            </a:r>
            <a:r>
              <a:rPr lang="en-US" sz="4000" dirty="0"/>
              <a:t>: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88" y="612063"/>
            <a:ext cx="1190341" cy="1190341"/>
          </a:xfrm>
          <a:prstGeom prst="rect">
            <a:avLst/>
          </a:prstGeom>
        </p:spPr>
      </p:pic>
      <p:sp>
        <p:nvSpPr>
          <p:cNvPr id="28" name="CuadroTexto 27">
            <a:extLst>
              <a:ext uri="{FF2B5EF4-FFF2-40B4-BE49-F238E27FC236}">
                <a16:creationId xmlns:a16="http://schemas.microsoft.com/office/drawing/2014/main" id="{6130A608-ABB4-4022-915D-599B9A940ABE}"/>
              </a:ext>
            </a:extLst>
          </p:cNvPr>
          <p:cNvSpPr txBox="1"/>
          <p:nvPr/>
        </p:nvSpPr>
        <p:spPr>
          <a:xfrm>
            <a:off x="9144078" y="5206401"/>
            <a:ext cx="1837845"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400" dirty="0">
                <a:highlight>
                  <a:srgbClr val="000000"/>
                </a:highlight>
              </a:rPr>
              <a:t>WORKING IN RELEASE 45 AND 46</a:t>
            </a:r>
          </a:p>
        </p:txBody>
      </p:sp>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spTree>
    <p:extLst>
      <p:ext uri="{BB962C8B-B14F-4D97-AF65-F5344CB8AC3E}">
        <p14:creationId xmlns:p14="http://schemas.microsoft.com/office/powerpoint/2010/main" val="65949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D1DE90-D638-421D-8330-DAA91E26198D}"/>
              </a:ext>
            </a:extLst>
          </p:cNvPr>
          <p:cNvSpPr>
            <a:spLocks noGrp="1"/>
          </p:cNvSpPr>
          <p:nvPr>
            <p:ph type="title"/>
          </p:nvPr>
        </p:nvSpPr>
        <p:spPr/>
        <p:txBody>
          <a:bodyPr vert="horz" lIns="91440" tIns="45720" rIns="91440" bIns="45720" rtlCol="0" anchor="ctr">
            <a:normAutofit/>
          </a:bodyPr>
          <a:lstStyle/>
          <a:p>
            <a:r>
              <a:rPr lang="es-ES" dirty="0"/>
              <a:t>ENCOMIENDA DE GESTIÓN FEGA-</a:t>
            </a:r>
            <a:r>
              <a:rPr lang="es-ES" dirty="0" err="1"/>
              <a:t>ITACyL</a:t>
            </a:r>
            <a:endParaRPr lang="en-GB" dirty="0"/>
          </a:p>
        </p:txBody>
      </p:sp>
      <p:sp>
        <p:nvSpPr>
          <p:cNvPr id="4" name="Rectangle 1">
            <a:extLst>
              <a:ext uri="{FF2B5EF4-FFF2-40B4-BE49-F238E27FC236}">
                <a16:creationId xmlns:a16="http://schemas.microsoft.com/office/drawing/2014/main" id="{470C049D-0239-4E2A-93CB-57C885EDF47E}"/>
              </a:ext>
            </a:extLst>
          </p:cNvPr>
          <p:cNvSpPr>
            <a:spLocks noGrp="1" noChangeArrowheads="1"/>
          </p:cNvSpPr>
          <p:nvPr>
            <p:ph idx="1"/>
          </p:nvPr>
        </p:nvSpPr>
        <p:spPr bwMode="auto">
          <a:xfrm>
            <a:off x="838200" y="1506895"/>
            <a:ext cx="9898743"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l"/>
                <a:tab pos="5754688"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79400" algn="l"/>
                <a:tab pos="5754688" algn="r"/>
              </a:tabLst>
            </a:pP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1.</a:t>
            </a:r>
            <a:r>
              <a:rPr kumimoji="0" lang="es-ES" altLang="es-ES" sz="2400" b="0" i="0" strike="noStrike" cap="none" normalizeH="0" baseline="0" dirty="0">
                <a:ln>
                  <a:noFill/>
                </a:ln>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SERVICIO DE DATOS DE SUELOS.</a:t>
            </a:r>
            <a:endParaRPr kumimoji="0" lang="es-ES" altLang="es-ES" sz="24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1: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Datos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partida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Base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datos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suelos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nacional</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2: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Mapas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suelos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interpolados</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3: API A de consulta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suelos</a:t>
            </a:r>
            <a:endParaRPr kumimoji="0" lang="es-ES" altLang="es-ES" sz="1800" b="0" i="0"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79400" algn="l"/>
                <a:tab pos="5754688" algn="r"/>
              </a:tabLst>
            </a:pP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2.</a:t>
            </a:r>
            <a:r>
              <a:rPr kumimoji="0" lang="es-ES" altLang="es-ES" sz="2400" b="0" i="0" strike="noStrike" cap="none" normalizeH="0" baseline="0" dirty="0">
                <a:ln>
                  <a:noFill/>
                </a:ln>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SERVICIO DE BALANCE DE NUTRIENTES</a:t>
            </a:r>
            <a:endParaRPr kumimoji="0" lang="es-ES" altLang="es-ES" sz="24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4: API B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parámetros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cultivos</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5: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Asesoramiento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agronómico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en</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parametrización</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cultivos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y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modificaciones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del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algoritmo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Fertilicalc</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6: API C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cálculo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balance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nutrientes</a:t>
            </a:r>
            <a:endParaRPr kumimoji="0" lang="es-ES" altLang="es-ES" sz="1800" b="0" i="0"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79400" algn="l"/>
                <a:tab pos="5754688" algn="r"/>
              </a:tabLst>
            </a:pP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3.</a:t>
            </a:r>
            <a:r>
              <a:rPr kumimoji="0" lang="es-ES" altLang="es-ES" sz="2400" b="0" i="0" strike="noStrike" cap="none" normalizeH="0" baseline="0" dirty="0">
                <a:ln>
                  <a:noFill/>
                </a:ln>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SERVICIO DE ELECCIÓN DE FERTILIZANTE</a:t>
            </a:r>
            <a:endParaRPr kumimoji="0" lang="es-ES" altLang="es-ES" sz="24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7 y 8: API D y 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Listados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productos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fertilizantes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orgánicos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inorgánicos</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9 y 10: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Mapas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interpolados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nutrientes</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en</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agua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subterránea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riego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y API F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contenido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N y K del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agua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riego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a:t>
            </a:r>
            <a:endParaRPr kumimoji="0" lang="es-ES" altLang="es-ES" sz="1800" b="0" i="0" strike="noStrike" cap="none" normalizeH="0" baseline="0" dirty="0">
              <a:ln>
                <a:noFill/>
              </a:ln>
              <a:effectLst/>
              <a:latin typeface="Arial" panose="020B0604020202020204" pitchFamily="34" charset="0"/>
            </a:endParaRPr>
          </a:p>
          <a:p>
            <a:pPr marL="457200" lvl="1" indent="0" algn="just">
              <a:lnSpc>
                <a:spcPct val="100000"/>
              </a:lnSpc>
              <a:buNone/>
            </a:pP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11: API G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Servicio</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propuesta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automática</a:t>
            </a:r>
            <a:r>
              <a:rPr kumimoji="0" lang="en-US" altLang="es-ES" sz="18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de </a:t>
            </a:r>
            <a:r>
              <a:rPr kumimoji="0" lang="en-US" altLang="es-ES" sz="18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fertilizante</a:t>
            </a:r>
            <a:endParaRPr kumimoji="0" lang="es-ES" altLang="es-ES" sz="1800" b="0" i="0"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79400" algn="l"/>
                <a:tab pos="5754688" algn="r"/>
              </a:tabLst>
            </a:pP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INTERFACES DE USUARIO DEMOSTRATIVAS DE USO DE LOS SERVICIOS: </a:t>
            </a:r>
            <a:r>
              <a:rPr kumimoji="0" lang="en-US" altLang="es-ES" sz="2400" b="0" i="0" strike="noStrike" cap="none" normalizeH="0" baseline="0" dirty="0" err="1">
                <a:ln>
                  <a:noFill/>
                </a:ln>
                <a:effectLst/>
                <a:latin typeface="Arial" panose="020B0604020202020204" pitchFamily="34" charset="0"/>
                <a:ea typeface="Calibri" panose="020F0502020204030204" pitchFamily="34" charset="0"/>
                <a:cs typeface="Times New Roman" panose="02020603050405020304" pitchFamily="18" charset="0"/>
              </a:rPr>
              <a:t>Tareas</a:t>
            </a:r>
            <a:r>
              <a:rPr kumimoji="0" lang="en-US" altLang="es-ES" sz="2400" b="0" i="0" strike="noStrike" cap="none" normalizeH="0" baseline="0" dirty="0">
                <a:ln>
                  <a:noFill/>
                </a:ln>
                <a:effectLst/>
                <a:latin typeface="Arial" panose="020B0604020202020204" pitchFamily="34" charset="0"/>
                <a:ea typeface="Calibri" panose="020F0502020204030204" pitchFamily="34" charset="0"/>
                <a:cs typeface="Times New Roman" panose="02020603050405020304" pitchFamily="18" charset="0"/>
              </a:rPr>
              <a:t> 13 y 14</a:t>
            </a:r>
            <a:endParaRPr kumimoji="0" lang="es-ES" altLang="es-ES" sz="2400" b="0" i="0"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10647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3B4C5882-22E0-4F8C-ABE9-7893766E79D1}"/>
              </a:ext>
            </a:extLst>
          </p:cNvPr>
          <p:cNvGrpSpPr/>
          <p:nvPr/>
        </p:nvGrpSpPr>
        <p:grpSpPr>
          <a:xfrm>
            <a:off x="3180217" y="1831081"/>
            <a:ext cx="8278357" cy="4175056"/>
            <a:chOff x="3180217" y="1320361"/>
            <a:chExt cx="8278357" cy="4175056"/>
          </a:xfrm>
        </p:grpSpPr>
        <p:sp>
          <p:nvSpPr>
            <p:cNvPr id="18" name="Rectángulo 17">
              <a:extLst>
                <a:ext uri="{FF2B5EF4-FFF2-40B4-BE49-F238E27FC236}">
                  <a16:creationId xmlns:a16="http://schemas.microsoft.com/office/drawing/2014/main" id="{99CDA60A-261B-4FF8-A03A-297BB8B9D66E}"/>
                </a:ext>
              </a:extLst>
            </p:cNvPr>
            <p:cNvSpPr/>
            <p:nvPr/>
          </p:nvSpPr>
          <p:spPr>
            <a:xfrm>
              <a:off x="7127119" y="4565353"/>
              <a:ext cx="4331455" cy="930064"/>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5257BE2D-A7C8-44C8-99D1-BE396F21C3A7}"/>
                </a:ext>
              </a:extLst>
            </p:cNvPr>
            <p:cNvSpPr/>
            <p:nvPr/>
          </p:nvSpPr>
          <p:spPr>
            <a:xfrm>
              <a:off x="7124698" y="2114549"/>
              <a:ext cx="4331455" cy="1237137"/>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E15AB571-8991-4407-B28D-06DD582F1FC0}"/>
                </a:ext>
              </a:extLst>
            </p:cNvPr>
            <p:cNvSpPr/>
            <p:nvPr/>
          </p:nvSpPr>
          <p:spPr>
            <a:xfrm>
              <a:off x="7124698" y="1651503"/>
              <a:ext cx="4331455" cy="454579"/>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6AEC6EF8-311A-4F71-94D3-C0C516CD6119}"/>
                </a:ext>
              </a:extLst>
            </p:cNvPr>
            <p:cNvSpPr/>
            <p:nvPr/>
          </p:nvSpPr>
          <p:spPr>
            <a:xfrm>
              <a:off x="3180217" y="3762680"/>
              <a:ext cx="8274804" cy="335022"/>
            </a:xfrm>
            <a:prstGeom prst="rect">
              <a:avLst/>
            </a:prstGeom>
            <a:solidFill>
              <a:srgbClr val="00B0F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BBD8429C-C20D-4AEB-BA95-CE7C8AB2321F}"/>
                </a:ext>
              </a:extLst>
            </p:cNvPr>
            <p:cNvSpPr/>
            <p:nvPr/>
          </p:nvSpPr>
          <p:spPr>
            <a:xfrm>
              <a:off x="3181350" y="1320361"/>
              <a:ext cx="8274804" cy="335022"/>
            </a:xfrm>
            <a:prstGeom prst="rect">
              <a:avLst/>
            </a:prstGeom>
            <a:solidFill>
              <a:srgbClr val="00B0F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7C14136F-9355-494D-8490-EB1002DD3102}"/>
                </a:ext>
              </a:extLst>
            </p:cNvPr>
            <p:cNvSpPr/>
            <p:nvPr/>
          </p:nvSpPr>
          <p:spPr>
            <a:xfrm>
              <a:off x="7127119" y="4098373"/>
              <a:ext cx="4331455" cy="454579"/>
            </a:xfrm>
            <a:prstGeom prst="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 name="Grupo 11">
            <a:extLst>
              <a:ext uri="{FF2B5EF4-FFF2-40B4-BE49-F238E27FC236}">
                <a16:creationId xmlns:a16="http://schemas.microsoft.com/office/drawing/2014/main" id="{B89A21D4-41E6-4B5E-83EB-CBBB40D509C4}"/>
              </a:ext>
            </a:extLst>
          </p:cNvPr>
          <p:cNvGrpSpPr/>
          <p:nvPr/>
        </p:nvGrpSpPr>
        <p:grpSpPr>
          <a:xfrm>
            <a:off x="735846" y="1747649"/>
            <a:ext cx="5876316" cy="4954751"/>
            <a:chOff x="735847" y="1396736"/>
            <a:chExt cx="4778634" cy="3864065"/>
          </a:xfrm>
        </p:grpSpPr>
        <p:pic>
          <p:nvPicPr>
            <p:cNvPr id="5" name="Imagen 4">
              <a:extLst>
                <a:ext uri="{FF2B5EF4-FFF2-40B4-BE49-F238E27FC236}">
                  <a16:creationId xmlns:a16="http://schemas.microsoft.com/office/drawing/2014/main" id="{8E3D700A-6C12-4F2B-BCE4-B86012FF4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47" y="1396736"/>
              <a:ext cx="4361840" cy="2968096"/>
            </a:xfrm>
            <a:prstGeom prst="rect">
              <a:avLst/>
            </a:prstGeom>
            <a:ln w="15875">
              <a:solidFill>
                <a:srgbClr val="00B0F0"/>
              </a:solidFill>
            </a:ln>
          </p:spPr>
        </p:pic>
        <p:pic>
          <p:nvPicPr>
            <p:cNvPr id="11" name="Imagen 10">
              <a:extLst>
                <a:ext uri="{FF2B5EF4-FFF2-40B4-BE49-F238E27FC236}">
                  <a16:creationId xmlns:a16="http://schemas.microsoft.com/office/drawing/2014/main" id="{BC964D74-A4B5-4195-A50F-B00E97A79583}"/>
                </a:ext>
              </a:extLst>
            </p:cNvPr>
            <p:cNvPicPr>
              <a:picLocks noChangeAspect="1"/>
            </p:cNvPicPr>
            <p:nvPr/>
          </p:nvPicPr>
          <p:blipFill>
            <a:blip r:embed="rId3"/>
            <a:stretch>
              <a:fillRect/>
            </a:stretch>
          </p:blipFill>
          <p:spPr>
            <a:xfrm>
              <a:off x="3233061" y="4163925"/>
              <a:ext cx="2281420" cy="1096876"/>
            </a:xfrm>
            <a:prstGeom prst="rect">
              <a:avLst/>
            </a:prstGeom>
            <a:ln>
              <a:solidFill>
                <a:schemeClr val="accent1"/>
              </a:solidFill>
            </a:ln>
          </p:spPr>
        </p:pic>
      </p:grpSp>
      <p:sp>
        <p:nvSpPr>
          <p:cNvPr id="7" name="CuadroTexto 6">
            <a:extLst>
              <a:ext uri="{FF2B5EF4-FFF2-40B4-BE49-F238E27FC236}">
                <a16:creationId xmlns:a16="http://schemas.microsoft.com/office/drawing/2014/main" id="{BE328EE8-B2E7-48A8-B8CA-ED1DB593FB0E}"/>
              </a:ext>
            </a:extLst>
          </p:cNvPr>
          <p:cNvSpPr txBox="1"/>
          <p:nvPr/>
        </p:nvSpPr>
        <p:spPr>
          <a:xfrm>
            <a:off x="7124698" y="1826493"/>
            <a:ext cx="4602694" cy="2031325"/>
          </a:xfrm>
          <a:prstGeom prst="rect">
            <a:avLst/>
          </a:prstGeom>
          <a:noFill/>
        </p:spPr>
        <p:txBody>
          <a:bodyPr wrap="square" rtlCol="0">
            <a:spAutoFit/>
          </a:bodyPr>
          <a:lstStyle/>
          <a:p>
            <a:r>
              <a:rPr lang="es-ES" b="1" dirty="0">
                <a:latin typeface="Arial Narrow" panose="020B0606020202030204" pitchFamily="34" charset="0"/>
              </a:rPr>
              <a:t>ACTUALIDAD</a:t>
            </a:r>
          </a:p>
          <a:p>
            <a:r>
              <a:rPr lang="es-ES" sz="800" dirty="0">
                <a:latin typeface="Arial Narrow" panose="020B0606020202030204" pitchFamily="34" charset="0"/>
              </a:rPr>
              <a:t>   </a:t>
            </a:r>
          </a:p>
          <a:p>
            <a:r>
              <a:rPr lang="es-ES" dirty="0">
                <a:solidFill>
                  <a:schemeClr val="accent1">
                    <a:lumMod val="50000"/>
                  </a:schemeClr>
                </a:solidFill>
                <a:latin typeface="Arial Narrow" panose="020B0606020202030204" pitchFamily="34" charset="0"/>
              </a:rPr>
              <a:t>     </a:t>
            </a:r>
            <a:r>
              <a:rPr lang="es-ES" dirty="0" err="1">
                <a:solidFill>
                  <a:schemeClr val="accent1">
                    <a:lumMod val="50000"/>
                  </a:schemeClr>
                </a:solidFill>
                <a:latin typeface="Arial Narrow" panose="020B0606020202030204" pitchFamily="34" charset="0"/>
              </a:rPr>
              <a:t>Nº</a:t>
            </a:r>
            <a:r>
              <a:rPr lang="es-ES" dirty="0">
                <a:solidFill>
                  <a:schemeClr val="accent1">
                    <a:lumMod val="50000"/>
                  </a:schemeClr>
                </a:solidFill>
                <a:latin typeface="Arial Narrow" panose="020B0606020202030204" pitchFamily="34" charset="0"/>
              </a:rPr>
              <a:t> total de muestras implementadas: </a:t>
            </a:r>
            <a:r>
              <a:rPr lang="es-ES" sz="2000" b="1" dirty="0">
                <a:solidFill>
                  <a:schemeClr val="accent1">
                    <a:lumMod val="50000"/>
                  </a:schemeClr>
                </a:solidFill>
                <a:latin typeface="Arial Narrow" panose="020B0606020202030204" pitchFamily="34" charset="0"/>
              </a:rPr>
              <a:t>47.803</a:t>
            </a:r>
          </a:p>
          <a:p>
            <a:endParaRPr lang="es-ES" sz="800" dirty="0">
              <a:latin typeface="Arial Narrow" panose="020B0606020202030204" pitchFamily="34" charset="0"/>
            </a:endParaRPr>
          </a:p>
          <a:p>
            <a:pPr defTabSz="895350">
              <a:tabLst>
                <a:tab pos="982663" algn="l"/>
                <a:tab pos="3048000" algn="l"/>
              </a:tabLst>
            </a:pPr>
            <a:r>
              <a:rPr lang="es-ES" dirty="0">
                <a:latin typeface="Arial Narrow" panose="020B0606020202030204" pitchFamily="34" charset="0"/>
              </a:rPr>
              <a:t>	INES………………………....13.305</a:t>
            </a:r>
          </a:p>
          <a:p>
            <a:pPr>
              <a:tabLst>
                <a:tab pos="982663" algn="l"/>
                <a:tab pos="2963863" algn="l"/>
              </a:tabLst>
            </a:pPr>
            <a:r>
              <a:rPr lang="es-ES" dirty="0">
                <a:latin typeface="Arial Narrow" panose="020B0606020202030204" pitchFamily="34" charset="0"/>
              </a:rPr>
              <a:t>	LUCAS……………………….  6.723</a:t>
            </a:r>
          </a:p>
          <a:p>
            <a:pPr>
              <a:tabLst>
                <a:tab pos="982663" algn="l"/>
                <a:tab pos="2963863" algn="l"/>
              </a:tabLst>
            </a:pPr>
            <a:r>
              <a:rPr lang="es-ES" dirty="0">
                <a:latin typeface="Arial Narrow" panose="020B0606020202030204" pitchFamily="34" charset="0"/>
              </a:rPr>
              <a:t>	FAST…………………………  3.417</a:t>
            </a:r>
          </a:p>
          <a:p>
            <a:pPr>
              <a:tabLst>
                <a:tab pos="982663" algn="l"/>
                <a:tab pos="2963863" algn="l"/>
              </a:tabLst>
            </a:pPr>
            <a:r>
              <a:rPr lang="es-ES" dirty="0">
                <a:latin typeface="Arial Narrow" panose="020B0606020202030204" pitchFamily="34" charset="0"/>
              </a:rPr>
              <a:t>	OTROS………………………24.358</a:t>
            </a:r>
          </a:p>
        </p:txBody>
      </p:sp>
      <p:sp>
        <p:nvSpPr>
          <p:cNvPr id="8" name="CuadroTexto 7">
            <a:extLst>
              <a:ext uri="{FF2B5EF4-FFF2-40B4-BE49-F238E27FC236}">
                <a16:creationId xmlns:a16="http://schemas.microsoft.com/office/drawing/2014/main" id="{6486A7AC-0038-4441-806C-936C86C26A42}"/>
              </a:ext>
            </a:extLst>
          </p:cNvPr>
          <p:cNvSpPr txBox="1"/>
          <p:nvPr/>
        </p:nvSpPr>
        <p:spPr>
          <a:xfrm>
            <a:off x="7193492" y="4251810"/>
            <a:ext cx="4572000" cy="1754326"/>
          </a:xfrm>
          <a:prstGeom prst="rect">
            <a:avLst/>
          </a:prstGeom>
          <a:noFill/>
        </p:spPr>
        <p:txBody>
          <a:bodyPr wrap="square" rtlCol="0">
            <a:spAutoFit/>
          </a:bodyPr>
          <a:lstStyle/>
          <a:p>
            <a:r>
              <a:rPr lang="es-ES" b="1" dirty="0">
                <a:latin typeface="Arial Narrow" panose="020B0606020202030204" pitchFamily="34" charset="0"/>
              </a:rPr>
              <a:t>FUTURO PRÓXIMO</a:t>
            </a:r>
          </a:p>
          <a:p>
            <a:r>
              <a:rPr lang="es-ES" sz="800" dirty="0">
                <a:latin typeface="Arial Narrow" panose="020B0606020202030204" pitchFamily="34" charset="0"/>
              </a:rPr>
              <a:t>  </a:t>
            </a:r>
          </a:p>
          <a:p>
            <a:pPr defTabSz="808038">
              <a:tabLst>
                <a:tab pos="3319463" algn="l"/>
              </a:tabLst>
            </a:pPr>
            <a:r>
              <a:rPr lang="es-ES" dirty="0">
                <a:latin typeface="Arial Narrow" panose="020B0606020202030204" pitchFamily="34" charset="0"/>
              </a:rPr>
              <a:t>      </a:t>
            </a:r>
            <a:r>
              <a:rPr lang="es-ES" dirty="0" err="1">
                <a:solidFill>
                  <a:schemeClr val="accent1">
                    <a:lumMod val="50000"/>
                  </a:schemeClr>
                </a:solidFill>
                <a:latin typeface="Arial Narrow" panose="020B0606020202030204" pitchFamily="34" charset="0"/>
              </a:rPr>
              <a:t>Nº</a:t>
            </a:r>
            <a:r>
              <a:rPr lang="es-ES" dirty="0">
                <a:solidFill>
                  <a:schemeClr val="accent1">
                    <a:lumMod val="50000"/>
                  </a:schemeClr>
                </a:solidFill>
                <a:latin typeface="Arial Narrow" panose="020B0606020202030204" pitchFamily="34" charset="0"/>
              </a:rPr>
              <a:t> total de muestras aprox.: 	</a:t>
            </a:r>
            <a:r>
              <a:rPr lang="es-ES" sz="2000" b="1" dirty="0">
                <a:solidFill>
                  <a:schemeClr val="accent1">
                    <a:lumMod val="50000"/>
                  </a:schemeClr>
                </a:solidFill>
                <a:latin typeface="Arial Narrow" panose="020B0606020202030204" pitchFamily="34" charset="0"/>
              </a:rPr>
              <a:t>25.488</a:t>
            </a:r>
          </a:p>
          <a:p>
            <a:endParaRPr lang="es-ES" sz="800" dirty="0">
              <a:latin typeface="Arial Narrow" panose="020B0606020202030204" pitchFamily="34" charset="0"/>
            </a:endParaRPr>
          </a:p>
          <a:p>
            <a:r>
              <a:rPr lang="es-ES" dirty="0">
                <a:latin typeface="Arial Narrow" panose="020B0606020202030204" pitchFamily="34" charset="0"/>
              </a:rPr>
              <a:t>	INES restante……………..  9.269</a:t>
            </a:r>
          </a:p>
          <a:p>
            <a:r>
              <a:rPr lang="es-ES" dirty="0">
                <a:latin typeface="Arial Narrow" panose="020B0606020202030204" pitchFamily="34" charset="0"/>
              </a:rPr>
              <a:t>	LUCAS2018…………….....     219</a:t>
            </a:r>
          </a:p>
          <a:p>
            <a:r>
              <a:rPr lang="es-ES" dirty="0">
                <a:latin typeface="Arial Narrow" panose="020B0606020202030204" pitchFamily="34" charset="0"/>
              </a:rPr>
              <a:t>	ESYRCE……………….…..16.000</a:t>
            </a:r>
          </a:p>
        </p:txBody>
      </p:sp>
      <p:sp>
        <p:nvSpPr>
          <p:cNvPr id="23" name="Rectángulo 22">
            <a:extLst>
              <a:ext uri="{FF2B5EF4-FFF2-40B4-BE49-F238E27FC236}">
                <a16:creationId xmlns:a16="http://schemas.microsoft.com/office/drawing/2014/main" id="{D49EB25C-BCEE-475C-983C-892A32725E8D}"/>
              </a:ext>
            </a:extLst>
          </p:cNvPr>
          <p:cNvSpPr/>
          <p:nvPr/>
        </p:nvSpPr>
        <p:spPr>
          <a:xfrm>
            <a:off x="7605712" y="2731015"/>
            <a:ext cx="435199" cy="199502"/>
          </a:xfrm>
          <a:prstGeom prst="rect">
            <a:avLst/>
          </a:prstGeom>
          <a:pattFill prst="divot">
            <a:fgClr>
              <a:srgbClr val="92D050"/>
            </a:fgClr>
            <a:bgClr>
              <a:schemeClr val="bg1"/>
            </a:bgClr>
          </a:pattFill>
          <a:ln w="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541D74A3-6598-4F1A-96E1-88F4F25D2E3F}"/>
              </a:ext>
            </a:extLst>
          </p:cNvPr>
          <p:cNvSpPr/>
          <p:nvPr/>
        </p:nvSpPr>
        <p:spPr>
          <a:xfrm>
            <a:off x="7605712" y="2997822"/>
            <a:ext cx="435199" cy="199502"/>
          </a:xfrm>
          <a:prstGeom prst="rect">
            <a:avLst/>
          </a:prstGeom>
          <a:pattFill prst="divot">
            <a:fgClr>
              <a:srgbClr val="F52BDD"/>
            </a:fgClr>
            <a:bgClr>
              <a:schemeClr val="bg1"/>
            </a:bgClr>
          </a:pattFill>
          <a:ln w="0">
            <a:solidFill>
              <a:srgbClr val="F52B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3A7B53AB-B2DA-4FAB-88BB-75BE931A6F9F}"/>
              </a:ext>
            </a:extLst>
          </p:cNvPr>
          <p:cNvSpPr/>
          <p:nvPr/>
        </p:nvSpPr>
        <p:spPr>
          <a:xfrm>
            <a:off x="7605711" y="3264629"/>
            <a:ext cx="435199" cy="199502"/>
          </a:xfrm>
          <a:prstGeom prst="rect">
            <a:avLst/>
          </a:prstGeom>
          <a:pattFill prst="divot">
            <a:fgClr>
              <a:srgbClr val="FF0000"/>
            </a:fgClr>
            <a:bgClr>
              <a:schemeClr val="bg1"/>
            </a:bgClr>
          </a:patt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A72BD545-AB1F-4D91-AD13-AF5278425BBC}"/>
              </a:ext>
            </a:extLst>
          </p:cNvPr>
          <p:cNvSpPr/>
          <p:nvPr/>
        </p:nvSpPr>
        <p:spPr>
          <a:xfrm>
            <a:off x="7605710" y="3531437"/>
            <a:ext cx="435199" cy="199502"/>
          </a:xfrm>
          <a:prstGeom prst="rect">
            <a:avLst/>
          </a:prstGeom>
          <a:pattFill prst="divot">
            <a:fgClr>
              <a:srgbClr val="0070C0"/>
            </a:fgClr>
            <a:bgClr>
              <a:schemeClr val="bg1"/>
            </a:bgClr>
          </a:pattFill>
          <a:ln w="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18">
            <a:extLst>
              <a:ext uri="{FF2B5EF4-FFF2-40B4-BE49-F238E27FC236}">
                <a16:creationId xmlns:a16="http://schemas.microsoft.com/office/drawing/2014/main" id="{0518DB32-466E-4B44-8345-5C911D758DAC}"/>
              </a:ext>
            </a:extLst>
          </p:cNvPr>
          <p:cNvSpPr/>
          <p:nvPr/>
        </p:nvSpPr>
        <p:spPr>
          <a:xfrm>
            <a:off x="7123565" y="6364423"/>
            <a:ext cx="4331456" cy="335022"/>
          </a:xfrm>
          <a:prstGeom prst="rect">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E7FF2BD2-E05B-44B9-A188-F56101B3287A}"/>
              </a:ext>
            </a:extLst>
          </p:cNvPr>
          <p:cNvSpPr/>
          <p:nvPr/>
        </p:nvSpPr>
        <p:spPr>
          <a:xfrm>
            <a:off x="8040909" y="6310196"/>
            <a:ext cx="3460050" cy="430887"/>
          </a:xfrm>
          <a:prstGeom prst="rect">
            <a:avLst/>
          </a:prstGeom>
        </p:spPr>
        <p:txBody>
          <a:bodyPr wrap="none">
            <a:spAutoFit/>
          </a:bodyPr>
          <a:lstStyle/>
          <a:p>
            <a:r>
              <a:rPr lang="es-ES" b="1" dirty="0">
                <a:latin typeface="Arial Narrow" panose="020B0606020202030204" pitchFamily="34" charset="0"/>
              </a:rPr>
              <a:t>TOTAL MUESTRAS                </a:t>
            </a:r>
            <a:r>
              <a:rPr lang="es-ES" sz="2200" b="1" dirty="0">
                <a:latin typeface="Arial Narrow" panose="020B0606020202030204" pitchFamily="34" charset="0"/>
              </a:rPr>
              <a:t>73.291</a:t>
            </a:r>
          </a:p>
        </p:txBody>
      </p:sp>
      <p:sp>
        <p:nvSpPr>
          <p:cNvPr id="22" name="Título 2">
            <a:extLst>
              <a:ext uri="{FF2B5EF4-FFF2-40B4-BE49-F238E27FC236}">
                <a16:creationId xmlns:a16="http://schemas.microsoft.com/office/drawing/2014/main" id="{1BAC1E51-0E34-4627-BDC7-7041915AFEDC}"/>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t>Puntos de muestreo&gt; Digital Soil Mapping &gt; API</a:t>
            </a:r>
            <a:endParaRPr lang="es-ES" dirty="0"/>
          </a:p>
        </p:txBody>
      </p:sp>
    </p:spTree>
    <p:extLst>
      <p:ext uri="{BB962C8B-B14F-4D97-AF65-F5344CB8AC3E}">
        <p14:creationId xmlns:p14="http://schemas.microsoft.com/office/powerpoint/2010/main" val="8047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70BD49-D9C5-4792-9D0A-7C3C36848646}"/>
              </a:ext>
            </a:extLst>
          </p:cNvPr>
          <p:cNvSpPr>
            <a:spLocks noGrp="1"/>
          </p:cNvSpPr>
          <p:nvPr>
            <p:ph type="title"/>
          </p:nvPr>
        </p:nvSpPr>
        <p:spPr>
          <a:xfrm>
            <a:off x="838200" y="365125"/>
            <a:ext cx="1469571" cy="6079218"/>
          </a:xfrm>
        </p:spPr>
        <p:txBody>
          <a:bodyPr vert="vert270"/>
          <a:lstStyle/>
          <a:p>
            <a:r>
              <a:rPr lang="en-GB" dirty="0" err="1"/>
              <a:t>Parámetros</a:t>
            </a:r>
            <a:r>
              <a:rPr lang="en-GB" dirty="0"/>
              <a:t> de </a:t>
            </a:r>
            <a:r>
              <a:rPr lang="en-GB" dirty="0" err="1"/>
              <a:t>cultivos</a:t>
            </a:r>
            <a:r>
              <a:rPr lang="en-GB" dirty="0"/>
              <a:t> </a:t>
            </a:r>
            <a:r>
              <a:rPr lang="en-GB" dirty="0" err="1"/>
              <a:t>cargados</a:t>
            </a:r>
            <a:endParaRPr lang="en-GB" dirty="0"/>
          </a:p>
        </p:txBody>
      </p:sp>
      <p:pic>
        <p:nvPicPr>
          <p:cNvPr id="3074" name="Picture 2">
            <a:extLst>
              <a:ext uri="{FF2B5EF4-FFF2-40B4-BE49-F238E27FC236}">
                <a16:creationId xmlns:a16="http://schemas.microsoft.com/office/drawing/2014/main" id="{49E596DB-B2A9-4A33-9090-B8F1141FA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257" y="0"/>
            <a:ext cx="9071429" cy="686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329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p:txBody>
          <a:bodyPr/>
          <a:lstStyle/>
          <a:p>
            <a:r>
              <a:rPr lang="en-GB" dirty="0" err="1"/>
              <a:t>Contenido</a:t>
            </a:r>
            <a:r>
              <a:rPr lang="en-GB" dirty="0"/>
              <a:t> </a:t>
            </a:r>
            <a:r>
              <a:rPr lang="en-GB" dirty="0" err="1"/>
              <a:t>en</a:t>
            </a:r>
            <a:r>
              <a:rPr lang="en-GB" dirty="0"/>
              <a:t> N-NO3 </a:t>
            </a:r>
            <a:r>
              <a:rPr lang="en-GB" dirty="0" err="1"/>
              <a:t>en</a:t>
            </a:r>
            <a:r>
              <a:rPr lang="en-GB" dirty="0"/>
              <a:t> </a:t>
            </a:r>
            <a:r>
              <a:rPr lang="en-GB" dirty="0" err="1"/>
              <a:t>agua</a:t>
            </a:r>
            <a:r>
              <a:rPr lang="en-GB" dirty="0"/>
              <a:t> </a:t>
            </a:r>
            <a:r>
              <a:rPr lang="en-GB" dirty="0" err="1"/>
              <a:t>subterránea</a:t>
            </a:r>
            <a:endParaRPr lang="en-GB" dirty="0"/>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E2D210-46CF-4CF1-859C-389001DCED72}"/>
              </a:ext>
            </a:extLst>
          </p:cNvPr>
          <p:cNvSpPr>
            <a:spLocks noGrp="1"/>
          </p:cNvSpPr>
          <p:nvPr>
            <p:ph idx="1"/>
          </p:nvPr>
        </p:nvSpPr>
        <p:spPr>
          <a:xfrm>
            <a:off x="1981200" y="1600201"/>
            <a:ext cx="8229600" cy="4525963"/>
          </a:xfrm>
        </p:spPr>
        <p:txBody>
          <a:bodyPr>
            <a:normAutofit lnSpcReduction="10000"/>
          </a:bodyPr>
          <a:lstStyle/>
          <a:p>
            <a:pPr marL="0" indent="0">
              <a:buNone/>
            </a:pPr>
            <a:r>
              <a:rPr lang="es-ES" sz="2000" b="1" dirty="0"/>
              <a:t>Estimación necesidades NPK</a:t>
            </a:r>
          </a:p>
          <a:p>
            <a:pPr lvl="1"/>
            <a:r>
              <a:rPr lang="es-ES" sz="1600" dirty="0"/>
              <a:t>API B de parámetros de cultivos para algoritmo de nutrición</a:t>
            </a:r>
          </a:p>
          <a:p>
            <a:pPr lvl="1"/>
            <a:r>
              <a:rPr lang="es-ES" sz="1600" dirty="0"/>
              <a:t>API C de cálculo de balance de nutrientes</a:t>
            </a:r>
          </a:p>
          <a:p>
            <a:pPr marL="0" indent="0">
              <a:buNone/>
            </a:pPr>
            <a:r>
              <a:rPr lang="es-ES" sz="2000" b="1" dirty="0"/>
              <a:t>Recomendación Fertilizantes</a:t>
            </a:r>
          </a:p>
          <a:p>
            <a:pPr lvl="1"/>
            <a:r>
              <a:rPr lang="es-ES" sz="1600" dirty="0"/>
              <a:t>API D de listado de fertilizantes orgánicos</a:t>
            </a:r>
          </a:p>
          <a:p>
            <a:pPr lvl="1"/>
            <a:r>
              <a:rPr lang="es-ES" sz="1600" dirty="0"/>
              <a:t>API E de listado de fertilizantes inorgánicos</a:t>
            </a:r>
          </a:p>
          <a:p>
            <a:pPr lvl="1"/>
            <a:r>
              <a:rPr lang="es-ES" sz="1600" dirty="0"/>
              <a:t>API G de servicio de propuesta automática de fertilizante</a:t>
            </a:r>
          </a:p>
          <a:p>
            <a:pPr marL="0" indent="0">
              <a:buNone/>
            </a:pPr>
            <a:r>
              <a:rPr lang="es-ES" sz="2000" b="1" dirty="0"/>
              <a:t>Servicios de datos Geoespaciales</a:t>
            </a:r>
          </a:p>
          <a:p>
            <a:pPr lvl="1"/>
            <a:r>
              <a:rPr lang="es-ES" sz="1600" dirty="0"/>
              <a:t>API A de consulta de suelos (de mapas interpolados)</a:t>
            </a:r>
          </a:p>
          <a:p>
            <a:pPr lvl="1"/>
            <a:r>
              <a:rPr lang="es-ES" sz="1600" dirty="0"/>
              <a:t>API F Contenido de N y K del agua de riego</a:t>
            </a:r>
          </a:p>
          <a:p>
            <a:pPr marL="0" indent="0">
              <a:buNone/>
            </a:pPr>
            <a:endParaRPr lang="es-ES" sz="2000" dirty="0"/>
          </a:p>
          <a:p>
            <a:r>
              <a:rPr lang="es-ES" sz="2000" dirty="0"/>
              <a:t>Interface demostrativo HTML: </a:t>
            </a:r>
            <a:r>
              <a:rPr lang="es-ES" sz="1600" dirty="0"/>
              <a:t>PWA sencillo y documentación de secuencia de peticiones</a:t>
            </a:r>
          </a:p>
          <a:p>
            <a:r>
              <a:rPr lang="es-ES" sz="2000" dirty="0"/>
              <a:t>API H acceso a recintos SIGPAC</a:t>
            </a:r>
          </a:p>
          <a:p>
            <a:pPr marL="0" indent="0">
              <a:buNone/>
            </a:pPr>
            <a:endParaRPr lang="es-ES" sz="2000" dirty="0"/>
          </a:p>
          <a:p>
            <a:endParaRPr lang="es-ES" sz="2000" dirty="0"/>
          </a:p>
          <a:p>
            <a:pPr marL="0" indent="0">
              <a:buNone/>
            </a:pPr>
            <a:endParaRPr lang="es-ES" dirty="0"/>
          </a:p>
        </p:txBody>
      </p:sp>
      <p:sp>
        <p:nvSpPr>
          <p:cNvPr id="6" name="Cerrar llave 5">
            <a:extLst>
              <a:ext uri="{FF2B5EF4-FFF2-40B4-BE49-F238E27FC236}">
                <a16:creationId xmlns:a16="http://schemas.microsoft.com/office/drawing/2014/main" id="{694464B9-9B8A-493A-A241-AD9B2992FC0A}"/>
              </a:ext>
            </a:extLst>
          </p:cNvPr>
          <p:cNvSpPr/>
          <p:nvPr/>
        </p:nvSpPr>
        <p:spPr>
          <a:xfrm>
            <a:off x="7824192" y="1600200"/>
            <a:ext cx="360040" cy="2259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Cerrar llave 13">
            <a:extLst>
              <a:ext uri="{FF2B5EF4-FFF2-40B4-BE49-F238E27FC236}">
                <a16:creationId xmlns:a16="http://schemas.microsoft.com/office/drawing/2014/main" id="{DAE802F5-25B0-41A3-8FE7-96D975FF81FF}"/>
              </a:ext>
            </a:extLst>
          </p:cNvPr>
          <p:cNvSpPr/>
          <p:nvPr/>
        </p:nvSpPr>
        <p:spPr>
          <a:xfrm>
            <a:off x="7831954" y="3943104"/>
            <a:ext cx="360040" cy="926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5" name="Picture 8" descr="ArcGIS Server">
            <a:extLst>
              <a:ext uri="{FF2B5EF4-FFF2-40B4-BE49-F238E27FC236}">
                <a16:creationId xmlns:a16="http://schemas.microsoft.com/office/drawing/2014/main" id="{4CED33F3-98A8-4D77-BC65-5F8DE51F9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7" y="3971183"/>
            <a:ext cx="1944217" cy="869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sal (Tamer S) · GitHub">
            <a:extLst>
              <a:ext uri="{FF2B5EF4-FFF2-40B4-BE49-F238E27FC236}">
                <a16:creationId xmlns:a16="http://schemas.microsoft.com/office/drawing/2014/main" id="{6C7CCE52-0CDF-4D58-8A44-26CF2C82B9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0264" y="2241579"/>
            <a:ext cx="1116243" cy="744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nAPI Specification v3.1.0 | Introduction, Definitions, &amp; More">
            <a:extLst>
              <a:ext uri="{FF2B5EF4-FFF2-40B4-BE49-F238E27FC236}">
                <a16:creationId xmlns:a16="http://schemas.microsoft.com/office/drawing/2014/main" id="{190C1A6E-D8A9-4365-9BB5-4D24A09D0A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7275" y="3071207"/>
            <a:ext cx="1417996" cy="42835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D0C6C78-EF60-4A2A-9B20-B135DB8C9F29}"/>
              </a:ext>
            </a:extLst>
          </p:cNvPr>
          <p:cNvSpPr txBox="1"/>
          <p:nvPr/>
        </p:nvSpPr>
        <p:spPr>
          <a:xfrm>
            <a:off x="9770616" y="3131494"/>
            <a:ext cx="880369" cy="307777"/>
          </a:xfrm>
          <a:prstGeom prst="rect">
            <a:avLst/>
          </a:prstGeom>
          <a:noFill/>
        </p:spPr>
        <p:txBody>
          <a:bodyPr wrap="none" rtlCol="0">
            <a:spAutoFit/>
          </a:bodyPr>
          <a:lstStyle/>
          <a:p>
            <a:r>
              <a:rPr lang="es-ES_tradnl" sz="1400" dirty="0">
                <a:latin typeface="Consolas" panose="020B0609020204030204" pitchFamily="49" charset="0"/>
              </a:rPr>
              <a:t>OAS 3.1</a:t>
            </a:r>
            <a:endParaRPr lang="es-ES" sz="1400" dirty="0">
              <a:latin typeface="Consolas" panose="020B0609020204030204" pitchFamily="49" charset="0"/>
            </a:endParaRPr>
          </a:p>
        </p:txBody>
      </p:sp>
      <p:sp>
        <p:nvSpPr>
          <p:cNvPr id="13" name="Título 12">
            <a:extLst>
              <a:ext uri="{FF2B5EF4-FFF2-40B4-BE49-F238E27FC236}">
                <a16:creationId xmlns:a16="http://schemas.microsoft.com/office/drawing/2014/main" id="{E6791D30-915B-4BCC-A3B8-5309F27A9904}"/>
              </a:ext>
            </a:extLst>
          </p:cNvPr>
          <p:cNvSpPr>
            <a:spLocks noGrp="1"/>
          </p:cNvSpPr>
          <p:nvPr>
            <p:ph type="title"/>
          </p:nvPr>
        </p:nvSpPr>
        <p:spPr/>
        <p:txBody>
          <a:bodyPr/>
          <a:lstStyle/>
          <a:p>
            <a:r>
              <a:rPr lang="en-GB" dirty="0" err="1"/>
              <a:t>Listado</a:t>
            </a:r>
            <a:r>
              <a:rPr lang="en-GB" dirty="0"/>
              <a:t> de API</a:t>
            </a:r>
          </a:p>
        </p:txBody>
      </p:sp>
    </p:spTree>
    <p:extLst>
      <p:ext uri="{BB962C8B-B14F-4D97-AF65-F5344CB8AC3E}">
        <p14:creationId xmlns:p14="http://schemas.microsoft.com/office/powerpoint/2010/main" val="3940295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F2F2E659-D827-46FA-B713-C2A38AFB8D8F}"/>
              </a:ext>
            </a:extLst>
          </p:cNvPr>
          <p:cNvSpPr/>
          <p:nvPr/>
        </p:nvSpPr>
        <p:spPr>
          <a:xfrm>
            <a:off x="5375920" y="1956532"/>
            <a:ext cx="1944216" cy="4643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dirty="0" err="1"/>
              <a:t>mirand_private_jwt</a:t>
            </a:r>
            <a:endParaRPr lang="es-ES" sz="1400" dirty="0"/>
          </a:p>
          <a:p>
            <a:pPr algn="ctr"/>
            <a:r>
              <a:rPr lang="es-ES" sz="1400" dirty="0"/>
              <a:t>/</a:t>
            </a:r>
            <a:r>
              <a:rPr lang="es-ES" sz="1400" dirty="0" err="1"/>
              <a:t>mirand_private_jwt</a:t>
            </a:r>
            <a:r>
              <a:rPr lang="es-ES" sz="1400" dirty="0"/>
              <a:t>/</a:t>
            </a:r>
          </a:p>
        </p:txBody>
      </p:sp>
      <p:sp>
        <p:nvSpPr>
          <p:cNvPr id="15" name="Rectángulo: esquinas redondeadas 14">
            <a:extLst>
              <a:ext uri="{FF2B5EF4-FFF2-40B4-BE49-F238E27FC236}">
                <a16:creationId xmlns:a16="http://schemas.microsoft.com/office/drawing/2014/main" id="{6418EB43-F4E0-4052-A95A-FBF36BB47801}"/>
              </a:ext>
            </a:extLst>
          </p:cNvPr>
          <p:cNvSpPr/>
          <p:nvPr/>
        </p:nvSpPr>
        <p:spPr>
          <a:xfrm>
            <a:off x="5375920" y="2676612"/>
            <a:ext cx="1944216" cy="4643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dirty="0" err="1"/>
              <a:t>mirand_public_jwt</a:t>
            </a:r>
            <a:br>
              <a:rPr lang="es-ES" sz="1400" dirty="0"/>
            </a:br>
            <a:r>
              <a:rPr lang="es-ES" sz="900" dirty="0">
                <a:latin typeface="Consolas" panose="020B0609020204030204" pitchFamily="49" charset="0"/>
              </a:rPr>
              <a:t>/</a:t>
            </a:r>
            <a:r>
              <a:rPr lang="es-ES" sz="900" dirty="0" err="1">
                <a:latin typeface="Consolas" panose="020B0609020204030204" pitchFamily="49" charset="0"/>
              </a:rPr>
              <a:t>mirand_public_jwt</a:t>
            </a:r>
            <a:r>
              <a:rPr lang="es-ES" sz="900" dirty="0">
                <a:latin typeface="Consolas" panose="020B0609020204030204" pitchFamily="49" charset="0"/>
              </a:rPr>
              <a:t>/</a:t>
            </a:r>
          </a:p>
        </p:txBody>
      </p:sp>
      <p:sp>
        <p:nvSpPr>
          <p:cNvPr id="19" name="Rectángulo: esquinas redondeadas 18">
            <a:extLst>
              <a:ext uri="{FF2B5EF4-FFF2-40B4-BE49-F238E27FC236}">
                <a16:creationId xmlns:a16="http://schemas.microsoft.com/office/drawing/2014/main" id="{4FEB1EE5-71DA-4DE0-841C-208DB60667AD}"/>
              </a:ext>
            </a:extLst>
          </p:cNvPr>
          <p:cNvSpPr/>
          <p:nvPr/>
        </p:nvSpPr>
        <p:spPr>
          <a:xfrm>
            <a:off x="5404610" y="3356992"/>
            <a:ext cx="1944216" cy="46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mirand_public_apikey</a:t>
            </a:r>
            <a:endParaRPr lang="es-ES" sz="1400" dirty="0"/>
          </a:p>
          <a:p>
            <a:pPr algn="ctr"/>
            <a:r>
              <a:rPr lang="es-ES" sz="900" dirty="0">
                <a:latin typeface="Consolas" panose="020B0609020204030204" pitchFamily="49" charset="0"/>
              </a:rPr>
              <a:t>/</a:t>
            </a:r>
            <a:r>
              <a:rPr lang="es-ES" sz="900" dirty="0" err="1">
                <a:latin typeface="Consolas" panose="020B0609020204030204" pitchFamily="49" charset="0"/>
              </a:rPr>
              <a:t>mirand_public_apikey</a:t>
            </a:r>
            <a:r>
              <a:rPr lang="es-ES" sz="900" dirty="0">
                <a:latin typeface="Consolas" panose="020B0609020204030204" pitchFamily="49" charset="0"/>
              </a:rPr>
              <a:t>/</a:t>
            </a:r>
          </a:p>
        </p:txBody>
      </p:sp>
      <p:grpSp>
        <p:nvGrpSpPr>
          <p:cNvPr id="77" name="Grupo 76">
            <a:extLst>
              <a:ext uri="{FF2B5EF4-FFF2-40B4-BE49-F238E27FC236}">
                <a16:creationId xmlns:a16="http://schemas.microsoft.com/office/drawing/2014/main" id="{FFDB7143-4008-4725-B762-AB4EEE42D19A}"/>
              </a:ext>
            </a:extLst>
          </p:cNvPr>
          <p:cNvGrpSpPr/>
          <p:nvPr/>
        </p:nvGrpSpPr>
        <p:grpSpPr>
          <a:xfrm>
            <a:off x="8497458" y="2274605"/>
            <a:ext cx="1825345" cy="1199099"/>
            <a:chOff x="6890030" y="3141356"/>
            <a:chExt cx="1825345" cy="1199099"/>
          </a:xfrm>
        </p:grpSpPr>
        <p:sp>
          <p:nvSpPr>
            <p:cNvPr id="13" name="Rectángulo: esquinas redondeadas 12">
              <a:extLst>
                <a:ext uri="{FF2B5EF4-FFF2-40B4-BE49-F238E27FC236}">
                  <a16:creationId xmlns:a16="http://schemas.microsoft.com/office/drawing/2014/main" id="{4432518A-10DD-4D58-9FE6-A2250CEC6BB2}"/>
                </a:ext>
              </a:extLst>
            </p:cNvPr>
            <p:cNvSpPr/>
            <p:nvPr/>
          </p:nvSpPr>
          <p:spPr>
            <a:xfrm>
              <a:off x="7236296" y="3395813"/>
              <a:ext cx="1479079" cy="72548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err="1"/>
                <a:t>Mirand</a:t>
              </a:r>
              <a:endParaRPr lang="es-ES" dirty="0"/>
            </a:p>
          </p:txBody>
        </p:sp>
        <p:sp>
          <p:nvSpPr>
            <p:cNvPr id="16" name="Rectángulo: esquinas redondeadas 15">
              <a:extLst>
                <a:ext uri="{FF2B5EF4-FFF2-40B4-BE49-F238E27FC236}">
                  <a16:creationId xmlns:a16="http://schemas.microsoft.com/office/drawing/2014/main" id="{89CA1DA5-6503-4DEB-8FA5-13935BC81AF6}"/>
                </a:ext>
              </a:extLst>
            </p:cNvPr>
            <p:cNvSpPr/>
            <p:nvPr/>
          </p:nvSpPr>
          <p:spPr>
            <a:xfrm>
              <a:off x="6890030" y="3141356"/>
              <a:ext cx="994338" cy="37505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err="1"/>
                <a:t>private</a:t>
              </a:r>
              <a:endParaRPr lang="es-ES" dirty="0"/>
            </a:p>
          </p:txBody>
        </p:sp>
        <p:sp>
          <p:nvSpPr>
            <p:cNvPr id="22" name="Rectángulo: esquinas redondeadas 21">
              <a:extLst>
                <a:ext uri="{FF2B5EF4-FFF2-40B4-BE49-F238E27FC236}">
                  <a16:creationId xmlns:a16="http://schemas.microsoft.com/office/drawing/2014/main" id="{C00126A3-A9B4-41B4-A432-B026EB66A083}"/>
                </a:ext>
              </a:extLst>
            </p:cNvPr>
            <p:cNvSpPr/>
            <p:nvPr/>
          </p:nvSpPr>
          <p:spPr>
            <a:xfrm>
              <a:off x="6890030" y="3965402"/>
              <a:ext cx="994338" cy="37505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err="1"/>
                <a:t>public</a:t>
              </a:r>
              <a:endParaRPr lang="es-ES" dirty="0"/>
            </a:p>
          </p:txBody>
        </p:sp>
      </p:grpSp>
      <p:cxnSp>
        <p:nvCxnSpPr>
          <p:cNvPr id="20" name="Conector: angular 19">
            <a:extLst>
              <a:ext uri="{FF2B5EF4-FFF2-40B4-BE49-F238E27FC236}">
                <a16:creationId xmlns:a16="http://schemas.microsoft.com/office/drawing/2014/main" id="{7831611A-96D1-4110-9360-5A622D57D08F}"/>
              </a:ext>
            </a:extLst>
          </p:cNvPr>
          <p:cNvCxnSpPr>
            <a:stCxn id="6" idx="3"/>
            <a:endCxn id="16" idx="1"/>
          </p:cNvCxnSpPr>
          <p:nvPr/>
        </p:nvCxnSpPr>
        <p:spPr>
          <a:xfrm>
            <a:off x="7320137" y="2188711"/>
            <a:ext cx="1177321" cy="273421"/>
          </a:xfrm>
          <a:prstGeom prst="bentConnector3">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3" name="Conector: angular 22">
            <a:extLst>
              <a:ext uri="{FF2B5EF4-FFF2-40B4-BE49-F238E27FC236}">
                <a16:creationId xmlns:a16="http://schemas.microsoft.com/office/drawing/2014/main" id="{201A258B-563B-4B91-BF01-E81A3D9302D9}"/>
              </a:ext>
            </a:extLst>
          </p:cNvPr>
          <p:cNvCxnSpPr>
            <a:cxnSpLocks/>
            <a:stCxn id="15" idx="3"/>
            <a:endCxn id="22" idx="1"/>
          </p:cNvCxnSpPr>
          <p:nvPr/>
        </p:nvCxnSpPr>
        <p:spPr>
          <a:xfrm>
            <a:off x="7320137" y="2908791"/>
            <a:ext cx="1177321" cy="377387"/>
          </a:xfrm>
          <a:prstGeom prst="bentConnector3">
            <a:avLst>
              <a:gd name="adj1" fmla="val 50713"/>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9" name="Conector: angular 28">
            <a:extLst>
              <a:ext uri="{FF2B5EF4-FFF2-40B4-BE49-F238E27FC236}">
                <a16:creationId xmlns:a16="http://schemas.microsoft.com/office/drawing/2014/main" id="{228B5573-C841-4F1B-8CB0-5D9709DA2F27}"/>
              </a:ext>
            </a:extLst>
          </p:cNvPr>
          <p:cNvCxnSpPr>
            <a:cxnSpLocks/>
            <a:stCxn id="19" idx="3"/>
            <a:endCxn id="22" idx="1"/>
          </p:cNvCxnSpPr>
          <p:nvPr/>
        </p:nvCxnSpPr>
        <p:spPr>
          <a:xfrm flipV="1">
            <a:off x="7348827" y="3286178"/>
            <a:ext cx="1148631" cy="302993"/>
          </a:xfrm>
          <a:prstGeom prst="bentConnector3">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32" name="Conector: angular 31">
            <a:extLst>
              <a:ext uri="{FF2B5EF4-FFF2-40B4-BE49-F238E27FC236}">
                <a16:creationId xmlns:a16="http://schemas.microsoft.com/office/drawing/2014/main" id="{479C2FBC-4664-43C0-9504-0DF0C9AE1F3B}"/>
              </a:ext>
            </a:extLst>
          </p:cNvPr>
          <p:cNvCxnSpPr>
            <a:stCxn id="18" idx="3"/>
            <a:endCxn id="19" idx="1"/>
          </p:cNvCxnSpPr>
          <p:nvPr/>
        </p:nvCxnSpPr>
        <p:spPr>
          <a:xfrm>
            <a:off x="3976446" y="3451274"/>
            <a:ext cx="1428164" cy="13789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9" name="Rectángulo: esquinas redondeadas 38">
            <a:extLst>
              <a:ext uri="{FF2B5EF4-FFF2-40B4-BE49-F238E27FC236}">
                <a16:creationId xmlns:a16="http://schemas.microsoft.com/office/drawing/2014/main" id="{DC28204A-3ED7-4163-992C-CFD5DCAB3CD8}"/>
              </a:ext>
            </a:extLst>
          </p:cNvPr>
          <p:cNvSpPr/>
          <p:nvPr/>
        </p:nvSpPr>
        <p:spPr>
          <a:xfrm>
            <a:off x="5375920" y="1247976"/>
            <a:ext cx="1944216" cy="46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err="1"/>
              <a:t>fertilicalc_public_apikey</a:t>
            </a:r>
            <a:br>
              <a:rPr lang="es-ES" sz="1200" dirty="0"/>
            </a:br>
            <a:r>
              <a:rPr lang="es-ES" sz="900" dirty="0">
                <a:latin typeface="Consolas" panose="020B0609020204030204" pitchFamily="49" charset="0"/>
              </a:rPr>
              <a:t>/</a:t>
            </a:r>
            <a:r>
              <a:rPr lang="es-ES" sz="900" dirty="0" err="1">
                <a:latin typeface="Consolas" panose="020B0609020204030204" pitchFamily="49" charset="0"/>
              </a:rPr>
              <a:t>fertilicalc</a:t>
            </a:r>
            <a:r>
              <a:rPr lang="es-ES" sz="900" dirty="0">
                <a:latin typeface="Consolas" panose="020B0609020204030204" pitchFamily="49" charset="0"/>
              </a:rPr>
              <a:t>/</a:t>
            </a:r>
          </a:p>
        </p:txBody>
      </p:sp>
      <p:grpSp>
        <p:nvGrpSpPr>
          <p:cNvPr id="75" name="Grupo 74">
            <a:extLst>
              <a:ext uri="{FF2B5EF4-FFF2-40B4-BE49-F238E27FC236}">
                <a16:creationId xmlns:a16="http://schemas.microsoft.com/office/drawing/2014/main" id="{69E94455-0FAC-4A97-92EB-8107C4276B63}"/>
              </a:ext>
            </a:extLst>
          </p:cNvPr>
          <p:cNvGrpSpPr/>
          <p:nvPr/>
        </p:nvGrpSpPr>
        <p:grpSpPr>
          <a:xfrm>
            <a:off x="8466044" y="1326625"/>
            <a:ext cx="1817305" cy="784987"/>
            <a:chOff x="6932462" y="4573374"/>
            <a:chExt cx="1817305" cy="903837"/>
          </a:xfrm>
        </p:grpSpPr>
        <p:sp>
          <p:nvSpPr>
            <p:cNvPr id="40" name="Rectángulo: esquinas redondeadas 39">
              <a:extLst>
                <a:ext uri="{FF2B5EF4-FFF2-40B4-BE49-F238E27FC236}">
                  <a16:creationId xmlns:a16="http://schemas.microsoft.com/office/drawing/2014/main" id="{317ADCA1-6F37-4A3E-8960-51E23ECA118D}"/>
                </a:ext>
              </a:extLst>
            </p:cNvPr>
            <p:cNvSpPr/>
            <p:nvPr/>
          </p:nvSpPr>
          <p:spPr>
            <a:xfrm>
              <a:off x="7270688" y="4751724"/>
              <a:ext cx="1479079" cy="72548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err="1"/>
                <a:t>Fertilicalc</a:t>
              </a:r>
              <a:endParaRPr lang="es-ES" dirty="0"/>
            </a:p>
          </p:txBody>
        </p:sp>
        <p:sp>
          <p:nvSpPr>
            <p:cNvPr id="41" name="Rectángulo: esquinas redondeadas 40">
              <a:extLst>
                <a:ext uri="{FF2B5EF4-FFF2-40B4-BE49-F238E27FC236}">
                  <a16:creationId xmlns:a16="http://schemas.microsoft.com/office/drawing/2014/main" id="{6401BF23-55BB-4C9C-85B6-5BAD8D0EF793}"/>
                </a:ext>
              </a:extLst>
            </p:cNvPr>
            <p:cNvSpPr/>
            <p:nvPr/>
          </p:nvSpPr>
          <p:spPr>
            <a:xfrm>
              <a:off x="6932462" y="4573374"/>
              <a:ext cx="994338" cy="37505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err="1"/>
                <a:t>public</a:t>
              </a:r>
              <a:endParaRPr lang="es-ES" dirty="0"/>
            </a:p>
          </p:txBody>
        </p:sp>
      </p:grpSp>
      <p:cxnSp>
        <p:nvCxnSpPr>
          <p:cNvPr id="44" name="Conector recto de flecha 43">
            <a:extLst>
              <a:ext uri="{FF2B5EF4-FFF2-40B4-BE49-F238E27FC236}">
                <a16:creationId xmlns:a16="http://schemas.microsoft.com/office/drawing/2014/main" id="{5991861D-3BEA-4747-84AC-344B4E60EA9D}"/>
              </a:ext>
            </a:extLst>
          </p:cNvPr>
          <p:cNvCxnSpPr>
            <a:cxnSpLocks/>
            <a:stCxn id="39" idx="3"/>
            <a:endCxn id="41" idx="1"/>
          </p:cNvCxnSpPr>
          <p:nvPr/>
        </p:nvCxnSpPr>
        <p:spPr>
          <a:xfrm>
            <a:off x="7320137" y="1480154"/>
            <a:ext cx="1145907" cy="9338"/>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48" name="Conector: angular 47">
            <a:extLst>
              <a:ext uri="{FF2B5EF4-FFF2-40B4-BE49-F238E27FC236}">
                <a16:creationId xmlns:a16="http://schemas.microsoft.com/office/drawing/2014/main" id="{14349E0F-3399-4083-8C2B-704DA13BB749}"/>
              </a:ext>
            </a:extLst>
          </p:cNvPr>
          <p:cNvCxnSpPr>
            <a:cxnSpLocks/>
            <a:stCxn id="18" idx="3"/>
            <a:endCxn id="39" idx="1"/>
          </p:cNvCxnSpPr>
          <p:nvPr/>
        </p:nvCxnSpPr>
        <p:spPr>
          <a:xfrm flipV="1">
            <a:off x="3976446" y="1480155"/>
            <a:ext cx="1399474" cy="197111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ArcGIS Server">
            <a:extLst>
              <a:ext uri="{FF2B5EF4-FFF2-40B4-BE49-F238E27FC236}">
                <a16:creationId xmlns:a16="http://schemas.microsoft.com/office/drawing/2014/main" id="{C04D2240-51AC-4A15-86E2-A111A71B7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362" y="4797152"/>
            <a:ext cx="1944217" cy="869896"/>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upo 94">
            <a:extLst>
              <a:ext uri="{FF2B5EF4-FFF2-40B4-BE49-F238E27FC236}">
                <a16:creationId xmlns:a16="http://schemas.microsoft.com/office/drawing/2014/main" id="{1477C10B-3AFD-4E8B-AEC8-24E0E63CB0B3}"/>
              </a:ext>
            </a:extLst>
          </p:cNvPr>
          <p:cNvGrpSpPr/>
          <p:nvPr/>
        </p:nvGrpSpPr>
        <p:grpSpPr>
          <a:xfrm>
            <a:off x="1797179" y="2898168"/>
            <a:ext cx="2376264" cy="2763081"/>
            <a:chOff x="827584" y="3448959"/>
            <a:chExt cx="2376264" cy="2763081"/>
          </a:xfrm>
        </p:grpSpPr>
        <p:sp>
          <p:nvSpPr>
            <p:cNvPr id="18" name="Rectángulo: esquinas redondeadas 17">
              <a:extLst>
                <a:ext uri="{FF2B5EF4-FFF2-40B4-BE49-F238E27FC236}">
                  <a16:creationId xmlns:a16="http://schemas.microsoft.com/office/drawing/2014/main" id="{5707BC3B-222B-4B8D-AB7E-9A8FF80D6FFB}"/>
                </a:ext>
              </a:extLst>
            </p:cNvPr>
            <p:cNvSpPr/>
            <p:nvPr/>
          </p:nvSpPr>
          <p:spPr>
            <a:xfrm>
              <a:off x="1062635" y="3769887"/>
              <a:ext cx="1944216" cy="46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t>sativum_apikey</a:t>
              </a:r>
              <a:endParaRPr lang="es-ES" sz="1400" dirty="0"/>
            </a:p>
          </p:txBody>
        </p:sp>
        <p:sp>
          <p:nvSpPr>
            <p:cNvPr id="53" name="Rectángulo: esquinas redondeadas 52">
              <a:extLst>
                <a:ext uri="{FF2B5EF4-FFF2-40B4-BE49-F238E27FC236}">
                  <a16:creationId xmlns:a16="http://schemas.microsoft.com/office/drawing/2014/main" id="{11D952EF-8DDD-4113-A760-F23A2567AD87}"/>
                </a:ext>
              </a:extLst>
            </p:cNvPr>
            <p:cNvSpPr/>
            <p:nvPr/>
          </p:nvSpPr>
          <p:spPr>
            <a:xfrm>
              <a:off x="1062635" y="4987904"/>
              <a:ext cx="1944216" cy="46435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1400" dirty="0"/>
                <a:t>Servicios de Datos </a:t>
              </a:r>
              <a:r>
                <a:rPr lang="es-ES" sz="1400" dirty="0" err="1"/>
                <a:t>Sativum</a:t>
              </a:r>
              <a:r>
                <a:rPr lang="es-ES" sz="1400" dirty="0"/>
                <a:t> (</a:t>
              </a:r>
              <a:r>
                <a:rPr lang="es-ES" sz="1400" dirty="0" err="1"/>
                <a:t>sativum</a:t>
              </a:r>
              <a:r>
                <a:rPr lang="es-ES" sz="1400" dirty="0"/>
                <a:t>-geos)</a:t>
              </a:r>
            </a:p>
          </p:txBody>
        </p:sp>
        <p:sp>
          <p:nvSpPr>
            <p:cNvPr id="52" name="Rectángulo: esquinas redondeadas 51">
              <a:extLst>
                <a:ext uri="{FF2B5EF4-FFF2-40B4-BE49-F238E27FC236}">
                  <a16:creationId xmlns:a16="http://schemas.microsoft.com/office/drawing/2014/main" id="{51F19B8A-1D6E-430F-B0BF-439BCD27A880}"/>
                </a:ext>
              </a:extLst>
            </p:cNvPr>
            <p:cNvSpPr/>
            <p:nvPr/>
          </p:nvSpPr>
          <p:spPr>
            <a:xfrm>
              <a:off x="827584" y="3448959"/>
              <a:ext cx="2376264" cy="2763081"/>
            </a:xfrm>
            <a:prstGeom prst="roundRect">
              <a:avLst/>
            </a:prstGeom>
            <a:noFill/>
            <a:ln>
              <a:solidFill>
                <a:schemeClr val="accent4">
                  <a:lumMod val="60000"/>
                  <a:lumOff val="4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54" name="CuadroTexto 53">
              <a:extLst>
                <a:ext uri="{FF2B5EF4-FFF2-40B4-BE49-F238E27FC236}">
                  <a16:creationId xmlns:a16="http://schemas.microsoft.com/office/drawing/2014/main" id="{756DCBA5-6C7E-4AF5-9E87-6328202130B3}"/>
                </a:ext>
              </a:extLst>
            </p:cNvPr>
            <p:cNvSpPr txBox="1"/>
            <p:nvPr/>
          </p:nvSpPr>
          <p:spPr>
            <a:xfrm>
              <a:off x="1165965" y="5794844"/>
              <a:ext cx="1568506" cy="338554"/>
            </a:xfrm>
            <a:prstGeom prst="rect">
              <a:avLst/>
            </a:prstGeom>
            <a:noFill/>
          </p:spPr>
          <p:txBody>
            <a:bodyPr wrap="none" rtlCol="0">
              <a:spAutoFit/>
            </a:bodyPr>
            <a:lstStyle/>
            <a:p>
              <a:r>
                <a:rPr lang="es-ES" sz="1600" dirty="0"/>
                <a:t>Catálogo público</a:t>
              </a:r>
            </a:p>
          </p:txBody>
        </p:sp>
      </p:grpSp>
      <p:cxnSp>
        <p:nvCxnSpPr>
          <p:cNvPr id="58" name="Conector: angular 57">
            <a:extLst>
              <a:ext uri="{FF2B5EF4-FFF2-40B4-BE49-F238E27FC236}">
                <a16:creationId xmlns:a16="http://schemas.microsoft.com/office/drawing/2014/main" id="{4ED4CA19-3AD7-49FD-A884-8669AFED8CC1}"/>
              </a:ext>
            </a:extLst>
          </p:cNvPr>
          <p:cNvCxnSpPr>
            <a:cxnSpLocks/>
            <a:stCxn id="53" idx="3"/>
            <a:endCxn id="1032" idx="1"/>
          </p:cNvCxnSpPr>
          <p:nvPr/>
        </p:nvCxnSpPr>
        <p:spPr>
          <a:xfrm>
            <a:off x="3976447" y="4669290"/>
            <a:ext cx="4600915" cy="562810"/>
          </a:xfrm>
          <a:prstGeom prst="bentConnector3">
            <a:avLst>
              <a:gd name="adj1" fmla="val 22468"/>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67" name="Rectángulo: esquinas redondeadas 66">
            <a:extLst>
              <a:ext uri="{FF2B5EF4-FFF2-40B4-BE49-F238E27FC236}">
                <a16:creationId xmlns:a16="http://schemas.microsoft.com/office/drawing/2014/main" id="{AB172CAE-D325-45DD-A67F-7E846A2F9E06}"/>
              </a:ext>
            </a:extLst>
          </p:cNvPr>
          <p:cNvSpPr/>
          <p:nvPr/>
        </p:nvSpPr>
        <p:spPr>
          <a:xfrm>
            <a:off x="8847222" y="4174265"/>
            <a:ext cx="1479079" cy="5230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100" b="1" dirty="0" err="1"/>
              <a:t>Third-party</a:t>
            </a:r>
            <a:r>
              <a:rPr lang="es-ES" sz="1100" b="1" dirty="0"/>
              <a:t>:</a:t>
            </a:r>
            <a:br>
              <a:rPr lang="es-ES" sz="1050" dirty="0"/>
            </a:br>
            <a:r>
              <a:rPr lang="es-ES" sz="1050" dirty="0" err="1"/>
              <a:t>aemet</a:t>
            </a:r>
            <a:r>
              <a:rPr lang="es-ES" sz="1050" dirty="0"/>
              <a:t>, </a:t>
            </a:r>
            <a:r>
              <a:rPr lang="es-ES" sz="1050" dirty="0" err="1"/>
              <a:t>openweather</a:t>
            </a:r>
            <a:endParaRPr lang="es-ES" sz="1050" dirty="0"/>
          </a:p>
        </p:txBody>
      </p:sp>
      <p:sp>
        <p:nvSpPr>
          <p:cNvPr id="68" name="Rectángulo: esquinas redondeadas 67">
            <a:extLst>
              <a:ext uri="{FF2B5EF4-FFF2-40B4-BE49-F238E27FC236}">
                <a16:creationId xmlns:a16="http://schemas.microsoft.com/office/drawing/2014/main" id="{1BC3507E-B24D-4672-B791-7C192CD84720}"/>
              </a:ext>
            </a:extLst>
          </p:cNvPr>
          <p:cNvSpPr/>
          <p:nvPr/>
        </p:nvSpPr>
        <p:spPr>
          <a:xfrm>
            <a:off x="5375920" y="4204640"/>
            <a:ext cx="1944216" cy="4643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dirty="0" err="1"/>
              <a:t>mirand_thirdparty_jwt</a:t>
            </a:r>
            <a:endParaRPr lang="es-ES" sz="1400" dirty="0"/>
          </a:p>
        </p:txBody>
      </p:sp>
      <p:cxnSp>
        <p:nvCxnSpPr>
          <p:cNvPr id="73" name="Conector recto de flecha 72">
            <a:extLst>
              <a:ext uri="{FF2B5EF4-FFF2-40B4-BE49-F238E27FC236}">
                <a16:creationId xmlns:a16="http://schemas.microsoft.com/office/drawing/2014/main" id="{11F327CA-1B95-4281-B66D-5214D767E584}"/>
              </a:ext>
            </a:extLst>
          </p:cNvPr>
          <p:cNvCxnSpPr>
            <a:cxnSpLocks/>
            <a:stCxn id="68" idx="3"/>
            <a:endCxn id="67" idx="1"/>
          </p:cNvCxnSpPr>
          <p:nvPr/>
        </p:nvCxnSpPr>
        <p:spPr>
          <a:xfrm flipV="1">
            <a:off x="7320137" y="4435806"/>
            <a:ext cx="1527085" cy="1012"/>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100" name="Rectángulo: esquinas redondeadas 99">
            <a:extLst>
              <a:ext uri="{FF2B5EF4-FFF2-40B4-BE49-F238E27FC236}">
                <a16:creationId xmlns:a16="http://schemas.microsoft.com/office/drawing/2014/main" id="{5EDA94FE-B170-4FDE-AD87-6775467ACCC9}"/>
              </a:ext>
            </a:extLst>
          </p:cNvPr>
          <p:cNvSpPr/>
          <p:nvPr/>
        </p:nvSpPr>
        <p:spPr>
          <a:xfrm>
            <a:off x="2052795" y="2060848"/>
            <a:ext cx="1706533" cy="4643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400" dirty="0" err="1"/>
              <a:t>Sativum</a:t>
            </a:r>
            <a:r>
              <a:rPr lang="es-ES" sz="1400" dirty="0"/>
              <a:t> App</a:t>
            </a:r>
          </a:p>
          <a:p>
            <a:pPr algn="ctr"/>
            <a:r>
              <a:rPr lang="es-ES" sz="1400" dirty="0"/>
              <a:t>/</a:t>
            </a:r>
            <a:r>
              <a:rPr lang="es-ES" sz="1400" dirty="0" err="1"/>
              <a:t>sativum</a:t>
            </a:r>
            <a:r>
              <a:rPr lang="es-ES" sz="1400" dirty="0"/>
              <a:t>/</a:t>
            </a:r>
          </a:p>
        </p:txBody>
      </p:sp>
      <p:cxnSp>
        <p:nvCxnSpPr>
          <p:cNvPr id="103" name="Conector: angular 102">
            <a:extLst>
              <a:ext uri="{FF2B5EF4-FFF2-40B4-BE49-F238E27FC236}">
                <a16:creationId xmlns:a16="http://schemas.microsoft.com/office/drawing/2014/main" id="{348A4B83-F4DF-4206-9D8B-D89EB9B55B92}"/>
              </a:ext>
            </a:extLst>
          </p:cNvPr>
          <p:cNvCxnSpPr>
            <a:cxnSpLocks/>
            <a:stCxn id="100" idx="3"/>
            <a:endCxn id="6" idx="1"/>
          </p:cNvCxnSpPr>
          <p:nvPr/>
        </p:nvCxnSpPr>
        <p:spPr>
          <a:xfrm flipV="1">
            <a:off x="3759328" y="2188710"/>
            <a:ext cx="1616593" cy="104316"/>
          </a:xfrm>
          <a:prstGeom prst="bentConnector3">
            <a:avLst>
              <a:gd name="adj1" fmla="val 65568"/>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11" name="Conector: angular 110">
            <a:extLst>
              <a:ext uri="{FF2B5EF4-FFF2-40B4-BE49-F238E27FC236}">
                <a16:creationId xmlns:a16="http://schemas.microsoft.com/office/drawing/2014/main" id="{B8777E73-4DC9-49B7-B8A5-09F0FDACF179}"/>
              </a:ext>
            </a:extLst>
          </p:cNvPr>
          <p:cNvCxnSpPr>
            <a:cxnSpLocks/>
            <a:stCxn id="100" idx="3"/>
            <a:endCxn id="15" idx="1"/>
          </p:cNvCxnSpPr>
          <p:nvPr/>
        </p:nvCxnSpPr>
        <p:spPr>
          <a:xfrm>
            <a:off x="3759328" y="2293026"/>
            <a:ext cx="1616593" cy="615764"/>
          </a:xfrm>
          <a:prstGeom prst="bentConnector3">
            <a:avLst>
              <a:gd name="adj1" fmla="val 66087"/>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25" name="Conector: angular 124">
            <a:extLst>
              <a:ext uri="{FF2B5EF4-FFF2-40B4-BE49-F238E27FC236}">
                <a16:creationId xmlns:a16="http://schemas.microsoft.com/office/drawing/2014/main" id="{5E72A8B4-8BEB-4D22-A6AA-F4F535EADF84}"/>
              </a:ext>
            </a:extLst>
          </p:cNvPr>
          <p:cNvCxnSpPr>
            <a:cxnSpLocks/>
            <a:stCxn id="100" idx="3"/>
            <a:endCxn id="68" idx="1"/>
          </p:cNvCxnSpPr>
          <p:nvPr/>
        </p:nvCxnSpPr>
        <p:spPr>
          <a:xfrm>
            <a:off x="3759328" y="2293026"/>
            <a:ext cx="1616593" cy="2143792"/>
          </a:xfrm>
          <a:prstGeom prst="bentConnector3">
            <a:avLst>
              <a:gd name="adj1" fmla="val 66087"/>
            </a:avLst>
          </a:prstGeom>
          <a:ln w="19050">
            <a:tailEnd type="triangle"/>
          </a:ln>
        </p:spPr>
        <p:style>
          <a:lnRef idx="1">
            <a:schemeClr val="accent6"/>
          </a:lnRef>
          <a:fillRef idx="0">
            <a:schemeClr val="accent6"/>
          </a:fillRef>
          <a:effectRef idx="0">
            <a:schemeClr val="accent6"/>
          </a:effectRef>
          <a:fontRef idx="minor">
            <a:schemeClr val="tx1"/>
          </a:fontRef>
        </p:style>
      </p:cxnSp>
      <p:sp>
        <p:nvSpPr>
          <p:cNvPr id="122" name="Rectángulo 121">
            <a:extLst>
              <a:ext uri="{FF2B5EF4-FFF2-40B4-BE49-F238E27FC236}">
                <a16:creationId xmlns:a16="http://schemas.microsoft.com/office/drawing/2014/main" id="{1227A7C7-295D-4835-A667-F6E7EC18C9A7}"/>
              </a:ext>
            </a:extLst>
          </p:cNvPr>
          <p:cNvSpPr/>
          <p:nvPr/>
        </p:nvSpPr>
        <p:spPr>
          <a:xfrm>
            <a:off x="4667236" y="5301208"/>
            <a:ext cx="4572000" cy="230832"/>
          </a:xfrm>
          <a:prstGeom prst="rect">
            <a:avLst/>
          </a:prstGeom>
        </p:spPr>
        <p:txBody>
          <a:bodyPr>
            <a:spAutoFit/>
          </a:bodyPr>
          <a:lstStyle/>
          <a:p>
            <a:pPr algn="ctr"/>
            <a:r>
              <a:rPr lang="es-ES" sz="900" dirty="0">
                <a:latin typeface="Consolas" panose="020B0609020204030204" pitchFamily="49" charset="0"/>
              </a:rPr>
              <a:t>https://servicios.itacyl.es/arcgis/rest/services/mirand</a:t>
            </a:r>
          </a:p>
        </p:txBody>
      </p:sp>
      <p:pic>
        <p:nvPicPr>
          <p:cNvPr id="1024" name="Imagen 1023">
            <a:extLst>
              <a:ext uri="{FF2B5EF4-FFF2-40B4-BE49-F238E27FC236}">
                <a16:creationId xmlns:a16="http://schemas.microsoft.com/office/drawing/2014/main" id="{D18A130E-9032-469E-BC5C-17078891123D}"/>
              </a:ext>
            </a:extLst>
          </p:cNvPr>
          <p:cNvPicPr>
            <a:picLocks noChangeAspect="1"/>
          </p:cNvPicPr>
          <p:nvPr/>
        </p:nvPicPr>
        <p:blipFill>
          <a:blip r:embed="rId4"/>
          <a:stretch>
            <a:fillRect/>
          </a:stretch>
        </p:blipFill>
        <p:spPr>
          <a:xfrm>
            <a:off x="8269703" y="5547766"/>
            <a:ext cx="2125119" cy="1181171"/>
          </a:xfrm>
          <a:prstGeom prst="rect">
            <a:avLst/>
          </a:prstGeom>
        </p:spPr>
      </p:pic>
      <p:sp>
        <p:nvSpPr>
          <p:cNvPr id="138" name="Rectángulo: esquinas redondeadas 137">
            <a:extLst>
              <a:ext uri="{FF2B5EF4-FFF2-40B4-BE49-F238E27FC236}">
                <a16:creationId xmlns:a16="http://schemas.microsoft.com/office/drawing/2014/main" id="{C0612101-97FC-4A69-9DE4-C1D0DAA0FC82}"/>
              </a:ext>
            </a:extLst>
          </p:cNvPr>
          <p:cNvSpPr/>
          <p:nvPr/>
        </p:nvSpPr>
        <p:spPr>
          <a:xfrm>
            <a:off x="8843724" y="3696199"/>
            <a:ext cx="1479078" cy="4107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050" dirty="0" err="1"/>
              <a:t>satgeo</a:t>
            </a:r>
            <a:r>
              <a:rPr lang="es-ES" sz="1050" dirty="0"/>
              <a:t>, </a:t>
            </a:r>
            <a:r>
              <a:rPr lang="es-ES" sz="1050" dirty="0" err="1"/>
              <a:t>uqserv</a:t>
            </a:r>
            <a:r>
              <a:rPr lang="es-ES" sz="1050" dirty="0"/>
              <a:t>, </a:t>
            </a:r>
            <a:r>
              <a:rPr lang="es-ES" sz="1050" dirty="0" err="1"/>
              <a:t>gambit</a:t>
            </a:r>
            <a:endParaRPr lang="es-ES" sz="1050" dirty="0"/>
          </a:p>
        </p:txBody>
      </p:sp>
      <p:pic>
        <p:nvPicPr>
          <p:cNvPr id="57" name="Picture 6" descr="OpenAPI Specification v3.1.0 | Introduction, Definitions, &amp; More">
            <a:extLst>
              <a:ext uri="{FF2B5EF4-FFF2-40B4-BE49-F238E27FC236}">
                <a16:creationId xmlns:a16="http://schemas.microsoft.com/office/drawing/2014/main" id="{845019C4-0DEF-45FD-82B8-55E62F9AAE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7908" y="3717032"/>
            <a:ext cx="1070599" cy="3234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ArcGIS Server">
            <a:extLst>
              <a:ext uri="{FF2B5EF4-FFF2-40B4-BE49-F238E27FC236}">
                <a16:creationId xmlns:a16="http://schemas.microsoft.com/office/drawing/2014/main" id="{94467A6C-AC74-4A7D-AC46-B61B648421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143" y="5639845"/>
            <a:ext cx="889725" cy="398087"/>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4" descr="Key, security, Access, Keys, hotel, Accessibility, Door Key icon">
            <a:extLst>
              <a:ext uri="{FF2B5EF4-FFF2-40B4-BE49-F238E27FC236}">
                <a16:creationId xmlns:a16="http://schemas.microsoft.com/office/drawing/2014/main" id="{DD4DF918-6A92-4643-80C1-71DB204317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0" name="AutoShape 6" descr="Key, security, Access, Keys, hotel, Accessibility, Door Key icon">
            <a:extLst>
              <a:ext uri="{FF2B5EF4-FFF2-40B4-BE49-F238E27FC236}">
                <a16:creationId xmlns:a16="http://schemas.microsoft.com/office/drawing/2014/main" id="{C83A7EB9-211E-4BF6-BDB8-F9222A6AD5B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pSp>
        <p:nvGrpSpPr>
          <p:cNvPr id="12" name="Grupo 11">
            <a:extLst>
              <a:ext uri="{FF2B5EF4-FFF2-40B4-BE49-F238E27FC236}">
                <a16:creationId xmlns:a16="http://schemas.microsoft.com/office/drawing/2014/main" id="{8D31C250-306E-449E-8071-8AFF64773EC6}"/>
              </a:ext>
            </a:extLst>
          </p:cNvPr>
          <p:cNvGrpSpPr/>
          <p:nvPr/>
        </p:nvGrpSpPr>
        <p:grpSpPr>
          <a:xfrm>
            <a:off x="2344234" y="5716074"/>
            <a:ext cx="1375503" cy="761172"/>
            <a:chOff x="726877" y="5716074"/>
            <a:chExt cx="1375503" cy="761172"/>
          </a:xfrm>
        </p:grpSpPr>
        <p:grpSp>
          <p:nvGrpSpPr>
            <p:cNvPr id="25" name="Grupo 24">
              <a:extLst>
                <a:ext uri="{FF2B5EF4-FFF2-40B4-BE49-F238E27FC236}">
                  <a16:creationId xmlns:a16="http://schemas.microsoft.com/office/drawing/2014/main" id="{1A6C3817-46B1-4AF8-8275-9AB978036D7C}"/>
                </a:ext>
              </a:extLst>
            </p:cNvPr>
            <p:cNvGrpSpPr/>
            <p:nvPr/>
          </p:nvGrpSpPr>
          <p:grpSpPr>
            <a:xfrm>
              <a:off x="726877" y="5716074"/>
              <a:ext cx="1252990" cy="761172"/>
              <a:chOff x="520470" y="1340585"/>
              <a:chExt cx="1598416" cy="930301"/>
            </a:xfrm>
          </p:grpSpPr>
          <p:sp>
            <p:nvSpPr>
              <p:cNvPr id="3" name="Rectángulo: esquinas redondeadas 2">
                <a:extLst>
                  <a:ext uri="{FF2B5EF4-FFF2-40B4-BE49-F238E27FC236}">
                    <a16:creationId xmlns:a16="http://schemas.microsoft.com/office/drawing/2014/main" id="{C6641291-12A9-40FD-A9C2-F8CF9B6669AF}"/>
                  </a:ext>
                </a:extLst>
              </p:cNvPr>
              <p:cNvSpPr/>
              <p:nvPr/>
            </p:nvSpPr>
            <p:spPr>
              <a:xfrm>
                <a:off x="520470" y="1340585"/>
                <a:ext cx="1598416" cy="889446"/>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958F70FC-E9AE-4A36-8A83-8EFB5C1620F5}"/>
                  </a:ext>
                </a:extLst>
              </p:cNvPr>
              <p:cNvSpPr txBox="1"/>
              <p:nvPr/>
            </p:nvSpPr>
            <p:spPr>
              <a:xfrm>
                <a:off x="761923" y="1951147"/>
                <a:ext cx="1016735" cy="319739"/>
              </a:xfrm>
              <a:prstGeom prst="rect">
                <a:avLst/>
              </a:prstGeom>
              <a:noFill/>
            </p:spPr>
            <p:txBody>
              <a:bodyPr wrap="none" rtlCol="0">
                <a:spAutoFit/>
              </a:bodyPr>
              <a:lstStyle/>
              <a:p>
                <a:r>
                  <a:rPr lang="es-ES_tradnl" sz="1100" b="1" dirty="0">
                    <a:solidFill>
                      <a:schemeClr val="bg1"/>
                    </a:solidFill>
                  </a:rPr>
                  <a:t>Dev Portal</a:t>
                </a:r>
                <a:endParaRPr lang="es-ES" sz="1100" b="1" dirty="0">
                  <a:solidFill>
                    <a:schemeClr val="bg1"/>
                  </a:solidFill>
                </a:endParaRPr>
              </a:p>
            </p:txBody>
          </p:sp>
        </p:grpSp>
        <p:pic>
          <p:nvPicPr>
            <p:cNvPr id="38" name="Imagen 37">
              <a:extLst>
                <a:ext uri="{FF2B5EF4-FFF2-40B4-BE49-F238E27FC236}">
                  <a16:creationId xmlns:a16="http://schemas.microsoft.com/office/drawing/2014/main" id="{05249608-2EA1-457E-9FE6-8E36CFDC29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162" y="5776452"/>
              <a:ext cx="345218" cy="345218"/>
            </a:xfrm>
            <a:prstGeom prst="rect">
              <a:avLst/>
            </a:prstGeom>
          </p:spPr>
        </p:pic>
      </p:grpSp>
      <p:grpSp>
        <p:nvGrpSpPr>
          <p:cNvPr id="46" name="Grupo 45">
            <a:extLst>
              <a:ext uri="{FF2B5EF4-FFF2-40B4-BE49-F238E27FC236}">
                <a16:creationId xmlns:a16="http://schemas.microsoft.com/office/drawing/2014/main" id="{57132487-A445-472D-AF33-9DD77D4EC2E2}"/>
              </a:ext>
            </a:extLst>
          </p:cNvPr>
          <p:cNvGrpSpPr/>
          <p:nvPr/>
        </p:nvGrpSpPr>
        <p:grpSpPr>
          <a:xfrm>
            <a:off x="4180841" y="1247977"/>
            <a:ext cx="510457" cy="5264531"/>
            <a:chOff x="2656840" y="1247976"/>
            <a:chExt cx="510457" cy="5264531"/>
          </a:xfrm>
        </p:grpSpPr>
        <p:grpSp>
          <p:nvGrpSpPr>
            <p:cNvPr id="27" name="Grupo 26">
              <a:extLst>
                <a:ext uri="{FF2B5EF4-FFF2-40B4-BE49-F238E27FC236}">
                  <a16:creationId xmlns:a16="http://schemas.microsoft.com/office/drawing/2014/main" id="{D007B201-FA1A-4826-BA87-ADCF186D03B4}"/>
                </a:ext>
              </a:extLst>
            </p:cNvPr>
            <p:cNvGrpSpPr/>
            <p:nvPr/>
          </p:nvGrpSpPr>
          <p:grpSpPr>
            <a:xfrm>
              <a:off x="2721608" y="1247976"/>
              <a:ext cx="410231" cy="5128588"/>
              <a:chOff x="2721608" y="1247976"/>
              <a:chExt cx="410231" cy="5128588"/>
            </a:xfrm>
          </p:grpSpPr>
          <p:sp>
            <p:nvSpPr>
              <p:cNvPr id="115" name="Rectángulo 114">
                <a:extLst>
                  <a:ext uri="{FF2B5EF4-FFF2-40B4-BE49-F238E27FC236}">
                    <a16:creationId xmlns:a16="http://schemas.microsoft.com/office/drawing/2014/main" id="{4E3214FD-9708-482C-B968-9ACDBD4DF680}"/>
                  </a:ext>
                </a:extLst>
              </p:cNvPr>
              <p:cNvSpPr/>
              <p:nvPr/>
            </p:nvSpPr>
            <p:spPr>
              <a:xfrm>
                <a:off x="2771955" y="1247976"/>
                <a:ext cx="287877" cy="5128588"/>
              </a:xfrm>
              <a:prstGeom prst="rect">
                <a:avLst/>
              </a:prstGeom>
              <a:gradFill>
                <a:gsLst>
                  <a:gs pos="0">
                    <a:schemeClr val="accent5">
                      <a:tint val="50000"/>
                      <a:satMod val="300000"/>
                    </a:schemeClr>
                  </a:gs>
                  <a:gs pos="35000">
                    <a:schemeClr val="accent5">
                      <a:tint val="37000"/>
                      <a:satMod val="300000"/>
                    </a:schemeClr>
                  </a:gs>
                  <a:gs pos="100000">
                    <a:schemeClr val="accent5">
                      <a:tint val="15000"/>
                      <a:satMod val="350000"/>
                      <a:alpha val="17000"/>
                    </a:schemeClr>
                  </a:gs>
                </a:gsLs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pic>
            <p:nvPicPr>
              <p:cNvPr id="121" name="Picture 2" descr="Icono tyk, logo">
                <a:extLst>
                  <a:ext uri="{FF2B5EF4-FFF2-40B4-BE49-F238E27FC236}">
                    <a16:creationId xmlns:a16="http://schemas.microsoft.com/office/drawing/2014/main" id="{BB6CA5CA-B3B5-42BC-A0A7-EFE78A5D29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516493" y="5414045"/>
                <a:ext cx="820461" cy="41023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0102193-08A0-4E4D-A40C-4ECE15A4AA6B}"/>
                  </a:ext>
                </a:extLst>
              </p:cNvPr>
              <p:cNvSpPr txBox="1"/>
              <p:nvPr/>
            </p:nvSpPr>
            <p:spPr>
              <a:xfrm rot="16200000">
                <a:off x="2430653" y="4543179"/>
                <a:ext cx="970137" cy="338554"/>
              </a:xfrm>
              <a:prstGeom prst="rect">
                <a:avLst/>
              </a:prstGeom>
              <a:noFill/>
            </p:spPr>
            <p:txBody>
              <a:bodyPr wrap="none" rtlCol="0">
                <a:spAutoFit/>
              </a:bodyPr>
              <a:lstStyle/>
              <a:p>
                <a:r>
                  <a:rPr lang="es-ES_tradnl" sz="1600" dirty="0">
                    <a:latin typeface="Consolas" panose="020B0609020204030204" pitchFamily="49" charset="0"/>
                  </a:rPr>
                  <a:t>Gateway</a:t>
                </a:r>
                <a:endParaRPr lang="es-ES" sz="1600" dirty="0">
                  <a:latin typeface="Consolas" panose="020B0609020204030204" pitchFamily="49" charset="0"/>
                </a:endParaRPr>
              </a:p>
            </p:txBody>
          </p:sp>
        </p:grpSp>
        <p:pic>
          <p:nvPicPr>
            <p:cNvPr id="2064" name="Picture 16" descr="lock Vector Icons free download in SVG, PNG Format">
              <a:extLst>
                <a:ext uri="{FF2B5EF4-FFF2-40B4-BE49-F238E27FC236}">
                  <a16:creationId xmlns:a16="http://schemas.microsoft.com/office/drawing/2014/main" id="{3E8725EB-EE6A-4E26-B1CF-FC52DCEE52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6840" y="6002050"/>
              <a:ext cx="510457" cy="510457"/>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8" descr="ArcGIS Server">
            <a:extLst>
              <a:ext uri="{FF2B5EF4-FFF2-40B4-BE49-F238E27FC236}">
                <a16:creationId xmlns:a16="http://schemas.microsoft.com/office/drawing/2014/main" id="{8F33335E-985D-4D01-9E3D-79DBCD2F5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538" y="4906176"/>
            <a:ext cx="896380" cy="401065"/>
          </a:xfrm>
          <a:prstGeom prst="rect">
            <a:avLst/>
          </a:prstGeom>
          <a:noFill/>
          <a:extLst>
            <a:ext uri="{909E8E84-426E-40DD-AFC4-6F175D3DCCD1}">
              <a14:hiddenFill xmlns:a14="http://schemas.microsoft.com/office/drawing/2010/main">
                <a:solidFill>
                  <a:srgbClr val="FFFFFF"/>
                </a:solidFill>
              </a14:hiddenFill>
            </a:ext>
          </a:extLst>
        </p:spPr>
      </p:pic>
      <p:sp>
        <p:nvSpPr>
          <p:cNvPr id="17" name="Título 16">
            <a:extLst>
              <a:ext uri="{FF2B5EF4-FFF2-40B4-BE49-F238E27FC236}">
                <a16:creationId xmlns:a16="http://schemas.microsoft.com/office/drawing/2014/main" id="{A346D6A8-1B2C-41FB-A9BA-B344750FD62D}"/>
              </a:ext>
            </a:extLst>
          </p:cNvPr>
          <p:cNvSpPr>
            <a:spLocks noGrp="1"/>
          </p:cNvSpPr>
          <p:nvPr>
            <p:ph type="title"/>
          </p:nvPr>
        </p:nvSpPr>
        <p:spPr>
          <a:xfrm>
            <a:off x="838200" y="75949"/>
            <a:ext cx="10515600" cy="1325563"/>
          </a:xfrm>
        </p:spPr>
        <p:txBody>
          <a:bodyPr/>
          <a:lstStyle/>
          <a:p>
            <a:r>
              <a:rPr lang="en-GB" dirty="0" err="1"/>
              <a:t>Esquema</a:t>
            </a:r>
            <a:r>
              <a:rPr lang="en-GB" dirty="0"/>
              <a:t> de API para </a:t>
            </a:r>
            <a:r>
              <a:rPr lang="en-GB" dirty="0" err="1"/>
              <a:t>uso</a:t>
            </a:r>
            <a:r>
              <a:rPr lang="en-GB" dirty="0"/>
              <a:t> </a:t>
            </a:r>
            <a:r>
              <a:rPr lang="en-GB" dirty="0" err="1"/>
              <a:t>público</a:t>
            </a:r>
            <a:endParaRPr lang="en-GB" dirty="0"/>
          </a:p>
        </p:txBody>
      </p:sp>
    </p:spTree>
    <p:extLst>
      <p:ext uri="{BB962C8B-B14F-4D97-AF65-F5344CB8AC3E}">
        <p14:creationId xmlns:p14="http://schemas.microsoft.com/office/powerpoint/2010/main" val="55649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dirty="0"/>
              <a:t>Según Reglamento (UE) 2021/2115, Artículo 15 Servicios de asesoramiento a las explotaciones:</a:t>
            </a:r>
            <a:r>
              <a:rPr lang="es-ES" b="1" dirty="0"/>
              <a:t> Obligatorio para el estado miembro </a:t>
            </a:r>
            <a:r>
              <a:rPr lang="es-ES" dirty="0"/>
              <a:t>en 2024. </a:t>
            </a:r>
            <a:r>
              <a:rPr lang="es-ES" dirty="0">
                <a:solidFill>
                  <a:srgbClr val="FF0000"/>
                </a:solidFill>
              </a:rPr>
              <a:t>No su uso por los productores según CE.</a:t>
            </a:r>
          </a:p>
          <a:p>
            <a:r>
              <a:rPr lang="es-ES" dirty="0"/>
              <a:t>Componentes mínimos:</a:t>
            </a:r>
          </a:p>
          <a:p>
            <a:pPr lvl="1"/>
            <a:r>
              <a:rPr lang="es-ES" dirty="0"/>
              <a:t>Balance de nutrientes principales (N y P)</a:t>
            </a:r>
          </a:p>
          <a:p>
            <a:pPr lvl="1"/>
            <a:r>
              <a:rPr lang="es-ES" dirty="0"/>
              <a:t>Filtros o avisos sobre requerimientos legales</a:t>
            </a:r>
          </a:p>
          <a:p>
            <a:pPr lvl="1"/>
            <a:r>
              <a:rPr lang="es-ES" dirty="0"/>
              <a:t>Información existente de suelos (analíticas)</a:t>
            </a:r>
          </a:p>
          <a:p>
            <a:pPr lvl="1"/>
            <a:r>
              <a:rPr lang="es-ES"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2 Marcador de contenido"/>
          <p:cNvSpPr>
            <a:spLocks noGrp="1"/>
          </p:cNvSpPr>
          <p:nvPr>
            <p:ph idx="1"/>
          </p:nvPr>
        </p:nvSpPr>
        <p:spPr>
          <a:xfrm>
            <a:off x="261257" y="1428751"/>
            <a:ext cx="11727543" cy="4429125"/>
          </a:xfrm>
        </p:spPr>
        <p:txBody>
          <a:bodyPr>
            <a:normAutofit fontScale="92500" lnSpcReduction="20000"/>
          </a:bodyPr>
          <a:lstStyle/>
          <a:p>
            <a:pPr marL="914400" lvl="2" indent="0">
              <a:buNone/>
            </a:pPr>
            <a:r>
              <a:rPr lang="es-ES" sz="2400" dirty="0"/>
              <a:t>La disponibilidad del servicio será del 98% del tiempo las 24h del día y los 7 días de la semana. Se establecen dos niveles de concurrencia en el uso de las API: </a:t>
            </a:r>
          </a:p>
          <a:p>
            <a:pPr lvl="2"/>
            <a:r>
              <a:rPr lang="es-ES" sz="2400" dirty="0"/>
              <a:t>API C - Cálculo de balance de nutrientes: 200 millones de peticiones por campaña (10 peticiones por línea de declaración/año), llegando a soportar </a:t>
            </a:r>
            <a:r>
              <a:rPr lang="es-ES" sz="2400" b="1" dirty="0"/>
              <a:t>200 </a:t>
            </a:r>
            <a:r>
              <a:rPr lang="es-ES" sz="2400" b="1" dirty="0" err="1"/>
              <a:t>req</a:t>
            </a:r>
            <a:r>
              <a:rPr lang="es-ES" sz="2400" b="1" dirty="0"/>
              <a:t>/s</a:t>
            </a:r>
            <a:r>
              <a:rPr lang="es-ES" sz="2400" dirty="0"/>
              <a:t> en momentos críticos de uso.</a:t>
            </a:r>
          </a:p>
          <a:p>
            <a:pPr lvl="2"/>
            <a:r>
              <a:rPr lang="es-ES" sz="2400" dirty="0"/>
              <a:t>Resto de API: 40 millones de peticiones por campaña (2 peticiones por línea de declaración/año), llegando a soportar </a:t>
            </a:r>
            <a:r>
              <a:rPr lang="es-ES" sz="2400" b="1" dirty="0"/>
              <a:t>100 </a:t>
            </a:r>
            <a:r>
              <a:rPr lang="es-ES" sz="2400" b="1" dirty="0" err="1"/>
              <a:t>req</a:t>
            </a:r>
            <a:r>
              <a:rPr lang="es-ES" sz="2400" b="1" dirty="0"/>
              <a:t>/s </a:t>
            </a:r>
            <a:r>
              <a:rPr lang="es-ES" sz="2400" dirty="0"/>
              <a:t>en momentos críticos de uso.</a:t>
            </a:r>
          </a:p>
          <a:p>
            <a:pPr marL="914400" lvl="2" indent="0">
              <a:buNone/>
            </a:pPr>
            <a:endParaRPr lang="es-ES_tradnl" sz="2400" dirty="0"/>
          </a:p>
          <a:p>
            <a:pPr marL="914400" lvl="2" indent="0">
              <a:buNone/>
            </a:pPr>
            <a:r>
              <a:rPr lang="es-ES_tradnl" sz="2400" dirty="0"/>
              <a:t>P</a:t>
            </a:r>
            <a:r>
              <a:rPr lang="es-ES" sz="2400" dirty="0" err="1"/>
              <a:t>ruebas</a:t>
            </a:r>
            <a:r>
              <a:rPr lang="es-ES" sz="2400" dirty="0"/>
              <a:t> de rendimiento a dos niveles</a:t>
            </a:r>
            <a:endParaRPr lang="es-ES_tradnl" sz="2400" dirty="0"/>
          </a:p>
          <a:p>
            <a:pPr lvl="2"/>
            <a:r>
              <a:rPr lang="es-ES_tradnl" sz="2400" dirty="0"/>
              <a:t>T</a:t>
            </a:r>
            <a:r>
              <a:rPr lang="es-ES" sz="2400" dirty="0" err="1"/>
              <a:t>est</a:t>
            </a:r>
            <a:r>
              <a:rPr lang="es-ES" sz="2400" dirty="0"/>
              <a:t> de rendimiento de infraestructura: Apache -&gt; Gateway -&gt; Contenedores</a:t>
            </a:r>
          </a:p>
          <a:p>
            <a:pPr lvl="2"/>
            <a:r>
              <a:rPr lang="es-ES_tradnl" sz="2400" dirty="0"/>
              <a:t>T</a:t>
            </a:r>
            <a:r>
              <a:rPr lang="es-ES" sz="2400" dirty="0" err="1"/>
              <a:t>est</a:t>
            </a:r>
            <a:r>
              <a:rPr lang="es-ES" sz="2400" dirty="0"/>
              <a:t> de rendimiento de servicios individuales</a:t>
            </a:r>
          </a:p>
          <a:p>
            <a:pPr lvl="3">
              <a:buAutoNum type="arabicParenR"/>
            </a:pPr>
            <a:r>
              <a:rPr lang="es-ES_tradnl" dirty="0"/>
              <a:t>Prueba de máxima carga: 200 </a:t>
            </a:r>
            <a:r>
              <a:rPr lang="es-ES_tradnl" dirty="0" err="1"/>
              <a:t>req</a:t>
            </a:r>
            <a:r>
              <a:rPr lang="es-ES_tradnl" dirty="0"/>
              <a:t>/s  y 100 </a:t>
            </a:r>
            <a:r>
              <a:rPr lang="es-ES_tradnl" dirty="0" err="1"/>
              <a:t>req</a:t>
            </a:r>
            <a:r>
              <a:rPr lang="es-ES_tradnl" dirty="0"/>
              <a:t>/s</a:t>
            </a:r>
          </a:p>
          <a:p>
            <a:pPr lvl="3">
              <a:buAutoNum type="arabicParenR"/>
            </a:pPr>
            <a:r>
              <a:rPr lang="es-ES_tradnl" dirty="0"/>
              <a:t>Simulación de sesiones de usuario concurrentes</a:t>
            </a:r>
          </a:p>
          <a:p>
            <a:pPr lvl="3"/>
            <a:r>
              <a:rPr lang="es-ES_tradnl" dirty="0"/>
              <a:t>Modela de sesión de usuario en base a peticiones aleatorias</a:t>
            </a:r>
          </a:p>
          <a:p>
            <a:pPr lvl="3"/>
            <a:r>
              <a:rPr lang="es-ES_tradnl" dirty="0"/>
              <a:t>Prueba de carga con incremento progresivo de número de usuarios</a:t>
            </a:r>
          </a:p>
          <a:p>
            <a:pPr lvl="3"/>
            <a:r>
              <a:rPr lang="es-ES_tradnl" dirty="0"/>
              <a:t>Estimación de número de usuarios máximo que pueden acceder con tiempo de respuesta &lt; 2s</a:t>
            </a:r>
            <a:endParaRPr lang="es-ES" dirty="0"/>
          </a:p>
          <a:p>
            <a:pPr marL="914400" lvl="2" indent="0">
              <a:buNone/>
            </a:pPr>
            <a:endParaRPr lang="es-ES" sz="2400" dirty="0"/>
          </a:p>
        </p:txBody>
      </p:sp>
      <p:sp>
        <p:nvSpPr>
          <p:cNvPr id="3" name="Título 2">
            <a:extLst>
              <a:ext uri="{FF2B5EF4-FFF2-40B4-BE49-F238E27FC236}">
                <a16:creationId xmlns:a16="http://schemas.microsoft.com/office/drawing/2014/main" id="{DC3B1A46-0091-4BBB-95AC-FD0E32B8236D}"/>
              </a:ext>
            </a:extLst>
          </p:cNvPr>
          <p:cNvSpPr>
            <a:spLocks noGrp="1"/>
          </p:cNvSpPr>
          <p:nvPr>
            <p:ph type="title"/>
          </p:nvPr>
        </p:nvSpPr>
        <p:spPr/>
        <p:txBody>
          <a:bodyPr/>
          <a:lstStyle/>
          <a:p>
            <a:r>
              <a:rPr lang="en-GB" dirty="0" err="1"/>
              <a:t>Dimensionamiento</a:t>
            </a:r>
            <a:r>
              <a:rPr lang="en-GB" dirty="0"/>
              <a:t> </a:t>
            </a:r>
            <a:r>
              <a:rPr lang="en-GB" dirty="0" err="1"/>
              <a:t>servicio</a:t>
            </a:r>
            <a:r>
              <a:rPr lang="en-GB" dirty="0"/>
              <a:t> de API</a:t>
            </a:r>
          </a:p>
        </p:txBody>
      </p:sp>
    </p:spTree>
    <p:extLst>
      <p:ext uri="{BB962C8B-B14F-4D97-AF65-F5344CB8AC3E}">
        <p14:creationId xmlns:p14="http://schemas.microsoft.com/office/powerpoint/2010/main" val="3474272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p:txBody>
          <a:bodyPr/>
          <a:lstStyle/>
          <a:p>
            <a:r>
              <a:rPr lang="en-GB" dirty="0"/>
              <a:t>Portal del </a:t>
            </a:r>
            <a:r>
              <a:rPr lang="en-GB" dirty="0" err="1"/>
              <a:t>desarrollador</a:t>
            </a:r>
            <a:r>
              <a:rPr lang="en-GB" dirty="0"/>
              <a:t> con interface de API</a:t>
            </a:r>
          </a:p>
        </p:txBody>
      </p:sp>
      <p:sp>
        <p:nvSpPr>
          <p:cNvPr id="3" name="Marcador de contenido 2">
            <a:extLst>
              <a:ext uri="{FF2B5EF4-FFF2-40B4-BE49-F238E27FC236}">
                <a16:creationId xmlns:a16="http://schemas.microsoft.com/office/drawing/2014/main" id="{4EC60E6C-7B8D-4AA6-98D9-57305DC46C60}"/>
              </a:ext>
            </a:extLst>
          </p:cNvPr>
          <p:cNvSpPr>
            <a:spLocks noGrp="1"/>
          </p:cNvSpPr>
          <p:nvPr>
            <p:ph idx="1"/>
          </p:nvPr>
        </p:nvSpPr>
        <p:spPr/>
        <p:txBody>
          <a:bodyPr/>
          <a:lstStyle/>
          <a:p>
            <a:endParaRPr lang="en-GB"/>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946FC-D0B2-4796-9ED6-D0F3C9EB777E}"/>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971A13D1-960C-478E-A3BE-FCBBAB6D4546}"/>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E5769D0D-E975-4D8A-9C6A-F3D54D361947}"/>
              </a:ext>
            </a:extLst>
          </p:cNvPr>
          <p:cNvPicPr>
            <a:picLocks noChangeAspect="1"/>
          </p:cNvPicPr>
          <p:nvPr/>
        </p:nvPicPr>
        <p:blipFill>
          <a:blip r:embed="rId2"/>
          <a:stretch>
            <a:fillRect/>
          </a:stretch>
        </p:blipFill>
        <p:spPr>
          <a:xfrm>
            <a:off x="1730523" y="191299"/>
            <a:ext cx="8730954" cy="6475401"/>
          </a:xfrm>
          <a:prstGeom prst="rect">
            <a:avLst/>
          </a:prstGeom>
        </p:spPr>
      </p:pic>
    </p:spTree>
    <p:extLst>
      <p:ext uri="{BB962C8B-B14F-4D97-AF65-F5344CB8AC3E}">
        <p14:creationId xmlns:p14="http://schemas.microsoft.com/office/powerpoint/2010/main" val="2748511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DF0C52E-B8AD-4457-B350-506E1CF4B7A4}"/>
              </a:ext>
            </a:extLst>
          </p:cNvPr>
          <p:cNvSpPr>
            <a:spLocks noGrp="1"/>
          </p:cNvSpPr>
          <p:nvPr>
            <p:ph type="ctrTitle"/>
          </p:nvPr>
        </p:nvSpPr>
        <p:spPr/>
        <p:txBody>
          <a:bodyPr/>
          <a:lstStyle/>
          <a:p>
            <a:r>
              <a:rPr lang="en-GB" dirty="0" err="1"/>
              <a:t>Integraciones</a:t>
            </a:r>
            <a:r>
              <a:rPr lang="en-GB" dirty="0"/>
              <a:t> de </a:t>
            </a:r>
            <a:r>
              <a:rPr lang="en-GB" dirty="0" err="1"/>
              <a:t>terceros</a:t>
            </a:r>
            <a:r>
              <a:rPr lang="en-GB" dirty="0"/>
              <a:t> </a:t>
            </a:r>
            <a:r>
              <a:rPr lang="en-GB" dirty="0" err="1"/>
              <a:t>ya</a:t>
            </a:r>
            <a:r>
              <a:rPr lang="en-GB" dirty="0"/>
              <a:t> </a:t>
            </a:r>
            <a:r>
              <a:rPr lang="en-GB" dirty="0" err="1"/>
              <a:t>realizadas</a:t>
            </a:r>
            <a:endParaRPr lang="en-GB" dirty="0"/>
          </a:p>
        </p:txBody>
      </p:sp>
      <p:sp>
        <p:nvSpPr>
          <p:cNvPr id="5" name="Subtítulo 4">
            <a:extLst>
              <a:ext uri="{FF2B5EF4-FFF2-40B4-BE49-F238E27FC236}">
                <a16:creationId xmlns:a16="http://schemas.microsoft.com/office/drawing/2014/main" id="{876DDFCB-BDB6-4156-B550-808C2EEE8345}"/>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53826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E2BD471-EEB3-42EC-AA0F-7A26F69BA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283" y="127765"/>
            <a:ext cx="2300288" cy="1428750"/>
          </a:xfrm>
          <a:prstGeom prst="rect">
            <a:avLst/>
          </a:prstGeom>
        </p:spPr>
      </p:pic>
      <p:pic>
        <p:nvPicPr>
          <p:cNvPr id="5" name="Imagen 4">
            <a:extLst>
              <a:ext uri="{FF2B5EF4-FFF2-40B4-BE49-F238E27FC236}">
                <a16:creationId xmlns:a16="http://schemas.microsoft.com/office/drawing/2014/main" id="{DFB85E3C-E2B0-4614-9F26-5C8D44F5C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C6276324-E32C-4F2A-A15A-442DF8E99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D257DB40-BAF0-4A5A-BB6B-DB388FDCA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050" name="Picture 2" descr="https://www.fega.gob.es/sites/default/files/inline-images/diapositiva_7.png">
            <a:extLst>
              <a:ext uri="{FF2B5EF4-FFF2-40B4-BE49-F238E27FC236}">
                <a16:creationId xmlns:a16="http://schemas.microsoft.com/office/drawing/2014/main" id="{2C4DC277-AB22-445B-9F14-74FBA9D202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92" t="40395" r="38877" b="47275"/>
          <a:stretch/>
        </p:blipFill>
        <p:spPr bwMode="auto">
          <a:xfrm>
            <a:off x="1828799" y="338082"/>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91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5F95EE-29B4-4AE2-969A-A342D81FC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85" y="899886"/>
            <a:ext cx="10087429" cy="5345475"/>
          </a:xfrm>
          <a:prstGeom prst="rect">
            <a:avLst/>
          </a:prstGeom>
        </p:spPr>
      </p:pic>
    </p:spTree>
    <p:extLst>
      <p:ext uri="{BB962C8B-B14F-4D97-AF65-F5344CB8AC3E}">
        <p14:creationId xmlns:p14="http://schemas.microsoft.com/office/powerpoint/2010/main" val="1569957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F5C1A3-7464-4052-990C-7DC9DC132AE2}"/>
              </a:ext>
            </a:extLst>
          </p:cNvPr>
          <p:cNvSpPr>
            <a:spLocks noGrp="1"/>
          </p:cNvSpPr>
          <p:nvPr>
            <p:ph type="title"/>
          </p:nvPr>
        </p:nvSpPr>
        <p:spPr>
          <a:xfrm>
            <a:off x="838200" y="365125"/>
            <a:ext cx="11353800" cy="1637846"/>
          </a:xfrm>
        </p:spPr>
        <p:txBody>
          <a:bodyPr>
            <a:normAutofit fontScale="90000"/>
          </a:bodyPr>
          <a:lstStyle/>
          <a:p>
            <a:r>
              <a:rPr lang="es-ES"/>
              <a:t>Implicaciones nacionales: Real Decreto 1051/2022, Nutrición sostenible en los suelos agrarios.</a:t>
            </a:r>
            <a:br>
              <a:rPr lang="es-ES"/>
            </a:br>
            <a:endParaRPr lang="es-ES"/>
          </a:p>
        </p:txBody>
      </p:sp>
      <p:sp>
        <p:nvSpPr>
          <p:cNvPr id="3" name="Marcador de contenido 2">
            <a:extLst>
              <a:ext uri="{FF2B5EF4-FFF2-40B4-BE49-F238E27FC236}">
                <a16:creationId xmlns:a16="http://schemas.microsoft.com/office/drawing/2014/main" id="{2B55339D-AA38-4F11-B846-76F151EE4D51}"/>
              </a:ext>
            </a:extLst>
          </p:cNvPr>
          <p:cNvSpPr>
            <a:spLocks noGrp="1"/>
          </p:cNvSpPr>
          <p:nvPr>
            <p:ph idx="1"/>
          </p:nvPr>
        </p:nvSpPr>
        <p:spPr/>
        <p:txBody>
          <a:bodyPr>
            <a:normAutofit/>
          </a:bodyPr>
          <a:lstStyle/>
          <a:p>
            <a:pPr marL="0" indent="0">
              <a:buNone/>
            </a:pPr>
            <a:r>
              <a:rPr lang="es-ES" b="1" dirty="0"/>
              <a:t>Artículo 4. Requisitos generales.</a:t>
            </a:r>
          </a:p>
          <a:p>
            <a:pPr marL="0" indent="0">
              <a:buNone/>
            </a:pPr>
            <a:r>
              <a:rPr lang="es-ES" i="1" dirty="0"/>
              <a:t>2, Asimismo, será responsable de la elaboración y aplicación de un plan de abonado en cada unidad de producción integrante de la explotación de la que es titular, a partir del </a:t>
            </a:r>
            <a:r>
              <a:rPr lang="es-ES" b="1" i="1" dirty="0"/>
              <a:t>1 de septiembre de 2024</a:t>
            </a:r>
            <a:r>
              <a:rPr lang="es-ES" i="1" dirty="0"/>
              <a:t>.(…). El plan de abonado tendrá el contenido mínimo y los requisitos recogidos en el artículo 6.</a:t>
            </a:r>
            <a:endParaRPr lang="en-GB" dirty="0"/>
          </a:p>
        </p:txBody>
      </p:sp>
    </p:spTree>
    <p:extLst>
      <p:ext uri="{BB962C8B-B14F-4D97-AF65-F5344CB8AC3E}">
        <p14:creationId xmlns:p14="http://schemas.microsoft.com/office/powerpoint/2010/main" val="84949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5560D57-D4C3-4FB3-A640-4C9DBC6FD0CB}"/>
              </a:ext>
            </a:extLst>
          </p:cNvPr>
          <p:cNvPicPr>
            <a:picLocks noChangeAspect="1"/>
          </p:cNvPicPr>
          <p:nvPr/>
        </p:nvPicPr>
        <p:blipFill rotWithShape="1">
          <a:blip r:embed="rId2">
            <a:extLst>
              <a:ext uri="{28A0092B-C50C-407E-A947-70E740481C1C}">
                <a14:useLocalDpi xmlns:a14="http://schemas.microsoft.com/office/drawing/2010/main" val="0"/>
              </a:ext>
            </a:extLst>
          </a:blip>
          <a:srcRect t="265" r="3789"/>
          <a:stretch/>
        </p:blipFill>
        <p:spPr>
          <a:xfrm>
            <a:off x="0" y="1"/>
            <a:ext cx="12192000" cy="6857999"/>
          </a:xfrm>
          <a:prstGeom prst="rect">
            <a:avLst/>
          </a:prstGeom>
        </p:spPr>
      </p:pic>
      <p:sp>
        <p:nvSpPr>
          <p:cNvPr id="2" name="Título 1">
            <a:extLst>
              <a:ext uri="{FF2B5EF4-FFF2-40B4-BE49-F238E27FC236}">
                <a16:creationId xmlns:a16="http://schemas.microsoft.com/office/drawing/2014/main" id="{F6BBC3D6-6E41-4613-AD7F-C465CFC20247}"/>
              </a:ext>
            </a:extLst>
          </p:cNvPr>
          <p:cNvSpPr>
            <a:spLocks noGrp="1"/>
          </p:cNvSpPr>
          <p:nvPr>
            <p:ph type="title"/>
          </p:nvPr>
        </p:nvSpPr>
        <p:spPr>
          <a:xfrm>
            <a:off x="838200" y="365125"/>
            <a:ext cx="3033713" cy="906463"/>
          </a:xfrm>
          <a:solidFill>
            <a:schemeClr val="bg1">
              <a:alpha val="62000"/>
            </a:schemeClr>
          </a:solidFill>
        </p:spPr>
        <p:txBody>
          <a:bodyPr>
            <a:normAutofit fontScale="90000"/>
          </a:bodyPr>
          <a:lstStyle/>
          <a:p>
            <a:r>
              <a:rPr lang="en-GB" dirty="0" err="1"/>
              <a:t>Conclusiones</a:t>
            </a:r>
            <a:endParaRPr lang="en-GB" dirty="0"/>
          </a:p>
        </p:txBody>
      </p:sp>
      <p:sp>
        <p:nvSpPr>
          <p:cNvPr id="3" name="Marcador de contenido 2">
            <a:extLst>
              <a:ext uri="{FF2B5EF4-FFF2-40B4-BE49-F238E27FC236}">
                <a16:creationId xmlns:a16="http://schemas.microsoft.com/office/drawing/2014/main" id="{721DB838-FE58-43C2-8A93-0F78FD799F74}"/>
              </a:ext>
            </a:extLst>
          </p:cNvPr>
          <p:cNvSpPr>
            <a:spLocks noGrp="1"/>
          </p:cNvSpPr>
          <p:nvPr>
            <p:ph idx="1"/>
          </p:nvPr>
        </p:nvSpPr>
        <p:spPr>
          <a:solidFill>
            <a:schemeClr val="bg1">
              <a:alpha val="70000"/>
            </a:schemeClr>
          </a:solidFill>
        </p:spPr>
        <p:txBody>
          <a:bodyPr>
            <a:normAutofit fontScale="92500" lnSpcReduction="10000"/>
          </a:bodyPr>
          <a:lstStyle/>
          <a:p>
            <a:r>
              <a:rPr lang="es-ES" dirty="0" err="1"/>
              <a:t>Sativum</a:t>
            </a:r>
            <a:r>
              <a:rPr lang="es-ES" dirty="0"/>
              <a:t> es la herramienta que permite a España cumplir con las exigencias del Reglamento (UE) 2021/2115 (</a:t>
            </a:r>
            <a:r>
              <a:rPr lang="es-ES" dirty="0" err="1"/>
              <a:t>FaST</a:t>
            </a:r>
            <a:r>
              <a:rPr lang="es-ES" dirty="0"/>
              <a:t>).</a:t>
            </a:r>
          </a:p>
          <a:p>
            <a:r>
              <a:rPr lang="es-ES" dirty="0"/>
              <a:t>Toda la funcionalidad de nutrición de SATIVUM está abierta en forma de API para que diferentes frontales (</a:t>
            </a:r>
            <a:r>
              <a:rPr lang="es-ES" dirty="0" err="1"/>
              <a:t>front-end</a:t>
            </a:r>
            <a:r>
              <a:rPr lang="es-ES" dirty="0"/>
              <a:t>) accedan a ella. Solo es necesario obtener un APIKEY.</a:t>
            </a:r>
          </a:p>
          <a:p>
            <a:r>
              <a:rPr lang="es-ES" dirty="0"/>
              <a:t>Se ha creado un portal del desarrollador con </a:t>
            </a:r>
            <a:r>
              <a:rPr lang="es-ES" dirty="0" err="1"/>
              <a:t>Swagger</a:t>
            </a:r>
            <a:r>
              <a:rPr lang="es-ES" dirty="0"/>
              <a:t> para documentar de forma interactiva el uso de las API.</a:t>
            </a:r>
          </a:p>
          <a:p>
            <a:r>
              <a:rPr lang="es-ES" dirty="0"/>
              <a:t>Es necesario sistematizar las limitaciones legales (D. Nitratos, RD 47/2022).</a:t>
            </a:r>
          </a:p>
          <a:p>
            <a:r>
              <a:rPr lang="es-ES" dirty="0"/>
              <a:t>¿Cómo se autorizan las herramientas oficiales que menciona el RD1051/2022? E implicaciones en </a:t>
            </a:r>
            <a:r>
              <a:rPr lang="es-ES" dirty="0" err="1"/>
              <a:t>ecoregímenes</a:t>
            </a:r>
            <a:r>
              <a:rPr lang="es-ES" dirty="0"/>
              <a:t> (regadío), condicionalidad, etc.</a:t>
            </a:r>
          </a:p>
        </p:txBody>
      </p:sp>
    </p:spTree>
    <p:extLst>
      <p:ext uri="{BB962C8B-B14F-4D97-AF65-F5344CB8AC3E}">
        <p14:creationId xmlns:p14="http://schemas.microsoft.com/office/powerpoint/2010/main" val="107991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F5C1A3-7464-4052-990C-7DC9DC132AE2}"/>
              </a:ext>
            </a:extLst>
          </p:cNvPr>
          <p:cNvSpPr>
            <a:spLocks noGrp="1"/>
          </p:cNvSpPr>
          <p:nvPr>
            <p:ph type="title"/>
          </p:nvPr>
        </p:nvSpPr>
        <p:spPr>
          <a:xfrm>
            <a:off x="838200" y="365125"/>
            <a:ext cx="11353800" cy="1637846"/>
          </a:xfrm>
        </p:spPr>
        <p:txBody>
          <a:bodyPr>
            <a:normAutofit fontScale="90000"/>
          </a:bodyPr>
          <a:lstStyle/>
          <a:p>
            <a:r>
              <a:rPr lang="en-GB" dirty="0" err="1"/>
              <a:t>Implicaciones</a:t>
            </a:r>
            <a:r>
              <a:rPr lang="en-GB" dirty="0"/>
              <a:t> </a:t>
            </a:r>
            <a:r>
              <a:rPr lang="en-GB" dirty="0" err="1"/>
              <a:t>nacionales</a:t>
            </a:r>
            <a:r>
              <a:rPr lang="en-GB" dirty="0"/>
              <a:t>: </a:t>
            </a:r>
            <a:r>
              <a:rPr lang="es-ES" dirty="0"/>
              <a:t>Real Decreto 1051/2022, Nutrición sostenible en los suelos agrarios.</a:t>
            </a:r>
            <a:br>
              <a:rPr lang="es-ES" dirty="0"/>
            </a:br>
            <a:endParaRPr lang="en-GB" dirty="0"/>
          </a:p>
        </p:txBody>
      </p:sp>
      <p:sp>
        <p:nvSpPr>
          <p:cNvPr id="3" name="Marcador de contenido 2">
            <a:extLst>
              <a:ext uri="{FF2B5EF4-FFF2-40B4-BE49-F238E27FC236}">
                <a16:creationId xmlns:a16="http://schemas.microsoft.com/office/drawing/2014/main" id="{2B55339D-AA38-4F11-B846-76F151EE4D51}"/>
              </a:ext>
            </a:extLst>
          </p:cNvPr>
          <p:cNvSpPr>
            <a:spLocks noGrp="1"/>
          </p:cNvSpPr>
          <p:nvPr>
            <p:ph idx="1"/>
          </p:nvPr>
        </p:nvSpPr>
        <p:spPr/>
        <p:txBody>
          <a:bodyPr>
            <a:normAutofit fontScale="77500" lnSpcReduction="20000"/>
          </a:bodyPr>
          <a:lstStyle/>
          <a:p>
            <a:pPr marL="0" indent="0">
              <a:buNone/>
            </a:pPr>
            <a:r>
              <a:rPr lang="es-ES" i="1" dirty="0"/>
              <a:t>Parte III. Requisitos mínimos de los programas de recomendación de abonado</a:t>
            </a:r>
          </a:p>
          <a:p>
            <a:pPr marL="0" indent="0">
              <a:buNone/>
            </a:pPr>
            <a:r>
              <a:rPr lang="es-ES" i="1" dirty="0"/>
              <a:t>Salvo en los supuestos en los que de forma específica se requiera el informe de un asesor en fertilización, las obligaciones de asesoramiento establecidas por el presente real decreto, se entenderán que quedan cumplidas si se utilizan </a:t>
            </a:r>
            <a:r>
              <a:rPr lang="es-ES" b="1" i="1" dirty="0"/>
              <a:t>herramientas o aplicaciones informáticas que elaboren los cálculos de las necesidades de nutrientes de los cultivos y proporcionen una propuesta de abonado, siempre que hayan sido reconocidas por la autoridad competente de la comunidad autónoma donde se vayan a utilizar</a:t>
            </a:r>
            <a:r>
              <a:rPr lang="es-ES" i="1" dirty="0"/>
              <a:t>.</a:t>
            </a:r>
          </a:p>
          <a:p>
            <a:pPr marL="0" indent="0">
              <a:buNone/>
            </a:pPr>
            <a:r>
              <a:rPr lang="es-ES" i="1" dirty="0"/>
              <a:t>Los programas o aplicaciones informáticas de recomendación de abonado deberán proporcionar al menos la funcionalidad de la herramienta de sostenibilidad agraria para nutrientes a la que se hace referencia en el artículo 15.4.g) del Reglamento (UE) 2021/2115 del Parlamento Europeo y del Consejo, de 2 de diciembre de 2021.</a:t>
            </a:r>
          </a:p>
          <a:p>
            <a:pPr marL="0" indent="0">
              <a:buNone/>
            </a:pPr>
            <a:r>
              <a:rPr lang="es-ES" i="1" dirty="0"/>
              <a:t>Las comunidades autónomas comunicarán al Ministerio de Agricultura, Pesca y Alimentación la lista de aplicaciones que cumplen con estos requisitos mínimos. El Ministerio de Agricultura, Pesca y Alimentación recopilará la información remitida por las comunidades autónomas y la publicará en su página web.</a:t>
            </a:r>
          </a:p>
          <a:p>
            <a:endParaRPr lang="en-GB" dirty="0"/>
          </a:p>
        </p:txBody>
      </p:sp>
    </p:spTree>
    <p:extLst>
      <p:ext uri="{BB962C8B-B14F-4D97-AF65-F5344CB8AC3E}">
        <p14:creationId xmlns:p14="http://schemas.microsoft.com/office/powerpoint/2010/main" val="85678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obligación de uso del nuevo cuaderno de campo digital se ...">
            <a:extLst>
              <a:ext uri="{FF2B5EF4-FFF2-40B4-BE49-F238E27FC236}">
                <a16:creationId xmlns:a16="http://schemas.microsoft.com/office/drawing/2014/main" id="{C12F160F-F103-497B-8581-2A0F9432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327" y="4159704"/>
            <a:ext cx="4328032" cy="233317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5F5C1A3-7464-4052-990C-7DC9DC132AE2}"/>
              </a:ext>
            </a:extLst>
          </p:cNvPr>
          <p:cNvSpPr>
            <a:spLocks noGrp="1"/>
          </p:cNvSpPr>
          <p:nvPr>
            <p:ph type="title"/>
          </p:nvPr>
        </p:nvSpPr>
        <p:spPr/>
        <p:txBody>
          <a:bodyPr>
            <a:normAutofit fontScale="90000"/>
          </a:bodyPr>
          <a:lstStyle/>
          <a:p>
            <a:r>
              <a:rPr lang="en-GB" dirty="0" err="1"/>
              <a:t>Implicaciones</a:t>
            </a:r>
            <a:r>
              <a:rPr lang="en-GB" dirty="0"/>
              <a:t> </a:t>
            </a:r>
            <a:r>
              <a:rPr lang="en-GB" dirty="0" err="1"/>
              <a:t>nacionales</a:t>
            </a:r>
            <a:r>
              <a:rPr lang="en-GB" dirty="0"/>
              <a:t>: </a:t>
            </a:r>
            <a:r>
              <a:rPr lang="es-ES" dirty="0"/>
              <a:t>Real Decreto 1054/2022, SIEX, REA y CUE:</a:t>
            </a:r>
            <a:br>
              <a:rPr lang="es-ES" dirty="0"/>
            </a:br>
            <a:endParaRPr lang="en-GB" dirty="0"/>
          </a:p>
        </p:txBody>
      </p:sp>
      <p:sp>
        <p:nvSpPr>
          <p:cNvPr id="3" name="Marcador de contenido 2">
            <a:extLst>
              <a:ext uri="{FF2B5EF4-FFF2-40B4-BE49-F238E27FC236}">
                <a16:creationId xmlns:a16="http://schemas.microsoft.com/office/drawing/2014/main" id="{2B55339D-AA38-4F11-B846-76F151EE4D51}"/>
              </a:ext>
            </a:extLst>
          </p:cNvPr>
          <p:cNvSpPr>
            <a:spLocks noGrp="1"/>
          </p:cNvSpPr>
          <p:nvPr>
            <p:ph idx="1"/>
          </p:nvPr>
        </p:nvSpPr>
        <p:spPr/>
        <p:txBody>
          <a:bodyPr>
            <a:normAutofit/>
          </a:bodyPr>
          <a:lstStyle/>
          <a:p>
            <a:pPr marL="0" indent="0">
              <a:buNone/>
            </a:pPr>
            <a:r>
              <a:rPr lang="es-ES" dirty="0"/>
              <a:t>Artículo 10.1: Obligatoriedad de que las herramientas de cuaderno públicas “</a:t>
            </a:r>
            <a:r>
              <a:rPr lang="es-ES" i="1" dirty="0"/>
              <a:t>deberán incluir, </a:t>
            </a:r>
            <a:r>
              <a:rPr lang="es-ES" b="1" i="1" dirty="0"/>
              <a:t>desde el 1 de enero de 2024</a:t>
            </a:r>
            <a:r>
              <a:rPr lang="es-ES" i="1" dirty="0"/>
              <a:t>, la funcionalidad de la herramienta de sostenibilidad agraria para nutrientes a la que se hace referencia en el artículo 15.4.g) del Reglamento (UE) 2021/2115 del Parlamento Europeo y del Consejo, de 2 de diciembre de 2021</a:t>
            </a:r>
            <a:r>
              <a:rPr lang="es-ES" dirty="0"/>
              <a:t>.”</a:t>
            </a:r>
          </a:p>
          <a:p>
            <a:endParaRPr lang="en-GB" dirty="0"/>
          </a:p>
        </p:txBody>
      </p:sp>
    </p:spTree>
    <p:extLst>
      <p:ext uri="{BB962C8B-B14F-4D97-AF65-F5344CB8AC3E}">
        <p14:creationId xmlns:p14="http://schemas.microsoft.com/office/powerpoint/2010/main" val="208380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572263" y="1548965"/>
            <a:ext cx="7275207" cy="4589703"/>
          </a:xfrm>
        </p:spPr>
        <p:txBody>
          <a:bodyPr>
            <a:normAutofit fontScale="92500" lnSpcReduction="20000"/>
          </a:bodyPr>
          <a:lstStyle/>
          <a:p>
            <a:r>
              <a:rPr lang="es-ES" sz="2800" dirty="0"/>
              <a:t>Sativum es una APP pública para la gestión de datos sobre parcelas agrícolas</a:t>
            </a:r>
          </a:p>
          <a:p>
            <a:pPr lvl="1"/>
            <a:r>
              <a:rPr lang="es-ES" sz="3000" dirty="0"/>
              <a:t>Satélite</a:t>
            </a:r>
            <a:r>
              <a:rPr lang="es-ES" sz="2800" dirty="0"/>
              <a:t> (y foto aérea)</a:t>
            </a:r>
          </a:p>
          <a:p>
            <a:pPr lvl="1"/>
            <a:r>
              <a:rPr lang="es-ES" sz="2800" dirty="0"/>
              <a:t>Suelo</a:t>
            </a:r>
          </a:p>
          <a:p>
            <a:pPr lvl="1"/>
            <a:r>
              <a:rPr lang="es-ES" sz="2800" dirty="0"/>
              <a:t>Clima</a:t>
            </a:r>
          </a:p>
          <a:p>
            <a:pPr lvl="1"/>
            <a:r>
              <a:rPr lang="es-ES" sz="2800" dirty="0"/>
              <a:t>Parcelario y cultivos</a:t>
            </a:r>
          </a:p>
          <a:p>
            <a:r>
              <a:rPr lang="es-ES" sz="2800" dirty="0"/>
              <a:t>Se incluyen módulos de ayuda a la toma de decisiones.</a:t>
            </a:r>
          </a:p>
          <a:p>
            <a:pPr lvl="1"/>
            <a:r>
              <a:rPr lang="es-ES" sz="2800" b="1" dirty="0"/>
              <a:t>Nutrición: Es un FAST</a:t>
            </a:r>
          </a:p>
          <a:p>
            <a:pPr lvl="1"/>
            <a:r>
              <a:rPr lang="es-ES" sz="2800" dirty="0"/>
              <a:t>Plagas</a:t>
            </a:r>
          </a:p>
          <a:p>
            <a:pPr lvl="1"/>
            <a:r>
              <a:rPr lang="es-ES" sz="2800" dirty="0"/>
              <a:t>Agricultura de precisión…</a:t>
            </a:r>
          </a:p>
          <a:p>
            <a:r>
              <a:rPr lang="es-ES" sz="3200" dirty="0"/>
              <a:t>Compatible con CUE y REA</a:t>
            </a:r>
          </a:p>
          <a:p>
            <a:endParaRPr lang="es-ES" sz="2800" dirty="0"/>
          </a:p>
          <a:p>
            <a:pPr lvl="1"/>
            <a:endParaRPr lang="es-ES" sz="2800" dirty="0"/>
          </a:p>
          <a:p>
            <a:endParaRPr lang="es-ES" sz="280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grpSp>
        <p:nvGrpSpPr>
          <p:cNvPr id="7" name="Grupo 6">
            <a:extLst>
              <a:ext uri="{FF2B5EF4-FFF2-40B4-BE49-F238E27FC236}">
                <a16:creationId xmlns:a16="http://schemas.microsoft.com/office/drawing/2014/main" id="{345C19ED-C500-480E-B389-CCA4F4F0F6DA}"/>
              </a:ext>
            </a:extLst>
          </p:cNvPr>
          <p:cNvGrpSpPr/>
          <p:nvPr/>
        </p:nvGrpSpPr>
        <p:grpSpPr>
          <a:xfrm>
            <a:off x="7881257" y="0"/>
            <a:ext cx="4448428" cy="6858000"/>
            <a:chOff x="573681" y="-17780"/>
            <a:chExt cx="5303243" cy="8341980"/>
          </a:xfrm>
        </p:grpSpPr>
        <p:pic>
          <p:nvPicPr>
            <p:cNvPr id="10" name="Imagen 9">
              <a:extLst>
                <a:ext uri="{FF2B5EF4-FFF2-40B4-BE49-F238E27FC236}">
                  <a16:creationId xmlns:a16="http://schemas.microsoft.com/office/drawing/2014/main" id="{7317F0C3-07B3-414A-B558-22D6F31EC285}"/>
                </a:ext>
              </a:extLst>
            </p:cNvPr>
            <p:cNvPicPr>
              <a:picLocks noChangeAspect="1"/>
            </p:cNvPicPr>
            <p:nvPr/>
          </p:nvPicPr>
          <p:blipFill rotWithShape="1">
            <a:blip r:embed="rId4"/>
            <a:srcRect l="707" t="8403" r="1989" b="64564"/>
            <a:stretch/>
          </p:blipFill>
          <p:spPr>
            <a:xfrm>
              <a:off x="600073" y="-17780"/>
              <a:ext cx="5238751" cy="2034540"/>
            </a:xfrm>
            <a:prstGeom prst="rect">
              <a:avLst/>
            </a:prstGeom>
          </p:spPr>
        </p:pic>
        <p:pic>
          <p:nvPicPr>
            <p:cNvPr id="11" name="Imagen 10">
              <a:extLst>
                <a:ext uri="{FF2B5EF4-FFF2-40B4-BE49-F238E27FC236}">
                  <a16:creationId xmlns:a16="http://schemas.microsoft.com/office/drawing/2014/main" id="{AAAB9492-3D6B-4F1B-ADA2-8F8EE1D9B88C}"/>
                </a:ext>
              </a:extLst>
            </p:cNvPr>
            <p:cNvPicPr>
              <a:picLocks noChangeAspect="1"/>
            </p:cNvPicPr>
            <p:nvPr/>
          </p:nvPicPr>
          <p:blipFill rotWithShape="1">
            <a:blip r:embed="rId5"/>
            <a:srcRect l="701" t="18642" r="2284"/>
            <a:stretch/>
          </p:blipFill>
          <p:spPr>
            <a:xfrm>
              <a:off x="600074" y="2138362"/>
              <a:ext cx="5276850" cy="6185838"/>
            </a:xfrm>
            <a:prstGeom prst="rect">
              <a:avLst/>
            </a:prstGeom>
          </p:spPr>
        </p:pic>
        <p:pic>
          <p:nvPicPr>
            <p:cNvPr id="12" name="Imagen 11">
              <a:extLst>
                <a:ext uri="{FF2B5EF4-FFF2-40B4-BE49-F238E27FC236}">
                  <a16:creationId xmlns:a16="http://schemas.microsoft.com/office/drawing/2014/main" id="{9FD1455A-7801-4993-ABBF-CA9BBCEA73F3}"/>
                </a:ext>
              </a:extLst>
            </p:cNvPr>
            <p:cNvPicPr>
              <a:picLocks noChangeAspect="1"/>
            </p:cNvPicPr>
            <p:nvPr/>
          </p:nvPicPr>
          <p:blipFill rotWithShape="1">
            <a:blip r:embed="rId6"/>
            <a:srcRect b="3618"/>
            <a:stretch/>
          </p:blipFill>
          <p:spPr>
            <a:xfrm>
              <a:off x="573681" y="316862"/>
              <a:ext cx="2309802" cy="1699897"/>
            </a:xfrm>
            <a:prstGeom prst="rect">
              <a:avLst/>
            </a:prstGeom>
          </p:spPr>
        </p:pic>
        <p:pic>
          <p:nvPicPr>
            <p:cNvPr id="13" name="Imagen 12">
              <a:extLst>
                <a:ext uri="{FF2B5EF4-FFF2-40B4-BE49-F238E27FC236}">
                  <a16:creationId xmlns:a16="http://schemas.microsoft.com/office/drawing/2014/main" id="{7BF3E202-D7DB-4FD8-BE25-921176D8E07A}"/>
                </a:ext>
              </a:extLst>
            </p:cNvPr>
            <p:cNvPicPr>
              <a:picLocks noChangeAspect="1"/>
            </p:cNvPicPr>
            <p:nvPr/>
          </p:nvPicPr>
          <p:blipFill rotWithShape="1">
            <a:blip r:embed="rId4"/>
            <a:srcRect l="1724" t="54107" r="1989" b="43014"/>
            <a:stretch/>
          </p:blipFill>
          <p:spPr>
            <a:xfrm>
              <a:off x="627433" y="1953975"/>
              <a:ext cx="5184030" cy="216692"/>
            </a:xfrm>
            <a:prstGeom prst="rect">
              <a:avLst/>
            </a:prstGeom>
          </p:spPr>
        </p:pic>
        <p:pic>
          <p:nvPicPr>
            <p:cNvPr id="14" name="Imagen 13">
              <a:extLst>
                <a:ext uri="{FF2B5EF4-FFF2-40B4-BE49-F238E27FC236}">
                  <a16:creationId xmlns:a16="http://schemas.microsoft.com/office/drawing/2014/main" id="{FBC25230-CE3A-473E-AFA9-1331FA183CCD}"/>
                </a:ext>
              </a:extLst>
            </p:cNvPr>
            <p:cNvPicPr>
              <a:picLocks noChangeAspect="1"/>
            </p:cNvPicPr>
            <p:nvPr/>
          </p:nvPicPr>
          <p:blipFill rotWithShape="1">
            <a:blip r:embed="rId4"/>
            <a:srcRect l="80850" t="12690" r="2873" b="47823"/>
            <a:stretch/>
          </p:blipFill>
          <p:spPr>
            <a:xfrm>
              <a:off x="4895852" y="316863"/>
              <a:ext cx="876301" cy="2971800"/>
            </a:xfrm>
            <a:prstGeom prst="rect">
              <a:avLst/>
            </a:prstGeom>
          </p:spPr>
        </p:pic>
      </p:grpSp>
      <p:grpSp>
        <p:nvGrpSpPr>
          <p:cNvPr id="15" name="Grupo 14">
            <a:extLst>
              <a:ext uri="{FF2B5EF4-FFF2-40B4-BE49-F238E27FC236}">
                <a16:creationId xmlns:a16="http://schemas.microsoft.com/office/drawing/2014/main" id="{F89E16A9-B1AB-4014-8FB1-E795CFE50C7D}"/>
              </a:ext>
            </a:extLst>
          </p:cNvPr>
          <p:cNvGrpSpPr/>
          <p:nvPr/>
        </p:nvGrpSpPr>
        <p:grpSpPr>
          <a:xfrm>
            <a:off x="2195606" y="6139302"/>
            <a:ext cx="3473430" cy="681037"/>
            <a:chOff x="1308100" y="4838700"/>
            <a:chExt cx="3473430" cy="889000"/>
          </a:xfrm>
        </p:grpSpPr>
        <p:sp>
          <p:nvSpPr>
            <p:cNvPr id="16" name="Rectángulo: esquinas redondeadas 15">
              <a:extLst>
                <a:ext uri="{FF2B5EF4-FFF2-40B4-BE49-F238E27FC236}">
                  <a16:creationId xmlns:a16="http://schemas.microsoft.com/office/drawing/2014/main" id="{D1EE5FC1-7AC0-4BB8-99F7-A9B7353399BA}"/>
                </a:ext>
              </a:extLst>
            </p:cNvPr>
            <p:cNvSpPr/>
            <p:nvPr/>
          </p:nvSpPr>
          <p:spPr>
            <a:xfrm>
              <a:off x="1308100" y="4838700"/>
              <a:ext cx="3413934" cy="889000"/>
            </a:xfrm>
            <a:prstGeom prst="round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hlinkClick r:id="rId7"/>
              <a:extLst>
                <a:ext uri="{FF2B5EF4-FFF2-40B4-BE49-F238E27FC236}">
                  <a16:creationId xmlns:a16="http://schemas.microsoft.com/office/drawing/2014/main" id="{59FCC168-3764-4B58-B79E-6CFB806D9891}"/>
                </a:ext>
              </a:extLst>
            </p:cNvPr>
            <p:cNvSpPr/>
            <p:nvPr/>
          </p:nvSpPr>
          <p:spPr>
            <a:xfrm>
              <a:off x="1319813" y="5052367"/>
              <a:ext cx="3461717" cy="461665"/>
            </a:xfrm>
            <a:prstGeom prst="rect">
              <a:avLst/>
            </a:prstGeom>
          </p:spPr>
          <p:txBody>
            <a:bodyPr wrap="none">
              <a:spAutoFit/>
            </a:bodyPr>
            <a:lstStyle/>
            <a:p>
              <a:r>
                <a:rPr lang="es-ES" sz="2400" b="1" dirty="0"/>
                <a:t>https://www.sativum.es/</a:t>
              </a:r>
            </a:p>
          </p:txBody>
        </p:sp>
      </p:grpSp>
    </p:spTree>
    <p:extLst>
      <p:ext uri="{BB962C8B-B14F-4D97-AF65-F5344CB8AC3E}">
        <p14:creationId xmlns:p14="http://schemas.microsoft.com/office/powerpoint/2010/main" val="3843664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F913DA4-DE72-4EFC-83D0-814F1DC281C5}"/>
              </a:ext>
            </a:extLst>
          </p:cNvPr>
          <p:cNvPicPr>
            <a:picLocks noChangeAspect="1"/>
          </p:cNvPicPr>
          <p:nvPr/>
        </p:nvPicPr>
        <p:blipFill rotWithShape="1">
          <a:blip r:embed="rId3"/>
          <a:srcRect t="8403" r="1989"/>
          <a:stretch/>
        </p:blipFill>
        <p:spPr>
          <a:xfrm>
            <a:off x="561975" y="-17781"/>
            <a:ext cx="5276850" cy="6893561"/>
          </a:xfrm>
          <a:prstGeom prst="rect">
            <a:avLst/>
          </a:prstGeom>
        </p:spPr>
      </p:pic>
      <p:pic>
        <p:nvPicPr>
          <p:cNvPr id="14" name="Imagen 13">
            <a:extLst>
              <a:ext uri="{FF2B5EF4-FFF2-40B4-BE49-F238E27FC236}">
                <a16:creationId xmlns:a16="http://schemas.microsoft.com/office/drawing/2014/main" id="{2D8CCE18-052A-43F9-8811-98C3CB74464C}"/>
              </a:ext>
            </a:extLst>
          </p:cNvPr>
          <p:cNvPicPr>
            <a:picLocks noChangeAspect="1"/>
          </p:cNvPicPr>
          <p:nvPr/>
        </p:nvPicPr>
        <p:blipFill rotWithShape="1">
          <a:blip r:embed="rId4"/>
          <a:srcRect t="8403" r="2285"/>
          <a:stretch/>
        </p:blipFill>
        <p:spPr>
          <a:xfrm>
            <a:off x="6353177" y="0"/>
            <a:ext cx="5314950" cy="6964351"/>
          </a:xfrm>
          <a:prstGeom prst="rect">
            <a:avLst/>
          </a:prstGeom>
        </p:spPr>
      </p:pic>
    </p:spTree>
    <p:extLst>
      <p:ext uri="{BB962C8B-B14F-4D97-AF65-F5344CB8AC3E}">
        <p14:creationId xmlns:p14="http://schemas.microsoft.com/office/powerpoint/2010/main" val="192496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3815</TotalTime>
  <Words>1801</Words>
  <Application>Microsoft Office PowerPoint</Application>
  <PresentationFormat>Panorámica</PresentationFormat>
  <Paragraphs>306</Paragraphs>
  <Slides>30</Slides>
  <Notes>6</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Herramienta de sostenibilidad de nutrientes: SATIVUM</vt:lpstr>
      <vt:lpstr>Herramienta de sostenibilidad de nutrientes: FAST</vt:lpstr>
      <vt:lpstr>Implicaciones nacionales: Real Decreto 1051/2022, Nutrición sostenible en los suelos agrarios. </vt:lpstr>
      <vt:lpstr>Implicaciones nacionales: Real Decreto 1051/2022, Nutrición sostenible en los suelos agrarios. </vt:lpstr>
      <vt:lpstr>Implicaciones nacionales: Real Decreto 1054/2022, SIEX, REA y CUE: </vt:lpstr>
      <vt:lpstr>Presentación de PowerPoint</vt:lpstr>
      <vt:lpstr>Presentación de PowerPoint</vt:lpstr>
      <vt:lpstr>Presentación de PowerPoint</vt:lpstr>
      <vt:lpstr>Presentación de PowerPoint</vt:lpstr>
      <vt:lpstr>Algoritmo de cálculo de balances (prescripción)</vt:lpstr>
      <vt:lpstr>Presentación de PowerPoint</vt:lpstr>
      <vt:lpstr>ENCOMIENDA DE GESTIÓN FEGA-ITACyL</vt:lpstr>
      <vt:lpstr>Presentación de PowerPoint</vt:lpstr>
      <vt:lpstr>Datos de referencia en API</vt:lpstr>
      <vt:lpstr>Parámetros de cultivos cargados</vt:lpstr>
      <vt:lpstr>Herramienta de acceso público</vt:lpstr>
      <vt:lpstr>Contenido en N-NO3 en agua subterránea</vt:lpstr>
      <vt:lpstr>Listado de API</vt:lpstr>
      <vt:lpstr>Esquema de API para uso público</vt:lpstr>
      <vt:lpstr>Presentación de PowerPoint</vt:lpstr>
      <vt:lpstr>Dimensionamiento servicio de API</vt:lpstr>
      <vt:lpstr>Portal del desarrollador con interface de API</vt:lpstr>
      <vt:lpstr>Presentación de PowerPoint</vt:lpstr>
      <vt:lpstr>Presentación de PowerPoint</vt:lpstr>
      <vt:lpstr>Integraciones de terceros ya realizadas</vt:lpstr>
      <vt:lpstr>Presentación de PowerPoint</vt:lpstr>
      <vt:lpstr>Presentación de PowerPoint</vt:lpstr>
      <vt:lpstr>Otras herramientas</vt:lpstr>
      <vt:lpstr>Presentación de PowerPoint</vt:lpstr>
      <vt:lpstr>Conclusiones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Gutierrez García</dc:creator>
  <cp:lastModifiedBy>David Nafria</cp:lastModifiedBy>
  <cp:revision>149</cp:revision>
  <dcterms:created xsi:type="dcterms:W3CDTF">2021-02-24T15:43:31Z</dcterms:created>
  <dcterms:modified xsi:type="dcterms:W3CDTF">2023-12-18T12:57:12Z</dcterms:modified>
</cp:coreProperties>
</file>