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67" r:id="rId2"/>
    <p:sldId id="371" r:id="rId3"/>
    <p:sldId id="370" r:id="rId4"/>
    <p:sldId id="372" r:id="rId5"/>
    <p:sldId id="373" r:id="rId6"/>
    <p:sldId id="425" r:id="rId7"/>
    <p:sldId id="374" r:id="rId8"/>
    <p:sldId id="375" r:id="rId9"/>
    <p:sldId id="376" r:id="rId10"/>
    <p:sldId id="377" r:id="rId11"/>
    <p:sldId id="378" r:id="rId12"/>
    <p:sldId id="401" r:id="rId13"/>
    <p:sldId id="403" r:id="rId14"/>
    <p:sldId id="404" r:id="rId15"/>
    <p:sldId id="402" r:id="rId16"/>
    <p:sldId id="405" r:id="rId17"/>
    <p:sldId id="426" r:id="rId18"/>
    <p:sldId id="407" r:id="rId19"/>
    <p:sldId id="422" r:id="rId20"/>
    <p:sldId id="406" r:id="rId21"/>
    <p:sldId id="408" r:id="rId22"/>
    <p:sldId id="409" r:id="rId23"/>
    <p:sldId id="423" r:id="rId24"/>
    <p:sldId id="424" r:id="rId25"/>
    <p:sldId id="427" r:id="rId26"/>
    <p:sldId id="410" r:id="rId27"/>
    <p:sldId id="428" r:id="rId28"/>
    <p:sldId id="411" r:id="rId29"/>
    <p:sldId id="412" r:id="rId30"/>
    <p:sldId id="429" r:id="rId31"/>
    <p:sldId id="413" r:id="rId32"/>
    <p:sldId id="414" r:id="rId33"/>
    <p:sldId id="430" r:id="rId34"/>
    <p:sldId id="415" r:id="rId35"/>
    <p:sldId id="431" r:id="rId36"/>
    <p:sldId id="432" r:id="rId37"/>
    <p:sldId id="433" r:id="rId38"/>
    <p:sldId id="434" r:id="rId39"/>
    <p:sldId id="436" r:id="rId40"/>
    <p:sldId id="438" r:id="rId41"/>
    <p:sldId id="437" r:id="rId42"/>
    <p:sldId id="440" r:id="rId43"/>
    <p:sldId id="441" r:id="rId44"/>
    <p:sldId id="442" r:id="rId45"/>
    <p:sldId id="443" r:id="rId46"/>
    <p:sldId id="416" r:id="rId47"/>
    <p:sldId id="400" r:id="rId48"/>
  </p:sldIdLst>
  <p:sldSz cx="9144000" cy="5143500" type="screen16x9"/>
  <p:notesSz cx="6799263" cy="9929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93300"/>
    <a:srgbClr val="C8D646"/>
    <a:srgbClr val="EEECE1"/>
    <a:srgbClr val="B38D69"/>
    <a:srgbClr val="FFFFCC"/>
    <a:srgbClr val="FFFFFF"/>
    <a:srgbClr val="F8F8F8"/>
    <a:srgbClr val="385D8A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7" autoAdjust="0"/>
    <p:restoredTop sz="96700" autoAdjust="0"/>
  </p:normalViewPr>
  <p:slideViewPr>
    <p:cSldViewPr>
      <p:cViewPr varScale="1">
        <p:scale>
          <a:sx n="141" d="100"/>
          <a:sy n="141" d="100"/>
        </p:scale>
        <p:origin x="408" y="12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4432D-1DD1-43C2-9629-2F0A46B0BA3C}" type="datetimeFigureOut">
              <a:rPr lang="es-ES" smtClean="0"/>
              <a:pPr/>
              <a:t>02/05/2023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DB16C-B262-4993-BFBB-8A059E4EF5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2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Así</a:t>
            </a:r>
            <a:r>
              <a:rPr lang="en-GB" dirty="0"/>
              <a:t> </a:t>
            </a:r>
            <a:r>
              <a:rPr lang="en-GB" dirty="0" err="1"/>
              <a:t>pues</a:t>
            </a:r>
            <a:r>
              <a:rPr lang="en-GB" dirty="0"/>
              <a:t> </a:t>
            </a:r>
            <a:r>
              <a:rPr lang="en-GB" dirty="0" err="1"/>
              <a:t>nació</a:t>
            </a:r>
            <a:r>
              <a:rPr lang="en-GB" dirty="0"/>
              <a:t> SATIVUM. Una </a:t>
            </a:r>
            <a:r>
              <a:rPr lang="en-GB" dirty="0" err="1"/>
              <a:t>aplicación</a:t>
            </a:r>
            <a:r>
              <a:rPr lang="en-GB" dirty="0"/>
              <a:t> web </a:t>
            </a:r>
            <a:r>
              <a:rPr lang="en-GB" dirty="0" err="1"/>
              <a:t>en</a:t>
            </a:r>
            <a:r>
              <a:rPr lang="en-GB" dirty="0"/>
              <a:t> la que el </a:t>
            </a:r>
            <a:r>
              <a:rPr lang="en-GB" dirty="0" err="1"/>
              <a:t>usuario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que acceder </a:t>
            </a:r>
            <a:r>
              <a:rPr lang="en-GB" dirty="0" err="1"/>
              <a:t>desde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web y </a:t>
            </a:r>
            <a:r>
              <a:rPr lang="en-GB" dirty="0" err="1"/>
              <a:t>despreocuparse</a:t>
            </a:r>
            <a:r>
              <a:rPr lang="en-GB" dirty="0"/>
              <a:t> por </a:t>
            </a:r>
            <a:r>
              <a:rPr lang="en-GB" dirty="0" err="1"/>
              <a:t>actualizar</a:t>
            </a:r>
            <a:r>
              <a:rPr lang="en-GB" dirty="0"/>
              <a:t> la </a:t>
            </a:r>
            <a:r>
              <a:rPr lang="en-GB" dirty="0" err="1"/>
              <a:t>última</a:t>
            </a:r>
            <a:r>
              <a:rPr lang="en-GB" dirty="0"/>
              <a:t> </a:t>
            </a:r>
            <a:r>
              <a:rPr lang="en-GB" dirty="0" err="1"/>
              <a:t>versióin</a:t>
            </a:r>
            <a:r>
              <a:rPr lang="en-GB" dirty="0"/>
              <a:t> </a:t>
            </a:r>
            <a:r>
              <a:rPr lang="en-GB" dirty="0" err="1"/>
              <a:t>desaarrollada</a:t>
            </a:r>
            <a:r>
              <a:rPr lang="en-GB" dirty="0"/>
              <a:t>  por el ITACYL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244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Vista geográfica de parcelas de la explotación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76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55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Sativum también tiene habilitado una conexión con el sistema de ayudas para la descarga de datos de parcelas y cultivos (vista escritorio)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691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Cuadro de mando de parcela con imágenes de satélite, evolución fenológica y meteorológica (vista móvil) 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790E4-A8A9-4F89-A20B-2757181EC5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4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DB16C-B262-4993-BFBB-8A059E4EF580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E621-2100-4C29-84CA-872C284122ED}" type="datetime1">
              <a:rPr lang="es-ES" smtClean="0"/>
              <a:t>02/05/2023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59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B7F7-9CD2-4F62-A37B-02A50749B213}" type="datetime1">
              <a:rPr lang="es-ES" smtClean="0"/>
              <a:t>02/05/2023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28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30572-2DA3-40D5-AC71-B8894F83037A}" type="datetime1">
              <a:rPr lang="es-ES" smtClean="0"/>
              <a:t>02/05/2023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34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F6D8-FA2E-4E6D-83F7-FF8EA1AFA28C}" type="datetime1">
              <a:rPr lang="es-ES" smtClean="0"/>
              <a:t>02/05/2023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47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64C8-CA4B-459F-A6FB-50483C569B9C}" type="datetime1">
              <a:rPr lang="es-ES" smtClean="0"/>
              <a:t>02/05/2023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53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5D7D-C2A5-45F5-B649-F6130DD2570F}" type="datetime1">
              <a:rPr lang="es-ES" smtClean="0"/>
              <a:t>02/05/2023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5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E458-82BC-4106-A49E-5BB4C5B860D5}" type="datetime1">
              <a:rPr lang="es-ES" smtClean="0"/>
              <a:t>02/05/2023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64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53C6-379B-4C91-9D86-1279745688EF}" type="datetime1">
              <a:rPr lang="es-ES" smtClean="0"/>
              <a:t>02/05/2023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2594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7FD9-8616-4929-97AA-C9273EFF9ABD}" type="datetime1">
              <a:rPr lang="es-ES" smtClean="0"/>
              <a:t>02/05/2023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49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EED4-C25E-4CB6-A04F-6EE5A23F8159}" type="datetime1">
              <a:rPr lang="es-ES" smtClean="0"/>
              <a:t>02/05/2023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39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5A18-9A93-4903-8D0C-84344DBE4C9D}" type="datetime1">
              <a:rPr lang="es-ES" smtClean="0"/>
              <a:t>02/05/2023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943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35A61-59E2-460D-BF38-E25E45231BFB}" type="datetime1">
              <a:rPr lang="es-ES" smtClean="0"/>
              <a:t>02/05/2023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64A9-65B0-4F38-ABC2-DAD98DC6DC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33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anessa.paredes@itacyl.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rQR9a_jYWvQ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s://www.sativum.e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www.sativum.es/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4.png"/><Relationship Id="rId4" Type="http://schemas.openxmlformats.org/officeDocument/2006/relationships/image" Target="../media/image63.png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tivum.es/" TargetMode="External"/><Relationship Id="rId5" Type="http://schemas.openxmlformats.org/officeDocument/2006/relationships/image" Target="../media/image72.png"/><Relationship Id="rId10" Type="http://schemas.openxmlformats.org/officeDocument/2006/relationships/image" Target="../media/image4.png"/><Relationship Id="rId4" Type="http://schemas.openxmlformats.org/officeDocument/2006/relationships/image" Target="../media/image63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tivum.es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63.png"/><Relationship Id="rId7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4.png"/><Relationship Id="rId4" Type="http://schemas.openxmlformats.org/officeDocument/2006/relationships/hyperlink" Target="https://www.sativum.es/" TargetMode="External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anessa.paredes@itacyl.es" TargetMode="External"/><Relationship Id="rId5" Type="http://schemas.openxmlformats.org/officeDocument/2006/relationships/hyperlink" Target="mailto:soporte-sativum@itacyl.es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639B7255-6F16-4738-A6A8-98F147C77E58}"/>
              </a:ext>
            </a:extLst>
          </p:cNvPr>
          <p:cNvSpPr txBox="1">
            <a:spLocks/>
          </p:cNvSpPr>
          <p:nvPr/>
        </p:nvSpPr>
        <p:spPr>
          <a:xfrm>
            <a:off x="179512" y="3381840"/>
            <a:ext cx="9144000" cy="1241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</a:rPr>
              <a:t>Vanessa Paredes Gómez</a:t>
            </a:r>
          </a:p>
          <a:p>
            <a:pPr marL="0" indent="0" algn="ctr">
              <a:buNone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Unidad de Información Geográfica e Innovación</a:t>
            </a:r>
          </a:p>
          <a:p>
            <a:pPr marL="0" indent="0" algn="ctr">
              <a:buNone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Área de Desarrollo Tecnológico</a:t>
            </a:r>
          </a:p>
          <a:p>
            <a:pPr marL="0" indent="0" algn="ctr">
              <a:buNone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Subdirección de Infraestructuras Agrarias</a:t>
            </a:r>
          </a:p>
          <a:p>
            <a:pPr marL="0" indent="0" algn="ctr">
              <a:buNone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E-mail: </a:t>
            </a:r>
            <a:r>
              <a:rPr lang="es-ES" sz="1200" dirty="0">
                <a:solidFill>
                  <a:schemeClr val="accent3">
                    <a:lumMod val="50000"/>
                  </a:schemeClr>
                </a:solidFill>
                <a:hlinkClick r:id="rId3"/>
              </a:rPr>
              <a:t>vanessa.paredes@itacyl.es</a:t>
            </a: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87624" y="1653649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3">
                    <a:lumMod val="50000"/>
                  </a:schemeClr>
                </a:solidFill>
              </a:rPr>
              <a:t>Servicios del </a:t>
            </a:r>
            <a:r>
              <a:rPr lang="es-ES" sz="2800" b="1" dirty="0" err="1">
                <a:solidFill>
                  <a:schemeClr val="accent3">
                    <a:lumMod val="50000"/>
                  </a:schemeClr>
                </a:solidFill>
              </a:rPr>
              <a:t>ITACyL</a:t>
            </a:r>
            <a:r>
              <a:rPr lang="es-ES" sz="2800" b="1" dirty="0">
                <a:solidFill>
                  <a:schemeClr val="accent3">
                    <a:lumMod val="50000"/>
                  </a:schemeClr>
                </a:solidFill>
              </a:rPr>
              <a:t> para el desarrollo de la Agricultura de precisión:</a:t>
            </a:r>
          </a:p>
          <a:p>
            <a:pPr algn="ctr"/>
            <a:r>
              <a:rPr lang="es-ES" sz="2800" b="1" dirty="0">
                <a:solidFill>
                  <a:schemeClr val="accent3">
                    <a:lumMod val="50000"/>
                  </a:schemeClr>
                </a:solidFill>
              </a:rPr>
              <a:t>Dosificación Variable y posicionamiento preciso</a:t>
            </a:r>
          </a:p>
        </p:txBody>
      </p:sp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0"/>
            <a:ext cx="2664295" cy="94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4"/>
          <a:stretch>
            <a:fillRect/>
          </a:stretch>
        </p:blipFill>
        <p:spPr>
          <a:xfrm>
            <a:off x="6390156" y="0"/>
            <a:ext cx="275384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861417"/>
            <a:ext cx="2339752" cy="214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/>
          <a:srcRect t="22187"/>
          <a:stretch>
            <a:fillRect/>
          </a:stretch>
        </p:blipFill>
        <p:spPr bwMode="auto">
          <a:xfrm>
            <a:off x="179512" y="1232872"/>
            <a:ext cx="4832846" cy="328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227F5610-9C94-457F-882C-9152CA707C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1275606"/>
            <a:ext cx="1943861" cy="10384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D0977A4-C5AB-96D9-F814-2ED29C5D58C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3075806"/>
            <a:ext cx="1679957" cy="1373315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179512" y="0"/>
            <a:ext cx="4547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Posicionamiento de precisión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11560" y="627534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Ejemplos de exactitud en función de los equipos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7596336" y="3651870"/>
            <a:ext cx="1245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RTK vs Autónomo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CuadroTexto"/>
          <p:cNvSpPr txBox="1"/>
          <p:nvPr/>
        </p:nvSpPr>
        <p:spPr>
          <a:xfrm>
            <a:off x="1043608" y="915566"/>
            <a:ext cx="439248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RTK (Real Time </a:t>
            </a:r>
            <a:r>
              <a:rPr lang="es-ES" sz="2400" dirty="0" err="1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Kinematics</a:t>
            </a:r>
            <a:r>
              <a:rPr lang="es-ES" sz="2400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)</a:t>
            </a:r>
          </a:p>
          <a:p>
            <a:endParaRPr lang="es-ES" sz="3200" dirty="0">
              <a:effectLst/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683568" y="1779662"/>
            <a:ext cx="6120680" cy="24205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Muy preciso (fase)</a:t>
            </a:r>
          </a:p>
          <a:p>
            <a:r>
              <a:rPr lang="es-ES" sz="2000" dirty="0"/>
              <a:t>Fijado casi instantáneo</a:t>
            </a:r>
          </a:p>
          <a:p>
            <a:r>
              <a:rPr lang="es-ES" sz="2000" dirty="0"/>
              <a:t>Mi posición es relativa a la de </a:t>
            </a:r>
            <a:r>
              <a:rPr lang="es-ES" sz="2000" u="sng" dirty="0"/>
              <a:t>otra estación de referencia.</a:t>
            </a:r>
          </a:p>
          <a:p>
            <a:r>
              <a:rPr lang="es-ES" sz="2000" dirty="0"/>
              <a:t>Combinando las señales de la base y el móvil se eliminan mucho de los errores</a:t>
            </a:r>
          </a:p>
          <a:p>
            <a:endParaRPr lang="es-ES" sz="2000" dirty="0"/>
          </a:p>
          <a:p>
            <a:endParaRPr lang="en-US" sz="2000" dirty="0"/>
          </a:p>
        </p:txBody>
      </p:sp>
      <p:pic>
        <p:nvPicPr>
          <p:cNvPr id="14" name="Picture 4" descr="Image result for rt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83718"/>
            <a:ext cx="2701699" cy="15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179512" y="0"/>
            <a:ext cx="4547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Posicionamiento de precisión</a:t>
            </a: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0564" y="771550"/>
            <a:ext cx="7123436" cy="399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gnss.itacyl.es/opencms/opencms/system/modules/es.jcyl.ita.site.gnss/elements/galleries/imagenes/gnss_M.jpg">
            <a:extLst>
              <a:ext uri="{FF2B5EF4-FFF2-40B4-BE49-F238E27FC236}">
                <a16:creationId xmlns:a16="http://schemas.microsoft.com/office/drawing/2014/main" id="{EE0BD6A0-5D63-44C1-AB57-79884D368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3" y="262352"/>
            <a:ext cx="2966599" cy="9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4132844E-CE3B-4245-A92D-8C3A2B43F3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b="12747"/>
          <a:stretch/>
        </p:blipFill>
        <p:spPr>
          <a:xfrm>
            <a:off x="3923928" y="1059582"/>
            <a:ext cx="1546556" cy="1014489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8677E452-EFE9-4FFB-A408-D0E921A797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6" y="1491630"/>
            <a:ext cx="1584176" cy="2110549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4283968" y="123478"/>
            <a:ext cx="115212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RTK</a:t>
            </a:r>
          </a:p>
          <a:p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699542"/>
            <a:ext cx="5904656" cy="407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6876256" y="1707654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5">
                    <a:lumMod val="50000"/>
                  </a:schemeClr>
                </a:solidFill>
              </a:rPr>
              <a:t>Usabilidad con efecto estacional: primavera y otoño los picos de máximas conexiones diarias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79512" y="0"/>
            <a:ext cx="4547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Posicionamiento de precisión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084168" y="627534"/>
            <a:ext cx="115212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3200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RTK</a:t>
            </a:r>
          </a:p>
          <a:p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n 1">
            <a:extLst>
              <a:ext uri="{FF2B5EF4-FFF2-40B4-BE49-F238E27FC236}">
                <a16:creationId xmlns:a16="http://schemas.microsoft.com/office/drawing/2014/main" id="{E1D82A0E-F533-4C37-8BB8-DD54B227D6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1923678"/>
            <a:ext cx="4229635" cy="2870772"/>
          </a:xfrm>
          <a:prstGeom prst="rect">
            <a:avLst/>
          </a:prstGeom>
        </p:spPr>
      </p:pic>
      <p:pic>
        <p:nvPicPr>
          <p:cNvPr id="13" name="Picture 2" descr="Galileo High Accuracy Service goes live! | EU Agency for the Space Programme">
            <a:extLst>
              <a:ext uri="{FF2B5EF4-FFF2-40B4-BE49-F238E27FC236}">
                <a16:creationId xmlns:a16="http://schemas.microsoft.com/office/drawing/2014/main" id="{30011409-5AE1-4FD1-AC85-77BD7B98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9502"/>
            <a:ext cx="309940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l HAS de Galileo ya está operativo - Actualidad Aeroespacial">
            <a:extLst>
              <a:ext uri="{FF2B5EF4-FFF2-40B4-BE49-F238E27FC236}">
                <a16:creationId xmlns:a16="http://schemas.microsoft.com/office/drawing/2014/main" id="{08B61902-95BE-4AC0-B39F-1CD0ECA0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1510"/>
            <a:ext cx="2219923" cy="11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12 CuadroTexto"/>
          <p:cNvSpPr txBox="1"/>
          <p:nvPr/>
        </p:nvSpPr>
        <p:spPr>
          <a:xfrm>
            <a:off x="2483768" y="627534"/>
            <a:ext cx="180020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RTK vs PPP</a:t>
            </a:r>
            <a:endParaRPr lang="es-ES" sz="3200" dirty="0">
              <a:effectLst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604" y="1131590"/>
            <a:ext cx="4560500" cy="34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179512" y="0"/>
            <a:ext cx="4547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Posicionamiento de precisión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95536" y="393990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C00000"/>
                </a:solidFill>
              </a:rPr>
              <a:t>[Galileo HAS] </a:t>
            </a:r>
            <a:r>
              <a:rPr lang="es-ES" sz="1400" dirty="0">
                <a:solidFill>
                  <a:srgbClr val="C00000"/>
                </a:solidFill>
                <a:sym typeface="Wingdings" pitchFamily="2" charset="2"/>
              </a:rPr>
              <a:t></a:t>
            </a:r>
            <a:endParaRPr lang="es-ES" sz="1400" dirty="0">
              <a:solidFill>
                <a:srgbClr val="C0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C91A666-7A86-4150-A437-F97643D77D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4742"/>
          <a:stretch/>
        </p:blipFill>
        <p:spPr>
          <a:xfrm>
            <a:off x="6118300" y="764436"/>
            <a:ext cx="2126107" cy="215243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794671D-674E-4902-968E-2DFEE8DC31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00" t="11495" b="14773"/>
          <a:stretch/>
        </p:blipFill>
        <p:spPr>
          <a:xfrm>
            <a:off x="6344721" y="2817786"/>
            <a:ext cx="1995430" cy="179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1584CF8-E5AC-4ECA-8AFC-24041AD4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491630"/>
            <a:ext cx="7992888" cy="2088231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s-ES" sz="1800" dirty="0"/>
              <a:t>Diferencia entre EGNOS, RTK y PPP:</a:t>
            </a:r>
          </a:p>
          <a:p>
            <a:pPr lvl="1">
              <a:lnSpc>
                <a:spcPct val="170000"/>
              </a:lnSpc>
            </a:pPr>
            <a:r>
              <a:rPr lang="es-ES" sz="1600" dirty="0"/>
              <a:t>GPS autónomo no es suficiente para </a:t>
            </a:r>
            <a:r>
              <a:rPr lang="es-ES" sz="1600" dirty="0" err="1"/>
              <a:t>autoguiar</a:t>
            </a:r>
            <a:endParaRPr lang="es-ES" sz="1600" dirty="0"/>
          </a:p>
          <a:p>
            <a:pPr lvl="1">
              <a:lnSpc>
                <a:spcPct val="170000"/>
              </a:lnSpc>
            </a:pPr>
            <a:r>
              <a:rPr lang="es-ES" sz="1600" dirty="0"/>
              <a:t>EGNOS y PPP nos llegan por satélite, RTK por telefonía</a:t>
            </a:r>
          </a:p>
          <a:p>
            <a:pPr lvl="1">
              <a:lnSpc>
                <a:spcPct val="170000"/>
              </a:lnSpc>
            </a:pPr>
            <a:r>
              <a:rPr lang="es-ES" sz="1600" dirty="0"/>
              <a:t>Precisión: RTK&gt;PPP&gt;EGNOS</a:t>
            </a:r>
          </a:p>
          <a:p>
            <a:pPr lvl="1">
              <a:lnSpc>
                <a:spcPct val="170000"/>
              </a:lnSpc>
            </a:pPr>
            <a:r>
              <a:rPr lang="es-ES" sz="1600" dirty="0"/>
              <a:t>PPP es de pago y RTK es gratis</a:t>
            </a:r>
          </a:p>
          <a:p>
            <a:pPr>
              <a:lnSpc>
                <a:spcPct val="170000"/>
              </a:lnSpc>
            </a:pPr>
            <a:r>
              <a:rPr lang="es-ES" sz="1800" dirty="0"/>
              <a:t>Mucha atención al nuevo </a:t>
            </a:r>
            <a:r>
              <a:rPr lang="es-ES" sz="1800" b="1" u="heavy" dirty="0">
                <a:uFill>
                  <a:solidFill>
                    <a:srgbClr val="FF0000"/>
                  </a:solidFill>
                </a:uFill>
              </a:rPr>
              <a:t>Galileo HAS </a:t>
            </a:r>
            <a:r>
              <a:rPr lang="es-ES" sz="1800" dirty="0"/>
              <a:t>que es PPP gratuito por la frecuencia E6</a:t>
            </a:r>
          </a:p>
          <a:p>
            <a:pPr>
              <a:lnSpc>
                <a:spcPct val="170000"/>
              </a:lnSpc>
            </a:pPr>
            <a:endParaRPr lang="es-ES" sz="1800" dirty="0"/>
          </a:p>
        </p:txBody>
      </p:sp>
      <p:sp>
        <p:nvSpPr>
          <p:cNvPr id="15" name="14 Rectángulo"/>
          <p:cNvSpPr/>
          <p:nvPr/>
        </p:nvSpPr>
        <p:spPr>
          <a:xfrm>
            <a:off x="179512" y="0"/>
            <a:ext cx="4547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Posicionamiento de precisión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259632" y="77155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Notas para recordar: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059582"/>
            <a:ext cx="2058987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id="{EA685C52-50CE-4A44-9B1A-ABBAD6CE61C1}"/>
              </a:ext>
            </a:extLst>
          </p:cNvPr>
          <p:cNvSpPr>
            <a:spLocks noGrp="1"/>
          </p:cNvSpPr>
          <p:nvPr/>
        </p:nvSpPr>
        <p:spPr>
          <a:xfrm>
            <a:off x="1619672" y="2067694"/>
            <a:ext cx="6048672" cy="6276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b="1" kern="120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dirty="0" err="1">
                <a:effectLst/>
              </a:rPr>
              <a:t>Autoguiados</a:t>
            </a:r>
            <a:endParaRPr lang="es-ES" sz="3600" dirty="0">
              <a:effectLst/>
            </a:endParaRPr>
          </a:p>
        </p:txBody>
      </p:sp>
      <p:pic>
        <p:nvPicPr>
          <p:cNvPr id="1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179512" y="0"/>
            <a:ext cx="192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Autoguiado</a:t>
            </a:r>
            <a:endParaRPr lang="es-ES" sz="2800" b="1" dirty="0">
              <a:ln>
                <a:solidFill>
                  <a:prstClr val="black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727196" y="1650248"/>
            <a:ext cx="8496944" cy="24205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1800" dirty="0"/>
              <a:t>Mayor </a:t>
            </a:r>
            <a:r>
              <a:rPr lang="es-ES" sz="1800" b="1" dirty="0"/>
              <a:t>productividad</a:t>
            </a:r>
            <a:r>
              <a:rPr lang="es-ES" sz="1800" dirty="0"/>
              <a:t>: extiende las horas de trabajo, opera de noche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800" dirty="0"/>
              <a:t>Mayor </a:t>
            </a:r>
            <a:r>
              <a:rPr lang="es-ES" sz="1800" b="1" dirty="0"/>
              <a:t>precisión</a:t>
            </a:r>
            <a:r>
              <a:rPr lang="es-ES" sz="1800" dirty="0"/>
              <a:t>, (en función del equipo instalado)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800" dirty="0"/>
              <a:t>Mayor </a:t>
            </a:r>
            <a:r>
              <a:rPr lang="es-ES" sz="1800" b="1" dirty="0"/>
              <a:t>comodidad</a:t>
            </a:r>
            <a:r>
              <a:rPr lang="es-ES" sz="1800" dirty="0"/>
              <a:t> para el conductor, minimiza la fatiga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1800" dirty="0"/>
              <a:t>Mayor </a:t>
            </a:r>
            <a:r>
              <a:rPr lang="es-ES" sz="1800" b="1" dirty="0"/>
              <a:t>eficiencia</a:t>
            </a:r>
            <a:r>
              <a:rPr lang="es-ES" sz="1800" dirty="0"/>
              <a:t>, eliminando huecos, solapes. Dosificación ajustada</a:t>
            </a:r>
          </a:p>
          <a:p>
            <a:pPr marL="514350" indent="-514350">
              <a:buFont typeface="+mj-lt"/>
              <a:buAutoNum type="arabicPeriod"/>
            </a:pPr>
            <a:endParaRPr lang="es-ES" sz="20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179512" y="0"/>
            <a:ext cx="192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Autoguiado</a:t>
            </a:r>
            <a:endParaRPr lang="es-ES" sz="2800" b="1" dirty="0">
              <a:ln>
                <a:solidFill>
                  <a:prstClr val="black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FAFD21AC-6E5C-4BE7-BC5D-72B032CF68D6}"/>
              </a:ext>
            </a:extLst>
          </p:cNvPr>
          <p:cNvSpPr txBox="1">
            <a:spLocks/>
          </p:cNvSpPr>
          <p:nvPr/>
        </p:nvSpPr>
        <p:spPr>
          <a:xfrm>
            <a:off x="899592" y="843558"/>
            <a:ext cx="7776864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altLang="es-ES" dirty="0"/>
              <a:t>El tractor/máquina sigue automáticamente una trayectoria prefijada.    ¡ Está prohibido que el tractorista se baje del vehículo!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ES" altLang="es-ES" dirty="0"/>
              <a:t>La precisión del posicionamiento requerida  es alta. El </a:t>
            </a:r>
            <a:r>
              <a:rPr lang="es-ES" altLang="es-ES" b="1" dirty="0"/>
              <a:t>GPS (GNSS) convencional no es suficiente</a:t>
            </a:r>
            <a:r>
              <a:rPr lang="es-ES" altLang="es-ES" dirty="0"/>
              <a:t>: Técnicas de corrección como </a:t>
            </a:r>
            <a:r>
              <a:rPr lang="es-ES" altLang="es-ES" b="1" dirty="0"/>
              <a:t>RTK</a:t>
            </a:r>
            <a:r>
              <a:rPr lang="es-ES" altLang="es-ES" dirty="0"/>
              <a:t>, PPP o DGPS con suavizado de fase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6" descr="https://agriculture.trimble.com/wp-content/uploads/2019/03/TMX_2050_productpage_inset-final-with-new-run-screen.png">
            <a:extLst>
              <a:ext uri="{FF2B5EF4-FFF2-40B4-BE49-F238E27FC236}">
                <a16:creationId xmlns:a16="http://schemas.microsoft.com/office/drawing/2014/main" id="{39483F97-DD28-4116-8523-CF2C13FF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71750"/>
            <a:ext cx="2748432" cy="19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7">
            <a:extLst>
              <a:ext uri="{FF2B5EF4-FFF2-40B4-BE49-F238E27FC236}">
                <a16:creationId xmlns:a16="http://schemas.microsoft.com/office/drawing/2014/main" id="{D2493B4D-0AEB-4557-B796-1CCF4CA3B5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43758"/>
            <a:ext cx="2376264" cy="1853486"/>
          </a:xfrm>
          <a:prstGeom prst="rect">
            <a:avLst/>
          </a:prstGeom>
        </p:spPr>
      </p:pic>
      <p:pic>
        <p:nvPicPr>
          <p:cNvPr id="18" name="Picture 4" descr="Image result for cerea gps">
            <a:extLst>
              <a:ext uri="{FF2B5EF4-FFF2-40B4-BE49-F238E27FC236}">
                <a16:creationId xmlns:a16="http://schemas.microsoft.com/office/drawing/2014/main" id="{C8001CB1-779C-4BCE-A9DF-F5B9C7E6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2643758"/>
            <a:ext cx="259700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griculture">
            <a:extLst>
              <a:ext uri="{FF2B5EF4-FFF2-40B4-BE49-F238E27FC236}">
                <a16:creationId xmlns:a16="http://schemas.microsoft.com/office/drawing/2014/main" id="{B75B81D8-02BF-4282-B2D8-55DF9532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51870"/>
            <a:ext cx="1584176" cy="3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áfico 8">
            <a:extLst>
              <a:ext uri="{FF2B5EF4-FFF2-40B4-BE49-F238E27FC236}">
                <a16:creationId xmlns:a16="http://schemas.microsoft.com/office/drawing/2014/main" id="{636362EF-7FC7-4823-93D0-8183DC97E9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23928" y="3795886"/>
            <a:ext cx="1728192" cy="288032"/>
          </a:xfrm>
          <a:prstGeom prst="rect">
            <a:avLst/>
          </a:prstGeom>
        </p:spPr>
      </p:pic>
      <p:pic>
        <p:nvPicPr>
          <p:cNvPr id="21" name="Picture 2" descr="logo Cerea">
            <a:extLst>
              <a:ext uri="{FF2B5EF4-FFF2-40B4-BE49-F238E27FC236}">
                <a16:creationId xmlns:a16="http://schemas.microsoft.com/office/drawing/2014/main" id="{8186063F-F246-44DD-9CA7-796A708D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9822"/>
            <a:ext cx="2665405" cy="12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4"/>
          <a:stretch>
            <a:fillRect/>
          </a:stretch>
        </p:blipFill>
        <p:spPr>
          <a:xfrm>
            <a:off x="6390156" y="0"/>
            <a:ext cx="275384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3">
            <a:extLst>
              <a:ext uri="{FF2B5EF4-FFF2-40B4-BE49-F238E27FC236}">
                <a16:creationId xmlns:a16="http://schemas.microsoft.com/office/drawing/2014/main" id="{D329FA93-4A1E-4C41-AD3B-C0054C6E961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23478"/>
            <a:ext cx="6283312" cy="4443162"/>
          </a:xfrm>
          <a:prstGeom prst="rect">
            <a:avLst/>
          </a:prstGeom>
        </p:spPr>
      </p:pic>
      <p:sp>
        <p:nvSpPr>
          <p:cNvPr id="10" name="Título 3">
            <a:extLst>
              <a:ext uri="{FF2B5EF4-FFF2-40B4-BE49-F238E27FC236}">
                <a16:creationId xmlns:a16="http://schemas.microsoft.com/office/drawing/2014/main" id="{EA685C52-50CE-4A44-9B1A-ABBAD6CE61C1}"/>
              </a:ext>
            </a:extLst>
          </p:cNvPr>
          <p:cNvSpPr>
            <a:spLocks noGrp="1"/>
          </p:cNvSpPr>
          <p:nvPr/>
        </p:nvSpPr>
        <p:spPr>
          <a:xfrm>
            <a:off x="6657047" y="987574"/>
            <a:ext cx="2486953" cy="6276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b="1" kern="120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dirty="0">
                <a:effectLst/>
              </a:rPr>
              <a:t>¿Qué vamos a ver?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516216" y="1491630"/>
            <a:ext cx="284380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500" dirty="0">
                <a:solidFill>
                  <a:schemeClr val="accent3">
                    <a:lumMod val="50000"/>
                  </a:schemeClr>
                </a:solidFill>
              </a:rPr>
              <a:t>Posicionamiento de precisión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500" dirty="0" err="1">
                <a:solidFill>
                  <a:schemeClr val="accent3">
                    <a:lumMod val="50000"/>
                  </a:schemeClr>
                </a:solidFill>
              </a:rPr>
              <a:t>Autoguiado</a:t>
            </a:r>
            <a:endParaRPr lang="es-ES" sz="15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500" dirty="0">
                <a:solidFill>
                  <a:schemeClr val="accent3">
                    <a:lumMod val="50000"/>
                  </a:schemeClr>
                </a:solidFill>
              </a:rPr>
              <a:t>Control de secciones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500" dirty="0">
                <a:solidFill>
                  <a:schemeClr val="accent3">
                    <a:lumMod val="50000"/>
                  </a:schemeClr>
                </a:solidFill>
              </a:rPr>
              <a:t>Dosificación variable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sz="1500" dirty="0">
                <a:solidFill>
                  <a:schemeClr val="accent3">
                    <a:lumMod val="50000"/>
                  </a:schemeClr>
                </a:solidFill>
              </a:rPr>
              <a:t>SATIVUM</a:t>
            </a: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23478"/>
            <a:ext cx="3287434" cy="4387147"/>
          </a:xfrm>
          <a:prstGeom prst="rect">
            <a:avLst/>
          </a:prstGeom>
        </p:spPr>
      </p:pic>
      <p:pic>
        <p:nvPicPr>
          <p:cNvPr id="15" name="Imagen 3" descr="image0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9503"/>
            <a:ext cx="193900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04048" y="3939902"/>
            <a:ext cx="2088232" cy="5760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algn="ctr" defTabSz="457200">
              <a:spcBef>
                <a:spcPct val="0"/>
              </a:spcBef>
            </a:pPr>
            <a:r>
              <a:rPr lang="es-ES" altLang="es-ES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52.164.213.26</a:t>
            </a:r>
            <a:r>
              <a:rPr lang="es-ES" altLang="es-E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17" name="Conector recto de flecha 5"/>
          <p:cNvCxnSpPr/>
          <p:nvPr/>
        </p:nvCxnSpPr>
        <p:spPr>
          <a:xfrm>
            <a:off x="3059832" y="2499742"/>
            <a:ext cx="1872208" cy="1296144"/>
          </a:xfrm>
          <a:prstGeom prst="straightConnector1">
            <a:avLst/>
          </a:prstGeom>
          <a:ln w="952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4"/>
          <p:cNvSpPr txBox="1"/>
          <p:nvPr/>
        </p:nvSpPr>
        <p:spPr>
          <a:xfrm>
            <a:off x="5004048" y="3651870"/>
            <a:ext cx="2088232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La nueva IP debe de ser:</a:t>
            </a:r>
          </a:p>
        </p:txBody>
      </p:sp>
      <p:pic>
        <p:nvPicPr>
          <p:cNvPr id="21" name="Imagen 2"/>
          <p:cNvPicPr>
            <a:picLocks noChangeAspect="1"/>
          </p:cNvPicPr>
          <p:nvPr/>
        </p:nvPicPr>
        <p:blipFill rotWithShape="1">
          <a:blip r:embed="rId7" cstate="print"/>
          <a:srcRect b="4020"/>
          <a:stretch/>
        </p:blipFill>
        <p:spPr>
          <a:xfrm>
            <a:off x="6804248" y="956276"/>
            <a:ext cx="1917111" cy="24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1043608" y="843558"/>
            <a:ext cx="427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Rentabilidad de los </a:t>
            </a:r>
            <a:r>
              <a:rPr lang="es-ES" sz="2400" b="1" dirty="0" err="1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autoguiados</a:t>
            </a:r>
            <a:endParaRPr lang="en-US" sz="2400" b="1" dirty="0">
              <a:ln w="3175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9512" y="0"/>
            <a:ext cx="192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Autoguiado</a:t>
            </a:r>
            <a:endParaRPr lang="es-ES" sz="2800" b="1" dirty="0">
              <a:ln>
                <a:solidFill>
                  <a:prstClr val="black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60CF0D-5E7A-44FD-90BB-C27DD2290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275606"/>
            <a:ext cx="6264696" cy="24363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dirty="0" err="1"/>
              <a:t>Estudio</a:t>
            </a:r>
            <a:r>
              <a:rPr lang="en-GB" sz="2400" dirty="0"/>
              <a:t> de </a:t>
            </a:r>
            <a:r>
              <a:rPr lang="en-GB" sz="2400" dirty="0" err="1"/>
              <a:t>Arvalis</a:t>
            </a:r>
            <a:r>
              <a:rPr lang="en-GB" sz="2400" dirty="0"/>
              <a:t> (</a:t>
            </a:r>
            <a:r>
              <a:rPr lang="en-GB" sz="2400" dirty="0" err="1"/>
              <a:t>Francia</a:t>
            </a:r>
            <a:r>
              <a:rPr lang="en-GB" sz="2400" dirty="0"/>
              <a:t>):10.000 ha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65C8C9B-CEAF-4A33-8EE5-FB2212527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3914" t="17801" r="21651" b="19200"/>
          <a:stretch/>
        </p:blipFill>
        <p:spPr>
          <a:xfrm>
            <a:off x="1187624" y="1779662"/>
            <a:ext cx="4029356" cy="2623064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BF402AB5-CE37-499D-97BF-B72D3D3CA1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7163" t="13601" r="30581" b="15000"/>
          <a:stretch/>
        </p:blipFill>
        <p:spPr>
          <a:xfrm>
            <a:off x="7380312" y="915566"/>
            <a:ext cx="1169466" cy="1111495"/>
          </a:xfrm>
          <a:prstGeom prst="rect">
            <a:avLst/>
          </a:prstGeom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C43585CA-0DF5-41EA-9D3A-789A791FAE5B}"/>
              </a:ext>
            </a:extLst>
          </p:cNvPr>
          <p:cNvSpPr/>
          <p:nvPr/>
        </p:nvSpPr>
        <p:spPr>
          <a:xfrm>
            <a:off x="-491059" y="6917252"/>
            <a:ext cx="3974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7"/>
              </a:rPr>
              <a:t>https://www.youtube.com/watch?v=rQR9a_jYWvQ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2DDD4BDE-C914-48D4-A823-CA166C5E04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1164" t="19995" r="24401" b="21601"/>
          <a:stretch/>
        </p:blipFill>
        <p:spPr>
          <a:xfrm>
            <a:off x="5292080" y="2355726"/>
            <a:ext cx="3240244" cy="19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12 Rectángulo"/>
          <p:cNvSpPr/>
          <p:nvPr/>
        </p:nvSpPr>
        <p:spPr>
          <a:xfrm>
            <a:off x="1043608" y="843558"/>
            <a:ext cx="427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Rentabilidad de los </a:t>
            </a:r>
            <a:r>
              <a:rPr lang="es-ES" sz="2400" b="1" dirty="0" err="1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autoguiados</a:t>
            </a:r>
            <a:endParaRPr lang="en-US" sz="2400" b="1" dirty="0">
              <a:ln w="3175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79512" y="0"/>
            <a:ext cx="192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Autoguiado</a:t>
            </a:r>
            <a:endParaRPr lang="es-ES" sz="2800" b="1" dirty="0">
              <a:ln>
                <a:solidFill>
                  <a:prstClr val="black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275606"/>
            <a:ext cx="5481877" cy="349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23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12 Rectángulo"/>
          <p:cNvSpPr/>
          <p:nvPr/>
        </p:nvSpPr>
        <p:spPr>
          <a:xfrm>
            <a:off x="1043608" y="699542"/>
            <a:ext cx="427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Rentabilidad de los </a:t>
            </a:r>
            <a:r>
              <a:rPr lang="es-ES" sz="2400" b="1" dirty="0" err="1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autoguiados</a:t>
            </a:r>
            <a:endParaRPr lang="en-US" sz="2400" b="1" dirty="0">
              <a:ln w="3175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79512" y="0"/>
            <a:ext cx="192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Autoguiado</a:t>
            </a:r>
            <a:endParaRPr lang="es-ES" sz="2800" b="1" dirty="0">
              <a:ln>
                <a:solidFill>
                  <a:prstClr val="black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203598"/>
            <a:ext cx="6964487" cy="333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1584CF8-E5AC-4ECA-8AFC-24041AD4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779662"/>
            <a:ext cx="7993063" cy="208756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Muchas diferencias de precios en el mercado (incluido </a:t>
            </a:r>
            <a:r>
              <a:rPr lang="es-ES" sz="2000" dirty="0" err="1"/>
              <a:t>sw</a:t>
            </a:r>
            <a:r>
              <a:rPr lang="es-ES" sz="2000" dirty="0"/>
              <a:t> libre). Analizar bien las prestaciones.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RTK ya no es un problema de precio en el autoguiado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Lo mejor es RTK con controlador hidráulico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La inversión se amortiza rápidamente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331640" y="91556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Notas para recordar: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355726"/>
            <a:ext cx="2058987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Rectángulo"/>
          <p:cNvSpPr/>
          <p:nvPr/>
        </p:nvSpPr>
        <p:spPr>
          <a:xfrm>
            <a:off x="179512" y="0"/>
            <a:ext cx="1922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Autoguiado</a:t>
            </a:r>
            <a:endParaRPr lang="es-ES" sz="2800" b="1" dirty="0">
              <a:ln>
                <a:solidFill>
                  <a:prstClr val="black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id="{EA685C52-50CE-4A44-9B1A-ABBAD6CE61C1}"/>
              </a:ext>
            </a:extLst>
          </p:cNvPr>
          <p:cNvSpPr>
            <a:spLocks noGrp="1"/>
          </p:cNvSpPr>
          <p:nvPr/>
        </p:nvSpPr>
        <p:spPr>
          <a:xfrm>
            <a:off x="1619672" y="2067694"/>
            <a:ext cx="6048672" cy="6276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b="1" kern="120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dirty="0">
                <a:effectLst/>
              </a:rPr>
              <a:t>Control de secciones</a:t>
            </a:r>
          </a:p>
          <a:p>
            <a:pPr algn="ctr"/>
            <a:endParaRPr lang="es-ES" sz="3600" dirty="0">
              <a:effectLst/>
            </a:endParaRPr>
          </a:p>
        </p:txBody>
      </p:sp>
      <p:pic>
        <p:nvPicPr>
          <p:cNvPr id="1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611560" y="699542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dirty="0"/>
              <a:t>Elimina aplicaciones de inputs (fitosanitarios, fertilizantes, semillas) en zonas ya pasadas para evitar solapes y en zonas prohibidas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dirty="0"/>
              <a:t>De especial interés en máquinas muy anchas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dirty="0"/>
              <a:t>Paso siguiente a un </a:t>
            </a:r>
            <a:r>
              <a:rPr lang="es-ES" dirty="0" err="1"/>
              <a:t>autoguiado</a:t>
            </a:r>
            <a:r>
              <a:rPr lang="es-ES" dirty="0"/>
              <a:t> o asistente al guiado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s-ES" dirty="0"/>
              <a:t>Ahorro de un 5-8% de insumos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79512" y="0"/>
            <a:ext cx="3245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Control de secciones</a:t>
            </a:r>
          </a:p>
        </p:txBody>
      </p:sp>
      <p:pic>
        <p:nvPicPr>
          <p:cNvPr id="14" name="Picture 2" descr="https://cdn.ravenprecision.com/general-uploads/_910x540_fit_center-center/accuboom-spray-zone-910x500.png?mtime=20170926120717">
            <a:extLst>
              <a:ext uri="{FF2B5EF4-FFF2-40B4-BE49-F238E27FC236}">
                <a16:creationId xmlns:a16="http://schemas.microsoft.com/office/drawing/2014/main" id="{3D17F7DF-EADB-47D5-A3B6-E5BC9C9B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31790"/>
            <a:ext cx="3314433" cy="18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347614"/>
            <a:ext cx="9652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id="{EA685C52-50CE-4A44-9B1A-ABBAD6CE61C1}"/>
              </a:ext>
            </a:extLst>
          </p:cNvPr>
          <p:cNvSpPr>
            <a:spLocks noGrp="1"/>
          </p:cNvSpPr>
          <p:nvPr/>
        </p:nvSpPr>
        <p:spPr>
          <a:xfrm>
            <a:off x="1619672" y="2067694"/>
            <a:ext cx="6048672" cy="6276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b="1" kern="120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600" dirty="0">
                <a:effectLst/>
              </a:rPr>
              <a:t>Dosificación variable de insumos</a:t>
            </a:r>
          </a:p>
          <a:p>
            <a:pPr algn="ctr"/>
            <a:endParaRPr lang="es-ES" sz="3600" dirty="0">
              <a:effectLst/>
            </a:endParaRPr>
          </a:p>
        </p:txBody>
      </p:sp>
      <p:pic>
        <p:nvPicPr>
          <p:cNvPr id="1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12 Rectángulo"/>
          <p:cNvSpPr/>
          <p:nvPr/>
        </p:nvSpPr>
        <p:spPr>
          <a:xfrm>
            <a:off x="179512" y="0"/>
            <a:ext cx="504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Dosificación variable de insumos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467544" y="925146"/>
            <a:ext cx="6390456" cy="318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/>
              <a:t>Reducción de costes mediante optimización del potencial productivo de diferentes partes de la parcela (unidades de manejo).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/>
              <a:t>De gran interés para inputs de coste elevado.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/>
              <a:t>Opciones: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- Basada en mapas de prescripción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- Basada en sensores en tiempo real</a:t>
            </a:r>
          </a:p>
        </p:txBody>
      </p:sp>
      <p:pic>
        <p:nvPicPr>
          <p:cNvPr id="15" name="Imagen 6">
            <a:extLst>
              <a:ext uri="{FF2B5EF4-FFF2-40B4-BE49-F238E27FC236}">
                <a16:creationId xmlns:a16="http://schemas.microsoft.com/office/drawing/2014/main" id="{B73D6597-0A4F-4AD8-93BD-674FD57FC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83718"/>
            <a:ext cx="2749341" cy="1944216"/>
          </a:xfrm>
          <a:prstGeom prst="rect">
            <a:avLst/>
          </a:prstGeom>
        </p:spPr>
      </p:pic>
      <p:pic>
        <p:nvPicPr>
          <p:cNvPr id="16" name="Imagen 1">
            <a:extLst>
              <a:ext uri="{FF2B5EF4-FFF2-40B4-BE49-F238E27FC236}">
                <a16:creationId xmlns:a16="http://schemas.microsoft.com/office/drawing/2014/main" id="{AABE0136-0303-4FE6-9D68-875AEA4792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6838" t="29254"/>
          <a:stretch/>
        </p:blipFill>
        <p:spPr>
          <a:xfrm>
            <a:off x="7452320" y="843558"/>
            <a:ext cx="1340595" cy="1255009"/>
          </a:xfrm>
          <a:prstGeom prst="rect">
            <a:avLst/>
          </a:prstGeom>
        </p:spPr>
      </p:pic>
      <p:pic>
        <p:nvPicPr>
          <p:cNvPr id="17" name="Imagen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3435846"/>
            <a:ext cx="1535058" cy="1250017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2555776" y="699542"/>
            <a:ext cx="315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Variable </a:t>
            </a:r>
            <a:r>
              <a:rPr lang="es-ES" b="1" dirty="0" err="1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Rate</a:t>
            </a:r>
            <a:r>
              <a:rPr lang="es-ES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s-ES" b="1" dirty="0" err="1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Technology</a:t>
            </a:r>
            <a:r>
              <a:rPr lang="es-ES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(VRT)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29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179512" y="0"/>
            <a:ext cx="504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Dosificación variable de insumos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FCC1BAE-B812-4541-973D-296307822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275606"/>
            <a:ext cx="2664296" cy="1656184"/>
          </a:xfrm>
        </p:spPr>
        <p:txBody>
          <a:bodyPr>
            <a:normAutofit/>
          </a:bodyPr>
          <a:lstStyle/>
          <a:p>
            <a:r>
              <a:rPr lang="es-ES" sz="2000" dirty="0"/>
              <a:t>Semilla</a:t>
            </a:r>
          </a:p>
          <a:p>
            <a:r>
              <a:rPr lang="es-ES" sz="2000" dirty="0"/>
              <a:t>Fertilizante</a:t>
            </a:r>
          </a:p>
          <a:p>
            <a:r>
              <a:rPr lang="es-ES" sz="2000" dirty="0"/>
              <a:t>Fitosanitarios</a:t>
            </a:r>
          </a:p>
          <a:p>
            <a:r>
              <a:rPr lang="es-ES" sz="2000" dirty="0"/>
              <a:t>Agua</a:t>
            </a:r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F5CBE787-FD09-40D7-B9DF-5DC98E3B30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075806"/>
            <a:ext cx="3372544" cy="1384591"/>
          </a:xfrm>
          <a:prstGeom prst="rect">
            <a:avLst/>
          </a:prstGeom>
        </p:spPr>
      </p:pic>
      <p:pic>
        <p:nvPicPr>
          <p:cNvPr id="15" name="Imagen 5">
            <a:extLst>
              <a:ext uri="{FF2B5EF4-FFF2-40B4-BE49-F238E27FC236}">
                <a16:creationId xmlns:a16="http://schemas.microsoft.com/office/drawing/2014/main" id="{ABE2381B-2F2B-43D3-BCFD-08A5B3AF1B3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1131590"/>
            <a:ext cx="2520280" cy="1864417"/>
          </a:xfrm>
          <a:prstGeom prst="rect">
            <a:avLst/>
          </a:prstGeom>
        </p:spPr>
      </p:pic>
      <p:pic>
        <p:nvPicPr>
          <p:cNvPr id="16" name="Picture 4" descr="Riego con caudal variable (VRI) de Valley">
            <a:extLst>
              <a:ext uri="{FF2B5EF4-FFF2-40B4-BE49-F238E27FC236}">
                <a16:creationId xmlns:a16="http://schemas.microsoft.com/office/drawing/2014/main" id="{D7826C09-EF9C-465A-A2E5-8800B460B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/>
          <a:stretch/>
        </p:blipFill>
        <p:spPr bwMode="auto">
          <a:xfrm>
            <a:off x="5436096" y="3219822"/>
            <a:ext cx="2952328" cy="124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1115616" y="843558"/>
            <a:ext cx="3919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¿Qué dosis se pueden variar?</a:t>
            </a:r>
            <a:endParaRPr lang="es-ES" sz="2400" dirty="0"/>
          </a:p>
        </p:txBody>
      </p:sp>
      <p:pic>
        <p:nvPicPr>
          <p:cNvPr id="18" name="Picture 2" descr="https://solagrupo.com/data/eshop/solagrupo/uploads/images/Apartats%20web/Elektra/Element%20elektra.jpg">
            <a:extLst>
              <a:ext uri="{FF2B5EF4-FFF2-40B4-BE49-F238E27FC236}">
                <a16:creationId xmlns:a16="http://schemas.microsoft.com/office/drawing/2014/main" id="{EC2F37FC-10A8-43A6-ABF9-08911CE0E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7614"/>
            <a:ext cx="1944216" cy="146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id="{EA685C52-50CE-4A44-9B1A-ABBAD6CE61C1}"/>
              </a:ext>
            </a:extLst>
          </p:cNvPr>
          <p:cNvSpPr>
            <a:spLocks noGrp="1"/>
          </p:cNvSpPr>
          <p:nvPr/>
        </p:nvSpPr>
        <p:spPr>
          <a:xfrm>
            <a:off x="611560" y="699542"/>
            <a:ext cx="8463617" cy="6276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b="1" kern="120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600" dirty="0">
                <a:effectLst/>
              </a:rPr>
              <a:t>¿Qué vamos a ver hoy?</a:t>
            </a:r>
          </a:p>
        </p:txBody>
      </p:sp>
      <p:sp>
        <p:nvSpPr>
          <p:cNvPr id="18" name="Marcador de contenido 4">
            <a:extLst>
              <a:ext uri="{FF2B5EF4-FFF2-40B4-BE49-F238E27FC236}">
                <a16:creationId xmlns:a16="http://schemas.microsoft.com/office/drawing/2014/main" id="{DE3794E4-E522-449E-ADCB-D3877D2D20F5}"/>
              </a:ext>
            </a:extLst>
          </p:cNvPr>
          <p:cNvSpPr>
            <a:spLocks noGrp="1"/>
          </p:cNvSpPr>
          <p:nvPr/>
        </p:nvSpPr>
        <p:spPr>
          <a:xfrm>
            <a:off x="1259632" y="1419622"/>
            <a:ext cx="7632848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u="sng" dirty="0"/>
              <a:t>Posicionamiento de precisión para agricultura</a:t>
            </a:r>
          </a:p>
          <a:p>
            <a:r>
              <a:rPr lang="es-ES" sz="2800" u="sng" dirty="0"/>
              <a:t>Autoguiado</a:t>
            </a:r>
          </a:p>
          <a:p>
            <a:r>
              <a:rPr lang="es-ES" sz="2800" u="sng" dirty="0"/>
              <a:t>Control de secciones</a:t>
            </a:r>
          </a:p>
          <a:p>
            <a:r>
              <a:rPr lang="es-ES" sz="2800" u="sng" dirty="0"/>
              <a:t>Dosificación variable</a:t>
            </a:r>
          </a:p>
          <a:p>
            <a:r>
              <a:rPr lang="es-ES" sz="2800" u="sng" dirty="0"/>
              <a:t>SATIVUM</a:t>
            </a:r>
          </a:p>
          <a:p>
            <a:endParaRPr lang="es-ES" sz="2800" dirty="0"/>
          </a:p>
        </p:txBody>
      </p:sp>
      <p:pic>
        <p:nvPicPr>
          <p:cNvPr id="1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179512" y="0"/>
            <a:ext cx="504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Dosificación variable de insumos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1115616" y="555526"/>
            <a:ext cx="4076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Tipos de dosificación variable</a:t>
            </a:r>
            <a:endParaRPr lang="es-ES" sz="2400" dirty="0"/>
          </a:p>
        </p:txBody>
      </p:sp>
      <p:pic>
        <p:nvPicPr>
          <p:cNvPr id="19" name="Imagen 7">
            <a:extLst>
              <a:ext uri="{FF2B5EF4-FFF2-40B4-BE49-F238E27FC236}">
                <a16:creationId xmlns:a16="http://schemas.microsoft.com/office/drawing/2014/main" id="{81673F9E-29E9-472B-93A9-274942415B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649675" y="3134037"/>
            <a:ext cx="1340598" cy="1944217"/>
          </a:xfrm>
          <a:prstGeom prst="rect">
            <a:avLst/>
          </a:prstGeom>
        </p:spPr>
      </p:pic>
      <p:sp>
        <p:nvSpPr>
          <p:cNvPr id="20" name="Marcador de texto 14">
            <a:extLst>
              <a:ext uri="{FF2B5EF4-FFF2-40B4-BE49-F238E27FC236}">
                <a16:creationId xmlns:a16="http://schemas.microsoft.com/office/drawing/2014/main" id="{DA59D398-682F-45B9-B706-08D894FF9FB9}"/>
              </a:ext>
            </a:extLst>
          </p:cNvPr>
          <p:cNvSpPr txBox="1">
            <a:spLocks/>
          </p:cNvSpPr>
          <p:nvPr/>
        </p:nvSpPr>
        <p:spPr>
          <a:xfrm>
            <a:off x="251520" y="1131590"/>
            <a:ext cx="4120896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Basada en mapas</a:t>
            </a:r>
          </a:p>
        </p:txBody>
      </p:sp>
      <p:sp>
        <p:nvSpPr>
          <p:cNvPr id="21" name="Marcador de contenido 15">
            <a:extLst>
              <a:ext uri="{FF2B5EF4-FFF2-40B4-BE49-F238E27FC236}">
                <a16:creationId xmlns:a16="http://schemas.microsoft.com/office/drawing/2014/main" id="{0B122075-5386-41F0-A057-3CA3814A17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9512" y="1491630"/>
            <a:ext cx="4680520" cy="280831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1600" dirty="0"/>
              <a:t>Un mapa con las diferentes zonas </a:t>
            </a:r>
            <a:r>
              <a:rPr lang="es-ES" sz="1600" b="1" dirty="0"/>
              <a:t>elaborado previamente</a:t>
            </a:r>
            <a:r>
              <a:rPr lang="es-ES" sz="1600" dirty="0"/>
              <a:t> en un Sistema de Información Geográfica se carga en la máquina. La información también procede de sensores, pero hay un procesado intermedio</a:t>
            </a:r>
          </a:p>
          <a:p>
            <a:pPr>
              <a:buFont typeface="+mj-lt"/>
              <a:buAutoNum type="arabicPeriod"/>
            </a:pPr>
            <a:r>
              <a:rPr lang="es-ES" sz="1600" dirty="0"/>
              <a:t>La pantalla de la máquina según circula sobre el mapa lo consulta en función de la ubicación GNSS.</a:t>
            </a:r>
          </a:p>
          <a:p>
            <a:pPr>
              <a:buFont typeface="+mj-lt"/>
              <a:buAutoNum type="arabicPeriod"/>
            </a:pPr>
            <a:r>
              <a:rPr lang="es-ES" sz="1600" dirty="0"/>
              <a:t>La pantalla comanda la máquina que realiza la aplicación (ISOBUS).</a:t>
            </a:r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BD387C6B-460D-4028-8EFC-664129485DE0}"/>
              </a:ext>
            </a:extLst>
          </p:cNvPr>
          <p:cNvSpPr txBox="1">
            <a:spLocks/>
          </p:cNvSpPr>
          <p:nvPr/>
        </p:nvSpPr>
        <p:spPr>
          <a:xfrm>
            <a:off x="5148064" y="1059582"/>
            <a:ext cx="4120896" cy="5762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Basada en sensores</a:t>
            </a:r>
          </a:p>
        </p:txBody>
      </p:sp>
      <p:sp>
        <p:nvSpPr>
          <p:cNvPr id="23" name="Marcador de contenido 17">
            <a:extLst>
              <a:ext uri="{FF2B5EF4-FFF2-40B4-BE49-F238E27FC236}">
                <a16:creationId xmlns:a16="http://schemas.microsoft.com/office/drawing/2014/main" id="{54F35948-83A5-4186-B63A-C70EF1B06F8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220072" y="1491630"/>
            <a:ext cx="3779912" cy="28803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s-ES" sz="1600" dirty="0"/>
              <a:t>No requiere ni de mapa previo ni posicionamiento GNSS.</a:t>
            </a:r>
          </a:p>
          <a:p>
            <a:pPr>
              <a:buFont typeface="+mj-lt"/>
              <a:buAutoNum type="arabicPeriod"/>
            </a:pPr>
            <a:r>
              <a:rPr lang="es-ES" sz="1600" dirty="0"/>
              <a:t>Un sensor mide las propiedades del cultivo o el suelo sobre la marcha.</a:t>
            </a:r>
          </a:p>
          <a:p>
            <a:pPr>
              <a:buFont typeface="+mj-lt"/>
              <a:buAutoNum type="arabicPeriod"/>
            </a:pPr>
            <a:r>
              <a:rPr lang="es-ES" sz="1600" dirty="0"/>
              <a:t>Dependiendo del sensor es posible que haya que dar pasadas de calibración previas.</a:t>
            </a:r>
          </a:p>
          <a:p>
            <a:pPr>
              <a:buFont typeface="+mj-lt"/>
              <a:buAutoNum type="arabicPeriod"/>
            </a:pPr>
            <a:r>
              <a:rPr lang="es-ES" sz="1600" dirty="0"/>
              <a:t>El sensor directamente, o través de una pantalla, comanda la máquina que realiza la aplicación.</a:t>
            </a:r>
          </a:p>
        </p:txBody>
      </p:sp>
      <p:pic>
        <p:nvPicPr>
          <p:cNvPr id="24" name="Imagen 6">
            <a:extLst>
              <a:ext uri="{FF2B5EF4-FFF2-40B4-BE49-F238E27FC236}">
                <a16:creationId xmlns:a16="http://schemas.microsoft.com/office/drawing/2014/main" id="{DB05125D-247A-4F55-BE08-C2F63AA8B7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6376" y="3939902"/>
            <a:ext cx="792088" cy="64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31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179512" y="0"/>
            <a:ext cx="504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Dosificación variable de insumos</a:t>
            </a:r>
          </a:p>
        </p:txBody>
      </p:sp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467544" y="699542"/>
            <a:ext cx="7676356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Dosificación variable basada en mapas: </a:t>
            </a:r>
            <a:r>
              <a:rPr lang="es-ES" sz="2400" b="1" u="sng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Fuentes de datos</a:t>
            </a:r>
            <a:endParaRPr lang="en-US" sz="2400" b="1" u="sng" dirty="0">
              <a:ln w="3175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275606"/>
            <a:ext cx="6569814" cy="313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id="{D5C3660C-2097-4D6D-88DE-B4B1EE2DE72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1" y="1131590"/>
            <a:ext cx="5580893" cy="3585136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179512" y="0"/>
            <a:ext cx="504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Dosificación variable de insumos</a:t>
            </a: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467544" y="627534"/>
            <a:ext cx="7676356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Dosificación variable basada en mapas: </a:t>
            </a:r>
            <a:r>
              <a:rPr lang="es-ES" sz="2400" b="1" u="sng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Fuentes de datos</a:t>
            </a:r>
            <a:endParaRPr lang="en-US" sz="2400" b="1" u="sng" dirty="0">
              <a:ln w="3175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755576" y="4011910"/>
            <a:ext cx="3600400" cy="36004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0" algn="ctr">
              <a:lnSpc>
                <a:spcPct val="90000"/>
              </a:lnSpc>
              <a:buNone/>
            </a:pPr>
            <a:r>
              <a:rPr lang="es-ES" altLang="es-ES" sz="1600" b="1" dirty="0">
                <a:solidFill>
                  <a:schemeClr val="bg1"/>
                </a:solidFill>
              </a:rPr>
              <a:t>Mapa de Conductividad Eléctrica</a:t>
            </a:r>
            <a:endParaRPr lang="es-ES" alt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7">
            <a:extLst>
              <a:ext uri="{FF2B5EF4-FFF2-40B4-BE49-F238E27FC236}">
                <a16:creationId xmlns:a16="http://schemas.microsoft.com/office/drawing/2014/main" id="{20EBECD3-5038-4F79-8DE3-4DD92B9A47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987574"/>
            <a:ext cx="2376264" cy="1455463"/>
          </a:xfrm>
          <a:prstGeom prst="rect">
            <a:avLst/>
          </a:prstGeom>
        </p:spPr>
      </p:pic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33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12 Rectángulo"/>
          <p:cNvSpPr/>
          <p:nvPr/>
        </p:nvSpPr>
        <p:spPr>
          <a:xfrm>
            <a:off x="179512" y="0"/>
            <a:ext cx="504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Dosificación variable de insumos</a:t>
            </a: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467544" y="627534"/>
            <a:ext cx="7676356" cy="4320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Dosificación variable basada en mapas: </a:t>
            </a:r>
            <a:r>
              <a:rPr lang="es-ES" sz="2400" b="1" u="sng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Fuentes de datos</a:t>
            </a:r>
            <a:endParaRPr lang="en-US" sz="2400" b="1" u="sng" dirty="0">
              <a:ln w="3175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Imagen 8">
            <a:extLst>
              <a:ext uri="{FF2B5EF4-FFF2-40B4-BE49-F238E27FC236}">
                <a16:creationId xmlns:a16="http://schemas.microsoft.com/office/drawing/2014/main" id="{41E0C5FD-F689-447E-A946-97807C2A41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427734"/>
            <a:ext cx="2152841" cy="1614631"/>
          </a:xfrm>
          <a:prstGeom prst="rect">
            <a:avLst/>
          </a:prstGeom>
        </p:spPr>
      </p:pic>
      <p:pic>
        <p:nvPicPr>
          <p:cNvPr id="16" name="Marcador de contenido 3">
            <a:extLst>
              <a:ext uri="{FF2B5EF4-FFF2-40B4-BE49-F238E27FC236}">
                <a16:creationId xmlns:a16="http://schemas.microsoft.com/office/drawing/2014/main" id="{A790DD8B-B249-42FF-8D69-D54788E967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25030"/>
          <a:stretch/>
        </p:blipFill>
        <p:spPr>
          <a:xfrm>
            <a:off x="827584" y="1059582"/>
            <a:ext cx="4983188" cy="3600400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292080" y="4083918"/>
            <a:ext cx="3600400" cy="57606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0" algn="ctr">
              <a:lnSpc>
                <a:spcPct val="90000"/>
              </a:lnSpc>
              <a:buNone/>
            </a:pPr>
            <a:r>
              <a:rPr lang="es-ES" altLang="es-ES" sz="1600" b="1" dirty="0">
                <a:solidFill>
                  <a:schemeClr val="bg1"/>
                </a:solidFill>
              </a:rPr>
              <a:t>Datos brutos extraídos del monitor de rendimiento de una cosechadora</a:t>
            </a:r>
            <a:endParaRPr lang="es-ES" altLang="es-ES" sz="1400" b="1" dirty="0">
              <a:solidFill>
                <a:schemeClr val="bg1"/>
              </a:solidFill>
            </a:endParaRPr>
          </a:p>
          <a:p>
            <a:pPr lvl="2" algn="ctr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s-ES" altLang="es-ES" sz="1400" b="1" dirty="0">
              <a:solidFill>
                <a:schemeClr val="bg1"/>
              </a:solidFill>
            </a:endParaRPr>
          </a:p>
          <a:p>
            <a:pPr lvl="2" algn="ctr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s-ES" alt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179512" y="0"/>
            <a:ext cx="504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Dosificación variable de insumos</a:t>
            </a:r>
          </a:p>
        </p:txBody>
      </p:sp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467544" y="627534"/>
            <a:ext cx="7676356" cy="4320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 b="1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Dosificación variable basada en mapas: </a:t>
            </a:r>
            <a:r>
              <a:rPr lang="es-ES" sz="2400" b="1" u="sng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Fuentes de datos</a:t>
            </a:r>
            <a:endParaRPr lang="en-US" sz="2400" b="1" u="sng" dirty="0">
              <a:ln w="3175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Imagen 2">
            <a:extLst>
              <a:ext uri="{FF2B5EF4-FFF2-40B4-BE49-F238E27FC236}">
                <a16:creationId xmlns:a16="http://schemas.microsoft.com/office/drawing/2014/main" id="{AF05E94F-0235-48FC-B99A-45A2921643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1275606"/>
            <a:ext cx="5472608" cy="3420379"/>
          </a:xfrm>
          <a:prstGeom prst="rect">
            <a:avLst/>
          </a:prstGeom>
        </p:spPr>
      </p:pic>
      <p:pic>
        <p:nvPicPr>
          <p:cNvPr id="15" name="Imagen 4">
            <a:extLst>
              <a:ext uri="{FF2B5EF4-FFF2-40B4-BE49-F238E27FC236}">
                <a16:creationId xmlns:a16="http://schemas.microsoft.com/office/drawing/2014/main" id="{6C0E637A-A24B-4C9B-8D7D-D238CE6FB1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09491"/>
            <a:ext cx="1735931" cy="1414463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364088" y="1801379"/>
            <a:ext cx="3600400" cy="50405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0" algn="ctr">
              <a:lnSpc>
                <a:spcPct val="90000"/>
              </a:lnSpc>
              <a:buNone/>
            </a:pPr>
            <a:r>
              <a:rPr lang="es-ES" altLang="es-ES" sz="1600" b="1" dirty="0">
                <a:solidFill>
                  <a:schemeClr val="bg1"/>
                </a:solidFill>
              </a:rPr>
              <a:t>Mapa del vigor vegetal del cultivo mediante imágenes de satélite</a:t>
            </a:r>
            <a:endParaRPr lang="es-ES" alt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3"/>
            <a:extLst>
              <a:ext uri="{FF2B5EF4-FFF2-40B4-BE49-F238E27FC236}">
                <a16:creationId xmlns:a16="http://schemas.microsoft.com/office/drawing/2014/main" id="{711FA3BA-CB68-4B2D-BFF2-DDD838983F90}"/>
              </a:ext>
            </a:extLst>
          </p:cNvPr>
          <p:cNvSpPr/>
          <p:nvPr/>
        </p:nvSpPr>
        <p:spPr>
          <a:xfrm>
            <a:off x="2971753" y="172271"/>
            <a:ext cx="3200495" cy="342424"/>
          </a:xfrm>
          <a:prstGeom prst="rect">
            <a:avLst/>
          </a:prstGeom>
        </p:spPr>
        <p:txBody>
          <a:bodyPr wrap="square" lIns="68580" tIns="34290" rIns="68580" bIns="34290">
            <a:noAutofit/>
          </a:bodyPr>
          <a:lstStyle/>
          <a:p>
            <a:pPr defTabSz="342900">
              <a:defRPr/>
            </a:pPr>
            <a:r>
              <a:rPr lang="es-ES" sz="21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https://www.sativum.es/</a:t>
            </a:r>
            <a:endParaRPr lang="es-ES" sz="9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2FF2A2-5A43-4E83-9A8F-DB834416B1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27352"/>
            <a:ext cx="9144000" cy="32626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0C50E68-2A03-4344-955F-5A452FB62A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4614265"/>
            <a:ext cx="9144000" cy="529235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8" y="116311"/>
            <a:ext cx="2505646" cy="609739"/>
          </a:xfrm>
          <a:prstGeom prst="rect">
            <a:avLst/>
          </a:prstGeom>
        </p:spPr>
      </p:pic>
      <p:sp>
        <p:nvSpPr>
          <p:cNvPr id="8" name="Rectángulo 8">
            <a:extLst>
              <a:ext uri="{FF2B5EF4-FFF2-40B4-BE49-F238E27FC236}">
                <a16:creationId xmlns:a16="http://schemas.microsoft.com/office/drawing/2014/main" id="{C7EF888A-D145-4129-A411-1B8849D16F64}"/>
              </a:ext>
            </a:extLst>
          </p:cNvPr>
          <p:cNvSpPr/>
          <p:nvPr/>
        </p:nvSpPr>
        <p:spPr>
          <a:xfrm>
            <a:off x="312526" y="189705"/>
            <a:ext cx="258513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E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199446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28D8E1E-35D8-439B-A30A-D0B9B479D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8" y="116311"/>
            <a:ext cx="2505646" cy="60973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B11CF10-E81C-4BEA-A413-24556A5D3F4B}"/>
              </a:ext>
            </a:extLst>
          </p:cNvPr>
          <p:cNvSpPr/>
          <p:nvPr/>
        </p:nvSpPr>
        <p:spPr>
          <a:xfrm>
            <a:off x="312526" y="189705"/>
            <a:ext cx="258513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E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BBECA3-BC68-4F6B-BC13-D7D5DCD90E45}"/>
              </a:ext>
            </a:extLst>
          </p:cNvPr>
          <p:cNvSpPr txBox="1"/>
          <p:nvPr/>
        </p:nvSpPr>
        <p:spPr>
          <a:xfrm>
            <a:off x="539552" y="1275606"/>
            <a:ext cx="13432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SIGPAC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606CD05-DACD-4AD9-BC53-C0BF5C1297EE}"/>
              </a:ext>
            </a:extLst>
          </p:cNvPr>
          <p:cNvSpPr txBox="1"/>
          <p:nvPr/>
        </p:nvSpPr>
        <p:spPr>
          <a:xfrm>
            <a:off x="4644008" y="1275606"/>
            <a:ext cx="261867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b="1" dirty="0" err="1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Parcelas</a:t>
            </a:r>
            <a:r>
              <a:rPr lang="en-GB" b="1" dirty="0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b="1" dirty="0" err="1">
                <a:ln w="22225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agrícolas</a:t>
            </a:r>
            <a:endParaRPr lang="en-GB" b="1" dirty="0">
              <a:ln w="22225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BE4619-9B70-4BE2-ABF3-5C185A6605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323" y="1678553"/>
            <a:ext cx="3888376" cy="25995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CA1F933-02DF-478C-820C-591BED923E5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8816" y="1678554"/>
            <a:ext cx="3955733" cy="2623442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15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5B1564A9-65B0-4F38-ABC2-DAD98DC6DC91}" type="slidenum">
              <a:rPr lang="es-ES" smtClean="0"/>
              <a:pPr/>
              <a:t>36</a:t>
            </a:fld>
            <a:endParaRPr lang="es-ES"/>
          </a:p>
        </p:txBody>
      </p:sp>
      <p:sp>
        <p:nvSpPr>
          <p:cNvPr id="18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</p:spTree>
    <p:extLst>
      <p:ext uri="{BB962C8B-B14F-4D97-AF65-F5344CB8AC3E}">
        <p14:creationId xmlns:p14="http://schemas.microsoft.com/office/powerpoint/2010/main" val="496175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312526" y="189705"/>
            <a:ext cx="258513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E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1979712" y="1203598"/>
            <a:ext cx="5608780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s-ES" altLang="es-ES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Descarga de las parcelas del expediente de la PAC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8" y="116311"/>
            <a:ext cx="2505646" cy="6097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13D554-ED09-4A63-8B7C-1F5D6726B5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25" y="1882378"/>
            <a:ext cx="3714750" cy="137874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5B1564A9-65B0-4F38-ABC2-DAD98DC6DC91}" type="slidenum">
              <a:rPr lang="es-ES" smtClean="0"/>
              <a:pPr/>
              <a:t>37</a:t>
            </a:fld>
            <a:endParaRPr lang="es-ES"/>
          </a:p>
        </p:txBody>
      </p:sp>
      <p:sp>
        <p:nvSpPr>
          <p:cNvPr id="13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116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2364D91-1520-4C97-9019-D780AB73EC51}"/>
              </a:ext>
            </a:extLst>
          </p:cNvPr>
          <p:cNvSpPr/>
          <p:nvPr/>
        </p:nvSpPr>
        <p:spPr>
          <a:xfrm>
            <a:off x="312526" y="189705"/>
            <a:ext cx="258513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E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BE9E72-7375-4309-9A77-B4181A3BC4C2}"/>
              </a:ext>
            </a:extLst>
          </p:cNvPr>
          <p:cNvSpPr/>
          <p:nvPr/>
        </p:nvSpPr>
        <p:spPr>
          <a:xfrm>
            <a:off x="2424464" y="774023"/>
            <a:ext cx="557460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s-ES" altLang="es-ES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Descarga de las parcelas de viñedo desde una DO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719A68A-050D-41FF-B261-97FF80546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8" y="116311"/>
            <a:ext cx="2505646" cy="6097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DB2E89-8A3E-47E4-8EBE-B3B231F1FB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7922" y="1407118"/>
            <a:ext cx="3286125" cy="13358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31B0C1-B1FC-4678-9520-21D6B4D2D0B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7922" y="3265608"/>
            <a:ext cx="3590385" cy="11789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EC297B0-8F12-4995-AE82-CF8B60816F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5263" y="3013793"/>
            <a:ext cx="2567834" cy="18727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52CD79-3A83-4A7F-89C5-92647964BE5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5264" y="1157259"/>
            <a:ext cx="2567834" cy="1856534"/>
          </a:xfrm>
          <a:prstGeom prst="rect">
            <a:avLst/>
          </a:prstGeom>
        </p:spPr>
      </p:pic>
      <p:pic>
        <p:nvPicPr>
          <p:cNvPr id="12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13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5B1564A9-65B0-4F38-ABC2-DAD98DC6DC91}" type="slidenum">
              <a:rPr lang="es-ES" smtClean="0"/>
              <a:pPr/>
              <a:t>38</a:t>
            </a:fld>
            <a:endParaRPr lang="es-ES"/>
          </a:p>
        </p:txBody>
      </p:sp>
      <p:sp>
        <p:nvSpPr>
          <p:cNvPr id="16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</p:spTree>
    <p:extLst>
      <p:ext uri="{BB962C8B-B14F-4D97-AF65-F5344CB8AC3E}">
        <p14:creationId xmlns:p14="http://schemas.microsoft.com/office/powerpoint/2010/main" val="24374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60651CB-F6ED-4AEE-94F4-47F3EE788F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347614"/>
            <a:ext cx="5514975" cy="15073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8" y="116311"/>
            <a:ext cx="2505646" cy="6097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699542"/>
            <a:ext cx="738944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s-ES" sz="1600" b="1" u="sng" dirty="0">
                <a:solidFill>
                  <a:prstClr val="black"/>
                </a:solidFill>
                <a:ea typeface="Calibri" panose="020F0502020204030204" pitchFamily="34" charset="0"/>
              </a:rPr>
              <a:t>CUADRO DE CONTROL de una parcela</a:t>
            </a:r>
            <a:r>
              <a:rPr lang="es-ES" altLang="es-ES" sz="1200" dirty="0">
                <a:solidFill>
                  <a:prstClr val="black"/>
                </a:solidFill>
                <a:ea typeface="Calibri" panose="020F0502020204030204" pitchFamily="34" charset="0"/>
              </a:rPr>
              <a:t>. </a:t>
            </a:r>
            <a:endParaRPr lang="es-ES" altLang="es-ES" sz="2100" dirty="0">
              <a:solidFill>
                <a:prstClr val="black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9F5496-9714-4868-B54E-EB03D9EF7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4587974"/>
            <a:ext cx="257031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Detalle de parcela desde móvil</a:t>
            </a:r>
            <a:endParaRPr lang="es-ES" altLang="es-E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B52C4E1-0510-49B1-A866-E3FAE8591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014" t="2980" r="7085" b="86720"/>
          <a:stretch/>
        </p:blipFill>
        <p:spPr>
          <a:xfrm>
            <a:off x="6545558" y="260768"/>
            <a:ext cx="1080000" cy="32082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427C461-5FC8-4FF3-B8BF-59B83A208876}"/>
              </a:ext>
            </a:extLst>
          </p:cNvPr>
          <p:cNvSpPr/>
          <p:nvPr/>
        </p:nvSpPr>
        <p:spPr>
          <a:xfrm>
            <a:off x="312526" y="189705"/>
            <a:ext cx="258513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ES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C4584D-B0AE-476A-A6AA-6D956FC4CF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1131590"/>
            <a:ext cx="2009869" cy="3483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2C76DE-F6C5-4981-908E-9EE8653512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3003798"/>
            <a:ext cx="4171950" cy="1300163"/>
          </a:xfrm>
          <a:prstGeom prst="rect">
            <a:avLst/>
          </a:prstGeom>
        </p:spPr>
      </p:pic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DBBE1C4A-0284-46A0-9A10-F9AC909A5020}"/>
              </a:ext>
            </a:extLst>
          </p:cNvPr>
          <p:cNvCxnSpPr/>
          <p:nvPr/>
        </p:nvCxnSpPr>
        <p:spPr>
          <a:xfrm flipV="1">
            <a:off x="2339752" y="1841645"/>
            <a:ext cx="267574" cy="154041"/>
          </a:xfrm>
          <a:prstGeom prst="bentConnector3">
            <a:avLst>
              <a:gd name="adj1" fmla="val -1495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0ADEAA7C-DCCA-4342-B6D6-B4E7B14ED8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2055" y="2379408"/>
            <a:ext cx="1195562" cy="572135"/>
          </a:xfrm>
          <a:prstGeom prst="bentConnector3">
            <a:avLst>
              <a:gd name="adj1" fmla="val 99077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5E2E9485-2D1E-4C50-A510-B9C4EBFDB23B}"/>
              </a:ext>
            </a:extLst>
          </p:cNvPr>
          <p:cNvSpPr/>
          <p:nvPr/>
        </p:nvSpPr>
        <p:spPr>
          <a:xfrm>
            <a:off x="6948264" y="2931790"/>
            <a:ext cx="266700" cy="357193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28AA7D87-B10C-4769-9966-B96D267CA06D}"/>
              </a:ext>
            </a:extLst>
          </p:cNvPr>
          <p:cNvSpPr/>
          <p:nvPr/>
        </p:nvSpPr>
        <p:spPr>
          <a:xfrm>
            <a:off x="7524328" y="1491630"/>
            <a:ext cx="287812" cy="295292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33D6162-2134-4B78-AA75-5795CE21F98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73736"/>
            <a:ext cx="1085850" cy="31718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5B1564A9-65B0-4F38-ABC2-DAD98DC6DC91}" type="slidenum">
              <a:rPr lang="es-ES" smtClean="0"/>
              <a:pPr/>
              <a:t>39</a:t>
            </a:fld>
            <a:endParaRPr lang="es-ES"/>
          </a:p>
        </p:txBody>
      </p:sp>
      <p:sp>
        <p:nvSpPr>
          <p:cNvPr id="21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7884368" y="2139702"/>
            <a:ext cx="1259632" cy="43204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327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s://www.itu.int/en/ITU-T/challenges/innovation/PublishingImages/logo-ICT-Challenge_slid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491630"/>
            <a:ext cx="3168352" cy="204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Marcador de contenido 13"/>
          <p:cNvSpPr>
            <a:spLocks noGrp="1"/>
          </p:cNvSpPr>
          <p:nvPr>
            <p:ph idx="1"/>
          </p:nvPr>
        </p:nvSpPr>
        <p:spPr>
          <a:xfrm>
            <a:off x="683568" y="1347614"/>
            <a:ext cx="3314980" cy="978102"/>
          </a:xfrm>
        </p:spPr>
        <p:txBody>
          <a:bodyPr>
            <a:noAutofit/>
          </a:bodyPr>
          <a:lstStyle/>
          <a:p>
            <a:pPr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s-ES" sz="1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Sensorización</a:t>
            </a: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y tratamiento de datos 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(registro de datos de cultivos, ambientales, telemetría de máquinas, etc.)</a:t>
            </a:r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79512" y="627534"/>
            <a:ext cx="6696744" cy="5040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Optimización y control a través de las tecnologías</a:t>
            </a:r>
            <a:endParaRPr lang="en-US" sz="28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Marcador de contenido 13"/>
          <p:cNvSpPr txBox="1">
            <a:spLocks/>
          </p:cNvSpPr>
          <p:nvPr/>
        </p:nvSpPr>
        <p:spPr>
          <a:xfrm>
            <a:off x="899592" y="2571750"/>
            <a:ext cx="2514525" cy="1437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Teledetección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(Imágenes de satélites, drones, etc.)</a:t>
            </a:r>
          </a:p>
        </p:txBody>
      </p:sp>
      <p:sp>
        <p:nvSpPr>
          <p:cNvPr id="15" name="Marcador de contenido 13"/>
          <p:cNvSpPr txBox="1">
            <a:spLocks/>
          </p:cNvSpPr>
          <p:nvPr/>
        </p:nvSpPr>
        <p:spPr>
          <a:xfrm>
            <a:off x="1835696" y="3507854"/>
            <a:ext cx="2433707" cy="1096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Robótica y toma de decisiones 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</a:t>
            </a:r>
            <a:r>
              <a:rPr lang="es-E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Autoguiados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, vehículos 100% autónomos)</a:t>
            </a:r>
          </a:p>
          <a:p>
            <a:pPr>
              <a:buClr>
                <a:srgbClr val="90C226"/>
              </a:buClr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  <p:sp>
        <p:nvSpPr>
          <p:cNvPr id="16" name="Marcador de contenido 13"/>
          <p:cNvSpPr txBox="1">
            <a:spLocks/>
          </p:cNvSpPr>
          <p:nvPr/>
        </p:nvSpPr>
        <p:spPr>
          <a:xfrm>
            <a:off x="5724128" y="3507854"/>
            <a:ext cx="3185813" cy="1434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Sistemas de Información Geográfica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(Mapas de unidades de manejo, mapas de prescripción, etc…)</a:t>
            </a:r>
          </a:p>
        </p:txBody>
      </p:sp>
      <p:sp>
        <p:nvSpPr>
          <p:cNvPr id="18" name="Marcador de contenido 13"/>
          <p:cNvSpPr txBox="1">
            <a:spLocks/>
          </p:cNvSpPr>
          <p:nvPr/>
        </p:nvSpPr>
        <p:spPr>
          <a:xfrm>
            <a:off x="6372200" y="2499742"/>
            <a:ext cx="2448272" cy="68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Posicionamiento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por satélite</a:t>
            </a:r>
          </a:p>
        </p:txBody>
      </p:sp>
      <p:sp>
        <p:nvSpPr>
          <p:cNvPr id="19" name="Marcador de contenido 13"/>
          <p:cNvSpPr txBox="1">
            <a:spLocks/>
          </p:cNvSpPr>
          <p:nvPr/>
        </p:nvSpPr>
        <p:spPr>
          <a:xfrm>
            <a:off x="6012160" y="1419622"/>
            <a:ext cx="2739425" cy="124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s-E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Internet de las cosas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, redes de comunicaciones y almacenamiento en la nube.</a:t>
            </a:r>
          </a:p>
          <a:p>
            <a:pPr>
              <a:buClr>
                <a:srgbClr val="90C226"/>
              </a:buClr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8" y="116311"/>
            <a:ext cx="2505646" cy="6097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93" y="551275"/>
            <a:ext cx="8772207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s-ES" sz="1600" b="1" u="sng" dirty="0">
                <a:solidFill>
                  <a:prstClr val="black"/>
                </a:solidFill>
                <a:ea typeface="Calibri" panose="020F0502020204030204" pitchFamily="34" charset="0"/>
              </a:rPr>
              <a:t>Función zonificación evolucionada</a:t>
            </a:r>
          </a:p>
          <a:p>
            <a:pPr>
              <a:lnSpc>
                <a:spcPct val="150000"/>
              </a:lnSpc>
            </a:pPr>
            <a:r>
              <a:rPr lang="es-ES" altLang="es-ES" sz="1400" dirty="0">
                <a:solidFill>
                  <a:prstClr val="black"/>
                </a:solidFill>
                <a:ea typeface="Calibri" panose="020F0502020204030204" pitchFamily="34" charset="0"/>
              </a:rPr>
              <a:t>Selección de una o varias imágenes para promediarlas y obtener un mapa zonificado</a:t>
            </a:r>
            <a:endParaRPr lang="es-ES" altLang="es-ES" sz="105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s-ES" altLang="es-ES" sz="20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22583-939A-4FA9-A93F-B8F8272F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741" y="4573895"/>
            <a:ext cx="2009869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Detalle de parcela desde PC</a:t>
            </a:r>
            <a:endParaRPr lang="es-ES" altLang="es-E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FFB8CF-A984-4407-AACA-FB0A1A54ED23}"/>
              </a:ext>
            </a:extLst>
          </p:cNvPr>
          <p:cNvSpPr/>
          <p:nvPr/>
        </p:nvSpPr>
        <p:spPr>
          <a:xfrm>
            <a:off x="312526" y="189705"/>
            <a:ext cx="258513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E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B3E13B-FEC5-4698-A796-EE59DBE790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365435"/>
            <a:ext cx="6232353" cy="3369192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5B1564A9-65B0-4F38-ABC2-DAD98DC6DC91}" type="slidenum">
              <a:rPr lang="es-ES" smtClean="0"/>
              <a:pPr/>
              <a:t>40</a:t>
            </a:fld>
            <a:endParaRPr lang="es-ES"/>
          </a:p>
        </p:txBody>
      </p:sp>
      <p:sp>
        <p:nvSpPr>
          <p:cNvPr id="13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8247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8" y="116311"/>
            <a:ext cx="2505646" cy="6097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27" y="278210"/>
            <a:ext cx="8772207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es-ES" altLang="es-ES" sz="120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s-ES" b="1" u="sng" dirty="0">
                <a:solidFill>
                  <a:prstClr val="black"/>
                </a:solidFill>
                <a:ea typeface="Calibri" panose="020F0502020204030204" pitchFamily="34" charset="0"/>
              </a:rPr>
              <a:t>Función zonificación</a:t>
            </a:r>
          </a:p>
          <a:p>
            <a:pPr>
              <a:lnSpc>
                <a:spcPct val="150000"/>
              </a:lnSpc>
            </a:pPr>
            <a:r>
              <a:rPr lang="es-ES" altLang="es-ES" sz="1200" dirty="0">
                <a:solidFill>
                  <a:prstClr val="black"/>
                </a:solidFill>
                <a:ea typeface="Calibri" panose="020F0502020204030204" pitchFamily="34" charset="0"/>
              </a:rPr>
              <a:t>Se crea un mapa zonificado promediando una o varias imágenes seleccionadas por el usuario y enlaza cada unidad de manejo con el módulo de nutrientes para elaborar la prescripción según el objetivo de producción de cada zona.</a:t>
            </a:r>
          </a:p>
          <a:p>
            <a:pPr>
              <a:lnSpc>
                <a:spcPct val="150000"/>
              </a:lnSpc>
            </a:pPr>
            <a:endParaRPr lang="es-ES" altLang="es-ES" sz="21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22583-939A-4FA9-A93F-B8F8272F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741" y="4573895"/>
            <a:ext cx="2009869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Detalle de parcela desde PC</a:t>
            </a:r>
            <a:endParaRPr lang="es-ES" altLang="es-E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FFB8CF-A984-4407-AACA-FB0A1A54ED23}"/>
              </a:ext>
            </a:extLst>
          </p:cNvPr>
          <p:cNvSpPr/>
          <p:nvPr/>
        </p:nvSpPr>
        <p:spPr>
          <a:xfrm>
            <a:off x="312526" y="189705"/>
            <a:ext cx="258513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E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DB05F8-E006-4F37-ACD9-EC28A953FC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563638"/>
            <a:ext cx="7699867" cy="3325402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5B1564A9-65B0-4F38-ABC2-DAD98DC6DC91}" type="slidenum">
              <a:rPr lang="es-ES" smtClean="0"/>
              <a:pPr/>
              <a:t>41</a:t>
            </a:fld>
            <a:endParaRPr lang="es-ES"/>
          </a:p>
        </p:txBody>
      </p:sp>
      <p:sp>
        <p:nvSpPr>
          <p:cNvPr id="13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3635896" y="4227934"/>
            <a:ext cx="1584176" cy="43204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600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8C90BB70-293B-4C28-B584-0576A309F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1"/>
          <a:stretch>
            <a:fillRect/>
          </a:stretch>
        </p:blipFill>
        <p:spPr>
          <a:xfrm>
            <a:off x="6804248" y="2643758"/>
            <a:ext cx="1067035" cy="208823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78" y="116311"/>
            <a:ext cx="2505646" cy="6097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DB2B4F-09D5-4DDF-B6C6-E2B8E2DC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93" y="700369"/>
            <a:ext cx="8772207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s-ES" sz="1200" b="1" u="sng" dirty="0">
                <a:solidFill>
                  <a:prstClr val="black"/>
                </a:solidFill>
                <a:ea typeface="Calibri" panose="020F0502020204030204" pitchFamily="34" charset="0"/>
              </a:rPr>
              <a:t>Caso real: agricultor usando mapas de dosificación variable para la fertilización de sus parcelas</a:t>
            </a:r>
          </a:p>
          <a:p>
            <a:pPr>
              <a:lnSpc>
                <a:spcPct val="150000"/>
              </a:lnSpc>
            </a:pPr>
            <a:endParaRPr lang="es-ES" altLang="es-ES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22583-939A-4FA9-A93F-B8F8272F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741" y="4573895"/>
            <a:ext cx="2009869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Detalle de parcela desde PC</a:t>
            </a:r>
            <a:endParaRPr lang="es-ES" altLang="es-E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FFB8CF-A984-4407-AACA-FB0A1A54ED23}"/>
              </a:ext>
            </a:extLst>
          </p:cNvPr>
          <p:cNvSpPr/>
          <p:nvPr/>
        </p:nvSpPr>
        <p:spPr>
          <a:xfrm>
            <a:off x="312526" y="189705"/>
            <a:ext cx="258513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E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https://www.sativum.es/</a:t>
            </a:r>
            <a:endParaRPr lang="es-ES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BC7F075-EE03-4B1E-8FD2-1156F719D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93" y="1005781"/>
            <a:ext cx="2492135" cy="18691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729C1C-4D55-4028-B06F-F95EDF86B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16" y="1005781"/>
            <a:ext cx="2602415" cy="1951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138C13-EB22-47D7-8F43-65FB12766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1020349"/>
            <a:ext cx="2340484" cy="175536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C1C0F1D-C062-4C6A-A32F-3518161630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13998"/>
            <a:ext cx="2520000" cy="1890000"/>
          </a:xfrm>
          <a:prstGeom prst="rect">
            <a:avLst/>
          </a:prstGeom>
        </p:spPr>
      </p:pic>
      <p:pic>
        <p:nvPicPr>
          <p:cNvPr id="12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15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5B1564A9-65B0-4F38-ABC2-DAD98DC6DC91}" type="slidenum">
              <a:rPr lang="es-ES" smtClean="0"/>
              <a:pPr/>
              <a:t>42</a:t>
            </a:fld>
            <a:endParaRPr lang="es-ES"/>
          </a:p>
        </p:txBody>
      </p:sp>
      <p:sp>
        <p:nvSpPr>
          <p:cNvPr id="20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</p:spTree>
    <p:extLst>
      <p:ext uri="{BB962C8B-B14F-4D97-AF65-F5344CB8AC3E}">
        <p14:creationId xmlns:p14="http://schemas.microsoft.com/office/powerpoint/2010/main" val="955463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131590"/>
            <a:ext cx="5297697" cy="3442277"/>
          </a:xfrm>
        </p:spPr>
        <p:txBody>
          <a:bodyPr>
            <a:normAutofit fontScale="85000" lnSpcReduction="20000"/>
          </a:bodyPr>
          <a:lstStyle/>
          <a:p>
            <a:r>
              <a:rPr lang="es-ES" sz="2100" dirty="0"/>
              <a:t>Sativum es una APP pública para la gestión de datos sobre parcelas agrícolas</a:t>
            </a:r>
          </a:p>
          <a:p>
            <a:pPr lvl="1"/>
            <a:r>
              <a:rPr lang="es-ES" sz="2300" dirty="0"/>
              <a:t>Satélite</a:t>
            </a:r>
            <a:r>
              <a:rPr lang="es-ES" sz="2100" dirty="0"/>
              <a:t> (y foto aérea)</a:t>
            </a:r>
          </a:p>
          <a:p>
            <a:pPr lvl="1"/>
            <a:r>
              <a:rPr lang="es-ES" sz="2100" dirty="0"/>
              <a:t>Suelo</a:t>
            </a:r>
          </a:p>
          <a:p>
            <a:pPr lvl="1"/>
            <a:r>
              <a:rPr lang="es-ES" sz="2100" dirty="0"/>
              <a:t>Clima</a:t>
            </a:r>
          </a:p>
          <a:p>
            <a:pPr lvl="1"/>
            <a:r>
              <a:rPr lang="es-ES" sz="2100" dirty="0"/>
              <a:t>Parcelario y cultivos</a:t>
            </a:r>
          </a:p>
          <a:p>
            <a:r>
              <a:rPr lang="es-ES" sz="2100" dirty="0"/>
              <a:t>Integrada con el sistema de gestión de la PAC</a:t>
            </a:r>
          </a:p>
          <a:p>
            <a:r>
              <a:rPr lang="es-ES" sz="2100" dirty="0"/>
              <a:t>Se incluyen módulos de ayuda a la toma de decisiones.</a:t>
            </a:r>
          </a:p>
          <a:p>
            <a:pPr lvl="1"/>
            <a:r>
              <a:rPr lang="es-ES" sz="2100" b="1" dirty="0"/>
              <a:t>Nutrición: Es un FAST</a:t>
            </a:r>
          </a:p>
          <a:p>
            <a:pPr lvl="1"/>
            <a:r>
              <a:rPr lang="es-ES" sz="2100" dirty="0"/>
              <a:t>Plagas</a:t>
            </a:r>
          </a:p>
          <a:p>
            <a:pPr lvl="1"/>
            <a:r>
              <a:rPr lang="es-ES" sz="2100" dirty="0"/>
              <a:t>Agricultura de precisión…</a:t>
            </a:r>
          </a:p>
          <a:p>
            <a:endParaRPr lang="es-ES" sz="2100" dirty="0"/>
          </a:p>
          <a:p>
            <a:pPr lvl="1"/>
            <a:endParaRPr lang="es-ES" sz="2100" dirty="0"/>
          </a:p>
          <a:p>
            <a:endParaRPr lang="es-ES" sz="21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64" y="316493"/>
            <a:ext cx="2927794" cy="6171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B008DF-B59D-4531-9483-5F10D063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3752"/>
          <a:stretch/>
        </p:blipFill>
        <p:spPr>
          <a:xfrm>
            <a:off x="6887092" y="0"/>
            <a:ext cx="2256908" cy="4044274"/>
          </a:xfrm>
          <a:prstGeom prst="rect">
            <a:avLst/>
          </a:prstGeom>
        </p:spPr>
      </p:pic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13BE6FEB-A5EB-4D5B-9264-80E45F2A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7656" r="3675"/>
          <a:stretch/>
        </p:blipFill>
        <p:spPr>
          <a:xfrm>
            <a:off x="6886575" y="3836455"/>
            <a:ext cx="2256908" cy="13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6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38D439-80F6-4EFA-880B-89FA1376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67656" r="3675"/>
          <a:stretch/>
        </p:blipFill>
        <p:spPr>
          <a:xfrm>
            <a:off x="0" y="3836455"/>
            <a:ext cx="2256908" cy="13070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A94237-1DFD-466F-BA75-233951D2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3752"/>
          <a:stretch/>
        </p:blipFill>
        <p:spPr>
          <a:xfrm>
            <a:off x="517" y="0"/>
            <a:ext cx="2256908" cy="40442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403EC5-E6F8-4AA4-9405-45804D1B53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7696" y="0"/>
            <a:ext cx="2982241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CE56B1-59B4-405D-92F4-A10D31D0B5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1242" y="0"/>
            <a:ext cx="29822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7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C9B4B-B1C7-4B3B-95B7-A71942BEE2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82241" cy="5143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DC8B5-DB53-4FFA-B09F-BF8667CB0F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880" y="0"/>
            <a:ext cx="2982241" cy="5143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45E8D-F50A-4956-A9AF-28E3833CBF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1759" y="0"/>
            <a:ext cx="29822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46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899592" y="1851670"/>
            <a:ext cx="7056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000" dirty="0"/>
              <a:t>  A tener en cuenta en insumos de alto coste: Fertilizante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/>
              <a:t>  Sobrecoste del equipo importante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/>
              <a:t>  No “es de uso directo” implica tomar decisiones y conocimiento agronómico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/>
              <a:t>  Constituye la verdadera esencia de la agricultura de precisión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/>
              <a:t>  </a:t>
            </a:r>
            <a:r>
              <a:rPr lang="es-ES" sz="2000" b="1" dirty="0"/>
              <a:t>SATIVUM</a:t>
            </a:r>
            <a:r>
              <a:rPr lang="es-ES" sz="2000" dirty="0"/>
              <a:t> te facilita crear mapas con varias imágenes de satélite.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331640" y="91556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Notas para recordar: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915566"/>
            <a:ext cx="1554931" cy="10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179512" y="0"/>
            <a:ext cx="504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Dosificación variable de insumos</a:t>
            </a:r>
          </a:p>
        </p:txBody>
      </p:sp>
      <p:pic>
        <p:nvPicPr>
          <p:cNvPr id="16" name="Imagen 10">
            <a:extLst>
              <a:ext uri="{FF2B5EF4-FFF2-40B4-BE49-F238E27FC236}">
                <a16:creationId xmlns:a16="http://schemas.microsoft.com/office/drawing/2014/main" id="{080CB212-EE47-4A4F-9509-1B6C1E115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55926"/>
            <a:ext cx="1929582" cy="4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4"/>
          <a:stretch>
            <a:fillRect/>
          </a:stretch>
        </p:blipFill>
        <p:spPr>
          <a:xfrm>
            <a:off x="6390156" y="0"/>
            <a:ext cx="2753844" cy="77155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47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2B25275-2FFF-4A0C-AF38-1EA5439EB989}"/>
              </a:ext>
            </a:extLst>
          </p:cNvPr>
          <p:cNvSpPr txBox="1">
            <a:spLocks/>
          </p:cNvSpPr>
          <p:nvPr/>
        </p:nvSpPr>
        <p:spPr>
          <a:xfrm>
            <a:off x="251520" y="1491630"/>
            <a:ext cx="8784976" cy="1325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497263" algn="l"/>
              </a:tabLs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100" b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  <a:ea typeface="Gadugi" panose="020B0502040204020203" pitchFamily="34" charset="0"/>
              </a:rPr>
              <a:t>¡Muchas gracias por vuestra atención!</a:t>
            </a:r>
          </a:p>
          <a:p>
            <a:pPr algn="ctr"/>
            <a:endParaRPr lang="es-ES" dirty="0">
              <a:solidFill>
                <a:schemeClr val="bg1"/>
              </a:solidFill>
              <a:latin typeface="Nunito sans" pitchFamily="2" charset="0"/>
              <a:ea typeface="Gadugi" panose="020B0502040204020203" pitchFamily="34" charset="0"/>
            </a:endParaRPr>
          </a:p>
          <a:p>
            <a:pPr algn="ctr"/>
            <a:r>
              <a:rPr lang="en-GB" sz="2000" b="1" dirty="0" err="1">
                <a:solidFill>
                  <a:schemeClr val="accent3">
                    <a:lumMod val="50000"/>
                  </a:schemeClr>
                </a:solidFill>
              </a:rPr>
              <a:t>Correo</a:t>
            </a: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 de </a:t>
            </a:r>
            <a:r>
              <a:rPr lang="en-GB" sz="2000" b="1" dirty="0" err="1">
                <a:solidFill>
                  <a:schemeClr val="accent3">
                    <a:lumMod val="50000"/>
                  </a:schemeClr>
                </a:solidFill>
              </a:rPr>
              <a:t>Soporte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es-ES" sz="2000" b="1" dirty="0">
                <a:solidFill>
                  <a:prstClr val="white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soporte-sativum@itacyl.es</a:t>
            </a:r>
            <a:endParaRPr lang="es-ES" sz="2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/>
            <a:endParaRPr lang="es-ES" sz="19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639B7255-6F16-4738-A6A8-98F147C77E58}"/>
              </a:ext>
            </a:extLst>
          </p:cNvPr>
          <p:cNvSpPr txBox="1">
            <a:spLocks/>
          </p:cNvSpPr>
          <p:nvPr/>
        </p:nvSpPr>
        <p:spPr>
          <a:xfrm>
            <a:off x="179512" y="3363838"/>
            <a:ext cx="8964488" cy="953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777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</a:rPr>
              <a:t>Vanessa Paredes Gómez</a:t>
            </a:r>
          </a:p>
          <a:p>
            <a:pPr marL="0" indent="0" algn="ctr">
              <a:buNone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Unidad de Información Geográfica e Innovación</a:t>
            </a:r>
          </a:p>
          <a:p>
            <a:pPr marL="0" indent="0" algn="ctr">
              <a:buNone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Área de Desarrollo Tecnológico</a:t>
            </a:r>
          </a:p>
          <a:p>
            <a:pPr marL="0" indent="0" algn="ctr">
              <a:buNone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Subdirección de Infraestructuras Agrarias</a:t>
            </a:r>
          </a:p>
          <a:p>
            <a:pPr marL="0" indent="0" algn="ctr">
              <a:buNone/>
            </a:pPr>
            <a:r>
              <a:rPr lang="es-ES" sz="1200" dirty="0">
                <a:solidFill>
                  <a:schemeClr val="accent3">
                    <a:lumMod val="50000"/>
                  </a:schemeClr>
                </a:solidFill>
              </a:rPr>
              <a:t>E-mail: </a:t>
            </a:r>
            <a:r>
              <a:rPr lang="es-ES" sz="1200" dirty="0">
                <a:solidFill>
                  <a:schemeClr val="accent3">
                    <a:lumMod val="50000"/>
                  </a:schemeClr>
                </a:solidFill>
                <a:hlinkClick r:id="rId6"/>
              </a:rPr>
              <a:t>vanessa.paredes@itacyl.es</a:t>
            </a: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s-E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2427734"/>
            <a:ext cx="2927794" cy="6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0" y="195486"/>
            <a:ext cx="6804248" cy="810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5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latin typeface="+mn-lt"/>
                <a:ea typeface="+mn-ea"/>
                <a:cs typeface="+mn-cs"/>
              </a:rPr>
              <a:t>Ejemplos de ahorros por la implantación de técnicas de Agricultura de Precisión</a:t>
            </a:r>
            <a:endParaRPr lang="en-US" sz="2500" b="1" dirty="0">
              <a:ln>
                <a:solidFill>
                  <a:prstClr val="black"/>
                </a:solidFill>
              </a:ln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Imagen 8">
            <a:extLst>
              <a:ext uri="{FF2B5EF4-FFF2-40B4-BE49-F238E27FC236}">
                <a16:creationId xmlns:a16="http://schemas.microsoft.com/office/drawing/2014/main" id="{F2AD2010-F617-44A0-B240-4483117878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579863"/>
            <a:ext cx="1728192" cy="938354"/>
          </a:xfrm>
          <a:prstGeom prst="rect">
            <a:avLst/>
          </a:prstGeom>
        </p:spPr>
      </p:pic>
      <p:sp>
        <p:nvSpPr>
          <p:cNvPr id="15" name="Marcador de contenido 2"/>
          <p:cNvSpPr>
            <a:spLocks noGrp="1"/>
          </p:cNvSpPr>
          <p:nvPr>
            <p:ph idx="1"/>
          </p:nvPr>
        </p:nvSpPr>
        <p:spPr>
          <a:xfrm>
            <a:off x="539552" y="1203598"/>
            <a:ext cx="7265028" cy="2520279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000" dirty="0"/>
              <a:t>Guiados y </a:t>
            </a:r>
            <a:r>
              <a:rPr lang="es-ES" sz="2000" dirty="0" err="1"/>
              <a:t>autoguiados</a:t>
            </a:r>
            <a:r>
              <a:rPr lang="es-ES" sz="2000" dirty="0"/>
              <a:t> de máquinas</a:t>
            </a:r>
          </a:p>
          <a:p>
            <a:pPr>
              <a:lnSpc>
                <a:spcPct val="200000"/>
              </a:lnSpc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000" dirty="0"/>
              <a:t>Control de secciones en máquinas</a:t>
            </a:r>
          </a:p>
          <a:p>
            <a:pPr>
              <a:lnSpc>
                <a:spcPct val="200000"/>
              </a:lnSpc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000" dirty="0"/>
              <a:t>Sistemas de tráfico controlado</a:t>
            </a:r>
          </a:p>
          <a:p>
            <a:pPr>
              <a:lnSpc>
                <a:spcPct val="200000"/>
              </a:lnSpc>
              <a:buClr>
                <a:schemeClr val="accent3">
                  <a:lumMod val="50000"/>
                </a:schemeClr>
              </a:buClr>
              <a:buSzPct val="116000"/>
              <a:buFont typeface="+mj-lt"/>
              <a:buAutoNum type="arabicPeriod"/>
            </a:pPr>
            <a:r>
              <a:rPr lang="es-ES" sz="2000" dirty="0"/>
              <a:t>Dosificación variable de inputs y monitorización</a:t>
            </a: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1BDA9B04-9676-4CA3-97F4-7EB2BD1CB934}"/>
              </a:ext>
            </a:extLst>
          </p:cNvPr>
          <p:cNvSpPr txBox="1"/>
          <p:nvPr/>
        </p:nvSpPr>
        <p:spPr>
          <a:xfrm>
            <a:off x="4572000" y="1419622"/>
            <a:ext cx="449999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5%</a:t>
            </a:r>
            <a:r>
              <a:rPr lang="es-ES" dirty="0">
                <a:solidFill>
                  <a:srgbClr val="FFCC00"/>
                </a:solidFill>
              </a:rPr>
              <a:t> </a:t>
            </a:r>
            <a:r>
              <a:rPr lang="es-ES" dirty="0"/>
              <a:t>de ahorro en insumos, MO y reparaciones</a:t>
            </a:r>
          </a:p>
        </p:txBody>
      </p:sp>
      <p:sp>
        <p:nvSpPr>
          <p:cNvPr id="17" name="CuadroTexto 4">
            <a:extLst>
              <a:ext uri="{FF2B5EF4-FFF2-40B4-BE49-F238E27FC236}">
                <a16:creationId xmlns:a16="http://schemas.microsoft.com/office/drawing/2014/main" id="{C9A932B4-CF5F-4A92-A4B5-CB443DD58818}"/>
              </a:ext>
            </a:extLst>
          </p:cNvPr>
          <p:cNvSpPr txBox="1"/>
          <p:nvPr/>
        </p:nvSpPr>
        <p:spPr>
          <a:xfrm>
            <a:off x="4427984" y="2067694"/>
            <a:ext cx="27723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8% </a:t>
            </a:r>
            <a:r>
              <a:rPr lang="es-ES" dirty="0"/>
              <a:t>de ahorro en insumos</a:t>
            </a:r>
          </a:p>
        </p:txBody>
      </p:sp>
      <p:sp>
        <p:nvSpPr>
          <p:cNvPr id="18" name="CuadroTexto 5">
            <a:extLst>
              <a:ext uri="{FF2B5EF4-FFF2-40B4-BE49-F238E27FC236}">
                <a16:creationId xmlns:a16="http://schemas.microsoft.com/office/drawing/2014/main" id="{0577B144-8B28-48E1-BD2A-E600A082AD78}"/>
              </a:ext>
            </a:extLst>
          </p:cNvPr>
          <p:cNvSpPr txBox="1"/>
          <p:nvPr/>
        </p:nvSpPr>
        <p:spPr>
          <a:xfrm>
            <a:off x="4139952" y="2643758"/>
            <a:ext cx="345638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10% </a:t>
            </a:r>
            <a:r>
              <a:rPr lang="es-ES" dirty="0"/>
              <a:t>de mejora de rendimientos</a:t>
            </a:r>
          </a:p>
        </p:txBody>
      </p:sp>
      <p:sp>
        <p:nvSpPr>
          <p:cNvPr id="19" name="CuadroTexto 7">
            <a:extLst>
              <a:ext uri="{FF2B5EF4-FFF2-40B4-BE49-F238E27FC236}">
                <a16:creationId xmlns:a16="http://schemas.microsoft.com/office/drawing/2014/main" id="{1C727B21-66D7-45E3-9EB6-682091E762C3}"/>
              </a:ext>
            </a:extLst>
          </p:cNvPr>
          <p:cNvSpPr txBox="1"/>
          <p:nvPr/>
        </p:nvSpPr>
        <p:spPr>
          <a:xfrm>
            <a:off x="5724128" y="3219822"/>
            <a:ext cx="288032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15% </a:t>
            </a:r>
            <a:r>
              <a:rPr lang="es-ES" dirty="0"/>
              <a:t>de ahorro en insumos</a:t>
            </a: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sp>
        <p:nvSpPr>
          <p:cNvPr id="17" name="Título 3">
            <a:extLst>
              <a:ext uri="{FF2B5EF4-FFF2-40B4-BE49-F238E27FC236}">
                <a16:creationId xmlns:a16="http://schemas.microsoft.com/office/drawing/2014/main" id="{EA685C52-50CE-4A44-9B1A-ABBAD6CE61C1}"/>
              </a:ext>
            </a:extLst>
          </p:cNvPr>
          <p:cNvSpPr>
            <a:spLocks noGrp="1"/>
          </p:cNvSpPr>
          <p:nvPr/>
        </p:nvSpPr>
        <p:spPr>
          <a:xfrm>
            <a:off x="1619672" y="2067694"/>
            <a:ext cx="6048672" cy="62764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b="1" kern="1200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600" dirty="0">
                <a:effectLst/>
              </a:rPr>
              <a:t>Posicionamiento de precisión</a:t>
            </a:r>
          </a:p>
        </p:txBody>
      </p:sp>
      <p:pic>
        <p:nvPicPr>
          <p:cNvPr id="1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9 Rectángulo"/>
          <p:cNvSpPr/>
          <p:nvPr/>
        </p:nvSpPr>
        <p:spPr>
          <a:xfrm>
            <a:off x="179512" y="0"/>
            <a:ext cx="4547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Posicionamiento de precisión</a:t>
            </a:r>
          </a:p>
        </p:txBody>
      </p:sp>
      <p:sp>
        <p:nvSpPr>
          <p:cNvPr id="14" name="1 CuadroTexto"/>
          <p:cNvSpPr txBox="1"/>
          <p:nvPr/>
        </p:nvSpPr>
        <p:spPr>
          <a:xfrm>
            <a:off x="1187624" y="771551"/>
            <a:ext cx="7596336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2000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Sistemas de mejora de la exactitud y precisión</a:t>
            </a:r>
          </a:p>
          <a:p>
            <a:endParaRPr lang="es-ES" sz="2000" dirty="0">
              <a:ln w="3175">
                <a:solidFill>
                  <a:prstClr val="black"/>
                </a:solidFill>
              </a:ln>
              <a:solidFill>
                <a:srgbClr val="FFCC00"/>
              </a:solidFill>
              <a:effectLst/>
            </a:endParaRPr>
          </a:p>
        </p:txBody>
      </p:sp>
      <p:pic>
        <p:nvPicPr>
          <p:cNvPr id="15" name="Picture 2" descr="PA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275606"/>
            <a:ext cx="1384603" cy="184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0 CuadroTexto"/>
          <p:cNvSpPr txBox="1"/>
          <p:nvPr/>
        </p:nvSpPr>
        <p:spPr>
          <a:xfrm>
            <a:off x="3563888" y="1419622"/>
            <a:ext cx="3227612" cy="1077218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600" i="1" dirty="0"/>
              <a:t>Agencias independientes monitorizan la señal y proporcionan información al usuario para mejorar su precisión</a:t>
            </a:r>
            <a:endParaRPr lang="es-ES" sz="1400" dirty="0"/>
          </a:p>
        </p:txBody>
      </p:sp>
      <p:sp>
        <p:nvSpPr>
          <p:cNvPr id="18" name="Rectángulo 8"/>
          <p:cNvSpPr/>
          <p:nvPr/>
        </p:nvSpPr>
        <p:spPr>
          <a:xfrm>
            <a:off x="6156176" y="3435846"/>
            <a:ext cx="1747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 cm</a:t>
            </a:r>
          </a:p>
        </p:txBody>
      </p:sp>
      <p:sp>
        <p:nvSpPr>
          <p:cNvPr id="21" name="Elipse 6"/>
          <p:cNvSpPr/>
          <p:nvPr/>
        </p:nvSpPr>
        <p:spPr>
          <a:xfrm>
            <a:off x="3203848" y="3147814"/>
            <a:ext cx="1728192" cy="158417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"/>
          <p:cNvSpPr/>
          <p:nvPr/>
        </p:nvSpPr>
        <p:spPr>
          <a:xfrm>
            <a:off x="3491880" y="3435846"/>
            <a:ext cx="1184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2m</a:t>
            </a:r>
          </a:p>
        </p:txBody>
      </p:sp>
      <p:sp>
        <p:nvSpPr>
          <p:cNvPr id="23" name="Flecha derecha 4"/>
          <p:cNvSpPr/>
          <p:nvPr/>
        </p:nvSpPr>
        <p:spPr>
          <a:xfrm>
            <a:off x="5148064" y="3507854"/>
            <a:ext cx="576064" cy="80172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7"/>
          <p:cNvSpPr/>
          <p:nvPr/>
        </p:nvSpPr>
        <p:spPr>
          <a:xfrm>
            <a:off x="5940152" y="386789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1 CuadroTexto"/>
          <p:cNvSpPr txBox="1"/>
          <p:nvPr/>
        </p:nvSpPr>
        <p:spPr>
          <a:xfrm>
            <a:off x="827584" y="771550"/>
            <a:ext cx="7596336" cy="627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" sz="2000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¿Cómo nos llega la información de correcciones?</a:t>
            </a:r>
          </a:p>
          <a:p>
            <a:endParaRPr lang="es-ES" sz="2800" dirty="0">
              <a:effectLst/>
            </a:endParaRPr>
          </a:p>
        </p:txBody>
      </p:sp>
      <p:grpSp>
        <p:nvGrpSpPr>
          <p:cNvPr id="13" name="Grupo 9"/>
          <p:cNvGrpSpPr/>
          <p:nvPr/>
        </p:nvGrpSpPr>
        <p:grpSpPr>
          <a:xfrm>
            <a:off x="2267744" y="2355726"/>
            <a:ext cx="1620894" cy="1689499"/>
            <a:chOff x="1151966" y="1876639"/>
            <a:chExt cx="2076468" cy="2571751"/>
          </a:xfrm>
        </p:grpSpPr>
        <p:pic>
          <p:nvPicPr>
            <p:cNvPr id="14" name="Picture 2" descr="Image result for 4g vs satellite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51966" y="1876639"/>
              <a:ext cx="1656184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132" y="3633080"/>
              <a:ext cx="1153302" cy="815310"/>
            </a:xfrm>
            <a:prstGeom prst="rect">
              <a:avLst/>
            </a:prstGeom>
          </p:spPr>
        </p:pic>
      </p:grpSp>
      <p:grpSp>
        <p:nvGrpSpPr>
          <p:cNvPr id="16" name="Grupo 1"/>
          <p:cNvGrpSpPr/>
          <p:nvPr/>
        </p:nvGrpSpPr>
        <p:grpSpPr>
          <a:xfrm>
            <a:off x="6084168" y="2355726"/>
            <a:ext cx="1509135" cy="1689499"/>
            <a:chOff x="4336013" y="1988840"/>
            <a:chExt cx="2048480" cy="2680311"/>
          </a:xfrm>
        </p:grpSpPr>
        <p:pic>
          <p:nvPicPr>
            <p:cNvPr id="17" name="Picture 2" descr="Image result for 4g vs satellite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0385" y="1988840"/>
              <a:ext cx="1234108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n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013" y="3853841"/>
              <a:ext cx="1153302" cy="815310"/>
            </a:xfrm>
            <a:prstGeom prst="rect">
              <a:avLst/>
            </a:prstGeom>
          </p:spPr>
        </p:pic>
      </p:grpSp>
      <p:cxnSp>
        <p:nvCxnSpPr>
          <p:cNvPr id="19" name="Conector recto 14"/>
          <p:cNvCxnSpPr/>
          <p:nvPr/>
        </p:nvCxnSpPr>
        <p:spPr>
          <a:xfrm>
            <a:off x="5292080" y="1635646"/>
            <a:ext cx="0" cy="309634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10 CuadroTexto"/>
          <p:cNvSpPr txBox="1"/>
          <p:nvPr/>
        </p:nvSpPr>
        <p:spPr>
          <a:xfrm>
            <a:off x="1907704" y="1635646"/>
            <a:ext cx="2735391" cy="400110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000" i="1" dirty="0"/>
              <a:t>Redes de telefonía</a:t>
            </a:r>
            <a:endParaRPr lang="es-ES" dirty="0"/>
          </a:p>
        </p:txBody>
      </p:sp>
      <p:sp>
        <p:nvSpPr>
          <p:cNvPr id="21" name="10 CuadroTexto"/>
          <p:cNvSpPr txBox="1"/>
          <p:nvPr/>
        </p:nvSpPr>
        <p:spPr>
          <a:xfrm>
            <a:off x="5942984" y="1635646"/>
            <a:ext cx="2520280" cy="400110"/>
          </a:xfrm>
          <a:prstGeom prst="rect">
            <a:avLst/>
          </a:prstGeom>
          <a:solidFill>
            <a:srgbClr val="FFFFC9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000" i="1" dirty="0"/>
              <a:t>Vía satélite</a:t>
            </a:r>
            <a:endParaRPr lang="es-ES" dirty="0"/>
          </a:p>
        </p:txBody>
      </p:sp>
      <p:sp>
        <p:nvSpPr>
          <p:cNvPr id="23" name="22 Rectángulo"/>
          <p:cNvSpPr/>
          <p:nvPr/>
        </p:nvSpPr>
        <p:spPr>
          <a:xfrm>
            <a:off x="179512" y="0"/>
            <a:ext cx="4547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Posicionamiento de precisión</a:t>
            </a: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52" name="AutoShape 4" descr="Lerma acoge los próximos 29, 30 de abril y 1 de mayo la tradicional feria  de maquinaria - Agronew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555949"/>
            <a:ext cx="1656184" cy="58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"/>
          <p:cNvCxnSpPr/>
          <p:nvPr/>
        </p:nvCxnSpPr>
        <p:spPr>
          <a:xfrm>
            <a:off x="1979712" y="4803998"/>
            <a:ext cx="6984776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4A9-65B0-4F38-ABC2-DAD98DC6DC91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31990"/>
            <a:ext cx="5120208" cy="411509"/>
          </a:xfrm>
        </p:spPr>
        <p:txBody>
          <a:bodyPr/>
          <a:lstStyle/>
          <a:p>
            <a:r>
              <a:rPr lang="es-ES" dirty="0"/>
              <a:t>Servicios de </a:t>
            </a:r>
            <a:r>
              <a:rPr lang="es-ES" dirty="0" err="1"/>
              <a:t>ITACyL</a:t>
            </a:r>
            <a:r>
              <a:rPr lang="es-ES" dirty="0"/>
              <a:t> para el desarrollo de la Agricultura de precisión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6FF58992-C777-4643-B466-9588E07DA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8" t="7104" b="-10101"/>
          <a:stretch>
            <a:fillRect/>
          </a:stretch>
        </p:blipFill>
        <p:spPr>
          <a:xfrm>
            <a:off x="6516216" y="0"/>
            <a:ext cx="2627784" cy="77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" descr="https://www.novatel.com/assets/Intro-to-GNSS/Figs/figure-45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7704" y="1059582"/>
            <a:ext cx="5016557" cy="33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 CuadroTexto"/>
          <p:cNvSpPr txBox="1"/>
          <p:nvPr/>
        </p:nvSpPr>
        <p:spPr>
          <a:xfrm>
            <a:off x="467544" y="843558"/>
            <a:ext cx="7776864" cy="603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defTabSz="457200">
              <a:spcBef>
                <a:spcPct val="0"/>
              </a:spcBef>
              <a:buNone/>
              <a:defRPr sz="4000" b="1">
                <a:ln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ln w="3175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Sistemas de mejora de la exactitud y precisión del posicionamiento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CuadroTexto 1"/>
          <p:cNvSpPr txBox="1"/>
          <p:nvPr/>
        </p:nvSpPr>
        <p:spPr>
          <a:xfrm>
            <a:off x="3131840" y="4227934"/>
            <a:ext cx="30460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Distancia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la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estación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más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cercana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CuadroTexto 6"/>
          <p:cNvSpPr txBox="1"/>
          <p:nvPr/>
        </p:nvSpPr>
        <p:spPr>
          <a:xfrm rot="16200000">
            <a:off x="1405418" y="2641989"/>
            <a:ext cx="10550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Exactitud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Llamada rectangular 2"/>
          <p:cNvSpPr/>
          <p:nvPr/>
        </p:nvSpPr>
        <p:spPr>
          <a:xfrm>
            <a:off x="5940152" y="2283718"/>
            <a:ext cx="1512168" cy="576064"/>
          </a:xfrm>
          <a:prstGeom prst="wedgeRectCallout">
            <a:avLst>
              <a:gd name="adj1" fmla="val -25727"/>
              <a:gd name="adj2" fmla="val 83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JD SF2, Trimble RTX, Omnistar</a:t>
            </a:r>
          </a:p>
        </p:txBody>
      </p:sp>
      <p:sp>
        <p:nvSpPr>
          <p:cNvPr id="26" name="Llamada rectangular 9"/>
          <p:cNvSpPr/>
          <p:nvPr/>
        </p:nvSpPr>
        <p:spPr>
          <a:xfrm>
            <a:off x="6012160" y="1635646"/>
            <a:ext cx="1152128" cy="450566"/>
          </a:xfrm>
          <a:prstGeom prst="wedgeRectCallout">
            <a:avLst>
              <a:gd name="adj1" fmla="val -95117"/>
              <a:gd name="adj2" fmla="val 96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EGNOS</a:t>
            </a:r>
          </a:p>
        </p:txBody>
      </p:sp>
      <p:sp>
        <p:nvSpPr>
          <p:cNvPr id="27" name="Llamada rectangular 10"/>
          <p:cNvSpPr/>
          <p:nvPr/>
        </p:nvSpPr>
        <p:spPr>
          <a:xfrm>
            <a:off x="3419872" y="3507854"/>
            <a:ext cx="1080120" cy="360040"/>
          </a:xfrm>
          <a:prstGeom prst="wedgeRectCallout">
            <a:avLst>
              <a:gd name="adj1" fmla="val -74166"/>
              <a:gd name="adj2" fmla="val -52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 GNSS del ITACyL</a:t>
            </a:r>
          </a:p>
        </p:txBody>
      </p:sp>
      <p:sp>
        <p:nvSpPr>
          <p:cNvPr id="28" name="CuadroTexto 4"/>
          <p:cNvSpPr txBox="1"/>
          <p:nvPr/>
        </p:nvSpPr>
        <p:spPr>
          <a:xfrm>
            <a:off x="7092280" y="3147814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Usan la fase portadora de 2 frecuencias al menos</a:t>
            </a:r>
          </a:p>
        </p:txBody>
      </p:sp>
      <p:sp>
        <p:nvSpPr>
          <p:cNvPr id="29" name="Cerrar llave 7"/>
          <p:cNvSpPr/>
          <p:nvPr/>
        </p:nvSpPr>
        <p:spPr>
          <a:xfrm>
            <a:off x="6732240" y="3075806"/>
            <a:ext cx="360040" cy="855379"/>
          </a:xfrm>
          <a:prstGeom prst="rightBrace">
            <a:avLst>
              <a:gd name="adj1" fmla="val 22249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 w="28575"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1" name="30 Conector recto"/>
          <p:cNvCxnSpPr/>
          <p:nvPr/>
        </p:nvCxnSpPr>
        <p:spPr>
          <a:xfrm>
            <a:off x="2483768" y="2931790"/>
            <a:ext cx="30963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Rectángulo"/>
          <p:cNvSpPr/>
          <p:nvPr/>
        </p:nvSpPr>
        <p:spPr>
          <a:xfrm>
            <a:off x="179512" y="0"/>
            <a:ext cx="4547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ln>
                  <a:solidFill>
                    <a:prstClr val="black"/>
                  </a:solidFill>
                </a:ln>
                <a:solidFill>
                  <a:srgbClr val="FFC000"/>
                </a:solidFill>
              </a:rPr>
              <a:t>Posicionamiento de precisión</a:t>
            </a:r>
          </a:p>
        </p:txBody>
      </p:sp>
    </p:spTree>
    <p:extLst>
      <p:ext uri="{BB962C8B-B14F-4D97-AF65-F5344CB8AC3E}">
        <p14:creationId xmlns:p14="http://schemas.microsoft.com/office/powerpoint/2010/main" val="40195808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JORA GENÉTICA EN CEREALES_2.ppt" id="{950299B4-92CC-4BF4-9722-34CF835D2407}" vid="{0DDD1AB2-43B3-45E9-B8CE-AC82959DD83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MEJORA GENÉTICA EN CEREALES_2.ppt</Template>
  <TotalTime>8530</TotalTime>
  <Words>1979</Words>
  <Application>Microsoft Office PowerPoint</Application>
  <PresentationFormat>Presentación en pantalla (16:9)</PresentationFormat>
  <Paragraphs>328</Paragraphs>
  <Slides>47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Arial</vt:lpstr>
      <vt:lpstr>Arial Black</vt:lpstr>
      <vt:lpstr>Calibri</vt:lpstr>
      <vt:lpstr>Gadugi</vt:lpstr>
      <vt:lpstr>Nunito sans</vt:lpstr>
      <vt:lpstr>Times New Roman</vt:lpstr>
      <vt:lpstr>Trebuchet MS</vt:lpstr>
      <vt:lpstr>Wingdings</vt:lpstr>
      <vt:lpstr>Wingdings 3</vt:lpstr>
      <vt:lpstr>Tema de Office</vt:lpstr>
      <vt:lpstr>Presentación de PowerPoint</vt:lpstr>
      <vt:lpstr>Presentación de PowerPoint</vt:lpstr>
      <vt:lpstr>Presentación de PowerPoint</vt:lpstr>
      <vt:lpstr>Optimización y control a través de las tecnologías</vt:lpstr>
      <vt:lpstr>Ejemplos de ahorros por la implantación de técnicas de Agricultura de Precisión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Dosificación variable basada en mapas: Fuentes de datos</vt:lpstr>
      <vt:lpstr>Dosificación variable basada en mapas: Fuentes de datos</vt:lpstr>
      <vt:lpstr>Dosificación variable basada en mapas: Fuentes de datos</vt:lpstr>
      <vt:lpstr>Dosificación variable basada en mapas: Fuentes de datos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Nieves Aparicio Gutiérrez</dc:creator>
  <cp:lastModifiedBy>David Alfonso Nafría García</cp:lastModifiedBy>
  <cp:revision>567</cp:revision>
  <cp:lastPrinted>2022-10-24T09:57:39Z</cp:lastPrinted>
  <dcterms:created xsi:type="dcterms:W3CDTF">2017-05-03T12:45:49Z</dcterms:created>
  <dcterms:modified xsi:type="dcterms:W3CDTF">2023-05-02T10:49:45Z</dcterms:modified>
</cp:coreProperties>
</file>