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703" r:id="rId3"/>
    <p:sldId id="258" r:id="rId4"/>
    <p:sldId id="702" r:id="rId5"/>
    <p:sldId id="675" r:id="rId6"/>
    <p:sldId id="672" r:id="rId7"/>
    <p:sldId id="257" r:id="rId8"/>
    <p:sldId id="259" r:id="rId9"/>
    <p:sldId id="661" r:id="rId10"/>
    <p:sldId id="649" r:id="rId11"/>
    <p:sldId id="651" r:id="rId12"/>
    <p:sldId id="323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458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/>
              <a:t>Ahorros en costes por autoguiado €/ha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7427132720988959E-2"/>
          <c:y val="0.13367142212956729"/>
          <c:w val="0.92808331606798444"/>
          <c:h val="0.71498830061965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GIRASOL!$L$29</c:f>
              <c:strCache>
                <c:ptCount val="1"/>
                <c:pt idx="0">
                  <c:v>Cebada-Trigo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GIRASOL!$M$28</c:f>
              <c:strCache>
                <c:ptCount val="1"/>
                <c:pt idx="0">
                  <c:v>Ahorros por solapes €/ha</c:v>
                </c:pt>
              </c:strCache>
            </c:strRef>
          </c:cat>
          <c:val>
            <c:numRef>
              <c:f>GIRASOL!$M$29</c:f>
              <c:numCache>
                <c:formatCode>General</c:formatCode>
                <c:ptCount val="1"/>
                <c:pt idx="0">
                  <c:v>8.5500000000000007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9-4C21-BDE3-35CD41C0957F}"/>
            </c:ext>
          </c:extLst>
        </c:ser>
        <c:ser>
          <c:idx val="1"/>
          <c:order val="1"/>
          <c:tx>
            <c:strRef>
              <c:f>GIRASOL!$L$30</c:f>
              <c:strCache>
                <c:ptCount val="1"/>
                <c:pt idx="0">
                  <c:v>Veza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GIRASOL!$M$28</c:f>
              <c:strCache>
                <c:ptCount val="1"/>
                <c:pt idx="0">
                  <c:v>Ahorros por solapes €/ha</c:v>
                </c:pt>
              </c:strCache>
            </c:strRef>
          </c:cat>
          <c:val>
            <c:numRef>
              <c:f>GIRASOL!$M$30</c:f>
              <c:numCache>
                <c:formatCode>General</c:formatCode>
                <c:ptCount val="1"/>
                <c:pt idx="0">
                  <c:v>4.4400000000000004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99-4C21-BDE3-35CD41C0957F}"/>
            </c:ext>
          </c:extLst>
        </c:ser>
        <c:ser>
          <c:idx val="2"/>
          <c:order val="2"/>
          <c:tx>
            <c:strRef>
              <c:f>GIRASOL!$L$31</c:f>
              <c:strCache>
                <c:ptCount val="1"/>
                <c:pt idx="0">
                  <c:v>Alfalfa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GIRASOL!$M$28</c:f>
              <c:strCache>
                <c:ptCount val="1"/>
                <c:pt idx="0">
                  <c:v>Ahorros por solapes €/ha</c:v>
                </c:pt>
              </c:strCache>
            </c:strRef>
          </c:cat>
          <c:val>
            <c:numRef>
              <c:f>GIRASOL!$M$31</c:f>
              <c:numCache>
                <c:formatCode>General</c:formatCode>
                <c:ptCount val="1"/>
                <c:pt idx="0">
                  <c:v>6.41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99-4C21-BDE3-35CD41C0957F}"/>
            </c:ext>
          </c:extLst>
        </c:ser>
        <c:ser>
          <c:idx val="3"/>
          <c:order val="3"/>
          <c:tx>
            <c:strRef>
              <c:f>GIRASOL!$L$32</c:f>
              <c:strCache>
                <c:ptCount val="1"/>
                <c:pt idx="0">
                  <c:v>Girasol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GIRASOL!$M$28</c:f>
              <c:strCache>
                <c:ptCount val="1"/>
                <c:pt idx="0">
                  <c:v>Ahorros por solapes €/ha</c:v>
                </c:pt>
              </c:strCache>
            </c:strRef>
          </c:cat>
          <c:val>
            <c:numRef>
              <c:f>GIRASOL!$M$32</c:f>
              <c:numCache>
                <c:formatCode>General</c:formatCode>
                <c:ptCount val="1"/>
                <c:pt idx="0">
                  <c:v>3.53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99-4C21-BDE3-35CD41C095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075468927"/>
        <c:axId val="1075235519"/>
      </c:barChart>
      <c:catAx>
        <c:axId val="10754689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75235519"/>
        <c:crosses val="autoZero"/>
        <c:auto val="1"/>
        <c:lblAlgn val="ctr"/>
        <c:lblOffset val="100"/>
        <c:noMultiLvlLbl val="0"/>
      </c:catAx>
      <c:valAx>
        <c:axId val="1075235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754689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F43AC-9AFA-48AB-BFCB-693E06B8959A}" type="doc">
      <dgm:prSet loTypeId="urn:microsoft.com/office/officeart/2005/8/layout/radial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6493DCB-9D73-4781-8B89-F473C08CAB2A}">
      <dgm:prSet phldrT="[Texto]"/>
      <dgm:spPr/>
      <dgm:t>
        <a:bodyPr/>
        <a:lstStyle/>
        <a:p>
          <a:r>
            <a:rPr lang="es-ES" dirty="0"/>
            <a:t>Nutrición de cultivos</a:t>
          </a:r>
        </a:p>
      </dgm:t>
    </dgm:pt>
    <dgm:pt modelId="{A024B54D-B077-4D59-9879-7C7C491D5D29}" type="parTrans" cxnId="{32B62B0B-4F85-43B5-99ED-C2BC2BF59654}">
      <dgm:prSet/>
      <dgm:spPr/>
      <dgm:t>
        <a:bodyPr/>
        <a:lstStyle/>
        <a:p>
          <a:endParaRPr lang="es-ES"/>
        </a:p>
      </dgm:t>
    </dgm:pt>
    <dgm:pt modelId="{E8700CFB-82DF-4E14-B3A2-2FEAE0FEFF45}" type="sibTrans" cxnId="{32B62B0B-4F85-43B5-99ED-C2BC2BF59654}">
      <dgm:prSet/>
      <dgm:spPr/>
      <dgm:t>
        <a:bodyPr/>
        <a:lstStyle/>
        <a:p>
          <a:endParaRPr lang="es-ES"/>
        </a:p>
      </dgm:t>
    </dgm:pt>
    <dgm:pt modelId="{8BE977DB-3E8B-428B-AE12-BAA50D7B0D6A}">
      <dgm:prSet phldrT="[Texto]"/>
      <dgm:spPr/>
      <dgm:t>
        <a:bodyPr/>
        <a:lstStyle/>
        <a:p>
          <a:r>
            <a:rPr lang="es-ES" dirty="0"/>
            <a:t>Borrador RD nutrición sostenible</a:t>
          </a:r>
        </a:p>
      </dgm:t>
    </dgm:pt>
    <dgm:pt modelId="{E76CE9E2-3A7D-477C-AB23-60834C88A642}" type="parTrans" cxnId="{7015ACD0-B0F6-42FF-9BD1-746852F1197B}">
      <dgm:prSet/>
      <dgm:spPr/>
      <dgm:t>
        <a:bodyPr/>
        <a:lstStyle/>
        <a:p>
          <a:endParaRPr lang="es-ES"/>
        </a:p>
      </dgm:t>
    </dgm:pt>
    <dgm:pt modelId="{145F4AEC-4437-42B3-A930-4D2DF5D63FDB}" type="sibTrans" cxnId="{7015ACD0-B0F6-42FF-9BD1-746852F1197B}">
      <dgm:prSet/>
      <dgm:spPr/>
      <dgm:t>
        <a:bodyPr/>
        <a:lstStyle/>
        <a:p>
          <a:endParaRPr lang="es-ES"/>
        </a:p>
      </dgm:t>
    </dgm:pt>
    <dgm:pt modelId="{1EBFDC86-9447-46EC-AE92-6239F3ED2688}">
      <dgm:prSet phldrT="[Texto]"/>
      <dgm:spPr/>
      <dgm:t>
        <a:bodyPr/>
        <a:lstStyle/>
        <a:p>
          <a:r>
            <a:rPr lang="es-ES" dirty="0"/>
            <a:t>RD Cuaderno de explotación digital</a:t>
          </a:r>
        </a:p>
      </dgm:t>
    </dgm:pt>
    <dgm:pt modelId="{5366EA4E-5C16-4BE8-BE46-C71AB84E4384}" type="parTrans" cxnId="{8FAB4331-6F62-4FFF-A20E-1717B565DD47}">
      <dgm:prSet/>
      <dgm:spPr/>
      <dgm:t>
        <a:bodyPr/>
        <a:lstStyle/>
        <a:p>
          <a:endParaRPr lang="es-ES"/>
        </a:p>
      </dgm:t>
    </dgm:pt>
    <dgm:pt modelId="{8F701DF5-0731-4CBE-9138-8EE8DF92E3C8}" type="sibTrans" cxnId="{8FAB4331-6F62-4FFF-A20E-1717B565DD47}">
      <dgm:prSet/>
      <dgm:spPr/>
      <dgm:t>
        <a:bodyPr/>
        <a:lstStyle/>
        <a:p>
          <a:endParaRPr lang="es-ES"/>
        </a:p>
      </dgm:t>
    </dgm:pt>
    <dgm:pt modelId="{3EE4861A-E595-4F32-B33D-D76149E94B1E}">
      <dgm:prSet phldrT="[Texto]"/>
      <dgm:spPr/>
      <dgm:t>
        <a:bodyPr/>
        <a:lstStyle/>
        <a:p>
          <a:r>
            <a:rPr lang="es-ES" dirty="0"/>
            <a:t>Nueva PAC: Eco- regímenes de regadío</a:t>
          </a:r>
        </a:p>
      </dgm:t>
    </dgm:pt>
    <dgm:pt modelId="{3A2D6C23-90B7-4FC9-A748-2C4DDD7DA63D}" type="parTrans" cxnId="{9FE85C4D-CCF5-40A6-8AF5-0E43C41E6CDF}">
      <dgm:prSet/>
      <dgm:spPr/>
      <dgm:t>
        <a:bodyPr/>
        <a:lstStyle/>
        <a:p>
          <a:endParaRPr lang="es-ES"/>
        </a:p>
      </dgm:t>
    </dgm:pt>
    <dgm:pt modelId="{2A579AEA-45BB-4597-80BC-124483F769EF}" type="sibTrans" cxnId="{9FE85C4D-CCF5-40A6-8AF5-0E43C41E6CDF}">
      <dgm:prSet/>
      <dgm:spPr/>
      <dgm:t>
        <a:bodyPr/>
        <a:lstStyle/>
        <a:p>
          <a:endParaRPr lang="es-ES"/>
        </a:p>
      </dgm:t>
    </dgm:pt>
    <dgm:pt modelId="{E1FC9A75-FD46-4905-A5C7-5222C96EF506}">
      <dgm:prSet phldrT="[Texto]"/>
      <dgm:spPr/>
      <dgm:t>
        <a:bodyPr/>
        <a:lstStyle/>
        <a:p>
          <a:r>
            <a:rPr lang="es-ES" dirty="0"/>
            <a:t>Planes de actuación Zonas vulnerables a nitratos</a:t>
          </a:r>
        </a:p>
      </dgm:t>
    </dgm:pt>
    <dgm:pt modelId="{C2802D3D-C568-4E3C-B39C-F172CC904337}" type="parTrans" cxnId="{AFF36DE3-728F-4A28-8A33-1C23B5E36A24}">
      <dgm:prSet/>
      <dgm:spPr/>
      <dgm:t>
        <a:bodyPr/>
        <a:lstStyle/>
        <a:p>
          <a:endParaRPr lang="es-ES"/>
        </a:p>
      </dgm:t>
    </dgm:pt>
    <dgm:pt modelId="{9072F9E0-5117-4889-96CF-45237A94296B}" type="sibTrans" cxnId="{AFF36DE3-728F-4A28-8A33-1C23B5E36A24}">
      <dgm:prSet/>
      <dgm:spPr/>
      <dgm:t>
        <a:bodyPr/>
        <a:lstStyle/>
        <a:p>
          <a:endParaRPr lang="es-ES"/>
        </a:p>
      </dgm:t>
    </dgm:pt>
    <dgm:pt modelId="{811BAC99-74FE-42A5-BE6D-CD45E9A3B6C8}">
      <dgm:prSet phldrT="[Texto]"/>
      <dgm:spPr/>
      <dgm:t>
        <a:bodyPr/>
        <a:lstStyle/>
        <a:p>
          <a:r>
            <a:rPr lang="es-ES" dirty="0"/>
            <a:t>Herramienta de sostenibilidad de nutrientes</a:t>
          </a:r>
        </a:p>
      </dgm:t>
    </dgm:pt>
    <dgm:pt modelId="{B386B799-11A4-4728-B6C9-616A015305F8}" type="parTrans" cxnId="{C4D24E05-A4AD-4A80-8E0A-42FBD772AFD7}">
      <dgm:prSet/>
      <dgm:spPr/>
      <dgm:t>
        <a:bodyPr/>
        <a:lstStyle/>
        <a:p>
          <a:endParaRPr lang="es-ES"/>
        </a:p>
      </dgm:t>
    </dgm:pt>
    <dgm:pt modelId="{2287F5B1-3EF9-46E0-AD9D-0AC22E8818C2}" type="sibTrans" cxnId="{C4D24E05-A4AD-4A80-8E0A-42FBD772AFD7}">
      <dgm:prSet/>
      <dgm:spPr/>
      <dgm:t>
        <a:bodyPr/>
        <a:lstStyle/>
        <a:p>
          <a:endParaRPr lang="es-ES"/>
        </a:p>
      </dgm:t>
    </dgm:pt>
    <dgm:pt modelId="{45CF9B4D-68B6-40A6-A9CD-75629811C307}">
      <dgm:prSet phldrT="[Texto]"/>
      <dgm:spPr/>
      <dgm:t>
        <a:bodyPr/>
        <a:lstStyle/>
        <a:p>
          <a:r>
            <a:rPr lang="es-ES" dirty="0"/>
            <a:t>Estrategia de la granja a la mesa</a:t>
          </a:r>
        </a:p>
      </dgm:t>
    </dgm:pt>
    <dgm:pt modelId="{0568B7ED-2478-43CC-BA15-DB1DDE98DE84}" type="parTrans" cxnId="{256BBEE8-081C-46C6-85A3-C9FA6984B531}">
      <dgm:prSet/>
      <dgm:spPr/>
      <dgm:t>
        <a:bodyPr/>
        <a:lstStyle/>
        <a:p>
          <a:endParaRPr lang="es-ES"/>
        </a:p>
      </dgm:t>
    </dgm:pt>
    <dgm:pt modelId="{4FB85637-17D2-488A-82E7-30C627A2E7CE}" type="sibTrans" cxnId="{256BBEE8-081C-46C6-85A3-C9FA6984B531}">
      <dgm:prSet/>
      <dgm:spPr/>
      <dgm:t>
        <a:bodyPr/>
        <a:lstStyle/>
        <a:p>
          <a:endParaRPr lang="es-ES"/>
        </a:p>
      </dgm:t>
    </dgm:pt>
    <dgm:pt modelId="{7E67DD2C-A284-429D-8A94-DEFF3E0CC23D}" type="pres">
      <dgm:prSet presAssocID="{8F1F43AC-9AFA-48AB-BFCB-693E06B8959A}" presName="composite" presStyleCnt="0">
        <dgm:presLayoutVars>
          <dgm:chMax val="1"/>
          <dgm:dir/>
          <dgm:resizeHandles val="exact"/>
        </dgm:presLayoutVars>
      </dgm:prSet>
      <dgm:spPr/>
    </dgm:pt>
    <dgm:pt modelId="{7699FCF2-EC0B-43DA-87A3-4EFBD150289B}" type="pres">
      <dgm:prSet presAssocID="{8F1F43AC-9AFA-48AB-BFCB-693E06B8959A}" presName="radial" presStyleCnt="0">
        <dgm:presLayoutVars>
          <dgm:animLvl val="ctr"/>
        </dgm:presLayoutVars>
      </dgm:prSet>
      <dgm:spPr/>
    </dgm:pt>
    <dgm:pt modelId="{455AFB5F-B267-410A-82A1-9BDAF7DC654F}" type="pres">
      <dgm:prSet presAssocID="{16493DCB-9D73-4781-8B89-F473C08CAB2A}" presName="centerShape" presStyleLbl="vennNode1" presStyleIdx="0" presStyleCnt="7" custScaleX="105122" custScaleY="113123"/>
      <dgm:spPr/>
    </dgm:pt>
    <dgm:pt modelId="{A7B9AD5B-8B0B-40D2-AB83-058B6F657D02}" type="pres">
      <dgm:prSet presAssocID="{8BE977DB-3E8B-428B-AE12-BAA50D7B0D6A}" presName="node" presStyleLbl="vennNode1" presStyleIdx="1" presStyleCnt="7">
        <dgm:presLayoutVars>
          <dgm:bulletEnabled val="1"/>
        </dgm:presLayoutVars>
      </dgm:prSet>
      <dgm:spPr/>
    </dgm:pt>
    <dgm:pt modelId="{ED26EEC2-2684-4E7F-90A0-4124AD300AD0}" type="pres">
      <dgm:prSet presAssocID="{1EBFDC86-9447-46EC-AE92-6239F3ED2688}" presName="node" presStyleLbl="vennNode1" presStyleIdx="2" presStyleCnt="7">
        <dgm:presLayoutVars>
          <dgm:bulletEnabled val="1"/>
        </dgm:presLayoutVars>
      </dgm:prSet>
      <dgm:spPr/>
    </dgm:pt>
    <dgm:pt modelId="{F4799A82-A0B8-4A87-8827-556324C56767}" type="pres">
      <dgm:prSet presAssocID="{3EE4861A-E595-4F32-B33D-D76149E94B1E}" presName="node" presStyleLbl="vennNode1" presStyleIdx="3" presStyleCnt="7">
        <dgm:presLayoutVars>
          <dgm:bulletEnabled val="1"/>
        </dgm:presLayoutVars>
      </dgm:prSet>
      <dgm:spPr/>
    </dgm:pt>
    <dgm:pt modelId="{2B6C09F3-2C2E-477F-A705-73DEAE8B5777}" type="pres">
      <dgm:prSet presAssocID="{E1FC9A75-FD46-4905-A5C7-5222C96EF506}" presName="node" presStyleLbl="vennNode1" presStyleIdx="4" presStyleCnt="7">
        <dgm:presLayoutVars>
          <dgm:bulletEnabled val="1"/>
        </dgm:presLayoutVars>
      </dgm:prSet>
      <dgm:spPr/>
    </dgm:pt>
    <dgm:pt modelId="{420F0048-2F32-4676-A0F9-76625D5167AA}" type="pres">
      <dgm:prSet presAssocID="{811BAC99-74FE-42A5-BE6D-CD45E9A3B6C8}" presName="node" presStyleLbl="vennNode1" presStyleIdx="5" presStyleCnt="7">
        <dgm:presLayoutVars>
          <dgm:bulletEnabled val="1"/>
        </dgm:presLayoutVars>
      </dgm:prSet>
      <dgm:spPr/>
    </dgm:pt>
    <dgm:pt modelId="{C0B90FF1-6B5A-45A7-AAF0-85828BEDB585}" type="pres">
      <dgm:prSet presAssocID="{45CF9B4D-68B6-40A6-A9CD-75629811C307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C4D24E05-A4AD-4A80-8E0A-42FBD772AFD7}" srcId="{16493DCB-9D73-4781-8B89-F473C08CAB2A}" destId="{811BAC99-74FE-42A5-BE6D-CD45E9A3B6C8}" srcOrd="4" destOrd="0" parTransId="{B386B799-11A4-4728-B6C9-616A015305F8}" sibTransId="{2287F5B1-3EF9-46E0-AD9D-0AC22E8818C2}"/>
    <dgm:cxn modelId="{32B62B0B-4F85-43B5-99ED-C2BC2BF59654}" srcId="{8F1F43AC-9AFA-48AB-BFCB-693E06B8959A}" destId="{16493DCB-9D73-4781-8B89-F473C08CAB2A}" srcOrd="0" destOrd="0" parTransId="{A024B54D-B077-4D59-9879-7C7C491D5D29}" sibTransId="{E8700CFB-82DF-4E14-B3A2-2FEAE0FEFF45}"/>
    <dgm:cxn modelId="{6071361C-5453-4D18-A20B-E6422DDC64E6}" type="presOf" srcId="{16493DCB-9D73-4781-8B89-F473C08CAB2A}" destId="{455AFB5F-B267-410A-82A1-9BDAF7DC654F}" srcOrd="0" destOrd="0" presId="urn:microsoft.com/office/officeart/2005/8/layout/radial3"/>
    <dgm:cxn modelId="{8FAB4331-6F62-4FFF-A20E-1717B565DD47}" srcId="{16493DCB-9D73-4781-8B89-F473C08CAB2A}" destId="{1EBFDC86-9447-46EC-AE92-6239F3ED2688}" srcOrd="1" destOrd="0" parTransId="{5366EA4E-5C16-4BE8-BE46-C71AB84E4384}" sibTransId="{8F701DF5-0731-4CBE-9138-8EE8DF92E3C8}"/>
    <dgm:cxn modelId="{0822AC3A-40C2-404E-994B-3B95D386BAC3}" type="presOf" srcId="{811BAC99-74FE-42A5-BE6D-CD45E9A3B6C8}" destId="{420F0048-2F32-4676-A0F9-76625D5167AA}" srcOrd="0" destOrd="0" presId="urn:microsoft.com/office/officeart/2005/8/layout/radial3"/>
    <dgm:cxn modelId="{17907B43-A97B-4CE7-BDFD-061BC757208F}" type="presOf" srcId="{45CF9B4D-68B6-40A6-A9CD-75629811C307}" destId="{C0B90FF1-6B5A-45A7-AAF0-85828BEDB585}" srcOrd="0" destOrd="0" presId="urn:microsoft.com/office/officeart/2005/8/layout/radial3"/>
    <dgm:cxn modelId="{9FE85C4D-CCF5-40A6-8AF5-0E43C41E6CDF}" srcId="{16493DCB-9D73-4781-8B89-F473C08CAB2A}" destId="{3EE4861A-E595-4F32-B33D-D76149E94B1E}" srcOrd="2" destOrd="0" parTransId="{3A2D6C23-90B7-4FC9-A748-2C4DDD7DA63D}" sibTransId="{2A579AEA-45BB-4597-80BC-124483F769EF}"/>
    <dgm:cxn modelId="{3A69E66D-D1C1-4F0B-9EC5-32C75148EE69}" type="presOf" srcId="{8BE977DB-3E8B-428B-AE12-BAA50D7B0D6A}" destId="{A7B9AD5B-8B0B-40D2-AB83-058B6F657D02}" srcOrd="0" destOrd="0" presId="urn:microsoft.com/office/officeart/2005/8/layout/radial3"/>
    <dgm:cxn modelId="{E9E3CC59-D5B4-462D-9ECD-D62C1A857204}" type="presOf" srcId="{E1FC9A75-FD46-4905-A5C7-5222C96EF506}" destId="{2B6C09F3-2C2E-477F-A705-73DEAE8B5777}" srcOrd="0" destOrd="0" presId="urn:microsoft.com/office/officeart/2005/8/layout/radial3"/>
    <dgm:cxn modelId="{7015ACD0-B0F6-42FF-9BD1-746852F1197B}" srcId="{16493DCB-9D73-4781-8B89-F473C08CAB2A}" destId="{8BE977DB-3E8B-428B-AE12-BAA50D7B0D6A}" srcOrd="0" destOrd="0" parTransId="{E76CE9E2-3A7D-477C-AB23-60834C88A642}" sibTransId="{145F4AEC-4437-42B3-A930-4D2DF5D63FDB}"/>
    <dgm:cxn modelId="{030CE1DB-0954-4EB8-8BAF-589A1E9FB4AD}" type="presOf" srcId="{1EBFDC86-9447-46EC-AE92-6239F3ED2688}" destId="{ED26EEC2-2684-4E7F-90A0-4124AD300AD0}" srcOrd="0" destOrd="0" presId="urn:microsoft.com/office/officeart/2005/8/layout/radial3"/>
    <dgm:cxn modelId="{5E252BE1-4F75-4AF7-9E6D-E297CA5EC50B}" type="presOf" srcId="{3EE4861A-E595-4F32-B33D-D76149E94B1E}" destId="{F4799A82-A0B8-4A87-8827-556324C56767}" srcOrd="0" destOrd="0" presId="urn:microsoft.com/office/officeart/2005/8/layout/radial3"/>
    <dgm:cxn modelId="{AFF36DE3-728F-4A28-8A33-1C23B5E36A24}" srcId="{16493DCB-9D73-4781-8B89-F473C08CAB2A}" destId="{E1FC9A75-FD46-4905-A5C7-5222C96EF506}" srcOrd="3" destOrd="0" parTransId="{C2802D3D-C568-4E3C-B39C-F172CC904337}" sibTransId="{9072F9E0-5117-4889-96CF-45237A94296B}"/>
    <dgm:cxn modelId="{256BBEE8-081C-46C6-85A3-C9FA6984B531}" srcId="{16493DCB-9D73-4781-8B89-F473C08CAB2A}" destId="{45CF9B4D-68B6-40A6-A9CD-75629811C307}" srcOrd="5" destOrd="0" parTransId="{0568B7ED-2478-43CC-BA15-DB1DDE98DE84}" sibTransId="{4FB85637-17D2-488A-82E7-30C627A2E7CE}"/>
    <dgm:cxn modelId="{8DDC4DEB-D849-4D12-A4D5-56FD3325033D}" type="presOf" srcId="{8F1F43AC-9AFA-48AB-BFCB-693E06B8959A}" destId="{7E67DD2C-A284-429D-8A94-DEFF3E0CC23D}" srcOrd="0" destOrd="0" presId="urn:microsoft.com/office/officeart/2005/8/layout/radial3"/>
    <dgm:cxn modelId="{700A42EC-F48C-46B7-A793-1B22A577446C}" type="presParOf" srcId="{7E67DD2C-A284-429D-8A94-DEFF3E0CC23D}" destId="{7699FCF2-EC0B-43DA-87A3-4EFBD150289B}" srcOrd="0" destOrd="0" presId="urn:microsoft.com/office/officeart/2005/8/layout/radial3"/>
    <dgm:cxn modelId="{B61B1997-D2B0-4359-930A-50C4409FB747}" type="presParOf" srcId="{7699FCF2-EC0B-43DA-87A3-4EFBD150289B}" destId="{455AFB5F-B267-410A-82A1-9BDAF7DC654F}" srcOrd="0" destOrd="0" presId="urn:microsoft.com/office/officeart/2005/8/layout/radial3"/>
    <dgm:cxn modelId="{64A42474-BAFA-4D3C-9AC5-A02F5598F97A}" type="presParOf" srcId="{7699FCF2-EC0B-43DA-87A3-4EFBD150289B}" destId="{A7B9AD5B-8B0B-40D2-AB83-058B6F657D02}" srcOrd="1" destOrd="0" presId="urn:microsoft.com/office/officeart/2005/8/layout/radial3"/>
    <dgm:cxn modelId="{7E44808A-5F25-4D54-A95B-6804C794E208}" type="presParOf" srcId="{7699FCF2-EC0B-43DA-87A3-4EFBD150289B}" destId="{ED26EEC2-2684-4E7F-90A0-4124AD300AD0}" srcOrd="2" destOrd="0" presId="urn:microsoft.com/office/officeart/2005/8/layout/radial3"/>
    <dgm:cxn modelId="{92F4688E-FA89-4F7E-9517-B0335C0592C4}" type="presParOf" srcId="{7699FCF2-EC0B-43DA-87A3-4EFBD150289B}" destId="{F4799A82-A0B8-4A87-8827-556324C56767}" srcOrd="3" destOrd="0" presId="urn:microsoft.com/office/officeart/2005/8/layout/radial3"/>
    <dgm:cxn modelId="{CD3E5927-060E-42A2-B061-E6FC334DE31B}" type="presParOf" srcId="{7699FCF2-EC0B-43DA-87A3-4EFBD150289B}" destId="{2B6C09F3-2C2E-477F-A705-73DEAE8B5777}" srcOrd="4" destOrd="0" presId="urn:microsoft.com/office/officeart/2005/8/layout/radial3"/>
    <dgm:cxn modelId="{73019FC9-7CFD-4D27-BFBB-0D71E7EBBD3D}" type="presParOf" srcId="{7699FCF2-EC0B-43DA-87A3-4EFBD150289B}" destId="{420F0048-2F32-4676-A0F9-76625D5167AA}" srcOrd="5" destOrd="0" presId="urn:microsoft.com/office/officeart/2005/8/layout/radial3"/>
    <dgm:cxn modelId="{5B69EAB5-7BF7-4113-A332-7F023397E55B}" type="presParOf" srcId="{7699FCF2-EC0B-43DA-87A3-4EFBD150289B}" destId="{C0B90FF1-6B5A-45A7-AAF0-85828BEDB585}" srcOrd="6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AFB5F-B267-410A-82A1-9BDAF7DC654F}">
      <dsp:nvSpPr>
        <dsp:cNvPr id="0" name=""/>
        <dsp:cNvSpPr/>
      </dsp:nvSpPr>
      <dsp:spPr>
        <a:xfrm>
          <a:off x="3940857" y="1109095"/>
          <a:ext cx="3472084" cy="373635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Nutrición de cultivos</a:t>
          </a:r>
        </a:p>
      </dsp:txBody>
      <dsp:txXfrm>
        <a:off x="4449332" y="1656271"/>
        <a:ext cx="2455134" cy="2641998"/>
      </dsp:txXfrm>
    </dsp:sp>
    <dsp:sp modelId="{A7B9AD5B-8B0B-40D2-AB83-058B6F657D02}">
      <dsp:nvSpPr>
        <dsp:cNvPr id="0" name=""/>
        <dsp:cNvSpPr/>
      </dsp:nvSpPr>
      <dsp:spPr>
        <a:xfrm>
          <a:off x="4851172" y="589"/>
          <a:ext cx="1651454" cy="16514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Borrador RD nutrición sostenible</a:t>
          </a:r>
        </a:p>
      </dsp:txBody>
      <dsp:txXfrm>
        <a:off x="5093022" y="242439"/>
        <a:ext cx="1167754" cy="1167754"/>
      </dsp:txXfrm>
    </dsp:sp>
    <dsp:sp modelId="{ED26EEC2-2684-4E7F-90A0-4124AD300AD0}">
      <dsp:nvSpPr>
        <dsp:cNvPr id="0" name=""/>
        <dsp:cNvSpPr/>
      </dsp:nvSpPr>
      <dsp:spPr>
        <a:xfrm>
          <a:off x="6713953" y="1076066"/>
          <a:ext cx="1651454" cy="165145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RD Cuaderno de explotación digital</a:t>
          </a:r>
        </a:p>
      </dsp:txBody>
      <dsp:txXfrm>
        <a:off x="6955803" y="1317916"/>
        <a:ext cx="1167754" cy="1167754"/>
      </dsp:txXfrm>
    </dsp:sp>
    <dsp:sp modelId="{F4799A82-A0B8-4A87-8827-556324C56767}">
      <dsp:nvSpPr>
        <dsp:cNvPr id="0" name=""/>
        <dsp:cNvSpPr/>
      </dsp:nvSpPr>
      <dsp:spPr>
        <a:xfrm>
          <a:off x="6713953" y="3227019"/>
          <a:ext cx="1651454" cy="165145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Nueva PAC: Eco- regímenes de regadío</a:t>
          </a:r>
        </a:p>
      </dsp:txBody>
      <dsp:txXfrm>
        <a:off x="6955803" y="3468869"/>
        <a:ext cx="1167754" cy="1167754"/>
      </dsp:txXfrm>
    </dsp:sp>
    <dsp:sp modelId="{2B6C09F3-2C2E-477F-A705-73DEAE8B5777}">
      <dsp:nvSpPr>
        <dsp:cNvPr id="0" name=""/>
        <dsp:cNvSpPr/>
      </dsp:nvSpPr>
      <dsp:spPr>
        <a:xfrm>
          <a:off x="4851172" y="4302496"/>
          <a:ext cx="1651454" cy="1651454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Planes de actuación Zonas vulnerables a nitratos</a:t>
          </a:r>
        </a:p>
      </dsp:txBody>
      <dsp:txXfrm>
        <a:off x="5093022" y="4544346"/>
        <a:ext cx="1167754" cy="1167754"/>
      </dsp:txXfrm>
    </dsp:sp>
    <dsp:sp modelId="{420F0048-2F32-4676-A0F9-76625D5167AA}">
      <dsp:nvSpPr>
        <dsp:cNvPr id="0" name=""/>
        <dsp:cNvSpPr/>
      </dsp:nvSpPr>
      <dsp:spPr>
        <a:xfrm>
          <a:off x="2988392" y="3227019"/>
          <a:ext cx="1651454" cy="165145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Herramienta de sostenibilidad de nutrientes</a:t>
          </a:r>
        </a:p>
      </dsp:txBody>
      <dsp:txXfrm>
        <a:off x="3230242" y="3468869"/>
        <a:ext cx="1167754" cy="1167754"/>
      </dsp:txXfrm>
    </dsp:sp>
    <dsp:sp modelId="{C0B90FF1-6B5A-45A7-AAF0-85828BEDB585}">
      <dsp:nvSpPr>
        <dsp:cNvPr id="0" name=""/>
        <dsp:cNvSpPr/>
      </dsp:nvSpPr>
      <dsp:spPr>
        <a:xfrm>
          <a:off x="2988392" y="1076066"/>
          <a:ext cx="1651454" cy="16514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Estrategia de la granja a la mesa</a:t>
          </a:r>
        </a:p>
      </dsp:txBody>
      <dsp:txXfrm>
        <a:off x="3230242" y="1317916"/>
        <a:ext cx="1167754" cy="1167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0B81D-C679-45B5-8DA1-A5FF6F25EA68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8E013-3218-401C-997C-48BB44EAA5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67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ACEB-F01F-4C88-8E7B-07C286D994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6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B8A40-0B05-427A-81AD-0CC5B1F40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2394D8-A832-4E93-83B2-4F6C928B1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0205A4-A9FE-4FF8-A7C0-1747717E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2BF-6EA1-4651-A777-C5B7AEFE2F4F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579C3E-BFC0-4864-AA01-7D8291AD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76C50-7105-477E-B7DB-6F58F4E3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54E4-95DD-4753-AD16-DBF5127F8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40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C6206-E528-42BC-B28F-FED4D9C9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3D8A9D-2F7D-4F9C-9035-3F339A2E7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E41D99-7BC4-4E3E-80C4-5079CFE4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2BF-6EA1-4651-A777-C5B7AEFE2F4F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69A7DB-7C76-41B8-A394-62489902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DBFC5-625A-4550-8F36-0B0CB05A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54E4-95DD-4753-AD16-DBF5127F8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16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DE636B-A583-4103-815B-CBC193351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36632-0F07-4BFA-9CC0-347D85E27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E3945E-CA61-4494-9CF1-31AF4099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2BF-6EA1-4651-A777-C5B7AEFE2F4F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1CD65E-6D56-4962-975A-72C784A7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82A1E4-B911-4F33-B965-39B9E07F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54E4-95DD-4753-AD16-DBF5127F8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06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DF40C-94D3-41B7-A943-E4FF1523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BA14EE-E67A-4178-9A02-C0E3F72D1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A176AF-F5F9-422C-B45D-857E3699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2BF-6EA1-4651-A777-C5B7AEFE2F4F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B308F7-3B2F-4713-B6BD-1A235684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EAE14B-38AD-446E-8650-68CE92E0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54E4-95DD-4753-AD16-DBF5127F8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99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F721B-F73D-49BA-BBD9-32729F78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CD17E6-116D-4900-BA92-EB097AA5C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6C23B0-13E7-452A-B8C0-EF81CEC0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2BF-6EA1-4651-A777-C5B7AEFE2F4F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FF8B1-EE9D-40C8-A466-29EDAF1B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07A300-7399-4CBF-962E-086EF2F3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54E4-95DD-4753-AD16-DBF5127F8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20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FA95E-CE8B-499E-A9E4-1082020D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1CE0C2-EEF0-420B-B083-1EB41F39A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259B50-12CD-4062-84D0-3DF34595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4F318-34C0-4212-B30B-C9BC21BF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2BF-6EA1-4651-A777-C5B7AEFE2F4F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371F3-95EE-43A2-9E02-6DA76D5E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505A42-D61F-4EA1-AA6C-EC51422E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54E4-95DD-4753-AD16-DBF5127F8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1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6CCC2-F75F-48F8-A5DD-05AC37DF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F2CFE-DF0F-4718-9A50-CFB31071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A1EED5-8F7E-43F7-AEEB-A03E58197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CBE7B9-F57E-42B1-8ED0-913B6545B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2719E1-3661-42E4-BDFF-3F3DFB8BF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D18A26-3FB7-4BD8-BEA0-1CFC010D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2BF-6EA1-4651-A777-C5B7AEFE2F4F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E9DB07-29CC-4BFA-92B8-1F137559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BB75E1-5C1B-427C-8738-92DBCE60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54E4-95DD-4753-AD16-DBF5127F8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80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3D567-8D4F-407B-A2A7-83D93F19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95C674-83BB-4D8C-BBCD-E9414623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2BF-6EA1-4651-A777-C5B7AEFE2F4F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214CB7-8B75-4DBE-80AF-DC230B1A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6A8C74-6351-44DF-ABA1-5EF231EA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54E4-95DD-4753-AD16-DBF5127F8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6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C616E7-B4B3-4F81-9B6F-B072706C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2BF-6EA1-4651-A777-C5B7AEFE2F4F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E833C6-AE1A-45F9-A588-AC42F5EC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C6BD11-AF44-4CA7-978E-0CAA68D2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54E4-95DD-4753-AD16-DBF5127F8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77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A2037-B718-46B1-8F6A-9F9EA7F4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169537-6E6C-4195-A9E6-A8C736BDC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67F57E-A51E-4DB5-8F90-AB331130D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5956C0-B1D1-4926-8084-0CBC676B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2BF-6EA1-4651-A777-C5B7AEFE2F4F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62C693-9CB1-4710-A864-4C5927A0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413A62-CDE5-4A95-B1B8-2D28E441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54E4-95DD-4753-AD16-DBF5127F8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75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A663E-4E72-4523-A348-1CD1B75C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B86B8CE-5B9A-40BE-91DC-49F02CF63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C866AE-03D8-4A7B-8B02-DA5621CC3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D6EF0F-8EC0-4A4A-B5CE-21F6879B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2BF-6EA1-4651-A777-C5B7AEFE2F4F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9750D7-FF76-48B1-AC4F-CF9BEBFD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B5D7F8-ECEC-4CEE-AE85-A4E8C2C7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54E4-95DD-4753-AD16-DBF5127F8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90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72CFEF-0D1D-489A-8438-D757EC96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634BD6-3045-487F-A32E-E7D686A33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ABC0E-FEFC-40BC-B6C7-AA6E14DB8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A32BF-6EA1-4651-A777-C5B7AEFE2F4F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2F744-A143-448F-B59C-88A01971A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0D514B-97F1-40F5-9FE1-07924EB5D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554E4-95DD-4753-AD16-DBF5127F8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87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A3C13-771D-4299-962F-8E21B9BF9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 </a:t>
            </a:r>
            <a:r>
              <a:rPr lang="es-ES" b="1" dirty="0"/>
              <a:t>Un nuevo escenario en la nutrición de cultivos </a:t>
            </a:r>
            <a:r>
              <a:rPr lang="es-ES" dirty="0"/>
              <a:t>	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F0958A-FAA6-4359-A057-E9FD68BD4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432" y="335393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David A. Nafría</a:t>
            </a:r>
          </a:p>
          <a:p>
            <a:r>
              <a:rPr lang="es-ES" dirty="0"/>
              <a:t>Jede de Área de Desarrollo Tecnológico</a:t>
            </a:r>
          </a:p>
          <a:p>
            <a:endParaRPr lang="es-ES" dirty="0"/>
          </a:p>
          <a:p>
            <a:r>
              <a:rPr lang="es-ES" sz="2000" i="1" dirty="0"/>
              <a:t>Alba de Tormes, Salamanca (16/11/2022)</a:t>
            </a:r>
          </a:p>
        </p:txBody>
      </p:sp>
      <p:pic>
        <p:nvPicPr>
          <p:cNvPr id="1026" name="Picture 2" descr="https://www.itacyl.es/documents/20143/331264/Coexistentia+ITACYL.png/288ce0ea-52c2-d46f-d36c-e98b214a0d77?t=1548167007167">
            <a:extLst>
              <a:ext uri="{FF2B5EF4-FFF2-40B4-BE49-F238E27FC236}">
                <a16:creationId xmlns:a16="http://schemas.microsoft.com/office/drawing/2014/main" id="{FFDF8C9D-A9CD-4087-88D9-724854F42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19" y="4545714"/>
            <a:ext cx="7364627" cy="22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1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F4F34-3F3D-4160-9DC9-91016E41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Estudio ahorro autoguiado en CyL en cultivos de secano con RTK en 2020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02037FD-2075-4366-AD0A-8DC25B131D2C}"/>
              </a:ext>
            </a:extLst>
          </p:cNvPr>
          <p:cNvSpPr/>
          <p:nvPr/>
        </p:nvSpPr>
        <p:spPr>
          <a:xfrm>
            <a:off x="695400" y="6093296"/>
            <a:ext cx="7716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FUENTE: Trabajo práctico Asignatura “Nuevas Tecnologías” en  Grado de Ingeniería Agrícola y Agroambiental (INEA) Plan de adaptación de una explotación de secano de 325ha en Villanueva del campo (Zamora) a agricultura de precisión (Alejandro Alonso Villafáfila, Borja Díaz Herrero, Sergio Sobrino Arévalo) año 2020</a:t>
            </a:r>
          </a:p>
        </p:txBody>
      </p:sp>
      <p:pic>
        <p:nvPicPr>
          <p:cNvPr id="1026" name="Picture 2" descr="https://www.inea.org/templates/inea/images/logo-comillas.png">
            <a:extLst>
              <a:ext uri="{FF2B5EF4-FFF2-40B4-BE49-F238E27FC236}">
                <a16:creationId xmlns:a16="http://schemas.microsoft.com/office/drawing/2014/main" id="{EAD54782-8866-4CFA-A485-59536977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5525190"/>
            <a:ext cx="1214437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nea.org/templates/inea/images/logo-INEA-color-RGB.png">
            <a:extLst>
              <a:ext uri="{FF2B5EF4-FFF2-40B4-BE49-F238E27FC236}">
                <a16:creationId xmlns:a16="http://schemas.microsoft.com/office/drawing/2014/main" id="{28096885-9E6F-4C79-B8E6-E04076AD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34" y="5504880"/>
            <a:ext cx="1197301" cy="11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DF31AAB-4383-419A-A1F9-7738B7B4E926}"/>
              </a:ext>
            </a:extLst>
          </p:cNvPr>
          <p:cNvGraphicFramePr>
            <a:graphicFrameLocks/>
          </p:cNvGraphicFramePr>
          <p:nvPr/>
        </p:nvGraphicFramePr>
        <p:xfrm>
          <a:off x="983432" y="2204864"/>
          <a:ext cx="79928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0AEE74-A207-4352-828E-58F5AF73AE5D}"/>
              </a:ext>
            </a:extLst>
          </p:cNvPr>
          <p:cNvSpPr txBox="1"/>
          <p:nvPr/>
        </p:nvSpPr>
        <p:spPr>
          <a:xfrm>
            <a:off x="9420433" y="2420888"/>
            <a:ext cx="2652231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170 ha de trigo/cebada amortizan un autoguiado de bajo coste (3.000 €) en 2 años</a:t>
            </a:r>
          </a:p>
        </p:txBody>
      </p:sp>
    </p:spTree>
    <p:extLst>
      <p:ext uri="{BB962C8B-B14F-4D97-AF65-F5344CB8AC3E}">
        <p14:creationId xmlns:p14="http://schemas.microsoft.com/office/powerpoint/2010/main" val="404764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71C4F-8271-4EFA-9C0F-0BB21CD9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68657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Grado de reducción de producto en pulverizadores con control de secciones por solapes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978449-954C-4C66-8474-161B7F2D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148114"/>
            <a:ext cx="5143500" cy="4419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B372D6C-B099-43BA-9EF6-5BB38204307D}"/>
              </a:ext>
            </a:extLst>
          </p:cNvPr>
          <p:cNvSpPr/>
          <p:nvPr/>
        </p:nvSpPr>
        <p:spPr>
          <a:xfrm>
            <a:off x="7230836" y="5934670"/>
            <a:ext cx="4961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Fuente: http://www2.ca.uky.edu/agcomm/pubs/aen/aen102/aen102.pdf</a:t>
            </a:r>
          </a:p>
        </p:txBody>
      </p:sp>
      <p:sp>
        <p:nvSpPr>
          <p:cNvPr id="6" name="Flecha: arriba y abajo 5">
            <a:extLst>
              <a:ext uri="{FF2B5EF4-FFF2-40B4-BE49-F238E27FC236}">
                <a16:creationId xmlns:a16="http://schemas.microsoft.com/office/drawing/2014/main" id="{C4FC86F8-83A8-4608-86CA-B02068BB82DA}"/>
              </a:ext>
            </a:extLst>
          </p:cNvPr>
          <p:cNvSpPr/>
          <p:nvPr/>
        </p:nvSpPr>
        <p:spPr>
          <a:xfrm>
            <a:off x="5109030" y="3672114"/>
            <a:ext cx="246742" cy="1828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C59767-AE6C-414B-917E-CC83363D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78" y="2141528"/>
            <a:ext cx="5368472" cy="306117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579529-E0D3-4D2D-93C7-35BF15326418}"/>
              </a:ext>
            </a:extLst>
          </p:cNvPr>
          <p:cNvSpPr txBox="1"/>
          <p:nvPr/>
        </p:nvSpPr>
        <p:spPr>
          <a:xfrm>
            <a:off x="3215680" y="3940183"/>
            <a:ext cx="1026243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Anchura</a:t>
            </a:r>
          </a:p>
          <a:p>
            <a:pPr algn="ctr"/>
            <a:r>
              <a:rPr lang="es-ES" dirty="0"/>
              <a:t>25 m</a:t>
            </a:r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CAEFF7EC-325E-407B-B02E-1DFC17F35AC4}"/>
              </a:ext>
            </a:extLst>
          </p:cNvPr>
          <p:cNvSpPr/>
          <p:nvPr/>
        </p:nvSpPr>
        <p:spPr>
          <a:xfrm>
            <a:off x="2999656" y="3573016"/>
            <a:ext cx="210096" cy="1440160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908261-B43B-4A52-A459-EED1A706FF3B}"/>
              </a:ext>
            </a:extLst>
          </p:cNvPr>
          <p:cNvSpPr txBox="1"/>
          <p:nvPr/>
        </p:nvSpPr>
        <p:spPr>
          <a:xfrm>
            <a:off x="3440490" y="5207782"/>
            <a:ext cx="68961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30 m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CA1C270-B744-4DB1-9F5D-7269360E1626}"/>
              </a:ext>
            </a:extLst>
          </p:cNvPr>
          <p:cNvSpPr/>
          <p:nvPr/>
        </p:nvSpPr>
        <p:spPr>
          <a:xfrm>
            <a:off x="4373972" y="3972623"/>
            <a:ext cx="648072" cy="581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B156C32-F14B-4E62-B2AE-534930CF5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418" y="488600"/>
            <a:ext cx="2021054" cy="10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0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2EA1A7-DC7A-40A8-9E07-5A84A2CE9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17" y="1846307"/>
            <a:ext cx="7063596" cy="4589703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/>
              <a:t>Sativum es una APP pública para la gestión de datos sobre parcelas agrícolas</a:t>
            </a:r>
          </a:p>
          <a:p>
            <a:pPr lvl="1"/>
            <a:r>
              <a:rPr lang="es-ES" sz="3000" dirty="0"/>
              <a:t>Satélite</a:t>
            </a:r>
            <a:r>
              <a:rPr lang="es-ES" sz="2800" dirty="0"/>
              <a:t> (y foto aérea)</a:t>
            </a:r>
          </a:p>
          <a:p>
            <a:pPr lvl="1"/>
            <a:r>
              <a:rPr lang="es-ES" sz="2800" dirty="0"/>
              <a:t>Suelo</a:t>
            </a:r>
          </a:p>
          <a:p>
            <a:pPr lvl="1"/>
            <a:r>
              <a:rPr lang="es-ES" sz="2800" dirty="0"/>
              <a:t>Clima</a:t>
            </a:r>
          </a:p>
          <a:p>
            <a:r>
              <a:rPr lang="es-ES" sz="2800" dirty="0"/>
              <a:t>Integrada con el sistema de gestión de la PAC</a:t>
            </a:r>
          </a:p>
          <a:p>
            <a:r>
              <a:rPr lang="es-ES" sz="2800" dirty="0"/>
              <a:t>Se incluyen módulos de ayuda a la toma de decisiones.</a:t>
            </a:r>
          </a:p>
          <a:p>
            <a:pPr lvl="1"/>
            <a:r>
              <a:rPr lang="es-ES" sz="2800" b="1" dirty="0"/>
              <a:t>Nutrición</a:t>
            </a:r>
          </a:p>
          <a:p>
            <a:pPr lvl="1"/>
            <a:r>
              <a:rPr lang="es-ES" sz="2800" dirty="0"/>
              <a:t>Plagas</a:t>
            </a:r>
          </a:p>
          <a:p>
            <a:pPr lvl="1"/>
            <a:r>
              <a:rPr lang="es-ES" sz="2800" dirty="0"/>
              <a:t>Riego</a:t>
            </a:r>
          </a:p>
          <a:p>
            <a:endParaRPr lang="es-ES" sz="2800" dirty="0"/>
          </a:p>
          <a:p>
            <a:pPr lvl="1"/>
            <a:endParaRPr lang="es-ES" sz="2800" dirty="0"/>
          </a:p>
          <a:p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C937D2-3CC3-4325-B887-9831491D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213" y="0"/>
            <a:ext cx="4358787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8D72F5-2D3A-4E25-B5AA-1AB31E5BC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41" t="8148" r="3672" b="62037"/>
          <a:stretch/>
        </p:blipFill>
        <p:spPr>
          <a:xfrm>
            <a:off x="11125200" y="547688"/>
            <a:ext cx="901700" cy="2044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8E81FF-9F41-450A-9D79-FD6630CCBB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52" y="421990"/>
            <a:ext cx="3903725" cy="8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ngenierosVA visitará la caseta de El Norte de Castilla - Ingenieros  Valladolid">
            <a:extLst>
              <a:ext uri="{FF2B5EF4-FFF2-40B4-BE49-F238E27FC236}">
                <a16:creationId xmlns:a16="http://schemas.microsoft.com/office/drawing/2014/main" id="{256C3F72-234D-4760-929A-BA659C84E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3414"/>
            <a:ext cx="3000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F23AE-7884-436B-963E-F1B8A841B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0" y="-1645445"/>
            <a:ext cx="7251700" cy="4351338"/>
          </a:xfrm>
        </p:spPr>
        <p:txBody>
          <a:bodyPr/>
          <a:lstStyle/>
          <a:p>
            <a:r>
              <a:rPr lang="es-ES" dirty="0"/>
              <a:t>Escasez hídrica y tendencia desfavorable</a:t>
            </a:r>
          </a:p>
          <a:p>
            <a:r>
              <a:rPr lang="es-ES" dirty="0"/>
              <a:t>Crisis energética y de oferta de alimentos</a:t>
            </a:r>
          </a:p>
          <a:p>
            <a:r>
              <a:rPr lang="es-ES" dirty="0"/>
              <a:t>Altos costes de producción (fertilizantes)</a:t>
            </a:r>
          </a:p>
          <a:p>
            <a:r>
              <a:rPr lang="es-ES" dirty="0"/>
              <a:t>Despoblación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D0796B-3CEE-4D3D-9767-151BD11E0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302" y="2366165"/>
            <a:ext cx="4541076" cy="3581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268413-65BA-41AF-BB97-96FA6B497A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703"/>
          <a:stretch/>
        </p:blipFill>
        <p:spPr>
          <a:xfrm>
            <a:off x="15502485" y="5289549"/>
            <a:ext cx="4729907" cy="15779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B0CFFF-5171-4809-B6D1-65F0A629BF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075"/>
          <a:stretch/>
        </p:blipFill>
        <p:spPr>
          <a:xfrm>
            <a:off x="526207" y="5413377"/>
            <a:ext cx="4781550" cy="1108075"/>
          </a:xfrm>
          <a:prstGeom prst="rect">
            <a:avLst/>
          </a:prstGeom>
        </p:spPr>
      </p:pic>
      <p:pic>
        <p:nvPicPr>
          <p:cNvPr id="6150" name="Picture 6" descr="HOY :: Diario Extremadura">
            <a:extLst>
              <a:ext uri="{FF2B5EF4-FFF2-40B4-BE49-F238E27FC236}">
                <a16:creationId xmlns:a16="http://schemas.microsoft.com/office/drawing/2014/main" id="{3C2190D9-8302-4D37-A357-DEC2BA9D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035" y="4564060"/>
            <a:ext cx="1765300" cy="8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D37F48-0B1C-4EDC-B160-06EE525C5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75" y="530224"/>
            <a:ext cx="3000375" cy="1809750"/>
          </a:xfrm>
          <a:prstGeom prst="rect">
            <a:avLst/>
          </a:prstGeom>
        </p:spPr>
      </p:pic>
      <p:pic>
        <p:nvPicPr>
          <p:cNvPr id="6154" name="Picture 10" descr="Unidad Editorial líder en el sector de la comunicación global">
            <a:extLst>
              <a:ext uri="{FF2B5EF4-FFF2-40B4-BE49-F238E27FC236}">
                <a16:creationId xmlns:a16="http://schemas.microsoft.com/office/drawing/2014/main" id="{43EEE3FD-8733-4847-A473-C0EF3635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5" y="30142"/>
            <a:ext cx="2808451" cy="6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EAD7A5D-6438-42B3-962E-D6EDE0448FBA}"/>
              </a:ext>
            </a:extLst>
          </p:cNvPr>
          <p:cNvSpPr/>
          <p:nvPr/>
        </p:nvSpPr>
        <p:spPr>
          <a:xfrm>
            <a:off x="146957" y="30143"/>
            <a:ext cx="3213036" cy="2422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2041A6F-B280-4228-B7CB-E9D3456100B9}"/>
              </a:ext>
            </a:extLst>
          </p:cNvPr>
          <p:cNvSpPr/>
          <p:nvPr/>
        </p:nvSpPr>
        <p:spPr>
          <a:xfrm flipH="1">
            <a:off x="186482" y="4892679"/>
            <a:ext cx="5092700" cy="1628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D7A6C3-34E4-4213-9D32-32F94809DA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36" y="2789238"/>
            <a:ext cx="7099284" cy="17748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987A91-BAEC-45A1-90BB-08F871C501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029" y="902494"/>
            <a:ext cx="6941764" cy="11080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AC27F8-8DCC-4895-85F6-00451CC3CD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2009" y="597694"/>
            <a:ext cx="28289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0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F5B77-A4D9-4A17-91FF-2FEE06B3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Precio internacional de la urea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10C39F-E48B-442F-8B0F-8CEC55DA7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14E148-DEA1-4229-A853-9877CB760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800" y="2801831"/>
            <a:ext cx="4301950" cy="23989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B8F408-B13C-4F63-B84E-10A9EF565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1026"/>
            <a:ext cx="12049125" cy="478184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6BAF01F-D438-471F-A224-89F654D7D1EC}"/>
              </a:ext>
            </a:extLst>
          </p:cNvPr>
          <p:cNvSpPr txBox="1"/>
          <p:nvPr/>
        </p:nvSpPr>
        <p:spPr>
          <a:xfrm>
            <a:off x="10544176" y="2322582"/>
            <a:ext cx="107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</a:rPr>
              <a:t>3x</a:t>
            </a:r>
          </a:p>
        </p:txBody>
      </p:sp>
    </p:spTree>
    <p:extLst>
      <p:ext uri="{BB962C8B-B14F-4D97-AF65-F5344CB8AC3E}">
        <p14:creationId xmlns:p14="http://schemas.microsoft.com/office/powerpoint/2010/main" val="426430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C830A-AD91-CC8E-144A-63EDD7BB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23560" cy="1325563"/>
          </a:xfrm>
        </p:spPr>
        <p:txBody>
          <a:bodyPr/>
          <a:lstStyle/>
          <a:p>
            <a:r>
              <a:rPr lang="en-GB" dirty="0" err="1"/>
              <a:t>Consumo</a:t>
            </a:r>
            <a:r>
              <a:rPr lang="en-GB" dirty="0"/>
              <a:t> </a:t>
            </a:r>
            <a:r>
              <a:rPr lang="en-GB" dirty="0" err="1"/>
              <a:t>energético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agricultura</a:t>
            </a:r>
            <a:endParaRPr lang="en-GB" dirty="0"/>
          </a:p>
        </p:txBody>
      </p:sp>
      <p:pic>
        <p:nvPicPr>
          <p:cNvPr id="3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C3D84AA-83D0-3FCD-EE1C-61A04D83C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5917" b="11965"/>
          <a:stretch/>
        </p:blipFill>
        <p:spPr>
          <a:xfrm>
            <a:off x="6596698" y="132832"/>
            <a:ext cx="3620197" cy="6592336"/>
          </a:xfrm>
          <a:prstGeom prst="rect">
            <a:avLst/>
          </a:prstGeom>
        </p:spPr>
      </p:pic>
      <p:pic>
        <p:nvPicPr>
          <p:cNvPr id="9218" name="Picture 2" descr="Energy and Civilization: A History by Vaclav Smil">
            <a:extLst>
              <a:ext uri="{FF2B5EF4-FFF2-40B4-BE49-F238E27FC236}">
                <a16:creationId xmlns:a16="http://schemas.microsoft.com/office/drawing/2014/main" id="{2EFD9DC0-933B-D424-DEA7-EEA22E78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99" y="2279115"/>
            <a:ext cx="25717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606326D-9F40-426A-B910-EEF07F88696C}"/>
              </a:ext>
            </a:extLst>
          </p:cNvPr>
          <p:cNvSpPr txBox="1"/>
          <p:nvPr/>
        </p:nvSpPr>
        <p:spPr>
          <a:xfrm>
            <a:off x="10591713" y="1380834"/>
            <a:ext cx="127670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Consumo energético x50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E69363-4723-4FFE-858B-313324BE5880}"/>
              </a:ext>
            </a:extLst>
          </p:cNvPr>
          <p:cNvSpPr txBox="1"/>
          <p:nvPr/>
        </p:nvSpPr>
        <p:spPr>
          <a:xfrm>
            <a:off x="10591713" y="4420800"/>
            <a:ext cx="12767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Producciónx10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922F60E-5FDE-42B8-BBC6-AE8FB1830753}"/>
              </a:ext>
            </a:extLst>
          </p:cNvPr>
          <p:cNvSpPr/>
          <p:nvPr/>
        </p:nvSpPr>
        <p:spPr>
          <a:xfrm>
            <a:off x="9963509" y="1690688"/>
            <a:ext cx="500333" cy="4572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FD974534-7BE6-41B7-82B6-06F6F6A95215}"/>
              </a:ext>
            </a:extLst>
          </p:cNvPr>
          <p:cNvSpPr/>
          <p:nvPr/>
        </p:nvSpPr>
        <p:spPr>
          <a:xfrm>
            <a:off x="9746323" y="4515322"/>
            <a:ext cx="500333" cy="4572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24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86B28-E719-3C47-0669-63EE93F1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 qué se emite CO2 en agricultura</a:t>
            </a:r>
          </a:p>
        </p:txBody>
      </p:sp>
      <p:pic>
        <p:nvPicPr>
          <p:cNvPr id="3" name="Imagen 3" descr="Tabla&#10;&#10;Descripción generada automáticamente">
            <a:extLst>
              <a:ext uri="{FF2B5EF4-FFF2-40B4-BE49-F238E27FC236}">
                <a16:creationId xmlns:a16="http://schemas.microsoft.com/office/drawing/2014/main" id="{961293A8-6E19-05EE-8ABD-C9EC2EE15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79" y="1561369"/>
            <a:ext cx="4666785" cy="1896463"/>
          </a:xfrm>
          <a:prstGeom prst="rect">
            <a:avLst/>
          </a:prstGeom>
        </p:spPr>
      </p:pic>
      <p:pic>
        <p:nvPicPr>
          <p:cNvPr id="4" name="Imagen 4" descr="Tabla&#10;&#10;Descripción generada automáticamente">
            <a:extLst>
              <a:ext uri="{FF2B5EF4-FFF2-40B4-BE49-F238E27FC236}">
                <a16:creationId xmlns:a16="http://schemas.microsoft.com/office/drawing/2014/main" id="{DA275775-8342-61D9-6819-F3D4CFC02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79" y="3453451"/>
            <a:ext cx="4666785" cy="2405518"/>
          </a:xfrm>
          <a:prstGeom prst="rect">
            <a:avLst/>
          </a:prstGeom>
        </p:spPr>
      </p:pic>
      <p:pic>
        <p:nvPicPr>
          <p:cNvPr id="5" name="Imagen 5" descr="Tabla&#10;&#10;Descripción generada automáticamente">
            <a:extLst>
              <a:ext uri="{FF2B5EF4-FFF2-40B4-BE49-F238E27FC236}">
                <a16:creationId xmlns:a16="http://schemas.microsoft.com/office/drawing/2014/main" id="{5EF329B4-2623-B59D-9D4E-1AE13ECFB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181" y="1559730"/>
            <a:ext cx="4703957" cy="3126377"/>
          </a:xfrm>
          <a:prstGeom prst="rect">
            <a:avLst/>
          </a:prstGeom>
        </p:spPr>
      </p:pic>
      <p:pic>
        <p:nvPicPr>
          <p:cNvPr id="6" name="Imagen 6" descr="Tabla&#10;&#10;Descripción generada automáticamente">
            <a:extLst>
              <a:ext uri="{FF2B5EF4-FFF2-40B4-BE49-F238E27FC236}">
                <a16:creationId xmlns:a16="http://schemas.microsoft.com/office/drawing/2014/main" id="{7681B580-EE61-0F03-6341-D578C3BE2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1059" y="4653469"/>
            <a:ext cx="4666785" cy="7953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A94C85A-9390-08D4-4009-5945125A2915}"/>
              </a:ext>
            </a:extLst>
          </p:cNvPr>
          <p:cNvSpPr txBox="1"/>
          <p:nvPr/>
        </p:nvSpPr>
        <p:spPr>
          <a:xfrm>
            <a:off x="812180" y="5728010"/>
            <a:ext cx="334529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Fuente: Consumos energéticos en las operaciones agrícolas en España (IDAE) 2005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22B6DB-3ED3-229B-571E-61C58C982ADA}"/>
              </a:ext>
            </a:extLst>
          </p:cNvPr>
          <p:cNvSpPr txBox="1"/>
          <p:nvPr/>
        </p:nvSpPr>
        <p:spPr>
          <a:xfrm>
            <a:off x="0" y="6585834"/>
            <a:ext cx="977438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/>
              <a:t>https://www.idae.es/uploads/documentos/documentos_10255_Consumos_energeticos_operaciones_agricolas_Espana_05_d94c1676.pdf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E3CBE-B4BB-7BAA-7E98-0788BDD06B95}"/>
              </a:ext>
            </a:extLst>
          </p:cNvPr>
          <p:cNvSpPr txBox="1"/>
          <p:nvPr/>
        </p:nvSpPr>
        <p:spPr>
          <a:xfrm>
            <a:off x="5839968" y="5643804"/>
            <a:ext cx="580339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err="1"/>
              <a:t>Pase</a:t>
            </a:r>
            <a:r>
              <a:rPr lang="en-GB" dirty="0"/>
              <a:t> de </a:t>
            </a:r>
            <a:r>
              <a:rPr lang="en-GB" dirty="0" err="1"/>
              <a:t>vertedera</a:t>
            </a:r>
            <a:r>
              <a:rPr lang="en-GB" dirty="0"/>
              <a:t>: 25 l/ha * 2,64 kg CO2/ha = 66 kg CO2/ha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128BC-F090-F4EA-EE70-A36570309A0F}"/>
              </a:ext>
            </a:extLst>
          </p:cNvPr>
          <p:cNvSpPr txBox="1"/>
          <p:nvPr/>
        </p:nvSpPr>
        <p:spPr>
          <a:xfrm>
            <a:off x="4730496" y="6046530"/>
            <a:ext cx="727862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100 UFN </a:t>
            </a:r>
            <a:r>
              <a:rPr lang="en-GB" dirty="0" err="1"/>
              <a:t>Nitrato</a:t>
            </a:r>
            <a:r>
              <a:rPr lang="en-GB" dirty="0"/>
              <a:t> </a:t>
            </a:r>
            <a:r>
              <a:rPr lang="en-GB" dirty="0" err="1"/>
              <a:t>amónico</a:t>
            </a:r>
            <a:r>
              <a:rPr lang="en-GB" dirty="0"/>
              <a:t>: 100 UFN/ha *5,6 kg CO2/UFN = 560 kg CO2/ha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BA354-FE62-8324-7226-E968DBA0B432}"/>
              </a:ext>
            </a:extLst>
          </p:cNvPr>
          <p:cNvSpPr txBox="1"/>
          <p:nvPr/>
        </p:nvSpPr>
        <p:spPr>
          <a:xfrm>
            <a:off x="7726125" y="6492875"/>
            <a:ext cx="4465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 dirty="0"/>
              <a:t>https://www.yara.es/nutricion-vegetal/medio-ambiente/reduciendo-huella-carbono/ciclo-vida-fertilizantes/nitrato-amonio/#:~:text=Cuando%20se%20operan%20las%20f%C3%A1bricas,kg%20CO2%20por%20kg%20N.</a:t>
            </a:r>
          </a:p>
        </p:txBody>
      </p:sp>
    </p:spTree>
    <p:extLst>
      <p:ext uri="{BB962C8B-B14F-4D97-AF65-F5344CB8AC3E}">
        <p14:creationId xmlns:p14="http://schemas.microsoft.com/office/powerpoint/2010/main" val="298354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7AC20-73BB-4A4D-2FB7-CC174ADC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8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294333-4138-E933-A277-6E54BDD01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969" y="5650029"/>
            <a:ext cx="8288032" cy="4691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80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FCB79226-EAD7-7B0E-75E2-843537795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5"/>
          <a:stretch/>
        </p:blipFill>
        <p:spPr>
          <a:xfrm>
            <a:off x="377576" y="843624"/>
            <a:ext cx="10966699" cy="56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3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2F68261-9A1A-4351-B945-F9DEB3D6F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186070"/>
              </p:ext>
            </p:extLst>
          </p:nvPr>
        </p:nvGraphicFramePr>
        <p:xfrm>
          <a:off x="419100" y="451729"/>
          <a:ext cx="11353800" cy="5954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Verified - Free signaling icons">
            <a:extLst>
              <a:ext uri="{FF2B5EF4-FFF2-40B4-BE49-F238E27FC236}">
                <a16:creationId xmlns:a16="http://schemas.microsoft.com/office/drawing/2014/main" id="{B4889530-9984-4054-AD6E-65134B92E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4889864"/>
            <a:ext cx="714376" cy="7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erified - Free signaling icons">
            <a:extLst>
              <a:ext uri="{FF2B5EF4-FFF2-40B4-BE49-F238E27FC236}">
                <a16:creationId xmlns:a16="http://schemas.microsoft.com/office/drawing/2014/main" id="{BB4B9220-C855-4D37-B9D8-E9A56AF5C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25740"/>
            <a:ext cx="714377" cy="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1325AC-D670-46ED-83AD-94716CEC1787}"/>
              </a:ext>
            </a:extLst>
          </p:cNvPr>
          <p:cNvSpPr txBox="1"/>
          <p:nvPr/>
        </p:nvSpPr>
        <p:spPr>
          <a:xfrm>
            <a:off x="8520113" y="1972382"/>
            <a:ext cx="1900238" cy="523220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2023/2024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935226B-15A0-45B0-8E2E-9DE2177AA611}"/>
              </a:ext>
            </a:extLst>
          </p:cNvPr>
          <p:cNvSpPr txBox="1"/>
          <p:nvPr/>
        </p:nvSpPr>
        <p:spPr>
          <a:xfrm>
            <a:off x="6300788" y="442204"/>
            <a:ext cx="1900238" cy="523220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2025/2026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0616E9-1F21-4CE0-BA67-8F30A676BC8D}"/>
              </a:ext>
            </a:extLst>
          </p:cNvPr>
          <p:cNvSpPr txBox="1"/>
          <p:nvPr/>
        </p:nvSpPr>
        <p:spPr>
          <a:xfrm>
            <a:off x="4479479" y="515543"/>
            <a:ext cx="132397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Obligatorio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F763DD6-A76A-4988-850E-586B5B8DBC2C}"/>
              </a:ext>
            </a:extLst>
          </p:cNvPr>
          <p:cNvSpPr txBox="1"/>
          <p:nvPr/>
        </p:nvSpPr>
        <p:spPr>
          <a:xfrm>
            <a:off x="8077201" y="2827729"/>
            <a:ext cx="132397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Obligatorio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DEFB693-D745-4E68-933B-0A575F17F21D}"/>
              </a:ext>
            </a:extLst>
          </p:cNvPr>
          <p:cNvSpPr txBox="1"/>
          <p:nvPr/>
        </p:nvSpPr>
        <p:spPr>
          <a:xfrm>
            <a:off x="3155504" y="5007459"/>
            <a:ext cx="132397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Voluntario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D045A64-01F5-4C61-A9B4-BAB903776776}"/>
              </a:ext>
            </a:extLst>
          </p:cNvPr>
          <p:cNvSpPr txBox="1"/>
          <p:nvPr/>
        </p:nvSpPr>
        <p:spPr>
          <a:xfrm>
            <a:off x="2421730" y="3454760"/>
            <a:ext cx="1900238" cy="523220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94C0BB7-B65E-433D-823E-021EBEBEC2A7}"/>
              </a:ext>
            </a:extLst>
          </p:cNvPr>
          <p:cNvSpPr txBox="1"/>
          <p:nvPr/>
        </p:nvSpPr>
        <p:spPr>
          <a:xfrm>
            <a:off x="8520113" y="4310020"/>
            <a:ext cx="132397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Voluntario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4FA770-1FE6-4F94-8BD4-868C1AB300AB}"/>
              </a:ext>
            </a:extLst>
          </p:cNvPr>
          <p:cNvSpPr txBox="1"/>
          <p:nvPr/>
        </p:nvSpPr>
        <p:spPr>
          <a:xfrm>
            <a:off x="5067300" y="6132773"/>
            <a:ext cx="132397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Obligatorio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DD9D43-12A7-4E1F-8B2C-4D9344C547B6}"/>
              </a:ext>
            </a:extLst>
          </p:cNvPr>
          <p:cNvSpPr txBox="1"/>
          <p:nvPr/>
        </p:nvSpPr>
        <p:spPr>
          <a:xfrm>
            <a:off x="2579241" y="1285615"/>
            <a:ext cx="1900238" cy="523220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2030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9814ED4-6376-454B-9973-4ECA00B19215}"/>
              </a:ext>
            </a:extLst>
          </p:cNvPr>
          <p:cNvSpPr txBox="1"/>
          <p:nvPr/>
        </p:nvSpPr>
        <p:spPr>
          <a:xfrm>
            <a:off x="7943850" y="3507990"/>
            <a:ext cx="1900238" cy="523220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Implantado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1BEEBF3-766F-4F8E-83D9-62229E417FCE}"/>
              </a:ext>
            </a:extLst>
          </p:cNvPr>
          <p:cNvSpPr txBox="1"/>
          <p:nvPr/>
        </p:nvSpPr>
        <p:spPr>
          <a:xfrm>
            <a:off x="6534150" y="5892575"/>
            <a:ext cx="1900238" cy="523220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Implantado</a:t>
            </a:r>
          </a:p>
        </p:txBody>
      </p:sp>
    </p:spTree>
    <p:extLst>
      <p:ext uri="{BB962C8B-B14F-4D97-AF65-F5344CB8AC3E}">
        <p14:creationId xmlns:p14="http://schemas.microsoft.com/office/powerpoint/2010/main" val="118437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1FC518-1F40-4184-AFF5-BD93CB79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Herramientas para mejorar las sostenibilidad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7C48F-76AD-4239-8A24-237EC4FB1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Tradicionales</a:t>
            </a:r>
          </a:p>
          <a:p>
            <a:pPr lvl="1"/>
            <a:r>
              <a:rPr lang="es-ES" dirty="0"/>
              <a:t>Fertilización orgánica</a:t>
            </a:r>
          </a:p>
          <a:p>
            <a:pPr lvl="1"/>
            <a:r>
              <a:rPr lang="es-ES" dirty="0"/>
              <a:t>Rotaciones con fijadores de nitrógeno</a:t>
            </a:r>
          </a:p>
          <a:p>
            <a:pPr lvl="1"/>
            <a:r>
              <a:rPr lang="es-ES" dirty="0"/>
              <a:t>Incremento de residuos dejados tras cosecha</a:t>
            </a:r>
          </a:p>
          <a:p>
            <a:pPr lvl="1"/>
            <a:r>
              <a:rPr lang="es-ES" dirty="0"/>
              <a:t>Abono verde</a:t>
            </a:r>
          </a:p>
          <a:p>
            <a:pPr lvl="1"/>
            <a:r>
              <a:rPr lang="es-ES" dirty="0"/>
              <a:t>Mejor dosificación en el tiempo y uso de inhibidores</a:t>
            </a:r>
          </a:p>
          <a:p>
            <a:r>
              <a:rPr lang="es-ES" dirty="0"/>
              <a:t>Nuevas tecnologías</a:t>
            </a:r>
          </a:p>
          <a:p>
            <a:pPr lvl="1"/>
            <a:r>
              <a:rPr lang="es-ES" dirty="0"/>
              <a:t>Nuevos productos fertilizantes</a:t>
            </a:r>
          </a:p>
          <a:p>
            <a:pPr lvl="1"/>
            <a:r>
              <a:rPr lang="es-ES" dirty="0"/>
              <a:t>Aplicaciones que hacen balance de nutrientes: SATIVUM</a:t>
            </a:r>
          </a:p>
          <a:p>
            <a:pPr lvl="1"/>
            <a:r>
              <a:rPr lang="es-ES" dirty="0"/>
              <a:t>Agricultura de precisión</a:t>
            </a:r>
          </a:p>
          <a:p>
            <a:pPr lvl="1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445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AD2010-F617-44A0-B240-448311787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4591042"/>
            <a:ext cx="4175116" cy="2266958"/>
          </a:xfrm>
          <a:prstGeom prst="rect">
            <a:avLst/>
          </a:prstGeom>
        </p:spPr>
      </p:pic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228600" y="135667"/>
            <a:ext cx="8750807" cy="8105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dirty="0"/>
              <a:t>Ejemplos de ahorros por la implantación de técnicas de Agricultura de Precisión</a:t>
            </a:r>
            <a:endParaRPr lang="en-US" sz="4000" b="1" dirty="0">
              <a:ln>
                <a:solidFill>
                  <a:prstClr val="black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3392" y="2393092"/>
            <a:ext cx="8596668" cy="3880773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  <a:buSzPct val="116000"/>
              <a:buFont typeface="+mj-lt"/>
              <a:buAutoNum type="arabicPeriod"/>
            </a:pPr>
            <a:r>
              <a:rPr lang="es-ES" sz="2800" dirty="0"/>
              <a:t>Guiados y </a:t>
            </a:r>
            <a:r>
              <a:rPr lang="es-ES" sz="2800" dirty="0" err="1"/>
              <a:t>autoguiados</a:t>
            </a:r>
            <a:r>
              <a:rPr lang="es-ES" sz="2800" dirty="0"/>
              <a:t> de máquinas</a:t>
            </a:r>
          </a:p>
          <a:p>
            <a:pPr>
              <a:buClr>
                <a:schemeClr val="accent3">
                  <a:lumMod val="50000"/>
                </a:schemeClr>
              </a:buClr>
              <a:buSzPct val="116000"/>
              <a:buFont typeface="+mj-lt"/>
              <a:buAutoNum type="arabicPeriod"/>
            </a:pPr>
            <a:r>
              <a:rPr lang="es-ES" sz="2800" dirty="0"/>
              <a:t>Control de secciones en máquinas</a:t>
            </a:r>
          </a:p>
          <a:p>
            <a:pPr>
              <a:buClr>
                <a:schemeClr val="accent3">
                  <a:lumMod val="50000"/>
                </a:schemeClr>
              </a:buClr>
              <a:buSzPct val="116000"/>
              <a:buFont typeface="+mj-lt"/>
              <a:buAutoNum type="arabicPeriod"/>
            </a:pPr>
            <a:r>
              <a:rPr lang="es-ES" sz="2800" dirty="0"/>
              <a:t>Sistemas de tráfico controlado</a:t>
            </a:r>
          </a:p>
          <a:p>
            <a:pPr>
              <a:buClr>
                <a:schemeClr val="accent3">
                  <a:lumMod val="50000"/>
                </a:schemeClr>
              </a:buClr>
              <a:buSzPct val="116000"/>
              <a:buFont typeface="+mj-lt"/>
              <a:buAutoNum type="arabicPeriod"/>
            </a:pPr>
            <a:r>
              <a:rPr lang="es-ES" sz="2800" dirty="0"/>
              <a:t>Dosificación variable de inputs y monitorización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BDA9B04-9676-4CA3-97F4-7EB2BD1CB934}"/>
              </a:ext>
            </a:extLst>
          </p:cNvPr>
          <p:cNvSpPr txBox="1"/>
          <p:nvPr/>
        </p:nvSpPr>
        <p:spPr>
          <a:xfrm>
            <a:off x="6658129" y="2102841"/>
            <a:ext cx="417646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5% de ahorro en insumos, MO y reparaciones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A932B4-CF5F-4A92-A4B5-CB443DD58818}"/>
              </a:ext>
            </a:extLst>
          </p:cNvPr>
          <p:cNvSpPr txBox="1"/>
          <p:nvPr/>
        </p:nvSpPr>
        <p:spPr>
          <a:xfrm>
            <a:off x="6275113" y="2933271"/>
            <a:ext cx="277230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10% de ahorro en insumos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77B144-8B28-48E1-BD2A-E600A082AD78}"/>
              </a:ext>
            </a:extLst>
          </p:cNvPr>
          <p:cNvSpPr txBox="1"/>
          <p:nvPr/>
        </p:nvSpPr>
        <p:spPr>
          <a:xfrm>
            <a:off x="5573035" y="3386552"/>
            <a:ext cx="2088232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10% de mejora de rendimientos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727B21-66D7-45E3-9EB6-682091E762C3}"/>
              </a:ext>
            </a:extLst>
          </p:cNvPr>
          <p:cNvSpPr txBox="1"/>
          <p:nvPr/>
        </p:nvSpPr>
        <p:spPr>
          <a:xfrm>
            <a:off x="8038868" y="3944711"/>
            <a:ext cx="194421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15% de ahorro en insumos</a:t>
            </a:r>
          </a:p>
        </p:txBody>
      </p:sp>
    </p:spTree>
    <p:extLst>
      <p:ext uri="{BB962C8B-B14F-4D97-AF65-F5344CB8AC3E}">
        <p14:creationId xmlns:p14="http://schemas.microsoft.com/office/powerpoint/2010/main" val="3047740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536</Words>
  <Application>Microsoft Office PowerPoint</Application>
  <PresentationFormat>Panorámica</PresentationFormat>
  <Paragraphs>79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Tema de Office</vt:lpstr>
      <vt:lpstr>  Un nuevo escenario en la nutrición de cultivos   </vt:lpstr>
      <vt:lpstr>Presentación de PowerPoint</vt:lpstr>
      <vt:lpstr>Precio internacional de la urea</vt:lpstr>
      <vt:lpstr>Consumo energético en agricultura</vt:lpstr>
      <vt:lpstr>En qué se emite CO2 en agricultura</vt:lpstr>
      <vt:lpstr>Presentación de PowerPoint</vt:lpstr>
      <vt:lpstr>Presentación de PowerPoint</vt:lpstr>
      <vt:lpstr>Herramientas para mejorar las sostenibilidad</vt:lpstr>
      <vt:lpstr>Ejemplos de ahorros por la implantación de técnicas de Agricultura de Precisión</vt:lpstr>
      <vt:lpstr>Estudio ahorro autoguiado en CyL en cultivos de secano con RTK en 2020</vt:lpstr>
      <vt:lpstr>Grado de reducción de producto en pulverizadores con control de secciones por solapes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Alfonso Nafría García</dc:creator>
  <cp:lastModifiedBy>David Alfonso Nafría García</cp:lastModifiedBy>
  <cp:revision>11</cp:revision>
  <dcterms:created xsi:type="dcterms:W3CDTF">2022-11-16T13:17:21Z</dcterms:created>
  <dcterms:modified xsi:type="dcterms:W3CDTF">2022-11-16T16:46:31Z</dcterms:modified>
</cp:coreProperties>
</file>