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8" r:id="rId3"/>
    <p:sldId id="279" r:id="rId4"/>
    <p:sldId id="353" r:id="rId5"/>
    <p:sldId id="280" r:id="rId6"/>
    <p:sldId id="355" r:id="rId7"/>
    <p:sldId id="290" r:id="rId8"/>
    <p:sldId id="352" r:id="rId9"/>
    <p:sldId id="354" r:id="rId10"/>
    <p:sldId id="27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C8BE-1A8E-48DF-AE65-376D7E2B3D5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977AD-F61B-4BCD-9FC1-CC709C08E0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39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7772-3B70-4206-AE71-A6517A687DB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1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D934-851C-448E-9C2C-BD7BBA3B3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A342D7-FFCC-4ECE-9404-5E22F68C1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4A142-65D9-4F50-B282-2A50C0F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088E9B-A6CE-458D-BD3C-7639B702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600545-48D9-4C79-AFC5-6DE1A1A3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76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7307D-ABFD-468F-A72B-681DEE4E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9BAFF8-E888-4951-8BB7-3607A9703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849EE-D09B-4D53-BDAC-1B4B8282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B2B91-F374-419E-A7AD-FAE35B4A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7DDE3D-9404-4E4B-9CE1-68FB7B20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60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B41B4A-61E5-458B-AF53-9690921C9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2D1442-2F34-41B7-BE8B-01D16E3E8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DD8D5-CDB9-4283-B44E-36379B9B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2F4AE9-B97A-4781-A106-2AA4004D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4915D-8701-4069-8643-A497EFC3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88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8"/>
            <a:ext cx="11257061" cy="79165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1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20D7E-605F-4154-A911-5D7856A4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C641F-62E9-45D2-9E6E-6552ED68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DCB265-1FCE-4651-A4B2-3252E5C5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59DAD-8A3C-40B5-A83C-DE607280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82A66C-6AD8-4E17-93AC-E3FD5F90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50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14D7C-C6C4-44C2-8483-7AC4A7F8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40995F-A25F-49B8-AB79-CBC37BE1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936FF2-8E24-4842-AD53-8104FADF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6C6BF9-E409-40AA-B7CB-6175D797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6B69F-6666-4582-8420-F9984329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9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EF220-C83D-4A08-AAEC-1C108F0C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3E48B5-2724-462C-94BC-5BD2EC431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1D9338-FBC7-4B31-951E-09D59E8A1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D0E3C0-201F-4BC3-913A-99C9CB9D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55EB97-1947-45FC-806F-0088447B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8BCD9-5216-46F5-BBD7-A87C0587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84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7A2DB-6B2B-4641-9E7F-90CB79EA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757923-26E0-47EA-B693-2817058E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4C87D-FF66-4CC8-8CB1-5313BEEC6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8DCF46-8BBD-441F-94F4-0DB50098F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E6C5D8-E204-42DB-A13C-B36444B16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992137-1D14-4301-9637-48A1C568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826FAA-5A56-417A-8903-17155263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E42A89-ECCD-413D-89C4-A640A341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28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69B34-BF78-4AAD-865C-88334B8B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A82C2B-136C-4854-9BF3-D88E1F1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D6715E-90A2-4430-8395-C97FB06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47C65C-5C7F-4D95-B925-822523B8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1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BF2B65-BF11-42E2-9F76-4A951FC0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8F9C06-77EE-4553-BE31-5588B388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911664-11C8-4F6C-B267-DE5DA69F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0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347FC-9E79-44D0-AC4D-97550318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D0689-0DA6-410D-BE02-B45D9156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90765E-208F-4887-B3DE-ADB8C9C4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424A39-90AA-418C-84C4-B088C823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580FE-69C7-429F-98F3-856C3740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5C5F1D-F7C7-45DF-82D4-3C070B3C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2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D9B64-8371-4192-A0CB-745F19C7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9599AA-8FC5-4CBB-B270-E3E193105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79905C-C6E7-496C-A241-AAA58A2D9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1AD587-002B-43FD-B3AF-39AEDB61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1FB20D-6AB4-472D-BEC3-2DD433CF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D0D75-DE4C-4190-AAC7-39C62098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3FA831-FEA9-4D81-B856-A2A544B9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5CE4B-9D29-49D3-8C2D-F8FADFD9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25CF1-2381-4E87-B98E-8EFE24E78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73D7-FBFD-4B93-A49F-41F68AB1FA0A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71277-810C-45B7-9CB6-A07332853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51B39-B55E-4925-A92A-E36F85586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1FC2-5ED7-439F-958F-BEE34B6C6C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0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DA9458-C81A-4E13-BF2D-B7646260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96" y="5882556"/>
            <a:ext cx="4663844" cy="97544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15642" y="230188"/>
            <a:ext cx="8442796" cy="791650"/>
          </a:xfrm>
        </p:spPr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in brief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835406" y="1269192"/>
            <a:ext cx="8521188" cy="4089600"/>
          </a:xfrm>
        </p:spPr>
        <p:txBody>
          <a:bodyPr/>
          <a:lstStyle/>
          <a:p>
            <a:pPr lvl="1"/>
            <a:r>
              <a:rPr lang="en-GB" dirty="0"/>
              <a:t>Research and IT public entity that belong to the Regional Ministry of Agriculture of Castile and León –Spain- (12</a:t>
            </a:r>
            <a:r>
              <a:rPr lang="en-GB" baseline="30000" dirty="0"/>
              <a:t>th</a:t>
            </a:r>
            <a:r>
              <a:rPr lang="en-GB" dirty="0"/>
              <a:t> largest EAGF paying agency in Europe).</a:t>
            </a:r>
          </a:p>
          <a:p>
            <a:pPr lvl="1"/>
            <a:r>
              <a:rPr lang="en-GB" dirty="0"/>
              <a:t>300 employees in Research, Rural Infrastructure development, IT, field extension and food certification and promotion</a:t>
            </a:r>
          </a:p>
          <a:p>
            <a:pPr lvl="1"/>
            <a:r>
              <a:rPr lang="en-GB" dirty="0"/>
              <a:t>Two departments specialized in Geo-technologies for agriculture. </a:t>
            </a:r>
          </a:p>
          <a:p>
            <a:pPr lvl="2"/>
            <a:r>
              <a:rPr lang="en-GB" dirty="0"/>
              <a:t>CAP support (LPIS upkeeping, On the spot checks, and Checks by Monitoring)</a:t>
            </a:r>
          </a:p>
          <a:p>
            <a:pPr lvl="2"/>
            <a:r>
              <a:rPr lang="en-GB" dirty="0"/>
              <a:t>Research and innovation (Earth Observation, agrometeorology and soil science, crop modelling, GNSS)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1</a:t>
            </a:fld>
            <a:endParaRPr lang="en-GB" dirty="0"/>
          </a:p>
        </p:txBody>
      </p:sp>
      <p:pic>
        <p:nvPicPr>
          <p:cNvPr id="7" name="Picture 2" descr="Castilla y León - Wikipedia, la enciclopedia libre">
            <a:extLst>
              <a:ext uri="{FF2B5EF4-FFF2-40B4-BE49-F238E27FC236}">
                <a16:creationId xmlns:a16="http://schemas.microsoft.com/office/drawing/2014/main" id="{0278E6BB-7CC4-4603-8622-EF74665D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4" y="4002657"/>
            <a:ext cx="2295330" cy="19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4E83-80A1-49CB-8C9D-C1046004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Contributions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55E3E-A861-4198-A2A1-F2FA514A1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7250" y="1651351"/>
            <a:ext cx="8521188" cy="4089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We can contribute to SARAGRI ....</a:t>
            </a:r>
          </a:p>
          <a:p>
            <a:pPr>
              <a:lnSpc>
                <a:spcPct val="120000"/>
              </a:lnSpc>
            </a:pPr>
            <a:r>
              <a:rPr lang="en-GB" dirty="0"/>
              <a:t>IACS connection linked to Earth observation infrastructure</a:t>
            </a:r>
          </a:p>
          <a:p>
            <a:pPr>
              <a:lnSpc>
                <a:spcPct val="120000"/>
              </a:lnSpc>
            </a:pPr>
            <a:r>
              <a:rPr lang="en-GB" dirty="0"/>
              <a:t>Complementary environmental data (Soil, </a:t>
            </a:r>
            <a:r>
              <a:rPr lang="en-GB" dirty="0" err="1"/>
              <a:t>meteo</a:t>
            </a:r>
            <a:r>
              <a:rPr lang="en-GB" dirty="0"/>
              <a:t>, crop ID)</a:t>
            </a:r>
          </a:p>
          <a:p>
            <a:pPr>
              <a:lnSpc>
                <a:spcPct val="120000"/>
              </a:lnSpc>
            </a:pPr>
            <a:r>
              <a:rPr lang="en-GB" dirty="0"/>
              <a:t>Good knowledge of user requirements in the agricultural private sector and government monitoring needs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770D2-83D8-44D7-9D34-F5A113E8E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10</a:t>
            </a:fld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28F9F4-F95C-4F8D-BFA3-93E588D9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2556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914F90-71F7-4B62-836F-ED5E0E070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2DAF3-8CFE-4362-B4A8-2B48A1DF3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2</a:t>
            </a:fld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4EF4E9-5A95-4AFE-B97A-A515F3C5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15" y="913546"/>
            <a:ext cx="6212097" cy="47733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580308-54E3-461D-8468-E9500015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53EA7CA-66AE-49CA-8542-75E0C6135F5B}"/>
              </a:ext>
            </a:extLst>
          </p:cNvPr>
          <p:cNvGrpSpPr>
            <a:grpSpLocks noChangeAspect="1"/>
          </p:cNvGrpSpPr>
          <p:nvPr/>
        </p:nvGrpSpPr>
        <p:grpSpPr>
          <a:xfrm>
            <a:off x="7487806" y="4549898"/>
            <a:ext cx="3024627" cy="2274024"/>
            <a:chOff x="-2304218" y="4644134"/>
            <a:chExt cx="2534518" cy="190554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2BC8430-9E37-44BD-8316-50874333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4218" y="5621827"/>
              <a:ext cx="1312351" cy="92785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CC2B064-AD84-44B6-8DDF-6CC512F7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4218" y="4644134"/>
              <a:ext cx="1312351" cy="92785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6D2823B-31E2-4CED-8D70-145CBFC6D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2051" y="5621827"/>
              <a:ext cx="1312351" cy="92785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E3B9FC9-5484-4C6F-B214-757B3C1BA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2051" y="4644134"/>
              <a:ext cx="1312351" cy="927851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DDA4A82-3AAE-4FC8-90E2-430FF12BC21F}"/>
              </a:ext>
            </a:extLst>
          </p:cNvPr>
          <p:cNvGrpSpPr>
            <a:grpSpLocks noChangeAspect="1"/>
          </p:cNvGrpSpPr>
          <p:nvPr/>
        </p:nvGrpSpPr>
        <p:grpSpPr>
          <a:xfrm>
            <a:off x="4422630" y="4549904"/>
            <a:ext cx="3039105" cy="2284911"/>
            <a:chOff x="-4837844" y="4644134"/>
            <a:chExt cx="2534519" cy="190554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AF087E1-195F-483E-9935-B4CB1AD7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37844" y="4644134"/>
              <a:ext cx="1312351" cy="927851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EE6DB49-4F96-4660-BA82-76741FA4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37844" y="5621827"/>
              <a:ext cx="1312351" cy="92785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2D93C95-CD6E-4EDF-B2D1-583FEE71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5676" y="5621827"/>
              <a:ext cx="1312351" cy="92785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928E12A-E8F3-4571-8D9F-6DE5D83CC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5676" y="4644134"/>
              <a:ext cx="1312351" cy="92785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E52DCA-A84C-413D-9B39-4B92CDC4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/>
          <a:lstStyle/>
          <a:p>
            <a:r>
              <a:rPr lang="es-ES" dirty="0"/>
              <a:t>19,000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samples</a:t>
            </a:r>
            <a:r>
              <a:rPr lang="es-ES" dirty="0"/>
              <a:t> </a:t>
            </a:r>
            <a:r>
              <a:rPr lang="es-ES" dirty="0" err="1"/>
              <a:t>analitics</a:t>
            </a:r>
            <a:r>
              <a:rPr lang="es-ES" dirty="0"/>
              <a:t> and </a:t>
            </a:r>
            <a:r>
              <a:rPr lang="es-ES" dirty="0" err="1"/>
              <a:t>derived</a:t>
            </a:r>
            <a:r>
              <a:rPr lang="es-ES" dirty="0"/>
              <a:t> </a:t>
            </a:r>
            <a:r>
              <a:rPr lang="es-ES" dirty="0" err="1"/>
              <a:t>maps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171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87A41-B75D-4E7E-A7B6-A0D2C5B6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200 </a:t>
            </a:r>
            <a:r>
              <a:rPr lang="es-ES" dirty="0" err="1"/>
              <a:t>automatic</a:t>
            </a:r>
            <a:r>
              <a:rPr lang="es-ES" dirty="0"/>
              <a:t> </a:t>
            </a:r>
            <a:r>
              <a:rPr lang="es-ES" dirty="0" err="1"/>
              <a:t>meteostations</a:t>
            </a:r>
            <a:r>
              <a:rPr lang="es-ES" dirty="0"/>
              <a:t> (ITACyL+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Met</a:t>
            </a:r>
            <a:r>
              <a:rPr lang="es-ES" dirty="0"/>
              <a:t> </a:t>
            </a:r>
            <a:r>
              <a:rPr lang="es-ES" dirty="0" err="1"/>
              <a:t>agency</a:t>
            </a:r>
            <a:r>
              <a:rPr lang="es-ES" dirty="0"/>
              <a:t>)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moisture</a:t>
            </a:r>
            <a:r>
              <a:rPr lang="es-ES" dirty="0"/>
              <a:t> sensor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6E88E5-7622-48A1-9685-DD2241D8C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873492-D098-428D-9E42-405E08C8C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3</a:t>
            </a:fld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EF2440-F892-48EE-9224-2A05A5FB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1" t="8972"/>
          <a:stretch/>
        </p:blipFill>
        <p:spPr>
          <a:xfrm>
            <a:off x="2661051" y="1130061"/>
            <a:ext cx="7151979" cy="48900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46630A-B6F7-4E7B-A8D5-6E425072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5F81A-4D55-4533-8CD6-273B4ACB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Anual</a:t>
            </a:r>
            <a:r>
              <a:rPr lang="en-GB" dirty="0"/>
              <a:t> crop mapping since 2011 based on remote sensing and machine learning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0284C9-A729-4718-9727-40D359DCB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FFA7DF-FE44-4291-BEB7-1921CEAD9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4</a:t>
            </a:fld>
            <a:endParaRPr lang="en-GB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F1A158-AB35-4874-8938-49DA6085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11686"/>
            <a:ext cx="9144000" cy="52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269A7-99D2-418E-91EA-EF90667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Yield</a:t>
            </a:r>
            <a:r>
              <a:rPr lang="es-ES" dirty="0"/>
              <a:t> </a:t>
            </a:r>
            <a:r>
              <a:rPr lang="es-ES" dirty="0" err="1"/>
              <a:t>forecasting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97918A-3A3E-4964-B275-37D3768BE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1675A2-CB2A-40A7-8AD3-41D7F9B5A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5</a:t>
            </a:fld>
            <a:endParaRPr lang="en-GB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AA0F894-91C2-4D54-A10A-3F1341A5963E}"/>
              </a:ext>
            </a:extLst>
          </p:cNvPr>
          <p:cNvGrpSpPr/>
          <p:nvPr/>
        </p:nvGrpSpPr>
        <p:grpSpPr>
          <a:xfrm>
            <a:off x="1613989" y="1467455"/>
            <a:ext cx="9054011" cy="3518614"/>
            <a:chOff x="4208294" y="2671397"/>
            <a:chExt cx="7895606" cy="295507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948674D-D3DB-44EF-909C-A97BC01C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8503" y="2671397"/>
              <a:ext cx="1914881" cy="146254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AAD4DB-E45B-4D3B-9B10-C804243A0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5152" y="4162796"/>
              <a:ext cx="1914881" cy="14625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D77277-89B0-4C23-BC33-A1D1FBA9A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5152" y="2671397"/>
              <a:ext cx="1914881" cy="146254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3EAABE9-5A55-45AF-B47F-BA21B28C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8294" y="4162796"/>
              <a:ext cx="1914881" cy="146254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DBE4B36-42A9-4AE2-AD42-3E0CE0EE8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8294" y="2671397"/>
              <a:ext cx="1914880" cy="146254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AF8B4FD-8F4F-477A-B939-C6FD9134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68503" y="4162796"/>
              <a:ext cx="1914881" cy="146254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7F9306B-ECD6-47DC-BD13-D5204D3E8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87543" y="4162796"/>
              <a:ext cx="1916357" cy="146367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A1AF1BA-C3B5-4594-A6D7-7BD7EE65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87543" y="2671397"/>
              <a:ext cx="1916357" cy="1463674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7B05B94C-28A8-4AFB-B6B0-E79A1F2775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0C7C19-C43B-4EA3-AA2B-FEBC2D29B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568" y="1600464"/>
            <a:ext cx="5959146" cy="44800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C269A7-99D2-418E-91EA-EF90667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/>
          <a:lstStyle/>
          <a:p>
            <a:r>
              <a:rPr lang="es-ES" dirty="0"/>
              <a:t>Live machine GNSS </a:t>
            </a:r>
            <a:r>
              <a:rPr lang="es-ES" dirty="0" err="1"/>
              <a:t>tracks</a:t>
            </a:r>
            <a:r>
              <a:rPr lang="es-ES" dirty="0"/>
              <a:t> from RTK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service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1675A2-CB2A-40A7-8AD3-41D7F9B5A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fld id="{F25965E0-7062-474C-8671-DB3A3CE669B0}" type="slidenum">
              <a:rPr lang="en-GB" smtClean="0"/>
              <a:pPr>
                <a:lnSpc>
                  <a:spcPts val="1200"/>
                </a:lnSpc>
              </a:pPr>
              <a:t>6</a:t>
            </a:fld>
            <a:endParaRPr lang="en-GB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05B94C-28A8-4AFB-B6B0-E79A1F27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71109"/>
            <a:ext cx="4663844" cy="975445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6C0BC6-1CFF-437F-AE71-F13C95A4E5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96062" y="1666393"/>
          <a:ext cx="3062376" cy="4089399"/>
        </p:xfrm>
        <a:graphic>
          <a:graphicData uri="http://schemas.openxmlformats.org/drawingml/2006/table">
            <a:tbl>
              <a:tblPr/>
              <a:tblGrid>
                <a:gridCol w="1020792">
                  <a:extLst>
                    <a:ext uri="{9D8B030D-6E8A-4147-A177-3AD203B41FA5}">
                      <a16:colId xmlns:a16="http://schemas.microsoft.com/office/drawing/2014/main" val="4077153432"/>
                    </a:ext>
                  </a:extLst>
                </a:gridCol>
                <a:gridCol w="1020792">
                  <a:extLst>
                    <a:ext uri="{9D8B030D-6E8A-4147-A177-3AD203B41FA5}">
                      <a16:colId xmlns:a16="http://schemas.microsoft.com/office/drawing/2014/main" val="2749761361"/>
                    </a:ext>
                  </a:extLst>
                </a:gridCol>
                <a:gridCol w="1020792">
                  <a:extLst>
                    <a:ext uri="{9D8B030D-6E8A-4147-A177-3AD203B41FA5}">
                      <a16:colId xmlns:a16="http://schemas.microsoft.com/office/drawing/2014/main" val="2792985404"/>
                    </a:ext>
                  </a:extLst>
                </a:gridCol>
              </a:tblGrid>
              <a:tr h="1040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Date,Speed,wkt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12552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0.1446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point( 42.50659106 -4.5026340933333335)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192292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0.0124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point( 42.50659096 -4.502634211666667)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412786"/>
                  </a:ext>
                </a:extLst>
              </a:tr>
              <a:tr h="371574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0.0033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point( 42.50659099666667 -4.50263423)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12098"/>
                  </a:ext>
                </a:extLst>
              </a:tr>
              <a:tr h="371574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0.0012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( 42.50659100833333 -4.50263424)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699206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0.0011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point( 42.50659101 -4.502634226666666)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486406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0.0015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point( 42.50659099166667 -4.502634228333333)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472353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0.0034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point( 42.50659097 -4.502634191666667)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236914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0.0013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point( 42.506590978333335 -4.5026341783333335)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134084"/>
                  </a:ext>
                </a:extLst>
              </a:tr>
              <a:tr h="463167"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25/09/2020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( 42.506590978333335 -4.502634183333333)</a:t>
                      </a:r>
                    </a:p>
                  </a:txBody>
                  <a:tcPr marL="5204" marR="5204" marT="5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1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5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 descr="image001">
            <a:extLst>
              <a:ext uri="{FF2B5EF4-FFF2-40B4-BE49-F238E27FC236}">
                <a16:creationId xmlns:a16="http://schemas.microsoft.com/office/drawing/2014/main" id="{A33FF1F5-928C-4976-BAC4-A7EEFCC5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45" y="2161863"/>
            <a:ext cx="7243763" cy="41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711DD3-91BE-48BB-A29C-AC6D2555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857252"/>
            <a:ext cx="8765381" cy="1304611"/>
          </a:xfrm>
        </p:spPr>
        <p:txBody>
          <a:bodyPr/>
          <a:lstStyle/>
          <a:p>
            <a:r>
              <a:rPr lang="en-GB" dirty="0"/>
              <a:t>Already receiving machine tracks in RTK service</a:t>
            </a:r>
          </a:p>
        </p:txBody>
      </p:sp>
    </p:spTree>
    <p:extLst>
      <p:ext uri="{BB962C8B-B14F-4D97-AF65-F5344CB8AC3E}">
        <p14:creationId xmlns:p14="http://schemas.microsoft.com/office/powerpoint/2010/main" val="318310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934835" y="246310"/>
            <a:ext cx="8442796" cy="1817572"/>
          </a:xfrm>
        </p:spPr>
        <p:txBody>
          <a:bodyPr>
            <a:normAutofit fontScale="90000"/>
          </a:bodyPr>
          <a:lstStyle/>
          <a:p>
            <a:r>
              <a:rPr lang="en-GB" dirty="0"/>
              <a:t>CAP fully implemented Checks by Monitoring 100% of the area full schemes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70" y="1843200"/>
            <a:ext cx="4207838" cy="3317088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29C9318-6126-4E9F-82F6-14E87DA8CCA7}"/>
              </a:ext>
            </a:extLst>
          </p:cNvPr>
          <p:cNvGrpSpPr/>
          <p:nvPr/>
        </p:nvGrpSpPr>
        <p:grpSpPr>
          <a:xfrm>
            <a:off x="5511995" y="1972004"/>
            <a:ext cx="5244872" cy="3279474"/>
            <a:chOff x="3892956" y="2402782"/>
            <a:chExt cx="5244872" cy="3279474"/>
          </a:xfrm>
        </p:grpSpPr>
        <p:sp>
          <p:nvSpPr>
            <p:cNvPr id="13" name="Marcador de contenido 2">
              <a:extLst>
                <a:ext uri="{FF2B5EF4-FFF2-40B4-BE49-F238E27FC236}">
                  <a16:creationId xmlns:a16="http://schemas.microsoft.com/office/drawing/2014/main" id="{21AC0165-315F-4C53-BF06-350F407C0C88}"/>
                </a:ext>
              </a:extLst>
            </p:cNvPr>
            <p:cNvSpPr txBox="1">
              <a:spLocks/>
            </p:cNvSpPr>
            <p:nvPr/>
          </p:nvSpPr>
          <p:spPr>
            <a:xfrm>
              <a:off x="3892956" y="2489517"/>
              <a:ext cx="4166223" cy="3192739"/>
            </a:xfrm>
            <a:prstGeom prst="rect">
              <a:avLst/>
            </a:prstGeom>
            <a:noFill/>
            <a:effectLst>
              <a:innerShdw blurRad="457200" dist="1308100" dir="3420000">
                <a:srgbClr val="FFFF00"/>
              </a:innerShdw>
            </a:effectLst>
          </p:spPr>
          <p:txBody>
            <a:bodyPr vert="horz" lIns="0" tIns="34290" rIns="0" bIns="3429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745E5E"/>
                  </a:solidFill>
                </a:rPr>
                <a:t>BPS / SFS 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6D874B"/>
                  </a:solidFill>
                </a:rPr>
                <a:t>Crop Diversification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6D874B"/>
                  </a:solidFill>
                </a:rPr>
                <a:t>EFA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6D874B"/>
                  </a:solidFill>
                </a:rPr>
                <a:t>Grasslands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Protein crops 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Oilseed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Legumes HQ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Sugar beet 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US" sz="1350" b="1" dirty="0">
                  <a:solidFill>
                    <a:srgbClr val="3B7297"/>
                  </a:solidFill>
                </a:rPr>
                <a:t>Nuts and carob beans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Extensive rainfed agroecosystems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Integrated agricultural production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Industrial crops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Grazed forage areas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Organic farming</a:t>
              </a:r>
            </a:p>
            <a:p>
              <a:pPr marL="545211" lvl="2" indent="-25717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</a:pPr>
              <a:r>
                <a:rPr lang="en-GB" sz="1350" b="1" dirty="0">
                  <a:solidFill>
                    <a:srgbClr val="00BC70"/>
                  </a:solidFill>
                </a:rPr>
                <a:t>Areas with naturals constraints</a:t>
              </a:r>
              <a:endParaRPr lang="es-ES" sz="1350" b="1" dirty="0">
                <a:solidFill>
                  <a:srgbClr val="00BC70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E150CC8-FB8B-4836-8174-87EC9E7DB562}"/>
                </a:ext>
              </a:extLst>
            </p:cNvPr>
            <p:cNvSpPr/>
            <p:nvPr/>
          </p:nvSpPr>
          <p:spPr>
            <a:xfrm>
              <a:off x="7994566" y="4797703"/>
              <a:ext cx="114326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dirty="0">
                  <a:solidFill>
                    <a:srgbClr val="007033"/>
                  </a:solidFill>
                </a:rPr>
                <a:t>2</a:t>
              </a:r>
              <a:r>
                <a:rPr lang="en-US" sz="2100" b="1" baseline="30000" dirty="0">
                  <a:solidFill>
                    <a:srgbClr val="007033"/>
                  </a:solidFill>
                </a:rPr>
                <a:t>nd</a:t>
              </a:r>
              <a:r>
                <a:rPr lang="en-US" sz="2100" b="1" dirty="0">
                  <a:solidFill>
                    <a:srgbClr val="007033"/>
                  </a:solidFill>
                </a:rPr>
                <a:t> Pillar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129114A-C9EF-43B0-A14E-ABA2A9C6A2B8}"/>
                </a:ext>
              </a:extLst>
            </p:cNvPr>
            <p:cNvSpPr/>
            <p:nvPr/>
          </p:nvSpPr>
          <p:spPr>
            <a:xfrm>
              <a:off x="8026039" y="3200402"/>
              <a:ext cx="108356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dirty="0">
                  <a:solidFill>
                    <a:srgbClr val="745E5E"/>
                  </a:solidFill>
                </a:rPr>
                <a:t>1</a:t>
              </a:r>
              <a:r>
                <a:rPr lang="en-US" sz="2100" b="1" baseline="30000" dirty="0">
                  <a:solidFill>
                    <a:srgbClr val="745E5E"/>
                  </a:solidFill>
                </a:rPr>
                <a:t>st</a:t>
              </a:r>
              <a:r>
                <a:rPr lang="en-US" sz="2100" b="1" dirty="0">
                  <a:solidFill>
                    <a:srgbClr val="745E5E"/>
                  </a:solidFill>
                </a:rPr>
                <a:t> Pillar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B7003DD-8033-401C-B046-36188B39BDFD}"/>
                </a:ext>
              </a:extLst>
            </p:cNvPr>
            <p:cNvSpPr/>
            <p:nvPr/>
          </p:nvSpPr>
          <p:spPr>
            <a:xfrm>
              <a:off x="6864888" y="2923403"/>
              <a:ext cx="10541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6D874B"/>
                  </a:solidFill>
                </a:rPr>
                <a:t>Greening</a:t>
              </a:r>
              <a:endParaRPr lang="es-ES" dirty="0">
                <a:solidFill>
                  <a:srgbClr val="6D874B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A86E2A3-F4A2-4E8A-81EF-AEEE5CC8B531}"/>
                </a:ext>
              </a:extLst>
            </p:cNvPr>
            <p:cNvSpPr/>
            <p:nvPr/>
          </p:nvSpPr>
          <p:spPr>
            <a:xfrm>
              <a:off x="6524656" y="2402782"/>
              <a:ext cx="15345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745E5E"/>
                  </a:solidFill>
                </a:rPr>
                <a:t>Base payment</a:t>
              </a:r>
              <a:endParaRPr lang="es-ES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E2BD0D8-14FB-464A-B22D-40A5D2728C27}"/>
                </a:ext>
              </a:extLst>
            </p:cNvPr>
            <p:cNvSpPr/>
            <p:nvPr/>
          </p:nvSpPr>
          <p:spPr>
            <a:xfrm>
              <a:off x="6907666" y="3752097"/>
              <a:ext cx="548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B7297"/>
                  </a:solidFill>
                </a:rPr>
                <a:t>VCS</a:t>
              </a:r>
              <a:endParaRPr lang="es-ES" dirty="0">
                <a:solidFill>
                  <a:srgbClr val="3B7297"/>
                </a:solidFill>
              </a:endParaRPr>
            </a:p>
          </p:txBody>
        </p: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D5FD31DE-A83B-4732-BBBE-46EDA90224A8}"/>
                </a:ext>
              </a:extLst>
            </p:cNvPr>
            <p:cNvSpPr/>
            <p:nvPr/>
          </p:nvSpPr>
          <p:spPr>
            <a:xfrm>
              <a:off x="6753937" y="2771312"/>
              <a:ext cx="150515" cy="586887"/>
            </a:xfrm>
            <a:prstGeom prst="rightBrace">
              <a:avLst/>
            </a:prstGeom>
            <a:no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errar llave 23">
              <a:extLst>
                <a:ext uri="{FF2B5EF4-FFF2-40B4-BE49-F238E27FC236}">
                  <a16:creationId xmlns:a16="http://schemas.microsoft.com/office/drawing/2014/main" id="{42C9EA57-C195-4E95-ADF1-4E69D3AEC69D}"/>
                </a:ext>
              </a:extLst>
            </p:cNvPr>
            <p:cNvSpPr/>
            <p:nvPr/>
          </p:nvSpPr>
          <p:spPr>
            <a:xfrm>
              <a:off x="6757151" y="3429001"/>
              <a:ext cx="150515" cy="92319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>
              <a:solidFill>
                <a:srgbClr val="3B72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errar llave 24">
              <a:extLst>
                <a:ext uri="{FF2B5EF4-FFF2-40B4-BE49-F238E27FC236}">
                  <a16:creationId xmlns:a16="http://schemas.microsoft.com/office/drawing/2014/main" id="{47CA2107-E3D7-40C6-8DE2-267A03A8BEF4}"/>
                </a:ext>
              </a:extLst>
            </p:cNvPr>
            <p:cNvSpPr/>
            <p:nvPr/>
          </p:nvSpPr>
          <p:spPr>
            <a:xfrm>
              <a:off x="7928575" y="2506176"/>
              <a:ext cx="130604" cy="1846016"/>
            </a:xfrm>
            <a:prstGeom prst="rightBrace">
              <a:avLst/>
            </a:prstGeom>
            <a:no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errar llave 27">
              <a:extLst>
                <a:ext uri="{FF2B5EF4-FFF2-40B4-BE49-F238E27FC236}">
                  <a16:creationId xmlns:a16="http://schemas.microsoft.com/office/drawing/2014/main" id="{AC8091C4-C535-42E9-BF77-0A12DEF81897}"/>
                </a:ext>
              </a:extLst>
            </p:cNvPr>
            <p:cNvSpPr/>
            <p:nvPr/>
          </p:nvSpPr>
          <p:spPr>
            <a:xfrm>
              <a:off x="7919666" y="4429974"/>
              <a:ext cx="130604" cy="1161935"/>
            </a:xfrm>
            <a:prstGeom prst="rightBrace">
              <a:avLst/>
            </a:prstGeom>
            <a:noFill/>
            <a:ln w="38100">
              <a:solidFill>
                <a:srgbClr val="00BC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9EA33A42-30A0-4E55-9DC4-4398951769C3}"/>
              </a:ext>
            </a:extLst>
          </p:cNvPr>
          <p:cNvSpPr txBox="1">
            <a:spLocks/>
          </p:cNvSpPr>
          <p:nvPr/>
        </p:nvSpPr>
        <p:spPr>
          <a:xfrm>
            <a:off x="7177696" y="1592068"/>
            <a:ext cx="1897044" cy="42170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700" b="1" i="1" dirty="0"/>
              <a:t>  Schemes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E60D764-D1F2-4ED3-A0E9-E7B1E5FDE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67822"/>
            <a:ext cx="46638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1C7883-04D0-4811-A644-8BA7ABEA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67822"/>
            <a:ext cx="4663844" cy="9754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C22F8-EB05-4379-B28C-926D59B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42" y="230189"/>
            <a:ext cx="8442796" cy="1304611"/>
          </a:xfrm>
        </p:spPr>
        <p:txBody>
          <a:bodyPr/>
          <a:lstStyle/>
          <a:p>
            <a:r>
              <a:rPr lang="es-ES" dirty="0"/>
              <a:t>New </a:t>
            </a:r>
            <a:r>
              <a:rPr lang="es-ES" dirty="0" err="1"/>
              <a:t>Agronomic</a:t>
            </a:r>
            <a:r>
              <a:rPr lang="es-ES" dirty="0"/>
              <a:t> FMIS </a:t>
            </a:r>
            <a:r>
              <a:rPr lang="es-ES" dirty="0" err="1"/>
              <a:t>tool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farmers</a:t>
            </a:r>
            <a:r>
              <a:rPr lang="es-ES" dirty="0"/>
              <a:t> </a:t>
            </a:r>
            <a:r>
              <a:rPr lang="es-ES" dirty="0" err="1"/>
              <a:t>linked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IACS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395E7-5DA3-49DD-A98B-A87117C89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40DCB-52FE-42A8-95A0-19248D9A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464188-8B77-4921-ADC5-CB526C575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34799"/>
            <a:ext cx="9144000" cy="4511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27791C-2C0C-4A78-814F-D9E2ADD86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543" y="925200"/>
            <a:ext cx="2700068" cy="5821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3DA3BD-9815-4A26-843A-4DB970A13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714" y="1362974"/>
            <a:ext cx="2505178" cy="54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336</Words>
  <Application>Microsoft Office PowerPoint</Application>
  <PresentationFormat>Panorámica</PresentationFormat>
  <Paragraphs>77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Our organisation in brief</vt:lpstr>
      <vt:lpstr>19,000 soil samples analitics and derived maps</vt:lpstr>
      <vt:lpstr>200 automatic meteostations (ITACyL+ National Met agency) some with soil moisture sensor</vt:lpstr>
      <vt:lpstr>Anual crop mapping since 2011 based on remote sensing and machine learning</vt:lpstr>
      <vt:lpstr>Yield forecasting system</vt:lpstr>
      <vt:lpstr>Live machine GNSS tracks from RTK network service</vt:lpstr>
      <vt:lpstr>Already receiving machine tracks in RTK service</vt:lpstr>
      <vt:lpstr>CAP fully implemented Checks by Monitoring 100% of the area full schemes</vt:lpstr>
      <vt:lpstr>New Agronomic FMIS tool for farmers linked to IACS</vt:lpstr>
      <vt:lpstr>Contributions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MEETING SARAGRI</dc:title>
  <dc:creator>David Alfonso Nafría García</dc:creator>
  <cp:lastModifiedBy>David Alfonso Nafría García</cp:lastModifiedBy>
  <cp:revision>5</cp:revision>
  <dcterms:created xsi:type="dcterms:W3CDTF">2021-04-20T08:21:44Z</dcterms:created>
  <dcterms:modified xsi:type="dcterms:W3CDTF">2021-04-22T11:11:46Z</dcterms:modified>
</cp:coreProperties>
</file>