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2" r:id="rId2"/>
    <p:sldId id="257" r:id="rId3"/>
    <p:sldId id="258" r:id="rId4"/>
    <p:sldId id="259" r:id="rId5"/>
    <p:sldId id="314" r:id="rId6"/>
    <p:sldId id="315" r:id="rId7"/>
    <p:sldId id="265" r:id="rId8"/>
    <p:sldId id="311" r:id="rId9"/>
    <p:sldId id="316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421" autoAdjust="0"/>
  </p:normalViewPr>
  <p:slideViewPr>
    <p:cSldViewPr snapToGrid="0">
      <p:cViewPr>
        <p:scale>
          <a:sx n="75" d="100"/>
          <a:sy n="75" d="100"/>
        </p:scale>
        <p:origin x="181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0A5EA-E4E1-45F1-A3C5-6C5B90A5904A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A33FC-4421-47DC-8925-86B368FD58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7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A </a:t>
            </a:r>
            <a:r>
              <a:rPr lang="es-ES" dirty="0" err="1"/>
              <a:t>brief</a:t>
            </a:r>
            <a:r>
              <a:rPr lang="es-ES" dirty="0"/>
              <a:t> </a:t>
            </a:r>
            <a:r>
              <a:rPr lang="es-ES" dirty="0" err="1"/>
              <a:t>introduction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context</a:t>
            </a:r>
            <a:r>
              <a:rPr lang="es-ES" dirty="0"/>
              <a:t>, </a:t>
            </a:r>
            <a:r>
              <a:rPr lang="es-ES" dirty="0" err="1"/>
              <a:t>how</a:t>
            </a:r>
            <a:r>
              <a:rPr lang="es-ES" dirty="0"/>
              <a:t>/</a:t>
            </a:r>
            <a:r>
              <a:rPr lang="es-ES" dirty="0" err="1"/>
              <a:t>why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got</a:t>
            </a:r>
            <a:r>
              <a:rPr lang="es-ES" dirty="0"/>
              <a:t> </a:t>
            </a:r>
            <a:r>
              <a:rPr lang="es-ES" dirty="0" err="1"/>
              <a:t>involved</a:t>
            </a:r>
            <a:r>
              <a:rPr lang="es-ES" dirty="0"/>
              <a:t> ('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story</a:t>
            </a:r>
            <a:r>
              <a:rPr lang="es-ES" dirty="0"/>
              <a:t> </a:t>
            </a:r>
            <a:r>
              <a:rPr lang="es-ES" dirty="0" err="1"/>
              <a:t>behind</a:t>
            </a:r>
            <a:r>
              <a:rPr lang="es-ES" dirty="0"/>
              <a:t>')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A33FC-4421-47DC-8925-86B368FD58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0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Data use: </a:t>
            </a:r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done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data, </a:t>
            </a:r>
            <a:r>
              <a:rPr lang="es-ES" dirty="0" err="1"/>
              <a:t>integration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sources</a:t>
            </a:r>
            <a:r>
              <a:rPr lang="es-ES" dirty="0"/>
              <a:t>, </a:t>
            </a:r>
            <a:r>
              <a:rPr lang="es-ES" dirty="0" err="1"/>
              <a:t>the</a:t>
            </a:r>
            <a:r>
              <a:rPr lang="es-ES" dirty="0"/>
              <a:t> role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PA, ...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A33FC-4421-47DC-8925-86B368FD58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63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/>
              <a:t>what</a:t>
            </a:r>
            <a:r>
              <a:rPr lang="es-ES" dirty="0"/>
              <a:t> are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conditions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making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operational</a:t>
            </a:r>
            <a:r>
              <a:rPr lang="es-ES" dirty="0"/>
              <a:t> (</a:t>
            </a:r>
            <a:r>
              <a:rPr lang="es-ES" dirty="0" err="1"/>
              <a:t>e.g</a:t>
            </a:r>
            <a:r>
              <a:rPr lang="es-ES" dirty="0"/>
              <a:t>. in </a:t>
            </a:r>
            <a:r>
              <a:rPr lang="es-ES" dirty="0" err="1"/>
              <a:t>relation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downloading</a:t>
            </a:r>
            <a:r>
              <a:rPr lang="es-ES" dirty="0"/>
              <a:t> </a:t>
            </a:r>
            <a:r>
              <a:rPr lang="en-GB" dirty="0"/>
              <a:t>biophysical parameters, etc.)</a:t>
            </a:r>
            <a:r>
              <a:rPr lang="es-ES" dirty="0"/>
              <a:t> ...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A33FC-4421-47DC-8925-86B368FD58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18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 dirty="0" err="1"/>
              <a:t>type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data (</a:t>
            </a:r>
            <a:r>
              <a:rPr lang="es-ES" dirty="0" err="1"/>
              <a:t>for</a:t>
            </a:r>
            <a:r>
              <a:rPr lang="es-ES" dirty="0"/>
              <a:t> Pillar 1 and Pillar 2 </a:t>
            </a:r>
            <a:r>
              <a:rPr lang="es-ES" dirty="0" err="1"/>
              <a:t>if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can </a:t>
            </a:r>
            <a:r>
              <a:rPr lang="es-ES" dirty="0" err="1"/>
              <a:t>distinguish</a:t>
            </a:r>
            <a:r>
              <a:rPr lang="es-ES" dirty="0"/>
              <a:t>), </a:t>
            </a:r>
            <a:r>
              <a:rPr lang="es-ES" dirty="0" err="1"/>
              <a:t>its</a:t>
            </a:r>
            <a:r>
              <a:rPr lang="es-ES" dirty="0"/>
              <a:t> </a:t>
            </a:r>
            <a:r>
              <a:rPr lang="es-ES" dirty="0" err="1"/>
              <a:t>usefulness</a:t>
            </a:r>
            <a:r>
              <a:rPr lang="es-ES" dirty="0"/>
              <a:t> / </a:t>
            </a:r>
            <a:r>
              <a:rPr lang="es-ES" dirty="0" err="1"/>
              <a:t>value</a:t>
            </a:r>
            <a:r>
              <a:rPr lang="es-ES" dirty="0"/>
              <a:t> </a:t>
            </a:r>
            <a:r>
              <a:rPr lang="es-ES" dirty="0" err="1"/>
              <a:t>added</a:t>
            </a:r>
            <a:r>
              <a:rPr lang="es-ES" dirty="0"/>
              <a:t>, </a:t>
            </a:r>
            <a:r>
              <a:rPr lang="es-ES" dirty="0" err="1"/>
              <a:t>the</a:t>
            </a:r>
            <a:r>
              <a:rPr lang="es-ES" dirty="0"/>
              <a:t> role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PA in data </a:t>
            </a:r>
            <a:r>
              <a:rPr lang="es-ES" dirty="0" err="1"/>
              <a:t>collection</a:t>
            </a:r>
            <a:r>
              <a:rPr lang="es-ES" dirty="0"/>
              <a:t> and </a:t>
            </a:r>
            <a:r>
              <a:rPr lang="es-ES" dirty="0" err="1"/>
              <a:t>storage</a:t>
            </a:r>
            <a:r>
              <a:rPr lang="es-ES" dirty="0"/>
              <a:t>, ...</a:t>
            </a:r>
          </a:p>
          <a:p>
            <a:pPr lvl="0"/>
            <a:r>
              <a:rPr lang="es-ES" dirty="0" err="1"/>
              <a:t>Challenges</a:t>
            </a:r>
            <a:r>
              <a:rPr lang="es-ES" dirty="0"/>
              <a:t> </a:t>
            </a:r>
            <a:r>
              <a:rPr lang="es-ES" dirty="0" err="1"/>
              <a:t>encountered</a:t>
            </a:r>
            <a:r>
              <a:rPr lang="es-ES" dirty="0"/>
              <a:t> and </a:t>
            </a:r>
            <a:r>
              <a:rPr lang="es-ES" dirty="0" err="1"/>
              <a:t>recommendations</a:t>
            </a:r>
            <a:r>
              <a:rPr lang="es-ES" dirty="0"/>
              <a:t>/</a:t>
            </a:r>
            <a:r>
              <a:rPr lang="es-ES" dirty="0" err="1"/>
              <a:t>tips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how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overcome</a:t>
            </a:r>
            <a:r>
              <a:rPr lang="es-ES" dirty="0"/>
              <a:t> </a:t>
            </a:r>
            <a:r>
              <a:rPr lang="es-ES" dirty="0" err="1"/>
              <a:t>them</a:t>
            </a:r>
            <a:r>
              <a:rPr lang="es-ES" dirty="0"/>
              <a:t>: </a:t>
            </a:r>
            <a:r>
              <a:rPr lang="es-ES" dirty="0" err="1"/>
              <a:t>what</a:t>
            </a:r>
            <a:r>
              <a:rPr lang="es-ES" dirty="0"/>
              <a:t> has </a:t>
            </a:r>
            <a:r>
              <a:rPr lang="es-ES" dirty="0" err="1"/>
              <a:t>worked</a:t>
            </a:r>
            <a:r>
              <a:rPr lang="es-ES" dirty="0"/>
              <a:t> </a:t>
            </a:r>
            <a:r>
              <a:rPr lang="es-ES" dirty="0" err="1"/>
              <a:t>well</a:t>
            </a:r>
            <a:r>
              <a:rPr lang="es-ES" dirty="0"/>
              <a:t>, </a:t>
            </a:r>
            <a:endParaRPr lang="en-US" dirty="0"/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A33FC-4421-47DC-8925-86B368FD58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38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8862A-599C-4BC9-A108-66E1AD64C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7C3DF2-2116-4519-A946-E6D6216C5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3BBB68-6E2F-4A39-B86D-CF9AD2C28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EBCABA-2CD2-4ED0-B803-7800D5E1A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F869A9-F23D-435F-8793-2A4210F2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9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498A83-EC0E-4817-9F22-DED52A15F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91AD6D-7110-4CD3-8A84-E82BD38B2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B0ED88-6560-4256-A3CA-9D143DD14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594651-AB44-42B6-B51B-B18ED60A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11761E-4449-4C3F-AE7B-AB85692F0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6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74EE0F3-10FB-4DA6-80E2-04C40E495B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0F2344-52D4-40CD-961B-CC45403AA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14A444-0543-4361-913C-20DC24DF7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EA8C1B-7F6E-4B2A-B088-BF92FACAC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82A784-75A1-49CD-BA15-5095805A0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1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9862E-171D-4CB3-8107-04BE00521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07122A-BCB3-40AC-AB54-9F9F339BE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6DB73F-770B-4F3C-80AD-C2FDC8006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4D8CE8-EB30-43CB-BEE9-39104CE23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39D606-906D-4750-B22A-6D75800AC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02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4B989B-A533-4920-834D-C755BB729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8DFDCB-1A0E-4340-8A98-931659090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0179E6-5467-4751-AE9C-FB9DF4430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03B281-7503-48F2-90E8-F985D541C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77BA31-6BA8-45B9-A936-AF1A9C290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0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56A4E5-4CBC-4DAF-A202-AB0335A48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126488-5204-48E9-8D4F-2D1DEE3100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E9C115-A4F3-44C8-961F-1EB62F229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A12A30-F0AE-403E-8536-E5EBE2CA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5EBDB6-E2C1-48C5-AEB2-E2A705CF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6FA997-F739-4A2E-9762-67BED068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0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7BDBC5-1F64-4307-826D-05CC52DD8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37B72D-C67E-42BC-A600-FDA811AE6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56323B1-C337-4626-A245-85F693AD8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1A2BC1-FB67-46A7-892D-1113E6577B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FD9D44F-911C-4755-8E11-3224780DA1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44AD0EF-46DD-4DAF-B34C-2E47259FA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2D942C2-5223-4564-8544-06DBED461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ED80A86-7B70-4A1E-84B4-4017ECA3D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534120-D33A-46FE-950C-44192687C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B2A8C4-E44F-46B2-87CD-689C715EA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A760E3-3F9E-48DB-873B-40326CB2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8265FC-6BD5-40FC-8B00-9C7DBF059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4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9044B7-75F3-4DAA-A14B-9C2750DA6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C67BB5-424B-4479-AF1F-CA05B4BB2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C5FA6C5-014C-4BE6-97AF-705A6E9F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2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E4755-02D2-48DB-81B8-D46773596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52F262-C4FE-4CC1-980F-82D471E72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926642-F790-48A3-BD24-EC18E0C96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772D18-A130-4555-8EAD-BCAB756C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6533FD-CD7F-4DBD-B988-135642F6A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8AA4B6-4A52-495F-B267-32B95568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7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3ED75-AE69-4256-8EA0-7B7BE8AE9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405865A-205E-44D8-BB40-BAE8E5ABE7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09449A-69BD-4491-AA42-CA6EE1BCF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67212F-7092-4B41-A716-C7BE3D6B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CC3434-7CC4-43BE-A5D7-5AF7D897B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583278-17DE-4DD2-86A7-B5DFDB67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D17EC9-292B-4223-B47E-E3F42F35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743BD6-BBA8-4FC6-A685-6567C70B5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80E887-C008-464B-88E8-09764955BF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7D446-FFC4-4726-89F6-F17ACD26BB0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1F7B92-5A66-4E58-8DE2-F293BEA853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AA1F74-2E9F-4F71-9585-C8BF76E1B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3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fgarda@itacyl.e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gomparva@itacyl.es" TargetMode="External"/><Relationship Id="rId4" Type="http://schemas.openxmlformats.org/officeDocument/2006/relationships/hyperlink" Target="mailto:ita-gutgaral@itacyl.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81221" y="1878321"/>
            <a:ext cx="7924799" cy="1884239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Integration of sen4cap products in the Check by Monitoring workflow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0246" y="299103"/>
            <a:ext cx="5866744" cy="12245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4071932" y="4988032"/>
            <a:ext cx="4143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David A. Nafría </a:t>
            </a:r>
            <a:r>
              <a:rPr lang="es-ES" sz="1400" dirty="0">
                <a:hlinkClick r:id="rId3"/>
              </a:rPr>
              <a:t>nafgarda@itacyl.es</a:t>
            </a:r>
            <a:endParaRPr lang="es-ES" sz="1400" dirty="0"/>
          </a:p>
          <a:p>
            <a:pPr algn="ctr"/>
            <a:r>
              <a:rPr lang="es-ES" sz="1400" dirty="0"/>
              <a:t>Alberto Gutiérrez </a:t>
            </a:r>
            <a:r>
              <a:rPr lang="es-ES" sz="1400" dirty="0">
                <a:hlinkClick r:id="rId4"/>
              </a:rPr>
              <a:t>ita-gutgaral@itacyl.es</a:t>
            </a:r>
            <a:endParaRPr lang="es-ES" sz="1400" dirty="0"/>
          </a:p>
          <a:p>
            <a:pPr algn="ctr"/>
            <a:r>
              <a:rPr lang="es-ES" sz="1400" dirty="0"/>
              <a:t>Vanessa Paredes </a:t>
            </a:r>
            <a:r>
              <a:rPr lang="es-ES" sz="1400" dirty="0">
                <a:hlinkClick r:id="rId5"/>
              </a:rPr>
              <a:t>pargomva@itacyl.es</a:t>
            </a:r>
            <a:endParaRPr lang="en-US" sz="1400" dirty="0"/>
          </a:p>
          <a:p>
            <a:pPr algn="ctr"/>
            <a:endParaRPr lang="es-ES" sz="1400" dirty="0"/>
          </a:p>
        </p:txBody>
      </p:sp>
      <p:sp>
        <p:nvSpPr>
          <p:cNvPr id="9" name="Rectángulo 8"/>
          <p:cNvSpPr/>
          <p:nvPr/>
        </p:nvSpPr>
        <p:spPr>
          <a:xfrm>
            <a:off x="2581269" y="3829235"/>
            <a:ext cx="7124700" cy="7022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en-US" sz="2800" dirty="0">
                <a:latin typeface="+mj-lt"/>
                <a:ea typeface="+mj-ea"/>
                <a:cs typeface="+mj-cs"/>
              </a:rPr>
              <a:t> Paying Agency of Castile and León (Spain) case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FD8CDCBB-F594-49F5-B89B-A8E9763937DA}"/>
              </a:ext>
            </a:extLst>
          </p:cNvPr>
          <p:cNvSpPr txBox="1">
            <a:spLocks/>
          </p:cNvSpPr>
          <p:nvPr/>
        </p:nvSpPr>
        <p:spPr>
          <a:xfrm>
            <a:off x="486697" y="6398710"/>
            <a:ext cx="11218606" cy="45929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dirty="0">
                <a:solidFill>
                  <a:schemeClr val="tx1"/>
                </a:solidFill>
              </a:rPr>
              <a:t> </a:t>
            </a:r>
            <a:r>
              <a:rPr lang="es-ES" sz="1400" dirty="0" err="1">
                <a:solidFill>
                  <a:schemeClr val="tx1"/>
                </a:solidFill>
              </a:rPr>
              <a:t>Sentinels</a:t>
            </a:r>
            <a:r>
              <a:rPr lang="es-ES" sz="1400" dirty="0">
                <a:solidFill>
                  <a:schemeClr val="tx1"/>
                </a:solidFill>
              </a:rPr>
              <a:t> </a:t>
            </a:r>
            <a:r>
              <a:rPr lang="es-ES" sz="1400" dirty="0" err="1">
                <a:solidFill>
                  <a:schemeClr val="tx1"/>
                </a:solidFill>
              </a:rPr>
              <a:t>for</a:t>
            </a:r>
            <a:r>
              <a:rPr lang="es-ES" sz="1400" dirty="0">
                <a:solidFill>
                  <a:schemeClr val="tx1"/>
                </a:solidFill>
              </a:rPr>
              <a:t> </a:t>
            </a:r>
            <a:r>
              <a:rPr lang="es-ES" sz="1400" dirty="0" err="1">
                <a:solidFill>
                  <a:schemeClr val="tx1"/>
                </a:solidFill>
              </a:rPr>
              <a:t>Common</a:t>
            </a:r>
            <a:r>
              <a:rPr lang="es-ES" sz="1400" dirty="0">
                <a:solidFill>
                  <a:schemeClr val="tx1"/>
                </a:solidFill>
              </a:rPr>
              <a:t> </a:t>
            </a:r>
            <a:r>
              <a:rPr lang="es-ES" sz="1400" dirty="0" err="1">
                <a:solidFill>
                  <a:schemeClr val="tx1"/>
                </a:solidFill>
              </a:rPr>
              <a:t>Agricultural</a:t>
            </a:r>
            <a:r>
              <a:rPr lang="es-ES" sz="1400" dirty="0">
                <a:solidFill>
                  <a:schemeClr val="tx1"/>
                </a:solidFill>
              </a:rPr>
              <a:t> </a:t>
            </a:r>
            <a:r>
              <a:rPr lang="es-ES" sz="1400" dirty="0" err="1">
                <a:solidFill>
                  <a:schemeClr val="tx1"/>
                </a:solidFill>
              </a:rPr>
              <a:t>Policy</a:t>
            </a:r>
            <a:r>
              <a:rPr lang="es-ES" sz="1400" dirty="0">
                <a:solidFill>
                  <a:schemeClr val="tx1"/>
                </a:solidFill>
              </a:rPr>
              <a:t> Final </a:t>
            </a:r>
            <a:r>
              <a:rPr lang="es-ES" sz="1400" dirty="0" err="1">
                <a:solidFill>
                  <a:schemeClr val="tx1"/>
                </a:solidFill>
              </a:rPr>
              <a:t>User</a:t>
            </a:r>
            <a:r>
              <a:rPr lang="es-ES" sz="1400" dirty="0">
                <a:solidFill>
                  <a:schemeClr val="tx1"/>
                </a:solidFill>
              </a:rPr>
              <a:t> Workshop (</a:t>
            </a:r>
            <a:r>
              <a:rPr lang="es-ES" sz="1400" dirty="0" err="1">
                <a:solidFill>
                  <a:schemeClr val="tx1"/>
                </a:solidFill>
              </a:rPr>
              <a:t>march</a:t>
            </a:r>
            <a:r>
              <a:rPr lang="es-ES" sz="1400" dirty="0">
                <a:solidFill>
                  <a:schemeClr val="tx1"/>
                </a:solidFill>
              </a:rPr>
              <a:t> 2021) </a:t>
            </a:r>
            <a:endParaRPr lang="en-US" sz="9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462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4">
            <a:extLst>
              <a:ext uri="{FF2B5EF4-FFF2-40B4-BE49-F238E27FC236}">
                <a16:creationId xmlns:a16="http://schemas.microsoft.com/office/drawing/2014/main" id="{A563751E-38A2-4526-93EB-3053F3EFF902}"/>
              </a:ext>
            </a:extLst>
          </p:cNvPr>
          <p:cNvSpPr txBox="1">
            <a:spLocks/>
          </p:cNvSpPr>
          <p:nvPr/>
        </p:nvSpPr>
        <p:spPr>
          <a:xfrm>
            <a:off x="5379723" y="848446"/>
            <a:ext cx="6788079" cy="2589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7037" lvl="1" indent="-358766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n-GB" sz="2000" dirty="0">
                <a:solidFill>
                  <a:schemeClr val="tx2"/>
                </a:solidFill>
              </a:rPr>
              <a:t>Research and IT public entity that belong to the Regional Ministry of Agriculture of Castile and León.</a:t>
            </a:r>
          </a:p>
          <a:p>
            <a:pPr marL="527037" lvl="1" indent="-358766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n-GB" sz="2000" dirty="0">
                <a:solidFill>
                  <a:schemeClr val="tx2"/>
                </a:solidFill>
              </a:rPr>
              <a:t>Two teams specialized in Geo-technologies for agriculture. </a:t>
            </a:r>
          </a:p>
          <a:p>
            <a:pPr marL="984237" lvl="3" indent="-358766">
              <a:spcAft>
                <a:spcPts val="264"/>
              </a:spcAft>
              <a:buFont typeface="Wingdings" panose="05000000000000000000" pitchFamily="2" charset="2"/>
              <a:buChar char="ü"/>
              <a:defRPr/>
            </a:pPr>
            <a:r>
              <a:rPr lang="en-GB" sz="2000" dirty="0">
                <a:solidFill>
                  <a:schemeClr val="tx2"/>
                </a:solidFill>
              </a:rPr>
              <a:t>CAP support: LPIS upkeeping, OTSC and </a:t>
            </a:r>
            <a:r>
              <a:rPr lang="en-GB" sz="2000" dirty="0" err="1">
                <a:solidFill>
                  <a:schemeClr val="tx2"/>
                </a:solidFill>
              </a:rPr>
              <a:t>CbM</a:t>
            </a:r>
            <a:endParaRPr lang="en-GB" sz="2000" dirty="0">
              <a:solidFill>
                <a:schemeClr val="tx2"/>
              </a:solidFill>
            </a:endParaRPr>
          </a:p>
          <a:p>
            <a:pPr marL="984237" lvl="3" indent="-358766">
              <a:spcAft>
                <a:spcPts val="264"/>
              </a:spcAft>
              <a:buFont typeface="Wingdings" panose="05000000000000000000" pitchFamily="2" charset="2"/>
              <a:buChar char="ü"/>
              <a:defRPr/>
            </a:pPr>
            <a:r>
              <a:rPr lang="en-GB" sz="2000" dirty="0">
                <a:solidFill>
                  <a:schemeClr val="tx2"/>
                </a:solidFill>
              </a:rPr>
              <a:t>Research and Innovation: Earth Observation, agrometeorology and soil science, crop modelling, GNSS</a:t>
            </a:r>
          </a:p>
        </p:txBody>
      </p:sp>
      <p:pic>
        <p:nvPicPr>
          <p:cNvPr id="3" name="Picture 2" descr="Image result for castile and leon">
            <a:extLst>
              <a:ext uri="{FF2B5EF4-FFF2-40B4-BE49-F238E27FC236}">
                <a16:creationId xmlns:a16="http://schemas.microsoft.com/office/drawing/2014/main" id="{5032600C-A47C-4A3A-9A61-B249C46B1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407" y="4127625"/>
            <a:ext cx="3181579" cy="27303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9BE2A0D1-D157-4A22-8107-3BD5F79F1FA4}"/>
              </a:ext>
            </a:extLst>
          </p:cNvPr>
          <p:cNvGrpSpPr/>
          <p:nvPr/>
        </p:nvGrpSpPr>
        <p:grpSpPr>
          <a:xfrm>
            <a:off x="355671" y="821324"/>
            <a:ext cx="5048250" cy="5422647"/>
            <a:chOff x="5286375" y="838201"/>
            <a:chExt cx="5048250" cy="5422647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530884B1-6F6B-4A89-A276-DB895BC346C3}"/>
                </a:ext>
              </a:extLst>
            </p:cNvPr>
            <p:cNvSpPr/>
            <p:nvPr/>
          </p:nvSpPr>
          <p:spPr>
            <a:xfrm>
              <a:off x="5286375" y="838201"/>
              <a:ext cx="5048250" cy="542264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B996E22F-ED08-4B33-9EF2-AF18FFBF0789}"/>
                </a:ext>
              </a:extLst>
            </p:cNvPr>
            <p:cNvSpPr/>
            <p:nvPr/>
          </p:nvSpPr>
          <p:spPr>
            <a:xfrm>
              <a:off x="5572125" y="1032429"/>
              <a:ext cx="4472421" cy="10250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s-ES" sz="2400" dirty="0" err="1"/>
                <a:t>National</a:t>
              </a:r>
              <a:r>
                <a:rPr lang="es-ES" sz="2400" dirty="0"/>
                <a:t> </a:t>
              </a:r>
              <a:r>
                <a:rPr lang="es-ES" sz="2400" dirty="0" err="1"/>
                <a:t>Ministry</a:t>
              </a:r>
              <a:r>
                <a:rPr lang="es-ES" sz="2400" dirty="0"/>
                <a:t> of </a:t>
              </a:r>
              <a:r>
                <a:rPr lang="es-ES" sz="2400" dirty="0" err="1"/>
                <a:t>Agriculture</a:t>
              </a:r>
              <a:r>
                <a:rPr lang="es-ES" sz="2400" dirty="0"/>
                <a:t>…</a:t>
              </a:r>
              <a:endParaRPr lang="en-US" sz="2400" dirty="0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5DDF3118-684B-4477-BA44-D1750046AAC8}"/>
                </a:ext>
              </a:extLst>
            </p:cNvPr>
            <p:cNvSpPr txBox="1"/>
            <p:nvPr/>
          </p:nvSpPr>
          <p:spPr>
            <a:xfrm>
              <a:off x="6447660" y="1535760"/>
              <a:ext cx="2721348" cy="369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FEGA (Coordinating body)</a:t>
              </a:r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E26AAE76-BF1D-410D-9C20-B1BD514A0E20}"/>
                </a:ext>
              </a:extLst>
            </p:cNvPr>
            <p:cNvGrpSpPr/>
            <p:nvPr/>
          </p:nvGrpSpPr>
          <p:grpSpPr>
            <a:xfrm>
              <a:off x="6467249" y="2732370"/>
              <a:ext cx="2917821" cy="3414603"/>
              <a:chOff x="8159293" y="2272548"/>
              <a:chExt cx="2692666" cy="3366205"/>
            </a:xfrm>
          </p:grpSpPr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DAF55E1F-CAB0-41E4-830C-E559FE7CDEE1}"/>
                  </a:ext>
                </a:extLst>
              </p:cNvPr>
              <p:cNvSpPr/>
              <p:nvPr/>
            </p:nvSpPr>
            <p:spPr>
              <a:xfrm>
                <a:off x="8366454" y="2482366"/>
                <a:ext cx="2485505" cy="315638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9598DC76-A630-4031-AC31-DFBC84073D5B}"/>
                  </a:ext>
                </a:extLst>
              </p:cNvPr>
              <p:cNvSpPr/>
              <p:nvPr/>
            </p:nvSpPr>
            <p:spPr>
              <a:xfrm>
                <a:off x="8255851" y="2365572"/>
                <a:ext cx="2485505" cy="315638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58A25E07-4DE4-49B2-82F8-0FDF0283512E}"/>
                  </a:ext>
                </a:extLst>
              </p:cNvPr>
              <p:cNvSpPr/>
              <p:nvPr/>
            </p:nvSpPr>
            <p:spPr>
              <a:xfrm>
                <a:off x="8159293" y="2272548"/>
                <a:ext cx="2485505" cy="315638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C68043B7-557F-4F47-9CDE-454E9F9724B5}"/>
                </a:ext>
              </a:extLst>
            </p:cNvPr>
            <p:cNvSpPr/>
            <p:nvPr/>
          </p:nvSpPr>
          <p:spPr>
            <a:xfrm>
              <a:off x="6378240" y="2678018"/>
              <a:ext cx="2646681" cy="312053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Castilla y León Ministry of Agriculture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90AD9B44-0761-476A-8CD0-4FC449EFF1C4}"/>
                </a:ext>
              </a:extLst>
            </p:cNvPr>
            <p:cNvSpPr txBox="1"/>
            <p:nvPr/>
          </p:nvSpPr>
          <p:spPr>
            <a:xfrm>
              <a:off x="6708244" y="3413893"/>
              <a:ext cx="1972711" cy="92333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DG Common Agricultural Policy</a:t>
              </a:r>
            </a:p>
            <a:p>
              <a:pPr algn="ctr"/>
              <a:r>
                <a:rPr lang="en-US" dirty="0"/>
                <a:t>IACS Team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E14D4F5A-311A-461F-94F7-F89C8E33F918}"/>
                </a:ext>
              </a:extLst>
            </p:cNvPr>
            <p:cNvSpPr txBox="1"/>
            <p:nvPr/>
          </p:nvSpPr>
          <p:spPr>
            <a:xfrm>
              <a:off x="6737880" y="4658487"/>
              <a:ext cx="1972711" cy="92333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DG Agricultural Technological Institute(ITACyL)</a:t>
              </a:r>
            </a:p>
          </p:txBody>
        </p:sp>
        <p:cxnSp>
          <p:nvCxnSpPr>
            <p:cNvPr id="15" name="Conector angular 10">
              <a:extLst>
                <a:ext uri="{FF2B5EF4-FFF2-40B4-BE49-F238E27FC236}">
                  <a16:creationId xmlns:a16="http://schemas.microsoft.com/office/drawing/2014/main" id="{F3807100-7C87-4C14-8FD4-27DFAA14C5F2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 rot="16200000" flipH="1">
              <a:off x="6206725" y="3374039"/>
              <a:ext cx="847456" cy="155582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angular 12">
              <a:extLst>
                <a:ext uri="{FF2B5EF4-FFF2-40B4-BE49-F238E27FC236}">
                  <a16:creationId xmlns:a16="http://schemas.microsoft.com/office/drawing/2014/main" id="{3DAFA8B7-21ED-44ED-BD22-C79B105391C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130322" y="4334314"/>
              <a:ext cx="1061750" cy="217070"/>
            </a:xfrm>
            <a:prstGeom prst="bentConnector3">
              <a:avLst>
                <a:gd name="adj1" fmla="val 99860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lecha abajo 19">
              <a:extLst>
                <a:ext uri="{FF2B5EF4-FFF2-40B4-BE49-F238E27FC236}">
                  <a16:creationId xmlns:a16="http://schemas.microsoft.com/office/drawing/2014/main" id="{2F668C1E-CD4B-46BD-8CD7-B4B3D76E4F9E}"/>
                </a:ext>
              </a:extLst>
            </p:cNvPr>
            <p:cNvSpPr/>
            <p:nvPr/>
          </p:nvSpPr>
          <p:spPr>
            <a:xfrm>
              <a:off x="7397871" y="2160122"/>
              <a:ext cx="820929" cy="4833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FF11002-7518-4AE0-AA4E-6C22484E5FC3}"/>
              </a:ext>
            </a:extLst>
          </p:cNvPr>
          <p:cNvSpPr/>
          <p:nvPr/>
        </p:nvSpPr>
        <p:spPr>
          <a:xfrm>
            <a:off x="7447206" y="3337117"/>
            <a:ext cx="3682657" cy="92333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Castile and León is the 12</a:t>
            </a:r>
            <a:r>
              <a:rPr lang="en-US" baseline="30000" dirty="0"/>
              <a:t>th</a:t>
            </a:r>
            <a:r>
              <a:rPr lang="en-US" dirty="0"/>
              <a:t> largest EAGF paying agency in Europe.</a:t>
            </a:r>
          </a:p>
          <a:p>
            <a:pPr algn="ctr"/>
            <a:r>
              <a:rPr lang="en-US" dirty="0"/>
              <a:t>94,000 km2</a:t>
            </a:r>
            <a:endParaRPr lang="es-ES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C91F2A0-AEE7-4913-B72D-D6499C67ED12}"/>
              </a:ext>
            </a:extLst>
          </p:cNvPr>
          <p:cNvSpPr txBox="1"/>
          <p:nvPr/>
        </p:nvSpPr>
        <p:spPr>
          <a:xfrm>
            <a:off x="8036384" y="245780"/>
            <a:ext cx="212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About </a:t>
            </a:r>
            <a:r>
              <a:rPr lang="en-US" sz="2800" b="1" dirty="0" err="1">
                <a:latin typeface="+mj-lt"/>
              </a:rPr>
              <a:t>ITACyL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5137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46CA72E3-2963-4140-9DBE-F1E806DC0B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-5664" r="10625" b="10020"/>
          <a:stretch/>
        </p:blipFill>
        <p:spPr>
          <a:xfrm>
            <a:off x="8429625" y="3532371"/>
            <a:ext cx="3699674" cy="331091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D0CA0B3-5D00-4C85-81A9-BD5BAF940342}"/>
              </a:ext>
            </a:extLst>
          </p:cNvPr>
          <p:cNvSpPr txBox="1"/>
          <p:nvPr/>
        </p:nvSpPr>
        <p:spPr>
          <a:xfrm>
            <a:off x="2421707" y="-8964"/>
            <a:ext cx="7765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How did we get involved? Pre-CAP monitoring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1D1559F-37C3-4BCB-B256-D5A99BEE78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11" r="17610"/>
          <a:stretch/>
        </p:blipFill>
        <p:spPr>
          <a:xfrm>
            <a:off x="29529" y="3068754"/>
            <a:ext cx="4126233" cy="334950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FE2CD9C6-4414-4E54-8F8D-145CF204FBA0}"/>
              </a:ext>
            </a:extLst>
          </p:cNvPr>
          <p:cNvSpPr/>
          <p:nvPr/>
        </p:nvSpPr>
        <p:spPr>
          <a:xfrm>
            <a:off x="204537" y="516346"/>
            <a:ext cx="11839074" cy="369332"/>
          </a:xfrm>
          <a:prstGeom prst="rightArrow">
            <a:avLst>
              <a:gd name="adj1" fmla="val 50000"/>
              <a:gd name="adj2" fmla="val 191844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2434FED-1AD2-42DD-A623-EFEC2ECA79BF}"/>
              </a:ext>
            </a:extLst>
          </p:cNvPr>
          <p:cNvSpPr txBox="1"/>
          <p:nvPr/>
        </p:nvSpPr>
        <p:spPr>
          <a:xfrm>
            <a:off x="123920" y="809316"/>
            <a:ext cx="1399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2014 -2016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53952D-B688-4038-8D66-EA97BDF13ED3}"/>
              </a:ext>
            </a:extLst>
          </p:cNvPr>
          <p:cNvSpPr txBox="1"/>
          <p:nvPr/>
        </p:nvSpPr>
        <p:spPr>
          <a:xfrm>
            <a:off x="70659" y="1191649"/>
            <a:ext cx="397193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7037" indent="-358766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2"/>
                </a:solidFill>
              </a:rPr>
              <a:t>USDA (CDL) methodology.</a:t>
            </a:r>
          </a:p>
          <a:p>
            <a:pPr marL="527037" indent="-358766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2"/>
                </a:solidFill>
              </a:rPr>
              <a:t>Use of Deimos-1 and Landsat-8</a:t>
            </a:r>
          </a:p>
          <a:p>
            <a:pPr marL="527037" indent="-358766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2"/>
                </a:solidFill>
              </a:rPr>
              <a:t>First Crop Map Classification (</a:t>
            </a:r>
            <a:r>
              <a:rPr lang="en-US" sz="2000" dirty="0" err="1">
                <a:solidFill>
                  <a:schemeClr val="tx2"/>
                </a:solidFill>
              </a:rPr>
              <a:t>mcysncyl</a:t>
            </a:r>
            <a:r>
              <a:rPr lang="en-US" sz="20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37D49B-1E37-45DB-A723-EC1F83742118}"/>
              </a:ext>
            </a:extLst>
          </p:cNvPr>
          <p:cNvSpPr txBox="1"/>
          <p:nvPr/>
        </p:nvSpPr>
        <p:spPr>
          <a:xfrm>
            <a:off x="4257473" y="801890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0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2017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E2B71D-F679-46C3-A39A-2735CABE6FD9}"/>
              </a:ext>
            </a:extLst>
          </p:cNvPr>
          <p:cNvSpPr txBox="1"/>
          <p:nvPr/>
        </p:nvSpPr>
        <p:spPr>
          <a:xfrm>
            <a:off x="3968036" y="1212097"/>
            <a:ext cx="396280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7037" indent="-358766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2"/>
                </a:solidFill>
              </a:rPr>
              <a:t>Sentinel-2 images availability</a:t>
            </a:r>
          </a:p>
          <a:p>
            <a:pPr marL="527037" indent="-358766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2"/>
                </a:solidFill>
              </a:rPr>
              <a:t>EC shift towards </a:t>
            </a:r>
            <a:r>
              <a:rPr lang="en-US" sz="2000" dirty="0" err="1">
                <a:solidFill>
                  <a:schemeClr val="tx2"/>
                </a:solidFill>
              </a:rPr>
              <a:t>CbM</a:t>
            </a:r>
            <a:endParaRPr lang="en-US" sz="2000" dirty="0">
              <a:solidFill>
                <a:schemeClr val="tx2"/>
              </a:solidFill>
            </a:endParaRPr>
          </a:p>
          <a:p>
            <a:pPr marL="527037" indent="-358766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2"/>
                </a:solidFill>
              </a:rPr>
              <a:t>PA interest for the product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AB9F92D-8DA6-4859-AEF6-F5203A849B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280" y="5791360"/>
            <a:ext cx="2345520" cy="93012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8" descr="Home">
            <a:extLst>
              <a:ext uri="{FF2B5EF4-FFF2-40B4-BE49-F238E27FC236}">
                <a16:creationId xmlns:a16="http://schemas.microsoft.com/office/drawing/2014/main" id="{8A2EF581-67E9-4DF2-B5CB-82B5ECC78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133" y="2647967"/>
            <a:ext cx="2685417" cy="928452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4BF93BE-9DC7-493A-974C-DA75DFA23B87}"/>
              </a:ext>
            </a:extLst>
          </p:cNvPr>
          <p:cNvSpPr txBox="1"/>
          <p:nvPr/>
        </p:nvSpPr>
        <p:spPr>
          <a:xfrm>
            <a:off x="7963701" y="792329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0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2018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ED194BA-F5FC-492E-A79E-7F8F0555931A}"/>
              </a:ext>
            </a:extLst>
          </p:cNvPr>
          <p:cNvSpPr txBox="1"/>
          <p:nvPr/>
        </p:nvSpPr>
        <p:spPr>
          <a:xfrm>
            <a:off x="7724776" y="1191777"/>
            <a:ext cx="462175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7037" indent="-358766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2"/>
                </a:solidFill>
              </a:rPr>
              <a:t>PA requirements collection</a:t>
            </a:r>
          </a:p>
          <a:p>
            <a:pPr marL="527037" indent="-358766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2"/>
                </a:solidFill>
              </a:rPr>
              <a:t>Workflow to integrate RS data and Crop Map Classification within IACS.</a:t>
            </a:r>
          </a:p>
          <a:p>
            <a:pPr marL="527037" indent="-358766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2"/>
                </a:solidFill>
              </a:rPr>
              <a:t>Deployment of the infrastructure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881A493-10FE-4857-B1BD-38B4151FA973}"/>
              </a:ext>
            </a:extLst>
          </p:cNvPr>
          <p:cNvSpPr txBox="1"/>
          <p:nvPr/>
        </p:nvSpPr>
        <p:spPr>
          <a:xfrm>
            <a:off x="4042589" y="3775274"/>
            <a:ext cx="3345202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7037" indent="-358766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2"/>
                </a:solidFill>
              </a:rPr>
              <a:t>Engagement as test site</a:t>
            </a:r>
          </a:p>
          <a:p>
            <a:pPr marL="527037" indent="-358766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2"/>
                </a:solidFill>
              </a:rPr>
              <a:t>User requirements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0C30767-8DE6-40D9-8663-2176A055B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433" y="4969343"/>
            <a:ext cx="2798825" cy="1555118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FED618A5-5DFD-4039-BFBD-7229C9E36C8C}"/>
              </a:ext>
            </a:extLst>
          </p:cNvPr>
          <p:cNvSpPr txBox="1"/>
          <p:nvPr/>
        </p:nvSpPr>
        <p:spPr>
          <a:xfrm>
            <a:off x="19050" y="2732021"/>
            <a:ext cx="70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2D93CE-D2D6-4154-8A03-483E44650903}"/>
              </a:ext>
            </a:extLst>
          </p:cNvPr>
          <p:cNvSpPr txBox="1"/>
          <p:nvPr/>
        </p:nvSpPr>
        <p:spPr>
          <a:xfrm>
            <a:off x="6677658" y="4600922"/>
            <a:ext cx="1966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1">
              <a:spcAft>
                <a:spcPts val="264"/>
              </a:spcAft>
              <a:defRPr/>
            </a:pPr>
            <a:r>
              <a:rPr lang="en-US" sz="2000" b="1" dirty="0">
                <a:solidFill>
                  <a:schemeClr val="tx2"/>
                </a:solidFill>
              </a:rPr>
              <a:t>Prototyping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1629581-8C14-436F-9A87-160EA001BD0C}"/>
              </a:ext>
            </a:extLst>
          </p:cNvPr>
          <p:cNvSpPr txBox="1"/>
          <p:nvPr/>
        </p:nvSpPr>
        <p:spPr>
          <a:xfrm>
            <a:off x="9538588" y="3328739"/>
            <a:ext cx="1974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1">
              <a:spcAft>
                <a:spcPts val="264"/>
              </a:spcAft>
              <a:defRPr/>
            </a:pPr>
            <a:r>
              <a:rPr lang="en-US" sz="2000" b="1" dirty="0">
                <a:solidFill>
                  <a:schemeClr val="tx2"/>
                </a:solidFill>
              </a:rPr>
              <a:t>1</a:t>
            </a:r>
            <a:r>
              <a:rPr lang="en-US" sz="2000" b="1" baseline="30000" dirty="0">
                <a:solidFill>
                  <a:schemeClr val="tx2"/>
                </a:solidFill>
              </a:rPr>
              <a:t>st</a:t>
            </a:r>
            <a:r>
              <a:rPr lang="en-US" sz="2000" b="1" dirty="0">
                <a:solidFill>
                  <a:schemeClr val="tx2"/>
                </a:solidFill>
              </a:rPr>
              <a:t> Evidence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580203D7-786B-4854-8ACE-3CC774FF9ED5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572823" y="3112193"/>
            <a:ext cx="17143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88ADDE46-CFBC-4695-8DC4-B8F2594FC29B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8972550" y="3112193"/>
            <a:ext cx="2428875" cy="8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1AF1C0E-A180-4E0D-849F-C06AE7C71F7C}"/>
              </a:ext>
            </a:extLst>
          </p:cNvPr>
          <p:cNvSpPr txBox="1"/>
          <p:nvPr/>
        </p:nvSpPr>
        <p:spPr>
          <a:xfrm>
            <a:off x="1506696" y="2722807"/>
            <a:ext cx="70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4C8D1CF9-6982-4A0D-83EF-4AC6268AEC93}"/>
              </a:ext>
            </a:extLst>
          </p:cNvPr>
          <p:cNvCxnSpPr>
            <a:stCxn id="19" idx="3"/>
            <a:endCxn id="29" idx="1"/>
          </p:cNvCxnSpPr>
          <p:nvPr/>
        </p:nvCxnSpPr>
        <p:spPr>
          <a:xfrm flipV="1">
            <a:off x="721498" y="2922862"/>
            <a:ext cx="785198" cy="9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B4DD91F-DE5C-4A97-91E3-D3EF6744C09C}"/>
              </a:ext>
            </a:extLst>
          </p:cNvPr>
          <p:cNvSpPr txBox="1"/>
          <p:nvPr/>
        </p:nvSpPr>
        <p:spPr>
          <a:xfrm>
            <a:off x="3232570" y="2722798"/>
            <a:ext cx="1059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2020…</a:t>
            </a:r>
          </a:p>
        </p:txBody>
      </p: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6A9E7807-536A-4FF3-AAE7-EEC94C0683D2}"/>
              </a:ext>
            </a:extLst>
          </p:cNvPr>
          <p:cNvCxnSpPr>
            <a:cxnSpLocks/>
            <a:stCxn id="29" idx="3"/>
            <a:endCxn id="33" idx="1"/>
          </p:cNvCxnSpPr>
          <p:nvPr/>
        </p:nvCxnSpPr>
        <p:spPr>
          <a:xfrm flipV="1">
            <a:off x="2209144" y="2922853"/>
            <a:ext cx="1023426" cy="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777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EF7E19A2-BCBA-4F1B-9D33-A6A1C766E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2" y="561608"/>
            <a:ext cx="5202047" cy="424144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29C3E7C-5345-473E-B408-2763A1C91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263" y="602682"/>
            <a:ext cx="5190415" cy="4231960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FE19085-9B26-4062-8400-5C537DFC52EA}"/>
              </a:ext>
            </a:extLst>
          </p:cNvPr>
          <p:cNvSpPr txBox="1"/>
          <p:nvPr/>
        </p:nvSpPr>
        <p:spPr>
          <a:xfrm>
            <a:off x="623637" y="660299"/>
            <a:ext cx="139384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</a:p>
        </p:txBody>
      </p:sp>
      <p:sp>
        <p:nvSpPr>
          <p:cNvPr id="9" name="Marcador de contenido 7">
            <a:extLst>
              <a:ext uri="{FF2B5EF4-FFF2-40B4-BE49-F238E27FC236}">
                <a16:creationId xmlns:a16="http://schemas.microsoft.com/office/drawing/2014/main" id="{BCBA68F7-9CD3-4E3F-B97D-7C36BA662D62}"/>
              </a:ext>
            </a:extLst>
          </p:cNvPr>
          <p:cNvSpPr txBox="1">
            <a:spLocks/>
          </p:cNvSpPr>
          <p:nvPr/>
        </p:nvSpPr>
        <p:spPr>
          <a:xfrm>
            <a:off x="3077030" y="596405"/>
            <a:ext cx="2551674" cy="864070"/>
          </a:xfrm>
          <a:prstGeom prst="rect">
            <a:avLst/>
          </a:prstGeom>
          <a:gradFill rotWithShape="1">
            <a:gsLst>
              <a:gs pos="0">
                <a:schemeClr val="bg2">
                  <a:lumMod val="60000"/>
                  <a:lumOff val="40000"/>
                  <a:alpha val="50000"/>
                </a:schemeClr>
              </a:gs>
              <a:gs pos="100000">
                <a:schemeClr val="tx1">
                  <a:lumMod val="75000"/>
                </a:schemeClr>
              </a:gs>
            </a:gsLst>
            <a:path path="circle">
              <a:fillToRect l="100000" t="100000" r="100000" b="100000"/>
            </a:path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0" algn="ctr">
              <a:buFont typeface="Calibri" panose="020F0502020204030204" pitchFamily="34" charset="0"/>
              <a:buNone/>
            </a:pPr>
            <a:r>
              <a:rPr lang="es-E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Full 1st Pillar</a:t>
            </a:r>
          </a:p>
          <a:p>
            <a:pPr marL="180000" indent="0" algn="ctr">
              <a:buFont typeface="Calibri" panose="020F0502020204030204" pitchFamily="34" charset="0"/>
              <a:buNone/>
            </a:pPr>
            <a:r>
              <a:rPr lang="es-ES" sz="2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6.4% </a:t>
            </a:r>
            <a:r>
              <a:rPr lang="es-ES" sz="24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Claim</a:t>
            </a:r>
            <a:r>
              <a:rPr lang="es-ES" sz="2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s-ES" sz="24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Area</a:t>
            </a:r>
            <a:endParaRPr lang="es-ES" sz="24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6342B9-387C-407A-A41F-014E2343C34E}"/>
              </a:ext>
            </a:extLst>
          </p:cNvPr>
          <p:cNvSpPr txBox="1"/>
          <p:nvPr/>
        </p:nvSpPr>
        <p:spPr>
          <a:xfrm>
            <a:off x="6620943" y="683126"/>
            <a:ext cx="135918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</a:p>
        </p:txBody>
      </p:sp>
      <p:sp>
        <p:nvSpPr>
          <p:cNvPr id="12" name="Marcador de contenido 7">
            <a:extLst>
              <a:ext uri="{FF2B5EF4-FFF2-40B4-BE49-F238E27FC236}">
                <a16:creationId xmlns:a16="http://schemas.microsoft.com/office/drawing/2014/main" id="{2C2B4A69-26F6-41ED-B97B-1A35120995BE}"/>
              </a:ext>
            </a:extLst>
          </p:cNvPr>
          <p:cNvSpPr txBox="1">
            <a:spLocks/>
          </p:cNvSpPr>
          <p:nvPr/>
        </p:nvSpPr>
        <p:spPr>
          <a:xfrm>
            <a:off x="8824686" y="638479"/>
            <a:ext cx="2743677" cy="821996"/>
          </a:xfrm>
          <a:prstGeom prst="rect">
            <a:avLst/>
          </a:prstGeom>
          <a:gradFill rotWithShape="1">
            <a:gsLst>
              <a:gs pos="0">
                <a:schemeClr val="bg2">
                  <a:lumMod val="60000"/>
                  <a:lumOff val="40000"/>
                  <a:alpha val="50000"/>
                </a:schemeClr>
              </a:gs>
              <a:gs pos="100000">
                <a:schemeClr val="tx1">
                  <a:lumMod val="75000"/>
                </a:schemeClr>
              </a:gs>
            </a:gsLst>
            <a:path path="circle">
              <a:fillToRect l="100000" t="100000" r="100000" b="100000"/>
            </a:path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0">
              <a:buFont typeface="Calibri" panose="020F0502020204030204" pitchFamily="34" charset="0"/>
              <a:buNone/>
            </a:pPr>
            <a:r>
              <a:rPr lang="es-E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</a:t>
            </a:r>
            <a:r>
              <a:rPr lang="es-ES" b="1" spc="50" baseline="3000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st</a:t>
            </a:r>
            <a:r>
              <a:rPr lang="es-E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&amp; 2</a:t>
            </a:r>
            <a:r>
              <a:rPr lang="es-ES" b="1" spc="50" baseline="3000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nd</a:t>
            </a:r>
            <a:r>
              <a:rPr lang="es-E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Pillar</a:t>
            </a:r>
          </a:p>
          <a:p>
            <a:pPr marL="180000" indent="0">
              <a:buFont typeface="Calibri" panose="020F0502020204030204" pitchFamily="34" charset="0"/>
              <a:buNone/>
            </a:pPr>
            <a:r>
              <a:rPr lang="es-ES" sz="2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29.5% </a:t>
            </a:r>
            <a:r>
              <a:rPr lang="es-ES" sz="24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Claim</a:t>
            </a:r>
            <a:r>
              <a:rPr lang="es-ES" sz="2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s-ES" sz="24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Area</a:t>
            </a:r>
            <a:endParaRPr lang="en-US" sz="24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7FCF23F-5F16-449C-A78E-B428AEB926D8}"/>
              </a:ext>
            </a:extLst>
          </p:cNvPr>
          <p:cNvSpPr txBox="1"/>
          <p:nvPr/>
        </p:nvSpPr>
        <p:spPr>
          <a:xfrm>
            <a:off x="-1" y="5380638"/>
            <a:ext cx="5730369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7037" indent="-358766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2"/>
                </a:solidFill>
              </a:rPr>
              <a:t>All processors run in cloud environment</a:t>
            </a:r>
          </a:p>
          <a:p>
            <a:pPr marL="527037" indent="-358766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2"/>
                </a:solidFill>
              </a:rPr>
              <a:t>Supervised and managed by sen4cap team</a:t>
            </a:r>
          </a:p>
          <a:p>
            <a:pPr marL="527037" indent="-358766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2"/>
                </a:solidFill>
              </a:rPr>
              <a:t>Crop type map integrated in IACS workflow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1E8FBE5-EEBE-4472-B620-3043C4E2D3EC}"/>
              </a:ext>
            </a:extLst>
          </p:cNvPr>
          <p:cNvSpPr txBox="1"/>
          <p:nvPr/>
        </p:nvSpPr>
        <p:spPr>
          <a:xfrm>
            <a:off x="7096126" y="4992032"/>
            <a:ext cx="5113440" cy="1561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7037" indent="-358766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2"/>
                </a:solidFill>
              </a:rPr>
              <a:t>Sen4cap run during 2020 campaign</a:t>
            </a:r>
          </a:p>
          <a:p>
            <a:pPr marL="527037" indent="-358766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2"/>
                </a:solidFill>
              </a:rPr>
              <a:t>Two sen4cap instances running: </a:t>
            </a:r>
          </a:p>
          <a:p>
            <a:pPr marL="984237" lvl="1" indent="-358766">
              <a:spcAft>
                <a:spcPts val="264"/>
              </a:spcAft>
              <a:buFont typeface="Wingdings" panose="05000000000000000000" pitchFamily="2" charset="2"/>
              <a:buChar char="ü"/>
              <a:defRPr/>
            </a:pPr>
            <a:r>
              <a:rPr lang="en-US" sz="2200" dirty="0">
                <a:solidFill>
                  <a:schemeClr val="tx2"/>
                </a:solidFill>
              </a:rPr>
              <a:t>PA premises</a:t>
            </a:r>
          </a:p>
          <a:p>
            <a:pPr marL="984237" lvl="1" indent="-358766">
              <a:spcAft>
                <a:spcPts val="264"/>
              </a:spcAft>
              <a:buFont typeface="Wingdings" panose="05000000000000000000" pitchFamily="2" charset="2"/>
              <a:buChar char="ü"/>
              <a:defRPr/>
            </a:pPr>
            <a:r>
              <a:rPr lang="en-US" sz="2200" dirty="0">
                <a:solidFill>
                  <a:schemeClr val="tx2"/>
                </a:solidFill>
              </a:rPr>
              <a:t>Cloud environment: SCAYLE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6A0B0F1-DC49-4715-938E-443522371378}"/>
              </a:ext>
            </a:extLst>
          </p:cNvPr>
          <p:cNvSpPr txBox="1"/>
          <p:nvPr/>
        </p:nvSpPr>
        <p:spPr>
          <a:xfrm>
            <a:off x="4012603" y="-57150"/>
            <a:ext cx="4401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How did we monitor CAP?</a:t>
            </a:r>
          </a:p>
        </p:txBody>
      </p:sp>
      <p:pic>
        <p:nvPicPr>
          <p:cNvPr id="18" name="Picture 8" descr="Home">
            <a:extLst>
              <a:ext uri="{FF2B5EF4-FFF2-40B4-BE49-F238E27FC236}">
                <a16:creationId xmlns:a16="http://schemas.microsoft.com/office/drawing/2014/main" id="{2C06A07A-395F-49D4-9582-F6BE3D56D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098" y="4988893"/>
            <a:ext cx="1990638" cy="688240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F683ACBC-2D3B-4F1D-AF86-113AE2D14078}"/>
              </a:ext>
            </a:extLst>
          </p:cNvPr>
          <p:cNvCxnSpPr>
            <a:cxnSpLocks/>
          </p:cNvCxnSpPr>
          <p:nvPr/>
        </p:nvCxnSpPr>
        <p:spPr>
          <a:xfrm flipV="1">
            <a:off x="163410" y="4982383"/>
            <a:ext cx="5038638" cy="17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4309C00-8561-4215-A5FB-5DC47CA9A348}"/>
              </a:ext>
            </a:extLst>
          </p:cNvPr>
          <p:cNvCxnSpPr>
            <a:cxnSpLocks/>
          </p:cNvCxnSpPr>
          <p:nvPr/>
        </p:nvCxnSpPr>
        <p:spPr>
          <a:xfrm>
            <a:off x="7192686" y="4982383"/>
            <a:ext cx="47611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>
            <a:extLst>
              <a:ext uri="{FF2B5EF4-FFF2-40B4-BE49-F238E27FC236}">
                <a16:creationId xmlns:a16="http://schemas.microsoft.com/office/drawing/2014/main" id="{3CFDA0A5-2FD3-47BC-8375-8619C373742B}"/>
              </a:ext>
            </a:extLst>
          </p:cNvPr>
          <p:cNvGrpSpPr/>
          <p:nvPr/>
        </p:nvGrpSpPr>
        <p:grpSpPr>
          <a:xfrm>
            <a:off x="798065" y="1528431"/>
            <a:ext cx="4662559" cy="3130881"/>
            <a:chOff x="798065" y="1528431"/>
            <a:chExt cx="4662559" cy="3130881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0793F11-E286-46A4-9FF4-213C35699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8065" y="1528431"/>
              <a:ext cx="4662559" cy="31308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FECA8C25-EBB9-4B5D-8A1E-48E3FEE31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79896" y="4354941"/>
              <a:ext cx="802833" cy="299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286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458CEA-ECAB-40C5-AA3E-C568F3354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Sen4cap installation from IT perspective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4D1FE3-A46D-4BF2-AA6D-4B6C2FEF4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31426" cy="4351338"/>
          </a:xfrm>
        </p:spPr>
        <p:txBody>
          <a:bodyPr/>
          <a:lstStyle/>
          <a:p>
            <a:r>
              <a:rPr lang="en-GB" dirty="0"/>
              <a:t>Clean process using scripts with some dependencies.</a:t>
            </a:r>
          </a:p>
          <a:p>
            <a:r>
              <a:rPr lang="en-GB" dirty="0"/>
              <a:t>Well documented</a:t>
            </a:r>
          </a:p>
          <a:p>
            <a:r>
              <a:rPr lang="en-GB" dirty="0"/>
              <a:t>Easy update</a:t>
            </a:r>
          </a:p>
          <a:p>
            <a:r>
              <a:rPr lang="en-GB" dirty="0"/>
              <a:t>Very Good support from Cosmin Udroiu – Cs-Ro</a:t>
            </a:r>
          </a:p>
          <a:p>
            <a:r>
              <a:rPr lang="en-GB" dirty="0"/>
              <a:t>Problem with the disk usage monitoring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FC8042D-CEE1-4E31-853A-24603A306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594" y="1690688"/>
            <a:ext cx="5187562" cy="406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12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EE100-E614-49BC-9C83-47B0D2BDF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usage for </a:t>
            </a:r>
            <a:r>
              <a:rPr lang="en-GB" dirty="0" err="1"/>
              <a:t>CyL</a:t>
            </a:r>
            <a:r>
              <a:rPr lang="en-GB" dirty="0"/>
              <a:t> PA in 2020 (100,000 km2)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1C0BD8-D018-4E56-8463-31E712146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S1 raw 4 TB</a:t>
            </a:r>
          </a:p>
          <a:p>
            <a:r>
              <a:rPr lang="en-GB"/>
              <a:t>S2 raw (L1C) 1,89 TB</a:t>
            </a:r>
          </a:p>
          <a:p>
            <a:r>
              <a:rPr lang="en-GB"/>
              <a:t>S1 derived products 4 TB</a:t>
            </a:r>
          </a:p>
          <a:p>
            <a:r>
              <a:rPr lang="en-GB"/>
              <a:t>S2 derived products 4TB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810DBAB-5B4F-4B5A-B143-700C97C61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819" y="1825625"/>
            <a:ext cx="5289549" cy="264477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1619E38-3572-459C-8FB9-380637FD454E}"/>
              </a:ext>
            </a:extLst>
          </p:cNvPr>
          <p:cNvSpPr txBox="1"/>
          <p:nvPr/>
        </p:nvSpPr>
        <p:spPr>
          <a:xfrm>
            <a:off x="1143000" y="4470400"/>
            <a:ext cx="33782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600"/>
              <a:t>11 TB full season</a:t>
            </a:r>
          </a:p>
        </p:txBody>
      </p:sp>
    </p:spTree>
    <p:extLst>
      <p:ext uri="{BB962C8B-B14F-4D97-AF65-F5344CB8AC3E}">
        <p14:creationId xmlns:p14="http://schemas.microsoft.com/office/powerpoint/2010/main" val="896928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C36006-28F8-4B04-AE06-68BD7E611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05" y="1047751"/>
            <a:ext cx="6609967" cy="5344410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C934271-56C0-4F57-8748-240ED60A03F8}"/>
              </a:ext>
            </a:extLst>
          </p:cNvPr>
          <p:cNvSpPr txBox="1"/>
          <p:nvPr/>
        </p:nvSpPr>
        <p:spPr>
          <a:xfrm>
            <a:off x="2279431" y="157021"/>
            <a:ext cx="3404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800" b="1">
                <a:latin typeface="+mj-lt"/>
              </a:defRPr>
            </a:lvl1pPr>
          </a:lstStyle>
          <a:p>
            <a:r>
              <a:rPr lang="en-US" sz="3200" dirty="0"/>
              <a:t>What about 2021?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1E21750-75CE-4E76-BDD7-7D5C6E39DD18}"/>
              </a:ext>
            </a:extLst>
          </p:cNvPr>
          <p:cNvSpPr txBox="1"/>
          <p:nvPr/>
        </p:nvSpPr>
        <p:spPr>
          <a:xfrm>
            <a:off x="372543" y="1123508"/>
            <a:ext cx="12820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</a:p>
        </p:txBody>
      </p:sp>
      <p:sp>
        <p:nvSpPr>
          <p:cNvPr id="9" name="Marcador de contenido 7">
            <a:extLst>
              <a:ext uri="{FF2B5EF4-FFF2-40B4-BE49-F238E27FC236}">
                <a16:creationId xmlns:a16="http://schemas.microsoft.com/office/drawing/2014/main" id="{A341A26F-E168-46FC-8819-DA3898EBEFBA}"/>
              </a:ext>
            </a:extLst>
          </p:cNvPr>
          <p:cNvSpPr txBox="1">
            <a:spLocks/>
          </p:cNvSpPr>
          <p:nvPr/>
        </p:nvSpPr>
        <p:spPr>
          <a:xfrm>
            <a:off x="3770414" y="1121276"/>
            <a:ext cx="2856303" cy="1626985"/>
          </a:xfrm>
          <a:prstGeom prst="rect">
            <a:avLst/>
          </a:prstGeom>
          <a:gradFill rotWithShape="1">
            <a:gsLst>
              <a:gs pos="0">
                <a:schemeClr val="bg2">
                  <a:lumMod val="60000"/>
                  <a:lumOff val="40000"/>
                  <a:alpha val="50000"/>
                </a:schemeClr>
              </a:gs>
              <a:gs pos="100000">
                <a:schemeClr val="tx1">
                  <a:lumMod val="75000"/>
                </a:schemeClr>
              </a:gs>
            </a:gsLst>
            <a:path path="circle">
              <a:fillToRect l="100000" t="100000" r="100000" b="100000"/>
            </a:path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0" algn="ctr">
              <a:buFont typeface="Calibri" panose="020F0502020204030204" pitchFamily="34" charset="0"/>
              <a:buNone/>
            </a:pPr>
            <a:r>
              <a:rPr lang="es-E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All</a:t>
            </a:r>
            <a:r>
              <a:rPr lang="es-E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1</a:t>
            </a:r>
            <a:r>
              <a:rPr lang="es-ES" sz="2800" b="1" spc="50" baseline="3000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st</a:t>
            </a:r>
            <a:r>
              <a:rPr lang="es-E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&amp; 2</a:t>
            </a:r>
            <a:r>
              <a:rPr lang="es-ES" sz="2800" b="1" spc="50" baseline="3000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nd</a:t>
            </a:r>
            <a:r>
              <a:rPr lang="es-E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Pillar</a:t>
            </a:r>
          </a:p>
          <a:p>
            <a:pPr marL="180000" indent="0" algn="ctr">
              <a:buFont typeface="Calibri" panose="020F0502020204030204" pitchFamily="34" charset="0"/>
              <a:buNone/>
            </a:pPr>
            <a:r>
              <a:rPr lang="es-ES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100% </a:t>
            </a:r>
            <a:r>
              <a:rPr lang="es-ES" sz="2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Claim</a:t>
            </a:r>
            <a:r>
              <a:rPr lang="es-ES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s-ES" sz="2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Area</a:t>
            </a:r>
            <a:endParaRPr lang="es-ES" sz="28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180000" indent="0" algn="ctr">
              <a:buFont typeface="Calibri" panose="020F0502020204030204" pitchFamily="34" charset="0"/>
              <a:buNone/>
            </a:pPr>
            <a:r>
              <a:rPr lang="es-E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(5,293,871 ha)</a:t>
            </a:r>
          </a:p>
        </p:txBody>
      </p:sp>
      <p:pic>
        <p:nvPicPr>
          <p:cNvPr id="10" name="Picture 8" descr="Home">
            <a:extLst>
              <a:ext uri="{FF2B5EF4-FFF2-40B4-BE49-F238E27FC236}">
                <a16:creationId xmlns:a16="http://schemas.microsoft.com/office/drawing/2014/main" id="{15EF6D67-0D05-4DAF-BBAA-D9E288204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332906"/>
            <a:ext cx="2706411" cy="935710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F506B44-D6E2-484B-94B2-B7A39B227ABA}"/>
              </a:ext>
            </a:extLst>
          </p:cNvPr>
          <p:cNvSpPr txBox="1"/>
          <p:nvPr/>
        </p:nvSpPr>
        <p:spPr>
          <a:xfrm>
            <a:off x="7347764" y="1268745"/>
            <a:ext cx="4664541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7037" indent="-358766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2"/>
                </a:solidFill>
              </a:rPr>
              <a:t>Replace our downloading system with Sen4cap’s</a:t>
            </a:r>
          </a:p>
          <a:p>
            <a:pPr marL="527037" indent="-358766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2"/>
                </a:solidFill>
              </a:rPr>
              <a:t>Define new markers from Sentinel-1 signal and from biophysical products</a:t>
            </a:r>
          </a:p>
          <a:p>
            <a:pPr marL="527037" indent="-358766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2"/>
                </a:solidFill>
              </a:rPr>
              <a:t>Take advantage of new markers such as tillage from Sen4CAP 2.0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63B5AD0-10D1-4C53-8BAE-6173C26E6B9C}"/>
              </a:ext>
            </a:extLst>
          </p:cNvPr>
          <p:cNvSpPr txBox="1"/>
          <p:nvPr/>
        </p:nvSpPr>
        <p:spPr>
          <a:xfrm>
            <a:off x="7514102" y="4861073"/>
            <a:ext cx="4331866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7037" indent="-358766" fontAlgn="base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s-ES" sz="2200" dirty="0">
                <a:solidFill>
                  <a:schemeClr val="tx2"/>
                </a:solidFill>
              </a:rPr>
              <a:t>CPU: 8 Cores</a:t>
            </a:r>
          </a:p>
          <a:p>
            <a:pPr marL="527037" indent="-358766" fontAlgn="base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s-ES" sz="2200" dirty="0">
                <a:solidFill>
                  <a:schemeClr val="tx2"/>
                </a:solidFill>
              </a:rPr>
              <a:t>RAM: 64GB</a:t>
            </a:r>
          </a:p>
          <a:p>
            <a:pPr marL="527037" indent="-358766" fontAlgn="base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s-ES" sz="2200" dirty="0">
                <a:solidFill>
                  <a:schemeClr val="tx2"/>
                </a:solidFill>
              </a:rPr>
              <a:t>HDD Storage: 8 TB (</a:t>
            </a:r>
            <a:r>
              <a:rPr lang="es-ES" sz="2200" dirty="0" err="1">
                <a:solidFill>
                  <a:schemeClr val="tx2"/>
                </a:solidFill>
              </a:rPr>
              <a:t>without</a:t>
            </a:r>
            <a:r>
              <a:rPr lang="es-ES" sz="2200" dirty="0">
                <a:solidFill>
                  <a:schemeClr val="tx2"/>
                </a:solidFill>
              </a:rPr>
              <a:t> </a:t>
            </a:r>
            <a:r>
              <a:rPr lang="en-US" sz="2200" dirty="0">
                <a:solidFill>
                  <a:schemeClr val="tx2"/>
                </a:solidFill>
              </a:rPr>
              <a:t>S-1, S-2 L1 storage</a:t>
            </a:r>
            <a:r>
              <a:rPr lang="es-ES" sz="2200" dirty="0">
                <a:solidFill>
                  <a:schemeClr val="tx2"/>
                </a:solidFill>
              </a:rPr>
              <a:t>)</a:t>
            </a:r>
          </a:p>
          <a:p>
            <a:pPr marL="527037" indent="-358766" fontAlgn="base">
              <a:spcAft>
                <a:spcPts val="264"/>
              </a:spcAft>
              <a:buFont typeface="Courier New" panose="02070309020205020404" pitchFamily="49" charset="0"/>
              <a:buChar char="o"/>
              <a:defRPr/>
            </a:pPr>
            <a:r>
              <a:rPr lang="es-ES" sz="2200" dirty="0">
                <a:solidFill>
                  <a:schemeClr val="tx2"/>
                </a:solidFill>
              </a:rPr>
              <a:t>SSD Storage: 150 GB (</a:t>
            </a:r>
            <a:r>
              <a:rPr lang="es-ES" sz="2200" dirty="0" err="1">
                <a:solidFill>
                  <a:schemeClr val="tx2"/>
                </a:solidFill>
              </a:rPr>
              <a:t>optional</a:t>
            </a:r>
            <a:r>
              <a:rPr lang="es-ES" sz="22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4E3A0FB-8241-42D9-AD55-3024925128EE}"/>
              </a:ext>
            </a:extLst>
          </p:cNvPr>
          <p:cNvSpPr txBox="1"/>
          <p:nvPr/>
        </p:nvSpPr>
        <p:spPr>
          <a:xfrm>
            <a:off x="7809350" y="4460963"/>
            <a:ext cx="4239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Technical requirements </a:t>
            </a:r>
            <a:r>
              <a:rPr lang="es-ES" sz="2000" b="1" dirty="0">
                <a:solidFill>
                  <a:schemeClr val="tx2"/>
                </a:solidFill>
              </a:rPr>
              <a:t>(~90 000km²)</a:t>
            </a:r>
            <a:endParaRPr lang="en-US" sz="2000" b="1" dirty="0">
              <a:solidFill>
                <a:schemeClr val="tx2"/>
              </a:solidFill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DB7DCCAA-51AB-4589-8DD7-21CF642FC392}"/>
              </a:ext>
            </a:extLst>
          </p:cNvPr>
          <p:cNvCxnSpPr>
            <a:cxnSpLocks/>
          </p:cNvCxnSpPr>
          <p:nvPr/>
        </p:nvCxnSpPr>
        <p:spPr>
          <a:xfrm>
            <a:off x="7248526" y="1354341"/>
            <a:ext cx="0" cy="5037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878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6FA81A-85EB-4BD3-8078-1F69251B5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160" y="115802"/>
            <a:ext cx="8515351" cy="836509"/>
          </a:xfrm>
        </p:spPr>
        <p:txBody>
          <a:bodyPr>
            <a:normAutofit/>
          </a:bodyPr>
          <a:lstStyle/>
          <a:p>
            <a:r>
              <a:rPr lang="es-ES" sz="3200" b="1" dirty="0" err="1">
                <a:ea typeface="+mn-ea"/>
                <a:cs typeface="+mn-cs"/>
              </a:rPr>
              <a:t>What</a:t>
            </a:r>
            <a:r>
              <a:rPr lang="es-ES" sz="3200" b="1" dirty="0">
                <a:ea typeface="+mn-ea"/>
                <a:cs typeface="+mn-cs"/>
              </a:rPr>
              <a:t> do </a:t>
            </a:r>
            <a:r>
              <a:rPr lang="es-ES" sz="3200" b="1" dirty="0" err="1">
                <a:ea typeface="+mn-ea"/>
                <a:cs typeface="+mn-cs"/>
              </a:rPr>
              <a:t>PAs</a:t>
            </a:r>
            <a:r>
              <a:rPr lang="es-ES" sz="3200" b="1" dirty="0">
                <a:ea typeface="+mn-ea"/>
                <a:cs typeface="+mn-cs"/>
              </a:rPr>
              <a:t> </a:t>
            </a:r>
            <a:r>
              <a:rPr lang="es-ES" sz="3200" b="1" dirty="0" err="1">
                <a:ea typeface="+mn-ea"/>
                <a:cs typeface="+mn-cs"/>
              </a:rPr>
              <a:t>need</a:t>
            </a:r>
            <a:r>
              <a:rPr lang="es-ES" sz="3200" b="1" dirty="0">
                <a:ea typeface="+mn-ea"/>
                <a:cs typeface="+mn-cs"/>
              </a:rPr>
              <a:t> </a:t>
            </a:r>
            <a:r>
              <a:rPr lang="es-ES" sz="3200" b="1" dirty="0" err="1">
                <a:ea typeface="+mn-ea"/>
                <a:cs typeface="+mn-cs"/>
              </a:rPr>
              <a:t>to</a:t>
            </a:r>
            <a:r>
              <a:rPr lang="es-ES" sz="3200" b="1" dirty="0">
                <a:ea typeface="+mn-ea"/>
                <a:cs typeface="+mn-cs"/>
              </a:rPr>
              <a:t> set a </a:t>
            </a:r>
            <a:r>
              <a:rPr lang="es-ES" sz="3200" b="1" dirty="0" err="1">
                <a:ea typeface="+mn-ea"/>
                <a:cs typeface="+mn-cs"/>
              </a:rPr>
              <a:t>monitoring</a:t>
            </a:r>
            <a:r>
              <a:rPr lang="es-ES" sz="3200" b="1" dirty="0">
                <a:ea typeface="+mn-ea"/>
                <a:cs typeface="+mn-cs"/>
              </a:rPr>
              <a:t> </a:t>
            </a:r>
            <a:r>
              <a:rPr lang="es-ES" sz="3200" b="1" dirty="0" err="1">
                <a:ea typeface="+mn-ea"/>
                <a:cs typeface="+mn-cs"/>
              </a:rPr>
              <a:t>system</a:t>
            </a:r>
            <a:r>
              <a:rPr lang="es-ES" sz="3200" b="1" dirty="0">
                <a:ea typeface="+mn-ea"/>
                <a:cs typeface="+mn-cs"/>
              </a:rPr>
              <a:t>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2B5D28-80F6-4AFC-9D98-82A84B6A2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231653" cy="486092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500" b="1" dirty="0">
                <a:solidFill>
                  <a:schemeClr val="tx2"/>
                </a:solidFill>
              </a:rPr>
              <a:t>Farmers application </a:t>
            </a:r>
            <a:r>
              <a:rPr lang="en-GB" sz="2500" dirty="0">
                <a:solidFill>
                  <a:schemeClr val="tx2"/>
                </a:solidFill>
              </a:rPr>
              <a:t>software</a:t>
            </a:r>
          </a:p>
          <a:p>
            <a:pPr lvl="1"/>
            <a:r>
              <a:rPr lang="en-GB" sz="2500" dirty="0">
                <a:solidFill>
                  <a:schemeClr val="tx2"/>
                </a:solidFill>
              </a:rPr>
              <a:t>Updated with current season satellite imaginary</a:t>
            </a:r>
          </a:p>
          <a:p>
            <a:pPr lvl="1"/>
            <a:r>
              <a:rPr lang="en-GB" sz="2500" dirty="0">
                <a:solidFill>
                  <a:schemeClr val="tx2"/>
                </a:solidFill>
              </a:rPr>
              <a:t>Preloaded markers from previous years and current season land cover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GB" sz="2500" b="1" dirty="0">
                <a:solidFill>
                  <a:schemeClr val="tx2"/>
                </a:solidFill>
              </a:rPr>
              <a:t>Image downloading</a:t>
            </a:r>
            <a:r>
              <a:rPr lang="en-GB" sz="2500" dirty="0">
                <a:solidFill>
                  <a:schemeClr val="tx2"/>
                </a:solidFill>
              </a:rPr>
              <a:t> and pre-processing scripts (signals)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GB" sz="2500" dirty="0">
                <a:solidFill>
                  <a:schemeClr val="tx2"/>
                </a:solidFill>
              </a:rPr>
              <a:t>Derived products for crop and ag. practices identification (</a:t>
            </a:r>
            <a:r>
              <a:rPr lang="en-GB" sz="2500" b="1" dirty="0">
                <a:solidFill>
                  <a:schemeClr val="tx2"/>
                </a:solidFill>
              </a:rPr>
              <a:t>markers</a:t>
            </a:r>
            <a:r>
              <a:rPr lang="en-GB" sz="2500" dirty="0">
                <a:solidFill>
                  <a:schemeClr val="tx2"/>
                </a:solidFill>
              </a:rPr>
              <a:t>) 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GB" sz="2500" b="1" dirty="0">
                <a:solidFill>
                  <a:schemeClr val="tx2"/>
                </a:solidFill>
              </a:rPr>
              <a:t>Vector intersection</a:t>
            </a:r>
            <a:r>
              <a:rPr lang="en-GB" sz="2500" dirty="0">
                <a:solidFill>
                  <a:schemeClr val="tx2"/>
                </a:solidFill>
              </a:rPr>
              <a:t> to store markers in Monitoring DB next to IACS DB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GB" sz="2500" dirty="0">
                <a:solidFill>
                  <a:schemeClr val="tx2"/>
                </a:solidFill>
              </a:rPr>
              <a:t>Decision rules based in Monitoring and IACS databases.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GB" sz="2500" b="1" dirty="0">
                <a:solidFill>
                  <a:schemeClr val="tx2"/>
                </a:solidFill>
              </a:rPr>
              <a:t>Expert judgement tool </a:t>
            </a:r>
            <a:r>
              <a:rPr lang="en-GB" sz="2500" dirty="0">
                <a:solidFill>
                  <a:schemeClr val="tx2"/>
                </a:solidFill>
              </a:rPr>
              <a:t>that integrate application data with signals, markers and rules.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GB" sz="2500" dirty="0">
                <a:solidFill>
                  <a:schemeClr val="tx2"/>
                </a:solidFill>
              </a:rPr>
              <a:t>Farmer Interaction APP (notifications, geotagged pictures, etc.) 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1026" name="Picture 2" descr="Sen4CAP - Partner - CREODIAS">
            <a:extLst>
              <a:ext uri="{FF2B5EF4-FFF2-40B4-BE49-F238E27FC236}">
                <a16:creationId xmlns:a16="http://schemas.microsoft.com/office/drawing/2014/main" id="{9EEA5FFA-06A6-4355-976B-4FE1EF418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508" y="266511"/>
            <a:ext cx="1671638" cy="68580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1B4F396-2DF7-4348-A939-9E315E2E1D1E}"/>
              </a:ext>
            </a:extLst>
          </p:cNvPr>
          <p:cNvSpPr/>
          <p:nvPr/>
        </p:nvSpPr>
        <p:spPr>
          <a:xfrm>
            <a:off x="10643607" y="3007189"/>
            <a:ext cx="1200020" cy="34561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Some</a:t>
            </a:r>
            <a:endParaRPr lang="es-E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1B45687-440B-401F-BD9D-67F7E818EC06}"/>
              </a:ext>
            </a:extLst>
          </p:cNvPr>
          <p:cNvSpPr/>
          <p:nvPr/>
        </p:nvSpPr>
        <p:spPr>
          <a:xfrm>
            <a:off x="11036321" y="2427199"/>
            <a:ext cx="520400" cy="43660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Yes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457F39-2673-4993-BDA4-8248FBC428AA}"/>
              </a:ext>
            </a:extLst>
          </p:cNvPr>
          <p:cNvSpPr/>
          <p:nvPr/>
        </p:nvSpPr>
        <p:spPr>
          <a:xfrm>
            <a:off x="10959023" y="1702852"/>
            <a:ext cx="586303" cy="436606"/>
          </a:xfrm>
          <a:prstGeom prst="rect">
            <a:avLst/>
          </a:prstGeom>
          <a:solidFill>
            <a:srgbClr val="FF0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NO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7C5CF20-65BF-40D7-86C6-680DAA93533E}"/>
              </a:ext>
            </a:extLst>
          </p:cNvPr>
          <p:cNvSpPr/>
          <p:nvPr/>
        </p:nvSpPr>
        <p:spPr>
          <a:xfrm>
            <a:off x="11069853" y="4617951"/>
            <a:ext cx="631611" cy="436606"/>
          </a:xfrm>
          <a:prstGeom prst="rect">
            <a:avLst/>
          </a:prstGeom>
          <a:solidFill>
            <a:srgbClr val="FF0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NO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9F58372-5ECB-437E-AF3D-D19479A2D608}"/>
              </a:ext>
            </a:extLst>
          </p:cNvPr>
          <p:cNvSpPr/>
          <p:nvPr/>
        </p:nvSpPr>
        <p:spPr>
          <a:xfrm>
            <a:off x="11061354" y="5348348"/>
            <a:ext cx="631611" cy="436606"/>
          </a:xfrm>
          <a:prstGeom prst="rect">
            <a:avLst/>
          </a:prstGeom>
          <a:solidFill>
            <a:srgbClr val="FF0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NO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F2BC9A34-5F4F-4D6F-95F9-3B7D9B0E2CB8}"/>
              </a:ext>
            </a:extLst>
          </p:cNvPr>
          <p:cNvSpPr/>
          <p:nvPr/>
        </p:nvSpPr>
        <p:spPr>
          <a:xfrm>
            <a:off x="41188" y="2539053"/>
            <a:ext cx="864973" cy="32733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essential</a:t>
            </a:r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87597465-B7ED-452A-8C34-7E6AA0F35952}"/>
              </a:ext>
            </a:extLst>
          </p:cNvPr>
          <p:cNvSpPr/>
          <p:nvPr/>
        </p:nvSpPr>
        <p:spPr>
          <a:xfrm>
            <a:off x="25874" y="3550817"/>
            <a:ext cx="864972" cy="32733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essential</a:t>
            </a: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CAEE7876-B186-4072-B91B-F300FDF4FC55}"/>
              </a:ext>
            </a:extLst>
          </p:cNvPr>
          <p:cNvSpPr/>
          <p:nvPr/>
        </p:nvSpPr>
        <p:spPr>
          <a:xfrm>
            <a:off x="41188" y="4083133"/>
            <a:ext cx="864972" cy="32733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essential</a:t>
            </a: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2D2B7BC6-E9C0-4796-A925-54B5D8F50A15}"/>
              </a:ext>
            </a:extLst>
          </p:cNvPr>
          <p:cNvSpPr/>
          <p:nvPr/>
        </p:nvSpPr>
        <p:spPr>
          <a:xfrm>
            <a:off x="41188" y="4615449"/>
            <a:ext cx="864972" cy="32733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essential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91A33539-1905-4A2E-88BC-DA2ED69FF353}"/>
              </a:ext>
            </a:extLst>
          </p:cNvPr>
          <p:cNvSpPr/>
          <p:nvPr/>
        </p:nvSpPr>
        <p:spPr>
          <a:xfrm>
            <a:off x="11061354" y="4037961"/>
            <a:ext cx="631611" cy="436606"/>
          </a:xfrm>
          <a:prstGeom prst="rect">
            <a:avLst/>
          </a:prstGeom>
          <a:solidFill>
            <a:srgbClr val="FF0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NO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8ADF13F-692F-45A9-B02B-8A3580D20119}"/>
              </a:ext>
            </a:extLst>
          </p:cNvPr>
          <p:cNvSpPr/>
          <p:nvPr/>
        </p:nvSpPr>
        <p:spPr>
          <a:xfrm>
            <a:off x="11069853" y="3496184"/>
            <a:ext cx="520400" cy="43660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Yes</a:t>
            </a:r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CCE6AFDC-6A23-44C0-B619-C3B6861F3C4B}"/>
              </a:ext>
            </a:extLst>
          </p:cNvPr>
          <p:cNvSpPr/>
          <p:nvPr/>
        </p:nvSpPr>
        <p:spPr>
          <a:xfrm>
            <a:off x="10959024" y="1025965"/>
            <a:ext cx="586303" cy="50919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59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6066A2-EC28-45D6-B763-4ECBC6940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 and remarks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124C12-968C-41E7-99E8-FD7DE240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Sen4cap looks appealing, it has some features quite interesting for us.</a:t>
            </a:r>
          </a:p>
          <a:p>
            <a:r>
              <a:rPr lang="en-GB" dirty="0"/>
              <a:t>Challenge to integrate with in-home process and IACS. Need to explore: </a:t>
            </a:r>
          </a:p>
          <a:p>
            <a:pPr lvl="1"/>
            <a:r>
              <a:rPr lang="en-GB" dirty="0"/>
              <a:t>GSAA live update in sen4cap </a:t>
            </a:r>
            <a:r>
              <a:rPr lang="en-GB" dirty="0" err="1"/>
              <a:t>postGIS</a:t>
            </a:r>
            <a:r>
              <a:rPr lang="en-GB" dirty="0"/>
              <a:t> layer</a:t>
            </a:r>
          </a:p>
          <a:p>
            <a:pPr lvl="1"/>
            <a:r>
              <a:rPr lang="en-GB" dirty="0"/>
              <a:t>Markers API</a:t>
            </a:r>
          </a:p>
          <a:p>
            <a:r>
              <a:rPr lang="en-GB" b="1" dirty="0"/>
              <a:t>If we were starting with </a:t>
            </a:r>
            <a:r>
              <a:rPr lang="en-GB" b="1" dirty="0" err="1"/>
              <a:t>CbM</a:t>
            </a:r>
            <a:r>
              <a:rPr lang="en-GB" b="1" dirty="0"/>
              <a:t> from scratch right know, sen4cap would be the our starting point.</a:t>
            </a:r>
          </a:p>
          <a:p>
            <a:endParaRPr lang="en-GB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207723-0563-4F64-9251-3D8E02AE4B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648" y="5268362"/>
            <a:ext cx="5866744" cy="12245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341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2618</TotalTime>
  <Words>714</Words>
  <Application>Microsoft Office PowerPoint</Application>
  <PresentationFormat>Panorámica</PresentationFormat>
  <Paragraphs>115</Paragraphs>
  <Slides>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Wingdings</vt:lpstr>
      <vt:lpstr>Wingdings 2</vt:lpstr>
      <vt:lpstr>Tema de Office</vt:lpstr>
      <vt:lpstr>Integration of sen4cap products in the Check by Monitoring workflow</vt:lpstr>
      <vt:lpstr>Presentación de PowerPoint</vt:lpstr>
      <vt:lpstr>Presentación de PowerPoint</vt:lpstr>
      <vt:lpstr>Presentación de PowerPoint</vt:lpstr>
      <vt:lpstr>Sen4cap installation from IT perspective</vt:lpstr>
      <vt:lpstr>Data usage for CyL PA in 2020 (100,000 km2)</vt:lpstr>
      <vt:lpstr>Presentación de PowerPoint</vt:lpstr>
      <vt:lpstr>What do PAs need to set a monitoring system?</vt:lpstr>
      <vt:lpstr>Conclusions and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Alberto Gutierrez García</dc:creator>
  <cp:lastModifiedBy>David Alfonso Nafría García</cp:lastModifiedBy>
  <cp:revision>84</cp:revision>
  <dcterms:created xsi:type="dcterms:W3CDTF">2021-02-24T15:43:31Z</dcterms:created>
  <dcterms:modified xsi:type="dcterms:W3CDTF">2021-03-03T14:18:31Z</dcterms:modified>
</cp:coreProperties>
</file>