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304" r:id="rId3"/>
    <p:sldId id="305" r:id="rId4"/>
  </p:sldIdLst>
  <p:sldSz cx="23399750" cy="1727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Victoria Álvarez Árias" initials="MVÁÁ" lastIdx="2" clrIdx="0">
    <p:extLst>
      <p:ext uri="{19B8F6BF-5375-455C-9EA6-DF929625EA0E}">
        <p15:presenceInfo xmlns:p15="http://schemas.microsoft.com/office/powerpoint/2012/main" userId="S-1-5-21-217838727-779646833-3878702524-1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700"/>
    <a:srgbClr val="2D6223"/>
    <a:srgbClr val="4C4039"/>
    <a:srgbClr val="948279"/>
    <a:srgbClr val="FFF8E1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6441" autoAdjust="0"/>
  </p:normalViewPr>
  <p:slideViewPr>
    <p:cSldViewPr snapToGrid="0">
      <p:cViewPr varScale="1">
        <p:scale>
          <a:sx n="44" d="100"/>
          <a:sy n="44" d="100"/>
        </p:scale>
        <p:origin x="9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9CA66-6126-4286-86DF-B4E98A3EDBE6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1143000"/>
            <a:ext cx="417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E56E-4221-4AFB-82B0-24C24DAE1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8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1pPr>
    <a:lvl2pPr marL="2270912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2pPr>
    <a:lvl3pPr marL="4541825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3pPr>
    <a:lvl4pPr marL="6812737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4pPr>
    <a:lvl5pPr marL="9083650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5pPr>
    <a:lvl6pPr marL="11354562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6pPr>
    <a:lvl7pPr marL="13625474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7pPr>
    <a:lvl8pPr marL="15896387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8pPr>
    <a:lvl9pPr marL="18167299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43000"/>
            <a:ext cx="4178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E56E-4221-4AFB-82B0-24C24DAE124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3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2827991"/>
            <a:ext cx="19889788" cy="6015978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9075969"/>
            <a:ext cx="17549813" cy="4171984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2007" indent="0" algn="ctr">
              <a:buNone/>
              <a:defRPr sz="5039"/>
            </a:lvl2pPr>
            <a:lvl3pPr marL="2304014" indent="0" algn="ctr">
              <a:buNone/>
              <a:defRPr sz="4535"/>
            </a:lvl3pPr>
            <a:lvl4pPr marL="3456021" indent="0" algn="ctr">
              <a:buNone/>
              <a:defRPr sz="4032"/>
            </a:lvl4pPr>
            <a:lvl5pPr marL="4608027" indent="0" algn="ctr">
              <a:buNone/>
              <a:defRPr sz="4032"/>
            </a:lvl5pPr>
            <a:lvl6pPr marL="5760034" indent="0" algn="ctr">
              <a:buNone/>
              <a:defRPr sz="4032"/>
            </a:lvl6pPr>
            <a:lvl7pPr marL="6912041" indent="0" algn="ctr">
              <a:buNone/>
              <a:defRPr sz="4032"/>
            </a:lvl7pPr>
            <a:lvl8pPr marL="8064048" indent="0" algn="ctr">
              <a:buNone/>
              <a:defRPr sz="4032"/>
            </a:lvl8pPr>
            <a:lvl9pPr marL="9216055" indent="0" algn="ctr">
              <a:buNone/>
              <a:defRPr sz="403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4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8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919997"/>
            <a:ext cx="5045571" cy="146439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919997"/>
            <a:ext cx="14844216" cy="1464394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4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6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4307990"/>
            <a:ext cx="20182284" cy="7187973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11563964"/>
            <a:ext cx="20182284" cy="3779985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200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4014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602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4pPr>
            <a:lvl5pPr marL="4608027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5pPr>
            <a:lvl6pPr marL="5760034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6pPr>
            <a:lvl7pPr marL="691204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7pPr>
            <a:lvl8pPr marL="8064048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8pPr>
            <a:lvl9pPr marL="9216055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4599983"/>
            <a:ext cx="9944894" cy="109639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4599983"/>
            <a:ext cx="9944894" cy="109639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920001"/>
            <a:ext cx="20182284" cy="333998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4235986"/>
            <a:ext cx="9899190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6311977"/>
            <a:ext cx="9899190" cy="9283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4235986"/>
            <a:ext cx="9947942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6311977"/>
            <a:ext cx="9947942" cy="9283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99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69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151996"/>
            <a:ext cx="7547028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2487995"/>
            <a:ext cx="11846123" cy="12279956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183981"/>
            <a:ext cx="7547028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1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151996"/>
            <a:ext cx="7547028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2487995"/>
            <a:ext cx="11846123" cy="12279956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2007" indent="0">
              <a:buNone/>
              <a:defRPr sz="7055"/>
            </a:lvl2pPr>
            <a:lvl3pPr marL="2304014" indent="0">
              <a:buNone/>
              <a:defRPr sz="6047"/>
            </a:lvl3pPr>
            <a:lvl4pPr marL="3456021" indent="0">
              <a:buNone/>
              <a:defRPr sz="5039"/>
            </a:lvl4pPr>
            <a:lvl5pPr marL="4608027" indent="0">
              <a:buNone/>
              <a:defRPr sz="5039"/>
            </a:lvl5pPr>
            <a:lvl6pPr marL="5760034" indent="0">
              <a:buNone/>
              <a:defRPr sz="5039"/>
            </a:lvl6pPr>
            <a:lvl7pPr marL="6912041" indent="0">
              <a:buNone/>
              <a:defRPr sz="5039"/>
            </a:lvl7pPr>
            <a:lvl8pPr marL="8064048" indent="0">
              <a:buNone/>
              <a:defRPr sz="5039"/>
            </a:lvl8pPr>
            <a:lvl9pPr marL="9216055" indent="0">
              <a:buNone/>
              <a:defRPr sz="50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183981"/>
            <a:ext cx="7547028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6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920001"/>
            <a:ext cx="20182284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4599983"/>
            <a:ext cx="20182284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6015946"/>
            <a:ext cx="5264944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2623-6ECF-4ECB-B44F-A38D4285C3B7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6015946"/>
            <a:ext cx="7897416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6015946"/>
            <a:ext cx="5264944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9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04014" rtl="0" eaLnBrk="1" latinLnBrk="0" hangingPunct="1">
        <a:lnSpc>
          <a:spcPct val="90000"/>
        </a:lnSpc>
        <a:spcBef>
          <a:spcPct val="0"/>
        </a:spcBef>
        <a:buNone/>
        <a:defRPr sz="110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003" indent="-576003" algn="l" defTabSz="2304014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8010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80017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2024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4031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6038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8044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40051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2058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7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4014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6021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8027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60034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2041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4048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6055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1D0DD5A-4BCD-403C-A568-123C0E77EF59}"/>
              </a:ext>
            </a:extLst>
          </p:cNvPr>
          <p:cNvGrpSpPr/>
          <p:nvPr/>
        </p:nvGrpSpPr>
        <p:grpSpPr>
          <a:xfrm>
            <a:off x="0" y="-16"/>
            <a:ext cx="23399751" cy="17392972"/>
            <a:chOff x="0" y="-16"/>
            <a:chExt cx="23399751" cy="1739297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84C7748-0CAC-4D7D-BB05-C940768F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03390" y="-3003406"/>
              <a:ext cx="17392972" cy="2339975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814509F-99FA-43FC-AFD0-A9A0A52A3DD7}"/>
                </a:ext>
              </a:extLst>
            </p:cNvPr>
            <p:cNvSpPr/>
            <p:nvPr/>
          </p:nvSpPr>
          <p:spPr>
            <a:xfrm>
              <a:off x="6477135" y="10972800"/>
              <a:ext cx="2029410" cy="522514"/>
            </a:xfrm>
            <a:prstGeom prst="rect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D96CAC-D8FF-45EE-907C-A610CF4C9DA8}"/>
              </a:ext>
            </a:extLst>
          </p:cNvPr>
          <p:cNvSpPr/>
          <p:nvPr/>
        </p:nvSpPr>
        <p:spPr>
          <a:xfrm>
            <a:off x="47043" y="0"/>
            <a:ext cx="23352707" cy="17279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2E12A8-2C12-4665-B651-483B05F9924C}"/>
              </a:ext>
            </a:extLst>
          </p:cNvPr>
          <p:cNvSpPr txBox="1"/>
          <p:nvPr/>
        </p:nvSpPr>
        <p:spPr>
          <a:xfrm>
            <a:off x="13611920" y="11338393"/>
            <a:ext cx="3035119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QGIS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B82EF59-B05E-4E18-9515-4861722C9E56}"/>
              </a:ext>
            </a:extLst>
          </p:cNvPr>
          <p:cNvSpPr txBox="1"/>
          <p:nvPr/>
        </p:nvSpPr>
        <p:spPr>
          <a:xfrm>
            <a:off x="7008137" y="4998618"/>
            <a:ext cx="16391614" cy="4647426"/>
          </a:xfrm>
          <a:prstGeom prst="rect">
            <a:avLst/>
          </a:prstGeom>
          <a:noFill/>
          <a:ln w="60325">
            <a:solidFill>
              <a:schemeClr val="bg1"/>
            </a:solidFill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marL="88900" algn="ctr"/>
            <a:r>
              <a:rPr lang="es-ES" sz="7400" b="1" dirty="0">
                <a:solidFill>
                  <a:schemeClr val="bg1"/>
                </a:solidFill>
                <a:effectLst/>
                <a:latin typeface="ErasItcTEEMed" pitchFamily="2" charset="0"/>
              </a:rPr>
              <a:t>Curso de iniciación en el manejo de herramientas cartográficas en Evaluación Ambiental </a:t>
            </a:r>
          </a:p>
          <a:p>
            <a:pPr marL="88900" algn="ctr"/>
            <a:r>
              <a:rPr lang="es-ES" sz="7400" b="1" dirty="0">
                <a:solidFill>
                  <a:schemeClr val="bg1"/>
                </a:solidFill>
                <a:effectLst/>
                <a:latin typeface="ErasItcTEEMed" pitchFamily="2" charset="0"/>
              </a:rPr>
              <a:t>basadas en GIS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A00B02-0C9D-40EF-812A-ADF3631C8007}"/>
              </a:ext>
            </a:extLst>
          </p:cNvPr>
          <p:cNvSpPr txBox="1"/>
          <p:nvPr/>
        </p:nvSpPr>
        <p:spPr>
          <a:xfrm>
            <a:off x="8965001" y="12819562"/>
            <a:ext cx="1274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radley Hand ITC" panose="03070402050302030203" pitchFamily="66" charset="0"/>
              </a:rPr>
              <a:t>Software libre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7D8939B-BE17-4188-9592-06530034C98B}"/>
              </a:ext>
            </a:extLst>
          </p:cNvPr>
          <p:cNvGrpSpPr/>
          <p:nvPr/>
        </p:nvGrpSpPr>
        <p:grpSpPr>
          <a:xfrm>
            <a:off x="0" y="312233"/>
            <a:ext cx="23399750" cy="1938993"/>
            <a:chOff x="0" y="312233"/>
            <a:chExt cx="23729794" cy="193899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FDDF689-F62F-44CC-896D-999AB3B62DFC}"/>
                </a:ext>
              </a:extLst>
            </p:cNvPr>
            <p:cNvSpPr/>
            <p:nvPr/>
          </p:nvSpPr>
          <p:spPr>
            <a:xfrm>
              <a:off x="3124199" y="312234"/>
              <a:ext cx="20605595" cy="1938992"/>
            </a:xfrm>
            <a:prstGeom prst="rect">
              <a:avLst/>
            </a:prstGeom>
            <a:gradFill>
              <a:gsLst>
                <a:gs pos="0">
                  <a:srgbClr val="9AB700"/>
                </a:gs>
                <a:gs pos="99000">
                  <a:srgbClr val="2D6223"/>
                </a:gs>
                <a:gs pos="0">
                  <a:srgbClr val="2D6223"/>
                </a:gs>
                <a:gs pos="4000">
                  <a:srgbClr val="9AB700"/>
                </a:gs>
                <a:gs pos="30000">
                  <a:srgbClr val="9AB700"/>
                </a:gs>
                <a:gs pos="77000">
                  <a:srgbClr val="2D6223"/>
                </a:gs>
                <a:gs pos="0">
                  <a:srgbClr val="2D6223"/>
                </a:gs>
              </a:gsLst>
              <a:lin ang="10800000" scaled="1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/>
              </a:endParaRPr>
            </a:p>
          </p:txBody>
        </p:sp>
        <p:sp>
          <p:nvSpPr>
            <p:cNvPr id="10" name="Diagrama de flujo: retraso 9">
              <a:extLst>
                <a:ext uri="{FF2B5EF4-FFF2-40B4-BE49-F238E27FC236}">
                  <a16:creationId xmlns:a16="http://schemas.microsoft.com/office/drawing/2014/main" id="{CDE5605A-4498-4EA0-B828-11A61BD6A35F}"/>
                </a:ext>
              </a:extLst>
            </p:cNvPr>
            <p:cNvSpPr/>
            <p:nvPr/>
          </p:nvSpPr>
          <p:spPr>
            <a:xfrm>
              <a:off x="0" y="312233"/>
              <a:ext cx="5867400" cy="1937179"/>
            </a:xfrm>
            <a:prstGeom prst="flowChartDelay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id="{769AEDFA-E4B8-4695-8356-17C7E0999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" y="668011"/>
            <a:ext cx="3519095" cy="1581402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79913-E4A8-497D-9A15-D2DDE53F0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90" y="490121"/>
            <a:ext cx="7570585" cy="15814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748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386330" y="7528293"/>
            <a:ext cx="8782648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PRESENTACIÓN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11208917"/>
            <a:ext cx="139162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Introducción a QGIS y software libre</a:t>
            </a:r>
          </a:p>
        </p:txBody>
      </p:sp>
    </p:spTree>
    <p:extLst>
      <p:ext uri="{BB962C8B-B14F-4D97-AF65-F5344CB8AC3E}">
        <p14:creationId xmlns:p14="http://schemas.microsoft.com/office/powerpoint/2010/main" val="78853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9B2DC3CB-1416-4A34-89EB-9A9F3BD50471}"/>
              </a:ext>
            </a:extLst>
          </p:cNvPr>
          <p:cNvGrpSpPr/>
          <p:nvPr/>
        </p:nvGrpSpPr>
        <p:grpSpPr>
          <a:xfrm>
            <a:off x="0" y="28040"/>
            <a:ext cx="23424386" cy="17251898"/>
            <a:chOff x="0" y="28040"/>
            <a:chExt cx="23424386" cy="17251898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4F5EEAA-EE06-4E86-9C59-44152FA11285}"/>
                </a:ext>
              </a:extLst>
            </p:cNvPr>
            <p:cNvGrpSpPr/>
            <p:nvPr/>
          </p:nvGrpSpPr>
          <p:grpSpPr>
            <a:xfrm>
              <a:off x="0" y="28040"/>
              <a:ext cx="23424386" cy="17251898"/>
              <a:chOff x="-24636" y="28040"/>
              <a:chExt cx="23424386" cy="17251898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20482634-20DC-4397-B247-99FB2BC69326}"/>
                  </a:ext>
                </a:extLst>
              </p:cNvPr>
              <p:cNvGrpSpPr/>
              <p:nvPr/>
            </p:nvGrpSpPr>
            <p:grpSpPr>
              <a:xfrm>
                <a:off x="-24636" y="28040"/>
                <a:ext cx="23424386" cy="17251898"/>
                <a:chOff x="-24636" y="28040"/>
                <a:chExt cx="23424386" cy="17251898"/>
              </a:xfrm>
            </p:grpSpPr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41596E27-FA60-40B8-9B75-336B018B7642}"/>
                    </a:ext>
                  </a:extLst>
                </p:cNvPr>
                <p:cNvSpPr/>
                <p:nvPr/>
              </p:nvSpPr>
              <p:spPr>
                <a:xfrm>
                  <a:off x="-24636" y="28040"/>
                  <a:ext cx="23424386" cy="17251898"/>
                </a:xfrm>
                <a:prstGeom prst="rect">
                  <a:avLst/>
                </a:prstGeom>
                <a:solidFill>
                  <a:srgbClr val="9AB7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" name="Grupo 6">
                  <a:extLst>
                    <a:ext uri="{FF2B5EF4-FFF2-40B4-BE49-F238E27FC236}">
                      <a16:creationId xmlns:a16="http://schemas.microsoft.com/office/drawing/2014/main" id="{54EA2520-E3F1-40D3-A5DC-FE231889A2FF}"/>
                    </a:ext>
                  </a:extLst>
                </p:cNvPr>
                <p:cNvGrpSpPr/>
                <p:nvPr/>
              </p:nvGrpSpPr>
              <p:grpSpPr>
                <a:xfrm>
                  <a:off x="0" y="1183090"/>
                  <a:ext cx="23399750" cy="239486"/>
                  <a:chOff x="0" y="312233"/>
                  <a:chExt cx="23729794" cy="1938993"/>
                </a:xfrm>
              </p:grpSpPr>
              <p:sp>
                <p:nvSpPr>
                  <p:cNvPr id="8" name="Rectángulo 7">
                    <a:extLst>
                      <a:ext uri="{FF2B5EF4-FFF2-40B4-BE49-F238E27FC236}">
                        <a16:creationId xmlns:a16="http://schemas.microsoft.com/office/drawing/2014/main" id="{DE9B234B-D5E8-4C17-B06F-9825D14ED437}"/>
                      </a:ext>
                    </a:extLst>
                  </p:cNvPr>
                  <p:cNvSpPr/>
                  <p:nvPr/>
                </p:nvSpPr>
                <p:spPr>
                  <a:xfrm>
                    <a:off x="3124199" y="312234"/>
                    <a:ext cx="20605595" cy="1938992"/>
                  </a:xfrm>
                  <a:prstGeom prst="rect">
                    <a:avLst/>
                  </a:prstGeom>
                  <a:gradFill>
                    <a:gsLst>
                      <a:gs pos="0">
                        <a:srgbClr val="9AB700"/>
                      </a:gs>
                      <a:gs pos="99000">
                        <a:srgbClr val="2D6223"/>
                      </a:gs>
                      <a:gs pos="0">
                        <a:srgbClr val="2D6223"/>
                      </a:gs>
                      <a:gs pos="4000">
                        <a:srgbClr val="9AB700"/>
                      </a:gs>
                      <a:gs pos="30000">
                        <a:srgbClr val="9AB700"/>
                      </a:gs>
                      <a:gs pos="77000">
                        <a:srgbClr val="2D6223"/>
                      </a:gs>
                      <a:gs pos="0">
                        <a:srgbClr val="2D6223"/>
                      </a:gs>
                    </a:gsLst>
                    <a:lin ang="10800000" scaled="1"/>
                  </a:gradFill>
                  <a:ln>
                    <a:noFill/>
                  </a:ln>
                  <a:effectLst>
                    <a:softEdge rad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effectLst/>
                    </a:endParaRPr>
                  </a:p>
                </p:txBody>
              </p:sp>
              <p:sp>
                <p:nvSpPr>
                  <p:cNvPr id="9" name="Diagrama de flujo: retraso 8">
                    <a:extLst>
                      <a:ext uri="{FF2B5EF4-FFF2-40B4-BE49-F238E27FC236}">
                        <a16:creationId xmlns:a16="http://schemas.microsoft.com/office/drawing/2014/main" id="{8AEFF0FB-8888-4631-95B0-9AC8003DDD90}"/>
                      </a:ext>
                    </a:extLst>
                  </p:cNvPr>
                  <p:cNvSpPr/>
                  <p:nvPr/>
                </p:nvSpPr>
                <p:spPr>
                  <a:xfrm>
                    <a:off x="0" y="312233"/>
                    <a:ext cx="5867400" cy="1937179"/>
                  </a:xfrm>
                  <a:prstGeom prst="flowChartDelay">
                    <a:avLst/>
                  </a:prstGeom>
                  <a:solidFill>
                    <a:srgbClr val="2D622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89BCE2BB-9FBE-4A2B-90CF-C9FD15F97F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54230" y="857695"/>
                  <a:ext cx="1030586" cy="890052"/>
                </a:xfrm>
                <a:prstGeom prst="rect">
                  <a:avLst/>
                </a:prstGeom>
              </p:spPr>
            </p:pic>
          </p:grp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870A382-C6DD-4BAA-BA89-BE28C19D2435}"/>
                  </a:ext>
                </a:extLst>
              </p:cNvPr>
              <p:cNvSpPr/>
              <p:nvPr/>
            </p:nvSpPr>
            <p:spPr>
              <a:xfrm>
                <a:off x="522514" y="2506529"/>
                <a:ext cx="22381029" cy="14235700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59333FD-E094-49D9-98F7-CE7AC127C2BD}"/>
                </a:ext>
              </a:extLst>
            </p:cNvPr>
            <p:cNvSpPr txBox="1"/>
            <p:nvPr/>
          </p:nvSpPr>
          <p:spPr>
            <a:xfrm>
              <a:off x="290297" y="28040"/>
              <a:ext cx="21067473" cy="132343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s-ES" sz="8000" b="1" dirty="0">
                  <a:solidFill>
                    <a:srgbClr val="2D6223"/>
                  </a:solidFill>
                  <a:effectLst/>
                  <a:latin typeface="ErasItcTEEMed" pitchFamily="2" charset="0"/>
                </a:rPr>
                <a:t>PRESENTACIÓN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083FA25-37AB-47F1-8898-1CF2D35AE07B}"/>
                </a:ext>
              </a:extLst>
            </p:cNvPr>
            <p:cNvSpPr txBox="1"/>
            <p:nvPr/>
          </p:nvSpPr>
          <p:spPr>
            <a:xfrm>
              <a:off x="471571" y="1532298"/>
              <a:ext cx="22928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b="1" dirty="0">
                  <a:solidFill>
                    <a:srgbClr val="9AB700"/>
                  </a:solidFill>
                  <a:latin typeface="Bradley Hand ITC" panose="03070402050302030203" pitchFamily="66" charset="0"/>
                </a:rPr>
                <a:t>Introducción a QGIS y software libre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906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33</Words>
  <Application>Microsoft Office PowerPoint</Application>
  <PresentationFormat>Personalizado</PresentationFormat>
  <Paragraphs>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ErasItcTEEMed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Victoria Álvarez Árias</dc:creator>
  <cp:lastModifiedBy>María Victoria Álvarez Árias</cp:lastModifiedBy>
  <cp:revision>97</cp:revision>
  <dcterms:created xsi:type="dcterms:W3CDTF">2024-01-19T12:03:12Z</dcterms:created>
  <dcterms:modified xsi:type="dcterms:W3CDTF">2024-05-14T15:37:42Z</dcterms:modified>
</cp:coreProperties>
</file>