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716" r:id="rId3"/>
    <p:sldId id="710" r:id="rId4"/>
    <p:sldId id="747" r:id="rId5"/>
    <p:sldId id="748" r:id="rId6"/>
    <p:sldId id="745" r:id="rId7"/>
    <p:sldId id="737" r:id="rId8"/>
    <p:sldId id="738" r:id="rId9"/>
    <p:sldId id="314" r:id="rId10"/>
    <p:sldId id="330" r:id="rId11"/>
    <p:sldId id="720" r:id="rId12"/>
    <p:sldId id="732" r:id="rId13"/>
    <p:sldId id="721" r:id="rId14"/>
    <p:sldId id="324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68120" autoAdjust="0"/>
  </p:normalViewPr>
  <p:slideViewPr>
    <p:cSldViewPr snapToGrid="0">
      <p:cViewPr varScale="1">
        <p:scale>
          <a:sx n="77" d="100"/>
          <a:sy n="77" d="100"/>
        </p:scale>
        <p:origin x="126" y="7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099B1-E87C-4F0D-8ACB-80B8140BBE4A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7DDBC-C6D9-4125-8E25-A853C21367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600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47E7E-FCC8-4A44-B0B9-4800DF7EB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43A05E-259C-4B41-A9A2-2E49E4765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3F3C07-BE8D-4795-9271-FEE882D55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F61-3791-4D5F-AE97-FF4D99DF5604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FD4A14-8A14-4C11-8CE0-1AEA7051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AFA048-7BE4-41B3-BA9B-BE7E0A480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2A7B-FD17-433E-802F-6079B6A789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70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F64B04-35A2-4A4C-85DA-5F97CDB30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85F98AA-24D5-4063-8A56-D3A289CFC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C29208-4BD5-4109-A826-55A434B59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F61-3791-4D5F-AE97-FF4D99DF5604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D1F32D-36D2-438A-8928-7FD480303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84991-69C4-4F64-BF91-3DF11E906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2A7B-FD17-433E-802F-6079B6A789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891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A31A28-CC9E-4A9B-9C44-D085AB2C4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5C2FD7-49EC-4CF4-8FAD-DCCE9E3EA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878F17-DB60-4F49-9476-57DF91448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F61-3791-4D5F-AE97-FF4D99DF5604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F7E52A-069B-4416-A71F-E0A48A28B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4B8BEF-6A48-41AC-8810-2B68CD63C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2A7B-FD17-433E-802F-6079B6A789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872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B068F-4874-4AE9-B745-77A46FF4D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171EE5-CF46-4609-B846-109BA9081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6CAE30-E859-4DF1-B635-4743B4791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F61-3791-4D5F-AE97-FF4D99DF5604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E01FC7-8387-4791-8909-FE41D5A72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099C41-0400-42D2-839B-5BB92B7A3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2A7B-FD17-433E-802F-6079B6A789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64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FB97A9-E109-4184-BEC5-E7E5AAE01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035438-A040-443B-A2D7-AABAB9D7C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CBAF2B-2991-4B46-89AC-559E5E64F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F61-3791-4D5F-AE97-FF4D99DF5604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70C31-15E5-4253-94C5-720AD02B7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01A6AF-4A80-4085-AFC3-FC1EA5AE6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2A7B-FD17-433E-802F-6079B6A789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6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AD21A-66C4-486B-9C69-A9D5AC8AA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7B0530-F4B8-45C8-B5AF-E0D5815B0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14C09A-B2FD-40F2-8969-188A3D2AE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786F66-96E7-4E61-9826-7B42C585F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F61-3791-4D5F-AE97-FF4D99DF5604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131AC9-B5D1-47BE-84DC-F5175A0A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862C91-BDC7-4854-BF40-F318FB9FF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2A7B-FD17-433E-802F-6079B6A789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346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0B498D-C5A2-4B93-A042-9E5996293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5237C8-8E59-4E51-81E7-77CE29A7B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193B9B-F850-412C-8D93-D7300577B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C7C81B-82C4-4397-A354-1844A1998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4EAA70-B073-4E21-9B42-32A73EA7C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BBDB3F-B74B-4F1E-8E48-5B53FD74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F61-3791-4D5F-AE97-FF4D99DF5604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428CC79-0639-484B-95F8-0087253E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31820A8-2C81-47A2-90C8-2B238936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2A7B-FD17-433E-802F-6079B6A789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43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49D61-9ED6-4F56-9A13-3F41B81D4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218078-8E05-4C12-B78F-4DB5D6D88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F61-3791-4D5F-AE97-FF4D99DF5604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6EF7DE-59C1-4A93-8928-B569EC35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07827DF-9EB6-4BC4-8B7B-267E0A9E2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2A7B-FD17-433E-802F-6079B6A789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1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D6FE177-AC25-4A47-BD98-C3450A0F8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F61-3791-4D5F-AE97-FF4D99DF5604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674FA1F-2929-4BDA-B529-267C9A539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964BAFE-6DA3-4A6D-97AA-A07F12629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2A7B-FD17-433E-802F-6079B6A789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06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84BEE-0921-49C4-BC96-0E11979D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91A371-21D2-4FA3-A985-6B3D5DFA0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BEEFDC-B6DC-4734-A907-1E1609E6A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BEB086-AC21-4131-BC47-D86FECCEB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F61-3791-4D5F-AE97-FF4D99DF5604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6E6852-FA09-4DA5-80F1-442A530A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7D216B-B6FF-4348-A0A6-FAEAB2A1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2A7B-FD17-433E-802F-6079B6A789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46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FE78B-4188-4C78-8E0D-02A6FED4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D9274F8-75CC-4953-A7EC-E7CE13A0D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1246C3-6795-4950-BC1D-1DB2BD471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2159C9-5A4B-4744-87AA-06424C8D5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F61-3791-4D5F-AE97-FF4D99DF5604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25163E-A80D-43F8-9328-39AD5C91A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45BFE7-4364-4BB1-8F43-791FC435A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2A7B-FD17-433E-802F-6079B6A789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07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6567614-17FD-4910-A774-F66D1CAE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19FE37-4026-4239-8768-EB3C68448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8613A2-5F0C-4D01-89D5-C7B29CCBC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88F61-3791-4D5F-AE97-FF4D99DF5604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D4632-1376-4174-B4F4-FAB6D7AC0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0C8317-580F-4D43-97C9-7684A500E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62A7B-FD17-433E-802F-6079B6A789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38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fersanmm@itacyl.e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api.itacyl.es/portal/apis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38/ngeo32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7A1B83A0-3D00-4EE1-B055-F43D10249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1266" y="2000684"/>
            <a:ext cx="9144000" cy="942127"/>
          </a:xfrm>
        </p:spPr>
        <p:txBody>
          <a:bodyPr>
            <a:noAutofit/>
          </a:bodyPr>
          <a:lstStyle/>
          <a:p>
            <a:r>
              <a:rPr lang="es-ES" sz="4400" dirty="0"/>
              <a:t>Planes de nutrientes</a:t>
            </a:r>
          </a:p>
        </p:txBody>
      </p:sp>
      <p:sp>
        <p:nvSpPr>
          <p:cNvPr id="13" name="Subtítulo 12">
            <a:extLst>
              <a:ext uri="{FF2B5EF4-FFF2-40B4-BE49-F238E27FC236}">
                <a16:creationId xmlns:a16="http://schemas.microsoft.com/office/drawing/2014/main" id="{842FF353-E26F-4BCC-99D3-64F754985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11017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s-ES" dirty="0"/>
              <a:t>Miriam Fernández Sánchez</a:t>
            </a:r>
          </a:p>
          <a:p>
            <a:r>
              <a:rPr lang="es-ES" dirty="0"/>
              <a:t>Técnica del área de desarrollo tecnológico (</a:t>
            </a:r>
            <a:r>
              <a:rPr lang="es-ES" dirty="0" err="1"/>
              <a:t>ITACyL</a:t>
            </a:r>
            <a:r>
              <a:rPr lang="es-ES" dirty="0"/>
              <a:t>)</a:t>
            </a:r>
          </a:p>
          <a:p>
            <a:r>
              <a:rPr lang="es-ES" dirty="0">
                <a:hlinkClick r:id="rId2"/>
              </a:rPr>
              <a:t>fersanmm@itacyl.es</a:t>
            </a:r>
            <a:endParaRPr lang="es-ES" dirty="0"/>
          </a:p>
          <a:p>
            <a:r>
              <a:rPr lang="es-ES" dirty="0"/>
              <a:t>soporte-sativum@itacyl.es</a:t>
            </a:r>
          </a:p>
          <a:p>
            <a:endParaRPr lang="en-GB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D17765F-18FF-4B5D-BC83-23349E4195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757" y="5349875"/>
            <a:ext cx="5491416" cy="11461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FA37C04-9493-4929-ABCF-31738428B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79" y="709245"/>
            <a:ext cx="4712774" cy="11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44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46CBC-5E18-4072-85FD-FF3CCC2B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621966" cy="1325563"/>
          </a:xfrm>
        </p:spPr>
        <p:txBody>
          <a:bodyPr>
            <a:normAutofit fontScale="90000"/>
          </a:bodyPr>
          <a:lstStyle/>
          <a:p>
            <a:r>
              <a:rPr lang="es-ES" noProof="0" dirty="0"/>
              <a:t>Herramienta de sostenibilidad de nutrientes: FAST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98C3F2-28EC-42A4-B2F1-CED516BB9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21244" cy="4351338"/>
          </a:xfrm>
        </p:spPr>
        <p:txBody>
          <a:bodyPr>
            <a:normAutofit lnSpcReduction="10000"/>
          </a:bodyPr>
          <a:lstStyle/>
          <a:p>
            <a:r>
              <a:rPr lang="es-ES" noProof="0" dirty="0"/>
              <a:t>Según Reglamento (UE) 2021/2115, Artículo 15 Servicios de asesoramiento a las explotaciones:</a:t>
            </a:r>
            <a:r>
              <a:rPr lang="es-ES" b="1" noProof="0" dirty="0"/>
              <a:t> Obligatorio para el estado miembro </a:t>
            </a:r>
            <a:r>
              <a:rPr lang="es-ES" noProof="0" dirty="0"/>
              <a:t>en 2024. </a:t>
            </a:r>
            <a:r>
              <a:rPr lang="es-ES" noProof="0" dirty="0">
                <a:solidFill>
                  <a:srgbClr val="FF0000"/>
                </a:solidFill>
              </a:rPr>
              <a:t>No su uso por los productores según CE.</a:t>
            </a:r>
          </a:p>
          <a:p>
            <a:r>
              <a:rPr lang="es-ES" noProof="0" dirty="0"/>
              <a:t>Componentes mínimos:</a:t>
            </a:r>
          </a:p>
          <a:p>
            <a:pPr lvl="1"/>
            <a:r>
              <a:rPr lang="es-ES" noProof="0" dirty="0"/>
              <a:t>Balance de nutrientes principales (N y P)</a:t>
            </a:r>
          </a:p>
          <a:p>
            <a:pPr lvl="1"/>
            <a:r>
              <a:rPr lang="es-ES" noProof="0" dirty="0"/>
              <a:t>Filtros o avisos sobre requerimientos legales</a:t>
            </a:r>
          </a:p>
          <a:p>
            <a:pPr lvl="1"/>
            <a:r>
              <a:rPr lang="es-ES" noProof="0" dirty="0"/>
              <a:t>Información existente de suelos (analíticas)</a:t>
            </a:r>
          </a:p>
          <a:p>
            <a:pPr lvl="1"/>
            <a:r>
              <a:rPr lang="es-ES" noProof="0" dirty="0"/>
              <a:t>Datos del sistema de ayudas (parcelario y cultivo declarado)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E0176E5-395F-4C88-BD9B-1ED3FFF10C90}"/>
              </a:ext>
            </a:extLst>
          </p:cNvPr>
          <p:cNvGrpSpPr/>
          <p:nvPr/>
        </p:nvGrpSpPr>
        <p:grpSpPr>
          <a:xfrm>
            <a:off x="20379783" y="1002506"/>
            <a:ext cx="3661317" cy="6857999"/>
            <a:chOff x="8117624" y="-681037"/>
            <a:chExt cx="3724971" cy="82054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09D40A1-E627-40E3-AB40-B0E1C08E56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718"/>
            <a:stretch/>
          </p:blipFill>
          <p:spPr>
            <a:xfrm>
              <a:off x="8117624" y="-681037"/>
              <a:ext cx="3724971" cy="685800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55155878-C23E-4339-B4E1-06D5D6554A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9268" r="2718"/>
            <a:stretch/>
          </p:blipFill>
          <p:spPr>
            <a:xfrm>
              <a:off x="8117624" y="5416783"/>
              <a:ext cx="3724971" cy="2107580"/>
            </a:xfrm>
            <a:prstGeom prst="rect">
              <a:avLst/>
            </a:prstGeom>
          </p:spPr>
        </p:pic>
      </p:grpSp>
      <p:pic>
        <p:nvPicPr>
          <p:cNvPr id="1026" name="Picture 2" descr="[">
            <a:extLst>
              <a:ext uri="{FF2B5EF4-FFF2-40B4-BE49-F238E27FC236}">
                <a16:creationId xmlns:a16="http://schemas.microsoft.com/office/drawing/2014/main" id="{4D902F82-8FBD-4399-A605-7C3C3DF86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135" y="2912582"/>
            <a:ext cx="219075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WS | Farm Sustainability Tool (FaST) released – Desira">
            <a:extLst>
              <a:ext uri="{FF2B5EF4-FFF2-40B4-BE49-F238E27FC236}">
                <a16:creationId xmlns:a16="http://schemas.microsoft.com/office/drawing/2014/main" id="{3F2B6553-2F95-4502-A595-9282CAE26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58" y="365125"/>
            <a:ext cx="4102704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20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ycle Detailed Rounded Lineal icon">
            <a:extLst>
              <a:ext uri="{FF2B5EF4-FFF2-40B4-BE49-F238E27FC236}">
                <a16:creationId xmlns:a16="http://schemas.microsoft.com/office/drawing/2014/main" id="{A3147A06-93EE-48C3-90CF-F6057B914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54" y="3896106"/>
            <a:ext cx="2961894" cy="296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AD189F0-0314-4003-8F42-3B322E5EAC28}"/>
              </a:ext>
            </a:extLst>
          </p:cNvPr>
          <p:cNvSpPr/>
          <p:nvPr/>
        </p:nvSpPr>
        <p:spPr>
          <a:xfrm>
            <a:off x="1243858" y="1867875"/>
            <a:ext cx="1706967" cy="671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FaST</a:t>
            </a:r>
            <a:r>
              <a:rPr lang="en-GB" dirty="0"/>
              <a:t> (Spain) </a:t>
            </a:r>
            <a:r>
              <a:rPr lang="en-GB" sz="1600" dirty="0"/>
              <a:t>Start in year 2020</a:t>
            </a:r>
            <a:endParaRPr lang="en-GB" dirty="0"/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C1875FEE-5F52-4979-B1CD-B902AB3E1FF0}"/>
              </a:ext>
            </a:extLst>
          </p:cNvPr>
          <p:cNvSpPr/>
          <p:nvPr/>
        </p:nvSpPr>
        <p:spPr>
          <a:xfrm>
            <a:off x="1791929" y="2639960"/>
            <a:ext cx="442451" cy="14051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4EE9AF5A-D29C-42E7-BC2E-3031C32DD535}"/>
              </a:ext>
            </a:extLst>
          </p:cNvPr>
          <p:cNvSpPr/>
          <p:nvPr/>
        </p:nvSpPr>
        <p:spPr>
          <a:xfrm>
            <a:off x="8017796" y="2054942"/>
            <a:ext cx="442451" cy="480305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9C8B758-BF95-4165-8E4E-C567BE7771FD}"/>
              </a:ext>
            </a:extLst>
          </p:cNvPr>
          <p:cNvSpPr txBox="1"/>
          <p:nvPr/>
        </p:nvSpPr>
        <p:spPr>
          <a:xfrm>
            <a:off x="6670777" y="2067888"/>
            <a:ext cx="1009445" cy="2769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SOIL DATA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8EC3E8A9-33F4-4847-A34B-EC7A1AB2EA5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234381" y="2206388"/>
            <a:ext cx="4436396" cy="6498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253DD49-5EC7-427D-820A-9E41B62EF26D}"/>
              </a:ext>
            </a:extLst>
          </p:cNvPr>
          <p:cNvSpPr txBox="1"/>
          <p:nvPr/>
        </p:nvSpPr>
        <p:spPr>
          <a:xfrm>
            <a:off x="6670777" y="2668905"/>
            <a:ext cx="1009445" cy="2769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LPIS+GSAA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F1A3AD28-F1CB-4148-832B-C1D6F864DE61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2386781" y="2807405"/>
            <a:ext cx="4283996" cy="2012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5A58B6F-88B1-4120-97CA-A7D6CFFC873F}"/>
              </a:ext>
            </a:extLst>
          </p:cNvPr>
          <p:cNvSpPr/>
          <p:nvPr/>
        </p:nvSpPr>
        <p:spPr>
          <a:xfrm>
            <a:off x="4152286" y="857955"/>
            <a:ext cx="1413092" cy="8758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FERTILICALC</a:t>
            </a:r>
          </a:p>
          <a:p>
            <a:pPr algn="ctr"/>
            <a:r>
              <a:rPr lang="es-ES" dirty="0" err="1"/>
              <a:t>Algorithm</a:t>
            </a:r>
            <a:endParaRPr lang="es-ES" dirty="0"/>
          </a:p>
          <a:p>
            <a:pPr algn="ctr"/>
            <a:r>
              <a:rPr lang="es-ES" sz="1200" dirty="0"/>
              <a:t>(Python GPL)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9E1A33C9-DD88-4D99-83AD-A99C28BECACE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3588678" y="1733756"/>
            <a:ext cx="1270154" cy="17044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1A59BE4-D493-40B6-BB1B-DC98AF3DEB78}"/>
              </a:ext>
            </a:extLst>
          </p:cNvPr>
          <p:cNvSpPr txBox="1"/>
          <p:nvPr/>
        </p:nvSpPr>
        <p:spPr>
          <a:xfrm>
            <a:off x="2228737" y="3147171"/>
            <a:ext cx="128024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NPK NUTRIENT ALGORITHM</a:t>
            </a:r>
          </a:p>
          <a:p>
            <a:pPr algn="ctr"/>
            <a:r>
              <a:rPr lang="es-ES" sz="1200" dirty="0"/>
              <a:t>(API)</a:t>
            </a: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951C2ACC-0B8D-4680-926C-63F0BCB90422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3508978" y="3328903"/>
            <a:ext cx="3591733" cy="1414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4E2BA3B-385C-4539-A676-FE2AB0E6BC35}"/>
              </a:ext>
            </a:extLst>
          </p:cNvPr>
          <p:cNvSpPr txBox="1"/>
          <p:nvPr/>
        </p:nvSpPr>
        <p:spPr>
          <a:xfrm>
            <a:off x="6620102" y="3583700"/>
            <a:ext cx="113071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FERTILIZATION FRONTEND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0E1535F0-67A0-4AC3-8CC9-C84903B49F98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71954" y="3814533"/>
            <a:ext cx="4048148" cy="92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0" name="CuadroTexto 69">
            <a:extLst>
              <a:ext uri="{FF2B5EF4-FFF2-40B4-BE49-F238E27FC236}">
                <a16:creationId xmlns:a16="http://schemas.microsoft.com/office/drawing/2014/main" id="{0230A27D-F1BE-4D70-A5FF-BA2D7DC82ADF}"/>
              </a:ext>
            </a:extLst>
          </p:cNvPr>
          <p:cNvSpPr txBox="1"/>
          <p:nvPr/>
        </p:nvSpPr>
        <p:spPr>
          <a:xfrm>
            <a:off x="215794" y="5444295"/>
            <a:ext cx="7390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Merging elements: FERTILICALC + </a:t>
            </a:r>
            <a:r>
              <a:rPr lang="en-US" sz="4000" dirty="0" err="1"/>
              <a:t>FaST</a:t>
            </a:r>
            <a:r>
              <a:rPr lang="en-US" sz="4000" dirty="0"/>
              <a:t> + SATIVUM</a:t>
            </a:r>
          </a:p>
        </p:txBody>
      </p:sp>
      <p:pic>
        <p:nvPicPr>
          <p:cNvPr id="71" name="Gráfico 70">
            <a:extLst>
              <a:ext uri="{FF2B5EF4-FFF2-40B4-BE49-F238E27FC236}">
                <a16:creationId xmlns:a16="http://schemas.microsoft.com/office/drawing/2014/main" id="{37497623-FCE8-41C4-BC68-83104621D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42" y="67377"/>
            <a:ext cx="1547933" cy="1547933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6130A608-ABB4-4022-915D-599B9A940ABE}"/>
              </a:ext>
            </a:extLst>
          </p:cNvPr>
          <p:cNvSpPr txBox="1"/>
          <p:nvPr/>
        </p:nvSpPr>
        <p:spPr>
          <a:xfrm>
            <a:off x="9144078" y="5206401"/>
            <a:ext cx="183784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highlight>
                  <a:srgbClr val="000000"/>
                </a:highlight>
              </a:rPr>
              <a:t>WORKING IN RELEASE 55 AND 56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E0EAB9F-B454-41C7-993A-2F577174181E}"/>
              </a:ext>
            </a:extLst>
          </p:cNvPr>
          <p:cNvSpPr/>
          <p:nvPr/>
        </p:nvSpPr>
        <p:spPr>
          <a:xfrm>
            <a:off x="1166934" y="4045136"/>
            <a:ext cx="1706967" cy="590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End of phase I (year 2021)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E4E84284-F49B-4F8D-B440-1FE1DD0DDB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785" y="1160551"/>
            <a:ext cx="3344924" cy="7050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8042153-6242-4E79-B79F-27D445900EF2}"/>
              </a:ext>
            </a:extLst>
          </p:cNvPr>
          <p:cNvSpPr txBox="1"/>
          <p:nvPr/>
        </p:nvSpPr>
        <p:spPr>
          <a:xfrm>
            <a:off x="10216470" y="1189934"/>
            <a:ext cx="1294032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/>
              <a:t>Development started in 2019, launched in 2021</a:t>
            </a:r>
          </a:p>
        </p:txBody>
      </p:sp>
      <p:pic>
        <p:nvPicPr>
          <p:cNvPr id="22" name="Picture 2" descr="Principles of Agronomy for Sustainable Agriculture">
            <a:extLst>
              <a:ext uri="{FF2B5EF4-FFF2-40B4-BE49-F238E27FC236}">
                <a16:creationId xmlns:a16="http://schemas.microsoft.com/office/drawing/2014/main" id="{073C5152-E520-41D8-9B50-7274C1520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003" y="-10569"/>
            <a:ext cx="1029376" cy="154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321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950F5-4F7D-485A-9BAF-281F66D4E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592"/>
            <a:ext cx="10515600" cy="1325563"/>
          </a:xfrm>
        </p:spPr>
        <p:txBody>
          <a:bodyPr/>
          <a:lstStyle/>
          <a:p>
            <a:r>
              <a:rPr lang="es-ES" noProof="0" dirty="0"/>
              <a:t>N-NO3 en aguas subterráneas</a:t>
            </a:r>
          </a:p>
        </p:txBody>
      </p:sp>
      <p:pic>
        <p:nvPicPr>
          <p:cNvPr id="5122" name="Picture 2" descr="mapa poligono Tiessen N nacional">
            <a:extLst>
              <a:ext uri="{FF2B5EF4-FFF2-40B4-BE49-F238E27FC236}">
                <a16:creationId xmlns:a16="http://schemas.microsoft.com/office/drawing/2014/main" id="{2DB90C79-0CC2-4C42-818D-563DBD0AA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6" y="1282020"/>
            <a:ext cx="11693751" cy="571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016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7962DE-59F0-C358-A417-98A7810CB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6266"/>
            <a:ext cx="12192000" cy="546173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76B7D60-446A-4C50-9DCE-5C255E341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9" y="108052"/>
            <a:ext cx="10515600" cy="1325563"/>
          </a:xfrm>
        </p:spPr>
        <p:txBody>
          <a:bodyPr/>
          <a:lstStyle/>
          <a:p>
            <a:r>
              <a:rPr lang="es-ES" noProof="0" dirty="0"/>
              <a:t>Portal desarrollador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4B86FE0-E20F-41DB-B3A3-0F704975C657}"/>
              </a:ext>
            </a:extLst>
          </p:cNvPr>
          <p:cNvSpPr/>
          <p:nvPr/>
        </p:nvSpPr>
        <p:spPr>
          <a:xfrm>
            <a:off x="3709457" y="45522"/>
            <a:ext cx="3826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https://portal.api.itacyl.es/portal/apis/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26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1DD2D20-9557-4BB4-B33C-49BE62BEA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860" y="0"/>
            <a:ext cx="722314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196163-4752-405E-930B-40C0C9F5B8EF}"/>
              </a:ext>
            </a:extLst>
          </p:cNvPr>
          <p:cNvSpPr/>
          <p:nvPr/>
        </p:nvSpPr>
        <p:spPr>
          <a:xfrm>
            <a:off x="1143000" y="2762250"/>
            <a:ext cx="2908300" cy="118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PARÁMETROS A ENVIAR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3BBA870-8BCD-4F00-A5D1-094638D2D807}"/>
              </a:ext>
            </a:extLst>
          </p:cNvPr>
          <p:cNvSpPr/>
          <p:nvPr/>
        </p:nvSpPr>
        <p:spPr>
          <a:xfrm>
            <a:off x="1143000" y="4813300"/>
            <a:ext cx="2908300" cy="118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RESULTADOS DE NECESIDADES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F5F192C3-AD85-40E9-94C7-DE9F25F5AA3F}"/>
              </a:ext>
            </a:extLst>
          </p:cNvPr>
          <p:cNvSpPr/>
          <p:nvPr/>
        </p:nvSpPr>
        <p:spPr>
          <a:xfrm>
            <a:off x="4396570" y="2947020"/>
            <a:ext cx="457200" cy="673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4790581C-5454-4D7D-BAE7-D5B611528DFB}"/>
              </a:ext>
            </a:extLst>
          </p:cNvPr>
          <p:cNvSpPr/>
          <p:nvPr/>
        </p:nvSpPr>
        <p:spPr>
          <a:xfrm rot="10800000">
            <a:off x="4281480" y="5067300"/>
            <a:ext cx="457200" cy="673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438BD9A-9A43-4647-A2B7-AF2A4ED2E3C4}"/>
              </a:ext>
            </a:extLst>
          </p:cNvPr>
          <p:cNvSpPr/>
          <p:nvPr/>
        </p:nvSpPr>
        <p:spPr>
          <a:xfrm>
            <a:off x="1143000" y="1953245"/>
            <a:ext cx="2908300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API URL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5183CFA-EB52-455D-BB56-CC76CF99B130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4051300" y="1499840"/>
            <a:ext cx="1736183" cy="732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6">
            <a:extLst>
              <a:ext uri="{FF2B5EF4-FFF2-40B4-BE49-F238E27FC236}">
                <a16:creationId xmlns:a16="http://schemas.microsoft.com/office/drawing/2014/main" id="{26CA8B9D-09B8-4C59-A4D0-262AD703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02" y="377477"/>
            <a:ext cx="3900480" cy="1325563"/>
          </a:xfrm>
        </p:spPr>
        <p:txBody>
          <a:bodyPr/>
          <a:lstStyle/>
          <a:p>
            <a:r>
              <a:rPr lang="es-ES" noProof="0" dirty="0"/>
              <a:t>Herramienta de acceso público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A2FB16A-0518-48DD-BA28-59513FE061DB}"/>
              </a:ext>
            </a:extLst>
          </p:cNvPr>
          <p:cNvSpPr/>
          <p:nvPr/>
        </p:nvSpPr>
        <p:spPr>
          <a:xfrm>
            <a:off x="5471531" y="5894039"/>
            <a:ext cx="1248937" cy="6517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711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4BBD58-E083-4930-B130-6B93E3763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Objetivos para impulsar la realización de planes de nutrientes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BE6687-46E9-488F-878F-1CC38E43A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Reducir exceso de fertilizantes</a:t>
            </a:r>
          </a:p>
          <a:p>
            <a:pPr lvl="1"/>
            <a:r>
              <a:rPr lang="es-ES" noProof="0" dirty="0"/>
              <a:t>Contaminación difusa (aguas y aire)</a:t>
            </a:r>
          </a:p>
          <a:p>
            <a:pPr lvl="1"/>
            <a:r>
              <a:rPr lang="es-ES" noProof="0" dirty="0"/>
              <a:t>Perdida de rentabilidad en la explotación</a:t>
            </a:r>
          </a:p>
          <a:p>
            <a:pPr lvl="1"/>
            <a:r>
              <a:rPr lang="es-ES" noProof="0" dirty="0"/>
              <a:t>Emisiones de GEI</a:t>
            </a:r>
          </a:p>
          <a:p>
            <a:pPr lvl="1"/>
            <a:r>
              <a:rPr lang="es-ES" noProof="0" dirty="0"/>
              <a:t>Dependencia exterior</a:t>
            </a:r>
          </a:p>
          <a:p>
            <a:r>
              <a:rPr lang="es-ES" noProof="0" dirty="0"/>
              <a:t>No penalizar la productividad agraria</a:t>
            </a:r>
          </a:p>
          <a:p>
            <a:pPr lvl="1"/>
            <a:r>
              <a:rPr lang="es-ES" noProof="0" dirty="0"/>
              <a:t>Mejorar el uso de técnicas agronómicas</a:t>
            </a:r>
          </a:p>
          <a:p>
            <a:pPr lvl="1"/>
            <a:r>
              <a:rPr lang="es-ES" noProof="0" dirty="0"/>
              <a:t>Mejorar la rentabilidad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E9352A5-1031-4C7B-B751-6D9EC1350D19}"/>
              </a:ext>
            </a:extLst>
          </p:cNvPr>
          <p:cNvSpPr/>
          <p:nvPr/>
        </p:nvSpPr>
        <p:spPr>
          <a:xfrm>
            <a:off x="7105650" y="1657351"/>
            <a:ext cx="4581525" cy="24929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The lives of around half of humanity are made possible by Haber–Bosch nitrogen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Haber–Bosch process equivalent to at least 32 MJ kg–1 N fixed, or about 1% of the global primary energy supply</a:t>
            </a:r>
            <a:endParaRPr lang="en-GB" dirty="0"/>
          </a:p>
          <a:p>
            <a:r>
              <a:rPr lang="en-US" i="1" dirty="0"/>
              <a:t> </a:t>
            </a:r>
            <a:r>
              <a:rPr lang="en-US" sz="1200" i="1" dirty="0">
                <a:solidFill>
                  <a:srgbClr val="1F1F1F"/>
                </a:solidFill>
                <a:latin typeface="ElsevierGulliver"/>
              </a:rPr>
              <a:t>(</a:t>
            </a:r>
            <a:r>
              <a:rPr lang="en-US" sz="1200" dirty="0" err="1"/>
              <a:t>Erisman</a:t>
            </a:r>
            <a:r>
              <a:rPr lang="en-US" sz="1200" dirty="0"/>
              <a:t>, J., Sutton, M., Galloway, J. </a:t>
            </a:r>
            <a:r>
              <a:rPr lang="en-US" sz="1200" i="1" dirty="0"/>
              <a:t>et al.</a:t>
            </a:r>
            <a:r>
              <a:rPr lang="en-US" sz="1200" dirty="0"/>
              <a:t> How a century of ammonia synthesis changed the world. </a:t>
            </a:r>
            <a:r>
              <a:rPr lang="en-US" sz="1200" i="1" dirty="0"/>
              <a:t>Nature </a:t>
            </a:r>
            <a:r>
              <a:rPr lang="en-US" sz="1200" i="1" dirty="0" err="1"/>
              <a:t>Geosci</a:t>
            </a:r>
            <a:r>
              <a:rPr lang="en-US" sz="1200" dirty="0"/>
              <a:t> </a:t>
            </a:r>
            <a:r>
              <a:rPr lang="en-US" sz="1200" b="1" dirty="0"/>
              <a:t>1</a:t>
            </a:r>
            <a:r>
              <a:rPr lang="en-US" sz="1200" dirty="0"/>
              <a:t>, 636–639 (2008). </a:t>
            </a:r>
            <a:r>
              <a:rPr lang="en-US" sz="1200" dirty="0">
                <a:hlinkClick r:id="rId2"/>
              </a:rPr>
              <a:t>https://doi.org/10.1038/ngeo325</a:t>
            </a:r>
            <a:r>
              <a:rPr lang="en-US" sz="1200" i="1" dirty="0">
                <a:solidFill>
                  <a:srgbClr val="1F1F1F"/>
                </a:solidFill>
                <a:latin typeface="ElsevierGulliver"/>
              </a:rPr>
              <a:t>) https://www.rpgroup.caltech.edu/aph150_human_impacts/assets/pdfs/Erisman_2008.pdf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69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618991-BC38-4995-83C4-1082F9865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noProof="0" dirty="0"/>
              <a:t>Registrar en un plazo no superior a un mes desde la fecha en que se realice cada una de las operaciones encaminadas a aportar nutrientes o materia orgánica al suelo agrario en el </a:t>
            </a:r>
            <a:r>
              <a:rPr lang="es-ES" b="1" u="sng" noProof="0" dirty="0">
                <a:highlight>
                  <a:srgbClr val="FFFF00"/>
                </a:highlight>
              </a:rPr>
              <a:t>cuaderno de campo papel o digital</a:t>
            </a:r>
            <a:r>
              <a:rPr lang="es-ES" noProof="0" dirty="0"/>
              <a:t>. </a:t>
            </a:r>
          </a:p>
          <a:p>
            <a:r>
              <a:rPr lang="es-ES" noProof="0" dirty="0"/>
              <a:t>Elaboración y aplicación de </a:t>
            </a:r>
            <a:r>
              <a:rPr lang="es-ES" b="1" u="sng" noProof="0" dirty="0">
                <a:highlight>
                  <a:srgbClr val="FFFF00"/>
                </a:highlight>
              </a:rPr>
              <a:t>un plan de abonado </a:t>
            </a:r>
            <a:r>
              <a:rPr lang="es-ES" noProof="0" dirty="0"/>
              <a:t>en cada unidad de producción integrante de la explotación de la que es titular, a partir del </a:t>
            </a:r>
            <a:r>
              <a:rPr lang="es-ES" noProof="0" dirty="0">
                <a:solidFill>
                  <a:srgbClr val="FF0000"/>
                </a:solidFill>
              </a:rPr>
              <a:t>1 de septiembre de 2024</a:t>
            </a:r>
            <a:r>
              <a:rPr lang="es-ES" noProof="0" dirty="0"/>
              <a:t>. </a:t>
            </a:r>
            <a:r>
              <a:rPr lang="es-ES" sz="1800" noProof="0" dirty="0"/>
              <a:t>Se exceptúa de esta obligación a las unidades de producción que no superen las 10 hectáreas de superficie, siempre que sean de secano o estén dedicadas únicamente a pastos o cultivos forrajeros para autoconsumo.</a:t>
            </a:r>
          </a:p>
          <a:p>
            <a:r>
              <a:rPr lang="es-ES" noProof="0" dirty="0"/>
              <a:t>Aumentar o mantener la materia orgánica de los suelos.</a:t>
            </a:r>
          </a:p>
          <a:p>
            <a:r>
              <a:rPr lang="es-ES" noProof="0" dirty="0"/>
              <a:t>Mayor control de los metales pesados con analíticas de suelos</a:t>
            </a:r>
          </a:p>
          <a:p>
            <a:r>
              <a:rPr lang="es-ES" noProof="0" dirty="0"/>
              <a:t>Grandes limitaciones al apilamiento en parcela de estiércoles (5 días)</a:t>
            </a:r>
          </a:p>
          <a:p>
            <a:r>
              <a:rPr lang="es-ES" noProof="0" dirty="0"/>
              <a:t>Incorporar al suelo los estiércoles no compostados en </a:t>
            </a:r>
            <a:r>
              <a:rPr lang="es-ES" i="1" noProof="0" dirty="0"/>
              <a:t>12 horas. Excepto si se inyecta o si hay siembra directa.</a:t>
            </a:r>
            <a:endParaRPr lang="es-ES" noProof="0" dirty="0"/>
          </a:p>
          <a:p>
            <a:r>
              <a:rPr lang="es-ES" noProof="0" dirty="0"/>
              <a:t>Respetar periodos de prohibición en la aplicación de fertilizantes</a:t>
            </a:r>
          </a:p>
          <a:p>
            <a:endParaRPr lang="es-ES" sz="1800" noProof="0" dirty="0"/>
          </a:p>
          <a:p>
            <a:endParaRPr lang="es-ES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8F8E1D-3FB5-420A-878F-C092AA962A76}"/>
              </a:ext>
            </a:extLst>
          </p:cNvPr>
          <p:cNvSpPr txBox="1"/>
          <p:nvPr/>
        </p:nvSpPr>
        <p:spPr>
          <a:xfrm rot="16200000">
            <a:off x="10442287" y="2433925"/>
            <a:ext cx="2469357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Retrasado </a:t>
            </a:r>
            <a:r>
              <a:rPr lang="es-ES" b="1" dirty="0"/>
              <a:t>un año </a:t>
            </a:r>
            <a:r>
              <a:rPr lang="es-ES" dirty="0"/>
              <a:t>en tramitación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787512-4653-43C2-A5C8-A836A0C3D1DB}"/>
              </a:ext>
            </a:extLst>
          </p:cNvPr>
          <p:cNvSpPr txBox="1"/>
          <p:nvPr/>
        </p:nvSpPr>
        <p:spPr>
          <a:xfrm rot="196386">
            <a:off x="9921666" y="4058074"/>
            <a:ext cx="2349001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Ampliado a 10 días o 20 si compostado o digerido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E426FD-D7D8-4B9B-8C80-14CE20C9D3BC}"/>
              </a:ext>
            </a:extLst>
          </p:cNvPr>
          <p:cNvSpPr txBox="1"/>
          <p:nvPr/>
        </p:nvSpPr>
        <p:spPr>
          <a:xfrm rot="196386">
            <a:off x="9848701" y="5402344"/>
            <a:ext cx="234900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Ampliado a 24h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2FB9368-15DA-4866-8A2C-D3EC948C06B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Principales obligaciones del RD 1051/2022 de nutrición sostenible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37FFDEB0-55B4-4700-BA66-2068F5245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272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30D43-EB6C-4640-B15B-54C8A89A9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5457F1DF-A51A-426E-A01B-595B63565A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893536"/>
              </p:ext>
            </p:extLst>
          </p:nvPr>
        </p:nvGraphicFramePr>
        <p:xfrm>
          <a:off x="676405" y="2129425"/>
          <a:ext cx="10677396" cy="3933172"/>
        </p:xfrm>
        <a:graphic>
          <a:graphicData uri="http://schemas.openxmlformats.org/drawingml/2006/table">
            <a:tbl>
              <a:tblPr/>
              <a:tblGrid>
                <a:gridCol w="3559132">
                  <a:extLst>
                    <a:ext uri="{9D8B030D-6E8A-4147-A177-3AD203B41FA5}">
                      <a16:colId xmlns:a16="http://schemas.microsoft.com/office/drawing/2014/main" val="1254380094"/>
                    </a:ext>
                  </a:extLst>
                </a:gridCol>
                <a:gridCol w="3559132">
                  <a:extLst>
                    <a:ext uri="{9D8B030D-6E8A-4147-A177-3AD203B41FA5}">
                      <a16:colId xmlns:a16="http://schemas.microsoft.com/office/drawing/2014/main" val="2923782115"/>
                    </a:ext>
                  </a:extLst>
                </a:gridCol>
                <a:gridCol w="3559132">
                  <a:extLst>
                    <a:ext uri="{9D8B030D-6E8A-4147-A177-3AD203B41FA5}">
                      <a16:colId xmlns:a16="http://schemas.microsoft.com/office/drawing/2014/main" val="1272928355"/>
                    </a:ext>
                  </a:extLst>
                </a:gridCol>
              </a:tblGrid>
              <a:tr h="582692">
                <a:tc>
                  <a:txBody>
                    <a:bodyPr/>
                    <a:lstStyle/>
                    <a:p>
                      <a:r>
                        <a:rPr lang="es-ES" dirty="0">
                          <a:effectLst/>
                        </a:rPr>
                        <a:t>Obligación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effectLst/>
                        </a:rPr>
                        <a:t>Zonas Vulnerables (ZV) o No ZV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>
                          <a:effectLst/>
                        </a:rPr>
                        <a:t>Plazo de Entrada en Vigor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309943"/>
                  </a:ext>
                </a:extLst>
              </a:tr>
              <a:tr h="1456731">
                <a:tc>
                  <a:txBody>
                    <a:bodyPr/>
                    <a:lstStyle/>
                    <a:p>
                      <a:r>
                        <a:rPr lang="es-ES" b="1">
                          <a:effectLst/>
                        </a:rPr>
                        <a:t>Elaboración y aplicación del Plan de Abonado</a:t>
                      </a:r>
                      <a:r>
                        <a:rPr lang="es-ES">
                          <a:effectLst/>
                        </a:rPr>
                        <a:t> (Artículo 4.2 del RD 1051/2022)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effectLst/>
                        </a:rPr>
                        <a:t>General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>
                          <a:effectLst/>
                        </a:rPr>
                        <a:t>A partir del 1 de septiembre de 2026</a:t>
                      </a:r>
                      <a:r>
                        <a:rPr lang="es-ES">
                          <a:effectLst/>
                        </a:rPr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500890"/>
                  </a:ext>
                </a:extLst>
              </a:tr>
              <a:tr h="1893749">
                <a:tc>
                  <a:txBody>
                    <a:bodyPr/>
                    <a:lstStyle/>
                    <a:p>
                      <a:r>
                        <a:rPr lang="es-ES" b="1">
                          <a:effectLst/>
                        </a:rPr>
                        <a:t>Elaboración y aplicación del Plan de Abonado</a:t>
                      </a:r>
                      <a:r>
                        <a:rPr lang="es-ES">
                          <a:effectLst/>
                        </a:rPr>
                        <a:t> (Excepción de Regadío)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effectLst/>
                        </a:rPr>
                        <a:t>Unidades de producción en regadío en las que el cultivo se siembre o plante entre el 1 de marzo y el 30 de junio de 2026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>
                          <a:effectLst/>
                        </a:rPr>
                        <a:t>A partir del 1 de enero de 2026</a:t>
                      </a:r>
                      <a:endParaRPr lang="es-E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30239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A7B264CC-C4D4-48AC-84BE-C619566BDF8C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RD </a:t>
            </a:r>
            <a:r>
              <a:rPr lang="es-ES" b="1" dirty="0"/>
              <a:t>934/2025</a:t>
            </a:r>
            <a:r>
              <a:rPr lang="es-ES" dirty="0"/>
              <a:t> que modifica el RD 1051/2022 de nutrición sostenible</a:t>
            </a:r>
          </a:p>
        </p:txBody>
      </p:sp>
    </p:spTree>
    <p:extLst>
      <p:ext uri="{BB962C8B-B14F-4D97-AF65-F5344CB8AC3E}">
        <p14:creationId xmlns:p14="http://schemas.microsoft.com/office/powerpoint/2010/main" val="291306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30D43-EB6C-4640-B15B-54C8A89A9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7B264CC-C4D4-48AC-84BE-C619566BDF8C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RD </a:t>
            </a:r>
            <a:r>
              <a:rPr lang="es-ES" b="1" dirty="0"/>
              <a:t>934/2025</a:t>
            </a:r>
            <a:r>
              <a:rPr lang="es-ES" dirty="0"/>
              <a:t> que modifica el RD 1051/2022 de nutrición sostenible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5AEBFF-F18D-459D-8BBE-550244C7F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Excepciones a la obligación de tener Plan de Abonado: No están obligadas a tener un plan de abonado:</a:t>
            </a:r>
          </a:p>
          <a:p>
            <a:pPr marL="0" indent="0">
              <a:buNone/>
            </a:pPr>
            <a:endParaRPr lang="es-ES" dirty="0"/>
          </a:p>
          <a:p>
            <a:pPr marL="514350" indent="-514350">
              <a:buAutoNum type="arabicPeriod"/>
            </a:pPr>
            <a:r>
              <a:rPr lang="es-ES" dirty="0"/>
              <a:t>Las unidades destinadas únicamente a </a:t>
            </a:r>
            <a:r>
              <a:rPr lang="es-ES" b="1" dirty="0"/>
              <a:t>pastos que no se fertilicen </a:t>
            </a:r>
            <a:r>
              <a:rPr lang="es-ES" dirty="0"/>
              <a:t>(sin considerar como fertilización las deyecciones ganaderas depositadas durante el pastoreo).</a:t>
            </a:r>
          </a:p>
          <a:p>
            <a:pPr marL="514350" indent="-514350">
              <a:buAutoNum type="arabicPeriod"/>
            </a:pPr>
            <a:endParaRPr lang="es-ES" dirty="0"/>
          </a:p>
          <a:p>
            <a:pPr marL="0" indent="0">
              <a:buNone/>
            </a:pPr>
            <a:r>
              <a:rPr lang="es-ES" dirty="0"/>
              <a:t>2.  Las que </a:t>
            </a:r>
            <a:r>
              <a:rPr lang="es-ES" b="1" dirty="0"/>
              <a:t>no superen las 10 hectáreas de superficie</a:t>
            </a:r>
            <a:r>
              <a:rPr lang="es-ES" dirty="0"/>
              <a:t>, siempre que sean de secano o estén dedicadas únicamente a pastos o cultivos forrajeros para autoconsumo</a:t>
            </a:r>
          </a:p>
        </p:txBody>
      </p:sp>
    </p:spTree>
    <p:extLst>
      <p:ext uri="{BB962C8B-B14F-4D97-AF65-F5344CB8AC3E}">
        <p14:creationId xmlns:p14="http://schemas.microsoft.com/office/powerpoint/2010/main" val="2434351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0F2DE83-4276-4BBF-B96E-B9B6DF20E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35" y="1"/>
            <a:ext cx="6560565" cy="6857999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5B6A8773-F2AB-4093-86BF-3EED1B312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39281" cy="2859989"/>
          </a:xfrm>
        </p:spPr>
        <p:txBody>
          <a:bodyPr>
            <a:normAutofit fontScale="90000"/>
          </a:bodyPr>
          <a:lstStyle/>
          <a:p>
            <a:pPr lvl="0"/>
            <a:r>
              <a:rPr lang="es-ES" dirty="0"/>
              <a:t>RD 47/2022</a:t>
            </a:r>
            <a:br>
              <a:rPr lang="es-ES" dirty="0"/>
            </a:br>
            <a:r>
              <a:rPr lang="es-ES" dirty="0"/>
              <a:t>Planes de actuación Zonas vulnerables a nitratos</a:t>
            </a:r>
            <a:br>
              <a:rPr lang="es-ES" dirty="0"/>
            </a:br>
            <a:endParaRPr lang="en-GB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4E07310-46A9-4473-82AE-2E7979B377BD}"/>
              </a:ext>
            </a:extLst>
          </p:cNvPr>
          <p:cNvSpPr txBox="1"/>
          <p:nvPr/>
        </p:nvSpPr>
        <p:spPr>
          <a:xfrm>
            <a:off x="838200" y="3620530"/>
            <a:ext cx="4077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Los programas de actuación de Zonas vulnerables deben inlcuir limitaciones basadas en balances de nutrients.</a:t>
            </a:r>
          </a:p>
        </p:txBody>
      </p:sp>
    </p:spTree>
    <p:extLst>
      <p:ext uri="{BB962C8B-B14F-4D97-AF65-F5344CB8AC3E}">
        <p14:creationId xmlns:p14="http://schemas.microsoft.com/office/powerpoint/2010/main" val="396209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5564F-42E7-4BAD-A315-D1D7BCB8C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Orden MAV/398/2022, Programa de actuación de las ZV nitratos </a:t>
            </a:r>
            <a:br>
              <a:rPr lang="es-ES" dirty="0"/>
            </a:br>
            <a:r>
              <a:rPr lang="es-ES" dirty="0"/>
              <a:t>(</a:t>
            </a:r>
            <a:r>
              <a:rPr lang="es-ES" dirty="0" err="1"/>
              <a:t>BOCyL</a:t>
            </a:r>
            <a:r>
              <a:rPr lang="es-ES" dirty="0"/>
              <a:t> </a:t>
            </a:r>
            <a:r>
              <a:rPr lang="es-ES" dirty="0" err="1"/>
              <a:t>nº</a:t>
            </a:r>
            <a:r>
              <a:rPr lang="es-ES" dirty="0"/>
              <a:t> 85 de 05-05-2022)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63D5B-9DB5-4501-BA37-2059A11B6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/>
              <a:t>Apartado 4.– Medidas sobre la aplicación de fertilizantes nitrogenados en cultivos. </a:t>
            </a:r>
          </a:p>
          <a:p>
            <a:pPr marL="0" indent="0">
              <a:buNone/>
            </a:pPr>
            <a:r>
              <a:rPr lang="es-ES" dirty="0"/>
              <a:t>1.– Cualquier aplicación de abonos orgánicos o inorgánicos al terreno se hará siempre con fines de fertilización o mejora del suelo agrícola y en el marco del plan de abonado del agricultor para la superficie cultivada de esa parcela.</a:t>
            </a:r>
          </a:p>
          <a:p>
            <a:pPr marL="0" indent="0">
              <a:buNone/>
            </a:pPr>
            <a:r>
              <a:rPr lang="es-ES" dirty="0"/>
              <a:t>3.– El agricultor deberá hacer un estudio o </a:t>
            </a:r>
            <a:r>
              <a:rPr lang="es-ES" dirty="0">
                <a:solidFill>
                  <a:srgbClr val="FF0000"/>
                </a:solidFill>
              </a:rPr>
              <a:t>balance de las necesidades reales </a:t>
            </a:r>
            <a:r>
              <a:rPr lang="es-ES" dirty="0"/>
              <a:t>de fertilizantes de los cultivos de cada campaña agrícola teniendo en cuenta los siguientes aspectos: (…)</a:t>
            </a:r>
          </a:p>
          <a:p>
            <a:pPr marL="0" indent="0">
              <a:buNone/>
            </a:pPr>
            <a:r>
              <a:rPr lang="es-ES" dirty="0"/>
              <a:t>4.– </a:t>
            </a:r>
            <a:r>
              <a:rPr lang="es-ES" dirty="0">
                <a:solidFill>
                  <a:srgbClr val="FF0000"/>
                </a:solidFill>
              </a:rPr>
              <a:t>El balance de Nitrógeno necesario para el cultivo podrá alternativamente a lo desarrollado en el apartado anterior, realizarse mediante la aplicación SATIVUM del </a:t>
            </a:r>
            <a:r>
              <a:rPr lang="es-ES" dirty="0" err="1">
                <a:solidFill>
                  <a:srgbClr val="FF0000"/>
                </a:solidFill>
              </a:rPr>
              <a:t>ITACyL</a:t>
            </a:r>
            <a:r>
              <a:rPr lang="es-ES" dirty="0"/>
              <a:t>, o programas que garanticen un rigor técnico adecuado.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363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5564F-42E7-4BAD-A315-D1D7BCB8C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Orden MAV/398/2022, Programa de actuación de las ZV nitratos </a:t>
            </a:r>
            <a:br>
              <a:rPr lang="es-ES" dirty="0"/>
            </a:br>
            <a:r>
              <a:rPr lang="es-ES" dirty="0"/>
              <a:t>(</a:t>
            </a:r>
            <a:r>
              <a:rPr lang="es-ES" dirty="0" err="1"/>
              <a:t>BOCyL</a:t>
            </a:r>
            <a:r>
              <a:rPr lang="es-ES" dirty="0"/>
              <a:t> </a:t>
            </a:r>
            <a:r>
              <a:rPr lang="es-ES" dirty="0" err="1"/>
              <a:t>nº</a:t>
            </a:r>
            <a:r>
              <a:rPr lang="es-ES" dirty="0"/>
              <a:t> 85 de 05-05-2022)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63D5B-9DB5-4501-BA37-2059A11B6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0971"/>
            <a:ext cx="10515600" cy="36659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dirty="0"/>
              <a:t>5.– La aplicación de los fertilizantes se hará en los momentos y en la forma que haga que el nitrógeno esté disponible en los periodos de una mayor extracción por el cultivo.</a:t>
            </a:r>
          </a:p>
          <a:p>
            <a:pPr marL="0" indent="0">
              <a:buNone/>
            </a:pPr>
            <a:r>
              <a:rPr lang="es-ES" dirty="0"/>
              <a:t> 6.– Se deberá llevar un control de los sistemas de riego para evitar drenajes innecesarios que trasladen los nutrientes a capas freáticas(…)</a:t>
            </a:r>
          </a:p>
          <a:p>
            <a:pPr marL="0" indent="0">
              <a:buNone/>
            </a:pPr>
            <a:r>
              <a:rPr lang="es-ES" dirty="0"/>
              <a:t>Apartado 5.– Cantidades máximas de fertilizantes nitrogenados aplicables a suelos agrícolas. 1.– </a:t>
            </a:r>
            <a:r>
              <a:rPr lang="es-ES" b="1" dirty="0"/>
              <a:t>Las cantidades de fertilizantes nitrogenados que pueden aplicarse a los suelos estarán determinadas por las necesidades de los cultivos y éstas serán evaluadas por el agricultor, previamente a su aplicación, en función de la productividad de los mismos y los criterios indicados en el apartado anterior. </a:t>
            </a:r>
            <a:r>
              <a:rPr lang="es-ES" b="1" dirty="0">
                <a:solidFill>
                  <a:srgbClr val="FF0000"/>
                </a:solidFill>
              </a:rPr>
              <a:t>Las cantidades máximas aplicables son las expuestas en el Anexo III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814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D176D9F-EA0E-4CE6-9268-0253DE0C8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15" y="136525"/>
            <a:ext cx="10335936" cy="8596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noProof="0" dirty="0"/>
              <a:t>La herramienta en los planes de actuación de zonas vulnerables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4490D9-F9D9-44E2-99E6-C68A0D46B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FD2047-AEE0-414C-8A5B-DDA94733E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621" y="1385045"/>
            <a:ext cx="9354730" cy="533643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08F745C-45FF-4CCD-87C3-BA5141C3954E}"/>
              </a:ext>
            </a:extLst>
          </p:cNvPr>
          <p:cNvSpPr txBox="1"/>
          <p:nvPr/>
        </p:nvSpPr>
        <p:spPr>
          <a:xfrm>
            <a:off x="10553351" y="5792592"/>
            <a:ext cx="1359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Fuente: JCYL</a:t>
            </a:r>
          </a:p>
        </p:txBody>
      </p:sp>
    </p:spTree>
    <p:extLst>
      <p:ext uri="{BB962C8B-B14F-4D97-AF65-F5344CB8AC3E}">
        <p14:creationId xmlns:p14="http://schemas.microsoft.com/office/powerpoint/2010/main" val="5338202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1810</TotalTime>
  <Words>1062</Words>
  <Application>Microsoft Office PowerPoint</Application>
  <PresentationFormat>Panorámica</PresentationFormat>
  <Paragraphs>85</Paragraphs>
  <Slides>14</Slides>
  <Notes>0</Notes>
  <HiddenSlides>3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ElsevierGulliver</vt:lpstr>
      <vt:lpstr>Tema de Office</vt:lpstr>
      <vt:lpstr>Planes de nutrientes</vt:lpstr>
      <vt:lpstr>Objetivos para impulsar la realización de planes de nutrientes</vt:lpstr>
      <vt:lpstr>Presentación de PowerPoint</vt:lpstr>
      <vt:lpstr>Presentación de PowerPoint</vt:lpstr>
      <vt:lpstr>Presentación de PowerPoint</vt:lpstr>
      <vt:lpstr>RD 47/2022 Planes de actuación Zonas vulnerables a nitratos </vt:lpstr>
      <vt:lpstr>Orden MAV/398/2022, Programa de actuación de las ZV nitratos  (BOCyL nº 85 de 05-05-2022)</vt:lpstr>
      <vt:lpstr>Orden MAV/398/2022, Programa de actuación de las ZV nitratos  (BOCyL nº 85 de 05-05-2022)</vt:lpstr>
      <vt:lpstr>La herramienta en los planes de actuación de zonas vulnerables</vt:lpstr>
      <vt:lpstr>Herramienta de sostenibilidad de nutrientes: FAST</vt:lpstr>
      <vt:lpstr>Presentación de PowerPoint</vt:lpstr>
      <vt:lpstr>N-NO3 en aguas subterráneas</vt:lpstr>
      <vt:lpstr>Portal desarrollador</vt:lpstr>
      <vt:lpstr>Herramienta de acceso público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ASESORES DE EXPLOTACIONES AGRARIAS</dc:title>
  <dc:creator>Microlan Informática y Comunicaciones</dc:creator>
  <cp:lastModifiedBy>Miriam Mercedes Fernández Sánchez</cp:lastModifiedBy>
  <cp:revision>53</cp:revision>
  <dcterms:created xsi:type="dcterms:W3CDTF">2024-05-10T11:14:48Z</dcterms:created>
  <dcterms:modified xsi:type="dcterms:W3CDTF">2025-10-29T10:10:13Z</dcterms:modified>
</cp:coreProperties>
</file>