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314" r:id="rId3"/>
    <p:sldId id="315" r:id="rId4"/>
    <p:sldId id="316" r:id="rId5"/>
    <p:sldId id="319" r:id="rId6"/>
    <p:sldId id="340" r:id="rId7"/>
    <p:sldId id="320" r:id="rId8"/>
    <p:sldId id="321" r:id="rId9"/>
    <p:sldId id="322" r:id="rId10"/>
    <p:sldId id="338" r:id="rId11"/>
    <p:sldId id="323" r:id="rId12"/>
    <p:sldId id="324" r:id="rId13"/>
    <p:sldId id="325" r:id="rId14"/>
    <p:sldId id="326" r:id="rId15"/>
    <p:sldId id="327" r:id="rId16"/>
    <p:sldId id="328" r:id="rId17"/>
    <p:sldId id="329" r:id="rId18"/>
    <p:sldId id="330" r:id="rId19"/>
    <p:sldId id="331" r:id="rId20"/>
    <p:sldId id="332" r:id="rId21"/>
    <p:sldId id="333" r:id="rId22"/>
    <p:sldId id="336" r:id="rId23"/>
    <p:sldId id="334" r:id="rId24"/>
    <p:sldId id="335" r:id="rId25"/>
    <p:sldId id="337" r:id="rId26"/>
    <p:sldId id="339"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92E4B-EB8E-40D7-BA72-3AAE2FBE63C5}" type="datetimeFigureOut">
              <a:rPr lang="es-ES" smtClean="0"/>
              <a:t>02/02/2026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F24FC-3288-4E56-A182-EF36A508C476}" type="slidenum">
              <a:rPr lang="es-ES" smtClean="0"/>
              <a:t>‹Nº›</a:t>
            </a:fld>
            <a:endParaRPr lang="es-ES"/>
          </a:p>
        </p:txBody>
      </p:sp>
    </p:spTree>
    <p:extLst>
      <p:ext uri="{BB962C8B-B14F-4D97-AF65-F5344CB8AC3E}">
        <p14:creationId xmlns:p14="http://schemas.microsoft.com/office/powerpoint/2010/main" val="331098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7A33FC-4421-47DC-8925-86B368FD5836}" type="slidenum">
              <a:rPr lang="en-US" smtClean="0"/>
              <a:t>1</a:t>
            </a:fld>
            <a:endParaRPr lang="en-US"/>
          </a:p>
        </p:txBody>
      </p:sp>
    </p:spTree>
    <p:extLst>
      <p:ext uri="{BB962C8B-B14F-4D97-AF65-F5344CB8AC3E}">
        <p14:creationId xmlns:p14="http://schemas.microsoft.com/office/powerpoint/2010/main" val="345513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7A33FC-4421-47DC-8925-86B368FD5836}" type="slidenum">
              <a:rPr lang="en-US" smtClean="0"/>
              <a:t>10</a:t>
            </a:fld>
            <a:endParaRPr lang="en-US"/>
          </a:p>
        </p:txBody>
      </p:sp>
    </p:spTree>
    <p:extLst>
      <p:ext uri="{BB962C8B-B14F-4D97-AF65-F5344CB8AC3E}">
        <p14:creationId xmlns:p14="http://schemas.microsoft.com/office/powerpoint/2010/main" val="53133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02C03-1BB6-4860-B09C-67CB60DF06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0B508E-8AE7-4CE3-857F-B15DFDD4A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CD1B1D9-989C-4C15-90CD-D377A593C192}"/>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6743B3AC-7C11-4C14-A0FF-9AD87C1C94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EA158EC-5C57-4BEE-89DD-570764D28622}"/>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18372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68ED3-5B21-4F3E-8F68-9805C42A59A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E161E91-D1C7-47E6-8AC1-9AD32617105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E3CF5B-C817-4782-B0DB-8104B8C9311F}"/>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609AD87F-D2A1-4D22-B54B-4B5295D263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2B59BD-347C-4A22-A75D-E5F0D494ACA4}"/>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159723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A53B7E-22F9-4F1D-8D7F-C7D85B465A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33C3C11-C22A-4BB3-A3F9-031FDA65F50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2A7D-3E8E-4028-A53A-210E94CB1E6B}"/>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60D33285-9A1D-4640-BDE2-A593831CAA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05392-98B8-4500-8B09-1378DE7D29AE}"/>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282788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939C0-CBE3-4432-9F6E-4C9A7C2904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C19D7A8-55BD-48C9-A6A3-11713EFE000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77AAB7-F646-4F53-BC42-579938A41E35}"/>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50DB872D-B990-4B47-A795-DDB39DB59F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48EEA7-2C08-4C16-9DD7-BEE57407DE85}"/>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295855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A88F0-4BFB-4A42-BD41-B9BEE4CA2E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26C429-F236-4B8A-B997-B07D185B8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96D300D-CE91-47C9-A481-850F6030B6D5}"/>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829D864A-8A8A-409B-95BA-E275F6768F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FE13E8-CB88-43D9-AC55-95540C1571ED}"/>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270815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2D336-1AEC-46BA-A2EC-5DA86B302E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8CC506-1694-4FB4-B1D3-F5800AB1781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958ACA-E304-4D69-9889-DA59D6928CA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682668-CA4C-4024-B4C9-1F518442DD00}"/>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6" name="Marcador de pie de página 5">
            <a:extLst>
              <a:ext uri="{FF2B5EF4-FFF2-40B4-BE49-F238E27FC236}">
                <a16:creationId xmlns:a16="http://schemas.microsoft.com/office/drawing/2014/main" id="{7F4C53EC-429D-43ED-B785-E393598B29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6FE264-A361-485C-A602-0C9F943ABC6D}"/>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429171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6D2DE-6ECD-40A2-A4F7-B1489A00DC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CCB0FF5-92DA-475C-9D20-9F93711C9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7794695-CF40-4975-AA4E-62ECBFB420F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318470C-5997-450E-96A6-03573111E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37B2BA5-A792-4C24-B3CF-CCF102AA5F6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F41100B-9F55-446E-9F61-1760A0E02131}"/>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8" name="Marcador de pie de página 7">
            <a:extLst>
              <a:ext uri="{FF2B5EF4-FFF2-40B4-BE49-F238E27FC236}">
                <a16:creationId xmlns:a16="http://schemas.microsoft.com/office/drawing/2014/main" id="{205C49C9-8952-45E8-8EE4-92FD017C4B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FD546E-8D57-41BA-A1C4-14C080523BF6}"/>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373180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D79D4-263F-4FFC-B7C4-374B9F3C32C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989629-FF21-4B40-95F1-F0690999A745}"/>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4" name="Marcador de pie de página 3">
            <a:extLst>
              <a:ext uri="{FF2B5EF4-FFF2-40B4-BE49-F238E27FC236}">
                <a16:creationId xmlns:a16="http://schemas.microsoft.com/office/drawing/2014/main" id="{FDCB693D-2651-4CFF-BE34-10F14859F95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51BF853-F95E-46A6-8ACC-943533BE5521}"/>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224836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0564C5C-3DCF-4020-8856-E511F945148C}"/>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3" name="Marcador de pie de página 2">
            <a:extLst>
              <a:ext uri="{FF2B5EF4-FFF2-40B4-BE49-F238E27FC236}">
                <a16:creationId xmlns:a16="http://schemas.microsoft.com/office/drawing/2014/main" id="{4E1F5112-3A3D-4C1F-A88C-4E1D0BE1B8D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1A18F28-4D18-44CC-96C1-1F544F0BD392}"/>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42243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AA011-5978-4AD4-A994-0D0FA76088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CB68260-6BD6-4DDB-AD23-8FA0C6961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2868E72-6424-4FDC-9211-A43E774E5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33253E1-6F5D-4FB3-B459-83B730F00638}"/>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6" name="Marcador de pie de página 5">
            <a:extLst>
              <a:ext uri="{FF2B5EF4-FFF2-40B4-BE49-F238E27FC236}">
                <a16:creationId xmlns:a16="http://schemas.microsoft.com/office/drawing/2014/main" id="{E526EBB8-9A1C-49FE-A13B-C4834CBC89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CB5FA-9F7A-4146-BB6E-56419A6BE8B1}"/>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17534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A96E7-6AAB-4F6D-A47D-1F93E65DCF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EB1470-2F34-4ECE-9D77-9534D5910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F075B3-5BDF-4629-B66C-B9A95CCD5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F8A4325-DE31-4EFB-A3A4-F20029780DE6}"/>
              </a:ext>
            </a:extLst>
          </p:cNvPr>
          <p:cNvSpPr>
            <a:spLocks noGrp="1"/>
          </p:cNvSpPr>
          <p:nvPr>
            <p:ph type="dt" sz="half" idx="10"/>
          </p:nvPr>
        </p:nvSpPr>
        <p:spPr/>
        <p:txBody>
          <a:bodyPr/>
          <a:lstStyle/>
          <a:p>
            <a:fld id="{F6190D42-F256-4997-8EFC-DCAE0CAEBAE9}" type="datetimeFigureOut">
              <a:rPr lang="es-ES" smtClean="0"/>
              <a:t>02/02/2026</a:t>
            </a:fld>
            <a:endParaRPr lang="es-ES"/>
          </a:p>
        </p:txBody>
      </p:sp>
      <p:sp>
        <p:nvSpPr>
          <p:cNvPr id="6" name="Marcador de pie de página 5">
            <a:extLst>
              <a:ext uri="{FF2B5EF4-FFF2-40B4-BE49-F238E27FC236}">
                <a16:creationId xmlns:a16="http://schemas.microsoft.com/office/drawing/2014/main" id="{D703E042-5805-4661-AB10-D57A946F60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B08969-F97F-4576-8981-C9208FD2A71B}"/>
              </a:ext>
            </a:extLst>
          </p:cNvPr>
          <p:cNvSpPr>
            <a:spLocks noGrp="1"/>
          </p:cNvSpPr>
          <p:nvPr>
            <p:ph type="sldNum" sz="quarter" idx="12"/>
          </p:nvPr>
        </p:nvSpPr>
        <p:spPr/>
        <p:txBody>
          <a:bodyPr/>
          <a:lstStyle/>
          <a:p>
            <a:fld id="{F0431D2D-0FA8-42C3-ADE5-D43C79F1E6C9}" type="slidenum">
              <a:rPr lang="es-ES" smtClean="0"/>
              <a:t>‹Nº›</a:t>
            </a:fld>
            <a:endParaRPr lang="es-ES"/>
          </a:p>
        </p:txBody>
      </p:sp>
    </p:spTree>
    <p:extLst>
      <p:ext uri="{BB962C8B-B14F-4D97-AF65-F5344CB8AC3E}">
        <p14:creationId xmlns:p14="http://schemas.microsoft.com/office/powerpoint/2010/main" val="41471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37F4F3-CFB3-45BD-80D4-1500121A1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9D109-C6AC-49A7-B258-3901C8F47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97788-4699-42B4-A11A-EFD28641F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90D42-F256-4997-8EFC-DCAE0CAEBAE9}" type="datetimeFigureOut">
              <a:rPr lang="es-ES" smtClean="0"/>
              <a:t>02/02/2026</a:t>
            </a:fld>
            <a:endParaRPr lang="es-ES"/>
          </a:p>
        </p:txBody>
      </p:sp>
      <p:sp>
        <p:nvSpPr>
          <p:cNvPr id="5" name="Marcador de pie de página 4">
            <a:extLst>
              <a:ext uri="{FF2B5EF4-FFF2-40B4-BE49-F238E27FC236}">
                <a16:creationId xmlns:a16="http://schemas.microsoft.com/office/drawing/2014/main" id="{58627E82-4396-4866-80C4-A9CF8B18C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1538717-9F59-4D15-809A-38EAFCEFF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31D2D-0FA8-42C3-ADE5-D43C79F1E6C9}" type="slidenum">
              <a:rPr lang="es-ES" smtClean="0"/>
              <a:t>‹Nº›</a:t>
            </a:fld>
            <a:endParaRPr lang="es-ES"/>
          </a:p>
        </p:txBody>
      </p:sp>
    </p:spTree>
    <p:extLst>
      <p:ext uri="{BB962C8B-B14F-4D97-AF65-F5344CB8AC3E}">
        <p14:creationId xmlns:p14="http://schemas.microsoft.com/office/powerpoint/2010/main" val="424089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nafgarda@itacyl.e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nafgarda@itacyl.es"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E41B9FF-6D47-424C-8FC1-3D07B79245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ítulo 1"/>
          <p:cNvSpPr>
            <a:spLocks noGrp="1"/>
          </p:cNvSpPr>
          <p:nvPr>
            <p:ph type="ctrTitle"/>
          </p:nvPr>
        </p:nvSpPr>
        <p:spPr>
          <a:xfrm>
            <a:off x="1380212" y="500341"/>
            <a:ext cx="8993213" cy="3755440"/>
          </a:xfrm>
          <a:solidFill>
            <a:schemeClr val="bg1">
              <a:alpha val="62000"/>
            </a:schemeClr>
          </a:solidFill>
        </p:spPr>
        <p:txBody>
          <a:bodyPr anchor="ctr" anchorCtr="0">
            <a:noAutofit/>
          </a:bodyPr>
          <a:lstStyle/>
          <a:p>
            <a:br>
              <a:rPr lang="es-ES" noProof="0" dirty="0"/>
            </a:br>
            <a:r>
              <a:rPr lang="es-ES" noProof="0" dirty="0"/>
              <a:t>NORMATIVA</a:t>
            </a:r>
            <a:br>
              <a:rPr lang="es-ES" noProof="0" dirty="0"/>
            </a:br>
            <a:r>
              <a:rPr lang="es-ES" dirty="0"/>
              <a:t>Nutrición vegetal sostenible</a:t>
            </a:r>
            <a:br>
              <a:rPr lang="es-ES" sz="4400" dirty="0"/>
            </a:br>
            <a:br>
              <a:rPr lang="es-ES" sz="4400" dirty="0"/>
            </a:br>
            <a:br>
              <a:rPr lang="es-ES" sz="3200" dirty="0"/>
            </a:br>
            <a:endParaRPr lang="es-ES" sz="4400" dirty="0"/>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635" y="5614116"/>
            <a:ext cx="5866744" cy="1224513"/>
          </a:xfrm>
          <a:prstGeom prst="rect">
            <a:avLst/>
          </a:prstGeom>
          <a:effectLst>
            <a:outerShdw blurRad="50800" dist="38100" algn="l" rotWithShape="0">
              <a:prstClr val="black">
                <a:alpha val="40000"/>
              </a:prstClr>
            </a:outerShdw>
          </a:effectLst>
        </p:spPr>
      </p:pic>
      <p:sp>
        <p:nvSpPr>
          <p:cNvPr id="4" name="CuadroTexto 3"/>
          <p:cNvSpPr txBox="1"/>
          <p:nvPr/>
        </p:nvSpPr>
        <p:spPr>
          <a:xfrm>
            <a:off x="3218111" y="2972098"/>
            <a:ext cx="5317413" cy="1015663"/>
          </a:xfrm>
          <a:prstGeom prst="rect">
            <a:avLst/>
          </a:prstGeom>
          <a:solidFill>
            <a:schemeClr val="bg1">
              <a:alpha val="60000"/>
            </a:schemeClr>
          </a:solidFill>
        </p:spPr>
        <p:txBody>
          <a:bodyPr wrap="square" rtlCol="0" anchor="ctr" anchorCtr="0">
            <a:spAutoFit/>
          </a:bodyPr>
          <a:lstStyle/>
          <a:p>
            <a:pPr algn="ctr"/>
            <a:r>
              <a:rPr lang="es-ES" sz="2000" dirty="0"/>
              <a:t>Miriam M. Fernández Sánchez</a:t>
            </a:r>
          </a:p>
          <a:p>
            <a:pPr algn="ctr"/>
            <a:r>
              <a:rPr lang="es-ES" sz="2000" b="1" dirty="0"/>
              <a:t>Ingeniera Técnica Agrícola</a:t>
            </a:r>
          </a:p>
          <a:p>
            <a:pPr algn="ctr"/>
            <a:r>
              <a:rPr lang="es-ES" sz="2000" dirty="0"/>
              <a:t> </a:t>
            </a:r>
            <a:r>
              <a:rPr lang="es-ES" sz="2000" dirty="0">
                <a:hlinkClick r:id="rId5"/>
              </a:rPr>
              <a:t>fersanmm@itacyl.es</a:t>
            </a:r>
            <a:endParaRPr lang="es-ES" sz="2000" dirty="0"/>
          </a:p>
        </p:txBody>
      </p:sp>
      <p:pic>
        <p:nvPicPr>
          <p:cNvPr id="3" name="Imagen 2">
            <a:extLst>
              <a:ext uri="{FF2B5EF4-FFF2-40B4-BE49-F238E27FC236}">
                <a16:creationId xmlns:a16="http://schemas.microsoft.com/office/drawing/2014/main" id="{CFD2C365-19FE-447B-9503-E19DD4434A22}"/>
              </a:ext>
            </a:extLst>
          </p:cNvPr>
          <p:cNvPicPr>
            <a:picLocks noChangeAspect="1"/>
          </p:cNvPicPr>
          <p:nvPr/>
        </p:nvPicPr>
        <p:blipFill>
          <a:blip r:embed="rId6"/>
          <a:stretch>
            <a:fillRect/>
          </a:stretch>
        </p:blipFill>
        <p:spPr>
          <a:xfrm>
            <a:off x="6875503" y="5009829"/>
            <a:ext cx="5114925" cy="1828800"/>
          </a:xfrm>
          <a:prstGeom prst="rect">
            <a:avLst/>
          </a:prstGeom>
        </p:spPr>
      </p:pic>
    </p:spTree>
    <p:extLst>
      <p:ext uri="{BB962C8B-B14F-4D97-AF65-F5344CB8AC3E}">
        <p14:creationId xmlns:p14="http://schemas.microsoft.com/office/powerpoint/2010/main" val="419846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E41B9FF-6D47-424C-8FC1-3D07B79245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ítulo 1"/>
          <p:cNvSpPr>
            <a:spLocks noGrp="1"/>
          </p:cNvSpPr>
          <p:nvPr>
            <p:ph type="ctrTitle"/>
          </p:nvPr>
        </p:nvSpPr>
        <p:spPr>
          <a:xfrm>
            <a:off x="1380212" y="500341"/>
            <a:ext cx="8993213" cy="3755440"/>
          </a:xfrm>
          <a:solidFill>
            <a:schemeClr val="bg1">
              <a:alpha val="62000"/>
            </a:schemeClr>
          </a:solidFill>
        </p:spPr>
        <p:txBody>
          <a:bodyPr anchor="ctr" anchorCtr="0">
            <a:noAutofit/>
          </a:bodyPr>
          <a:lstStyle/>
          <a:p>
            <a:br>
              <a:rPr lang="es-ES" noProof="0" dirty="0"/>
            </a:br>
            <a:r>
              <a:rPr lang="es-ES" noProof="0" dirty="0"/>
              <a:t>Planes de abonado </a:t>
            </a:r>
            <a:r>
              <a:rPr lang="es-ES" dirty="0"/>
              <a:t>con SATIVUM</a:t>
            </a:r>
            <a:br>
              <a:rPr lang="es-ES" sz="4400" dirty="0"/>
            </a:br>
            <a:br>
              <a:rPr lang="es-ES" sz="4400" dirty="0"/>
            </a:br>
            <a:br>
              <a:rPr lang="es-ES" sz="3200" dirty="0"/>
            </a:br>
            <a:endParaRPr lang="es-ES" sz="4400" dirty="0"/>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635" y="5614116"/>
            <a:ext cx="5866744" cy="1224513"/>
          </a:xfrm>
          <a:prstGeom prst="rect">
            <a:avLst/>
          </a:prstGeom>
          <a:effectLst>
            <a:outerShdw blurRad="50800" dist="38100" algn="l" rotWithShape="0">
              <a:prstClr val="black">
                <a:alpha val="40000"/>
              </a:prstClr>
            </a:outerShdw>
          </a:effectLst>
        </p:spPr>
      </p:pic>
      <p:sp>
        <p:nvSpPr>
          <p:cNvPr id="4" name="CuadroTexto 3"/>
          <p:cNvSpPr txBox="1"/>
          <p:nvPr/>
        </p:nvSpPr>
        <p:spPr>
          <a:xfrm>
            <a:off x="3218111" y="2972098"/>
            <a:ext cx="5317413" cy="1015663"/>
          </a:xfrm>
          <a:prstGeom prst="rect">
            <a:avLst/>
          </a:prstGeom>
          <a:solidFill>
            <a:schemeClr val="bg1">
              <a:alpha val="60000"/>
            </a:schemeClr>
          </a:solidFill>
        </p:spPr>
        <p:txBody>
          <a:bodyPr wrap="square" rtlCol="0" anchor="ctr" anchorCtr="0">
            <a:spAutoFit/>
          </a:bodyPr>
          <a:lstStyle/>
          <a:p>
            <a:pPr algn="ctr"/>
            <a:r>
              <a:rPr lang="es-ES" sz="2000" dirty="0"/>
              <a:t>Miriam M. Fernández Sánchez</a:t>
            </a:r>
          </a:p>
          <a:p>
            <a:pPr algn="ctr"/>
            <a:r>
              <a:rPr lang="es-ES" sz="2000" b="1" dirty="0"/>
              <a:t>Ingeniera Técnica Agrícola</a:t>
            </a:r>
          </a:p>
          <a:p>
            <a:pPr algn="ctr"/>
            <a:r>
              <a:rPr lang="es-ES" sz="2000" dirty="0"/>
              <a:t> </a:t>
            </a:r>
            <a:r>
              <a:rPr lang="es-ES" sz="2000" dirty="0">
                <a:hlinkClick r:id="rId5"/>
              </a:rPr>
              <a:t>fersanmm@itacyl.es</a:t>
            </a:r>
            <a:endParaRPr lang="es-ES" sz="2000" dirty="0"/>
          </a:p>
        </p:txBody>
      </p:sp>
      <p:pic>
        <p:nvPicPr>
          <p:cNvPr id="8" name="Imagen 7">
            <a:extLst>
              <a:ext uri="{FF2B5EF4-FFF2-40B4-BE49-F238E27FC236}">
                <a16:creationId xmlns:a16="http://schemas.microsoft.com/office/drawing/2014/main" id="{49984BC1-C315-48FE-8DEB-E0C48B5254B6}"/>
              </a:ext>
            </a:extLst>
          </p:cNvPr>
          <p:cNvPicPr>
            <a:picLocks noChangeAspect="1"/>
          </p:cNvPicPr>
          <p:nvPr/>
        </p:nvPicPr>
        <p:blipFill>
          <a:blip r:embed="rId6"/>
          <a:stretch>
            <a:fillRect/>
          </a:stretch>
        </p:blipFill>
        <p:spPr>
          <a:xfrm>
            <a:off x="6875503" y="5009829"/>
            <a:ext cx="5114925" cy="1828800"/>
          </a:xfrm>
          <a:prstGeom prst="rect">
            <a:avLst/>
          </a:prstGeom>
        </p:spPr>
      </p:pic>
    </p:spTree>
    <p:extLst>
      <p:ext uri="{BB962C8B-B14F-4D97-AF65-F5344CB8AC3E}">
        <p14:creationId xmlns:p14="http://schemas.microsoft.com/office/powerpoint/2010/main" val="5282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593E1F-4685-4108-8AF2-A460707B2A13}"/>
              </a:ext>
            </a:extLst>
          </p:cNvPr>
          <p:cNvPicPr>
            <a:picLocks noChangeAspect="1"/>
          </p:cNvPicPr>
          <p:nvPr/>
        </p:nvPicPr>
        <p:blipFill>
          <a:blip r:embed="rId2"/>
          <a:stretch>
            <a:fillRect/>
          </a:stretch>
        </p:blipFill>
        <p:spPr>
          <a:xfrm>
            <a:off x="547687" y="647700"/>
            <a:ext cx="11096625" cy="6210300"/>
          </a:xfrm>
          <a:prstGeom prst="rect">
            <a:avLst/>
          </a:prstGeom>
        </p:spPr>
      </p:pic>
      <p:sp>
        <p:nvSpPr>
          <p:cNvPr id="2" name="Título 1">
            <a:extLst>
              <a:ext uri="{FF2B5EF4-FFF2-40B4-BE49-F238E27FC236}">
                <a16:creationId xmlns:a16="http://schemas.microsoft.com/office/drawing/2014/main" id="{F9B06813-A377-432F-9223-14081199F8AE}"/>
              </a:ext>
            </a:extLst>
          </p:cNvPr>
          <p:cNvSpPr>
            <a:spLocks noGrp="1"/>
          </p:cNvSpPr>
          <p:nvPr>
            <p:ph type="title"/>
          </p:nvPr>
        </p:nvSpPr>
        <p:spPr>
          <a:xfrm>
            <a:off x="547687" y="0"/>
            <a:ext cx="10142517" cy="883165"/>
          </a:xfrm>
        </p:spPr>
        <p:txBody>
          <a:bodyPr/>
          <a:lstStyle/>
          <a:p>
            <a:r>
              <a:rPr lang="es-ES" dirty="0"/>
              <a:t>https://www.sativum.es/</a:t>
            </a:r>
          </a:p>
        </p:txBody>
      </p:sp>
    </p:spTree>
    <p:extLst>
      <p:ext uri="{BB962C8B-B14F-4D97-AF65-F5344CB8AC3E}">
        <p14:creationId xmlns:p14="http://schemas.microsoft.com/office/powerpoint/2010/main" val="211900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47BE7-E714-4674-9843-3997DCC7FF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471" y="0"/>
            <a:ext cx="10291058" cy="6858000"/>
          </a:xfrm>
          <a:prstGeom prst="rect">
            <a:avLst/>
          </a:prstGeom>
        </p:spPr>
      </p:pic>
    </p:spTree>
    <p:extLst>
      <p:ext uri="{BB962C8B-B14F-4D97-AF65-F5344CB8AC3E}">
        <p14:creationId xmlns:p14="http://schemas.microsoft.com/office/powerpoint/2010/main" val="312186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38A526-F342-47A7-BFAD-1C744667A126}"/>
              </a:ext>
            </a:extLst>
          </p:cNvPr>
          <p:cNvPicPr>
            <a:picLocks noChangeAspect="1"/>
          </p:cNvPicPr>
          <p:nvPr/>
        </p:nvPicPr>
        <p:blipFill>
          <a:blip r:embed="rId2"/>
          <a:stretch>
            <a:fillRect/>
          </a:stretch>
        </p:blipFill>
        <p:spPr>
          <a:xfrm>
            <a:off x="151352" y="178130"/>
            <a:ext cx="12008732" cy="6567053"/>
          </a:xfrm>
          <a:prstGeom prst="rect">
            <a:avLst/>
          </a:prstGeom>
        </p:spPr>
      </p:pic>
    </p:spTree>
    <p:extLst>
      <p:ext uri="{BB962C8B-B14F-4D97-AF65-F5344CB8AC3E}">
        <p14:creationId xmlns:p14="http://schemas.microsoft.com/office/powerpoint/2010/main" val="232331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46423C4-BC68-4C94-BED3-F4F8F4FB1A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813" y="1701140"/>
            <a:ext cx="3867465" cy="3455720"/>
          </a:xfrm>
          <a:prstGeom prst="rect">
            <a:avLst/>
          </a:prstGeom>
        </p:spPr>
      </p:pic>
      <p:pic>
        <p:nvPicPr>
          <p:cNvPr id="3" name="Imagen 2">
            <a:extLst>
              <a:ext uri="{FF2B5EF4-FFF2-40B4-BE49-F238E27FC236}">
                <a16:creationId xmlns:a16="http://schemas.microsoft.com/office/drawing/2014/main" id="{F8535B90-A9BD-480F-A46F-CC7726DDF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1863" y="1748641"/>
            <a:ext cx="3528274" cy="3360717"/>
          </a:xfrm>
          <a:prstGeom prst="rect">
            <a:avLst/>
          </a:prstGeom>
        </p:spPr>
      </p:pic>
      <p:sp>
        <p:nvSpPr>
          <p:cNvPr id="5" name="CuadroTexto 4">
            <a:extLst>
              <a:ext uri="{FF2B5EF4-FFF2-40B4-BE49-F238E27FC236}">
                <a16:creationId xmlns:a16="http://schemas.microsoft.com/office/drawing/2014/main" id="{7B6152A7-8672-481F-AA30-F7613B22269B}"/>
              </a:ext>
            </a:extLst>
          </p:cNvPr>
          <p:cNvSpPr txBox="1"/>
          <p:nvPr/>
        </p:nvSpPr>
        <p:spPr>
          <a:xfrm>
            <a:off x="700644" y="831272"/>
            <a:ext cx="1591294" cy="707886"/>
          </a:xfrm>
          <a:prstGeom prst="rect">
            <a:avLst/>
          </a:prstGeom>
          <a:noFill/>
        </p:spPr>
        <p:txBody>
          <a:bodyPr wrap="square" rtlCol="0">
            <a:spAutoFit/>
          </a:bodyPr>
          <a:lstStyle/>
          <a:p>
            <a:r>
              <a:rPr lang="es-ES" sz="4000" dirty="0"/>
              <a:t>2024</a:t>
            </a:r>
          </a:p>
        </p:txBody>
      </p:sp>
      <p:sp>
        <p:nvSpPr>
          <p:cNvPr id="6" name="CuadroTexto 5">
            <a:extLst>
              <a:ext uri="{FF2B5EF4-FFF2-40B4-BE49-F238E27FC236}">
                <a16:creationId xmlns:a16="http://schemas.microsoft.com/office/drawing/2014/main" id="{F2748A8F-6B7B-4646-94AD-65414F589256}"/>
              </a:ext>
            </a:extLst>
          </p:cNvPr>
          <p:cNvSpPr txBox="1"/>
          <p:nvPr/>
        </p:nvSpPr>
        <p:spPr>
          <a:xfrm>
            <a:off x="4504706" y="847324"/>
            <a:ext cx="1591294" cy="707886"/>
          </a:xfrm>
          <a:prstGeom prst="rect">
            <a:avLst/>
          </a:prstGeom>
          <a:noFill/>
        </p:spPr>
        <p:txBody>
          <a:bodyPr wrap="square" rtlCol="0">
            <a:spAutoFit/>
          </a:bodyPr>
          <a:lstStyle/>
          <a:p>
            <a:r>
              <a:rPr lang="es-ES" sz="4000" dirty="0"/>
              <a:t>2025</a:t>
            </a:r>
          </a:p>
        </p:txBody>
      </p:sp>
      <p:pic>
        <p:nvPicPr>
          <p:cNvPr id="7" name="Imagen 6">
            <a:extLst>
              <a:ext uri="{FF2B5EF4-FFF2-40B4-BE49-F238E27FC236}">
                <a16:creationId xmlns:a16="http://schemas.microsoft.com/office/drawing/2014/main" id="{471BEEA3-7001-4EA7-B412-C0D70E1FF4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0653" y="1630648"/>
            <a:ext cx="3869805" cy="3596703"/>
          </a:xfrm>
          <a:prstGeom prst="rect">
            <a:avLst/>
          </a:prstGeom>
        </p:spPr>
      </p:pic>
      <p:sp>
        <p:nvSpPr>
          <p:cNvPr id="8" name="CuadroTexto 7">
            <a:extLst>
              <a:ext uri="{FF2B5EF4-FFF2-40B4-BE49-F238E27FC236}">
                <a16:creationId xmlns:a16="http://schemas.microsoft.com/office/drawing/2014/main" id="{CB206EE1-0AF7-406E-AA61-F349F462B09C}"/>
              </a:ext>
            </a:extLst>
          </p:cNvPr>
          <p:cNvSpPr txBox="1"/>
          <p:nvPr/>
        </p:nvSpPr>
        <p:spPr>
          <a:xfrm>
            <a:off x="8154390" y="716696"/>
            <a:ext cx="1591294" cy="707886"/>
          </a:xfrm>
          <a:prstGeom prst="rect">
            <a:avLst/>
          </a:prstGeom>
          <a:noFill/>
        </p:spPr>
        <p:txBody>
          <a:bodyPr wrap="square" rtlCol="0">
            <a:spAutoFit/>
          </a:bodyPr>
          <a:lstStyle/>
          <a:p>
            <a:r>
              <a:rPr lang="es-ES" sz="4000" dirty="0"/>
              <a:t>2025</a:t>
            </a:r>
          </a:p>
        </p:txBody>
      </p:sp>
    </p:spTree>
    <p:extLst>
      <p:ext uri="{BB962C8B-B14F-4D97-AF65-F5344CB8AC3E}">
        <p14:creationId xmlns:p14="http://schemas.microsoft.com/office/powerpoint/2010/main" val="118593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8F8F0E-82FE-4B1F-97F6-F70EF13DF9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6249" y="0"/>
            <a:ext cx="9699501" cy="6858000"/>
          </a:xfrm>
          <a:prstGeom prst="rect">
            <a:avLst/>
          </a:prstGeom>
        </p:spPr>
      </p:pic>
    </p:spTree>
    <p:extLst>
      <p:ext uri="{BB962C8B-B14F-4D97-AF65-F5344CB8AC3E}">
        <p14:creationId xmlns:p14="http://schemas.microsoft.com/office/powerpoint/2010/main" val="53190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7346E0-E077-493E-B355-3FDFEFA73499}"/>
              </a:ext>
            </a:extLst>
          </p:cNvPr>
          <p:cNvPicPr>
            <a:picLocks noChangeAspect="1"/>
          </p:cNvPicPr>
          <p:nvPr/>
        </p:nvPicPr>
        <p:blipFill>
          <a:blip r:embed="rId2"/>
          <a:stretch>
            <a:fillRect/>
          </a:stretch>
        </p:blipFill>
        <p:spPr>
          <a:xfrm>
            <a:off x="701510" y="1376362"/>
            <a:ext cx="6038850" cy="4105275"/>
          </a:xfrm>
          <a:prstGeom prst="rect">
            <a:avLst/>
          </a:prstGeom>
        </p:spPr>
      </p:pic>
      <p:pic>
        <p:nvPicPr>
          <p:cNvPr id="3" name="Imagen 2">
            <a:extLst>
              <a:ext uri="{FF2B5EF4-FFF2-40B4-BE49-F238E27FC236}">
                <a16:creationId xmlns:a16="http://schemas.microsoft.com/office/drawing/2014/main" id="{4AF69C42-F4E5-46A2-A00B-59BCD55E728C}"/>
              </a:ext>
            </a:extLst>
          </p:cNvPr>
          <p:cNvPicPr>
            <a:picLocks noChangeAspect="1"/>
          </p:cNvPicPr>
          <p:nvPr/>
        </p:nvPicPr>
        <p:blipFill>
          <a:blip r:embed="rId3"/>
          <a:stretch>
            <a:fillRect/>
          </a:stretch>
        </p:blipFill>
        <p:spPr>
          <a:xfrm>
            <a:off x="7550665" y="1376362"/>
            <a:ext cx="2790825" cy="3914775"/>
          </a:xfrm>
          <a:prstGeom prst="rect">
            <a:avLst/>
          </a:prstGeom>
        </p:spPr>
      </p:pic>
      <p:sp>
        <p:nvSpPr>
          <p:cNvPr id="4" name="CuadroTexto 3">
            <a:extLst>
              <a:ext uri="{FF2B5EF4-FFF2-40B4-BE49-F238E27FC236}">
                <a16:creationId xmlns:a16="http://schemas.microsoft.com/office/drawing/2014/main" id="{F1426F8F-E448-4440-8D3D-122715326BF8}"/>
              </a:ext>
            </a:extLst>
          </p:cNvPr>
          <p:cNvSpPr txBox="1"/>
          <p:nvPr/>
        </p:nvSpPr>
        <p:spPr>
          <a:xfrm>
            <a:off x="701510" y="570015"/>
            <a:ext cx="2956090" cy="707886"/>
          </a:xfrm>
          <a:prstGeom prst="rect">
            <a:avLst/>
          </a:prstGeom>
          <a:noFill/>
        </p:spPr>
        <p:txBody>
          <a:bodyPr wrap="square" rtlCol="0">
            <a:spAutoFit/>
          </a:bodyPr>
          <a:lstStyle/>
          <a:p>
            <a:r>
              <a:rPr lang="es-ES" sz="4000" dirty="0"/>
              <a:t>Climatología</a:t>
            </a:r>
          </a:p>
        </p:txBody>
      </p:sp>
      <p:sp>
        <p:nvSpPr>
          <p:cNvPr id="5" name="CuadroTexto 4">
            <a:extLst>
              <a:ext uri="{FF2B5EF4-FFF2-40B4-BE49-F238E27FC236}">
                <a16:creationId xmlns:a16="http://schemas.microsoft.com/office/drawing/2014/main" id="{E5B32DDC-BF14-41B9-A11B-76D637A5174A}"/>
              </a:ext>
            </a:extLst>
          </p:cNvPr>
          <p:cNvSpPr txBox="1"/>
          <p:nvPr/>
        </p:nvSpPr>
        <p:spPr>
          <a:xfrm>
            <a:off x="7560499" y="570015"/>
            <a:ext cx="3780436" cy="707886"/>
          </a:xfrm>
          <a:prstGeom prst="rect">
            <a:avLst/>
          </a:prstGeom>
          <a:noFill/>
        </p:spPr>
        <p:txBody>
          <a:bodyPr wrap="square" rtlCol="0">
            <a:spAutoFit/>
          </a:bodyPr>
          <a:lstStyle/>
          <a:p>
            <a:r>
              <a:rPr lang="es-ES" sz="4000" dirty="0"/>
              <a:t>Vigor promedio</a:t>
            </a:r>
          </a:p>
        </p:txBody>
      </p:sp>
    </p:spTree>
    <p:extLst>
      <p:ext uri="{BB962C8B-B14F-4D97-AF65-F5344CB8AC3E}">
        <p14:creationId xmlns:p14="http://schemas.microsoft.com/office/powerpoint/2010/main" val="397864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9060EA-4FBA-4092-B02A-0D002E20BB36}"/>
              </a:ext>
            </a:extLst>
          </p:cNvPr>
          <p:cNvPicPr>
            <a:picLocks noChangeAspect="1"/>
          </p:cNvPicPr>
          <p:nvPr/>
        </p:nvPicPr>
        <p:blipFill>
          <a:blip r:embed="rId2"/>
          <a:stretch>
            <a:fillRect/>
          </a:stretch>
        </p:blipFill>
        <p:spPr>
          <a:xfrm>
            <a:off x="9527350" y="447675"/>
            <a:ext cx="2305050" cy="4543425"/>
          </a:xfrm>
          <a:prstGeom prst="rect">
            <a:avLst/>
          </a:prstGeom>
          <a:ln>
            <a:solidFill>
              <a:schemeClr val="accent1"/>
            </a:solidFill>
          </a:ln>
        </p:spPr>
      </p:pic>
      <p:pic>
        <p:nvPicPr>
          <p:cNvPr id="5" name="Imagen 4">
            <a:extLst>
              <a:ext uri="{FF2B5EF4-FFF2-40B4-BE49-F238E27FC236}">
                <a16:creationId xmlns:a16="http://schemas.microsoft.com/office/drawing/2014/main" id="{9CB43EE8-61C5-4E21-B54C-A51E90195D85}"/>
              </a:ext>
            </a:extLst>
          </p:cNvPr>
          <p:cNvPicPr>
            <a:picLocks noChangeAspect="1"/>
          </p:cNvPicPr>
          <p:nvPr/>
        </p:nvPicPr>
        <p:blipFill>
          <a:blip r:embed="rId3"/>
          <a:stretch>
            <a:fillRect/>
          </a:stretch>
        </p:blipFill>
        <p:spPr>
          <a:xfrm>
            <a:off x="473590" y="447675"/>
            <a:ext cx="2314575" cy="5962650"/>
          </a:xfrm>
          <a:prstGeom prst="rect">
            <a:avLst/>
          </a:prstGeom>
          <a:ln>
            <a:solidFill>
              <a:schemeClr val="accent1"/>
            </a:solidFill>
          </a:ln>
        </p:spPr>
      </p:pic>
      <p:pic>
        <p:nvPicPr>
          <p:cNvPr id="6" name="Imagen 5">
            <a:extLst>
              <a:ext uri="{FF2B5EF4-FFF2-40B4-BE49-F238E27FC236}">
                <a16:creationId xmlns:a16="http://schemas.microsoft.com/office/drawing/2014/main" id="{D96CF878-E0C7-480E-BF0B-629F8A3359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4157" y="447675"/>
            <a:ext cx="6283686" cy="3917419"/>
          </a:xfrm>
          <a:prstGeom prst="rect">
            <a:avLst/>
          </a:prstGeom>
          <a:ln>
            <a:solidFill>
              <a:schemeClr val="accent1"/>
            </a:solidFill>
          </a:ln>
        </p:spPr>
      </p:pic>
      <p:pic>
        <p:nvPicPr>
          <p:cNvPr id="7" name="Imagen 6">
            <a:extLst>
              <a:ext uri="{FF2B5EF4-FFF2-40B4-BE49-F238E27FC236}">
                <a16:creationId xmlns:a16="http://schemas.microsoft.com/office/drawing/2014/main" id="{4B7C951E-9598-4730-A48B-2DB9CC3747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7672" y="4583064"/>
            <a:ext cx="6283686" cy="2087903"/>
          </a:xfrm>
          <a:prstGeom prst="rect">
            <a:avLst/>
          </a:prstGeom>
          <a:ln>
            <a:solidFill>
              <a:schemeClr val="accent1"/>
            </a:solidFill>
          </a:ln>
        </p:spPr>
      </p:pic>
    </p:spTree>
    <p:extLst>
      <p:ext uri="{BB962C8B-B14F-4D97-AF65-F5344CB8AC3E}">
        <p14:creationId xmlns:p14="http://schemas.microsoft.com/office/powerpoint/2010/main" val="253005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98E820-035E-40D3-A624-BDD0CD4D7A3A}"/>
              </a:ext>
            </a:extLst>
          </p:cNvPr>
          <p:cNvPicPr>
            <a:picLocks noChangeAspect="1"/>
          </p:cNvPicPr>
          <p:nvPr/>
        </p:nvPicPr>
        <p:blipFill>
          <a:blip r:embed="rId2"/>
          <a:stretch>
            <a:fillRect/>
          </a:stretch>
        </p:blipFill>
        <p:spPr>
          <a:xfrm>
            <a:off x="466725" y="357187"/>
            <a:ext cx="11258550" cy="6143625"/>
          </a:xfrm>
          <a:prstGeom prst="rect">
            <a:avLst/>
          </a:prstGeom>
        </p:spPr>
      </p:pic>
    </p:spTree>
    <p:extLst>
      <p:ext uri="{BB962C8B-B14F-4D97-AF65-F5344CB8AC3E}">
        <p14:creationId xmlns:p14="http://schemas.microsoft.com/office/powerpoint/2010/main" val="218062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9038AF-35A4-40B5-B8FE-335AA889B4EA}"/>
              </a:ext>
            </a:extLst>
          </p:cNvPr>
          <p:cNvPicPr>
            <a:picLocks noChangeAspect="1"/>
          </p:cNvPicPr>
          <p:nvPr/>
        </p:nvPicPr>
        <p:blipFill>
          <a:blip r:embed="rId2"/>
          <a:stretch>
            <a:fillRect/>
          </a:stretch>
        </p:blipFill>
        <p:spPr>
          <a:xfrm>
            <a:off x="201479" y="538162"/>
            <a:ext cx="11906250" cy="5977745"/>
          </a:xfrm>
          <a:prstGeom prst="rect">
            <a:avLst/>
          </a:prstGeom>
        </p:spPr>
      </p:pic>
    </p:spTree>
    <p:extLst>
      <p:ext uri="{BB962C8B-B14F-4D97-AF65-F5344CB8AC3E}">
        <p14:creationId xmlns:p14="http://schemas.microsoft.com/office/powerpoint/2010/main" val="113926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a:bodyPr>
          <a:lstStyle/>
          <a:p>
            <a:pPr marL="0" indent="0">
              <a:buNone/>
            </a:pPr>
            <a:r>
              <a:rPr lang="es-ES" sz="5400" b="1" dirty="0"/>
              <a:t>Nutrición Sostenible en Suelos Agrarios (RD 1051/2022, RD 934/2025)</a:t>
            </a:r>
          </a:p>
          <a:p>
            <a:pPr marL="0" indent="0">
              <a:buNone/>
            </a:pPr>
            <a:endParaRPr lang="es-ES" b="1" dirty="0"/>
          </a:p>
          <a:p>
            <a:pPr marL="0" indent="0">
              <a:buNone/>
            </a:pPr>
            <a:r>
              <a:rPr lang="es-ES" sz="4000" dirty="0"/>
              <a:t>La obligación principal para el titular de la explotación es registrar todas las operaciones de aporte de nutrientes y materia orgánica al suelo. Este registro debe realizarse en una </a:t>
            </a:r>
            <a:r>
              <a:rPr lang="es-ES" sz="4000" dirty="0">
                <a:highlight>
                  <a:srgbClr val="FFFF00"/>
                </a:highlight>
              </a:rPr>
              <a:t>nueva sección</a:t>
            </a:r>
            <a:r>
              <a:rPr lang="es-ES" sz="4000" dirty="0"/>
              <a:t> específica denominada </a:t>
            </a:r>
            <a:r>
              <a:rPr lang="es-ES" sz="4000" dirty="0">
                <a:highlight>
                  <a:srgbClr val="FFFF00"/>
                </a:highlight>
              </a:rPr>
              <a:t>"</a:t>
            </a:r>
            <a:r>
              <a:rPr lang="es-ES" sz="4000" b="1" dirty="0">
                <a:highlight>
                  <a:srgbClr val="FFFF00"/>
                </a:highlight>
              </a:rPr>
              <a:t>Fertilización</a:t>
            </a:r>
            <a:r>
              <a:rPr lang="es-ES" sz="4000" dirty="0">
                <a:highlight>
                  <a:srgbClr val="FFFF00"/>
                </a:highlight>
              </a:rPr>
              <a:t>" dentro del cuaderno de explotación</a:t>
            </a:r>
            <a:r>
              <a:rPr lang="es-ES" sz="4000" dirty="0"/>
              <a:t>, en un </a:t>
            </a:r>
            <a:r>
              <a:rPr lang="es-ES" sz="4000" b="1" dirty="0"/>
              <a:t>plazo máximo de un mes</a:t>
            </a:r>
            <a:r>
              <a:rPr lang="es-ES" sz="4000" dirty="0"/>
              <a:t> desde la fecha de realización de cada operación.</a:t>
            </a:r>
          </a:p>
          <a:p>
            <a:pPr marL="0" indent="0">
              <a:buNone/>
            </a:pPr>
            <a:endParaRPr lang="es-ES" sz="2400" dirty="0"/>
          </a:p>
        </p:txBody>
      </p:sp>
    </p:spTree>
    <p:extLst>
      <p:ext uri="{BB962C8B-B14F-4D97-AF65-F5344CB8AC3E}">
        <p14:creationId xmlns:p14="http://schemas.microsoft.com/office/powerpoint/2010/main" val="69933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5BC297A-1D9A-45A9-BAE1-41DF7DC17C9E}"/>
              </a:ext>
            </a:extLst>
          </p:cNvPr>
          <p:cNvPicPr>
            <a:picLocks noChangeAspect="1"/>
          </p:cNvPicPr>
          <p:nvPr/>
        </p:nvPicPr>
        <p:blipFill>
          <a:blip r:embed="rId2"/>
          <a:stretch>
            <a:fillRect/>
          </a:stretch>
        </p:blipFill>
        <p:spPr>
          <a:xfrm>
            <a:off x="1392264" y="1065239"/>
            <a:ext cx="9407471" cy="5495324"/>
          </a:xfrm>
          <a:prstGeom prst="rect">
            <a:avLst/>
          </a:prstGeom>
          <a:ln>
            <a:solidFill>
              <a:schemeClr val="accent1"/>
            </a:solidFill>
          </a:ln>
        </p:spPr>
      </p:pic>
      <p:sp>
        <p:nvSpPr>
          <p:cNvPr id="3" name="CuadroTexto 2">
            <a:extLst>
              <a:ext uri="{FF2B5EF4-FFF2-40B4-BE49-F238E27FC236}">
                <a16:creationId xmlns:a16="http://schemas.microsoft.com/office/drawing/2014/main" id="{74A7D2DA-7496-41E3-B6EB-35E0FF3F4E40}"/>
              </a:ext>
            </a:extLst>
          </p:cNvPr>
          <p:cNvSpPr txBox="1"/>
          <p:nvPr/>
        </p:nvSpPr>
        <p:spPr>
          <a:xfrm>
            <a:off x="464949" y="297437"/>
            <a:ext cx="10910807" cy="646331"/>
          </a:xfrm>
          <a:prstGeom prst="rect">
            <a:avLst/>
          </a:prstGeom>
          <a:noFill/>
        </p:spPr>
        <p:txBody>
          <a:bodyPr wrap="square" rtlCol="0">
            <a:spAutoFit/>
          </a:bodyPr>
          <a:lstStyle/>
          <a:p>
            <a:r>
              <a:rPr lang="es-ES" sz="3600" dirty="0"/>
              <a:t>Propuesta automática de fertilizante. Primera aplicación.</a:t>
            </a:r>
          </a:p>
        </p:txBody>
      </p:sp>
    </p:spTree>
    <p:extLst>
      <p:ext uri="{BB962C8B-B14F-4D97-AF65-F5344CB8AC3E}">
        <p14:creationId xmlns:p14="http://schemas.microsoft.com/office/powerpoint/2010/main" val="239861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6E249A-EB86-4029-91CD-6966C938AFCB}"/>
              </a:ext>
            </a:extLst>
          </p:cNvPr>
          <p:cNvPicPr>
            <a:picLocks noChangeAspect="1"/>
          </p:cNvPicPr>
          <p:nvPr/>
        </p:nvPicPr>
        <p:blipFill>
          <a:blip r:embed="rId2"/>
          <a:stretch>
            <a:fillRect/>
          </a:stretch>
        </p:blipFill>
        <p:spPr>
          <a:xfrm>
            <a:off x="2695575" y="347662"/>
            <a:ext cx="6800850" cy="6162675"/>
          </a:xfrm>
          <a:prstGeom prst="rect">
            <a:avLst/>
          </a:prstGeom>
        </p:spPr>
      </p:pic>
    </p:spTree>
    <p:extLst>
      <p:ext uri="{BB962C8B-B14F-4D97-AF65-F5344CB8AC3E}">
        <p14:creationId xmlns:p14="http://schemas.microsoft.com/office/powerpoint/2010/main" val="194494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5A5EEA-EA71-47EB-BF9E-A85827B8257F}"/>
              </a:ext>
            </a:extLst>
          </p:cNvPr>
          <p:cNvPicPr>
            <a:picLocks noChangeAspect="1"/>
          </p:cNvPicPr>
          <p:nvPr/>
        </p:nvPicPr>
        <p:blipFill>
          <a:blip r:embed="rId2"/>
          <a:stretch>
            <a:fillRect/>
          </a:stretch>
        </p:blipFill>
        <p:spPr>
          <a:xfrm>
            <a:off x="2676525" y="780243"/>
            <a:ext cx="6838950" cy="5886450"/>
          </a:xfrm>
          <a:prstGeom prst="rect">
            <a:avLst/>
          </a:prstGeom>
          <a:ln>
            <a:solidFill>
              <a:schemeClr val="accent1"/>
            </a:solidFill>
          </a:ln>
        </p:spPr>
      </p:pic>
      <p:sp>
        <p:nvSpPr>
          <p:cNvPr id="3" name="CuadroTexto 2">
            <a:extLst>
              <a:ext uri="{FF2B5EF4-FFF2-40B4-BE49-F238E27FC236}">
                <a16:creationId xmlns:a16="http://schemas.microsoft.com/office/drawing/2014/main" id="{2F63DA0C-6A4F-4DF0-82B5-593372BCD1F4}"/>
              </a:ext>
            </a:extLst>
          </p:cNvPr>
          <p:cNvSpPr txBox="1"/>
          <p:nvPr/>
        </p:nvSpPr>
        <p:spPr>
          <a:xfrm>
            <a:off x="464949" y="191307"/>
            <a:ext cx="10910807" cy="646331"/>
          </a:xfrm>
          <a:prstGeom prst="rect">
            <a:avLst/>
          </a:prstGeom>
          <a:noFill/>
        </p:spPr>
        <p:txBody>
          <a:bodyPr wrap="square" rtlCol="0">
            <a:spAutoFit/>
          </a:bodyPr>
          <a:lstStyle/>
          <a:p>
            <a:r>
              <a:rPr lang="es-ES" sz="3600" dirty="0"/>
              <a:t>Segunda aplicación.</a:t>
            </a:r>
          </a:p>
        </p:txBody>
      </p:sp>
    </p:spTree>
    <p:extLst>
      <p:ext uri="{BB962C8B-B14F-4D97-AF65-F5344CB8AC3E}">
        <p14:creationId xmlns:p14="http://schemas.microsoft.com/office/powerpoint/2010/main" val="167171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FEAEC9-4794-49BB-B08C-64BF5D98BD2B}"/>
              </a:ext>
            </a:extLst>
          </p:cNvPr>
          <p:cNvPicPr>
            <a:picLocks noChangeAspect="1"/>
          </p:cNvPicPr>
          <p:nvPr/>
        </p:nvPicPr>
        <p:blipFill>
          <a:blip r:embed="rId2"/>
          <a:stretch>
            <a:fillRect/>
          </a:stretch>
        </p:blipFill>
        <p:spPr>
          <a:xfrm>
            <a:off x="700087" y="661987"/>
            <a:ext cx="10791825" cy="5534025"/>
          </a:xfrm>
          <a:prstGeom prst="rect">
            <a:avLst/>
          </a:prstGeom>
        </p:spPr>
      </p:pic>
    </p:spTree>
    <p:extLst>
      <p:ext uri="{BB962C8B-B14F-4D97-AF65-F5344CB8AC3E}">
        <p14:creationId xmlns:p14="http://schemas.microsoft.com/office/powerpoint/2010/main" val="265034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481822-6BCF-4AA9-8259-DBA76B588E50}"/>
              </a:ext>
            </a:extLst>
          </p:cNvPr>
          <p:cNvPicPr>
            <a:picLocks noChangeAspect="1"/>
          </p:cNvPicPr>
          <p:nvPr/>
        </p:nvPicPr>
        <p:blipFill>
          <a:blip r:embed="rId2"/>
          <a:stretch>
            <a:fillRect/>
          </a:stretch>
        </p:blipFill>
        <p:spPr>
          <a:xfrm>
            <a:off x="1152146" y="666427"/>
            <a:ext cx="9819327" cy="5563892"/>
          </a:xfrm>
          <a:prstGeom prst="rect">
            <a:avLst/>
          </a:prstGeom>
        </p:spPr>
      </p:pic>
    </p:spTree>
    <p:extLst>
      <p:ext uri="{BB962C8B-B14F-4D97-AF65-F5344CB8AC3E}">
        <p14:creationId xmlns:p14="http://schemas.microsoft.com/office/powerpoint/2010/main" val="100608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C78B46-6F72-4906-BA48-019A3533A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1960" y="0"/>
            <a:ext cx="9468079" cy="6858000"/>
          </a:xfrm>
          <a:prstGeom prst="rect">
            <a:avLst/>
          </a:prstGeom>
        </p:spPr>
      </p:pic>
    </p:spTree>
    <p:extLst>
      <p:ext uri="{BB962C8B-B14F-4D97-AF65-F5344CB8AC3E}">
        <p14:creationId xmlns:p14="http://schemas.microsoft.com/office/powerpoint/2010/main" val="4275171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830303-AF6C-49D8-A55D-676ED4E676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8989" y="0"/>
            <a:ext cx="6834021" cy="6858000"/>
          </a:xfrm>
          <a:prstGeom prst="rect">
            <a:avLst/>
          </a:prstGeom>
        </p:spPr>
      </p:pic>
    </p:spTree>
    <p:extLst>
      <p:ext uri="{BB962C8B-B14F-4D97-AF65-F5344CB8AC3E}">
        <p14:creationId xmlns:p14="http://schemas.microsoft.com/office/powerpoint/2010/main" val="348550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a:bodyPr>
          <a:lstStyle/>
          <a:p>
            <a:pPr marL="0" indent="0">
              <a:buNone/>
            </a:pPr>
            <a:r>
              <a:rPr lang="es-ES" sz="5400" b="1" dirty="0"/>
              <a:t>Fechas clave para la entrada en vigor de la obligación de hacer PLAN DE ABONADO:</a:t>
            </a:r>
          </a:p>
          <a:p>
            <a:pPr marL="0" indent="0">
              <a:buNone/>
            </a:pPr>
            <a:endParaRPr lang="es-ES" b="1" dirty="0"/>
          </a:p>
          <a:p>
            <a:pPr lvl="0"/>
            <a:r>
              <a:rPr lang="es-ES" sz="4000" b="1" dirty="0"/>
              <a:t>Regla general:</a:t>
            </a:r>
            <a:r>
              <a:rPr lang="es-ES" sz="4000" dirty="0"/>
              <a:t> </a:t>
            </a:r>
            <a:r>
              <a:rPr lang="es-ES" sz="4000" dirty="0">
                <a:highlight>
                  <a:srgbClr val="FFFF00"/>
                </a:highlight>
              </a:rPr>
              <a:t>A partir del </a:t>
            </a:r>
            <a:r>
              <a:rPr lang="es-ES" sz="4000" b="1" dirty="0">
                <a:highlight>
                  <a:srgbClr val="FFFF00"/>
                </a:highlight>
              </a:rPr>
              <a:t>1 de septiembre de 2026</a:t>
            </a:r>
            <a:r>
              <a:rPr lang="es-ES" sz="4000" dirty="0"/>
              <a:t>.</a:t>
            </a:r>
          </a:p>
          <a:p>
            <a:pPr lvl="0"/>
            <a:r>
              <a:rPr lang="es-ES" sz="4000" b="1" dirty="0"/>
              <a:t>Caso especial (regadío):</a:t>
            </a:r>
            <a:r>
              <a:rPr lang="es-ES" sz="4000" dirty="0"/>
              <a:t> Para las unidades de producción en regadío donde el cultivo se siembre o plante entre el 1 de marzo y el 30 de junio de 2026, la obligación se adelanta al </a:t>
            </a:r>
            <a:r>
              <a:rPr lang="es-ES" sz="4000" b="1" dirty="0"/>
              <a:t>1 de enero de 2026</a:t>
            </a:r>
            <a:r>
              <a:rPr lang="es-ES" sz="4000" dirty="0"/>
              <a:t>.</a:t>
            </a:r>
          </a:p>
          <a:p>
            <a:pPr marL="0" indent="0">
              <a:buNone/>
            </a:pPr>
            <a:endParaRPr lang="es-ES" sz="2400" dirty="0"/>
          </a:p>
        </p:txBody>
      </p:sp>
    </p:spTree>
    <p:extLst>
      <p:ext uri="{BB962C8B-B14F-4D97-AF65-F5344CB8AC3E}">
        <p14:creationId xmlns:p14="http://schemas.microsoft.com/office/powerpoint/2010/main" val="3469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fontScale="92500" lnSpcReduction="20000"/>
          </a:bodyPr>
          <a:lstStyle/>
          <a:p>
            <a:pPr marL="0" indent="0">
              <a:buNone/>
            </a:pPr>
            <a:r>
              <a:rPr lang="es-ES" sz="5400" b="1" dirty="0"/>
              <a:t>Cuándo se puede PRESCINDIR DEL ASESOR profesional externo</a:t>
            </a:r>
          </a:p>
          <a:p>
            <a:pPr marL="0" indent="0">
              <a:buNone/>
            </a:pPr>
            <a:endParaRPr lang="es-ES" b="1" dirty="0"/>
          </a:p>
          <a:p>
            <a:pPr marL="0" indent="0">
              <a:buNone/>
            </a:pPr>
            <a:r>
              <a:rPr lang="es-ES" dirty="0"/>
              <a:t>1. </a:t>
            </a:r>
            <a:r>
              <a:rPr lang="es-ES" u="sng" dirty="0"/>
              <a:t>Sustitución del </a:t>
            </a:r>
            <a:r>
              <a:rPr lang="es-ES" u="sng" dirty="0">
                <a:highlight>
                  <a:srgbClr val="FFFF00"/>
                </a:highlight>
              </a:rPr>
              <a:t>Asesoramiento por un Programa Informático</a:t>
            </a:r>
          </a:p>
          <a:p>
            <a:pPr marL="0" indent="0">
              <a:buNone/>
            </a:pPr>
            <a:r>
              <a:rPr lang="es-ES" dirty="0"/>
              <a:t>La principal circunstancia en la que la labor de asesoramiento puede ser sustituida es mediante el uso de herramientas tecnológicas:</a:t>
            </a:r>
          </a:p>
          <a:p>
            <a:r>
              <a:rPr lang="es-ES" dirty="0"/>
              <a:t>Condición: Las obligaciones de asesoramiento técnico podrán cumplirse si el titular de la </a:t>
            </a:r>
            <a:r>
              <a:rPr lang="es-ES" dirty="0">
                <a:highlight>
                  <a:srgbClr val="FFFF00"/>
                </a:highlight>
              </a:rPr>
              <a:t>explotación emplea un programa informático de recomendaciones de abonado</a:t>
            </a:r>
            <a:r>
              <a:rPr lang="es-ES" dirty="0"/>
              <a:t>.</a:t>
            </a:r>
          </a:p>
          <a:p>
            <a:r>
              <a:rPr lang="es-ES" dirty="0"/>
              <a:t>Autorización: Este programa debe estar </a:t>
            </a:r>
            <a:r>
              <a:rPr lang="es-ES" dirty="0">
                <a:highlight>
                  <a:srgbClr val="FFFF00"/>
                </a:highlight>
              </a:rPr>
              <a:t>reconocido por la autoridad competente </a:t>
            </a:r>
            <a:r>
              <a:rPr lang="es-ES" dirty="0"/>
              <a:t>de la comunidad autónoma donde se vaya a utilizar.</a:t>
            </a:r>
          </a:p>
          <a:p>
            <a:r>
              <a:rPr lang="es-ES" dirty="0"/>
              <a:t>Requisitos Mínimos: Estos programas o aplicaciones informáticas deben elaborar los cálculos de las necesidades de nutrientes de los cultivos y proporcionar una propuesta de abonado. Además, deben proporcionar, al menos, la funcionalidad de la herramienta de sostenibilidad agraria para nutrientes a la que se refiere el Reglamento (UE) 2021/2115 (Política Agrícola Común).</a:t>
            </a:r>
          </a:p>
          <a:p>
            <a:pPr marL="0" indent="0">
              <a:buNone/>
            </a:pPr>
            <a:r>
              <a:rPr lang="es-ES" dirty="0"/>
              <a:t>La comunidad autónoma es responsable de comunicar al Ministerio de Agricultura, Pesca y Alimentación la lista de estas aplicaciones reconocidas para su publicación.</a:t>
            </a:r>
          </a:p>
          <a:p>
            <a:pPr marL="0" indent="0">
              <a:buNone/>
            </a:pPr>
            <a:endParaRPr lang="es-ES" sz="2400" dirty="0"/>
          </a:p>
        </p:txBody>
      </p:sp>
    </p:spTree>
    <p:extLst>
      <p:ext uri="{BB962C8B-B14F-4D97-AF65-F5344CB8AC3E}">
        <p14:creationId xmlns:p14="http://schemas.microsoft.com/office/powerpoint/2010/main" val="46872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fontScale="92500"/>
          </a:bodyPr>
          <a:lstStyle/>
          <a:p>
            <a:pPr marL="0" indent="0">
              <a:buNone/>
            </a:pPr>
            <a:r>
              <a:rPr lang="es-ES" sz="5400" b="1" dirty="0"/>
              <a:t>Cuándo se puede PRESCINDIR DEL ASESOR profesional externo</a:t>
            </a:r>
          </a:p>
          <a:p>
            <a:pPr marL="0" indent="0">
              <a:buNone/>
            </a:pPr>
            <a:endParaRPr lang="es-ES" sz="1500" b="1" dirty="0"/>
          </a:p>
          <a:p>
            <a:pPr marL="0" indent="0">
              <a:buNone/>
            </a:pPr>
            <a:r>
              <a:rPr lang="es-ES" dirty="0"/>
              <a:t>2. </a:t>
            </a:r>
            <a:r>
              <a:rPr lang="es-ES" u="sng" dirty="0"/>
              <a:t>Exención para el Titular de la Explotación (</a:t>
            </a:r>
            <a:r>
              <a:rPr lang="es-ES" u="sng" dirty="0" err="1"/>
              <a:t>Autocertificación</a:t>
            </a:r>
            <a:r>
              <a:rPr lang="es-ES" u="sng" dirty="0"/>
              <a:t>)</a:t>
            </a:r>
          </a:p>
          <a:p>
            <a:pPr marL="0" indent="0">
              <a:buNone/>
            </a:pPr>
            <a:r>
              <a:rPr lang="es-ES" dirty="0"/>
              <a:t>Aunque no es una "sustitución" del asesoramiento, </a:t>
            </a:r>
            <a:r>
              <a:rPr lang="es-ES" dirty="0">
                <a:highlight>
                  <a:srgbClr val="FFFF00"/>
                </a:highlight>
              </a:rPr>
              <a:t>el rol de asesor puede ser ejercido por el propio agricultor</a:t>
            </a:r>
            <a:r>
              <a:rPr lang="es-ES" dirty="0"/>
              <a:t> en su explotación si cumple con la </a:t>
            </a:r>
            <a:r>
              <a:rPr lang="es-ES" dirty="0">
                <a:highlight>
                  <a:srgbClr val="FFFF00"/>
                </a:highlight>
              </a:rPr>
              <a:t>cualificación</a:t>
            </a:r>
            <a:r>
              <a:rPr lang="es-ES" dirty="0"/>
              <a:t> necesaria:</a:t>
            </a:r>
          </a:p>
          <a:p>
            <a:pPr marL="0" indent="0">
              <a:buNone/>
            </a:pPr>
            <a:r>
              <a:rPr lang="es-ES" dirty="0"/>
              <a:t>• Condición: La persona titular de una explotación agrícola que pueda acreditar ante el órgano competente de la comunidad autónoma que está en posesión de la titulación necesaria para ser asesor, está exenta de cumplir los requisitos de acreditación (inscripción en el REGFER) para ejercer la labor de asesor exclusivamente en su propia explotación.</a:t>
            </a:r>
          </a:p>
          <a:p>
            <a:pPr marL="0" indent="0">
              <a:buNone/>
            </a:pPr>
            <a:r>
              <a:rPr lang="es-ES" dirty="0"/>
              <a:t>• Titulación: La titulación necesaria implica contar con un mínimo de </a:t>
            </a:r>
            <a:r>
              <a:rPr lang="es-ES" dirty="0">
                <a:highlight>
                  <a:srgbClr val="FFFF00"/>
                </a:highlight>
              </a:rPr>
              <a:t>40 ECTS</a:t>
            </a:r>
            <a:r>
              <a:rPr lang="es-ES" dirty="0"/>
              <a:t> en materias relacionadas directamente con la producción vegetal, incluyendo </a:t>
            </a:r>
            <a:r>
              <a:rPr lang="es-ES" dirty="0">
                <a:highlight>
                  <a:srgbClr val="FFFF00"/>
                </a:highlight>
              </a:rPr>
              <a:t>al menos 12 </a:t>
            </a:r>
            <a:r>
              <a:rPr lang="es-ES" dirty="0"/>
              <a:t>ECTS en materias relacionadas específicamente con la fertilización de cultivos.</a:t>
            </a:r>
          </a:p>
          <a:p>
            <a:pPr marL="0" indent="0">
              <a:buNone/>
            </a:pPr>
            <a:endParaRPr lang="es-ES" sz="2400" dirty="0"/>
          </a:p>
        </p:txBody>
      </p:sp>
    </p:spTree>
    <p:extLst>
      <p:ext uri="{BB962C8B-B14F-4D97-AF65-F5344CB8AC3E}">
        <p14:creationId xmlns:p14="http://schemas.microsoft.com/office/powerpoint/2010/main" val="220376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961B1AC-629D-4CC2-BE2D-CC2714DCC701}"/>
              </a:ext>
            </a:extLst>
          </p:cNvPr>
          <p:cNvSpPr/>
          <p:nvPr/>
        </p:nvSpPr>
        <p:spPr>
          <a:xfrm>
            <a:off x="475013" y="344384"/>
            <a:ext cx="10972800" cy="1569660"/>
          </a:xfrm>
          <a:prstGeom prst="rect">
            <a:avLst/>
          </a:prstGeom>
        </p:spPr>
        <p:txBody>
          <a:bodyPr wrap="square">
            <a:spAutoFit/>
          </a:bodyPr>
          <a:lstStyle/>
          <a:p>
            <a:r>
              <a:rPr lang="es-ES" sz="2400" dirty="0"/>
              <a:t>Los </a:t>
            </a:r>
            <a:r>
              <a:rPr lang="es-ES" sz="2400" b="1" dirty="0"/>
              <a:t>créditos ECTS</a:t>
            </a:r>
            <a:r>
              <a:rPr lang="es-ES" sz="2400" dirty="0"/>
              <a:t> (del inglés </a:t>
            </a:r>
            <a:r>
              <a:rPr lang="es-ES" sz="2400" i="1" dirty="0" err="1"/>
              <a:t>European</a:t>
            </a:r>
            <a:r>
              <a:rPr lang="es-ES" sz="2400" i="1" dirty="0"/>
              <a:t> </a:t>
            </a:r>
            <a:r>
              <a:rPr lang="es-ES" sz="2400" i="1" dirty="0" err="1"/>
              <a:t>Credit</a:t>
            </a:r>
            <a:r>
              <a:rPr lang="es-ES" sz="2400" i="1" dirty="0"/>
              <a:t> Transfer and </a:t>
            </a:r>
            <a:r>
              <a:rPr lang="es-ES" sz="2400" i="1" dirty="0" err="1"/>
              <a:t>Accumulation</a:t>
            </a:r>
            <a:r>
              <a:rPr lang="es-ES" sz="2400" i="1" dirty="0"/>
              <a:t> </a:t>
            </a:r>
            <a:r>
              <a:rPr lang="es-ES" sz="2400" i="1" dirty="0" err="1"/>
              <a:t>System</a:t>
            </a:r>
            <a:r>
              <a:rPr lang="es-ES" sz="2400" dirty="0"/>
              <a:t>) son la unidad estándar que se utiliza en el </a:t>
            </a:r>
            <a:r>
              <a:rPr lang="es-ES" sz="2400" b="1" dirty="0"/>
              <a:t>Espacio Europeo de Educación Superior (EEES)</a:t>
            </a:r>
            <a:r>
              <a:rPr lang="es-ES" sz="2400" dirty="0"/>
              <a:t> para medir la carga de trabajo del estudiante y permitir la comparabilidad de estudios entre países europeos.</a:t>
            </a:r>
          </a:p>
        </p:txBody>
      </p:sp>
      <p:sp>
        <p:nvSpPr>
          <p:cNvPr id="12" name="CuadroTexto 11">
            <a:extLst>
              <a:ext uri="{FF2B5EF4-FFF2-40B4-BE49-F238E27FC236}">
                <a16:creationId xmlns:a16="http://schemas.microsoft.com/office/drawing/2014/main" id="{38F9B88B-EB5C-4F0C-B5D3-51D3EC6199EF}"/>
              </a:ext>
            </a:extLst>
          </p:cNvPr>
          <p:cNvSpPr txBox="1"/>
          <p:nvPr/>
        </p:nvSpPr>
        <p:spPr>
          <a:xfrm>
            <a:off x="878774" y="4576879"/>
            <a:ext cx="9227128" cy="1938992"/>
          </a:xfrm>
          <a:prstGeom prst="rect">
            <a:avLst/>
          </a:prstGeom>
          <a:noFill/>
        </p:spPr>
        <p:txBody>
          <a:bodyPr wrap="square" rtlCol="0">
            <a:spAutoFit/>
          </a:bodyPr>
          <a:lstStyle/>
          <a:p>
            <a:pPr marL="285750" indent="-285750">
              <a:buFont typeface="Arial" panose="020B0604020202020204" pitchFamily="34" charset="0"/>
              <a:buChar char="•"/>
            </a:pPr>
            <a:r>
              <a:rPr lang="es-ES" sz="2400" dirty="0"/>
              <a:t>Los ECTS miden </a:t>
            </a:r>
            <a:r>
              <a:rPr lang="es-ES" sz="2400" dirty="0">
                <a:highlight>
                  <a:srgbClr val="FFFF00"/>
                </a:highlight>
              </a:rPr>
              <a:t>formación universitaria </a:t>
            </a:r>
            <a:r>
              <a:rPr lang="es-ES" sz="2400" dirty="0"/>
              <a:t>oficial</a:t>
            </a:r>
          </a:p>
          <a:p>
            <a:pPr marL="285750" indent="-285750">
              <a:buFont typeface="Arial" panose="020B0604020202020204" pitchFamily="34" charset="0"/>
              <a:buChar char="•"/>
            </a:pPr>
            <a:r>
              <a:rPr lang="es-ES" sz="2400" dirty="0"/>
              <a:t>El RD exige una cantidad mínima de formación acreditada</a:t>
            </a:r>
          </a:p>
          <a:p>
            <a:pPr marL="285750" indent="-285750">
              <a:buFont typeface="Arial" panose="020B0604020202020204" pitchFamily="34" charset="0"/>
              <a:buChar char="•"/>
            </a:pPr>
            <a:r>
              <a:rPr lang="es-ES" sz="2400" dirty="0"/>
              <a:t>Se obtienen superando asignaturas universitarias oficiales</a:t>
            </a:r>
          </a:p>
          <a:p>
            <a:pPr marL="285750" indent="-285750">
              <a:buFont typeface="Arial" panose="020B0604020202020204" pitchFamily="34" charset="0"/>
              <a:buChar char="•"/>
            </a:pPr>
            <a:r>
              <a:rPr lang="es-ES" sz="2400" dirty="0"/>
              <a:t>Deben estar claramente vinculados a producción vegetal y fertilización</a:t>
            </a:r>
          </a:p>
          <a:p>
            <a:pPr marL="285750" indent="-285750">
              <a:buFont typeface="Arial" panose="020B0604020202020204" pitchFamily="34" charset="0"/>
              <a:buChar char="•"/>
            </a:pPr>
            <a:r>
              <a:rPr lang="es-ES" sz="2400" dirty="0"/>
              <a:t>La validez final la determina la administración competente</a:t>
            </a:r>
          </a:p>
        </p:txBody>
      </p:sp>
      <p:sp>
        <p:nvSpPr>
          <p:cNvPr id="13" name="Rectángulo 12">
            <a:extLst>
              <a:ext uri="{FF2B5EF4-FFF2-40B4-BE49-F238E27FC236}">
                <a16:creationId xmlns:a16="http://schemas.microsoft.com/office/drawing/2014/main" id="{FC621FA6-C791-4096-9EF4-3F1003105F5A}"/>
              </a:ext>
            </a:extLst>
          </p:cNvPr>
          <p:cNvSpPr/>
          <p:nvPr/>
        </p:nvSpPr>
        <p:spPr>
          <a:xfrm>
            <a:off x="676893" y="2281120"/>
            <a:ext cx="10390910" cy="1938992"/>
          </a:xfrm>
          <a:prstGeom prst="rect">
            <a:avLst/>
          </a:prstGeom>
        </p:spPr>
        <p:txBody>
          <a:bodyPr wrap="square">
            <a:spAutoFit/>
          </a:bodyPr>
          <a:lstStyle/>
          <a:p>
            <a:r>
              <a:rPr lang="es-ES" sz="2400" dirty="0"/>
              <a:t>1 crédito ECTS = </a:t>
            </a:r>
            <a:r>
              <a:rPr lang="es-ES" sz="2400" b="1" dirty="0"/>
              <a:t>25–30 horas de trabajo </a:t>
            </a:r>
            <a:r>
              <a:rPr lang="es-ES" sz="2400" dirty="0"/>
              <a:t>del estudiante</a:t>
            </a:r>
          </a:p>
          <a:p>
            <a:endParaRPr lang="es-ES" sz="2400" dirty="0"/>
          </a:p>
          <a:p>
            <a:r>
              <a:rPr lang="es-ES" sz="2400" dirty="0"/>
              <a:t>Por tanto:</a:t>
            </a:r>
          </a:p>
          <a:p>
            <a:r>
              <a:rPr lang="es-ES" sz="2400" dirty="0"/>
              <a:t>40 ECTS ≈ 1.000–1.200 horas de trabajo</a:t>
            </a:r>
          </a:p>
          <a:p>
            <a:r>
              <a:rPr lang="es-ES" sz="2400" dirty="0"/>
              <a:t>12 ECTS ≈ 300–360 horas dedicadas específicamente a fertilización de cultivos</a:t>
            </a:r>
          </a:p>
        </p:txBody>
      </p:sp>
    </p:spTree>
    <p:extLst>
      <p:ext uri="{BB962C8B-B14F-4D97-AF65-F5344CB8AC3E}">
        <p14:creationId xmlns:p14="http://schemas.microsoft.com/office/powerpoint/2010/main" val="187385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lnSpcReduction="10000"/>
          </a:bodyPr>
          <a:lstStyle/>
          <a:p>
            <a:pPr marL="0" indent="0">
              <a:buNone/>
            </a:pPr>
            <a:r>
              <a:rPr lang="es-ES" sz="5400" b="1" dirty="0"/>
              <a:t>Cuándo se puede PRESCINDIR DEL ASESOR profesional externo</a:t>
            </a:r>
          </a:p>
          <a:p>
            <a:pPr marL="0" indent="0">
              <a:buNone/>
            </a:pPr>
            <a:endParaRPr lang="es-ES" sz="1500" b="1" dirty="0"/>
          </a:p>
          <a:p>
            <a:pPr marL="0" indent="0">
              <a:buNone/>
            </a:pPr>
            <a:r>
              <a:rPr lang="es-ES" dirty="0"/>
              <a:t>3. </a:t>
            </a:r>
            <a:r>
              <a:rPr lang="es-ES" u="sng" dirty="0"/>
              <a:t>Exenciones de la Obligación de Asesoramiento (Vinculadas al Plan de Abonado)</a:t>
            </a:r>
          </a:p>
          <a:p>
            <a:pPr marL="0" indent="0">
              <a:buNone/>
            </a:pPr>
            <a:r>
              <a:rPr lang="es-ES" dirty="0"/>
              <a:t>El </a:t>
            </a:r>
            <a:r>
              <a:rPr lang="es-ES" dirty="0">
                <a:highlight>
                  <a:srgbClr val="FFFF00"/>
                </a:highlight>
              </a:rPr>
              <a:t>asesoramiento técnico en fertilización </a:t>
            </a:r>
            <a:r>
              <a:rPr lang="es-ES" dirty="0"/>
              <a:t>es obligatorio, pero esta obligación </a:t>
            </a:r>
            <a:r>
              <a:rPr lang="es-ES" dirty="0">
                <a:highlight>
                  <a:srgbClr val="FFFF00"/>
                </a:highlight>
              </a:rPr>
              <a:t>no aplica </a:t>
            </a:r>
            <a:r>
              <a:rPr lang="es-ES" dirty="0"/>
              <a:t>a las </a:t>
            </a:r>
            <a:r>
              <a:rPr lang="es-ES" dirty="0">
                <a:highlight>
                  <a:srgbClr val="FFFF00"/>
                </a:highlight>
              </a:rPr>
              <a:t>unidades de producción que están exceptuadas de elaborar el Plan de Abonado</a:t>
            </a:r>
            <a:r>
              <a:rPr lang="es-ES" dirty="0"/>
              <a:t>.</a:t>
            </a:r>
          </a:p>
          <a:p>
            <a:pPr marL="0" indent="0">
              <a:buNone/>
            </a:pPr>
            <a:r>
              <a:rPr lang="es-ES" dirty="0"/>
              <a:t>No están obligadas al Plan de Abonado, y por lo tanto, tampoco al asesoramiento técnico en fertilización, las siguientes unidades de producción, según el Real Decreto 934/2025 (que modifica el 1051/2022):</a:t>
            </a:r>
          </a:p>
          <a:p>
            <a:pPr marL="0" indent="0">
              <a:buNone/>
            </a:pPr>
            <a:r>
              <a:rPr lang="es-ES" dirty="0"/>
              <a:t>• Las que no superen las 10 hectáreas de superficie, siempre que sean de secano o estén dedicadas únicamente a pastos o cultivos forrajeros para autoconsumo.</a:t>
            </a:r>
          </a:p>
          <a:p>
            <a:pPr marL="0" indent="0">
              <a:buNone/>
            </a:pPr>
            <a:r>
              <a:rPr lang="es-ES" dirty="0"/>
              <a:t>• Las destinadas únicamente a pastos que no se fertilicen. No se consideran fertilización las deyecciones ganaderas depositadas durante el pastoreo</a:t>
            </a:r>
          </a:p>
          <a:p>
            <a:pPr marL="0" indent="0">
              <a:buNone/>
            </a:pPr>
            <a:endParaRPr lang="es-ES" sz="2400" dirty="0"/>
          </a:p>
        </p:txBody>
      </p:sp>
    </p:spTree>
    <p:extLst>
      <p:ext uri="{BB962C8B-B14F-4D97-AF65-F5344CB8AC3E}">
        <p14:creationId xmlns:p14="http://schemas.microsoft.com/office/powerpoint/2010/main" val="388881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a:bodyPr>
          <a:lstStyle/>
          <a:p>
            <a:pPr marL="0" indent="0">
              <a:buNone/>
            </a:pPr>
            <a:r>
              <a:rPr lang="es-ES" sz="5400" b="1" dirty="0"/>
              <a:t>Zonas vulnerables a la contaminación por nitratos de origen agrario en CyL</a:t>
            </a:r>
          </a:p>
          <a:p>
            <a:pPr marL="0" indent="0">
              <a:buNone/>
            </a:pPr>
            <a:endParaRPr lang="es-ES" sz="1500" b="1" dirty="0"/>
          </a:p>
          <a:p>
            <a:endParaRPr lang="es-ES" dirty="0"/>
          </a:p>
          <a:p>
            <a:r>
              <a:rPr lang="es-ES" dirty="0"/>
              <a:t> </a:t>
            </a:r>
            <a:r>
              <a:rPr lang="es-ES" i="1" dirty="0"/>
              <a:t>DECRETO 5/</a:t>
            </a:r>
            <a:r>
              <a:rPr lang="es-ES" i="1" dirty="0">
                <a:highlight>
                  <a:srgbClr val="FFFF00"/>
                </a:highlight>
              </a:rPr>
              <a:t>2020</a:t>
            </a:r>
            <a:r>
              <a:rPr lang="es-ES" i="1" dirty="0"/>
              <a:t>, de 25 de junio, por el que </a:t>
            </a:r>
            <a:r>
              <a:rPr lang="es-ES" i="1" dirty="0">
                <a:highlight>
                  <a:srgbClr val="FFFF00"/>
                </a:highlight>
              </a:rPr>
              <a:t>se designan las zonas vulnerables</a:t>
            </a:r>
            <a:r>
              <a:rPr lang="es-ES" i="1" dirty="0"/>
              <a:t> a la contaminación de las aguas por nitratos procedentes de fuentes de origen agrícola y ganadero, y se aprueba el Código de Buenas Prácticas Agrarias.</a:t>
            </a:r>
          </a:p>
          <a:p>
            <a:endParaRPr lang="es-ES" dirty="0"/>
          </a:p>
          <a:p>
            <a:r>
              <a:rPr lang="es-ES" dirty="0"/>
              <a:t> </a:t>
            </a:r>
            <a:r>
              <a:rPr lang="es-ES" i="1" dirty="0"/>
              <a:t>ORDEN MAV/398/</a:t>
            </a:r>
            <a:r>
              <a:rPr lang="es-ES" i="1" dirty="0">
                <a:highlight>
                  <a:srgbClr val="FFFF00"/>
                </a:highlight>
              </a:rPr>
              <a:t>2022</a:t>
            </a:r>
            <a:r>
              <a:rPr lang="es-ES" i="1" dirty="0"/>
              <a:t>, de 29 de abril, por la que se aprueba el </a:t>
            </a:r>
            <a:r>
              <a:rPr lang="es-ES" i="1" dirty="0">
                <a:highlight>
                  <a:srgbClr val="FFFF00"/>
                </a:highlight>
              </a:rPr>
              <a:t>programa de actuación</a:t>
            </a:r>
            <a:r>
              <a:rPr lang="es-ES" i="1" dirty="0"/>
              <a:t> de las zonas vulnerables a la contaminación por nitratos procedentes de fuentes de origen agrícola y ganadero designadas en Castilla y León. </a:t>
            </a:r>
            <a:endParaRPr lang="es-ES" sz="2400" dirty="0"/>
          </a:p>
        </p:txBody>
      </p:sp>
    </p:spTree>
    <p:extLst>
      <p:ext uri="{BB962C8B-B14F-4D97-AF65-F5344CB8AC3E}">
        <p14:creationId xmlns:p14="http://schemas.microsoft.com/office/powerpoint/2010/main" val="163239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8D2A99-35CA-476C-976F-CB9BAE3B0A26}"/>
              </a:ext>
            </a:extLst>
          </p:cNvPr>
          <p:cNvSpPr>
            <a:spLocks noGrp="1"/>
          </p:cNvSpPr>
          <p:nvPr>
            <p:ph idx="1"/>
          </p:nvPr>
        </p:nvSpPr>
        <p:spPr>
          <a:xfrm>
            <a:off x="142504" y="178130"/>
            <a:ext cx="11899075" cy="6543304"/>
          </a:xfrm>
        </p:spPr>
        <p:txBody>
          <a:bodyPr>
            <a:normAutofit/>
          </a:bodyPr>
          <a:lstStyle/>
          <a:p>
            <a:pPr marL="0" indent="0">
              <a:buNone/>
            </a:pPr>
            <a:endParaRPr lang="es-ES" sz="1500" b="1" dirty="0"/>
          </a:p>
          <a:p>
            <a:pPr marL="0" indent="0">
              <a:buNone/>
            </a:pPr>
            <a:endParaRPr lang="es-ES" dirty="0"/>
          </a:p>
        </p:txBody>
      </p:sp>
      <p:sp>
        <p:nvSpPr>
          <p:cNvPr id="2" name="CuadroTexto 1">
            <a:extLst>
              <a:ext uri="{FF2B5EF4-FFF2-40B4-BE49-F238E27FC236}">
                <a16:creationId xmlns:a16="http://schemas.microsoft.com/office/drawing/2014/main" id="{C9F503CE-3E77-4D67-B233-A87296202316}"/>
              </a:ext>
            </a:extLst>
          </p:cNvPr>
          <p:cNvSpPr txBox="1"/>
          <p:nvPr/>
        </p:nvSpPr>
        <p:spPr>
          <a:xfrm>
            <a:off x="833097" y="1296918"/>
            <a:ext cx="4055425" cy="3539430"/>
          </a:xfrm>
          <a:prstGeom prst="rect">
            <a:avLst/>
          </a:prstGeom>
          <a:noFill/>
        </p:spPr>
        <p:txBody>
          <a:bodyPr wrap="square" rtlCol="0">
            <a:spAutoFit/>
          </a:bodyPr>
          <a:lstStyle/>
          <a:p>
            <a:pPr algn="just"/>
            <a:r>
              <a:rPr lang="es-ES" sz="3200" dirty="0">
                <a:solidFill>
                  <a:srgbClr val="1C1C1A"/>
                </a:solidFill>
              </a:rPr>
              <a:t>Cuando el aporte de fertilizantes nitrogenados se realice mediante el empleo de estiércoles, éste nunca podrá ser superior a </a:t>
            </a:r>
            <a:r>
              <a:rPr lang="es-ES" sz="3200" dirty="0">
                <a:solidFill>
                  <a:srgbClr val="1C1C1A"/>
                </a:solidFill>
                <a:highlight>
                  <a:srgbClr val="FFFF00"/>
                </a:highlight>
              </a:rPr>
              <a:t>170 kg N/ha</a:t>
            </a:r>
            <a:r>
              <a:rPr lang="es-ES" sz="3200" dirty="0">
                <a:solidFill>
                  <a:srgbClr val="1C1C1A"/>
                </a:solidFill>
              </a:rPr>
              <a:t>.</a:t>
            </a:r>
            <a:endParaRPr lang="es-ES" sz="3200" dirty="0"/>
          </a:p>
        </p:txBody>
      </p:sp>
      <p:pic>
        <p:nvPicPr>
          <p:cNvPr id="4" name="Imagen 3">
            <a:extLst>
              <a:ext uri="{FF2B5EF4-FFF2-40B4-BE49-F238E27FC236}">
                <a16:creationId xmlns:a16="http://schemas.microsoft.com/office/drawing/2014/main" id="{CEADF20E-C3BA-4A1F-8331-9D8BA3A94832}"/>
              </a:ext>
            </a:extLst>
          </p:cNvPr>
          <p:cNvPicPr>
            <a:picLocks noChangeAspect="1"/>
          </p:cNvPicPr>
          <p:nvPr/>
        </p:nvPicPr>
        <p:blipFill>
          <a:blip r:embed="rId2"/>
          <a:stretch>
            <a:fillRect/>
          </a:stretch>
        </p:blipFill>
        <p:spPr>
          <a:xfrm>
            <a:off x="5579114" y="139844"/>
            <a:ext cx="5419725" cy="6619875"/>
          </a:xfrm>
          <a:prstGeom prst="rect">
            <a:avLst/>
          </a:prstGeom>
        </p:spPr>
      </p:pic>
    </p:spTree>
    <p:extLst>
      <p:ext uri="{BB962C8B-B14F-4D97-AF65-F5344CB8AC3E}">
        <p14:creationId xmlns:p14="http://schemas.microsoft.com/office/powerpoint/2010/main" val="1776463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912</Words>
  <Application>Microsoft Office PowerPoint</Application>
  <PresentationFormat>Panorámica</PresentationFormat>
  <Paragraphs>64</Paragraphs>
  <Slides>26</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 NORMATIVA Nutrición vegetal sostenible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Planes de abonado con SATIVUM   </vt:lpstr>
      <vt:lpstr>https://www.sativum.es/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NORMATIVA Nutrición vegetal sostenible  JORNADA DE AGRICULTURA DE PRECISIÓN</dc:title>
  <dc:creator>Miriam Mercedes Fernández Sánchez</dc:creator>
  <cp:lastModifiedBy>Miriam Mercedes Fernández Sánchez</cp:lastModifiedBy>
  <cp:revision>33</cp:revision>
  <dcterms:created xsi:type="dcterms:W3CDTF">2025-12-10T10:58:41Z</dcterms:created>
  <dcterms:modified xsi:type="dcterms:W3CDTF">2026-02-02T10:30:00Z</dcterms:modified>
</cp:coreProperties>
</file>