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tags/tag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709" r:id="rId2"/>
    <p:sldId id="338" r:id="rId3"/>
    <p:sldId id="756" r:id="rId4"/>
    <p:sldId id="752" r:id="rId5"/>
    <p:sldId id="761" r:id="rId6"/>
    <p:sldId id="368" r:id="rId7"/>
    <p:sldId id="334" r:id="rId8"/>
    <p:sldId id="266" r:id="rId9"/>
    <p:sldId id="750" r:id="rId10"/>
    <p:sldId id="269" r:id="rId11"/>
    <p:sldId id="758" r:id="rId12"/>
    <p:sldId id="270" r:id="rId13"/>
    <p:sldId id="271" r:id="rId14"/>
    <p:sldId id="272" r:id="rId15"/>
    <p:sldId id="275" r:id="rId16"/>
    <p:sldId id="772" r:id="rId17"/>
    <p:sldId id="256" r:id="rId18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23" autoAdjust="0"/>
    <p:restoredTop sz="94660"/>
  </p:normalViewPr>
  <p:slideViewPr>
    <p:cSldViewPr snapToGrid="0">
      <p:cViewPr varScale="1">
        <p:scale>
          <a:sx n="99" d="100"/>
          <a:sy n="99" d="100"/>
        </p:scale>
        <p:origin x="59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diagrams/_rels/data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svg"/><Relationship Id="rId3" Type="http://schemas.openxmlformats.org/officeDocument/2006/relationships/image" Target="../media/image27.png"/><Relationship Id="rId7" Type="http://schemas.openxmlformats.org/officeDocument/2006/relationships/image" Target="../media/image31.png"/><Relationship Id="rId2" Type="http://schemas.openxmlformats.org/officeDocument/2006/relationships/image" Target="../media/image26.svg"/><Relationship Id="rId1" Type="http://schemas.openxmlformats.org/officeDocument/2006/relationships/image" Target="../media/image25.png"/><Relationship Id="rId6" Type="http://schemas.openxmlformats.org/officeDocument/2006/relationships/image" Target="../media/image30.svg"/><Relationship Id="rId5" Type="http://schemas.openxmlformats.org/officeDocument/2006/relationships/image" Target="../media/image29.png"/><Relationship Id="rId4" Type="http://schemas.openxmlformats.org/officeDocument/2006/relationships/image" Target="../media/image28.svg"/></Relationships>
</file>

<file path=ppt/diagrams/_rels/drawing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svg"/><Relationship Id="rId3" Type="http://schemas.openxmlformats.org/officeDocument/2006/relationships/image" Target="../media/image27.png"/><Relationship Id="rId7" Type="http://schemas.openxmlformats.org/officeDocument/2006/relationships/image" Target="../media/image31.png"/><Relationship Id="rId2" Type="http://schemas.openxmlformats.org/officeDocument/2006/relationships/image" Target="../media/image26.svg"/><Relationship Id="rId1" Type="http://schemas.openxmlformats.org/officeDocument/2006/relationships/image" Target="../media/image25.png"/><Relationship Id="rId6" Type="http://schemas.openxmlformats.org/officeDocument/2006/relationships/image" Target="../media/image30.svg"/><Relationship Id="rId5" Type="http://schemas.openxmlformats.org/officeDocument/2006/relationships/image" Target="../media/image29.png"/><Relationship Id="rId4" Type="http://schemas.openxmlformats.org/officeDocument/2006/relationships/image" Target="../media/image28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icontext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bg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EE76A84-39FC-4146-824E-CE09898A25E7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icontext_colorful1" csCatId="colorful" phldr="1"/>
      <dgm:spPr/>
      <dgm:t>
        <a:bodyPr/>
        <a:lstStyle/>
        <a:p>
          <a:endParaRPr lang="en-US"/>
        </a:p>
      </dgm:t>
    </dgm:pt>
    <dgm:pt modelId="{974AB838-5B15-4321-9C88-12AAF78F63C2}">
      <dgm:prSet/>
      <dgm:spPr/>
      <dgm:t>
        <a:bodyPr/>
        <a:lstStyle/>
        <a:p>
          <a:r>
            <a:rPr lang="es-ES" noProof="0" dirty="0"/>
            <a:t>Solución universal: cualquier parcela en cualquier lugar con histórico desde 2018</a:t>
          </a:r>
        </a:p>
      </dgm:t>
    </dgm:pt>
    <dgm:pt modelId="{572CD52A-F749-4667-8836-754FE6B1AAC1}" type="parTrans" cxnId="{CC6306DD-D2B0-425B-A066-73E391A7FC6E}">
      <dgm:prSet/>
      <dgm:spPr/>
      <dgm:t>
        <a:bodyPr/>
        <a:lstStyle/>
        <a:p>
          <a:endParaRPr lang="en-US"/>
        </a:p>
      </dgm:t>
    </dgm:pt>
    <dgm:pt modelId="{D93F8F5B-9F80-40CC-B8DE-558ADDB8A733}" type="sibTrans" cxnId="{CC6306DD-D2B0-425B-A066-73E391A7FC6E}">
      <dgm:prSet/>
      <dgm:spPr/>
      <dgm:t>
        <a:bodyPr/>
        <a:lstStyle/>
        <a:p>
          <a:endParaRPr lang="en-US"/>
        </a:p>
      </dgm:t>
    </dgm:pt>
    <dgm:pt modelId="{62B999DD-2ACE-4C9A-B49A-3071249FF9FC}">
      <dgm:prSet/>
      <dgm:spPr/>
      <dgm:t>
        <a:bodyPr/>
        <a:lstStyle/>
        <a:p>
          <a:r>
            <a:rPr lang="es-ES" noProof="0" dirty="0"/>
            <a:t>Dato </a:t>
          </a:r>
          <a:r>
            <a:rPr lang="es-ES" noProof="0" dirty="0" err="1"/>
            <a:t>intercalibrado</a:t>
          </a:r>
          <a:r>
            <a:rPr lang="es-ES" noProof="0" dirty="0"/>
            <a:t>: mismo sensor a lo largo del tiempo y el espacio</a:t>
          </a:r>
        </a:p>
      </dgm:t>
    </dgm:pt>
    <dgm:pt modelId="{48374641-6D59-46E1-97D5-A5F0E8AFC294}" type="parTrans" cxnId="{64E07806-A914-4612-A965-0FA61E77A86B}">
      <dgm:prSet/>
      <dgm:spPr/>
      <dgm:t>
        <a:bodyPr/>
        <a:lstStyle/>
        <a:p>
          <a:endParaRPr lang="en-US"/>
        </a:p>
      </dgm:t>
    </dgm:pt>
    <dgm:pt modelId="{ECF0E518-9203-4801-B4A2-7C03CD093E55}" type="sibTrans" cxnId="{64E07806-A914-4612-A965-0FA61E77A86B}">
      <dgm:prSet/>
      <dgm:spPr/>
      <dgm:t>
        <a:bodyPr/>
        <a:lstStyle/>
        <a:p>
          <a:endParaRPr lang="en-US"/>
        </a:p>
      </dgm:t>
    </dgm:pt>
    <dgm:pt modelId="{BB0D68C0-06F3-4AA1-931C-B47206F5837D}">
      <dgm:prSet/>
      <dgm:spPr/>
      <dgm:t>
        <a:bodyPr/>
        <a:lstStyle/>
        <a:p>
          <a:r>
            <a:rPr lang="es-ES" noProof="0" dirty="0"/>
            <a:t>Mismo proceso de datos: Sin particularidades de máquinas fabricantes…</a:t>
          </a:r>
        </a:p>
      </dgm:t>
    </dgm:pt>
    <dgm:pt modelId="{9999D2E1-F800-4768-A617-27C5CE23F7F7}" type="parTrans" cxnId="{48CFB59C-21BA-4B28-8DB1-EAC23A2B4985}">
      <dgm:prSet/>
      <dgm:spPr/>
      <dgm:t>
        <a:bodyPr/>
        <a:lstStyle/>
        <a:p>
          <a:endParaRPr lang="en-US"/>
        </a:p>
      </dgm:t>
    </dgm:pt>
    <dgm:pt modelId="{499F01B4-E46C-422E-9E07-F0F042FE1238}" type="sibTrans" cxnId="{48CFB59C-21BA-4B28-8DB1-EAC23A2B4985}">
      <dgm:prSet/>
      <dgm:spPr/>
      <dgm:t>
        <a:bodyPr/>
        <a:lstStyle/>
        <a:p>
          <a:endParaRPr lang="en-US"/>
        </a:p>
      </dgm:t>
    </dgm:pt>
    <dgm:pt modelId="{21AB4E37-DA07-4224-B267-C8AD6995DDAF}">
      <dgm:prSet/>
      <dgm:spPr/>
      <dgm:t>
        <a:bodyPr/>
        <a:lstStyle/>
        <a:p>
          <a:r>
            <a:rPr lang="es-ES" noProof="0" dirty="0"/>
            <a:t>Resolución espacial potencialmente más alta:</a:t>
          </a:r>
        </a:p>
      </dgm:t>
    </dgm:pt>
    <dgm:pt modelId="{4C73D468-26A1-4E05-B0B6-8C9E9DB77241}" type="parTrans" cxnId="{71F9BBD8-7786-4C98-91C0-4DAC51976E3C}">
      <dgm:prSet/>
      <dgm:spPr/>
      <dgm:t>
        <a:bodyPr/>
        <a:lstStyle/>
        <a:p>
          <a:endParaRPr lang="en-US"/>
        </a:p>
      </dgm:t>
    </dgm:pt>
    <dgm:pt modelId="{48CD6172-40E2-41E4-A22F-44AF00206250}" type="sibTrans" cxnId="{71F9BBD8-7786-4C98-91C0-4DAC51976E3C}">
      <dgm:prSet/>
      <dgm:spPr/>
      <dgm:t>
        <a:bodyPr/>
        <a:lstStyle/>
        <a:p>
          <a:endParaRPr lang="en-US"/>
        </a:p>
      </dgm:t>
    </dgm:pt>
    <dgm:pt modelId="{9EBF7CB5-CD10-4445-8D3E-C76BA4C537FC}">
      <dgm:prSet/>
      <dgm:spPr/>
      <dgm:t>
        <a:bodyPr/>
        <a:lstStyle/>
        <a:p>
          <a:r>
            <a:rPr lang="es-ES" noProof="0" dirty="0"/>
            <a:t>100 </a:t>
          </a:r>
          <a:r>
            <a:rPr lang="es-ES" noProof="0" dirty="0" err="1"/>
            <a:t>ptos</a:t>
          </a:r>
          <a:r>
            <a:rPr lang="es-ES" noProof="0" dirty="0"/>
            <a:t>./ha para Sentinel-2</a:t>
          </a:r>
        </a:p>
      </dgm:t>
    </dgm:pt>
    <dgm:pt modelId="{DF53704B-6D13-480C-A1DE-261DD547AA85}" type="parTrans" cxnId="{F7BE4A07-2CDF-4894-ACB3-868729FBCFD6}">
      <dgm:prSet/>
      <dgm:spPr/>
      <dgm:t>
        <a:bodyPr/>
        <a:lstStyle/>
        <a:p>
          <a:endParaRPr lang="en-US"/>
        </a:p>
      </dgm:t>
    </dgm:pt>
    <dgm:pt modelId="{4F97719E-5BEE-41C7-9F90-16F678DB2DC5}" type="sibTrans" cxnId="{F7BE4A07-2CDF-4894-ACB3-868729FBCFD6}">
      <dgm:prSet/>
      <dgm:spPr/>
      <dgm:t>
        <a:bodyPr/>
        <a:lstStyle/>
        <a:p>
          <a:endParaRPr lang="en-US"/>
        </a:p>
      </dgm:t>
    </dgm:pt>
    <dgm:pt modelId="{521A771B-5BC7-440A-8EBA-9719E2D031F5}">
      <dgm:prSet/>
      <dgm:spPr/>
      <dgm:t>
        <a:bodyPr/>
        <a:lstStyle/>
        <a:p>
          <a:r>
            <a:rPr lang="es-ES" noProof="0" dirty="0"/>
            <a:t>1000 </a:t>
          </a:r>
          <a:r>
            <a:rPr lang="es-ES" noProof="0" dirty="0" err="1"/>
            <a:t>ptos</a:t>
          </a:r>
          <a:r>
            <a:rPr lang="es-ES" noProof="0" dirty="0"/>
            <a:t>./ha para </a:t>
          </a:r>
          <a:r>
            <a:rPr lang="es-ES" noProof="0" dirty="0" err="1"/>
            <a:t>Planet</a:t>
          </a:r>
          <a:r>
            <a:rPr lang="es-ES" noProof="0" dirty="0"/>
            <a:t>.</a:t>
          </a:r>
        </a:p>
      </dgm:t>
    </dgm:pt>
    <dgm:pt modelId="{FD99B9F7-CD5C-45DC-8866-0A4550AA8306}" type="parTrans" cxnId="{C055AC3E-7C94-4C46-97D8-E4B75A763AE1}">
      <dgm:prSet/>
      <dgm:spPr/>
      <dgm:t>
        <a:bodyPr/>
        <a:lstStyle/>
        <a:p>
          <a:endParaRPr lang="en-US"/>
        </a:p>
      </dgm:t>
    </dgm:pt>
    <dgm:pt modelId="{ADA50224-84AB-4262-AB83-17AD8B261078}" type="sibTrans" cxnId="{C055AC3E-7C94-4C46-97D8-E4B75A763AE1}">
      <dgm:prSet/>
      <dgm:spPr/>
      <dgm:t>
        <a:bodyPr/>
        <a:lstStyle/>
        <a:p>
          <a:endParaRPr lang="en-US"/>
        </a:p>
      </dgm:t>
    </dgm:pt>
    <dgm:pt modelId="{D3660176-E1C5-4693-952D-08261AFE3CB3}">
      <dgm:prSet/>
      <dgm:spPr/>
      <dgm:t>
        <a:bodyPr/>
        <a:lstStyle/>
        <a:p>
          <a:r>
            <a:rPr lang="es-ES" noProof="0" dirty="0"/>
            <a:t>500 </a:t>
          </a:r>
          <a:r>
            <a:rPr lang="es-ES" noProof="0" dirty="0" err="1"/>
            <a:t>ptos</a:t>
          </a:r>
          <a:r>
            <a:rPr lang="es-ES" noProof="0" dirty="0"/>
            <a:t>./ha para una cosechadora</a:t>
          </a:r>
        </a:p>
      </dgm:t>
    </dgm:pt>
    <dgm:pt modelId="{11DD60F6-979C-4DF9-9F92-99814EDFF985}" type="parTrans" cxnId="{EDDC2C66-D48D-4014-AE5D-C8411419A832}">
      <dgm:prSet/>
      <dgm:spPr/>
      <dgm:t>
        <a:bodyPr/>
        <a:lstStyle/>
        <a:p>
          <a:endParaRPr lang="en-US"/>
        </a:p>
      </dgm:t>
    </dgm:pt>
    <dgm:pt modelId="{9EF680E6-1462-41C0-A284-E0633506C27B}" type="sibTrans" cxnId="{EDDC2C66-D48D-4014-AE5D-C8411419A832}">
      <dgm:prSet/>
      <dgm:spPr/>
      <dgm:t>
        <a:bodyPr/>
        <a:lstStyle/>
        <a:p>
          <a:endParaRPr lang="en-US"/>
        </a:p>
      </dgm:t>
    </dgm:pt>
    <dgm:pt modelId="{65061B37-59AE-46C8-9C7F-C307C609F216}" type="pres">
      <dgm:prSet presAssocID="{1EE76A84-39FC-4146-824E-CE09898A25E7}" presName="root" presStyleCnt="0">
        <dgm:presLayoutVars>
          <dgm:dir/>
          <dgm:resizeHandles val="exact"/>
        </dgm:presLayoutVars>
      </dgm:prSet>
      <dgm:spPr/>
    </dgm:pt>
    <dgm:pt modelId="{E22B3DAD-7B7B-40E2-AA99-2557F7008C1E}" type="pres">
      <dgm:prSet presAssocID="{974AB838-5B15-4321-9C88-12AAF78F63C2}" presName="compNode" presStyleCnt="0"/>
      <dgm:spPr/>
    </dgm:pt>
    <dgm:pt modelId="{89174996-63B8-41E3-B94D-2B21E28D0A3B}" type="pres">
      <dgm:prSet presAssocID="{974AB838-5B15-4321-9C88-12AAF78F63C2}" presName="bgRect" presStyleLbl="bgShp" presStyleIdx="0" presStyleCnt="4"/>
      <dgm:spPr/>
    </dgm:pt>
    <dgm:pt modelId="{B7A501D6-E0E6-4EAA-B23F-1D4D311DA968}" type="pres">
      <dgm:prSet presAssocID="{974AB838-5B15-4321-9C88-12AAF78F63C2}" presName="iconRect" presStyleLbl="nod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Marcador"/>
        </a:ext>
      </dgm:extLst>
    </dgm:pt>
    <dgm:pt modelId="{2261E155-41E5-4829-A038-D881B828A317}" type="pres">
      <dgm:prSet presAssocID="{974AB838-5B15-4321-9C88-12AAF78F63C2}" presName="spaceRect" presStyleCnt="0"/>
      <dgm:spPr/>
    </dgm:pt>
    <dgm:pt modelId="{6BDA4370-B35E-4447-BCBD-B75D7D5724AF}" type="pres">
      <dgm:prSet presAssocID="{974AB838-5B15-4321-9C88-12AAF78F63C2}" presName="parTx" presStyleLbl="revTx" presStyleIdx="0" presStyleCnt="5">
        <dgm:presLayoutVars>
          <dgm:chMax val="0"/>
          <dgm:chPref val="0"/>
        </dgm:presLayoutVars>
      </dgm:prSet>
      <dgm:spPr/>
    </dgm:pt>
    <dgm:pt modelId="{7FC47577-C5EF-4C95-A9BD-5500F4AB6C89}" type="pres">
      <dgm:prSet presAssocID="{D93F8F5B-9F80-40CC-B8DE-558ADDB8A733}" presName="sibTrans" presStyleCnt="0"/>
      <dgm:spPr/>
    </dgm:pt>
    <dgm:pt modelId="{23959B59-E202-4BB6-A79A-2011FCFF14C2}" type="pres">
      <dgm:prSet presAssocID="{62B999DD-2ACE-4C9A-B49A-3071249FF9FC}" presName="compNode" presStyleCnt="0"/>
      <dgm:spPr/>
    </dgm:pt>
    <dgm:pt modelId="{3AEE62F9-DD9C-4580-8F51-EB363DC9E6A2}" type="pres">
      <dgm:prSet presAssocID="{62B999DD-2ACE-4C9A-B49A-3071249FF9FC}" presName="bgRect" presStyleLbl="bgShp" presStyleIdx="1" presStyleCnt="4"/>
      <dgm:spPr/>
    </dgm:pt>
    <dgm:pt modelId="{DC1EFC5B-88FB-49C6-94B9-0F11999355AB}" type="pres">
      <dgm:prSet presAssocID="{62B999DD-2ACE-4C9A-B49A-3071249FF9FC}" presName="iconRect" presStyleLbl="node1" presStyleIdx="1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atélite"/>
        </a:ext>
      </dgm:extLst>
    </dgm:pt>
    <dgm:pt modelId="{4C07E2C1-BB55-47A4-86BB-319B8CA083A7}" type="pres">
      <dgm:prSet presAssocID="{62B999DD-2ACE-4C9A-B49A-3071249FF9FC}" presName="spaceRect" presStyleCnt="0"/>
      <dgm:spPr/>
    </dgm:pt>
    <dgm:pt modelId="{0064E14D-0BC6-4EBC-9F8B-031ADD01DFD2}" type="pres">
      <dgm:prSet presAssocID="{62B999DD-2ACE-4C9A-B49A-3071249FF9FC}" presName="parTx" presStyleLbl="revTx" presStyleIdx="1" presStyleCnt="5">
        <dgm:presLayoutVars>
          <dgm:chMax val="0"/>
          <dgm:chPref val="0"/>
        </dgm:presLayoutVars>
      </dgm:prSet>
      <dgm:spPr/>
    </dgm:pt>
    <dgm:pt modelId="{3444137F-14BB-44CD-B799-DCB5E4FAAFA4}" type="pres">
      <dgm:prSet presAssocID="{ECF0E518-9203-4801-B4A2-7C03CD093E55}" presName="sibTrans" presStyleCnt="0"/>
      <dgm:spPr/>
    </dgm:pt>
    <dgm:pt modelId="{9B183BCF-E59D-4766-9A40-40BC65EC7EE7}" type="pres">
      <dgm:prSet presAssocID="{BB0D68C0-06F3-4AA1-931C-B47206F5837D}" presName="compNode" presStyleCnt="0"/>
      <dgm:spPr/>
    </dgm:pt>
    <dgm:pt modelId="{3A1668A0-FA49-4E5C-B675-4F974C382F60}" type="pres">
      <dgm:prSet presAssocID="{BB0D68C0-06F3-4AA1-931C-B47206F5837D}" presName="bgRect" presStyleLbl="bgShp" presStyleIdx="2" presStyleCnt="4"/>
      <dgm:spPr/>
    </dgm:pt>
    <dgm:pt modelId="{5F4A6986-9507-41C9-8DD2-AAFF8CC33412}" type="pres">
      <dgm:prSet presAssocID="{BB0D68C0-06F3-4AA1-931C-B47206F5837D}" presName="iconRect" presStyleLbl="node1" presStyleIdx="2" presStyleCnt="4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Fábrica"/>
        </a:ext>
      </dgm:extLst>
    </dgm:pt>
    <dgm:pt modelId="{99CCB746-2D86-4361-A71E-C498E5782E79}" type="pres">
      <dgm:prSet presAssocID="{BB0D68C0-06F3-4AA1-931C-B47206F5837D}" presName="spaceRect" presStyleCnt="0"/>
      <dgm:spPr/>
    </dgm:pt>
    <dgm:pt modelId="{6B28239E-F4D0-4482-9C1B-F7A454A4A7AA}" type="pres">
      <dgm:prSet presAssocID="{BB0D68C0-06F3-4AA1-931C-B47206F5837D}" presName="parTx" presStyleLbl="revTx" presStyleIdx="2" presStyleCnt="5">
        <dgm:presLayoutVars>
          <dgm:chMax val="0"/>
          <dgm:chPref val="0"/>
        </dgm:presLayoutVars>
      </dgm:prSet>
      <dgm:spPr/>
    </dgm:pt>
    <dgm:pt modelId="{E5F1F449-CCF2-4231-8A51-9A91200EC580}" type="pres">
      <dgm:prSet presAssocID="{499F01B4-E46C-422E-9E07-F0F042FE1238}" presName="sibTrans" presStyleCnt="0"/>
      <dgm:spPr/>
    </dgm:pt>
    <dgm:pt modelId="{4099F79B-AD08-48A3-AD9A-9E11DC98BF4F}" type="pres">
      <dgm:prSet presAssocID="{21AB4E37-DA07-4224-B267-C8AD6995DDAF}" presName="compNode" presStyleCnt="0"/>
      <dgm:spPr/>
    </dgm:pt>
    <dgm:pt modelId="{A9E1D715-6C14-44BD-AF90-DC624FC57C77}" type="pres">
      <dgm:prSet presAssocID="{21AB4E37-DA07-4224-B267-C8AD6995DDAF}" presName="bgRect" presStyleLbl="bgShp" presStyleIdx="3" presStyleCnt="4"/>
      <dgm:spPr/>
    </dgm:pt>
    <dgm:pt modelId="{1962F480-3598-42DE-8B19-CD2AFC3CD7F6}" type="pres">
      <dgm:prSet presAssocID="{21AB4E37-DA07-4224-B267-C8AD6995DDAF}" presName="iconRect" presStyleLbl="node1" presStyleIdx="3" presStyleCnt="4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anyon scene"/>
        </a:ext>
      </dgm:extLst>
    </dgm:pt>
    <dgm:pt modelId="{0AEEF21C-64DB-400F-B4E2-1583125CA46D}" type="pres">
      <dgm:prSet presAssocID="{21AB4E37-DA07-4224-B267-C8AD6995DDAF}" presName="spaceRect" presStyleCnt="0"/>
      <dgm:spPr/>
    </dgm:pt>
    <dgm:pt modelId="{4DE2054E-6631-42A4-8F9A-F12B1F821B0C}" type="pres">
      <dgm:prSet presAssocID="{21AB4E37-DA07-4224-B267-C8AD6995DDAF}" presName="parTx" presStyleLbl="revTx" presStyleIdx="3" presStyleCnt="5">
        <dgm:presLayoutVars>
          <dgm:chMax val="0"/>
          <dgm:chPref val="0"/>
        </dgm:presLayoutVars>
      </dgm:prSet>
      <dgm:spPr/>
    </dgm:pt>
    <dgm:pt modelId="{0AE0050C-2386-46D5-9941-09EFE1990DB8}" type="pres">
      <dgm:prSet presAssocID="{21AB4E37-DA07-4224-B267-C8AD6995DDAF}" presName="desTx" presStyleLbl="revTx" presStyleIdx="4" presStyleCnt="5">
        <dgm:presLayoutVars/>
      </dgm:prSet>
      <dgm:spPr/>
    </dgm:pt>
  </dgm:ptLst>
  <dgm:cxnLst>
    <dgm:cxn modelId="{64E07806-A914-4612-A965-0FA61E77A86B}" srcId="{1EE76A84-39FC-4146-824E-CE09898A25E7}" destId="{62B999DD-2ACE-4C9A-B49A-3071249FF9FC}" srcOrd="1" destOrd="0" parTransId="{48374641-6D59-46E1-97D5-A5F0E8AFC294}" sibTransId="{ECF0E518-9203-4801-B4A2-7C03CD093E55}"/>
    <dgm:cxn modelId="{F7BE4A07-2CDF-4894-ACB3-868729FBCFD6}" srcId="{21AB4E37-DA07-4224-B267-C8AD6995DDAF}" destId="{9EBF7CB5-CD10-4445-8D3E-C76BA4C537FC}" srcOrd="0" destOrd="0" parTransId="{DF53704B-6D13-480C-A1DE-261DD547AA85}" sibTransId="{4F97719E-5BEE-41C7-9F90-16F678DB2DC5}"/>
    <dgm:cxn modelId="{C055AC3E-7C94-4C46-97D8-E4B75A763AE1}" srcId="{21AB4E37-DA07-4224-B267-C8AD6995DDAF}" destId="{521A771B-5BC7-440A-8EBA-9719E2D031F5}" srcOrd="1" destOrd="0" parTransId="{FD99B9F7-CD5C-45DC-8866-0A4550AA8306}" sibTransId="{ADA50224-84AB-4262-AB83-17AD8B261078}"/>
    <dgm:cxn modelId="{756D4C44-F84F-437D-BFA7-730609F179FB}" type="presOf" srcId="{1EE76A84-39FC-4146-824E-CE09898A25E7}" destId="{65061B37-59AE-46C8-9C7F-C307C609F216}" srcOrd="0" destOrd="0" presId="urn:microsoft.com/office/officeart/2018/2/layout/IconVerticalSolidList"/>
    <dgm:cxn modelId="{EDDC2C66-D48D-4014-AE5D-C8411419A832}" srcId="{21AB4E37-DA07-4224-B267-C8AD6995DDAF}" destId="{D3660176-E1C5-4693-952D-08261AFE3CB3}" srcOrd="2" destOrd="0" parTransId="{11DD60F6-979C-4DF9-9F92-99814EDFF985}" sibTransId="{9EF680E6-1462-41C0-A284-E0633506C27B}"/>
    <dgm:cxn modelId="{CC09CC4D-CD19-4CAB-8075-726A46CF2A87}" type="presOf" srcId="{9EBF7CB5-CD10-4445-8D3E-C76BA4C537FC}" destId="{0AE0050C-2386-46D5-9941-09EFE1990DB8}" srcOrd="0" destOrd="0" presId="urn:microsoft.com/office/officeart/2018/2/layout/IconVerticalSolidList"/>
    <dgm:cxn modelId="{E13D247B-68F6-49D3-A99A-85167A382BAD}" type="presOf" srcId="{21AB4E37-DA07-4224-B267-C8AD6995DDAF}" destId="{4DE2054E-6631-42A4-8F9A-F12B1F821B0C}" srcOrd="0" destOrd="0" presId="urn:microsoft.com/office/officeart/2018/2/layout/IconVerticalSolidList"/>
    <dgm:cxn modelId="{6DB65D87-3BA1-4E17-92E2-4D9D70F3A69B}" type="presOf" srcId="{974AB838-5B15-4321-9C88-12AAF78F63C2}" destId="{6BDA4370-B35E-4447-BCBD-B75D7D5724AF}" srcOrd="0" destOrd="0" presId="urn:microsoft.com/office/officeart/2018/2/layout/IconVerticalSolidList"/>
    <dgm:cxn modelId="{27830C94-7EE6-4539-BB70-3386BC4D3F3E}" type="presOf" srcId="{BB0D68C0-06F3-4AA1-931C-B47206F5837D}" destId="{6B28239E-F4D0-4482-9C1B-F7A454A4A7AA}" srcOrd="0" destOrd="0" presId="urn:microsoft.com/office/officeart/2018/2/layout/IconVerticalSolidList"/>
    <dgm:cxn modelId="{48CFB59C-21BA-4B28-8DB1-EAC23A2B4985}" srcId="{1EE76A84-39FC-4146-824E-CE09898A25E7}" destId="{BB0D68C0-06F3-4AA1-931C-B47206F5837D}" srcOrd="2" destOrd="0" parTransId="{9999D2E1-F800-4768-A617-27C5CE23F7F7}" sibTransId="{499F01B4-E46C-422E-9E07-F0F042FE1238}"/>
    <dgm:cxn modelId="{CA2920A2-1076-4BB7-881B-541F2E161F64}" type="presOf" srcId="{62B999DD-2ACE-4C9A-B49A-3071249FF9FC}" destId="{0064E14D-0BC6-4EBC-9F8B-031ADD01DFD2}" srcOrd="0" destOrd="0" presId="urn:microsoft.com/office/officeart/2018/2/layout/IconVerticalSolidList"/>
    <dgm:cxn modelId="{5EE582CC-D9DF-41CA-BC5F-3A2A57ED805E}" type="presOf" srcId="{D3660176-E1C5-4693-952D-08261AFE3CB3}" destId="{0AE0050C-2386-46D5-9941-09EFE1990DB8}" srcOrd="0" destOrd="2" presId="urn:microsoft.com/office/officeart/2018/2/layout/IconVerticalSolidList"/>
    <dgm:cxn modelId="{71F9BBD8-7786-4C98-91C0-4DAC51976E3C}" srcId="{1EE76A84-39FC-4146-824E-CE09898A25E7}" destId="{21AB4E37-DA07-4224-B267-C8AD6995DDAF}" srcOrd="3" destOrd="0" parTransId="{4C73D468-26A1-4E05-B0B6-8C9E9DB77241}" sibTransId="{48CD6172-40E2-41E4-A22F-44AF00206250}"/>
    <dgm:cxn modelId="{CC6306DD-D2B0-425B-A066-73E391A7FC6E}" srcId="{1EE76A84-39FC-4146-824E-CE09898A25E7}" destId="{974AB838-5B15-4321-9C88-12AAF78F63C2}" srcOrd="0" destOrd="0" parTransId="{572CD52A-F749-4667-8836-754FE6B1AAC1}" sibTransId="{D93F8F5B-9F80-40CC-B8DE-558ADDB8A733}"/>
    <dgm:cxn modelId="{1DE050F9-8F86-43B0-9FBD-6DEE17BE47B3}" type="presOf" srcId="{521A771B-5BC7-440A-8EBA-9719E2D031F5}" destId="{0AE0050C-2386-46D5-9941-09EFE1990DB8}" srcOrd="0" destOrd="1" presId="urn:microsoft.com/office/officeart/2018/2/layout/IconVerticalSolidList"/>
    <dgm:cxn modelId="{609F58BF-75FB-48F2-9E33-EE3647378828}" type="presParOf" srcId="{65061B37-59AE-46C8-9C7F-C307C609F216}" destId="{E22B3DAD-7B7B-40E2-AA99-2557F7008C1E}" srcOrd="0" destOrd="0" presId="urn:microsoft.com/office/officeart/2018/2/layout/IconVerticalSolidList"/>
    <dgm:cxn modelId="{D065370E-B3CC-4581-9D23-4AE10AFE7CAA}" type="presParOf" srcId="{E22B3DAD-7B7B-40E2-AA99-2557F7008C1E}" destId="{89174996-63B8-41E3-B94D-2B21E28D0A3B}" srcOrd="0" destOrd="0" presId="urn:microsoft.com/office/officeart/2018/2/layout/IconVerticalSolidList"/>
    <dgm:cxn modelId="{FF91EB18-F0A8-476F-9415-433E0599ABA0}" type="presParOf" srcId="{E22B3DAD-7B7B-40E2-AA99-2557F7008C1E}" destId="{B7A501D6-E0E6-4EAA-B23F-1D4D311DA968}" srcOrd="1" destOrd="0" presId="urn:microsoft.com/office/officeart/2018/2/layout/IconVerticalSolidList"/>
    <dgm:cxn modelId="{BA95A7C5-F50C-410E-AB92-B4487885B403}" type="presParOf" srcId="{E22B3DAD-7B7B-40E2-AA99-2557F7008C1E}" destId="{2261E155-41E5-4829-A038-D881B828A317}" srcOrd="2" destOrd="0" presId="urn:microsoft.com/office/officeart/2018/2/layout/IconVerticalSolidList"/>
    <dgm:cxn modelId="{1D50D510-E264-4667-864C-956EFD9B4AC7}" type="presParOf" srcId="{E22B3DAD-7B7B-40E2-AA99-2557F7008C1E}" destId="{6BDA4370-B35E-4447-BCBD-B75D7D5724AF}" srcOrd="3" destOrd="0" presId="urn:microsoft.com/office/officeart/2018/2/layout/IconVerticalSolidList"/>
    <dgm:cxn modelId="{589D4FDC-D995-41E2-BB08-0F9AC1B3FC1C}" type="presParOf" srcId="{65061B37-59AE-46C8-9C7F-C307C609F216}" destId="{7FC47577-C5EF-4C95-A9BD-5500F4AB6C89}" srcOrd="1" destOrd="0" presId="urn:microsoft.com/office/officeart/2018/2/layout/IconVerticalSolidList"/>
    <dgm:cxn modelId="{25282001-0B73-40AB-9DAC-B9685438F11D}" type="presParOf" srcId="{65061B37-59AE-46C8-9C7F-C307C609F216}" destId="{23959B59-E202-4BB6-A79A-2011FCFF14C2}" srcOrd="2" destOrd="0" presId="urn:microsoft.com/office/officeart/2018/2/layout/IconVerticalSolidList"/>
    <dgm:cxn modelId="{D9825FB0-3CCA-4427-A747-4B2B70ECD469}" type="presParOf" srcId="{23959B59-E202-4BB6-A79A-2011FCFF14C2}" destId="{3AEE62F9-DD9C-4580-8F51-EB363DC9E6A2}" srcOrd="0" destOrd="0" presId="urn:microsoft.com/office/officeart/2018/2/layout/IconVerticalSolidList"/>
    <dgm:cxn modelId="{09C96C80-D1E1-47D0-AF17-3B066BFCAB9E}" type="presParOf" srcId="{23959B59-E202-4BB6-A79A-2011FCFF14C2}" destId="{DC1EFC5B-88FB-49C6-94B9-0F11999355AB}" srcOrd="1" destOrd="0" presId="urn:microsoft.com/office/officeart/2018/2/layout/IconVerticalSolidList"/>
    <dgm:cxn modelId="{81F25AE0-6523-4CCB-95FD-1AE80CE93C25}" type="presParOf" srcId="{23959B59-E202-4BB6-A79A-2011FCFF14C2}" destId="{4C07E2C1-BB55-47A4-86BB-319B8CA083A7}" srcOrd="2" destOrd="0" presId="urn:microsoft.com/office/officeart/2018/2/layout/IconVerticalSolidList"/>
    <dgm:cxn modelId="{6DF15A9C-A7ED-4CD7-A222-F8FD41A44408}" type="presParOf" srcId="{23959B59-E202-4BB6-A79A-2011FCFF14C2}" destId="{0064E14D-0BC6-4EBC-9F8B-031ADD01DFD2}" srcOrd="3" destOrd="0" presId="urn:microsoft.com/office/officeart/2018/2/layout/IconVerticalSolidList"/>
    <dgm:cxn modelId="{4A7990AE-DFBA-4201-B44B-259E57E8347F}" type="presParOf" srcId="{65061B37-59AE-46C8-9C7F-C307C609F216}" destId="{3444137F-14BB-44CD-B799-DCB5E4FAAFA4}" srcOrd="3" destOrd="0" presId="urn:microsoft.com/office/officeart/2018/2/layout/IconVerticalSolidList"/>
    <dgm:cxn modelId="{0217CA8A-A77F-4316-B8A7-6ACD20AAC592}" type="presParOf" srcId="{65061B37-59AE-46C8-9C7F-C307C609F216}" destId="{9B183BCF-E59D-4766-9A40-40BC65EC7EE7}" srcOrd="4" destOrd="0" presId="urn:microsoft.com/office/officeart/2018/2/layout/IconVerticalSolidList"/>
    <dgm:cxn modelId="{0FDA525C-6F03-408D-9123-1C4B7D35EF8A}" type="presParOf" srcId="{9B183BCF-E59D-4766-9A40-40BC65EC7EE7}" destId="{3A1668A0-FA49-4E5C-B675-4F974C382F60}" srcOrd="0" destOrd="0" presId="urn:microsoft.com/office/officeart/2018/2/layout/IconVerticalSolidList"/>
    <dgm:cxn modelId="{CABE149C-00DB-4EC5-B656-81D19D67DC46}" type="presParOf" srcId="{9B183BCF-E59D-4766-9A40-40BC65EC7EE7}" destId="{5F4A6986-9507-41C9-8DD2-AAFF8CC33412}" srcOrd="1" destOrd="0" presId="urn:microsoft.com/office/officeart/2018/2/layout/IconVerticalSolidList"/>
    <dgm:cxn modelId="{011E1034-7D40-4342-866C-AF5CEDF9C24C}" type="presParOf" srcId="{9B183BCF-E59D-4766-9A40-40BC65EC7EE7}" destId="{99CCB746-2D86-4361-A71E-C498E5782E79}" srcOrd="2" destOrd="0" presId="urn:microsoft.com/office/officeart/2018/2/layout/IconVerticalSolidList"/>
    <dgm:cxn modelId="{B2FECE46-C8C5-4C0B-A4B7-BDECB5DCC1EB}" type="presParOf" srcId="{9B183BCF-E59D-4766-9A40-40BC65EC7EE7}" destId="{6B28239E-F4D0-4482-9C1B-F7A454A4A7AA}" srcOrd="3" destOrd="0" presId="urn:microsoft.com/office/officeart/2018/2/layout/IconVerticalSolidList"/>
    <dgm:cxn modelId="{19E53A4C-A699-431C-AE8F-D69B3255D10A}" type="presParOf" srcId="{65061B37-59AE-46C8-9C7F-C307C609F216}" destId="{E5F1F449-CCF2-4231-8A51-9A91200EC580}" srcOrd="5" destOrd="0" presId="urn:microsoft.com/office/officeart/2018/2/layout/IconVerticalSolidList"/>
    <dgm:cxn modelId="{519D33AE-8879-4CFF-ACD8-FB3304FBCBD9}" type="presParOf" srcId="{65061B37-59AE-46C8-9C7F-C307C609F216}" destId="{4099F79B-AD08-48A3-AD9A-9E11DC98BF4F}" srcOrd="6" destOrd="0" presId="urn:microsoft.com/office/officeart/2018/2/layout/IconVerticalSolidList"/>
    <dgm:cxn modelId="{7D1CD3A5-108B-4D1E-9C1A-EEC0E2345459}" type="presParOf" srcId="{4099F79B-AD08-48A3-AD9A-9E11DC98BF4F}" destId="{A9E1D715-6C14-44BD-AF90-DC624FC57C77}" srcOrd="0" destOrd="0" presId="urn:microsoft.com/office/officeart/2018/2/layout/IconVerticalSolidList"/>
    <dgm:cxn modelId="{64240E4A-4056-402B-A6E2-A8FF14A68B02}" type="presParOf" srcId="{4099F79B-AD08-48A3-AD9A-9E11DC98BF4F}" destId="{1962F480-3598-42DE-8B19-CD2AFC3CD7F6}" srcOrd="1" destOrd="0" presId="urn:microsoft.com/office/officeart/2018/2/layout/IconVerticalSolidList"/>
    <dgm:cxn modelId="{300919D9-0140-4330-92E0-96E43A35A066}" type="presParOf" srcId="{4099F79B-AD08-48A3-AD9A-9E11DC98BF4F}" destId="{0AEEF21C-64DB-400F-B4E2-1583125CA46D}" srcOrd="2" destOrd="0" presId="urn:microsoft.com/office/officeart/2018/2/layout/IconVerticalSolidList"/>
    <dgm:cxn modelId="{587C3E59-3F87-425B-8D97-CC0E2096ED6C}" type="presParOf" srcId="{4099F79B-AD08-48A3-AD9A-9E11DC98BF4F}" destId="{4DE2054E-6631-42A4-8F9A-F12B1F821B0C}" srcOrd="3" destOrd="0" presId="urn:microsoft.com/office/officeart/2018/2/layout/IconVerticalSolidList"/>
    <dgm:cxn modelId="{0250E787-BC8A-467D-A3BC-84F8BFA41096}" type="presParOf" srcId="{4099F79B-AD08-48A3-AD9A-9E11DC98BF4F}" destId="{0AE0050C-2386-46D5-9941-09EFE1990DB8}" srcOrd="4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9174996-63B8-41E3-B94D-2B21E28D0A3B}">
      <dsp:nvSpPr>
        <dsp:cNvPr id="0" name=""/>
        <dsp:cNvSpPr/>
      </dsp:nvSpPr>
      <dsp:spPr>
        <a:xfrm>
          <a:off x="0" y="2288"/>
          <a:ext cx="6364224" cy="1159843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7A501D6-E0E6-4EAA-B23F-1D4D311DA968}">
      <dsp:nvSpPr>
        <dsp:cNvPr id="0" name=""/>
        <dsp:cNvSpPr/>
      </dsp:nvSpPr>
      <dsp:spPr>
        <a:xfrm>
          <a:off x="350852" y="263253"/>
          <a:ext cx="637913" cy="637913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BDA4370-B35E-4447-BCBD-B75D7D5724AF}">
      <dsp:nvSpPr>
        <dsp:cNvPr id="0" name=""/>
        <dsp:cNvSpPr/>
      </dsp:nvSpPr>
      <dsp:spPr>
        <a:xfrm>
          <a:off x="1339618" y="2288"/>
          <a:ext cx="5024605" cy="115984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2750" tIns="122750" rIns="122750" bIns="12275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100" kern="1200" noProof="0" dirty="0"/>
            <a:t>Solución universal: cualquier parcela en cualquier lugar con histórico desde 2018</a:t>
          </a:r>
        </a:p>
      </dsp:txBody>
      <dsp:txXfrm>
        <a:off x="1339618" y="2288"/>
        <a:ext cx="5024605" cy="1159843"/>
      </dsp:txXfrm>
    </dsp:sp>
    <dsp:sp modelId="{3AEE62F9-DD9C-4580-8F51-EB363DC9E6A2}">
      <dsp:nvSpPr>
        <dsp:cNvPr id="0" name=""/>
        <dsp:cNvSpPr/>
      </dsp:nvSpPr>
      <dsp:spPr>
        <a:xfrm>
          <a:off x="0" y="1452092"/>
          <a:ext cx="6364224" cy="1159843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C1EFC5B-88FB-49C6-94B9-0F11999355AB}">
      <dsp:nvSpPr>
        <dsp:cNvPr id="0" name=""/>
        <dsp:cNvSpPr/>
      </dsp:nvSpPr>
      <dsp:spPr>
        <a:xfrm>
          <a:off x="350852" y="1713057"/>
          <a:ext cx="637913" cy="637913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064E14D-0BC6-4EBC-9F8B-031ADD01DFD2}">
      <dsp:nvSpPr>
        <dsp:cNvPr id="0" name=""/>
        <dsp:cNvSpPr/>
      </dsp:nvSpPr>
      <dsp:spPr>
        <a:xfrm>
          <a:off x="1339618" y="1452092"/>
          <a:ext cx="5024605" cy="115984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2750" tIns="122750" rIns="122750" bIns="12275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100" kern="1200" noProof="0" dirty="0"/>
            <a:t>Dato </a:t>
          </a:r>
          <a:r>
            <a:rPr lang="es-ES" sz="2100" kern="1200" noProof="0" dirty="0" err="1"/>
            <a:t>intercalibrado</a:t>
          </a:r>
          <a:r>
            <a:rPr lang="es-ES" sz="2100" kern="1200" noProof="0" dirty="0"/>
            <a:t>: mismo sensor a lo largo del tiempo y el espacio</a:t>
          </a:r>
        </a:p>
      </dsp:txBody>
      <dsp:txXfrm>
        <a:off x="1339618" y="1452092"/>
        <a:ext cx="5024605" cy="1159843"/>
      </dsp:txXfrm>
    </dsp:sp>
    <dsp:sp modelId="{3A1668A0-FA49-4E5C-B675-4F974C382F60}">
      <dsp:nvSpPr>
        <dsp:cNvPr id="0" name=""/>
        <dsp:cNvSpPr/>
      </dsp:nvSpPr>
      <dsp:spPr>
        <a:xfrm>
          <a:off x="0" y="2901896"/>
          <a:ext cx="6364224" cy="1159843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F4A6986-9507-41C9-8DD2-AAFF8CC33412}">
      <dsp:nvSpPr>
        <dsp:cNvPr id="0" name=""/>
        <dsp:cNvSpPr/>
      </dsp:nvSpPr>
      <dsp:spPr>
        <a:xfrm>
          <a:off x="350852" y="3162861"/>
          <a:ext cx="637913" cy="637913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B28239E-F4D0-4482-9C1B-F7A454A4A7AA}">
      <dsp:nvSpPr>
        <dsp:cNvPr id="0" name=""/>
        <dsp:cNvSpPr/>
      </dsp:nvSpPr>
      <dsp:spPr>
        <a:xfrm>
          <a:off x="1339618" y="2901896"/>
          <a:ext cx="5024605" cy="115984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2750" tIns="122750" rIns="122750" bIns="12275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100" kern="1200" noProof="0" dirty="0"/>
            <a:t>Mismo proceso de datos: Sin particularidades de máquinas fabricantes…</a:t>
          </a:r>
        </a:p>
      </dsp:txBody>
      <dsp:txXfrm>
        <a:off x="1339618" y="2901896"/>
        <a:ext cx="5024605" cy="1159843"/>
      </dsp:txXfrm>
    </dsp:sp>
    <dsp:sp modelId="{A9E1D715-6C14-44BD-AF90-DC624FC57C77}">
      <dsp:nvSpPr>
        <dsp:cNvPr id="0" name=""/>
        <dsp:cNvSpPr/>
      </dsp:nvSpPr>
      <dsp:spPr>
        <a:xfrm>
          <a:off x="0" y="4351700"/>
          <a:ext cx="6364224" cy="1159843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962F480-3598-42DE-8B19-CD2AFC3CD7F6}">
      <dsp:nvSpPr>
        <dsp:cNvPr id="0" name=""/>
        <dsp:cNvSpPr/>
      </dsp:nvSpPr>
      <dsp:spPr>
        <a:xfrm>
          <a:off x="350852" y="4612665"/>
          <a:ext cx="637913" cy="637913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DE2054E-6631-42A4-8F9A-F12B1F821B0C}">
      <dsp:nvSpPr>
        <dsp:cNvPr id="0" name=""/>
        <dsp:cNvSpPr/>
      </dsp:nvSpPr>
      <dsp:spPr>
        <a:xfrm>
          <a:off x="1339618" y="4351700"/>
          <a:ext cx="2863900" cy="115984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2750" tIns="122750" rIns="122750" bIns="12275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100" kern="1200" noProof="0" dirty="0"/>
            <a:t>Resolución espacial potencialmente más alta:</a:t>
          </a:r>
        </a:p>
      </dsp:txBody>
      <dsp:txXfrm>
        <a:off x="1339618" y="4351700"/>
        <a:ext cx="2863900" cy="1159843"/>
      </dsp:txXfrm>
    </dsp:sp>
    <dsp:sp modelId="{0AE0050C-2386-46D5-9941-09EFE1990DB8}">
      <dsp:nvSpPr>
        <dsp:cNvPr id="0" name=""/>
        <dsp:cNvSpPr/>
      </dsp:nvSpPr>
      <dsp:spPr>
        <a:xfrm>
          <a:off x="4203519" y="4351700"/>
          <a:ext cx="2160704" cy="115984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2750" tIns="122750" rIns="122750" bIns="122750" numCol="1" spcCol="1270" anchor="ctr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300" kern="1200" noProof="0" dirty="0"/>
            <a:t>100 </a:t>
          </a:r>
          <a:r>
            <a:rPr lang="es-ES" sz="1300" kern="1200" noProof="0" dirty="0" err="1"/>
            <a:t>ptos</a:t>
          </a:r>
          <a:r>
            <a:rPr lang="es-ES" sz="1300" kern="1200" noProof="0" dirty="0"/>
            <a:t>./ha para Sentinel-2</a:t>
          </a:r>
        </a:p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300" kern="1200" noProof="0" dirty="0"/>
            <a:t>1000 </a:t>
          </a:r>
          <a:r>
            <a:rPr lang="es-ES" sz="1300" kern="1200" noProof="0" dirty="0" err="1"/>
            <a:t>ptos</a:t>
          </a:r>
          <a:r>
            <a:rPr lang="es-ES" sz="1300" kern="1200" noProof="0" dirty="0"/>
            <a:t>./ha para </a:t>
          </a:r>
          <a:r>
            <a:rPr lang="es-ES" sz="1300" kern="1200" noProof="0" dirty="0" err="1"/>
            <a:t>Planet</a:t>
          </a:r>
          <a:r>
            <a:rPr lang="es-ES" sz="1300" kern="1200" noProof="0" dirty="0"/>
            <a:t>.</a:t>
          </a:r>
        </a:p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300" kern="1200" noProof="0" dirty="0"/>
            <a:t>500 </a:t>
          </a:r>
          <a:r>
            <a:rPr lang="es-ES" sz="1300" kern="1200" noProof="0" dirty="0" err="1"/>
            <a:t>ptos</a:t>
          </a:r>
          <a:r>
            <a:rPr lang="es-ES" sz="1300" kern="1200" noProof="0" dirty="0"/>
            <a:t>./ha para una cosechadora</a:t>
          </a:r>
        </a:p>
      </dsp:txBody>
      <dsp:txXfrm>
        <a:off x="4203519" y="4351700"/>
        <a:ext cx="2160704" cy="115984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06683D3-0BF8-48F2-961D-AC18C31B2C19}" type="datetimeFigureOut">
              <a:rPr lang="en-GB" smtClean="0"/>
              <a:t>26/05/2026</a:t>
            </a:fld>
            <a:endParaRPr lang="en-GB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GB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2B603C2-9C3B-4EA3-B201-3C7CB5227662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706728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B3212A-7B40-48EF-BCAE-E7F358A2464D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666829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3BFE76B-CC02-4F0B-8F18-B1DDA1D3B12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GB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7C39A30B-4E81-48D7-9683-43585E10CAF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n-GB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0BA8770-6750-4AD6-B8CF-2C5EECE294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F75682-DF69-4914-A787-F8B6A6729EBE}" type="datetimeFigureOut">
              <a:rPr lang="en-GB" smtClean="0"/>
              <a:t>26/05/2026</a:t>
            </a:fld>
            <a:endParaRPr lang="en-GB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F9D09A0-B0B8-4338-9399-9026248493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70BA279-00D9-4A87-9567-B6D7F811E7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D40666-4422-42B9-BA1A-ABA74DCA85A9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860311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C12413B-352C-4826-98B6-0DA63843BA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GB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ABE4E47-298D-4C94-AE03-3D61351499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GB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6B0875D-5D2D-448B-BAC9-3F10E9E10C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F75682-DF69-4914-A787-F8B6A6729EBE}" type="datetimeFigureOut">
              <a:rPr lang="en-GB" smtClean="0"/>
              <a:t>26/05/2026</a:t>
            </a:fld>
            <a:endParaRPr lang="en-GB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E1AB929-0C2B-4AA9-A4F6-454A92CD5C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00141C9-0C5C-4F8A-82C9-D8F10334DF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D40666-4422-42B9-BA1A-ABA74DCA85A9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568550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AB19B40-E809-4193-8011-CB6991638F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GB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D1BE7EF5-7802-4E4C-8446-7ACC6EE953D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3D92620-FAB1-46A7-9F81-11A9FAB4A4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F75682-DF69-4914-A787-F8B6A6729EBE}" type="datetimeFigureOut">
              <a:rPr lang="en-GB" smtClean="0"/>
              <a:t>26/05/2026</a:t>
            </a:fld>
            <a:endParaRPr lang="en-GB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5DD383D-E309-48B6-A06B-C252CE1235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8B764A4-104D-48EB-AF5C-4E846A8ECA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D40666-4422-42B9-BA1A-ABA74DCA85A9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783934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4C9579B-4CE5-44A2-A371-64C9C9841C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GB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A4E799A-4F3A-4B9C-BF76-D8C8DC7E8DF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GB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741A658E-8968-41FE-BC42-B39BC4C2001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GB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09C5146E-1ED6-4787-82BA-0CC1E04E1D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F75682-DF69-4914-A787-F8B6A6729EBE}" type="datetimeFigureOut">
              <a:rPr lang="en-GB" smtClean="0"/>
              <a:t>26/05/2026</a:t>
            </a:fld>
            <a:endParaRPr lang="en-GB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CF055965-225E-436B-AFDE-FE969D841B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B803FD1F-3702-4DAC-BEF6-2352B785C8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D40666-4422-42B9-BA1A-ABA74DCA85A9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200519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2E76C28-3334-47C1-B112-C537AFB658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GB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E46D6ABE-EE97-40F2-82DE-26AA2F408C3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42F7089D-9ABF-4D32-A193-7B1FECB760E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GB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F509D252-53EC-4827-9ECA-42C23F9815D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732EECF4-92B3-4173-9061-1868039B0CB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GB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4B6D5DD8-C68F-45D7-90DD-76B6AB5A73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F75682-DF69-4914-A787-F8B6A6729EBE}" type="datetimeFigureOut">
              <a:rPr lang="en-GB" smtClean="0"/>
              <a:t>26/05/2026</a:t>
            </a:fld>
            <a:endParaRPr lang="en-GB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F2B11A29-6F1D-4BF5-9CD8-FFD29C3CF5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F6F4C058-F64F-419F-A36B-2D37450A8B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D40666-4422-42B9-BA1A-ABA74DCA85A9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704987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8897F2A-2F78-49E7-9C0E-A6DFD15038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GB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C526BC58-BE5A-4737-A50B-D22D4773CB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F75682-DF69-4914-A787-F8B6A6729EBE}" type="datetimeFigureOut">
              <a:rPr lang="en-GB" smtClean="0"/>
              <a:t>26/05/2026</a:t>
            </a:fld>
            <a:endParaRPr lang="en-GB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58FFB713-66E8-4A02-BA7C-23BED1D90E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15478198-898D-40FD-9219-F53AA0B3FB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D40666-4422-42B9-BA1A-ABA74DCA85A9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261086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51DA2319-C749-4010-8295-9776787BA1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F75682-DF69-4914-A787-F8B6A6729EBE}" type="datetimeFigureOut">
              <a:rPr lang="en-GB" smtClean="0"/>
              <a:t>26/05/2026</a:t>
            </a:fld>
            <a:endParaRPr lang="en-GB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C573EBEA-EDF7-4D9C-A2F0-6C593D8B29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DE99EF88-608F-40AD-A141-C2D994D41C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D40666-4422-42B9-BA1A-ABA74DCA85A9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211299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0E2E6F6-3D48-4FC8-9590-DC1164AF50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GB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F93575B-808B-4A37-A63F-976DC36EBE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GB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908D0619-113F-43D9-95D1-F192F749566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73451A13-56F8-44AC-80EB-89D20498E1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F75682-DF69-4914-A787-F8B6A6729EBE}" type="datetimeFigureOut">
              <a:rPr lang="en-GB" smtClean="0"/>
              <a:t>26/05/2026</a:t>
            </a:fld>
            <a:endParaRPr lang="en-GB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B2692584-94F8-4266-8FDB-7AAF80EC18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3DDF7191-5360-4B10-A6CB-29C83D609D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D40666-4422-42B9-BA1A-ABA74DCA85A9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283357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62735F2-D79E-4016-95E5-D90826E772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GB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E19A3322-AE40-4504-8B6D-D66D8082B6A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01593548-E0AB-4E17-BB2D-8166F93E035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78D6F9CA-BDAE-4C42-B7F0-221A686CBC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F75682-DF69-4914-A787-F8B6A6729EBE}" type="datetimeFigureOut">
              <a:rPr lang="en-GB" smtClean="0"/>
              <a:t>26/05/2026</a:t>
            </a:fld>
            <a:endParaRPr lang="en-GB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1E139236-64F2-4780-849C-20CDA468D8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E24B610C-69AD-404E-A2B5-6A620DE7AA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D40666-4422-42B9-BA1A-ABA74DCA85A9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270094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025F287-F71E-42B8-9B75-D89B2991B5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GB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DE3C0B99-A178-4BBF-89EB-B8929DC5A9E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GB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4E07805-0768-4B59-AE60-1BF11A1F83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F75682-DF69-4914-A787-F8B6A6729EBE}" type="datetimeFigureOut">
              <a:rPr lang="en-GB" smtClean="0"/>
              <a:t>26/05/2026</a:t>
            </a:fld>
            <a:endParaRPr lang="en-GB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BD35CAB-494B-4794-A2B4-9CE12DDCD5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5FF1B92-2C54-483D-9CCE-2EBD50A2BC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D40666-4422-42B9-BA1A-ABA74DCA85A9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107721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4AAB53C9-2EDC-411B-960F-8BB6F18BB64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GB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B08DE2EE-6548-42F3-A130-6A392B365C0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GB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BFE87B9-6A5E-497C-BE21-1C079D12CB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F75682-DF69-4914-A787-F8B6A6729EBE}" type="datetimeFigureOut">
              <a:rPr lang="en-GB" smtClean="0"/>
              <a:t>26/05/2026</a:t>
            </a:fld>
            <a:endParaRPr lang="en-GB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8641B69-55AA-4141-A09F-70D4C24E6F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FE19122-54B9-4D07-9254-6B69B6D44A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D40666-4422-42B9-BA1A-ABA74DCA85A9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730320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4A18C671-34D1-4CC1-B0D3-C549A4AB03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GB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B9CDD9B9-CD62-4A7E-ACBA-F74087D0CE1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GB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B361BC6-AB9E-4E0C-A24F-4BC36FE1453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F75682-DF69-4914-A787-F8B6A6729EBE}" type="datetimeFigureOut">
              <a:rPr lang="en-GB" smtClean="0"/>
              <a:t>26/05/2026</a:t>
            </a:fld>
            <a:endParaRPr lang="en-GB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1D6EF73-D4D2-42AE-907F-F3D2F7EAC01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50F9B0A-7A87-4FE9-9745-097A035251C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D40666-4422-42B9-BA1A-ABA74DCA85A9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215953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jpeg"/><Relationship Id="rId4" Type="http://schemas.openxmlformats.org/officeDocument/2006/relationships/image" Target="../media/image12.png"/><Relationship Id="rId9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34.jpeg"/><Relationship Id="rId7" Type="http://schemas.openxmlformats.org/officeDocument/2006/relationships/image" Target="../media/image38.jpe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jpeg"/><Relationship Id="rId5" Type="http://schemas.openxmlformats.org/officeDocument/2006/relationships/image" Target="../media/image36.jpeg"/><Relationship Id="rId4" Type="http://schemas.openxmlformats.org/officeDocument/2006/relationships/image" Target="../media/image35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2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jpeg"/><Relationship Id="rId3" Type="http://schemas.openxmlformats.org/officeDocument/2006/relationships/video" Target="../media/media1.mp4"/><Relationship Id="rId7" Type="http://schemas.openxmlformats.org/officeDocument/2006/relationships/image" Target="../media/image45.jpeg"/><Relationship Id="rId2" Type="http://schemas.microsoft.com/office/2007/relationships/media" Target="../media/media1.mp4"/><Relationship Id="rId1" Type="http://schemas.openxmlformats.org/officeDocument/2006/relationships/tags" Target="../tags/tag1.xml"/><Relationship Id="rId6" Type="http://schemas.openxmlformats.org/officeDocument/2006/relationships/image" Target="../media/image44.jpeg"/><Relationship Id="rId5" Type="http://schemas.openxmlformats.org/officeDocument/2006/relationships/image" Target="../media/image43.png"/><Relationship Id="rId4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34.jpeg"/><Relationship Id="rId7" Type="http://schemas.openxmlformats.org/officeDocument/2006/relationships/image" Target="../media/image38.jpe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jpeg"/><Relationship Id="rId5" Type="http://schemas.openxmlformats.org/officeDocument/2006/relationships/image" Target="../media/image36.jpeg"/><Relationship Id="rId4" Type="http://schemas.openxmlformats.org/officeDocument/2006/relationships/image" Target="../media/image35.jpeg"/><Relationship Id="rId9" Type="http://schemas.openxmlformats.org/officeDocument/2006/relationships/image" Target="../media/image47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>
            <a:extLst>
              <a:ext uri="{FF2B5EF4-FFF2-40B4-BE49-F238E27FC236}">
                <a16:creationId xmlns:a16="http://schemas.microsoft.com/office/drawing/2014/main" id="{39A2AB30-0704-4701-B8E3-B88CE59DE8A5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hqprint">
            <a:grayscl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22000"/>
                    </a14:imgEffect>
                    <a14:imgEffect>
                      <a14:brightnessContrast bright="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97" y="9750"/>
            <a:ext cx="12191207" cy="6848029"/>
          </a:xfrm>
          <a:prstGeom prst="rect">
            <a:avLst/>
          </a:prstGeom>
          <a:noFill/>
          <a:effectLst>
            <a:glow rad="127000">
              <a:schemeClr val="accent1">
                <a:alpha val="0"/>
              </a:schemeClr>
            </a:glow>
          </a:effectLst>
        </p:spPr>
      </p:pic>
      <p:sp>
        <p:nvSpPr>
          <p:cNvPr id="11" name="Rectángulo 10">
            <a:extLst>
              <a:ext uri="{FF2B5EF4-FFF2-40B4-BE49-F238E27FC236}">
                <a16:creationId xmlns:a16="http://schemas.microsoft.com/office/drawing/2014/main" id="{881BD02B-2181-484E-A518-F3DA0412A176}"/>
              </a:ext>
            </a:extLst>
          </p:cNvPr>
          <p:cNvSpPr/>
          <p:nvPr/>
        </p:nvSpPr>
        <p:spPr>
          <a:xfrm>
            <a:off x="397" y="118967"/>
            <a:ext cx="12191207" cy="6757861"/>
          </a:xfrm>
          <a:prstGeom prst="rect">
            <a:avLst/>
          </a:prstGeom>
          <a:solidFill>
            <a:schemeClr val="bg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2215" noProof="0" dirty="0"/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F0F42D84-A7D1-40E8-84B6-FF3594ABF337}"/>
              </a:ext>
            </a:extLst>
          </p:cNvPr>
          <p:cNvSpPr/>
          <p:nvPr/>
        </p:nvSpPr>
        <p:spPr>
          <a:xfrm>
            <a:off x="397" y="9748"/>
            <a:ext cx="12191207" cy="6857554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100000">
                <a:schemeClr val="accent4">
                  <a:lumMod val="40000"/>
                  <a:lumOff val="60000"/>
                  <a:alpha val="2000"/>
                </a:schemeClr>
              </a:gs>
              <a:gs pos="100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2215" noProof="0" dirty="0"/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7C286307-FBD7-4A0A-9EC7-8C37320CDC28}"/>
              </a:ext>
            </a:extLst>
          </p:cNvPr>
          <p:cNvSpPr txBox="1"/>
          <p:nvPr/>
        </p:nvSpPr>
        <p:spPr>
          <a:xfrm>
            <a:off x="396" y="2618362"/>
            <a:ext cx="12191207" cy="20337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5416" noProof="0" dirty="0">
                <a:solidFill>
                  <a:srgbClr val="5C4600"/>
                </a:solidFill>
                <a:latin typeface="Eras Demi ITC" panose="020B0805030504020804" pitchFamily="34" charset="0"/>
              </a:rPr>
              <a:t>Agricultura de precisión</a:t>
            </a:r>
          </a:p>
          <a:p>
            <a:pPr algn="ctr"/>
            <a:r>
              <a:rPr lang="es-ES" sz="3600" noProof="0" dirty="0">
                <a:solidFill>
                  <a:srgbClr val="5C4600"/>
                </a:solidFill>
                <a:latin typeface="Eras Demi ITC" panose="020B0805030504020804" pitchFamily="34" charset="0"/>
              </a:rPr>
              <a:t>Dosificación variable de insumos a partir de datos geoespaciales</a:t>
            </a:r>
          </a:p>
        </p:txBody>
      </p:sp>
    </p:spTree>
    <p:extLst>
      <p:ext uri="{BB962C8B-B14F-4D97-AF65-F5344CB8AC3E}">
        <p14:creationId xmlns:p14="http://schemas.microsoft.com/office/powerpoint/2010/main" val="12121801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5225"/>
    </mc:Choice>
    <mc:Fallback xmlns="">
      <p:transition spd="slow" advTm="35225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ítulo 2"/>
          <p:cNvSpPr>
            <a:spLocks noGrp="1"/>
          </p:cNvSpPr>
          <p:nvPr>
            <p:ph type="title"/>
          </p:nvPr>
        </p:nvSpPr>
        <p:spPr>
          <a:xfrm>
            <a:off x="736769" y="609600"/>
            <a:ext cx="5541484" cy="1320800"/>
          </a:xfrm>
        </p:spPr>
        <p:txBody>
          <a:bodyPr vert="horz" lIns="91440" tIns="45720" rIns="91440" bIns="45720" rtlCol="0" anchor="t">
            <a:normAutofit fontScale="90000"/>
          </a:bodyPr>
          <a:lstStyle/>
          <a:p>
            <a:r>
              <a:rPr lang="es-ES" noProof="0" dirty="0">
                <a:latin typeface="+mj-lt"/>
              </a:rPr>
              <a:t>Dosificación variable de inputs. </a:t>
            </a:r>
            <a:r>
              <a:rPr lang="es-ES" sz="2700" i="1" noProof="0" dirty="0">
                <a:latin typeface="+mj-lt"/>
              </a:rPr>
              <a:t>Variable </a:t>
            </a:r>
            <a:r>
              <a:rPr lang="es-ES" sz="2700" i="1" noProof="0" dirty="0" err="1">
                <a:latin typeface="+mj-lt"/>
              </a:rPr>
              <a:t>Rate</a:t>
            </a:r>
            <a:r>
              <a:rPr lang="es-ES" sz="2700" i="1" noProof="0" dirty="0">
                <a:latin typeface="+mj-lt"/>
              </a:rPr>
              <a:t> </a:t>
            </a:r>
            <a:r>
              <a:rPr lang="es-ES" sz="2700" i="1" noProof="0" dirty="0" err="1">
                <a:latin typeface="+mj-lt"/>
              </a:rPr>
              <a:t>Application</a:t>
            </a:r>
            <a:r>
              <a:rPr lang="es-ES" sz="2700" i="1" noProof="0" dirty="0">
                <a:latin typeface="+mj-lt"/>
              </a:rPr>
              <a:t> (VRA)</a:t>
            </a:r>
            <a:endParaRPr lang="es-ES" i="1" noProof="0" dirty="0">
              <a:latin typeface="+mj-lt"/>
            </a:endParaRPr>
          </a:p>
        </p:txBody>
      </p:sp>
      <p:sp>
        <p:nvSpPr>
          <p:cNvPr id="18" name="Marcador de contenido 2"/>
          <p:cNvSpPr>
            <a:spLocks noGrp="1"/>
          </p:cNvSpPr>
          <p:nvPr>
            <p:ph idx="1"/>
          </p:nvPr>
        </p:nvSpPr>
        <p:spPr>
          <a:xfrm>
            <a:off x="819658" y="2129294"/>
            <a:ext cx="4882137" cy="4110722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s-ES" sz="1600" b="1" noProof="0" dirty="0">
                <a:latin typeface="+mj-lt"/>
              </a:rPr>
              <a:t>Reducción de costes mediante el aprovechamiento diferenciado del potencial productivo de cada zona de la parcela (unidades de manejo).</a:t>
            </a:r>
            <a:endParaRPr lang="es-ES" sz="1600" noProof="0" dirty="0">
              <a:latin typeface="+mj-lt"/>
            </a:endParaRPr>
          </a:p>
          <a:p>
            <a:pPr>
              <a:buNone/>
            </a:pPr>
            <a:r>
              <a:rPr lang="es-ES" sz="1600" noProof="0" dirty="0">
                <a:latin typeface="+mj-lt"/>
              </a:rPr>
              <a:t>Especialmente relevante para </a:t>
            </a:r>
            <a:r>
              <a:rPr lang="es-ES" sz="1600" b="1" noProof="0" dirty="0">
                <a:latin typeface="+mj-lt"/>
              </a:rPr>
              <a:t>insumos de alto coste</a:t>
            </a:r>
            <a:r>
              <a:rPr lang="es-ES" sz="1600" noProof="0" dirty="0">
                <a:latin typeface="+mj-lt"/>
              </a:rPr>
              <a:t>, donde una dosificación variable permite ajustar la inversión a la respuesta real del cultivo.</a:t>
            </a:r>
          </a:p>
          <a:p>
            <a:pPr>
              <a:buNone/>
            </a:pPr>
            <a:r>
              <a:rPr lang="es-ES" sz="1600" b="1" noProof="0" dirty="0">
                <a:latin typeface="+mj-lt"/>
              </a:rPr>
              <a:t>Modalidades de aplicación:</a:t>
            </a:r>
            <a:endParaRPr lang="es-ES" sz="1600" noProof="0" dirty="0">
              <a:latin typeface="+mj-lt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s-ES" sz="1600" noProof="0" dirty="0">
                <a:latin typeface="+mj-lt"/>
              </a:rPr>
              <a:t>Basada en </a:t>
            </a:r>
            <a:r>
              <a:rPr lang="es-ES" sz="1600" b="1" noProof="0" dirty="0">
                <a:latin typeface="+mj-lt"/>
              </a:rPr>
              <a:t>mapas de prescripción</a:t>
            </a:r>
            <a:r>
              <a:rPr lang="es-ES" sz="1600" noProof="0" dirty="0">
                <a:latin typeface="+mj-lt"/>
              </a:rPr>
              <a:t> generados a partir de imágenes o índices de vegetación.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sz="1600" noProof="0" dirty="0">
                <a:latin typeface="+mj-lt"/>
              </a:rPr>
              <a:t>Basada en </a:t>
            </a:r>
            <a:r>
              <a:rPr lang="es-ES" sz="1600" b="1" noProof="0" dirty="0">
                <a:latin typeface="+mj-lt"/>
              </a:rPr>
              <a:t>sensores en tiempo real</a:t>
            </a:r>
            <a:r>
              <a:rPr lang="es-ES" sz="1600" noProof="0" dirty="0">
                <a:latin typeface="+mj-lt"/>
              </a:rPr>
              <a:t>, integrados en maquinaria o sistemas de monitorización.</a:t>
            </a:r>
          </a:p>
          <a:p>
            <a:endParaRPr lang="es-ES" sz="2400" noProof="0" dirty="0">
              <a:latin typeface="+mj-lt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E6FD657-EEA4-02AD-FEED-10B8971E7A1D}"/>
              </a:ext>
            </a:extLst>
          </p:cNvPr>
          <p:cNvSpPr txBox="1"/>
          <p:nvPr/>
        </p:nvSpPr>
        <p:spPr>
          <a:xfrm>
            <a:off x="8392607" y="5316686"/>
            <a:ext cx="3799393" cy="923330"/>
          </a:xfrm>
          <a:prstGeom prst="rect">
            <a:avLst/>
          </a:prstGeo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s-ES" i="1" noProof="0" dirty="0"/>
              <a:t>Con dosificación variable sacamos 200-250 kg/ha de maíz</a:t>
            </a:r>
          </a:p>
          <a:p>
            <a:r>
              <a:rPr lang="es-ES" i="1" noProof="0" dirty="0"/>
              <a:t>Héctor Llorente UCOGAL (León)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6E5E967-4584-79B6-5C14-A9176755F39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1731" r="14284"/>
          <a:stretch>
            <a:fillRect/>
          </a:stretch>
        </p:blipFill>
        <p:spPr>
          <a:xfrm>
            <a:off x="6650516" y="0"/>
            <a:ext cx="554148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55060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1580"/>
    </mc:Choice>
    <mc:Fallback xmlns="">
      <p:transition spd="slow" advTm="51580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D0762A8F-D62D-2831-CC1F-15740EAB2D6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76" r="2949" b="-1"/>
          <a:stretch>
            <a:fillRect/>
          </a:stretch>
        </p:blipFill>
        <p:spPr>
          <a:xfrm>
            <a:off x="1114426" y="10"/>
            <a:ext cx="9963149" cy="6857990"/>
          </a:xfrm>
          <a:custGeom>
            <a:avLst/>
            <a:gdLst/>
            <a:ahLst/>
            <a:cxnLst/>
            <a:rect l="l" t="t" r="r" b="b"/>
            <a:pathLst>
              <a:path w="9948672" h="6858000">
                <a:moveTo>
                  <a:pt x="1593452" y="0"/>
                </a:moveTo>
                <a:lnTo>
                  <a:pt x="8355220" y="0"/>
                </a:lnTo>
                <a:lnTo>
                  <a:pt x="8491722" y="130333"/>
                </a:lnTo>
                <a:cubicBezTo>
                  <a:pt x="9391900" y="1031820"/>
                  <a:pt x="9948672" y="2277214"/>
                  <a:pt x="9948672" y="3652838"/>
                </a:cubicBezTo>
                <a:cubicBezTo>
                  <a:pt x="9948672" y="4856509"/>
                  <a:pt x="9522393" y="5960473"/>
                  <a:pt x="8812775" y="6821583"/>
                </a:cubicBezTo>
                <a:lnTo>
                  <a:pt x="8781276" y="6858000"/>
                </a:lnTo>
                <a:lnTo>
                  <a:pt x="1167397" y="6858000"/>
                </a:lnTo>
                <a:lnTo>
                  <a:pt x="1135897" y="6821583"/>
                </a:lnTo>
                <a:cubicBezTo>
                  <a:pt x="426279" y="5960473"/>
                  <a:pt x="0" y="4856509"/>
                  <a:pt x="0" y="3652838"/>
                </a:cubicBezTo>
                <a:cubicBezTo>
                  <a:pt x="0" y="2277214"/>
                  <a:pt x="556772" y="1031820"/>
                  <a:pt x="1456950" y="130333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42287633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1742"/>
    </mc:Choice>
    <mc:Fallback xmlns="">
      <p:transition spd="slow" advTm="41742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8168F6-6D0D-89C1-168D-F4CCCB5ACC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568" y="548640"/>
            <a:ext cx="10168128" cy="1179576"/>
          </a:xfrm>
        </p:spPr>
        <p:txBody>
          <a:bodyPr>
            <a:normAutofit/>
          </a:bodyPr>
          <a:lstStyle/>
          <a:p>
            <a:r>
              <a:rPr lang="es-ES" sz="3700" b="1" noProof="0" dirty="0">
                <a:latin typeface="+mj-lt"/>
              </a:rPr>
              <a:t>¿Dónde aplicar más fertilizante: en las zonas de bajo o alto rendimiento?</a:t>
            </a:r>
            <a:endParaRPr lang="es-ES" sz="3700" noProof="0" dirty="0">
              <a:latin typeface="+mj-lt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F044A2-D211-A66A-25BA-E47929DA7B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11936" y="2276856"/>
            <a:ext cx="10168128" cy="3833658"/>
          </a:xfrm>
        </p:spPr>
        <p:txBody>
          <a:bodyPr>
            <a:normAutofit fontScale="92500" lnSpcReduction="10000"/>
          </a:bodyPr>
          <a:lstStyle/>
          <a:p>
            <a:r>
              <a:rPr lang="es-ES" sz="2400" noProof="0" dirty="0">
                <a:latin typeface="+mj-lt"/>
              </a:rPr>
              <a:t>La agricultura de precisión no busca </a:t>
            </a:r>
            <a:r>
              <a:rPr lang="es-ES" sz="2400" b="1" noProof="0" dirty="0">
                <a:latin typeface="+mj-lt"/>
              </a:rPr>
              <a:t>aplicar menos o más</a:t>
            </a:r>
            <a:r>
              <a:rPr lang="es-ES" sz="2400" noProof="0" dirty="0">
                <a:latin typeface="+mj-lt"/>
              </a:rPr>
              <a:t> por sistema,</a:t>
            </a:r>
            <a:br>
              <a:rPr lang="es-ES" sz="2400" noProof="0" dirty="0">
                <a:latin typeface="+mj-lt"/>
              </a:rPr>
            </a:br>
            <a:r>
              <a:rPr lang="es-ES" sz="2400" noProof="0" dirty="0">
                <a:latin typeface="+mj-lt"/>
              </a:rPr>
              <a:t>sino </a:t>
            </a:r>
            <a:r>
              <a:rPr lang="es-ES" sz="2400" b="1" noProof="0" dirty="0">
                <a:latin typeface="+mj-lt"/>
              </a:rPr>
              <a:t>ajustar la dosis a la capacidad productiva y de respuesta del suelo</a:t>
            </a:r>
            <a:r>
              <a:rPr lang="es-ES" sz="2400" noProof="0" dirty="0">
                <a:latin typeface="+mj-lt"/>
              </a:rPr>
              <a:t>.</a:t>
            </a:r>
          </a:p>
          <a:p>
            <a:r>
              <a:rPr lang="es-ES" sz="2400" b="1" noProof="0" dirty="0">
                <a:latin typeface="+mj-lt"/>
              </a:rPr>
              <a:t>Dos enfoques posibles:</a:t>
            </a:r>
          </a:p>
          <a:p>
            <a:pPr lvl="1"/>
            <a:r>
              <a:rPr lang="es-ES" b="1" noProof="0" dirty="0">
                <a:latin typeface="+mj-lt"/>
              </a:rPr>
              <a:t>1️⃣    Compensar limitaciones (</a:t>
            </a:r>
            <a:r>
              <a:rPr lang="es-ES" b="1" noProof="0" dirty="0">
                <a:highlight>
                  <a:srgbClr val="FFFF00"/>
                </a:highlight>
                <a:latin typeface="+mj-lt"/>
              </a:rPr>
              <a:t>Estrategia Robin Hood</a:t>
            </a:r>
            <a:r>
              <a:rPr lang="es-ES" b="1" noProof="0" dirty="0">
                <a:latin typeface="+mj-lt"/>
              </a:rPr>
              <a:t>)</a:t>
            </a:r>
            <a:br>
              <a:rPr lang="es-ES" noProof="0" dirty="0">
                <a:latin typeface="+mj-lt"/>
              </a:rPr>
            </a:br>
            <a:r>
              <a:rPr lang="es-ES" noProof="0" dirty="0">
                <a:latin typeface="+mj-lt"/>
              </a:rPr>
              <a:t>Aumentar la dosis en zonas de </a:t>
            </a:r>
            <a:r>
              <a:rPr lang="es-ES" b="1" noProof="0" dirty="0">
                <a:latin typeface="+mj-lt"/>
              </a:rPr>
              <a:t>bajo rendimiento</a:t>
            </a:r>
            <a:r>
              <a:rPr lang="es-ES" noProof="0" dirty="0">
                <a:latin typeface="+mj-lt"/>
              </a:rPr>
              <a:t> para intentar corregir déficits de fertilidad o vigor.</a:t>
            </a:r>
            <a:br>
              <a:rPr lang="es-ES" noProof="0" dirty="0">
                <a:latin typeface="+mj-lt"/>
              </a:rPr>
            </a:br>
            <a:r>
              <a:rPr lang="es-ES" b="1" i="1" noProof="0" dirty="0">
                <a:latin typeface="+mj-lt"/>
              </a:rPr>
              <a:t>Solo eficaz si la limitación es nutricional y reversible.</a:t>
            </a:r>
            <a:endParaRPr lang="es-ES" b="1" noProof="0" dirty="0">
              <a:latin typeface="+mj-lt"/>
            </a:endParaRPr>
          </a:p>
          <a:p>
            <a:pPr lvl="1"/>
            <a:r>
              <a:rPr lang="es-ES" b="1" noProof="0" dirty="0">
                <a:latin typeface="+mj-lt"/>
              </a:rPr>
              <a:t>2️⃣    Optimizar la eficiencia:</a:t>
            </a:r>
            <a:r>
              <a:rPr lang="es-ES" b="1" dirty="0">
                <a:latin typeface="+mj-lt"/>
              </a:rPr>
              <a:t> (</a:t>
            </a:r>
            <a:r>
              <a:rPr lang="es-ES" b="1" dirty="0">
                <a:highlight>
                  <a:srgbClr val="FFFF00"/>
                </a:highlight>
                <a:latin typeface="+mj-lt"/>
              </a:rPr>
              <a:t>Estrategia del Rey</a:t>
            </a:r>
            <a:r>
              <a:rPr lang="es-ES" b="1" dirty="0">
                <a:latin typeface="+mj-lt"/>
              </a:rPr>
              <a:t>)</a:t>
            </a:r>
            <a:br>
              <a:rPr lang="es-ES" noProof="0" dirty="0">
                <a:latin typeface="+mj-lt"/>
              </a:rPr>
            </a:br>
            <a:r>
              <a:rPr lang="es-ES" noProof="0" dirty="0">
                <a:latin typeface="+mj-lt"/>
              </a:rPr>
              <a:t>Reducir la dosis en zonas de </a:t>
            </a:r>
            <a:r>
              <a:rPr lang="es-ES" b="1" noProof="0" dirty="0">
                <a:latin typeface="+mj-lt"/>
              </a:rPr>
              <a:t>bajo potencial</a:t>
            </a:r>
            <a:r>
              <a:rPr lang="es-ES" noProof="0" dirty="0">
                <a:latin typeface="+mj-lt"/>
              </a:rPr>
              <a:t> (p. ej. suelos pobres o pedregosos)</a:t>
            </a:r>
            <a:br>
              <a:rPr lang="es-ES" noProof="0" dirty="0">
                <a:latin typeface="+mj-lt"/>
              </a:rPr>
            </a:br>
            <a:r>
              <a:rPr lang="es-ES" noProof="0" dirty="0">
                <a:latin typeface="+mj-lt"/>
              </a:rPr>
              <a:t>y concentrar los recursos donde la planta </a:t>
            </a:r>
            <a:r>
              <a:rPr lang="es-ES" b="1" noProof="0" dirty="0">
                <a:latin typeface="+mj-lt"/>
              </a:rPr>
              <a:t>responde mejor</a:t>
            </a:r>
            <a:r>
              <a:rPr lang="es-ES" noProof="0" dirty="0">
                <a:latin typeface="+mj-lt"/>
              </a:rPr>
              <a:t> (zonas de alto potencial).</a:t>
            </a:r>
            <a:br>
              <a:rPr lang="es-ES" noProof="0" dirty="0">
                <a:latin typeface="+mj-lt"/>
              </a:rPr>
            </a:br>
            <a:r>
              <a:rPr lang="es-ES" b="1" i="1" noProof="0" dirty="0">
                <a:latin typeface="+mj-lt"/>
              </a:rPr>
              <a:t>Estrategia más eficiente y habitual en agricultura de precisión.</a:t>
            </a:r>
            <a:endParaRPr lang="es-ES" b="1" noProof="0" dirty="0">
              <a:latin typeface="+mj-lt"/>
            </a:endParaRPr>
          </a:p>
          <a:p>
            <a:endParaRPr lang="es-ES" sz="2400" noProof="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8484791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6142"/>
    </mc:Choice>
    <mc:Fallback xmlns="">
      <p:transition spd="slow" advTm="46142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0912FC-504D-9215-92B0-7FE79D0D8B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>
                <a:latin typeface="+mj-lt"/>
              </a:rPr>
              <a:t>Reglas prácticas</a:t>
            </a: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4C8E59C2-643F-0DFA-4755-3BB531A80E75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838201" y="2139247"/>
            <a:ext cx="6070600" cy="37240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Char char="•"/>
              <a:tabLst/>
            </a:pPr>
            <a:r>
              <a:rPr kumimoji="0" lang="es-ES" sz="1800" b="0" i="0" u="none" strike="noStrike" cap="none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highlight>
                  <a:srgbClr val="FFFF00"/>
                </a:highlight>
                <a:latin typeface="+mj-lt"/>
              </a:rPr>
              <a:t>NITRÓGENO</a:t>
            </a:r>
            <a:r>
              <a:rPr kumimoji="0" lang="es-ES" sz="1800" b="0" i="0" u="none" strike="noStrike" cap="none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: Si la zona tiene un rendimiento limitado por algo distinto al nutriente (agua, salinidad, compactación), </a:t>
            </a:r>
            <a:r>
              <a:rPr kumimoji="0" lang="es-ES" sz="1800" b="1" i="0" u="none" strike="noStrike" cap="none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reduce o elimina el N</a:t>
            </a:r>
            <a:r>
              <a:rPr kumimoji="0" lang="es-ES" sz="1800" b="0" i="0" u="none" strike="noStrike" cap="none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 allí y </a:t>
            </a:r>
            <a:r>
              <a:rPr kumimoji="0" lang="es-ES" sz="1800" b="1" i="0" u="none" strike="noStrike" cap="none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prioriza las zonas de alto potencial</a:t>
            </a:r>
            <a:r>
              <a:rPr kumimoji="0" lang="es-ES" sz="1800" b="0" i="0" u="none" strike="noStrike" cap="none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Char char="•"/>
              <a:tabLst/>
            </a:pPr>
            <a:r>
              <a:rPr kumimoji="0" lang="es-ES" sz="1800" b="0" i="0" u="none" strike="noStrike" cap="none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highlight>
                  <a:srgbClr val="FFFF00"/>
                </a:highlight>
                <a:latin typeface="+mj-lt"/>
              </a:rPr>
              <a:t>P y K</a:t>
            </a:r>
            <a:r>
              <a:rPr kumimoji="0" lang="es-ES" sz="1800" b="0" i="0" u="none" strike="noStrike" cap="none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: Si los análisis de suelo muestran bajos niveles de P o K, </a:t>
            </a:r>
            <a:r>
              <a:rPr kumimoji="0" lang="es-ES" sz="1800" b="1" i="0" u="none" strike="noStrike" cap="none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aplica más fertilizante en esas zonas con bajos valores</a:t>
            </a:r>
            <a:r>
              <a:rPr kumimoji="0" lang="es-ES" sz="1800" b="0" i="0" u="none" strike="noStrike" cap="none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 y </a:t>
            </a:r>
            <a:r>
              <a:rPr kumimoji="0" lang="es-ES" sz="1800" b="1" i="0" u="none" strike="noStrike" cap="none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reduce la dosis donde los niveles sean altos</a:t>
            </a:r>
            <a:r>
              <a:rPr kumimoji="0" lang="es-ES" sz="1800" b="0" i="0" u="none" strike="noStrike" cap="none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Char char="•"/>
              <a:tabLst/>
            </a:pPr>
            <a:r>
              <a:rPr lang="es-ES" sz="1800" noProof="0" dirty="0">
                <a:latin typeface="+mj-lt"/>
              </a:rPr>
              <a:t>Usa una zonificación consistente porque una vez se comience a hacer VRA, las evidencias recogidas están condicionadas por el mapa de aplicación previo.</a:t>
            </a:r>
            <a:br>
              <a:rPr kumimoji="0" lang="es-ES" sz="1800" b="0" i="0" u="none" strike="noStrike" cap="none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</a:br>
            <a:endParaRPr kumimoji="0" lang="es-ES" sz="1800" b="0" i="0" u="none" strike="noStrike" cap="none" normalizeH="0" baseline="0" noProof="0" dirty="0">
              <a:ln>
                <a:noFill/>
              </a:ln>
              <a:solidFill>
                <a:schemeClr val="tx1"/>
              </a:solidFill>
              <a:effectLst/>
              <a:latin typeface="+mj-lt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8650726-30F3-BA21-720A-D8119C07BA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25975" y="613969"/>
            <a:ext cx="4648849" cy="56300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05289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69740"/>
    </mc:Choice>
    <mc:Fallback xmlns="">
      <p:transition spd="slow" advTm="269740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>
            <a:extLst>
              <a:ext uri="{FF2B5EF4-FFF2-40B4-BE49-F238E27FC236}">
                <a16:creationId xmlns:a16="http://schemas.microsoft.com/office/drawing/2014/main" id="{81673F9E-29E9-472B-93A9-274942415BC9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6200000">
            <a:off x="4379074" y="5283200"/>
            <a:ext cx="1331070" cy="1930399"/>
          </a:xfrm>
          <a:prstGeom prst="rect">
            <a:avLst/>
          </a:prstGeom>
        </p:spPr>
      </p:pic>
      <p:sp>
        <p:nvSpPr>
          <p:cNvPr id="4" name="Título 3"/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s-ES" sz="4000" b="1" noProof="0" dirty="0">
                <a:ln>
                  <a:solidFill>
                    <a:prstClr val="black"/>
                  </a:solidFill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n-ea"/>
                <a:cs typeface="+mn-cs"/>
              </a:rPr>
              <a:t>Tipos de dosificación variable</a:t>
            </a:r>
          </a:p>
        </p:txBody>
      </p:sp>
      <p:sp>
        <p:nvSpPr>
          <p:cNvPr id="15" name="Marcador de texto 14">
            <a:extLst>
              <a:ext uri="{FF2B5EF4-FFF2-40B4-BE49-F238E27FC236}">
                <a16:creationId xmlns:a16="http://schemas.microsoft.com/office/drawing/2014/main" id="{DA59D398-682F-45B9-B706-08D894FF9F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12799" y="1642269"/>
            <a:ext cx="4120896" cy="576262"/>
          </a:xfrm>
        </p:spPr>
        <p:txBody>
          <a:bodyPr/>
          <a:lstStyle/>
          <a:p>
            <a:pPr algn="ctr"/>
            <a:r>
              <a:rPr lang="es-ES" noProof="0" dirty="0">
                <a:latin typeface="+mj-lt"/>
              </a:rPr>
              <a:t>Basada en mapas</a:t>
            </a:r>
          </a:p>
        </p:txBody>
      </p:sp>
      <p:sp>
        <p:nvSpPr>
          <p:cNvPr id="16" name="Marcador de contenido 15">
            <a:extLst>
              <a:ext uri="{FF2B5EF4-FFF2-40B4-BE49-F238E27FC236}">
                <a16:creationId xmlns:a16="http://schemas.microsoft.com/office/drawing/2014/main" id="{0B122075-5386-41F0-A057-3CA3814A17F3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85000" lnSpcReduction="10000"/>
          </a:bodyPr>
          <a:lstStyle/>
          <a:p>
            <a:pPr>
              <a:buFont typeface="+mj-lt"/>
              <a:buAutoNum type="arabicPeriod"/>
            </a:pPr>
            <a:r>
              <a:rPr lang="es-ES" noProof="0" dirty="0">
                <a:latin typeface="+mj-lt"/>
              </a:rPr>
              <a:t>Un mapa con las diferentes zonas </a:t>
            </a:r>
            <a:r>
              <a:rPr lang="es-ES" b="1" noProof="0" dirty="0">
                <a:latin typeface="+mj-lt"/>
              </a:rPr>
              <a:t>elaborado previamente</a:t>
            </a:r>
            <a:r>
              <a:rPr lang="es-ES" noProof="0" dirty="0">
                <a:latin typeface="+mj-lt"/>
              </a:rPr>
              <a:t> en un Sistema de Información Geográfica se carga en la máquina. La información también procede de sensores, pero hay un procesado intermedio</a:t>
            </a:r>
          </a:p>
          <a:p>
            <a:pPr>
              <a:buFont typeface="+mj-lt"/>
              <a:buAutoNum type="arabicPeriod"/>
            </a:pPr>
            <a:r>
              <a:rPr lang="es-ES" noProof="0" dirty="0">
                <a:latin typeface="+mj-lt"/>
              </a:rPr>
              <a:t>La pantalla de la máquina según circula sobre el mapa lo consulta en función de la ubicación GNSS.</a:t>
            </a:r>
          </a:p>
          <a:p>
            <a:pPr>
              <a:buFont typeface="+mj-lt"/>
              <a:buAutoNum type="arabicPeriod"/>
            </a:pPr>
            <a:r>
              <a:rPr lang="es-ES" noProof="0" dirty="0">
                <a:latin typeface="+mj-lt"/>
              </a:rPr>
              <a:t>La pantalla comanda la máquina que realiza la aplicación (ISOBUS).</a:t>
            </a:r>
          </a:p>
        </p:txBody>
      </p:sp>
      <p:sp>
        <p:nvSpPr>
          <p:cNvPr id="17" name="Marcador de texto 16">
            <a:extLst>
              <a:ext uri="{FF2B5EF4-FFF2-40B4-BE49-F238E27FC236}">
                <a16:creationId xmlns:a16="http://schemas.microsoft.com/office/drawing/2014/main" id="{BD387C6B-460D-4028-8EFC-664129485DE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155520" y="1642269"/>
            <a:ext cx="4120896" cy="576262"/>
          </a:xfrm>
        </p:spPr>
        <p:txBody>
          <a:bodyPr/>
          <a:lstStyle/>
          <a:p>
            <a:pPr algn="ctr"/>
            <a:r>
              <a:rPr lang="es-ES" noProof="0" dirty="0">
                <a:latin typeface="+mj-lt"/>
              </a:rPr>
              <a:t>Basada en sensores</a:t>
            </a:r>
          </a:p>
        </p:txBody>
      </p:sp>
      <p:sp>
        <p:nvSpPr>
          <p:cNvPr id="18" name="Marcador de contenido 17">
            <a:extLst>
              <a:ext uri="{FF2B5EF4-FFF2-40B4-BE49-F238E27FC236}">
                <a16:creationId xmlns:a16="http://schemas.microsoft.com/office/drawing/2014/main" id="{54F35948-83A5-4186-B63A-C70EF1B06F85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>
            <a:normAutofit fontScale="85000" lnSpcReduction="10000"/>
          </a:bodyPr>
          <a:lstStyle/>
          <a:p>
            <a:pPr>
              <a:buFont typeface="+mj-lt"/>
              <a:buAutoNum type="arabicPeriod"/>
            </a:pPr>
            <a:r>
              <a:rPr lang="es-ES" noProof="0" dirty="0">
                <a:latin typeface="+mj-lt"/>
              </a:rPr>
              <a:t>No requiere ni de mapa previo ni posicionamiento GNSS.</a:t>
            </a:r>
          </a:p>
          <a:p>
            <a:pPr>
              <a:buFont typeface="+mj-lt"/>
              <a:buAutoNum type="arabicPeriod"/>
            </a:pPr>
            <a:r>
              <a:rPr lang="es-ES" noProof="0" dirty="0">
                <a:latin typeface="+mj-lt"/>
              </a:rPr>
              <a:t>Un sensor mide las propiedades del cultivo o el suelo sobre la marcha.</a:t>
            </a:r>
          </a:p>
          <a:p>
            <a:pPr>
              <a:buFont typeface="+mj-lt"/>
              <a:buAutoNum type="arabicPeriod"/>
            </a:pPr>
            <a:r>
              <a:rPr lang="es-ES" noProof="0" dirty="0">
                <a:latin typeface="+mj-lt"/>
              </a:rPr>
              <a:t>Dependiendo del sensor es posible que haya que dar pasadas de calibración previas.</a:t>
            </a:r>
          </a:p>
          <a:p>
            <a:pPr>
              <a:buFont typeface="+mj-lt"/>
              <a:buAutoNum type="arabicPeriod"/>
            </a:pPr>
            <a:r>
              <a:rPr lang="es-ES" noProof="0" dirty="0">
                <a:latin typeface="+mj-lt"/>
              </a:rPr>
              <a:t>El sensor directamente, o través de una pantalla, comanda la máquina que realiza la aplicación.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DB05125D-247A-4F55-BE08-C2F63AA8B7E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276416" y="4927601"/>
            <a:ext cx="2304256" cy="18763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0656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7971"/>
    </mc:Choice>
    <mc:Fallback xmlns="">
      <p:transition spd="slow" advTm="87971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ángulo 29"/>
          <p:cNvSpPr/>
          <p:nvPr/>
        </p:nvSpPr>
        <p:spPr>
          <a:xfrm>
            <a:off x="573758" y="2158941"/>
            <a:ext cx="2909111" cy="384601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16" name="Título 2"/>
          <p:cNvSpPr>
            <a:spLocks noGrp="1"/>
          </p:cNvSpPr>
          <p:nvPr>
            <p:ph type="title"/>
          </p:nvPr>
        </p:nvSpPr>
        <p:spPr>
          <a:xfrm>
            <a:off x="729685" y="243560"/>
            <a:ext cx="11147989" cy="1320800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s-ES" noProof="0" dirty="0">
                <a:latin typeface="+mj-lt"/>
              </a:rPr>
              <a:t>Fuentes de datos para la elaboración de los mapas</a:t>
            </a:r>
          </a:p>
        </p:txBody>
      </p:sp>
      <p:sp>
        <p:nvSpPr>
          <p:cNvPr id="2" name="Rectángulo 1"/>
          <p:cNvSpPr/>
          <p:nvPr/>
        </p:nvSpPr>
        <p:spPr>
          <a:xfrm>
            <a:off x="573757" y="2158940"/>
            <a:ext cx="2909111" cy="963296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anchor="ctr" anchorCtr="0">
            <a:noAutofit/>
          </a:bodyPr>
          <a:lstStyle/>
          <a:p>
            <a:pPr marL="0" marR="0" lvl="1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Mapeado  suelos</a:t>
            </a:r>
          </a:p>
        </p:txBody>
      </p:sp>
      <p:pic>
        <p:nvPicPr>
          <p:cNvPr id="3074" name="Picture 2" descr="Msp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8133" b="10598"/>
          <a:stretch/>
        </p:blipFill>
        <p:spPr bwMode="auto">
          <a:xfrm>
            <a:off x="573757" y="3417132"/>
            <a:ext cx="2893889" cy="21721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Rectángulo 14">
            <a:extLst>
              <a:ext uri="{FF2B5EF4-FFF2-40B4-BE49-F238E27FC236}">
                <a16:creationId xmlns:a16="http://schemas.microsoft.com/office/drawing/2014/main" id="{66867E39-3374-49AC-B75D-9BE46D9749EA}"/>
              </a:ext>
            </a:extLst>
          </p:cNvPr>
          <p:cNvSpPr/>
          <p:nvPr/>
        </p:nvSpPr>
        <p:spPr>
          <a:xfrm>
            <a:off x="3852567" y="2158941"/>
            <a:ext cx="2909111" cy="384601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17" name="Rectángulo 16">
            <a:extLst>
              <a:ext uri="{FF2B5EF4-FFF2-40B4-BE49-F238E27FC236}">
                <a16:creationId xmlns:a16="http://schemas.microsoft.com/office/drawing/2014/main" id="{7BC147EB-DEFE-466C-BC15-48E79BADB175}"/>
              </a:ext>
            </a:extLst>
          </p:cNvPr>
          <p:cNvSpPr/>
          <p:nvPr/>
        </p:nvSpPr>
        <p:spPr>
          <a:xfrm>
            <a:off x="3852566" y="2158940"/>
            <a:ext cx="2909111" cy="963296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anchor="ctr" anchorCtr="0">
            <a:noAutofit/>
          </a:bodyPr>
          <a:lstStyle/>
          <a:p>
            <a:pPr marL="0" marR="0" lvl="1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Monitor de rendimiento en cosechadora</a:t>
            </a:r>
          </a:p>
        </p:txBody>
      </p:sp>
      <p:sp>
        <p:nvSpPr>
          <p:cNvPr id="20" name="Rectángulo 19">
            <a:extLst>
              <a:ext uri="{FF2B5EF4-FFF2-40B4-BE49-F238E27FC236}">
                <a16:creationId xmlns:a16="http://schemas.microsoft.com/office/drawing/2014/main" id="{9D42D805-9564-4AB0-A90F-83B0B5BBF55E}"/>
              </a:ext>
            </a:extLst>
          </p:cNvPr>
          <p:cNvSpPr/>
          <p:nvPr/>
        </p:nvSpPr>
        <p:spPr>
          <a:xfrm>
            <a:off x="7201755" y="2158941"/>
            <a:ext cx="2909111" cy="384601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22" name="Rectángulo 21">
            <a:extLst>
              <a:ext uri="{FF2B5EF4-FFF2-40B4-BE49-F238E27FC236}">
                <a16:creationId xmlns:a16="http://schemas.microsoft.com/office/drawing/2014/main" id="{C1788C0B-67F0-4468-82EC-129B6F772459}"/>
              </a:ext>
            </a:extLst>
          </p:cNvPr>
          <p:cNvSpPr/>
          <p:nvPr/>
        </p:nvSpPr>
        <p:spPr>
          <a:xfrm>
            <a:off x="7201754" y="2158940"/>
            <a:ext cx="2909111" cy="963296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anchor="ctr" anchorCtr="0">
            <a:noAutofit/>
          </a:bodyPr>
          <a:lstStyle/>
          <a:p>
            <a:pPr marL="0" marR="0" lvl="1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Imágenes de satélite</a:t>
            </a:r>
          </a:p>
        </p:txBody>
      </p:sp>
      <p:pic>
        <p:nvPicPr>
          <p:cNvPr id="24" name="Imagen 23">
            <a:extLst>
              <a:ext uri="{FF2B5EF4-FFF2-40B4-BE49-F238E27FC236}">
                <a16:creationId xmlns:a16="http://schemas.microsoft.com/office/drawing/2014/main" id="{48B4CB23-5317-4C61-A8CC-F317F23C89D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20598"/>
          <a:stretch/>
        </p:blipFill>
        <p:spPr>
          <a:xfrm>
            <a:off x="7207141" y="3427495"/>
            <a:ext cx="2862373" cy="2027330"/>
          </a:xfrm>
          <a:prstGeom prst="rect">
            <a:avLst/>
          </a:prstGeom>
        </p:spPr>
      </p:pic>
      <p:sp>
        <p:nvSpPr>
          <p:cNvPr id="25" name="CuadroTexto 24">
            <a:extLst>
              <a:ext uri="{FF2B5EF4-FFF2-40B4-BE49-F238E27FC236}">
                <a16:creationId xmlns:a16="http://schemas.microsoft.com/office/drawing/2014/main" id="{C428B346-75FA-451D-B042-628C1A1B4349}"/>
              </a:ext>
            </a:extLst>
          </p:cNvPr>
          <p:cNvSpPr txBox="1"/>
          <p:nvPr/>
        </p:nvSpPr>
        <p:spPr>
          <a:xfrm rot="19513184">
            <a:off x="9321884" y="2860624"/>
            <a:ext cx="116249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8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C42F1A"/>
                </a:solidFill>
                <a:effectLst>
                  <a:outerShdw blurRad="12700" dist="38100" dir="2700000" algn="tl" rotWithShape="0">
                    <a:srgbClr val="C42F1A">
                      <a:lumMod val="60000"/>
                      <a:lumOff val="40000"/>
                    </a:srgbClr>
                  </a:outerShdw>
                </a:effectLst>
                <a:uLnTx/>
                <a:uFillTx/>
                <a:latin typeface="Trebuchet MS" panose="020B0603020202020204"/>
                <a:ea typeface="+mn-ea"/>
                <a:cs typeface="+mn-cs"/>
              </a:rPr>
              <a:t>Gratis</a:t>
            </a:r>
          </a:p>
        </p:txBody>
      </p:sp>
      <p:sp>
        <p:nvSpPr>
          <p:cNvPr id="14" name="CuadroTexto 13"/>
          <p:cNvSpPr txBox="1"/>
          <p:nvPr/>
        </p:nvSpPr>
        <p:spPr>
          <a:xfrm rot="19513184">
            <a:off x="2505681" y="2860626"/>
            <a:ext cx="146546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8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C42F1A"/>
                </a:solidFill>
                <a:effectLst>
                  <a:outerShdw blurRad="12700" dist="38100" dir="2700000" algn="tl" rotWithShape="0">
                    <a:srgbClr val="C42F1A">
                      <a:lumMod val="60000"/>
                      <a:lumOff val="40000"/>
                    </a:srgbClr>
                  </a:outerShdw>
                </a:effectLst>
                <a:uLnTx/>
                <a:uFillTx/>
                <a:latin typeface="Trebuchet MS" panose="020B0603020202020204"/>
                <a:ea typeface="+mn-ea"/>
                <a:cs typeface="+mn-cs"/>
              </a:rPr>
              <a:t>40 €/ha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A17CE49E-535C-4497-BC74-A241F145C7F4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1575"/>
          <a:stretch/>
        </p:blipFill>
        <p:spPr>
          <a:xfrm>
            <a:off x="3837344" y="3417132"/>
            <a:ext cx="2900841" cy="2229189"/>
          </a:xfrm>
          <a:prstGeom prst="rect">
            <a:avLst/>
          </a:prstGeom>
        </p:spPr>
      </p:pic>
      <p:sp>
        <p:nvSpPr>
          <p:cNvPr id="13" name="CuadroTexto 12"/>
          <p:cNvSpPr txBox="1"/>
          <p:nvPr/>
        </p:nvSpPr>
        <p:spPr>
          <a:xfrm rot="19513184">
            <a:off x="5515298" y="2737515"/>
            <a:ext cx="1736373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8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C42F1A"/>
                </a:solidFill>
                <a:effectLst>
                  <a:outerShdw blurRad="12700" dist="38100" dir="2700000" algn="tl" rotWithShape="0">
                    <a:srgbClr val="C42F1A">
                      <a:lumMod val="60000"/>
                      <a:lumOff val="40000"/>
                    </a:srgbClr>
                  </a:outerShdw>
                </a:effectLst>
                <a:uLnTx/>
                <a:uFillTx/>
                <a:latin typeface="Trebuchet MS" panose="020B0603020202020204"/>
                <a:ea typeface="+mn-ea"/>
                <a:cs typeface="+mn-cs"/>
              </a:rPr>
              <a:t>Gratis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6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C42F1A"/>
                </a:solidFill>
                <a:effectLst>
                  <a:outerShdw blurRad="12700" dist="38100" dir="2700000" algn="tl" rotWithShape="0">
                    <a:srgbClr val="C42F1A">
                      <a:lumMod val="60000"/>
                      <a:lumOff val="40000"/>
                    </a:srgbClr>
                  </a:outerShdw>
                </a:effectLst>
                <a:uLnTx/>
                <a:uFillTx/>
                <a:latin typeface="Trebuchet MS" panose="020B0603020202020204"/>
                <a:ea typeface="+mn-ea"/>
                <a:cs typeface="+mn-cs"/>
              </a:rPr>
              <a:t>(coste marginal)</a:t>
            </a:r>
          </a:p>
        </p:txBody>
      </p:sp>
    </p:spTree>
    <p:extLst>
      <p:ext uri="{BB962C8B-B14F-4D97-AF65-F5344CB8AC3E}">
        <p14:creationId xmlns:p14="http://schemas.microsoft.com/office/powerpoint/2010/main" val="20420846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3542"/>
    </mc:Choice>
    <mc:Fallback xmlns="">
      <p:transition spd="slow" advTm="103542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6EB24DDE-B651-4DE8-9E10-5643A8267EF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8464" t="30811" r="13309" b="36547"/>
          <a:stretch/>
        </p:blipFill>
        <p:spPr>
          <a:xfrm>
            <a:off x="6505990" y="3429000"/>
            <a:ext cx="5243333" cy="3284376"/>
          </a:xfrm>
          <a:prstGeom prst="rect">
            <a:avLst/>
          </a:prstGeom>
          <a:solidFill>
            <a:srgbClr val="9A150E"/>
          </a:solidFill>
        </p:spPr>
      </p:pic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B88AA3A5-DC83-40CA-B8C2-77EE2BA55C5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l="21252" t="15941" r="26762" b="23590"/>
          <a:stretch/>
        </p:blipFill>
        <p:spPr>
          <a:xfrm>
            <a:off x="1018269" y="3429000"/>
            <a:ext cx="5019897" cy="3284376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61E339A9-36B6-467F-BB12-D046C25613E3}"/>
              </a:ext>
            </a:extLst>
          </p:cNvPr>
          <p:cNvSpPr txBox="1"/>
          <p:nvPr/>
        </p:nvSpPr>
        <p:spPr>
          <a:xfrm>
            <a:off x="8102055" y="2890474"/>
            <a:ext cx="20512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" noProof="0" dirty="0"/>
              <a:t>Sentinel-2 SATIVUM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AE30AB34-1FF2-43DE-B2FE-62BABD8CA423}"/>
              </a:ext>
            </a:extLst>
          </p:cNvPr>
          <p:cNvSpPr txBox="1"/>
          <p:nvPr/>
        </p:nvSpPr>
        <p:spPr>
          <a:xfrm>
            <a:off x="2550994" y="2890474"/>
            <a:ext cx="19544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" noProof="0" dirty="0"/>
              <a:t>Cosechadora JD X9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46A69A82-7070-4BCA-9AC9-4AFAD33CE1A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70867" y="239867"/>
            <a:ext cx="3314700" cy="2481413"/>
          </a:xfrm>
          <a:prstGeom prst="rect">
            <a:avLst/>
          </a:prstGeom>
        </p:spPr>
      </p:pic>
      <p:pic>
        <p:nvPicPr>
          <p:cNvPr id="4098" name="Picture 2" descr="X9-1000 | Serie X | Cosechadoras | John Deere ES">
            <a:extLst>
              <a:ext uri="{FF2B5EF4-FFF2-40B4-BE49-F238E27FC236}">
                <a16:creationId xmlns:a16="http://schemas.microsoft.com/office/drawing/2014/main" id="{EE384BA0-9646-4051-ADC4-C7FE2367F7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273" y="1949399"/>
            <a:ext cx="2034613" cy="11439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1B194276-6E6C-42E4-A57D-D11AAD6B1C9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22120" y="439777"/>
            <a:ext cx="2731111" cy="2081592"/>
          </a:xfrm>
          <a:prstGeom prst="rect">
            <a:avLst/>
          </a:prstGeom>
        </p:spPr>
      </p:pic>
      <p:pic>
        <p:nvPicPr>
          <p:cNvPr id="1026" name="Picture 2" descr="https://qgis.org/styleguide/visual/qgis-icon128.png">
            <a:extLst>
              <a:ext uri="{FF2B5EF4-FFF2-40B4-BE49-F238E27FC236}">
                <a16:creationId xmlns:a16="http://schemas.microsoft.com/office/drawing/2014/main" id="{0E4D2BC0-2FF1-4A39-A98E-4EC2748FF2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8269" y="5860778"/>
            <a:ext cx="852598" cy="8525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9DC9E0BA-8E13-463E-A154-E87CA0C5B8E0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07985" y="6143393"/>
            <a:ext cx="2607530" cy="549659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9B6E61B2-57A1-401E-B7E7-73671F66735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15956" y="439777"/>
            <a:ext cx="967003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37210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7892"/>
    </mc:Choice>
    <mc:Fallback xmlns="">
      <p:transition spd="slow" advTm="37892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8A5E6C1A-AEB0-4AF4-971F-CA29CC3ACEA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1354" t="25582" r="14584" b="14922"/>
          <a:stretch/>
        </p:blipFill>
        <p:spPr>
          <a:xfrm>
            <a:off x="5765801" y="1673214"/>
            <a:ext cx="3174999" cy="4219586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CE566CE5-B96B-4730-B320-F6ECE7A37D5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5730" t="3462" r="29166" b="5525"/>
          <a:stretch/>
        </p:blipFill>
        <p:spPr>
          <a:xfrm>
            <a:off x="1498921" y="1689100"/>
            <a:ext cx="3568380" cy="4203700"/>
          </a:xfrm>
          <a:prstGeom prst="rect">
            <a:avLst/>
          </a:prstGeom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0CC22A60-3676-437C-8B03-E90A7BA70A42}"/>
              </a:ext>
            </a:extLst>
          </p:cNvPr>
          <p:cNvSpPr txBox="1"/>
          <p:nvPr/>
        </p:nvSpPr>
        <p:spPr>
          <a:xfrm>
            <a:off x="6502400" y="1303882"/>
            <a:ext cx="21739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noProof="0" dirty="0"/>
              <a:t>Sentinel-2 SATIVUM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F5E6DEE1-83D9-44BC-AF6E-7A332155E08B}"/>
              </a:ext>
            </a:extLst>
          </p:cNvPr>
          <p:cNvSpPr txBox="1"/>
          <p:nvPr/>
        </p:nvSpPr>
        <p:spPr>
          <a:xfrm>
            <a:off x="2196114" y="1303882"/>
            <a:ext cx="20730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noProof="0" dirty="0"/>
              <a:t>Cosechadora </a:t>
            </a:r>
            <a:r>
              <a:rPr lang="es-ES" noProof="0" dirty="0" err="1"/>
              <a:t>Class</a:t>
            </a:r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23651461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7437"/>
    </mc:Choice>
    <mc:Fallback xmlns="">
      <p:transition spd="slow" advTm="17437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670E15C-9FB6-4255-9A98-86DAAA3DFA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7685015" cy="1325563"/>
          </a:xfrm>
        </p:spPr>
        <p:txBody>
          <a:bodyPr>
            <a:normAutofit/>
          </a:bodyPr>
          <a:lstStyle/>
          <a:p>
            <a:r>
              <a:rPr lang="es-ES" noProof="0" dirty="0">
                <a:latin typeface="+mj-lt"/>
              </a:rPr>
              <a:t>Cómo elegir la mejor fecha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63696588-F85B-426F-8AED-9B3FCE965E10}"/>
              </a:ext>
            </a:extLst>
          </p:cNvPr>
          <p:cNvSpPr txBox="1"/>
          <p:nvPr/>
        </p:nvSpPr>
        <p:spPr>
          <a:xfrm>
            <a:off x="9664117" y="365125"/>
            <a:ext cx="1892416" cy="923330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s-ES" noProof="0" dirty="0"/>
              <a:t>60% de las adquisiciones con nubes</a:t>
            </a: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6FABE434-D90E-4512-A5C5-948D6EDA94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08154" y="1580836"/>
            <a:ext cx="3743322" cy="3686961"/>
          </a:xfrm>
          <a:prstGeom prst="rect">
            <a:avLst/>
          </a:prstGeom>
        </p:spPr>
      </p:pic>
      <p:pic>
        <p:nvPicPr>
          <p:cNvPr id="10" name="Marcador de contenido 4">
            <a:extLst>
              <a:ext uri="{FF2B5EF4-FFF2-40B4-BE49-F238E27FC236}">
                <a16:creationId xmlns:a16="http://schemas.microsoft.com/office/drawing/2014/main" id="{057B6EF0-1040-4D25-A8DA-EE2C5B100B3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1252" t="15941" r="26762" b="23590"/>
          <a:stretch/>
        </p:blipFill>
        <p:spPr>
          <a:xfrm>
            <a:off x="0" y="5157944"/>
            <a:ext cx="2598395" cy="1700056"/>
          </a:xfrm>
          <a:prstGeom prst="rect">
            <a:avLst/>
          </a:prstGeom>
        </p:spPr>
      </p:pic>
      <p:graphicFrame>
        <p:nvGraphicFramePr>
          <p:cNvPr id="16" name="Tabla 15">
            <a:extLst>
              <a:ext uri="{FF2B5EF4-FFF2-40B4-BE49-F238E27FC236}">
                <a16:creationId xmlns:a16="http://schemas.microsoft.com/office/drawing/2014/main" id="{E8339B2A-1CC4-4A47-9D74-0EAB727D9B40}"/>
              </a:ext>
            </a:extLst>
          </p:cNvPr>
          <p:cNvGraphicFramePr>
            <a:graphicFrameLocks noGrp="1"/>
          </p:cNvGraphicFramePr>
          <p:nvPr/>
        </p:nvGraphicFramePr>
        <p:xfrm>
          <a:off x="2162175" y="1919444"/>
          <a:ext cx="5334000" cy="3238500"/>
        </p:xfrm>
        <a:graphic>
          <a:graphicData uri="http://schemas.openxmlformats.org/drawingml/2006/table">
            <a:tbl>
              <a:tblPr/>
              <a:tblGrid>
                <a:gridCol w="762000">
                  <a:extLst>
                    <a:ext uri="{9D8B030D-6E8A-4147-A177-3AD203B41FA5}">
                      <a16:colId xmlns:a16="http://schemas.microsoft.com/office/drawing/2014/main" val="2451854486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1066421607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635267686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902234740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1948371022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3137250998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235820093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b="1" i="0" u="none" strike="noStrike" noProof="0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Fecha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b="1" i="0" u="none" strike="noStrike" noProof="0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R2 (NDVI)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b="1" i="0" u="none" strike="noStrike" noProof="0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R2 (EVI)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b="1" i="0" u="none" strike="noStrike" noProof="0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R2 (NDRE)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b="1" i="0" u="none" strike="noStrike" noProof="0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R2 (MCARI)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b="1" i="0" u="none" strike="noStrike" noProof="0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R2 (GNDVI)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b="1" i="0" u="none" strike="noStrike" noProof="0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R2 (SAVI)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5A5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4369215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02/12/2023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1486585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22/12/2023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0704625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01/01/2024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0856929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06/01/2024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6182210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11/01/2024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42285329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06/03/2024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0,10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0,16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12388429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11/03/2024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0,11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0,18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0,10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5883559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15/04/2024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0,19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0,16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0,27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0,22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0,16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67256339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20/04/2024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0,19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0,16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0,28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0,22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0,16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9798952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10/05/2024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0,24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0,22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0,28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0,26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0,22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75071179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25/05/2024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0,42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0,30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0,52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C2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0,41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0,30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3732831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30/05/2024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0,18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0,38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0,22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0,14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0,31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9003032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24/06/2024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0,13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0,19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5720918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04/07/2024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9828759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19/07/2024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7588033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24/07/2024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99468337"/>
                  </a:ext>
                </a:extLst>
              </a:tr>
            </a:tbl>
          </a:graphicData>
        </a:graphic>
      </p:graphicFrame>
      <p:sp>
        <p:nvSpPr>
          <p:cNvPr id="7" name="Título 1">
            <a:extLst>
              <a:ext uri="{FF2B5EF4-FFF2-40B4-BE49-F238E27FC236}">
                <a16:creationId xmlns:a16="http://schemas.microsoft.com/office/drawing/2014/main" id="{A0292772-081E-4292-A8C7-CEBCD6F53CEB}"/>
              </a:ext>
            </a:extLst>
          </p:cNvPr>
          <p:cNvSpPr txBox="1">
            <a:spLocks/>
          </p:cNvSpPr>
          <p:nvPr/>
        </p:nvSpPr>
        <p:spPr>
          <a:xfrm>
            <a:off x="3966461" y="5386700"/>
            <a:ext cx="768501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dirty="0"/>
              <a:t>Correlación satélite-monitor de </a:t>
            </a:r>
            <a:r>
              <a:rPr lang="es-ES" dirty="0" err="1"/>
              <a:t>rendimento</a:t>
            </a:r>
            <a:r>
              <a:rPr lang="es-ES" dirty="0"/>
              <a:t> en trigo (Tierra de campos, Palencia, España)</a:t>
            </a:r>
          </a:p>
        </p:txBody>
      </p:sp>
    </p:spTree>
    <p:extLst>
      <p:ext uri="{BB962C8B-B14F-4D97-AF65-F5344CB8AC3E}">
        <p14:creationId xmlns:p14="http://schemas.microsoft.com/office/powerpoint/2010/main" val="11181800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58379"/>
    </mc:Choice>
    <mc:Fallback xmlns="">
      <p:transition spd="slow" advTm="258379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7B8796C-04C8-41CD-82F8-7A46D3AED0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5506941" cy="1325563"/>
          </a:xfrm>
        </p:spPr>
        <p:txBody>
          <a:bodyPr/>
          <a:lstStyle/>
          <a:p>
            <a:r>
              <a:rPr lang="es-ES" noProof="0" dirty="0">
                <a:latin typeface="+mj-lt"/>
              </a:rPr>
              <a:t>Ejemplos de marcas y formatos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626F506A-64FB-4F84-BEC1-8A2F3006308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6354" t="25721" r="16771" b="12115"/>
          <a:stretch/>
        </p:blipFill>
        <p:spPr>
          <a:xfrm>
            <a:off x="444500" y="2387599"/>
            <a:ext cx="6934200" cy="4105276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058782EC-EAC6-4018-B3DF-3853F7B2617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8229" t="34111" r="29688" b="18269"/>
          <a:stretch/>
        </p:blipFill>
        <p:spPr>
          <a:xfrm>
            <a:off x="6959600" y="118269"/>
            <a:ext cx="5130800" cy="3144838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AA6C12F5-F62A-4148-B538-C5B4BEBA304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0729" t="54435" r="55625" b="14567"/>
          <a:stretch/>
        </p:blipFill>
        <p:spPr>
          <a:xfrm>
            <a:off x="7251700" y="3263107"/>
            <a:ext cx="1663700" cy="2047083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D35D15C0-73B7-4C76-91F1-D6F24ECB0ED5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31043" t="54064" r="54739" b="17281"/>
          <a:stretch/>
        </p:blipFill>
        <p:spPr>
          <a:xfrm>
            <a:off x="7251700" y="4138615"/>
            <a:ext cx="1733385" cy="1892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02515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3186"/>
    </mc:Choice>
    <mc:Fallback xmlns="">
      <p:transition spd="slow" advTm="43186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A3E7106-8F1F-4590-97DF-CFADD1CF5C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792" y="1161288"/>
            <a:ext cx="3602736" cy="4526280"/>
          </a:xfrm>
        </p:spPr>
        <p:txBody>
          <a:bodyPr>
            <a:normAutofit/>
          </a:bodyPr>
          <a:lstStyle/>
          <a:p>
            <a:r>
              <a:rPr lang="es-ES" sz="4000" noProof="0" dirty="0">
                <a:latin typeface="+mj-lt"/>
              </a:rPr>
              <a:t>Ventajas del satélite respecto al monitor de rendimiento</a:t>
            </a:r>
          </a:p>
        </p:txBody>
      </p:sp>
      <p:graphicFrame>
        <p:nvGraphicFramePr>
          <p:cNvPr id="5" name="Marcador de contenido 2">
            <a:extLst>
              <a:ext uri="{FF2B5EF4-FFF2-40B4-BE49-F238E27FC236}">
                <a16:creationId xmlns:a16="http://schemas.microsoft.com/office/drawing/2014/main" id="{F36EF9F0-B6BB-6921-C9B7-DF88A7C9090F}"/>
              </a:ext>
            </a:extLst>
          </p:cNvPr>
          <p:cNvGraphicFramePr>
            <a:graphicFrameLocks noGrp="1"/>
          </p:cNvGraphicFramePr>
          <p:nvPr>
            <p:ph idx="1"/>
            <p:extLst/>
          </p:nvPr>
        </p:nvGraphicFramePr>
        <p:xfrm>
          <a:off x="5303520" y="676656"/>
          <a:ext cx="6364224" cy="55138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2868165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59449"/>
    </mc:Choice>
    <mc:Fallback xmlns="">
      <p:transition spd="slow" advTm="159449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3002AE4-C18D-43D3-9C27-8B0014BAB5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 noProof="0" dirty="0">
              <a:latin typeface="+mj-lt"/>
            </a:endParaRP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AFFE35E1-DF20-49A7-AB21-50BC246C8B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33725" y="3773502"/>
            <a:ext cx="5183953" cy="3158455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789A4971-1DBD-4706-BE81-972358F488B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5638" y="641088"/>
            <a:ext cx="3808602" cy="2856451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FF96DC01-7A70-4052-BAFC-676FD8DDFA0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709" y="0"/>
            <a:ext cx="3575736" cy="2681802"/>
          </a:xfrm>
          <a:prstGeom prst="rect">
            <a:avLst/>
          </a:prstGeom>
        </p:spPr>
      </p:pic>
      <p:pic>
        <p:nvPicPr>
          <p:cNvPr id="7" name="Picture 8" descr="A screenshot of a computer&#10;&#10;Description automatically generated">
            <a:extLst>
              <a:ext uri="{FF2B5EF4-FFF2-40B4-BE49-F238E27FC236}">
                <a16:creationId xmlns:a16="http://schemas.microsoft.com/office/drawing/2014/main" id="{1AEC78B1-6F2F-4321-BFCB-88EA50B7DE8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89771" y="243750"/>
            <a:ext cx="2646864" cy="5510960"/>
          </a:xfrm>
          <a:prstGeom prst="rect">
            <a:avLst/>
          </a:prstGeom>
        </p:spPr>
      </p:pic>
      <p:pic>
        <p:nvPicPr>
          <p:cNvPr id="3074" name="Picture 2" descr="CEREA AUTOSTEER GPS">
            <a:extLst>
              <a:ext uri="{FF2B5EF4-FFF2-40B4-BE49-F238E27FC236}">
                <a16:creationId xmlns:a16="http://schemas.microsoft.com/office/drawing/2014/main" id="{FAD64609-7234-47A6-9A0D-0C1204B231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4775" y="3773502"/>
            <a:ext cx="3238500" cy="1409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Müller-Elektronik GmbH - it's OWL">
            <a:extLst>
              <a:ext uri="{FF2B5EF4-FFF2-40B4-BE49-F238E27FC236}">
                <a16:creationId xmlns:a16="http://schemas.microsoft.com/office/drawing/2014/main" id="{1B74F01F-2DBF-4191-B727-D934BBD7BE2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66" t="29977" r="7037" b="30525"/>
          <a:stretch/>
        </p:blipFill>
        <p:spPr bwMode="auto">
          <a:xfrm>
            <a:off x="3133725" y="111715"/>
            <a:ext cx="2646864" cy="8076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AutoShape 6" descr="blob:https://web.whatsapp.com/e1182ff4-765c-4588-b6d2-cd8bcc72a868">
            <a:extLst>
              <a:ext uri="{FF2B5EF4-FFF2-40B4-BE49-F238E27FC236}">
                <a16:creationId xmlns:a16="http://schemas.microsoft.com/office/drawing/2014/main" id="{551FCC9D-009A-45F8-8E0B-258F3725D3D1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 noProof="0" dirty="0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D4AB481C-16F5-4F32-B7B6-5D9FF6D36910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10748" t="13302" r="10212" b="16824"/>
          <a:stretch/>
        </p:blipFill>
        <p:spPr>
          <a:xfrm>
            <a:off x="10218960" y="5124478"/>
            <a:ext cx="1691432" cy="11214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32358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101"/>
    </mc:Choice>
    <mc:Fallback xmlns="">
      <p:transition spd="slow" advTm="30101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954F362-0EF1-4BF6-A044-3F281E2188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 noProof="0" dirty="0">
              <a:latin typeface="+mj-lt"/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13C065F-1FB6-426E-AFF2-3E143D7571F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 noProof="0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B1330E61-F903-4101-A1CC-DFB8906243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2364" y="2563333"/>
            <a:ext cx="9239371" cy="4025169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CECDA956-B9A5-4781-A8F3-383AB98AC0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0356" y="269497"/>
            <a:ext cx="6059882" cy="3757197"/>
          </a:xfrm>
          <a:prstGeom prst="rect">
            <a:avLst/>
          </a:prstGeom>
        </p:spPr>
      </p:pic>
      <p:pic>
        <p:nvPicPr>
          <p:cNvPr id="2050" name="Picture 2" descr="Jaltest Isobus">
            <a:extLst>
              <a:ext uri="{FF2B5EF4-FFF2-40B4-BE49-F238E27FC236}">
                <a16:creationId xmlns:a16="http://schemas.microsoft.com/office/drawing/2014/main" id="{1F17A965-DEEA-42DD-AA40-DDEF5E517F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077" y="420208"/>
            <a:ext cx="2143125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830174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4151"/>
    </mc:Choice>
    <mc:Fallback xmlns="">
      <p:transition spd="slow" advTm="34151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280FA1B-A16B-4B3E-915E-5E6665CDB2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 noProof="0" dirty="0">
              <a:latin typeface="+mj-lt"/>
            </a:endParaRPr>
          </a:p>
        </p:txBody>
      </p:sp>
      <p:pic>
        <p:nvPicPr>
          <p:cNvPr id="4" name="WhatsApp Video 2024-11-16 at 12.36.35">
            <a:hlinkClick r:id="" action="ppaction://media"/>
            <a:extLst>
              <a:ext uri="{FF2B5EF4-FFF2-40B4-BE49-F238E27FC236}">
                <a16:creationId xmlns:a16="http://schemas.microsoft.com/office/drawing/2014/main" id="{19A6AACA-A571-4D32-8E7B-77967723E5C9}"/>
              </a:ext>
            </a:extLst>
          </p:cNvPr>
          <p:cNvPicPr>
            <a:picLocks noGrp="1" noChangeAspect="1"/>
          </p:cNvPicPr>
          <p:nvPr>
            <p:ph idx="1"/>
            <a:vide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8200" y="523876"/>
            <a:ext cx="10544288" cy="5969000"/>
          </a:xfr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B244CFE3-A272-4506-8ED9-B523316F6CE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47625" y="-666750"/>
            <a:ext cx="3937000" cy="2952750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207D84FA-938A-4B6B-A62A-40122C68D85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15900" y="4292600"/>
            <a:ext cx="2933700" cy="2200275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C06A177F-1DA6-4734-8743-CF2DE9EEA55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44425" y="523875"/>
            <a:ext cx="4343400" cy="325755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7258145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162"/>
    </mc:Choice>
    <mc:Fallback xmlns="">
      <p:transition spd="slow" advTm="916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436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  <p:extLst mod="1">
    <p:ext uri="{E180D4A7-C9FB-4DFB-919C-405C955672EB}">
      <p14:showEvtLst xmlns:p14="http://schemas.microsoft.com/office/powerpoint/2010/main">
        <p14:playEvt time="7264" objId="4"/>
      </p14:showEvtLst>
    </p:ext>
  </p:extLs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3002AE4-C18D-43D3-9C27-8B0014BAB5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AFFE35E1-DF20-49A7-AB21-50BC246C8B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33725" y="3773502"/>
            <a:ext cx="5183953" cy="3158455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789A4971-1DBD-4706-BE81-972358F488B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5638" y="641088"/>
            <a:ext cx="3808602" cy="2856451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FF96DC01-7A70-4052-BAFC-676FD8DDFA0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709" y="0"/>
            <a:ext cx="3575736" cy="2681802"/>
          </a:xfrm>
          <a:prstGeom prst="rect">
            <a:avLst/>
          </a:prstGeom>
        </p:spPr>
      </p:pic>
      <p:pic>
        <p:nvPicPr>
          <p:cNvPr id="7" name="Picture 8" descr="A screenshot of a computer&#10;&#10;Description automatically generated">
            <a:extLst>
              <a:ext uri="{FF2B5EF4-FFF2-40B4-BE49-F238E27FC236}">
                <a16:creationId xmlns:a16="http://schemas.microsoft.com/office/drawing/2014/main" id="{1AEC78B1-6F2F-4321-BFCB-88EA50B7DE8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89771" y="243750"/>
            <a:ext cx="2646864" cy="5510960"/>
          </a:xfrm>
          <a:prstGeom prst="rect">
            <a:avLst/>
          </a:prstGeom>
        </p:spPr>
      </p:pic>
      <p:pic>
        <p:nvPicPr>
          <p:cNvPr id="3074" name="Picture 2" descr="CEREA AUTOSTEER GPS">
            <a:extLst>
              <a:ext uri="{FF2B5EF4-FFF2-40B4-BE49-F238E27FC236}">
                <a16:creationId xmlns:a16="http://schemas.microsoft.com/office/drawing/2014/main" id="{FAD64609-7234-47A6-9A0D-0C1204B231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4775" y="3773502"/>
            <a:ext cx="3238500" cy="1409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Müller-Elektronik GmbH - it's OWL">
            <a:extLst>
              <a:ext uri="{FF2B5EF4-FFF2-40B4-BE49-F238E27FC236}">
                <a16:creationId xmlns:a16="http://schemas.microsoft.com/office/drawing/2014/main" id="{1B74F01F-2DBF-4191-B727-D934BBD7BE2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66" t="29977" r="7037" b="30525"/>
          <a:stretch/>
        </p:blipFill>
        <p:spPr bwMode="auto">
          <a:xfrm>
            <a:off x="3133725" y="111715"/>
            <a:ext cx="2646864" cy="8076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AutoShape 6" descr="blob:https://web.whatsapp.com/e1182ff4-765c-4588-b6d2-cd8bcc72a868">
            <a:extLst>
              <a:ext uri="{FF2B5EF4-FFF2-40B4-BE49-F238E27FC236}">
                <a16:creationId xmlns:a16="http://schemas.microsoft.com/office/drawing/2014/main" id="{551FCC9D-009A-45F8-8E0B-258F3725D3D1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D4AB481C-16F5-4F32-B7B6-5D9FF6D36910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10748" t="13302" r="10212" b="16824"/>
          <a:stretch/>
        </p:blipFill>
        <p:spPr>
          <a:xfrm>
            <a:off x="10218960" y="5124478"/>
            <a:ext cx="1691432" cy="1121476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122F7228-7274-4E6B-937E-240ECF1CD46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319425" y="1838257"/>
            <a:ext cx="2515525" cy="18844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20529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4910"/>
    </mc:Choice>
    <mc:Fallback xmlns="">
      <p:transition spd="slow" advTm="54910"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6892C0C-0E6E-44BC-ADF8-9613A07FD5B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3F4F1BCF-111E-4E02-989B-083C4704402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11027758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7.1"/>
</p:tagLst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172</TotalTime>
  <Words>765</Words>
  <Application>Microsoft Office PowerPoint</Application>
  <PresentationFormat>Panorámica</PresentationFormat>
  <Paragraphs>173</Paragraphs>
  <Slides>17</Slides>
  <Notes>1</Notes>
  <HiddenSlides>0</HiddenSlides>
  <MMClips>1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17</vt:i4>
      </vt:variant>
    </vt:vector>
  </HeadingPairs>
  <TitlesOfParts>
    <vt:vector size="23" baseType="lpstr">
      <vt:lpstr>Arial</vt:lpstr>
      <vt:lpstr>Calibri</vt:lpstr>
      <vt:lpstr>Calibri Light</vt:lpstr>
      <vt:lpstr>Eras Demi ITC</vt:lpstr>
      <vt:lpstr>Trebuchet MS</vt:lpstr>
      <vt:lpstr>Tema de Office</vt:lpstr>
      <vt:lpstr>Presentación de PowerPoint</vt:lpstr>
      <vt:lpstr>Dosificación variable de inputs. Variable Rate Application (VRA)</vt:lpstr>
      <vt:lpstr>Presentación de PowerPoint</vt:lpstr>
      <vt:lpstr>¿Dónde aplicar más fertilizante: en las zonas de bajo o alto rendimiento?</vt:lpstr>
      <vt:lpstr>Reglas prácticas</vt:lpstr>
      <vt:lpstr>Tipos de dosificación variable</vt:lpstr>
      <vt:lpstr>Fuentes de datos para la elaboración de los mapas</vt:lpstr>
      <vt:lpstr>Presentación de PowerPoint</vt:lpstr>
      <vt:lpstr>Presentación de PowerPoint</vt:lpstr>
      <vt:lpstr>Cómo elegir la mejor fecha</vt:lpstr>
      <vt:lpstr>Ejemplos de marcas y formatos</vt:lpstr>
      <vt:lpstr>Ventajas del satélite respecto al monitor de rendimiento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David A Nafría García</dc:creator>
  <cp:lastModifiedBy>David A Nafría García</cp:lastModifiedBy>
  <cp:revision>1</cp:revision>
  <dcterms:created xsi:type="dcterms:W3CDTF">2026-05-26T09:17:45Z</dcterms:created>
  <dcterms:modified xsi:type="dcterms:W3CDTF">2026-05-26T12:10:40Z</dcterms:modified>
</cp:coreProperties>
</file>