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713" r:id="rId4"/>
    <p:sldMasterId id="2147483725" r:id="rId5"/>
  </p:sldMasterIdLst>
  <p:notesMasterIdLst>
    <p:notesMasterId r:id="rId102"/>
  </p:notesMasterIdLst>
  <p:sldIdLst>
    <p:sldId id="735" r:id="rId6"/>
    <p:sldId id="704" r:id="rId7"/>
    <p:sldId id="790" r:id="rId8"/>
    <p:sldId id="720" r:id="rId9"/>
    <p:sldId id="337" r:id="rId10"/>
    <p:sldId id="741" r:id="rId11"/>
    <p:sldId id="324" r:id="rId12"/>
    <p:sldId id="733" r:id="rId13"/>
    <p:sldId id="792" r:id="rId14"/>
    <p:sldId id="732" r:id="rId15"/>
    <p:sldId id="781" r:id="rId16"/>
    <p:sldId id="268" r:id="rId17"/>
    <p:sldId id="793" r:id="rId18"/>
    <p:sldId id="789" r:id="rId19"/>
    <p:sldId id="753" r:id="rId20"/>
    <p:sldId id="754" r:id="rId21"/>
    <p:sldId id="755" r:id="rId22"/>
    <p:sldId id="756" r:id="rId23"/>
    <p:sldId id="757" r:id="rId24"/>
    <p:sldId id="261" r:id="rId25"/>
    <p:sldId id="758" r:id="rId26"/>
    <p:sldId id="759" r:id="rId27"/>
    <p:sldId id="760" r:id="rId28"/>
    <p:sldId id="761" r:id="rId29"/>
    <p:sldId id="762" r:id="rId30"/>
    <p:sldId id="763" r:id="rId31"/>
    <p:sldId id="263" r:id="rId32"/>
    <p:sldId id="764" r:id="rId33"/>
    <p:sldId id="262" r:id="rId34"/>
    <p:sldId id="765" r:id="rId35"/>
    <p:sldId id="766" r:id="rId36"/>
    <p:sldId id="767" r:id="rId37"/>
    <p:sldId id="768" r:id="rId38"/>
    <p:sldId id="769" r:id="rId39"/>
    <p:sldId id="770" r:id="rId40"/>
    <p:sldId id="771" r:id="rId41"/>
    <p:sldId id="772" r:id="rId42"/>
    <p:sldId id="773" r:id="rId43"/>
    <p:sldId id="774" r:id="rId44"/>
    <p:sldId id="778" r:id="rId45"/>
    <p:sldId id="779" r:id="rId46"/>
    <p:sldId id="787" r:id="rId47"/>
    <p:sldId id="788" r:id="rId48"/>
    <p:sldId id="780" r:id="rId49"/>
    <p:sldId id="785" r:id="rId50"/>
    <p:sldId id="791" r:id="rId51"/>
    <p:sldId id="330" r:id="rId52"/>
    <p:sldId id="784" r:id="rId53"/>
    <p:sldId id="478" r:id="rId54"/>
    <p:sldId id="479" r:id="rId55"/>
    <p:sldId id="295" r:id="rId56"/>
    <p:sldId id="456" r:id="rId57"/>
    <p:sldId id="314" r:id="rId58"/>
    <p:sldId id="315" r:id="rId59"/>
    <p:sldId id="491" r:id="rId60"/>
    <p:sldId id="487" r:id="rId61"/>
    <p:sldId id="493" r:id="rId62"/>
    <p:sldId id="488" r:id="rId63"/>
    <p:sldId id="494" r:id="rId64"/>
    <p:sldId id="742" r:id="rId65"/>
    <p:sldId id="495" r:id="rId66"/>
    <p:sldId id="496" r:id="rId67"/>
    <p:sldId id="743" r:id="rId68"/>
    <p:sldId id="521" r:id="rId69"/>
    <p:sldId id="745" r:id="rId70"/>
    <p:sldId id="744" r:id="rId71"/>
    <p:sldId id="519" r:id="rId72"/>
    <p:sldId id="520" r:id="rId73"/>
    <p:sldId id="746" r:id="rId74"/>
    <p:sldId id="747" r:id="rId75"/>
    <p:sldId id="736" r:id="rId76"/>
    <p:sldId id="342" r:id="rId77"/>
    <p:sldId id="490" r:id="rId78"/>
    <p:sldId id="472" r:id="rId79"/>
    <p:sldId id="734" r:id="rId80"/>
    <p:sldId id="461" r:id="rId81"/>
    <p:sldId id="294" r:id="rId82"/>
    <p:sldId id="386" r:id="rId83"/>
    <p:sldId id="738" r:id="rId84"/>
    <p:sldId id="739" r:id="rId85"/>
    <p:sldId id="748" r:id="rId86"/>
    <p:sldId id="749" r:id="rId87"/>
    <p:sldId id="372" r:id="rId88"/>
    <p:sldId id="737" r:id="rId89"/>
    <p:sldId id="387" r:id="rId90"/>
    <p:sldId id="332" r:id="rId91"/>
    <p:sldId id="750" r:id="rId92"/>
    <p:sldId id="380" r:id="rId93"/>
    <p:sldId id="346" r:id="rId94"/>
    <p:sldId id="345" r:id="rId95"/>
    <p:sldId id="381" r:id="rId96"/>
    <p:sldId id="382" r:id="rId97"/>
    <p:sldId id="331" r:id="rId98"/>
    <p:sldId id="385" r:id="rId99"/>
    <p:sldId id="328" r:id="rId100"/>
    <p:sldId id="318" r:id="rId10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00808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719" autoAdjust="0"/>
  </p:normalViewPr>
  <p:slideViewPr>
    <p:cSldViewPr snapToGrid="0">
      <p:cViewPr varScale="1">
        <p:scale>
          <a:sx n="100" d="100"/>
          <a:sy n="100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A1FF10-DC21-4614-B650-78AEDD5D6056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C9CDE-3E09-44D0-8C37-A215393D66AF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408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C9CDE-3E09-44D0-8C37-A215393D66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315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Cuadro de mando de parcela con imágenes de satélite, evolución fenológica y meteorológica (vista móvil)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347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Aqui</a:t>
            </a:r>
            <a:r>
              <a:rPr lang="en-GB" dirty="0"/>
              <a:t> Podemos </a:t>
            </a:r>
            <a:r>
              <a:rPr lang="en-GB" dirty="0" err="1"/>
              <a:t>ver</a:t>
            </a:r>
            <a:r>
              <a:rPr lang="en-GB" dirty="0"/>
              <a:t> el </a:t>
            </a:r>
            <a:r>
              <a:rPr lang="en-GB" dirty="0" err="1"/>
              <a:t>cuadro</a:t>
            </a:r>
            <a:r>
              <a:rPr lang="en-GB" dirty="0"/>
              <a:t> de control de una de las </a:t>
            </a:r>
            <a:r>
              <a:rPr lang="en-GB" dirty="0" err="1"/>
              <a:t>parcelas</a:t>
            </a:r>
            <a:r>
              <a:rPr lang="en-GB" dirty="0"/>
              <a:t>, </a:t>
            </a:r>
            <a:r>
              <a:rPr lang="en-GB" dirty="0" err="1"/>
              <a:t>desde</a:t>
            </a:r>
            <a:r>
              <a:rPr lang="en-GB" dirty="0"/>
              <a:t> </a:t>
            </a:r>
            <a:r>
              <a:rPr lang="en-GB" dirty="0" err="1"/>
              <a:t>donde</a:t>
            </a:r>
            <a:r>
              <a:rPr lang="en-GB" dirty="0"/>
              <a:t> Podemos </a:t>
            </a:r>
            <a:r>
              <a:rPr lang="en-GB" dirty="0" err="1"/>
              <a:t>ver</a:t>
            </a:r>
            <a:r>
              <a:rPr lang="en-GB" dirty="0"/>
              <a:t> la </a:t>
            </a:r>
            <a:r>
              <a:rPr lang="en-GB" dirty="0" err="1"/>
              <a:t>evolucion</a:t>
            </a:r>
            <a:r>
              <a:rPr lang="en-GB" dirty="0"/>
              <a:t> </a:t>
            </a:r>
            <a:r>
              <a:rPr lang="en-GB" dirty="0" err="1"/>
              <a:t>fenologica</a:t>
            </a:r>
            <a:r>
              <a:rPr lang="en-GB" dirty="0"/>
              <a:t> del </a:t>
            </a:r>
            <a:r>
              <a:rPr lang="en-GB" dirty="0" err="1"/>
              <a:t>cultivo</a:t>
            </a:r>
            <a:r>
              <a:rPr lang="en-GB" dirty="0"/>
              <a:t>, </a:t>
            </a:r>
            <a:r>
              <a:rPr lang="en-GB" dirty="0" err="1"/>
              <a:t>cada</a:t>
            </a:r>
            <a:r>
              <a:rPr lang="en-GB" dirty="0"/>
              <a:t> una de las </a:t>
            </a:r>
            <a:r>
              <a:rPr lang="en-GB" dirty="0" err="1"/>
              <a:t>imagenes</a:t>
            </a:r>
            <a:r>
              <a:rPr lang="en-GB" dirty="0"/>
              <a:t> del satellite Sentinel 2 </a:t>
            </a:r>
            <a:r>
              <a:rPr lang="en-GB" dirty="0" err="1"/>
              <a:t>disponibles</a:t>
            </a:r>
            <a:r>
              <a:rPr lang="en-GB" dirty="0"/>
              <a:t> y </a:t>
            </a:r>
            <a:r>
              <a:rPr lang="en-GB" dirty="0" err="1"/>
              <a:t>libres</a:t>
            </a:r>
            <a:r>
              <a:rPr lang="en-GB" dirty="0"/>
              <a:t> de </a:t>
            </a:r>
            <a:r>
              <a:rPr lang="en-GB" dirty="0" err="1"/>
              <a:t>nubes</a:t>
            </a:r>
            <a:r>
              <a:rPr lang="en-GB" dirty="0"/>
              <a:t> (las </a:t>
            </a:r>
            <a:r>
              <a:rPr lang="en-GB" dirty="0" err="1"/>
              <a:t>filtramos</a:t>
            </a:r>
            <a:r>
              <a:rPr lang="en-GB" dirty="0"/>
              <a:t> </a:t>
            </a:r>
            <a:r>
              <a:rPr lang="en-GB" dirty="0" err="1"/>
              <a:t>cuando</a:t>
            </a:r>
            <a:r>
              <a:rPr lang="en-GB" dirty="0"/>
              <a:t> una </a:t>
            </a:r>
            <a:r>
              <a:rPr lang="en-GB" dirty="0" err="1"/>
              <a:t>nube</a:t>
            </a:r>
            <a:r>
              <a:rPr lang="en-GB" dirty="0"/>
              <a:t> </a:t>
            </a:r>
            <a:r>
              <a:rPr lang="en-GB" dirty="0" err="1"/>
              <a:t>obstaculiza</a:t>
            </a:r>
            <a:r>
              <a:rPr lang="en-GB" dirty="0"/>
              <a:t> por </a:t>
            </a:r>
            <a:r>
              <a:rPr lang="en-GB" dirty="0" err="1"/>
              <a:t>completo</a:t>
            </a:r>
            <a:r>
              <a:rPr lang="en-GB" dirty="0"/>
              <a:t> una </a:t>
            </a:r>
            <a:r>
              <a:rPr lang="en-GB" dirty="0" err="1"/>
              <a:t>parcela</a:t>
            </a:r>
            <a:r>
              <a:rPr lang="en-GB" dirty="0"/>
              <a:t>), con suerte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periodos</a:t>
            </a:r>
            <a:r>
              <a:rPr lang="en-GB" dirty="0"/>
              <a:t> </a:t>
            </a:r>
            <a:r>
              <a:rPr lang="en-GB" dirty="0" err="1"/>
              <a:t>libres</a:t>
            </a:r>
            <a:r>
              <a:rPr lang="en-GB" dirty="0"/>
              <a:t> de </a:t>
            </a:r>
            <a:r>
              <a:rPr lang="en-GB" dirty="0" err="1"/>
              <a:t>nubes</a:t>
            </a:r>
            <a:r>
              <a:rPr lang="en-GB" dirty="0"/>
              <a:t> </a:t>
            </a:r>
            <a:r>
              <a:rPr lang="en-GB" dirty="0" err="1"/>
              <a:t>tendremos</a:t>
            </a:r>
            <a:r>
              <a:rPr lang="en-GB" dirty="0"/>
              <a:t> una imagen </a:t>
            </a:r>
            <a:r>
              <a:rPr lang="en-GB" dirty="0" err="1"/>
              <a:t>cada</a:t>
            </a:r>
            <a:r>
              <a:rPr lang="en-GB" dirty="0"/>
              <a:t> 5 </a:t>
            </a:r>
            <a:r>
              <a:rPr lang="en-GB" dirty="0" err="1"/>
              <a:t>dias</a:t>
            </a:r>
            <a:r>
              <a:rPr lang="en-GB" dirty="0"/>
              <a:t>. </a:t>
            </a:r>
            <a:r>
              <a:rPr lang="en-GB" dirty="0" err="1"/>
              <a:t>En</a:t>
            </a:r>
            <a:r>
              <a:rPr lang="en-GB" dirty="0"/>
              <a:t> el menu de los 3 puntos </a:t>
            </a:r>
            <a:r>
              <a:rPr lang="en-GB" dirty="0" err="1"/>
              <a:t>tendremos</a:t>
            </a:r>
            <a:r>
              <a:rPr lang="en-GB" dirty="0"/>
              <a:t> el </a:t>
            </a:r>
            <a:r>
              <a:rPr lang="en-GB" dirty="0" err="1"/>
              <a:t>desplegable</a:t>
            </a:r>
            <a:r>
              <a:rPr lang="en-GB" dirty="0"/>
              <a:t> con </a:t>
            </a:r>
            <a:r>
              <a:rPr lang="en-GB" dirty="0" err="1"/>
              <a:t>todas</a:t>
            </a:r>
            <a:r>
              <a:rPr lang="en-GB" dirty="0"/>
              <a:t> las </a:t>
            </a:r>
            <a:r>
              <a:rPr lang="en-GB" dirty="0" err="1"/>
              <a:t>funcionaliddes</a:t>
            </a:r>
            <a:r>
              <a:rPr lang="en-GB" dirty="0"/>
              <a:t> </a:t>
            </a:r>
            <a:r>
              <a:rPr lang="en-GB" dirty="0" err="1"/>
              <a:t>qeu</a:t>
            </a:r>
            <a:r>
              <a:rPr lang="en-GB" dirty="0"/>
              <a:t> a </a:t>
            </a:r>
            <a:r>
              <a:rPr lang="en-GB" dirty="0" err="1"/>
              <a:t>dia</a:t>
            </a:r>
            <a:r>
              <a:rPr lang="en-GB" dirty="0"/>
              <a:t> de hoy </a:t>
            </a:r>
            <a:r>
              <a:rPr lang="en-GB" dirty="0" err="1"/>
              <a:t>ya</a:t>
            </a:r>
            <a:r>
              <a:rPr lang="en-GB" dirty="0"/>
              <a:t> se </a:t>
            </a:r>
            <a:r>
              <a:rPr lang="en-GB" dirty="0" err="1"/>
              <a:t>han</a:t>
            </a:r>
            <a:r>
              <a:rPr lang="en-GB" dirty="0"/>
              <a:t> </a:t>
            </a:r>
            <a:r>
              <a:rPr lang="en-GB" dirty="0" err="1"/>
              <a:t>implementado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Sativum.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C9CDE-3E09-44D0-8C37-A215393D66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364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ES" dirty="0">
                <a:solidFill>
                  <a:prstClr val="black"/>
                </a:solidFill>
                <a:ea typeface="Calibri" panose="020F0502020204030204" pitchFamily="34" charset="0"/>
              </a:rPr>
              <a:t>Se crea un mapa zonificado promediando una o varias imágenes seleccionadas por el usuario y enlaza cada unidad de manejo con el módulo de nutrientes para elaborar la prescripción según el objetivo de producción de cada zona.</a:t>
            </a:r>
            <a:endParaRPr lang="es-ES" altLang="es-ES" sz="1100" dirty="0">
              <a:solidFill>
                <a:prstClr val="black"/>
              </a:solidFill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E92D32-33EF-4C4F-B023-1B4E4304B2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057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Desde</a:t>
            </a:r>
            <a:r>
              <a:rPr lang="en-GB" dirty="0"/>
              <a:t> el menu del </a:t>
            </a:r>
            <a:r>
              <a:rPr lang="en-GB" dirty="0" err="1"/>
              <a:t>mapa</a:t>
            </a:r>
            <a:r>
              <a:rPr lang="en-GB" dirty="0"/>
              <a:t> </a:t>
            </a:r>
            <a:r>
              <a:rPr lang="en-GB" dirty="0" err="1"/>
              <a:t>pinchando</a:t>
            </a:r>
            <a:r>
              <a:rPr lang="en-GB" dirty="0"/>
              <a:t> </a:t>
            </a:r>
            <a:r>
              <a:rPr lang="en-GB" dirty="0" err="1"/>
              <a:t>sobre</a:t>
            </a:r>
            <a:r>
              <a:rPr lang="en-GB" dirty="0"/>
              <a:t> </a:t>
            </a:r>
            <a:r>
              <a:rPr lang="en-GB" dirty="0" err="1"/>
              <a:t>cualquioera</a:t>
            </a:r>
            <a:r>
              <a:rPr lang="en-GB" dirty="0"/>
              <a:t> de mis </a:t>
            </a:r>
            <a:r>
              <a:rPr lang="en-GB" dirty="0" err="1"/>
              <a:t>parcelas</a:t>
            </a:r>
            <a:r>
              <a:rPr lang="en-GB" dirty="0"/>
              <a:t> </a:t>
            </a:r>
            <a:r>
              <a:rPr lang="en-GB" dirty="0" err="1"/>
              <a:t>también</a:t>
            </a:r>
            <a:r>
              <a:rPr lang="en-GB" dirty="0"/>
              <a:t> </a:t>
            </a:r>
            <a:r>
              <a:rPr lang="en-GB" dirty="0" err="1"/>
              <a:t>salen</a:t>
            </a:r>
            <a:r>
              <a:rPr lang="en-GB" dirty="0"/>
              <a:t> </a:t>
            </a:r>
            <a:r>
              <a:rPr lang="en-GB" dirty="0" err="1"/>
              <a:t>todas</a:t>
            </a:r>
            <a:r>
              <a:rPr lang="en-GB" dirty="0"/>
              <a:t> las </a:t>
            </a:r>
            <a:r>
              <a:rPr lang="en-GB" dirty="0" err="1"/>
              <a:t>opciones</a:t>
            </a:r>
            <a:r>
              <a:rPr lang="en-GB" dirty="0"/>
              <a:t> o </a:t>
            </a:r>
            <a:r>
              <a:rPr lang="en-GB" dirty="0" err="1"/>
              <a:t>funcionlidades</a:t>
            </a:r>
            <a:r>
              <a:rPr lang="en-GB" dirty="0"/>
              <a:t> </a:t>
            </a:r>
            <a:r>
              <a:rPr lang="en-GB" dirty="0" err="1"/>
              <a:t>disponibles</a:t>
            </a:r>
            <a:r>
              <a:rPr lang="en-GB" dirty="0"/>
              <a:t>… Una de la </a:t>
            </a:r>
            <a:r>
              <a:rPr lang="en-GB" dirty="0" err="1"/>
              <a:t>más</a:t>
            </a:r>
            <a:r>
              <a:rPr lang="en-GB" dirty="0"/>
              <a:t> </a:t>
            </a:r>
            <a:r>
              <a:rPr lang="en-GB" dirty="0" err="1"/>
              <a:t>destacables</a:t>
            </a:r>
            <a:r>
              <a:rPr lang="en-GB" dirty="0"/>
              <a:t> es el modulo de nutrients con el que </a:t>
            </a:r>
            <a:r>
              <a:rPr lang="en-GB" dirty="0" err="1"/>
              <a:t>podremos</a:t>
            </a:r>
            <a:r>
              <a:rPr lang="en-GB" dirty="0"/>
              <a:t> no solo calculary las </a:t>
            </a:r>
            <a:r>
              <a:rPr lang="en-GB" dirty="0" err="1"/>
              <a:t>necesidades</a:t>
            </a:r>
            <a:r>
              <a:rPr lang="en-GB" dirty="0"/>
              <a:t> de mi </a:t>
            </a:r>
            <a:r>
              <a:rPr lang="en-GB" dirty="0" err="1"/>
              <a:t>cultivo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cuanto</a:t>
            </a:r>
            <a:r>
              <a:rPr lang="en-GB" dirty="0"/>
              <a:t> a macronutrients principals (NPF) </a:t>
            </a:r>
            <a:r>
              <a:rPr lang="en-GB" dirty="0" err="1"/>
              <a:t>sino</a:t>
            </a:r>
            <a:r>
              <a:rPr lang="en-GB" dirty="0"/>
              <a:t> </a:t>
            </a:r>
            <a:r>
              <a:rPr lang="en-GB" dirty="0" err="1"/>
              <a:t>también</a:t>
            </a:r>
            <a:r>
              <a:rPr lang="en-GB" dirty="0"/>
              <a:t> la </a:t>
            </a:r>
            <a:r>
              <a:rPr lang="en-GB" dirty="0" err="1"/>
              <a:t>propuesta</a:t>
            </a:r>
            <a:r>
              <a:rPr lang="en-GB" dirty="0"/>
              <a:t> o </a:t>
            </a:r>
            <a:r>
              <a:rPr lang="en-GB" dirty="0" err="1"/>
              <a:t>seleccion</a:t>
            </a:r>
            <a:r>
              <a:rPr lang="en-GB" dirty="0"/>
              <a:t> de </a:t>
            </a:r>
            <a:r>
              <a:rPr lang="en-GB" dirty="0" err="1"/>
              <a:t>fertilizantes</a:t>
            </a:r>
            <a:r>
              <a:rPr lang="en-GB" dirty="0"/>
              <a:t> para un </a:t>
            </a:r>
            <a:r>
              <a:rPr lang="en-GB" dirty="0" err="1"/>
              <a:t>correcto</a:t>
            </a:r>
            <a:r>
              <a:rPr lang="en-GB" dirty="0"/>
              <a:t> </a:t>
            </a:r>
            <a:r>
              <a:rPr lang="en-GB" dirty="0" err="1"/>
              <a:t>abonado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C9CDE-3E09-44D0-8C37-A215393D66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038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Herramienta de nutrientes: Necesidades del cultivo en función de parámetros básicos (vista escritorio) en este caso el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calculo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necesidades por defecto es con la estrategia más básica, es decir, solo teniendo en cuenta las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extraciones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nutrioentes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cultivo y no considerando los nutrientes que haya en el suelo. Si quisiera tenerlos en cuanta o quisiera modificar cualquier parámetro del motor de cálculo del algoritmo que hay por detrás (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FertiliCAlc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desarrollado por el profesor Villalobos de la UCO y CSIC), tendremos que abrir la parametrización avanzada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039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Herramienta de nutrientes: Necesidades del cultivo en función de parámetros básicos (vista escritorio) en este caso el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calculo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necesidades por defecto es con la estrategia más básica, es decir, solo teniendo en cuenta las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extraciones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nutrioentes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cultivo y no considerando los nutrientes que haya en el suelo. Si quisiera tenerlos en cuanta o quisiera modificar cualquier parámetro del motor de cálculo del algoritmo que hay por detrás (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FertiliCAlc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desarrollado por el profesor Villalobos de la UCO y CSIC), tendremos que abrir la parametrización avanzada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834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Herramienta de nutrientes: Necesidades del cultivo en función de parámetros básicos (vista escritorio)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6334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Herramienta de nutrientes: Necesidades del cultivo en función de parámetros básicos (vista escritorio)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8187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Herramienta de nutrientes: Necesidades del cultivo en función de parámetros básicos (vista escritorio)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7011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Herramienta de nutrientes: Necesidades del cultivo en función de parámetros básicos (vista escritorio)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173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7A33FC-4421-47DC-8925-86B368FD58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492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4592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8768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9603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Excel </a:t>
            </a:r>
            <a:r>
              <a:rPr lang="en-GB" dirty="0" err="1"/>
              <a:t>exportado</a:t>
            </a:r>
            <a:r>
              <a:rPr lang="en-GB" dirty="0"/>
              <a:t> </a:t>
            </a:r>
            <a:r>
              <a:rPr lang="en-GB" dirty="0" err="1"/>
              <a:t>desde</a:t>
            </a:r>
            <a:r>
              <a:rPr lang="en-GB" dirty="0"/>
              <a:t> Sativum con </a:t>
            </a:r>
            <a:r>
              <a:rPr lang="en-GB" dirty="0" err="1"/>
              <a:t>toda</a:t>
            </a:r>
            <a:r>
              <a:rPr lang="en-GB" dirty="0"/>
              <a:t> la info de </a:t>
            </a:r>
            <a:r>
              <a:rPr lang="en-GB" dirty="0" err="1"/>
              <a:t>fertilizacion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C9CDE-3E09-44D0-8C37-A215393D66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193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Excel </a:t>
            </a:r>
            <a:r>
              <a:rPr lang="en-GB" dirty="0" err="1"/>
              <a:t>exportado</a:t>
            </a:r>
            <a:r>
              <a:rPr lang="en-GB" dirty="0"/>
              <a:t> </a:t>
            </a:r>
            <a:r>
              <a:rPr lang="en-GB" dirty="0" err="1"/>
              <a:t>desde</a:t>
            </a:r>
            <a:r>
              <a:rPr lang="en-GB" dirty="0"/>
              <a:t> Sativum con </a:t>
            </a:r>
            <a:r>
              <a:rPr lang="en-GB" dirty="0" err="1"/>
              <a:t>toda</a:t>
            </a:r>
            <a:r>
              <a:rPr lang="en-GB" dirty="0"/>
              <a:t> la info de </a:t>
            </a:r>
            <a:r>
              <a:rPr lang="en-GB" dirty="0" err="1"/>
              <a:t>fertilizacion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C9CDE-3E09-44D0-8C37-A215393D66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5838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Excel </a:t>
            </a:r>
            <a:r>
              <a:rPr lang="en-GB" dirty="0" err="1"/>
              <a:t>exportado</a:t>
            </a:r>
            <a:r>
              <a:rPr lang="en-GB" dirty="0"/>
              <a:t> </a:t>
            </a:r>
            <a:r>
              <a:rPr lang="en-GB" dirty="0" err="1"/>
              <a:t>desde</a:t>
            </a:r>
            <a:r>
              <a:rPr lang="en-GB" dirty="0"/>
              <a:t> Sativum con </a:t>
            </a:r>
            <a:r>
              <a:rPr lang="en-GB" dirty="0" err="1"/>
              <a:t>toda</a:t>
            </a:r>
            <a:r>
              <a:rPr lang="en-GB" dirty="0"/>
              <a:t> la info de </a:t>
            </a:r>
            <a:r>
              <a:rPr lang="en-GB" dirty="0" err="1"/>
              <a:t>fertilizacion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C9CDE-3E09-44D0-8C37-A215393D66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9536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Excel </a:t>
            </a:r>
            <a:r>
              <a:rPr lang="en-GB" dirty="0" err="1"/>
              <a:t>exportado</a:t>
            </a:r>
            <a:r>
              <a:rPr lang="en-GB" dirty="0"/>
              <a:t> </a:t>
            </a:r>
            <a:r>
              <a:rPr lang="en-GB" dirty="0" err="1"/>
              <a:t>desde</a:t>
            </a:r>
            <a:r>
              <a:rPr lang="en-GB" dirty="0"/>
              <a:t> Sativum con </a:t>
            </a:r>
            <a:r>
              <a:rPr lang="en-GB" dirty="0" err="1"/>
              <a:t>toda</a:t>
            </a:r>
            <a:r>
              <a:rPr lang="en-GB" dirty="0"/>
              <a:t> la info de </a:t>
            </a:r>
            <a:r>
              <a:rPr lang="en-GB" dirty="0" err="1"/>
              <a:t>fertilizacion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C9CDE-3E09-44D0-8C37-A215393D66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5940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Excel </a:t>
            </a:r>
            <a:r>
              <a:rPr lang="en-GB" dirty="0" err="1"/>
              <a:t>exportado</a:t>
            </a:r>
            <a:r>
              <a:rPr lang="en-GB" dirty="0"/>
              <a:t> </a:t>
            </a:r>
            <a:r>
              <a:rPr lang="en-GB" dirty="0" err="1"/>
              <a:t>desde</a:t>
            </a:r>
            <a:r>
              <a:rPr lang="en-GB" dirty="0"/>
              <a:t> Sativum con </a:t>
            </a:r>
            <a:r>
              <a:rPr lang="en-GB" dirty="0" err="1"/>
              <a:t>toda</a:t>
            </a:r>
            <a:r>
              <a:rPr lang="en-GB" dirty="0"/>
              <a:t> la info de </a:t>
            </a:r>
            <a:r>
              <a:rPr lang="en-GB" dirty="0" err="1"/>
              <a:t>fertilizacion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C9CDE-3E09-44D0-8C37-A215393D66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7257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Cualquier</a:t>
            </a:r>
            <a:r>
              <a:rPr lang="en-GB" dirty="0"/>
              <a:t> </a:t>
            </a:r>
            <a:r>
              <a:rPr lang="en-GB" dirty="0" err="1"/>
              <a:t>duda</a:t>
            </a:r>
            <a:r>
              <a:rPr lang="en-GB" dirty="0"/>
              <a:t> , </a:t>
            </a:r>
            <a:r>
              <a:rPr lang="en-GB" dirty="0" err="1"/>
              <a:t>sugerencia</a:t>
            </a:r>
            <a:r>
              <a:rPr lang="en-GB" dirty="0"/>
              <a:t> o </a:t>
            </a:r>
            <a:r>
              <a:rPr lang="en-GB" dirty="0" err="1"/>
              <a:t>comentario</a:t>
            </a:r>
            <a:r>
              <a:rPr lang="en-GB" dirty="0"/>
              <a:t> </a:t>
            </a:r>
            <a:r>
              <a:rPr lang="en-GB" dirty="0" err="1"/>
              <a:t>pueden</a:t>
            </a:r>
            <a:r>
              <a:rPr lang="en-GB" dirty="0"/>
              <a:t> </a:t>
            </a:r>
            <a:r>
              <a:rPr lang="en-GB" dirty="0" err="1"/>
              <a:t>dirigirse</a:t>
            </a:r>
            <a:r>
              <a:rPr lang="en-GB" dirty="0"/>
              <a:t> a la </a:t>
            </a:r>
            <a:r>
              <a:rPr lang="en-GB" dirty="0" err="1"/>
              <a:t>seccion</a:t>
            </a:r>
            <a:r>
              <a:rPr lang="en-GB" dirty="0"/>
              <a:t> de </a:t>
            </a:r>
            <a:r>
              <a:rPr lang="en-GB" dirty="0" err="1"/>
              <a:t>contacto</a:t>
            </a:r>
            <a:r>
              <a:rPr lang="en-GB" dirty="0"/>
              <a:t> del portal www.sativum.es.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C9CDE-3E09-44D0-8C37-A215393D66AF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8388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C9CDE-3E09-44D0-8C37-A215393D66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819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Así</a:t>
            </a:r>
            <a:r>
              <a:rPr lang="en-GB" dirty="0"/>
              <a:t> </a:t>
            </a:r>
            <a:r>
              <a:rPr lang="en-GB" dirty="0" err="1"/>
              <a:t>pues</a:t>
            </a:r>
            <a:r>
              <a:rPr lang="en-GB" dirty="0"/>
              <a:t> </a:t>
            </a:r>
            <a:r>
              <a:rPr lang="en-GB" dirty="0" err="1"/>
              <a:t>nació</a:t>
            </a:r>
            <a:r>
              <a:rPr lang="en-GB" dirty="0"/>
              <a:t> SATIVUM. Una </a:t>
            </a:r>
            <a:r>
              <a:rPr lang="en-GB" dirty="0" err="1"/>
              <a:t>aplicación</a:t>
            </a:r>
            <a:r>
              <a:rPr lang="en-GB" dirty="0"/>
              <a:t> web </a:t>
            </a:r>
            <a:r>
              <a:rPr lang="en-GB" dirty="0" err="1"/>
              <a:t>en</a:t>
            </a:r>
            <a:r>
              <a:rPr lang="en-GB" dirty="0"/>
              <a:t> la que el </a:t>
            </a:r>
            <a:r>
              <a:rPr lang="en-GB" dirty="0" err="1"/>
              <a:t>usuario</a:t>
            </a:r>
            <a:r>
              <a:rPr lang="en-GB" dirty="0"/>
              <a:t> </a:t>
            </a:r>
            <a:r>
              <a:rPr lang="en-GB" dirty="0" err="1"/>
              <a:t>tiene</a:t>
            </a:r>
            <a:r>
              <a:rPr lang="en-GB" dirty="0"/>
              <a:t> que acceder </a:t>
            </a:r>
            <a:r>
              <a:rPr lang="en-GB" dirty="0" err="1"/>
              <a:t>desde</a:t>
            </a:r>
            <a:r>
              <a:rPr lang="en-GB" dirty="0"/>
              <a:t> </a:t>
            </a:r>
            <a:r>
              <a:rPr lang="en-GB" dirty="0" err="1"/>
              <a:t>esta</a:t>
            </a:r>
            <a:r>
              <a:rPr lang="en-GB" dirty="0"/>
              <a:t> web y </a:t>
            </a:r>
            <a:r>
              <a:rPr lang="en-GB" dirty="0" err="1"/>
              <a:t>despreocuparse</a:t>
            </a:r>
            <a:r>
              <a:rPr lang="en-GB" dirty="0"/>
              <a:t> por </a:t>
            </a:r>
            <a:r>
              <a:rPr lang="en-GB" dirty="0" err="1"/>
              <a:t>actualizar</a:t>
            </a:r>
            <a:r>
              <a:rPr lang="en-GB" dirty="0"/>
              <a:t> la </a:t>
            </a:r>
            <a:r>
              <a:rPr lang="en-GB" dirty="0" err="1"/>
              <a:t>última</a:t>
            </a:r>
            <a:r>
              <a:rPr lang="en-GB" dirty="0"/>
              <a:t> </a:t>
            </a:r>
            <a:r>
              <a:rPr lang="en-GB" dirty="0" err="1"/>
              <a:t>versión</a:t>
            </a:r>
            <a:r>
              <a:rPr lang="en-GB" dirty="0"/>
              <a:t> </a:t>
            </a:r>
            <a:r>
              <a:rPr lang="en-GB" dirty="0" err="1"/>
              <a:t>desarrollada</a:t>
            </a:r>
            <a:r>
              <a:rPr lang="en-GB" dirty="0"/>
              <a:t>  por el ITACYL. Por lo tanto no se </a:t>
            </a:r>
            <a:r>
              <a:rPr lang="en-GB" dirty="0" err="1"/>
              <a:t>encuentra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nuingun</a:t>
            </a:r>
            <a:r>
              <a:rPr lang="en-GB" dirty="0"/>
              <a:t> </a:t>
            </a:r>
            <a:r>
              <a:rPr lang="en-GB" dirty="0" err="1"/>
              <a:t>servidor</a:t>
            </a:r>
            <a:r>
              <a:rPr lang="en-GB" dirty="0"/>
              <a:t> de </a:t>
            </a:r>
            <a:r>
              <a:rPr lang="en-GB" dirty="0" err="1"/>
              <a:t>aplicaciones</a:t>
            </a:r>
            <a:r>
              <a:rPr lang="en-GB" dirty="0"/>
              <a:t> </a:t>
            </a:r>
            <a:r>
              <a:rPr lang="en-GB" dirty="0" err="1"/>
              <a:t>como</a:t>
            </a:r>
            <a:r>
              <a:rPr lang="en-GB" dirty="0"/>
              <a:t> Google Store o Play Store, </a:t>
            </a:r>
            <a:r>
              <a:rPr lang="en-GB" dirty="0" err="1"/>
              <a:t>ya</a:t>
            </a:r>
            <a:r>
              <a:rPr lang="en-GB" dirty="0"/>
              <a:t> que po el </a:t>
            </a:r>
            <a:r>
              <a:rPr lang="en-GB" dirty="0" err="1"/>
              <a:t>constante</a:t>
            </a:r>
            <a:r>
              <a:rPr lang="en-GB" dirty="0"/>
              <a:t> </a:t>
            </a:r>
            <a:r>
              <a:rPr lang="en-GB" dirty="0" err="1"/>
              <a:t>desarrollo</a:t>
            </a:r>
            <a:r>
              <a:rPr lang="en-GB" dirty="0"/>
              <a:t> y </a:t>
            </a:r>
            <a:r>
              <a:rPr lang="en-GB" dirty="0" err="1"/>
              <a:t>mejora</a:t>
            </a:r>
            <a:r>
              <a:rPr lang="en-GB" dirty="0"/>
              <a:t> de la </a:t>
            </a:r>
            <a:r>
              <a:rPr lang="en-GB" dirty="0" err="1"/>
              <a:t>herramienta</a:t>
            </a:r>
            <a:r>
              <a:rPr lang="en-GB" dirty="0"/>
              <a:t> </a:t>
            </a:r>
            <a:r>
              <a:rPr lang="en-GB" dirty="0" err="1"/>
              <a:t>habría</a:t>
            </a:r>
            <a:r>
              <a:rPr lang="en-GB" dirty="0"/>
              <a:t> que actualizer la version </a:t>
            </a:r>
            <a:r>
              <a:rPr lang="en-GB" dirty="0" err="1"/>
              <a:t>cada</a:t>
            </a:r>
            <a:r>
              <a:rPr lang="en-GB" dirty="0"/>
              <a:t> dos por </a:t>
            </a:r>
            <a:r>
              <a:rPr lang="en-GB" dirty="0" err="1"/>
              <a:t>tres</a:t>
            </a:r>
            <a:r>
              <a:rPr lang="en-GB" dirty="0"/>
              <a:t>. De </a:t>
            </a:r>
            <a:r>
              <a:rPr lang="en-GB" dirty="0" err="1"/>
              <a:t>esta</a:t>
            </a:r>
            <a:r>
              <a:rPr lang="en-GB" dirty="0"/>
              <a:t> </a:t>
            </a:r>
            <a:r>
              <a:rPr lang="en-GB" dirty="0" err="1"/>
              <a:t>manera</a:t>
            </a:r>
            <a:r>
              <a:rPr lang="en-GB" dirty="0"/>
              <a:t> el </a:t>
            </a:r>
            <a:r>
              <a:rPr lang="en-GB" dirty="0" err="1"/>
              <a:t>usuario</a:t>
            </a:r>
            <a:r>
              <a:rPr lang="en-GB" dirty="0"/>
              <a:t> accede </a:t>
            </a:r>
            <a:r>
              <a:rPr lang="en-GB" dirty="0" err="1"/>
              <a:t>siempre</a:t>
            </a:r>
            <a:r>
              <a:rPr lang="en-GB" dirty="0"/>
              <a:t> a la ultima version </a:t>
            </a:r>
            <a:r>
              <a:rPr lang="en-GB" dirty="0" err="1"/>
              <a:t>mejorada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Destacar</a:t>
            </a:r>
            <a:r>
              <a:rPr lang="en-GB" dirty="0"/>
              <a:t> de la web de Sativum, la </a:t>
            </a:r>
            <a:r>
              <a:rPr lang="en-GB" dirty="0" err="1"/>
              <a:t>seccion</a:t>
            </a:r>
            <a:r>
              <a:rPr lang="en-GB" dirty="0"/>
              <a:t> de </a:t>
            </a:r>
            <a:r>
              <a:rPr lang="en-GB" dirty="0" err="1"/>
              <a:t>minitutoriales</a:t>
            </a:r>
            <a:r>
              <a:rPr lang="en-GB" dirty="0"/>
              <a:t>, la </a:t>
            </a:r>
            <a:r>
              <a:rPr lang="en-GB" dirty="0" err="1"/>
              <a:t>seccion</a:t>
            </a:r>
            <a:r>
              <a:rPr lang="en-GB" dirty="0"/>
              <a:t> de </a:t>
            </a:r>
            <a:r>
              <a:rPr lang="en-GB" dirty="0" err="1"/>
              <a:t>preguntas</a:t>
            </a:r>
            <a:r>
              <a:rPr lang="en-GB" dirty="0"/>
              <a:t> </a:t>
            </a:r>
            <a:r>
              <a:rPr lang="en-GB" dirty="0" err="1"/>
              <a:t>frecuentes</a:t>
            </a:r>
            <a:r>
              <a:rPr lang="en-GB" dirty="0"/>
              <a:t> y </a:t>
            </a:r>
            <a:r>
              <a:rPr lang="en-GB" dirty="0" err="1"/>
              <a:t>contacto</a:t>
            </a:r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4816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5770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3944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9360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Vista alfanumérica de parcelas de todas las explotaciones registradas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997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Resumen de cultivos de la explotación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6463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8802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Vista del ranking de mejores o peores parcelas en función del vigor observado vía satélite (vista escritorio)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3591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Vista geográfica de parcelas de la explotación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4953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Vista geográfica de parcelas de la explotación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3971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Vista geográfica de parcelas de la explotación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707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C9CDE-3E09-44D0-8C37-A215393D66A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1038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212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0033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Vista geográfica de parcelas de la explotación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690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Vista geográfica de parcelas de la explotación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1086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6646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9540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Herramienta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comparación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vigor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entre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diferentes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parcelas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rodales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(vista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escritorio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E92D32-33EF-4C4F-B023-1B4E4304B2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6859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Vista geográfica de parcelas de la explotación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8123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Sativum también tiene habilitado una conexión con el sistema de ayudas para la descarga de datos de parcelas y cultivos (vista escritorio)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4459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Sativum también tiene habilitado una conexión con el sistema de ayudas para la descarga de datos de parcelas y cultivos (vista escritorio)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246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Así</a:t>
            </a:r>
            <a:r>
              <a:rPr lang="en-GB" dirty="0"/>
              <a:t> </a:t>
            </a:r>
            <a:r>
              <a:rPr lang="en-GB" dirty="0" err="1"/>
              <a:t>pues</a:t>
            </a:r>
            <a:r>
              <a:rPr lang="en-GB" dirty="0"/>
              <a:t> </a:t>
            </a:r>
            <a:r>
              <a:rPr lang="en-GB" dirty="0" err="1"/>
              <a:t>nació</a:t>
            </a:r>
            <a:r>
              <a:rPr lang="en-GB" dirty="0"/>
              <a:t> SATIVUM. Una </a:t>
            </a:r>
            <a:r>
              <a:rPr lang="en-GB" dirty="0" err="1"/>
              <a:t>aplicación</a:t>
            </a:r>
            <a:r>
              <a:rPr lang="en-GB" dirty="0"/>
              <a:t> web </a:t>
            </a:r>
            <a:r>
              <a:rPr lang="en-GB" dirty="0" err="1"/>
              <a:t>en</a:t>
            </a:r>
            <a:r>
              <a:rPr lang="en-GB" dirty="0"/>
              <a:t> la que el </a:t>
            </a:r>
            <a:r>
              <a:rPr lang="en-GB" dirty="0" err="1"/>
              <a:t>usuario</a:t>
            </a:r>
            <a:r>
              <a:rPr lang="en-GB" dirty="0"/>
              <a:t> </a:t>
            </a:r>
            <a:r>
              <a:rPr lang="en-GB" dirty="0" err="1"/>
              <a:t>tiene</a:t>
            </a:r>
            <a:r>
              <a:rPr lang="en-GB" dirty="0"/>
              <a:t> que acceder </a:t>
            </a:r>
            <a:r>
              <a:rPr lang="en-GB" dirty="0" err="1"/>
              <a:t>desde</a:t>
            </a:r>
            <a:r>
              <a:rPr lang="en-GB" dirty="0"/>
              <a:t> </a:t>
            </a:r>
            <a:r>
              <a:rPr lang="en-GB" dirty="0" err="1"/>
              <a:t>esta</a:t>
            </a:r>
            <a:r>
              <a:rPr lang="en-GB" dirty="0"/>
              <a:t> web y </a:t>
            </a:r>
            <a:r>
              <a:rPr lang="en-GB" dirty="0" err="1"/>
              <a:t>despreocuparse</a:t>
            </a:r>
            <a:r>
              <a:rPr lang="en-GB" dirty="0"/>
              <a:t> por </a:t>
            </a:r>
            <a:r>
              <a:rPr lang="en-GB" dirty="0" err="1"/>
              <a:t>actualizar</a:t>
            </a:r>
            <a:r>
              <a:rPr lang="en-GB" dirty="0"/>
              <a:t> la </a:t>
            </a:r>
            <a:r>
              <a:rPr lang="en-GB" dirty="0" err="1"/>
              <a:t>última</a:t>
            </a:r>
            <a:r>
              <a:rPr lang="en-GB" dirty="0"/>
              <a:t> </a:t>
            </a:r>
            <a:r>
              <a:rPr lang="en-GB" dirty="0" err="1"/>
              <a:t>versión</a:t>
            </a:r>
            <a:r>
              <a:rPr lang="en-GB" dirty="0"/>
              <a:t> </a:t>
            </a:r>
            <a:r>
              <a:rPr lang="en-GB" dirty="0" err="1"/>
              <a:t>desarrollada</a:t>
            </a:r>
            <a:r>
              <a:rPr lang="en-GB" dirty="0"/>
              <a:t>  por el ITACYL. Por lo tanto no se </a:t>
            </a:r>
            <a:r>
              <a:rPr lang="en-GB" dirty="0" err="1"/>
              <a:t>encuentra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nuingun</a:t>
            </a:r>
            <a:r>
              <a:rPr lang="en-GB" dirty="0"/>
              <a:t> </a:t>
            </a:r>
            <a:r>
              <a:rPr lang="en-GB" dirty="0" err="1"/>
              <a:t>servidor</a:t>
            </a:r>
            <a:r>
              <a:rPr lang="en-GB" dirty="0"/>
              <a:t> de </a:t>
            </a:r>
            <a:r>
              <a:rPr lang="en-GB" dirty="0" err="1"/>
              <a:t>aplicaciones</a:t>
            </a:r>
            <a:r>
              <a:rPr lang="en-GB" dirty="0"/>
              <a:t> </a:t>
            </a:r>
            <a:r>
              <a:rPr lang="en-GB" dirty="0" err="1"/>
              <a:t>como</a:t>
            </a:r>
            <a:r>
              <a:rPr lang="en-GB" dirty="0"/>
              <a:t> Google Store o Play Store, </a:t>
            </a:r>
            <a:r>
              <a:rPr lang="en-GB" dirty="0" err="1"/>
              <a:t>ya</a:t>
            </a:r>
            <a:r>
              <a:rPr lang="en-GB" dirty="0"/>
              <a:t> que po el </a:t>
            </a:r>
            <a:r>
              <a:rPr lang="en-GB" dirty="0" err="1"/>
              <a:t>constante</a:t>
            </a:r>
            <a:r>
              <a:rPr lang="en-GB" dirty="0"/>
              <a:t> </a:t>
            </a:r>
            <a:r>
              <a:rPr lang="en-GB" dirty="0" err="1"/>
              <a:t>desarrollo</a:t>
            </a:r>
            <a:r>
              <a:rPr lang="en-GB" dirty="0"/>
              <a:t> y </a:t>
            </a:r>
            <a:r>
              <a:rPr lang="en-GB" dirty="0" err="1"/>
              <a:t>mejora</a:t>
            </a:r>
            <a:r>
              <a:rPr lang="en-GB" dirty="0"/>
              <a:t> de la </a:t>
            </a:r>
            <a:r>
              <a:rPr lang="en-GB" dirty="0" err="1"/>
              <a:t>herramienta</a:t>
            </a:r>
            <a:r>
              <a:rPr lang="en-GB" dirty="0"/>
              <a:t> </a:t>
            </a:r>
            <a:r>
              <a:rPr lang="en-GB" dirty="0" err="1"/>
              <a:t>habría</a:t>
            </a:r>
            <a:r>
              <a:rPr lang="en-GB" dirty="0"/>
              <a:t> que actualizer la version </a:t>
            </a:r>
            <a:r>
              <a:rPr lang="en-GB" dirty="0" err="1"/>
              <a:t>cada</a:t>
            </a:r>
            <a:r>
              <a:rPr lang="en-GB" dirty="0"/>
              <a:t> dos por </a:t>
            </a:r>
            <a:r>
              <a:rPr lang="en-GB" dirty="0" err="1"/>
              <a:t>tres</a:t>
            </a:r>
            <a:r>
              <a:rPr lang="en-GB" dirty="0"/>
              <a:t>. De </a:t>
            </a:r>
            <a:r>
              <a:rPr lang="en-GB" dirty="0" err="1"/>
              <a:t>esta</a:t>
            </a:r>
            <a:r>
              <a:rPr lang="en-GB" dirty="0"/>
              <a:t> </a:t>
            </a:r>
            <a:r>
              <a:rPr lang="en-GB" dirty="0" err="1"/>
              <a:t>manera</a:t>
            </a:r>
            <a:r>
              <a:rPr lang="en-GB" dirty="0"/>
              <a:t> el </a:t>
            </a:r>
            <a:r>
              <a:rPr lang="en-GB" dirty="0" err="1"/>
              <a:t>usuario</a:t>
            </a:r>
            <a:r>
              <a:rPr lang="en-GB" dirty="0"/>
              <a:t> accede </a:t>
            </a:r>
            <a:r>
              <a:rPr lang="en-GB" dirty="0" err="1"/>
              <a:t>siempre</a:t>
            </a:r>
            <a:r>
              <a:rPr lang="en-GB" dirty="0"/>
              <a:t> a la ultima version </a:t>
            </a:r>
            <a:r>
              <a:rPr lang="en-GB" dirty="0" err="1"/>
              <a:t>mejorada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Destacar</a:t>
            </a:r>
            <a:r>
              <a:rPr lang="en-GB" dirty="0"/>
              <a:t> de la web de Sativum, la </a:t>
            </a:r>
            <a:r>
              <a:rPr lang="en-GB" dirty="0" err="1"/>
              <a:t>seccion</a:t>
            </a:r>
            <a:r>
              <a:rPr lang="en-GB" dirty="0"/>
              <a:t> de </a:t>
            </a:r>
            <a:r>
              <a:rPr lang="en-GB" dirty="0" err="1"/>
              <a:t>minitutoriales</a:t>
            </a:r>
            <a:r>
              <a:rPr lang="en-GB" dirty="0"/>
              <a:t>, la </a:t>
            </a:r>
            <a:r>
              <a:rPr lang="en-GB" dirty="0" err="1"/>
              <a:t>seccion</a:t>
            </a:r>
            <a:r>
              <a:rPr lang="en-GB" dirty="0"/>
              <a:t> de </a:t>
            </a:r>
            <a:r>
              <a:rPr lang="en-GB" dirty="0" err="1"/>
              <a:t>preguntas</a:t>
            </a:r>
            <a:r>
              <a:rPr lang="en-GB" dirty="0"/>
              <a:t> </a:t>
            </a:r>
            <a:r>
              <a:rPr lang="en-GB" dirty="0" err="1"/>
              <a:t>frecuentes</a:t>
            </a:r>
            <a:r>
              <a:rPr lang="en-GB" dirty="0"/>
              <a:t> y </a:t>
            </a:r>
            <a:r>
              <a:rPr lang="en-GB" dirty="0" err="1"/>
              <a:t>contacto</a:t>
            </a:r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2447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Cuadro de mando de parcela con acceso a funciones desarrolladas (vista escritorio) </a:t>
            </a:r>
          </a:p>
          <a:p>
            <a:endParaRPr lang="es-E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También podemos acceder a las distintas funcionalidades desde el mapa cuando pinchamos sobre una parcela previamente registrada.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8291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Cuadro de mando de parcela con imágenes de satélite, evolución fenológica y meteorológica (vista móvil)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0153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Aqui</a:t>
            </a:r>
            <a:r>
              <a:rPr lang="en-GB" dirty="0"/>
              <a:t> Podemos </a:t>
            </a:r>
            <a:r>
              <a:rPr lang="en-GB" dirty="0" err="1"/>
              <a:t>ver</a:t>
            </a:r>
            <a:r>
              <a:rPr lang="en-GB" dirty="0"/>
              <a:t> el </a:t>
            </a:r>
            <a:r>
              <a:rPr lang="en-GB" dirty="0" err="1"/>
              <a:t>cuadro</a:t>
            </a:r>
            <a:r>
              <a:rPr lang="en-GB" dirty="0"/>
              <a:t> de control de una de las </a:t>
            </a:r>
            <a:r>
              <a:rPr lang="en-GB" dirty="0" err="1"/>
              <a:t>parcelas</a:t>
            </a:r>
            <a:r>
              <a:rPr lang="en-GB" dirty="0"/>
              <a:t>, </a:t>
            </a:r>
            <a:r>
              <a:rPr lang="en-GB" dirty="0" err="1"/>
              <a:t>desde</a:t>
            </a:r>
            <a:r>
              <a:rPr lang="en-GB" dirty="0"/>
              <a:t> </a:t>
            </a:r>
            <a:r>
              <a:rPr lang="en-GB" dirty="0" err="1"/>
              <a:t>donde</a:t>
            </a:r>
            <a:r>
              <a:rPr lang="en-GB" dirty="0"/>
              <a:t> Podemos </a:t>
            </a:r>
            <a:r>
              <a:rPr lang="en-GB" dirty="0" err="1"/>
              <a:t>ver</a:t>
            </a:r>
            <a:r>
              <a:rPr lang="en-GB" dirty="0"/>
              <a:t> la </a:t>
            </a:r>
            <a:r>
              <a:rPr lang="en-GB" dirty="0" err="1"/>
              <a:t>evolucion</a:t>
            </a:r>
            <a:r>
              <a:rPr lang="en-GB" dirty="0"/>
              <a:t> </a:t>
            </a:r>
            <a:r>
              <a:rPr lang="en-GB" dirty="0" err="1"/>
              <a:t>fenologica</a:t>
            </a:r>
            <a:r>
              <a:rPr lang="en-GB" dirty="0"/>
              <a:t> del </a:t>
            </a:r>
            <a:r>
              <a:rPr lang="en-GB" dirty="0" err="1"/>
              <a:t>cultivo</a:t>
            </a:r>
            <a:r>
              <a:rPr lang="en-GB" dirty="0"/>
              <a:t>, </a:t>
            </a:r>
            <a:r>
              <a:rPr lang="en-GB" dirty="0" err="1"/>
              <a:t>cada</a:t>
            </a:r>
            <a:r>
              <a:rPr lang="en-GB" dirty="0"/>
              <a:t> una de las </a:t>
            </a:r>
            <a:r>
              <a:rPr lang="en-GB" dirty="0" err="1"/>
              <a:t>imagenes</a:t>
            </a:r>
            <a:r>
              <a:rPr lang="en-GB" dirty="0"/>
              <a:t> del satellite Sentinel 2 </a:t>
            </a:r>
            <a:r>
              <a:rPr lang="en-GB" dirty="0" err="1"/>
              <a:t>disponibles</a:t>
            </a:r>
            <a:r>
              <a:rPr lang="en-GB" dirty="0"/>
              <a:t> y </a:t>
            </a:r>
            <a:r>
              <a:rPr lang="en-GB" dirty="0" err="1"/>
              <a:t>libres</a:t>
            </a:r>
            <a:r>
              <a:rPr lang="en-GB" dirty="0"/>
              <a:t> de </a:t>
            </a:r>
            <a:r>
              <a:rPr lang="en-GB" dirty="0" err="1"/>
              <a:t>nubes</a:t>
            </a:r>
            <a:r>
              <a:rPr lang="en-GB" dirty="0"/>
              <a:t> (las </a:t>
            </a:r>
            <a:r>
              <a:rPr lang="en-GB" dirty="0" err="1"/>
              <a:t>filtramos</a:t>
            </a:r>
            <a:r>
              <a:rPr lang="en-GB" dirty="0"/>
              <a:t> </a:t>
            </a:r>
            <a:r>
              <a:rPr lang="en-GB" dirty="0" err="1"/>
              <a:t>cuando</a:t>
            </a:r>
            <a:r>
              <a:rPr lang="en-GB" dirty="0"/>
              <a:t> una </a:t>
            </a:r>
            <a:r>
              <a:rPr lang="en-GB" dirty="0" err="1"/>
              <a:t>nube</a:t>
            </a:r>
            <a:r>
              <a:rPr lang="en-GB" dirty="0"/>
              <a:t> </a:t>
            </a:r>
            <a:r>
              <a:rPr lang="en-GB" dirty="0" err="1"/>
              <a:t>obstaculiza</a:t>
            </a:r>
            <a:r>
              <a:rPr lang="en-GB" dirty="0"/>
              <a:t> por </a:t>
            </a:r>
            <a:r>
              <a:rPr lang="en-GB" dirty="0" err="1"/>
              <a:t>completo</a:t>
            </a:r>
            <a:r>
              <a:rPr lang="en-GB" dirty="0"/>
              <a:t> una </a:t>
            </a:r>
            <a:r>
              <a:rPr lang="en-GB" dirty="0" err="1"/>
              <a:t>parcela</a:t>
            </a:r>
            <a:r>
              <a:rPr lang="en-GB" dirty="0"/>
              <a:t>), con suerte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periodos</a:t>
            </a:r>
            <a:r>
              <a:rPr lang="en-GB" dirty="0"/>
              <a:t> </a:t>
            </a:r>
            <a:r>
              <a:rPr lang="en-GB" dirty="0" err="1"/>
              <a:t>libres</a:t>
            </a:r>
            <a:r>
              <a:rPr lang="en-GB" dirty="0"/>
              <a:t> de </a:t>
            </a:r>
            <a:r>
              <a:rPr lang="en-GB" dirty="0" err="1"/>
              <a:t>nubes</a:t>
            </a:r>
            <a:r>
              <a:rPr lang="en-GB" dirty="0"/>
              <a:t> </a:t>
            </a:r>
            <a:r>
              <a:rPr lang="en-GB" dirty="0" err="1"/>
              <a:t>tendremos</a:t>
            </a:r>
            <a:r>
              <a:rPr lang="en-GB" dirty="0"/>
              <a:t> una imagen </a:t>
            </a:r>
            <a:r>
              <a:rPr lang="en-GB" dirty="0" err="1"/>
              <a:t>cada</a:t>
            </a:r>
            <a:r>
              <a:rPr lang="en-GB" dirty="0"/>
              <a:t> 5 </a:t>
            </a:r>
            <a:r>
              <a:rPr lang="en-GB" dirty="0" err="1"/>
              <a:t>dias</a:t>
            </a:r>
            <a:r>
              <a:rPr lang="en-GB" dirty="0"/>
              <a:t>. </a:t>
            </a:r>
            <a:r>
              <a:rPr lang="en-GB" dirty="0" err="1"/>
              <a:t>En</a:t>
            </a:r>
            <a:r>
              <a:rPr lang="en-GB" dirty="0"/>
              <a:t> el menu de los 3 puntos </a:t>
            </a:r>
            <a:r>
              <a:rPr lang="en-GB" dirty="0" err="1"/>
              <a:t>tendremos</a:t>
            </a:r>
            <a:r>
              <a:rPr lang="en-GB" dirty="0"/>
              <a:t> el </a:t>
            </a:r>
            <a:r>
              <a:rPr lang="en-GB" dirty="0" err="1"/>
              <a:t>desplegable</a:t>
            </a:r>
            <a:r>
              <a:rPr lang="en-GB" dirty="0"/>
              <a:t> con </a:t>
            </a:r>
            <a:r>
              <a:rPr lang="en-GB" dirty="0" err="1"/>
              <a:t>todas</a:t>
            </a:r>
            <a:r>
              <a:rPr lang="en-GB" dirty="0"/>
              <a:t> las </a:t>
            </a:r>
            <a:r>
              <a:rPr lang="en-GB" dirty="0" err="1"/>
              <a:t>funcionaliddes</a:t>
            </a:r>
            <a:r>
              <a:rPr lang="en-GB" dirty="0"/>
              <a:t> </a:t>
            </a:r>
            <a:r>
              <a:rPr lang="en-GB" dirty="0" err="1"/>
              <a:t>qeu</a:t>
            </a:r>
            <a:r>
              <a:rPr lang="en-GB" dirty="0"/>
              <a:t> a </a:t>
            </a:r>
            <a:r>
              <a:rPr lang="en-GB" dirty="0" err="1"/>
              <a:t>dia</a:t>
            </a:r>
            <a:r>
              <a:rPr lang="en-GB" dirty="0"/>
              <a:t> de hoy </a:t>
            </a:r>
            <a:r>
              <a:rPr lang="en-GB" dirty="0" err="1"/>
              <a:t>ya</a:t>
            </a:r>
            <a:r>
              <a:rPr lang="en-GB" dirty="0"/>
              <a:t> se </a:t>
            </a:r>
            <a:r>
              <a:rPr lang="en-GB" dirty="0" err="1"/>
              <a:t>han</a:t>
            </a:r>
            <a:r>
              <a:rPr lang="en-GB" dirty="0"/>
              <a:t> </a:t>
            </a:r>
            <a:r>
              <a:rPr lang="en-GB" dirty="0" err="1"/>
              <a:t>implementado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Sativum.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C9CDE-3E09-44D0-8C37-A215393D66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2753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Desde</a:t>
            </a:r>
            <a:r>
              <a:rPr lang="en-GB" dirty="0"/>
              <a:t> el menu del </a:t>
            </a:r>
            <a:r>
              <a:rPr lang="en-GB" dirty="0" err="1"/>
              <a:t>mapa</a:t>
            </a:r>
            <a:r>
              <a:rPr lang="en-GB" dirty="0"/>
              <a:t> </a:t>
            </a:r>
            <a:r>
              <a:rPr lang="en-GB" dirty="0" err="1"/>
              <a:t>pinchando</a:t>
            </a:r>
            <a:r>
              <a:rPr lang="en-GB" dirty="0"/>
              <a:t> </a:t>
            </a:r>
            <a:r>
              <a:rPr lang="en-GB" dirty="0" err="1"/>
              <a:t>sobre</a:t>
            </a:r>
            <a:r>
              <a:rPr lang="en-GB" dirty="0"/>
              <a:t> </a:t>
            </a:r>
            <a:r>
              <a:rPr lang="en-GB" dirty="0" err="1"/>
              <a:t>cualquioera</a:t>
            </a:r>
            <a:r>
              <a:rPr lang="en-GB" dirty="0"/>
              <a:t> de mis </a:t>
            </a:r>
            <a:r>
              <a:rPr lang="en-GB" dirty="0" err="1"/>
              <a:t>parcelas</a:t>
            </a:r>
            <a:r>
              <a:rPr lang="en-GB" dirty="0"/>
              <a:t> </a:t>
            </a:r>
            <a:r>
              <a:rPr lang="en-GB" dirty="0" err="1"/>
              <a:t>también</a:t>
            </a:r>
            <a:r>
              <a:rPr lang="en-GB" dirty="0"/>
              <a:t> </a:t>
            </a:r>
            <a:r>
              <a:rPr lang="en-GB" dirty="0" err="1"/>
              <a:t>salen</a:t>
            </a:r>
            <a:r>
              <a:rPr lang="en-GB" dirty="0"/>
              <a:t> </a:t>
            </a:r>
            <a:r>
              <a:rPr lang="en-GB" dirty="0" err="1"/>
              <a:t>todas</a:t>
            </a:r>
            <a:r>
              <a:rPr lang="en-GB" dirty="0"/>
              <a:t> las </a:t>
            </a:r>
            <a:r>
              <a:rPr lang="en-GB" dirty="0" err="1"/>
              <a:t>opciones</a:t>
            </a:r>
            <a:r>
              <a:rPr lang="en-GB" dirty="0"/>
              <a:t> o </a:t>
            </a:r>
            <a:r>
              <a:rPr lang="en-GB" dirty="0" err="1"/>
              <a:t>funcionlidades</a:t>
            </a:r>
            <a:r>
              <a:rPr lang="en-GB" dirty="0"/>
              <a:t> </a:t>
            </a:r>
            <a:r>
              <a:rPr lang="en-GB" dirty="0" err="1"/>
              <a:t>disponibles</a:t>
            </a:r>
            <a:r>
              <a:rPr lang="en-GB" dirty="0"/>
              <a:t>… Una de la </a:t>
            </a:r>
            <a:r>
              <a:rPr lang="en-GB" dirty="0" err="1"/>
              <a:t>más</a:t>
            </a:r>
            <a:r>
              <a:rPr lang="en-GB" dirty="0"/>
              <a:t> </a:t>
            </a:r>
            <a:r>
              <a:rPr lang="en-GB" dirty="0" err="1"/>
              <a:t>destacables</a:t>
            </a:r>
            <a:r>
              <a:rPr lang="en-GB" dirty="0"/>
              <a:t> es el modulo de nutrients con el que </a:t>
            </a:r>
            <a:r>
              <a:rPr lang="en-GB" dirty="0" err="1"/>
              <a:t>podremos</a:t>
            </a:r>
            <a:r>
              <a:rPr lang="en-GB" dirty="0"/>
              <a:t> no solo calculary las </a:t>
            </a:r>
            <a:r>
              <a:rPr lang="en-GB" dirty="0" err="1"/>
              <a:t>necesidades</a:t>
            </a:r>
            <a:r>
              <a:rPr lang="en-GB" dirty="0"/>
              <a:t> de mi </a:t>
            </a:r>
            <a:r>
              <a:rPr lang="en-GB" dirty="0" err="1"/>
              <a:t>cultivo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cuanto</a:t>
            </a:r>
            <a:r>
              <a:rPr lang="en-GB" dirty="0"/>
              <a:t> a macronutrients principals (NPF) </a:t>
            </a:r>
            <a:r>
              <a:rPr lang="en-GB" dirty="0" err="1"/>
              <a:t>sino</a:t>
            </a:r>
            <a:r>
              <a:rPr lang="en-GB" dirty="0"/>
              <a:t> </a:t>
            </a:r>
            <a:r>
              <a:rPr lang="en-GB" dirty="0" err="1"/>
              <a:t>también</a:t>
            </a:r>
            <a:r>
              <a:rPr lang="en-GB" dirty="0"/>
              <a:t> la </a:t>
            </a:r>
            <a:r>
              <a:rPr lang="en-GB" dirty="0" err="1"/>
              <a:t>propuesta</a:t>
            </a:r>
            <a:r>
              <a:rPr lang="en-GB" dirty="0"/>
              <a:t> o </a:t>
            </a:r>
            <a:r>
              <a:rPr lang="en-GB" dirty="0" err="1"/>
              <a:t>seleccion</a:t>
            </a:r>
            <a:r>
              <a:rPr lang="en-GB" dirty="0"/>
              <a:t> de </a:t>
            </a:r>
            <a:r>
              <a:rPr lang="en-GB" dirty="0" err="1"/>
              <a:t>fertilizantes</a:t>
            </a:r>
            <a:r>
              <a:rPr lang="en-GB" dirty="0"/>
              <a:t> para un </a:t>
            </a:r>
            <a:r>
              <a:rPr lang="en-GB" dirty="0" err="1"/>
              <a:t>correcto</a:t>
            </a:r>
            <a:r>
              <a:rPr lang="en-GB" dirty="0"/>
              <a:t> </a:t>
            </a:r>
            <a:r>
              <a:rPr lang="en-GB" dirty="0" err="1"/>
              <a:t>abonado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C9CDE-3E09-44D0-8C37-A215393D66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3080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Herramienta de nutrientes: Necesidades del cultivo en función de parámetros básicos (vista escritorio) en este caso el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calculo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necesidades por defecto es con la estrategia más básica, es decir, solo teniendo en cuenta las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extraciones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nutrioentes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cultivo y no considerando los nutrientes que haya en el suelo. Si quisiera tenerlos en cuanta o quisiera modificar cualquier parámetro del motor de cálculo del algoritmo que hay por detrás (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FertiliCAlc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desarrollado por el profesor Villalobos de la UCO y CSIC), tendremos que abrir la parametrización avanzada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496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Herramienta de nutrientes: Necesidades del cultivo en función de parámetros básicos (vista escritorio) en este caso el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calculo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necesidades por defecto es con la estrategia más básica, es decir, solo teniendo en cuenta las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extraciones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nutrioentes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cultivo y no considerando los nutrientes que haya en el suelo. Si quisiera tenerlos en cuanta o quisiera modificar cualquier parámetro del motor de cálculo del algoritmo que hay por detrás (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FertiliCAlc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desarrollado por el profesor Villalobos de la UCO y CSIC), tendremos que abrir la parametrización avanzada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68378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Herramienta de nutrientes: Necesidades del cultivo en función de parámetros básicos (vista escritorio)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36253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10232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2787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Herramienta de nutrientes: Necesidades del cultivo en función de parámetros básicos (vista escritorio)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774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Sativum también tiene habilitado una conexión con el sistema de ayudas para la descarga de datos de parcelas y cultivos (vista escritorio)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45550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Herramienta de nutrientes: Necesidades del cultivo en función de parámetros básicos (vista escritorio)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10738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50727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Mapas</a:t>
            </a:r>
            <a:r>
              <a:rPr lang="en-GB" dirty="0"/>
              <a:t> </a:t>
            </a:r>
            <a:r>
              <a:rPr lang="en-GB" dirty="0" err="1"/>
              <a:t>interpolados</a:t>
            </a:r>
            <a:r>
              <a:rPr lang="en-GB" dirty="0"/>
              <a:t> de N y K de las </a:t>
            </a:r>
            <a:r>
              <a:rPr lang="en-GB" dirty="0" err="1"/>
              <a:t>aguas</a:t>
            </a:r>
            <a:r>
              <a:rPr lang="en-GB" dirty="0"/>
              <a:t> de </a:t>
            </a:r>
            <a:r>
              <a:rPr lang="en-GB" dirty="0" err="1"/>
              <a:t>riego</a:t>
            </a:r>
            <a:r>
              <a:rPr lang="en-GB" dirty="0"/>
              <a:t> </a:t>
            </a:r>
            <a:r>
              <a:rPr lang="en-GB" dirty="0" err="1"/>
              <a:t>procedente</a:t>
            </a:r>
            <a:r>
              <a:rPr lang="en-GB" dirty="0"/>
              <a:t> de </a:t>
            </a:r>
            <a:r>
              <a:rPr lang="en-GB" dirty="0" err="1"/>
              <a:t>aguas</a:t>
            </a:r>
            <a:r>
              <a:rPr lang="en-GB" dirty="0"/>
              <a:t> </a:t>
            </a:r>
            <a:r>
              <a:rPr lang="en-GB" dirty="0" err="1"/>
              <a:t>subterráneas</a:t>
            </a:r>
            <a:r>
              <a:rPr lang="en-GB" dirty="0"/>
              <a:t> a </a:t>
            </a:r>
            <a:r>
              <a:rPr lang="en-GB" dirty="0" err="1"/>
              <a:t>nivel</a:t>
            </a:r>
            <a:r>
              <a:rPr lang="en-GB" dirty="0"/>
              <a:t> </a:t>
            </a:r>
            <a:r>
              <a:rPr lang="en-GB" dirty="0" err="1"/>
              <a:t>nacional</a:t>
            </a:r>
            <a:r>
              <a:rPr lang="en-GB" dirty="0"/>
              <a:t>, </a:t>
            </a:r>
            <a:r>
              <a:rPr lang="en-GB" dirty="0" err="1"/>
              <a:t>obtenidos</a:t>
            </a:r>
            <a:r>
              <a:rPr lang="en-GB" dirty="0"/>
              <a:t> a </a:t>
            </a:r>
            <a:r>
              <a:rPr lang="en-GB" dirty="0" err="1"/>
              <a:t>partir</a:t>
            </a:r>
            <a:r>
              <a:rPr lang="en-GB" dirty="0"/>
              <a:t> de </a:t>
            </a:r>
            <a:r>
              <a:rPr lang="en-GB" dirty="0" err="1"/>
              <a:t>datos</a:t>
            </a:r>
            <a:r>
              <a:rPr lang="en-GB" dirty="0"/>
              <a:t> </a:t>
            </a:r>
            <a:r>
              <a:rPr lang="en-GB" dirty="0" err="1"/>
              <a:t>recogidos</a:t>
            </a:r>
            <a:r>
              <a:rPr lang="en-GB" dirty="0"/>
              <a:t> de las </a:t>
            </a:r>
            <a:r>
              <a:rPr lang="en-GB" dirty="0" err="1"/>
              <a:t>analiticas</a:t>
            </a:r>
            <a:r>
              <a:rPr lang="en-GB" dirty="0"/>
              <a:t> </a:t>
            </a:r>
            <a:r>
              <a:rPr lang="en-GB" dirty="0" err="1"/>
              <a:t>extraidas</a:t>
            </a:r>
            <a:r>
              <a:rPr lang="en-GB" dirty="0"/>
              <a:t> de los </a:t>
            </a:r>
            <a:r>
              <a:rPr lang="en-GB" dirty="0" err="1"/>
              <a:t>piezómetros</a:t>
            </a:r>
            <a:r>
              <a:rPr lang="en-GB" dirty="0"/>
              <a:t> de las </a:t>
            </a:r>
            <a:r>
              <a:rPr lang="en-GB" dirty="0" err="1"/>
              <a:t>aguas</a:t>
            </a:r>
            <a:r>
              <a:rPr lang="en-GB" dirty="0"/>
              <a:t> </a:t>
            </a:r>
            <a:r>
              <a:rPr lang="en-GB" dirty="0" err="1"/>
              <a:t>subterráneas</a:t>
            </a:r>
            <a:r>
              <a:rPr lang="en-GB" dirty="0"/>
              <a:t>. 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Además, se ha desarrollado una API, para que cualquier servicio externo pueda consultar el contenido en nutrientes del agua de riego.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3823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Desde</a:t>
            </a:r>
            <a:r>
              <a:rPr lang="en-GB" dirty="0"/>
              <a:t> </a:t>
            </a:r>
            <a:r>
              <a:rPr lang="en-GB" dirty="0" err="1"/>
              <a:t>este</a:t>
            </a:r>
            <a:r>
              <a:rPr lang="en-GB" dirty="0"/>
              <a:t> menu </a:t>
            </a:r>
            <a:r>
              <a:rPr lang="en-GB" dirty="0" err="1"/>
              <a:t>podemo</a:t>
            </a:r>
            <a:r>
              <a:rPr lang="en-GB" dirty="0"/>
              <a:t> </a:t>
            </a:r>
            <a:r>
              <a:rPr lang="en-GB" dirty="0" err="1"/>
              <a:t>ver</a:t>
            </a:r>
            <a:r>
              <a:rPr lang="en-GB" dirty="0"/>
              <a:t> el </a:t>
            </a:r>
            <a:r>
              <a:rPr lang="en-GB" dirty="0" err="1"/>
              <a:t>resumen</a:t>
            </a:r>
            <a:r>
              <a:rPr lang="en-GB" dirty="0"/>
              <a:t> de </a:t>
            </a:r>
            <a:r>
              <a:rPr lang="en-GB" dirty="0" err="1"/>
              <a:t>todo</a:t>
            </a:r>
            <a:r>
              <a:rPr lang="en-GB" dirty="0"/>
              <a:t> los planes de nutrients </a:t>
            </a:r>
            <a:r>
              <a:rPr lang="en-GB" dirty="0" err="1"/>
              <a:t>creados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cada</a:t>
            </a:r>
            <a:r>
              <a:rPr lang="en-GB" dirty="0"/>
              <a:t> una de mis </a:t>
            </a:r>
            <a:r>
              <a:rPr lang="en-GB" dirty="0" err="1"/>
              <a:t>explotaciones</a:t>
            </a:r>
            <a:r>
              <a:rPr lang="en-GB" dirty="0"/>
              <a:t>. Y Tambien Podemos </a:t>
            </a:r>
            <a:r>
              <a:rPr lang="en-GB" dirty="0" err="1"/>
              <a:t>creal</a:t>
            </a:r>
            <a:r>
              <a:rPr lang="en-GB" dirty="0"/>
              <a:t> un plan de nutrients para un </a:t>
            </a:r>
            <a:r>
              <a:rPr lang="en-GB" dirty="0" err="1"/>
              <a:t>grupo</a:t>
            </a:r>
            <a:r>
              <a:rPr lang="en-GB" dirty="0"/>
              <a:t> de </a:t>
            </a:r>
            <a:r>
              <a:rPr lang="en-GB" dirty="0" err="1"/>
              <a:t>parcelas</a:t>
            </a:r>
            <a:r>
              <a:rPr lang="en-GB" dirty="0"/>
              <a:t> a la </a:t>
            </a:r>
            <a:r>
              <a:rPr lang="en-GB" dirty="0" err="1"/>
              <a:t>vez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C9CDE-3E09-44D0-8C37-A215393D66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91188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Excel </a:t>
            </a:r>
            <a:r>
              <a:rPr lang="en-GB" dirty="0" err="1"/>
              <a:t>exportado</a:t>
            </a:r>
            <a:r>
              <a:rPr lang="en-GB" dirty="0"/>
              <a:t> </a:t>
            </a:r>
            <a:r>
              <a:rPr lang="en-GB" dirty="0" err="1"/>
              <a:t>desde</a:t>
            </a:r>
            <a:r>
              <a:rPr lang="en-GB" dirty="0"/>
              <a:t> Sativum con </a:t>
            </a:r>
            <a:r>
              <a:rPr lang="en-GB" dirty="0" err="1"/>
              <a:t>toda</a:t>
            </a:r>
            <a:r>
              <a:rPr lang="en-GB" dirty="0"/>
              <a:t> la info de </a:t>
            </a:r>
            <a:r>
              <a:rPr lang="en-GB" dirty="0" err="1"/>
              <a:t>fertilizacion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C9CDE-3E09-44D0-8C37-A215393D66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140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Sativum también tiene habilitado una conexión con el sistema de ayudas para la descarga de datos de parcelas y cultivos (vista escritorio)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088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Cuadro de mando de parcela con acceso a funciones desarrolladas (vista escritorio) </a:t>
            </a:r>
          </a:p>
          <a:p>
            <a:endParaRPr lang="es-E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También podemos acceder a las distintas funcionalidades desde el mapa cuando pinchamos sobre una parcela previamente registrada.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023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Cuadro de mando de parcela con acceso a funciones desarrolladas (vista escritorio) </a:t>
            </a:r>
          </a:p>
          <a:p>
            <a:endParaRPr lang="es-E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También podemos acceder a las distintas funcionalidades desde el mapa cuando pinchamos sobre una parcela previamente registrada.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298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jpeg"/><Relationship Id="rId11" Type="http://schemas.openxmlformats.org/officeDocument/2006/relationships/image" Target="../media/image10.svg"/><Relationship Id="rId5" Type="http://schemas.openxmlformats.org/officeDocument/2006/relationships/image" Target="../media/image4.jpe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png"/><Relationship Id="rId5" Type="http://schemas.openxmlformats.org/officeDocument/2006/relationships/image" Target="../media/image23.jpeg"/><Relationship Id="rId4" Type="http://schemas.openxmlformats.org/officeDocument/2006/relationships/image" Target="../media/image18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6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7.svg"/><Relationship Id="rId7" Type="http://schemas.openxmlformats.org/officeDocument/2006/relationships/image" Target="../media/image28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0.svg"/><Relationship Id="rId7" Type="http://schemas.openxmlformats.org/officeDocument/2006/relationships/image" Target="../media/image31.jpe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18.svg"/><Relationship Id="rId10" Type="http://schemas.openxmlformats.org/officeDocument/2006/relationships/image" Target="../media/image34.svg"/><Relationship Id="rId4" Type="http://schemas.openxmlformats.org/officeDocument/2006/relationships/image" Target="../media/image17.png"/><Relationship Id="rId9" Type="http://schemas.openxmlformats.org/officeDocument/2006/relationships/image" Target="../media/image3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png"/><Relationship Id="rId4" Type="http://schemas.openxmlformats.org/officeDocument/2006/relationships/image" Target="../media/image35.jpe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40.png"/><Relationship Id="rId18" Type="http://schemas.openxmlformats.org/officeDocument/2006/relationships/image" Target="../media/image22.png"/><Relationship Id="rId3" Type="http://schemas.openxmlformats.org/officeDocument/2006/relationships/image" Target="../media/image2.svg"/><Relationship Id="rId7" Type="http://schemas.openxmlformats.org/officeDocument/2006/relationships/image" Target="../media/image4.jpe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1.png"/><Relationship Id="rId16" Type="http://schemas.openxmlformats.org/officeDocument/2006/relationships/image" Target="../media/image4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11" Type="http://schemas.openxmlformats.org/officeDocument/2006/relationships/image" Target="../media/image38.jpeg"/><Relationship Id="rId5" Type="http://schemas.openxmlformats.org/officeDocument/2006/relationships/image" Target="../media/image18.svg"/><Relationship Id="rId15" Type="http://schemas.openxmlformats.org/officeDocument/2006/relationships/image" Target="../media/image42.png"/><Relationship Id="rId10" Type="http://schemas.openxmlformats.org/officeDocument/2006/relationships/image" Target="../media/image37.svg"/><Relationship Id="rId4" Type="http://schemas.openxmlformats.org/officeDocument/2006/relationships/image" Target="../media/image17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B9078-546B-4FA5-B4F3-03CBCCCC5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A2B26E9-9618-4A11-A81C-E865697DCE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0B3014-6BDA-49B0-A2BA-D8CBE359C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0F96-2011-4990-9DA1-3EC5CDA2A2C6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C427FB-ADC7-4505-B81A-975DEEA8B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173778-6E09-475C-B275-4D85F8E59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560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FE2D3B-F8C4-4F44-8A46-46AC36451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CBD017E-E5CF-4B09-B606-2857E7C1EF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A80643-B090-4E88-AFE2-A83E17896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0F96-2011-4990-9DA1-3EC5CDA2A2C6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7EAACF-BF5F-4FC5-A08C-55E1EDC19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9EBE33-D77C-497F-957D-5231DA255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17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E92F861-F5B9-4193-9657-EBE666A2EB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CF93460-F8EC-4E95-BC76-3556306A59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BBD5D0-1C51-4A6A-B7D7-03E194F6C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0F96-2011-4990-9DA1-3EC5CDA2A2C6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97A13B-C750-4BDF-896F-7F8CE1500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73CDD4-9DA4-4CC7-929D-B5E0603A9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638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215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420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602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753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576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3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972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768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7BF7AC-EFD9-4CC2-A62E-2B5EF2D2D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4773E6-8BA7-4583-B749-6952BF56B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CEAF0C-88F7-4FB9-AA98-774A4F7E9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0F96-2011-4990-9DA1-3EC5CDA2A2C6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85C421-52C7-425D-B79D-77FF9AFD1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8BD30A-FD90-4AA2-9574-F67B2F218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4151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068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924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99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47E7E-FCC8-4A44-B0B9-4800DF7EB0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C43A05E-259C-4B41-A9A2-2E49E47654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3F3C07-BE8D-4795-9271-FEE882D55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22/04/2026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FD4A14-8A14-4C11-8CE0-1AEA70519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AFA048-7BE4-41B3-BA9B-BE7E0A480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19313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CB068F-4874-4AE9-B745-77A46FF4D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171EE5-CF46-4609-B846-109BA9081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6CAE30-E859-4DF1-B635-4743B4791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22/04/2026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E01FC7-8387-4791-8909-FE41D5A72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099C41-0400-42D2-839B-5BB92B7A3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9629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FB97A9-E109-4184-BEC5-E7E5AAE01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035438-A040-443B-A2D7-AABAB9D7C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CBAF2B-2991-4B46-89AC-559E5E64F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22/04/2026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70C31-15E5-4253-94C5-720AD02B7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01A6AF-4A80-4085-AFC3-FC1EA5AE6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16113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8AD21A-66C4-486B-9C69-A9D5AC8AA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7B0530-F4B8-45C8-B5AF-E0D5815B09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14C09A-B2FD-40F2-8969-188A3D2AEE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786F66-96E7-4E61-9826-7B42C585F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22/04/2026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131AC9-B5D1-47BE-84DC-F5175A0A1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862C91-BDC7-4854-BF40-F318FB9FF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9225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0B498D-C5A2-4B93-A042-9E5996293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5237C8-8E59-4E51-81E7-77CE29A7B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B193B9B-F850-412C-8D93-D7300577B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3C7C81B-82C4-4397-A354-1844A19980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64EAA70-B073-4E21-9B42-32A73EA7C5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0BBDB3F-B74B-4F1E-8E48-5B53FD74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22/04/2026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428CC79-0639-484B-95F8-0087253E8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31820A8-2C81-47A2-90C8-2B238936A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2788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A49D61-9ED6-4F56-9A13-3F41B81D4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E218078-8E05-4C12-B78F-4DB5D6D88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22/04/2026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B6EF7DE-59C1-4A93-8928-B569EC35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07827DF-9EB6-4BC4-8B7B-267E0A9E2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63634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D6FE177-AC25-4A47-BD98-C3450A0F8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22/04/2026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674FA1F-2929-4BDA-B529-267C9A539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964BAFE-6DA3-4A6D-97AA-A07F1262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7023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A62EB2-B598-4BD3-8615-DAE43476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03F9FA3-1928-4963-A686-C85C8C655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797A08-477B-42E4-B559-1BC05B154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0F96-2011-4990-9DA1-3EC5CDA2A2C6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6196DC-7A1F-429F-9D62-824EA9D72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8EE610-5FD1-439D-8311-3FE9691B6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4045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684BEE-0921-49C4-BC96-0E11979DE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91A371-21D2-4FA3-A985-6B3D5DFA0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3BEEFDC-B6DC-4734-A907-1E1609E6A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FBEB086-AC21-4131-BC47-D86FECCEB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22/04/2026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6E6852-FA09-4DA5-80F1-442A530A5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C7D216B-B6FF-4348-A0A6-FAEAB2A18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1453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FE78B-4188-4C78-8E0D-02A6FED42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D9274F8-75CC-4953-A7EC-E7CE13A0D1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21246C3-6795-4950-BC1D-1DB2BD471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52159C9-5A4B-4744-87AA-06424C8D5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22/04/2026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F25163E-A80D-43F8-9328-39AD5C91A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945BFE7-4364-4BB1-8F43-791FC435A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07391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F64B04-35A2-4A4C-85DA-5F97CDB30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85F98AA-24D5-4063-8A56-D3A289CFC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C29208-4BD5-4109-A826-55A434B59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22/04/2026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D1F32D-36D2-438A-8928-7FD480303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284991-69C4-4F64-BF91-3DF11E906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6807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3A31A28-CC9E-4A9B-9C44-D085AB2C4E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65C2FD7-49EC-4CF4-8FAD-DCCE9E3EA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878F17-DB60-4F49-9476-57DF91448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8F61-3791-4D5F-AE97-FF4D99DF5604}" type="datetimeFigureOut">
              <a:rPr lang="es-ES" smtClean="0"/>
              <a:t>22/04/2026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F7E52A-069B-4416-A71F-E0A48A28B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4B8BEF-6A48-41AC-8810-2B68CD63C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42563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8A3C-3F75-46A5-8A70-8C3BA575F540}" type="datetimeFigureOut">
              <a:rPr lang="en-GB" smtClean="0"/>
              <a:pPr/>
              <a:t>22/04/2026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332-40CB-49B9-927A-1C2DD400D780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0516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8A3C-3F75-46A5-8A70-8C3BA575F540}" type="datetimeFigureOut">
              <a:rPr lang="en-GB" smtClean="0"/>
              <a:pPr/>
              <a:t>22/04/2026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332-40CB-49B9-927A-1C2DD400D780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7514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8A3C-3F75-46A5-8A70-8C3BA575F540}" type="datetimeFigureOut">
              <a:rPr lang="en-GB" smtClean="0"/>
              <a:pPr/>
              <a:t>22/04/2026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332-40CB-49B9-927A-1C2DD400D780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3845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8A3C-3F75-46A5-8A70-8C3BA575F540}" type="datetimeFigureOut">
              <a:rPr lang="en-GB" smtClean="0"/>
              <a:pPr/>
              <a:t>22/04/2026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332-40CB-49B9-927A-1C2DD400D780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7614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8A3C-3F75-46A5-8A70-8C3BA575F540}" type="datetimeFigureOut">
              <a:rPr lang="en-GB" smtClean="0"/>
              <a:pPr/>
              <a:t>22/04/2026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332-40CB-49B9-927A-1C2DD400D780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2475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8A3C-3F75-46A5-8A70-8C3BA575F540}" type="datetimeFigureOut">
              <a:rPr lang="en-GB" smtClean="0"/>
              <a:pPr/>
              <a:t>22/04/2026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332-40CB-49B9-927A-1C2DD400D780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765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352E35-05FC-4CBF-9468-2A34FAA86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7DF089-7872-44A1-AB5F-89BD88C48F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007A07-A522-4B86-BD2D-7B3EE36DF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4EE2C3B-FFCF-4BA8-9082-0A3C150E5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0F96-2011-4990-9DA1-3EC5CDA2A2C6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29C7D6-996A-437A-82E3-37A950D23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132E6F-4F19-42F9-A322-E7D712E6E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1438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8A3C-3F75-46A5-8A70-8C3BA575F540}" type="datetimeFigureOut">
              <a:rPr lang="en-GB" smtClean="0"/>
              <a:pPr/>
              <a:t>22/04/2026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332-40CB-49B9-927A-1C2DD400D780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7206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8A3C-3F75-46A5-8A70-8C3BA575F540}" type="datetimeFigureOut">
              <a:rPr lang="en-GB" smtClean="0"/>
              <a:pPr/>
              <a:t>22/04/2026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332-40CB-49B9-927A-1C2DD400D780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5439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8A3C-3F75-46A5-8A70-8C3BA575F540}" type="datetimeFigureOut">
              <a:rPr lang="en-GB" smtClean="0"/>
              <a:pPr/>
              <a:t>22/04/2026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332-40CB-49B9-927A-1C2DD400D780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2080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8A3C-3F75-46A5-8A70-8C3BA575F540}" type="datetimeFigureOut">
              <a:rPr lang="en-GB" smtClean="0"/>
              <a:pPr/>
              <a:t>22/04/2026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332-40CB-49B9-927A-1C2DD400D780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519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8A3C-3F75-46A5-8A70-8C3BA575F540}" type="datetimeFigureOut">
              <a:rPr lang="en-GB" smtClean="0"/>
              <a:pPr/>
              <a:t>22/04/2026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4332-40CB-49B9-927A-1C2DD400D780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2177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2">
            <a:extLst>
              <a:ext uri="{FF2B5EF4-FFF2-40B4-BE49-F238E27FC236}">
                <a16:creationId xmlns:a16="http://schemas.microsoft.com/office/drawing/2014/main" id="{B47CB258-F940-8B90-D836-2AEFECAC2426}"/>
              </a:ext>
            </a:extLst>
          </p:cNvPr>
          <p:cNvGrpSpPr/>
          <p:nvPr userDrawn="1"/>
        </p:nvGrpSpPr>
        <p:grpSpPr>
          <a:xfrm rot="5400000">
            <a:off x="10233223" y="4899225"/>
            <a:ext cx="1649024" cy="2268529"/>
            <a:chOff x="0" y="0"/>
            <a:chExt cx="761065" cy="1427868"/>
          </a:xfrm>
        </p:grpSpPr>
        <p:sp>
          <p:nvSpPr>
            <p:cNvPr id="35" name="Freeform 3">
              <a:extLst>
                <a:ext uri="{FF2B5EF4-FFF2-40B4-BE49-F238E27FC236}">
                  <a16:creationId xmlns:a16="http://schemas.microsoft.com/office/drawing/2014/main" id="{FAD21296-E9D4-327C-0EEE-1C5139F7C99C}"/>
                </a:ext>
              </a:extLst>
            </p:cNvPr>
            <p:cNvSpPr/>
            <p:nvPr/>
          </p:nvSpPr>
          <p:spPr>
            <a:xfrm>
              <a:off x="0" y="0"/>
              <a:ext cx="761065" cy="1427868"/>
            </a:xfrm>
            <a:custGeom>
              <a:avLst/>
              <a:gdLst/>
              <a:ahLst/>
              <a:cxnLst/>
              <a:rect l="l" t="t" r="r" b="b"/>
              <a:pathLst>
                <a:path w="761065" h="1427868">
                  <a:moveTo>
                    <a:pt x="136638" y="0"/>
                  </a:moveTo>
                  <a:lnTo>
                    <a:pt x="624428" y="0"/>
                  </a:lnTo>
                  <a:cubicBezTo>
                    <a:pt x="660666" y="0"/>
                    <a:pt x="695421" y="14396"/>
                    <a:pt x="721045" y="40020"/>
                  </a:cubicBezTo>
                  <a:cubicBezTo>
                    <a:pt x="746670" y="65645"/>
                    <a:pt x="761065" y="100399"/>
                    <a:pt x="761065" y="136638"/>
                  </a:cubicBezTo>
                  <a:lnTo>
                    <a:pt x="761065" y="1291230"/>
                  </a:lnTo>
                  <a:cubicBezTo>
                    <a:pt x="761065" y="1327468"/>
                    <a:pt x="746670" y="1362223"/>
                    <a:pt x="721045" y="1387847"/>
                  </a:cubicBezTo>
                  <a:cubicBezTo>
                    <a:pt x="695421" y="1413472"/>
                    <a:pt x="660666" y="1427868"/>
                    <a:pt x="624428" y="1427868"/>
                  </a:cubicBezTo>
                  <a:lnTo>
                    <a:pt x="136638" y="1427868"/>
                  </a:lnTo>
                  <a:cubicBezTo>
                    <a:pt x="100399" y="1427868"/>
                    <a:pt x="65645" y="1413472"/>
                    <a:pt x="40020" y="1387847"/>
                  </a:cubicBezTo>
                  <a:cubicBezTo>
                    <a:pt x="14396" y="1362223"/>
                    <a:pt x="0" y="1327468"/>
                    <a:pt x="0" y="1291230"/>
                  </a:cubicBezTo>
                  <a:lnTo>
                    <a:pt x="0" y="136638"/>
                  </a:lnTo>
                  <a:cubicBezTo>
                    <a:pt x="0" y="100399"/>
                    <a:pt x="14396" y="65645"/>
                    <a:pt x="40020" y="40020"/>
                  </a:cubicBezTo>
                  <a:cubicBezTo>
                    <a:pt x="65645" y="14396"/>
                    <a:pt x="100399" y="0"/>
                    <a:pt x="13663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38715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 sz="1200"/>
            </a:p>
          </p:txBody>
        </p:sp>
        <p:sp>
          <p:nvSpPr>
            <p:cNvPr id="36" name="TextBox 4">
              <a:extLst>
                <a:ext uri="{FF2B5EF4-FFF2-40B4-BE49-F238E27FC236}">
                  <a16:creationId xmlns:a16="http://schemas.microsoft.com/office/drawing/2014/main" id="{D355F2C8-43F0-6C3F-B76E-6F0EE2AEDD86}"/>
                </a:ext>
              </a:extLst>
            </p:cNvPr>
            <p:cNvSpPr txBox="1"/>
            <p:nvPr/>
          </p:nvSpPr>
          <p:spPr>
            <a:xfrm>
              <a:off x="0" y="-104775"/>
              <a:ext cx="761065" cy="1532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38" name="Freeform 6">
            <a:extLst>
              <a:ext uri="{FF2B5EF4-FFF2-40B4-BE49-F238E27FC236}">
                <a16:creationId xmlns:a16="http://schemas.microsoft.com/office/drawing/2014/main" id="{ED067326-B75E-5FB7-16D2-E1936441B987}"/>
              </a:ext>
            </a:extLst>
          </p:cNvPr>
          <p:cNvSpPr/>
          <p:nvPr userDrawn="1"/>
        </p:nvSpPr>
        <p:spPr>
          <a:xfrm>
            <a:off x="6802450" y="0"/>
            <a:ext cx="4772635" cy="4873478"/>
          </a:xfrm>
          <a:custGeom>
            <a:avLst/>
            <a:gdLst/>
            <a:ahLst/>
            <a:cxnLst/>
            <a:rect l="l" t="t" r="r" b="b"/>
            <a:pathLst>
              <a:path w="7158953" h="7832516">
                <a:moveTo>
                  <a:pt x="0" y="0"/>
                </a:moveTo>
                <a:lnTo>
                  <a:pt x="7158953" y="0"/>
                </a:lnTo>
                <a:lnTo>
                  <a:pt x="7158953" y="7832516"/>
                </a:lnTo>
                <a:lnTo>
                  <a:pt x="0" y="78325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39809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39" name="Freeform 7">
            <a:extLst>
              <a:ext uri="{FF2B5EF4-FFF2-40B4-BE49-F238E27FC236}">
                <a16:creationId xmlns:a16="http://schemas.microsoft.com/office/drawing/2014/main" id="{FBE88AAC-216E-18E8-BDC9-E5922A3B5857}"/>
              </a:ext>
            </a:extLst>
          </p:cNvPr>
          <p:cNvSpPr/>
          <p:nvPr userDrawn="1"/>
        </p:nvSpPr>
        <p:spPr>
          <a:xfrm flipH="1">
            <a:off x="5133634" y="2171495"/>
            <a:ext cx="2234047" cy="1178459"/>
          </a:xfrm>
          <a:custGeom>
            <a:avLst/>
            <a:gdLst/>
            <a:ahLst/>
            <a:cxnLst/>
            <a:rect l="l" t="t" r="r" b="b"/>
            <a:pathLst>
              <a:path w="3351070" h="1767689">
                <a:moveTo>
                  <a:pt x="3351070" y="0"/>
                </a:moveTo>
                <a:lnTo>
                  <a:pt x="0" y="0"/>
                </a:lnTo>
                <a:lnTo>
                  <a:pt x="0" y="1767689"/>
                </a:lnTo>
                <a:lnTo>
                  <a:pt x="3351070" y="1767689"/>
                </a:lnTo>
                <a:lnTo>
                  <a:pt x="335107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40" name="Freeform 8">
            <a:extLst>
              <a:ext uri="{FF2B5EF4-FFF2-40B4-BE49-F238E27FC236}">
                <a16:creationId xmlns:a16="http://schemas.microsoft.com/office/drawing/2014/main" id="{C147E622-CCFD-B20B-01DE-2886EF4BAC5C}"/>
              </a:ext>
            </a:extLst>
          </p:cNvPr>
          <p:cNvSpPr/>
          <p:nvPr userDrawn="1"/>
        </p:nvSpPr>
        <p:spPr>
          <a:xfrm>
            <a:off x="3537418" y="5585540"/>
            <a:ext cx="1687450" cy="890130"/>
          </a:xfrm>
          <a:custGeom>
            <a:avLst/>
            <a:gdLst/>
            <a:ahLst/>
            <a:cxnLst/>
            <a:rect l="l" t="t" r="r" b="b"/>
            <a:pathLst>
              <a:path w="2531175" h="1335195">
                <a:moveTo>
                  <a:pt x="0" y="0"/>
                </a:moveTo>
                <a:lnTo>
                  <a:pt x="2531175" y="0"/>
                </a:lnTo>
                <a:lnTo>
                  <a:pt x="2531175" y="1335195"/>
                </a:lnTo>
                <a:lnTo>
                  <a:pt x="0" y="1335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grpSp>
        <p:nvGrpSpPr>
          <p:cNvPr id="41" name="Group 9">
            <a:extLst>
              <a:ext uri="{FF2B5EF4-FFF2-40B4-BE49-F238E27FC236}">
                <a16:creationId xmlns:a16="http://schemas.microsoft.com/office/drawing/2014/main" id="{E16B2D39-6C74-C1DD-B10C-220BE6FEFB5B}"/>
              </a:ext>
            </a:extLst>
          </p:cNvPr>
          <p:cNvGrpSpPr/>
          <p:nvPr userDrawn="1"/>
        </p:nvGrpSpPr>
        <p:grpSpPr>
          <a:xfrm rot="5400000">
            <a:off x="6031981" y="4226344"/>
            <a:ext cx="1649024" cy="3614290"/>
            <a:chOff x="0" y="0"/>
            <a:chExt cx="761065" cy="1427868"/>
          </a:xfrm>
        </p:grpSpPr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38C79F94-2141-95B7-B96E-47714F18AA93}"/>
                </a:ext>
              </a:extLst>
            </p:cNvPr>
            <p:cNvSpPr/>
            <p:nvPr/>
          </p:nvSpPr>
          <p:spPr>
            <a:xfrm>
              <a:off x="0" y="0"/>
              <a:ext cx="761065" cy="1427868"/>
            </a:xfrm>
            <a:custGeom>
              <a:avLst/>
              <a:gdLst/>
              <a:ahLst/>
              <a:cxnLst/>
              <a:rect l="l" t="t" r="r" b="b"/>
              <a:pathLst>
                <a:path w="761065" h="1427868">
                  <a:moveTo>
                    <a:pt x="136638" y="0"/>
                  </a:moveTo>
                  <a:lnTo>
                    <a:pt x="624428" y="0"/>
                  </a:lnTo>
                  <a:cubicBezTo>
                    <a:pt x="660666" y="0"/>
                    <a:pt x="695421" y="14396"/>
                    <a:pt x="721045" y="40020"/>
                  </a:cubicBezTo>
                  <a:cubicBezTo>
                    <a:pt x="746670" y="65645"/>
                    <a:pt x="761065" y="100399"/>
                    <a:pt x="761065" y="136638"/>
                  </a:cubicBezTo>
                  <a:lnTo>
                    <a:pt x="761065" y="1291230"/>
                  </a:lnTo>
                  <a:cubicBezTo>
                    <a:pt x="761065" y="1327468"/>
                    <a:pt x="746670" y="1362223"/>
                    <a:pt x="721045" y="1387847"/>
                  </a:cubicBezTo>
                  <a:cubicBezTo>
                    <a:pt x="695421" y="1413472"/>
                    <a:pt x="660666" y="1427868"/>
                    <a:pt x="624428" y="1427868"/>
                  </a:cubicBezTo>
                  <a:lnTo>
                    <a:pt x="136638" y="1427868"/>
                  </a:lnTo>
                  <a:cubicBezTo>
                    <a:pt x="100399" y="1427868"/>
                    <a:pt x="65645" y="1413472"/>
                    <a:pt x="40020" y="1387847"/>
                  </a:cubicBezTo>
                  <a:cubicBezTo>
                    <a:pt x="14396" y="1362223"/>
                    <a:pt x="0" y="1327468"/>
                    <a:pt x="0" y="1291230"/>
                  </a:cubicBezTo>
                  <a:lnTo>
                    <a:pt x="0" y="136638"/>
                  </a:lnTo>
                  <a:cubicBezTo>
                    <a:pt x="0" y="100399"/>
                    <a:pt x="14396" y="65645"/>
                    <a:pt x="40020" y="40020"/>
                  </a:cubicBezTo>
                  <a:cubicBezTo>
                    <a:pt x="65645" y="14396"/>
                    <a:pt x="100399" y="0"/>
                    <a:pt x="13663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38715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 sz="1200"/>
            </a:p>
          </p:txBody>
        </p:sp>
        <p:sp>
          <p:nvSpPr>
            <p:cNvPr id="43" name="TextBox 11">
              <a:extLst>
                <a:ext uri="{FF2B5EF4-FFF2-40B4-BE49-F238E27FC236}">
                  <a16:creationId xmlns:a16="http://schemas.microsoft.com/office/drawing/2014/main" id="{875F1B90-23DE-A9B4-F533-26ACAF98E6BE}"/>
                </a:ext>
              </a:extLst>
            </p:cNvPr>
            <p:cNvSpPr txBox="1"/>
            <p:nvPr/>
          </p:nvSpPr>
          <p:spPr>
            <a:xfrm>
              <a:off x="0" y="-104775"/>
              <a:ext cx="761065" cy="1532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45" name="Group 13">
            <a:extLst>
              <a:ext uri="{FF2B5EF4-FFF2-40B4-BE49-F238E27FC236}">
                <a16:creationId xmlns:a16="http://schemas.microsoft.com/office/drawing/2014/main" id="{54759584-A4BE-AEF1-FC65-119D9D1966C1}"/>
              </a:ext>
            </a:extLst>
          </p:cNvPr>
          <p:cNvGrpSpPr/>
          <p:nvPr userDrawn="1"/>
        </p:nvGrpSpPr>
        <p:grpSpPr>
          <a:xfrm>
            <a:off x="6107461" y="2665650"/>
            <a:ext cx="1943585" cy="2761009"/>
            <a:chOff x="0" y="0"/>
            <a:chExt cx="612129" cy="812800"/>
          </a:xfrm>
        </p:grpSpPr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08F68567-BA6A-2A7A-3819-C0998F793994}"/>
                </a:ext>
              </a:extLst>
            </p:cNvPr>
            <p:cNvSpPr/>
            <p:nvPr/>
          </p:nvSpPr>
          <p:spPr>
            <a:xfrm>
              <a:off x="0" y="0"/>
              <a:ext cx="612129" cy="812800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207457" y="0"/>
                  </a:moveTo>
                  <a:lnTo>
                    <a:pt x="404671" y="0"/>
                  </a:lnTo>
                  <a:cubicBezTo>
                    <a:pt x="519247" y="0"/>
                    <a:pt x="612129" y="92882"/>
                    <a:pt x="612129" y="207457"/>
                  </a:cubicBezTo>
                  <a:lnTo>
                    <a:pt x="612129" y="605343"/>
                  </a:lnTo>
                  <a:cubicBezTo>
                    <a:pt x="612129" y="719918"/>
                    <a:pt x="519247" y="812800"/>
                    <a:pt x="404671" y="812800"/>
                  </a:cubicBezTo>
                  <a:lnTo>
                    <a:pt x="207457" y="812800"/>
                  </a:lnTo>
                  <a:cubicBezTo>
                    <a:pt x="92882" y="812800"/>
                    <a:pt x="0" y="719918"/>
                    <a:pt x="0" y="605343"/>
                  </a:cubicBezTo>
                  <a:lnTo>
                    <a:pt x="0" y="207457"/>
                  </a:lnTo>
                  <a:cubicBezTo>
                    <a:pt x="0" y="92882"/>
                    <a:pt x="92882" y="0"/>
                    <a:pt x="207457" y="0"/>
                  </a:cubicBezTo>
                  <a:close/>
                </a:path>
              </a:pathLst>
            </a:custGeom>
            <a:blipFill>
              <a:blip r:embed="rId5"/>
              <a:stretch>
                <a:fillRect l="-49649" r="-49649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grpSp>
        <p:nvGrpSpPr>
          <p:cNvPr id="47" name="Group 15">
            <a:extLst>
              <a:ext uri="{FF2B5EF4-FFF2-40B4-BE49-F238E27FC236}">
                <a16:creationId xmlns:a16="http://schemas.microsoft.com/office/drawing/2014/main" id="{BCB5739A-09CF-3142-C9ED-121D45307EF2}"/>
              </a:ext>
            </a:extLst>
          </p:cNvPr>
          <p:cNvGrpSpPr/>
          <p:nvPr userDrawn="1"/>
        </p:nvGrpSpPr>
        <p:grpSpPr>
          <a:xfrm>
            <a:off x="10096203" y="2784737"/>
            <a:ext cx="2021157" cy="2924439"/>
            <a:chOff x="0" y="0"/>
            <a:chExt cx="612129" cy="812800"/>
          </a:xfrm>
        </p:grpSpPr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F2C273DB-E2B7-A089-1ECD-9146461A28A5}"/>
                </a:ext>
              </a:extLst>
            </p:cNvPr>
            <p:cNvSpPr/>
            <p:nvPr/>
          </p:nvSpPr>
          <p:spPr>
            <a:xfrm>
              <a:off x="0" y="0"/>
              <a:ext cx="612129" cy="812800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207457" y="0"/>
                  </a:moveTo>
                  <a:lnTo>
                    <a:pt x="404671" y="0"/>
                  </a:lnTo>
                  <a:cubicBezTo>
                    <a:pt x="519247" y="0"/>
                    <a:pt x="612129" y="92882"/>
                    <a:pt x="612129" y="207457"/>
                  </a:cubicBezTo>
                  <a:lnTo>
                    <a:pt x="612129" y="605343"/>
                  </a:lnTo>
                  <a:cubicBezTo>
                    <a:pt x="612129" y="719918"/>
                    <a:pt x="519247" y="812800"/>
                    <a:pt x="404671" y="812800"/>
                  </a:cubicBezTo>
                  <a:lnTo>
                    <a:pt x="207457" y="812800"/>
                  </a:lnTo>
                  <a:cubicBezTo>
                    <a:pt x="92882" y="812800"/>
                    <a:pt x="0" y="719918"/>
                    <a:pt x="0" y="605343"/>
                  </a:cubicBezTo>
                  <a:lnTo>
                    <a:pt x="0" y="207457"/>
                  </a:lnTo>
                  <a:cubicBezTo>
                    <a:pt x="0" y="92882"/>
                    <a:pt x="92882" y="0"/>
                    <a:pt x="207457" y="0"/>
                  </a:cubicBezTo>
                  <a:close/>
                </a:path>
              </a:pathLst>
            </a:custGeom>
            <a:blipFill>
              <a:blip r:embed="rId6"/>
              <a:stretch>
                <a:fillRect l="-49649" r="-49649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grpSp>
        <p:nvGrpSpPr>
          <p:cNvPr id="49" name="Group 17">
            <a:extLst>
              <a:ext uri="{FF2B5EF4-FFF2-40B4-BE49-F238E27FC236}">
                <a16:creationId xmlns:a16="http://schemas.microsoft.com/office/drawing/2014/main" id="{5C313781-4AE8-5F3D-4C5C-E518093D65C3}"/>
              </a:ext>
            </a:extLst>
          </p:cNvPr>
          <p:cNvGrpSpPr/>
          <p:nvPr userDrawn="1"/>
        </p:nvGrpSpPr>
        <p:grpSpPr>
          <a:xfrm>
            <a:off x="8088147" y="2223100"/>
            <a:ext cx="1943585" cy="2772954"/>
            <a:chOff x="0" y="0"/>
            <a:chExt cx="612129" cy="812800"/>
          </a:xfrm>
        </p:grpSpPr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77803835-E22D-E167-8D27-AF1932074C6B}"/>
                </a:ext>
              </a:extLst>
            </p:cNvPr>
            <p:cNvSpPr/>
            <p:nvPr/>
          </p:nvSpPr>
          <p:spPr>
            <a:xfrm>
              <a:off x="0" y="0"/>
              <a:ext cx="612129" cy="812800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207457" y="0"/>
                  </a:moveTo>
                  <a:lnTo>
                    <a:pt x="404671" y="0"/>
                  </a:lnTo>
                  <a:cubicBezTo>
                    <a:pt x="519247" y="0"/>
                    <a:pt x="612129" y="92882"/>
                    <a:pt x="612129" y="207457"/>
                  </a:cubicBezTo>
                  <a:lnTo>
                    <a:pt x="612129" y="605343"/>
                  </a:lnTo>
                  <a:cubicBezTo>
                    <a:pt x="612129" y="719918"/>
                    <a:pt x="519247" y="812800"/>
                    <a:pt x="404671" y="812800"/>
                  </a:cubicBezTo>
                  <a:lnTo>
                    <a:pt x="207457" y="812800"/>
                  </a:lnTo>
                  <a:cubicBezTo>
                    <a:pt x="92882" y="812800"/>
                    <a:pt x="0" y="719918"/>
                    <a:pt x="0" y="605343"/>
                  </a:cubicBezTo>
                  <a:lnTo>
                    <a:pt x="0" y="207457"/>
                  </a:lnTo>
                  <a:cubicBezTo>
                    <a:pt x="0" y="92882"/>
                    <a:pt x="92882" y="0"/>
                    <a:pt x="207457" y="0"/>
                  </a:cubicBezTo>
                  <a:close/>
                </a:path>
              </a:pathLst>
            </a:custGeom>
            <a:blipFill>
              <a:blip r:embed="rId7"/>
              <a:stretch>
                <a:fillRect l="-49649" r="-49649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sp>
        <p:nvSpPr>
          <p:cNvPr id="51" name="Freeform 19">
            <a:extLst>
              <a:ext uri="{FF2B5EF4-FFF2-40B4-BE49-F238E27FC236}">
                <a16:creationId xmlns:a16="http://schemas.microsoft.com/office/drawing/2014/main" id="{1F511137-31F7-0584-3E06-BEEE6B4D605A}"/>
              </a:ext>
            </a:extLst>
          </p:cNvPr>
          <p:cNvSpPr/>
          <p:nvPr userDrawn="1"/>
        </p:nvSpPr>
        <p:spPr>
          <a:xfrm>
            <a:off x="685800" y="4873478"/>
            <a:ext cx="2652115" cy="499920"/>
          </a:xfrm>
          <a:custGeom>
            <a:avLst/>
            <a:gdLst/>
            <a:ahLst/>
            <a:cxnLst/>
            <a:rect l="l" t="t" r="r" b="b"/>
            <a:pathLst>
              <a:path w="3978173" h="749880">
                <a:moveTo>
                  <a:pt x="0" y="0"/>
                </a:moveTo>
                <a:lnTo>
                  <a:pt x="3978173" y="0"/>
                </a:lnTo>
                <a:lnTo>
                  <a:pt x="3978173" y="749880"/>
                </a:lnTo>
                <a:lnTo>
                  <a:pt x="0" y="7498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8844" b="-454228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52" name="Freeform 20">
            <a:extLst>
              <a:ext uri="{FF2B5EF4-FFF2-40B4-BE49-F238E27FC236}">
                <a16:creationId xmlns:a16="http://schemas.microsoft.com/office/drawing/2014/main" id="{DA52B154-2864-28BD-36B3-53323D5996CC}"/>
              </a:ext>
            </a:extLst>
          </p:cNvPr>
          <p:cNvSpPr/>
          <p:nvPr userDrawn="1"/>
        </p:nvSpPr>
        <p:spPr>
          <a:xfrm rot="5400000">
            <a:off x="3444293" y="4118717"/>
            <a:ext cx="499920" cy="2009443"/>
          </a:xfrm>
          <a:custGeom>
            <a:avLst/>
            <a:gdLst/>
            <a:ahLst/>
            <a:cxnLst/>
            <a:rect l="l" t="t" r="r" b="b"/>
            <a:pathLst>
              <a:path w="749880" h="3014165">
                <a:moveTo>
                  <a:pt x="0" y="0"/>
                </a:moveTo>
                <a:lnTo>
                  <a:pt x="749879" y="0"/>
                </a:lnTo>
                <a:lnTo>
                  <a:pt x="749879" y="3014166"/>
                </a:lnTo>
                <a:lnTo>
                  <a:pt x="0" y="30141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33320" r="-317628" b="-65056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53" name="Freeform 21">
            <a:extLst>
              <a:ext uri="{FF2B5EF4-FFF2-40B4-BE49-F238E27FC236}">
                <a16:creationId xmlns:a16="http://schemas.microsoft.com/office/drawing/2014/main" id="{D6F2D252-AFEC-EAF8-ACB0-412FF08A5D3C}"/>
              </a:ext>
            </a:extLst>
          </p:cNvPr>
          <p:cNvSpPr/>
          <p:nvPr userDrawn="1"/>
        </p:nvSpPr>
        <p:spPr>
          <a:xfrm rot="5400000">
            <a:off x="2766619" y="4118717"/>
            <a:ext cx="499920" cy="2009443"/>
          </a:xfrm>
          <a:custGeom>
            <a:avLst/>
            <a:gdLst/>
            <a:ahLst/>
            <a:cxnLst/>
            <a:rect l="l" t="t" r="r" b="b"/>
            <a:pathLst>
              <a:path w="749880" h="3014165">
                <a:moveTo>
                  <a:pt x="0" y="0"/>
                </a:moveTo>
                <a:lnTo>
                  <a:pt x="749880" y="0"/>
                </a:lnTo>
                <a:lnTo>
                  <a:pt x="749880" y="3014166"/>
                </a:lnTo>
                <a:lnTo>
                  <a:pt x="0" y="30141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81887" r="-317628" b="-16489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54" name="Freeform 22">
            <a:extLst>
              <a:ext uri="{FF2B5EF4-FFF2-40B4-BE49-F238E27FC236}">
                <a16:creationId xmlns:a16="http://schemas.microsoft.com/office/drawing/2014/main" id="{C84C3D35-B839-E232-A2D0-A4DBA9945471}"/>
              </a:ext>
            </a:extLst>
          </p:cNvPr>
          <p:cNvSpPr/>
          <p:nvPr userDrawn="1"/>
        </p:nvSpPr>
        <p:spPr>
          <a:xfrm flipH="1" flipV="1">
            <a:off x="9821501" y="1772526"/>
            <a:ext cx="1377039" cy="1364505"/>
          </a:xfrm>
          <a:custGeom>
            <a:avLst/>
            <a:gdLst/>
            <a:ahLst/>
            <a:cxnLst/>
            <a:rect l="l" t="t" r="r" b="b"/>
            <a:pathLst>
              <a:path w="2065558" h="2046758">
                <a:moveTo>
                  <a:pt x="2065558" y="2046757"/>
                </a:moveTo>
                <a:lnTo>
                  <a:pt x="0" y="2046757"/>
                </a:lnTo>
                <a:lnTo>
                  <a:pt x="0" y="0"/>
                </a:lnTo>
                <a:lnTo>
                  <a:pt x="2065558" y="0"/>
                </a:lnTo>
                <a:lnTo>
                  <a:pt x="2065558" y="204675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6236" t="-102588" r="-284276" b="-158505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55" name="Freeform 23">
            <a:extLst>
              <a:ext uri="{FF2B5EF4-FFF2-40B4-BE49-F238E27FC236}">
                <a16:creationId xmlns:a16="http://schemas.microsoft.com/office/drawing/2014/main" id="{A08799F6-4D49-E2D0-4DB4-4542EE56AF91}"/>
              </a:ext>
            </a:extLst>
          </p:cNvPr>
          <p:cNvSpPr/>
          <p:nvPr userDrawn="1"/>
        </p:nvSpPr>
        <p:spPr>
          <a:xfrm flipH="1" flipV="1">
            <a:off x="10188163" y="6020663"/>
            <a:ext cx="228998" cy="226913"/>
          </a:xfrm>
          <a:custGeom>
            <a:avLst/>
            <a:gdLst/>
            <a:ahLst/>
            <a:cxnLst/>
            <a:rect l="l" t="t" r="r" b="b"/>
            <a:pathLst>
              <a:path w="343497" h="340370">
                <a:moveTo>
                  <a:pt x="343497" y="340370"/>
                </a:moveTo>
                <a:lnTo>
                  <a:pt x="0" y="340370"/>
                </a:lnTo>
                <a:lnTo>
                  <a:pt x="0" y="0"/>
                </a:lnTo>
                <a:lnTo>
                  <a:pt x="343497" y="0"/>
                </a:lnTo>
                <a:lnTo>
                  <a:pt x="343497" y="34037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6236" t="-102588" r="-284276" b="-158505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56" name="Freeform 24">
            <a:extLst>
              <a:ext uri="{FF2B5EF4-FFF2-40B4-BE49-F238E27FC236}">
                <a16:creationId xmlns:a16="http://schemas.microsoft.com/office/drawing/2014/main" id="{ECD7568D-8A2A-7830-6033-8C3E229353D0}"/>
              </a:ext>
            </a:extLst>
          </p:cNvPr>
          <p:cNvSpPr/>
          <p:nvPr userDrawn="1"/>
        </p:nvSpPr>
        <p:spPr>
          <a:xfrm>
            <a:off x="9022392" y="250908"/>
            <a:ext cx="2552693" cy="1116001"/>
          </a:xfrm>
          <a:custGeom>
            <a:avLst/>
            <a:gdLst/>
            <a:ahLst/>
            <a:cxnLst/>
            <a:rect l="l" t="t" r="r" b="b"/>
            <a:pathLst>
              <a:path w="3829040" h="1674002">
                <a:moveTo>
                  <a:pt x="0" y="0"/>
                </a:moveTo>
                <a:lnTo>
                  <a:pt x="3829040" y="0"/>
                </a:lnTo>
                <a:lnTo>
                  <a:pt x="3829040" y="1674003"/>
                </a:lnTo>
                <a:lnTo>
                  <a:pt x="0" y="167400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64603" b="-64132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57" name="TextBox 25">
            <a:extLst>
              <a:ext uri="{FF2B5EF4-FFF2-40B4-BE49-F238E27FC236}">
                <a16:creationId xmlns:a16="http://schemas.microsoft.com/office/drawing/2014/main" id="{441329A9-570F-9107-2645-21B693EF2FF3}"/>
              </a:ext>
            </a:extLst>
          </p:cNvPr>
          <p:cNvSpPr txBox="1"/>
          <p:nvPr userDrawn="1"/>
        </p:nvSpPr>
        <p:spPr>
          <a:xfrm>
            <a:off x="685800" y="599290"/>
            <a:ext cx="6164785" cy="1299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22"/>
              </a:lnSpc>
            </a:pPr>
            <a:r>
              <a:rPr lang="en-US" sz="7944" b="1" dirty="0">
                <a:solidFill>
                  <a:srgbClr val="438715"/>
                </a:solidFill>
                <a:latin typeface="Mont Bold"/>
                <a:ea typeface="Mont Bold"/>
                <a:cs typeface="Mont Bold"/>
                <a:sym typeface="Mont Bold"/>
              </a:rPr>
              <a:t>FERTI-</a:t>
            </a:r>
          </a:p>
        </p:txBody>
      </p:sp>
      <p:sp>
        <p:nvSpPr>
          <p:cNvPr id="58" name="TextBox 26">
            <a:extLst>
              <a:ext uri="{FF2B5EF4-FFF2-40B4-BE49-F238E27FC236}">
                <a16:creationId xmlns:a16="http://schemas.microsoft.com/office/drawing/2014/main" id="{1E9F344A-FF32-564E-66AA-359E08144FBB}"/>
              </a:ext>
            </a:extLst>
          </p:cNvPr>
          <p:cNvSpPr txBox="1"/>
          <p:nvPr userDrawn="1"/>
        </p:nvSpPr>
        <p:spPr>
          <a:xfrm>
            <a:off x="2358373" y="1573690"/>
            <a:ext cx="3695343" cy="1205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05"/>
              </a:lnSpc>
            </a:pPr>
            <a:r>
              <a:rPr lang="en-US" sz="7360" b="1" dirty="0">
                <a:solidFill>
                  <a:srgbClr val="0F4C38"/>
                </a:solidFill>
                <a:latin typeface="Mont Bold"/>
                <a:ea typeface="Mont Bold"/>
                <a:cs typeface="Mont Bold"/>
                <a:sym typeface="Mont Bold"/>
              </a:rPr>
              <a:t>WISE</a:t>
            </a:r>
          </a:p>
        </p:txBody>
      </p:sp>
      <p:sp>
        <p:nvSpPr>
          <p:cNvPr id="61" name="Marcador de texto 60">
            <a:extLst>
              <a:ext uri="{FF2B5EF4-FFF2-40B4-BE49-F238E27FC236}">
                <a16:creationId xmlns:a16="http://schemas.microsoft.com/office/drawing/2014/main" id="{424EFB2F-E273-B25B-8E57-0F6E3245F1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6526" y="3077869"/>
            <a:ext cx="4349364" cy="609600"/>
          </a:xfrm>
        </p:spPr>
        <p:txBody>
          <a:bodyPr>
            <a:normAutofit/>
          </a:bodyPr>
          <a:lstStyle>
            <a:lvl1pPr marL="0" marR="0" indent="0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33">
                <a:solidFill>
                  <a:srgbClr val="438715"/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133" dirty="0">
                <a:solidFill>
                  <a:srgbClr val="438715"/>
                </a:solidFill>
                <a:latin typeface="Mont"/>
                <a:ea typeface="Mont"/>
                <a:cs typeface="Mont"/>
                <a:sym typeface="Mont"/>
              </a:rPr>
              <a:t>Presentación</a:t>
            </a:r>
          </a:p>
        </p:txBody>
      </p:sp>
      <p:sp>
        <p:nvSpPr>
          <p:cNvPr id="67" name="Marcador de texto 66">
            <a:extLst>
              <a:ext uri="{FF2B5EF4-FFF2-40B4-BE49-F238E27FC236}">
                <a16:creationId xmlns:a16="http://schemas.microsoft.com/office/drawing/2014/main" id="{CB7B7851-76DC-45D2-7C4D-9311640218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23471" y="2243589"/>
            <a:ext cx="1202353" cy="609600"/>
          </a:xfrm>
        </p:spPr>
        <p:txBody>
          <a:bodyPr/>
          <a:lstStyle>
            <a:lvl2pPr marL="304815" indent="0" algn="ctr">
              <a:buFont typeface="Arial" panose="020B0604020202020204" pitchFamily="34" charset="0"/>
              <a:buNone/>
              <a:defRPr>
                <a:solidFill>
                  <a:srgbClr val="438715"/>
                </a:solidFill>
              </a:defRPr>
            </a:lvl2pPr>
          </a:lstStyle>
          <a:p>
            <a:pPr lvl="1"/>
            <a:r>
              <a:rPr lang="es-ES" dirty="0"/>
              <a:t>FECHA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2478C62-80B3-9047-E950-027D43ED6041}"/>
              </a:ext>
            </a:extLst>
          </p:cNvPr>
          <p:cNvSpPr txBox="1"/>
          <p:nvPr userDrawn="1"/>
        </p:nvSpPr>
        <p:spPr>
          <a:xfrm>
            <a:off x="98648" y="5585540"/>
            <a:ext cx="3438770" cy="1077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67" i="1" dirty="0">
                <a:solidFill>
                  <a:srgbClr val="0F4C38"/>
                </a:solidFill>
              </a:rPr>
              <a:t>Cofinanciado por la Unión Europea. No obstante, las opiniones y puntos de vista expresados son exclusivamente los de los autores y no reflejan necesariamente los de la Unión Europea ni los de CINEA. Ni la Unión Europea ni la autoridad que concede la subvención pueden ser consideradas responsables de los mismos.</a:t>
            </a:r>
          </a:p>
        </p:txBody>
      </p:sp>
    </p:spTree>
    <p:extLst>
      <p:ext uri="{BB962C8B-B14F-4D97-AF65-F5344CB8AC3E}">
        <p14:creationId xmlns:p14="http://schemas.microsoft.com/office/powerpoint/2010/main" val="2441202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">
            <a:extLst>
              <a:ext uri="{FF2B5EF4-FFF2-40B4-BE49-F238E27FC236}">
                <a16:creationId xmlns:a16="http://schemas.microsoft.com/office/drawing/2014/main" id="{00B53538-EDA0-1917-7366-8C367635F97B}"/>
              </a:ext>
            </a:extLst>
          </p:cNvPr>
          <p:cNvSpPr/>
          <p:nvPr userDrawn="1"/>
        </p:nvSpPr>
        <p:spPr>
          <a:xfrm rot="5400000">
            <a:off x="5692485" y="2394150"/>
            <a:ext cx="3998955" cy="649830"/>
          </a:xfrm>
          <a:custGeom>
            <a:avLst/>
            <a:gdLst/>
            <a:ahLst/>
            <a:cxnLst/>
            <a:rect l="l" t="t" r="r" b="b"/>
            <a:pathLst>
              <a:path w="5998433" h="974745">
                <a:moveTo>
                  <a:pt x="0" y="0"/>
                </a:moveTo>
                <a:lnTo>
                  <a:pt x="5998433" y="0"/>
                </a:lnTo>
                <a:lnTo>
                  <a:pt x="5998433" y="974746"/>
                </a:lnTo>
                <a:lnTo>
                  <a:pt x="0" y="974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18024A70-5E84-7FB8-687C-580FDF8EA9FE}"/>
              </a:ext>
            </a:extLst>
          </p:cNvPr>
          <p:cNvSpPr/>
          <p:nvPr userDrawn="1"/>
        </p:nvSpPr>
        <p:spPr>
          <a:xfrm>
            <a:off x="10082558" y="1553689"/>
            <a:ext cx="1977362" cy="1986823"/>
          </a:xfrm>
          <a:custGeom>
            <a:avLst/>
            <a:gdLst/>
            <a:ahLst/>
            <a:cxnLst/>
            <a:rect l="l" t="t" r="r" b="b"/>
            <a:pathLst>
              <a:path w="2966043" h="2980234">
                <a:moveTo>
                  <a:pt x="0" y="0"/>
                </a:moveTo>
                <a:lnTo>
                  <a:pt x="2966043" y="0"/>
                </a:lnTo>
                <a:lnTo>
                  <a:pt x="2966043" y="2980235"/>
                </a:lnTo>
                <a:lnTo>
                  <a:pt x="0" y="29802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68442" t="-363046" r="-365011" b="-366439"/>
            </a:stretch>
          </a:blipFill>
        </p:spPr>
        <p:txBody>
          <a:bodyPr/>
          <a:lstStyle/>
          <a:p>
            <a:endParaRPr lang="es-ES" sz="1200"/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8C86470D-686F-ECAA-0DDE-539EFFBA66A5}"/>
              </a:ext>
            </a:extLst>
          </p:cNvPr>
          <p:cNvGrpSpPr/>
          <p:nvPr userDrawn="1"/>
        </p:nvGrpSpPr>
        <p:grpSpPr>
          <a:xfrm>
            <a:off x="7832703" y="129427"/>
            <a:ext cx="3603356" cy="4784629"/>
            <a:chOff x="0" y="0"/>
            <a:chExt cx="612129" cy="812800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242BF3DD-CCBA-C9D8-6C76-FF2431E075F6}"/>
                </a:ext>
              </a:extLst>
            </p:cNvPr>
            <p:cNvSpPr/>
            <p:nvPr/>
          </p:nvSpPr>
          <p:spPr>
            <a:xfrm>
              <a:off x="0" y="0"/>
              <a:ext cx="612129" cy="812800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143235" y="0"/>
                  </a:moveTo>
                  <a:lnTo>
                    <a:pt x="468893" y="0"/>
                  </a:lnTo>
                  <a:cubicBezTo>
                    <a:pt x="548000" y="0"/>
                    <a:pt x="612129" y="64129"/>
                    <a:pt x="612129" y="143235"/>
                  </a:cubicBezTo>
                  <a:lnTo>
                    <a:pt x="612129" y="669565"/>
                  </a:lnTo>
                  <a:cubicBezTo>
                    <a:pt x="612129" y="748671"/>
                    <a:pt x="548000" y="812800"/>
                    <a:pt x="468893" y="812800"/>
                  </a:cubicBezTo>
                  <a:lnTo>
                    <a:pt x="143235" y="812800"/>
                  </a:lnTo>
                  <a:cubicBezTo>
                    <a:pt x="64129" y="812800"/>
                    <a:pt x="0" y="748671"/>
                    <a:pt x="0" y="669565"/>
                  </a:cubicBezTo>
                  <a:lnTo>
                    <a:pt x="0" y="143235"/>
                  </a:lnTo>
                  <a:cubicBezTo>
                    <a:pt x="0" y="64129"/>
                    <a:pt x="64129" y="0"/>
                    <a:pt x="143235" y="0"/>
                  </a:cubicBezTo>
                  <a:close/>
                </a:path>
              </a:pathLst>
            </a:custGeom>
            <a:blipFill>
              <a:blip r:embed="rId5"/>
              <a:stretch>
                <a:fillRect l="-49586" r="-49586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sp>
        <p:nvSpPr>
          <p:cNvPr id="11" name="Freeform 8">
            <a:extLst>
              <a:ext uri="{FF2B5EF4-FFF2-40B4-BE49-F238E27FC236}">
                <a16:creationId xmlns:a16="http://schemas.microsoft.com/office/drawing/2014/main" id="{ECE636E9-A9A9-A81B-8F90-15F29B3D635D}"/>
              </a:ext>
            </a:extLst>
          </p:cNvPr>
          <p:cNvSpPr/>
          <p:nvPr userDrawn="1"/>
        </p:nvSpPr>
        <p:spPr>
          <a:xfrm>
            <a:off x="6940112" y="1040600"/>
            <a:ext cx="1694476" cy="1677201"/>
          </a:xfrm>
          <a:custGeom>
            <a:avLst/>
            <a:gdLst/>
            <a:ahLst/>
            <a:cxnLst/>
            <a:rect l="l" t="t" r="r" b="b"/>
            <a:pathLst>
              <a:path w="2541714" h="2515801">
                <a:moveTo>
                  <a:pt x="0" y="0"/>
                </a:moveTo>
                <a:lnTo>
                  <a:pt x="2541714" y="0"/>
                </a:lnTo>
                <a:lnTo>
                  <a:pt x="2541714" y="2515801"/>
                </a:lnTo>
                <a:lnTo>
                  <a:pt x="0" y="2515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065" t="-90400" r="-341435"/>
            </a:stretch>
          </a:blipFill>
        </p:spPr>
        <p:txBody>
          <a:bodyPr/>
          <a:lstStyle/>
          <a:p>
            <a:endParaRPr lang="es-ES" sz="120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0924C77-1536-4753-9F51-D59AB41C1A1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l="6713" t="24303" b="23361"/>
          <a:stretch>
            <a:fillRect/>
          </a:stretch>
        </p:blipFill>
        <p:spPr>
          <a:xfrm>
            <a:off x="152400" y="129426"/>
            <a:ext cx="2627498" cy="1474083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C08DD9BF-E551-BB8F-8201-115CBADB82E8}"/>
              </a:ext>
            </a:extLst>
          </p:cNvPr>
          <p:cNvSpPr/>
          <p:nvPr userDrawn="1"/>
        </p:nvSpPr>
        <p:spPr>
          <a:xfrm>
            <a:off x="0" y="6286505"/>
            <a:ext cx="12192000" cy="609600"/>
          </a:xfrm>
          <a:prstGeom prst="rect">
            <a:avLst/>
          </a:prstGeom>
          <a:solidFill>
            <a:srgbClr val="0F4C3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14" name="Título 13">
            <a:extLst>
              <a:ext uri="{FF2B5EF4-FFF2-40B4-BE49-F238E27FC236}">
                <a16:creationId xmlns:a16="http://schemas.microsoft.com/office/drawing/2014/main" id="{31F10543-9E90-95C1-8C49-F0E7DA97AD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898" y="464087"/>
            <a:ext cx="3969439" cy="762000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</a:lstStyle>
          <a:p>
            <a:r>
              <a:rPr lang="en-US" sz="2933" dirty="0">
                <a:solidFill>
                  <a:srgbClr val="438715"/>
                </a:solidFill>
                <a:latin typeface="Mont"/>
                <a:ea typeface="Mont"/>
                <a:cs typeface="Mont"/>
                <a:sym typeface="Mont"/>
              </a:rPr>
              <a:t>Presentation</a:t>
            </a:r>
            <a:endParaRPr lang="es-ES" dirty="0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8CA35324-0BED-E5A6-DACD-09D3EF8FD7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1955800"/>
            <a:ext cx="6045200" cy="3708400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  <a:lvl2pPr>
              <a:defRPr>
                <a:solidFill>
                  <a:srgbClr val="438715"/>
                </a:solidFill>
              </a:defRPr>
            </a:lvl2pPr>
            <a:lvl3pPr>
              <a:defRPr>
                <a:solidFill>
                  <a:srgbClr val="438715"/>
                </a:solidFill>
              </a:defRPr>
            </a:lvl3pPr>
            <a:lvl4pPr>
              <a:defRPr>
                <a:solidFill>
                  <a:srgbClr val="438715"/>
                </a:solidFill>
              </a:defRPr>
            </a:lvl4pPr>
            <a:lvl5pPr>
              <a:defRPr>
                <a:solidFill>
                  <a:srgbClr val="438715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510078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id="{1A56BB19-D892-29EA-40F7-1C307C75DEE6}"/>
              </a:ext>
            </a:extLst>
          </p:cNvPr>
          <p:cNvSpPr/>
          <p:nvPr userDrawn="1"/>
        </p:nvSpPr>
        <p:spPr>
          <a:xfrm rot="5400000">
            <a:off x="6351838" y="4245967"/>
            <a:ext cx="3998955" cy="649830"/>
          </a:xfrm>
          <a:custGeom>
            <a:avLst/>
            <a:gdLst/>
            <a:ahLst/>
            <a:cxnLst/>
            <a:rect l="l" t="t" r="r" b="b"/>
            <a:pathLst>
              <a:path w="5998433" h="974745">
                <a:moveTo>
                  <a:pt x="0" y="0"/>
                </a:moveTo>
                <a:lnTo>
                  <a:pt x="5998433" y="0"/>
                </a:lnTo>
                <a:lnTo>
                  <a:pt x="5998433" y="974746"/>
                </a:lnTo>
                <a:lnTo>
                  <a:pt x="0" y="974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9509F440-43A5-3741-CBDA-38DB703156BA}"/>
              </a:ext>
            </a:extLst>
          </p:cNvPr>
          <p:cNvSpPr/>
          <p:nvPr userDrawn="1"/>
        </p:nvSpPr>
        <p:spPr>
          <a:xfrm>
            <a:off x="10547514" y="1110999"/>
            <a:ext cx="1644487" cy="1986823"/>
          </a:xfrm>
          <a:custGeom>
            <a:avLst/>
            <a:gdLst/>
            <a:ahLst/>
            <a:cxnLst/>
            <a:rect l="l" t="t" r="r" b="b"/>
            <a:pathLst>
              <a:path w="2966043" h="2980234">
                <a:moveTo>
                  <a:pt x="0" y="0"/>
                </a:moveTo>
                <a:lnTo>
                  <a:pt x="2966043" y="0"/>
                </a:lnTo>
                <a:lnTo>
                  <a:pt x="2966043" y="2980234"/>
                </a:lnTo>
                <a:lnTo>
                  <a:pt x="0" y="29802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43021" t="-363045" r="-459139" b="-366440"/>
            </a:stretch>
          </a:blipFill>
        </p:spPr>
        <p:txBody>
          <a:bodyPr/>
          <a:lstStyle/>
          <a:p>
            <a:endParaRPr lang="es-ES" sz="1200"/>
          </a:p>
        </p:txBody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id="{49336111-1FB4-A56C-0187-DC139F977193}"/>
              </a:ext>
            </a:extLst>
          </p:cNvPr>
          <p:cNvGrpSpPr/>
          <p:nvPr userDrawn="1"/>
        </p:nvGrpSpPr>
        <p:grpSpPr>
          <a:xfrm>
            <a:off x="8492055" y="1981244"/>
            <a:ext cx="3603356" cy="4784629"/>
            <a:chOff x="0" y="0"/>
            <a:chExt cx="612129" cy="812800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05E52B33-7596-597B-A09F-6C524814FABD}"/>
                </a:ext>
              </a:extLst>
            </p:cNvPr>
            <p:cNvSpPr/>
            <p:nvPr/>
          </p:nvSpPr>
          <p:spPr>
            <a:xfrm>
              <a:off x="0" y="0"/>
              <a:ext cx="612129" cy="812800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143235" y="0"/>
                  </a:moveTo>
                  <a:lnTo>
                    <a:pt x="468893" y="0"/>
                  </a:lnTo>
                  <a:cubicBezTo>
                    <a:pt x="548000" y="0"/>
                    <a:pt x="612129" y="64129"/>
                    <a:pt x="612129" y="143235"/>
                  </a:cubicBezTo>
                  <a:lnTo>
                    <a:pt x="612129" y="669565"/>
                  </a:lnTo>
                  <a:cubicBezTo>
                    <a:pt x="612129" y="748671"/>
                    <a:pt x="548000" y="812800"/>
                    <a:pt x="468893" y="812800"/>
                  </a:cubicBezTo>
                  <a:lnTo>
                    <a:pt x="143235" y="812800"/>
                  </a:lnTo>
                  <a:cubicBezTo>
                    <a:pt x="64129" y="812800"/>
                    <a:pt x="0" y="748671"/>
                    <a:pt x="0" y="669565"/>
                  </a:cubicBezTo>
                  <a:lnTo>
                    <a:pt x="0" y="143235"/>
                  </a:lnTo>
                  <a:cubicBezTo>
                    <a:pt x="0" y="64129"/>
                    <a:pt x="64129" y="0"/>
                    <a:pt x="143235" y="0"/>
                  </a:cubicBezTo>
                  <a:close/>
                </a:path>
              </a:pathLst>
            </a:custGeom>
            <a:blipFill>
              <a:blip r:embed="rId5"/>
              <a:stretch>
                <a:fillRect l="-49586" r="-49586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E3E52833-B39D-38B0-FD52-844FFC770C7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6713" t="24303" b="23361"/>
          <a:stretch>
            <a:fillRect/>
          </a:stretch>
        </p:blipFill>
        <p:spPr>
          <a:xfrm>
            <a:off x="152400" y="129426"/>
            <a:ext cx="2627498" cy="1474083"/>
          </a:xfrm>
          <a:prstGeom prst="rect">
            <a:avLst/>
          </a:prstGeom>
        </p:spPr>
      </p:pic>
      <p:sp>
        <p:nvSpPr>
          <p:cNvPr id="13" name="Título 13">
            <a:extLst>
              <a:ext uri="{FF2B5EF4-FFF2-40B4-BE49-F238E27FC236}">
                <a16:creationId xmlns:a16="http://schemas.microsoft.com/office/drawing/2014/main" id="{FAFB0D61-5BE9-03B7-5E25-1FF2AAB282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898" y="464087"/>
            <a:ext cx="7227702" cy="762000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</a:lstStyle>
          <a:p>
            <a:r>
              <a:rPr lang="en-US" sz="2933" dirty="0">
                <a:solidFill>
                  <a:srgbClr val="438715"/>
                </a:solidFill>
                <a:latin typeface="Mont"/>
                <a:ea typeface="Mont"/>
                <a:cs typeface="Mont"/>
                <a:sym typeface="Mont"/>
              </a:rPr>
              <a:t>Presentation</a:t>
            </a:r>
            <a:endParaRPr lang="es-ES" dirty="0"/>
          </a:p>
        </p:txBody>
      </p:sp>
      <p:sp>
        <p:nvSpPr>
          <p:cNvPr id="14" name="Marcador de texto 15">
            <a:extLst>
              <a:ext uri="{FF2B5EF4-FFF2-40B4-BE49-F238E27FC236}">
                <a16:creationId xmlns:a16="http://schemas.microsoft.com/office/drawing/2014/main" id="{6ADAE7C8-C684-7ADF-0F06-5869C9314A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1701801"/>
            <a:ext cx="7421811" cy="4868559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  <a:lvl2pPr>
              <a:defRPr>
                <a:solidFill>
                  <a:srgbClr val="438715"/>
                </a:solidFill>
              </a:defRPr>
            </a:lvl2pPr>
            <a:lvl3pPr>
              <a:defRPr>
                <a:solidFill>
                  <a:srgbClr val="438715"/>
                </a:solidFill>
              </a:defRPr>
            </a:lvl3pPr>
            <a:lvl4pPr>
              <a:defRPr>
                <a:solidFill>
                  <a:srgbClr val="438715"/>
                </a:solidFill>
              </a:defRPr>
            </a:lvl4pPr>
            <a:lvl5pPr>
              <a:defRPr>
                <a:solidFill>
                  <a:srgbClr val="438715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1306363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90478381-D982-F5C4-DCEA-40C93F27F297}"/>
              </a:ext>
            </a:extLst>
          </p:cNvPr>
          <p:cNvSpPr/>
          <p:nvPr userDrawn="1"/>
        </p:nvSpPr>
        <p:spPr>
          <a:xfrm>
            <a:off x="9804400" y="0"/>
            <a:ext cx="1977362" cy="1408052"/>
          </a:xfrm>
          <a:custGeom>
            <a:avLst/>
            <a:gdLst/>
            <a:ahLst/>
            <a:cxnLst/>
            <a:rect l="l" t="t" r="r" b="b"/>
            <a:pathLst>
              <a:path w="2966043" h="2980234">
                <a:moveTo>
                  <a:pt x="0" y="0"/>
                </a:moveTo>
                <a:lnTo>
                  <a:pt x="2966042" y="0"/>
                </a:lnTo>
                <a:lnTo>
                  <a:pt x="2966042" y="2980234"/>
                </a:lnTo>
                <a:lnTo>
                  <a:pt x="0" y="2980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69685" t="-550193" r="-363768" b="-520247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88B46F55-ADBB-3781-7866-F482A84947BB}"/>
              </a:ext>
            </a:extLst>
          </p:cNvPr>
          <p:cNvSpPr/>
          <p:nvPr userDrawn="1"/>
        </p:nvSpPr>
        <p:spPr>
          <a:xfrm rot="5400000">
            <a:off x="5630178" y="4736845"/>
            <a:ext cx="2252029" cy="295953"/>
          </a:xfrm>
          <a:custGeom>
            <a:avLst/>
            <a:gdLst/>
            <a:ahLst/>
            <a:cxnLst/>
            <a:rect l="l" t="t" r="r" b="b"/>
            <a:pathLst>
              <a:path w="3378043" h="443929">
                <a:moveTo>
                  <a:pt x="0" y="0"/>
                </a:moveTo>
                <a:lnTo>
                  <a:pt x="3378044" y="0"/>
                </a:lnTo>
                <a:lnTo>
                  <a:pt x="3378044" y="443929"/>
                </a:lnTo>
                <a:lnTo>
                  <a:pt x="0" y="4439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826" b="-11826"/>
            </a:stretch>
          </a:blipFill>
        </p:spPr>
        <p:txBody>
          <a:bodyPr/>
          <a:lstStyle/>
          <a:p>
            <a:endParaRPr lang="es-ES" sz="1200"/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CB4663E4-EA77-AF43-1D36-30FFA18F5257}"/>
              </a:ext>
            </a:extLst>
          </p:cNvPr>
          <p:cNvGrpSpPr/>
          <p:nvPr userDrawn="1"/>
        </p:nvGrpSpPr>
        <p:grpSpPr>
          <a:xfrm>
            <a:off x="6756193" y="3481696"/>
            <a:ext cx="4750007" cy="2603149"/>
            <a:chOff x="0" y="0"/>
            <a:chExt cx="806919" cy="442216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5B9594CC-372E-7672-3BDA-A8C93A14F570}"/>
                </a:ext>
              </a:extLst>
            </p:cNvPr>
            <p:cNvSpPr/>
            <p:nvPr/>
          </p:nvSpPr>
          <p:spPr>
            <a:xfrm>
              <a:off x="0" y="0"/>
              <a:ext cx="806919" cy="442216"/>
            </a:xfrm>
            <a:custGeom>
              <a:avLst/>
              <a:gdLst/>
              <a:ahLst/>
              <a:cxnLst/>
              <a:rect l="l" t="t" r="r" b="b"/>
              <a:pathLst>
                <a:path w="806919" h="442216">
                  <a:moveTo>
                    <a:pt x="108658" y="0"/>
                  </a:moveTo>
                  <a:lnTo>
                    <a:pt x="698260" y="0"/>
                  </a:lnTo>
                  <a:cubicBezTo>
                    <a:pt x="758271" y="0"/>
                    <a:pt x="806919" y="48648"/>
                    <a:pt x="806919" y="108658"/>
                  </a:cubicBezTo>
                  <a:lnTo>
                    <a:pt x="806919" y="333558"/>
                  </a:lnTo>
                  <a:cubicBezTo>
                    <a:pt x="806919" y="393568"/>
                    <a:pt x="758271" y="442216"/>
                    <a:pt x="698260" y="442216"/>
                  </a:cubicBezTo>
                  <a:lnTo>
                    <a:pt x="108658" y="442216"/>
                  </a:lnTo>
                  <a:cubicBezTo>
                    <a:pt x="48648" y="442216"/>
                    <a:pt x="0" y="393568"/>
                    <a:pt x="0" y="333558"/>
                  </a:cubicBezTo>
                  <a:lnTo>
                    <a:pt x="0" y="108658"/>
                  </a:lnTo>
                  <a:cubicBezTo>
                    <a:pt x="0" y="48648"/>
                    <a:pt x="48648" y="0"/>
                    <a:pt x="108658" y="0"/>
                  </a:cubicBezTo>
                  <a:close/>
                </a:path>
              </a:pathLst>
            </a:custGeom>
            <a:blipFill>
              <a:blip r:embed="rId5"/>
              <a:stretch>
                <a:fillRect t="-10879" b="-10879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sp>
        <p:nvSpPr>
          <p:cNvPr id="12" name="Freeform 10">
            <a:extLst>
              <a:ext uri="{FF2B5EF4-FFF2-40B4-BE49-F238E27FC236}">
                <a16:creationId xmlns:a16="http://schemas.microsoft.com/office/drawing/2014/main" id="{44A8FF02-75E0-0208-4144-329DFD41D4A8}"/>
              </a:ext>
            </a:extLst>
          </p:cNvPr>
          <p:cNvSpPr/>
          <p:nvPr userDrawn="1"/>
        </p:nvSpPr>
        <p:spPr>
          <a:xfrm rot="5400000">
            <a:off x="7038202" y="2804550"/>
            <a:ext cx="2252029" cy="295953"/>
          </a:xfrm>
          <a:custGeom>
            <a:avLst/>
            <a:gdLst/>
            <a:ahLst/>
            <a:cxnLst/>
            <a:rect l="l" t="t" r="r" b="b"/>
            <a:pathLst>
              <a:path w="3378043" h="443929">
                <a:moveTo>
                  <a:pt x="0" y="0"/>
                </a:moveTo>
                <a:lnTo>
                  <a:pt x="3378043" y="0"/>
                </a:lnTo>
                <a:lnTo>
                  <a:pt x="3378043" y="443929"/>
                </a:lnTo>
                <a:lnTo>
                  <a:pt x="0" y="4439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826" b="-11826"/>
            </a:stretch>
          </a:blipFill>
        </p:spPr>
        <p:txBody>
          <a:bodyPr/>
          <a:lstStyle/>
          <a:p>
            <a:endParaRPr lang="es-ES" sz="1200"/>
          </a:p>
        </p:txBody>
      </p:sp>
      <p:grpSp>
        <p:nvGrpSpPr>
          <p:cNvPr id="13" name="Group 11">
            <a:extLst>
              <a:ext uri="{FF2B5EF4-FFF2-40B4-BE49-F238E27FC236}">
                <a16:creationId xmlns:a16="http://schemas.microsoft.com/office/drawing/2014/main" id="{FD3667EB-BC91-344E-36B5-8DDF8D98F1AE}"/>
              </a:ext>
            </a:extLst>
          </p:cNvPr>
          <p:cNvGrpSpPr/>
          <p:nvPr userDrawn="1"/>
        </p:nvGrpSpPr>
        <p:grpSpPr>
          <a:xfrm>
            <a:off x="8077200" y="1549400"/>
            <a:ext cx="4027787" cy="2603149"/>
            <a:chOff x="0" y="0"/>
            <a:chExt cx="684230" cy="442216"/>
          </a:xfrm>
        </p:grpSpPr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43232342-BFEA-2E3C-962D-0D9B8A0118AA}"/>
                </a:ext>
              </a:extLst>
            </p:cNvPr>
            <p:cNvSpPr/>
            <p:nvPr/>
          </p:nvSpPr>
          <p:spPr>
            <a:xfrm>
              <a:off x="0" y="0"/>
              <a:ext cx="684230" cy="442216"/>
            </a:xfrm>
            <a:custGeom>
              <a:avLst/>
              <a:gdLst/>
              <a:ahLst/>
              <a:cxnLst/>
              <a:rect l="l" t="t" r="r" b="b"/>
              <a:pathLst>
                <a:path w="806919" h="442216">
                  <a:moveTo>
                    <a:pt x="108658" y="0"/>
                  </a:moveTo>
                  <a:lnTo>
                    <a:pt x="698260" y="0"/>
                  </a:lnTo>
                  <a:cubicBezTo>
                    <a:pt x="758271" y="0"/>
                    <a:pt x="806919" y="48648"/>
                    <a:pt x="806919" y="108658"/>
                  </a:cubicBezTo>
                  <a:lnTo>
                    <a:pt x="806919" y="333558"/>
                  </a:lnTo>
                  <a:cubicBezTo>
                    <a:pt x="806919" y="393568"/>
                    <a:pt x="758271" y="442216"/>
                    <a:pt x="698260" y="442216"/>
                  </a:cubicBezTo>
                  <a:lnTo>
                    <a:pt x="108658" y="442216"/>
                  </a:lnTo>
                  <a:cubicBezTo>
                    <a:pt x="48648" y="442216"/>
                    <a:pt x="0" y="393568"/>
                    <a:pt x="0" y="333558"/>
                  </a:cubicBezTo>
                  <a:lnTo>
                    <a:pt x="0" y="108658"/>
                  </a:lnTo>
                  <a:cubicBezTo>
                    <a:pt x="0" y="48648"/>
                    <a:pt x="48648" y="0"/>
                    <a:pt x="108658" y="0"/>
                  </a:cubicBezTo>
                  <a:close/>
                </a:path>
              </a:pathLst>
            </a:custGeom>
            <a:blipFill>
              <a:blip r:embed="rId6"/>
              <a:stretch>
                <a:fillRect l="-1" t="-11045" r="-17930" b="-11045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B059A3C-D0C7-69E2-8C6B-D10669F22E46}"/>
              </a:ext>
            </a:extLst>
          </p:cNvPr>
          <p:cNvSpPr/>
          <p:nvPr userDrawn="1"/>
        </p:nvSpPr>
        <p:spPr>
          <a:xfrm>
            <a:off x="0" y="6286505"/>
            <a:ext cx="12192000" cy="609600"/>
          </a:xfrm>
          <a:prstGeom prst="rect">
            <a:avLst/>
          </a:prstGeom>
          <a:solidFill>
            <a:srgbClr val="0F4C3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37E5C7C7-6F40-4F85-FB76-A40860F884E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6713" t="24303" b="23361"/>
          <a:stretch>
            <a:fillRect/>
          </a:stretch>
        </p:blipFill>
        <p:spPr>
          <a:xfrm>
            <a:off x="152400" y="129426"/>
            <a:ext cx="2627498" cy="1474083"/>
          </a:xfrm>
          <a:prstGeom prst="rect">
            <a:avLst/>
          </a:prstGeom>
        </p:spPr>
      </p:pic>
      <p:sp>
        <p:nvSpPr>
          <p:cNvPr id="18" name="Título 13">
            <a:extLst>
              <a:ext uri="{FF2B5EF4-FFF2-40B4-BE49-F238E27FC236}">
                <a16:creationId xmlns:a16="http://schemas.microsoft.com/office/drawing/2014/main" id="{F571D288-13C6-4D0D-A79C-2E3526FFC8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898" y="464087"/>
            <a:ext cx="6668903" cy="762000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</a:lstStyle>
          <a:p>
            <a:r>
              <a:rPr lang="en-US" sz="2933" dirty="0">
                <a:solidFill>
                  <a:srgbClr val="438715"/>
                </a:solidFill>
                <a:latin typeface="Mont"/>
                <a:ea typeface="Mont"/>
                <a:cs typeface="Mont"/>
                <a:sym typeface="Mont"/>
              </a:rPr>
              <a:t>Presentation</a:t>
            </a:r>
            <a:endParaRPr lang="es-ES" dirty="0"/>
          </a:p>
        </p:txBody>
      </p:sp>
      <p:sp>
        <p:nvSpPr>
          <p:cNvPr id="19" name="Marcador de texto 15">
            <a:extLst>
              <a:ext uri="{FF2B5EF4-FFF2-40B4-BE49-F238E27FC236}">
                <a16:creationId xmlns:a16="http://schemas.microsoft.com/office/drawing/2014/main" id="{051886EB-1F77-022E-B4D4-FA88AD86B4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1701801"/>
            <a:ext cx="5943600" cy="4309035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  <a:lvl2pPr>
              <a:defRPr>
                <a:solidFill>
                  <a:srgbClr val="438715"/>
                </a:solidFill>
              </a:defRPr>
            </a:lvl2pPr>
            <a:lvl3pPr>
              <a:defRPr>
                <a:solidFill>
                  <a:srgbClr val="438715"/>
                </a:solidFill>
              </a:defRPr>
            </a:lvl3pPr>
            <a:lvl4pPr>
              <a:defRPr>
                <a:solidFill>
                  <a:srgbClr val="438715"/>
                </a:solidFill>
              </a:defRPr>
            </a:lvl4pPr>
            <a:lvl5pPr>
              <a:defRPr>
                <a:solidFill>
                  <a:srgbClr val="438715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893446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8E5B9BF2-1414-D94C-D38F-5B91FF840769}"/>
              </a:ext>
            </a:extLst>
          </p:cNvPr>
          <p:cNvSpPr/>
          <p:nvPr userDrawn="1"/>
        </p:nvSpPr>
        <p:spPr>
          <a:xfrm rot="16200000" flipV="1">
            <a:off x="5702513" y="368513"/>
            <a:ext cx="786974" cy="12192001"/>
          </a:xfrm>
          <a:custGeom>
            <a:avLst/>
            <a:gdLst/>
            <a:ahLst/>
            <a:cxnLst/>
            <a:rect l="l" t="t" r="r" b="b"/>
            <a:pathLst>
              <a:path w="11346170" h="20489698">
                <a:moveTo>
                  <a:pt x="0" y="20489698"/>
                </a:moveTo>
                <a:lnTo>
                  <a:pt x="11346170" y="20489698"/>
                </a:lnTo>
                <a:lnTo>
                  <a:pt x="11346170" y="0"/>
                </a:lnTo>
                <a:lnTo>
                  <a:pt x="0" y="0"/>
                </a:lnTo>
                <a:lnTo>
                  <a:pt x="0" y="2048969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61164" t="-1193" b="-12247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9780D3A5-0360-C4E0-CBC3-858207A42D9A}"/>
              </a:ext>
            </a:extLst>
          </p:cNvPr>
          <p:cNvSpPr/>
          <p:nvPr userDrawn="1"/>
        </p:nvSpPr>
        <p:spPr>
          <a:xfrm rot="5400000">
            <a:off x="5741741" y="2442524"/>
            <a:ext cx="3998955" cy="649830"/>
          </a:xfrm>
          <a:custGeom>
            <a:avLst/>
            <a:gdLst/>
            <a:ahLst/>
            <a:cxnLst/>
            <a:rect l="l" t="t" r="r" b="b"/>
            <a:pathLst>
              <a:path w="5998433" h="974745">
                <a:moveTo>
                  <a:pt x="0" y="0"/>
                </a:moveTo>
                <a:lnTo>
                  <a:pt x="5998433" y="0"/>
                </a:lnTo>
                <a:lnTo>
                  <a:pt x="5998433" y="974746"/>
                </a:lnTo>
                <a:lnTo>
                  <a:pt x="0" y="974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E2152DD4-DBB9-EBC6-E092-5A1A93DF36F3}"/>
              </a:ext>
            </a:extLst>
          </p:cNvPr>
          <p:cNvSpPr/>
          <p:nvPr userDrawn="1"/>
        </p:nvSpPr>
        <p:spPr>
          <a:xfrm>
            <a:off x="10131814" y="1602062"/>
            <a:ext cx="1977362" cy="1986823"/>
          </a:xfrm>
          <a:custGeom>
            <a:avLst/>
            <a:gdLst/>
            <a:ahLst/>
            <a:cxnLst/>
            <a:rect l="l" t="t" r="r" b="b"/>
            <a:pathLst>
              <a:path w="2966043" h="2980234">
                <a:moveTo>
                  <a:pt x="0" y="0"/>
                </a:moveTo>
                <a:lnTo>
                  <a:pt x="2966043" y="0"/>
                </a:lnTo>
                <a:lnTo>
                  <a:pt x="2966043" y="2980235"/>
                </a:lnTo>
                <a:lnTo>
                  <a:pt x="0" y="29802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368442" t="-363046" r="-365011" b="-366439"/>
            </a:stretch>
          </a:blipFill>
        </p:spPr>
        <p:txBody>
          <a:bodyPr/>
          <a:lstStyle/>
          <a:p>
            <a:endParaRPr lang="es-ES" sz="1200"/>
          </a:p>
        </p:txBody>
      </p:sp>
      <p:grpSp>
        <p:nvGrpSpPr>
          <p:cNvPr id="13" name="Group 6">
            <a:extLst>
              <a:ext uri="{FF2B5EF4-FFF2-40B4-BE49-F238E27FC236}">
                <a16:creationId xmlns:a16="http://schemas.microsoft.com/office/drawing/2014/main" id="{89E9EFA2-C18E-2EF1-2C03-57E4C3D18FDB}"/>
              </a:ext>
            </a:extLst>
          </p:cNvPr>
          <p:cNvGrpSpPr/>
          <p:nvPr userDrawn="1"/>
        </p:nvGrpSpPr>
        <p:grpSpPr>
          <a:xfrm>
            <a:off x="7881959" y="177800"/>
            <a:ext cx="3603356" cy="4784629"/>
            <a:chOff x="0" y="0"/>
            <a:chExt cx="612129" cy="812800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948033BF-CC17-812B-4DC0-FB02FCE11268}"/>
                </a:ext>
              </a:extLst>
            </p:cNvPr>
            <p:cNvSpPr/>
            <p:nvPr/>
          </p:nvSpPr>
          <p:spPr>
            <a:xfrm>
              <a:off x="0" y="0"/>
              <a:ext cx="612129" cy="812800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143235" y="0"/>
                  </a:moveTo>
                  <a:lnTo>
                    <a:pt x="468893" y="0"/>
                  </a:lnTo>
                  <a:cubicBezTo>
                    <a:pt x="548000" y="0"/>
                    <a:pt x="612129" y="64129"/>
                    <a:pt x="612129" y="143235"/>
                  </a:cubicBezTo>
                  <a:lnTo>
                    <a:pt x="612129" y="669565"/>
                  </a:lnTo>
                  <a:cubicBezTo>
                    <a:pt x="612129" y="748671"/>
                    <a:pt x="548000" y="812800"/>
                    <a:pt x="468893" y="812800"/>
                  </a:cubicBezTo>
                  <a:lnTo>
                    <a:pt x="143235" y="812800"/>
                  </a:lnTo>
                  <a:cubicBezTo>
                    <a:pt x="64129" y="812800"/>
                    <a:pt x="0" y="748671"/>
                    <a:pt x="0" y="669565"/>
                  </a:cubicBezTo>
                  <a:lnTo>
                    <a:pt x="0" y="143235"/>
                  </a:lnTo>
                  <a:cubicBezTo>
                    <a:pt x="0" y="64129"/>
                    <a:pt x="64129" y="0"/>
                    <a:pt x="143235" y="0"/>
                  </a:cubicBezTo>
                  <a:close/>
                </a:path>
              </a:pathLst>
            </a:custGeom>
            <a:blipFill>
              <a:blip r:embed="rId7"/>
              <a:stretch>
                <a:fillRect l="-68291" r="-68291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sp>
        <p:nvSpPr>
          <p:cNvPr id="15" name="Freeform 8">
            <a:extLst>
              <a:ext uri="{FF2B5EF4-FFF2-40B4-BE49-F238E27FC236}">
                <a16:creationId xmlns:a16="http://schemas.microsoft.com/office/drawing/2014/main" id="{4C9A884B-F82E-C61E-CA46-5841332F61B6}"/>
              </a:ext>
            </a:extLst>
          </p:cNvPr>
          <p:cNvSpPr/>
          <p:nvPr userDrawn="1"/>
        </p:nvSpPr>
        <p:spPr>
          <a:xfrm>
            <a:off x="6989368" y="1088973"/>
            <a:ext cx="1694476" cy="1677201"/>
          </a:xfrm>
          <a:custGeom>
            <a:avLst/>
            <a:gdLst/>
            <a:ahLst/>
            <a:cxnLst/>
            <a:rect l="l" t="t" r="r" b="b"/>
            <a:pathLst>
              <a:path w="2541714" h="2515801">
                <a:moveTo>
                  <a:pt x="0" y="0"/>
                </a:moveTo>
                <a:lnTo>
                  <a:pt x="2541714" y="0"/>
                </a:lnTo>
                <a:lnTo>
                  <a:pt x="2541714" y="2515801"/>
                </a:lnTo>
                <a:lnTo>
                  <a:pt x="0" y="25158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9065" t="-90400" r="-341435"/>
            </a:stretch>
          </a:blipFill>
        </p:spPr>
        <p:txBody>
          <a:bodyPr/>
          <a:lstStyle/>
          <a:p>
            <a:endParaRPr lang="es-ES" sz="120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9DF1F9B-7ECC-7743-DEEA-E077A62165A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 l="6713" t="24303" b="23361"/>
          <a:stretch>
            <a:fillRect/>
          </a:stretch>
        </p:blipFill>
        <p:spPr>
          <a:xfrm>
            <a:off x="152400" y="129426"/>
            <a:ext cx="2627498" cy="1474083"/>
          </a:xfrm>
          <a:prstGeom prst="rect">
            <a:avLst/>
          </a:prstGeom>
        </p:spPr>
      </p:pic>
      <p:sp>
        <p:nvSpPr>
          <p:cNvPr id="17" name="Título 13">
            <a:extLst>
              <a:ext uri="{FF2B5EF4-FFF2-40B4-BE49-F238E27FC236}">
                <a16:creationId xmlns:a16="http://schemas.microsoft.com/office/drawing/2014/main" id="{2DA75F20-0597-B925-8290-7FC32EBF65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898" y="464087"/>
            <a:ext cx="3773302" cy="762000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</a:lstStyle>
          <a:p>
            <a:r>
              <a:rPr lang="en-US" sz="2933" dirty="0">
                <a:solidFill>
                  <a:srgbClr val="438715"/>
                </a:solidFill>
                <a:latin typeface="Mont"/>
                <a:ea typeface="Mont"/>
                <a:cs typeface="Mont"/>
                <a:sym typeface="Mont"/>
              </a:rPr>
              <a:t>Presentation</a:t>
            </a:r>
            <a:endParaRPr lang="es-ES" dirty="0"/>
          </a:p>
        </p:txBody>
      </p:sp>
      <p:sp>
        <p:nvSpPr>
          <p:cNvPr id="18" name="Marcador de texto 15">
            <a:extLst>
              <a:ext uri="{FF2B5EF4-FFF2-40B4-BE49-F238E27FC236}">
                <a16:creationId xmlns:a16="http://schemas.microsoft.com/office/drawing/2014/main" id="{A0B0CF35-99B6-B831-4A02-BD986F4B31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1701801"/>
            <a:ext cx="5943600" cy="4309035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  <a:lvl2pPr>
              <a:defRPr>
                <a:solidFill>
                  <a:srgbClr val="438715"/>
                </a:solidFill>
              </a:defRPr>
            </a:lvl2pPr>
            <a:lvl3pPr>
              <a:defRPr>
                <a:solidFill>
                  <a:srgbClr val="438715"/>
                </a:solidFill>
              </a:defRPr>
            </a:lvl3pPr>
            <a:lvl4pPr>
              <a:defRPr>
                <a:solidFill>
                  <a:srgbClr val="438715"/>
                </a:solidFill>
              </a:defRPr>
            </a:lvl4pPr>
            <a:lvl5pPr>
              <a:defRPr>
                <a:solidFill>
                  <a:srgbClr val="438715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796169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CF8EA6-70D6-4890-899E-277287F33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C331D2-8879-4DBB-B0B1-E20DCDB05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A3DCE32-41EC-4235-ABF8-714D32545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A45133E-770C-475C-B89F-6B71D13B97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B20B189-4329-4A0F-AC63-06E58ED46C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1C0EE67-A544-4C20-9634-3AF515FD9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0F96-2011-4990-9DA1-3EC5CDA2A2C6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222900D-154A-41A3-AA92-5FC426F8D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2BF4BB9-4C7C-4ADA-900A-60E2B102D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8367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3DEA00A6-A6F5-01D0-874B-852B982B2B18}"/>
              </a:ext>
            </a:extLst>
          </p:cNvPr>
          <p:cNvSpPr/>
          <p:nvPr userDrawn="1"/>
        </p:nvSpPr>
        <p:spPr>
          <a:xfrm>
            <a:off x="7672612" y="1797820"/>
            <a:ext cx="4519389" cy="5060181"/>
          </a:xfrm>
          <a:custGeom>
            <a:avLst/>
            <a:gdLst/>
            <a:ahLst/>
            <a:cxnLst/>
            <a:rect l="l" t="t" r="r" b="b"/>
            <a:pathLst>
              <a:path w="7368464" h="11486828">
                <a:moveTo>
                  <a:pt x="0" y="0"/>
                </a:moveTo>
                <a:lnTo>
                  <a:pt x="7368463" y="0"/>
                </a:lnTo>
                <a:lnTo>
                  <a:pt x="7368463" y="11486828"/>
                </a:lnTo>
                <a:lnTo>
                  <a:pt x="0" y="114868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4950" r="-124614" b="-51335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D32ED5FF-5FB8-01DC-9E5B-B2B2DDA124A3}"/>
              </a:ext>
            </a:extLst>
          </p:cNvPr>
          <p:cNvSpPr/>
          <p:nvPr userDrawn="1"/>
        </p:nvSpPr>
        <p:spPr>
          <a:xfrm>
            <a:off x="8420613" y="594535"/>
            <a:ext cx="1559964" cy="1567428"/>
          </a:xfrm>
          <a:custGeom>
            <a:avLst/>
            <a:gdLst/>
            <a:ahLst/>
            <a:cxnLst/>
            <a:rect l="l" t="t" r="r" b="b"/>
            <a:pathLst>
              <a:path w="2339946" h="2351142">
                <a:moveTo>
                  <a:pt x="0" y="0"/>
                </a:moveTo>
                <a:lnTo>
                  <a:pt x="2339946" y="0"/>
                </a:lnTo>
                <a:lnTo>
                  <a:pt x="2339946" y="2351141"/>
                </a:lnTo>
                <a:lnTo>
                  <a:pt x="0" y="23511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68442" t="-363046" r="-365011" b="-366439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0B74506-1144-F323-D641-34DF53CDC7D7}"/>
              </a:ext>
            </a:extLst>
          </p:cNvPr>
          <p:cNvSpPr/>
          <p:nvPr userDrawn="1"/>
        </p:nvSpPr>
        <p:spPr>
          <a:xfrm rot="5400000">
            <a:off x="8076966" y="2359936"/>
            <a:ext cx="2108945" cy="342703"/>
          </a:xfrm>
          <a:custGeom>
            <a:avLst/>
            <a:gdLst/>
            <a:ahLst/>
            <a:cxnLst/>
            <a:rect l="l" t="t" r="r" b="b"/>
            <a:pathLst>
              <a:path w="3163417" h="514055">
                <a:moveTo>
                  <a:pt x="0" y="0"/>
                </a:moveTo>
                <a:lnTo>
                  <a:pt x="3163417" y="0"/>
                </a:lnTo>
                <a:lnTo>
                  <a:pt x="3163417" y="514055"/>
                </a:lnTo>
                <a:lnTo>
                  <a:pt x="0" y="5140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8CC0DF6E-3B69-522F-573C-42F8411769D7}"/>
              </a:ext>
            </a:extLst>
          </p:cNvPr>
          <p:cNvGrpSpPr/>
          <p:nvPr userDrawn="1"/>
        </p:nvGrpSpPr>
        <p:grpSpPr>
          <a:xfrm>
            <a:off x="9205661" y="1165580"/>
            <a:ext cx="1900316" cy="2523289"/>
            <a:chOff x="0" y="0"/>
            <a:chExt cx="612129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1EA4ABC-80F6-4807-7782-AB5C95054186}"/>
                </a:ext>
              </a:extLst>
            </p:cNvPr>
            <p:cNvSpPr/>
            <p:nvPr/>
          </p:nvSpPr>
          <p:spPr>
            <a:xfrm>
              <a:off x="0" y="0"/>
              <a:ext cx="612129" cy="812800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271601" y="0"/>
                  </a:moveTo>
                  <a:lnTo>
                    <a:pt x="340527" y="0"/>
                  </a:lnTo>
                  <a:cubicBezTo>
                    <a:pt x="412561" y="0"/>
                    <a:pt x="481643" y="28615"/>
                    <a:pt x="532578" y="79550"/>
                  </a:cubicBezTo>
                  <a:cubicBezTo>
                    <a:pt x="583514" y="130485"/>
                    <a:pt x="612129" y="199568"/>
                    <a:pt x="612129" y="271601"/>
                  </a:cubicBezTo>
                  <a:lnTo>
                    <a:pt x="612129" y="541199"/>
                  </a:lnTo>
                  <a:cubicBezTo>
                    <a:pt x="612129" y="613232"/>
                    <a:pt x="583514" y="682315"/>
                    <a:pt x="532578" y="733250"/>
                  </a:cubicBezTo>
                  <a:cubicBezTo>
                    <a:pt x="481643" y="784185"/>
                    <a:pt x="412561" y="812800"/>
                    <a:pt x="340527" y="812800"/>
                  </a:cubicBezTo>
                  <a:lnTo>
                    <a:pt x="271601" y="812800"/>
                  </a:lnTo>
                  <a:cubicBezTo>
                    <a:pt x="199568" y="812800"/>
                    <a:pt x="130485" y="784185"/>
                    <a:pt x="79550" y="733250"/>
                  </a:cubicBezTo>
                  <a:cubicBezTo>
                    <a:pt x="28615" y="682315"/>
                    <a:pt x="0" y="613232"/>
                    <a:pt x="0" y="541199"/>
                  </a:cubicBezTo>
                  <a:lnTo>
                    <a:pt x="0" y="271601"/>
                  </a:lnTo>
                  <a:cubicBezTo>
                    <a:pt x="0" y="199568"/>
                    <a:pt x="28615" y="130485"/>
                    <a:pt x="79550" y="79550"/>
                  </a:cubicBezTo>
                  <a:cubicBezTo>
                    <a:pt x="130485" y="28615"/>
                    <a:pt x="199568" y="0"/>
                    <a:pt x="271601" y="0"/>
                  </a:cubicBezTo>
                  <a:close/>
                </a:path>
              </a:pathLst>
            </a:custGeom>
            <a:blipFill>
              <a:blip r:embed="rId7"/>
              <a:stretch>
                <a:fillRect l="-49649" r="-49649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grpSp>
        <p:nvGrpSpPr>
          <p:cNvPr id="11" name="Group 12">
            <a:extLst>
              <a:ext uri="{FF2B5EF4-FFF2-40B4-BE49-F238E27FC236}">
                <a16:creationId xmlns:a16="http://schemas.microsoft.com/office/drawing/2014/main" id="{9719E843-4D81-B155-2181-2E918888DDEE}"/>
              </a:ext>
            </a:extLst>
          </p:cNvPr>
          <p:cNvGrpSpPr/>
          <p:nvPr userDrawn="1"/>
        </p:nvGrpSpPr>
        <p:grpSpPr>
          <a:xfrm>
            <a:off x="7975600" y="2873525"/>
            <a:ext cx="2581695" cy="3428040"/>
            <a:chOff x="0" y="0"/>
            <a:chExt cx="612129" cy="812800"/>
          </a:xfrm>
        </p:grpSpPr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E485377B-2A1C-1238-61DF-17301B77231F}"/>
                </a:ext>
              </a:extLst>
            </p:cNvPr>
            <p:cNvSpPr/>
            <p:nvPr/>
          </p:nvSpPr>
          <p:spPr>
            <a:xfrm>
              <a:off x="0" y="0"/>
              <a:ext cx="612129" cy="812800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199918" y="0"/>
                  </a:moveTo>
                  <a:lnTo>
                    <a:pt x="412210" y="0"/>
                  </a:lnTo>
                  <a:cubicBezTo>
                    <a:pt x="522622" y="0"/>
                    <a:pt x="612129" y="89506"/>
                    <a:pt x="612129" y="199918"/>
                  </a:cubicBezTo>
                  <a:lnTo>
                    <a:pt x="612129" y="612882"/>
                  </a:lnTo>
                  <a:cubicBezTo>
                    <a:pt x="612129" y="723293"/>
                    <a:pt x="522622" y="812800"/>
                    <a:pt x="412210" y="812800"/>
                  </a:cubicBezTo>
                  <a:lnTo>
                    <a:pt x="199918" y="812800"/>
                  </a:lnTo>
                  <a:cubicBezTo>
                    <a:pt x="89506" y="812800"/>
                    <a:pt x="0" y="723293"/>
                    <a:pt x="0" y="612882"/>
                  </a:cubicBezTo>
                  <a:lnTo>
                    <a:pt x="0" y="199918"/>
                  </a:lnTo>
                  <a:cubicBezTo>
                    <a:pt x="0" y="89506"/>
                    <a:pt x="89506" y="0"/>
                    <a:pt x="199918" y="0"/>
                  </a:cubicBezTo>
                  <a:close/>
                </a:path>
              </a:pathLst>
            </a:custGeom>
            <a:blipFill>
              <a:blip r:embed="rId8"/>
              <a:stretch>
                <a:fillRect l="-38521" r="-38521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sp>
        <p:nvSpPr>
          <p:cNvPr id="13" name="TextBox 14">
            <a:extLst>
              <a:ext uri="{FF2B5EF4-FFF2-40B4-BE49-F238E27FC236}">
                <a16:creationId xmlns:a16="http://schemas.microsoft.com/office/drawing/2014/main" id="{22288C64-4D06-C875-9665-2F44DB310B2D}"/>
              </a:ext>
            </a:extLst>
          </p:cNvPr>
          <p:cNvSpPr txBox="1"/>
          <p:nvPr userDrawn="1"/>
        </p:nvSpPr>
        <p:spPr>
          <a:xfrm>
            <a:off x="10560654" y="287641"/>
            <a:ext cx="1217767" cy="396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5"/>
              </a:lnSpc>
            </a:pPr>
            <a:r>
              <a:rPr lang="en-US" sz="2396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06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7A406329-2233-A1FA-CEAB-E434E60DCAEF}"/>
              </a:ext>
            </a:extLst>
          </p:cNvPr>
          <p:cNvSpPr/>
          <p:nvPr userDrawn="1"/>
        </p:nvSpPr>
        <p:spPr>
          <a:xfrm>
            <a:off x="11065902" y="3942330"/>
            <a:ext cx="420023" cy="417046"/>
          </a:xfrm>
          <a:custGeom>
            <a:avLst/>
            <a:gdLst/>
            <a:ahLst/>
            <a:cxnLst/>
            <a:rect l="l" t="t" r="r" b="b"/>
            <a:pathLst>
              <a:path w="630034" h="625569">
                <a:moveTo>
                  <a:pt x="0" y="0"/>
                </a:moveTo>
                <a:lnTo>
                  <a:pt x="630033" y="0"/>
                </a:lnTo>
                <a:lnTo>
                  <a:pt x="630033" y="625569"/>
                </a:lnTo>
                <a:lnTo>
                  <a:pt x="0" y="6255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60497" r="-494281" b="-559451"/>
            </a:stretch>
          </a:blipFill>
        </p:spPr>
        <p:txBody>
          <a:bodyPr/>
          <a:lstStyle/>
          <a:p>
            <a:endParaRPr lang="es-ES" sz="120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084E924-10A5-B4D4-2EEC-E5EA2E0774A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 l="6713" t="24303" b="23361"/>
          <a:stretch>
            <a:fillRect/>
          </a:stretch>
        </p:blipFill>
        <p:spPr>
          <a:xfrm>
            <a:off x="152400" y="129426"/>
            <a:ext cx="2627498" cy="1474083"/>
          </a:xfrm>
          <a:prstGeom prst="rect">
            <a:avLst/>
          </a:prstGeom>
        </p:spPr>
      </p:pic>
      <p:sp>
        <p:nvSpPr>
          <p:cNvPr id="16" name="Título 13">
            <a:extLst>
              <a:ext uri="{FF2B5EF4-FFF2-40B4-BE49-F238E27FC236}">
                <a16:creationId xmlns:a16="http://schemas.microsoft.com/office/drawing/2014/main" id="{113F9EA4-A9FA-0EF4-F14A-28614202E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9469" y="631615"/>
            <a:ext cx="5406931" cy="762000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</a:lstStyle>
          <a:p>
            <a:r>
              <a:rPr lang="en-US" sz="2933" dirty="0">
                <a:solidFill>
                  <a:srgbClr val="438715"/>
                </a:solidFill>
                <a:latin typeface="Mont"/>
                <a:ea typeface="Mont"/>
                <a:cs typeface="Mont"/>
                <a:sym typeface="Mont"/>
              </a:rPr>
              <a:t>Presentation</a:t>
            </a:r>
            <a:endParaRPr lang="es-ES" dirty="0"/>
          </a:p>
        </p:txBody>
      </p:sp>
      <p:sp>
        <p:nvSpPr>
          <p:cNvPr id="17" name="Marcador de texto 15">
            <a:extLst>
              <a:ext uri="{FF2B5EF4-FFF2-40B4-BE49-F238E27FC236}">
                <a16:creationId xmlns:a16="http://schemas.microsoft.com/office/drawing/2014/main" id="{55BE31F5-B807-1B2B-AFE5-B91991DDD3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7571" y="1869328"/>
            <a:ext cx="7395254" cy="4309035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  <a:lvl2pPr>
              <a:defRPr>
                <a:solidFill>
                  <a:srgbClr val="438715"/>
                </a:solidFill>
              </a:defRPr>
            </a:lvl2pPr>
            <a:lvl3pPr>
              <a:defRPr>
                <a:solidFill>
                  <a:srgbClr val="438715"/>
                </a:solidFill>
              </a:defRPr>
            </a:lvl3pPr>
            <a:lvl4pPr>
              <a:defRPr>
                <a:solidFill>
                  <a:srgbClr val="438715"/>
                </a:solidFill>
              </a:defRPr>
            </a:lvl4pPr>
            <a:lvl5pPr>
              <a:defRPr>
                <a:solidFill>
                  <a:srgbClr val="438715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9908851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AD821C5D-8E69-9444-1C2E-4C00E6281E89}"/>
              </a:ext>
            </a:extLst>
          </p:cNvPr>
          <p:cNvSpPr/>
          <p:nvPr userDrawn="1"/>
        </p:nvSpPr>
        <p:spPr>
          <a:xfrm>
            <a:off x="10645948" y="1800374"/>
            <a:ext cx="1546053" cy="1986823"/>
          </a:xfrm>
          <a:custGeom>
            <a:avLst/>
            <a:gdLst/>
            <a:ahLst/>
            <a:cxnLst/>
            <a:rect l="l" t="t" r="r" b="b"/>
            <a:pathLst>
              <a:path w="2966043" h="2980234">
                <a:moveTo>
                  <a:pt x="0" y="0"/>
                </a:moveTo>
                <a:lnTo>
                  <a:pt x="2966043" y="0"/>
                </a:lnTo>
                <a:lnTo>
                  <a:pt x="2966043" y="2980234"/>
                </a:lnTo>
                <a:lnTo>
                  <a:pt x="0" y="2980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71227" t="-363045" r="-494738" b="-366440"/>
            </a:stretch>
          </a:blipFill>
        </p:spPr>
        <p:txBody>
          <a:bodyPr/>
          <a:lstStyle/>
          <a:p>
            <a:endParaRPr lang="es-ES" sz="12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C89249-6F11-14BC-AA96-66FFAA2A070B}"/>
              </a:ext>
            </a:extLst>
          </p:cNvPr>
          <p:cNvGrpSpPr/>
          <p:nvPr userDrawn="1"/>
        </p:nvGrpSpPr>
        <p:grpSpPr>
          <a:xfrm>
            <a:off x="8539687" y="2616200"/>
            <a:ext cx="3601513" cy="4187380"/>
            <a:chOff x="0" y="0"/>
            <a:chExt cx="611816" cy="71134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131C79C-5B49-1744-B383-730DD9B908E1}"/>
                </a:ext>
              </a:extLst>
            </p:cNvPr>
            <p:cNvSpPr/>
            <p:nvPr/>
          </p:nvSpPr>
          <p:spPr>
            <a:xfrm>
              <a:off x="0" y="0"/>
              <a:ext cx="611816" cy="711341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143235" y="0"/>
                  </a:moveTo>
                  <a:lnTo>
                    <a:pt x="468893" y="0"/>
                  </a:lnTo>
                  <a:cubicBezTo>
                    <a:pt x="548000" y="0"/>
                    <a:pt x="612129" y="64129"/>
                    <a:pt x="612129" y="143235"/>
                  </a:cubicBezTo>
                  <a:lnTo>
                    <a:pt x="612129" y="669565"/>
                  </a:lnTo>
                  <a:cubicBezTo>
                    <a:pt x="612129" y="748671"/>
                    <a:pt x="548000" y="812800"/>
                    <a:pt x="468893" y="812800"/>
                  </a:cubicBezTo>
                  <a:lnTo>
                    <a:pt x="143235" y="812800"/>
                  </a:lnTo>
                  <a:cubicBezTo>
                    <a:pt x="64129" y="812800"/>
                    <a:pt x="0" y="748671"/>
                    <a:pt x="0" y="669565"/>
                  </a:cubicBezTo>
                  <a:lnTo>
                    <a:pt x="0" y="143235"/>
                  </a:lnTo>
                  <a:cubicBezTo>
                    <a:pt x="0" y="64129"/>
                    <a:pt x="64129" y="0"/>
                    <a:pt x="143235" y="0"/>
                  </a:cubicBezTo>
                  <a:close/>
                </a:path>
              </a:pathLst>
            </a:custGeom>
            <a:blipFill>
              <a:blip r:embed="rId4"/>
              <a:stretch>
                <a:fillRect l="1" t="-7448" r="-52" b="-21710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6582DD9F-2CB9-0273-F04E-EEAE1E93D06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6713" t="24303" b="23361"/>
          <a:stretch>
            <a:fillRect/>
          </a:stretch>
        </p:blipFill>
        <p:spPr>
          <a:xfrm>
            <a:off x="152400" y="129426"/>
            <a:ext cx="2627498" cy="1474083"/>
          </a:xfrm>
          <a:prstGeom prst="rect">
            <a:avLst/>
          </a:prstGeom>
        </p:spPr>
      </p:pic>
      <p:sp>
        <p:nvSpPr>
          <p:cNvPr id="9" name="Título 13">
            <a:extLst>
              <a:ext uri="{FF2B5EF4-FFF2-40B4-BE49-F238E27FC236}">
                <a16:creationId xmlns:a16="http://schemas.microsoft.com/office/drawing/2014/main" id="{4E629A73-5B66-35A1-9DDA-9A8B04D196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9469" y="631615"/>
            <a:ext cx="9216931" cy="762000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</a:lstStyle>
          <a:p>
            <a:r>
              <a:rPr lang="en-US" sz="2933" dirty="0">
                <a:solidFill>
                  <a:srgbClr val="438715"/>
                </a:solidFill>
                <a:latin typeface="Mont"/>
                <a:ea typeface="Mont"/>
                <a:cs typeface="Mont"/>
                <a:sym typeface="Mont"/>
              </a:rPr>
              <a:t>Presentation</a:t>
            </a:r>
            <a:endParaRPr lang="es-ES" dirty="0"/>
          </a:p>
        </p:txBody>
      </p:sp>
      <p:sp>
        <p:nvSpPr>
          <p:cNvPr id="10" name="Marcador de texto 15">
            <a:extLst>
              <a:ext uri="{FF2B5EF4-FFF2-40B4-BE49-F238E27FC236}">
                <a16:creationId xmlns:a16="http://schemas.microsoft.com/office/drawing/2014/main" id="{D8FE529E-DB44-19C7-384B-0DA45BBB9B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7571" y="1869328"/>
            <a:ext cx="7983629" cy="4556871"/>
          </a:xfrm>
        </p:spPr>
        <p:txBody>
          <a:bodyPr/>
          <a:lstStyle>
            <a:lvl1pPr>
              <a:defRPr>
                <a:solidFill>
                  <a:srgbClr val="438715"/>
                </a:solidFill>
              </a:defRPr>
            </a:lvl1pPr>
            <a:lvl2pPr>
              <a:defRPr>
                <a:solidFill>
                  <a:srgbClr val="438715"/>
                </a:solidFill>
              </a:defRPr>
            </a:lvl2pPr>
            <a:lvl3pPr>
              <a:defRPr>
                <a:solidFill>
                  <a:srgbClr val="438715"/>
                </a:solidFill>
              </a:defRPr>
            </a:lvl3pPr>
            <a:lvl4pPr>
              <a:defRPr>
                <a:solidFill>
                  <a:srgbClr val="438715"/>
                </a:solidFill>
              </a:defRPr>
            </a:lvl4pPr>
            <a:lvl5pPr>
              <a:defRPr>
                <a:solidFill>
                  <a:srgbClr val="438715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1259167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D9FF8BFF-17D1-7666-4132-739CBB82D898}"/>
              </a:ext>
            </a:extLst>
          </p:cNvPr>
          <p:cNvSpPr/>
          <p:nvPr userDrawn="1"/>
        </p:nvSpPr>
        <p:spPr>
          <a:xfrm>
            <a:off x="8451284" y="0"/>
            <a:ext cx="3740717" cy="6858000"/>
          </a:xfrm>
          <a:custGeom>
            <a:avLst/>
            <a:gdLst/>
            <a:ahLst/>
            <a:cxnLst/>
            <a:rect l="l" t="t" r="r" b="b"/>
            <a:pathLst>
              <a:path w="7873411" h="11948252">
                <a:moveTo>
                  <a:pt x="0" y="0"/>
                </a:moveTo>
                <a:lnTo>
                  <a:pt x="7873412" y="0"/>
                </a:lnTo>
                <a:lnTo>
                  <a:pt x="7873412" y="11948252"/>
                </a:lnTo>
                <a:lnTo>
                  <a:pt x="0" y="11948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1" t="-6637" r="-87667" b="-49943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9E341263-AB00-B091-13AC-21E8BD4A1EB6}"/>
              </a:ext>
            </a:extLst>
          </p:cNvPr>
          <p:cNvSpPr/>
          <p:nvPr userDrawn="1"/>
        </p:nvSpPr>
        <p:spPr>
          <a:xfrm>
            <a:off x="6934262" y="1995786"/>
            <a:ext cx="367977" cy="369737"/>
          </a:xfrm>
          <a:custGeom>
            <a:avLst/>
            <a:gdLst/>
            <a:ahLst/>
            <a:cxnLst/>
            <a:rect l="l" t="t" r="r" b="b"/>
            <a:pathLst>
              <a:path w="551965" h="554606">
                <a:moveTo>
                  <a:pt x="0" y="0"/>
                </a:moveTo>
                <a:lnTo>
                  <a:pt x="551966" y="0"/>
                </a:lnTo>
                <a:lnTo>
                  <a:pt x="551966" y="554606"/>
                </a:lnTo>
                <a:lnTo>
                  <a:pt x="0" y="554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68442" t="-363046" r="-365011" b="-366439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8A41F6A8-C4DA-3D05-AFFB-6C44DF8E02D4}"/>
              </a:ext>
            </a:extLst>
          </p:cNvPr>
          <p:cNvSpPr/>
          <p:nvPr userDrawn="1"/>
        </p:nvSpPr>
        <p:spPr>
          <a:xfrm rot="5400000">
            <a:off x="5896255" y="3707195"/>
            <a:ext cx="3645469" cy="592389"/>
          </a:xfrm>
          <a:custGeom>
            <a:avLst/>
            <a:gdLst/>
            <a:ahLst/>
            <a:cxnLst/>
            <a:rect l="l" t="t" r="r" b="b"/>
            <a:pathLst>
              <a:path w="5468203" h="888583">
                <a:moveTo>
                  <a:pt x="0" y="0"/>
                </a:moveTo>
                <a:lnTo>
                  <a:pt x="5468204" y="0"/>
                </a:lnTo>
                <a:lnTo>
                  <a:pt x="5468204" y="888583"/>
                </a:lnTo>
                <a:lnTo>
                  <a:pt x="0" y="8885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190FFD5E-E2BA-5F45-08CD-A742A95D5110}"/>
              </a:ext>
            </a:extLst>
          </p:cNvPr>
          <p:cNvSpPr/>
          <p:nvPr userDrawn="1"/>
        </p:nvSpPr>
        <p:spPr>
          <a:xfrm rot="5400000">
            <a:off x="7453382" y="3742682"/>
            <a:ext cx="4019591" cy="653183"/>
          </a:xfrm>
          <a:custGeom>
            <a:avLst/>
            <a:gdLst/>
            <a:ahLst/>
            <a:cxnLst/>
            <a:rect l="l" t="t" r="r" b="b"/>
            <a:pathLst>
              <a:path w="6029387" h="979775">
                <a:moveTo>
                  <a:pt x="0" y="0"/>
                </a:moveTo>
                <a:lnTo>
                  <a:pt x="6029387" y="0"/>
                </a:lnTo>
                <a:lnTo>
                  <a:pt x="6029387" y="979775"/>
                </a:lnTo>
                <a:lnTo>
                  <a:pt x="0" y="9797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grpSp>
        <p:nvGrpSpPr>
          <p:cNvPr id="12" name="Group 7">
            <a:extLst>
              <a:ext uri="{FF2B5EF4-FFF2-40B4-BE49-F238E27FC236}">
                <a16:creationId xmlns:a16="http://schemas.microsoft.com/office/drawing/2014/main" id="{5547F764-7BF1-4608-99A5-03905795844E}"/>
              </a:ext>
            </a:extLst>
          </p:cNvPr>
          <p:cNvGrpSpPr/>
          <p:nvPr userDrawn="1"/>
        </p:nvGrpSpPr>
        <p:grpSpPr>
          <a:xfrm>
            <a:off x="7951684" y="1746656"/>
            <a:ext cx="3187263" cy="4232130"/>
            <a:chOff x="0" y="0"/>
            <a:chExt cx="612129" cy="812800"/>
          </a:xfrm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C59A90A-6B7F-64F3-1300-7D8393F4A03C}"/>
                </a:ext>
              </a:extLst>
            </p:cNvPr>
            <p:cNvSpPr/>
            <p:nvPr/>
          </p:nvSpPr>
          <p:spPr>
            <a:xfrm>
              <a:off x="0" y="0"/>
              <a:ext cx="612129" cy="812800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161935" y="0"/>
                  </a:moveTo>
                  <a:lnTo>
                    <a:pt x="450194" y="0"/>
                  </a:lnTo>
                  <a:cubicBezTo>
                    <a:pt x="539628" y="0"/>
                    <a:pt x="612129" y="72501"/>
                    <a:pt x="612129" y="161935"/>
                  </a:cubicBezTo>
                  <a:lnTo>
                    <a:pt x="612129" y="650865"/>
                  </a:lnTo>
                  <a:cubicBezTo>
                    <a:pt x="612129" y="740299"/>
                    <a:pt x="539628" y="812800"/>
                    <a:pt x="450194" y="812800"/>
                  </a:cubicBezTo>
                  <a:lnTo>
                    <a:pt x="161935" y="812800"/>
                  </a:lnTo>
                  <a:cubicBezTo>
                    <a:pt x="72501" y="812800"/>
                    <a:pt x="0" y="740299"/>
                    <a:pt x="0" y="650865"/>
                  </a:cubicBezTo>
                  <a:lnTo>
                    <a:pt x="0" y="161935"/>
                  </a:lnTo>
                  <a:cubicBezTo>
                    <a:pt x="0" y="72501"/>
                    <a:pt x="72501" y="0"/>
                    <a:pt x="161935" y="0"/>
                  </a:cubicBezTo>
                  <a:close/>
                </a:path>
              </a:pathLst>
            </a:custGeom>
            <a:blipFill>
              <a:blip r:embed="rId7"/>
              <a:stretch>
                <a:fillRect l="-49649" r="-49649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grpSp>
        <p:nvGrpSpPr>
          <p:cNvPr id="14" name="Group 9">
            <a:extLst>
              <a:ext uri="{FF2B5EF4-FFF2-40B4-BE49-F238E27FC236}">
                <a16:creationId xmlns:a16="http://schemas.microsoft.com/office/drawing/2014/main" id="{6FDE4DA5-E10E-68E1-AB86-D36BA73A40BE}"/>
              </a:ext>
            </a:extLst>
          </p:cNvPr>
          <p:cNvGrpSpPr/>
          <p:nvPr userDrawn="1"/>
        </p:nvGrpSpPr>
        <p:grpSpPr>
          <a:xfrm rot="5400000">
            <a:off x="-515474" y="5005069"/>
            <a:ext cx="2694803" cy="1011059"/>
            <a:chOff x="0" y="0"/>
            <a:chExt cx="1497439" cy="399431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D384FDFA-C90E-5460-A0F8-5004433B1C17}"/>
                </a:ext>
              </a:extLst>
            </p:cNvPr>
            <p:cNvSpPr/>
            <p:nvPr/>
          </p:nvSpPr>
          <p:spPr>
            <a:xfrm>
              <a:off x="0" y="0"/>
              <a:ext cx="1497439" cy="399431"/>
            </a:xfrm>
            <a:custGeom>
              <a:avLst/>
              <a:gdLst/>
              <a:ahLst/>
              <a:cxnLst/>
              <a:rect l="l" t="t" r="r" b="b"/>
              <a:pathLst>
                <a:path w="1497439" h="399431">
                  <a:moveTo>
                    <a:pt x="36765" y="0"/>
                  </a:moveTo>
                  <a:lnTo>
                    <a:pt x="1460674" y="0"/>
                  </a:lnTo>
                  <a:cubicBezTo>
                    <a:pt x="1480979" y="0"/>
                    <a:pt x="1497439" y="16460"/>
                    <a:pt x="1497439" y="36765"/>
                  </a:cubicBezTo>
                  <a:lnTo>
                    <a:pt x="1497439" y="362666"/>
                  </a:lnTo>
                  <a:cubicBezTo>
                    <a:pt x="1497439" y="382970"/>
                    <a:pt x="1480979" y="399431"/>
                    <a:pt x="1460674" y="399431"/>
                  </a:cubicBezTo>
                  <a:lnTo>
                    <a:pt x="36765" y="399431"/>
                  </a:lnTo>
                  <a:cubicBezTo>
                    <a:pt x="16460" y="399431"/>
                    <a:pt x="0" y="382970"/>
                    <a:pt x="0" y="362666"/>
                  </a:cubicBezTo>
                  <a:lnTo>
                    <a:pt x="0" y="36765"/>
                  </a:lnTo>
                  <a:cubicBezTo>
                    <a:pt x="0" y="16460"/>
                    <a:pt x="16460" y="0"/>
                    <a:pt x="367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38715">
                    <a:alpha val="100000"/>
                  </a:srgbClr>
                </a:gs>
                <a:gs pos="50000">
                  <a:srgbClr val="FFFFFF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 sz="1200"/>
            </a:p>
          </p:txBody>
        </p:sp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A2E1F1A6-88B0-1226-2B3B-5823D24A6B78}"/>
                </a:ext>
              </a:extLst>
            </p:cNvPr>
            <p:cNvSpPr txBox="1"/>
            <p:nvPr/>
          </p:nvSpPr>
          <p:spPr>
            <a:xfrm>
              <a:off x="0" y="-104775"/>
              <a:ext cx="1497439" cy="504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7" name="Group 12">
            <a:extLst>
              <a:ext uri="{FF2B5EF4-FFF2-40B4-BE49-F238E27FC236}">
                <a16:creationId xmlns:a16="http://schemas.microsoft.com/office/drawing/2014/main" id="{3710D8E6-4279-9795-27EC-3D08FA2EFD4E}"/>
              </a:ext>
            </a:extLst>
          </p:cNvPr>
          <p:cNvGrpSpPr/>
          <p:nvPr userDrawn="1"/>
        </p:nvGrpSpPr>
        <p:grpSpPr>
          <a:xfrm>
            <a:off x="685800" y="2970055"/>
            <a:ext cx="2265908" cy="3008731"/>
            <a:chOff x="0" y="0"/>
            <a:chExt cx="612129" cy="812800"/>
          </a:xfrm>
        </p:grpSpPr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07B9391D-CA96-EAD0-6C0E-0320C7791AA6}"/>
                </a:ext>
              </a:extLst>
            </p:cNvPr>
            <p:cNvSpPr/>
            <p:nvPr/>
          </p:nvSpPr>
          <p:spPr>
            <a:xfrm>
              <a:off x="0" y="0"/>
              <a:ext cx="612129" cy="812800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227780" y="0"/>
                  </a:moveTo>
                  <a:lnTo>
                    <a:pt x="384349" y="0"/>
                  </a:lnTo>
                  <a:cubicBezTo>
                    <a:pt x="510148" y="0"/>
                    <a:pt x="612129" y="101980"/>
                    <a:pt x="612129" y="227780"/>
                  </a:cubicBezTo>
                  <a:lnTo>
                    <a:pt x="612129" y="585020"/>
                  </a:lnTo>
                  <a:cubicBezTo>
                    <a:pt x="612129" y="710820"/>
                    <a:pt x="510148" y="812800"/>
                    <a:pt x="384349" y="812800"/>
                  </a:cubicBezTo>
                  <a:lnTo>
                    <a:pt x="227780" y="812800"/>
                  </a:lnTo>
                  <a:cubicBezTo>
                    <a:pt x="101980" y="812800"/>
                    <a:pt x="0" y="710820"/>
                    <a:pt x="0" y="585020"/>
                  </a:cubicBezTo>
                  <a:lnTo>
                    <a:pt x="0" y="227780"/>
                  </a:lnTo>
                  <a:cubicBezTo>
                    <a:pt x="0" y="101980"/>
                    <a:pt x="101980" y="0"/>
                    <a:pt x="227780" y="0"/>
                  </a:cubicBezTo>
                  <a:close/>
                </a:path>
              </a:pathLst>
            </a:custGeom>
            <a:blipFill>
              <a:blip r:embed="rId8"/>
              <a:stretch>
                <a:fillRect l="-49586" r="-49586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 sz="1200"/>
            </a:p>
          </p:txBody>
        </p:sp>
      </p:grpSp>
      <p:sp>
        <p:nvSpPr>
          <p:cNvPr id="19" name="Freeform 15">
            <a:extLst>
              <a:ext uri="{FF2B5EF4-FFF2-40B4-BE49-F238E27FC236}">
                <a16:creationId xmlns:a16="http://schemas.microsoft.com/office/drawing/2014/main" id="{364A8D52-4BEA-BD05-9DC7-A65703830329}"/>
              </a:ext>
            </a:extLst>
          </p:cNvPr>
          <p:cNvSpPr/>
          <p:nvPr userDrawn="1"/>
        </p:nvSpPr>
        <p:spPr>
          <a:xfrm>
            <a:off x="6528978" y="1995786"/>
            <a:ext cx="367977" cy="369737"/>
          </a:xfrm>
          <a:custGeom>
            <a:avLst/>
            <a:gdLst/>
            <a:ahLst/>
            <a:cxnLst/>
            <a:rect l="l" t="t" r="r" b="b"/>
            <a:pathLst>
              <a:path w="551965" h="554606">
                <a:moveTo>
                  <a:pt x="0" y="0"/>
                </a:moveTo>
                <a:lnTo>
                  <a:pt x="551966" y="0"/>
                </a:lnTo>
                <a:lnTo>
                  <a:pt x="551966" y="554606"/>
                </a:lnTo>
                <a:lnTo>
                  <a:pt x="0" y="554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368442" t="-363046" r="-365011" b="-366439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20" name="Freeform 17">
            <a:extLst>
              <a:ext uri="{FF2B5EF4-FFF2-40B4-BE49-F238E27FC236}">
                <a16:creationId xmlns:a16="http://schemas.microsoft.com/office/drawing/2014/main" id="{51822EF0-AA1F-641B-2643-454B581880E8}"/>
              </a:ext>
            </a:extLst>
          </p:cNvPr>
          <p:cNvSpPr/>
          <p:nvPr userDrawn="1"/>
        </p:nvSpPr>
        <p:spPr>
          <a:xfrm>
            <a:off x="5439294" y="6058429"/>
            <a:ext cx="2763273" cy="518114"/>
          </a:xfrm>
          <a:custGeom>
            <a:avLst/>
            <a:gdLst/>
            <a:ahLst/>
            <a:cxnLst/>
            <a:rect l="l" t="t" r="r" b="b"/>
            <a:pathLst>
              <a:path w="4144910" h="777171">
                <a:moveTo>
                  <a:pt x="0" y="0"/>
                </a:moveTo>
                <a:lnTo>
                  <a:pt x="4144910" y="0"/>
                </a:lnTo>
                <a:lnTo>
                  <a:pt x="4144910" y="777170"/>
                </a:lnTo>
                <a:lnTo>
                  <a:pt x="0" y="7771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62CEBDED-F575-97B0-0857-4015372D48EA}"/>
              </a:ext>
            </a:extLst>
          </p:cNvPr>
          <p:cNvSpPr/>
          <p:nvPr userDrawn="1"/>
        </p:nvSpPr>
        <p:spPr>
          <a:xfrm>
            <a:off x="3099749" y="5019784"/>
            <a:ext cx="1825639" cy="760683"/>
          </a:xfrm>
          <a:custGeom>
            <a:avLst/>
            <a:gdLst/>
            <a:ahLst/>
            <a:cxnLst/>
            <a:rect l="l" t="t" r="r" b="b"/>
            <a:pathLst>
              <a:path w="2738458" h="1141024">
                <a:moveTo>
                  <a:pt x="0" y="0"/>
                </a:moveTo>
                <a:lnTo>
                  <a:pt x="2738458" y="0"/>
                </a:lnTo>
                <a:lnTo>
                  <a:pt x="2738458" y="1141024"/>
                </a:lnTo>
                <a:lnTo>
                  <a:pt x="0" y="114102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22" name="Freeform 19">
            <a:extLst>
              <a:ext uri="{FF2B5EF4-FFF2-40B4-BE49-F238E27FC236}">
                <a16:creationId xmlns:a16="http://schemas.microsoft.com/office/drawing/2014/main" id="{827D3476-1BB6-E96B-5E70-51EA86C087BC}"/>
              </a:ext>
            </a:extLst>
          </p:cNvPr>
          <p:cNvSpPr/>
          <p:nvPr userDrawn="1"/>
        </p:nvSpPr>
        <p:spPr>
          <a:xfrm>
            <a:off x="3109848" y="3950870"/>
            <a:ext cx="2456351" cy="895054"/>
          </a:xfrm>
          <a:custGeom>
            <a:avLst/>
            <a:gdLst/>
            <a:ahLst/>
            <a:cxnLst/>
            <a:rect l="l" t="t" r="r" b="b"/>
            <a:pathLst>
              <a:path w="3684526" h="1342581">
                <a:moveTo>
                  <a:pt x="0" y="0"/>
                </a:moveTo>
                <a:lnTo>
                  <a:pt x="3684526" y="0"/>
                </a:lnTo>
                <a:lnTo>
                  <a:pt x="3684526" y="1342581"/>
                </a:lnTo>
                <a:lnTo>
                  <a:pt x="0" y="13425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086DF409-3FF4-9482-C5BD-E6FC50243027}"/>
              </a:ext>
            </a:extLst>
          </p:cNvPr>
          <p:cNvSpPr/>
          <p:nvPr userDrawn="1"/>
        </p:nvSpPr>
        <p:spPr>
          <a:xfrm>
            <a:off x="5626477" y="2917298"/>
            <a:ext cx="1736040" cy="1287116"/>
          </a:xfrm>
          <a:custGeom>
            <a:avLst/>
            <a:gdLst/>
            <a:ahLst/>
            <a:cxnLst/>
            <a:rect l="l" t="t" r="r" b="b"/>
            <a:pathLst>
              <a:path w="3829111" h="2412340">
                <a:moveTo>
                  <a:pt x="0" y="0"/>
                </a:moveTo>
                <a:lnTo>
                  <a:pt x="3829112" y="0"/>
                </a:lnTo>
                <a:lnTo>
                  <a:pt x="3829112" y="2412341"/>
                </a:lnTo>
                <a:lnTo>
                  <a:pt x="0" y="241234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2518" t="-11160" r="-24526" b="-13787"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24" name="Freeform 21">
            <a:extLst>
              <a:ext uri="{FF2B5EF4-FFF2-40B4-BE49-F238E27FC236}">
                <a16:creationId xmlns:a16="http://schemas.microsoft.com/office/drawing/2014/main" id="{67F5ED82-2C43-8799-8190-380D15EFAFF5}"/>
              </a:ext>
            </a:extLst>
          </p:cNvPr>
          <p:cNvSpPr/>
          <p:nvPr userDrawn="1"/>
        </p:nvSpPr>
        <p:spPr>
          <a:xfrm>
            <a:off x="3120377" y="2638575"/>
            <a:ext cx="2126963" cy="1178945"/>
          </a:xfrm>
          <a:custGeom>
            <a:avLst/>
            <a:gdLst/>
            <a:ahLst/>
            <a:cxnLst/>
            <a:rect l="l" t="t" r="r" b="b"/>
            <a:pathLst>
              <a:path w="3190444" h="1768417">
                <a:moveTo>
                  <a:pt x="0" y="0"/>
                </a:moveTo>
                <a:lnTo>
                  <a:pt x="3190444" y="0"/>
                </a:lnTo>
                <a:lnTo>
                  <a:pt x="3190444" y="1768418"/>
                </a:lnTo>
                <a:lnTo>
                  <a:pt x="0" y="176841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25" name="Freeform 22">
            <a:extLst>
              <a:ext uri="{FF2B5EF4-FFF2-40B4-BE49-F238E27FC236}">
                <a16:creationId xmlns:a16="http://schemas.microsoft.com/office/drawing/2014/main" id="{A8769F24-ED97-6333-A9AD-E3D6CA061332}"/>
              </a:ext>
            </a:extLst>
          </p:cNvPr>
          <p:cNvSpPr/>
          <p:nvPr userDrawn="1"/>
        </p:nvSpPr>
        <p:spPr>
          <a:xfrm>
            <a:off x="2907265" y="5904618"/>
            <a:ext cx="2313979" cy="825735"/>
          </a:xfrm>
          <a:custGeom>
            <a:avLst/>
            <a:gdLst/>
            <a:ahLst/>
            <a:cxnLst/>
            <a:rect l="l" t="t" r="r" b="b"/>
            <a:pathLst>
              <a:path w="3470969" h="1238603">
                <a:moveTo>
                  <a:pt x="0" y="0"/>
                </a:moveTo>
                <a:lnTo>
                  <a:pt x="3470969" y="0"/>
                </a:lnTo>
                <a:lnTo>
                  <a:pt x="3470969" y="1238604"/>
                </a:lnTo>
                <a:lnTo>
                  <a:pt x="0" y="12386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8D6B9F60-29A7-F7DE-B64B-2C95A69BDB8D}"/>
              </a:ext>
            </a:extLst>
          </p:cNvPr>
          <p:cNvSpPr/>
          <p:nvPr userDrawn="1"/>
        </p:nvSpPr>
        <p:spPr>
          <a:xfrm>
            <a:off x="5342219" y="4408221"/>
            <a:ext cx="2313979" cy="1358415"/>
          </a:xfrm>
          <a:custGeom>
            <a:avLst/>
            <a:gdLst/>
            <a:ahLst/>
            <a:cxnLst/>
            <a:rect l="l" t="t" r="r" b="b"/>
            <a:pathLst>
              <a:path w="3063301" h="1751242">
                <a:moveTo>
                  <a:pt x="0" y="0"/>
                </a:moveTo>
                <a:lnTo>
                  <a:pt x="3063301" y="0"/>
                </a:lnTo>
                <a:lnTo>
                  <a:pt x="3063301" y="1751242"/>
                </a:lnTo>
                <a:lnTo>
                  <a:pt x="0" y="175124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s-ES" sz="1200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CD718BBE-20FF-C5AD-1E7F-E968F2B6EC3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 l="6713" t="24303" b="23361"/>
          <a:stretch>
            <a:fillRect/>
          </a:stretch>
        </p:blipFill>
        <p:spPr>
          <a:xfrm>
            <a:off x="152400" y="129426"/>
            <a:ext cx="2627498" cy="147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439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326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56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1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A14F9B-825D-4078-9B4E-C2F7CA279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774A623-5A31-4913-A569-3C641C1C0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0F96-2011-4990-9DA1-3EC5CDA2A2C6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FBB50D6-FA3C-4BA8-A085-8E9FB2C53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B9E3869-39B6-4035-839B-3DE2FE5EE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41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A65333E-F537-46A4-B46B-60468F2F1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0F96-2011-4990-9DA1-3EC5CDA2A2C6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6506E7E-D3CC-43C7-A670-FAF70A647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76DE5FE-F70F-4FA8-80DF-13A231889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003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DD1CFB-C8DB-4144-B0C7-661DBC9B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DE74B4-DD3C-4C2B-B7DB-A7274E10E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0C748CF-CF31-43B6-9681-37486C942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368D548-D66B-471F-9B6E-EFB51E2BD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0F96-2011-4990-9DA1-3EC5CDA2A2C6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580F29-B0B2-40A7-B897-E739285BE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256D67F-5FE6-49B4-B63A-363549045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114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AB71F8-3429-4049-9FA7-02ABA0864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A87FCE6-D728-481C-8C15-D85DD23FE3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80D230B-CE80-4C5F-846E-90B2F8ED1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36685C5-8A20-45BB-9639-1BE6F717D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0F96-2011-4990-9DA1-3EC5CDA2A2C6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CF99A40-5BD5-4ED1-8B32-A582D40A5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A7FD75F-AAB6-4263-A636-0E13FF5F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852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301ED50-58D6-4A1B-B74A-0E4E2D472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641B026-1D84-4113-B92E-369A1FDF1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A048C5-A7D7-4F14-8BBD-2E4CBA8124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00F96-2011-4990-9DA1-3EC5CDA2A2C6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A12DB1-9494-4547-9403-1282E74AC4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8CD95C-7225-4C23-BA09-CB0158C649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10E8C-E2E7-46A9-AA76-BC532543D35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29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42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6567614-17FD-4910-A774-F66D1CAE7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C19FE37-4026-4239-8768-EB3C68448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8613A2-5F0C-4D01-89D5-C7B29CCBC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88F61-3791-4D5F-AE97-FF4D99DF5604}" type="datetimeFigureOut">
              <a:rPr lang="es-ES" smtClean="0"/>
              <a:t>22/04/2026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2D4632-1376-4174-B4F4-FAB6D7AC0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0C8317-580F-4D43-97C9-7684A500E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62A7B-FD17-433E-802F-6079B6A78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153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28A3C-3F75-46A5-8A70-8C3BA575F540}" type="datetimeFigureOut">
              <a:rPr lang="en-GB" smtClean="0"/>
              <a:pPr/>
              <a:t>22/04/2026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B4332-40CB-49B9-927A-1C2DD400D780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97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5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hyperlink" Target="mailto:vanessa.paredes@itacyl.es" TargetMode="External"/><Relationship Id="rId4" Type="http://schemas.openxmlformats.org/officeDocument/2006/relationships/image" Target="../media/image4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tivum.e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tivum.e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8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tivum.e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9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6.png"/><Relationship Id="rId5" Type="http://schemas.openxmlformats.org/officeDocument/2006/relationships/image" Target="../media/image81.png"/><Relationship Id="rId4" Type="http://schemas.openxmlformats.org/officeDocument/2006/relationships/hyperlink" Target="https://www.sativum.es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6.png"/><Relationship Id="rId5" Type="http://schemas.openxmlformats.org/officeDocument/2006/relationships/image" Target="../media/image83.png"/><Relationship Id="rId4" Type="http://schemas.openxmlformats.org/officeDocument/2006/relationships/hyperlink" Target="https://www.sativum.es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ativum.es/" TargetMode="External"/><Relationship Id="rId5" Type="http://schemas.openxmlformats.org/officeDocument/2006/relationships/image" Target="../media/image86.png"/><Relationship Id="rId4" Type="http://schemas.openxmlformats.org/officeDocument/2006/relationships/image" Target="../media/image46.png"/><Relationship Id="rId9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sativum.es/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hyperlink" Target="https://www.sativum.es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46.png"/><Relationship Id="rId7" Type="http://schemas.openxmlformats.org/officeDocument/2006/relationships/image" Target="../media/image100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11" Type="http://schemas.openxmlformats.org/officeDocument/2006/relationships/hyperlink" Target="https://www.sativum.es/web/sativum/agric_prec" TargetMode="External"/><Relationship Id="rId5" Type="http://schemas.openxmlformats.org/officeDocument/2006/relationships/image" Target="../media/image98.jpeg"/><Relationship Id="rId10" Type="http://schemas.openxmlformats.org/officeDocument/2006/relationships/image" Target="../media/image81.png"/><Relationship Id="rId4" Type="http://schemas.openxmlformats.org/officeDocument/2006/relationships/hyperlink" Target="https://www.sativum.es/" TargetMode="External"/><Relationship Id="rId9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tivum.e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03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hyperlink" Target="https://www.sativum.es/" TargetMode="External"/><Relationship Id="rId4" Type="http://schemas.openxmlformats.org/officeDocument/2006/relationships/image" Target="../media/image46.png"/><Relationship Id="rId9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4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4.pn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ativum.es/" TargetMode="External"/><Relationship Id="rId5" Type="http://schemas.openxmlformats.org/officeDocument/2006/relationships/image" Target="../media/image111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hyperlink" Target="https://www.sativum.es/" TargetMode="Externa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hyperlink" Target="https://www.sativum.es/" TargetMode="Externa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hyperlink" Target="https://www.sativum.es/" TargetMode="Externa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hyperlink" Target="https://www.sativum.es/" TargetMode="Externa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hyperlink" Target="https://www.sativum.es/" TargetMode="Externa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hyperlink" Target="https://www.sativum.es/" TargetMode="Externa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4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1.png"/><Relationship Id="rId4" Type="http://schemas.openxmlformats.org/officeDocument/2006/relationships/hyperlink" Target="https://www.sativum.es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1.png"/><Relationship Id="rId4" Type="http://schemas.openxmlformats.org/officeDocument/2006/relationships/hyperlink" Target="https://www.sativum.es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11.png"/><Relationship Id="rId4" Type="http://schemas.openxmlformats.org/officeDocument/2006/relationships/hyperlink" Target="https://www.sativum.es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11.png"/><Relationship Id="rId4" Type="http://schemas.openxmlformats.org/officeDocument/2006/relationships/hyperlink" Target="https://www.sativum.es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hyperlink" Target="https://www.sativum.es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tivum.es/web/sativum/faqs" TargetMode="External"/><Relationship Id="rId2" Type="http://schemas.openxmlformats.org/officeDocument/2006/relationships/hyperlink" Target="https://www.sativum.es/web/sativum/tutorial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hyperlink" Target="https://www.youtube.com/playlist?list=PL4rLSLIzHRq3t0yixmtc-0JTO6_RdWqbt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6" Type="http://schemas.openxmlformats.org/officeDocument/2006/relationships/hyperlink" Target="mailto:soporte-sativum@itacyl.es" TargetMode="External"/><Relationship Id="rId5" Type="http://schemas.openxmlformats.org/officeDocument/2006/relationships/hyperlink" Target="https://www.sativum.es/" TargetMode="External"/><Relationship Id="rId4" Type="http://schemas.openxmlformats.org/officeDocument/2006/relationships/image" Target="../media/image131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tiff"/><Relationship Id="rId5" Type="http://schemas.openxmlformats.org/officeDocument/2006/relationships/hyperlink" Target="mailto:vanessa.paredes@itacyl.es" TargetMode="Externa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hyperlink" Target="https://www.sativum.es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ativum.es/" TargetMode="External"/><Relationship Id="rId3" Type="http://schemas.openxmlformats.org/officeDocument/2006/relationships/image" Target="../media/image46.png"/><Relationship Id="rId7" Type="http://schemas.openxmlformats.org/officeDocument/2006/relationships/image" Target="../media/image139.png"/><Relationship Id="rId12" Type="http://schemas.openxmlformats.org/officeDocument/2006/relationships/image" Target="../media/image1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11" Type="http://schemas.openxmlformats.org/officeDocument/2006/relationships/image" Target="../media/image142.png"/><Relationship Id="rId5" Type="http://schemas.openxmlformats.org/officeDocument/2006/relationships/image" Target="../media/image137.png"/><Relationship Id="rId10" Type="http://schemas.openxmlformats.org/officeDocument/2006/relationships/image" Target="../media/image141.png"/><Relationship Id="rId4" Type="http://schemas.openxmlformats.org/officeDocument/2006/relationships/image" Target="../media/image136.png"/><Relationship Id="rId9" Type="http://schemas.openxmlformats.org/officeDocument/2006/relationships/image" Target="../media/image140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ativum.es/" TargetMode="External"/><Relationship Id="rId3" Type="http://schemas.openxmlformats.org/officeDocument/2006/relationships/image" Target="../media/image46.png"/><Relationship Id="rId7" Type="http://schemas.openxmlformats.org/officeDocument/2006/relationships/image" Target="../media/image1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10" Type="http://schemas.openxmlformats.org/officeDocument/2006/relationships/image" Target="../media/image146.png"/><Relationship Id="rId4" Type="http://schemas.openxmlformats.org/officeDocument/2006/relationships/image" Target="../media/image136.png"/><Relationship Id="rId9" Type="http://schemas.openxmlformats.org/officeDocument/2006/relationships/image" Target="../media/image14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6.png"/><Relationship Id="rId4" Type="http://schemas.openxmlformats.org/officeDocument/2006/relationships/hyperlink" Target="https://www.sativum.es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6.png"/><Relationship Id="rId4" Type="http://schemas.openxmlformats.org/officeDocument/2006/relationships/hyperlink" Target="https://www.sativum.es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5.xml"/><Relationship Id="rId5" Type="http://schemas.openxmlformats.org/officeDocument/2006/relationships/hyperlink" Target="https://www.sativum.es/" TargetMode="External"/><Relationship Id="rId4" Type="http://schemas.openxmlformats.org/officeDocument/2006/relationships/image" Target="../media/image4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6.png"/><Relationship Id="rId5" Type="http://schemas.openxmlformats.org/officeDocument/2006/relationships/hyperlink" Target="https://www.sativum.es/" TargetMode="External"/><Relationship Id="rId4" Type="http://schemas.openxmlformats.org/officeDocument/2006/relationships/image" Target="../media/image15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6.png"/><Relationship Id="rId4" Type="http://schemas.openxmlformats.org/officeDocument/2006/relationships/hyperlink" Target="https://www.sativum.es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tivum.es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53.png"/><Relationship Id="rId4" Type="http://schemas.openxmlformats.org/officeDocument/2006/relationships/image" Target="../media/image4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6.png"/><Relationship Id="rId4" Type="http://schemas.openxmlformats.org/officeDocument/2006/relationships/hyperlink" Target="https://www.sativum.es/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6.png"/><Relationship Id="rId5" Type="http://schemas.openxmlformats.org/officeDocument/2006/relationships/image" Target="../media/image46.png"/><Relationship Id="rId4" Type="http://schemas.openxmlformats.org/officeDocument/2006/relationships/hyperlink" Target="https://www.sativum.es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tivum.es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60.png"/><Relationship Id="rId4" Type="http://schemas.openxmlformats.org/officeDocument/2006/relationships/image" Target="../media/image46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3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3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3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65.png"/><Relationship Id="rId4" Type="http://schemas.openxmlformats.org/officeDocument/2006/relationships/hyperlink" Target="https://www.sativum.es/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66.png"/><Relationship Id="rId4" Type="http://schemas.openxmlformats.org/officeDocument/2006/relationships/hyperlink" Target="https://www.sativum.es/" TargetMode="Externa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3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hyperlink" Target="https://www.sativum.es/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tivum.es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75.png"/><Relationship Id="rId4" Type="http://schemas.openxmlformats.org/officeDocument/2006/relationships/image" Target="../media/image4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tivum.es/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4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tivum.es/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78.png"/><Relationship Id="rId4" Type="http://schemas.openxmlformats.org/officeDocument/2006/relationships/image" Target="../media/image46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1.png"/><Relationship Id="rId5" Type="http://schemas.openxmlformats.org/officeDocument/2006/relationships/hyperlink" Target="https://www.sativum.es/" TargetMode="External"/><Relationship Id="rId4" Type="http://schemas.openxmlformats.org/officeDocument/2006/relationships/image" Target="../media/image180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ativum.es/" TargetMode="External"/><Relationship Id="rId5" Type="http://schemas.openxmlformats.org/officeDocument/2006/relationships/image" Target="../media/image86.png"/><Relationship Id="rId4" Type="http://schemas.openxmlformats.org/officeDocument/2006/relationships/image" Target="../media/image46.png"/><Relationship Id="rId9" Type="http://schemas.openxmlformats.org/officeDocument/2006/relationships/image" Target="../media/image8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hyperlink" Target="https://www.sativum.es/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api.itacyl.es/portal/apis/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46.png"/><Relationship Id="rId7" Type="http://schemas.openxmlformats.org/officeDocument/2006/relationships/image" Target="../media/image100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10" Type="http://schemas.openxmlformats.org/officeDocument/2006/relationships/image" Target="../media/image81.png"/><Relationship Id="rId4" Type="http://schemas.openxmlformats.org/officeDocument/2006/relationships/hyperlink" Target="https://www.sativum.es/" TargetMode="External"/><Relationship Id="rId9" Type="http://schemas.openxmlformats.org/officeDocument/2006/relationships/image" Target="../media/image9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www.google.com/url?q=https%3A%2F%2Fec.europa.eu%2Finfo%2Fstrategy%2Fpriorities-2019-2024%2Feuropean-green-deal_es&amp;sa=D&amp;sntz=1&amp;usg=AFQjCNGrEmFSxZ1NXVnGDbnlb8eGBtOxsg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184.png"/><Relationship Id="rId4" Type="http://schemas.openxmlformats.org/officeDocument/2006/relationships/hyperlink" Target="https://www.sativum.es/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8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4.png"/><Relationship Id="rId4" Type="http://schemas.openxmlformats.org/officeDocument/2006/relationships/image" Target="../media/image8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hyperlink" Target="https://www.sativum.es/" TargetMode="External"/><Relationship Id="rId4" Type="http://schemas.openxmlformats.org/officeDocument/2006/relationships/image" Target="../media/image8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5" Type="http://schemas.openxmlformats.org/officeDocument/2006/relationships/hyperlink" Target="https://www.sativum.es/" TargetMode="External"/><Relationship Id="rId4" Type="http://schemas.openxmlformats.org/officeDocument/2006/relationships/image" Target="../media/image8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ativum.es/" TargetMode="External"/><Relationship Id="rId5" Type="http://schemas.openxmlformats.org/officeDocument/2006/relationships/image" Target="../media/image86.png"/><Relationship Id="rId4" Type="http://schemas.openxmlformats.org/officeDocument/2006/relationships/image" Target="../media/image4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ativum.es/" TargetMode="External"/><Relationship Id="rId5" Type="http://schemas.openxmlformats.org/officeDocument/2006/relationships/image" Target="../media/image86.png"/><Relationship Id="rId4" Type="http://schemas.openxmlformats.org/officeDocument/2006/relationships/image" Target="../media/image4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5" Type="http://schemas.openxmlformats.org/officeDocument/2006/relationships/hyperlink" Target="https://www.sativum.es/" TargetMode="External"/><Relationship Id="rId4" Type="http://schemas.openxmlformats.org/officeDocument/2006/relationships/image" Target="../media/image8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ativum.es/" TargetMode="External"/><Relationship Id="rId5" Type="http://schemas.openxmlformats.org/officeDocument/2006/relationships/image" Target="../media/image86.png"/><Relationship Id="rId4" Type="http://schemas.openxmlformats.org/officeDocument/2006/relationships/image" Target="../media/image4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5" Type="http://schemas.openxmlformats.org/officeDocument/2006/relationships/hyperlink" Target="https://www.sativum.es/" TargetMode="External"/><Relationship Id="rId4" Type="http://schemas.openxmlformats.org/officeDocument/2006/relationships/image" Target="../media/image8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ativum.es/" TargetMode="External"/><Relationship Id="rId5" Type="http://schemas.openxmlformats.org/officeDocument/2006/relationships/image" Target="../media/image86.png"/><Relationship Id="rId4" Type="http://schemas.openxmlformats.org/officeDocument/2006/relationships/image" Target="../media/image19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ativum.es/" TargetMode="External"/><Relationship Id="rId5" Type="http://schemas.openxmlformats.org/officeDocument/2006/relationships/image" Target="../media/image86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C1D0799-B5C0-4626-8F77-91F28DF2A30C}"/>
              </a:ext>
            </a:extLst>
          </p:cNvPr>
          <p:cNvSpPr/>
          <p:nvPr/>
        </p:nvSpPr>
        <p:spPr>
          <a:xfrm>
            <a:off x="1214370" y="1992544"/>
            <a:ext cx="10124901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sz="2800" b="1" dirty="0"/>
              <a:t>SATIVUM: Gestión de nutrientes y mapas de prescripción con dosis variable en el marco del proyecto LIFE </a:t>
            </a:r>
            <a:r>
              <a:rPr lang="es-ES" sz="2800" b="1" dirty="0" err="1"/>
              <a:t>FertiWise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D5B381D-9C0C-4A6E-A86D-102232F35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76" y="5476241"/>
            <a:ext cx="4203555" cy="126777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CEC4E51-A1E4-4274-A933-AA4E16BC1C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175" y="4157355"/>
            <a:ext cx="4085056" cy="99408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CC3C3E1-82E6-4FC8-9AC1-6BE5981AD089}"/>
              </a:ext>
            </a:extLst>
          </p:cNvPr>
          <p:cNvSpPr txBox="1"/>
          <p:nvPr/>
        </p:nvSpPr>
        <p:spPr>
          <a:xfrm>
            <a:off x="1465200" y="3205421"/>
            <a:ext cx="926159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Miriam Fernández Sánchez,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ingeniera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técnica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agrícola de la Unidad de Información Geográfica e Innovación, del Área de Desarrollo Tecnológico del Instituto Tecnológico Agrario de Castilla y León (ITACYL)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hlinkClick r:id="rId5"/>
              </a:rPr>
              <a:t>fersanmm@itacyl.es</a:t>
            </a:r>
            <a:endParaRPr lang="es-ES" sz="2400" b="1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A9FAEB1-3EC4-4C14-A120-67D3B5D04FE5}"/>
              </a:ext>
            </a:extLst>
          </p:cNvPr>
          <p:cNvSpPr/>
          <p:nvPr/>
        </p:nvSpPr>
        <p:spPr>
          <a:xfrm>
            <a:off x="599767" y="298648"/>
            <a:ext cx="11354108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/>
              <a:t>Jornadas participativas proyecto LIFE NITRAZENS: Impulsando juntos una mejora en la gestión de los nitratos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41AFAA4-00F3-44DF-9484-523243274434}"/>
              </a:ext>
            </a:extLst>
          </p:cNvPr>
          <p:cNvSpPr txBox="1"/>
          <p:nvPr/>
        </p:nvSpPr>
        <p:spPr>
          <a:xfrm>
            <a:off x="9425677" y="6374686"/>
            <a:ext cx="2602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Cuéllar, 22</a:t>
            </a:r>
            <a:r>
              <a:rPr kumimoji="0" lang="es-ES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abril 2026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F208DA2-968F-451A-963C-3DC20039C9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813149B-36C1-4EFD-AC43-14E198EB97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20" y="667980"/>
            <a:ext cx="4194234" cy="104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3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7950F5-4F7D-485A-9BAF-281F66D4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592"/>
            <a:ext cx="10515600" cy="1325563"/>
          </a:xfrm>
        </p:spPr>
        <p:txBody>
          <a:bodyPr/>
          <a:lstStyle/>
          <a:p>
            <a:r>
              <a:rPr lang="es-ES" noProof="0" dirty="0"/>
              <a:t>N-NO3 en aguas subterráneas</a:t>
            </a:r>
          </a:p>
        </p:txBody>
      </p:sp>
      <p:pic>
        <p:nvPicPr>
          <p:cNvPr id="5122" name="Picture 2" descr="mapa poligono Tiessen N nacional">
            <a:extLst>
              <a:ext uri="{FF2B5EF4-FFF2-40B4-BE49-F238E27FC236}">
                <a16:creationId xmlns:a16="http://schemas.microsoft.com/office/drawing/2014/main" id="{2DB90C79-0CC2-4C42-818D-563DBD0AA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76" y="1282020"/>
            <a:ext cx="11693751" cy="571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016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26AEFA-5140-4DBF-8C84-DA212A665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/>
              <a:t>LIFE FERTIWISE y AKIS de agricultura de precisión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0E21104-AE6D-4579-AE23-25D4F7DF2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0233" y="3742207"/>
            <a:ext cx="3741099" cy="280726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EB143A7-47E4-4234-9E9B-193D25773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33"/>
            <a:ext cx="12192000" cy="36576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AB1EF3A-FBFA-47D9-8352-070BBED9B9BE}"/>
              </a:ext>
            </a:extLst>
          </p:cNvPr>
          <p:cNvSpPr txBox="1"/>
          <p:nvPr/>
        </p:nvSpPr>
        <p:spPr>
          <a:xfrm>
            <a:off x="5587068" y="4077050"/>
            <a:ext cx="6165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Objetivo: Ahorrar fertilizante y mejorar los resultados de las explotaciones agrarias a través de la difusión del uso de las herramientas de dosificación variable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086C8D8-1C06-43C0-B821-9798E202AA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518" y="6067947"/>
            <a:ext cx="2015814" cy="42492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FDD9630-F1B4-4A19-A886-A90BAC8AEF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567" b="593"/>
          <a:stretch/>
        </p:blipFill>
        <p:spPr>
          <a:xfrm>
            <a:off x="4637716" y="3742207"/>
            <a:ext cx="6165908" cy="293435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652A6D0-918E-41F7-9DB6-03686F859511}"/>
              </a:ext>
            </a:extLst>
          </p:cNvPr>
          <p:cNvSpPr txBox="1"/>
          <p:nvPr/>
        </p:nvSpPr>
        <p:spPr>
          <a:xfrm>
            <a:off x="7319057" y="6318640"/>
            <a:ext cx="4730703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Proyecto LIFE </a:t>
            </a:r>
            <a:r>
              <a:rPr lang="en-GB" sz="2400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hermano</a:t>
            </a:r>
            <a:r>
              <a:rPr lang="en-GB" sz="24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</a:t>
            </a:r>
            <a:r>
              <a:rPr lang="en-GB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Nitrazens</a:t>
            </a:r>
            <a:endParaRPr lang="en-GB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6151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BDBC3CD-3A04-42C4-92AE-8FFF01B5F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8" y="0"/>
            <a:ext cx="5645142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83D1BB9-A48F-4A7D-BE0B-245C1AF364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81"/>
          <a:stretch/>
        </p:blipFill>
        <p:spPr>
          <a:xfrm>
            <a:off x="7522233" y="207034"/>
            <a:ext cx="3771541" cy="358938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60A9272-EF36-4780-A0F2-272DCFF69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897" y="4076668"/>
            <a:ext cx="5258699" cy="245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00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C93B9C-51AD-0AFA-A485-BD8B2316F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Ensayos 1º campaña 2026 en Castilla y León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51598AE-3C71-4A6B-BD05-CA3EC04594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Ensayos</a:t>
            </a:r>
            <a:r>
              <a:rPr lang="en-GB" dirty="0"/>
              <a:t> FV: </a:t>
            </a:r>
            <a:r>
              <a:rPr lang="en-GB" dirty="0" err="1"/>
              <a:t>Parcela</a:t>
            </a:r>
            <a:r>
              <a:rPr lang="en-GB" dirty="0"/>
              <a:t> </a:t>
            </a:r>
            <a:r>
              <a:rPr lang="en-GB" dirty="0" err="1"/>
              <a:t>Perreras</a:t>
            </a:r>
            <a:r>
              <a:rPr lang="en-GB" dirty="0"/>
              <a:t> (PA)</a:t>
            </a:r>
          </a:p>
          <a:p>
            <a:endParaRPr lang="en-GB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E9179C4-BA4B-41AF-ACAC-D1F39A803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2348725"/>
            <a:ext cx="7156361" cy="36401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82A31B7-D8D9-4733-971F-BE4B7C76B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061" y="2044521"/>
            <a:ext cx="4147950" cy="276895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4538D35-0836-478D-9ECC-F24A3FA1B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601" y="946318"/>
            <a:ext cx="3402410" cy="109820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8BFB850-9315-40DE-96A3-4F1613594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6261" y="4064224"/>
            <a:ext cx="219075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75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hlinkClick r:id="rId3"/>
            <a:extLst>
              <a:ext uri="{FF2B5EF4-FFF2-40B4-BE49-F238E27FC236}">
                <a16:creationId xmlns:a16="http://schemas.microsoft.com/office/drawing/2014/main" id="{711FA3BA-CB68-4B2D-BFF2-DDD838983F90}"/>
              </a:ext>
            </a:extLst>
          </p:cNvPr>
          <p:cNvSpPr/>
          <p:nvPr/>
        </p:nvSpPr>
        <p:spPr>
          <a:xfrm>
            <a:off x="3962336" y="229694"/>
            <a:ext cx="4267327" cy="4565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https://www.sativum.es/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0C50E68-2A03-4344-955F-5A452FB62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152354"/>
            <a:ext cx="12192000" cy="70564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0D2923C-939F-4D9E-BA3A-3071DF7A6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72593"/>
            <a:ext cx="12192000" cy="471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50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0D81AC72-3755-4064-AB83-DC9F641DB1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2364D91-1520-4C97-9019-D780AB73EC51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8BE9E72-7375-4309-9A77-B4181A3BC4C2}"/>
              </a:ext>
            </a:extLst>
          </p:cNvPr>
          <p:cNvSpPr/>
          <p:nvPr/>
        </p:nvSpPr>
        <p:spPr>
          <a:xfrm>
            <a:off x="190065" y="1334166"/>
            <a:ext cx="11040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altLang="es-E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Descarga de las parcelas registradas en el REA (Registro de Explotaciones Agrícolas) de cada CCAA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719A68A-050D-41FF-B261-97FF80546D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0B34A73-1F61-4F58-A717-31C89F692E37}"/>
              </a:ext>
            </a:extLst>
          </p:cNvPr>
          <p:cNvSpPr txBox="1"/>
          <p:nvPr/>
        </p:nvSpPr>
        <p:spPr>
          <a:xfrm>
            <a:off x="7271044" y="1715655"/>
            <a:ext cx="4452928" cy="707886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Ya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disponible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descarga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de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parcelas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desde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el REA de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otras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CCAA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0E40B7E-6083-493C-8771-6D85204D5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998" y="2558168"/>
            <a:ext cx="9116697" cy="3696216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3EFC4E07-BFD2-4DB2-A02A-BA002A563DB5}"/>
              </a:ext>
            </a:extLst>
          </p:cNvPr>
          <p:cNvSpPr/>
          <p:nvPr/>
        </p:nvSpPr>
        <p:spPr>
          <a:xfrm>
            <a:off x="9910236" y="6555368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11678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0D81AC72-3755-4064-AB83-DC9F641DB1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2364D91-1520-4C97-9019-D780AB73EC51}"/>
              </a:ext>
            </a:extLst>
          </p:cNvPr>
          <p:cNvSpPr/>
          <p:nvPr/>
        </p:nvSpPr>
        <p:spPr>
          <a:xfrm>
            <a:off x="276357" y="103325"/>
            <a:ext cx="23607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8BE9E72-7375-4309-9A77-B4181A3BC4C2}"/>
              </a:ext>
            </a:extLst>
          </p:cNvPr>
          <p:cNvSpPr/>
          <p:nvPr/>
        </p:nvSpPr>
        <p:spPr>
          <a:xfrm>
            <a:off x="6259747" y="4231496"/>
            <a:ext cx="57685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Poco a poco vamos habilitando al descarga desde el REA de todas las CCAA… Sólo falta País Vasco en estos momentos…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719A68A-050D-41FF-B261-97FF80546D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096" y="103325"/>
            <a:ext cx="2132547" cy="51894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0B34A73-1F61-4F58-A717-31C89F692E37}"/>
              </a:ext>
            </a:extLst>
          </p:cNvPr>
          <p:cNvSpPr txBox="1"/>
          <p:nvPr/>
        </p:nvSpPr>
        <p:spPr>
          <a:xfrm>
            <a:off x="7297935" y="2384337"/>
            <a:ext cx="3702424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Ya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disponible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descarga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de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parcelas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desde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el REA de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otras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CCAA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2405C1D-1B28-4BD4-BAB8-24A516159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174" y="795169"/>
            <a:ext cx="4467399" cy="5889934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26036F2F-6EC8-405C-A3F2-BE4C0A6D9D30}"/>
              </a:ext>
            </a:extLst>
          </p:cNvPr>
          <p:cNvSpPr/>
          <p:nvPr/>
        </p:nvSpPr>
        <p:spPr>
          <a:xfrm>
            <a:off x="9910236" y="6555368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93900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C50D97E-641C-4A87-ABF1-FA491E5A3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78" y="1321603"/>
            <a:ext cx="10271760" cy="5004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48825C40-6553-47FC-BD4A-BE39182D0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699" y="318502"/>
            <a:ext cx="7886700" cy="786606"/>
          </a:xfrm>
        </p:spPr>
        <p:txBody>
          <a:bodyPr>
            <a:normAutofit fontScale="90000"/>
          </a:bodyPr>
          <a:lstStyle/>
          <a:p>
            <a:r>
              <a:rPr lang="en-GB" sz="4000" b="1" dirty="0" err="1">
                <a:solidFill>
                  <a:srgbClr val="008080"/>
                </a:solidFill>
                <a:latin typeface="+mn-lt"/>
              </a:rPr>
              <a:t>Principales</a:t>
            </a:r>
            <a:r>
              <a:rPr lang="en-GB" sz="4000" b="1" dirty="0">
                <a:solidFill>
                  <a:srgbClr val="008080"/>
                </a:solidFill>
                <a:latin typeface="+mn-lt"/>
              </a:rPr>
              <a:t> </a:t>
            </a:r>
            <a:r>
              <a:rPr lang="en-GB" sz="4000" b="1" dirty="0" err="1">
                <a:solidFill>
                  <a:srgbClr val="008080"/>
                </a:solidFill>
                <a:latin typeface="+mn-lt"/>
              </a:rPr>
              <a:t>funcionalidades</a:t>
            </a:r>
            <a:r>
              <a:rPr lang="en-GB" sz="4000" b="1" dirty="0">
                <a:solidFill>
                  <a:srgbClr val="008080"/>
                </a:solidFill>
                <a:latin typeface="+mn-lt"/>
              </a:rPr>
              <a:t> de Sativum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A2BD3319-9567-4871-A289-C28C0B06177D}"/>
              </a:ext>
            </a:extLst>
          </p:cNvPr>
          <p:cNvSpPr/>
          <p:nvPr/>
        </p:nvSpPr>
        <p:spPr>
          <a:xfrm>
            <a:off x="10803401" y="1328891"/>
            <a:ext cx="208579" cy="3033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40AE67C-5C11-48FE-81AA-7E67CCC09C7D}"/>
              </a:ext>
            </a:extLst>
          </p:cNvPr>
          <p:cNvSpPr/>
          <p:nvPr/>
        </p:nvSpPr>
        <p:spPr>
          <a:xfrm>
            <a:off x="0" y="7766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6A39656-8C1C-4CDC-B259-F8899CB9BC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341" y="1710446"/>
            <a:ext cx="1447800" cy="418785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BC05F3D-017F-47E9-914B-434E362CF0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886" y="119511"/>
            <a:ext cx="2053213" cy="49964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B0516132-8D7A-4CAE-AD03-05078A0DF8CD}"/>
              </a:ext>
            </a:extLst>
          </p:cNvPr>
          <p:cNvSpPr/>
          <p:nvPr/>
        </p:nvSpPr>
        <p:spPr>
          <a:xfrm>
            <a:off x="9910236" y="6555368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2233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E765ACB-0AB5-41B9-AF10-9FCAE73FA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840" y="1145811"/>
            <a:ext cx="6608964" cy="5633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48825C40-6553-47FC-BD4A-BE39182D0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653" y="445937"/>
            <a:ext cx="7886700" cy="786606"/>
          </a:xfrm>
        </p:spPr>
        <p:txBody>
          <a:bodyPr>
            <a:normAutofit fontScale="90000"/>
          </a:bodyPr>
          <a:lstStyle/>
          <a:p>
            <a:r>
              <a:rPr lang="en-GB" sz="4000" b="1" dirty="0" err="1">
                <a:solidFill>
                  <a:srgbClr val="008080"/>
                </a:solidFill>
                <a:latin typeface="+mn-lt"/>
              </a:rPr>
              <a:t>Principales</a:t>
            </a:r>
            <a:r>
              <a:rPr lang="en-GB" sz="4000" b="1" dirty="0">
                <a:solidFill>
                  <a:srgbClr val="008080"/>
                </a:solidFill>
                <a:latin typeface="+mn-lt"/>
              </a:rPr>
              <a:t> </a:t>
            </a:r>
            <a:r>
              <a:rPr lang="en-GB" sz="4000" b="1" dirty="0" err="1">
                <a:solidFill>
                  <a:srgbClr val="008080"/>
                </a:solidFill>
                <a:latin typeface="+mn-lt"/>
              </a:rPr>
              <a:t>funcionalidades</a:t>
            </a:r>
            <a:r>
              <a:rPr lang="en-GB" sz="4000" b="1" dirty="0">
                <a:solidFill>
                  <a:srgbClr val="008080"/>
                </a:solidFill>
                <a:latin typeface="+mn-lt"/>
              </a:rPr>
              <a:t> de Sativum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40AE67C-5C11-48FE-81AA-7E67CCC09C7D}"/>
              </a:ext>
            </a:extLst>
          </p:cNvPr>
          <p:cNvSpPr/>
          <p:nvPr/>
        </p:nvSpPr>
        <p:spPr>
          <a:xfrm>
            <a:off x="0" y="7766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2C614D1-7972-430E-9D7E-0A90FCE75CE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7680" y="3835801"/>
            <a:ext cx="7139164" cy="34062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BC05F3D-017F-47E9-914B-434E362CF0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886" y="119511"/>
            <a:ext cx="2053213" cy="49964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071181A-AB66-4AE7-AF79-BF9B44016A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09"/>
          <a:stretch/>
        </p:blipFill>
        <p:spPr>
          <a:xfrm>
            <a:off x="2980115" y="4737077"/>
            <a:ext cx="5553943" cy="1674986"/>
          </a:xfrm>
          <a:prstGeom prst="rect">
            <a:avLst/>
          </a:prstGeom>
        </p:spPr>
      </p:pic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FEEC8307-3D42-4B56-B00C-34B7851F68F2}"/>
              </a:ext>
            </a:extLst>
          </p:cNvPr>
          <p:cNvSpPr/>
          <p:nvPr/>
        </p:nvSpPr>
        <p:spPr>
          <a:xfrm rot="13058743">
            <a:off x="7106461" y="4084694"/>
            <a:ext cx="169012" cy="22893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E2546C7-EA26-468C-AFAE-993406AA29AA}"/>
              </a:ext>
            </a:extLst>
          </p:cNvPr>
          <p:cNvSpPr/>
          <p:nvPr/>
        </p:nvSpPr>
        <p:spPr>
          <a:xfrm>
            <a:off x="9910236" y="6555368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2279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760651CB-F6ED-4AEE-94F4-47F3EE788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635" y="2081271"/>
            <a:ext cx="7353300" cy="2009775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DB2B4F-09D5-4DDF-B6C6-E2B8E2DCA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4480" y="1021544"/>
            <a:ext cx="9113520" cy="83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altLang="es-E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CUADRO DE CONTROL de una parcela: </a:t>
            </a: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Seguimiento de una parcela agrícola con información de imágenes de satélite, evolución fenológica, datos meteorológicos, de suelo, etc. </a:t>
            </a:r>
            <a:endParaRPr kumimoji="0" lang="es-ES" altLang="es-E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99F5496-9714-4868-B54E-EB03D9EF7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0991" y="6388190"/>
            <a:ext cx="26798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Detalle de parcela desde móvil</a:t>
            </a:r>
            <a:endParaRPr kumimoji="0" lang="es-ES" alt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B52C4E1-0510-49B1-A866-E3FAE85915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014" t="2980" r="7085" b="86720"/>
          <a:stretch/>
        </p:blipFill>
        <p:spPr>
          <a:xfrm>
            <a:off x="8727411" y="347691"/>
            <a:ext cx="1440000" cy="42776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C1F77A52-AFB1-426F-A122-F9E883C07F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427C461-5FC8-4FF3-B8BF-59B83A208876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8C4584D-B0AE-476A-A6AA-6D956FC4CF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231" y="1994568"/>
            <a:ext cx="2679825" cy="46450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B2C76DE-F6C5-4981-908E-9EE8653512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9289" y="4335214"/>
            <a:ext cx="5562600" cy="173355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cxnSp>
        <p:nvCxnSpPr>
          <p:cNvPr id="14" name="Conector: angular 13">
            <a:extLst>
              <a:ext uri="{FF2B5EF4-FFF2-40B4-BE49-F238E27FC236}">
                <a16:creationId xmlns:a16="http://schemas.microsoft.com/office/drawing/2014/main" id="{DBBE1C4A-0284-46A0-9A10-F9AC909A5020}"/>
              </a:ext>
            </a:extLst>
          </p:cNvPr>
          <p:cNvCxnSpPr/>
          <p:nvPr/>
        </p:nvCxnSpPr>
        <p:spPr>
          <a:xfrm rot="5400000" flipH="1" flipV="1">
            <a:off x="2915521" y="2516885"/>
            <a:ext cx="622272" cy="499554"/>
          </a:xfrm>
          <a:prstGeom prst="bentConnector3">
            <a:avLst>
              <a:gd name="adj1" fmla="val 100615"/>
            </a:avLst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Conector: angular 15">
            <a:extLst>
              <a:ext uri="{FF2B5EF4-FFF2-40B4-BE49-F238E27FC236}">
                <a16:creationId xmlns:a16="http://schemas.microsoft.com/office/drawing/2014/main" id="{0ADEAA7C-DCCA-4342-B6D6-B4E7B14ED848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80825" y="3657696"/>
            <a:ext cx="1594082" cy="762846"/>
          </a:xfrm>
          <a:prstGeom prst="bentConnector3">
            <a:avLst>
              <a:gd name="adj1" fmla="val 99077"/>
            </a:avLst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Elipse 25">
            <a:extLst>
              <a:ext uri="{FF2B5EF4-FFF2-40B4-BE49-F238E27FC236}">
                <a16:creationId xmlns:a16="http://schemas.microsoft.com/office/drawing/2014/main" id="{5E2E9485-2D1E-4C50-A510-B9C4EBFDB23B}"/>
              </a:ext>
            </a:extLst>
          </p:cNvPr>
          <p:cNvSpPr/>
          <p:nvPr/>
        </p:nvSpPr>
        <p:spPr>
          <a:xfrm>
            <a:off x="9166289" y="4217663"/>
            <a:ext cx="355600" cy="476257"/>
          </a:xfrm>
          <a:prstGeom prst="ellipse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28AA7D87-B10C-4769-9966-B96D267CA06D}"/>
              </a:ext>
            </a:extLst>
          </p:cNvPr>
          <p:cNvSpPr/>
          <p:nvPr/>
        </p:nvSpPr>
        <p:spPr>
          <a:xfrm>
            <a:off x="9989610" y="2217397"/>
            <a:ext cx="383749" cy="393723"/>
          </a:xfrm>
          <a:prstGeom prst="ellipse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E218A1BE-20E7-4719-B0E1-78C64AEA70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514" y="113082"/>
            <a:ext cx="1209286" cy="3497933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7BCE650D-867A-4C70-B9DD-0DFA7B2D7AC0}"/>
              </a:ext>
            </a:extLst>
          </p:cNvPr>
          <p:cNvSpPr/>
          <p:nvPr/>
        </p:nvSpPr>
        <p:spPr>
          <a:xfrm>
            <a:off x="3403634" y="2813638"/>
            <a:ext cx="2357085" cy="2408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487ED6CF-B8C7-4246-BC87-6A1B7DD3CA44}"/>
              </a:ext>
            </a:extLst>
          </p:cNvPr>
          <p:cNvSpPr/>
          <p:nvPr/>
        </p:nvSpPr>
        <p:spPr>
          <a:xfrm>
            <a:off x="9910236" y="6555368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3275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2EA1A7-DC7A-40A8-9E07-5A84A2CE9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616" y="1107439"/>
            <a:ext cx="7907023" cy="5057055"/>
          </a:xfrm>
        </p:spPr>
        <p:txBody>
          <a:bodyPr>
            <a:normAutofit fontScale="77500" lnSpcReduction="20000"/>
          </a:bodyPr>
          <a:lstStyle/>
          <a:p>
            <a:r>
              <a:rPr lang="es-ES" sz="2800" noProof="0" dirty="0"/>
              <a:t>Sativum es una </a:t>
            </a:r>
            <a:r>
              <a:rPr lang="es-ES" sz="2800" noProof="0" dirty="0">
                <a:highlight>
                  <a:srgbClr val="FFFF00"/>
                </a:highlight>
              </a:rPr>
              <a:t>herramienta pública </a:t>
            </a:r>
            <a:r>
              <a:rPr lang="es-ES" sz="2800" noProof="0" dirty="0"/>
              <a:t>para la </a:t>
            </a:r>
            <a:r>
              <a:rPr lang="es-ES" sz="2800" noProof="0" dirty="0">
                <a:highlight>
                  <a:srgbClr val="FFFF00"/>
                </a:highlight>
              </a:rPr>
              <a:t>gestión</a:t>
            </a:r>
            <a:r>
              <a:rPr lang="es-ES" sz="2800" noProof="0" dirty="0"/>
              <a:t> de datos sobre </a:t>
            </a:r>
            <a:r>
              <a:rPr lang="es-ES" sz="2800" noProof="0" dirty="0">
                <a:highlight>
                  <a:srgbClr val="FFFF00"/>
                </a:highlight>
              </a:rPr>
              <a:t>parcelas agrícolas en España</a:t>
            </a:r>
          </a:p>
          <a:p>
            <a:pPr lvl="1"/>
            <a:r>
              <a:rPr lang="es-ES" sz="2300" dirty="0"/>
              <a:t>Datos </a:t>
            </a:r>
            <a:r>
              <a:rPr lang="es-ES" sz="2300" dirty="0" err="1"/>
              <a:t>Copernicus</a:t>
            </a:r>
            <a:r>
              <a:rPr lang="es-ES" sz="2300" dirty="0"/>
              <a:t> (S-2)</a:t>
            </a:r>
          </a:p>
          <a:p>
            <a:pPr lvl="1"/>
            <a:r>
              <a:rPr lang="es-ES" sz="2300" dirty="0"/>
              <a:t>Satélite VHR y foto aérea</a:t>
            </a:r>
            <a:endParaRPr lang="es-ES" sz="2300" noProof="0" dirty="0"/>
          </a:p>
          <a:p>
            <a:pPr lvl="1"/>
            <a:r>
              <a:rPr lang="es-ES" sz="2300" noProof="0" dirty="0"/>
              <a:t>Suelo</a:t>
            </a:r>
          </a:p>
          <a:p>
            <a:pPr lvl="1"/>
            <a:r>
              <a:rPr lang="es-ES" sz="2300" noProof="0" dirty="0"/>
              <a:t>Clima</a:t>
            </a:r>
          </a:p>
          <a:p>
            <a:pPr lvl="1"/>
            <a:r>
              <a:rPr lang="es-ES" sz="2300" noProof="0" dirty="0"/>
              <a:t>Parcelario y cultivos</a:t>
            </a:r>
          </a:p>
          <a:p>
            <a:pPr lvl="1"/>
            <a:r>
              <a:rPr lang="es-ES" sz="2300" noProof="0" dirty="0"/>
              <a:t>Capas adicionales de información: cultivos, ZVN, </a:t>
            </a:r>
            <a:r>
              <a:rPr lang="es-ES" sz="2300" noProof="0" dirty="0" err="1"/>
              <a:t>etc</a:t>
            </a:r>
            <a:endParaRPr lang="es-ES" sz="2300" noProof="0" dirty="0"/>
          </a:p>
          <a:p>
            <a:pPr marL="457200" lvl="1" indent="0">
              <a:buNone/>
            </a:pPr>
            <a:endParaRPr lang="es-ES" sz="1300" noProof="0" dirty="0"/>
          </a:p>
          <a:p>
            <a:r>
              <a:rPr lang="es-ES" sz="2800" noProof="0" dirty="0"/>
              <a:t>Integrada con el sistema de gestión de la PAC</a:t>
            </a:r>
          </a:p>
          <a:p>
            <a:pPr marL="0" indent="0">
              <a:buNone/>
            </a:pPr>
            <a:endParaRPr lang="es-ES" sz="1300" noProof="0" dirty="0"/>
          </a:p>
          <a:p>
            <a:r>
              <a:rPr lang="es-ES" sz="2800" noProof="0" dirty="0"/>
              <a:t>Se incluyen módulos de ayuda a la toma de decisiones.</a:t>
            </a:r>
          </a:p>
          <a:p>
            <a:pPr lvl="1"/>
            <a:r>
              <a:rPr lang="es-ES" sz="2800" b="1" noProof="0" dirty="0"/>
              <a:t>Nutrición: Es un FAST</a:t>
            </a:r>
          </a:p>
          <a:p>
            <a:pPr lvl="1"/>
            <a:r>
              <a:rPr lang="es-ES" sz="2800" b="1" dirty="0"/>
              <a:t>AP</a:t>
            </a:r>
            <a:r>
              <a:rPr lang="es-ES" sz="2800" dirty="0"/>
              <a:t>: prescripción de </a:t>
            </a:r>
            <a:r>
              <a:rPr lang="es-ES" sz="2800" b="1" dirty="0"/>
              <a:t>mapas de dosificación variable (VRA)</a:t>
            </a:r>
            <a:endParaRPr lang="es-ES" sz="2800" b="1" noProof="0" dirty="0"/>
          </a:p>
          <a:p>
            <a:pPr lvl="1"/>
            <a:r>
              <a:rPr lang="es-ES" sz="2800" noProof="0" dirty="0"/>
              <a:t>Plagas</a:t>
            </a:r>
          </a:p>
          <a:p>
            <a:pPr lvl="1"/>
            <a:r>
              <a:rPr lang="es-ES" sz="2800" dirty="0"/>
              <a:t>Y más por venir (Riego y </a:t>
            </a:r>
            <a:r>
              <a:rPr lang="es-ES" sz="2800" dirty="0" err="1"/>
              <a:t>Fertirrigación</a:t>
            </a:r>
            <a:r>
              <a:rPr lang="es-ES" sz="2800" dirty="0"/>
              <a:t>)</a:t>
            </a:r>
          </a:p>
          <a:p>
            <a:pPr marL="457200" lvl="1" indent="0">
              <a:buNone/>
            </a:pPr>
            <a:endParaRPr lang="es-ES" sz="1400" noProof="0" dirty="0"/>
          </a:p>
          <a:p>
            <a:r>
              <a:rPr lang="es-ES" sz="3200" noProof="0" dirty="0"/>
              <a:t>Cuaderno digital compatible con SIEX</a:t>
            </a:r>
          </a:p>
          <a:p>
            <a:endParaRPr lang="es-ES" sz="2800" noProof="0" dirty="0"/>
          </a:p>
          <a:p>
            <a:pPr marL="457200" lvl="1" indent="0">
              <a:buNone/>
            </a:pPr>
            <a:endParaRPr lang="es-ES" sz="2800" noProof="0" dirty="0"/>
          </a:p>
          <a:p>
            <a:endParaRPr lang="es-ES" sz="2800" noProof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8E81FF-9F41-450A-9D79-FD6630CCBB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872" y="201346"/>
            <a:ext cx="3903725" cy="82289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DB008DF-B59D-4531-9483-5F10D0632E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52"/>
          <a:stretch/>
        </p:blipFill>
        <p:spPr>
          <a:xfrm>
            <a:off x="9182790" y="0"/>
            <a:ext cx="3009210" cy="5392365"/>
          </a:xfrm>
          <a:prstGeom prst="rect">
            <a:avLst/>
          </a:prstGeom>
        </p:spPr>
      </p:pic>
      <p:pic>
        <p:nvPicPr>
          <p:cNvPr id="9" name="Marcador de contenido 5">
            <a:extLst>
              <a:ext uri="{FF2B5EF4-FFF2-40B4-BE49-F238E27FC236}">
                <a16:creationId xmlns:a16="http://schemas.microsoft.com/office/drawing/2014/main" id="{13BE6FEB-A5EB-4D5B-9264-80E45F2A15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656" r="3675"/>
          <a:stretch/>
        </p:blipFill>
        <p:spPr>
          <a:xfrm>
            <a:off x="9182100" y="5115273"/>
            <a:ext cx="3009210" cy="1742727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34C030E9-28B5-4B02-B2B2-5524137A9695}"/>
              </a:ext>
            </a:extLst>
          </p:cNvPr>
          <p:cNvGrpSpPr/>
          <p:nvPr/>
        </p:nvGrpSpPr>
        <p:grpSpPr>
          <a:xfrm>
            <a:off x="5707980" y="6156996"/>
            <a:ext cx="3473430" cy="681037"/>
            <a:chOff x="1308100" y="4838700"/>
            <a:chExt cx="3473430" cy="889000"/>
          </a:xfrm>
        </p:grpSpPr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86539CD1-39A3-49C3-8858-F3980319A3B2}"/>
                </a:ext>
              </a:extLst>
            </p:cNvPr>
            <p:cNvSpPr/>
            <p:nvPr/>
          </p:nvSpPr>
          <p:spPr>
            <a:xfrm>
              <a:off x="1308100" y="4838700"/>
              <a:ext cx="3413934" cy="889000"/>
            </a:xfrm>
            <a:prstGeom prst="roundRect">
              <a:avLst/>
            </a:prstGeom>
            <a:solidFill>
              <a:srgbClr val="66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>
              <a:hlinkClick r:id="rId6"/>
              <a:extLst>
                <a:ext uri="{FF2B5EF4-FFF2-40B4-BE49-F238E27FC236}">
                  <a16:creationId xmlns:a16="http://schemas.microsoft.com/office/drawing/2014/main" id="{178C644D-5F26-4C28-8CC7-3E5F2AABDAAF}"/>
                </a:ext>
              </a:extLst>
            </p:cNvPr>
            <p:cNvSpPr/>
            <p:nvPr/>
          </p:nvSpPr>
          <p:spPr>
            <a:xfrm>
              <a:off x="1319813" y="5052367"/>
              <a:ext cx="34617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b="1" dirty="0"/>
                <a:t>https://www.sativum.es/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3664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400C598-F92B-49FF-8837-087F16286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43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10C9F85-624F-4B22-956A-B122154B04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3669BDF-235F-4246-919E-426CCA1CB4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0FE75B2-A576-44DC-A6DE-C14C4A9601A4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9D8DC3E-212C-4194-BC83-B51420553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330" y="968066"/>
            <a:ext cx="10586920" cy="5823086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A65ADEE6-5D39-41D8-8143-05BF02B698CB}"/>
              </a:ext>
            </a:extLst>
          </p:cNvPr>
          <p:cNvSpPr/>
          <p:nvPr/>
        </p:nvSpPr>
        <p:spPr>
          <a:xfrm>
            <a:off x="5881262" y="5889934"/>
            <a:ext cx="829056" cy="4537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1CBB4AE-18DE-48C6-8E9B-760E4A9C1B8B}"/>
              </a:ext>
            </a:extLst>
          </p:cNvPr>
          <p:cNvSpPr/>
          <p:nvPr/>
        </p:nvSpPr>
        <p:spPr>
          <a:xfrm>
            <a:off x="10698480" y="1391920"/>
            <a:ext cx="985520" cy="261112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DF270D1-0198-4FA8-9505-ED3FA5495F23}"/>
              </a:ext>
            </a:extLst>
          </p:cNvPr>
          <p:cNvSpPr/>
          <p:nvPr/>
        </p:nvSpPr>
        <p:spPr>
          <a:xfrm>
            <a:off x="9910236" y="6555368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184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4EDA11-7592-47BF-A191-8A72B400D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08F8CA0-CAA4-4D6A-B96F-A3BC05241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40" y="1196067"/>
            <a:ext cx="10627360" cy="5661933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E1F80DEE-B9D4-4610-8228-A39EFF787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440" y="0"/>
            <a:ext cx="9966870" cy="172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altLang="es-E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Función zonificación y exportación mapas dosificación variable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Se crea un mapa zonificado promediando una o varias imágenes seleccionadas por el usuario y enlaza cada unidad de manejo con el módulo de nutrientes para elaborar la prescripción según el objetivo de producción de cada zona.</a:t>
            </a:r>
            <a:endParaRPr kumimoji="0" lang="es-ES" alt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F00E0A-5298-497A-A0EB-F81EBE93C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310" y="166880"/>
            <a:ext cx="1320980" cy="431153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2C060869-8BBD-4C08-81F7-525EFE9342EC}"/>
              </a:ext>
            </a:extLst>
          </p:cNvPr>
          <p:cNvSpPr/>
          <p:nvPr/>
        </p:nvSpPr>
        <p:spPr>
          <a:xfrm>
            <a:off x="9910236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73485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15F3296E-61F7-45C1-B78A-AC98634F2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" y="243069"/>
            <a:ext cx="12186225" cy="661493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94AB419-D946-4D7C-BA4F-9FC87B40F880}"/>
              </a:ext>
            </a:extLst>
          </p:cNvPr>
          <p:cNvSpPr/>
          <p:nvPr/>
        </p:nvSpPr>
        <p:spPr>
          <a:xfrm>
            <a:off x="209549" y="1617203"/>
            <a:ext cx="5200651" cy="344948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FF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AD35CB9-B5F3-4172-94F0-301FB9EC69F9}"/>
              </a:ext>
            </a:extLst>
          </p:cNvPr>
          <p:cNvSpPr txBox="1"/>
          <p:nvPr/>
        </p:nvSpPr>
        <p:spPr>
          <a:xfrm>
            <a:off x="371957" y="401856"/>
            <a:ext cx="950281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 ha añadido la posibilidad de promediar tantas imágenes S-2 como el usuario quiera para obtener la zonificación. Recomendación fechas de máximo desarrollo vegetal del cultivo y mismo cultivo </a:t>
            </a:r>
          </a:p>
        </p:txBody>
      </p:sp>
      <p:cxnSp>
        <p:nvCxnSpPr>
          <p:cNvPr id="8" name="Conector: angular 7">
            <a:extLst>
              <a:ext uri="{FF2B5EF4-FFF2-40B4-BE49-F238E27FC236}">
                <a16:creationId xmlns:a16="http://schemas.microsoft.com/office/drawing/2014/main" id="{75FCF5B8-F162-4FCB-A524-BAB501BBCACA}"/>
              </a:ext>
            </a:extLst>
          </p:cNvPr>
          <p:cNvCxnSpPr>
            <a:cxnSpLocks/>
          </p:cNvCxnSpPr>
          <p:nvPr/>
        </p:nvCxnSpPr>
        <p:spPr>
          <a:xfrm rot="5400000">
            <a:off x="5311396" y="1146994"/>
            <a:ext cx="778634" cy="581024"/>
          </a:xfrm>
          <a:prstGeom prst="bentConnector3">
            <a:avLst>
              <a:gd name="adj1" fmla="val 100155"/>
            </a:avLst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8A4574A3-3F00-404B-86B8-E5ED209EDB8A}"/>
              </a:ext>
            </a:extLst>
          </p:cNvPr>
          <p:cNvSpPr/>
          <p:nvPr/>
        </p:nvSpPr>
        <p:spPr>
          <a:xfrm>
            <a:off x="81446" y="5993157"/>
            <a:ext cx="556729" cy="462987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FF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AAD03B1-C1DB-49D7-B875-8C407E4FC6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1F3F5AC-DB90-4E39-98C6-85AD94E73998}"/>
              </a:ext>
            </a:extLst>
          </p:cNvPr>
          <p:cNvSpPr/>
          <p:nvPr/>
        </p:nvSpPr>
        <p:spPr>
          <a:xfrm>
            <a:off x="9910236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23854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C6CFBF-6A0A-4856-81C2-BEE0C345B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C40A41E-E2AE-420F-8300-A3966CB66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239"/>
            <a:ext cx="12192000" cy="653952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18A8FBE-65BD-4904-8E0D-C4DB105026C0}"/>
              </a:ext>
            </a:extLst>
          </p:cNvPr>
          <p:cNvSpPr/>
          <p:nvPr/>
        </p:nvSpPr>
        <p:spPr>
          <a:xfrm>
            <a:off x="9910236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38403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C6CFBF-6A0A-4856-81C2-BEE0C345B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C40A41E-E2AE-420F-8300-A3966CB66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239"/>
            <a:ext cx="12192000" cy="653952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23ED984-10B8-4AC6-A50E-0D11AED0E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488" y="1896574"/>
            <a:ext cx="3719512" cy="280511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6273F15-E961-4AC5-90D1-FB41FA83F295}"/>
              </a:ext>
            </a:extLst>
          </p:cNvPr>
          <p:cNvSpPr/>
          <p:nvPr/>
        </p:nvSpPr>
        <p:spPr>
          <a:xfrm>
            <a:off x="9910236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89862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1A4FA91-F74C-49FF-997B-7052DA826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967"/>
            <a:ext cx="12192000" cy="6618066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94AB419-D946-4D7C-BA4F-9FC87B40F880}"/>
              </a:ext>
            </a:extLst>
          </p:cNvPr>
          <p:cNvSpPr/>
          <p:nvPr/>
        </p:nvSpPr>
        <p:spPr>
          <a:xfrm>
            <a:off x="171451" y="1524001"/>
            <a:ext cx="5835810" cy="352424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FF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A4667C0-6576-4F36-9E25-3ECB9E2EBA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37431BD-C119-4C7B-B4F0-580A438A6632}"/>
              </a:ext>
            </a:extLst>
          </p:cNvPr>
          <p:cNvSpPr/>
          <p:nvPr/>
        </p:nvSpPr>
        <p:spPr>
          <a:xfrm>
            <a:off x="171451" y="5299587"/>
            <a:ext cx="2915878" cy="56043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A2DA813-36E6-44A8-B5E3-648F25B32CB1}"/>
              </a:ext>
            </a:extLst>
          </p:cNvPr>
          <p:cNvSpPr/>
          <p:nvPr/>
        </p:nvSpPr>
        <p:spPr>
          <a:xfrm>
            <a:off x="9910236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73118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0560553-3DCB-4DB6-959C-07FE8C40B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0" y="66467"/>
            <a:ext cx="12083319" cy="679153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CF3D8833-BB77-495F-AF1B-7F3052484DB7}"/>
              </a:ext>
            </a:extLst>
          </p:cNvPr>
          <p:cNvSpPr/>
          <p:nvPr/>
        </p:nvSpPr>
        <p:spPr>
          <a:xfrm>
            <a:off x="9889928" y="6653033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73656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8C90BB70-293B-4C28-B584-0576A309F8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803" y="3538866"/>
            <a:ext cx="1422713" cy="308003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DB2B4F-09D5-4DDF-B6C6-E2B8E2DCA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988055"/>
            <a:ext cx="11696276" cy="94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altLang="es-E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Caso real: agricultor usando mapas de dosificación variable de SATIUVM para la fertilización de sus parcelas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822583-939A-4FA9-A93F-B8F8272FA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3654" y="6103656"/>
            <a:ext cx="26798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Detalle de parcela desde PC</a:t>
            </a:r>
            <a:endParaRPr kumimoji="0" lang="es-ES" alt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37CC1F7-C492-4D0E-857F-E815321058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3FFB8CF-A984-4407-AACA-FB0A1A54ED23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BC7F075-EE03-4B1E-8FD2-1156F719D9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324" y="1437053"/>
            <a:ext cx="3360000" cy="2520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6729C1C-4D55-4028-B06F-F95EDF86B0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689" y="1437053"/>
            <a:ext cx="3360000" cy="25200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0138C13-EB22-47D7-8F43-65FB127669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09" y="1456476"/>
            <a:ext cx="3360000" cy="25200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C1C0F1D-C062-4C6A-A32F-3518161630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324" y="4098903"/>
            <a:ext cx="3360000" cy="2520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F657732-0BEA-4AFD-8A6A-4502EBFC09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643" y="340031"/>
            <a:ext cx="1320980" cy="431153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8202FB9-E4AD-4671-B2DA-6672F522FC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166" y="113082"/>
            <a:ext cx="1036634" cy="299852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5840152-141D-42C0-B26E-2E192D4334E4}"/>
              </a:ext>
            </a:extLst>
          </p:cNvPr>
          <p:cNvSpPr txBox="1"/>
          <p:nvPr/>
        </p:nvSpPr>
        <p:spPr>
          <a:xfrm>
            <a:off x="304800" y="5457325"/>
            <a:ext cx="3647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/>
              </a:rPr>
              <a:t>https://www.sativum.es/web/sativum/agric_prec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C0B6CF7D-32A7-4D02-BD7C-DDC4439BBF8E}"/>
              </a:ext>
            </a:extLst>
          </p:cNvPr>
          <p:cNvSpPr/>
          <p:nvPr/>
        </p:nvSpPr>
        <p:spPr>
          <a:xfrm>
            <a:off x="9920068" y="6584864"/>
            <a:ext cx="23118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554631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20B1773-31E2-4F43-BC0C-DAFC0789E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10" y="1126500"/>
            <a:ext cx="9642380" cy="5135941"/>
          </a:xfr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E3C8466-14DF-4B71-B047-0C2364A44116}"/>
              </a:ext>
            </a:extLst>
          </p:cNvPr>
          <p:cNvSpPr txBox="1"/>
          <p:nvPr/>
        </p:nvSpPr>
        <p:spPr>
          <a:xfrm>
            <a:off x="953729" y="285135"/>
            <a:ext cx="10550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Comparativa</a:t>
            </a:r>
            <a:r>
              <a:rPr lang="en-GB" sz="2400" dirty="0"/>
              <a:t>: </a:t>
            </a:r>
            <a:r>
              <a:rPr lang="en-GB" sz="2400" dirty="0" err="1"/>
              <a:t>Mapa</a:t>
            </a:r>
            <a:r>
              <a:rPr lang="en-GB" sz="2400" dirty="0"/>
              <a:t> de </a:t>
            </a:r>
            <a:r>
              <a:rPr lang="en-GB" sz="2400" dirty="0" err="1"/>
              <a:t>Rendimiento</a:t>
            </a:r>
            <a:r>
              <a:rPr lang="en-GB" sz="2400" dirty="0"/>
              <a:t> vs </a:t>
            </a:r>
            <a:r>
              <a:rPr lang="en-GB" sz="2400" dirty="0" err="1"/>
              <a:t>Zonificación</a:t>
            </a:r>
            <a:r>
              <a:rPr lang="en-GB" sz="2400" dirty="0"/>
              <a:t> de Sativum </a:t>
            </a:r>
            <a:r>
              <a:rPr lang="en-GB" sz="2400" dirty="0" err="1"/>
              <a:t>según</a:t>
            </a:r>
            <a:r>
              <a:rPr lang="en-GB" sz="2400" dirty="0"/>
              <a:t> NDVI (S-2)</a:t>
            </a:r>
          </a:p>
        </p:txBody>
      </p:sp>
    </p:spTree>
    <p:extLst>
      <p:ext uri="{BB962C8B-B14F-4D97-AF65-F5344CB8AC3E}">
        <p14:creationId xmlns:p14="http://schemas.microsoft.com/office/powerpoint/2010/main" val="1720742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hlinkClick r:id="rId3"/>
            <a:extLst>
              <a:ext uri="{FF2B5EF4-FFF2-40B4-BE49-F238E27FC236}">
                <a16:creationId xmlns:a16="http://schemas.microsoft.com/office/drawing/2014/main" id="{711FA3BA-CB68-4B2D-BFF2-DDD838983F90}"/>
              </a:ext>
            </a:extLst>
          </p:cNvPr>
          <p:cNvSpPr/>
          <p:nvPr/>
        </p:nvSpPr>
        <p:spPr>
          <a:xfrm>
            <a:off x="3962336" y="229694"/>
            <a:ext cx="4267327" cy="4565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https://www.sativum.es/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0C50E68-2A03-4344-955F-5A452FB62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152354"/>
            <a:ext cx="12192000" cy="70564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0D2923C-939F-4D9E-BA3A-3071DF7A6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72593"/>
            <a:ext cx="12192000" cy="471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47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D6BCEB56-D39A-4B75-B0A3-C738D4523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608" y="99939"/>
            <a:ext cx="4171743" cy="6557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10C9F85-624F-4B22-956A-B122154B04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54" y="709885"/>
            <a:ext cx="3340861" cy="81298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3669BDF-235F-4246-919E-426CCA1CB4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0FE75B2-A576-44DC-A6DE-C14C4A9601A4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5">
            <a:extLst>
              <a:ext uri="{FF2B5EF4-FFF2-40B4-BE49-F238E27FC236}">
                <a16:creationId xmlns:a16="http://schemas.microsoft.com/office/drawing/2014/main" id="{2A53021B-3A92-4C26-9594-B2171524A6C2}"/>
              </a:ext>
            </a:extLst>
          </p:cNvPr>
          <p:cNvSpPr/>
          <p:nvPr/>
        </p:nvSpPr>
        <p:spPr>
          <a:xfrm>
            <a:off x="5906377" y="3962400"/>
            <a:ext cx="4369714" cy="269525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C42D9587-A85B-4FB3-AECA-BDEBBA770176}"/>
              </a:ext>
            </a:extLst>
          </p:cNvPr>
          <p:cNvCxnSpPr>
            <a:cxnSpLocks/>
          </p:cNvCxnSpPr>
          <p:nvPr/>
        </p:nvCxnSpPr>
        <p:spPr>
          <a:xfrm flipH="1">
            <a:off x="8445358" y="5774076"/>
            <a:ext cx="380143" cy="5137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B806D66B-019D-4B33-B9F7-417D0F247DBE}"/>
              </a:ext>
            </a:extLst>
          </p:cNvPr>
          <p:cNvSpPr/>
          <p:nvPr/>
        </p:nvSpPr>
        <p:spPr>
          <a:xfrm>
            <a:off x="638758" y="3028227"/>
            <a:ext cx="500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cálculo de nutrientes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D8AB33A-9FA3-4C49-957F-E246784DAC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166" y="113082"/>
            <a:ext cx="1036634" cy="299852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7D20E6A-C6D9-4688-8D4C-1AAD5CDA26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5648" y="1738975"/>
            <a:ext cx="1160152" cy="41494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D0AE846A-FF00-4FA2-B66D-4F29ACFCDFA4}"/>
              </a:ext>
            </a:extLst>
          </p:cNvPr>
          <p:cNvSpPr/>
          <p:nvPr/>
        </p:nvSpPr>
        <p:spPr>
          <a:xfrm>
            <a:off x="775142" y="3799198"/>
            <a:ext cx="1413092" cy="87580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FERTILICALC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Algorithm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(Python GPL)</a:t>
            </a:r>
          </a:p>
        </p:txBody>
      </p:sp>
      <p:pic>
        <p:nvPicPr>
          <p:cNvPr id="14" name="Picture 2" descr="Principles of Agronomy for Sustainable Agriculture">
            <a:extLst>
              <a:ext uri="{FF2B5EF4-FFF2-40B4-BE49-F238E27FC236}">
                <a16:creationId xmlns:a16="http://schemas.microsoft.com/office/drawing/2014/main" id="{9CC84C50-6F43-4258-91A7-989DB2651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819" y="3799198"/>
            <a:ext cx="1350792" cy="203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E7B5D2F-6D15-426A-85E6-BD8DFA40FD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7551" y="3799198"/>
            <a:ext cx="1413092" cy="1886711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2CD6DD09-E497-4CFA-898B-71478F4DD18F}"/>
              </a:ext>
            </a:extLst>
          </p:cNvPr>
          <p:cNvSpPr/>
          <p:nvPr/>
        </p:nvSpPr>
        <p:spPr>
          <a:xfrm>
            <a:off x="10018388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0053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ACF0133-D00F-4B34-B8CF-2D6EFEC7D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92" y="935600"/>
            <a:ext cx="9694134" cy="5567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116290" y="113082"/>
            <a:ext cx="101031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nutrientes para elaborar un </a:t>
            </a: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de fertilización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una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parcela individual, zona de manejo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y/o para un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grupo de parcelas simultáneamente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30935DE-ADC6-4C8B-86DD-9E21A96F8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166" y="113082"/>
            <a:ext cx="1036634" cy="299852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3FE21BC-675B-4B67-8993-C55B37729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5648" y="1738975"/>
            <a:ext cx="1160152" cy="41494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0" name="Rectángulo 5">
            <a:extLst>
              <a:ext uri="{FF2B5EF4-FFF2-40B4-BE49-F238E27FC236}">
                <a16:creationId xmlns:a16="http://schemas.microsoft.com/office/drawing/2014/main" id="{643F5728-8B09-49B9-835F-092B80A03F21}"/>
              </a:ext>
            </a:extLst>
          </p:cNvPr>
          <p:cNvSpPr/>
          <p:nvPr/>
        </p:nvSpPr>
        <p:spPr>
          <a:xfrm>
            <a:off x="7846203" y="4279208"/>
            <a:ext cx="1643237" cy="3537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8067439-41F8-4A69-8306-EF04E91B6E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4480" y="1946448"/>
            <a:ext cx="6766560" cy="25548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B90AACD1-7D58-4450-86CB-D2CE0B5BA61C}"/>
              </a:ext>
            </a:extLst>
          </p:cNvPr>
          <p:cNvSpPr/>
          <p:nvPr/>
        </p:nvSpPr>
        <p:spPr>
          <a:xfrm>
            <a:off x="9979061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236564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FBD7028-496A-4966-8DBB-0744692A7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163" y="907831"/>
            <a:ext cx="7729711" cy="582565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30935DE-ADC6-4C8B-86DD-9E21A96F8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166" y="113082"/>
            <a:ext cx="1036634" cy="299852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3FE21BC-675B-4B67-8993-C55B37729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5648" y="1738975"/>
            <a:ext cx="1160152" cy="41494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0" name="Rectángulo 5">
            <a:extLst>
              <a:ext uri="{FF2B5EF4-FFF2-40B4-BE49-F238E27FC236}">
                <a16:creationId xmlns:a16="http://schemas.microsoft.com/office/drawing/2014/main" id="{643F5728-8B09-49B9-835F-092B80A03F21}"/>
              </a:ext>
            </a:extLst>
          </p:cNvPr>
          <p:cNvSpPr/>
          <p:nvPr/>
        </p:nvSpPr>
        <p:spPr>
          <a:xfrm>
            <a:off x="2113275" y="3538516"/>
            <a:ext cx="3007366" cy="3537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8AAA535-6BF4-45F4-97FA-158BE116ACC8}"/>
              </a:ext>
            </a:extLst>
          </p:cNvPr>
          <p:cNvSpPr/>
          <p:nvPr/>
        </p:nvSpPr>
        <p:spPr>
          <a:xfrm>
            <a:off x="503936" y="0"/>
            <a:ext cx="10326624" cy="926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Herramienta de nutrientes: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Parametrización avanzada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indicación de datos de suelos precargados a partir de datos de la BD de suelos de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ITACyL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 personalizados por el usuario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608B3BB-D398-4308-AAEB-6F5F30621B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2115" y="3545836"/>
            <a:ext cx="3718243" cy="1118447"/>
          </a:xfrm>
          <a:prstGeom prst="rect">
            <a:avLst/>
          </a:prstGeom>
        </p:spPr>
      </p:pic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57AA9B72-22FD-4891-A1A3-5E03AB4D2A14}"/>
              </a:ext>
            </a:extLst>
          </p:cNvPr>
          <p:cNvCxnSpPr>
            <a:cxnSpLocks/>
          </p:cNvCxnSpPr>
          <p:nvPr/>
        </p:nvCxnSpPr>
        <p:spPr>
          <a:xfrm>
            <a:off x="5120641" y="3708400"/>
            <a:ext cx="2750517" cy="2801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ángulo 5">
            <a:extLst>
              <a:ext uri="{FF2B5EF4-FFF2-40B4-BE49-F238E27FC236}">
                <a16:creationId xmlns:a16="http://schemas.microsoft.com/office/drawing/2014/main" id="{6B9F71F6-FC57-4AE0-A53E-0A03CD61225E}"/>
              </a:ext>
            </a:extLst>
          </p:cNvPr>
          <p:cNvSpPr/>
          <p:nvPr/>
        </p:nvSpPr>
        <p:spPr>
          <a:xfrm>
            <a:off x="4188603" y="4719497"/>
            <a:ext cx="2220848" cy="35375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4CA220E-3BE7-4D9F-ABF1-1098BAD5852D}"/>
              </a:ext>
            </a:extLst>
          </p:cNvPr>
          <p:cNvSpPr/>
          <p:nvPr/>
        </p:nvSpPr>
        <p:spPr>
          <a:xfrm>
            <a:off x="9979061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949755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44F7B7C-7245-448D-8D99-8008079C8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70" y="1474357"/>
            <a:ext cx="8405964" cy="492186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1865376" y="968065"/>
            <a:ext cx="8887968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nutrientes para elaborar un </a:t>
            </a: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de fertilización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5A194C-6507-4F86-BBC6-277A122D69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643" y="351171"/>
            <a:ext cx="1320980" cy="40887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9F91474-62EE-4BFC-A731-4FD8D28B755A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2BDFDD-A973-42D5-9106-9982E606CD60}"/>
              </a:ext>
            </a:extLst>
          </p:cNvPr>
          <p:cNvSpPr txBox="1"/>
          <p:nvPr/>
        </p:nvSpPr>
        <p:spPr>
          <a:xfrm>
            <a:off x="8925381" y="1691333"/>
            <a:ext cx="112285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PASO 1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43F5728-8B09-49B9-835F-092B80A03F21}"/>
              </a:ext>
            </a:extLst>
          </p:cNvPr>
          <p:cNvSpPr/>
          <p:nvPr/>
        </p:nvSpPr>
        <p:spPr>
          <a:xfrm>
            <a:off x="6323932" y="4477213"/>
            <a:ext cx="1519588" cy="19559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5">
            <a:extLst>
              <a:ext uri="{FF2B5EF4-FFF2-40B4-BE49-F238E27FC236}">
                <a16:creationId xmlns:a16="http://schemas.microsoft.com/office/drawing/2014/main" id="{643F5728-8B09-49B9-835F-092B80A03F21}"/>
              </a:ext>
            </a:extLst>
          </p:cNvPr>
          <p:cNvSpPr/>
          <p:nvPr/>
        </p:nvSpPr>
        <p:spPr>
          <a:xfrm>
            <a:off x="3088640" y="4933032"/>
            <a:ext cx="835306" cy="28041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5">
            <a:extLst>
              <a:ext uri="{FF2B5EF4-FFF2-40B4-BE49-F238E27FC236}">
                <a16:creationId xmlns:a16="http://schemas.microsoft.com/office/drawing/2014/main" id="{A4C33A70-12D2-48D6-8BD9-0012C09DF1DB}"/>
              </a:ext>
            </a:extLst>
          </p:cNvPr>
          <p:cNvSpPr/>
          <p:nvPr/>
        </p:nvSpPr>
        <p:spPr>
          <a:xfrm>
            <a:off x="4511040" y="3668567"/>
            <a:ext cx="2446097" cy="217504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D2C84B5-867D-4E70-848E-FC48CC18A7EA}"/>
              </a:ext>
            </a:extLst>
          </p:cNvPr>
          <p:cNvSpPr txBox="1"/>
          <p:nvPr/>
        </p:nvSpPr>
        <p:spPr>
          <a:xfrm>
            <a:off x="8375205" y="3016305"/>
            <a:ext cx="2736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primera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pantalla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calcula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necesidades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NPK de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cultivo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según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objetivo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producción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propuesto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manejo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cultivo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precedente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OJO! Si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regamos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sondeo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Podemos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FERTIRRIGNADO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</a:t>
            </a:r>
          </a:p>
        </p:txBody>
      </p:sp>
      <p:sp>
        <p:nvSpPr>
          <p:cNvPr id="16" name="Rectángulo 5">
            <a:extLst>
              <a:ext uri="{FF2B5EF4-FFF2-40B4-BE49-F238E27FC236}">
                <a16:creationId xmlns:a16="http://schemas.microsoft.com/office/drawing/2014/main" id="{827F621E-9F68-4CE3-AF80-34B86A04D4C5}"/>
              </a:ext>
            </a:extLst>
          </p:cNvPr>
          <p:cNvSpPr/>
          <p:nvPr/>
        </p:nvSpPr>
        <p:spPr>
          <a:xfrm>
            <a:off x="4418824" y="4858031"/>
            <a:ext cx="3424695" cy="103190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799681D2-647B-4D0C-9528-E8F930B531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166" y="113082"/>
            <a:ext cx="1036634" cy="299852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8720D65E-9366-4AE9-8683-8E5A999CCE4A}"/>
              </a:ext>
            </a:extLst>
          </p:cNvPr>
          <p:cNvSpPr/>
          <p:nvPr/>
        </p:nvSpPr>
        <p:spPr>
          <a:xfrm>
            <a:off x="9979061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3410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5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29762728-FC8B-468E-A59B-C0757F3CB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850" y="1493148"/>
            <a:ext cx="7292260" cy="529570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1865376" y="968065"/>
            <a:ext cx="8887968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nutrientes para elaborar un </a:t>
            </a: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de fertilización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9F91474-62EE-4BFC-A731-4FD8D28B755A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2BDFDD-A973-42D5-9106-9982E606CD60}"/>
              </a:ext>
            </a:extLst>
          </p:cNvPr>
          <p:cNvSpPr txBox="1"/>
          <p:nvPr/>
        </p:nvSpPr>
        <p:spPr>
          <a:xfrm>
            <a:off x="8925381" y="1691333"/>
            <a:ext cx="112285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PASO 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43F5728-8B09-49B9-835F-092B80A03F21}"/>
              </a:ext>
            </a:extLst>
          </p:cNvPr>
          <p:cNvSpPr/>
          <p:nvPr/>
        </p:nvSpPr>
        <p:spPr>
          <a:xfrm>
            <a:off x="5084412" y="4192732"/>
            <a:ext cx="3084228" cy="152734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5">
            <a:extLst>
              <a:ext uri="{FF2B5EF4-FFF2-40B4-BE49-F238E27FC236}">
                <a16:creationId xmlns:a16="http://schemas.microsoft.com/office/drawing/2014/main" id="{643F5728-8B09-49B9-835F-092B80A03F21}"/>
              </a:ext>
            </a:extLst>
          </p:cNvPr>
          <p:cNvSpPr/>
          <p:nvPr/>
        </p:nvSpPr>
        <p:spPr>
          <a:xfrm>
            <a:off x="3496330" y="2831193"/>
            <a:ext cx="835306" cy="28041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 5">
            <a:extLst>
              <a:ext uri="{FF2B5EF4-FFF2-40B4-BE49-F238E27FC236}">
                <a16:creationId xmlns:a16="http://schemas.microsoft.com/office/drawing/2014/main" id="{827F621E-9F68-4CE3-AF80-34B86A04D4C5}"/>
              </a:ext>
            </a:extLst>
          </p:cNvPr>
          <p:cNvSpPr/>
          <p:nvPr/>
        </p:nvSpPr>
        <p:spPr>
          <a:xfrm>
            <a:off x="5307463" y="2745569"/>
            <a:ext cx="2932298" cy="1206561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799681D2-647B-4D0C-9528-E8F930B531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166" y="113082"/>
            <a:ext cx="1036634" cy="299852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14C3DD6-56CB-4748-A060-F046E0C368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643" y="351171"/>
            <a:ext cx="1320980" cy="40887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F8D58BFD-5C67-4B0C-B4C8-49FC3D944925}"/>
              </a:ext>
            </a:extLst>
          </p:cNvPr>
          <p:cNvSpPr/>
          <p:nvPr/>
        </p:nvSpPr>
        <p:spPr>
          <a:xfrm>
            <a:off x="9979061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2063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C392A96-4584-4615-8DFF-0DC01464D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76" y="1421161"/>
            <a:ext cx="6833020" cy="522294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1814927" y="847764"/>
            <a:ext cx="8887968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nutrientes para elaborar un </a:t>
            </a: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de fertilización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9F91474-62EE-4BFC-A731-4FD8D28B755A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2BDFDD-A973-42D5-9106-9982E606CD60}"/>
              </a:ext>
            </a:extLst>
          </p:cNvPr>
          <p:cNvSpPr txBox="1"/>
          <p:nvPr/>
        </p:nvSpPr>
        <p:spPr>
          <a:xfrm>
            <a:off x="8925381" y="1691333"/>
            <a:ext cx="112285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PASO 2</a:t>
            </a:r>
          </a:p>
        </p:txBody>
      </p:sp>
      <p:sp>
        <p:nvSpPr>
          <p:cNvPr id="10" name="Rectángulo 5">
            <a:extLst>
              <a:ext uri="{FF2B5EF4-FFF2-40B4-BE49-F238E27FC236}">
                <a16:creationId xmlns:a16="http://schemas.microsoft.com/office/drawing/2014/main" id="{643F5728-8B09-49B9-835F-092B80A03F21}"/>
              </a:ext>
            </a:extLst>
          </p:cNvPr>
          <p:cNvSpPr/>
          <p:nvPr/>
        </p:nvSpPr>
        <p:spPr>
          <a:xfrm>
            <a:off x="2094250" y="2831193"/>
            <a:ext cx="2569190" cy="28041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799681D2-647B-4D0C-9528-E8F930B531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166" y="113082"/>
            <a:ext cx="1036634" cy="299852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C075D32-7528-4766-B02D-2591579782F8}"/>
              </a:ext>
            </a:extLst>
          </p:cNvPr>
          <p:cNvSpPr txBox="1"/>
          <p:nvPr/>
        </p:nvSpPr>
        <p:spPr>
          <a:xfrm>
            <a:off x="7766431" y="2981374"/>
            <a:ext cx="2736585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 se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incopora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fertilizante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orgánico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parcela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sobre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ZVN y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límites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permitidos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saldría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aviso!!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111157BC-5C3F-4B7E-BBB1-7059CEB6EF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643" y="351171"/>
            <a:ext cx="1320980" cy="40887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809E0170-C002-4A7D-B170-6ED847D49EB8}"/>
              </a:ext>
            </a:extLst>
          </p:cNvPr>
          <p:cNvSpPr/>
          <p:nvPr/>
        </p:nvSpPr>
        <p:spPr>
          <a:xfrm>
            <a:off x="9979061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2673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9F8668E-691C-4E1B-BA29-3024072A5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145" y="1511172"/>
            <a:ext cx="6917316" cy="516688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1814927" y="847764"/>
            <a:ext cx="8887968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nutrientes para elaborar un </a:t>
            </a: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de fertilización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9F91474-62EE-4BFC-A731-4FD8D28B755A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2BDFDD-A973-42D5-9106-9982E606CD60}"/>
              </a:ext>
            </a:extLst>
          </p:cNvPr>
          <p:cNvSpPr txBox="1"/>
          <p:nvPr/>
        </p:nvSpPr>
        <p:spPr>
          <a:xfrm>
            <a:off x="8925381" y="1691333"/>
            <a:ext cx="112285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PASO 2</a:t>
            </a:r>
          </a:p>
        </p:txBody>
      </p:sp>
      <p:sp>
        <p:nvSpPr>
          <p:cNvPr id="10" name="Rectángulo 5">
            <a:extLst>
              <a:ext uri="{FF2B5EF4-FFF2-40B4-BE49-F238E27FC236}">
                <a16:creationId xmlns:a16="http://schemas.microsoft.com/office/drawing/2014/main" id="{643F5728-8B09-49B9-835F-092B80A03F21}"/>
              </a:ext>
            </a:extLst>
          </p:cNvPr>
          <p:cNvSpPr/>
          <p:nvPr/>
        </p:nvSpPr>
        <p:spPr>
          <a:xfrm>
            <a:off x="1856380" y="2201820"/>
            <a:ext cx="6342740" cy="8157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799681D2-647B-4D0C-9528-E8F930B531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166" y="113082"/>
            <a:ext cx="1036634" cy="299852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C075D32-7528-4766-B02D-2591579782F8}"/>
              </a:ext>
            </a:extLst>
          </p:cNvPr>
          <p:cNvSpPr txBox="1"/>
          <p:nvPr/>
        </p:nvSpPr>
        <p:spPr>
          <a:xfrm>
            <a:off x="8598161" y="3502443"/>
            <a:ext cx="2736585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 se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incopora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fertilizante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orgánico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parcela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sobre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ZVN y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límites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permitidos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saldría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aviso!!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47C7DB80-2ECA-402C-9126-B7FEA16C9C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643" y="351171"/>
            <a:ext cx="1320980" cy="40887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DF2B348F-1AC4-44DC-8430-EF6819F0B6E4}"/>
              </a:ext>
            </a:extLst>
          </p:cNvPr>
          <p:cNvSpPr/>
          <p:nvPr/>
        </p:nvSpPr>
        <p:spPr>
          <a:xfrm>
            <a:off x="9979061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2181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29A9A46-D41D-432F-8384-ECE6B8EE5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48" y="1238179"/>
            <a:ext cx="7531901" cy="545329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22" y="64513"/>
            <a:ext cx="2887450" cy="70264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1830981" y="705278"/>
            <a:ext cx="8887968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nutrientes para elaborar un </a:t>
            </a: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de fertilización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9F91474-62EE-4BFC-A731-4FD8D28B755A}"/>
              </a:ext>
            </a:extLst>
          </p:cNvPr>
          <p:cNvSpPr/>
          <p:nvPr/>
        </p:nvSpPr>
        <p:spPr>
          <a:xfrm>
            <a:off x="54940" y="105155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ángulo 5">
            <a:extLst>
              <a:ext uri="{FF2B5EF4-FFF2-40B4-BE49-F238E27FC236}">
                <a16:creationId xmlns:a16="http://schemas.microsoft.com/office/drawing/2014/main" id="{80DB9468-8000-4CF3-A8FC-CAC26C71417B}"/>
              </a:ext>
            </a:extLst>
          </p:cNvPr>
          <p:cNvSpPr/>
          <p:nvPr/>
        </p:nvSpPr>
        <p:spPr>
          <a:xfrm>
            <a:off x="5335217" y="5078840"/>
            <a:ext cx="1122479" cy="395606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34214F5-559B-4607-876C-73BCC6DBBF40}"/>
              </a:ext>
            </a:extLst>
          </p:cNvPr>
          <p:cNvSpPr txBox="1"/>
          <p:nvPr/>
        </p:nvSpPr>
        <p:spPr>
          <a:xfrm>
            <a:off x="8957115" y="2451461"/>
            <a:ext cx="2736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 una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parcela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regada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aguas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subterráneas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considera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aporte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nitratos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 de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potasio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suministrado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por 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agua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riego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supone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importante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ahorro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insumos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fertilización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sobre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Zonas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Vulnerables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la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contaminación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por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Nitratos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07A6BD99-CE2E-4D3F-900D-A09C2959D544}"/>
              </a:ext>
            </a:extLst>
          </p:cNvPr>
          <p:cNvCxnSpPr>
            <a:cxnSpLocks/>
          </p:cNvCxnSpPr>
          <p:nvPr/>
        </p:nvCxnSpPr>
        <p:spPr>
          <a:xfrm flipV="1">
            <a:off x="6457696" y="4347714"/>
            <a:ext cx="2382484" cy="70451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>
            <a:extLst>
              <a:ext uri="{FF2B5EF4-FFF2-40B4-BE49-F238E27FC236}">
                <a16:creationId xmlns:a16="http://schemas.microsoft.com/office/drawing/2014/main" id="{746AB309-B7A2-49A6-9A26-203A09A371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643" y="351171"/>
            <a:ext cx="1320980" cy="40887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9761E3A7-400D-4A29-87E0-3DAB8CB7BEE2}"/>
              </a:ext>
            </a:extLst>
          </p:cNvPr>
          <p:cNvSpPr/>
          <p:nvPr/>
        </p:nvSpPr>
        <p:spPr>
          <a:xfrm>
            <a:off x="9979061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7121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29A9A46-D41D-432F-8384-ECE6B8EE5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48" y="1238179"/>
            <a:ext cx="7531901" cy="545329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22" y="64513"/>
            <a:ext cx="2887450" cy="70264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1830981" y="705278"/>
            <a:ext cx="8887968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nutrientes para elaborar un </a:t>
            </a: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de fertilización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9F91474-62EE-4BFC-A731-4FD8D28B755A}"/>
              </a:ext>
            </a:extLst>
          </p:cNvPr>
          <p:cNvSpPr/>
          <p:nvPr/>
        </p:nvSpPr>
        <p:spPr>
          <a:xfrm>
            <a:off x="54940" y="105155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ángulo 5">
            <a:extLst>
              <a:ext uri="{FF2B5EF4-FFF2-40B4-BE49-F238E27FC236}">
                <a16:creationId xmlns:a16="http://schemas.microsoft.com/office/drawing/2014/main" id="{80DB9468-8000-4CF3-A8FC-CAC26C71417B}"/>
              </a:ext>
            </a:extLst>
          </p:cNvPr>
          <p:cNvSpPr/>
          <p:nvPr/>
        </p:nvSpPr>
        <p:spPr>
          <a:xfrm>
            <a:off x="5335217" y="5078840"/>
            <a:ext cx="1122479" cy="395606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07A6BD99-CE2E-4D3F-900D-A09C2959D544}"/>
              </a:ext>
            </a:extLst>
          </p:cNvPr>
          <p:cNvCxnSpPr>
            <a:cxnSpLocks/>
          </p:cNvCxnSpPr>
          <p:nvPr/>
        </p:nvCxnSpPr>
        <p:spPr>
          <a:xfrm flipV="1">
            <a:off x="6457696" y="4490720"/>
            <a:ext cx="1706553" cy="561512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2FFD81A8-94D8-4860-A059-B020C7E76E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5369" y="2693235"/>
            <a:ext cx="3681356" cy="2242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CCE18D6-DD9A-40CB-B593-52CAF8848D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643" y="351171"/>
            <a:ext cx="1320980" cy="40887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02DC9B05-1B8F-4747-9FCB-C9A5725C0768}"/>
              </a:ext>
            </a:extLst>
          </p:cNvPr>
          <p:cNvSpPr/>
          <p:nvPr/>
        </p:nvSpPr>
        <p:spPr>
          <a:xfrm>
            <a:off x="9979061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9209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AA20D02-2058-427C-8166-170E1C29B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94" y="1211570"/>
            <a:ext cx="7093565" cy="5341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22" y="64513"/>
            <a:ext cx="2887450" cy="70264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1830981" y="705278"/>
            <a:ext cx="8887968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nutrientes para elaborar un </a:t>
            </a: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de fertilización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9F91474-62EE-4BFC-A731-4FD8D28B755A}"/>
              </a:ext>
            </a:extLst>
          </p:cNvPr>
          <p:cNvSpPr/>
          <p:nvPr/>
        </p:nvSpPr>
        <p:spPr>
          <a:xfrm>
            <a:off x="54940" y="105155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ángulo 5">
            <a:extLst>
              <a:ext uri="{FF2B5EF4-FFF2-40B4-BE49-F238E27FC236}">
                <a16:creationId xmlns:a16="http://schemas.microsoft.com/office/drawing/2014/main" id="{80DB9468-8000-4CF3-A8FC-CAC26C71417B}"/>
              </a:ext>
            </a:extLst>
          </p:cNvPr>
          <p:cNvSpPr/>
          <p:nvPr/>
        </p:nvSpPr>
        <p:spPr>
          <a:xfrm>
            <a:off x="4000600" y="4771476"/>
            <a:ext cx="1495960" cy="725164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07A6BD99-CE2E-4D3F-900D-A09C2959D544}"/>
              </a:ext>
            </a:extLst>
          </p:cNvPr>
          <p:cNvCxnSpPr>
            <a:cxnSpLocks/>
          </p:cNvCxnSpPr>
          <p:nvPr/>
        </p:nvCxnSpPr>
        <p:spPr>
          <a:xfrm flipV="1">
            <a:off x="4389120" y="3007360"/>
            <a:ext cx="2103120" cy="227584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7C564CCE-C97E-4A54-8EBE-EDC3C73C6AFE}"/>
              </a:ext>
            </a:extLst>
          </p:cNvPr>
          <p:cNvCxnSpPr>
            <a:cxnSpLocks/>
          </p:cNvCxnSpPr>
          <p:nvPr/>
        </p:nvCxnSpPr>
        <p:spPr>
          <a:xfrm flipH="1" flipV="1">
            <a:off x="5031411" y="3429000"/>
            <a:ext cx="296661" cy="170505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n 17">
            <a:extLst>
              <a:ext uri="{FF2B5EF4-FFF2-40B4-BE49-F238E27FC236}">
                <a16:creationId xmlns:a16="http://schemas.microsoft.com/office/drawing/2014/main" id="{C6299C8A-1F7C-40FD-BFC3-8CC3879D8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6854" y="2482857"/>
            <a:ext cx="4786450" cy="265120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E28367B-A9EF-4C52-89A4-49962EF100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643" y="351171"/>
            <a:ext cx="1320980" cy="40887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A23904EF-486F-4212-8407-2A29B1C2390E}"/>
              </a:ext>
            </a:extLst>
          </p:cNvPr>
          <p:cNvSpPr/>
          <p:nvPr/>
        </p:nvSpPr>
        <p:spPr>
          <a:xfrm>
            <a:off x="9979061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7608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AD189F0-0314-4003-8F42-3B322E5EAC28}"/>
              </a:ext>
            </a:extLst>
          </p:cNvPr>
          <p:cNvSpPr/>
          <p:nvPr/>
        </p:nvSpPr>
        <p:spPr>
          <a:xfrm>
            <a:off x="1243858" y="1867875"/>
            <a:ext cx="1706967" cy="671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(Spain)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 in year 2020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C1875FEE-5F52-4979-B1CD-B902AB3E1FF0}"/>
              </a:ext>
            </a:extLst>
          </p:cNvPr>
          <p:cNvSpPr/>
          <p:nvPr/>
        </p:nvSpPr>
        <p:spPr>
          <a:xfrm>
            <a:off x="1791929" y="2639960"/>
            <a:ext cx="442451" cy="14051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4EE9AF5A-D29C-42E7-BC2E-3031C32DD535}"/>
              </a:ext>
            </a:extLst>
          </p:cNvPr>
          <p:cNvSpPr/>
          <p:nvPr/>
        </p:nvSpPr>
        <p:spPr>
          <a:xfrm>
            <a:off x="8017796" y="2054942"/>
            <a:ext cx="442451" cy="480305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9C8B758-BF95-4165-8E4E-C567BE7771FD}"/>
              </a:ext>
            </a:extLst>
          </p:cNvPr>
          <p:cNvSpPr txBox="1"/>
          <p:nvPr/>
        </p:nvSpPr>
        <p:spPr>
          <a:xfrm>
            <a:off x="6670777" y="2067888"/>
            <a:ext cx="1009445" cy="2769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SOIL DATA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8EC3E8A9-33F4-4847-A34B-EC7A1AB2EA5F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2234381" y="2206388"/>
            <a:ext cx="4436396" cy="6498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253DD49-5EC7-427D-820A-9E41B62EF26D}"/>
              </a:ext>
            </a:extLst>
          </p:cNvPr>
          <p:cNvSpPr txBox="1"/>
          <p:nvPr/>
        </p:nvSpPr>
        <p:spPr>
          <a:xfrm>
            <a:off x="6670777" y="2668905"/>
            <a:ext cx="1009445" cy="2769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LPIS+GSAA</a:t>
            </a: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F1A3AD28-F1CB-4148-832B-C1D6F864DE61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2386781" y="2807405"/>
            <a:ext cx="4283996" cy="2012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Rectángulo 25">
            <a:extLst>
              <a:ext uri="{FF2B5EF4-FFF2-40B4-BE49-F238E27FC236}">
                <a16:creationId xmlns:a16="http://schemas.microsoft.com/office/drawing/2014/main" id="{25A58B6F-88B1-4120-97CA-A7D6CFFC873F}"/>
              </a:ext>
            </a:extLst>
          </p:cNvPr>
          <p:cNvSpPr/>
          <p:nvPr/>
        </p:nvSpPr>
        <p:spPr>
          <a:xfrm>
            <a:off x="4152286" y="857955"/>
            <a:ext cx="1413092" cy="87580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FERTILICALC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Algorithm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(Python GPL)</a:t>
            </a: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9E1A33C9-DD88-4D99-83AD-A99C28BECACE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3588678" y="1733756"/>
            <a:ext cx="1270154" cy="17044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1A59BE4-D493-40B6-BB1B-DC98AF3DEB78}"/>
              </a:ext>
            </a:extLst>
          </p:cNvPr>
          <p:cNvSpPr txBox="1"/>
          <p:nvPr/>
        </p:nvSpPr>
        <p:spPr>
          <a:xfrm>
            <a:off x="2228737" y="3147171"/>
            <a:ext cx="1280241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NPK NUTRIENT ALGORITHM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(API)</a:t>
            </a:r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951C2ACC-0B8D-4680-926C-63F0BCB90422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3508978" y="3328903"/>
            <a:ext cx="3591733" cy="1414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4E2BA3B-385C-4539-A676-FE2AB0E6BC35}"/>
              </a:ext>
            </a:extLst>
          </p:cNvPr>
          <p:cNvSpPr txBox="1"/>
          <p:nvPr/>
        </p:nvSpPr>
        <p:spPr>
          <a:xfrm>
            <a:off x="6620102" y="3583700"/>
            <a:ext cx="1130710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FERTILIZATION FRONTEND</a:t>
            </a:r>
          </a:p>
        </p:txBody>
      </p: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0E1535F0-67A0-4AC3-8CC9-C84903B49F98}"/>
              </a:ext>
            </a:extLst>
          </p:cNvPr>
          <p:cNvCxnSpPr>
            <a:cxnSpLocks/>
            <a:stCxn id="35" idx="1"/>
          </p:cNvCxnSpPr>
          <p:nvPr/>
        </p:nvCxnSpPr>
        <p:spPr>
          <a:xfrm flipH="1">
            <a:off x="2571954" y="3814533"/>
            <a:ext cx="4048148" cy="923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0" name="CuadroTexto 69">
            <a:extLst>
              <a:ext uri="{FF2B5EF4-FFF2-40B4-BE49-F238E27FC236}">
                <a16:creationId xmlns:a16="http://schemas.microsoft.com/office/drawing/2014/main" id="{0230A27D-F1BE-4D70-A5FF-BA2D7DC82ADF}"/>
              </a:ext>
            </a:extLst>
          </p:cNvPr>
          <p:cNvSpPr txBox="1"/>
          <p:nvPr/>
        </p:nvSpPr>
        <p:spPr>
          <a:xfrm>
            <a:off x="8464889" y="3147171"/>
            <a:ext cx="35412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FERTILICALC 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SATIVUM</a:t>
            </a:r>
          </a:p>
        </p:txBody>
      </p:sp>
      <p:pic>
        <p:nvPicPr>
          <p:cNvPr id="71" name="Gráfico 70">
            <a:extLst>
              <a:ext uri="{FF2B5EF4-FFF2-40B4-BE49-F238E27FC236}">
                <a16:creationId xmlns:a16="http://schemas.microsoft.com/office/drawing/2014/main" id="{37497623-FCE8-41C4-BC68-83104621D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942" y="67377"/>
            <a:ext cx="1547933" cy="1547933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BE0EAB9F-B454-41C7-993A-2F577174181E}"/>
              </a:ext>
            </a:extLst>
          </p:cNvPr>
          <p:cNvSpPr/>
          <p:nvPr/>
        </p:nvSpPr>
        <p:spPr>
          <a:xfrm>
            <a:off x="1166934" y="4045136"/>
            <a:ext cx="1706967" cy="5908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of phase I (year 2021)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E4E84284-F49B-4F8D-B440-1FE1DD0DDB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785" y="1160551"/>
            <a:ext cx="3344924" cy="70509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8042153-6242-4E79-B79F-27D445900EF2}"/>
              </a:ext>
            </a:extLst>
          </p:cNvPr>
          <p:cNvSpPr txBox="1"/>
          <p:nvPr/>
        </p:nvSpPr>
        <p:spPr>
          <a:xfrm>
            <a:off x="10216470" y="1189934"/>
            <a:ext cx="1294032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 started in 2019, launched in 2021</a:t>
            </a:r>
          </a:p>
        </p:txBody>
      </p:sp>
      <p:pic>
        <p:nvPicPr>
          <p:cNvPr id="22" name="Picture 2" descr="Principles of Agronomy for Sustainable Agriculture">
            <a:extLst>
              <a:ext uri="{FF2B5EF4-FFF2-40B4-BE49-F238E27FC236}">
                <a16:creationId xmlns:a16="http://schemas.microsoft.com/office/drawing/2014/main" id="{073C5152-E520-41D8-9B50-7274C1520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378" y="14738"/>
            <a:ext cx="1029376" cy="154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4215D75-2B3F-49DE-9F0A-35EB1D262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813" y="48417"/>
            <a:ext cx="975360" cy="97536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4165A69C-7927-4BD8-9DEC-01D248FD10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79" t="3268" r="5682" b="58005"/>
          <a:stretch/>
        </p:blipFill>
        <p:spPr>
          <a:xfrm>
            <a:off x="352424" y="4773003"/>
            <a:ext cx="7398387" cy="201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211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266" y="36772"/>
            <a:ext cx="3340861" cy="81298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E947D66-63AB-4A77-BF0F-0FDD44103C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A147BFF-23BA-471A-8FAE-C9C542E82835}"/>
              </a:ext>
            </a:extLst>
          </p:cNvPr>
          <p:cNvSpPr/>
          <p:nvPr/>
        </p:nvSpPr>
        <p:spPr>
          <a:xfrm>
            <a:off x="81422" y="73933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2729D6A-AA11-4B1E-A82A-54E03C3E01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413" y="238827"/>
            <a:ext cx="1320980" cy="40887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1F3F28D-D194-4005-A0E4-BF566A8C9C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1220" y="1000349"/>
            <a:ext cx="9473717" cy="5769416"/>
          </a:xfrm>
          <a:prstGeom prst="rect">
            <a:avLst/>
          </a:prstGeom>
        </p:spPr>
      </p:pic>
      <p:sp>
        <p:nvSpPr>
          <p:cNvPr id="14" name="Flecha: hacia abajo 13">
            <a:extLst>
              <a:ext uri="{FF2B5EF4-FFF2-40B4-BE49-F238E27FC236}">
                <a16:creationId xmlns:a16="http://schemas.microsoft.com/office/drawing/2014/main" id="{8DE5BB54-CB2B-4F72-AD89-21ED326BFD97}"/>
              </a:ext>
            </a:extLst>
          </p:cNvPr>
          <p:cNvSpPr/>
          <p:nvPr/>
        </p:nvSpPr>
        <p:spPr>
          <a:xfrm rot="3170507">
            <a:off x="7863250" y="5154305"/>
            <a:ext cx="260768" cy="601111"/>
          </a:xfrm>
          <a:prstGeom prst="downArrow">
            <a:avLst>
              <a:gd name="adj1" fmla="val 22808"/>
              <a:gd name="adj2" fmla="val 47482"/>
            </a:avLst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41B2245-48FB-4332-A583-65FF9117DDAB}"/>
              </a:ext>
            </a:extLst>
          </p:cNvPr>
          <p:cNvSpPr/>
          <p:nvPr/>
        </p:nvSpPr>
        <p:spPr>
          <a:xfrm>
            <a:off x="6868160" y="5516880"/>
            <a:ext cx="863600" cy="43688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3F18944-DF15-4819-B41F-549010119417}"/>
              </a:ext>
            </a:extLst>
          </p:cNvPr>
          <p:cNvSpPr/>
          <p:nvPr/>
        </p:nvSpPr>
        <p:spPr>
          <a:xfrm>
            <a:off x="9979061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9842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266" y="36772"/>
            <a:ext cx="3340861" cy="81298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E947D66-63AB-4A77-BF0F-0FDD44103C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A147BFF-23BA-471A-8FAE-C9C542E82835}"/>
              </a:ext>
            </a:extLst>
          </p:cNvPr>
          <p:cNvSpPr/>
          <p:nvPr/>
        </p:nvSpPr>
        <p:spPr>
          <a:xfrm>
            <a:off x="81422" y="73933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2729D6A-AA11-4B1E-A82A-54E03C3E01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413" y="238827"/>
            <a:ext cx="1320980" cy="40887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8F1EB0D-F493-4D2A-BD78-6FB61789FF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969" y="923690"/>
            <a:ext cx="6234112" cy="4382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6212D1F-7F5E-42CA-BA57-6FA3283AB0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865"/>
          <a:stretch/>
        </p:blipFill>
        <p:spPr>
          <a:xfrm>
            <a:off x="501967" y="4828304"/>
            <a:ext cx="6254349" cy="140205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64C7E51-88BB-4E5D-AD1A-0C8A3F87A4F1}"/>
              </a:ext>
            </a:extLst>
          </p:cNvPr>
          <p:cNvSpPr txBox="1"/>
          <p:nvPr/>
        </p:nvSpPr>
        <p:spPr>
          <a:xfrm>
            <a:off x="7578127" y="1927268"/>
            <a:ext cx="3596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</a:rPr>
              <a:t>Imprime  PDF con el plan individual o de grupo de parcelas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4C23816-20EF-41E9-9603-D2E5B23B2CC3}"/>
              </a:ext>
            </a:extLst>
          </p:cNvPr>
          <p:cNvSpPr/>
          <p:nvPr/>
        </p:nvSpPr>
        <p:spPr>
          <a:xfrm>
            <a:off x="9979061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072858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266" y="36772"/>
            <a:ext cx="3340861" cy="81298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E947D66-63AB-4A77-BF0F-0FDD44103C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A147BFF-23BA-471A-8FAE-C9C542E82835}"/>
              </a:ext>
            </a:extLst>
          </p:cNvPr>
          <p:cNvSpPr/>
          <p:nvPr/>
        </p:nvSpPr>
        <p:spPr>
          <a:xfrm>
            <a:off x="81422" y="73933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2729D6A-AA11-4B1E-A82A-54E03C3E01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413" y="238827"/>
            <a:ext cx="1320980" cy="40887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64C7E51-88BB-4E5D-AD1A-0C8A3F87A4F1}"/>
              </a:ext>
            </a:extLst>
          </p:cNvPr>
          <p:cNvSpPr txBox="1"/>
          <p:nvPr/>
        </p:nvSpPr>
        <p:spPr>
          <a:xfrm>
            <a:off x="7578127" y="1927268"/>
            <a:ext cx="3596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8080"/>
                </a:solidFill>
              </a:rPr>
              <a:t>Imprime  PDF con el plan individual o de </a:t>
            </a:r>
            <a:r>
              <a:rPr lang="es-ES" sz="2400" b="1" dirty="0">
                <a:solidFill>
                  <a:srgbClr val="008080"/>
                </a:solidFill>
                <a:highlight>
                  <a:srgbClr val="FFFF00"/>
                </a:highlight>
              </a:rPr>
              <a:t>grupo de parcelas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FC06183-89DB-463C-A2FD-CA10FB543A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420" y="1597651"/>
            <a:ext cx="6793464" cy="3866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2486D6EF-D7D2-45AE-A974-4F2A7B7D6662}"/>
              </a:ext>
            </a:extLst>
          </p:cNvPr>
          <p:cNvSpPr/>
          <p:nvPr/>
        </p:nvSpPr>
        <p:spPr>
          <a:xfrm>
            <a:off x="3749040" y="1987849"/>
            <a:ext cx="1869440" cy="43688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F822215-506B-46A7-A171-E6A0266AC7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240" y="5382080"/>
            <a:ext cx="6553200" cy="1751742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E7CDA54E-0E0F-4CBA-A741-AD27FDC5B73B}"/>
              </a:ext>
            </a:extLst>
          </p:cNvPr>
          <p:cNvSpPr/>
          <p:nvPr/>
        </p:nvSpPr>
        <p:spPr>
          <a:xfrm>
            <a:off x="9979061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400679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DC77C67-AB83-490B-9FD5-B46EB5CC9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24" y="835151"/>
            <a:ext cx="11335352" cy="560218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08E9B4C-065E-4146-ABD4-6EF5FDBB6A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383" y="0"/>
            <a:ext cx="2010523" cy="48925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02D2202-64F7-4C2B-B7CB-96E176366905}"/>
              </a:ext>
            </a:extLst>
          </p:cNvPr>
          <p:cNvSpPr/>
          <p:nvPr/>
        </p:nvSpPr>
        <p:spPr>
          <a:xfrm>
            <a:off x="1700463" y="1563141"/>
            <a:ext cx="214964" cy="2752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2100784A-DFE5-48F1-9E48-94E3841A5758}"/>
              </a:ext>
            </a:extLst>
          </p:cNvPr>
          <p:cNvSpPr/>
          <p:nvPr/>
        </p:nvSpPr>
        <p:spPr>
          <a:xfrm>
            <a:off x="406707" y="262859"/>
            <a:ext cx="260768" cy="601111"/>
          </a:xfrm>
          <a:prstGeom prst="downArrow">
            <a:avLst>
              <a:gd name="adj1" fmla="val 22808"/>
              <a:gd name="adj2" fmla="val 47482"/>
            </a:avLst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6EEDAB6F-48D3-4CE8-95C0-419EB96307A5}"/>
              </a:ext>
            </a:extLst>
          </p:cNvPr>
          <p:cNvSpPr/>
          <p:nvPr/>
        </p:nvSpPr>
        <p:spPr>
          <a:xfrm>
            <a:off x="11203804" y="5184313"/>
            <a:ext cx="559871" cy="1110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4C21AFC-42E5-4054-8572-52795AC5E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929" y="244626"/>
            <a:ext cx="1320980" cy="40887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A858BD4E-8F24-477C-82A2-DADF8CEFA143}"/>
              </a:ext>
            </a:extLst>
          </p:cNvPr>
          <p:cNvSpPr/>
          <p:nvPr/>
        </p:nvSpPr>
        <p:spPr>
          <a:xfrm>
            <a:off x="11203804" y="3507913"/>
            <a:ext cx="506090" cy="303691"/>
          </a:xfrm>
          <a:prstGeom prst="ellipse">
            <a:avLst/>
          </a:prstGeom>
          <a:noFill/>
          <a:ln w="38100">
            <a:solidFill>
              <a:srgbClr val="FF993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2E88408-C451-4588-BCF7-5B4A3A7098A8}"/>
              </a:ext>
            </a:extLst>
          </p:cNvPr>
          <p:cNvSpPr/>
          <p:nvPr/>
        </p:nvSpPr>
        <p:spPr>
          <a:xfrm>
            <a:off x="9979061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8429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266" y="36772"/>
            <a:ext cx="3340861" cy="81298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E947D66-63AB-4A77-BF0F-0FDD44103C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A147BFF-23BA-471A-8FAE-C9C542E82835}"/>
              </a:ext>
            </a:extLst>
          </p:cNvPr>
          <p:cNvSpPr/>
          <p:nvPr/>
        </p:nvSpPr>
        <p:spPr>
          <a:xfrm>
            <a:off x="81422" y="73933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2729D6A-AA11-4B1E-A82A-54E03C3E01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413" y="238827"/>
            <a:ext cx="1320980" cy="40887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14AC28A-B2DB-439F-89C1-365EA7400B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430" y="849757"/>
            <a:ext cx="6757577" cy="4833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97BB442-A186-4330-A453-51757D555D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639" y="3429000"/>
            <a:ext cx="6195931" cy="2431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B89C9D5-50F6-4C65-B6D9-EBCBBE773A3F}"/>
              </a:ext>
            </a:extLst>
          </p:cNvPr>
          <p:cNvSpPr txBox="1"/>
          <p:nvPr/>
        </p:nvSpPr>
        <p:spPr>
          <a:xfrm>
            <a:off x="7558262" y="1640242"/>
            <a:ext cx="4034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</a:rPr>
              <a:t>Imprime  PDF con TODOS los planes de nutrientes creados de una explotación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8D15C54-EBCA-41D0-B3AB-C77C60D0AC11}"/>
              </a:ext>
            </a:extLst>
          </p:cNvPr>
          <p:cNvSpPr/>
          <p:nvPr/>
        </p:nvSpPr>
        <p:spPr>
          <a:xfrm>
            <a:off x="9979061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542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266" y="36772"/>
            <a:ext cx="3340861" cy="81298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E947D66-63AB-4A77-BF0F-0FDD44103C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A147BFF-23BA-471A-8FAE-C9C542E82835}"/>
              </a:ext>
            </a:extLst>
          </p:cNvPr>
          <p:cNvSpPr/>
          <p:nvPr/>
        </p:nvSpPr>
        <p:spPr>
          <a:xfrm>
            <a:off x="81422" y="73933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405BAE9-D343-4E63-BC6A-05939FAC1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22" y="1539017"/>
            <a:ext cx="6389649" cy="419813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36407FD-D21A-4F22-A40E-68F26CA36B29}"/>
              </a:ext>
            </a:extLst>
          </p:cNvPr>
          <p:cNvSpPr txBox="1"/>
          <p:nvPr/>
        </p:nvSpPr>
        <p:spPr>
          <a:xfrm>
            <a:off x="7777811" y="2036060"/>
            <a:ext cx="3942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Nuevo </a:t>
            </a:r>
            <a:r>
              <a:rPr lang="en-GB" b="1" dirty="0" err="1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módulo</a:t>
            </a:r>
            <a:r>
              <a:rPr lang="en-GB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de </a:t>
            </a:r>
            <a:r>
              <a:rPr lang="en-GB" b="1" dirty="0" err="1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Organizaciones</a:t>
            </a:r>
            <a:r>
              <a:rPr lang="en-GB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para Asesores y/o </a:t>
            </a:r>
            <a:r>
              <a:rPr lang="en-GB" b="1" dirty="0" err="1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técnicos</a:t>
            </a:r>
            <a:endParaRPr lang="en-GB" b="1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9B4FC95-3299-424A-86EF-AF6C2F0E2A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6781" y="258599"/>
            <a:ext cx="1943439" cy="120697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57AF3A4-3C86-4178-93CA-D5E50CFE3A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9405" y="2885817"/>
            <a:ext cx="5248613" cy="2728402"/>
          </a:xfrm>
          <a:prstGeom prst="rect">
            <a:avLst/>
          </a:prstGeom>
        </p:spPr>
      </p:pic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172A9E7F-9A94-4B06-9C56-7EF6CB7774BC}"/>
              </a:ext>
            </a:extLst>
          </p:cNvPr>
          <p:cNvSpPr/>
          <p:nvPr/>
        </p:nvSpPr>
        <p:spPr>
          <a:xfrm rot="10800000">
            <a:off x="6552493" y="5250426"/>
            <a:ext cx="1155558" cy="15731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8DD7C90-6A1C-4BBE-96A9-878CDF1598AD}"/>
              </a:ext>
            </a:extLst>
          </p:cNvPr>
          <p:cNvSpPr/>
          <p:nvPr/>
        </p:nvSpPr>
        <p:spPr>
          <a:xfrm>
            <a:off x="9979061" y="657503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© 2026 Vanessa Paredes Gómez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ITACyL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908538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4FBF13-46E0-4426-A891-F290DB7CB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661" y="1229032"/>
            <a:ext cx="10876633" cy="5701199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s-ES" dirty="0">
                <a:latin typeface="Bell MT" panose="02020503060305020303" pitchFamily="18" charset="0"/>
              </a:rPr>
              <a:t>Enlaces con material e información complementaria:</a:t>
            </a:r>
          </a:p>
          <a:p>
            <a:pPr>
              <a:lnSpc>
                <a:spcPct val="170000"/>
              </a:lnSpc>
            </a:pPr>
            <a:r>
              <a:rPr lang="es-ES" dirty="0">
                <a:latin typeface="Bell MT" panose="02020503060305020303" pitchFamily="18" charset="0"/>
                <a:hlinkClick r:id="rId2"/>
              </a:rPr>
              <a:t>https://www.sativum.es/</a:t>
            </a:r>
            <a:endParaRPr lang="es-ES" dirty="0">
              <a:latin typeface="Bell MT" panose="02020503060305020303" pitchFamily="18" charset="0"/>
            </a:endParaRPr>
          </a:p>
          <a:p>
            <a:pPr>
              <a:lnSpc>
                <a:spcPct val="170000"/>
              </a:lnSpc>
            </a:pPr>
            <a:r>
              <a:rPr lang="es-ES" dirty="0" err="1">
                <a:latin typeface="Bell MT" panose="02020503060305020303" pitchFamily="18" charset="0"/>
              </a:rPr>
              <a:t>FAQs</a:t>
            </a:r>
            <a:r>
              <a:rPr lang="es-ES" dirty="0">
                <a:latin typeface="Bell MT" panose="02020503060305020303" pitchFamily="18" charset="0"/>
              </a:rPr>
              <a:t>: </a:t>
            </a:r>
            <a:r>
              <a:rPr lang="es-ES" dirty="0">
                <a:latin typeface="Bell MT" panose="02020503060305020303" pitchFamily="18" charset="0"/>
                <a:hlinkClick r:id="rId3"/>
              </a:rPr>
              <a:t>https://www.sativum.es/web/sativum/faqs</a:t>
            </a:r>
            <a:endParaRPr lang="es-ES" dirty="0">
              <a:latin typeface="Bell MT" panose="02020503060305020303" pitchFamily="18" charset="0"/>
            </a:endParaRPr>
          </a:p>
          <a:p>
            <a:pPr>
              <a:lnSpc>
                <a:spcPct val="170000"/>
              </a:lnSpc>
            </a:pPr>
            <a:r>
              <a:rPr lang="es-ES" dirty="0">
                <a:latin typeface="Bell MT" panose="02020503060305020303" pitchFamily="18" charset="0"/>
              </a:rPr>
              <a:t>Videotutoriales: </a:t>
            </a:r>
            <a:r>
              <a:rPr lang="es-ES" dirty="0">
                <a:latin typeface="Bell MT" panose="02020503060305020303" pitchFamily="18" charset="0"/>
                <a:hlinkClick r:id="rId3"/>
              </a:rPr>
              <a:t>https://www.sativum.es/web/sativum/tutorials</a:t>
            </a:r>
            <a:endParaRPr lang="es-ES" dirty="0">
              <a:latin typeface="Bell MT" panose="02020503060305020303" pitchFamily="18" charset="0"/>
            </a:endParaRPr>
          </a:p>
          <a:p>
            <a:pPr>
              <a:lnSpc>
                <a:spcPct val="170000"/>
              </a:lnSpc>
            </a:pPr>
            <a:r>
              <a:rPr lang="es-ES" dirty="0">
                <a:latin typeface="Bell MT" panose="02020503060305020303" pitchFamily="18" charset="0"/>
                <a:hlinkClick r:id="rId4"/>
              </a:rPr>
              <a:t>Canal de </a:t>
            </a:r>
            <a:r>
              <a:rPr lang="es-ES" dirty="0" err="1">
                <a:latin typeface="Bell MT" panose="02020503060305020303" pitchFamily="18" charset="0"/>
                <a:hlinkClick r:id="rId4"/>
              </a:rPr>
              <a:t>Youtube</a:t>
            </a:r>
            <a:r>
              <a:rPr lang="es-ES" dirty="0">
                <a:latin typeface="Bell MT" panose="02020503060305020303" pitchFamily="18" charset="0"/>
                <a:hlinkClick r:id="rId4"/>
              </a:rPr>
              <a:t> de Sativum </a:t>
            </a:r>
            <a:r>
              <a:rPr lang="es-ES" dirty="0">
                <a:latin typeface="Bell MT" panose="02020503060305020303" pitchFamily="18" charset="0"/>
              </a:rPr>
              <a:t>con muchos </a:t>
            </a:r>
            <a:r>
              <a:rPr lang="es-ES" dirty="0" err="1">
                <a:latin typeface="Bell MT" panose="02020503060305020303" pitchFamily="18" charset="0"/>
              </a:rPr>
              <a:t>tips</a:t>
            </a:r>
            <a:r>
              <a:rPr lang="es-ES" dirty="0">
                <a:latin typeface="Bell MT" panose="02020503060305020303" pitchFamily="18" charset="0"/>
              </a:rPr>
              <a:t> de uso de la herramienta</a:t>
            </a:r>
          </a:p>
          <a:p>
            <a:pPr marL="0" indent="0">
              <a:lnSpc>
                <a:spcPct val="170000"/>
              </a:lnSpc>
              <a:buNone/>
            </a:pPr>
            <a:endParaRPr lang="es-ES" dirty="0">
              <a:latin typeface="Bell MT" panose="02020503060305020303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9EBA54E-43E0-4210-8B85-B07C065D0A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494" y="177372"/>
            <a:ext cx="1652809" cy="40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720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D31DA0B0-01A8-4AC7-A1A2-BBEEED3C66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24100" y="514350"/>
            <a:ext cx="7543800" cy="5829300"/>
          </a:xfrm>
          <a:prstGeom prst="rect">
            <a:avLst/>
          </a:prstGeom>
        </p:spPr>
      </p:pic>
      <p:sp>
        <p:nvSpPr>
          <p:cNvPr id="5" name="Rectángulo 4">
            <a:hlinkClick r:id="rId5"/>
            <a:extLst>
              <a:ext uri="{FF2B5EF4-FFF2-40B4-BE49-F238E27FC236}">
                <a16:creationId xmlns:a16="http://schemas.microsoft.com/office/drawing/2014/main" id="{8C440EA8-0296-4BCB-944D-4E466ED3346F}"/>
              </a:ext>
            </a:extLst>
          </p:cNvPr>
          <p:cNvSpPr/>
          <p:nvPr/>
        </p:nvSpPr>
        <p:spPr>
          <a:xfrm>
            <a:off x="4365142" y="2114033"/>
            <a:ext cx="34617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s-ES" sz="2400" b="1" dirty="0">
                <a:solidFill>
                  <a:prstClr val="white"/>
                </a:solidFill>
                <a:latin typeface="Calibri" panose="020F050202020403020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lang="es-ES" sz="2400" b="1" dirty="0">
              <a:solidFill>
                <a:prstClr val="white"/>
              </a:solidFill>
              <a:latin typeface="Calibri" panose="020F0502020204030204"/>
            </a:endParaRPr>
          </a:p>
          <a:p>
            <a:pPr defTabSz="457200"/>
            <a:endParaRPr lang="es-ES" sz="2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A93F27E-2064-4505-A55E-B00516BF5845}"/>
              </a:ext>
            </a:extLst>
          </p:cNvPr>
          <p:cNvSpPr/>
          <p:nvPr/>
        </p:nvSpPr>
        <p:spPr>
          <a:xfrm>
            <a:off x="3772960" y="4838861"/>
            <a:ext cx="4646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GB" b="1" dirty="0" err="1">
                <a:solidFill>
                  <a:schemeClr val="bg1"/>
                </a:solidFill>
              </a:rPr>
              <a:t>Correo</a:t>
            </a:r>
            <a:r>
              <a:rPr lang="en-GB" b="1" dirty="0">
                <a:solidFill>
                  <a:schemeClr val="bg1"/>
                </a:solidFill>
              </a:rPr>
              <a:t> de Soporte </a:t>
            </a:r>
            <a:r>
              <a:rPr lang="en-GB" dirty="0">
                <a:solidFill>
                  <a:schemeClr val="bg1"/>
                </a:solidFill>
              </a:rPr>
              <a:t>: </a:t>
            </a:r>
            <a:r>
              <a:rPr lang="es-ES" b="1" dirty="0">
                <a:solidFill>
                  <a:srgbClr val="0000FF"/>
                </a:solidFill>
                <a:latin typeface="Calibri" panose="020F0502020204030204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soporte-sativum@itacyl.es</a:t>
            </a:r>
            <a:endParaRPr lang="es-ES" b="1" dirty="0">
              <a:solidFill>
                <a:srgbClr val="0000FF"/>
              </a:solidFill>
              <a:latin typeface="Calibri" panose="020F0502020204030204"/>
            </a:endParaRPr>
          </a:p>
          <a:p>
            <a:pPr defTabSz="457200"/>
            <a:endParaRPr lang="es-ES" b="1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963775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C1D0799-B5C0-4626-8F77-91F28DF2A30C}"/>
              </a:ext>
            </a:extLst>
          </p:cNvPr>
          <p:cNvSpPr/>
          <p:nvPr/>
        </p:nvSpPr>
        <p:spPr>
          <a:xfrm>
            <a:off x="1214370" y="1992544"/>
            <a:ext cx="10124901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SATIVUM: Gestión de nutrientes y mapas de prescripción con dosis variable en el marco del proyecto LIFE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FertiWise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A9FAEB1-3EC4-4C14-A120-67D3B5D04FE5}"/>
              </a:ext>
            </a:extLst>
          </p:cNvPr>
          <p:cNvSpPr/>
          <p:nvPr/>
        </p:nvSpPr>
        <p:spPr>
          <a:xfrm>
            <a:off x="599767" y="298648"/>
            <a:ext cx="11354108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Jornadas participativas proyecto LIFE NITRAZENS: Impulsando juntos una mejora en la gestión de los nitratos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F208DA2-968F-451A-963C-3DC20039C9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813149B-36C1-4EFD-AC43-14E198EB9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20" y="667980"/>
            <a:ext cx="4194234" cy="104301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BAB3472-8251-4B68-BD29-6D15998ED8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360" y="3495643"/>
            <a:ext cx="3320474" cy="80802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C1A9CCC-807B-433F-AA6E-C3BF27364687}"/>
              </a:ext>
            </a:extLst>
          </p:cNvPr>
          <p:cNvSpPr txBox="1"/>
          <p:nvPr/>
        </p:nvSpPr>
        <p:spPr>
          <a:xfrm>
            <a:off x="1465200" y="2873567"/>
            <a:ext cx="926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Ponente: Vanessa Paredes Gómez </a:t>
            </a:r>
            <a:r>
              <a:rPr lang="es-ES" b="1" dirty="0">
                <a:solidFill>
                  <a:prstClr val="black">
                    <a:lumMod val="85000"/>
                    <a:lumOff val="15000"/>
                  </a:prstClr>
                </a:solidFill>
                <a:hlinkClick r:id="rId5"/>
              </a:rPr>
              <a:t>vanessa.paredes@itacyl.es</a:t>
            </a:r>
            <a:endParaRPr lang="es-ES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3 Imagen" descr="gob-mapama-seiasa_comprimido.jpg">
            <a:extLst>
              <a:ext uri="{FF2B5EF4-FFF2-40B4-BE49-F238E27FC236}">
                <a16:creationId xmlns:a16="http://schemas.microsoft.com/office/drawing/2014/main" id="{EC96D621-BEB0-4CE8-8174-3D2B780DE95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77919" y="5780209"/>
            <a:ext cx="4517895" cy="94298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20 Rectángulo">
            <a:extLst>
              <a:ext uri="{FF2B5EF4-FFF2-40B4-BE49-F238E27FC236}">
                <a16:creationId xmlns:a16="http://schemas.microsoft.com/office/drawing/2014/main" id="{9FF8C61C-AE63-482E-AFC9-773EB316EB85}"/>
              </a:ext>
            </a:extLst>
          </p:cNvPr>
          <p:cNvSpPr/>
          <p:nvPr/>
        </p:nvSpPr>
        <p:spPr>
          <a:xfrm>
            <a:off x="834991" y="4522373"/>
            <a:ext cx="106172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¡Muchas gracias por su atención!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603622C-1405-4167-8E53-0F1AFB03D8B9}"/>
              </a:ext>
            </a:extLst>
          </p:cNvPr>
          <p:cNvSpPr txBox="1"/>
          <p:nvPr/>
        </p:nvSpPr>
        <p:spPr>
          <a:xfrm>
            <a:off x="8343627" y="6374686"/>
            <a:ext cx="3897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Herrera de Pisuerga, 21</a:t>
            </a:r>
            <a:r>
              <a:rPr kumimoji="0" lang="es-ES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abril 2026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6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91665254-4872-4571-A2EA-0E9E9CA3F9CD}"/>
              </a:ext>
            </a:extLst>
          </p:cNvPr>
          <p:cNvSpPr/>
          <p:nvPr/>
        </p:nvSpPr>
        <p:spPr>
          <a:xfrm>
            <a:off x="3505129" y="1123145"/>
            <a:ext cx="5181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Primer contacto con SATIVUM (primera pantalla)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3321A5B-46F6-4A12-96CC-15B4A099C1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E3E67F5-E8C6-4DCA-BE26-CE9680C697C0}"/>
              </a:ext>
            </a:extLst>
          </p:cNvPr>
          <p:cNvPicPr preferRelativeResize="0"/>
          <p:nvPr/>
        </p:nvPicPr>
        <p:blipFill rotWithShape="1">
          <a:blip r:embed="rId4" cstate="print"/>
          <a:srcRect l="5125" r="1128"/>
          <a:stretch/>
        </p:blipFill>
        <p:spPr>
          <a:xfrm>
            <a:off x="9548238" y="310160"/>
            <a:ext cx="2227060" cy="1000943"/>
          </a:xfrm>
          <a:prstGeom prst="rect">
            <a:avLst/>
          </a:prstGeom>
        </p:spPr>
      </p:pic>
      <p:sp>
        <p:nvSpPr>
          <p:cNvPr id="3" name="Flecha: doblada 2">
            <a:extLst>
              <a:ext uri="{FF2B5EF4-FFF2-40B4-BE49-F238E27FC236}">
                <a16:creationId xmlns:a16="http://schemas.microsoft.com/office/drawing/2014/main" id="{1FAAE5D6-6723-4CB8-AD71-F0885FA5018F}"/>
              </a:ext>
            </a:extLst>
          </p:cNvPr>
          <p:cNvSpPr/>
          <p:nvPr/>
        </p:nvSpPr>
        <p:spPr>
          <a:xfrm rot="5400000" flipV="1">
            <a:off x="9441802" y="490063"/>
            <a:ext cx="393792" cy="1659956"/>
          </a:xfrm>
          <a:prstGeom prst="bentArrow">
            <a:avLst>
              <a:gd name="adj1" fmla="val 16740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BEA60ED-FC93-4789-9CAE-ADFF79512B7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78284" y="1516354"/>
            <a:ext cx="9635430" cy="4868322"/>
          </a:xfrm>
          <a:prstGeom prst="rect">
            <a:avLst/>
          </a:prstGeom>
        </p:spPr>
      </p:pic>
      <p:sp>
        <p:nvSpPr>
          <p:cNvPr id="4" name="Estrella: 7 puntas 3">
            <a:extLst>
              <a:ext uri="{FF2B5EF4-FFF2-40B4-BE49-F238E27FC236}">
                <a16:creationId xmlns:a16="http://schemas.microsoft.com/office/drawing/2014/main" id="{8380CD42-05EE-4C22-A38C-1CADA1123B16}"/>
              </a:ext>
            </a:extLst>
          </p:cNvPr>
          <p:cNvSpPr/>
          <p:nvPr/>
        </p:nvSpPr>
        <p:spPr>
          <a:xfrm>
            <a:off x="8099708" y="5931114"/>
            <a:ext cx="621792" cy="609600"/>
          </a:xfrm>
          <a:prstGeom prst="star7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311DFD6-9C75-4705-8763-CD44BDEA94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20286" t="28231" r="34000" b="22800"/>
          <a:stretch/>
        </p:blipFill>
        <p:spPr>
          <a:xfrm>
            <a:off x="8327292" y="6141589"/>
            <a:ext cx="166624" cy="191236"/>
          </a:xfrm>
          <a:prstGeom prst="rect">
            <a:avLst/>
          </a:prstGeom>
        </p:spPr>
      </p:pic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1B0E52C9-059A-475B-A67C-6E220A79368A}"/>
              </a:ext>
            </a:extLst>
          </p:cNvPr>
          <p:cNvSpPr/>
          <p:nvPr/>
        </p:nvSpPr>
        <p:spPr>
          <a:xfrm>
            <a:off x="7234393" y="6209211"/>
            <a:ext cx="777494" cy="123614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ángulo 8">
            <a:extLst>
              <a:ext uri="{FF2B5EF4-FFF2-40B4-BE49-F238E27FC236}">
                <a16:creationId xmlns:a16="http://schemas.microsoft.com/office/drawing/2014/main" id="{91665254-4872-4571-A2EA-0E9E9CA3F9CD}"/>
              </a:ext>
            </a:extLst>
          </p:cNvPr>
          <p:cNvSpPr/>
          <p:nvPr/>
        </p:nvSpPr>
        <p:spPr>
          <a:xfrm>
            <a:off x="701800" y="4632174"/>
            <a:ext cx="41415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Crearse un perfil de usuario: </a:t>
            </a:r>
            <a:r>
              <a:rPr kumimoji="0" lang="es-ES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REGISTRARSE y dar premisos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34E9674-9767-435C-A25B-A73AB28D2E78}"/>
              </a:ext>
            </a:extLst>
          </p:cNvPr>
          <p:cNvSpPr/>
          <p:nvPr/>
        </p:nvSpPr>
        <p:spPr>
          <a:xfrm>
            <a:off x="0" y="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215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C99185-4866-47C9-A901-54F7D0BAA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/>
              <a:t>La herramienta dentro de un Cuaderno de explotación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F266B6D-90C9-466F-8ED3-7287081724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20895" y="1701612"/>
            <a:ext cx="8639175" cy="10191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6E3222E-6C6C-4DBF-9699-39601D6E8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492" y="2731711"/>
            <a:ext cx="9515475" cy="1800225"/>
          </a:xfrm>
          <a:prstGeom prst="rect">
            <a:avLst/>
          </a:prstGeom>
        </p:spPr>
      </p:pic>
      <p:pic>
        <p:nvPicPr>
          <p:cNvPr id="6" name="Picture 2" descr="https://www.fega.gob.es/sites/default/files/inline-images/diapositiva_7.png">
            <a:extLst>
              <a:ext uri="{FF2B5EF4-FFF2-40B4-BE49-F238E27FC236}">
                <a16:creationId xmlns:a16="http://schemas.microsoft.com/office/drawing/2014/main" id="{C557841C-7D7E-4BCD-8344-C4A385349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2" t="40395" r="38877" b="47275"/>
          <a:stretch/>
        </p:blipFill>
        <p:spPr bwMode="auto">
          <a:xfrm>
            <a:off x="10242765" y="979011"/>
            <a:ext cx="1734899" cy="100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8495458-5985-4212-BD13-3D887F966D76}"/>
              </a:ext>
            </a:extLst>
          </p:cNvPr>
          <p:cNvSpPr txBox="1"/>
          <p:nvPr/>
        </p:nvSpPr>
        <p:spPr>
          <a:xfrm>
            <a:off x="2466975" y="4542860"/>
            <a:ext cx="5381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Convenio FEGA-</a:t>
            </a:r>
            <a:r>
              <a:rPr lang="es-ES" sz="4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ITACyL</a:t>
            </a:r>
            <a:endParaRPr lang="es-ES" sz="4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CD8C235-7C50-4062-B513-88E2B4F3AB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47" t="37253" r="2367" b="32946"/>
          <a:stretch/>
        </p:blipFill>
        <p:spPr>
          <a:xfrm>
            <a:off x="386691" y="5210175"/>
            <a:ext cx="1088707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038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66EB38E-3FAE-4640-8B7F-B39D6B100C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BC1310D-3152-48B7-9902-E0F4EAE9A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912" y="928839"/>
            <a:ext cx="8046720" cy="592916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827B978-B1B5-4324-921D-9F0D1C7D352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5907" y="1292256"/>
            <a:ext cx="793146" cy="70639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365F558-1382-4F4A-A3E8-62174F44C9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r="52065"/>
          <a:stretch/>
        </p:blipFill>
        <p:spPr>
          <a:xfrm>
            <a:off x="6285714" y="2127604"/>
            <a:ext cx="774648" cy="80493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9E92808-6CD5-4572-B585-75B1EC47747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" y="1355559"/>
            <a:ext cx="5830593" cy="328694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B901232-B5B8-4138-A9D5-F0F7937CDFF8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 descr="Todo el campo en tu celular : : El Litoral - Noticias - Santa Fe -  Argentina - ellitoral.com : :">
            <a:extLst>
              <a:ext uri="{FF2B5EF4-FFF2-40B4-BE49-F238E27FC236}">
                <a16:creationId xmlns:a16="http://schemas.microsoft.com/office/drawing/2014/main" id="{2BBEBBE3-123D-460C-8333-82DDD4E2E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1" t="3877" r="16364" b="18370"/>
          <a:stretch/>
        </p:blipFill>
        <p:spPr bwMode="auto">
          <a:xfrm>
            <a:off x="7154533" y="3097910"/>
            <a:ext cx="3639195" cy="328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">
            <a:extLst>
              <a:ext uri="{FF2B5EF4-FFF2-40B4-BE49-F238E27FC236}">
                <a16:creationId xmlns:a16="http://schemas.microsoft.com/office/drawing/2014/main" id="{B3C4AE57-5C27-4D5A-A955-E38CFC70CF3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829322" y="3438212"/>
            <a:ext cx="1509372" cy="2675438"/>
          </a:xfrm>
          <a:prstGeom prst="rect">
            <a:avLst/>
          </a:prstGeom>
        </p:spPr>
      </p:pic>
      <p:pic>
        <p:nvPicPr>
          <p:cNvPr id="15" name="Imagen 5">
            <a:extLst>
              <a:ext uri="{FF2B5EF4-FFF2-40B4-BE49-F238E27FC236}">
                <a16:creationId xmlns:a16="http://schemas.microsoft.com/office/drawing/2014/main" id="{7EC887CB-FEB8-44DA-8D34-99ABA2704015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857294" y="2629932"/>
            <a:ext cx="771525" cy="923925"/>
          </a:xfrm>
          <a:prstGeom prst="rect">
            <a:avLst/>
          </a:prstGeom>
          <a:ln w="57150">
            <a:noFill/>
          </a:ln>
        </p:spPr>
      </p:pic>
      <p:pic>
        <p:nvPicPr>
          <p:cNvPr id="16" name="Imagen 6">
            <a:extLst>
              <a:ext uri="{FF2B5EF4-FFF2-40B4-BE49-F238E27FC236}">
                <a16:creationId xmlns:a16="http://schemas.microsoft.com/office/drawing/2014/main" id="{03DB7D88-19E1-4426-B18D-5F33E00EF0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r="52065"/>
          <a:stretch/>
        </p:blipFill>
        <p:spPr>
          <a:xfrm>
            <a:off x="10857897" y="3712047"/>
            <a:ext cx="774648" cy="80493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285284" y="695377"/>
            <a:ext cx="25146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3160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66EB38E-3FAE-4640-8B7F-B39D6B100C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BC1310D-3152-48B7-9902-E0F4EAE9A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689" y="968066"/>
            <a:ext cx="8046720" cy="592916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827B978-B1B5-4324-921D-9F0D1C7D352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67539" y="688389"/>
            <a:ext cx="793146" cy="70639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365F558-1382-4F4A-A3E8-62174F44C9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r="52065"/>
          <a:stretch/>
        </p:blipFill>
        <p:spPr>
          <a:xfrm>
            <a:off x="11167539" y="1674462"/>
            <a:ext cx="774648" cy="804939"/>
          </a:xfrm>
          <a:prstGeom prst="rect">
            <a:avLst/>
          </a:prstGeom>
        </p:spPr>
      </p:pic>
      <p:pic>
        <p:nvPicPr>
          <p:cNvPr id="13" name="12 Imagen" descr="escritorio con aplicacion_2024-04-28 at 12.38.15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21053" y="1378800"/>
            <a:ext cx="5826182" cy="3273586"/>
          </a:xfrm>
          <a:prstGeom prst="rect">
            <a:avLst/>
          </a:prstGeom>
        </p:spPr>
      </p:pic>
      <p:sp>
        <p:nvSpPr>
          <p:cNvPr id="14" name="Elipse 12">
            <a:extLst>
              <a:ext uri="{FF2B5EF4-FFF2-40B4-BE49-F238E27FC236}">
                <a16:creationId xmlns:a16="http://schemas.microsoft.com/office/drawing/2014/main" id="{B8499EA8-9C38-49FB-BDC1-98F773EBA18D}"/>
              </a:ext>
            </a:extLst>
          </p:cNvPr>
          <p:cNvSpPr/>
          <p:nvPr/>
        </p:nvSpPr>
        <p:spPr>
          <a:xfrm>
            <a:off x="6459084" y="2351292"/>
            <a:ext cx="536448" cy="7528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9BBCDE5-BB19-4D02-AB34-70113145B6A1}"/>
              </a:ext>
            </a:extLst>
          </p:cNvPr>
          <p:cNvSpPr/>
          <p:nvPr/>
        </p:nvSpPr>
        <p:spPr>
          <a:xfrm>
            <a:off x="0" y="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FFF5873-BCD9-407B-B5D5-AF37426B7EB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" t="5156" r="4860"/>
          <a:stretch/>
        </p:blipFill>
        <p:spPr>
          <a:xfrm>
            <a:off x="426431" y="1508446"/>
            <a:ext cx="3674318" cy="480974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FDF6C18-697E-42F9-8A9A-6208E4E1FC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690" y="1980886"/>
            <a:ext cx="2080260" cy="3864864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B74CD976-90F8-4EB5-8C4A-772ABC6813E0}"/>
              </a:ext>
            </a:extLst>
          </p:cNvPr>
          <p:cNvSpPr/>
          <p:nvPr/>
        </p:nvSpPr>
        <p:spPr>
          <a:xfrm>
            <a:off x="2059596" y="3913318"/>
            <a:ext cx="536448" cy="7528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7912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8950" y="802640"/>
            <a:ext cx="7161989" cy="5923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202214B-FB25-4530-B39B-B18A9B1301C1}"/>
              </a:ext>
            </a:extLst>
          </p:cNvPr>
          <p:cNvSpPr/>
          <p:nvPr/>
        </p:nvSpPr>
        <p:spPr>
          <a:xfrm>
            <a:off x="5082672" y="6376721"/>
            <a:ext cx="463296" cy="4101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A4D5CBC-D96F-4796-9663-5FE452F718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CB11CF10-E81C-4BEA-A413-24556A5D3F4B}"/>
              </a:ext>
            </a:extLst>
          </p:cNvPr>
          <p:cNvSpPr/>
          <p:nvPr/>
        </p:nvSpPr>
        <p:spPr>
          <a:xfrm>
            <a:off x="0" y="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n 11">
            <a:extLst>
              <a:ext uri="{FF2B5EF4-FFF2-40B4-BE49-F238E27FC236}">
                <a16:creationId xmlns:a16="http://schemas.microsoft.com/office/drawing/2014/main" id="{528D8E1E-35D8-439B-A30A-D0B9B479D9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779" y="1"/>
            <a:ext cx="2633221" cy="640784"/>
          </a:xfrm>
          <a:prstGeom prst="rect">
            <a:avLst/>
          </a:prstGeom>
        </p:spPr>
      </p:pic>
      <p:sp>
        <p:nvSpPr>
          <p:cNvPr id="13" name="Rectángulo 13">
            <a:extLst>
              <a:ext uri="{FF2B5EF4-FFF2-40B4-BE49-F238E27FC236}">
                <a16:creationId xmlns:a16="http://schemas.microsoft.com/office/drawing/2014/main" id="{D5851A12-0E7C-4946-AE1F-F72097967F16}"/>
              </a:ext>
            </a:extLst>
          </p:cNvPr>
          <p:cNvSpPr/>
          <p:nvPr/>
        </p:nvSpPr>
        <p:spPr>
          <a:xfrm>
            <a:off x="4038337" y="335993"/>
            <a:ext cx="3801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Menú Principal o de Explotación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 8">
            <a:extLst>
              <a:ext uri="{FF2B5EF4-FFF2-40B4-BE49-F238E27FC236}">
                <a16:creationId xmlns:a16="http://schemas.microsoft.com/office/drawing/2014/main" id="{91665254-4872-4571-A2EA-0E9E9CA3F9CD}"/>
              </a:ext>
            </a:extLst>
          </p:cNvPr>
          <p:cNvSpPr/>
          <p:nvPr/>
        </p:nvSpPr>
        <p:spPr>
          <a:xfrm>
            <a:off x="180499" y="4572890"/>
            <a:ext cx="3200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MENÚ EXPLOTACIÓN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700F41CF-1C89-4AB2-BE90-755F107D0CA8}"/>
              </a:ext>
            </a:extLst>
          </p:cNvPr>
          <p:cNvSpPr/>
          <p:nvPr/>
        </p:nvSpPr>
        <p:spPr>
          <a:xfrm>
            <a:off x="2827063" y="1584516"/>
            <a:ext cx="1860267" cy="467953"/>
          </a:xfrm>
          <a:prstGeom prst="roundRect">
            <a:avLst/>
          </a:prstGeom>
          <a:noFill/>
          <a:ln w="28575">
            <a:solidFill>
              <a:srgbClr val="1010A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91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1962155-2520-45BF-9CC3-6BC9EA832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851" y="1609042"/>
            <a:ext cx="9157262" cy="5180131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7EDD7E80-21A5-4342-A37B-C9EC75CEBDA1}"/>
              </a:ext>
            </a:extLst>
          </p:cNvPr>
          <p:cNvSpPr/>
          <p:nvPr/>
        </p:nvSpPr>
        <p:spPr>
          <a:xfrm>
            <a:off x="5478056" y="6396920"/>
            <a:ext cx="463296" cy="4101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ocadillo: ovalado 9" descr="Posibilidad de filtrar datos (estilo excel)">
            <a:extLst>
              <a:ext uri="{FF2B5EF4-FFF2-40B4-BE49-F238E27FC236}">
                <a16:creationId xmlns:a16="http://schemas.microsoft.com/office/drawing/2014/main" id="{EA0BCC4E-DA19-4FA3-9651-6A355B17AFA9}"/>
              </a:ext>
            </a:extLst>
          </p:cNvPr>
          <p:cNvSpPr/>
          <p:nvPr/>
        </p:nvSpPr>
        <p:spPr>
          <a:xfrm>
            <a:off x="8921579" y="705325"/>
            <a:ext cx="2472374" cy="843389"/>
          </a:xfrm>
          <a:prstGeom prst="wedgeEllipseCallout">
            <a:avLst>
              <a:gd name="adj1" fmla="val 37903"/>
              <a:gd name="adj2" fmla="val 130193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Posibilidad de filtrar parcelas por distintos criterios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7190D81-DB38-43E3-BB01-7DC4AF85DD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F88CB1C-A7B6-4803-991E-788FFB2A1C26}"/>
              </a:ext>
            </a:extLst>
          </p:cNvPr>
          <p:cNvSpPr/>
          <p:nvPr/>
        </p:nvSpPr>
        <p:spPr>
          <a:xfrm>
            <a:off x="0" y="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Imagen 11">
            <a:extLst>
              <a:ext uri="{FF2B5EF4-FFF2-40B4-BE49-F238E27FC236}">
                <a16:creationId xmlns:a16="http://schemas.microsoft.com/office/drawing/2014/main" id="{A654196E-5774-4706-ADC7-4DCC99B9AC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779" y="1"/>
            <a:ext cx="2633221" cy="640784"/>
          </a:xfrm>
          <a:prstGeom prst="rect">
            <a:avLst/>
          </a:prstGeom>
        </p:spPr>
      </p:pic>
      <p:sp>
        <p:nvSpPr>
          <p:cNvPr id="17" name="Rectángulo 13">
            <a:extLst>
              <a:ext uri="{FF2B5EF4-FFF2-40B4-BE49-F238E27FC236}">
                <a16:creationId xmlns:a16="http://schemas.microsoft.com/office/drawing/2014/main" id="{4909FE37-7A58-4E69-8D6E-B1FB3726EE5B}"/>
              </a:ext>
            </a:extLst>
          </p:cNvPr>
          <p:cNvSpPr/>
          <p:nvPr/>
        </p:nvSpPr>
        <p:spPr>
          <a:xfrm>
            <a:off x="4038337" y="142953"/>
            <a:ext cx="3801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Menú Principal o de Explotación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E02F69A9-D668-4CE3-9CF9-1F17D1734AED}"/>
              </a:ext>
            </a:extLst>
          </p:cNvPr>
          <p:cNvSpPr/>
          <p:nvPr/>
        </p:nvSpPr>
        <p:spPr>
          <a:xfrm>
            <a:off x="9288674" y="2248847"/>
            <a:ext cx="1960605" cy="296562"/>
          </a:xfrm>
          <a:prstGeom prst="roundRect">
            <a:avLst/>
          </a:prstGeom>
          <a:noFill/>
          <a:ln w="28575">
            <a:solidFill>
              <a:srgbClr val="1010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13D4AA13-8EFD-4B96-BF64-C0BFC1FB2E83}"/>
              </a:ext>
            </a:extLst>
          </p:cNvPr>
          <p:cNvSpPr/>
          <p:nvPr/>
        </p:nvSpPr>
        <p:spPr>
          <a:xfrm>
            <a:off x="3333509" y="536892"/>
            <a:ext cx="49003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Pestaña Cultivos: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	-  Resumen de cultivos registrados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	-  Superficie ocupada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36811826-B28B-4C7B-9E59-72B24F46EDF5}"/>
              </a:ext>
            </a:extLst>
          </p:cNvPr>
          <p:cNvSpPr/>
          <p:nvPr/>
        </p:nvSpPr>
        <p:spPr>
          <a:xfrm>
            <a:off x="5040661" y="2835287"/>
            <a:ext cx="2422548" cy="467953"/>
          </a:xfrm>
          <a:prstGeom prst="roundRect">
            <a:avLst/>
          </a:prstGeom>
          <a:noFill/>
          <a:ln w="28575">
            <a:solidFill>
              <a:srgbClr val="1010A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ángulo 8">
            <a:extLst>
              <a:ext uri="{FF2B5EF4-FFF2-40B4-BE49-F238E27FC236}">
                <a16:creationId xmlns:a16="http://schemas.microsoft.com/office/drawing/2014/main" id="{0E187BFC-963E-4EC3-B435-EA6195A3CF76}"/>
              </a:ext>
            </a:extLst>
          </p:cNvPr>
          <p:cNvSpPr/>
          <p:nvPr/>
        </p:nvSpPr>
        <p:spPr>
          <a:xfrm>
            <a:off x="180499" y="4572890"/>
            <a:ext cx="3200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MENÚ EXPLOTACIÓN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87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4BF899B-7F31-4BBC-B6C8-BD19854E1E0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4306" y="1970740"/>
            <a:ext cx="9144000" cy="468599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91665254-4872-4571-A2EA-0E9E9CA3F9CD}"/>
              </a:ext>
            </a:extLst>
          </p:cNvPr>
          <p:cNvSpPr/>
          <p:nvPr/>
        </p:nvSpPr>
        <p:spPr>
          <a:xfrm>
            <a:off x="3317033" y="1123146"/>
            <a:ext cx="6981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Pestaña Explotación: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	-  Explotaciones registradas de un mismo usuario (SIN límite)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EDD7E80-21A5-4342-A37B-C9EC75CEBDA1}"/>
              </a:ext>
            </a:extLst>
          </p:cNvPr>
          <p:cNvSpPr/>
          <p:nvPr/>
        </p:nvSpPr>
        <p:spPr>
          <a:xfrm>
            <a:off x="6058275" y="6308530"/>
            <a:ext cx="463296" cy="4101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AF72870-169E-4ADE-B44A-6C260E528F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533FE505-E912-4490-A86C-8125AD1E405D}"/>
              </a:ext>
            </a:extLst>
          </p:cNvPr>
          <p:cNvSpPr/>
          <p:nvPr/>
        </p:nvSpPr>
        <p:spPr>
          <a:xfrm>
            <a:off x="7308450" y="2649992"/>
            <a:ext cx="2371013" cy="467953"/>
          </a:xfrm>
          <a:prstGeom prst="roundRect">
            <a:avLst/>
          </a:prstGeom>
          <a:noFill/>
          <a:ln w="28575">
            <a:solidFill>
              <a:srgbClr val="1010A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ángulo 8">
            <a:extLst>
              <a:ext uri="{FF2B5EF4-FFF2-40B4-BE49-F238E27FC236}">
                <a16:creationId xmlns:a16="http://schemas.microsoft.com/office/drawing/2014/main" id="{4C3CB1C7-07D2-4D6B-B0CE-2FCE6D8053F9}"/>
              </a:ext>
            </a:extLst>
          </p:cNvPr>
          <p:cNvSpPr/>
          <p:nvPr/>
        </p:nvSpPr>
        <p:spPr>
          <a:xfrm>
            <a:off x="180499" y="4572890"/>
            <a:ext cx="3200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MENÚ EXPLOTACIÓN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1">
            <a:extLst>
              <a:ext uri="{FF2B5EF4-FFF2-40B4-BE49-F238E27FC236}">
                <a16:creationId xmlns:a16="http://schemas.microsoft.com/office/drawing/2014/main" id="{881AA1DC-4FDD-4305-A2FA-1C189D0ADC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779" y="1"/>
            <a:ext cx="2633221" cy="640784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574AC76D-3047-426C-B940-89164BFE482B}"/>
              </a:ext>
            </a:extLst>
          </p:cNvPr>
          <p:cNvSpPr/>
          <p:nvPr/>
        </p:nvSpPr>
        <p:spPr>
          <a:xfrm>
            <a:off x="0" y="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50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91665254-4872-4571-A2EA-0E9E9CA3F9CD}"/>
              </a:ext>
            </a:extLst>
          </p:cNvPr>
          <p:cNvSpPr/>
          <p:nvPr/>
        </p:nvSpPr>
        <p:spPr>
          <a:xfrm>
            <a:off x="2869993" y="1123146"/>
            <a:ext cx="91323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Pestaña Vigor vegetal: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	-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Vista del ranking de mejores/peores parcelas en función del vigor observado vía satélite </a:t>
            </a:r>
            <a:endParaRPr kumimoji="0" lang="es-ES" alt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AF72870-169E-4ADE-B44A-6C260E528F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A686928-6702-4432-8FB5-E0C989866BB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44877"/>
            <a:ext cx="12192000" cy="325676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D99BD63-A8E8-4519-8C11-77BD7E292C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92398"/>
          <a:stretch/>
        </p:blipFill>
        <p:spPr>
          <a:xfrm>
            <a:off x="1097280" y="5734854"/>
            <a:ext cx="9519920" cy="36933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7EDD7E80-21A5-4342-A37B-C9EC75CEBDA1}"/>
              </a:ext>
            </a:extLst>
          </p:cNvPr>
          <p:cNvSpPr/>
          <p:nvPr/>
        </p:nvSpPr>
        <p:spPr>
          <a:xfrm>
            <a:off x="5006849" y="5771075"/>
            <a:ext cx="463296" cy="4101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90701B0C-E2AB-4380-9134-C4825DFC3F21}"/>
              </a:ext>
            </a:extLst>
          </p:cNvPr>
          <p:cNvSpPr/>
          <p:nvPr/>
        </p:nvSpPr>
        <p:spPr>
          <a:xfrm>
            <a:off x="9359669" y="2591177"/>
            <a:ext cx="2642696" cy="467953"/>
          </a:xfrm>
          <a:prstGeom prst="roundRect">
            <a:avLst/>
          </a:prstGeom>
          <a:noFill/>
          <a:ln w="28575">
            <a:solidFill>
              <a:srgbClr val="1010A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ángulo 8">
            <a:extLst>
              <a:ext uri="{FF2B5EF4-FFF2-40B4-BE49-F238E27FC236}">
                <a16:creationId xmlns:a16="http://schemas.microsoft.com/office/drawing/2014/main" id="{C2BD9A18-B335-4AD3-BA91-68250EB21682}"/>
              </a:ext>
            </a:extLst>
          </p:cNvPr>
          <p:cNvSpPr/>
          <p:nvPr/>
        </p:nvSpPr>
        <p:spPr>
          <a:xfrm>
            <a:off x="231153" y="5350237"/>
            <a:ext cx="3200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MENÚ EXPLOTACIÓN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64ECBA3-3C17-4CED-8F54-35785F2A14DE}"/>
              </a:ext>
            </a:extLst>
          </p:cNvPr>
          <p:cNvSpPr/>
          <p:nvPr/>
        </p:nvSpPr>
        <p:spPr>
          <a:xfrm>
            <a:off x="0" y="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Imagen 11">
            <a:extLst>
              <a:ext uri="{FF2B5EF4-FFF2-40B4-BE49-F238E27FC236}">
                <a16:creationId xmlns:a16="http://schemas.microsoft.com/office/drawing/2014/main" id="{DB979BE4-9100-419A-A78C-F64D62F86F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779" y="1"/>
            <a:ext cx="2633221" cy="64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4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760" y="741680"/>
            <a:ext cx="7273216" cy="602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202214B-FB25-4530-B39B-B18A9B1301C1}"/>
              </a:ext>
            </a:extLst>
          </p:cNvPr>
          <p:cNvSpPr/>
          <p:nvPr/>
        </p:nvSpPr>
        <p:spPr>
          <a:xfrm>
            <a:off x="5082672" y="6376721"/>
            <a:ext cx="463296" cy="4101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A4D5CBC-D96F-4796-9663-5FE452F718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CB11CF10-E81C-4BEA-A413-24556A5D3F4B}"/>
              </a:ext>
            </a:extLst>
          </p:cNvPr>
          <p:cNvSpPr/>
          <p:nvPr/>
        </p:nvSpPr>
        <p:spPr>
          <a:xfrm>
            <a:off x="0" y="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n 11">
            <a:extLst>
              <a:ext uri="{FF2B5EF4-FFF2-40B4-BE49-F238E27FC236}">
                <a16:creationId xmlns:a16="http://schemas.microsoft.com/office/drawing/2014/main" id="{528D8E1E-35D8-439B-A30A-D0B9B479D9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779" y="1"/>
            <a:ext cx="2633221" cy="640784"/>
          </a:xfrm>
          <a:prstGeom prst="rect">
            <a:avLst/>
          </a:prstGeom>
        </p:spPr>
      </p:pic>
      <p:sp>
        <p:nvSpPr>
          <p:cNvPr id="13" name="Rectángulo 13">
            <a:extLst>
              <a:ext uri="{FF2B5EF4-FFF2-40B4-BE49-F238E27FC236}">
                <a16:creationId xmlns:a16="http://schemas.microsoft.com/office/drawing/2014/main" id="{D5851A12-0E7C-4946-AE1F-F72097967F16}"/>
              </a:ext>
            </a:extLst>
          </p:cNvPr>
          <p:cNvSpPr/>
          <p:nvPr/>
        </p:nvSpPr>
        <p:spPr>
          <a:xfrm>
            <a:off x="4038337" y="335993"/>
            <a:ext cx="3745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MAPA y visor de datos SATIVUM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 8">
            <a:extLst>
              <a:ext uri="{FF2B5EF4-FFF2-40B4-BE49-F238E27FC236}">
                <a16:creationId xmlns:a16="http://schemas.microsoft.com/office/drawing/2014/main" id="{91665254-4872-4571-A2EA-0E9E9CA3F9CD}"/>
              </a:ext>
            </a:extLst>
          </p:cNvPr>
          <p:cNvSpPr/>
          <p:nvPr/>
        </p:nvSpPr>
        <p:spPr>
          <a:xfrm>
            <a:off x="180499" y="4572890"/>
            <a:ext cx="3200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MENÚ MAPA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91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AA4D5CBC-D96F-4796-9663-5FE452F718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CB11CF10-E81C-4BEA-A413-24556A5D3F4B}"/>
              </a:ext>
            </a:extLst>
          </p:cNvPr>
          <p:cNvSpPr/>
          <p:nvPr/>
        </p:nvSpPr>
        <p:spPr>
          <a:xfrm>
            <a:off x="0" y="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n 11">
            <a:extLst>
              <a:ext uri="{FF2B5EF4-FFF2-40B4-BE49-F238E27FC236}">
                <a16:creationId xmlns:a16="http://schemas.microsoft.com/office/drawing/2014/main" id="{528D8E1E-35D8-439B-A30A-D0B9B479D9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779" y="1"/>
            <a:ext cx="2633221" cy="640784"/>
          </a:xfrm>
          <a:prstGeom prst="rect">
            <a:avLst/>
          </a:prstGeom>
        </p:spPr>
      </p:pic>
      <p:sp>
        <p:nvSpPr>
          <p:cNvPr id="13" name="Rectángulo 13">
            <a:extLst>
              <a:ext uri="{FF2B5EF4-FFF2-40B4-BE49-F238E27FC236}">
                <a16:creationId xmlns:a16="http://schemas.microsoft.com/office/drawing/2014/main" id="{D5851A12-0E7C-4946-AE1F-F72097967F16}"/>
              </a:ext>
            </a:extLst>
          </p:cNvPr>
          <p:cNvSpPr/>
          <p:nvPr/>
        </p:nvSpPr>
        <p:spPr>
          <a:xfrm>
            <a:off x="4038337" y="335993"/>
            <a:ext cx="3745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MAPA y visor de datos SATIVUM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 8">
            <a:extLst>
              <a:ext uri="{FF2B5EF4-FFF2-40B4-BE49-F238E27FC236}">
                <a16:creationId xmlns:a16="http://schemas.microsoft.com/office/drawing/2014/main" id="{91665254-4872-4571-A2EA-0E9E9CA3F9CD}"/>
              </a:ext>
            </a:extLst>
          </p:cNvPr>
          <p:cNvSpPr/>
          <p:nvPr/>
        </p:nvSpPr>
        <p:spPr>
          <a:xfrm>
            <a:off x="180499" y="4572890"/>
            <a:ext cx="3200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MENÚ MAPA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1AA8C3A-CCEF-4D35-98E4-BBCAEDF1F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4030" y="1103631"/>
            <a:ext cx="9960305" cy="5356062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202214B-FB25-4530-B39B-B18A9B1301C1}"/>
              </a:ext>
            </a:extLst>
          </p:cNvPr>
          <p:cNvSpPr/>
          <p:nvPr/>
        </p:nvSpPr>
        <p:spPr>
          <a:xfrm>
            <a:off x="5799364" y="6111848"/>
            <a:ext cx="463296" cy="4101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78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8319" y="727344"/>
            <a:ext cx="7186295" cy="59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202214B-FB25-4530-B39B-B18A9B1301C1}"/>
              </a:ext>
            </a:extLst>
          </p:cNvPr>
          <p:cNvSpPr/>
          <p:nvPr/>
        </p:nvSpPr>
        <p:spPr>
          <a:xfrm>
            <a:off x="6129152" y="6305601"/>
            <a:ext cx="463296" cy="4101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A4D5CBC-D96F-4796-9663-5FE452F718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CB11CF10-E81C-4BEA-A413-24556A5D3F4B}"/>
              </a:ext>
            </a:extLst>
          </p:cNvPr>
          <p:cNvSpPr/>
          <p:nvPr/>
        </p:nvSpPr>
        <p:spPr>
          <a:xfrm>
            <a:off x="0" y="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n 11">
            <a:extLst>
              <a:ext uri="{FF2B5EF4-FFF2-40B4-BE49-F238E27FC236}">
                <a16:creationId xmlns:a16="http://schemas.microsoft.com/office/drawing/2014/main" id="{528D8E1E-35D8-439B-A30A-D0B9B479D9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779" y="1"/>
            <a:ext cx="2633221" cy="640784"/>
          </a:xfrm>
          <a:prstGeom prst="rect">
            <a:avLst/>
          </a:prstGeom>
        </p:spPr>
      </p:pic>
      <p:sp>
        <p:nvSpPr>
          <p:cNvPr id="13" name="Rectángulo 13">
            <a:extLst>
              <a:ext uri="{FF2B5EF4-FFF2-40B4-BE49-F238E27FC236}">
                <a16:creationId xmlns:a16="http://schemas.microsoft.com/office/drawing/2014/main" id="{D5851A12-0E7C-4946-AE1F-F72097967F16}"/>
              </a:ext>
            </a:extLst>
          </p:cNvPr>
          <p:cNvSpPr/>
          <p:nvPr/>
        </p:nvSpPr>
        <p:spPr>
          <a:xfrm>
            <a:off x="4038337" y="335993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Menú Cuadernos de Explotación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 8">
            <a:extLst>
              <a:ext uri="{FF2B5EF4-FFF2-40B4-BE49-F238E27FC236}">
                <a16:creationId xmlns:a16="http://schemas.microsoft.com/office/drawing/2014/main" id="{91665254-4872-4571-A2EA-0E9E9CA3F9CD}"/>
              </a:ext>
            </a:extLst>
          </p:cNvPr>
          <p:cNvSpPr/>
          <p:nvPr/>
        </p:nvSpPr>
        <p:spPr>
          <a:xfrm>
            <a:off x="180499" y="4572890"/>
            <a:ext cx="3200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MENÚ CUADERNO DE EXPLOTACIÓN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08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645656" y="1002152"/>
            <a:ext cx="6415544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Cuaderno digital de explotación: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ayuda búsqueda FITOS 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3BA31C0-825A-409E-AB0B-E1252DE48E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FB2E370-5281-4F60-94BA-FFA9B22C301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6609" y="1676317"/>
            <a:ext cx="9333558" cy="5042981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556ABA03-EA0E-47F2-A99C-A3A1816C825D}"/>
              </a:ext>
            </a:extLst>
          </p:cNvPr>
          <p:cNvSpPr/>
          <p:nvPr/>
        </p:nvSpPr>
        <p:spPr>
          <a:xfrm>
            <a:off x="0" y="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Imagen 11">
            <a:extLst>
              <a:ext uri="{FF2B5EF4-FFF2-40B4-BE49-F238E27FC236}">
                <a16:creationId xmlns:a16="http://schemas.microsoft.com/office/drawing/2014/main" id="{4FCA5BF8-EA50-4C9C-97E6-F027BF4E78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779" y="1"/>
            <a:ext cx="2633221" cy="64078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D39A623-69A3-4E09-9BEB-7DC65AE742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1777" y="0"/>
            <a:ext cx="4469997" cy="49276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C7650371-EDF1-4BAE-9047-FA90EFA9C123}"/>
              </a:ext>
            </a:extLst>
          </p:cNvPr>
          <p:cNvSpPr/>
          <p:nvPr/>
        </p:nvSpPr>
        <p:spPr>
          <a:xfrm>
            <a:off x="5170170" y="3342640"/>
            <a:ext cx="1677670" cy="2914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19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7B5179-E9D0-41F8-828D-CAD7104BE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E4F667-BEF3-4FC9-B89A-37332318E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BFD733B-C057-44D5-95B4-72CD80E68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" y="661987"/>
            <a:ext cx="11496675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112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442225" y="67247"/>
            <a:ext cx="7259055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Cuaderno digital de explotación: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ayuda búsqueda FITOS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3BA31C0-825A-409E-AB0B-E1252DE48E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n 11">
            <a:extLst>
              <a:ext uri="{FF2B5EF4-FFF2-40B4-BE49-F238E27FC236}">
                <a16:creationId xmlns:a16="http://schemas.microsoft.com/office/drawing/2014/main" id="{4FCA5BF8-EA50-4C9C-97E6-F027BF4E78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779" y="1"/>
            <a:ext cx="2633221" cy="64078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D807ED8-4F6A-4C4E-80C1-5BA131718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72" y="573538"/>
            <a:ext cx="5584956" cy="621721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C8F9ACB-2CC2-440A-B645-C20B426D1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690" y="812799"/>
            <a:ext cx="5333338" cy="597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864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AA4D5CBC-D96F-4796-9663-5FE452F718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53271A7-3F5D-4017-A864-8D0FD5321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633" y="264160"/>
            <a:ext cx="9545402" cy="6329680"/>
          </a:xfrm>
          <a:prstGeom prst="rect">
            <a:avLst/>
          </a:prstGeom>
        </p:spPr>
      </p:pic>
      <p:sp>
        <p:nvSpPr>
          <p:cNvPr id="7" name="Rectángulo 8">
            <a:extLst>
              <a:ext uri="{FF2B5EF4-FFF2-40B4-BE49-F238E27FC236}">
                <a16:creationId xmlns:a16="http://schemas.microsoft.com/office/drawing/2014/main" id="{A89014A0-B8C7-46C2-BCBE-3CF459A6131C}"/>
              </a:ext>
            </a:extLst>
          </p:cNvPr>
          <p:cNvSpPr/>
          <p:nvPr/>
        </p:nvSpPr>
        <p:spPr>
          <a:xfrm>
            <a:off x="327005" y="3784114"/>
            <a:ext cx="3200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MENÚ CUADERNO DE EXPLOTACIÓN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FCB6DCD-4B83-45DF-ADE3-A96355E1F3E3}"/>
              </a:ext>
            </a:extLst>
          </p:cNvPr>
          <p:cNvSpPr/>
          <p:nvPr/>
        </p:nvSpPr>
        <p:spPr>
          <a:xfrm>
            <a:off x="2512633" y="904240"/>
            <a:ext cx="1663127" cy="156464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15C93F7-26FA-4469-84EF-F6E1D145B670}"/>
              </a:ext>
            </a:extLst>
          </p:cNvPr>
          <p:cNvSpPr/>
          <p:nvPr/>
        </p:nvSpPr>
        <p:spPr>
          <a:xfrm>
            <a:off x="11349252" y="1168400"/>
            <a:ext cx="606487" cy="65024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6219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AA4D5CBC-D96F-4796-9663-5FE452F718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CB11CF10-E81C-4BEA-A413-24556A5D3F4B}"/>
              </a:ext>
            </a:extLst>
          </p:cNvPr>
          <p:cNvSpPr/>
          <p:nvPr/>
        </p:nvSpPr>
        <p:spPr>
          <a:xfrm>
            <a:off x="0" y="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n 11">
            <a:extLst>
              <a:ext uri="{FF2B5EF4-FFF2-40B4-BE49-F238E27FC236}">
                <a16:creationId xmlns:a16="http://schemas.microsoft.com/office/drawing/2014/main" id="{528D8E1E-35D8-439B-A30A-D0B9B479D9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779" y="1"/>
            <a:ext cx="2633221" cy="64078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9DAEFDF-9ED0-48DB-A158-52C2B752D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7333" y="1213066"/>
            <a:ext cx="9560702" cy="5111512"/>
          </a:xfrm>
          <a:prstGeom prst="rect">
            <a:avLst/>
          </a:prstGeom>
        </p:spPr>
      </p:pic>
      <p:sp>
        <p:nvSpPr>
          <p:cNvPr id="8" name="Rectángulo 8">
            <a:extLst>
              <a:ext uri="{FF2B5EF4-FFF2-40B4-BE49-F238E27FC236}">
                <a16:creationId xmlns:a16="http://schemas.microsoft.com/office/drawing/2014/main" id="{9ABD6262-49FC-4077-9DB1-D586FE357949}"/>
              </a:ext>
            </a:extLst>
          </p:cNvPr>
          <p:cNvSpPr/>
          <p:nvPr/>
        </p:nvSpPr>
        <p:spPr>
          <a:xfrm>
            <a:off x="133965" y="3845074"/>
            <a:ext cx="3200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MENÚ CUADERNO DE EXPLOTACIÓN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FCFE6BE-BCDD-4086-BA7E-748606108376}"/>
              </a:ext>
            </a:extLst>
          </p:cNvPr>
          <p:cNvSpPr/>
          <p:nvPr/>
        </p:nvSpPr>
        <p:spPr>
          <a:xfrm>
            <a:off x="7356373" y="1706880"/>
            <a:ext cx="497308" cy="38608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78CB4AD-7457-4A26-B1EC-275A7D7C5F23}"/>
              </a:ext>
            </a:extLst>
          </p:cNvPr>
          <p:cNvSpPr/>
          <p:nvPr/>
        </p:nvSpPr>
        <p:spPr>
          <a:xfrm>
            <a:off x="9215120" y="2926080"/>
            <a:ext cx="2062479" cy="2794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4341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114BAD-833B-4A91-B2B4-C50D46602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B02C20-571D-4AE8-84D2-EACD82253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59F62D9-E4E3-4B73-8899-C76C19DCD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9" y="0"/>
            <a:ext cx="10446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828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4B5317-BBF9-4DE1-B370-9F53D8F85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800"/>
            <a:ext cx="12192000" cy="601839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920E5DB-9AAA-4617-898D-3B8689C7DFF8}"/>
              </a:ext>
            </a:extLst>
          </p:cNvPr>
          <p:cNvSpPr/>
          <p:nvPr/>
        </p:nvSpPr>
        <p:spPr>
          <a:xfrm>
            <a:off x="7183652" y="3190559"/>
            <a:ext cx="2529308" cy="47688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6115022-C046-423A-BB2E-189E3F64BADE}"/>
              </a:ext>
            </a:extLst>
          </p:cNvPr>
          <p:cNvSpPr/>
          <p:nvPr/>
        </p:nvSpPr>
        <p:spPr>
          <a:xfrm>
            <a:off x="6096000" y="2641919"/>
            <a:ext cx="4754880" cy="47688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5058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6EA11B8-BD67-45B4-B2E7-92600C93A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409" y="0"/>
            <a:ext cx="9849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358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21B63D0-3778-4E21-9B25-9E427B63B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31" y="599545"/>
            <a:ext cx="11500738" cy="529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962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311" y="0"/>
            <a:ext cx="3340861" cy="81298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645656" y="1002152"/>
            <a:ext cx="3960089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Cuaderno digital de explotación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3BA31C0-825A-409E-AB0B-E1252DE48E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C5434D2-6741-4AFB-83AD-0CFEED7B340E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B755C9D-0F63-4D22-A374-3F68B000C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132" y="1524084"/>
            <a:ext cx="8477469" cy="481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563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311" y="0"/>
            <a:ext cx="3340861" cy="81298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645656" y="1002152"/>
            <a:ext cx="3960089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Cuaderno digital de explotación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3BA31C0-825A-409E-AB0B-E1252DE48E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C5434D2-6741-4AFB-83AD-0CFEED7B340E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B655BFF-B6BA-4248-BA31-C97B55E27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065" y="1579523"/>
            <a:ext cx="8096633" cy="470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91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16925C2-1BDA-4BC3-86FE-36AD6A3D2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2" y="500062"/>
            <a:ext cx="11458575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87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1DD2D20-9557-4BB4-B33C-49BE62BEA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132" y="32370"/>
            <a:ext cx="722314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7196163-4752-405E-930B-40C0C9F5B8EF}"/>
              </a:ext>
            </a:extLst>
          </p:cNvPr>
          <p:cNvSpPr/>
          <p:nvPr/>
        </p:nvSpPr>
        <p:spPr>
          <a:xfrm>
            <a:off x="1143000" y="2762250"/>
            <a:ext cx="2908300" cy="1181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PARÁMETROS A ENVIAR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3BBA870-8BCD-4F00-A5D1-094638D2D807}"/>
              </a:ext>
            </a:extLst>
          </p:cNvPr>
          <p:cNvSpPr/>
          <p:nvPr/>
        </p:nvSpPr>
        <p:spPr>
          <a:xfrm>
            <a:off x="1143000" y="4813300"/>
            <a:ext cx="2908300" cy="1181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RESULTADOS DE NECESIDADES</a:t>
            </a:r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F5F192C3-AD85-40E9-94C7-DE9F25F5AA3F}"/>
              </a:ext>
            </a:extLst>
          </p:cNvPr>
          <p:cNvSpPr/>
          <p:nvPr/>
        </p:nvSpPr>
        <p:spPr>
          <a:xfrm>
            <a:off x="4396570" y="2947020"/>
            <a:ext cx="457200" cy="673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4790581C-5454-4D7D-BAE7-D5B611528DFB}"/>
              </a:ext>
            </a:extLst>
          </p:cNvPr>
          <p:cNvSpPr/>
          <p:nvPr/>
        </p:nvSpPr>
        <p:spPr>
          <a:xfrm rot="10800000">
            <a:off x="4281480" y="5067300"/>
            <a:ext cx="457200" cy="673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438BD9A-9A43-4647-A2B7-AF2A4ED2E3C4}"/>
              </a:ext>
            </a:extLst>
          </p:cNvPr>
          <p:cNvSpPr/>
          <p:nvPr/>
        </p:nvSpPr>
        <p:spPr>
          <a:xfrm>
            <a:off x="1143000" y="1953245"/>
            <a:ext cx="2908300" cy="55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API URL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05183CFA-EB52-455D-BB56-CC76CF99B130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4051300" y="1499840"/>
            <a:ext cx="1736183" cy="732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ítulo 6">
            <a:extLst>
              <a:ext uri="{FF2B5EF4-FFF2-40B4-BE49-F238E27FC236}">
                <a16:creationId xmlns:a16="http://schemas.microsoft.com/office/drawing/2014/main" id="{26CA8B9D-09B8-4C59-A4D0-262AD7034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02" y="377477"/>
            <a:ext cx="3900480" cy="1325563"/>
          </a:xfrm>
        </p:spPr>
        <p:txBody>
          <a:bodyPr/>
          <a:lstStyle/>
          <a:p>
            <a:r>
              <a:rPr lang="es-ES" noProof="0" dirty="0"/>
              <a:t>Herramienta de acceso público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BA2FB16A-0518-48DD-BA28-59513FE061DB}"/>
              </a:ext>
            </a:extLst>
          </p:cNvPr>
          <p:cNvSpPr/>
          <p:nvPr/>
        </p:nvSpPr>
        <p:spPr>
          <a:xfrm>
            <a:off x="5471531" y="5894039"/>
            <a:ext cx="1248937" cy="6517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01EE917-86C3-4849-B2FF-3CC2E9CE2F62}"/>
              </a:ext>
            </a:extLst>
          </p:cNvPr>
          <p:cNvSpPr/>
          <p:nvPr/>
        </p:nvSpPr>
        <p:spPr>
          <a:xfrm>
            <a:off x="762717" y="6219902"/>
            <a:ext cx="3366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https://portal.api.itacyl.es/portal/</a:t>
            </a:r>
          </a:p>
        </p:txBody>
      </p:sp>
    </p:spTree>
    <p:extLst>
      <p:ext uri="{BB962C8B-B14F-4D97-AF65-F5344CB8AC3E}">
        <p14:creationId xmlns:p14="http://schemas.microsoft.com/office/powerpoint/2010/main" val="12007118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B12E926-3668-48BA-8B11-BEF460500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48" y="274320"/>
            <a:ext cx="3912552" cy="22128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DD14B09-ED11-42C6-91C6-C47929D96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015" y="1081086"/>
            <a:ext cx="4162426" cy="23479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796874E-9080-4ED9-BFC5-194D4725F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052" y="1866423"/>
            <a:ext cx="4698965" cy="264350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1037E32-B62D-4B0E-AC4B-9489B4E27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8264" y="2936177"/>
            <a:ext cx="4429790" cy="247681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2249DAB-1E7F-4525-B0DC-295D693594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8994" y="4073144"/>
            <a:ext cx="4339272" cy="24442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9099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19882-22B4-4D35-A8E0-0D85023A3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8A5ADA-EF97-44FA-A2D6-D8D78A586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1F06C5B-CBFD-4C8F-BEC5-DD8B39171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674"/>
            <a:ext cx="12192000" cy="666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656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C77F09A-2701-4B27-AFE4-55BD7E0F4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436" y="1341842"/>
            <a:ext cx="10189752" cy="537688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88744FB-D2A7-4CC7-9ED6-FF43ACC50A4D}"/>
              </a:ext>
            </a:extLst>
          </p:cNvPr>
          <p:cNvSpPr/>
          <p:nvPr/>
        </p:nvSpPr>
        <p:spPr>
          <a:xfrm>
            <a:off x="6648074" y="6389876"/>
            <a:ext cx="586445" cy="3288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D91BC14-039E-442C-83C6-750AE2A4002C}"/>
              </a:ext>
            </a:extLst>
          </p:cNvPr>
          <p:cNvSpPr/>
          <p:nvPr/>
        </p:nvSpPr>
        <p:spPr>
          <a:xfrm>
            <a:off x="1832863" y="880196"/>
            <a:ext cx="9889579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Análisis comparativo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cultivos de distintas parcelas y </a:t>
            </a:r>
            <a:r>
              <a:rPr kumimoji="0" lang="es-E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S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uncionalidad</a:t>
            </a:r>
            <a:r>
              <a:rPr kumimoji="0" lang="es-E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en campo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mediante GPS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6013C81-97B5-4ACD-9B88-7E108D280CC5}"/>
              </a:ext>
            </a:extLst>
          </p:cNvPr>
          <p:cNvSpPr/>
          <p:nvPr/>
        </p:nvSpPr>
        <p:spPr>
          <a:xfrm>
            <a:off x="0" y="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n 11">
            <a:extLst>
              <a:ext uri="{FF2B5EF4-FFF2-40B4-BE49-F238E27FC236}">
                <a16:creationId xmlns:a16="http://schemas.microsoft.com/office/drawing/2014/main" id="{5B214521-2B55-4A0F-85EC-2D57527132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779" y="1"/>
            <a:ext cx="2633221" cy="640784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6BE51D88-8784-47C9-AA5A-F1FEB6DBEE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 8">
            <a:extLst>
              <a:ext uri="{FF2B5EF4-FFF2-40B4-BE49-F238E27FC236}">
                <a16:creationId xmlns:a16="http://schemas.microsoft.com/office/drawing/2014/main" id="{2C899E1D-56C2-40BB-A7B9-F8FBF350A025}"/>
              </a:ext>
            </a:extLst>
          </p:cNvPr>
          <p:cNvSpPr/>
          <p:nvPr/>
        </p:nvSpPr>
        <p:spPr>
          <a:xfrm>
            <a:off x="232415" y="5884763"/>
            <a:ext cx="3200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MENÚ ANÁLISIS Y COMPARATIVA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17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AA4D5CBC-D96F-4796-9663-5FE452F718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CB11CF10-E81C-4BEA-A413-24556A5D3F4B}"/>
              </a:ext>
            </a:extLst>
          </p:cNvPr>
          <p:cNvSpPr/>
          <p:nvPr/>
        </p:nvSpPr>
        <p:spPr>
          <a:xfrm>
            <a:off x="0" y="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n 11">
            <a:extLst>
              <a:ext uri="{FF2B5EF4-FFF2-40B4-BE49-F238E27FC236}">
                <a16:creationId xmlns:a16="http://schemas.microsoft.com/office/drawing/2014/main" id="{528D8E1E-35D8-439B-A30A-D0B9B479D9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779" y="1"/>
            <a:ext cx="2633221" cy="640784"/>
          </a:xfrm>
          <a:prstGeom prst="rect">
            <a:avLst/>
          </a:prstGeom>
        </p:spPr>
      </p:pic>
      <p:sp>
        <p:nvSpPr>
          <p:cNvPr id="13" name="Rectángulo 13">
            <a:extLst>
              <a:ext uri="{FF2B5EF4-FFF2-40B4-BE49-F238E27FC236}">
                <a16:creationId xmlns:a16="http://schemas.microsoft.com/office/drawing/2014/main" id="{D5851A12-0E7C-4946-AE1F-F72097967F16}"/>
              </a:ext>
            </a:extLst>
          </p:cNvPr>
          <p:cNvSpPr/>
          <p:nvPr/>
        </p:nvSpPr>
        <p:spPr>
          <a:xfrm>
            <a:off x="4038337" y="335993"/>
            <a:ext cx="3745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MAPA y visor de datos SATIVUM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 8">
            <a:extLst>
              <a:ext uri="{FF2B5EF4-FFF2-40B4-BE49-F238E27FC236}">
                <a16:creationId xmlns:a16="http://schemas.microsoft.com/office/drawing/2014/main" id="{91665254-4872-4571-A2EA-0E9E9CA3F9CD}"/>
              </a:ext>
            </a:extLst>
          </p:cNvPr>
          <p:cNvSpPr/>
          <p:nvPr/>
        </p:nvSpPr>
        <p:spPr>
          <a:xfrm>
            <a:off x="180499" y="4572890"/>
            <a:ext cx="3200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MENÚ AVISOS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5FFEF21-0C95-4162-BC9E-FC737A4A7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4739" y="81280"/>
            <a:ext cx="5034657" cy="669544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202214B-FB25-4530-B39B-B18A9B1301C1}"/>
              </a:ext>
            </a:extLst>
          </p:cNvPr>
          <p:cNvSpPr/>
          <p:nvPr/>
        </p:nvSpPr>
        <p:spPr>
          <a:xfrm>
            <a:off x="6607222" y="6366561"/>
            <a:ext cx="463296" cy="4101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20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0D81AC72-3755-4064-AB83-DC9F641DB1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2364D91-1520-4C97-9019-D780AB73EC51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8BE9E72-7375-4309-9A77-B4181A3BC4C2}"/>
              </a:ext>
            </a:extLst>
          </p:cNvPr>
          <p:cNvSpPr/>
          <p:nvPr/>
        </p:nvSpPr>
        <p:spPr>
          <a:xfrm>
            <a:off x="190065" y="1334166"/>
            <a:ext cx="11040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altLang="es-E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Descarga de las parcelas registradas en el REA (Registro de Explotaciones Agrícolas) de cada CCAA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719A68A-050D-41FF-B261-97FF80546D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239266C-0401-48A8-92F3-A38E8B9693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230" y="1840240"/>
            <a:ext cx="4953000" cy="216217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0B34A73-1F61-4F58-A717-31C89F692E37}"/>
              </a:ext>
            </a:extLst>
          </p:cNvPr>
          <p:cNvSpPr txBox="1"/>
          <p:nvPr/>
        </p:nvSpPr>
        <p:spPr>
          <a:xfrm>
            <a:off x="6481772" y="2415392"/>
            <a:ext cx="4452928" cy="707886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Ya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disponible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descarga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de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parcelas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desde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el REA de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otras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CCAA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D541699-FA58-4F9A-BC72-42B97940BE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1772" y="3610898"/>
            <a:ext cx="4630453" cy="256175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8307104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0D81AC72-3755-4064-AB83-DC9F641DB1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2364D91-1520-4C97-9019-D780AB73EC51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8BE9E72-7375-4309-9A77-B4181A3BC4C2}"/>
              </a:ext>
            </a:extLst>
          </p:cNvPr>
          <p:cNvSpPr/>
          <p:nvPr/>
        </p:nvSpPr>
        <p:spPr>
          <a:xfrm>
            <a:off x="6259747" y="4231496"/>
            <a:ext cx="57685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Poco a poco vamos habilitando al descarga desde el REA de todas las CCAA… </a:t>
            </a: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Estamos trabajando en ello…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719A68A-050D-41FF-B261-97FF80546D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0B34A73-1F61-4F58-A717-31C89F692E37}"/>
              </a:ext>
            </a:extLst>
          </p:cNvPr>
          <p:cNvSpPr txBox="1"/>
          <p:nvPr/>
        </p:nvSpPr>
        <p:spPr>
          <a:xfrm>
            <a:off x="7297935" y="2384337"/>
            <a:ext cx="3702424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Ya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disponible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descarga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de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parcelas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desde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el REA de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otras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CCAA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86B670-4634-4261-BB61-BA723AD6B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" y="1496998"/>
            <a:ext cx="529590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102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19B5892-889B-4D5B-B024-2C393428FD6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69019" y="1613371"/>
            <a:ext cx="9144000" cy="240252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D8470EF-D514-4647-A207-238FE22BBE0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369" y="3843616"/>
            <a:ext cx="5743840" cy="2889417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48825C40-6553-47FC-BD4A-BE39182D0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859" y="619152"/>
            <a:ext cx="7886700" cy="786606"/>
          </a:xfrm>
        </p:spPr>
        <p:txBody>
          <a:bodyPr>
            <a:normAutofit fontScale="90000"/>
          </a:bodyPr>
          <a:lstStyle/>
          <a:p>
            <a:r>
              <a:rPr lang="en-GB" sz="4000" b="1" dirty="0" err="1">
                <a:latin typeface="+mn-lt"/>
              </a:rPr>
              <a:t>Principales</a:t>
            </a:r>
            <a:r>
              <a:rPr lang="en-GB" sz="4000" b="1" dirty="0">
                <a:latin typeface="+mn-lt"/>
              </a:rPr>
              <a:t> </a:t>
            </a:r>
            <a:r>
              <a:rPr lang="en-GB" sz="4000" b="1" dirty="0" err="1">
                <a:latin typeface="+mn-lt"/>
              </a:rPr>
              <a:t>funcionalidades</a:t>
            </a:r>
            <a:r>
              <a:rPr lang="en-GB" sz="4000" b="1" dirty="0">
                <a:latin typeface="+mn-lt"/>
              </a:rPr>
              <a:t> de Sativum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A2BD3319-9567-4871-A289-C28C0B06177D}"/>
              </a:ext>
            </a:extLst>
          </p:cNvPr>
          <p:cNvSpPr/>
          <p:nvPr/>
        </p:nvSpPr>
        <p:spPr>
          <a:xfrm>
            <a:off x="11504441" y="1613371"/>
            <a:ext cx="208579" cy="3033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40AE67C-5C11-48FE-81AA-7E67CCC09C7D}"/>
              </a:ext>
            </a:extLst>
          </p:cNvPr>
          <p:cNvSpPr/>
          <p:nvPr/>
        </p:nvSpPr>
        <p:spPr>
          <a:xfrm>
            <a:off x="0" y="7766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6A39656-8C1C-4CDC-B259-F8899CB9BC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81" y="1994926"/>
            <a:ext cx="1447800" cy="418785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2C614D1-7972-430E-9D7E-0A90FCE75CE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6702" y="5306603"/>
            <a:ext cx="8500747" cy="40558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FEEC8307-3D42-4B56-B00C-34B7851F68F2}"/>
              </a:ext>
            </a:extLst>
          </p:cNvPr>
          <p:cNvSpPr/>
          <p:nvPr/>
        </p:nvSpPr>
        <p:spPr>
          <a:xfrm rot="13058743">
            <a:off x="5409476" y="5704993"/>
            <a:ext cx="275084" cy="9264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BC05F3D-017F-47E9-914B-434E362CF0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886" y="119511"/>
            <a:ext cx="2053213" cy="49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2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760651CB-F6ED-4AEE-94F4-47F3EE788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635" y="2081271"/>
            <a:ext cx="7353300" cy="200977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DB2B4F-09D5-4DDF-B6C6-E2B8E2DCA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4480" y="1021544"/>
            <a:ext cx="9113520" cy="83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altLang="es-E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CUADRO DE CONTROL de una parcela: </a:t>
            </a:r>
            <a:r>
              <a: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Seguimiento de una parcela agrícola con información de imágenes de satélite, evolución fenológica, datos meteorológicos, de suelo, etc. </a:t>
            </a:r>
            <a:endParaRPr kumimoji="0" lang="es-ES" altLang="es-E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99F5496-9714-4868-B54E-EB03D9EF7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0991" y="6388190"/>
            <a:ext cx="26798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Detalle de parcela desde móvil</a:t>
            </a:r>
            <a:endParaRPr kumimoji="0" lang="es-ES" alt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B52C4E1-0510-49B1-A866-E3FAE85915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014" t="2980" r="7085" b="86720"/>
          <a:stretch/>
        </p:blipFill>
        <p:spPr>
          <a:xfrm>
            <a:off x="8727411" y="347691"/>
            <a:ext cx="1440000" cy="42776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C1F77A52-AFB1-426F-A122-F9E883C07F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427C461-5FC8-4FF3-B8BF-59B83A208876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8C4584D-B0AE-476A-A6AA-6D956FC4CF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231" y="1994568"/>
            <a:ext cx="2679825" cy="46450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B2C76DE-F6C5-4981-908E-9EE8653512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9289" y="4335214"/>
            <a:ext cx="5562600" cy="1733550"/>
          </a:xfrm>
          <a:prstGeom prst="rect">
            <a:avLst/>
          </a:prstGeom>
        </p:spPr>
      </p:pic>
      <p:cxnSp>
        <p:nvCxnSpPr>
          <p:cNvPr id="14" name="Conector: angular 13">
            <a:extLst>
              <a:ext uri="{FF2B5EF4-FFF2-40B4-BE49-F238E27FC236}">
                <a16:creationId xmlns:a16="http://schemas.microsoft.com/office/drawing/2014/main" id="{DBBE1C4A-0284-46A0-9A10-F9AC909A5020}"/>
              </a:ext>
            </a:extLst>
          </p:cNvPr>
          <p:cNvCxnSpPr/>
          <p:nvPr/>
        </p:nvCxnSpPr>
        <p:spPr>
          <a:xfrm rot="5400000" flipH="1" flipV="1">
            <a:off x="2915521" y="2516885"/>
            <a:ext cx="622272" cy="499554"/>
          </a:xfrm>
          <a:prstGeom prst="bentConnector3">
            <a:avLst>
              <a:gd name="adj1" fmla="val 100615"/>
            </a:avLst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Conector: angular 15">
            <a:extLst>
              <a:ext uri="{FF2B5EF4-FFF2-40B4-BE49-F238E27FC236}">
                <a16:creationId xmlns:a16="http://schemas.microsoft.com/office/drawing/2014/main" id="{0ADEAA7C-DCCA-4342-B6D6-B4E7B14ED848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80825" y="3657696"/>
            <a:ext cx="1594082" cy="762846"/>
          </a:xfrm>
          <a:prstGeom prst="bentConnector3">
            <a:avLst>
              <a:gd name="adj1" fmla="val 99077"/>
            </a:avLst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Elipse 25">
            <a:extLst>
              <a:ext uri="{FF2B5EF4-FFF2-40B4-BE49-F238E27FC236}">
                <a16:creationId xmlns:a16="http://schemas.microsoft.com/office/drawing/2014/main" id="{5E2E9485-2D1E-4C50-A510-B9C4EBFDB23B}"/>
              </a:ext>
            </a:extLst>
          </p:cNvPr>
          <p:cNvSpPr/>
          <p:nvPr/>
        </p:nvSpPr>
        <p:spPr>
          <a:xfrm>
            <a:off x="9166289" y="4217663"/>
            <a:ext cx="355600" cy="476257"/>
          </a:xfrm>
          <a:prstGeom prst="ellipse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28AA7D87-B10C-4769-9966-B96D267CA06D}"/>
              </a:ext>
            </a:extLst>
          </p:cNvPr>
          <p:cNvSpPr/>
          <p:nvPr/>
        </p:nvSpPr>
        <p:spPr>
          <a:xfrm>
            <a:off x="9989610" y="2217397"/>
            <a:ext cx="383749" cy="393723"/>
          </a:xfrm>
          <a:prstGeom prst="ellipse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E218A1BE-20E7-4719-B0E1-78C64AEA70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514" y="113082"/>
            <a:ext cx="1209286" cy="3497933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7BCE650D-867A-4C70-B9DD-0DFA7B2D7AC0}"/>
              </a:ext>
            </a:extLst>
          </p:cNvPr>
          <p:cNvSpPr/>
          <p:nvPr/>
        </p:nvSpPr>
        <p:spPr>
          <a:xfrm>
            <a:off x="3403634" y="2813638"/>
            <a:ext cx="2357085" cy="2408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80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10C9F85-624F-4B22-956A-B122154B04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3669BDF-235F-4246-919E-426CCA1CB4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0FE75B2-A576-44DC-A6DE-C14C4A9601A4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9D8DC3E-212C-4194-BC83-B51420553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330" y="968066"/>
            <a:ext cx="10586920" cy="5823086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A65ADEE6-5D39-41D8-8143-05BF02B698CB}"/>
              </a:ext>
            </a:extLst>
          </p:cNvPr>
          <p:cNvSpPr/>
          <p:nvPr/>
        </p:nvSpPr>
        <p:spPr>
          <a:xfrm>
            <a:off x="5881262" y="5889934"/>
            <a:ext cx="829056" cy="4537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1CBB4AE-18DE-48C6-8E9B-760E4A9C1B8B}"/>
              </a:ext>
            </a:extLst>
          </p:cNvPr>
          <p:cNvSpPr/>
          <p:nvPr/>
        </p:nvSpPr>
        <p:spPr>
          <a:xfrm>
            <a:off x="10698480" y="1391920"/>
            <a:ext cx="985520" cy="261112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37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4EDA11-7592-47BF-A191-8A72B400D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08F8CA0-CAA4-4D6A-B96F-A3BC05241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40" y="1196067"/>
            <a:ext cx="10627360" cy="5661933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E1F80DEE-B9D4-4610-8228-A39EFF787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440" y="0"/>
            <a:ext cx="9966870" cy="172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altLang="es-E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Función zonificación y exportación mapas dosificación variable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Se crea un mapa zonificado promediando una o varias imágenes seleccionadas por el usuario y enlaza cada unidad de manejo con el módulo de nutrientes para elaborar la prescripción según el objetivo de producción de cada zona.</a:t>
            </a:r>
            <a:endParaRPr kumimoji="0" lang="es-ES" alt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F00E0A-5298-497A-A0EB-F81EBE93C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310" y="166880"/>
            <a:ext cx="1320980" cy="431153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833528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7962DE-59F0-C358-A417-98A7810CB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6266"/>
            <a:ext cx="12192000" cy="546173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76B7D60-446A-4C50-9DCE-5C255E341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919" y="108052"/>
            <a:ext cx="10515600" cy="1325563"/>
          </a:xfrm>
        </p:spPr>
        <p:txBody>
          <a:bodyPr/>
          <a:lstStyle/>
          <a:p>
            <a:r>
              <a:rPr lang="es-ES" noProof="0" dirty="0"/>
              <a:t>Portal desarrollador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4B86FE0-E20F-41DB-B3A3-0F704975C657}"/>
              </a:ext>
            </a:extLst>
          </p:cNvPr>
          <p:cNvSpPr/>
          <p:nvPr/>
        </p:nvSpPr>
        <p:spPr>
          <a:xfrm>
            <a:off x="3709457" y="45522"/>
            <a:ext cx="3826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https://portal.api.itacyl.es/portal/apis/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69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C6CFBF-6A0A-4856-81C2-BEE0C345B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C40A41E-E2AE-420F-8300-A3966CB66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239"/>
            <a:ext cx="12192000" cy="653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157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C6CFBF-6A0A-4856-81C2-BEE0C345B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C40A41E-E2AE-420F-8300-A3966CB66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239"/>
            <a:ext cx="12192000" cy="653952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23ED984-10B8-4AC6-A50E-0D11AED0E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488" y="1896574"/>
            <a:ext cx="3719512" cy="280511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1239527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58382E-1736-4BC2-9335-811610620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C2D8BB-1C8E-4A88-B0FB-46047D74D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C48CEF-6626-4058-B5BE-5A828515E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559" y="0"/>
            <a:ext cx="10228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445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8C90BB70-293B-4C28-B584-0576A309F8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803" y="3538866"/>
            <a:ext cx="1422713" cy="308003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DB2B4F-09D5-4DDF-B6C6-E2B8E2DCA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988055"/>
            <a:ext cx="11696276" cy="94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altLang="es-E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Caso real: agricultor usando mapas de dosificación variable de SATIUVM para la fertilización de sus parcelas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822583-939A-4FA9-A93F-B8F8272FA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3654" y="6103656"/>
            <a:ext cx="26798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Detalle de parcela desde PC</a:t>
            </a:r>
            <a:endParaRPr kumimoji="0" lang="es-ES" alt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37CC1F7-C492-4D0E-857F-E815321058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3FFB8CF-A984-4407-AACA-FB0A1A54ED23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BC7F075-EE03-4B1E-8FD2-1156F719D9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324" y="1437053"/>
            <a:ext cx="3360000" cy="2520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6729C1C-4D55-4028-B06F-F95EDF86B0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689" y="1437053"/>
            <a:ext cx="3360000" cy="25200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0138C13-EB22-47D7-8F43-65FB127669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09" y="1456476"/>
            <a:ext cx="3360000" cy="25200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C1C0F1D-C062-4C6A-A32F-3518161630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324" y="4098903"/>
            <a:ext cx="3360000" cy="2520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F657732-0BEA-4AFD-8A6A-4502EBFC09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643" y="340031"/>
            <a:ext cx="1320980" cy="431153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8202FB9-E4AD-4671-B2DA-6672F522FC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166" y="113082"/>
            <a:ext cx="1036634" cy="299852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20720084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BD1A3F-F69D-4CA6-B1CA-CA29706E2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623" y="1231993"/>
            <a:ext cx="11445240" cy="1325563"/>
          </a:xfrm>
        </p:spPr>
        <p:txBody>
          <a:bodyPr/>
          <a:lstStyle/>
          <a:p>
            <a:r>
              <a:rPr lang="es-ES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Proyecto FERTIWISE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112FA6-6DD3-46A0-9389-E67692979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234" y="2496993"/>
            <a:ext cx="11160760" cy="435133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ES" dirty="0"/>
              <a:t>Uno de los propósitos del </a:t>
            </a:r>
            <a:r>
              <a:rPr lang="es-ES" dirty="0" err="1"/>
              <a:t>ITACyL</a:t>
            </a:r>
            <a:r>
              <a:rPr lang="es-ES" dirty="0"/>
              <a:t> dentro de este proyecto será </a:t>
            </a:r>
            <a:r>
              <a:rPr lang="es-ES" b="1" dirty="0">
                <a:solidFill>
                  <a:srgbClr val="00B050"/>
                </a:solidFill>
              </a:rPr>
              <a:t>mejorar considerablemente el módulo de zonificación de </a:t>
            </a:r>
            <a:r>
              <a:rPr lang="es-ES" b="1" dirty="0" err="1">
                <a:solidFill>
                  <a:srgbClr val="00B050"/>
                </a:solidFill>
              </a:rPr>
              <a:t>Sativum</a:t>
            </a:r>
            <a:r>
              <a:rPr lang="es-ES" dirty="0"/>
              <a:t>:</a:t>
            </a:r>
          </a:p>
          <a:p>
            <a:pPr marL="0" indent="0">
              <a:buNone/>
            </a:pPr>
            <a:endParaRPr lang="es-ES" dirty="0"/>
          </a:p>
          <a:p>
            <a:pPr lvl="1"/>
            <a:r>
              <a:rPr lang="es-ES" dirty="0"/>
              <a:t>Añadir la posibilidad de importar </a:t>
            </a:r>
            <a:r>
              <a:rPr lang="es-ES" dirty="0">
                <a:solidFill>
                  <a:srgbClr val="00B050"/>
                </a:solidFill>
              </a:rPr>
              <a:t>otras fuentes de información para zonificar</a:t>
            </a:r>
            <a:r>
              <a:rPr lang="es-ES" dirty="0"/>
              <a:t>: mapas de CE del suelo, mapas de rendimiento de cosechadoras, </a:t>
            </a:r>
            <a:r>
              <a:rPr lang="es-ES" dirty="0" err="1"/>
              <a:t>etc</a:t>
            </a:r>
            <a:endParaRPr lang="es-ES" dirty="0"/>
          </a:p>
          <a:p>
            <a:pPr marL="457200" lvl="1" indent="0">
              <a:buNone/>
            </a:pPr>
            <a:endParaRPr lang="es-ES" dirty="0"/>
          </a:p>
          <a:p>
            <a:pPr lvl="1"/>
            <a:r>
              <a:rPr lang="es-ES" dirty="0"/>
              <a:t>Ofrecer una </a:t>
            </a:r>
            <a:r>
              <a:rPr lang="es-ES" dirty="0">
                <a:solidFill>
                  <a:srgbClr val="00B050"/>
                </a:solidFill>
              </a:rPr>
              <a:t>calculadora para que el usuario use las fuentes de información a su criterio</a:t>
            </a:r>
            <a:r>
              <a:rPr lang="es-ES" dirty="0"/>
              <a:t> para promediar y calcular las zonas </a:t>
            </a:r>
          </a:p>
          <a:p>
            <a:pPr marL="457200" lvl="1" indent="0">
              <a:buNone/>
            </a:pPr>
            <a:endParaRPr lang="es-ES" dirty="0"/>
          </a:p>
          <a:p>
            <a:pPr lvl="1"/>
            <a:r>
              <a:rPr lang="es-ES" dirty="0"/>
              <a:t>Incluir la </a:t>
            </a:r>
            <a:r>
              <a:rPr lang="es-ES" dirty="0">
                <a:solidFill>
                  <a:srgbClr val="00B050"/>
                </a:solidFill>
              </a:rPr>
              <a:t>posibilidad de conexión a la nube</a:t>
            </a:r>
            <a:r>
              <a:rPr lang="es-ES" dirty="0"/>
              <a:t>, para permitir a los usuarios y técnicos compartir la </a:t>
            </a:r>
            <a:r>
              <a:rPr lang="es-ES" dirty="0" err="1"/>
              <a:t>info</a:t>
            </a:r>
            <a:r>
              <a:rPr lang="es-ES" dirty="0"/>
              <a:t> que deseen directamente desde sus máquinas con </a:t>
            </a:r>
            <a:r>
              <a:rPr lang="es-ES" dirty="0" err="1"/>
              <a:t>Sativum</a:t>
            </a:r>
            <a:r>
              <a:rPr lang="es-ES" dirty="0"/>
              <a:t>.</a:t>
            </a:r>
          </a:p>
          <a:p>
            <a:pPr marL="457200" lvl="1" indent="0">
              <a:buNone/>
            </a:pPr>
            <a:endParaRPr lang="es-ES" dirty="0"/>
          </a:p>
          <a:p>
            <a:pPr>
              <a:buFont typeface="Wingdings" panose="05000000000000000000" pitchFamily="2" charset="2"/>
              <a:buChar char="ü"/>
            </a:pPr>
            <a:r>
              <a:rPr lang="es-ES" dirty="0"/>
              <a:t> </a:t>
            </a:r>
            <a:r>
              <a:rPr lang="es-ES" sz="2400" dirty="0"/>
              <a:t>Además se harán </a:t>
            </a:r>
            <a:r>
              <a:rPr lang="es-ES" sz="2400" dirty="0">
                <a:solidFill>
                  <a:srgbClr val="00B050"/>
                </a:solidFill>
              </a:rPr>
              <a:t>ensayos </a:t>
            </a:r>
            <a:r>
              <a:rPr lang="es-ES" sz="2400" dirty="0" err="1">
                <a:solidFill>
                  <a:srgbClr val="00B050"/>
                </a:solidFill>
              </a:rPr>
              <a:t>On</a:t>
            </a:r>
            <a:r>
              <a:rPr lang="es-ES" sz="2400" dirty="0">
                <a:solidFill>
                  <a:srgbClr val="00B050"/>
                </a:solidFill>
              </a:rPr>
              <a:t>-FARM de fertilización </a:t>
            </a:r>
            <a:r>
              <a:rPr lang="es-ES" sz="2400" dirty="0"/>
              <a:t>que nos ayudaran a mejorar las sugerencias dadas a los usuarios en cuanto a las distintas estrategias de fertilización</a:t>
            </a:r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20F562A-F575-4512-94A5-A7084076E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862" y="803517"/>
            <a:ext cx="2001520" cy="145110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AC2DA9D-D67B-4159-894F-6821D5929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9" y="185616"/>
            <a:ext cx="2133789" cy="2092754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746FD80-4489-4EB8-AAD9-E7DC8001ABE4}"/>
              </a:ext>
            </a:extLst>
          </p:cNvPr>
          <p:cNvSpPr/>
          <p:nvPr/>
        </p:nvSpPr>
        <p:spPr>
          <a:xfrm>
            <a:off x="2245138" y="87979"/>
            <a:ext cx="81772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El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Programa LIFE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es un programa de la Unión Europea para el Medio Ambiente y la Acción Climática para el periodo 2021-2027 y es uno de los principales contribuyentes al 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AD1519"/>
                </a:solidFill>
                <a:effectLst/>
                <a:uLnTx/>
                <a:uFillTx/>
                <a:latin typeface="Open Sans"/>
                <a:ea typeface="+mn-ea"/>
                <a:cs typeface="+mn-cs"/>
                <a:hlinkClick r:id="rId4"/>
              </a:rPr>
              <a:t>Pacto Verde Europeo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, </a:t>
            </a:r>
          </a:p>
        </p:txBody>
      </p:sp>
    </p:spTree>
    <p:extLst>
      <p:ext uri="{BB962C8B-B14F-4D97-AF65-F5344CB8AC3E}">
        <p14:creationId xmlns:p14="http://schemas.microsoft.com/office/powerpoint/2010/main" val="31047600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10C9F85-624F-4B22-956A-B122154B04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54" y="709885"/>
            <a:ext cx="3340861" cy="81298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3669BDF-235F-4246-919E-426CCA1CB4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0FE75B2-A576-44DC-A6DE-C14C4A9601A4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4607B03-CD80-451E-8ECA-933DF456E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6377" y="200346"/>
            <a:ext cx="4375060" cy="6457308"/>
          </a:xfrm>
          <a:prstGeom prst="rect">
            <a:avLst/>
          </a:prstGeom>
        </p:spPr>
      </p:pic>
      <p:sp>
        <p:nvSpPr>
          <p:cNvPr id="7" name="Rectángulo 5">
            <a:extLst>
              <a:ext uri="{FF2B5EF4-FFF2-40B4-BE49-F238E27FC236}">
                <a16:creationId xmlns:a16="http://schemas.microsoft.com/office/drawing/2014/main" id="{2A53021B-3A92-4C26-9594-B2171524A6C2}"/>
              </a:ext>
            </a:extLst>
          </p:cNvPr>
          <p:cNvSpPr/>
          <p:nvPr/>
        </p:nvSpPr>
        <p:spPr>
          <a:xfrm>
            <a:off x="5906377" y="4990294"/>
            <a:ext cx="4375060" cy="166736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C42D9587-A85B-4FB3-AECA-BDEBBA770176}"/>
              </a:ext>
            </a:extLst>
          </p:cNvPr>
          <p:cNvCxnSpPr>
            <a:cxnSpLocks/>
          </p:cNvCxnSpPr>
          <p:nvPr/>
        </p:nvCxnSpPr>
        <p:spPr>
          <a:xfrm flipH="1">
            <a:off x="8445358" y="5774076"/>
            <a:ext cx="380143" cy="5137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B806D66B-019D-4B33-B9F7-417D0F247DBE}"/>
              </a:ext>
            </a:extLst>
          </p:cNvPr>
          <p:cNvSpPr/>
          <p:nvPr/>
        </p:nvSpPr>
        <p:spPr>
          <a:xfrm>
            <a:off x="654954" y="3803134"/>
            <a:ext cx="500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cálculo de nutrientes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D8AB33A-9FA3-4C49-957F-E246784DAC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166" y="113082"/>
            <a:ext cx="1036634" cy="299852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7D20E6A-C6D9-4688-8D4C-1AAD5CDA26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5648" y="1738975"/>
            <a:ext cx="1160152" cy="41494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43680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116290" y="113082"/>
            <a:ext cx="101031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nutrientes para elaborar un </a:t>
            </a: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de fertilización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una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parcela individual, zona de manejo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y/o para un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grupo de parcelas simultáneamente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3055C80-0727-4C25-BABD-B49C114DD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80" y="890227"/>
            <a:ext cx="8788400" cy="589665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30935DE-ADC6-4C8B-86DD-9E21A96F8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166" y="113082"/>
            <a:ext cx="1036634" cy="299852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3FE21BC-675B-4B67-8993-C55B37729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5648" y="1738975"/>
            <a:ext cx="1160152" cy="41494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0" name="Rectángulo 5">
            <a:extLst>
              <a:ext uri="{FF2B5EF4-FFF2-40B4-BE49-F238E27FC236}">
                <a16:creationId xmlns:a16="http://schemas.microsoft.com/office/drawing/2014/main" id="{643F5728-8B09-49B9-835F-092B80A03F21}"/>
              </a:ext>
            </a:extLst>
          </p:cNvPr>
          <p:cNvSpPr/>
          <p:nvPr/>
        </p:nvSpPr>
        <p:spPr>
          <a:xfrm>
            <a:off x="7490603" y="4624648"/>
            <a:ext cx="1358757" cy="3537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7570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81AAA85-4881-4FCC-A14C-752E806B8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993451"/>
            <a:ext cx="10521696" cy="557843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30935DE-ADC6-4C8B-86DD-9E21A96F8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166" y="113082"/>
            <a:ext cx="1036634" cy="299852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3FE21BC-675B-4B67-8993-C55B37729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5648" y="1738975"/>
            <a:ext cx="1160152" cy="41494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0" name="Rectángulo 5">
            <a:extLst>
              <a:ext uri="{FF2B5EF4-FFF2-40B4-BE49-F238E27FC236}">
                <a16:creationId xmlns:a16="http://schemas.microsoft.com/office/drawing/2014/main" id="{643F5728-8B09-49B9-835F-092B80A03F21}"/>
              </a:ext>
            </a:extLst>
          </p:cNvPr>
          <p:cNvSpPr/>
          <p:nvPr/>
        </p:nvSpPr>
        <p:spPr>
          <a:xfrm>
            <a:off x="2420763" y="3252124"/>
            <a:ext cx="3492357" cy="3537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8AAA535-6BF4-45F4-97FA-158BE116ACC8}"/>
              </a:ext>
            </a:extLst>
          </p:cNvPr>
          <p:cNvSpPr/>
          <p:nvPr/>
        </p:nvSpPr>
        <p:spPr>
          <a:xfrm>
            <a:off x="503936" y="0"/>
            <a:ext cx="10326624" cy="926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Herramienta de nutrientes: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Parametrización avanzada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indicación de datos de suelos precargados a partir de datos de la BD de suelos de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ITACyL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 personalizados por el usuario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608B3BB-D398-4308-AAEB-6F5F30621B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2115" y="3545836"/>
            <a:ext cx="3718243" cy="1118447"/>
          </a:xfrm>
          <a:prstGeom prst="rect">
            <a:avLst/>
          </a:prstGeom>
        </p:spPr>
      </p:pic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57AA9B72-22FD-4891-A1A3-5E03AB4D2A14}"/>
              </a:ext>
            </a:extLst>
          </p:cNvPr>
          <p:cNvCxnSpPr>
            <a:cxnSpLocks/>
          </p:cNvCxnSpPr>
          <p:nvPr/>
        </p:nvCxnSpPr>
        <p:spPr>
          <a:xfrm>
            <a:off x="5819648" y="3605876"/>
            <a:ext cx="2051510" cy="382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ángulo 5">
            <a:extLst>
              <a:ext uri="{FF2B5EF4-FFF2-40B4-BE49-F238E27FC236}">
                <a16:creationId xmlns:a16="http://schemas.microsoft.com/office/drawing/2014/main" id="{6B9F71F6-FC57-4AE0-A53E-0A03CD61225E}"/>
              </a:ext>
            </a:extLst>
          </p:cNvPr>
          <p:cNvSpPr/>
          <p:nvPr/>
        </p:nvSpPr>
        <p:spPr>
          <a:xfrm>
            <a:off x="4737243" y="4245575"/>
            <a:ext cx="2220848" cy="35375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36748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1865376" y="968065"/>
            <a:ext cx="8887968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nutrientes para elaborar un </a:t>
            </a: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de fertilización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5A194C-6507-4F86-BBC6-277A122D69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014" t="62160" r="7085" b="26320"/>
          <a:stretch/>
        </p:blipFill>
        <p:spPr>
          <a:xfrm>
            <a:off x="9005643" y="336152"/>
            <a:ext cx="1320980" cy="43891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9F91474-62EE-4BFC-A731-4FD8D28B755A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2BDFDD-A973-42D5-9106-9982E606CD60}"/>
              </a:ext>
            </a:extLst>
          </p:cNvPr>
          <p:cNvSpPr txBox="1"/>
          <p:nvPr/>
        </p:nvSpPr>
        <p:spPr>
          <a:xfrm>
            <a:off x="8112025" y="2257756"/>
            <a:ext cx="89361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PASO 1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FB5CA61-4379-431D-893F-43399DE348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8800" y="1597097"/>
            <a:ext cx="5661626" cy="514054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43F5728-8B09-49B9-835F-092B80A03F21}"/>
              </a:ext>
            </a:extLst>
          </p:cNvPr>
          <p:cNvSpPr/>
          <p:nvPr/>
        </p:nvSpPr>
        <p:spPr>
          <a:xfrm>
            <a:off x="5797120" y="4824280"/>
            <a:ext cx="1266409" cy="21750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5">
            <a:extLst>
              <a:ext uri="{FF2B5EF4-FFF2-40B4-BE49-F238E27FC236}">
                <a16:creationId xmlns:a16="http://schemas.microsoft.com/office/drawing/2014/main" id="{643F5728-8B09-49B9-835F-092B80A03F21}"/>
              </a:ext>
            </a:extLst>
          </p:cNvPr>
          <p:cNvSpPr/>
          <p:nvPr/>
        </p:nvSpPr>
        <p:spPr>
          <a:xfrm>
            <a:off x="3862530" y="5202181"/>
            <a:ext cx="835306" cy="28041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5">
            <a:extLst>
              <a:ext uri="{FF2B5EF4-FFF2-40B4-BE49-F238E27FC236}">
                <a16:creationId xmlns:a16="http://schemas.microsoft.com/office/drawing/2014/main" id="{A4C33A70-12D2-48D6-8BD9-0012C09DF1DB}"/>
              </a:ext>
            </a:extLst>
          </p:cNvPr>
          <p:cNvSpPr/>
          <p:nvPr/>
        </p:nvSpPr>
        <p:spPr>
          <a:xfrm>
            <a:off x="4886965" y="3668566"/>
            <a:ext cx="2070172" cy="616825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D2C84B5-867D-4E70-848E-FC48CC18A7EA}"/>
              </a:ext>
            </a:extLst>
          </p:cNvPr>
          <p:cNvSpPr txBox="1"/>
          <p:nvPr/>
        </p:nvSpPr>
        <p:spPr>
          <a:xfrm>
            <a:off x="7760726" y="2890149"/>
            <a:ext cx="2736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primera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pantalla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calcula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necesidades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NPK de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cultivo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según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objetivo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producción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propuesto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manejo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cultivo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precedente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OJO! Si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regamos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sondeo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Podemos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FERTIRRIGNADO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</a:t>
            </a:r>
          </a:p>
        </p:txBody>
      </p:sp>
      <p:sp>
        <p:nvSpPr>
          <p:cNvPr id="16" name="Rectángulo 5">
            <a:extLst>
              <a:ext uri="{FF2B5EF4-FFF2-40B4-BE49-F238E27FC236}">
                <a16:creationId xmlns:a16="http://schemas.microsoft.com/office/drawing/2014/main" id="{827F621E-9F68-4CE3-AF80-34B86A04D4C5}"/>
              </a:ext>
            </a:extLst>
          </p:cNvPr>
          <p:cNvSpPr/>
          <p:nvPr/>
        </p:nvSpPr>
        <p:spPr>
          <a:xfrm>
            <a:off x="4769613" y="5179102"/>
            <a:ext cx="2293916" cy="71083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799681D2-647B-4D0C-9528-E8F930B531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166" y="113082"/>
            <a:ext cx="1036634" cy="299852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23308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5" grpId="0" animBg="1"/>
      <p:bldP spid="1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1865376" y="968065"/>
            <a:ext cx="8887968" cy="926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nutrientes para elaborar un </a:t>
            </a: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de fertilización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una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parcela individual, zona de manejo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y/o para un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grupo de parcelas simultáneamente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5A194C-6507-4F86-BBC6-277A122D69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014" t="62160" r="7085" b="26320"/>
          <a:stretch/>
        </p:blipFill>
        <p:spPr>
          <a:xfrm>
            <a:off x="9005643" y="336152"/>
            <a:ext cx="1320980" cy="43891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9F91474-62EE-4BFC-A731-4FD8D28B755A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C7B4D52-156B-45A2-9E3F-F4CAEFC1E030}"/>
              </a:ext>
            </a:extLst>
          </p:cNvPr>
          <p:cNvSpPr txBox="1"/>
          <p:nvPr/>
        </p:nvSpPr>
        <p:spPr>
          <a:xfrm>
            <a:off x="9178616" y="2055728"/>
            <a:ext cx="89361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PASO 2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94DBF42-187D-46A5-92FD-DCAE42471B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4402" y="2055728"/>
            <a:ext cx="7431685" cy="452892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B301074-E379-4EDC-8FEE-119E22CDF34C}"/>
              </a:ext>
            </a:extLst>
          </p:cNvPr>
          <p:cNvSpPr txBox="1"/>
          <p:nvPr/>
        </p:nvSpPr>
        <p:spPr>
          <a:xfrm>
            <a:off x="9005643" y="3221373"/>
            <a:ext cx="27365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2ª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pantalla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recomienda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reparto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nitrogeno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según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cada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cultivo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la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guia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fertilizacion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Ministerio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pudiendo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usuario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decidir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será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reparto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390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9C83D53-074E-4062-BE56-D1DEA34C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11" y="958669"/>
            <a:ext cx="11023241" cy="702209"/>
          </a:xfrm>
        </p:spPr>
        <p:txBody>
          <a:bodyPr>
            <a:normAutofit fontScale="90000"/>
          </a:bodyPr>
          <a:lstStyle/>
          <a:p>
            <a:r>
              <a:rPr lang="es-ES" sz="3600" b="1" noProof="0" dirty="0">
                <a:solidFill>
                  <a:srgbClr val="FFC000"/>
                </a:solidFill>
                <a:latin typeface="+mn-lt"/>
              </a:rPr>
              <a:t>Muestreos de suelo &gt; Base Nacional de Suelos de España &gt; API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280CCBE-ED04-1584-6687-B19E23AD5ED9}"/>
              </a:ext>
            </a:extLst>
          </p:cNvPr>
          <p:cNvSpPr/>
          <p:nvPr/>
        </p:nvSpPr>
        <p:spPr>
          <a:xfrm>
            <a:off x="342848" y="158971"/>
            <a:ext cx="11506304" cy="798544"/>
          </a:xfrm>
          <a:prstGeom prst="rect">
            <a:avLst/>
          </a:prstGeom>
          <a:solidFill>
            <a:srgbClr val="904B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ítulo 3">
            <a:extLst>
              <a:ext uri="{FF2B5EF4-FFF2-40B4-BE49-F238E27FC236}">
                <a16:creationId xmlns:a16="http://schemas.microsoft.com/office/drawing/2014/main" id="{EBDE6FE4-CAC4-CB54-6948-22D70F4DE8F5}"/>
              </a:ext>
            </a:extLst>
          </p:cNvPr>
          <p:cNvSpPr txBox="1">
            <a:spLocks/>
          </p:cNvSpPr>
          <p:nvPr/>
        </p:nvSpPr>
        <p:spPr>
          <a:xfrm>
            <a:off x="587548" y="272911"/>
            <a:ext cx="11261603" cy="591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Algunos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de los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servicios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detrás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de la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aplicación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3F47456-43C2-4241-B9CB-53BF861D2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190" y="1628847"/>
            <a:ext cx="5865412" cy="495624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CC61886-85EE-4659-9431-1F6DA9DFF57E}"/>
              </a:ext>
            </a:extLst>
          </p:cNvPr>
          <p:cNvSpPr/>
          <p:nvPr/>
        </p:nvSpPr>
        <p:spPr>
          <a:xfrm>
            <a:off x="7416352" y="2008663"/>
            <a:ext cx="4432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En octubre de 2023 se suscribe el Convenio de encomienda de gestión entre el Fondo Español de Garantía Agraria, O.A., y el Instituto Tecnológico Agrario de Castilla y León (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ITACyL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) para 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mejorar la información de suelos a nivel nacional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 y poner a disposición interfaces de programación de aplicaciones para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highlight>
                  <a:srgbClr val="FFFF00"/>
                </a:highlight>
                <a:uLnTx/>
                <a:uFillTx/>
                <a:latin typeface="Open Sans"/>
                <a:ea typeface="+mn-ea"/>
                <a:cs typeface="+mn-cs"/>
              </a:rPr>
              <a:t>recomendaciones de fertilización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y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highlight>
                  <a:srgbClr val="FFFF00"/>
                </a:highlight>
                <a:uLnTx/>
                <a:uFillTx/>
                <a:latin typeface="Open Sans"/>
                <a:ea typeface="+mn-ea"/>
                <a:cs typeface="+mn-cs"/>
              </a:rPr>
              <a:t>elección de fertilizante para uso público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.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73E0AC-1022-4A29-8214-098186C63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345" y="3824545"/>
            <a:ext cx="3452813" cy="301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991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5B9C515-4145-4C2B-901A-E704A923F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0149"/>
            <a:ext cx="9399203" cy="45779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1865376" y="968065"/>
            <a:ext cx="8887968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nutrientes para elaborar un </a:t>
            </a: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de fertilización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5A194C-6507-4F86-BBC6-277A122D69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014" t="62160" r="7085" b="26320"/>
          <a:stretch/>
        </p:blipFill>
        <p:spPr>
          <a:xfrm>
            <a:off x="9005643" y="336152"/>
            <a:ext cx="1320980" cy="43891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9F91474-62EE-4BFC-A731-4FD8D28B755A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C7B4D52-156B-45A2-9E3F-F4CAEFC1E030}"/>
              </a:ext>
            </a:extLst>
          </p:cNvPr>
          <p:cNvSpPr txBox="1"/>
          <p:nvPr/>
        </p:nvSpPr>
        <p:spPr>
          <a:xfrm>
            <a:off x="8487945" y="1092889"/>
            <a:ext cx="89361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PASO 3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809B6EB-227C-4226-B081-ED52E61FE824}"/>
              </a:ext>
            </a:extLst>
          </p:cNvPr>
          <p:cNvSpPr txBox="1"/>
          <p:nvPr/>
        </p:nvSpPr>
        <p:spPr>
          <a:xfrm>
            <a:off x="8397371" y="1730993"/>
            <a:ext cx="2736585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 se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incopora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fertilizante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orgánico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parcela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sobre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ZVN y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límites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permitidos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saldría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 aviso!!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33CFAFE-A504-4FEF-8264-E59629A5EB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0732" y="3231914"/>
            <a:ext cx="3230801" cy="34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818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4D271ED-ECD2-4061-86D2-D8C9399EF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62" y="1551405"/>
            <a:ext cx="8094710" cy="481584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1865376" y="968065"/>
            <a:ext cx="8887968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nutrientes para elaborar un </a:t>
            </a: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de fertilización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5A194C-6507-4F86-BBC6-277A122D69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014" t="62160" r="7085" b="26320"/>
          <a:stretch/>
        </p:blipFill>
        <p:spPr>
          <a:xfrm>
            <a:off x="9005643" y="336152"/>
            <a:ext cx="1320980" cy="43891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9F91474-62EE-4BFC-A731-4FD8D28B755A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C7B4D52-156B-45A2-9E3F-F4CAEFC1E030}"/>
              </a:ext>
            </a:extLst>
          </p:cNvPr>
          <p:cNvSpPr txBox="1"/>
          <p:nvPr/>
        </p:nvSpPr>
        <p:spPr>
          <a:xfrm>
            <a:off x="8558834" y="1778243"/>
            <a:ext cx="89361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PASO 3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4E4C5B7-57E2-4F03-9B3D-C5918DAA62B1}"/>
              </a:ext>
            </a:extLst>
          </p:cNvPr>
          <p:cNvSpPr txBox="1"/>
          <p:nvPr/>
        </p:nvSpPr>
        <p:spPr>
          <a:xfrm>
            <a:off x="8398315" y="2451461"/>
            <a:ext cx="27365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 un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botón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Sativum que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selecciona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fertilizante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equilibrio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óptimo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para las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necesidades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cultivo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quedan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por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cubrir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ángulo 5">
            <a:extLst>
              <a:ext uri="{FF2B5EF4-FFF2-40B4-BE49-F238E27FC236}">
                <a16:creationId xmlns:a16="http://schemas.microsoft.com/office/drawing/2014/main" id="{EB89D28D-1FEE-447A-990C-20B48064AAA0}"/>
              </a:ext>
            </a:extLst>
          </p:cNvPr>
          <p:cNvSpPr/>
          <p:nvPr/>
        </p:nvSpPr>
        <p:spPr>
          <a:xfrm>
            <a:off x="6993249" y="6001019"/>
            <a:ext cx="1241571" cy="282538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5FA6FF8E-2000-4F1E-A484-3CCC23F0BA4A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7614035" y="4009939"/>
            <a:ext cx="867235" cy="19910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31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1865376" y="968065"/>
            <a:ext cx="8887968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nutrientes para elaborar un </a:t>
            </a: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de fertilización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5A194C-6507-4F86-BBC6-277A122D69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014" t="62160" r="7085" b="26320"/>
          <a:stretch/>
        </p:blipFill>
        <p:spPr>
          <a:xfrm>
            <a:off x="9005643" y="336152"/>
            <a:ext cx="1320980" cy="43891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9F91474-62EE-4BFC-A731-4FD8D28B755A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C7B4D52-156B-45A2-9E3F-F4CAEFC1E030}"/>
              </a:ext>
            </a:extLst>
          </p:cNvPr>
          <p:cNvSpPr txBox="1"/>
          <p:nvPr/>
        </p:nvSpPr>
        <p:spPr>
          <a:xfrm>
            <a:off x="8558834" y="1778243"/>
            <a:ext cx="89361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PASO 3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4E4C5B7-57E2-4F03-9B3D-C5918DAA62B1}"/>
              </a:ext>
            </a:extLst>
          </p:cNvPr>
          <p:cNvSpPr txBox="1"/>
          <p:nvPr/>
        </p:nvSpPr>
        <p:spPr>
          <a:xfrm>
            <a:off x="8398315" y="2451461"/>
            <a:ext cx="27365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 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nitrógeno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aportado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fondo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 se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queda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corto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según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reparto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previamente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establecido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descontará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 lo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añadirá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las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necesidades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por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cubrir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coberteras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BE2D9A-7399-44CE-9184-E8DC766002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7648" y="1667358"/>
            <a:ext cx="5991618" cy="4873339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5FA6FF8E-2000-4F1E-A484-3CCC23F0BA4A}"/>
              </a:ext>
            </a:extLst>
          </p:cNvPr>
          <p:cNvCxnSpPr>
            <a:cxnSpLocks/>
          </p:cNvCxnSpPr>
          <p:nvPr/>
        </p:nvCxnSpPr>
        <p:spPr>
          <a:xfrm flipV="1">
            <a:off x="6946084" y="2632236"/>
            <a:ext cx="1452231" cy="103375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49138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BFF4627-8F34-4528-901F-F3CA22BE2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68" y="1474357"/>
            <a:ext cx="8969330" cy="50221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1865376" y="968065"/>
            <a:ext cx="8887968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nutrientes para elaborar un </a:t>
            </a: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de fertilización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5A194C-6507-4F86-BBC6-277A122D69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014" t="62160" r="7085" b="26320"/>
          <a:stretch/>
        </p:blipFill>
        <p:spPr>
          <a:xfrm>
            <a:off x="9005643" y="336152"/>
            <a:ext cx="1320980" cy="43891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9F91474-62EE-4BFC-A731-4FD8D28B755A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1862203-4F1A-4B91-AF05-7228BAA0B78D}"/>
              </a:ext>
            </a:extLst>
          </p:cNvPr>
          <p:cNvSpPr txBox="1"/>
          <p:nvPr/>
        </p:nvSpPr>
        <p:spPr>
          <a:xfrm>
            <a:off x="9117633" y="1778243"/>
            <a:ext cx="2741137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PASO 4: Si hay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coberteras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ángulo 5">
            <a:extLst>
              <a:ext uri="{FF2B5EF4-FFF2-40B4-BE49-F238E27FC236}">
                <a16:creationId xmlns:a16="http://schemas.microsoft.com/office/drawing/2014/main" id="{7492FA96-E1F9-4034-8B36-F68362515C8C}"/>
              </a:ext>
            </a:extLst>
          </p:cNvPr>
          <p:cNvSpPr/>
          <p:nvPr/>
        </p:nvSpPr>
        <p:spPr>
          <a:xfrm>
            <a:off x="3812928" y="3723584"/>
            <a:ext cx="1788788" cy="1660059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ángulo 5">
            <a:extLst>
              <a:ext uri="{FF2B5EF4-FFF2-40B4-BE49-F238E27FC236}">
                <a16:creationId xmlns:a16="http://schemas.microsoft.com/office/drawing/2014/main" id="{80DB9468-8000-4CF3-A8FC-CAC26C71417B}"/>
              </a:ext>
            </a:extLst>
          </p:cNvPr>
          <p:cNvSpPr/>
          <p:nvPr/>
        </p:nvSpPr>
        <p:spPr>
          <a:xfrm>
            <a:off x="742897" y="4570840"/>
            <a:ext cx="1122479" cy="395606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34214F5-559B-4607-876C-73BCC6DBBF40}"/>
              </a:ext>
            </a:extLst>
          </p:cNvPr>
          <p:cNvSpPr txBox="1"/>
          <p:nvPr/>
        </p:nvSpPr>
        <p:spPr>
          <a:xfrm>
            <a:off x="8957115" y="2451461"/>
            <a:ext cx="2736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 una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parcela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regada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aguas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subterráneas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considera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aporte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nitratos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 de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potasio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suministrado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por 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agua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riego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supone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importante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ahorro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insumos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fertilización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sobre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Zonas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Vulnerables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la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contaminación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por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Nitratos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07A6BD99-CE2E-4D3F-900D-A09C2959D544}"/>
              </a:ext>
            </a:extLst>
          </p:cNvPr>
          <p:cNvCxnSpPr>
            <a:cxnSpLocks/>
          </p:cNvCxnSpPr>
          <p:nvPr/>
        </p:nvCxnSpPr>
        <p:spPr>
          <a:xfrm flipV="1">
            <a:off x="6274965" y="2632237"/>
            <a:ext cx="2123350" cy="7967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846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6E299F-7536-4C79-A543-4A3BAA0A748F}"/>
              </a:ext>
            </a:extLst>
          </p:cNvPr>
          <p:cNvSpPr/>
          <p:nvPr/>
        </p:nvSpPr>
        <p:spPr>
          <a:xfrm>
            <a:off x="1865376" y="968065"/>
            <a:ext cx="8887968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de nutrientes para elaborar un </a:t>
            </a: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de fertilización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5A194C-6507-4F86-BBC6-277A122D69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014" t="62160" r="7085" b="26320"/>
          <a:stretch/>
        </p:blipFill>
        <p:spPr>
          <a:xfrm>
            <a:off x="9005643" y="336152"/>
            <a:ext cx="1320980" cy="43891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9359280-2B5F-4A1C-A60F-87A8F5E77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9F91474-62EE-4BFC-A731-4FD8D28B755A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C50F9F2-ECE3-4E05-97F3-680C250ABC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702" y="1687547"/>
            <a:ext cx="5678483" cy="461760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1862203-4F1A-4B91-AF05-7228BAA0B78D}"/>
              </a:ext>
            </a:extLst>
          </p:cNvPr>
          <p:cNvSpPr txBox="1"/>
          <p:nvPr/>
        </p:nvSpPr>
        <p:spPr>
          <a:xfrm>
            <a:off x="8558833" y="1778243"/>
            <a:ext cx="2741137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PASO 4: Si hay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coberteras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ángulo 5">
            <a:extLst>
              <a:ext uri="{FF2B5EF4-FFF2-40B4-BE49-F238E27FC236}">
                <a16:creationId xmlns:a16="http://schemas.microsoft.com/office/drawing/2014/main" id="{7492FA96-E1F9-4034-8B36-F68362515C8C}"/>
              </a:ext>
            </a:extLst>
          </p:cNvPr>
          <p:cNvSpPr/>
          <p:nvPr/>
        </p:nvSpPr>
        <p:spPr>
          <a:xfrm>
            <a:off x="3255944" y="3964535"/>
            <a:ext cx="1158714" cy="26005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ángulo 5">
            <a:extLst>
              <a:ext uri="{FF2B5EF4-FFF2-40B4-BE49-F238E27FC236}">
                <a16:creationId xmlns:a16="http://schemas.microsoft.com/office/drawing/2014/main" id="{80DB9468-8000-4CF3-A8FC-CAC26C71417B}"/>
              </a:ext>
            </a:extLst>
          </p:cNvPr>
          <p:cNvSpPr/>
          <p:nvPr/>
        </p:nvSpPr>
        <p:spPr>
          <a:xfrm>
            <a:off x="1336263" y="4676277"/>
            <a:ext cx="897257" cy="395606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07A6BD99-CE2E-4D3F-900D-A09C2959D544}"/>
              </a:ext>
            </a:extLst>
          </p:cNvPr>
          <p:cNvCxnSpPr>
            <a:cxnSpLocks/>
            <a:endCxn id="3" idx="3"/>
          </p:cNvCxnSpPr>
          <p:nvPr/>
        </p:nvCxnSpPr>
        <p:spPr>
          <a:xfrm flipV="1">
            <a:off x="4414658" y="3996350"/>
            <a:ext cx="1680527" cy="2282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id="{29A4FF29-A09A-4608-8357-FC5D1B88D0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5642" y="2451461"/>
            <a:ext cx="5918463" cy="327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913F54C-F905-4534-97C8-D4C8D4BB5F8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3999" y="1489801"/>
            <a:ext cx="9144000" cy="463430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DB09FA9-5D9F-4881-8859-D87939802220}"/>
              </a:ext>
            </a:extLst>
          </p:cNvPr>
          <p:cNvSpPr/>
          <p:nvPr/>
        </p:nvSpPr>
        <p:spPr>
          <a:xfrm>
            <a:off x="2133600" y="2304288"/>
            <a:ext cx="268224" cy="256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3940F7A5-83B8-4CAB-A2A3-D77907E00F0E}"/>
              </a:ext>
            </a:extLst>
          </p:cNvPr>
          <p:cNvSpPr/>
          <p:nvPr/>
        </p:nvSpPr>
        <p:spPr>
          <a:xfrm rot="3170507">
            <a:off x="1842435" y="1057794"/>
            <a:ext cx="260768" cy="601111"/>
          </a:xfrm>
          <a:prstGeom prst="downArrow">
            <a:avLst>
              <a:gd name="adj1" fmla="val 22808"/>
              <a:gd name="adj2" fmla="val 47482"/>
            </a:avLst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CE6EC99F-96F6-452B-A5FE-3AA9A37E162C}"/>
              </a:ext>
            </a:extLst>
          </p:cNvPr>
          <p:cNvSpPr/>
          <p:nvPr/>
        </p:nvSpPr>
        <p:spPr>
          <a:xfrm>
            <a:off x="10216896" y="5540448"/>
            <a:ext cx="451104" cy="4824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EFD7608-A45C-414D-8EA2-748058206C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014" t="62160" r="7085" b="26320"/>
          <a:stretch/>
        </p:blipFill>
        <p:spPr>
          <a:xfrm>
            <a:off x="9005643" y="336152"/>
            <a:ext cx="1320980" cy="43891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CDB7DE78-8C48-4AC6-A4FB-86FE9BE8E0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E7D8ACF-6575-4EB8-B1BB-C6D7C3E21B96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24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DA4C3E9-9E34-4975-AE69-BD419BEF50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123146"/>
            <a:ext cx="9144000" cy="566092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70" y="155081"/>
            <a:ext cx="3340861" cy="812985"/>
          </a:xfrm>
          <a:prstGeom prst="rect">
            <a:avLst/>
          </a:prstGeom>
        </p:spPr>
      </p:pic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3940F7A5-83B8-4CAB-A2A3-D77907E00F0E}"/>
              </a:ext>
            </a:extLst>
          </p:cNvPr>
          <p:cNvSpPr/>
          <p:nvPr/>
        </p:nvSpPr>
        <p:spPr>
          <a:xfrm rot="3170507">
            <a:off x="6085251" y="4788546"/>
            <a:ext cx="260768" cy="601111"/>
          </a:xfrm>
          <a:prstGeom prst="downArrow">
            <a:avLst>
              <a:gd name="adj1" fmla="val 22808"/>
              <a:gd name="adj2" fmla="val 47482"/>
            </a:avLst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F2E2AE7-DE2F-49AE-89E0-6614D2E3BC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014" t="62160" r="7085" b="26320"/>
          <a:stretch/>
        </p:blipFill>
        <p:spPr>
          <a:xfrm>
            <a:off x="9005643" y="336152"/>
            <a:ext cx="1320980" cy="43891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E947D66-63AB-4A77-BF0F-0FDD44103C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30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3DD798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A147BFF-23BA-471A-8FAE-C9C542E82835}"/>
              </a:ext>
            </a:extLst>
          </p:cNvPr>
          <p:cNvSpPr/>
          <p:nvPr/>
        </p:nvSpPr>
        <p:spPr>
          <a:xfrm>
            <a:off x="416702" y="252940"/>
            <a:ext cx="263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93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20752</TotalTime>
  <Words>4202</Words>
  <Application>Microsoft Office PowerPoint</Application>
  <PresentationFormat>Panorámica</PresentationFormat>
  <Paragraphs>393</Paragraphs>
  <Slides>96</Slides>
  <Notes>64</Notes>
  <HiddenSlides>48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96</vt:i4>
      </vt:variant>
    </vt:vector>
  </HeadingPairs>
  <TitlesOfParts>
    <vt:vector size="114" baseType="lpstr">
      <vt:lpstr>Aharoni</vt:lpstr>
      <vt:lpstr>Arial</vt:lpstr>
      <vt:lpstr>Arial Rounded MT Bold</vt:lpstr>
      <vt:lpstr>Bahnschrift Light Condensed</vt:lpstr>
      <vt:lpstr>Bell MT</vt:lpstr>
      <vt:lpstr>Calibri</vt:lpstr>
      <vt:lpstr>Calibri Light</vt:lpstr>
      <vt:lpstr>Mont</vt:lpstr>
      <vt:lpstr>Mont Bold</vt:lpstr>
      <vt:lpstr>Open Sans</vt:lpstr>
      <vt:lpstr>Times New Roman</vt:lpstr>
      <vt:lpstr>Wingdings</vt:lpstr>
      <vt:lpstr>Wingdings 2</vt:lpstr>
      <vt:lpstr>Tema de Office</vt:lpstr>
      <vt:lpstr>HDOfficeLightV0</vt:lpstr>
      <vt:lpstr>2_Tema de Office</vt:lpstr>
      <vt:lpstr>1_Tema de Office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La herramienta dentro de un Cuaderno de explotación</vt:lpstr>
      <vt:lpstr>Presentación de PowerPoint</vt:lpstr>
      <vt:lpstr>Herramienta de acceso público</vt:lpstr>
      <vt:lpstr>Portal desarrollador</vt:lpstr>
      <vt:lpstr>Muestreos de suelo &gt; Base Nacional de Suelos de España &gt; API</vt:lpstr>
      <vt:lpstr>N-NO3 en aguas subterráneas</vt:lpstr>
      <vt:lpstr>LIFE FERTIWISE y AKIS de agricultura de precisión</vt:lpstr>
      <vt:lpstr>Presentación de PowerPoint</vt:lpstr>
      <vt:lpstr>Ensayos 1º campaña 2026 en Castilla y León</vt:lpstr>
      <vt:lpstr>Presentación de PowerPoint</vt:lpstr>
      <vt:lpstr>Presentación de PowerPoint</vt:lpstr>
      <vt:lpstr>Presentación de PowerPoint</vt:lpstr>
      <vt:lpstr>Principales funcionalidades de Sativum</vt:lpstr>
      <vt:lpstr>Principales funcionalidades de Sativum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Principales funcionalidades de Sativum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Proyecto FERTIWISE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Vanesa Paredes Gómez</dc:creator>
  <cp:lastModifiedBy>Miriam Mercedes Fernández Sánchez</cp:lastModifiedBy>
  <cp:revision>101</cp:revision>
  <dcterms:created xsi:type="dcterms:W3CDTF">2023-10-17T08:14:36Z</dcterms:created>
  <dcterms:modified xsi:type="dcterms:W3CDTF">2026-04-22T10:34:45Z</dcterms:modified>
</cp:coreProperties>
</file>