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1" r:id="rId4"/>
    <p:sldMasterId id="2147483713" r:id="rId5"/>
    <p:sldMasterId id="2147483725" r:id="rId6"/>
  </p:sldMasterIdLst>
  <p:notesMasterIdLst>
    <p:notesMasterId r:id="rId105"/>
  </p:notesMasterIdLst>
  <p:sldIdLst>
    <p:sldId id="735" r:id="rId7"/>
    <p:sldId id="704" r:id="rId8"/>
    <p:sldId id="790" r:id="rId9"/>
    <p:sldId id="720" r:id="rId10"/>
    <p:sldId id="497" r:id="rId11"/>
    <p:sldId id="337" r:id="rId12"/>
    <p:sldId id="741" r:id="rId13"/>
    <p:sldId id="324" r:id="rId14"/>
    <p:sldId id="792" r:id="rId15"/>
    <p:sldId id="732" r:id="rId16"/>
    <p:sldId id="733" r:id="rId17"/>
    <p:sldId id="273" r:id="rId18"/>
    <p:sldId id="781" r:id="rId19"/>
    <p:sldId id="268" r:id="rId20"/>
    <p:sldId id="793" r:id="rId21"/>
    <p:sldId id="789" r:id="rId22"/>
    <p:sldId id="753" r:id="rId23"/>
    <p:sldId id="754" r:id="rId24"/>
    <p:sldId id="755" r:id="rId25"/>
    <p:sldId id="756" r:id="rId26"/>
    <p:sldId id="757" r:id="rId27"/>
    <p:sldId id="261" r:id="rId28"/>
    <p:sldId id="758" r:id="rId29"/>
    <p:sldId id="759" r:id="rId30"/>
    <p:sldId id="760" r:id="rId31"/>
    <p:sldId id="761" r:id="rId32"/>
    <p:sldId id="762" r:id="rId33"/>
    <p:sldId id="763" r:id="rId34"/>
    <p:sldId id="263" r:id="rId35"/>
    <p:sldId id="764" r:id="rId36"/>
    <p:sldId id="262" r:id="rId37"/>
    <p:sldId id="765" r:id="rId38"/>
    <p:sldId id="766" r:id="rId39"/>
    <p:sldId id="767" r:id="rId40"/>
    <p:sldId id="768" r:id="rId41"/>
    <p:sldId id="769" r:id="rId42"/>
    <p:sldId id="770" r:id="rId43"/>
    <p:sldId id="771" r:id="rId44"/>
    <p:sldId id="772" r:id="rId45"/>
    <p:sldId id="773" r:id="rId46"/>
    <p:sldId id="774" r:id="rId47"/>
    <p:sldId id="778" r:id="rId48"/>
    <p:sldId id="779" r:id="rId49"/>
    <p:sldId id="787" r:id="rId50"/>
    <p:sldId id="788" r:id="rId51"/>
    <p:sldId id="780" r:id="rId52"/>
    <p:sldId id="785" r:id="rId53"/>
    <p:sldId id="791" r:id="rId54"/>
    <p:sldId id="330" r:id="rId55"/>
    <p:sldId id="784" r:id="rId56"/>
    <p:sldId id="478" r:id="rId57"/>
    <p:sldId id="479" r:id="rId58"/>
    <p:sldId id="295" r:id="rId59"/>
    <p:sldId id="456" r:id="rId60"/>
    <p:sldId id="314" r:id="rId61"/>
    <p:sldId id="315" r:id="rId62"/>
    <p:sldId id="491" r:id="rId63"/>
    <p:sldId id="487" r:id="rId64"/>
    <p:sldId id="493" r:id="rId65"/>
    <p:sldId id="488" r:id="rId66"/>
    <p:sldId id="494" r:id="rId67"/>
    <p:sldId id="742" r:id="rId68"/>
    <p:sldId id="495" r:id="rId69"/>
    <p:sldId id="496" r:id="rId70"/>
    <p:sldId id="743" r:id="rId71"/>
    <p:sldId id="521" r:id="rId72"/>
    <p:sldId id="745" r:id="rId73"/>
    <p:sldId id="744" r:id="rId74"/>
    <p:sldId id="519" r:id="rId75"/>
    <p:sldId id="520" r:id="rId76"/>
    <p:sldId id="746" r:id="rId77"/>
    <p:sldId id="747" r:id="rId78"/>
    <p:sldId id="736" r:id="rId79"/>
    <p:sldId id="342" r:id="rId80"/>
    <p:sldId id="490" r:id="rId81"/>
    <p:sldId id="472" r:id="rId82"/>
    <p:sldId id="734" r:id="rId83"/>
    <p:sldId id="461" r:id="rId84"/>
    <p:sldId id="294" r:id="rId85"/>
    <p:sldId id="386" r:id="rId86"/>
    <p:sldId id="738" r:id="rId87"/>
    <p:sldId id="739" r:id="rId88"/>
    <p:sldId id="748" r:id="rId89"/>
    <p:sldId id="749" r:id="rId90"/>
    <p:sldId id="372" r:id="rId91"/>
    <p:sldId id="737" r:id="rId92"/>
    <p:sldId id="387" r:id="rId93"/>
    <p:sldId id="332" r:id="rId94"/>
    <p:sldId id="750" r:id="rId95"/>
    <p:sldId id="380" r:id="rId96"/>
    <p:sldId id="346" r:id="rId97"/>
    <p:sldId id="345" r:id="rId98"/>
    <p:sldId id="381" r:id="rId99"/>
    <p:sldId id="382" r:id="rId100"/>
    <p:sldId id="331" r:id="rId101"/>
    <p:sldId id="385" r:id="rId102"/>
    <p:sldId id="328" r:id="rId103"/>
    <p:sldId id="318" r:id="rId10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719" autoAdjust="0"/>
  </p:normalViewPr>
  <p:slideViewPr>
    <p:cSldViewPr snapToGrid="0">
      <p:cViewPr varScale="1">
        <p:scale>
          <a:sx n="74" d="100"/>
          <a:sy n="74" d="100"/>
        </p:scale>
        <p:origin x="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1FF10-DC21-4614-B650-78AEDD5D605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9CDE-3E09-44D0-8C37-A215393D66A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0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15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imágenes de satélite, evolución fenológica y meteorológica (vista móvil)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4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Aqui</a:t>
            </a:r>
            <a:r>
              <a:rPr lang="en-GB" dirty="0"/>
              <a:t> Podemos </a:t>
            </a:r>
            <a:r>
              <a:rPr lang="en-GB" dirty="0" err="1"/>
              <a:t>ver</a:t>
            </a:r>
            <a:r>
              <a:rPr lang="en-GB" dirty="0"/>
              <a:t> el </a:t>
            </a:r>
            <a:r>
              <a:rPr lang="en-GB" dirty="0" err="1"/>
              <a:t>cuadro</a:t>
            </a:r>
            <a:r>
              <a:rPr lang="en-GB" dirty="0"/>
              <a:t> de control de una de las </a:t>
            </a:r>
            <a:r>
              <a:rPr lang="en-GB" dirty="0" err="1"/>
              <a:t>parcelas</a:t>
            </a:r>
            <a:r>
              <a:rPr lang="en-GB" dirty="0"/>
              <a:t>,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donde</a:t>
            </a:r>
            <a:r>
              <a:rPr lang="en-GB" dirty="0"/>
              <a:t> Podemos </a:t>
            </a:r>
            <a:r>
              <a:rPr lang="en-GB" dirty="0" err="1"/>
              <a:t>ver</a:t>
            </a:r>
            <a:r>
              <a:rPr lang="en-GB" dirty="0"/>
              <a:t> la </a:t>
            </a:r>
            <a:r>
              <a:rPr lang="en-GB" dirty="0" err="1"/>
              <a:t>evolucion</a:t>
            </a:r>
            <a:r>
              <a:rPr lang="en-GB" dirty="0"/>
              <a:t> </a:t>
            </a:r>
            <a:r>
              <a:rPr lang="en-GB" dirty="0" err="1"/>
              <a:t>fenologica</a:t>
            </a:r>
            <a:r>
              <a:rPr lang="en-GB" dirty="0"/>
              <a:t> del </a:t>
            </a:r>
            <a:r>
              <a:rPr lang="en-GB" dirty="0" err="1"/>
              <a:t>cultivo</a:t>
            </a:r>
            <a:r>
              <a:rPr lang="en-GB" dirty="0"/>
              <a:t>, </a:t>
            </a:r>
            <a:r>
              <a:rPr lang="en-GB" dirty="0" err="1"/>
              <a:t>cada</a:t>
            </a:r>
            <a:r>
              <a:rPr lang="en-GB" dirty="0"/>
              <a:t> una de las </a:t>
            </a:r>
            <a:r>
              <a:rPr lang="en-GB" dirty="0" err="1"/>
              <a:t>imagenes</a:t>
            </a:r>
            <a:r>
              <a:rPr lang="en-GB" dirty="0"/>
              <a:t> del satellite Sentinel 2 </a:t>
            </a:r>
            <a:r>
              <a:rPr lang="en-GB" dirty="0" err="1"/>
              <a:t>disponibles</a:t>
            </a:r>
            <a:r>
              <a:rPr lang="en-GB" dirty="0"/>
              <a:t> y </a:t>
            </a:r>
            <a:r>
              <a:rPr lang="en-GB" dirty="0" err="1"/>
              <a:t>libres</a:t>
            </a:r>
            <a:r>
              <a:rPr lang="en-GB" dirty="0"/>
              <a:t> de </a:t>
            </a:r>
            <a:r>
              <a:rPr lang="en-GB" dirty="0" err="1"/>
              <a:t>nubes</a:t>
            </a:r>
            <a:r>
              <a:rPr lang="en-GB" dirty="0"/>
              <a:t> (las </a:t>
            </a:r>
            <a:r>
              <a:rPr lang="en-GB" dirty="0" err="1"/>
              <a:t>filtramos</a:t>
            </a:r>
            <a:r>
              <a:rPr lang="en-GB" dirty="0"/>
              <a:t> </a:t>
            </a:r>
            <a:r>
              <a:rPr lang="en-GB" dirty="0" err="1"/>
              <a:t>cuando</a:t>
            </a:r>
            <a:r>
              <a:rPr lang="en-GB" dirty="0"/>
              <a:t> una </a:t>
            </a:r>
            <a:r>
              <a:rPr lang="en-GB" dirty="0" err="1"/>
              <a:t>nube</a:t>
            </a:r>
            <a:r>
              <a:rPr lang="en-GB" dirty="0"/>
              <a:t> </a:t>
            </a:r>
            <a:r>
              <a:rPr lang="en-GB" dirty="0" err="1"/>
              <a:t>obstaculiza</a:t>
            </a:r>
            <a:r>
              <a:rPr lang="en-GB" dirty="0"/>
              <a:t> por </a:t>
            </a:r>
            <a:r>
              <a:rPr lang="en-GB" dirty="0" err="1"/>
              <a:t>completo</a:t>
            </a:r>
            <a:r>
              <a:rPr lang="en-GB" dirty="0"/>
              <a:t> una </a:t>
            </a:r>
            <a:r>
              <a:rPr lang="en-GB" dirty="0" err="1"/>
              <a:t>parcela</a:t>
            </a:r>
            <a:r>
              <a:rPr lang="en-GB" dirty="0"/>
              <a:t>), con suerte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periodos</a:t>
            </a:r>
            <a:r>
              <a:rPr lang="en-GB" dirty="0"/>
              <a:t> </a:t>
            </a:r>
            <a:r>
              <a:rPr lang="en-GB" dirty="0" err="1"/>
              <a:t>libres</a:t>
            </a:r>
            <a:r>
              <a:rPr lang="en-GB" dirty="0"/>
              <a:t> de </a:t>
            </a:r>
            <a:r>
              <a:rPr lang="en-GB" dirty="0" err="1"/>
              <a:t>nubes</a:t>
            </a:r>
            <a:r>
              <a:rPr lang="en-GB" dirty="0"/>
              <a:t> </a:t>
            </a:r>
            <a:r>
              <a:rPr lang="en-GB" dirty="0" err="1"/>
              <a:t>tendremos</a:t>
            </a:r>
            <a:r>
              <a:rPr lang="en-GB" dirty="0"/>
              <a:t> una imagen </a:t>
            </a:r>
            <a:r>
              <a:rPr lang="en-GB" dirty="0" err="1"/>
              <a:t>cada</a:t>
            </a:r>
            <a:r>
              <a:rPr lang="en-GB" dirty="0"/>
              <a:t> 5 </a:t>
            </a:r>
            <a:r>
              <a:rPr lang="en-GB" dirty="0" err="1"/>
              <a:t>dias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el menu de los 3 puntos </a:t>
            </a:r>
            <a:r>
              <a:rPr lang="en-GB" dirty="0" err="1"/>
              <a:t>tendremos</a:t>
            </a:r>
            <a:r>
              <a:rPr lang="en-GB" dirty="0"/>
              <a:t> el </a:t>
            </a:r>
            <a:r>
              <a:rPr lang="en-GB" dirty="0" err="1"/>
              <a:t>desplegable</a:t>
            </a:r>
            <a:r>
              <a:rPr lang="en-GB" dirty="0"/>
              <a:t> con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funcionaliddes</a:t>
            </a:r>
            <a:r>
              <a:rPr lang="en-GB" dirty="0"/>
              <a:t> </a:t>
            </a:r>
            <a:r>
              <a:rPr lang="en-GB" dirty="0" err="1"/>
              <a:t>qeu</a:t>
            </a:r>
            <a:r>
              <a:rPr lang="en-GB" dirty="0"/>
              <a:t> a </a:t>
            </a:r>
            <a:r>
              <a:rPr lang="en-GB" dirty="0" err="1"/>
              <a:t>dia</a:t>
            </a:r>
            <a:r>
              <a:rPr lang="en-GB" dirty="0"/>
              <a:t> de hoy </a:t>
            </a:r>
            <a:r>
              <a:rPr lang="en-GB" dirty="0" err="1"/>
              <a:t>ya</a:t>
            </a:r>
            <a:r>
              <a:rPr lang="en-GB" dirty="0"/>
              <a:t> se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implementado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Sativum.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64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dirty="0">
                <a:solidFill>
                  <a:prstClr val="black"/>
                </a:solidFill>
                <a:ea typeface="Calibri" panose="020F0502020204030204" pitchFamily="34" charset="0"/>
              </a:rPr>
              <a:t>Se crea un mapa zonificado promediando una o varias imágenes seleccionadas por el usuario y enlaza cada unidad de manejo con el módulo de nutrientes para elaborar la prescripción según el objetivo de producción de cada zona.</a:t>
            </a:r>
            <a:endParaRPr lang="es-ES" altLang="es-ES" sz="110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92D32-33EF-4C4F-B023-1B4E4304B2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57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Desde</a:t>
            </a:r>
            <a:r>
              <a:rPr lang="en-GB" dirty="0"/>
              <a:t> el menu del </a:t>
            </a:r>
            <a:r>
              <a:rPr lang="en-GB" dirty="0" err="1"/>
              <a:t>mapa</a:t>
            </a:r>
            <a:r>
              <a:rPr lang="en-GB" dirty="0"/>
              <a:t> </a:t>
            </a:r>
            <a:r>
              <a:rPr lang="en-GB" dirty="0" err="1"/>
              <a:t>pinchando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cualquioera</a:t>
            </a:r>
            <a:r>
              <a:rPr lang="en-GB" dirty="0"/>
              <a:t> de mis </a:t>
            </a:r>
            <a:r>
              <a:rPr lang="en-GB" dirty="0" err="1"/>
              <a:t>parcelas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salen</a:t>
            </a:r>
            <a:r>
              <a:rPr lang="en-GB" dirty="0"/>
              <a:t>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opciones</a:t>
            </a:r>
            <a:r>
              <a:rPr lang="en-GB" dirty="0"/>
              <a:t> o </a:t>
            </a:r>
            <a:r>
              <a:rPr lang="en-GB" dirty="0" err="1"/>
              <a:t>funcionlidades</a:t>
            </a:r>
            <a:r>
              <a:rPr lang="en-GB" dirty="0"/>
              <a:t> </a:t>
            </a:r>
            <a:r>
              <a:rPr lang="en-GB" dirty="0" err="1"/>
              <a:t>disponibles</a:t>
            </a:r>
            <a:r>
              <a:rPr lang="en-GB" dirty="0"/>
              <a:t>… Una de la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destacables</a:t>
            </a:r>
            <a:r>
              <a:rPr lang="en-GB" dirty="0"/>
              <a:t> es el modulo de nutrients con el que </a:t>
            </a:r>
            <a:r>
              <a:rPr lang="en-GB" dirty="0" err="1"/>
              <a:t>podremos</a:t>
            </a:r>
            <a:r>
              <a:rPr lang="en-GB" dirty="0"/>
              <a:t> no solo calculary las </a:t>
            </a:r>
            <a:r>
              <a:rPr lang="en-GB" dirty="0" err="1"/>
              <a:t>necesidades</a:t>
            </a:r>
            <a:r>
              <a:rPr lang="en-GB" dirty="0"/>
              <a:t> de mi </a:t>
            </a:r>
            <a:r>
              <a:rPr lang="en-GB" dirty="0" err="1"/>
              <a:t>cultivo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cuanto</a:t>
            </a:r>
            <a:r>
              <a:rPr lang="en-GB" dirty="0"/>
              <a:t> a macronutrients principals (NPF) </a:t>
            </a:r>
            <a:r>
              <a:rPr lang="en-GB" dirty="0" err="1"/>
              <a:t>sino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la </a:t>
            </a:r>
            <a:r>
              <a:rPr lang="en-GB" dirty="0" err="1"/>
              <a:t>propuesta</a:t>
            </a:r>
            <a:r>
              <a:rPr lang="en-GB" dirty="0"/>
              <a:t> o </a:t>
            </a:r>
            <a:r>
              <a:rPr lang="en-GB" dirty="0" err="1"/>
              <a:t>seleccion</a:t>
            </a:r>
            <a:r>
              <a:rPr lang="en-GB" dirty="0"/>
              <a:t> de </a:t>
            </a:r>
            <a:r>
              <a:rPr lang="en-GB" dirty="0" err="1"/>
              <a:t>fertilizantes</a:t>
            </a:r>
            <a:r>
              <a:rPr lang="en-GB" dirty="0"/>
              <a:t> para un </a:t>
            </a:r>
            <a:r>
              <a:rPr lang="en-GB" dirty="0" err="1"/>
              <a:t>correcto</a:t>
            </a:r>
            <a:r>
              <a:rPr lang="en-GB" dirty="0"/>
              <a:t> </a:t>
            </a:r>
            <a:r>
              <a:rPr lang="en-GB" dirty="0" err="1"/>
              <a:t>abonado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38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en este caso el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necesidades por defecto es con la estrategia más básica, es decir, solo teniendo en cuenta las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extraciones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nutrioentes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cultivo y no considerando los nutrientes que haya en el suelo. Si quisiera tenerlos en cuanta o quisiera modificar cualquier parámetro del motor de cálculo del algoritmo que hay por detrás (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FertiliCAlc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desarrollado por el profesor Villalobos de la UCO y CSIC), tendremos que abrir la parametrización avanzada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039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en este caso el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necesidades por defecto es con la estrategia más básica, es decir, solo teniendo en cuenta las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extraciones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nutrioentes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cultivo y no considerando los nutrientes que haya en el suelo. Si quisiera tenerlos en cuanta o quisiera modificar cualquier parámetro del motor de cálculo del algoritmo que hay por detrás (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FertiliCAlc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desarrollado por el profesor Villalobos de la UCO y CSIC), tendremos que abrir la parametrización avanzada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834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33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18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01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17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A33FC-4421-47DC-8925-86B368FD5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459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876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960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193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583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53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4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725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Cualquier</a:t>
            </a:r>
            <a:r>
              <a:rPr lang="en-GB" dirty="0"/>
              <a:t> </a:t>
            </a:r>
            <a:r>
              <a:rPr lang="en-GB" dirty="0" err="1"/>
              <a:t>duda</a:t>
            </a:r>
            <a:r>
              <a:rPr lang="en-GB" dirty="0"/>
              <a:t> , </a:t>
            </a:r>
            <a:r>
              <a:rPr lang="en-GB" dirty="0" err="1"/>
              <a:t>sugerencia</a:t>
            </a:r>
            <a:r>
              <a:rPr lang="en-GB" dirty="0"/>
              <a:t> o </a:t>
            </a:r>
            <a:r>
              <a:rPr lang="en-GB" dirty="0" err="1"/>
              <a:t>comentario</a:t>
            </a:r>
            <a:r>
              <a:rPr lang="en-GB" dirty="0"/>
              <a:t>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dirigirse</a:t>
            </a:r>
            <a:r>
              <a:rPr lang="en-GB" dirty="0"/>
              <a:t> a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contacto</a:t>
            </a:r>
            <a:r>
              <a:rPr lang="en-GB" dirty="0"/>
              <a:t> del portal www.sativum.es.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C9CDE-3E09-44D0-8C37-A215393D66A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838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pues</a:t>
            </a:r>
            <a:r>
              <a:rPr lang="en-GB" dirty="0"/>
              <a:t> </a:t>
            </a:r>
            <a:r>
              <a:rPr lang="en-GB" dirty="0" err="1"/>
              <a:t>nació</a:t>
            </a:r>
            <a:r>
              <a:rPr lang="en-GB" dirty="0"/>
              <a:t> SATIVUM. Una </a:t>
            </a:r>
            <a:r>
              <a:rPr lang="en-GB" dirty="0" err="1"/>
              <a:t>aplicación</a:t>
            </a:r>
            <a:r>
              <a:rPr lang="en-GB" dirty="0"/>
              <a:t> web </a:t>
            </a:r>
            <a:r>
              <a:rPr lang="en-GB" dirty="0" err="1"/>
              <a:t>en</a:t>
            </a:r>
            <a:r>
              <a:rPr lang="en-GB" dirty="0"/>
              <a:t> la que el </a:t>
            </a:r>
            <a:r>
              <a:rPr lang="en-GB" dirty="0" err="1"/>
              <a:t>usuario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que acceder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web y </a:t>
            </a:r>
            <a:r>
              <a:rPr lang="en-GB" dirty="0" err="1"/>
              <a:t>despreocuparse</a:t>
            </a:r>
            <a:r>
              <a:rPr lang="en-GB" dirty="0"/>
              <a:t> por </a:t>
            </a:r>
            <a:r>
              <a:rPr lang="en-GB" dirty="0" err="1"/>
              <a:t>actualizar</a:t>
            </a:r>
            <a:r>
              <a:rPr lang="en-GB" dirty="0"/>
              <a:t> la </a:t>
            </a:r>
            <a:r>
              <a:rPr lang="en-GB" dirty="0" err="1"/>
              <a:t>última</a:t>
            </a:r>
            <a:r>
              <a:rPr lang="en-GB" dirty="0"/>
              <a:t> </a:t>
            </a:r>
            <a:r>
              <a:rPr lang="en-GB" dirty="0" err="1"/>
              <a:t>versión</a:t>
            </a:r>
            <a:r>
              <a:rPr lang="en-GB" dirty="0"/>
              <a:t> </a:t>
            </a:r>
            <a:r>
              <a:rPr lang="en-GB" dirty="0" err="1"/>
              <a:t>desarrollada</a:t>
            </a:r>
            <a:r>
              <a:rPr lang="en-GB" dirty="0"/>
              <a:t>  por el ITACYL. Por lo tanto no se </a:t>
            </a:r>
            <a:r>
              <a:rPr lang="en-GB" dirty="0" err="1"/>
              <a:t>encuentra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nuingun</a:t>
            </a:r>
            <a:r>
              <a:rPr lang="en-GB" dirty="0"/>
              <a:t> </a:t>
            </a:r>
            <a:r>
              <a:rPr lang="en-GB" dirty="0" err="1"/>
              <a:t>servidor</a:t>
            </a:r>
            <a:r>
              <a:rPr lang="en-GB" dirty="0"/>
              <a:t> de </a:t>
            </a:r>
            <a:r>
              <a:rPr lang="en-GB" dirty="0" err="1"/>
              <a:t>aplicaciones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Google Store o Play Store, </a:t>
            </a:r>
            <a:r>
              <a:rPr lang="en-GB" dirty="0" err="1"/>
              <a:t>ya</a:t>
            </a:r>
            <a:r>
              <a:rPr lang="en-GB" dirty="0"/>
              <a:t> que po el </a:t>
            </a:r>
            <a:r>
              <a:rPr lang="en-GB" dirty="0" err="1"/>
              <a:t>constante</a:t>
            </a:r>
            <a:r>
              <a:rPr lang="en-GB" dirty="0"/>
              <a:t> </a:t>
            </a:r>
            <a:r>
              <a:rPr lang="en-GB" dirty="0" err="1"/>
              <a:t>desarrollo</a:t>
            </a:r>
            <a:r>
              <a:rPr lang="en-GB" dirty="0"/>
              <a:t> y </a:t>
            </a:r>
            <a:r>
              <a:rPr lang="en-GB" dirty="0" err="1"/>
              <a:t>mejora</a:t>
            </a:r>
            <a:r>
              <a:rPr lang="en-GB" dirty="0"/>
              <a:t> de la </a:t>
            </a:r>
            <a:r>
              <a:rPr lang="en-GB" dirty="0" err="1"/>
              <a:t>herramienta</a:t>
            </a:r>
            <a:r>
              <a:rPr lang="en-GB" dirty="0"/>
              <a:t> </a:t>
            </a:r>
            <a:r>
              <a:rPr lang="en-GB" dirty="0" err="1"/>
              <a:t>habría</a:t>
            </a:r>
            <a:r>
              <a:rPr lang="en-GB" dirty="0"/>
              <a:t> que actualizer la version </a:t>
            </a:r>
            <a:r>
              <a:rPr lang="en-GB" dirty="0" err="1"/>
              <a:t>cada</a:t>
            </a:r>
            <a:r>
              <a:rPr lang="en-GB" dirty="0"/>
              <a:t> dos por </a:t>
            </a:r>
            <a:r>
              <a:rPr lang="en-GB" dirty="0" err="1"/>
              <a:t>tres</a:t>
            </a:r>
            <a:r>
              <a:rPr lang="en-GB" dirty="0"/>
              <a:t>. De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manera</a:t>
            </a:r>
            <a:r>
              <a:rPr lang="en-GB" dirty="0"/>
              <a:t> el </a:t>
            </a:r>
            <a:r>
              <a:rPr lang="en-GB" dirty="0" err="1"/>
              <a:t>usuario</a:t>
            </a:r>
            <a:r>
              <a:rPr lang="en-GB" dirty="0"/>
              <a:t> accede </a:t>
            </a:r>
            <a:r>
              <a:rPr lang="en-GB" dirty="0" err="1"/>
              <a:t>siempre</a:t>
            </a:r>
            <a:r>
              <a:rPr lang="en-GB" dirty="0"/>
              <a:t> a la ultima version </a:t>
            </a:r>
            <a:r>
              <a:rPr lang="en-GB" dirty="0" err="1"/>
              <a:t>mejorada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Destacar</a:t>
            </a:r>
            <a:r>
              <a:rPr lang="en-GB" dirty="0"/>
              <a:t> de la web de Sativum,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minitutoriales</a:t>
            </a:r>
            <a:r>
              <a:rPr lang="en-GB" dirty="0"/>
              <a:t>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preguntas</a:t>
            </a:r>
            <a:r>
              <a:rPr lang="en-GB" dirty="0"/>
              <a:t> </a:t>
            </a:r>
            <a:r>
              <a:rPr lang="en-GB" dirty="0" err="1"/>
              <a:t>frecuentes</a:t>
            </a:r>
            <a:r>
              <a:rPr lang="en-GB" dirty="0"/>
              <a:t> y </a:t>
            </a:r>
            <a:r>
              <a:rPr lang="en-GB" dirty="0" err="1"/>
              <a:t>contacto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81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77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94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936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alfanumérica de parcelas de todas las explotaciones registradas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99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Resumen de cultivos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46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880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del ranking de mejores o peores parcelas en función del vigor observado vía satélite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59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95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97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707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212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0033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90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086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646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540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comparación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vigor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entre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rodales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(vista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escritorio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92D32-33EF-4C4F-B023-1B4E4304B2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6859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8123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4459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4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pues</a:t>
            </a:r>
            <a:r>
              <a:rPr lang="en-GB" dirty="0"/>
              <a:t> </a:t>
            </a:r>
            <a:r>
              <a:rPr lang="en-GB" dirty="0" err="1"/>
              <a:t>nació</a:t>
            </a:r>
            <a:r>
              <a:rPr lang="en-GB" dirty="0"/>
              <a:t> SATIVUM. Una </a:t>
            </a:r>
            <a:r>
              <a:rPr lang="en-GB" dirty="0" err="1"/>
              <a:t>aplicación</a:t>
            </a:r>
            <a:r>
              <a:rPr lang="en-GB" dirty="0"/>
              <a:t> web </a:t>
            </a:r>
            <a:r>
              <a:rPr lang="en-GB" dirty="0" err="1"/>
              <a:t>en</a:t>
            </a:r>
            <a:r>
              <a:rPr lang="en-GB" dirty="0"/>
              <a:t> la que el </a:t>
            </a:r>
            <a:r>
              <a:rPr lang="en-GB" dirty="0" err="1"/>
              <a:t>usuario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que acceder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web y </a:t>
            </a:r>
            <a:r>
              <a:rPr lang="en-GB" dirty="0" err="1"/>
              <a:t>despreocuparse</a:t>
            </a:r>
            <a:r>
              <a:rPr lang="en-GB" dirty="0"/>
              <a:t> por </a:t>
            </a:r>
            <a:r>
              <a:rPr lang="en-GB" dirty="0" err="1"/>
              <a:t>actualizar</a:t>
            </a:r>
            <a:r>
              <a:rPr lang="en-GB" dirty="0"/>
              <a:t> la </a:t>
            </a:r>
            <a:r>
              <a:rPr lang="en-GB" dirty="0" err="1"/>
              <a:t>última</a:t>
            </a:r>
            <a:r>
              <a:rPr lang="en-GB" dirty="0"/>
              <a:t> </a:t>
            </a:r>
            <a:r>
              <a:rPr lang="en-GB" dirty="0" err="1"/>
              <a:t>versión</a:t>
            </a:r>
            <a:r>
              <a:rPr lang="en-GB" dirty="0"/>
              <a:t> </a:t>
            </a:r>
            <a:r>
              <a:rPr lang="en-GB" dirty="0" err="1"/>
              <a:t>desarrollada</a:t>
            </a:r>
            <a:r>
              <a:rPr lang="en-GB" dirty="0"/>
              <a:t>  por el ITACYL. Por lo tanto no se </a:t>
            </a:r>
            <a:r>
              <a:rPr lang="en-GB" dirty="0" err="1"/>
              <a:t>encuentra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nuingun</a:t>
            </a:r>
            <a:r>
              <a:rPr lang="en-GB" dirty="0"/>
              <a:t> </a:t>
            </a:r>
            <a:r>
              <a:rPr lang="en-GB" dirty="0" err="1"/>
              <a:t>servidor</a:t>
            </a:r>
            <a:r>
              <a:rPr lang="en-GB" dirty="0"/>
              <a:t> de </a:t>
            </a:r>
            <a:r>
              <a:rPr lang="en-GB" dirty="0" err="1"/>
              <a:t>aplicaciones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Google Store o Play Store, </a:t>
            </a:r>
            <a:r>
              <a:rPr lang="en-GB" dirty="0" err="1"/>
              <a:t>ya</a:t>
            </a:r>
            <a:r>
              <a:rPr lang="en-GB" dirty="0"/>
              <a:t> que po el </a:t>
            </a:r>
            <a:r>
              <a:rPr lang="en-GB" dirty="0" err="1"/>
              <a:t>constante</a:t>
            </a:r>
            <a:r>
              <a:rPr lang="en-GB" dirty="0"/>
              <a:t> </a:t>
            </a:r>
            <a:r>
              <a:rPr lang="en-GB" dirty="0" err="1"/>
              <a:t>desarrollo</a:t>
            </a:r>
            <a:r>
              <a:rPr lang="en-GB" dirty="0"/>
              <a:t> y </a:t>
            </a:r>
            <a:r>
              <a:rPr lang="en-GB" dirty="0" err="1"/>
              <a:t>mejora</a:t>
            </a:r>
            <a:r>
              <a:rPr lang="en-GB" dirty="0"/>
              <a:t> de la </a:t>
            </a:r>
            <a:r>
              <a:rPr lang="en-GB" dirty="0" err="1"/>
              <a:t>herramienta</a:t>
            </a:r>
            <a:r>
              <a:rPr lang="en-GB" dirty="0"/>
              <a:t> </a:t>
            </a:r>
            <a:r>
              <a:rPr lang="en-GB" dirty="0" err="1"/>
              <a:t>habría</a:t>
            </a:r>
            <a:r>
              <a:rPr lang="en-GB" dirty="0"/>
              <a:t> que actualizer la version </a:t>
            </a:r>
            <a:r>
              <a:rPr lang="en-GB" dirty="0" err="1"/>
              <a:t>cada</a:t>
            </a:r>
            <a:r>
              <a:rPr lang="en-GB" dirty="0"/>
              <a:t> dos por </a:t>
            </a:r>
            <a:r>
              <a:rPr lang="en-GB" dirty="0" err="1"/>
              <a:t>tres</a:t>
            </a:r>
            <a:r>
              <a:rPr lang="en-GB" dirty="0"/>
              <a:t>. De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manera</a:t>
            </a:r>
            <a:r>
              <a:rPr lang="en-GB" dirty="0"/>
              <a:t> el </a:t>
            </a:r>
            <a:r>
              <a:rPr lang="en-GB" dirty="0" err="1"/>
              <a:t>usuario</a:t>
            </a:r>
            <a:r>
              <a:rPr lang="en-GB" dirty="0"/>
              <a:t> accede </a:t>
            </a:r>
            <a:r>
              <a:rPr lang="en-GB" dirty="0" err="1"/>
              <a:t>siempre</a:t>
            </a:r>
            <a:r>
              <a:rPr lang="en-GB" dirty="0"/>
              <a:t> a la ultima version </a:t>
            </a:r>
            <a:r>
              <a:rPr lang="en-GB" dirty="0" err="1"/>
              <a:t>mejorada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Destacar</a:t>
            </a:r>
            <a:r>
              <a:rPr lang="en-GB" dirty="0"/>
              <a:t> de la web de Sativum,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minitutoriales</a:t>
            </a:r>
            <a:r>
              <a:rPr lang="en-GB" dirty="0"/>
              <a:t>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preguntas</a:t>
            </a:r>
            <a:r>
              <a:rPr lang="en-GB" dirty="0"/>
              <a:t> </a:t>
            </a:r>
            <a:r>
              <a:rPr lang="en-GB" dirty="0" err="1"/>
              <a:t>frecuentes</a:t>
            </a:r>
            <a:r>
              <a:rPr lang="en-GB" dirty="0"/>
              <a:t> y </a:t>
            </a:r>
            <a:r>
              <a:rPr lang="en-GB" dirty="0" err="1"/>
              <a:t>contacto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2447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acceso a funciones desarrolladas (vista escritorio) </a:t>
            </a:r>
          </a:p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También podemos acceder a las distintas funcionalidades desde el mapa cuando pinchamos sobre una parcela previamente registrada.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8291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imágenes de satélite, evolución fenológica y meteorológica (vista móvil)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0153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Aqui</a:t>
            </a:r>
            <a:r>
              <a:rPr lang="en-GB" dirty="0"/>
              <a:t> Podemos </a:t>
            </a:r>
            <a:r>
              <a:rPr lang="en-GB" dirty="0" err="1"/>
              <a:t>ver</a:t>
            </a:r>
            <a:r>
              <a:rPr lang="en-GB" dirty="0"/>
              <a:t> el </a:t>
            </a:r>
            <a:r>
              <a:rPr lang="en-GB" dirty="0" err="1"/>
              <a:t>cuadro</a:t>
            </a:r>
            <a:r>
              <a:rPr lang="en-GB" dirty="0"/>
              <a:t> de control de una de las </a:t>
            </a:r>
            <a:r>
              <a:rPr lang="en-GB" dirty="0" err="1"/>
              <a:t>parcelas</a:t>
            </a:r>
            <a:r>
              <a:rPr lang="en-GB" dirty="0"/>
              <a:t>,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donde</a:t>
            </a:r>
            <a:r>
              <a:rPr lang="en-GB" dirty="0"/>
              <a:t> Podemos </a:t>
            </a:r>
            <a:r>
              <a:rPr lang="en-GB" dirty="0" err="1"/>
              <a:t>ver</a:t>
            </a:r>
            <a:r>
              <a:rPr lang="en-GB" dirty="0"/>
              <a:t> la </a:t>
            </a:r>
            <a:r>
              <a:rPr lang="en-GB" dirty="0" err="1"/>
              <a:t>evolucion</a:t>
            </a:r>
            <a:r>
              <a:rPr lang="en-GB" dirty="0"/>
              <a:t> </a:t>
            </a:r>
            <a:r>
              <a:rPr lang="en-GB" dirty="0" err="1"/>
              <a:t>fenologica</a:t>
            </a:r>
            <a:r>
              <a:rPr lang="en-GB" dirty="0"/>
              <a:t> del </a:t>
            </a:r>
            <a:r>
              <a:rPr lang="en-GB" dirty="0" err="1"/>
              <a:t>cultivo</a:t>
            </a:r>
            <a:r>
              <a:rPr lang="en-GB" dirty="0"/>
              <a:t>, </a:t>
            </a:r>
            <a:r>
              <a:rPr lang="en-GB" dirty="0" err="1"/>
              <a:t>cada</a:t>
            </a:r>
            <a:r>
              <a:rPr lang="en-GB" dirty="0"/>
              <a:t> una de las </a:t>
            </a:r>
            <a:r>
              <a:rPr lang="en-GB" dirty="0" err="1"/>
              <a:t>imagenes</a:t>
            </a:r>
            <a:r>
              <a:rPr lang="en-GB" dirty="0"/>
              <a:t> del satellite Sentinel 2 </a:t>
            </a:r>
            <a:r>
              <a:rPr lang="en-GB" dirty="0" err="1"/>
              <a:t>disponibles</a:t>
            </a:r>
            <a:r>
              <a:rPr lang="en-GB" dirty="0"/>
              <a:t> y </a:t>
            </a:r>
            <a:r>
              <a:rPr lang="en-GB" dirty="0" err="1"/>
              <a:t>libres</a:t>
            </a:r>
            <a:r>
              <a:rPr lang="en-GB" dirty="0"/>
              <a:t> de </a:t>
            </a:r>
            <a:r>
              <a:rPr lang="en-GB" dirty="0" err="1"/>
              <a:t>nubes</a:t>
            </a:r>
            <a:r>
              <a:rPr lang="en-GB" dirty="0"/>
              <a:t> (las </a:t>
            </a:r>
            <a:r>
              <a:rPr lang="en-GB" dirty="0" err="1"/>
              <a:t>filtramos</a:t>
            </a:r>
            <a:r>
              <a:rPr lang="en-GB" dirty="0"/>
              <a:t> </a:t>
            </a:r>
            <a:r>
              <a:rPr lang="en-GB" dirty="0" err="1"/>
              <a:t>cuando</a:t>
            </a:r>
            <a:r>
              <a:rPr lang="en-GB" dirty="0"/>
              <a:t> una </a:t>
            </a:r>
            <a:r>
              <a:rPr lang="en-GB" dirty="0" err="1"/>
              <a:t>nube</a:t>
            </a:r>
            <a:r>
              <a:rPr lang="en-GB" dirty="0"/>
              <a:t> </a:t>
            </a:r>
            <a:r>
              <a:rPr lang="en-GB" dirty="0" err="1"/>
              <a:t>obstaculiza</a:t>
            </a:r>
            <a:r>
              <a:rPr lang="en-GB" dirty="0"/>
              <a:t> por </a:t>
            </a:r>
            <a:r>
              <a:rPr lang="en-GB" dirty="0" err="1"/>
              <a:t>completo</a:t>
            </a:r>
            <a:r>
              <a:rPr lang="en-GB" dirty="0"/>
              <a:t> una </a:t>
            </a:r>
            <a:r>
              <a:rPr lang="en-GB" dirty="0" err="1"/>
              <a:t>parcela</a:t>
            </a:r>
            <a:r>
              <a:rPr lang="en-GB" dirty="0"/>
              <a:t>), con suerte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periodos</a:t>
            </a:r>
            <a:r>
              <a:rPr lang="en-GB" dirty="0"/>
              <a:t> </a:t>
            </a:r>
            <a:r>
              <a:rPr lang="en-GB" dirty="0" err="1"/>
              <a:t>libres</a:t>
            </a:r>
            <a:r>
              <a:rPr lang="en-GB" dirty="0"/>
              <a:t> de </a:t>
            </a:r>
            <a:r>
              <a:rPr lang="en-GB" dirty="0" err="1"/>
              <a:t>nubes</a:t>
            </a:r>
            <a:r>
              <a:rPr lang="en-GB" dirty="0"/>
              <a:t> </a:t>
            </a:r>
            <a:r>
              <a:rPr lang="en-GB" dirty="0" err="1"/>
              <a:t>tendremos</a:t>
            </a:r>
            <a:r>
              <a:rPr lang="en-GB" dirty="0"/>
              <a:t> una imagen </a:t>
            </a:r>
            <a:r>
              <a:rPr lang="en-GB" dirty="0" err="1"/>
              <a:t>cada</a:t>
            </a:r>
            <a:r>
              <a:rPr lang="en-GB" dirty="0"/>
              <a:t> 5 </a:t>
            </a:r>
            <a:r>
              <a:rPr lang="en-GB" dirty="0" err="1"/>
              <a:t>dias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el menu de los 3 puntos </a:t>
            </a:r>
            <a:r>
              <a:rPr lang="en-GB" dirty="0" err="1"/>
              <a:t>tendremos</a:t>
            </a:r>
            <a:r>
              <a:rPr lang="en-GB" dirty="0"/>
              <a:t> el </a:t>
            </a:r>
            <a:r>
              <a:rPr lang="en-GB" dirty="0" err="1"/>
              <a:t>desplegable</a:t>
            </a:r>
            <a:r>
              <a:rPr lang="en-GB" dirty="0"/>
              <a:t> con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funcionaliddes</a:t>
            </a:r>
            <a:r>
              <a:rPr lang="en-GB" dirty="0"/>
              <a:t> </a:t>
            </a:r>
            <a:r>
              <a:rPr lang="en-GB" dirty="0" err="1"/>
              <a:t>qeu</a:t>
            </a:r>
            <a:r>
              <a:rPr lang="en-GB" dirty="0"/>
              <a:t> a </a:t>
            </a:r>
            <a:r>
              <a:rPr lang="en-GB" dirty="0" err="1"/>
              <a:t>dia</a:t>
            </a:r>
            <a:r>
              <a:rPr lang="en-GB" dirty="0"/>
              <a:t> de hoy </a:t>
            </a:r>
            <a:r>
              <a:rPr lang="en-GB" dirty="0" err="1"/>
              <a:t>ya</a:t>
            </a:r>
            <a:r>
              <a:rPr lang="en-GB" dirty="0"/>
              <a:t> se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implementado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Sativum.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2753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Desde</a:t>
            </a:r>
            <a:r>
              <a:rPr lang="en-GB" dirty="0"/>
              <a:t> el menu del </a:t>
            </a:r>
            <a:r>
              <a:rPr lang="en-GB" dirty="0" err="1"/>
              <a:t>mapa</a:t>
            </a:r>
            <a:r>
              <a:rPr lang="en-GB" dirty="0"/>
              <a:t> </a:t>
            </a:r>
            <a:r>
              <a:rPr lang="en-GB" dirty="0" err="1"/>
              <a:t>pinchando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cualquioera</a:t>
            </a:r>
            <a:r>
              <a:rPr lang="en-GB" dirty="0"/>
              <a:t> de mis </a:t>
            </a:r>
            <a:r>
              <a:rPr lang="en-GB" dirty="0" err="1"/>
              <a:t>parcelas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salen</a:t>
            </a:r>
            <a:r>
              <a:rPr lang="en-GB" dirty="0"/>
              <a:t>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opciones</a:t>
            </a:r>
            <a:r>
              <a:rPr lang="en-GB" dirty="0"/>
              <a:t> o </a:t>
            </a:r>
            <a:r>
              <a:rPr lang="en-GB" dirty="0" err="1"/>
              <a:t>funcionlidades</a:t>
            </a:r>
            <a:r>
              <a:rPr lang="en-GB" dirty="0"/>
              <a:t> </a:t>
            </a:r>
            <a:r>
              <a:rPr lang="en-GB" dirty="0" err="1"/>
              <a:t>disponibles</a:t>
            </a:r>
            <a:r>
              <a:rPr lang="en-GB" dirty="0"/>
              <a:t>… Una de la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destacables</a:t>
            </a:r>
            <a:r>
              <a:rPr lang="en-GB" dirty="0"/>
              <a:t> es el modulo de nutrients con el que </a:t>
            </a:r>
            <a:r>
              <a:rPr lang="en-GB" dirty="0" err="1"/>
              <a:t>podremos</a:t>
            </a:r>
            <a:r>
              <a:rPr lang="en-GB" dirty="0"/>
              <a:t> no solo calculary las </a:t>
            </a:r>
            <a:r>
              <a:rPr lang="en-GB" dirty="0" err="1"/>
              <a:t>necesidades</a:t>
            </a:r>
            <a:r>
              <a:rPr lang="en-GB" dirty="0"/>
              <a:t> de mi </a:t>
            </a:r>
            <a:r>
              <a:rPr lang="en-GB" dirty="0" err="1"/>
              <a:t>cultivo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cuanto</a:t>
            </a:r>
            <a:r>
              <a:rPr lang="en-GB" dirty="0"/>
              <a:t> a macronutrients principals (NPF) </a:t>
            </a:r>
            <a:r>
              <a:rPr lang="en-GB" dirty="0" err="1"/>
              <a:t>sino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la </a:t>
            </a:r>
            <a:r>
              <a:rPr lang="en-GB" dirty="0" err="1"/>
              <a:t>propuesta</a:t>
            </a:r>
            <a:r>
              <a:rPr lang="en-GB" dirty="0"/>
              <a:t> o </a:t>
            </a:r>
            <a:r>
              <a:rPr lang="en-GB" dirty="0" err="1"/>
              <a:t>seleccion</a:t>
            </a:r>
            <a:r>
              <a:rPr lang="en-GB" dirty="0"/>
              <a:t> de </a:t>
            </a:r>
            <a:r>
              <a:rPr lang="en-GB" dirty="0" err="1"/>
              <a:t>fertilizantes</a:t>
            </a:r>
            <a:r>
              <a:rPr lang="en-GB" dirty="0"/>
              <a:t> para un </a:t>
            </a:r>
            <a:r>
              <a:rPr lang="en-GB" dirty="0" err="1"/>
              <a:t>correcto</a:t>
            </a:r>
            <a:r>
              <a:rPr lang="en-GB" dirty="0"/>
              <a:t> </a:t>
            </a:r>
            <a:r>
              <a:rPr lang="en-GB" dirty="0" err="1"/>
              <a:t>abonado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080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en este caso el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necesidades por defecto es con la estrategia más básica, es decir, solo teniendo en cuenta las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extraciones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nutrioentes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cultivo y no considerando los nutrientes que haya en el suelo. Si quisiera tenerlos en cuanta o quisiera modificar cualquier parámetro del motor de cálculo del algoritmo que hay por detrás (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FertiliCAlc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desarrollado por el profesor Villalobos de la UCO y CSIC), tendremos que abrir la parametrización avanzada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496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en este caso el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necesidades por defecto es con la estrategia más básica, es decir, solo teniendo en cuenta las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extraciones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nutrioentes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cultivo y no considerando los nutrientes que haya en el suelo. Si quisiera tenerlos en cuanta o quisiera modificar cualquier parámetro del motor de cálculo del algoritmo que hay por detrás (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FertiliCAlc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desarrollado por el profesor Villalobos de la UCO y CSIC), tendremos que abrir la parametrización avanzada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837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625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1023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2787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7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555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073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072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Mapas</a:t>
            </a:r>
            <a:r>
              <a:rPr lang="en-GB" dirty="0"/>
              <a:t> </a:t>
            </a:r>
            <a:r>
              <a:rPr lang="en-GB" dirty="0" err="1"/>
              <a:t>interpolados</a:t>
            </a:r>
            <a:r>
              <a:rPr lang="en-GB" dirty="0"/>
              <a:t> de N y K de las </a:t>
            </a:r>
            <a:r>
              <a:rPr lang="en-GB" dirty="0" err="1"/>
              <a:t>aguas</a:t>
            </a:r>
            <a:r>
              <a:rPr lang="en-GB" dirty="0"/>
              <a:t> de </a:t>
            </a:r>
            <a:r>
              <a:rPr lang="en-GB" dirty="0" err="1"/>
              <a:t>riego</a:t>
            </a:r>
            <a:r>
              <a:rPr lang="en-GB" dirty="0"/>
              <a:t> </a:t>
            </a:r>
            <a:r>
              <a:rPr lang="en-GB" dirty="0" err="1"/>
              <a:t>procedente</a:t>
            </a:r>
            <a:r>
              <a:rPr lang="en-GB" dirty="0"/>
              <a:t> de </a:t>
            </a:r>
            <a:r>
              <a:rPr lang="en-GB" dirty="0" err="1"/>
              <a:t>aguas</a:t>
            </a:r>
            <a:r>
              <a:rPr lang="en-GB" dirty="0"/>
              <a:t> </a:t>
            </a:r>
            <a:r>
              <a:rPr lang="en-GB" dirty="0" err="1"/>
              <a:t>subterráneas</a:t>
            </a:r>
            <a:r>
              <a:rPr lang="en-GB" dirty="0"/>
              <a:t> a </a:t>
            </a:r>
            <a:r>
              <a:rPr lang="en-GB" dirty="0" err="1"/>
              <a:t>nivel</a:t>
            </a:r>
            <a:r>
              <a:rPr lang="en-GB" dirty="0"/>
              <a:t> </a:t>
            </a:r>
            <a:r>
              <a:rPr lang="en-GB" dirty="0" err="1"/>
              <a:t>nacional</a:t>
            </a:r>
            <a:r>
              <a:rPr lang="en-GB" dirty="0"/>
              <a:t>, </a:t>
            </a:r>
            <a:r>
              <a:rPr lang="en-GB" dirty="0" err="1"/>
              <a:t>obtenidos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 </a:t>
            </a:r>
            <a:r>
              <a:rPr lang="en-GB" dirty="0" err="1"/>
              <a:t>datos</a:t>
            </a:r>
            <a:r>
              <a:rPr lang="en-GB" dirty="0"/>
              <a:t> </a:t>
            </a:r>
            <a:r>
              <a:rPr lang="en-GB" dirty="0" err="1"/>
              <a:t>recogidos</a:t>
            </a:r>
            <a:r>
              <a:rPr lang="en-GB" dirty="0"/>
              <a:t> de las </a:t>
            </a:r>
            <a:r>
              <a:rPr lang="en-GB" dirty="0" err="1"/>
              <a:t>analiticas</a:t>
            </a:r>
            <a:r>
              <a:rPr lang="en-GB" dirty="0"/>
              <a:t> </a:t>
            </a:r>
            <a:r>
              <a:rPr lang="en-GB" dirty="0" err="1"/>
              <a:t>extraidas</a:t>
            </a:r>
            <a:r>
              <a:rPr lang="en-GB" dirty="0"/>
              <a:t> de los </a:t>
            </a:r>
            <a:r>
              <a:rPr lang="en-GB" dirty="0" err="1"/>
              <a:t>piezómetros</a:t>
            </a:r>
            <a:r>
              <a:rPr lang="en-GB" dirty="0"/>
              <a:t> de las </a:t>
            </a:r>
            <a:r>
              <a:rPr lang="en-GB" dirty="0" err="1"/>
              <a:t>aguas</a:t>
            </a:r>
            <a:r>
              <a:rPr lang="en-GB" dirty="0"/>
              <a:t> </a:t>
            </a:r>
            <a:r>
              <a:rPr lang="en-GB" dirty="0" err="1"/>
              <a:t>subterráneas</a:t>
            </a:r>
            <a:r>
              <a:rPr lang="en-GB" dirty="0"/>
              <a:t>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Además, se ha desarrollado una API, para que cualquier servicio externo pueda consultar el contenido en nutrientes del agua de riego.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82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menu </a:t>
            </a:r>
            <a:r>
              <a:rPr lang="en-GB" dirty="0" err="1"/>
              <a:t>podemo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el </a:t>
            </a:r>
            <a:r>
              <a:rPr lang="en-GB" dirty="0" err="1"/>
              <a:t>resumen</a:t>
            </a:r>
            <a:r>
              <a:rPr lang="en-GB" dirty="0"/>
              <a:t> de </a:t>
            </a:r>
            <a:r>
              <a:rPr lang="en-GB" dirty="0" err="1"/>
              <a:t>todo</a:t>
            </a:r>
            <a:r>
              <a:rPr lang="en-GB" dirty="0"/>
              <a:t> los planes de nutrients </a:t>
            </a:r>
            <a:r>
              <a:rPr lang="en-GB" dirty="0" err="1"/>
              <a:t>creados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una de mis </a:t>
            </a:r>
            <a:r>
              <a:rPr lang="en-GB" dirty="0" err="1"/>
              <a:t>explotaciones</a:t>
            </a:r>
            <a:r>
              <a:rPr lang="en-GB" dirty="0"/>
              <a:t>. Y Tambien Podemos </a:t>
            </a:r>
            <a:r>
              <a:rPr lang="en-GB" dirty="0" err="1"/>
              <a:t>creal</a:t>
            </a:r>
            <a:r>
              <a:rPr lang="en-GB" dirty="0"/>
              <a:t> un plan de nutrients para un </a:t>
            </a:r>
            <a:r>
              <a:rPr lang="en-GB" dirty="0" err="1"/>
              <a:t>grupo</a:t>
            </a:r>
            <a:r>
              <a:rPr lang="en-GB" dirty="0"/>
              <a:t> de </a:t>
            </a:r>
            <a:r>
              <a:rPr lang="en-GB" dirty="0" err="1"/>
              <a:t>parcelas</a:t>
            </a:r>
            <a:r>
              <a:rPr lang="en-GB" dirty="0"/>
              <a:t> a la </a:t>
            </a:r>
            <a:r>
              <a:rPr lang="en-GB" dirty="0" err="1"/>
              <a:t>vez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9118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140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8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acceso a funciones desarrolladas (vista escritorio) </a:t>
            </a:r>
          </a:p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También podemos acceder a las distintas funcionalidades desde el mapa cuando pinchamos sobre una parcela previamente registrada.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023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acceso a funciones desarrolladas (vista escritorio) </a:t>
            </a:r>
          </a:p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También podemos acceder a las distintas funcionalidades desde el mapa cuando pinchamos sobre una parcela previamente registrada.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29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jpeg"/><Relationship Id="rId11" Type="http://schemas.openxmlformats.org/officeDocument/2006/relationships/image" Target="../media/image10.svg"/><Relationship Id="rId5" Type="http://schemas.openxmlformats.org/officeDocument/2006/relationships/image" Target="../media/image4.jpe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image" Target="../media/image1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svg"/><Relationship Id="rId7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svg"/><Relationship Id="rId7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35.jpe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0.png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4.jpe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38.jpeg"/><Relationship Id="rId5" Type="http://schemas.openxmlformats.org/officeDocument/2006/relationships/image" Target="../media/image18.sv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B9078-546B-4FA5-B4F3-03CBCCCC5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2B26E9-9618-4A11-A81C-E865697D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0B3014-6BDA-49B0-A2BA-D8CBE359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C427FB-ADC7-4505-B81A-975DEEA8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173778-6E09-475C-B275-4D85F8E5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56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E2D3B-F8C4-4F44-8A46-46AC3645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BD017E-E5CF-4B09-B606-2857E7C1E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A80643-B090-4E88-AFE2-A83E17896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7EAACF-BF5F-4FC5-A08C-55E1EDC19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9EBE33-D77C-497F-957D-5231DA25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17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92F861-F5B9-4193-9657-EBE666A2E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F93460-F8EC-4E95-BC76-3556306A5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BD5D0-1C51-4A6A-B7D7-03E194F6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7A13B-C750-4BDF-896F-7F8CE150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73CDD4-9DA4-4CC7-929D-B5E0603A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638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15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20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02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5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76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3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7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6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BF7AC-EFD9-4CC2-A62E-2B5EF2D2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4773E6-8BA7-4583-B749-6952BF56B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EAF0C-88F7-4FB9-AA98-774A4F7E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85C421-52C7-425D-B79D-77FF9AFD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8BD30A-FD90-4AA2-9574-F67B2F21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415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68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99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47E7E-FCC8-4A44-B0B9-4800DF7EB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43A05E-259C-4B41-A9A2-2E49E4765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F3C07-BE8D-4795-9271-FEE882D5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FD4A14-8A14-4C11-8CE0-1AEA7051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AFA048-7BE4-41B3-BA9B-BE7E0A48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1931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068F-4874-4AE9-B745-77A46FF4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171EE5-CF46-4609-B846-109BA9081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6CAE30-E859-4DF1-B635-4743B479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E01FC7-8387-4791-8909-FE41D5A72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99C41-0400-42D2-839B-5BB92B7A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62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B97A9-E109-4184-BEC5-E7E5AAE0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035438-A040-443B-A2D7-AABAB9D7C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CBAF2B-2991-4B46-89AC-559E5E64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70C31-15E5-4253-94C5-720AD02B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01A6AF-4A80-4085-AFC3-FC1EA5AE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611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AD21A-66C4-486B-9C69-A9D5AC8A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B0530-F4B8-45C8-B5AF-E0D5815B0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14C09A-B2FD-40F2-8969-188A3D2AE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786F66-96E7-4E61-9826-7B42C585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131AC9-B5D1-47BE-84DC-F5175A0A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862C91-BDC7-4854-BF40-F318FB9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225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B498D-C5A2-4B93-A042-9E599629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5237C8-8E59-4E51-81E7-77CE29A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193B9B-F850-412C-8D93-D7300577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C7C81B-82C4-4397-A354-1844A1998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64EAA70-B073-4E21-9B42-32A73EA7C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BBDB3F-B74B-4F1E-8E48-5B53FD74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28CC79-0639-484B-95F8-0087253E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31820A8-2C81-47A2-90C8-2B238936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8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49D61-9ED6-4F56-9A13-3F41B81D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E218078-8E05-4C12-B78F-4DB5D6D8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6EF7DE-59C1-4A93-8928-B569EC35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7827DF-9EB6-4BC4-8B7B-267E0A9E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363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6FE177-AC25-4A47-BD98-C3450A0F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74FA1F-2929-4BDA-B529-267C9A53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64BAFE-6DA3-4A6D-97AA-A07F1262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02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62EB2-B598-4BD3-8615-DAE43476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3F9FA3-1928-4963-A686-C85C8C655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797A08-477B-42E4-B559-1BC05B15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6196DC-7A1F-429F-9D62-824EA9D7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8EE610-5FD1-439D-8311-3FE9691B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04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84BEE-0921-49C4-BC96-0E11979D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91A371-21D2-4FA3-A985-6B3D5DFA0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BEEFDC-B6DC-4734-A907-1E1609E6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BEB086-AC21-4131-BC47-D86FECCE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6E6852-FA09-4DA5-80F1-442A530A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7D216B-B6FF-4348-A0A6-FAEAB2A1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145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FE78B-4188-4C78-8E0D-02A6FED4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274F8-75CC-4953-A7EC-E7CE13A0D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1246C3-6795-4950-BC1D-1DB2BD471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2159C9-5A4B-4744-87AA-06424C8D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25163E-A80D-43F8-9328-39AD5C91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45BFE7-4364-4BB1-8F43-791FC435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739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64B04-35A2-4A4C-85DA-5F97CDB3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5F98AA-24D5-4063-8A56-D3A289CFC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C29208-4BD5-4109-A826-55A434B5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D1F32D-36D2-438A-8928-7FD48030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84991-69C4-4F64-BF91-3DF11E906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8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A31A28-CC9E-4A9B-9C44-D085AB2C4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C2FD7-49EC-4CF4-8FAD-DCCE9E3EA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878F17-DB60-4F49-9476-57DF9144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F7E52A-069B-4416-A71F-E0A48A28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4B8BEF-6A48-41AC-8810-2B68CD63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25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8EABC-03B0-4B6D-A6A6-CFC13CB16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42A70B-288B-4941-87CD-B29992035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7FC8A-B556-4C83-8E15-C44415E5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838B2E-1BD4-4DCF-82AD-11A817D4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F8BBFB-6E5F-4CD5-8479-0BEA655C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2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E1E1D-A6B9-4075-8667-3B2DD316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58C5D4-6D14-46C2-94CE-6F46C8F1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34BC1-8330-4007-85D8-5E8C03B4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163A14-483E-4254-9537-BD3E9577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5A8066-3FB0-47DD-9AB0-C8ED321B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5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46F0E-0302-4077-96CF-DA62B4F6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64621A-7D13-4FD7-8614-107587978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7A122-577A-4EE8-8A1C-6B2F0F55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AAB608-A072-4865-BAB0-13146B0E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EE6537-F1F0-4F65-A928-1F9ABE9B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1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7223C-0292-4F2A-B2E7-6DD48C5C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AC5623-C6DB-44C3-980D-4F3EAF74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73FD7E-ADD4-43D2-8217-C21C68B47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3F99CB-F783-4BEC-9378-9C3DCB2E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6D0900-659D-4B79-8442-20499ADF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436B01-0851-42F9-B59D-A2A0E857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29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DEE01-E157-4108-AE4D-FA1E7BBC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75081A-A4BC-422B-A57C-0B137780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41E07D-E134-4438-81E8-CB4F6FDA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6FD692-0713-4CD0-B90C-02D0BA512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FC5B23-4F88-40B5-BA19-0BE666E50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95831C-AD79-4DA5-A334-16646C6F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0B75734-F371-481F-A6B2-87715E7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0D5791-1661-4CD5-9D76-E031448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1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D63314-C1DB-41D5-A4BA-F4DDFC34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3AE870-D09B-4FE7-9771-A8542B88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2DFE4B-3560-4C98-9EF9-818C01FE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CAE157-6F4C-4C6E-9976-2704AEA0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6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52E35-05FC-4CBF-9468-2A34FAA8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7DF089-7872-44A1-AB5F-89BD88C48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007A07-A522-4B86-BD2D-7B3EE36DF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EE2C3B-FFCF-4BA8-9082-0A3C150E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29C7D6-996A-437A-82E3-37A950D2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132E6F-4F19-42F9-A322-E7D712E6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43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7ED972-A069-41A1-975E-D95554C3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CC925E-9377-4FD5-98FD-4A2F454C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CC18A5-8FE1-4F3C-A75A-8C341EC2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25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DAD56-EF2C-4D8F-B54A-91992B11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68348-B7E6-4A21-81B4-A1E580A2A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30021D-E8FA-48CC-BDD1-173FF9600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ED476A-FB8D-473F-B35E-FC1FA8DD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9BE66E-80B3-4C12-8195-F3CD7A22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B2112-F029-4787-A579-1B7375E1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43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BCAB1F-EE6C-4A89-A3B5-2978B0B5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86C58D-6881-4795-8A3A-4458D86F3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D565B3-ACF5-4A72-A236-9C2434888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A215EE-2411-4BE0-A155-A1834D51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9113CC-614D-4C3E-8B12-1876E851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03AD8-CEED-4179-8FD1-6C2E29B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44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7CCCC-2411-472B-A3E9-72BBB16B8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58BFC2-CB8F-4D6C-B2E6-D557C4D5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6EAE9C-163E-4750-8962-2C8EC329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390913-BE09-4CAB-A514-C4E2B35A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A77F57-52DE-4AC5-88DB-31241CD9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81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D5A5B3-40A0-43BD-A932-BF0CDD51C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95F0DB-1C08-43FC-9BFF-1A013BA80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41F6E8-08A4-4C09-A912-DA6228A55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C2DDF-0E11-4478-B85B-3EDAF57E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31AD7-4D38-4524-8B27-BBD92E15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8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051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751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384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61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24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F8EA6-70D6-4890-899E-277287F3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C331D2-8879-4DBB-B0B1-E20DCDB05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3DCE32-41EC-4235-ABF8-714D32545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45133E-770C-475C-B89F-6B71D13B9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20B189-4329-4A0F-AC63-06E58ED46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1C0EE67-A544-4C20-9634-3AF515FD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22900D-154A-41A3-AA92-5FC426F8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BF4BB9-4C7C-4ADA-900A-60E2B102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8367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65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206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543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08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519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17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">
            <a:extLst>
              <a:ext uri="{FF2B5EF4-FFF2-40B4-BE49-F238E27FC236}">
                <a16:creationId xmlns:a16="http://schemas.microsoft.com/office/drawing/2014/main" id="{B47CB258-F940-8B90-D836-2AEFECAC2426}"/>
              </a:ext>
            </a:extLst>
          </p:cNvPr>
          <p:cNvGrpSpPr/>
          <p:nvPr userDrawn="1"/>
        </p:nvGrpSpPr>
        <p:grpSpPr>
          <a:xfrm rot="5400000">
            <a:off x="10233223" y="4899225"/>
            <a:ext cx="1649024" cy="2268529"/>
            <a:chOff x="0" y="0"/>
            <a:chExt cx="761065" cy="1427868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FAD21296-E9D4-327C-0EEE-1C5139F7C99C}"/>
                </a:ext>
              </a:extLst>
            </p:cNvPr>
            <p:cNvSpPr/>
            <p:nvPr/>
          </p:nvSpPr>
          <p:spPr>
            <a:xfrm>
              <a:off x="0" y="0"/>
              <a:ext cx="761065" cy="1427868"/>
            </a:xfrm>
            <a:custGeom>
              <a:avLst/>
              <a:gdLst/>
              <a:ahLst/>
              <a:cxnLst/>
              <a:rect l="l" t="t" r="r" b="b"/>
              <a:pathLst>
                <a:path w="761065" h="1427868">
                  <a:moveTo>
                    <a:pt x="136638" y="0"/>
                  </a:moveTo>
                  <a:lnTo>
                    <a:pt x="624428" y="0"/>
                  </a:lnTo>
                  <a:cubicBezTo>
                    <a:pt x="660666" y="0"/>
                    <a:pt x="695421" y="14396"/>
                    <a:pt x="721045" y="40020"/>
                  </a:cubicBezTo>
                  <a:cubicBezTo>
                    <a:pt x="746670" y="65645"/>
                    <a:pt x="761065" y="100399"/>
                    <a:pt x="761065" y="136638"/>
                  </a:cubicBezTo>
                  <a:lnTo>
                    <a:pt x="761065" y="1291230"/>
                  </a:lnTo>
                  <a:cubicBezTo>
                    <a:pt x="761065" y="1327468"/>
                    <a:pt x="746670" y="1362223"/>
                    <a:pt x="721045" y="1387847"/>
                  </a:cubicBezTo>
                  <a:cubicBezTo>
                    <a:pt x="695421" y="1413472"/>
                    <a:pt x="660666" y="1427868"/>
                    <a:pt x="624428" y="1427868"/>
                  </a:cubicBezTo>
                  <a:lnTo>
                    <a:pt x="136638" y="1427868"/>
                  </a:lnTo>
                  <a:cubicBezTo>
                    <a:pt x="100399" y="1427868"/>
                    <a:pt x="65645" y="1413472"/>
                    <a:pt x="40020" y="1387847"/>
                  </a:cubicBezTo>
                  <a:cubicBezTo>
                    <a:pt x="14396" y="1362223"/>
                    <a:pt x="0" y="1327468"/>
                    <a:pt x="0" y="1291230"/>
                  </a:cubicBezTo>
                  <a:lnTo>
                    <a:pt x="0" y="136638"/>
                  </a:lnTo>
                  <a:cubicBezTo>
                    <a:pt x="0" y="100399"/>
                    <a:pt x="14396" y="65645"/>
                    <a:pt x="40020" y="40020"/>
                  </a:cubicBezTo>
                  <a:cubicBezTo>
                    <a:pt x="65645" y="14396"/>
                    <a:pt x="100399" y="0"/>
                    <a:pt x="1366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D355F2C8-43F0-6C3F-B76E-6F0EE2AEDD86}"/>
                </a:ext>
              </a:extLst>
            </p:cNvPr>
            <p:cNvSpPr txBox="1"/>
            <p:nvPr/>
          </p:nvSpPr>
          <p:spPr>
            <a:xfrm>
              <a:off x="0" y="-104775"/>
              <a:ext cx="761065" cy="153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8" name="Freeform 6">
            <a:extLst>
              <a:ext uri="{FF2B5EF4-FFF2-40B4-BE49-F238E27FC236}">
                <a16:creationId xmlns:a16="http://schemas.microsoft.com/office/drawing/2014/main" id="{ED067326-B75E-5FB7-16D2-E1936441B987}"/>
              </a:ext>
            </a:extLst>
          </p:cNvPr>
          <p:cNvSpPr/>
          <p:nvPr userDrawn="1"/>
        </p:nvSpPr>
        <p:spPr>
          <a:xfrm>
            <a:off x="6802450" y="0"/>
            <a:ext cx="4772635" cy="4873478"/>
          </a:xfrm>
          <a:custGeom>
            <a:avLst/>
            <a:gdLst/>
            <a:ahLst/>
            <a:cxnLst/>
            <a:rect l="l" t="t" r="r" b="b"/>
            <a:pathLst>
              <a:path w="7158953" h="7832516">
                <a:moveTo>
                  <a:pt x="0" y="0"/>
                </a:moveTo>
                <a:lnTo>
                  <a:pt x="7158953" y="0"/>
                </a:lnTo>
                <a:lnTo>
                  <a:pt x="7158953" y="7832516"/>
                </a:lnTo>
                <a:lnTo>
                  <a:pt x="0" y="7832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3980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FBE88AAC-216E-18E8-BDC9-E5922A3B5857}"/>
              </a:ext>
            </a:extLst>
          </p:cNvPr>
          <p:cNvSpPr/>
          <p:nvPr userDrawn="1"/>
        </p:nvSpPr>
        <p:spPr>
          <a:xfrm flipH="1">
            <a:off x="5133634" y="2171495"/>
            <a:ext cx="2234047" cy="1178459"/>
          </a:xfrm>
          <a:custGeom>
            <a:avLst/>
            <a:gdLst/>
            <a:ahLst/>
            <a:cxnLst/>
            <a:rect l="l" t="t" r="r" b="b"/>
            <a:pathLst>
              <a:path w="3351070" h="1767689">
                <a:moveTo>
                  <a:pt x="3351070" y="0"/>
                </a:moveTo>
                <a:lnTo>
                  <a:pt x="0" y="0"/>
                </a:lnTo>
                <a:lnTo>
                  <a:pt x="0" y="1767689"/>
                </a:lnTo>
                <a:lnTo>
                  <a:pt x="3351070" y="1767689"/>
                </a:lnTo>
                <a:lnTo>
                  <a:pt x="335107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C147E622-CCFD-B20B-01DE-2886EF4BAC5C}"/>
              </a:ext>
            </a:extLst>
          </p:cNvPr>
          <p:cNvSpPr/>
          <p:nvPr userDrawn="1"/>
        </p:nvSpPr>
        <p:spPr>
          <a:xfrm>
            <a:off x="3537418" y="5585540"/>
            <a:ext cx="1687450" cy="890130"/>
          </a:xfrm>
          <a:custGeom>
            <a:avLst/>
            <a:gdLst/>
            <a:ahLst/>
            <a:cxnLst/>
            <a:rect l="l" t="t" r="r" b="b"/>
            <a:pathLst>
              <a:path w="2531175" h="1335195">
                <a:moveTo>
                  <a:pt x="0" y="0"/>
                </a:moveTo>
                <a:lnTo>
                  <a:pt x="2531175" y="0"/>
                </a:lnTo>
                <a:lnTo>
                  <a:pt x="2531175" y="1335195"/>
                </a:lnTo>
                <a:lnTo>
                  <a:pt x="0" y="1335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41" name="Group 9">
            <a:extLst>
              <a:ext uri="{FF2B5EF4-FFF2-40B4-BE49-F238E27FC236}">
                <a16:creationId xmlns:a16="http://schemas.microsoft.com/office/drawing/2014/main" id="{E16B2D39-6C74-C1DD-B10C-220BE6FEFB5B}"/>
              </a:ext>
            </a:extLst>
          </p:cNvPr>
          <p:cNvGrpSpPr/>
          <p:nvPr userDrawn="1"/>
        </p:nvGrpSpPr>
        <p:grpSpPr>
          <a:xfrm rot="5400000">
            <a:off x="6031981" y="4226344"/>
            <a:ext cx="1649024" cy="3614290"/>
            <a:chOff x="0" y="0"/>
            <a:chExt cx="761065" cy="1427868"/>
          </a:xfrm>
        </p:grpSpPr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8C79F94-2141-95B7-B96E-47714F18AA93}"/>
                </a:ext>
              </a:extLst>
            </p:cNvPr>
            <p:cNvSpPr/>
            <p:nvPr/>
          </p:nvSpPr>
          <p:spPr>
            <a:xfrm>
              <a:off x="0" y="0"/>
              <a:ext cx="761065" cy="1427868"/>
            </a:xfrm>
            <a:custGeom>
              <a:avLst/>
              <a:gdLst/>
              <a:ahLst/>
              <a:cxnLst/>
              <a:rect l="l" t="t" r="r" b="b"/>
              <a:pathLst>
                <a:path w="761065" h="1427868">
                  <a:moveTo>
                    <a:pt x="136638" y="0"/>
                  </a:moveTo>
                  <a:lnTo>
                    <a:pt x="624428" y="0"/>
                  </a:lnTo>
                  <a:cubicBezTo>
                    <a:pt x="660666" y="0"/>
                    <a:pt x="695421" y="14396"/>
                    <a:pt x="721045" y="40020"/>
                  </a:cubicBezTo>
                  <a:cubicBezTo>
                    <a:pt x="746670" y="65645"/>
                    <a:pt x="761065" y="100399"/>
                    <a:pt x="761065" y="136638"/>
                  </a:cubicBezTo>
                  <a:lnTo>
                    <a:pt x="761065" y="1291230"/>
                  </a:lnTo>
                  <a:cubicBezTo>
                    <a:pt x="761065" y="1327468"/>
                    <a:pt x="746670" y="1362223"/>
                    <a:pt x="721045" y="1387847"/>
                  </a:cubicBezTo>
                  <a:cubicBezTo>
                    <a:pt x="695421" y="1413472"/>
                    <a:pt x="660666" y="1427868"/>
                    <a:pt x="624428" y="1427868"/>
                  </a:cubicBezTo>
                  <a:lnTo>
                    <a:pt x="136638" y="1427868"/>
                  </a:lnTo>
                  <a:cubicBezTo>
                    <a:pt x="100399" y="1427868"/>
                    <a:pt x="65645" y="1413472"/>
                    <a:pt x="40020" y="1387847"/>
                  </a:cubicBezTo>
                  <a:cubicBezTo>
                    <a:pt x="14396" y="1362223"/>
                    <a:pt x="0" y="1327468"/>
                    <a:pt x="0" y="1291230"/>
                  </a:cubicBezTo>
                  <a:lnTo>
                    <a:pt x="0" y="136638"/>
                  </a:lnTo>
                  <a:cubicBezTo>
                    <a:pt x="0" y="100399"/>
                    <a:pt x="14396" y="65645"/>
                    <a:pt x="40020" y="40020"/>
                  </a:cubicBezTo>
                  <a:cubicBezTo>
                    <a:pt x="65645" y="14396"/>
                    <a:pt x="100399" y="0"/>
                    <a:pt x="1366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875F1B90-23DE-A9B4-F533-26ACAF98E6BE}"/>
                </a:ext>
              </a:extLst>
            </p:cNvPr>
            <p:cNvSpPr txBox="1"/>
            <p:nvPr/>
          </p:nvSpPr>
          <p:spPr>
            <a:xfrm>
              <a:off x="0" y="-104775"/>
              <a:ext cx="761065" cy="153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5" name="Group 13">
            <a:extLst>
              <a:ext uri="{FF2B5EF4-FFF2-40B4-BE49-F238E27FC236}">
                <a16:creationId xmlns:a16="http://schemas.microsoft.com/office/drawing/2014/main" id="{54759584-A4BE-AEF1-FC65-119D9D1966C1}"/>
              </a:ext>
            </a:extLst>
          </p:cNvPr>
          <p:cNvGrpSpPr/>
          <p:nvPr userDrawn="1"/>
        </p:nvGrpSpPr>
        <p:grpSpPr>
          <a:xfrm>
            <a:off x="6107461" y="2665650"/>
            <a:ext cx="1943585" cy="2761009"/>
            <a:chOff x="0" y="0"/>
            <a:chExt cx="612129" cy="812800"/>
          </a:xfrm>
        </p:grpSpPr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08F68567-BA6A-2A7A-3819-C0998F793994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5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7" name="Group 15">
            <a:extLst>
              <a:ext uri="{FF2B5EF4-FFF2-40B4-BE49-F238E27FC236}">
                <a16:creationId xmlns:a16="http://schemas.microsoft.com/office/drawing/2014/main" id="{BCB5739A-09CF-3142-C9ED-121D45307EF2}"/>
              </a:ext>
            </a:extLst>
          </p:cNvPr>
          <p:cNvGrpSpPr/>
          <p:nvPr userDrawn="1"/>
        </p:nvGrpSpPr>
        <p:grpSpPr>
          <a:xfrm>
            <a:off x="10096203" y="2784737"/>
            <a:ext cx="2021157" cy="2924439"/>
            <a:chOff x="0" y="0"/>
            <a:chExt cx="612129" cy="812800"/>
          </a:xfrm>
        </p:grpSpPr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F2C273DB-E2B7-A089-1ECD-9146461A28A5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6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9" name="Group 17">
            <a:extLst>
              <a:ext uri="{FF2B5EF4-FFF2-40B4-BE49-F238E27FC236}">
                <a16:creationId xmlns:a16="http://schemas.microsoft.com/office/drawing/2014/main" id="{5C313781-4AE8-5F3D-4C5C-E518093D65C3}"/>
              </a:ext>
            </a:extLst>
          </p:cNvPr>
          <p:cNvGrpSpPr/>
          <p:nvPr userDrawn="1"/>
        </p:nvGrpSpPr>
        <p:grpSpPr>
          <a:xfrm>
            <a:off x="8088147" y="2223100"/>
            <a:ext cx="1943585" cy="2772954"/>
            <a:chOff x="0" y="0"/>
            <a:chExt cx="612129" cy="812800"/>
          </a:xfrm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77803835-E22D-E167-8D27-AF1932074C6B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51" name="Freeform 19">
            <a:extLst>
              <a:ext uri="{FF2B5EF4-FFF2-40B4-BE49-F238E27FC236}">
                <a16:creationId xmlns:a16="http://schemas.microsoft.com/office/drawing/2014/main" id="{1F511137-31F7-0584-3E06-BEEE6B4D605A}"/>
              </a:ext>
            </a:extLst>
          </p:cNvPr>
          <p:cNvSpPr/>
          <p:nvPr userDrawn="1"/>
        </p:nvSpPr>
        <p:spPr>
          <a:xfrm>
            <a:off x="685800" y="4873478"/>
            <a:ext cx="2652115" cy="499920"/>
          </a:xfrm>
          <a:custGeom>
            <a:avLst/>
            <a:gdLst/>
            <a:ahLst/>
            <a:cxnLst/>
            <a:rect l="l" t="t" r="r" b="b"/>
            <a:pathLst>
              <a:path w="3978173" h="749880">
                <a:moveTo>
                  <a:pt x="0" y="0"/>
                </a:moveTo>
                <a:lnTo>
                  <a:pt x="3978173" y="0"/>
                </a:lnTo>
                <a:lnTo>
                  <a:pt x="3978173" y="749880"/>
                </a:lnTo>
                <a:lnTo>
                  <a:pt x="0" y="749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844" b="-454228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2" name="Freeform 20">
            <a:extLst>
              <a:ext uri="{FF2B5EF4-FFF2-40B4-BE49-F238E27FC236}">
                <a16:creationId xmlns:a16="http://schemas.microsoft.com/office/drawing/2014/main" id="{DA52B154-2864-28BD-36B3-53323D5996CC}"/>
              </a:ext>
            </a:extLst>
          </p:cNvPr>
          <p:cNvSpPr/>
          <p:nvPr userDrawn="1"/>
        </p:nvSpPr>
        <p:spPr>
          <a:xfrm rot="5400000">
            <a:off x="3444293" y="4118717"/>
            <a:ext cx="499920" cy="2009443"/>
          </a:xfrm>
          <a:custGeom>
            <a:avLst/>
            <a:gdLst/>
            <a:ahLst/>
            <a:cxnLst/>
            <a:rect l="l" t="t" r="r" b="b"/>
            <a:pathLst>
              <a:path w="749880" h="3014165">
                <a:moveTo>
                  <a:pt x="0" y="0"/>
                </a:moveTo>
                <a:lnTo>
                  <a:pt x="749879" y="0"/>
                </a:lnTo>
                <a:lnTo>
                  <a:pt x="749879" y="3014166"/>
                </a:lnTo>
                <a:lnTo>
                  <a:pt x="0" y="301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3320" r="-317628" b="-65056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D6F2D252-AFEC-EAF8-ACB0-412FF08A5D3C}"/>
              </a:ext>
            </a:extLst>
          </p:cNvPr>
          <p:cNvSpPr/>
          <p:nvPr userDrawn="1"/>
        </p:nvSpPr>
        <p:spPr>
          <a:xfrm rot="5400000">
            <a:off x="2766619" y="4118717"/>
            <a:ext cx="499920" cy="2009443"/>
          </a:xfrm>
          <a:custGeom>
            <a:avLst/>
            <a:gdLst/>
            <a:ahLst/>
            <a:cxnLst/>
            <a:rect l="l" t="t" r="r" b="b"/>
            <a:pathLst>
              <a:path w="749880" h="3014165">
                <a:moveTo>
                  <a:pt x="0" y="0"/>
                </a:moveTo>
                <a:lnTo>
                  <a:pt x="749880" y="0"/>
                </a:lnTo>
                <a:lnTo>
                  <a:pt x="749880" y="3014166"/>
                </a:lnTo>
                <a:lnTo>
                  <a:pt x="0" y="301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81887" r="-317628" b="-1648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C84C3D35-B839-E232-A2D0-A4DBA9945471}"/>
              </a:ext>
            </a:extLst>
          </p:cNvPr>
          <p:cNvSpPr/>
          <p:nvPr userDrawn="1"/>
        </p:nvSpPr>
        <p:spPr>
          <a:xfrm flipH="1" flipV="1">
            <a:off x="9821501" y="1772526"/>
            <a:ext cx="1377039" cy="1364505"/>
          </a:xfrm>
          <a:custGeom>
            <a:avLst/>
            <a:gdLst/>
            <a:ahLst/>
            <a:cxnLst/>
            <a:rect l="l" t="t" r="r" b="b"/>
            <a:pathLst>
              <a:path w="2065558" h="2046758">
                <a:moveTo>
                  <a:pt x="2065558" y="2046757"/>
                </a:moveTo>
                <a:lnTo>
                  <a:pt x="0" y="2046757"/>
                </a:lnTo>
                <a:lnTo>
                  <a:pt x="0" y="0"/>
                </a:lnTo>
                <a:lnTo>
                  <a:pt x="2065558" y="0"/>
                </a:lnTo>
                <a:lnTo>
                  <a:pt x="2065558" y="204675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236" t="-102588" r="-284276" b="-15850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A08799F6-4D49-E2D0-4DB4-4542EE56AF91}"/>
              </a:ext>
            </a:extLst>
          </p:cNvPr>
          <p:cNvSpPr/>
          <p:nvPr userDrawn="1"/>
        </p:nvSpPr>
        <p:spPr>
          <a:xfrm flipH="1" flipV="1">
            <a:off x="10188163" y="6020663"/>
            <a:ext cx="228998" cy="226913"/>
          </a:xfrm>
          <a:custGeom>
            <a:avLst/>
            <a:gdLst/>
            <a:ahLst/>
            <a:cxnLst/>
            <a:rect l="l" t="t" r="r" b="b"/>
            <a:pathLst>
              <a:path w="343497" h="340370">
                <a:moveTo>
                  <a:pt x="343497" y="340370"/>
                </a:moveTo>
                <a:lnTo>
                  <a:pt x="0" y="340370"/>
                </a:lnTo>
                <a:lnTo>
                  <a:pt x="0" y="0"/>
                </a:lnTo>
                <a:lnTo>
                  <a:pt x="343497" y="0"/>
                </a:lnTo>
                <a:lnTo>
                  <a:pt x="343497" y="34037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6236" t="-102588" r="-284276" b="-15850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6" name="Freeform 24">
            <a:extLst>
              <a:ext uri="{FF2B5EF4-FFF2-40B4-BE49-F238E27FC236}">
                <a16:creationId xmlns:a16="http://schemas.microsoft.com/office/drawing/2014/main" id="{ECD7568D-8A2A-7830-6033-8C3E229353D0}"/>
              </a:ext>
            </a:extLst>
          </p:cNvPr>
          <p:cNvSpPr/>
          <p:nvPr userDrawn="1"/>
        </p:nvSpPr>
        <p:spPr>
          <a:xfrm>
            <a:off x="9022392" y="250908"/>
            <a:ext cx="2552693" cy="1116001"/>
          </a:xfrm>
          <a:custGeom>
            <a:avLst/>
            <a:gdLst/>
            <a:ahLst/>
            <a:cxnLst/>
            <a:rect l="l" t="t" r="r" b="b"/>
            <a:pathLst>
              <a:path w="3829040" h="1674002">
                <a:moveTo>
                  <a:pt x="0" y="0"/>
                </a:moveTo>
                <a:lnTo>
                  <a:pt x="3829040" y="0"/>
                </a:lnTo>
                <a:lnTo>
                  <a:pt x="3829040" y="1674003"/>
                </a:lnTo>
                <a:lnTo>
                  <a:pt x="0" y="16740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64603" b="-64132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7" name="TextBox 25">
            <a:extLst>
              <a:ext uri="{FF2B5EF4-FFF2-40B4-BE49-F238E27FC236}">
                <a16:creationId xmlns:a16="http://schemas.microsoft.com/office/drawing/2014/main" id="{441329A9-570F-9107-2645-21B693EF2FF3}"/>
              </a:ext>
            </a:extLst>
          </p:cNvPr>
          <p:cNvSpPr txBox="1"/>
          <p:nvPr userDrawn="1"/>
        </p:nvSpPr>
        <p:spPr>
          <a:xfrm>
            <a:off x="685800" y="599290"/>
            <a:ext cx="6164785" cy="129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22"/>
              </a:lnSpc>
            </a:pPr>
            <a:r>
              <a:rPr lang="en-US" sz="7944" b="1" dirty="0">
                <a:solidFill>
                  <a:srgbClr val="438715"/>
                </a:solidFill>
                <a:latin typeface="Mont Bold"/>
                <a:ea typeface="Mont Bold"/>
                <a:cs typeface="Mont Bold"/>
                <a:sym typeface="Mont Bold"/>
              </a:rPr>
              <a:t>FERTI-</a:t>
            </a:r>
          </a:p>
        </p:txBody>
      </p:sp>
      <p:sp>
        <p:nvSpPr>
          <p:cNvPr id="58" name="TextBox 26">
            <a:extLst>
              <a:ext uri="{FF2B5EF4-FFF2-40B4-BE49-F238E27FC236}">
                <a16:creationId xmlns:a16="http://schemas.microsoft.com/office/drawing/2014/main" id="{1E9F344A-FF32-564E-66AA-359E08144FBB}"/>
              </a:ext>
            </a:extLst>
          </p:cNvPr>
          <p:cNvSpPr txBox="1"/>
          <p:nvPr userDrawn="1"/>
        </p:nvSpPr>
        <p:spPr>
          <a:xfrm>
            <a:off x="2358373" y="1573690"/>
            <a:ext cx="3695343" cy="1205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05"/>
              </a:lnSpc>
            </a:pPr>
            <a:r>
              <a:rPr lang="en-US" sz="7360" b="1" dirty="0">
                <a:solidFill>
                  <a:srgbClr val="0F4C38"/>
                </a:solidFill>
                <a:latin typeface="Mont Bold"/>
                <a:ea typeface="Mont Bold"/>
                <a:cs typeface="Mont Bold"/>
                <a:sym typeface="Mont Bold"/>
              </a:rPr>
              <a:t>WISE</a:t>
            </a:r>
          </a:p>
        </p:txBody>
      </p:sp>
      <p:sp>
        <p:nvSpPr>
          <p:cNvPr id="61" name="Marcador de texto 60">
            <a:extLst>
              <a:ext uri="{FF2B5EF4-FFF2-40B4-BE49-F238E27FC236}">
                <a16:creationId xmlns:a16="http://schemas.microsoft.com/office/drawing/2014/main" id="{424EFB2F-E273-B25B-8E57-0F6E3245F1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526" y="3077869"/>
            <a:ext cx="4349364" cy="609600"/>
          </a:xfrm>
        </p:spPr>
        <p:txBody>
          <a:bodyPr>
            <a:normAutofit/>
          </a:bodyPr>
          <a:lstStyle>
            <a:lvl1pPr marL="0" marR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solidFill>
                  <a:srgbClr val="438715"/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1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Presentación</a:t>
            </a:r>
          </a:p>
        </p:txBody>
      </p:sp>
      <p:sp>
        <p:nvSpPr>
          <p:cNvPr id="67" name="Marcador de texto 66">
            <a:extLst>
              <a:ext uri="{FF2B5EF4-FFF2-40B4-BE49-F238E27FC236}">
                <a16:creationId xmlns:a16="http://schemas.microsoft.com/office/drawing/2014/main" id="{CB7B7851-76DC-45D2-7C4D-931164021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23471" y="2243589"/>
            <a:ext cx="1202353" cy="609600"/>
          </a:xfrm>
        </p:spPr>
        <p:txBody>
          <a:bodyPr/>
          <a:lstStyle>
            <a:lvl2pPr marL="304815" indent="0" algn="ctr">
              <a:buFont typeface="Arial" panose="020B0604020202020204" pitchFamily="34" charset="0"/>
              <a:buNone/>
              <a:defRPr>
                <a:solidFill>
                  <a:srgbClr val="438715"/>
                </a:solidFill>
              </a:defRPr>
            </a:lvl2pPr>
          </a:lstStyle>
          <a:p>
            <a:pPr lvl="1"/>
            <a:r>
              <a:rPr lang="es-ES" dirty="0"/>
              <a:t>FECHA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478C62-80B3-9047-E950-027D43ED6041}"/>
              </a:ext>
            </a:extLst>
          </p:cNvPr>
          <p:cNvSpPr txBox="1"/>
          <p:nvPr userDrawn="1"/>
        </p:nvSpPr>
        <p:spPr>
          <a:xfrm>
            <a:off x="98648" y="5585540"/>
            <a:ext cx="3438770" cy="107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67" i="1" dirty="0">
                <a:solidFill>
                  <a:srgbClr val="0F4C38"/>
                </a:solidFill>
              </a:rPr>
              <a:t>Cofinanciado por la Unión Europea. No obstante, las opiniones y puntos de vista expresados son exclusivamente los de los autores y no reflejan necesariamente los de la Unión Europea ni los de CINEA. Ni la Unión Europea ni la autoridad que concede la subvención pueden ser consideradas responsables de los mismos.</a:t>
            </a:r>
          </a:p>
        </p:txBody>
      </p:sp>
    </p:spTree>
    <p:extLst>
      <p:ext uri="{BB962C8B-B14F-4D97-AF65-F5344CB8AC3E}">
        <p14:creationId xmlns:p14="http://schemas.microsoft.com/office/powerpoint/2010/main" val="244120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00B53538-EDA0-1917-7366-8C367635F97B}"/>
              </a:ext>
            </a:extLst>
          </p:cNvPr>
          <p:cNvSpPr/>
          <p:nvPr userDrawn="1"/>
        </p:nvSpPr>
        <p:spPr>
          <a:xfrm rot="5400000">
            <a:off x="5692485" y="2394150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8024A70-5E84-7FB8-687C-580FDF8EA9FE}"/>
              </a:ext>
            </a:extLst>
          </p:cNvPr>
          <p:cNvSpPr/>
          <p:nvPr userDrawn="1"/>
        </p:nvSpPr>
        <p:spPr>
          <a:xfrm>
            <a:off x="10082558" y="1553689"/>
            <a:ext cx="1977362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5"/>
                </a:lnTo>
                <a:lnTo>
                  <a:pt x="0" y="2980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8C86470D-686F-ECAA-0DDE-539EFFBA66A5}"/>
              </a:ext>
            </a:extLst>
          </p:cNvPr>
          <p:cNvGrpSpPr/>
          <p:nvPr userDrawn="1"/>
        </p:nvGrpSpPr>
        <p:grpSpPr>
          <a:xfrm>
            <a:off x="7832703" y="129427"/>
            <a:ext cx="3603356" cy="4784629"/>
            <a:chOff x="0" y="0"/>
            <a:chExt cx="612129" cy="812800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42BF3DD-CCBA-C9D8-6C76-FF2431E075F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5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1" name="Freeform 8">
            <a:extLst>
              <a:ext uri="{FF2B5EF4-FFF2-40B4-BE49-F238E27FC236}">
                <a16:creationId xmlns:a16="http://schemas.microsoft.com/office/drawing/2014/main" id="{ECE636E9-A9A9-A81B-8F90-15F29B3D635D}"/>
              </a:ext>
            </a:extLst>
          </p:cNvPr>
          <p:cNvSpPr/>
          <p:nvPr userDrawn="1"/>
        </p:nvSpPr>
        <p:spPr>
          <a:xfrm>
            <a:off x="6940112" y="1040600"/>
            <a:ext cx="1694476" cy="1677201"/>
          </a:xfrm>
          <a:custGeom>
            <a:avLst/>
            <a:gdLst/>
            <a:ahLst/>
            <a:cxnLst/>
            <a:rect l="l" t="t" r="r" b="b"/>
            <a:pathLst>
              <a:path w="2541714" h="2515801">
                <a:moveTo>
                  <a:pt x="0" y="0"/>
                </a:moveTo>
                <a:lnTo>
                  <a:pt x="2541714" y="0"/>
                </a:lnTo>
                <a:lnTo>
                  <a:pt x="2541714" y="2515801"/>
                </a:lnTo>
                <a:lnTo>
                  <a:pt x="0" y="2515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065" t="-90400" r="-341435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0924C77-1536-4753-9F51-D59AB41C1A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08DD9BF-E551-BB8F-8201-115CBADB82E8}"/>
              </a:ext>
            </a:extLst>
          </p:cNvPr>
          <p:cNvSpPr/>
          <p:nvPr userDrawn="1"/>
        </p:nvSpPr>
        <p:spPr>
          <a:xfrm>
            <a:off x="0" y="6286505"/>
            <a:ext cx="12192000" cy="609600"/>
          </a:xfrm>
          <a:prstGeom prst="rect">
            <a:avLst/>
          </a:prstGeom>
          <a:solidFill>
            <a:srgbClr val="0F4C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31F10543-9E90-95C1-8C49-F0E7DA97A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3969439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CA35324-0BED-E5A6-DACD-09D3EF8FD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955800"/>
            <a:ext cx="6045200" cy="37084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1007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1A56BB19-D892-29EA-40F7-1C307C75DEE6}"/>
              </a:ext>
            </a:extLst>
          </p:cNvPr>
          <p:cNvSpPr/>
          <p:nvPr userDrawn="1"/>
        </p:nvSpPr>
        <p:spPr>
          <a:xfrm rot="5400000">
            <a:off x="6351838" y="4245967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509F440-43A5-3741-CBDA-38DB703156BA}"/>
              </a:ext>
            </a:extLst>
          </p:cNvPr>
          <p:cNvSpPr/>
          <p:nvPr userDrawn="1"/>
        </p:nvSpPr>
        <p:spPr>
          <a:xfrm>
            <a:off x="10547514" y="1110999"/>
            <a:ext cx="1644487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43021" t="-363045" r="-459139" b="-366440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49336111-1FB4-A56C-0187-DC139F977193}"/>
              </a:ext>
            </a:extLst>
          </p:cNvPr>
          <p:cNvGrpSpPr/>
          <p:nvPr userDrawn="1"/>
        </p:nvGrpSpPr>
        <p:grpSpPr>
          <a:xfrm>
            <a:off x="8492055" y="1981244"/>
            <a:ext cx="3603356" cy="4784629"/>
            <a:chOff x="0" y="0"/>
            <a:chExt cx="612129" cy="8128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5E52B33-7596-597B-A09F-6C524814FABD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5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E3E52833-B39D-38B0-FD52-844FFC770C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3" name="Título 13">
            <a:extLst>
              <a:ext uri="{FF2B5EF4-FFF2-40B4-BE49-F238E27FC236}">
                <a16:creationId xmlns:a16="http://schemas.microsoft.com/office/drawing/2014/main" id="{FAFB0D61-5BE9-03B7-5E25-1FF2AAB28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7227702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6ADAE7C8-C684-7ADF-0F06-5869C9314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7421811" cy="4868559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306363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90478381-D982-F5C4-DCEA-40C93F27F297}"/>
              </a:ext>
            </a:extLst>
          </p:cNvPr>
          <p:cNvSpPr/>
          <p:nvPr userDrawn="1"/>
        </p:nvSpPr>
        <p:spPr>
          <a:xfrm>
            <a:off x="9804400" y="0"/>
            <a:ext cx="1977362" cy="1408052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2" y="0"/>
                </a:lnTo>
                <a:lnTo>
                  <a:pt x="2966042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69685" t="-550193" r="-363768" b="-52024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8B46F55-ADBB-3781-7866-F482A84947BB}"/>
              </a:ext>
            </a:extLst>
          </p:cNvPr>
          <p:cNvSpPr/>
          <p:nvPr userDrawn="1"/>
        </p:nvSpPr>
        <p:spPr>
          <a:xfrm rot="5400000">
            <a:off x="5630178" y="4736845"/>
            <a:ext cx="2252029" cy="295953"/>
          </a:xfrm>
          <a:custGeom>
            <a:avLst/>
            <a:gdLst/>
            <a:ahLst/>
            <a:cxnLst/>
            <a:rect l="l" t="t" r="r" b="b"/>
            <a:pathLst>
              <a:path w="3378043" h="443929">
                <a:moveTo>
                  <a:pt x="0" y="0"/>
                </a:moveTo>
                <a:lnTo>
                  <a:pt x="3378044" y="0"/>
                </a:lnTo>
                <a:lnTo>
                  <a:pt x="3378044" y="443929"/>
                </a:lnTo>
                <a:lnTo>
                  <a:pt x="0" y="443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826" b="-11826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CB4663E4-EA77-AF43-1D36-30FFA18F5257}"/>
              </a:ext>
            </a:extLst>
          </p:cNvPr>
          <p:cNvGrpSpPr/>
          <p:nvPr userDrawn="1"/>
        </p:nvGrpSpPr>
        <p:grpSpPr>
          <a:xfrm>
            <a:off x="6756193" y="3481696"/>
            <a:ext cx="4750007" cy="2603149"/>
            <a:chOff x="0" y="0"/>
            <a:chExt cx="806919" cy="442216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B9594CC-372E-7672-3BDA-A8C93A14F570}"/>
                </a:ext>
              </a:extLst>
            </p:cNvPr>
            <p:cNvSpPr/>
            <p:nvPr/>
          </p:nvSpPr>
          <p:spPr>
            <a:xfrm>
              <a:off x="0" y="0"/>
              <a:ext cx="806919" cy="442216"/>
            </a:xfrm>
            <a:custGeom>
              <a:avLst/>
              <a:gdLst/>
              <a:ahLst/>
              <a:cxnLst/>
              <a:rect l="l" t="t" r="r" b="b"/>
              <a:pathLst>
                <a:path w="806919" h="442216">
                  <a:moveTo>
                    <a:pt x="108658" y="0"/>
                  </a:moveTo>
                  <a:lnTo>
                    <a:pt x="698260" y="0"/>
                  </a:lnTo>
                  <a:cubicBezTo>
                    <a:pt x="758271" y="0"/>
                    <a:pt x="806919" y="48648"/>
                    <a:pt x="806919" y="108658"/>
                  </a:cubicBezTo>
                  <a:lnTo>
                    <a:pt x="806919" y="333558"/>
                  </a:lnTo>
                  <a:cubicBezTo>
                    <a:pt x="806919" y="393568"/>
                    <a:pt x="758271" y="442216"/>
                    <a:pt x="698260" y="442216"/>
                  </a:cubicBezTo>
                  <a:lnTo>
                    <a:pt x="108658" y="442216"/>
                  </a:lnTo>
                  <a:cubicBezTo>
                    <a:pt x="48648" y="442216"/>
                    <a:pt x="0" y="393568"/>
                    <a:pt x="0" y="333558"/>
                  </a:cubicBezTo>
                  <a:lnTo>
                    <a:pt x="0" y="108658"/>
                  </a:lnTo>
                  <a:cubicBezTo>
                    <a:pt x="0" y="48648"/>
                    <a:pt x="48648" y="0"/>
                    <a:pt x="108658" y="0"/>
                  </a:cubicBezTo>
                  <a:close/>
                </a:path>
              </a:pathLst>
            </a:custGeom>
            <a:blipFill>
              <a:blip r:embed="rId5"/>
              <a:stretch>
                <a:fillRect t="-10879" b="-1087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2" name="Freeform 10">
            <a:extLst>
              <a:ext uri="{FF2B5EF4-FFF2-40B4-BE49-F238E27FC236}">
                <a16:creationId xmlns:a16="http://schemas.microsoft.com/office/drawing/2014/main" id="{44A8FF02-75E0-0208-4144-329DFD41D4A8}"/>
              </a:ext>
            </a:extLst>
          </p:cNvPr>
          <p:cNvSpPr/>
          <p:nvPr userDrawn="1"/>
        </p:nvSpPr>
        <p:spPr>
          <a:xfrm rot="5400000">
            <a:off x="7038202" y="2804550"/>
            <a:ext cx="2252029" cy="295953"/>
          </a:xfrm>
          <a:custGeom>
            <a:avLst/>
            <a:gdLst/>
            <a:ahLst/>
            <a:cxnLst/>
            <a:rect l="l" t="t" r="r" b="b"/>
            <a:pathLst>
              <a:path w="3378043" h="443929">
                <a:moveTo>
                  <a:pt x="0" y="0"/>
                </a:moveTo>
                <a:lnTo>
                  <a:pt x="3378043" y="0"/>
                </a:lnTo>
                <a:lnTo>
                  <a:pt x="3378043" y="443929"/>
                </a:lnTo>
                <a:lnTo>
                  <a:pt x="0" y="443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826" b="-11826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FD3667EB-BC91-344E-36B5-8DDF8D98F1AE}"/>
              </a:ext>
            </a:extLst>
          </p:cNvPr>
          <p:cNvGrpSpPr/>
          <p:nvPr userDrawn="1"/>
        </p:nvGrpSpPr>
        <p:grpSpPr>
          <a:xfrm>
            <a:off x="8077200" y="1549400"/>
            <a:ext cx="4027787" cy="2603149"/>
            <a:chOff x="0" y="0"/>
            <a:chExt cx="684230" cy="442216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3232342-BFEA-2E3C-962D-0D9B8A0118AA}"/>
                </a:ext>
              </a:extLst>
            </p:cNvPr>
            <p:cNvSpPr/>
            <p:nvPr/>
          </p:nvSpPr>
          <p:spPr>
            <a:xfrm>
              <a:off x="0" y="0"/>
              <a:ext cx="684230" cy="442216"/>
            </a:xfrm>
            <a:custGeom>
              <a:avLst/>
              <a:gdLst/>
              <a:ahLst/>
              <a:cxnLst/>
              <a:rect l="l" t="t" r="r" b="b"/>
              <a:pathLst>
                <a:path w="806919" h="442216">
                  <a:moveTo>
                    <a:pt x="108658" y="0"/>
                  </a:moveTo>
                  <a:lnTo>
                    <a:pt x="698260" y="0"/>
                  </a:lnTo>
                  <a:cubicBezTo>
                    <a:pt x="758271" y="0"/>
                    <a:pt x="806919" y="48648"/>
                    <a:pt x="806919" y="108658"/>
                  </a:cubicBezTo>
                  <a:lnTo>
                    <a:pt x="806919" y="333558"/>
                  </a:lnTo>
                  <a:cubicBezTo>
                    <a:pt x="806919" y="393568"/>
                    <a:pt x="758271" y="442216"/>
                    <a:pt x="698260" y="442216"/>
                  </a:cubicBezTo>
                  <a:lnTo>
                    <a:pt x="108658" y="442216"/>
                  </a:lnTo>
                  <a:cubicBezTo>
                    <a:pt x="48648" y="442216"/>
                    <a:pt x="0" y="393568"/>
                    <a:pt x="0" y="333558"/>
                  </a:cubicBezTo>
                  <a:lnTo>
                    <a:pt x="0" y="108658"/>
                  </a:lnTo>
                  <a:cubicBezTo>
                    <a:pt x="0" y="48648"/>
                    <a:pt x="48648" y="0"/>
                    <a:pt x="108658" y="0"/>
                  </a:cubicBezTo>
                  <a:close/>
                </a:path>
              </a:pathLst>
            </a:custGeom>
            <a:blipFill>
              <a:blip r:embed="rId6"/>
              <a:stretch>
                <a:fillRect l="-1" t="-11045" r="-17930" b="-11045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059A3C-D0C7-69E2-8C6B-D10669F22E46}"/>
              </a:ext>
            </a:extLst>
          </p:cNvPr>
          <p:cNvSpPr/>
          <p:nvPr userDrawn="1"/>
        </p:nvSpPr>
        <p:spPr>
          <a:xfrm>
            <a:off x="0" y="6286505"/>
            <a:ext cx="12192000" cy="609600"/>
          </a:xfrm>
          <a:prstGeom prst="rect">
            <a:avLst/>
          </a:prstGeom>
          <a:solidFill>
            <a:srgbClr val="0F4C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7E5C7C7-6F40-4F85-FB76-A40860F884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8" name="Título 13">
            <a:extLst>
              <a:ext uri="{FF2B5EF4-FFF2-40B4-BE49-F238E27FC236}">
                <a16:creationId xmlns:a16="http://schemas.microsoft.com/office/drawing/2014/main" id="{F571D288-13C6-4D0D-A79C-2E3526FFC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6668903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051886EB-1F77-022E-B4D4-FA88AD86B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5943600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934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14F9B-825D-4078-9B4E-C2F7CA27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74A623-5A31-4913-A569-3C641C1C0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BB50D6-FA3C-4BA8-A085-8E9FB2C5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9E3869-39B6-4035-839B-3DE2FE5E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411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8E5B9BF2-1414-D94C-D38F-5B91FF840769}"/>
              </a:ext>
            </a:extLst>
          </p:cNvPr>
          <p:cNvSpPr/>
          <p:nvPr userDrawn="1"/>
        </p:nvSpPr>
        <p:spPr>
          <a:xfrm rot="16200000" flipV="1">
            <a:off x="5702513" y="368513"/>
            <a:ext cx="786974" cy="12192001"/>
          </a:xfrm>
          <a:custGeom>
            <a:avLst/>
            <a:gdLst/>
            <a:ahLst/>
            <a:cxnLst/>
            <a:rect l="l" t="t" r="r" b="b"/>
            <a:pathLst>
              <a:path w="11346170" h="20489698">
                <a:moveTo>
                  <a:pt x="0" y="20489698"/>
                </a:moveTo>
                <a:lnTo>
                  <a:pt x="11346170" y="20489698"/>
                </a:lnTo>
                <a:lnTo>
                  <a:pt x="11346170" y="0"/>
                </a:lnTo>
                <a:lnTo>
                  <a:pt x="0" y="0"/>
                </a:lnTo>
                <a:lnTo>
                  <a:pt x="0" y="204896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1164" t="-1193" b="-1224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9780D3A5-0360-C4E0-CBC3-858207A42D9A}"/>
              </a:ext>
            </a:extLst>
          </p:cNvPr>
          <p:cNvSpPr/>
          <p:nvPr userDrawn="1"/>
        </p:nvSpPr>
        <p:spPr>
          <a:xfrm rot="5400000">
            <a:off x="5741741" y="2442524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2152DD4-DBB9-EBC6-E092-5A1A93DF36F3}"/>
              </a:ext>
            </a:extLst>
          </p:cNvPr>
          <p:cNvSpPr/>
          <p:nvPr userDrawn="1"/>
        </p:nvSpPr>
        <p:spPr>
          <a:xfrm>
            <a:off x="10131814" y="1602062"/>
            <a:ext cx="1977362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5"/>
                </a:lnTo>
                <a:lnTo>
                  <a:pt x="0" y="2980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89E9EFA2-C18E-2EF1-2C03-57E4C3D18FDB}"/>
              </a:ext>
            </a:extLst>
          </p:cNvPr>
          <p:cNvGrpSpPr/>
          <p:nvPr userDrawn="1"/>
        </p:nvGrpSpPr>
        <p:grpSpPr>
          <a:xfrm>
            <a:off x="7881959" y="177800"/>
            <a:ext cx="3603356" cy="4784629"/>
            <a:chOff x="0" y="0"/>
            <a:chExt cx="612129" cy="81280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48033BF-CC17-812B-4DC0-FB02FCE11268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7"/>
              <a:stretch>
                <a:fillRect l="-68291" r="-68291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4C9A884B-F82E-C61E-CA46-5841332F61B6}"/>
              </a:ext>
            </a:extLst>
          </p:cNvPr>
          <p:cNvSpPr/>
          <p:nvPr userDrawn="1"/>
        </p:nvSpPr>
        <p:spPr>
          <a:xfrm>
            <a:off x="6989368" y="1088973"/>
            <a:ext cx="1694476" cy="1677201"/>
          </a:xfrm>
          <a:custGeom>
            <a:avLst/>
            <a:gdLst/>
            <a:ahLst/>
            <a:cxnLst/>
            <a:rect l="l" t="t" r="r" b="b"/>
            <a:pathLst>
              <a:path w="2541714" h="2515801">
                <a:moveTo>
                  <a:pt x="0" y="0"/>
                </a:moveTo>
                <a:lnTo>
                  <a:pt x="2541714" y="0"/>
                </a:lnTo>
                <a:lnTo>
                  <a:pt x="2541714" y="2515801"/>
                </a:lnTo>
                <a:lnTo>
                  <a:pt x="0" y="251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065" t="-90400" r="-341435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9DF1F9B-7ECC-7743-DEEA-E077A62165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7" name="Título 13">
            <a:extLst>
              <a:ext uri="{FF2B5EF4-FFF2-40B4-BE49-F238E27FC236}">
                <a16:creationId xmlns:a16="http://schemas.microsoft.com/office/drawing/2014/main" id="{2DA75F20-0597-B925-8290-7FC32EBF6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3773302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A0B0CF35-99B6-B831-4A02-BD986F4B3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5943600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961693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DEA00A6-A6F5-01D0-874B-852B982B2B18}"/>
              </a:ext>
            </a:extLst>
          </p:cNvPr>
          <p:cNvSpPr/>
          <p:nvPr userDrawn="1"/>
        </p:nvSpPr>
        <p:spPr>
          <a:xfrm>
            <a:off x="7672612" y="1797820"/>
            <a:ext cx="4519389" cy="5060181"/>
          </a:xfrm>
          <a:custGeom>
            <a:avLst/>
            <a:gdLst/>
            <a:ahLst/>
            <a:cxnLst/>
            <a:rect l="l" t="t" r="r" b="b"/>
            <a:pathLst>
              <a:path w="7368464" h="11486828">
                <a:moveTo>
                  <a:pt x="0" y="0"/>
                </a:moveTo>
                <a:lnTo>
                  <a:pt x="7368463" y="0"/>
                </a:lnTo>
                <a:lnTo>
                  <a:pt x="7368463" y="11486828"/>
                </a:lnTo>
                <a:lnTo>
                  <a:pt x="0" y="1148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950" r="-124614" b="-5133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32ED5FF-5FB8-01DC-9E5B-B2B2DDA124A3}"/>
              </a:ext>
            </a:extLst>
          </p:cNvPr>
          <p:cNvSpPr/>
          <p:nvPr userDrawn="1"/>
        </p:nvSpPr>
        <p:spPr>
          <a:xfrm>
            <a:off x="8420613" y="594535"/>
            <a:ext cx="1559964" cy="1567428"/>
          </a:xfrm>
          <a:custGeom>
            <a:avLst/>
            <a:gdLst/>
            <a:ahLst/>
            <a:cxnLst/>
            <a:rect l="l" t="t" r="r" b="b"/>
            <a:pathLst>
              <a:path w="2339946" h="2351142">
                <a:moveTo>
                  <a:pt x="0" y="0"/>
                </a:moveTo>
                <a:lnTo>
                  <a:pt x="2339946" y="0"/>
                </a:lnTo>
                <a:lnTo>
                  <a:pt x="2339946" y="2351141"/>
                </a:lnTo>
                <a:lnTo>
                  <a:pt x="0" y="2351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0B74506-1144-F323-D641-34DF53CDC7D7}"/>
              </a:ext>
            </a:extLst>
          </p:cNvPr>
          <p:cNvSpPr/>
          <p:nvPr userDrawn="1"/>
        </p:nvSpPr>
        <p:spPr>
          <a:xfrm rot="5400000">
            <a:off x="8076966" y="2359936"/>
            <a:ext cx="2108945" cy="342703"/>
          </a:xfrm>
          <a:custGeom>
            <a:avLst/>
            <a:gdLst/>
            <a:ahLst/>
            <a:cxnLst/>
            <a:rect l="l" t="t" r="r" b="b"/>
            <a:pathLst>
              <a:path w="3163417" h="514055">
                <a:moveTo>
                  <a:pt x="0" y="0"/>
                </a:moveTo>
                <a:lnTo>
                  <a:pt x="3163417" y="0"/>
                </a:lnTo>
                <a:lnTo>
                  <a:pt x="3163417" y="514055"/>
                </a:lnTo>
                <a:lnTo>
                  <a:pt x="0" y="514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CC0DF6E-3B69-522F-573C-42F8411769D7}"/>
              </a:ext>
            </a:extLst>
          </p:cNvPr>
          <p:cNvGrpSpPr/>
          <p:nvPr userDrawn="1"/>
        </p:nvGrpSpPr>
        <p:grpSpPr>
          <a:xfrm>
            <a:off x="9205661" y="1165580"/>
            <a:ext cx="1900316" cy="2523289"/>
            <a:chOff x="0" y="0"/>
            <a:chExt cx="612129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1EA4ABC-80F6-4807-7782-AB5C9505418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71601" y="0"/>
                  </a:moveTo>
                  <a:lnTo>
                    <a:pt x="340527" y="0"/>
                  </a:lnTo>
                  <a:cubicBezTo>
                    <a:pt x="412561" y="0"/>
                    <a:pt x="481643" y="28615"/>
                    <a:pt x="532578" y="79550"/>
                  </a:cubicBezTo>
                  <a:cubicBezTo>
                    <a:pt x="583514" y="130485"/>
                    <a:pt x="612129" y="199568"/>
                    <a:pt x="612129" y="271601"/>
                  </a:cubicBezTo>
                  <a:lnTo>
                    <a:pt x="612129" y="541199"/>
                  </a:lnTo>
                  <a:cubicBezTo>
                    <a:pt x="612129" y="613232"/>
                    <a:pt x="583514" y="682315"/>
                    <a:pt x="532578" y="733250"/>
                  </a:cubicBezTo>
                  <a:cubicBezTo>
                    <a:pt x="481643" y="784185"/>
                    <a:pt x="412561" y="812800"/>
                    <a:pt x="340527" y="812800"/>
                  </a:cubicBezTo>
                  <a:lnTo>
                    <a:pt x="271601" y="812800"/>
                  </a:lnTo>
                  <a:cubicBezTo>
                    <a:pt x="199568" y="812800"/>
                    <a:pt x="130485" y="784185"/>
                    <a:pt x="79550" y="733250"/>
                  </a:cubicBezTo>
                  <a:cubicBezTo>
                    <a:pt x="28615" y="682315"/>
                    <a:pt x="0" y="613232"/>
                    <a:pt x="0" y="541199"/>
                  </a:cubicBezTo>
                  <a:lnTo>
                    <a:pt x="0" y="271601"/>
                  </a:lnTo>
                  <a:cubicBezTo>
                    <a:pt x="0" y="199568"/>
                    <a:pt x="28615" y="130485"/>
                    <a:pt x="79550" y="79550"/>
                  </a:cubicBezTo>
                  <a:cubicBezTo>
                    <a:pt x="130485" y="28615"/>
                    <a:pt x="199568" y="0"/>
                    <a:pt x="271601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9719E843-4D81-B155-2181-2E918888DDEE}"/>
              </a:ext>
            </a:extLst>
          </p:cNvPr>
          <p:cNvGrpSpPr/>
          <p:nvPr userDrawn="1"/>
        </p:nvGrpSpPr>
        <p:grpSpPr>
          <a:xfrm>
            <a:off x="7975600" y="2873525"/>
            <a:ext cx="2581695" cy="3428040"/>
            <a:chOff x="0" y="0"/>
            <a:chExt cx="612129" cy="812800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485377B-2A1C-1238-61DF-17301B77231F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99918" y="0"/>
                  </a:moveTo>
                  <a:lnTo>
                    <a:pt x="412210" y="0"/>
                  </a:lnTo>
                  <a:cubicBezTo>
                    <a:pt x="522622" y="0"/>
                    <a:pt x="612129" y="89506"/>
                    <a:pt x="612129" y="199918"/>
                  </a:cubicBezTo>
                  <a:lnTo>
                    <a:pt x="612129" y="612882"/>
                  </a:lnTo>
                  <a:cubicBezTo>
                    <a:pt x="612129" y="723293"/>
                    <a:pt x="522622" y="812800"/>
                    <a:pt x="412210" y="812800"/>
                  </a:cubicBezTo>
                  <a:lnTo>
                    <a:pt x="199918" y="812800"/>
                  </a:lnTo>
                  <a:cubicBezTo>
                    <a:pt x="89506" y="812800"/>
                    <a:pt x="0" y="723293"/>
                    <a:pt x="0" y="612882"/>
                  </a:cubicBezTo>
                  <a:lnTo>
                    <a:pt x="0" y="199918"/>
                  </a:lnTo>
                  <a:cubicBezTo>
                    <a:pt x="0" y="89506"/>
                    <a:pt x="89506" y="0"/>
                    <a:pt x="199918" y="0"/>
                  </a:cubicBezTo>
                  <a:close/>
                </a:path>
              </a:pathLst>
            </a:custGeom>
            <a:blipFill>
              <a:blip r:embed="rId8"/>
              <a:stretch>
                <a:fillRect l="-38521" r="-38521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22288C64-4D06-C875-9665-2F44DB310B2D}"/>
              </a:ext>
            </a:extLst>
          </p:cNvPr>
          <p:cNvSpPr txBox="1"/>
          <p:nvPr userDrawn="1"/>
        </p:nvSpPr>
        <p:spPr>
          <a:xfrm>
            <a:off x="10560654" y="287641"/>
            <a:ext cx="1217767" cy="396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5"/>
              </a:lnSpc>
            </a:pPr>
            <a:r>
              <a:rPr lang="en-US" sz="2396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06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7A406329-2233-A1FA-CEAB-E434E60DCAEF}"/>
              </a:ext>
            </a:extLst>
          </p:cNvPr>
          <p:cNvSpPr/>
          <p:nvPr userDrawn="1"/>
        </p:nvSpPr>
        <p:spPr>
          <a:xfrm>
            <a:off x="11065902" y="3942330"/>
            <a:ext cx="420023" cy="417046"/>
          </a:xfrm>
          <a:custGeom>
            <a:avLst/>
            <a:gdLst/>
            <a:ahLst/>
            <a:cxnLst/>
            <a:rect l="l" t="t" r="r" b="b"/>
            <a:pathLst>
              <a:path w="630034" h="625569">
                <a:moveTo>
                  <a:pt x="0" y="0"/>
                </a:moveTo>
                <a:lnTo>
                  <a:pt x="630033" y="0"/>
                </a:lnTo>
                <a:lnTo>
                  <a:pt x="630033" y="625569"/>
                </a:lnTo>
                <a:lnTo>
                  <a:pt x="0" y="625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0497" r="-494281" b="-559451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084E924-10A5-B4D4-2EEC-E5EA2E0774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6" name="Título 13">
            <a:extLst>
              <a:ext uri="{FF2B5EF4-FFF2-40B4-BE49-F238E27FC236}">
                <a16:creationId xmlns:a16="http://schemas.microsoft.com/office/drawing/2014/main" id="{113F9EA4-A9FA-0EF4-F14A-28614202E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9469" y="631615"/>
            <a:ext cx="5406931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55BE31F5-B807-1B2B-AFE5-B91991DDD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71" y="1869328"/>
            <a:ext cx="7395254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908851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AD821C5D-8E69-9444-1C2E-4C00E6281E89}"/>
              </a:ext>
            </a:extLst>
          </p:cNvPr>
          <p:cNvSpPr/>
          <p:nvPr userDrawn="1"/>
        </p:nvSpPr>
        <p:spPr>
          <a:xfrm>
            <a:off x="10645948" y="1800374"/>
            <a:ext cx="1546053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71227" t="-363045" r="-494738" b="-366440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C89249-6F11-14BC-AA96-66FFAA2A070B}"/>
              </a:ext>
            </a:extLst>
          </p:cNvPr>
          <p:cNvGrpSpPr/>
          <p:nvPr userDrawn="1"/>
        </p:nvGrpSpPr>
        <p:grpSpPr>
          <a:xfrm>
            <a:off x="8539687" y="2616200"/>
            <a:ext cx="3601513" cy="4187380"/>
            <a:chOff x="0" y="0"/>
            <a:chExt cx="611816" cy="7113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131C79C-5B49-1744-B383-730DD9B908E1}"/>
                </a:ext>
              </a:extLst>
            </p:cNvPr>
            <p:cNvSpPr/>
            <p:nvPr/>
          </p:nvSpPr>
          <p:spPr>
            <a:xfrm>
              <a:off x="0" y="0"/>
              <a:ext cx="611816" cy="711341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4"/>
              <a:stretch>
                <a:fillRect l="1" t="-7448" r="-52" b="-21710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6582DD9F-2CB9-0273-F04E-EEAE1E93D0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9" name="Título 13">
            <a:extLst>
              <a:ext uri="{FF2B5EF4-FFF2-40B4-BE49-F238E27FC236}">
                <a16:creationId xmlns:a16="http://schemas.microsoft.com/office/drawing/2014/main" id="{4E629A73-5B66-35A1-9DDA-9A8B04D19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9469" y="631615"/>
            <a:ext cx="9216931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D8FE529E-DB44-19C7-384B-0DA45BBB9B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71" y="1869328"/>
            <a:ext cx="7983629" cy="4556871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125916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9FF8BFF-17D1-7666-4132-739CBB82D898}"/>
              </a:ext>
            </a:extLst>
          </p:cNvPr>
          <p:cNvSpPr/>
          <p:nvPr userDrawn="1"/>
        </p:nvSpPr>
        <p:spPr>
          <a:xfrm>
            <a:off x="8451284" y="0"/>
            <a:ext cx="3740717" cy="6858000"/>
          </a:xfrm>
          <a:custGeom>
            <a:avLst/>
            <a:gdLst/>
            <a:ahLst/>
            <a:cxnLst/>
            <a:rect l="l" t="t" r="r" b="b"/>
            <a:pathLst>
              <a:path w="7873411" h="11948252">
                <a:moveTo>
                  <a:pt x="0" y="0"/>
                </a:moveTo>
                <a:lnTo>
                  <a:pt x="7873412" y="0"/>
                </a:lnTo>
                <a:lnTo>
                  <a:pt x="7873412" y="11948252"/>
                </a:lnTo>
                <a:lnTo>
                  <a:pt x="0" y="1194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1" t="-6637" r="-87667" b="-49943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E341263-AB00-B091-13AC-21E8BD4A1EB6}"/>
              </a:ext>
            </a:extLst>
          </p:cNvPr>
          <p:cNvSpPr/>
          <p:nvPr userDrawn="1"/>
        </p:nvSpPr>
        <p:spPr>
          <a:xfrm>
            <a:off x="6934262" y="1995786"/>
            <a:ext cx="367977" cy="369737"/>
          </a:xfrm>
          <a:custGeom>
            <a:avLst/>
            <a:gdLst/>
            <a:ahLst/>
            <a:cxnLst/>
            <a:rect l="l" t="t" r="r" b="b"/>
            <a:pathLst>
              <a:path w="551965" h="554606">
                <a:moveTo>
                  <a:pt x="0" y="0"/>
                </a:moveTo>
                <a:lnTo>
                  <a:pt x="551966" y="0"/>
                </a:lnTo>
                <a:lnTo>
                  <a:pt x="551966" y="554606"/>
                </a:lnTo>
                <a:lnTo>
                  <a:pt x="0" y="554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A41F6A8-C4DA-3D05-AFFB-6C44DF8E02D4}"/>
              </a:ext>
            </a:extLst>
          </p:cNvPr>
          <p:cNvSpPr/>
          <p:nvPr userDrawn="1"/>
        </p:nvSpPr>
        <p:spPr>
          <a:xfrm rot="5400000">
            <a:off x="5896255" y="3707195"/>
            <a:ext cx="3645469" cy="592389"/>
          </a:xfrm>
          <a:custGeom>
            <a:avLst/>
            <a:gdLst/>
            <a:ahLst/>
            <a:cxnLst/>
            <a:rect l="l" t="t" r="r" b="b"/>
            <a:pathLst>
              <a:path w="5468203" h="888583">
                <a:moveTo>
                  <a:pt x="0" y="0"/>
                </a:moveTo>
                <a:lnTo>
                  <a:pt x="5468204" y="0"/>
                </a:lnTo>
                <a:lnTo>
                  <a:pt x="5468204" y="888583"/>
                </a:lnTo>
                <a:lnTo>
                  <a:pt x="0" y="8885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90FFD5E-E2BA-5F45-08CD-A742A95D5110}"/>
              </a:ext>
            </a:extLst>
          </p:cNvPr>
          <p:cNvSpPr/>
          <p:nvPr userDrawn="1"/>
        </p:nvSpPr>
        <p:spPr>
          <a:xfrm rot="5400000">
            <a:off x="7453382" y="3742682"/>
            <a:ext cx="4019591" cy="653183"/>
          </a:xfrm>
          <a:custGeom>
            <a:avLst/>
            <a:gdLst/>
            <a:ahLst/>
            <a:cxnLst/>
            <a:rect l="l" t="t" r="r" b="b"/>
            <a:pathLst>
              <a:path w="6029387" h="979775">
                <a:moveTo>
                  <a:pt x="0" y="0"/>
                </a:moveTo>
                <a:lnTo>
                  <a:pt x="6029387" y="0"/>
                </a:lnTo>
                <a:lnTo>
                  <a:pt x="6029387" y="979775"/>
                </a:lnTo>
                <a:lnTo>
                  <a:pt x="0" y="97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5547F764-7BF1-4608-99A5-03905795844E}"/>
              </a:ext>
            </a:extLst>
          </p:cNvPr>
          <p:cNvGrpSpPr/>
          <p:nvPr userDrawn="1"/>
        </p:nvGrpSpPr>
        <p:grpSpPr>
          <a:xfrm>
            <a:off x="7951684" y="1746656"/>
            <a:ext cx="3187263" cy="4232130"/>
            <a:chOff x="0" y="0"/>
            <a:chExt cx="612129" cy="812800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C59A90A-6B7F-64F3-1300-7D8393F4A03C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61935" y="0"/>
                  </a:moveTo>
                  <a:lnTo>
                    <a:pt x="450194" y="0"/>
                  </a:lnTo>
                  <a:cubicBezTo>
                    <a:pt x="539628" y="0"/>
                    <a:pt x="612129" y="72501"/>
                    <a:pt x="612129" y="161935"/>
                  </a:cubicBezTo>
                  <a:lnTo>
                    <a:pt x="612129" y="650865"/>
                  </a:lnTo>
                  <a:cubicBezTo>
                    <a:pt x="612129" y="740299"/>
                    <a:pt x="539628" y="812800"/>
                    <a:pt x="450194" y="812800"/>
                  </a:cubicBezTo>
                  <a:lnTo>
                    <a:pt x="161935" y="812800"/>
                  </a:lnTo>
                  <a:cubicBezTo>
                    <a:pt x="72501" y="812800"/>
                    <a:pt x="0" y="740299"/>
                    <a:pt x="0" y="650865"/>
                  </a:cubicBezTo>
                  <a:lnTo>
                    <a:pt x="0" y="161935"/>
                  </a:lnTo>
                  <a:cubicBezTo>
                    <a:pt x="0" y="72501"/>
                    <a:pt x="72501" y="0"/>
                    <a:pt x="161935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6FDE4DA5-E10E-68E1-AB86-D36BA73A40BE}"/>
              </a:ext>
            </a:extLst>
          </p:cNvPr>
          <p:cNvGrpSpPr/>
          <p:nvPr userDrawn="1"/>
        </p:nvGrpSpPr>
        <p:grpSpPr>
          <a:xfrm rot="5400000">
            <a:off x="-515474" y="5005069"/>
            <a:ext cx="2694803" cy="1011059"/>
            <a:chOff x="0" y="0"/>
            <a:chExt cx="1497439" cy="399431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384FDFA-C90E-5460-A0F8-5004433B1C17}"/>
                </a:ext>
              </a:extLst>
            </p:cNvPr>
            <p:cNvSpPr/>
            <p:nvPr/>
          </p:nvSpPr>
          <p:spPr>
            <a:xfrm>
              <a:off x="0" y="0"/>
              <a:ext cx="1497439" cy="399431"/>
            </a:xfrm>
            <a:custGeom>
              <a:avLst/>
              <a:gdLst/>
              <a:ahLst/>
              <a:cxnLst/>
              <a:rect l="l" t="t" r="r" b="b"/>
              <a:pathLst>
                <a:path w="1497439" h="399431">
                  <a:moveTo>
                    <a:pt x="36765" y="0"/>
                  </a:moveTo>
                  <a:lnTo>
                    <a:pt x="1460674" y="0"/>
                  </a:lnTo>
                  <a:cubicBezTo>
                    <a:pt x="1480979" y="0"/>
                    <a:pt x="1497439" y="16460"/>
                    <a:pt x="1497439" y="36765"/>
                  </a:cubicBezTo>
                  <a:lnTo>
                    <a:pt x="1497439" y="362666"/>
                  </a:lnTo>
                  <a:cubicBezTo>
                    <a:pt x="1497439" y="382970"/>
                    <a:pt x="1480979" y="399431"/>
                    <a:pt x="1460674" y="399431"/>
                  </a:cubicBezTo>
                  <a:lnTo>
                    <a:pt x="36765" y="399431"/>
                  </a:lnTo>
                  <a:cubicBezTo>
                    <a:pt x="16460" y="399431"/>
                    <a:pt x="0" y="382970"/>
                    <a:pt x="0" y="362666"/>
                  </a:cubicBezTo>
                  <a:lnTo>
                    <a:pt x="0" y="36765"/>
                  </a:lnTo>
                  <a:cubicBezTo>
                    <a:pt x="0" y="16460"/>
                    <a:pt x="16460" y="0"/>
                    <a:pt x="367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A2E1F1A6-88B0-1226-2B3B-5823D24A6B78}"/>
                </a:ext>
              </a:extLst>
            </p:cNvPr>
            <p:cNvSpPr txBox="1"/>
            <p:nvPr/>
          </p:nvSpPr>
          <p:spPr>
            <a:xfrm>
              <a:off x="0" y="-104775"/>
              <a:ext cx="1497439" cy="504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3710D8E6-4279-9795-27EC-3D08FA2EFD4E}"/>
              </a:ext>
            </a:extLst>
          </p:cNvPr>
          <p:cNvGrpSpPr/>
          <p:nvPr userDrawn="1"/>
        </p:nvGrpSpPr>
        <p:grpSpPr>
          <a:xfrm>
            <a:off x="685800" y="2970055"/>
            <a:ext cx="2265908" cy="3008731"/>
            <a:chOff x="0" y="0"/>
            <a:chExt cx="612129" cy="8128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7B9391D-CA96-EAD0-6C0E-0320C7791AA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27780" y="0"/>
                  </a:moveTo>
                  <a:lnTo>
                    <a:pt x="384349" y="0"/>
                  </a:lnTo>
                  <a:cubicBezTo>
                    <a:pt x="510148" y="0"/>
                    <a:pt x="612129" y="101980"/>
                    <a:pt x="612129" y="227780"/>
                  </a:cubicBezTo>
                  <a:lnTo>
                    <a:pt x="612129" y="585020"/>
                  </a:lnTo>
                  <a:cubicBezTo>
                    <a:pt x="612129" y="710820"/>
                    <a:pt x="510148" y="812800"/>
                    <a:pt x="384349" y="812800"/>
                  </a:cubicBezTo>
                  <a:lnTo>
                    <a:pt x="227780" y="812800"/>
                  </a:lnTo>
                  <a:cubicBezTo>
                    <a:pt x="101980" y="812800"/>
                    <a:pt x="0" y="710820"/>
                    <a:pt x="0" y="585020"/>
                  </a:cubicBezTo>
                  <a:lnTo>
                    <a:pt x="0" y="227780"/>
                  </a:lnTo>
                  <a:cubicBezTo>
                    <a:pt x="0" y="101980"/>
                    <a:pt x="101980" y="0"/>
                    <a:pt x="227780" y="0"/>
                  </a:cubicBezTo>
                  <a:close/>
                </a:path>
              </a:pathLst>
            </a:custGeom>
            <a:blipFill>
              <a:blip r:embed="rId8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364A8D52-4BEA-BD05-9DC7-A65703830329}"/>
              </a:ext>
            </a:extLst>
          </p:cNvPr>
          <p:cNvSpPr/>
          <p:nvPr userDrawn="1"/>
        </p:nvSpPr>
        <p:spPr>
          <a:xfrm>
            <a:off x="6528978" y="1995786"/>
            <a:ext cx="367977" cy="369737"/>
          </a:xfrm>
          <a:custGeom>
            <a:avLst/>
            <a:gdLst/>
            <a:ahLst/>
            <a:cxnLst/>
            <a:rect l="l" t="t" r="r" b="b"/>
            <a:pathLst>
              <a:path w="551965" h="554606">
                <a:moveTo>
                  <a:pt x="0" y="0"/>
                </a:moveTo>
                <a:lnTo>
                  <a:pt x="551966" y="0"/>
                </a:lnTo>
                <a:lnTo>
                  <a:pt x="551966" y="554606"/>
                </a:lnTo>
                <a:lnTo>
                  <a:pt x="0" y="554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51822EF0-AA1F-641B-2643-454B581880E8}"/>
              </a:ext>
            </a:extLst>
          </p:cNvPr>
          <p:cNvSpPr/>
          <p:nvPr userDrawn="1"/>
        </p:nvSpPr>
        <p:spPr>
          <a:xfrm>
            <a:off x="5439294" y="6058429"/>
            <a:ext cx="2763273" cy="518114"/>
          </a:xfrm>
          <a:custGeom>
            <a:avLst/>
            <a:gdLst/>
            <a:ahLst/>
            <a:cxnLst/>
            <a:rect l="l" t="t" r="r" b="b"/>
            <a:pathLst>
              <a:path w="4144910" h="777171">
                <a:moveTo>
                  <a:pt x="0" y="0"/>
                </a:moveTo>
                <a:lnTo>
                  <a:pt x="4144910" y="0"/>
                </a:lnTo>
                <a:lnTo>
                  <a:pt x="4144910" y="777170"/>
                </a:lnTo>
                <a:lnTo>
                  <a:pt x="0" y="7771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62CEBDED-F575-97B0-0857-4015372D48EA}"/>
              </a:ext>
            </a:extLst>
          </p:cNvPr>
          <p:cNvSpPr/>
          <p:nvPr userDrawn="1"/>
        </p:nvSpPr>
        <p:spPr>
          <a:xfrm>
            <a:off x="3099749" y="5019784"/>
            <a:ext cx="1825639" cy="760683"/>
          </a:xfrm>
          <a:custGeom>
            <a:avLst/>
            <a:gdLst/>
            <a:ahLst/>
            <a:cxnLst/>
            <a:rect l="l" t="t" r="r" b="b"/>
            <a:pathLst>
              <a:path w="2738458" h="1141024">
                <a:moveTo>
                  <a:pt x="0" y="0"/>
                </a:moveTo>
                <a:lnTo>
                  <a:pt x="2738458" y="0"/>
                </a:lnTo>
                <a:lnTo>
                  <a:pt x="2738458" y="1141024"/>
                </a:lnTo>
                <a:lnTo>
                  <a:pt x="0" y="11410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827D3476-1BB6-E96B-5E70-51EA86C087BC}"/>
              </a:ext>
            </a:extLst>
          </p:cNvPr>
          <p:cNvSpPr/>
          <p:nvPr userDrawn="1"/>
        </p:nvSpPr>
        <p:spPr>
          <a:xfrm>
            <a:off x="3109848" y="3950870"/>
            <a:ext cx="2456351" cy="895054"/>
          </a:xfrm>
          <a:custGeom>
            <a:avLst/>
            <a:gdLst/>
            <a:ahLst/>
            <a:cxnLst/>
            <a:rect l="l" t="t" r="r" b="b"/>
            <a:pathLst>
              <a:path w="3684526" h="1342581">
                <a:moveTo>
                  <a:pt x="0" y="0"/>
                </a:moveTo>
                <a:lnTo>
                  <a:pt x="3684526" y="0"/>
                </a:lnTo>
                <a:lnTo>
                  <a:pt x="3684526" y="1342581"/>
                </a:lnTo>
                <a:lnTo>
                  <a:pt x="0" y="1342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086DF409-3FF4-9482-C5BD-E6FC50243027}"/>
              </a:ext>
            </a:extLst>
          </p:cNvPr>
          <p:cNvSpPr/>
          <p:nvPr userDrawn="1"/>
        </p:nvSpPr>
        <p:spPr>
          <a:xfrm>
            <a:off x="5626477" y="2917298"/>
            <a:ext cx="1736040" cy="1287116"/>
          </a:xfrm>
          <a:custGeom>
            <a:avLst/>
            <a:gdLst/>
            <a:ahLst/>
            <a:cxnLst/>
            <a:rect l="l" t="t" r="r" b="b"/>
            <a:pathLst>
              <a:path w="3829111" h="2412340">
                <a:moveTo>
                  <a:pt x="0" y="0"/>
                </a:moveTo>
                <a:lnTo>
                  <a:pt x="3829112" y="0"/>
                </a:lnTo>
                <a:lnTo>
                  <a:pt x="3829112" y="2412341"/>
                </a:lnTo>
                <a:lnTo>
                  <a:pt x="0" y="24123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518" t="-11160" r="-24526" b="-1378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67F5ED82-2C43-8799-8190-380D15EFAFF5}"/>
              </a:ext>
            </a:extLst>
          </p:cNvPr>
          <p:cNvSpPr/>
          <p:nvPr userDrawn="1"/>
        </p:nvSpPr>
        <p:spPr>
          <a:xfrm>
            <a:off x="3120377" y="2638575"/>
            <a:ext cx="2126963" cy="1178945"/>
          </a:xfrm>
          <a:custGeom>
            <a:avLst/>
            <a:gdLst/>
            <a:ahLst/>
            <a:cxnLst/>
            <a:rect l="l" t="t" r="r" b="b"/>
            <a:pathLst>
              <a:path w="3190444" h="1768417">
                <a:moveTo>
                  <a:pt x="0" y="0"/>
                </a:moveTo>
                <a:lnTo>
                  <a:pt x="3190444" y="0"/>
                </a:lnTo>
                <a:lnTo>
                  <a:pt x="3190444" y="1768418"/>
                </a:lnTo>
                <a:lnTo>
                  <a:pt x="0" y="17684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A8769F24-ED97-6333-A9AD-E3D6CA061332}"/>
              </a:ext>
            </a:extLst>
          </p:cNvPr>
          <p:cNvSpPr/>
          <p:nvPr userDrawn="1"/>
        </p:nvSpPr>
        <p:spPr>
          <a:xfrm>
            <a:off x="2907265" y="5904618"/>
            <a:ext cx="2313979" cy="825735"/>
          </a:xfrm>
          <a:custGeom>
            <a:avLst/>
            <a:gdLst/>
            <a:ahLst/>
            <a:cxnLst/>
            <a:rect l="l" t="t" r="r" b="b"/>
            <a:pathLst>
              <a:path w="3470969" h="1238603">
                <a:moveTo>
                  <a:pt x="0" y="0"/>
                </a:moveTo>
                <a:lnTo>
                  <a:pt x="3470969" y="0"/>
                </a:lnTo>
                <a:lnTo>
                  <a:pt x="3470969" y="1238604"/>
                </a:lnTo>
                <a:lnTo>
                  <a:pt x="0" y="12386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8D6B9F60-29A7-F7DE-B64B-2C95A69BDB8D}"/>
              </a:ext>
            </a:extLst>
          </p:cNvPr>
          <p:cNvSpPr/>
          <p:nvPr userDrawn="1"/>
        </p:nvSpPr>
        <p:spPr>
          <a:xfrm>
            <a:off x="5342219" y="4408221"/>
            <a:ext cx="2313979" cy="1358415"/>
          </a:xfrm>
          <a:custGeom>
            <a:avLst/>
            <a:gdLst/>
            <a:ahLst/>
            <a:cxnLst/>
            <a:rect l="l" t="t" r="r" b="b"/>
            <a:pathLst>
              <a:path w="3063301" h="1751242">
                <a:moveTo>
                  <a:pt x="0" y="0"/>
                </a:moveTo>
                <a:lnTo>
                  <a:pt x="3063301" y="0"/>
                </a:lnTo>
                <a:lnTo>
                  <a:pt x="3063301" y="1751242"/>
                </a:lnTo>
                <a:lnTo>
                  <a:pt x="0" y="17512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D718BBE-20FF-C5AD-1E7F-E968F2B6EC3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43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32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6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65333E-F537-46A4-B46B-60468F2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506E7E-D3CC-43C7-A670-FAF70A64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6DE5FE-F70F-4FA8-80DF-13A23188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0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D1CFB-C8DB-4144-B0C7-661DBC9B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DE74B4-DD3C-4C2B-B7DB-A7274E10E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C748CF-CF31-43B6-9681-37486C942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68D548-D66B-471F-9B6E-EFB51E2B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580F29-B0B2-40A7-B897-E739285B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56D67F-5FE6-49B4-B63A-36354904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1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B71F8-3429-4049-9FA7-02ABA086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87FCE6-D728-481C-8C15-D85DD23FE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0D230B-CE80-4C5F-846E-90B2F8ED1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6685C5-8A20-45BB-9639-1BE6F717D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F99A40-5BD5-4ED1-8B32-A582D40A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7FD75F-AAB6-4263-A636-0E13FF5F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85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301ED50-58D6-4A1B-B74A-0E4E2D47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41B026-1D84-4113-B92E-369A1FDF1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A048C5-A7D7-4F14-8BBD-2E4CBA812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00F96-2011-4990-9DA1-3EC5CDA2A2C6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12DB1-9494-4547-9403-1282E74AC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CD95C-7225-4C23-BA09-CB0158C64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9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2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567614-17FD-4910-A774-F66D1CAE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19FE37-4026-4239-8768-EB3C6844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8613A2-5F0C-4D01-89D5-C7B29CCBC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8F61-3791-4D5F-AE97-FF4D99DF5604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2D4632-1376-4174-B4F4-FAB6D7AC0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0C8317-580F-4D43-97C9-7684A500E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53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A7C172-4288-4FE7-AD99-00D3234A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B1F96-BFA7-41CA-B779-2C8DD8EEA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AB8FD-9BF1-4954-B16F-4D8241959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7D446-FFC4-4726-89F6-F17ACD26BB0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8932C3-CB5B-44F2-B74B-7A6B018A4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17FCA-33E7-4102-A4BF-C631C705B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6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28A3C-3F75-46A5-8A70-8C3BA575F540}" type="datetimeFigureOut">
              <a:rPr lang="en-GB" smtClean="0"/>
              <a:pPr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97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5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hyperlink" Target="mailto:vanessa.paredes@itacyl.es" TargetMode="External"/><Relationship Id="rId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pi.itacyl.es/portal/apis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4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5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5" Type="http://schemas.openxmlformats.org/officeDocument/2006/relationships/image" Target="../media/image87.png"/><Relationship Id="rId4" Type="http://schemas.openxmlformats.org/officeDocument/2006/relationships/hyperlink" Target="https://www.sativum.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5" Type="http://schemas.openxmlformats.org/officeDocument/2006/relationships/image" Target="../media/image89.png"/><Relationship Id="rId4" Type="http://schemas.openxmlformats.org/officeDocument/2006/relationships/hyperlink" Target="https://www.sativum.es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46.pn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hyperlink" Target="https://www.sativum.e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6.png"/><Relationship Id="rId7" Type="http://schemas.openxmlformats.org/officeDocument/2006/relationships/image" Target="../media/image10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hyperlink" Target="https://www.sativum.es/web/sativum/agric_prec" TargetMode="External"/><Relationship Id="rId5" Type="http://schemas.openxmlformats.org/officeDocument/2006/relationships/image" Target="../media/image104.jpeg"/><Relationship Id="rId10" Type="http://schemas.openxmlformats.org/officeDocument/2006/relationships/image" Target="../media/image87.png"/><Relationship Id="rId4" Type="http://schemas.openxmlformats.org/officeDocument/2006/relationships/hyperlink" Target="https://www.sativum.es/" TargetMode="External"/><Relationship Id="rId9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0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11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peg"/><Relationship Id="rId5" Type="http://schemas.openxmlformats.org/officeDocument/2006/relationships/image" Target="../media/image48.png"/><Relationship Id="rId4" Type="http://schemas.openxmlformats.org/officeDocument/2006/relationships/image" Target="../media/image5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17.png"/><Relationship Id="rId4" Type="http://schemas.openxmlformats.org/officeDocument/2006/relationships/hyperlink" Target="https://www.sativum.es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17.png"/><Relationship Id="rId4" Type="http://schemas.openxmlformats.org/officeDocument/2006/relationships/hyperlink" Target="https://www.sativum.es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17.png"/><Relationship Id="rId4" Type="http://schemas.openxmlformats.org/officeDocument/2006/relationships/hyperlink" Target="https://www.sativum.e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17.png"/><Relationship Id="rId4" Type="http://schemas.openxmlformats.org/officeDocument/2006/relationships/hyperlink" Target="https://www.sativum.es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hyperlink" Target="https://www.sativum.es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web/sativum/faqs" TargetMode="External"/><Relationship Id="rId2" Type="http://schemas.openxmlformats.org/officeDocument/2006/relationships/hyperlink" Target="https://www.sativum.es/web/sativum/tutorial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www.youtube.com/playlist?list=PL4rLSLIzHRq3t0yixmtc-0JTO6_RdWqbt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soporte-sativum@itacyl.es" TargetMode="External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1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tiff"/><Relationship Id="rId5" Type="http://schemas.openxmlformats.org/officeDocument/2006/relationships/hyperlink" Target="mailto:vanessa.paredes@itacyl.es" TargetMode="Externa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tivum.es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8.png"/><Relationship Id="rId5" Type="http://schemas.openxmlformats.org/officeDocument/2006/relationships/image" Target="../media/image143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4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tivum.es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52.png"/><Relationship Id="rId4" Type="http://schemas.openxmlformats.org/officeDocument/2006/relationships/image" Target="../media/image142.png"/><Relationship Id="rId9" Type="http://schemas.openxmlformats.org/officeDocument/2006/relationships/image" Target="../media/image1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1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9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2.png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6.png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1.png"/><Relationship Id="rId4" Type="http://schemas.openxmlformats.org/officeDocument/2006/relationships/hyperlink" Target="https://www.sativum.e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2.png"/><Relationship Id="rId4" Type="http://schemas.openxmlformats.org/officeDocument/2006/relationships/hyperlink" Target="https://www.sativum.es/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1.png"/><Relationship Id="rId4" Type="http://schemas.openxmlformats.org/officeDocument/2006/relationships/image" Target="../media/image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4.png"/><Relationship Id="rId4" Type="http://schemas.openxmlformats.org/officeDocument/2006/relationships/image" Target="../media/image4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7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18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46.png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hyperlink" Target="https://www.sativum.es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6.png"/><Relationship Id="rId7" Type="http://schemas.openxmlformats.org/officeDocument/2006/relationships/image" Target="../media/image10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87.png"/><Relationship Id="rId4" Type="http://schemas.openxmlformats.org/officeDocument/2006/relationships/hyperlink" Target="https://www.sativum.es/" TargetMode="External"/><Relationship Id="rId9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www.google.com/url?q=https%3A%2F%2Fec.europa.eu%2Finfo%2Fstrategy%2Fpriorities-2019-2024%2Feuropean-green-deal_es&amp;sa=D&amp;sntz=1&amp;usg=AFQjCNGrEmFSxZ1NXVnGDbnlb8eGBtOxs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90.png"/><Relationship Id="rId4" Type="http://schemas.openxmlformats.org/officeDocument/2006/relationships/hyperlink" Target="https://www.sativum.es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8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0.png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9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9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4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4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9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4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9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20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C1D0799-B5C0-4626-8F77-91F28DF2A30C}"/>
              </a:ext>
            </a:extLst>
          </p:cNvPr>
          <p:cNvSpPr/>
          <p:nvPr/>
        </p:nvSpPr>
        <p:spPr>
          <a:xfrm>
            <a:off x="1214370" y="1992544"/>
            <a:ext cx="10124901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2800" b="1" dirty="0"/>
              <a:t>SATIVUM: Gestión de nutrientes y mapas de prescripción con dosis variable en el marco del proyecto LIFE </a:t>
            </a:r>
            <a:r>
              <a:rPr lang="es-ES" sz="2800" b="1" dirty="0" err="1"/>
              <a:t>FertiWise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5B381D-9C0C-4A6E-A86D-102232F35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76" y="5476241"/>
            <a:ext cx="4203555" cy="12677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CEC4E51-A1E4-4274-A933-AA4E16BC1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75" y="4157355"/>
            <a:ext cx="4085056" cy="9940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CC3C3E1-82E6-4FC8-9AC1-6BE5981AD089}"/>
              </a:ext>
            </a:extLst>
          </p:cNvPr>
          <p:cNvSpPr txBox="1"/>
          <p:nvPr/>
        </p:nvSpPr>
        <p:spPr>
          <a:xfrm>
            <a:off x="1465200" y="3205421"/>
            <a:ext cx="926159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Ponente: Vanessa Paredes Gómez,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Investigadora de la Unidad de Información Geográfica e Innovación, del Área de Desarrollo Tecnológico del Instituto Tecnológico Agrario de Castilla y León (ITACYL)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hlinkClick r:id="rId5"/>
              </a:rPr>
              <a:t>vanessa.paredes@itacyl.es</a:t>
            </a:r>
            <a:endParaRPr lang="es-ES" sz="1600" b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9FAEB1-3EC4-4C14-A120-67D3B5D04FE5}"/>
              </a:ext>
            </a:extLst>
          </p:cNvPr>
          <p:cNvSpPr/>
          <p:nvPr/>
        </p:nvSpPr>
        <p:spPr>
          <a:xfrm>
            <a:off x="599767" y="298648"/>
            <a:ext cx="1135410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Jornadas participativas proyecto LIFE NITRAZENS: Impulsando juntos una mejora en la gestión de los nitratos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1AFAA4-00F3-44DF-9484-523243274434}"/>
              </a:ext>
            </a:extLst>
          </p:cNvPr>
          <p:cNvSpPr txBox="1"/>
          <p:nvPr/>
        </p:nvSpPr>
        <p:spPr>
          <a:xfrm>
            <a:off x="8294356" y="6374686"/>
            <a:ext cx="389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Herrera de Pisuerga, 21</a:t>
            </a: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abril 2026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F208DA2-968F-451A-963C-3DC20039C9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13149B-36C1-4EFD-AC43-14E198EB9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0" y="667980"/>
            <a:ext cx="4194234" cy="10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3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950F5-4F7D-485A-9BAF-281F66D4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92"/>
            <a:ext cx="10515600" cy="1325563"/>
          </a:xfrm>
        </p:spPr>
        <p:txBody>
          <a:bodyPr/>
          <a:lstStyle/>
          <a:p>
            <a:r>
              <a:rPr lang="es-ES" noProof="0" dirty="0"/>
              <a:t>N-NO3 en aguas subterráneas</a:t>
            </a:r>
          </a:p>
        </p:txBody>
      </p:sp>
      <p:pic>
        <p:nvPicPr>
          <p:cNvPr id="5122" name="Picture 2" descr="mapa poligono Tiessen N nacional">
            <a:extLst>
              <a:ext uri="{FF2B5EF4-FFF2-40B4-BE49-F238E27FC236}">
                <a16:creationId xmlns:a16="http://schemas.microsoft.com/office/drawing/2014/main" id="{2DB90C79-0CC2-4C42-818D-563DBD0A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6" y="1282020"/>
            <a:ext cx="11693751" cy="57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1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7962DE-59F0-C358-A417-98A7810C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266"/>
            <a:ext cx="12192000" cy="54617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6B7D60-446A-4C50-9DCE-5C255E34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108052"/>
            <a:ext cx="10515600" cy="1325563"/>
          </a:xfrm>
        </p:spPr>
        <p:txBody>
          <a:bodyPr/>
          <a:lstStyle/>
          <a:p>
            <a:r>
              <a:rPr lang="es-ES" noProof="0" dirty="0"/>
              <a:t>Portal desarrollador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B86FE0-E20F-41DB-B3A3-0F704975C657}"/>
              </a:ext>
            </a:extLst>
          </p:cNvPr>
          <p:cNvSpPr/>
          <p:nvPr/>
        </p:nvSpPr>
        <p:spPr>
          <a:xfrm>
            <a:off x="3709457" y="4552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https://portal.api.itacyl.es/portal/apis/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6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E2D210-46CF-4CF1-859C-389001DC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785" y="184751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E" b="1" dirty="0"/>
              <a:t>Crop nutrient </a:t>
            </a:r>
            <a:r>
              <a:rPr lang="en-AE" b="1" dirty="0" err="1"/>
              <a:t>budgetting</a:t>
            </a:r>
            <a:r>
              <a:rPr lang="en-AE" b="1" dirty="0"/>
              <a:t> (balance)</a:t>
            </a:r>
          </a:p>
          <a:p>
            <a:r>
              <a:rPr lang="en-AE" dirty="0"/>
              <a:t>API B for crop parameters for nutrition algorithm</a:t>
            </a:r>
          </a:p>
          <a:p>
            <a:r>
              <a:rPr lang="en-AE" dirty="0"/>
              <a:t>API C for nutrient balance calculation </a:t>
            </a:r>
          </a:p>
          <a:p>
            <a:pPr marL="0" indent="0">
              <a:buNone/>
            </a:pPr>
            <a:r>
              <a:rPr lang="en-AE" b="1" dirty="0"/>
              <a:t>Fertilizer recommendation </a:t>
            </a:r>
          </a:p>
          <a:p>
            <a:r>
              <a:rPr lang="en-AE" dirty="0"/>
              <a:t>API D for organic fertilizer listing</a:t>
            </a:r>
          </a:p>
          <a:p>
            <a:r>
              <a:rPr lang="en-AE" dirty="0"/>
              <a:t>API E for inorganic fertilizer listing</a:t>
            </a:r>
          </a:p>
          <a:p>
            <a:r>
              <a:rPr lang="en-AE" dirty="0"/>
              <a:t>API G for automatic fertilizer proposal service</a:t>
            </a:r>
          </a:p>
          <a:p>
            <a:pPr marL="0" indent="0">
              <a:buNone/>
            </a:pPr>
            <a:r>
              <a:rPr lang="en-AE" b="1" dirty="0"/>
              <a:t>Geospatial data services </a:t>
            </a:r>
          </a:p>
          <a:p>
            <a:r>
              <a:rPr lang="en-AE" dirty="0"/>
              <a:t>API A for soil query (from interpolated maps)</a:t>
            </a:r>
          </a:p>
          <a:p>
            <a:r>
              <a:rPr lang="en-AE" dirty="0"/>
              <a:t>API F for N and K content of irrigation water</a:t>
            </a:r>
          </a:p>
          <a:p>
            <a:pPr marL="0" indent="0">
              <a:buNone/>
            </a:pPr>
            <a:r>
              <a:rPr lang="en-AE" b="1" dirty="0"/>
              <a:t>HTML demo interface</a:t>
            </a:r>
            <a:r>
              <a:rPr lang="en-AE" dirty="0"/>
              <a:t>: simple PWA and request sequence documentation</a:t>
            </a:r>
            <a:endParaRPr lang="en-AE" sz="2000" b="1" dirty="0"/>
          </a:p>
          <a:p>
            <a:pPr marL="0" indent="0">
              <a:buNone/>
            </a:pPr>
            <a:endParaRPr lang="en-AE" sz="2000" dirty="0"/>
          </a:p>
          <a:p>
            <a:endParaRPr lang="en-AE" sz="2000" dirty="0"/>
          </a:p>
          <a:p>
            <a:pPr marL="0" indent="0">
              <a:buNone/>
            </a:pPr>
            <a:endParaRPr lang="en-AE" dirty="0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694464B9-9B8A-493A-A241-AD9B2992FC0A}"/>
              </a:ext>
            </a:extLst>
          </p:cNvPr>
          <p:cNvSpPr/>
          <p:nvPr/>
        </p:nvSpPr>
        <p:spPr>
          <a:xfrm>
            <a:off x="7824192" y="2074332"/>
            <a:ext cx="360040" cy="22592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DAE802F5-25B0-41A3-8FE7-96D975FF81FF}"/>
              </a:ext>
            </a:extLst>
          </p:cNvPr>
          <p:cNvSpPr/>
          <p:nvPr/>
        </p:nvSpPr>
        <p:spPr>
          <a:xfrm>
            <a:off x="7824192" y="4710676"/>
            <a:ext cx="360040" cy="9260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8" descr="ArcGIS Server">
            <a:extLst>
              <a:ext uri="{FF2B5EF4-FFF2-40B4-BE49-F238E27FC236}">
                <a16:creationId xmlns:a16="http://schemas.microsoft.com/office/drawing/2014/main" id="{4CED33F3-98A8-4D77-BC65-5F8DE51F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95" y="4851645"/>
            <a:ext cx="1944217" cy="8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m-sal (Tamer S) · GitHub">
            <a:extLst>
              <a:ext uri="{FF2B5EF4-FFF2-40B4-BE49-F238E27FC236}">
                <a16:creationId xmlns:a16="http://schemas.microsoft.com/office/drawing/2014/main" id="{6C7CCE52-0CDF-4D58-8A44-26CF2C82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64" y="2828601"/>
            <a:ext cx="1116243" cy="7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PI Specification v3.1.0 | Introduction, Definitions, &amp; More">
            <a:extLst>
              <a:ext uri="{FF2B5EF4-FFF2-40B4-BE49-F238E27FC236}">
                <a16:creationId xmlns:a16="http://schemas.microsoft.com/office/drawing/2014/main" id="{190C1A6E-D8A9-4365-9BB5-4D24A09D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75" y="3658229"/>
            <a:ext cx="1417996" cy="4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D0C6C78-EF60-4A2A-9B20-B135DB8C9F29}"/>
              </a:ext>
            </a:extLst>
          </p:cNvPr>
          <p:cNvSpPr txBox="1"/>
          <p:nvPr/>
        </p:nvSpPr>
        <p:spPr>
          <a:xfrm>
            <a:off x="9770616" y="3718516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OAS 3.1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702B6540-A44B-4788-BD6E-A3BB71FB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plethora of API for third parties funded by CAP Coordinating body of Spain (FEGA)</a:t>
            </a:r>
          </a:p>
        </p:txBody>
      </p:sp>
    </p:spTree>
    <p:extLst>
      <p:ext uri="{BB962C8B-B14F-4D97-AF65-F5344CB8AC3E}">
        <p14:creationId xmlns:p14="http://schemas.microsoft.com/office/powerpoint/2010/main" val="239951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6AEFA-5140-4DBF-8C84-DA212A66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LIFE FERTIWISE y AKIS de agricultura de precisión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0E21104-AE6D-4579-AE23-25D4F7DF2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233" y="3742207"/>
            <a:ext cx="3741099" cy="28072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B143A7-47E4-4234-9E9B-193D25773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3"/>
            <a:ext cx="12192000" cy="365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B1EF3A-FBFA-47D9-8352-070BBED9B9BE}"/>
              </a:ext>
            </a:extLst>
          </p:cNvPr>
          <p:cNvSpPr txBox="1"/>
          <p:nvPr/>
        </p:nvSpPr>
        <p:spPr>
          <a:xfrm>
            <a:off x="5587068" y="4077050"/>
            <a:ext cx="6165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Objetivo: Ahorrar fertilizante y mejorar los resultados de las explotaciones agrarias a través de la difusión del uso de las herramientas de dosificación variable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86C8D8-1C06-43C0-B821-9798E202AA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518" y="6067947"/>
            <a:ext cx="2015814" cy="4249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FDD9630-F1B4-4A19-A886-A90BAC8AE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567" b="593"/>
          <a:stretch/>
        </p:blipFill>
        <p:spPr>
          <a:xfrm>
            <a:off x="4637716" y="3742207"/>
            <a:ext cx="6165908" cy="29343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52A6D0-918E-41F7-9DB6-03686F859511}"/>
              </a:ext>
            </a:extLst>
          </p:cNvPr>
          <p:cNvSpPr txBox="1"/>
          <p:nvPr/>
        </p:nvSpPr>
        <p:spPr>
          <a:xfrm>
            <a:off x="7319057" y="6318640"/>
            <a:ext cx="4730703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Proyecto LIFE </a:t>
            </a:r>
            <a:r>
              <a:rPr lang="en-GB" sz="24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hermano</a:t>
            </a:r>
            <a:r>
              <a:rPr lang="en-GB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en-GB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Nitrazens</a:t>
            </a: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15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DBC3CD-3A04-42C4-92AE-8FFF01B5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8" y="0"/>
            <a:ext cx="564514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3D1BB9-A48F-4A7D-BE0B-245C1AF36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1"/>
          <a:stretch/>
        </p:blipFill>
        <p:spPr>
          <a:xfrm>
            <a:off x="7522233" y="207034"/>
            <a:ext cx="3771541" cy="35893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0A9272-EF36-4780-A0F2-272DCFF69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97" y="4076668"/>
            <a:ext cx="5258699" cy="24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0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93B9C-51AD-0AFA-A485-BD8B2316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Ensayos 1º campaña 2026 en Castilla y León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1598AE-3C71-4A6B-BD05-CA3EC04594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Ensayos</a:t>
            </a:r>
            <a:r>
              <a:rPr lang="en-GB" dirty="0"/>
              <a:t> FV: </a:t>
            </a:r>
            <a:r>
              <a:rPr lang="en-GB" dirty="0" err="1"/>
              <a:t>Parcela</a:t>
            </a:r>
            <a:r>
              <a:rPr lang="en-GB" dirty="0"/>
              <a:t> </a:t>
            </a:r>
            <a:r>
              <a:rPr lang="en-GB" dirty="0" err="1"/>
              <a:t>Perreras</a:t>
            </a:r>
            <a:r>
              <a:rPr lang="en-GB" dirty="0"/>
              <a:t> (PA)</a:t>
            </a:r>
          </a:p>
          <a:p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9179C4-BA4B-41AF-ACAC-D1F39A803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348725"/>
            <a:ext cx="7156361" cy="36401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2A31B7-D8D9-4733-971F-BE4B7C76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061" y="2044521"/>
            <a:ext cx="4147950" cy="27689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538D35-0836-478D-9ECC-F24A3FA1B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01" y="946318"/>
            <a:ext cx="3402410" cy="10982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BFB850-9315-40DE-96A3-4F1613594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261" y="4064224"/>
            <a:ext cx="2190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75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3"/>
            <a:extLst>
              <a:ext uri="{FF2B5EF4-FFF2-40B4-BE49-F238E27FC236}">
                <a16:creationId xmlns:a16="http://schemas.microsoft.com/office/drawing/2014/main" id="{711FA3BA-CB68-4B2D-BFF2-DDD838983F90}"/>
              </a:ext>
            </a:extLst>
          </p:cNvPr>
          <p:cNvSpPr/>
          <p:nvPr/>
        </p:nvSpPr>
        <p:spPr>
          <a:xfrm>
            <a:off x="3962336" y="229694"/>
            <a:ext cx="4267327" cy="456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https://www.sativum.es/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C50E68-2A03-4344-955F-5A452FB6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52354"/>
            <a:ext cx="12192000" cy="7056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D2923C-939F-4D9E-BA3A-3071DF7A6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2593"/>
            <a:ext cx="12192000" cy="47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0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D81AC72-3755-4064-AB83-DC9F641D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190065" y="1334166"/>
            <a:ext cx="110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Descarga de las parcelas registradas en el REA (Registro de Explotaciones Agrícolas) de cada CCAA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B34A73-1F61-4F58-A717-31C89F692E37}"/>
              </a:ext>
            </a:extLst>
          </p:cNvPr>
          <p:cNvSpPr txBox="1"/>
          <p:nvPr/>
        </p:nvSpPr>
        <p:spPr>
          <a:xfrm>
            <a:off x="7271044" y="1715655"/>
            <a:ext cx="4452928" cy="707886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disponible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descarga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parcelas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desde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 REA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otras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CCAA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E40B7E-6083-493C-8771-6D85204D5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98" y="2558168"/>
            <a:ext cx="9116697" cy="369621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EFC4E07-BFD2-4DB2-A02A-BA002A563DB5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167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D81AC72-3755-4064-AB83-DC9F641D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276357" y="103325"/>
            <a:ext cx="2360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6259747" y="4231496"/>
            <a:ext cx="5768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Poco a poco vamos habilitando al descarga desde el REA de todas las CCAA… Sólo falta País Vasco en estos momentos…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96" y="103325"/>
            <a:ext cx="2132547" cy="5189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B34A73-1F61-4F58-A717-31C89F692E37}"/>
              </a:ext>
            </a:extLst>
          </p:cNvPr>
          <p:cNvSpPr txBox="1"/>
          <p:nvPr/>
        </p:nvSpPr>
        <p:spPr>
          <a:xfrm>
            <a:off x="7297935" y="2384337"/>
            <a:ext cx="370242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disponible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descarga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parcelas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desde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 REA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otras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CCAA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405C1D-1B28-4BD4-BAB8-24A51615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74" y="795169"/>
            <a:ext cx="4467399" cy="588993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6036F2F-6EC8-405C-A3F2-BE4C0A6D9D30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3900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50D97E-641C-4A87-ABF1-FA491E5A3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78" y="1321603"/>
            <a:ext cx="10271760" cy="500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8825C40-6553-47FC-BD4A-BE39182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99" y="318502"/>
            <a:ext cx="7886700" cy="786606"/>
          </a:xfrm>
        </p:spPr>
        <p:txBody>
          <a:bodyPr>
            <a:normAutofit fontScale="90000"/>
          </a:bodyPr>
          <a:lstStyle/>
          <a:p>
            <a:r>
              <a:rPr lang="en-GB" sz="4000" b="1" dirty="0" err="1">
                <a:solidFill>
                  <a:srgbClr val="008080"/>
                </a:solidFill>
                <a:latin typeface="+mn-lt"/>
              </a:rPr>
              <a:t>Principales</a:t>
            </a:r>
            <a:r>
              <a:rPr lang="en-GB" sz="40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rgbClr val="008080"/>
                </a:solidFill>
                <a:latin typeface="+mn-lt"/>
              </a:rPr>
              <a:t>funcionalidades</a:t>
            </a:r>
            <a:r>
              <a:rPr lang="en-GB" sz="4000" b="1" dirty="0">
                <a:solidFill>
                  <a:srgbClr val="008080"/>
                </a:solidFill>
                <a:latin typeface="+mn-lt"/>
              </a:rPr>
              <a:t> de Sativum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2BD3319-9567-4871-A289-C28C0B06177D}"/>
              </a:ext>
            </a:extLst>
          </p:cNvPr>
          <p:cNvSpPr/>
          <p:nvPr/>
        </p:nvSpPr>
        <p:spPr>
          <a:xfrm>
            <a:off x="10803401" y="1328891"/>
            <a:ext cx="208579" cy="303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0AE67C-5C11-48FE-81AA-7E67CCC09C7D}"/>
              </a:ext>
            </a:extLst>
          </p:cNvPr>
          <p:cNvSpPr/>
          <p:nvPr/>
        </p:nvSpPr>
        <p:spPr>
          <a:xfrm>
            <a:off x="0" y="7766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A39656-8C1C-4CDC-B259-F8899CB9B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41" y="1710446"/>
            <a:ext cx="1447800" cy="418785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BC05F3D-017F-47E9-914B-434E362CF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6" y="119511"/>
            <a:ext cx="2053213" cy="49964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0516132-8D7A-4CAE-AD03-05078A0DF8CD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233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16" y="1107439"/>
            <a:ext cx="7907023" cy="5057055"/>
          </a:xfrm>
        </p:spPr>
        <p:txBody>
          <a:bodyPr>
            <a:normAutofit fontScale="77500" lnSpcReduction="20000"/>
          </a:bodyPr>
          <a:lstStyle/>
          <a:p>
            <a:r>
              <a:rPr lang="es-ES" sz="2800" noProof="0" dirty="0" err="1"/>
              <a:t>Sativum</a:t>
            </a:r>
            <a:r>
              <a:rPr lang="es-ES" sz="2800" noProof="0" dirty="0"/>
              <a:t> es una APP pública para la gestión de datos sobre parcelas agrícolas en España</a:t>
            </a:r>
          </a:p>
          <a:p>
            <a:pPr lvl="1"/>
            <a:r>
              <a:rPr lang="es-ES" sz="2300" dirty="0"/>
              <a:t>Datos </a:t>
            </a:r>
            <a:r>
              <a:rPr lang="es-ES" sz="2300" dirty="0" err="1"/>
              <a:t>Copernicus</a:t>
            </a:r>
            <a:r>
              <a:rPr lang="es-ES" sz="2300" dirty="0"/>
              <a:t> (S-2)</a:t>
            </a:r>
          </a:p>
          <a:p>
            <a:pPr lvl="1"/>
            <a:r>
              <a:rPr lang="es-ES" sz="2300" dirty="0"/>
              <a:t>Satélite VHR y foto aérea</a:t>
            </a:r>
            <a:endParaRPr lang="es-ES" sz="2300" noProof="0" dirty="0"/>
          </a:p>
          <a:p>
            <a:pPr lvl="1"/>
            <a:r>
              <a:rPr lang="es-ES" sz="2300" noProof="0" dirty="0"/>
              <a:t>Suelo</a:t>
            </a:r>
          </a:p>
          <a:p>
            <a:pPr lvl="1"/>
            <a:r>
              <a:rPr lang="es-ES" sz="2300" noProof="0" dirty="0"/>
              <a:t>Clima</a:t>
            </a:r>
          </a:p>
          <a:p>
            <a:pPr lvl="1"/>
            <a:r>
              <a:rPr lang="es-ES" sz="2300" noProof="0" dirty="0"/>
              <a:t>Parcelario y cultivos</a:t>
            </a:r>
          </a:p>
          <a:p>
            <a:pPr lvl="1"/>
            <a:r>
              <a:rPr lang="es-ES" sz="2300" noProof="0" dirty="0"/>
              <a:t>Capas adicionales de información: cultivos, ZVN, </a:t>
            </a:r>
            <a:r>
              <a:rPr lang="es-ES" sz="2300" noProof="0" dirty="0" err="1"/>
              <a:t>etc</a:t>
            </a:r>
            <a:endParaRPr lang="es-ES" sz="2300" noProof="0" dirty="0"/>
          </a:p>
          <a:p>
            <a:pPr marL="457200" lvl="1" indent="0">
              <a:buNone/>
            </a:pPr>
            <a:endParaRPr lang="es-ES" sz="1300" noProof="0" dirty="0"/>
          </a:p>
          <a:p>
            <a:r>
              <a:rPr lang="es-ES" sz="2800" noProof="0" dirty="0"/>
              <a:t>Integrada con el sistema de gestión de la PAC</a:t>
            </a:r>
          </a:p>
          <a:p>
            <a:pPr marL="0" indent="0">
              <a:buNone/>
            </a:pPr>
            <a:endParaRPr lang="es-ES" sz="1300" noProof="0" dirty="0"/>
          </a:p>
          <a:p>
            <a:r>
              <a:rPr lang="es-ES" sz="2800" noProof="0" dirty="0"/>
              <a:t>Se incluyen módulos de ayuda a la toma de decisiones.</a:t>
            </a:r>
          </a:p>
          <a:p>
            <a:pPr lvl="1"/>
            <a:r>
              <a:rPr lang="es-ES" sz="2800" b="1" noProof="0" dirty="0"/>
              <a:t>Nutrición: Es un FAST</a:t>
            </a:r>
          </a:p>
          <a:p>
            <a:pPr lvl="1"/>
            <a:r>
              <a:rPr lang="es-ES" sz="2800" b="1" dirty="0"/>
              <a:t>AP</a:t>
            </a:r>
            <a:r>
              <a:rPr lang="es-ES" sz="2800" dirty="0"/>
              <a:t>: prescripción de </a:t>
            </a:r>
            <a:r>
              <a:rPr lang="es-ES" sz="2800" b="1" dirty="0"/>
              <a:t>mapas de dosificación variable (VRA)</a:t>
            </a:r>
            <a:endParaRPr lang="es-ES" sz="2800" b="1" noProof="0" dirty="0"/>
          </a:p>
          <a:p>
            <a:pPr lvl="1"/>
            <a:r>
              <a:rPr lang="es-ES" sz="2800" noProof="0" dirty="0"/>
              <a:t>Plagas</a:t>
            </a:r>
          </a:p>
          <a:p>
            <a:pPr lvl="1"/>
            <a:r>
              <a:rPr lang="es-ES" sz="2800" dirty="0"/>
              <a:t>Y más por venir (Riego y </a:t>
            </a:r>
            <a:r>
              <a:rPr lang="es-ES" sz="2800" dirty="0" err="1"/>
              <a:t>Fertirrigación</a:t>
            </a:r>
            <a:r>
              <a:rPr lang="es-ES" sz="2800" dirty="0"/>
              <a:t>)</a:t>
            </a:r>
          </a:p>
          <a:p>
            <a:pPr marL="457200" lvl="1" indent="0">
              <a:buNone/>
            </a:pPr>
            <a:endParaRPr lang="es-ES" sz="1400" noProof="0" dirty="0"/>
          </a:p>
          <a:p>
            <a:r>
              <a:rPr lang="es-ES" sz="3200" noProof="0" dirty="0"/>
              <a:t>Cuaderno digital compatible con SIEX</a:t>
            </a:r>
          </a:p>
          <a:p>
            <a:endParaRPr lang="es-ES" sz="2800" noProof="0" dirty="0"/>
          </a:p>
          <a:p>
            <a:pPr marL="457200" lvl="1" indent="0">
              <a:buNone/>
            </a:pPr>
            <a:endParaRPr lang="es-ES" sz="2800" noProof="0" dirty="0"/>
          </a:p>
          <a:p>
            <a:endParaRPr lang="es-ES" sz="2800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872" y="201346"/>
            <a:ext cx="3903725" cy="8228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B008DF-B59D-4531-9483-5F10D063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2"/>
          <a:stretch/>
        </p:blipFill>
        <p:spPr>
          <a:xfrm>
            <a:off x="9182790" y="0"/>
            <a:ext cx="3009210" cy="5392365"/>
          </a:xfrm>
          <a:prstGeom prst="rect">
            <a:avLst/>
          </a:prstGeom>
        </p:spPr>
      </p:pic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13BE6FEB-A5EB-4D5B-9264-80E45F2A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56" r="3675"/>
          <a:stretch/>
        </p:blipFill>
        <p:spPr>
          <a:xfrm>
            <a:off x="9182100" y="5115273"/>
            <a:ext cx="3009210" cy="1742727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4C030E9-28B5-4B02-B2B2-5524137A9695}"/>
              </a:ext>
            </a:extLst>
          </p:cNvPr>
          <p:cNvGrpSpPr/>
          <p:nvPr/>
        </p:nvGrpSpPr>
        <p:grpSpPr>
          <a:xfrm>
            <a:off x="5707980" y="6156996"/>
            <a:ext cx="3473430" cy="681037"/>
            <a:chOff x="1308100" y="4838700"/>
            <a:chExt cx="3473430" cy="889000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86539CD1-39A3-49C3-8858-F3980319A3B2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hlinkClick r:id="rId6"/>
              <a:extLst>
                <a:ext uri="{FF2B5EF4-FFF2-40B4-BE49-F238E27FC236}">
                  <a16:creationId xmlns:a16="http://schemas.microsoft.com/office/drawing/2014/main" id="{178C644D-5F26-4C28-8CC7-3E5F2AABDAAF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66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765ACB-0AB5-41B9-AF10-9FCAE73FA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40" y="1145811"/>
            <a:ext cx="6608964" cy="563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8825C40-6553-47FC-BD4A-BE39182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653" y="445937"/>
            <a:ext cx="7886700" cy="786606"/>
          </a:xfrm>
        </p:spPr>
        <p:txBody>
          <a:bodyPr>
            <a:normAutofit fontScale="90000"/>
          </a:bodyPr>
          <a:lstStyle/>
          <a:p>
            <a:r>
              <a:rPr lang="en-GB" sz="4000" b="1" dirty="0" err="1">
                <a:solidFill>
                  <a:srgbClr val="008080"/>
                </a:solidFill>
                <a:latin typeface="+mn-lt"/>
              </a:rPr>
              <a:t>Principales</a:t>
            </a:r>
            <a:r>
              <a:rPr lang="en-GB" sz="40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rgbClr val="008080"/>
                </a:solidFill>
                <a:latin typeface="+mn-lt"/>
              </a:rPr>
              <a:t>funcionalidades</a:t>
            </a:r>
            <a:r>
              <a:rPr lang="en-GB" sz="4000" b="1" dirty="0">
                <a:solidFill>
                  <a:srgbClr val="008080"/>
                </a:solidFill>
                <a:latin typeface="+mn-lt"/>
              </a:rPr>
              <a:t> de Sativum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0AE67C-5C11-48FE-81AA-7E67CCC09C7D}"/>
              </a:ext>
            </a:extLst>
          </p:cNvPr>
          <p:cNvSpPr/>
          <p:nvPr/>
        </p:nvSpPr>
        <p:spPr>
          <a:xfrm>
            <a:off x="0" y="7766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C614D1-7972-430E-9D7E-0A90FCE75CE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7680" y="3835801"/>
            <a:ext cx="7139164" cy="34062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BC05F3D-017F-47E9-914B-434E362CF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6" y="119511"/>
            <a:ext cx="2053213" cy="4996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71181A-AB66-4AE7-AF79-BF9B44016A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09"/>
          <a:stretch/>
        </p:blipFill>
        <p:spPr>
          <a:xfrm>
            <a:off x="2980115" y="4737077"/>
            <a:ext cx="5553943" cy="1674986"/>
          </a:xfrm>
          <a:prstGeom prst="rect">
            <a:avLst/>
          </a:prstGeom>
        </p:spPr>
      </p:pic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FEEC8307-3D42-4B56-B00C-34B7851F68F2}"/>
              </a:ext>
            </a:extLst>
          </p:cNvPr>
          <p:cNvSpPr/>
          <p:nvPr/>
        </p:nvSpPr>
        <p:spPr>
          <a:xfrm rot="13058743">
            <a:off x="7106461" y="4084694"/>
            <a:ext cx="169012" cy="2289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E2546C7-EA26-468C-AFAE-993406AA29AA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279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60651CB-F6ED-4AEE-94F4-47F3EE78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35" y="2081271"/>
            <a:ext cx="7353300" cy="200977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480" y="1021544"/>
            <a:ext cx="9113520" cy="8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CUADRO DE CONTROL de una parcela: </a:t>
            </a: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Seguimiento de una parcela agrícola con información de imágenes de satélite, evolución fenológica, datos meteorológicos, de suelo, etc. </a:t>
            </a:r>
            <a:endParaRPr kumimoji="0" lang="es-ES" alt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9F5496-9714-4868-B54E-EB03D9EF7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991" y="6388190"/>
            <a:ext cx="26798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Detalle de parcela desde móvil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B52C4E1-0510-49B1-A866-E3FAE8591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2980" r="7085" b="86720"/>
          <a:stretch/>
        </p:blipFill>
        <p:spPr>
          <a:xfrm>
            <a:off x="8727411" y="347691"/>
            <a:ext cx="1440000" cy="42776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1F77A52-AFB1-426F-A122-F9E883C07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427C461-5FC8-4FF3-B8BF-59B83A208876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C4584D-B0AE-476A-A6AA-6D956FC4C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31" y="1994568"/>
            <a:ext cx="2679825" cy="4645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2C76DE-F6C5-4981-908E-9EE865351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289" y="4335214"/>
            <a:ext cx="5562600" cy="17335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DBBE1C4A-0284-46A0-9A10-F9AC909A5020}"/>
              </a:ext>
            </a:extLst>
          </p:cNvPr>
          <p:cNvCxnSpPr/>
          <p:nvPr/>
        </p:nvCxnSpPr>
        <p:spPr>
          <a:xfrm rot="5400000" flipH="1" flipV="1">
            <a:off x="2915521" y="2516885"/>
            <a:ext cx="622272" cy="499554"/>
          </a:xfrm>
          <a:prstGeom prst="bentConnector3">
            <a:avLst>
              <a:gd name="adj1" fmla="val 100615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0ADEAA7C-DCCA-4342-B6D6-B4E7B14ED8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0825" y="3657696"/>
            <a:ext cx="1594082" cy="762846"/>
          </a:xfrm>
          <a:prstGeom prst="bentConnector3">
            <a:avLst>
              <a:gd name="adj1" fmla="val 99077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5E2E9485-2D1E-4C50-A510-B9C4EBFDB23B}"/>
              </a:ext>
            </a:extLst>
          </p:cNvPr>
          <p:cNvSpPr/>
          <p:nvPr/>
        </p:nvSpPr>
        <p:spPr>
          <a:xfrm>
            <a:off x="9166289" y="4217663"/>
            <a:ext cx="355600" cy="476257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8AA7D87-B10C-4769-9966-B96D267CA06D}"/>
              </a:ext>
            </a:extLst>
          </p:cNvPr>
          <p:cNvSpPr/>
          <p:nvPr/>
        </p:nvSpPr>
        <p:spPr>
          <a:xfrm>
            <a:off x="9989610" y="2217397"/>
            <a:ext cx="383749" cy="393723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218A1BE-20E7-4719-B0E1-78C64AEA70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14" y="113082"/>
            <a:ext cx="1209286" cy="34979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7BCE650D-867A-4C70-B9DD-0DFA7B2D7AC0}"/>
              </a:ext>
            </a:extLst>
          </p:cNvPr>
          <p:cNvSpPr/>
          <p:nvPr/>
        </p:nvSpPr>
        <p:spPr>
          <a:xfrm>
            <a:off x="3403634" y="2813638"/>
            <a:ext cx="2357085" cy="2408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87ED6CF-B8C7-4246-BC87-6A1B7DD3CA44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27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400C598-F92B-49FF-8837-087F16286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43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0C9F85-624F-4B22-956A-B122154B0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669BDF-235F-4246-919E-426CCA1CB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E75B2-A576-44DC-A6DE-C14C4A9601A4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D8DC3E-212C-4194-BC83-B51420553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30" y="968066"/>
            <a:ext cx="10586920" cy="5823086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65ADEE6-5D39-41D8-8143-05BF02B698CB}"/>
              </a:ext>
            </a:extLst>
          </p:cNvPr>
          <p:cNvSpPr/>
          <p:nvPr/>
        </p:nvSpPr>
        <p:spPr>
          <a:xfrm>
            <a:off x="5881262" y="5889934"/>
            <a:ext cx="829056" cy="4537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1CBB4AE-18DE-48C6-8E9B-760E4A9C1B8B}"/>
              </a:ext>
            </a:extLst>
          </p:cNvPr>
          <p:cNvSpPr/>
          <p:nvPr/>
        </p:nvSpPr>
        <p:spPr>
          <a:xfrm>
            <a:off x="10698480" y="1391920"/>
            <a:ext cx="985520" cy="26111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DF270D1-0198-4FA8-9505-ED3FA5495F23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8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4EDA11-7592-47BF-A191-8A72B400D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8F8CA0-CAA4-4D6A-B96F-A3BC0524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" y="1196067"/>
            <a:ext cx="10627360" cy="566193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1F80DEE-B9D4-4610-8228-A39EFF787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40" y="0"/>
            <a:ext cx="9966870" cy="1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Función zonificación y exportación mapas dosificación variable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 crea un mapa zonificado promediando una o varias imágenes seleccionadas por el usuario y enlaza cada unidad de manejo con el módulo de nutrientes para elaborar la prescripción según el objetivo de producción de cada zona.</a:t>
            </a:r>
            <a:endParaRPr kumimoji="0" lang="es-ES" alt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F00E0A-5298-497A-A0EB-F81EBE93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10" y="166880"/>
            <a:ext cx="1320980" cy="43115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C060869-8BBD-4C08-81F7-525EFE9342EC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348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5F3296E-61F7-45C1-B78A-AC98634F2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" y="243069"/>
            <a:ext cx="12186225" cy="661493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94AB419-D946-4D7C-BA4F-9FC87B40F880}"/>
              </a:ext>
            </a:extLst>
          </p:cNvPr>
          <p:cNvSpPr/>
          <p:nvPr/>
        </p:nvSpPr>
        <p:spPr>
          <a:xfrm>
            <a:off x="209549" y="1617203"/>
            <a:ext cx="5200651" cy="344948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D35CB9-B5F3-4172-94F0-301FB9EC69F9}"/>
              </a:ext>
            </a:extLst>
          </p:cNvPr>
          <p:cNvSpPr txBox="1"/>
          <p:nvPr/>
        </p:nvSpPr>
        <p:spPr>
          <a:xfrm>
            <a:off x="371957" y="401856"/>
            <a:ext cx="95028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ha añadido la posibilidad de promediar tantas imágenes S-2 como el usuario quiera para obtener la zonificación. Recomendación fechas de máximo desarrollo vegetal del cultivo y mismo cultivo </a:t>
            </a:r>
          </a:p>
        </p:txBody>
      </p: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75FCF5B8-F162-4FCB-A524-BAB501BBCACA}"/>
              </a:ext>
            </a:extLst>
          </p:cNvPr>
          <p:cNvCxnSpPr>
            <a:cxnSpLocks/>
          </p:cNvCxnSpPr>
          <p:nvPr/>
        </p:nvCxnSpPr>
        <p:spPr>
          <a:xfrm rot="5400000">
            <a:off x="5311396" y="1146994"/>
            <a:ext cx="778634" cy="581024"/>
          </a:xfrm>
          <a:prstGeom prst="bentConnector3">
            <a:avLst>
              <a:gd name="adj1" fmla="val 100155"/>
            </a:avLst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A4574A3-3F00-404B-86B8-E5ED209EDB8A}"/>
              </a:ext>
            </a:extLst>
          </p:cNvPr>
          <p:cNvSpPr/>
          <p:nvPr/>
        </p:nvSpPr>
        <p:spPr>
          <a:xfrm>
            <a:off x="81446" y="5993157"/>
            <a:ext cx="556729" cy="462987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AAD03B1-C1DB-49D7-B875-8C407E4FC6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1F3F5AC-DB90-4E39-98C6-85AD94E73998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3854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CFBF-6A0A-4856-81C2-BEE0C34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0A41E-E2AE-420F-8300-A3966CB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39"/>
            <a:ext cx="12192000" cy="653952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18A8FBE-65BD-4904-8E0D-C4DB105026C0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8403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CFBF-6A0A-4856-81C2-BEE0C34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0A41E-E2AE-420F-8300-A3966CB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39"/>
            <a:ext cx="12192000" cy="65395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3ED984-10B8-4AC6-A50E-0D11AED0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488" y="1896574"/>
            <a:ext cx="3719512" cy="28051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6273F15-E961-4AC5-90D1-FB41FA83F295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9862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A4FA91-F74C-49FF-997B-7052DA82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967"/>
            <a:ext cx="12192000" cy="661806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94AB419-D946-4D7C-BA4F-9FC87B40F880}"/>
              </a:ext>
            </a:extLst>
          </p:cNvPr>
          <p:cNvSpPr/>
          <p:nvPr/>
        </p:nvSpPr>
        <p:spPr>
          <a:xfrm>
            <a:off x="171451" y="1524001"/>
            <a:ext cx="5835810" cy="35242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A4667C0-6576-4F36-9E25-3ECB9E2EBA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37431BD-C119-4C7B-B4F0-580A438A6632}"/>
              </a:ext>
            </a:extLst>
          </p:cNvPr>
          <p:cNvSpPr/>
          <p:nvPr/>
        </p:nvSpPr>
        <p:spPr>
          <a:xfrm>
            <a:off x="171451" y="5299587"/>
            <a:ext cx="2915878" cy="56043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A2DA813-36E6-44A8-B5E3-648F25B32CB1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3118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560553-3DCB-4DB6-959C-07FE8C40B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" y="66467"/>
            <a:ext cx="12083319" cy="679153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F3D8833-BB77-495F-AF1B-7F3052484DB7}"/>
              </a:ext>
            </a:extLst>
          </p:cNvPr>
          <p:cNvSpPr/>
          <p:nvPr/>
        </p:nvSpPr>
        <p:spPr>
          <a:xfrm>
            <a:off x="9889928" y="6653033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365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3"/>
            <a:extLst>
              <a:ext uri="{FF2B5EF4-FFF2-40B4-BE49-F238E27FC236}">
                <a16:creationId xmlns:a16="http://schemas.microsoft.com/office/drawing/2014/main" id="{711FA3BA-CB68-4B2D-BFF2-DDD838983F90}"/>
              </a:ext>
            </a:extLst>
          </p:cNvPr>
          <p:cNvSpPr/>
          <p:nvPr/>
        </p:nvSpPr>
        <p:spPr>
          <a:xfrm>
            <a:off x="3962336" y="229694"/>
            <a:ext cx="4267327" cy="456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https://www.sativum.es/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C50E68-2A03-4344-955F-5A452FB6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52354"/>
            <a:ext cx="12192000" cy="7056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D2923C-939F-4D9E-BA3A-3071DF7A6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2593"/>
            <a:ext cx="12192000" cy="47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47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C90BB70-293B-4C28-B584-0576A309F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03" y="3538866"/>
            <a:ext cx="1422713" cy="30800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88055"/>
            <a:ext cx="11696276" cy="94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Caso real: agricultor usando mapas de dosificación variable de SATIUVM para la fertilización de sus parcelas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22583-939A-4FA9-A93F-B8F8272F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654" y="6103656"/>
            <a:ext cx="26798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Detalle de parcela desde PC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37CC1F7-C492-4D0E-857F-E815321058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FFB8CF-A984-4407-AACA-FB0A1A54ED23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BC7F075-EE03-4B1E-8FD2-1156F719D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24" y="1437053"/>
            <a:ext cx="3360000" cy="252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729C1C-4D55-4028-B06F-F95EDF86B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89" y="1437053"/>
            <a:ext cx="3360000" cy="252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138C13-EB22-47D7-8F43-65FB12766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9" y="1456476"/>
            <a:ext cx="3360000" cy="252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C1C0F1D-C062-4C6A-A32F-3518161630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24" y="4098903"/>
            <a:ext cx="3360000" cy="252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F657732-0BEA-4AFD-8A6A-4502EBFC0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40031"/>
            <a:ext cx="1320980" cy="43115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8202FB9-E4AD-4671-B2DA-6672F522F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5840152-141D-42C0-B26E-2E192D4334E4}"/>
              </a:ext>
            </a:extLst>
          </p:cNvPr>
          <p:cNvSpPr txBox="1"/>
          <p:nvPr/>
        </p:nvSpPr>
        <p:spPr>
          <a:xfrm>
            <a:off x="304800" y="5457325"/>
            <a:ext cx="364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https://www.sativum.es/web/sativum/agric_prec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0B6CF7D-32A7-4D02-BD7C-DDC4439BBF8E}"/>
              </a:ext>
            </a:extLst>
          </p:cNvPr>
          <p:cNvSpPr/>
          <p:nvPr/>
        </p:nvSpPr>
        <p:spPr>
          <a:xfrm>
            <a:off x="9920068" y="6584864"/>
            <a:ext cx="231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463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20B1773-31E2-4F43-BC0C-DAFC0789E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10" y="1126500"/>
            <a:ext cx="9642380" cy="5135941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E3C8466-14DF-4B71-B047-0C2364A44116}"/>
              </a:ext>
            </a:extLst>
          </p:cNvPr>
          <p:cNvSpPr txBox="1"/>
          <p:nvPr/>
        </p:nvSpPr>
        <p:spPr>
          <a:xfrm>
            <a:off x="953729" y="285135"/>
            <a:ext cx="1055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Comparativa</a:t>
            </a:r>
            <a:r>
              <a:rPr lang="en-GB" sz="2400" dirty="0"/>
              <a:t>: </a:t>
            </a:r>
            <a:r>
              <a:rPr lang="en-GB" sz="2400" dirty="0" err="1"/>
              <a:t>Mapa</a:t>
            </a:r>
            <a:r>
              <a:rPr lang="en-GB" sz="2400" dirty="0"/>
              <a:t> de </a:t>
            </a:r>
            <a:r>
              <a:rPr lang="en-GB" sz="2400" dirty="0" err="1"/>
              <a:t>Rendimiento</a:t>
            </a:r>
            <a:r>
              <a:rPr lang="en-GB" sz="2400" dirty="0"/>
              <a:t> vs </a:t>
            </a:r>
            <a:r>
              <a:rPr lang="en-GB" sz="2400" dirty="0" err="1"/>
              <a:t>Zonificación</a:t>
            </a:r>
            <a:r>
              <a:rPr lang="en-GB" sz="2400" dirty="0"/>
              <a:t> de Sativum </a:t>
            </a:r>
            <a:r>
              <a:rPr lang="en-GB" sz="2400" dirty="0" err="1"/>
              <a:t>según</a:t>
            </a:r>
            <a:r>
              <a:rPr lang="en-GB" sz="2400" dirty="0"/>
              <a:t> NDVI (S-2)</a:t>
            </a:r>
          </a:p>
        </p:txBody>
      </p:sp>
    </p:spTree>
    <p:extLst>
      <p:ext uri="{BB962C8B-B14F-4D97-AF65-F5344CB8AC3E}">
        <p14:creationId xmlns:p14="http://schemas.microsoft.com/office/powerpoint/2010/main" val="1720742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6BCEB56-D39A-4B75-B0A3-C738D452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608" y="99939"/>
            <a:ext cx="4171743" cy="655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10C9F85-624F-4B22-956A-B122154B0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4" y="709885"/>
            <a:ext cx="3340861" cy="812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669BDF-235F-4246-919E-426CCA1CB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E75B2-A576-44DC-A6DE-C14C4A9601A4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id="{2A53021B-3A92-4C26-9594-B2171524A6C2}"/>
              </a:ext>
            </a:extLst>
          </p:cNvPr>
          <p:cNvSpPr/>
          <p:nvPr/>
        </p:nvSpPr>
        <p:spPr>
          <a:xfrm>
            <a:off x="5906377" y="3962400"/>
            <a:ext cx="4369714" cy="269525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42D9587-A85B-4FB3-AECA-BDEBBA770176}"/>
              </a:ext>
            </a:extLst>
          </p:cNvPr>
          <p:cNvCxnSpPr>
            <a:cxnSpLocks/>
          </p:cNvCxnSpPr>
          <p:nvPr/>
        </p:nvCxnSpPr>
        <p:spPr>
          <a:xfrm flipH="1">
            <a:off x="8445358" y="5774076"/>
            <a:ext cx="380143" cy="5137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B806D66B-019D-4B33-B9F7-417D0F247DBE}"/>
              </a:ext>
            </a:extLst>
          </p:cNvPr>
          <p:cNvSpPr/>
          <p:nvPr/>
        </p:nvSpPr>
        <p:spPr>
          <a:xfrm>
            <a:off x="638758" y="3028227"/>
            <a:ext cx="500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cálculo de nutrientes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D8AB33A-9FA3-4C49-957F-E246784DA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D20E6A-C6D9-4688-8D4C-1AAD5CDA2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0AE846A-FF00-4FA2-B66D-4F29ACFCDFA4}"/>
              </a:ext>
            </a:extLst>
          </p:cNvPr>
          <p:cNvSpPr/>
          <p:nvPr/>
        </p:nvSpPr>
        <p:spPr>
          <a:xfrm>
            <a:off x="775142" y="3799198"/>
            <a:ext cx="1413092" cy="875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FERTILICALC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(Python GPL)</a:t>
            </a:r>
          </a:p>
        </p:txBody>
      </p:sp>
      <p:pic>
        <p:nvPicPr>
          <p:cNvPr id="14" name="Picture 2" descr="Principles of Agronomy for Sustainable Agriculture">
            <a:extLst>
              <a:ext uri="{FF2B5EF4-FFF2-40B4-BE49-F238E27FC236}">
                <a16:creationId xmlns:a16="http://schemas.microsoft.com/office/drawing/2014/main" id="{9CC84C50-6F43-4258-91A7-989DB2651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19" y="3799198"/>
            <a:ext cx="1350792" cy="20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7B5D2F-6D15-426A-85E6-BD8DFA40F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7551" y="3799198"/>
            <a:ext cx="1413092" cy="188671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2CD6DD09-E497-4CFA-898B-71478F4DD18F}"/>
              </a:ext>
            </a:extLst>
          </p:cNvPr>
          <p:cNvSpPr/>
          <p:nvPr/>
        </p:nvSpPr>
        <p:spPr>
          <a:xfrm>
            <a:off x="10018388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05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ACF0133-D00F-4B34-B8CF-2D6EFEC7D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92" y="935600"/>
            <a:ext cx="9694134" cy="556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16290" y="113082"/>
            <a:ext cx="101031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una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parcela individual, zona de manejo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y/o para un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 de parcelas simultáneamente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0935DE-ADC6-4C8B-86DD-9E21A96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FE21BC-675B-4B67-8993-C55B3772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7846203" y="4279208"/>
            <a:ext cx="1643237" cy="353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067439-41F8-4A69-8306-EF04E91B6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480" y="1946448"/>
            <a:ext cx="6766560" cy="25548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90AACD1-7D58-4450-86CB-D2CE0B5BA61C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3656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BD7028-496A-4966-8DBB-0744692A7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163" y="907831"/>
            <a:ext cx="7729711" cy="58256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0935DE-ADC6-4C8B-86DD-9E21A96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FE21BC-675B-4B67-8993-C55B3772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2113275" y="3538516"/>
            <a:ext cx="3007366" cy="353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AAA535-6BF4-45F4-97FA-158BE116ACC8}"/>
              </a:ext>
            </a:extLst>
          </p:cNvPr>
          <p:cNvSpPr/>
          <p:nvPr/>
        </p:nvSpPr>
        <p:spPr>
          <a:xfrm>
            <a:off x="503936" y="0"/>
            <a:ext cx="10326624" cy="9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Herramienta de nutrientes: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Parametrización avanzada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indicación de datos de suelos precargados a partir de datos de la BD de suelos de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ITACyL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personalizados por el usuario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608B3BB-D398-4308-AAEB-6F5F30621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115" y="3545836"/>
            <a:ext cx="3718243" cy="1118447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7AA9B72-22FD-4891-A1A3-5E03AB4D2A14}"/>
              </a:ext>
            </a:extLst>
          </p:cNvPr>
          <p:cNvCxnSpPr>
            <a:cxnSpLocks/>
          </p:cNvCxnSpPr>
          <p:nvPr/>
        </p:nvCxnSpPr>
        <p:spPr>
          <a:xfrm>
            <a:off x="5120641" y="3708400"/>
            <a:ext cx="2750517" cy="280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5">
            <a:extLst>
              <a:ext uri="{FF2B5EF4-FFF2-40B4-BE49-F238E27FC236}">
                <a16:creationId xmlns:a16="http://schemas.microsoft.com/office/drawing/2014/main" id="{6B9F71F6-FC57-4AE0-A53E-0A03CD61225E}"/>
              </a:ext>
            </a:extLst>
          </p:cNvPr>
          <p:cNvSpPr/>
          <p:nvPr/>
        </p:nvSpPr>
        <p:spPr>
          <a:xfrm>
            <a:off x="4188603" y="4719497"/>
            <a:ext cx="2220848" cy="35375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4CA220E-3BE7-4D9F-ABF1-1098BAD5852D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4975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4F7B7C-7245-448D-8D99-8008079C8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0" y="1474357"/>
            <a:ext cx="8405964" cy="49218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925381" y="1691333"/>
            <a:ext cx="11228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1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6323932" y="4477213"/>
            <a:ext cx="1519588" cy="19559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3088640" y="4933032"/>
            <a:ext cx="835306" cy="280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A4C33A70-12D2-48D6-8BD9-0012C09DF1DB}"/>
              </a:ext>
            </a:extLst>
          </p:cNvPr>
          <p:cNvSpPr/>
          <p:nvPr/>
        </p:nvSpPr>
        <p:spPr>
          <a:xfrm>
            <a:off x="4511040" y="3668567"/>
            <a:ext cx="2446097" cy="217504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2C84B5-867D-4E70-848E-FC48CC18A7EA}"/>
              </a:ext>
            </a:extLst>
          </p:cNvPr>
          <p:cNvSpPr txBox="1"/>
          <p:nvPr/>
        </p:nvSpPr>
        <p:spPr>
          <a:xfrm>
            <a:off x="8375205" y="3016305"/>
            <a:ext cx="2736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pantalla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NPK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propuesto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manejo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precedente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OJO! Si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regamos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sondeo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Podemos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FERTIRRIGNADO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</a:t>
            </a:r>
          </a:p>
        </p:txBody>
      </p:sp>
      <p:sp>
        <p:nvSpPr>
          <p:cNvPr id="16" name="Rectángulo 5">
            <a:extLst>
              <a:ext uri="{FF2B5EF4-FFF2-40B4-BE49-F238E27FC236}">
                <a16:creationId xmlns:a16="http://schemas.microsoft.com/office/drawing/2014/main" id="{827F621E-9F68-4CE3-AF80-34B86A04D4C5}"/>
              </a:ext>
            </a:extLst>
          </p:cNvPr>
          <p:cNvSpPr/>
          <p:nvPr/>
        </p:nvSpPr>
        <p:spPr>
          <a:xfrm>
            <a:off x="4418824" y="4858031"/>
            <a:ext cx="3424695" cy="103190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8720D65E-9366-4AE9-8683-8E5A999CCE4A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41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9762728-FC8B-468E-A59B-C0757F3CB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50" y="1493148"/>
            <a:ext cx="7292260" cy="52957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925381" y="1691333"/>
            <a:ext cx="11228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5084412" y="4192732"/>
            <a:ext cx="3084228" cy="152734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3496330" y="2831193"/>
            <a:ext cx="835306" cy="280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5">
            <a:extLst>
              <a:ext uri="{FF2B5EF4-FFF2-40B4-BE49-F238E27FC236}">
                <a16:creationId xmlns:a16="http://schemas.microsoft.com/office/drawing/2014/main" id="{827F621E-9F68-4CE3-AF80-34B86A04D4C5}"/>
              </a:ext>
            </a:extLst>
          </p:cNvPr>
          <p:cNvSpPr/>
          <p:nvPr/>
        </p:nvSpPr>
        <p:spPr>
          <a:xfrm>
            <a:off x="5307463" y="2745569"/>
            <a:ext cx="2932298" cy="120656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14C3DD6-56CB-4748-A060-F046E0C36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8D58BFD-5C67-4B0C-B4C8-49FC3D944925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063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392A96-4584-4615-8DFF-0DC01464D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76" y="1421161"/>
            <a:ext cx="6833020" cy="52229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14927" y="847764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925381" y="1691333"/>
            <a:ext cx="11228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2094250" y="2831193"/>
            <a:ext cx="2569190" cy="280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C075D32-7528-4766-B02D-2591579782F8}"/>
              </a:ext>
            </a:extLst>
          </p:cNvPr>
          <p:cNvSpPr txBox="1"/>
          <p:nvPr/>
        </p:nvSpPr>
        <p:spPr>
          <a:xfrm>
            <a:off x="7766431" y="2981374"/>
            <a:ext cx="273658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incopora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orgánico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ZVN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límites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permitidos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saldría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aviso!!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11157BC-5C3F-4B7E-BBB1-7059CEB6E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09E0170-C002-4A7D-B170-6ED847D49EB8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67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F8668E-691C-4E1B-BA29-3024072A5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145" y="1511172"/>
            <a:ext cx="6917316" cy="51668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14927" y="847764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925381" y="1691333"/>
            <a:ext cx="11228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1856380" y="2201820"/>
            <a:ext cx="6342740" cy="8157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C075D32-7528-4766-B02D-2591579782F8}"/>
              </a:ext>
            </a:extLst>
          </p:cNvPr>
          <p:cNvSpPr txBox="1"/>
          <p:nvPr/>
        </p:nvSpPr>
        <p:spPr>
          <a:xfrm>
            <a:off x="8598161" y="3502443"/>
            <a:ext cx="273658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incopora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orgánico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ZVN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límites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permitidos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saldría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aviso!!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7C7DB80-2ECA-402C-9126-B7FEA16C9C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F2B348F-1AC4-44DC-8430-EF6819F0B6E4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18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9A9A46-D41D-432F-8384-ECE6B8EE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48" y="1238179"/>
            <a:ext cx="7531901" cy="54532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2" y="64513"/>
            <a:ext cx="2887450" cy="7026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30981" y="705278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54940" y="105155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5335217" y="5078840"/>
            <a:ext cx="1122479" cy="39560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4214F5-559B-4607-876C-73BCC6DBBF40}"/>
              </a:ext>
            </a:extLst>
          </p:cNvPr>
          <p:cNvSpPr txBox="1"/>
          <p:nvPr/>
        </p:nvSpPr>
        <p:spPr>
          <a:xfrm>
            <a:off x="8957115" y="2451461"/>
            <a:ext cx="2736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regada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subterráneas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suministrado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riego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ahorro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insumos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Zonas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contaminación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</p:cNvCxnSpPr>
          <p:nvPr/>
        </p:nvCxnSpPr>
        <p:spPr>
          <a:xfrm flipV="1">
            <a:off x="6457696" y="4347714"/>
            <a:ext cx="2382484" cy="70451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746AB309-B7A2-49A6-9A26-203A09A37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761E3A7-400D-4A29-87E0-3DAB8CB7BEE2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12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ycle Detailed Rounded Lineal icon">
            <a:extLst>
              <a:ext uri="{FF2B5EF4-FFF2-40B4-BE49-F238E27FC236}">
                <a16:creationId xmlns:a16="http://schemas.microsoft.com/office/drawing/2014/main" id="{A3147A06-93EE-48C3-90CF-F6057B91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54" y="3896106"/>
            <a:ext cx="2961894" cy="29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(Spain)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in year 2020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DATA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FERTILICALC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NPK NUTRIENT ALGORITHM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FERTILIZATION FRONTEND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215794" y="5444295"/>
            <a:ext cx="7390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Merging elements: FERTILICALC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130A608-ABB4-4022-915D-599B9A940ABE}"/>
              </a:ext>
            </a:extLst>
          </p:cNvPr>
          <p:cNvSpPr txBox="1"/>
          <p:nvPr/>
        </p:nvSpPr>
        <p:spPr>
          <a:xfrm>
            <a:off x="9144078" y="5206401"/>
            <a:ext cx="183784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WORKING IN RELEASE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phase I (year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29403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started in 2019, launched in 2021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78" y="14738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4215D75-2B3F-49DE-9F0A-35EB1D262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13" y="48417"/>
            <a:ext cx="97536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21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9A9A46-D41D-432F-8384-ECE6B8EE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48" y="1238179"/>
            <a:ext cx="7531901" cy="54532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2" y="64513"/>
            <a:ext cx="2887450" cy="7026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30981" y="705278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54940" y="105155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5335217" y="5078840"/>
            <a:ext cx="1122479" cy="39560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</p:cNvCxnSpPr>
          <p:nvPr/>
        </p:nvCxnSpPr>
        <p:spPr>
          <a:xfrm flipV="1">
            <a:off x="6457696" y="4490720"/>
            <a:ext cx="1706553" cy="56151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2FFD81A8-94D8-4860-A059-B020C7E76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5369" y="2693235"/>
            <a:ext cx="3681356" cy="2242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CCE18D6-DD9A-40CB-B593-52CAF8848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2DC9B05-1B8F-4747-9FCB-C9A5725C0768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20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A20D02-2058-427C-8166-170E1C29B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4" y="1211570"/>
            <a:ext cx="7093565" cy="534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2" y="64513"/>
            <a:ext cx="2887450" cy="7026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30981" y="705278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54940" y="105155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4000600" y="4771476"/>
            <a:ext cx="1495960" cy="725164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</p:cNvCxnSpPr>
          <p:nvPr/>
        </p:nvCxnSpPr>
        <p:spPr>
          <a:xfrm flipV="1">
            <a:off x="4389120" y="3007360"/>
            <a:ext cx="2103120" cy="227584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C564CCE-C97E-4A54-8EBE-EDC3C73C6AFE}"/>
              </a:ext>
            </a:extLst>
          </p:cNvPr>
          <p:cNvCxnSpPr>
            <a:cxnSpLocks/>
          </p:cNvCxnSpPr>
          <p:nvPr/>
        </p:nvCxnSpPr>
        <p:spPr>
          <a:xfrm flipH="1" flipV="1">
            <a:off x="5031411" y="3429000"/>
            <a:ext cx="296661" cy="170505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C6299C8A-1F7C-40FD-BFC3-8CC3879D8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854" y="2482857"/>
            <a:ext cx="4786450" cy="26512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E28367B-A9EF-4C52-89A4-49962EF10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23904EF-486F-4212-8407-2A29B1C2390E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60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729D6A-AA11-4B1E-A82A-54E03C3E0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238827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F3F28D-D194-4005-A0E4-BF566A8C9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220" y="1000349"/>
            <a:ext cx="9473717" cy="5769416"/>
          </a:xfrm>
          <a:prstGeom prst="rect">
            <a:avLst/>
          </a:prstGeom>
        </p:spPr>
      </p:pic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8DE5BB54-CB2B-4F72-AD89-21ED326BFD97}"/>
              </a:ext>
            </a:extLst>
          </p:cNvPr>
          <p:cNvSpPr/>
          <p:nvPr/>
        </p:nvSpPr>
        <p:spPr>
          <a:xfrm rot="3170507">
            <a:off x="7863250" y="5154305"/>
            <a:ext cx="260768" cy="601111"/>
          </a:xfrm>
          <a:prstGeom prst="downArrow">
            <a:avLst>
              <a:gd name="adj1" fmla="val 22808"/>
              <a:gd name="adj2" fmla="val 4748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1B2245-48FB-4332-A583-65FF9117DDAB}"/>
              </a:ext>
            </a:extLst>
          </p:cNvPr>
          <p:cNvSpPr/>
          <p:nvPr/>
        </p:nvSpPr>
        <p:spPr>
          <a:xfrm>
            <a:off x="6868160" y="5516880"/>
            <a:ext cx="863600" cy="4368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3F18944-DF15-4819-B41F-549010119417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84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729D6A-AA11-4B1E-A82A-54E03C3E0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238827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8F1EB0D-F493-4D2A-BD78-6FB61789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69" y="923690"/>
            <a:ext cx="6234112" cy="438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6212D1F-7F5E-42CA-BA57-6FA3283AB0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865"/>
          <a:stretch/>
        </p:blipFill>
        <p:spPr>
          <a:xfrm>
            <a:off x="501967" y="4828304"/>
            <a:ext cx="6254349" cy="140205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4C7E51-88BB-4E5D-AD1A-0C8A3F87A4F1}"/>
              </a:ext>
            </a:extLst>
          </p:cNvPr>
          <p:cNvSpPr txBox="1"/>
          <p:nvPr/>
        </p:nvSpPr>
        <p:spPr>
          <a:xfrm>
            <a:off x="7578127" y="1927268"/>
            <a:ext cx="359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Imprime  PDF con el plan individual o de grupo de parcelas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4C23816-20EF-41E9-9603-D2E5B23B2CC3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7285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729D6A-AA11-4B1E-A82A-54E03C3E0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238827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4C7E51-88BB-4E5D-AD1A-0C8A3F87A4F1}"/>
              </a:ext>
            </a:extLst>
          </p:cNvPr>
          <p:cNvSpPr txBox="1"/>
          <p:nvPr/>
        </p:nvSpPr>
        <p:spPr>
          <a:xfrm>
            <a:off x="7578127" y="1927268"/>
            <a:ext cx="359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8080"/>
                </a:solidFill>
              </a:rPr>
              <a:t>Imprime  PDF con el plan individual o de </a:t>
            </a:r>
            <a:r>
              <a:rPr lang="es-ES" sz="2400" b="1" dirty="0">
                <a:solidFill>
                  <a:srgbClr val="008080"/>
                </a:solidFill>
                <a:highlight>
                  <a:srgbClr val="FFFF00"/>
                </a:highlight>
              </a:rPr>
              <a:t>grupo de parcelas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C06183-89DB-463C-A2FD-CA10FB543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20" y="1597651"/>
            <a:ext cx="6793464" cy="386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486D6EF-D7D2-45AE-A974-4F2A7B7D6662}"/>
              </a:ext>
            </a:extLst>
          </p:cNvPr>
          <p:cNvSpPr/>
          <p:nvPr/>
        </p:nvSpPr>
        <p:spPr>
          <a:xfrm>
            <a:off x="3749040" y="1987849"/>
            <a:ext cx="1869440" cy="4368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822215-506B-46A7-A171-E6A0266AC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40" y="5382080"/>
            <a:ext cx="6553200" cy="175174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7CDA54E-0E0F-4CBA-A741-AD27FDC5B73B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0067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DC77C67-AB83-490B-9FD5-B46EB5CC9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24" y="835151"/>
            <a:ext cx="11335352" cy="56021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8E9B4C-065E-4146-ABD4-6EF5FDBB6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3" y="0"/>
            <a:ext cx="2010523" cy="48925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02D2202-64F7-4C2B-B7CB-96E176366905}"/>
              </a:ext>
            </a:extLst>
          </p:cNvPr>
          <p:cNvSpPr/>
          <p:nvPr/>
        </p:nvSpPr>
        <p:spPr>
          <a:xfrm>
            <a:off x="1700463" y="1563141"/>
            <a:ext cx="214964" cy="275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2100784A-DFE5-48F1-9E48-94E3841A5758}"/>
              </a:ext>
            </a:extLst>
          </p:cNvPr>
          <p:cNvSpPr/>
          <p:nvPr/>
        </p:nvSpPr>
        <p:spPr>
          <a:xfrm>
            <a:off x="406707" y="262859"/>
            <a:ext cx="260768" cy="601111"/>
          </a:xfrm>
          <a:prstGeom prst="downArrow">
            <a:avLst>
              <a:gd name="adj1" fmla="val 22808"/>
              <a:gd name="adj2" fmla="val 4748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EEDAB6F-48D3-4CE8-95C0-419EB96307A5}"/>
              </a:ext>
            </a:extLst>
          </p:cNvPr>
          <p:cNvSpPr/>
          <p:nvPr/>
        </p:nvSpPr>
        <p:spPr>
          <a:xfrm>
            <a:off x="11203804" y="5184313"/>
            <a:ext cx="559871" cy="1110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C21AFC-42E5-4054-8572-52795AC5E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29" y="244626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A858BD4E-8F24-477C-82A2-DADF8CEFA143}"/>
              </a:ext>
            </a:extLst>
          </p:cNvPr>
          <p:cNvSpPr/>
          <p:nvPr/>
        </p:nvSpPr>
        <p:spPr>
          <a:xfrm>
            <a:off x="11203804" y="3507913"/>
            <a:ext cx="506090" cy="303691"/>
          </a:xfrm>
          <a:prstGeom prst="ellipse">
            <a:avLst/>
          </a:prstGeom>
          <a:noFill/>
          <a:ln w="38100">
            <a:solidFill>
              <a:srgbClr val="FF99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E88408-C451-4588-BCF7-5B4A3A7098A8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429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729D6A-AA11-4B1E-A82A-54E03C3E0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238827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4AC28A-B2DB-439F-89C1-365EA7400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30" y="849757"/>
            <a:ext cx="6757577" cy="483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7BB442-A186-4330-A453-51757D555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639" y="3429000"/>
            <a:ext cx="6195931" cy="243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B89C9D5-50F6-4C65-B6D9-EBCBBE773A3F}"/>
              </a:ext>
            </a:extLst>
          </p:cNvPr>
          <p:cNvSpPr txBox="1"/>
          <p:nvPr/>
        </p:nvSpPr>
        <p:spPr>
          <a:xfrm>
            <a:off x="7558262" y="1640242"/>
            <a:ext cx="4034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Imprime  PDF con TODOS los planes de nutrientes creados de una explotación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8D15C54-EBCA-41D0-B3AB-C77C60D0AC11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4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05BAE9-D343-4E63-BC6A-05939FAC1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2" y="1539017"/>
            <a:ext cx="6389649" cy="419813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36407FD-D21A-4F22-A40E-68F26CA36B29}"/>
              </a:ext>
            </a:extLst>
          </p:cNvPr>
          <p:cNvSpPr txBox="1"/>
          <p:nvPr/>
        </p:nvSpPr>
        <p:spPr>
          <a:xfrm>
            <a:off x="7777811" y="2036060"/>
            <a:ext cx="3942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Nuevo </a:t>
            </a:r>
            <a:r>
              <a:rPr lang="en-GB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módulo</a:t>
            </a:r>
            <a:r>
              <a:rPr lang="en-GB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GB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Organizaciones</a:t>
            </a:r>
            <a:r>
              <a:rPr lang="en-GB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para Asesores y/o </a:t>
            </a:r>
            <a:r>
              <a:rPr lang="en-GB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técnicos</a:t>
            </a:r>
            <a:endParaRPr lang="en-GB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B4FC95-3299-424A-86EF-AF6C2F0E2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6781" y="258599"/>
            <a:ext cx="1943439" cy="12069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7AF3A4-3C86-4178-93CA-D5E50CFE3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405" y="2885817"/>
            <a:ext cx="5248613" cy="2728402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172A9E7F-9A94-4B06-9C56-7EF6CB7774BC}"/>
              </a:ext>
            </a:extLst>
          </p:cNvPr>
          <p:cNvSpPr/>
          <p:nvPr/>
        </p:nvSpPr>
        <p:spPr>
          <a:xfrm rot="10800000">
            <a:off x="6552493" y="5250426"/>
            <a:ext cx="1155558" cy="157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8DD7C90-6A1C-4BBE-96A9-878CDF1598AD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0853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4FBF13-46E0-4426-A891-F290DB7C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61" y="1229032"/>
            <a:ext cx="10876633" cy="5701199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s-ES" dirty="0">
                <a:latin typeface="Bell MT" panose="02020503060305020303" pitchFamily="18" charset="0"/>
              </a:rPr>
              <a:t>Enlaces con material e información complementaria:</a:t>
            </a:r>
          </a:p>
          <a:p>
            <a:pPr>
              <a:lnSpc>
                <a:spcPct val="170000"/>
              </a:lnSpc>
            </a:pPr>
            <a:r>
              <a:rPr lang="es-ES" dirty="0">
                <a:latin typeface="Bell MT" panose="02020503060305020303" pitchFamily="18" charset="0"/>
                <a:hlinkClick r:id="rId2"/>
              </a:rPr>
              <a:t>https://www.sativum.es/</a:t>
            </a:r>
            <a:endParaRPr lang="es-ES" dirty="0">
              <a:latin typeface="Bell MT" panose="02020503060305020303" pitchFamily="18" charset="0"/>
            </a:endParaRPr>
          </a:p>
          <a:p>
            <a:pPr>
              <a:lnSpc>
                <a:spcPct val="170000"/>
              </a:lnSpc>
            </a:pPr>
            <a:r>
              <a:rPr lang="es-ES" dirty="0" err="1">
                <a:latin typeface="Bell MT" panose="02020503060305020303" pitchFamily="18" charset="0"/>
              </a:rPr>
              <a:t>FAQs</a:t>
            </a:r>
            <a:r>
              <a:rPr lang="es-ES" dirty="0">
                <a:latin typeface="Bell MT" panose="02020503060305020303" pitchFamily="18" charset="0"/>
              </a:rPr>
              <a:t>: </a:t>
            </a:r>
            <a:r>
              <a:rPr lang="es-ES" dirty="0">
                <a:latin typeface="Bell MT" panose="02020503060305020303" pitchFamily="18" charset="0"/>
                <a:hlinkClick r:id="rId3"/>
              </a:rPr>
              <a:t>https://www.sativum.es/web/sativum/faqs</a:t>
            </a:r>
            <a:endParaRPr lang="es-ES" dirty="0">
              <a:latin typeface="Bell MT" panose="02020503060305020303" pitchFamily="18" charset="0"/>
            </a:endParaRPr>
          </a:p>
          <a:p>
            <a:pPr>
              <a:lnSpc>
                <a:spcPct val="170000"/>
              </a:lnSpc>
            </a:pPr>
            <a:r>
              <a:rPr lang="es-ES" dirty="0">
                <a:latin typeface="Bell MT" panose="02020503060305020303" pitchFamily="18" charset="0"/>
              </a:rPr>
              <a:t>Videotutoriales: </a:t>
            </a:r>
            <a:r>
              <a:rPr lang="es-ES" dirty="0">
                <a:latin typeface="Bell MT" panose="02020503060305020303" pitchFamily="18" charset="0"/>
                <a:hlinkClick r:id="rId3"/>
              </a:rPr>
              <a:t>https://www.sativum.es/web/sativum/tutorials</a:t>
            </a:r>
            <a:endParaRPr lang="es-ES" dirty="0">
              <a:latin typeface="Bell MT" panose="02020503060305020303" pitchFamily="18" charset="0"/>
            </a:endParaRPr>
          </a:p>
          <a:p>
            <a:pPr>
              <a:lnSpc>
                <a:spcPct val="170000"/>
              </a:lnSpc>
            </a:pPr>
            <a:r>
              <a:rPr lang="es-ES" dirty="0">
                <a:latin typeface="Bell MT" panose="02020503060305020303" pitchFamily="18" charset="0"/>
                <a:hlinkClick r:id="rId4"/>
              </a:rPr>
              <a:t>Canal de </a:t>
            </a:r>
            <a:r>
              <a:rPr lang="es-ES" dirty="0" err="1">
                <a:latin typeface="Bell MT" panose="02020503060305020303" pitchFamily="18" charset="0"/>
                <a:hlinkClick r:id="rId4"/>
              </a:rPr>
              <a:t>Youtube</a:t>
            </a:r>
            <a:r>
              <a:rPr lang="es-ES" dirty="0">
                <a:latin typeface="Bell MT" panose="02020503060305020303" pitchFamily="18" charset="0"/>
                <a:hlinkClick r:id="rId4"/>
              </a:rPr>
              <a:t> de Sativum </a:t>
            </a:r>
            <a:r>
              <a:rPr lang="es-ES" dirty="0">
                <a:latin typeface="Bell MT" panose="02020503060305020303" pitchFamily="18" charset="0"/>
              </a:rPr>
              <a:t>con muchos </a:t>
            </a:r>
            <a:r>
              <a:rPr lang="es-ES" dirty="0" err="1">
                <a:latin typeface="Bell MT" panose="02020503060305020303" pitchFamily="18" charset="0"/>
              </a:rPr>
              <a:t>tips</a:t>
            </a:r>
            <a:r>
              <a:rPr lang="es-ES" dirty="0">
                <a:latin typeface="Bell MT" panose="02020503060305020303" pitchFamily="18" charset="0"/>
              </a:rPr>
              <a:t> de uso de la herramienta</a:t>
            </a:r>
          </a:p>
          <a:p>
            <a:pPr marL="0" indent="0">
              <a:lnSpc>
                <a:spcPct val="170000"/>
              </a:lnSpc>
              <a:buNone/>
            </a:pPr>
            <a:endParaRPr lang="es-ES" dirty="0">
              <a:latin typeface="Bell MT" panose="02020503060305020303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EBA54E-43E0-4210-8B85-B07C065D0A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94" y="177372"/>
            <a:ext cx="1652809" cy="4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72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31DA0B0-01A8-4AC7-A1A2-BBEEED3C6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100" y="514350"/>
            <a:ext cx="7543800" cy="5829300"/>
          </a:xfrm>
          <a:prstGeom prst="rect">
            <a:avLst/>
          </a:prstGeom>
        </p:spPr>
      </p:pic>
      <p:sp>
        <p:nvSpPr>
          <p:cNvPr id="5" name="Rectángulo 4">
            <a:hlinkClick r:id="rId5"/>
            <a:extLst>
              <a:ext uri="{FF2B5EF4-FFF2-40B4-BE49-F238E27FC236}">
                <a16:creationId xmlns:a16="http://schemas.microsoft.com/office/drawing/2014/main" id="{8C440EA8-0296-4BCB-944D-4E466ED3346F}"/>
              </a:ext>
            </a:extLst>
          </p:cNvPr>
          <p:cNvSpPr/>
          <p:nvPr/>
        </p:nvSpPr>
        <p:spPr>
          <a:xfrm>
            <a:off x="4365142" y="2114033"/>
            <a:ext cx="3461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s-ES" sz="2400" b="1" dirty="0">
                <a:solidFill>
                  <a:prstClr val="white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sz="2400" b="1" dirty="0">
              <a:solidFill>
                <a:prstClr val="white"/>
              </a:solidFill>
              <a:latin typeface="Calibri" panose="020F0502020204030204"/>
            </a:endParaRPr>
          </a:p>
          <a:p>
            <a:pPr defTabSz="457200"/>
            <a:endParaRPr lang="es-E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A93F27E-2064-4505-A55E-B00516BF5845}"/>
              </a:ext>
            </a:extLst>
          </p:cNvPr>
          <p:cNvSpPr/>
          <p:nvPr/>
        </p:nvSpPr>
        <p:spPr>
          <a:xfrm>
            <a:off x="3772960" y="4838861"/>
            <a:ext cx="4646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b="1" dirty="0" err="1">
                <a:solidFill>
                  <a:schemeClr val="bg1"/>
                </a:solidFill>
              </a:rPr>
              <a:t>Correo</a:t>
            </a:r>
            <a:r>
              <a:rPr lang="en-GB" b="1" dirty="0">
                <a:solidFill>
                  <a:schemeClr val="bg1"/>
                </a:solidFill>
              </a:rPr>
              <a:t> de Soporte 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s-ES" b="1" dirty="0">
                <a:solidFill>
                  <a:srgbClr val="0000FF"/>
                </a:solidFill>
                <a:latin typeface="Calibri" panose="020F05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soporte-sativum@itacyl.es</a:t>
            </a:r>
            <a:endParaRPr lang="es-ES" b="1" dirty="0">
              <a:solidFill>
                <a:srgbClr val="0000FF"/>
              </a:solidFill>
              <a:latin typeface="Calibri" panose="020F0502020204030204"/>
            </a:endParaRPr>
          </a:p>
          <a:p>
            <a:pPr defTabSz="457200"/>
            <a:endParaRPr lang="es-ES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637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46CBC-5E18-4072-85FD-FF3CCC2B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189187"/>
            <a:ext cx="7081795" cy="1501502"/>
          </a:xfrm>
        </p:spPr>
        <p:txBody>
          <a:bodyPr>
            <a:normAutofit/>
          </a:bodyPr>
          <a:lstStyle/>
          <a:p>
            <a:r>
              <a:rPr lang="es-ES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 de sostenibilidad de nutrientes: FAST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98C3F2-28EC-42A4-B2F1-CED516BB9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6421244" cy="2747963"/>
          </a:xfrm>
        </p:spPr>
        <p:txBody>
          <a:bodyPr>
            <a:normAutofit/>
          </a:bodyPr>
          <a:lstStyle/>
          <a:p>
            <a:r>
              <a:rPr lang="es-ES" noProof="0" dirty="0"/>
              <a:t>Componentes mínimos:</a:t>
            </a:r>
          </a:p>
          <a:p>
            <a:pPr lvl="1"/>
            <a:r>
              <a:rPr lang="es-ES" noProof="0" dirty="0"/>
              <a:t>Balance de nutrientes principales (N y P)</a:t>
            </a:r>
          </a:p>
          <a:p>
            <a:pPr lvl="1"/>
            <a:r>
              <a:rPr lang="es-ES" noProof="0" dirty="0"/>
              <a:t>Filtros o avisos sobre requerimientos legales</a:t>
            </a:r>
          </a:p>
          <a:p>
            <a:pPr lvl="1"/>
            <a:r>
              <a:rPr lang="es-ES" noProof="0" dirty="0"/>
              <a:t>Información existente de suelos (analíticas)</a:t>
            </a:r>
          </a:p>
          <a:p>
            <a:pPr lvl="1"/>
            <a:r>
              <a:rPr lang="es-ES" noProof="0" dirty="0"/>
              <a:t>Datos del sistema de ayudas (parcelario y cultivo declarado)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E0176E5-395F-4C88-BD9B-1ED3FFF10C90}"/>
              </a:ext>
            </a:extLst>
          </p:cNvPr>
          <p:cNvGrpSpPr/>
          <p:nvPr/>
        </p:nvGrpSpPr>
        <p:grpSpPr>
          <a:xfrm>
            <a:off x="20379783" y="1002506"/>
            <a:ext cx="3661317" cy="6857999"/>
            <a:chOff x="8117624" y="-681037"/>
            <a:chExt cx="3724971" cy="82054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09D40A1-E627-40E3-AB40-B0E1C08E5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18"/>
            <a:stretch/>
          </p:blipFill>
          <p:spPr>
            <a:xfrm>
              <a:off x="8117624" y="-681037"/>
              <a:ext cx="3724971" cy="6858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5155878-C23E-4339-B4E1-06D5D6554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9268" r="2718"/>
            <a:stretch/>
          </p:blipFill>
          <p:spPr>
            <a:xfrm>
              <a:off x="8117624" y="5416783"/>
              <a:ext cx="3724971" cy="2107580"/>
            </a:xfrm>
            <a:prstGeom prst="rect">
              <a:avLst/>
            </a:prstGeom>
          </p:spPr>
        </p:pic>
      </p:grpSp>
      <p:pic>
        <p:nvPicPr>
          <p:cNvPr id="1026" name="Picture 2" descr="[">
            <a:extLst>
              <a:ext uri="{FF2B5EF4-FFF2-40B4-BE49-F238E27FC236}">
                <a16:creationId xmlns:a16="http://schemas.microsoft.com/office/drawing/2014/main" id="{4D902F82-8FBD-4399-A605-7C3C3DF86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135" y="2912582"/>
            <a:ext cx="219075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S | Farm Sustainability Tool (FaST) released – Desira">
            <a:extLst>
              <a:ext uri="{FF2B5EF4-FFF2-40B4-BE49-F238E27FC236}">
                <a16:creationId xmlns:a16="http://schemas.microsoft.com/office/drawing/2014/main" id="{3F2B6553-2F95-4502-A595-9282CAE2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58" y="365125"/>
            <a:ext cx="4102704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1FBE20-3705-471D-8E30-E33DAC233C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5138"/>
          <a:stretch/>
        </p:blipFill>
        <p:spPr>
          <a:xfrm>
            <a:off x="294247" y="1519010"/>
            <a:ext cx="7509150" cy="17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C1D0799-B5C0-4626-8F77-91F28DF2A30C}"/>
              </a:ext>
            </a:extLst>
          </p:cNvPr>
          <p:cNvSpPr/>
          <p:nvPr/>
        </p:nvSpPr>
        <p:spPr>
          <a:xfrm>
            <a:off x="1214370" y="1992544"/>
            <a:ext cx="10124901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SATIVUM: Gestión de nutrientes y mapas de prescripción con dosis variable en el marco del proyecto LIFE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FertiWise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9FAEB1-3EC4-4C14-A120-67D3B5D04FE5}"/>
              </a:ext>
            </a:extLst>
          </p:cNvPr>
          <p:cNvSpPr/>
          <p:nvPr/>
        </p:nvSpPr>
        <p:spPr>
          <a:xfrm>
            <a:off x="599767" y="298648"/>
            <a:ext cx="1135410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Jornadas participativas proyecto LIFE NITRAZENS: Impulsando juntos una mejora en la gestión de los nitratos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F208DA2-968F-451A-963C-3DC20039C9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13149B-36C1-4EFD-AC43-14E198EB9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0" y="667980"/>
            <a:ext cx="4194234" cy="10430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AB3472-8251-4B68-BD29-6D15998ED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60" y="3495643"/>
            <a:ext cx="3320474" cy="8080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C1A9CCC-807B-433F-AA6E-C3BF27364687}"/>
              </a:ext>
            </a:extLst>
          </p:cNvPr>
          <p:cNvSpPr txBox="1"/>
          <p:nvPr/>
        </p:nvSpPr>
        <p:spPr>
          <a:xfrm>
            <a:off x="1465200" y="2873567"/>
            <a:ext cx="926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Ponente: Vanessa Paredes Gómez </a:t>
            </a:r>
            <a:r>
              <a:rPr lang="es-ES" b="1" dirty="0">
                <a:solidFill>
                  <a:prstClr val="black">
                    <a:lumMod val="85000"/>
                    <a:lumOff val="15000"/>
                  </a:prstClr>
                </a:solidFill>
                <a:hlinkClick r:id="rId5"/>
              </a:rPr>
              <a:t>vanessa.paredes@itacyl.es</a:t>
            </a:r>
            <a:endParaRPr lang="es-ES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3 Imagen" descr="gob-mapama-seiasa_comprimido.jpg">
            <a:extLst>
              <a:ext uri="{FF2B5EF4-FFF2-40B4-BE49-F238E27FC236}">
                <a16:creationId xmlns:a16="http://schemas.microsoft.com/office/drawing/2014/main" id="{EC96D621-BEB0-4CE8-8174-3D2B780DE95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7919" y="5780209"/>
            <a:ext cx="4517895" cy="9429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20 Rectángulo">
            <a:extLst>
              <a:ext uri="{FF2B5EF4-FFF2-40B4-BE49-F238E27FC236}">
                <a16:creationId xmlns:a16="http://schemas.microsoft.com/office/drawing/2014/main" id="{9FF8C61C-AE63-482E-AFC9-773EB316EB85}"/>
              </a:ext>
            </a:extLst>
          </p:cNvPr>
          <p:cNvSpPr/>
          <p:nvPr/>
        </p:nvSpPr>
        <p:spPr>
          <a:xfrm>
            <a:off x="834991" y="4522373"/>
            <a:ext cx="106172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¡Muchas gracias por su atención!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03622C-1405-4167-8E53-0F1AFB03D8B9}"/>
              </a:ext>
            </a:extLst>
          </p:cNvPr>
          <p:cNvSpPr txBox="1"/>
          <p:nvPr/>
        </p:nvSpPr>
        <p:spPr>
          <a:xfrm>
            <a:off x="8343627" y="6374686"/>
            <a:ext cx="389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Herrera de Pisuerga, 21</a:t>
            </a: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abril 2026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3505129" y="1123145"/>
            <a:ext cx="5181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Primer contacto con SATIVUM (primera pantalla)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3321A5B-46F6-4A12-96CC-15B4A099C1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E3E67F5-E8C6-4DCA-BE26-CE9680C697C0}"/>
              </a:ext>
            </a:extLst>
          </p:cNvPr>
          <p:cNvPicPr preferRelativeResize="0"/>
          <p:nvPr/>
        </p:nvPicPr>
        <p:blipFill rotWithShape="1">
          <a:blip r:embed="rId4" cstate="print"/>
          <a:srcRect l="5125" r="1128"/>
          <a:stretch/>
        </p:blipFill>
        <p:spPr>
          <a:xfrm>
            <a:off x="9548238" y="310160"/>
            <a:ext cx="2227060" cy="1000943"/>
          </a:xfrm>
          <a:prstGeom prst="rect">
            <a:avLst/>
          </a:prstGeom>
        </p:spPr>
      </p:pic>
      <p:sp>
        <p:nvSpPr>
          <p:cNvPr id="3" name="Flecha: doblada 2">
            <a:extLst>
              <a:ext uri="{FF2B5EF4-FFF2-40B4-BE49-F238E27FC236}">
                <a16:creationId xmlns:a16="http://schemas.microsoft.com/office/drawing/2014/main" id="{1FAAE5D6-6723-4CB8-AD71-F0885FA5018F}"/>
              </a:ext>
            </a:extLst>
          </p:cNvPr>
          <p:cNvSpPr/>
          <p:nvPr/>
        </p:nvSpPr>
        <p:spPr>
          <a:xfrm rot="5400000" flipV="1">
            <a:off x="9441802" y="490063"/>
            <a:ext cx="393792" cy="1659956"/>
          </a:xfrm>
          <a:prstGeom prst="bentArrow">
            <a:avLst>
              <a:gd name="adj1" fmla="val 1674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EA60ED-FC93-4789-9CAE-ADFF79512B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8284" y="1516354"/>
            <a:ext cx="9635430" cy="4868322"/>
          </a:xfrm>
          <a:prstGeom prst="rect">
            <a:avLst/>
          </a:prstGeom>
        </p:spPr>
      </p:pic>
      <p:sp>
        <p:nvSpPr>
          <p:cNvPr id="4" name="Estrella: 7 puntas 3">
            <a:extLst>
              <a:ext uri="{FF2B5EF4-FFF2-40B4-BE49-F238E27FC236}">
                <a16:creationId xmlns:a16="http://schemas.microsoft.com/office/drawing/2014/main" id="{8380CD42-05EE-4C22-A38C-1CADA1123B16}"/>
              </a:ext>
            </a:extLst>
          </p:cNvPr>
          <p:cNvSpPr/>
          <p:nvPr/>
        </p:nvSpPr>
        <p:spPr>
          <a:xfrm>
            <a:off x="8099708" y="5931114"/>
            <a:ext cx="621792" cy="609600"/>
          </a:xfrm>
          <a:prstGeom prst="star7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311DFD6-9C75-4705-8763-CD44BDEA94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0286" t="28231" r="34000" b="22800"/>
          <a:stretch/>
        </p:blipFill>
        <p:spPr>
          <a:xfrm>
            <a:off x="8327292" y="6141589"/>
            <a:ext cx="166624" cy="191236"/>
          </a:xfrm>
          <a:prstGeom prst="rect">
            <a:avLst/>
          </a:prstGeom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B0E52C9-059A-475B-A67C-6E220A79368A}"/>
              </a:ext>
            </a:extLst>
          </p:cNvPr>
          <p:cNvSpPr/>
          <p:nvPr/>
        </p:nvSpPr>
        <p:spPr>
          <a:xfrm>
            <a:off x="7234393" y="6209211"/>
            <a:ext cx="777494" cy="12361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701800" y="4632174"/>
            <a:ext cx="4141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Crearse un perfil de usuario: </a:t>
            </a: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REGISTRARSE y dar premisos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34E9674-9767-435C-A25B-A73AB28D2E78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15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66EB38E-3FAE-4640-8B7F-B39D6B100C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C1310D-3152-48B7-9902-E0F4EAE9A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912" y="928839"/>
            <a:ext cx="8046720" cy="59291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27B978-B1B5-4324-921D-9F0D1C7D35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5907" y="1292256"/>
            <a:ext cx="793146" cy="7063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365F558-1382-4F4A-A3E8-62174F44C9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2065"/>
          <a:stretch/>
        </p:blipFill>
        <p:spPr>
          <a:xfrm>
            <a:off x="6285714" y="2127604"/>
            <a:ext cx="774648" cy="8049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9E92808-6CD5-4572-B585-75B1EC47747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1355559"/>
            <a:ext cx="5830593" cy="328694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B901232-B5B8-4138-A9D5-F0F7937CDFF8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Todo el campo en tu celular : : El Litoral - Noticias - Santa Fe -  Argentina - ellitoral.com : :">
            <a:extLst>
              <a:ext uri="{FF2B5EF4-FFF2-40B4-BE49-F238E27FC236}">
                <a16:creationId xmlns:a16="http://schemas.microsoft.com/office/drawing/2014/main" id="{2BBEBBE3-123D-460C-8333-82DDD4E2E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t="3877" r="16364" b="18370"/>
          <a:stretch/>
        </p:blipFill>
        <p:spPr bwMode="auto">
          <a:xfrm>
            <a:off x="7154533" y="3097910"/>
            <a:ext cx="3639195" cy="328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">
            <a:extLst>
              <a:ext uri="{FF2B5EF4-FFF2-40B4-BE49-F238E27FC236}">
                <a16:creationId xmlns:a16="http://schemas.microsoft.com/office/drawing/2014/main" id="{B3C4AE57-5C27-4D5A-A955-E38CFC70CF3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29322" y="3438212"/>
            <a:ext cx="1509372" cy="2675438"/>
          </a:xfrm>
          <a:prstGeom prst="rect">
            <a:avLst/>
          </a:prstGeom>
        </p:spPr>
      </p:pic>
      <p:pic>
        <p:nvPicPr>
          <p:cNvPr id="15" name="Imagen 5">
            <a:extLst>
              <a:ext uri="{FF2B5EF4-FFF2-40B4-BE49-F238E27FC236}">
                <a16:creationId xmlns:a16="http://schemas.microsoft.com/office/drawing/2014/main" id="{7EC887CB-FEB8-44DA-8D34-99ABA270401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57294" y="2629932"/>
            <a:ext cx="771525" cy="923925"/>
          </a:xfrm>
          <a:prstGeom prst="rect">
            <a:avLst/>
          </a:prstGeom>
          <a:ln w="57150">
            <a:noFill/>
          </a:ln>
        </p:spPr>
      </p:pic>
      <p:pic>
        <p:nvPicPr>
          <p:cNvPr id="16" name="Imagen 6">
            <a:extLst>
              <a:ext uri="{FF2B5EF4-FFF2-40B4-BE49-F238E27FC236}">
                <a16:creationId xmlns:a16="http://schemas.microsoft.com/office/drawing/2014/main" id="{03DB7D88-19E1-4426-B18D-5F33E00EF0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2065"/>
          <a:stretch/>
        </p:blipFill>
        <p:spPr>
          <a:xfrm>
            <a:off x="10857897" y="3712047"/>
            <a:ext cx="774648" cy="80493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85284" y="695377"/>
            <a:ext cx="2514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316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66EB38E-3FAE-4640-8B7F-B39D6B100C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C1310D-3152-48B7-9902-E0F4EAE9A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89" y="968066"/>
            <a:ext cx="8046720" cy="59291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27B978-B1B5-4324-921D-9F0D1C7D35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67539" y="688389"/>
            <a:ext cx="793146" cy="7063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365F558-1382-4F4A-A3E8-62174F44C9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2065"/>
          <a:stretch/>
        </p:blipFill>
        <p:spPr>
          <a:xfrm>
            <a:off x="11167539" y="1674462"/>
            <a:ext cx="774648" cy="804939"/>
          </a:xfrm>
          <a:prstGeom prst="rect">
            <a:avLst/>
          </a:prstGeom>
        </p:spPr>
      </p:pic>
      <p:pic>
        <p:nvPicPr>
          <p:cNvPr id="13" name="12 Imagen" descr="escritorio con aplicacion_2024-04-28 at 12.38.15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1053" y="1378800"/>
            <a:ext cx="5826182" cy="3273586"/>
          </a:xfrm>
          <a:prstGeom prst="rect">
            <a:avLst/>
          </a:prstGeom>
        </p:spPr>
      </p:pic>
      <p:sp>
        <p:nvSpPr>
          <p:cNvPr id="14" name="Elipse 12">
            <a:extLst>
              <a:ext uri="{FF2B5EF4-FFF2-40B4-BE49-F238E27FC236}">
                <a16:creationId xmlns:a16="http://schemas.microsoft.com/office/drawing/2014/main" id="{B8499EA8-9C38-49FB-BDC1-98F773EBA18D}"/>
              </a:ext>
            </a:extLst>
          </p:cNvPr>
          <p:cNvSpPr/>
          <p:nvPr/>
        </p:nvSpPr>
        <p:spPr>
          <a:xfrm>
            <a:off x="6459084" y="2351292"/>
            <a:ext cx="536448" cy="7528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9BBCDE5-BB19-4D02-AB34-70113145B6A1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FFF5873-BCD9-407B-B5D5-AF37426B7E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5156" r="4860"/>
          <a:stretch/>
        </p:blipFill>
        <p:spPr>
          <a:xfrm>
            <a:off x="426431" y="1508446"/>
            <a:ext cx="3674318" cy="480974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DF6C18-697E-42F9-8A9A-6208E4E1FC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90" y="1980886"/>
            <a:ext cx="2080260" cy="3864864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B74CD976-90F8-4EB5-8C4A-772ABC6813E0}"/>
              </a:ext>
            </a:extLst>
          </p:cNvPr>
          <p:cNvSpPr/>
          <p:nvPr/>
        </p:nvSpPr>
        <p:spPr>
          <a:xfrm>
            <a:off x="2059596" y="3913318"/>
            <a:ext cx="536448" cy="7528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91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8950" y="802640"/>
            <a:ext cx="7161989" cy="592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5082672" y="6376721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Principal o de Explotación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00F41CF-1C89-4AB2-BE90-755F107D0CA8}"/>
              </a:ext>
            </a:extLst>
          </p:cNvPr>
          <p:cNvSpPr/>
          <p:nvPr/>
        </p:nvSpPr>
        <p:spPr>
          <a:xfrm>
            <a:off x="2827063" y="1584516"/>
            <a:ext cx="1860267" cy="467953"/>
          </a:xfrm>
          <a:prstGeom prst="roundRect">
            <a:avLst/>
          </a:prstGeom>
          <a:noFill/>
          <a:ln w="28575">
            <a:solidFill>
              <a:srgbClr val="1010A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9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962155-2520-45BF-9CC3-6BC9EA832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51" y="1609042"/>
            <a:ext cx="9157262" cy="518013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EDD7E80-21A5-4342-A37B-C9EC75CEBDA1}"/>
              </a:ext>
            </a:extLst>
          </p:cNvPr>
          <p:cNvSpPr/>
          <p:nvPr/>
        </p:nvSpPr>
        <p:spPr>
          <a:xfrm>
            <a:off x="5478056" y="6396920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ocadillo: ovalado 9" descr="Posibilidad de filtrar datos (estilo excel)">
            <a:extLst>
              <a:ext uri="{FF2B5EF4-FFF2-40B4-BE49-F238E27FC236}">
                <a16:creationId xmlns:a16="http://schemas.microsoft.com/office/drawing/2014/main" id="{EA0BCC4E-DA19-4FA3-9651-6A355B17AFA9}"/>
              </a:ext>
            </a:extLst>
          </p:cNvPr>
          <p:cNvSpPr/>
          <p:nvPr/>
        </p:nvSpPr>
        <p:spPr>
          <a:xfrm>
            <a:off x="8921579" y="705325"/>
            <a:ext cx="2472374" cy="843389"/>
          </a:xfrm>
          <a:prstGeom prst="wedgeEllipseCallout">
            <a:avLst>
              <a:gd name="adj1" fmla="val 37903"/>
              <a:gd name="adj2" fmla="val 130193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Posibilidad de filtrar parcelas por distintos criterios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190D81-DB38-43E3-BB01-7DC4AF85DD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F88CB1C-A7B6-4803-991E-788FFB2A1C26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n 11">
            <a:extLst>
              <a:ext uri="{FF2B5EF4-FFF2-40B4-BE49-F238E27FC236}">
                <a16:creationId xmlns:a16="http://schemas.microsoft.com/office/drawing/2014/main" id="{A654196E-5774-4706-ADC7-4DCC99B9A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7" name="Rectángulo 13">
            <a:extLst>
              <a:ext uri="{FF2B5EF4-FFF2-40B4-BE49-F238E27FC236}">
                <a16:creationId xmlns:a16="http://schemas.microsoft.com/office/drawing/2014/main" id="{4909FE37-7A58-4E69-8D6E-B1FB3726EE5B}"/>
              </a:ext>
            </a:extLst>
          </p:cNvPr>
          <p:cNvSpPr/>
          <p:nvPr/>
        </p:nvSpPr>
        <p:spPr>
          <a:xfrm>
            <a:off x="4038337" y="142953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Principal o de Explotación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02F69A9-D668-4CE3-9CF9-1F17D1734AED}"/>
              </a:ext>
            </a:extLst>
          </p:cNvPr>
          <p:cNvSpPr/>
          <p:nvPr/>
        </p:nvSpPr>
        <p:spPr>
          <a:xfrm>
            <a:off x="9288674" y="2248847"/>
            <a:ext cx="1960605" cy="296562"/>
          </a:xfrm>
          <a:prstGeom prst="roundRect">
            <a:avLst/>
          </a:prstGeom>
          <a:noFill/>
          <a:ln w="28575">
            <a:solidFill>
              <a:srgbClr val="101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3D4AA13-8EFD-4B96-BF64-C0BFC1FB2E83}"/>
              </a:ext>
            </a:extLst>
          </p:cNvPr>
          <p:cNvSpPr/>
          <p:nvPr/>
        </p:nvSpPr>
        <p:spPr>
          <a:xfrm>
            <a:off x="3333509" y="536892"/>
            <a:ext cx="4900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Pestaña Cultivos: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-  Resumen de cultivos registrados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-  Superficie ocupada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6811826-B28B-4C7B-9E59-72B24F46EDF5}"/>
              </a:ext>
            </a:extLst>
          </p:cNvPr>
          <p:cNvSpPr/>
          <p:nvPr/>
        </p:nvSpPr>
        <p:spPr>
          <a:xfrm>
            <a:off x="5040661" y="2835287"/>
            <a:ext cx="2422548" cy="467953"/>
          </a:xfrm>
          <a:prstGeom prst="roundRect">
            <a:avLst/>
          </a:prstGeom>
          <a:noFill/>
          <a:ln w="28575">
            <a:solidFill>
              <a:srgbClr val="1010A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ángulo 8">
            <a:extLst>
              <a:ext uri="{FF2B5EF4-FFF2-40B4-BE49-F238E27FC236}">
                <a16:creationId xmlns:a16="http://schemas.microsoft.com/office/drawing/2014/main" id="{0E187BFC-963E-4EC3-B435-EA6195A3CF76}"/>
              </a:ext>
            </a:extLst>
          </p:cNvPr>
          <p:cNvSpPr/>
          <p:nvPr/>
        </p:nvSpPr>
        <p:spPr>
          <a:xfrm>
            <a:off x="180499" y="4572890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BF899B-7F31-4BBC-B6C8-BD19854E1E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4306" y="1970740"/>
            <a:ext cx="9144000" cy="468599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3317033" y="1123146"/>
            <a:ext cx="6981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Pestaña Explotación: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-  Explotaciones registradas de un mismo usuario (SIN límite)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EDD7E80-21A5-4342-A37B-C9EC75CEBDA1}"/>
              </a:ext>
            </a:extLst>
          </p:cNvPr>
          <p:cNvSpPr/>
          <p:nvPr/>
        </p:nvSpPr>
        <p:spPr>
          <a:xfrm>
            <a:off x="6058275" y="6308530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F72870-169E-4ADE-B44A-6C260E528F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33FE505-E912-4490-A86C-8125AD1E405D}"/>
              </a:ext>
            </a:extLst>
          </p:cNvPr>
          <p:cNvSpPr/>
          <p:nvPr/>
        </p:nvSpPr>
        <p:spPr>
          <a:xfrm>
            <a:off x="7308450" y="2649992"/>
            <a:ext cx="2371013" cy="467953"/>
          </a:xfrm>
          <a:prstGeom prst="roundRect">
            <a:avLst/>
          </a:prstGeom>
          <a:noFill/>
          <a:ln w="28575">
            <a:solidFill>
              <a:srgbClr val="1010A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8">
            <a:extLst>
              <a:ext uri="{FF2B5EF4-FFF2-40B4-BE49-F238E27FC236}">
                <a16:creationId xmlns:a16="http://schemas.microsoft.com/office/drawing/2014/main" id="{4C3CB1C7-07D2-4D6B-B0CE-2FCE6D8053F9}"/>
              </a:ext>
            </a:extLst>
          </p:cNvPr>
          <p:cNvSpPr/>
          <p:nvPr/>
        </p:nvSpPr>
        <p:spPr>
          <a:xfrm>
            <a:off x="180499" y="4572890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1">
            <a:extLst>
              <a:ext uri="{FF2B5EF4-FFF2-40B4-BE49-F238E27FC236}">
                <a16:creationId xmlns:a16="http://schemas.microsoft.com/office/drawing/2014/main" id="{881AA1DC-4FDD-4305-A2FA-1C189D0AD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574AC76D-3047-426C-B940-89164BFE482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50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2869993" y="1123146"/>
            <a:ext cx="9132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Pestaña Vigor vegetal: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-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Vista del ranking de mejores/peores parcelas en función del vigor observado vía satélite 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F72870-169E-4ADE-B44A-6C260E528F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686928-6702-4432-8FB5-E0C989866B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44877"/>
            <a:ext cx="12192000" cy="32567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D99BD63-A8E8-4519-8C11-77BD7E292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92398"/>
          <a:stretch/>
        </p:blipFill>
        <p:spPr>
          <a:xfrm>
            <a:off x="1097280" y="5734854"/>
            <a:ext cx="9519920" cy="36933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EDD7E80-21A5-4342-A37B-C9EC75CEBDA1}"/>
              </a:ext>
            </a:extLst>
          </p:cNvPr>
          <p:cNvSpPr/>
          <p:nvPr/>
        </p:nvSpPr>
        <p:spPr>
          <a:xfrm>
            <a:off x="5006849" y="5771075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0701B0C-E2AB-4380-9134-C4825DFC3F21}"/>
              </a:ext>
            </a:extLst>
          </p:cNvPr>
          <p:cNvSpPr/>
          <p:nvPr/>
        </p:nvSpPr>
        <p:spPr>
          <a:xfrm>
            <a:off x="9359669" y="2591177"/>
            <a:ext cx="2642696" cy="467953"/>
          </a:xfrm>
          <a:prstGeom prst="roundRect">
            <a:avLst/>
          </a:prstGeom>
          <a:noFill/>
          <a:ln w="28575">
            <a:solidFill>
              <a:srgbClr val="1010A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8">
            <a:extLst>
              <a:ext uri="{FF2B5EF4-FFF2-40B4-BE49-F238E27FC236}">
                <a16:creationId xmlns:a16="http://schemas.microsoft.com/office/drawing/2014/main" id="{C2BD9A18-B335-4AD3-BA91-68250EB21682}"/>
              </a:ext>
            </a:extLst>
          </p:cNvPr>
          <p:cNvSpPr/>
          <p:nvPr/>
        </p:nvSpPr>
        <p:spPr>
          <a:xfrm>
            <a:off x="231153" y="5350237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64ECBA3-3C17-4CED-8F54-35785F2A14DE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n 11">
            <a:extLst>
              <a:ext uri="{FF2B5EF4-FFF2-40B4-BE49-F238E27FC236}">
                <a16:creationId xmlns:a16="http://schemas.microsoft.com/office/drawing/2014/main" id="{DB979BE4-9100-419A-A78C-F64D62F86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760" y="741680"/>
            <a:ext cx="7273216" cy="602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5082672" y="6376721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74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MAPA y visor de datos SATIVUM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MAPA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74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MAPA y visor de datos SATIVUM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MAPA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AA8C3A-CCEF-4D35-98E4-BBCAEDF1F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030" y="1103631"/>
            <a:ext cx="9960305" cy="53560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5799364" y="6111848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7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99185-4866-47C9-A901-54F7D0BA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La herramienta dentro de un Cuaderno de explotación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F266B6D-90C9-466F-8ED3-728708172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456" y="2091435"/>
            <a:ext cx="8639175" cy="10191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6E3222E-6C6C-4DBF-9699-39601D6E8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92" y="3547365"/>
            <a:ext cx="9515475" cy="1800225"/>
          </a:xfrm>
          <a:prstGeom prst="rect">
            <a:avLst/>
          </a:prstGeom>
        </p:spPr>
      </p:pic>
      <p:pic>
        <p:nvPicPr>
          <p:cNvPr id="6" name="Picture 2" descr="https://www.fega.gob.es/sites/default/files/inline-images/diapositiva_7.png">
            <a:extLst>
              <a:ext uri="{FF2B5EF4-FFF2-40B4-BE49-F238E27FC236}">
                <a16:creationId xmlns:a16="http://schemas.microsoft.com/office/drawing/2014/main" id="{C557841C-7D7E-4BCD-8344-C4A385349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2" t="40395" r="38877" b="47275"/>
          <a:stretch/>
        </p:blipFill>
        <p:spPr bwMode="auto">
          <a:xfrm>
            <a:off x="10242765" y="979011"/>
            <a:ext cx="1734899" cy="10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495458-5985-4212-BD13-3D887F966D76}"/>
              </a:ext>
            </a:extLst>
          </p:cNvPr>
          <p:cNvSpPr txBox="1"/>
          <p:nvPr/>
        </p:nvSpPr>
        <p:spPr>
          <a:xfrm>
            <a:off x="2895600" y="5709920"/>
            <a:ext cx="669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Convenio FEGA-</a:t>
            </a:r>
            <a:r>
              <a:rPr lang="es-E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ITACyL</a:t>
            </a:r>
            <a:endParaRPr lang="es-E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0038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8319" y="727344"/>
            <a:ext cx="7186295" cy="5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6129152" y="6305601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Cuadernos de Explotación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CUADERNO DE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645656" y="1002152"/>
            <a:ext cx="641554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Cuaderno digital de explotación: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ayuda búsqueda FITOS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BA31C0-825A-409E-AB0B-E1252DE48E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B2E370-5281-4F60-94BA-FFA9B22C30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609" y="1676317"/>
            <a:ext cx="9333558" cy="504298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56ABA03-EA0E-47F2-A99C-A3A1816C825D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4FCA5BF8-EA50-4C9C-97E6-F027BF4E7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39A623-69A3-4E09-9BEB-7DC65AE74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777" y="0"/>
            <a:ext cx="4469997" cy="49276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7650371-EDF1-4BAE-9047-FA90EFA9C123}"/>
              </a:ext>
            </a:extLst>
          </p:cNvPr>
          <p:cNvSpPr/>
          <p:nvPr/>
        </p:nvSpPr>
        <p:spPr>
          <a:xfrm>
            <a:off x="5170170" y="3342640"/>
            <a:ext cx="1677670" cy="291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9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442225" y="67247"/>
            <a:ext cx="725905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Cuaderno digital de explotación: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ayuda búsqueda FITOS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BA31C0-825A-409E-AB0B-E1252DE48E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4FCA5BF8-EA50-4C9C-97E6-F027BF4E7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807ED8-4F6A-4C4E-80C1-5BA131718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72" y="573538"/>
            <a:ext cx="5584956" cy="62172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8F9ACB-2CC2-440A-B645-C20B426D1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690" y="812799"/>
            <a:ext cx="5333338" cy="59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6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3271A7-3F5D-4017-A864-8D0FD5321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633" y="264160"/>
            <a:ext cx="9545402" cy="6329680"/>
          </a:xfrm>
          <a:prstGeom prst="rect">
            <a:avLst/>
          </a:prstGeom>
        </p:spPr>
      </p:pic>
      <p:sp>
        <p:nvSpPr>
          <p:cNvPr id="7" name="Rectángulo 8">
            <a:extLst>
              <a:ext uri="{FF2B5EF4-FFF2-40B4-BE49-F238E27FC236}">
                <a16:creationId xmlns:a16="http://schemas.microsoft.com/office/drawing/2014/main" id="{A89014A0-B8C7-46C2-BCBE-3CF459A6131C}"/>
              </a:ext>
            </a:extLst>
          </p:cNvPr>
          <p:cNvSpPr/>
          <p:nvPr/>
        </p:nvSpPr>
        <p:spPr>
          <a:xfrm>
            <a:off x="327005" y="3784114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CUADERNO DE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FCB6DCD-4B83-45DF-ADE3-A96355E1F3E3}"/>
              </a:ext>
            </a:extLst>
          </p:cNvPr>
          <p:cNvSpPr/>
          <p:nvPr/>
        </p:nvSpPr>
        <p:spPr>
          <a:xfrm>
            <a:off x="2512633" y="904240"/>
            <a:ext cx="1663127" cy="15646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15C93F7-26FA-4469-84EF-F6E1D145B670}"/>
              </a:ext>
            </a:extLst>
          </p:cNvPr>
          <p:cNvSpPr/>
          <p:nvPr/>
        </p:nvSpPr>
        <p:spPr>
          <a:xfrm>
            <a:off x="11349252" y="1168400"/>
            <a:ext cx="606487" cy="6502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219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9DAEFDF-9ED0-48DB-A158-52C2B752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333" y="1213066"/>
            <a:ext cx="9560702" cy="5111512"/>
          </a:xfrm>
          <a:prstGeom prst="rect">
            <a:avLst/>
          </a:prstGeom>
        </p:spPr>
      </p:pic>
      <p:sp>
        <p:nvSpPr>
          <p:cNvPr id="8" name="Rectángulo 8">
            <a:extLst>
              <a:ext uri="{FF2B5EF4-FFF2-40B4-BE49-F238E27FC236}">
                <a16:creationId xmlns:a16="http://schemas.microsoft.com/office/drawing/2014/main" id="{9ABD6262-49FC-4077-9DB1-D586FE357949}"/>
              </a:ext>
            </a:extLst>
          </p:cNvPr>
          <p:cNvSpPr/>
          <p:nvPr/>
        </p:nvSpPr>
        <p:spPr>
          <a:xfrm>
            <a:off x="133965" y="3845074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CUADERNO DE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FCFE6BE-BCDD-4086-BA7E-748606108376}"/>
              </a:ext>
            </a:extLst>
          </p:cNvPr>
          <p:cNvSpPr/>
          <p:nvPr/>
        </p:nvSpPr>
        <p:spPr>
          <a:xfrm>
            <a:off x="7356373" y="1706880"/>
            <a:ext cx="497308" cy="3860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78CB4AD-7457-4A26-B1EC-275A7D7C5F23}"/>
              </a:ext>
            </a:extLst>
          </p:cNvPr>
          <p:cNvSpPr/>
          <p:nvPr/>
        </p:nvSpPr>
        <p:spPr>
          <a:xfrm>
            <a:off x="9215120" y="2926080"/>
            <a:ext cx="2062479" cy="2794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4341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14BAD-833B-4A91-B2B4-C50D46602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B02C20-571D-4AE8-84D2-EACD82253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9F62D9-E4E3-4B73-8899-C76C19DC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9" y="0"/>
            <a:ext cx="1044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828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4B5317-BBF9-4DE1-B370-9F53D8F85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00"/>
            <a:ext cx="12192000" cy="60183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920E5DB-9AAA-4617-898D-3B8689C7DFF8}"/>
              </a:ext>
            </a:extLst>
          </p:cNvPr>
          <p:cNvSpPr/>
          <p:nvPr/>
        </p:nvSpPr>
        <p:spPr>
          <a:xfrm>
            <a:off x="7183652" y="3190559"/>
            <a:ext cx="2529308" cy="4768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6115022-C046-423A-BB2E-189E3F64BADE}"/>
              </a:ext>
            </a:extLst>
          </p:cNvPr>
          <p:cNvSpPr/>
          <p:nvPr/>
        </p:nvSpPr>
        <p:spPr>
          <a:xfrm>
            <a:off x="6096000" y="2641919"/>
            <a:ext cx="4754880" cy="4768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058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EA11B8-BD67-45B4-B2E7-92600C93A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09" y="0"/>
            <a:ext cx="9849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358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1B63D0-3778-4E21-9B25-9E427B63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31" y="599545"/>
            <a:ext cx="11500738" cy="52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962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11" y="0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645656" y="1002152"/>
            <a:ext cx="396008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Cuaderno digital de explotación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BA31C0-825A-409E-AB0B-E1252DE48E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C5434D2-6741-4AFB-83AD-0CFEED7B340E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755C9D-0F63-4D22-A374-3F68B000C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132" y="1524084"/>
            <a:ext cx="8477469" cy="48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56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B5179-E9D0-41F8-828D-CAD7104B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E4F667-BEF3-4FC9-B89A-37332318E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FD733B-C057-44D5-95B4-72CD80E6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61987"/>
            <a:ext cx="114966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11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11" y="0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645656" y="1002152"/>
            <a:ext cx="396008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Cuaderno digital de explotación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BA31C0-825A-409E-AB0B-E1252DE48E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C5434D2-6741-4AFB-83AD-0CFEED7B340E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655BFF-B6BA-4248-BA31-C97B55E27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65" y="1579523"/>
            <a:ext cx="8096633" cy="470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91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6925C2-1BDA-4BC3-86FE-36AD6A3D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00062"/>
            <a:ext cx="1145857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871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12E926-3668-48BA-8B11-BEF460500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8" y="274320"/>
            <a:ext cx="3912552" cy="2212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D14B09-ED11-42C6-91C6-C47929D96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15" y="1081086"/>
            <a:ext cx="4162426" cy="23479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96874E-9080-4ED9-BFC5-194D4725F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052" y="1866423"/>
            <a:ext cx="4698965" cy="26435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037E32-B62D-4B0E-AC4B-9489B4E2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264" y="2936177"/>
            <a:ext cx="4429790" cy="24768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249DAB-1E7F-4525-B0DC-295D69359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994" y="4073144"/>
            <a:ext cx="4339272" cy="2444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09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9882-22B4-4D35-A8E0-0D85023A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8A5ADA-EF97-44FA-A2D6-D8D78A586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F06C5B-CBFD-4C8F-BEC5-DD8B39171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74"/>
            <a:ext cx="12192000" cy="666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56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C77F09A-2701-4B27-AFE4-55BD7E0F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36" y="1341842"/>
            <a:ext cx="10189752" cy="537688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88744FB-D2A7-4CC7-9ED6-FF43ACC50A4D}"/>
              </a:ext>
            </a:extLst>
          </p:cNvPr>
          <p:cNvSpPr/>
          <p:nvPr/>
        </p:nvSpPr>
        <p:spPr>
          <a:xfrm>
            <a:off x="6648074" y="6389876"/>
            <a:ext cx="586445" cy="3288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D91BC14-039E-442C-83C6-750AE2A4002C}"/>
              </a:ext>
            </a:extLst>
          </p:cNvPr>
          <p:cNvSpPr/>
          <p:nvPr/>
        </p:nvSpPr>
        <p:spPr>
          <a:xfrm>
            <a:off x="1832863" y="880196"/>
            <a:ext cx="9889579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comparativo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cultivos de distintas parcelas y </a:t>
            </a: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uncionalidad</a:t>
            </a: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campo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mediante GPS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6013C81-97B5-4ACD-9B88-7E108D280CC5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11">
            <a:extLst>
              <a:ext uri="{FF2B5EF4-FFF2-40B4-BE49-F238E27FC236}">
                <a16:creationId xmlns:a16="http://schemas.microsoft.com/office/drawing/2014/main" id="{5B214521-2B55-4A0F-85EC-2D5752713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BE51D88-8784-47C9-AA5A-F1FEB6DBE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8">
            <a:extLst>
              <a:ext uri="{FF2B5EF4-FFF2-40B4-BE49-F238E27FC236}">
                <a16:creationId xmlns:a16="http://schemas.microsoft.com/office/drawing/2014/main" id="{2C899E1D-56C2-40BB-A7B9-F8FBF350A025}"/>
              </a:ext>
            </a:extLst>
          </p:cNvPr>
          <p:cNvSpPr/>
          <p:nvPr/>
        </p:nvSpPr>
        <p:spPr>
          <a:xfrm>
            <a:off x="232415" y="5884763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ANÁLISIS Y COMPARATIVA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74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MAPA y visor de datos SATIVUM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AVISOS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FFEF21-0C95-4162-BC9E-FC737A4A7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739" y="81280"/>
            <a:ext cx="5034657" cy="669544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6607222" y="6366561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2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D81AC72-3755-4064-AB83-DC9F641D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190065" y="1334166"/>
            <a:ext cx="110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Descarga de las parcelas registradas en el REA (Registro de Explotaciones Agrícolas) de cada CCAA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239266C-0401-48A8-92F3-A38E8B969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0" y="1840240"/>
            <a:ext cx="4953000" cy="216217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B34A73-1F61-4F58-A717-31C89F692E37}"/>
              </a:ext>
            </a:extLst>
          </p:cNvPr>
          <p:cNvSpPr txBox="1"/>
          <p:nvPr/>
        </p:nvSpPr>
        <p:spPr>
          <a:xfrm>
            <a:off x="6481772" y="2415392"/>
            <a:ext cx="4452928" cy="707886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disponible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descarga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parcelas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desde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 REA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otras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CCAA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D541699-FA58-4F9A-BC72-42B97940B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772" y="3610898"/>
            <a:ext cx="4630453" cy="256175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307104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D81AC72-3755-4064-AB83-DC9F641D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6259747" y="4231496"/>
            <a:ext cx="5768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Poco a poco vamos habilitando al descarga desde el REA de todas las CCAA… </a:t>
            </a: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Estamos trabajando en ello…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B34A73-1F61-4F58-A717-31C89F692E37}"/>
              </a:ext>
            </a:extLst>
          </p:cNvPr>
          <p:cNvSpPr txBox="1"/>
          <p:nvPr/>
        </p:nvSpPr>
        <p:spPr>
          <a:xfrm>
            <a:off x="7297935" y="2384337"/>
            <a:ext cx="370242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disponible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descarga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parcelas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desde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 REA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otras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CCAA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86B670-4634-4261-BB61-BA723AD6B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1496998"/>
            <a:ext cx="52959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02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9B5892-889B-4D5B-B024-2C393428FD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9019" y="1613371"/>
            <a:ext cx="9144000" cy="24025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D8470EF-D514-4647-A207-238FE22BBE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369" y="3843616"/>
            <a:ext cx="5743840" cy="288941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8825C40-6553-47FC-BD4A-BE39182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859" y="619152"/>
            <a:ext cx="7886700" cy="786606"/>
          </a:xfrm>
        </p:spPr>
        <p:txBody>
          <a:bodyPr>
            <a:normAutofit fontScale="90000"/>
          </a:bodyPr>
          <a:lstStyle/>
          <a:p>
            <a:r>
              <a:rPr lang="en-GB" sz="4000" b="1" dirty="0" err="1">
                <a:latin typeface="+mn-lt"/>
              </a:rPr>
              <a:t>Principales</a:t>
            </a:r>
            <a:r>
              <a:rPr lang="en-GB" sz="4000" b="1" dirty="0">
                <a:latin typeface="+mn-lt"/>
              </a:rPr>
              <a:t> </a:t>
            </a:r>
            <a:r>
              <a:rPr lang="en-GB" sz="4000" b="1" dirty="0" err="1">
                <a:latin typeface="+mn-lt"/>
              </a:rPr>
              <a:t>funcionalidades</a:t>
            </a:r>
            <a:r>
              <a:rPr lang="en-GB" sz="4000" b="1" dirty="0">
                <a:latin typeface="+mn-lt"/>
              </a:rPr>
              <a:t> de Sativum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2BD3319-9567-4871-A289-C28C0B06177D}"/>
              </a:ext>
            </a:extLst>
          </p:cNvPr>
          <p:cNvSpPr/>
          <p:nvPr/>
        </p:nvSpPr>
        <p:spPr>
          <a:xfrm>
            <a:off x="11504441" y="1613371"/>
            <a:ext cx="208579" cy="303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0AE67C-5C11-48FE-81AA-7E67CCC09C7D}"/>
              </a:ext>
            </a:extLst>
          </p:cNvPr>
          <p:cNvSpPr/>
          <p:nvPr/>
        </p:nvSpPr>
        <p:spPr>
          <a:xfrm>
            <a:off x="0" y="7766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A39656-8C1C-4CDC-B259-F8899CB9B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81" y="1994926"/>
            <a:ext cx="1447800" cy="418785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C614D1-7972-430E-9D7E-0A90FCE75CE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702" y="5306603"/>
            <a:ext cx="8500747" cy="40558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FEEC8307-3D42-4B56-B00C-34B7851F68F2}"/>
              </a:ext>
            </a:extLst>
          </p:cNvPr>
          <p:cNvSpPr/>
          <p:nvPr/>
        </p:nvSpPr>
        <p:spPr>
          <a:xfrm rot="13058743">
            <a:off x="5409476" y="5704993"/>
            <a:ext cx="275084" cy="9264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BC05F3D-017F-47E9-914B-434E362CF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6" y="119511"/>
            <a:ext cx="2053213" cy="4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60651CB-F6ED-4AEE-94F4-47F3EE78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35" y="2081271"/>
            <a:ext cx="7353300" cy="20097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480" y="1021544"/>
            <a:ext cx="9113520" cy="8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CUADRO DE CONTROL de una parcela: </a:t>
            </a: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Seguimiento de una parcela agrícola con información de imágenes de satélite, evolución fenológica, datos meteorológicos, de suelo, etc. </a:t>
            </a:r>
            <a:endParaRPr kumimoji="0" lang="es-ES" alt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9F5496-9714-4868-B54E-EB03D9EF7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991" y="6388190"/>
            <a:ext cx="26798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Detalle de parcela desde móvil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B52C4E1-0510-49B1-A866-E3FAE8591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2980" r="7085" b="86720"/>
          <a:stretch/>
        </p:blipFill>
        <p:spPr>
          <a:xfrm>
            <a:off x="8727411" y="347691"/>
            <a:ext cx="1440000" cy="42776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1F77A52-AFB1-426F-A122-F9E883C07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427C461-5FC8-4FF3-B8BF-59B83A208876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C4584D-B0AE-476A-A6AA-6D956FC4C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31" y="1994568"/>
            <a:ext cx="2679825" cy="4645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2C76DE-F6C5-4981-908E-9EE865351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289" y="4335214"/>
            <a:ext cx="5562600" cy="1733550"/>
          </a:xfrm>
          <a:prstGeom prst="rect">
            <a:avLst/>
          </a:prstGeom>
        </p:spPr>
      </p:pic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DBBE1C4A-0284-46A0-9A10-F9AC909A5020}"/>
              </a:ext>
            </a:extLst>
          </p:cNvPr>
          <p:cNvCxnSpPr/>
          <p:nvPr/>
        </p:nvCxnSpPr>
        <p:spPr>
          <a:xfrm rot="5400000" flipH="1" flipV="1">
            <a:off x="2915521" y="2516885"/>
            <a:ext cx="622272" cy="499554"/>
          </a:xfrm>
          <a:prstGeom prst="bentConnector3">
            <a:avLst>
              <a:gd name="adj1" fmla="val 100615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0ADEAA7C-DCCA-4342-B6D6-B4E7B14ED8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0825" y="3657696"/>
            <a:ext cx="1594082" cy="762846"/>
          </a:xfrm>
          <a:prstGeom prst="bentConnector3">
            <a:avLst>
              <a:gd name="adj1" fmla="val 99077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5E2E9485-2D1E-4C50-A510-B9C4EBFDB23B}"/>
              </a:ext>
            </a:extLst>
          </p:cNvPr>
          <p:cNvSpPr/>
          <p:nvPr/>
        </p:nvSpPr>
        <p:spPr>
          <a:xfrm>
            <a:off x="9166289" y="4217663"/>
            <a:ext cx="355600" cy="476257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8AA7D87-B10C-4769-9966-B96D267CA06D}"/>
              </a:ext>
            </a:extLst>
          </p:cNvPr>
          <p:cNvSpPr/>
          <p:nvPr/>
        </p:nvSpPr>
        <p:spPr>
          <a:xfrm>
            <a:off x="9989610" y="2217397"/>
            <a:ext cx="383749" cy="393723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218A1BE-20E7-4719-B0E1-78C64AEA70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14" y="113082"/>
            <a:ext cx="1209286" cy="34979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7BCE650D-867A-4C70-B9DD-0DFA7B2D7AC0}"/>
              </a:ext>
            </a:extLst>
          </p:cNvPr>
          <p:cNvSpPr/>
          <p:nvPr/>
        </p:nvSpPr>
        <p:spPr>
          <a:xfrm>
            <a:off x="3403634" y="2813638"/>
            <a:ext cx="2357085" cy="2408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0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DD2D20-9557-4BB4-B33C-49BE62BEA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60" y="0"/>
            <a:ext cx="722314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7196163-4752-405E-930B-40C0C9F5B8EF}"/>
              </a:ext>
            </a:extLst>
          </p:cNvPr>
          <p:cNvSpPr/>
          <p:nvPr/>
        </p:nvSpPr>
        <p:spPr>
          <a:xfrm>
            <a:off x="1143000" y="2762250"/>
            <a:ext cx="29083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PARÁMETROS A ENVIAR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3BBA870-8BCD-4F00-A5D1-094638D2D807}"/>
              </a:ext>
            </a:extLst>
          </p:cNvPr>
          <p:cNvSpPr/>
          <p:nvPr/>
        </p:nvSpPr>
        <p:spPr>
          <a:xfrm>
            <a:off x="1143000" y="4813300"/>
            <a:ext cx="29083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 DE NECESIDADES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F5F192C3-AD85-40E9-94C7-DE9F25F5AA3F}"/>
              </a:ext>
            </a:extLst>
          </p:cNvPr>
          <p:cNvSpPr/>
          <p:nvPr/>
        </p:nvSpPr>
        <p:spPr>
          <a:xfrm>
            <a:off x="4396570" y="2947020"/>
            <a:ext cx="457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4790581C-5454-4D7D-BAE7-D5B611528DFB}"/>
              </a:ext>
            </a:extLst>
          </p:cNvPr>
          <p:cNvSpPr/>
          <p:nvPr/>
        </p:nvSpPr>
        <p:spPr>
          <a:xfrm rot="10800000">
            <a:off x="4281480" y="5067300"/>
            <a:ext cx="457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38BD9A-9A43-4647-A2B7-AF2A4ED2E3C4}"/>
              </a:ext>
            </a:extLst>
          </p:cNvPr>
          <p:cNvSpPr/>
          <p:nvPr/>
        </p:nvSpPr>
        <p:spPr>
          <a:xfrm>
            <a:off x="1143000" y="1953245"/>
            <a:ext cx="2908300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 URL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5183CFA-EB52-455D-BB56-CC76CF99B13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051300" y="1499840"/>
            <a:ext cx="1736183" cy="732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6">
            <a:extLst>
              <a:ext uri="{FF2B5EF4-FFF2-40B4-BE49-F238E27FC236}">
                <a16:creationId xmlns:a16="http://schemas.microsoft.com/office/drawing/2014/main" id="{26CA8B9D-09B8-4C59-A4D0-262AD70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2" y="377477"/>
            <a:ext cx="3900480" cy="1325563"/>
          </a:xfrm>
        </p:spPr>
        <p:txBody>
          <a:bodyPr/>
          <a:lstStyle/>
          <a:p>
            <a:r>
              <a:rPr lang="es-ES" noProof="0" dirty="0"/>
              <a:t>Herramienta de acceso público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A2FB16A-0518-48DD-BA28-59513FE061DB}"/>
              </a:ext>
            </a:extLst>
          </p:cNvPr>
          <p:cNvSpPr/>
          <p:nvPr/>
        </p:nvSpPr>
        <p:spPr>
          <a:xfrm>
            <a:off x="5471531" y="5894039"/>
            <a:ext cx="1248937" cy="651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118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0C9F85-624F-4B22-956A-B122154B0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669BDF-235F-4246-919E-426CCA1CB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E75B2-A576-44DC-A6DE-C14C4A9601A4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D8DC3E-212C-4194-BC83-B51420553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30" y="968066"/>
            <a:ext cx="10586920" cy="5823086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65ADEE6-5D39-41D8-8143-05BF02B698CB}"/>
              </a:ext>
            </a:extLst>
          </p:cNvPr>
          <p:cNvSpPr/>
          <p:nvPr/>
        </p:nvSpPr>
        <p:spPr>
          <a:xfrm>
            <a:off x="5881262" y="5889934"/>
            <a:ext cx="829056" cy="4537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1CBB4AE-18DE-48C6-8E9B-760E4A9C1B8B}"/>
              </a:ext>
            </a:extLst>
          </p:cNvPr>
          <p:cNvSpPr/>
          <p:nvPr/>
        </p:nvSpPr>
        <p:spPr>
          <a:xfrm>
            <a:off x="10698480" y="1391920"/>
            <a:ext cx="985520" cy="26111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4EDA11-7592-47BF-A191-8A72B400D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8F8CA0-CAA4-4D6A-B96F-A3BC0524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" y="1196067"/>
            <a:ext cx="10627360" cy="566193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1F80DEE-B9D4-4610-8228-A39EFF787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40" y="0"/>
            <a:ext cx="9966870" cy="1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Función zonificación y exportación mapas dosificación variable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 crea un mapa zonificado promediando una o varias imágenes seleccionadas por el usuario y enlaza cada unidad de manejo con el módulo de nutrientes para elaborar la prescripción según el objetivo de producción de cada zona.</a:t>
            </a:r>
            <a:endParaRPr kumimoji="0" lang="es-ES" alt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F00E0A-5298-497A-A0EB-F81EBE93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10" y="166880"/>
            <a:ext cx="1320980" cy="43115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335283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CFBF-6A0A-4856-81C2-BEE0C34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0A41E-E2AE-420F-8300-A3966CB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39"/>
            <a:ext cx="12192000" cy="65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157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CFBF-6A0A-4856-81C2-BEE0C34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0A41E-E2AE-420F-8300-A3966CB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39"/>
            <a:ext cx="12192000" cy="65395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3ED984-10B8-4AC6-A50E-0D11AED0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488" y="1896574"/>
            <a:ext cx="3719512" cy="28051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239527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8382E-1736-4BC2-9335-81161062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C2D8BB-1C8E-4A88-B0FB-46047D74D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C48CEF-6626-4058-B5BE-5A828515E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59" y="0"/>
            <a:ext cx="10228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445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C90BB70-293B-4C28-B584-0576A309F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03" y="3538866"/>
            <a:ext cx="1422713" cy="30800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88055"/>
            <a:ext cx="11696276" cy="94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Caso real: agricultor usando mapas de dosificación variable de SATIUVM para la fertilización de sus parcelas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22583-939A-4FA9-A93F-B8F8272F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654" y="6103656"/>
            <a:ext cx="26798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Detalle de parcela desde PC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37CC1F7-C492-4D0E-857F-E815321058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FFB8CF-A984-4407-AACA-FB0A1A54ED23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BC7F075-EE03-4B1E-8FD2-1156F719D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24" y="1437053"/>
            <a:ext cx="3360000" cy="252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729C1C-4D55-4028-B06F-F95EDF86B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89" y="1437053"/>
            <a:ext cx="3360000" cy="252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138C13-EB22-47D7-8F43-65FB12766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9" y="1456476"/>
            <a:ext cx="3360000" cy="252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C1C0F1D-C062-4C6A-A32F-3518161630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24" y="4098903"/>
            <a:ext cx="3360000" cy="252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F657732-0BEA-4AFD-8A6A-4502EBFC0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40031"/>
            <a:ext cx="1320980" cy="43115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8202FB9-E4AD-4671-B2DA-6672F522F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072008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D1A3F-F69D-4CA6-B1CA-CA29706E2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623" y="1231993"/>
            <a:ext cx="11445240" cy="1325563"/>
          </a:xfrm>
        </p:spPr>
        <p:txBody>
          <a:bodyPr/>
          <a:lstStyle/>
          <a:p>
            <a:r>
              <a:rPr lang="es-ES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Proyecto FERTIWISE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112FA6-6DD3-46A0-9389-E67692979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34" y="2496993"/>
            <a:ext cx="1116076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Uno de los propósitos del </a:t>
            </a:r>
            <a:r>
              <a:rPr lang="es-ES" dirty="0" err="1"/>
              <a:t>ITACyL</a:t>
            </a:r>
            <a:r>
              <a:rPr lang="es-ES" dirty="0"/>
              <a:t> dentro de este proyecto será </a:t>
            </a:r>
            <a:r>
              <a:rPr lang="es-ES" b="1" dirty="0">
                <a:solidFill>
                  <a:srgbClr val="00B050"/>
                </a:solidFill>
              </a:rPr>
              <a:t>mejorar considerablemente el módulo de zonificación de </a:t>
            </a:r>
            <a:r>
              <a:rPr lang="es-ES" b="1" dirty="0" err="1">
                <a:solidFill>
                  <a:srgbClr val="00B050"/>
                </a:solidFill>
              </a:rPr>
              <a:t>Sativum</a:t>
            </a:r>
            <a:r>
              <a:rPr lang="es-ES" dirty="0"/>
              <a:t>:</a:t>
            </a:r>
          </a:p>
          <a:p>
            <a:pPr marL="0" indent="0">
              <a:buNone/>
            </a:pPr>
            <a:endParaRPr lang="es-ES" dirty="0"/>
          </a:p>
          <a:p>
            <a:pPr lvl="1"/>
            <a:r>
              <a:rPr lang="es-ES" dirty="0"/>
              <a:t>Añadir la posibilidad de importar </a:t>
            </a:r>
            <a:r>
              <a:rPr lang="es-ES" dirty="0">
                <a:solidFill>
                  <a:srgbClr val="00B050"/>
                </a:solidFill>
              </a:rPr>
              <a:t>otras fuentes de información para zonificar</a:t>
            </a:r>
            <a:r>
              <a:rPr lang="es-ES" dirty="0"/>
              <a:t>: mapas de CE del suelo, mapas de rendimiento de cosechadoras, </a:t>
            </a:r>
            <a:r>
              <a:rPr lang="es-ES" dirty="0" err="1"/>
              <a:t>etc</a:t>
            </a:r>
            <a:endParaRPr lang="es-ES" dirty="0"/>
          </a:p>
          <a:p>
            <a:pPr marL="457200" lvl="1" indent="0">
              <a:buNone/>
            </a:pPr>
            <a:endParaRPr lang="es-ES" dirty="0"/>
          </a:p>
          <a:p>
            <a:pPr lvl="1"/>
            <a:r>
              <a:rPr lang="es-ES" dirty="0"/>
              <a:t>Ofrecer una </a:t>
            </a:r>
            <a:r>
              <a:rPr lang="es-ES" dirty="0">
                <a:solidFill>
                  <a:srgbClr val="00B050"/>
                </a:solidFill>
              </a:rPr>
              <a:t>calculadora para que el usuario use las fuentes de información a su criterio</a:t>
            </a:r>
            <a:r>
              <a:rPr lang="es-ES" dirty="0"/>
              <a:t> para promediar y calcular las zonas </a:t>
            </a:r>
          </a:p>
          <a:p>
            <a:pPr marL="457200" lvl="1" indent="0">
              <a:buNone/>
            </a:pPr>
            <a:endParaRPr lang="es-ES" dirty="0"/>
          </a:p>
          <a:p>
            <a:pPr lvl="1"/>
            <a:r>
              <a:rPr lang="es-ES" dirty="0"/>
              <a:t>Incluir la </a:t>
            </a:r>
            <a:r>
              <a:rPr lang="es-ES" dirty="0">
                <a:solidFill>
                  <a:srgbClr val="00B050"/>
                </a:solidFill>
              </a:rPr>
              <a:t>posibilidad de conexión a la nube</a:t>
            </a:r>
            <a:r>
              <a:rPr lang="es-ES" dirty="0"/>
              <a:t>, para permitir a los usuarios y técnicos compartir la </a:t>
            </a:r>
            <a:r>
              <a:rPr lang="es-ES" dirty="0" err="1"/>
              <a:t>info</a:t>
            </a:r>
            <a:r>
              <a:rPr lang="es-ES" dirty="0"/>
              <a:t> que deseen directamente desde sus máquinas con </a:t>
            </a:r>
            <a:r>
              <a:rPr lang="es-ES" dirty="0" err="1"/>
              <a:t>Sativum</a:t>
            </a:r>
            <a:r>
              <a:rPr lang="es-ES" dirty="0"/>
              <a:t>.</a:t>
            </a:r>
          </a:p>
          <a:p>
            <a:pPr marL="457200" lvl="1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 </a:t>
            </a:r>
            <a:r>
              <a:rPr lang="es-ES" sz="2400" dirty="0"/>
              <a:t>Además se harán </a:t>
            </a:r>
            <a:r>
              <a:rPr lang="es-ES" sz="2400" dirty="0">
                <a:solidFill>
                  <a:srgbClr val="00B050"/>
                </a:solidFill>
              </a:rPr>
              <a:t>ensayos </a:t>
            </a:r>
            <a:r>
              <a:rPr lang="es-ES" sz="2400" dirty="0" err="1">
                <a:solidFill>
                  <a:srgbClr val="00B050"/>
                </a:solidFill>
              </a:rPr>
              <a:t>On</a:t>
            </a:r>
            <a:r>
              <a:rPr lang="es-ES" sz="2400" dirty="0">
                <a:solidFill>
                  <a:srgbClr val="00B050"/>
                </a:solidFill>
              </a:rPr>
              <a:t>-FARM de fertilización </a:t>
            </a:r>
            <a:r>
              <a:rPr lang="es-ES" sz="2400" dirty="0"/>
              <a:t>que nos ayudaran a mejorar las sugerencias dadas a los usuarios en cuanto a las distintas estrategias de fertilización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0F562A-F575-4512-94A5-A7084076E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62" y="803517"/>
            <a:ext cx="2001520" cy="14511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C2DA9D-D67B-4159-894F-6821D5929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185616"/>
            <a:ext cx="2133789" cy="209275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746FD80-4489-4EB8-AAD9-E7DC8001ABE4}"/>
              </a:ext>
            </a:extLst>
          </p:cNvPr>
          <p:cNvSpPr/>
          <p:nvPr/>
        </p:nvSpPr>
        <p:spPr>
          <a:xfrm>
            <a:off x="2245138" y="87979"/>
            <a:ext cx="8177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El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Programa LIFE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es un programa de la Unión Europea para el Medio Ambiente y la Acción Climática para el periodo 2021-2027 y es uno de los principales contribuyentes al 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AD1519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Pacto Verde Europeo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 </a:t>
            </a:r>
          </a:p>
        </p:txBody>
      </p:sp>
    </p:spTree>
    <p:extLst>
      <p:ext uri="{BB962C8B-B14F-4D97-AF65-F5344CB8AC3E}">
        <p14:creationId xmlns:p14="http://schemas.microsoft.com/office/powerpoint/2010/main" val="31047600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0C9F85-624F-4B22-956A-B122154B0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4" y="709885"/>
            <a:ext cx="3340861" cy="812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669BDF-235F-4246-919E-426CCA1CB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E75B2-A576-44DC-A6DE-C14C4A9601A4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607B03-CD80-451E-8ECA-933DF456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377" y="200346"/>
            <a:ext cx="4375060" cy="6457308"/>
          </a:xfrm>
          <a:prstGeom prst="rect">
            <a:avLst/>
          </a:prstGeom>
        </p:spPr>
      </p:pic>
      <p:sp>
        <p:nvSpPr>
          <p:cNvPr id="7" name="Rectángulo 5">
            <a:extLst>
              <a:ext uri="{FF2B5EF4-FFF2-40B4-BE49-F238E27FC236}">
                <a16:creationId xmlns:a16="http://schemas.microsoft.com/office/drawing/2014/main" id="{2A53021B-3A92-4C26-9594-B2171524A6C2}"/>
              </a:ext>
            </a:extLst>
          </p:cNvPr>
          <p:cNvSpPr/>
          <p:nvPr/>
        </p:nvSpPr>
        <p:spPr>
          <a:xfrm>
            <a:off x="5906377" y="4990294"/>
            <a:ext cx="4375060" cy="166736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42D9587-A85B-4FB3-AECA-BDEBBA770176}"/>
              </a:ext>
            </a:extLst>
          </p:cNvPr>
          <p:cNvCxnSpPr>
            <a:cxnSpLocks/>
          </p:cNvCxnSpPr>
          <p:nvPr/>
        </p:nvCxnSpPr>
        <p:spPr>
          <a:xfrm flipH="1">
            <a:off x="8445358" y="5774076"/>
            <a:ext cx="380143" cy="5137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B806D66B-019D-4B33-B9F7-417D0F247DBE}"/>
              </a:ext>
            </a:extLst>
          </p:cNvPr>
          <p:cNvSpPr/>
          <p:nvPr/>
        </p:nvSpPr>
        <p:spPr>
          <a:xfrm>
            <a:off x="654954" y="3803134"/>
            <a:ext cx="500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cálculo de nutrientes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D8AB33A-9FA3-4C49-957F-E246784DA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D20E6A-C6D9-4688-8D4C-1AAD5CDA2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3680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16290" y="113082"/>
            <a:ext cx="101031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una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parcela individual, zona de manejo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y/o para un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 de parcelas simultáneamente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055C80-0727-4C25-BABD-B49C114DD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" y="890227"/>
            <a:ext cx="8788400" cy="58966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0935DE-ADC6-4C8B-86DD-9E21A96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FE21BC-675B-4B67-8993-C55B3772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7490603" y="4624648"/>
            <a:ext cx="1358757" cy="353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570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1AAA85-4881-4FCC-A14C-752E806B8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993451"/>
            <a:ext cx="10521696" cy="557843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0935DE-ADC6-4C8B-86DD-9E21A96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FE21BC-675B-4B67-8993-C55B3772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2420763" y="3252124"/>
            <a:ext cx="3492357" cy="353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AAA535-6BF4-45F4-97FA-158BE116ACC8}"/>
              </a:ext>
            </a:extLst>
          </p:cNvPr>
          <p:cNvSpPr/>
          <p:nvPr/>
        </p:nvSpPr>
        <p:spPr>
          <a:xfrm>
            <a:off x="503936" y="0"/>
            <a:ext cx="10326624" cy="9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Herramienta de nutrientes: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Parametrización avanzada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indicación de datos de suelos precargados a partir de datos de la BD de suelos de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ITACyL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personalizados por el usuario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608B3BB-D398-4308-AAEB-6F5F30621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115" y="3545836"/>
            <a:ext cx="3718243" cy="1118447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7AA9B72-22FD-4891-A1A3-5E03AB4D2A14}"/>
              </a:ext>
            </a:extLst>
          </p:cNvPr>
          <p:cNvCxnSpPr>
            <a:cxnSpLocks/>
          </p:cNvCxnSpPr>
          <p:nvPr/>
        </p:nvCxnSpPr>
        <p:spPr>
          <a:xfrm>
            <a:off x="5819648" y="3605876"/>
            <a:ext cx="2051510" cy="382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5">
            <a:extLst>
              <a:ext uri="{FF2B5EF4-FFF2-40B4-BE49-F238E27FC236}">
                <a16:creationId xmlns:a16="http://schemas.microsoft.com/office/drawing/2014/main" id="{6B9F71F6-FC57-4AE0-A53E-0A03CD61225E}"/>
              </a:ext>
            </a:extLst>
          </p:cNvPr>
          <p:cNvSpPr/>
          <p:nvPr/>
        </p:nvSpPr>
        <p:spPr>
          <a:xfrm>
            <a:off x="4737243" y="4245575"/>
            <a:ext cx="2220848" cy="35375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6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11" y="958669"/>
            <a:ext cx="11023241" cy="702209"/>
          </a:xfrm>
        </p:spPr>
        <p:txBody>
          <a:bodyPr>
            <a:normAutofit fontScale="90000"/>
          </a:bodyPr>
          <a:lstStyle/>
          <a:p>
            <a:r>
              <a:rPr lang="es-ES" sz="3600" b="1" noProof="0" dirty="0">
                <a:solidFill>
                  <a:srgbClr val="FFC000"/>
                </a:solidFill>
                <a:latin typeface="+mn-lt"/>
              </a:rPr>
              <a:t>Muestreos de suelo &gt; Base Nacional de Suelos de España &gt; API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88B0F-DF88-454F-A4E3-723A4BA5B04E}"/>
              </a:ext>
            </a:extLst>
          </p:cNvPr>
          <p:cNvSpPr txBox="1"/>
          <p:nvPr/>
        </p:nvSpPr>
        <p:spPr>
          <a:xfrm>
            <a:off x="7510033" y="4180343"/>
            <a:ext cx="4593477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60.000 georeferenced soil samples collected all over Spain from multiple sources: Labs,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Coops, Government (INES, LUCAS…)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A60B0D-3E1B-4BA5-BA9E-572DC73DFCB4}"/>
              </a:ext>
            </a:extLst>
          </p:cNvPr>
          <p:cNvSpPr txBox="1"/>
          <p:nvPr/>
        </p:nvSpPr>
        <p:spPr>
          <a:xfrm>
            <a:off x="7510033" y="5765824"/>
            <a:ext cx="459347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texture, organic matter, P and K are interpolated using Digital Soil Mapping techniques with covariate variables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Algunos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 los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servicios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detrás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 la app: Backend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F47456-43C2-4241-B9CB-53BF861D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190" y="1628847"/>
            <a:ext cx="5865412" cy="49562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CC61886-85EE-4659-9431-1F6DA9DFF57E}"/>
              </a:ext>
            </a:extLst>
          </p:cNvPr>
          <p:cNvSpPr/>
          <p:nvPr/>
        </p:nvSpPr>
        <p:spPr>
          <a:xfrm>
            <a:off x="7416352" y="2008663"/>
            <a:ext cx="443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En octubre de 2023 se suscribe el Convenio de encomienda de gestión entre el Fondo Español de Garantía Agraria, O.A., y el Instituto Tecnológico Agrario de Castilla y León (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ITACyL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 para 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mejorar la información de suelos a nivel nacional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 y poner a disposición interfaces de programación de aplicaciones para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00"/>
                </a:highlight>
                <a:uLnTx/>
                <a:uFillTx/>
                <a:latin typeface="Open Sans"/>
                <a:ea typeface="+mn-ea"/>
                <a:cs typeface="+mn-cs"/>
              </a:rPr>
              <a:t>recomendaciones de fertilización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y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00"/>
                </a:highlight>
                <a:uLnTx/>
                <a:uFillTx/>
                <a:latin typeface="Open Sans"/>
                <a:ea typeface="+mn-ea"/>
                <a:cs typeface="+mn-cs"/>
              </a:rPr>
              <a:t>elección de fertilizante para uso público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991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112025" y="2257756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1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FB5CA61-4379-431D-893F-43399DE34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800" y="1597097"/>
            <a:ext cx="5661626" cy="514054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5797120" y="4824280"/>
            <a:ext cx="1266409" cy="21750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3862530" y="5202181"/>
            <a:ext cx="835306" cy="280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A4C33A70-12D2-48D6-8BD9-0012C09DF1DB}"/>
              </a:ext>
            </a:extLst>
          </p:cNvPr>
          <p:cNvSpPr/>
          <p:nvPr/>
        </p:nvSpPr>
        <p:spPr>
          <a:xfrm>
            <a:off x="4886965" y="3668566"/>
            <a:ext cx="2070172" cy="616825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2C84B5-867D-4E70-848E-FC48CC18A7EA}"/>
              </a:ext>
            </a:extLst>
          </p:cNvPr>
          <p:cNvSpPr txBox="1"/>
          <p:nvPr/>
        </p:nvSpPr>
        <p:spPr>
          <a:xfrm>
            <a:off x="7760726" y="2890149"/>
            <a:ext cx="2736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pantalla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NPK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propuesto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manejo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precedente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OJO! Si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regamos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sondeo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Podemos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FERTIRRIGNADO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</a:t>
            </a:r>
          </a:p>
        </p:txBody>
      </p:sp>
      <p:sp>
        <p:nvSpPr>
          <p:cNvPr id="16" name="Rectángulo 5">
            <a:extLst>
              <a:ext uri="{FF2B5EF4-FFF2-40B4-BE49-F238E27FC236}">
                <a16:creationId xmlns:a16="http://schemas.microsoft.com/office/drawing/2014/main" id="{827F621E-9F68-4CE3-AF80-34B86A04D4C5}"/>
              </a:ext>
            </a:extLst>
          </p:cNvPr>
          <p:cNvSpPr/>
          <p:nvPr/>
        </p:nvSpPr>
        <p:spPr>
          <a:xfrm>
            <a:off x="4769613" y="5179102"/>
            <a:ext cx="2293916" cy="7108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308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9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una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parcela individual, zona de manejo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y/o para un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 de parcelas simultáneamente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7B4D52-156B-45A2-9E3F-F4CAEFC1E030}"/>
              </a:ext>
            </a:extLst>
          </p:cNvPr>
          <p:cNvSpPr txBox="1"/>
          <p:nvPr/>
        </p:nvSpPr>
        <p:spPr>
          <a:xfrm>
            <a:off x="9178616" y="2055728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4DBF42-187D-46A5-92FD-DCAE42471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402" y="2055728"/>
            <a:ext cx="7431685" cy="452892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B301074-E379-4EDC-8FEE-119E22CDF34C}"/>
              </a:ext>
            </a:extLst>
          </p:cNvPr>
          <p:cNvSpPr txBox="1"/>
          <p:nvPr/>
        </p:nvSpPr>
        <p:spPr>
          <a:xfrm>
            <a:off x="9005643" y="3221373"/>
            <a:ext cx="2736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2ª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pantalla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recomienda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nitrogeno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fertilizacion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pudiendo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usuario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decidir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será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reparto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902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B9C515-4145-4C2B-901A-E704A923F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0149"/>
            <a:ext cx="9399203" cy="45779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7B4D52-156B-45A2-9E3F-F4CAEFC1E030}"/>
              </a:ext>
            </a:extLst>
          </p:cNvPr>
          <p:cNvSpPr txBox="1"/>
          <p:nvPr/>
        </p:nvSpPr>
        <p:spPr>
          <a:xfrm>
            <a:off x="8487945" y="1092889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09B6EB-227C-4226-B081-ED52E61FE824}"/>
              </a:ext>
            </a:extLst>
          </p:cNvPr>
          <p:cNvSpPr txBox="1"/>
          <p:nvPr/>
        </p:nvSpPr>
        <p:spPr>
          <a:xfrm>
            <a:off x="8397371" y="1730993"/>
            <a:ext cx="273658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incopora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orgánico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ZVN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límites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permitidos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saldría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aviso!!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3CFAFE-A504-4FEF-8264-E59629A5E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732" y="3231914"/>
            <a:ext cx="3230801" cy="34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818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4D271ED-ECD2-4061-86D2-D8C9399EF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62" y="1551405"/>
            <a:ext cx="8094710" cy="48158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7B4D52-156B-45A2-9E3F-F4CAEFC1E030}"/>
              </a:ext>
            </a:extLst>
          </p:cNvPr>
          <p:cNvSpPr txBox="1"/>
          <p:nvPr/>
        </p:nvSpPr>
        <p:spPr>
          <a:xfrm>
            <a:off x="8558834" y="1778243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E4C5B7-57E2-4F03-9B3D-C5918DAA62B1}"/>
              </a:ext>
            </a:extLst>
          </p:cNvPr>
          <p:cNvSpPr txBox="1"/>
          <p:nvPr/>
        </p:nvSpPr>
        <p:spPr>
          <a:xfrm>
            <a:off x="8398315" y="2451461"/>
            <a:ext cx="2736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Sativum que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selecciona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óptimo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las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quedan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cubrir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EB89D28D-1FEE-447A-990C-20B48064AAA0}"/>
              </a:ext>
            </a:extLst>
          </p:cNvPr>
          <p:cNvSpPr/>
          <p:nvPr/>
        </p:nvSpPr>
        <p:spPr>
          <a:xfrm>
            <a:off x="6993249" y="6001019"/>
            <a:ext cx="1241571" cy="28253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FA6FF8E-2000-4F1E-A484-3CCC23F0BA4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614035" y="4009939"/>
            <a:ext cx="867235" cy="1991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3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7B4D52-156B-45A2-9E3F-F4CAEFC1E030}"/>
              </a:ext>
            </a:extLst>
          </p:cNvPr>
          <p:cNvSpPr txBox="1"/>
          <p:nvPr/>
        </p:nvSpPr>
        <p:spPr>
          <a:xfrm>
            <a:off x="8558834" y="1778243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E4C5B7-57E2-4F03-9B3D-C5918DAA62B1}"/>
              </a:ext>
            </a:extLst>
          </p:cNvPr>
          <p:cNvSpPr txBox="1"/>
          <p:nvPr/>
        </p:nvSpPr>
        <p:spPr>
          <a:xfrm>
            <a:off x="8398315" y="2451461"/>
            <a:ext cx="2736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nitrógeno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previamente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establecido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descontará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lo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añadirá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cubrir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coberteras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BE2D9A-7399-44CE-9184-E8DC76600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648" y="1667358"/>
            <a:ext cx="5991618" cy="4873339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FA6FF8E-2000-4F1E-A484-3CCC23F0BA4A}"/>
              </a:ext>
            </a:extLst>
          </p:cNvPr>
          <p:cNvCxnSpPr>
            <a:cxnSpLocks/>
          </p:cNvCxnSpPr>
          <p:nvPr/>
        </p:nvCxnSpPr>
        <p:spPr>
          <a:xfrm flipV="1">
            <a:off x="6946084" y="2632236"/>
            <a:ext cx="1452231" cy="10337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913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FF4627-8F34-4528-901F-F3CA22BE2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8" y="1474357"/>
            <a:ext cx="8969330" cy="50221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862203-4F1A-4B91-AF05-7228BAA0B78D}"/>
              </a:ext>
            </a:extLst>
          </p:cNvPr>
          <p:cNvSpPr txBox="1"/>
          <p:nvPr/>
        </p:nvSpPr>
        <p:spPr>
          <a:xfrm>
            <a:off x="9117633" y="1778243"/>
            <a:ext cx="274113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4: Si hay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coberteras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7492FA96-E1F9-4034-8B36-F68362515C8C}"/>
              </a:ext>
            </a:extLst>
          </p:cNvPr>
          <p:cNvSpPr/>
          <p:nvPr/>
        </p:nvSpPr>
        <p:spPr>
          <a:xfrm>
            <a:off x="3812928" y="3723584"/>
            <a:ext cx="1788788" cy="166005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742897" y="4570840"/>
            <a:ext cx="1122479" cy="39560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4214F5-559B-4607-876C-73BCC6DBBF40}"/>
              </a:ext>
            </a:extLst>
          </p:cNvPr>
          <p:cNvSpPr txBox="1"/>
          <p:nvPr/>
        </p:nvSpPr>
        <p:spPr>
          <a:xfrm>
            <a:off x="8957115" y="2451461"/>
            <a:ext cx="2736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regada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subterráneas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suministrado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riego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ahorro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insumos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Zonas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contaminación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</p:cNvCxnSpPr>
          <p:nvPr/>
        </p:nvCxnSpPr>
        <p:spPr>
          <a:xfrm flipV="1">
            <a:off x="6274965" y="2632237"/>
            <a:ext cx="2123350" cy="7967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4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50F9F2-ECE3-4E05-97F3-680C250AB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02" y="1687547"/>
            <a:ext cx="5678483" cy="461760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1862203-4F1A-4B91-AF05-7228BAA0B78D}"/>
              </a:ext>
            </a:extLst>
          </p:cNvPr>
          <p:cNvSpPr txBox="1"/>
          <p:nvPr/>
        </p:nvSpPr>
        <p:spPr>
          <a:xfrm>
            <a:off x="8558833" y="1778243"/>
            <a:ext cx="274113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4: Si hay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coberteras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7492FA96-E1F9-4034-8B36-F68362515C8C}"/>
              </a:ext>
            </a:extLst>
          </p:cNvPr>
          <p:cNvSpPr/>
          <p:nvPr/>
        </p:nvSpPr>
        <p:spPr>
          <a:xfrm>
            <a:off x="3255944" y="3964535"/>
            <a:ext cx="1158714" cy="26005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1336263" y="4676277"/>
            <a:ext cx="897257" cy="39560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414658" y="3996350"/>
            <a:ext cx="1680527" cy="2282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29A4FF29-A09A-4608-8357-FC5D1B88D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642" y="2451461"/>
            <a:ext cx="5918463" cy="32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913F54C-F905-4534-97C8-D4C8D4BB5F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999" y="1489801"/>
            <a:ext cx="9144000" cy="463430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DB09FA9-5D9F-4881-8859-D87939802220}"/>
              </a:ext>
            </a:extLst>
          </p:cNvPr>
          <p:cNvSpPr/>
          <p:nvPr/>
        </p:nvSpPr>
        <p:spPr>
          <a:xfrm>
            <a:off x="2133600" y="2304288"/>
            <a:ext cx="268224" cy="256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3940F7A5-83B8-4CAB-A2A3-D77907E00F0E}"/>
              </a:ext>
            </a:extLst>
          </p:cNvPr>
          <p:cNvSpPr/>
          <p:nvPr/>
        </p:nvSpPr>
        <p:spPr>
          <a:xfrm rot="3170507">
            <a:off x="1842435" y="1057794"/>
            <a:ext cx="260768" cy="601111"/>
          </a:xfrm>
          <a:prstGeom prst="downArrow">
            <a:avLst>
              <a:gd name="adj1" fmla="val 22808"/>
              <a:gd name="adj2" fmla="val 4748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E6EC99F-96F6-452B-A5FE-3AA9A37E162C}"/>
              </a:ext>
            </a:extLst>
          </p:cNvPr>
          <p:cNvSpPr/>
          <p:nvPr/>
        </p:nvSpPr>
        <p:spPr>
          <a:xfrm>
            <a:off x="10216896" y="5540448"/>
            <a:ext cx="451104" cy="482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FD7608-A45C-414D-8EA2-748058206C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DB7DE78-8C48-4AC6-A4FB-86FE9BE8E0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E7D8ACF-6575-4EB8-B1BB-C6D7C3E21B96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4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A4C3E9-9E34-4975-AE69-BD419BEF5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23146"/>
            <a:ext cx="9144000" cy="56609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3940F7A5-83B8-4CAB-A2A3-D77907E00F0E}"/>
              </a:ext>
            </a:extLst>
          </p:cNvPr>
          <p:cNvSpPr/>
          <p:nvPr/>
        </p:nvSpPr>
        <p:spPr>
          <a:xfrm rot="3170507">
            <a:off x="6085251" y="4788546"/>
            <a:ext cx="260768" cy="601111"/>
          </a:xfrm>
          <a:prstGeom prst="downArrow">
            <a:avLst>
              <a:gd name="adj1" fmla="val 22808"/>
              <a:gd name="adj2" fmla="val 4748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2E2AE7-DE2F-49AE-89E0-6614D2E3BC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93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20718</TotalTime>
  <Words>4379</Words>
  <Application>Microsoft Office PowerPoint</Application>
  <PresentationFormat>Panorámica</PresentationFormat>
  <Paragraphs>414</Paragraphs>
  <Slides>98</Slides>
  <Notes>64</Notes>
  <HiddenSlides>48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98</vt:i4>
      </vt:variant>
    </vt:vector>
  </HeadingPairs>
  <TitlesOfParts>
    <vt:vector size="118" baseType="lpstr">
      <vt:lpstr>Aharoni</vt:lpstr>
      <vt:lpstr>Arial</vt:lpstr>
      <vt:lpstr>Arial Rounded MT Bold</vt:lpstr>
      <vt:lpstr>Bahnschrift Light Condensed</vt:lpstr>
      <vt:lpstr>Bell MT</vt:lpstr>
      <vt:lpstr>Calibri</vt:lpstr>
      <vt:lpstr>Calibri Light</vt:lpstr>
      <vt:lpstr>Consolas</vt:lpstr>
      <vt:lpstr>Mont</vt:lpstr>
      <vt:lpstr>Mont Bold</vt:lpstr>
      <vt:lpstr>Open Sans</vt:lpstr>
      <vt:lpstr>Times New Roman</vt:lpstr>
      <vt:lpstr>Wingdings</vt:lpstr>
      <vt:lpstr>Wingdings 2</vt:lpstr>
      <vt:lpstr>Tema de Office</vt:lpstr>
      <vt:lpstr>HDOfficeLightV0</vt:lpstr>
      <vt:lpstr>2_Tema de Office</vt:lpstr>
      <vt:lpstr>3_Tema de Office</vt:lpstr>
      <vt:lpstr>1_Tema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Herramienta de sostenibilidad de nutrientes: FAST</vt:lpstr>
      <vt:lpstr>La herramienta dentro de un Cuaderno de explotación</vt:lpstr>
      <vt:lpstr>Presentación de PowerPoint</vt:lpstr>
      <vt:lpstr>Herramienta de acceso público</vt:lpstr>
      <vt:lpstr>Muestreos de suelo &gt; Base Nacional de Suelos de España &gt; API</vt:lpstr>
      <vt:lpstr>N-NO3 en aguas subterráneas</vt:lpstr>
      <vt:lpstr>Portal desarrollador</vt:lpstr>
      <vt:lpstr>New plethora of API for third parties funded by CAP Coordinating body of Spain (FEGA)</vt:lpstr>
      <vt:lpstr>LIFE FERTIWISE y AKIS de agricultura de precisión</vt:lpstr>
      <vt:lpstr>Presentación de PowerPoint</vt:lpstr>
      <vt:lpstr>Ensayos 1º campaña 2026 en Castilla y León</vt:lpstr>
      <vt:lpstr>Presentación de PowerPoint</vt:lpstr>
      <vt:lpstr>Presentación de PowerPoint</vt:lpstr>
      <vt:lpstr>Presentación de PowerPoint</vt:lpstr>
      <vt:lpstr>Principales funcionalidades de Sativum</vt:lpstr>
      <vt:lpstr>Principales funcionalidades de Sativum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Principales funcionalidades de Sativum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 FERTIWISE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Vanesa Paredes Gómez</dc:creator>
  <cp:lastModifiedBy>Vanesa Paredes Gómez</cp:lastModifiedBy>
  <cp:revision>96</cp:revision>
  <dcterms:created xsi:type="dcterms:W3CDTF">2023-10-17T08:14:36Z</dcterms:created>
  <dcterms:modified xsi:type="dcterms:W3CDTF">2026-04-21T11:47:36Z</dcterms:modified>
</cp:coreProperties>
</file>