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347" r:id="rId2"/>
    <p:sldId id="257" r:id="rId3"/>
    <p:sldId id="273" r:id="rId4"/>
    <p:sldId id="274" r:id="rId5"/>
    <p:sldId id="275" r:id="rId6"/>
    <p:sldId id="272" r:id="rId7"/>
    <p:sldId id="259" r:id="rId8"/>
    <p:sldId id="260" r:id="rId9"/>
    <p:sldId id="276" r:id="rId10"/>
    <p:sldId id="258" r:id="rId11"/>
    <p:sldId id="263" r:id="rId12"/>
    <p:sldId id="261" r:id="rId13"/>
    <p:sldId id="266" r:id="rId14"/>
    <p:sldId id="269" r:id="rId15"/>
    <p:sldId id="267" r:id="rId16"/>
    <p:sldId id="262" r:id="rId17"/>
    <p:sldId id="264" r:id="rId18"/>
    <p:sldId id="265" r:id="rId19"/>
    <p:sldId id="268" r:id="rId20"/>
    <p:sldId id="270" r:id="rId21"/>
    <p:sldId id="348" r:id="rId2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8C5B9A40-3A8F-44D8-B03C-3EC47C67E134}">
          <p14:sldIdLst>
            <p14:sldId id="347"/>
            <p14:sldId id="257"/>
            <p14:sldId id="273"/>
            <p14:sldId id="274"/>
            <p14:sldId id="275"/>
            <p14:sldId id="272"/>
            <p14:sldId id="259"/>
            <p14:sldId id="260"/>
            <p14:sldId id="276"/>
            <p14:sldId id="258"/>
            <p14:sldId id="263"/>
            <p14:sldId id="261"/>
            <p14:sldId id="266"/>
            <p14:sldId id="269"/>
            <p14:sldId id="267"/>
            <p14:sldId id="262"/>
            <p14:sldId id="264"/>
            <p14:sldId id="265"/>
            <p14:sldId id="268"/>
            <p14:sldId id="270"/>
            <p14:sldId id="3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20">
          <p15:clr>
            <a:srgbClr val="A4A3A4"/>
          </p15:clr>
        </p15:guide>
        <p15:guide id="3" pos="2880">
          <p15:clr>
            <a:srgbClr val="A4A3A4"/>
          </p15:clr>
        </p15:guide>
        <p15:guide id="4" pos="431">
          <p15:clr>
            <a:srgbClr val="A4A3A4"/>
          </p15:clr>
        </p15:guide>
        <p15:guide id="5" pos="5284">
          <p15:clr>
            <a:srgbClr val="A4A3A4"/>
          </p15:clr>
        </p15:guide>
        <p15:guide id="6" pos="4967">
          <p15:clr>
            <a:srgbClr val="A4A3A4"/>
          </p15:clr>
        </p15:guide>
        <p15:guide id="7" pos="79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33CC"/>
    <a:srgbClr val="FFFFC9"/>
    <a:srgbClr val="AC9AC2"/>
    <a:srgbClr val="C4B7D3"/>
    <a:srgbClr val="876D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5" d="100"/>
          <a:sy n="105" d="100"/>
        </p:scale>
        <p:origin x="1716" y="96"/>
      </p:cViewPr>
      <p:guideLst>
        <p:guide orient="horz" pos="2160"/>
        <p:guide orient="horz" pos="4020"/>
        <p:guide pos="2880"/>
        <p:guide pos="431"/>
        <p:guide pos="5284"/>
        <p:guide pos="4967"/>
        <p:guide pos="79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5BE4B1-122C-4AE2-9701-2E05A3A1398E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66F23-3A50-488E-A270-34A915600A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20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66F23-3A50-488E-A270-34A915600A81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9796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C66F23-3A50-488E-A270-34A915600A81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5151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58B5-1819-4FBF-A918-12B03B6067B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0C5B-C8E4-4D7C-86B7-F1B5B259A9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8555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58B5-1819-4FBF-A918-12B03B6067B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0C5B-C8E4-4D7C-86B7-F1B5B259A9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6477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58B5-1819-4FBF-A918-12B03B6067B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0C5B-C8E4-4D7C-86B7-F1B5B259A9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5179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58B5-1819-4FBF-A918-12B03B6067B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0C5B-C8E4-4D7C-86B7-F1B5B259A9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6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58B5-1819-4FBF-A918-12B03B6067B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0C5B-C8E4-4D7C-86B7-F1B5B259A9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4434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58B5-1819-4FBF-A918-12B03B6067B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0C5B-C8E4-4D7C-86B7-F1B5B259A9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2107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58B5-1819-4FBF-A918-12B03B6067B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0C5B-C8E4-4D7C-86B7-F1B5B259A9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1894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58B5-1819-4FBF-A918-12B03B6067B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0C5B-C8E4-4D7C-86B7-F1B5B259A9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5333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58B5-1819-4FBF-A918-12B03B6067B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0C5B-C8E4-4D7C-86B7-F1B5B259A9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0030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58B5-1819-4FBF-A918-12B03B6067B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0C5B-C8E4-4D7C-86B7-F1B5B259A9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930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58B5-1819-4FBF-A918-12B03B6067B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0C5B-C8E4-4D7C-86B7-F1B5B259A9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0640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058B5-1819-4FBF-A918-12B03B6067B8}" type="datetimeFigureOut">
              <a:rPr lang="es-ES" smtClean="0"/>
              <a:t>24/04/2026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30C5B-C8E4-4D7C-86B7-F1B5B259A9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156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gpsmeasure.com/map/2016/05/09/090516-010548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9C64457-BA68-4276-A9C7-52F77AEF3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5" t="-14202" r="19415" b="14202"/>
          <a:stretch/>
        </p:blipFill>
        <p:spPr>
          <a:xfrm>
            <a:off x="0" y="590474"/>
            <a:ext cx="9144001" cy="5322802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23528" y="1772225"/>
            <a:ext cx="3444107" cy="1569660"/>
          </a:xfrm>
          <a:prstGeom prst="rect">
            <a:avLst/>
          </a:prstGeom>
          <a:noFill/>
          <a:extLst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96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s-ES_tradnl" dirty="0">
                <a:solidFill>
                  <a:schemeClr val="bg1"/>
                </a:solidFill>
              </a:rPr>
              <a:t>GNSS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3E30111-CA37-4486-A726-FA0E6F9C30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152"/>
          <a:stretch/>
        </p:blipFill>
        <p:spPr>
          <a:xfrm>
            <a:off x="179512" y="188640"/>
            <a:ext cx="2241440" cy="581854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9C12DA12-DFB1-46D7-8E42-326FE2DE8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226" y="6146140"/>
            <a:ext cx="8531547" cy="523220"/>
          </a:xfrm>
          <a:prstGeom prst="rect">
            <a:avLst/>
          </a:prstGeom>
          <a:solidFill>
            <a:schemeClr val="bg1"/>
          </a:solidFill>
          <a:extLst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96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s-ES_tradnl" sz="2800" dirty="0">
                <a:solidFill>
                  <a:schemeClr val="tx1"/>
                </a:solidFill>
              </a:rPr>
              <a:t>Aplicaciones Android GNSS</a:t>
            </a:r>
          </a:p>
        </p:txBody>
      </p:sp>
    </p:spTree>
    <p:extLst>
      <p:ext uri="{BB962C8B-B14F-4D97-AF65-F5344CB8AC3E}">
        <p14:creationId xmlns:p14="http://schemas.microsoft.com/office/powerpoint/2010/main" val="248350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  GPS Essentials: captura de pantalla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6" y="847092"/>
            <a:ext cx="2664296" cy="473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  GPS Essentials: captura de pantalla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73016"/>
            <a:ext cx="1742828" cy="309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  GPS Essentials: captura de pantalla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80728"/>
            <a:ext cx="3833694" cy="217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  GPS Essentials: captura de pantalla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051" y="4419663"/>
            <a:ext cx="1297499" cy="230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  GPS Essentials: captura de pantalla 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216525"/>
            <a:ext cx="2029153" cy="360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  GPS Essentials: captura de pantalla 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097" y="1004136"/>
            <a:ext cx="1833271" cy="32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0" y="245780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FFC000"/>
                </a:solidFill>
              </a:rPr>
              <a:t>Test – GPS Essentials</a:t>
            </a:r>
          </a:p>
        </p:txBody>
      </p:sp>
      <p:pic>
        <p:nvPicPr>
          <p:cNvPr id="9" name="Picture 6" descr="Cover 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097" y="204842"/>
            <a:ext cx="543540" cy="54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23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45780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FFC000"/>
                </a:solidFill>
              </a:rPr>
              <a:t>Medición – </a:t>
            </a:r>
            <a:r>
              <a:rPr lang="es-ES" sz="2400" dirty="0" err="1">
                <a:solidFill>
                  <a:srgbClr val="FFC000"/>
                </a:solidFill>
              </a:rPr>
              <a:t>Precision</a:t>
            </a:r>
            <a:r>
              <a:rPr lang="es-ES" sz="2400" dirty="0">
                <a:solidFill>
                  <a:srgbClr val="FFC000"/>
                </a:solidFill>
              </a:rPr>
              <a:t> GPS Free</a:t>
            </a:r>
          </a:p>
        </p:txBody>
      </p:sp>
      <p:pic>
        <p:nvPicPr>
          <p:cNvPr id="7170" name="Picture 2" descr="  Precision GPS Free: captura de pantalla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3168352" cy="528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2" descr="https://lh6.ggpht.com/Mr99lh3x2zR4oPnfHaJb7puY30O2iKv8rmcLRz2OcqEUp2ZMmzaqxqK4wrxgrSwUYHNo=w3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56" y="1124743"/>
            <a:ext cx="450000" cy="4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EFA5A65-7879-42A6-AC8B-C063F2DE5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1124743"/>
            <a:ext cx="3168352" cy="528058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B0C9E2F-FE72-4F89-99C3-D5E44AE8B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124743"/>
            <a:ext cx="576065" cy="57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94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245780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FFC000"/>
                </a:solidFill>
              </a:rPr>
              <a:t>Medición – Geo </a:t>
            </a:r>
            <a:r>
              <a:rPr lang="es-ES" sz="2400" dirty="0" err="1">
                <a:solidFill>
                  <a:srgbClr val="FFC000"/>
                </a:solidFill>
              </a:rPr>
              <a:t>Area</a:t>
            </a:r>
            <a:r>
              <a:rPr lang="es-ES" sz="2400" dirty="0">
                <a:solidFill>
                  <a:srgbClr val="FFC000"/>
                </a:solidFill>
              </a:rPr>
              <a:t> </a:t>
            </a:r>
            <a:r>
              <a:rPr lang="es-ES" sz="2400" dirty="0" err="1">
                <a:solidFill>
                  <a:srgbClr val="FFC000"/>
                </a:solidFill>
              </a:rPr>
              <a:t>Calculator</a:t>
            </a:r>
            <a:endParaRPr lang="es-ES" sz="2400" dirty="0">
              <a:solidFill>
                <a:srgbClr val="FFC000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F867B89-B341-4CF8-97A3-9BCC11AF37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08" b="14847"/>
          <a:stretch/>
        </p:blipFill>
        <p:spPr>
          <a:xfrm>
            <a:off x="4499992" y="188641"/>
            <a:ext cx="648072" cy="65494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6FB81D5-55C0-472F-A777-949141409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8760"/>
            <a:ext cx="2919074" cy="51894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65B8229-8817-404B-8F01-8D104284D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0203" y="1268760"/>
            <a:ext cx="2919074" cy="51894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8AD077A-8210-4919-BADB-6626B8D52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0406" y="1268760"/>
            <a:ext cx="2919074" cy="518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45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245780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FFC000"/>
                </a:solidFill>
              </a:rPr>
              <a:t>Medición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64664"/>
            <a:ext cx="7926323" cy="575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377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245780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FFC000"/>
                </a:solidFill>
              </a:rPr>
              <a:t>Medición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064896" cy="585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267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245780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FFC000"/>
                </a:solidFill>
              </a:rPr>
              <a:t>Medición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218" y="2898000"/>
            <a:ext cx="5451782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5452386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377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  GPS Fields Area Measure: captura de pantalla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6" t="32839" r="24842" b="1872"/>
          <a:stretch/>
        </p:blipFill>
        <p:spPr bwMode="auto">
          <a:xfrm>
            <a:off x="107505" y="908721"/>
            <a:ext cx="2426117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  GPS Fields Area Measure: captura de pantalla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3" t="33217" r="25015"/>
          <a:stretch/>
        </p:blipFill>
        <p:spPr bwMode="auto">
          <a:xfrm>
            <a:off x="3347864" y="1628800"/>
            <a:ext cx="2289035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  GPS Fields Area Measure: captura de pantalla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2" t="32723" r="24565"/>
          <a:stretch/>
        </p:blipFill>
        <p:spPr bwMode="auto">
          <a:xfrm>
            <a:off x="6529511" y="2420888"/>
            <a:ext cx="2293996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0" y="245780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FFC000"/>
                </a:solidFill>
              </a:rPr>
              <a:t>Medición – GPS </a:t>
            </a:r>
            <a:r>
              <a:rPr lang="es-ES" sz="2400" dirty="0" err="1">
                <a:solidFill>
                  <a:srgbClr val="FFC000"/>
                </a:solidFill>
              </a:rPr>
              <a:t>Fields</a:t>
            </a:r>
            <a:r>
              <a:rPr lang="es-ES" sz="2400" dirty="0">
                <a:solidFill>
                  <a:srgbClr val="FFC000"/>
                </a:solidFill>
              </a:rPr>
              <a:t> </a:t>
            </a:r>
            <a:r>
              <a:rPr lang="es-ES" sz="2400" dirty="0" err="1">
                <a:solidFill>
                  <a:srgbClr val="FFC000"/>
                </a:solidFill>
              </a:rPr>
              <a:t>Area</a:t>
            </a:r>
            <a:r>
              <a:rPr lang="es-ES" sz="2400" dirty="0">
                <a:solidFill>
                  <a:srgbClr val="FFC000"/>
                </a:solidFill>
              </a:rPr>
              <a:t> </a:t>
            </a:r>
            <a:r>
              <a:rPr lang="es-ES" sz="2400" dirty="0" err="1">
                <a:solidFill>
                  <a:srgbClr val="FFC000"/>
                </a:solidFill>
              </a:rPr>
              <a:t>Measure</a:t>
            </a:r>
            <a:endParaRPr lang="es-ES" sz="2400" dirty="0">
              <a:solidFill>
                <a:srgbClr val="FFC000"/>
              </a:solidFill>
            </a:endParaRPr>
          </a:p>
        </p:txBody>
      </p:sp>
      <p:pic>
        <p:nvPicPr>
          <p:cNvPr id="6" name="Picture 20" descr="https://lh3.googleusercontent.com/vsbxvt-cFSnUIFEtfepY9a1dEQsxkjKHwXgmFG7tgYvQMEcdIIwIKJf2UlO0RU3AmuM=w3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5780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011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45780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FFC000"/>
                </a:solidFill>
              </a:rPr>
              <a:t>Medición – GPS </a:t>
            </a:r>
            <a:r>
              <a:rPr lang="es-ES" sz="2400" dirty="0" err="1">
                <a:solidFill>
                  <a:srgbClr val="FFC000"/>
                </a:solidFill>
              </a:rPr>
              <a:t>Fields</a:t>
            </a:r>
            <a:r>
              <a:rPr lang="es-ES" sz="2400" dirty="0">
                <a:solidFill>
                  <a:srgbClr val="FFC000"/>
                </a:solidFill>
              </a:rPr>
              <a:t> </a:t>
            </a:r>
            <a:r>
              <a:rPr lang="es-ES" sz="2400" dirty="0" err="1">
                <a:solidFill>
                  <a:srgbClr val="FFC000"/>
                </a:solidFill>
              </a:rPr>
              <a:t>Area</a:t>
            </a:r>
            <a:r>
              <a:rPr lang="es-ES" sz="2400" dirty="0">
                <a:solidFill>
                  <a:srgbClr val="FFC000"/>
                </a:solidFill>
              </a:rPr>
              <a:t> </a:t>
            </a:r>
            <a:r>
              <a:rPr lang="es-ES" sz="2400" dirty="0" err="1">
                <a:solidFill>
                  <a:srgbClr val="FFC000"/>
                </a:solidFill>
              </a:rPr>
              <a:t>Measure</a:t>
            </a:r>
            <a:endParaRPr lang="es-ES" sz="2400" dirty="0">
              <a:solidFill>
                <a:srgbClr val="FFC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"/>
          <a:stretch/>
        </p:blipFill>
        <p:spPr bwMode="auto">
          <a:xfrm>
            <a:off x="971600" y="885035"/>
            <a:ext cx="7254154" cy="49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" descr="https://lh3.googleusercontent.com/vsbxvt-cFSnUIFEtfepY9a1dEQsxkjKHwXgmFG7tgYvQMEcdIIwIKJf2UlO0RU3AmuM=w3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5780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7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45780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FFC000"/>
                </a:solidFill>
              </a:rPr>
              <a:t>Medición – GPS </a:t>
            </a:r>
            <a:r>
              <a:rPr lang="es-ES" sz="2400" dirty="0" err="1">
                <a:solidFill>
                  <a:srgbClr val="FFC000"/>
                </a:solidFill>
              </a:rPr>
              <a:t>Fields</a:t>
            </a:r>
            <a:r>
              <a:rPr lang="es-ES" sz="2400" dirty="0">
                <a:solidFill>
                  <a:srgbClr val="FFC000"/>
                </a:solidFill>
              </a:rPr>
              <a:t> </a:t>
            </a:r>
            <a:r>
              <a:rPr lang="es-ES" sz="2400" dirty="0" err="1">
                <a:solidFill>
                  <a:srgbClr val="FFC000"/>
                </a:solidFill>
              </a:rPr>
              <a:t>Area</a:t>
            </a:r>
            <a:r>
              <a:rPr lang="es-ES" sz="2400" dirty="0">
                <a:solidFill>
                  <a:srgbClr val="FFC000"/>
                </a:solidFill>
              </a:rPr>
              <a:t> </a:t>
            </a:r>
            <a:r>
              <a:rPr lang="es-ES" sz="2400" dirty="0" err="1">
                <a:solidFill>
                  <a:srgbClr val="FFC000"/>
                </a:solidFill>
              </a:rPr>
              <a:t>Measure</a:t>
            </a:r>
            <a:endParaRPr lang="es-ES" sz="2400" dirty="0">
              <a:solidFill>
                <a:srgbClr val="FFC000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835696" y="5924510"/>
            <a:ext cx="57606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u="sng" dirty="0">
                <a:hlinkClick r:id="rId2"/>
              </a:rPr>
              <a:t>http://gpsmeasure.com/map/2016/05/09/090516-0105482</a:t>
            </a:r>
            <a:endParaRPr lang="es-E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4"/>
          <a:stretch/>
        </p:blipFill>
        <p:spPr bwMode="auto">
          <a:xfrm>
            <a:off x="971600" y="886573"/>
            <a:ext cx="7128792" cy="495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" descr="https://lh3.googleusercontent.com/vsbxvt-cFSnUIFEtfepY9a1dEQsxkjKHwXgmFG7tgYvQMEcdIIwIKJf2UlO0RU3AmuM=w3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5780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050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245780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FFC000"/>
                </a:solidFill>
              </a:rPr>
              <a:t>Medición – </a:t>
            </a:r>
            <a:r>
              <a:rPr lang="es-ES" sz="2400" dirty="0" err="1">
                <a:solidFill>
                  <a:srgbClr val="FFC000"/>
                </a:solidFill>
              </a:rPr>
              <a:t>Area</a:t>
            </a:r>
            <a:r>
              <a:rPr lang="es-ES" sz="2400" dirty="0">
                <a:solidFill>
                  <a:srgbClr val="FFC000"/>
                </a:solidFill>
              </a:rPr>
              <a:t> &amp; </a:t>
            </a:r>
            <a:r>
              <a:rPr lang="es-ES" sz="2400" dirty="0" err="1">
                <a:solidFill>
                  <a:srgbClr val="FFC000"/>
                </a:solidFill>
              </a:rPr>
              <a:t>Distance</a:t>
            </a:r>
            <a:r>
              <a:rPr lang="es-ES" sz="2400" dirty="0">
                <a:solidFill>
                  <a:srgbClr val="FFC000"/>
                </a:solidFill>
              </a:rPr>
              <a:t> </a:t>
            </a:r>
            <a:r>
              <a:rPr lang="es-ES" sz="2400" dirty="0" err="1">
                <a:solidFill>
                  <a:srgbClr val="FFC000"/>
                </a:solidFill>
              </a:rPr>
              <a:t>calculator</a:t>
            </a:r>
            <a:endParaRPr lang="es-ES" sz="2400" dirty="0">
              <a:solidFill>
                <a:srgbClr val="FFC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63" y="908720"/>
            <a:ext cx="7831609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4" descr="Area &amp; Distance Calculator G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9023"/>
            <a:ext cx="555177" cy="55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41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14" descr="Resultado de imagen de fields area measurem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6058" t="33056" r="29683" b="4380"/>
          <a:stretch/>
        </p:blipFill>
        <p:spPr>
          <a:xfrm>
            <a:off x="124696" y="908719"/>
            <a:ext cx="4591319" cy="324093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/>
          <a:srcRect l="12673" t="29797" r="34880" b="31100"/>
          <a:stretch/>
        </p:blipFill>
        <p:spPr>
          <a:xfrm>
            <a:off x="3923928" y="1632599"/>
            <a:ext cx="4608512" cy="2491088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4"/>
          <a:srcRect l="16453" t="50652" r="20705" b="5683"/>
          <a:stretch/>
        </p:blipFill>
        <p:spPr>
          <a:xfrm>
            <a:off x="899592" y="4152017"/>
            <a:ext cx="4948585" cy="2492896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8" b="17157"/>
          <a:stretch/>
        </p:blipFill>
        <p:spPr>
          <a:xfrm>
            <a:off x="6318492" y="4285643"/>
            <a:ext cx="2203671" cy="1368152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5940152" y="5657671"/>
            <a:ext cx="3312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BCM47755</a:t>
            </a:r>
          </a:p>
          <a:p>
            <a:r>
              <a:rPr lang="en-US" b="1" dirty="0"/>
              <a:t>Third-Generation GNSS Location Hub with Dual Frequency Support</a:t>
            </a:r>
          </a:p>
        </p:txBody>
      </p:sp>
    </p:spTree>
    <p:extLst>
      <p:ext uri="{BB962C8B-B14F-4D97-AF65-F5344CB8AC3E}">
        <p14:creationId xmlns:p14="http://schemas.microsoft.com/office/powerpoint/2010/main" val="1319893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 Imagen"/>
          <p:cNvPicPr>
            <a:picLocks noChangeAspect="1"/>
          </p:cNvPicPr>
          <p:nvPr/>
        </p:nvPicPr>
        <p:blipFill rotWithShape="1">
          <a:blip r:embed="rId2"/>
          <a:srcRect l="49831" t="58876" r="32086" b="18303"/>
          <a:stretch/>
        </p:blipFill>
        <p:spPr>
          <a:xfrm>
            <a:off x="826815" y="4246215"/>
            <a:ext cx="2514600" cy="2438400"/>
          </a:xfrm>
          <a:prstGeom prst="rect">
            <a:avLst/>
          </a:prstGeom>
        </p:spPr>
      </p:pic>
      <p:pic>
        <p:nvPicPr>
          <p:cNvPr id="6" name="2 Imagen"/>
          <p:cNvPicPr>
            <a:picLocks noChangeAspect="1"/>
          </p:cNvPicPr>
          <p:nvPr/>
        </p:nvPicPr>
        <p:blipFill rotWithShape="1">
          <a:blip r:embed="rId3"/>
          <a:srcRect l="21458" t="11668" r="20077" b="5613"/>
          <a:stretch/>
        </p:blipFill>
        <p:spPr>
          <a:xfrm>
            <a:off x="4139952" y="1196752"/>
            <a:ext cx="4900612" cy="5173663"/>
          </a:xfrm>
          <a:prstGeom prst="rect">
            <a:avLst/>
          </a:prstGeom>
        </p:spPr>
      </p:pic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421865"/>
              </p:ext>
            </p:extLst>
          </p:nvPr>
        </p:nvGraphicFramePr>
        <p:xfrm>
          <a:off x="251520" y="908720"/>
          <a:ext cx="3454400" cy="3299460"/>
        </p:xfrm>
        <a:graphic>
          <a:graphicData uri="http://schemas.openxmlformats.org/drawingml/2006/table">
            <a:tbl>
              <a:tblPr/>
              <a:tblGrid>
                <a:gridCol w="10531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6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4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Modelo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Latitud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Longitud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775">
                <a:tc>
                  <a:txBody>
                    <a:bodyPr/>
                    <a:lstStyle/>
                    <a:p>
                      <a:pPr algn="l" fontAlgn="b"/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Huawei P8 Lite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41º41'51,0"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-4º42'42,6"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7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LG G3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41º41'50,7"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-4º42'42,5"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77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Haier 360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41º41'50,8"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-4º42'42,4"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77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MotoG 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41º41'50,7"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-4º42'42,1"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477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Xiaomi Redmi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41º41'50,6"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-4º42'42,5"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477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One Plus One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41º41'50,8"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-4º42'42,4"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477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Nexus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41º41'50,8"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-4º42'42,2"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6477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Samsung S3 mini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41º41'50,7"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-4º42'42,4"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6477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0" y="245780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FFC000"/>
                </a:solidFill>
              </a:rPr>
              <a:t>Comparativa diferentes modelos “</a:t>
            </a:r>
            <a:r>
              <a:rPr lang="es-ES" sz="2400" dirty="0" err="1">
                <a:solidFill>
                  <a:srgbClr val="FFC000"/>
                </a:solidFill>
              </a:rPr>
              <a:t>smartphone</a:t>
            </a:r>
            <a:r>
              <a:rPr lang="es-ES" sz="2400" dirty="0">
                <a:solidFill>
                  <a:srgbClr val="FFC00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9681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57BEF0F-6732-4A4A-ACA0-AD24F2ADDB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297158"/>
              </p:ext>
            </p:extLst>
          </p:nvPr>
        </p:nvGraphicFramePr>
        <p:xfrm>
          <a:off x="107504" y="908720"/>
          <a:ext cx="5904656" cy="9361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6014">
                  <a:extLst>
                    <a:ext uri="{9D8B030D-6E8A-4147-A177-3AD203B41FA5}">
                      <a16:colId xmlns:a16="http://schemas.microsoft.com/office/drawing/2014/main" val="1136345686"/>
                    </a:ext>
                  </a:extLst>
                </a:gridCol>
                <a:gridCol w="961381">
                  <a:extLst>
                    <a:ext uri="{9D8B030D-6E8A-4147-A177-3AD203B41FA5}">
                      <a16:colId xmlns:a16="http://schemas.microsoft.com/office/drawing/2014/main" val="2003965649"/>
                    </a:ext>
                  </a:extLst>
                </a:gridCol>
                <a:gridCol w="1058401">
                  <a:extLst>
                    <a:ext uri="{9D8B030D-6E8A-4147-A177-3AD203B41FA5}">
                      <a16:colId xmlns:a16="http://schemas.microsoft.com/office/drawing/2014/main" val="4186179686"/>
                    </a:ext>
                  </a:extLst>
                </a:gridCol>
                <a:gridCol w="673713">
                  <a:extLst>
                    <a:ext uri="{9D8B030D-6E8A-4147-A177-3AD203B41FA5}">
                      <a16:colId xmlns:a16="http://schemas.microsoft.com/office/drawing/2014/main" val="1190524631"/>
                    </a:ext>
                  </a:extLst>
                </a:gridCol>
                <a:gridCol w="1158813">
                  <a:extLst>
                    <a:ext uri="{9D8B030D-6E8A-4147-A177-3AD203B41FA5}">
                      <a16:colId xmlns:a16="http://schemas.microsoft.com/office/drawing/2014/main" val="2595356037"/>
                    </a:ext>
                  </a:extLst>
                </a:gridCol>
                <a:gridCol w="1476334">
                  <a:extLst>
                    <a:ext uri="{9D8B030D-6E8A-4147-A177-3AD203B41FA5}">
                      <a16:colId xmlns:a16="http://schemas.microsoft.com/office/drawing/2014/main" val="2556389842"/>
                    </a:ext>
                  </a:extLst>
                </a:gridCol>
              </a:tblGrid>
              <a:tr h="3120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Name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Y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h_orto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fecha_calc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Observaciones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09238627"/>
                  </a:ext>
                </a:extLst>
              </a:tr>
              <a:tr h="6240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1006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357670.870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4617634.276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699.764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2018-06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clavo fino junto farola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34367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E2D2876D-26F5-4D72-B544-DABA41D0FDFD}"/>
              </a:ext>
            </a:extLst>
          </p:cNvPr>
          <p:cNvSpPr/>
          <p:nvPr/>
        </p:nvSpPr>
        <p:spPr>
          <a:xfrm>
            <a:off x="107504" y="1882568"/>
            <a:ext cx="446449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411480" indent="630555">
              <a:spcAft>
                <a:spcPts val="0"/>
              </a:spcAft>
            </a:pPr>
            <a:r>
              <a:rPr lang="es-ES" i="1" dirty="0">
                <a:latin typeface="Arial Narrow" panose="020B0606020202030204" pitchFamily="34" charset="0"/>
                <a:ea typeface="Times New Roman" panose="02020603050405020304" pitchFamily="18" charset="0"/>
              </a:rPr>
              <a:t>	</a:t>
            </a:r>
            <a:r>
              <a:rPr lang="es-ES" i="1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Lat</a:t>
            </a:r>
            <a:r>
              <a:rPr lang="es-ES" i="1" dirty="0">
                <a:latin typeface="Arial Narrow" panose="020B0606020202030204" pitchFamily="34" charset="0"/>
                <a:ea typeface="Times New Roman" panose="02020603050405020304" pitchFamily="18" charset="0"/>
              </a:rPr>
              <a:t> 41º 41’ 51,97”  / </a:t>
            </a:r>
            <a:r>
              <a:rPr lang="es-ES" i="1" dirty="0">
                <a:highlight>
                  <a:srgbClr val="FFFF00"/>
                </a:highlight>
                <a:latin typeface="Arial Narrow" panose="020B0606020202030204" pitchFamily="34" charset="0"/>
                <a:ea typeface="Times New Roman" panose="02020603050405020304" pitchFamily="18" charset="0"/>
              </a:rPr>
              <a:t>41,69776964</a:t>
            </a:r>
            <a:endParaRPr lang="es-ES" dirty="0"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Lon -4  42  37,75” / </a:t>
            </a:r>
            <a:r>
              <a:rPr lang="es-ES" i="1" dirty="0">
                <a:highlight>
                  <a:srgbClr val="FFFF00"/>
                </a:highligh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-4,71048528</a:t>
            </a:r>
            <a:endParaRPr lang="es-ES" dirty="0">
              <a:highlight>
                <a:srgbClr val="FFFF00"/>
              </a:highlight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E8DCA2E-4743-4E98-8DAC-BABA6ED19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920" y="1988840"/>
            <a:ext cx="4233576" cy="2159124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488A8F60-3041-4801-9BF8-143D2A9BE9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23369"/>
              </p:ext>
            </p:extLst>
          </p:nvPr>
        </p:nvGraphicFramePr>
        <p:xfrm>
          <a:off x="4975492" y="4278252"/>
          <a:ext cx="3888432" cy="8240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2108">
                  <a:extLst>
                    <a:ext uri="{9D8B030D-6E8A-4147-A177-3AD203B41FA5}">
                      <a16:colId xmlns:a16="http://schemas.microsoft.com/office/drawing/2014/main" val="3360091856"/>
                    </a:ext>
                  </a:extLst>
                </a:gridCol>
                <a:gridCol w="972108">
                  <a:extLst>
                    <a:ext uri="{9D8B030D-6E8A-4147-A177-3AD203B41FA5}">
                      <a16:colId xmlns:a16="http://schemas.microsoft.com/office/drawing/2014/main" val="2263211897"/>
                    </a:ext>
                  </a:extLst>
                </a:gridCol>
                <a:gridCol w="972108">
                  <a:extLst>
                    <a:ext uri="{9D8B030D-6E8A-4147-A177-3AD203B41FA5}">
                      <a16:colId xmlns:a16="http://schemas.microsoft.com/office/drawing/2014/main" val="515955896"/>
                    </a:ext>
                  </a:extLst>
                </a:gridCol>
                <a:gridCol w="972108">
                  <a:extLst>
                    <a:ext uri="{9D8B030D-6E8A-4147-A177-3AD203B41FA5}">
                      <a16:colId xmlns:a16="http://schemas.microsoft.com/office/drawing/2014/main" val="885722470"/>
                    </a:ext>
                  </a:extLst>
                </a:gridCol>
              </a:tblGrid>
              <a:tr h="20850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100" b="1" u="none" strike="noStrike" dirty="0">
                          <a:effectLst/>
                        </a:rPr>
                        <a:t>Latitud 1º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100" b="1" u="none" strike="noStrike">
                          <a:effectLst/>
                        </a:rPr>
                        <a:t>Longitud 1º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224346"/>
                  </a:ext>
                </a:extLst>
              </a:tr>
              <a:tr h="20850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u="none" strike="noStrike">
                          <a:effectLst/>
                        </a:rPr>
                        <a:t>1º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u="none" strike="noStrike">
                          <a:effectLst/>
                        </a:rPr>
                        <a:t>111 km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u="none" strike="noStrike">
                          <a:effectLst/>
                        </a:rPr>
                        <a:t>0º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u="none" strike="noStrike">
                          <a:effectLst/>
                        </a:rPr>
                        <a:t>111 km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740791"/>
                  </a:ext>
                </a:extLst>
              </a:tr>
              <a:tr h="19857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u="none" strike="noStrike">
                          <a:effectLst/>
                        </a:rPr>
                        <a:t>42º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u="none" strike="noStrike">
                          <a:effectLst/>
                        </a:rPr>
                        <a:t>111 km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u="none" strike="noStrike">
                          <a:effectLst/>
                        </a:rPr>
                        <a:t>40º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u="none" strike="noStrike">
                          <a:effectLst/>
                        </a:rPr>
                        <a:t>85 km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1700506"/>
                  </a:ext>
                </a:extLst>
              </a:tr>
              <a:tr h="20850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u="none" strike="noStrike">
                          <a:effectLst/>
                        </a:rPr>
                        <a:t>80º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u="none" strike="noStrike">
                          <a:effectLst/>
                        </a:rPr>
                        <a:t>111 km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u="none" strike="noStrike">
                          <a:effectLst/>
                        </a:rPr>
                        <a:t>90º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u="none" strike="noStrike" dirty="0">
                          <a:effectLst/>
                        </a:rPr>
                        <a:t>0 km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3979863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7A8793B9-98A9-4181-BCAA-ABB1E0E759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270937"/>
              </p:ext>
            </p:extLst>
          </p:nvPr>
        </p:nvGraphicFramePr>
        <p:xfrm>
          <a:off x="467544" y="2759129"/>
          <a:ext cx="3022600" cy="400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1300">
                  <a:extLst>
                    <a:ext uri="{9D8B030D-6E8A-4147-A177-3AD203B41FA5}">
                      <a16:colId xmlns:a16="http://schemas.microsoft.com/office/drawing/2014/main" val="2118441204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3269161577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</a:rPr>
                        <a:t>Latitud1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>
                          <a:effectLst/>
                        </a:rPr>
                        <a:t>Longitud1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829694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</a:rPr>
                        <a:t>41,69776964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</a:rPr>
                        <a:t>-4,71048528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26044434"/>
                  </a:ext>
                </a:extLst>
              </a:tr>
            </a:tbl>
          </a:graphicData>
        </a:graphic>
      </p:graphicFrame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DBA67DAA-0BCA-422E-8D6C-8D579E334B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237602"/>
              </p:ext>
            </p:extLst>
          </p:nvPr>
        </p:nvGraphicFramePr>
        <p:xfrm>
          <a:off x="467544" y="3332504"/>
          <a:ext cx="3022600" cy="400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1300">
                  <a:extLst>
                    <a:ext uri="{9D8B030D-6E8A-4147-A177-3AD203B41FA5}">
                      <a16:colId xmlns:a16="http://schemas.microsoft.com/office/drawing/2014/main" val="3984180762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934219624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</a:rPr>
                        <a:t>Latitud2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</a:rPr>
                        <a:t>Longitud2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8277430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>
                          <a:effectLst/>
                        </a:rPr>
                        <a:t>41,6977721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</a:rPr>
                        <a:t>-4,7104591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0180361"/>
                  </a:ext>
                </a:extLst>
              </a:tr>
            </a:tbl>
          </a:graphicData>
        </a:graphic>
      </p:graphicFrame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983167EA-D90D-4B2F-8A42-CE5264103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684102"/>
              </p:ext>
            </p:extLst>
          </p:nvPr>
        </p:nvGraphicFramePr>
        <p:xfrm>
          <a:off x="1377026" y="4521256"/>
          <a:ext cx="1155700" cy="400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5700">
                  <a:extLst>
                    <a:ext uri="{9D8B030D-6E8A-4147-A177-3AD203B41FA5}">
                      <a16:colId xmlns:a16="http://schemas.microsoft.com/office/drawing/2014/main" val="1971849190"/>
                    </a:ext>
                  </a:extLst>
                </a:gridCol>
              </a:tblGrid>
              <a:tr h="21214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 err="1">
                          <a:effectLst/>
                        </a:rPr>
                        <a:t>dif</a:t>
                      </a:r>
                      <a:r>
                        <a:rPr lang="es-ES" sz="1100" u="none" strike="noStrike" dirty="0">
                          <a:effectLst/>
                        </a:rPr>
                        <a:t> metros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40032870"/>
                  </a:ext>
                </a:extLst>
              </a:tr>
              <a:tr h="1879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2,19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3922383"/>
                  </a:ext>
                </a:extLst>
              </a:tr>
            </a:tbl>
          </a:graphicData>
        </a:graphic>
      </p:graphicFrame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82E10B2B-F3E6-4690-B127-DFE58E79E4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431367"/>
              </p:ext>
            </p:extLst>
          </p:nvPr>
        </p:nvGraphicFramePr>
        <p:xfrm>
          <a:off x="443576" y="3905879"/>
          <a:ext cx="3022600" cy="38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1300">
                  <a:extLst>
                    <a:ext uri="{9D8B030D-6E8A-4147-A177-3AD203B41FA5}">
                      <a16:colId xmlns:a16="http://schemas.microsoft.com/office/drawing/2014/main" val="3825193235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9313076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>
                          <a:effectLst/>
                        </a:rPr>
                        <a:t>Lat1-Lat2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>
                          <a:effectLst/>
                        </a:rPr>
                        <a:t>Lon1-Lon2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365997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>
                          <a:effectLst/>
                        </a:rPr>
                        <a:t>-0,000002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 dirty="0">
                          <a:effectLst/>
                        </a:rPr>
                        <a:t>-0,000026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3760965"/>
                  </a:ext>
                </a:extLst>
              </a:tr>
            </a:tbl>
          </a:graphicData>
        </a:graphic>
      </p:graphicFrame>
      <p:sp>
        <p:nvSpPr>
          <p:cNvPr id="15" name="Rectángulo 14">
            <a:extLst>
              <a:ext uri="{FF2B5EF4-FFF2-40B4-BE49-F238E27FC236}">
                <a16:creationId xmlns:a16="http://schemas.microsoft.com/office/drawing/2014/main" id="{CF48075A-B395-4319-9C7E-98E1C6237861}"/>
              </a:ext>
            </a:extLst>
          </p:cNvPr>
          <p:cNvSpPr/>
          <p:nvPr/>
        </p:nvSpPr>
        <p:spPr>
          <a:xfrm>
            <a:off x="683568" y="6165304"/>
            <a:ext cx="676875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dirty="0"/>
              <a:t>=RAIZ(((A23)*111132)^2+((B23)*111320*COS(RADIANES($A$9)))^2)</a:t>
            </a:r>
            <a:endParaRPr lang="es-ES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375E1A5-FD7F-47E0-B9C9-0D7050A66966}"/>
              </a:ext>
            </a:extLst>
          </p:cNvPr>
          <p:cNvSpPr txBox="1"/>
          <p:nvPr/>
        </p:nvSpPr>
        <p:spPr>
          <a:xfrm>
            <a:off x="1276780" y="5797222"/>
            <a:ext cx="1783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Componente N-S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810173B-F9ED-4518-9BE7-C7D34B9F7CE6}"/>
              </a:ext>
            </a:extLst>
          </p:cNvPr>
          <p:cNvSpPr txBox="1"/>
          <p:nvPr/>
        </p:nvSpPr>
        <p:spPr>
          <a:xfrm>
            <a:off x="4229108" y="5820565"/>
            <a:ext cx="179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Componente E-O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D4A1B34-DFED-48CF-99BD-AAF55D043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47" y="3332504"/>
            <a:ext cx="420189" cy="42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1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14" descr="Resultado de imagen de fields area measurem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26848" t="51304" r="28265" b="31100"/>
          <a:stretch/>
        </p:blipFill>
        <p:spPr>
          <a:xfrm>
            <a:off x="155575" y="1052736"/>
            <a:ext cx="8614290" cy="2448272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55575" y="3861048"/>
            <a:ext cx="8880921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dirty="0"/>
              <a:t>El chip de Broadcom usa ambas bandas: primero la L1 con cada satélite visible y luego la L5, refinando con ella la posición obtenida en primera instancia, ya que al usar otras frecuencias </a:t>
            </a:r>
            <a:r>
              <a:rPr lang="es-ES" b="1" i="1" u="sng" dirty="0"/>
              <a:t>la señal L5 </a:t>
            </a:r>
            <a:r>
              <a:rPr lang="es-ES" b="1" dirty="0"/>
              <a:t>es menos vulnerable a los errores</a:t>
            </a:r>
            <a:r>
              <a:rPr lang="es-ES" dirty="0"/>
              <a:t> que pueden causar las señales rebotadas. El BCM47755 también será compatible con el GPS europeo, Galileo, el </a:t>
            </a:r>
            <a:r>
              <a:rPr lang="es-ES" dirty="0" err="1"/>
              <a:t>Glonass</a:t>
            </a:r>
            <a:r>
              <a:rPr lang="es-ES" dirty="0"/>
              <a:t> ruso o el QZSS japonés.</a:t>
            </a:r>
          </a:p>
        </p:txBody>
      </p:sp>
    </p:spTree>
    <p:extLst>
      <p:ext uri="{BB962C8B-B14F-4D97-AF65-F5344CB8AC3E}">
        <p14:creationId xmlns:p14="http://schemas.microsoft.com/office/powerpoint/2010/main" val="788597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7E109D8-A903-43DE-89EB-E69990044290}"/>
              </a:ext>
            </a:extLst>
          </p:cNvPr>
          <p:cNvPicPr/>
          <p:nvPr/>
        </p:nvPicPr>
        <p:blipFill rotWithShape="1">
          <a:blip r:embed="rId3"/>
          <a:srcRect l="4418" t="12999" r="17235"/>
          <a:stretch/>
        </p:blipFill>
        <p:spPr bwMode="auto">
          <a:xfrm>
            <a:off x="4095115" y="820618"/>
            <a:ext cx="5048885" cy="40646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C7AC579-93C3-4C5C-81BD-DD9E4AE8B1CA}"/>
              </a:ext>
            </a:extLst>
          </p:cNvPr>
          <p:cNvPicPr/>
          <p:nvPr/>
        </p:nvPicPr>
        <p:blipFill rotWithShape="1">
          <a:blip r:embed="rId4"/>
          <a:srcRect l="9278" r="15755" b="18756"/>
          <a:stretch/>
        </p:blipFill>
        <p:spPr bwMode="auto">
          <a:xfrm>
            <a:off x="109353" y="2430781"/>
            <a:ext cx="5237496" cy="41162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0656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C167257-CABF-4D4A-94CA-F0EF537D3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00"/>
            <a:ext cx="9144000" cy="4953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BEEF47D-B573-46E2-808A-D669AC489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500"/>
            <a:ext cx="9144000" cy="4953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693B691-340C-4273-984A-C7DE13B28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32256"/>
            <a:ext cx="9144000" cy="4953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DEA0344-14BE-4D96-B6D4-34BF25B66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28361"/>
            <a:ext cx="914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0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0" y="245780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FFC000"/>
                </a:solidFill>
              </a:rPr>
              <a:t>Tipos de aplicaciones</a:t>
            </a:r>
          </a:p>
        </p:txBody>
      </p:sp>
      <p:sp>
        <p:nvSpPr>
          <p:cNvPr id="2" name="1 Rectángulo"/>
          <p:cNvSpPr/>
          <p:nvPr/>
        </p:nvSpPr>
        <p:spPr>
          <a:xfrm>
            <a:off x="310190" y="1084635"/>
            <a:ext cx="15251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altLang="es-ES" sz="32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</a:t>
            </a:r>
            <a:endParaRPr lang="es-ES_tradnl" altLang="es-ES" sz="3200" dirty="0">
              <a:solidFill>
                <a:schemeClr val="bg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10190" y="2941848"/>
            <a:ext cx="25869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altLang="es-ES" sz="32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Navegación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10190" y="4890714"/>
            <a:ext cx="27049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_tradnl" altLang="es-ES" sz="32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Medición</a:t>
            </a:r>
            <a:endParaRPr lang="es-ES_tradnl" altLang="es-ES" sz="3200" dirty="0">
              <a:solidFill>
                <a:schemeClr val="bg1"/>
              </a:solidFill>
            </a:endParaRPr>
          </a:p>
        </p:txBody>
      </p:sp>
      <p:grpSp>
        <p:nvGrpSpPr>
          <p:cNvPr id="16" name="15 Grupo"/>
          <p:cNvGrpSpPr/>
          <p:nvPr/>
        </p:nvGrpSpPr>
        <p:grpSpPr>
          <a:xfrm>
            <a:off x="4225747" y="1496191"/>
            <a:ext cx="1214131" cy="1513563"/>
            <a:chOff x="5940152" y="1237905"/>
            <a:chExt cx="1214131" cy="1513563"/>
          </a:xfrm>
        </p:grpSpPr>
        <p:pic>
          <p:nvPicPr>
            <p:cNvPr id="1028" name="Picture 4" descr="Cover ar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1237905"/>
              <a:ext cx="90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16 Rectángulo"/>
            <p:cNvSpPr/>
            <p:nvPr/>
          </p:nvSpPr>
          <p:spPr>
            <a:xfrm>
              <a:off x="6092419" y="2105137"/>
              <a:ext cx="106186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alt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Estado GNSS</a:t>
              </a:r>
              <a:endParaRPr lang="es-ES_tradnl" altLang="es-E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5590007" y="1376544"/>
            <a:ext cx="1245121" cy="1548066"/>
            <a:chOff x="4408472" y="1426515"/>
            <a:chExt cx="1245121" cy="1548066"/>
          </a:xfrm>
        </p:grpSpPr>
        <p:pic>
          <p:nvPicPr>
            <p:cNvPr id="1030" name="Picture 6" descr="Cover ar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130" y="1426515"/>
              <a:ext cx="90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18 Rectángulo"/>
            <p:cNvSpPr/>
            <p:nvPr/>
          </p:nvSpPr>
          <p:spPr>
            <a:xfrm>
              <a:off x="4408472" y="2328250"/>
              <a:ext cx="124512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alt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GPS Essentials</a:t>
              </a:r>
              <a:endParaRPr lang="es-ES_tradnl" altLang="es-E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17 Grupo"/>
          <p:cNvGrpSpPr/>
          <p:nvPr/>
        </p:nvGrpSpPr>
        <p:grpSpPr>
          <a:xfrm>
            <a:off x="2735697" y="3290828"/>
            <a:ext cx="1245121" cy="1260380"/>
            <a:chOff x="2735697" y="3284983"/>
            <a:chExt cx="1245121" cy="1260380"/>
          </a:xfrm>
        </p:grpSpPr>
        <p:pic>
          <p:nvPicPr>
            <p:cNvPr id="1032" name="Picture 8" descr="http://iosappspy.com/wp-content/uploads/2015/07/OsmAnd-Maps-logo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7561" y="3284983"/>
              <a:ext cx="915168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23 Rectángulo"/>
            <p:cNvSpPr/>
            <p:nvPr/>
          </p:nvSpPr>
          <p:spPr>
            <a:xfrm>
              <a:off x="2735697" y="4176031"/>
              <a:ext cx="124512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altLang="es-E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OsmAnd</a:t>
              </a:r>
              <a:endParaRPr lang="es-ES_tradnl" altLang="es-ES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19 Rectángulo"/>
          <p:cNvSpPr/>
          <p:nvPr/>
        </p:nvSpPr>
        <p:spPr>
          <a:xfrm>
            <a:off x="2735697" y="4541747"/>
            <a:ext cx="14009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</a:rPr>
              <a:t>http://osmand.net/</a:t>
            </a:r>
          </a:p>
        </p:txBody>
      </p:sp>
      <p:grpSp>
        <p:nvGrpSpPr>
          <p:cNvPr id="21" name="20 Grupo"/>
          <p:cNvGrpSpPr/>
          <p:nvPr/>
        </p:nvGrpSpPr>
        <p:grpSpPr>
          <a:xfrm>
            <a:off x="4755170" y="3257691"/>
            <a:ext cx="1245121" cy="1326655"/>
            <a:chOff x="4755170" y="3257691"/>
            <a:chExt cx="1245121" cy="1326655"/>
          </a:xfrm>
        </p:grpSpPr>
        <p:pic>
          <p:nvPicPr>
            <p:cNvPr id="1034" name="Picture 10" descr="http://apkpro.net/uploads/2013/02/OruxMaps-Donate-for-Android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7731" y="3257691"/>
              <a:ext cx="899999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27 Rectángulo"/>
            <p:cNvSpPr/>
            <p:nvPr/>
          </p:nvSpPr>
          <p:spPr>
            <a:xfrm>
              <a:off x="4755170" y="4215014"/>
              <a:ext cx="124512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altLang="es-E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OruxMaps</a:t>
              </a:r>
              <a:endParaRPr lang="es-ES_tradnl" altLang="es-ES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22 Rectángulo"/>
          <p:cNvSpPr/>
          <p:nvPr/>
        </p:nvSpPr>
        <p:spPr>
          <a:xfrm>
            <a:off x="4644008" y="4541747"/>
            <a:ext cx="16674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</a:rPr>
              <a:t>http://www.oruxmaps.com/</a:t>
            </a:r>
          </a:p>
        </p:txBody>
      </p:sp>
      <p:sp>
        <p:nvSpPr>
          <p:cNvPr id="26" name="AutoShape 14" descr="Resultado de imagen de fields area measurem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30" name="29 Grupo"/>
          <p:cNvGrpSpPr/>
          <p:nvPr/>
        </p:nvGrpSpPr>
        <p:grpSpPr>
          <a:xfrm>
            <a:off x="6245148" y="5051965"/>
            <a:ext cx="1517031" cy="1590891"/>
            <a:chOff x="4707086" y="5071889"/>
            <a:chExt cx="1517031" cy="1590891"/>
          </a:xfrm>
        </p:grpSpPr>
        <p:pic>
          <p:nvPicPr>
            <p:cNvPr id="1044" name="Picture 20" descr="https://lh3.googleusercontent.com/vsbxvt-cFSnUIFEtfepY9a1dEQsxkjKHwXgmFG7tgYvQMEcdIIwIKJf2UlO0RU3AmuM=w30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479" y="5071889"/>
              <a:ext cx="90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37 Rectángulo"/>
            <p:cNvSpPr/>
            <p:nvPr/>
          </p:nvSpPr>
          <p:spPr>
            <a:xfrm>
              <a:off x="4707086" y="6016449"/>
              <a:ext cx="151703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alt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GPS </a:t>
              </a:r>
              <a:r>
                <a:rPr lang="es-ES_tradnl" altLang="es-E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Fields</a:t>
              </a:r>
              <a:r>
                <a:rPr lang="es-ES_tradnl" alt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_tradnl" altLang="es-E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Area</a:t>
              </a:r>
              <a:r>
                <a:rPr lang="es-ES_tradnl" alt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_tradnl" altLang="es-E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Measure</a:t>
              </a:r>
              <a:endParaRPr lang="es-ES_tradnl" altLang="es-E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30 Grupo"/>
          <p:cNvGrpSpPr/>
          <p:nvPr/>
        </p:nvGrpSpPr>
        <p:grpSpPr>
          <a:xfrm>
            <a:off x="1977181" y="5109820"/>
            <a:ext cx="1517031" cy="1533036"/>
            <a:chOff x="6837820" y="5085184"/>
            <a:chExt cx="1517031" cy="1533036"/>
          </a:xfrm>
        </p:grpSpPr>
        <p:pic>
          <p:nvPicPr>
            <p:cNvPr id="1046" name="Picture 22" descr="https://lh6.ggpht.com/Mr99lh3x2zR4oPnfHaJb7puY30O2iKv8rmcLRz2OcqEUp2ZMmzaqxqK4wrxgrSwUYHNo=w30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3958" y="5085184"/>
              <a:ext cx="90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40 Rectángulo"/>
            <p:cNvSpPr/>
            <p:nvPr/>
          </p:nvSpPr>
          <p:spPr>
            <a:xfrm>
              <a:off x="6837820" y="5971889"/>
              <a:ext cx="151703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altLang="es-E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Precision</a:t>
              </a:r>
              <a:r>
                <a:rPr lang="es-ES_tradnl" alt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GPS Free</a:t>
              </a:r>
              <a:endParaRPr lang="es-ES_tradnl" altLang="es-E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32 Grupo"/>
          <p:cNvGrpSpPr/>
          <p:nvPr/>
        </p:nvGrpSpPr>
        <p:grpSpPr>
          <a:xfrm>
            <a:off x="4552536" y="5021766"/>
            <a:ext cx="1871660" cy="1606026"/>
            <a:chOff x="7215957" y="5025489"/>
            <a:chExt cx="1871660" cy="1606026"/>
          </a:xfrm>
        </p:grpSpPr>
        <p:pic>
          <p:nvPicPr>
            <p:cNvPr id="1048" name="Picture 24" descr="Area &amp; Distance Calculator GP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5025489"/>
              <a:ext cx="90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43 Rectángulo"/>
            <p:cNvSpPr/>
            <p:nvPr/>
          </p:nvSpPr>
          <p:spPr>
            <a:xfrm>
              <a:off x="7215957" y="5985184"/>
              <a:ext cx="187166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altLang="es-E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Area</a:t>
              </a:r>
              <a:r>
                <a:rPr lang="es-ES_tradnl" alt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&amp; </a:t>
              </a:r>
              <a:r>
                <a:rPr lang="es-ES_tradnl" altLang="es-E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Distance</a:t>
              </a:r>
              <a:r>
                <a:rPr lang="es-ES_tradnl" alt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</a:t>
              </a:r>
              <a:r>
                <a:rPr lang="es-ES_tradnl" altLang="es-E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Calculator</a:t>
              </a:r>
              <a:endParaRPr lang="es-ES_tradnl" altLang="es-ES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FB0F0D7F-C750-4FDF-B120-54AAE2FB96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350" t="63088" r="81500" b="31008"/>
          <a:stretch/>
        </p:blipFill>
        <p:spPr>
          <a:xfrm>
            <a:off x="3516026" y="5003351"/>
            <a:ext cx="1008112" cy="1023582"/>
          </a:xfrm>
          <a:prstGeom prst="rect">
            <a:avLst/>
          </a:prstGeom>
        </p:spPr>
      </p:pic>
      <p:sp>
        <p:nvSpPr>
          <p:cNvPr id="40" name="27 Rectángulo">
            <a:extLst>
              <a:ext uri="{FF2B5EF4-FFF2-40B4-BE49-F238E27FC236}">
                <a16:creationId xmlns:a16="http://schemas.microsoft.com/office/drawing/2014/main" id="{22EABDF4-46AC-4138-AFDD-4E89EFA31BB0}"/>
              </a:ext>
            </a:extLst>
          </p:cNvPr>
          <p:cNvSpPr/>
          <p:nvPr/>
        </p:nvSpPr>
        <p:spPr>
          <a:xfrm>
            <a:off x="3436181" y="5993686"/>
            <a:ext cx="12451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 </a:t>
            </a:r>
            <a:r>
              <a:rPr lang="es-ES_tradnl" alt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</a:t>
            </a:r>
            <a:endParaRPr lang="es-ES_tradnl" alt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_tradnl" alt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Calculator</a:t>
            </a:r>
            <a:endParaRPr lang="es-ES_tradnl" altLang="es-ES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5B2776A-52AD-4B48-A0E2-487A9C5879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2055" y="1520854"/>
            <a:ext cx="900000" cy="900000"/>
          </a:xfrm>
          <a:prstGeom prst="rect">
            <a:avLst/>
          </a:prstGeom>
        </p:spPr>
      </p:pic>
      <p:sp>
        <p:nvSpPr>
          <p:cNvPr id="42" name="16 Rectángulo">
            <a:extLst>
              <a:ext uri="{FF2B5EF4-FFF2-40B4-BE49-F238E27FC236}">
                <a16:creationId xmlns:a16="http://schemas.microsoft.com/office/drawing/2014/main" id="{3D73CC48-F902-4B97-94BA-4C205CD27BDE}"/>
              </a:ext>
            </a:extLst>
          </p:cNvPr>
          <p:cNvSpPr/>
          <p:nvPr/>
        </p:nvSpPr>
        <p:spPr>
          <a:xfrm>
            <a:off x="2687640" y="2429806"/>
            <a:ext cx="1061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alt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GPStest</a:t>
            </a:r>
            <a:endParaRPr lang="es-ES_tradnl" altLang="es-ES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1AFA887-6327-4E33-91D3-2C29121C09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58964" y="1400966"/>
            <a:ext cx="865548" cy="865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9" name="16 Rectángulo">
            <a:extLst>
              <a:ext uri="{FF2B5EF4-FFF2-40B4-BE49-F238E27FC236}">
                <a16:creationId xmlns:a16="http://schemas.microsoft.com/office/drawing/2014/main" id="{904C81C9-4675-4A80-9C5B-BCCE0D9E7D50}"/>
              </a:ext>
            </a:extLst>
          </p:cNvPr>
          <p:cNvSpPr/>
          <p:nvPr/>
        </p:nvSpPr>
        <p:spPr>
          <a:xfrm>
            <a:off x="7429541" y="2304840"/>
            <a:ext cx="1311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alt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GnssLogger</a:t>
            </a:r>
            <a:endParaRPr lang="es-ES_tradnl" altLang="es-ES" dirty="0">
              <a:solidFill>
                <a:schemeClr val="bg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B314E8C-2FDC-4496-8CCA-884AC3BDCE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97051" y="5050031"/>
            <a:ext cx="899477" cy="899477"/>
          </a:xfrm>
          <a:prstGeom prst="rect">
            <a:avLst/>
          </a:prstGeom>
        </p:spPr>
      </p:pic>
      <p:sp>
        <p:nvSpPr>
          <p:cNvPr id="43" name="37 Rectángulo">
            <a:extLst>
              <a:ext uri="{FF2B5EF4-FFF2-40B4-BE49-F238E27FC236}">
                <a16:creationId xmlns:a16="http://schemas.microsoft.com/office/drawing/2014/main" id="{5320EC4C-55CF-4586-9251-0805DFF672EC}"/>
              </a:ext>
            </a:extLst>
          </p:cNvPr>
          <p:cNvSpPr/>
          <p:nvPr/>
        </p:nvSpPr>
        <p:spPr>
          <a:xfrm>
            <a:off x="7658101" y="6009820"/>
            <a:ext cx="15170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alt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GPS </a:t>
            </a:r>
            <a:r>
              <a:rPr lang="es-ES_tradnl" alt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</a:t>
            </a:r>
            <a:endParaRPr lang="es-ES_tradnl" alt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333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45780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solidFill>
                  <a:srgbClr val="FFC000"/>
                </a:solidFill>
              </a:rPr>
              <a:t>GPStest</a:t>
            </a:r>
            <a:endParaRPr lang="es-ES" sz="2400" dirty="0">
              <a:solidFill>
                <a:srgbClr val="FFC00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75BD77C-0B08-47F4-A051-FB672133A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984" y="158183"/>
            <a:ext cx="622880" cy="62288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E948526-5F98-4066-A0EB-026655421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78965"/>
            <a:ext cx="2593221" cy="576271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719D9C6-F59D-4F95-8BCD-701C50255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500" y="868660"/>
            <a:ext cx="2593223" cy="576271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C8BB814-3688-46FA-8744-1F1EEC1464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003" y="883391"/>
            <a:ext cx="2882190" cy="573325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D7B2152-325A-41B6-AB71-E34636B6FA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2362" y="878965"/>
            <a:ext cx="1798221" cy="357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49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45780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FFC000"/>
                </a:solidFill>
              </a:rPr>
              <a:t>Estado GNSS</a:t>
            </a:r>
          </a:p>
        </p:txBody>
      </p:sp>
      <p:pic>
        <p:nvPicPr>
          <p:cNvPr id="9" name="Picture 4" descr="Cover 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06602"/>
            <a:ext cx="540020" cy="54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E721044-7139-4600-BC2A-408F92ADD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908720"/>
            <a:ext cx="2952328" cy="571418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C60F8BF-CF76-4999-8C27-3DA895209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479" y="893994"/>
            <a:ext cx="2967050" cy="574267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EC95575-F9DB-4C56-8D23-F5D647B83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9418" y="4147279"/>
            <a:ext cx="3576364" cy="268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93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45780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solidFill>
                  <a:srgbClr val="FFC000"/>
                </a:solidFill>
              </a:rPr>
              <a:t>GnssLogger</a:t>
            </a:r>
            <a:endParaRPr lang="es-ES" sz="2400" dirty="0">
              <a:solidFill>
                <a:srgbClr val="FFC00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BC63AF5-BAF5-40E8-B6C9-FD0228852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98517"/>
            <a:ext cx="576064" cy="576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065FBC0-808D-4DD3-8B62-73DBD6F94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980728"/>
            <a:ext cx="2743225" cy="54864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12AF323-E100-4D36-B612-A7A4A2420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769" y="980728"/>
            <a:ext cx="2743225" cy="54864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D47882F-0132-4AE8-A479-B4E19418B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8010" y="980728"/>
            <a:ext cx="2743225" cy="54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263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9130</TotalTime>
  <Words>384</Words>
  <Application>Microsoft Office PowerPoint</Application>
  <PresentationFormat>Presentación en pantalla (4:3)</PresentationFormat>
  <Paragraphs>136</Paragraphs>
  <Slides>21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Arial Narrow</vt:lpstr>
      <vt:lpstr>Calibri</vt:lpstr>
      <vt:lpstr>Times New Roman</vt:lpstr>
      <vt:lpstr>Tema1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María Victoria Álvarez Árias</dc:creator>
  <cp:lastModifiedBy>Vicente de Blanco Medina</cp:lastModifiedBy>
  <cp:revision>143</cp:revision>
  <dcterms:created xsi:type="dcterms:W3CDTF">2016-03-11T10:25:01Z</dcterms:created>
  <dcterms:modified xsi:type="dcterms:W3CDTF">2026-04-24T09:33:58Z</dcterms:modified>
</cp:coreProperties>
</file>