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8"/>
  </p:notesMasterIdLst>
  <p:sldIdLst>
    <p:sldId id="347" r:id="rId2"/>
    <p:sldId id="259" r:id="rId3"/>
    <p:sldId id="278" r:id="rId4"/>
    <p:sldId id="279" r:id="rId5"/>
    <p:sldId id="280" r:id="rId6"/>
    <p:sldId id="281" r:id="rId7"/>
    <p:sldId id="288" r:id="rId8"/>
    <p:sldId id="258" r:id="rId9"/>
    <p:sldId id="260" r:id="rId10"/>
    <p:sldId id="277" r:id="rId11"/>
    <p:sldId id="261" r:id="rId12"/>
    <p:sldId id="262" r:id="rId13"/>
    <p:sldId id="264" r:id="rId14"/>
    <p:sldId id="266" r:id="rId15"/>
    <p:sldId id="265" r:id="rId16"/>
    <p:sldId id="268" r:id="rId17"/>
    <p:sldId id="263" r:id="rId18"/>
    <p:sldId id="257" r:id="rId19"/>
    <p:sldId id="285" r:id="rId20"/>
    <p:sldId id="348" r:id="rId21"/>
    <p:sldId id="286" r:id="rId22"/>
    <p:sldId id="349" r:id="rId23"/>
    <p:sldId id="350" r:id="rId24"/>
    <p:sldId id="287" r:id="rId25"/>
    <p:sldId id="282" r:id="rId26"/>
    <p:sldId id="283" r:id="rId27"/>
    <p:sldId id="284" r:id="rId28"/>
    <p:sldId id="269" r:id="rId29"/>
    <p:sldId id="270" r:id="rId30"/>
    <p:sldId id="271" r:id="rId31"/>
    <p:sldId id="272" r:id="rId32"/>
    <p:sldId id="273" r:id="rId33"/>
    <p:sldId id="274" r:id="rId34"/>
    <p:sldId id="289" r:id="rId35"/>
    <p:sldId id="275" r:id="rId36"/>
    <p:sldId id="290" r:id="rId3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387" autoAdjust="0"/>
  </p:normalViewPr>
  <p:slideViewPr>
    <p:cSldViewPr showGuides="1">
      <p:cViewPr varScale="1">
        <p:scale>
          <a:sx n="99" d="100"/>
          <a:sy n="99" d="100"/>
        </p:scale>
        <p:origin x="186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5BE4B1-122C-4AE2-9701-2E05A3A1398E}" type="datetimeFigureOut">
              <a:rPr lang="es-ES" smtClean="0"/>
              <a:t>22/04/2026</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C66F23-3A50-488E-A270-34A915600A81}" type="slidenum">
              <a:rPr lang="es-ES" smtClean="0"/>
              <a:t>‹Nº›</a:t>
            </a:fld>
            <a:endParaRPr lang="es-ES"/>
          </a:p>
        </p:txBody>
      </p:sp>
    </p:spTree>
    <p:extLst>
      <p:ext uri="{BB962C8B-B14F-4D97-AF65-F5344CB8AC3E}">
        <p14:creationId xmlns:p14="http://schemas.microsoft.com/office/powerpoint/2010/main" val="37420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google.com/search?q=Jack+Klobuchar+%2B+ionosphere+model&amp;sourceid=navclient-ff&amp;ie=UTF-8&amp;rlz=1B3GGGL_enUS248US249"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navcen.uscg.gov/pdf/gps/IS-GPS-200E_Final_08Jun10.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FBC66F23-3A50-488E-A270-34A915600A81}" type="slidenum">
              <a:rPr lang="es-ES" smtClean="0"/>
              <a:t>1</a:t>
            </a:fld>
            <a:endParaRPr lang="es-ES"/>
          </a:p>
        </p:txBody>
      </p:sp>
    </p:spTree>
    <p:extLst>
      <p:ext uri="{BB962C8B-B14F-4D97-AF65-F5344CB8AC3E}">
        <p14:creationId xmlns:p14="http://schemas.microsoft.com/office/powerpoint/2010/main" val="3179796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a:solidFill>
                  <a:schemeClr val="tx1"/>
                </a:solidFill>
                <a:effectLst/>
                <a:latin typeface="+mn-lt"/>
                <a:ea typeface="+mn-ea"/>
                <a:cs typeface="+mn-cs"/>
              </a:rPr>
              <a:t>Satellite ephemeris and clock errors are difficult to model, but the Air Force make sure these errors don't get too large. </a:t>
            </a:r>
          </a:p>
          <a:p>
            <a:r>
              <a:rPr lang="en-US" sz="1200" b="0" i="0" kern="1200" dirty="0">
                <a:solidFill>
                  <a:schemeClr val="tx1"/>
                </a:solidFill>
                <a:effectLst/>
                <a:latin typeface="+mn-lt"/>
                <a:ea typeface="+mn-ea"/>
                <a:cs typeface="+mn-cs"/>
              </a:rPr>
              <a:t>The ionospheric error is modeled in your receiver by a half-cosine model developed by </a:t>
            </a:r>
            <a:r>
              <a:rPr lang="en-US" sz="1200" b="0" i="0" u="none" strike="noStrike" kern="1200" dirty="0">
                <a:solidFill>
                  <a:schemeClr val="tx1"/>
                </a:solidFill>
                <a:effectLst/>
                <a:latin typeface="+mn-lt"/>
                <a:ea typeface="+mn-ea"/>
                <a:cs typeface="+mn-cs"/>
                <a:hlinkClick r:id="rId3"/>
              </a:rPr>
              <a:t>John A (Jack) Klobuchar</a:t>
            </a:r>
            <a:r>
              <a:rPr lang="en-US" sz="1200" b="0" i="0" kern="1200" dirty="0">
                <a:solidFill>
                  <a:schemeClr val="tx1"/>
                </a:solidFill>
                <a:effectLst/>
                <a:latin typeface="+mn-lt"/>
                <a:ea typeface="+mn-ea"/>
                <a:cs typeface="+mn-cs"/>
              </a:rPr>
              <a:t> and accounts for roughly 50% of the effect of the ionosphere on the navigation signal. The Ionospheric correction model is specified in the GPS Receiver Interface Standard (IS) </a:t>
            </a:r>
            <a:r>
              <a:rPr lang="en-US" sz="1200" b="0" i="0" u="none" strike="noStrike" kern="1200" dirty="0">
                <a:solidFill>
                  <a:schemeClr val="tx1"/>
                </a:solidFill>
                <a:effectLst/>
                <a:latin typeface="+mn-lt"/>
                <a:ea typeface="+mn-ea"/>
                <a:cs typeface="+mn-cs"/>
                <a:hlinkClick r:id="rId4"/>
              </a:rPr>
              <a:t>IS-GPS-200E</a:t>
            </a:r>
            <a:r>
              <a:rPr lang="en-US" sz="1200" b="0" i="0" kern="1200" dirty="0">
                <a:solidFill>
                  <a:schemeClr val="tx1"/>
                </a:solidFill>
                <a:effectLst/>
                <a:latin typeface="+mn-lt"/>
                <a:ea typeface="+mn-ea"/>
                <a:cs typeface="+mn-cs"/>
              </a:rPr>
              <a:t>. The remaining </a:t>
            </a:r>
            <a:r>
              <a:rPr lang="en-US" sz="1200" b="0" i="0" kern="1200" dirty="0" err="1">
                <a:solidFill>
                  <a:schemeClr val="tx1"/>
                </a:solidFill>
                <a:effectLst/>
                <a:latin typeface="+mn-lt"/>
                <a:ea typeface="+mn-ea"/>
                <a:cs typeface="+mn-cs"/>
              </a:rPr>
              <a:t>unmodeled</a:t>
            </a:r>
            <a:r>
              <a:rPr lang="en-US" sz="1200" b="0" i="0" kern="1200" dirty="0">
                <a:solidFill>
                  <a:schemeClr val="tx1"/>
                </a:solidFill>
                <a:effectLst/>
                <a:latin typeface="+mn-lt"/>
                <a:ea typeface="+mn-ea"/>
                <a:cs typeface="+mn-cs"/>
              </a:rPr>
              <a:t> ionospheric error is the largest remaining source of error for single-frequency (civilian) users of GPS.  </a:t>
            </a:r>
          </a:p>
          <a:p>
            <a:r>
              <a:rPr lang="en-US" sz="1200" b="0" i="0" kern="1200" dirty="0">
                <a:solidFill>
                  <a:schemeClr val="tx1"/>
                </a:solidFill>
                <a:effectLst/>
                <a:latin typeface="+mn-lt"/>
                <a:ea typeface="+mn-ea"/>
                <a:cs typeface="+mn-cs"/>
              </a:rPr>
              <a:t>Tropospheric errors may be modeled in your receiver as well, but no standard algorithm is defined in the IS.  Look at your receiver's documentation, or contact the manufacturer to see if it corrects for tropospheric effects.  The error budget value for tropospheric errors in Table 1 assumes that your receiver does not correct for this.</a:t>
            </a:r>
          </a:p>
          <a:p>
            <a:r>
              <a:rPr lang="en-US" sz="1200" b="0" i="0" kern="1200" dirty="0">
                <a:solidFill>
                  <a:schemeClr val="tx1"/>
                </a:solidFill>
                <a:effectLst/>
                <a:latin typeface="+mn-lt"/>
                <a:ea typeface="+mn-ea"/>
                <a:cs typeface="+mn-cs"/>
              </a:rPr>
              <a:t>Multipath error results from the signal from a GPS satellite being reflected off of multiple surfaces and then back to the receiver - making the apparent range to the satellite longer.  This values is typical, but may be smaller if you are in an area free of reflective surfaces.  This value may be higher if you are in a city or around other reflecting structures.</a:t>
            </a:r>
          </a:p>
          <a:p>
            <a:r>
              <a:rPr lang="en-US" sz="1200" b="0" i="0" kern="1200" dirty="0">
                <a:solidFill>
                  <a:schemeClr val="tx1"/>
                </a:solidFill>
                <a:effectLst/>
                <a:latin typeface="+mn-lt"/>
                <a:ea typeface="+mn-ea"/>
                <a:cs typeface="+mn-cs"/>
              </a:rPr>
              <a:t>Receiver errors typically come from noise induced by the signal tracking process.  Note that sources of Radio Frequency interference (RFI) are not listed here and can substantially increase your receiver's noise contribution.  RFI would include interference from potential </a:t>
            </a:r>
            <a:r>
              <a:rPr lang="en-US" sz="1200" b="0" i="0" kern="1200" dirty="0" err="1">
                <a:solidFill>
                  <a:schemeClr val="tx1"/>
                </a:solidFill>
                <a:effectLst/>
                <a:latin typeface="+mn-lt"/>
                <a:ea typeface="+mn-ea"/>
                <a:cs typeface="+mn-cs"/>
              </a:rPr>
              <a:t>LightSquared</a:t>
            </a:r>
            <a:r>
              <a:rPr lang="en-US" sz="1200" b="0" i="0" kern="1200" dirty="0">
                <a:solidFill>
                  <a:schemeClr val="tx1"/>
                </a:solidFill>
                <a:effectLst/>
                <a:latin typeface="+mn-lt"/>
                <a:ea typeface="+mn-ea"/>
                <a:cs typeface="+mn-cs"/>
              </a:rPr>
              <a:t> emissions.</a:t>
            </a:r>
          </a:p>
          <a:p>
            <a:endParaRPr lang="en-US" dirty="0"/>
          </a:p>
        </p:txBody>
      </p:sp>
      <p:sp>
        <p:nvSpPr>
          <p:cNvPr id="4" name="3 Marcador de número de diapositiva"/>
          <p:cNvSpPr>
            <a:spLocks noGrp="1"/>
          </p:cNvSpPr>
          <p:nvPr>
            <p:ph type="sldNum" sz="quarter" idx="10"/>
          </p:nvPr>
        </p:nvSpPr>
        <p:spPr/>
        <p:txBody>
          <a:bodyPr/>
          <a:lstStyle/>
          <a:p>
            <a:fld id="{FBC66F23-3A50-488E-A270-34A915600A81}" type="slidenum">
              <a:rPr lang="es-ES" smtClean="0"/>
              <a:t>2</a:t>
            </a:fld>
            <a:endParaRPr lang="es-ES"/>
          </a:p>
        </p:txBody>
      </p:sp>
    </p:spTree>
    <p:extLst>
      <p:ext uri="{BB962C8B-B14F-4D97-AF65-F5344CB8AC3E}">
        <p14:creationId xmlns:p14="http://schemas.microsoft.com/office/powerpoint/2010/main" val="3422878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BC66F23-3A50-488E-A270-34A915600A81}" type="slidenum">
              <a:rPr lang="es-ES" smtClean="0"/>
              <a:t>28</a:t>
            </a:fld>
            <a:endParaRPr lang="es-ES"/>
          </a:p>
        </p:txBody>
      </p:sp>
    </p:spTree>
    <p:extLst>
      <p:ext uri="{BB962C8B-B14F-4D97-AF65-F5344CB8AC3E}">
        <p14:creationId xmlns:p14="http://schemas.microsoft.com/office/powerpoint/2010/main" val="2277271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BC66F23-3A50-488E-A270-34A915600A81}" type="slidenum">
              <a:rPr lang="es-ES" smtClean="0"/>
              <a:t>29</a:t>
            </a:fld>
            <a:endParaRPr lang="es-ES"/>
          </a:p>
        </p:txBody>
      </p:sp>
    </p:spTree>
    <p:extLst>
      <p:ext uri="{BB962C8B-B14F-4D97-AF65-F5344CB8AC3E}">
        <p14:creationId xmlns:p14="http://schemas.microsoft.com/office/powerpoint/2010/main" val="3566826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BC66F23-3A50-488E-A270-34A915600A81}" type="slidenum">
              <a:rPr lang="es-ES" smtClean="0"/>
              <a:t>30</a:t>
            </a:fld>
            <a:endParaRPr lang="es-ES"/>
          </a:p>
        </p:txBody>
      </p:sp>
    </p:spTree>
    <p:extLst>
      <p:ext uri="{BB962C8B-B14F-4D97-AF65-F5344CB8AC3E}">
        <p14:creationId xmlns:p14="http://schemas.microsoft.com/office/powerpoint/2010/main" val="1886013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BC66F23-3A50-488E-A270-34A915600A81}" type="slidenum">
              <a:rPr lang="es-ES" smtClean="0"/>
              <a:t>31</a:t>
            </a:fld>
            <a:endParaRPr lang="es-ES"/>
          </a:p>
        </p:txBody>
      </p:sp>
    </p:spTree>
    <p:extLst>
      <p:ext uri="{BB962C8B-B14F-4D97-AF65-F5344CB8AC3E}">
        <p14:creationId xmlns:p14="http://schemas.microsoft.com/office/powerpoint/2010/main" val="1738860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BC66F23-3A50-488E-A270-34A915600A81}" type="slidenum">
              <a:rPr lang="es-ES" smtClean="0"/>
              <a:t>33</a:t>
            </a:fld>
            <a:endParaRPr lang="es-ES"/>
          </a:p>
        </p:txBody>
      </p:sp>
    </p:spTree>
    <p:extLst>
      <p:ext uri="{BB962C8B-B14F-4D97-AF65-F5344CB8AC3E}">
        <p14:creationId xmlns:p14="http://schemas.microsoft.com/office/powerpoint/2010/main" val="3161795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BC66F23-3A50-488E-A270-34A915600A81}" type="slidenum">
              <a:rPr lang="es-ES" smtClean="0"/>
              <a:t>34</a:t>
            </a:fld>
            <a:endParaRPr lang="es-ES"/>
          </a:p>
        </p:txBody>
      </p:sp>
    </p:spTree>
    <p:extLst>
      <p:ext uri="{BB962C8B-B14F-4D97-AF65-F5344CB8AC3E}">
        <p14:creationId xmlns:p14="http://schemas.microsoft.com/office/powerpoint/2010/main" val="30750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5A058B5-1819-4FBF-A918-12B03B6067B8}" type="datetimeFigureOut">
              <a:rPr lang="es-ES" smtClean="0"/>
              <a:t>22/04/2026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7F30C5B-C8E4-4D7C-86B7-F1B5B259A97F}" type="slidenum">
              <a:rPr lang="es-ES" smtClean="0"/>
              <a:t>‹Nº›</a:t>
            </a:fld>
            <a:endParaRPr lang="es-ES"/>
          </a:p>
        </p:txBody>
      </p:sp>
    </p:spTree>
    <p:extLst>
      <p:ext uri="{BB962C8B-B14F-4D97-AF65-F5344CB8AC3E}">
        <p14:creationId xmlns:p14="http://schemas.microsoft.com/office/powerpoint/2010/main" val="2428555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5A058B5-1819-4FBF-A918-12B03B6067B8}" type="datetimeFigureOut">
              <a:rPr lang="es-ES" smtClean="0"/>
              <a:t>22/04/2026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7F30C5B-C8E4-4D7C-86B7-F1B5B259A97F}" type="slidenum">
              <a:rPr lang="es-ES" smtClean="0"/>
              <a:t>‹Nº›</a:t>
            </a:fld>
            <a:endParaRPr lang="es-ES"/>
          </a:p>
        </p:txBody>
      </p:sp>
    </p:spTree>
    <p:extLst>
      <p:ext uri="{BB962C8B-B14F-4D97-AF65-F5344CB8AC3E}">
        <p14:creationId xmlns:p14="http://schemas.microsoft.com/office/powerpoint/2010/main" val="3176477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5A058B5-1819-4FBF-A918-12B03B6067B8}" type="datetimeFigureOut">
              <a:rPr lang="es-ES" smtClean="0"/>
              <a:t>22/04/2026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7F30C5B-C8E4-4D7C-86B7-F1B5B259A97F}" type="slidenum">
              <a:rPr lang="es-ES" smtClean="0"/>
              <a:t>‹Nº›</a:t>
            </a:fld>
            <a:endParaRPr lang="es-ES"/>
          </a:p>
        </p:txBody>
      </p:sp>
    </p:spTree>
    <p:extLst>
      <p:ext uri="{BB962C8B-B14F-4D97-AF65-F5344CB8AC3E}">
        <p14:creationId xmlns:p14="http://schemas.microsoft.com/office/powerpoint/2010/main" val="835179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5A058B5-1819-4FBF-A918-12B03B6067B8}" type="datetimeFigureOut">
              <a:rPr lang="es-ES" smtClean="0"/>
              <a:t>22/04/2026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7F30C5B-C8E4-4D7C-86B7-F1B5B259A97F}" type="slidenum">
              <a:rPr lang="es-ES" smtClean="0"/>
              <a:t>‹Nº›</a:t>
            </a:fld>
            <a:endParaRPr lang="es-ES"/>
          </a:p>
        </p:txBody>
      </p:sp>
    </p:spTree>
    <p:extLst>
      <p:ext uri="{BB962C8B-B14F-4D97-AF65-F5344CB8AC3E}">
        <p14:creationId xmlns:p14="http://schemas.microsoft.com/office/powerpoint/2010/main" val="636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5A058B5-1819-4FBF-A918-12B03B6067B8}" type="datetimeFigureOut">
              <a:rPr lang="es-ES" smtClean="0"/>
              <a:t>22/04/2026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F7F30C5B-C8E4-4D7C-86B7-F1B5B259A97F}" type="slidenum">
              <a:rPr lang="es-ES" smtClean="0"/>
              <a:t>‹Nº›</a:t>
            </a:fld>
            <a:endParaRPr lang="es-ES"/>
          </a:p>
        </p:txBody>
      </p:sp>
    </p:spTree>
    <p:extLst>
      <p:ext uri="{BB962C8B-B14F-4D97-AF65-F5344CB8AC3E}">
        <p14:creationId xmlns:p14="http://schemas.microsoft.com/office/powerpoint/2010/main" val="2794434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5A058B5-1819-4FBF-A918-12B03B6067B8}" type="datetimeFigureOut">
              <a:rPr lang="es-ES" smtClean="0"/>
              <a:t>22/04/2026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7F30C5B-C8E4-4D7C-86B7-F1B5B259A97F}" type="slidenum">
              <a:rPr lang="es-ES" smtClean="0"/>
              <a:t>‹Nº›</a:t>
            </a:fld>
            <a:endParaRPr lang="es-ES"/>
          </a:p>
        </p:txBody>
      </p:sp>
    </p:spTree>
    <p:extLst>
      <p:ext uri="{BB962C8B-B14F-4D97-AF65-F5344CB8AC3E}">
        <p14:creationId xmlns:p14="http://schemas.microsoft.com/office/powerpoint/2010/main" val="170210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5A058B5-1819-4FBF-A918-12B03B6067B8}" type="datetimeFigureOut">
              <a:rPr lang="es-ES" smtClean="0"/>
              <a:t>22/04/2026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F7F30C5B-C8E4-4D7C-86B7-F1B5B259A97F}" type="slidenum">
              <a:rPr lang="es-ES" smtClean="0"/>
              <a:t>‹Nº›</a:t>
            </a:fld>
            <a:endParaRPr lang="es-ES"/>
          </a:p>
        </p:txBody>
      </p:sp>
    </p:spTree>
    <p:extLst>
      <p:ext uri="{BB962C8B-B14F-4D97-AF65-F5344CB8AC3E}">
        <p14:creationId xmlns:p14="http://schemas.microsoft.com/office/powerpoint/2010/main" val="1551894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5A058B5-1819-4FBF-A918-12B03B6067B8}" type="datetimeFigureOut">
              <a:rPr lang="es-ES" smtClean="0"/>
              <a:t>22/04/2026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F7F30C5B-C8E4-4D7C-86B7-F1B5B259A97F}" type="slidenum">
              <a:rPr lang="es-ES" smtClean="0"/>
              <a:t>‹Nº›</a:t>
            </a:fld>
            <a:endParaRPr lang="es-ES"/>
          </a:p>
        </p:txBody>
      </p:sp>
    </p:spTree>
    <p:extLst>
      <p:ext uri="{BB962C8B-B14F-4D97-AF65-F5344CB8AC3E}">
        <p14:creationId xmlns:p14="http://schemas.microsoft.com/office/powerpoint/2010/main" val="230533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5A058B5-1819-4FBF-A918-12B03B6067B8}" type="datetimeFigureOut">
              <a:rPr lang="es-ES" smtClean="0"/>
              <a:t>22/04/2026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F7F30C5B-C8E4-4D7C-86B7-F1B5B259A97F}" type="slidenum">
              <a:rPr lang="es-ES" smtClean="0"/>
              <a:t>‹Nº›</a:t>
            </a:fld>
            <a:endParaRPr lang="es-ES"/>
          </a:p>
        </p:txBody>
      </p:sp>
    </p:spTree>
    <p:extLst>
      <p:ext uri="{BB962C8B-B14F-4D97-AF65-F5344CB8AC3E}">
        <p14:creationId xmlns:p14="http://schemas.microsoft.com/office/powerpoint/2010/main" val="2270030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5A058B5-1819-4FBF-A918-12B03B6067B8}" type="datetimeFigureOut">
              <a:rPr lang="es-ES" smtClean="0"/>
              <a:t>22/04/2026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7F30C5B-C8E4-4D7C-86B7-F1B5B259A97F}" type="slidenum">
              <a:rPr lang="es-ES" smtClean="0"/>
              <a:t>‹Nº›</a:t>
            </a:fld>
            <a:endParaRPr lang="es-ES"/>
          </a:p>
        </p:txBody>
      </p:sp>
    </p:spTree>
    <p:extLst>
      <p:ext uri="{BB962C8B-B14F-4D97-AF65-F5344CB8AC3E}">
        <p14:creationId xmlns:p14="http://schemas.microsoft.com/office/powerpoint/2010/main" val="2862930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5A058B5-1819-4FBF-A918-12B03B6067B8}" type="datetimeFigureOut">
              <a:rPr lang="es-ES" smtClean="0"/>
              <a:t>22/04/2026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F7F30C5B-C8E4-4D7C-86B7-F1B5B259A97F}" type="slidenum">
              <a:rPr lang="es-ES" smtClean="0"/>
              <a:t>‹Nº›</a:t>
            </a:fld>
            <a:endParaRPr lang="es-ES"/>
          </a:p>
        </p:txBody>
      </p:sp>
    </p:spTree>
    <p:extLst>
      <p:ext uri="{BB962C8B-B14F-4D97-AF65-F5344CB8AC3E}">
        <p14:creationId xmlns:p14="http://schemas.microsoft.com/office/powerpoint/2010/main" val="530640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058B5-1819-4FBF-A918-12B03B6067B8}" type="datetimeFigureOut">
              <a:rPr lang="es-ES" smtClean="0"/>
              <a:t>22/04/2026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F30C5B-C8E4-4D7C-86B7-F1B5B259A97F}" type="slidenum">
              <a:rPr lang="es-ES" smtClean="0"/>
              <a:t>‹Nº›</a:t>
            </a:fld>
            <a:endParaRPr lang="es-ES"/>
          </a:p>
        </p:txBody>
      </p:sp>
    </p:spTree>
    <p:extLst>
      <p:ext uri="{BB962C8B-B14F-4D97-AF65-F5344CB8AC3E}">
        <p14:creationId xmlns:p14="http://schemas.microsoft.com/office/powerpoint/2010/main" val="13515668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gnss.itacyl.es/inicio"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http://ntrip.rep-gnss.e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gnss.itacyl.es/inicio"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http://ntrip.rep-gnss.e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hyperlink" Target="https://www.gsc-europa.eu/galileo/services/galileo-high-accuracy-service-has/internet-data-distribution" TargetMode="External"/><Relationship Id="rId2" Type="http://schemas.openxmlformats.org/officeDocument/2006/relationships/hyperlink" Target="https://www.gsc-europa.eu/sites/default/files/sites/all/files/Galileo_HAS_SIS_ICD_v1.0.pdf" TargetMode="External"/><Relationship Id="rId1" Type="http://schemas.openxmlformats.org/officeDocument/2006/relationships/slideLayout" Target="../slideLayouts/slideLayout7.xml"/><Relationship Id="rId4" Type="http://schemas.openxmlformats.org/officeDocument/2006/relationships/hyperlink" Target="https://www.gsc-europa.eu/support-todevelopers/galileo-compatible-devices/receivers-implementing-galileo-ha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9C64457-BA68-4276-A9C7-52F77AEF3604}"/>
              </a:ext>
            </a:extLst>
          </p:cNvPr>
          <p:cNvPicPr>
            <a:picLocks noChangeAspect="1"/>
          </p:cNvPicPr>
          <p:nvPr/>
        </p:nvPicPr>
        <p:blipFill rotWithShape="1">
          <a:blip r:embed="rId3"/>
          <a:srcRect l="-155" t="-14202" r="19415" b="14202"/>
          <a:stretch/>
        </p:blipFill>
        <p:spPr>
          <a:xfrm>
            <a:off x="0" y="590474"/>
            <a:ext cx="9144001" cy="5322802"/>
          </a:xfrm>
          <a:prstGeom prst="rect">
            <a:avLst/>
          </a:prstGeom>
        </p:spPr>
      </p:pic>
      <p:sp>
        <p:nvSpPr>
          <p:cNvPr id="17" name="Rectangle 2"/>
          <p:cNvSpPr txBox="1">
            <a:spLocks noChangeArrowheads="1"/>
          </p:cNvSpPr>
          <p:nvPr/>
        </p:nvSpPr>
        <p:spPr bwMode="auto">
          <a:xfrm>
            <a:off x="323528" y="1772225"/>
            <a:ext cx="3444107" cy="1569660"/>
          </a:xfrm>
          <a:prstGeom prst="rect">
            <a:avLst/>
          </a:prstGeom>
          <a:noFill/>
          <a:extLst/>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ES"/>
            </a:defPPr>
            <a:lvl1pPr algn="ctr">
              <a:defRPr sz="96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defRPr>
            </a:lvl1pPr>
          </a:lstStyle>
          <a:p>
            <a:r>
              <a:rPr lang="es-ES_tradnl" dirty="0">
                <a:solidFill>
                  <a:schemeClr val="bg1"/>
                </a:solidFill>
              </a:rPr>
              <a:t>GNSS</a:t>
            </a:r>
          </a:p>
        </p:txBody>
      </p:sp>
      <p:pic>
        <p:nvPicPr>
          <p:cNvPr id="2" name="Imagen 1">
            <a:extLst>
              <a:ext uri="{FF2B5EF4-FFF2-40B4-BE49-F238E27FC236}">
                <a16:creationId xmlns:a16="http://schemas.microsoft.com/office/drawing/2014/main" id="{33E30111-CA37-4486-A726-FA0E6F9C307D}"/>
              </a:ext>
            </a:extLst>
          </p:cNvPr>
          <p:cNvPicPr>
            <a:picLocks noChangeAspect="1"/>
          </p:cNvPicPr>
          <p:nvPr/>
        </p:nvPicPr>
        <p:blipFill rotWithShape="1">
          <a:blip r:embed="rId4"/>
          <a:srcRect b="13152"/>
          <a:stretch/>
        </p:blipFill>
        <p:spPr>
          <a:xfrm>
            <a:off x="179512" y="188640"/>
            <a:ext cx="2241440" cy="581854"/>
          </a:xfrm>
          <a:prstGeom prst="rect">
            <a:avLst/>
          </a:prstGeom>
        </p:spPr>
      </p:pic>
      <p:sp>
        <p:nvSpPr>
          <p:cNvPr id="12" name="Rectangle 2">
            <a:extLst>
              <a:ext uri="{FF2B5EF4-FFF2-40B4-BE49-F238E27FC236}">
                <a16:creationId xmlns:a16="http://schemas.microsoft.com/office/drawing/2014/main" id="{9C12DA12-DFB1-46D7-8E42-326FE2DE886D}"/>
              </a:ext>
            </a:extLst>
          </p:cNvPr>
          <p:cNvSpPr txBox="1">
            <a:spLocks noChangeArrowheads="1"/>
          </p:cNvSpPr>
          <p:nvPr/>
        </p:nvSpPr>
        <p:spPr bwMode="auto">
          <a:xfrm>
            <a:off x="306226" y="6146140"/>
            <a:ext cx="8531547" cy="523220"/>
          </a:xfrm>
          <a:prstGeom prst="rect">
            <a:avLst/>
          </a:prstGeom>
          <a:solidFill>
            <a:schemeClr val="bg1"/>
          </a:solidFill>
          <a:extLst/>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defPPr>
              <a:defRPr lang="es-ES"/>
            </a:defPPr>
            <a:lvl1pPr algn="ctr">
              <a:defRPr sz="96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defRPr>
            </a:lvl1pPr>
          </a:lstStyle>
          <a:p>
            <a:r>
              <a:rPr lang="es-ES_tradnl" sz="2800" dirty="0">
                <a:solidFill>
                  <a:schemeClr val="tx1"/>
                </a:solidFill>
              </a:rPr>
              <a:t>Conceptos de corrección diferencial</a:t>
            </a:r>
          </a:p>
        </p:txBody>
      </p:sp>
    </p:spTree>
    <p:extLst>
      <p:ext uri="{BB962C8B-B14F-4D97-AF65-F5344CB8AC3E}">
        <p14:creationId xmlns:p14="http://schemas.microsoft.com/office/powerpoint/2010/main" val="248350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
        <p:nvSpPr>
          <p:cNvPr id="18" name="8 CuadroTexto">
            <a:extLst>
              <a:ext uri="{FF2B5EF4-FFF2-40B4-BE49-F238E27FC236}">
                <a16:creationId xmlns:a16="http://schemas.microsoft.com/office/drawing/2014/main" id="{EAAEBB07-6A4A-40FB-AA8F-92DFD0DEFA57}"/>
              </a:ext>
            </a:extLst>
          </p:cNvPr>
          <p:cNvSpPr txBox="1"/>
          <p:nvPr/>
        </p:nvSpPr>
        <p:spPr>
          <a:xfrm>
            <a:off x="307268" y="991184"/>
            <a:ext cx="2736304" cy="523220"/>
          </a:xfrm>
          <a:prstGeom prst="rect">
            <a:avLst/>
          </a:prstGeom>
          <a:noFill/>
        </p:spPr>
        <p:txBody>
          <a:bodyPr wrap="square" rtlCol="0">
            <a:spAutoFit/>
          </a:bodyPr>
          <a:lstStyle/>
          <a:p>
            <a:r>
              <a:rPr lang="es-ES" sz="2800" dirty="0">
                <a:effectLst>
                  <a:outerShdw blurRad="38100" dist="38100" dir="2700000" algn="tl">
                    <a:srgbClr val="000000">
                      <a:alpha val="43137"/>
                    </a:srgbClr>
                  </a:outerShdw>
                </a:effectLst>
              </a:rPr>
              <a:t>¿Cómo funciona?</a:t>
            </a:r>
          </a:p>
        </p:txBody>
      </p:sp>
      <p:sp>
        <p:nvSpPr>
          <p:cNvPr id="20" name="9 CuadroTexto">
            <a:extLst>
              <a:ext uri="{FF2B5EF4-FFF2-40B4-BE49-F238E27FC236}">
                <a16:creationId xmlns:a16="http://schemas.microsoft.com/office/drawing/2014/main" id="{126F61B6-75A1-4BCA-AA96-A3909ADF924C}"/>
              </a:ext>
            </a:extLst>
          </p:cNvPr>
          <p:cNvSpPr txBox="1"/>
          <p:nvPr/>
        </p:nvSpPr>
        <p:spPr>
          <a:xfrm>
            <a:off x="345406" y="1837480"/>
            <a:ext cx="8464337" cy="1384995"/>
          </a:xfrm>
          <a:prstGeom prst="rect">
            <a:avLst/>
          </a:prstGeom>
          <a:noFill/>
        </p:spPr>
        <p:txBody>
          <a:bodyPr wrap="square" rtlCol="0">
            <a:spAutoFit/>
          </a:bodyPr>
          <a:lstStyle/>
          <a:p>
            <a:pPr marL="457200" indent="-457200" algn="just">
              <a:buFont typeface="Wingdings" panose="05000000000000000000" pitchFamily="2" charset="2"/>
              <a:buChar char="Ø"/>
            </a:pPr>
            <a:r>
              <a:rPr lang="es-ES" sz="2800" dirty="0"/>
              <a:t>Una estación de referencia fija (con coordenadas conocidas) recibe señales de los mismos satélites que el receptor móvil.</a:t>
            </a:r>
            <a:endParaRPr lang="es-ES" sz="2800" dirty="0">
              <a:solidFill>
                <a:schemeClr val="bg1"/>
              </a:solidFill>
            </a:endParaRPr>
          </a:p>
        </p:txBody>
      </p:sp>
      <p:sp>
        <p:nvSpPr>
          <p:cNvPr id="21" name="9 CuadroTexto">
            <a:extLst>
              <a:ext uri="{FF2B5EF4-FFF2-40B4-BE49-F238E27FC236}">
                <a16:creationId xmlns:a16="http://schemas.microsoft.com/office/drawing/2014/main" id="{BE218092-59B2-4AA1-9A99-BB5F79E42561}"/>
              </a:ext>
            </a:extLst>
          </p:cNvPr>
          <p:cNvSpPr txBox="1"/>
          <p:nvPr/>
        </p:nvSpPr>
        <p:spPr>
          <a:xfrm>
            <a:off x="345406" y="3596144"/>
            <a:ext cx="8464337" cy="954107"/>
          </a:xfrm>
          <a:prstGeom prst="rect">
            <a:avLst/>
          </a:prstGeom>
          <a:noFill/>
        </p:spPr>
        <p:txBody>
          <a:bodyPr wrap="square" rtlCol="0">
            <a:spAutoFit/>
          </a:bodyPr>
          <a:lstStyle/>
          <a:p>
            <a:pPr marL="457200" indent="-457200" algn="just">
              <a:buFont typeface="Wingdings" panose="05000000000000000000" pitchFamily="2" charset="2"/>
              <a:buChar char="Ø"/>
            </a:pPr>
            <a:r>
              <a:rPr lang="es-ES" sz="2800" dirty="0"/>
              <a:t>La estación de referencia calcula las correcciones necesarias para compensar los errores de la señal.</a:t>
            </a:r>
            <a:endParaRPr lang="es-ES" sz="2800" dirty="0">
              <a:solidFill>
                <a:schemeClr val="bg1"/>
              </a:solidFill>
            </a:endParaRPr>
          </a:p>
        </p:txBody>
      </p:sp>
      <p:sp>
        <p:nvSpPr>
          <p:cNvPr id="22" name="9 CuadroTexto">
            <a:extLst>
              <a:ext uri="{FF2B5EF4-FFF2-40B4-BE49-F238E27FC236}">
                <a16:creationId xmlns:a16="http://schemas.microsoft.com/office/drawing/2014/main" id="{63152F31-A3BC-481B-A146-C31CE71AB285}"/>
              </a:ext>
            </a:extLst>
          </p:cNvPr>
          <p:cNvSpPr txBox="1"/>
          <p:nvPr/>
        </p:nvSpPr>
        <p:spPr>
          <a:xfrm>
            <a:off x="323528" y="4930548"/>
            <a:ext cx="8464337" cy="1384995"/>
          </a:xfrm>
          <a:prstGeom prst="rect">
            <a:avLst/>
          </a:prstGeom>
          <a:noFill/>
        </p:spPr>
        <p:txBody>
          <a:bodyPr wrap="square" rtlCol="0">
            <a:spAutoFit/>
          </a:bodyPr>
          <a:lstStyle/>
          <a:p>
            <a:pPr marL="457200" indent="-457200" algn="just">
              <a:buFont typeface="Wingdings" panose="05000000000000000000" pitchFamily="2" charset="2"/>
              <a:buChar char="Ø"/>
            </a:pPr>
            <a:r>
              <a:rPr lang="es-ES" sz="2800" dirty="0"/>
              <a:t>Estas correcciones son enviadas a los receptores móviles para mejorar la precisión de su posicionamiento.</a:t>
            </a:r>
            <a:endParaRPr lang="es-ES" sz="2800" dirty="0">
              <a:solidFill>
                <a:schemeClr val="bg1"/>
              </a:solidFill>
            </a:endParaRPr>
          </a:p>
        </p:txBody>
      </p:sp>
    </p:spTree>
    <p:extLst>
      <p:ext uri="{BB962C8B-B14F-4D97-AF65-F5344CB8AC3E}">
        <p14:creationId xmlns:p14="http://schemas.microsoft.com/office/powerpoint/2010/main" val="4183671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274774" y="1061459"/>
            <a:ext cx="3169171" cy="461665"/>
          </a:xfrm>
          <a:prstGeom prst="rect">
            <a:avLst/>
          </a:prstGeom>
          <a:noFill/>
        </p:spPr>
        <p:txBody>
          <a:bodyPr wrap="square" rtlCol="0">
            <a:spAutoFit/>
          </a:bodyPr>
          <a:lstStyle/>
          <a:p>
            <a:r>
              <a:rPr lang="es-ES" sz="2400" dirty="0">
                <a:effectLst>
                  <a:outerShdw blurRad="38100" dist="38100" dir="2700000" algn="tl">
                    <a:srgbClr val="000000">
                      <a:alpha val="43137"/>
                    </a:srgbClr>
                  </a:outerShdw>
                </a:effectLst>
              </a:rPr>
              <a:t>DGPS - </a:t>
            </a:r>
            <a:r>
              <a:rPr lang="es-ES" sz="2400" dirty="0"/>
              <a:t>TIEMPO REAL</a:t>
            </a:r>
          </a:p>
        </p:txBody>
      </p:sp>
      <p:sp>
        <p:nvSpPr>
          <p:cNvPr id="14" name="Line 3"/>
          <p:cNvSpPr>
            <a:spLocks noChangeShapeType="1"/>
          </p:cNvSpPr>
          <p:nvPr/>
        </p:nvSpPr>
        <p:spPr bwMode="auto">
          <a:xfrm>
            <a:off x="2081610" y="3950562"/>
            <a:ext cx="0" cy="103505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5" name="Line 4"/>
          <p:cNvSpPr>
            <a:spLocks noChangeShapeType="1"/>
          </p:cNvSpPr>
          <p:nvPr/>
        </p:nvSpPr>
        <p:spPr bwMode="auto">
          <a:xfrm flipH="1">
            <a:off x="2081610" y="1820137"/>
            <a:ext cx="3390900" cy="3165475"/>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6" name="Line 5"/>
          <p:cNvSpPr>
            <a:spLocks noChangeShapeType="1"/>
          </p:cNvSpPr>
          <p:nvPr/>
        </p:nvSpPr>
        <p:spPr bwMode="auto">
          <a:xfrm flipH="1">
            <a:off x="2081609" y="3272700"/>
            <a:ext cx="4722141" cy="171291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7" name="Line 6"/>
          <p:cNvSpPr>
            <a:spLocks noChangeShapeType="1"/>
          </p:cNvSpPr>
          <p:nvPr/>
        </p:nvSpPr>
        <p:spPr bwMode="auto">
          <a:xfrm flipH="1">
            <a:off x="2062560" y="2666274"/>
            <a:ext cx="1917700" cy="233680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grpSp>
        <p:nvGrpSpPr>
          <p:cNvPr id="18" name="Group 7"/>
          <p:cNvGrpSpPr>
            <a:grpSpLocks/>
          </p:cNvGrpSpPr>
          <p:nvPr/>
        </p:nvGrpSpPr>
        <p:grpSpPr bwMode="auto">
          <a:xfrm>
            <a:off x="1762523" y="3667987"/>
            <a:ext cx="446087" cy="358775"/>
            <a:chOff x="1937" y="2255"/>
            <a:chExt cx="281" cy="226"/>
          </a:xfrm>
        </p:grpSpPr>
        <p:sp>
          <p:nvSpPr>
            <p:cNvPr id="328" name="Freeform 8"/>
            <p:cNvSpPr>
              <a:spLocks/>
            </p:cNvSpPr>
            <p:nvPr/>
          </p:nvSpPr>
          <p:spPr bwMode="auto">
            <a:xfrm>
              <a:off x="2113" y="2255"/>
              <a:ext cx="105" cy="112"/>
            </a:xfrm>
            <a:custGeom>
              <a:avLst/>
              <a:gdLst>
                <a:gd name="T0" fmla="*/ 104 w 105"/>
                <a:gd name="T1" fmla="*/ 67 h 112"/>
                <a:gd name="T2" fmla="*/ 65 w 105"/>
                <a:gd name="T3" fmla="*/ 0 h 112"/>
                <a:gd name="T4" fmla="*/ 0 w 105"/>
                <a:gd name="T5" fmla="*/ 37 h 112"/>
                <a:gd name="T6" fmla="*/ 41 w 105"/>
                <a:gd name="T7" fmla="*/ 111 h 112"/>
                <a:gd name="T8" fmla="*/ 104 w 105"/>
                <a:gd name="T9" fmla="*/ 67 h 112"/>
              </a:gdLst>
              <a:ahLst/>
              <a:cxnLst>
                <a:cxn ang="0">
                  <a:pos x="T0" y="T1"/>
                </a:cxn>
                <a:cxn ang="0">
                  <a:pos x="T2" y="T3"/>
                </a:cxn>
                <a:cxn ang="0">
                  <a:pos x="T4" y="T5"/>
                </a:cxn>
                <a:cxn ang="0">
                  <a:pos x="T6" y="T7"/>
                </a:cxn>
                <a:cxn ang="0">
                  <a:pos x="T8" y="T9"/>
                </a:cxn>
              </a:cxnLst>
              <a:rect l="0" t="0" r="r" b="b"/>
              <a:pathLst>
                <a:path w="105" h="112">
                  <a:moveTo>
                    <a:pt x="104" y="67"/>
                  </a:moveTo>
                  <a:lnTo>
                    <a:pt x="65" y="0"/>
                  </a:lnTo>
                  <a:lnTo>
                    <a:pt x="0" y="37"/>
                  </a:lnTo>
                  <a:lnTo>
                    <a:pt x="41" y="111"/>
                  </a:lnTo>
                  <a:lnTo>
                    <a:pt x="104" y="67"/>
                  </a:lnTo>
                </a:path>
              </a:pathLst>
            </a:custGeom>
            <a:gradFill rotWithShape="0">
              <a:gsLst>
                <a:gs pos="0">
                  <a:sysClr val="window" lastClr="FFFFFF"/>
                </a:gs>
                <a:gs pos="100000">
                  <a:sysClr val="window" lastClr="FFFFFF">
                    <a:gamma/>
                    <a:shade val="89804"/>
                    <a:invGamma/>
                  </a:sysClr>
                </a:gs>
              </a:gsLst>
              <a:lin ang="5400000" scaled="1"/>
            </a:gra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29" name="Freeform 9"/>
            <p:cNvSpPr>
              <a:spLocks/>
            </p:cNvSpPr>
            <p:nvPr/>
          </p:nvSpPr>
          <p:spPr bwMode="auto">
            <a:xfrm>
              <a:off x="2032" y="2326"/>
              <a:ext cx="88" cy="79"/>
            </a:xfrm>
            <a:custGeom>
              <a:avLst/>
              <a:gdLst>
                <a:gd name="T0" fmla="*/ 8 w 88"/>
                <a:gd name="T1" fmla="*/ 27 h 79"/>
                <a:gd name="T2" fmla="*/ 50 w 88"/>
                <a:gd name="T3" fmla="*/ 0 h 79"/>
                <a:gd name="T4" fmla="*/ 67 w 88"/>
                <a:gd name="T5" fmla="*/ 0 h 79"/>
                <a:gd name="T6" fmla="*/ 87 w 88"/>
                <a:gd name="T7" fmla="*/ 34 h 79"/>
                <a:gd name="T8" fmla="*/ 77 w 88"/>
                <a:gd name="T9" fmla="*/ 50 h 79"/>
                <a:gd name="T10" fmla="*/ 36 w 88"/>
                <a:gd name="T11" fmla="*/ 77 h 79"/>
                <a:gd name="T12" fmla="*/ 19 w 88"/>
                <a:gd name="T13" fmla="*/ 78 h 79"/>
                <a:gd name="T14" fmla="*/ 0 w 88"/>
                <a:gd name="T15" fmla="*/ 43 h 79"/>
                <a:gd name="T16" fmla="*/ 8 w 88"/>
                <a:gd name="T17" fmla="*/ 27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79">
                  <a:moveTo>
                    <a:pt x="8" y="27"/>
                  </a:moveTo>
                  <a:lnTo>
                    <a:pt x="50" y="0"/>
                  </a:lnTo>
                  <a:lnTo>
                    <a:pt x="67" y="0"/>
                  </a:lnTo>
                  <a:lnTo>
                    <a:pt x="87" y="34"/>
                  </a:lnTo>
                  <a:lnTo>
                    <a:pt x="77" y="50"/>
                  </a:lnTo>
                  <a:lnTo>
                    <a:pt x="36" y="77"/>
                  </a:lnTo>
                  <a:lnTo>
                    <a:pt x="19" y="78"/>
                  </a:lnTo>
                  <a:lnTo>
                    <a:pt x="0" y="43"/>
                  </a:lnTo>
                  <a:lnTo>
                    <a:pt x="8" y="27"/>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30" name="Freeform 10"/>
            <p:cNvSpPr>
              <a:spLocks/>
            </p:cNvSpPr>
            <p:nvPr/>
          </p:nvSpPr>
          <p:spPr bwMode="auto">
            <a:xfrm>
              <a:off x="2062" y="2309"/>
              <a:ext cx="90" cy="80"/>
            </a:xfrm>
            <a:custGeom>
              <a:avLst/>
              <a:gdLst>
                <a:gd name="T0" fmla="*/ 9 w 90"/>
                <a:gd name="T1" fmla="*/ 28 h 80"/>
                <a:gd name="T2" fmla="*/ 51 w 90"/>
                <a:gd name="T3" fmla="*/ 1 h 80"/>
                <a:gd name="T4" fmla="*/ 69 w 90"/>
                <a:gd name="T5" fmla="*/ 0 h 80"/>
                <a:gd name="T6" fmla="*/ 89 w 90"/>
                <a:gd name="T7" fmla="*/ 35 h 80"/>
                <a:gd name="T8" fmla="*/ 79 w 90"/>
                <a:gd name="T9" fmla="*/ 50 h 80"/>
                <a:gd name="T10" fmla="*/ 38 w 90"/>
                <a:gd name="T11" fmla="*/ 77 h 80"/>
                <a:gd name="T12" fmla="*/ 19 w 90"/>
                <a:gd name="T13" fmla="*/ 79 h 80"/>
                <a:gd name="T14" fmla="*/ 0 w 90"/>
                <a:gd name="T15" fmla="*/ 44 h 80"/>
                <a:gd name="T16" fmla="*/ 9 w 90"/>
                <a:gd name="T17" fmla="*/ 28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80">
                  <a:moveTo>
                    <a:pt x="9" y="28"/>
                  </a:moveTo>
                  <a:lnTo>
                    <a:pt x="51" y="1"/>
                  </a:lnTo>
                  <a:lnTo>
                    <a:pt x="69" y="0"/>
                  </a:lnTo>
                  <a:lnTo>
                    <a:pt x="89" y="35"/>
                  </a:lnTo>
                  <a:lnTo>
                    <a:pt x="79" y="50"/>
                  </a:lnTo>
                  <a:lnTo>
                    <a:pt x="38" y="77"/>
                  </a:lnTo>
                  <a:lnTo>
                    <a:pt x="19" y="79"/>
                  </a:lnTo>
                  <a:lnTo>
                    <a:pt x="0" y="44"/>
                  </a:lnTo>
                  <a:lnTo>
                    <a:pt x="9" y="28"/>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31" name="Freeform 11"/>
            <p:cNvSpPr>
              <a:spLocks/>
            </p:cNvSpPr>
            <p:nvPr/>
          </p:nvSpPr>
          <p:spPr bwMode="auto">
            <a:xfrm>
              <a:off x="2040" y="2320"/>
              <a:ext cx="79" cy="34"/>
            </a:xfrm>
            <a:custGeom>
              <a:avLst/>
              <a:gdLst>
                <a:gd name="T0" fmla="*/ 40 w 79"/>
                <a:gd name="T1" fmla="*/ 5 h 34"/>
                <a:gd name="T2" fmla="*/ 78 w 79"/>
                <a:gd name="T3" fmla="*/ 0 h 34"/>
                <a:gd name="T4" fmla="*/ 37 w 79"/>
                <a:gd name="T5" fmla="*/ 26 h 34"/>
                <a:gd name="T6" fmla="*/ 0 w 79"/>
                <a:gd name="T7" fmla="*/ 33 h 34"/>
                <a:gd name="T8" fmla="*/ 40 w 79"/>
                <a:gd name="T9" fmla="*/ 5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34">
                  <a:moveTo>
                    <a:pt x="40" y="5"/>
                  </a:moveTo>
                  <a:lnTo>
                    <a:pt x="78" y="0"/>
                  </a:lnTo>
                  <a:lnTo>
                    <a:pt x="37" y="26"/>
                  </a:lnTo>
                  <a:lnTo>
                    <a:pt x="0" y="33"/>
                  </a:lnTo>
                  <a:lnTo>
                    <a:pt x="40" y="5"/>
                  </a:lnTo>
                </a:path>
              </a:pathLst>
            </a:custGeom>
            <a:solidFill>
              <a:srgbClr val="D9D9D9"/>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32" name="Freeform 12"/>
            <p:cNvSpPr>
              <a:spLocks/>
            </p:cNvSpPr>
            <p:nvPr/>
          </p:nvSpPr>
          <p:spPr bwMode="auto">
            <a:xfrm>
              <a:off x="2052" y="2390"/>
              <a:ext cx="51" cy="17"/>
            </a:xfrm>
            <a:custGeom>
              <a:avLst/>
              <a:gdLst>
                <a:gd name="T0" fmla="*/ 0 w 51"/>
                <a:gd name="T1" fmla="*/ 16 h 17"/>
                <a:gd name="T2" fmla="*/ 32 w 51"/>
                <a:gd name="T3" fmla="*/ 0 h 17"/>
                <a:gd name="T4" fmla="*/ 50 w 51"/>
                <a:gd name="T5" fmla="*/ 0 h 17"/>
                <a:gd name="T6" fmla="*/ 17 w 51"/>
                <a:gd name="T7" fmla="*/ 16 h 17"/>
                <a:gd name="T8" fmla="*/ 0 w 51"/>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17">
                  <a:moveTo>
                    <a:pt x="0" y="16"/>
                  </a:moveTo>
                  <a:lnTo>
                    <a:pt x="32" y="0"/>
                  </a:lnTo>
                  <a:lnTo>
                    <a:pt x="50" y="0"/>
                  </a:lnTo>
                  <a:lnTo>
                    <a:pt x="17" y="16"/>
                  </a:lnTo>
                  <a:lnTo>
                    <a:pt x="0" y="16"/>
                  </a:lnTo>
                </a:path>
              </a:pathLst>
            </a:custGeom>
            <a:solidFill>
              <a:srgbClr val="D9D9D9"/>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33" name="Line 13"/>
            <p:cNvSpPr>
              <a:spLocks noChangeShapeType="1"/>
            </p:cNvSpPr>
            <p:nvPr/>
          </p:nvSpPr>
          <p:spPr bwMode="auto">
            <a:xfrm flipV="1">
              <a:off x="2032" y="2355"/>
              <a:ext cx="31" cy="1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34" name="Oval 14"/>
            <p:cNvSpPr>
              <a:spLocks noChangeArrowheads="1"/>
            </p:cNvSpPr>
            <p:nvPr/>
          </p:nvSpPr>
          <p:spPr bwMode="auto">
            <a:xfrm rot="-1860000">
              <a:off x="2079" y="2344"/>
              <a:ext cx="16" cy="8"/>
            </a:xfrm>
            <a:prstGeom prst="ellipse">
              <a:avLst/>
            </a:prstGeom>
            <a:solidFill>
              <a:srgbClr val="999999"/>
            </a:solidFill>
            <a:ln w="127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335" name="Line 15"/>
            <p:cNvSpPr>
              <a:spLocks noChangeShapeType="1"/>
            </p:cNvSpPr>
            <p:nvPr/>
          </p:nvSpPr>
          <p:spPr bwMode="auto">
            <a:xfrm flipV="1">
              <a:off x="2076" y="2335"/>
              <a:ext cx="10" cy="8"/>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36" name="Line 16"/>
            <p:cNvSpPr>
              <a:spLocks noChangeShapeType="1"/>
            </p:cNvSpPr>
            <p:nvPr/>
          </p:nvSpPr>
          <p:spPr bwMode="auto">
            <a:xfrm>
              <a:off x="2079" y="2347"/>
              <a:ext cx="8" cy="0"/>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37" name="Oval 17"/>
            <p:cNvSpPr>
              <a:spLocks noChangeArrowheads="1"/>
            </p:cNvSpPr>
            <p:nvPr/>
          </p:nvSpPr>
          <p:spPr bwMode="auto">
            <a:xfrm rot="-1860000">
              <a:off x="2079" y="2339"/>
              <a:ext cx="68" cy="35"/>
            </a:xfrm>
            <a:prstGeom prst="ellipse">
              <a:avLst/>
            </a:prstGeom>
            <a:solidFill>
              <a:sysClr val="window" lastClr="FFFFFF"/>
            </a:solidFill>
            <a:ln w="127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338" name="Line 18"/>
            <p:cNvSpPr>
              <a:spLocks noChangeShapeType="1"/>
            </p:cNvSpPr>
            <p:nvPr/>
          </p:nvSpPr>
          <p:spPr bwMode="auto">
            <a:xfrm flipV="1">
              <a:off x="2113" y="2306"/>
              <a:ext cx="34" cy="1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39" name="Freeform 19"/>
            <p:cNvSpPr>
              <a:spLocks/>
            </p:cNvSpPr>
            <p:nvPr/>
          </p:nvSpPr>
          <p:spPr bwMode="auto">
            <a:xfrm>
              <a:off x="2080" y="2337"/>
              <a:ext cx="23" cy="17"/>
            </a:xfrm>
            <a:custGeom>
              <a:avLst/>
              <a:gdLst>
                <a:gd name="T0" fmla="*/ 0 w 23"/>
                <a:gd name="T1" fmla="*/ 11 h 17"/>
                <a:gd name="T2" fmla="*/ 11 w 23"/>
                <a:gd name="T3" fmla="*/ 0 h 17"/>
                <a:gd name="T4" fmla="*/ 22 w 23"/>
                <a:gd name="T5" fmla="*/ 2 h 17"/>
                <a:gd name="T6" fmla="*/ 20 w 23"/>
                <a:gd name="T7" fmla="*/ 16 h 17"/>
                <a:gd name="T8" fmla="*/ 0 w 23"/>
                <a:gd name="T9" fmla="*/ 11 h 17"/>
                <a:gd name="T10" fmla="*/ 0 w 23"/>
                <a:gd name="T11" fmla="*/ 11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7">
                  <a:moveTo>
                    <a:pt x="0" y="11"/>
                  </a:moveTo>
                  <a:lnTo>
                    <a:pt x="11" y="0"/>
                  </a:lnTo>
                  <a:lnTo>
                    <a:pt x="22" y="2"/>
                  </a:lnTo>
                  <a:lnTo>
                    <a:pt x="20" y="16"/>
                  </a:lnTo>
                  <a:lnTo>
                    <a:pt x="0" y="11"/>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40" name="Freeform 20"/>
            <p:cNvSpPr>
              <a:spLocks/>
            </p:cNvSpPr>
            <p:nvPr/>
          </p:nvSpPr>
          <p:spPr bwMode="auto">
            <a:xfrm>
              <a:off x="2082" y="2336"/>
              <a:ext cx="23" cy="19"/>
            </a:xfrm>
            <a:custGeom>
              <a:avLst/>
              <a:gdLst>
                <a:gd name="T0" fmla="*/ 15 w 23"/>
                <a:gd name="T1" fmla="*/ 0 h 19"/>
                <a:gd name="T2" fmla="*/ 22 w 23"/>
                <a:gd name="T3" fmla="*/ 9 h 19"/>
                <a:gd name="T4" fmla="*/ 13 w 23"/>
                <a:gd name="T5" fmla="*/ 18 h 19"/>
                <a:gd name="T6" fmla="*/ 0 w 23"/>
                <a:gd name="T7" fmla="*/ 14 h 19"/>
                <a:gd name="T8" fmla="*/ 11 w 23"/>
                <a:gd name="T9" fmla="*/ 4 h 19"/>
                <a:gd name="T10" fmla="*/ 15 w 23"/>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9">
                  <a:moveTo>
                    <a:pt x="15" y="0"/>
                  </a:moveTo>
                  <a:lnTo>
                    <a:pt x="22" y="9"/>
                  </a:lnTo>
                  <a:lnTo>
                    <a:pt x="13" y="18"/>
                  </a:lnTo>
                  <a:lnTo>
                    <a:pt x="0" y="14"/>
                  </a:lnTo>
                  <a:lnTo>
                    <a:pt x="11" y="4"/>
                  </a:lnTo>
                  <a:lnTo>
                    <a:pt x="15" y="0"/>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41" name="Rectangle 21"/>
            <p:cNvSpPr>
              <a:spLocks noChangeArrowheads="1"/>
            </p:cNvSpPr>
            <p:nvPr/>
          </p:nvSpPr>
          <p:spPr bwMode="auto">
            <a:xfrm rot="-1860000">
              <a:off x="2041" y="2386"/>
              <a:ext cx="15" cy="8"/>
            </a:xfrm>
            <a:prstGeom prst="rect">
              <a:avLst/>
            </a:prstGeom>
            <a:solidFill>
              <a:srgbClr val="FFFFFF"/>
            </a:solidFill>
            <a:ln w="127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342" name="Freeform 22"/>
            <p:cNvSpPr>
              <a:spLocks/>
            </p:cNvSpPr>
            <p:nvPr/>
          </p:nvSpPr>
          <p:spPr bwMode="auto">
            <a:xfrm>
              <a:off x="1937" y="2350"/>
              <a:ext cx="122" cy="131"/>
            </a:xfrm>
            <a:custGeom>
              <a:avLst/>
              <a:gdLst>
                <a:gd name="T0" fmla="*/ 0 w 122"/>
                <a:gd name="T1" fmla="*/ 46 h 131"/>
                <a:gd name="T2" fmla="*/ 46 w 122"/>
                <a:gd name="T3" fmla="*/ 130 h 131"/>
                <a:gd name="T4" fmla="*/ 121 w 122"/>
                <a:gd name="T5" fmla="*/ 78 h 131"/>
                <a:gd name="T6" fmla="*/ 76 w 122"/>
                <a:gd name="T7" fmla="*/ 0 h 131"/>
                <a:gd name="T8" fmla="*/ 0 w 122"/>
                <a:gd name="T9" fmla="*/ 46 h 131"/>
              </a:gdLst>
              <a:ahLst/>
              <a:cxnLst>
                <a:cxn ang="0">
                  <a:pos x="T0" y="T1"/>
                </a:cxn>
                <a:cxn ang="0">
                  <a:pos x="T2" y="T3"/>
                </a:cxn>
                <a:cxn ang="0">
                  <a:pos x="T4" y="T5"/>
                </a:cxn>
                <a:cxn ang="0">
                  <a:pos x="T6" y="T7"/>
                </a:cxn>
                <a:cxn ang="0">
                  <a:pos x="T8" y="T9"/>
                </a:cxn>
              </a:cxnLst>
              <a:rect l="0" t="0" r="r" b="b"/>
              <a:pathLst>
                <a:path w="122" h="131">
                  <a:moveTo>
                    <a:pt x="0" y="46"/>
                  </a:moveTo>
                  <a:lnTo>
                    <a:pt x="46" y="130"/>
                  </a:lnTo>
                  <a:lnTo>
                    <a:pt x="121" y="78"/>
                  </a:lnTo>
                  <a:lnTo>
                    <a:pt x="76" y="0"/>
                  </a:lnTo>
                  <a:lnTo>
                    <a:pt x="0" y="46"/>
                  </a:lnTo>
                </a:path>
              </a:pathLst>
            </a:custGeom>
            <a:gradFill rotWithShape="0">
              <a:gsLst>
                <a:gs pos="0">
                  <a:sysClr val="window" lastClr="FFFFFF"/>
                </a:gs>
                <a:gs pos="100000">
                  <a:sysClr val="window" lastClr="FFFFFF">
                    <a:gamma/>
                    <a:shade val="89804"/>
                    <a:invGamma/>
                  </a:sysClr>
                </a:gs>
              </a:gsLst>
              <a:lin ang="5400000" scaled="1"/>
            </a:gra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43" name="Line 23"/>
            <p:cNvSpPr>
              <a:spLocks noChangeShapeType="1"/>
            </p:cNvSpPr>
            <p:nvPr/>
          </p:nvSpPr>
          <p:spPr bwMode="auto">
            <a:xfrm flipV="1">
              <a:off x="2099" y="2373"/>
              <a:ext cx="13"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44" name="Line 24"/>
            <p:cNvSpPr>
              <a:spLocks noChangeShapeType="1"/>
            </p:cNvSpPr>
            <p:nvPr/>
          </p:nvSpPr>
          <p:spPr bwMode="auto">
            <a:xfrm flipV="1">
              <a:off x="2098" y="2371"/>
              <a:ext cx="13" cy="5"/>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45" name="Freeform 25"/>
            <p:cNvSpPr>
              <a:spLocks/>
            </p:cNvSpPr>
            <p:nvPr/>
          </p:nvSpPr>
          <p:spPr bwMode="auto">
            <a:xfrm>
              <a:off x="2099" y="2366"/>
              <a:ext cx="23" cy="22"/>
            </a:xfrm>
            <a:custGeom>
              <a:avLst/>
              <a:gdLst>
                <a:gd name="T0" fmla="*/ 17 w 23"/>
                <a:gd name="T1" fmla="*/ 16 h 22"/>
                <a:gd name="T2" fmla="*/ 22 w 23"/>
                <a:gd name="T3" fmla="*/ 13 h 22"/>
                <a:gd name="T4" fmla="*/ 22 w 23"/>
                <a:gd name="T5" fmla="*/ 13 h 22"/>
                <a:gd name="T6" fmla="*/ 21 w 23"/>
                <a:gd name="T7" fmla="*/ 11 h 22"/>
                <a:gd name="T8" fmla="*/ 16 w 23"/>
                <a:gd name="T9" fmla="*/ 1 h 22"/>
                <a:gd name="T10" fmla="*/ 16 w 23"/>
                <a:gd name="T11" fmla="*/ 1 h 22"/>
                <a:gd name="T12" fmla="*/ 15 w 23"/>
                <a:gd name="T13" fmla="*/ 0 h 22"/>
                <a:gd name="T14" fmla="*/ 11 w 23"/>
                <a:gd name="T15" fmla="*/ 3 h 22"/>
                <a:gd name="T16" fmla="*/ 7 w 23"/>
                <a:gd name="T17" fmla="*/ 8 h 22"/>
                <a:gd name="T18" fmla="*/ 7 w 23"/>
                <a:gd name="T19" fmla="*/ 8 h 22"/>
                <a:gd name="T20" fmla="*/ 3 w 23"/>
                <a:gd name="T21" fmla="*/ 13 h 22"/>
                <a:gd name="T22" fmla="*/ 3 w 23"/>
                <a:gd name="T23" fmla="*/ 13 h 22"/>
                <a:gd name="T24" fmla="*/ 0 w 23"/>
                <a:gd name="T25" fmla="*/ 18 h 22"/>
                <a:gd name="T26" fmla="*/ 0 w 23"/>
                <a:gd name="T27" fmla="*/ 20 h 22"/>
                <a:gd name="T28" fmla="*/ 5 w 23"/>
                <a:gd name="T29" fmla="*/ 17 h 22"/>
                <a:gd name="T30" fmla="*/ 7 w 23"/>
                <a:gd name="T31" fmla="*/ 21 h 22"/>
                <a:gd name="T32" fmla="*/ 13 w 23"/>
                <a:gd name="T33" fmla="*/ 20 h 22"/>
                <a:gd name="T34" fmla="*/ 13 w 23"/>
                <a:gd name="T35" fmla="*/ 20 h 22"/>
                <a:gd name="T36" fmla="*/ 17 w 23"/>
                <a:gd name="T37" fmla="*/ 16 h 22"/>
                <a:gd name="T38" fmla="*/ 17 w 23"/>
                <a:gd name="T39" fmla="*/ 16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 h="22">
                  <a:moveTo>
                    <a:pt x="17" y="16"/>
                  </a:moveTo>
                  <a:lnTo>
                    <a:pt x="22" y="13"/>
                  </a:lnTo>
                  <a:lnTo>
                    <a:pt x="21" y="11"/>
                  </a:lnTo>
                  <a:lnTo>
                    <a:pt x="16" y="1"/>
                  </a:lnTo>
                  <a:lnTo>
                    <a:pt x="15" y="0"/>
                  </a:lnTo>
                  <a:lnTo>
                    <a:pt x="11" y="3"/>
                  </a:lnTo>
                  <a:lnTo>
                    <a:pt x="7" y="8"/>
                  </a:lnTo>
                  <a:lnTo>
                    <a:pt x="3" y="13"/>
                  </a:lnTo>
                  <a:lnTo>
                    <a:pt x="0" y="18"/>
                  </a:lnTo>
                  <a:lnTo>
                    <a:pt x="0" y="20"/>
                  </a:lnTo>
                  <a:lnTo>
                    <a:pt x="5" y="17"/>
                  </a:lnTo>
                  <a:lnTo>
                    <a:pt x="7" y="21"/>
                  </a:lnTo>
                  <a:lnTo>
                    <a:pt x="13" y="20"/>
                  </a:lnTo>
                  <a:lnTo>
                    <a:pt x="17"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46" name="Freeform 26"/>
            <p:cNvSpPr>
              <a:spLocks/>
            </p:cNvSpPr>
            <p:nvPr/>
          </p:nvSpPr>
          <p:spPr bwMode="auto">
            <a:xfrm>
              <a:off x="2099" y="2371"/>
              <a:ext cx="25" cy="17"/>
            </a:xfrm>
            <a:custGeom>
              <a:avLst/>
              <a:gdLst>
                <a:gd name="T0" fmla="*/ 0 w 25"/>
                <a:gd name="T1" fmla="*/ 6 h 17"/>
                <a:gd name="T2" fmla="*/ 21 w 25"/>
                <a:gd name="T3" fmla="*/ 0 h 17"/>
                <a:gd name="T4" fmla="*/ 24 w 25"/>
                <a:gd name="T5" fmla="*/ 8 h 17"/>
                <a:gd name="T6" fmla="*/ 1 w 25"/>
                <a:gd name="T7" fmla="*/ 16 h 17"/>
                <a:gd name="T8" fmla="*/ 0 w 25"/>
                <a:gd name="T9" fmla="*/ 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7">
                  <a:moveTo>
                    <a:pt x="0" y="6"/>
                  </a:moveTo>
                  <a:lnTo>
                    <a:pt x="21" y="0"/>
                  </a:lnTo>
                  <a:lnTo>
                    <a:pt x="24" y="8"/>
                  </a:lnTo>
                  <a:lnTo>
                    <a:pt x="1" y="16"/>
                  </a:lnTo>
                  <a:lnTo>
                    <a:pt x="0" y="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47" name="Freeform 27"/>
            <p:cNvSpPr>
              <a:spLocks/>
            </p:cNvSpPr>
            <p:nvPr/>
          </p:nvSpPr>
          <p:spPr bwMode="auto">
            <a:xfrm>
              <a:off x="2113" y="2366"/>
              <a:ext cx="20" cy="17"/>
            </a:xfrm>
            <a:custGeom>
              <a:avLst/>
              <a:gdLst>
                <a:gd name="T0" fmla="*/ 0 w 20"/>
                <a:gd name="T1" fmla="*/ 14 h 17"/>
                <a:gd name="T2" fmla="*/ 1 w 20"/>
                <a:gd name="T3" fmla="*/ 16 h 17"/>
                <a:gd name="T4" fmla="*/ 4 w 20"/>
                <a:gd name="T5" fmla="*/ 14 h 17"/>
                <a:gd name="T6" fmla="*/ 4 w 20"/>
                <a:gd name="T7" fmla="*/ 16 h 17"/>
                <a:gd name="T8" fmla="*/ 8 w 20"/>
                <a:gd name="T9" fmla="*/ 16 h 17"/>
                <a:gd name="T10" fmla="*/ 8 w 20"/>
                <a:gd name="T11" fmla="*/ 16 h 17"/>
                <a:gd name="T12" fmla="*/ 11 w 20"/>
                <a:gd name="T13" fmla="*/ 16 h 17"/>
                <a:gd name="T14" fmla="*/ 14 w 20"/>
                <a:gd name="T15" fmla="*/ 14 h 17"/>
                <a:gd name="T16" fmla="*/ 15 w 20"/>
                <a:gd name="T17" fmla="*/ 10 h 17"/>
                <a:gd name="T18" fmla="*/ 15 w 20"/>
                <a:gd name="T19" fmla="*/ 10 h 17"/>
                <a:gd name="T20" fmla="*/ 17 w 20"/>
                <a:gd name="T21" fmla="*/ 7 h 17"/>
                <a:gd name="T22" fmla="*/ 16 w 20"/>
                <a:gd name="T23" fmla="*/ 5 h 17"/>
                <a:gd name="T24" fmla="*/ 19 w 20"/>
                <a:gd name="T25" fmla="*/ 3 h 17"/>
                <a:gd name="T26" fmla="*/ 18 w 20"/>
                <a:gd name="T27" fmla="*/ 1 h 17"/>
                <a:gd name="T28" fmla="*/ 14 w 20"/>
                <a:gd name="T29" fmla="*/ 1 h 17"/>
                <a:gd name="T30" fmla="*/ 14 w 20"/>
                <a:gd name="T31" fmla="*/ 1 h 17"/>
                <a:gd name="T32" fmla="*/ 10 w 20"/>
                <a:gd name="T33" fmla="*/ 1 h 17"/>
                <a:gd name="T34" fmla="*/ 10 w 20"/>
                <a:gd name="T35" fmla="*/ 1 h 17"/>
                <a:gd name="T36" fmla="*/ 7 w 20"/>
                <a:gd name="T37" fmla="*/ 0 h 17"/>
                <a:gd name="T38" fmla="*/ 4 w 20"/>
                <a:gd name="T39" fmla="*/ 2 h 17"/>
                <a:gd name="T40" fmla="*/ 3 w 20"/>
                <a:gd name="T41" fmla="*/ 6 h 17"/>
                <a:gd name="T42" fmla="*/ 3 w 20"/>
                <a:gd name="T43" fmla="*/ 6 h 17"/>
                <a:gd name="T44" fmla="*/ 1 w 20"/>
                <a:gd name="T45" fmla="*/ 10 h 17"/>
                <a:gd name="T46" fmla="*/ 1 w 20"/>
                <a:gd name="T47" fmla="*/ 10 h 17"/>
                <a:gd name="T48" fmla="*/ 0 w 20"/>
                <a:gd name="T49" fmla="*/ 14 h 17"/>
                <a:gd name="T50" fmla="*/ 0 w 20"/>
                <a:gd name="T51" fmla="*/ 14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 h="17">
                  <a:moveTo>
                    <a:pt x="0" y="14"/>
                  </a:moveTo>
                  <a:lnTo>
                    <a:pt x="1" y="16"/>
                  </a:lnTo>
                  <a:lnTo>
                    <a:pt x="4" y="14"/>
                  </a:lnTo>
                  <a:lnTo>
                    <a:pt x="4" y="16"/>
                  </a:lnTo>
                  <a:lnTo>
                    <a:pt x="8" y="16"/>
                  </a:lnTo>
                  <a:lnTo>
                    <a:pt x="11" y="16"/>
                  </a:lnTo>
                  <a:lnTo>
                    <a:pt x="14" y="14"/>
                  </a:lnTo>
                  <a:lnTo>
                    <a:pt x="15" y="10"/>
                  </a:lnTo>
                  <a:lnTo>
                    <a:pt x="17" y="7"/>
                  </a:lnTo>
                  <a:lnTo>
                    <a:pt x="16" y="5"/>
                  </a:lnTo>
                  <a:lnTo>
                    <a:pt x="19" y="3"/>
                  </a:lnTo>
                  <a:lnTo>
                    <a:pt x="18" y="1"/>
                  </a:lnTo>
                  <a:lnTo>
                    <a:pt x="14" y="1"/>
                  </a:lnTo>
                  <a:lnTo>
                    <a:pt x="10" y="1"/>
                  </a:lnTo>
                  <a:lnTo>
                    <a:pt x="7" y="0"/>
                  </a:lnTo>
                  <a:lnTo>
                    <a:pt x="4" y="2"/>
                  </a:lnTo>
                  <a:lnTo>
                    <a:pt x="3" y="6"/>
                  </a:lnTo>
                  <a:lnTo>
                    <a:pt x="1" y="10"/>
                  </a:lnTo>
                  <a:lnTo>
                    <a:pt x="0" y="14"/>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48" name="Line 28"/>
            <p:cNvSpPr>
              <a:spLocks noChangeShapeType="1"/>
            </p:cNvSpPr>
            <p:nvPr/>
          </p:nvSpPr>
          <p:spPr bwMode="auto">
            <a:xfrm flipV="1">
              <a:off x="2087" y="2370"/>
              <a:ext cx="10" cy="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49" name="Line 29"/>
            <p:cNvSpPr>
              <a:spLocks noChangeShapeType="1"/>
            </p:cNvSpPr>
            <p:nvPr/>
          </p:nvSpPr>
          <p:spPr bwMode="auto">
            <a:xfrm flipV="1">
              <a:off x="2085" y="2366"/>
              <a:ext cx="14" cy="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50" name="Freeform 30"/>
            <p:cNvSpPr>
              <a:spLocks/>
            </p:cNvSpPr>
            <p:nvPr/>
          </p:nvSpPr>
          <p:spPr bwMode="auto">
            <a:xfrm>
              <a:off x="2087" y="2363"/>
              <a:ext cx="27" cy="19"/>
            </a:xfrm>
            <a:custGeom>
              <a:avLst/>
              <a:gdLst>
                <a:gd name="T0" fmla="*/ 21 w 27"/>
                <a:gd name="T1" fmla="*/ 16 h 19"/>
                <a:gd name="T2" fmla="*/ 26 w 27"/>
                <a:gd name="T3" fmla="*/ 12 h 19"/>
                <a:gd name="T4" fmla="*/ 25 w 27"/>
                <a:gd name="T5" fmla="*/ 10 h 19"/>
                <a:gd name="T6" fmla="*/ 25 w 27"/>
                <a:gd name="T7" fmla="*/ 10 h 19"/>
                <a:gd name="T8" fmla="*/ 19 w 27"/>
                <a:gd name="T9" fmla="*/ 1 h 19"/>
                <a:gd name="T10" fmla="*/ 18 w 27"/>
                <a:gd name="T11" fmla="*/ 0 h 19"/>
                <a:gd name="T12" fmla="*/ 18 w 27"/>
                <a:gd name="T13" fmla="*/ 0 h 19"/>
                <a:gd name="T14" fmla="*/ 12 w 27"/>
                <a:gd name="T15" fmla="*/ 2 h 19"/>
                <a:gd name="T16" fmla="*/ 7 w 27"/>
                <a:gd name="T17" fmla="*/ 5 h 19"/>
                <a:gd name="T18" fmla="*/ 7 w 27"/>
                <a:gd name="T19" fmla="*/ 5 h 19"/>
                <a:gd name="T20" fmla="*/ 3 w 27"/>
                <a:gd name="T21" fmla="*/ 10 h 19"/>
                <a:gd name="T22" fmla="*/ 4 w 27"/>
                <a:gd name="T23" fmla="*/ 12 h 19"/>
                <a:gd name="T24" fmla="*/ 0 w 27"/>
                <a:gd name="T25" fmla="*/ 15 h 19"/>
                <a:gd name="T26" fmla="*/ 0 w 27"/>
                <a:gd name="T27" fmla="*/ 17 h 19"/>
                <a:gd name="T28" fmla="*/ 6 w 27"/>
                <a:gd name="T29" fmla="*/ 16 h 19"/>
                <a:gd name="T30" fmla="*/ 8 w 27"/>
                <a:gd name="T31" fmla="*/ 18 h 19"/>
                <a:gd name="T32" fmla="*/ 14 w 27"/>
                <a:gd name="T33" fmla="*/ 17 h 19"/>
                <a:gd name="T34" fmla="*/ 14 w 27"/>
                <a:gd name="T35" fmla="*/ 17 h 19"/>
                <a:gd name="T36" fmla="*/ 21 w 27"/>
                <a:gd name="T37" fmla="*/ 16 h 19"/>
                <a:gd name="T38" fmla="*/ 21 w 27"/>
                <a:gd name="T39" fmla="*/ 16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7" h="19">
                  <a:moveTo>
                    <a:pt x="21" y="16"/>
                  </a:moveTo>
                  <a:lnTo>
                    <a:pt x="26" y="12"/>
                  </a:lnTo>
                  <a:lnTo>
                    <a:pt x="25" y="10"/>
                  </a:lnTo>
                  <a:lnTo>
                    <a:pt x="19" y="1"/>
                  </a:lnTo>
                  <a:lnTo>
                    <a:pt x="18" y="0"/>
                  </a:lnTo>
                  <a:lnTo>
                    <a:pt x="12" y="2"/>
                  </a:lnTo>
                  <a:lnTo>
                    <a:pt x="7" y="5"/>
                  </a:lnTo>
                  <a:lnTo>
                    <a:pt x="3" y="10"/>
                  </a:lnTo>
                  <a:lnTo>
                    <a:pt x="4" y="12"/>
                  </a:lnTo>
                  <a:lnTo>
                    <a:pt x="0" y="15"/>
                  </a:lnTo>
                  <a:lnTo>
                    <a:pt x="0" y="17"/>
                  </a:lnTo>
                  <a:lnTo>
                    <a:pt x="6" y="16"/>
                  </a:lnTo>
                  <a:lnTo>
                    <a:pt x="8" y="18"/>
                  </a:lnTo>
                  <a:lnTo>
                    <a:pt x="14" y="17"/>
                  </a:lnTo>
                  <a:lnTo>
                    <a:pt x="21"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51" name="Freeform 31"/>
            <p:cNvSpPr>
              <a:spLocks/>
            </p:cNvSpPr>
            <p:nvPr/>
          </p:nvSpPr>
          <p:spPr bwMode="auto">
            <a:xfrm>
              <a:off x="2087" y="2367"/>
              <a:ext cx="26" cy="17"/>
            </a:xfrm>
            <a:custGeom>
              <a:avLst/>
              <a:gdLst>
                <a:gd name="T0" fmla="*/ 0 w 26"/>
                <a:gd name="T1" fmla="*/ 5 h 17"/>
                <a:gd name="T2" fmla="*/ 22 w 26"/>
                <a:gd name="T3" fmla="*/ 0 h 17"/>
                <a:gd name="T4" fmla="*/ 25 w 26"/>
                <a:gd name="T5" fmla="*/ 9 h 17"/>
                <a:gd name="T6" fmla="*/ 1 w 26"/>
                <a:gd name="T7" fmla="*/ 16 h 17"/>
                <a:gd name="T8" fmla="*/ 0 w 26"/>
                <a:gd name="T9" fmla="*/ 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7">
                  <a:moveTo>
                    <a:pt x="0" y="5"/>
                  </a:moveTo>
                  <a:lnTo>
                    <a:pt x="22" y="0"/>
                  </a:lnTo>
                  <a:lnTo>
                    <a:pt x="25" y="9"/>
                  </a:lnTo>
                  <a:lnTo>
                    <a:pt x="1" y="16"/>
                  </a:lnTo>
                  <a:lnTo>
                    <a:pt x="0" y="5"/>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52" name="Freeform 32"/>
            <p:cNvSpPr>
              <a:spLocks/>
            </p:cNvSpPr>
            <p:nvPr/>
          </p:nvSpPr>
          <p:spPr bwMode="auto">
            <a:xfrm>
              <a:off x="2099" y="2357"/>
              <a:ext cx="21" cy="21"/>
            </a:xfrm>
            <a:custGeom>
              <a:avLst/>
              <a:gdLst>
                <a:gd name="T0" fmla="*/ 0 w 21"/>
                <a:gd name="T1" fmla="*/ 14 h 21"/>
                <a:gd name="T2" fmla="*/ 1 w 21"/>
                <a:gd name="T3" fmla="*/ 17 h 21"/>
                <a:gd name="T4" fmla="*/ 4 w 21"/>
                <a:gd name="T5" fmla="*/ 15 h 21"/>
                <a:gd name="T6" fmla="*/ 6 w 21"/>
                <a:gd name="T7" fmla="*/ 20 h 21"/>
                <a:gd name="T8" fmla="*/ 10 w 21"/>
                <a:gd name="T9" fmla="*/ 20 h 21"/>
                <a:gd name="T10" fmla="*/ 10 w 21"/>
                <a:gd name="T11" fmla="*/ 20 h 21"/>
                <a:gd name="T12" fmla="*/ 13 w 21"/>
                <a:gd name="T13" fmla="*/ 18 h 21"/>
                <a:gd name="T14" fmla="*/ 16 w 21"/>
                <a:gd name="T15" fmla="*/ 17 h 21"/>
                <a:gd name="T16" fmla="*/ 16 w 21"/>
                <a:gd name="T17" fmla="*/ 17 h 21"/>
                <a:gd name="T18" fmla="*/ 19 w 21"/>
                <a:gd name="T19" fmla="*/ 15 h 21"/>
                <a:gd name="T20" fmla="*/ 20 w 21"/>
                <a:gd name="T21" fmla="*/ 11 h 21"/>
                <a:gd name="T22" fmla="*/ 17 w 21"/>
                <a:gd name="T23" fmla="*/ 6 h 21"/>
                <a:gd name="T24" fmla="*/ 20 w 21"/>
                <a:gd name="T25" fmla="*/ 4 h 21"/>
                <a:gd name="T26" fmla="*/ 19 w 21"/>
                <a:gd name="T27" fmla="*/ 2 h 21"/>
                <a:gd name="T28" fmla="*/ 15 w 21"/>
                <a:gd name="T29" fmla="*/ 2 h 21"/>
                <a:gd name="T30" fmla="*/ 15 w 21"/>
                <a:gd name="T31" fmla="*/ 2 h 21"/>
                <a:gd name="T32" fmla="*/ 13 w 21"/>
                <a:gd name="T33" fmla="*/ 0 h 21"/>
                <a:gd name="T34" fmla="*/ 10 w 21"/>
                <a:gd name="T35" fmla="*/ 1 h 21"/>
                <a:gd name="T36" fmla="*/ 8 w 21"/>
                <a:gd name="T37" fmla="*/ 3 h 21"/>
                <a:gd name="T38" fmla="*/ 3 w 21"/>
                <a:gd name="T39" fmla="*/ 6 h 21"/>
                <a:gd name="T40" fmla="*/ 3 w 21"/>
                <a:gd name="T41" fmla="*/ 6 h 21"/>
                <a:gd name="T42" fmla="*/ 0 w 21"/>
                <a:gd name="T43" fmla="*/ 8 h 21"/>
                <a:gd name="T44" fmla="*/ 1 w 21"/>
                <a:gd name="T45" fmla="*/ 10 h 21"/>
                <a:gd name="T46" fmla="*/ 1 w 21"/>
                <a:gd name="T47" fmla="*/ 10 h 21"/>
                <a:gd name="T48" fmla="*/ 0 w 21"/>
                <a:gd name="T49" fmla="*/ 14 h 21"/>
                <a:gd name="T50" fmla="*/ 0 w 21"/>
                <a:gd name="T51" fmla="*/ 14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 h="21">
                  <a:moveTo>
                    <a:pt x="0" y="14"/>
                  </a:moveTo>
                  <a:lnTo>
                    <a:pt x="1" y="17"/>
                  </a:lnTo>
                  <a:lnTo>
                    <a:pt x="4" y="15"/>
                  </a:lnTo>
                  <a:lnTo>
                    <a:pt x="6" y="20"/>
                  </a:lnTo>
                  <a:lnTo>
                    <a:pt x="10" y="20"/>
                  </a:lnTo>
                  <a:lnTo>
                    <a:pt x="13" y="18"/>
                  </a:lnTo>
                  <a:lnTo>
                    <a:pt x="16" y="17"/>
                  </a:lnTo>
                  <a:lnTo>
                    <a:pt x="19" y="15"/>
                  </a:lnTo>
                  <a:lnTo>
                    <a:pt x="20" y="11"/>
                  </a:lnTo>
                  <a:lnTo>
                    <a:pt x="17" y="6"/>
                  </a:lnTo>
                  <a:lnTo>
                    <a:pt x="20" y="4"/>
                  </a:lnTo>
                  <a:lnTo>
                    <a:pt x="19" y="2"/>
                  </a:lnTo>
                  <a:lnTo>
                    <a:pt x="15" y="2"/>
                  </a:lnTo>
                  <a:lnTo>
                    <a:pt x="13" y="0"/>
                  </a:lnTo>
                  <a:lnTo>
                    <a:pt x="10" y="1"/>
                  </a:lnTo>
                  <a:lnTo>
                    <a:pt x="8" y="3"/>
                  </a:lnTo>
                  <a:lnTo>
                    <a:pt x="3" y="6"/>
                  </a:lnTo>
                  <a:lnTo>
                    <a:pt x="0" y="8"/>
                  </a:lnTo>
                  <a:lnTo>
                    <a:pt x="1" y="10"/>
                  </a:lnTo>
                  <a:lnTo>
                    <a:pt x="0" y="14"/>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53" name="Line 33"/>
            <p:cNvSpPr>
              <a:spLocks noChangeShapeType="1"/>
            </p:cNvSpPr>
            <p:nvPr/>
          </p:nvSpPr>
          <p:spPr bwMode="auto">
            <a:xfrm flipV="1">
              <a:off x="2087" y="2355"/>
              <a:ext cx="12" cy="7"/>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54" name="Line 34"/>
            <p:cNvSpPr>
              <a:spLocks noChangeShapeType="1"/>
            </p:cNvSpPr>
            <p:nvPr/>
          </p:nvSpPr>
          <p:spPr bwMode="auto">
            <a:xfrm flipV="1">
              <a:off x="2088" y="2352"/>
              <a:ext cx="12" cy="6"/>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55" name="Freeform 35"/>
            <p:cNvSpPr>
              <a:spLocks/>
            </p:cNvSpPr>
            <p:nvPr/>
          </p:nvSpPr>
          <p:spPr bwMode="auto">
            <a:xfrm>
              <a:off x="2087" y="2348"/>
              <a:ext cx="25" cy="21"/>
            </a:xfrm>
            <a:custGeom>
              <a:avLst/>
              <a:gdLst>
                <a:gd name="T0" fmla="*/ 20 w 25"/>
                <a:gd name="T1" fmla="*/ 15 h 21"/>
                <a:gd name="T2" fmla="*/ 20 w 25"/>
                <a:gd name="T3" fmla="*/ 15 h 21"/>
                <a:gd name="T4" fmla="*/ 19 w 25"/>
                <a:gd name="T5" fmla="*/ 13 h 21"/>
                <a:gd name="T6" fmla="*/ 24 w 25"/>
                <a:gd name="T7" fmla="*/ 9 h 21"/>
                <a:gd name="T8" fmla="*/ 18 w 25"/>
                <a:gd name="T9" fmla="*/ 0 h 21"/>
                <a:gd name="T10" fmla="*/ 13 w 25"/>
                <a:gd name="T11" fmla="*/ 3 h 21"/>
                <a:gd name="T12" fmla="*/ 12 w 25"/>
                <a:gd name="T13" fmla="*/ 1 h 21"/>
                <a:gd name="T14" fmla="*/ 8 w 25"/>
                <a:gd name="T15" fmla="*/ 4 h 21"/>
                <a:gd name="T16" fmla="*/ 9 w 25"/>
                <a:gd name="T17" fmla="*/ 6 h 21"/>
                <a:gd name="T18" fmla="*/ 3 w 25"/>
                <a:gd name="T19" fmla="*/ 9 h 21"/>
                <a:gd name="T20" fmla="*/ 0 w 25"/>
                <a:gd name="T21" fmla="*/ 15 h 21"/>
                <a:gd name="T22" fmla="*/ 0 w 25"/>
                <a:gd name="T23" fmla="*/ 16 h 21"/>
                <a:gd name="T24" fmla="*/ 0 w 25"/>
                <a:gd name="T25" fmla="*/ 16 h 21"/>
                <a:gd name="T26" fmla="*/ 2 w 25"/>
                <a:gd name="T27" fmla="*/ 18 h 21"/>
                <a:gd name="T28" fmla="*/ 3 w 25"/>
                <a:gd name="T29" fmla="*/ 20 h 21"/>
                <a:gd name="T30" fmla="*/ 3 w 25"/>
                <a:gd name="T31" fmla="*/ 20 h 21"/>
                <a:gd name="T32" fmla="*/ 9 w 25"/>
                <a:gd name="T33" fmla="*/ 19 h 21"/>
                <a:gd name="T34" fmla="*/ 14 w 25"/>
                <a:gd name="T35" fmla="*/ 16 h 21"/>
                <a:gd name="T36" fmla="*/ 15 w 25"/>
                <a:gd name="T37" fmla="*/ 18 h 21"/>
                <a:gd name="T38" fmla="*/ 20 w 25"/>
                <a:gd name="T39" fmla="*/ 15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21">
                  <a:moveTo>
                    <a:pt x="20" y="15"/>
                  </a:moveTo>
                  <a:lnTo>
                    <a:pt x="20" y="15"/>
                  </a:lnTo>
                  <a:lnTo>
                    <a:pt x="19" y="13"/>
                  </a:lnTo>
                  <a:lnTo>
                    <a:pt x="24" y="9"/>
                  </a:lnTo>
                  <a:lnTo>
                    <a:pt x="18" y="0"/>
                  </a:lnTo>
                  <a:lnTo>
                    <a:pt x="13" y="3"/>
                  </a:lnTo>
                  <a:lnTo>
                    <a:pt x="12" y="1"/>
                  </a:lnTo>
                  <a:lnTo>
                    <a:pt x="8" y="4"/>
                  </a:lnTo>
                  <a:lnTo>
                    <a:pt x="9" y="6"/>
                  </a:lnTo>
                  <a:lnTo>
                    <a:pt x="3" y="9"/>
                  </a:lnTo>
                  <a:lnTo>
                    <a:pt x="0" y="15"/>
                  </a:lnTo>
                  <a:lnTo>
                    <a:pt x="0" y="16"/>
                  </a:lnTo>
                  <a:lnTo>
                    <a:pt x="2" y="18"/>
                  </a:lnTo>
                  <a:lnTo>
                    <a:pt x="3" y="20"/>
                  </a:lnTo>
                  <a:lnTo>
                    <a:pt x="9" y="19"/>
                  </a:lnTo>
                  <a:lnTo>
                    <a:pt x="14" y="16"/>
                  </a:lnTo>
                  <a:lnTo>
                    <a:pt x="15" y="18"/>
                  </a:lnTo>
                  <a:lnTo>
                    <a:pt x="20" y="15"/>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56" name="Freeform 36"/>
            <p:cNvSpPr>
              <a:spLocks/>
            </p:cNvSpPr>
            <p:nvPr/>
          </p:nvSpPr>
          <p:spPr bwMode="auto">
            <a:xfrm>
              <a:off x="2087" y="2354"/>
              <a:ext cx="27" cy="17"/>
            </a:xfrm>
            <a:custGeom>
              <a:avLst/>
              <a:gdLst>
                <a:gd name="T0" fmla="*/ 0 w 27"/>
                <a:gd name="T1" fmla="*/ 6 h 17"/>
                <a:gd name="T2" fmla="*/ 23 w 27"/>
                <a:gd name="T3" fmla="*/ 0 h 17"/>
                <a:gd name="T4" fmla="*/ 26 w 27"/>
                <a:gd name="T5" fmla="*/ 9 h 17"/>
                <a:gd name="T6" fmla="*/ 1 w 27"/>
                <a:gd name="T7" fmla="*/ 16 h 17"/>
                <a:gd name="T8" fmla="*/ 0 w 27"/>
                <a:gd name="T9" fmla="*/ 6 h 17"/>
                <a:gd name="T10" fmla="*/ 0 w 27"/>
                <a:gd name="T11" fmla="*/ 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7">
                  <a:moveTo>
                    <a:pt x="0" y="6"/>
                  </a:moveTo>
                  <a:lnTo>
                    <a:pt x="23" y="0"/>
                  </a:lnTo>
                  <a:lnTo>
                    <a:pt x="26" y="9"/>
                  </a:lnTo>
                  <a:lnTo>
                    <a:pt x="1" y="16"/>
                  </a:lnTo>
                  <a:lnTo>
                    <a:pt x="0" y="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57" name="Freeform 37"/>
            <p:cNvSpPr>
              <a:spLocks/>
            </p:cNvSpPr>
            <p:nvPr/>
          </p:nvSpPr>
          <p:spPr bwMode="auto">
            <a:xfrm>
              <a:off x="2099" y="2347"/>
              <a:ext cx="22" cy="20"/>
            </a:xfrm>
            <a:custGeom>
              <a:avLst/>
              <a:gdLst>
                <a:gd name="T0" fmla="*/ 0 w 22"/>
                <a:gd name="T1" fmla="*/ 15 h 20"/>
                <a:gd name="T2" fmla="*/ 2 w 22"/>
                <a:gd name="T3" fmla="*/ 17 h 20"/>
                <a:gd name="T4" fmla="*/ 3 w 22"/>
                <a:gd name="T5" fmla="*/ 19 h 20"/>
                <a:gd name="T6" fmla="*/ 11 w 22"/>
                <a:gd name="T7" fmla="*/ 19 h 20"/>
                <a:gd name="T8" fmla="*/ 14 w 22"/>
                <a:gd name="T9" fmla="*/ 16 h 20"/>
                <a:gd name="T10" fmla="*/ 14 w 22"/>
                <a:gd name="T11" fmla="*/ 14 h 20"/>
                <a:gd name="T12" fmla="*/ 16 w 22"/>
                <a:gd name="T13" fmla="*/ 12 h 20"/>
                <a:gd name="T14" fmla="*/ 19 w 22"/>
                <a:gd name="T15" fmla="*/ 8 h 20"/>
                <a:gd name="T16" fmla="*/ 17 w 22"/>
                <a:gd name="T17" fmla="*/ 6 h 20"/>
                <a:gd name="T18" fmla="*/ 21 w 22"/>
                <a:gd name="T19" fmla="*/ 4 h 20"/>
                <a:gd name="T20" fmla="*/ 19 w 22"/>
                <a:gd name="T21" fmla="*/ 0 h 20"/>
                <a:gd name="T22" fmla="*/ 15 w 22"/>
                <a:gd name="T23" fmla="*/ 2 h 20"/>
                <a:gd name="T24" fmla="*/ 14 w 22"/>
                <a:gd name="T25" fmla="*/ 0 h 20"/>
                <a:gd name="T26" fmla="*/ 10 w 22"/>
                <a:gd name="T27" fmla="*/ 1 h 20"/>
                <a:gd name="T28" fmla="*/ 7 w 22"/>
                <a:gd name="T29" fmla="*/ 3 h 20"/>
                <a:gd name="T30" fmla="*/ 7 w 22"/>
                <a:gd name="T31" fmla="*/ 3 h 20"/>
                <a:gd name="T32" fmla="*/ 4 w 22"/>
                <a:gd name="T33" fmla="*/ 5 h 20"/>
                <a:gd name="T34" fmla="*/ 0 w 22"/>
                <a:gd name="T35" fmla="*/ 13 h 20"/>
                <a:gd name="T36" fmla="*/ 0 w 22"/>
                <a:gd name="T37" fmla="*/ 15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 h="20">
                  <a:moveTo>
                    <a:pt x="0" y="15"/>
                  </a:moveTo>
                  <a:lnTo>
                    <a:pt x="2" y="17"/>
                  </a:lnTo>
                  <a:lnTo>
                    <a:pt x="3" y="19"/>
                  </a:lnTo>
                  <a:lnTo>
                    <a:pt x="11" y="19"/>
                  </a:lnTo>
                  <a:lnTo>
                    <a:pt x="14" y="16"/>
                  </a:lnTo>
                  <a:lnTo>
                    <a:pt x="14" y="14"/>
                  </a:lnTo>
                  <a:lnTo>
                    <a:pt x="16" y="12"/>
                  </a:lnTo>
                  <a:lnTo>
                    <a:pt x="19" y="8"/>
                  </a:lnTo>
                  <a:lnTo>
                    <a:pt x="17" y="6"/>
                  </a:lnTo>
                  <a:lnTo>
                    <a:pt x="21" y="4"/>
                  </a:lnTo>
                  <a:lnTo>
                    <a:pt x="19" y="0"/>
                  </a:lnTo>
                  <a:lnTo>
                    <a:pt x="15" y="2"/>
                  </a:lnTo>
                  <a:lnTo>
                    <a:pt x="14" y="0"/>
                  </a:lnTo>
                  <a:lnTo>
                    <a:pt x="10" y="1"/>
                  </a:lnTo>
                  <a:lnTo>
                    <a:pt x="7" y="3"/>
                  </a:lnTo>
                  <a:lnTo>
                    <a:pt x="4" y="5"/>
                  </a:lnTo>
                  <a:lnTo>
                    <a:pt x="0" y="13"/>
                  </a:lnTo>
                  <a:lnTo>
                    <a:pt x="0" y="15"/>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58" name="Line 38"/>
            <p:cNvSpPr>
              <a:spLocks noChangeShapeType="1"/>
            </p:cNvSpPr>
            <p:nvPr/>
          </p:nvSpPr>
          <p:spPr bwMode="auto">
            <a:xfrm flipV="1">
              <a:off x="2104" y="2338"/>
              <a:ext cx="13" cy="5"/>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59" name="Line 39"/>
            <p:cNvSpPr>
              <a:spLocks noChangeShapeType="1"/>
            </p:cNvSpPr>
            <p:nvPr/>
          </p:nvSpPr>
          <p:spPr bwMode="auto">
            <a:xfrm flipV="1">
              <a:off x="2104" y="2338"/>
              <a:ext cx="12"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60" name="Freeform 40"/>
            <p:cNvSpPr>
              <a:spLocks/>
            </p:cNvSpPr>
            <p:nvPr/>
          </p:nvSpPr>
          <p:spPr bwMode="auto">
            <a:xfrm>
              <a:off x="2107" y="2332"/>
              <a:ext cx="24" cy="21"/>
            </a:xfrm>
            <a:custGeom>
              <a:avLst/>
              <a:gdLst>
                <a:gd name="T0" fmla="*/ 17 w 24"/>
                <a:gd name="T1" fmla="*/ 16 h 21"/>
                <a:gd name="T2" fmla="*/ 23 w 24"/>
                <a:gd name="T3" fmla="*/ 13 h 21"/>
                <a:gd name="T4" fmla="*/ 22 w 24"/>
                <a:gd name="T5" fmla="*/ 11 h 21"/>
                <a:gd name="T6" fmla="*/ 22 w 24"/>
                <a:gd name="T7" fmla="*/ 11 h 21"/>
                <a:gd name="T8" fmla="*/ 16 w 24"/>
                <a:gd name="T9" fmla="*/ 1 h 21"/>
                <a:gd name="T10" fmla="*/ 16 w 24"/>
                <a:gd name="T11" fmla="*/ 1 h 21"/>
                <a:gd name="T12" fmla="*/ 15 w 24"/>
                <a:gd name="T13" fmla="*/ 0 h 21"/>
                <a:gd name="T14" fmla="*/ 10 w 24"/>
                <a:gd name="T15" fmla="*/ 2 h 21"/>
                <a:gd name="T16" fmla="*/ 7 w 24"/>
                <a:gd name="T17" fmla="*/ 7 h 21"/>
                <a:gd name="T18" fmla="*/ 7 w 24"/>
                <a:gd name="T19" fmla="*/ 7 h 21"/>
                <a:gd name="T20" fmla="*/ 3 w 24"/>
                <a:gd name="T21" fmla="*/ 12 h 21"/>
                <a:gd name="T22" fmla="*/ 3 w 24"/>
                <a:gd name="T23" fmla="*/ 12 h 21"/>
                <a:gd name="T24" fmla="*/ 0 w 24"/>
                <a:gd name="T25" fmla="*/ 18 h 21"/>
                <a:gd name="T26" fmla="*/ 0 w 24"/>
                <a:gd name="T27" fmla="*/ 20 h 21"/>
                <a:gd name="T28" fmla="*/ 6 w 24"/>
                <a:gd name="T29" fmla="*/ 18 h 21"/>
                <a:gd name="T30" fmla="*/ 6 w 24"/>
                <a:gd name="T31" fmla="*/ 18 h 21"/>
                <a:gd name="T32" fmla="*/ 12 w 24"/>
                <a:gd name="T33" fmla="*/ 17 h 21"/>
                <a:gd name="T34" fmla="*/ 12 w 24"/>
                <a:gd name="T35" fmla="*/ 17 h 21"/>
                <a:gd name="T36" fmla="*/ 17 w 24"/>
                <a:gd name="T37" fmla="*/ 16 h 21"/>
                <a:gd name="T38" fmla="*/ 17 w 24"/>
                <a:gd name="T39" fmla="*/ 16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21">
                  <a:moveTo>
                    <a:pt x="17" y="16"/>
                  </a:moveTo>
                  <a:lnTo>
                    <a:pt x="23" y="13"/>
                  </a:lnTo>
                  <a:lnTo>
                    <a:pt x="22" y="11"/>
                  </a:lnTo>
                  <a:lnTo>
                    <a:pt x="16" y="1"/>
                  </a:lnTo>
                  <a:lnTo>
                    <a:pt x="15" y="0"/>
                  </a:lnTo>
                  <a:lnTo>
                    <a:pt x="10" y="2"/>
                  </a:lnTo>
                  <a:lnTo>
                    <a:pt x="7" y="7"/>
                  </a:lnTo>
                  <a:lnTo>
                    <a:pt x="3" y="12"/>
                  </a:lnTo>
                  <a:lnTo>
                    <a:pt x="0" y="18"/>
                  </a:lnTo>
                  <a:lnTo>
                    <a:pt x="0" y="20"/>
                  </a:lnTo>
                  <a:lnTo>
                    <a:pt x="6" y="18"/>
                  </a:lnTo>
                  <a:lnTo>
                    <a:pt x="12" y="17"/>
                  </a:lnTo>
                  <a:lnTo>
                    <a:pt x="17"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61" name="Freeform 41"/>
            <p:cNvSpPr>
              <a:spLocks/>
            </p:cNvSpPr>
            <p:nvPr/>
          </p:nvSpPr>
          <p:spPr bwMode="auto">
            <a:xfrm>
              <a:off x="2105" y="2338"/>
              <a:ext cx="26" cy="17"/>
            </a:xfrm>
            <a:custGeom>
              <a:avLst/>
              <a:gdLst>
                <a:gd name="T0" fmla="*/ 0 w 26"/>
                <a:gd name="T1" fmla="*/ 6 h 17"/>
                <a:gd name="T2" fmla="*/ 22 w 26"/>
                <a:gd name="T3" fmla="*/ 0 h 17"/>
                <a:gd name="T4" fmla="*/ 25 w 26"/>
                <a:gd name="T5" fmla="*/ 8 h 17"/>
                <a:gd name="T6" fmla="*/ 2 w 26"/>
                <a:gd name="T7" fmla="*/ 16 h 17"/>
                <a:gd name="T8" fmla="*/ 0 w 26"/>
                <a:gd name="T9" fmla="*/ 6 h 17"/>
                <a:gd name="T10" fmla="*/ 0 w 26"/>
                <a:gd name="T11" fmla="*/ 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7">
                  <a:moveTo>
                    <a:pt x="0" y="6"/>
                  </a:moveTo>
                  <a:lnTo>
                    <a:pt x="22" y="0"/>
                  </a:lnTo>
                  <a:lnTo>
                    <a:pt x="25" y="8"/>
                  </a:lnTo>
                  <a:lnTo>
                    <a:pt x="2" y="16"/>
                  </a:lnTo>
                  <a:lnTo>
                    <a:pt x="0" y="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62" name="Freeform 42"/>
            <p:cNvSpPr>
              <a:spLocks/>
            </p:cNvSpPr>
            <p:nvPr/>
          </p:nvSpPr>
          <p:spPr bwMode="auto">
            <a:xfrm>
              <a:off x="2117" y="2330"/>
              <a:ext cx="22" cy="18"/>
            </a:xfrm>
            <a:custGeom>
              <a:avLst/>
              <a:gdLst>
                <a:gd name="T0" fmla="*/ 0 w 22"/>
                <a:gd name="T1" fmla="*/ 15 h 18"/>
                <a:gd name="T2" fmla="*/ 0 w 22"/>
                <a:gd name="T3" fmla="*/ 15 h 18"/>
                <a:gd name="T4" fmla="*/ 4 w 22"/>
                <a:gd name="T5" fmla="*/ 15 h 18"/>
                <a:gd name="T6" fmla="*/ 5 w 22"/>
                <a:gd name="T7" fmla="*/ 17 h 18"/>
                <a:gd name="T8" fmla="*/ 10 w 22"/>
                <a:gd name="T9" fmla="*/ 17 h 18"/>
                <a:gd name="T10" fmla="*/ 10 w 22"/>
                <a:gd name="T11" fmla="*/ 17 h 18"/>
                <a:gd name="T12" fmla="*/ 14 w 22"/>
                <a:gd name="T13" fmla="*/ 17 h 18"/>
                <a:gd name="T14" fmla="*/ 17 w 22"/>
                <a:gd name="T15" fmla="*/ 15 h 18"/>
                <a:gd name="T16" fmla="*/ 15 w 22"/>
                <a:gd name="T17" fmla="*/ 13 h 18"/>
                <a:gd name="T18" fmla="*/ 18 w 22"/>
                <a:gd name="T19" fmla="*/ 12 h 18"/>
                <a:gd name="T20" fmla="*/ 20 w 22"/>
                <a:gd name="T21" fmla="*/ 8 h 18"/>
                <a:gd name="T22" fmla="*/ 19 w 22"/>
                <a:gd name="T23" fmla="*/ 6 h 18"/>
                <a:gd name="T24" fmla="*/ 21 w 22"/>
                <a:gd name="T25" fmla="*/ 2 h 18"/>
                <a:gd name="T26" fmla="*/ 20 w 22"/>
                <a:gd name="T27" fmla="*/ 0 h 18"/>
                <a:gd name="T28" fmla="*/ 17 w 22"/>
                <a:gd name="T29" fmla="*/ 2 h 18"/>
                <a:gd name="T30" fmla="*/ 15 w 22"/>
                <a:gd name="T31" fmla="*/ 0 h 18"/>
                <a:gd name="T32" fmla="*/ 11 w 22"/>
                <a:gd name="T33" fmla="*/ 0 h 18"/>
                <a:gd name="T34" fmla="*/ 8 w 22"/>
                <a:gd name="T35" fmla="*/ 2 h 18"/>
                <a:gd name="T36" fmla="*/ 8 w 22"/>
                <a:gd name="T37" fmla="*/ 2 h 18"/>
                <a:gd name="T38" fmla="*/ 5 w 22"/>
                <a:gd name="T39" fmla="*/ 4 h 18"/>
                <a:gd name="T40" fmla="*/ 3 w 22"/>
                <a:gd name="T41" fmla="*/ 5 h 18"/>
                <a:gd name="T42" fmla="*/ 3 w 22"/>
                <a:gd name="T43" fmla="*/ 5 h 18"/>
                <a:gd name="T44" fmla="*/ 1 w 22"/>
                <a:gd name="T45" fmla="*/ 9 h 18"/>
                <a:gd name="T46" fmla="*/ 2 w 22"/>
                <a:gd name="T47" fmla="*/ 11 h 18"/>
                <a:gd name="T48" fmla="*/ 0 w 22"/>
                <a:gd name="T49" fmla="*/ 13 h 18"/>
                <a:gd name="T50" fmla="*/ 0 w 22"/>
                <a:gd name="T51" fmla="*/ 15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 h="18">
                  <a:moveTo>
                    <a:pt x="0" y="15"/>
                  </a:moveTo>
                  <a:lnTo>
                    <a:pt x="0" y="15"/>
                  </a:lnTo>
                  <a:lnTo>
                    <a:pt x="4" y="15"/>
                  </a:lnTo>
                  <a:lnTo>
                    <a:pt x="5" y="17"/>
                  </a:lnTo>
                  <a:lnTo>
                    <a:pt x="10" y="17"/>
                  </a:lnTo>
                  <a:lnTo>
                    <a:pt x="14" y="17"/>
                  </a:lnTo>
                  <a:lnTo>
                    <a:pt x="17" y="15"/>
                  </a:lnTo>
                  <a:lnTo>
                    <a:pt x="15" y="13"/>
                  </a:lnTo>
                  <a:lnTo>
                    <a:pt x="18" y="12"/>
                  </a:lnTo>
                  <a:lnTo>
                    <a:pt x="20" y="8"/>
                  </a:lnTo>
                  <a:lnTo>
                    <a:pt x="19" y="6"/>
                  </a:lnTo>
                  <a:lnTo>
                    <a:pt x="21" y="2"/>
                  </a:lnTo>
                  <a:lnTo>
                    <a:pt x="20" y="0"/>
                  </a:lnTo>
                  <a:lnTo>
                    <a:pt x="17" y="2"/>
                  </a:lnTo>
                  <a:lnTo>
                    <a:pt x="15" y="0"/>
                  </a:lnTo>
                  <a:lnTo>
                    <a:pt x="11" y="0"/>
                  </a:lnTo>
                  <a:lnTo>
                    <a:pt x="8" y="2"/>
                  </a:lnTo>
                  <a:lnTo>
                    <a:pt x="5" y="4"/>
                  </a:lnTo>
                  <a:lnTo>
                    <a:pt x="3" y="5"/>
                  </a:lnTo>
                  <a:lnTo>
                    <a:pt x="1" y="9"/>
                  </a:lnTo>
                  <a:lnTo>
                    <a:pt x="2" y="11"/>
                  </a:lnTo>
                  <a:lnTo>
                    <a:pt x="0" y="13"/>
                  </a:lnTo>
                  <a:lnTo>
                    <a:pt x="0" y="15"/>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63" name="Line 43"/>
            <p:cNvSpPr>
              <a:spLocks noChangeShapeType="1"/>
            </p:cNvSpPr>
            <p:nvPr/>
          </p:nvSpPr>
          <p:spPr bwMode="auto">
            <a:xfrm flipV="1">
              <a:off x="2124" y="2331"/>
              <a:ext cx="10" cy="6"/>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64" name="Line 44"/>
            <p:cNvSpPr>
              <a:spLocks noChangeShapeType="1"/>
            </p:cNvSpPr>
            <p:nvPr/>
          </p:nvSpPr>
          <p:spPr bwMode="auto">
            <a:xfrm flipV="1">
              <a:off x="2123" y="2327"/>
              <a:ext cx="13" cy="6"/>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65" name="Freeform 45"/>
            <p:cNvSpPr>
              <a:spLocks/>
            </p:cNvSpPr>
            <p:nvPr/>
          </p:nvSpPr>
          <p:spPr bwMode="auto">
            <a:xfrm>
              <a:off x="2127" y="2323"/>
              <a:ext cx="22" cy="23"/>
            </a:xfrm>
            <a:custGeom>
              <a:avLst/>
              <a:gdLst>
                <a:gd name="T0" fmla="*/ 16 w 22"/>
                <a:gd name="T1" fmla="*/ 17 h 23"/>
                <a:gd name="T2" fmla="*/ 21 w 22"/>
                <a:gd name="T3" fmla="*/ 14 h 23"/>
                <a:gd name="T4" fmla="*/ 21 w 22"/>
                <a:gd name="T5" fmla="*/ 14 h 23"/>
                <a:gd name="T6" fmla="*/ 20 w 22"/>
                <a:gd name="T7" fmla="*/ 11 h 23"/>
                <a:gd name="T8" fmla="*/ 15 w 22"/>
                <a:gd name="T9" fmla="*/ 2 h 23"/>
                <a:gd name="T10" fmla="*/ 14 w 22"/>
                <a:gd name="T11" fmla="*/ 0 h 23"/>
                <a:gd name="T12" fmla="*/ 14 w 22"/>
                <a:gd name="T13" fmla="*/ 0 h 23"/>
                <a:gd name="T14" fmla="*/ 9 w 22"/>
                <a:gd name="T15" fmla="*/ 3 h 23"/>
                <a:gd name="T16" fmla="*/ 5 w 22"/>
                <a:gd name="T17" fmla="*/ 6 h 23"/>
                <a:gd name="T18" fmla="*/ 5 w 22"/>
                <a:gd name="T19" fmla="*/ 6 h 23"/>
                <a:gd name="T20" fmla="*/ 3 w 22"/>
                <a:gd name="T21" fmla="*/ 14 h 23"/>
                <a:gd name="T22" fmla="*/ 3 w 22"/>
                <a:gd name="T23" fmla="*/ 14 h 23"/>
                <a:gd name="T24" fmla="*/ 0 w 22"/>
                <a:gd name="T25" fmla="*/ 20 h 23"/>
                <a:gd name="T26" fmla="*/ 0 w 22"/>
                <a:gd name="T27" fmla="*/ 22 h 23"/>
                <a:gd name="T28" fmla="*/ 5 w 22"/>
                <a:gd name="T29" fmla="*/ 19 h 23"/>
                <a:gd name="T30" fmla="*/ 6 w 22"/>
                <a:gd name="T31" fmla="*/ 21 h 23"/>
                <a:gd name="T32" fmla="*/ 11 w 22"/>
                <a:gd name="T33" fmla="*/ 20 h 23"/>
                <a:gd name="T34" fmla="*/ 11 w 22"/>
                <a:gd name="T35" fmla="*/ 20 h 23"/>
                <a:gd name="T36" fmla="*/ 16 w 22"/>
                <a:gd name="T37" fmla="*/ 17 h 23"/>
                <a:gd name="T38" fmla="*/ 16 w 22"/>
                <a:gd name="T39" fmla="*/ 17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 h="23">
                  <a:moveTo>
                    <a:pt x="16" y="17"/>
                  </a:moveTo>
                  <a:lnTo>
                    <a:pt x="21" y="14"/>
                  </a:lnTo>
                  <a:lnTo>
                    <a:pt x="20" y="11"/>
                  </a:lnTo>
                  <a:lnTo>
                    <a:pt x="15" y="2"/>
                  </a:lnTo>
                  <a:lnTo>
                    <a:pt x="14" y="0"/>
                  </a:lnTo>
                  <a:lnTo>
                    <a:pt x="9" y="3"/>
                  </a:lnTo>
                  <a:lnTo>
                    <a:pt x="5" y="6"/>
                  </a:lnTo>
                  <a:lnTo>
                    <a:pt x="3" y="14"/>
                  </a:lnTo>
                  <a:lnTo>
                    <a:pt x="0" y="20"/>
                  </a:lnTo>
                  <a:lnTo>
                    <a:pt x="0" y="22"/>
                  </a:lnTo>
                  <a:lnTo>
                    <a:pt x="5" y="19"/>
                  </a:lnTo>
                  <a:lnTo>
                    <a:pt x="6" y="21"/>
                  </a:lnTo>
                  <a:lnTo>
                    <a:pt x="11" y="20"/>
                  </a:lnTo>
                  <a:lnTo>
                    <a:pt x="16" y="17"/>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66" name="Freeform 46"/>
            <p:cNvSpPr>
              <a:spLocks/>
            </p:cNvSpPr>
            <p:nvPr/>
          </p:nvSpPr>
          <p:spPr bwMode="auto">
            <a:xfrm>
              <a:off x="2123" y="2328"/>
              <a:ext cx="25" cy="18"/>
            </a:xfrm>
            <a:custGeom>
              <a:avLst/>
              <a:gdLst>
                <a:gd name="T0" fmla="*/ 0 w 25"/>
                <a:gd name="T1" fmla="*/ 7 h 18"/>
                <a:gd name="T2" fmla="*/ 21 w 25"/>
                <a:gd name="T3" fmla="*/ 0 h 18"/>
                <a:gd name="T4" fmla="*/ 24 w 25"/>
                <a:gd name="T5" fmla="*/ 9 h 18"/>
                <a:gd name="T6" fmla="*/ 2 w 25"/>
                <a:gd name="T7" fmla="*/ 17 h 18"/>
                <a:gd name="T8" fmla="*/ 0 w 25"/>
                <a:gd name="T9" fmla="*/ 6 h 18"/>
                <a:gd name="T10" fmla="*/ 0 w 25"/>
                <a:gd name="T11" fmla="*/ 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18">
                  <a:moveTo>
                    <a:pt x="0" y="7"/>
                  </a:moveTo>
                  <a:lnTo>
                    <a:pt x="21" y="0"/>
                  </a:lnTo>
                  <a:lnTo>
                    <a:pt x="24" y="9"/>
                  </a:lnTo>
                  <a:lnTo>
                    <a:pt x="2" y="17"/>
                  </a:lnTo>
                  <a:lnTo>
                    <a:pt x="0" y="6"/>
                  </a:lnTo>
                  <a:lnTo>
                    <a:pt x="0" y="7"/>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67" name="Freeform 47"/>
            <p:cNvSpPr>
              <a:spLocks/>
            </p:cNvSpPr>
            <p:nvPr/>
          </p:nvSpPr>
          <p:spPr bwMode="auto">
            <a:xfrm>
              <a:off x="2138" y="2324"/>
              <a:ext cx="22" cy="17"/>
            </a:xfrm>
            <a:custGeom>
              <a:avLst/>
              <a:gdLst>
                <a:gd name="T0" fmla="*/ 0 w 22"/>
                <a:gd name="T1" fmla="*/ 14 h 17"/>
                <a:gd name="T2" fmla="*/ 0 w 22"/>
                <a:gd name="T3" fmla="*/ 14 h 17"/>
                <a:gd name="T4" fmla="*/ 5 w 22"/>
                <a:gd name="T5" fmla="*/ 14 h 17"/>
                <a:gd name="T6" fmla="*/ 6 w 22"/>
                <a:gd name="T7" fmla="*/ 16 h 17"/>
                <a:gd name="T8" fmla="*/ 10 w 22"/>
                <a:gd name="T9" fmla="*/ 16 h 17"/>
                <a:gd name="T10" fmla="*/ 10 w 22"/>
                <a:gd name="T11" fmla="*/ 16 h 17"/>
                <a:gd name="T12" fmla="*/ 12 w 22"/>
                <a:gd name="T13" fmla="*/ 14 h 17"/>
                <a:gd name="T14" fmla="*/ 15 w 22"/>
                <a:gd name="T15" fmla="*/ 12 h 17"/>
                <a:gd name="T16" fmla="*/ 15 w 22"/>
                <a:gd name="T17" fmla="*/ 12 h 17"/>
                <a:gd name="T18" fmla="*/ 18 w 22"/>
                <a:gd name="T19" fmla="*/ 10 h 17"/>
                <a:gd name="T20" fmla="*/ 20 w 22"/>
                <a:gd name="T21" fmla="*/ 7 h 17"/>
                <a:gd name="T22" fmla="*/ 19 w 22"/>
                <a:gd name="T23" fmla="*/ 5 h 17"/>
                <a:gd name="T24" fmla="*/ 21 w 22"/>
                <a:gd name="T25" fmla="*/ 1 h 17"/>
                <a:gd name="T26" fmla="*/ 20 w 22"/>
                <a:gd name="T27" fmla="*/ 0 h 17"/>
                <a:gd name="T28" fmla="*/ 15 w 22"/>
                <a:gd name="T29" fmla="*/ 0 h 17"/>
                <a:gd name="T30" fmla="*/ 15 w 22"/>
                <a:gd name="T31" fmla="*/ 0 h 17"/>
                <a:gd name="T32" fmla="*/ 11 w 22"/>
                <a:gd name="T33" fmla="*/ 0 h 17"/>
                <a:gd name="T34" fmla="*/ 9 w 22"/>
                <a:gd name="T35" fmla="*/ 1 h 17"/>
                <a:gd name="T36" fmla="*/ 8 w 22"/>
                <a:gd name="T37" fmla="*/ 0 h 17"/>
                <a:gd name="T38" fmla="*/ 5 w 22"/>
                <a:gd name="T39" fmla="*/ 0 h 17"/>
                <a:gd name="T40" fmla="*/ 3 w 22"/>
                <a:gd name="T41" fmla="*/ 4 h 17"/>
                <a:gd name="T42" fmla="*/ 3 w 22"/>
                <a:gd name="T43" fmla="*/ 4 h 17"/>
                <a:gd name="T44" fmla="*/ 1 w 22"/>
                <a:gd name="T45" fmla="*/ 8 h 17"/>
                <a:gd name="T46" fmla="*/ 1 w 22"/>
                <a:gd name="T47" fmla="*/ 8 h 17"/>
                <a:gd name="T48" fmla="*/ 0 w 22"/>
                <a:gd name="T49" fmla="*/ 12 h 17"/>
                <a:gd name="T50" fmla="*/ 0 w 22"/>
                <a:gd name="T51" fmla="*/ 14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 h="17">
                  <a:moveTo>
                    <a:pt x="0" y="14"/>
                  </a:moveTo>
                  <a:lnTo>
                    <a:pt x="0" y="14"/>
                  </a:lnTo>
                  <a:lnTo>
                    <a:pt x="5" y="14"/>
                  </a:lnTo>
                  <a:lnTo>
                    <a:pt x="6" y="16"/>
                  </a:lnTo>
                  <a:lnTo>
                    <a:pt x="10" y="16"/>
                  </a:lnTo>
                  <a:lnTo>
                    <a:pt x="12" y="14"/>
                  </a:lnTo>
                  <a:lnTo>
                    <a:pt x="15" y="12"/>
                  </a:lnTo>
                  <a:lnTo>
                    <a:pt x="18" y="10"/>
                  </a:lnTo>
                  <a:lnTo>
                    <a:pt x="20" y="7"/>
                  </a:lnTo>
                  <a:lnTo>
                    <a:pt x="19" y="5"/>
                  </a:lnTo>
                  <a:lnTo>
                    <a:pt x="21" y="1"/>
                  </a:lnTo>
                  <a:lnTo>
                    <a:pt x="20" y="0"/>
                  </a:lnTo>
                  <a:lnTo>
                    <a:pt x="15" y="0"/>
                  </a:lnTo>
                  <a:lnTo>
                    <a:pt x="11" y="0"/>
                  </a:lnTo>
                  <a:lnTo>
                    <a:pt x="9" y="1"/>
                  </a:lnTo>
                  <a:lnTo>
                    <a:pt x="8" y="0"/>
                  </a:lnTo>
                  <a:lnTo>
                    <a:pt x="5" y="0"/>
                  </a:lnTo>
                  <a:lnTo>
                    <a:pt x="3" y="4"/>
                  </a:lnTo>
                  <a:lnTo>
                    <a:pt x="1" y="8"/>
                  </a:lnTo>
                  <a:lnTo>
                    <a:pt x="0" y="12"/>
                  </a:lnTo>
                  <a:lnTo>
                    <a:pt x="0" y="14"/>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68" name="Line 48"/>
            <p:cNvSpPr>
              <a:spLocks noChangeShapeType="1"/>
            </p:cNvSpPr>
            <p:nvPr/>
          </p:nvSpPr>
          <p:spPr bwMode="auto">
            <a:xfrm flipV="1">
              <a:off x="2138" y="2335"/>
              <a:ext cx="11" cy="6"/>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69" name="Line 49"/>
            <p:cNvSpPr>
              <a:spLocks noChangeShapeType="1"/>
            </p:cNvSpPr>
            <p:nvPr/>
          </p:nvSpPr>
          <p:spPr bwMode="auto">
            <a:xfrm flipV="1">
              <a:off x="2138" y="2333"/>
              <a:ext cx="10" cy="5"/>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70" name="Freeform 50"/>
            <p:cNvSpPr>
              <a:spLocks/>
            </p:cNvSpPr>
            <p:nvPr/>
          </p:nvSpPr>
          <p:spPr bwMode="auto">
            <a:xfrm>
              <a:off x="2138" y="2328"/>
              <a:ext cx="25" cy="20"/>
            </a:xfrm>
            <a:custGeom>
              <a:avLst/>
              <a:gdLst>
                <a:gd name="T0" fmla="*/ 21 w 25"/>
                <a:gd name="T1" fmla="*/ 13 h 20"/>
                <a:gd name="T2" fmla="*/ 21 w 25"/>
                <a:gd name="T3" fmla="*/ 13 h 20"/>
                <a:gd name="T4" fmla="*/ 21 w 25"/>
                <a:gd name="T5" fmla="*/ 13 h 20"/>
                <a:gd name="T6" fmla="*/ 24 w 25"/>
                <a:gd name="T7" fmla="*/ 9 h 20"/>
                <a:gd name="T8" fmla="*/ 19 w 25"/>
                <a:gd name="T9" fmla="*/ 0 h 20"/>
                <a:gd name="T10" fmla="*/ 13 w 25"/>
                <a:gd name="T11" fmla="*/ 0 h 20"/>
                <a:gd name="T12" fmla="*/ 13 w 25"/>
                <a:gd name="T13" fmla="*/ 0 h 20"/>
                <a:gd name="T14" fmla="*/ 9 w 25"/>
                <a:gd name="T15" fmla="*/ 2 h 20"/>
                <a:gd name="T16" fmla="*/ 5 w 25"/>
                <a:gd name="T17" fmla="*/ 5 h 20"/>
                <a:gd name="T18" fmla="*/ 5 w 25"/>
                <a:gd name="T19" fmla="*/ 5 h 20"/>
                <a:gd name="T20" fmla="*/ 2 w 25"/>
                <a:gd name="T21" fmla="*/ 9 h 20"/>
                <a:gd name="T22" fmla="*/ 4 w 25"/>
                <a:gd name="T23" fmla="*/ 12 h 20"/>
                <a:gd name="T24" fmla="*/ 0 w 25"/>
                <a:gd name="T25" fmla="*/ 14 h 20"/>
                <a:gd name="T26" fmla="*/ 2 w 25"/>
                <a:gd name="T27" fmla="*/ 19 h 20"/>
                <a:gd name="T28" fmla="*/ 6 w 25"/>
                <a:gd name="T29" fmla="*/ 16 h 20"/>
                <a:gd name="T30" fmla="*/ 8 w 25"/>
                <a:gd name="T31" fmla="*/ 18 h 20"/>
                <a:gd name="T32" fmla="*/ 13 w 25"/>
                <a:gd name="T33" fmla="*/ 18 h 20"/>
                <a:gd name="T34" fmla="*/ 13 w 25"/>
                <a:gd name="T35" fmla="*/ 18 h 20"/>
                <a:gd name="T36" fmla="*/ 17 w 25"/>
                <a:gd name="T37" fmla="*/ 16 h 20"/>
                <a:gd name="T38" fmla="*/ 21 w 25"/>
                <a:gd name="T39" fmla="*/ 13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20">
                  <a:moveTo>
                    <a:pt x="21" y="13"/>
                  </a:moveTo>
                  <a:lnTo>
                    <a:pt x="21" y="13"/>
                  </a:lnTo>
                  <a:lnTo>
                    <a:pt x="24" y="9"/>
                  </a:lnTo>
                  <a:lnTo>
                    <a:pt x="19" y="0"/>
                  </a:lnTo>
                  <a:lnTo>
                    <a:pt x="13" y="0"/>
                  </a:lnTo>
                  <a:lnTo>
                    <a:pt x="9" y="2"/>
                  </a:lnTo>
                  <a:lnTo>
                    <a:pt x="5" y="5"/>
                  </a:lnTo>
                  <a:lnTo>
                    <a:pt x="2" y="9"/>
                  </a:lnTo>
                  <a:lnTo>
                    <a:pt x="4" y="12"/>
                  </a:lnTo>
                  <a:lnTo>
                    <a:pt x="0" y="14"/>
                  </a:lnTo>
                  <a:lnTo>
                    <a:pt x="2" y="19"/>
                  </a:lnTo>
                  <a:lnTo>
                    <a:pt x="6" y="16"/>
                  </a:lnTo>
                  <a:lnTo>
                    <a:pt x="8" y="18"/>
                  </a:lnTo>
                  <a:lnTo>
                    <a:pt x="13" y="18"/>
                  </a:lnTo>
                  <a:lnTo>
                    <a:pt x="17" y="16"/>
                  </a:lnTo>
                  <a:lnTo>
                    <a:pt x="21" y="13"/>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71" name="Freeform 51"/>
            <p:cNvSpPr>
              <a:spLocks/>
            </p:cNvSpPr>
            <p:nvPr/>
          </p:nvSpPr>
          <p:spPr bwMode="auto">
            <a:xfrm>
              <a:off x="2138" y="2334"/>
              <a:ext cx="25" cy="17"/>
            </a:xfrm>
            <a:custGeom>
              <a:avLst/>
              <a:gdLst>
                <a:gd name="T0" fmla="*/ 0 w 25"/>
                <a:gd name="T1" fmla="*/ 6 h 17"/>
                <a:gd name="T2" fmla="*/ 21 w 25"/>
                <a:gd name="T3" fmla="*/ 0 h 17"/>
                <a:gd name="T4" fmla="*/ 24 w 25"/>
                <a:gd name="T5" fmla="*/ 9 h 17"/>
                <a:gd name="T6" fmla="*/ 1 w 25"/>
                <a:gd name="T7" fmla="*/ 16 h 17"/>
                <a:gd name="T8" fmla="*/ 0 w 25"/>
                <a:gd name="T9" fmla="*/ 5 h 17"/>
                <a:gd name="T10" fmla="*/ 0 w 25"/>
                <a:gd name="T11" fmla="*/ 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17">
                  <a:moveTo>
                    <a:pt x="0" y="6"/>
                  </a:moveTo>
                  <a:lnTo>
                    <a:pt x="21" y="0"/>
                  </a:lnTo>
                  <a:lnTo>
                    <a:pt x="24" y="9"/>
                  </a:lnTo>
                  <a:lnTo>
                    <a:pt x="1" y="16"/>
                  </a:lnTo>
                  <a:lnTo>
                    <a:pt x="0" y="5"/>
                  </a:lnTo>
                  <a:lnTo>
                    <a:pt x="0" y="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72" name="Freeform 52"/>
            <p:cNvSpPr>
              <a:spLocks/>
            </p:cNvSpPr>
            <p:nvPr/>
          </p:nvSpPr>
          <p:spPr bwMode="auto">
            <a:xfrm>
              <a:off x="2152" y="2329"/>
              <a:ext cx="19" cy="18"/>
            </a:xfrm>
            <a:custGeom>
              <a:avLst/>
              <a:gdLst>
                <a:gd name="T0" fmla="*/ 0 w 19"/>
                <a:gd name="T1" fmla="*/ 13 h 18"/>
                <a:gd name="T2" fmla="*/ 0 w 19"/>
                <a:gd name="T3" fmla="*/ 15 h 18"/>
                <a:gd name="T4" fmla="*/ 4 w 19"/>
                <a:gd name="T5" fmla="*/ 15 h 18"/>
                <a:gd name="T6" fmla="*/ 5 w 19"/>
                <a:gd name="T7" fmla="*/ 17 h 18"/>
                <a:gd name="T8" fmla="*/ 9 w 19"/>
                <a:gd name="T9" fmla="*/ 17 h 18"/>
                <a:gd name="T10" fmla="*/ 11 w 19"/>
                <a:gd name="T11" fmla="*/ 16 h 18"/>
                <a:gd name="T12" fmla="*/ 11 w 19"/>
                <a:gd name="T13" fmla="*/ 16 h 18"/>
                <a:gd name="T14" fmla="*/ 14 w 19"/>
                <a:gd name="T15" fmla="*/ 14 h 18"/>
                <a:gd name="T16" fmla="*/ 16 w 19"/>
                <a:gd name="T17" fmla="*/ 12 h 18"/>
                <a:gd name="T18" fmla="*/ 16 w 19"/>
                <a:gd name="T19" fmla="*/ 12 h 18"/>
                <a:gd name="T20" fmla="*/ 18 w 19"/>
                <a:gd name="T21" fmla="*/ 9 h 18"/>
                <a:gd name="T22" fmla="*/ 17 w 19"/>
                <a:gd name="T23" fmla="*/ 7 h 18"/>
                <a:gd name="T24" fmla="*/ 18 w 19"/>
                <a:gd name="T25" fmla="*/ 3 h 18"/>
                <a:gd name="T26" fmla="*/ 17 w 19"/>
                <a:gd name="T27" fmla="*/ 1 h 18"/>
                <a:gd name="T28" fmla="*/ 13 w 19"/>
                <a:gd name="T29" fmla="*/ 1 h 18"/>
                <a:gd name="T30" fmla="*/ 13 w 19"/>
                <a:gd name="T31" fmla="*/ 1 h 18"/>
                <a:gd name="T32" fmla="*/ 9 w 19"/>
                <a:gd name="T33" fmla="*/ 1 h 18"/>
                <a:gd name="T34" fmla="*/ 9 w 19"/>
                <a:gd name="T35" fmla="*/ 1 h 18"/>
                <a:gd name="T36" fmla="*/ 6 w 19"/>
                <a:gd name="T37" fmla="*/ 0 h 18"/>
                <a:gd name="T38" fmla="*/ 4 w 19"/>
                <a:gd name="T39" fmla="*/ 2 h 18"/>
                <a:gd name="T40" fmla="*/ 5 w 19"/>
                <a:gd name="T41" fmla="*/ 4 h 18"/>
                <a:gd name="T42" fmla="*/ 2 w 19"/>
                <a:gd name="T43" fmla="*/ 6 h 18"/>
                <a:gd name="T44" fmla="*/ 0 w 19"/>
                <a:gd name="T45" fmla="*/ 9 h 18"/>
                <a:gd name="T46" fmla="*/ 0 w 19"/>
                <a:gd name="T47" fmla="*/ 9 h 18"/>
                <a:gd name="T48" fmla="*/ 0 w 19"/>
                <a:gd name="T49" fmla="*/ 13 h 18"/>
                <a:gd name="T50" fmla="*/ 0 w 19"/>
                <a:gd name="T51" fmla="*/ 13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8">
                  <a:moveTo>
                    <a:pt x="0" y="13"/>
                  </a:moveTo>
                  <a:lnTo>
                    <a:pt x="0" y="15"/>
                  </a:lnTo>
                  <a:lnTo>
                    <a:pt x="4" y="15"/>
                  </a:lnTo>
                  <a:lnTo>
                    <a:pt x="5" y="17"/>
                  </a:lnTo>
                  <a:lnTo>
                    <a:pt x="9" y="17"/>
                  </a:lnTo>
                  <a:lnTo>
                    <a:pt x="11" y="16"/>
                  </a:lnTo>
                  <a:lnTo>
                    <a:pt x="14" y="14"/>
                  </a:lnTo>
                  <a:lnTo>
                    <a:pt x="16" y="12"/>
                  </a:lnTo>
                  <a:lnTo>
                    <a:pt x="18" y="9"/>
                  </a:lnTo>
                  <a:lnTo>
                    <a:pt x="17" y="7"/>
                  </a:lnTo>
                  <a:lnTo>
                    <a:pt x="18" y="3"/>
                  </a:lnTo>
                  <a:lnTo>
                    <a:pt x="17" y="1"/>
                  </a:lnTo>
                  <a:lnTo>
                    <a:pt x="13" y="1"/>
                  </a:lnTo>
                  <a:lnTo>
                    <a:pt x="9" y="1"/>
                  </a:lnTo>
                  <a:lnTo>
                    <a:pt x="6" y="0"/>
                  </a:lnTo>
                  <a:lnTo>
                    <a:pt x="4" y="2"/>
                  </a:lnTo>
                  <a:lnTo>
                    <a:pt x="5" y="4"/>
                  </a:lnTo>
                  <a:lnTo>
                    <a:pt x="2" y="6"/>
                  </a:lnTo>
                  <a:lnTo>
                    <a:pt x="0" y="9"/>
                  </a:lnTo>
                  <a:lnTo>
                    <a:pt x="0" y="13"/>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73" name="Line 53"/>
            <p:cNvSpPr>
              <a:spLocks noChangeShapeType="1"/>
            </p:cNvSpPr>
            <p:nvPr/>
          </p:nvSpPr>
          <p:spPr bwMode="auto">
            <a:xfrm flipV="1">
              <a:off x="2135" y="2348"/>
              <a:ext cx="12" cy="7"/>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74" name="Line 54"/>
            <p:cNvSpPr>
              <a:spLocks noChangeShapeType="1"/>
            </p:cNvSpPr>
            <p:nvPr/>
          </p:nvSpPr>
          <p:spPr bwMode="auto">
            <a:xfrm flipV="1">
              <a:off x="2136" y="2348"/>
              <a:ext cx="11" cy="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75" name="Freeform 55"/>
            <p:cNvSpPr>
              <a:spLocks/>
            </p:cNvSpPr>
            <p:nvPr/>
          </p:nvSpPr>
          <p:spPr bwMode="auto">
            <a:xfrm>
              <a:off x="2138" y="2343"/>
              <a:ext cx="25" cy="18"/>
            </a:xfrm>
            <a:custGeom>
              <a:avLst/>
              <a:gdLst>
                <a:gd name="T0" fmla="*/ 17 w 25"/>
                <a:gd name="T1" fmla="*/ 15 h 18"/>
                <a:gd name="T2" fmla="*/ 21 w 25"/>
                <a:gd name="T3" fmla="*/ 12 h 18"/>
                <a:gd name="T4" fmla="*/ 20 w 25"/>
                <a:gd name="T5" fmla="*/ 11 h 18"/>
                <a:gd name="T6" fmla="*/ 24 w 25"/>
                <a:gd name="T7" fmla="*/ 7 h 18"/>
                <a:gd name="T8" fmla="*/ 19 w 25"/>
                <a:gd name="T9" fmla="*/ 0 h 18"/>
                <a:gd name="T10" fmla="*/ 13 w 25"/>
                <a:gd name="T11" fmla="*/ 0 h 18"/>
                <a:gd name="T12" fmla="*/ 13 w 25"/>
                <a:gd name="T13" fmla="*/ 0 h 18"/>
                <a:gd name="T14" fmla="*/ 10 w 25"/>
                <a:gd name="T15" fmla="*/ 2 h 18"/>
                <a:gd name="T16" fmla="*/ 5 w 25"/>
                <a:gd name="T17" fmla="*/ 5 h 18"/>
                <a:gd name="T18" fmla="*/ 5 w 25"/>
                <a:gd name="T19" fmla="*/ 5 h 18"/>
                <a:gd name="T20" fmla="*/ 2 w 25"/>
                <a:gd name="T21" fmla="*/ 9 h 18"/>
                <a:gd name="T22" fmla="*/ 3 w 25"/>
                <a:gd name="T23" fmla="*/ 11 h 18"/>
                <a:gd name="T24" fmla="*/ 0 w 25"/>
                <a:gd name="T25" fmla="*/ 13 h 18"/>
                <a:gd name="T26" fmla="*/ 0 w 25"/>
                <a:gd name="T27" fmla="*/ 15 h 18"/>
                <a:gd name="T28" fmla="*/ 6 w 25"/>
                <a:gd name="T29" fmla="*/ 15 h 18"/>
                <a:gd name="T30" fmla="*/ 7 w 25"/>
                <a:gd name="T31" fmla="*/ 17 h 18"/>
                <a:gd name="T32" fmla="*/ 12 w 25"/>
                <a:gd name="T33" fmla="*/ 16 h 18"/>
                <a:gd name="T34" fmla="*/ 12 w 25"/>
                <a:gd name="T35" fmla="*/ 16 h 18"/>
                <a:gd name="T36" fmla="*/ 17 w 25"/>
                <a:gd name="T37" fmla="*/ 15 h 18"/>
                <a:gd name="T38" fmla="*/ 17 w 25"/>
                <a:gd name="T39" fmla="*/ 15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8">
                  <a:moveTo>
                    <a:pt x="17" y="15"/>
                  </a:moveTo>
                  <a:lnTo>
                    <a:pt x="21" y="12"/>
                  </a:lnTo>
                  <a:lnTo>
                    <a:pt x="20" y="11"/>
                  </a:lnTo>
                  <a:lnTo>
                    <a:pt x="24" y="7"/>
                  </a:lnTo>
                  <a:lnTo>
                    <a:pt x="19" y="0"/>
                  </a:lnTo>
                  <a:lnTo>
                    <a:pt x="13" y="0"/>
                  </a:lnTo>
                  <a:lnTo>
                    <a:pt x="10" y="2"/>
                  </a:lnTo>
                  <a:lnTo>
                    <a:pt x="5" y="5"/>
                  </a:lnTo>
                  <a:lnTo>
                    <a:pt x="2" y="9"/>
                  </a:lnTo>
                  <a:lnTo>
                    <a:pt x="3" y="11"/>
                  </a:lnTo>
                  <a:lnTo>
                    <a:pt x="0" y="13"/>
                  </a:lnTo>
                  <a:lnTo>
                    <a:pt x="0" y="15"/>
                  </a:lnTo>
                  <a:lnTo>
                    <a:pt x="6" y="15"/>
                  </a:lnTo>
                  <a:lnTo>
                    <a:pt x="7" y="17"/>
                  </a:lnTo>
                  <a:lnTo>
                    <a:pt x="12" y="16"/>
                  </a:lnTo>
                  <a:lnTo>
                    <a:pt x="17" y="15"/>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76" name="Freeform 56"/>
            <p:cNvSpPr>
              <a:spLocks/>
            </p:cNvSpPr>
            <p:nvPr/>
          </p:nvSpPr>
          <p:spPr bwMode="auto">
            <a:xfrm>
              <a:off x="2135" y="2347"/>
              <a:ext cx="26" cy="17"/>
            </a:xfrm>
            <a:custGeom>
              <a:avLst/>
              <a:gdLst>
                <a:gd name="T0" fmla="*/ 0 w 26"/>
                <a:gd name="T1" fmla="*/ 6 h 17"/>
                <a:gd name="T2" fmla="*/ 23 w 26"/>
                <a:gd name="T3" fmla="*/ 0 h 17"/>
                <a:gd name="T4" fmla="*/ 25 w 26"/>
                <a:gd name="T5" fmla="*/ 10 h 17"/>
                <a:gd name="T6" fmla="*/ 2 w 26"/>
                <a:gd name="T7" fmla="*/ 16 h 17"/>
                <a:gd name="T8" fmla="*/ 0 w 26"/>
                <a:gd name="T9" fmla="*/ 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7">
                  <a:moveTo>
                    <a:pt x="0" y="6"/>
                  </a:moveTo>
                  <a:lnTo>
                    <a:pt x="23" y="0"/>
                  </a:lnTo>
                  <a:lnTo>
                    <a:pt x="25" y="10"/>
                  </a:lnTo>
                  <a:lnTo>
                    <a:pt x="2" y="16"/>
                  </a:lnTo>
                  <a:lnTo>
                    <a:pt x="0" y="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77" name="Freeform 57"/>
            <p:cNvSpPr>
              <a:spLocks/>
            </p:cNvSpPr>
            <p:nvPr/>
          </p:nvSpPr>
          <p:spPr bwMode="auto">
            <a:xfrm>
              <a:off x="2148" y="2341"/>
              <a:ext cx="22" cy="17"/>
            </a:xfrm>
            <a:custGeom>
              <a:avLst/>
              <a:gdLst>
                <a:gd name="T0" fmla="*/ 0 w 22"/>
                <a:gd name="T1" fmla="*/ 15 h 17"/>
                <a:gd name="T2" fmla="*/ 0 w 22"/>
                <a:gd name="T3" fmla="*/ 15 h 17"/>
                <a:gd name="T4" fmla="*/ 5 w 22"/>
                <a:gd name="T5" fmla="*/ 15 h 17"/>
                <a:gd name="T6" fmla="*/ 5 w 22"/>
                <a:gd name="T7" fmla="*/ 15 h 17"/>
                <a:gd name="T8" fmla="*/ 9 w 22"/>
                <a:gd name="T9" fmla="*/ 16 h 17"/>
                <a:gd name="T10" fmla="*/ 9 w 22"/>
                <a:gd name="T11" fmla="*/ 16 h 17"/>
                <a:gd name="T12" fmla="*/ 13 w 22"/>
                <a:gd name="T13" fmla="*/ 16 h 17"/>
                <a:gd name="T14" fmla="*/ 16 w 22"/>
                <a:gd name="T15" fmla="*/ 14 h 17"/>
                <a:gd name="T16" fmla="*/ 18 w 22"/>
                <a:gd name="T17" fmla="*/ 10 h 17"/>
                <a:gd name="T18" fmla="*/ 18 w 22"/>
                <a:gd name="T19" fmla="*/ 10 h 17"/>
                <a:gd name="T20" fmla="*/ 19 w 22"/>
                <a:gd name="T21" fmla="*/ 6 h 17"/>
                <a:gd name="T22" fmla="*/ 19 w 22"/>
                <a:gd name="T23" fmla="*/ 6 h 17"/>
                <a:gd name="T24" fmla="*/ 21 w 22"/>
                <a:gd name="T25" fmla="*/ 2 h 17"/>
                <a:gd name="T26" fmla="*/ 20 w 22"/>
                <a:gd name="T27" fmla="*/ 0 h 17"/>
                <a:gd name="T28" fmla="*/ 16 w 22"/>
                <a:gd name="T29" fmla="*/ 2 h 17"/>
                <a:gd name="T30" fmla="*/ 15 w 22"/>
                <a:gd name="T31" fmla="*/ 0 h 17"/>
                <a:gd name="T32" fmla="*/ 11 w 22"/>
                <a:gd name="T33" fmla="*/ 0 h 17"/>
                <a:gd name="T34" fmla="*/ 11 w 22"/>
                <a:gd name="T35" fmla="*/ 0 h 17"/>
                <a:gd name="T36" fmla="*/ 9 w 22"/>
                <a:gd name="T37" fmla="*/ 1 h 17"/>
                <a:gd name="T38" fmla="*/ 6 w 22"/>
                <a:gd name="T39" fmla="*/ 3 h 17"/>
                <a:gd name="T40" fmla="*/ 2 w 22"/>
                <a:gd name="T41" fmla="*/ 4 h 17"/>
                <a:gd name="T42" fmla="*/ 2 w 22"/>
                <a:gd name="T43" fmla="*/ 4 h 17"/>
                <a:gd name="T44" fmla="*/ 1 w 22"/>
                <a:gd name="T45" fmla="*/ 9 h 17"/>
                <a:gd name="T46" fmla="*/ 2 w 22"/>
                <a:gd name="T47" fmla="*/ 11 h 17"/>
                <a:gd name="T48" fmla="*/ 0 w 22"/>
                <a:gd name="T49" fmla="*/ 13 h 17"/>
                <a:gd name="T50" fmla="*/ 0 w 22"/>
                <a:gd name="T51" fmla="*/ 15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 h="17">
                  <a:moveTo>
                    <a:pt x="0" y="15"/>
                  </a:moveTo>
                  <a:lnTo>
                    <a:pt x="0" y="15"/>
                  </a:lnTo>
                  <a:lnTo>
                    <a:pt x="5" y="15"/>
                  </a:lnTo>
                  <a:lnTo>
                    <a:pt x="9" y="16"/>
                  </a:lnTo>
                  <a:lnTo>
                    <a:pt x="13" y="16"/>
                  </a:lnTo>
                  <a:lnTo>
                    <a:pt x="16" y="14"/>
                  </a:lnTo>
                  <a:lnTo>
                    <a:pt x="18" y="10"/>
                  </a:lnTo>
                  <a:lnTo>
                    <a:pt x="19" y="6"/>
                  </a:lnTo>
                  <a:lnTo>
                    <a:pt x="21" y="2"/>
                  </a:lnTo>
                  <a:lnTo>
                    <a:pt x="20" y="0"/>
                  </a:lnTo>
                  <a:lnTo>
                    <a:pt x="16" y="2"/>
                  </a:lnTo>
                  <a:lnTo>
                    <a:pt x="15" y="0"/>
                  </a:lnTo>
                  <a:lnTo>
                    <a:pt x="11" y="0"/>
                  </a:lnTo>
                  <a:lnTo>
                    <a:pt x="9" y="1"/>
                  </a:lnTo>
                  <a:lnTo>
                    <a:pt x="6" y="3"/>
                  </a:lnTo>
                  <a:lnTo>
                    <a:pt x="2" y="4"/>
                  </a:lnTo>
                  <a:lnTo>
                    <a:pt x="1" y="9"/>
                  </a:lnTo>
                  <a:lnTo>
                    <a:pt x="2" y="11"/>
                  </a:lnTo>
                  <a:lnTo>
                    <a:pt x="0" y="13"/>
                  </a:lnTo>
                  <a:lnTo>
                    <a:pt x="0" y="15"/>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78" name="Line 58"/>
            <p:cNvSpPr>
              <a:spLocks noChangeShapeType="1"/>
            </p:cNvSpPr>
            <p:nvPr/>
          </p:nvSpPr>
          <p:spPr bwMode="auto">
            <a:xfrm flipV="1">
              <a:off x="2119" y="2364"/>
              <a:ext cx="13" cy="5"/>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79" name="Line 59"/>
            <p:cNvSpPr>
              <a:spLocks noChangeShapeType="1"/>
            </p:cNvSpPr>
            <p:nvPr/>
          </p:nvSpPr>
          <p:spPr bwMode="auto">
            <a:xfrm flipV="1">
              <a:off x="2121" y="2362"/>
              <a:ext cx="10" cy="5"/>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80" name="Freeform 60"/>
            <p:cNvSpPr>
              <a:spLocks/>
            </p:cNvSpPr>
            <p:nvPr/>
          </p:nvSpPr>
          <p:spPr bwMode="auto">
            <a:xfrm>
              <a:off x="2121" y="2361"/>
              <a:ext cx="25" cy="20"/>
            </a:xfrm>
            <a:custGeom>
              <a:avLst/>
              <a:gdLst>
                <a:gd name="T0" fmla="*/ 19 w 25"/>
                <a:gd name="T1" fmla="*/ 13 h 20"/>
                <a:gd name="T2" fmla="*/ 19 w 25"/>
                <a:gd name="T3" fmla="*/ 13 h 20"/>
                <a:gd name="T4" fmla="*/ 18 w 25"/>
                <a:gd name="T5" fmla="*/ 11 h 20"/>
                <a:gd name="T6" fmla="*/ 24 w 25"/>
                <a:gd name="T7" fmla="*/ 9 h 20"/>
                <a:gd name="T8" fmla="*/ 18 w 25"/>
                <a:gd name="T9" fmla="*/ 0 h 20"/>
                <a:gd name="T10" fmla="*/ 13 w 25"/>
                <a:gd name="T11" fmla="*/ 2 h 20"/>
                <a:gd name="T12" fmla="*/ 12 w 25"/>
                <a:gd name="T13" fmla="*/ 0 h 20"/>
                <a:gd name="T14" fmla="*/ 8 w 25"/>
                <a:gd name="T15" fmla="*/ 4 h 20"/>
                <a:gd name="T16" fmla="*/ 8 w 25"/>
                <a:gd name="T17" fmla="*/ 6 h 20"/>
                <a:gd name="T18" fmla="*/ 4 w 25"/>
                <a:gd name="T19" fmla="*/ 9 h 20"/>
                <a:gd name="T20" fmla="*/ 0 w 25"/>
                <a:gd name="T21" fmla="*/ 13 h 20"/>
                <a:gd name="T22" fmla="*/ 0 w 25"/>
                <a:gd name="T23" fmla="*/ 13 h 20"/>
                <a:gd name="T24" fmla="*/ 1 w 25"/>
                <a:gd name="T25" fmla="*/ 15 h 20"/>
                <a:gd name="T26" fmla="*/ 2 w 25"/>
                <a:gd name="T27" fmla="*/ 17 h 20"/>
                <a:gd name="T28" fmla="*/ 3 w 25"/>
                <a:gd name="T29" fmla="*/ 19 h 20"/>
                <a:gd name="T30" fmla="*/ 3 w 25"/>
                <a:gd name="T31" fmla="*/ 19 h 20"/>
                <a:gd name="T32" fmla="*/ 9 w 25"/>
                <a:gd name="T33" fmla="*/ 18 h 20"/>
                <a:gd name="T34" fmla="*/ 14 w 25"/>
                <a:gd name="T35" fmla="*/ 14 h 20"/>
                <a:gd name="T36" fmla="*/ 15 w 25"/>
                <a:gd name="T37" fmla="*/ 16 h 20"/>
                <a:gd name="T38" fmla="*/ 19 w 25"/>
                <a:gd name="T39" fmla="*/ 13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20">
                  <a:moveTo>
                    <a:pt x="19" y="13"/>
                  </a:moveTo>
                  <a:lnTo>
                    <a:pt x="19" y="13"/>
                  </a:lnTo>
                  <a:lnTo>
                    <a:pt x="18" y="11"/>
                  </a:lnTo>
                  <a:lnTo>
                    <a:pt x="24" y="9"/>
                  </a:lnTo>
                  <a:lnTo>
                    <a:pt x="18" y="0"/>
                  </a:lnTo>
                  <a:lnTo>
                    <a:pt x="13" y="2"/>
                  </a:lnTo>
                  <a:lnTo>
                    <a:pt x="12" y="0"/>
                  </a:lnTo>
                  <a:lnTo>
                    <a:pt x="8" y="4"/>
                  </a:lnTo>
                  <a:lnTo>
                    <a:pt x="8" y="6"/>
                  </a:lnTo>
                  <a:lnTo>
                    <a:pt x="4" y="9"/>
                  </a:lnTo>
                  <a:lnTo>
                    <a:pt x="0" y="13"/>
                  </a:lnTo>
                  <a:lnTo>
                    <a:pt x="1" y="15"/>
                  </a:lnTo>
                  <a:lnTo>
                    <a:pt x="2" y="17"/>
                  </a:lnTo>
                  <a:lnTo>
                    <a:pt x="3" y="19"/>
                  </a:lnTo>
                  <a:lnTo>
                    <a:pt x="9" y="18"/>
                  </a:lnTo>
                  <a:lnTo>
                    <a:pt x="14" y="14"/>
                  </a:lnTo>
                  <a:lnTo>
                    <a:pt x="15" y="16"/>
                  </a:lnTo>
                  <a:lnTo>
                    <a:pt x="19" y="13"/>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81" name="Freeform 61"/>
            <p:cNvSpPr>
              <a:spLocks/>
            </p:cNvSpPr>
            <p:nvPr/>
          </p:nvSpPr>
          <p:spPr bwMode="auto">
            <a:xfrm>
              <a:off x="2119" y="2365"/>
              <a:ext cx="26" cy="17"/>
            </a:xfrm>
            <a:custGeom>
              <a:avLst/>
              <a:gdLst>
                <a:gd name="T0" fmla="*/ 0 w 26"/>
                <a:gd name="T1" fmla="*/ 6 h 17"/>
                <a:gd name="T2" fmla="*/ 22 w 26"/>
                <a:gd name="T3" fmla="*/ 0 h 17"/>
                <a:gd name="T4" fmla="*/ 25 w 26"/>
                <a:gd name="T5" fmla="*/ 8 h 17"/>
                <a:gd name="T6" fmla="*/ 2 w 26"/>
                <a:gd name="T7" fmla="*/ 16 h 17"/>
                <a:gd name="T8" fmla="*/ 0 w 26"/>
                <a:gd name="T9" fmla="*/ 6 h 17"/>
                <a:gd name="T10" fmla="*/ 0 w 26"/>
                <a:gd name="T11" fmla="*/ 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7">
                  <a:moveTo>
                    <a:pt x="0" y="6"/>
                  </a:moveTo>
                  <a:lnTo>
                    <a:pt x="22" y="0"/>
                  </a:lnTo>
                  <a:lnTo>
                    <a:pt x="25" y="8"/>
                  </a:lnTo>
                  <a:lnTo>
                    <a:pt x="2" y="16"/>
                  </a:lnTo>
                  <a:lnTo>
                    <a:pt x="0" y="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82" name="Freeform 62"/>
            <p:cNvSpPr>
              <a:spLocks/>
            </p:cNvSpPr>
            <p:nvPr/>
          </p:nvSpPr>
          <p:spPr bwMode="auto">
            <a:xfrm>
              <a:off x="2131" y="2355"/>
              <a:ext cx="22" cy="19"/>
            </a:xfrm>
            <a:custGeom>
              <a:avLst/>
              <a:gdLst>
                <a:gd name="T0" fmla="*/ 1 w 22"/>
                <a:gd name="T1" fmla="*/ 14 h 19"/>
                <a:gd name="T2" fmla="*/ 1 w 22"/>
                <a:gd name="T3" fmla="*/ 14 h 19"/>
                <a:gd name="T4" fmla="*/ 2 w 22"/>
                <a:gd name="T5" fmla="*/ 16 h 19"/>
                <a:gd name="T6" fmla="*/ 3 w 22"/>
                <a:gd name="T7" fmla="*/ 18 h 19"/>
                <a:gd name="T8" fmla="*/ 7 w 22"/>
                <a:gd name="T9" fmla="*/ 18 h 19"/>
                <a:gd name="T10" fmla="*/ 10 w 22"/>
                <a:gd name="T11" fmla="*/ 16 h 19"/>
                <a:gd name="T12" fmla="*/ 12 w 22"/>
                <a:gd name="T13" fmla="*/ 18 h 19"/>
                <a:gd name="T14" fmla="*/ 14 w 22"/>
                <a:gd name="T15" fmla="*/ 16 h 19"/>
                <a:gd name="T16" fmla="*/ 19 w 22"/>
                <a:gd name="T17" fmla="*/ 8 h 19"/>
                <a:gd name="T18" fmla="*/ 21 w 22"/>
                <a:gd name="T19" fmla="*/ 4 h 19"/>
                <a:gd name="T20" fmla="*/ 18 w 22"/>
                <a:gd name="T21" fmla="*/ 0 h 19"/>
                <a:gd name="T22" fmla="*/ 7 w 22"/>
                <a:gd name="T23" fmla="*/ 2 h 19"/>
                <a:gd name="T24" fmla="*/ 4 w 22"/>
                <a:gd name="T25" fmla="*/ 4 h 19"/>
                <a:gd name="T26" fmla="*/ 4 w 22"/>
                <a:gd name="T27" fmla="*/ 4 h 19"/>
                <a:gd name="T28" fmla="*/ 1 w 22"/>
                <a:gd name="T29" fmla="*/ 7 h 19"/>
                <a:gd name="T30" fmla="*/ 0 w 22"/>
                <a:gd name="T31" fmla="*/ 11 h 19"/>
                <a:gd name="T32" fmla="*/ 0 w 22"/>
                <a:gd name="T33" fmla="*/ 13 h 19"/>
                <a:gd name="T34" fmla="*/ 0 w 22"/>
                <a:gd name="T35" fmla="*/ 13 h 19"/>
                <a:gd name="T36" fmla="*/ 1 w 22"/>
                <a:gd name="T37" fmla="*/ 14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 h="19">
                  <a:moveTo>
                    <a:pt x="1" y="14"/>
                  </a:moveTo>
                  <a:lnTo>
                    <a:pt x="1" y="14"/>
                  </a:lnTo>
                  <a:lnTo>
                    <a:pt x="2" y="16"/>
                  </a:lnTo>
                  <a:lnTo>
                    <a:pt x="3" y="18"/>
                  </a:lnTo>
                  <a:lnTo>
                    <a:pt x="7" y="18"/>
                  </a:lnTo>
                  <a:lnTo>
                    <a:pt x="10" y="16"/>
                  </a:lnTo>
                  <a:lnTo>
                    <a:pt x="12" y="18"/>
                  </a:lnTo>
                  <a:lnTo>
                    <a:pt x="14" y="16"/>
                  </a:lnTo>
                  <a:lnTo>
                    <a:pt x="19" y="8"/>
                  </a:lnTo>
                  <a:lnTo>
                    <a:pt x="21" y="4"/>
                  </a:lnTo>
                  <a:lnTo>
                    <a:pt x="18" y="0"/>
                  </a:lnTo>
                  <a:lnTo>
                    <a:pt x="7" y="2"/>
                  </a:lnTo>
                  <a:lnTo>
                    <a:pt x="4" y="4"/>
                  </a:lnTo>
                  <a:lnTo>
                    <a:pt x="1" y="7"/>
                  </a:lnTo>
                  <a:lnTo>
                    <a:pt x="0" y="11"/>
                  </a:lnTo>
                  <a:lnTo>
                    <a:pt x="0" y="13"/>
                  </a:lnTo>
                  <a:lnTo>
                    <a:pt x="1" y="14"/>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83" name="Line 63"/>
            <p:cNvSpPr>
              <a:spLocks noChangeShapeType="1"/>
            </p:cNvSpPr>
            <p:nvPr/>
          </p:nvSpPr>
          <p:spPr bwMode="auto">
            <a:xfrm flipV="1">
              <a:off x="2116" y="2355"/>
              <a:ext cx="14" cy="9"/>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84" name="Line 64"/>
            <p:cNvSpPr>
              <a:spLocks noChangeShapeType="1"/>
            </p:cNvSpPr>
            <p:nvPr/>
          </p:nvSpPr>
          <p:spPr bwMode="auto">
            <a:xfrm flipV="1">
              <a:off x="2116" y="2358"/>
              <a:ext cx="13"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85" name="Freeform 65"/>
            <p:cNvSpPr>
              <a:spLocks/>
            </p:cNvSpPr>
            <p:nvPr/>
          </p:nvSpPr>
          <p:spPr bwMode="auto">
            <a:xfrm>
              <a:off x="2115" y="2352"/>
              <a:ext cx="24" cy="20"/>
            </a:xfrm>
            <a:custGeom>
              <a:avLst/>
              <a:gdLst>
                <a:gd name="T0" fmla="*/ 19 w 24"/>
                <a:gd name="T1" fmla="*/ 13 h 20"/>
                <a:gd name="T2" fmla="*/ 19 w 24"/>
                <a:gd name="T3" fmla="*/ 13 h 20"/>
                <a:gd name="T4" fmla="*/ 19 w 24"/>
                <a:gd name="T5" fmla="*/ 13 h 20"/>
                <a:gd name="T6" fmla="*/ 23 w 24"/>
                <a:gd name="T7" fmla="*/ 9 h 20"/>
                <a:gd name="T8" fmla="*/ 17 w 24"/>
                <a:gd name="T9" fmla="*/ 0 h 20"/>
                <a:gd name="T10" fmla="*/ 13 w 24"/>
                <a:gd name="T11" fmla="*/ 2 h 20"/>
                <a:gd name="T12" fmla="*/ 12 w 24"/>
                <a:gd name="T13" fmla="*/ 0 h 20"/>
                <a:gd name="T14" fmla="*/ 7 w 24"/>
                <a:gd name="T15" fmla="*/ 3 h 20"/>
                <a:gd name="T16" fmla="*/ 7 w 24"/>
                <a:gd name="T17" fmla="*/ 5 h 20"/>
                <a:gd name="T18" fmla="*/ 3 w 24"/>
                <a:gd name="T19" fmla="*/ 8 h 20"/>
                <a:gd name="T20" fmla="*/ 0 w 24"/>
                <a:gd name="T21" fmla="*/ 13 h 20"/>
                <a:gd name="T22" fmla="*/ 0 w 24"/>
                <a:gd name="T23" fmla="*/ 13 h 20"/>
                <a:gd name="T24" fmla="*/ 0 w 24"/>
                <a:gd name="T25" fmla="*/ 15 h 20"/>
                <a:gd name="T26" fmla="*/ 1 w 24"/>
                <a:gd name="T27" fmla="*/ 16 h 20"/>
                <a:gd name="T28" fmla="*/ 1 w 24"/>
                <a:gd name="T29" fmla="*/ 16 h 20"/>
                <a:gd name="T30" fmla="*/ 2 w 24"/>
                <a:gd name="T31" fmla="*/ 18 h 20"/>
                <a:gd name="T32" fmla="*/ 9 w 24"/>
                <a:gd name="T33" fmla="*/ 19 h 20"/>
                <a:gd name="T34" fmla="*/ 14 w 24"/>
                <a:gd name="T35" fmla="*/ 16 h 20"/>
                <a:gd name="T36" fmla="*/ 14 w 24"/>
                <a:gd name="T37" fmla="*/ 16 h 20"/>
                <a:gd name="T38" fmla="*/ 19 w 24"/>
                <a:gd name="T39" fmla="*/ 13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20">
                  <a:moveTo>
                    <a:pt x="19" y="13"/>
                  </a:moveTo>
                  <a:lnTo>
                    <a:pt x="19" y="13"/>
                  </a:lnTo>
                  <a:lnTo>
                    <a:pt x="23" y="9"/>
                  </a:lnTo>
                  <a:lnTo>
                    <a:pt x="17" y="0"/>
                  </a:lnTo>
                  <a:lnTo>
                    <a:pt x="13" y="2"/>
                  </a:lnTo>
                  <a:lnTo>
                    <a:pt x="12" y="0"/>
                  </a:lnTo>
                  <a:lnTo>
                    <a:pt x="7" y="3"/>
                  </a:lnTo>
                  <a:lnTo>
                    <a:pt x="7" y="5"/>
                  </a:lnTo>
                  <a:lnTo>
                    <a:pt x="3" y="8"/>
                  </a:lnTo>
                  <a:lnTo>
                    <a:pt x="0" y="13"/>
                  </a:lnTo>
                  <a:lnTo>
                    <a:pt x="0" y="15"/>
                  </a:lnTo>
                  <a:lnTo>
                    <a:pt x="1" y="16"/>
                  </a:lnTo>
                  <a:lnTo>
                    <a:pt x="2" y="18"/>
                  </a:lnTo>
                  <a:lnTo>
                    <a:pt x="9" y="19"/>
                  </a:lnTo>
                  <a:lnTo>
                    <a:pt x="14" y="16"/>
                  </a:lnTo>
                  <a:lnTo>
                    <a:pt x="19" y="13"/>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86" name="Freeform 66"/>
            <p:cNvSpPr>
              <a:spLocks/>
            </p:cNvSpPr>
            <p:nvPr/>
          </p:nvSpPr>
          <p:spPr bwMode="auto">
            <a:xfrm>
              <a:off x="2113" y="2355"/>
              <a:ext cx="26" cy="17"/>
            </a:xfrm>
            <a:custGeom>
              <a:avLst/>
              <a:gdLst>
                <a:gd name="T0" fmla="*/ 0 w 26"/>
                <a:gd name="T1" fmla="*/ 6 h 17"/>
                <a:gd name="T2" fmla="*/ 21 w 26"/>
                <a:gd name="T3" fmla="*/ 0 h 17"/>
                <a:gd name="T4" fmla="*/ 25 w 26"/>
                <a:gd name="T5" fmla="*/ 8 h 17"/>
                <a:gd name="T6" fmla="*/ 2 w 26"/>
                <a:gd name="T7" fmla="*/ 16 h 17"/>
                <a:gd name="T8" fmla="*/ 0 w 26"/>
                <a:gd name="T9" fmla="*/ 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7">
                  <a:moveTo>
                    <a:pt x="0" y="6"/>
                  </a:moveTo>
                  <a:lnTo>
                    <a:pt x="21" y="0"/>
                  </a:lnTo>
                  <a:lnTo>
                    <a:pt x="25" y="8"/>
                  </a:lnTo>
                  <a:lnTo>
                    <a:pt x="2" y="16"/>
                  </a:lnTo>
                  <a:lnTo>
                    <a:pt x="0" y="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87" name="Freeform 67"/>
            <p:cNvSpPr>
              <a:spLocks/>
            </p:cNvSpPr>
            <p:nvPr/>
          </p:nvSpPr>
          <p:spPr bwMode="auto">
            <a:xfrm>
              <a:off x="2129" y="2348"/>
              <a:ext cx="20" cy="20"/>
            </a:xfrm>
            <a:custGeom>
              <a:avLst/>
              <a:gdLst>
                <a:gd name="T0" fmla="*/ 0 w 20"/>
                <a:gd name="T1" fmla="*/ 14 h 20"/>
                <a:gd name="T2" fmla="*/ 2 w 20"/>
                <a:gd name="T3" fmla="*/ 16 h 20"/>
                <a:gd name="T4" fmla="*/ 2 w 20"/>
                <a:gd name="T5" fmla="*/ 16 h 20"/>
                <a:gd name="T6" fmla="*/ 3 w 20"/>
                <a:gd name="T7" fmla="*/ 19 h 20"/>
                <a:gd name="T8" fmla="*/ 6 w 20"/>
                <a:gd name="T9" fmla="*/ 19 h 20"/>
                <a:gd name="T10" fmla="*/ 9 w 20"/>
                <a:gd name="T11" fmla="*/ 16 h 20"/>
                <a:gd name="T12" fmla="*/ 10 w 20"/>
                <a:gd name="T13" fmla="*/ 19 h 20"/>
                <a:gd name="T14" fmla="*/ 13 w 20"/>
                <a:gd name="T15" fmla="*/ 16 h 20"/>
                <a:gd name="T16" fmla="*/ 19 w 20"/>
                <a:gd name="T17" fmla="*/ 4 h 20"/>
                <a:gd name="T18" fmla="*/ 17 w 20"/>
                <a:gd name="T19" fmla="*/ 0 h 20"/>
                <a:gd name="T20" fmla="*/ 6 w 20"/>
                <a:gd name="T21" fmla="*/ 2 h 20"/>
                <a:gd name="T22" fmla="*/ 4 w 20"/>
                <a:gd name="T23" fmla="*/ 4 h 20"/>
                <a:gd name="T24" fmla="*/ 4 w 20"/>
                <a:gd name="T25" fmla="*/ 6 h 20"/>
                <a:gd name="T26" fmla="*/ 2 w 20"/>
                <a:gd name="T27" fmla="*/ 8 h 20"/>
                <a:gd name="T28" fmla="*/ 0 w 20"/>
                <a:gd name="T29" fmla="*/ 13 h 20"/>
                <a:gd name="T30" fmla="*/ 0 w 20"/>
                <a:gd name="T31" fmla="*/ 13 h 20"/>
                <a:gd name="T32" fmla="*/ 0 w 20"/>
                <a:gd name="T33" fmla="*/ 14 h 20"/>
                <a:gd name="T34" fmla="*/ 0 w 20"/>
                <a:gd name="T35" fmla="*/ 14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20">
                  <a:moveTo>
                    <a:pt x="0" y="14"/>
                  </a:moveTo>
                  <a:lnTo>
                    <a:pt x="2" y="16"/>
                  </a:lnTo>
                  <a:lnTo>
                    <a:pt x="3" y="19"/>
                  </a:lnTo>
                  <a:lnTo>
                    <a:pt x="6" y="19"/>
                  </a:lnTo>
                  <a:lnTo>
                    <a:pt x="9" y="16"/>
                  </a:lnTo>
                  <a:lnTo>
                    <a:pt x="10" y="19"/>
                  </a:lnTo>
                  <a:lnTo>
                    <a:pt x="13" y="16"/>
                  </a:lnTo>
                  <a:lnTo>
                    <a:pt x="19" y="4"/>
                  </a:lnTo>
                  <a:lnTo>
                    <a:pt x="17" y="0"/>
                  </a:lnTo>
                  <a:lnTo>
                    <a:pt x="6" y="2"/>
                  </a:lnTo>
                  <a:lnTo>
                    <a:pt x="4" y="4"/>
                  </a:lnTo>
                  <a:lnTo>
                    <a:pt x="4" y="6"/>
                  </a:lnTo>
                  <a:lnTo>
                    <a:pt x="2" y="8"/>
                  </a:lnTo>
                  <a:lnTo>
                    <a:pt x="0" y="13"/>
                  </a:lnTo>
                  <a:lnTo>
                    <a:pt x="0" y="14"/>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88" name="Line 68"/>
            <p:cNvSpPr>
              <a:spLocks noChangeShapeType="1"/>
            </p:cNvSpPr>
            <p:nvPr/>
          </p:nvSpPr>
          <p:spPr bwMode="auto">
            <a:xfrm flipV="1">
              <a:off x="2103" y="2361"/>
              <a:ext cx="10" cy="5"/>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89" name="Line 69"/>
            <p:cNvSpPr>
              <a:spLocks noChangeShapeType="1"/>
            </p:cNvSpPr>
            <p:nvPr/>
          </p:nvSpPr>
          <p:spPr bwMode="auto">
            <a:xfrm flipV="1">
              <a:off x="2100" y="2358"/>
              <a:ext cx="13" cy="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90" name="Freeform 70"/>
            <p:cNvSpPr>
              <a:spLocks/>
            </p:cNvSpPr>
            <p:nvPr/>
          </p:nvSpPr>
          <p:spPr bwMode="auto">
            <a:xfrm>
              <a:off x="2105" y="2353"/>
              <a:ext cx="23" cy="18"/>
            </a:xfrm>
            <a:custGeom>
              <a:avLst/>
              <a:gdLst>
                <a:gd name="T0" fmla="*/ 19 w 23"/>
                <a:gd name="T1" fmla="*/ 13 h 18"/>
                <a:gd name="T2" fmla="*/ 19 w 23"/>
                <a:gd name="T3" fmla="*/ 13 h 18"/>
                <a:gd name="T4" fmla="*/ 17 w 23"/>
                <a:gd name="T5" fmla="*/ 11 h 18"/>
                <a:gd name="T6" fmla="*/ 22 w 23"/>
                <a:gd name="T7" fmla="*/ 8 h 18"/>
                <a:gd name="T8" fmla="*/ 16 w 23"/>
                <a:gd name="T9" fmla="*/ 0 h 18"/>
                <a:gd name="T10" fmla="*/ 12 w 23"/>
                <a:gd name="T11" fmla="*/ 2 h 18"/>
                <a:gd name="T12" fmla="*/ 11 w 23"/>
                <a:gd name="T13" fmla="*/ 0 h 18"/>
                <a:gd name="T14" fmla="*/ 7 w 23"/>
                <a:gd name="T15" fmla="*/ 2 h 18"/>
                <a:gd name="T16" fmla="*/ 8 w 23"/>
                <a:gd name="T17" fmla="*/ 4 h 18"/>
                <a:gd name="T18" fmla="*/ 4 w 23"/>
                <a:gd name="T19" fmla="*/ 7 h 18"/>
                <a:gd name="T20" fmla="*/ 1 w 23"/>
                <a:gd name="T21" fmla="*/ 10 h 18"/>
                <a:gd name="T22" fmla="*/ 3 w 23"/>
                <a:gd name="T23" fmla="*/ 12 h 18"/>
                <a:gd name="T24" fmla="*/ 0 w 23"/>
                <a:gd name="T25" fmla="*/ 15 h 18"/>
                <a:gd name="T26" fmla="*/ 0 w 23"/>
                <a:gd name="T27" fmla="*/ 17 h 18"/>
                <a:gd name="T28" fmla="*/ 5 w 23"/>
                <a:gd name="T29" fmla="*/ 16 h 18"/>
                <a:gd name="T30" fmla="*/ 5 w 23"/>
                <a:gd name="T31" fmla="*/ 16 h 18"/>
                <a:gd name="T32" fmla="*/ 10 w 23"/>
                <a:gd name="T33" fmla="*/ 16 h 18"/>
                <a:gd name="T34" fmla="*/ 13 w 23"/>
                <a:gd name="T35" fmla="*/ 13 h 18"/>
                <a:gd name="T36" fmla="*/ 15 w 23"/>
                <a:gd name="T37" fmla="*/ 15 h 18"/>
                <a:gd name="T38" fmla="*/ 19 w 23"/>
                <a:gd name="T39" fmla="*/ 13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 h="18">
                  <a:moveTo>
                    <a:pt x="19" y="13"/>
                  </a:moveTo>
                  <a:lnTo>
                    <a:pt x="19" y="13"/>
                  </a:lnTo>
                  <a:lnTo>
                    <a:pt x="17" y="11"/>
                  </a:lnTo>
                  <a:lnTo>
                    <a:pt x="22" y="8"/>
                  </a:lnTo>
                  <a:lnTo>
                    <a:pt x="16" y="0"/>
                  </a:lnTo>
                  <a:lnTo>
                    <a:pt x="12" y="2"/>
                  </a:lnTo>
                  <a:lnTo>
                    <a:pt x="11" y="0"/>
                  </a:lnTo>
                  <a:lnTo>
                    <a:pt x="7" y="2"/>
                  </a:lnTo>
                  <a:lnTo>
                    <a:pt x="8" y="4"/>
                  </a:lnTo>
                  <a:lnTo>
                    <a:pt x="4" y="7"/>
                  </a:lnTo>
                  <a:lnTo>
                    <a:pt x="1" y="10"/>
                  </a:lnTo>
                  <a:lnTo>
                    <a:pt x="3" y="12"/>
                  </a:lnTo>
                  <a:lnTo>
                    <a:pt x="0" y="15"/>
                  </a:lnTo>
                  <a:lnTo>
                    <a:pt x="0" y="17"/>
                  </a:lnTo>
                  <a:lnTo>
                    <a:pt x="5" y="16"/>
                  </a:lnTo>
                  <a:lnTo>
                    <a:pt x="10" y="16"/>
                  </a:lnTo>
                  <a:lnTo>
                    <a:pt x="13" y="13"/>
                  </a:lnTo>
                  <a:lnTo>
                    <a:pt x="15" y="15"/>
                  </a:lnTo>
                  <a:lnTo>
                    <a:pt x="19" y="13"/>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91" name="Freeform 71"/>
            <p:cNvSpPr>
              <a:spLocks/>
            </p:cNvSpPr>
            <p:nvPr/>
          </p:nvSpPr>
          <p:spPr bwMode="auto">
            <a:xfrm>
              <a:off x="2103" y="2356"/>
              <a:ext cx="25" cy="17"/>
            </a:xfrm>
            <a:custGeom>
              <a:avLst/>
              <a:gdLst>
                <a:gd name="T0" fmla="*/ 0 w 25"/>
                <a:gd name="T1" fmla="*/ 6 h 17"/>
                <a:gd name="T2" fmla="*/ 21 w 25"/>
                <a:gd name="T3" fmla="*/ 0 h 17"/>
                <a:gd name="T4" fmla="*/ 24 w 25"/>
                <a:gd name="T5" fmla="*/ 9 h 17"/>
                <a:gd name="T6" fmla="*/ 2 w 25"/>
                <a:gd name="T7" fmla="*/ 16 h 17"/>
                <a:gd name="T8" fmla="*/ 0 w 25"/>
                <a:gd name="T9" fmla="*/ 6 h 17"/>
                <a:gd name="T10" fmla="*/ 0 w 25"/>
                <a:gd name="T11" fmla="*/ 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17">
                  <a:moveTo>
                    <a:pt x="0" y="6"/>
                  </a:moveTo>
                  <a:lnTo>
                    <a:pt x="21" y="0"/>
                  </a:lnTo>
                  <a:lnTo>
                    <a:pt x="24" y="9"/>
                  </a:lnTo>
                  <a:lnTo>
                    <a:pt x="2" y="16"/>
                  </a:lnTo>
                  <a:lnTo>
                    <a:pt x="0" y="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92" name="Freeform 72"/>
            <p:cNvSpPr>
              <a:spLocks/>
            </p:cNvSpPr>
            <p:nvPr/>
          </p:nvSpPr>
          <p:spPr bwMode="auto">
            <a:xfrm>
              <a:off x="2113" y="2349"/>
              <a:ext cx="23" cy="21"/>
            </a:xfrm>
            <a:custGeom>
              <a:avLst/>
              <a:gdLst>
                <a:gd name="T0" fmla="*/ 1 w 23"/>
                <a:gd name="T1" fmla="*/ 15 h 21"/>
                <a:gd name="T2" fmla="*/ 2 w 23"/>
                <a:gd name="T3" fmla="*/ 17 h 21"/>
                <a:gd name="T4" fmla="*/ 2 w 23"/>
                <a:gd name="T5" fmla="*/ 17 h 21"/>
                <a:gd name="T6" fmla="*/ 3 w 23"/>
                <a:gd name="T7" fmla="*/ 20 h 21"/>
                <a:gd name="T8" fmla="*/ 7 w 23"/>
                <a:gd name="T9" fmla="*/ 20 h 21"/>
                <a:gd name="T10" fmla="*/ 11 w 23"/>
                <a:gd name="T11" fmla="*/ 17 h 21"/>
                <a:gd name="T12" fmla="*/ 12 w 23"/>
                <a:gd name="T13" fmla="*/ 20 h 21"/>
                <a:gd name="T14" fmla="*/ 14 w 23"/>
                <a:gd name="T15" fmla="*/ 16 h 21"/>
                <a:gd name="T16" fmla="*/ 17 w 23"/>
                <a:gd name="T17" fmla="*/ 12 h 21"/>
                <a:gd name="T18" fmla="*/ 17 w 23"/>
                <a:gd name="T19" fmla="*/ 12 h 21"/>
                <a:gd name="T20" fmla="*/ 19 w 23"/>
                <a:gd name="T21" fmla="*/ 8 h 21"/>
                <a:gd name="T22" fmla="*/ 18 w 23"/>
                <a:gd name="T23" fmla="*/ 6 h 21"/>
                <a:gd name="T24" fmla="*/ 22 w 23"/>
                <a:gd name="T25" fmla="*/ 4 h 21"/>
                <a:gd name="T26" fmla="*/ 20 w 23"/>
                <a:gd name="T27" fmla="*/ 2 h 21"/>
                <a:gd name="T28" fmla="*/ 16 w 23"/>
                <a:gd name="T29" fmla="*/ 2 h 21"/>
                <a:gd name="T30" fmla="*/ 14 w 23"/>
                <a:gd name="T31" fmla="*/ 0 h 21"/>
                <a:gd name="T32" fmla="*/ 11 w 23"/>
                <a:gd name="T33" fmla="*/ 1 h 21"/>
                <a:gd name="T34" fmla="*/ 11 w 23"/>
                <a:gd name="T35" fmla="*/ 1 h 21"/>
                <a:gd name="T36" fmla="*/ 7 w 23"/>
                <a:gd name="T37" fmla="*/ 3 h 21"/>
                <a:gd name="T38" fmla="*/ 5 w 23"/>
                <a:gd name="T39" fmla="*/ 5 h 21"/>
                <a:gd name="T40" fmla="*/ 5 w 23"/>
                <a:gd name="T41" fmla="*/ 5 h 21"/>
                <a:gd name="T42" fmla="*/ 1 w 23"/>
                <a:gd name="T43" fmla="*/ 7 h 21"/>
                <a:gd name="T44" fmla="*/ 0 w 23"/>
                <a:gd name="T45" fmla="*/ 11 h 21"/>
                <a:gd name="T46" fmla="*/ 0 w 23"/>
                <a:gd name="T47" fmla="*/ 13 h 21"/>
                <a:gd name="T48" fmla="*/ 1 w 23"/>
                <a:gd name="T49" fmla="*/ 15 h 21"/>
                <a:gd name="T50" fmla="*/ 1 w 23"/>
                <a:gd name="T51" fmla="*/ 15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 h="21">
                  <a:moveTo>
                    <a:pt x="1" y="15"/>
                  </a:moveTo>
                  <a:lnTo>
                    <a:pt x="2" y="17"/>
                  </a:lnTo>
                  <a:lnTo>
                    <a:pt x="3" y="20"/>
                  </a:lnTo>
                  <a:lnTo>
                    <a:pt x="7" y="20"/>
                  </a:lnTo>
                  <a:lnTo>
                    <a:pt x="11" y="17"/>
                  </a:lnTo>
                  <a:lnTo>
                    <a:pt x="12" y="20"/>
                  </a:lnTo>
                  <a:lnTo>
                    <a:pt x="14" y="16"/>
                  </a:lnTo>
                  <a:lnTo>
                    <a:pt x="17" y="12"/>
                  </a:lnTo>
                  <a:lnTo>
                    <a:pt x="19" y="8"/>
                  </a:lnTo>
                  <a:lnTo>
                    <a:pt x="18" y="6"/>
                  </a:lnTo>
                  <a:lnTo>
                    <a:pt x="22" y="4"/>
                  </a:lnTo>
                  <a:lnTo>
                    <a:pt x="20" y="2"/>
                  </a:lnTo>
                  <a:lnTo>
                    <a:pt x="16" y="2"/>
                  </a:lnTo>
                  <a:lnTo>
                    <a:pt x="14" y="0"/>
                  </a:lnTo>
                  <a:lnTo>
                    <a:pt x="11" y="1"/>
                  </a:lnTo>
                  <a:lnTo>
                    <a:pt x="7" y="3"/>
                  </a:lnTo>
                  <a:lnTo>
                    <a:pt x="5" y="5"/>
                  </a:lnTo>
                  <a:lnTo>
                    <a:pt x="1" y="7"/>
                  </a:lnTo>
                  <a:lnTo>
                    <a:pt x="0" y="11"/>
                  </a:lnTo>
                  <a:lnTo>
                    <a:pt x="0" y="13"/>
                  </a:lnTo>
                  <a:lnTo>
                    <a:pt x="1" y="15"/>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93" name="Line 73"/>
            <p:cNvSpPr>
              <a:spLocks noChangeShapeType="1"/>
            </p:cNvSpPr>
            <p:nvPr/>
          </p:nvSpPr>
          <p:spPr bwMode="auto">
            <a:xfrm flipV="1">
              <a:off x="2123" y="2347"/>
              <a:ext cx="9" cy="5"/>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94" name="Line 74"/>
            <p:cNvSpPr>
              <a:spLocks noChangeShapeType="1"/>
            </p:cNvSpPr>
            <p:nvPr/>
          </p:nvSpPr>
          <p:spPr bwMode="auto">
            <a:xfrm flipV="1">
              <a:off x="2122" y="2345"/>
              <a:ext cx="13"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95" name="Freeform 75"/>
            <p:cNvSpPr>
              <a:spLocks/>
            </p:cNvSpPr>
            <p:nvPr/>
          </p:nvSpPr>
          <p:spPr bwMode="auto">
            <a:xfrm>
              <a:off x="2124" y="2338"/>
              <a:ext cx="24" cy="20"/>
            </a:xfrm>
            <a:custGeom>
              <a:avLst/>
              <a:gdLst>
                <a:gd name="T0" fmla="*/ 17 w 24"/>
                <a:gd name="T1" fmla="*/ 15 h 20"/>
                <a:gd name="T2" fmla="*/ 23 w 24"/>
                <a:gd name="T3" fmla="*/ 12 h 20"/>
                <a:gd name="T4" fmla="*/ 21 w 24"/>
                <a:gd name="T5" fmla="*/ 10 h 20"/>
                <a:gd name="T6" fmla="*/ 21 w 24"/>
                <a:gd name="T7" fmla="*/ 10 h 20"/>
                <a:gd name="T8" fmla="*/ 16 w 24"/>
                <a:gd name="T9" fmla="*/ 1 h 20"/>
                <a:gd name="T10" fmla="*/ 16 w 24"/>
                <a:gd name="T11" fmla="*/ 1 h 20"/>
                <a:gd name="T12" fmla="*/ 15 w 24"/>
                <a:gd name="T13" fmla="*/ 0 h 20"/>
                <a:gd name="T14" fmla="*/ 10 w 24"/>
                <a:gd name="T15" fmla="*/ 2 h 20"/>
                <a:gd name="T16" fmla="*/ 7 w 24"/>
                <a:gd name="T17" fmla="*/ 7 h 20"/>
                <a:gd name="T18" fmla="*/ 7 w 24"/>
                <a:gd name="T19" fmla="*/ 7 h 20"/>
                <a:gd name="T20" fmla="*/ 3 w 24"/>
                <a:gd name="T21" fmla="*/ 12 h 20"/>
                <a:gd name="T22" fmla="*/ 3 w 24"/>
                <a:gd name="T23" fmla="*/ 12 h 20"/>
                <a:gd name="T24" fmla="*/ 0 w 24"/>
                <a:gd name="T25" fmla="*/ 17 h 20"/>
                <a:gd name="T26" fmla="*/ 0 w 24"/>
                <a:gd name="T27" fmla="*/ 19 h 20"/>
                <a:gd name="T28" fmla="*/ 7 w 24"/>
                <a:gd name="T29" fmla="*/ 18 h 20"/>
                <a:gd name="T30" fmla="*/ 7 w 24"/>
                <a:gd name="T31" fmla="*/ 18 h 20"/>
                <a:gd name="T32" fmla="*/ 12 w 24"/>
                <a:gd name="T33" fmla="*/ 17 h 20"/>
                <a:gd name="T34" fmla="*/ 12 w 24"/>
                <a:gd name="T35" fmla="*/ 17 h 20"/>
                <a:gd name="T36" fmla="*/ 17 w 24"/>
                <a:gd name="T37" fmla="*/ 15 h 20"/>
                <a:gd name="T38" fmla="*/ 17 w 24"/>
                <a:gd name="T39" fmla="*/ 15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20">
                  <a:moveTo>
                    <a:pt x="17" y="15"/>
                  </a:moveTo>
                  <a:lnTo>
                    <a:pt x="23" y="12"/>
                  </a:lnTo>
                  <a:lnTo>
                    <a:pt x="21" y="10"/>
                  </a:lnTo>
                  <a:lnTo>
                    <a:pt x="16" y="1"/>
                  </a:lnTo>
                  <a:lnTo>
                    <a:pt x="15" y="0"/>
                  </a:lnTo>
                  <a:lnTo>
                    <a:pt x="10" y="2"/>
                  </a:lnTo>
                  <a:lnTo>
                    <a:pt x="7" y="7"/>
                  </a:lnTo>
                  <a:lnTo>
                    <a:pt x="3" y="12"/>
                  </a:lnTo>
                  <a:lnTo>
                    <a:pt x="0" y="17"/>
                  </a:lnTo>
                  <a:lnTo>
                    <a:pt x="0" y="19"/>
                  </a:lnTo>
                  <a:lnTo>
                    <a:pt x="7" y="18"/>
                  </a:lnTo>
                  <a:lnTo>
                    <a:pt x="12" y="17"/>
                  </a:lnTo>
                  <a:lnTo>
                    <a:pt x="17" y="15"/>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96" name="Freeform 76"/>
            <p:cNvSpPr>
              <a:spLocks/>
            </p:cNvSpPr>
            <p:nvPr/>
          </p:nvSpPr>
          <p:spPr bwMode="auto">
            <a:xfrm>
              <a:off x="2122" y="2344"/>
              <a:ext cx="26" cy="17"/>
            </a:xfrm>
            <a:custGeom>
              <a:avLst/>
              <a:gdLst>
                <a:gd name="T0" fmla="*/ 0 w 26"/>
                <a:gd name="T1" fmla="*/ 6 h 17"/>
                <a:gd name="T2" fmla="*/ 22 w 26"/>
                <a:gd name="T3" fmla="*/ 0 h 17"/>
                <a:gd name="T4" fmla="*/ 25 w 26"/>
                <a:gd name="T5" fmla="*/ 8 h 17"/>
                <a:gd name="T6" fmla="*/ 1 w 26"/>
                <a:gd name="T7" fmla="*/ 16 h 17"/>
                <a:gd name="T8" fmla="*/ 0 w 26"/>
                <a:gd name="T9" fmla="*/ 6 h 17"/>
                <a:gd name="T10" fmla="*/ 0 w 26"/>
                <a:gd name="T11" fmla="*/ 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7">
                  <a:moveTo>
                    <a:pt x="0" y="6"/>
                  </a:moveTo>
                  <a:lnTo>
                    <a:pt x="22" y="0"/>
                  </a:lnTo>
                  <a:lnTo>
                    <a:pt x="25" y="8"/>
                  </a:lnTo>
                  <a:lnTo>
                    <a:pt x="1" y="16"/>
                  </a:lnTo>
                  <a:lnTo>
                    <a:pt x="0" y="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97" name="Freeform 77"/>
            <p:cNvSpPr>
              <a:spLocks/>
            </p:cNvSpPr>
            <p:nvPr/>
          </p:nvSpPr>
          <p:spPr bwMode="auto">
            <a:xfrm>
              <a:off x="2138" y="2337"/>
              <a:ext cx="20" cy="17"/>
            </a:xfrm>
            <a:custGeom>
              <a:avLst/>
              <a:gdLst>
                <a:gd name="T0" fmla="*/ 0 w 20"/>
                <a:gd name="T1" fmla="*/ 13 h 17"/>
                <a:gd name="T2" fmla="*/ 1 w 20"/>
                <a:gd name="T3" fmla="*/ 15 h 17"/>
                <a:gd name="T4" fmla="*/ 4 w 20"/>
                <a:gd name="T5" fmla="*/ 14 h 17"/>
                <a:gd name="T6" fmla="*/ 5 w 20"/>
                <a:gd name="T7" fmla="*/ 16 h 17"/>
                <a:gd name="T8" fmla="*/ 8 w 20"/>
                <a:gd name="T9" fmla="*/ 16 h 17"/>
                <a:gd name="T10" fmla="*/ 8 w 20"/>
                <a:gd name="T11" fmla="*/ 16 h 17"/>
                <a:gd name="T12" fmla="*/ 12 w 20"/>
                <a:gd name="T13" fmla="*/ 16 h 17"/>
                <a:gd name="T14" fmla="*/ 14 w 20"/>
                <a:gd name="T15" fmla="*/ 14 h 17"/>
                <a:gd name="T16" fmla="*/ 16 w 20"/>
                <a:gd name="T17" fmla="*/ 11 h 17"/>
                <a:gd name="T18" fmla="*/ 16 w 20"/>
                <a:gd name="T19" fmla="*/ 11 h 17"/>
                <a:gd name="T20" fmla="*/ 17 w 20"/>
                <a:gd name="T21" fmla="*/ 7 h 17"/>
                <a:gd name="T22" fmla="*/ 16 w 20"/>
                <a:gd name="T23" fmla="*/ 5 h 17"/>
                <a:gd name="T24" fmla="*/ 19 w 20"/>
                <a:gd name="T25" fmla="*/ 3 h 17"/>
                <a:gd name="T26" fmla="*/ 17 w 20"/>
                <a:gd name="T27" fmla="*/ 0 h 17"/>
                <a:gd name="T28" fmla="*/ 14 w 20"/>
                <a:gd name="T29" fmla="*/ 1 h 17"/>
                <a:gd name="T30" fmla="*/ 13 w 20"/>
                <a:gd name="T31" fmla="*/ 0 h 17"/>
                <a:gd name="T32" fmla="*/ 10 w 20"/>
                <a:gd name="T33" fmla="*/ 0 h 17"/>
                <a:gd name="T34" fmla="*/ 10 w 20"/>
                <a:gd name="T35" fmla="*/ 0 h 17"/>
                <a:gd name="T36" fmla="*/ 7 w 20"/>
                <a:gd name="T37" fmla="*/ 1 h 17"/>
                <a:gd name="T38" fmla="*/ 5 w 20"/>
                <a:gd name="T39" fmla="*/ 2 h 17"/>
                <a:gd name="T40" fmla="*/ 2 w 20"/>
                <a:gd name="T41" fmla="*/ 4 h 17"/>
                <a:gd name="T42" fmla="*/ 2 w 20"/>
                <a:gd name="T43" fmla="*/ 4 h 17"/>
                <a:gd name="T44" fmla="*/ 1 w 20"/>
                <a:gd name="T45" fmla="*/ 8 h 17"/>
                <a:gd name="T46" fmla="*/ 2 w 20"/>
                <a:gd name="T47" fmla="*/ 10 h 17"/>
                <a:gd name="T48" fmla="*/ 0 w 20"/>
                <a:gd name="T49" fmla="*/ 11 h 17"/>
                <a:gd name="T50" fmla="*/ 0 w 20"/>
                <a:gd name="T51" fmla="*/ 13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 h="17">
                  <a:moveTo>
                    <a:pt x="0" y="13"/>
                  </a:moveTo>
                  <a:lnTo>
                    <a:pt x="1" y="15"/>
                  </a:lnTo>
                  <a:lnTo>
                    <a:pt x="4" y="14"/>
                  </a:lnTo>
                  <a:lnTo>
                    <a:pt x="5" y="16"/>
                  </a:lnTo>
                  <a:lnTo>
                    <a:pt x="8" y="16"/>
                  </a:lnTo>
                  <a:lnTo>
                    <a:pt x="12" y="16"/>
                  </a:lnTo>
                  <a:lnTo>
                    <a:pt x="14" y="14"/>
                  </a:lnTo>
                  <a:lnTo>
                    <a:pt x="16" y="11"/>
                  </a:lnTo>
                  <a:lnTo>
                    <a:pt x="17" y="7"/>
                  </a:lnTo>
                  <a:lnTo>
                    <a:pt x="16" y="5"/>
                  </a:lnTo>
                  <a:lnTo>
                    <a:pt x="19" y="3"/>
                  </a:lnTo>
                  <a:lnTo>
                    <a:pt x="17" y="0"/>
                  </a:lnTo>
                  <a:lnTo>
                    <a:pt x="14" y="1"/>
                  </a:lnTo>
                  <a:lnTo>
                    <a:pt x="13" y="0"/>
                  </a:lnTo>
                  <a:lnTo>
                    <a:pt x="10" y="0"/>
                  </a:lnTo>
                  <a:lnTo>
                    <a:pt x="7" y="1"/>
                  </a:lnTo>
                  <a:lnTo>
                    <a:pt x="5" y="2"/>
                  </a:lnTo>
                  <a:lnTo>
                    <a:pt x="2" y="4"/>
                  </a:lnTo>
                  <a:lnTo>
                    <a:pt x="1" y="8"/>
                  </a:lnTo>
                  <a:lnTo>
                    <a:pt x="2" y="10"/>
                  </a:lnTo>
                  <a:lnTo>
                    <a:pt x="0" y="11"/>
                  </a:lnTo>
                  <a:lnTo>
                    <a:pt x="0" y="13"/>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98" name="Line 78"/>
            <p:cNvSpPr>
              <a:spLocks noChangeShapeType="1"/>
            </p:cNvSpPr>
            <p:nvPr/>
          </p:nvSpPr>
          <p:spPr bwMode="auto">
            <a:xfrm flipV="1">
              <a:off x="2109" y="2347"/>
              <a:ext cx="14" cy="6"/>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99" name="Line 79"/>
            <p:cNvSpPr>
              <a:spLocks noChangeShapeType="1"/>
            </p:cNvSpPr>
            <p:nvPr/>
          </p:nvSpPr>
          <p:spPr bwMode="auto">
            <a:xfrm flipV="1">
              <a:off x="2109" y="2345"/>
              <a:ext cx="10"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400" name="Freeform 80"/>
            <p:cNvSpPr>
              <a:spLocks/>
            </p:cNvSpPr>
            <p:nvPr/>
          </p:nvSpPr>
          <p:spPr bwMode="auto">
            <a:xfrm>
              <a:off x="2108" y="2340"/>
              <a:ext cx="25" cy="21"/>
            </a:xfrm>
            <a:custGeom>
              <a:avLst/>
              <a:gdLst>
                <a:gd name="T0" fmla="*/ 20 w 25"/>
                <a:gd name="T1" fmla="*/ 14 h 21"/>
                <a:gd name="T2" fmla="*/ 20 w 25"/>
                <a:gd name="T3" fmla="*/ 14 h 21"/>
                <a:gd name="T4" fmla="*/ 20 w 25"/>
                <a:gd name="T5" fmla="*/ 14 h 21"/>
                <a:gd name="T6" fmla="*/ 24 w 25"/>
                <a:gd name="T7" fmla="*/ 8 h 21"/>
                <a:gd name="T8" fmla="*/ 18 w 25"/>
                <a:gd name="T9" fmla="*/ 0 h 21"/>
                <a:gd name="T10" fmla="*/ 13 w 25"/>
                <a:gd name="T11" fmla="*/ 0 h 21"/>
                <a:gd name="T12" fmla="*/ 13 w 25"/>
                <a:gd name="T13" fmla="*/ 0 h 21"/>
                <a:gd name="T14" fmla="*/ 8 w 25"/>
                <a:gd name="T15" fmla="*/ 3 h 21"/>
                <a:gd name="T16" fmla="*/ 8 w 25"/>
                <a:gd name="T17" fmla="*/ 3 h 21"/>
                <a:gd name="T18" fmla="*/ 3 w 25"/>
                <a:gd name="T19" fmla="*/ 6 h 21"/>
                <a:gd name="T20" fmla="*/ 0 w 25"/>
                <a:gd name="T21" fmla="*/ 12 h 21"/>
                <a:gd name="T22" fmla="*/ 0 w 25"/>
                <a:gd name="T23" fmla="*/ 14 h 21"/>
                <a:gd name="T24" fmla="*/ 0 w 25"/>
                <a:gd name="T25" fmla="*/ 14 h 21"/>
                <a:gd name="T26" fmla="*/ 2 w 25"/>
                <a:gd name="T27" fmla="*/ 17 h 21"/>
                <a:gd name="T28" fmla="*/ 3 w 25"/>
                <a:gd name="T29" fmla="*/ 19 h 21"/>
                <a:gd name="T30" fmla="*/ 3 w 25"/>
                <a:gd name="T31" fmla="*/ 19 h 21"/>
                <a:gd name="T32" fmla="*/ 10 w 25"/>
                <a:gd name="T33" fmla="*/ 20 h 21"/>
                <a:gd name="T34" fmla="*/ 16 w 25"/>
                <a:gd name="T35" fmla="*/ 17 h 21"/>
                <a:gd name="T36" fmla="*/ 16 w 25"/>
                <a:gd name="T37" fmla="*/ 17 h 21"/>
                <a:gd name="T38" fmla="*/ 20 w 25"/>
                <a:gd name="T39" fmla="*/ 14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21">
                  <a:moveTo>
                    <a:pt x="20" y="14"/>
                  </a:moveTo>
                  <a:lnTo>
                    <a:pt x="20" y="14"/>
                  </a:lnTo>
                  <a:lnTo>
                    <a:pt x="24" y="8"/>
                  </a:lnTo>
                  <a:lnTo>
                    <a:pt x="18" y="0"/>
                  </a:lnTo>
                  <a:lnTo>
                    <a:pt x="13" y="0"/>
                  </a:lnTo>
                  <a:lnTo>
                    <a:pt x="8" y="3"/>
                  </a:lnTo>
                  <a:lnTo>
                    <a:pt x="3" y="6"/>
                  </a:lnTo>
                  <a:lnTo>
                    <a:pt x="0" y="12"/>
                  </a:lnTo>
                  <a:lnTo>
                    <a:pt x="0" y="14"/>
                  </a:lnTo>
                  <a:lnTo>
                    <a:pt x="2" y="17"/>
                  </a:lnTo>
                  <a:lnTo>
                    <a:pt x="3" y="19"/>
                  </a:lnTo>
                  <a:lnTo>
                    <a:pt x="10" y="20"/>
                  </a:lnTo>
                  <a:lnTo>
                    <a:pt x="16" y="17"/>
                  </a:lnTo>
                  <a:lnTo>
                    <a:pt x="20" y="14"/>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401" name="Freeform 81"/>
            <p:cNvSpPr>
              <a:spLocks/>
            </p:cNvSpPr>
            <p:nvPr/>
          </p:nvSpPr>
          <p:spPr bwMode="auto">
            <a:xfrm>
              <a:off x="2107" y="2344"/>
              <a:ext cx="26" cy="17"/>
            </a:xfrm>
            <a:custGeom>
              <a:avLst/>
              <a:gdLst>
                <a:gd name="T0" fmla="*/ 0 w 26"/>
                <a:gd name="T1" fmla="*/ 7 h 17"/>
                <a:gd name="T2" fmla="*/ 21 w 26"/>
                <a:gd name="T3" fmla="*/ 0 h 17"/>
                <a:gd name="T4" fmla="*/ 25 w 26"/>
                <a:gd name="T5" fmla="*/ 8 h 17"/>
                <a:gd name="T6" fmla="*/ 2 w 26"/>
                <a:gd name="T7" fmla="*/ 16 h 17"/>
                <a:gd name="T8" fmla="*/ 0 w 26"/>
                <a:gd name="T9" fmla="*/ 6 h 17"/>
                <a:gd name="T10" fmla="*/ 0 w 26"/>
                <a:gd name="T11" fmla="*/ 7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7">
                  <a:moveTo>
                    <a:pt x="0" y="7"/>
                  </a:moveTo>
                  <a:lnTo>
                    <a:pt x="21" y="0"/>
                  </a:lnTo>
                  <a:lnTo>
                    <a:pt x="25" y="8"/>
                  </a:lnTo>
                  <a:lnTo>
                    <a:pt x="2" y="16"/>
                  </a:lnTo>
                  <a:lnTo>
                    <a:pt x="0" y="6"/>
                  </a:lnTo>
                  <a:lnTo>
                    <a:pt x="0" y="7"/>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402" name="Freeform 82"/>
            <p:cNvSpPr>
              <a:spLocks/>
            </p:cNvSpPr>
            <p:nvPr/>
          </p:nvSpPr>
          <p:spPr bwMode="auto">
            <a:xfrm>
              <a:off x="2123" y="2338"/>
              <a:ext cx="23" cy="19"/>
            </a:xfrm>
            <a:custGeom>
              <a:avLst/>
              <a:gdLst>
                <a:gd name="T0" fmla="*/ 0 w 23"/>
                <a:gd name="T1" fmla="*/ 13 h 19"/>
                <a:gd name="T2" fmla="*/ 1 w 23"/>
                <a:gd name="T3" fmla="*/ 15 h 19"/>
                <a:gd name="T4" fmla="*/ 1 w 23"/>
                <a:gd name="T5" fmla="*/ 15 h 19"/>
                <a:gd name="T6" fmla="*/ 2 w 23"/>
                <a:gd name="T7" fmla="*/ 17 h 19"/>
                <a:gd name="T8" fmla="*/ 7 w 23"/>
                <a:gd name="T9" fmla="*/ 18 h 19"/>
                <a:gd name="T10" fmla="*/ 11 w 23"/>
                <a:gd name="T11" fmla="*/ 16 h 19"/>
                <a:gd name="T12" fmla="*/ 11 w 23"/>
                <a:gd name="T13" fmla="*/ 16 h 19"/>
                <a:gd name="T14" fmla="*/ 14 w 23"/>
                <a:gd name="T15" fmla="*/ 14 h 19"/>
                <a:gd name="T16" fmla="*/ 17 w 23"/>
                <a:gd name="T17" fmla="*/ 12 h 19"/>
                <a:gd name="T18" fmla="*/ 21 w 23"/>
                <a:gd name="T19" fmla="*/ 10 h 19"/>
                <a:gd name="T20" fmla="*/ 22 w 23"/>
                <a:gd name="T21" fmla="*/ 5 h 19"/>
                <a:gd name="T22" fmla="*/ 21 w 23"/>
                <a:gd name="T23" fmla="*/ 3 h 19"/>
                <a:gd name="T24" fmla="*/ 21 w 23"/>
                <a:gd name="T25" fmla="*/ 3 h 19"/>
                <a:gd name="T26" fmla="*/ 20 w 23"/>
                <a:gd name="T27" fmla="*/ 1 h 19"/>
                <a:gd name="T28" fmla="*/ 19 w 23"/>
                <a:gd name="T29" fmla="*/ 0 h 19"/>
                <a:gd name="T30" fmla="*/ 19 w 23"/>
                <a:gd name="T31" fmla="*/ 0 h 19"/>
                <a:gd name="T32" fmla="*/ 14 w 23"/>
                <a:gd name="T33" fmla="*/ 0 h 19"/>
                <a:gd name="T34" fmla="*/ 11 w 23"/>
                <a:gd name="T35" fmla="*/ 2 h 19"/>
                <a:gd name="T36" fmla="*/ 7 w 23"/>
                <a:gd name="T37" fmla="*/ 2 h 19"/>
                <a:gd name="T38" fmla="*/ 4 w 23"/>
                <a:gd name="T39" fmla="*/ 4 h 19"/>
                <a:gd name="T40" fmla="*/ 5 w 23"/>
                <a:gd name="T41" fmla="*/ 6 h 19"/>
                <a:gd name="T42" fmla="*/ 1 w 23"/>
                <a:gd name="T43" fmla="*/ 7 h 19"/>
                <a:gd name="T44" fmla="*/ 0 w 23"/>
                <a:gd name="T45" fmla="*/ 12 h 19"/>
                <a:gd name="T46" fmla="*/ 0 w 23"/>
                <a:gd name="T47" fmla="*/ 12 h 19"/>
                <a:gd name="T48" fmla="*/ 0 w 23"/>
                <a:gd name="T49" fmla="*/ 13 h 19"/>
                <a:gd name="T50" fmla="*/ 0 w 23"/>
                <a:gd name="T51" fmla="*/ 13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 h="19">
                  <a:moveTo>
                    <a:pt x="0" y="13"/>
                  </a:moveTo>
                  <a:lnTo>
                    <a:pt x="1" y="15"/>
                  </a:lnTo>
                  <a:lnTo>
                    <a:pt x="2" y="17"/>
                  </a:lnTo>
                  <a:lnTo>
                    <a:pt x="7" y="18"/>
                  </a:lnTo>
                  <a:lnTo>
                    <a:pt x="11" y="16"/>
                  </a:lnTo>
                  <a:lnTo>
                    <a:pt x="14" y="14"/>
                  </a:lnTo>
                  <a:lnTo>
                    <a:pt x="17" y="12"/>
                  </a:lnTo>
                  <a:lnTo>
                    <a:pt x="21" y="10"/>
                  </a:lnTo>
                  <a:lnTo>
                    <a:pt x="22" y="5"/>
                  </a:lnTo>
                  <a:lnTo>
                    <a:pt x="21" y="3"/>
                  </a:lnTo>
                  <a:lnTo>
                    <a:pt x="20" y="1"/>
                  </a:lnTo>
                  <a:lnTo>
                    <a:pt x="19" y="0"/>
                  </a:lnTo>
                  <a:lnTo>
                    <a:pt x="14" y="0"/>
                  </a:lnTo>
                  <a:lnTo>
                    <a:pt x="11" y="2"/>
                  </a:lnTo>
                  <a:lnTo>
                    <a:pt x="7" y="2"/>
                  </a:lnTo>
                  <a:lnTo>
                    <a:pt x="4" y="4"/>
                  </a:lnTo>
                  <a:lnTo>
                    <a:pt x="5" y="6"/>
                  </a:lnTo>
                  <a:lnTo>
                    <a:pt x="1" y="7"/>
                  </a:lnTo>
                  <a:lnTo>
                    <a:pt x="0" y="12"/>
                  </a:lnTo>
                  <a:lnTo>
                    <a:pt x="0" y="13"/>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grpSp>
      <p:grpSp>
        <p:nvGrpSpPr>
          <p:cNvPr id="19" name="Group 83"/>
          <p:cNvGrpSpPr>
            <a:grpSpLocks/>
          </p:cNvGrpSpPr>
          <p:nvPr/>
        </p:nvGrpSpPr>
        <p:grpSpPr bwMode="auto">
          <a:xfrm>
            <a:off x="3777060" y="2428149"/>
            <a:ext cx="450850" cy="177800"/>
            <a:chOff x="3206" y="1474"/>
            <a:chExt cx="284" cy="112"/>
          </a:xfrm>
        </p:grpSpPr>
        <p:sp>
          <p:nvSpPr>
            <p:cNvPr id="253" name="Freeform 84"/>
            <p:cNvSpPr>
              <a:spLocks/>
            </p:cNvSpPr>
            <p:nvPr/>
          </p:nvSpPr>
          <p:spPr bwMode="auto">
            <a:xfrm>
              <a:off x="3410" y="1474"/>
              <a:ext cx="80" cy="89"/>
            </a:xfrm>
            <a:custGeom>
              <a:avLst/>
              <a:gdLst>
                <a:gd name="T0" fmla="*/ 79 w 80"/>
                <a:gd name="T1" fmla="*/ 77 h 89"/>
                <a:gd name="T2" fmla="*/ 76 w 80"/>
                <a:gd name="T3" fmla="*/ 0 h 89"/>
                <a:gd name="T4" fmla="*/ 0 w 80"/>
                <a:gd name="T5" fmla="*/ 4 h 89"/>
                <a:gd name="T6" fmla="*/ 4 w 80"/>
                <a:gd name="T7" fmla="*/ 88 h 89"/>
                <a:gd name="T8" fmla="*/ 79 w 80"/>
                <a:gd name="T9" fmla="*/ 77 h 89"/>
              </a:gdLst>
              <a:ahLst/>
              <a:cxnLst>
                <a:cxn ang="0">
                  <a:pos x="T0" y="T1"/>
                </a:cxn>
                <a:cxn ang="0">
                  <a:pos x="T2" y="T3"/>
                </a:cxn>
                <a:cxn ang="0">
                  <a:pos x="T4" y="T5"/>
                </a:cxn>
                <a:cxn ang="0">
                  <a:pos x="T6" y="T7"/>
                </a:cxn>
                <a:cxn ang="0">
                  <a:pos x="T8" y="T9"/>
                </a:cxn>
              </a:cxnLst>
              <a:rect l="0" t="0" r="r" b="b"/>
              <a:pathLst>
                <a:path w="80" h="89">
                  <a:moveTo>
                    <a:pt x="79" y="77"/>
                  </a:moveTo>
                  <a:lnTo>
                    <a:pt x="76" y="0"/>
                  </a:lnTo>
                  <a:lnTo>
                    <a:pt x="0" y="4"/>
                  </a:lnTo>
                  <a:lnTo>
                    <a:pt x="4" y="88"/>
                  </a:lnTo>
                  <a:lnTo>
                    <a:pt x="79" y="77"/>
                  </a:lnTo>
                </a:path>
              </a:pathLst>
            </a:custGeom>
            <a:gradFill rotWithShape="0">
              <a:gsLst>
                <a:gs pos="0">
                  <a:sysClr val="window" lastClr="FFFFFF"/>
                </a:gs>
                <a:gs pos="100000">
                  <a:sysClr val="window" lastClr="FFFFFF">
                    <a:gamma/>
                    <a:shade val="89804"/>
                    <a:invGamma/>
                  </a:sysClr>
                </a:gs>
              </a:gsLst>
              <a:lin ang="5400000" scaled="1"/>
            </a:gra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54" name="Freeform 85"/>
            <p:cNvSpPr>
              <a:spLocks/>
            </p:cNvSpPr>
            <p:nvPr/>
          </p:nvSpPr>
          <p:spPr bwMode="auto">
            <a:xfrm>
              <a:off x="3303" y="1494"/>
              <a:ext cx="82" cy="63"/>
            </a:xfrm>
            <a:custGeom>
              <a:avLst/>
              <a:gdLst>
                <a:gd name="T0" fmla="*/ 15 w 82"/>
                <a:gd name="T1" fmla="*/ 5 h 63"/>
                <a:gd name="T2" fmla="*/ 63 w 82"/>
                <a:gd name="T3" fmla="*/ 0 h 63"/>
                <a:gd name="T4" fmla="*/ 80 w 82"/>
                <a:gd name="T5" fmla="*/ 7 h 63"/>
                <a:gd name="T6" fmla="*/ 81 w 82"/>
                <a:gd name="T7" fmla="*/ 47 h 63"/>
                <a:gd name="T8" fmla="*/ 65 w 82"/>
                <a:gd name="T9" fmla="*/ 57 h 63"/>
                <a:gd name="T10" fmla="*/ 17 w 82"/>
                <a:gd name="T11" fmla="*/ 62 h 63"/>
                <a:gd name="T12" fmla="*/ 1 w 82"/>
                <a:gd name="T13" fmla="*/ 55 h 63"/>
                <a:gd name="T14" fmla="*/ 0 w 82"/>
                <a:gd name="T15" fmla="*/ 15 h 63"/>
                <a:gd name="T16" fmla="*/ 15 w 82"/>
                <a:gd name="T17" fmla="*/ 5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 h="63">
                  <a:moveTo>
                    <a:pt x="15" y="5"/>
                  </a:moveTo>
                  <a:lnTo>
                    <a:pt x="63" y="0"/>
                  </a:lnTo>
                  <a:lnTo>
                    <a:pt x="80" y="7"/>
                  </a:lnTo>
                  <a:lnTo>
                    <a:pt x="81" y="47"/>
                  </a:lnTo>
                  <a:lnTo>
                    <a:pt x="65" y="57"/>
                  </a:lnTo>
                  <a:lnTo>
                    <a:pt x="17" y="62"/>
                  </a:lnTo>
                  <a:lnTo>
                    <a:pt x="1" y="55"/>
                  </a:lnTo>
                  <a:lnTo>
                    <a:pt x="0" y="15"/>
                  </a:lnTo>
                  <a:lnTo>
                    <a:pt x="15" y="5"/>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55" name="Freeform 86"/>
            <p:cNvSpPr>
              <a:spLocks/>
            </p:cNvSpPr>
            <p:nvPr/>
          </p:nvSpPr>
          <p:spPr bwMode="auto">
            <a:xfrm>
              <a:off x="3337" y="1493"/>
              <a:ext cx="84" cy="62"/>
            </a:xfrm>
            <a:custGeom>
              <a:avLst/>
              <a:gdLst>
                <a:gd name="T0" fmla="*/ 16 w 84"/>
                <a:gd name="T1" fmla="*/ 4 h 62"/>
                <a:gd name="T2" fmla="*/ 65 w 84"/>
                <a:gd name="T3" fmla="*/ 0 h 62"/>
                <a:gd name="T4" fmla="*/ 82 w 84"/>
                <a:gd name="T5" fmla="*/ 6 h 62"/>
                <a:gd name="T6" fmla="*/ 83 w 84"/>
                <a:gd name="T7" fmla="*/ 47 h 62"/>
                <a:gd name="T8" fmla="*/ 67 w 84"/>
                <a:gd name="T9" fmla="*/ 56 h 62"/>
                <a:gd name="T10" fmla="*/ 19 w 84"/>
                <a:gd name="T11" fmla="*/ 61 h 62"/>
                <a:gd name="T12" fmla="*/ 1 w 84"/>
                <a:gd name="T13" fmla="*/ 54 h 62"/>
                <a:gd name="T14" fmla="*/ 0 w 84"/>
                <a:gd name="T15" fmla="*/ 14 h 62"/>
                <a:gd name="T16" fmla="*/ 16 w 84"/>
                <a:gd name="T17" fmla="*/ 4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4" h="62">
                  <a:moveTo>
                    <a:pt x="16" y="4"/>
                  </a:moveTo>
                  <a:lnTo>
                    <a:pt x="65" y="0"/>
                  </a:lnTo>
                  <a:lnTo>
                    <a:pt x="82" y="6"/>
                  </a:lnTo>
                  <a:lnTo>
                    <a:pt x="83" y="47"/>
                  </a:lnTo>
                  <a:lnTo>
                    <a:pt x="67" y="56"/>
                  </a:lnTo>
                  <a:lnTo>
                    <a:pt x="19" y="61"/>
                  </a:lnTo>
                  <a:lnTo>
                    <a:pt x="1" y="54"/>
                  </a:lnTo>
                  <a:lnTo>
                    <a:pt x="0" y="14"/>
                  </a:lnTo>
                  <a:lnTo>
                    <a:pt x="16" y="4"/>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56" name="Freeform 87"/>
            <p:cNvSpPr>
              <a:spLocks/>
            </p:cNvSpPr>
            <p:nvPr/>
          </p:nvSpPr>
          <p:spPr bwMode="auto">
            <a:xfrm>
              <a:off x="3318" y="1492"/>
              <a:ext cx="85" cy="17"/>
            </a:xfrm>
            <a:custGeom>
              <a:avLst/>
              <a:gdLst>
                <a:gd name="T0" fmla="*/ 48 w 85"/>
                <a:gd name="T1" fmla="*/ 0 h 17"/>
                <a:gd name="T2" fmla="*/ 84 w 85"/>
                <a:gd name="T3" fmla="*/ 11 h 17"/>
                <a:gd name="T4" fmla="*/ 36 w 85"/>
                <a:gd name="T5" fmla="*/ 16 h 17"/>
                <a:gd name="T6" fmla="*/ 0 w 85"/>
                <a:gd name="T7" fmla="*/ 5 h 17"/>
                <a:gd name="T8" fmla="*/ 48 w 85"/>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17">
                  <a:moveTo>
                    <a:pt x="48" y="0"/>
                  </a:moveTo>
                  <a:lnTo>
                    <a:pt x="84" y="11"/>
                  </a:lnTo>
                  <a:lnTo>
                    <a:pt x="36" y="16"/>
                  </a:lnTo>
                  <a:lnTo>
                    <a:pt x="0" y="5"/>
                  </a:lnTo>
                  <a:lnTo>
                    <a:pt x="48" y="0"/>
                  </a:lnTo>
                </a:path>
              </a:pathLst>
            </a:custGeom>
            <a:solidFill>
              <a:srgbClr val="D9D9D9"/>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57" name="Freeform 88"/>
            <p:cNvSpPr>
              <a:spLocks/>
            </p:cNvSpPr>
            <p:nvPr/>
          </p:nvSpPr>
          <p:spPr bwMode="auto">
            <a:xfrm>
              <a:off x="3304" y="1551"/>
              <a:ext cx="53" cy="17"/>
            </a:xfrm>
            <a:custGeom>
              <a:avLst/>
              <a:gdLst>
                <a:gd name="T0" fmla="*/ 0 w 53"/>
                <a:gd name="T1" fmla="*/ 0 h 17"/>
                <a:gd name="T2" fmla="*/ 36 w 53"/>
                <a:gd name="T3" fmla="*/ 0 h 17"/>
                <a:gd name="T4" fmla="*/ 52 w 53"/>
                <a:gd name="T5" fmla="*/ 16 h 17"/>
                <a:gd name="T6" fmla="*/ 16 w 53"/>
                <a:gd name="T7" fmla="*/ 16 h 17"/>
                <a:gd name="T8" fmla="*/ 0 w 5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7">
                  <a:moveTo>
                    <a:pt x="0" y="0"/>
                  </a:moveTo>
                  <a:lnTo>
                    <a:pt x="36" y="0"/>
                  </a:lnTo>
                  <a:lnTo>
                    <a:pt x="52" y="16"/>
                  </a:lnTo>
                  <a:lnTo>
                    <a:pt x="16" y="16"/>
                  </a:lnTo>
                  <a:lnTo>
                    <a:pt x="0" y="0"/>
                  </a:lnTo>
                </a:path>
              </a:pathLst>
            </a:custGeom>
            <a:solidFill>
              <a:srgbClr val="D9D9D9"/>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58" name="Line 89"/>
            <p:cNvSpPr>
              <a:spLocks noChangeShapeType="1"/>
            </p:cNvSpPr>
            <p:nvPr/>
          </p:nvSpPr>
          <p:spPr bwMode="auto">
            <a:xfrm>
              <a:off x="3303" y="1508"/>
              <a:ext cx="34" cy="2"/>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59" name="Oval 90"/>
            <p:cNvSpPr>
              <a:spLocks noChangeArrowheads="1"/>
            </p:cNvSpPr>
            <p:nvPr/>
          </p:nvSpPr>
          <p:spPr bwMode="auto">
            <a:xfrm rot="-240000">
              <a:off x="3353" y="1510"/>
              <a:ext cx="17" cy="8"/>
            </a:xfrm>
            <a:prstGeom prst="ellipse">
              <a:avLst/>
            </a:prstGeom>
            <a:solidFill>
              <a:srgbClr val="999999"/>
            </a:solidFill>
            <a:ln w="127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260" name="Line 91"/>
            <p:cNvSpPr>
              <a:spLocks noChangeShapeType="1"/>
            </p:cNvSpPr>
            <p:nvPr/>
          </p:nvSpPr>
          <p:spPr bwMode="auto">
            <a:xfrm flipV="1">
              <a:off x="3354" y="1503"/>
              <a:ext cx="13" cy="2"/>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61" name="Line 92"/>
            <p:cNvSpPr>
              <a:spLocks noChangeShapeType="1"/>
            </p:cNvSpPr>
            <p:nvPr/>
          </p:nvSpPr>
          <p:spPr bwMode="auto">
            <a:xfrm>
              <a:off x="3355" y="1510"/>
              <a:ext cx="7" cy="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62" name="Oval 93"/>
            <p:cNvSpPr>
              <a:spLocks noChangeArrowheads="1"/>
            </p:cNvSpPr>
            <p:nvPr/>
          </p:nvSpPr>
          <p:spPr bwMode="auto">
            <a:xfrm rot="-240000">
              <a:off x="3347" y="1516"/>
              <a:ext cx="68" cy="35"/>
            </a:xfrm>
            <a:prstGeom prst="ellipse">
              <a:avLst/>
            </a:prstGeom>
            <a:solidFill>
              <a:sysClr val="window" lastClr="FFFFFF"/>
            </a:solidFill>
            <a:ln w="127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263" name="Line 94"/>
            <p:cNvSpPr>
              <a:spLocks noChangeShapeType="1"/>
            </p:cNvSpPr>
            <p:nvPr/>
          </p:nvSpPr>
          <p:spPr bwMode="auto">
            <a:xfrm>
              <a:off x="3397" y="1501"/>
              <a:ext cx="37"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64" name="Freeform 95"/>
            <p:cNvSpPr>
              <a:spLocks/>
            </p:cNvSpPr>
            <p:nvPr/>
          </p:nvSpPr>
          <p:spPr bwMode="auto">
            <a:xfrm>
              <a:off x="3355" y="1508"/>
              <a:ext cx="25" cy="19"/>
            </a:xfrm>
            <a:custGeom>
              <a:avLst/>
              <a:gdLst>
                <a:gd name="T0" fmla="*/ 0 w 25"/>
                <a:gd name="T1" fmla="*/ 4 h 19"/>
                <a:gd name="T2" fmla="*/ 16 w 25"/>
                <a:gd name="T3" fmla="*/ 0 h 19"/>
                <a:gd name="T4" fmla="*/ 24 w 25"/>
                <a:gd name="T5" fmla="*/ 7 h 19"/>
                <a:gd name="T6" fmla="*/ 16 w 25"/>
                <a:gd name="T7" fmla="*/ 18 h 19"/>
                <a:gd name="T8" fmla="*/ 0 w 25"/>
                <a:gd name="T9" fmla="*/ 4 h 19"/>
                <a:gd name="T10" fmla="*/ 0 w 25"/>
                <a:gd name="T11" fmla="*/ 4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19">
                  <a:moveTo>
                    <a:pt x="0" y="4"/>
                  </a:moveTo>
                  <a:lnTo>
                    <a:pt x="16" y="0"/>
                  </a:lnTo>
                  <a:lnTo>
                    <a:pt x="24" y="7"/>
                  </a:lnTo>
                  <a:lnTo>
                    <a:pt x="16" y="18"/>
                  </a:lnTo>
                  <a:lnTo>
                    <a:pt x="0" y="4"/>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65" name="Freeform 96"/>
            <p:cNvSpPr>
              <a:spLocks/>
            </p:cNvSpPr>
            <p:nvPr/>
          </p:nvSpPr>
          <p:spPr bwMode="auto">
            <a:xfrm>
              <a:off x="3356" y="1509"/>
              <a:ext cx="23" cy="17"/>
            </a:xfrm>
            <a:custGeom>
              <a:avLst/>
              <a:gdLst>
                <a:gd name="T0" fmla="*/ 21 w 23"/>
                <a:gd name="T1" fmla="*/ 0 h 17"/>
                <a:gd name="T2" fmla="*/ 22 w 23"/>
                <a:gd name="T3" fmla="*/ 12 h 17"/>
                <a:gd name="T4" fmla="*/ 11 w 23"/>
                <a:gd name="T5" fmla="*/ 16 h 17"/>
                <a:gd name="T6" fmla="*/ 0 w 23"/>
                <a:gd name="T7" fmla="*/ 6 h 17"/>
                <a:gd name="T8" fmla="*/ 15 w 23"/>
                <a:gd name="T9" fmla="*/ 2 h 17"/>
                <a:gd name="T10" fmla="*/ 21 w 23"/>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7">
                  <a:moveTo>
                    <a:pt x="21" y="0"/>
                  </a:moveTo>
                  <a:lnTo>
                    <a:pt x="22" y="12"/>
                  </a:lnTo>
                  <a:lnTo>
                    <a:pt x="11" y="16"/>
                  </a:lnTo>
                  <a:lnTo>
                    <a:pt x="0" y="6"/>
                  </a:lnTo>
                  <a:lnTo>
                    <a:pt x="15" y="2"/>
                  </a:lnTo>
                  <a:lnTo>
                    <a:pt x="21" y="0"/>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66" name="Rectangle 97"/>
            <p:cNvSpPr>
              <a:spLocks noChangeArrowheads="1"/>
            </p:cNvSpPr>
            <p:nvPr/>
          </p:nvSpPr>
          <p:spPr bwMode="auto">
            <a:xfrm rot="-240000">
              <a:off x="3300" y="1530"/>
              <a:ext cx="16" cy="8"/>
            </a:xfrm>
            <a:prstGeom prst="rect">
              <a:avLst/>
            </a:prstGeom>
            <a:solidFill>
              <a:srgbClr val="FFFFFF"/>
            </a:solidFill>
            <a:ln w="127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267" name="Freeform 98"/>
            <p:cNvSpPr>
              <a:spLocks/>
            </p:cNvSpPr>
            <p:nvPr/>
          </p:nvSpPr>
          <p:spPr bwMode="auto">
            <a:xfrm>
              <a:off x="3206" y="1483"/>
              <a:ext cx="94" cy="103"/>
            </a:xfrm>
            <a:custGeom>
              <a:avLst/>
              <a:gdLst>
                <a:gd name="T0" fmla="*/ 0 w 94"/>
                <a:gd name="T1" fmla="*/ 6 h 103"/>
                <a:gd name="T2" fmla="*/ 4 w 94"/>
                <a:gd name="T3" fmla="*/ 102 h 103"/>
                <a:gd name="T4" fmla="*/ 93 w 94"/>
                <a:gd name="T5" fmla="*/ 90 h 103"/>
                <a:gd name="T6" fmla="*/ 89 w 94"/>
                <a:gd name="T7" fmla="*/ 0 h 103"/>
                <a:gd name="T8" fmla="*/ 0 w 94"/>
                <a:gd name="T9" fmla="*/ 6 h 103"/>
              </a:gdLst>
              <a:ahLst/>
              <a:cxnLst>
                <a:cxn ang="0">
                  <a:pos x="T0" y="T1"/>
                </a:cxn>
                <a:cxn ang="0">
                  <a:pos x="T2" y="T3"/>
                </a:cxn>
                <a:cxn ang="0">
                  <a:pos x="T4" y="T5"/>
                </a:cxn>
                <a:cxn ang="0">
                  <a:pos x="T6" y="T7"/>
                </a:cxn>
                <a:cxn ang="0">
                  <a:pos x="T8" y="T9"/>
                </a:cxn>
              </a:cxnLst>
              <a:rect l="0" t="0" r="r" b="b"/>
              <a:pathLst>
                <a:path w="94" h="103">
                  <a:moveTo>
                    <a:pt x="0" y="6"/>
                  </a:moveTo>
                  <a:lnTo>
                    <a:pt x="4" y="102"/>
                  </a:lnTo>
                  <a:lnTo>
                    <a:pt x="93" y="90"/>
                  </a:lnTo>
                  <a:lnTo>
                    <a:pt x="89" y="0"/>
                  </a:lnTo>
                  <a:lnTo>
                    <a:pt x="0" y="6"/>
                  </a:lnTo>
                </a:path>
              </a:pathLst>
            </a:custGeom>
            <a:gradFill rotWithShape="0">
              <a:gsLst>
                <a:gs pos="0">
                  <a:sysClr val="window" lastClr="FFFFFF"/>
                </a:gs>
                <a:gs pos="100000">
                  <a:sysClr val="window" lastClr="FFFFFF">
                    <a:gamma/>
                    <a:shade val="89804"/>
                    <a:invGamma/>
                  </a:sysClr>
                </a:gs>
              </a:gsLst>
              <a:lin ang="5400000" scaled="1"/>
            </a:gra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68" name="Line 99"/>
            <p:cNvSpPr>
              <a:spLocks noChangeShapeType="1"/>
            </p:cNvSpPr>
            <p:nvPr/>
          </p:nvSpPr>
          <p:spPr bwMode="auto">
            <a:xfrm>
              <a:off x="3360" y="1545"/>
              <a:ext cx="12"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69" name="Line 100"/>
            <p:cNvSpPr>
              <a:spLocks noChangeShapeType="1"/>
            </p:cNvSpPr>
            <p:nvPr/>
          </p:nvSpPr>
          <p:spPr bwMode="auto">
            <a:xfrm>
              <a:off x="3359" y="1545"/>
              <a:ext cx="13" cy="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70" name="Freeform 101"/>
            <p:cNvSpPr>
              <a:spLocks/>
            </p:cNvSpPr>
            <p:nvPr/>
          </p:nvSpPr>
          <p:spPr bwMode="auto">
            <a:xfrm>
              <a:off x="3356" y="1543"/>
              <a:ext cx="23" cy="18"/>
            </a:xfrm>
            <a:custGeom>
              <a:avLst/>
              <a:gdLst>
                <a:gd name="T0" fmla="*/ 17 w 23"/>
                <a:gd name="T1" fmla="*/ 15 h 18"/>
                <a:gd name="T2" fmla="*/ 22 w 23"/>
                <a:gd name="T3" fmla="*/ 15 h 18"/>
                <a:gd name="T4" fmla="*/ 22 w 23"/>
                <a:gd name="T5" fmla="*/ 15 h 18"/>
                <a:gd name="T6" fmla="*/ 22 w 23"/>
                <a:gd name="T7" fmla="*/ 12 h 18"/>
                <a:gd name="T8" fmla="*/ 22 w 23"/>
                <a:gd name="T9" fmla="*/ 2 h 18"/>
                <a:gd name="T10" fmla="*/ 22 w 23"/>
                <a:gd name="T11" fmla="*/ 2 h 18"/>
                <a:gd name="T12" fmla="*/ 22 w 23"/>
                <a:gd name="T13" fmla="*/ 0 h 18"/>
                <a:gd name="T14" fmla="*/ 16 w 23"/>
                <a:gd name="T15" fmla="*/ 1 h 18"/>
                <a:gd name="T16" fmla="*/ 11 w 23"/>
                <a:gd name="T17" fmla="*/ 4 h 18"/>
                <a:gd name="T18" fmla="*/ 11 w 23"/>
                <a:gd name="T19" fmla="*/ 4 h 18"/>
                <a:gd name="T20" fmla="*/ 5 w 23"/>
                <a:gd name="T21" fmla="*/ 6 h 18"/>
                <a:gd name="T22" fmla="*/ 5 w 23"/>
                <a:gd name="T23" fmla="*/ 6 h 18"/>
                <a:gd name="T24" fmla="*/ 0 w 23"/>
                <a:gd name="T25" fmla="*/ 9 h 18"/>
                <a:gd name="T26" fmla="*/ 0 w 23"/>
                <a:gd name="T27" fmla="*/ 11 h 18"/>
                <a:gd name="T28" fmla="*/ 6 w 23"/>
                <a:gd name="T29" fmla="*/ 11 h 18"/>
                <a:gd name="T30" fmla="*/ 6 w 23"/>
                <a:gd name="T31" fmla="*/ 15 h 18"/>
                <a:gd name="T32" fmla="*/ 11 w 23"/>
                <a:gd name="T33" fmla="*/ 17 h 18"/>
                <a:gd name="T34" fmla="*/ 11 w 23"/>
                <a:gd name="T35" fmla="*/ 17 h 18"/>
                <a:gd name="T36" fmla="*/ 17 w 23"/>
                <a:gd name="T37" fmla="*/ 15 h 18"/>
                <a:gd name="T38" fmla="*/ 17 w 23"/>
                <a:gd name="T39" fmla="*/ 15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 h="18">
                  <a:moveTo>
                    <a:pt x="17" y="15"/>
                  </a:moveTo>
                  <a:lnTo>
                    <a:pt x="22" y="15"/>
                  </a:lnTo>
                  <a:lnTo>
                    <a:pt x="22" y="12"/>
                  </a:lnTo>
                  <a:lnTo>
                    <a:pt x="22" y="2"/>
                  </a:lnTo>
                  <a:lnTo>
                    <a:pt x="22" y="0"/>
                  </a:lnTo>
                  <a:lnTo>
                    <a:pt x="16" y="1"/>
                  </a:lnTo>
                  <a:lnTo>
                    <a:pt x="11" y="4"/>
                  </a:lnTo>
                  <a:lnTo>
                    <a:pt x="5" y="6"/>
                  </a:lnTo>
                  <a:lnTo>
                    <a:pt x="0" y="9"/>
                  </a:lnTo>
                  <a:lnTo>
                    <a:pt x="0" y="11"/>
                  </a:lnTo>
                  <a:lnTo>
                    <a:pt x="6" y="11"/>
                  </a:lnTo>
                  <a:lnTo>
                    <a:pt x="6" y="15"/>
                  </a:lnTo>
                  <a:lnTo>
                    <a:pt x="11" y="17"/>
                  </a:lnTo>
                  <a:lnTo>
                    <a:pt x="17" y="15"/>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71" name="Freeform 102"/>
            <p:cNvSpPr>
              <a:spLocks/>
            </p:cNvSpPr>
            <p:nvPr/>
          </p:nvSpPr>
          <p:spPr bwMode="auto">
            <a:xfrm>
              <a:off x="3356" y="1547"/>
              <a:ext cx="26" cy="17"/>
            </a:xfrm>
            <a:custGeom>
              <a:avLst/>
              <a:gdLst>
                <a:gd name="T0" fmla="*/ 3 w 26"/>
                <a:gd name="T1" fmla="*/ 0 h 17"/>
                <a:gd name="T2" fmla="*/ 25 w 26"/>
                <a:gd name="T3" fmla="*/ 4 h 17"/>
                <a:gd name="T4" fmla="*/ 23 w 26"/>
                <a:gd name="T5" fmla="*/ 16 h 17"/>
                <a:gd name="T6" fmla="*/ 0 w 26"/>
                <a:gd name="T7" fmla="*/ 11 h 17"/>
                <a:gd name="T8" fmla="*/ 3 w 26"/>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7">
                  <a:moveTo>
                    <a:pt x="3" y="0"/>
                  </a:moveTo>
                  <a:lnTo>
                    <a:pt x="25" y="4"/>
                  </a:lnTo>
                  <a:lnTo>
                    <a:pt x="23" y="16"/>
                  </a:lnTo>
                  <a:lnTo>
                    <a:pt x="0" y="11"/>
                  </a:lnTo>
                  <a:lnTo>
                    <a:pt x="3"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72" name="Freeform 103"/>
            <p:cNvSpPr>
              <a:spLocks/>
            </p:cNvSpPr>
            <p:nvPr/>
          </p:nvSpPr>
          <p:spPr bwMode="auto">
            <a:xfrm>
              <a:off x="3370" y="1546"/>
              <a:ext cx="23" cy="17"/>
            </a:xfrm>
            <a:custGeom>
              <a:avLst/>
              <a:gdLst>
                <a:gd name="T0" fmla="*/ 0 w 23"/>
                <a:gd name="T1" fmla="*/ 9 h 17"/>
                <a:gd name="T2" fmla="*/ 1 w 23"/>
                <a:gd name="T3" fmla="*/ 11 h 17"/>
                <a:gd name="T4" fmla="*/ 4 w 23"/>
                <a:gd name="T5" fmla="*/ 11 h 17"/>
                <a:gd name="T6" fmla="*/ 4 w 23"/>
                <a:gd name="T7" fmla="*/ 13 h 17"/>
                <a:gd name="T8" fmla="*/ 7 w 23"/>
                <a:gd name="T9" fmla="*/ 14 h 17"/>
                <a:gd name="T10" fmla="*/ 7 w 23"/>
                <a:gd name="T11" fmla="*/ 14 h 17"/>
                <a:gd name="T12" fmla="*/ 9 w 23"/>
                <a:gd name="T13" fmla="*/ 16 h 17"/>
                <a:gd name="T14" fmla="*/ 13 w 23"/>
                <a:gd name="T15" fmla="*/ 15 h 17"/>
                <a:gd name="T16" fmla="*/ 16 w 23"/>
                <a:gd name="T17" fmla="*/ 12 h 17"/>
                <a:gd name="T18" fmla="*/ 16 w 23"/>
                <a:gd name="T19" fmla="*/ 12 h 17"/>
                <a:gd name="T20" fmla="*/ 19 w 23"/>
                <a:gd name="T21" fmla="*/ 11 h 17"/>
                <a:gd name="T22" fmla="*/ 19 w 23"/>
                <a:gd name="T23" fmla="*/ 8 h 17"/>
                <a:gd name="T24" fmla="*/ 22 w 23"/>
                <a:gd name="T25" fmla="*/ 8 h 17"/>
                <a:gd name="T26" fmla="*/ 22 w 23"/>
                <a:gd name="T27" fmla="*/ 6 h 17"/>
                <a:gd name="T28" fmla="*/ 19 w 23"/>
                <a:gd name="T29" fmla="*/ 4 h 17"/>
                <a:gd name="T30" fmla="*/ 19 w 23"/>
                <a:gd name="T31" fmla="*/ 4 h 17"/>
                <a:gd name="T32" fmla="*/ 16 w 23"/>
                <a:gd name="T33" fmla="*/ 2 h 17"/>
                <a:gd name="T34" fmla="*/ 16 w 23"/>
                <a:gd name="T35" fmla="*/ 2 h 17"/>
                <a:gd name="T36" fmla="*/ 13 w 23"/>
                <a:gd name="T37" fmla="*/ 0 h 17"/>
                <a:gd name="T38" fmla="*/ 10 w 23"/>
                <a:gd name="T39" fmla="*/ 0 h 17"/>
                <a:gd name="T40" fmla="*/ 7 w 23"/>
                <a:gd name="T41" fmla="*/ 3 h 17"/>
                <a:gd name="T42" fmla="*/ 7 w 23"/>
                <a:gd name="T43" fmla="*/ 3 h 17"/>
                <a:gd name="T44" fmla="*/ 3 w 23"/>
                <a:gd name="T45" fmla="*/ 6 h 17"/>
                <a:gd name="T46" fmla="*/ 3 w 23"/>
                <a:gd name="T47" fmla="*/ 6 h 17"/>
                <a:gd name="T48" fmla="*/ 0 w 23"/>
                <a:gd name="T49" fmla="*/ 9 h 17"/>
                <a:gd name="T50" fmla="*/ 0 w 23"/>
                <a:gd name="T51" fmla="*/ 9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 h="17">
                  <a:moveTo>
                    <a:pt x="0" y="9"/>
                  </a:moveTo>
                  <a:lnTo>
                    <a:pt x="1" y="11"/>
                  </a:lnTo>
                  <a:lnTo>
                    <a:pt x="4" y="11"/>
                  </a:lnTo>
                  <a:lnTo>
                    <a:pt x="4" y="13"/>
                  </a:lnTo>
                  <a:lnTo>
                    <a:pt x="7" y="14"/>
                  </a:lnTo>
                  <a:lnTo>
                    <a:pt x="9" y="16"/>
                  </a:lnTo>
                  <a:lnTo>
                    <a:pt x="13" y="15"/>
                  </a:lnTo>
                  <a:lnTo>
                    <a:pt x="16" y="12"/>
                  </a:lnTo>
                  <a:lnTo>
                    <a:pt x="19" y="11"/>
                  </a:lnTo>
                  <a:lnTo>
                    <a:pt x="19" y="8"/>
                  </a:lnTo>
                  <a:lnTo>
                    <a:pt x="22" y="8"/>
                  </a:lnTo>
                  <a:lnTo>
                    <a:pt x="22" y="6"/>
                  </a:lnTo>
                  <a:lnTo>
                    <a:pt x="19" y="4"/>
                  </a:lnTo>
                  <a:lnTo>
                    <a:pt x="16" y="2"/>
                  </a:lnTo>
                  <a:lnTo>
                    <a:pt x="13" y="0"/>
                  </a:lnTo>
                  <a:lnTo>
                    <a:pt x="10" y="0"/>
                  </a:lnTo>
                  <a:lnTo>
                    <a:pt x="7" y="3"/>
                  </a:lnTo>
                  <a:lnTo>
                    <a:pt x="3" y="6"/>
                  </a:lnTo>
                  <a:lnTo>
                    <a:pt x="0" y="9"/>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73" name="Line 104"/>
            <p:cNvSpPr>
              <a:spLocks noChangeShapeType="1"/>
            </p:cNvSpPr>
            <p:nvPr/>
          </p:nvSpPr>
          <p:spPr bwMode="auto">
            <a:xfrm>
              <a:off x="3350" y="1538"/>
              <a:ext cx="10" cy="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74" name="Line 105"/>
            <p:cNvSpPr>
              <a:spLocks noChangeShapeType="1"/>
            </p:cNvSpPr>
            <p:nvPr/>
          </p:nvSpPr>
          <p:spPr bwMode="auto">
            <a:xfrm>
              <a:off x="3350" y="1533"/>
              <a:ext cx="14"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75" name="Freeform 106"/>
            <p:cNvSpPr>
              <a:spLocks/>
            </p:cNvSpPr>
            <p:nvPr/>
          </p:nvSpPr>
          <p:spPr bwMode="auto">
            <a:xfrm>
              <a:off x="3348" y="1537"/>
              <a:ext cx="26" cy="17"/>
            </a:xfrm>
            <a:custGeom>
              <a:avLst/>
              <a:gdLst>
                <a:gd name="T0" fmla="*/ 19 w 26"/>
                <a:gd name="T1" fmla="*/ 16 h 17"/>
                <a:gd name="T2" fmla="*/ 25 w 26"/>
                <a:gd name="T3" fmla="*/ 14 h 17"/>
                <a:gd name="T4" fmla="*/ 25 w 26"/>
                <a:gd name="T5" fmla="*/ 12 h 17"/>
                <a:gd name="T6" fmla="*/ 25 w 26"/>
                <a:gd name="T7" fmla="*/ 12 h 17"/>
                <a:gd name="T8" fmla="*/ 23 w 26"/>
                <a:gd name="T9" fmla="*/ 2 h 17"/>
                <a:gd name="T10" fmla="*/ 23 w 26"/>
                <a:gd name="T11" fmla="*/ 0 h 17"/>
                <a:gd name="T12" fmla="*/ 23 w 26"/>
                <a:gd name="T13" fmla="*/ 0 h 17"/>
                <a:gd name="T14" fmla="*/ 17 w 26"/>
                <a:gd name="T15" fmla="*/ 0 h 17"/>
                <a:gd name="T16" fmla="*/ 11 w 26"/>
                <a:gd name="T17" fmla="*/ 0 h 17"/>
                <a:gd name="T18" fmla="*/ 11 w 26"/>
                <a:gd name="T19" fmla="*/ 0 h 17"/>
                <a:gd name="T20" fmla="*/ 6 w 26"/>
                <a:gd name="T21" fmla="*/ 3 h 17"/>
                <a:gd name="T22" fmla="*/ 6 w 26"/>
                <a:gd name="T23" fmla="*/ 5 h 17"/>
                <a:gd name="T24" fmla="*/ 0 w 26"/>
                <a:gd name="T25" fmla="*/ 5 h 17"/>
                <a:gd name="T26" fmla="*/ 0 w 26"/>
                <a:gd name="T27" fmla="*/ 7 h 17"/>
                <a:gd name="T28" fmla="*/ 6 w 26"/>
                <a:gd name="T29" fmla="*/ 9 h 17"/>
                <a:gd name="T30" fmla="*/ 6 w 26"/>
                <a:gd name="T31" fmla="*/ 12 h 17"/>
                <a:gd name="T32" fmla="*/ 12 w 26"/>
                <a:gd name="T33" fmla="*/ 13 h 17"/>
                <a:gd name="T34" fmla="*/ 12 w 26"/>
                <a:gd name="T35" fmla="*/ 13 h 17"/>
                <a:gd name="T36" fmla="*/ 19 w 26"/>
                <a:gd name="T37" fmla="*/ 16 h 17"/>
                <a:gd name="T38" fmla="*/ 19 w 26"/>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6" h="17">
                  <a:moveTo>
                    <a:pt x="19" y="16"/>
                  </a:moveTo>
                  <a:lnTo>
                    <a:pt x="25" y="14"/>
                  </a:lnTo>
                  <a:lnTo>
                    <a:pt x="25" y="12"/>
                  </a:lnTo>
                  <a:lnTo>
                    <a:pt x="23" y="2"/>
                  </a:lnTo>
                  <a:lnTo>
                    <a:pt x="23" y="0"/>
                  </a:lnTo>
                  <a:lnTo>
                    <a:pt x="17" y="0"/>
                  </a:lnTo>
                  <a:lnTo>
                    <a:pt x="11" y="0"/>
                  </a:lnTo>
                  <a:lnTo>
                    <a:pt x="6" y="3"/>
                  </a:lnTo>
                  <a:lnTo>
                    <a:pt x="6" y="5"/>
                  </a:lnTo>
                  <a:lnTo>
                    <a:pt x="0" y="5"/>
                  </a:lnTo>
                  <a:lnTo>
                    <a:pt x="0" y="7"/>
                  </a:lnTo>
                  <a:lnTo>
                    <a:pt x="6" y="9"/>
                  </a:lnTo>
                  <a:lnTo>
                    <a:pt x="6" y="12"/>
                  </a:lnTo>
                  <a:lnTo>
                    <a:pt x="12" y="13"/>
                  </a:lnTo>
                  <a:lnTo>
                    <a:pt x="19"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76" name="Freeform 107"/>
            <p:cNvSpPr>
              <a:spLocks/>
            </p:cNvSpPr>
            <p:nvPr/>
          </p:nvSpPr>
          <p:spPr bwMode="auto">
            <a:xfrm>
              <a:off x="3347" y="1536"/>
              <a:ext cx="26" cy="17"/>
            </a:xfrm>
            <a:custGeom>
              <a:avLst/>
              <a:gdLst>
                <a:gd name="T0" fmla="*/ 3 w 26"/>
                <a:gd name="T1" fmla="*/ 0 h 17"/>
                <a:gd name="T2" fmla="*/ 25 w 26"/>
                <a:gd name="T3" fmla="*/ 5 h 17"/>
                <a:gd name="T4" fmla="*/ 24 w 26"/>
                <a:gd name="T5" fmla="*/ 16 h 17"/>
                <a:gd name="T6" fmla="*/ 0 w 26"/>
                <a:gd name="T7" fmla="*/ 10 h 17"/>
                <a:gd name="T8" fmla="*/ 3 w 26"/>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7">
                  <a:moveTo>
                    <a:pt x="3" y="0"/>
                  </a:moveTo>
                  <a:lnTo>
                    <a:pt x="25" y="5"/>
                  </a:lnTo>
                  <a:lnTo>
                    <a:pt x="24" y="16"/>
                  </a:lnTo>
                  <a:lnTo>
                    <a:pt x="0" y="10"/>
                  </a:lnTo>
                  <a:lnTo>
                    <a:pt x="3"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77" name="Freeform 108"/>
            <p:cNvSpPr>
              <a:spLocks/>
            </p:cNvSpPr>
            <p:nvPr/>
          </p:nvSpPr>
          <p:spPr bwMode="auto">
            <a:xfrm>
              <a:off x="3361" y="1535"/>
              <a:ext cx="24" cy="17"/>
            </a:xfrm>
            <a:custGeom>
              <a:avLst/>
              <a:gdLst>
                <a:gd name="T0" fmla="*/ 0 w 24"/>
                <a:gd name="T1" fmla="*/ 6 h 17"/>
                <a:gd name="T2" fmla="*/ 1 w 24"/>
                <a:gd name="T3" fmla="*/ 10 h 17"/>
                <a:gd name="T4" fmla="*/ 4 w 24"/>
                <a:gd name="T5" fmla="*/ 9 h 17"/>
                <a:gd name="T6" fmla="*/ 4 w 24"/>
                <a:gd name="T7" fmla="*/ 14 h 17"/>
                <a:gd name="T8" fmla="*/ 8 w 24"/>
                <a:gd name="T9" fmla="*/ 16 h 17"/>
                <a:gd name="T10" fmla="*/ 8 w 24"/>
                <a:gd name="T11" fmla="*/ 16 h 17"/>
                <a:gd name="T12" fmla="*/ 11 w 24"/>
                <a:gd name="T13" fmla="*/ 16 h 17"/>
                <a:gd name="T14" fmla="*/ 14 w 24"/>
                <a:gd name="T15" fmla="*/ 16 h 17"/>
                <a:gd name="T16" fmla="*/ 14 w 24"/>
                <a:gd name="T17" fmla="*/ 16 h 17"/>
                <a:gd name="T18" fmla="*/ 17 w 24"/>
                <a:gd name="T19" fmla="*/ 16 h 17"/>
                <a:gd name="T20" fmla="*/ 20 w 24"/>
                <a:gd name="T21" fmla="*/ 13 h 17"/>
                <a:gd name="T22" fmla="*/ 19 w 24"/>
                <a:gd name="T23" fmla="*/ 7 h 17"/>
                <a:gd name="T24" fmla="*/ 23 w 24"/>
                <a:gd name="T25" fmla="*/ 7 h 17"/>
                <a:gd name="T26" fmla="*/ 23 w 24"/>
                <a:gd name="T27" fmla="*/ 5 h 17"/>
                <a:gd name="T28" fmla="*/ 19 w 24"/>
                <a:gd name="T29" fmla="*/ 3 h 17"/>
                <a:gd name="T30" fmla="*/ 19 w 24"/>
                <a:gd name="T31" fmla="*/ 3 h 17"/>
                <a:gd name="T32" fmla="*/ 19 w 24"/>
                <a:gd name="T33" fmla="*/ 0 h 17"/>
                <a:gd name="T34" fmla="*/ 16 w 24"/>
                <a:gd name="T35" fmla="*/ 0 h 17"/>
                <a:gd name="T36" fmla="*/ 12 w 24"/>
                <a:gd name="T37" fmla="*/ 1 h 17"/>
                <a:gd name="T38" fmla="*/ 7 w 24"/>
                <a:gd name="T39" fmla="*/ 1 h 17"/>
                <a:gd name="T40" fmla="*/ 7 w 24"/>
                <a:gd name="T41" fmla="*/ 1 h 17"/>
                <a:gd name="T42" fmla="*/ 4 w 24"/>
                <a:gd name="T43" fmla="*/ 2 h 17"/>
                <a:gd name="T44" fmla="*/ 4 w 24"/>
                <a:gd name="T45" fmla="*/ 4 h 17"/>
                <a:gd name="T46" fmla="*/ 4 w 24"/>
                <a:gd name="T47" fmla="*/ 4 h 17"/>
                <a:gd name="T48" fmla="*/ 0 w 24"/>
                <a:gd name="T49" fmla="*/ 6 h 17"/>
                <a:gd name="T50" fmla="*/ 0 w 24"/>
                <a:gd name="T51" fmla="*/ 6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7">
                  <a:moveTo>
                    <a:pt x="0" y="6"/>
                  </a:moveTo>
                  <a:lnTo>
                    <a:pt x="1" y="10"/>
                  </a:lnTo>
                  <a:lnTo>
                    <a:pt x="4" y="9"/>
                  </a:lnTo>
                  <a:lnTo>
                    <a:pt x="4" y="14"/>
                  </a:lnTo>
                  <a:lnTo>
                    <a:pt x="8" y="16"/>
                  </a:lnTo>
                  <a:lnTo>
                    <a:pt x="11" y="16"/>
                  </a:lnTo>
                  <a:lnTo>
                    <a:pt x="14" y="16"/>
                  </a:lnTo>
                  <a:lnTo>
                    <a:pt x="17" y="16"/>
                  </a:lnTo>
                  <a:lnTo>
                    <a:pt x="20" y="13"/>
                  </a:lnTo>
                  <a:lnTo>
                    <a:pt x="19" y="7"/>
                  </a:lnTo>
                  <a:lnTo>
                    <a:pt x="23" y="7"/>
                  </a:lnTo>
                  <a:lnTo>
                    <a:pt x="23" y="5"/>
                  </a:lnTo>
                  <a:lnTo>
                    <a:pt x="19" y="3"/>
                  </a:lnTo>
                  <a:lnTo>
                    <a:pt x="19" y="0"/>
                  </a:lnTo>
                  <a:lnTo>
                    <a:pt x="16" y="0"/>
                  </a:lnTo>
                  <a:lnTo>
                    <a:pt x="12" y="1"/>
                  </a:lnTo>
                  <a:lnTo>
                    <a:pt x="7" y="1"/>
                  </a:lnTo>
                  <a:lnTo>
                    <a:pt x="4" y="2"/>
                  </a:lnTo>
                  <a:lnTo>
                    <a:pt x="4" y="4"/>
                  </a:lnTo>
                  <a:lnTo>
                    <a:pt x="0" y="6"/>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78" name="Line 109"/>
            <p:cNvSpPr>
              <a:spLocks noChangeShapeType="1"/>
            </p:cNvSpPr>
            <p:nvPr/>
          </p:nvSpPr>
          <p:spPr bwMode="auto">
            <a:xfrm flipV="1">
              <a:off x="3355" y="1526"/>
              <a:ext cx="14" cy="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79" name="Line 110"/>
            <p:cNvSpPr>
              <a:spLocks noChangeShapeType="1"/>
            </p:cNvSpPr>
            <p:nvPr/>
          </p:nvSpPr>
          <p:spPr bwMode="auto">
            <a:xfrm>
              <a:off x="3358" y="1524"/>
              <a:ext cx="13" cy="0"/>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80" name="Freeform 111"/>
            <p:cNvSpPr>
              <a:spLocks/>
            </p:cNvSpPr>
            <p:nvPr/>
          </p:nvSpPr>
          <p:spPr bwMode="auto">
            <a:xfrm>
              <a:off x="3355" y="1521"/>
              <a:ext cx="25" cy="18"/>
            </a:xfrm>
            <a:custGeom>
              <a:avLst/>
              <a:gdLst>
                <a:gd name="T0" fmla="*/ 18 w 25"/>
                <a:gd name="T1" fmla="*/ 16 h 18"/>
                <a:gd name="T2" fmla="*/ 18 w 25"/>
                <a:gd name="T3" fmla="*/ 16 h 18"/>
                <a:gd name="T4" fmla="*/ 18 w 25"/>
                <a:gd name="T5" fmla="*/ 14 h 18"/>
                <a:gd name="T6" fmla="*/ 24 w 25"/>
                <a:gd name="T7" fmla="*/ 13 h 18"/>
                <a:gd name="T8" fmla="*/ 23 w 25"/>
                <a:gd name="T9" fmla="*/ 2 h 18"/>
                <a:gd name="T10" fmla="*/ 18 w 25"/>
                <a:gd name="T11" fmla="*/ 3 h 18"/>
                <a:gd name="T12" fmla="*/ 18 w 25"/>
                <a:gd name="T13" fmla="*/ 0 h 18"/>
                <a:gd name="T14" fmla="*/ 12 w 25"/>
                <a:gd name="T15" fmla="*/ 1 h 18"/>
                <a:gd name="T16" fmla="*/ 12 w 25"/>
                <a:gd name="T17" fmla="*/ 3 h 18"/>
                <a:gd name="T18" fmla="*/ 6 w 25"/>
                <a:gd name="T19" fmla="*/ 3 h 18"/>
                <a:gd name="T20" fmla="*/ 0 w 25"/>
                <a:gd name="T21" fmla="*/ 7 h 18"/>
                <a:gd name="T22" fmla="*/ 0 w 25"/>
                <a:gd name="T23" fmla="*/ 8 h 18"/>
                <a:gd name="T24" fmla="*/ 0 w 25"/>
                <a:gd name="T25" fmla="*/ 8 h 18"/>
                <a:gd name="T26" fmla="*/ 1 w 25"/>
                <a:gd name="T27" fmla="*/ 11 h 18"/>
                <a:gd name="T28" fmla="*/ 1 w 25"/>
                <a:gd name="T29" fmla="*/ 13 h 18"/>
                <a:gd name="T30" fmla="*/ 1 w 25"/>
                <a:gd name="T31" fmla="*/ 13 h 18"/>
                <a:gd name="T32" fmla="*/ 6 w 25"/>
                <a:gd name="T33" fmla="*/ 15 h 18"/>
                <a:gd name="T34" fmla="*/ 12 w 25"/>
                <a:gd name="T35" fmla="*/ 15 h 18"/>
                <a:gd name="T36" fmla="*/ 12 w 25"/>
                <a:gd name="T37" fmla="*/ 17 h 18"/>
                <a:gd name="T38" fmla="*/ 18 w 25"/>
                <a:gd name="T39" fmla="*/ 16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8">
                  <a:moveTo>
                    <a:pt x="18" y="16"/>
                  </a:moveTo>
                  <a:lnTo>
                    <a:pt x="18" y="16"/>
                  </a:lnTo>
                  <a:lnTo>
                    <a:pt x="18" y="14"/>
                  </a:lnTo>
                  <a:lnTo>
                    <a:pt x="24" y="13"/>
                  </a:lnTo>
                  <a:lnTo>
                    <a:pt x="23" y="2"/>
                  </a:lnTo>
                  <a:lnTo>
                    <a:pt x="18" y="3"/>
                  </a:lnTo>
                  <a:lnTo>
                    <a:pt x="18" y="0"/>
                  </a:lnTo>
                  <a:lnTo>
                    <a:pt x="12" y="1"/>
                  </a:lnTo>
                  <a:lnTo>
                    <a:pt x="12" y="3"/>
                  </a:lnTo>
                  <a:lnTo>
                    <a:pt x="6" y="3"/>
                  </a:lnTo>
                  <a:lnTo>
                    <a:pt x="0" y="7"/>
                  </a:lnTo>
                  <a:lnTo>
                    <a:pt x="0" y="8"/>
                  </a:lnTo>
                  <a:lnTo>
                    <a:pt x="1" y="11"/>
                  </a:lnTo>
                  <a:lnTo>
                    <a:pt x="1" y="13"/>
                  </a:lnTo>
                  <a:lnTo>
                    <a:pt x="6" y="15"/>
                  </a:lnTo>
                  <a:lnTo>
                    <a:pt x="12" y="15"/>
                  </a:lnTo>
                  <a:lnTo>
                    <a:pt x="12" y="17"/>
                  </a:lnTo>
                  <a:lnTo>
                    <a:pt x="18"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81" name="Freeform 112"/>
            <p:cNvSpPr>
              <a:spLocks/>
            </p:cNvSpPr>
            <p:nvPr/>
          </p:nvSpPr>
          <p:spPr bwMode="auto">
            <a:xfrm>
              <a:off x="3354" y="1526"/>
              <a:ext cx="27" cy="17"/>
            </a:xfrm>
            <a:custGeom>
              <a:avLst/>
              <a:gdLst>
                <a:gd name="T0" fmla="*/ 2 w 27"/>
                <a:gd name="T1" fmla="*/ 0 h 17"/>
                <a:gd name="T2" fmla="*/ 26 w 27"/>
                <a:gd name="T3" fmla="*/ 5 h 17"/>
                <a:gd name="T4" fmla="*/ 24 w 27"/>
                <a:gd name="T5" fmla="*/ 16 h 17"/>
                <a:gd name="T6" fmla="*/ 0 w 27"/>
                <a:gd name="T7" fmla="*/ 10 h 17"/>
                <a:gd name="T8" fmla="*/ 2 w 27"/>
                <a:gd name="T9" fmla="*/ 0 h 17"/>
                <a:gd name="T10" fmla="*/ 2 w 27"/>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7">
                  <a:moveTo>
                    <a:pt x="2" y="0"/>
                  </a:moveTo>
                  <a:lnTo>
                    <a:pt x="26" y="5"/>
                  </a:lnTo>
                  <a:lnTo>
                    <a:pt x="24" y="16"/>
                  </a:lnTo>
                  <a:lnTo>
                    <a:pt x="0" y="10"/>
                  </a:lnTo>
                  <a:lnTo>
                    <a:pt x="2"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82" name="Freeform 113"/>
            <p:cNvSpPr>
              <a:spLocks/>
            </p:cNvSpPr>
            <p:nvPr/>
          </p:nvSpPr>
          <p:spPr bwMode="auto">
            <a:xfrm>
              <a:off x="3366" y="1525"/>
              <a:ext cx="24" cy="17"/>
            </a:xfrm>
            <a:custGeom>
              <a:avLst/>
              <a:gdLst>
                <a:gd name="T0" fmla="*/ 0 w 24"/>
                <a:gd name="T1" fmla="*/ 8 h 17"/>
                <a:gd name="T2" fmla="*/ 1 w 24"/>
                <a:gd name="T3" fmla="*/ 10 h 17"/>
                <a:gd name="T4" fmla="*/ 1 w 24"/>
                <a:gd name="T5" fmla="*/ 12 h 17"/>
                <a:gd name="T6" fmla="*/ 8 w 24"/>
                <a:gd name="T7" fmla="*/ 16 h 17"/>
                <a:gd name="T8" fmla="*/ 12 w 24"/>
                <a:gd name="T9" fmla="*/ 15 h 17"/>
                <a:gd name="T10" fmla="*/ 12 w 24"/>
                <a:gd name="T11" fmla="*/ 13 h 17"/>
                <a:gd name="T12" fmla="*/ 16 w 24"/>
                <a:gd name="T13" fmla="*/ 12 h 17"/>
                <a:gd name="T14" fmla="*/ 20 w 24"/>
                <a:gd name="T15" fmla="*/ 10 h 17"/>
                <a:gd name="T16" fmla="*/ 19 w 24"/>
                <a:gd name="T17" fmla="*/ 7 h 17"/>
                <a:gd name="T18" fmla="*/ 23 w 24"/>
                <a:gd name="T19" fmla="*/ 7 h 17"/>
                <a:gd name="T20" fmla="*/ 23 w 24"/>
                <a:gd name="T21" fmla="*/ 3 h 17"/>
                <a:gd name="T22" fmla="*/ 19 w 24"/>
                <a:gd name="T23" fmla="*/ 3 h 17"/>
                <a:gd name="T24" fmla="*/ 19 w 24"/>
                <a:gd name="T25" fmla="*/ 1 h 17"/>
                <a:gd name="T26" fmla="*/ 15 w 24"/>
                <a:gd name="T27" fmla="*/ 0 h 17"/>
                <a:gd name="T28" fmla="*/ 12 w 24"/>
                <a:gd name="T29" fmla="*/ 0 h 17"/>
                <a:gd name="T30" fmla="*/ 12 w 24"/>
                <a:gd name="T31" fmla="*/ 0 h 17"/>
                <a:gd name="T32" fmla="*/ 8 w 24"/>
                <a:gd name="T33" fmla="*/ 0 h 17"/>
                <a:gd name="T34" fmla="*/ 0 w 24"/>
                <a:gd name="T35" fmla="*/ 6 h 17"/>
                <a:gd name="T36" fmla="*/ 0 w 24"/>
                <a:gd name="T37" fmla="*/ 8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 h="17">
                  <a:moveTo>
                    <a:pt x="0" y="8"/>
                  </a:moveTo>
                  <a:lnTo>
                    <a:pt x="1" y="10"/>
                  </a:lnTo>
                  <a:lnTo>
                    <a:pt x="1" y="12"/>
                  </a:lnTo>
                  <a:lnTo>
                    <a:pt x="8" y="16"/>
                  </a:lnTo>
                  <a:lnTo>
                    <a:pt x="12" y="15"/>
                  </a:lnTo>
                  <a:lnTo>
                    <a:pt x="12" y="13"/>
                  </a:lnTo>
                  <a:lnTo>
                    <a:pt x="16" y="12"/>
                  </a:lnTo>
                  <a:lnTo>
                    <a:pt x="20" y="10"/>
                  </a:lnTo>
                  <a:lnTo>
                    <a:pt x="19" y="7"/>
                  </a:lnTo>
                  <a:lnTo>
                    <a:pt x="23" y="7"/>
                  </a:lnTo>
                  <a:lnTo>
                    <a:pt x="23" y="3"/>
                  </a:lnTo>
                  <a:lnTo>
                    <a:pt x="19" y="3"/>
                  </a:lnTo>
                  <a:lnTo>
                    <a:pt x="19" y="1"/>
                  </a:lnTo>
                  <a:lnTo>
                    <a:pt x="15" y="0"/>
                  </a:lnTo>
                  <a:lnTo>
                    <a:pt x="12" y="0"/>
                  </a:lnTo>
                  <a:lnTo>
                    <a:pt x="8" y="0"/>
                  </a:lnTo>
                  <a:lnTo>
                    <a:pt x="0" y="6"/>
                  </a:lnTo>
                  <a:lnTo>
                    <a:pt x="0" y="8"/>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83" name="Line 114"/>
            <p:cNvSpPr>
              <a:spLocks noChangeShapeType="1"/>
            </p:cNvSpPr>
            <p:nvPr/>
          </p:nvSpPr>
          <p:spPr bwMode="auto">
            <a:xfrm>
              <a:off x="3379" y="1518"/>
              <a:ext cx="14" cy="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84" name="Line 115"/>
            <p:cNvSpPr>
              <a:spLocks noChangeShapeType="1"/>
            </p:cNvSpPr>
            <p:nvPr/>
          </p:nvSpPr>
          <p:spPr bwMode="auto">
            <a:xfrm>
              <a:off x="3380" y="1516"/>
              <a:ext cx="12"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85" name="Freeform 116"/>
            <p:cNvSpPr>
              <a:spLocks/>
            </p:cNvSpPr>
            <p:nvPr/>
          </p:nvSpPr>
          <p:spPr bwMode="auto">
            <a:xfrm>
              <a:off x="3378" y="1517"/>
              <a:ext cx="23" cy="17"/>
            </a:xfrm>
            <a:custGeom>
              <a:avLst/>
              <a:gdLst>
                <a:gd name="T0" fmla="*/ 16 w 23"/>
                <a:gd name="T1" fmla="*/ 16 h 17"/>
                <a:gd name="T2" fmla="*/ 22 w 23"/>
                <a:gd name="T3" fmla="*/ 16 h 17"/>
                <a:gd name="T4" fmla="*/ 22 w 23"/>
                <a:gd name="T5" fmla="*/ 13 h 17"/>
                <a:gd name="T6" fmla="*/ 22 w 23"/>
                <a:gd name="T7" fmla="*/ 13 h 17"/>
                <a:gd name="T8" fmla="*/ 22 w 23"/>
                <a:gd name="T9" fmla="*/ 2 h 17"/>
                <a:gd name="T10" fmla="*/ 22 w 23"/>
                <a:gd name="T11" fmla="*/ 2 h 17"/>
                <a:gd name="T12" fmla="*/ 22 w 23"/>
                <a:gd name="T13" fmla="*/ 0 h 17"/>
                <a:gd name="T14" fmla="*/ 16 w 23"/>
                <a:gd name="T15" fmla="*/ 0 h 17"/>
                <a:gd name="T16" fmla="*/ 11 w 23"/>
                <a:gd name="T17" fmla="*/ 3 h 17"/>
                <a:gd name="T18" fmla="*/ 11 w 23"/>
                <a:gd name="T19" fmla="*/ 3 h 17"/>
                <a:gd name="T20" fmla="*/ 5 w 23"/>
                <a:gd name="T21" fmla="*/ 5 h 17"/>
                <a:gd name="T22" fmla="*/ 5 w 23"/>
                <a:gd name="T23" fmla="*/ 5 h 17"/>
                <a:gd name="T24" fmla="*/ 0 w 23"/>
                <a:gd name="T25" fmla="*/ 9 h 17"/>
                <a:gd name="T26" fmla="*/ 0 w 23"/>
                <a:gd name="T27" fmla="*/ 11 h 17"/>
                <a:gd name="T28" fmla="*/ 5 w 23"/>
                <a:gd name="T29" fmla="*/ 12 h 17"/>
                <a:gd name="T30" fmla="*/ 5 w 23"/>
                <a:gd name="T31" fmla="*/ 12 h 17"/>
                <a:gd name="T32" fmla="*/ 11 w 23"/>
                <a:gd name="T33" fmla="*/ 14 h 17"/>
                <a:gd name="T34" fmla="*/ 11 w 23"/>
                <a:gd name="T35" fmla="*/ 14 h 17"/>
                <a:gd name="T36" fmla="*/ 16 w 23"/>
                <a:gd name="T37" fmla="*/ 16 h 17"/>
                <a:gd name="T38" fmla="*/ 16 w 23"/>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 h="17">
                  <a:moveTo>
                    <a:pt x="16" y="16"/>
                  </a:moveTo>
                  <a:lnTo>
                    <a:pt x="22" y="16"/>
                  </a:lnTo>
                  <a:lnTo>
                    <a:pt x="22" y="13"/>
                  </a:lnTo>
                  <a:lnTo>
                    <a:pt x="22" y="2"/>
                  </a:lnTo>
                  <a:lnTo>
                    <a:pt x="22" y="0"/>
                  </a:lnTo>
                  <a:lnTo>
                    <a:pt x="16" y="0"/>
                  </a:lnTo>
                  <a:lnTo>
                    <a:pt x="11" y="3"/>
                  </a:lnTo>
                  <a:lnTo>
                    <a:pt x="5" y="5"/>
                  </a:lnTo>
                  <a:lnTo>
                    <a:pt x="0" y="9"/>
                  </a:lnTo>
                  <a:lnTo>
                    <a:pt x="0" y="11"/>
                  </a:lnTo>
                  <a:lnTo>
                    <a:pt x="5" y="12"/>
                  </a:lnTo>
                  <a:lnTo>
                    <a:pt x="11" y="14"/>
                  </a:lnTo>
                  <a:lnTo>
                    <a:pt x="16"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86" name="Freeform 117"/>
            <p:cNvSpPr>
              <a:spLocks/>
            </p:cNvSpPr>
            <p:nvPr/>
          </p:nvSpPr>
          <p:spPr bwMode="auto">
            <a:xfrm>
              <a:off x="3377" y="1520"/>
              <a:ext cx="26" cy="17"/>
            </a:xfrm>
            <a:custGeom>
              <a:avLst/>
              <a:gdLst>
                <a:gd name="T0" fmla="*/ 2 w 26"/>
                <a:gd name="T1" fmla="*/ 0 h 17"/>
                <a:gd name="T2" fmla="*/ 25 w 26"/>
                <a:gd name="T3" fmla="*/ 4 h 17"/>
                <a:gd name="T4" fmla="*/ 23 w 26"/>
                <a:gd name="T5" fmla="*/ 16 h 17"/>
                <a:gd name="T6" fmla="*/ 0 w 26"/>
                <a:gd name="T7" fmla="*/ 12 h 17"/>
                <a:gd name="T8" fmla="*/ 2 w 26"/>
                <a:gd name="T9" fmla="*/ 0 h 17"/>
                <a:gd name="T10" fmla="*/ 2 w 26"/>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7">
                  <a:moveTo>
                    <a:pt x="2" y="0"/>
                  </a:moveTo>
                  <a:lnTo>
                    <a:pt x="25" y="4"/>
                  </a:lnTo>
                  <a:lnTo>
                    <a:pt x="23" y="16"/>
                  </a:lnTo>
                  <a:lnTo>
                    <a:pt x="0" y="12"/>
                  </a:lnTo>
                  <a:lnTo>
                    <a:pt x="2"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87" name="Freeform 118"/>
            <p:cNvSpPr>
              <a:spLocks/>
            </p:cNvSpPr>
            <p:nvPr/>
          </p:nvSpPr>
          <p:spPr bwMode="auto">
            <a:xfrm>
              <a:off x="3390" y="1517"/>
              <a:ext cx="25" cy="18"/>
            </a:xfrm>
            <a:custGeom>
              <a:avLst/>
              <a:gdLst>
                <a:gd name="T0" fmla="*/ 0 w 25"/>
                <a:gd name="T1" fmla="*/ 9 h 18"/>
                <a:gd name="T2" fmla="*/ 0 w 25"/>
                <a:gd name="T3" fmla="*/ 9 h 18"/>
                <a:gd name="T4" fmla="*/ 3 w 25"/>
                <a:gd name="T5" fmla="*/ 10 h 18"/>
                <a:gd name="T6" fmla="*/ 3 w 25"/>
                <a:gd name="T7" fmla="*/ 13 h 18"/>
                <a:gd name="T8" fmla="*/ 8 w 25"/>
                <a:gd name="T9" fmla="*/ 15 h 18"/>
                <a:gd name="T10" fmla="*/ 8 w 25"/>
                <a:gd name="T11" fmla="*/ 15 h 18"/>
                <a:gd name="T12" fmla="*/ 11 w 25"/>
                <a:gd name="T13" fmla="*/ 17 h 18"/>
                <a:gd name="T14" fmla="*/ 14 w 25"/>
                <a:gd name="T15" fmla="*/ 16 h 18"/>
                <a:gd name="T16" fmla="*/ 14 w 25"/>
                <a:gd name="T17" fmla="*/ 13 h 18"/>
                <a:gd name="T18" fmla="*/ 17 w 25"/>
                <a:gd name="T19" fmla="*/ 14 h 18"/>
                <a:gd name="T20" fmla="*/ 20 w 25"/>
                <a:gd name="T21" fmla="*/ 11 h 18"/>
                <a:gd name="T22" fmla="*/ 20 w 25"/>
                <a:gd name="T23" fmla="*/ 9 h 18"/>
                <a:gd name="T24" fmla="*/ 24 w 25"/>
                <a:gd name="T25" fmla="*/ 6 h 18"/>
                <a:gd name="T26" fmla="*/ 24 w 25"/>
                <a:gd name="T27" fmla="*/ 4 h 18"/>
                <a:gd name="T28" fmla="*/ 20 w 25"/>
                <a:gd name="T29" fmla="*/ 5 h 18"/>
                <a:gd name="T30" fmla="*/ 20 w 25"/>
                <a:gd name="T31" fmla="*/ 2 h 18"/>
                <a:gd name="T32" fmla="*/ 16 w 25"/>
                <a:gd name="T33" fmla="*/ 0 h 18"/>
                <a:gd name="T34" fmla="*/ 13 w 25"/>
                <a:gd name="T35" fmla="*/ 1 h 18"/>
                <a:gd name="T36" fmla="*/ 13 w 25"/>
                <a:gd name="T37" fmla="*/ 1 h 18"/>
                <a:gd name="T38" fmla="*/ 9 w 25"/>
                <a:gd name="T39" fmla="*/ 1 h 18"/>
                <a:gd name="T40" fmla="*/ 7 w 25"/>
                <a:gd name="T41" fmla="*/ 1 h 18"/>
                <a:gd name="T42" fmla="*/ 7 w 25"/>
                <a:gd name="T43" fmla="*/ 1 h 18"/>
                <a:gd name="T44" fmla="*/ 4 w 25"/>
                <a:gd name="T45" fmla="*/ 4 h 18"/>
                <a:gd name="T46" fmla="*/ 4 w 25"/>
                <a:gd name="T47" fmla="*/ 6 h 18"/>
                <a:gd name="T48" fmla="*/ 0 w 25"/>
                <a:gd name="T49" fmla="*/ 7 h 18"/>
                <a:gd name="T50" fmla="*/ 0 w 25"/>
                <a:gd name="T51" fmla="*/ 9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18">
                  <a:moveTo>
                    <a:pt x="0" y="9"/>
                  </a:moveTo>
                  <a:lnTo>
                    <a:pt x="0" y="9"/>
                  </a:lnTo>
                  <a:lnTo>
                    <a:pt x="3" y="10"/>
                  </a:lnTo>
                  <a:lnTo>
                    <a:pt x="3" y="13"/>
                  </a:lnTo>
                  <a:lnTo>
                    <a:pt x="8" y="15"/>
                  </a:lnTo>
                  <a:lnTo>
                    <a:pt x="11" y="17"/>
                  </a:lnTo>
                  <a:lnTo>
                    <a:pt x="14" y="16"/>
                  </a:lnTo>
                  <a:lnTo>
                    <a:pt x="14" y="13"/>
                  </a:lnTo>
                  <a:lnTo>
                    <a:pt x="17" y="14"/>
                  </a:lnTo>
                  <a:lnTo>
                    <a:pt x="20" y="11"/>
                  </a:lnTo>
                  <a:lnTo>
                    <a:pt x="20" y="9"/>
                  </a:lnTo>
                  <a:lnTo>
                    <a:pt x="24" y="6"/>
                  </a:lnTo>
                  <a:lnTo>
                    <a:pt x="24" y="4"/>
                  </a:lnTo>
                  <a:lnTo>
                    <a:pt x="20" y="5"/>
                  </a:lnTo>
                  <a:lnTo>
                    <a:pt x="20" y="2"/>
                  </a:lnTo>
                  <a:lnTo>
                    <a:pt x="16" y="0"/>
                  </a:lnTo>
                  <a:lnTo>
                    <a:pt x="13" y="1"/>
                  </a:lnTo>
                  <a:lnTo>
                    <a:pt x="9" y="1"/>
                  </a:lnTo>
                  <a:lnTo>
                    <a:pt x="7" y="1"/>
                  </a:lnTo>
                  <a:lnTo>
                    <a:pt x="4" y="4"/>
                  </a:lnTo>
                  <a:lnTo>
                    <a:pt x="4" y="6"/>
                  </a:lnTo>
                  <a:lnTo>
                    <a:pt x="0" y="7"/>
                  </a:lnTo>
                  <a:lnTo>
                    <a:pt x="0" y="9"/>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88" name="Line 119"/>
            <p:cNvSpPr>
              <a:spLocks noChangeShapeType="1"/>
            </p:cNvSpPr>
            <p:nvPr/>
          </p:nvSpPr>
          <p:spPr bwMode="auto">
            <a:xfrm flipV="1">
              <a:off x="3399" y="1521"/>
              <a:ext cx="12" cy="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89" name="Line 120"/>
            <p:cNvSpPr>
              <a:spLocks noChangeShapeType="1"/>
            </p:cNvSpPr>
            <p:nvPr/>
          </p:nvSpPr>
          <p:spPr bwMode="auto">
            <a:xfrm>
              <a:off x="3400" y="1518"/>
              <a:ext cx="15" cy="0"/>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90" name="Freeform 121"/>
            <p:cNvSpPr>
              <a:spLocks/>
            </p:cNvSpPr>
            <p:nvPr/>
          </p:nvSpPr>
          <p:spPr bwMode="auto">
            <a:xfrm>
              <a:off x="3399" y="1517"/>
              <a:ext cx="23" cy="18"/>
            </a:xfrm>
            <a:custGeom>
              <a:avLst/>
              <a:gdLst>
                <a:gd name="T0" fmla="*/ 17 w 23"/>
                <a:gd name="T1" fmla="*/ 16 h 18"/>
                <a:gd name="T2" fmla="*/ 22 w 23"/>
                <a:gd name="T3" fmla="*/ 15 h 18"/>
                <a:gd name="T4" fmla="*/ 22 w 23"/>
                <a:gd name="T5" fmla="*/ 15 h 18"/>
                <a:gd name="T6" fmla="*/ 22 w 23"/>
                <a:gd name="T7" fmla="*/ 12 h 18"/>
                <a:gd name="T8" fmla="*/ 22 w 23"/>
                <a:gd name="T9" fmla="*/ 2 h 18"/>
                <a:gd name="T10" fmla="*/ 22 w 23"/>
                <a:gd name="T11" fmla="*/ 0 h 18"/>
                <a:gd name="T12" fmla="*/ 22 w 23"/>
                <a:gd name="T13" fmla="*/ 0 h 18"/>
                <a:gd name="T14" fmla="*/ 16 w 23"/>
                <a:gd name="T15" fmla="*/ 0 h 18"/>
                <a:gd name="T16" fmla="*/ 11 w 23"/>
                <a:gd name="T17" fmla="*/ 1 h 18"/>
                <a:gd name="T18" fmla="*/ 11 w 23"/>
                <a:gd name="T19" fmla="*/ 1 h 18"/>
                <a:gd name="T20" fmla="*/ 6 w 23"/>
                <a:gd name="T21" fmla="*/ 7 h 18"/>
                <a:gd name="T22" fmla="*/ 6 w 23"/>
                <a:gd name="T23" fmla="*/ 7 h 18"/>
                <a:gd name="T24" fmla="*/ 0 w 23"/>
                <a:gd name="T25" fmla="*/ 11 h 18"/>
                <a:gd name="T26" fmla="*/ 0 w 23"/>
                <a:gd name="T27" fmla="*/ 13 h 18"/>
                <a:gd name="T28" fmla="*/ 5 w 23"/>
                <a:gd name="T29" fmla="*/ 13 h 18"/>
                <a:gd name="T30" fmla="*/ 6 w 23"/>
                <a:gd name="T31" fmla="*/ 15 h 18"/>
                <a:gd name="T32" fmla="*/ 11 w 23"/>
                <a:gd name="T33" fmla="*/ 17 h 18"/>
                <a:gd name="T34" fmla="*/ 11 w 23"/>
                <a:gd name="T35" fmla="*/ 17 h 18"/>
                <a:gd name="T36" fmla="*/ 17 w 23"/>
                <a:gd name="T37" fmla="*/ 16 h 18"/>
                <a:gd name="T38" fmla="*/ 17 w 23"/>
                <a:gd name="T39" fmla="*/ 16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 h="18">
                  <a:moveTo>
                    <a:pt x="17" y="16"/>
                  </a:moveTo>
                  <a:lnTo>
                    <a:pt x="22" y="15"/>
                  </a:lnTo>
                  <a:lnTo>
                    <a:pt x="22" y="12"/>
                  </a:lnTo>
                  <a:lnTo>
                    <a:pt x="22" y="2"/>
                  </a:lnTo>
                  <a:lnTo>
                    <a:pt x="22" y="0"/>
                  </a:lnTo>
                  <a:lnTo>
                    <a:pt x="16" y="0"/>
                  </a:lnTo>
                  <a:lnTo>
                    <a:pt x="11" y="1"/>
                  </a:lnTo>
                  <a:lnTo>
                    <a:pt x="6" y="7"/>
                  </a:lnTo>
                  <a:lnTo>
                    <a:pt x="0" y="11"/>
                  </a:lnTo>
                  <a:lnTo>
                    <a:pt x="0" y="13"/>
                  </a:lnTo>
                  <a:lnTo>
                    <a:pt x="5" y="13"/>
                  </a:lnTo>
                  <a:lnTo>
                    <a:pt x="6" y="15"/>
                  </a:lnTo>
                  <a:lnTo>
                    <a:pt x="11" y="17"/>
                  </a:lnTo>
                  <a:lnTo>
                    <a:pt x="17"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91" name="Freeform 122"/>
            <p:cNvSpPr>
              <a:spLocks/>
            </p:cNvSpPr>
            <p:nvPr/>
          </p:nvSpPr>
          <p:spPr bwMode="auto">
            <a:xfrm>
              <a:off x="3397" y="1519"/>
              <a:ext cx="26" cy="17"/>
            </a:xfrm>
            <a:custGeom>
              <a:avLst/>
              <a:gdLst>
                <a:gd name="T0" fmla="*/ 3 w 26"/>
                <a:gd name="T1" fmla="*/ 2 h 17"/>
                <a:gd name="T2" fmla="*/ 25 w 26"/>
                <a:gd name="T3" fmla="*/ 4 h 17"/>
                <a:gd name="T4" fmla="*/ 23 w 26"/>
                <a:gd name="T5" fmla="*/ 16 h 17"/>
                <a:gd name="T6" fmla="*/ 0 w 26"/>
                <a:gd name="T7" fmla="*/ 13 h 17"/>
                <a:gd name="T8" fmla="*/ 3 w 26"/>
                <a:gd name="T9" fmla="*/ 0 h 17"/>
                <a:gd name="T10" fmla="*/ 3 w 26"/>
                <a:gd name="T11" fmla="*/ 2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7">
                  <a:moveTo>
                    <a:pt x="3" y="2"/>
                  </a:moveTo>
                  <a:lnTo>
                    <a:pt x="25" y="4"/>
                  </a:lnTo>
                  <a:lnTo>
                    <a:pt x="23" y="16"/>
                  </a:lnTo>
                  <a:lnTo>
                    <a:pt x="0" y="13"/>
                  </a:lnTo>
                  <a:lnTo>
                    <a:pt x="3" y="0"/>
                  </a:lnTo>
                  <a:lnTo>
                    <a:pt x="3" y="2"/>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92" name="Freeform 123"/>
            <p:cNvSpPr>
              <a:spLocks/>
            </p:cNvSpPr>
            <p:nvPr/>
          </p:nvSpPr>
          <p:spPr bwMode="auto">
            <a:xfrm>
              <a:off x="3412" y="1520"/>
              <a:ext cx="25" cy="17"/>
            </a:xfrm>
            <a:custGeom>
              <a:avLst/>
              <a:gdLst>
                <a:gd name="T0" fmla="*/ 0 w 25"/>
                <a:gd name="T1" fmla="*/ 10 h 17"/>
                <a:gd name="T2" fmla="*/ 0 w 25"/>
                <a:gd name="T3" fmla="*/ 10 h 17"/>
                <a:gd name="T4" fmla="*/ 4 w 25"/>
                <a:gd name="T5" fmla="*/ 12 h 17"/>
                <a:gd name="T6" fmla="*/ 4 w 25"/>
                <a:gd name="T7" fmla="*/ 14 h 17"/>
                <a:gd name="T8" fmla="*/ 7 w 25"/>
                <a:gd name="T9" fmla="*/ 16 h 17"/>
                <a:gd name="T10" fmla="*/ 7 w 25"/>
                <a:gd name="T11" fmla="*/ 16 h 17"/>
                <a:gd name="T12" fmla="*/ 11 w 25"/>
                <a:gd name="T13" fmla="*/ 15 h 17"/>
                <a:gd name="T14" fmla="*/ 14 w 25"/>
                <a:gd name="T15" fmla="*/ 15 h 17"/>
                <a:gd name="T16" fmla="*/ 14 w 25"/>
                <a:gd name="T17" fmla="*/ 15 h 17"/>
                <a:gd name="T18" fmla="*/ 17 w 25"/>
                <a:gd name="T19" fmla="*/ 14 h 17"/>
                <a:gd name="T20" fmla="*/ 20 w 25"/>
                <a:gd name="T21" fmla="*/ 13 h 17"/>
                <a:gd name="T22" fmla="*/ 20 w 25"/>
                <a:gd name="T23" fmla="*/ 11 h 17"/>
                <a:gd name="T24" fmla="*/ 23 w 25"/>
                <a:gd name="T25" fmla="*/ 8 h 17"/>
                <a:gd name="T26" fmla="*/ 24 w 25"/>
                <a:gd name="T27" fmla="*/ 6 h 17"/>
                <a:gd name="T28" fmla="*/ 19 w 25"/>
                <a:gd name="T29" fmla="*/ 4 h 17"/>
                <a:gd name="T30" fmla="*/ 19 w 25"/>
                <a:gd name="T31" fmla="*/ 4 h 17"/>
                <a:gd name="T32" fmla="*/ 16 w 25"/>
                <a:gd name="T33" fmla="*/ 2 h 17"/>
                <a:gd name="T34" fmla="*/ 13 w 25"/>
                <a:gd name="T35" fmla="*/ 3 h 17"/>
                <a:gd name="T36" fmla="*/ 13 w 25"/>
                <a:gd name="T37" fmla="*/ 1 h 17"/>
                <a:gd name="T38" fmla="*/ 10 w 25"/>
                <a:gd name="T39" fmla="*/ 0 h 17"/>
                <a:gd name="T40" fmla="*/ 7 w 25"/>
                <a:gd name="T41" fmla="*/ 3 h 17"/>
                <a:gd name="T42" fmla="*/ 7 w 25"/>
                <a:gd name="T43" fmla="*/ 3 h 17"/>
                <a:gd name="T44" fmla="*/ 3 w 25"/>
                <a:gd name="T45" fmla="*/ 5 h 17"/>
                <a:gd name="T46" fmla="*/ 3 w 25"/>
                <a:gd name="T47" fmla="*/ 5 h 17"/>
                <a:gd name="T48" fmla="*/ 0 w 25"/>
                <a:gd name="T49" fmla="*/ 8 h 17"/>
                <a:gd name="T50" fmla="*/ 0 w 25"/>
                <a:gd name="T51" fmla="*/ 10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17">
                  <a:moveTo>
                    <a:pt x="0" y="10"/>
                  </a:moveTo>
                  <a:lnTo>
                    <a:pt x="0" y="10"/>
                  </a:lnTo>
                  <a:lnTo>
                    <a:pt x="4" y="12"/>
                  </a:lnTo>
                  <a:lnTo>
                    <a:pt x="4" y="14"/>
                  </a:lnTo>
                  <a:lnTo>
                    <a:pt x="7" y="16"/>
                  </a:lnTo>
                  <a:lnTo>
                    <a:pt x="11" y="15"/>
                  </a:lnTo>
                  <a:lnTo>
                    <a:pt x="14" y="15"/>
                  </a:lnTo>
                  <a:lnTo>
                    <a:pt x="17" y="14"/>
                  </a:lnTo>
                  <a:lnTo>
                    <a:pt x="20" y="13"/>
                  </a:lnTo>
                  <a:lnTo>
                    <a:pt x="20" y="11"/>
                  </a:lnTo>
                  <a:lnTo>
                    <a:pt x="23" y="8"/>
                  </a:lnTo>
                  <a:lnTo>
                    <a:pt x="24" y="6"/>
                  </a:lnTo>
                  <a:lnTo>
                    <a:pt x="19" y="4"/>
                  </a:lnTo>
                  <a:lnTo>
                    <a:pt x="16" y="2"/>
                  </a:lnTo>
                  <a:lnTo>
                    <a:pt x="13" y="3"/>
                  </a:lnTo>
                  <a:lnTo>
                    <a:pt x="13" y="1"/>
                  </a:lnTo>
                  <a:lnTo>
                    <a:pt x="10" y="0"/>
                  </a:lnTo>
                  <a:lnTo>
                    <a:pt x="7" y="3"/>
                  </a:lnTo>
                  <a:lnTo>
                    <a:pt x="3" y="5"/>
                  </a:lnTo>
                  <a:lnTo>
                    <a:pt x="0" y="8"/>
                  </a:lnTo>
                  <a:lnTo>
                    <a:pt x="0" y="10"/>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93" name="Line 124"/>
            <p:cNvSpPr>
              <a:spLocks noChangeShapeType="1"/>
            </p:cNvSpPr>
            <p:nvPr/>
          </p:nvSpPr>
          <p:spPr bwMode="auto">
            <a:xfrm flipV="1">
              <a:off x="3410" y="1531"/>
              <a:ext cx="13" cy="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94" name="Line 125"/>
            <p:cNvSpPr>
              <a:spLocks noChangeShapeType="1"/>
            </p:cNvSpPr>
            <p:nvPr/>
          </p:nvSpPr>
          <p:spPr bwMode="auto">
            <a:xfrm>
              <a:off x="3412" y="1529"/>
              <a:ext cx="11" cy="0"/>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95" name="Freeform 126"/>
            <p:cNvSpPr>
              <a:spLocks/>
            </p:cNvSpPr>
            <p:nvPr/>
          </p:nvSpPr>
          <p:spPr bwMode="auto">
            <a:xfrm>
              <a:off x="3410" y="1527"/>
              <a:ext cx="25" cy="17"/>
            </a:xfrm>
            <a:custGeom>
              <a:avLst/>
              <a:gdLst>
                <a:gd name="T0" fmla="*/ 19 w 25"/>
                <a:gd name="T1" fmla="*/ 14 h 17"/>
                <a:gd name="T2" fmla="*/ 19 w 25"/>
                <a:gd name="T3" fmla="*/ 14 h 17"/>
                <a:gd name="T4" fmla="*/ 19 w 25"/>
                <a:gd name="T5" fmla="*/ 14 h 17"/>
                <a:gd name="T6" fmla="*/ 24 w 25"/>
                <a:gd name="T7" fmla="*/ 12 h 17"/>
                <a:gd name="T8" fmla="*/ 24 w 25"/>
                <a:gd name="T9" fmla="*/ 1 h 17"/>
                <a:gd name="T10" fmla="*/ 18 w 25"/>
                <a:gd name="T11" fmla="*/ 0 h 17"/>
                <a:gd name="T12" fmla="*/ 18 w 25"/>
                <a:gd name="T13" fmla="*/ 0 h 17"/>
                <a:gd name="T14" fmla="*/ 14 w 25"/>
                <a:gd name="T15" fmla="*/ 0 h 17"/>
                <a:gd name="T16" fmla="*/ 9 w 25"/>
                <a:gd name="T17" fmla="*/ 0 h 17"/>
                <a:gd name="T18" fmla="*/ 9 w 25"/>
                <a:gd name="T19" fmla="*/ 0 h 17"/>
                <a:gd name="T20" fmla="*/ 5 w 25"/>
                <a:gd name="T21" fmla="*/ 2 h 17"/>
                <a:gd name="T22" fmla="*/ 5 w 25"/>
                <a:gd name="T23" fmla="*/ 6 h 17"/>
                <a:gd name="T24" fmla="*/ 0 w 25"/>
                <a:gd name="T25" fmla="*/ 5 h 17"/>
                <a:gd name="T26" fmla="*/ 1 w 25"/>
                <a:gd name="T27" fmla="*/ 11 h 17"/>
                <a:gd name="T28" fmla="*/ 5 w 25"/>
                <a:gd name="T29" fmla="*/ 10 h 17"/>
                <a:gd name="T30" fmla="*/ 6 w 25"/>
                <a:gd name="T31" fmla="*/ 13 h 17"/>
                <a:gd name="T32" fmla="*/ 10 w 25"/>
                <a:gd name="T33" fmla="*/ 16 h 17"/>
                <a:gd name="T34" fmla="*/ 10 w 25"/>
                <a:gd name="T35" fmla="*/ 16 h 17"/>
                <a:gd name="T36" fmla="*/ 15 w 25"/>
                <a:gd name="T37" fmla="*/ 16 h 17"/>
                <a:gd name="T38" fmla="*/ 19 w 25"/>
                <a:gd name="T39" fmla="*/ 14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7">
                  <a:moveTo>
                    <a:pt x="19" y="14"/>
                  </a:moveTo>
                  <a:lnTo>
                    <a:pt x="19" y="14"/>
                  </a:lnTo>
                  <a:lnTo>
                    <a:pt x="24" y="12"/>
                  </a:lnTo>
                  <a:lnTo>
                    <a:pt x="24" y="1"/>
                  </a:lnTo>
                  <a:lnTo>
                    <a:pt x="18" y="0"/>
                  </a:lnTo>
                  <a:lnTo>
                    <a:pt x="14" y="0"/>
                  </a:lnTo>
                  <a:lnTo>
                    <a:pt x="9" y="0"/>
                  </a:lnTo>
                  <a:lnTo>
                    <a:pt x="5" y="2"/>
                  </a:lnTo>
                  <a:lnTo>
                    <a:pt x="5" y="6"/>
                  </a:lnTo>
                  <a:lnTo>
                    <a:pt x="0" y="5"/>
                  </a:lnTo>
                  <a:lnTo>
                    <a:pt x="1" y="11"/>
                  </a:lnTo>
                  <a:lnTo>
                    <a:pt x="5" y="10"/>
                  </a:lnTo>
                  <a:lnTo>
                    <a:pt x="6" y="13"/>
                  </a:lnTo>
                  <a:lnTo>
                    <a:pt x="10" y="16"/>
                  </a:lnTo>
                  <a:lnTo>
                    <a:pt x="15" y="16"/>
                  </a:lnTo>
                  <a:lnTo>
                    <a:pt x="19" y="14"/>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96" name="Freeform 127"/>
            <p:cNvSpPr>
              <a:spLocks/>
            </p:cNvSpPr>
            <p:nvPr/>
          </p:nvSpPr>
          <p:spPr bwMode="auto">
            <a:xfrm>
              <a:off x="3408" y="1530"/>
              <a:ext cx="25" cy="17"/>
            </a:xfrm>
            <a:custGeom>
              <a:avLst/>
              <a:gdLst>
                <a:gd name="T0" fmla="*/ 2 w 25"/>
                <a:gd name="T1" fmla="*/ 1 h 17"/>
                <a:gd name="T2" fmla="*/ 24 w 25"/>
                <a:gd name="T3" fmla="*/ 5 h 17"/>
                <a:gd name="T4" fmla="*/ 22 w 25"/>
                <a:gd name="T5" fmla="*/ 16 h 17"/>
                <a:gd name="T6" fmla="*/ 0 w 25"/>
                <a:gd name="T7" fmla="*/ 11 h 17"/>
                <a:gd name="T8" fmla="*/ 3 w 25"/>
                <a:gd name="T9" fmla="*/ 0 h 17"/>
                <a:gd name="T10" fmla="*/ 2 w 25"/>
                <a:gd name="T11" fmla="*/ 1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17">
                  <a:moveTo>
                    <a:pt x="2" y="1"/>
                  </a:moveTo>
                  <a:lnTo>
                    <a:pt x="24" y="5"/>
                  </a:lnTo>
                  <a:lnTo>
                    <a:pt x="22" y="16"/>
                  </a:lnTo>
                  <a:lnTo>
                    <a:pt x="0" y="11"/>
                  </a:lnTo>
                  <a:lnTo>
                    <a:pt x="3" y="0"/>
                  </a:lnTo>
                  <a:lnTo>
                    <a:pt x="2" y="1"/>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97" name="Freeform 128"/>
            <p:cNvSpPr>
              <a:spLocks/>
            </p:cNvSpPr>
            <p:nvPr/>
          </p:nvSpPr>
          <p:spPr bwMode="auto">
            <a:xfrm>
              <a:off x="3422" y="1530"/>
              <a:ext cx="22" cy="18"/>
            </a:xfrm>
            <a:custGeom>
              <a:avLst/>
              <a:gdLst>
                <a:gd name="T0" fmla="*/ 0 w 22"/>
                <a:gd name="T1" fmla="*/ 9 h 18"/>
                <a:gd name="T2" fmla="*/ 0 w 22"/>
                <a:gd name="T3" fmla="*/ 11 h 18"/>
                <a:gd name="T4" fmla="*/ 3 w 22"/>
                <a:gd name="T5" fmla="*/ 13 h 18"/>
                <a:gd name="T6" fmla="*/ 3 w 22"/>
                <a:gd name="T7" fmla="*/ 15 h 18"/>
                <a:gd name="T8" fmla="*/ 6 w 22"/>
                <a:gd name="T9" fmla="*/ 16 h 18"/>
                <a:gd name="T10" fmla="*/ 9 w 22"/>
                <a:gd name="T11" fmla="*/ 17 h 18"/>
                <a:gd name="T12" fmla="*/ 9 w 22"/>
                <a:gd name="T13" fmla="*/ 17 h 18"/>
                <a:gd name="T14" fmla="*/ 13 w 22"/>
                <a:gd name="T15" fmla="*/ 16 h 18"/>
                <a:gd name="T16" fmla="*/ 15 w 22"/>
                <a:gd name="T17" fmla="*/ 15 h 18"/>
                <a:gd name="T18" fmla="*/ 15 w 22"/>
                <a:gd name="T19" fmla="*/ 15 h 18"/>
                <a:gd name="T20" fmla="*/ 18 w 22"/>
                <a:gd name="T21" fmla="*/ 13 h 18"/>
                <a:gd name="T22" fmla="*/ 18 w 22"/>
                <a:gd name="T23" fmla="*/ 11 h 18"/>
                <a:gd name="T24" fmla="*/ 21 w 22"/>
                <a:gd name="T25" fmla="*/ 8 h 18"/>
                <a:gd name="T26" fmla="*/ 21 w 22"/>
                <a:gd name="T27" fmla="*/ 6 h 18"/>
                <a:gd name="T28" fmla="*/ 18 w 22"/>
                <a:gd name="T29" fmla="*/ 4 h 18"/>
                <a:gd name="T30" fmla="*/ 18 w 22"/>
                <a:gd name="T31" fmla="*/ 4 h 18"/>
                <a:gd name="T32" fmla="*/ 14 w 22"/>
                <a:gd name="T33" fmla="*/ 3 h 18"/>
                <a:gd name="T34" fmla="*/ 14 w 22"/>
                <a:gd name="T35" fmla="*/ 3 h 18"/>
                <a:gd name="T36" fmla="*/ 12 w 22"/>
                <a:gd name="T37" fmla="*/ 0 h 18"/>
                <a:gd name="T38" fmla="*/ 9 w 22"/>
                <a:gd name="T39" fmla="*/ 1 h 18"/>
                <a:gd name="T40" fmla="*/ 9 w 22"/>
                <a:gd name="T41" fmla="*/ 3 h 18"/>
                <a:gd name="T42" fmla="*/ 6 w 22"/>
                <a:gd name="T43" fmla="*/ 4 h 18"/>
                <a:gd name="T44" fmla="*/ 3 w 22"/>
                <a:gd name="T45" fmla="*/ 6 h 18"/>
                <a:gd name="T46" fmla="*/ 3 w 22"/>
                <a:gd name="T47" fmla="*/ 6 h 18"/>
                <a:gd name="T48" fmla="*/ 0 w 22"/>
                <a:gd name="T49" fmla="*/ 9 h 18"/>
                <a:gd name="T50" fmla="*/ 0 w 22"/>
                <a:gd name="T51" fmla="*/ 9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 h="18">
                  <a:moveTo>
                    <a:pt x="0" y="9"/>
                  </a:moveTo>
                  <a:lnTo>
                    <a:pt x="0" y="11"/>
                  </a:lnTo>
                  <a:lnTo>
                    <a:pt x="3" y="13"/>
                  </a:lnTo>
                  <a:lnTo>
                    <a:pt x="3" y="15"/>
                  </a:lnTo>
                  <a:lnTo>
                    <a:pt x="6" y="16"/>
                  </a:lnTo>
                  <a:lnTo>
                    <a:pt x="9" y="17"/>
                  </a:lnTo>
                  <a:lnTo>
                    <a:pt x="13" y="16"/>
                  </a:lnTo>
                  <a:lnTo>
                    <a:pt x="15" y="15"/>
                  </a:lnTo>
                  <a:lnTo>
                    <a:pt x="18" y="13"/>
                  </a:lnTo>
                  <a:lnTo>
                    <a:pt x="18" y="11"/>
                  </a:lnTo>
                  <a:lnTo>
                    <a:pt x="21" y="8"/>
                  </a:lnTo>
                  <a:lnTo>
                    <a:pt x="21" y="6"/>
                  </a:lnTo>
                  <a:lnTo>
                    <a:pt x="18" y="4"/>
                  </a:lnTo>
                  <a:lnTo>
                    <a:pt x="14" y="3"/>
                  </a:lnTo>
                  <a:lnTo>
                    <a:pt x="12" y="0"/>
                  </a:lnTo>
                  <a:lnTo>
                    <a:pt x="9" y="1"/>
                  </a:lnTo>
                  <a:lnTo>
                    <a:pt x="9" y="3"/>
                  </a:lnTo>
                  <a:lnTo>
                    <a:pt x="6" y="4"/>
                  </a:lnTo>
                  <a:lnTo>
                    <a:pt x="3" y="6"/>
                  </a:lnTo>
                  <a:lnTo>
                    <a:pt x="0" y="9"/>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98" name="Line 129"/>
            <p:cNvSpPr>
              <a:spLocks noChangeShapeType="1"/>
            </p:cNvSpPr>
            <p:nvPr/>
          </p:nvSpPr>
          <p:spPr bwMode="auto">
            <a:xfrm flipV="1">
              <a:off x="3401" y="1542"/>
              <a:ext cx="14" cy="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99" name="Line 130"/>
            <p:cNvSpPr>
              <a:spLocks noChangeShapeType="1"/>
            </p:cNvSpPr>
            <p:nvPr/>
          </p:nvSpPr>
          <p:spPr bwMode="auto">
            <a:xfrm>
              <a:off x="3403" y="1540"/>
              <a:ext cx="12" cy="2"/>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00" name="Freeform 131"/>
            <p:cNvSpPr>
              <a:spLocks/>
            </p:cNvSpPr>
            <p:nvPr/>
          </p:nvSpPr>
          <p:spPr bwMode="auto">
            <a:xfrm>
              <a:off x="3403" y="1540"/>
              <a:ext cx="25" cy="17"/>
            </a:xfrm>
            <a:custGeom>
              <a:avLst/>
              <a:gdLst>
                <a:gd name="T0" fmla="*/ 15 w 25"/>
                <a:gd name="T1" fmla="*/ 16 h 17"/>
                <a:gd name="T2" fmla="*/ 19 w 25"/>
                <a:gd name="T3" fmla="*/ 14 h 17"/>
                <a:gd name="T4" fmla="*/ 19 w 25"/>
                <a:gd name="T5" fmla="*/ 13 h 17"/>
                <a:gd name="T6" fmla="*/ 24 w 25"/>
                <a:gd name="T7" fmla="*/ 11 h 17"/>
                <a:gd name="T8" fmla="*/ 24 w 25"/>
                <a:gd name="T9" fmla="*/ 2 h 17"/>
                <a:gd name="T10" fmla="*/ 18 w 25"/>
                <a:gd name="T11" fmla="*/ 0 h 17"/>
                <a:gd name="T12" fmla="*/ 18 w 25"/>
                <a:gd name="T13" fmla="*/ 0 h 17"/>
                <a:gd name="T14" fmla="*/ 14 w 25"/>
                <a:gd name="T15" fmla="*/ 0 h 17"/>
                <a:gd name="T16" fmla="*/ 9 w 25"/>
                <a:gd name="T17" fmla="*/ 1 h 17"/>
                <a:gd name="T18" fmla="*/ 9 w 25"/>
                <a:gd name="T19" fmla="*/ 1 h 17"/>
                <a:gd name="T20" fmla="*/ 4 w 25"/>
                <a:gd name="T21" fmla="*/ 3 h 17"/>
                <a:gd name="T22" fmla="*/ 4 w 25"/>
                <a:gd name="T23" fmla="*/ 5 h 17"/>
                <a:gd name="T24" fmla="*/ 0 w 25"/>
                <a:gd name="T25" fmla="*/ 5 h 17"/>
                <a:gd name="T26" fmla="*/ 0 w 25"/>
                <a:gd name="T27" fmla="*/ 7 h 17"/>
                <a:gd name="T28" fmla="*/ 5 w 25"/>
                <a:gd name="T29" fmla="*/ 10 h 17"/>
                <a:gd name="T30" fmla="*/ 5 w 25"/>
                <a:gd name="T31" fmla="*/ 12 h 17"/>
                <a:gd name="T32" fmla="*/ 10 w 25"/>
                <a:gd name="T33" fmla="*/ 13 h 17"/>
                <a:gd name="T34" fmla="*/ 10 w 25"/>
                <a:gd name="T35" fmla="*/ 13 h 17"/>
                <a:gd name="T36" fmla="*/ 15 w 25"/>
                <a:gd name="T37" fmla="*/ 16 h 17"/>
                <a:gd name="T38" fmla="*/ 15 w 25"/>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7">
                  <a:moveTo>
                    <a:pt x="15" y="16"/>
                  </a:moveTo>
                  <a:lnTo>
                    <a:pt x="19" y="14"/>
                  </a:lnTo>
                  <a:lnTo>
                    <a:pt x="19" y="13"/>
                  </a:lnTo>
                  <a:lnTo>
                    <a:pt x="24" y="11"/>
                  </a:lnTo>
                  <a:lnTo>
                    <a:pt x="24" y="2"/>
                  </a:lnTo>
                  <a:lnTo>
                    <a:pt x="18" y="0"/>
                  </a:lnTo>
                  <a:lnTo>
                    <a:pt x="14" y="0"/>
                  </a:lnTo>
                  <a:lnTo>
                    <a:pt x="9" y="1"/>
                  </a:lnTo>
                  <a:lnTo>
                    <a:pt x="4" y="3"/>
                  </a:lnTo>
                  <a:lnTo>
                    <a:pt x="4" y="5"/>
                  </a:lnTo>
                  <a:lnTo>
                    <a:pt x="0" y="5"/>
                  </a:lnTo>
                  <a:lnTo>
                    <a:pt x="0" y="7"/>
                  </a:lnTo>
                  <a:lnTo>
                    <a:pt x="5" y="10"/>
                  </a:lnTo>
                  <a:lnTo>
                    <a:pt x="5" y="12"/>
                  </a:lnTo>
                  <a:lnTo>
                    <a:pt x="10" y="13"/>
                  </a:lnTo>
                  <a:lnTo>
                    <a:pt x="15"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01" name="Freeform 132"/>
            <p:cNvSpPr>
              <a:spLocks/>
            </p:cNvSpPr>
            <p:nvPr/>
          </p:nvSpPr>
          <p:spPr bwMode="auto">
            <a:xfrm>
              <a:off x="3400" y="1541"/>
              <a:ext cx="26" cy="17"/>
            </a:xfrm>
            <a:custGeom>
              <a:avLst/>
              <a:gdLst>
                <a:gd name="T0" fmla="*/ 2 w 26"/>
                <a:gd name="T1" fmla="*/ 0 h 17"/>
                <a:gd name="T2" fmla="*/ 25 w 26"/>
                <a:gd name="T3" fmla="*/ 5 h 17"/>
                <a:gd name="T4" fmla="*/ 22 w 26"/>
                <a:gd name="T5" fmla="*/ 16 h 17"/>
                <a:gd name="T6" fmla="*/ 0 w 26"/>
                <a:gd name="T7" fmla="*/ 10 h 17"/>
                <a:gd name="T8" fmla="*/ 2 w 26"/>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7">
                  <a:moveTo>
                    <a:pt x="2" y="0"/>
                  </a:moveTo>
                  <a:lnTo>
                    <a:pt x="25" y="5"/>
                  </a:lnTo>
                  <a:lnTo>
                    <a:pt x="22" y="16"/>
                  </a:lnTo>
                  <a:lnTo>
                    <a:pt x="0" y="10"/>
                  </a:lnTo>
                  <a:lnTo>
                    <a:pt x="2"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02" name="Freeform 133"/>
            <p:cNvSpPr>
              <a:spLocks/>
            </p:cNvSpPr>
            <p:nvPr/>
          </p:nvSpPr>
          <p:spPr bwMode="auto">
            <a:xfrm>
              <a:off x="3413" y="1542"/>
              <a:ext cx="24" cy="17"/>
            </a:xfrm>
            <a:custGeom>
              <a:avLst/>
              <a:gdLst>
                <a:gd name="T0" fmla="*/ 0 w 24"/>
                <a:gd name="T1" fmla="*/ 8 h 17"/>
                <a:gd name="T2" fmla="*/ 0 w 24"/>
                <a:gd name="T3" fmla="*/ 8 h 17"/>
                <a:gd name="T4" fmla="*/ 4 w 24"/>
                <a:gd name="T5" fmla="*/ 10 h 17"/>
                <a:gd name="T6" fmla="*/ 4 w 24"/>
                <a:gd name="T7" fmla="*/ 10 h 17"/>
                <a:gd name="T8" fmla="*/ 7 w 24"/>
                <a:gd name="T9" fmla="*/ 13 h 17"/>
                <a:gd name="T10" fmla="*/ 7 w 24"/>
                <a:gd name="T11" fmla="*/ 13 h 17"/>
                <a:gd name="T12" fmla="*/ 11 w 24"/>
                <a:gd name="T13" fmla="*/ 16 h 17"/>
                <a:gd name="T14" fmla="*/ 14 w 24"/>
                <a:gd name="T15" fmla="*/ 16 h 17"/>
                <a:gd name="T16" fmla="*/ 17 w 24"/>
                <a:gd name="T17" fmla="*/ 12 h 17"/>
                <a:gd name="T18" fmla="*/ 17 w 24"/>
                <a:gd name="T19" fmla="*/ 12 h 17"/>
                <a:gd name="T20" fmla="*/ 20 w 24"/>
                <a:gd name="T21" fmla="*/ 9 h 17"/>
                <a:gd name="T22" fmla="*/ 20 w 24"/>
                <a:gd name="T23" fmla="*/ 9 h 17"/>
                <a:gd name="T24" fmla="*/ 23 w 24"/>
                <a:gd name="T25" fmla="*/ 7 h 17"/>
                <a:gd name="T26" fmla="*/ 23 w 24"/>
                <a:gd name="T27" fmla="*/ 4 h 17"/>
                <a:gd name="T28" fmla="*/ 19 w 24"/>
                <a:gd name="T29" fmla="*/ 4 h 17"/>
                <a:gd name="T30" fmla="*/ 20 w 24"/>
                <a:gd name="T31" fmla="*/ 2 h 17"/>
                <a:gd name="T32" fmla="*/ 16 w 24"/>
                <a:gd name="T33" fmla="*/ 0 h 17"/>
                <a:gd name="T34" fmla="*/ 16 w 24"/>
                <a:gd name="T35" fmla="*/ 0 h 17"/>
                <a:gd name="T36" fmla="*/ 13 w 24"/>
                <a:gd name="T37" fmla="*/ 0 h 17"/>
                <a:gd name="T38" fmla="*/ 10 w 24"/>
                <a:gd name="T39" fmla="*/ 1 h 17"/>
                <a:gd name="T40" fmla="*/ 6 w 24"/>
                <a:gd name="T41" fmla="*/ 0 h 17"/>
                <a:gd name="T42" fmla="*/ 6 w 24"/>
                <a:gd name="T43" fmla="*/ 0 h 17"/>
                <a:gd name="T44" fmla="*/ 3 w 24"/>
                <a:gd name="T45" fmla="*/ 4 h 17"/>
                <a:gd name="T46" fmla="*/ 3 w 24"/>
                <a:gd name="T47" fmla="*/ 6 h 17"/>
                <a:gd name="T48" fmla="*/ 0 w 24"/>
                <a:gd name="T49" fmla="*/ 6 h 17"/>
                <a:gd name="T50" fmla="*/ 0 w 24"/>
                <a:gd name="T51" fmla="*/ 8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7">
                  <a:moveTo>
                    <a:pt x="0" y="8"/>
                  </a:moveTo>
                  <a:lnTo>
                    <a:pt x="0" y="8"/>
                  </a:lnTo>
                  <a:lnTo>
                    <a:pt x="4" y="10"/>
                  </a:lnTo>
                  <a:lnTo>
                    <a:pt x="7" y="13"/>
                  </a:lnTo>
                  <a:lnTo>
                    <a:pt x="11" y="16"/>
                  </a:lnTo>
                  <a:lnTo>
                    <a:pt x="14" y="16"/>
                  </a:lnTo>
                  <a:lnTo>
                    <a:pt x="17" y="12"/>
                  </a:lnTo>
                  <a:lnTo>
                    <a:pt x="20" y="9"/>
                  </a:lnTo>
                  <a:lnTo>
                    <a:pt x="23" y="7"/>
                  </a:lnTo>
                  <a:lnTo>
                    <a:pt x="23" y="4"/>
                  </a:lnTo>
                  <a:lnTo>
                    <a:pt x="19" y="4"/>
                  </a:lnTo>
                  <a:lnTo>
                    <a:pt x="20" y="2"/>
                  </a:lnTo>
                  <a:lnTo>
                    <a:pt x="16" y="0"/>
                  </a:lnTo>
                  <a:lnTo>
                    <a:pt x="13" y="0"/>
                  </a:lnTo>
                  <a:lnTo>
                    <a:pt x="10" y="1"/>
                  </a:lnTo>
                  <a:lnTo>
                    <a:pt x="6" y="0"/>
                  </a:lnTo>
                  <a:lnTo>
                    <a:pt x="3" y="4"/>
                  </a:lnTo>
                  <a:lnTo>
                    <a:pt x="3" y="6"/>
                  </a:lnTo>
                  <a:lnTo>
                    <a:pt x="0" y="6"/>
                  </a:lnTo>
                  <a:lnTo>
                    <a:pt x="0" y="8"/>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03" name="Line 134"/>
            <p:cNvSpPr>
              <a:spLocks noChangeShapeType="1"/>
            </p:cNvSpPr>
            <p:nvPr/>
          </p:nvSpPr>
          <p:spPr bwMode="auto">
            <a:xfrm>
              <a:off x="3381" y="1548"/>
              <a:ext cx="13" cy="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04" name="Line 135"/>
            <p:cNvSpPr>
              <a:spLocks noChangeShapeType="1"/>
            </p:cNvSpPr>
            <p:nvPr/>
          </p:nvSpPr>
          <p:spPr bwMode="auto">
            <a:xfrm>
              <a:off x="3383" y="1547"/>
              <a:ext cx="11" cy="0"/>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05" name="Freeform 136"/>
            <p:cNvSpPr>
              <a:spLocks/>
            </p:cNvSpPr>
            <p:nvPr/>
          </p:nvSpPr>
          <p:spPr bwMode="auto">
            <a:xfrm>
              <a:off x="3380" y="1548"/>
              <a:ext cx="25" cy="17"/>
            </a:xfrm>
            <a:custGeom>
              <a:avLst/>
              <a:gdLst>
                <a:gd name="T0" fmla="*/ 18 w 25"/>
                <a:gd name="T1" fmla="*/ 16 h 17"/>
                <a:gd name="T2" fmla="*/ 18 w 25"/>
                <a:gd name="T3" fmla="*/ 16 h 17"/>
                <a:gd name="T4" fmla="*/ 18 w 25"/>
                <a:gd name="T5" fmla="*/ 13 h 17"/>
                <a:gd name="T6" fmla="*/ 24 w 25"/>
                <a:gd name="T7" fmla="*/ 13 h 17"/>
                <a:gd name="T8" fmla="*/ 23 w 25"/>
                <a:gd name="T9" fmla="*/ 2 h 17"/>
                <a:gd name="T10" fmla="*/ 17 w 25"/>
                <a:gd name="T11" fmla="*/ 2 h 17"/>
                <a:gd name="T12" fmla="*/ 17 w 25"/>
                <a:gd name="T13" fmla="*/ 0 h 17"/>
                <a:gd name="T14" fmla="*/ 11 w 25"/>
                <a:gd name="T15" fmla="*/ 1 h 17"/>
                <a:gd name="T16" fmla="*/ 11 w 25"/>
                <a:gd name="T17" fmla="*/ 3 h 17"/>
                <a:gd name="T18" fmla="*/ 6 w 25"/>
                <a:gd name="T19" fmla="*/ 4 h 17"/>
                <a:gd name="T20" fmla="*/ 0 w 25"/>
                <a:gd name="T21" fmla="*/ 6 h 17"/>
                <a:gd name="T22" fmla="*/ 0 w 25"/>
                <a:gd name="T23" fmla="*/ 6 h 17"/>
                <a:gd name="T24" fmla="*/ 1 w 25"/>
                <a:gd name="T25" fmla="*/ 8 h 17"/>
                <a:gd name="T26" fmla="*/ 1 w 25"/>
                <a:gd name="T27" fmla="*/ 10 h 17"/>
                <a:gd name="T28" fmla="*/ 1 w 25"/>
                <a:gd name="T29" fmla="*/ 12 h 17"/>
                <a:gd name="T30" fmla="*/ 1 w 25"/>
                <a:gd name="T31" fmla="*/ 12 h 17"/>
                <a:gd name="T32" fmla="*/ 7 w 25"/>
                <a:gd name="T33" fmla="*/ 14 h 17"/>
                <a:gd name="T34" fmla="*/ 12 w 25"/>
                <a:gd name="T35" fmla="*/ 13 h 17"/>
                <a:gd name="T36" fmla="*/ 12 w 25"/>
                <a:gd name="T37" fmla="*/ 16 h 17"/>
                <a:gd name="T38" fmla="*/ 18 w 25"/>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7">
                  <a:moveTo>
                    <a:pt x="18" y="16"/>
                  </a:moveTo>
                  <a:lnTo>
                    <a:pt x="18" y="16"/>
                  </a:lnTo>
                  <a:lnTo>
                    <a:pt x="18" y="13"/>
                  </a:lnTo>
                  <a:lnTo>
                    <a:pt x="24" y="13"/>
                  </a:lnTo>
                  <a:lnTo>
                    <a:pt x="23" y="2"/>
                  </a:lnTo>
                  <a:lnTo>
                    <a:pt x="17" y="2"/>
                  </a:lnTo>
                  <a:lnTo>
                    <a:pt x="17" y="0"/>
                  </a:lnTo>
                  <a:lnTo>
                    <a:pt x="11" y="1"/>
                  </a:lnTo>
                  <a:lnTo>
                    <a:pt x="11" y="3"/>
                  </a:lnTo>
                  <a:lnTo>
                    <a:pt x="6" y="4"/>
                  </a:lnTo>
                  <a:lnTo>
                    <a:pt x="0" y="6"/>
                  </a:lnTo>
                  <a:lnTo>
                    <a:pt x="1" y="8"/>
                  </a:lnTo>
                  <a:lnTo>
                    <a:pt x="1" y="10"/>
                  </a:lnTo>
                  <a:lnTo>
                    <a:pt x="1" y="12"/>
                  </a:lnTo>
                  <a:lnTo>
                    <a:pt x="7" y="14"/>
                  </a:lnTo>
                  <a:lnTo>
                    <a:pt x="12" y="13"/>
                  </a:lnTo>
                  <a:lnTo>
                    <a:pt x="12" y="16"/>
                  </a:lnTo>
                  <a:lnTo>
                    <a:pt x="18"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06" name="Freeform 137"/>
            <p:cNvSpPr>
              <a:spLocks/>
            </p:cNvSpPr>
            <p:nvPr/>
          </p:nvSpPr>
          <p:spPr bwMode="auto">
            <a:xfrm>
              <a:off x="3377" y="1550"/>
              <a:ext cx="26" cy="17"/>
            </a:xfrm>
            <a:custGeom>
              <a:avLst/>
              <a:gdLst>
                <a:gd name="T0" fmla="*/ 2 w 26"/>
                <a:gd name="T1" fmla="*/ 0 h 17"/>
                <a:gd name="T2" fmla="*/ 25 w 26"/>
                <a:gd name="T3" fmla="*/ 5 h 17"/>
                <a:gd name="T4" fmla="*/ 23 w 26"/>
                <a:gd name="T5" fmla="*/ 16 h 17"/>
                <a:gd name="T6" fmla="*/ 0 w 26"/>
                <a:gd name="T7" fmla="*/ 11 h 17"/>
                <a:gd name="T8" fmla="*/ 2 w 26"/>
                <a:gd name="T9" fmla="*/ 0 h 17"/>
                <a:gd name="T10" fmla="*/ 2 w 26"/>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7">
                  <a:moveTo>
                    <a:pt x="2" y="0"/>
                  </a:moveTo>
                  <a:lnTo>
                    <a:pt x="25" y="5"/>
                  </a:lnTo>
                  <a:lnTo>
                    <a:pt x="23" y="16"/>
                  </a:lnTo>
                  <a:lnTo>
                    <a:pt x="0" y="11"/>
                  </a:lnTo>
                  <a:lnTo>
                    <a:pt x="2"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07" name="Freeform 138"/>
            <p:cNvSpPr>
              <a:spLocks/>
            </p:cNvSpPr>
            <p:nvPr/>
          </p:nvSpPr>
          <p:spPr bwMode="auto">
            <a:xfrm>
              <a:off x="3392" y="1546"/>
              <a:ext cx="23" cy="17"/>
            </a:xfrm>
            <a:custGeom>
              <a:avLst/>
              <a:gdLst>
                <a:gd name="T0" fmla="*/ 0 w 23"/>
                <a:gd name="T1" fmla="*/ 8 h 17"/>
                <a:gd name="T2" fmla="*/ 0 w 23"/>
                <a:gd name="T3" fmla="*/ 8 h 17"/>
                <a:gd name="T4" fmla="*/ 0 w 23"/>
                <a:gd name="T5" fmla="*/ 10 h 17"/>
                <a:gd name="T6" fmla="*/ 0 w 23"/>
                <a:gd name="T7" fmla="*/ 12 h 17"/>
                <a:gd name="T8" fmla="*/ 4 w 23"/>
                <a:gd name="T9" fmla="*/ 14 h 17"/>
                <a:gd name="T10" fmla="*/ 7 w 23"/>
                <a:gd name="T11" fmla="*/ 14 h 17"/>
                <a:gd name="T12" fmla="*/ 8 w 23"/>
                <a:gd name="T13" fmla="*/ 16 h 17"/>
                <a:gd name="T14" fmla="*/ 11 w 23"/>
                <a:gd name="T15" fmla="*/ 16 h 17"/>
                <a:gd name="T16" fmla="*/ 19 w 23"/>
                <a:gd name="T17" fmla="*/ 10 h 17"/>
                <a:gd name="T18" fmla="*/ 22 w 23"/>
                <a:gd name="T19" fmla="*/ 8 h 17"/>
                <a:gd name="T20" fmla="*/ 21 w 23"/>
                <a:gd name="T21" fmla="*/ 3 h 17"/>
                <a:gd name="T22" fmla="*/ 11 w 23"/>
                <a:gd name="T23" fmla="*/ 0 h 17"/>
                <a:gd name="T24" fmla="*/ 7 w 23"/>
                <a:gd name="T25" fmla="*/ 0 h 17"/>
                <a:gd name="T26" fmla="*/ 7 w 23"/>
                <a:gd name="T27" fmla="*/ 0 h 17"/>
                <a:gd name="T28" fmla="*/ 3 w 23"/>
                <a:gd name="T29" fmla="*/ 2 h 17"/>
                <a:gd name="T30" fmla="*/ 0 w 23"/>
                <a:gd name="T31" fmla="*/ 4 h 17"/>
                <a:gd name="T32" fmla="*/ 0 w 23"/>
                <a:gd name="T33" fmla="*/ 7 h 17"/>
                <a:gd name="T34" fmla="*/ 0 w 23"/>
                <a:gd name="T35" fmla="*/ 7 h 17"/>
                <a:gd name="T36" fmla="*/ 0 w 23"/>
                <a:gd name="T37" fmla="*/ 8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 h="17">
                  <a:moveTo>
                    <a:pt x="0" y="8"/>
                  </a:moveTo>
                  <a:lnTo>
                    <a:pt x="0" y="8"/>
                  </a:lnTo>
                  <a:lnTo>
                    <a:pt x="0" y="10"/>
                  </a:lnTo>
                  <a:lnTo>
                    <a:pt x="0" y="12"/>
                  </a:lnTo>
                  <a:lnTo>
                    <a:pt x="4" y="14"/>
                  </a:lnTo>
                  <a:lnTo>
                    <a:pt x="7" y="14"/>
                  </a:lnTo>
                  <a:lnTo>
                    <a:pt x="8" y="16"/>
                  </a:lnTo>
                  <a:lnTo>
                    <a:pt x="11" y="16"/>
                  </a:lnTo>
                  <a:lnTo>
                    <a:pt x="19" y="10"/>
                  </a:lnTo>
                  <a:lnTo>
                    <a:pt x="22" y="8"/>
                  </a:lnTo>
                  <a:lnTo>
                    <a:pt x="21" y="3"/>
                  </a:lnTo>
                  <a:lnTo>
                    <a:pt x="11" y="0"/>
                  </a:lnTo>
                  <a:lnTo>
                    <a:pt x="7" y="0"/>
                  </a:lnTo>
                  <a:lnTo>
                    <a:pt x="3" y="2"/>
                  </a:lnTo>
                  <a:lnTo>
                    <a:pt x="0" y="4"/>
                  </a:lnTo>
                  <a:lnTo>
                    <a:pt x="0" y="7"/>
                  </a:lnTo>
                  <a:lnTo>
                    <a:pt x="0" y="8"/>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08" name="Line 139"/>
            <p:cNvSpPr>
              <a:spLocks noChangeShapeType="1"/>
            </p:cNvSpPr>
            <p:nvPr/>
          </p:nvSpPr>
          <p:spPr bwMode="auto">
            <a:xfrm flipV="1">
              <a:off x="3380" y="1540"/>
              <a:ext cx="17" cy="2"/>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09" name="Line 140"/>
            <p:cNvSpPr>
              <a:spLocks noChangeShapeType="1"/>
            </p:cNvSpPr>
            <p:nvPr/>
          </p:nvSpPr>
          <p:spPr bwMode="auto">
            <a:xfrm>
              <a:off x="3381" y="1539"/>
              <a:ext cx="13" cy="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10" name="Freeform 141"/>
            <p:cNvSpPr>
              <a:spLocks/>
            </p:cNvSpPr>
            <p:nvPr/>
          </p:nvSpPr>
          <p:spPr bwMode="auto">
            <a:xfrm>
              <a:off x="3378" y="1537"/>
              <a:ext cx="24" cy="17"/>
            </a:xfrm>
            <a:custGeom>
              <a:avLst/>
              <a:gdLst>
                <a:gd name="T0" fmla="*/ 17 w 24"/>
                <a:gd name="T1" fmla="*/ 16 h 17"/>
                <a:gd name="T2" fmla="*/ 17 w 24"/>
                <a:gd name="T3" fmla="*/ 16 h 17"/>
                <a:gd name="T4" fmla="*/ 17 w 24"/>
                <a:gd name="T5" fmla="*/ 16 h 17"/>
                <a:gd name="T6" fmla="*/ 23 w 24"/>
                <a:gd name="T7" fmla="*/ 12 h 17"/>
                <a:gd name="T8" fmla="*/ 22 w 24"/>
                <a:gd name="T9" fmla="*/ 2 h 17"/>
                <a:gd name="T10" fmla="*/ 17 w 24"/>
                <a:gd name="T11" fmla="*/ 2 h 17"/>
                <a:gd name="T12" fmla="*/ 17 w 24"/>
                <a:gd name="T13" fmla="*/ 0 h 17"/>
                <a:gd name="T14" fmla="*/ 11 w 24"/>
                <a:gd name="T15" fmla="*/ 0 h 17"/>
                <a:gd name="T16" fmla="*/ 11 w 24"/>
                <a:gd name="T17" fmla="*/ 2 h 17"/>
                <a:gd name="T18" fmla="*/ 6 w 24"/>
                <a:gd name="T19" fmla="*/ 2 h 17"/>
                <a:gd name="T20" fmla="*/ 0 w 24"/>
                <a:gd name="T21" fmla="*/ 6 h 17"/>
                <a:gd name="T22" fmla="*/ 0 w 24"/>
                <a:gd name="T23" fmla="*/ 6 h 17"/>
                <a:gd name="T24" fmla="*/ 0 w 24"/>
                <a:gd name="T25" fmla="*/ 8 h 17"/>
                <a:gd name="T26" fmla="*/ 0 w 24"/>
                <a:gd name="T27" fmla="*/ 9 h 17"/>
                <a:gd name="T28" fmla="*/ 0 w 24"/>
                <a:gd name="T29" fmla="*/ 9 h 17"/>
                <a:gd name="T30" fmla="*/ 0 w 24"/>
                <a:gd name="T31" fmla="*/ 11 h 17"/>
                <a:gd name="T32" fmla="*/ 6 w 24"/>
                <a:gd name="T33" fmla="*/ 16 h 17"/>
                <a:gd name="T34" fmla="*/ 11 w 24"/>
                <a:gd name="T35" fmla="*/ 16 h 17"/>
                <a:gd name="T36" fmla="*/ 11 w 24"/>
                <a:gd name="T37" fmla="*/ 16 h 17"/>
                <a:gd name="T38" fmla="*/ 17 w 24"/>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7">
                  <a:moveTo>
                    <a:pt x="17" y="16"/>
                  </a:moveTo>
                  <a:lnTo>
                    <a:pt x="17" y="16"/>
                  </a:lnTo>
                  <a:lnTo>
                    <a:pt x="23" y="12"/>
                  </a:lnTo>
                  <a:lnTo>
                    <a:pt x="22" y="2"/>
                  </a:lnTo>
                  <a:lnTo>
                    <a:pt x="17" y="2"/>
                  </a:lnTo>
                  <a:lnTo>
                    <a:pt x="17" y="0"/>
                  </a:lnTo>
                  <a:lnTo>
                    <a:pt x="11" y="0"/>
                  </a:lnTo>
                  <a:lnTo>
                    <a:pt x="11" y="2"/>
                  </a:lnTo>
                  <a:lnTo>
                    <a:pt x="6" y="2"/>
                  </a:lnTo>
                  <a:lnTo>
                    <a:pt x="0" y="6"/>
                  </a:lnTo>
                  <a:lnTo>
                    <a:pt x="0" y="8"/>
                  </a:lnTo>
                  <a:lnTo>
                    <a:pt x="0" y="9"/>
                  </a:lnTo>
                  <a:lnTo>
                    <a:pt x="0" y="11"/>
                  </a:lnTo>
                  <a:lnTo>
                    <a:pt x="6" y="16"/>
                  </a:lnTo>
                  <a:lnTo>
                    <a:pt x="11" y="16"/>
                  </a:lnTo>
                  <a:lnTo>
                    <a:pt x="17"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11" name="Freeform 142"/>
            <p:cNvSpPr>
              <a:spLocks/>
            </p:cNvSpPr>
            <p:nvPr/>
          </p:nvSpPr>
          <p:spPr bwMode="auto">
            <a:xfrm>
              <a:off x="3376" y="1538"/>
              <a:ext cx="25" cy="17"/>
            </a:xfrm>
            <a:custGeom>
              <a:avLst/>
              <a:gdLst>
                <a:gd name="T0" fmla="*/ 2 w 25"/>
                <a:gd name="T1" fmla="*/ 0 h 17"/>
                <a:gd name="T2" fmla="*/ 24 w 25"/>
                <a:gd name="T3" fmla="*/ 5 h 17"/>
                <a:gd name="T4" fmla="*/ 23 w 25"/>
                <a:gd name="T5" fmla="*/ 16 h 17"/>
                <a:gd name="T6" fmla="*/ 0 w 25"/>
                <a:gd name="T7" fmla="*/ 11 h 17"/>
                <a:gd name="T8" fmla="*/ 2 w 25"/>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7">
                  <a:moveTo>
                    <a:pt x="2" y="0"/>
                  </a:moveTo>
                  <a:lnTo>
                    <a:pt x="24" y="5"/>
                  </a:lnTo>
                  <a:lnTo>
                    <a:pt x="23" y="16"/>
                  </a:lnTo>
                  <a:lnTo>
                    <a:pt x="0" y="11"/>
                  </a:lnTo>
                  <a:lnTo>
                    <a:pt x="2"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12" name="Freeform 143"/>
            <p:cNvSpPr>
              <a:spLocks/>
            </p:cNvSpPr>
            <p:nvPr/>
          </p:nvSpPr>
          <p:spPr bwMode="auto">
            <a:xfrm>
              <a:off x="3393" y="1538"/>
              <a:ext cx="23" cy="18"/>
            </a:xfrm>
            <a:custGeom>
              <a:avLst/>
              <a:gdLst>
                <a:gd name="T0" fmla="*/ 0 w 23"/>
                <a:gd name="T1" fmla="*/ 9 h 18"/>
                <a:gd name="T2" fmla="*/ 1 w 23"/>
                <a:gd name="T3" fmla="*/ 11 h 18"/>
                <a:gd name="T4" fmla="*/ 1 w 23"/>
                <a:gd name="T5" fmla="*/ 11 h 18"/>
                <a:gd name="T6" fmla="*/ 0 w 23"/>
                <a:gd name="T7" fmla="*/ 14 h 18"/>
                <a:gd name="T8" fmla="*/ 3 w 23"/>
                <a:gd name="T9" fmla="*/ 15 h 18"/>
                <a:gd name="T10" fmla="*/ 7 w 23"/>
                <a:gd name="T11" fmla="*/ 15 h 18"/>
                <a:gd name="T12" fmla="*/ 7 w 23"/>
                <a:gd name="T13" fmla="*/ 17 h 18"/>
                <a:gd name="T14" fmla="*/ 10 w 23"/>
                <a:gd name="T15" fmla="*/ 16 h 18"/>
                <a:gd name="T16" fmla="*/ 21 w 23"/>
                <a:gd name="T17" fmla="*/ 8 h 18"/>
                <a:gd name="T18" fmla="*/ 22 w 23"/>
                <a:gd name="T19" fmla="*/ 3 h 18"/>
                <a:gd name="T20" fmla="*/ 11 w 23"/>
                <a:gd name="T21" fmla="*/ 0 h 18"/>
                <a:gd name="T22" fmla="*/ 8 w 23"/>
                <a:gd name="T23" fmla="*/ 1 h 18"/>
                <a:gd name="T24" fmla="*/ 8 w 23"/>
                <a:gd name="T25" fmla="*/ 3 h 18"/>
                <a:gd name="T26" fmla="*/ 4 w 23"/>
                <a:gd name="T27" fmla="*/ 4 h 18"/>
                <a:gd name="T28" fmla="*/ 0 w 23"/>
                <a:gd name="T29" fmla="*/ 7 h 18"/>
                <a:gd name="T30" fmla="*/ 0 w 23"/>
                <a:gd name="T31" fmla="*/ 7 h 18"/>
                <a:gd name="T32" fmla="*/ 0 w 23"/>
                <a:gd name="T33" fmla="*/ 9 h 18"/>
                <a:gd name="T34" fmla="*/ 0 w 23"/>
                <a:gd name="T35" fmla="*/ 9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18">
                  <a:moveTo>
                    <a:pt x="0" y="9"/>
                  </a:moveTo>
                  <a:lnTo>
                    <a:pt x="1" y="11"/>
                  </a:lnTo>
                  <a:lnTo>
                    <a:pt x="0" y="14"/>
                  </a:lnTo>
                  <a:lnTo>
                    <a:pt x="3" y="15"/>
                  </a:lnTo>
                  <a:lnTo>
                    <a:pt x="7" y="15"/>
                  </a:lnTo>
                  <a:lnTo>
                    <a:pt x="7" y="17"/>
                  </a:lnTo>
                  <a:lnTo>
                    <a:pt x="10" y="16"/>
                  </a:lnTo>
                  <a:lnTo>
                    <a:pt x="21" y="8"/>
                  </a:lnTo>
                  <a:lnTo>
                    <a:pt x="22" y="3"/>
                  </a:lnTo>
                  <a:lnTo>
                    <a:pt x="11" y="0"/>
                  </a:lnTo>
                  <a:lnTo>
                    <a:pt x="8" y="1"/>
                  </a:lnTo>
                  <a:lnTo>
                    <a:pt x="8" y="3"/>
                  </a:lnTo>
                  <a:lnTo>
                    <a:pt x="4" y="4"/>
                  </a:lnTo>
                  <a:lnTo>
                    <a:pt x="0" y="7"/>
                  </a:lnTo>
                  <a:lnTo>
                    <a:pt x="0" y="9"/>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13" name="Line 144"/>
            <p:cNvSpPr>
              <a:spLocks noChangeShapeType="1"/>
            </p:cNvSpPr>
            <p:nvPr/>
          </p:nvSpPr>
          <p:spPr bwMode="auto">
            <a:xfrm>
              <a:off x="3368" y="1538"/>
              <a:ext cx="11" cy="0"/>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14" name="Line 145"/>
            <p:cNvSpPr>
              <a:spLocks noChangeShapeType="1"/>
            </p:cNvSpPr>
            <p:nvPr/>
          </p:nvSpPr>
          <p:spPr bwMode="auto">
            <a:xfrm>
              <a:off x="3367" y="1533"/>
              <a:ext cx="13" cy="2"/>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15" name="Freeform 146"/>
            <p:cNvSpPr>
              <a:spLocks/>
            </p:cNvSpPr>
            <p:nvPr/>
          </p:nvSpPr>
          <p:spPr bwMode="auto">
            <a:xfrm>
              <a:off x="3368" y="1533"/>
              <a:ext cx="24" cy="17"/>
            </a:xfrm>
            <a:custGeom>
              <a:avLst/>
              <a:gdLst>
                <a:gd name="T0" fmla="*/ 18 w 24"/>
                <a:gd name="T1" fmla="*/ 16 h 17"/>
                <a:gd name="T2" fmla="*/ 18 w 24"/>
                <a:gd name="T3" fmla="*/ 16 h 17"/>
                <a:gd name="T4" fmla="*/ 18 w 24"/>
                <a:gd name="T5" fmla="*/ 12 h 17"/>
                <a:gd name="T6" fmla="*/ 23 w 24"/>
                <a:gd name="T7" fmla="*/ 12 h 17"/>
                <a:gd name="T8" fmla="*/ 22 w 24"/>
                <a:gd name="T9" fmla="*/ 2 h 17"/>
                <a:gd name="T10" fmla="*/ 18 w 24"/>
                <a:gd name="T11" fmla="*/ 2 h 17"/>
                <a:gd name="T12" fmla="*/ 17 w 24"/>
                <a:gd name="T13" fmla="*/ 0 h 17"/>
                <a:gd name="T14" fmla="*/ 13 w 24"/>
                <a:gd name="T15" fmla="*/ 0 h 17"/>
                <a:gd name="T16" fmla="*/ 13 w 24"/>
                <a:gd name="T17" fmla="*/ 2 h 17"/>
                <a:gd name="T18" fmla="*/ 8 w 24"/>
                <a:gd name="T19" fmla="*/ 3 h 17"/>
                <a:gd name="T20" fmla="*/ 4 w 24"/>
                <a:gd name="T21" fmla="*/ 5 h 17"/>
                <a:gd name="T22" fmla="*/ 5 w 24"/>
                <a:gd name="T23" fmla="*/ 7 h 17"/>
                <a:gd name="T24" fmla="*/ 0 w 24"/>
                <a:gd name="T25" fmla="*/ 8 h 17"/>
                <a:gd name="T26" fmla="*/ 0 w 24"/>
                <a:gd name="T27" fmla="*/ 10 h 17"/>
                <a:gd name="T28" fmla="*/ 5 w 24"/>
                <a:gd name="T29" fmla="*/ 11 h 17"/>
                <a:gd name="T30" fmla="*/ 5 w 24"/>
                <a:gd name="T31" fmla="*/ 11 h 17"/>
                <a:gd name="T32" fmla="*/ 9 w 24"/>
                <a:gd name="T33" fmla="*/ 13 h 17"/>
                <a:gd name="T34" fmla="*/ 13 w 24"/>
                <a:gd name="T35" fmla="*/ 12 h 17"/>
                <a:gd name="T36" fmla="*/ 14 w 24"/>
                <a:gd name="T37" fmla="*/ 16 h 17"/>
                <a:gd name="T38" fmla="*/ 18 w 24"/>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7">
                  <a:moveTo>
                    <a:pt x="18" y="16"/>
                  </a:moveTo>
                  <a:lnTo>
                    <a:pt x="18" y="16"/>
                  </a:lnTo>
                  <a:lnTo>
                    <a:pt x="18" y="12"/>
                  </a:lnTo>
                  <a:lnTo>
                    <a:pt x="23" y="12"/>
                  </a:lnTo>
                  <a:lnTo>
                    <a:pt x="22" y="2"/>
                  </a:lnTo>
                  <a:lnTo>
                    <a:pt x="18" y="2"/>
                  </a:lnTo>
                  <a:lnTo>
                    <a:pt x="17" y="0"/>
                  </a:lnTo>
                  <a:lnTo>
                    <a:pt x="13" y="0"/>
                  </a:lnTo>
                  <a:lnTo>
                    <a:pt x="13" y="2"/>
                  </a:lnTo>
                  <a:lnTo>
                    <a:pt x="8" y="3"/>
                  </a:lnTo>
                  <a:lnTo>
                    <a:pt x="4" y="5"/>
                  </a:lnTo>
                  <a:lnTo>
                    <a:pt x="5" y="7"/>
                  </a:lnTo>
                  <a:lnTo>
                    <a:pt x="0" y="8"/>
                  </a:lnTo>
                  <a:lnTo>
                    <a:pt x="0" y="10"/>
                  </a:lnTo>
                  <a:lnTo>
                    <a:pt x="5" y="11"/>
                  </a:lnTo>
                  <a:lnTo>
                    <a:pt x="9" y="13"/>
                  </a:lnTo>
                  <a:lnTo>
                    <a:pt x="13" y="12"/>
                  </a:lnTo>
                  <a:lnTo>
                    <a:pt x="14" y="16"/>
                  </a:lnTo>
                  <a:lnTo>
                    <a:pt x="18"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16" name="Freeform 147"/>
            <p:cNvSpPr>
              <a:spLocks/>
            </p:cNvSpPr>
            <p:nvPr/>
          </p:nvSpPr>
          <p:spPr bwMode="auto">
            <a:xfrm>
              <a:off x="3368" y="1535"/>
              <a:ext cx="25" cy="17"/>
            </a:xfrm>
            <a:custGeom>
              <a:avLst/>
              <a:gdLst>
                <a:gd name="T0" fmla="*/ 2 w 25"/>
                <a:gd name="T1" fmla="*/ 0 h 17"/>
                <a:gd name="T2" fmla="*/ 24 w 25"/>
                <a:gd name="T3" fmla="*/ 4 h 17"/>
                <a:gd name="T4" fmla="*/ 22 w 25"/>
                <a:gd name="T5" fmla="*/ 16 h 17"/>
                <a:gd name="T6" fmla="*/ 0 w 25"/>
                <a:gd name="T7" fmla="*/ 12 h 17"/>
                <a:gd name="T8" fmla="*/ 2 w 25"/>
                <a:gd name="T9" fmla="*/ 0 h 17"/>
                <a:gd name="T10" fmla="*/ 2 w 25"/>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17">
                  <a:moveTo>
                    <a:pt x="2" y="0"/>
                  </a:moveTo>
                  <a:lnTo>
                    <a:pt x="24" y="4"/>
                  </a:lnTo>
                  <a:lnTo>
                    <a:pt x="22" y="16"/>
                  </a:lnTo>
                  <a:lnTo>
                    <a:pt x="0" y="12"/>
                  </a:lnTo>
                  <a:lnTo>
                    <a:pt x="2"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17" name="Freeform 148"/>
            <p:cNvSpPr>
              <a:spLocks/>
            </p:cNvSpPr>
            <p:nvPr/>
          </p:nvSpPr>
          <p:spPr bwMode="auto">
            <a:xfrm>
              <a:off x="3378" y="1534"/>
              <a:ext cx="25" cy="18"/>
            </a:xfrm>
            <a:custGeom>
              <a:avLst/>
              <a:gdLst>
                <a:gd name="T0" fmla="*/ 1 w 25"/>
                <a:gd name="T1" fmla="*/ 9 h 18"/>
                <a:gd name="T2" fmla="*/ 1 w 25"/>
                <a:gd name="T3" fmla="*/ 11 h 18"/>
                <a:gd name="T4" fmla="*/ 1 w 25"/>
                <a:gd name="T5" fmla="*/ 11 h 18"/>
                <a:gd name="T6" fmla="*/ 0 w 25"/>
                <a:gd name="T7" fmla="*/ 13 h 18"/>
                <a:gd name="T8" fmla="*/ 4 w 25"/>
                <a:gd name="T9" fmla="*/ 15 h 18"/>
                <a:gd name="T10" fmla="*/ 8 w 25"/>
                <a:gd name="T11" fmla="*/ 15 h 18"/>
                <a:gd name="T12" fmla="*/ 8 w 25"/>
                <a:gd name="T13" fmla="*/ 17 h 18"/>
                <a:gd name="T14" fmla="*/ 12 w 25"/>
                <a:gd name="T15" fmla="*/ 16 h 18"/>
                <a:gd name="T16" fmla="*/ 16 w 25"/>
                <a:gd name="T17" fmla="*/ 13 h 18"/>
                <a:gd name="T18" fmla="*/ 16 w 25"/>
                <a:gd name="T19" fmla="*/ 13 h 18"/>
                <a:gd name="T20" fmla="*/ 20 w 25"/>
                <a:gd name="T21" fmla="*/ 10 h 18"/>
                <a:gd name="T22" fmla="*/ 20 w 25"/>
                <a:gd name="T23" fmla="*/ 8 h 18"/>
                <a:gd name="T24" fmla="*/ 24 w 25"/>
                <a:gd name="T25" fmla="*/ 8 h 18"/>
                <a:gd name="T26" fmla="*/ 23 w 25"/>
                <a:gd name="T27" fmla="*/ 5 h 18"/>
                <a:gd name="T28" fmla="*/ 20 w 25"/>
                <a:gd name="T29" fmla="*/ 3 h 18"/>
                <a:gd name="T30" fmla="*/ 20 w 25"/>
                <a:gd name="T31" fmla="*/ 1 h 18"/>
                <a:gd name="T32" fmla="*/ 16 w 25"/>
                <a:gd name="T33" fmla="*/ 0 h 18"/>
                <a:gd name="T34" fmla="*/ 16 w 25"/>
                <a:gd name="T35" fmla="*/ 0 h 18"/>
                <a:gd name="T36" fmla="*/ 12 w 25"/>
                <a:gd name="T37" fmla="*/ 0 h 18"/>
                <a:gd name="T38" fmla="*/ 9 w 25"/>
                <a:gd name="T39" fmla="*/ 1 h 18"/>
                <a:gd name="T40" fmla="*/ 9 w 25"/>
                <a:gd name="T41" fmla="*/ 1 h 18"/>
                <a:gd name="T42" fmla="*/ 5 w 25"/>
                <a:gd name="T43" fmla="*/ 1 h 18"/>
                <a:gd name="T44" fmla="*/ 1 w 25"/>
                <a:gd name="T45" fmla="*/ 4 h 18"/>
                <a:gd name="T46" fmla="*/ 1 w 25"/>
                <a:gd name="T47" fmla="*/ 7 h 18"/>
                <a:gd name="T48" fmla="*/ 1 w 25"/>
                <a:gd name="T49" fmla="*/ 9 h 18"/>
                <a:gd name="T50" fmla="*/ 1 w 25"/>
                <a:gd name="T51" fmla="*/ 9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18">
                  <a:moveTo>
                    <a:pt x="1" y="9"/>
                  </a:moveTo>
                  <a:lnTo>
                    <a:pt x="1" y="11"/>
                  </a:lnTo>
                  <a:lnTo>
                    <a:pt x="0" y="13"/>
                  </a:lnTo>
                  <a:lnTo>
                    <a:pt x="4" y="15"/>
                  </a:lnTo>
                  <a:lnTo>
                    <a:pt x="8" y="15"/>
                  </a:lnTo>
                  <a:lnTo>
                    <a:pt x="8" y="17"/>
                  </a:lnTo>
                  <a:lnTo>
                    <a:pt x="12" y="16"/>
                  </a:lnTo>
                  <a:lnTo>
                    <a:pt x="16" y="13"/>
                  </a:lnTo>
                  <a:lnTo>
                    <a:pt x="20" y="10"/>
                  </a:lnTo>
                  <a:lnTo>
                    <a:pt x="20" y="8"/>
                  </a:lnTo>
                  <a:lnTo>
                    <a:pt x="24" y="8"/>
                  </a:lnTo>
                  <a:lnTo>
                    <a:pt x="23" y="5"/>
                  </a:lnTo>
                  <a:lnTo>
                    <a:pt x="20" y="3"/>
                  </a:lnTo>
                  <a:lnTo>
                    <a:pt x="20" y="1"/>
                  </a:lnTo>
                  <a:lnTo>
                    <a:pt x="16" y="0"/>
                  </a:lnTo>
                  <a:lnTo>
                    <a:pt x="12" y="0"/>
                  </a:lnTo>
                  <a:lnTo>
                    <a:pt x="9" y="1"/>
                  </a:lnTo>
                  <a:lnTo>
                    <a:pt x="5" y="1"/>
                  </a:lnTo>
                  <a:lnTo>
                    <a:pt x="1" y="4"/>
                  </a:lnTo>
                  <a:lnTo>
                    <a:pt x="1" y="7"/>
                  </a:lnTo>
                  <a:lnTo>
                    <a:pt x="1" y="9"/>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18" name="Line 149"/>
            <p:cNvSpPr>
              <a:spLocks noChangeShapeType="1"/>
            </p:cNvSpPr>
            <p:nvPr/>
          </p:nvSpPr>
          <p:spPr bwMode="auto">
            <a:xfrm flipV="1">
              <a:off x="3392" y="1534"/>
              <a:ext cx="10" cy="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19" name="Line 150"/>
            <p:cNvSpPr>
              <a:spLocks noChangeShapeType="1"/>
            </p:cNvSpPr>
            <p:nvPr/>
          </p:nvSpPr>
          <p:spPr bwMode="auto">
            <a:xfrm>
              <a:off x="3393" y="1530"/>
              <a:ext cx="13" cy="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20" name="Freeform 151"/>
            <p:cNvSpPr>
              <a:spLocks/>
            </p:cNvSpPr>
            <p:nvPr/>
          </p:nvSpPr>
          <p:spPr bwMode="auto">
            <a:xfrm>
              <a:off x="3391" y="1529"/>
              <a:ext cx="24" cy="17"/>
            </a:xfrm>
            <a:custGeom>
              <a:avLst/>
              <a:gdLst>
                <a:gd name="T0" fmla="*/ 17 w 24"/>
                <a:gd name="T1" fmla="*/ 16 h 17"/>
                <a:gd name="T2" fmla="*/ 23 w 24"/>
                <a:gd name="T3" fmla="*/ 16 h 17"/>
                <a:gd name="T4" fmla="*/ 22 w 24"/>
                <a:gd name="T5" fmla="*/ 13 h 17"/>
                <a:gd name="T6" fmla="*/ 22 w 24"/>
                <a:gd name="T7" fmla="*/ 13 h 17"/>
                <a:gd name="T8" fmla="*/ 22 w 24"/>
                <a:gd name="T9" fmla="*/ 2 h 17"/>
                <a:gd name="T10" fmla="*/ 22 w 24"/>
                <a:gd name="T11" fmla="*/ 2 h 17"/>
                <a:gd name="T12" fmla="*/ 21 w 24"/>
                <a:gd name="T13" fmla="*/ 0 h 17"/>
                <a:gd name="T14" fmla="*/ 16 w 24"/>
                <a:gd name="T15" fmla="*/ 0 h 17"/>
                <a:gd name="T16" fmla="*/ 11 w 24"/>
                <a:gd name="T17" fmla="*/ 3 h 17"/>
                <a:gd name="T18" fmla="*/ 11 w 24"/>
                <a:gd name="T19" fmla="*/ 3 h 17"/>
                <a:gd name="T20" fmla="*/ 5 w 24"/>
                <a:gd name="T21" fmla="*/ 5 h 17"/>
                <a:gd name="T22" fmla="*/ 5 w 24"/>
                <a:gd name="T23" fmla="*/ 5 h 17"/>
                <a:gd name="T24" fmla="*/ 0 w 24"/>
                <a:gd name="T25" fmla="*/ 9 h 17"/>
                <a:gd name="T26" fmla="*/ 0 w 24"/>
                <a:gd name="T27" fmla="*/ 11 h 17"/>
                <a:gd name="T28" fmla="*/ 6 w 24"/>
                <a:gd name="T29" fmla="*/ 13 h 17"/>
                <a:gd name="T30" fmla="*/ 6 w 24"/>
                <a:gd name="T31" fmla="*/ 13 h 17"/>
                <a:gd name="T32" fmla="*/ 11 w 24"/>
                <a:gd name="T33" fmla="*/ 16 h 17"/>
                <a:gd name="T34" fmla="*/ 11 w 24"/>
                <a:gd name="T35" fmla="*/ 16 h 17"/>
                <a:gd name="T36" fmla="*/ 17 w 24"/>
                <a:gd name="T37" fmla="*/ 16 h 17"/>
                <a:gd name="T38" fmla="*/ 17 w 24"/>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7">
                  <a:moveTo>
                    <a:pt x="17" y="16"/>
                  </a:moveTo>
                  <a:lnTo>
                    <a:pt x="23" y="16"/>
                  </a:lnTo>
                  <a:lnTo>
                    <a:pt x="22" y="13"/>
                  </a:lnTo>
                  <a:lnTo>
                    <a:pt x="22" y="2"/>
                  </a:lnTo>
                  <a:lnTo>
                    <a:pt x="21" y="0"/>
                  </a:lnTo>
                  <a:lnTo>
                    <a:pt x="16" y="0"/>
                  </a:lnTo>
                  <a:lnTo>
                    <a:pt x="11" y="3"/>
                  </a:lnTo>
                  <a:lnTo>
                    <a:pt x="5" y="5"/>
                  </a:lnTo>
                  <a:lnTo>
                    <a:pt x="0" y="9"/>
                  </a:lnTo>
                  <a:lnTo>
                    <a:pt x="0" y="11"/>
                  </a:lnTo>
                  <a:lnTo>
                    <a:pt x="6" y="13"/>
                  </a:lnTo>
                  <a:lnTo>
                    <a:pt x="11" y="16"/>
                  </a:lnTo>
                  <a:lnTo>
                    <a:pt x="17"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21" name="Freeform 152"/>
            <p:cNvSpPr>
              <a:spLocks/>
            </p:cNvSpPr>
            <p:nvPr/>
          </p:nvSpPr>
          <p:spPr bwMode="auto">
            <a:xfrm>
              <a:off x="3388" y="1533"/>
              <a:ext cx="27" cy="17"/>
            </a:xfrm>
            <a:custGeom>
              <a:avLst/>
              <a:gdLst>
                <a:gd name="T0" fmla="*/ 3 w 27"/>
                <a:gd name="T1" fmla="*/ 0 h 17"/>
                <a:gd name="T2" fmla="*/ 26 w 27"/>
                <a:gd name="T3" fmla="*/ 4 h 17"/>
                <a:gd name="T4" fmla="*/ 24 w 27"/>
                <a:gd name="T5" fmla="*/ 16 h 17"/>
                <a:gd name="T6" fmla="*/ 0 w 27"/>
                <a:gd name="T7" fmla="*/ 11 h 17"/>
                <a:gd name="T8" fmla="*/ 3 w 27"/>
                <a:gd name="T9" fmla="*/ 0 h 17"/>
                <a:gd name="T10" fmla="*/ 3 w 27"/>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7">
                  <a:moveTo>
                    <a:pt x="3" y="0"/>
                  </a:moveTo>
                  <a:lnTo>
                    <a:pt x="26" y="4"/>
                  </a:lnTo>
                  <a:lnTo>
                    <a:pt x="24" y="16"/>
                  </a:lnTo>
                  <a:lnTo>
                    <a:pt x="0" y="11"/>
                  </a:lnTo>
                  <a:lnTo>
                    <a:pt x="3"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22" name="Freeform 153"/>
            <p:cNvSpPr>
              <a:spLocks/>
            </p:cNvSpPr>
            <p:nvPr/>
          </p:nvSpPr>
          <p:spPr bwMode="auto">
            <a:xfrm>
              <a:off x="3406" y="1533"/>
              <a:ext cx="22" cy="17"/>
            </a:xfrm>
            <a:custGeom>
              <a:avLst/>
              <a:gdLst>
                <a:gd name="T0" fmla="*/ 0 w 22"/>
                <a:gd name="T1" fmla="*/ 7 h 17"/>
                <a:gd name="T2" fmla="*/ 0 w 22"/>
                <a:gd name="T3" fmla="*/ 9 h 17"/>
                <a:gd name="T4" fmla="*/ 3 w 22"/>
                <a:gd name="T5" fmla="*/ 10 h 17"/>
                <a:gd name="T6" fmla="*/ 3 w 22"/>
                <a:gd name="T7" fmla="*/ 12 h 17"/>
                <a:gd name="T8" fmla="*/ 6 w 22"/>
                <a:gd name="T9" fmla="*/ 13 h 17"/>
                <a:gd name="T10" fmla="*/ 6 w 22"/>
                <a:gd name="T11" fmla="*/ 13 h 17"/>
                <a:gd name="T12" fmla="*/ 9 w 22"/>
                <a:gd name="T13" fmla="*/ 16 h 17"/>
                <a:gd name="T14" fmla="*/ 12 w 22"/>
                <a:gd name="T15" fmla="*/ 14 h 17"/>
                <a:gd name="T16" fmla="*/ 15 w 22"/>
                <a:gd name="T17" fmla="*/ 13 h 17"/>
                <a:gd name="T18" fmla="*/ 15 w 22"/>
                <a:gd name="T19" fmla="*/ 13 h 17"/>
                <a:gd name="T20" fmla="*/ 17 w 22"/>
                <a:gd name="T21" fmla="*/ 10 h 17"/>
                <a:gd name="T22" fmla="*/ 17 w 22"/>
                <a:gd name="T23" fmla="*/ 8 h 17"/>
                <a:gd name="T24" fmla="*/ 21 w 22"/>
                <a:gd name="T25" fmla="*/ 7 h 17"/>
                <a:gd name="T26" fmla="*/ 20 w 22"/>
                <a:gd name="T27" fmla="*/ 4 h 17"/>
                <a:gd name="T28" fmla="*/ 18 w 22"/>
                <a:gd name="T29" fmla="*/ 3 h 17"/>
                <a:gd name="T30" fmla="*/ 18 w 22"/>
                <a:gd name="T31" fmla="*/ 1 h 17"/>
                <a:gd name="T32" fmla="*/ 15 w 22"/>
                <a:gd name="T33" fmla="*/ 0 h 17"/>
                <a:gd name="T34" fmla="*/ 15 w 22"/>
                <a:gd name="T35" fmla="*/ 0 h 17"/>
                <a:gd name="T36" fmla="*/ 11 w 22"/>
                <a:gd name="T37" fmla="*/ 0 h 17"/>
                <a:gd name="T38" fmla="*/ 9 w 22"/>
                <a:gd name="T39" fmla="*/ 0 h 17"/>
                <a:gd name="T40" fmla="*/ 5 w 22"/>
                <a:gd name="T41" fmla="*/ 1 h 17"/>
                <a:gd name="T42" fmla="*/ 5 w 22"/>
                <a:gd name="T43" fmla="*/ 1 h 17"/>
                <a:gd name="T44" fmla="*/ 3 w 22"/>
                <a:gd name="T45" fmla="*/ 3 h 17"/>
                <a:gd name="T46" fmla="*/ 3 w 22"/>
                <a:gd name="T47" fmla="*/ 6 h 17"/>
                <a:gd name="T48" fmla="*/ 0 w 22"/>
                <a:gd name="T49" fmla="*/ 5 h 17"/>
                <a:gd name="T50" fmla="*/ 0 w 22"/>
                <a:gd name="T51" fmla="*/ 7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 h="17">
                  <a:moveTo>
                    <a:pt x="0" y="7"/>
                  </a:moveTo>
                  <a:lnTo>
                    <a:pt x="0" y="9"/>
                  </a:lnTo>
                  <a:lnTo>
                    <a:pt x="3" y="10"/>
                  </a:lnTo>
                  <a:lnTo>
                    <a:pt x="3" y="12"/>
                  </a:lnTo>
                  <a:lnTo>
                    <a:pt x="6" y="13"/>
                  </a:lnTo>
                  <a:lnTo>
                    <a:pt x="9" y="16"/>
                  </a:lnTo>
                  <a:lnTo>
                    <a:pt x="12" y="14"/>
                  </a:lnTo>
                  <a:lnTo>
                    <a:pt x="15" y="13"/>
                  </a:lnTo>
                  <a:lnTo>
                    <a:pt x="17" y="10"/>
                  </a:lnTo>
                  <a:lnTo>
                    <a:pt x="17" y="8"/>
                  </a:lnTo>
                  <a:lnTo>
                    <a:pt x="21" y="7"/>
                  </a:lnTo>
                  <a:lnTo>
                    <a:pt x="20" y="4"/>
                  </a:lnTo>
                  <a:lnTo>
                    <a:pt x="18" y="3"/>
                  </a:lnTo>
                  <a:lnTo>
                    <a:pt x="18" y="1"/>
                  </a:lnTo>
                  <a:lnTo>
                    <a:pt x="15" y="0"/>
                  </a:lnTo>
                  <a:lnTo>
                    <a:pt x="11" y="0"/>
                  </a:lnTo>
                  <a:lnTo>
                    <a:pt x="9" y="0"/>
                  </a:lnTo>
                  <a:lnTo>
                    <a:pt x="5" y="1"/>
                  </a:lnTo>
                  <a:lnTo>
                    <a:pt x="3" y="3"/>
                  </a:lnTo>
                  <a:lnTo>
                    <a:pt x="3" y="6"/>
                  </a:lnTo>
                  <a:lnTo>
                    <a:pt x="0" y="5"/>
                  </a:lnTo>
                  <a:lnTo>
                    <a:pt x="0" y="7"/>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23" name="Line 154"/>
            <p:cNvSpPr>
              <a:spLocks noChangeShapeType="1"/>
            </p:cNvSpPr>
            <p:nvPr/>
          </p:nvSpPr>
          <p:spPr bwMode="auto">
            <a:xfrm>
              <a:off x="3379" y="1529"/>
              <a:ext cx="15" cy="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24" name="Line 155"/>
            <p:cNvSpPr>
              <a:spLocks noChangeShapeType="1"/>
            </p:cNvSpPr>
            <p:nvPr/>
          </p:nvSpPr>
          <p:spPr bwMode="auto">
            <a:xfrm>
              <a:off x="3381" y="1525"/>
              <a:ext cx="10" cy="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25" name="Freeform 156"/>
            <p:cNvSpPr>
              <a:spLocks/>
            </p:cNvSpPr>
            <p:nvPr/>
          </p:nvSpPr>
          <p:spPr bwMode="auto">
            <a:xfrm>
              <a:off x="3378" y="1525"/>
              <a:ext cx="25" cy="17"/>
            </a:xfrm>
            <a:custGeom>
              <a:avLst/>
              <a:gdLst>
                <a:gd name="T0" fmla="*/ 18 w 25"/>
                <a:gd name="T1" fmla="*/ 16 h 17"/>
                <a:gd name="T2" fmla="*/ 18 w 25"/>
                <a:gd name="T3" fmla="*/ 16 h 17"/>
                <a:gd name="T4" fmla="*/ 18 w 25"/>
                <a:gd name="T5" fmla="*/ 16 h 17"/>
                <a:gd name="T6" fmla="*/ 24 w 25"/>
                <a:gd name="T7" fmla="*/ 11 h 17"/>
                <a:gd name="T8" fmla="*/ 23 w 25"/>
                <a:gd name="T9" fmla="*/ 1 h 17"/>
                <a:gd name="T10" fmla="*/ 18 w 25"/>
                <a:gd name="T11" fmla="*/ 0 h 17"/>
                <a:gd name="T12" fmla="*/ 18 w 25"/>
                <a:gd name="T13" fmla="*/ 0 h 17"/>
                <a:gd name="T14" fmla="*/ 11 w 25"/>
                <a:gd name="T15" fmla="*/ 0 h 17"/>
                <a:gd name="T16" fmla="*/ 11 w 25"/>
                <a:gd name="T17" fmla="*/ 0 h 17"/>
                <a:gd name="T18" fmla="*/ 6 w 25"/>
                <a:gd name="T19" fmla="*/ 0 h 17"/>
                <a:gd name="T20" fmla="*/ 0 w 25"/>
                <a:gd name="T21" fmla="*/ 4 h 17"/>
                <a:gd name="T22" fmla="*/ 0 w 25"/>
                <a:gd name="T23" fmla="*/ 6 h 17"/>
                <a:gd name="T24" fmla="*/ 0 w 25"/>
                <a:gd name="T25" fmla="*/ 6 h 17"/>
                <a:gd name="T26" fmla="*/ 1 w 25"/>
                <a:gd name="T27" fmla="*/ 9 h 17"/>
                <a:gd name="T28" fmla="*/ 1 w 25"/>
                <a:gd name="T29" fmla="*/ 11 h 17"/>
                <a:gd name="T30" fmla="*/ 1 w 25"/>
                <a:gd name="T31" fmla="*/ 11 h 17"/>
                <a:gd name="T32" fmla="*/ 6 w 25"/>
                <a:gd name="T33" fmla="*/ 16 h 17"/>
                <a:gd name="T34" fmla="*/ 13 w 25"/>
                <a:gd name="T35" fmla="*/ 16 h 17"/>
                <a:gd name="T36" fmla="*/ 13 w 25"/>
                <a:gd name="T37" fmla="*/ 16 h 17"/>
                <a:gd name="T38" fmla="*/ 18 w 25"/>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7">
                  <a:moveTo>
                    <a:pt x="18" y="16"/>
                  </a:moveTo>
                  <a:lnTo>
                    <a:pt x="18" y="16"/>
                  </a:lnTo>
                  <a:lnTo>
                    <a:pt x="24" y="11"/>
                  </a:lnTo>
                  <a:lnTo>
                    <a:pt x="23" y="1"/>
                  </a:lnTo>
                  <a:lnTo>
                    <a:pt x="18" y="0"/>
                  </a:lnTo>
                  <a:lnTo>
                    <a:pt x="11" y="0"/>
                  </a:lnTo>
                  <a:lnTo>
                    <a:pt x="6" y="0"/>
                  </a:lnTo>
                  <a:lnTo>
                    <a:pt x="0" y="4"/>
                  </a:lnTo>
                  <a:lnTo>
                    <a:pt x="0" y="6"/>
                  </a:lnTo>
                  <a:lnTo>
                    <a:pt x="1" y="9"/>
                  </a:lnTo>
                  <a:lnTo>
                    <a:pt x="1" y="11"/>
                  </a:lnTo>
                  <a:lnTo>
                    <a:pt x="6" y="16"/>
                  </a:lnTo>
                  <a:lnTo>
                    <a:pt x="13" y="16"/>
                  </a:lnTo>
                  <a:lnTo>
                    <a:pt x="18"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26" name="Freeform 157"/>
            <p:cNvSpPr>
              <a:spLocks/>
            </p:cNvSpPr>
            <p:nvPr/>
          </p:nvSpPr>
          <p:spPr bwMode="auto">
            <a:xfrm>
              <a:off x="3376" y="1526"/>
              <a:ext cx="25" cy="17"/>
            </a:xfrm>
            <a:custGeom>
              <a:avLst/>
              <a:gdLst>
                <a:gd name="T0" fmla="*/ 1 w 25"/>
                <a:gd name="T1" fmla="*/ 1 h 17"/>
                <a:gd name="T2" fmla="*/ 24 w 25"/>
                <a:gd name="T3" fmla="*/ 4 h 17"/>
                <a:gd name="T4" fmla="*/ 23 w 25"/>
                <a:gd name="T5" fmla="*/ 16 h 17"/>
                <a:gd name="T6" fmla="*/ 0 w 25"/>
                <a:gd name="T7" fmla="*/ 12 h 17"/>
                <a:gd name="T8" fmla="*/ 2 w 25"/>
                <a:gd name="T9" fmla="*/ 0 h 17"/>
                <a:gd name="T10" fmla="*/ 1 w 25"/>
                <a:gd name="T11" fmla="*/ 1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17">
                  <a:moveTo>
                    <a:pt x="1" y="1"/>
                  </a:moveTo>
                  <a:lnTo>
                    <a:pt x="24" y="4"/>
                  </a:lnTo>
                  <a:lnTo>
                    <a:pt x="23" y="16"/>
                  </a:lnTo>
                  <a:lnTo>
                    <a:pt x="0" y="12"/>
                  </a:lnTo>
                  <a:lnTo>
                    <a:pt x="2" y="0"/>
                  </a:lnTo>
                  <a:lnTo>
                    <a:pt x="1" y="1"/>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27" name="Freeform 158"/>
            <p:cNvSpPr>
              <a:spLocks/>
            </p:cNvSpPr>
            <p:nvPr/>
          </p:nvSpPr>
          <p:spPr bwMode="auto">
            <a:xfrm>
              <a:off x="3393" y="1528"/>
              <a:ext cx="24" cy="17"/>
            </a:xfrm>
            <a:custGeom>
              <a:avLst/>
              <a:gdLst>
                <a:gd name="T0" fmla="*/ 0 w 24"/>
                <a:gd name="T1" fmla="*/ 8 h 17"/>
                <a:gd name="T2" fmla="*/ 0 w 24"/>
                <a:gd name="T3" fmla="*/ 10 h 17"/>
                <a:gd name="T4" fmla="*/ 0 w 24"/>
                <a:gd name="T5" fmla="*/ 10 h 17"/>
                <a:gd name="T6" fmla="*/ 0 w 24"/>
                <a:gd name="T7" fmla="*/ 12 h 17"/>
                <a:gd name="T8" fmla="*/ 4 w 24"/>
                <a:gd name="T9" fmla="*/ 16 h 17"/>
                <a:gd name="T10" fmla="*/ 8 w 24"/>
                <a:gd name="T11" fmla="*/ 16 h 17"/>
                <a:gd name="T12" fmla="*/ 8 w 24"/>
                <a:gd name="T13" fmla="*/ 16 h 17"/>
                <a:gd name="T14" fmla="*/ 12 w 24"/>
                <a:gd name="T15" fmla="*/ 16 h 17"/>
                <a:gd name="T16" fmla="*/ 15 w 24"/>
                <a:gd name="T17" fmla="*/ 16 h 17"/>
                <a:gd name="T18" fmla="*/ 19 w 24"/>
                <a:gd name="T19" fmla="*/ 14 h 17"/>
                <a:gd name="T20" fmla="*/ 23 w 24"/>
                <a:gd name="T21" fmla="*/ 10 h 17"/>
                <a:gd name="T22" fmla="*/ 23 w 24"/>
                <a:gd name="T23" fmla="*/ 8 h 17"/>
                <a:gd name="T24" fmla="*/ 23 w 24"/>
                <a:gd name="T25" fmla="*/ 8 h 17"/>
                <a:gd name="T26" fmla="*/ 23 w 24"/>
                <a:gd name="T27" fmla="*/ 5 h 17"/>
                <a:gd name="T28" fmla="*/ 23 w 24"/>
                <a:gd name="T29" fmla="*/ 3 h 17"/>
                <a:gd name="T30" fmla="*/ 23 w 24"/>
                <a:gd name="T31" fmla="*/ 3 h 17"/>
                <a:gd name="T32" fmla="*/ 18 w 24"/>
                <a:gd name="T33" fmla="*/ 2 h 17"/>
                <a:gd name="T34" fmla="*/ 14 w 24"/>
                <a:gd name="T35" fmla="*/ 2 h 17"/>
                <a:gd name="T36" fmla="*/ 10 w 24"/>
                <a:gd name="T37" fmla="*/ 0 h 17"/>
                <a:gd name="T38" fmla="*/ 7 w 24"/>
                <a:gd name="T39" fmla="*/ 0 h 17"/>
                <a:gd name="T40" fmla="*/ 7 w 24"/>
                <a:gd name="T41" fmla="*/ 2 h 17"/>
                <a:gd name="T42" fmla="*/ 3 w 24"/>
                <a:gd name="T43" fmla="*/ 2 h 17"/>
                <a:gd name="T44" fmla="*/ 0 w 24"/>
                <a:gd name="T45" fmla="*/ 5 h 17"/>
                <a:gd name="T46" fmla="*/ 0 w 24"/>
                <a:gd name="T47" fmla="*/ 5 h 17"/>
                <a:gd name="T48" fmla="*/ 0 w 24"/>
                <a:gd name="T49" fmla="*/ 8 h 17"/>
                <a:gd name="T50" fmla="*/ 0 w 24"/>
                <a:gd name="T51" fmla="*/ 8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7">
                  <a:moveTo>
                    <a:pt x="0" y="8"/>
                  </a:moveTo>
                  <a:lnTo>
                    <a:pt x="0" y="10"/>
                  </a:lnTo>
                  <a:lnTo>
                    <a:pt x="0" y="12"/>
                  </a:lnTo>
                  <a:lnTo>
                    <a:pt x="4" y="16"/>
                  </a:lnTo>
                  <a:lnTo>
                    <a:pt x="8" y="16"/>
                  </a:lnTo>
                  <a:lnTo>
                    <a:pt x="12" y="16"/>
                  </a:lnTo>
                  <a:lnTo>
                    <a:pt x="15" y="16"/>
                  </a:lnTo>
                  <a:lnTo>
                    <a:pt x="19" y="14"/>
                  </a:lnTo>
                  <a:lnTo>
                    <a:pt x="23" y="10"/>
                  </a:lnTo>
                  <a:lnTo>
                    <a:pt x="23" y="8"/>
                  </a:lnTo>
                  <a:lnTo>
                    <a:pt x="23" y="5"/>
                  </a:lnTo>
                  <a:lnTo>
                    <a:pt x="23" y="3"/>
                  </a:lnTo>
                  <a:lnTo>
                    <a:pt x="18" y="2"/>
                  </a:lnTo>
                  <a:lnTo>
                    <a:pt x="14" y="2"/>
                  </a:lnTo>
                  <a:lnTo>
                    <a:pt x="10" y="0"/>
                  </a:lnTo>
                  <a:lnTo>
                    <a:pt x="7" y="0"/>
                  </a:lnTo>
                  <a:lnTo>
                    <a:pt x="7" y="2"/>
                  </a:lnTo>
                  <a:lnTo>
                    <a:pt x="3" y="2"/>
                  </a:lnTo>
                  <a:lnTo>
                    <a:pt x="0" y="5"/>
                  </a:lnTo>
                  <a:lnTo>
                    <a:pt x="0" y="8"/>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grpSp>
      <p:grpSp>
        <p:nvGrpSpPr>
          <p:cNvPr id="20" name="Group 159"/>
          <p:cNvGrpSpPr>
            <a:grpSpLocks/>
          </p:cNvGrpSpPr>
          <p:nvPr/>
        </p:nvGrpSpPr>
        <p:grpSpPr bwMode="auto">
          <a:xfrm>
            <a:off x="5248673" y="1575662"/>
            <a:ext cx="468312" cy="198437"/>
            <a:chOff x="4133" y="937"/>
            <a:chExt cx="295" cy="125"/>
          </a:xfrm>
        </p:grpSpPr>
        <p:sp>
          <p:nvSpPr>
            <p:cNvPr id="178" name="Freeform 160"/>
            <p:cNvSpPr>
              <a:spLocks/>
            </p:cNvSpPr>
            <p:nvPr/>
          </p:nvSpPr>
          <p:spPr bwMode="auto">
            <a:xfrm>
              <a:off x="4338" y="972"/>
              <a:ext cx="90" cy="90"/>
            </a:xfrm>
            <a:custGeom>
              <a:avLst/>
              <a:gdLst>
                <a:gd name="T0" fmla="*/ 75 w 90"/>
                <a:gd name="T1" fmla="*/ 89 h 90"/>
                <a:gd name="T2" fmla="*/ 89 w 90"/>
                <a:gd name="T3" fmla="*/ 13 h 90"/>
                <a:gd name="T4" fmla="*/ 15 w 90"/>
                <a:gd name="T5" fmla="*/ 0 h 90"/>
                <a:gd name="T6" fmla="*/ 0 w 90"/>
                <a:gd name="T7" fmla="*/ 82 h 90"/>
                <a:gd name="T8" fmla="*/ 75 w 90"/>
                <a:gd name="T9" fmla="*/ 89 h 90"/>
              </a:gdLst>
              <a:ahLst/>
              <a:cxnLst>
                <a:cxn ang="0">
                  <a:pos x="T0" y="T1"/>
                </a:cxn>
                <a:cxn ang="0">
                  <a:pos x="T2" y="T3"/>
                </a:cxn>
                <a:cxn ang="0">
                  <a:pos x="T4" y="T5"/>
                </a:cxn>
                <a:cxn ang="0">
                  <a:pos x="T6" y="T7"/>
                </a:cxn>
                <a:cxn ang="0">
                  <a:pos x="T8" y="T9"/>
                </a:cxn>
              </a:cxnLst>
              <a:rect l="0" t="0" r="r" b="b"/>
              <a:pathLst>
                <a:path w="90" h="90">
                  <a:moveTo>
                    <a:pt x="75" y="89"/>
                  </a:moveTo>
                  <a:lnTo>
                    <a:pt x="89" y="13"/>
                  </a:lnTo>
                  <a:lnTo>
                    <a:pt x="15" y="0"/>
                  </a:lnTo>
                  <a:lnTo>
                    <a:pt x="0" y="82"/>
                  </a:lnTo>
                  <a:lnTo>
                    <a:pt x="75" y="89"/>
                  </a:lnTo>
                </a:path>
              </a:pathLst>
            </a:custGeom>
            <a:gradFill rotWithShape="0">
              <a:gsLst>
                <a:gs pos="0">
                  <a:sysClr val="window" lastClr="FFFFFF"/>
                </a:gs>
                <a:gs pos="100000">
                  <a:sysClr val="window" lastClr="FFFFFF">
                    <a:gamma/>
                    <a:shade val="89804"/>
                    <a:invGamma/>
                  </a:sysClr>
                </a:gs>
              </a:gsLst>
              <a:lin ang="5400000" scaled="1"/>
            </a:gra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79" name="Freeform 161"/>
            <p:cNvSpPr>
              <a:spLocks/>
            </p:cNvSpPr>
            <p:nvPr/>
          </p:nvSpPr>
          <p:spPr bwMode="auto">
            <a:xfrm>
              <a:off x="4233" y="972"/>
              <a:ext cx="88" cy="63"/>
            </a:xfrm>
            <a:custGeom>
              <a:avLst/>
              <a:gdLst>
                <a:gd name="T0" fmla="*/ 25 w 88"/>
                <a:gd name="T1" fmla="*/ 0 h 63"/>
                <a:gd name="T2" fmla="*/ 73 w 88"/>
                <a:gd name="T3" fmla="*/ 6 h 63"/>
                <a:gd name="T4" fmla="*/ 87 w 88"/>
                <a:gd name="T5" fmla="*/ 16 h 63"/>
                <a:gd name="T6" fmla="*/ 80 w 88"/>
                <a:gd name="T7" fmla="*/ 56 h 63"/>
                <a:gd name="T8" fmla="*/ 62 w 88"/>
                <a:gd name="T9" fmla="*/ 62 h 63"/>
                <a:gd name="T10" fmla="*/ 14 w 88"/>
                <a:gd name="T11" fmla="*/ 56 h 63"/>
                <a:gd name="T12" fmla="*/ 0 w 88"/>
                <a:gd name="T13" fmla="*/ 45 h 63"/>
                <a:gd name="T14" fmla="*/ 8 w 88"/>
                <a:gd name="T15" fmla="*/ 6 h 63"/>
                <a:gd name="T16" fmla="*/ 25 w 88"/>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63">
                  <a:moveTo>
                    <a:pt x="25" y="0"/>
                  </a:moveTo>
                  <a:lnTo>
                    <a:pt x="73" y="6"/>
                  </a:lnTo>
                  <a:lnTo>
                    <a:pt x="87" y="16"/>
                  </a:lnTo>
                  <a:lnTo>
                    <a:pt x="80" y="56"/>
                  </a:lnTo>
                  <a:lnTo>
                    <a:pt x="62" y="62"/>
                  </a:lnTo>
                  <a:lnTo>
                    <a:pt x="14" y="56"/>
                  </a:lnTo>
                  <a:lnTo>
                    <a:pt x="0" y="45"/>
                  </a:lnTo>
                  <a:lnTo>
                    <a:pt x="8" y="6"/>
                  </a:lnTo>
                  <a:lnTo>
                    <a:pt x="25" y="0"/>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80" name="Freeform 162"/>
            <p:cNvSpPr>
              <a:spLocks/>
            </p:cNvSpPr>
            <p:nvPr/>
          </p:nvSpPr>
          <p:spPr bwMode="auto">
            <a:xfrm>
              <a:off x="4267" y="978"/>
              <a:ext cx="90" cy="63"/>
            </a:xfrm>
            <a:custGeom>
              <a:avLst/>
              <a:gdLst>
                <a:gd name="T0" fmla="*/ 25 w 90"/>
                <a:gd name="T1" fmla="*/ 0 h 63"/>
                <a:gd name="T2" fmla="*/ 74 w 90"/>
                <a:gd name="T3" fmla="*/ 7 h 63"/>
                <a:gd name="T4" fmla="*/ 89 w 90"/>
                <a:gd name="T5" fmla="*/ 17 h 63"/>
                <a:gd name="T6" fmla="*/ 81 w 90"/>
                <a:gd name="T7" fmla="*/ 57 h 63"/>
                <a:gd name="T8" fmla="*/ 64 w 90"/>
                <a:gd name="T9" fmla="*/ 62 h 63"/>
                <a:gd name="T10" fmla="*/ 15 w 90"/>
                <a:gd name="T11" fmla="*/ 56 h 63"/>
                <a:gd name="T12" fmla="*/ 0 w 90"/>
                <a:gd name="T13" fmla="*/ 45 h 63"/>
                <a:gd name="T14" fmla="*/ 7 w 90"/>
                <a:gd name="T15" fmla="*/ 6 h 63"/>
                <a:gd name="T16" fmla="*/ 25 w 90"/>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3">
                  <a:moveTo>
                    <a:pt x="25" y="0"/>
                  </a:moveTo>
                  <a:lnTo>
                    <a:pt x="74" y="7"/>
                  </a:lnTo>
                  <a:lnTo>
                    <a:pt x="89" y="17"/>
                  </a:lnTo>
                  <a:lnTo>
                    <a:pt x="81" y="57"/>
                  </a:lnTo>
                  <a:lnTo>
                    <a:pt x="64" y="62"/>
                  </a:lnTo>
                  <a:lnTo>
                    <a:pt x="15" y="56"/>
                  </a:lnTo>
                  <a:lnTo>
                    <a:pt x="0" y="45"/>
                  </a:lnTo>
                  <a:lnTo>
                    <a:pt x="7" y="6"/>
                  </a:lnTo>
                  <a:lnTo>
                    <a:pt x="25" y="0"/>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81" name="Freeform 163"/>
            <p:cNvSpPr>
              <a:spLocks/>
            </p:cNvSpPr>
            <p:nvPr/>
          </p:nvSpPr>
          <p:spPr bwMode="auto">
            <a:xfrm>
              <a:off x="4258" y="970"/>
              <a:ext cx="82" cy="26"/>
            </a:xfrm>
            <a:custGeom>
              <a:avLst/>
              <a:gdLst>
                <a:gd name="T0" fmla="*/ 49 w 82"/>
                <a:gd name="T1" fmla="*/ 6 h 26"/>
                <a:gd name="T2" fmla="*/ 81 w 82"/>
                <a:gd name="T3" fmla="*/ 25 h 26"/>
                <a:gd name="T4" fmla="*/ 33 w 82"/>
                <a:gd name="T5" fmla="*/ 19 h 26"/>
                <a:gd name="T6" fmla="*/ 0 w 82"/>
                <a:gd name="T7" fmla="*/ 0 h 26"/>
                <a:gd name="T8" fmla="*/ 49 w 82"/>
                <a:gd name="T9" fmla="*/ 6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26">
                  <a:moveTo>
                    <a:pt x="49" y="6"/>
                  </a:moveTo>
                  <a:lnTo>
                    <a:pt x="81" y="25"/>
                  </a:lnTo>
                  <a:lnTo>
                    <a:pt x="33" y="19"/>
                  </a:lnTo>
                  <a:lnTo>
                    <a:pt x="0" y="0"/>
                  </a:lnTo>
                  <a:lnTo>
                    <a:pt x="49" y="6"/>
                  </a:lnTo>
                </a:path>
              </a:pathLst>
            </a:custGeom>
            <a:solidFill>
              <a:srgbClr val="D9D9D9"/>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82" name="Freeform 164"/>
            <p:cNvSpPr>
              <a:spLocks/>
            </p:cNvSpPr>
            <p:nvPr/>
          </p:nvSpPr>
          <p:spPr bwMode="auto">
            <a:xfrm>
              <a:off x="4232" y="1019"/>
              <a:ext cx="50" cy="21"/>
            </a:xfrm>
            <a:custGeom>
              <a:avLst/>
              <a:gdLst>
                <a:gd name="T0" fmla="*/ 0 w 50"/>
                <a:gd name="T1" fmla="*/ 0 h 21"/>
                <a:gd name="T2" fmla="*/ 35 w 50"/>
                <a:gd name="T3" fmla="*/ 9 h 21"/>
                <a:gd name="T4" fmla="*/ 49 w 50"/>
                <a:gd name="T5" fmla="*/ 20 h 21"/>
                <a:gd name="T6" fmla="*/ 14 w 50"/>
                <a:gd name="T7" fmla="*/ 12 h 21"/>
                <a:gd name="T8" fmla="*/ 0 w 50"/>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21">
                  <a:moveTo>
                    <a:pt x="0" y="0"/>
                  </a:moveTo>
                  <a:lnTo>
                    <a:pt x="35" y="9"/>
                  </a:lnTo>
                  <a:lnTo>
                    <a:pt x="49" y="20"/>
                  </a:lnTo>
                  <a:lnTo>
                    <a:pt x="14" y="12"/>
                  </a:lnTo>
                  <a:lnTo>
                    <a:pt x="0" y="0"/>
                  </a:lnTo>
                </a:path>
              </a:pathLst>
            </a:custGeom>
            <a:solidFill>
              <a:srgbClr val="D9D9D9"/>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83" name="Line 165"/>
            <p:cNvSpPr>
              <a:spLocks noChangeShapeType="1"/>
            </p:cNvSpPr>
            <p:nvPr/>
          </p:nvSpPr>
          <p:spPr bwMode="auto">
            <a:xfrm>
              <a:off x="4241" y="978"/>
              <a:ext cx="33" cy="9"/>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84" name="Oval 166"/>
            <p:cNvSpPr>
              <a:spLocks noChangeArrowheads="1"/>
            </p:cNvSpPr>
            <p:nvPr/>
          </p:nvSpPr>
          <p:spPr bwMode="auto">
            <a:xfrm rot="540000">
              <a:off x="4289" y="993"/>
              <a:ext cx="16" cy="8"/>
            </a:xfrm>
            <a:prstGeom prst="ellipse">
              <a:avLst/>
            </a:prstGeom>
            <a:solidFill>
              <a:srgbClr val="999999"/>
            </a:solidFill>
            <a:ln w="127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185" name="Line 167"/>
            <p:cNvSpPr>
              <a:spLocks noChangeShapeType="1"/>
            </p:cNvSpPr>
            <p:nvPr/>
          </p:nvSpPr>
          <p:spPr bwMode="auto">
            <a:xfrm>
              <a:off x="4292" y="986"/>
              <a:ext cx="12" cy="0"/>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86" name="Line 168"/>
            <p:cNvSpPr>
              <a:spLocks noChangeShapeType="1"/>
            </p:cNvSpPr>
            <p:nvPr/>
          </p:nvSpPr>
          <p:spPr bwMode="auto">
            <a:xfrm>
              <a:off x="4291" y="991"/>
              <a:ext cx="7" cy="5"/>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87" name="Oval 169"/>
            <p:cNvSpPr>
              <a:spLocks noChangeArrowheads="1"/>
            </p:cNvSpPr>
            <p:nvPr/>
          </p:nvSpPr>
          <p:spPr bwMode="auto">
            <a:xfrm rot="540000">
              <a:off x="4277" y="1002"/>
              <a:ext cx="69" cy="36"/>
            </a:xfrm>
            <a:prstGeom prst="ellipse">
              <a:avLst/>
            </a:prstGeom>
            <a:solidFill>
              <a:sysClr val="window" lastClr="FFFFFF"/>
            </a:solidFill>
            <a:ln w="127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188" name="Line 170"/>
            <p:cNvSpPr>
              <a:spLocks noChangeShapeType="1"/>
            </p:cNvSpPr>
            <p:nvPr/>
          </p:nvSpPr>
          <p:spPr bwMode="auto">
            <a:xfrm>
              <a:off x="4335" y="992"/>
              <a:ext cx="35" cy="1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89" name="Freeform 171"/>
            <p:cNvSpPr>
              <a:spLocks/>
            </p:cNvSpPr>
            <p:nvPr/>
          </p:nvSpPr>
          <p:spPr bwMode="auto">
            <a:xfrm>
              <a:off x="4291" y="992"/>
              <a:ext cx="24" cy="19"/>
            </a:xfrm>
            <a:custGeom>
              <a:avLst/>
              <a:gdLst>
                <a:gd name="T0" fmla="*/ 0 w 24"/>
                <a:gd name="T1" fmla="*/ 1 h 19"/>
                <a:gd name="T2" fmla="*/ 16 w 24"/>
                <a:gd name="T3" fmla="*/ 0 h 19"/>
                <a:gd name="T4" fmla="*/ 23 w 24"/>
                <a:gd name="T5" fmla="*/ 9 h 19"/>
                <a:gd name="T6" fmla="*/ 13 w 24"/>
                <a:gd name="T7" fmla="*/ 18 h 19"/>
                <a:gd name="T8" fmla="*/ 0 w 24"/>
                <a:gd name="T9" fmla="*/ 1 h 19"/>
                <a:gd name="T10" fmla="*/ 0 w 24"/>
                <a:gd name="T11" fmla="*/ 1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9">
                  <a:moveTo>
                    <a:pt x="0" y="1"/>
                  </a:moveTo>
                  <a:lnTo>
                    <a:pt x="16" y="0"/>
                  </a:lnTo>
                  <a:lnTo>
                    <a:pt x="23" y="9"/>
                  </a:lnTo>
                  <a:lnTo>
                    <a:pt x="13" y="18"/>
                  </a:lnTo>
                  <a:lnTo>
                    <a:pt x="0" y="1"/>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90" name="Freeform 172"/>
            <p:cNvSpPr>
              <a:spLocks/>
            </p:cNvSpPr>
            <p:nvPr/>
          </p:nvSpPr>
          <p:spPr bwMode="auto">
            <a:xfrm>
              <a:off x="4292" y="995"/>
              <a:ext cx="22" cy="17"/>
            </a:xfrm>
            <a:custGeom>
              <a:avLst/>
              <a:gdLst>
                <a:gd name="T0" fmla="*/ 21 w 22"/>
                <a:gd name="T1" fmla="*/ 0 h 17"/>
                <a:gd name="T2" fmla="*/ 20 w 22"/>
                <a:gd name="T3" fmla="*/ 14 h 17"/>
                <a:gd name="T4" fmla="*/ 8 w 22"/>
                <a:gd name="T5" fmla="*/ 16 h 17"/>
                <a:gd name="T6" fmla="*/ 0 w 22"/>
                <a:gd name="T7" fmla="*/ 1 h 17"/>
                <a:gd name="T8" fmla="*/ 15 w 22"/>
                <a:gd name="T9" fmla="*/ 1 h 17"/>
                <a:gd name="T10" fmla="*/ 21 w 22"/>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7">
                  <a:moveTo>
                    <a:pt x="21" y="0"/>
                  </a:moveTo>
                  <a:lnTo>
                    <a:pt x="20" y="14"/>
                  </a:lnTo>
                  <a:lnTo>
                    <a:pt x="8" y="16"/>
                  </a:lnTo>
                  <a:lnTo>
                    <a:pt x="0" y="1"/>
                  </a:lnTo>
                  <a:lnTo>
                    <a:pt x="15" y="1"/>
                  </a:lnTo>
                  <a:lnTo>
                    <a:pt x="21" y="0"/>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91" name="Rectangle 173"/>
            <p:cNvSpPr>
              <a:spLocks noChangeArrowheads="1"/>
            </p:cNvSpPr>
            <p:nvPr/>
          </p:nvSpPr>
          <p:spPr bwMode="auto">
            <a:xfrm rot="540000">
              <a:off x="4233" y="1000"/>
              <a:ext cx="15" cy="8"/>
            </a:xfrm>
            <a:prstGeom prst="rect">
              <a:avLst/>
            </a:prstGeom>
            <a:solidFill>
              <a:srgbClr val="FFFFFF"/>
            </a:solidFill>
            <a:ln w="127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192" name="Freeform 174"/>
            <p:cNvSpPr>
              <a:spLocks/>
            </p:cNvSpPr>
            <p:nvPr/>
          </p:nvSpPr>
          <p:spPr bwMode="auto">
            <a:xfrm>
              <a:off x="4133" y="937"/>
              <a:ext cx="108" cy="104"/>
            </a:xfrm>
            <a:custGeom>
              <a:avLst/>
              <a:gdLst>
                <a:gd name="T0" fmla="*/ 18 w 108"/>
                <a:gd name="T1" fmla="*/ 0 h 104"/>
                <a:gd name="T2" fmla="*/ 0 w 108"/>
                <a:gd name="T3" fmla="*/ 95 h 104"/>
                <a:gd name="T4" fmla="*/ 90 w 108"/>
                <a:gd name="T5" fmla="*/ 103 h 104"/>
                <a:gd name="T6" fmla="*/ 107 w 108"/>
                <a:gd name="T7" fmla="*/ 14 h 104"/>
                <a:gd name="T8" fmla="*/ 18 w 108"/>
                <a:gd name="T9" fmla="*/ 0 h 104"/>
              </a:gdLst>
              <a:ahLst/>
              <a:cxnLst>
                <a:cxn ang="0">
                  <a:pos x="T0" y="T1"/>
                </a:cxn>
                <a:cxn ang="0">
                  <a:pos x="T2" y="T3"/>
                </a:cxn>
                <a:cxn ang="0">
                  <a:pos x="T4" y="T5"/>
                </a:cxn>
                <a:cxn ang="0">
                  <a:pos x="T6" y="T7"/>
                </a:cxn>
                <a:cxn ang="0">
                  <a:pos x="T8" y="T9"/>
                </a:cxn>
              </a:cxnLst>
              <a:rect l="0" t="0" r="r" b="b"/>
              <a:pathLst>
                <a:path w="108" h="104">
                  <a:moveTo>
                    <a:pt x="18" y="0"/>
                  </a:moveTo>
                  <a:lnTo>
                    <a:pt x="0" y="95"/>
                  </a:lnTo>
                  <a:lnTo>
                    <a:pt x="90" y="103"/>
                  </a:lnTo>
                  <a:lnTo>
                    <a:pt x="107" y="14"/>
                  </a:lnTo>
                  <a:lnTo>
                    <a:pt x="18" y="0"/>
                  </a:lnTo>
                </a:path>
              </a:pathLst>
            </a:custGeom>
            <a:gradFill rotWithShape="0">
              <a:gsLst>
                <a:gs pos="0">
                  <a:sysClr val="window" lastClr="FFFFFF"/>
                </a:gs>
                <a:gs pos="100000">
                  <a:sysClr val="window" lastClr="FFFFFF">
                    <a:gamma/>
                    <a:shade val="89804"/>
                    <a:invGamma/>
                  </a:sysClr>
                </a:gs>
              </a:gsLst>
              <a:lin ang="5400000" scaled="1"/>
            </a:gra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93" name="Line 175"/>
            <p:cNvSpPr>
              <a:spLocks noChangeShapeType="1"/>
            </p:cNvSpPr>
            <p:nvPr/>
          </p:nvSpPr>
          <p:spPr bwMode="auto">
            <a:xfrm>
              <a:off x="4288" y="1026"/>
              <a:ext cx="12" cy="6"/>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94" name="Line 176"/>
            <p:cNvSpPr>
              <a:spLocks noChangeShapeType="1"/>
            </p:cNvSpPr>
            <p:nvPr/>
          </p:nvSpPr>
          <p:spPr bwMode="auto">
            <a:xfrm>
              <a:off x="4287" y="1025"/>
              <a:ext cx="13" cy="5"/>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95" name="Freeform 177"/>
            <p:cNvSpPr>
              <a:spLocks/>
            </p:cNvSpPr>
            <p:nvPr/>
          </p:nvSpPr>
          <p:spPr bwMode="auto">
            <a:xfrm>
              <a:off x="4283" y="1028"/>
              <a:ext cx="24" cy="17"/>
            </a:xfrm>
            <a:custGeom>
              <a:avLst/>
              <a:gdLst>
                <a:gd name="T0" fmla="*/ 15 w 24"/>
                <a:gd name="T1" fmla="*/ 16 h 17"/>
                <a:gd name="T2" fmla="*/ 20 w 24"/>
                <a:gd name="T3" fmla="*/ 16 h 17"/>
                <a:gd name="T4" fmla="*/ 20 w 24"/>
                <a:gd name="T5" fmla="*/ 16 h 17"/>
                <a:gd name="T6" fmla="*/ 21 w 24"/>
                <a:gd name="T7" fmla="*/ 13 h 17"/>
                <a:gd name="T8" fmla="*/ 23 w 24"/>
                <a:gd name="T9" fmla="*/ 2 h 17"/>
                <a:gd name="T10" fmla="*/ 23 w 24"/>
                <a:gd name="T11" fmla="*/ 2 h 17"/>
                <a:gd name="T12" fmla="*/ 23 w 24"/>
                <a:gd name="T13" fmla="*/ 0 h 17"/>
                <a:gd name="T14" fmla="*/ 18 w 24"/>
                <a:gd name="T15" fmla="*/ 0 h 17"/>
                <a:gd name="T16" fmla="*/ 12 w 24"/>
                <a:gd name="T17" fmla="*/ 1 h 17"/>
                <a:gd name="T18" fmla="*/ 12 w 24"/>
                <a:gd name="T19" fmla="*/ 1 h 17"/>
                <a:gd name="T20" fmla="*/ 6 w 24"/>
                <a:gd name="T21" fmla="*/ 2 h 17"/>
                <a:gd name="T22" fmla="*/ 6 w 24"/>
                <a:gd name="T23" fmla="*/ 2 h 17"/>
                <a:gd name="T24" fmla="*/ 0 w 24"/>
                <a:gd name="T25" fmla="*/ 4 h 17"/>
                <a:gd name="T26" fmla="*/ 0 w 24"/>
                <a:gd name="T27" fmla="*/ 6 h 17"/>
                <a:gd name="T28" fmla="*/ 5 w 24"/>
                <a:gd name="T29" fmla="*/ 8 h 17"/>
                <a:gd name="T30" fmla="*/ 4 w 24"/>
                <a:gd name="T31" fmla="*/ 12 h 17"/>
                <a:gd name="T32" fmla="*/ 9 w 24"/>
                <a:gd name="T33" fmla="*/ 16 h 17"/>
                <a:gd name="T34" fmla="*/ 9 w 24"/>
                <a:gd name="T35" fmla="*/ 16 h 17"/>
                <a:gd name="T36" fmla="*/ 15 w 24"/>
                <a:gd name="T37" fmla="*/ 16 h 17"/>
                <a:gd name="T38" fmla="*/ 15 w 24"/>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7">
                  <a:moveTo>
                    <a:pt x="15" y="16"/>
                  </a:moveTo>
                  <a:lnTo>
                    <a:pt x="20" y="16"/>
                  </a:lnTo>
                  <a:lnTo>
                    <a:pt x="21" y="13"/>
                  </a:lnTo>
                  <a:lnTo>
                    <a:pt x="23" y="2"/>
                  </a:lnTo>
                  <a:lnTo>
                    <a:pt x="23" y="0"/>
                  </a:lnTo>
                  <a:lnTo>
                    <a:pt x="18" y="0"/>
                  </a:lnTo>
                  <a:lnTo>
                    <a:pt x="12" y="1"/>
                  </a:lnTo>
                  <a:lnTo>
                    <a:pt x="6" y="2"/>
                  </a:lnTo>
                  <a:lnTo>
                    <a:pt x="0" y="4"/>
                  </a:lnTo>
                  <a:lnTo>
                    <a:pt x="0" y="6"/>
                  </a:lnTo>
                  <a:lnTo>
                    <a:pt x="5" y="8"/>
                  </a:lnTo>
                  <a:lnTo>
                    <a:pt x="4" y="12"/>
                  </a:lnTo>
                  <a:lnTo>
                    <a:pt x="9" y="16"/>
                  </a:lnTo>
                  <a:lnTo>
                    <a:pt x="15"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96" name="Freeform 178"/>
            <p:cNvSpPr>
              <a:spLocks/>
            </p:cNvSpPr>
            <p:nvPr/>
          </p:nvSpPr>
          <p:spPr bwMode="auto">
            <a:xfrm>
              <a:off x="4282" y="1028"/>
              <a:ext cx="27" cy="18"/>
            </a:xfrm>
            <a:custGeom>
              <a:avLst/>
              <a:gdLst>
                <a:gd name="T0" fmla="*/ 5 w 27"/>
                <a:gd name="T1" fmla="*/ 0 h 18"/>
                <a:gd name="T2" fmla="*/ 26 w 27"/>
                <a:gd name="T3" fmla="*/ 9 h 18"/>
                <a:gd name="T4" fmla="*/ 22 w 27"/>
                <a:gd name="T5" fmla="*/ 17 h 18"/>
                <a:gd name="T6" fmla="*/ 0 w 27"/>
                <a:gd name="T7" fmla="*/ 8 h 18"/>
                <a:gd name="T8" fmla="*/ 5 w 27"/>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8">
                  <a:moveTo>
                    <a:pt x="5" y="0"/>
                  </a:moveTo>
                  <a:lnTo>
                    <a:pt x="26" y="9"/>
                  </a:lnTo>
                  <a:lnTo>
                    <a:pt x="22" y="17"/>
                  </a:lnTo>
                  <a:lnTo>
                    <a:pt x="0" y="8"/>
                  </a:lnTo>
                  <a:lnTo>
                    <a:pt x="5"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97" name="Freeform 179"/>
            <p:cNvSpPr>
              <a:spLocks/>
            </p:cNvSpPr>
            <p:nvPr/>
          </p:nvSpPr>
          <p:spPr bwMode="auto">
            <a:xfrm>
              <a:off x="4296" y="1032"/>
              <a:ext cx="23" cy="17"/>
            </a:xfrm>
            <a:custGeom>
              <a:avLst/>
              <a:gdLst>
                <a:gd name="T0" fmla="*/ 0 w 23"/>
                <a:gd name="T1" fmla="*/ 6 h 17"/>
                <a:gd name="T2" fmla="*/ 0 w 23"/>
                <a:gd name="T3" fmla="*/ 9 h 17"/>
                <a:gd name="T4" fmla="*/ 3 w 23"/>
                <a:gd name="T5" fmla="*/ 9 h 17"/>
                <a:gd name="T6" fmla="*/ 3 w 23"/>
                <a:gd name="T7" fmla="*/ 11 h 17"/>
                <a:gd name="T8" fmla="*/ 5 w 23"/>
                <a:gd name="T9" fmla="*/ 13 h 17"/>
                <a:gd name="T10" fmla="*/ 5 w 23"/>
                <a:gd name="T11" fmla="*/ 13 h 17"/>
                <a:gd name="T12" fmla="*/ 8 w 23"/>
                <a:gd name="T13" fmla="*/ 16 h 17"/>
                <a:gd name="T14" fmla="*/ 11 w 23"/>
                <a:gd name="T15" fmla="*/ 16 h 17"/>
                <a:gd name="T16" fmla="*/ 15 w 23"/>
                <a:gd name="T17" fmla="*/ 13 h 17"/>
                <a:gd name="T18" fmla="*/ 15 w 23"/>
                <a:gd name="T19" fmla="*/ 13 h 17"/>
                <a:gd name="T20" fmla="*/ 18 w 23"/>
                <a:gd name="T21" fmla="*/ 12 h 17"/>
                <a:gd name="T22" fmla="*/ 19 w 23"/>
                <a:gd name="T23" fmla="*/ 10 h 17"/>
                <a:gd name="T24" fmla="*/ 22 w 23"/>
                <a:gd name="T25" fmla="*/ 10 h 17"/>
                <a:gd name="T26" fmla="*/ 22 w 23"/>
                <a:gd name="T27" fmla="*/ 8 h 17"/>
                <a:gd name="T28" fmla="*/ 20 w 23"/>
                <a:gd name="T29" fmla="*/ 6 h 17"/>
                <a:gd name="T30" fmla="*/ 20 w 23"/>
                <a:gd name="T31" fmla="*/ 6 h 17"/>
                <a:gd name="T32" fmla="*/ 17 w 23"/>
                <a:gd name="T33" fmla="*/ 3 h 17"/>
                <a:gd name="T34" fmla="*/ 17 w 23"/>
                <a:gd name="T35" fmla="*/ 3 h 17"/>
                <a:gd name="T36" fmla="*/ 15 w 23"/>
                <a:gd name="T37" fmla="*/ 0 h 17"/>
                <a:gd name="T38" fmla="*/ 12 w 23"/>
                <a:gd name="T39" fmla="*/ 0 h 17"/>
                <a:gd name="T40" fmla="*/ 8 w 23"/>
                <a:gd name="T41" fmla="*/ 2 h 17"/>
                <a:gd name="T42" fmla="*/ 8 w 23"/>
                <a:gd name="T43" fmla="*/ 2 h 17"/>
                <a:gd name="T44" fmla="*/ 4 w 23"/>
                <a:gd name="T45" fmla="*/ 4 h 17"/>
                <a:gd name="T46" fmla="*/ 4 w 23"/>
                <a:gd name="T47" fmla="*/ 4 h 17"/>
                <a:gd name="T48" fmla="*/ 0 w 23"/>
                <a:gd name="T49" fmla="*/ 6 h 17"/>
                <a:gd name="T50" fmla="*/ 0 w 23"/>
                <a:gd name="T51" fmla="*/ 6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 h="17">
                  <a:moveTo>
                    <a:pt x="0" y="6"/>
                  </a:moveTo>
                  <a:lnTo>
                    <a:pt x="0" y="9"/>
                  </a:lnTo>
                  <a:lnTo>
                    <a:pt x="3" y="9"/>
                  </a:lnTo>
                  <a:lnTo>
                    <a:pt x="3" y="11"/>
                  </a:lnTo>
                  <a:lnTo>
                    <a:pt x="5" y="13"/>
                  </a:lnTo>
                  <a:lnTo>
                    <a:pt x="8" y="16"/>
                  </a:lnTo>
                  <a:lnTo>
                    <a:pt x="11" y="16"/>
                  </a:lnTo>
                  <a:lnTo>
                    <a:pt x="15" y="13"/>
                  </a:lnTo>
                  <a:lnTo>
                    <a:pt x="18" y="12"/>
                  </a:lnTo>
                  <a:lnTo>
                    <a:pt x="19" y="10"/>
                  </a:lnTo>
                  <a:lnTo>
                    <a:pt x="22" y="10"/>
                  </a:lnTo>
                  <a:lnTo>
                    <a:pt x="22" y="8"/>
                  </a:lnTo>
                  <a:lnTo>
                    <a:pt x="20" y="6"/>
                  </a:lnTo>
                  <a:lnTo>
                    <a:pt x="17" y="3"/>
                  </a:lnTo>
                  <a:lnTo>
                    <a:pt x="15" y="0"/>
                  </a:lnTo>
                  <a:lnTo>
                    <a:pt x="12" y="0"/>
                  </a:lnTo>
                  <a:lnTo>
                    <a:pt x="8" y="2"/>
                  </a:lnTo>
                  <a:lnTo>
                    <a:pt x="4" y="4"/>
                  </a:lnTo>
                  <a:lnTo>
                    <a:pt x="0" y="6"/>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98" name="Line 180"/>
            <p:cNvSpPr>
              <a:spLocks noChangeShapeType="1"/>
            </p:cNvSpPr>
            <p:nvPr/>
          </p:nvSpPr>
          <p:spPr bwMode="auto">
            <a:xfrm>
              <a:off x="4280" y="1017"/>
              <a:ext cx="10"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99" name="Line 181"/>
            <p:cNvSpPr>
              <a:spLocks noChangeShapeType="1"/>
            </p:cNvSpPr>
            <p:nvPr/>
          </p:nvSpPr>
          <p:spPr bwMode="auto">
            <a:xfrm>
              <a:off x="4281" y="1012"/>
              <a:ext cx="13" cy="6"/>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00" name="Freeform 182"/>
            <p:cNvSpPr>
              <a:spLocks/>
            </p:cNvSpPr>
            <p:nvPr/>
          </p:nvSpPr>
          <p:spPr bwMode="auto">
            <a:xfrm>
              <a:off x="4277" y="1018"/>
              <a:ext cx="25" cy="18"/>
            </a:xfrm>
            <a:custGeom>
              <a:avLst/>
              <a:gdLst>
                <a:gd name="T0" fmla="*/ 16 w 25"/>
                <a:gd name="T1" fmla="*/ 17 h 18"/>
                <a:gd name="T2" fmla="*/ 22 w 25"/>
                <a:gd name="T3" fmla="*/ 17 h 18"/>
                <a:gd name="T4" fmla="*/ 23 w 25"/>
                <a:gd name="T5" fmla="*/ 15 h 18"/>
                <a:gd name="T6" fmla="*/ 23 w 25"/>
                <a:gd name="T7" fmla="*/ 15 h 18"/>
                <a:gd name="T8" fmla="*/ 24 w 25"/>
                <a:gd name="T9" fmla="*/ 5 h 18"/>
                <a:gd name="T10" fmla="*/ 24 w 25"/>
                <a:gd name="T11" fmla="*/ 3 h 18"/>
                <a:gd name="T12" fmla="*/ 24 w 25"/>
                <a:gd name="T13" fmla="*/ 3 h 18"/>
                <a:gd name="T14" fmla="*/ 18 w 25"/>
                <a:gd name="T15" fmla="*/ 1 h 18"/>
                <a:gd name="T16" fmla="*/ 13 w 25"/>
                <a:gd name="T17" fmla="*/ 0 h 18"/>
                <a:gd name="T18" fmla="*/ 13 w 25"/>
                <a:gd name="T19" fmla="*/ 0 h 18"/>
                <a:gd name="T20" fmla="*/ 7 w 25"/>
                <a:gd name="T21" fmla="*/ 1 h 18"/>
                <a:gd name="T22" fmla="*/ 6 w 25"/>
                <a:gd name="T23" fmla="*/ 4 h 18"/>
                <a:gd name="T24" fmla="*/ 1 w 25"/>
                <a:gd name="T25" fmla="*/ 3 h 18"/>
                <a:gd name="T26" fmla="*/ 0 w 25"/>
                <a:gd name="T27" fmla="*/ 5 h 18"/>
                <a:gd name="T28" fmla="*/ 5 w 25"/>
                <a:gd name="T29" fmla="*/ 8 h 18"/>
                <a:gd name="T30" fmla="*/ 5 w 25"/>
                <a:gd name="T31" fmla="*/ 10 h 18"/>
                <a:gd name="T32" fmla="*/ 10 w 25"/>
                <a:gd name="T33" fmla="*/ 13 h 18"/>
                <a:gd name="T34" fmla="*/ 10 w 25"/>
                <a:gd name="T35" fmla="*/ 13 h 18"/>
                <a:gd name="T36" fmla="*/ 16 w 25"/>
                <a:gd name="T37" fmla="*/ 17 h 18"/>
                <a:gd name="T38" fmla="*/ 16 w 25"/>
                <a:gd name="T39" fmla="*/ 17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8">
                  <a:moveTo>
                    <a:pt x="16" y="17"/>
                  </a:moveTo>
                  <a:lnTo>
                    <a:pt x="22" y="17"/>
                  </a:lnTo>
                  <a:lnTo>
                    <a:pt x="23" y="15"/>
                  </a:lnTo>
                  <a:lnTo>
                    <a:pt x="24" y="5"/>
                  </a:lnTo>
                  <a:lnTo>
                    <a:pt x="24" y="3"/>
                  </a:lnTo>
                  <a:lnTo>
                    <a:pt x="18" y="1"/>
                  </a:lnTo>
                  <a:lnTo>
                    <a:pt x="13" y="0"/>
                  </a:lnTo>
                  <a:lnTo>
                    <a:pt x="7" y="1"/>
                  </a:lnTo>
                  <a:lnTo>
                    <a:pt x="6" y="4"/>
                  </a:lnTo>
                  <a:lnTo>
                    <a:pt x="1" y="3"/>
                  </a:lnTo>
                  <a:lnTo>
                    <a:pt x="0" y="5"/>
                  </a:lnTo>
                  <a:lnTo>
                    <a:pt x="5" y="8"/>
                  </a:lnTo>
                  <a:lnTo>
                    <a:pt x="5" y="10"/>
                  </a:lnTo>
                  <a:lnTo>
                    <a:pt x="10" y="13"/>
                  </a:lnTo>
                  <a:lnTo>
                    <a:pt x="16" y="17"/>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01" name="Freeform 183"/>
            <p:cNvSpPr>
              <a:spLocks/>
            </p:cNvSpPr>
            <p:nvPr/>
          </p:nvSpPr>
          <p:spPr bwMode="auto">
            <a:xfrm>
              <a:off x="4275" y="1015"/>
              <a:ext cx="27" cy="20"/>
            </a:xfrm>
            <a:custGeom>
              <a:avLst/>
              <a:gdLst>
                <a:gd name="T0" fmla="*/ 6 w 27"/>
                <a:gd name="T1" fmla="*/ 0 h 20"/>
                <a:gd name="T2" fmla="*/ 26 w 27"/>
                <a:gd name="T3" fmla="*/ 10 h 20"/>
                <a:gd name="T4" fmla="*/ 22 w 27"/>
                <a:gd name="T5" fmla="*/ 19 h 20"/>
                <a:gd name="T6" fmla="*/ 0 w 27"/>
                <a:gd name="T7" fmla="*/ 10 h 20"/>
                <a:gd name="T8" fmla="*/ 6 w 27"/>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0">
                  <a:moveTo>
                    <a:pt x="6" y="0"/>
                  </a:moveTo>
                  <a:lnTo>
                    <a:pt x="26" y="10"/>
                  </a:lnTo>
                  <a:lnTo>
                    <a:pt x="22" y="19"/>
                  </a:lnTo>
                  <a:lnTo>
                    <a:pt x="0" y="10"/>
                  </a:lnTo>
                  <a:lnTo>
                    <a:pt x="6"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02" name="Freeform 184"/>
            <p:cNvSpPr>
              <a:spLocks/>
            </p:cNvSpPr>
            <p:nvPr/>
          </p:nvSpPr>
          <p:spPr bwMode="auto">
            <a:xfrm>
              <a:off x="4290" y="1019"/>
              <a:ext cx="24" cy="18"/>
            </a:xfrm>
            <a:custGeom>
              <a:avLst/>
              <a:gdLst>
                <a:gd name="T0" fmla="*/ 1 w 24"/>
                <a:gd name="T1" fmla="*/ 4 h 18"/>
                <a:gd name="T2" fmla="*/ 0 w 24"/>
                <a:gd name="T3" fmla="*/ 7 h 18"/>
                <a:gd name="T4" fmla="*/ 4 w 24"/>
                <a:gd name="T5" fmla="*/ 7 h 18"/>
                <a:gd name="T6" fmla="*/ 2 w 24"/>
                <a:gd name="T7" fmla="*/ 12 h 18"/>
                <a:gd name="T8" fmla="*/ 5 w 24"/>
                <a:gd name="T9" fmla="*/ 15 h 18"/>
                <a:gd name="T10" fmla="*/ 5 w 24"/>
                <a:gd name="T11" fmla="*/ 15 h 18"/>
                <a:gd name="T12" fmla="*/ 9 w 24"/>
                <a:gd name="T13" fmla="*/ 15 h 18"/>
                <a:gd name="T14" fmla="*/ 11 w 24"/>
                <a:gd name="T15" fmla="*/ 16 h 18"/>
                <a:gd name="T16" fmla="*/ 11 w 24"/>
                <a:gd name="T17" fmla="*/ 16 h 18"/>
                <a:gd name="T18" fmla="*/ 15 w 24"/>
                <a:gd name="T19" fmla="*/ 17 h 18"/>
                <a:gd name="T20" fmla="*/ 18 w 24"/>
                <a:gd name="T21" fmla="*/ 14 h 18"/>
                <a:gd name="T22" fmla="*/ 19 w 24"/>
                <a:gd name="T23" fmla="*/ 9 h 18"/>
                <a:gd name="T24" fmla="*/ 22 w 24"/>
                <a:gd name="T25" fmla="*/ 9 h 18"/>
                <a:gd name="T26" fmla="*/ 23 w 24"/>
                <a:gd name="T27" fmla="*/ 7 h 18"/>
                <a:gd name="T28" fmla="*/ 20 w 24"/>
                <a:gd name="T29" fmla="*/ 5 h 18"/>
                <a:gd name="T30" fmla="*/ 20 w 24"/>
                <a:gd name="T31" fmla="*/ 5 h 18"/>
                <a:gd name="T32" fmla="*/ 20 w 24"/>
                <a:gd name="T33" fmla="*/ 2 h 18"/>
                <a:gd name="T34" fmla="*/ 17 w 24"/>
                <a:gd name="T35" fmla="*/ 1 h 18"/>
                <a:gd name="T36" fmla="*/ 14 w 24"/>
                <a:gd name="T37" fmla="*/ 1 h 18"/>
                <a:gd name="T38" fmla="*/ 8 w 24"/>
                <a:gd name="T39" fmla="*/ 0 h 18"/>
                <a:gd name="T40" fmla="*/ 8 w 24"/>
                <a:gd name="T41" fmla="*/ 0 h 18"/>
                <a:gd name="T42" fmla="*/ 5 w 24"/>
                <a:gd name="T43" fmla="*/ 0 h 18"/>
                <a:gd name="T44" fmla="*/ 5 w 24"/>
                <a:gd name="T45" fmla="*/ 2 h 18"/>
                <a:gd name="T46" fmla="*/ 5 w 24"/>
                <a:gd name="T47" fmla="*/ 2 h 18"/>
                <a:gd name="T48" fmla="*/ 1 w 24"/>
                <a:gd name="T49" fmla="*/ 4 h 18"/>
                <a:gd name="T50" fmla="*/ 1 w 24"/>
                <a:gd name="T51" fmla="*/ 4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1" y="4"/>
                  </a:moveTo>
                  <a:lnTo>
                    <a:pt x="0" y="7"/>
                  </a:lnTo>
                  <a:lnTo>
                    <a:pt x="4" y="7"/>
                  </a:lnTo>
                  <a:lnTo>
                    <a:pt x="2" y="12"/>
                  </a:lnTo>
                  <a:lnTo>
                    <a:pt x="5" y="15"/>
                  </a:lnTo>
                  <a:lnTo>
                    <a:pt x="9" y="15"/>
                  </a:lnTo>
                  <a:lnTo>
                    <a:pt x="11" y="16"/>
                  </a:lnTo>
                  <a:lnTo>
                    <a:pt x="15" y="17"/>
                  </a:lnTo>
                  <a:lnTo>
                    <a:pt x="18" y="14"/>
                  </a:lnTo>
                  <a:lnTo>
                    <a:pt x="19" y="9"/>
                  </a:lnTo>
                  <a:lnTo>
                    <a:pt x="22" y="9"/>
                  </a:lnTo>
                  <a:lnTo>
                    <a:pt x="23" y="7"/>
                  </a:lnTo>
                  <a:lnTo>
                    <a:pt x="20" y="5"/>
                  </a:lnTo>
                  <a:lnTo>
                    <a:pt x="20" y="2"/>
                  </a:lnTo>
                  <a:lnTo>
                    <a:pt x="17" y="1"/>
                  </a:lnTo>
                  <a:lnTo>
                    <a:pt x="14" y="1"/>
                  </a:lnTo>
                  <a:lnTo>
                    <a:pt x="8" y="0"/>
                  </a:lnTo>
                  <a:lnTo>
                    <a:pt x="5" y="0"/>
                  </a:lnTo>
                  <a:lnTo>
                    <a:pt x="5" y="2"/>
                  </a:lnTo>
                  <a:lnTo>
                    <a:pt x="1" y="4"/>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03" name="Line 185"/>
            <p:cNvSpPr>
              <a:spLocks noChangeShapeType="1"/>
            </p:cNvSpPr>
            <p:nvPr/>
          </p:nvSpPr>
          <p:spPr bwMode="auto">
            <a:xfrm>
              <a:off x="4288" y="1008"/>
              <a:ext cx="14" cy="2"/>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04" name="Line 186"/>
            <p:cNvSpPr>
              <a:spLocks noChangeShapeType="1"/>
            </p:cNvSpPr>
            <p:nvPr/>
          </p:nvSpPr>
          <p:spPr bwMode="auto">
            <a:xfrm>
              <a:off x="4291" y="1005"/>
              <a:ext cx="13"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05" name="Freeform 187"/>
            <p:cNvSpPr>
              <a:spLocks/>
            </p:cNvSpPr>
            <p:nvPr/>
          </p:nvSpPr>
          <p:spPr bwMode="auto">
            <a:xfrm>
              <a:off x="4287" y="1005"/>
              <a:ext cx="25" cy="17"/>
            </a:xfrm>
            <a:custGeom>
              <a:avLst/>
              <a:gdLst>
                <a:gd name="T0" fmla="*/ 16 w 25"/>
                <a:gd name="T1" fmla="*/ 16 h 17"/>
                <a:gd name="T2" fmla="*/ 16 w 25"/>
                <a:gd name="T3" fmla="*/ 16 h 17"/>
                <a:gd name="T4" fmla="*/ 16 w 25"/>
                <a:gd name="T5" fmla="*/ 14 h 17"/>
                <a:gd name="T6" fmla="*/ 22 w 25"/>
                <a:gd name="T7" fmla="*/ 14 h 17"/>
                <a:gd name="T8" fmla="*/ 24 w 25"/>
                <a:gd name="T9" fmla="*/ 4 h 17"/>
                <a:gd name="T10" fmla="*/ 19 w 25"/>
                <a:gd name="T11" fmla="*/ 3 h 17"/>
                <a:gd name="T12" fmla="*/ 19 w 25"/>
                <a:gd name="T13" fmla="*/ 1 h 17"/>
                <a:gd name="T14" fmla="*/ 14 w 25"/>
                <a:gd name="T15" fmla="*/ 0 h 17"/>
                <a:gd name="T16" fmla="*/ 13 w 25"/>
                <a:gd name="T17" fmla="*/ 2 h 17"/>
                <a:gd name="T18" fmla="*/ 7 w 25"/>
                <a:gd name="T19" fmla="*/ 1 h 17"/>
                <a:gd name="T20" fmla="*/ 0 w 25"/>
                <a:gd name="T21" fmla="*/ 3 h 17"/>
                <a:gd name="T22" fmla="*/ 0 w 25"/>
                <a:gd name="T23" fmla="*/ 5 h 17"/>
                <a:gd name="T24" fmla="*/ 0 w 25"/>
                <a:gd name="T25" fmla="*/ 5 h 17"/>
                <a:gd name="T26" fmla="*/ 0 w 25"/>
                <a:gd name="T27" fmla="*/ 7 h 17"/>
                <a:gd name="T28" fmla="*/ 0 w 25"/>
                <a:gd name="T29" fmla="*/ 10 h 17"/>
                <a:gd name="T30" fmla="*/ 0 w 25"/>
                <a:gd name="T31" fmla="*/ 10 h 17"/>
                <a:gd name="T32" fmla="*/ 5 w 25"/>
                <a:gd name="T33" fmla="*/ 12 h 17"/>
                <a:gd name="T34" fmla="*/ 11 w 25"/>
                <a:gd name="T35" fmla="*/ 14 h 17"/>
                <a:gd name="T36" fmla="*/ 10 w 25"/>
                <a:gd name="T37" fmla="*/ 16 h 17"/>
                <a:gd name="T38" fmla="*/ 16 w 25"/>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7">
                  <a:moveTo>
                    <a:pt x="16" y="16"/>
                  </a:moveTo>
                  <a:lnTo>
                    <a:pt x="16" y="16"/>
                  </a:lnTo>
                  <a:lnTo>
                    <a:pt x="16" y="14"/>
                  </a:lnTo>
                  <a:lnTo>
                    <a:pt x="22" y="14"/>
                  </a:lnTo>
                  <a:lnTo>
                    <a:pt x="24" y="4"/>
                  </a:lnTo>
                  <a:lnTo>
                    <a:pt x="19" y="3"/>
                  </a:lnTo>
                  <a:lnTo>
                    <a:pt x="19" y="1"/>
                  </a:lnTo>
                  <a:lnTo>
                    <a:pt x="14" y="0"/>
                  </a:lnTo>
                  <a:lnTo>
                    <a:pt x="13" y="2"/>
                  </a:lnTo>
                  <a:lnTo>
                    <a:pt x="7" y="1"/>
                  </a:lnTo>
                  <a:lnTo>
                    <a:pt x="0" y="3"/>
                  </a:lnTo>
                  <a:lnTo>
                    <a:pt x="0" y="5"/>
                  </a:lnTo>
                  <a:lnTo>
                    <a:pt x="0" y="7"/>
                  </a:lnTo>
                  <a:lnTo>
                    <a:pt x="0" y="10"/>
                  </a:lnTo>
                  <a:lnTo>
                    <a:pt x="5" y="12"/>
                  </a:lnTo>
                  <a:lnTo>
                    <a:pt x="11" y="14"/>
                  </a:lnTo>
                  <a:lnTo>
                    <a:pt x="10" y="16"/>
                  </a:lnTo>
                  <a:lnTo>
                    <a:pt x="16"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06" name="Freeform 188"/>
            <p:cNvSpPr>
              <a:spLocks/>
            </p:cNvSpPr>
            <p:nvPr/>
          </p:nvSpPr>
          <p:spPr bwMode="auto">
            <a:xfrm>
              <a:off x="4285" y="1007"/>
              <a:ext cx="27" cy="20"/>
            </a:xfrm>
            <a:custGeom>
              <a:avLst/>
              <a:gdLst>
                <a:gd name="T0" fmla="*/ 4 w 27"/>
                <a:gd name="T1" fmla="*/ 0 h 20"/>
                <a:gd name="T2" fmla="*/ 26 w 27"/>
                <a:gd name="T3" fmla="*/ 10 h 20"/>
                <a:gd name="T4" fmla="*/ 22 w 27"/>
                <a:gd name="T5" fmla="*/ 19 h 20"/>
                <a:gd name="T6" fmla="*/ 0 w 27"/>
                <a:gd name="T7" fmla="*/ 8 h 20"/>
                <a:gd name="T8" fmla="*/ 4 w 27"/>
                <a:gd name="T9" fmla="*/ 0 h 20"/>
                <a:gd name="T10" fmla="*/ 4 w 27"/>
                <a:gd name="T11" fmla="*/ 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20">
                  <a:moveTo>
                    <a:pt x="4" y="0"/>
                  </a:moveTo>
                  <a:lnTo>
                    <a:pt x="26" y="10"/>
                  </a:lnTo>
                  <a:lnTo>
                    <a:pt x="22" y="19"/>
                  </a:lnTo>
                  <a:lnTo>
                    <a:pt x="0" y="8"/>
                  </a:lnTo>
                  <a:lnTo>
                    <a:pt x="4"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07" name="Freeform 189"/>
            <p:cNvSpPr>
              <a:spLocks/>
            </p:cNvSpPr>
            <p:nvPr/>
          </p:nvSpPr>
          <p:spPr bwMode="auto">
            <a:xfrm>
              <a:off x="4297" y="1010"/>
              <a:ext cx="25" cy="17"/>
            </a:xfrm>
            <a:custGeom>
              <a:avLst/>
              <a:gdLst>
                <a:gd name="T0" fmla="*/ 0 w 25"/>
                <a:gd name="T1" fmla="*/ 6 h 17"/>
                <a:gd name="T2" fmla="*/ 0 w 25"/>
                <a:gd name="T3" fmla="*/ 8 h 17"/>
                <a:gd name="T4" fmla="*/ 0 w 25"/>
                <a:gd name="T5" fmla="*/ 10 h 17"/>
                <a:gd name="T6" fmla="*/ 6 w 25"/>
                <a:gd name="T7" fmla="*/ 16 h 17"/>
                <a:gd name="T8" fmla="*/ 10 w 25"/>
                <a:gd name="T9" fmla="*/ 16 h 17"/>
                <a:gd name="T10" fmla="*/ 11 w 25"/>
                <a:gd name="T11" fmla="*/ 13 h 17"/>
                <a:gd name="T12" fmla="*/ 14 w 25"/>
                <a:gd name="T13" fmla="*/ 13 h 17"/>
                <a:gd name="T14" fmla="*/ 19 w 25"/>
                <a:gd name="T15" fmla="*/ 12 h 17"/>
                <a:gd name="T16" fmla="*/ 19 w 25"/>
                <a:gd name="T17" fmla="*/ 9 h 17"/>
                <a:gd name="T18" fmla="*/ 23 w 25"/>
                <a:gd name="T19" fmla="*/ 10 h 17"/>
                <a:gd name="T20" fmla="*/ 24 w 25"/>
                <a:gd name="T21" fmla="*/ 6 h 17"/>
                <a:gd name="T22" fmla="*/ 20 w 25"/>
                <a:gd name="T23" fmla="*/ 5 h 17"/>
                <a:gd name="T24" fmla="*/ 21 w 25"/>
                <a:gd name="T25" fmla="*/ 3 h 17"/>
                <a:gd name="T26" fmla="*/ 17 w 25"/>
                <a:gd name="T27" fmla="*/ 1 h 17"/>
                <a:gd name="T28" fmla="*/ 13 w 25"/>
                <a:gd name="T29" fmla="*/ 1 h 17"/>
                <a:gd name="T30" fmla="*/ 13 w 25"/>
                <a:gd name="T31" fmla="*/ 1 h 17"/>
                <a:gd name="T32" fmla="*/ 9 w 25"/>
                <a:gd name="T33" fmla="*/ 0 h 17"/>
                <a:gd name="T34" fmla="*/ 1 w 25"/>
                <a:gd name="T35" fmla="*/ 3 h 17"/>
                <a:gd name="T36" fmla="*/ 0 w 25"/>
                <a:gd name="T37" fmla="*/ 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 h="17">
                  <a:moveTo>
                    <a:pt x="0" y="6"/>
                  </a:moveTo>
                  <a:lnTo>
                    <a:pt x="0" y="8"/>
                  </a:lnTo>
                  <a:lnTo>
                    <a:pt x="0" y="10"/>
                  </a:lnTo>
                  <a:lnTo>
                    <a:pt x="6" y="16"/>
                  </a:lnTo>
                  <a:lnTo>
                    <a:pt x="10" y="16"/>
                  </a:lnTo>
                  <a:lnTo>
                    <a:pt x="11" y="13"/>
                  </a:lnTo>
                  <a:lnTo>
                    <a:pt x="14" y="13"/>
                  </a:lnTo>
                  <a:lnTo>
                    <a:pt x="19" y="12"/>
                  </a:lnTo>
                  <a:lnTo>
                    <a:pt x="19" y="9"/>
                  </a:lnTo>
                  <a:lnTo>
                    <a:pt x="23" y="10"/>
                  </a:lnTo>
                  <a:lnTo>
                    <a:pt x="24" y="6"/>
                  </a:lnTo>
                  <a:lnTo>
                    <a:pt x="20" y="5"/>
                  </a:lnTo>
                  <a:lnTo>
                    <a:pt x="21" y="3"/>
                  </a:lnTo>
                  <a:lnTo>
                    <a:pt x="17" y="1"/>
                  </a:lnTo>
                  <a:lnTo>
                    <a:pt x="13" y="1"/>
                  </a:lnTo>
                  <a:lnTo>
                    <a:pt x="9" y="0"/>
                  </a:lnTo>
                  <a:lnTo>
                    <a:pt x="1" y="3"/>
                  </a:lnTo>
                  <a:lnTo>
                    <a:pt x="0" y="6"/>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08" name="Line 190"/>
            <p:cNvSpPr>
              <a:spLocks noChangeShapeType="1"/>
            </p:cNvSpPr>
            <p:nvPr/>
          </p:nvSpPr>
          <p:spPr bwMode="auto">
            <a:xfrm>
              <a:off x="4313" y="1004"/>
              <a:ext cx="13" cy="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09" name="Line 191"/>
            <p:cNvSpPr>
              <a:spLocks noChangeShapeType="1"/>
            </p:cNvSpPr>
            <p:nvPr/>
          </p:nvSpPr>
          <p:spPr bwMode="auto">
            <a:xfrm>
              <a:off x="4314" y="1002"/>
              <a:ext cx="12" cy="6"/>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10" name="Freeform 192"/>
            <p:cNvSpPr>
              <a:spLocks/>
            </p:cNvSpPr>
            <p:nvPr/>
          </p:nvSpPr>
          <p:spPr bwMode="auto">
            <a:xfrm>
              <a:off x="4310" y="1007"/>
              <a:ext cx="25" cy="17"/>
            </a:xfrm>
            <a:custGeom>
              <a:avLst/>
              <a:gdLst>
                <a:gd name="T0" fmla="*/ 15 w 25"/>
                <a:gd name="T1" fmla="*/ 14 h 17"/>
                <a:gd name="T2" fmla="*/ 21 w 25"/>
                <a:gd name="T3" fmla="*/ 16 h 17"/>
                <a:gd name="T4" fmla="*/ 21 w 25"/>
                <a:gd name="T5" fmla="*/ 13 h 17"/>
                <a:gd name="T6" fmla="*/ 21 w 25"/>
                <a:gd name="T7" fmla="*/ 13 h 17"/>
                <a:gd name="T8" fmla="*/ 23 w 25"/>
                <a:gd name="T9" fmla="*/ 3 h 17"/>
                <a:gd name="T10" fmla="*/ 23 w 25"/>
                <a:gd name="T11" fmla="*/ 3 h 17"/>
                <a:gd name="T12" fmla="*/ 24 w 25"/>
                <a:gd name="T13" fmla="*/ 1 h 17"/>
                <a:gd name="T14" fmla="*/ 18 w 25"/>
                <a:gd name="T15" fmla="*/ 0 h 17"/>
                <a:gd name="T16" fmla="*/ 12 w 25"/>
                <a:gd name="T17" fmla="*/ 1 h 17"/>
                <a:gd name="T18" fmla="*/ 12 w 25"/>
                <a:gd name="T19" fmla="*/ 1 h 17"/>
                <a:gd name="T20" fmla="*/ 7 w 25"/>
                <a:gd name="T21" fmla="*/ 2 h 17"/>
                <a:gd name="T22" fmla="*/ 7 w 25"/>
                <a:gd name="T23" fmla="*/ 2 h 17"/>
                <a:gd name="T24" fmla="*/ 0 w 25"/>
                <a:gd name="T25" fmla="*/ 4 h 17"/>
                <a:gd name="T26" fmla="*/ 0 w 25"/>
                <a:gd name="T27" fmla="*/ 6 h 17"/>
                <a:gd name="T28" fmla="*/ 5 w 25"/>
                <a:gd name="T29" fmla="*/ 8 h 17"/>
                <a:gd name="T30" fmla="*/ 5 w 25"/>
                <a:gd name="T31" fmla="*/ 8 h 17"/>
                <a:gd name="T32" fmla="*/ 10 w 25"/>
                <a:gd name="T33" fmla="*/ 12 h 17"/>
                <a:gd name="T34" fmla="*/ 10 w 25"/>
                <a:gd name="T35" fmla="*/ 12 h 17"/>
                <a:gd name="T36" fmla="*/ 15 w 25"/>
                <a:gd name="T37" fmla="*/ 14 h 17"/>
                <a:gd name="T38" fmla="*/ 15 w 25"/>
                <a:gd name="T39" fmla="*/ 14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7">
                  <a:moveTo>
                    <a:pt x="15" y="14"/>
                  </a:moveTo>
                  <a:lnTo>
                    <a:pt x="21" y="16"/>
                  </a:lnTo>
                  <a:lnTo>
                    <a:pt x="21" y="13"/>
                  </a:lnTo>
                  <a:lnTo>
                    <a:pt x="23" y="3"/>
                  </a:lnTo>
                  <a:lnTo>
                    <a:pt x="24" y="1"/>
                  </a:lnTo>
                  <a:lnTo>
                    <a:pt x="18" y="0"/>
                  </a:lnTo>
                  <a:lnTo>
                    <a:pt x="12" y="1"/>
                  </a:lnTo>
                  <a:lnTo>
                    <a:pt x="7" y="2"/>
                  </a:lnTo>
                  <a:lnTo>
                    <a:pt x="0" y="4"/>
                  </a:lnTo>
                  <a:lnTo>
                    <a:pt x="0" y="6"/>
                  </a:lnTo>
                  <a:lnTo>
                    <a:pt x="5" y="8"/>
                  </a:lnTo>
                  <a:lnTo>
                    <a:pt x="10" y="12"/>
                  </a:lnTo>
                  <a:lnTo>
                    <a:pt x="15" y="14"/>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11" name="Freeform 193"/>
            <p:cNvSpPr>
              <a:spLocks/>
            </p:cNvSpPr>
            <p:nvPr/>
          </p:nvSpPr>
          <p:spPr bwMode="auto">
            <a:xfrm>
              <a:off x="4309" y="1006"/>
              <a:ext cx="26" cy="19"/>
            </a:xfrm>
            <a:custGeom>
              <a:avLst/>
              <a:gdLst>
                <a:gd name="T0" fmla="*/ 4 w 26"/>
                <a:gd name="T1" fmla="*/ 0 h 19"/>
                <a:gd name="T2" fmla="*/ 25 w 26"/>
                <a:gd name="T3" fmla="*/ 10 h 19"/>
                <a:gd name="T4" fmla="*/ 21 w 26"/>
                <a:gd name="T5" fmla="*/ 18 h 19"/>
                <a:gd name="T6" fmla="*/ 0 w 26"/>
                <a:gd name="T7" fmla="*/ 9 h 19"/>
                <a:gd name="T8" fmla="*/ 4 w 26"/>
                <a:gd name="T9" fmla="*/ 0 h 19"/>
                <a:gd name="T10" fmla="*/ 4 w 2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9">
                  <a:moveTo>
                    <a:pt x="4" y="0"/>
                  </a:moveTo>
                  <a:lnTo>
                    <a:pt x="25" y="10"/>
                  </a:lnTo>
                  <a:lnTo>
                    <a:pt x="21" y="18"/>
                  </a:lnTo>
                  <a:lnTo>
                    <a:pt x="0" y="9"/>
                  </a:lnTo>
                  <a:lnTo>
                    <a:pt x="4"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12" name="Freeform 194"/>
            <p:cNvSpPr>
              <a:spLocks/>
            </p:cNvSpPr>
            <p:nvPr/>
          </p:nvSpPr>
          <p:spPr bwMode="auto">
            <a:xfrm>
              <a:off x="4322" y="1008"/>
              <a:ext cx="25" cy="18"/>
            </a:xfrm>
            <a:custGeom>
              <a:avLst/>
              <a:gdLst>
                <a:gd name="T0" fmla="*/ 0 w 25"/>
                <a:gd name="T1" fmla="*/ 6 h 18"/>
                <a:gd name="T2" fmla="*/ 0 w 25"/>
                <a:gd name="T3" fmla="*/ 6 h 18"/>
                <a:gd name="T4" fmla="*/ 3 w 25"/>
                <a:gd name="T5" fmla="*/ 9 h 18"/>
                <a:gd name="T6" fmla="*/ 2 w 25"/>
                <a:gd name="T7" fmla="*/ 11 h 18"/>
                <a:gd name="T8" fmla="*/ 6 w 25"/>
                <a:gd name="T9" fmla="*/ 14 h 18"/>
                <a:gd name="T10" fmla="*/ 6 w 25"/>
                <a:gd name="T11" fmla="*/ 14 h 18"/>
                <a:gd name="T12" fmla="*/ 9 w 25"/>
                <a:gd name="T13" fmla="*/ 16 h 18"/>
                <a:gd name="T14" fmla="*/ 13 w 25"/>
                <a:gd name="T15" fmla="*/ 17 h 18"/>
                <a:gd name="T16" fmla="*/ 12 w 25"/>
                <a:gd name="T17" fmla="*/ 14 h 18"/>
                <a:gd name="T18" fmla="*/ 15 w 25"/>
                <a:gd name="T19" fmla="*/ 15 h 18"/>
                <a:gd name="T20" fmla="*/ 19 w 25"/>
                <a:gd name="T21" fmla="*/ 13 h 18"/>
                <a:gd name="T22" fmla="*/ 20 w 25"/>
                <a:gd name="T23" fmla="*/ 11 h 18"/>
                <a:gd name="T24" fmla="*/ 24 w 25"/>
                <a:gd name="T25" fmla="*/ 9 h 18"/>
                <a:gd name="T26" fmla="*/ 24 w 25"/>
                <a:gd name="T27" fmla="*/ 7 h 18"/>
                <a:gd name="T28" fmla="*/ 21 w 25"/>
                <a:gd name="T29" fmla="*/ 7 h 18"/>
                <a:gd name="T30" fmla="*/ 21 w 25"/>
                <a:gd name="T31" fmla="*/ 4 h 18"/>
                <a:gd name="T32" fmla="*/ 18 w 25"/>
                <a:gd name="T33" fmla="*/ 1 h 18"/>
                <a:gd name="T34" fmla="*/ 14 w 25"/>
                <a:gd name="T35" fmla="*/ 1 h 18"/>
                <a:gd name="T36" fmla="*/ 14 w 25"/>
                <a:gd name="T37" fmla="*/ 1 h 18"/>
                <a:gd name="T38" fmla="*/ 11 w 25"/>
                <a:gd name="T39" fmla="*/ 1 h 18"/>
                <a:gd name="T40" fmla="*/ 9 w 25"/>
                <a:gd name="T41" fmla="*/ 0 h 18"/>
                <a:gd name="T42" fmla="*/ 9 w 25"/>
                <a:gd name="T43" fmla="*/ 0 h 18"/>
                <a:gd name="T44" fmla="*/ 5 w 25"/>
                <a:gd name="T45" fmla="*/ 2 h 18"/>
                <a:gd name="T46" fmla="*/ 4 w 25"/>
                <a:gd name="T47" fmla="*/ 4 h 18"/>
                <a:gd name="T48" fmla="*/ 1 w 25"/>
                <a:gd name="T49" fmla="*/ 4 h 18"/>
                <a:gd name="T50" fmla="*/ 0 w 25"/>
                <a:gd name="T51" fmla="*/ 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18">
                  <a:moveTo>
                    <a:pt x="0" y="6"/>
                  </a:moveTo>
                  <a:lnTo>
                    <a:pt x="0" y="6"/>
                  </a:lnTo>
                  <a:lnTo>
                    <a:pt x="3" y="9"/>
                  </a:lnTo>
                  <a:lnTo>
                    <a:pt x="2" y="11"/>
                  </a:lnTo>
                  <a:lnTo>
                    <a:pt x="6" y="14"/>
                  </a:lnTo>
                  <a:lnTo>
                    <a:pt x="9" y="16"/>
                  </a:lnTo>
                  <a:lnTo>
                    <a:pt x="13" y="17"/>
                  </a:lnTo>
                  <a:lnTo>
                    <a:pt x="12" y="14"/>
                  </a:lnTo>
                  <a:lnTo>
                    <a:pt x="15" y="15"/>
                  </a:lnTo>
                  <a:lnTo>
                    <a:pt x="19" y="13"/>
                  </a:lnTo>
                  <a:lnTo>
                    <a:pt x="20" y="11"/>
                  </a:lnTo>
                  <a:lnTo>
                    <a:pt x="24" y="9"/>
                  </a:lnTo>
                  <a:lnTo>
                    <a:pt x="24" y="7"/>
                  </a:lnTo>
                  <a:lnTo>
                    <a:pt x="21" y="7"/>
                  </a:lnTo>
                  <a:lnTo>
                    <a:pt x="21" y="4"/>
                  </a:lnTo>
                  <a:lnTo>
                    <a:pt x="18" y="1"/>
                  </a:lnTo>
                  <a:lnTo>
                    <a:pt x="14" y="1"/>
                  </a:lnTo>
                  <a:lnTo>
                    <a:pt x="11" y="1"/>
                  </a:lnTo>
                  <a:lnTo>
                    <a:pt x="9" y="0"/>
                  </a:lnTo>
                  <a:lnTo>
                    <a:pt x="5" y="2"/>
                  </a:lnTo>
                  <a:lnTo>
                    <a:pt x="4" y="4"/>
                  </a:lnTo>
                  <a:lnTo>
                    <a:pt x="1" y="4"/>
                  </a:lnTo>
                  <a:lnTo>
                    <a:pt x="0" y="6"/>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13" name="Line 195"/>
            <p:cNvSpPr>
              <a:spLocks noChangeShapeType="1"/>
            </p:cNvSpPr>
            <p:nvPr/>
          </p:nvSpPr>
          <p:spPr bwMode="auto">
            <a:xfrm>
              <a:off x="4332" y="1012"/>
              <a:ext cx="12" cy="2"/>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14" name="Line 196"/>
            <p:cNvSpPr>
              <a:spLocks noChangeShapeType="1"/>
            </p:cNvSpPr>
            <p:nvPr/>
          </p:nvSpPr>
          <p:spPr bwMode="auto">
            <a:xfrm>
              <a:off x="4334" y="1009"/>
              <a:ext cx="14"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15" name="Freeform 197"/>
            <p:cNvSpPr>
              <a:spLocks/>
            </p:cNvSpPr>
            <p:nvPr/>
          </p:nvSpPr>
          <p:spPr bwMode="auto">
            <a:xfrm>
              <a:off x="4330" y="1011"/>
              <a:ext cx="25" cy="18"/>
            </a:xfrm>
            <a:custGeom>
              <a:avLst/>
              <a:gdLst>
                <a:gd name="T0" fmla="*/ 15 w 25"/>
                <a:gd name="T1" fmla="*/ 16 h 18"/>
                <a:gd name="T2" fmla="*/ 21 w 25"/>
                <a:gd name="T3" fmla="*/ 17 h 18"/>
                <a:gd name="T4" fmla="*/ 21 w 25"/>
                <a:gd name="T5" fmla="*/ 17 h 18"/>
                <a:gd name="T6" fmla="*/ 22 w 25"/>
                <a:gd name="T7" fmla="*/ 14 h 18"/>
                <a:gd name="T8" fmla="*/ 24 w 25"/>
                <a:gd name="T9" fmla="*/ 4 h 18"/>
                <a:gd name="T10" fmla="*/ 24 w 25"/>
                <a:gd name="T11" fmla="*/ 2 h 18"/>
                <a:gd name="T12" fmla="*/ 24 w 25"/>
                <a:gd name="T13" fmla="*/ 2 h 18"/>
                <a:gd name="T14" fmla="*/ 19 w 25"/>
                <a:gd name="T15" fmla="*/ 1 h 18"/>
                <a:gd name="T16" fmla="*/ 14 w 25"/>
                <a:gd name="T17" fmla="*/ 0 h 18"/>
                <a:gd name="T18" fmla="*/ 14 w 25"/>
                <a:gd name="T19" fmla="*/ 0 h 18"/>
                <a:gd name="T20" fmla="*/ 7 w 25"/>
                <a:gd name="T21" fmla="*/ 5 h 18"/>
                <a:gd name="T22" fmla="*/ 7 w 25"/>
                <a:gd name="T23" fmla="*/ 5 h 18"/>
                <a:gd name="T24" fmla="*/ 1 w 25"/>
                <a:gd name="T25" fmla="*/ 8 h 18"/>
                <a:gd name="T26" fmla="*/ 0 w 25"/>
                <a:gd name="T27" fmla="*/ 10 h 18"/>
                <a:gd name="T28" fmla="*/ 5 w 25"/>
                <a:gd name="T29" fmla="*/ 10 h 18"/>
                <a:gd name="T30" fmla="*/ 5 w 25"/>
                <a:gd name="T31" fmla="*/ 13 h 18"/>
                <a:gd name="T32" fmla="*/ 10 w 25"/>
                <a:gd name="T33" fmla="*/ 15 h 18"/>
                <a:gd name="T34" fmla="*/ 10 w 25"/>
                <a:gd name="T35" fmla="*/ 15 h 18"/>
                <a:gd name="T36" fmla="*/ 15 w 25"/>
                <a:gd name="T37" fmla="*/ 16 h 18"/>
                <a:gd name="T38" fmla="*/ 15 w 25"/>
                <a:gd name="T39" fmla="*/ 16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8">
                  <a:moveTo>
                    <a:pt x="15" y="16"/>
                  </a:moveTo>
                  <a:lnTo>
                    <a:pt x="21" y="17"/>
                  </a:lnTo>
                  <a:lnTo>
                    <a:pt x="22" y="14"/>
                  </a:lnTo>
                  <a:lnTo>
                    <a:pt x="24" y="4"/>
                  </a:lnTo>
                  <a:lnTo>
                    <a:pt x="24" y="2"/>
                  </a:lnTo>
                  <a:lnTo>
                    <a:pt x="19" y="1"/>
                  </a:lnTo>
                  <a:lnTo>
                    <a:pt x="14" y="0"/>
                  </a:lnTo>
                  <a:lnTo>
                    <a:pt x="7" y="5"/>
                  </a:lnTo>
                  <a:lnTo>
                    <a:pt x="1" y="8"/>
                  </a:lnTo>
                  <a:lnTo>
                    <a:pt x="0" y="10"/>
                  </a:lnTo>
                  <a:lnTo>
                    <a:pt x="5" y="10"/>
                  </a:lnTo>
                  <a:lnTo>
                    <a:pt x="5" y="13"/>
                  </a:lnTo>
                  <a:lnTo>
                    <a:pt x="10" y="15"/>
                  </a:lnTo>
                  <a:lnTo>
                    <a:pt x="15"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16" name="Freeform 198"/>
            <p:cNvSpPr>
              <a:spLocks/>
            </p:cNvSpPr>
            <p:nvPr/>
          </p:nvSpPr>
          <p:spPr bwMode="auto">
            <a:xfrm>
              <a:off x="4328" y="1010"/>
              <a:ext cx="27" cy="18"/>
            </a:xfrm>
            <a:custGeom>
              <a:avLst/>
              <a:gdLst>
                <a:gd name="T0" fmla="*/ 5 w 27"/>
                <a:gd name="T1" fmla="*/ 1 h 18"/>
                <a:gd name="T2" fmla="*/ 26 w 27"/>
                <a:gd name="T3" fmla="*/ 9 h 18"/>
                <a:gd name="T4" fmla="*/ 22 w 27"/>
                <a:gd name="T5" fmla="*/ 17 h 18"/>
                <a:gd name="T6" fmla="*/ 0 w 27"/>
                <a:gd name="T7" fmla="*/ 9 h 18"/>
                <a:gd name="T8" fmla="*/ 5 w 27"/>
                <a:gd name="T9" fmla="*/ 0 h 18"/>
                <a:gd name="T10" fmla="*/ 5 w 27"/>
                <a:gd name="T11" fmla="*/ 1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8">
                  <a:moveTo>
                    <a:pt x="5" y="1"/>
                  </a:moveTo>
                  <a:lnTo>
                    <a:pt x="26" y="9"/>
                  </a:lnTo>
                  <a:lnTo>
                    <a:pt x="22" y="17"/>
                  </a:lnTo>
                  <a:lnTo>
                    <a:pt x="0" y="9"/>
                  </a:lnTo>
                  <a:lnTo>
                    <a:pt x="5" y="0"/>
                  </a:lnTo>
                  <a:lnTo>
                    <a:pt x="5" y="1"/>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17" name="Freeform 199"/>
            <p:cNvSpPr>
              <a:spLocks/>
            </p:cNvSpPr>
            <p:nvPr/>
          </p:nvSpPr>
          <p:spPr bwMode="auto">
            <a:xfrm>
              <a:off x="4343" y="1016"/>
              <a:ext cx="24" cy="17"/>
            </a:xfrm>
            <a:custGeom>
              <a:avLst/>
              <a:gdLst>
                <a:gd name="T0" fmla="*/ 0 w 24"/>
                <a:gd name="T1" fmla="*/ 7 h 17"/>
                <a:gd name="T2" fmla="*/ 0 w 24"/>
                <a:gd name="T3" fmla="*/ 7 h 17"/>
                <a:gd name="T4" fmla="*/ 3 w 24"/>
                <a:gd name="T5" fmla="*/ 10 h 17"/>
                <a:gd name="T6" fmla="*/ 3 w 24"/>
                <a:gd name="T7" fmla="*/ 12 h 17"/>
                <a:gd name="T8" fmla="*/ 5 w 24"/>
                <a:gd name="T9" fmla="*/ 14 h 17"/>
                <a:gd name="T10" fmla="*/ 5 w 24"/>
                <a:gd name="T11" fmla="*/ 14 h 17"/>
                <a:gd name="T12" fmla="*/ 9 w 24"/>
                <a:gd name="T13" fmla="*/ 16 h 17"/>
                <a:gd name="T14" fmla="*/ 12 w 24"/>
                <a:gd name="T15" fmla="*/ 16 h 17"/>
                <a:gd name="T16" fmla="*/ 12 w 24"/>
                <a:gd name="T17" fmla="*/ 16 h 17"/>
                <a:gd name="T18" fmla="*/ 15 w 24"/>
                <a:gd name="T19" fmla="*/ 16 h 17"/>
                <a:gd name="T20" fmla="*/ 19 w 24"/>
                <a:gd name="T21" fmla="*/ 14 h 17"/>
                <a:gd name="T22" fmla="*/ 19 w 24"/>
                <a:gd name="T23" fmla="*/ 12 h 17"/>
                <a:gd name="T24" fmla="*/ 23 w 24"/>
                <a:gd name="T25" fmla="*/ 11 h 17"/>
                <a:gd name="T26" fmla="*/ 23 w 24"/>
                <a:gd name="T27" fmla="*/ 9 h 17"/>
                <a:gd name="T28" fmla="*/ 20 w 24"/>
                <a:gd name="T29" fmla="*/ 6 h 17"/>
                <a:gd name="T30" fmla="*/ 20 w 24"/>
                <a:gd name="T31" fmla="*/ 6 h 17"/>
                <a:gd name="T32" fmla="*/ 17 w 24"/>
                <a:gd name="T33" fmla="*/ 3 h 17"/>
                <a:gd name="T34" fmla="*/ 14 w 24"/>
                <a:gd name="T35" fmla="*/ 3 h 17"/>
                <a:gd name="T36" fmla="*/ 14 w 24"/>
                <a:gd name="T37" fmla="*/ 1 h 17"/>
                <a:gd name="T38" fmla="*/ 12 w 24"/>
                <a:gd name="T39" fmla="*/ 0 h 17"/>
                <a:gd name="T40" fmla="*/ 8 w 24"/>
                <a:gd name="T41" fmla="*/ 2 h 17"/>
                <a:gd name="T42" fmla="*/ 8 w 24"/>
                <a:gd name="T43" fmla="*/ 2 h 17"/>
                <a:gd name="T44" fmla="*/ 4 w 24"/>
                <a:gd name="T45" fmla="*/ 3 h 17"/>
                <a:gd name="T46" fmla="*/ 4 w 24"/>
                <a:gd name="T47" fmla="*/ 3 h 17"/>
                <a:gd name="T48" fmla="*/ 0 w 24"/>
                <a:gd name="T49" fmla="*/ 5 h 17"/>
                <a:gd name="T50" fmla="*/ 0 w 24"/>
                <a:gd name="T51" fmla="*/ 7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7">
                  <a:moveTo>
                    <a:pt x="0" y="7"/>
                  </a:moveTo>
                  <a:lnTo>
                    <a:pt x="0" y="7"/>
                  </a:lnTo>
                  <a:lnTo>
                    <a:pt x="3" y="10"/>
                  </a:lnTo>
                  <a:lnTo>
                    <a:pt x="3" y="12"/>
                  </a:lnTo>
                  <a:lnTo>
                    <a:pt x="5" y="14"/>
                  </a:lnTo>
                  <a:lnTo>
                    <a:pt x="9" y="16"/>
                  </a:lnTo>
                  <a:lnTo>
                    <a:pt x="12" y="16"/>
                  </a:lnTo>
                  <a:lnTo>
                    <a:pt x="15" y="16"/>
                  </a:lnTo>
                  <a:lnTo>
                    <a:pt x="19" y="14"/>
                  </a:lnTo>
                  <a:lnTo>
                    <a:pt x="19" y="12"/>
                  </a:lnTo>
                  <a:lnTo>
                    <a:pt x="23" y="11"/>
                  </a:lnTo>
                  <a:lnTo>
                    <a:pt x="23" y="9"/>
                  </a:lnTo>
                  <a:lnTo>
                    <a:pt x="20" y="6"/>
                  </a:lnTo>
                  <a:lnTo>
                    <a:pt x="17" y="3"/>
                  </a:lnTo>
                  <a:lnTo>
                    <a:pt x="14" y="3"/>
                  </a:lnTo>
                  <a:lnTo>
                    <a:pt x="14" y="1"/>
                  </a:lnTo>
                  <a:lnTo>
                    <a:pt x="12" y="0"/>
                  </a:lnTo>
                  <a:lnTo>
                    <a:pt x="8" y="2"/>
                  </a:lnTo>
                  <a:lnTo>
                    <a:pt x="4" y="3"/>
                  </a:lnTo>
                  <a:lnTo>
                    <a:pt x="0" y="5"/>
                  </a:lnTo>
                  <a:lnTo>
                    <a:pt x="0" y="7"/>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18" name="Line 200"/>
            <p:cNvSpPr>
              <a:spLocks noChangeShapeType="1"/>
            </p:cNvSpPr>
            <p:nvPr/>
          </p:nvSpPr>
          <p:spPr bwMode="auto">
            <a:xfrm>
              <a:off x="4340" y="1024"/>
              <a:ext cx="13"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19" name="Line 201"/>
            <p:cNvSpPr>
              <a:spLocks noChangeShapeType="1"/>
            </p:cNvSpPr>
            <p:nvPr/>
          </p:nvSpPr>
          <p:spPr bwMode="auto">
            <a:xfrm>
              <a:off x="4342" y="1022"/>
              <a:ext cx="11"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20" name="Freeform 202"/>
            <p:cNvSpPr>
              <a:spLocks/>
            </p:cNvSpPr>
            <p:nvPr/>
          </p:nvSpPr>
          <p:spPr bwMode="auto">
            <a:xfrm>
              <a:off x="4339" y="1022"/>
              <a:ext cx="26" cy="17"/>
            </a:xfrm>
            <a:custGeom>
              <a:avLst/>
              <a:gdLst>
                <a:gd name="T0" fmla="*/ 18 w 26"/>
                <a:gd name="T1" fmla="*/ 16 h 17"/>
                <a:gd name="T2" fmla="*/ 18 w 26"/>
                <a:gd name="T3" fmla="*/ 16 h 17"/>
                <a:gd name="T4" fmla="*/ 18 w 26"/>
                <a:gd name="T5" fmla="*/ 16 h 17"/>
                <a:gd name="T6" fmla="*/ 23 w 26"/>
                <a:gd name="T7" fmla="*/ 15 h 17"/>
                <a:gd name="T8" fmla="*/ 25 w 26"/>
                <a:gd name="T9" fmla="*/ 5 h 17"/>
                <a:gd name="T10" fmla="*/ 20 w 26"/>
                <a:gd name="T11" fmla="*/ 2 h 17"/>
                <a:gd name="T12" fmla="*/ 20 w 26"/>
                <a:gd name="T13" fmla="*/ 2 h 17"/>
                <a:gd name="T14" fmla="*/ 16 w 26"/>
                <a:gd name="T15" fmla="*/ 1 h 17"/>
                <a:gd name="T16" fmla="*/ 11 w 26"/>
                <a:gd name="T17" fmla="*/ 0 h 17"/>
                <a:gd name="T18" fmla="*/ 11 w 26"/>
                <a:gd name="T19" fmla="*/ 0 h 17"/>
                <a:gd name="T20" fmla="*/ 7 w 26"/>
                <a:gd name="T21" fmla="*/ 1 h 17"/>
                <a:gd name="T22" fmla="*/ 6 w 26"/>
                <a:gd name="T23" fmla="*/ 5 h 17"/>
                <a:gd name="T24" fmla="*/ 1 w 26"/>
                <a:gd name="T25" fmla="*/ 3 h 17"/>
                <a:gd name="T26" fmla="*/ 0 w 26"/>
                <a:gd name="T27" fmla="*/ 9 h 17"/>
                <a:gd name="T28" fmla="*/ 5 w 26"/>
                <a:gd name="T29" fmla="*/ 9 h 17"/>
                <a:gd name="T30" fmla="*/ 6 w 26"/>
                <a:gd name="T31" fmla="*/ 12 h 17"/>
                <a:gd name="T32" fmla="*/ 9 w 26"/>
                <a:gd name="T33" fmla="*/ 15 h 17"/>
                <a:gd name="T34" fmla="*/ 9 w 26"/>
                <a:gd name="T35" fmla="*/ 15 h 17"/>
                <a:gd name="T36" fmla="*/ 13 w 26"/>
                <a:gd name="T37" fmla="*/ 16 h 17"/>
                <a:gd name="T38" fmla="*/ 18 w 26"/>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6" h="17">
                  <a:moveTo>
                    <a:pt x="18" y="16"/>
                  </a:moveTo>
                  <a:lnTo>
                    <a:pt x="18" y="16"/>
                  </a:lnTo>
                  <a:lnTo>
                    <a:pt x="23" y="15"/>
                  </a:lnTo>
                  <a:lnTo>
                    <a:pt x="25" y="5"/>
                  </a:lnTo>
                  <a:lnTo>
                    <a:pt x="20" y="2"/>
                  </a:lnTo>
                  <a:lnTo>
                    <a:pt x="16" y="1"/>
                  </a:lnTo>
                  <a:lnTo>
                    <a:pt x="11" y="0"/>
                  </a:lnTo>
                  <a:lnTo>
                    <a:pt x="7" y="1"/>
                  </a:lnTo>
                  <a:lnTo>
                    <a:pt x="6" y="5"/>
                  </a:lnTo>
                  <a:lnTo>
                    <a:pt x="1" y="3"/>
                  </a:lnTo>
                  <a:lnTo>
                    <a:pt x="0" y="9"/>
                  </a:lnTo>
                  <a:lnTo>
                    <a:pt x="5" y="9"/>
                  </a:lnTo>
                  <a:lnTo>
                    <a:pt x="6" y="12"/>
                  </a:lnTo>
                  <a:lnTo>
                    <a:pt x="9" y="15"/>
                  </a:lnTo>
                  <a:lnTo>
                    <a:pt x="13" y="16"/>
                  </a:lnTo>
                  <a:lnTo>
                    <a:pt x="18"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21" name="Freeform 203"/>
            <p:cNvSpPr>
              <a:spLocks/>
            </p:cNvSpPr>
            <p:nvPr/>
          </p:nvSpPr>
          <p:spPr bwMode="auto">
            <a:xfrm>
              <a:off x="4336" y="1023"/>
              <a:ext cx="26" cy="20"/>
            </a:xfrm>
            <a:custGeom>
              <a:avLst/>
              <a:gdLst>
                <a:gd name="T0" fmla="*/ 5 w 26"/>
                <a:gd name="T1" fmla="*/ 1 h 20"/>
                <a:gd name="T2" fmla="*/ 25 w 26"/>
                <a:gd name="T3" fmla="*/ 10 h 20"/>
                <a:gd name="T4" fmla="*/ 21 w 26"/>
                <a:gd name="T5" fmla="*/ 19 h 20"/>
                <a:gd name="T6" fmla="*/ 0 w 26"/>
                <a:gd name="T7" fmla="*/ 9 h 20"/>
                <a:gd name="T8" fmla="*/ 6 w 26"/>
                <a:gd name="T9" fmla="*/ 0 h 20"/>
                <a:gd name="T10" fmla="*/ 5 w 26"/>
                <a:gd name="T11" fmla="*/ 1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20">
                  <a:moveTo>
                    <a:pt x="5" y="1"/>
                  </a:moveTo>
                  <a:lnTo>
                    <a:pt x="25" y="10"/>
                  </a:lnTo>
                  <a:lnTo>
                    <a:pt x="21" y="19"/>
                  </a:lnTo>
                  <a:lnTo>
                    <a:pt x="0" y="9"/>
                  </a:lnTo>
                  <a:lnTo>
                    <a:pt x="6" y="0"/>
                  </a:lnTo>
                  <a:lnTo>
                    <a:pt x="5" y="1"/>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22" name="Freeform 204"/>
            <p:cNvSpPr>
              <a:spLocks/>
            </p:cNvSpPr>
            <p:nvPr/>
          </p:nvSpPr>
          <p:spPr bwMode="auto">
            <a:xfrm>
              <a:off x="4350" y="1028"/>
              <a:ext cx="22" cy="17"/>
            </a:xfrm>
            <a:custGeom>
              <a:avLst/>
              <a:gdLst>
                <a:gd name="T0" fmla="*/ 1 w 22"/>
                <a:gd name="T1" fmla="*/ 6 h 17"/>
                <a:gd name="T2" fmla="*/ 0 w 22"/>
                <a:gd name="T3" fmla="*/ 8 h 17"/>
                <a:gd name="T4" fmla="*/ 3 w 22"/>
                <a:gd name="T5" fmla="*/ 10 h 17"/>
                <a:gd name="T6" fmla="*/ 2 w 22"/>
                <a:gd name="T7" fmla="*/ 13 h 17"/>
                <a:gd name="T8" fmla="*/ 5 w 22"/>
                <a:gd name="T9" fmla="*/ 15 h 17"/>
                <a:gd name="T10" fmla="*/ 8 w 22"/>
                <a:gd name="T11" fmla="*/ 16 h 17"/>
                <a:gd name="T12" fmla="*/ 8 w 22"/>
                <a:gd name="T13" fmla="*/ 16 h 17"/>
                <a:gd name="T14" fmla="*/ 11 w 22"/>
                <a:gd name="T15" fmla="*/ 16 h 17"/>
                <a:gd name="T16" fmla="*/ 14 w 22"/>
                <a:gd name="T17" fmla="*/ 16 h 17"/>
                <a:gd name="T18" fmla="*/ 14 w 22"/>
                <a:gd name="T19" fmla="*/ 16 h 17"/>
                <a:gd name="T20" fmla="*/ 17 w 22"/>
                <a:gd name="T21" fmla="*/ 15 h 17"/>
                <a:gd name="T22" fmla="*/ 17 w 22"/>
                <a:gd name="T23" fmla="*/ 12 h 17"/>
                <a:gd name="T24" fmla="*/ 21 w 22"/>
                <a:gd name="T25" fmla="*/ 10 h 17"/>
                <a:gd name="T26" fmla="*/ 21 w 22"/>
                <a:gd name="T27" fmla="*/ 8 h 17"/>
                <a:gd name="T28" fmla="*/ 19 w 22"/>
                <a:gd name="T29" fmla="*/ 6 h 17"/>
                <a:gd name="T30" fmla="*/ 19 w 22"/>
                <a:gd name="T31" fmla="*/ 6 h 17"/>
                <a:gd name="T32" fmla="*/ 16 w 22"/>
                <a:gd name="T33" fmla="*/ 3 h 17"/>
                <a:gd name="T34" fmla="*/ 16 w 22"/>
                <a:gd name="T35" fmla="*/ 3 h 17"/>
                <a:gd name="T36" fmla="*/ 14 w 22"/>
                <a:gd name="T37" fmla="*/ 0 h 17"/>
                <a:gd name="T38" fmla="*/ 11 w 22"/>
                <a:gd name="T39" fmla="*/ 1 h 17"/>
                <a:gd name="T40" fmla="*/ 10 w 22"/>
                <a:gd name="T41" fmla="*/ 3 h 17"/>
                <a:gd name="T42" fmla="*/ 7 w 22"/>
                <a:gd name="T43" fmla="*/ 2 h 17"/>
                <a:gd name="T44" fmla="*/ 4 w 22"/>
                <a:gd name="T45" fmla="*/ 4 h 17"/>
                <a:gd name="T46" fmla="*/ 4 w 22"/>
                <a:gd name="T47" fmla="*/ 4 h 17"/>
                <a:gd name="T48" fmla="*/ 1 w 22"/>
                <a:gd name="T49" fmla="*/ 6 h 17"/>
                <a:gd name="T50" fmla="*/ 1 w 22"/>
                <a:gd name="T51" fmla="*/ 6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 h="17">
                  <a:moveTo>
                    <a:pt x="1" y="6"/>
                  </a:moveTo>
                  <a:lnTo>
                    <a:pt x="0" y="8"/>
                  </a:lnTo>
                  <a:lnTo>
                    <a:pt x="3" y="10"/>
                  </a:lnTo>
                  <a:lnTo>
                    <a:pt x="2" y="13"/>
                  </a:lnTo>
                  <a:lnTo>
                    <a:pt x="5" y="15"/>
                  </a:lnTo>
                  <a:lnTo>
                    <a:pt x="8" y="16"/>
                  </a:lnTo>
                  <a:lnTo>
                    <a:pt x="11" y="16"/>
                  </a:lnTo>
                  <a:lnTo>
                    <a:pt x="14" y="16"/>
                  </a:lnTo>
                  <a:lnTo>
                    <a:pt x="17" y="15"/>
                  </a:lnTo>
                  <a:lnTo>
                    <a:pt x="17" y="12"/>
                  </a:lnTo>
                  <a:lnTo>
                    <a:pt x="21" y="10"/>
                  </a:lnTo>
                  <a:lnTo>
                    <a:pt x="21" y="8"/>
                  </a:lnTo>
                  <a:lnTo>
                    <a:pt x="19" y="6"/>
                  </a:lnTo>
                  <a:lnTo>
                    <a:pt x="16" y="3"/>
                  </a:lnTo>
                  <a:lnTo>
                    <a:pt x="14" y="0"/>
                  </a:lnTo>
                  <a:lnTo>
                    <a:pt x="11" y="1"/>
                  </a:lnTo>
                  <a:lnTo>
                    <a:pt x="10" y="3"/>
                  </a:lnTo>
                  <a:lnTo>
                    <a:pt x="7" y="2"/>
                  </a:lnTo>
                  <a:lnTo>
                    <a:pt x="4" y="4"/>
                  </a:lnTo>
                  <a:lnTo>
                    <a:pt x="1" y="6"/>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23" name="Line 205"/>
            <p:cNvSpPr>
              <a:spLocks noChangeShapeType="1"/>
            </p:cNvSpPr>
            <p:nvPr/>
          </p:nvSpPr>
          <p:spPr bwMode="auto">
            <a:xfrm>
              <a:off x="4329" y="1033"/>
              <a:ext cx="14" cy="2"/>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24" name="Line 206"/>
            <p:cNvSpPr>
              <a:spLocks noChangeShapeType="1"/>
            </p:cNvSpPr>
            <p:nvPr/>
          </p:nvSpPr>
          <p:spPr bwMode="auto">
            <a:xfrm>
              <a:off x="4332" y="1031"/>
              <a:ext cx="11" cy="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25" name="Freeform 207"/>
            <p:cNvSpPr>
              <a:spLocks/>
            </p:cNvSpPr>
            <p:nvPr/>
          </p:nvSpPr>
          <p:spPr bwMode="auto">
            <a:xfrm>
              <a:off x="4330" y="1033"/>
              <a:ext cx="25" cy="17"/>
            </a:xfrm>
            <a:custGeom>
              <a:avLst/>
              <a:gdLst>
                <a:gd name="T0" fmla="*/ 13 w 25"/>
                <a:gd name="T1" fmla="*/ 16 h 17"/>
                <a:gd name="T2" fmla="*/ 17 w 25"/>
                <a:gd name="T3" fmla="*/ 16 h 17"/>
                <a:gd name="T4" fmla="*/ 17 w 25"/>
                <a:gd name="T5" fmla="*/ 15 h 17"/>
                <a:gd name="T6" fmla="*/ 23 w 25"/>
                <a:gd name="T7" fmla="*/ 14 h 17"/>
                <a:gd name="T8" fmla="*/ 24 w 25"/>
                <a:gd name="T9" fmla="*/ 5 h 17"/>
                <a:gd name="T10" fmla="*/ 19 w 25"/>
                <a:gd name="T11" fmla="*/ 2 h 17"/>
                <a:gd name="T12" fmla="*/ 19 w 25"/>
                <a:gd name="T13" fmla="*/ 2 h 17"/>
                <a:gd name="T14" fmla="*/ 15 w 25"/>
                <a:gd name="T15" fmla="*/ 1 h 17"/>
                <a:gd name="T16" fmla="*/ 10 w 25"/>
                <a:gd name="T17" fmla="*/ 0 h 17"/>
                <a:gd name="T18" fmla="*/ 10 w 25"/>
                <a:gd name="T19" fmla="*/ 0 h 17"/>
                <a:gd name="T20" fmla="*/ 5 w 25"/>
                <a:gd name="T21" fmla="*/ 2 h 17"/>
                <a:gd name="T22" fmla="*/ 5 w 25"/>
                <a:gd name="T23" fmla="*/ 4 h 17"/>
                <a:gd name="T24" fmla="*/ 1 w 25"/>
                <a:gd name="T25" fmla="*/ 3 h 17"/>
                <a:gd name="T26" fmla="*/ 0 w 25"/>
                <a:gd name="T27" fmla="*/ 5 h 17"/>
                <a:gd name="T28" fmla="*/ 4 w 25"/>
                <a:gd name="T29" fmla="*/ 9 h 17"/>
                <a:gd name="T30" fmla="*/ 4 w 25"/>
                <a:gd name="T31" fmla="*/ 11 h 17"/>
                <a:gd name="T32" fmla="*/ 8 w 25"/>
                <a:gd name="T33" fmla="*/ 13 h 17"/>
                <a:gd name="T34" fmla="*/ 8 w 25"/>
                <a:gd name="T35" fmla="*/ 13 h 17"/>
                <a:gd name="T36" fmla="*/ 13 w 25"/>
                <a:gd name="T37" fmla="*/ 16 h 17"/>
                <a:gd name="T38" fmla="*/ 13 w 25"/>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7">
                  <a:moveTo>
                    <a:pt x="13" y="16"/>
                  </a:moveTo>
                  <a:lnTo>
                    <a:pt x="17" y="16"/>
                  </a:lnTo>
                  <a:lnTo>
                    <a:pt x="17" y="15"/>
                  </a:lnTo>
                  <a:lnTo>
                    <a:pt x="23" y="14"/>
                  </a:lnTo>
                  <a:lnTo>
                    <a:pt x="24" y="5"/>
                  </a:lnTo>
                  <a:lnTo>
                    <a:pt x="19" y="2"/>
                  </a:lnTo>
                  <a:lnTo>
                    <a:pt x="15" y="1"/>
                  </a:lnTo>
                  <a:lnTo>
                    <a:pt x="10" y="0"/>
                  </a:lnTo>
                  <a:lnTo>
                    <a:pt x="5" y="2"/>
                  </a:lnTo>
                  <a:lnTo>
                    <a:pt x="5" y="4"/>
                  </a:lnTo>
                  <a:lnTo>
                    <a:pt x="1" y="3"/>
                  </a:lnTo>
                  <a:lnTo>
                    <a:pt x="0" y="5"/>
                  </a:lnTo>
                  <a:lnTo>
                    <a:pt x="4" y="9"/>
                  </a:lnTo>
                  <a:lnTo>
                    <a:pt x="4" y="11"/>
                  </a:lnTo>
                  <a:lnTo>
                    <a:pt x="8" y="13"/>
                  </a:lnTo>
                  <a:lnTo>
                    <a:pt x="13"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26" name="Freeform 208"/>
            <p:cNvSpPr>
              <a:spLocks/>
            </p:cNvSpPr>
            <p:nvPr/>
          </p:nvSpPr>
          <p:spPr bwMode="auto">
            <a:xfrm>
              <a:off x="4326" y="1032"/>
              <a:ext cx="27" cy="20"/>
            </a:xfrm>
            <a:custGeom>
              <a:avLst/>
              <a:gdLst>
                <a:gd name="T0" fmla="*/ 4 w 27"/>
                <a:gd name="T1" fmla="*/ 0 h 20"/>
                <a:gd name="T2" fmla="*/ 26 w 27"/>
                <a:gd name="T3" fmla="*/ 10 h 20"/>
                <a:gd name="T4" fmla="*/ 21 w 27"/>
                <a:gd name="T5" fmla="*/ 19 h 20"/>
                <a:gd name="T6" fmla="*/ 0 w 27"/>
                <a:gd name="T7" fmla="*/ 9 h 20"/>
                <a:gd name="T8" fmla="*/ 4 w 27"/>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0">
                  <a:moveTo>
                    <a:pt x="4" y="0"/>
                  </a:moveTo>
                  <a:lnTo>
                    <a:pt x="26" y="10"/>
                  </a:lnTo>
                  <a:lnTo>
                    <a:pt x="21" y="19"/>
                  </a:lnTo>
                  <a:lnTo>
                    <a:pt x="0" y="9"/>
                  </a:lnTo>
                  <a:lnTo>
                    <a:pt x="4"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27" name="Freeform 209"/>
            <p:cNvSpPr>
              <a:spLocks/>
            </p:cNvSpPr>
            <p:nvPr/>
          </p:nvSpPr>
          <p:spPr bwMode="auto">
            <a:xfrm>
              <a:off x="4339" y="1036"/>
              <a:ext cx="25" cy="17"/>
            </a:xfrm>
            <a:custGeom>
              <a:avLst/>
              <a:gdLst>
                <a:gd name="T0" fmla="*/ 0 w 25"/>
                <a:gd name="T1" fmla="*/ 7 h 17"/>
                <a:gd name="T2" fmla="*/ 0 w 25"/>
                <a:gd name="T3" fmla="*/ 7 h 17"/>
                <a:gd name="T4" fmla="*/ 3 w 25"/>
                <a:gd name="T5" fmla="*/ 10 h 17"/>
                <a:gd name="T6" fmla="*/ 3 w 25"/>
                <a:gd name="T7" fmla="*/ 10 h 17"/>
                <a:gd name="T8" fmla="*/ 5 w 25"/>
                <a:gd name="T9" fmla="*/ 13 h 17"/>
                <a:gd name="T10" fmla="*/ 5 w 25"/>
                <a:gd name="T11" fmla="*/ 13 h 17"/>
                <a:gd name="T12" fmla="*/ 9 w 25"/>
                <a:gd name="T13" fmla="*/ 16 h 17"/>
                <a:gd name="T14" fmla="*/ 12 w 25"/>
                <a:gd name="T15" fmla="*/ 16 h 17"/>
                <a:gd name="T16" fmla="*/ 16 w 25"/>
                <a:gd name="T17" fmla="*/ 15 h 17"/>
                <a:gd name="T18" fmla="*/ 16 w 25"/>
                <a:gd name="T19" fmla="*/ 15 h 17"/>
                <a:gd name="T20" fmla="*/ 19 w 25"/>
                <a:gd name="T21" fmla="*/ 12 h 17"/>
                <a:gd name="T22" fmla="*/ 19 w 25"/>
                <a:gd name="T23" fmla="*/ 12 h 17"/>
                <a:gd name="T24" fmla="*/ 23 w 25"/>
                <a:gd name="T25" fmla="*/ 11 h 17"/>
                <a:gd name="T26" fmla="*/ 24 w 25"/>
                <a:gd name="T27" fmla="*/ 9 h 17"/>
                <a:gd name="T28" fmla="*/ 20 w 25"/>
                <a:gd name="T29" fmla="*/ 8 h 17"/>
                <a:gd name="T30" fmla="*/ 21 w 25"/>
                <a:gd name="T31" fmla="*/ 5 h 17"/>
                <a:gd name="T32" fmla="*/ 18 w 25"/>
                <a:gd name="T33" fmla="*/ 3 h 17"/>
                <a:gd name="T34" fmla="*/ 18 w 25"/>
                <a:gd name="T35" fmla="*/ 3 h 17"/>
                <a:gd name="T36" fmla="*/ 15 w 25"/>
                <a:gd name="T37" fmla="*/ 2 h 17"/>
                <a:gd name="T38" fmla="*/ 11 w 25"/>
                <a:gd name="T39" fmla="*/ 2 h 17"/>
                <a:gd name="T40" fmla="*/ 8 w 25"/>
                <a:gd name="T41" fmla="*/ 0 h 17"/>
                <a:gd name="T42" fmla="*/ 8 w 25"/>
                <a:gd name="T43" fmla="*/ 0 h 17"/>
                <a:gd name="T44" fmla="*/ 4 w 25"/>
                <a:gd name="T45" fmla="*/ 3 h 17"/>
                <a:gd name="T46" fmla="*/ 4 w 25"/>
                <a:gd name="T47" fmla="*/ 5 h 17"/>
                <a:gd name="T48" fmla="*/ 0 w 25"/>
                <a:gd name="T49" fmla="*/ 5 h 17"/>
                <a:gd name="T50" fmla="*/ 0 w 25"/>
                <a:gd name="T51" fmla="*/ 7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17">
                  <a:moveTo>
                    <a:pt x="0" y="7"/>
                  </a:moveTo>
                  <a:lnTo>
                    <a:pt x="0" y="7"/>
                  </a:lnTo>
                  <a:lnTo>
                    <a:pt x="3" y="10"/>
                  </a:lnTo>
                  <a:lnTo>
                    <a:pt x="5" y="13"/>
                  </a:lnTo>
                  <a:lnTo>
                    <a:pt x="9" y="16"/>
                  </a:lnTo>
                  <a:lnTo>
                    <a:pt x="12" y="16"/>
                  </a:lnTo>
                  <a:lnTo>
                    <a:pt x="16" y="15"/>
                  </a:lnTo>
                  <a:lnTo>
                    <a:pt x="19" y="12"/>
                  </a:lnTo>
                  <a:lnTo>
                    <a:pt x="23" y="11"/>
                  </a:lnTo>
                  <a:lnTo>
                    <a:pt x="24" y="9"/>
                  </a:lnTo>
                  <a:lnTo>
                    <a:pt x="20" y="8"/>
                  </a:lnTo>
                  <a:lnTo>
                    <a:pt x="21" y="5"/>
                  </a:lnTo>
                  <a:lnTo>
                    <a:pt x="18" y="3"/>
                  </a:lnTo>
                  <a:lnTo>
                    <a:pt x="15" y="2"/>
                  </a:lnTo>
                  <a:lnTo>
                    <a:pt x="11" y="2"/>
                  </a:lnTo>
                  <a:lnTo>
                    <a:pt x="8" y="0"/>
                  </a:lnTo>
                  <a:lnTo>
                    <a:pt x="4" y="3"/>
                  </a:lnTo>
                  <a:lnTo>
                    <a:pt x="4" y="5"/>
                  </a:lnTo>
                  <a:lnTo>
                    <a:pt x="0" y="5"/>
                  </a:lnTo>
                  <a:lnTo>
                    <a:pt x="0" y="7"/>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28" name="Line 210"/>
            <p:cNvSpPr>
              <a:spLocks noChangeShapeType="1"/>
            </p:cNvSpPr>
            <p:nvPr/>
          </p:nvSpPr>
          <p:spPr bwMode="auto">
            <a:xfrm>
              <a:off x="4308" y="1034"/>
              <a:ext cx="13" cy="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29" name="Line 211"/>
            <p:cNvSpPr>
              <a:spLocks noChangeShapeType="1"/>
            </p:cNvSpPr>
            <p:nvPr/>
          </p:nvSpPr>
          <p:spPr bwMode="auto">
            <a:xfrm>
              <a:off x="4311" y="1033"/>
              <a:ext cx="11"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30" name="Freeform 212"/>
            <p:cNvSpPr>
              <a:spLocks/>
            </p:cNvSpPr>
            <p:nvPr/>
          </p:nvSpPr>
          <p:spPr bwMode="auto">
            <a:xfrm>
              <a:off x="4305" y="1038"/>
              <a:ext cx="25" cy="17"/>
            </a:xfrm>
            <a:custGeom>
              <a:avLst/>
              <a:gdLst>
                <a:gd name="T0" fmla="*/ 16 w 25"/>
                <a:gd name="T1" fmla="*/ 16 h 17"/>
                <a:gd name="T2" fmla="*/ 16 w 25"/>
                <a:gd name="T3" fmla="*/ 16 h 17"/>
                <a:gd name="T4" fmla="*/ 17 w 25"/>
                <a:gd name="T5" fmla="*/ 13 h 17"/>
                <a:gd name="T6" fmla="*/ 23 w 25"/>
                <a:gd name="T7" fmla="*/ 14 h 17"/>
                <a:gd name="T8" fmla="*/ 24 w 25"/>
                <a:gd name="T9" fmla="*/ 3 h 17"/>
                <a:gd name="T10" fmla="*/ 18 w 25"/>
                <a:gd name="T11" fmla="*/ 2 h 17"/>
                <a:gd name="T12" fmla="*/ 19 w 25"/>
                <a:gd name="T13" fmla="*/ 0 h 17"/>
                <a:gd name="T14" fmla="*/ 13 w 25"/>
                <a:gd name="T15" fmla="*/ 0 h 17"/>
                <a:gd name="T16" fmla="*/ 13 w 25"/>
                <a:gd name="T17" fmla="*/ 2 h 17"/>
                <a:gd name="T18" fmla="*/ 8 w 25"/>
                <a:gd name="T19" fmla="*/ 1 h 17"/>
                <a:gd name="T20" fmla="*/ 1 w 25"/>
                <a:gd name="T21" fmla="*/ 1 h 17"/>
                <a:gd name="T22" fmla="*/ 1 w 25"/>
                <a:gd name="T23" fmla="*/ 1 h 17"/>
                <a:gd name="T24" fmla="*/ 1 w 25"/>
                <a:gd name="T25" fmla="*/ 4 h 17"/>
                <a:gd name="T26" fmla="*/ 1 w 25"/>
                <a:gd name="T27" fmla="*/ 6 h 17"/>
                <a:gd name="T28" fmla="*/ 0 w 25"/>
                <a:gd name="T29" fmla="*/ 9 h 17"/>
                <a:gd name="T30" fmla="*/ 0 w 25"/>
                <a:gd name="T31" fmla="*/ 9 h 17"/>
                <a:gd name="T32" fmla="*/ 6 w 25"/>
                <a:gd name="T33" fmla="*/ 12 h 17"/>
                <a:gd name="T34" fmla="*/ 12 w 25"/>
                <a:gd name="T35" fmla="*/ 12 h 17"/>
                <a:gd name="T36" fmla="*/ 11 w 25"/>
                <a:gd name="T37" fmla="*/ 14 h 17"/>
                <a:gd name="T38" fmla="*/ 16 w 25"/>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7">
                  <a:moveTo>
                    <a:pt x="16" y="16"/>
                  </a:moveTo>
                  <a:lnTo>
                    <a:pt x="16" y="16"/>
                  </a:lnTo>
                  <a:lnTo>
                    <a:pt x="17" y="13"/>
                  </a:lnTo>
                  <a:lnTo>
                    <a:pt x="23" y="14"/>
                  </a:lnTo>
                  <a:lnTo>
                    <a:pt x="24" y="3"/>
                  </a:lnTo>
                  <a:lnTo>
                    <a:pt x="18" y="2"/>
                  </a:lnTo>
                  <a:lnTo>
                    <a:pt x="19" y="0"/>
                  </a:lnTo>
                  <a:lnTo>
                    <a:pt x="13" y="0"/>
                  </a:lnTo>
                  <a:lnTo>
                    <a:pt x="13" y="2"/>
                  </a:lnTo>
                  <a:lnTo>
                    <a:pt x="8" y="1"/>
                  </a:lnTo>
                  <a:lnTo>
                    <a:pt x="1" y="1"/>
                  </a:lnTo>
                  <a:lnTo>
                    <a:pt x="1" y="4"/>
                  </a:lnTo>
                  <a:lnTo>
                    <a:pt x="1" y="6"/>
                  </a:lnTo>
                  <a:lnTo>
                    <a:pt x="0" y="9"/>
                  </a:lnTo>
                  <a:lnTo>
                    <a:pt x="6" y="12"/>
                  </a:lnTo>
                  <a:lnTo>
                    <a:pt x="12" y="12"/>
                  </a:lnTo>
                  <a:lnTo>
                    <a:pt x="11" y="14"/>
                  </a:lnTo>
                  <a:lnTo>
                    <a:pt x="16"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31" name="Freeform 213"/>
            <p:cNvSpPr>
              <a:spLocks/>
            </p:cNvSpPr>
            <p:nvPr/>
          </p:nvSpPr>
          <p:spPr bwMode="auto">
            <a:xfrm>
              <a:off x="4302" y="1036"/>
              <a:ext cx="26" cy="19"/>
            </a:xfrm>
            <a:custGeom>
              <a:avLst/>
              <a:gdLst>
                <a:gd name="T0" fmla="*/ 4 w 26"/>
                <a:gd name="T1" fmla="*/ 0 h 19"/>
                <a:gd name="T2" fmla="*/ 25 w 26"/>
                <a:gd name="T3" fmla="*/ 9 h 19"/>
                <a:gd name="T4" fmla="*/ 22 w 26"/>
                <a:gd name="T5" fmla="*/ 18 h 19"/>
                <a:gd name="T6" fmla="*/ 0 w 26"/>
                <a:gd name="T7" fmla="*/ 9 h 19"/>
                <a:gd name="T8" fmla="*/ 4 w 26"/>
                <a:gd name="T9" fmla="*/ 0 h 19"/>
                <a:gd name="T10" fmla="*/ 4 w 2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9">
                  <a:moveTo>
                    <a:pt x="4" y="0"/>
                  </a:moveTo>
                  <a:lnTo>
                    <a:pt x="25" y="9"/>
                  </a:lnTo>
                  <a:lnTo>
                    <a:pt x="22" y="18"/>
                  </a:lnTo>
                  <a:lnTo>
                    <a:pt x="0" y="9"/>
                  </a:lnTo>
                  <a:lnTo>
                    <a:pt x="4"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32" name="Freeform 214"/>
            <p:cNvSpPr>
              <a:spLocks/>
            </p:cNvSpPr>
            <p:nvPr/>
          </p:nvSpPr>
          <p:spPr bwMode="auto">
            <a:xfrm>
              <a:off x="4317" y="1036"/>
              <a:ext cx="24" cy="17"/>
            </a:xfrm>
            <a:custGeom>
              <a:avLst/>
              <a:gdLst>
                <a:gd name="T0" fmla="*/ 1 w 24"/>
                <a:gd name="T1" fmla="*/ 6 h 17"/>
                <a:gd name="T2" fmla="*/ 1 w 24"/>
                <a:gd name="T3" fmla="*/ 6 h 17"/>
                <a:gd name="T4" fmla="*/ 0 w 24"/>
                <a:gd name="T5" fmla="*/ 8 h 17"/>
                <a:gd name="T6" fmla="*/ 0 w 24"/>
                <a:gd name="T7" fmla="*/ 10 h 17"/>
                <a:gd name="T8" fmla="*/ 3 w 24"/>
                <a:gd name="T9" fmla="*/ 13 h 17"/>
                <a:gd name="T10" fmla="*/ 6 w 24"/>
                <a:gd name="T11" fmla="*/ 13 h 17"/>
                <a:gd name="T12" fmla="*/ 7 w 24"/>
                <a:gd name="T13" fmla="*/ 16 h 17"/>
                <a:gd name="T14" fmla="*/ 10 w 24"/>
                <a:gd name="T15" fmla="*/ 16 h 17"/>
                <a:gd name="T16" fmla="*/ 18 w 24"/>
                <a:gd name="T17" fmla="*/ 13 h 17"/>
                <a:gd name="T18" fmla="*/ 22 w 24"/>
                <a:gd name="T19" fmla="*/ 11 h 17"/>
                <a:gd name="T20" fmla="*/ 23 w 24"/>
                <a:gd name="T21" fmla="*/ 6 h 17"/>
                <a:gd name="T22" fmla="*/ 13 w 24"/>
                <a:gd name="T23" fmla="*/ 1 h 17"/>
                <a:gd name="T24" fmla="*/ 9 w 24"/>
                <a:gd name="T25" fmla="*/ 0 h 17"/>
                <a:gd name="T26" fmla="*/ 9 w 24"/>
                <a:gd name="T27" fmla="*/ 0 h 17"/>
                <a:gd name="T28" fmla="*/ 6 w 24"/>
                <a:gd name="T29" fmla="*/ 1 h 17"/>
                <a:gd name="T30" fmla="*/ 2 w 24"/>
                <a:gd name="T31" fmla="*/ 3 h 17"/>
                <a:gd name="T32" fmla="*/ 1 w 24"/>
                <a:gd name="T33" fmla="*/ 5 h 17"/>
                <a:gd name="T34" fmla="*/ 1 w 24"/>
                <a:gd name="T35" fmla="*/ 5 h 17"/>
                <a:gd name="T36" fmla="*/ 1 w 24"/>
                <a:gd name="T37" fmla="*/ 6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 h="17">
                  <a:moveTo>
                    <a:pt x="1" y="6"/>
                  </a:moveTo>
                  <a:lnTo>
                    <a:pt x="1" y="6"/>
                  </a:lnTo>
                  <a:lnTo>
                    <a:pt x="0" y="8"/>
                  </a:lnTo>
                  <a:lnTo>
                    <a:pt x="0" y="10"/>
                  </a:lnTo>
                  <a:lnTo>
                    <a:pt x="3" y="13"/>
                  </a:lnTo>
                  <a:lnTo>
                    <a:pt x="6" y="13"/>
                  </a:lnTo>
                  <a:lnTo>
                    <a:pt x="7" y="16"/>
                  </a:lnTo>
                  <a:lnTo>
                    <a:pt x="10" y="16"/>
                  </a:lnTo>
                  <a:lnTo>
                    <a:pt x="18" y="13"/>
                  </a:lnTo>
                  <a:lnTo>
                    <a:pt x="22" y="11"/>
                  </a:lnTo>
                  <a:lnTo>
                    <a:pt x="23" y="6"/>
                  </a:lnTo>
                  <a:lnTo>
                    <a:pt x="13" y="1"/>
                  </a:lnTo>
                  <a:lnTo>
                    <a:pt x="9" y="0"/>
                  </a:lnTo>
                  <a:lnTo>
                    <a:pt x="6" y="1"/>
                  </a:lnTo>
                  <a:lnTo>
                    <a:pt x="2" y="3"/>
                  </a:lnTo>
                  <a:lnTo>
                    <a:pt x="1" y="5"/>
                  </a:lnTo>
                  <a:lnTo>
                    <a:pt x="1" y="6"/>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33" name="Line 215"/>
            <p:cNvSpPr>
              <a:spLocks noChangeShapeType="1"/>
            </p:cNvSpPr>
            <p:nvPr/>
          </p:nvSpPr>
          <p:spPr bwMode="auto">
            <a:xfrm>
              <a:off x="4309" y="1028"/>
              <a:ext cx="16" cy="2"/>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34" name="Line 216"/>
            <p:cNvSpPr>
              <a:spLocks noChangeShapeType="1"/>
            </p:cNvSpPr>
            <p:nvPr/>
          </p:nvSpPr>
          <p:spPr bwMode="auto">
            <a:xfrm>
              <a:off x="4311" y="1025"/>
              <a:ext cx="12" cy="7"/>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35" name="Freeform 217"/>
            <p:cNvSpPr>
              <a:spLocks/>
            </p:cNvSpPr>
            <p:nvPr/>
          </p:nvSpPr>
          <p:spPr bwMode="auto">
            <a:xfrm>
              <a:off x="4306" y="1025"/>
              <a:ext cx="24" cy="17"/>
            </a:xfrm>
            <a:custGeom>
              <a:avLst/>
              <a:gdLst>
                <a:gd name="T0" fmla="*/ 16 w 24"/>
                <a:gd name="T1" fmla="*/ 16 h 17"/>
                <a:gd name="T2" fmla="*/ 16 w 24"/>
                <a:gd name="T3" fmla="*/ 16 h 17"/>
                <a:gd name="T4" fmla="*/ 16 w 24"/>
                <a:gd name="T5" fmla="*/ 16 h 17"/>
                <a:gd name="T6" fmla="*/ 21 w 24"/>
                <a:gd name="T7" fmla="*/ 14 h 17"/>
                <a:gd name="T8" fmla="*/ 23 w 24"/>
                <a:gd name="T9" fmla="*/ 4 h 17"/>
                <a:gd name="T10" fmla="*/ 18 w 24"/>
                <a:gd name="T11" fmla="*/ 3 h 17"/>
                <a:gd name="T12" fmla="*/ 18 w 24"/>
                <a:gd name="T13" fmla="*/ 1 h 17"/>
                <a:gd name="T14" fmla="*/ 12 w 24"/>
                <a:gd name="T15" fmla="*/ 0 h 17"/>
                <a:gd name="T16" fmla="*/ 12 w 24"/>
                <a:gd name="T17" fmla="*/ 2 h 17"/>
                <a:gd name="T18" fmla="*/ 7 w 24"/>
                <a:gd name="T19" fmla="*/ 1 h 17"/>
                <a:gd name="T20" fmla="*/ 1 w 24"/>
                <a:gd name="T21" fmla="*/ 3 h 17"/>
                <a:gd name="T22" fmla="*/ 1 w 24"/>
                <a:gd name="T23" fmla="*/ 3 h 17"/>
                <a:gd name="T24" fmla="*/ 0 w 24"/>
                <a:gd name="T25" fmla="*/ 5 h 17"/>
                <a:gd name="T26" fmla="*/ 0 w 24"/>
                <a:gd name="T27" fmla="*/ 6 h 17"/>
                <a:gd name="T28" fmla="*/ 0 w 24"/>
                <a:gd name="T29" fmla="*/ 6 h 17"/>
                <a:gd name="T30" fmla="*/ 0 w 24"/>
                <a:gd name="T31" fmla="*/ 8 h 17"/>
                <a:gd name="T32" fmla="*/ 5 w 24"/>
                <a:gd name="T33" fmla="*/ 13 h 17"/>
                <a:gd name="T34" fmla="*/ 10 w 24"/>
                <a:gd name="T35" fmla="*/ 14 h 17"/>
                <a:gd name="T36" fmla="*/ 10 w 24"/>
                <a:gd name="T37" fmla="*/ 14 h 17"/>
                <a:gd name="T38" fmla="*/ 16 w 24"/>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7">
                  <a:moveTo>
                    <a:pt x="16" y="16"/>
                  </a:moveTo>
                  <a:lnTo>
                    <a:pt x="16" y="16"/>
                  </a:lnTo>
                  <a:lnTo>
                    <a:pt x="21" y="14"/>
                  </a:lnTo>
                  <a:lnTo>
                    <a:pt x="23" y="4"/>
                  </a:lnTo>
                  <a:lnTo>
                    <a:pt x="18" y="3"/>
                  </a:lnTo>
                  <a:lnTo>
                    <a:pt x="18" y="1"/>
                  </a:lnTo>
                  <a:lnTo>
                    <a:pt x="12" y="0"/>
                  </a:lnTo>
                  <a:lnTo>
                    <a:pt x="12" y="2"/>
                  </a:lnTo>
                  <a:lnTo>
                    <a:pt x="7" y="1"/>
                  </a:lnTo>
                  <a:lnTo>
                    <a:pt x="1" y="3"/>
                  </a:lnTo>
                  <a:lnTo>
                    <a:pt x="0" y="5"/>
                  </a:lnTo>
                  <a:lnTo>
                    <a:pt x="0" y="6"/>
                  </a:lnTo>
                  <a:lnTo>
                    <a:pt x="0" y="8"/>
                  </a:lnTo>
                  <a:lnTo>
                    <a:pt x="5" y="13"/>
                  </a:lnTo>
                  <a:lnTo>
                    <a:pt x="10" y="14"/>
                  </a:lnTo>
                  <a:lnTo>
                    <a:pt x="16"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36" name="Freeform 218"/>
            <p:cNvSpPr>
              <a:spLocks/>
            </p:cNvSpPr>
            <p:nvPr/>
          </p:nvSpPr>
          <p:spPr bwMode="auto">
            <a:xfrm>
              <a:off x="4303" y="1024"/>
              <a:ext cx="26" cy="19"/>
            </a:xfrm>
            <a:custGeom>
              <a:avLst/>
              <a:gdLst>
                <a:gd name="T0" fmla="*/ 5 w 26"/>
                <a:gd name="T1" fmla="*/ 0 h 19"/>
                <a:gd name="T2" fmla="*/ 25 w 26"/>
                <a:gd name="T3" fmla="*/ 9 h 19"/>
                <a:gd name="T4" fmla="*/ 22 w 26"/>
                <a:gd name="T5" fmla="*/ 18 h 19"/>
                <a:gd name="T6" fmla="*/ 0 w 26"/>
                <a:gd name="T7" fmla="*/ 9 h 19"/>
                <a:gd name="T8" fmla="*/ 5 w 26"/>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9">
                  <a:moveTo>
                    <a:pt x="5" y="0"/>
                  </a:moveTo>
                  <a:lnTo>
                    <a:pt x="25" y="9"/>
                  </a:lnTo>
                  <a:lnTo>
                    <a:pt x="22" y="18"/>
                  </a:lnTo>
                  <a:lnTo>
                    <a:pt x="0" y="9"/>
                  </a:lnTo>
                  <a:lnTo>
                    <a:pt x="5"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37" name="Freeform 219"/>
            <p:cNvSpPr>
              <a:spLocks/>
            </p:cNvSpPr>
            <p:nvPr/>
          </p:nvSpPr>
          <p:spPr bwMode="auto">
            <a:xfrm>
              <a:off x="4320" y="1029"/>
              <a:ext cx="24" cy="17"/>
            </a:xfrm>
            <a:custGeom>
              <a:avLst/>
              <a:gdLst>
                <a:gd name="T0" fmla="*/ 0 w 24"/>
                <a:gd name="T1" fmla="*/ 6 h 17"/>
                <a:gd name="T2" fmla="*/ 0 w 24"/>
                <a:gd name="T3" fmla="*/ 9 h 17"/>
                <a:gd name="T4" fmla="*/ 0 w 24"/>
                <a:gd name="T5" fmla="*/ 9 h 17"/>
                <a:gd name="T6" fmla="*/ 0 w 24"/>
                <a:gd name="T7" fmla="*/ 11 h 17"/>
                <a:gd name="T8" fmla="*/ 2 w 24"/>
                <a:gd name="T9" fmla="*/ 13 h 17"/>
                <a:gd name="T10" fmla="*/ 6 w 24"/>
                <a:gd name="T11" fmla="*/ 14 h 17"/>
                <a:gd name="T12" fmla="*/ 5 w 24"/>
                <a:gd name="T13" fmla="*/ 16 h 17"/>
                <a:gd name="T14" fmla="*/ 9 w 24"/>
                <a:gd name="T15" fmla="*/ 16 h 17"/>
                <a:gd name="T16" fmla="*/ 21 w 24"/>
                <a:gd name="T17" fmla="*/ 10 h 17"/>
                <a:gd name="T18" fmla="*/ 23 w 24"/>
                <a:gd name="T19" fmla="*/ 6 h 17"/>
                <a:gd name="T20" fmla="*/ 13 w 24"/>
                <a:gd name="T21" fmla="*/ 0 h 17"/>
                <a:gd name="T22" fmla="*/ 10 w 24"/>
                <a:gd name="T23" fmla="*/ 0 h 17"/>
                <a:gd name="T24" fmla="*/ 9 w 24"/>
                <a:gd name="T25" fmla="*/ 2 h 17"/>
                <a:gd name="T26" fmla="*/ 6 w 24"/>
                <a:gd name="T27" fmla="*/ 2 h 17"/>
                <a:gd name="T28" fmla="*/ 0 w 24"/>
                <a:gd name="T29" fmla="*/ 5 h 17"/>
                <a:gd name="T30" fmla="*/ 0 w 24"/>
                <a:gd name="T31" fmla="*/ 5 h 17"/>
                <a:gd name="T32" fmla="*/ 0 w 24"/>
                <a:gd name="T33" fmla="*/ 6 h 17"/>
                <a:gd name="T34" fmla="*/ 0 w 24"/>
                <a:gd name="T35" fmla="*/ 6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17">
                  <a:moveTo>
                    <a:pt x="0" y="6"/>
                  </a:moveTo>
                  <a:lnTo>
                    <a:pt x="0" y="9"/>
                  </a:lnTo>
                  <a:lnTo>
                    <a:pt x="0" y="11"/>
                  </a:lnTo>
                  <a:lnTo>
                    <a:pt x="2" y="13"/>
                  </a:lnTo>
                  <a:lnTo>
                    <a:pt x="6" y="14"/>
                  </a:lnTo>
                  <a:lnTo>
                    <a:pt x="5" y="16"/>
                  </a:lnTo>
                  <a:lnTo>
                    <a:pt x="9" y="16"/>
                  </a:lnTo>
                  <a:lnTo>
                    <a:pt x="21" y="10"/>
                  </a:lnTo>
                  <a:lnTo>
                    <a:pt x="23" y="6"/>
                  </a:lnTo>
                  <a:lnTo>
                    <a:pt x="13" y="0"/>
                  </a:lnTo>
                  <a:lnTo>
                    <a:pt x="10" y="0"/>
                  </a:lnTo>
                  <a:lnTo>
                    <a:pt x="9" y="2"/>
                  </a:lnTo>
                  <a:lnTo>
                    <a:pt x="6" y="2"/>
                  </a:lnTo>
                  <a:lnTo>
                    <a:pt x="0" y="5"/>
                  </a:lnTo>
                  <a:lnTo>
                    <a:pt x="0" y="6"/>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38" name="Line 220"/>
            <p:cNvSpPr>
              <a:spLocks noChangeShapeType="1"/>
            </p:cNvSpPr>
            <p:nvPr/>
          </p:nvSpPr>
          <p:spPr bwMode="auto">
            <a:xfrm>
              <a:off x="4298" y="1021"/>
              <a:ext cx="10" cy="3"/>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39" name="Line 221"/>
            <p:cNvSpPr>
              <a:spLocks noChangeShapeType="1"/>
            </p:cNvSpPr>
            <p:nvPr/>
          </p:nvSpPr>
          <p:spPr bwMode="auto">
            <a:xfrm>
              <a:off x="4298" y="1016"/>
              <a:ext cx="12" cy="5"/>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40" name="Freeform 222"/>
            <p:cNvSpPr>
              <a:spLocks/>
            </p:cNvSpPr>
            <p:nvPr/>
          </p:nvSpPr>
          <p:spPr bwMode="auto">
            <a:xfrm>
              <a:off x="4297" y="1019"/>
              <a:ext cx="24" cy="17"/>
            </a:xfrm>
            <a:custGeom>
              <a:avLst/>
              <a:gdLst>
                <a:gd name="T0" fmla="*/ 17 w 24"/>
                <a:gd name="T1" fmla="*/ 16 h 17"/>
                <a:gd name="T2" fmla="*/ 17 w 24"/>
                <a:gd name="T3" fmla="*/ 16 h 17"/>
                <a:gd name="T4" fmla="*/ 16 w 24"/>
                <a:gd name="T5" fmla="*/ 13 h 17"/>
                <a:gd name="T6" fmla="*/ 22 w 24"/>
                <a:gd name="T7" fmla="*/ 14 h 17"/>
                <a:gd name="T8" fmla="*/ 23 w 24"/>
                <a:gd name="T9" fmla="*/ 4 h 17"/>
                <a:gd name="T10" fmla="*/ 19 w 24"/>
                <a:gd name="T11" fmla="*/ 4 h 17"/>
                <a:gd name="T12" fmla="*/ 18 w 24"/>
                <a:gd name="T13" fmla="*/ 1 h 17"/>
                <a:gd name="T14" fmla="*/ 14 w 24"/>
                <a:gd name="T15" fmla="*/ 0 h 17"/>
                <a:gd name="T16" fmla="*/ 14 w 24"/>
                <a:gd name="T17" fmla="*/ 2 h 17"/>
                <a:gd name="T18" fmla="*/ 9 w 24"/>
                <a:gd name="T19" fmla="*/ 2 h 17"/>
                <a:gd name="T20" fmla="*/ 5 w 24"/>
                <a:gd name="T21" fmla="*/ 3 h 17"/>
                <a:gd name="T22" fmla="*/ 5 w 24"/>
                <a:gd name="T23" fmla="*/ 5 h 17"/>
                <a:gd name="T24" fmla="*/ 1 w 24"/>
                <a:gd name="T25" fmla="*/ 5 h 17"/>
                <a:gd name="T26" fmla="*/ 0 w 24"/>
                <a:gd name="T27" fmla="*/ 7 h 17"/>
                <a:gd name="T28" fmla="*/ 4 w 24"/>
                <a:gd name="T29" fmla="*/ 9 h 17"/>
                <a:gd name="T30" fmla="*/ 4 w 24"/>
                <a:gd name="T31" fmla="*/ 9 h 17"/>
                <a:gd name="T32" fmla="*/ 8 w 24"/>
                <a:gd name="T33" fmla="*/ 12 h 17"/>
                <a:gd name="T34" fmla="*/ 12 w 24"/>
                <a:gd name="T35" fmla="*/ 12 h 17"/>
                <a:gd name="T36" fmla="*/ 13 w 24"/>
                <a:gd name="T37" fmla="*/ 15 h 17"/>
                <a:gd name="T38" fmla="*/ 17 w 24"/>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7">
                  <a:moveTo>
                    <a:pt x="17" y="16"/>
                  </a:moveTo>
                  <a:lnTo>
                    <a:pt x="17" y="16"/>
                  </a:lnTo>
                  <a:lnTo>
                    <a:pt x="16" y="13"/>
                  </a:lnTo>
                  <a:lnTo>
                    <a:pt x="22" y="14"/>
                  </a:lnTo>
                  <a:lnTo>
                    <a:pt x="23" y="4"/>
                  </a:lnTo>
                  <a:lnTo>
                    <a:pt x="19" y="4"/>
                  </a:lnTo>
                  <a:lnTo>
                    <a:pt x="18" y="1"/>
                  </a:lnTo>
                  <a:lnTo>
                    <a:pt x="14" y="0"/>
                  </a:lnTo>
                  <a:lnTo>
                    <a:pt x="14" y="2"/>
                  </a:lnTo>
                  <a:lnTo>
                    <a:pt x="9" y="2"/>
                  </a:lnTo>
                  <a:lnTo>
                    <a:pt x="5" y="3"/>
                  </a:lnTo>
                  <a:lnTo>
                    <a:pt x="5" y="5"/>
                  </a:lnTo>
                  <a:lnTo>
                    <a:pt x="1" y="5"/>
                  </a:lnTo>
                  <a:lnTo>
                    <a:pt x="0" y="7"/>
                  </a:lnTo>
                  <a:lnTo>
                    <a:pt x="4" y="9"/>
                  </a:lnTo>
                  <a:lnTo>
                    <a:pt x="8" y="12"/>
                  </a:lnTo>
                  <a:lnTo>
                    <a:pt x="12" y="12"/>
                  </a:lnTo>
                  <a:lnTo>
                    <a:pt x="13" y="15"/>
                  </a:lnTo>
                  <a:lnTo>
                    <a:pt x="17"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41" name="Freeform 223"/>
            <p:cNvSpPr>
              <a:spLocks/>
            </p:cNvSpPr>
            <p:nvPr/>
          </p:nvSpPr>
          <p:spPr bwMode="auto">
            <a:xfrm>
              <a:off x="4296" y="1019"/>
              <a:ext cx="26" cy="18"/>
            </a:xfrm>
            <a:custGeom>
              <a:avLst/>
              <a:gdLst>
                <a:gd name="T0" fmla="*/ 4 w 26"/>
                <a:gd name="T1" fmla="*/ 0 h 18"/>
                <a:gd name="T2" fmla="*/ 25 w 26"/>
                <a:gd name="T3" fmla="*/ 8 h 18"/>
                <a:gd name="T4" fmla="*/ 21 w 26"/>
                <a:gd name="T5" fmla="*/ 17 h 18"/>
                <a:gd name="T6" fmla="*/ 0 w 26"/>
                <a:gd name="T7" fmla="*/ 9 h 18"/>
                <a:gd name="T8" fmla="*/ 4 w 26"/>
                <a:gd name="T9" fmla="*/ 0 h 18"/>
                <a:gd name="T10" fmla="*/ 4 w 26"/>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8">
                  <a:moveTo>
                    <a:pt x="4" y="0"/>
                  </a:moveTo>
                  <a:lnTo>
                    <a:pt x="25" y="8"/>
                  </a:lnTo>
                  <a:lnTo>
                    <a:pt x="21" y="17"/>
                  </a:lnTo>
                  <a:lnTo>
                    <a:pt x="0" y="9"/>
                  </a:lnTo>
                  <a:lnTo>
                    <a:pt x="4"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42" name="Freeform 224"/>
            <p:cNvSpPr>
              <a:spLocks/>
            </p:cNvSpPr>
            <p:nvPr/>
          </p:nvSpPr>
          <p:spPr bwMode="auto">
            <a:xfrm>
              <a:off x="4306" y="1022"/>
              <a:ext cx="25" cy="17"/>
            </a:xfrm>
            <a:custGeom>
              <a:avLst/>
              <a:gdLst>
                <a:gd name="T0" fmla="*/ 1 w 25"/>
                <a:gd name="T1" fmla="*/ 6 h 17"/>
                <a:gd name="T2" fmla="*/ 1 w 25"/>
                <a:gd name="T3" fmla="*/ 8 h 17"/>
                <a:gd name="T4" fmla="*/ 1 w 25"/>
                <a:gd name="T5" fmla="*/ 8 h 17"/>
                <a:gd name="T6" fmla="*/ 0 w 25"/>
                <a:gd name="T7" fmla="*/ 11 h 17"/>
                <a:gd name="T8" fmla="*/ 3 w 25"/>
                <a:gd name="T9" fmla="*/ 13 h 17"/>
                <a:gd name="T10" fmla="*/ 7 w 25"/>
                <a:gd name="T11" fmla="*/ 14 h 17"/>
                <a:gd name="T12" fmla="*/ 7 w 25"/>
                <a:gd name="T13" fmla="*/ 16 h 17"/>
                <a:gd name="T14" fmla="*/ 11 w 25"/>
                <a:gd name="T15" fmla="*/ 16 h 17"/>
                <a:gd name="T16" fmla="*/ 16 w 25"/>
                <a:gd name="T17" fmla="*/ 14 h 17"/>
                <a:gd name="T18" fmla="*/ 16 w 25"/>
                <a:gd name="T19" fmla="*/ 14 h 17"/>
                <a:gd name="T20" fmla="*/ 20 w 25"/>
                <a:gd name="T21" fmla="*/ 12 h 17"/>
                <a:gd name="T22" fmla="*/ 20 w 25"/>
                <a:gd name="T23" fmla="*/ 10 h 17"/>
                <a:gd name="T24" fmla="*/ 24 w 25"/>
                <a:gd name="T25" fmla="*/ 10 h 17"/>
                <a:gd name="T26" fmla="*/ 24 w 25"/>
                <a:gd name="T27" fmla="*/ 8 h 17"/>
                <a:gd name="T28" fmla="*/ 22 w 25"/>
                <a:gd name="T29" fmla="*/ 5 h 17"/>
                <a:gd name="T30" fmla="*/ 22 w 25"/>
                <a:gd name="T31" fmla="*/ 3 h 17"/>
                <a:gd name="T32" fmla="*/ 18 w 25"/>
                <a:gd name="T33" fmla="*/ 1 h 17"/>
                <a:gd name="T34" fmla="*/ 18 w 25"/>
                <a:gd name="T35" fmla="*/ 1 h 17"/>
                <a:gd name="T36" fmla="*/ 14 w 25"/>
                <a:gd name="T37" fmla="*/ 1 h 17"/>
                <a:gd name="T38" fmla="*/ 11 w 25"/>
                <a:gd name="T39" fmla="*/ 0 h 17"/>
                <a:gd name="T40" fmla="*/ 11 w 25"/>
                <a:gd name="T41" fmla="*/ 0 h 17"/>
                <a:gd name="T42" fmla="*/ 7 w 25"/>
                <a:gd name="T43" fmla="*/ 0 h 17"/>
                <a:gd name="T44" fmla="*/ 3 w 25"/>
                <a:gd name="T45" fmla="*/ 2 h 17"/>
                <a:gd name="T46" fmla="*/ 2 w 25"/>
                <a:gd name="T47" fmla="*/ 4 h 17"/>
                <a:gd name="T48" fmla="*/ 1 w 25"/>
                <a:gd name="T49" fmla="*/ 6 h 17"/>
                <a:gd name="T50" fmla="*/ 1 w 25"/>
                <a:gd name="T51" fmla="*/ 6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17">
                  <a:moveTo>
                    <a:pt x="1" y="6"/>
                  </a:moveTo>
                  <a:lnTo>
                    <a:pt x="1" y="8"/>
                  </a:lnTo>
                  <a:lnTo>
                    <a:pt x="0" y="11"/>
                  </a:lnTo>
                  <a:lnTo>
                    <a:pt x="3" y="13"/>
                  </a:lnTo>
                  <a:lnTo>
                    <a:pt x="7" y="14"/>
                  </a:lnTo>
                  <a:lnTo>
                    <a:pt x="7" y="16"/>
                  </a:lnTo>
                  <a:lnTo>
                    <a:pt x="11" y="16"/>
                  </a:lnTo>
                  <a:lnTo>
                    <a:pt x="16" y="14"/>
                  </a:lnTo>
                  <a:lnTo>
                    <a:pt x="20" y="12"/>
                  </a:lnTo>
                  <a:lnTo>
                    <a:pt x="20" y="10"/>
                  </a:lnTo>
                  <a:lnTo>
                    <a:pt x="24" y="10"/>
                  </a:lnTo>
                  <a:lnTo>
                    <a:pt x="24" y="8"/>
                  </a:lnTo>
                  <a:lnTo>
                    <a:pt x="22" y="5"/>
                  </a:lnTo>
                  <a:lnTo>
                    <a:pt x="22" y="3"/>
                  </a:lnTo>
                  <a:lnTo>
                    <a:pt x="18" y="1"/>
                  </a:lnTo>
                  <a:lnTo>
                    <a:pt x="14" y="1"/>
                  </a:lnTo>
                  <a:lnTo>
                    <a:pt x="11" y="0"/>
                  </a:lnTo>
                  <a:lnTo>
                    <a:pt x="7" y="0"/>
                  </a:lnTo>
                  <a:lnTo>
                    <a:pt x="3" y="2"/>
                  </a:lnTo>
                  <a:lnTo>
                    <a:pt x="2" y="4"/>
                  </a:lnTo>
                  <a:lnTo>
                    <a:pt x="1" y="6"/>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43" name="Line 225"/>
            <p:cNvSpPr>
              <a:spLocks noChangeShapeType="1"/>
            </p:cNvSpPr>
            <p:nvPr/>
          </p:nvSpPr>
          <p:spPr bwMode="auto">
            <a:xfrm>
              <a:off x="4322" y="1023"/>
              <a:ext cx="10" cy="2"/>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44" name="Line 226"/>
            <p:cNvSpPr>
              <a:spLocks noChangeShapeType="1"/>
            </p:cNvSpPr>
            <p:nvPr/>
          </p:nvSpPr>
          <p:spPr bwMode="auto">
            <a:xfrm>
              <a:off x="4324" y="1019"/>
              <a:ext cx="12" cy="6"/>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45" name="Freeform 227"/>
            <p:cNvSpPr>
              <a:spLocks/>
            </p:cNvSpPr>
            <p:nvPr/>
          </p:nvSpPr>
          <p:spPr bwMode="auto">
            <a:xfrm>
              <a:off x="4320" y="1021"/>
              <a:ext cx="24" cy="17"/>
            </a:xfrm>
            <a:custGeom>
              <a:avLst/>
              <a:gdLst>
                <a:gd name="T0" fmla="*/ 15 w 24"/>
                <a:gd name="T1" fmla="*/ 14 h 17"/>
                <a:gd name="T2" fmla="*/ 21 w 24"/>
                <a:gd name="T3" fmla="*/ 16 h 17"/>
                <a:gd name="T4" fmla="*/ 21 w 24"/>
                <a:gd name="T5" fmla="*/ 13 h 17"/>
                <a:gd name="T6" fmla="*/ 21 w 24"/>
                <a:gd name="T7" fmla="*/ 13 h 17"/>
                <a:gd name="T8" fmla="*/ 23 w 24"/>
                <a:gd name="T9" fmla="*/ 4 h 17"/>
                <a:gd name="T10" fmla="*/ 23 w 24"/>
                <a:gd name="T11" fmla="*/ 4 h 17"/>
                <a:gd name="T12" fmla="*/ 23 w 24"/>
                <a:gd name="T13" fmla="*/ 1 h 17"/>
                <a:gd name="T14" fmla="*/ 18 w 24"/>
                <a:gd name="T15" fmla="*/ 0 h 17"/>
                <a:gd name="T16" fmla="*/ 12 w 24"/>
                <a:gd name="T17" fmla="*/ 2 h 17"/>
                <a:gd name="T18" fmla="*/ 12 w 24"/>
                <a:gd name="T19" fmla="*/ 2 h 17"/>
                <a:gd name="T20" fmla="*/ 6 w 24"/>
                <a:gd name="T21" fmla="*/ 3 h 17"/>
                <a:gd name="T22" fmla="*/ 6 w 24"/>
                <a:gd name="T23" fmla="*/ 3 h 17"/>
                <a:gd name="T24" fmla="*/ 1 w 24"/>
                <a:gd name="T25" fmla="*/ 4 h 17"/>
                <a:gd name="T26" fmla="*/ 0 w 24"/>
                <a:gd name="T27" fmla="*/ 6 h 17"/>
                <a:gd name="T28" fmla="*/ 5 w 24"/>
                <a:gd name="T29" fmla="*/ 10 h 17"/>
                <a:gd name="T30" fmla="*/ 5 w 24"/>
                <a:gd name="T31" fmla="*/ 10 h 17"/>
                <a:gd name="T32" fmla="*/ 10 w 24"/>
                <a:gd name="T33" fmla="*/ 12 h 17"/>
                <a:gd name="T34" fmla="*/ 10 w 24"/>
                <a:gd name="T35" fmla="*/ 12 h 17"/>
                <a:gd name="T36" fmla="*/ 15 w 24"/>
                <a:gd name="T37" fmla="*/ 14 h 17"/>
                <a:gd name="T38" fmla="*/ 15 w 24"/>
                <a:gd name="T39" fmla="*/ 14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7">
                  <a:moveTo>
                    <a:pt x="15" y="14"/>
                  </a:moveTo>
                  <a:lnTo>
                    <a:pt x="21" y="16"/>
                  </a:lnTo>
                  <a:lnTo>
                    <a:pt x="21" y="13"/>
                  </a:lnTo>
                  <a:lnTo>
                    <a:pt x="23" y="4"/>
                  </a:lnTo>
                  <a:lnTo>
                    <a:pt x="23" y="1"/>
                  </a:lnTo>
                  <a:lnTo>
                    <a:pt x="18" y="0"/>
                  </a:lnTo>
                  <a:lnTo>
                    <a:pt x="12" y="2"/>
                  </a:lnTo>
                  <a:lnTo>
                    <a:pt x="6" y="3"/>
                  </a:lnTo>
                  <a:lnTo>
                    <a:pt x="1" y="4"/>
                  </a:lnTo>
                  <a:lnTo>
                    <a:pt x="0" y="6"/>
                  </a:lnTo>
                  <a:lnTo>
                    <a:pt x="5" y="10"/>
                  </a:lnTo>
                  <a:lnTo>
                    <a:pt x="10" y="12"/>
                  </a:lnTo>
                  <a:lnTo>
                    <a:pt x="15" y="14"/>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46" name="Freeform 228"/>
            <p:cNvSpPr>
              <a:spLocks/>
            </p:cNvSpPr>
            <p:nvPr/>
          </p:nvSpPr>
          <p:spPr bwMode="auto">
            <a:xfrm>
              <a:off x="4317" y="1021"/>
              <a:ext cx="27" cy="19"/>
            </a:xfrm>
            <a:custGeom>
              <a:avLst/>
              <a:gdLst>
                <a:gd name="T0" fmla="*/ 5 w 27"/>
                <a:gd name="T1" fmla="*/ 0 h 19"/>
                <a:gd name="T2" fmla="*/ 26 w 27"/>
                <a:gd name="T3" fmla="*/ 10 h 19"/>
                <a:gd name="T4" fmla="*/ 22 w 27"/>
                <a:gd name="T5" fmla="*/ 18 h 19"/>
                <a:gd name="T6" fmla="*/ 0 w 27"/>
                <a:gd name="T7" fmla="*/ 9 h 19"/>
                <a:gd name="T8" fmla="*/ 5 w 27"/>
                <a:gd name="T9" fmla="*/ 0 h 19"/>
                <a:gd name="T10" fmla="*/ 5 w 27"/>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 h="19">
                  <a:moveTo>
                    <a:pt x="5" y="0"/>
                  </a:moveTo>
                  <a:lnTo>
                    <a:pt x="26" y="10"/>
                  </a:lnTo>
                  <a:lnTo>
                    <a:pt x="22" y="18"/>
                  </a:lnTo>
                  <a:lnTo>
                    <a:pt x="0" y="9"/>
                  </a:lnTo>
                  <a:lnTo>
                    <a:pt x="5"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47" name="Freeform 229"/>
            <p:cNvSpPr>
              <a:spLocks/>
            </p:cNvSpPr>
            <p:nvPr/>
          </p:nvSpPr>
          <p:spPr bwMode="auto">
            <a:xfrm>
              <a:off x="4334" y="1027"/>
              <a:ext cx="22" cy="17"/>
            </a:xfrm>
            <a:custGeom>
              <a:avLst/>
              <a:gdLst>
                <a:gd name="T0" fmla="*/ 1 w 22"/>
                <a:gd name="T1" fmla="*/ 5 h 17"/>
                <a:gd name="T2" fmla="*/ 0 w 22"/>
                <a:gd name="T3" fmla="*/ 7 h 17"/>
                <a:gd name="T4" fmla="*/ 3 w 22"/>
                <a:gd name="T5" fmla="*/ 8 h 17"/>
                <a:gd name="T6" fmla="*/ 2 w 22"/>
                <a:gd name="T7" fmla="*/ 10 h 17"/>
                <a:gd name="T8" fmla="*/ 5 w 22"/>
                <a:gd name="T9" fmla="*/ 12 h 17"/>
                <a:gd name="T10" fmla="*/ 5 w 22"/>
                <a:gd name="T11" fmla="*/ 12 h 17"/>
                <a:gd name="T12" fmla="*/ 7 w 22"/>
                <a:gd name="T13" fmla="*/ 14 h 17"/>
                <a:gd name="T14" fmla="*/ 10 w 22"/>
                <a:gd name="T15" fmla="*/ 16 h 17"/>
                <a:gd name="T16" fmla="*/ 14 w 22"/>
                <a:gd name="T17" fmla="*/ 13 h 17"/>
                <a:gd name="T18" fmla="*/ 14 w 22"/>
                <a:gd name="T19" fmla="*/ 13 h 17"/>
                <a:gd name="T20" fmla="*/ 17 w 22"/>
                <a:gd name="T21" fmla="*/ 11 h 17"/>
                <a:gd name="T22" fmla="*/ 17 w 22"/>
                <a:gd name="T23" fmla="*/ 9 h 17"/>
                <a:gd name="T24" fmla="*/ 20 w 22"/>
                <a:gd name="T25" fmla="*/ 9 h 17"/>
                <a:gd name="T26" fmla="*/ 21 w 22"/>
                <a:gd name="T27" fmla="*/ 6 h 17"/>
                <a:gd name="T28" fmla="*/ 18 w 22"/>
                <a:gd name="T29" fmla="*/ 5 h 17"/>
                <a:gd name="T30" fmla="*/ 19 w 22"/>
                <a:gd name="T31" fmla="*/ 3 h 17"/>
                <a:gd name="T32" fmla="*/ 16 w 22"/>
                <a:gd name="T33" fmla="*/ 1 h 17"/>
                <a:gd name="T34" fmla="*/ 16 w 22"/>
                <a:gd name="T35" fmla="*/ 1 h 17"/>
                <a:gd name="T36" fmla="*/ 13 w 22"/>
                <a:gd name="T37" fmla="*/ 1 h 17"/>
                <a:gd name="T38" fmla="*/ 10 w 22"/>
                <a:gd name="T39" fmla="*/ 0 h 17"/>
                <a:gd name="T40" fmla="*/ 7 w 22"/>
                <a:gd name="T41" fmla="*/ 0 h 17"/>
                <a:gd name="T42" fmla="*/ 7 w 22"/>
                <a:gd name="T43" fmla="*/ 0 h 17"/>
                <a:gd name="T44" fmla="*/ 4 w 22"/>
                <a:gd name="T45" fmla="*/ 2 h 17"/>
                <a:gd name="T46" fmla="*/ 4 w 22"/>
                <a:gd name="T47" fmla="*/ 4 h 17"/>
                <a:gd name="T48" fmla="*/ 1 w 22"/>
                <a:gd name="T49" fmla="*/ 3 h 17"/>
                <a:gd name="T50" fmla="*/ 1 w 22"/>
                <a:gd name="T51" fmla="*/ 5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 h="17">
                  <a:moveTo>
                    <a:pt x="1" y="5"/>
                  </a:moveTo>
                  <a:lnTo>
                    <a:pt x="0" y="7"/>
                  </a:lnTo>
                  <a:lnTo>
                    <a:pt x="3" y="8"/>
                  </a:lnTo>
                  <a:lnTo>
                    <a:pt x="2" y="10"/>
                  </a:lnTo>
                  <a:lnTo>
                    <a:pt x="5" y="12"/>
                  </a:lnTo>
                  <a:lnTo>
                    <a:pt x="7" y="14"/>
                  </a:lnTo>
                  <a:lnTo>
                    <a:pt x="10" y="16"/>
                  </a:lnTo>
                  <a:lnTo>
                    <a:pt x="14" y="13"/>
                  </a:lnTo>
                  <a:lnTo>
                    <a:pt x="17" y="11"/>
                  </a:lnTo>
                  <a:lnTo>
                    <a:pt x="17" y="9"/>
                  </a:lnTo>
                  <a:lnTo>
                    <a:pt x="20" y="9"/>
                  </a:lnTo>
                  <a:lnTo>
                    <a:pt x="21" y="6"/>
                  </a:lnTo>
                  <a:lnTo>
                    <a:pt x="18" y="5"/>
                  </a:lnTo>
                  <a:lnTo>
                    <a:pt x="19" y="3"/>
                  </a:lnTo>
                  <a:lnTo>
                    <a:pt x="16" y="1"/>
                  </a:lnTo>
                  <a:lnTo>
                    <a:pt x="13" y="1"/>
                  </a:lnTo>
                  <a:lnTo>
                    <a:pt x="10" y="0"/>
                  </a:lnTo>
                  <a:lnTo>
                    <a:pt x="7" y="0"/>
                  </a:lnTo>
                  <a:lnTo>
                    <a:pt x="4" y="2"/>
                  </a:lnTo>
                  <a:lnTo>
                    <a:pt x="4" y="4"/>
                  </a:lnTo>
                  <a:lnTo>
                    <a:pt x="1" y="3"/>
                  </a:lnTo>
                  <a:lnTo>
                    <a:pt x="1" y="5"/>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48" name="Line 230"/>
            <p:cNvSpPr>
              <a:spLocks noChangeShapeType="1"/>
            </p:cNvSpPr>
            <p:nvPr/>
          </p:nvSpPr>
          <p:spPr bwMode="auto">
            <a:xfrm>
              <a:off x="4311" y="1015"/>
              <a:ext cx="14" cy="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49" name="Line 231"/>
            <p:cNvSpPr>
              <a:spLocks noChangeShapeType="1"/>
            </p:cNvSpPr>
            <p:nvPr/>
          </p:nvSpPr>
          <p:spPr bwMode="auto">
            <a:xfrm>
              <a:off x="4314" y="1011"/>
              <a:ext cx="9" cy="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50" name="Freeform 232"/>
            <p:cNvSpPr>
              <a:spLocks/>
            </p:cNvSpPr>
            <p:nvPr/>
          </p:nvSpPr>
          <p:spPr bwMode="auto">
            <a:xfrm>
              <a:off x="4309" y="1012"/>
              <a:ext cx="24" cy="18"/>
            </a:xfrm>
            <a:custGeom>
              <a:avLst/>
              <a:gdLst>
                <a:gd name="T0" fmla="*/ 16 w 24"/>
                <a:gd name="T1" fmla="*/ 17 h 18"/>
                <a:gd name="T2" fmla="*/ 16 w 24"/>
                <a:gd name="T3" fmla="*/ 17 h 18"/>
                <a:gd name="T4" fmla="*/ 16 w 24"/>
                <a:gd name="T5" fmla="*/ 17 h 18"/>
                <a:gd name="T6" fmla="*/ 22 w 24"/>
                <a:gd name="T7" fmla="*/ 15 h 18"/>
                <a:gd name="T8" fmla="*/ 23 w 24"/>
                <a:gd name="T9" fmla="*/ 5 h 18"/>
                <a:gd name="T10" fmla="*/ 19 w 24"/>
                <a:gd name="T11" fmla="*/ 2 h 18"/>
                <a:gd name="T12" fmla="*/ 19 w 24"/>
                <a:gd name="T13" fmla="*/ 2 h 18"/>
                <a:gd name="T14" fmla="*/ 13 w 24"/>
                <a:gd name="T15" fmla="*/ 1 h 18"/>
                <a:gd name="T16" fmla="*/ 13 w 24"/>
                <a:gd name="T17" fmla="*/ 1 h 18"/>
                <a:gd name="T18" fmla="*/ 8 w 24"/>
                <a:gd name="T19" fmla="*/ 0 h 18"/>
                <a:gd name="T20" fmla="*/ 1 w 24"/>
                <a:gd name="T21" fmla="*/ 2 h 18"/>
                <a:gd name="T22" fmla="*/ 1 w 24"/>
                <a:gd name="T23" fmla="*/ 4 h 18"/>
                <a:gd name="T24" fmla="*/ 1 w 24"/>
                <a:gd name="T25" fmla="*/ 4 h 18"/>
                <a:gd name="T26" fmla="*/ 0 w 24"/>
                <a:gd name="T27" fmla="*/ 8 h 18"/>
                <a:gd name="T28" fmla="*/ 0 w 24"/>
                <a:gd name="T29" fmla="*/ 10 h 18"/>
                <a:gd name="T30" fmla="*/ 0 w 24"/>
                <a:gd name="T31" fmla="*/ 10 h 18"/>
                <a:gd name="T32" fmla="*/ 4 w 24"/>
                <a:gd name="T33" fmla="*/ 15 h 18"/>
                <a:gd name="T34" fmla="*/ 10 w 24"/>
                <a:gd name="T35" fmla="*/ 16 h 18"/>
                <a:gd name="T36" fmla="*/ 10 w 24"/>
                <a:gd name="T37" fmla="*/ 16 h 18"/>
                <a:gd name="T38" fmla="*/ 16 w 24"/>
                <a:gd name="T39" fmla="*/ 17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8">
                  <a:moveTo>
                    <a:pt x="16" y="17"/>
                  </a:moveTo>
                  <a:lnTo>
                    <a:pt x="16" y="17"/>
                  </a:lnTo>
                  <a:lnTo>
                    <a:pt x="22" y="15"/>
                  </a:lnTo>
                  <a:lnTo>
                    <a:pt x="23" y="5"/>
                  </a:lnTo>
                  <a:lnTo>
                    <a:pt x="19" y="2"/>
                  </a:lnTo>
                  <a:lnTo>
                    <a:pt x="13" y="1"/>
                  </a:lnTo>
                  <a:lnTo>
                    <a:pt x="8" y="0"/>
                  </a:lnTo>
                  <a:lnTo>
                    <a:pt x="1" y="2"/>
                  </a:lnTo>
                  <a:lnTo>
                    <a:pt x="1" y="4"/>
                  </a:lnTo>
                  <a:lnTo>
                    <a:pt x="0" y="8"/>
                  </a:lnTo>
                  <a:lnTo>
                    <a:pt x="0" y="10"/>
                  </a:lnTo>
                  <a:lnTo>
                    <a:pt x="4" y="15"/>
                  </a:lnTo>
                  <a:lnTo>
                    <a:pt x="10" y="16"/>
                  </a:lnTo>
                  <a:lnTo>
                    <a:pt x="16" y="17"/>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51" name="Freeform 233"/>
            <p:cNvSpPr>
              <a:spLocks/>
            </p:cNvSpPr>
            <p:nvPr/>
          </p:nvSpPr>
          <p:spPr bwMode="auto">
            <a:xfrm>
              <a:off x="4306" y="1012"/>
              <a:ext cx="25" cy="18"/>
            </a:xfrm>
            <a:custGeom>
              <a:avLst/>
              <a:gdLst>
                <a:gd name="T0" fmla="*/ 3 w 25"/>
                <a:gd name="T1" fmla="*/ 0 h 18"/>
                <a:gd name="T2" fmla="*/ 24 w 25"/>
                <a:gd name="T3" fmla="*/ 9 h 18"/>
                <a:gd name="T4" fmla="*/ 22 w 25"/>
                <a:gd name="T5" fmla="*/ 17 h 18"/>
                <a:gd name="T6" fmla="*/ 0 w 25"/>
                <a:gd name="T7" fmla="*/ 9 h 18"/>
                <a:gd name="T8" fmla="*/ 4 w 25"/>
                <a:gd name="T9" fmla="*/ 0 h 18"/>
                <a:gd name="T10" fmla="*/ 3 w 25"/>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18">
                  <a:moveTo>
                    <a:pt x="3" y="0"/>
                  </a:moveTo>
                  <a:lnTo>
                    <a:pt x="24" y="9"/>
                  </a:lnTo>
                  <a:lnTo>
                    <a:pt x="22" y="17"/>
                  </a:lnTo>
                  <a:lnTo>
                    <a:pt x="0" y="9"/>
                  </a:lnTo>
                  <a:lnTo>
                    <a:pt x="4" y="0"/>
                  </a:lnTo>
                  <a:lnTo>
                    <a:pt x="3"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52" name="Freeform 234"/>
            <p:cNvSpPr>
              <a:spLocks/>
            </p:cNvSpPr>
            <p:nvPr/>
          </p:nvSpPr>
          <p:spPr bwMode="auto">
            <a:xfrm>
              <a:off x="4322" y="1019"/>
              <a:ext cx="25" cy="17"/>
            </a:xfrm>
            <a:custGeom>
              <a:avLst/>
              <a:gdLst>
                <a:gd name="T0" fmla="*/ 1 w 25"/>
                <a:gd name="T1" fmla="*/ 5 h 17"/>
                <a:gd name="T2" fmla="*/ 0 w 25"/>
                <a:gd name="T3" fmla="*/ 7 h 17"/>
                <a:gd name="T4" fmla="*/ 0 w 25"/>
                <a:gd name="T5" fmla="*/ 7 h 17"/>
                <a:gd name="T6" fmla="*/ 0 w 25"/>
                <a:gd name="T7" fmla="*/ 9 h 17"/>
                <a:gd name="T8" fmla="*/ 3 w 25"/>
                <a:gd name="T9" fmla="*/ 13 h 17"/>
                <a:gd name="T10" fmla="*/ 7 w 25"/>
                <a:gd name="T11" fmla="*/ 14 h 17"/>
                <a:gd name="T12" fmla="*/ 7 w 25"/>
                <a:gd name="T13" fmla="*/ 14 h 17"/>
                <a:gd name="T14" fmla="*/ 11 w 25"/>
                <a:gd name="T15" fmla="*/ 16 h 17"/>
                <a:gd name="T16" fmla="*/ 14 w 25"/>
                <a:gd name="T17" fmla="*/ 16 h 17"/>
                <a:gd name="T18" fmla="*/ 19 w 25"/>
                <a:gd name="T19" fmla="*/ 16 h 17"/>
                <a:gd name="T20" fmla="*/ 22 w 25"/>
                <a:gd name="T21" fmla="*/ 12 h 17"/>
                <a:gd name="T22" fmla="*/ 23 w 25"/>
                <a:gd name="T23" fmla="*/ 10 h 17"/>
                <a:gd name="T24" fmla="*/ 23 w 25"/>
                <a:gd name="T25" fmla="*/ 10 h 17"/>
                <a:gd name="T26" fmla="*/ 23 w 25"/>
                <a:gd name="T27" fmla="*/ 8 h 17"/>
                <a:gd name="T28" fmla="*/ 24 w 25"/>
                <a:gd name="T29" fmla="*/ 6 h 17"/>
                <a:gd name="T30" fmla="*/ 24 w 25"/>
                <a:gd name="T31" fmla="*/ 6 h 17"/>
                <a:gd name="T32" fmla="*/ 20 w 25"/>
                <a:gd name="T33" fmla="*/ 4 h 17"/>
                <a:gd name="T34" fmla="*/ 16 w 25"/>
                <a:gd name="T35" fmla="*/ 3 h 17"/>
                <a:gd name="T36" fmla="*/ 13 w 25"/>
                <a:gd name="T37" fmla="*/ 0 h 17"/>
                <a:gd name="T38" fmla="*/ 10 w 25"/>
                <a:gd name="T39" fmla="*/ 0 h 17"/>
                <a:gd name="T40" fmla="*/ 9 w 25"/>
                <a:gd name="T41" fmla="*/ 2 h 17"/>
                <a:gd name="T42" fmla="*/ 5 w 25"/>
                <a:gd name="T43" fmla="*/ 1 h 17"/>
                <a:gd name="T44" fmla="*/ 1 w 25"/>
                <a:gd name="T45" fmla="*/ 3 h 17"/>
                <a:gd name="T46" fmla="*/ 1 w 25"/>
                <a:gd name="T47" fmla="*/ 3 h 17"/>
                <a:gd name="T48" fmla="*/ 1 w 25"/>
                <a:gd name="T49" fmla="*/ 5 h 17"/>
                <a:gd name="T50" fmla="*/ 1 w 25"/>
                <a:gd name="T51" fmla="*/ 5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17">
                  <a:moveTo>
                    <a:pt x="1" y="5"/>
                  </a:moveTo>
                  <a:lnTo>
                    <a:pt x="0" y="7"/>
                  </a:lnTo>
                  <a:lnTo>
                    <a:pt x="0" y="9"/>
                  </a:lnTo>
                  <a:lnTo>
                    <a:pt x="3" y="13"/>
                  </a:lnTo>
                  <a:lnTo>
                    <a:pt x="7" y="14"/>
                  </a:lnTo>
                  <a:lnTo>
                    <a:pt x="11" y="16"/>
                  </a:lnTo>
                  <a:lnTo>
                    <a:pt x="14" y="16"/>
                  </a:lnTo>
                  <a:lnTo>
                    <a:pt x="19" y="16"/>
                  </a:lnTo>
                  <a:lnTo>
                    <a:pt x="22" y="12"/>
                  </a:lnTo>
                  <a:lnTo>
                    <a:pt x="23" y="10"/>
                  </a:lnTo>
                  <a:lnTo>
                    <a:pt x="23" y="8"/>
                  </a:lnTo>
                  <a:lnTo>
                    <a:pt x="24" y="6"/>
                  </a:lnTo>
                  <a:lnTo>
                    <a:pt x="20" y="4"/>
                  </a:lnTo>
                  <a:lnTo>
                    <a:pt x="16" y="3"/>
                  </a:lnTo>
                  <a:lnTo>
                    <a:pt x="13" y="0"/>
                  </a:lnTo>
                  <a:lnTo>
                    <a:pt x="10" y="0"/>
                  </a:lnTo>
                  <a:lnTo>
                    <a:pt x="9" y="2"/>
                  </a:lnTo>
                  <a:lnTo>
                    <a:pt x="5" y="1"/>
                  </a:lnTo>
                  <a:lnTo>
                    <a:pt x="1" y="3"/>
                  </a:lnTo>
                  <a:lnTo>
                    <a:pt x="1" y="5"/>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grpSp>
      <p:grpSp>
        <p:nvGrpSpPr>
          <p:cNvPr id="21" name="Group 235"/>
          <p:cNvGrpSpPr>
            <a:grpSpLocks/>
          </p:cNvGrpSpPr>
          <p:nvPr/>
        </p:nvGrpSpPr>
        <p:grpSpPr bwMode="auto">
          <a:xfrm>
            <a:off x="6803753" y="2898464"/>
            <a:ext cx="449262" cy="369888"/>
            <a:chOff x="4897" y="1200"/>
            <a:chExt cx="283" cy="233"/>
          </a:xfrm>
        </p:grpSpPr>
        <p:sp>
          <p:nvSpPr>
            <p:cNvPr id="103" name="Freeform 236"/>
            <p:cNvSpPr>
              <a:spLocks/>
            </p:cNvSpPr>
            <p:nvPr/>
          </p:nvSpPr>
          <p:spPr bwMode="auto">
            <a:xfrm>
              <a:off x="5067" y="1325"/>
              <a:ext cx="113" cy="108"/>
            </a:xfrm>
            <a:custGeom>
              <a:avLst/>
              <a:gdLst>
                <a:gd name="T0" fmla="*/ 64 w 113"/>
                <a:gd name="T1" fmla="*/ 107 h 108"/>
                <a:gd name="T2" fmla="*/ 112 w 113"/>
                <a:gd name="T3" fmla="*/ 47 h 108"/>
                <a:gd name="T4" fmla="*/ 52 w 113"/>
                <a:gd name="T5" fmla="*/ 0 h 108"/>
                <a:gd name="T6" fmla="*/ 0 w 113"/>
                <a:gd name="T7" fmla="*/ 66 h 108"/>
                <a:gd name="T8" fmla="*/ 64 w 113"/>
                <a:gd name="T9" fmla="*/ 107 h 108"/>
              </a:gdLst>
              <a:ahLst/>
              <a:cxnLst>
                <a:cxn ang="0">
                  <a:pos x="T0" y="T1"/>
                </a:cxn>
                <a:cxn ang="0">
                  <a:pos x="T2" y="T3"/>
                </a:cxn>
                <a:cxn ang="0">
                  <a:pos x="T4" y="T5"/>
                </a:cxn>
                <a:cxn ang="0">
                  <a:pos x="T6" y="T7"/>
                </a:cxn>
                <a:cxn ang="0">
                  <a:pos x="T8" y="T9"/>
                </a:cxn>
              </a:cxnLst>
              <a:rect l="0" t="0" r="r" b="b"/>
              <a:pathLst>
                <a:path w="113" h="108">
                  <a:moveTo>
                    <a:pt x="64" y="107"/>
                  </a:moveTo>
                  <a:lnTo>
                    <a:pt x="112" y="47"/>
                  </a:lnTo>
                  <a:lnTo>
                    <a:pt x="52" y="0"/>
                  </a:lnTo>
                  <a:lnTo>
                    <a:pt x="0" y="66"/>
                  </a:lnTo>
                  <a:lnTo>
                    <a:pt x="64" y="107"/>
                  </a:lnTo>
                </a:path>
              </a:pathLst>
            </a:custGeom>
            <a:gradFill rotWithShape="0">
              <a:gsLst>
                <a:gs pos="0">
                  <a:sysClr val="window" lastClr="FFFFFF"/>
                </a:gs>
                <a:gs pos="100000">
                  <a:sysClr val="window" lastClr="FFFFFF">
                    <a:gamma/>
                    <a:shade val="89804"/>
                    <a:invGamma/>
                  </a:sysClr>
                </a:gs>
              </a:gsLst>
              <a:lin ang="5400000" scaled="1"/>
            </a:gra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04" name="Freeform 237"/>
            <p:cNvSpPr>
              <a:spLocks/>
            </p:cNvSpPr>
            <p:nvPr/>
          </p:nvSpPr>
          <p:spPr bwMode="auto">
            <a:xfrm>
              <a:off x="4993" y="1278"/>
              <a:ext cx="91" cy="79"/>
            </a:xfrm>
            <a:custGeom>
              <a:avLst/>
              <a:gdLst>
                <a:gd name="T0" fmla="*/ 43 w 91"/>
                <a:gd name="T1" fmla="*/ 2 h 79"/>
                <a:gd name="T2" fmla="*/ 83 w 91"/>
                <a:gd name="T3" fmla="*/ 31 h 79"/>
                <a:gd name="T4" fmla="*/ 90 w 91"/>
                <a:gd name="T5" fmla="*/ 47 h 79"/>
                <a:gd name="T6" fmla="*/ 65 w 91"/>
                <a:gd name="T7" fmla="*/ 78 h 79"/>
                <a:gd name="T8" fmla="*/ 47 w 91"/>
                <a:gd name="T9" fmla="*/ 75 h 79"/>
                <a:gd name="T10" fmla="*/ 7 w 91"/>
                <a:gd name="T11" fmla="*/ 47 h 79"/>
                <a:gd name="T12" fmla="*/ 0 w 91"/>
                <a:gd name="T13" fmla="*/ 31 h 79"/>
                <a:gd name="T14" fmla="*/ 25 w 91"/>
                <a:gd name="T15" fmla="*/ 0 h 79"/>
                <a:gd name="T16" fmla="*/ 43 w 91"/>
                <a:gd name="T17" fmla="*/ 2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79">
                  <a:moveTo>
                    <a:pt x="43" y="2"/>
                  </a:moveTo>
                  <a:lnTo>
                    <a:pt x="83" y="31"/>
                  </a:lnTo>
                  <a:lnTo>
                    <a:pt x="90" y="47"/>
                  </a:lnTo>
                  <a:lnTo>
                    <a:pt x="65" y="78"/>
                  </a:lnTo>
                  <a:lnTo>
                    <a:pt x="47" y="75"/>
                  </a:lnTo>
                  <a:lnTo>
                    <a:pt x="7" y="47"/>
                  </a:lnTo>
                  <a:lnTo>
                    <a:pt x="0" y="31"/>
                  </a:lnTo>
                  <a:lnTo>
                    <a:pt x="25" y="0"/>
                  </a:lnTo>
                  <a:lnTo>
                    <a:pt x="43" y="2"/>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05" name="Freeform 238"/>
            <p:cNvSpPr>
              <a:spLocks/>
            </p:cNvSpPr>
            <p:nvPr/>
          </p:nvSpPr>
          <p:spPr bwMode="auto">
            <a:xfrm>
              <a:off x="5020" y="1299"/>
              <a:ext cx="92" cy="81"/>
            </a:xfrm>
            <a:custGeom>
              <a:avLst/>
              <a:gdLst>
                <a:gd name="T0" fmla="*/ 43 w 92"/>
                <a:gd name="T1" fmla="*/ 3 h 81"/>
                <a:gd name="T2" fmla="*/ 83 w 92"/>
                <a:gd name="T3" fmla="*/ 32 h 81"/>
                <a:gd name="T4" fmla="*/ 91 w 92"/>
                <a:gd name="T5" fmla="*/ 48 h 81"/>
                <a:gd name="T6" fmla="*/ 66 w 92"/>
                <a:gd name="T7" fmla="*/ 80 h 81"/>
                <a:gd name="T8" fmla="*/ 48 w 92"/>
                <a:gd name="T9" fmla="*/ 76 h 81"/>
                <a:gd name="T10" fmla="*/ 8 w 92"/>
                <a:gd name="T11" fmla="*/ 48 h 81"/>
                <a:gd name="T12" fmla="*/ 0 w 92"/>
                <a:gd name="T13" fmla="*/ 31 h 81"/>
                <a:gd name="T14" fmla="*/ 24 w 92"/>
                <a:gd name="T15" fmla="*/ 0 h 81"/>
                <a:gd name="T16" fmla="*/ 43 w 92"/>
                <a:gd name="T17" fmla="*/ 3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 h="81">
                  <a:moveTo>
                    <a:pt x="43" y="3"/>
                  </a:moveTo>
                  <a:lnTo>
                    <a:pt x="83" y="32"/>
                  </a:lnTo>
                  <a:lnTo>
                    <a:pt x="91" y="48"/>
                  </a:lnTo>
                  <a:lnTo>
                    <a:pt x="66" y="80"/>
                  </a:lnTo>
                  <a:lnTo>
                    <a:pt x="48" y="76"/>
                  </a:lnTo>
                  <a:lnTo>
                    <a:pt x="8" y="48"/>
                  </a:lnTo>
                  <a:lnTo>
                    <a:pt x="0" y="31"/>
                  </a:lnTo>
                  <a:lnTo>
                    <a:pt x="24" y="0"/>
                  </a:lnTo>
                  <a:lnTo>
                    <a:pt x="43" y="3"/>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06" name="Freeform 239"/>
            <p:cNvSpPr>
              <a:spLocks/>
            </p:cNvSpPr>
            <p:nvPr/>
          </p:nvSpPr>
          <p:spPr bwMode="auto">
            <a:xfrm>
              <a:off x="5037" y="1279"/>
              <a:ext cx="60" cy="61"/>
            </a:xfrm>
            <a:custGeom>
              <a:avLst/>
              <a:gdLst>
                <a:gd name="T0" fmla="*/ 40 w 60"/>
                <a:gd name="T1" fmla="*/ 28 h 61"/>
                <a:gd name="T2" fmla="*/ 59 w 60"/>
                <a:gd name="T3" fmla="*/ 60 h 61"/>
                <a:gd name="T4" fmla="*/ 20 w 60"/>
                <a:gd name="T5" fmla="*/ 32 h 61"/>
                <a:gd name="T6" fmla="*/ 0 w 60"/>
                <a:gd name="T7" fmla="*/ 0 h 61"/>
                <a:gd name="T8" fmla="*/ 40 w 60"/>
                <a:gd name="T9" fmla="*/ 28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61">
                  <a:moveTo>
                    <a:pt x="40" y="28"/>
                  </a:moveTo>
                  <a:lnTo>
                    <a:pt x="59" y="60"/>
                  </a:lnTo>
                  <a:lnTo>
                    <a:pt x="20" y="32"/>
                  </a:lnTo>
                  <a:lnTo>
                    <a:pt x="0" y="0"/>
                  </a:lnTo>
                  <a:lnTo>
                    <a:pt x="40" y="28"/>
                  </a:lnTo>
                </a:path>
              </a:pathLst>
            </a:custGeom>
            <a:solidFill>
              <a:srgbClr val="D9D9D9"/>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07" name="Freeform 240"/>
            <p:cNvSpPr>
              <a:spLocks/>
            </p:cNvSpPr>
            <p:nvPr/>
          </p:nvSpPr>
          <p:spPr bwMode="auto">
            <a:xfrm>
              <a:off x="4991" y="1311"/>
              <a:ext cx="35" cy="41"/>
            </a:xfrm>
            <a:custGeom>
              <a:avLst/>
              <a:gdLst>
                <a:gd name="T0" fmla="*/ 0 w 35"/>
                <a:gd name="T1" fmla="*/ 0 h 41"/>
                <a:gd name="T2" fmla="*/ 27 w 35"/>
                <a:gd name="T3" fmla="*/ 23 h 41"/>
                <a:gd name="T4" fmla="*/ 34 w 35"/>
                <a:gd name="T5" fmla="*/ 40 h 41"/>
                <a:gd name="T6" fmla="*/ 7 w 35"/>
                <a:gd name="T7" fmla="*/ 16 h 41"/>
                <a:gd name="T8" fmla="*/ 0 w 35"/>
                <a:gd name="T9" fmla="*/ 0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41">
                  <a:moveTo>
                    <a:pt x="0" y="0"/>
                  </a:moveTo>
                  <a:lnTo>
                    <a:pt x="27" y="23"/>
                  </a:lnTo>
                  <a:lnTo>
                    <a:pt x="34" y="40"/>
                  </a:lnTo>
                  <a:lnTo>
                    <a:pt x="7" y="16"/>
                  </a:lnTo>
                  <a:lnTo>
                    <a:pt x="0" y="0"/>
                  </a:lnTo>
                </a:path>
              </a:pathLst>
            </a:custGeom>
            <a:solidFill>
              <a:srgbClr val="D9D9D9"/>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08" name="Line 241"/>
            <p:cNvSpPr>
              <a:spLocks noChangeShapeType="1"/>
            </p:cNvSpPr>
            <p:nvPr/>
          </p:nvSpPr>
          <p:spPr bwMode="auto">
            <a:xfrm>
              <a:off x="5018" y="1278"/>
              <a:ext cx="25" cy="24"/>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09" name="Oval 242"/>
            <p:cNvSpPr>
              <a:spLocks noChangeArrowheads="1"/>
            </p:cNvSpPr>
            <p:nvPr/>
          </p:nvSpPr>
          <p:spPr bwMode="auto">
            <a:xfrm rot="2220000">
              <a:off x="5050" y="1317"/>
              <a:ext cx="16" cy="8"/>
            </a:xfrm>
            <a:prstGeom prst="ellipse">
              <a:avLst/>
            </a:prstGeom>
            <a:solidFill>
              <a:srgbClr val="999999"/>
            </a:solidFill>
            <a:ln w="127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110" name="Line 243"/>
            <p:cNvSpPr>
              <a:spLocks noChangeShapeType="1"/>
            </p:cNvSpPr>
            <p:nvPr/>
          </p:nvSpPr>
          <p:spPr bwMode="auto">
            <a:xfrm>
              <a:off x="5059" y="1309"/>
              <a:ext cx="11" cy="6"/>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11" name="Line 244"/>
            <p:cNvSpPr>
              <a:spLocks noChangeShapeType="1"/>
            </p:cNvSpPr>
            <p:nvPr/>
          </p:nvSpPr>
          <p:spPr bwMode="auto">
            <a:xfrm>
              <a:off x="5056" y="1313"/>
              <a:ext cx="3" cy="8"/>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12" name="Oval 245"/>
            <p:cNvSpPr>
              <a:spLocks noChangeArrowheads="1"/>
            </p:cNvSpPr>
            <p:nvPr/>
          </p:nvSpPr>
          <p:spPr bwMode="auto">
            <a:xfrm rot="2220000">
              <a:off x="5026" y="1330"/>
              <a:ext cx="69" cy="35"/>
            </a:xfrm>
            <a:prstGeom prst="ellipse">
              <a:avLst/>
            </a:prstGeom>
            <a:solidFill>
              <a:sysClr val="window" lastClr="FFFFFF"/>
            </a:solidFill>
            <a:ln w="127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113" name="Line 246"/>
            <p:cNvSpPr>
              <a:spLocks noChangeShapeType="1"/>
            </p:cNvSpPr>
            <p:nvPr/>
          </p:nvSpPr>
          <p:spPr bwMode="auto">
            <a:xfrm>
              <a:off x="5094" y="1335"/>
              <a:ext cx="26" cy="26"/>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14" name="Freeform 247"/>
            <p:cNvSpPr>
              <a:spLocks/>
            </p:cNvSpPr>
            <p:nvPr/>
          </p:nvSpPr>
          <p:spPr bwMode="auto">
            <a:xfrm>
              <a:off x="5055" y="1315"/>
              <a:ext cx="17" cy="22"/>
            </a:xfrm>
            <a:custGeom>
              <a:avLst/>
              <a:gdLst>
                <a:gd name="T0" fmla="*/ 0 w 17"/>
                <a:gd name="T1" fmla="*/ 0 h 22"/>
                <a:gd name="T2" fmla="*/ 15 w 17"/>
                <a:gd name="T3" fmla="*/ 7 h 22"/>
                <a:gd name="T4" fmla="*/ 16 w 17"/>
                <a:gd name="T5" fmla="*/ 18 h 22"/>
                <a:gd name="T6" fmla="*/ 3 w 17"/>
                <a:gd name="T7" fmla="*/ 21 h 22"/>
                <a:gd name="T8" fmla="*/ 0 w 17"/>
                <a:gd name="T9" fmla="*/ 0 h 22"/>
                <a:gd name="T10" fmla="*/ 0 w 17"/>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22">
                  <a:moveTo>
                    <a:pt x="0" y="0"/>
                  </a:moveTo>
                  <a:lnTo>
                    <a:pt x="15" y="7"/>
                  </a:lnTo>
                  <a:lnTo>
                    <a:pt x="16" y="18"/>
                  </a:lnTo>
                  <a:lnTo>
                    <a:pt x="3" y="21"/>
                  </a:lnTo>
                  <a:lnTo>
                    <a:pt x="0" y="0"/>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15" name="Freeform 248"/>
            <p:cNvSpPr>
              <a:spLocks/>
            </p:cNvSpPr>
            <p:nvPr/>
          </p:nvSpPr>
          <p:spPr bwMode="auto">
            <a:xfrm>
              <a:off x="5054" y="1318"/>
              <a:ext cx="21" cy="20"/>
            </a:xfrm>
            <a:custGeom>
              <a:avLst/>
              <a:gdLst>
                <a:gd name="T0" fmla="*/ 20 w 21"/>
                <a:gd name="T1" fmla="*/ 9 h 20"/>
                <a:gd name="T2" fmla="*/ 13 w 21"/>
                <a:gd name="T3" fmla="*/ 19 h 20"/>
                <a:gd name="T4" fmla="*/ 2 w 21"/>
                <a:gd name="T5" fmla="*/ 13 h 20"/>
                <a:gd name="T6" fmla="*/ 0 w 21"/>
                <a:gd name="T7" fmla="*/ 0 h 20"/>
                <a:gd name="T8" fmla="*/ 14 w 21"/>
                <a:gd name="T9" fmla="*/ 7 h 20"/>
                <a:gd name="T10" fmla="*/ 20 w 21"/>
                <a:gd name="T11" fmla="*/ 9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20">
                  <a:moveTo>
                    <a:pt x="20" y="9"/>
                  </a:moveTo>
                  <a:lnTo>
                    <a:pt x="13" y="19"/>
                  </a:lnTo>
                  <a:lnTo>
                    <a:pt x="2" y="13"/>
                  </a:lnTo>
                  <a:lnTo>
                    <a:pt x="0" y="0"/>
                  </a:lnTo>
                  <a:lnTo>
                    <a:pt x="14" y="7"/>
                  </a:lnTo>
                  <a:lnTo>
                    <a:pt x="20" y="9"/>
                  </a:lnTo>
                </a:path>
              </a:pathLst>
            </a:custGeom>
            <a:solidFill>
              <a:sysClr val="window" lastClr="FFFFFF"/>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16" name="Rectangle 249"/>
            <p:cNvSpPr>
              <a:spLocks noChangeArrowheads="1"/>
            </p:cNvSpPr>
            <p:nvPr/>
          </p:nvSpPr>
          <p:spPr bwMode="auto">
            <a:xfrm rot="2220000">
              <a:off x="4998" y="1297"/>
              <a:ext cx="15" cy="9"/>
            </a:xfrm>
            <a:prstGeom prst="rect">
              <a:avLst/>
            </a:prstGeom>
            <a:solidFill>
              <a:srgbClr val="FFFFFF"/>
            </a:solidFill>
            <a:ln w="1270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117" name="Freeform 250"/>
            <p:cNvSpPr>
              <a:spLocks/>
            </p:cNvSpPr>
            <p:nvPr/>
          </p:nvSpPr>
          <p:spPr bwMode="auto">
            <a:xfrm>
              <a:off x="4897" y="1200"/>
              <a:ext cx="133" cy="125"/>
            </a:xfrm>
            <a:custGeom>
              <a:avLst/>
              <a:gdLst>
                <a:gd name="T0" fmla="*/ 61 w 133"/>
                <a:gd name="T1" fmla="*/ 0 h 125"/>
                <a:gd name="T2" fmla="*/ 0 w 133"/>
                <a:gd name="T3" fmla="*/ 75 h 125"/>
                <a:gd name="T4" fmla="*/ 76 w 133"/>
                <a:gd name="T5" fmla="*/ 124 h 125"/>
                <a:gd name="T6" fmla="*/ 132 w 133"/>
                <a:gd name="T7" fmla="*/ 54 h 125"/>
                <a:gd name="T8" fmla="*/ 61 w 133"/>
                <a:gd name="T9" fmla="*/ 0 h 125"/>
              </a:gdLst>
              <a:ahLst/>
              <a:cxnLst>
                <a:cxn ang="0">
                  <a:pos x="T0" y="T1"/>
                </a:cxn>
                <a:cxn ang="0">
                  <a:pos x="T2" y="T3"/>
                </a:cxn>
                <a:cxn ang="0">
                  <a:pos x="T4" y="T5"/>
                </a:cxn>
                <a:cxn ang="0">
                  <a:pos x="T6" y="T7"/>
                </a:cxn>
                <a:cxn ang="0">
                  <a:pos x="T8" y="T9"/>
                </a:cxn>
              </a:cxnLst>
              <a:rect l="0" t="0" r="r" b="b"/>
              <a:pathLst>
                <a:path w="133" h="125">
                  <a:moveTo>
                    <a:pt x="61" y="0"/>
                  </a:moveTo>
                  <a:lnTo>
                    <a:pt x="0" y="75"/>
                  </a:lnTo>
                  <a:lnTo>
                    <a:pt x="76" y="124"/>
                  </a:lnTo>
                  <a:lnTo>
                    <a:pt x="132" y="54"/>
                  </a:lnTo>
                  <a:lnTo>
                    <a:pt x="61" y="0"/>
                  </a:lnTo>
                </a:path>
              </a:pathLst>
            </a:custGeom>
            <a:gradFill rotWithShape="0">
              <a:gsLst>
                <a:gs pos="0">
                  <a:sysClr val="window" lastClr="FFFFFF"/>
                </a:gs>
                <a:gs pos="100000">
                  <a:sysClr val="window" lastClr="FFFFFF">
                    <a:gamma/>
                    <a:shade val="89804"/>
                    <a:invGamma/>
                  </a:sysClr>
                </a:gs>
              </a:gsLst>
              <a:lin ang="5400000" scaled="1"/>
            </a:gra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18" name="Line 251"/>
            <p:cNvSpPr>
              <a:spLocks noChangeShapeType="1"/>
            </p:cNvSpPr>
            <p:nvPr/>
          </p:nvSpPr>
          <p:spPr bwMode="auto">
            <a:xfrm>
              <a:off x="5037" y="1343"/>
              <a:ext cx="8" cy="1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19" name="Line 252"/>
            <p:cNvSpPr>
              <a:spLocks noChangeShapeType="1"/>
            </p:cNvSpPr>
            <p:nvPr/>
          </p:nvSpPr>
          <p:spPr bwMode="auto">
            <a:xfrm>
              <a:off x="5037" y="1342"/>
              <a:ext cx="9" cy="10"/>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20" name="Freeform 253"/>
            <p:cNvSpPr>
              <a:spLocks/>
            </p:cNvSpPr>
            <p:nvPr/>
          </p:nvSpPr>
          <p:spPr bwMode="auto">
            <a:xfrm>
              <a:off x="5028" y="1346"/>
              <a:ext cx="25" cy="19"/>
            </a:xfrm>
            <a:custGeom>
              <a:avLst/>
              <a:gdLst>
                <a:gd name="T0" fmla="*/ 10 w 25"/>
                <a:gd name="T1" fmla="*/ 15 h 19"/>
                <a:gd name="T2" fmla="*/ 14 w 25"/>
                <a:gd name="T3" fmla="*/ 18 h 19"/>
                <a:gd name="T4" fmla="*/ 14 w 25"/>
                <a:gd name="T5" fmla="*/ 18 h 19"/>
                <a:gd name="T6" fmla="*/ 16 w 25"/>
                <a:gd name="T7" fmla="*/ 17 h 19"/>
                <a:gd name="T8" fmla="*/ 23 w 25"/>
                <a:gd name="T9" fmla="*/ 8 h 19"/>
                <a:gd name="T10" fmla="*/ 23 w 25"/>
                <a:gd name="T11" fmla="*/ 8 h 19"/>
                <a:gd name="T12" fmla="*/ 24 w 25"/>
                <a:gd name="T13" fmla="*/ 7 h 19"/>
                <a:gd name="T14" fmla="*/ 19 w 25"/>
                <a:gd name="T15" fmla="*/ 4 h 19"/>
                <a:gd name="T16" fmla="*/ 14 w 25"/>
                <a:gd name="T17" fmla="*/ 3 h 19"/>
                <a:gd name="T18" fmla="*/ 14 w 25"/>
                <a:gd name="T19" fmla="*/ 3 h 19"/>
                <a:gd name="T20" fmla="*/ 8 w 25"/>
                <a:gd name="T21" fmla="*/ 1 h 19"/>
                <a:gd name="T22" fmla="*/ 8 w 25"/>
                <a:gd name="T23" fmla="*/ 1 h 19"/>
                <a:gd name="T24" fmla="*/ 2 w 25"/>
                <a:gd name="T25" fmla="*/ 0 h 19"/>
                <a:gd name="T26" fmla="*/ 0 w 25"/>
                <a:gd name="T27" fmla="*/ 1 h 19"/>
                <a:gd name="T28" fmla="*/ 5 w 25"/>
                <a:gd name="T29" fmla="*/ 5 h 19"/>
                <a:gd name="T30" fmla="*/ 2 w 25"/>
                <a:gd name="T31" fmla="*/ 8 h 19"/>
                <a:gd name="T32" fmla="*/ 5 w 25"/>
                <a:gd name="T33" fmla="*/ 13 h 19"/>
                <a:gd name="T34" fmla="*/ 5 w 25"/>
                <a:gd name="T35" fmla="*/ 13 h 19"/>
                <a:gd name="T36" fmla="*/ 10 w 25"/>
                <a:gd name="T37" fmla="*/ 15 h 19"/>
                <a:gd name="T38" fmla="*/ 10 w 25"/>
                <a:gd name="T39" fmla="*/ 15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19">
                  <a:moveTo>
                    <a:pt x="10" y="15"/>
                  </a:moveTo>
                  <a:lnTo>
                    <a:pt x="14" y="18"/>
                  </a:lnTo>
                  <a:lnTo>
                    <a:pt x="16" y="17"/>
                  </a:lnTo>
                  <a:lnTo>
                    <a:pt x="23" y="8"/>
                  </a:lnTo>
                  <a:lnTo>
                    <a:pt x="24" y="7"/>
                  </a:lnTo>
                  <a:lnTo>
                    <a:pt x="19" y="4"/>
                  </a:lnTo>
                  <a:lnTo>
                    <a:pt x="14" y="3"/>
                  </a:lnTo>
                  <a:lnTo>
                    <a:pt x="8" y="1"/>
                  </a:lnTo>
                  <a:lnTo>
                    <a:pt x="2" y="0"/>
                  </a:lnTo>
                  <a:lnTo>
                    <a:pt x="0" y="1"/>
                  </a:lnTo>
                  <a:lnTo>
                    <a:pt x="5" y="5"/>
                  </a:lnTo>
                  <a:lnTo>
                    <a:pt x="2" y="8"/>
                  </a:lnTo>
                  <a:lnTo>
                    <a:pt x="5" y="13"/>
                  </a:lnTo>
                  <a:lnTo>
                    <a:pt x="10" y="15"/>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21" name="Freeform 254"/>
            <p:cNvSpPr>
              <a:spLocks/>
            </p:cNvSpPr>
            <p:nvPr/>
          </p:nvSpPr>
          <p:spPr bwMode="auto">
            <a:xfrm>
              <a:off x="5027" y="1344"/>
              <a:ext cx="23" cy="24"/>
            </a:xfrm>
            <a:custGeom>
              <a:avLst/>
              <a:gdLst>
                <a:gd name="T0" fmla="*/ 8 w 23"/>
                <a:gd name="T1" fmla="*/ 0 h 24"/>
                <a:gd name="T2" fmla="*/ 22 w 23"/>
                <a:gd name="T3" fmla="*/ 17 h 24"/>
                <a:gd name="T4" fmla="*/ 15 w 23"/>
                <a:gd name="T5" fmla="*/ 23 h 24"/>
                <a:gd name="T6" fmla="*/ 0 w 23"/>
                <a:gd name="T7" fmla="*/ 5 h 24"/>
                <a:gd name="T8" fmla="*/ 8 w 23"/>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8" y="0"/>
                  </a:moveTo>
                  <a:lnTo>
                    <a:pt x="22" y="17"/>
                  </a:lnTo>
                  <a:lnTo>
                    <a:pt x="15" y="23"/>
                  </a:lnTo>
                  <a:lnTo>
                    <a:pt x="0" y="5"/>
                  </a:lnTo>
                  <a:lnTo>
                    <a:pt x="8"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22" name="Freeform 255"/>
            <p:cNvSpPr>
              <a:spLocks/>
            </p:cNvSpPr>
            <p:nvPr/>
          </p:nvSpPr>
          <p:spPr bwMode="auto">
            <a:xfrm>
              <a:off x="5037" y="1357"/>
              <a:ext cx="21" cy="17"/>
            </a:xfrm>
            <a:custGeom>
              <a:avLst/>
              <a:gdLst>
                <a:gd name="T0" fmla="*/ 1 w 21"/>
                <a:gd name="T1" fmla="*/ 0 h 17"/>
                <a:gd name="T2" fmla="*/ 0 w 21"/>
                <a:gd name="T3" fmla="*/ 2 h 17"/>
                <a:gd name="T4" fmla="*/ 3 w 21"/>
                <a:gd name="T5" fmla="*/ 4 h 17"/>
                <a:gd name="T6" fmla="*/ 1 w 21"/>
                <a:gd name="T7" fmla="*/ 6 h 17"/>
                <a:gd name="T8" fmla="*/ 3 w 21"/>
                <a:gd name="T9" fmla="*/ 10 h 17"/>
                <a:gd name="T10" fmla="*/ 3 w 21"/>
                <a:gd name="T11" fmla="*/ 10 h 17"/>
                <a:gd name="T12" fmla="*/ 4 w 21"/>
                <a:gd name="T13" fmla="*/ 13 h 17"/>
                <a:gd name="T14" fmla="*/ 7 w 21"/>
                <a:gd name="T15" fmla="*/ 14 h 17"/>
                <a:gd name="T16" fmla="*/ 11 w 21"/>
                <a:gd name="T17" fmla="*/ 14 h 17"/>
                <a:gd name="T18" fmla="*/ 11 w 21"/>
                <a:gd name="T19" fmla="*/ 14 h 17"/>
                <a:gd name="T20" fmla="*/ 14 w 21"/>
                <a:gd name="T21" fmla="*/ 16 h 17"/>
                <a:gd name="T22" fmla="*/ 16 w 21"/>
                <a:gd name="T23" fmla="*/ 13 h 17"/>
                <a:gd name="T24" fmla="*/ 19 w 21"/>
                <a:gd name="T25" fmla="*/ 16 h 17"/>
                <a:gd name="T26" fmla="*/ 20 w 21"/>
                <a:gd name="T27" fmla="*/ 13 h 17"/>
                <a:gd name="T28" fmla="*/ 19 w 21"/>
                <a:gd name="T29" fmla="*/ 10 h 17"/>
                <a:gd name="T30" fmla="*/ 19 w 21"/>
                <a:gd name="T31" fmla="*/ 10 h 17"/>
                <a:gd name="T32" fmla="*/ 17 w 21"/>
                <a:gd name="T33" fmla="*/ 5 h 17"/>
                <a:gd name="T34" fmla="*/ 17 w 21"/>
                <a:gd name="T35" fmla="*/ 5 h 17"/>
                <a:gd name="T36" fmla="*/ 17 w 21"/>
                <a:gd name="T37" fmla="*/ 2 h 17"/>
                <a:gd name="T38" fmla="*/ 14 w 21"/>
                <a:gd name="T39" fmla="*/ 0 h 17"/>
                <a:gd name="T40" fmla="*/ 10 w 21"/>
                <a:gd name="T41" fmla="*/ 0 h 17"/>
                <a:gd name="T42" fmla="*/ 10 w 21"/>
                <a:gd name="T43" fmla="*/ 0 h 17"/>
                <a:gd name="T44" fmla="*/ 6 w 21"/>
                <a:gd name="T45" fmla="*/ 0 h 17"/>
                <a:gd name="T46" fmla="*/ 6 w 21"/>
                <a:gd name="T47" fmla="*/ 0 h 17"/>
                <a:gd name="T48" fmla="*/ 1 w 21"/>
                <a:gd name="T49" fmla="*/ 0 h 17"/>
                <a:gd name="T50" fmla="*/ 1 w 21"/>
                <a:gd name="T51" fmla="*/ 0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 h="17">
                  <a:moveTo>
                    <a:pt x="1" y="0"/>
                  </a:moveTo>
                  <a:lnTo>
                    <a:pt x="0" y="2"/>
                  </a:lnTo>
                  <a:lnTo>
                    <a:pt x="3" y="4"/>
                  </a:lnTo>
                  <a:lnTo>
                    <a:pt x="1" y="6"/>
                  </a:lnTo>
                  <a:lnTo>
                    <a:pt x="3" y="10"/>
                  </a:lnTo>
                  <a:lnTo>
                    <a:pt x="4" y="13"/>
                  </a:lnTo>
                  <a:lnTo>
                    <a:pt x="7" y="14"/>
                  </a:lnTo>
                  <a:lnTo>
                    <a:pt x="11" y="14"/>
                  </a:lnTo>
                  <a:lnTo>
                    <a:pt x="14" y="16"/>
                  </a:lnTo>
                  <a:lnTo>
                    <a:pt x="16" y="13"/>
                  </a:lnTo>
                  <a:lnTo>
                    <a:pt x="19" y="16"/>
                  </a:lnTo>
                  <a:lnTo>
                    <a:pt x="20" y="13"/>
                  </a:lnTo>
                  <a:lnTo>
                    <a:pt x="19" y="10"/>
                  </a:lnTo>
                  <a:lnTo>
                    <a:pt x="17" y="5"/>
                  </a:lnTo>
                  <a:lnTo>
                    <a:pt x="17" y="2"/>
                  </a:lnTo>
                  <a:lnTo>
                    <a:pt x="14" y="0"/>
                  </a:lnTo>
                  <a:lnTo>
                    <a:pt x="10" y="0"/>
                  </a:lnTo>
                  <a:lnTo>
                    <a:pt x="6" y="0"/>
                  </a:lnTo>
                  <a:lnTo>
                    <a:pt x="1" y="0"/>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23" name="Line 256"/>
            <p:cNvSpPr>
              <a:spLocks noChangeShapeType="1"/>
            </p:cNvSpPr>
            <p:nvPr/>
          </p:nvSpPr>
          <p:spPr bwMode="auto">
            <a:xfrm>
              <a:off x="5034" y="1331"/>
              <a:ext cx="8" cy="8"/>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24" name="Line 257"/>
            <p:cNvSpPr>
              <a:spLocks noChangeShapeType="1"/>
            </p:cNvSpPr>
            <p:nvPr/>
          </p:nvSpPr>
          <p:spPr bwMode="auto">
            <a:xfrm>
              <a:off x="5037" y="1328"/>
              <a:ext cx="9" cy="1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25" name="Freeform 258"/>
            <p:cNvSpPr>
              <a:spLocks/>
            </p:cNvSpPr>
            <p:nvPr/>
          </p:nvSpPr>
          <p:spPr bwMode="auto">
            <a:xfrm>
              <a:off x="5029" y="1333"/>
              <a:ext cx="23" cy="24"/>
            </a:xfrm>
            <a:custGeom>
              <a:avLst/>
              <a:gdLst>
                <a:gd name="T0" fmla="*/ 8 w 23"/>
                <a:gd name="T1" fmla="*/ 20 h 24"/>
                <a:gd name="T2" fmla="*/ 14 w 23"/>
                <a:gd name="T3" fmla="*/ 23 h 24"/>
                <a:gd name="T4" fmla="*/ 15 w 23"/>
                <a:gd name="T5" fmla="*/ 22 h 24"/>
                <a:gd name="T6" fmla="*/ 15 w 23"/>
                <a:gd name="T7" fmla="*/ 22 h 24"/>
                <a:gd name="T8" fmla="*/ 21 w 23"/>
                <a:gd name="T9" fmla="*/ 13 h 24"/>
                <a:gd name="T10" fmla="*/ 22 w 23"/>
                <a:gd name="T11" fmla="*/ 11 h 24"/>
                <a:gd name="T12" fmla="*/ 22 w 23"/>
                <a:gd name="T13" fmla="*/ 11 h 24"/>
                <a:gd name="T14" fmla="*/ 17 w 23"/>
                <a:gd name="T15" fmla="*/ 7 h 24"/>
                <a:gd name="T16" fmla="*/ 13 w 23"/>
                <a:gd name="T17" fmla="*/ 4 h 24"/>
                <a:gd name="T18" fmla="*/ 13 w 23"/>
                <a:gd name="T19" fmla="*/ 4 h 24"/>
                <a:gd name="T20" fmla="*/ 7 w 23"/>
                <a:gd name="T21" fmla="*/ 2 h 24"/>
                <a:gd name="T22" fmla="*/ 6 w 23"/>
                <a:gd name="T23" fmla="*/ 3 h 24"/>
                <a:gd name="T24" fmla="*/ 1 w 23"/>
                <a:gd name="T25" fmla="*/ 0 h 24"/>
                <a:gd name="T26" fmla="*/ 0 w 23"/>
                <a:gd name="T27" fmla="*/ 2 h 24"/>
                <a:gd name="T28" fmla="*/ 3 w 23"/>
                <a:gd name="T29" fmla="*/ 7 h 24"/>
                <a:gd name="T30" fmla="*/ 2 w 23"/>
                <a:gd name="T31" fmla="*/ 9 h 24"/>
                <a:gd name="T32" fmla="*/ 5 w 23"/>
                <a:gd name="T33" fmla="*/ 14 h 24"/>
                <a:gd name="T34" fmla="*/ 5 w 23"/>
                <a:gd name="T35" fmla="*/ 14 h 24"/>
                <a:gd name="T36" fmla="*/ 8 w 23"/>
                <a:gd name="T37" fmla="*/ 20 h 24"/>
                <a:gd name="T38" fmla="*/ 8 w 23"/>
                <a:gd name="T39" fmla="*/ 20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 h="24">
                  <a:moveTo>
                    <a:pt x="8" y="20"/>
                  </a:moveTo>
                  <a:lnTo>
                    <a:pt x="14" y="23"/>
                  </a:lnTo>
                  <a:lnTo>
                    <a:pt x="15" y="22"/>
                  </a:lnTo>
                  <a:lnTo>
                    <a:pt x="21" y="13"/>
                  </a:lnTo>
                  <a:lnTo>
                    <a:pt x="22" y="11"/>
                  </a:lnTo>
                  <a:lnTo>
                    <a:pt x="17" y="7"/>
                  </a:lnTo>
                  <a:lnTo>
                    <a:pt x="13" y="4"/>
                  </a:lnTo>
                  <a:lnTo>
                    <a:pt x="7" y="2"/>
                  </a:lnTo>
                  <a:lnTo>
                    <a:pt x="6" y="3"/>
                  </a:lnTo>
                  <a:lnTo>
                    <a:pt x="1" y="0"/>
                  </a:lnTo>
                  <a:lnTo>
                    <a:pt x="0" y="2"/>
                  </a:lnTo>
                  <a:lnTo>
                    <a:pt x="3" y="7"/>
                  </a:lnTo>
                  <a:lnTo>
                    <a:pt x="2" y="9"/>
                  </a:lnTo>
                  <a:lnTo>
                    <a:pt x="5" y="14"/>
                  </a:lnTo>
                  <a:lnTo>
                    <a:pt x="8" y="2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26" name="Freeform 259"/>
            <p:cNvSpPr>
              <a:spLocks/>
            </p:cNvSpPr>
            <p:nvPr/>
          </p:nvSpPr>
          <p:spPr bwMode="auto">
            <a:xfrm>
              <a:off x="5026" y="1330"/>
              <a:ext cx="24" cy="25"/>
            </a:xfrm>
            <a:custGeom>
              <a:avLst/>
              <a:gdLst>
                <a:gd name="T0" fmla="*/ 10 w 24"/>
                <a:gd name="T1" fmla="*/ 0 h 25"/>
                <a:gd name="T2" fmla="*/ 23 w 24"/>
                <a:gd name="T3" fmla="*/ 18 h 25"/>
                <a:gd name="T4" fmla="*/ 15 w 24"/>
                <a:gd name="T5" fmla="*/ 24 h 25"/>
                <a:gd name="T6" fmla="*/ 0 w 24"/>
                <a:gd name="T7" fmla="*/ 6 h 25"/>
                <a:gd name="T8" fmla="*/ 10 w 2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5">
                  <a:moveTo>
                    <a:pt x="10" y="0"/>
                  </a:moveTo>
                  <a:lnTo>
                    <a:pt x="23" y="18"/>
                  </a:lnTo>
                  <a:lnTo>
                    <a:pt x="15" y="24"/>
                  </a:lnTo>
                  <a:lnTo>
                    <a:pt x="0" y="6"/>
                  </a:lnTo>
                  <a:lnTo>
                    <a:pt x="10"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27" name="Freeform 260"/>
            <p:cNvSpPr>
              <a:spLocks/>
            </p:cNvSpPr>
            <p:nvPr/>
          </p:nvSpPr>
          <p:spPr bwMode="auto">
            <a:xfrm>
              <a:off x="5038" y="1340"/>
              <a:ext cx="22" cy="20"/>
            </a:xfrm>
            <a:custGeom>
              <a:avLst/>
              <a:gdLst>
                <a:gd name="T0" fmla="*/ 3 w 22"/>
                <a:gd name="T1" fmla="*/ 1 h 20"/>
                <a:gd name="T2" fmla="*/ 1 w 22"/>
                <a:gd name="T3" fmla="*/ 4 h 20"/>
                <a:gd name="T4" fmla="*/ 4 w 22"/>
                <a:gd name="T5" fmla="*/ 6 h 20"/>
                <a:gd name="T6" fmla="*/ 0 w 22"/>
                <a:gd name="T7" fmla="*/ 9 h 20"/>
                <a:gd name="T8" fmla="*/ 2 w 22"/>
                <a:gd name="T9" fmla="*/ 13 h 20"/>
                <a:gd name="T10" fmla="*/ 2 w 22"/>
                <a:gd name="T11" fmla="*/ 13 h 20"/>
                <a:gd name="T12" fmla="*/ 4 w 22"/>
                <a:gd name="T13" fmla="*/ 15 h 20"/>
                <a:gd name="T14" fmla="*/ 6 w 22"/>
                <a:gd name="T15" fmla="*/ 17 h 20"/>
                <a:gd name="T16" fmla="*/ 6 w 22"/>
                <a:gd name="T17" fmla="*/ 17 h 20"/>
                <a:gd name="T18" fmla="*/ 9 w 22"/>
                <a:gd name="T19" fmla="*/ 19 h 20"/>
                <a:gd name="T20" fmla="*/ 13 w 22"/>
                <a:gd name="T21" fmla="*/ 19 h 20"/>
                <a:gd name="T22" fmla="*/ 16 w 22"/>
                <a:gd name="T23" fmla="*/ 14 h 20"/>
                <a:gd name="T24" fmla="*/ 19 w 22"/>
                <a:gd name="T25" fmla="*/ 16 h 20"/>
                <a:gd name="T26" fmla="*/ 21 w 22"/>
                <a:gd name="T27" fmla="*/ 15 h 20"/>
                <a:gd name="T28" fmla="*/ 19 w 22"/>
                <a:gd name="T29" fmla="*/ 11 h 20"/>
                <a:gd name="T30" fmla="*/ 19 w 22"/>
                <a:gd name="T31" fmla="*/ 11 h 20"/>
                <a:gd name="T32" fmla="*/ 21 w 22"/>
                <a:gd name="T33" fmla="*/ 8 h 20"/>
                <a:gd name="T34" fmla="*/ 18 w 22"/>
                <a:gd name="T35" fmla="*/ 7 h 20"/>
                <a:gd name="T36" fmla="*/ 16 w 22"/>
                <a:gd name="T37" fmla="*/ 5 h 20"/>
                <a:gd name="T38" fmla="*/ 11 w 22"/>
                <a:gd name="T39" fmla="*/ 2 h 20"/>
                <a:gd name="T40" fmla="*/ 11 w 22"/>
                <a:gd name="T41" fmla="*/ 2 h 20"/>
                <a:gd name="T42" fmla="*/ 8 w 22"/>
                <a:gd name="T43" fmla="*/ 0 h 20"/>
                <a:gd name="T44" fmla="*/ 7 w 22"/>
                <a:gd name="T45" fmla="*/ 1 h 20"/>
                <a:gd name="T46" fmla="*/ 7 w 22"/>
                <a:gd name="T47" fmla="*/ 1 h 20"/>
                <a:gd name="T48" fmla="*/ 3 w 22"/>
                <a:gd name="T49" fmla="*/ 1 h 20"/>
                <a:gd name="T50" fmla="*/ 3 w 22"/>
                <a:gd name="T51" fmla="*/ 1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 h="20">
                  <a:moveTo>
                    <a:pt x="3" y="1"/>
                  </a:moveTo>
                  <a:lnTo>
                    <a:pt x="1" y="4"/>
                  </a:lnTo>
                  <a:lnTo>
                    <a:pt x="4" y="6"/>
                  </a:lnTo>
                  <a:lnTo>
                    <a:pt x="0" y="9"/>
                  </a:lnTo>
                  <a:lnTo>
                    <a:pt x="2" y="13"/>
                  </a:lnTo>
                  <a:lnTo>
                    <a:pt x="4" y="15"/>
                  </a:lnTo>
                  <a:lnTo>
                    <a:pt x="6" y="17"/>
                  </a:lnTo>
                  <a:lnTo>
                    <a:pt x="9" y="19"/>
                  </a:lnTo>
                  <a:lnTo>
                    <a:pt x="13" y="19"/>
                  </a:lnTo>
                  <a:lnTo>
                    <a:pt x="16" y="14"/>
                  </a:lnTo>
                  <a:lnTo>
                    <a:pt x="19" y="16"/>
                  </a:lnTo>
                  <a:lnTo>
                    <a:pt x="21" y="15"/>
                  </a:lnTo>
                  <a:lnTo>
                    <a:pt x="19" y="11"/>
                  </a:lnTo>
                  <a:lnTo>
                    <a:pt x="21" y="8"/>
                  </a:lnTo>
                  <a:lnTo>
                    <a:pt x="18" y="7"/>
                  </a:lnTo>
                  <a:lnTo>
                    <a:pt x="16" y="5"/>
                  </a:lnTo>
                  <a:lnTo>
                    <a:pt x="11" y="2"/>
                  </a:lnTo>
                  <a:lnTo>
                    <a:pt x="8" y="0"/>
                  </a:lnTo>
                  <a:lnTo>
                    <a:pt x="7" y="1"/>
                  </a:lnTo>
                  <a:lnTo>
                    <a:pt x="3" y="1"/>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28" name="Line 261"/>
            <p:cNvSpPr>
              <a:spLocks noChangeShapeType="1"/>
            </p:cNvSpPr>
            <p:nvPr/>
          </p:nvSpPr>
          <p:spPr bwMode="auto">
            <a:xfrm>
              <a:off x="5045" y="1326"/>
              <a:ext cx="11" cy="9"/>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29" name="Line 262"/>
            <p:cNvSpPr>
              <a:spLocks noChangeShapeType="1"/>
            </p:cNvSpPr>
            <p:nvPr/>
          </p:nvSpPr>
          <p:spPr bwMode="auto">
            <a:xfrm>
              <a:off x="5049" y="1326"/>
              <a:ext cx="11" cy="9"/>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30" name="Freeform 263"/>
            <p:cNvSpPr>
              <a:spLocks/>
            </p:cNvSpPr>
            <p:nvPr/>
          </p:nvSpPr>
          <p:spPr bwMode="auto">
            <a:xfrm>
              <a:off x="5041" y="1327"/>
              <a:ext cx="25" cy="21"/>
            </a:xfrm>
            <a:custGeom>
              <a:avLst/>
              <a:gdLst>
                <a:gd name="T0" fmla="*/ 11 w 25"/>
                <a:gd name="T1" fmla="*/ 19 h 21"/>
                <a:gd name="T2" fmla="*/ 11 w 25"/>
                <a:gd name="T3" fmla="*/ 19 h 21"/>
                <a:gd name="T4" fmla="*/ 13 w 25"/>
                <a:gd name="T5" fmla="*/ 17 h 21"/>
                <a:gd name="T6" fmla="*/ 18 w 25"/>
                <a:gd name="T7" fmla="*/ 20 h 21"/>
                <a:gd name="T8" fmla="*/ 24 w 25"/>
                <a:gd name="T9" fmla="*/ 11 h 21"/>
                <a:gd name="T10" fmla="*/ 20 w 25"/>
                <a:gd name="T11" fmla="*/ 8 h 21"/>
                <a:gd name="T12" fmla="*/ 21 w 25"/>
                <a:gd name="T13" fmla="*/ 7 h 21"/>
                <a:gd name="T14" fmla="*/ 17 w 25"/>
                <a:gd name="T15" fmla="*/ 3 h 21"/>
                <a:gd name="T16" fmla="*/ 15 w 25"/>
                <a:gd name="T17" fmla="*/ 5 h 21"/>
                <a:gd name="T18" fmla="*/ 10 w 25"/>
                <a:gd name="T19" fmla="*/ 1 h 21"/>
                <a:gd name="T20" fmla="*/ 3 w 25"/>
                <a:gd name="T21" fmla="*/ 0 h 21"/>
                <a:gd name="T22" fmla="*/ 3 w 25"/>
                <a:gd name="T23" fmla="*/ 1 h 21"/>
                <a:gd name="T24" fmla="*/ 3 w 25"/>
                <a:gd name="T25" fmla="*/ 1 h 21"/>
                <a:gd name="T26" fmla="*/ 2 w 25"/>
                <a:gd name="T27" fmla="*/ 3 h 21"/>
                <a:gd name="T28" fmla="*/ 0 w 25"/>
                <a:gd name="T29" fmla="*/ 5 h 21"/>
                <a:gd name="T30" fmla="*/ 0 w 25"/>
                <a:gd name="T31" fmla="*/ 5 h 21"/>
                <a:gd name="T32" fmla="*/ 3 w 25"/>
                <a:gd name="T33" fmla="*/ 10 h 21"/>
                <a:gd name="T34" fmla="*/ 8 w 25"/>
                <a:gd name="T35" fmla="*/ 14 h 21"/>
                <a:gd name="T36" fmla="*/ 7 w 25"/>
                <a:gd name="T37" fmla="*/ 15 h 21"/>
                <a:gd name="T38" fmla="*/ 11 w 25"/>
                <a:gd name="T39" fmla="*/ 19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21">
                  <a:moveTo>
                    <a:pt x="11" y="19"/>
                  </a:moveTo>
                  <a:lnTo>
                    <a:pt x="11" y="19"/>
                  </a:lnTo>
                  <a:lnTo>
                    <a:pt x="13" y="17"/>
                  </a:lnTo>
                  <a:lnTo>
                    <a:pt x="18" y="20"/>
                  </a:lnTo>
                  <a:lnTo>
                    <a:pt x="24" y="11"/>
                  </a:lnTo>
                  <a:lnTo>
                    <a:pt x="20" y="8"/>
                  </a:lnTo>
                  <a:lnTo>
                    <a:pt x="21" y="7"/>
                  </a:lnTo>
                  <a:lnTo>
                    <a:pt x="17" y="3"/>
                  </a:lnTo>
                  <a:lnTo>
                    <a:pt x="15" y="5"/>
                  </a:lnTo>
                  <a:lnTo>
                    <a:pt x="10" y="1"/>
                  </a:lnTo>
                  <a:lnTo>
                    <a:pt x="3" y="0"/>
                  </a:lnTo>
                  <a:lnTo>
                    <a:pt x="3" y="1"/>
                  </a:lnTo>
                  <a:lnTo>
                    <a:pt x="2" y="3"/>
                  </a:lnTo>
                  <a:lnTo>
                    <a:pt x="0" y="5"/>
                  </a:lnTo>
                  <a:lnTo>
                    <a:pt x="3" y="10"/>
                  </a:lnTo>
                  <a:lnTo>
                    <a:pt x="8" y="14"/>
                  </a:lnTo>
                  <a:lnTo>
                    <a:pt x="7" y="15"/>
                  </a:lnTo>
                  <a:lnTo>
                    <a:pt x="11" y="19"/>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31" name="Freeform 264"/>
            <p:cNvSpPr>
              <a:spLocks/>
            </p:cNvSpPr>
            <p:nvPr/>
          </p:nvSpPr>
          <p:spPr bwMode="auto">
            <a:xfrm>
              <a:off x="5039" y="1326"/>
              <a:ext cx="24" cy="26"/>
            </a:xfrm>
            <a:custGeom>
              <a:avLst/>
              <a:gdLst>
                <a:gd name="T0" fmla="*/ 8 w 24"/>
                <a:gd name="T1" fmla="*/ 0 h 26"/>
                <a:gd name="T2" fmla="*/ 23 w 24"/>
                <a:gd name="T3" fmla="*/ 19 h 26"/>
                <a:gd name="T4" fmla="*/ 15 w 24"/>
                <a:gd name="T5" fmla="*/ 25 h 26"/>
                <a:gd name="T6" fmla="*/ 0 w 24"/>
                <a:gd name="T7" fmla="*/ 6 h 26"/>
                <a:gd name="T8" fmla="*/ 8 w 24"/>
                <a:gd name="T9" fmla="*/ 0 h 26"/>
                <a:gd name="T10" fmla="*/ 8 w 24"/>
                <a:gd name="T11" fmla="*/ 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6">
                  <a:moveTo>
                    <a:pt x="8" y="0"/>
                  </a:moveTo>
                  <a:lnTo>
                    <a:pt x="23" y="19"/>
                  </a:lnTo>
                  <a:lnTo>
                    <a:pt x="15" y="25"/>
                  </a:lnTo>
                  <a:lnTo>
                    <a:pt x="0" y="6"/>
                  </a:lnTo>
                  <a:lnTo>
                    <a:pt x="8"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32" name="Freeform 265"/>
            <p:cNvSpPr>
              <a:spLocks/>
            </p:cNvSpPr>
            <p:nvPr/>
          </p:nvSpPr>
          <p:spPr bwMode="auto">
            <a:xfrm>
              <a:off x="5047" y="1336"/>
              <a:ext cx="25" cy="17"/>
            </a:xfrm>
            <a:custGeom>
              <a:avLst/>
              <a:gdLst>
                <a:gd name="T0" fmla="*/ 3 w 25"/>
                <a:gd name="T1" fmla="*/ 2 h 17"/>
                <a:gd name="T2" fmla="*/ 2 w 25"/>
                <a:gd name="T3" fmla="*/ 4 h 17"/>
                <a:gd name="T4" fmla="*/ 0 w 25"/>
                <a:gd name="T5" fmla="*/ 6 h 17"/>
                <a:gd name="T6" fmla="*/ 3 w 25"/>
                <a:gd name="T7" fmla="*/ 13 h 17"/>
                <a:gd name="T8" fmla="*/ 7 w 25"/>
                <a:gd name="T9" fmla="*/ 15 h 17"/>
                <a:gd name="T10" fmla="*/ 9 w 25"/>
                <a:gd name="T11" fmla="*/ 14 h 17"/>
                <a:gd name="T12" fmla="*/ 12 w 25"/>
                <a:gd name="T13" fmla="*/ 15 h 17"/>
                <a:gd name="T14" fmla="*/ 16 w 25"/>
                <a:gd name="T15" fmla="*/ 16 h 17"/>
                <a:gd name="T16" fmla="*/ 18 w 25"/>
                <a:gd name="T17" fmla="*/ 14 h 17"/>
                <a:gd name="T18" fmla="*/ 21 w 25"/>
                <a:gd name="T19" fmla="*/ 16 h 17"/>
                <a:gd name="T20" fmla="*/ 24 w 25"/>
                <a:gd name="T21" fmla="*/ 13 h 17"/>
                <a:gd name="T22" fmla="*/ 21 w 25"/>
                <a:gd name="T23" fmla="*/ 11 h 17"/>
                <a:gd name="T24" fmla="*/ 22 w 25"/>
                <a:gd name="T25" fmla="*/ 9 h 17"/>
                <a:gd name="T26" fmla="*/ 20 w 25"/>
                <a:gd name="T27" fmla="*/ 6 h 17"/>
                <a:gd name="T28" fmla="*/ 17 w 25"/>
                <a:gd name="T29" fmla="*/ 4 h 17"/>
                <a:gd name="T30" fmla="*/ 17 w 25"/>
                <a:gd name="T31" fmla="*/ 4 h 17"/>
                <a:gd name="T32" fmla="*/ 14 w 25"/>
                <a:gd name="T33" fmla="*/ 1 h 17"/>
                <a:gd name="T34" fmla="*/ 5 w 25"/>
                <a:gd name="T35" fmla="*/ 0 h 17"/>
                <a:gd name="T36" fmla="*/ 3 w 25"/>
                <a:gd name="T37" fmla="*/ 2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 h="17">
                  <a:moveTo>
                    <a:pt x="3" y="2"/>
                  </a:moveTo>
                  <a:lnTo>
                    <a:pt x="2" y="4"/>
                  </a:lnTo>
                  <a:lnTo>
                    <a:pt x="0" y="6"/>
                  </a:lnTo>
                  <a:lnTo>
                    <a:pt x="3" y="13"/>
                  </a:lnTo>
                  <a:lnTo>
                    <a:pt x="7" y="15"/>
                  </a:lnTo>
                  <a:lnTo>
                    <a:pt x="9" y="14"/>
                  </a:lnTo>
                  <a:lnTo>
                    <a:pt x="12" y="15"/>
                  </a:lnTo>
                  <a:lnTo>
                    <a:pt x="16" y="16"/>
                  </a:lnTo>
                  <a:lnTo>
                    <a:pt x="18" y="14"/>
                  </a:lnTo>
                  <a:lnTo>
                    <a:pt x="21" y="16"/>
                  </a:lnTo>
                  <a:lnTo>
                    <a:pt x="24" y="13"/>
                  </a:lnTo>
                  <a:lnTo>
                    <a:pt x="21" y="11"/>
                  </a:lnTo>
                  <a:lnTo>
                    <a:pt x="22" y="9"/>
                  </a:lnTo>
                  <a:lnTo>
                    <a:pt x="20" y="6"/>
                  </a:lnTo>
                  <a:lnTo>
                    <a:pt x="17" y="4"/>
                  </a:lnTo>
                  <a:lnTo>
                    <a:pt x="14" y="1"/>
                  </a:lnTo>
                  <a:lnTo>
                    <a:pt x="5" y="0"/>
                  </a:lnTo>
                  <a:lnTo>
                    <a:pt x="3" y="2"/>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33" name="Line 266"/>
            <p:cNvSpPr>
              <a:spLocks noChangeShapeType="1"/>
            </p:cNvSpPr>
            <p:nvPr/>
          </p:nvSpPr>
          <p:spPr bwMode="auto">
            <a:xfrm>
              <a:off x="5069" y="1335"/>
              <a:ext cx="10" cy="10"/>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34" name="Line 267"/>
            <p:cNvSpPr>
              <a:spLocks noChangeShapeType="1"/>
            </p:cNvSpPr>
            <p:nvPr/>
          </p:nvSpPr>
          <p:spPr bwMode="auto">
            <a:xfrm>
              <a:off x="5071" y="1334"/>
              <a:ext cx="7" cy="10"/>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35" name="Freeform 268"/>
            <p:cNvSpPr>
              <a:spLocks/>
            </p:cNvSpPr>
            <p:nvPr/>
          </p:nvSpPr>
          <p:spPr bwMode="auto">
            <a:xfrm>
              <a:off x="5062" y="1340"/>
              <a:ext cx="25" cy="21"/>
            </a:xfrm>
            <a:custGeom>
              <a:avLst/>
              <a:gdLst>
                <a:gd name="T0" fmla="*/ 10 w 25"/>
                <a:gd name="T1" fmla="*/ 16 h 21"/>
                <a:gd name="T2" fmla="*/ 14 w 25"/>
                <a:gd name="T3" fmla="*/ 20 h 21"/>
                <a:gd name="T4" fmla="*/ 16 w 25"/>
                <a:gd name="T5" fmla="*/ 18 h 21"/>
                <a:gd name="T6" fmla="*/ 16 w 25"/>
                <a:gd name="T7" fmla="*/ 18 h 21"/>
                <a:gd name="T8" fmla="*/ 23 w 25"/>
                <a:gd name="T9" fmla="*/ 10 h 21"/>
                <a:gd name="T10" fmla="*/ 23 w 25"/>
                <a:gd name="T11" fmla="*/ 10 h 21"/>
                <a:gd name="T12" fmla="*/ 24 w 25"/>
                <a:gd name="T13" fmla="*/ 8 h 21"/>
                <a:gd name="T14" fmla="*/ 19 w 25"/>
                <a:gd name="T15" fmla="*/ 4 h 21"/>
                <a:gd name="T16" fmla="*/ 14 w 25"/>
                <a:gd name="T17" fmla="*/ 3 h 21"/>
                <a:gd name="T18" fmla="*/ 14 w 25"/>
                <a:gd name="T19" fmla="*/ 3 h 21"/>
                <a:gd name="T20" fmla="*/ 8 w 25"/>
                <a:gd name="T21" fmla="*/ 1 h 21"/>
                <a:gd name="T22" fmla="*/ 8 w 25"/>
                <a:gd name="T23" fmla="*/ 1 h 21"/>
                <a:gd name="T24" fmla="*/ 1 w 25"/>
                <a:gd name="T25" fmla="*/ 0 h 21"/>
                <a:gd name="T26" fmla="*/ 0 w 25"/>
                <a:gd name="T27" fmla="*/ 2 h 21"/>
                <a:gd name="T28" fmla="*/ 4 w 25"/>
                <a:gd name="T29" fmla="*/ 6 h 21"/>
                <a:gd name="T30" fmla="*/ 4 w 25"/>
                <a:gd name="T31" fmla="*/ 6 h 21"/>
                <a:gd name="T32" fmla="*/ 7 w 25"/>
                <a:gd name="T33" fmla="*/ 11 h 21"/>
                <a:gd name="T34" fmla="*/ 7 w 25"/>
                <a:gd name="T35" fmla="*/ 11 h 21"/>
                <a:gd name="T36" fmla="*/ 10 w 25"/>
                <a:gd name="T37" fmla="*/ 16 h 21"/>
                <a:gd name="T38" fmla="*/ 10 w 25"/>
                <a:gd name="T39" fmla="*/ 16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21">
                  <a:moveTo>
                    <a:pt x="10" y="16"/>
                  </a:moveTo>
                  <a:lnTo>
                    <a:pt x="14" y="20"/>
                  </a:lnTo>
                  <a:lnTo>
                    <a:pt x="16" y="18"/>
                  </a:lnTo>
                  <a:lnTo>
                    <a:pt x="23" y="10"/>
                  </a:lnTo>
                  <a:lnTo>
                    <a:pt x="24" y="8"/>
                  </a:lnTo>
                  <a:lnTo>
                    <a:pt x="19" y="4"/>
                  </a:lnTo>
                  <a:lnTo>
                    <a:pt x="14" y="3"/>
                  </a:lnTo>
                  <a:lnTo>
                    <a:pt x="8" y="1"/>
                  </a:lnTo>
                  <a:lnTo>
                    <a:pt x="1" y="0"/>
                  </a:lnTo>
                  <a:lnTo>
                    <a:pt x="0" y="2"/>
                  </a:lnTo>
                  <a:lnTo>
                    <a:pt x="4" y="6"/>
                  </a:lnTo>
                  <a:lnTo>
                    <a:pt x="7" y="11"/>
                  </a:lnTo>
                  <a:lnTo>
                    <a:pt x="10"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36" name="Freeform 269"/>
            <p:cNvSpPr>
              <a:spLocks/>
            </p:cNvSpPr>
            <p:nvPr/>
          </p:nvSpPr>
          <p:spPr bwMode="auto">
            <a:xfrm>
              <a:off x="5060" y="1337"/>
              <a:ext cx="23" cy="25"/>
            </a:xfrm>
            <a:custGeom>
              <a:avLst/>
              <a:gdLst>
                <a:gd name="T0" fmla="*/ 8 w 23"/>
                <a:gd name="T1" fmla="*/ 0 h 25"/>
                <a:gd name="T2" fmla="*/ 22 w 23"/>
                <a:gd name="T3" fmla="*/ 18 h 25"/>
                <a:gd name="T4" fmla="*/ 15 w 23"/>
                <a:gd name="T5" fmla="*/ 24 h 25"/>
                <a:gd name="T6" fmla="*/ 0 w 23"/>
                <a:gd name="T7" fmla="*/ 6 h 25"/>
                <a:gd name="T8" fmla="*/ 8 w 23"/>
                <a:gd name="T9" fmla="*/ 0 h 25"/>
                <a:gd name="T10" fmla="*/ 8 w 23"/>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25">
                  <a:moveTo>
                    <a:pt x="8" y="0"/>
                  </a:moveTo>
                  <a:lnTo>
                    <a:pt x="22" y="18"/>
                  </a:lnTo>
                  <a:lnTo>
                    <a:pt x="15" y="24"/>
                  </a:lnTo>
                  <a:lnTo>
                    <a:pt x="0" y="6"/>
                  </a:lnTo>
                  <a:lnTo>
                    <a:pt x="8"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37" name="Freeform 270"/>
            <p:cNvSpPr>
              <a:spLocks/>
            </p:cNvSpPr>
            <p:nvPr/>
          </p:nvSpPr>
          <p:spPr bwMode="auto">
            <a:xfrm>
              <a:off x="5072" y="1347"/>
              <a:ext cx="23" cy="17"/>
            </a:xfrm>
            <a:custGeom>
              <a:avLst/>
              <a:gdLst>
                <a:gd name="T0" fmla="*/ 1 w 23"/>
                <a:gd name="T1" fmla="*/ 1 h 17"/>
                <a:gd name="T2" fmla="*/ 1 w 23"/>
                <a:gd name="T3" fmla="*/ 1 h 17"/>
                <a:gd name="T4" fmla="*/ 2 w 23"/>
                <a:gd name="T5" fmla="*/ 5 h 17"/>
                <a:gd name="T6" fmla="*/ 0 w 23"/>
                <a:gd name="T7" fmla="*/ 6 h 17"/>
                <a:gd name="T8" fmla="*/ 2 w 23"/>
                <a:gd name="T9" fmla="*/ 11 h 17"/>
                <a:gd name="T10" fmla="*/ 2 w 23"/>
                <a:gd name="T11" fmla="*/ 11 h 17"/>
                <a:gd name="T12" fmla="*/ 4 w 23"/>
                <a:gd name="T13" fmla="*/ 14 h 17"/>
                <a:gd name="T14" fmla="*/ 7 w 23"/>
                <a:gd name="T15" fmla="*/ 16 h 17"/>
                <a:gd name="T16" fmla="*/ 8 w 23"/>
                <a:gd name="T17" fmla="*/ 14 h 17"/>
                <a:gd name="T18" fmla="*/ 10 w 23"/>
                <a:gd name="T19" fmla="*/ 16 h 17"/>
                <a:gd name="T20" fmla="*/ 14 w 23"/>
                <a:gd name="T21" fmla="*/ 16 h 17"/>
                <a:gd name="T22" fmla="*/ 16 w 23"/>
                <a:gd name="T23" fmla="*/ 15 h 17"/>
                <a:gd name="T24" fmla="*/ 20 w 23"/>
                <a:gd name="T25" fmla="*/ 15 h 17"/>
                <a:gd name="T26" fmla="*/ 22 w 23"/>
                <a:gd name="T27" fmla="*/ 13 h 17"/>
                <a:gd name="T28" fmla="*/ 19 w 23"/>
                <a:gd name="T29" fmla="*/ 11 h 17"/>
                <a:gd name="T30" fmla="*/ 20 w 23"/>
                <a:gd name="T31" fmla="*/ 9 h 17"/>
                <a:gd name="T32" fmla="*/ 18 w 23"/>
                <a:gd name="T33" fmla="*/ 5 h 17"/>
                <a:gd name="T34" fmla="*/ 15 w 23"/>
                <a:gd name="T35" fmla="*/ 3 h 17"/>
                <a:gd name="T36" fmla="*/ 15 w 23"/>
                <a:gd name="T37" fmla="*/ 3 h 17"/>
                <a:gd name="T38" fmla="*/ 13 w 23"/>
                <a:gd name="T39" fmla="*/ 2 h 17"/>
                <a:gd name="T40" fmla="*/ 11 w 23"/>
                <a:gd name="T41" fmla="*/ 0 h 17"/>
                <a:gd name="T42" fmla="*/ 11 w 23"/>
                <a:gd name="T43" fmla="*/ 0 h 17"/>
                <a:gd name="T44" fmla="*/ 6 w 23"/>
                <a:gd name="T45" fmla="*/ 0 h 17"/>
                <a:gd name="T46" fmla="*/ 5 w 23"/>
                <a:gd name="T47" fmla="*/ 2 h 17"/>
                <a:gd name="T48" fmla="*/ 2 w 23"/>
                <a:gd name="T49" fmla="*/ 0 h 17"/>
                <a:gd name="T50" fmla="*/ 1 w 23"/>
                <a:gd name="T51" fmla="*/ 1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 h="17">
                  <a:moveTo>
                    <a:pt x="1" y="1"/>
                  </a:moveTo>
                  <a:lnTo>
                    <a:pt x="1" y="1"/>
                  </a:lnTo>
                  <a:lnTo>
                    <a:pt x="2" y="5"/>
                  </a:lnTo>
                  <a:lnTo>
                    <a:pt x="0" y="6"/>
                  </a:lnTo>
                  <a:lnTo>
                    <a:pt x="2" y="11"/>
                  </a:lnTo>
                  <a:lnTo>
                    <a:pt x="4" y="14"/>
                  </a:lnTo>
                  <a:lnTo>
                    <a:pt x="7" y="16"/>
                  </a:lnTo>
                  <a:lnTo>
                    <a:pt x="8" y="14"/>
                  </a:lnTo>
                  <a:lnTo>
                    <a:pt x="10" y="16"/>
                  </a:lnTo>
                  <a:lnTo>
                    <a:pt x="14" y="16"/>
                  </a:lnTo>
                  <a:lnTo>
                    <a:pt x="16" y="15"/>
                  </a:lnTo>
                  <a:lnTo>
                    <a:pt x="20" y="15"/>
                  </a:lnTo>
                  <a:lnTo>
                    <a:pt x="22" y="13"/>
                  </a:lnTo>
                  <a:lnTo>
                    <a:pt x="19" y="11"/>
                  </a:lnTo>
                  <a:lnTo>
                    <a:pt x="20" y="9"/>
                  </a:lnTo>
                  <a:lnTo>
                    <a:pt x="18" y="5"/>
                  </a:lnTo>
                  <a:lnTo>
                    <a:pt x="15" y="3"/>
                  </a:lnTo>
                  <a:lnTo>
                    <a:pt x="13" y="2"/>
                  </a:lnTo>
                  <a:lnTo>
                    <a:pt x="11" y="0"/>
                  </a:lnTo>
                  <a:lnTo>
                    <a:pt x="6" y="0"/>
                  </a:lnTo>
                  <a:lnTo>
                    <a:pt x="5" y="2"/>
                  </a:lnTo>
                  <a:lnTo>
                    <a:pt x="2" y="0"/>
                  </a:lnTo>
                  <a:lnTo>
                    <a:pt x="1" y="1"/>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38" name="Line 271"/>
            <p:cNvSpPr>
              <a:spLocks noChangeShapeType="1"/>
            </p:cNvSpPr>
            <p:nvPr/>
          </p:nvSpPr>
          <p:spPr bwMode="auto">
            <a:xfrm>
              <a:off x="5082" y="1351"/>
              <a:ext cx="10" cy="7"/>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39" name="Line 272"/>
            <p:cNvSpPr>
              <a:spLocks noChangeShapeType="1"/>
            </p:cNvSpPr>
            <p:nvPr/>
          </p:nvSpPr>
          <p:spPr bwMode="auto">
            <a:xfrm>
              <a:off x="5086" y="1349"/>
              <a:ext cx="10" cy="10"/>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40" name="Freeform 273"/>
            <p:cNvSpPr>
              <a:spLocks/>
            </p:cNvSpPr>
            <p:nvPr/>
          </p:nvSpPr>
          <p:spPr bwMode="auto">
            <a:xfrm>
              <a:off x="5076" y="1356"/>
              <a:ext cx="27" cy="19"/>
            </a:xfrm>
            <a:custGeom>
              <a:avLst/>
              <a:gdLst>
                <a:gd name="T0" fmla="*/ 11 w 27"/>
                <a:gd name="T1" fmla="*/ 15 h 19"/>
                <a:gd name="T2" fmla="*/ 15 w 27"/>
                <a:gd name="T3" fmla="*/ 18 h 19"/>
                <a:gd name="T4" fmla="*/ 15 w 27"/>
                <a:gd name="T5" fmla="*/ 18 h 19"/>
                <a:gd name="T6" fmla="*/ 18 w 27"/>
                <a:gd name="T7" fmla="*/ 16 h 19"/>
                <a:gd name="T8" fmla="*/ 24 w 27"/>
                <a:gd name="T9" fmla="*/ 8 h 19"/>
                <a:gd name="T10" fmla="*/ 26 w 27"/>
                <a:gd name="T11" fmla="*/ 6 h 19"/>
                <a:gd name="T12" fmla="*/ 26 w 27"/>
                <a:gd name="T13" fmla="*/ 6 h 19"/>
                <a:gd name="T14" fmla="*/ 21 w 27"/>
                <a:gd name="T15" fmla="*/ 2 h 19"/>
                <a:gd name="T16" fmla="*/ 17 w 27"/>
                <a:gd name="T17" fmla="*/ 0 h 19"/>
                <a:gd name="T18" fmla="*/ 17 w 27"/>
                <a:gd name="T19" fmla="*/ 0 h 19"/>
                <a:gd name="T20" fmla="*/ 9 w 27"/>
                <a:gd name="T21" fmla="*/ 1 h 19"/>
                <a:gd name="T22" fmla="*/ 9 w 27"/>
                <a:gd name="T23" fmla="*/ 1 h 19"/>
                <a:gd name="T24" fmla="*/ 2 w 27"/>
                <a:gd name="T25" fmla="*/ 0 h 19"/>
                <a:gd name="T26" fmla="*/ 0 w 27"/>
                <a:gd name="T27" fmla="*/ 2 h 19"/>
                <a:gd name="T28" fmla="*/ 5 w 27"/>
                <a:gd name="T29" fmla="*/ 5 h 19"/>
                <a:gd name="T30" fmla="*/ 4 w 27"/>
                <a:gd name="T31" fmla="*/ 7 h 19"/>
                <a:gd name="T32" fmla="*/ 6 w 27"/>
                <a:gd name="T33" fmla="*/ 11 h 19"/>
                <a:gd name="T34" fmla="*/ 6 w 27"/>
                <a:gd name="T35" fmla="*/ 11 h 19"/>
                <a:gd name="T36" fmla="*/ 11 w 27"/>
                <a:gd name="T37" fmla="*/ 15 h 19"/>
                <a:gd name="T38" fmla="*/ 11 w 27"/>
                <a:gd name="T39" fmla="*/ 15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7" h="19">
                  <a:moveTo>
                    <a:pt x="11" y="15"/>
                  </a:moveTo>
                  <a:lnTo>
                    <a:pt x="15" y="18"/>
                  </a:lnTo>
                  <a:lnTo>
                    <a:pt x="18" y="16"/>
                  </a:lnTo>
                  <a:lnTo>
                    <a:pt x="24" y="8"/>
                  </a:lnTo>
                  <a:lnTo>
                    <a:pt x="26" y="6"/>
                  </a:lnTo>
                  <a:lnTo>
                    <a:pt x="21" y="2"/>
                  </a:lnTo>
                  <a:lnTo>
                    <a:pt x="17" y="0"/>
                  </a:lnTo>
                  <a:lnTo>
                    <a:pt x="9" y="1"/>
                  </a:lnTo>
                  <a:lnTo>
                    <a:pt x="2" y="0"/>
                  </a:lnTo>
                  <a:lnTo>
                    <a:pt x="0" y="2"/>
                  </a:lnTo>
                  <a:lnTo>
                    <a:pt x="5" y="5"/>
                  </a:lnTo>
                  <a:lnTo>
                    <a:pt x="4" y="7"/>
                  </a:lnTo>
                  <a:lnTo>
                    <a:pt x="6" y="11"/>
                  </a:lnTo>
                  <a:lnTo>
                    <a:pt x="11" y="15"/>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41" name="Freeform 274"/>
            <p:cNvSpPr>
              <a:spLocks/>
            </p:cNvSpPr>
            <p:nvPr/>
          </p:nvSpPr>
          <p:spPr bwMode="auto">
            <a:xfrm>
              <a:off x="5075" y="1350"/>
              <a:ext cx="24" cy="24"/>
            </a:xfrm>
            <a:custGeom>
              <a:avLst/>
              <a:gdLst>
                <a:gd name="T0" fmla="*/ 8 w 24"/>
                <a:gd name="T1" fmla="*/ 1 h 24"/>
                <a:gd name="T2" fmla="*/ 23 w 24"/>
                <a:gd name="T3" fmla="*/ 17 h 24"/>
                <a:gd name="T4" fmla="*/ 16 w 24"/>
                <a:gd name="T5" fmla="*/ 23 h 24"/>
                <a:gd name="T6" fmla="*/ 0 w 24"/>
                <a:gd name="T7" fmla="*/ 6 h 24"/>
                <a:gd name="T8" fmla="*/ 9 w 24"/>
                <a:gd name="T9" fmla="*/ 0 h 24"/>
                <a:gd name="T10" fmla="*/ 8 w 24"/>
                <a:gd name="T11" fmla="*/ 1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4">
                  <a:moveTo>
                    <a:pt x="8" y="1"/>
                  </a:moveTo>
                  <a:lnTo>
                    <a:pt x="23" y="17"/>
                  </a:lnTo>
                  <a:lnTo>
                    <a:pt x="16" y="23"/>
                  </a:lnTo>
                  <a:lnTo>
                    <a:pt x="0" y="6"/>
                  </a:lnTo>
                  <a:lnTo>
                    <a:pt x="9" y="0"/>
                  </a:lnTo>
                  <a:lnTo>
                    <a:pt x="8" y="1"/>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42" name="Freeform 275"/>
            <p:cNvSpPr>
              <a:spLocks/>
            </p:cNvSpPr>
            <p:nvPr/>
          </p:nvSpPr>
          <p:spPr bwMode="auto">
            <a:xfrm>
              <a:off x="5087" y="1364"/>
              <a:ext cx="21" cy="18"/>
            </a:xfrm>
            <a:custGeom>
              <a:avLst/>
              <a:gdLst>
                <a:gd name="T0" fmla="*/ 0 w 21"/>
                <a:gd name="T1" fmla="*/ 2 h 18"/>
                <a:gd name="T2" fmla="*/ 0 w 21"/>
                <a:gd name="T3" fmla="*/ 2 h 18"/>
                <a:gd name="T4" fmla="*/ 1 w 21"/>
                <a:gd name="T5" fmla="*/ 6 h 18"/>
                <a:gd name="T6" fmla="*/ 0 w 21"/>
                <a:gd name="T7" fmla="*/ 8 h 18"/>
                <a:gd name="T8" fmla="*/ 1 w 21"/>
                <a:gd name="T9" fmla="*/ 11 h 18"/>
                <a:gd name="T10" fmla="*/ 1 w 21"/>
                <a:gd name="T11" fmla="*/ 11 h 18"/>
                <a:gd name="T12" fmla="*/ 4 w 21"/>
                <a:gd name="T13" fmla="*/ 13 h 18"/>
                <a:gd name="T14" fmla="*/ 7 w 21"/>
                <a:gd name="T15" fmla="*/ 15 h 18"/>
                <a:gd name="T16" fmla="*/ 7 w 21"/>
                <a:gd name="T17" fmla="*/ 15 h 18"/>
                <a:gd name="T18" fmla="*/ 10 w 21"/>
                <a:gd name="T19" fmla="*/ 16 h 18"/>
                <a:gd name="T20" fmla="*/ 13 w 21"/>
                <a:gd name="T21" fmla="*/ 17 h 18"/>
                <a:gd name="T22" fmla="*/ 14 w 21"/>
                <a:gd name="T23" fmla="*/ 15 h 18"/>
                <a:gd name="T24" fmla="*/ 18 w 21"/>
                <a:gd name="T25" fmla="*/ 16 h 18"/>
                <a:gd name="T26" fmla="*/ 20 w 21"/>
                <a:gd name="T27" fmla="*/ 14 h 18"/>
                <a:gd name="T28" fmla="*/ 18 w 21"/>
                <a:gd name="T29" fmla="*/ 10 h 18"/>
                <a:gd name="T30" fmla="*/ 18 w 21"/>
                <a:gd name="T31" fmla="*/ 10 h 18"/>
                <a:gd name="T32" fmla="*/ 17 w 21"/>
                <a:gd name="T33" fmla="*/ 7 h 18"/>
                <a:gd name="T34" fmla="*/ 14 w 21"/>
                <a:gd name="T35" fmla="*/ 5 h 18"/>
                <a:gd name="T36" fmla="*/ 15 w 21"/>
                <a:gd name="T37" fmla="*/ 3 h 18"/>
                <a:gd name="T38" fmla="*/ 13 w 21"/>
                <a:gd name="T39" fmla="*/ 1 h 18"/>
                <a:gd name="T40" fmla="*/ 9 w 21"/>
                <a:gd name="T41" fmla="*/ 1 h 18"/>
                <a:gd name="T42" fmla="*/ 9 w 21"/>
                <a:gd name="T43" fmla="*/ 1 h 18"/>
                <a:gd name="T44" fmla="*/ 5 w 21"/>
                <a:gd name="T45" fmla="*/ 0 h 18"/>
                <a:gd name="T46" fmla="*/ 5 w 21"/>
                <a:gd name="T47" fmla="*/ 0 h 18"/>
                <a:gd name="T48" fmla="*/ 1 w 21"/>
                <a:gd name="T49" fmla="*/ 0 h 18"/>
                <a:gd name="T50" fmla="*/ 0 w 21"/>
                <a:gd name="T51" fmla="*/ 2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 h="18">
                  <a:moveTo>
                    <a:pt x="0" y="2"/>
                  </a:moveTo>
                  <a:lnTo>
                    <a:pt x="0" y="2"/>
                  </a:lnTo>
                  <a:lnTo>
                    <a:pt x="1" y="6"/>
                  </a:lnTo>
                  <a:lnTo>
                    <a:pt x="0" y="8"/>
                  </a:lnTo>
                  <a:lnTo>
                    <a:pt x="1" y="11"/>
                  </a:lnTo>
                  <a:lnTo>
                    <a:pt x="4" y="13"/>
                  </a:lnTo>
                  <a:lnTo>
                    <a:pt x="7" y="15"/>
                  </a:lnTo>
                  <a:lnTo>
                    <a:pt x="10" y="16"/>
                  </a:lnTo>
                  <a:lnTo>
                    <a:pt x="13" y="17"/>
                  </a:lnTo>
                  <a:lnTo>
                    <a:pt x="14" y="15"/>
                  </a:lnTo>
                  <a:lnTo>
                    <a:pt x="18" y="16"/>
                  </a:lnTo>
                  <a:lnTo>
                    <a:pt x="20" y="14"/>
                  </a:lnTo>
                  <a:lnTo>
                    <a:pt x="18" y="10"/>
                  </a:lnTo>
                  <a:lnTo>
                    <a:pt x="17" y="7"/>
                  </a:lnTo>
                  <a:lnTo>
                    <a:pt x="14" y="5"/>
                  </a:lnTo>
                  <a:lnTo>
                    <a:pt x="15" y="3"/>
                  </a:lnTo>
                  <a:lnTo>
                    <a:pt x="13" y="1"/>
                  </a:lnTo>
                  <a:lnTo>
                    <a:pt x="9" y="1"/>
                  </a:lnTo>
                  <a:lnTo>
                    <a:pt x="5" y="0"/>
                  </a:lnTo>
                  <a:lnTo>
                    <a:pt x="1" y="0"/>
                  </a:lnTo>
                  <a:lnTo>
                    <a:pt x="0" y="2"/>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43" name="Line 276"/>
            <p:cNvSpPr>
              <a:spLocks noChangeShapeType="1"/>
            </p:cNvSpPr>
            <p:nvPr/>
          </p:nvSpPr>
          <p:spPr bwMode="auto">
            <a:xfrm>
              <a:off x="5084" y="1366"/>
              <a:ext cx="10" cy="8"/>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44" name="Line 277"/>
            <p:cNvSpPr>
              <a:spLocks noChangeShapeType="1"/>
            </p:cNvSpPr>
            <p:nvPr/>
          </p:nvSpPr>
          <p:spPr bwMode="auto">
            <a:xfrm>
              <a:off x="5087" y="1365"/>
              <a:ext cx="8" cy="7"/>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45" name="Freeform 278"/>
            <p:cNvSpPr>
              <a:spLocks/>
            </p:cNvSpPr>
            <p:nvPr/>
          </p:nvSpPr>
          <p:spPr bwMode="auto">
            <a:xfrm>
              <a:off x="5080" y="1367"/>
              <a:ext cx="25" cy="21"/>
            </a:xfrm>
            <a:custGeom>
              <a:avLst/>
              <a:gdLst>
                <a:gd name="T0" fmla="*/ 12 w 25"/>
                <a:gd name="T1" fmla="*/ 19 h 21"/>
                <a:gd name="T2" fmla="*/ 12 w 25"/>
                <a:gd name="T3" fmla="*/ 19 h 21"/>
                <a:gd name="T4" fmla="*/ 12 w 25"/>
                <a:gd name="T5" fmla="*/ 19 h 21"/>
                <a:gd name="T6" fmla="*/ 17 w 25"/>
                <a:gd name="T7" fmla="*/ 20 h 21"/>
                <a:gd name="T8" fmla="*/ 24 w 25"/>
                <a:gd name="T9" fmla="*/ 12 h 21"/>
                <a:gd name="T10" fmla="*/ 21 w 25"/>
                <a:gd name="T11" fmla="*/ 7 h 21"/>
                <a:gd name="T12" fmla="*/ 21 w 25"/>
                <a:gd name="T13" fmla="*/ 7 h 21"/>
                <a:gd name="T14" fmla="*/ 18 w 25"/>
                <a:gd name="T15" fmla="*/ 4 h 21"/>
                <a:gd name="T16" fmla="*/ 14 w 25"/>
                <a:gd name="T17" fmla="*/ 2 h 21"/>
                <a:gd name="T18" fmla="*/ 14 w 25"/>
                <a:gd name="T19" fmla="*/ 2 h 21"/>
                <a:gd name="T20" fmla="*/ 9 w 25"/>
                <a:gd name="T21" fmla="*/ 0 h 21"/>
                <a:gd name="T22" fmla="*/ 7 w 25"/>
                <a:gd name="T23" fmla="*/ 3 h 21"/>
                <a:gd name="T24" fmla="*/ 3 w 25"/>
                <a:gd name="T25" fmla="*/ 0 h 21"/>
                <a:gd name="T26" fmla="*/ 0 w 25"/>
                <a:gd name="T27" fmla="*/ 4 h 21"/>
                <a:gd name="T28" fmla="*/ 4 w 25"/>
                <a:gd name="T29" fmla="*/ 6 h 21"/>
                <a:gd name="T30" fmla="*/ 3 w 25"/>
                <a:gd name="T31" fmla="*/ 9 h 21"/>
                <a:gd name="T32" fmla="*/ 5 w 25"/>
                <a:gd name="T33" fmla="*/ 13 h 21"/>
                <a:gd name="T34" fmla="*/ 5 w 25"/>
                <a:gd name="T35" fmla="*/ 13 h 21"/>
                <a:gd name="T36" fmla="*/ 8 w 25"/>
                <a:gd name="T37" fmla="*/ 16 h 21"/>
                <a:gd name="T38" fmla="*/ 12 w 25"/>
                <a:gd name="T39" fmla="*/ 19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 h="21">
                  <a:moveTo>
                    <a:pt x="12" y="19"/>
                  </a:moveTo>
                  <a:lnTo>
                    <a:pt x="12" y="19"/>
                  </a:lnTo>
                  <a:lnTo>
                    <a:pt x="17" y="20"/>
                  </a:lnTo>
                  <a:lnTo>
                    <a:pt x="24" y="12"/>
                  </a:lnTo>
                  <a:lnTo>
                    <a:pt x="21" y="7"/>
                  </a:lnTo>
                  <a:lnTo>
                    <a:pt x="18" y="4"/>
                  </a:lnTo>
                  <a:lnTo>
                    <a:pt x="14" y="2"/>
                  </a:lnTo>
                  <a:lnTo>
                    <a:pt x="9" y="0"/>
                  </a:lnTo>
                  <a:lnTo>
                    <a:pt x="7" y="3"/>
                  </a:lnTo>
                  <a:lnTo>
                    <a:pt x="3" y="0"/>
                  </a:lnTo>
                  <a:lnTo>
                    <a:pt x="0" y="4"/>
                  </a:lnTo>
                  <a:lnTo>
                    <a:pt x="4" y="6"/>
                  </a:lnTo>
                  <a:lnTo>
                    <a:pt x="3" y="9"/>
                  </a:lnTo>
                  <a:lnTo>
                    <a:pt x="5" y="13"/>
                  </a:lnTo>
                  <a:lnTo>
                    <a:pt x="8" y="16"/>
                  </a:lnTo>
                  <a:lnTo>
                    <a:pt x="12" y="19"/>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46" name="Freeform 279"/>
            <p:cNvSpPr>
              <a:spLocks/>
            </p:cNvSpPr>
            <p:nvPr/>
          </p:nvSpPr>
          <p:spPr bwMode="auto">
            <a:xfrm>
              <a:off x="5076" y="1365"/>
              <a:ext cx="23" cy="25"/>
            </a:xfrm>
            <a:custGeom>
              <a:avLst/>
              <a:gdLst>
                <a:gd name="T0" fmla="*/ 8 w 23"/>
                <a:gd name="T1" fmla="*/ 1 h 25"/>
                <a:gd name="T2" fmla="*/ 22 w 23"/>
                <a:gd name="T3" fmla="*/ 18 h 25"/>
                <a:gd name="T4" fmla="*/ 15 w 23"/>
                <a:gd name="T5" fmla="*/ 24 h 25"/>
                <a:gd name="T6" fmla="*/ 0 w 23"/>
                <a:gd name="T7" fmla="*/ 6 h 25"/>
                <a:gd name="T8" fmla="*/ 10 w 23"/>
                <a:gd name="T9" fmla="*/ 0 h 25"/>
                <a:gd name="T10" fmla="*/ 8 w 23"/>
                <a:gd name="T11" fmla="*/ 1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25">
                  <a:moveTo>
                    <a:pt x="8" y="1"/>
                  </a:moveTo>
                  <a:lnTo>
                    <a:pt x="22" y="18"/>
                  </a:lnTo>
                  <a:lnTo>
                    <a:pt x="15" y="24"/>
                  </a:lnTo>
                  <a:lnTo>
                    <a:pt x="0" y="6"/>
                  </a:lnTo>
                  <a:lnTo>
                    <a:pt x="10" y="0"/>
                  </a:lnTo>
                  <a:lnTo>
                    <a:pt x="8" y="1"/>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47" name="Freeform 280"/>
            <p:cNvSpPr>
              <a:spLocks/>
            </p:cNvSpPr>
            <p:nvPr/>
          </p:nvSpPr>
          <p:spPr bwMode="auto">
            <a:xfrm>
              <a:off x="5087" y="1379"/>
              <a:ext cx="20" cy="17"/>
            </a:xfrm>
            <a:custGeom>
              <a:avLst/>
              <a:gdLst>
                <a:gd name="T0" fmla="*/ 1 w 20"/>
                <a:gd name="T1" fmla="*/ 0 h 17"/>
                <a:gd name="T2" fmla="*/ 0 w 20"/>
                <a:gd name="T3" fmla="*/ 2 h 17"/>
                <a:gd name="T4" fmla="*/ 1 w 20"/>
                <a:gd name="T5" fmla="*/ 5 h 17"/>
                <a:gd name="T6" fmla="*/ 0 w 20"/>
                <a:gd name="T7" fmla="*/ 7 h 17"/>
                <a:gd name="T8" fmla="*/ 1 w 20"/>
                <a:gd name="T9" fmla="*/ 10 h 17"/>
                <a:gd name="T10" fmla="*/ 3 w 20"/>
                <a:gd name="T11" fmla="*/ 12 h 17"/>
                <a:gd name="T12" fmla="*/ 3 w 20"/>
                <a:gd name="T13" fmla="*/ 12 h 17"/>
                <a:gd name="T14" fmla="*/ 6 w 20"/>
                <a:gd name="T15" fmla="*/ 14 h 17"/>
                <a:gd name="T16" fmla="*/ 8 w 20"/>
                <a:gd name="T17" fmla="*/ 16 h 17"/>
                <a:gd name="T18" fmla="*/ 8 w 20"/>
                <a:gd name="T19" fmla="*/ 16 h 17"/>
                <a:gd name="T20" fmla="*/ 12 w 20"/>
                <a:gd name="T21" fmla="*/ 16 h 17"/>
                <a:gd name="T22" fmla="*/ 13 w 20"/>
                <a:gd name="T23" fmla="*/ 14 h 17"/>
                <a:gd name="T24" fmla="*/ 17 w 20"/>
                <a:gd name="T25" fmla="*/ 13 h 17"/>
                <a:gd name="T26" fmla="*/ 19 w 20"/>
                <a:gd name="T27" fmla="*/ 12 h 17"/>
                <a:gd name="T28" fmla="*/ 17 w 20"/>
                <a:gd name="T29" fmla="*/ 8 h 17"/>
                <a:gd name="T30" fmla="*/ 17 w 20"/>
                <a:gd name="T31" fmla="*/ 8 h 17"/>
                <a:gd name="T32" fmla="*/ 16 w 20"/>
                <a:gd name="T33" fmla="*/ 5 h 17"/>
                <a:gd name="T34" fmla="*/ 16 w 20"/>
                <a:gd name="T35" fmla="*/ 5 h 17"/>
                <a:gd name="T36" fmla="*/ 16 w 20"/>
                <a:gd name="T37" fmla="*/ 1 h 17"/>
                <a:gd name="T38" fmla="*/ 13 w 20"/>
                <a:gd name="T39" fmla="*/ 0 h 17"/>
                <a:gd name="T40" fmla="*/ 12 w 20"/>
                <a:gd name="T41" fmla="*/ 2 h 17"/>
                <a:gd name="T42" fmla="*/ 9 w 20"/>
                <a:gd name="T43" fmla="*/ 0 h 17"/>
                <a:gd name="T44" fmla="*/ 5 w 20"/>
                <a:gd name="T45" fmla="*/ 0 h 17"/>
                <a:gd name="T46" fmla="*/ 5 w 20"/>
                <a:gd name="T47" fmla="*/ 0 h 17"/>
                <a:gd name="T48" fmla="*/ 1 w 20"/>
                <a:gd name="T49" fmla="*/ 0 h 17"/>
                <a:gd name="T50" fmla="*/ 1 w 20"/>
                <a:gd name="T51" fmla="*/ 0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 h="17">
                  <a:moveTo>
                    <a:pt x="1" y="0"/>
                  </a:moveTo>
                  <a:lnTo>
                    <a:pt x="0" y="2"/>
                  </a:lnTo>
                  <a:lnTo>
                    <a:pt x="1" y="5"/>
                  </a:lnTo>
                  <a:lnTo>
                    <a:pt x="0" y="7"/>
                  </a:lnTo>
                  <a:lnTo>
                    <a:pt x="1" y="10"/>
                  </a:lnTo>
                  <a:lnTo>
                    <a:pt x="3" y="12"/>
                  </a:lnTo>
                  <a:lnTo>
                    <a:pt x="6" y="14"/>
                  </a:lnTo>
                  <a:lnTo>
                    <a:pt x="8" y="16"/>
                  </a:lnTo>
                  <a:lnTo>
                    <a:pt x="12" y="16"/>
                  </a:lnTo>
                  <a:lnTo>
                    <a:pt x="13" y="14"/>
                  </a:lnTo>
                  <a:lnTo>
                    <a:pt x="17" y="13"/>
                  </a:lnTo>
                  <a:lnTo>
                    <a:pt x="19" y="12"/>
                  </a:lnTo>
                  <a:lnTo>
                    <a:pt x="17" y="8"/>
                  </a:lnTo>
                  <a:lnTo>
                    <a:pt x="16" y="5"/>
                  </a:lnTo>
                  <a:lnTo>
                    <a:pt x="16" y="1"/>
                  </a:lnTo>
                  <a:lnTo>
                    <a:pt x="13" y="0"/>
                  </a:lnTo>
                  <a:lnTo>
                    <a:pt x="12" y="2"/>
                  </a:lnTo>
                  <a:lnTo>
                    <a:pt x="9" y="0"/>
                  </a:lnTo>
                  <a:lnTo>
                    <a:pt x="5" y="0"/>
                  </a:lnTo>
                  <a:lnTo>
                    <a:pt x="1" y="0"/>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48" name="Line 281"/>
            <p:cNvSpPr>
              <a:spLocks noChangeShapeType="1"/>
            </p:cNvSpPr>
            <p:nvPr/>
          </p:nvSpPr>
          <p:spPr bwMode="auto">
            <a:xfrm>
              <a:off x="5070" y="1368"/>
              <a:ext cx="11" cy="9"/>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49" name="Line 282"/>
            <p:cNvSpPr>
              <a:spLocks noChangeShapeType="1"/>
            </p:cNvSpPr>
            <p:nvPr/>
          </p:nvSpPr>
          <p:spPr bwMode="auto">
            <a:xfrm>
              <a:off x="5073" y="1368"/>
              <a:ext cx="8" cy="9"/>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50" name="Freeform 283"/>
            <p:cNvSpPr>
              <a:spLocks/>
            </p:cNvSpPr>
            <p:nvPr/>
          </p:nvSpPr>
          <p:spPr bwMode="auto">
            <a:xfrm>
              <a:off x="5068" y="1372"/>
              <a:ext cx="22" cy="20"/>
            </a:xfrm>
            <a:custGeom>
              <a:avLst/>
              <a:gdLst>
                <a:gd name="T0" fmla="*/ 7 w 22"/>
                <a:gd name="T1" fmla="*/ 17 h 20"/>
                <a:gd name="T2" fmla="*/ 10 w 22"/>
                <a:gd name="T3" fmla="*/ 19 h 20"/>
                <a:gd name="T4" fmla="*/ 11 w 22"/>
                <a:gd name="T5" fmla="*/ 18 h 20"/>
                <a:gd name="T6" fmla="*/ 17 w 22"/>
                <a:gd name="T7" fmla="*/ 19 h 20"/>
                <a:gd name="T8" fmla="*/ 21 w 22"/>
                <a:gd name="T9" fmla="*/ 13 h 20"/>
                <a:gd name="T10" fmla="*/ 19 w 22"/>
                <a:gd name="T11" fmla="*/ 8 h 20"/>
                <a:gd name="T12" fmla="*/ 19 w 22"/>
                <a:gd name="T13" fmla="*/ 8 h 20"/>
                <a:gd name="T14" fmla="*/ 15 w 22"/>
                <a:gd name="T15" fmla="*/ 5 h 20"/>
                <a:gd name="T16" fmla="*/ 11 w 22"/>
                <a:gd name="T17" fmla="*/ 2 h 20"/>
                <a:gd name="T18" fmla="*/ 11 w 22"/>
                <a:gd name="T19" fmla="*/ 2 h 20"/>
                <a:gd name="T20" fmla="*/ 6 w 22"/>
                <a:gd name="T21" fmla="*/ 1 h 20"/>
                <a:gd name="T22" fmla="*/ 5 w 22"/>
                <a:gd name="T23" fmla="*/ 2 h 20"/>
                <a:gd name="T24" fmla="*/ 2 w 22"/>
                <a:gd name="T25" fmla="*/ 0 h 20"/>
                <a:gd name="T26" fmla="*/ 0 w 22"/>
                <a:gd name="T27" fmla="*/ 1 h 20"/>
                <a:gd name="T28" fmla="*/ 2 w 22"/>
                <a:gd name="T29" fmla="*/ 6 h 20"/>
                <a:gd name="T30" fmla="*/ 1 w 22"/>
                <a:gd name="T31" fmla="*/ 8 h 20"/>
                <a:gd name="T32" fmla="*/ 4 w 22"/>
                <a:gd name="T33" fmla="*/ 12 h 20"/>
                <a:gd name="T34" fmla="*/ 4 w 22"/>
                <a:gd name="T35" fmla="*/ 12 h 20"/>
                <a:gd name="T36" fmla="*/ 7 w 22"/>
                <a:gd name="T37" fmla="*/ 17 h 20"/>
                <a:gd name="T38" fmla="*/ 7 w 22"/>
                <a:gd name="T39" fmla="*/ 17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 h="20">
                  <a:moveTo>
                    <a:pt x="7" y="17"/>
                  </a:moveTo>
                  <a:lnTo>
                    <a:pt x="10" y="19"/>
                  </a:lnTo>
                  <a:lnTo>
                    <a:pt x="11" y="18"/>
                  </a:lnTo>
                  <a:lnTo>
                    <a:pt x="17" y="19"/>
                  </a:lnTo>
                  <a:lnTo>
                    <a:pt x="21" y="13"/>
                  </a:lnTo>
                  <a:lnTo>
                    <a:pt x="19" y="8"/>
                  </a:lnTo>
                  <a:lnTo>
                    <a:pt x="15" y="5"/>
                  </a:lnTo>
                  <a:lnTo>
                    <a:pt x="11" y="2"/>
                  </a:lnTo>
                  <a:lnTo>
                    <a:pt x="6" y="1"/>
                  </a:lnTo>
                  <a:lnTo>
                    <a:pt x="5" y="2"/>
                  </a:lnTo>
                  <a:lnTo>
                    <a:pt x="2" y="0"/>
                  </a:lnTo>
                  <a:lnTo>
                    <a:pt x="0" y="1"/>
                  </a:lnTo>
                  <a:lnTo>
                    <a:pt x="2" y="6"/>
                  </a:lnTo>
                  <a:lnTo>
                    <a:pt x="1" y="8"/>
                  </a:lnTo>
                  <a:lnTo>
                    <a:pt x="4" y="12"/>
                  </a:lnTo>
                  <a:lnTo>
                    <a:pt x="7" y="17"/>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51" name="Freeform 284"/>
            <p:cNvSpPr>
              <a:spLocks/>
            </p:cNvSpPr>
            <p:nvPr/>
          </p:nvSpPr>
          <p:spPr bwMode="auto">
            <a:xfrm>
              <a:off x="5063" y="1368"/>
              <a:ext cx="24" cy="25"/>
            </a:xfrm>
            <a:custGeom>
              <a:avLst/>
              <a:gdLst>
                <a:gd name="T0" fmla="*/ 8 w 24"/>
                <a:gd name="T1" fmla="*/ 0 h 25"/>
                <a:gd name="T2" fmla="*/ 23 w 24"/>
                <a:gd name="T3" fmla="*/ 19 h 25"/>
                <a:gd name="T4" fmla="*/ 14 w 24"/>
                <a:gd name="T5" fmla="*/ 24 h 25"/>
                <a:gd name="T6" fmla="*/ 0 w 24"/>
                <a:gd name="T7" fmla="*/ 6 h 25"/>
                <a:gd name="T8" fmla="*/ 8 w 2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5">
                  <a:moveTo>
                    <a:pt x="8" y="0"/>
                  </a:moveTo>
                  <a:lnTo>
                    <a:pt x="23" y="19"/>
                  </a:lnTo>
                  <a:lnTo>
                    <a:pt x="14" y="24"/>
                  </a:lnTo>
                  <a:lnTo>
                    <a:pt x="0" y="6"/>
                  </a:lnTo>
                  <a:lnTo>
                    <a:pt x="8"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52" name="Freeform 285"/>
            <p:cNvSpPr>
              <a:spLocks/>
            </p:cNvSpPr>
            <p:nvPr/>
          </p:nvSpPr>
          <p:spPr bwMode="auto">
            <a:xfrm>
              <a:off x="5074" y="1380"/>
              <a:ext cx="21" cy="17"/>
            </a:xfrm>
            <a:custGeom>
              <a:avLst/>
              <a:gdLst>
                <a:gd name="T0" fmla="*/ 0 w 21"/>
                <a:gd name="T1" fmla="*/ 2 h 17"/>
                <a:gd name="T2" fmla="*/ 0 w 21"/>
                <a:gd name="T3" fmla="*/ 2 h 17"/>
                <a:gd name="T4" fmla="*/ 1 w 21"/>
                <a:gd name="T5" fmla="*/ 6 h 17"/>
                <a:gd name="T6" fmla="*/ 1 w 21"/>
                <a:gd name="T7" fmla="*/ 6 h 17"/>
                <a:gd name="T8" fmla="*/ 2 w 21"/>
                <a:gd name="T9" fmla="*/ 10 h 17"/>
                <a:gd name="T10" fmla="*/ 2 w 21"/>
                <a:gd name="T11" fmla="*/ 10 h 17"/>
                <a:gd name="T12" fmla="*/ 4 w 21"/>
                <a:gd name="T13" fmla="*/ 14 h 17"/>
                <a:gd name="T14" fmla="*/ 6 w 21"/>
                <a:gd name="T15" fmla="*/ 16 h 17"/>
                <a:gd name="T16" fmla="*/ 10 w 21"/>
                <a:gd name="T17" fmla="*/ 16 h 17"/>
                <a:gd name="T18" fmla="*/ 10 w 21"/>
                <a:gd name="T19" fmla="*/ 16 h 17"/>
                <a:gd name="T20" fmla="*/ 14 w 21"/>
                <a:gd name="T21" fmla="*/ 15 h 17"/>
                <a:gd name="T22" fmla="*/ 14 w 21"/>
                <a:gd name="T23" fmla="*/ 15 h 17"/>
                <a:gd name="T24" fmla="*/ 18 w 21"/>
                <a:gd name="T25" fmla="*/ 16 h 17"/>
                <a:gd name="T26" fmla="*/ 20 w 21"/>
                <a:gd name="T27" fmla="*/ 14 h 17"/>
                <a:gd name="T28" fmla="*/ 17 w 21"/>
                <a:gd name="T29" fmla="*/ 12 h 17"/>
                <a:gd name="T30" fmla="*/ 19 w 21"/>
                <a:gd name="T31" fmla="*/ 10 h 17"/>
                <a:gd name="T32" fmla="*/ 18 w 21"/>
                <a:gd name="T33" fmla="*/ 6 h 17"/>
                <a:gd name="T34" fmla="*/ 18 w 21"/>
                <a:gd name="T35" fmla="*/ 6 h 17"/>
                <a:gd name="T36" fmla="*/ 15 w 21"/>
                <a:gd name="T37" fmla="*/ 4 h 17"/>
                <a:gd name="T38" fmla="*/ 12 w 21"/>
                <a:gd name="T39" fmla="*/ 3 h 17"/>
                <a:gd name="T40" fmla="*/ 10 w 21"/>
                <a:gd name="T41" fmla="*/ 0 h 17"/>
                <a:gd name="T42" fmla="*/ 10 w 21"/>
                <a:gd name="T43" fmla="*/ 0 h 17"/>
                <a:gd name="T44" fmla="*/ 5 w 21"/>
                <a:gd name="T45" fmla="*/ 0 h 17"/>
                <a:gd name="T46" fmla="*/ 4 w 21"/>
                <a:gd name="T47" fmla="*/ 2 h 17"/>
                <a:gd name="T48" fmla="*/ 1 w 21"/>
                <a:gd name="T49" fmla="*/ 0 h 17"/>
                <a:gd name="T50" fmla="*/ 0 w 21"/>
                <a:gd name="T51" fmla="*/ 2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 h="17">
                  <a:moveTo>
                    <a:pt x="0" y="2"/>
                  </a:moveTo>
                  <a:lnTo>
                    <a:pt x="0" y="2"/>
                  </a:lnTo>
                  <a:lnTo>
                    <a:pt x="1" y="6"/>
                  </a:lnTo>
                  <a:lnTo>
                    <a:pt x="2" y="10"/>
                  </a:lnTo>
                  <a:lnTo>
                    <a:pt x="4" y="14"/>
                  </a:lnTo>
                  <a:lnTo>
                    <a:pt x="6" y="16"/>
                  </a:lnTo>
                  <a:lnTo>
                    <a:pt x="10" y="16"/>
                  </a:lnTo>
                  <a:lnTo>
                    <a:pt x="14" y="15"/>
                  </a:lnTo>
                  <a:lnTo>
                    <a:pt x="18" y="16"/>
                  </a:lnTo>
                  <a:lnTo>
                    <a:pt x="20" y="14"/>
                  </a:lnTo>
                  <a:lnTo>
                    <a:pt x="17" y="12"/>
                  </a:lnTo>
                  <a:lnTo>
                    <a:pt x="19" y="10"/>
                  </a:lnTo>
                  <a:lnTo>
                    <a:pt x="18" y="6"/>
                  </a:lnTo>
                  <a:lnTo>
                    <a:pt x="15" y="4"/>
                  </a:lnTo>
                  <a:lnTo>
                    <a:pt x="12" y="3"/>
                  </a:lnTo>
                  <a:lnTo>
                    <a:pt x="10" y="0"/>
                  </a:lnTo>
                  <a:lnTo>
                    <a:pt x="5" y="0"/>
                  </a:lnTo>
                  <a:lnTo>
                    <a:pt x="4" y="2"/>
                  </a:lnTo>
                  <a:lnTo>
                    <a:pt x="1" y="0"/>
                  </a:lnTo>
                  <a:lnTo>
                    <a:pt x="0" y="2"/>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53" name="Line 286"/>
            <p:cNvSpPr>
              <a:spLocks noChangeShapeType="1"/>
            </p:cNvSpPr>
            <p:nvPr/>
          </p:nvSpPr>
          <p:spPr bwMode="auto">
            <a:xfrm>
              <a:off x="5051" y="1359"/>
              <a:ext cx="9" cy="10"/>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54" name="Line 287"/>
            <p:cNvSpPr>
              <a:spLocks noChangeShapeType="1"/>
            </p:cNvSpPr>
            <p:nvPr/>
          </p:nvSpPr>
          <p:spPr bwMode="auto">
            <a:xfrm>
              <a:off x="5053" y="1360"/>
              <a:ext cx="9" cy="7"/>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55" name="Freeform 288"/>
            <p:cNvSpPr>
              <a:spLocks/>
            </p:cNvSpPr>
            <p:nvPr/>
          </p:nvSpPr>
          <p:spPr bwMode="auto">
            <a:xfrm>
              <a:off x="5043" y="1363"/>
              <a:ext cx="24" cy="22"/>
            </a:xfrm>
            <a:custGeom>
              <a:avLst/>
              <a:gdLst>
                <a:gd name="T0" fmla="*/ 11 w 24"/>
                <a:gd name="T1" fmla="*/ 18 h 22"/>
                <a:gd name="T2" fmla="*/ 11 w 24"/>
                <a:gd name="T3" fmla="*/ 18 h 22"/>
                <a:gd name="T4" fmla="*/ 12 w 24"/>
                <a:gd name="T5" fmla="*/ 17 h 22"/>
                <a:gd name="T6" fmla="*/ 17 w 24"/>
                <a:gd name="T7" fmla="*/ 21 h 22"/>
                <a:gd name="T8" fmla="*/ 23 w 24"/>
                <a:gd name="T9" fmla="*/ 12 h 22"/>
                <a:gd name="T10" fmla="*/ 19 w 24"/>
                <a:gd name="T11" fmla="*/ 8 h 22"/>
                <a:gd name="T12" fmla="*/ 20 w 24"/>
                <a:gd name="T13" fmla="*/ 7 h 22"/>
                <a:gd name="T14" fmla="*/ 15 w 24"/>
                <a:gd name="T15" fmla="*/ 4 h 22"/>
                <a:gd name="T16" fmla="*/ 14 w 24"/>
                <a:gd name="T17" fmla="*/ 6 h 22"/>
                <a:gd name="T18" fmla="*/ 10 w 24"/>
                <a:gd name="T19" fmla="*/ 2 h 22"/>
                <a:gd name="T20" fmla="*/ 4 w 24"/>
                <a:gd name="T21" fmla="*/ 0 h 22"/>
                <a:gd name="T22" fmla="*/ 4 w 24"/>
                <a:gd name="T23" fmla="*/ 0 h 22"/>
                <a:gd name="T24" fmla="*/ 3 w 24"/>
                <a:gd name="T25" fmla="*/ 2 h 22"/>
                <a:gd name="T26" fmla="*/ 1 w 24"/>
                <a:gd name="T27" fmla="*/ 4 h 22"/>
                <a:gd name="T28" fmla="*/ 0 w 24"/>
                <a:gd name="T29" fmla="*/ 5 h 22"/>
                <a:gd name="T30" fmla="*/ 0 w 24"/>
                <a:gd name="T31" fmla="*/ 5 h 22"/>
                <a:gd name="T32" fmla="*/ 3 w 24"/>
                <a:gd name="T33" fmla="*/ 11 h 22"/>
                <a:gd name="T34" fmla="*/ 8 w 24"/>
                <a:gd name="T35" fmla="*/ 14 h 22"/>
                <a:gd name="T36" fmla="*/ 7 w 24"/>
                <a:gd name="T37" fmla="*/ 15 h 22"/>
                <a:gd name="T38" fmla="*/ 11 w 24"/>
                <a:gd name="T39" fmla="*/ 18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22">
                  <a:moveTo>
                    <a:pt x="11" y="18"/>
                  </a:moveTo>
                  <a:lnTo>
                    <a:pt x="11" y="18"/>
                  </a:lnTo>
                  <a:lnTo>
                    <a:pt x="12" y="17"/>
                  </a:lnTo>
                  <a:lnTo>
                    <a:pt x="17" y="21"/>
                  </a:lnTo>
                  <a:lnTo>
                    <a:pt x="23" y="12"/>
                  </a:lnTo>
                  <a:lnTo>
                    <a:pt x="19" y="8"/>
                  </a:lnTo>
                  <a:lnTo>
                    <a:pt x="20" y="7"/>
                  </a:lnTo>
                  <a:lnTo>
                    <a:pt x="15" y="4"/>
                  </a:lnTo>
                  <a:lnTo>
                    <a:pt x="14" y="6"/>
                  </a:lnTo>
                  <a:lnTo>
                    <a:pt x="10" y="2"/>
                  </a:lnTo>
                  <a:lnTo>
                    <a:pt x="4" y="0"/>
                  </a:lnTo>
                  <a:lnTo>
                    <a:pt x="3" y="2"/>
                  </a:lnTo>
                  <a:lnTo>
                    <a:pt x="1" y="4"/>
                  </a:lnTo>
                  <a:lnTo>
                    <a:pt x="0" y="5"/>
                  </a:lnTo>
                  <a:lnTo>
                    <a:pt x="3" y="11"/>
                  </a:lnTo>
                  <a:lnTo>
                    <a:pt x="8" y="14"/>
                  </a:lnTo>
                  <a:lnTo>
                    <a:pt x="7" y="15"/>
                  </a:lnTo>
                  <a:lnTo>
                    <a:pt x="11" y="18"/>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56" name="Freeform 289"/>
            <p:cNvSpPr>
              <a:spLocks/>
            </p:cNvSpPr>
            <p:nvPr/>
          </p:nvSpPr>
          <p:spPr bwMode="auto">
            <a:xfrm>
              <a:off x="5040" y="1360"/>
              <a:ext cx="23" cy="25"/>
            </a:xfrm>
            <a:custGeom>
              <a:avLst/>
              <a:gdLst>
                <a:gd name="T0" fmla="*/ 8 w 23"/>
                <a:gd name="T1" fmla="*/ 0 h 25"/>
                <a:gd name="T2" fmla="*/ 22 w 23"/>
                <a:gd name="T3" fmla="*/ 18 h 25"/>
                <a:gd name="T4" fmla="*/ 15 w 23"/>
                <a:gd name="T5" fmla="*/ 24 h 25"/>
                <a:gd name="T6" fmla="*/ 0 w 23"/>
                <a:gd name="T7" fmla="*/ 6 h 25"/>
                <a:gd name="T8" fmla="*/ 8 w 23"/>
                <a:gd name="T9" fmla="*/ 0 h 25"/>
                <a:gd name="T10" fmla="*/ 8 w 23"/>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25">
                  <a:moveTo>
                    <a:pt x="8" y="0"/>
                  </a:moveTo>
                  <a:lnTo>
                    <a:pt x="22" y="18"/>
                  </a:lnTo>
                  <a:lnTo>
                    <a:pt x="15" y="24"/>
                  </a:lnTo>
                  <a:lnTo>
                    <a:pt x="0" y="6"/>
                  </a:lnTo>
                  <a:lnTo>
                    <a:pt x="8"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57" name="Freeform 290"/>
            <p:cNvSpPr>
              <a:spLocks/>
            </p:cNvSpPr>
            <p:nvPr/>
          </p:nvSpPr>
          <p:spPr bwMode="auto">
            <a:xfrm>
              <a:off x="5053" y="1368"/>
              <a:ext cx="23" cy="18"/>
            </a:xfrm>
            <a:custGeom>
              <a:avLst/>
              <a:gdLst>
                <a:gd name="T0" fmla="*/ 3 w 23"/>
                <a:gd name="T1" fmla="*/ 3 h 18"/>
                <a:gd name="T2" fmla="*/ 3 w 23"/>
                <a:gd name="T3" fmla="*/ 3 h 18"/>
                <a:gd name="T4" fmla="*/ 1 w 23"/>
                <a:gd name="T5" fmla="*/ 5 h 18"/>
                <a:gd name="T6" fmla="*/ 0 w 23"/>
                <a:gd name="T7" fmla="*/ 6 h 18"/>
                <a:gd name="T8" fmla="*/ 1 w 23"/>
                <a:gd name="T9" fmla="*/ 10 h 18"/>
                <a:gd name="T10" fmla="*/ 4 w 23"/>
                <a:gd name="T11" fmla="*/ 12 h 18"/>
                <a:gd name="T12" fmla="*/ 3 w 23"/>
                <a:gd name="T13" fmla="*/ 14 h 18"/>
                <a:gd name="T14" fmla="*/ 6 w 23"/>
                <a:gd name="T15" fmla="*/ 16 h 18"/>
                <a:gd name="T16" fmla="*/ 15 w 23"/>
                <a:gd name="T17" fmla="*/ 17 h 18"/>
                <a:gd name="T18" fmla="*/ 19 w 23"/>
                <a:gd name="T19" fmla="*/ 17 h 18"/>
                <a:gd name="T20" fmla="*/ 22 w 23"/>
                <a:gd name="T21" fmla="*/ 13 h 18"/>
                <a:gd name="T22" fmla="*/ 16 w 23"/>
                <a:gd name="T23" fmla="*/ 4 h 18"/>
                <a:gd name="T24" fmla="*/ 13 w 23"/>
                <a:gd name="T25" fmla="*/ 2 h 18"/>
                <a:gd name="T26" fmla="*/ 13 w 23"/>
                <a:gd name="T27" fmla="*/ 2 h 18"/>
                <a:gd name="T28" fmla="*/ 9 w 23"/>
                <a:gd name="T29" fmla="*/ 0 h 18"/>
                <a:gd name="T30" fmla="*/ 5 w 23"/>
                <a:gd name="T31" fmla="*/ 0 h 18"/>
                <a:gd name="T32" fmla="*/ 3 w 23"/>
                <a:gd name="T33" fmla="*/ 2 h 18"/>
                <a:gd name="T34" fmla="*/ 3 w 23"/>
                <a:gd name="T35" fmla="*/ 2 h 18"/>
                <a:gd name="T36" fmla="*/ 3 w 23"/>
                <a:gd name="T37" fmla="*/ 3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 h="18">
                  <a:moveTo>
                    <a:pt x="3" y="3"/>
                  </a:moveTo>
                  <a:lnTo>
                    <a:pt x="3" y="3"/>
                  </a:lnTo>
                  <a:lnTo>
                    <a:pt x="1" y="5"/>
                  </a:lnTo>
                  <a:lnTo>
                    <a:pt x="0" y="6"/>
                  </a:lnTo>
                  <a:lnTo>
                    <a:pt x="1" y="10"/>
                  </a:lnTo>
                  <a:lnTo>
                    <a:pt x="4" y="12"/>
                  </a:lnTo>
                  <a:lnTo>
                    <a:pt x="3" y="14"/>
                  </a:lnTo>
                  <a:lnTo>
                    <a:pt x="6" y="16"/>
                  </a:lnTo>
                  <a:lnTo>
                    <a:pt x="15" y="17"/>
                  </a:lnTo>
                  <a:lnTo>
                    <a:pt x="19" y="17"/>
                  </a:lnTo>
                  <a:lnTo>
                    <a:pt x="22" y="13"/>
                  </a:lnTo>
                  <a:lnTo>
                    <a:pt x="16" y="4"/>
                  </a:lnTo>
                  <a:lnTo>
                    <a:pt x="13" y="2"/>
                  </a:lnTo>
                  <a:lnTo>
                    <a:pt x="9" y="0"/>
                  </a:lnTo>
                  <a:lnTo>
                    <a:pt x="5" y="0"/>
                  </a:lnTo>
                  <a:lnTo>
                    <a:pt x="3" y="2"/>
                  </a:lnTo>
                  <a:lnTo>
                    <a:pt x="3" y="3"/>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58" name="Line 291"/>
            <p:cNvSpPr>
              <a:spLocks noChangeShapeType="1"/>
            </p:cNvSpPr>
            <p:nvPr/>
          </p:nvSpPr>
          <p:spPr bwMode="auto">
            <a:xfrm>
              <a:off x="5054" y="1354"/>
              <a:ext cx="14" cy="10"/>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59" name="Line 292"/>
            <p:cNvSpPr>
              <a:spLocks noChangeShapeType="1"/>
            </p:cNvSpPr>
            <p:nvPr/>
          </p:nvSpPr>
          <p:spPr bwMode="auto">
            <a:xfrm>
              <a:off x="5057" y="1353"/>
              <a:ext cx="8" cy="1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60" name="Freeform 293"/>
            <p:cNvSpPr>
              <a:spLocks/>
            </p:cNvSpPr>
            <p:nvPr/>
          </p:nvSpPr>
          <p:spPr bwMode="auto">
            <a:xfrm>
              <a:off x="5049" y="1353"/>
              <a:ext cx="24" cy="21"/>
            </a:xfrm>
            <a:custGeom>
              <a:avLst/>
              <a:gdLst>
                <a:gd name="T0" fmla="*/ 11 w 24"/>
                <a:gd name="T1" fmla="*/ 18 h 21"/>
                <a:gd name="T2" fmla="*/ 11 w 24"/>
                <a:gd name="T3" fmla="*/ 18 h 21"/>
                <a:gd name="T4" fmla="*/ 11 w 24"/>
                <a:gd name="T5" fmla="*/ 18 h 21"/>
                <a:gd name="T6" fmla="*/ 16 w 24"/>
                <a:gd name="T7" fmla="*/ 20 h 21"/>
                <a:gd name="T8" fmla="*/ 23 w 24"/>
                <a:gd name="T9" fmla="*/ 12 h 21"/>
                <a:gd name="T10" fmla="*/ 18 w 24"/>
                <a:gd name="T11" fmla="*/ 8 h 21"/>
                <a:gd name="T12" fmla="*/ 20 w 24"/>
                <a:gd name="T13" fmla="*/ 7 h 21"/>
                <a:gd name="T14" fmla="*/ 15 w 24"/>
                <a:gd name="T15" fmla="*/ 3 h 21"/>
                <a:gd name="T16" fmla="*/ 14 w 24"/>
                <a:gd name="T17" fmla="*/ 5 h 21"/>
                <a:gd name="T18" fmla="*/ 10 w 24"/>
                <a:gd name="T19" fmla="*/ 1 h 21"/>
                <a:gd name="T20" fmla="*/ 3 w 24"/>
                <a:gd name="T21" fmla="*/ 0 h 21"/>
                <a:gd name="T22" fmla="*/ 3 w 24"/>
                <a:gd name="T23" fmla="*/ 0 h 21"/>
                <a:gd name="T24" fmla="*/ 2 w 24"/>
                <a:gd name="T25" fmla="*/ 2 h 21"/>
                <a:gd name="T26" fmla="*/ 2 w 24"/>
                <a:gd name="T27" fmla="*/ 3 h 21"/>
                <a:gd name="T28" fmla="*/ 2 w 24"/>
                <a:gd name="T29" fmla="*/ 3 h 21"/>
                <a:gd name="T30" fmla="*/ 0 w 24"/>
                <a:gd name="T31" fmla="*/ 4 h 21"/>
                <a:gd name="T32" fmla="*/ 2 w 24"/>
                <a:gd name="T33" fmla="*/ 11 h 21"/>
                <a:gd name="T34" fmla="*/ 6 w 24"/>
                <a:gd name="T35" fmla="*/ 14 h 21"/>
                <a:gd name="T36" fmla="*/ 6 w 24"/>
                <a:gd name="T37" fmla="*/ 14 h 21"/>
                <a:gd name="T38" fmla="*/ 11 w 24"/>
                <a:gd name="T39" fmla="*/ 18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21">
                  <a:moveTo>
                    <a:pt x="11" y="18"/>
                  </a:moveTo>
                  <a:lnTo>
                    <a:pt x="11" y="18"/>
                  </a:lnTo>
                  <a:lnTo>
                    <a:pt x="16" y="20"/>
                  </a:lnTo>
                  <a:lnTo>
                    <a:pt x="23" y="12"/>
                  </a:lnTo>
                  <a:lnTo>
                    <a:pt x="18" y="8"/>
                  </a:lnTo>
                  <a:lnTo>
                    <a:pt x="20" y="7"/>
                  </a:lnTo>
                  <a:lnTo>
                    <a:pt x="15" y="3"/>
                  </a:lnTo>
                  <a:lnTo>
                    <a:pt x="14" y="5"/>
                  </a:lnTo>
                  <a:lnTo>
                    <a:pt x="10" y="1"/>
                  </a:lnTo>
                  <a:lnTo>
                    <a:pt x="3" y="0"/>
                  </a:lnTo>
                  <a:lnTo>
                    <a:pt x="2" y="2"/>
                  </a:lnTo>
                  <a:lnTo>
                    <a:pt x="2" y="3"/>
                  </a:lnTo>
                  <a:lnTo>
                    <a:pt x="0" y="4"/>
                  </a:lnTo>
                  <a:lnTo>
                    <a:pt x="2" y="11"/>
                  </a:lnTo>
                  <a:lnTo>
                    <a:pt x="6" y="14"/>
                  </a:lnTo>
                  <a:lnTo>
                    <a:pt x="11" y="18"/>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61" name="Freeform 294"/>
            <p:cNvSpPr>
              <a:spLocks/>
            </p:cNvSpPr>
            <p:nvPr/>
          </p:nvSpPr>
          <p:spPr bwMode="auto">
            <a:xfrm>
              <a:off x="5047" y="1350"/>
              <a:ext cx="23" cy="25"/>
            </a:xfrm>
            <a:custGeom>
              <a:avLst/>
              <a:gdLst>
                <a:gd name="T0" fmla="*/ 8 w 23"/>
                <a:gd name="T1" fmla="*/ 0 h 25"/>
                <a:gd name="T2" fmla="*/ 22 w 23"/>
                <a:gd name="T3" fmla="*/ 18 h 25"/>
                <a:gd name="T4" fmla="*/ 15 w 23"/>
                <a:gd name="T5" fmla="*/ 24 h 25"/>
                <a:gd name="T6" fmla="*/ 0 w 23"/>
                <a:gd name="T7" fmla="*/ 6 h 25"/>
                <a:gd name="T8" fmla="*/ 8 w 23"/>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5">
                  <a:moveTo>
                    <a:pt x="8" y="0"/>
                  </a:moveTo>
                  <a:lnTo>
                    <a:pt x="22" y="18"/>
                  </a:lnTo>
                  <a:lnTo>
                    <a:pt x="15" y="24"/>
                  </a:lnTo>
                  <a:lnTo>
                    <a:pt x="0" y="6"/>
                  </a:lnTo>
                  <a:lnTo>
                    <a:pt x="8"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62" name="Freeform 295"/>
            <p:cNvSpPr>
              <a:spLocks/>
            </p:cNvSpPr>
            <p:nvPr/>
          </p:nvSpPr>
          <p:spPr bwMode="auto">
            <a:xfrm>
              <a:off x="5058" y="1365"/>
              <a:ext cx="24" cy="17"/>
            </a:xfrm>
            <a:custGeom>
              <a:avLst/>
              <a:gdLst>
                <a:gd name="T0" fmla="*/ 3 w 24"/>
                <a:gd name="T1" fmla="*/ 1 h 17"/>
                <a:gd name="T2" fmla="*/ 2 w 24"/>
                <a:gd name="T3" fmla="*/ 3 h 17"/>
                <a:gd name="T4" fmla="*/ 2 w 24"/>
                <a:gd name="T5" fmla="*/ 3 h 17"/>
                <a:gd name="T6" fmla="*/ 0 w 24"/>
                <a:gd name="T7" fmla="*/ 5 h 17"/>
                <a:gd name="T8" fmla="*/ 1 w 24"/>
                <a:gd name="T9" fmla="*/ 9 h 17"/>
                <a:gd name="T10" fmla="*/ 5 w 24"/>
                <a:gd name="T11" fmla="*/ 11 h 17"/>
                <a:gd name="T12" fmla="*/ 3 w 24"/>
                <a:gd name="T13" fmla="*/ 13 h 17"/>
                <a:gd name="T14" fmla="*/ 6 w 24"/>
                <a:gd name="T15" fmla="*/ 14 h 17"/>
                <a:gd name="T16" fmla="*/ 20 w 24"/>
                <a:gd name="T17" fmla="*/ 16 h 17"/>
                <a:gd name="T18" fmla="*/ 23 w 24"/>
                <a:gd name="T19" fmla="*/ 12 h 17"/>
                <a:gd name="T20" fmla="*/ 17 w 24"/>
                <a:gd name="T21" fmla="*/ 2 h 17"/>
                <a:gd name="T22" fmla="*/ 14 w 24"/>
                <a:gd name="T23" fmla="*/ 0 h 17"/>
                <a:gd name="T24" fmla="*/ 13 w 24"/>
                <a:gd name="T25" fmla="*/ 2 h 17"/>
                <a:gd name="T26" fmla="*/ 10 w 24"/>
                <a:gd name="T27" fmla="*/ 0 h 17"/>
                <a:gd name="T28" fmla="*/ 4 w 24"/>
                <a:gd name="T29" fmla="*/ 0 h 17"/>
                <a:gd name="T30" fmla="*/ 4 w 24"/>
                <a:gd name="T31" fmla="*/ 0 h 17"/>
                <a:gd name="T32" fmla="*/ 3 w 24"/>
                <a:gd name="T33" fmla="*/ 1 h 17"/>
                <a:gd name="T34" fmla="*/ 3 w 24"/>
                <a:gd name="T35" fmla="*/ 1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17">
                  <a:moveTo>
                    <a:pt x="3" y="1"/>
                  </a:moveTo>
                  <a:lnTo>
                    <a:pt x="2" y="3"/>
                  </a:lnTo>
                  <a:lnTo>
                    <a:pt x="0" y="5"/>
                  </a:lnTo>
                  <a:lnTo>
                    <a:pt x="1" y="9"/>
                  </a:lnTo>
                  <a:lnTo>
                    <a:pt x="5" y="11"/>
                  </a:lnTo>
                  <a:lnTo>
                    <a:pt x="3" y="13"/>
                  </a:lnTo>
                  <a:lnTo>
                    <a:pt x="6" y="14"/>
                  </a:lnTo>
                  <a:lnTo>
                    <a:pt x="20" y="16"/>
                  </a:lnTo>
                  <a:lnTo>
                    <a:pt x="23" y="12"/>
                  </a:lnTo>
                  <a:lnTo>
                    <a:pt x="17" y="2"/>
                  </a:lnTo>
                  <a:lnTo>
                    <a:pt x="14" y="0"/>
                  </a:lnTo>
                  <a:lnTo>
                    <a:pt x="13" y="2"/>
                  </a:lnTo>
                  <a:lnTo>
                    <a:pt x="10" y="0"/>
                  </a:lnTo>
                  <a:lnTo>
                    <a:pt x="4" y="0"/>
                  </a:lnTo>
                  <a:lnTo>
                    <a:pt x="3" y="1"/>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63" name="Line 296"/>
            <p:cNvSpPr>
              <a:spLocks noChangeShapeType="1"/>
            </p:cNvSpPr>
            <p:nvPr/>
          </p:nvSpPr>
          <p:spPr bwMode="auto">
            <a:xfrm>
              <a:off x="5048" y="1343"/>
              <a:ext cx="8" cy="7"/>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64" name="Line 297"/>
            <p:cNvSpPr>
              <a:spLocks noChangeShapeType="1"/>
            </p:cNvSpPr>
            <p:nvPr/>
          </p:nvSpPr>
          <p:spPr bwMode="auto">
            <a:xfrm>
              <a:off x="5050" y="1338"/>
              <a:ext cx="9" cy="1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65" name="Freeform 298"/>
            <p:cNvSpPr>
              <a:spLocks/>
            </p:cNvSpPr>
            <p:nvPr/>
          </p:nvSpPr>
          <p:spPr bwMode="auto">
            <a:xfrm>
              <a:off x="5045" y="1345"/>
              <a:ext cx="23" cy="19"/>
            </a:xfrm>
            <a:custGeom>
              <a:avLst/>
              <a:gdLst>
                <a:gd name="T0" fmla="*/ 10 w 23"/>
                <a:gd name="T1" fmla="*/ 18 h 19"/>
                <a:gd name="T2" fmla="*/ 10 w 23"/>
                <a:gd name="T3" fmla="*/ 18 h 19"/>
                <a:gd name="T4" fmla="*/ 11 w 23"/>
                <a:gd name="T5" fmla="*/ 15 h 19"/>
                <a:gd name="T6" fmla="*/ 15 w 23"/>
                <a:gd name="T7" fmla="*/ 18 h 19"/>
                <a:gd name="T8" fmla="*/ 22 w 23"/>
                <a:gd name="T9" fmla="*/ 10 h 19"/>
                <a:gd name="T10" fmla="*/ 18 w 23"/>
                <a:gd name="T11" fmla="*/ 8 h 19"/>
                <a:gd name="T12" fmla="*/ 19 w 23"/>
                <a:gd name="T13" fmla="*/ 5 h 19"/>
                <a:gd name="T14" fmla="*/ 16 w 23"/>
                <a:gd name="T15" fmla="*/ 3 h 19"/>
                <a:gd name="T16" fmla="*/ 14 w 23"/>
                <a:gd name="T17" fmla="*/ 4 h 19"/>
                <a:gd name="T18" fmla="*/ 11 w 23"/>
                <a:gd name="T19" fmla="*/ 2 h 19"/>
                <a:gd name="T20" fmla="*/ 6 w 23"/>
                <a:gd name="T21" fmla="*/ 0 h 19"/>
                <a:gd name="T22" fmla="*/ 5 w 23"/>
                <a:gd name="T23" fmla="*/ 3 h 19"/>
                <a:gd name="T24" fmla="*/ 1 w 23"/>
                <a:gd name="T25" fmla="*/ 0 h 19"/>
                <a:gd name="T26" fmla="*/ 0 w 23"/>
                <a:gd name="T27" fmla="*/ 2 h 19"/>
                <a:gd name="T28" fmla="*/ 3 w 23"/>
                <a:gd name="T29" fmla="*/ 6 h 19"/>
                <a:gd name="T30" fmla="*/ 3 w 23"/>
                <a:gd name="T31" fmla="*/ 6 h 19"/>
                <a:gd name="T32" fmla="*/ 4 w 23"/>
                <a:gd name="T33" fmla="*/ 10 h 19"/>
                <a:gd name="T34" fmla="*/ 8 w 23"/>
                <a:gd name="T35" fmla="*/ 12 h 19"/>
                <a:gd name="T36" fmla="*/ 7 w 23"/>
                <a:gd name="T37" fmla="*/ 15 h 19"/>
                <a:gd name="T38" fmla="*/ 10 w 23"/>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 h="19">
                  <a:moveTo>
                    <a:pt x="10" y="18"/>
                  </a:moveTo>
                  <a:lnTo>
                    <a:pt x="10" y="18"/>
                  </a:lnTo>
                  <a:lnTo>
                    <a:pt x="11" y="15"/>
                  </a:lnTo>
                  <a:lnTo>
                    <a:pt x="15" y="18"/>
                  </a:lnTo>
                  <a:lnTo>
                    <a:pt x="22" y="10"/>
                  </a:lnTo>
                  <a:lnTo>
                    <a:pt x="18" y="8"/>
                  </a:lnTo>
                  <a:lnTo>
                    <a:pt x="19" y="5"/>
                  </a:lnTo>
                  <a:lnTo>
                    <a:pt x="16" y="3"/>
                  </a:lnTo>
                  <a:lnTo>
                    <a:pt x="14" y="4"/>
                  </a:lnTo>
                  <a:lnTo>
                    <a:pt x="11" y="2"/>
                  </a:lnTo>
                  <a:lnTo>
                    <a:pt x="6" y="0"/>
                  </a:lnTo>
                  <a:lnTo>
                    <a:pt x="5" y="3"/>
                  </a:lnTo>
                  <a:lnTo>
                    <a:pt x="1" y="0"/>
                  </a:lnTo>
                  <a:lnTo>
                    <a:pt x="0" y="2"/>
                  </a:lnTo>
                  <a:lnTo>
                    <a:pt x="3" y="6"/>
                  </a:lnTo>
                  <a:lnTo>
                    <a:pt x="4" y="10"/>
                  </a:lnTo>
                  <a:lnTo>
                    <a:pt x="8" y="12"/>
                  </a:lnTo>
                  <a:lnTo>
                    <a:pt x="7" y="15"/>
                  </a:lnTo>
                  <a:lnTo>
                    <a:pt x="10" y="18"/>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66" name="Freeform 299"/>
            <p:cNvSpPr>
              <a:spLocks/>
            </p:cNvSpPr>
            <p:nvPr/>
          </p:nvSpPr>
          <p:spPr bwMode="auto">
            <a:xfrm>
              <a:off x="5043" y="1342"/>
              <a:ext cx="23" cy="24"/>
            </a:xfrm>
            <a:custGeom>
              <a:avLst/>
              <a:gdLst>
                <a:gd name="T0" fmla="*/ 8 w 23"/>
                <a:gd name="T1" fmla="*/ 0 h 24"/>
                <a:gd name="T2" fmla="*/ 22 w 23"/>
                <a:gd name="T3" fmla="*/ 17 h 24"/>
                <a:gd name="T4" fmla="*/ 14 w 23"/>
                <a:gd name="T5" fmla="*/ 23 h 24"/>
                <a:gd name="T6" fmla="*/ 0 w 23"/>
                <a:gd name="T7" fmla="*/ 6 h 24"/>
                <a:gd name="T8" fmla="*/ 8 w 23"/>
                <a:gd name="T9" fmla="*/ 0 h 24"/>
                <a:gd name="T10" fmla="*/ 8 w 23"/>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24">
                  <a:moveTo>
                    <a:pt x="8" y="0"/>
                  </a:moveTo>
                  <a:lnTo>
                    <a:pt x="22" y="17"/>
                  </a:lnTo>
                  <a:lnTo>
                    <a:pt x="14" y="23"/>
                  </a:lnTo>
                  <a:lnTo>
                    <a:pt x="0" y="6"/>
                  </a:lnTo>
                  <a:lnTo>
                    <a:pt x="8"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67" name="Freeform 300"/>
            <p:cNvSpPr>
              <a:spLocks/>
            </p:cNvSpPr>
            <p:nvPr/>
          </p:nvSpPr>
          <p:spPr bwMode="auto">
            <a:xfrm>
              <a:off x="5050" y="1351"/>
              <a:ext cx="23" cy="18"/>
            </a:xfrm>
            <a:custGeom>
              <a:avLst/>
              <a:gdLst>
                <a:gd name="T0" fmla="*/ 3 w 23"/>
                <a:gd name="T1" fmla="*/ 3 h 18"/>
                <a:gd name="T2" fmla="*/ 1 w 23"/>
                <a:gd name="T3" fmla="*/ 4 h 18"/>
                <a:gd name="T4" fmla="*/ 1 w 23"/>
                <a:gd name="T5" fmla="*/ 4 h 18"/>
                <a:gd name="T6" fmla="*/ 0 w 23"/>
                <a:gd name="T7" fmla="*/ 6 h 18"/>
                <a:gd name="T8" fmla="*/ 1 w 23"/>
                <a:gd name="T9" fmla="*/ 10 h 18"/>
                <a:gd name="T10" fmla="*/ 5 w 23"/>
                <a:gd name="T11" fmla="*/ 13 h 18"/>
                <a:gd name="T12" fmla="*/ 3 w 23"/>
                <a:gd name="T13" fmla="*/ 14 h 18"/>
                <a:gd name="T14" fmla="*/ 7 w 23"/>
                <a:gd name="T15" fmla="*/ 15 h 18"/>
                <a:gd name="T16" fmla="*/ 12 w 23"/>
                <a:gd name="T17" fmla="*/ 16 h 18"/>
                <a:gd name="T18" fmla="*/ 12 w 23"/>
                <a:gd name="T19" fmla="*/ 16 h 18"/>
                <a:gd name="T20" fmla="*/ 16 w 23"/>
                <a:gd name="T21" fmla="*/ 16 h 18"/>
                <a:gd name="T22" fmla="*/ 18 w 23"/>
                <a:gd name="T23" fmla="*/ 15 h 18"/>
                <a:gd name="T24" fmla="*/ 21 w 23"/>
                <a:gd name="T25" fmla="*/ 17 h 18"/>
                <a:gd name="T26" fmla="*/ 22 w 23"/>
                <a:gd name="T27" fmla="*/ 15 h 18"/>
                <a:gd name="T28" fmla="*/ 21 w 23"/>
                <a:gd name="T29" fmla="*/ 12 h 18"/>
                <a:gd name="T30" fmla="*/ 22 w 23"/>
                <a:gd name="T31" fmla="*/ 9 h 18"/>
                <a:gd name="T32" fmla="*/ 20 w 23"/>
                <a:gd name="T33" fmla="*/ 6 h 18"/>
                <a:gd name="T34" fmla="*/ 20 w 23"/>
                <a:gd name="T35" fmla="*/ 6 h 18"/>
                <a:gd name="T36" fmla="*/ 17 w 23"/>
                <a:gd name="T37" fmla="*/ 4 h 18"/>
                <a:gd name="T38" fmla="*/ 14 w 23"/>
                <a:gd name="T39" fmla="*/ 2 h 18"/>
                <a:gd name="T40" fmla="*/ 14 w 23"/>
                <a:gd name="T41" fmla="*/ 2 h 18"/>
                <a:gd name="T42" fmla="*/ 11 w 23"/>
                <a:gd name="T43" fmla="*/ 0 h 18"/>
                <a:gd name="T44" fmla="*/ 6 w 23"/>
                <a:gd name="T45" fmla="*/ 0 h 18"/>
                <a:gd name="T46" fmla="*/ 4 w 23"/>
                <a:gd name="T47" fmla="*/ 1 h 18"/>
                <a:gd name="T48" fmla="*/ 3 w 23"/>
                <a:gd name="T49" fmla="*/ 3 h 18"/>
                <a:gd name="T50" fmla="*/ 3 w 23"/>
                <a:gd name="T51" fmla="*/ 3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 h="18">
                  <a:moveTo>
                    <a:pt x="3" y="3"/>
                  </a:moveTo>
                  <a:lnTo>
                    <a:pt x="1" y="4"/>
                  </a:lnTo>
                  <a:lnTo>
                    <a:pt x="0" y="6"/>
                  </a:lnTo>
                  <a:lnTo>
                    <a:pt x="1" y="10"/>
                  </a:lnTo>
                  <a:lnTo>
                    <a:pt x="5" y="13"/>
                  </a:lnTo>
                  <a:lnTo>
                    <a:pt x="3" y="14"/>
                  </a:lnTo>
                  <a:lnTo>
                    <a:pt x="7" y="15"/>
                  </a:lnTo>
                  <a:lnTo>
                    <a:pt x="12" y="16"/>
                  </a:lnTo>
                  <a:lnTo>
                    <a:pt x="16" y="16"/>
                  </a:lnTo>
                  <a:lnTo>
                    <a:pt x="18" y="15"/>
                  </a:lnTo>
                  <a:lnTo>
                    <a:pt x="21" y="17"/>
                  </a:lnTo>
                  <a:lnTo>
                    <a:pt x="22" y="15"/>
                  </a:lnTo>
                  <a:lnTo>
                    <a:pt x="21" y="12"/>
                  </a:lnTo>
                  <a:lnTo>
                    <a:pt x="22" y="9"/>
                  </a:lnTo>
                  <a:lnTo>
                    <a:pt x="20" y="6"/>
                  </a:lnTo>
                  <a:lnTo>
                    <a:pt x="17" y="4"/>
                  </a:lnTo>
                  <a:lnTo>
                    <a:pt x="14" y="2"/>
                  </a:lnTo>
                  <a:lnTo>
                    <a:pt x="11" y="0"/>
                  </a:lnTo>
                  <a:lnTo>
                    <a:pt x="6" y="0"/>
                  </a:lnTo>
                  <a:lnTo>
                    <a:pt x="4" y="1"/>
                  </a:lnTo>
                  <a:lnTo>
                    <a:pt x="3" y="3"/>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68" name="Line 301"/>
            <p:cNvSpPr>
              <a:spLocks noChangeShapeType="1"/>
            </p:cNvSpPr>
            <p:nvPr/>
          </p:nvSpPr>
          <p:spPr bwMode="auto">
            <a:xfrm>
              <a:off x="5068" y="1356"/>
              <a:ext cx="8" cy="7"/>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69" name="Line 302"/>
            <p:cNvSpPr>
              <a:spLocks noChangeShapeType="1"/>
            </p:cNvSpPr>
            <p:nvPr/>
          </p:nvSpPr>
          <p:spPr bwMode="auto">
            <a:xfrm>
              <a:off x="5071" y="1354"/>
              <a:ext cx="8" cy="1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70" name="Freeform 303"/>
            <p:cNvSpPr>
              <a:spLocks/>
            </p:cNvSpPr>
            <p:nvPr/>
          </p:nvSpPr>
          <p:spPr bwMode="auto">
            <a:xfrm>
              <a:off x="5064" y="1357"/>
              <a:ext cx="24" cy="21"/>
            </a:xfrm>
            <a:custGeom>
              <a:avLst/>
              <a:gdLst>
                <a:gd name="T0" fmla="*/ 10 w 24"/>
                <a:gd name="T1" fmla="*/ 16 h 21"/>
                <a:gd name="T2" fmla="*/ 15 w 24"/>
                <a:gd name="T3" fmla="*/ 20 h 21"/>
                <a:gd name="T4" fmla="*/ 16 w 24"/>
                <a:gd name="T5" fmla="*/ 18 h 21"/>
                <a:gd name="T6" fmla="*/ 16 w 24"/>
                <a:gd name="T7" fmla="*/ 18 h 21"/>
                <a:gd name="T8" fmla="*/ 22 w 24"/>
                <a:gd name="T9" fmla="*/ 10 h 21"/>
                <a:gd name="T10" fmla="*/ 22 w 24"/>
                <a:gd name="T11" fmla="*/ 10 h 21"/>
                <a:gd name="T12" fmla="*/ 23 w 24"/>
                <a:gd name="T13" fmla="*/ 8 h 21"/>
                <a:gd name="T14" fmla="*/ 19 w 24"/>
                <a:gd name="T15" fmla="*/ 5 h 21"/>
                <a:gd name="T16" fmla="*/ 13 w 24"/>
                <a:gd name="T17" fmla="*/ 3 h 21"/>
                <a:gd name="T18" fmla="*/ 13 w 24"/>
                <a:gd name="T19" fmla="*/ 3 h 21"/>
                <a:gd name="T20" fmla="*/ 8 w 24"/>
                <a:gd name="T21" fmla="*/ 2 h 21"/>
                <a:gd name="T22" fmla="*/ 8 w 24"/>
                <a:gd name="T23" fmla="*/ 2 h 21"/>
                <a:gd name="T24" fmla="*/ 2 w 24"/>
                <a:gd name="T25" fmla="*/ 0 h 21"/>
                <a:gd name="T26" fmla="*/ 0 w 24"/>
                <a:gd name="T27" fmla="*/ 2 h 21"/>
                <a:gd name="T28" fmla="*/ 4 w 24"/>
                <a:gd name="T29" fmla="*/ 7 h 21"/>
                <a:gd name="T30" fmla="*/ 4 w 24"/>
                <a:gd name="T31" fmla="*/ 7 h 21"/>
                <a:gd name="T32" fmla="*/ 7 w 24"/>
                <a:gd name="T33" fmla="*/ 12 h 21"/>
                <a:gd name="T34" fmla="*/ 7 w 24"/>
                <a:gd name="T35" fmla="*/ 12 h 21"/>
                <a:gd name="T36" fmla="*/ 10 w 24"/>
                <a:gd name="T37" fmla="*/ 16 h 21"/>
                <a:gd name="T38" fmla="*/ 10 w 24"/>
                <a:gd name="T39" fmla="*/ 16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21">
                  <a:moveTo>
                    <a:pt x="10" y="16"/>
                  </a:moveTo>
                  <a:lnTo>
                    <a:pt x="15" y="20"/>
                  </a:lnTo>
                  <a:lnTo>
                    <a:pt x="16" y="18"/>
                  </a:lnTo>
                  <a:lnTo>
                    <a:pt x="22" y="10"/>
                  </a:lnTo>
                  <a:lnTo>
                    <a:pt x="23" y="8"/>
                  </a:lnTo>
                  <a:lnTo>
                    <a:pt x="19" y="5"/>
                  </a:lnTo>
                  <a:lnTo>
                    <a:pt x="13" y="3"/>
                  </a:lnTo>
                  <a:lnTo>
                    <a:pt x="8" y="2"/>
                  </a:lnTo>
                  <a:lnTo>
                    <a:pt x="2" y="0"/>
                  </a:lnTo>
                  <a:lnTo>
                    <a:pt x="0" y="2"/>
                  </a:lnTo>
                  <a:lnTo>
                    <a:pt x="4" y="7"/>
                  </a:lnTo>
                  <a:lnTo>
                    <a:pt x="7" y="12"/>
                  </a:lnTo>
                  <a:lnTo>
                    <a:pt x="10" y="16"/>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71" name="Freeform 304"/>
            <p:cNvSpPr>
              <a:spLocks/>
            </p:cNvSpPr>
            <p:nvPr/>
          </p:nvSpPr>
          <p:spPr bwMode="auto">
            <a:xfrm>
              <a:off x="5060" y="1354"/>
              <a:ext cx="24" cy="25"/>
            </a:xfrm>
            <a:custGeom>
              <a:avLst/>
              <a:gdLst>
                <a:gd name="T0" fmla="*/ 9 w 24"/>
                <a:gd name="T1" fmla="*/ 0 h 25"/>
                <a:gd name="T2" fmla="*/ 23 w 24"/>
                <a:gd name="T3" fmla="*/ 19 h 25"/>
                <a:gd name="T4" fmla="*/ 16 w 24"/>
                <a:gd name="T5" fmla="*/ 24 h 25"/>
                <a:gd name="T6" fmla="*/ 0 w 24"/>
                <a:gd name="T7" fmla="*/ 6 h 25"/>
                <a:gd name="T8" fmla="*/ 9 w 24"/>
                <a:gd name="T9" fmla="*/ 0 h 25"/>
                <a:gd name="T10" fmla="*/ 9 w 24"/>
                <a:gd name="T11" fmla="*/ 0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5">
                  <a:moveTo>
                    <a:pt x="9" y="0"/>
                  </a:moveTo>
                  <a:lnTo>
                    <a:pt x="23" y="19"/>
                  </a:lnTo>
                  <a:lnTo>
                    <a:pt x="16" y="24"/>
                  </a:lnTo>
                  <a:lnTo>
                    <a:pt x="0" y="6"/>
                  </a:lnTo>
                  <a:lnTo>
                    <a:pt x="9" y="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72" name="Freeform 305"/>
            <p:cNvSpPr>
              <a:spLocks/>
            </p:cNvSpPr>
            <p:nvPr/>
          </p:nvSpPr>
          <p:spPr bwMode="auto">
            <a:xfrm>
              <a:off x="5074" y="1368"/>
              <a:ext cx="20" cy="17"/>
            </a:xfrm>
            <a:custGeom>
              <a:avLst/>
              <a:gdLst>
                <a:gd name="T0" fmla="*/ 1 w 20"/>
                <a:gd name="T1" fmla="*/ 2 h 17"/>
                <a:gd name="T2" fmla="*/ 0 w 20"/>
                <a:gd name="T3" fmla="*/ 3 h 17"/>
                <a:gd name="T4" fmla="*/ 2 w 20"/>
                <a:gd name="T5" fmla="*/ 5 h 17"/>
                <a:gd name="T6" fmla="*/ 0 w 20"/>
                <a:gd name="T7" fmla="*/ 7 h 17"/>
                <a:gd name="T8" fmla="*/ 1 w 20"/>
                <a:gd name="T9" fmla="*/ 10 h 17"/>
                <a:gd name="T10" fmla="*/ 1 w 20"/>
                <a:gd name="T11" fmla="*/ 10 h 17"/>
                <a:gd name="T12" fmla="*/ 3 w 20"/>
                <a:gd name="T13" fmla="*/ 13 h 17"/>
                <a:gd name="T14" fmla="*/ 5 w 20"/>
                <a:gd name="T15" fmla="*/ 16 h 17"/>
                <a:gd name="T16" fmla="*/ 9 w 20"/>
                <a:gd name="T17" fmla="*/ 16 h 17"/>
                <a:gd name="T18" fmla="*/ 9 w 20"/>
                <a:gd name="T19" fmla="*/ 16 h 17"/>
                <a:gd name="T20" fmla="*/ 13 w 20"/>
                <a:gd name="T21" fmla="*/ 16 h 17"/>
                <a:gd name="T22" fmla="*/ 14 w 20"/>
                <a:gd name="T23" fmla="*/ 13 h 17"/>
                <a:gd name="T24" fmla="*/ 17 w 20"/>
                <a:gd name="T25" fmla="*/ 16 h 17"/>
                <a:gd name="T26" fmla="*/ 19 w 20"/>
                <a:gd name="T27" fmla="*/ 12 h 17"/>
                <a:gd name="T28" fmla="*/ 17 w 20"/>
                <a:gd name="T29" fmla="*/ 10 h 17"/>
                <a:gd name="T30" fmla="*/ 18 w 20"/>
                <a:gd name="T31" fmla="*/ 9 h 17"/>
                <a:gd name="T32" fmla="*/ 17 w 20"/>
                <a:gd name="T33" fmla="*/ 6 h 17"/>
                <a:gd name="T34" fmla="*/ 17 w 20"/>
                <a:gd name="T35" fmla="*/ 6 h 17"/>
                <a:gd name="T36" fmla="*/ 14 w 20"/>
                <a:gd name="T37" fmla="*/ 4 h 17"/>
                <a:gd name="T38" fmla="*/ 12 w 20"/>
                <a:gd name="T39" fmla="*/ 2 h 17"/>
                <a:gd name="T40" fmla="*/ 10 w 20"/>
                <a:gd name="T41" fmla="*/ 0 h 17"/>
                <a:gd name="T42" fmla="*/ 10 w 20"/>
                <a:gd name="T43" fmla="*/ 0 h 17"/>
                <a:gd name="T44" fmla="*/ 6 w 20"/>
                <a:gd name="T45" fmla="*/ 1 h 17"/>
                <a:gd name="T46" fmla="*/ 4 w 20"/>
                <a:gd name="T47" fmla="*/ 2 h 17"/>
                <a:gd name="T48" fmla="*/ 3 w 20"/>
                <a:gd name="T49" fmla="*/ 0 h 17"/>
                <a:gd name="T50" fmla="*/ 1 w 20"/>
                <a:gd name="T51" fmla="*/ 2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 h="17">
                  <a:moveTo>
                    <a:pt x="1" y="2"/>
                  </a:moveTo>
                  <a:lnTo>
                    <a:pt x="0" y="3"/>
                  </a:lnTo>
                  <a:lnTo>
                    <a:pt x="2" y="5"/>
                  </a:lnTo>
                  <a:lnTo>
                    <a:pt x="0" y="7"/>
                  </a:lnTo>
                  <a:lnTo>
                    <a:pt x="1" y="10"/>
                  </a:lnTo>
                  <a:lnTo>
                    <a:pt x="3" y="13"/>
                  </a:lnTo>
                  <a:lnTo>
                    <a:pt x="5" y="16"/>
                  </a:lnTo>
                  <a:lnTo>
                    <a:pt x="9" y="16"/>
                  </a:lnTo>
                  <a:lnTo>
                    <a:pt x="13" y="16"/>
                  </a:lnTo>
                  <a:lnTo>
                    <a:pt x="14" y="13"/>
                  </a:lnTo>
                  <a:lnTo>
                    <a:pt x="17" y="16"/>
                  </a:lnTo>
                  <a:lnTo>
                    <a:pt x="19" y="12"/>
                  </a:lnTo>
                  <a:lnTo>
                    <a:pt x="17" y="10"/>
                  </a:lnTo>
                  <a:lnTo>
                    <a:pt x="18" y="9"/>
                  </a:lnTo>
                  <a:lnTo>
                    <a:pt x="17" y="6"/>
                  </a:lnTo>
                  <a:lnTo>
                    <a:pt x="14" y="4"/>
                  </a:lnTo>
                  <a:lnTo>
                    <a:pt x="12" y="2"/>
                  </a:lnTo>
                  <a:lnTo>
                    <a:pt x="10" y="0"/>
                  </a:lnTo>
                  <a:lnTo>
                    <a:pt x="6" y="1"/>
                  </a:lnTo>
                  <a:lnTo>
                    <a:pt x="4" y="2"/>
                  </a:lnTo>
                  <a:lnTo>
                    <a:pt x="3" y="0"/>
                  </a:lnTo>
                  <a:lnTo>
                    <a:pt x="1" y="2"/>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73" name="Line 306"/>
            <p:cNvSpPr>
              <a:spLocks noChangeShapeType="1"/>
            </p:cNvSpPr>
            <p:nvPr/>
          </p:nvSpPr>
          <p:spPr bwMode="auto">
            <a:xfrm>
              <a:off x="5062" y="1343"/>
              <a:ext cx="11" cy="11"/>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74" name="Line 307"/>
            <p:cNvSpPr>
              <a:spLocks noChangeShapeType="1"/>
            </p:cNvSpPr>
            <p:nvPr/>
          </p:nvSpPr>
          <p:spPr bwMode="auto">
            <a:xfrm>
              <a:off x="5067" y="1342"/>
              <a:ext cx="6" cy="8"/>
            </a:xfrm>
            <a:prstGeom prst="line">
              <a:avLst/>
            </a:prstGeom>
            <a:noFill/>
            <a:ln w="127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75" name="Freeform 308"/>
            <p:cNvSpPr>
              <a:spLocks/>
            </p:cNvSpPr>
            <p:nvPr/>
          </p:nvSpPr>
          <p:spPr bwMode="auto">
            <a:xfrm>
              <a:off x="5057" y="1343"/>
              <a:ext cx="24" cy="22"/>
            </a:xfrm>
            <a:custGeom>
              <a:avLst/>
              <a:gdLst>
                <a:gd name="T0" fmla="*/ 11 w 24"/>
                <a:gd name="T1" fmla="*/ 20 h 22"/>
                <a:gd name="T2" fmla="*/ 11 w 24"/>
                <a:gd name="T3" fmla="*/ 20 h 22"/>
                <a:gd name="T4" fmla="*/ 11 w 24"/>
                <a:gd name="T5" fmla="*/ 20 h 22"/>
                <a:gd name="T6" fmla="*/ 17 w 24"/>
                <a:gd name="T7" fmla="*/ 21 h 22"/>
                <a:gd name="T8" fmla="*/ 23 w 24"/>
                <a:gd name="T9" fmla="*/ 13 h 22"/>
                <a:gd name="T10" fmla="*/ 20 w 24"/>
                <a:gd name="T11" fmla="*/ 8 h 22"/>
                <a:gd name="T12" fmla="*/ 20 w 24"/>
                <a:gd name="T13" fmla="*/ 8 h 22"/>
                <a:gd name="T14" fmla="*/ 16 w 24"/>
                <a:gd name="T15" fmla="*/ 4 h 22"/>
                <a:gd name="T16" fmla="*/ 16 w 24"/>
                <a:gd name="T17" fmla="*/ 4 h 22"/>
                <a:gd name="T18" fmla="*/ 12 w 24"/>
                <a:gd name="T19" fmla="*/ 1 h 22"/>
                <a:gd name="T20" fmla="*/ 5 w 24"/>
                <a:gd name="T21" fmla="*/ 0 h 22"/>
                <a:gd name="T22" fmla="*/ 3 w 24"/>
                <a:gd name="T23" fmla="*/ 1 h 22"/>
                <a:gd name="T24" fmla="*/ 3 w 24"/>
                <a:gd name="T25" fmla="*/ 1 h 22"/>
                <a:gd name="T26" fmla="*/ 1 w 24"/>
                <a:gd name="T27" fmla="*/ 4 h 22"/>
                <a:gd name="T28" fmla="*/ 0 w 24"/>
                <a:gd name="T29" fmla="*/ 6 h 22"/>
                <a:gd name="T30" fmla="*/ 0 w 24"/>
                <a:gd name="T31" fmla="*/ 6 h 22"/>
                <a:gd name="T32" fmla="*/ 2 w 24"/>
                <a:gd name="T33" fmla="*/ 13 h 22"/>
                <a:gd name="T34" fmla="*/ 6 w 24"/>
                <a:gd name="T35" fmla="*/ 16 h 22"/>
                <a:gd name="T36" fmla="*/ 6 w 24"/>
                <a:gd name="T37" fmla="*/ 16 h 22"/>
                <a:gd name="T38" fmla="*/ 11 w 24"/>
                <a:gd name="T39" fmla="*/ 2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22">
                  <a:moveTo>
                    <a:pt x="11" y="20"/>
                  </a:moveTo>
                  <a:lnTo>
                    <a:pt x="11" y="20"/>
                  </a:lnTo>
                  <a:lnTo>
                    <a:pt x="17" y="21"/>
                  </a:lnTo>
                  <a:lnTo>
                    <a:pt x="23" y="13"/>
                  </a:lnTo>
                  <a:lnTo>
                    <a:pt x="20" y="8"/>
                  </a:lnTo>
                  <a:lnTo>
                    <a:pt x="16" y="4"/>
                  </a:lnTo>
                  <a:lnTo>
                    <a:pt x="12" y="1"/>
                  </a:lnTo>
                  <a:lnTo>
                    <a:pt x="5" y="0"/>
                  </a:lnTo>
                  <a:lnTo>
                    <a:pt x="3" y="1"/>
                  </a:lnTo>
                  <a:lnTo>
                    <a:pt x="1" y="4"/>
                  </a:lnTo>
                  <a:lnTo>
                    <a:pt x="0" y="6"/>
                  </a:lnTo>
                  <a:lnTo>
                    <a:pt x="2" y="13"/>
                  </a:lnTo>
                  <a:lnTo>
                    <a:pt x="6" y="16"/>
                  </a:lnTo>
                  <a:lnTo>
                    <a:pt x="11" y="20"/>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76" name="Freeform 309"/>
            <p:cNvSpPr>
              <a:spLocks/>
            </p:cNvSpPr>
            <p:nvPr/>
          </p:nvSpPr>
          <p:spPr bwMode="auto">
            <a:xfrm>
              <a:off x="5055" y="1340"/>
              <a:ext cx="23" cy="25"/>
            </a:xfrm>
            <a:custGeom>
              <a:avLst/>
              <a:gdLst>
                <a:gd name="T0" fmla="*/ 7 w 23"/>
                <a:gd name="T1" fmla="*/ 1 h 25"/>
                <a:gd name="T2" fmla="*/ 22 w 23"/>
                <a:gd name="T3" fmla="*/ 18 h 25"/>
                <a:gd name="T4" fmla="*/ 15 w 23"/>
                <a:gd name="T5" fmla="*/ 24 h 25"/>
                <a:gd name="T6" fmla="*/ 0 w 23"/>
                <a:gd name="T7" fmla="*/ 6 h 25"/>
                <a:gd name="T8" fmla="*/ 8 w 23"/>
                <a:gd name="T9" fmla="*/ 0 h 25"/>
                <a:gd name="T10" fmla="*/ 7 w 23"/>
                <a:gd name="T11" fmla="*/ 1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25">
                  <a:moveTo>
                    <a:pt x="7" y="1"/>
                  </a:moveTo>
                  <a:lnTo>
                    <a:pt x="22" y="18"/>
                  </a:lnTo>
                  <a:lnTo>
                    <a:pt x="15" y="24"/>
                  </a:lnTo>
                  <a:lnTo>
                    <a:pt x="0" y="6"/>
                  </a:lnTo>
                  <a:lnTo>
                    <a:pt x="8" y="0"/>
                  </a:lnTo>
                  <a:lnTo>
                    <a:pt x="7" y="1"/>
                  </a:lnTo>
                </a:path>
              </a:pathLst>
            </a:custGeom>
            <a:solidFill>
              <a:srgbClr val="000000"/>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77" name="Freeform 310"/>
            <p:cNvSpPr>
              <a:spLocks/>
            </p:cNvSpPr>
            <p:nvPr/>
          </p:nvSpPr>
          <p:spPr bwMode="auto">
            <a:xfrm>
              <a:off x="5066" y="1356"/>
              <a:ext cx="23" cy="20"/>
            </a:xfrm>
            <a:custGeom>
              <a:avLst/>
              <a:gdLst>
                <a:gd name="T0" fmla="*/ 2 w 23"/>
                <a:gd name="T1" fmla="*/ 1 h 20"/>
                <a:gd name="T2" fmla="*/ 1 w 23"/>
                <a:gd name="T3" fmla="*/ 3 h 20"/>
                <a:gd name="T4" fmla="*/ 1 w 23"/>
                <a:gd name="T5" fmla="*/ 3 h 20"/>
                <a:gd name="T6" fmla="*/ 0 w 23"/>
                <a:gd name="T7" fmla="*/ 4 h 20"/>
                <a:gd name="T8" fmla="*/ 1 w 23"/>
                <a:gd name="T9" fmla="*/ 9 h 20"/>
                <a:gd name="T10" fmla="*/ 4 w 23"/>
                <a:gd name="T11" fmla="*/ 12 h 20"/>
                <a:gd name="T12" fmla="*/ 4 w 23"/>
                <a:gd name="T13" fmla="*/ 12 h 20"/>
                <a:gd name="T14" fmla="*/ 7 w 23"/>
                <a:gd name="T15" fmla="*/ 15 h 20"/>
                <a:gd name="T16" fmla="*/ 10 w 23"/>
                <a:gd name="T17" fmla="*/ 16 h 20"/>
                <a:gd name="T18" fmla="*/ 13 w 23"/>
                <a:gd name="T19" fmla="*/ 19 h 20"/>
                <a:gd name="T20" fmla="*/ 18 w 23"/>
                <a:gd name="T21" fmla="*/ 18 h 20"/>
                <a:gd name="T22" fmla="*/ 20 w 23"/>
                <a:gd name="T23" fmla="*/ 16 h 20"/>
                <a:gd name="T24" fmla="*/ 20 w 23"/>
                <a:gd name="T25" fmla="*/ 16 h 20"/>
                <a:gd name="T26" fmla="*/ 21 w 23"/>
                <a:gd name="T27" fmla="*/ 15 h 20"/>
                <a:gd name="T28" fmla="*/ 22 w 23"/>
                <a:gd name="T29" fmla="*/ 13 h 20"/>
                <a:gd name="T30" fmla="*/ 22 w 23"/>
                <a:gd name="T31" fmla="*/ 13 h 20"/>
                <a:gd name="T32" fmla="*/ 20 w 23"/>
                <a:gd name="T33" fmla="*/ 10 h 20"/>
                <a:gd name="T34" fmla="*/ 17 w 23"/>
                <a:gd name="T35" fmla="*/ 7 h 20"/>
                <a:gd name="T36" fmla="*/ 15 w 23"/>
                <a:gd name="T37" fmla="*/ 3 h 20"/>
                <a:gd name="T38" fmla="*/ 13 w 23"/>
                <a:gd name="T39" fmla="*/ 1 h 20"/>
                <a:gd name="T40" fmla="*/ 11 w 23"/>
                <a:gd name="T41" fmla="*/ 2 h 20"/>
                <a:gd name="T42" fmla="*/ 8 w 23"/>
                <a:gd name="T43" fmla="*/ 0 h 20"/>
                <a:gd name="T44" fmla="*/ 4 w 23"/>
                <a:gd name="T45" fmla="*/ 0 h 20"/>
                <a:gd name="T46" fmla="*/ 4 w 23"/>
                <a:gd name="T47" fmla="*/ 0 h 20"/>
                <a:gd name="T48" fmla="*/ 2 w 23"/>
                <a:gd name="T49" fmla="*/ 1 h 20"/>
                <a:gd name="T50" fmla="*/ 2 w 23"/>
                <a:gd name="T51" fmla="*/ 1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 h="20">
                  <a:moveTo>
                    <a:pt x="2" y="1"/>
                  </a:moveTo>
                  <a:lnTo>
                    <a:pt x="1" y="3"/>
                  </a:lnTo>
                  <a:lnTo>
                    <a:pt x="0" y="4"/>
                  </a:lnTo>
                  <a:lnTo>
                    <a:pt x="1" y="9"/>
                  </a:lnTo>
                  <a:lnTo>
                    <a:pt x="4" y="12"/>
                  </a:lnTo>
                  <a:lnTo>
                    <a:pt x="7" y="15"/>
                  </a:lnTo>
                  <a:lnTo>
                    <a:pt x="10" y="16"/>
                  </a:lnTo>
                  <a:lnTo>
                    <a:pt x="13" y="19"/>
                  </a:lnTo>
                  <a:lnTo>
                    <a:pt x="18" y="18"/>
                  </a:lnTo>
                  <a:lnTo>
                    <a:pt x="20" y="16"/>
                  </a:lnTo>
                  <a:lnTo>
                    <a:pt x="21" y="15"/>
                  </a:lnTo>
                  <a:lnTo>
                    <a:pt x="22" y="13"/>
                  </a:lnTo>
                  <a:lnTo>
                    <a:pt x="20" y="10"/>
                  </a:lnTo>
                  <a:lnTo>
                    <a:pt x="17" y="7"/>
                  </a:lnTo>
                  <a:lnTo>
                    <a:pt x="15" y="3"/>
                  </a:lnTo>
                  <a:lnTo>
                    <a:pt x="13" y="1"/>
                  </a:lnTo>
                  <a:lnTo>
                    <a:pt x="11" y="2"/>
                  </a:lnTo>
                  <a:lnTo>
                    <a:pt x="8" y="0"/>
                  </a:lnTo>
                  <a:lnTo>
                    <a:pt x="4" y="0"/>
                  </a:lnTo>
                  <a:lnTo>
                    <a:pt x="2" y="1"/>
                  </a:lnTo>
                </a:path>
              </a:pathLst>
            </a:custGeom>
            <a:solidFill>
              <a:srgbClr val="E6E6E6"/>
            </a:solidFill>
            <a:ln w="12700" cap="rnd" cmpd="sng">
              <a:solidFill>
                <a:sysClr val="windowText" lastClr="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grpSp>
      <p:sp>
        <p:nvSpPr>
          <p:cNvPr id="22" name="Line 311"/>
          <p:cNvSpPr>
            <a:spLocks noChangeShapeType="1"/>
          </p:cNvSpPr>
          <p:nvPr/>
        </p:nvSpPr>
        <p:spPr bwMode="auto">
          <a:xfrm>
            <a:off x="3996135" y="2666274"/>
            <a:ext cx="2551113" cy="2460625"/>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3" name="Line 312"/>
          <p:cNvSpPr>
            <a:spLocks noChangeShapeType="1"/>
          </p:cNvSpPr>
          <p:nvPr/>
        </p:nvSpPr>
        <p:spPr bwMode="auto">
          <a:xfrm>
            <a:off x="5472510" y="1820137"/>
            <a:ext cx="1074738" cy="330676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4" name="Line 313"/>
          <p:cNvSpPr>
            <a:spLocks noChangeShapeType="1"/>
          </p:cNvSpPr>
          <p:nvPr/>
        </p:nvSpPr>
        <p:spPr bwMode="auto">
          <a:xfrm flipH="1">
            <a:off x="6572647" y="3298515"/>
            <a:ext cx="407191" cy="1858701"/>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5" name="Line 314"/>
          <p:cNvSpPr>
            <a:spLocks noChangeShapeType="1"/>
          </p:cNvSpPr>
          <p:nvPr/>
        </p:nvSpPr>
        <p:spPr bwMode="auto">
          <a:xfrm>
            <a:off x="2081610" y="3964849"/>
            <a:ext cx="4465638" cy="116205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26" name="Freeform 315"/>
          <p:cNvSpPr>
            <a:spLocks/>
          </p:cNvSpPr>
          <p:nvPr/>
        </p:nvSpPr>
        <p:spPr bwMode="auto">
          <a:xfrm rot="189221">
            <a:off x="1691838" y="5165560"/>
            <a:ext cx="5939836" cy="1192501"/>
          </a:xfrm>
          <a:custGeom>
            <a:avLst/>
            <a:gdLst>
              <a:gd name="T0" fmla="*/ 599 w 3764"/>
              <a:gd name="T1" fmla="*/ 36 h 328"/>
              <a:gd name="T2" fmla="*/ 829 w 3764"/>
              <a:gd name="T3" fmla="*/ 36 h 328"/>
              <a:gd name="T4" fmla="*/ 1044 w 3764"/>
              <a:gd name="T5" fmla="*/ 9 h 328"/>
              <a:gd name="T6" fmla="*/ 1228 w 3764"/>
              <a:gd name="T7" fmla="*/ 0 h 328"/>
              <a:gd name="T8" fmla="*/ 1366 w 3764"/>
              <a:gd name="T9" fmla="*/ 0 h 328"/>
              <a:gd name="T10" fmla="*/ 1490 w 3764"/>
              <a:gd name="T11" fmla="*/ 0 h 328"/>
              <a:gd name="T12" fmla="*/ 1628 w 3764"/>
              <a:gd name="T13" fmla="*/ 18 h 328"/>
              <a:gd name="T14" fmla="*/ 1765 w 3764"/>
              <a:gd name="T15" fmla="*/ 36 h 328"/>
              <a:gd name="T16" fmla="*/ 1919 w 3764"/>
              <a:gd name="T17" fmla="*/ 45 h 328"/>
              <a:gd name="T18" fmla="*/ 2088 w 3764"/>
              <a:gd name="T19" fmla="*/ 27 h 328"/>
              <a:gd name="T20" fmla="*/ 2257 w 3764"/>
              <a:gd name="T21" fmla="*/ 9 h 328"/>
              <a:gd name="T22" fmla="*/ 2426 w 3764"/>
              <a:gd name="T23" fmla="*/ 9 h 328"/>
              <a:gd name="T24" fmla="*/ 2564 w 3764"/>
              <a:gd name="T25" fmla="*/ 27 h 328"/>
              <a:gd name="T26" fmla="*/ 2718 w 3764"/>
              <a:gd name="T27" fmla="*/ 55 h 328"/>
              <a:gd name="T28" fmla="*/ 2918 w 3764"/>
              <a:gd name="T29" fmla="*/ 64 h 328"/>
              <a:gd name="T30" fmla="*/ 3149 w 3764"/>
              <a:gd name="T31" fmla="*/ 109 h 328"/>
              <a:gd name="T32" fmla="*/ 3333 w 3764"/>
              <a:gd name="T33" fmla="*/ 154 h 328"/>
              <a:gd name="T34" fmla="*/ 3470 w 3764"/>
              <a:gd name="T35" fmla="*/ 200 h 328"/>
              <a:gd name="T36" fmla="*/ 3609 w 3764"/>
              <a:gd name="T37" fmla="*/ 236 h 328"/>
              <a:gd name="T38" fmla="*/ 3763 w 3764"/>
              <a:gd name="T39" fmla="*/ 282 h 328"/>
              <a:gd name="T40" fmla="*/ 3671 w 3764"/>
              <a:gd name="T41" fmla="*/ 327 h 328"/>
              <a:gd name="T42" fmla="*/ 3533 w 3764"/>
              <a:gd name="T43" fmla="*/ 309 h 328"/>
              <a:gd name="T44" fmla="*/ 3425 w 3764"/>
              <a:gd name="T45" fmla="*/ 273 h 328"/>
              <a:gd name="T46" fmla="*/ 3240 w 3764"/>
              <a:gd name="T47" fmla="*/ 273 h 328"/>
              <a:gd name="T48" fmla="*/ 3087 w 3764"/>
              <a:gd name="T49" fmla="*/ 282 h 328"/>
              <a:gd name="T50" fmla="*/ 2933 w 3764"/>
              <a:gd name="T51" fmla="*/ 291 h 328"/>
              <a:gd name="T52" fmla="*/ 2779 w 3764"/>
              <a:gd name="T53" fmla="*/ 273 h 328"/>
              <a:gd name="T54" fmla="*/ 2627 w 3764"/>
              <a:gd name="T55" fmla="*/ 300 h 328"/>
              <a:gd name="T56" fmla="*/ 2473 w 3764"/>
              <a:gd name="T57" fmla="*/ 282 h 328"/>
              <a:gd name="T58" fmla="*/ 2304 w 3764"/>
              <a:gd name="T59" fmla="*/ 227 h 328"/>
              <a:gd name="T60" fmla="*/ 2151 w 3764"/>
              <a:gd name="T61" fmla="*/ 227 h 328"/>
              <a:gd name="T62" fmla="*/ 1951 w 3764"/>
              <a:gd name="T63" fmla="*/ 173 h 328"/>
              <a:gd name="T64" fmla="*/ 1828 w 3764"/>
              <a:gd name="T65" fmla="*/ 182 h 328"/>
              <a:gd name="T66" fmla="*/ 1659 w 3764"/>
              <a:gd name="T67" fmla="*/ 227 h 328"/>
              <a:gd name="T68" fmla="*/ 1475 w 3764"/>
              <a:gd name="T69" fmla="*/ 236 h 328"/>
              <a:gd name="T70" fmla="*/ 1106 w 3764"/>
              <a:gd name="T71" fmla="*/ 236 h 328"/>
              <a:gd name="T72" fmla="*/ 829 w 3764"/>
              <a:gd name="T73" fmla="*/ 254 h 328"/>
              <a:gd name="T74" fmla="*/ 691 w 3764"/>
              <a:gd name="T75" fmla="*/ 300 h 328"/>
              <a:gd name="T76" fmla="*/ 552 w 3764"/>
              <a:gd name="T77" fmla="*/ 327 h 328"/>
              <a:gd name="T78" fmla="*/ 430 w 3764"/>
              <a:gd name="T79" fmla="*/ 273 h 328"/>
              <a:gd name="T80" fmla="*/ 307 w 3764"/>
              <a:gd name="T81" fmla="*/ 236 h 328"/>
              <a:gd name="T82" fmla="*/ 184 w 3764"/>
              <a:gd name="T83" fmla="*/ 245 h 328"/>
              <a:gd name="T84" fmla="*/ 62 w 3764"/>
              <a:gd name="T85" fmla="*/ 245 h 328"/>
              <a:gd name="T86" fmla="*/ 62 w 3764"/>
              <a:gd name="T87" fmla="*/ 200 h 328"/>
              <a:gd name="T88" fmla="*/ 229 w 3764"/>
              <a:gd name="T89" fmla="*/ 164 h 328"/>
              <a:gd name="T90" fmla="*/ 353 w 3764"/>
              <a:gd name="T91" fmla="*/ 118 h 328"/>
              <a:gd name="T92" fmla="*/ 505 w 3764"/>
              <a:gd name="T93" fmla="*/ 7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64" h="328">
                <a:moveTo>
                  <a:pt x="505" y="77"/>
                </a:moveTo>
                <a:lnTo>
                  <a:pt x="552" y="36"/>
                </a:lnTo>
                <a:lnTo>
                  <a:pt x="599" y="36"/>
                </a:lnTo>
                <a:lnTo>
                  <a:pt x="675" y="27"/>
                </a:lnTo>
                <a:lnTo>
                  <a:pt x="829" y="27"/>
                </a:lnTo>
                <a:lnTo>
                  <a:pt x="829" y="36"/>
                </a:lnTo>
                <a:lnTo>
                  <a:pt x="953" y="36"/>
                </a:lnTo>
                <a:lnTo>
                  <a:pt x="998" y="27"/>
                </a:lnTo>
                <a:lnTo>
                  <a:pt x="1044" y="9"/>
                </a:lnTo>
                <a:lnTo>
                  <a:pt x="1106" y="0"/>
                </a:lnTo>
                <a:lnTo>
                  <a:pt x="1167" y="0"/>
                </a:lnTo>
                <a:lnTo>
                  <a:pt x="1228" y="0"/>
                </a:lnTo>
                <a:lnTo>
                  <a:pt x="1260" y="0"/>
                </a:lnTo>
                <a:lnTo>
                  <a:pt x="1321" y="0"/>
                </a:lnTo>
                <a:lnTo>
                  <a:pt x="1366" y="0"/>
                </a:lnTo>
                <a:lnTo>
                  <a:pt x="1412" y="0"/>
                </a:lnTo>
                <a:lnTo>
                  <a:pt x="1444" y="0"/>
                </a:lnTo>
                <a:lnTo>
                  <a:pt x="1490" y="0"/>
                </a:lnTo>
                <a:lnTo>
                  <a:pt x="1551" y="9"/>
                </a:lnTo>
                <a:lnTo>
                  <a:pt x="1596" y="9"/>
                </a:lnTo>
                <a:lnTo>
                  <a:pt x="1628" y="18"/>
                </a:lnTo>
                <a:lnTo>
                  <a:pt x="1674" y="27"/>
                </a:lnTo>
                <a:lnTo>
                  <a:pt x="1720" y="36"/>
                </a:lnTo>
                <a:lnTo>
                  <a:pt x="1765" y="36"/>
                </a:lnTo>
                <a:lnTo>
                  <a:pt x="1797" y="36"/>
                </a:lnTo>
                <a:lnTo>
                  <a:pt x="1873" y="36"/>
                </a:lnTo>
                <a:lnTo>
                  <a:pt x="1919" y="45"/>
                </a:lnTo>
                <a:lnTo>
                  <a:pt x="1951" y="45"/>
                </a:lnTo>
                <a:lnTo>
                  <a:pt x="2027" y="36"/>
                </a:lnTo>
                <a:lnTo>
                  <a:pt x="2088" y="27"/>
                </a:lnTo>
                <a:lnTo>
                  <a:pt x="2135" y="27"/>
                </a:lnTo>
                <a:lnTo>
                  <a:pt x="2196" y="9"/>
                </a:lnTo>
                <a:lnTo>
                  <a:pt x="2257" y="9"/>
                </a:lnTo>
                <a:lnTo>
                  <a:pt x="2304" y="9"/>
                </a:lnTo>
                <a:lnTo>
                  <a:pt x="2365" y="9"/>
                </a:lnTo>
                <a:lnTo>
                  <a:pt x="2426" y="9"/>
                </a:lnTo>
                <a:lnTo>
                  <a:pt x="2458" y="27"/>
                </a:lnTo>
                <a:lnTo>
                  <a:pt x="2519" y="27"/>
                </a:lnTo>
                <a:lnTo>
                  <a:pt x="2564" y="27"/>
                </a:lnTo>
                <a:lnTo>
                  <a:pt x="2610" y="45"/>
                </a:lnTo>
                <a:lnTo>
                  <a:pt x="2642" y="45"/>
                </a:lnTo>
                <a:lnTo>
                  <a:pt x="2718" y="55"/>
                </a:lnTo>
                <a:lnTo>
                  <a:pt x="2764" y="64"/>
                </a:lnTo>
                <a:lnTo>
                  <a:pt x="2872" y="64"/>
                </a:lnTo>
                <a:lnTo>
                  <a:pt x="2918" y="64"/>
                </a:lnTo>
                <a:lnTo>
                  <a:pt x="2980" y="73"/>
                </a:lnTo>
                <a:lnTo>
                  <a:pt x="3056" y="91"/>
                </a:lnTo>
                <a:lnTo>
                  <a:pt x="3149" y="109"/>
                </a:lnTo>
                <a:lnTo>
                  <a:pt x="3210" y="109"/>
                </a:lnTo>
                <a:lnTo>
                  <a:pt x="3271" y="136"/>
                </a:lnTo>
                <a:lnTo>
                  <a:pt x="3333" y="154"/>
                </a:lnTo>
                <a:lnTo>
                  <a:pt x="3379" y="173"/>
                </a:lnTo>
                <a:lnTo>
                  <a:pt x="3425" y="173"/>
                </a:lnTo>
                <a:lnTo>
                  <a:pt x="3470" y="200"/>
                </a:lnTo>
                <a:lnTo>
                  <a:pt x="3517" y="218"/>
                </a:lnTo>
                <a:lnTo>
                  <a:pt x="3563" y="218"/>
                </a:lnTo>
                <a:lnTo>
                  <a:pt x="3609" y="236"/>
                </a:lnTo>
                <a:lnTo>
                  <a:pt x="3656" y="254"/>
                </a:lnTo>
                <a:lnTo>
                  <a:pt x="3717" y="273"/>
                </a:lnTo>
                <a:lnTo>
                  <a:pt x="3763" y="282"/>
                </a:lnTo>
                <a:lnTo>
                  <a:pt x="3763" y="309"/>
                </a:lnTo>
                <a:lnTo>
                  <a:pt x="3717" y="327"/>
                </a:lnTo>
                <a:lnTo>
                  <a:pt x="3671" y="327"/>
                </a:lnTo>
                <a:lnTo>
                  <a:pt x="3624" y="327"/>
                </a:lnTo>
                <a:lnTo>
                  <a:pt x="3578" y="318"/>
                </a:lnTo>
                <a:lnTo>
                  <a:pt x="3533" y="309"/>
                </a:lnTo>
                <a:lnTo>
                  <a:pt x="3487" y="300"/>
                </a:lnTo>
                <a:lnTo>
                  <a:pt x="3455" y="300"/>
                </a:lnTo>
                <a:lnTo>
                  <a:pt x="3425" y="273"/>
                </a:lnTo>
                <a:lnTo>
                  <a:pt x="3364" y="254"/>
                </a:lnTo>
                <a:lnTo>
                  <a:pt x="3301" y="254"/>
                </a:lnTo>
                <a:lnTo>
                  <a:pt x="3240" y="273"/>
                </a:lnTo>
                <a:lnTo>
                  <a:pt x="3195" y="273"/>
                </a:lnTo>
                <a:lnTo>
                  <a:pt x="3132" y="273"/>
                </a:lnTo>
                <a:lnTo>
                  <a:pt x="3087" y="282"/>
                </a:lnTo>
                <a:lnTo>
                  <a:pt x="3026" y="291"/>
                </a:lnTo>
                <a:lnTo>
                  <a:pt x="2965" y="291"/>
                </a:lnTo>
                <a:lnTo>
                  <a:pt x="2933" y="291"/>
                </a:lnTo>
                <a:lnTo>
                  <a:pt x="2872" y="282"/>
                </a:lnTo>
                <a:lnTo>
                  <a:pt x="2811" y="273"/>
                </a:lnTo>
                <a:lnTo>
                  <a:pt x="2779" y="273"/>
                </a:lnTo>
                <a:lnTo>
                  <a:pt x="2733" y="273"/>
                </a:lnTo>
                <a:lnTo>
                  <a:pt x="2673" y="291"/>
                </a:lnTo>
                <a:lnTo>
                  <a:pt x="2627" y="300"/>
                </a:lnTo>
                <a:lnTo>
                  <a:pt x="2595" y="300"/>
                </a:lnTo>
                <a:lnTo>
                  <a:pt x="2534" y="300"/>
                </a:lnTo>
                <a:lnTo>
                  <a:pt x="2473" y="282"/>
                </a:lnTo>
                <a:lnTo>
                  <a:pt x="2426" y="264"/>
                </a:lnTo>
                <a:lnTo>
                  <a:pt x="2380" y="245"/>
                </a:lnTo>
                <a:lnTo>
                  <a:pt x="2304" y="227"/>
                </a:lnTo>
                <a:lnTo>
                  <a:pt x="2257" y="218"/>
                </a:lnTo>
                <a:lnTo>
                  <a:pt x="2196" y="227"/>
                </a:lnTo>
                <a:lnTo>
                  <a:pt x="2151" y="227"/>
                </a:lnTo>
                <a:lnTo>
                  <a:pt x="2058" y="209"/>
                </a:lnTo>
                <a:lnTo>
                  <a:pt x="1997" y="191"/>
                </a:lnTo>
                <a:lnTo>
                  <a:pt x="1951" y="173"/>
                </a:lnTo>
                <a:lnTo>
                  <a:pt x="1919" y="173"/>
                </a:lnTo>
                <a:lnTo>
                  <a:pt x="1873" y="164"/>
                </a:lnTo>
                <a:lnTo>
                  <a:pt x="1828" y="182"/>
                </a:lnTo>
                <a:lnTo>
                  <a:pt x="1765" y="200"/>
                </a:lnTo>
                <a:lnTo>
                  <a:pt x="1720" y="218"/>
                </a:lnTo>
                <a:lnTo>
                  <a:pt x="1659" y="227"/>
                </a:lnTo>
                <a:lnTo>
                  <a:pt x="1613" y="236"/>
                </a:lnTo>
                <a:lnTo>
                  <a:pt x="1535" y="236"/>
                </a:lnTo>
                <a:lnTo>
                  <a:pt x="1475" y="236"/>
                </a:lnTo>
                <a:lnTo>
                  <a:pt x="1412" y="236"/>
                </a:lnTo>
                <a:lnTo>
                  <a:pt x="1198" y="236"/>
                </a:lnTo>
                <a:lnTo>
                  <a:pt x="1106" y="236"/>
                </a:lnTo>
                <a:lnTo>
                  <a:pt x="1044" y="236"/>
                </a:lnTo>
                <a:lnTo>
                  <a:pt x="829" y="236"/>
                </a:lnTo>
                <a:lnTo>
                  <a:pt x="829" y="254"/>
                </a:lnTo>
                <a:lnTo>
                  <a:pt x="829" y="273"/>
                </a:lnTo>
                <a:lnTo>
                  <a:pt x="829" y="282"/>
                </a:lnTo>
                <a:lnTo>
                  <a:pt x="691" y="300"/>
                </a:lnTo>
                <a:lnTo>
                  <a:pt x="645" y="300"/>
                </a:lnTo>
                <a:lnTo>
                  <a:pt x="584" y="327"/>
                </a:lnTo>
                <a:lnTo>
                  <a:pt x="552" y="327"/>
                </a:lnTo>
                <a:lnTo>
                  <a:pt x="506" y="327"/>
                </a:lnTo>
                <a:lnTo>
                  <a:pt x="461" y="309"/>
                </a:lnTo>
                <a:lnTo>
                  <a:pt x="430" y="273"/>
                </a:lnTo>
                <a:lnTo>
                  <a:pt x="398" y="273"/>
                </a:lnTo>
                <a:lnTo>
                  <a:pt x="353" y="254"/>
                </a:lnTo>
                <a:lnTo>
                  <a:pt x="307" y="236"/>
                </a:lnTo>
                <a:lnTo>
                  <a:pt x="261" y="227"/>
                </a:lnTo>
                <a:lnTo>
                  <a:pt x="229" y="236"/>
                </a:lnTo>
                <a:lnTo>
                  <a:pt x="184" y="245"/>
                </a:lnTo>
                <a:lnTo>
                  <a:pt x="153" y="264"/>
                </a:lnTo>
                <a:lnTo>
                  <a:pt x="108" y="264"/>
                </a:lnTo>
                <a:lnTo>
                  <a:pt x="62" y="245"/>
                </a:lnTo>
                <a:lnTo>
                  <a:pt x="30" y="245"/>
                </a:lnTo>
                <a:lnTo>
                  <a:pt x="0" y="218"/>
                </a:lnTo>
                <a:lnTo>
                  <a:pt x="62" y="200"/>
                </a:lnTo>
                <a:lnTo>
                  <a:pt x="123" y="182"/>
                </a:lnTo>
                <a:lnTo>
                  <a:pt x="168" y="173"/>
                </a:lnTo>
                <a:lnTo>
                  <a:pt x="229" y="164"/>
                </a:lnTo>
                <a:lnTo>
                  <a:pt x="261" y="154"/>
                </a:lnTo>
                <a:lnTo>
                  <a:pt x="307" y="136"/>
                </a:lnTo>
                <a:lnTo>
                  <a:pt x="353" y="118"/>
                </a:lnTo>
                <a:lnTo>
                  <a:pt x="398" y="100"/>
                </a:lnTo>
                <a:lnTo>
                  <a:pt x="505" y="77"/>
                </a:lnTo>
                <a:lnTo>
                  <a:pt x="505" y="77"/>
                </a:lnTo>
              </a:path>
            </a:pathLst>
          </a:custGeom>
          <a:gradFill rotWithShape="0">
            <a:gsLst>
              <a:gs pos="0">
                <a:srgbClr val="009DD9"/>
              </a:gs>
              <a:gs pos="100000">
                <a:srgbClr val="009DD9">
                  <a:gamma/>
                  <a:tint val="30196"/>
                  <a:invGamma/>
                </a:srgbClr>
              </a:gs>
            </a:gsLst>
            <a:lin ang="5400000" scaled="1"/>
          </a:gradFill>
          <a:ln w="12700" cap="rnd" cmpd="sng">
            <a:solidFill>
              <a:sysClr val="windowText" lastClr="000000"/>
            </a:solidFill>
            <a:prstDash val="solid"/>
            <a:round/>
            <a:headEnd/>
            <a:tailEnd/>
          </a:ln>
          <a:effectLst>
            <a:outerShdw dist="107763" dir="2700000" algn="ctr" rotWithShape="0">
              <a:srgbClr val="04617B"/>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grpSp>
        <p:nvGrpSpPr>
          <p:cNvPr id="27" name="Group 316"/>
          <p:cNvGrpSpPr>
            <a:grpSpLocks/>
          </p:cNvGrpSpPr>
          <p:nvPr/>
        </p:nvGrpSpPr>
        <p:grpSpPr bwMode="auto">
          <a:xfrm>
            <a:off x="1908573" y="5050699"/>
            <a:ext cx="355600" cy="593725"/>
            <a:chOff x="2029" y="3126"/>
            <a:chExt cx="224" cy="374"/>
          </a:xfrm>
        </p:grpSpPr>
        <p:sp>
          <p:nvSpPr>
            <p:cNvPr id="72" name="Freeform 317"/>
            <p:cNvSpPr>
              <a:spLocks/>
            </p:cNvSpPr>
            <p:nvPr/>
          </p:nvSpPr>
          <p:spPr bwMode="auto">
            <a:xfrm>
              <a:off x="2029" y="3239"/>
              <a:ext cx="224" cy="261"/>
            </a:xfrm>
            <a:custGeom>
              <a:avLst/>
              <a:gdLst>
                <a:gd name="T0" fmla="*/ 83 w 224"/>
                <a:gd name="T1" fmla="*/ 0 h 261"/>
                <a:gd name="T2" fmla="*/ 131 w 224"/>
                <a:gd name="T3" fmla="*/ 0 h 261"/>
                <a:gd name="T4" fmla="*/ 223 w 224"/>
                <a:gd name="T5" fmla="*/ 260 h 261"/>
                <a:gd name="T6" fmla="*/ 126 w 224"/>
                <a:gd name="T7" fmla="*/ 21 h 261"/>
                <a:gd name="T8" fmla="*/ 113 w 224"/>
                <a:gd name="T9" fmla="*/ 260 h 261"/>
                <a:gd name="T10" fmla="*/ 87 w 224"/>
                <a:gd name="T11" fmla="*/ 21 h 261"/>
                <a:gd name="T12" fmla="*/ 0 w 224"/>
                <a:gd name="T13" fmla="*/ 260 h 261"/>
                <a:gd name="T14" fmla="*/ 83 w 224"/>
                <a:gd name="T15" fmla="*/ 0 h 2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4" h="261">
                  <a:moveTo>
                    <a:pt x="83" y="0"/>
                  </a:moveTo>
                  <a:lnTo>
                    <a:pt x="131" y="0"/>
                  </a:lnTo>
                  <a:lnTo>
                    <a:pt x="223" y="260"/>
                  </a:lnTo>
                  <a:lnTo>
                    <a:pt x="126" y="21"/>
                  </a:lnTo>
                  <a:lnTo>
                    <a:pt x="113" y="260"/>
                  </a:lnTo>
                  <a:lnTo>
                    <a:pt x="87" y="21"/>
                  </a:lnTo>
                  <a:lnTo>
                    <a:pt x="0" y="260"/>
                  </a:lnTo>
                  <a:lnTo>
                    <a:pt x="83" y="0"/>
                  </a:lnTo>
                </a:path>
              </a:pathLst>
            </a:custGeom>
            <a:solidFill>
              <a:srgbClr val="FFFF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73" name="Freeform 318"/>
            <p:cNvSpPr>
              <a:spLocks/>
            </p:cNvSpPr>
            <p:nvPr/>
          </p:nvSpPr>
          <p:spPr bwMode="auto">
            <a:xfrm>
              <a:off x="2171" y="3258"/>
              <a:ext cx="36" cy="36"/>
            </a:xfrm>
            <a:custGeom>
              <a:avLst/>
              <a:gdLst>
                <a:gd name="T0" fmla="*/ 0 w 36"/>
                <a:gd name="T1" fmla="*/ 4 h 36"/>
                <a:gd name="T2" fmla="*/ 10 w 36"/>
                <a:gd name="T3" fmla="*/ 35 h 36"/>
                <a:gd name="T4" fmla="*/ 35 w 36"/>
                <a:gd name="T5" fmla="*/ 30 h 36"/>
                <a:gd name="T6" fmla="*/ 24 w 36"/>
                <a:gd name="T7" fmla="*/ 0 h 36"/>
                <a:gd name="T8" fmla="*/ 0 w 36"/>
                <a:gd name="T9" fmla="*/ 4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6">
                  <a:moveTo>
                    <a:pt x="0" y="4"/>
                  </a:moveTo>
                  <a:lnTo>
                    <a:pt x="10" y="35"/>
                  </a:lnTo>
                  <a:lnTo>
                    <a:pt x="35" y="30"/>
                  </a:lnTo>
                  <a:lnTo>
                    <a:pt x="24" y="0"/>
                  </a:lnTo>
                  <a:lnTo>
                    <a:pt x="0" y="4"/>
                  </a:lnTo>
                </a:path>
              </a:pathLst>
            </a:custGeom>
            <a:solidFill>
              <a:srgbClr val="F0F0F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74" name="Rectangle 319"/>
            <p:cNvSpPr>
              <a:spLocks noChangeArrowheads="1"/>
            </p:cNvSpPr>
            <p:nvPr/>
          </p:nvSpPr>
          <p:spPr bwMode="auto">
            <a:xfrm>
              <a:off x="2188" y="3209"/>
              <a:ext cx="8" cy="8"/>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75" name="Line 320"/>
            <p:cNvSpPr>
              <a:spLocks noChangeShapeType="1"/>
            </p:cNvSpPr>
            <p:nvPr/>
          </p:nvSpPr>
          <p:spPr bwMode="auto">
            <a:xfrm>
              <a:off x="2188" y="3205"/>
              <a:ext cx="0"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76" name="Freeform 321"/>
            <p:cNvSpPr>
              <a:spLocks/>
            </p:cNvSpPr>
            <p:nvPr/>
          </p:nvSpPr>
          <p:spPr bwMode="auto">
            <a:xfrm>
              <a:off x="2181" y="3200"/>
              <a:ext cx="17" cy="17"/>
            </a:xfrm>
            <a:custGeom>
              <a:avLst/>
              <a:gdLst>
                <a:gd name="T0" fmla="*/ 16 w 17"/>
                <a:gd name="T1" fmla="*/ 0 h 17"/>
                <a:gd name="T2" fmla="*/ 8 w 17"/>
                <a:gd name="T3" fmla="*/ 16 h 17"/>
                <a:gd name="T4" fmla="*/ 0 w 17"/>
                <a:gd name="T5" fmla="*/ 0 h 17"/>
                <a:gd name="T6" fmla="*/ 0 60000 65536"/>
                <a:gd name="T7" fmla="*/ 0 60000 65536"/>
                <a:gd name="T8" fmla="*/ 0 60000 65536"/>
              </a:gdLst>
              <a:ahLst/>
              <a:cxnLst>
                <a:cxn ang="T6">
                  <a:pos x="T0" y="T1"/>
                </a:cxn>
                <a:cxn ang="T7">
                  <a:pos x="T2" y="T3"/>
                </a:cxn>
                <a:cxn ang="T8">
                  <a:pos x="T4" y="T5"/>
                </a:cxn>
              </a:cxnLst>
              <a:rect l="0" t="0" r="r" b="b"/>
              <a:pathLst>
                <a:path w="17" h="17">
                  <a:moveTo>
                    <a:pt x="16" y="0"/>
                  </a:moveTo>
                  <a:lnTo>
                    <a:pt x="8" y="16"/>
                  </a:lnTo>
                  <a:lnTo>
                    <a:pt x="0"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77" name="Line 322"/>
            <p:cNvSpPr>
              <a:spLocks noChangeShapeType="1"/>
            </p:cNvSpPr>
            <p:nvPr/>
          </p:nvSpPr>
          <p:spPr bwMode="auto">
            <a:xfrm>
              <a:off x="2187" y="3205"/>
              <a:ext cx="0"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78" name="Freeform 323"/>
            <p:cNvSpPr>
              <a:spLocks/>
            </p:cNvSpPr>
            <p:nvPr/>
          </p:nvSpPr>
          <p:spPr bwMode="auto">
            <a:xfrm>
              <a:off x="2180" y="3200"/>
              <a:ext cx="17" cy="17"/>
            </a:xfrm>
            <a:custGeom>
              <a:avLst/>
              <a:gdLst>
                <a:gd name="T0" fmla="*/ 16 w 17"/>
                <a:gd name="T1" fmla="*/ 0 h 17"/>
                <a:gd name="T2" fmla="*/ 8 w 17"/>
                <a:gd name="T3" fmla="*/ 16 h 17"/>
                <a:gd name="T4" fmla="*/ 0 w 17"/>
                <a:gd name="T5" fmla="*/ 0 h 17"/>
                <a:gd name="T6" fmla="*/ 0 60000 65536"/>
                <a:gd name="T7" fmla="*/ 0 60000 65536"/>
                <a:gd name="T8" fmla="*/ 0 60000 65536"/>
              </a:gdLst>
              <a:ahLst/>
              <a:cxnLst>
                <a:cxn ang="T6">
                  <a:pos x="T0" y="T1"/>
                </a:cxn>
                <a:cxn ang="T7">
                  <a:pos x="T2" y="T3"/>
                </a:cxn>
                <a:cxn ang="T8">
                  <a:pos x="T4" y="T5"/>
                </a:cxn>
              </a:cxnLst>
              <a:rect l="0" t="0" r="r" b="b"/>
              <a:pathLst>
                <a:path w="17" h="17">
                  <a:moveTo>
                    <a:pt x="16" y="0"/>
                  </a:moveTo>
                  <a:lnTo>
                    <a:pt x="8" y="16"/>
                  </a:lnTo>
                  <a:lnTo>
                    <a:pt x="0"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79" name="Line 324"/>
            <p:cNvSpPr>
              <a:spLocks noChangeShapeType="1"/>
            </p:cNvSpPr>
            <p:nvPr/>
          </p:nvSpPr>
          <p:spPr bwMode="auto">
            <a:xfrm>
              <a:off x="2186" y="3205"/>
              <a:ext cx="0"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80" name="Freeform 325"/>
            <p:cNvSpPr>
              <a:spLocks/>
            </p:cNvSpPr>
            <p:nvPr/>
          </p:nvSpPr>
          <p:spPr bwMode="auto">
            <a:xfrm>
              <a:off x="2180" y="3200"/>
              <a:ext cx="17" cy="17"/>
            </a:xfrm>
            <a:custGeom>
              <a:avLst/>
              <a:gdLst>
                <a:gd name="T0" fmla="*/ 16 w 17"/>
                <a:gd name="T1" fmla="*/ 0 h 17"/>
                <a:gd name="T2" fmla="*/ 8 w 17"/>
                <a:gd name="T3" fmla="*/ 16 h 17"/>
                <a:gd name="T4" fmla="*/ 0 w 17"/>
                <a:gd name="T5" fmla="*/ 0 h 17"/>
                <a:gd name="T6" fmla="*/ 0 60000 65536"/>
                <a:gd name="T7" fmla="*/ 0 60000 65536"/>
                <a:gd name="T8" fmla="*/ 0 60000 65536"/>
              </a:gdLst>
              <a:ahLst/>
              <a:cxnLst>
                <a:cxn ang="T6">
                  <a:pos x="T0" y="T1"/>
                </a:cxn>
                <a:cxn ang="T7">
                  <a:pos x="T2" y="T3"/>
                </a:cxn>
                <a:cxn ang="T8">
                  <a:pos x="T4" y="T5"/>
                </a:cxn>
              </a:cxnLst>
              <a:rect l="0" t="0" r="r" b="b"/>
              <a:pathLst>
                <a:path w="17" h="17">
                  <a:moveTo>
                    <a:pt x="16" y="0"/>
                  </a:moveTo>
                  <a:lnTo>
                    <a:pt x="8" y="16"/>
                  </a:lnTo>
                  <a:lnTo>
                    <a:pt x="0"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81" name="Line 326"/>
            <p:cNvSpPr>
              <a:spLocks noChangeShapeType="1"/>
            </p:cNvSpPr>
            <p:nvPr/>
          </p:nvSpPr>
          <p:spPr bwMode="auto">
            <a:xfrm>
              <a:off x="2185" y="3205"/>
              <a:ext cx="0"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82" name="Freeform 327"/>
            <p:cNvSpPr>
              <a:spLocks/>
            </p:cNvSpPr>
            <p:nvPr/>
          </p:nvSpPr>
          <p:spPr bwMode="auto">
            <a:xfrm>
              <a:off x="2180" y="3200"/>
              <a:ext cx="17" cy="17"/>
            </a:xfrm>
            <a:custGeom>
              <a:avLst/>
              <a:gdLst>
                <a:gd name="T0" fmla="*/ 16 w 17"/>
                <a:gd name="T1" fmla="*/ 0 h 17"/>
                <a:gd name="T2" fmla="*/ 7 w 17"/>
                <a:gd name="T3" fmla="*/ 16 h 17"/>
                <a:gd name="T4" fmla="*/ 0 w 17"/>
                <a:gd name="T5" fmla="*/ 0 h 17"/>
                <a:gd name="T6" fmla="*/ 0 60000 65536"/>
                <a:gd name="T7" fmla="*/ 0 60000 65536"/>
                <a:gd name="T8" fmla="*/ 0 60000 65536"/>
              </a:gdLst>
              <a:ahLst/>
              <a:cxnLst>
                <a:cxn ang="T6">
                  <a:pos x="T0" y="T1"/>
                </a:cxn>
                <a:cxn ang="T7">
                  <a:pos x="T2" y="T3"/>
                </a:cxn>
                <a:cxn ang="T8">
                  <a:pos x="T4" y="T5"/>
                </a:cxn>
              </a:cxnLst>
              <a:rect l="0" t="0" r="r" b="b"/>
              <a:pathLst>
                <a:path w="17" h="17">
                  <a:moveTo>
                    <a:pt x="16" y="0"/>
                  </a:moveTo>
                  <a:lnTo>
                    <a:pt x="7" y="16"/>
                  </a:lnTo>
                  <a:lnTo>
                    <a:pt x="0"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83" name="Line 328"/>
            <p:cNvSpPr>
              <a:spLocks noChangeShapeType="1"/>
            </p:cNvSpPr>
            <p:nvPr/>
          </p:nvSpPr>
          <p:spPr bwMode="auto">
            <a:xfrm>
              <a:off x="2184" y="3205"/>
              <a:ext cx="0"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84" name="Freeform 329"/>
            <p:cNvSpPr>
              <a:spLocks/>
            </p:cNvSpPr>
            <p:nvPr/>
          </p:nvSpPr>
          <p:spPr bwMode="auto">
            <a:xfrm>
              <a:off x="2180" y="3200"/>
              <a:ext cx="17" cy="17"/>
            </a:xfrm>
            <a:custGeom>
              <a:avLst/>
              <a:gdLst>
                <a:gd name="T0" fmla="*/ 16 w 17"/>
                <a:gd name="T1" fmla="*/ 0 h 17"/>
                <a:gd name="T2" fmla="*/ 7 w 17"/>
                <a:gd name="T3" fmla="*/ 16 h 17"/>
                <a:gd name="T4" fmla="*/ 0 w 17"/>
                <a:gd name="T5" fmla="*/ 0 h 17"/>
                <a:gd name="T6" fmla="*/ 0 60000 65536"/>
                <a:gd name="T7" fmla="*/ 0 60000 65536"/>
                <a:gd name="T8" fmla="*/ 0 60000 65536"/>
              </a:gdLst>
              <a:ahLst/>
              <a:cxnLst>
                <a:cxn ang="T6">
                  <a:pos x="T0" y="T1"/>
                </a:cxn>
                <a:cxn ang="T7">
                  <a:pos x="T2" y="T3"/>
                </a:cxn>
                <a:cxn ang="T8">
                  <a:pos x="T4" y="T5"/>
                </a:cxn>
              </a:cxnLst>
              <a:rect l="0" t="0" r="r" b="b"/>
              <a:pathLst>
                <a:path w="17" h="17">
                  <a:moveTo>
                    <a:pt x="16" y="0"/>
                  </a:moveTo>
                  <a:lnTo>
                    <a:pt x="7" y="16"/>
                  </a:lnTo>
                  <a:lnTo>
                    <a:pt x="0"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85" name="Line 330"/>
            <p:cNvSpPr>
              <a:spLocks noChangeShapeType="1"/>
            </p:cNvSpPr>
            <p:nvPr/>
          </p:nvSpPr>
          <p:spPr bwMode="auto">
            <a:xfrm>
              <a:off x="2184" y="3205"/>
              <a:ext cx="0"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86" name="Freeform 331"/>
            <p:cNvSpPr>
              <a:spLocks/>
            </p:cNvSpPr>
            <p:nvPr/>
          </p:nvSpPr>
          <p:spPr bwMode="auto">
            <a:xfrm>
              <a:off x="2180" y="3200"/>
              <a:ext cx="17" cy="17"/>
            </a:xfrm>
            <a:custGeom>
              <a:avLst/>
              <a:gdLst>
                <a:gd name="T0" fmla="*/ 16 w 17"/>
                <a:gd name="T1" fmla="*/ 0 h 17"/>
                <a:gd name="T2" fmla="*/ 8 w 17"/>
                <a:gd name="T3" fmla="*/ 16 h 17"/>
                <a:gd name="T4" fmla="*/ 0 w 17"/>
                <a:gd name="T5" fmla="*/ 0 h 17"/>
                <a:gd name="T6" fmla="*/ 0 60000 65536"/>
                <a:gd name="T7" fmla="*/ 0 60000 65536"/>
                <a:gd name="T8" fmla="*/ 0 60000 65536"/>
              </a:gdLst>
              <a:ahLst/>
              <a:cxnLst>
                <a:cxn ang="T6">
                  <a:pos x="T0" y="T1"/>
                </a:cxn>
                <a:cxn ang="T7">
                  <a:pos x="T2" y="T3"/>
                </a:cxn>
                <a:cxn ang="T8">
                  <a:pos x="T4" y="T5"/>
                </a:cxn>
              </a:cxnLst>
              <a:rect l="0" t="0" r="r" b="b"/>
              <a:pathLst>
                <a:path w="17" h="17">
                  <a:moveTo>
                    <a:pt x="16" y="0"/>
                  </a:moveTo>
                  <a:lnTo>
                    <a:pt x="8" y="16"/>
                  </a:lnTo>
                  <a:lnTo>
                    <a:pt x="0"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87" name="Rectangle 332"/>
            <p:cNvSpPr>
              <a:spLocks noChangeArrowheads="1"/>
            </p:cNvSpPr>
            <p:nvPr/>
          </p:nvSpPr>
          <p:spPr bwMode="auto">
            <a:xfrm>
              <a:off x="2188" y="3200"/>
              <a:ext cx="8" cy="8"/>
            </a:xfrm>
            <a:prstGeom prst="rect">
              <a:avLst/>
            </a:prstGeom>
            <a:solidFill>
              <a:srgbClr val="21212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88" name="Freeform 333"/>
            <p:cNvSpPr>
              <a:spLocks/>
            </p:cNvSpPr>
            <p:nvPr/>
          </p:nvSpPr>
          <p:spPr bwMode="auto">
            <a:xfrm>
              <a:off x="2184" y="3185"/>
              <a:ext cx="17" cy="17"/>
            </a:xfrm>
            <a:custGeom>
              <a:avLst/>
              <a:gdLst>
                <a:gd name="T0" fmla="*/ 16 w 17"/>
                <a:gd name="T1" fmla="*/ 16 h 17"/>
                <a:gd name="T2" fmla="*/ 12 w 17"/>
                <a:gd name="T3" fmla="*/ 5 h 17"/>
                <a:gd name="T4" fmla="*/ 12 w 17"/>
                <a:gd name="T5" fmla="*/ 0 h 17"/>
                <a:gd name="T6" fmla="*/ 7 w 17"/>
                <a:gd name="T7" fmla="*/ 0 h 17"/>
                <a:gd name="T8" fmla="*/ 7 w 17"/>
                <a:gd name="T9" fmla="*/ 5 h 17"/>
                <a:gd name="T10" fmla="*/ 0 w 17"/>
                <a:gd name="T11" fmla="*/ 16 h 17"/>
                <a:gd name="T12" fmla="*/ 16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16" y="16"/>
                  </a:moveTo>
                  <a:lnTo>
                    <a:pt x="12" y="5"/>
                  </a:lnTo>
                  <a:lnTo>
                    <a:pt x="12" y="0"/>
                  </a:lnTo>
                  <a:lnTo>
                    <a:pt x="7" y="0"/>
                  </a:lnTo>
                  <a:lnTo>
                    <a:pt x="7" y="5"/>
                  </a:lnTo>
                  <a:lnTo>
                    <a:pt x="0" y="16"/>
                  </a:lnTo>
                  <a:lnTo>
                    <a:pt x="16" y="16"/>
                  </a:lnTo>
                </a:path>
              </a:pathLst>
            </a:custGeom>
            <a:solidFill>
              <a:srgbClr val="21212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89" name="Rectangle 334"/>
            <p:cNvSpPr>
              <a:spLocks noChangeArrowheads="1"/>
            </p:cNvSpPr>
            <p:nvPr/>
          </p:nvSpPr>
          <p:spPr bwMode="auto">
            <a:xfrm>
              <a:off x="2190" y="3131"/>
              <a:ext cx="8" cy="5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90" name="Freeform 335"/>
            <p:cNvSpPr>
              <a:spLocks/>
            </p:cNvSpPr>
            <p:nvPr/>
          </p:nvSpPr>
          <p:spPr bwMode="auto">
            <a:xfrm>
              <a:off x="2184" y="3126"/>
              <a:ext cx="17" cy="17"/>
            </a:xfrm>
            <a:custGeom>
              <a:avLst/>
              <a:gdLst>
                <a:gd name="T0" fmla="*/ 12 w 17"/>
                <a:gd name="T1" fmla="*/ 13 h 17"/>
                <a:gd name="T2" fmla="*/ 16 w 17"/>
                <a:gd name="T3" fmla="*/ 13 h 17"/>
                <a:gd name="T4" fmla="*/ 16 w 17"/>
                <a:gd name="T5" fmla="*/ 10 h 17"/>
                <a:gd name="T6" fmla="*/ 16 w 17"/>
                <a:gd name="T7" fmla="*/ 7 h 17"/>
                <a:gd name="T8" fmla="*/ 16 w 17"/>
                <a:gd name="T9" fmla="*/ 5 h 17"/>
                <a:gd name="T10" fmla="*/ 16 w 17"/>
                <a:gd name="T11" fmla="*/ 2 h 17"/>
                <a:gd name="T12" fmla="*/ 16 w 17"/>
                <a:gd name="T13" fmla="*/ 0 h 17"/>
                <a:gd name="T14" fmla="*/ 12 w 17"/>
                <a:gd name="T15" fmla="*/ 0 h 17"/>
                <a:gd name="T16" fmla="*/ 6 w 17"/>
                <a:gd name="T17" fmla="*/ 0 h 17"/>
                <a:gd name="T18" fmla="*/ 0 w 17"/>
                <a:gd name="T19" fmla="*/ 0 h 17"/>
                <a:gd name="T20" fmla="*/ 0 w 17"/>
                <a:gd name="T21" fmla="*/ 2 h 17"/>
                <a:gd name="T22" fmla="*/ 0 w 17"/>
                <a:gd name="T23" fmla="*/ 5 h 17"/>
                <a:gd name="T24" fmla="*/ 0 w 17"/>
                <a:gd name="T25" fmla="*/ 7 h 17"/>
                <a:gd name="T26" fmla="*/ 0 w 17"/>
                <a:gd name="T27" fmla="*/ 10 h 17"/>
                <a:gd name="T28" fmla="*/ 6 w 17"/>
                <a:gd name="T29" fmla="*/ 10 h 17"/>
                <a:gd name="T30" fmla="*/ 6 w 17"/>
                <a:gd name="T31" fmla="*/ 13 h 17"/>
                <a:gd name="T32" fmla="*/ 6 w 17"/>
                <a:gd name="T33" fmla="*/ 16 h 17"/>
                <a:gd name="T34" fmla="*/ 12 w 17"/>
                <a:gd name="T35" fmla="*/ 16 h 17"/>
                <a:gd name="T36" fmla="*/ 12 w 17"/>
                <a:gd name="T37" fmla="*/ 13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 h="17">
                  <a:moveTo>
                    <a:pt x="12" y="13"/>
                  </a:moveTo>
                  <a:lnTo>
                    <a:pt x="16" y="13"/>
                  </a:lnTo>
                  <a:lnTo>
                    <a:pt x="16" y="10"/>
                  </a:lnTo>
                  <a:lnTo>
                    <a:pt x="16" y="7"/>
                  </a:lnTo>
                  <a:lnTo>
                    <a:pt x="16" y="5"/>
                  </a:lnTo>
                  <a:lnTo>
                    <a:pt x="16" y="2"/>
                  </a:lnTo>
                  <a:lnTo>
                    <a:pt x="16" y="0"/>
                  </a:lnTo>
                  <a:lnTo>
                    <a:pt x="12" y="0"/>
                  </a:lnTo>
                  <a:lnTo>
                    <a:pt x="6" y="0"/>
                  </a:lnTo>
                  <a:lnTo>
                    <a:pt x="0" y="0"/>
                  </a:lnTo>
                  <a:lnTo>
                    <a:pt x="0" y="2"/>
                  </a:lnTo>
                  <a:lnTo>
                    <a:pt x="0" y="5"/>
                  </a:lnTo>
                  <a:lnTo>
                    <a:pt x="0" y="7"/>
                  </a:lnTo>
                  <a:lnTo>
                    <a:pt x="0" y="10"/>
                  </a:lnTo>
                  <a:lnTo>
                    <a:pt x="6" y="10"/>
                  </a:lnTo>
                  <a:lnTo>
                    <a:pt x="6" y="13"/>
                  </a:lnTo>
                  <a:lnTo>
                    <a:pt x="6" y="16"/>
                  </a:lnTo>
                  <a:lnTo>
                    <a:pt x="12" y="16"/>
                  </a:lnTo>
                  <a:lnTo>
                    <a:pt x="12" y="13"/>
                  </a:lnTo>
                </a:path>
              </a:pathLst>
            </a:custGeom>
            <a:solidFill>
              <a:srgbClr val="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91" name="Rectangle 336"/>
            <p:cNvSpPr>
              <a:spLocks noChangeArrowheads="1"/>
            </p:cNvSpPr>
            <p:nvPr/>
          </p:nvSpPr>
          <p:spPr bwMode="auto">
            <a:xfrm>
              <a:off x="2188" y="3213"/>
              <a:ext cx="8" cy="62"/>
            </a:xfrm>
            <a:prstGeom prst="rect">
              <a:avLst/>
            </a:prstGeom>
            <a:solidFill>
              <a:srgbClr val="E0E0E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92" name="Freeform 337"/>
            <p:cNvSpPr>
              <a:spLocks/>
            </p:cNvSpPr>
            <p:nvPr/>
          </p:nvSpPr>
          <p:spPr bwMode="auto">
            <a:xfrm>
              <a:off x="2170" y="3259"/>
              <a:ext cx="24" cy="35"/>
            </a:xfrm>
            <a:custGeom>
              <a:avLst/>
              <a:gdLst>
                <a:gd name="T0" fmla="*/ 0 w 24"/>
                <a:gd name="T1" fmla="*/ 2 h 35"/>
                <a:gd name="T2" fmla="*/ 9 w 24"/>
                <a:gd name="T3" fmla="*/ 34 h 35"/>
                <a:gd name="T4" fmla="*/ 23 w 24"/>
                <a:gd name="T5" fmla="*/ 31 h 35"/>
                <a:gd name="T6" fmla="*/ 13 w 24"/>
                <a:gd name="T7" fmla="*/ 0 h 35"/>
                <a:gd name="T8" fmla="*/ 0 w 24"/>
                <a:gd name="T9" fmla="*/ 2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
                  <a:moveTo>
                    <a:pt x="0" y="2"/>
                  </a:moveTo>
                  <a:lnTo>
                    <a:pt x="9" y="34"/>
                  </a:lnTo>
                  <a:lnTo>
                    <a:pt x="23" y="31"/>
                  </a:lnTo>
                  <a:lnTo>
                    <a:pt x="13" y="0"/>
                  </a:lnTo>
                  <a:lnTo>
                    <a:pt x="0" y="2"/>
                  </a:lnTo>
                </a:path>
              </a:pathLst>
            </a:custGeom>
            <a:solidFill>
              <a:srgbClr val="E0E0E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93" name="Freeform 338"/>
            <p:cNvSpPr>
              <a:spLocks/>
            </p:cNvSpPr>
            <p:nvPr/>
          </p:nvSpPr>
          <p:spPr bwMode="auto">
            <a:xfrm>
              <a:off x="2093" y="3146"/>
              <a:ext cx="84" cy="36"/>
            </a:xfrm>
            <a:custGeom>
              <a:avLst/>
              <a:gdLst>
                <a:gd name="T0" fmla="*/ 0 w 84"/>
                <a:gd name="T1" fmla="*/ 9 h 36"/>
                <a:gd name="T2" fmla="*/ 41 w 84"/>
                <a:gd name="T3" fmla="*/ 0 h 36"/>
                <a:gd name="T4" fmla="*/ 83 w 84"/>
                <a:gd name="T5" fmla="*/ 9 h 36"/>
                <a:gd name="T6" fmla="*/ 83 w 84"/>
                <a:gd name="T7" fmla="*/ 29 h 36"/>
                <a:gd name="T8" fmla="*/ 80 w 84"/>
                <a:gd name="T9" fmla="*/ 31 h 36"/>
                <a:gd name="T10" fmla="*/ 57 w 84"/>
                <a:gd name="T11" fmla="*/ 35 h 36"/>
                <a:gd name="T12" fmla="*/ 54 w 84"/>
                <a:gd name="T13" fmla="*/ 35 h 36"/>
                <a:gd name="T14" fmla="*/ 29 w 84"/>
                <a:gd name="T15" fmla="*/ 35 h 36"/>
                <a:gd name="T16" fmla="*/ 25 w 84"/>
                <a:gd name="T17" fmla="*/ 35 h 36"/>
                <a:gd name="T18" fmla="*/ 3 w 84"/>
                <a:gd name="T19" fmla="*/ 31 h 36"/>
                <a:gd name="T20" fmla="*/ 0 w 84"/>
                <a:gd name="T21" fmla="*/ 29 h 36"/>
                <a:gd name="T22" fmla="*/ 0 w 84"/>
                <a:gd name="T23" fmla="*/ 9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36">
                  <a:moveTo>
                    <a:pt x="0" y="9"/>
                  </a:moveTo>
                  <a:lnTo>
                    <a:pt x="41" y="0"/>
                  </a:lnTo>
                  <a:lnTo>
                    <a:pt x="83" y="9"/>
                  </a:lnTo>
                  <a:lnTo>
                    <a:pt x="83" y="29"/>
                  </a:lnTo>
                  <a:lnTo>
                    <a:pt x="80" y="31"/>
                  </a:lnTo>
                  <a:lnTo>
                    <a:pt x="57" y="35"/>
                  </a:lnTo>
                  <a:lnTo>
                    <a:pt x="54" y="35"/>
                  </a:lnTo>
                  <a:lnTo>
                    <a:pt x="29" y="35"/>
                  </a:lnTo>
                  <a:lnTo>
                    <a:pt x="25" y="35"/>
                  </a:lnTo>
                  <a:lnTo>
                    <a:pt x="3" y="31"/>
                  </a:lnTo>
                  <a:lnTo>
                    <a:pt x="0" y="29"/>
                  </a:lnTo>
                  <a:lnTo>
                    <a:pt x="0" y="9"/>
                  </a:lnTo>
                </a:path>
              </a:pathLst>
            </a:custGeom>
            <a:solidFill>
              <a:srgbClr val="FFFFDC"/>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94" name="Rectangle 339"/>
            <p:cNvSpPr>
              <a:spLocks noChangeArrowheads="1"/>
            </p:cNvSpPr>
            <p:nvPr/>
          </p:nvSpPr>
          <p:spPr bwMode="auto">
            <a:xfrm>
              <a:off x="2098" y="3168"/>
              <a:ext cx="76" cy="8"/>
            </a:xfrm>
            <a:prstGeom prst="rect">
              <a:avLst/>
            </a:prstGeom>
            <a:solidFill>
              <a:srgbClr val="00804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95" name="Freeform 340"/>
            <p:cNvSpPr>
              <a:spLocks/>
            </p:cNvSpPr>
            <p:nvPr/>
          </p:nvSpPr>
          <p:spPr bwMode="auto">
            <a:xfrm>
              <a:off x="2117" y="3181"/>
              <a:ext cx="37" cy="44"/>
            </a:xfrm>
            <a:custGeom>
              <a:avLst/>
              <a:gdLst>
                <a:gd name="T0" fmla="*/ 15 w 37"/>
                <a:gd name="T1" fmla="*/ 5 h 44"/>
                <a:gd name="T2" fmla="*/ 15 w 37"/>
                <a:gd name="T3" fmla="*/ 16 h 44"/>
                <a:gd name="T4" fmla="*/ 13 w 37"/>
                <a:gd name="T5" fmla="*/ 16 h 44"/>
                <a:gd name="T6" fmla="*/ 13 w 37"/>
                <a:gd name="T7" fmla="*/ 25 h 44"/>
                <a:gd name="T8" fmla="*/ 7 w 37"/>
                <a:gd name="T9" fmla="*/ 25 h 44"/>
                <a:gd name="T10" fmla="*/ 7 w 37"/>
                <a:gd name="T11" fmla="*/ 33 h 44"/>
                <a:gd name="T12" fmla="*/ 0 w 37"/>
                <a:gd name="T13" fmla="*/ 33 h 44"/>
                <a:gd name="T14" fmla="*/ 0 w 37"/>
                <a:gd name="T15" fmla="*/ 43 h 44"/>
                <a:gd name="T16" fmla="*/ 36 w 37"/>
                <a:gd name="T17" fmla="*/ 43 h 44"/>
                <a:gd name="T18" fmla="*/ 36 w 37"/>
                <a:gd name="T19" fmla="*/ 33 h 44"/>
                <a:gd name="T20" fmla="*/ 28 w 37"/>
                <a:gd name="T21" fmla="*/ 33 h 44"/>
                <a:gd name="T22" fmla="*/ 28 w 37"/>
                <a:gd name="T23" fmla="*/ 25 h 44"/>
                <a:gd name="T24" fmla="*/ 22 w 37"/>
                <a:gd name="T25" fmla="*/ 25 h 44"/>
                <a:gd name="T26" fmla="*/ 22 w 37"/>
                <a:gd name="T27" fmla="*/ 16 h 44"/>
                <a:gd name="T28" fmla="*/ 19 w 37"/>
                <a:gd name="T29" fmla="*/ 16 h 44"/>
                <a:gd name="T30" fmla="*/ 19 w 37"/>
                <a:gd name="T31" fmla="*/ 5 h 44"/>
                <a:gd name="T32" fmla="*/ 19 w 37"/>
                <a:gd name="T33" fmla="*/ 3 h 44"/>
                <a:gd name="T34" fmla="*/ 19 w 37"/>
                <a:gd name="T35" fmla="*/ 3 h 44"/>
                <a:gd name="T36" fmla="*/ 19 w 37"/>
                <a:gd name="T37" fmla="*/ 0 h 44"/>
                <a:gd name="T38" fmla="*/ 15 w 37"/>
                <a:gd name="T39" fmla="*/ 0 h 44"/>
                <a:gd name="T40" fmla="*/ 15 w 37"/>
                <a:gd name="T41" fmla="*/ 3 h 44"/>
                <a:gd name="T42" fmla="*/ 16 w 37"/>
                <a:gd name="T43" fmla="*/ 4 h 44"/>
                <a:gd name="T44" fmla="*/ 15 w 37"/>
                <a:gd name="T45" fmla="*/ 5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 h="44">
                  <a:moveTo>
                    <a:pt x="15" y="5"/>
                  </a:moveTo>
                  <a:lnTo>
                    <a:pt x="15" y="16"/>
                  </a:lnTo>
                  <a:lnTo>
                    <a:pt x="13" y="16"/>
                  </a:lnTo>
                  <a:lnTo>
                    <a:pt x="13" y="25"/>
                  </a:lnTo>
                  <a:lnTo>
                    <a:pt x="7" y="25"/>
                  </a:lnTo>
                  <a:lnTo>
                    <a:pt x="7" y="33"/>
                  </a:lnTo>
                  <a:lnTo>
                    <a:pt x="0" y="33"/>
                  </a:lnTo>
                  <a:lnTo>
                    <a:pt x="0" y="43"/>
                  </a:lnTo>
                  <a:lnTo>
                    <a:pt x="36" y="43"/>
                  </a:lnTo>
                  <a:lnTo>
                    <a:pt x="36" y="33"/>
                  </a:lnTo>
                  <a:lnTo>
                    <a:pt x="28" y="33"/>
                  </a:lnTo>
                  <a:lnTo>
                    <a:pt x="28" y="25"/>
                  </a:lnTo>
                  <a:lnTo>
                    <a:pt x="22" y="25"/>
                  </a:lnTo>
                  <a:lnTo>
                    <a:pt x="22" y="16"/>
                  </a:lnTo>
                  <a:lnTo>
                    <a:pt x="19" y="16"/>
                  </a:lnTo>
                  <a:lnTo>
                    <a:pt x="19" y="5"/>
                  </a:lnTo>
                  <a:lnTo>
                    <a:pt x="19" y="3"/>
                  </a:lnTo>
                  <a:lnTo>
                    <a:pt x="19" y="0"/>
                  </a:lnTo>
                  <a:lnTo>
                    <a:pt x="15" y="0"/>
                  </a:lnTo>
                  <a:lnTo>
                    <a:pt x="15" y="3"/>
                  </a:lnTo>
                  <a:lnTo>
                    <a:pt x="16" y="4"/>
                  </a:lnTo>
                  <a:lnTo>
                    <a:pt x="15" y="5"/>
                  </a:lnTo>
                </a:path>
              </a:pathLst>
            </a:custGeom>
            <a:solidFill>
              <a:srgbClr val="96C137"/>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96" name="Freeform 341"/>
            <p:cNvSpPr>
              <a:spLocks/>
            </p:cNvSpPr>
            <p:nvPr/>
          </p:nvSpPr>
          <p:spPr bwMode="auto">
            <a:xfrm>
              <a:off x="2118" y="3181"/>
              <a:ext cx="34" cy="17"/>
            </a:xfrm>
            <a:custGeom>
              <a:avLst/>
              <a:gdLst>
                <a:gd name="T0" fmla="*/ 0 w 34"/>
                <a:gd name="T1" fmla="*/ 0 h 17"/>
                <a:gd name="T2" fmla="*/ 0 w 34"/>
                <a:gd name="T3" fmla="*/ 0 h 17"/>
                <a:gd name="T4" fmla="*/ 6 w 34"/>
                <a:gd name="T5" fmla="*/ 0 h 17"/>
                <a:gd name="T6" fmla="*/ 6 w 34"/>
                <a:gd name="T7" fmla="*/ 6 h 17"/>
                <a:gd name="T8" fmla="*/ 9 w 34"/>
                <a:gd name="T9" fmla="*/ 6 h 17"/>
                <a:gd name="T10" fmla="*/ 9 w 34"/>
                <a:gd name="T11" fmla="*/ 8 h 17"/>
                <a:gd name="T12" fmla="*/ 6 w 34"/>
                <a:gd name="T13" fmla="*/ 8 h 17"/>
                <a:gd name="T14" fmla="*/ 6 w 34"/>
                <a:gd name="T15" fmla="*/ 15 h 17"/>
                <a:gd name="T16" fmla="*/ 9 w 34"/>
                <a:gd name="T17" fmla="*/ 15 h 17"/>
                <a:gd name="T18" fmla="*/ 9 w 34"/>
                <a:gd name="T19" fmla="*/ 16 h 17"/>
                <a:gd name="T20" fmla="*/ 22 w 34"/>
                <a:gd name="T21" fmla="*/ 16 h 17"/>
                <a:gd name="T22" fmla="*/ 22 w 34"/>
                <a:gd name="T23" fmla="*/ 14 h 17"/>
                <a:gd name="T24" fmla="*/ 26 w 34"/>
                <a:gd name="T25" fmla="*/ 14 h 17"/>
                <a:gd name="T26" fmla="*/ 26 w 34"/>
                <a:gd name="T27" fmla="*/ 8 h 17"/>
                <a:gd name="T28" fmla="*/ 22 w 34"/>
                <a:gd name="T29" fmla="*/ 8 h 17"/>
                <a:gd name="T30" fmla="*/ 22 w 34"/>
                <a:gd name="T31" fmla="*/ 6 h 17"/>
                <a:gd name="T32" fmla="*/ 26 w 34"/>
                <a:gd name="T33" fmla="*/ 6 h 17"/>
                <a:gd name="T34" fmla="*/ 26 w 34"/>
                <a:gd name="T35" fmla="*/ 0 h 17"/>
                <a:gd name="T36" fmla="*/ 31 w 34"/>
                <a:gd name="T37" fmla="*/ 0 h 17"/>
                <a:gd name="T38" fmla="*/ 33 w 34"/>
                <a:gd name="T39" fmla="*/ 0 h 17"/>
                <a:gd name="T40" fmla="*/ 0 w 34"/>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4" h="17">
                  <a:moveTo>
                    <a:pt x="0" y="0"/>
                  </a:moveTo>
                  <a:lnTo>
                    <a:pt x="0" y="0"/>
                  </a:lnTo>
                  <a:lnTo>
                    <a:pt x="6" y="0"/>
                  </a:lnTo>
                  <a:lnTo>
                    <a:pt x="6" y="6"/>
                  </a:lnTo>
                  <a:lnTo>
                    <a:pt x="9" y="6"/>
                  </a:lnTo>
                  <a:lnTo>
                    <a:pt x="9" y="8"/>
                  </a:lnTo>
                  <a:lnTo>
                    <a:pt x="6" y="8"/>
                  </a:lnTo>
                  <a:lnTo>
                    <a:pt x="6" y="15"/>
                  </a:lnTo>
                  <a:lnTo>
                    <a:pt x="9" y="15"/>
                  </a:lnTo>
                  <a:lnTo>
                    <a:pt x="9" y="16"/>
                  </a:lnTo>
                  <a:lnTo>
                    <a:pt x="22" y="16"/>
                  </a:lnTo>
                  <a:lnTo>
                    <a:pt x="22" y="14"/>
                  </a:lnTo>
                  <a:lnTo>
                    <a:pt x="26" y="14"/>
                  </a:lnTo>
                  <a:lnTo>
                    <a:pt x="26" y="8"/>
                  </a:lnTo>
                  <a:lnTo>
                    <a:pt x="22" y="8"/>
                  </a:lnTo>
                  <a:lnTo>
                    <a:pt x="22" y="6"/>
                  </a:lnTo>
                  <a:lnTo>
                    <a:pt x="26" y="6"/>
                  </a:lnTo>
                  <a:lnTo>
                    <a:pt x="26" y="0"/>
                  </a:lnTo>
                  <a:lnTo>
                    <a:pt x="31" y="0"/>
                  </a:lnTo>
                  <a:lnTo>
                    <a:pt x="33" y="0"/>
                  </a:lnTo>
                  <a:lnTo>
                    <a:pt x="0" y="0"/>
                  </a:lnTo>
                </a:path>
              </a:pathLst>
            </a:custGeom>
            <a:solidFill>
              <a:srgbClr val="FFFFDC"/>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97" name="Rectangle 342"/>
            <p:cNvSpPr>
              <a:spLocks noChangeArrowheads="1"/>
            </p:cNvSpPr>
            <p:nvPr/>
          </p:nvSpPr>
          <p:spPr bwMode="auto">
            <a:xfrm>
              <a:off x="2112" y="3228"/>
              <a:ext cx="46" cy="8"/>
            </a:xfrm>
            <a:prstGeom prst="rect">
              <a:avLst/>
            </a:prstGeom>
            <a:solidFill>
              <a:srgbClr val="96C137"/>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98" name="Rectangle 343"/>
            <p:cNvSpPr>
              <a:spLocks noChangeArrowheads="1"/>
            </p:cNvSpPr>
            <p:nvPr/>
          </p:nvSpPr>
          <p:spPr bwMode="auto">
            <a:xfrm>
              <a:off x="2112" y="3240"/>
              <a:ext cx="46" cy="8"/>
            </a:xfrm>
            <a:prstGeom prst="rect">
              <a:avLst/>
            </a:prstGeom>
            <a:solidFill>
              <a:srgbClr val="96C137"/>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99" name="Freeform 344"/>
            <p:cNvSpPr>
              <a:spLocks/>
            </p:cNvSpPr>
            <p:nvPr/>
          </p:nvSpPr>
          <p:spPr bwMode="auto">
            <a:xfrm>
              <a:off x="2151" y="3230"/>
              <a:ext cx="17" cy="17"/>
            </a:xfrm>
            <a:custGeom>
              <a:avLst/>
              <a:gdLst>
                <a:gd name="T0" fmla="*/ 2 w 17"/>
                <a:gd name="T1" fmla="*/ 0 h 17"/>
                <a:gd name="T2" fmla="*/ 2 w 17"/>
                <a:gd name="T3" fmla="*/ 9 h 17"/>
                <a:gd name="T4" fmla="*/ 0 w 17"/>
                <a:gd name="T5" fmla="*/ 9 h 17"/>
                <a:gd name="T6" fmla="*/ 0 w 17"/>
                <a:gd name="T7" fmla="*/ 14 h 17"/>
                <a:gd name="T8" fmla="*/ 3 w 17"/>
                <a:gd name="T9" fmla="*/ 14 h 17"/>
                <a:gd name="T10" fmla="*/ 3 w 17"/>
                <a:gd name="T11" fmla="*/ 16 h 17"/>
                <a:gd name="T12" fmla="*/ 12 w 17"/>
                <a:gd name="T13" fmla="*/ 16 h 17"/>
                <a:gd name="T14" fmla="*/ 12 w 17"/>
                <a:gd name="T15" fmla="*/ 14 h 17"/>
                <a:gd name="T16" fmla="*/ 16 w 17"/>
                <a:gd name="T17" fmla="*/ 14 h 17"/>
                <a:gd name="T18" fmla="*/ 16 w 17"/>
                <a:gd name="T19" fmla="*/ 9 h 17"/>
                <a:gd name="T20" fmla="*/ 12 w 17"/>
                <a:gd name="T21" fmla="*/ 9 h 17"/>
                <a:gd name="T22" fmla="*/ 12 w 17"/>
                <a:gd name="T23" fmla="*/ 0 h 17"/>
                <a:gd name="T24" fmla="*/ 2 w 17"/>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17">
                  <a:moveTo>
                    <a:pt x="2" y="0"/>
                  </a:moveTo>
                  <a:lnTo>
                    <a:pt x="2" y="9"/>
                  </a:lnTo>
                  <a:lnTo>
                    <a:pt x="0" y="9"/>
                  </a:lnTo>
                  <a:lnTo>
                    <a:pt x="0" y="14"/>
                  </a:lnTo>
                  <a:lnTo>
                    <a:pt x="3" y="14"/>
                  </a:lnTo>
                  <a:lnTo>
                    <a:pt x="3" y="16"/>
                  </a:lnTo>
                  <a:lnTo>
                    <a:pt x="12" y="16"/>
                  </a:lnTo>
                  <a:lnTo>
                    <a:pt x="12" y="14"/>
                  </a:lnTo>
                  <a:lnTo>
                    <a:pt x="16" y="14"/>
                  </a:lnTo>
                  <a:lnTo>
                    <a:pt x="16" y="9"/>
                  </a:lnTo>
                  <a:lnTo>
                    <a:pt x="12" y="9"/>
                  </a:lnTo>
                  <a:lnTo>
                    <a:pt x="12" y="0"/>
                  </a:lnTo>
                  <a:lnTo>
                    <a:pt x="2" y="0"/>
                  </a:lnTo>
                </a:path>
              </a:pathLst>
            </a:custGeom>
            <a:solidFill>
              <a:srgbClr val="000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00" name="Freeform 345"/>
            <p:cNvSpPr>
              <a:spLocks/>
            </p:cNvSpPr>
            <p:nvPr/>
          </p:nvSpPr>
          <p:spPr bwMode="auto">
            <a:xfrm>
              <a:off x="2107" y="3230"/>
              <a:ext cx="17" cy="17"/>
            </a:xfrm>
            <a:custGeom>
              <a:avLst/>
              <a:gdLst>
                <a:gd name="T0" fmla="*/ 2 w 17"/>
                <a:gd name="T1" fmla="*/ 0 h 17"/>
                <a:gd name="T2" fmla="*/ 2 w 17"/>
                <a:gd name="T3" fmla="*/ 9 h 17"/>
                <a:gd name="T4" fmla="*/ 0 w 17"/>
                <a:gd name="T5" fmla="*/ 9 h 17"/>
                <a:gd name="T6" fmla="*/ 0 w 17"/>
                <a:gd name="T7" fmla="*/ 14 h 17"/>
                <a:gd name="T8" fmla="*/ 3 w 17"/>
                <a:gd name="T9" fmla="*/ 14 h 17"/>
                <a:gd name="T10" fmla="*/ 3 w 17"/>
                <a:gd name="T11" fmla="*/ 16 h 17"/>
                <a:gd name="T12" fmla="*/ 12 w 17"/>
                <a:gd name="T13" fmla="*/ 16 h 17"/>
                <a:gd name="T14" fmla="*/ 12 w 17"/>
                <a:gd name="T15" fmla="*/ 14 h 17"/>
                <a:gd name="T16" fmla="*/ 16 w 17"/>
                <a:gd name="T17" fmla="*/ 14 h 17"/>
                <a:gd name="T18" fmla="*/ 16 w 17"/>
                <a:gd name="T19" fmla="*/ 9 h 17"/>
                <a:gd name="T20" fmla="*/ 12 w 17"/>
                <a:gd name="T21" fmla="*/ 9 h 17"/>
                <a:gd name="T22" fmla="*/ 12 w 17"/>
                <a:gd name="T23" fmla="*/ 0 h 17"/>
                <a:gd name="T24" fmla="*/ 2 w 17"/>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17">
                  <a:moveTo>
                    <a:pt x="2" y="0"/>
                  </a:moveTo>
                  <a:lnTo>
                    <a:pt x="2" y="9"/>
                  </a:lnTo>
                  <a:lnTo>
                    <a:pt x="0" y="9"/>
                  </a:lnTo>
                  <a:lnTo>
                    <a:pt x="0" y="14"/>
                  </a:lnTo>
                  <a:lnTo>
                    <a:pt x="3" y="14"/>
                  </a:lnTo>
                  <a:lnTo>
                    <a:pt x="3" y="16"/>
                  </a:lnTo>
                  <a:lnTo>
                    <a:pt x="12" y="16"/>
                  </a:lnTo>
                  <a:lnTo>
                    <a:pt x="12" y="14"/>
                  </a:lnTo>
                  <a:lnTo>
                    <a:pt x="16" y="14"/>
                  </a:lnTo>
                  <a:lnTo>
                    <a:pt x="16" y="9"/>
                  </a:lnTo>
                  <a:lnTo>
                    <a:pt x="12" y="9"/>
                  </a:lnTo>
                  <a:lnTo>
                    <a:pt x="12" y="0"/>
                  </a:lnTo>
                  <a:lnTo>
                    <a:pt x="2" y="0"/>
                  </a:lnTo>
                </a:path>
              </a:pathLst>
            </a:custGeom>
            <a:solidFill>
              <a:srgbClr val="000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01" name="Freeform 346"/>
            <p:cNvSpPr>
              <a:spLocks/>
            </p:cNvSpPr>
            <p:nvPr/>
          </p:nvSpPr>
          <p:spPr bwMode="auto">
            <a:xfrm>
              <a:off x="2117" y="3223"/>
              <a:ext cx="37" cy="17"/>
            </a:xfrm>
            <a:custGeom>
              <a:avLst/>
              <a:gdLst>
                <a:gd name="T0" fmla="*/ 0 w 37"/>
                <a:gd name="T1" fmla="*/ 0 h 17"/>
                <a:gd name="T2" fmla="*/ 0 w 37"/>
                <a:gd name="T3" fmla="*/ 16 h 17"/>
                <a:gd name="T4" fmla="*/ 36 w 37"/>
                <a:gd name="T5" fmla="*/ 16 h 17"/>
                <a:gd name="T6" fmla="*/ 36 w 37"/>
                <a:gd name="T7" fmla="*/ 5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7">
                  <a:moveTo>
                    <a:pt x="0" y="0"/>
                  </a:moveTo>
                  <a:lnTo>
                    <a:pt x="0" y="16"/>
                  </a:lnTo>
                  <a:lnTo>
                    <a:pt x="36" y="16"/>
                  </a:lnTo>
                  <a:lnTo>
                    <a:pt x="36" y="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102" name="Freeform 347"/>
            <p:cNvSpPr>
              <a:spLocks/>
            </p:cNvSpPr>
            <p:nvPr/>
          </p:nvSpPr>
          <p:spPr bwMode="auto">
            <a:xfrm>
              <a:off x="2110" y="3239"/>
              <a:ext cx="53" cy="17"/>
            </a:xfrm>
            <a:custGeom>
              <a:avLst/>
              <a:gdLst>
                <a:gd name="T0" fmla="*/ 1 w 53"/>
                <a:gd name="T1" fmla="*/ 0 h 17"/>
                <a:gd name="T2" fmla="*/ 49 w 53"/>
                <a:gd name="T3" fmla="*/ 0 h 17"/>
                <a:gd name="T4" fmla="*/ 52 w 53"/>
                <a:gd name="T5" fmla="*/ 16 h 17"/>
                <a:gd name="T6" fmla="*/ 0 w 53"/>
                <a:gd name="T7" fmla="*/ 16 h 17"/>
                <a:gd name="T8" fmla="*/ 1 w 5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7">
                  <a:moveTo>
                    <a:pt x="1" y="0"/>
                  </a:moveTo>
                  <a:lnTo>
                    <a:pt x="49" y="0"/>
                  </a:lnTo>
                  <a:lnTo>
                    <a:pt x="52" y="16"/>
                  </a:lnTo>
                  <a:lnTo>
                    <a:pt x="0" y="16"/>
                  </a:lnTo>
                  <a:lnTo>
                    <a:pt x="1" y="0"/>
                  </a:lnTo>
                </a:path>
              </a:pathLst>
            </a:custGeom>
            <a:solidFill>
              <a:srgbClr val="FF8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grpSp>
      <p:grpSp>
        <p:nvGrpSpPr>
          <p:cNvPr id="28" name="Group 348"/>
          <p:cNvGrpSpPr>
            <a:grpSpLocks/>
          </p:cNvGrpSpPr>
          <p:nvPr/>
        </p:nvGrpSpPr>
        <p:grpSpPr bwMode="auto">
          <a:xfrm>
            <a:off x="6380560" y="5172937"/>
            <a:ext cx="355600" cy="593725"/>
            <a:chOff x="4846" y="3203"/>
            <a:chExt cx="224" cy="374"/>
          </a:xfrm>
        </p:grpSpPr>
        <p:sp>
          <p:nvSpPr>
            <p:cNvPr id="41" name="Freeform 349"/>
            <p:cNvSpPr>
              <a:spLocks/>
            </p:cNvSpPr>
            <p:nvPr/>
          </p:nvSpPr>
          <p:spPr bwMode="auto">
            <a:xfrm>
              <a:off x="4846" y="3316"/>
              <a:ext cx="224" cy="261"/>
            </a:xfrm>
            <a:custGeom>
              <a:avLst/>
              <a:gdLst>
                <a:gd name="T0" fmla="*/ 83 w 224"/>
                <a:gd name="T1" fmla="*/ 0 h 261"/>
                <a:gd name="T2" fmla="*/ 131 w 224"/>
                <a:gd name="T3" fmla="*/ 0 h 261"/>
                <a:gd name="T4" fmla="*/ 223 w 224"/>
                <a:gd name="T5" fmla="*/ 260 h 261"/>
                <a:gd name="T6" fmla="*/ 126 w 224"/>
                <a:gd name="T7" fmla="*/ 21 h 261"/>
                <a:gd name="T8" fmla="*/ 113 w 224"/>
                <a:gd name="T9" fmla="*/ 260 h 261"/>
                <a:gd name="T10" fmla="*/ 87 w 224"/>
                <a:gd name="T11" fmla="*/ 21 h 261"/>
                <a:gd name="T12" fmla="*/ 0 w 224"/>
                <a:gd name="T13" fmla="*/ 260 h 261"/>
                <a:gd name="T14" fmla="*/ 83 w 224"/>
                <a:gd name="T15" fmla="*/ 0 h 2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4" h="261">
                  <a:moveTo>
                    <a:pt x="83" y="0"/>
                  </a:moveTo>
                  <a:lnTo>
                    <a:pt x="131" y="0"/>
                  </a:lnTo>
                  <a:lnTo>
                    <a:pt x="223" y="260"/>
                  </a:lnTo>
                  <a:lnTo>
                    <a:pt x="126" y="21"/>
                  </a:lnTo>
                  <a:lnTo>
                    <a:pt x="113" y="260"/>
                  </a:lnTo>
                  <a:lnTo>
                    <a:pt x="87" y="21"/>
                  </a:lnTo>
                  <a:lnTo>
                    <a:pt x="0" y="260"/>
                  </a:lnTo>
                  <a:lnTo>
                    <a:pt x="83" y="0"/>
                  </a:lnTo>
                </a:path>
              </a:pathLst>
            </a:custGeom>
            <a:solidFill>
              <a:srgbClr val="FFFF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42" name="Freeform 350"/>
            <p:cNvSpPr>
              <a:spLocks/>
            </p:cNvSpPr>
            <p:nvPr/>
          </p:nvSpPr>
          <p:spPr bwMode="auto">
            <a:xfrm>
              <a:off x="4988" y="3335"/>
              <a:ext cx="36" cy="36"/>
            </a:xfrm>
            <a:custGeom>
              <a:avLst/>
              <a:gdLst>
                <a:gd name="T0" fmla="*/ 0 w 36"/>
                <a:gd name="T1" fmla="*/ 4 h 36"/>
                <a:gd name="T2" fmla="*/ 10 w 36"/>
                <a:gd name="T3" fmla="*/ 35 h 36"/>
                <a:gd name="T4" fmla="*/ 35 w 36"/>
                <a:gd name="T5" fmla="*/ 30 h 36"/>
                <a:gd name="T6" fmla="*/ 24 w 36"/>
                <a:gd name="T7" fmla="*/ 0 h 36"/>
                <a:gd name="T8" fmla="*/ 0 w 36"/>
                <a:gd name="T9" fmla="*/ 4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6">
                  <a:moveTo>
                    <a:pt x="0" y="4"/>
                  </a:moveTo>
                  <a:lnTo>
                    <a:pt x="10" y="35"/>
                  </a:lnTo>
                  <a:lnTo>
                    <a:pt x="35" y="30"/>
                  </a:lnTo>
                  <a:lnTo>
                    <a:pt x="24" y="0"/>
                  </a:lnTo>
                  <a:lnTo>
                    <a:pt x="0" y="4"/>
                  </a:lnTo>
                </a:path>
              </a:pathLst>
            </a:custGeom>
            <a:solidFill>
              <a:srgbClr val="F0F0F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43" name="Rectangle 351"/>
            <p:cNvSpPr>
              <a:spLocks noChangeArrowheads="1"/>
            </p:cNvSpPr>
            <p:nvPr/>
          </p:nvSpPr>
          <p:spPr bwMode="auto">
            <a:xfrm>
              <a:off x="5005" y="3286"/>
              <a:ext cx="8" cy="8"/>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44" name="Line 352"/>
            <p:cNvSpPr>
              <a:spLocks noChangeShapeType="1"/>
            </p:cNvSpPr>
            <p:nvPr/>
          </p:nvSpPr>
          <p:spPr bwMode="auto">
            <a:xfrm>
              <a:off x="5005" y="3282"/>
              <a:ext cx="0"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45" name="Freeform 353"/>
            <p:cNvSpPr>
              <a:spLocks/>
            </p:cNvSpPr>
            <p:nvPr/>
          </p:nvSpPr>
          <p:spPr bwMode="auto">
            <a:xfrm>
              <a:off x="4998" y="3277"/>
              <a:ext cx="17" cy="17"/>
            </a:xfrm>
            <a:custGeom>
              <a:avLst/>
              <a:gdLst>
                <a:gd name="T0" fmla="*/ 16 w 17"/>
                <a:gd name="T1" fmla="*/ 0 h 17"/>
                <a:gd name="T2" fmla="*/ 8 w 17"/>
                <a:gd name="T3" fmla="*/ 16 h 17"/>
                <a:gd name="T4" fmla="*/ 0 w 17"/>
                <a:gd name="T5" fmla="*/ 0 h 17"/>
                <a:gd name="T6" fmla="*/ 0 60000 65536"/>
                <a:gd name="T7" fmla="*/ 0 60000 65536"/>
                <a:gd name="T8" fmla="*/ 0 60000 65536"/>
              </a:gdLst>
              <a:ahLst/>
              <a:cxnLst>
                <a:cxn ang="T6">
                  <a:pos x="T0" y="T1"/>
                </a:cxn>
                <a:cxn ang="T7">
                  <a:pos x="T2" y="T3"/>
                </a:cxn>
                <a:cxn ang="T8">
                  <a:pos x="T4" y="T5"/>
                </a:cxn>
              </a:cxnLst>
              <a:rect l="0" t="0" r="r" b="b"/>
              <a:pathLst>
                <a:path w="17" h="17">
                  <a:moveTo>
                    <a:pt x="16" y="0"/>
                  </a:moveTo>
                  <a:lnTo>
                    <a:pt x="8" y="16"/>
                  </a:lnTo>
                  <a:lnTo>
                    <a:pt x="0"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46" name="Line 354"/>
            <p:cNvSpPr>
              <a:spLocks noChangeShapeType="1"/>
            </p:cNvSpPr>
            <p:nvPr/>
          </p:nvSpPr>
          <p:spPr bwMode="auto">
            <a:xfrm>
              <a:off x="5004" y="3282"/>
              <a:ext cx="0"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47" name="Freeform 355"/>
            <p:cNvSpPr>
              <a:spLocks/>
            </p:cNvSpPr>
            <p:nvPr/>
          </p:nvSpPr>
          <p:spPr bwMode="auto">
            <a:xfrm>
              <a:off x="4997" y="3277"/>
              <a:ext cx="17" cy="17"/>
            </a:xfrm>
            <a:custGeom>
              <a:avLst/>
              <a:gdLst>
                <a:gd name="T0" fmla="*/ 16 w 17"/>
                <a:gd name="T1" fmla="*/ 0 h 17"/>
                <a:gd name="T2" fmla="*/ 8 w 17"/>
                <a:gd name="T3" fmla="*/ 16 h 17"/>
                <a:gd name="T4" fmla="*/ 0 w 17"/>
                <a:gd name="T5" fmla="*/ 0 h 17"/>
                <a:gd name="T6" fmla="*/ 0 60000 65536"/>
                <a:gd name="T7" fmla="*/ 0 60000 65536"/>
                <a:gd name="T8" fmla="*/ 0 60000 65536"/>
              </a:gdLst>
              <a:ahLst/>
              <a:cxnLst>
                <a:cxn ang="T6">
                  <a:pos x="T0" y="T1"/>
                </a:cxn>
                <a:cxn ang="T7">
                  <a:pos x="T2" y="T3"/>
                </a:cxn>
                <a:cxn ang="T8">
                  <a:pos x="T4" y="T5"/>
                </a:cxn>
              </a:cxnLst>
              <a:rect l="0" t="0" r="r" b="b"/>
              <a:pathLst>
                <a:path w="17" h="17">
                  <a:moveTo>
                    <a:pt x="16" y="0"/>
                  </a:moveTo>
                  <a:lnTo>
                    <a:pt x="8" y="16"/>
                  </a:lnTo>
                  <a:lnTo>
                    <a:pt x="0"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48" name="Line 356"/>
            <p:cNvSpPr>
              <a:spLocks noChangeShapeType="1"/>
            </p:cNvSpPr>
            <p:nvPr/>
          </p:nvSpPr>
          <p:spPr bwMode="auto">
            <a:xfrm>
              <a:off x="5003" y="3282"/>
              <a:ext cx="0"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49" name="Freeform 357"/>
            <p:cNvSpPr>
              <a:spLocks/>
            </p:cNvSpPr>
            <p:nvPr/>
          </p:nvSpPr>
          <p:spPr bwMode="auto">
            <a:xfrm>
              <a:off x="4997" y="3277"/>
              <a:ext cx="17" cy="17"/>
            </a:xfrm>
            <a:custGeom>
              <a:avLst/>
              <a:gdLst>
                <a:gd name="T0" fmla="*/ 16 w 17"/>
                <a:gd name="T1" fmla="*/ 0 h 17"/>
                <a:gd name="T2" fmla="*/ 8 w 17"/>
                <a:gd name="T3" fmla="*/ 16 h 17"/>
                <a:gd name="T4" fmla="*/ 0 w 17"/>
                <a:gd name="T5" fmla="*/ 0 h 17"/>
                <a:gd name="T6" fmla="*/ 0 60000 65536"/>
                <a:gd name="T7" fmla="*/ 0 60000 65536"/>
                <a:gd name="T8" fmla="*/ 0 60000 65536"/>
              </a:gdLst>
              <a:ahLst/>
              <a:cxnLst>
                <a:cxn ang="T6">
                  <a:pos x="T0" y="T1"/>
                </a:cxn>
                <a:cxn ang="T7">
                  <a:pos x="T2" y="T3"/>
                </a:cxn>
                <a:cxn ang="T8">
                  <a:pos x="T4" y="T5"/>
                </a:cxn>
              </a:cxnLst>
              <a:rect l="0" t="0" r="r" b="b"/>
              <a:pathLst>
                <a:path w="17" h="17">
                  <a:moveTo>
                    <a:pt x="16" y="0"/>
                  </a:moveTo>
                  <a:lnTo>
                    <a:pt x="8" y="16"/>
                  </a:lnTo>
                  <a:lnTo>
                    <a:pt x="0"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50" name="Line 358"/>
            <p:cNvSpPr>
              <a:spLocks noChangeShapeType="1"/>
            </p:cNvSpPr>
            <p:nvPr/>
          </p:nvSpPr>
          <p:spPr bwMode="auto">
            <a:xfrm>
              <a:off x="5002" y="3282"/>
              <a:ext cx="0"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51" name="Freeform 359"/>
            <p:cNvSpPr>
              <a:spLocks/>
            </p:cNvSpPr>
            <p:nvPr/>
          </p:nvSpPr>
          <p:spPr bwMode="auto">
            <a:xfrm>
              <a:off x="4997" y="3277"/>
              <a:ext cx="17" cy="17"/>
            </a:xfrm>
            <a:custGeom>
              <a:avLst/>
              <a:gdLst>
                <a:gd name="T0" fmla="*/ 16 w 17"/>
                <a:gd name="T1" fmla="*/ 0 h 17"/>
                <a:gd name="T2" fmla="*/ 7 w 17"/>
                <a:gd name="T3" fmla="*/ 16 h 17"/>
                <a:gd name="T4" fmla="*/ 0 w 17"/>
                <a:gd name="T5" fmla="*/ 0 h 17"/>
                <a:gd name="T6" fmla="*/ 0 60000 65536"/>
                <a:gd name="T7" fmla="*/ 0 60000 65536"/>
                <a:gd name="T8" fmla="*/ 0 60000 65536"/>
              </a:gdLst>
              <a:ahLst/>
              <a:cxnLst>
                <a:cxn ang="T6">
                  <a:pos x="T0" y="T1"/>
                </a:cxn>
                <a:cxn ang="T7">
                  <a:pos x="T2" y="T3"/>
                </a:cxn>
                <a:cxn ang="T8">
                  <a:pos x="T4" y="T5"/>
                </a:cxn>
              </a:cxnLst>
              <a:rect l="0" t="0" r="r" b="b"/>
              <a:pathLst>
                <a:path w="17" h="17">
                  <a:moveTo>
                    <a:pt x="16" y="0"/>
                  </a:moveTo>
                  <a:lnTo>
                    <a:pt x="7" y="16"/>
                  </a:lnTo>
                  <a:lnTo>
                    <a:pt x="0"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52" name="Line 360"/>
            <p:cNvSpPr>
              <a:spLocks noChangeShapeType="1"/>
            </p:cNvSpPr>
            <p:nvPr/>
          </p:nvSpPr>
          <p:spPr bwMode="auto">
            <a:xfrm>
              <a:off x="5001" y="3282"/>
              <a:ext cx="0"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53" name="Freeform 361"/>
            <p:cNvSpPr>
              <a:spLocks/>
            </p:cNvSpPr>
            <p:nvPr/>
          </p:nvSpPr>
          <p:spPr bwMode="auto">
            <a:xfrm>
              <a:off x="4997" y="3277"/>
              <a:ext cx="17" cy="17"/>
            </a:xfrm>
            <a:custGeom>
              <a:avLst/>
              <a:gdLst>
                <a:gd name="T0" fmla="*/ 16 w 17"/>
                <a:gd name="T1" fmla="*/ 0 h 17"/>
                <a:gd name="T2" fmla="*/ 7 w 17"/>
                <a:gd name="T3" fmla="*/ 16 h 17"/>
                <a:gd name="T4" fmla="*/ 0 w 17"/>
                <a:gd name="T5" fmla="*/ 0 h 17"/>
                <a:gd name="T6" fmla="*/ 0 60000 65536"/>
                <a:gd name="T7" fmla="*/ 0 60000 65536"/>
                <a:gd name="T8" fmla="*/ 0 60000 65536"/>
              </a:gdLst>
              <a:ahLst/>
              <a:cxnLst>
                <a:cxn ang="T6">
                  <a:pos x="T0" y="T1"/>
                </a:cxn>
                <a:cxn ang="T7">
                  <a:pos x="T2" y="T3"/>
                </a:cxn>
                <a:cxn ang="T8">
                  <a:pos x="T4" y="T5"/>
                </a:cxn>
              </a:cxnLst>
              <a:rect l="0" t="0" r="r" b="b"/>
              <a:pathLst>
                <a:path w="17" h="17">
                  <a:moveTo>
                    <a:pt x="16" y="0"/>
                  </a:moveTo>
                  <a:lnTo>
                    <a:pt x="7" y="16"/>
                  </a:lnTo>
                  <a:lnTo>
                    <a:pt x="0"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54" name="Line 362"/>
            <p:cNvSpPr>
              <a:spLocks noChangeShapeType="1"/>
            </p:cNvSpPr>
            <p:nvPr/>
          </p:nvSpPr>
          <p:spPr bwMode="auto">
            <a:xfrm>
              <a:off x="5001" y="3282"/>
              <a:ext cx="0" cy="4"/>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55" name="Freeform 363"/>
            <p:cNvSpPr>
              <a:spLocks/>
            </p:cNvSpPr>
            <p:nvPr/>
          </p:nvSpPr>
          <p:spPr bwMode="auto">
            <a:xfrm>
              <a:off x="4997" y="3277"/>
              <a:ext cx="17" cy="17"/>
            </a:xfrm>
            <a:custGeom>
              <a:avLst/>
              <a:gdLst>
                <a:gd name="T0" fmla="*/ 16 w 17"/>
                <a:gd name="T1" fmla="*/ 0 h 17"/>
                <a:gd name="T2" fmla="*/ 8 w 17"/>
                <a:gd name="T3" fmla="*/ 16 h 17"/>
                <a:gd name="T4" fmla="*/ 0 w 17"/>
                <a:gd name="T5" fmla="*/ 0 h 17"/>
                <a:gd name="T6" fmla="*/ 0 60000 65536"/>
                <a:gd name="T7" fmla="*/ 0 60000 65536"/>
                <a:gd name="T8" fmla="*/ 0 60000 65536"/>
              </a:gdLst>
              <a:ahLst/>
              <a:cxnLst>
                <a:cxn ang="T6">
                  <a:pos x="T0" y="T1"/>
                </a:cxn>
                <a:cxn ang="T7">
                  <a:pos x="T2" y="T3"/>
                </a:cxn>
                <a:cxn ang="T8">
                  <a:pos x="T4" y="T5"/>
                </a:cxn>
              </a:cxnLst>
              <a:rect l="0" t="0" r="r" b="b"/>
              <a:pathLst>
                <a:path w="17" h="17">
                  <a:moveTo>
                    <a:pt x="16" y="0"/>
                  </a:moveTo>
                  <a:lnTo>
                    <a:pt x="8" y="16"/>
                  </a:lnTo>
                  <a:lnTo>
                    <a:pt x="0" y="0"/>
                  </a:lnTo>
                </a:path>
              </a:pathLst>
            </a:custGeom>
            <a:noFill/>
            <a:ln w="12700" cap="rnd" cmpd="sng">
              <a:solidFill>
                <a:srgbClr val="FFFFF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56" name="Rectangle 364"/>
            <p:cNvSpPr>
              <a:spLocks noChangeArrowheads="1"/>
            </p:cNvSpPr>
            <p:nvPr/>
          </p:nvSpPr>
          <p:spPr bwMode="auto">
            <a:xfrm>
              <a:off x="5005" y="3277"/>
              <a:ext cx="8" cy="8"/>
            </a:xfrm>
            <a:prstGeom prst="rect">
              <a:avLst/>
            </a:prstGeom>
            <a:solidFill>
              <a:srgbClr val="21212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57" name="Freeform 365"/>
            <p:cNvSpPr>
              <a:spLocks/>
            </p:cNvSpPr>
            <p:nvPr/>
          </p:nvSpPr>
          <p:spPr bwMode="auto">
            <a:xfrm>
              <a:off x="5001" y="3262"/>
              <a:ext cx="17" cy="17"/>
            </a:xfrm>
            <a:custGeom>
              <a:avLst/>
              <a:gdLst>
                <a:gd name="T0" fmla="*/ 16 w 17"/>
                <a:gd name="T1" fmla="*/ 16 h 17"/>
                <a:gd name="T2" fmla="*/ 12 w 17"/>
                <a:gd name="T3" fmla="*/ 5 h 17"/>
                <a:gd name="T4" fmla="*/ 12 w 17"/>
                <a:gd name="T5" fmla="*/ 0 h 17"/>
                <a:gd name="T6" fmla="*/ 7 w 17"/>
                <a:gd name="T7" fmla="*/ 0 h 17"/>
                <a:gd name="T8" fmla="*/ 7 w 17"/>
                <a:gd name="T9" fmla="*/ 5 h 17"/>
                <a:gd name="T10" fmla="*/ 0 w 17"/>
                <a:gd name="T11" fmla="*/ 16 h 17"/>
                <a:gd name="T12" fmla="*/ 16 w 1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7">
                  <a:moveTo>
                    <a:pt x="16" y="16"/>
                  </a:moveTo>
                  <a:lnTo>
                    <a:pt x="12" y="5"/>
                  </a:lnTo>
                  <a:lnTo>
                    <a:pt x="12" y="0"/>
                  </a:lnTo>
                  <a:lnTo>
                    <a:pt x="7" y="0"/>
                  </a:lnTo>
                  <a:lnTo>
                    <a:pt x="7" y="5"/>
                  </a:lnTo>
                  <a:lnTo>
                    <a:pt x="0" y="16"/>
                  </a:lnTo>
                  <a:lnTo>
                    <a:pt x="16" y="16"/>
                  </a:lnTo>
                </a:path>
              </a:pathLst>
            </a:custGeom>
            <a:solidFill>
              <a:srgbClr val="212121"/>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58" name="Rectangle 366"/>
            <p:cNvSpPr>
              <a:spLocks noChangeArrowheads="1"/>
            </p:cNvSpPr>
            <p:nvPr/>
          </p:nvSpPr>
          <p:spPr bwMode="auto">
            <a:xfrm>
              <a:off x="5007" y="3208"/>
              <a:ext cx="8" cy="50"/>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59" name="Freeform 367"/>
            <p:cNvSpPr>
              <a:spLocks/>
            </p:cNvSpPr>
            <p:nvPr/>
          </p:nvSpPr>
          <p:spPr bwMode="auto">
            <a:xfrm>
              <a:off x="5001" y="3203"/>
              <a:ext cx="17" cy="17"/>
            </a:xfrm>
            <a:custGeom>
              <a:avLst/>
              <a:gdLst>
                <a:gd name="T0" fmla="*/ 12 w 17"/>
                <a:gd name="T1" fmla="*/ 13 h 17"/>
                <a:gd name="T2" fmla="*/ 16 w 17"/>
                <a:gd name="T3" fmla="*/ 13 h 17"/>
                <a:gd name="T4" fmla="*/ 16 w 17"/>
                <a:gd name="T5" fmla="*/ 10 h 17"/>
                <a:gd name="T6" fmla="*/ 16 w 17"/>
                <a:gd name="T7" fmla="*/ 7 h 17"/>
                <a:gd name="T8" fmla="*/ 16 w 17"/>
                <a:gd name="T9" fmla="*/ 5 h 17"/>
                <a:gd name="T10" fmla="*/ 16 w 17"/>
                <a:gd name="T11" fmla="*/ 2 h 17"/>
                <a:gd name="T12" fmla="*/ 16 w 17"/>
                <a:gd name="T13" fmla="*/ 0 h 17"/>
                <a:gd name="T14" fmla="*/ 12 w 17"/>
                <a:gd name="T15" fmla="*/ 0 h 17"/>
                <a:gd name="T16" fmla="*/ 6 w 17"/>
                <a:gd name="T17" fmla="*/ 0 h 17"/>
                <a:gd name="T18" fmla="*/ 0 w 17"/>
                <a:gd name="T19" fmla="*/ 0 h 17"/>
                <a:gd name="T20" fmla="*/ 0 w 17"/>
                <a:gd name="T21" fmla="*/ 2 h 17"/>
                <a:gd name="T22" fmla="*/ 0 w 17"/>
                <a:gd name="T23" fmla="*/ 5 h 17"/>
                <a:gd name="T24" fmla="*/ 0 w 17"/>
                <a:gd name="T25" fmla="*/ 7 h 17"/>
                <a:gd name="T26" fmla="*/ 0 w 17"/>
                <a:gd name="T27" fmla="*/ 10 h 17"/>
                <a:gd name="T28" fmla="*/ 6 w 17"/>
                <a:gd name="T29" fmla="*/ 10 h 17"/>
                <a:gd name="T30" fmla="*/ 6 w 17"/>
                <a:gd name="T31" fmla="*/ 13 h 17"/>
                <a:gd name="T32" fmla="*/ 6 w 17"/>
                <a:gd name="T33" fmla="*/ 16 h 17"/>
                <a:gd name="T34" fmla="*/ 12 w 17"/>
                <a:gd name="T35" fmla="*/ 16 h 17"/>
                <a:gd name="T36" fmla="*/ 12 w 17"/>
                <a:gd name="T37" fmla="*/ 13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 h="17">
                  <a:moveTo>
                    <a:pt x="12" y="13"/>
                  </a:moveTo>
                  <a:lnTo>
                    <a:pt x="16" y="13"/>
                  </a:lnTo>
                  <a:lnTo>
                    <a:pt x="16" y="10"/>
                  </a:lnTo>
                  <a:lnTo>
                    <a:pt x="16" y="7"/>
                  </a:lnTo>
                  <a:lnTo>
                    <a:pt x="16" y="5"/>
                  </a:lnTo>
                  <a:lnTo>
                    <a:pt x="16" y="2"/>
                  </a:lnTo>
                  <a:lnTo>
                    <a:pt x="16" y="0"/>
                  </a:lnTo>
                  <a:lnTo>
                    <a:pt x="12" y="0"/>
                  </a:lnTo>
                  <a:lnTo>
                    <a:pt x="6" y="0"/>
                  </a:lnTo>
                  <a:lnTo>
                    <a:pt x="0" y="0"/>
                  </a:lnTo>
                  <a:lnTo>
                    <a:pt x="0" y="2"/>
                  </a:lnTo>
                  <a:lnTo>
                    <a:pt x="0" y="5"/>
                  </a:lnTo>
                  <a:lnTo>
                    <a:pt x="0" y="7"/>
                  </a:lnTo>
                  <a:lnTo>
                    <a:pt x="0" y="10"/>
                  </a:lnTo>
                  <a:lnTo>
                    <a:pt x="6" y="10"/>
                  </a:lnTo>
                  <a:lnTo>
                    <a:pt x="6" y="13"/>
                  </a:lnTo>
                  <a:lnTo>
                    <a:pt x="6" y="16"/>
                  </a:lnTo>
                  <a:lnTo>
                    <a:pt x="12" y="16"/>
                  </a:lnTo>
                  <a:lnTo>
                    <a:pt x="12" y="13"/>
                  </a:lnTo>
                </a:path>
              </a:pathLst>
            </a:custGeom>
            <a:solidFill>
              <a:srgbClr val="FFFFFF"/>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60" name="Rectangle 368"/>
            <p:cNvSpPr>
              <a:spLocks noChangeArrowheads="1"/>
            </p:cNvSpPr>
            <p:nvPr/>
          </p:nvSpPr>
          <p:spPr bwMode="auto">
            <a:xfrm>
              <a:off x="5005" y="3290"/>
              <a:ext cx="8" cy="62"/>
            </a:xfrm>
            <a:prstGeom prst="rect">
              <a:avLst/>
            </a:prstGeom>
            <a:solidFill>
              <a:srgbClr val="E0E0E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61" name="Freeform 369"/>
            <p:cNvSpPr>
              <a:spLocks/>
            </p:cNvSpPr>
            <p:nvPr/>
          </p:nvSpPr>
          <p:spPr bwMode="auto">
            <a:xfrm>
              <a:off x="4987" y="3336"/>
              <a:ext cx="24" cy="35"/>
            </a:xfrm>
            <a:custGeom>
              <a:avLst/>
              <a:gdLst>
                <a:gd name="T0" fmla="*/ 0 w 24"/>
                <a:gd name="T1" fmla="*/ 2 h 35"/>
                <a:gd name="T2" fmla="*/ 9 w 24"/>
                <a:gd name="T3" fmla="*/ 34 h 35"/>
                <a:gd name="T4" fmla="*/ 23 w 24"/>
                <a:gd name="T5" fmla="*/ 31 h 35"/>
                <a:gd name="T6" fmla="*/ 13 w 24"/>
                <a:gd name="T7" fmla="*/ 0 h 35"/>
                <a:gd name="T8" fmla="*/ 0 w 24"/>
                <a:gd name="T9" fmla="*/ 2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
                  <a:moveTo>
                    <a:pt x="0" y="2"/>
                  </a:moveTo>
                  <a:lnTo>
                    <a:pt x="9" y="34"/>
                  </a:lnTo>
                  <a:lnTo>
                    <a:pt x="23" y="31"/>
                  </a:lnTo>
                  <a:lnTo>
                    <a:pt x="13" y="0"/>
                  </a:lnTo>
                  <a:lnTo>
                    <a:pt x="0" y="2"/>
                  </a:lnTo>
                </a:path>
              </a:pathLst>
            </a:custGeom>
            <a:solidFill>
              <a:srgbClr val="E0E0E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62" name="Freeform 370"/>
            <p:cNvSpPr>
              <a:spLocks/>
            </p:cNvSpPr>
            <p:nvPr/>
          </p:nvSpPr>
          <p:spPr bwMode="auto">
            <a:xfrm>
              <a:off x="4910" y="3223"/>
              <a:ext cx="84" cy="36"/>
            </a:xfrm>
            <a:custGeom>
              <a:avLst/>
              <a:gdLst>
                <a:gd name="T0" fmla="*/ 0 w 84"/>
                <a:gd name="T1" fmla="*/ 9 h 36"/>
                <a:gd name="T2" fmla="*/ 41 w 84"/>
                <a:gd name="T3" fmla="*/ 0 h 36"/>
                <a:gd name="T4" fmla="*/ 83 w 84"/>
                <a:gd name="T5" fmla="*/ 9 h 36"/>
                <a:gd name="T6" fmla="*/ 83 w 84"/>
                <a:gd name="T7" fmla="*/ 29 h 36"/>
                <a:gd name="T8" fmla="*/ 80 w 84"/>
                <a:gd name="T9" fmla="*/ 31 h 36"/>
                <a:gd name="T10" fmla="*/ 57 w 84"/>
                <a:gd name="T11" fmla="*/ 35 h 36"/>
                <a:gd name="T12" fmla="*/ 54 w 84"/>
                <a:gd name="T13" fmla="*/ 35 h 36"/>
                <a:gd name="T14" fmla="*/ 29 w 84"/>
                <a:gd name="T15" fmla="*/ 35 h 36"/>
                <a:gd name="T16" fmla="*/ 25 w 84"/>
                <a:gd name="T17" fmla="*/ 35 h 36"/>
                <a:gd name="T18" fmla="*/ 3 w 84"/>
                <a:gd name="T19" fmla="*/ 31 h 36"/>
                <a:gd name="T20" fmla="*/ 0 w 84"/>
                <a:gd name="T21" fmla="*/ 29 h 36"/>
                <a:gd name="T22" fmla="*/ 0 w 84"/>
                <a:gd name="T23" fmla="*/ 9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36">
                  <a:moveTo>
                    <a:pt x="0" y="9"/>
                  </a:moveTo>
                  <a:lnTo>
                    <a:pt x="41" y="0"/>
                  </a:lnTo>
                  <a:lnTo>
                    <a:pt x="83" y="9"/>
                  </a:lnTo>
                  <a:lnTo>
                    <a:pt x="83" y="29"/>
                  </a:lnTo>
                  <a:lnTo>
                    <a:pt x="80" y="31"/>
                  </a:lnTo>
                  <a:lnTo>
                    <a:pt x="57" y="35"/>
                  </a:lnTo>
                  <a:lnTo>
                    <a:pt x="54" y="35"/>
                  </a:lnTo>
                  <a:lnTo>
                    <a:pt x="29" y="35"/>
                  </a:lnTo>
                  <a:lnTo>
                    <a:pt x="25" y="35"/>
                  </a:lnTo>
                  <a:lnTo>
                    <a:pt x="3" y="31"/>
                  </a:lnTo>
                  <a:lnTo>
                    <a:pt x="0" y="29"/>
                  </a:lnTo>
                  <a:lnTo>
                    <a:pt x="0" y="9"/>
                  </a:lnTo>
                </a:path>
              </a:pathLst>
            </a:custGeom>
            <a:solidFill>
              <a:srgbClr val="FFFFDC"/>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63" name="Rectangle 371"/>
            <p:cNvSpPr>
              <a:spLocks noChangeArrowheads="1"/>
            </p:cNvSpPr>
            <p:nvPr/>
          </p:nvSpPr>
          <p:spPr bwMode="auto">
            <a:xfrm>
              <a:off x="4915" y="3245"/>
              <a:ext cx="76" cy="8"/>
            </a:xfrm>
            <a:prstGeom prst="rect">
              <a:avLst/>
            </a:prstGeom>
            <a:solidFill>
              <a:srgbClr val="00804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64" name="Freeform 372"/>
            <p:cNvSpPr>
              <a:spLocks/>
            </p:cNvSpPr>
            <p:nvPr/>
          </p:nvSpPr>
          <p:spPr bwMode="auto">
            <a:xfrm>
              <a:off x="4934" y="3258"/>
              <a:ext cx="37" cy="44"/>
            </a:xfrm>
            <a:custGeom>
              <a:avLst/>
              <a:gdLst>
                <a:gd name="T0" fmla="*/ 15 w 37"/>
                <a:gd name="T1" fmla="*/ 5 h 44"/>
                <a:gd name="T2" fmla="*/ 15 w 37"/>
                <a:gd name="T3" fmla="*/ 16 h 44"/>
                <a:gd name="T4" fmla="*/ 13 w 37"/>
                <a:gd name="T5" fmla="*/ 16 h 44"/>
                <a:gd name="T6" fmla="*/ 13 w 37"/>
                <a:gd name="T7" fmla="*/ 25 h 44"/>
                <a:gd name="T8" fmla="*/ 7 w 37"/>
                <a:gd name="T9" fmla="*/ 25 h 44"/>
                <a:gd name="T10" fmla="*/ 7 w 37"/>
                <a:gd name="T11" fmla="*/ 33 h 44"/>
                <a:gd name="T12" fmla="*/ 0 w 37"/>
                <a:gd name="T13" fmla="*/ 33 h 44"/>
                <a:gd name="T14" fmla="*/ 0 w 37"/>
                <a:gd name="T15" fmla="*/ 43 h 44"/>
                <a:gd name="T16" fmla="*/ 36 w 37"/>
                <a:gd name="T17" fmla="*/ 43 h 44"/>
                <a:gd name="T18" fmla="*/ 36 w 37"/>
                <a:gd name="T19" fmla="*/ 33 h 44"/>
                <a:gd name="T20" fmla="*/ 28 w 37"/>
                <a:gd name="T21" fmla="*/ 33 h 44"/>
                <a:gd name="T22" fmla="*/ 28 w 37"/>
                <a:gd name="T23" fmla="*/ 25 h 44"/>
                <a:gd name="T24" fmla="*/ 22 w 37"/>
                <a:gd name="T25" fmla="*/ 25 h 44"/>
                <a:gd name="T26" fmla="*/ 22 w 37"/>
                <a:gd name="T27" fmla="*/ 16 h 44"/>
                <a:gd name="T28" fmla="*/ 19 w 37"/>
                <a:gd name="T29" fmla="*/ 16 h 44"/>
                <a:gd name="T30" fmla="*/ 19 w 37"/>
                <a:gd name="T31" fmla="*/ 5 h 44"/>
                <a:gd name="T32" fmla="*/ 19 w 37"/>
                <a:gd name="T33" fmla="*/ 3 h 44"/>
                <a:gd name="T34" fmla="*/ 19 w 37"/>
                <a:gd name="T35" fmla="*/ 3 h 44"/>
                <a:gd name="T36" fmla="*/ 19 w 37"/>
                <a:gd name="T37" fmla="*/ 0 h 44"/>
                <a:gd name="T38" fmla="*/ 15 w 37"/>
                <a:gd name="T39" fmla="*/ 0 h 44"/>
                <a:gd name="T40" fmla="*/ 15 w 37"/>
                <a:gd name="T41" fmla="*/ 3 h 44"/>
                <a:gd name="T42" fmla="*/ 16 w 37"/>
                <a:gd name="T43" fmla="*/ 4 h 44"/>
                <a:gd name="T44" fmla="*/ 15 w 37"/>
                <a:gd name="T45" fmla="*/ 5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 h="44">
                  <a:moveTo>
                    <a:pt x="15" y="5"/>
                  </a:moveTo>
                  <a:lnTo>
                    <a:pt x="15" y="16"/>
                  </a:lnTo>
                  <a:lnTo>
                    <a:pt x="13" y="16"/>
                  </a:lnTo>
                  <a:lnTo>
                    <a:pt x="13" y="25"/>
                  </a:lnTo>
                  <a:lnTo>
                    <a:pt x="7" y="25"/>
                  </a:lnTo>
                  <a:lnTo>
                    <a:pt x="7" y="33"/>
                  </a:lnTo>
                  <a:lnTo>
                    <a:pt x="0" y="33"/>
                  </a:lnTo>
                  <a:lnTo>
                    <a:pt x="0" y="43"/>
                  </a:lnTo>
                  <a:lnTo>
                    <a:pt x="36" y="43"/>
                  </a:lnTo>
                  <a:lnTo>
                    <a:pt x="36" y="33"/>
                  </a:lnTo>
                  <a:lnTo>
                    <a:pt x="28" y="33"/>
                  </a:lnTo>
                  <a:lnTo>
                    <a:pt x="28" y="25"/>
                  </a:lnTo>
                  <a:lnTo>
                    <a:pt x="22" y="25"/>
                  </a:lnTo>
                  <a:lnTo>
                    <a:pt x="22" y="16"/>
                  </a:lnTo>
                  <a:lnTo>
                    <a:pt x="19" y="16"/>
                  </a:lnTo>
                  <a:lnTo>
                    <a:pt x="19" y="5"/>
                  </a:lnTo>
                  <a:lnTo>
                    <a:pt x="19" y="3"/>
                  </a:lnTo>
                  <a:lnTo>
                    <a:pt x="19" y="0"/>
                  </a:lnTo>
                  <a:lnTo>
                    <a:pt x="15" y="0"/>
                  </a:lnTo>
                  <a:lnTo>
                    <a:pt x="15" y="3"/>
                  </a:lnTo>
                  <a:lnTo>
                    <a:pt x="16" y="4"/>
                  </a:lnTo>
                  <a:lnTo>
                    <a:pt x="15" y="5"/>
                  </a:lnTo>
                </a:path>
              </a:pathLst>
            </a:custGeom>
            <a:solidFill>
              <a:srgbClr val="96C137"/>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65" name="Freeform 373"/>
            <p:cNvSpPr>
              <a:spLocks/>
            </p:cNvSpPr>
            <p:nvPr/>
          </p:nvSpPr>
          <p:spPr bwMode="auto">
            <a:xfrm>
              <a:off x="4935" y="3258"/>
              <a:ext cx="34" cy="17"/>
            </a:xfrm>
            <a:custGeom>
              <a:avLst/>
              <a:gdLst>
                <a:gd name="T0" fmla="*/ 0 w 34"/>
                <a:gd name="T1" fmla="*/ 0 h 17"/>
                <a:gd name="T2" fmla="*/ 0 w 34"/>
                <a:gd name="T3" fmla="*/ 0 h 17"/>
                <a:gd name="T4" fmla="*/ 6 w 34"/>
                <a:gd name="T5" fmla="*/ 0 h 17"/>
                <a:gd name="T6" fmla="*/ 6 w 34"/>
                <a:gd name="T7" fmla="*/ 6 h 17"/>
                <a:gd name="T8" fmla="*/ 9 w 34"/>
                <a:gd name="T9" fmla="*/ 6 h 17"/>
                <a:gd name="T10" fmla="*/ 9 w 34"/>
                <a:gd name="T11" fmla="*/ 8 h 17"/>
                <a:gd name="T12" fmla="*/ 6 w 34"/>
                <a:gd name="T13" fmla="*/ 8 h 17"/>
                <a:gd name="T14" fmla="*/ 6 w 34"/>
                <a:gd name="T15" fmla="*/ 15 h 17"/>
                <a:gd name="T16" fmla="*/ 9 w 34"/>
                <a:gd name="T17" fmla="*/ 15 h 17"/>
                <a:gd name="T18" fmla="*/ 9 w 34"/>
                <a:gd name="T19" fmla="*/ 16 h 17"/>
                <a:gd name="T20" fmla="*/ 22 w 34"/>
                <a:gd name="T21" fmla="*/ 16 h 17"/>
                <a:gd name="T22" fmla="*/ 22 w 34"/>
                <a:gd name="T23" fmla="*/ 14 h 17"/>
                <a:gd name="T24" fmla="*/ 26 w 34"/>
                <a:gd name="T25" fmla="*/ 14 h 17"/>
                <a:gd name="T26" fmla="*/ 26 w 34"/>
                <a:gd name="T27" fmla="*/ 8 h 17"/>
                <a:gd name="T28" fmla="*/ 22 w 34"/>
                <a:gd name="T29" fmla="*/ 8 h 17"/>
                <a:gd name="T30" fmla="*/ 22 w 34"/>
                <a:gd name="T31" fmla="*/ 6 h 17"/>
                <a:gd name="T32" fmla="*/ 26 w 34"/>
                <a:gd name="T33" fmla="*/ 6 h 17"/>
                <a:gd name="T34" fmla="*/ 26 w 34"/>
                <a:gd name="T35" fmla="*/ 0 h 17"/>
                <a:gd name="T36" fmla="*/ 31 w 34"/>
                <a:gd name="T37" fmla="*/ 0 h 17"/>
                <a:gd name="T38" fmla="*/ 33 w 34"/>
                <a:gd name="T39" fmla="*/ 0 h 17"/>
                <a:gd name="T40" fmla="*/ 0 w 34"/>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4" h="17">
                  <a:moveTo>
                    <a:pt x="0" y="0"/>
                  </a:moveTo>
                  <a:lnTo>
                    <a:pt x="0" y="0"/>
                  </a:lnTo>
                  <a:lnTo>
                    <a:pt x="6" y="0"/>
                  </a:lnTo>
                  <a:lnTo>
                    <a:pt x="6" y="6"/>
                  </a:lnTo>
                  <a:lnTo>
                    <a:pt x="9" y="6"/>
                  </a:lnTo>
                  <a:lnTo>
                    <a:pt x="9" y="8"/>
                  </a:lnTo>
                  <a:lnTo>
                    <a:pt x="6" y="8"/>
                  </a:lnTo>
                  <a:lnTo>
                    <a:pt x="6" y="15"/>
                  </a:lnTo>
                  <a:lnTo>
                    <a:pt x="9" y="15"/>
                  </a:lnTo>
                  <a:lnTo>
                    <a:pt x="9" y="16"/>
                  </a:lnTo>
                  <a:lnTo>
                    <a:pt x="22" y="16"/>
                  </a:lnTo>
                  <a:lnTo>
                    <a:pt x="22" y="14"/>
                  </a:lnTo>
                  <a:lnTo>
                    <a:pt x="26" y="14"/>
                  </a:lnTo>
                  <a:lnTo>
                    <a:pt x="26" y="8"/>
                  </a:lnTo>
                  <a:lnTo>
                    <a:pt x="22" y="8"/>
                  </a:lnTo>
                  <a:lnTo>
                    <a:pt x="22" y="6"/>
                  </a:lnTo>
                  <a:lnTo>
                    <a:pt x="26" y="6"/>
                  </a:lnTo>
                  <a:lnTo>
                    <a:pt x="26" y="0"/>
                  </a:lnTo>
                  <a:lnTo>
                    <a:pt x="31" y="0"/>
                  </a:lnTo>
                  <a:lnTo>
                    <a:pt x="33" y="0"/>
                  </a:lnTo>
                  <a:lnTo>
                    <a:pt x="0" y="0"/>
                  </a:lnTo>
                </a:path>
              </a:pathLst>
            </a:custGeom>
            <a:solidFill>
              <a:srgbClr val="FFFFDC"/>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66" name="Rectangle 374"/>
            <p:cNvSpPr>
              <a:spLocks noChangeArrowheads="1"/>
            </p:cNvSpPr>
            <p:nvPr/>
          </p:nvSpPr>
          <p:spPr bwMode="auto">
            <a:xfrm>
              <a:off x="4929" y="3305"/>
              <a:ext cx="46" cy="8"/>
            </a:xfrm>
            <a:prstGeom prst="rect">
              <a:avLst/>
            </a:prstGeom>
            <a:solidFill>
              <a:srgbClr val="96C137"/>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67" name="Rectangle 375"/>
            <p:cNvSpPr>
              <a:spLocks noChangeArrowheads="1"/>
            </p:cNvSpPr>
            <p:nvPr/>
          </p:nvSpPr>
          <p:spPr bwMode="auto">
            <a:xfrm>
              <a:off x="4929" y="3317"/>
              <a:ext cx="46" cy="8"/>
            </a:xfrm>
            <a:prstGeom prst="rect">
              <a:avLst/>
            </a:prstGeom>
            <a:solidFill>
              <a:srgbClr val="96C137"/>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altLang="es-ES" sz="1800" b="0" i="0" u="none" strike="noStrike" kern="0" cap="none" spc="0" normalizeH="0" baseline="0" noProof="0">
                <a:ln>
                  <a:noFill/>
                </a:ln>
                <a:solidFill>
                  <a:sysClr val="windowText" lastClr="000000"/>
                </a:solidFill>
                <a:effectLst/>
                <a:uLnTx/>
                <a:uFillTx/>
              </a:endParaRPr>
            </a:p>
          </p:txBody>
        </p:sp>
        <p:sp>
          <p:nvSpPr>
            <p:cNvPr id="68" name="Freeform 376"/>
            <p:cNvSpPr>
              <a:spLocks/>
            </p:cNvSpPr>
            <p:nvPr/>
          </p:nvSpPr>
          <p:spPr bwMode="auto">
            <a:xfrm>
              <a:off x="4968" y="3307"/>
              <a:ext cx="17" cy="17"/>
            </a:xfrm>
            <a:custGeom>
              <a:avLst/>
              <a:gdLst>
                <a:gd name="T0" fmla="*/ 2 w 17"/>
                <a:gd name="T1" fmla="*/ 0 h 17"/>
                <a:gd name="T2" fmla="*/ 2 w 17"/>
                <a:gd name="T3" fmla="*/ 9 h 17"/>
                <a:gd name="T4" fmla="*/ 0 w 17"/>
                <a:gd name="T5" fmla="*/ 9 h 17"/>
                <a:gd name="T6" fmla="*/ 0 w 17"/>
                <a:gd name="T7" fmla="*/ 14 h 17"/>
                <a:gd name="T8" fmla="*/ 3 w 17"/>
                <a:gd name="T9" fmla="*/ 14 h 17"/>
                <a:gd name="T10" fmla="*/ 3 w 17"/>
                <a:gd name="T11" fmla="*/ 16 h 17"/>
                <a:gd name="T12" fmla="*/ 12 w 17"/>
                <a:gd name="T13" fmla="*/ 16 h 17"/>
                <a:gd name="T14" fmla="*/ 12 w 17"/>
                <a:gd name="T15" fmla="*/ 14 h 17"/>
                <a:gd name="T16" fmla="*/ 16 w 17"/>
                <a:gd name="T17" fmla="*/ 14 h 17"/>
                <a:gd name="T18" fmla="*/ 16 w 17"/>
                <a:gd name="T19" fmla="*/ 9 h 17"/>
                <a:gd name="T20" fmla="*/ 12 w 17"/>
                <a:gd name="T21" fmla="*/ 9 h 17"/>
                <a:gd name="T22" fmla="*/ 12 w 17"/>
                <a:gd name="T23" fmla="*/ 0 h 17"/>
                <a:gd name="T24" fmla="*/ 2 w 17"/>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17">
                  <a:moveTo>
                    <a:pt x="2" y="0"/>
                  </a:moveTo>
                  <a:lnTo>
                    <a:pt x="2" y="9"/>
                  </a:lnTo>
                  <a:lnTo>
                    <a:pt x="0" y="9"/>
                  </a:lnTo>
                  <a:lnTo>
                    <a:pt x="0" y="14"/>
                  </a:lnTo>
                  <a:lnTo>
                    <a:pt x="3" y="14"/>
                  </a:lnTo>
                  <a:lnTo>
                    <a:pt x="3" y="16"/>
                  </a:lnTo>
                  <a:lnTo>
                    <a:pt x="12" y="16"/>
                  </a:lnTo>
                  <a:lnTo>
                    <a:pt x="12" y="14"/>
                  </a:lnTo>
                  <a:lnTo>
                    <a:pt x="16" y="14"/>
                  </a:lnTo>
                  <a:lnTo>
                    <a:pt x="16" y="9"/>
                  </a:lnTo>
                  <a:lnTo>
                    <a:pt x="12" y="9"/>
                  </a:lnTo>
                  <a:lnTo>
                    <a:pt x="12" y="0"/>
                  </a:lnTo>
                  <a:lnTo>
                    <a:pt x="2" y="0"/>
                  </a:lnTo>
                </a:path>
              </a:pathLst>
            </a:custGeom>
            <a:solidFill>
              <a:srgbClr val="000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69" name="Freeform 377"/>
            <p:cNvSpPr>
              <a:spLocks/>
            </p:cNvSpPr>
            <p:nvPr/>
          </p:nvSpPr>
          <p:spPr bwMode="auto">
            <a:xfrm>
              <a:off x="4924" y="3307"/>
              <a:ext cx="17" cy="17"/>
            </a:xfrm>
            <a:custGeom>
              <a:avLst/>
              <a:gdLst>
                <a:gd name="T0" fmla="*/ 2 w 17"/>
                <a:gd name="T1" fmla="*/ 0 h 17"/>
                <a:gd name="T2" fmla="*/ 2 w 17"/>
                <a:gd name="T3" fmla="*/ 9 h 17"/>
                <a:gd name="T4" fmla="*/ 0 w 17"/>
                <a:gd name="T5" fmla="*/ 9 h 17"/>
                <a:gd name="T6" fmla="*/ 0 w 17"/>
                <a:gd name="T7" fmla="*/ 14 h 17"/>
                <a:gd name="T8" fmla="*/ 3 w 17"/>
                <a:gd name="T9" fmla="*/ 14 h 17"/>
                <a:gd name="T10" fmla="*/ 3 w 17"/>
                <a:gd name="T11" fmla="*/ 16 h 17"/>
                <a:gd name="T12" fmla="*/ 12 w 17"/>
                <a:gd name="T13" fmla="*/ 16 h 17"/>
                <a:gd name="T14" fmla="*/ 12 w 17"/>
                <a:gd name="T15" fmla="*/ 14 h 17"/>
                <a:gd name="T16" fmla="*/ 16 w 17"/>
                <a:gd name="T17" fmla="*/ 14 h 17"/>
                <a:gd name="T18" fmla="*/ 16 w 17"/>
                <a:gd name="T19" fmla="*/ 9 h 17"/>
                <a:gd name="T20" fmla="*/ 12 w 17"/>
                <a:gd name="T21" fmla="*/ 9 h 17"/>
                <a:gd name="T22" fmla="*/ 12 w 17"/>
                <a:gd name="T23" fmla="*/ 0 h 17"/>
                <a:gd name="T24" fmla="*/ 2 w 17"/>
                <a:gd name="T25" fmla="*/ 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 h="17">
                  <a:moveTo>
                    <a:pt x="2" y="0"/>
                  </a:moveTo>
                  <a:lnTo>
                    <a:pt x="2" y="9"/>
                  </a:lnTo>
                  <a:lnTo>
                    <a:pt x="0" y="9"/>
                  </a:lnTo>
                  <a:lnTo>
                    <a:pt x="0" y="14"/>
                  </a:lnTo>
                  <a:lnTo>
                    <a:pt x="3" y="14"/>
                  </a:lnTo>
                  <a:lnTo>
                    <a:pt x="3" y="16"/>
                  </a:lnTo>
                  <a:lnTo>
                    <a:pt x="12" y="16"/>
                  </a:lnTo>
                  <a:lnTo>
                    <a:pt x="12" y="14"/>
                  </a:lnTo>
                  <a:lnTo>
                    <a:pt x="16" y="14"/>
                  </a:lnTo>
                  <a:lnTo>
                    <a:pt x="16" y="9"/>
                  </a:lnTo>
                  <a:lnTo>
                    <a:pt x="12" y="9"/>
                  </a:lnTo>
                  <a:lnTo>
                    <a:pt x="12" y="0"/>
                  </a:lnTo>
                  <a:lnTo>
                    <a:pt x="2" y="0"/>
                  </a:lnTo>
                </a:path>
              </a:pathLst>
            </a:custGeom>
            <a:solidFill>
              <a:srgbClr val="000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70" name="Freeform 378"/>
            <p:cNvSpPr>
              <a:spLocks/>
            </p:cNvSpPr>
            <p:nvPr/>
          </p:nvSpPr>
          <p:spPr bwMode="auto">
            <a:xfrm>
              <a:off x="4934" y="3300"/>
              <a:ext cx="37" cy="17"/>
            </a:xfrm>
            <a:custGeom>
              <a:avLst/>
              <a:gdLst>
                <a:gd name="T0" fmla="*/ 0 w 37"/>
                <a:gd name="T1" fmla="*/ 0 h 17"/>
                <a:gd name="T2" fmla="*/ 0 w 37"/>
                <a:gd name="T3" fmla="*/ 16 h 17"/>
                <a:gd name="T4" fmla="*/ 36 w 37"/>
                <a:gd name="T5" fmla="*/ 16 h 17"/>
                <a:gd name="T6" fmla="*/ 36 w 37"/>
                <a:gd name="T7" fmla="*/ 5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7">
                  <a:moveTo>
                    <a:pt x="0" y="0"/>
                  </a:moveTo>
                  <a:lnTo>
                    <a:pt x="0" y="16"/>
                  </a:lnTo>
                  <a:lnTo>
                    <a:pt x="36" y="16"/>
                  </a:lnTo>
                  <a:lnTo>
                    <a:pt x="36" y="5"/>
                  </a:lnTo>
                </a:path>
              </a:pathLst>
            </a:custGeom>
            <a:noFill/>
            <a:ln w="12700" cap="rnd" cmpd="sng">
              <a:solidFill>
                <a:srgbClr val="000000"/>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71" name="Freeform 379"/>
            <p:cNvSpPr>
              <a:spLocks/>
            </p:cNvSpPr>
            <p:nvPr/>
          </p:nvSpPr>
          <p:spPr bwMode="auto">
            <a:xfrm>
              <a:off x="4927" y="3316"/>
              <a:ext cx="53" cy="17"/>
            </a:xfrm>
            <a:custGeom>
              <a:avLst/>
              <a:gdLst>
                <a:gd name="T0" fmla="*/ 1 w 53"/>
                <a:gd name="T1" fmla="*/ 0 h 17"/>
                <a:gd name="T2" fmla="*/ 49 w 53"/>
                <a:gd name="T3" fmla="*/ 0 h 17"/>
                <a:gd name="T4" fmla="*/ 52 w 53"/>
                <a:gd name="T5" fmla="*/ 16 h 17"/>
                <a:gd name="T6" fmla="*/ 0 w 53"/>
                <a:gd name="T7" fmla="*/ 16 h 17"/>
                <a:gd name="T8" fmla="*/ 1 w 53"/>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7">
                  <a:moveTo>
                    <a:pt x="1" y="0"/>
                  </a:moveTo>
                  <a:lnTo>
                    <a:pt x="49" y="0"/>
                  </a:lnTo>
                  <a:lnTo>
                    <a:pt x="52" y="16"/>
                  </a:lnTo>
                  <a:lnTo>
                    <a:pt x="0" y="16"/>
                  </a:lnTo>
                  <a:lnTo>
                    <a:pt x="1" y="0"/>
                  </a:lnTo>
                </a:path>
              </a:pathLst>
            </a:custGeom>
            <a:solidFill>
              <a:srgbClr val="FF8000"/>
            </a:solidFill>
            <a:ln w="127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grpSp>
      <p:grpSp>
        <p:nvGrpSpPr>
          <p:cNvPr id="5" name="4 Grupo"/>
          <p:cNvGrpSpPr/>
          <p:nvPr/>
        </p:nvGrpSpPr>
        <p:grpSpPr>
          <a:xfrm>
            <a:off x="6732240" y="4941168"/>
            <a:ext cx="349250" cy="369688"/>
            <a:chOff x="6010121" y="5083045"/>
            <a:chExt cx="349250" cy="369688"/>
          </a:xfrm>
        </p:grpSpPr>
        <p:sp>
          <p:nvSpPr>
            <p:cNvPr id="4" name="3 Elipse"/>
            <p:cNvSpPr/>
            <p:nvPr/>
          </p:nvSpPr>
          <p:spPr>
            <a:xfrm>
              <a:off x="6039646" y="5083045"/>
              <a:ext cx="312737" cy="3544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2">
                    <a:lumMod val="75000"/>
                  </a:schemeClr>
                </a:solidFill>
              </a:endParaRPr>
            </a:p>
          </p:txBody>
        </p:sp>
        <p:sp>
          <p:nvSpPr>
            <p:cNvPr id="29" name="Rectangle 380"/>
            <p:cNvSpPr>
              <a:spLocks noChangeArrowheads="1"/>
            </p:cNvSpPr>
            <p:nvPr/>
          </p:nvSpPr>
          <p:spPr bwMode="auto">
            <a:xfrm>
              <a:off x="6010121" y="5086021"/>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390525" marR="0" lvl="0" indent="-390525" algn="ctr" defTabSz="1042988" eaLnBrk="1" fontAlgn="auto" latinLnBrk="0" hangingPunct="1">
                <a:lnSpc>
                  <a:spcPct val="100000"/>
                </a:lnSpc>
                <a:spcBef>
                  <a:spcPct val="20000"/>
                </a:spcBef>
                <a:spcAft>
                  <a:spcPts val="0"/>
                </a:spcAft>
                <a:buClrTx/>
                <a:buSzTx/>
                <a:buFontTx/>
                <a:buNone/>
                <a:tabLst/>
                <a:defRPr/>
              </a:pPr>
              <a:r>
                <a:rPr kumimoji="0" lang="en-US" altLang="es-ES" sz="1800" b="1" i="1" u="none" strike="noStrike" kern="0" cap="none" spc="0" normalizeH="0" baseline="0" noProof="0" dirty="0">
                  <a:ln>
                    <a:noFill/>
                  </a:ln>
                  <a:solidFill>
                    <a:schemeClr val="bg1"/>
                  </a:solidFill>
                  <a:effectLst/>
                  <a:uLnTx/>
                  <a:uFillTx/>
                  <a:latin typeface="Arial" charset="0"/>
                  <a:ea typeface="ＭＳ Ｐゴシック" pitchFamily="1" charset="-128"/>
                </a:rPr>
                <a:t>B</a:t>
              </a:r>
            </a:p>
          </p:txBody>
        </p:sp>
      </p:grpSp>
      <p:grpSp>
        <p:nvGrpSpPr>
          <p:cNvPr id="31" name="Group 382"/>
          <p:cNvGrpSpPr>
            <a:grpSpLocks/>
          </p:cNvGrpSpPr>
          <p:nvPr/>
        </p:nvGrpSpPr>
        <p:grpSpPr bwMode="auto">
          <a:xfrm>
            <a:off x="2387998" y="4806224"/>
            <a:ext cx="3679825" cy="277813"/>
            <a:chOff x="2331" y="2972"/>
            <a:chExt cx="2318" cy="175"/>
          </a:xfrm>
        </p:grpSpPr>
        <p:sp>
          <p:nvSpPr>
            <p:cNvPr id="38" name="Line 383"/>
            <p:cNvSpPr>
              <a:spLocks noChangeShapeType="1"/>
            </p:cNvSpPr>
            <p:nvPr/>
          </p:nvSpPr>
          <p:spPr bwMode="auto">
            <a:xfrm flipV="1">
              <a:off x="2331" y="2975"/>
              <a:ext cx="1309" cy="172"/>
            </a:xfrm>
            <a:prstGeom prst="line">
              <a:avLst/>
            </a:prstGeom>
            <a:noFill/>
            <a:ln w="254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9" name="Line 384"/>
            <p:cNvSpPr>
              <a:spLocks noChangeShapeType="1"/>
            </p:cNvSpPr>
            <p:nvPr/>
          </p:nvSpPr>
          <p:spPr bwMode="auto">
            <a:xfrm flipH="1">
              <a:off x="3249" y="2972"/>
              <a:ext cx="384" cy="157"/>
            </a:xfrm>
            <a:prstGeom prst="line">
              <a:avLst/>
            </a:prstGeom>
            <a:noFill/>
            <a:ln w="25400">
              <a:solidFill>
                <a:sysClr val="windowText" lastClr="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40" name="Line 385"/>
            <p:cNvSpPr>
              <a:spLocks noChangeShapeType="1"/>
            </p:cNvSpPr>
            <p:nvPr/>
          </p:nvSpPr>
          <p:spPr bwMode="auto">
            <a:xfrm flipV="1">
              <a:off x="3269" y="2993"/>
              <a:ext cx="1380" cy="124"/>
            </a:xfrm>
            <a:prstGeom prst="line">
              <a:avLst/>
            </a:prstGeom>
            <a:noFill/>
            <a:ln w="25400">
              <a:solidFill>
                <a:sysClr val="windowText" lastClr="00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grpSp>
      <p:grpSp>
        <p:nvGrpSpPr>
          <p:cNvPr id="32" name="Group 386"/>
          <p:cNvGrpSpPr>
            <a:grpSpLocks/>
          </p:cNvGrpSpPr>
          <p:nvPr/>
        </p:nvGrpSpPr>
        <p:grpSpPr bwMode="auto">
          <a:xfrm>
            <a:off x="2235598" y="4739549"/>
            <a:ext cx="3679825" cy="277813"/>
            <a:chOff x="2235" y="2930"/>
            <a:chExt cx="2318" cy="175"/>
          </a:xfrm>
        </p:grpSpPr>
        <p:sp>
          <p:nvSpPr>
            <p:cNvPr id="35" name="Line 387"/>
            <p:cNvSpPr>
              <a:spLocks noChangeShapeType="1"/>
            </p:cNvSpPr>
            <p:nvPr/>
          </p:nvSpPr>
          <p:spPr bwMode="auto">
            <a:xfrm flipV="1">
              <a:off x="2235" y="2933"/>
              <a:ext cx="1309" cy="172"/>
            </a:xfrm>
            <a:prstGeom prst="line">
              <a:avLst/>
            </a:prstGeom>
            <a:noFill/>
            <a:ln w="254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6" name="Line 388"/>
            <p:cNvSpPr>
              <a:spLocks noChangeShapeType="1"/>
            </p:cNvSpPr>
            <p:nvPr/>
          </p:nvSpPr>
          <p:spPr bwMode="auto">
            <a:xfrm flipH="1">
              <a:off x="3153" y="2930"/>
              <a:ext cx="384" cy="157"/>
            </a:xfrm>
            <a:prstGeom prst="line">
              <a:avLst/>
            </a:prstGeom>
            <a:noFill/>
            <a:ln w="254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sp>
          <p:nvSpPr>
            <p:cNvPr id="37" name="Line 389"/>
            <p:cNvSpPr>
              <a:spLocks noChangeShapeType="1"/>
            </p:cNvSpPr>
            <p:nvPr/>
          </p:nvSpPr>
          <p:spPr bwMode="auto">
            <a:xfrm flipV="1">
              <a:off x="3173" y="2951"/>
              <a:ext cx="1380" cy="124"/>
            </a:xfrm>
            <a:prstGeom prst="line">
              <a:avLst/>
            </a:prstGeom>
            <a:noFill/>
            <a:ln w="25400">
              <a:solidFill>
                <a:srgbClr val="FFFF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grpSp>
      <p:grpSp>
        <p:nvGrpSpPr>
          <p:cNvPr id="403" name="402 Grupo"/>
          <p:cNvGrpSpPr/>
          <p:nvPr/>
        </p:nvGrpSpPr>
        <p:grpSpPr>
          <a:xfrm>
            <a:off x="1411026" y="4941168"/>
            <a:ext cx="352662" cy="380554"/>
            <a:chOff x="5767115" y="4863970"/>
            <a:chExt cx="352662" cy="380554"/>
          </a:xfrm>
        </p:grpSpPr>
        <p:sp>
          <p:nvSpPr>
            <p:cNvPr id="404" name="403 Elipse"/>
            <p:cNvSpPr/>
            <p:nvPr/>
          </p:nvSpPr>
          <p:spPr>
            <a:xfrm>
              <a:off x="5792078" y="4890115"/>
              <a:ext cx="312737" cy="3544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2">
                    <a:lumMod val="75000"/>
                  </a:schemeClr>
                </a:solidFill>
              </a:endParaRPr>
            </a:p>
          </p:txBody>
        </p:sp>
        <p:sp>
          <p:nvSpPr>
            <p:cNvPr id="405" name="Rectangle 380"/>
            <p:cNvSpPr>
              <a:spLocks noChangeArrowheads="1"/>
            </p:cNvSpPr>
            <p:nvPr/>
          </p:nvSpPr>
          <p:spPr bwMode="auto">
            <a:xfrm>
              <a:off x="5767115" y="4863970"/>
              <a:ext cx="352662"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marL="390525" marR="0" lvl="0" indent="-390525" algn="ctr" defTabSz="1042988" eaLnBrk="1" fontAlgn="auto" latinLnBrk="0" hangingPunct="1">
                <a:lnSpc>
                  <a:spcPct val="100000"/>
                </a:lnSpc>
                <a:spcBef>
                  <a:spcPct val="20000"/>
                </a:spcBef>
                <a:spcAft>
                  <a:spcPts val="0"/>
                </a:spcAft>
                <a:buClrTx/>
                <a:buSzTx/>
                <a:buFontTx/>
                <a:buNone/>
                <a:tabLst/>
                <a:defRPr/>
              </a:pPr>
              <a:r>
                <a:rPr lang="en-US" altLang="es-ES" b="1" i="1" kern="0" dirty="0">
                  <a:solidFill>
                    <a:schemeClr val="bg1"/>
                  </a:solidFill>
                  <a:latin typeface="Arial" charset="0"/>
                  <a:ea typeface="ＭＳ Ｐゴシック" pitchFamily="1" charset="-128"/>
                </a:rPr>
                <a:t>A</a:t>
              </a:r>
              <a:endParaRPr kumimoji="0" lang="en-US" altLang="es-ES" sz="1800" b="1" i="1" u="none" strike="noStrike" kern="0" cap="none" spc="0" normalizeH="0" baseline="0" noProof="0" dirty="0">
                <a:ln>
                  <a:noFill/>
                </a:ln>
                <a:solidFill>
                  <a:schemeClr val="bg1"/>
                </a:solidFill>
                <a:effectLst/>
                <a:uLnTx/>
                <a:uFillTx/>
                <a:latin typeface="Arial" charset="0"/>
                <a:ea typeface="ＭＳ Ｐゴシック" pitchFamily="1" charset="-128"/>
              </a:endParaRPr>
            </a:p>
          </p:txBody>
        </p:sp>
      </p:grpSp>
      <p:sp>
        <p:nvSpPr>
          <p:cNvPr id="6" name="5 CuadroTexto"/>
          <p:cNvSpPr txBox="1"/>
          <p:nvPr/>
        </p:nvSpPr>
        <p:spPr>
          <a:xfrm>
            <a:off x="1279707" y="5365025"/>
            <a:ext cx="1911781" cy="553998"/>
          </a:xfrm>
          <a:prstGeom prst="rect">
            <a:avLst/>
          </a:prstGeom>
          <a:noFill/>
        </p:spPr>
        <p:txBody>
          <a:bodyPr wrap="square" rtlCol="0">
            <a:spAutoFit/>
          </a:bodyPr>
          <a:lstStyle/>
          <a:p>
            <a:r>
              <a:rPr lang="es-ES" b="1" dirty="0">
                <a:solidFill>
                  <a:schemeClr val="bg1"/>
                </a:solidFill>
                <a:effectLst>
                  <a:outerShdw blurRad="38100" dist="38100" dir="2700000" algn="tl">
                    <a:srgbClr val="000000">
                      <a:alpha val="43137"/>
                    </a:srgbClr>
                  </a:outerShdw>
                </a:effectLst>
              </a:rPr>
              <a:t>BASE</a:t>
            </a:r>
          </a:p>
          <a:p>
            <a:r>
              <a:rPr lang="es-ES" sz="1200" dirty="0">
                <a:solidFill>
                  <a:schemeClr val="bg1"/>
                </a:solidFill>
                <a:effectLst>
                  <a:outerShdw blurRad="38100" dist="38100" dir="2700000" algn="tl">
                    <a:srgbClr val="000000">
                      <a:alpha val="43137"/>
                    </a:srgbClr>
                  </a:outerShdw>
                </a:effectLst>
              </a:rPr>
              <a:t>Posición conocida</a:t>
            </a:r>
          </a:p>
        </p:txBody>
      </p:sp>
      <p:sp>
        <p:nvSpPr>
          <p:cNvPr id="406" name="405 CuadroTexto"/>
          <p:cNvSpPr txBox="1"/>
          <p:nvPr/>
        </p:nvSpPr>
        <p:spPr>
          <a:xfrm>
            <a:off x="7074502" y="5229293"/>
            <a:ext cx="1911781" cy="553998"/>
          </a:xfrm>
          <a:prstGeom prst="rect">
            <a:avLst/>
          </a:prstGeom>
          <a:noFill/>
        </p:spPr>
        <p:txBody>
          <a:bodyPr wrap="square" rtlCol="0">
            <a:spAutoFit/>
          </a:bodyPr>
          <a:lstStyle/>
          <a:p>
            <a:r>
              <a:rPr lang="es-ES" b="1" dirty="0">
                <a:effectLst>
                  <a:outerShdw blurRad="38100" dist="38100" dir="2700000" algn="tl">
                    <a:srgbClr val="000000">
                      <a:alpha val="43137"/>
                    </a:srgbClr>
                  </a:outerShdw>
                </a:effectLst>
              </a:rPr>
              <a:t>MÓVIL</a:t>
            </a:r>
          </a:p>
          <a:p>
            <a:r>
              <a:rPr lang="es-ES" sz="1200" dirty="0">
                <a:effectLst>
                  <a:outerShdw blurRad="38100" dist="38100" dir="2700000" algn="tl">
                    <a:srgbClr val="000000">
                      <a:alpha val="43137"/>
                    </a:srgbClr>
                  </a:outerShdw>
                </a:effectLst>
              </a:rPr>
              <a:t>Posición desconocida</a:t>
            </a:r>
          </a:p>
        </p:txBody>
      </p:sp>
      <p:sp>
        <p:nvSpPr>
          <p:cNvPr id="407" name="406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pic>
        <p:nvPicPr>
          <p:cNvPr id="2" name="Imagen 1">
            <a:extLst>
              <a:ext uri="{FF2B5EF4-FFF2-40B4-BE49-F238E27FC236}">
                <a16:creationId xmlns:a16="http://schemas.microsoft.com/office/drawing/2014/main" id="{E8C20C97-ABB7-4BF9-9C6C-7B4DE407E852}"/>
              </a:ext>
            </a:extLst>
          </p:cNvPr>
          <p:cNvPicPr>
            <a:picLocks noChangeAspect="1"/>
          </p:cNvPicPr>
          <p:nvPr/>
        </p:nvPicPr>
        <p:blipFill rotWithShape="1">
          <a:blip r:embed="rId2"/>
          <a:srcRect t="9253"/>
          <a:stretch/>
        </p:blipFill>
        <p:spPr>
          <a:xfrm>
            <a:off x="5940351" y="895640"/>
            <a:ext cx="3180575" cy="2040082"/>
          </a:xfrm>
          <a:prstGeom prst="rect">
            <a:avLst/>
          </a:prstGeom>
        </p:spPr>
      </p:pic>
    </p:spTree>
    <p:extLst>
      <p:ext uri="{BB962C8B-B14F-4D97-AF65-F5344CB8AC3E}">
        <p14:creationId xmlns:p14="http://schemas.microsoft.com/office/powerpoint/2010/main" val="449336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Elipse"/>
          <p:cNvSpPr/>
          <p:nvPr/>
        </p:nvSpPr>
        <p:spPr>
          <a:xfrm>
            <a:off x="-93709" y="2040331"/>
            <a:ext cx="9361040" cy="5205093"/>
          </a:xfrm>
          <a:prstGeom prst="ellipse">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CuadroTexto"/>
          <p:cNvSpPr txBox="1"/>
          <p:nvPr/>
        </p:nvSpPr>
        <p:spPr>
          <a:xfrm>
            <a:off x="236401" y="1032416"/>
            <a:ext cx="4782766" cy="461665"/>
          </a:xfrm>
          <a:prstGeom prst="rect">
            <a:avLst/>
          </a:prstGeom>
          <a:noFill/>
        </p:spPr>
        <p:txBody>
          <a:bodyPr wrap="square" rtlCol="0">
            <a:spAutoFit/>
          </a:bodyPr>
          <a:lstStyle/>
          <a:p>
            <a:r>
              <a:rPr lang="es-ES" sz="2400" dirty="0">
                <a:effectLst>
                  <a:outerShdw blurRad="38100" dist="38100" dir="2700000" algn="tl">
                    <a:srgbClr val="000000">
                      <a:alpha val="43137"/>
                    </a:srgbClr>
                  </a:outerShdw>
                </a:effectLst>
              </a:rPr>
              <a:t>DGPS - </a:t>
            </a:r>
            <a:r>
              <a:rPr lang="es-ES" sz="2400" dirty="0"/>
              <a:t>POST-PROCESO (gabinete)</a:t>
            </a:r>
          </a:p>
        </p:txBody>
      </p:sp>
      <p:sp>
        <p:nvSpPr>
          <p:cNvPr id="408" name="Freeform 2"/>
          <p:cNvSpPr>
            <a:spLocks/>
          </p:cNvSpPr>
          <p:nvPr/>
        </p:nvSpPr>
        <p:spPr bwMode="auto">
          <a:xfrm>
            <a:off x="0" y="4797425"/>
            <a:ext cx="9144000" cy="2060575"/>
          </a:xfrm>
          <a:custGeom>
            <a:avLst/>
            <a:gdLst>
              <a:gd name="T0" fmla="*/ 2147483647 w 5760"/>
              <a:gd name="T1" fmla="*/ 2147483647 h 1298"/>
              <a:gd name="T2" fmla="*/ 2147483647 w 5760"/>
              <a:gd name="T3" fmla="*/ 2147483647 h 1298"/>
              <a:gd name="T4" fmla="*/ 2147483647 w 5760"/>
              <a:gd name="T5" fmla="*/ 2147483647 h 1298"/>
              <a:gd name="T6" fmla="*/ 2147483647 w 5760"/>
              <a:gd name="T7" fmla="*/ 2147483647 h 1298"/>
              <a:gd name="T8" fmla="*/ 2147483647 w 5760"/>
              <a:gd name="T9" fmla="*/ 2147483647 h 1298"/>
              <a:gd name="T10" fmla="*/ 2147483647 w 5760"/>
              <a:gd name="T11" fmla="*/ 2147483647 h 1298"/>
              <a:gd name="T12" fmla="*/ 2147483647 w 5760"/>
              <a:gd name="T13" fmla="*/ 2147483647 h 1298"/>
              <a:gd name="T14" fmla="*/ 2147483647 w 5760"/>
              <a:gd name="T15" fmla="*/ 2147483647 h 1298"/>
              <a:gd name="T16" fmla="*/ 2147483647 w 5760"/>
              <a:gd name="T17" fmla="*/ 2147483647 h 1298"/>
              <a:gd name="T18" fmla="*/ 2147483647 w 5760"/>
              <a:gd name="T19" fmla="*/ 2147483647 h 1298"/>
              <a:gd name="T20" fmla="*/ 2147483647 w 5760"/>
              <a:gd name="T21" fmla="*/ 2147483647 h 1298"/>
              <a:gd name="T22" fmla="*/ 2147483647 w 5760"/>
              <a:gd name="T23" fmla="*/ 2147483647 h 1298"/>
              <a:gd name="T24" fmla="*/ 2147483647 w 5760"/>
              <a:gd name="T25" fmla="*/ 2147483647 h 1298"/>
              <a:gd name="T26" fmla="*/ 2147483647 w 5760"/>
              <a:gd name="T27" fmla="*/ 2147483647 h 1298"/>
              <a:gd name="T28" fmla="*/ 2147483647 w 5760"/>
              <a:gd name="T29" fmla="*/ 2147483647 h 1298"/>
              <a:gd name="T30" fmla="*/ 2147483647 w 5760"/>
              <a:gd name="T31" fmla="*/ 2147483647 h 1298"/>
              <a:gd name="T32" fmla="*/ 2147483647 w 5760"/>
              <a:gd name="T33" fmla="*/ 2147483647 h 1298"/>
              <a:gd name="T34" fmla="*/ 2147483647 w 5760"/>
              <a:gd name="T35" fmla="*/ 2147483647 h 1298"/>
              <a:gd name="T36" fmla="*/ 2147483647 w 5760"/>
              <a:gd name="T37" fmla="*/ 2147483647 h 1298"/>
              <a:gd name="T38" fmla="*/ 2147483647 w 5760"/>
              <a:gd name="T39" fmla="*/ 2147483647 h 1298"/>
              <a:gd name="T40" fmla="*/ 2147483647 w 5760"/>
              <a:gd name="T41" fmla="*/ 2147483647 h 1298"/>
              <a:gd name="T42" fmla="*/ 2147483647 w 5760"/>
              <a:gd name="T43" fmla="*/ 2147483647 h 1298"/>
              <a:gd name="T44" fmla="*/ 2147483647 w 5760"/>
              <a:gd name="T45" fmla="*/ 2147483647 h 1298"/>
              <a:gd name="T46" fmla="*/ 2147483647 w 5760"/>
              <a:gd name="T47" fmla="*/ 2147483647 h 1298"/>
              <a:gd name="T48" fmla="*/ 2147483647 w 5760"/>
              <a:gd name="T49" fmla="*/ 2147483647 h 1298"/>
              <a:gd name="T50" fmla="*/ 2147483647 w 5760"/>
              <a:gd name="T51" fmla="*/ 2147483647 h 1298"/>
              <a:gd name="T52" fmla="*/ 2147483647 w 5760"/>
              <a:gd name="T53" fmla="*/ 2147483647 h 1298"/>
              <a:gd name="T54" fmla="*/ 2147483647 w 5760"/>
              <a:gd name="T55" fmla="*/ 2147483647 h 1298"/>
              <a:gd name="T56" fmla="*/ 2147483647 w 5760"/>
              <a:gd name="T57" fmla="*/ 2147483647 h 1298"/>
              <a:gd name="T58" fmla="*/ 2147483647 w 5760"/>
              <a:gd name="T59" fmla="*/ 2147483647 h 1298"/>
              <a:gd name="T60" fmla="*/ 2147483647 w 5760"/>
              <a:gd name="T61" fmla="*/ 2147483647 h 1298"/>
              <a:gd name="T62" fmla="*/ 2147483647 w 5760"/>
              <a:gd name="T63" fmla="*/ 2147483647 h 1298"/>
              <a:gd name="T64" fmla="*/ 2147483647 w 5760"/>
              <a:gd name="T65" fmla="*/ 2147483647 h 1298"/>
              <a:gd name="T66" fmla="*/ 2147483647 w 5760"/>
              <a:gd name="T67" fmla="*/ 0 h 1298"/>
              <a:gd name="T68" fmla="*/ 2147483647 w 5760"/>
              <a:gd name="T69" fmla="*/ 2147483647 h 1298"/>
              <a:gd name="T70" fmla="*/ 2147483647 w 5760"/>
              <a:gd name="T71" fmla="*/ 2147483647 h 1298"/>
              <a:gd name="T72" fmla="*/ 2147483647 w 5760"/>
              <a:gd name="T73" fmla="*/ 2147483647 h 1298"/>
              <a:gd name="T74" fmla="*/ 2147483647 w 5760"/>
              <a:gd name="T75" fmla="*/ 2147483647 h 1298"/>
              <a:gd name="T76" fmla="*/ 2147483647 w 5760"/>
              <a:gd name="T77" fmla="*/ 2147483647 h 1298"/>
              <a:gd name="T78" fmla="*/ 2147483647 w 5760"/>
              <a:gd name="T79" fmla="*/ 2147483647 h 1298"/>
              <a:gd name="T80" fmla="*/ 2147483647 w 5760"/>
              <a:gd name="T81" fmla="*/ 2147483647 h 1298"/>
              <a:gd name="T82" fmla="*/ 2147483647 w 5760"/>
              <a:gd name="T83" fmla="*/ 2147483647 h 1298"/>
              <a:gd name="T84" fmla="*/ 2147483647 w 5760"/>
              <a:gd name="T85" fmla="*/ 2147483647 h 1298"/>
              <a:gd name="T86" fmla="*/ 2147483647 w 5760"/>
              <a:gd name="T87" fmla="*/ 2147483647 h 1298"/>
              <a:gd name="T88" fmla="*/ 2147483647 w 5760"/>
              <a:gd name="T89" fmla="*/ 2147483647 h 1298"/>
              <a:gd name="T90" fmla="*/ 2147483647 w 5760"/>
              <a:gd name="T91" fmla="*/ 2147483647 h 1298"/>
              <a:gd name="T92" fmla="*/ 2147483647 w 5760"/>
              <a:gd name="T93" fmla="*/ 2147483647 h 1298"/>
              <a:gd name="T94" fmla="*/ 2147483647 w 5760"/>
              <a:gd name="T95" fmla="*/ 2147483647 h 1298"/>
              <a:gd name="T96" fmla="*/ 2147483647 w 5760"/>
              <a:gd name="T97" fmla="*/ 2147483647 h 1298"/>
              <a:gd name="T98" fmla="*/ 0 w 5760"/>
              <a:gd name="T99" fmla="*/ 2147483647 h 12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760" h="1298">
                <a:moveTo>
                  <a:pt x="0" y="469"/>
                </a:moveTo>
                <a:lnTo>
                  <a:pt x="44" y="502"/>
                </a:lnTo>
                <a:lnTo>
                  <a:pt x="76" y="523"/>
                </a:lnTo>
                <a:lnTo>
                  <a:pt x="109" y="545"/>
                </a:lnTo>
                <a:lnTo>
                  <a:pt x="142" y="545"/>
                </a:lnTo>
                <a:lnTo>
                  <a:pt x="175" y="556"/>
                </a:lnTo>
                <a:lnTo>
                  <a:pt x="218" y="556"/>
                </a:lnTo>
                <a:lnTo>
                  <a:pt x="251" y="556"/>
                </a:lnTo>
                <a:lnTo>
                  <a:pt x="284" y="556"/>
                </a:lnTo>
                <a:lnTo>
                  <a:pt x="316" y="545"/>
                </a:lnTo>
                <a:lnTo>
                  <a:pt x="360" y="545"/>
                </a:lnTo>
                <a:lnTo>
                  <a:pt x="393" y="534"/>
                </a:lnTo>
                <a:lnTo>
                  <a:pt x="425" y="534"/>
                </a:lnTo>
                <a:lnTo>
                  <a:pt x="458" y="534"/>
                </a:lnTo>
                <a:lnTo>
                  <a:pt x="491" y="534"/>
                </a:lnTo>
                <a:lnTo>
                  <a:pt x="524" y="534"/>
                </a:lnTo>
                <a:lnTo>
                  <a:pt x="556" y="534"/>
                </a:lnTo>
                <a:lnTo>
                  <a:pt x="589" y="534"/>
                </a:lnTo>
                <a:lnTo>
                  <a:pt x="633" y="534"/>
                </a:lnTo>
                <a:lnTo>
                  <a:pt x="665" y="534"/>
                </a:lnTo>
                <a:lnTo>
                  <a:pt x="709" y="534"/>
                </a:lnTo>
                <a:lnTo>
                  <a:pt x="742" y="534"/>
                </a:lnTo>
                <a:lnTo>
                  <a:pt x="775" y="534"/>
                </a:lnTo>
                <a:lnTo>
                  <a:pt x="807" y="534"/>
                </a:lnTo>
                <a:lnTo>
                  <a:pt x="851" y="534"/>
                </a:lnTo>
                <a:lnTo>
                  <a:pt x="884" y="534"/>
                </a:lnTo>
                <a:lnTo>
                  <a:pt x="916" y="534"/>
                </a:lnTo>
                <a:lnTo>
                  <a:pt x="949" y="534"/>
                </a:lnTo>
                <a:lnTo>
                  <a:pt x="982" y="523"/>
                </a:lnTo>
                <a:lnTo>
                  <a:pt x="1015" y="523"/>
                </a:lnTo>
                <a:lnTo>
                  <a:pt x="1047" y="523"/>
                </a:lnTo>
                <a:lnTo>
                  <a:pt x="1080" y="523"/>
                </a:lnTo>
                <a:lnTo>
                  <a:pt x="1113" y="523"/>
                </a:lnTo>
                <a:lnTo>
                  <a:pt x="1145" y="513"/>
                </a:lnTo>
                <a:lnTo>
                  <a:pt x="1189" y="513"/>
                </a:lnTo>
                <a:lnTo>
                  <a:pt x="1233" y="513"/>
                </a:lnTo>
                <a:lnTo>
                  <a:pt x="1276" y="513"/>
                </a:lnTo>
                <a:lnTo>
                  <a:pt x="1309" y="513"/>
                </a:lnTo>
                <a:lnTo>
                  <a:pt x="1342" y="513"/>
                </a:lnTo>
                <a:lnTo>
                  <a:pt x="1375" y="513"/>
                </a:lnTo>
                <a:lnTo>
                  <a:pt x="1407" y="513"/>
                </a:lnTo>
                <a:lnTo>
                  <a:pt x="1440" y="513"/>
                </a:lnTo>
                <a:lnTo>
                  <a:pt x="1473" y="513"/>
                </a:lnTo>
                <a:lnTo>
                  <a:pt x="1516" y="523"/>
                </a:lnTo>
                <a:lnTo>
                  <a:pt x="1549" y="523"/>
                </a:lnTo>
                <a:lnTo>
                  <a:pt x="1636" y="523"/>
                </a:lnTo>
                <a:lnTo>
                  <a:pt x="1713" y="534"/>
                </a:lnTo>
                <a:lnTo>
                  <a:pt x="1789" y="534"/>
                </a:lnTo>
                <a:lnTo>
                  <a:pt x="1865" y="545"/>
                </a:lnTo>
                <a:lnTo>
                  <a:pt x="1898" y="545"/>
                </a:lnTo>
                <a:lnTo>
                  <a:pt x="1975" y="545"/>
                </a:lnTo>
                <a:lnTo>
                  <a:pt x="2007" y="556"/>
                </a:lnTo>
                <a:lnTo>
                  <a:pt x="2051" y="556"/>
                </a:lnTo>
                <a:lnTo>
                  <a:pt x="2084" y="567"/>
                </a:lnTo>
                <a:lnTo>
                  <a:pt x="2116" y="578"/>
                </a:lnTo>
                <a:lnTo>
                  <a:pt x="2149" y="589"/>
                </a:lnTo>
                <a:lnTo>
                  <a:pt x="2182" y="600"/>
                </a:lnTo>
                <a:lnTo>
                  <a:pt x="2215" y="600"/>
                </a:lnTo>
                <a:lnTo>
                  <a:pt x="2247" y="611"/>
                </a:lnTo>
                <a:lnTo>
                  <a:pt x="2291" y="622"/>
                </a:lnTo>
                <a:lnTo>
                  <a:pt x="2324" y="633"/>
                </a:lnTo>
                <a:lnTo>
                  <a:pt x="2356" y="633"/>
                </a:lnTo>
                <a:lnTo>
                  <a:pt x="2389" y="643"/>
                </a:lnTo>
                <a:lnTo>
                  <a:pt x="2422" y="654"/>
                </a:lnTo>
                <a:lnTo>
                  <a:pt x="2465" y="654"/>
                </a:lnTo>
                <a:lnTo>
                  <a:pt x="2498" y="665"/>
                </a:lnTo>
                <a:lnTo>
                  <a:pt x="2531" y="676"/>
                </a:lnTo>
                <a:lnTo>
                  <a:pt x="2564" y="676"/>
                </a:lnTo>
                <a:lnTo>
                  <a:pt x="2596" y="687"/>
                </a:lnTo>
                <a:lnTo>
                  <a:pt x="2629" y="687"/>
                </a:lnTo>
                <a:lnTo>
                  <a:pt x="2662" y="698"/>
                </a:lnTo>
                <a:lnTo>
                  <a:pt x="2695" y="698"/>
                </a:lnTo>
                <a:lnTo>
                  <a:pt x="2760" y="709"/>
                </a:lnTo>
                <a:lnTo>
                  <a:pt x="2793" y="720"/>
                </a:lnTo>
                <a:lnTo>
                  <a:pt x="2836" y="720"/>
                </a:lnTo>
                <a:lnTo>
                  <a:pt x="2869" y="731"/>
                </a:lnTo>
                <a:lnTo>
                  <a:pt x="2945" y="731"/>
                </a:lnTo>
                <a:lnTo>
                  <a:pt x="2978" y="731"/>
                </a:lnTo>
                <a:lnTo>
                  <a:pt x="3022" y="742"/>
                </a:lnTo>
                <a:lnTo>
                  <a:pt x="3055" y="742"/>
                </a:lnTo>
                <a:lnTo>
                  <a:pt x="3087" y="753"/>
                </a:lnTo>
                <a:lnTo>
                  <a:pt x="3120" y="753"/>
                </a:lnTo>
                <a:lnTo>
                  <a:pt x="3153" y="753"/>
                </a:lnTo>
                <a:lnTo>
                  <a:pt x="3185" y="753"/>
                </a:lnTo>
                <a:lnTo>
                  <a:pt x="3229" y="753"/>
                </a:lnTo>
                <a:lnTo>
                  <a:pt x="3262" y="763"/>
                </a:lnTo>
                <a:lnTo>
                  <a:pt x="3305" y="763"/>
                </a:lnTo>
                <a:lnTo>
                  <a:pt x="3338" y="763"/>
                </a:lnTo>
                <a:lnTo>
                  <a:pt x="3371" y="763"/>
                </a:lnTo>
                <a:lnTo>
                  <a:pt x="3415" y="753"/>
                </a:lnTo>
                <a:lnTo>
                  <a:pt x="3447" y="753"/>
                </a:lnTo>
                <a:lnTo>
                  <a:pt x="3480" y="753"/>
                </a:lnTo>
                <a:lnTo>
                  <a:pt x="3524" y="742"/>
                </a:lnTo>
                <a:lnTo>
                  <a:pt x="3567" y="742"/>
                </a:lnTo>
                <a:lnTo>
                  <a:pt x="3655" y="731"/>
                </a:lnTo>
                <a:lnTo>
                  <a:pt x="3698" y="720"/>
                </a:lnTo>
                <a:lnTo>
                  <a:pt x="3785" y="720"/>
                </a:lnTo>
                <a:lnTo>
                  <a:pt x="3829" y="709"/>
                </a:lnTo>
                <a:lnTo>
                  <a:pt x="3873" y="698"/>
                </a:lnTo>
                <a:lnTo>
                  <a:pt x="3905" y="698"/>
                </a:lnTo>
                <a:lnTo>
                  <a:pt x="3949" y="698"/>
                </a:lnTo>
                <a:lnTo>
                  <a:pt x="3982" y="687"/>
                </a:lnTo>
                <a:lnTo>
                  <a:pt x="4015" y="687"/>
                </a:lnTo>
                <a:lnTo>
                  <a:pt x="4047" y="665"/>
                </a:lnTo>
                <a:lnTo>
                  <a:pt x="4080" y="643"/>
                </a:lnTo>
                <a:lnTo>
                  <a:pt x="4113" y="622"/>
                </a:lnTo>
                <a:lnTo>
                  <a:pt x="4156" y="611"/>
                </a:lnTo>
                <a:lnTo>
                  <a:pt x="4189" y="600"/>
                </a:lnTo>
                <a:lnTo>
                  <a:pt x="4222" y="578"/>
                </a:lnTo>
                <a:lnTo>
                  <a:pt x="4255" y="567"/>
                </a:lnTo>
                <a:lnTo>
                  <a:pt x="4287" y="556"/>
                </a:lnTo>
                <a:lnTo>
                  <a:pt x="4320" y="534"/>
                </a:lnTo>
                <a:lnTo>
                  <a:pt x="4353" y="523"/>
                </a:lnTo>
                <a:lnTo>
                  <a:pt x="4385" y="491"/>
                </a:lnTo>
                <a:lnTo>
                  <a:pt x="4418" y="458"/>
                </a:lnTo>
                <a:lnTo>
                  <a:pt x="4451" y="425"/>
                </a:lnTo>
                <a:lnTo>
                  <a:pt x="4484" y="393"/>
                </a:lnTo>
                <a:lnTo>
                  <a:pt x="4516" y="371"/>
                </a:lnTo>
                <a:lnTo>
                  <a:pt x="4538" y="338"/>
                </a:lnTo>
                <a:lnTo>
                  <a:pt x="4571" y="316"/>
                </a:lnTo>
                <a:lnTo>
                  <a:pt x="4604" y="283"/>
                </a:lnTo>
                <a:lnTo>
                  <a:pt x="4636" y="240"/>
                </a:lnTo>
                <a:lnTo>
                  <a:pt x="4669" y="218"/>
                </a:lnTo>
                <a:lnTo>
                  <a:pt x="4702" y="185"/>
                </a:lnTo>
                <a:lnTo>
                  <a:pt x="4735" y="163"/>
                </a:lnTo>
                <a:lnTo>
                  <a:pt x="4767" y="142"/>
                </a:lnTo>
                <a:lnTo>
                  <a:pt x="4811" y="109"/>
                </a:lnTo>
                <a:lnTo>
                  <a:pt x="4887" y="87"/>
                </a:lnTo>
                <a:lnTo>
                  <a:pt x="4975" y="65"/>
                </a:lnTo>
                <a:lnTo>
                  <a:pt x="5062" y="43"/>
                </a:lnTo>
                <a:lnTo>
                  <a:pt x="5105" y="22"/>
                </a:lnTo>
                <a:lnTo>
                  <a:pt x="5182" y="11"/>
                </a:lnTo>
                <a:lnTo>
                  <a:pt x="5215" y="0"/>
                </a:lnTo>
                <a:lnTo>
                  <a:pt x="5247" y="0"/>
                </a:lnTo>
                <a:lnTo>
                  <a:pt x="5291" y="0"/>
                </a:lnTo>
                <a:lnTo>
                  <a:pt x="5335" y="0"/>
                </a:lnTo>
                <a:lnTo>
                  <a:pt x="5378" y="11"/>
                </a:lnTo>
                <a:lnTo>
                  <a:pt x="5411" y="11"/>
                </a:lnTo>
                <a:lnTo>
                  <a:pt x="5455" y="11"/>
                </a:lnTo>
                <a:lnTo>
                  <a:pt x="5498" y="11"/>
                </a:lnTo>
                <a:lnTo>
                  <a:pt x="5531" y="22"/>
                </a:lnTo>
                <a:lnTo>
                  <a:pt x="5575" y="22"/>
                </a:lnTo>
                <a:lnTo>
                  <a:pt x="5618" y="22"/>
                </a:lnTo>
                <a:lnTo>
                  <a:pt x="5651" y="22"/>
                </a:lnTo>
                <a:lnTo>
                  <a:pt x="5684" y="22"/>
                </a:lnTo>
                <a:lnTo>
                  <a:pt x="5716" y="22"/>
                </a:lnTo>
                <a:lnTo>
                  <a:pt x="5749" y="22"/>
                </a:lnTo>
                <a:lnTo>
                  <a:pt x="5759" y="22"/>
                </a:lnTo>
                <a:lnTo>
                  <a:pt x="5759" y="11"/>
                </a:lnTo>
                <a:lnTo>
                  <a:pt x="5759" y="1297"/>
                </a:lnTo>
                <a:lnTo>
                  <a:pt x="5738" y="1297"/>
                </a:lnTo>
                <a:lnTo>
                  <a:pt x="5651" y="1297"/>
                </a:lnTo>
                <a:lnTo>
                  <a:pt x="5629" y="1297"/>
                </a:lnTo>
                <a:lnTo>
                  <a:pt x="5542" y="1297"/>
                </a:lnTo>
                <a:lnTo>
                  <a:pt x="5476" y="1297"/>
                </a:lnTo>
                <a:lnTo>
                  <a:pt x="5367" y="1297"/>
                </a:lnTo>
                <a:lnTo>
                  <a:pt x="5302" y="1297"/>
                </a:lnTo>
                <a:lnTo>
                  <a:pt x="5193" y="1297"/>
                </a:lnTo>
                <a:lnTo>
                  <a:pt x="5127" y="1297"/>
                </a:lnTo>
                <a:lnTo>
                  <a:pt x="5018" y="1297"/>
                </a:lnTo>
                <a:lnTo>
                  <a:pt x="4931" y="1297"/>
                </a:lnTo>
                <a:lnTo>
                  <a:pt x="4822" y="1297"/>
                </a:lnTo>
                <a:lnTo>
                  <a:pt x="4735" y="1297"/>
                </a:lnTo>
                <a:lnTo>
                  <a:pt x="4604" y="1297"/>
                </a:lnTo>
                <a:lnTo>
                  <a:pt x="4516" y="1297"/>
                </a:lnTo>
                <a:lnTo>
                  <a:pt x="4385" y="1297"/>
                </a:lnTo>
                <a:lnTo>
                  <a:pt x="4298" y="1297"/>
                </a:lnTo>
                <a:lnTo>
                  <a:pt x="4145" y="1297"/>
                </a:lnTo>
                <a:lnTo>
                  <a:pt x="4036" y="1297"/>
                </a:lnTo>
                <a:lnTo>
                  <a:pt x="3884" y="1297"/>
                </a:lnTo>
                <a:lnTo>
                  <a:pt x="3775" y="1297"/>
                </a:lnTo>
                <a:lnTo>
                  <a:pt x="3622" y="1297"/>
                </a:lnTo>
                <a:lnTo>
                  <a:pt x="3535" y="1297"/>
                </a:lnTo>
                <a:lnTo>
                  <a:pt x="3360" y="1297"/>
                </a:lnTo>
                <a:lnTo>
                  <a:pt x="3251" y="1297"/>
                </a:lnTo>
                <a:lnTo>
                  <a:pt x="3076" y="1297"/>
                </a:lnTo>
                <a:lnTo>
                  <a:pt x="2989" y="1297"/>
                </a:lnTo>
                <a:lnTo>
                  <a:pt x="2836" y="1297"/>
                </a:lnTo>
                <a:lnTo>
                  <a:pt x="2727" y="1297"/>
                </a:lnTo>
                <a:lnTo>
                  <a:pt x="2596" y="1297"/>
                </a:lnTo>
                <a:lnTo>
                  <a:pt x="2487" y="1297"/>
                </a:lnTo>
                <a:lnTo>
                  <a:pt x="2335" y="1297"/>
                </a:lnTo>
                <a:lnTo>
                  <a:pt x="2204" y="1297"/>
                </a:lnTo>
                <a:lnTo>
                  <a:pt x="2051" y="1297"/>
                </a:lnTo>
                <a:lnTo>
                  <a:pt x="1942" y="1297"/>
                </a:lnTo>
                <a:lnTo>
                  <a:pt x="1789" y="1297"/>
                </a:lnTo>
                <a:lnTo>
                  <a:pt x="1680" y="1297"/>
                </a:lnTo>
                <a:lnTo>
                  <a:pt x="1505" y="1297"/>
                </a:lnTo>
                <a:lnTo>
                  <a:pt x="1396" y="1297"/>
                </a:lnTo>
                <a:lnTo>
                  <a:pt x="1244" y="1297"/>
                </a:lnTo>
                <a:lnTo>
                  <a:pt x="1113" y="1297"/>
                </a:lnTo>
                <a:lnTo>
                  <a:pt x="960" y="1297"/>
                </a:lnTo>
                <a:lnTo>
                  <a:pt x="873" y="1297"/>
                </a:lnTo>
                <a:lnTo>
                  <a:pt x="698" y="1297"/>
                </a:lnTo>
                <a:lnTo>
                  <a:pt x="611" y="1297"/>
                </a:lnTo>
                <a:lnTo>
                  <a:pt x="458" y="1297"/>
                </a:lnTo>
                <a:lnTo>
                  <a:pt x="349" y="1297"/>
                </a:lnTo>
                <a:lnTo>
                  <a:pt x="218" y="1297"/>
                </a:lnTo>
                <a:lnTo>
                  <a:pt x="131" y="1297"/>
                </a:lnTo>
                <a:lnTo>
                  <a:pt x="0" y="1297"/>
                </a:lnTo>
              </a:path>
            </a:pathLst>
          </a:custGeom>
          <a:solidFill>
            <a:srgbClr val="336600"/>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nvGrpSpPr>
          <p:cNvPr id="409" name="Group 4"/>
          <p:cNvGrpSpPr>
            <a:grpSpLocks/>
          </p:cNvGrpSpPr>
          <p:nvPr/>
        </p:nvGrpSpPr>
        <p:grpSpPr bwMode="auto">
          <a:xfrm>
            <a:off x="2273190" y="2734443"/>
            <a:ext cx="1176448" cy="1423219"/>
            <a:chOff x="1159" y="1447"/>
            <a:chExt cx="1014" cy="1172"/>
          </a:xfrm>
          <a:noFill/>
        </p:grpSpPr>
        <p:sp>
          <p:nvSpPr>
            <p:cNvPr id="544" name="Line 5"/>
            <p:cNvSpPr>
              <a:spLocks noChangeShapeType="1"/>
            </p:cNvSpPr>
            <p:nvPr/>
          </p:nvSpPr>
          <p:spPr bwMode="auto">
            <a:xfrm flipH="1">
              <a:off x="1159" y="1447"/>
              <a:ext cx="1014" cy="1172"/>
            </a:xfrm>
            <a:prstGeom prst="line">
              <a:avLst/>
            </a:prstGeom>
            <a:grpFill/>
            <a:ln w="25400">
              <a:solidFill>
                <a:schemeClr val="tx2">
                  <a:lumMod val="40000"/>
                  <a:lumOff val="60000"/>
                </a:schemeClr>
              </a:solidFill>
              <a:round/>
              <a:headEnd type="none" w="sm" len="sm"/>
              <a:tailEnd type="stealth"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s-ES"/>
            </a:p>
          </p:txBody>
        </p:sp>
        <p:sp>
          <p:nvSpPr>
            <p:cNvPr id="545" name="Arc 6"/>
            <p:cNvSpPr>
              <a:spLocks/>
            </p:cNvSpPr>
            <p:nvPr/>
          </p:nvSpPr>
          <p:spPr bwMode="auto">
            <a:xfrm rot="1020000">
              <a:off x="1489" y="1658"/>
              <a:ext cx="526" cy="4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grpFill/>
            <a:ln w="25400" cap="rnd">
              <a:solidFill>
                <a:schemeClr val="tx2">
                  <a:lumMod val="40000"/>
                  <a:lumOff val="60000"/>
                </a:schemeClr>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s-ES"/>
            </a:p>
          </p:txBody>
        </p:sp>
        <p:sp>
          <p:nvSpPr>
            <p:cNvPr id="546" name="Arc 7"/>
            <p:cNvSpPr>
              <a:spLocks/>
            </p:cNvSpPr>
            <p:nvPr/>
          </p:nvSpPr>
          <p:spPr bwMode="auto">
            <a:xfrm rot="1020000">
              <a:off x="1954" y="1518"/>
              <a:ext cx="181" cy="182"/>
            </a:xfrm>
            <a:custGeom>
              <a:avLst/>
              <a:gdLst>
                <a:gd name="T0" fmla="*/ 0 w 21600"/>
                <a:gd name="T1" fmla="*/ 0 h 21719"/>
                <a:gd name="T2" fmla="*/ 0 w 21600"/>
                <a:gd name="T3" fmla="*/ 0 h 21719"/>
                <a:gd name="T4" fmla="*/ 0 w 21600"/>
                <a:gd name="T5" fmla="*/ 0 h 21719"/>
                <a:gd name="T6" fmla="*/ 0 60000 65536"/>
                <a:gd name="T7" fmla="*/ 0 60000 65536"/>
                <a:gd name="T8" fmla="*/ 0 60000 65536"/>
              </a:gdLst>
              <a:ahLst/>
              <a:cxnLst>
                <a:cxn ang="T6">
                  <a:pos x="T0" y="T1"/>
                </a:cxn>
                <a:cxn ang="T7">
                  <a:pos x="T2" y="T3"/>
                </a:cxn>
                <a:cxn ang="T8">
                  <a:pos x="T4" y="T5"/>
                </a:cxn>
              </a:cxnLst>
              <a:rect l="0" t="0" r="r" b="b"/>
              <a:pathLst>
                <a:path w="21600" h="21719" fill="none" extrusionOk="0">
                  <a:moveTo>
                    <a:pt x="21480" y="21718"/>
                  </a:moveTo>
                  <a:cubicBezTo>
                    <a:pt x="9597" y="21652"/>
                    <a:pt x="0" y="12001"/>
                    <a:pt x="0" y="119"/>
                  </a:cubicBezTo>
                  <a:cubicBezTo>
                    <a:pt x="-1" y="79"/>
                    <a:pt x="0" y="39"/>
                    <a:pt x="0" y="0"/>
                  </a:cubicBezTo>
                </a:path>
                <a:path w="21600" h="21719" stroke="0" extrusionOk="0">
                  <a:moveTo>
                    <a:pt x="21480" y="21718"/>
                  </a:moveTo>
                  <a:cubicBezTo>
                    <a:pt x="9597" y="21652"/>
                    <a:pt x="0" y="12001"/>
                    <a:pt x="0" y="119"/>
                  </a:cubicBezTo>
                  <a:cubicBezTo>
                    <a:pt x="-1" y="79"/>
                    <a:pt x="0" y="39"/>
                    <a:pt x="0" y="0"/>
                  </a:cubicBezTo>
                  <a:lnTo>
                    <a:pt x="21600" y="119"/>
                  </a:lnTo>
                  <a:lnTo>
                    <a:pt x="21480" y="21718"/>
                  </a:lnTo>
                  <a:close/>
                </a:path>
              </a:pathLst>
            </a:custGeom>
            <a:grpFill/>
            <a:ln w="25400" cap="rnd">
              <a:solidFill>
                <a:schemeClr val="tx2">
                  <a:lumMod val="40000"/>
                  <a:lumOff val="60000"/>
                </a:schemeClr>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s-ES"/>
            </a:p>
          </p:txBody>
        </p:sp>
        <p:sp>
          <p:nvSpPr>
            <p:cNvPr id="547" name="Arc 8"/>
            <p:cNvSpPr>
              <a:spLocks/>
            </p:cNvSpPr>
            <p:nvPr/>
          </p:nvSpPr>
          <p:spPr bwMode="auto">
            <a:xfrm rot="1020000">
              <a:off x="1773" y="1669"/>
              <a:ext cx="238" cy="2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grpFill/>
            <a:ln w="25400" cap="rnd">
              <a:solidFill>
                <a:schemeClr val="tx2">
                  <a:lumMod val="40000"/>
                  <a:lumOff val="60000"/>
                </a:schemeClr>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s-ES"/>
            </a:p>
          </p:txBody>
        </p:sp>
      </p:grpSp>
      <p:grpSp>
        <p:nvGrpSpPr>
          <p:cNvPr id="410" name="Group 9"/>
          <p:cNvGrpSpPr>
            <a:grpSpLocks/>
          </p:cNvGrpSpPr>
          <p:nvPr/>
        </p:nvGrpSpPr>
        <p:grpSpPr bwMode="auto">
          <a:xfrm>
            <a:off x="3111029" y="2138071"/>
            <a:ext cx="3129074" cy="1949033"/>
            <a:chOff x="1802" y="890"/>
            <a:chExt cx="2697" cy="1605"/>
          </a:xfrm>
        </p:grpSpPr>
        <p:sp>
          <p:nvSpPr>
            <p:cNvPr id="419" name="Line 10"/>
            <p:cNvSpPr>
              <a:spLocks noChangeShapeType="1"/>
            </p:cNvSpPr>
            <p:nvPr/>
          </p:nvSpPr>
          <p:spPr bwMode="auto">
            <a:xfrm>
              <a:off x="3426" y="1285"/>
              <a:ext cx="792" cy="332"/>
            </a:xfrm>
            <a:prstGeom prst="line">
              <a:avLst/>
            </a:prstGeom>
            <a:noFill/>
            <a:ln w="25400">
              <a:solidFill>
                <a:schemeClr val="accent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20" name="Line 11"/>
            <p:cNvSpPr>
              <a:spLocks noChangeShapeType="1"/>
            </p:cNvSpPr>
            <p:nvPr/>
          </p:nvSpPr>
          <p:spPr bwMode="auto">
            <a:xfrm>
              <a:off x="2998" y="1558"/>
              <a:ext cx="569" cy="845"/>
            </a:xfrm>
            <a:prstGeom prst="line">
              <a:avLst/>
            </a:prstGeom>
            <a:noFill/>
            <a:ln w="25400">
              <a:solidFill>
                <a:schemeClr val="accent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21" name="Line 12"/>
            <p:cNvSpPr>
              <a:spLocks noChangeShapeType="1"/>
            </p:cNvSpPr>
            <p:nvPr/>
          </p:nvSpPr>
          <p:spPr bwMode="auto">
            <a:xfrm>
              <a:off x="3144" y="1443"/>
              <a:ext cx="1355" cy="1052"/>
            </a:xfrm>
            <a:prstGeom prst="line">
              <a:avLst/>
            </a:prstGeom>
            <a:noFill/>
            <a:ln w="25400">
              <a:solidFill>
                <a:schemeClr val="accent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22" name="Arc 13"/>
            <p:cNvSpPr>
              <a:spLocks/>
            </p:cNvSpPr>
            <p:nvPr/>
          </p:nvSpPr>
          <p:spPr bwMode="auto">
            <a:xfrm>
              <a:off x="2891" y="1392"/>
              <a:ext cx="993" cy="48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accent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23" name="Arc 14"/>
            <p:cNvSpPr>
              <a:spLocks/>
            </p:cNvSpPr>
            <p:nvPr/>
          </p:nvSpPr>
          <p:spPr bwMode="auto">
            <a:xfrm>
              <a:off x="3202" y="1314"/>
              <a:ext cx="1117" cy="8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accent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grpSp>
          <p:nvGrpSpPr>
            <p:cNvPr id="424" name="Group 15"/>
            <p:cNvGrpSpPr>
              <a:grpSpLocks/>
            </p:cNvGrpSpPr>
            <p:nvPr/>
          </p:nvGrpSpPr>
          <p:grpSpPr bwMode="auto">
            <a:xfrm>
              <a:off x="2901" y="890"/>
              <a:ext cx="627" cy="206"/>
              <a:chOff x="2901" y="890"/>
              <a:chExt cx="627" cy="206"/>
            </a:xfrm>
          </p:grpSpPr>
          <p:sp>
            <p:nvSpPr>
              <p:cNvPr id="505" name="Freeform 16"/>
              <p:cNvSpPr>
                <a:spLocks/>
              </p:cNvSpPr>
              <p:nvPr/>
            </p:nvSpPr>
            <p:spPr bwMode="auto">
              <a:xfrm>
                <a:off x="3273" y="890"/>
                <a:ext cx="168" cy="48"/>
              </a:xfrm>
              <a:custGeom>
                <a:avLst/>
                <a:gdLst>
                  <a:gd name="T0" fmla="*/ 0 w 168"/>
                  <a:gd name="T1" fmla="*/ 0 h 48"/>
                  <a:gd name="T2" fmla="*/ 143 w 168"/>
                  <a:gd name="T3" fmla="*/ 0 h 48"/>
                  <a:gd name="T4" fmla="*/ 167 w 168"/>
                  <a:gd name="T5" fmla="*/ 47 h 48"/>
                  <a:gd name="T6" fmla="*/ 6 w 168"/>
                  <a:gd name="T7" fmla="*/ 47 h 48"/>
                  <a:gd name="T8" fmla="*/ 0 w 168"/>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48">
                    <a:moveTo>
                      <a:pt x="0" y="0"/>
                    </a:moveTo>
                    <a:lnTo>
                      <a:pt x="143" y="0"/>
                    </a:lnTo>
                    <a:lnTo>
                      <a:pt x="167" y="47"/>
                    </a:lnTo>
                    <a:lnTo>
                      <a:pt x="6" y="47"/>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06" name="Freeform 17"/>
              <p:cNvSpPr>
                <a:spLocks/>
              </p:cNvSpPr>
              <p:nvPr/>
            </p:nvSpPr>
            <p:spPr bwMode="auto">
              <a:xfrm>
                <a:off x="3285" y="937"/>
                <a:ext cx="187" cy="56"/>
              </a:xfrm>
              <a:custGeom>
                <a:avLst/>
                <a:gdLst>
                  <a:gd name="T0" fmla="*/ 0 w 187"/>
                  <a:gd name="T1" fmla="*/ 0 h 56"/>
                  <a:gd name="T2" fmla="*/ 155 w 187"/>
                  <a:gd name="T3" fmla="*/ 0 h 56"/>
                  <a:gd name="T4" fmla="*/ 186 w 187"/>
                  <a:gd name="T5" fmla="*/ 55 h 56"/>
                  <a:gd name="T6" fmla="*/ 6 w 187"/>
                  <a:gd name="T7" fmla="*/ 55 h 56"/>
                  <a:gd name="T8" fmla="*/ 0 w 187"/>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56">
                    <a:moveTo>
                      <a:pt x="0" y="0"/>
                    </a:moveTo>
                    <a:lnTo>
                      <a:pt x="155" y="0"/>
                    </a:lnTo>
                    <a:lnTo>
                      <a:pt x="186" y="55"/>
                    </a:lnTo>
                    <a:lnTo>
                      <a:pt x="6" y="55"/>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07" name="Freeform 18"/>
              <p:cNvSpPr>
                <a:spLocks/>
              </p:cNvSpPr>
              <p:nvPr/>
            </p:nvSpPr>
            <p:spPr bwMode="auto">
              <a:xfrm>
                <a:off x="3298" y="996"/>
                <a:ext cx="199" cy="48"/>
              </a:xfrm>
              <a:custGeom>
                <a:avLst/>
                <a:gdLst>
                  <a:gd name="T0" fmla="*/ 0 w 199"/>
                  <a:gd name="T1" fmla="*/ 0 h 48"/>
                  <a:gd name="T2" fmla="*/ 173 w 199"/>
                  <a:gd name="T3" fmla="*/ 0 h 48"/>
                  <a:gd name="T4" fmla="*/ 198 w 199"/>
                  <a:gd name="T5" fmla="*/ 47 h 48"/>
                  <a:gd name="T6" fmla="*/ 12 w 199"/>
                  <a:gd name="T7" fmla="*/ 47 h 48"/>
                  <a:gd name="T8" fmla="*/ 0 w 199"/>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 h="48">
                    <a:moveTo>
                      <a:pt x="0" y="0"/>
                    </a:moveTo>
                    <a:lnTo>
                      <a:pt x="173" y="0"/>
                    </a:lnTo>
                    <a:lnTo>
                      <a:pt x="198" y="47"/>
                    </a:lnTo>
                    <a:lnTo>
                      <a:pt x="12" y="47"/>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08" name="Freeform 19"/>
              <p:cNvSpPr>
                <a:spLocks/>
              </p:cNvSpPr>
              <p:nvPr/>
            </p:nvSpPr>
            <p:spPr bwMode="auto">
              <a:xfrm>
                <a:off x="3310" y="1043"/>
                <a:ext cx="218" cy="49"/>
              </a:xfrm>
              <a:custGeom>
                <a:avLst/>
                <a:gdLst>
                  <a:gd name="T0" fmla="*/ 0 w 218"/>
                  <a:gd name="T1" fmla="*/ 0 h 49"/>
                  <a:gd name="T2" fmla="*/ 186 w 218"/>
                  <a:gd name="T3" fmla="*/ 0 h 49"/>
                  <a:gd name="T4" fmla="*/ 217 w 218"/>
                  <a:gd name="T5" fmla="*/ 48 h 49"/>
                  <a:gd name="T6" fmla="*/ 13 w 218"/>
                  <a:gd name="T7" fmla="*/ 48 h 49"/>
                  <a:gd name="T8" fmla="*/ 0 w 218"/>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 h="49">
                    <a:moveTo>
                      <a:pt x="0" y="0"/>
                    </a:moveTo>
                    <a:lnTo>
                      <a:pt x="186" y="0"/>
                    </a:lnTo>
                    <a:lnTo>
                      <a:pt x="217" y="48"/>
                    </a:lnTo>
                    <a:lnTo>
                      <a:pt x="13" y="48"/>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09" name="Oval 20"/>
              <p:cNvSpPr>
                <a:spLocks noChangeArrowheads="1"/>
              </p:cNvSpPr>
              <p:nvPr/>
            </p:nvSpPr>
            <p:spPr bwMode="auto">
              <a:xfrm>
                <a:off x="3095" y="901"/>
                <a:ext cx="147" cy="94"/>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510" name="Freeform 21"/>
              <p:cNvSpPr>
                <a:spLocks/>
              </p:cNvSpPr>
              <p:nvPr/>
            </p:nvSpPr>
            <p:spPr bwMode="auto">
              <a:xfrm>
                <a:off x="3105" y="910"/>
                <a:ext cx="187" cy="131"/>
              </a:xfrm>
              <a:custGeom>
                <a:avLst/>
                <a:gdLst>
                  <a:gd name="T0" fmla="*/ 131 w 187"/>
                  <a:gd name="T1" fmla="*/ 0 h 131"/>
                  <a:gd name="T2" fmla="*/ 0 w 187"/>
                  <a:gd name="T3" fmla="*/ 90 h 131"/>
                  <a:gd name="T4" fmla="*/ 50 w 187"/>
                  <a:gd name="T5" fmla="*/ 130 h 131"/>
                  <a:gd name="T6" fmla="*/ 186 w 187"/>
                  <a:gd name="T7" fmla="*/ 35 h 131"/>
                  <a:gd name="T8" fmla="*/ 131 w 187"/>
                  <a:gd name="T9" fmla="*/ 0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131">
                    <a:moveTo>
                      <a:pt x="131" y="0"/>
                    </a:moveTo>
                    <a:lnTo>
                      <a:pt x="0" y="90"/>
                    </a:lnTo>
                    <a:lnTo>
                      <a:pt x="50" y="130"/>
                    </a:lnTo>
                    <a:lnTo>
                      <a:pt x="186" y="35"/>
                    </a:lnTo>
                    <a:lnTo>
                      <a:pt x="131"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1" name="Freeform 22" descr="20%"/>
              <p:cNvSpPr>
                <a:spLocks/>
              </p:cNvSpPr>
              <p:nvPr/>
            </p:nvSpPr>
            <p:spPr bwMode="auto">
              <a:xfrm>
                <a:off x="3081" y="985"/>
                <a:ext cx="53" cy="34"/>
              </a:xfrm>
              <a:custGeom>
                <a:avLst/>
                <a:gdLst>
                  <a:gd name="T0" fmla="*/ 0 w 53"/>
                  <a:gd name="T1" fmla="*/ 0 h 34"/>
                  <a:gd name="T2" fmla="*/ 5 w 53"/>
                  <a:gd name="T3" fmla="*/ 0 h 34"/>
                  <a:gd name="T4" fmla="*/ 52 w 53"/>
                  <a:gd name="T5" fmla="*/ 30 h 34"/>
                  <a:gd name="T6" fmla="*/ 52 w 53"/>
                  <a:gd name="T7" fmla="*/ 33 h 34"/>
                  <a:gd name="T8" fmla="*/ 46 w 53"/>
                  <a:gd name="T9" fmla="*/ 33 h 34"/>
                  <a:gd name="T10" fmla="*/ 0 w 53"/>
                  <a:gd name="T11" fmla="*/ 2 h 34"/>
                  <a:gd name="T12" fmla="*/ 0 w 5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4">
                    <a:moveTo>
                      <a:pt x="0" y="0"/>
                    </a:moveTo>
                    <a:lnTo>
                      <a:pt x="5" y="0"/>
                    </a:lnTo>
                    <a:lnTo>
                      <a:pt x="52" y="30"/>
                    </a:lnTo>
                    <a:lnTo>
                      <a:pt x="52" y="33"/>
                    </a:lnTo>
                    <a:lnTo>
                      <a:pt x="46" y="33"/>
                    </a:lnTo>
                    <a:lnTo>
                      <a:pt x="0" y="2"/>
                    </a:lnTo>
                    <a:lnTo>
                      <a:pt x="0" y="0"/>
                    </a:lnTo>
                  </a:path>
                </a:pathLst>
              </a:custGeom>
              <a:pattFill prst="pct20">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2" name="Freeform 23"/>
              <p:cNvSpPr>
                <a:spLocks/>
              </p:cNvSpPr>
              <p:nvPr/>
            </p:nvSpPr>
            <p:spPr bwMode="auto">
              <a:xfrm>
                <a:off x="3074" y="969"/>
                <a:ext cx="53" cy="34"/>
              </a:xfrm>
              <a:custGeom>
                <a:avLst/>
                <a:gdLst>
                  <a:gd name="T0" fmla="*/ 0 w 53"/>
                  <a:gd name="T1" fmla="*/ 0 h 34"/>
                  <a:gd name="T2" fmla="*/ 6 w 53"/>
                  <a:gd name="T3" fmla="*/ 0 h 34"/>
                  <a:gd name="T4" fmla="*/ 52 w 53"/>
                  <a:gd name="T5" fmla="*/ 30 h 34"/>
                  <a:gd name="T6" fmla="*/ 52 w 53"/>
                  <a:gd name="T7" fmla="*/ 33 h 34"/>
                  <a:gd name="T8" fmla="*/ 47 w 53"/>
                  <a:gd name="T9" fmla="*/ 33 h 34"/>
                  <a:gd name="T10" fmla="*/ 0 w 53"/>
                  <a:gd name="T11" fmla="*/ 3 h 34"/>
                  <a:gd name="T12" fmla="*/ 0 w 5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4">
                    <a:moveTo>
                      <a:pt x="0" y="0"/>
                    </a:moveTo>
                    <a:lnTo>
                      <a:pt x="6" y="0"/>
                    </a:lnTo>
                    <a:lnTo>
                      <a:pt x="52" y="30"/>
                    </a:lnTo>
                    <a:lnTo>
                      <a:pt x="52" y="33"/>
                    </a:lnTo>
                    <a:lnTo>
                      <a:pt x="47" y="33"/>
                    </a:lnTo>
                    <a:lnTo>
                      <a:pt x="0" y="3"/>
                    </a:lnTo>
                    <a:lnTo>
                      <a:pt x="0" y="0"/>
                    </a:lnTo>
                  </a:path>
                </a:pathLst>
              </a:custGeom>
              <a:solidFill>
                <a:srgbClr val="000000"/>
              </a:solid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3" name="Freeform 24"/>
              <p:cNvSpPr>
                <a:spLocks/>
              </p:cNvSpPr>
              <p:nvPr/>
            </p:nvSpPr>
            <p:spPr bwMode="auto">
              <a:xfrm>
                <a:off x="3074" y="957"/>
                <a:ext cx="53" cy="34"/>
              </a:xfrm>
              <a:custGeom>
                <a:avLst/>
                <a:gdLst>
                  <a:gd name="T0" fmla="*/ 0 w 53"/>
                  <a:gd name="T1" fmla="*/ 0 h 34"/>
                  <a:gd name="T2" fmla="*/ 6 w 53"/>
                  <a:gd name="T3" fmla="*/ 0 h 34"/>
                  <a:gd name="T4" fmla="*/ 52 w 53"/>
                  <a:gd name="T5" fmla="*/ 30 h 34"/>
                  <a:gd name="T6" fmla="*/ 52 w 53"/>
                  <a:gd name="T7" fmla="*/ 33 h 34"/>
                  <a:gd name="T8" fmla="*/ 47 w 53"/>
                  <a:gd name="T9" fmla="*/ 33 h 34"/>
                  <a:gd name="T10" fmla="*/ 0 w 53"/>
                  <a:gd name="T11" fmla="*/ 3 h 34"/>
                  <a:gd name="T12" fmla="*/ 0 w 5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4">
                    <a:moveTo>
                      <a:pt x="0" y="0"/>
                    </a:moveTo>
                    <a:lnTo>
                      <a:pt x="6" y="0"/>
                    </a:lnTo>
                    <a:lnTo>
                      <a:pt x="52" y="30"/>
                    </a:lnTo>
                    <a:lnTo>
                      <a:pt x="52" y="33"/>
                    </a:lnTo>
                    <a:lnTo>
                      <a:pt x="47" y="33"/>
                    </a:lnTo>
                    <a:lnTo>
                      <a:pt x="0" y="3"/>
                    </a:lnTo>
                    <a:lnTo>
                      <a:pt x="0" y="0"/>
                    </a:lnTo>
                  </a:path>
                </a:pathLst>
              </a:custGeom>
              <a:solidFill>
                <a:srgbClr val="000000"/>
              </a:solid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4" name="Freeform 25" descr="10%"/>
              <p:cNvSpPr>
                <a:spLocks/>
              </p:cNvSpPr>
              <p:nvPr/>
            </p:nvSpPr>
            <p:spPr bwMode="auto">
              <a:xfrm>
                <a:off x="3068" y="945"/>
                <a:ext cx="59" cy="38"/>
              </a:xfrm>
              <a:custGeom>
                <a:avLst/>
                <a:gdLst>
                  <a:gd name="T0" fmla="*/ 0 w 59"/>
                  <a:gd name="T1" fmla="*/ 0 h 38"/>
                  <a:gd name="T2" fmla="*/ 5 w 59"/>
                  <a:gd name="T3" fmla="*/ 0 h 38"/>
                  <a:gd name="T4" fmla="*/ 58 w 59"/>
                  <a:gd name="T5" fmla="*/ 34 h 38"/>
                  <a:gd name="T6" fmla="*/ 58 w 59"/>
                  <a:gd name="T7" fmla="*/ 37 h 38"/>
                  <a:gd name="T8" fmla="*/ 53 w 59"/>
                  <a:gd name="T9" fmla="*/ 37 h 38"/>
                  <a:gd name="T10" fmla="*/ 0 w 59"/>
                  <a:gd name="T11" fmla="*/ 3 h 38"/>
                  <a:gd name="T12" fmla="*/ 0 w 59"/>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38">
                    <a:moveTo>
                      <a:pt x="0" y="0"/>
                    </a:moveTo>
                    <a:lnTo>
                      <a:pt x="5" y="0"/>
                    </a:lnTo>
                    <a:lnTo>
                      <a:pt x="58" y="34"/>
                    </a:lnTo>
                    <a:lnTo>
                      <a:pt x="58" y="37"/>
                    </a:lnTo>
                    <a:lnTo>
                      <a:pt x="53" y="37"/>
                    </a:lnTo>
                    <a:lnTo>
                      <a:pt x="0" y="3"/>
                    </a:lnTo>
                    <a:lnTo>
                      <a:pt x="0" y="0"/>
                    </a:lnTo>
                  </a:path>
                </a:pathLst>
              </a:custGeom>
              <a:pattFill prst="pct10">
                <a:fgClr>
                  <a:srgbClr val="000000"/>
                </a:fgClr>
                <a:bgClr>
                  <a:srgbClr val="FFFFFF"/>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5" name="Line 26"/>
              <p:cNvSpPr>
                <a:spLocks noChangeShapeType="1"/>
              </p:cNvSpPr>
              <p:nvPr/>
            </p:nvSpPr>
            <p:spPr bwMode="auto">
              <a:xfrm>
                <a:off x="3223" y="898"/>
                <a:ext cx="81" cy="59"/>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16" name="Line 27"/>
              <p:cNvSpPr>
                <a:spLocks noChangeShapeType="1"/>
              </p:cNvSpPr>
              <p:nvPr/>
            </p:nvSpPr>
            <p:spPr bwMode="auto">
              <a:xfrm flipH="1" flipV="1">
                <a:off x="3093" y="996"/>
                <a:ext cx="74" cy="55"/>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17" name="Freeform 28"/>
              <p:cNvSpPr>
                <a:spLocks/>
              </p:cNvSpPr>
              <p:nvPr/>
            </p:nvSpPr>
            <p:spPr bwMode="auto">
              <a:xfrm>
                <a:off x="2907" y="894"/>
                <a:ext cx="175" cy="48"/>
              </a:xfrm>
              <a:custGeom>
                <a:avLst/>
                <a:gdLst>
                  <a:gd name="T0" fmla="*/ 0 w 175"/>
                  <a:gd name="T1" fmla="*/ 0 h 48"/>
                  <a:gd name="T2" fmla="*/ 149 w 175"/>
                  <a:gd name="T3" fmla="*/ 0 h 48"/>
                  <a:gd name="T4" fmla="*/ 174 w 175"/>
                  <a:gd name="T5" fmla="*/ 47 h 48"/>
                  <a:gd name="T6" fmla="*/ 12 w 175"/>
                  <a:gd name="T7" fmla="*/ 47 h 48"/>
                  <a:gd name="T8" fmla="*/ 0 w 175"/>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5" h="48">
                    <a:moveTo>
                      <a:pt x="0" y="0"/>
                    </a:moveTo>
                    <a:lnTo>
                      <a:pt x="149" y="0"/>
                    </a:lnTo>
                    <a:lnTo>
                      <a:pt x="174" y="47"/>
                    </a:lnTo>
                    <a:lnTo>
                      <a:pt x="12" y="47"/>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8" name="Freeform 29"/>
              <p:cNvSpPr>
                <a:spLocks/>
              </p:cNvSpPr>
              <p:nvPr/>
            </p:nvSpPr>
            <p:spPr bwMode="auto">
              <a:xfrm>
                <a:off x="2919" y="941"/>
                <a:ext cx="187" cy="56"/>
              </a:xfrm>
              <a:custGeom>
                <a:avLst/>
                <a:gdLst>
                  <a:gd name="T0" fmla="*/ 0 w 187"/>
                  <a:gd name="T1" fmla="*/ 0 h 56"/>
                  <a:gd name="T2" fmla="*/ 162 w 187"/>
                  <a:gd name="T3" fmla="*/ 0 h 56"/>
                  <a:gd name="T4" fmla="*/ 186 w 187"/>
                  <a:gd name="T5" fmla="*/ 55 h 56"/>
                  <a:gd name="T6" fmla="*/ 13 w 187"/>
                  <a:gd name="T7" fmla="*/ 55 h 56"/>
                  <a:gd name="T8" fmla="*/ 0 w 187"/>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56">
                    <a:moveTo>
                      <a:pt x="0" y="0"/>
                    </a:moveTo>
                    <a:lnTo>
                      <a:pt x="162" y="0"/>
                    </a:lnTo>
                    <a:lnTo>
                      <a:pt x="186" y="55"/>
                    </a:lnTo>
                    <a:lnTo>
                      <a:pt x="13" y="55"/>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19" name="Freeform 30"/>
              <p:cNvSpPr>
                <a:spLocks/>
              </p:cNvSpPr>
              <p:nvPr/>
            </p:nvSpPr>
            <p:spPr bwMode="auto">
              <a:xfrm>
                <a:off x="2932" y="1000"/>
                <a:ext cx="205" cy="48"/>
              </a:xfrm>
              <a:custGeom>
                <a:avLst/>
                <a:gdLst>
                  <a:gd name="T0" fmla="*/ 0 w 205"/>
                  <a:gd name="T1" fmla="*/ 0 h 48"/>
                  <a:gd name="T2" fmla="*/ 180 w 205"/>
                  <a:gd name="T3" fmla="*/ 0 h 48"/>
                  <a:gd name="T4" fmla="*/ 204 w 205"/>
                  <a:gd name="T5" fmla="*/ 47 h 48"/>
                  <a:gd name="T6" fmla="*/ 12 w 205"/>
                  <a:gd name="T7" fmla="*/ 47 h 48"/>
                  <a:gd name="T8" fmla="*/ 0 w 205"/>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5" h="48">
                    <a:moveTo>
                      <a:pt x="0" y="0"/>
                    </a:moveTo>
                    <a:lnTo>
                      <a:pt x="180" y="0"/>
                    </a:lnTo>
                    <a:lnTo>
                      <a:pt x="204" y="47"/>
                    </a:lnTo>
                    <a:lnTo>
                      <a:pt x="12" y="47"/>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20" name="Freeform 31"/>
              <p:cNvSpPr>
                <a:spLocks/>
              </p:cNvSpPr>
              <p:nvPr/>
            </p:nvSpPr>
            <p:spPr bwMode="auto">
              <a:xfrm>
                <a:off x="2944" y="1047"/>
                <a:ext cx="218" cy="49"/>
              </a:xfrm>
              <a:custGeom>
                <a:avLst/>
                <a:gdLst>
                  <a:gd name="T0" fmla="*/ 0 w 218"/>
                  <a:gd name="T1" fmla="*/ 0 h 49"/>
                  <a:gd name="T2" fmla="*/ 192 w 218"/>
                  <a:gd name="T3" fmla="*/ 0 h 49"/>
                  <a:gd name="T4" fmla="*/ 217 w 218"/>
                  <a:gd name="T5" fmla="*/ 48 h 49"/>
                  <a:gd name="T6" fmla="*/ 13 w 218"/>
                  <a:gd name="T7" fmla="*/ 48 h 49"/>
                  <a:gd name="T8" fmla="*/ 0 w 218"/>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 h="49">
                    <a:moveTo>
                      <a:pt x="0" y="0"/>
                    </a:moveTo>
                    <a:lnTo>
                      <a:pt x="192" y="0"/>
                    </a:lnTo>
                    <a:lnTo>
                      <a:pt x="217" y="48"/>
                    </a:lnTo>
                    <a:lnTo>
                      <a:pt x="13" y="48"/>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21" name="Oval 32"/>
              <p:cNvSpPr>
                <a:spLocks noChangeArrowheads="1"/>
              </p:cNvSpPr>
              <p:nvPr/>
            </p:nvSpPr>
            <p:spPr bwMode="auto">
              <a:xfrm>
                <a:off x="3157" y="944"/>
                <a:ext cx="147" cy="94"/>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522" name="Oval 33"/>
              <p:cNvSpPr>
                <a:spLocks noChangeArrowheads="1"/>
              </p:cNvSpPr>
              <p:nvPr/>
            </p:nvSpPr>
            <p:spPr bwMode="auto">
              <a:xfrm>
                <a:off x="3164" y="948"/>
                <a:ext cx="127" cy="86"/>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523" name="Oval 34"/>
              <p:cNvSpPr>
                <a:spLocks noChangeArrowheads="1"/>
              </p:cNvSpPr>
              <p:nvPr/>
            </p:nvSpPr>
            <p:spPr bwMode="auto">
              <a:xfrm>
                <a:off x="3262" y="976"/>
                <a:ext cx="8" cy="8"/>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524" name="Oval 35"/>
              <p:cNvSpPr>
                <a:spLocks noChangeArrowheads="1"/>
              </p:cNvSpPr>
              <p:nvPr/>
            </p:nvSpPr>
            <p:spPr bwMode="auto">
              <a:xfrm>
                <a:off x="3269" y="980"/>
                <a:ext cx="8" cy="8"/>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525" name="Oval 36"/>
              <p:cNvSpPr>
                <a:spLocks noChangeArrowheads="1"/>
              </p:cNvSpPr>
              <p:nvPr/>
            </p:nvSpPr>
            <p:spPr bwMode="auto">
              <a:xfrm>
                <a:off x="3232" y="983"/>
                <a:ext cx="8" cy="8"/>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526" name="Freeform 37"/>
              <p:cNvSpPr>
                <a:spLocks/>
              </p:cNvSpPr>
              <p:nvPr/>
            </p:nvSpPr>
            <p:spPr bwMode="auto">
              <a:xfrm>
                <a:off x="3229" y="1016"/>
                <a:ext cx="45" cy="32"/>
              </a:xfrm>
              <a:custGeom>
                <a:avLst/>
                <a:gdLst>
                  <a:gd name="T0" fmla="*/ 0 w 45"/>
                  <a:gd name="T1" fmla="*/ 0 h 32"/>
                  <a:gd name="T2" fmla="*/ 13 w 45"/>
                  <a:gd name="T3" fmla="*/ 0 h 32"/>
                  <a:gd name="T4" fmla="*/ 44 w 45"/>
                  <a:gd name="T5" fmla="*/ 31 h 32"/>
                  <a:gd name="T6" fmla="*/ 38 w 45"/>
                  <a:gd name="T7" fmla="*/ 31 h 32"/>
                  <a:gd name="T8" fmla="*/ 0 w 45"/>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2">
                    <a:moveTo>
                      <a:pt x="0" y="0"/>
                    </a:moveTo>
                    <a:lnTo>
                      <a:pt x="13" y="0"/>
                    </a:lnTo>
                    <a:lnTo>
                      <a:pt x="44" y="31"/>
                    </a:lnTo>
                    <a:lnTo>
                      <a:pt x="38" y="31"/>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27" name="Freeform 38"/>
              <p:cNvSpPr>
                <a:spLocks/>
              </p:cNvSpPr>
              <p:nvPr/>
            </p:nvSpPr>
            <p:spPr bwMode="auto">
              <a:xfrm>
                <a:off x="3260" y="1016"/>
                <a:ext cx="45" cy="32"/>
              </a:xfrm>
              <a:custGeom>
                <a:avLst/>
                <a:gdLst>
                  <a:gd name="T0" fmla="*/ 0 w 45"/>
                  <a:gd name="T1" fmla="*/ 0 h 32"/>
                  <a:gd name="T2" fmla="*/ 7 w 45"/>
                  <a:gd name="T3" fmla="*/ 0 h 32"/>
                  <a:gd name="T4" fmla="*/ 44 w 45"/>
                  <a:gd name="T5" fmla="*/ 31 h 32"/>
                  <a:gd name="T6" fmla="*/ 31 w 45"/>
                  <a:gd name="T7" fmla="*/ 31 h 32"/>
                  <a:gd name="T8" fmla="*/ 0 w 45"/>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2">
                    <a:moveTo>
                      <a:pt x="0" y="0"/>
                    </a:moveTo>
                    <a:lnTo>
                      <a:pt x="7" y="0"/>
                    </a:lnTo>
                    <a:lnTo>
                      <a:pt x="44" y="31"/>
                    </a:lnTo>
                    <a:lnTo>
                      <a:pt x="31" y="31"/>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28" name="Oval 39"/>
              <p:cNvSpPr>
                <a:spLocks noChangeArrowheads="1"/>
              </p:cNvSpPr>
              <p:nvPr/>
            </p:nvSpPr>
            <p:spPr bwMode="auto">
              <a:xfrm>
                <a:off x="3244" y="991"/>
                <a:ext cx="8" cy="8"/>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529" name="Line 40"/>
              <p:cNvSpPr>
                <a:spLocks noChangeShapeType="1"/>
              </p:cNvSpPr>
              <p:nvPr/>
            </p:nvSpPr>
            <p:spPr bwMode="auto">
              <a:xfrm>
                <a:off x="2901" y="894"/>
                <a:ext cx="49" cy="200"/>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30" name="Line 41"/>
              <p:cNvSpPr>
                <a:spLocks noChangeShapeType="1"/>
              </p:cNvSpPr>
              <p:nvPr/>
            </p:nvSpPr>
            <p:spPr bwMode="auto">
              <a:xfrm flipH="1" flipV="1">
                <a:off x="3304" y="1043"/>
                <a:ext cx="12" cy="48"/>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31" name="Line 42"/>
              <p:cNvSpPr>
                <a:spLocks noChangeShapeType="1"/>
              </p:cNvSpPr>
              <p:nvPr/>
            </p:nvSpPr>
            <p:spPr bwMode="auto">
              <a:xfrm flipH="1" flipV="1">
                <a:off x="3267" y="890"/>
                <a:ext cx="6" cy="40"/>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32" name="Line 43"/>
              <p:cNvSpPr>
                <a:spLocks noChangeShapeType="1"/>
              </p:cNvSpPr>
              <p:nvPr/>
            </p:nvSpPr>
            <p:spPr bwMode="auto">
              <a:xfrm>
                <a:off x="3223" y="988"/>
                <a:ext cx="6" cy="4"/>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33" name="Line 44"/>
              <p:cNvSpPr>
                <a:spLocks noChangeShapeType="1"/>
              </p:cNvSpPr>
              <p:nvPr/>
            </p:nvSpPr>
            <p:spPr bwMode="auto">
              <a:xfrm>
                <a:off x="3248" y="977"/>
                <a:ext cx="6" cy="8"/>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34" name="Freeform 45" descr="75%"/>
              <p:cNvSpPr>
                <a:spLocks/>
              </p:cNvSpPr>
              <p:nvPr/>
            </p:nvSpPr>
            <p:spPr bwMode="auto">
              <a:xfrm>
                <a:off x="3229" y="906"/>
                <a:ext cx="29" cy="18"/>
              </a:xfrm>
              <a:custGeom>
                <a:avLst/>
                <a:gdLst>
                  <a:gd name="T0" fmla="*/ 0 w 29"/>
                  <a:gd name="T1" fmla="*/ 0 h 18"/>
                  <a:gd name="T2" fmla="*/ 5 w 29"/>
                  <a:gd name="T3" fmla="*/ 0 h 18"/>
                  <a:gd name="T4" fmla="*/ 28 w 29"/>
                  <a:gd name="T5" fmla="*/ 15 h 18"/>
                  <a:gd name="T6" fmla="*/ 28 w 29"/>
                  <a:gd name="T7" fmla="*/ 17 h 18"/>
                  <a:gd name="T8" fmla="*/ 23 w 29"/>
                  <a:gd name="T9" fmla="*/ 17 h 18"/>
                  <a:gd name="T10" fmla="*/ 0 w 29"/>
                  <a:gd name="T11" fmla="*/ 3 h 18"/>
                  <a:gd name="T12" fmla="*/ 0 w 29"/>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18">
                    <a:moveTo>
                      <a:pt x="0" y="0"/>
                    </a:moveTo>
                    <a:lnTo>
                      <a:pt x="5" y="0"/>
                    </a:lnTo>
                    <a:lnTo>
                      <a:pt x="28" y="15"/>
                    </a:lnTo>
                    <a:lnTo>
                      <a:pt x="28" y="17"/>
                    </a:lnTo>
                    <a:lnTo>
                      <a:pt x="23" y="17"/>
                    </a:lnTo>
                    <a:lnTo>
                      <a:pt x="0" y="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35" name="Freeform 46" descr="75%"/>
              <p:cNvSpPr>
                <a:spLocks/>
              </p:cNvSpPr>
              <p:nvPr/>
            </p:nvSpPr>
            <p:spPr bwMode="auto">
              <a:xfrm>
                <a:off x="3211" y="898"/>
                <a:ext cx="34" cy="23"/>
              </a:xfrm>
              <a:custGeom>
                <a:avLst/>
                <a:gdLst>
                  <a:gd name="T0" fmla="*/ 0 w 34"/>
                  <a:gd name="T1" fmla="*/ 0 h 23"/>
                  <a:gd name="T2" fmla="*/ 5 w 34"/>
                  <a:gd name="T3" fmla="*/ 0 h 23"/>
                  <a:gd name="T4" fmla="*/ 33 w 34"/>
                  <a:gd name="T5" fmla="*/ 19 h 23"/>
                  <a:gd name="T6" fmla="*/ 33 w 34"/>
                  <a:gd name="T7" fmla="*/ 22 h 23"/>
                  <a:gd name="T8" fmla="*/ 28 w 34"/>
                  <a:gd name="T9" fmla="*/ 22 h 23"/>
                  <a:gd name="T10" fmla="*/ 0 w 34"/>
                  <a:gd name="T11" fmla="*/ 3 h 23"/>
                  <a:gd name="T12" fmla="*/ 0 w 34"/>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3">
                    <a:moveTo>
                      <a:pt x="0" y="0"/>
                    </a:moveTo>
                    <a:lnTo>
                      <a:pt x="5" y="0"/>
                    </a:lnTo>
                    <a:lnTo>
                      <a:pt x="33" y="19"/>
                    </a:lnTo>
                    <a:lnTo>
                      <a:pt x="33" y="22"/>
                    </a:lnTo>
                    <a:lnTo>
                      <a:pt x="28" y="22"/>
                    </a:lnTo>
                    <a:lnTo>
                      <a:pt x="0" y="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36" name="Freeform 47" descr="75%"/>
              <p:cNvSpPr>
                <a:spLocks/>
              </p:cNvSpPr>
              <p:nvPr/>
            </p:nvSpPr>
            <p:spPr bwMode="auto">
              <a:xfrm>
                <a:off x="2913" y="894"/>
                <a:ext cx="159" cy="38"/>
              </a:xfrm>
              <a:custGeom>
                <a:avLst/>
                <a:gdLst>
                  <a:gd name="T0" fmla="*/ 0 w 159"/>
                  <a:gd name="T1" fmla="*/ 0 h 38"/>
                  <a:gd name="T2" fmla="*/ 24 w 159"/>
                  <a:gd name="T3" fmla="*/ 0 h 38"/>
                  <a:gd name="T4" fmla="*/ 151 w 159"/>
                  <a:gd name="T5" fmla="*/ 28 h 38"/>
                  <a:gd name="T6" fmla="*/ 158 w 159"/>
                  <a:gd name="T7" fmla="*/ 37 h 38"/>
                  <a:gd name="T8" fmla="*/ 140 w 159"/>
                  <a:gd name="T9" fmla="*/ 37 h 38"/>
                  <a:gd name="T10" fmla="*/ 0 w 159"/>
                  <a:gd name="T11" fmla="*/ 13 h 38"/>
                  <a:gd name="T12" fmla="*/ 0 w 159"/>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38">
                    <a:moveTo>
                      <a:pt x="0" y="0"/>
                    </a:moveTo>
                    <a:lnTo>
                      <a:pt x="24" y="0"/>
                    </a:lnTo>
                    <a:lnTo>
                      <a:pt x="151" y="28"/>
                    </a:lnTo>
                    <a:lnTo>
                      <a:pt x="158" y="37"/>
                    </a:lnTo>
                    <a:lnTo>
                      <a:pt x="140" y="37"/>
                    </a:lnTo>
                    <a:lnTo>
                      <a:pt x="0" y="1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37" name="Freeform 48" descr="75%"/>
              <p:cNvSpPr>
                <a:spLocks/>
              </p:cNvSpPr>
              <p:nvPr/>
            </p:nvSpPr>
            <p:spPr bwMode="auto">
              <a:xfrm>
                <a:off x="2926" y="945"/>
                <a:ext cx="177" cy="42"/>
              </a:xfrm>
              <a:custGeom>
                <a:avLst/>
                <a:gdLst>
                  <a:gd name="T0" fmla="*/ 0 w 177"/>
                  <a:gd name="T1" fmla="*/ 0 h 42"/>
                  <a:gd name="T2" fmla="*/ 23 w 177"/>
                  <a:gd name="T3" fmla="*/ 0 h 42"/>
                  <a:gd name="T4" fmla="*/ 164 w 177"/>
                  <a:gd name="T5" fmla="*/ 32 h 42"/>
                  <a:gd name="T6" fmla="*/ 176 w 177"/>
                  <a:gd name="T7" fmla="*/ 41 h 42"/>
                  <a:gd name="T8" fmla="*/ 152 w 177"/>
                  <a:gd name="T9" fmla="*/ 41 h 42"/>
                  <a:gd name="T10" fmla="*/ 0 w 177"/>
                  <a:gd name="T11" fmla="*/ 10 h 42"/>
                  <a:gd name="T12" fmla="*/ 0 w 177"/>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 h="42">
                    <a:moveTo>
                      <a:pt x="0" y="0"/>
                    </a:moveTo>
                    <a:lnTo>
                      <a:pt x="23" y="0"/>
                    </a:lnTo>
                    <a:lnTo>
                      <a:pt x="164" y="32"/>
                    </a:lnTo>
                    <a:lnTo>
                      <a:pt x="176" y="41"/>
                    </a:lnTo>
                    <a:lnTo>
                      <a:pt x="152" y="41"/>
                    </a:lnTo>
                    <a:lnTo>
                      <a:pt x="0" y="10"/>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38" name="Freeform 49" descr="75%"/>
              <p:cNvSpPr>
                <a:spLocks/>
              </p:cNvSpPr>
              <p:nvPr/>
            </p:nvSpPr>
            <p:spPr bwMode="auto">
              <a:xfrm>
                <a:off x="2938" y="1000"/>
                <a:ext cx="189" cy="38"/>
              </a:xfrm>
              <a:custGeom>
                <a:avLst/>
                <a:gdLst>
                  <a:gd name="T0" fmla="*/ 0 w 189"/>
                  <a:gd name="T1" fmla="*/ 0 h 38"/>
                  <a:gd name="T2" fmla="*/ 18 w 189"/>
                  <a:gd name="T3" fmla="*/ 0 h 38"/>
                  <a:gd name="T4" fmla="*/ 177 w 189"/>
                  <a:gd name="T5" fmla="*/ 28 h 38"/>
                  <a:gd name="T6" fmla="*/ 188 w 189"/>
                  <a:gd name="T7" fmla="*/ 37 h 38"/>
                  <a:gd name="T8" fmla="*/ 177 w 189"/>
                  <a:gd name="T9" fmla="*/ 37 h 38"/>
                  <a:gd name="T10" fmla="*/ 0 w 189"/>
                  <a:gd name="T11" fmla="*/ 9 h 38"/>
                  <a:gd name="T12" fmla="*/ 0 w 189"/>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 h="38">
                    <a:moveTo>
                      <a:pt x="0" y="0"/>
                    </a:moveTo>
                    <a:lnTo>
                      <a:pt x="18" y="0"/>
                    </a:lnTo>
                    <a:lnTo>
                      <a:pt x="177" y="28"/>
                    </a:lnTo>
                    <a:lnTo>
                      <a:pt x="188" y="37"/>
                    </a:lnTo>
                    <a:lnTo>
                      <a:pt x="177" y="37"/>
                    </a:lnTo>
                    <a:lnTo>
                      <a:pt x="0" y="9"/>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39" name="Freeform 50" descr="75%"/>
              <p:cNvSpPr>
                <a:spLocks/>
              </p:cNvSpPr>
              <p:nvPr/>
            </p:nvSpPr>
            <p:spPr bwMode="auto">
              <a:xfrm>
                <a:off x="2950" y="1051"/>
                <a:ext cx="202" cy="35"/>
              </a:xfrm>
              <a:custGeom>
                <a:avLst/>
                <a:gdLst>
                  <a:gd name="T0" fmla="*/ 0 w 202"/>
                  <a:gd name="T1" fmla="*/ 0 h 35"/>
                  <a:gd name="T2" fmla="*/ 18 w 202"/>
                  <a:gd name="T3" fmla="*/ 0 h 35"/>
                  <a:gd name="T4" fmla="*/ 195 w 202"/>
                  <a:gd name="T5" fmla="*/ 25 h 35"/>
                  <a:gd name="T6" fmla="*/ 201 w 202"/>
                  <a:gd name="T7" fmla="*/ 34 h 35"/>
                  <a:gd name="T8" fmla="*/ 184 w 202"/>
                  <a:gd name="T9" fmla="*/ 34 h 35"/>
                  <a:gd name="T10" fmla="*/ 0 w 202"/>
                  <a:gd name="T11" fmla="*/ 9 h 35"/>
                  <a:gd name="T12" fmla="*/ 0 w 202"/>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2" h="35">
                    <a:moveTo>
                      <a:pt x="0" y="0"/>
                    </a:moveTo>
                    <a:lnTo>
                      <a:pt x="18" y="0"/>
                    </a:lnTo>
                    <a:lnTo>
                      <a:pt x="195" y="25"/>
                    </a:lnTo>
                    <a:lnTo>
                      <a:pt x="201" y="34"/>
                    </a:lnTo>
                    <a:lnTo>
                      <a:pt x="184" y="34"/>
                    </a:lnTo>
                    <a:lnTo>
                      <a:pt x="0" y="9"/>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40" name="Freeform 51" descr="75%"/>
              <p:cNvSpPr>
                <a:spLocks/>
              </p:cNvSpPr>
              <p:nvPr/>
            </p:nvSpPr>
            <p:spPr bwMode="auto">
              <a:xfrm>
                <a:off x="3310" y="1043"/>
                <a:ext cx="202" cy="39"/>
              </a:xfrm>
              <a:custGeom>
                <a:avLst/>
                <a:gdLst>
                  <a:gd name="T0" fmla="*/ 0 w 202"/>
                  <a:gd name="T1" fmla="*/ 0 h 39"/>
                  <a:gd name="T2" fmla="*/ 18 w 202"/>
                  <a:gd name="T3" fmla="*/ 0 h 39"/>
                  <a:gd name="T4" fmla="*/ 195 w 202"/>
                  <a:gd name="T5" fmla="*/ 25 h 39"/>
                  <a:gd name="T6" fmla="*/ 201 w 202"/>
                  <a:gd name="T7" fmla="*/ 38 h 39"/>
                  <a:gd name="T8" fmla="*/ 183 w 202"/>
                  <a:gd name="T9" fmla="*/ 38 h 39"/>
                  <a:gd name="T10" fmla="*/ 6 w 202"/>
                  <a:gd name="T11" fmla="*/ 13 h 39"/>
                  <a:gd name="T12" fmla="*/ 0 w 202"/>
                  <a:gd name="T13" fmla="*/ 0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2" h="39">
                    <a:moveTo>
                      <a:pt x="0" y="0"/>
                    </a:moveTo>
                    <a:lnTo>
                      <a:pt x="18" y="0"/>
                    </a:lnTo>
                    <a:lnTo>
                      <a:pt x="195" y="25"/>
                    </a:lnTo>
                    <a:lnTo>
                      <a:pt x="201" y="38"/>
                    </a:lnTo>
                    <a:lnTo>
                      <a:pt x="183" y="38"/>
                    </a:lnTo>
                    <a:lnTo>
                      <a:pt x="6" y="1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41" name="Freeform 52" descr="75%"/>
              <p:cNvSpPr>
                <a:spLocks/>
              </p:cNvSpPr>
              <p:nvPr/>
            </p:nvSpPr>
            <p:spPr bwMode="auto">
              <a:xfrm>
                <a:off x="3329" y="996"/>
                <a:ext cx="158" cy="38"/>
              </a:xfrm>
              <a:custGeom>
                <a:avLst/>
                <a:gdLst>
                  <a:gd name="T0" fmla="*/ 0 w 158"/>
                  <a:gd name="T1" fmla="*/ 6 h 38"/>
                  <a:gd name="T2" fmla="*/ 11 w 158"/>
                  <a:gd name="T3" fmla="*/ 0 h 38"/>
                  <a:gd name="T4" fmla="*/ 151 w 158"/>
                  <a:gd name="T5" fmla="*/ 28 h 38"/>
                  <a:gd name="T6" fmla="*/ 157 w 158"/>
                  <a:gd name="T7" fmla="*/ 35 h 38"/>
                  <a:gd name="T8" fmla="*/ 146 w 158"/>
                  <a:gd name="T9" fmla="*/ 37 h 38"/>
                  <a:gd name="T10" fmla="*/ 0 w 158"/>
                  <a:gd name="T11" fmla="*/ 13 h 38"/>
                  <a:gd name="T12" fmla="*/ 0 w 158"/>
                  <a:gd name="T13" fmla="*/ 6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 h="38">
                    <a:moveTo>
                      <a:pt x="0" y="6"/>
                    </a:moveTo>
                    <a:lnTo>
                      <a:pt x="11" y="0"/>
                    </a:lnTo>
                    <a:lnTo>
                      <a:pt x="151" y="28"/>
                    </a:lnTo>
                    <a:lnTo>
                      <a:pt x="157" y="35"/>
                    </a:lnTo>
                    <a:lnTo>
                      <a:pt x="146" y="37"/>
                    </a:lnTo>
                    <a:lnTo>
                      <a:pt x="0" y="13"/>
                    </a:lnTo>
                    <a:lnTo>
                      <a:pt x="0" y="6"/>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42" name="Freeform 53" descr="75%"/>
              <p:cNvSpPr>
                <a:spLocks/>
              </p:cNvSpPr>
              <p:nvPr/>
            </p:nvSpPr>
            <p:spPr bwMode="auto">
              <a:xfrm>
                <a:off x="3291" y="941"/>
                <a:ext cx="171" cy="42"/>
              </a:xfrm>
              <a:custGeom>
                <a:avLst/>
                <a:gdLst>
                  <a:gd name="T0" fmla="*/ 0 w 171"/>
                  <a:gd name="T1" fmla="*/ 0 h 42"/>
                  <a:gd name="T2" fmla="*/ 18 w 171"/>
                  <a:gd name="T3" fmla="*/ 0 h 42"/>
                  <a:gd name="T4" fmla="*/ 164 w 171"/>
                  <a:gd name="T5" fmla="*/ 29 h 42"/>
                  <a:gd name="T6" fmla="*/ 170 w 171"/>
                  <a:gd name="T7" fmla="*/ 41 h 42"/>
                  <a:gd name="T8" fmla="*/ 147 w 171"/>
                  <a:gd name="T9" fmla="*/ 41 h 42"/>
                  <a:gd name="T10" fmla="*/ 18 w 171"/>
                  <a:gd name="T11" fmla="*/ 13 h 42"/>
                  <a:gd name="T12" fmla="*/ 0 w 171"/>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1" h="42">
                    <a:moveTo>
                      <a:pt x="0" y="0"/>
                    </a:moveTo>
                    <a:lnTo>
                      <a:pt x="18" y="0"/>
                    </a:lnTo>
                    <a:lnTo>
                      <a:pt x="164" y="29"/>
                    </a:lnTo>
                    <a:lnTo>
                      <a:pt x="170" y="41"/>
                    </a:lnTo>
                    <a:lnTo>
                      <a:pt x="147" y="41"/>
                    </a:lnTo>
                    <a:lnTo>
                      <a:pt x="18" y="1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43" name="Freeform 54" descr="75%"/>
              <p:cNvSpPr>
                <a:spLocks/>
              </p:cNvSpPr>
              <p:nvPr/>
            </p:nvSpPr>
            <p:spPr bwMode="auto">
              <a:xfrm>
                <a:off x="3273" y="890"/>
                <a:ext cx="158" cy="38"/>
              </a:xfrm>
              <a:custGeom>
                <a:avLst/>
                <a:gdLst>
                  <a:gd name="T0" fmla="*/ 0 w 158"/>
                  <a:gd name="T1" fmla="*/ 0 h 38"/>
                  <a:gd name="T2" fmla="*/ 24 w 158"/>
                  <a:gd name="T3" fmla="*/ 0 h 38"/>
                  <a:gd name="T4" fmla="*/ 151 w 158"/>
                  <a:gd name="T5" fmla="*/ 25 h 38"/>
                  <a:gd name="T6" fmla="*/ 157 w 158"/>
                  <a:gd name="T7" fmla="*/ 37 h 38"/>
                  <a:gd name="T8" fmla="*/ 140 w 158"/>
                  <a:gd name="T9" fmla="*/ 37 h 38"/>
                  <a:gd name="T10" fmla="*/ 0 w 158"/>
                  <a:gd name="T11" fmla="*/ 9 h 38"/>
                  <a:gd name="T12" fmla="*/ 0 w 15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 h="38">
                    <a:moveTo>
                      <a:pt x="0" y="0"/>
                    </a:moveTo>
                    <a:lnTo>
                      <a:pt x="24" y="0"/>
                    </a:lnTo>
                    <a:lnTo>
                      <a:pt x="151" y="25"/>
                    </a:lnTo>
                    <a:lnTo>
                      <a:pt x="157" y="37"/>
                    </a:lnTo>
                    <a:lnTo>
                      <a:pt x="140" y="37"/>
                    </a:lnTo>
                    <a:lnTo>
                      <a:pt x="0" y="9"/>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grpSp>
          <p:nvGrpSpPr>
            <p:cNvPr id="425" name="Group 55"/>
            <p:cNvGrpSpPr>
              <a:grpSpLocks/>
            </p:cNvGrpSpPr>
            <p:nvPr/>
          </p:nvGrpSpPr>
          <p:grpSpPr bwMode="auto">
            <a:xfrm>
              <a:off x="2495" y="1234"/>
              <a:ext cx="627" cy="206"/>
              <a:chOff x="2495" y="1234"/>
              <a:chExt cx="627" cy="206"/>
            </a:xfrm>
          </p:grpSpPr>
          <p:sp>
            <p:nvSpPr>
              <p:cNvPr id="466" name="Freeform 56"/>
              <p:cNvSpPr>
                <a:spLocks/>
              </p:cNvSpPr>
              <p:nvPr/>
            </p:nvSpPr>
            <p:spPr bwMode="auto">
              <a:xfrm>
                <a:off x="2867" y="1234"/>
                <a:ext cx="168" cy="48"/>
              </a:xfrm>
              <a:custGeom>
                <a:avLst/>
                <a:gdLst>
                  <a:gd name="T0" fmla="*/ 0 w 168"/>
                  <a:gd name="T1" fmla="*/ 0 h 48"/>
                  <a:gd name="T2" fmla="*/ 143 w 168"/>
                  <a:gd name="T3" fmla="*/ 0 h 48"/>
                  <a:gd name="T4" fmla="*/ 167 w 168"/>
                  <a:gd name="T5" fmla="*/ 47 h 48"/>
                  <a:gd name="T6" fmla="*/ 6 w 168"/>
                  <a:gd name="T7" fmla="*/ 47 h 48"/>
                  <a:gd name="T8" fmla="*/ 0 w 168"/>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48">
                    <a:moveTo>
                      <a:pt x="0" y="0"/>
                    </a:moveTo>
                    <a:lnTo>
                      <a:pt x="143" y="0"/>
                    </a:lnTo>
                    <a:lnTo>
                      <a:pt x="167" y="47"/>
                    </a:lnTo>
                    <a:lnTo>
                      <a:pt x="6" y="47"/>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67" name="Freeform 57"/>
              <p:cNvSpPr>
                <a:spLocks/>
              </p:cNvSpPr>
              <p:nvPr/>
            </p:nvSpPr>
            <p:spPr bwMode="auto">
              <a:xfrm>
                <a:off x="2879" y="1281"/>
                <a:ext cx="187" cy="56"/>
              </a:xfrm>
              <a:custGeom>
                <a:avLst/>
                <a:gdLst>
                  <a:gd name="T0" fmla="*/ 0 w 187"/>
                  <a:gd name="T1" fmla="*/ 0 h 56"/>
                  <a:gd name="T2" fmla="*/ 155 w 187"/>
                  <a:gd name="T3" fmla="*/ 0 h 56"/>
                  <a:gd name="T4" fmla="*/ 186 w 187"/>
                  <a:gd name="T5" fmla="*/ 55 h 56"/>
                  <a:gd name="T6" fmla="*/ 6 w 187"/>
                  <a:gd name="T7" fmla="*/ 55 h 56"/>
                  <a:gd name="T8" fmla="*/ 0 w 187"/>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56">
                    <a:moveTo>
                      <a:pt x="0" y="0"/>
                    </a:moveTo>
                    <a:lnTo>
                      <a:pt x="155" y="0"/>
                    </a:lnTo>
                    <a:lnTo>
                      <a:pt x="186" y="55"/>
                    </a:lnTo>
                    <a:lnTo>
                      <a:pt x="6" y="55"/>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68" name="Freeform 58"/>
              <p:cNvSpPr>
                <a:spLocks/>
              </p:cNvSpPr>
              <p:nvPr/>
            </p:nvSpPr>
            <p:spPr bwMode="auto">
              <a:xfrm>
                <a:off x="2892" y="1340"/>
                <a:ext cx="199" cy="48"/>
              </a:xfrm>
              <a:custGeom>
                <a:avLst/>
                <a:gdLst>
                  <a:gd name="T0" fmla="*/ 0 w 199"/>
                  <a:gd name="T1" fmla="*/ 0 h 48"/>
                  <a:gd name="T2" fmla="*/ 173 w 199"/>
                  <a:gd name="T3" fmla="*/ 0 h 48"/>
                  <a:gd name="T4" fmla="*/ 198 w 199"/>
                  <a:gd name="T5" fmla="*/ 47 h 48"/>
                  <a:gd name="T6" fmla="*/ 12 w 199"/>
                  <a:gd name="T7" fmla="*/ 47 h 48"/>
                  <a:gd name="T8" fmla="*/ 0 w 199"/>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 h="48">
                    <a:moveTo>
                      <a:pt x="0" y="0"/>
                    </a:moveTo>
                    <a:lnTo>
                      <a:pt x="173" y="0"/>
                    </a:lnTo>
                    <a:lnTo>
                      <a:pt x="198" y="47"/>
                    </a:lnTo>
                    <a:lnTo>
                      <a:pt x="12" y="47"/>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69" name="Freeform 59"/>
              <p:cNvSpPr>
                <a:spLocks/>
              </p:cNvSpPr>
              <p:nvPr/>
            </p:nvSpPr>
            <p:spPr bwMode="auto">
              <a:xfrm>
                <a:off x="2904" y="1387"/>
                <a:ext cx="218" cy="49"/>
              </a:xfrm>
              <a:custGeom>
                <a:avLst/>
                <a:gdLst>
                  <a:gd name="T0" fmla="*/ 0 w 218"/>
                  <a:gd name="T1" fmla="*/ 0 h 49"/>
                  <a:gd name="T2" fmla="*/ 186 w 218"/>
                  <a:gd name="T3" fmla="*/ 0 h 49"/>
                  <a:gd name="T4" fmla="*/ 217 w 218"/>
                  <a:gd name="T5" fmla="*/ 48 h 49"/>
                  <a:gd name="T6" fmla="*/ 13 w 218"/>
                  <a:gd name="T7" fmla="*/ 48 h 49"/>
                  <a:gd name="T8" fmla="*/ 0 w 218"/>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 h="49">
                    <a:moveTo>
                      <a:pt x="0" y="0"/>
                    </a:moveTo>
                    <a:lnTo>
                      <a:pt x="186" y="0"/>
                    </a:lnTo>
                    <a:lnTo>
                      <a:pt x="217" y="48"/>
                    </a:lnTo>
                    <a:lnTo>
                      <a:pt x="13" y="48"/>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70" name="Oval 60"/>
              <p:cNvSpPr>
                <a:spLocks noChangeArrowheads="1"/>
              </p:cNvSpPr>
              <p:nvPr/>
            </p:nvSpPr>
            <p:spPr bwMode="auto">
              <a:xfrm>
                <a:off x="2689" y="1245"/>
                <a:ext cx="147" cy="94"/>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471" name="Freeform 61"/>
              <p:cNvSpPr>
                <a:spLocks/>
              </p:cNvSpPr>
              <p:nvPr/>
            </p:nvSpPr>
            <p:spPr bwMode="auto">
              <a:xfrm>
                <a:off x="2699" y="1254"/>
                <a:ext cx="187" cy="131"/>
              </a:xfrm>
              <a:custGeom>
                <a:avLst/>
                <a:gdLst>
                  <a:gd name="T0" fmla="*/ 131 w 187"/>
                  <a:gd name="T1" fmla="*/ 0 h 131"/>
                  <a:gd name="T2" fmla="*/ 0 w 187"/>
                  <a:gd name="T3" fmla="*/ 90 h 131"/>
                  <a:gd name="T4" fmla="*/ 50 w 187"/>
                  <a:gd name="T5" fmla="*/ 130 h 131"/>
                  <a:gd name="T6" fmla="*/ 186 w 187"/>
                  <a:gd name="T7" fmla="*/ 35 h 131"/>
                  <a:gd name="T8" fmla="*/ 131 w 187"/>
                  <a:gd name="T9" fmla="*/ 0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131">
                    <a:moveTo>
                      <a:pt x="131" y="0"/>
                    </a:moveTo>
                    <a:lnTo>
                      <a:pt x="0" y="90"/>
                    </a:lnTo>
                    <a:lnTo>
                      <a:pt x="50" y="130"/>
                    </a:lnTo>
                    <a:lnTo>
                      <a:pt x="186" y="35"/>
                    </a:lnTo>
                    <a:lnTo>
                      <a:pt x="131"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72" name="Freeform 62" descr="20%"/>
              <p:cNvSpPr>
                <a:spLocks/>
              </p:cNvSpPr>
              <p:nvPr/>
            </p:nvSpPr>
            <p:spPr bwMode="auto">
              <a:xfrm>
                <a:off x="2675" y="1329"/>
                <a:ext cx="53" cy="34"/>
              </a:xfrm>
              <a:custGeom>
                <a:avLst/>
                <a:gdLst>
                  <a:gd name="T0" fmla="*/ 0 w 53"/>
                  <a:gd name="T1" fmla="*/ 0 h 34"/>
                  <a:gd name="T2" fmla="*/ 5 w 53"/>
                  <a:gd name="T3" fmla="*/ 0 h 34"/>
                  <a:gd name="T4" fmla="*/ 52 w 53"/>
                  <a:gd name="T5" fmla="*/ 30 h 34"/>
                  <a:gd name="T6" fmla="*/ 52 w 53"/>
                  <a:gd name="T7" fmla="*/ 33 h 34"/>
                  <a:gd name="T8" fmla="*/ 46 w 53"/>
                  <a:gd name="T9" fmla="*/ 33 h 34"/>
                  <a:gd name="T10" fmla="*/ 0 w 53"/>
                  <a:gd name="T11" fmla="*/ 2 h 34"/>
                  <a:gd name="T12" fmla="*/ 0 w 5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4">
                    <a:moveTo>
                      <a:pt x="0" y="0"/>
                    </a:moveTo>
                    <a:lnTo>
                      <a:pt x="5" y="0"/>
                    </a:lnTo>
                    <a:lnTo>
                      <a:pt x="52" y="30"/>
                    </a:lnTo>
                    <a:lnTo>
                      <a:pt x="52" y="33"/>
                    </a:lnTo>
                    <a:lnTo>
                      <a:pt x="46" y="33"/>
                    </a:lnTo>
                    <a:lnTo>
                      <a:pt x="0" y="2"/>
                    </a:lnTo>
                    <a:lnTo>
                      <a:pt x="0" y="0"/>
                    </a:lnTo>
                  </a:path>
                </a:pathLst>
              </a:custGeom>
              <a:pattFill prst="pct20">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73" name="Freeform 63"/>
              <p:cNvSpPr>
                <a:spLocks/>
              </p:cNvSpPr>
              <p:nvPr/>
            </p:nvSpPr>
            <p:spPr bwMode="auto">
              <a:xfrm>
                <a:off x="2668" y="1313"/>
                <a:ext cx="53" cy="34"/>
              </a:xfrm>
              <a:custGeom>
                <a:avLst/>
                <a:gdLst>
                  <a:gd name="T0" fmla="*/ 0 w 53"/>
                  <a:gd name="T1" fmla="*/ 0 h 34"/>
                  <a:gd name="T2" fmla="*/ 6 w 53"/>
                  <a:gd name="T3" fmla="*/ 0 h 34"/>
                  <a:gd name="T4" fmla="*/ 52 w 53"/>
                  <a:gd name="T5" fmla="*/ 30 h 34"/>
                  <a:gd name="T6" fmla="*/ 52 w 53"/>
                  <a:gd name="T7" fmla="*/ 33 h 34"/>
                  <a:gd name="T8" fmla="*/ 47 w 53"/>
                  <a:gd name="T9" fmla="*/ 33 h 34"/>
                  <a:gd name="T10" fmla="*/ 0 w 53"/>
                  <a:gd name="T11" fmla="*/ 3 h 34"/>
                  <a:gd name="T12" fmla="*/ 0 w 5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4">
                    <a:moveTo>
                      <a:pt x="0" y="0"/>
                    </a:moveTo>
                    <a:lnTo>
                      <a:pt x="6" y="0"/>
                    </a:lnTo>
                    <a:lnTo>
                      <a:pt x="52" y="30"/>
                    </a:lnTo>
                    <a:lnTo>
                      <a:pt x="52" y="33"/>
                    </a:lnTo>
                    <a:lnTo>
                      <a:pt x="47" y="33"/>
                    </a:lnTo>
                    <a:lnTo>
                      <a:pt x="0" y="3"/>
                    </a:lnTo>
                    <a:lnTo>
                      <a:pt x="0" y="0"/>
                    </a:lnTo>
                  </a:path>
                </a:pathLst>
              </a:custGeom>
              <a:solidFill>
                <a:srgbClr val="000000"/>
              </a:solid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74" name="Freeform 64"/>
              <p:cNvSpPr>
                <a:spLocks/>
              </p:cNvSpPr>
              <p:nvPr/>
            </p:nvSpPr>
            <p:spPr bwMode="auto">
              <a:xfrm>
                <a:off x="2668" y="1301"/>
                <a:ext cx="53" cy="34"/>
              </a:xfrm>
              <a:custGeom>
                <a:avLst/>
                <a:gdLst>
                  <a:gd name="T0" fmla="*/ 0 w 53"/>
                  <a:gd name="T1" fmla="*/ 0 h 34"/>
                  <a:gd name="T2" fmla="*/ 6 w 53"/>
                  <a:gd name="T3" fmla="*/ 0 h 34"/>
                  <a:gd name="T4" fmla="*/ 52 w 53"/>
                  <a:gd name="T5" fmla="*/ 30 h 34"/>
                  <a:gd name="T6" fmla="*/ 52 w 53"/>
                  <a:gd name="T7" fmla="*/ 33 h 34"/>
                  <a:gd name="T8" fmla="*/ 47 w 53"/>
                  <a:gd name="T9" fmla="*/ 33 h 34"/>
                  <a:gd name="T10" fmla="*/ 0 w 53"/>
                  <a:gd name="T11" fmla="*/ 3 h 34"/>
                  <a:gd name="T12" fmla="*/ 0 w 5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4">
                    <a:moveTo>
                      <a:pt x="0" y="0"/>
                    </a:moveTo>
                    <a:lnTo>
                      <a:pt x="6" y="0"/>
                    </a:lnTo>
                    <a:lnTo>
                      <a:pt x="52" y="30"/>
                    </a:lnTo>
                    <a:lnTo>
                      <a:pt x="52" y="33"/>
                    </a:lnTo>
                    <a:lnTo>
                      <a:pt x="47" y="33"/>
                    </a:lnTo>
                    <a:lnTo>
                      <a:pt x="0" y="3"/>
                    </a:lnTo>
                    <a:lnTo>
                      <a:pt x="0" y="0"/>
                    </a:lnTo>
                  </a:path>
                </a:pathLst>
              </a:custGeom>
              <a:solidFill>
                <a:srgbClr val="000000"/>
              </a:solid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75" name="Freeform 65" descr="10%"/>
              <p:cNvSpPr>
                <a:spLocks/>
              </p:cNvSpPr>
              <p:nvPr/>
            </p:nvSpPr>
            <p:spPr bwMode="auto">
              <a:xfrm>
                <a:off x="2662" y="1289"/>
                <a:ext cx="59" cy="38"/>
              </a:xfrm>
              <a:custGeom>
                <a:avLst/>
                <a:gdLst>
                  <a:gd name="T0" fmla="*/ 0 w 59"/>
                  <a:gd name="T1" fmla="*/ 0 h 38"/>
                  <a:gd name="T2" fmla="*/ 5 w 59"/>
                  <a:gd name="T3" fmla="*/ 0 h 38"/>
                  <a:gd name="T4" fmla="*/ 58 w 59"/>
                  <a:gd name="T5" fmla="*/ 34 h 38"/>
                  <a:gd name="T6" fmla="*/ 58 w 59"/>
                  <a:gd name="T7" fmla="*/ 37 h 38"/>
                  <a:gd name="T8" fmla="*/ 53 w 59"/>
                  <a:gd name="T9" fmla="*/ 37 h 38"/>
                  <a:gd name="T10" fmla="*/ 0 w 59"/>
                  <a:gd name="T11" fmla="*/ 3 h 38"/>
                  <a:gd name="T12" fmla="*/ 0 w 59"/>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38">
                    <a:moveTo>
                      <a:pt x="0" y="0"/>
                    </a:moveTo>
                    <a:lnTo>
                      <a:pt x="5" y="0"/>
                    </a:lnTo>
                    <a:lnTo>
                      <a:pt x="58" y="34"/>
                    </a:lnTo>
                    <a:lnTo>
                      <a:pt x="58" y="37"/>
                    </a:lnTo>
                    <a:lnTo>
                      <a:pt x="53" y="37"/>
                    </a:lnTo>
                    <a:lnTo>
                      <a:pt x="0" y="3"/>
                    </a:lnTo>
                    <a:lnTo>
                      <a:pt x="0" y="0"/>
                    </a:lnTo>
                  </a:path>
                </a:pathLst>
              </a:custGeom>
              <a:pattFill prst="pct10">
                <a:fgClr>
                  <a:srgbClr val="000000"/>
                </a:fgClr>
                <a:bgClr>
                  <a:srgbClr val="FFFFFF"/>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76" name="Line 66"/>
              <p:cNvSpPr>
                <a:spLocks noChangeShapeType="1"/>
              </p:cNvSpPr>
              <p:nvPr/>
            </p:nvSpPr>
            <p:spPr bwMode="auto">
              <a:xfrm>
                <a:off x="2817" y="1242"/>
                <a:ext cx="81" cy="59"/>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77" name="Line 67"/>
              <p:cNvSpPr>
                <a:spLocks noChangeShapeType="1"/>
              </p:cNvSpPr>
              <p:nvPr/>
            </p:nvSpPr>
            <p:spPr bwMode="auto">
              <a:xfrm flipH="1" flipV="1">
                <a:off x="2687" y="1340"/>
                <a:ext cx="74" cy="55"/>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78" name="Freeform 68"/>
              <p:cNvSpPr>
                <a:spLocks/>
              </p:cNvSpPr>
              <p:nvPr/>
            </p:nvSpPr>
            <p:spPr bwMode="auto">
              <a:xfrm>
                <a:off x="2501" y="1238"/>
                <a:ext cx="175" cy="48"/>
              </a:xfrm>
              <a:custGeom>
                <a:avLst/>
                <a:gdLst>
                  <a:gd name="T0" fmla="*/ 0 w 175"/>
                  <a:gd name="T1" fmla="*/ 0 h 48"/>
                  <a:gd name="T2" fmla="*/ 149 w 175"/>
                  <a:gd name="T3" fmla="*/ 0 h 48"/>
                  <a:gd name="T4" fmla="*/ 174 w 175"/>
                  <a:gd name="T5" fmla="*/ 47 h 48"/>
                  <a:gd name="T6" fmla="*/ 12 w 175"/>
                  <a:gd name="T7" fmla="*/ 47 h 48"/>
                  <a:gd name="T8" fmla="*/ 0 w 175"/>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5" h="48">
                    <a:moveTo>
                      <a:pt x="0" y="0"/>
                    </a:moveTo>
                    <a:lnTo>
                      <a:pt x="149" y="0"/>
                    </a:lnTo>
                    <a:lnTo>
                      <a:pt x="174" y="47"/>
                    </a:lnTo>
                    <a:lnTo>
                      <a:pt x="12" y="47"/>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79" name="Freeform 69"/>
              <p:cNvSpPr>
                <a:spLocks/>
              </p:cNvSpPr>
              <p:nvPr/>
            </p:nvSpPr>
            <p:spPr bwMode="auto">
              <a:xfrm>
                <a:off x="2513" y="1285"/>
                <a:ext cx="187" cy="56"/>
              </a:xfrm>
              <a:custGeom>
                <a:avLst/>
                <a:gdLst>
                  <a:gd name="T0" fmla="*/ 0 w 187"/>
                  <a:gd name="T1" fmla="*/ 0 h 56"/>
                  <a:gd name="T2" fmla="*/ 162 w 187"/>
                  <a:gd name="T3" fmla="*/ 0 h 56"/>
                  <a:gd name="T4" fmla="*/ 186 w 187"/>
                  <a:gd name="T5" fmla="*/ 55 h 56"/>
                  <a:gd name="T6" fmla="*/ 13 w 187"/>
                  <a:gd name="T7" fmla="*/ 55 h 56"/>
                  <a:gd name="T8" fmla="*/ 0 w 187"/>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56">
                    <a:moveTo>
                      <a:pt x="0" y="0"/>
                    </a:moveTo>
                    <a:lnTo>
                      <a:pt x="162" y="0"/>
                    </a:lnTo>
                    <a:lnTo>
                      <a:pt x="186" y="55"/>
                    </a:lnTo>
                    <a:lnTo>
                      <a:pt x="13" y="55"/>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80" name="Freeform 70"/>
              <p:cNvSpPr>
                <a:spLocks/>
              </p:cNvSpPr>
              <p:nvPr/>
            </p:nvSpPr>
            <p:spPr bwMode="auto">
              <a:xfrm>
                <a:off x="2526" y="1344"/>
                <a:ext cx="205" cy="48"/>
              </a:xfrm>
              <a:custGeom>
                <a:avLst/>
                <a:gdLst>
                  <a:gd name="T0" fmla="*/ 0 w 205"/>
                  <a:gd name="T1" fmla="*/ 0 h 48"/>
                  <a:gd name="T2" fmla="*/ 180 w 205"/>
                  <a:gd name="T3" fmla="*/ 0 h 48"/>
                  <a:gd name="T4" fmla="*/ 204 w 205"/>
                  <a:gd name="T5" fmla="*/ 47 h 48"/>
                  <a:gd name="T6" fmla="*/ 12 w 205"/>
                  <a:gd name="T7" fmla="*/ 47 h 48"/>
                  <a:gd name="T8" fmla="*/ 0 w 205"/>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5" h="48">
                    <a:moveTo>
                      <a:pt x="0" y="0"/>
                    </a:moveTo>
                    <a:lnTo>
                      <a:pt x="180" y="0"/>
                    </a:lnTo>
                    <a:lnTo>
                      <a:pt x="204" y="47"/>
                    </a:lnTo>
                    <a:lnTo>
                      <a:pt x="12" y="47"/>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81" name="Freeform 71"/>
              <p:cNvSpPr>
                <a:spLocks/>
              </p:cNvSpPr>
              <p:nvPr/>
            </p:nvSpPr>
            <p:spPr bwMode="auto">
              <a:xfrm>
                <a:off x="2538" y="1391"/>
                <a:ext cx="218" cy="49"/>
              </a:xfrm>
              <a:custGeom>
                <a:avLst/>
                <a:gdLst>
                  <a:gd name="T0" fmla="*/ 0 w 218"/>
                  <a:gd name="T1" fmla="*/ 0 h 49"/>
                  <a:gd name="T2" fmla="*/ 192 w 218"/>
                  <a:gd name="T3" fmla="*/ 0 h 49"/>
                  <a:gd name="T4" fmla="*/ 217 w 218"/>
                  <a:gd name="T5" fmla="*/ 48 h 49"/>
                  <a:gd name="T6" fmla="*/ 13 w 218"/>
                  <a:gd name="T7" fmla="*/ 48 h 49"/>
                  <a:gd name="T8" fmla="*/ 0 w 218"/>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 h="49">
                    <a:moveTo>
                      <a:pt x="0" y="0"/>
                    </a:moveTo>
                    <a:lnTo>
                      <a:pt x="192" y="0"/>
                    </a:lnTo>
                    <a:lnTo>
                      <a:pt x="217" y="48"/>
                    </a:lnTo>
                    <a:lnTo>
                      <a:pt x="13" y="48"/>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82" name="Oval 72"/>
              <p:cNvSpPr>
                <a:spLocks noChangeArrowheads="1"/>
              </p:cNvSpPr>
              <p:nvPr/>
            </p:nvSpPr>
            <p:spPr bwMode="auto">
              <a:xfrm>
                <a:off x="2751" y="1288"/>
                <a:ext cx="147" cy="94"/>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483" name="Oval 73"/>
              <p:cNvSpPr>
                <a:spLocks noChangeArrowheads="1"/>
              </p:cNvSpPr>
              <p:nvPr/>
            </p:nvSpPr>
            <p:spPr bwMode="auto">
              <a:xfrm>
                <a:off x="2758" y="1292"/>
                <a:ext cx="127" cy="86"/>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484" name="Oval 74"/>
              <p:cNvSpPr>
                <a:spLocks noChangeArrowheads="1"/>
              </p:cNvSpPr>
              <p:nvPr/>
            </p:nvSpPr>
            <p:spPr bwMode="auto">
              <a:xfrm>
                <a:off x="2856" y="1320"/>
                <a:ext cx="8" cy="8"/>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485" name="Oval 75"/>
              <p:cNvSpPr>
                <a:spLocks noChangeArrowheads="1"/>
              </p:cNvSpPr>
              <p:nvPr/>
            </p:nvSpPr>
            <p:spPr bwMode="auto">
              <a:xfrm>
                <a:off x="2863" y="1324"/>
                <a:ext cx="8" cy="8"/>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486" name="Oval 76"/>
              <p:cNvSpPr>
                <a:spLocks noChangeArrowheads="1"/>
              </p:cNvSpPr>
              <p:nvPr/>
            </p:nvSpPr>
            <p:spPr bwMode="auto">
              <a:xfrm>
                <a:off x="2826" y="1327"/>
                <a:ext cx="8" cy="8"/>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487" name="Freeform 77"/>
              <p:cNvSpPr>
                <a:spLocks/>
              </p:cNvSpPr>
              <p:nvPr/>
            </p:nvSpPr>
            <p:spPr bwMode="auto">
              <a:xfrm>
                <a:off x="2823" y="1360"/>
                <a:ext cx="45" cy="32"/>
              </a:xfrm>
              <a:custGeom>
                <a:avLst/>
                <a:gdLst>
                  <a:gd name="T0" fmla="*/ 0 w 45"/>
                  <a:gd name="T1" fmla="*/ 0 h 32"/>
                  <a:gd name="T2" fmla="*/ 13 w 45"/>
                  <a:gd name="T3" fmla="*/ 0 h 32"/>
                  <a:gd name="T4" fmla="*/ 44 w 45"/>
                  <a:gd name="T5" fmla="*/ 31 h 32"/>
                  <a:gd name="T6" fmla="*/ 38 w 45"/>
                  <a:gd name="T7" fmla="*/ 31 h 32"/>
                  <a:gd name="T8" fmla="*/ 0 w 45"/>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2">
                    <a:moveTo>
                      <a:pt x="0" y="0"/>
                    </a:moveTo>
                    <a:lnTo>
                      <a:pt x="13" y="0"/>
                    </a:lnTo>
                    <a:lnTo>
                      <a:pt x="44" y="31"/>
                    </a:lnTo>
                    <a:lnTo>
                      <a:pt x="38" y="31"/>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88" name="Freeform 78"/>
              <p:cNvSpPr>
                <a:spLocks/>
              </p:cNvSpPr>
              <p:nvPr/>
            </p:nvSpPr>
            <p:spPr bwMode="auto">
              <a:xfrm>
                <a:off x="2854" y="1360"/>
                <a:ext cx="45" cy="32"/>
              </a:xfrm>
              <a:custGeom>
                <a:avLst/>
                <a:gdLst>
                  <a:gd name="T0" fmla="*/ 0 w 45"/>
                  <a:gd name="T1" fmla="*/ 0 h 32"/>
                  <a:gd name="T2" fmla="*/ 7 w 45"/>
                  <a:gd name="T3" fmla="*/ 0 h 32"/>
                  <a:gd name="T4" fmla="*/ 44 w 45"/>
                  <a:gd name="T5" fmla="*/ 31 h 32"/>
                  <a:gd name="T6" fmla="*/ 31 w 45"/>
                  <a:gd name="T7" fmla="*/ 31 h 32"/>
                  <a:gd name="T8" fmla="*/ 0 w 45"/>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2">
                    <a:moveTo>
                      <a:pt x="0" y="0"/>
                    </a:moveTo>
                    <a:lnTo>
                      <a:pt x="7" y="0"/>
                    </a:lnTo>
                    <a:lnTo>
                      <a:pt x="44" y="31"/>
                    </a:lnTo>
                    <a:lnTo>
                      <a:pt x="31" y="31"/>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89" name="Oval 79"/>
              <p:cNvSpPr>
                <a:spLocks noChangeArrowheads="1"/>
              </p:cNvSpPr>
              <p:nvPr/>
            </p:nvSpPr>
            <p:spPr bwMode="auto">
              <a:xfrm>
                <a:off x="2838" y="1335"/>
                <a:ext cx="8" cy="8"/>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490" name="Line 80"/>
              <p:cNvSpPr>
                <a:spLocks noChangeShapeType="1"/>
              </p:cNvSpPr>
              <p:nvPr/>
            </p:nvSpPr>
            <p:spPr bwMode="auto">
              <a:xfrm>
                <a:off x="2495" y="1238"/>
                <a:ext cx="49" cy="200"/>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91" name="Line 81"/>
              <p:cNvSpPr>
                <a:spLocks noChangeShapeType="1"/>
              </p:cNvSpPr>
              <p:nvPr/>
            </p:nvSpPr>
            <p:spPr bwMode="auto">
              <a:xfrm flipH="1" flipV="1">
                <a:off x="2898" y="1387"/>
                <a:ext cx="12" cy="48"/>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92" name="Line 82"/>
              <p:cNvSpPr>
                <a:spLocks noChangeShapeType="1"/>
              </p:cNvSpPr>
              <p:nvPr/>
            </p:nvSpPr>
            <p:spPr bwMode="auto">
              <a:xfrm flipH="1" flipV="1">
                <a:off x="2861" y="1234"/>
                <a:ext cx="6" cy="40"/>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93" name="Line 83"/>
              <p:cNvSpPr>
                <a:spLocks noChangeShapeType="1"/>
              </p:cNvSpPr>
              <p:nvPr/>
            </p:nvSpPr>
            <p:spPr bwMode="auto">
              <a:xfrm>
                <a:off x="2817" y="1332"/>
                <a:ext cx="6" cy="4"/>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94" name="Line 84"/>
              <p:cNvSpPr>
                <a:spLocks noChangeShapeType="1"/>
              </p:cNvSpPr>
              <p:nvPr/>
            </p:nvSpPr>
            <p:spPr bwMode="auto">
              <a:xfrm>
                <a:off x="2842" y="1321"/>
                <a:ext cx="6" cy="8"/>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95" name="Freeform 85" descr="75%"/>
              <p:cNvSpPr>
                <a:spLocks/>
              </p:cNvSpPr>
              <p:nvPr/>
            </p:nvSpPr>
            <p:spPr bwMode="auto">
              <a:xfrm>
                <a:off x="2823" y="1250"/>
                <a:ext cx="29" cy="18"/>
              </a:xfrm>
              <a:custGeom>
                <a:avLst/>
                <a:gdLst>
                  <a:gd name="T0" fmla="*/ 0 w 29"/>
                  <a:gd name="T1" fmla="*/ 0 h 18"/>
                  <a:gd name="T2" fmla="*/ 5 w 29"/>
                  <a:gd name="T3" fmla="*/ 0 h 18"/>
                  <a:gd name="T4" fmla="*/ 28 w 29"/>
                  <a:gd name="T5" fmla="*/ 15 h 18"/>
                  <a:gd name="T6" fmla="*/ 28 w 29"/>
                  <a:gd name="T7" fmla="*/ 17 h 18"/>
                  <a:gd name="T8" fmla="*/ 23 w 29"/>
                  <a:gd name="T9" fmla="*/ 17 h 18"/>
                  <a:gd name="T10" fmla="*/ 0 w 29"/>
                  <a:gd name="T11" fmla="*/ 3 h 18"/>
                  <a:gd name="T12" fmla="*/ 0 w 29"/>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18">
                    <a:moveTo>
                      <a:pt x="0" y="0"/>
                    </a:moveTo>
                    <a:lnTo>
                      <a:pt x="5" y="0"/>
                    </a:lnTo>
                    <a:lnTo>
                      <a:pt x="28" y="15"/>
                    </a:lnTo>
                    <a:lnTo>
                      <a:pt x="28" y="17"/>
                    </a:lnTo>
                    <a:lnTo>
                      <a:pt x="23" y="17"/>
                    </a:lnTo>
                    <a:lnTo>
                      <a:pt x="0" y="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96" name="Freeform 86" descr="75%"/>
              <p:cNvSpPr>
                <a:spLocks/>
              </p:cNvSpPr>
              <p:nvPr/>
            </p:nvSpPr>
            <p:spPr bwMode="auto">
              <a:xfrm>
                <a:off x="2805" y="1242"/>
                <a:ext cx="34" cy="23"/>
              </a:xfrm>
              <a:custGeom>
                <a:avLst/>
                <a:gdLst>
                  <a:gd name="T0" fmla="*/ 0 w 34"/>
                  <a:gd name="T1" fmla="*/ 0 h 23"/>
                  <a:gd name="T2" fmla="*/ 5 w 34"/>
                  <a:gd name="T3" fmla="*/ 0 h 23"/>
                  <a:gd name="T4" fmla="*/ 33 w 34"/>
                  <a:gd name="T5" fmla="*/ 19 h 23"/>
                  <a:gd name="T6" fmla="*/ 33 w 34"/>
                  <a:gd name="T7" fmla="*/ 22 h 23"/>
                  <a:gd name="T8" fmla="*/ 28 w 34"/>
                  <a:gd name="T9" fmla="*/ 22 h 23"/>
                  <a:gd name="T10" fmla="*/ 0 w 34"/>
                  <a:gd name="T11" fmla="*/ 3 h 23"/>
                  <a:gd name="T12" fmla="*/ 0 w 34"/>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3">
                    <a:moveTo>
                      <a:pt x="0" y="0"/>
                    </a:moveTo>
                    <a:lnTo>
                      <a:pt x="5" y="0"/>
                    </a:lnTo>
                    <a:lnTo>
                      <a:pt x="33" y="19"/>
                    </a:lnTo>
                    <a:lnTo>
                      <a:pt x="33" y="22"/>
                    </a:lnTo>
                    <a:lnTo>
                      <a:pt x="28" y="22"/>
                    </a:lnTo>
                    <a:lnTo>
                      <a:pt x="0" y="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97" name="Freeform 87" descr="75%"/>
              <p:cNvSpPr>
                <a:spLocks/>
              </p:cNvSpPr>
              <p:nvPr/>
            </p:nvSpPr>
            <p:spPr bwMode="auto">
              <a:xfrm>
                <a:off x="2507" y="1238"/>
                <a:ext cx="159" cy="38"/>
              </a:xfrm>
              <a:custGeom>
                <a:avLst/>
                <a:gdLst>
                  <a:gd name="T0" fmla="*/ 0 w 159"/>
                  <a:gd name="T1" fmla="*/ 0 h 38"/>
                  <a:gd name="T2" fmla="*/ 24 w 159"/>
                  <a:gd name="T3" fmla="*/ 0 h 38"/>
                  <a:gd name="T4" fmla="*/ 151 w 159"/>
                  <a:gd name="T5" fmla="*/ 28 h 38"/>
                  <a:gd name="T6" fmla="*/ 158 w 159"/>
                  <a:gd name="T7" fmla="*/ 37 h 38"/>
                  <a:gd name="T8" fmla="*/ 140 w 159"/>
                  <a:gd name="T9" fmla="*/ 37 h 38"/>
                  <a:gd name="T10" fmla="*/ 0 w 159"/>
                  <a:gd name="T11" fmla="*/ 13 h 38"/>
                  <a:gd name="T12" fmla="*/ 0 w 159"/>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38">
                    <a:moveTo>
                      <a:pt x="0" y="0"/>
                    </a:moveTo>
                    <a:lnTo>
                      <a:pt x="24" y="0"/>
                    </a:lnTo>
                    <a:lnTo>
                      <a:pt x="151" y="28"/>
                    </a:lnTo>
                    <a:lnTo>
                      <a:pt x="158" y="37"/>
                    </a:lnTo>
                    <a:lnTo>
                      <a:pt x="140" y="37"/>
                    </a:lnTo>
                    <a:lnTo>
                      <a:pt x="0" y="1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98" name="Freeform 88" descr="75%"/>
              <p:cNvSpPr>
                <a:spLocks/>
              </p:cNvSpPr>
              <p:nvPr/>
            </p:nvSpPr>
            <p:spPr bwMode="auto">
              <a:xfrm>
                <a:off x="2520" y="1289"/>
                <a:ext cx="177" cy="42"/>
              </a:xfrm>
              <a:custGeom>
                <a:avLst/>
                <a:gdLst>
                  <a:gd name="T0" fmla="*/ 0 w 177"/>
                  <a:gd name="T1" fmla="*/ 0 h 42"/>
                  <a:gd name="T2" fmla="*/ 23 w 177"/>
                  <a:gd name="T3" fmla="*/ 0 h 42"/>
                  <a:gd name="T4" fmla="*/ 164 w 177"/>
                  <a:gd name="T5" fmla="*/ 32 h 42"/>
                  <a:gd name="T6" fmla="*/ 176 w 177"/>
                  <a:gd name="T7" fmla="*/ 41 h 42"/>
                  <a:gd name="T8" fmla="*/ 152 w 177"/>
                  <a:gd name="T9" fmla="*/ 41 h 42"/>
                  <a:gd name="T10" fmla="*/ 0 w 177"/>
                  <a:gd name="T11" fmla="*/ 10 h 42"/>
                  <a:gd name="T12" fmla="*/ 0 w 177"/>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 h="42">
                    <a:moveTo>
                      <a:pt x="0" y="0"/>
                    </a:moveTo>
                    <a:lnTo>
                      <a:pt x="23" y="0"/>
                    </a:lnTo>
                    <a:lnTo>
                      <a:pt x="164" y="32"/>
                    </a:lnTo>
                    <a:lnTo>
                      <a:pt x="176" y="41"/>
                    </a:lnTo>
                    <a:lnTo>
                      <a:pt x="152" y="41"/>
                    </a:lnTo>
                    <a:lnTo>
                      <a:pt x="0" y="10"/>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99" name="Freeform 89" descr="75%"/>
              <p:cNvSpPr>
                <a:spLocks/>
              </p:cNvSpPr>
              <p:nvPr/>
            </p:nvSpPr>
            <p:spPr bwMode="auto">
              <a:xfrm>
                <a:off x="2532" y="1344"/>
                <a:ext cx="189" cy="38"/>
              </a:xfrm>
              <a:custGeom>
                <a:avLst/>
                <a:gdLst>
                  <a:gd name="T0" fmla="*/ 0 w 189"/>
                  <a:gd name="T1" fmla="*/ 0 h 38"/>
                  <a:gd name="T2" fmla="*/ 18 w 189"/>
                  <a:gd name="T3" fmla="*/ 0 h 38"/>
                  <a:gd name="T4" fmla="*/ 177 w 189"/>
                  <a:gd name="T5" fmla="*/ 28 h 38"/>
                  <a:gd name="T6" fmla="*/ 188 w 189"/>
                  <a:gd name="T7" fmla="*/ 37 h 38"/>
                  <a:gd name="T8" fmla="*/ 177 w 189"/>
                  <a:gd name="T9" fmla="*/ 37 h 38"/>
                  <a:gd name="T10" fmla="*/ 0 w 189"/>
                  <a:gd name="T11" fmla="*/ 9 h 38"/>
                  <a:gd name="T12" fmla="*/ 0 w 189"/>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 h="38">
                    <a:moveTo>
                      <a:pt x="0" y="0"/>
                    </a:moveTo>
                    <a:lnTo>
                      <a:pt x="18" y="0"/>
                    </a:lnTo>
                    <a:lnTo>
                      <a:pt x="177" y="28"/>
                    </a:lnTo>
                    <a:lnTo>
                      <a:pt x="188" y="37"/>
                    </a:lnTo>
                    <a:lnTo>
                      <a:pt x="177" y="37"/>
                    </a:lnTo>
                    <a:lnTo>
                      <a:pt x="0" y="9"/>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00" name="Freeform 90" descr="75%"/>
              <p:cNvSpPr>
                <a:spLocks/>
              </p:cNvSpPr>
              <p:nvPr/>
            </p:nvSpPr>
            <p:spPr bwMode="auto">
              <a:xfrm>
                <a:off x="2544" y="1395"/>
                <a:ext cx="202" cy="35"/>
              </a:xfrm>
              <a:custGeom>
                <a:avLst/>
                <a:gdLst>
                  <a:gd name="T0" fmla="*/ 0 w 202"/>
                  <a:gd name="T1" fmla="*/ 0 h 35"/>
                  <a:gd name="T2" fmla="*/ 18 w 202"/>
                  <a:gd name="T3" fmla="*/ 0 h 35"/>
                  <a:gd name="T4" fmla="*/ 195 w 202"/>
                  <a:gd name="T5" fmla="*/ 25 h 35"/>
                  <a:gd name="T6" fmla="*/ 201 w 202"/>
                  <a:gd name="T7" fmla="*/ 34 h 35"/>
                  <a:gd name="T8" fmla="*/ 184 w 202"/>
                  <a:gd name="T9" fmla="*/ 34 h 35"/>
                  <a:gd name="T10" fmla="*/ 0 w 202"/>
                  <a:gd name="T11" fmla="*/ 9 h 35"/>
                  <a:gd name="T12" fmla="*/ 0 w 202"/>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2" h="35">
                    <a:moveTo>
                      <a:pt x="0" y="0"/>
                    </a:moveTo>
                    <a:lnTo>
                      <a:pt x="18" y="0"/>
                    </a:lnTo>
                    <a:lnTo>
                      <a:pt x="195" y="25"/>
                    </a:lnTo>
                    <a:lnTo>
                      <a:pt x="201" y="34"/>
                    </a:lnTo>
                    <a:lnTo>
                      <a:pt x="184" y="34"/>
                    </a:lnTo>
                    <a:lnTo>
                      <a:pt x="0" y="9"/>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01" name="Freeform 91" descr="75%"/>
              <p:cNvSpPr>
                <a:spLocks/>
              </p:cNvSpPr>
              <p:nvPr/>
            </p:nvSpPr>
            <p:spPr bwMode="auto">
              <a:xfrm>
                <a:off x="2904" y="1387"/>
                <a:ext cx="202" cy="39"/>
              </a:xfrm>
              <a:custGeom>
                <a:avLst/>
                <a:gdLst>
                  <a:gd name="T0" fmla="*/ 0 w 202"/>
                  <a:gd name="T1" fmla="*/ 0 h 39"/>
                  <a:gd name="T2" fmla="*/ 18 w 202"/>
                  <a:gd name="T3" fmla="*/ 0 h 39"/>
                  <a:gd name="T4" fmla="*/ 195 w 202"/>
                  <a:gd name="T5" fmla="*/ 25 h 39"/>
                  <a:gd name="T6" fmla="*/ 201 w 202"/>
                  <a:gd name="T7" fmla="*/ 38 h 39"/>
                  <a:gd name="T8" fmla="*/ 183 w 202"/>
                  <a:gd name="T9" fmla="*/ 38 h 39"/>
                  <a:gd name="T10" fmla="*/ 6 w 202"/>
                  <a:gd name="T11" fmla="*/ 13 h 39"/>
                  <a:gd name="T12" fmla="*/ 0 w 202"/>
                  <a:gd name="T13" fmla="*/ 0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2" h="39">
                    <a:moveTo>
                      <a:pt x="0" y="0"/>
                    </a:moveTo>
                    <a:lnTo>
                      <a:pt x="18" y="0"/>
                    </a:lnTo>
                    <a:lnTo>
                      <a:pt x="195" y="25"/>
                    </a:lnTo>
                    <a:lnTo>
                      <a:pt x="201" y="38"/>
                    </a:lnTo>
                    <a:lnTo>
                      <a:pt x="183" y="38"/>
                    </a:lnTo>
                    <a:lnTo>
                      <a:pt x="6" y="1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02" name="Freeform 92" descr="75%"/>
              <p:cNvSpPr>
                <a:spLocks/>
              </p:cNvSpPr>
              <p:nvPr/>
            </p:nvSpPr>
            <p:spPr bwMode="auto">
              <a:xfrm>
                <a:off x="2923" y="1340"/>
                <a:ext cx="158" cy="38"/>
              </a:xfrm>
              <a:custGeom>
                <a:avLst/>
                <a:gdLst>
                  <a:gd name="T0" fmla="*/ 0 w 158"/>
                  <a:gd name="T1" fmla="*/ 6 h 38"/>
                  <a:gd name="T2" fmla="*/ 11 w 158"/>
                  <a:gd name="T3" fmla="*/ 0 h 38"/>
                  <a:gd name="T4" fmla="*/ 151 w 158"/>
                  <a:gd name="T5" fmla="*/ 28 h 38"/>
                  <a:gd name="T6" fmla="*/ 157 w 158"/>
                  <a:gd name="T7" fmla="*/ 35 h 38"/>
                  <a:gd name="T8" fmla="*/ 146 w 158"/>
                  <a:gd name="T9" fmla="*/ 37 h 38"/>
                  <a:gd name="T10" fmla="*/ 0 w 158"/>
                  <a:gd name="T11" fmla="*/ 13 h 38"/>
                  <a:gd name="T12" fmla="*/ 0 w 158"/>
                  <a:gd name="T13" fmla="*/ 6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 h="38">
                    <a:moveTo>
                      <a:pt x="0" y="6"/>
                    </a:moveTo>
                    <a:lnTo>
                      <a:pt x="11" y="0"/>
                    </a:lnTo>
                    <a:lnTo>
                      <a:pt x="151" y="28"/>
                    </a:lnTo>
                    <a:lnTo>
                      <a:pt x="157" y="35"/>
                    </a:lnTo>
                    <a:lnTo>
                      <a:pt x="146" y="37"/>
                    </a:lnTo>
                    <a:lnTo>
                      <a:pt x="0" y="13"/>
                    </a:lnTo>
                    <a:lnTo>
                      <a:pt x="0" y="6"/>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03" name="Freeform 93" descr="75%"/>
              <p:cNvSpPr>
                <a:spLocks/>
              </p:cNvSpPr>
              <p:nvPr/>
            </p:nvSpPr>
            <p:spPr bwMode="auto">
              <a:xfrm>
                <a:off x="2885" y="1285"/>
                <a:ext cx="171" cy="42"/>
              </a:xfrm>
              <a:custGeom>
                <a:avLst/>
                <a:gdLst>
                  <a:gd name="T0" fmla="*/ 0 w 171"/>
                  <a:gd name="T1" fmla="*/ 0 h 42"/>
                  <a:gd name="T2" fmla="*/ 18 w 171"/>
                  <a:gd name="T3" fmla="*/ 0 h 42"/>
                  <a:gd name="T4" fmla="*/ 164 w 171"/>
                  <a:gd name="T5" fmla="*/ 29 h 42"/>
                  <a:gd name="T6" fmla="*/ 170 w 171"/>
                  <a:gd name="T7" fmla="*/ 41 h 42"/>
                  <a:gd name="T8" fmla="*/ 147 w 171"/>
                  <a:gd name="T9" fmla="*/ 41 h 42"/>
                  <a:gd name="T10" fmla="*/ 18 w 171"/>
                  <a:gd name="T11" fmla="*/ 13 h 42"/>
                  <a:gd name="T12" fmla="*/ 0 w 171"/>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1" h="42">
                    <a:moveTo>
                      <a:pt x="0" y="0"/>
                    </a:moveTo>
                    <a:lnTo>
                      <a:pt x="18" y="0"/>
                    </a:lnTo>
                    <a:lnTo>
                      <a:pt x="164" y="29"/>
                    </a:lnTo>
                    <a:lnTo>
                      <a:pt x="170" y="41"/>
                    </a:lnTo>
                    <a:lnTo>
                      <a:pt x="147" y="41"/>
                    </a:lnTo>
                    <a:lnTo>
                      <a:pt x="18" y="1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504" name="Freeform 94" descr="75%"/>
              <p:cNvSpPr>
                <a:spLocks/>
              </p:cNvSpPr>
              <p:nvPr/>
            </p:nvSpPr>
            <p:spPr bwMode="auto">
              <a:xfrm>
                <a:off x="2867" y="1234"/>
                <a:ext cx="158" cy="38"/>
              </a:xfrm>
              <a:custGeom>
                <a:avLst/>
                <a:gdLst>
                  <a:gd name="T0" fmla="*/ 0 w 158"/>
                  <a:gd name="T1" fmla="*/ 0 h 38"/>
                  <a:gd name="T2" fmla="*/ 24 w 158"/>
                  <a:gd name="T3" fmla="*/ 0 h 38"/>
                  <a:gd name="T4" fmla="*/ 151 w 158"/>
                  <a:gd name="T5" fmla="*/ 25 h 38"/>
                  <a:gd name="T6" fmla="*/ 157 w 158"/>
                  <a:gd name="T7" fmla="*/ 37 h 38"/>
                  <a:gd name="T8" fmla="*/ 140 w 158"/>
                  <a:gd name="T9" fmla="*/ 37 h 38"/>
                  <a:gd name="T10" fmla="*/ 0 w 158"/>
                  <a:gd name="T11" fmla="*/ 9 h 38"/>
                  <a:gd name="T12" fmla="*/ 0 w 15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 h="38">
                    <a:moveTo>
                      <a:pt x="0" y="0"/>
                    </a:moveTo>
                    <a:lnTo>
                      <a:pt x="24" y="0"/>
                    </a:lnTo>
                    <a:lnTo>
                      <a:pt x="151" y="25"/>
                    </a:lnTo>
                    <a:lnTo>
                      <a:pt x="157" y="37"/>
                    </a:lnTo>
                    <a:lnTo>
                      <a:pt x="140" y="37"/>
                    </a:lnTo>
                    <a:lnTo>
                      <a:pt x="0" y="9"/>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grpSp>
          <p:nvGrpSpPr>
            <p:cNvPr id="426" name="Group 95"/>
            <p:cNvGrpSpPr>
              <a:grpSpLocks/>
            </p:cNvGrpSpPr>
            <p:nvPr/>
          </p:nvGrpSpPr>
          <p:grpSpPr bwMode="auto">
            <a:xfrm>
              <a:off x="1802" y="1081"/>
              <a:ext cx="627" cy="206"/>
              <a:chOff x="1802" y="1081"/>
              <a:chExt cx="627" cy="206"/>
            </a:xfrm>
          </p:grpSpPr>
          <p:sp>
            <p:nvSpPr>
              <p:cNvPr id="427" name="Freeform 96"/>
              <p:cNvSpPr>
                <a:spLocks/>
              </p:cNvSpPr>
              <p:nvPr/>
            </p:nvSpPr>
            <p:spPr bwMode="auto">
              <a:xfrm>
                <a:off x="2174" y="1081"/>
                <a:ext cx="168" cy="48"/>
              </a:xfrm>
              <a:custGeom>
                <a:avLst/>
                <a:gdLst>
                  <a:gd name="T0" fmla="*/ 0 w 168"/>
                  <a:gd name="T1" fmla="*/ 0 h 48"/>
                  <a:gd name="T2" fmla="*/ 143 w 168"/>
                  <a:gd name="T3" fmla="*/ 0 h 48"/>
                  <a:gd name="T4" fmla="*/ 167 w 168"/>
                  <a:gd name="T5" fmla="*/ 47 h 48"/>
                  <a:gd name="T6" fmla="*/ 6 w 168"/>
                  <a:gd name="T7" fmla="*/ 47 h 48"/>
                  <a:gd name="T8" fmla="*/ 0 w 168"/>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48">
                    <a:moveTo>
                      <a:pt x="0" y="0"/>
                    </a:moveTo>
                    <a:lnTo>
                      <a:pt x="143" y="0"/>
                    </a:lnTo>
                    <a:lnTo>
                      <a:pt x="167" y="47"/>
                    </a:lnTo>
                    <a:lnTo>
                      <a:pt x="6" y="47"/>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28" name="Freeform 97"/>
              <p:cNvSpPr>
                <a:spLocks/>
              </p:cNvSpPr>
              <p:nvPr/>
            </p:nvSpPr>
            <p:spPr bwMode="auto">
              <a:xfrm>
                <a:off x="2186" y="1128"/>
                <a:ext cx="187" cy="56"/>
              </a:xfrm>
              <a:custGeom>
                <a:avLst/>
                <a:gdLst>
                  <a:gd name="T0" fmla="*/ 0 w 187"/>
                  <a:gd name="T1" fmla="*/ 0 h 56"/>
                  <a:gd name="T2" fmla="*/ 155 w 187"/>
                  <a:gd name="T3" fmla="*/ 0 h 56"/>
                  <a:gd name="T4" fmla="*/ 186 w 187"/>
                  <a:gd name="T5" fmla="*/ 55 h 56"/>
                  <a:gd name="T6" fmla="*/ 6 w 187"/>
                  <a:gd name="T7" fmla="*/ 55 h 56"/>
                  <a:gd name="T8" fmla="*/ 0 w 187"/>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56">
                    <a:moveTo>
                      <a:pt x="0" y="0"/>
                    </a:moveTo>
                    <a:lnTo>
                      <a:pt x="155" y="0"/>
                    </a:lnTo>
                    <a:lnTo>
                      <a:pt x="186" y="55"/>
                    </a:lnTo>
                    <a:lnTo>
                      <a:pt x="6" y="55"/>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29" name="Freeform 98"/>
              <p:cNvSpPr>
                <a:spLocks/>
              </p:cNvSpPr>
              <p:nvPr/>
            </p:nvSpPr>
            <p:spPr bwMode="auto">
              <a:xfrm>
                <a:off x="2199" y="1187"/>
                <a:ext cx="199" cy="48"/>
              </a:xfrm>
              <a:custGeom>
                <a:avLst/>
                <a:gdLst>
                  <a:gd name="T0" fmla="*/ 0 w 199"/>
                  <a:gd name="T1" fmla="*/ 0 h 48"/>
                  <a:gd name="T2" fmla="*/ 173 w 199"/>
                  <a:gd name="T3" fmla="*/ 0 h 48"/>
                  <a:gd name="T4" fmla="*/ 198 w 199"/>
                  <a:gd name="T5" fmla="*/ 47 h 48"/>
                  <a:gd name="T6" fmla="*/ 12 w 199"/>
                  <a:gd name="T7" fmla="*/ 47 h 48"/>
                  <a:gd name="T8" fmla="*/ 0 w 199"/>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 h="48">
                    <a:moveTo>
                      <a:pt x="0" y="0"/>
                    </a:moveTo>
                    <a:lnTo>
                      <a:pt x="173" y="0"/>
                    </a:lnTo>
                    <a:lnTo>
                      <a:pt x="198" y="47"/>
                    </a:lnTo>
                    <a:lnTo>
                      <a:pt x="12" y="47"/>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30" name="Freeform 99"/>
              <p:cNvSpPr>
                <a:spLocks/>
              </p:cNvSpPr>
              <p:nvPr/>
            </p:nvSpPr>
            <p:spPr bwMode="auto">
              <a:xfrm>
                <a:off x="2211" y="1234"/>
                <a:ext cx="218" cy="49"/>
              </a:xfrm>
              <a:custGeom>
                <a:avLst/>
                <a:gdLst>
                  <a:gd name="T0" fmla="*/ 0 w 218"/>
                  <a:gd name="T1" fmla="*/ 0 h 49"/>
                  <a:gd name="T2" fmla="*/ 186 w 218"/>
                  <a:gd name="T3" fmla="*/ 0 h 49"/>
                  <a:gd name="T4" fmla="*/ 217 w 218"/>
                  <a:gd name="T5" fmla="*/ 48 h 49"/>
                  <a:gd name="T6" fmla="*/ 13 w 218"/>
                  <a:gd name="T7" fmla="*/ 48 h 49"/>
                  <a:gd name="T8" fmla="*/ 0 w 218"/>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 h="49">
                    <a:moveTo>
                      <a:pt x="0" y="0"/>
                    </a:moveTo>
                    <a:lnTo>
                      <a:pt x="186" y="0"/>
                    </a:lnTo>
                    <a:lnTo>
                      <a:pt x="217" y="48"/>
                    </a:lnTo>
                    <a:lnTo>
                      <a:pt x="13" y="48"/>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31" name="Oval 100"/>
              <p:cNvSpPr>
                <a:spLocks noChangeArrowheads="1"/>
              </p:cNvSpPr>
              <p:nvPr/>
            </p:nvSpPr>
            <p:spPr bwMode="auto">
              <a:xfrm>
                <a:off x="1996" y="1092"/>
                <a:ext cx="147" cy="94"/>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432" name="Freeform 101"/>
              <p:cNvSpPr>
                <a:spLocks/>
              </p:cNvSpPr>
              <p:nvPr/>
            </p:nvSpPr>
            <p:spPr bwMode="auto">
              <a:xfrm>
                <a:off x="2006" y="1101"/>
                <a:ext cx="187" cy="131"/>
              </a:xfrm>
              <a:custGeom>
                <a:avLst/>
                <a:gdLst>
                  <a:gd name="T0" fmla="*/ 131 w 187"/>
                  <a:gd name="T1" fmla="*/ 0 h 131"/>
                  <a:gd name="T2" fmla="*/ 0 w 187"/>
                  <a:gd name="T3" fmla="*/ 90 h 131"/>
                  <a:gd name="T4" fmla="*/ 50 w 187"/>
                  <a:gd name="T5" fmla="*/ 130 h 131"/>
                  <a:gd name="T6" fmla="*/ 186 w 187"/>
                  <a:gd name="T7" fmla="*/ 35 h 131"/>
                  <a:gd name="T8" fmla="*/ 131 w 187"/>
                  <a:gd name="T9" fmla="*/ 0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131">
                    <a:moveTo>
                      <a:pt x="131" y="0"/>
                    </a:moveTo>
                    <a:lnTo>
                      <a:pt x="0" y="90"/>
                    </a:lnTo>
                    <a:lnTo>
                      <a:pt x="50" y="130"/>
                    </a:lnTo>
                    <a:lnTo>
                      <a:pt x="186" y="35"/>
                    </a:lnTo>
                    <a:lnTo>
                      <a:pt x="131"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33" name="Freeform 102" descr="20%"/>
              <p:cNvSpPr>
                <a:spLocks/>
              </p:cNvSpPr>
              <p:nvPr/>
            </p:nvSpPr>
            <p:spPr bwMode="auto">
              <a:xfrm>
                <a:off x="1982" y="1176"/>
                <a:ext cx="53" cy="34"/>
              </a:xfrm>
              <a:custGeom>
                <a:avLst/>
                <a:gdLst>
                  <a:gd name="T0" fmla="*/ 0 w 53"/>
                  <a:gd name="T1" fmla="*/ 0 h 34"/>
                  <a:gd name="T2" fmla="*/ 5 w 53"/>
                  <a:gd name="T3" fmla="*/ 0 h 34"/>
                  <a:gd name="T4" fmla="*/ 52 w 53"/>
                  <a:gd name="T5" fmla="*/ 30 h 34"/>
                  <a:gd name="T6" fmla="*/ 52 w 53"/>
                  <a:gd name="T7" fmla="*/ 33 h 34"/>
                  <a:gd name="T8" fmla="*/ 46 w 53"/>
                  <a:gd name="T9" fmla="*/ 33 h 34"/>
                  <a:gd name="T10" fmla="*/ 0 w 53"/>
                  <a:gd name="T11" fmla="*/ 2 h 34"/>
                  <a:gd name="T12" fmla="*/ 0 w 5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4">
                    <a:moveTo>
                      <a:pt x="0" y="0"/>
                    </a:moveTo>
                    <a:lnTo>
                      <a:pt x="5" y="0"/>
                    </a:lnTo>
                    <a:lnTo>
                      <a:pt x="52" y="30"/>
                    </a:lnTo>
                    <a:lnTo>
                      <a:pt x="52" y="33"/>
                    </a:lnTo>
                    <a:lnTo>
                      <a:pt x="46" y="33"/>
                    </a:lnTo>
                    <a:lnTo>
                      <a:pt x="0" y="2"/>
                    </a:lnTo>
                    <a:lnTo>
                      <a:pt x="0" y="0"/>
                    </a:lnTo>
                  </a:path>
                </a:pathLst>
              </a:custGeom>
              <a:pattFill prst="pct20">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34" name="Freeform 103"/>
              <p:cNvSpPr>
                <a:spLocks/>
              </p:cNvSpPr>
              <p:nvPr/>
            </p:nvSpPr>
            <p:spPr bwMode="auto">
              <a:xfrm>
                <a:off x="1975" y="1160"/>
                <a:ext cx="53" cy="34"/>
              </a:xfrm>
              <a:custGeom>
                <a:avLst/>
                <a:gdLst>
                  <a:gd name="T0" fmla="*/ 0 w 53"/>
                  <a:gd name="T1" fmla="*/ 0 h 34"/>
                  <a:gd name="T2" fmla="*/ 6 w 53"/>
                  <a:gd name="T3" fmla="*/ 0 h 34"/>
                  <a:gd name="T4" fmla="*/ 52 w 53"/>
                  <a:gd name="T5" fmla="*/ 30 h 34"/>
                  <a:gd name="T6" fmla="*/ 52 w 53"/>
                  <a:gd name="T7" fmla="*/ 33 h 34"/>
                  <a:gd name="T8" fmla="*/ 47 w 53"/>
                  <a:gd name="T9" fmla="*/ 33 h 34"/>
                  <a:gd name="T10" fmla="*/ 0 w 53"/>
                  <a:gd name="T11" fmla="*/ 3 h 34"/>
                  <a:gd name="T12" fmla="*/ 0 w 5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4">
                    <a:moveTo>
                      <a:pt x="0" y="0"/>
                    </a:moveTo>
                    <a:lnTo>
                      <a:pt x="6" y="0"/>
                    </a:lnTo>
                    <a:lnTo>
                      <a:pt x="52" y="30"/>
                    </a:lnTo>
                    <a:lnTo>
                      <a:pt x="52" y="33"/>
                    </a:lnTo>
                    <a:lnTo>
                      <a:pt x="47" y="33"/>
                    </a:lnTo>
                    <a:lnTo>
                      <a:pt x="0" y="3"/>
                    </a:lnTo>
                    <a:lnTo>
                      <a:pt x="0" y="0"/>
                    </a:lnTo>
                  </a:path>
                </a:pathLst>
              </a:custGeom>
              <a:solidFill>
                <a:srgbClr val="000000"/>
              </a:solid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35" name="Freeform 104"/>
              <p:cNvSpPr>
                <a:spLocks/>
              </p:cNvSpPr>
              <p:nvPr/>
            </p:nvSpPr>
            <p:spPr bwMode="auto">
              <a:xfrm>
                <a:off x="1975" y="1148"/>
                <a:ext cx="53" cy="34"/>
              </a:xfrm>
              <a:custGeom>
                <a:avLst/>
                <a:gdLst>
                  <a:gd name="T0" fmla="*/ 0 w 53"/>
                  <a:gd name="T1" fmla="*/ 0 h 34"/>
                  <a:gd name="T2" fmla="*/ 6 w 53"/>
                  <a:gd name="T3" fmla="*/ 0 h 34"/>
                  <a:gd name="T4" fmla="*/ 52 w 53"/>
                  <a:gd name="T5" fmla="*/ 30 h 34"/>
                  <a:gd name="T6" fmla="*/ 52 w 53"/>
                  <a:gd name="T7" fmla="*/ 33 h 34"/>
                  <a:gd name="T8" fmla="*/ 47 w 53"/>
                  <a:gd name="T9" fmla="*/ 33 h 34"/>
                  <a:gd name="T10" fmla="*/ 0 w 53"/>
                  <a:gd name="T11" fmla="*/ 3 h 34"/>
                  <a:gd name="T12" fmla="*/ 0 w 53"/>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4">
                    <a:moveTo>
                      <a:pt x="0" y="0"/>
                    </a:moveTo>
                    <a:lnTo>
                      <a:pt x="6" y="0"/>
                    </a:lnTo>
                    <a:lnTo>
                      <a:pt x="52" y="30"/>
                    </a:lnTo>
                    <a:lnTo>
                      <a:pt x="52" y="33"/>
                    </a:lnTo>
                    <a:lnTo>
                      <a:pt x="47" y="33"/>
                    </a:lnTo>
                    <a:lnTo>
                      <a:pt x="0" y="3"/>
                    </a:lnTo>
                    <a:lnTo>
                      <a:pt x="0" y="0"/>
                    </a:lnTo>
                  </a:path>
                </a:pathLst>
              </a:custGeom>
              <a:solidFill>
                <a:srgbClr val="000000"/>
              </a:solid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36" name="Freeform 105" descr="10%"/>
              <p:cNvSpPr>
                <a:spLocks/>
              </p:cNvSpPr>
              <p:nvPr/>
            </p:nvSpPr>
            <p:spPr bwMode="auto">
              <a:xfrm>
                <a:off x="1969" y="1136"/>
                <a:ext cx="59" cy="38"/>
              </a:xfrm>
              <a:custGeom>
                <a:avLst/>
                <a:gdLst>
                  <a:gd name="T0" fmla="*/ 0 w 59"/>
                  <a:gd name="T1" fmla="*/ 0 h 38"/>
                  <a:gd name="T2" fmla="*/ 5 w 59"/>
                  <a:gd name="T3" fmla="*/ 0 h 38"/>
                  <a:gd name="T4" fmla="*/ 58 w 59"/>
                  <a:gd name="T5" fmla="*/ 34 h 38"/>
                  <a:gd name="T6" fmla="*/ 58 w 59"/>
                  <a:gd name="T7" fmla="*/ 37 h 38"/>
                  <a:gd name="T8" fmla="*/ 53 w 59"/>
                  <a:gd name="T9" fmla="*/ 37 h 38"/>
                  <a:gd name="T10" fmla="*/ 0 w 59"/>
                  <a:gd name="T11" fmla="*/ 3 h 38"/>
                  <a:gd name="T12" fmla="*/ 0 w 59"/>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38">
                    <a:moveTo>
                      <a:pt x="0" y="0"/>
                    </a:moveTo>
                    <a:lnTo>
                      <a:pt x="5" y="0"/>
                    </a:lnTo>
                    <a:lnTo>
                      <a:pt x="58" y="34"/>
                    </a:lnTo>
                    <a:lnTo>
                      <a:pt x="58" y="37"/>
                    </a:lnTo>
                    <a:lnTo>
                      <a:pt x="53" y="37"/>
                    </a:lnTo>
                    <a:lnTo>
                      <a:pt x="0" y="3"/>
                    </a:lnTo>
                    <a:lnTo>
                      <a:pt x="0" y="0"/>
                    </a:lnTo>
                  </a:path>
                </a:pathLst>
              </a:custGeom>
              <a:pattFill prst="pct10">
                <a:fgClr>
                  <a:srgbClr val="000000"/>
                </a:fgClr>
                <a:bgClr>
                  <a:srgbClr val="FFFFFF"/>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37" name="Line 106"/>
              <p:cNvSpPr>
                <a:spLocks noChangeShapeType="1"/>
              </p:cNvSpPr>
              <p:nvPr/>
            </p:nvSpPr>
            <p:spPr bwMode="auto">
              <a:xfrm>
                <a:off x="2124" y="1089"/>
                <a:ext cx="81" cy="59"/>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38" name="Line 107"/>
              <p:cNvSpPr>
                <a:spLocks noChangeShapeType="1"/>
              </p:cNvSpPr>
              <p:nvPr/>
            </p:nvSpPr>
            <p:spPr bwMode="auto">
              <a:xfrm flipH="1" flipV="1">
                <a:off x="1994" y="1187"/>
                <a:ext cx="74" cy="55"/>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39" name="Freeform 108"/>
              <p:cNvSpPr>
                <a:spLocks/>
              </p:cNvSpPr>
              <p:nvPr/>
            </p:nvSpPr>
            <p:spPr bwMode="auto">
              <a:xfrm>
                <a:off x="1808" y="1085"/>
                <a:ext cx="175" cy="48"/>
              </a:xfrm>
              <a:custGeom>
                <a:avLst/>
                <a:gdLst>
                  <a:gd name="T0" fmla="*/ 0 w 175"/>
                  <a:gd name="T1" fmla="*/ 0 h 48"/>
                  <a:gd name="T2" fmla="*/ 149 w 175"/>
                  <a:gd name="T3" fmla="*/ 0 h 48"/>
                  <a:gd name="T4" fmla="*/ 174 w 175"/>
                  <a:gd name="T5" fmla="*/ 47 h 48"/>
                  <a:gd name="T6" fmla="*/ 12 w 175"/>
                  <a:gd name="T7" fmla="*/ 47 h 48"/>
                  <a:gd name="T8" fmla="*/ 0 w 175"/>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5" h="48">
                    <a:moveTo>
                      <a:pt x="0" y="0"/>
                    </a:moveTo>
                    <a:lnTo>
                      <a:pt x="149" y="0"/>
                    </a:lnTo>
                    <a:lnTo>
                      <a:pt x="174" y="47"/>
                    </a:lnTo>
                    <a:lnTo>
                      <a:pt x="12" y="47"/>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40" name="Freeform 109"/>
              <p:cNvSpPr>
                <a:spLocks/>
              </p:cNvSpPr>
              <p:nvPr/>
            </p:nvSpPr>
            <p:spPr bwMode="auto">
              <a:xfrm>
                <a:off x="1820" y="1132"/>
                <a:ext cx="187" cy="56"/>
              </a:xfrm>
              <a:custGeom>
                <a:avLst/>
                <a:gdLst>
                  <a:gd name="T0" fmla="*/ 0 w 187"/>
                  <a:gd name="T1" fmla="*/ 0 h 56"/>
                  <a:gd name="T2" fmla="*/ 162 w 187"/>
                  <a:gd name="T3" fmla="*/ 0 h 56"/>
                  <a:gd name="T4" fmla="*/ 186 w 187"/>
                  <a:gd name="T5" fmla="*/ 55 h 56"/>
                  <a:gd name="T6" fmla="*/ 13 w 187"/>
                  <a:gd name="T7" fmla="*/ 55 h 56"/>
                  <a:gd name="T8" fmla="*/ 0 w 187"/>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 h="56">
                    <a:moveTo>
                      <a:pt x="0" y="0"/>
                    </a:moveTo>
                    <a:lnTo>
                      <a:pt x="162" y="0"/>
                    </a:lnTo>
                    <a:lnTo>
                      <a:pt x="186" y="55"/>
                    </a:lnTo>
                    <a:lnTo>
                      <a:pt x="13" y="55"/>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41" name="Freeform 110"/>
              <p:cNvSpPr>
                <a:spLocks/>
              </p:cNvSpPr>
              <p:nvPr/>
            </p:nvSpPr>
            <p:spPr bwMode="auto">
              <a:xfrm>
                <a:off x="1833" y="1191"/>
                <a:ext cx="205" cy="48"/>
              </a:xfrm>
              <a:custGeom>
                <a:avLst/>
                <a:gdLst>
                  <a:gd name="T0" fmla="*/ 0 w 205"/>
                  <a:gd name="T1" fmla="*/ 0 h 48"/>
                  <a:gd name="T2" fmla="*/ 180 w 205"/>
                  <a:gd name="T3" fmla="*/ 0 h 48"/>
                  <a:gd name="T4" fmla="*/ 204 w 205"/>
                  <a:gd name="T5" fmla="*/ 47 h 48"/>
                  <a:gd name="T6" fmla="*/ 12 w 205"/>
                  <a:gd name="T7" fmla="*/ 47 h 48"/>
                  <a:gd name="T8" fmla="*/ 0 w 205"/>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5" h="48">
                    <a:moveTo>
                      <a:pt x="0" y="0"/>
                    </a:moveTo>
                    <a:lnTo>
                      <a:pt x="180" y="0"/>
                    </a:lnTo>
                    <a:lnTo>
                      <a:pt x="204" y="47"/>
                    </a:lnTo>
                    <a:lnTo>
                      <a:pt x="12" y="47"/>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42" name="Freeform 111"/>
              <p:cNvSpPr>
                <a:spLocks/>
              </p:cNvSpPr>
              <p:nvPr/>
            </p:nvSpPr>
            <p:spPr bwMode="auto">
              <a:xfrm>
                <a:off x="1845" y="1238"/>
                <a:ext cx="218" cy="49"/>
              </a:xfrm>
              <a:custGeom>
                <a:avLst/>
                <a:gdLst>
                  <a:gd name="T0" fmla="*/ 0 w 218"/>
                  <a:gd name="T1" fmla="*/ 0 h 49"/>
                  <a:gd name="T2" fmla="*/ 192 w 218"/>
                  <a:gd name="T3" fmla="*/ 0 h 49"/>
                  <a:gd name="T4" fmla="*/ 217 w 218"/>
                  <a:gd name="T5" fmla="*/ 48 h 49"/>
                  <a:gd name="T6" fmla="*/ 13 w 218"/>
                  <a:gd name="T7" fmla="*/ 48 h 49"/>
                  <a:gd name="T8" fmla="*/ 0 w 218"/>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8" h="49">
                    <a:moveTo>
                      <a:pt x="0" y="0"/>
                    </a:moveTo>
                    <a:lnTo>
                      <a:pt x="192" y="0"/>
                    </a:lnTo>
                    <a:lnTo>
                      <a:pt x="217" y="48"/>
                    </a:lnTo>
                    <a:lnTo>
                      <a:pt x="13" y="48"/>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43" name="Oval 112"/>
              <p:cNvSpPr>
                <a:spLocks noChangeArrowheads="1"/>
              </p:cNvSpPr>
              <p:nvPr/>
            </p:nvSpPr>
            <p:spPr bwMode="auto">
              <a:xfrm>
                <a:off x="2058" y="1135"/>
                <a:ext cx="147" cy="94"/>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444" name="Oval 113"/>
              <p:cNvSpPr>
                <a:spLocks noChangeArrowheads="1"/>
              </p:cNvSpPr>
              <p:nvPr/>
            </p:nvSpPr>
            <p:spPr bwMode="auto">
              <a:xfrm>
                <a:off x="2065" y="1139"/>
                <a:ext cx="127" cy="86"/>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445" name="Oval 114"/>
              <p:cNvSpPr>
                <a:spLocks noChangeArrowheads="1"/>
              </p:cNvSpPr>
              <p:nvPr/>
            </p:nvSpPr>
            <p:spPr bwMode="auto">
              <a:xfrm>
                <a:off x="2163" y="1167"/>
                <a:ext cx="8" cy="8"/>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446" name="Oval 115"/>
              <p:cNvSpPr>
                <a:spLocks noChangeArrowheads="1"/>
              </p:cNvSpPr>
              <p:nvPr/>
            </p:nvSpPr>
            <p:spPr bwMode="auto">
              <a:xfrm>
                <a:off x="2170" y="1171"/>
                <a:ext cx="8" cy="8"/>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447" name="Oval 116"/>
              <p:cNvSpPr>
                <a:spLocks noChangeArrowheads="1"/>
              </p:cNvSpPr>
              <p:nvPr/>
            </p:nvSpPr>
            <p:spPr bwMode="auto">
              <a:xfrm>
                <a:off x="2133" y="1174"/>
                <a:ext cx="8" cy="8"/>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448" name="Freeform 117"/>
              <p:cNvSpPr>
                <a:spLocks/>
              </p:cNvSpPr>
              <p:nvPr/>
            </p:nvSpPr>
            <p:spPr bwMode="auto">
              <a:xfrm>
                <a:off x="2130" y="1207"/>
                <a:ext cx="45" cy="32"/>
              </a:xfrm>
              <a:custGeom>
                <a:avLst/>
                <a:gdLst>
                  <a:gd name="T0" fmla="*/ 0 w 45"/>
                  <a:gd name="T1" fmla="*/ 0 h 32"/>
                  <a:gd name="T2" fmla="*/ 13 w 45"/>
                  <a:gd name="T3" fmla="*/ 0 h 32"/>
                  <a:gd name="T4" fmla="*/ 44 w 45"/>
                  <a:gd name="T5" fmla="*/ 31 h 32"/>
                  <a:gd name="T6" fmla="*/ 38 w 45"/>
                  <a:gd name="T7" fmla="*/ 31 h 32"/>
                  <a:gd name="T8" fmla="*/ 0 w 45"/>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2">
                    <a:moveTo>
                      <a:pt x="0" y="0"/>
                    </a:moveTo>
                    <a:lnTo>
                      <a:pt x="13" y="0"/>
                    </a:lnTo>
                    <a:lnTo>
                      <a:pt x="44" y="31"/>
                    </a:lnTo>
                    <a:lnTo>
                      <a:pt x="38" y="31"/>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49" name="Freeform 118"/>
              <p:cNvSpPr>
                <a:spLocks/>
              </p:cNvSpPr>
              <p:nvPr/>
            </p:nvSpPr>
            <p:spPr bwMode="auto">
              <a:xfrm>
                <a:off x="2161" y="1207"/>
                <a:ext cx="45" cy="32"/>
              </a:xfrm>
              <a:custGeom>
                <a:avLst/>
                <a:gdLst>
                  <a:gd name="T0" fmla="*/ 0 w 45"/>
                  <a:gd name="T1" fmla="*/ 0 h 32"/>
                  <a:gd name="T2" fmla="*/ 7 w 45"/>
                  <a:gd name="T3" fmla="*/ 0 h 32"/>
                  <a:gd name="T4" fmla="*/ 44 w 45"/>
                  <a:gd name="T5" fmla="*/ 31 h 32"/>
                  <a:gd name="T6" fmla="*/ 31 w 45"/>
                  <a:gd name="T7" fmla="*/ 31 h 32"/>
                  <a:gd name="T8" fmla="*/ 0 w 45"/>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2">
                    <a:moveTo>
                      <a:pt x="0" y="0"/>
                    </a:moveTo>
                    <a:lnTo>
                      <a:pt x="7" y="0"/>
                    </a:lnTo>
                    <a:lnTo>
                      <a:pt x="44" y="31"/>
                    </a:lnTo>
                    <a:lnTo>
                      <a:pt x="31" y="31"/>
                    </a:lnTo>
                    <a:lnTo>
                      <a:pt x="0" y="0"/>
                    </a:lnTo>
                  </a:path>
                </a:pathLst>
              </a:custGeom>
              <a:solidFill>
                <a:srgbClr val="FFFFFF"/>
              </a:solidFill>
              <a:ln w="12700" cap="rnd" cmpd="sng">
                <a:solidFill>
                  <a:schemeClr val="accent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50" name="Oval 119"/>
              <p:cNvSpPr>
                <a:spLocks noChangeArrowheads="1"/>
              </p:cNvSpPr>
              <p:nvPr/>
            </p:nvSpPr>
            <p:spPr bwMode="auto">
              <a:xfrm>
                <a:off x="2145" y="1182"/>
                <a:ext cx="8" cy="8"/>
              </a:xfrm>
              <a:prstGeom prst="ellipse">
                <a:avLst/>
              </a:prstGeom>
              <a:solidFill>
                <a:srgbClr val="FFFFFF"/>
              </a:solidFill>
              <a:ln w="1270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ltLang="es-ES"/>
              </a:p>
            </p:txBody>
          </p:sp>
          <p:sp>
            <p:nvSpPr>
              <p:cNvPr id="451" name="Line 120"/>
              <p:cNvSpPr>
                <a:spLocks noChangeShapeType="1"/>
              </p:cNvSpPr>
              <p:nvPr/>
            </p:nvSpPr>
            <p:spPr bwMode="auto">
              <a:xfrm>
                <a:off x="1802" y="1085"/>
                <a:ext cx="49" cy="200"/>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52" name="Line 121"/>
              <p:cNvSpPr>
                <a:spLocks noChangeShapeType="1"/>
              </p:cNvSpPr>
              <p:nvPr/>
            </p:nvSpPr>
            <p:spPr bwMode="auto">
              <a:xfrm flipH="1" flipV="1">
                <a:off x="2205" y="1234"/>
                <a:ext cx="12" cy="48"/>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53" name="Line 122"/>
              <p:cNvSpPr>
                <a:spLocks noChangeShapeType="1"/>
              </p:cNvSpPr>
              <p:nvPr/>
            </p:nvSpPr>
            <p:spPr bwMode="auto">
              <a:xfrm flipH="1" flipV="1">
                <a:off x="2168" y="1081"/>
                <a:ext cx="6" cy="40"/>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54" name="Line 123"/>
              <p:cNvSpPr>
                <a:spLocks noChangeShapeType="1"/>
              </p:cNvSpPr>
              <p:nvPr/>
            </p:nvSpPr>
            <p:spPr bwMode="auto">
              <a:xfrm>
                <a:off x="2124" y="1179"/>
                <a:ext cx="6" cy="4"/>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55" name="Line 124"/>
              <p:cNvSpPr>
                <a:spLocks noChangeShapeType="1"/>
              </p:cNvSpPr>
              <p:nvPr/>
            </p:nvSpPr>
            <p:spPr bwMode="auto">
              <a:xfrm>
                <a:off x="2149" y="1168"/>
                <a:ext cx="6" cy="8"/>
              </a:xfrm>
              <a:prstGeom prst="line">
                <a:avLst/>
              </a:prstGeom>
              <a:noFill/>
              <a:ln w="12700">
                <a:solidFill>
                  <a:schemeClr val="accent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456" name="Freeform 125" descr="75%"/>
              <p:cNvSpPr>
                <a:spLocks/>
              </p:cNvSpPr>
              <p:nvPr/>
            </p:nvSpPr>
            <p:spPr bwMode="auto">
              <a:xfrm>
                <a:off x="2130" y="1097"/>
                <a:ext cx="29" cy="18"/>
              </a:xfrm>
              <a:custGeom>
                <a:avLst/>
                <a:gdLst>
                  <a:gd name="T0" fmla="*/ 0 w 29"/>
                  <a:gd name="T1" fmla="*/ 0 h 18"/>
                  <a:gd name="T2" fmla="*/ 5 w 29"/>
                  <a:gd name="T3" fmla="*/ 0 h 18"/>
                  <a:gd name="T4" fmla="*/ 28 w 29"/>
                  <a:gd name="T5" fmla="*/ 15 h 18"/>
                  <a:gd name="T6" fmla="*/ 28 w 29"/>
                  <a:gd name="T7" fmla="*/ 17 h 18"/>
                  <a:gd name="T8" fmla="*/ 23 w 29"/>
                  <a:gd name="T9" fmla="*/ 17 h 18"/>
                  <a:gd name="T10" fmla="*/ 0 w 29"/>
                  <a:gd name="T11" fmla="*/ 3 h 18"/>
                  <a:gd name="T12" fmla="*/ 0 w 29"/>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18">
                    <a:moveTo>
                      <a:pt x="0" y="0"/>
                    </a:moveTo>
                    <a:lnTo>
                      <a:pt x="5" y="0"/>
                    </a:lnTo>
                    <a:lnTo>
                      <a:pt x="28" y="15"/>
                    </a:lnTo>
                    <a:lnTo>
                      <a:pt x="28" y="17"/>
                    </a:lnTo>
                    <a:lnTo>
                      <a:pt x="23" y="17"/>
                    </a:lnTo>
                    <a:lnTo>
                      <a:pt x="0" y="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57" name="Freeform 126" descr="75%"/>
              <p:cNvSpPr>
                <a:spLocks/>
              </p:cNvSpPr>
              <p:nvPr/>
            </p:nvSpPr>
            <p:spPr bwMode="auto">
              <a:xfrm>
                <a:off x="2112" y="1089"/>
                <a:ext cx="34" cy="23"/>
              </a:xfrm>
              <a:custGeom>
                <a:avLst/>
                <a:gdLst>
                  <a:gd name="T0" fmla="*/ 0 w 34"/>
                  <a:gd name="T1" fmla="*/ 0 h 23"/>
                  <a:gd name="T2" fmla="*/ 5 w 34"/>
                  <a:gd name="T3" fmla="*/ 0 h 23"/>
                  <a:gd name="T4" fmla="*/ 33 w 34"/>
                  <a:gd name="T5" fmla="*/ 19 h 23"/>
                  <a:gd name="T6" fmla="*/ 33 w 34"/>
                  <a:gd name="T7" fmla="*/ 22 h 23"/>
                  <a:gd name="T8" fmla="*/ 28 w 34"/>
                  <a:gd name="T9" fmla="*/ 22 h 23"/>
                  <a:gd name="T10" fmla="*/ 0 w 34"/>
                  <a:gd name="T11" fmla="*/ 3 h 23"/>
                  <a:gd name="T12" fmla="*/ 0 w 34"/>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3">
                    <a:moveTo>
                      <a:pt x="0" y="0"/>
                    </a:moveTo>
                    <a:lnTo>
                      <a:pt x="5" y="0"/>
                    </a:lnTo>
                    <a:lnTo>
                      <a:pt x="33" y="19"/>
                    </a:lnTo>
                    <a:lnTo>
                      <a:pt x="33" y="22"/>
                    </a:lnTo>
                    <a:lnTo>
                      <a:pt x="28" y="22"/>
                    </a:lnTo>
                    <a:lnTo>
                      <a:pt x="0" y="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58" name="Freeform 127" descr="75%"/>
              <p:cNvSpPr>
                <a:spLocks/>
              </p:cNvSpPr>
              <p:nvPr/>
            </p:nvSpPr>
            <p:spPr bwMode="auto">
              <a:xfrm>
                <a:off x="1814" y="1085"/>
                <a:ext cx="159" cy="38"/>
              </a:xfrm>
              <a:custGeom>
                <a:avLst/>
                <a:gdLst>
                  <a:gd name="T0" fmla="*/ 0 w 159"/>
                  <a:gd name="T1" fmla="*/ 0 h 38"/>
                  <a:gd name="T2" fmla="*/ 24 w 159"/>
                  <a:gd name="T3" fmla="*/ 0 h 38"/>
                  <a:gd name="T4" fmla="*/ 151 w 159"/>
                  <a:gd name="T5" fmla="*/ 28 h 38"/>
                  <a:gd name="T6" fmla="*/ 158 w 159"/>
                  <a:gd name="T7" fmla="*/ 37 h 38"/>
                  <a:gd name="T8" fmla="*/ 140 w 159"/>
                  <a:gd name="T9" fmla="*/ 37 h 38"/>
                  <a:gd name="T10" fmla="*/ 0 w 159"/>
                  <a:gd name="T11" fmla="*/ 13 h 38"/>
                  <a:gd name="T12" fmla="*/ 0 w 159"/>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9" h="38">
                    <a:moveTo>
                      <a:pt x="0" y="0"/>
                    </a:moveTo>
                    <a:lnTo>
                      <a:pt x="24" y="0"/>
                    </a:lnTo>
                    <a:lnTo>
                      <a:pt x="151" y="28"/>
                    </a:lnTo>
                    <a:lnTo>
                      <a:pt x="158" y="37"/>
                    </a:lnTo>
                    <a:lnTo>
                      <a:pt x="140" y="37"/>
                    </a:lnTo>
                    <a:lnTo>
                      <a:pt x="0" y="1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59" name="Freeform 128" descr="75%"/>
              <p:cNvSpPr>
                <a:spLocks/>
              </p:cNvSpPr>
              <p:nvPr/>
            </p:nvSpPr>
            <p:spPr bwMode="auto">
              <a:xfrm>
                <a:off x="1827" y="1136"/>
                <a:ext cx="177" cy="42"/>
              </a:xfrm>
              <a:custGeom>
                <a:avLst/>
                <a:gdLst>
                  <a:gd name="T0" fmla="*/ 0 w 177"/>
                  <a:gd name="T1" fmla="*/ 0 h 42"/>
                  <a:gd name="T2" fmla="*/ 23 w 177"/>
                  <a:gd name="T3" fmla="*/ 0 h 42"/>
                  <a:gd name="T4" fmla="*/ 164 w 177"/>
                  <a:gd name="T5" fmla="*/ 32 h 42"/>
                  <a:gd name="T6" fmla="*/ 176 w 177"/>
                  <a:gd name="T7" fmla="*/ 41 h 42"/>
                  <a:gd name="T8" fmla="*/ 152 w 177"/>
                  <a:gd name="T9" fmla="*/ 41 h 42"/>
                  <a:gd name="T10" fmla="*/ 0 w 177"/>
                  <a:gd name="T11" fmla="*/ 10 h 42"/>
                  <a:gd name="T12" fmla="*/ 0 w 177"/>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 h="42">
                    <a:moveTo>
                      <a:pt x="0" y="0"/>
                    </a:moveTo>
                    <a:lnTo>
                      <a:pt x="23" y="0"/>
                    </a:lnTo>
                    <a:lnTo>
                      <a:pt x="164" y="32"/>
                    </a:lnTo>
                    <a:lnTo>
                      <a:pt x="176" y="41"/>
                    </a:lnTo>
                    <a:lnTo>
                      <a:pt x="152" y="41"/>
                    </a:lnTo>
                    <a:lnTo>
                      <a:pt x="0" y="10"/>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60" name="Freeform 129" descr="75%"/>
              <p:cNvSpPr>
                <a:spLocks/>
              </p:cNvSpPr>
              <p:nvPr/>
            </p:nvSpPr>
            <p:spPr bwMode="auto">
              <a:xfrm>
                <a:off x="1839" y="1191"/>
                <a:ext cx="189" cy="38"/>
              </a:xfrm>
              <a:custGeom>
                <a:avLst/>
                <a:gdLst>
                  <a:gd name="T0" fmla="*/ 0 w 189"/>
                  <a:gd name="T1" fmla="*/ 0 h 38"/>
                  <a:gd name="T2" fmla="*/ 18 w 189"/>
                  <a:gd name="T3" fmla="*/ 0 h 38"/>
                  <a:gd name="T4" fmla="*/ 177 w 189"/>
                  <a:gd name="T5" fmla="*/ 28 h 38"/>
                  <a:gd name="T6" fmla="*/ 188 w 189"/>
                  <a:gd name="T7" fmla="*/ 37 h 38"/>
                  <a:gd name="T8" fmla="*/ 177 w 189"/>
                  <a:gd name="T9" fmla="*/ 37 h 38"/>
                  <a:gd name="T10" fmla="*/ 0 w 189"/>
                  <a:gd name="T11" fmla="*/ 9 h 38"/>
                  <a:gd name="T12" fmla="*/ 0 w 189"/>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9" h="38">
                    <a:moveTo>
                      <a:pt x="0" y="0"/>
                    </a:moveTo>
                    <a:lnTo>
                      <a:pt x="18" y="0"/>
                    </a:lnTo>
                    <a:lnTo>
                      <a:pt x="177" y="28"/>
                    </a:lnTo>
                    <a:lnTo>
                      <a:pt x="188" y="37"/>
                    </a:lnTo>
                    <a:lnTo>
                      <a:pt x="177" y="37"/>
                    </a:lnTo>
                    <a:lnTo>
                      <a:pt x="0" y="9"/>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61" name="Freeform 130" descr="75%"/>
              <p:cNvSpPr>
                <a:spLocks/>
              </p:cNvSpPr>
              <p:nvPr/>
            </p:nvSpPr>
            <p:spPr bwMode="auto">
              <a:xfrm>
                <a:off x="1851" y="1242"/>
                <a:ext cx="202" cy="35"/>
              </a:xfrm>
              <a:custGeom>
                <a:avLst/>
                <a:gdLst>
                  <a:gd name="T0" fmla="*/ 0 w 202"/>
                  <a:gd name="T1" fmla="*/ 0 h 35"/>
                  <a:gd name="T2" fmla="*/ 18 w 202"/>
                  <a:gd name="T3" fmla="*/ 0 h 35"/>
                  <a:gd name="T4" fmla="*/ 195 w 202"/>
                  <a:gd name="T5" fmla="*/ 25 h 35"/>
                  <a:gd name="T6" fmla="*/ 201 w 202"/>
                  <a:gd name="T7" fmla="*/ 34 h 35"/>
                  <a:gd name="T8" fmla="*/ 184 w 202"/>
                  <a:gd name="T9" fmla="*/ 34 h 35"/>
                  <a:gd name="T10" fmla="*/ 0 w 202"/>
                  <a:gd name="T11" fmla="*/ 9 h 35"/>
                  <a:gd name="T12" fmla="*/ 0 w 202"/>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2" h="35">
                    <a:moveTo>
                      <a:pt x="0" y="0"/>
                    </a:moveTo>
                    <a:lnTo>
                      <a:pt x="18" y="0"/>
                    </a:lnTo>
                    <a:lnTo>
                      <a:pt x="195" y="25"/>
                    </a:lnTo>
                    <a:lnTo>
                      <a:pt x="201" y="34"/>
                    </a:lnTo>
                    <a:lnTo>
                      <a:pt x="184" y="34"/>
                    </a:lnTo>
                    <a:lnTo>
                      <a:pt x="0" y="9"/>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62" name="Freeform 131" descr="75%"/>
              <p:cNvSpPr>
                <a:spLocks/>
              </p:cNvSpPr>
              <p:nvPr/>
            </p:nvSpPr>
            <p:spPr bwMode="auto">
              <a:xfrm>
                <a:off x="2211" y="1234"/>
                <a:ext cx="202" cy="39"/>
              </a:xfrm>
              <a:custGeom>
                <a:avLst/>
                <a:gdLst>
                  <a:gd name="T0" fmla="*/ 0 w 202"/>
                  <a:gd name="T1" fmla="*/ 0 h 39"/>
                  <a:gd name="T2" fmla="*/ 18 w 202"/>
                  <a:gd name="T3" fmla="*/ 0 h 39"/>
                  <a:gd name="T4" fmla="*/ 195 w 202"/>
                  <a:gd name="T5" fmla="*/ 25 h 39"/>
                  <a:gd name="T6" fmla="*/ 201 w 202"/>
                  <a:gd name="T7" fmla="*/ 38 h 39"/>
                  <a:gd name="T8" fmla="*/ 183 w 202"/>
                  <a:gd name="T9" fmla="*/ 38 h 39"/>
                  <a:gd name="T10" fmla="*/ 6 w 202"/>
                  <a:gd name="T11" fmla="*/ 13 h 39"/>
                  <a:gd name="T12" fmla="*/ 0 w 202"/>
                  <a:gd name="T13" fmla="*/ 0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2" h="39">
                    <a:moveTo>
                      <a:pt x="0" y="0"/>
                    </a:moveTo>
                    <a:lnTo>
                      <a:pt x="18" y="0"/>
                    </a:lnTo>
                    <a:lnTo>
                      <a:pt x="195" y="25"/>
                    </a:lnTo>
                    <a:lnTo>
                      <a:pt x="201" y="38"/>
                    </a:lnTo>
                    <a:lnTo>
                      <a:pt x="183" y="38"/>
                    </a:lnTo>
                    <a:lnTo>
                      <a:pt x="6" y="1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63" name="Freeform 132" descr="75%"/>
              <p:cNvSpPr>
                <a:spLocks/>
              </p:cNvSpPr>
              <p:nvPr/>
            </p:nvSpPr>
            <p:spPr bwMode="auto">
              <a:xfrm>
                <a:off x="2230" y="1187"/>
                <a:ext cx="158" cy="38"/>
              </a:xfrm>
              <a:custGeom>
                <a:avLst/>
                <a:gdLst>
                  <a:gd name="T0" fmla="*/ 0 w 158"/>
                  <a:gd name="T1" fmla="*/ 6 h 38"/>
                  <a:gd name="T2" fmla="*/ 11 w 158"/>
                  <a:gd name="T3" fmla="*/ 0 h 38"/>
                  <a:gd name="T4" fmla="*/ 151 w 158"/>
                  <a:gd name="T5" fmla="*/ 28 h 38"/>
                  <a:gd name="T6" fmla="*/ 157 w 158"/>
                  <a:gd name="T7" fmla="*/ 35 h 38"/>
                  <a:gd name="T8" fmla="*/ 146 w 158"/>
                  <a:gd name="T9" fmla="*/ 37 h 38"/>
                  <a:gd name="T10" fmla="*/ 0 w 158"/>
                  <a:gd name="T11" fmla="*/ 13 h 38"/>
                  <a:gd name="T12" fmla="*/ 0 w 158"/>
                  <a:gd name="T13" fmla="*/ 6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 h="38">
                    <a:moveTo>
                      <a:pt x="0" y="6"/>
                    </a:moveTo>
                    <a:lnTo>
                      <a:pt x="11" y="0"/>
                    </a:lnTo>
                    <a:lnTo>
                      <a:pt x="151" y="28"/>
                    </a:lnTo>
                    <a:lnTo>
                      <a:pt x="157" y="35"/>
                    </a:lnTo>
                    <a:lnTo>
                      <a:pt x="146" y="37"/>
                    </a:lnTo>
                    <a:lnTo>
                      <a:pt x="0" y="13"/>
                    </a:lnTo>
                    <a:lnTo>
                      <a:pt x="0" y="6"/>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64" name="Freeform 133" descr="75%"/>
              <p:cNvSpPr>
                <a:spLocks/>
              </p:cNvSpPr>
              <p:nvPr/>
            </p:nvSpPr>
            <p:spPr bwMode="auto">
              <a:xfrm>
                <a:off x="2192" y="1132"/>
                <a:ext cx="171" cy="42"/>
              </a:xfrm>
              <a:custGeom>
                <a:avLst/>
                <a:gdLst>
                  <a:gd name="T0" fmla="*/ 0 w 171"/>
                  <a:gd name="T1" fmla="*/ 0 h 42"/>
                  <a:gd name="T2" fmla="*/ 18 w 171"/>
                  <a:gd name="T3" fmla="*/ 0 h 42"/>
                  <a:gd name="T4" fmla="*/ 164 w 171"/>
                  <a:gd name="T5" fmla="*/ 29 h 42"/>
                  <a:gd name="T6" fmla="*/ 170 w 171"/>
                  <a:gd name="T7" fmla="*/ 41 h 42"/>
                  <a:gd name="T8" fmla="*/ 147 w 171"/>
                  <a:gd name="T9" fmla="*/ 41 h 42"/>
                  <a:gd name="T10" fmla="*/ 18 w 171"/>
                  <a:gd name="T11" fmla="*/ 13 h 42"/>
                  <a:gd name="T12" fmla="*/ 0 w 171"/>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1" h="42">
                    <a:moveTo>
                      <a:pt x="0" y="0"/>
                    </a:moveTo>
                    <a:lnTo>
                      <a:pt x="18" y="0"/>
                    </a:lnTo>
                    <a:lnTo>
                      <a:pt x="164" y="29"/>
                    </a:lnTo>
                    <a:lnTo>
                      <a:pt x="170" y="41"/>
                    </a:lnTo>
                    <a:lnTo>
                      <a:pt x="147" y="41"/>
                    </a:lnTo>
                    <a:lnTo>
                      <a:pt x="18" y="13"/>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65" name="Freeform 134" descr="75%"/>
              <p:cNvSpPr>
                <a:spLocks/>
              </p:cNvSpPr>
              <p:nvPr/>
            </p:nvSpPr>
            <p:spPr bwMode="auto">
              <a:xfrm>
                <a:off x="2174" y="1081"/>
                <a:ext cx="158" cy="38"/>
              </a:xfrm>
              <a:custGeom>
                <a:avLst/>
                <a:gdLst>
                  <a:gd name="T0" fmla="*/ 0 w 158"/>
                  <a:gd name="T1" fmla="*/ 0 h 38"/>
                  <a:gd name="T2" fmla="*/ 24 w 158"/>
                  <a:gd name="T3" fmla="*/ 0 h 38"/>
                  <a:gd name="T4" fmla="*/ 151 w 158"/>
                  <a:gd name="T5" fmla="*/ 25 h 38"/>
                  <a:gd name="T6" fmla="*/ 157 w 158"/>
                  <a:gd name="T7" fmla="*/ 37 h 38"/>
                  <a:gd name="T8" fmla="*/ 140 w 158"/>
                  <a:gd name="T9" fmla="*/ 37 h 38"/>
                  <a:gd name="T10" fmla="*/ 0 w 158"/>
                  <a:gd name="T11" fmla="*/ 9 h 38"/>
                  <a:gd name="T12" fmla="*/ 0 w 158"/>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 h="38">
                    <a:moveTo>
                      <a:pt x="0" y="0"/>
                    </a:moveTo>
                    <a:lnTo>
                      <a:pt x="24" y="0"/>
                    </a:lnTo>
                    <a:lnTo>
                      <a:pt x="151" y="25"/>
                    </a:lnTo>
                    <a:lnTo>
                      <a:pt x="157" y="37"/>
                    </a:lnTo>
                    <a:lnTo>
                      <a:pt x="140" y="37"/>
                    </a:lnTo>
                    <a:lnTo>
                      <a:pt x="0" y="9"/>
                    </a:lnTo>
                    <a:lnTo>
                      <a:pt x="0" y="0"/>
                    </a:lnTo>
                  </a:path>
                </a:pathLst>
              </a:custGeom>
              <a:pattFill prst="pct75">
                <a:fgClr>
                  <a:srgbClr val="FFFFFF"/>
                </a:fgClr>
                <a:bgClr>
                  <a:srgbClr val="000000"/>
                </a:bgClr>
              </a:patt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grpSp>
      </p:grpSp>
      <p:pic>
        <p:nvPicPr>
          <p:cNvPr id="411" name="Picture 2" descr="http://gps.topografia.upm.es/imagenes/MER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247728"/>
            <a:ext cx="2305050" cy="2133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4" name="Picture 4" descr="http://global.topcon.com/news/images/grs1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4217987"/>
            <a:ext cx="1428750" cy="2143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5" name="Picture 10" descr="http://cdns2.freepik.com/foto-gratis/_4279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150" y="4989513"/>
            <a:ext cx="1309688" cy="1260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7" name="416 Flecha derecha"/>
          <p:cNvSpPr/>
          <p:nvPr/>
        </p:nvSpPr>
        <p:spPr>
          <a:xfrm>
            <a:off x="2627784" y="5289550"/>
            <a:ext cx="1211808" cy="330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418" name="417 Flecha derecha"/>
          <p:cNvSpPr/>
          <p:nvPr/>
        </p:nvSpPr>
        <p:spPr>
          <a:xfrm rot="10800000">
            <a:off x="5466333" y="5292725"/>
            <a:ext cx="1697955" cy="330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8" name="7 CuadroTexto"/>
          <p:cNvSpPr txBox="1"/>
          <p:nvPr/>
        </p:nvSpPr>
        <p:spPr>
          <a:xfrm>
            <a:off x="244704" y="3933056"/>
            <a:ext cx="2021670" cy="584775"/>
          </a:xfrm>
          <a:prstGeom prst="rect">
            <a:avLst/>
          </a:prstGeom>
          <a:noFill/>
        </p:spPr>
        <p:txBody>
          <a:bodyPr wrap="square" lIns="36000" rIns="36000" rtlCol="0">
            <a:spAutoFit/>
          </a:bodyPr>
          <a:lstStyle/>
          <a:p>
            <a:pPr algn="ctr"/>
            <a:r>
              <a:rPr lang="es-ES" sz="1600" dirty="0">
                <a:solidFill>
                  <a:srgbClr val="FFFF00"/>
                </a:solidFill>
                <a:effectLst>
                  <a:outerShdw blurRad="38100" dist="38100" dir="2700000" algn="tl">
                    <a:srgbClr val="000000">
                      <a:alpha val="43137"/>
                    </a:srgbClr>
                  </a:outerShdw>
                </a:effectLst>
              </a:rPr>
              <a:t>Estación de Referencia en posición conocida</a:t>
            </a:r>
          </a:p>
        </p:txBody>
      </p:sp>
      <p:sp>
        <p:nvSpPr>
          <p:cNvPr id="548" name="547 CuadroTexto"/>
          <p:cNvSpPr txBox="1"/>
          <p:nvPr/>
        </p:nvSpPr>
        <p:spPr>
          <a:xfrm>
            <a:off x="3635896" y="4428401"/>
            <a:ext cx="2021670" cy="584775"/>
          </a:xfrm>
          <a:prstGeom prst="rect">
            <a:avLst/>
          </a:prstGeom>
          <a:noFill/>
        </p:spPr>
        <p:txBody>
          <a:bodyPr wrap="square" lIns="36000" rIns="36000" rtlCol="0">
            <a:spAutoFit/>
          </a:bodyPr>
          <a:lstStyle/>
          <a:p>
            <a:pPr algn="ctr"/>
            <a:r>
              <a:rPr lang="es-ES" sz="1600" dirty="0">
                <a:solidFill>
                  <a:srgbClr val="FFFF00"/>
                </a:solidFill>
                <a:effectLst>
                  <a:outerShdw blurRad="38100" dist="38100" dir="2700000" algn="tl">
                    <a:srgbClr val="000000">
                      <a:alpha val="43137"/>
                    </a:srgbClr>
                  </a:outerShdw>
                </a:effectLst>
              </a:rPr>
              <a:t>Los datos se procesan en gabinete</a:t>
            </a:r>
          </a:p>
        </p:txBody>
      </p:sp>
      <p:sp>
        <p:nvSpPr>
          <p:cNvPr id="549" name="548 CuadroTexto"/>
          <p:cNvSpPr txBox="1"/>
          <p:nvPr/>
        </p:nvSpPr>
        <p:spPr>
          <a:xfrm>
            <a:off x="7092280" y="3924345"/>
            <a:ext cx="2021670" cy="584775"/>
          </a:xfrm>
          <a:prstGeom prst="rect">
            <a:avLst/>
          </a:prstGeom>
          <a:noFill/>
        </p:spPr>
        <p:txBody>
          <a:bodyPr wrap="square" lIns="36000" rIns="36000" rtlCol="0">
            <a:spAutoFit/>
          </a:bodyPr>
          <a:lstStyle/>
          <a:p>
            <a:pPr algn="ctr"/>
            <a:r>
              <a:rPr lang="es-ES" sz="1600" dirty="0">
                <a:solidFill>
                  <a:srgbClr val="FFFF00"/>
                </a:solidFill>
                <a:effectLst>
                  <a:outerShdw blurRad="38100" dist="38100" dir="2700000" algn="tl">
                    <a:srgbClr val="000000">
                      <a:alpha val="43137"/>
                    </a:srgbClr>
                  </a:outerShdw>
                </a:effectLst>
              </a:rPr>
              <a:t>Móvil en una posición desconocida</a:t>
            </a:r>
          </a:p>
        </p:txBody>
      </p:sp>
      <p:sp>
        <p:nvSpPr>
          <p:cNvPr id="146" name="145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Tree>
    <p:extLst>
      <p:ext uri="{BB962C8B-B14F-4D97-AF65-F5344CB8AC3E}">
        <p14:creationId xmlns:p14="http://schemas.microsoft.com/office/powerpoint/2010/main" val="311297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animBg="1"/>
      <p:bldP spid="418" grpId="0" animBg="1"/>
      <p:bldP spid="8" grpId="0"/>
      <p:bldP spid="548" grpId="0"/>
      <p:bldP spid="5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70762" y="1196752"/>
            <a:ext cx="8802476" cy="4154984"/>
          </a:xfrm>
          <a:prstGeom prst="rect">
            <a:avLst/>
          </a:prstGeom>
          <a:noFill/>
        </p:spPr>
        <p:txBody>
          <a:bodyPr wrap="square" rtlCol="0">
            <a:spAutoFit/>
          </a:bodyPr>
          <a:lstStyle/>
          <a:p>
            <a:r>
              <a:rPr lang="es-ES" sz="2400" dirty="0">
                <a:effectLst>
                  <a:outerShdw blurRad="38100" dist="38100" dir="2700000" algn="tl">
                    <a:srgbClr val="000000">
                      <a:alpha val="43137"/>
                    </a:srgbClr>
                  </a:outerShdw>
                </a:effectLst>
              </a:rPr>
              <a:t>DGPS: CORRECCIÓN DE CÓDIGO</a:t>
            </a:r>
          </a:p>
          <a:p>
            <a:pPr marL="914400" lvl="1" indent="-457200">
              <a:buFont typeface="+mj-lt"/>
              <a:buAutoNum type="arabicPeriod"/>
            </a:pPr>
            <a:r>
              <a:rPr lang="es-ES" sz="2400" dirty="0"/>
              <a:t>En un receptor ubicado en coordenadas conocidas (Estación de referencia) se compara la </a:t>
            </a:r>
            <a:r>
              <a:rPr lang="es-ES" sz="2400" dirty="0" err="1"/>
              <a:t>pseudodistancia</a:t>
            </a:r>
            <a:r>
              <a:rPr lang="es-ES" sz="2400" dirty="0"/>
              <a:t> observada a cada satélite con la que realmente debería haber al ser conocida la posición del satélite y el receptor.</a:t>
            </a:r>
          </a:p>
          <a:p>
            <a:pPr marL="914400" lvl="1" indent="-457200">
              <a:buFont typeface="+mj-lt"/>
              <a:buAutoNum type="arabicPeriod"/>
            </a:pPr>
            <a:r>
              <a:rPr lang="es-ES" sz="2400" dirty="0"/>
              <a:t>La diferencia entre ambos datos resume en un único número el conjunto de errores que se están cometiendo (posición del satélite, retardo del reloj del satélite)</a:t>
            </a:r>
          </a:p>
          <a:p>
            <a:pPr marL="914400" lvl="1" indent="-457200">
              <a:buFont typeface="+mj-lt"/>
              <a:buAutoNum type="arabicPeriod"/>
            </a:pPr>
            <a:r>
              <a:rPr lang="es-ES" sz="2400" dirty="0"/>
              <a:t>Ese error se suma a cada </a:t>
            </a:r>
            <a:r>
              <a:rPr lang="es-ES" sz="2400" dirty="0" err="1"/>
              <a:t>pseudodistancia</a:t>
            </a:r>
            <a:r>
              <a:rPr lang="es-ES" sz="2400" dirty="0"/>
              <a:t> observada en el equipo móvil. Con las nuevas </a:t>
            </a:r>
            <a:r>
              <a:rPr lang="es-ES" sz="2400" dirty="0" err="1"/>
              <a:t>pseudodistancias</a:t>
            </a:r>
            <a:r>
              <a:rPr lang="es-ES" sz="2400" dirty="0"/>
              <a:t> se recalcula de nuevo la posición.</a:t>
            </a:r>
          </a:p>
        </p:txBody>
      </p:sp>
      <p:sp>
        <p:nvSpPr>
          <p:cNvPr id="7" name="6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Tree>
    <p:extLst>
      <p:ext uri="{BB962C8B-B14F-4D97-AF65-F5344CB8AC3E}">
        <p14:creationId xmlns:p14="http://schemas.microsoft.com/office/powerpoint/2010/main" val="487887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So the horizontal distance between P and Q is x2 - x1 and the vertical distance between the points is y2 - 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847970"/>
            <a:ext cx="6120680" cy="4893398"/>
          </a:xfrm>
          <a:prstGeom prst="rect">
            <a:avLst/>
          </a:prstGeom>
          <a:solidFill>
            <a:schemeClr val="bg1"/>
          </a:solidFill>
        </p:spPr>
      </p:pic>
      <p:pic>
        <p:nvPicPr>
          <p:cNvPr id="2052" name="Picture 4" descr="the square root of the horizontal distance between the points squared plus the vertical distance between the points square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5804256"/>
            <a:ext cx="2209800" cy="3143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square root of the sum of the squares of each of the x distance between the points, the y distance between the points and the z distance between the point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436" y="6246067"/>
            <a:ext cx="3305175" cy="495301"/>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5940152" y="5730586"/>
            <a:ext cx="2160240" cy="461665"/>
          </a:xfrm>
          <a:prstGeom prst="rect">
            <a:avLst/>
          </a:prstGeom>
          <a:solidFill>
            <a:schemeClr val="accent1">
              <a:lumMod val="20000"/>
              <a:lumOff val="80000"/>
              <a:alpha val="34000"/>
            </a:schemeClr>
          </a:solidFill>
        </p:spPr>
        <p:txBody>
          <a:bodyPr wrap="square" rtlCol="0">
            <a:spAutoFit/>
          </a:bodyPr>
          <a:lstStyle/>
          <a:p>
            <a:r>
              <a:rPr lang="es-ES" sz="2400" dirty="0">
                <a:solidFill>
                  <a:schemeClr val="accent6">
                    <a:lumMod val="75000"/>
                  </a:schemeClr>
                </a:solidFill>
                <a:effectLst>
                  <a:outerShdw blurRad="38100" dist="38100" dir="2700000" algn="tl">
                    <a:srgbClr val="000000">
                      <a:alpha val="43137"/>
                    </a:srgbClr>
                  </a:outerShdw>
                </a:effectLst>
              </a:rPr>
              <a:t>Distancia en 2D</a:t>
            </a:r>
            <a:endParaRPr lang="es-ES" sz="2400" dirty="0">
              <a:solidFill>
                <a:schemeClr val="bg1"/>
              </a:solidFill>
            </a:endParaRPr>
          </a:p>
        </p:txBody>
      </p:sp>
      <p:sp>
        <p:nvSpPr>
          <p:cNvPr id="6" name="5 CuadroTexto"/>
          <p:cNvSpPr txBox="1"/>
          <p:nvPr/>
        </p:nvSpPr>
        <p:spPr>
          <a:xfrm>
            <a:off x="6660232" y="6240458"/>
            <a:ext cx="2160240" cy="461665"/>
          </a:xfrm>
          <a:prstGeom prst="rect">
            <a:avLst/>
          </a:prstGeom>
          <a:solidFill>
            <a:schemeClr val="accent1">
              <a:lumMod val="20000"/>
              <a:lumOff val="80000"/>
              <a:alpha val="34000"/>
            </a:schemeClr>
          </a:solidFill>
        </p:spPr>
        <p:txBody>
          <a:bodyPr wrap="square" rtlCol="0">
            <a:spAutoFit/>
          </a:bodyPr>
          <a:lstStyle/>
          <a:p>
            <a:r>
              <a:rPr lang="es-ES" sz="2400" dirty="0">
                <a:solidFill>
                  <a:schemeClr val="accent6">
                    <a:lumMod val="75000"/>
                  </a:schemeClr>
                </a:solidFill>
                <a:effectLst>
                  <a:outerShdw blurRad="38100" dist="38100" dir="2700000" algn="tl">
                    <a:srgbClr val="000000">
                      <a:alpha val="43137"/>
                    </a:srgbClr>
                  </a:outerShdw>
                </a:effectLst>
              </a:rPr>
              <a:t>Distancia en 3D</a:t>
            </a:r>
            <a:endParaRPr lang="es-ES" sz="2400" dirty="0">
              <a:solidFill>
                <a:schemeClr val="bg1"/>
              </a:solidFill>
            </a:endParaRPr>
          </a:p>
        </p:txBody>
      </p:sp>
      <p:sp>
        <p:nvSpPr>
          <p:cNvPr id="7" name="6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
        <p:nvSpPr>
          <p:cNvPr id="8" name="Text Box 88"/>
          <p:cNvSpPr txBox="1">
            <a:spLocks noChangeArrowheads="1"/>
          </p:cNvSpPr>
          <p:nvPr/>
        </p:nvSpPr>
        <p:spPr bwMode="auto">
          <a:xfrm>
            <a:off x="179512" y="1113711"/>
            <a:ext cx="896448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kumimoji="1" lang="es-ES_tradnl" sz="3000" b="1" kern="0" dirty="0">
                <a:solidFill>
                  <a:schemeClr val="accent6">
                    <a:lumMod val="75000"/>
                  </a:schemeClr>
                </a:solidFill>
                <a:effectLst>
                  <a:outerShdw blurRad="38100" dist="38100" dir="2700000" algn="tl">
                    <a:srgbClr val="000000"/>
                  </a:outerShdw>
                </a:effectLst>
                <a:latin typeface="+mj-lt"/>
                <a:ea typeface="+mj-ea"/>
                <a:cs typeface="+mj-cs"/>
              </a:rPr>
              <a:t>Distancia entre dos puntos. Teorema de Pitágoras.</a:t>
            </a:r>
          </a:p>
        </p:txBody>
      </p:sp>
    </p:spTree>
    <p:extLst>
      <p:ext uri="{BB962C8B-B14F-4D97-AF65-F5344CB8AC3E}">
        <p14:creationId xmlns:p14="http://schemas.microsoft.com/office/powerpoint/2010/main" val="4207261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ur Satellites Required for GPS &quot;Triangulation&quot;"/>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79712" y="1295805"/>
            <a:ext cx="4176464" cy="5504797"/>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228184" y="6069711"/>
            <a:ext cx="2376264" cy="646331"/>
          </a:xfrm>
          <a:prstGeom prst="rect">
            <a:avLst/>
          </a:prstGeom>
        </p:spPr>
        <p:txBody>
          <a:bodyPr wrap="square">
            <a:spAutoFit/>
          </a:bodyPr>
          <a:lstStyle/>
          <a:p>
            <a:r>
              <a:rPr lang="en-US" sz="1200" i="1" dirty="0"/>
              <a:t>Courtesy of:</a:t>
            </a:r>
            <a:br>
              <a:rPr lang="en-US" sz="1200" dirty="0"/>
            </a:br>
            <a:r>
              <a:rPr lang="en-US" sz="1200" dirty="0"/>
              <a:t>Jan Van Sickle, Ph.D.</a:t>
            </a:r>
            <a:br>
              <a:rPr lang="en-US" sz="1200" dirty="0"/>
            </a:br>
            <a:r>
              <a:rPr lang="en-US" sz="1200" dirty="0"/>
              <a:t>GPS, GNSS and GIS</a:t>
            </a:r>
          </a:p>
        </p:txBody>
      </p:sp>
      <p:sp>
        <p:nvSpPr>
          <p:cNvPr id="4" name="3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
        <p:nvSpPr>
          <p:cNvPr id="5" name="Text Box 88"/>
          <p:cNvSpPr txBox="1">
            <a:spLocks noChangeArrowheads="1"/>
          </p:cNvSpPr>
          <p:nvPr/>
        </p:nvSpPr>
        <p:spPr bwMode="auto">
          <a:xfrm>
            <a:off x="72008" y="836712"/>
            <a:ext cx="896448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kumimoji="1" lang="es-ES_tradnl" sz="3000" kern="0" dirty="0">
                <a:latin typeface="+mj-lt"/>
                <a:ea typeface="+mj-ea"/>
                <a:cs typeface="+mj-cs"/>
              </a:rPr>
              <a:t>Cálculo del posicionamiento con </a:t>
            </a:r>
            <a:r>
              <a:rPr kumimoji="1" lang="es-ES_tradnl" sz="3000" kern="0" dirty="0" err="1">
                <a:latin typeface="+mj-lt"/>
                <a:ea typeface="+mj-ea"/>
                <a:cs typeface="+mj-cs"/>
              </a:rPr>
              <a:t>pseudistancias</a:t>
            </a:r>
            <a:endParaRPr kumimoji="1" lang="es-ES_tradnl" sz="3000" kern="0" dirty="0">
              <a:latin typeface="+mj-lt"/>
              <a:ea typeface="+mj-ea"/>
              <a:cs typeface="+mj-cs"/>
            </a:endParaRPr>
          </a:p>
        </p:txBody>
      </p:sp>
    </p:spTree>
    <p:extLst>
      <p:ext uri="{BB962C8B-B14F-4D97-AF65-F5344CB8AC3E}">
        <p14:creationId xmlns:p14="http://schemas.microsoft.com/office/powerpoint/2010/main" val="3284851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98506" y="1124744"/>
            <a:ext cx="8946988" cy="5262979"/>
          </a:xfrm>
          <a:prstGeom prst="rect">
            <a:avLst/>
          </a:prstGeom>
          <a:noFill/>
        </p:spPr>
        <p:txBody>
          <a:bodyPr wrap="square" rtlCol="0">
            <a:spAutoFit/>
          </a:bodyPr>
          <a:lstStyle/>
          <a:p>
            <a:r>
              <a:rPr lang="es-ES" sz="2400" dirty="0">
                <a:effectLst>
                  <a:outerShdw blurRad="38100" dist="38100" dir="2700000" algn="tl">
                    <a:srgbClr val="000000">
                      <a:alpha val="43137"/>
                    </a:srgbClr>
                  </a:outerShdw>
                </a:effectLst>
              </a:rPr>
              <a:t>Real Time </a:t>
            </a:r>
            <a:r>
              <a:rPr lang="es-ES" sz="2400" dirty="0" err="1">
                <a:effectLst>
                  <a:outerShdw blurRad="38100" dist="38100" dir="2700000" algn="tl">
                    <a:srgbClr val="000000">
                      <a:alpha val="43137"/>
                    </a:srgbClr>
                  </a:outerShdw>
                </a:effectLst>
              </a:rPr>
              <a:t>Kinematic</a:t>
            </a:r>
            <a:r>
              <a:rPr lang="es-ES" sz="2400" dirty="0">
                <a:effectLst>
                  <a:outerShdw blurRad="38100" dist="38100" dir="2700000" algn="tl">
                    <a:srgbClr val="000000">
                      <a:alpha val="43137"/>
                    </a:srgbClr>
                  </a:outerShdw>
                </a:effectLst>
              </a:rPr>
              <a:t>: CORRECCIÓN DE FASE</a:t>
            </a:r>
          </a:p>
          <a:p>
            <a:endParaRPr lang="es-ES" sz="2400" dirty="0">
              <a:effectLst>
                <a:outerShdw blurRad="38100" dist="38100" dir="2700000" algn="tl">
                  <a:srgbClr val="000000">
                    <a:alpha val="43137"/>
                  </a:srgbClr>
                </a:outerShdw>
              </a:effectLst>
            </a:endParaRPr>
          </a:p>
          <a:p>
            <a:pPr marL="914400" lvl="1" indent="-457200">
              <a:buFont typeface="+mj-lt"/>
              <a:buAutoNum type="arabicPeriod"/>
            </a:pPr>
            <a:r>
              <a:rPr lang="es-ES" sz="2400" dirty="0"/>
              <a:t>Esta técnica hace uso de la observación de la onda portadora con mucha precisión (mm). Implica el uso de equipos mucho más sofisticados y costosos.</a:t>
            </a:r>
          </a:p>
          <a:p>
            <a:pPr marL="914400" lvl="1" indent="-457200">
              <a:buFont typeface="+mj-lt"/>
              <a:buAutoNum type="arabicPeriod"/>
            </a:pPr>
            <a:r>
              <a:rPr lang="es-ES" sz="2400" dirty="0"/>
              <a:t>La técnica busca encontrar el número entero de ciclos que separan al receptor móvil del satélite. Se trata de un proceso iterativo que utiliza datos de fase portadora de una estación de referencia. Requiere tiempo (Especialmente si solo hay datos de una frecuencia).</a:t>
            </a:r>
          </a:p>
          <a:p>
            <a:pPr marL="914400" lvl="1" indent="-457200">
              <a:buFont typeface="+mj-lt"/>
              <a:buAutoNum type="arabicPeriod"/>
            </a:pPr>
            <a:r>
              <a:rPr lang="es-ES" sz="2400" dirty="0"/>
              <a:t>Conocida la fase y el número entero de ciclos, es posible conocer la distancia a cada satélite de forma muy precisa y calcular la posición del móvil. </a:t>
            </a:r>
          </a:p>
          <a:p>
            <a:pPr marL="914400" lvl="1" indent="-457200">
              <a:buFont typeface="+mj-lt"/>
              <a:buAutoNum type="arabicPeriod"/>
            </a:pPr>
            <a:r>
              <a:rPr lang="es-ES" sz="2400" dirty="0"/>
              <a:t>&lt;50 km desde la estación.</a:t>
            </a:r>
          </a:p>
        </p:txBody>
      </p:sp>
      <p:sp>
        <p:nvSpPr>
          <p:cNvPr id="4" name="3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Tree>
    <p:extLst>
      <p:ext uri="{BB962C8B-B14F-4D97-AF65-F5344CB8AC3E}">
        <p14:creationId xmlns:p14="http://schemas.microsoft.com/office/powerpoint/2010/main" val="2493753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CuadroTexto"/>
          <p:cNvSpPr txBox="1"/>
          <p:nvPr/>
        </p:nvSpPr>
        <p:spPr>
          <a:xfrm>
            <a:off x="251520" y="1052736"/>
            <a:ext cx="7881048" cy="4524315"/>
          </a:xfrm>
          <a:prstGeom prst="rect">
            <a:avLst/>
          </a:prstGeom>
          <a:noFill/>
        </p:spPr>
        <p:txBody>
          <a:bodyPr wrap="square" rtlCol="0">
            <a:spAutoFit/>
          </a:bodyPr>
          <a:lstStyle/>
          <a:p>
            <a:r>
              <a:rPr lang="es-ES" sz="2400" dirty="0"/>
              <a:t>RTK. Procesado de fase:</a:t>
            </a:r>
          </a:p>
          <a:p>
            <a:r>
              <a:rPr lang="es-ES" sz="2400" dirty="0"/>
              <a:t>			</a:t>
            </a:r>
          </a:p>
          <a:p>
            <a:r>
              <a:rPr lang="es-ES" sz="2400" dirty="0"/>
              <a:t>	</a:t>
            </a:r>
          </a:p>
          <a:p>
            <a:endParaRPr lang="es-ES" sz="2400" dirty="0"/>
          </a:p>
          <a:p>
            <a:endParaRPr lang="es-ES" sz="2400" dirty="0"/>
          </a:p>
          <a:p>
            <a:endParaRPr lang="es-ES" sz="2400" dirty="0"/>
          </a:p>
          <a:p>
            <a:endParaRPr lang="es-ES" sz="2400" dirty="0"/>
          </a:p>
          <a:p>
            <a:endParaRPr lang="es-ES" sz="2400" dirty="0"/>
          </a:p>
          <a:p>
            <a:r>
              <a:rPr lang="es-ES" sz="2400" dirty="0"/>
              <a:t>	</a:t>
            </a:r>
          </a:p>
          <a:p>
            <a:r>
              <a:rPr lang="es-ES" sz="2400" dirty="0"/>
              <a:t>	</a:t>
            </a:r>
          </a:p>
          <a:p>
            <a:endParaRPr lang="es-ES" sz="2400" dirty="0"/>
          </a:p>
          <a:p>
            <a:r>
              <a:rPr lang="es-ES" sz="2400" dirty="0"/>
              <a:t>	</a:t>
            </a:r>
          </a:p>
        </p:txBody>
      </p:sp>
      <p:pic>
        <p:nvPicPr>
          <p:cNvPr id="7" name="Picture 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372" y="1642886"/>
            <a:ext cx="7147195" cy="503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Tree>
    <p:extLst>
      <p:ext uri="{BB962C8B-B14F-4D97-AF65-F5344CB8AC3E}">
        <p14:creationId xmlns:p14="http://schemas.microsoft.com/office/powerpoint/2010/main" val="3371512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novatel.com/assets/Intro-to-GNSS/Figs/Figure-4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80728"/>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Tree>
    <p:extLst>
      <p:ext uri="{BB962C8B-B14F-4D97-AF65-F5344CB8AC3E}">
        <p14:creationId xmlns:p14="http://schemas.microsoft.com/office/powerpoint/2010/main" val="1319893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CuadroTexto"/>
          <p:cNvSpPr txBox="1"/>
          <p:nvPr/>
        </p:nvSpPr>
        <p:spPr>
          <a:xfrm>
            <a:off x="827088" y="1844824"/>
            <a:ext cx="7489328" cy="4893647"/>
          </a:xfrm>
          <a:prstGeom prst="rect">
            <a:avLst/>
          </a:prstGeom>
          <a:solidFill>
            <a:schemeClr val="accent1">
              <a:lumMod val="20000"/>
              <a:lumOff val="80000"/>
              <a:alpha val="34000"/>
            </a:schemeClr>
          </a:solidFill>
        </p:spPr>
        <p:txBody>
          <a:bodyPr wrap="square" rtlCol="0">
            <a:spAutoFit/>
          </a:bodyPr>
          <a:lstStyle/>
          <a:p>
            <a:pPr algn="just"/>
            <a:r>
              <a:rPr lang="es-ES" sz="2400" dirty="0">
                <a:solidFill>
                  <a:srgbClr val="FF0000"/>
                </a:solidFill>
                <a:effectLst>
                  <a:outerShdw blurRad="38100" dist="38100" dir="2700000" algn="tl">
                    <a:srgbClr val="000000">
                      <a:alpha val="43137"/>
                    </a:srgbClr>
                  </a:outerShdw>
                </a:effectLst>
              </a:rPr>
              <a:t>RTK</a:t>
            </a:r>
          </a:p>
          <a:p>
            <a:pPr lvl="1" algn="just"/>
            <a:r>
              <a:rPr lang="es-ES" sz="2400" dirty="0"/>
              <a:t>RTK es una técnica GNSS diferencial que utiliza correcciones en tiempo real desde una estación base cercana o una red de referencia para lograr una precisión de nivel </a:t>
            </a:r>
            <a:r>
              <a:rPr lang="es-ES" sz="2400" dirty="0" err="1"/>
              <a:t>centimétrico</a:t>
            </a:r>
            <a:r>
              <a:rPr lang="es-ES" sz="2400" dirty="0"/>
              <a:t>. Corrige errores como la órbita del satélite y errores de reloj, retrasos atmosféricos y efectos de trayectos múltiples. </a:t>
            </a:r>
          </a:p>
          <a:p>
            <a:pPr lvl="1" algn="just"/>
            <a:endParaRPr lang="es-ES" sz="2400" dirty="0"/>
          </a:p>
          <a:p>
            <a:pPr lvl="1" algn="just"/>
            <a:r>
              <a:rPr lang="es-ES" sz="2400" dirty="0"/>
              <a:t>Para calcular esta posición RTK, ambos receptores necesitan ver más o menos los mismos satélites. 35 km desde la estación base (algunos dicen 25 km, otros 50 km, el número exacto dependerá de la antena y la calidad del receptor)</a:t>
            </a:r>
          </a:p>
        </p:txBody>
      </p:sp>
      <p:sp>
        <p:nvSpPr>
          <p:cNvPr id="4" name="3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Tree>
    <p:extLst>
      <p:ext uri="{BB962C8B-B14F-4D97-AF65-F5344CB8AC3E}">
        <p14:creationId xmlns:p14="http://schemas.microsoft.com/office/powerpoint/2010/main" val="1353067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1023368829"/>
              </p:ext>
            </p:extLst>
          </p:nvPr>
        </p:nvGraphicFramePr>
        <p:xfrm>
          <a:off x="1475656" y="1404065"/>
          <a:ext cx="6288360" cy="4696299"/>
        </p:xfrm>
        <a:graphic>
          <a:graphicData uri="http://schemas.openxmlformats.org/drawingml/2006/table">
            <a:tbl>
              <a:tblPr firstRow="1" bandRow="1">
                <a:tableStyleId>{775DCB02-9BB8-47FD-8907-85C794F793BA}</a:tableStyleId>
              </a:tblPr>
              <a:tblGrid>
                <a:gridCol w="2333691">
                  <a:extLst>
                    <a:ext uri="{9D8B030D-6E8A-4147-A177-3AD203B41FA5}">
                      <a16:colId xmlns:a16="http://schemas.microsoft.com/office/drawing/2014/main" val="20000"/>
                    </a:ext>
                  </a:extLst>
                </a:gridCol>
                <a:gridCol w="2248406">
                  <a:extLst>
                    <a:ext uri="{9D8B030D-6E8A-4147-A177-3AD203B41FA5}">
                      <a16:colId xmlns:a16="http://schemas.microsoft.com/office/drawing/2014/main" val="20001"/>
                    </a:ext>
                  </a:extLst>
                </a:gridCol>
                <a:gridCol w="1706263">
                  <a:extLst>
                    <a:ext uri="{9D8B030D-6E8A-4147-A177-3AD203B41FA5}">
                      <a16:colId xmlns:a16="http://schemas.microsoft.com/office/drawing/2014/main" val="20002"/>
                    </a:ext>
                  </a:extLst>
                </a:gridCol>
              </a:tblGrid>
              <a:tr h="833427">
                <a:tc>
                  <a:txBody>
                    <a:bodyPr/>
                    <a:lstStyle/>
                    <a:p>
                      <a:pPr algn="ctr"/>
                      <a:r>
                        <a:rPr lang="es-ES" sz="2000" dirty="0"/>
                        <a:t>CAUSA</a:t>
                      </a:r>
                    </a:p>
                  </a:txBody>
                  <a:tcPr anchor="ctr"/>
                </a:tc>
                <a:tc>
                  <a:txBody>
                    <a:bodyPr/>
                    <a:lstStyle/>
                    <a:p>
                      <a:pPr algn="ctr"/>
                      <a:r>
                        <a:rPr lang="es-ES" sz="2000" dirty="0"/>
                        <a:t>GPS autónomo</a:t>
                      </a:r>
                    </a:p>
                    <a:p>
                      <a:pPr algn="ctr"/>
                      <a:r>
                        <a:rPr lang="es-ES" sz="2000" dirty="0"/>
                        <a:t>(m)</a:t>
                      </a:r>
                    </a:p>
                  </a:txBody>
                  <a:tcPr/>
                </a:tc>
                <a:tc>
                  <a:txBody>
                    <a:bodyPr/>
                    <a:lstStyle/>
                    <a:p>
                      <a:pPr algn="ctr"/>
                      <a:r>
                        <a:rPr lang="es-ES" sz="2000" dirty="0"/>
                        <a:t>Diferencial</a:t>
                      </a:r>
                    </a:p>
                    <a:p>
                      <a:pPr algn="ctr"/>
                      <a:r>
                        <a:rPr lang="es-ES" sz="2000" dirty="0"/>
                        <a:t>(m)</a:t>
                      </a:r>
                    </a:p>
                  </a:txBody>
                  <a:tcPr/>
                </a:tc>
                <a:extLst>
                  <a:ext uri="{0D108BD9-81ED-4DB2-BD59-A6C34878D82A}">
                    <a16:rowId xmlns:a16="http://schemas.microsoft.com/office/drawing/2014/main" val="10000"/>
                  </a:ext>
                </a:extLst>
              </a:tr>
              <a:tr h="482859">
                <a:tc>
                  <a:txBody>
                    <a:bodyPr/>
                    <a:lstStyle/>
                    <a:p>
                      <a:pPr algn="l"/>
                      <a:r>
                        <a:rPr lang="es-ES" sz="2400" dirty="0"/>
                        <a:t>Reloj de satélite</a:t>
                      </a:r>
                    </a:p>
                  </a:txBody>
                  <a:tcPr/>
                </a:tc>
                <a:tc>
                  <a:txBody>
                    <a:bodyPr/>
                    <a:lstStyle/>
                    <a:p>
                      <a:pPr algn="ctr"/>
                      <a:r>
                        <a:rPr lang="es-ES" sz="2400" dirty="0"/>
                        <a:t>1,5</a:t>
                      </a:r>
                    </a:p>
                  </a:txBody>
                  <a:tcPr/>
                </a:tc>
                <a:tc>
                  <a:txBody>
                    <a:bodyPr/>
                    <a:lstStyle/>
                    <a:p>
                      <a:pPr algn="ctr"/>
                      <a:r>
                        <a:rPr lang="es-ES" sz="2400" dirty="0"/>
                        <a:t>0</a:t>
                      </a:r>
                    </a:p>
                  </a:txBody>
                  <a:tcPr/>
                </a:tc>
                <a:extLst>
                  <a:ext uri="{0D108BD9-81ED-4DB2-BD59-A6C34878D82A}">
                    <a16:rowId xmlns:a16="http://schemas.microsoft.com/office/drawing/2014/main" val="10001"/>
                  </a:ext>
                </a:extLst>
              </a:tr>
              <a:tr h="482859">
                <a:tc>
                  <a:txBody>
                    <a:bodyPr/>
                    <a:lstStyle/>
                    <a:p>
                      <a:pPr algn="l"/>
                      <a:r>
                        <a:rPr lang="es-ES" sz="2400" dirty="0"/>
                        <a:t>Error orbital</a:t>
                      </a:r>
                    </a:p>
                  </a:txBody>
                  <a:tcPr/>
                </a:tc>
                <a:tc>
                  <a:txBody>
                    <a:bodyPr/>
                    <a:lstStyle/>
                    <a:p>
                      <a:pPr algn="ctr"/>
                      <a:r>
                        <a:rPr lang="es-ES" sz="2400" dirty="0"/>
                        <a:t>2,5</a:t>
                      </a:r>
                    </a:p>
                  </a:txBody>
                  <a:tcPr/>
                </a:tc>
                <a:tc>
                  <a:txBody>
                    <a:bodyPr/>
                    <a:lstStyle/>
                    <a:p>
                      <a:pPr algn="ctr"/>
                      <a:r>
                        <a:rPr lang="es-ES" sz="2400" dirty="0"/>
                        <a:t>0</a:t>
                      </a:r>
                    </a:p>
                  </a:txBody>
                  <a:tcPr/>
                </a:tc>
                <a:extLst>
                  <a:ext uri="{0D108BD9-81ED-4DB2-BD59-A6C34878D82A}">
                    <a16:rowId xmlns:a16="http://schemas.microsoft.com/office/drawing/2014/main" val="10002"/>
                  </a:ext>
                </a:extLst>
              </a:tr>
              <a:tr h="482859">
                <a:tc>
                  <a:txBody>
                    <a:bodyPr/>
                    <a:lstStyle/>
                    <a:p>
                      <a:pPr algn="l"/>
                      <a:r>
                        <a:rPr lang="es-ES" sz="2400" dirty="0"/>
                        <a:t>Ionosfera</a:t>
                      </a:r>
                    </a:p>
                  </a:txBody>
                  <a:tcPr/>
                </a:tc>
                <a:tc>
                  <a:txBody>
                    <a:bodyPr/>
                    <a:lstStyle/>
                    <a:p>
                      <a:pPr algn="ctr"/>
                      <a:r>
                        <a:rPr lang="es-ES" sz="2400" dirty="0"/>
                        <a:t>5</a:t>
                      </a:r>
                    </a:p>
                  </a:txBody>
                  <a:tcPr/>
                </a:tc>
                <a:tc>
                  <a:txBody>
                    <a:bodyPr/>
                    <a:lstStyle/>
                    <a:p>
                      <a:pPr algn="ctr"/>
                      <a:r>
                        <a:rPr lang="es-ES" sz="2400" dirty="0"/>
                        <a:t>0,4</a:t>
                      </a:r>
                    </a:p>
                  </a:txBody>
                  <a:tcPr/>
                </a:tc>
                <a:extLst>
                  <a:ext uri="{0D108BD9-81ED-4DB2-BD59-A6C34878D82A}">
                    <a16:rowId xmlns:a16="http://schemas.microsoft.com/office/drawing/2014/main" val="10003"/>
                  </a:ext>
                </a:extLst>
              </a:tr>
              <a:tr h="482859">
                <a:tc>
                  <a:txBody>
                    <a:bodyPr/>
                    <a:lstStyle/>
                    <a:p>
                      <a:pPr algn="l"/>
                      <a:r>
                        <a:rPr lang="es-ES" sz="2400" dirty="0"/>
                        <a:t>Troposfera</a:t>
                      </a:r>
                    </a:p>
                  </a:txBody>
                  <a:tcPr/>
                </a:tc>
                <a:tc>
                  <a:txBody>
                    <a:bodyPr/>
                    <a:lstStyle/>
                    <a:p>
                      <a:pPr algn="ctr"/>
                      <a:r>
                        <a:rPr lang="es-ES" sz="2400" dirty="0"/>
                        <a:t>0,5</a:t>
                      </a:r>
                    </a:p>
                  </a:txBody>
                  <a:tcPr/>
                </a:tc>
                <a:tc>
                  <a:txBody>
                    <a:bodyPr/>
                    <a:lstStyle/>
                    <a:p>
                      <a:pPr algn="ctr"/>
                      <a:r>
                        <a:rPr lang="es-ES" sz="2400" dirty="0"/>
                        <a:t>0,2</a:t>
                      </a:r>
                    </a:p>
                  </a:txBody>
                  <a:tcPr/>
                </a:tc>
                <a:extLst>
                  <a:ext uri="{0D108BD9-81ED-4DB2-BD59-A6C34878D82A}">
                    <a16:rowId xmlns:a16="http://schemas.microsoft.com/office/drawing/2014/main" val="10004"/>
                  </a:ext>
                </a:extLst>
              </a:tr>
              <a:tr h="482859">
                <a:tc>
                  <a:txBody>
                    <a:bodyPr/>
                    <a:lstStyle/>
                    <a:p>
                      <a:pPr algn="l"/>
                      <a:r>
                        <a:rPr lang="es-ES" sz="2400" dirty="0"/>
                        <a:t>Receptor</a:t>
                      </a:r>
                    </a:p>
                  </a:txBody>
                  <a:tcPr/>
                </a:tc>
                <a:tc>
                  <a:txBody>
                    <a:bodyPr/>
                    <a:lstStyle/>
                    <a:p>
                      <a:pPr algn="ctr"/>
                      <a:r>
                        <a:rPr lang="es-ES" sz="2400" dirty="0"/>
                        <a:t>0,3</a:t>
                      </a:r>
                    </a:p>
                  </a:txBody>
                  <a:tcPr/>
                </a:tc>
                <a:tc>
                  <a:txBody>
                    <a:bodyPr/>
                    <a:lstStyle/>
                    <a:p>
                      <a:pPr algn="ctr"/>
                      <a:r>
                        <a:rPr lang="es-ES" sz="2400" dirty="0"/>
                        <a:t>0,3</a:t>
                      </a:r>
                    </a:p>
                  </a:txBody>
                  <a:tcPr/>
                </a:tc>
                <a:extLst>
                  <a:ext uri="{0D108BD9-81ED-4DB2-BD59-A6C34878D82A}">
                    <a16:rowId xmlns:a16="http://schemas.microsoft.com/office/drawing/2014/main" val="10005"/>
                  </a:ext>
                </a:extLst>
              </a:tr>
              <a:tr h="482859">
                <a:tc>
                  <a:txBody>
                    <a:bodyPr/>
                    <a:lstStyle/>
                    <a:p>
                      <a:pPr algn="l"/>
                      <a:r>
                        <a:rPr lang="es-ES" sz="2400" dirty="0" err="1"/>
                        <a:t>Multisenda</a:t>
                      </a:r>
                      <a:endParaRPr lang="es-ES" sz="2400" dirty="0"/>
                    </a:p>
                  </a:txBody>
                  <a:tcPr/>
                </a:tc>
                <a:tc>
                  <a:txBody>
                    <a:bodyPr/>
                    <a:lstStyle/>
                    <a:p>
                      <a:pPr algn="ctr"/>
                      <a:r>
                        <a:rPr lang="es-ES" sz="2400" dirty="0"/>
                        <a:t>0,6</a:t>
                      </a:r>
                    </a:p>
                  </a:txBody>
                  <a:tcPr/>
                </a:tc>
                <a:tc>
                  <a:txBody>
                    <a:bodyPr/>
                    <a:lstStyle/>
                    <a:p>
                      <a:pPr algn="ctr"/>
                      <a:r>
                        <a:rPr lang="es-ES" sz="2400" dirty="0"/>
                        <a:t>0,6</a:t>
                      </a:r>
                    </a:p>
                  </a:txBody>
                  <a:tcPr/>
                </a:tc>
                <a:extLst>
                  <a:ext uri="{0D108BD9-81ED-4DB2-BD59-A6C34878D82A}">
                    <a16:rowId xmlns:a16="http://schemas.microsoft.com/office/drawing/2014/main" val="10006"/>
                  </a:ext>
                </a:extLst>
              </a:tr>
              <a:tr h="482859">
                <a:tc>
                  <a:txBody>
                    <a:bodyPr/>
                    <a:lstStyle/>
                    <a:p>
                      <a:pPr algn="l"/>
                      <a:r>
                        <a:rPr lang="es-ES" sz="2400" dirty="0"/>
                        <a:t>Interferencias</a:t>
                      </a:r>
                    </a:p>
                  </a:txBody>
                  <a:tcPr/>
                </a:tc>
                <a:tc>
                  <a:txBody>
                    <a:bodyPr/>
                    <a:lstStyle/>
                    <a:p>
                      <a:pPr algn="ctr"/>
                      <a:r>
                        <a:rPr lang="es-ES" sz="2400" dirty="0"/>
                        <a:t>0,3</a:t>
                      </a:r>
                    </a:p>
                  </a:txBody>
                  <a:tcPr/>
                </a:tc>
                <a:tc>
                  <a:txBody>
                    <a:bodyPr/>
                    <a:lstStyle/>
                    <a:p>
                      <a:pPr algn="ctr"/>
                      <a:r>
                        <a:rPr lang="es-ES" sz="2400" dirty="0"/>
                        <a:t>0,3</a:t>
                      </a:r>
                    </a:p>
                  </a:txBody>
                  <a:tcPr/>
                </a:tc>
                <a:extLst>
                  <a:ext uri="{0D108BD9-81ED-4DB2-BD59-A6C34878D82A}">
                    <a16:rowId xmlns:a16="http://schemas.microsoft.com/office/drawing/2014/main" val="10007"/>
                  </a:ext>
                </a:extLst>
              </a:tr>
              <a:tr h="482859">
                <a:tc>
                  <a:txBody>
                    <a:bodyPr/>
                    <a:lstStyle/>
                    <a:p>
                      <a:pPr algn="l"/>
                      <a:r>
                        <a:rPr lang="es-ES" sz="2400" dirty="0"/>
                        <a:t>*SA</a:t>
                      </a:r>
                    </a:p>
                  </a:txBody>
                  <a:tcPr/>
                </a:tc>
                <a:tc>
                  <a:txBody>
                    <a:bodyPr/>
                    <a:lstStyle/>
                    <a:p>
                      <a:pPr algn="ctr"/>
                      <a:r>
                        <a:rPr lang="es-ES" sz="2400" dirty="0"/>
                        <a:t>&gt;100</a:t>
                      </a:r>
                    </a:p>
                  </a:txBody>
                  <a:tcPr/>
                </a:tc>
                <a:tc>
                  <a:txBody>
                    <a:bodyPr/>
                    <a:lstStyle/>
                    <a:p>
                      <a:pPr algn="ctr"/>
                      <a:r>
                        <a:rPr lang="es-ES" sz="2400" dirty="0"/>
                        <a:t>0</a:t>
                      </a:r>
                    </a:p>
                  </a:txBody>
                  <a:tcPr/>
                </a:tc>
                <a:extLst>
                  <a:ext uri="{0D108BD9-81ED-4DB2-BD59-A6C34878D82A}">
                    <a16:rowId xmlns:a16="http://schemas.microsoft.com/office/drawing/2014/main" val="10008"/>
                  </a:ext>
                </a:extLst>
              </a:tr>
            </a:tbl>
          </a:graphicData>
        </a:graphic>
      </p:graphicFrame>
      <p:cxnSp>
        <p:nvCxnSpPr>
          <p:cNvPr id="5" name="4 Conector recto"/>
          <p:cNvCxnSpPr/>
          <p:nvPr/>
        </p:nvCxnSpPr>
        <p:spPr>
          <a:xfrm flipV="1">
            <a:off x="3813036" y="1426947"/>
            <a:ext cx="8115" cy="80404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flipV="1">
            <a:off x="6061185" y="1411499"/>
            <a:ext cx="8115" cy="804044"/>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114"/>
          <p:cNvSpPr>
            <a:spLocks noChangeArrowheads="1"/>
          </p:cNvSpPr>
          <p:nvPr/>
        </p:nvSpPr>
        <p:spPr bwMode="auto">
          <a:xfrm>
            <a:off x="4571999" y="6156593"/>
            <a:ext cx="31683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s-ES" altLang="es-ES" sz="1600" i="1" dirty="0">
                <a:solidFill>
                  <a:schemeClr val="bg1"/>
                </a:solidFill>
                <a:effectLst>
                  <a:outerShdw blurRad="38100" dist="38100" dir="2700000" algn="tl">
                    <a:srgbClr val="000000">
                      <a:alpha val="43137"/>
                    </a:srgbClr>
                  </a:outerShdw>
                </a:effectLst>
                <a:latin typeface="Times New Roman" pitchFamily="18" charset="0"/>
              </a:rPr>
              <a:t>*Cuando aún estaba activa.</a:t>
            </a:r>
          </a:p>
          <a:p>
            <a:pPr algn="r"/>
            <a:endParaRPr lang="es-ES" altLang="es-ES" sz="1600" i="1" dirty="0">
              <a:solidFill>
                <a:schemeClr val="bg1"/>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028125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43509" y="915810"/>
            <a:ext cx="8712968" cy="2862322"/>
          </a:xfrm>
          <a:prstGeom prst="rect">
            <a:avLst/>
          </a:prstGeom>
          <a:noFill/>
        </p:spPr>
        <p:txBody>
          <a:bodyPr wrap="square" rtlCol="0">
            <a:spAutoFit/>
          </a:bodyPr>
          <a:lstStyle/>
          <a:p>
            <a:pPr algn="just"/>
            <a:r>
              <a:rPr lang="es-ES" sz="2400" dirty="0"/>
              <a:t>RTK</a:t>
            </a:r>
          </a:p>
          <a:p>
            <a:pPr lvl="1" algn="just"/>
            <a:r>
              <a:rPr lang="es-ES" sz="2400" dirty="0"/>
              <a:t>A través de una red IP (</a:t>
            </a:r>
            <a:r>
              <a:rPr lang="es-ES" sz="2400" dirty="0" err="1"/>
              <a:t>WiFi</a:t>
            </a:r>
            <a:r>
              <a:rPr lang="es-ES" sz="2400" dirty="0"/>
              <a:t>, Ethernet, 4G). Para estos casos se ha desarrollado un protocolo de distribución de correcciones RTK, denominado NTRIP (Transporte en Red de RTCM vía Protocolo de Internet).</a:t>
            </a:r>
          </a:p>
          <a:p>
            <a:pPr lvl="1" algn="just"/>
            <a:r>
              <a:rPr lang="es-ES" dirty="0"/>
              <a:t>NTRIP es un lenguaje/protocolo para distribuir correcciones RTK sobre paquetes IP de datos de red (Internet).</a:t>
            </a:r>
          </a:p>
          <a:p>
            <a:pPr lvl="1" algn="just"/>
            <a:endParaRPr lang="es-ES" sz="2400" dirty="0"/>
          </a:p>
        </p:txBody>
      </p:sp>
      <p:sp>
        <p:nvSpPr>
          <p:cNvPr id="4" name="3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
        <p:nvSpPr>
          <p:cNvPr id="5" name="2 CuadroTexto">
            <a:extLst>
              <a:ext uri="{FF2B5EF4-FFF2-40B4-BE49-F238E27FC236}">
                <a16:creationId xmlns:a16="http://schemas.microsoft.com/office/drawing/2014/main" id="{022E47F7-783F-48CB-A510-701E8630B6E5}"/>
              </a:ext>
            </a:extLst>
          </p:cNvPr>
          <p:cNvSpPr txBox="1"/>
          <p:nvPr/>
        </p:nvSpPr>
        <p:spPr>
          <a:xfrm>
            <a:off x="125258" y="3465169"/>
            <a:ext cx="8893483" cy="2769989"/>
          </a:xfrm>
          <a:prstGeom prst="rect">
            <a:avLst/>
          </a:prstGeom>
          <a:noFill/>
        </p:spPr>
        <p:txBody>
          <a:bodyPr wrap="square" rtlCol="0">
            <a:spAutoFit/>
          </a:bodyPr>
          <a:lstStyle/>
          <a:p>
            <a:pPr lvl="1" algn="just"/>
            <a:r>
              <a:rPr lang="es-ES" sz="2400" dirty="0"/>
              <a:t>Hay 3 elementos posibles en una NTRIP red:</a:t>
            </a:r>
          </a:p>
          <a:p>
            <a:pPr marL="742950" lvl="1" indent="-285750" algn="just">
              <a:buFont typeface="Arial" panose="020B0604020202020204" pitchFamily="34" charset="0"/>
              <a:buChar char="•"/>
            </a:pPr>
            <a:r>
              <a:rPr lang="es-ES" b="1" dirty="0"/>
              <a:t>NTRIP </a:t>
            </a:r>
            <a:r>
              <a:rPr lang="es-ES" b="1" dirty="0" err="1"/>
              <a:t>caster</a:t>
            </a:r>
            <a:r>
              <a:rPr lang="es-ES" b="1" dirty="0"/>
              <a:t>.</a:t>
            </a:r>
            <a:r>
              <a:rPr lang="es-ES" dirty="0"/>
              <a:t> Es un servidor que recoge correcciones RTK de una o varias estaciones base y las distribuye entre </a:t>
            </a:r>
            <a:r>
              <a:rPr lang="es-ES" dirty="0" err="1"/>
              <a:t>Rovers</a:t>
            </a:r>
            <a:r>
              <a:rPr lang="es-ES" dirty="0"/>
              <a:t>.</a:t>
            </a:r>
          </a:p>
          <a:p>
            <a:pPr marL="742950" lvl="1" indent="-285750" algn="just">
              <a:buFont typeface="Arial" panose="020B0604020202020204" pitchFamily="34" charset="0"/>
              <a:buChar char="•"/>
            </a:pPr>
            <a:r>
              <a:rPr lang="es-ES" b="1" dirty="0"/>
              <a:t>NTRIP servidor. </a:t>
            </a:r>
            <a:r>
              <a:rPr lang="es-ES" dirty="0"/>
              <a:t>Es una única estación base RTK física. Su función es enviar correcciones RTK a un NTRIP </a:t>
            </a:r>
            <a:r>
              <a:rPr lang="es-ES" dirty="0" err="1"/>
              <a:t>Caster</a:t>
            </a:r>
            <a:r>
              <a:rPr lang="es-ES" dirty="0"/>
              <a:t>, Por lo que el </a:t>
            </a:r>
            <a:r>
              <a:rPr lang="es-ES" dirty="0" err="1"/>
              <a:t>Caster</a:t>
            </a:r>
            <a:r>
              <a:rPr lang="es-ES" dirty="0"/>
              <a:t> puede distribuirlos a otros clientes.</a:t>
            </a:r>
          </a:p>
          <a:p>
            <a:pPr marL="742950" lvl="1" indent="-285750" algn="just">
              <a:buFont typeface="Arial" panose="020B0604020202020204" pitchFamily="34" charset="0"/>
              <a:buChar char="•"/>
            </a:pPr>
            <a:r>
              <a:rPr lang="es-ES" b="1" dirty="0"/>
              <a:t>NTRIP cliente. </a:t>
            </a:r>
            <a:r>
              <a:rPr lang="es-ES" dirty="0"/>
              <a:t>Un receptor RTK que quiere recibir correcciones RTK. RTK </a:t>
            </a:r>
            <a:r>
              <a:rPr lang="es-ES" dirty="0" err="1"/>
              <a:t>Rovers</a:t>
            </a:r>
            <a:r>
              <a:rPr lang="es-ES" dirty="0"/>
              <a:t> son NTRIP clientes.</a:t>
            </a:r>
          </a:p>
          <a:p>
            <a:pPr lvl="1" algn="just"/>
            <a:endParaRPr lang="es-ES" sz="2400" dirty="0"/>
          </a:p>
        </p:txBody>
      </p:sp>
    </p:spTree>
    <p:extLst>
      <p:ext uri="{BB962C8B-B14F-4D97-AF65-F5344CB8AC3E}">
        <p14:creationId xmlns:p14="http://schemas.microsoft.com/office/powerpoint/2010/main" val="1146786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pic>
        <p:nvPicPr>
          <p:cNvPr id="6" name="Imagen 5">
            <a:extLst>
              <a:ext uri="{FF2B5EF4-FFF2-40B4-BE49-F238E27FC236}">
                <a16:creationId xmlns:a16="http://schemas.microsoft.com/office/drawing/2014/main" id="{7692261A-3ED9-477B-92D1-416ED5256CFC}"/>
              </a:ext>
            </a:extLst>
          </p:cNvPr>
          <p:cNvPicPr>
            <a:picLocks noChangeAspect="1"/>
          </p:cNvPicPr>
          <p:nvPr/>
        </p:nvPicPr>
        <p:blipFill>
          <a:blip r:embed="rId2"/>
          <a:stretch>
            <a:fillRect/>
          </a:stretch>
        </p:blipFill>
        <p:spPr>
          <a:xfrm>
            <a:off x="302339" y="980728"/>
            <a:ext cx="6124762" cy="3402645"/>
          </a:xfrm>
          <a:prstGeom prst="rect">
            <a:avLst/>
          </a:prstGeom>
        </p:spPr>
      </p:pic>
      <p:sp>
        <p:nvSpPr>
          <p:cNvPr id="7" name="Rectángulo 6">
            <a:hlinkClick r:id="rId3"/>
            <a:extLst>
              <a:ext uri="{FF2B5EF4-FFF2-40B4-BE49-F238E27FC236}">
                <a16:creationId xmlns:a16="http://schemas.microsoft.com/office/drawing/2014/main" id="{D4A6A6FD-5B2E-4377-9718-592DF2C0A281}"/>
              </a:ext>
            </a:extLst>
          </p:cNvPr>
          <p:cNvSpPr/>
          <p:nvPr/>
        </p:nvSpPr>
        <p:spPr>
          <a:xfrm>
            <a:off x="6427102" y="1124744"/>
            <a:ext cx="2716898" cy="369332"/>
          </a:xfrm>
          <a:prstGeom prst="rect">
            <a:avLst/>
          </a:prstGeom>
        </p:spPr>
        <p:txBody>
          <a:bodyPr wrap="none">
            <a:spAutoFit/>
          </a:bodyPr>
          <a:lstStyle/>
          <a:p>
            <a:r>
              <a:rPr lang="es-ES" dirty="0"/>
              <a:t>https://gnss.itacyl.es/inicio</a:t>
            </a:r>
          </a:p>
        </p:txBody>
      </p:sp>
      <p:sp>
        <p:nvSpPr>
          <p:cNvPr id="8" name="Rectángulo 7">
            <a:extLst>
              <a:ext uri="{FF2B5EF4-FFF2-40B4-BE49-F238E27FC236}">
                <a16:creationId xmlns:a16="http://schemas.microsoft.com/office/drawing/2014/main" id="{D8547DDD-2919-49D5-9C3B-92CEE947F083}"/>
              </a:ext>
            </a:extLst>
          </p:cNvPr>
          <p:cNvSpPr/>
          <p:nvPr/>
        </p:nvSpPr>
        <p:spPr>
          <a:xfrm>
            <a:off x="7154865" y="1376783"/>
            <a:ext cx="1261371" cy="369332"/>
          </a:xfrm>
          <a:prstGeom prst="rect">
            <a:avLst/>
          </a:prstGeom>
        </p:spPr>
        <p:txBody>
          <a:bodyPr wrap="none">
            <a:spAutoFit/>
          </a:bodyPr>
          <a:lstStyle/>
          <a:p>
            <a:r>
              <a:rPr lang="es-ES" dirty="0">
                <a:hlinkClick r:id="rId4"/>
              </a:rPr>
              <a:t>VISORGNSS</a:t>
            </a:r>
            <a:endParaRPr lang="es-ES" dirty="0"/>
          </a:p>
        </p:txBody>
      </p:sp>
      <p:sp>
        <p:nvSpPr>
          <p:cNvPr id="11" name="2 CuadroTexto">
            <a:extLst>
              <a:ext uri="{FF2B5EF4-FFF2-40B4-BE49-F238E27FC236}">
                <a16:creationId xmlns:a16="http://schemas.microsoft.com/office/drawing/2014/main" id="{B89A11D6-18C4-497A-8B80-859BD6572E9E}"/>
              </a:ext>
            </a:extLst>
          </p:cNvPr>
          <p:cNvSpPr txBox="1"/>
          <p:nvPr/>
        </p:nvSpPr>
        <p:spPr>
          <a:xfrm>
            <a:off x="-66376" y="4660724"/>
            <a:ext cx="3918296" cy="1938992"/>
          </a:xfrm>
          <a:prstGeom prst="rect">
            <a:avLst/>
          </a:prstGeom>
          <a:noFill/>
        </p:spPr>
        <p:txBody>
          <a:bodyPr wrap="square" rtlCol="0">
            <a:spAutoFit/>
          </a:bodyPr>
          <a:lstStyle/>
          <a:p>
            <a:pPr lvl="1" algn="just"/>
            <a:r>
              <a:rPr lang="es-ES" sz="2400" b="1" dirty="0"/>
              <a:t>NTRIP server:</a:t>
            </a:r>
          </a:p>
          <a:p>
            <a:pPr lvl="1" algn="just"/>
            <a:r>
              <a:rPr lang="es-ES" sz="2400" dirty="0"/>
              <a:t>Envía datos.</a:t>
            </a:r>
          </a:p>
          <a:p>
            <a:pPr lvl="1" algn="just"/>
            <a:r>
              <a:rPr lang="es-ES" sz="2400" dirty="0"/>
              <a:t>Estación Base.</a:t>
            </a:r>
          </a:p>
          <a:p>
            <a:pPr lvl="1" algn="just"/>
            <a:r>
              <a:rPr lang="es-ES" sz="2400" dirty="0"/>
              <a:t>Calcula y transmite RTCM</a:t>
            </a:r>
          </a:p>
          <a:p>
            <a:pPr lvl="1" algn="just"/>
            <a:r>
              <a:rPr lang="es-ES" sz="2400" dirty="0"/>
              <a:t>Publica en </a:t>
            </a:r>
            <a:r>
              <a:rPr lang="es-ES" sz="2400" dirty="0" err="1"/>
              <a:t>Caster</a:t>
            </a:r>
            <a:endParaRPr lang="es-ES" sz="2400" dirty="0"/>
          </a:p>
        </p:txBody>
      </p:sp>
      <p:sp>
        <p:nvSpPr>
          <p:cNvPr id="12" name="2 CuadroTexto">
            <a:extLst>
              <a:ext uri="{FF2B5EF4-FFF2-40B4-BE49-F238E27FC236}">
                <a16:creationId xmlns:a16="http://schemas.microsoft.com/office/drawing/2014/main" id="{B93C9A1A-8590-428F-81EA-79FF52005DCD}"/>
              </a:ext>
            </a:extLst>
          </p:cNvPr>
          <p:cNvSpPr txBox="1"/>
          <p:nvPr/>
        </p:nvSpPr>
        <p:spPr>
          <a:xfrm>
            <a:off x="4355976" y="4635412"/>
            <a:ext cx="4320480" cy="1938992"/>
          </a:xfrm>
          <a:prstGeom prst="rect">
            <a:avLst/>
          </a:prstGeom>
          <a:noFill/>
        </p:spPr>
        <p:txBody>
          <a:bodyPr wrap="square" rtlCol="0">
            <a:spAutoFit/>
          </a:bodyPr>
          <a:lstStyle/>
          <a:p>
            <a:pPr lvl="1" algn="just"/>
            <a:r>
              <a:rPr lang="es-ES" sz="2400" b="1" dirty="0"/>
              <a:t>NTRIP </a:t>
            </a:r>
            <a:r>
              <a:rPr lang="es-ES" sz="2400" b="1" dirty="0" err="1"/>
              <a:t>client</a:t>
            </a:r>
            <a:r>
              <a:rPr lang="es-ES" sz="2400" b="1" dirty="0"/>
              <a:t>:</a:t>
            </a:r>
          </a:p>
          <a:p>
            <a:pPr lvl="1" algn="just"/>
            <a:r>
              <a:rPr lang="es-ES" sz="2400" dirty="0"/>
              <a:t>Recibe datos.</a:t>
            </a:r>
          </a:p>
          <a:p>
            <a:pPr lvl="1" algn="just"/>
            <a:r>
              <a:rPr lang="es-ES" sz="2400" dirty="0"/>
              <a:t>Receptor móvil.</a:t>
            </a:r>
          </a:p>
          <a:p>
            <a:pPr lvl="1" algn="just"/>
            <a:r>
              <a:rPr lang="es-ES" sz="2400" dirty="0"/>
              <a:t>Consume correcciones RTCM</a:t>
            </a:r>
          </a:p>
          <a:p>
            <a:pPr lvl="1" algn="just"/>
            <a:r>
              <a:rPr lang="es-ES" sz="2400" dirty="0"/>
              <a:t>Solicita datos del </a:t>
            </a:r>
            <a:r>
              <a:rPr lang="es-ES" sz="2400" dirty="0" err="1"/>
              <a:t>Caster</a:t>
            </a:r>
            <a:endParaRPr lang="es-ES" sz="2400" dirty="0"/>
          </a:p>
        </p:txBody>
      </p:sp>
    </p:spTree>
    <p:extLst>
      <p:ext uri="{BB962C8B-B14F-4D97-AF65-F5344CB8AC3E}">
        <p14:creationId xmlns:p14="http://schemas.microsoft.com/office/powerpoint/2010/main" val="667830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
        <p:nvSpPr>
          <p:cNvPr id="11" name="2 CuadroTexto">
            <a:extLst>
              <a:ext uri="{FF2B5EF4-FFF2-40B4-BE49-F238E27FC236}">
                <a16:creationId xmlns:a16="http://schemas.microsoft.com/office/drawing/2014/main" id="{B89A11D6-18C4-497A-8B80-859BD6572E9E}"/>
              </a:ext>
            </a:extLst>
          </p:cNvPr>
          <p:cNvSpPr txBox="1"/>
          <p:nvPr/>
        </p:nvSpPr>
        <p:spPr>
          <a:xfrm>
            <a:off x="-180528" y="1628800"/>
            <a:ext cx="9264128" cy="1938992"/>
          </a:xfrm>
          <a:prstGeom prst="rect">
            <a:avLst/>
          </a:prstGeom>
          <a:noFill/>
        </p:spPr>
        <p:txBody>
          <a:bodyPr wrap="square" rtlCol="0">
            <a:spAutoFit/>
          </a:bodyPr>
          <a:lstStyle/>
          <a:p>
            <a:pPr lvl="1" algn="just"/>
            <a:r>
              <a:rPr lang="es-ES" sz="2400" dirty="0"/>
              <a:t>El </a:t>
            </a:r>
            <a:r>
              <a:rPr lang="es-ES" sz="2400" b="1" dirty="0"/>
              <a:t>RTK con VRS</a:t>
            </a:r>
            <a:r>
              <a:rPr lang="es-ES" sz="2400" dirty="0"/>
              <a:t> es una técnica de posicionamiento GNSS de alta precisión que combina el método clásico </a:t>
            </a:r>
            <a:r>
              <a:rPr lang="es-ES" sz="2400" b="1" dirty="0"/>
              <a:t>RTK (Real Time </a:t>
            </a:r>
            <a:r>
              <a:rPr lang="es-ES" sz="2400" b="1" dirty="0" err="1"/>
              <a:t>Kinematic</a:t>
            </a:r>
            <a:r>
              <a:rPr lang="es-ES" sz="2400" b="1" dirty="0"/>
              <a:t>)</a:t>
            </a:r>
            <a:r>
              <a:rPr lang="es-ES" sz="2400" dirty="0"/>
              <a:t> con una red de estaciones de referencia fijas  (</a:t>
            </a:r>
            <a:r>
              <a:rPr lang="es-ES" sz="2400" b="1" dirty="0"/>
              <a:t>CORD</a:t>
            </a:r>
            <a:r>
              <a:rPr lang="es-ES" sz="2400" dirty="0"/>
              <a:t>) que genera una base virtual cercana al usuario y permite precisiones </a:t>
            </a:r>
            <a:r>
              <a:rPr lang="es-ES" sz="2400" dirty="0" err="1"/>
              <a:t>centimetricas</a:t>
            </a:r>
            <a:r>
              <a:rPr lang="es-ES" sz="2400" dirty="0"/>
              <a:t> en tiempo real.</a:t>
            </a:r>
          </a:p>
        </p:txBody>
      </p:sp>
      <p:sp>
        <p:nvSpPr>
          <p:cNvPr id="9" name="2 CuadroTexto">
            <a:extLst>
              <a:ext uri="{FF2B5EF4-FFF2-40B4-BE49-F238E27FC236}">
                <a16:creationId xmlns:a16="http://schemas.microsoft.com/office/drawing/2014/main" id="{6005AEA9-AAF0-485C-9DD9-9B1178F6E5B2}"/>
              </a:ext>
            </a:extLst>
          </p:cNvPr>
          <p:cNvSpPr txBox="1"/>
          <p:nvPr/>
        </p:nvSpPr>
        <p:spPr>
          <a:xfrm>
            <a:off x="-180528" y="1052736"/>
            <a:ext cx="9264128" cy="461665"/>
          </a:xfrm>
          <a:prstGeom prst="rect">
            <a:avLst/>
          </a:prstGeom>
          <a:noFill/>
        </p:spPr>
        <p:txBody>
          <a:bodyPr wrap="square" rtlCol="0">
            <a:spAutoFit/>
          </a:bodyPr>
          <a:lstStyle/>
          <a:p>
            <a:pPr lvl="1" algn="just"/>
            <a:r>
              <a:rPr lang="es-ES" sz="2400" b="1" dirty="0"/>
              <a:t>VRS – (Virtual Reference </a:t>
            </a:r>
            <a:r>
              <a:rPr lang="es-ES" sz="2400" b="1" dirty="0" err="1"/>
              <a:t>Station</a:t>
            </a:r>
            <a:r>
              <a:rPr lang="es-ES" sz="2400" b="1" dirty="0"/>
              <a:t>)</a:t>
            </a:r>
          </a:p>
        </p:txBody>
      </p:sp>
      <p:sp>
        <p:nvSpPr>
          <p:cNvPr id="2" name="Rectángulo 1">
            <a:extLst>
              <a:ext uri="{FF2B5EF4-FFF2-40B4-BE49-F238E27FC236}">
                <a16:creationId xmlns:a16="http://schemas.microsoft.com/office/drawing/2014/main" id="{9C53E4C3-D194-472D-85E4-82B936B3A610}"/>
              </a:ext>
            </a:extLst>
          </p:cNvPr>
          <p:cNvSpPr/>
          <p:nvPr/>
        </p:nvSpPr>
        <p:spPr>
          <a:xfrm>
            <a:off x="287524" y="3707390"/>
            <a:ext cx="8568952" cy="1938992"/>
          </a:xfrm>
          <a:prstGeom prst="rect">
            <a:avLst/>
          </a:prstGeom>
        </p:spPr>
        <p:txBody>
          <a:bodyPr wrap="square">
            <a:spAutoFit/>
          </a:bodyPr>
          <a:lstStyle/>
          <a:p>
            <a:pPr marL="342900" indent="-342900">
              <a:buFont typeface="Wingdings" panose="05000000000000000000" pitchFamily="2" charset="2"/>
              <a:buChar char="ü"/>
            </a:pPr>
            <a:r>
              <a:rPr lang="es-ES" sz="2400" dirty="0"/>
              <a:t>Tu receptor (</a:t>
            </a:r>
            <a:r>
              <a:rPr lang="es-ES" sz="2400" dirty="0" err="1"/>
              <a:t>rover</a:t>
            </a:r>
            <a:r>
              <a:rPr lang="es-ES" sz="2400" dirty="0"/>
              <a:t>) envía su posición aproximada vía internet. </a:t>
            </a:r>
          </a:p>
          <a:p>
            <a:pPr marL="342900" indent="-342900">
              <a:buFont typeface="Wingdings" panose="05000000000000000000" pitchFamily="2" charset="2"/>
              <a:buChar char="ü"/>
            </a:pPr>
            <a:r>
              <a:rPr lang="es-ES" sz="2400" dirty="0"/>
              <a:t>La red calcula errores (atmósfera, órbita, etc.)</a:t>
            </a:r>
          </a:p>
          <a:p>
            <a:pPr marL="342900" indent="-342900">
              <a:buFont typeface="Wingdings" panose="05000000000000000000" pitchFamily="2" charset="2"/>
              <a:buChar char="ü"/>
            </a:pPr>
            <a:r>
              <a:rPr lang="es-ES" sz="2400" dirty="0"/>
              <a:t>Se genera una base virtual muy cercana a tu ubicación</a:t>
            </a:r>
          </a:p>
          <a:p>
            <a:pPr marL="342900" indent="-342900">
              <a:buFont typeface="Wingdings" panose="05000000000000000000" pitchFamily="2" charset="2"/>
              <a:buChar char="ü"/>
            </a:pPr>
            <a:r>
              <a:rPr lang="es-ES" sz="2400" dirty="0"/>
              <a:t>Recibes correcciones RTK como si tuvieras una base a pocos metros</a:t>
            </a:r>
          </a:p>
        </p:txBody>
      </p:sp>
    </p:spTree>
    <p:extLst>
      <p:ext uri="{BB962C8B-B14F-4D97-AF65-F5344CB8AC3E}">
        <p14:creationId xmlns:p14="http://schemas.microsoft.com/office/powerpoint/2010/main" val="291176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pic>
        <p:nvPicPr>
          <p:cNvPr id="5" name="Imagen 4">
            <a:extLst>
              <a:ext uri="{FF2B5EF4-FFF2-40B4-BE49-F238E27FC236}">
                <a16:creationId xmlns:a16="http://schemas.microsoft.com/office/drawing/2014/main" id="{F8A03765-E61E-452E-A2AE-776325C59FF0}"/>
              </a:ext>
            </a:extLst>
          </p:cNvPr>
          <p:cNvPicPr>
            <a:picLocks noChangeAspect="1"/>
          </p:cNvPicPr>
          <p:nvPr/>
        </p:nvPicPr>
        <p:blipFill>
          <a:blip r:embed="rId2"/>
          <a:stretch>
            <a:fillRect/>
          </a:stretch>
        </p:blipFill>
        <p:spPr>
          <a:xfrm>
            <a:off x="121673" y="924231"/>
            <a:ext cx="8900653" cy="5933769"/>
          </a:xfrm>
          <a:prstGeom prst="rect">
            <a:avLst/>
          </a:prstGeom>
        </p:spPr>
      </p:pic>
    </p:spTree>
    <p:extLst>
      <p:ext uri="{BB962C8B-B14F-4D97-AF65-F5344CB8AC3E}">
        <p14:creationId xmlns:p14="http://schemas.microsoft.com/office/powerpoint/2010/main" val="2218835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88"/>
          <p:cNvSpPr txBox="1">
            <a:spLocks noChangeArrowheads="1"/>
          </p:cNvSpPr>
          <p:nvPr/>
        </p:nvSpPr>
        <p:spPr bwMode="auto">
          <a:xfrm>
            <a:off x="179512" y="1113711"/>
            <a:ext cx="896448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kumimoji="1" lang="es-ES_tradnl" sz="3000" b="1" kern="0" dirty="0">
                <a:solidFill>
                  <a:srgbClr val="F79646">
                    <a:lumMod val="75000"/>
                  </a:srgbClr>
                </a:solidFill>
                <a:effectLst>
                  <a:outerShdw blurRad="38100" dist="38100" dir="2700000" algn="tl">
                    <a:srgbClr val="000000"/>
                  </a:outerShdw>
                </a:effectLst>
              </a:rPr>
              <a:t>Técnicas de corrección diferencial en tiempo real</a:t>
            </a:r>
          </a:p>
        </p:txBody>
      </p:sp>
      <p:sp>
        <p:nvSpPr>
          <p:cNvPr id="3" name="2 CuadroTexto"/>
          <p:cNvSpPr txBox="1"/>
          <p:nvPr/>
        </p:nvSpPr>
        <p:spPr>
          <a:xfrm>
            <a:off x="827088" y="1844824"/>
            <a:ext cx="7489328" cy="3139321"/>
          </a:xfrm>
          <a:prstGeom prst="rect">
            <a:avLst/>
          </a:prstGeom>
          <a:solidFill>
            <a:schemeClr val="accent1">
              <a:lumMod val="20000"/>
              <a:lumOff val="80000"/>
              <a:alpha val="34000"/>
            </a:schemeClr>
          </a:solidFill>
        </p:spPr>
        <p:txBody>
          <a:bodyPr wrap="square" rtlCol="0">
            <a:spAutoFit/>
          </a:bodyPr>
          <a:lstStyle/>
          <a:p>
            <a:pPr algn="just"/>
            <a:r>
              <a:rPr lang="es-ES" sz="2400" dirty="0">
                <a:solidFill>
                  <a:srgbClr val="FF0000"/>
                </a:solidFill>
                <a:effectLst>
                  <a:outerShdw blurRad="38100" dist="38100" dir="2700000" algn="tl">
                    <a:srgbClr val="000000">
                      <a:alpha val="43137"/>
                    </a:srgbClr>
                  </a:outerShdw>
                </a:effectLst>
              </a:rPr>
              <a:t>RTK</a:t>
            </a:r>
          </a:p>
          <a:p>
            <a:pPr lvl="1" algn="just"/>
            <a:r>
              <a:rPr lang="es-ES" sz="2400" dirty="0"/>
              <a:t>Hay 3 elementos posibles en una NTRIP red:</a:t>
            </a:r>
          </a:p>
          <a:p>
            <a:pPr marL="742950" lvl="1" indent="-285750" algn="just">
              <a:buFont typeface="Arial" panose="020B0604020202020204" pitchFamily="34" charset="0"/>
              <a:buChar char="•"/>
            </a:pPr>
            <a:r>
              <a:rPr lang="es-ES" b="1" dirty="0"/>
              <a:t>NTRIP </a:t>
            </a:r>
            <a:r>
              <a:rPr lang="es-ES" b="1" dirty="0" err="1"/>
              <a:t>caster</a:t>
            </a:r>
            <a:r>
              <a:rPr lang="es-ES" b="1" dirty="0"/>
              <a:t>.</a:t>
            </a:r>
            <a:r>
              <a:rPr lang="es-ES" dirty="0"/>
              <a:t> Es un servidor que recoge correcciones RTK de una o varias estaciones base y las distribuye entre </a:t>
            </a:r>
            <a:r>
              <a:rPr lang="es-ES" dirty="0" err="1"/>
              <a:t>Rovers</a:t>
            </a:r>
            <a:r>
              <a:rPr lang="es-ES" dirty="0"/>
              <a:t>.</a:t>
            </a:r>
          </a:p>
          <a:p>
            <a:pPr marL="742950" lvl="1" indent="-285750" algn="just">
              <a:buFont typeface="Arial" panose="020B0604020202020204" pitchFamily="34" charset="0"/>
              <a:buChar char="•"/>
            </a:pPr>
            <a:r>
              <a:rPr lang="es-ES" b="1" dirty="0"/>
              <a:t>NTRIP servidor. </a:t>
            </a:r>
            <a:r>
              <a:rPr lang="es-ES" dirty="0"/>
              <a:t>Es una única estación base RTK física. Su función es enviar correcciones RTK a un NTRIP </a:t>
            </a:r>
            <a:r>
              <a:rPr lang="es-ES" dirty="0" err="1"/>
              <a:t>Caster</a:t>
            </a:r>
            <a:r>
              <a:rPr lang="es-ES" dirty="0"/>
              <a:t>, Por lo que el </a:t>
            </a:r>
            <a:r>
              <a:rPr lang="es-ES" dirty="0" err="1"/>
              <a:t>Caster</a:t>
            </a:r>
            <a:r>
              <a:rPr lang="es-ES" dirty="0"/>
              <a:t> puede distribuirlos a otros clientes.</a:t>
            </a:r>
          </a:p>
          <a:p>
            <a:pPr marL="742950" lvl="1" indent="-285750" algn="just">
              <a:buFont typeface="Arial" panose="020B0604020202020204" pitchFamily="34" charset="0"/>
              <a:buChar char="•"/>
            </a:pPr>
            <a:r>
              <a:rPr lang="es-ES" b="1" dirty="0"/>
              <a:t>NTRIP cliente. </a:t>
            </a:r>
            <a:r>
              <a:rPr lang="es-ES" dirty="0"/>
              <a:t>Un receptor RTK que quiere recibir correcciones RTK. RTK </a:t>
            </a:r>
            <a:r>
              <a:rPr lang="es-ES" dirty="0" err="1"/>
              <a:t>Rovers</a:t>
            </a:r>
            <a:r>
              <a:rPr lang="es-ES" dirty="0"/>
              <a:t> son NTRIP clientes.</a:t>
            </a:r>
          </a:p>
          <a:p>
            <a:pPr lvl="1" algn="just"/>
            <a:endParaRPr lang="es-ES" sz="2400" dirty="0"/>
          </a:p>
        </p:txBody>
      </p:sp>
      <p:sp>
        <p:nvSpPr>
          <p:cNvPr id="4" name="3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pic>
        <p:nvPicPr>
          <p:cNvPr id="5" name="Imagen 4">
            <a:extLst>
              <a:ext uri="{FF2B5EF4-FFF2-40B4-BE49-F238E27FC236}">
                <a16:creationId xmlns:a16="http://schemas.microsoft.com/office/drawing/2014/main" id="{E57D4EF1-B914-4CB2-BA74-516DFD5E9975}"/>
              </a:ext>
            </a:extLst>
          </p:cNvPr>
          <p:cNvPicPr>
            <a:picLocks noChangeAspect="1"/>
          </p:cNvPicPr>
          <p:nvPr/>
        </p:nvPicPr>
        <p:blipFill>
          <a:blip r:embed="rId2"/>
          <a:stretch>
            <a:fillRect/>
          </a:stretch>
        </p:blipFill>
        <p:spPr>
          <a:xfrm>
            <a:off x="4932040" y="4509120"/>
            <a:ext cx="3964522" cy="2202512"/>
          </a:xfrm>
          <a:prstGeom prst="rect">
            <a:avLst/>
          </a:prstGeom>
        </p:spPr>
      </p:pic>
      <p:sp>
        <p:nvSpPr>
          <p:cNvPr id="6" name="Rectángulo 5">
            <a:hlinkClick r:id="rId3"/>
            <a:extLst>
              <a:ext uri="{FF2B5EF4-FFF2-40B4-BE49-F238E27FC236}">
                <a16:creationId xmlns:a16="http://schemas.microsoft.com/office/drawing/2014/main" id="{BCBC6C62-4C10-4831-8434-189A343F8E8E}"/>
              </a:ext>
            </a:extLst>
          </p:cNvPr>
          <p:cNvSpPr/>
          <p:nvPr/>
        </p:nvSpPr>
        <p:spPr>
          <a:xfrm>
            <a:off x="395536" y="5788594"/>
            <a:ext cx="2716898" cy="369332"/>
          </a:xfrm>
          <a:prstGeom prst="rect">
            <a:avLst/>
          </a:prstGeom>
        </p:spPr>
        <p:txBody>
          <a:bodyPr wrap="none">
            <a:spAutoFit/>
          </a:bodyPr>
          <a:lstStyle/>
          <a:p>
            <a:r>
              <a:rPr lang="es-ES" dirty="0"/>
              <a:t>https://gnss.itacyl.es/inicio</a:t>
            </a:r>
          </a:p>
        </p:txBody>
      </p:sp>
      <p:sp>
        <p:nvSpPr>
          <p:cNvPr id="7" name="Rectángulo 6">
            <a:extLst>
              <a:ext uri="{FF2B5EF4-FFF2-40B4-BE49-F238E27FC236}">
                <a16:creationId xmlns:a16="http://schemas.microsoft.com/office/drawing/2014/main" id="{179E5D12-D381-4753-B01C-CC623A53DD22}"/>
              </a:ext>
            </a:extLst>
          </p:cNvPr>
          <p:cNvSpPr/>
          <p:nvPr/>
        </p:nvSpPr>
        <p:spPr>
          <a:xfrm>
            <a:off x="987508" y="6157926"/>
            <a:ext cx="1261371" cy="369332"/>
          </a:xfrm>
          <a:prstGeom prst="rect">
            <a:avLst/>
          </a:prstGeom>
        </p:spPr>
        <p:txBody>
          <a:bodyPr wrap="none">
            <a:spAutoFit/>
          </a:bodyPr>
          <a:lstStyle/>
          <a:p>
            <a:r>
              <a:rPr lang="es-ES" dirty="0">
                <a:hlinkClick r:id="rId4"/>
              </a:rPr>
              <a:t>VISORGNSS</a:t>
            </a:r>
            <a:endParaRPr lang="es-ES" dirty="0"/>
          </a:p>
        </p:txBody>
      </p:sp>
    </p:spTree>
    <p:extLst>
      <p:ext uri="{BB962C8B-B14F-4D97-AF65-F5344CB8AC3E}">
        <p14:creationId xmlns:p14="http://schemas.microsoft.com/office/powerpoint/2010/main" val="2051504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
        <p:nvSpPr>
          <p:cNvPr id="5" name="Text Box 88">
            <a:extLst>
              <a:ext uri="{FF2B5EF4-FFF2-40B4-BE49-F238E27FC236}">
                <a16:creationId xmlns:a16="http://schemas.microsoft.com/office/drawing/2014/main" id="{64A73EF6-6F59-4D8A-AAF3-8337183FE6D6}"/>
              </a:ext>
            </a:extLst>
          </p:cNvPr>
          <p:cNvSpPr txBox="1">
            <a:spLocks noChangeArrowheads="1"/>
          </p:cNvSpPr>
          <p:nvPr/>
        </p:nvSpPr>
        <p:spPr bwMode="auto">
          <a:xfrm>
            <a:off x="89756" y="997570"/>
            <a:ext cx="896448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kumimoji="1" lang="es-ES_tradnl" sz="3000" kern="0" dirty="0">
                <a:latin typeface="+mj-lt"/>
                <a:ea typeface="+mj-ea"/>
                <a:cs typeface="+mj-cs"/>
              </a:rPr>
              <a:t>DGPS por Satélite</a:t>
            </a:r>
          </a:p>
        </p:txBody>
      </p:sp>
      <p:sp>
        <p:nvSpPr>
          <p:cNvPr id="6" name="2 CuadroTexto">
            <a:extLst>
              <a:ext uri="{FF2B5EF4-FFF2-40B4-BE49-F238E27FC236}">
                <a16:creationId xmlns:a16="http://schemas.microsoft.com/office/drawing/2014/main" id="{FDEE84D3-4D63-4AF2-9435-07F6CBBE8C8A}"/>
              </a:ext>
            </a:extLst>
          </p:cNvPr>
          <p:cNvSpPr txBox="1"/>
          <p:nvPr/>
        </p:nvSpPr>
        <p:spPr>
          <a:xfrm>
            <a:off x="67804" y="1567592"/>
            <a:ext cx="8986440" cy="1938992"/>
          </a:xfrm>
          <a:prstGeom prst="rect">
            <a:avLst/>
          </a:prstGeom>
          <a:noFill/>
        </p:spPr>
        <p:txBody>
          <a:bodyPr wrap="square" rtlCol="0">
            <a:spAutoFit/>
          </a:bodyPr>
          <a:lstStyle/>
          <a:p>
            <a:pPr marL="800100" lvl="1" indent="-342900">
              <a:buFont typeface="Arial" panose="020B0604020202020204" pitchFamily="34" charset="0"/>
              <a:buChar char="•"/>
            </a:pPr>
            <a:r>
              <a:rPr lang="en-US" sz="2400" b="1" dirty="0"/>
              <a:t>WAAS (Wide Area Augmentation System)</a:t>
            </a:r>
            <a:r>
              <a:rPr lang="en-US" sz="2400" dirty="0"/>
              <a:t>: USA</a:t>
            </a:r>
          </a:p>
          <a:p>
            <a:pPr lvl="1"/>
            <a:r>
              <a:rPr lang="en-US" sz="2400" dirty="0"/>
              <a:t>	</a:t>
            </a:r>
            <a:r>
              <a:rPr lang="es-ES" sz="2400" dirty="0"/>
              <a:t>Ofrece cobertura en todo el territorio de los Estados Unidos 	y partes de América del Norte.</a:t>
            </a:r>
          </a:p>
          <a:p>
            <a:pPr lvl="1"/>
            <a:r>
              <a:rPr lang="es-ES" sz="2400" dirty="0"/>
              <a:t>	WAAS puede mejorar la precisión del GPS de unos 10 	metros a aproximadamente 1-3 metros.</a:t>
            </a:r>
          </a:p>
        </p:txBody>
      </p:sp>
      <p:sp>
        <p:nvSpPr>
          <p:cNvPr id="8" name="2 CuadroTexto">
            <a:extLst>
              <a:ext uri="{FF2B5EF4-FFF2-40B4-BE49-F238E27FC236}">
                <a16:creationId xmlns:a16="http://schemas.microsoft.com/office/drawing/2014/main" id="{69BCF087-5A09-4708-8A6C-04046B7EA4A3}"/>
              </a:ext>
            </a:extLst>
          </p:cNvPr>
          <p:cNvSpPr txBox="1"/>
          <p:nvPr/>
        </p:nvSpPr>
        <p:spPr>
          <a:xfrm>
            <a:off x="-108520" y="3789040"/>
            <a:ext cx="9252520" cy="1569660"/>
          </a:xfrm>
          <a:prstGeom prst="rect">
            <a:avLst/>
          </a:prstGeom>
          <a:noFill/>
        </p:spPr>
        <p:txBody>
          <a:bodyPr wrap="square" rtlCol="0">
            <a:spAutoFit/>
          </a:bodyPr>
          <a:lstStyle/>
          <a:p>
            <a:pPr marL="800100" lvl="1" indent="-342900">
              <a:buFont typeface="Arial" panose="020B0604020202020204" pitchFamily="34" charset="0"/>
              <a:buChar char="•"/>
            </a:pPr>
            <a:r>
              <a:rPr lang="en-US" sz="2400" b="1" dirty="0"/>
              <a:t>EGNOS (European Geostationary Navigation Overlay Service)</a:t>
            </a:r>
            <a:r>
              <a:rPr lang="en-US" sz="2400" dirty="0"/>
              <a:t>: UE</a:t>
            </a:r>
          </a:p>
          <a:p>
            <a:pPr lvl="1"/>
            <a:r>
              <a:rPr lang="en-US" sz="2400" dirty="0"/>
              <a:t>	</a:t>
            </a:r>
            <a:r>
              <a:rPr lang="es-ES" sz="2400" dirty="0"/>
              <a:t>Proporciona cobertura sobre Europa y parte del norte de África.</a:t>
            </a:r>
          </a:p>
          <a:p>
            <a:pPr lvl="1"/>
            <a:r>
              <a:rPr lang="es-ES" sz="2400" dirty="0"/>
              <a:t>	EGNOS mejora la precisión del GPS, similar a WAAS, 	alcanzando una precisión de entre 1 y 3 metros.</a:t>
            </a:r>
          </a:p>
        </p:txBody>
      </p:sp>
    </p:spTree>
    <p:extLst>
      <p:ext uri="{BB962C8B-B14F-4D97-AF65-F5344CB8AC3E}">
        <p14:creationId xmlns:p14="http://schemas.microsoft.com/office/powerpoint/2010/main" val="3690546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
        <p:nvSpPr>
          <p:cNvPr id="5" name="Text Box 88">
            <a:extLst>
              <a:ext uri="{FF2B5EF4-FFF2-40B4-BE49-F238E27FC236}">
                <a16:creationId xmlns:a16="http://schemas.microsoft.com/office/drawing/2014/main" id="{64A73EF6-6F59-4D8A-AAF3-8337183FE6D6}"/>
              </a:ext>
            </a:extLst>
          </p:cNvPr>
          <p:cNvSpPr txBox="1">
            <a:spLocks noChangeArrowheads="1"/>
          </p:cNvSpPr>
          <p:nvPr/>
        </p:nvSpPr>
        <p:spPr bwMode="auto">
          <a:xfrm>
            <a:off x="179512" y="1113711"/>
            <a:ext cx="896448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kumimoji="1" lang="es-ES_tradnl" sz="3000" b="1" kern="0" dirty="0">
                <a:solidFill>
                  <a:schemeClr val="accent6">
                    <a:lumMod val="75000"/>
                  </a:schemeClr>
                </a:solidFill>
                <a:effectLst>
                  <a:outerShdw blurRad="38100" dist="38100" dir="2700000" algn="tl">
                    <a:srgbClr val="000000"/>
                  </a:outerShdw>
                </a:effectLst>
                <a:latin typeface="+mj-lt"/>
                <a:ea typeface="+mj-ea"/>
                <a:cs typeface="+mj-cs"/>
              </a:rPr>
              <a:t>DGPS por Satélite</a:t>
            </a:r>
          </a:p>
        </p:txBody>
      </p:sp>
      <p:sp>
        <p:nvSpPr>
          <p:cNvPr id="6" name="2 CuadroTexto">
            <a:extLst>
              <a:ext uri="{FF2B5EF4-FFF2-40B4-BE49-F238E27FC236}">
                <a16:creationId xmlns:a16="http://schemas.microsoft.com/office/drawing/2014/main" id="{FDEE84D3-4D63-4AF2-9435-07F6CBBE8C8A}"/>
              </a:ext>
            </a:extLst>
          </p:cNvPr>
          <p:cNvSpPr txBox="1"/>
          <p:nvPr/>
        </p:nvSpPr>
        <p:spPr>
          <a:xfrm>
            <a:off x="323528" y="1844824"/>
            <a:ext cx="8568952" cy="4247317"/>
          </a:xfrm>
          <a:prstGeom prst="rect">
            <a:avLst/>
          </a:prstGeom>
          <a:solidFill>
            <a:schemeClr val="accent1">
              <a:lumMod val="20000"/>
              <a:lumOff val="80000"/>
              <a:alpha val="34000"/>
            </a:schemeClr>
          </a:solidFill>
        </p:spPr>
        <p:txBody>
          <a:bodyPr wrap="square" rtlCol="0">
            <a:spAutoFit/>
          </a:bodyPr>
          <a:lstStyle/>
          <a:p>
            <a:r>
              <a:rPr lang="es-ES" b="1" dirty="0"/>
              <a:t>Precisión mejorada</a:t>
            </a:r>
            <a:r>
              <a:rPr lang="es-ES" dirty="0"/>
              <a:t>:</a:t>
            </a:r>
          </a:p>
          <a:p>
            <a:pPr algn="just"/>
            <a:r>
              <a:rPr lang="es-ES" b="1" dirty="0"/>
              <a:t>DGPS</a:t>
            </a:r>
            <a:r>
              <a:rPr lang="es-ES" dirty="0"/>
              <a:t> puede reducir significativamente los errores inherentes al sistema GNSS, mejorando la precisión de unos 10-20 metros (sin corrección) a entre 1 y 3 metros (con corrección).</a:t>
            </a:r>
          </a:p>
          <a:p>
            <a:pPr algn="just"/>
            <a:endParaRPr lang="es-ES" dirty="0"/>
          </a:p>
          <a:p>
            <a:pPr algn="just"/>
            <a:r>
              <a:rPr lang="es-ES" b="1" dirty="0"/>
              <a:t>Cobertura amplia</a:t>
            </a:r>
            <a:r>
              <a:rPr lang="es-ES" dirty="0"/>
              <a:t>:</a:t>
            </a:r>
          </a:p>
          <a:p>
            <a:pPr algn="just"/>
            <a:r>
              <a:rPr lang="es-ES" dirty="0"/>
              <a:t>Los sistemas de </a:t>
            </a:r>
            <a:r>
              <a:rPr lang="es-ES" b="1" dirty="0"/>
              <a:t>DGPS por satélite</a:t>
            </a:r>
            <a:r>
              <a:rPr lang="es-ES" dirty="0"/>
              <a:t>, como </a:t>
            </a:r>
            <a:r>
              <a:rPr lang="es-ES" b="1" dirty="0"/>
              <a:t>WAAS y</a:t>
            </a:r>
            <a:r>
              <a:rPr lang="es-ES" dirty="0"/>
              <a:t> </a:t>
            </a:r>
            <a:r>
              <a:rPr lang="es-ES" b="1" dirty="0"/>
              <a:t>EGNOS</a:t>
            </a:r>
            <a:r>
              <a:rPr lang="es-ES" dirty="0"/>
              <a:t>, ofrecen cobertura a nivel regional o incluso continental, lo que permite a los usuarios en grandes áreas acceder a correcciones sin necesidad de estaciones base locales.</a:t>
            </a:r>
          </a:p>
          <a:p>
            <a:pPr algn="just"/>
            <a:endParaRPr lang="es-ES" dirty="0"/>
          </a:p>
          <a:p>
            <a:r>
              <a:rPr lang="es-ES" b="1" dirty="0"/>
              <a:t>Facilidad de implementación</a:t>
            </a:r>
            <a:r>
              <a:rPr lang="es-ES" dirty="0"/>
              <a:t>:</a:t>
            </a:r>
          </a:p>
          <a:p>
            <a:r>
              <a:rPr lang="es-ES" dirty="0"/>
              <a:t>No es necesario instalar estaciones base locales en el campo. Al depender de satélites de corrección, los receptores pueden recibir las correcciones sin necesidad de infraestructura adicional en el lugar.</a:t>
            </a:r>
          </a:p>
          <a:p>
            <a:pPr algn="just"/>
            <a:endParaRPr lang="es-ES" dirty="0"/>
          </a:p>
          <a:p>
            <a:endParaRPr lang="es-ES" dirty="0"/>
          </a:p>
        </p:txBody>
      </p:sp>
    </p:spTree>
    <p:extLst>
      <p:ext uri="{BB962C8B-B14F-4D97-AF65-F5344CB8AC3E}">
        <p14:creationId xmlns:p14="http://schemas.microsoft.com/office/powerpoint/2010/main" val="3524079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pic>
        <p:nvPicPr>
          <p:cNvPr id="3" name="Imagen 2">
            <a:extLst>
              <a:ext uri="{FF2B5EF4-FFF2-40B4-BE49-F238E27FC236}">
                <a16:creationId xmlns:a16="http://schemas.microsoft.com/office/drawing/2014/main" id="{A1E44830-3756-4A21-B5CD-47BC323FA45E}"/>
              </a:ext>
            </a:extLst>
          </p:cNvPr>
          <p:cNvPicPr>
            <a:picLocks noChangeAspect="1"/>
          </p:cNvPicPr>
          <p:nvPr/>
        </p:nvPicPr>
        <p:blipFill rotWithShape="1">
          <a:blip r:embed="rId2"/>
          <a:srcRect l="18306" t="25003" r="22632" b="16845"/>
          <a:stretch/>
        </p:blipFill>
        <p:spPr>
          <a:xfrm>
            <a:off x="0" y="1196752"/>
            <a:ext cx="9127232" cy="4867857"/>
          </a:xfrm>
          <a:prstGeom prst="rect">
            <a:avLst/>
          </a:prstGeom>
        </p:spPr>
      </p:pic>
    </p:spTree>
    <p:extLst>
      <p:ext uri="{BB962C8B-B14F-4D97-AF65-F5344CB8AC3E}">
        <p14:creationId xmlns:p14="http://schemas.microsoft.com/office/powerpoint/2010/main" val="2188327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0A5515E-DD1B-4726-A851-1A2E2BD3049B}"/>
              </a:ext>
            </a:extLst>
          </p:cNvPr>
          <p:cNvPicPr>
            <a:picLocks noChangeAspect="1"/>
          </p:cNvPicPr>
          <p:nvPr/>
        </p:nvPicPr>
        <p:blipFill rotWithShape="1">
          <a:blip r:embed="rId3"/>
          <a:srcRect l="15350" t="12201" r="52362" b="45638"/>
          <a:stretch/>
        </p:blipFill>
        <p:spPr>
          <a:xfrm>
            <a:off x="313596" y="833917"/>
            <a:ext cx="8516808" cy="6024083"/>
          </a:xfrm>
          <a:prstGeom prst="rect">
            <a:avLst/>
          </a:prstGeom>
        </p:spPr>
      </p:pic>
      <p:sp>
        <p:nvSpPr>
          <p:cNvPr id="3" name="2 CuadroTexto">
            <a:extLst>
              <a:ext uri="{FF2B5EF4-FFF2-40B4-BE49-F238E27FC236}">
                <a16:creationId xmlns:a16="http://schemas.microsoft.com/office/drawing/2014/main" id="{153A99F1-E53A-48A6-89FF-E0ECF0BFE69E}"/>
              </a:ext>
            </a:extLst>
          </p:cNvPr>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Tree>
    <p:extLst>
      <p:ext uri="{BB962C8B-B14F-4D97-AF65-F5344CB8AC3E}">
        <p14:creationId xmlns:p14="http://schemas.microsoft.com/office/powerpoint/2010/main" val="1976926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0FD780D-E598-43AC-90E0-2D8660400A8D}"/>
              </a:ext>
            </a:extLst>
          </p:cNvPr>
          <p:cNvPicPr>
            <a:picLocks noChangeAspect="1"/>
          </p:cNvPicPr>
          <p:nvPr/>
        </p:nvPicPr>
        <p:blipFill rotWithShape="1">
          <a:blip r:embed="rId3"/>
          <a:srcRect l="21651" t="16562" r="58662" b="45638"/>
          <a:stretch/>
        </p:blipFill>
        <p:spPr>
          <a:xfrm>
            <a:off x="1691680" y="836712"/>
            <a:ext cx="5789700" cy="6021288"/>
          </a:xfrm>
          <a:prstGeom prst="rect">
            <a:avLst/>
          </a:prstGeom>
        </p:spPr>
      </p:pic>
      <p:sp>
        <p:nvSpPr>
          <p:cNvPr id="3" name="2 CuadroTexto">
            <a:extLst>
              <a:ext uri="{FF2B5EF4-FFF2-40B4-BE49-F238E27FC236}">
                <a16:creationId xmlns:a16="http://schemas.microsoft.com/office/drawing/2014/main" id="{C88C269D-E5F8-411B-911B-42582EB8BEA1}"/>
              </a:ext>
            </a:extLst>
          </p:cNvPr>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Tree>
    <p:extLst>
      <p:ext uri="{BB962C8B-B14F-4D97-AF65-F5344CB8AC3E}">
        <p14:creationId xmlns:p14="http://schemas.microsoft.com/office/powerpoint/2010/main" val="2659148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8"/>
          <p:cNvSpPr txBox="1">
            <a:spLocks noChangeArrowheads="1"/>
          </p:cNvSpPr>
          <p:nvPr/>
        </p:nvSpPr>
        <p:spPr bwMode="auto">
          <a:xfrm>
            <a:off x="89508" y="832550"/>
            <a:ext cx="896448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kumimoji="1" lang="es-ES_tradnl" sz="3000" kern="0" dirty="0">
                <a:effectLst>
                  <a:outerShdw blurRad="38100" dist="38100" dir="2700000" algn="tl">
                    <a:srgbClr val="000000"/>
                  </a:outerShdw>
                </a:effectLst>
                <a:latin typeface="+mj-lt"/>
                <a:ea typeface="+mj-ea"/>
                <a:cs typeface="+mj-cs"/>
              </a:rPr>
              <a:t>Diferentes métodos de posicionamiento</a:t>
            </a:r>
          </a:p>
        </p:txBody>
      </p:sp>
      <p:grpSp>
        <p:nvGrpSpPr>
          <p:cNvPr id="6" name="Grupo 5">
            <a:extLst>
              <a:ext uri="{FF2B5EF4-FFF2-40B4-BE49-F238E27FC236}">
                <a16:creationId xmlns:a16="http://schemas.microsoft.com/office/drawing/2014/main" id="{C9B075A3-D710-4C63-9BA4-C2BC8A3CFCE1}"/>
              </a:ext>
            </a:extLst>
          </p:cNvPr>
          <p:cNvGrpSpPr/>
          <p:nvPr/>
        </p:nvGrpSpPr>
        <p:grpSpPr>
          <a:xfrm>
            <a:off x="0" y="2110790"/>
            <a:ext cx="9144000" cy="3672408"/>
            <a:chOff x="380493" y="2780928"/>
            <a:chExt cx="8383013" cy="3024336"/>
          </a:xfrm>
        </p:grpSpPr>
        <p:pic>
          <p:nvPicPr>
            <p:cNvPr id="4" name="Imagen 3">
              <a:extLst>
                <a:ext uri="{FF2B5EF4-FFF2-40B4-BE49-F238E27FC236}">
                  <a16:creationId xmlns:a16="http://schemas.microsoft.com/office/drawing/2014/main" id="{EACC466B-D659-410D-B02E-F0D044871B7E}"/>
                </a:ext>
              </a:extLst>
            </p:cNvPr>
            <p:cNvPicPr>
              <a:picLocks noChangeAspect="1"/>
            </p:cNvPicPr>
            <p:nvPr/>
          </p:nvPicPr>
          <p:blipFill rotWithShape="1">
            <a:blip r:embed="rId2"/>
            <a:srcRect l="19288" t="28193" r="23959" b="34008"/>
            <a:stretch/>
          </p:blipFill>
          <p:spPr>
            <a:xfrm>
              <a:off x="380493" y="2780928"/>
              <a:ext cx="8383013" cy="3024336"/>
            </a:xfrm>
            <a:prstGeom prst="rect">
              <a:avLst/>
            </a:prstGeom>
          </p:spPr>
        </p:pic>
        <p:sp>
          <p:nvSpPr>
            <p:cNvPr id="5" name="Rectángulo 4">
              <a:extLst>
                <a:ext uri="{FF2B5EF4-FFF2-40B4-BE49-F238E27FC236}">
                  <a16:creationId xmlns:a16="http://schemas.microsoft.com/office/drawing/2014/main" id="{9507E9CA-2A69-4D8A-9307-8B37FF11B20C}"/>
                </a:ext>
              </a:extLst>
            </p:cNvPr>
            <p:cNvSpPr/>
            <p:nvPr/>
          </p:nvSpPr>
          <p:spPr>
            <a:xfrm>
              <a:off x="7236296" y="4941168"/>
              <a:ext cx="1527210"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2" name="Elipse 1">
            <a:extLst>
              <a:ext uri="{FF2B5EF4-FFF2-40B4-BE49-F238E27FC236}">
                <a16:creationId xmlns:a16="http://schemas.microsoft.com/office/drawing/2014/main" id="{FF5CC504-8DDD-4A78-9133-659E69ABEA1D}"/>
              </a:ext>
            </a:extLst>
          </p:cNvPr>
          <p:cNvSpPr/>
          <p:nvPr/>
        </p:nvSpPr>
        <p:spPr>
          <a:xfrm>
            <a:off x="7542076" y="3541645"/>
            <a:ext cx="1601924" cy="8954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3C54A788-2987-4687-A707-903BCD20BF49}"/>
              </a:ext>
            </a:extLst>
          </p:cNvPr>
          <p:cNvSpPr/>
          <p:nvPr/>
        </p:nvSpPr>
        <p:spPr>
          <a:xfrm>
            <a:off x="4580840" y="4653136"/>
            <a:ext cx="1601924" cy="8954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a:extLst>
              <a:ext uri="{FF2B5EF4-FFF2-40B4-BE49-F238E27FC236}">
                <a16:creationId xmlns:a16="http://schemas.microsoft.com/office/drawing/2014/main" id="{D7B53AFF-2AF4-4E14-8C6C-1AC1E8684CC6}"/>
              </a:ext>
            </a:extLst>
          </p:cNvPr>
          <p:cNvSpPr/>
          <p:nvPr/>
        </p:nvSpPr>
        <p:spPr>
          <a:xfrm>
            <a:off x="3132183" y="4699889"/>
            <a:ext cx="1601924" cy="8954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7681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9600E6B-9A7C-41D2-9002-0D877FE24C4B}"/>
              </a:ext>
            </a:extLst>
          </p:cNvPr>
          <p:cNvPicPr>
            <a:picLocks noChangeAspect="1"/>
          </p:cNvPicPr>
          <p:nvPr/>
        </p:nvPicPr>
        <p:blipFill rotWithShape="1">
          <a:blip r:embed="rId3"/>
          <a:srcRect l="27163" t="23831" r="42913" b="42731"/>
          <a:stretch/>
        </p:blipFill>
        <p:spPr>
          <a:xfrm>
            <a:off x="170119" y="1052736"/>
            <a:ext cx="8803761" cy="5328592"/>
          </a:xfrm>
          <a:prstGeom prst="rect">
            <a:avLst/>
          </a:prstGeom>
        </p:spPr>
      </p:pic>
      <p:sp>
        <p:nvSpPr>
          <p:cNvPr id="3" name="2 CuadroTexto">
            <a:extLst>
              <a:ext uri="{FF2B5EF4-FFF2-40B4-BE49-F238E27FC236}">
                <a16:creationId xmlns:a16="http://schemas.microsoft.com/office/drawing/2014/main" id="{D2A3DF6E-BF94-4F7C-9045-9C0CA34C6C07}"/>
              </a:ext>
            </a:extLst>
          </p:cNvPr>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Tree>
    <p:extLst>
      <p:ext uri="{BB962C8B-B14F-4D97-AF65-F5344CB8AC3E}">
        <p14:creationId xmlns:p14="http://schemas.microsoft.com/office/powerpoint/2010/main" val="3462672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38D0DCC-4A50-4E98-BE32-CFE02F2865D2}"/>
              </a:ext>
            </a:extLst>
          </p:cNvPr>
          <p:cNvPicPr>
            <a:picLocks noChangeAspect="1"/>
          </p:cNvPicPr>
          <p:nvPr/>
        </p:nvPicPr>
        <p:blipFill rotWithShape="1">
          <a:blip r:embed="rId3"/>
          <a:srcRect l="35437" t="22377" r="37788" b="42731"/>
          <a:stretch/>
        </p:blipFill>
        <p:spPr>
          <a:xfrm>
            <a:off x="323528" y="823764"/>
            <a:ext cx="8370676" cy="5908712"/>
          </a:xfrm>
          <a:prstGeom prst="rect">
            <a:avLst/>
          </a:prstGeom>
        </p:spPr>
      </p:pic>
      <p:sp>
        <p:nvSpPr>
          <p:cNvPr id="3" name="2 CuadroTexto">
            <a:extLst>
              <a:ext uri="{FF2B5EF4-FFF2-40B4-BE49-F238E27FC236}">
                <a16:creationId xmlns:a16="http://schemas.microsoft.com/office/drawing/2014/main" id="{D7F6C16D-BA99-48E5-9713-DA501DB7B8A9}"/>
              </a:ext>
            </a:extLst>
          </p:cNvPr>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Tree>
    <p:extLst>
      <p:ext uri="{BB962C8B-B14F-4D97-AF65-F5344CB8AC3E}">
        <p14:creationId xmlns:p14="http://schemas.microsoft.com/office/powerpoint/2010/main" val="3357217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2 CuadroTexto">
            <a:extLst>
              <a:ext uri="{FF2B5EF4-FFF2-40B4-BE49-F238E27FC236}">
                <a16:creationId xmlns:a16="http://schemas.microsoft.com/office/drawing/2014/main" id="{05907DB3-DB4C-4677-A72C-A532E69D792B}"/>
              </a:ext>
            </a:extLst>
          </p:cNvPr>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pic>
        <p:nvPicPr>
          <p:cNvPr id="3" name="Imagen 2">
            <a:extLst>
              <a:ext uri="{FF2B5EF4-FFF2-40B4-BE49-F238E27FC236}">
                <a16:creationId xmlns:a16="http://schemas.microsoft.com/office/drawing/2014/main" id="{7D41AE1A-2C01-429B-91D1-4BB6FFEBCD84}"/>
              </a:ext>
            </a:extLst>
          </p:cNvPr>
          <p:cNvPicPr>
            <a:picLocks noChangeAspect="1"/>
          </p:cNvPicPr>
          <p:nvPr/>
        </p:nvPicPr>
        <p:blipFill rotWithShape="1">
          <a:blip r:embed="rId2"/>
          <a:srcRect l="25588" t="16562" r="27163" b="6385"/>
          <a:stretch/>
        </p:blipFill>
        <p:spPr>
          <a:xfrm>
            <a:off x="1079104" y="815329"/>
            <a:ext cx="6840760" cy="6042671"/>
          </a:xfrm>
          <a:prstGeom prst="rect">
            <a:avLst/>
          </a:prstGeom>
        </p:spPr>
      </p:pic>
    </p:spTree>
    <p:extLst>
      <p:ext uri="{BB962C8B-B14F-4D97-AF65-F5344CB8AC3E}">
        <p14:creationId xmlns:p14="http://schemas.microsoft.com/office/powerpoint/2010/main" val="1906960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a:extLst>
              <a:ext uri="{FF2B5EF4-FFF2-40B4-BE49-F238E27FC236}">
                <a16:creationId xmlns:a16="http://schemas.microsoft.com/office/drawing/2014/main" id="{F6383D95-00FD-4050-A5F8-4B2EDEB45E8B}"/>
              </a:ext>
            </a:extLst>
          </p:cNvPr>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pic>
        <p:nvPicPr>
          <p:cNvPr id="3" name="Imagen 2">
            <a:extLst>
              <a:ext uri="{FF2B5EF4-FFF2-40B4-BE49-F238E27FC236}">
                <a16:creationId xmlns:a16="http://schemas.microsoft.com/office/drawing/2014/main" id="{69C2C257-1077-435A-BC06-C586F52D5C94}"/>
              </a:ext>
            </a:extLst>
          </p:cNvPr>
          <p:cNvPicPr>
            <a:picLocks noChangeAspect="1"/>
          </p:cNvPicPr>
          <p:nvPr/>
        </p:nvPicPr>
        <p:blipFill rotWithShape="1">
          <a:blip r:embed="rId3"/>
          <a:srcRect l="38898" t="26553" r="24819" b="39653"/>
          <a:stretch/>
        </p:blipFill>
        <p:spPr>
          <a:xfrm>
            <a:off x="107504" y="908720"/>
            <a:ext cx="8643233" cy="4360550"/>
          </a:xfrm>
          <a:prstGeom prst="rect">
            <a:avLst/>
          </a:prstGeom>
        </p:spPr>
      </p:pic>
      <p:pic>
        <p:nvPicPr>
          <p:cNvPr id="4" name="Imagen 3">
            <a:extLst>
              <a:ext uri="{FF2B5EF4-FFF2-40B4-BE49-F238E27FC236}">
                <a16:creationId xmlns:a16="http://schemas.microsoft.com/office/drawing/2014/main" id="{6EDF8056-7448-4417-BA45-6995BD1EF1F3}"/>
              </a:ext>
            </a:extLst>
          </p:cNvPr>
          <p:cNvPicPr>
            <a:picLocks noChangeAspect="1"/>
          </p:cNvPicPr>
          <p:nvPr/>
        </p:nvPicPr>
        <p:blipFill rotWithShape="1">
          <a:blip r:embed="rId4"/>
          <a:srcRect l="39763" t="51453" r="24801" b="41279"/>
          <a:stretch/>
        </p:blipFill>
        <p:spPr>
          <a:xfrm>
            <a:off x="395536" y="5445224"/>
            <a:ext cx="8280920" cy="888099"/>
          </a:xfrm>
          <a:prstGeom prst="rect">
            <a:avLst/>
          </a:prstGeom>
        </p:spPr>
      </p:pic>
    </p:spTree>
    <p:extLst>
      <p:ext uri="{BB962C8B-B14F-4D97-AF65-F5344CB8AC3E}">
        <p14:creationId xmlns:p14="http://schemas.microsoft.com/office/powerpoint/2010/main" val="3432020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a:extLst>
              <a:ext uri="{FF2B5EF4-FFF2-40B4-BE49-F238E27FC236}">
                <a16:creationId xmlns:a16="http://schemas.microsoft.com/office/drawing/2014/main" id="{F6383D95-00FD-4050-A5F8-4B2EDEB45E8B}"/>
              </a:ext>
            </a:extLst>
          </p:cNvPr>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
        <p:nvSpPr>
          <p:cNvPr id="6" name="Rectángulo 5">
            <a:extLst>
              <a:ext uri="{FF2B5EF4-FFF2-40B4-BE49-F238E27FC236}">
                <a16:creationId xmlns:a16="http://schemas.microsoft.com/office/drawing/2014/main" id="{22D717F8-5FE3-45D0-BE6F-FFBD5925A02E}"/>
              </a:ext>
            </a:extLst>
          </p:cNvPr>
          <p:cNvSpPr/>
          <p:nvPr/>
        </p:nvSpPr>
        <p:spPr>
          <a:xfrm>
            <a:off x="143508" y="1196752"/>
            <a:ext cx="8856984" cy="5078313"/>
          </a:xfrm>
          <a:prstGeom prst="rect">
            <a:avLst/>
          </a:prstGeom>
        </p:spPr>
        <p:txBody>
          <a:bodyPr wrap="square">
            <a:spAutoFit/>
          </a:bodyPr>
          <a:lstStyle/>
          <a:p>
            <a:pPr algn="just">
              <a:buFont typeface="Arial" panose="020B0604020202020204" pitchFamily="34" charset="0"/>
              <a:buChar char="•"/>
            </a:pPr>
            <a:r>
              <a:rPr lang="es-ES" sz="1200" b="1" dirty="0">
                <a:latin typeface="inherit"/>
              </a:rPr>
              <a:t>FKP</a:t>
            </a:r>
            <a:r>
              <a:rPr lang="es-ES" sz="1200" dirty="0">
                <a:latin typeface="inherit"/>
              </a:rPr>
              <a:t> - Una solución basada en la red con de código y portadora que utiliza un sistema de mensajes de gradiente para describir el entorno general de las correcciones (en lugar de que las correcciones se desarrollen y se adapten a una posición única). Está en contraste con el enfoque MAC y tiene sus propios tipos de mensajes definidos en RTCM.</a:t>
            </a:r>
          </a:p>
          <a:p>
            <a:pPr algn="just">
              <a:buFont typeface="Arial" panose="020B0604020202020204" pitchFamily="34" charset="0"/>
              <a:buChar char="•"/>
            </a:pPr>
            <a:r>
              <a:rPr lang="es-ES" sz="1200" b="1" dirty="0" err="1">
                <a:latin typeface="inherit"/>
              </a:rPr>
              <a:t>iMAX</a:t>
            </a:r>
            <a:r>
              <a:rPr lang="es-ES" sz="1200" dirty="0">
                <a:latin typeface="inherit"/>
              </a:rPr>
              <a:t> (</a:t>
            </a:r>
            <a:r>
              <a:rPr lang="es-ES" sz="1200" dirty="0" err="1">
                <a:latin typeface="inherit"/>
              </a:rPr>
              <a:t>Individualized</a:t>
            </a:r>
            <a:r>
              <a:rPr lang="es-ES" sz="1200" dirty="0">
                <a:latin typeface="inherit"/>
              </a:rPr>
              <a:t> Master </a:t>
            </a:r>
            <a:r>
              <a:rPr lang="es-ES" sz="1200" dirty="0" err="1">
                <a:latin typeface="inherit"/>
              </a:rPr>
              <a:t>Auxiliary</a:t>
            </a:r>
            <a:r>
              <a:rPr lang="es-ES" sz="1200" dirty="0">
                <a:latin typeface="inherit"/>
              </a:rPr>
              <a:t> </a:t>
            </a:r>
            <a:r>
              <a:rPr lang="es-ES" sz="1200" dirty="0" err="1">
                <a:latin typeface="inherit"/>
              </a:rPr>
              <a:t>Correction</a:t>
            </a:r>
            <a:r>
              <a:rPr lang="es-ES" sz="1200" dirty="0">
                <a:latin typeface="inherit"/>
              </a:rPr>
              <a:t>): una característica de la red Leica que utiliza una estación de referencia real como fuente de las correcciones de la red, por lo que hay coherencia y trazabilidad de las correcciones recibidas por el móvil GNSS. </a:t>
            </a:r>
          </a:p>
          <a:p>
            <a:pPr algn="just">
              <a:buFont typeface="Arial" panose="020B0604020202020204" pitchFamily="34" charset="0"/>
              <a:buChar char="•"/>
            </a:pPr>
            <a:r>
              <a:rPr lang="es-ES" sz="1200" b="1" dirty="0">
                <a:latin typeface="inherit"/>
              </a:rPr>
              <a:t>MAC</a:t>
            </a:r>
            <a:r>
              <a:rPr lang="es-ES" sz="1200" dirty="0">
                <a:latin typeface="inherit"/>
              </a:rPr>
              <a:t> - Una solución basada en la red con de código y portadora que utiliza métodos (y mensajes) "Master – </a:t>
            </a:r>
            <a:r>
              <a:rPr lang="es-ES" sz="1200" dirty="0" err="1">
                <a:latin typeface="inherit"/>
              </a:rPr>
              <a:t>Auxiliary</a:t>
            </a:r>
            <a:r>
              <a:rPr lang="es-ES" sz="1200" dirty="0">
                <a:latin typeface="inherit"/>
              </a:rPr>
              <a:t>" como se define en RTCM.</a:t>
            </a:r>
          </a:p>
          <a:p>
            <a:pPr algn="just">
              <a:buFont typeface="Arial" panose="020B0604020202020204" pitchFamily="34" charset="0"/>
              <a:buChar char="•"/>
            </a:pPr>
            <a:r>
              <a:rPr lang="es-ES" sz="1200" b="1" dirty="0">
                <a:latin typeface="inherit"/>
              </a:rPr>
              <a:t>NEAREST</a:t>
            </a:r>
            <a:r>
              <a:rPr lang="es-ES" sz="1200" dirty="0">
                <a:latin typeface="inherit"/>
              </a:rPr>
              <a:t> - Detección automática de la estación base más cercana y conexión a la misma. Trabaje desde una estación base.</a:t>
            </a:r>
          </a:p>
          <a:p>
            <a:pPr algn="just">
              <a:buFont typeface="Arial" panose="020B0604020202020204" pitchFamily="34" charset="0"/>
              <a:buChar char="•"/>
            </a:pPr>
            <a:r>
              <a:rPr lang="es-ES" sz="1200" b="1" dirty="0">
                <a:latin typeface="inherit"/>
              </a:rPr>
              <a:t>NET</a:t>
            </a:r>
            <a:r>
              <a:rPr lang="es-ES" sz="1200" dirty="0">
                <a:latin typeface="inherit"/>
              </a:rPr>
              <a:t> - Promedia la posición de las 3 estaciones base más cercanas.</a:t>
            </a:r>
          </a:p>
          <a:p>
            <a:pPr algn="just">
              <a:buFont typeface="Arial" panose="020B0604020202020204" pitchFamily="34" charset="0"/>
              <a:buChar char="•"/>
            </a:pPr>
            <a:r>
              <a:rPr lang="es-ES" sz="1200" b="1" dirty="0">
                <a:latin typeface="inherit"/>
              </a:rPr>
              <a:t>NRTK</a:t>
            </a:r>
            <a:r>
              <a:rPr lang="es-ES" sz="1200" dirty="0">
                <a:latin typeface="inherit"/>
              </a:rPr>
              <a:t> - Network RTK, un término general que puede aplicarse a cualquiera de los términos / métodos que se encuentran aquí. Como las metodologías MAC y FKP han caído en desgracia, cada vez más soluciones utilizan simplemente enfoques de línea de base única o crean observaciones sintéticas (utilizando mensajes heredados o mensajes MSM). NRTK es ahora el término preferido para todo esto.</a:t>
            </a:r>
          </a:p>
          <a:p>
            <a:pPr algn="just">
              <a:buFont typeface="Arial" panose="020B0604020202020204" pitchFamily="34" charset="0"/>
              <a:buChar char="•"/>
            </a:pPr>
            <a:r>
              <a:rPr lang="es-ES" sz="1200" b="1" dirty="0">
                <a:latin typeface="inherit"/>
              </a:rPr>
              <a:t>VRS</a:t>
            </a:r>
            <a:r>
              <a:rPr lang="es-ES" sz="1200" dirty="0">
                <a:latin typeface="inherit"/>
              </a:rPr>
              <a:t> - Estación de Referencia Virtual. Promedia la posición de las 3 estaciones base más cercanas y crea una base virtual en algún lugar del sitio.</a:t>
            </a:r>
          </a:p>
          <a:p>
            <a:pPr algn="just">
              <a:buFont typeface="Arial" panose="020B0604020202020204" pitchFamily="34" charset="0"/>
              <a:buChar char="•"/>
            </a:pPr>
            <a:r>
              <a:rPr lang="es-ES" sz="1200" b="1" dirty="0">
                <a:latin typeface="inherit"/>
              </a:rPr>
              <a:t>PPP</a:t>
            </a:r>
            <a:r>
              <a:rPr lang="es-ES" sz="1200" dirty="0">
                <a:latin typeface="inherit"/>
              </a:rPr>
              <a:t> es un método de mejora de señal que elimina los errores de GNSS para garantizar una alta precisión en el posicionamiento utilizando solo un receptor. Las soluciones PPP se basan en correcciones del reloj y la órbita de los satélites GNSS, que se transmiten en frecuencias separadas desde los satélites, permitiendo un posicionamiento en tiempo real a nivel </a:t>
            </a:r>
            <a:r>
              <a:rPr lang="es-ES" sz="1200" dirty="0" err="1">
                <a:latin typeface="inherit"/>
              </a:rPr>
              <a:t>decimétrico</a:t>
            </a:r>
            <a:r>
              <a:rPr lang="es-ES" sz="1200" dirty="0">
                <a:latin typeface="inherit"/>
              </a:rPr>
              <a:t> o mejor sin necesidad de infraestructura terrestre. Las soluciones PPP generalmente requieren un período de convergencia de 5 a 30 minutos para corregir cualquier distorsión local, como condiciones atmosféricas, </a:t>
            </a:r>
            <a:r>
              <a:rPr lang="es-ES" sz="1200" dirty="0" err="1">
                <a:latin typeface="inherit"/>
              </a:rPr>
              <a:t>multipath</a:t>
            </a:r>
            <a:r>
              <a:rPr lang="es-ES" sz="1200" dirty="0">
                <a:latin typeface="inherit"/>
              </a:rPr>
              <a:t> y geometría de los satélites.</a:t>
            </a:r>
          </a:p>
          <a:p>
            <a:pPr algn="just">
              <a:buFont typeface="Arial" panose="020B0604020202020204" pitchFamily="34" charset="0"/>
              <a:buChar char="•"/>
            </a:pPr>
            <a:r>
              <a:rPr lang="es-ES" sz="1200" b="1" dirty="0">
                <a:latin typeface="inherit"/>
              </a:rPr>
              <a:t>RTCM</a:t>
            </a:r>
            <a:r>
              <a:rPr lang="es-ES" sz="1200" dirty="0">
                <a:latin typeface="inherit"/>
              </a:rPr>
              <a:t> (Radio </a:t>
            </a:r>
            <a:r>
              <a:rPr lang="es-ES" sz="1200" dirty="0" err="1">
                <a:latin typeface="inherit"/>
              </a:rPr>
              <a:t>Technical</a:t>
            </a:r>
            <a:r>
              <a:rPr lang="es-ES" sz="1200" dirty="0">
                <a:latin typeface="inherit"/>
              </a:rPr>
              <a:t> </a:t>
            </a:r>
            <a:r>
              <a:rPr lang="es-ES" sz="1200" dirty="0" err="1">
                <a:latin typeface="inherit"/>
              </a:rPr>
              <a:t>Commission</a:t>
            </a:r>
            <a:r>
              <a:rPr lang="es-ES" sz="1200" dirty="0">
                <a:latin typeface="inherit"/>
              </a:rPr>
              <a:t> </a:t>
            </a:r>
            <a:r>
              <a:rPr lang="es-ES" sz="1200" dirty="0" err="1">
                <a:latin typeface="inherit"/>
              </a:rPr>
              <a:t>for</a:t>
            </a:r>
            <a:r>
              <a:rPr lang="es-ES" sz="1200" dirty="0">
                <a:latin typeface="inherit"/>
              </a:rPr>
              <a:t> </a:t>
            </a:r>
            <a:r>
              <a:rPr lang="es-ES" sz="1200" dirty="0" err="1">
                <a:latin typeface="inherit"/>
              </a:rPr>
              <a:t>Maritime</a:t>
            </a:r>
            <a:r>
              <a:rPr lang="es-ES" sz="1200" dirty="0">
                <a:latin typeface="inherit"/>
              </a:rPr>
              <a:t> </a:t>
            </a:r>
            <a:r>
              <a:rPr lang="es-ES" sz="1200" dirty="0" err="1">
                <a:latin typeface="inherit"/>
              </a:rPr>
              <a:t>Services</a:t>
            </a:r>
            <a:r>
              <a:rPr lang="es-ES" sz="1200" dirty="0">
                <a:latin typeface="inherit"/>
              </a:rPr>
              <a:t>) - un formato de fuente de corrección abierta para enviar información de ubicación precisa.</a:t>
            </a:r>
          </a:p>
          <a:p>
            <a:pPr algn="just">
              <a:buFont typeface="Arial" panose="020B0604020202020204" pitchFamily="34" charset="0"/>
              <a:buChar char="•"/>
            </a:pPr>
            <a:r>
              <a:rPr lang="es-ES" sz="1200" b="1" dirty="0">
                <a:latin typeface="inherit"/>
              </a:rPr>
              <a:t>RTCM 2.3 </a:t>
            </a:r>
            <a:r>
              <a:rPr lang="es-ES" sz="1200" dirty="0">
                <a:latin typeface="inherit"/>
              </a:rPr>
              <a:t>- Solo GPS.</a:t>
            </a:r>
          </a:p>
          <a:p>
            <a:pPr algn="just">
              <a:buFont typeface="Arial" panose="020B0604020202020204" pitchFamily="34" charset="0"/>
              <a:buChar char="•"/>
            </a:pPr>
            <a:r>
              <a:rPr lang="es-ES" sz="1200" b="1" dirty="0">
                <a:latin typeface="inherit"/>
              </a:rPr>
              <a:t>RTCM 3.1</a:t>
            </a:r>
            <a:r>
              <a:rPr lang="es-ES" sz="1200" dirty="0">
                <a:latin typeface="inherit"/>
              </a:rPr>
              <a:t> - GPS + GLONASS.</a:t>
            </a:r>
          </a:p>
          <a:p>
            <a:pPr algn="just">
              <a:buFont typeface="Arial" panose="020B0604020202020204" pitchFamily="34" charset="0"/>
              <a:buChar char="•"/>
            </a:pPr>
            <a:r>
              <a:rPr lang="es-ES" sz="1200" b="1" dirty="0">
                <a:latin typeface="inherit"/>
              </a:rPr>
              <a:t>RTCM 3.2</a:t>
            </a:r>
            <a:r>
              <a:rPr lang="es-ES" sz="1200" dirty="0">
                <a:latin typeface="inherit"/>
              </a:rPr>
              <a:t> - GPS (L1, L2, L5) + GLONASS + Galileo + BDS.</a:t>
            </a:r>
          </a:p>
          <a:p>
            <a:pPr algn="just">
              <a:buFont typeface="Arial" panose="020B0604020202020204" pitchFamily="34" charset="0"/>
              <a:buChar char="•"/>
            </a:pPr>
            <a:r>
              <a:rPr lang="es-ES" sz="1200" b="1" dirty="0">
                <a:latin typeface="inherit"/>
              </a:rPr>
              <a:t>MSM</a:t>
            </a:r>
            <a:r>
              <a:rPr lang="es-ES" sz="1200" dirty="0">
                <a:latin typeface="inherit"/>
              </a:rPr>
              <a:t> (</a:t>
            </a:r>
            <a:r>
              <a:rPr lang="es-ES" sz="1200" dirty="0" err="1">
                <a:latin typeface="inherit"/>
              </a:rPr>
              <a:t>Multiple</a:t>
            </a:r>
            <a:r>
              <a:rPr lang="es-ES" sz="1200" dirty="0">
                <a:latin typeface="inherit"/>
              </a:rPr>
              <a:t> </a:t>
            </a:r>
            <a:r>
              <a:rPr lang="es-ES" sz="1200" dirty="0" err="1">
                <a:latin typeface="inherit"/>
              </a:rPr>
              <a:t>Signal</a:t>
            </a:r>
            <a:r>
              <a:rPr lang="es-ES" sz="1200" dirty="0">
                <a:latin typeface="inherit"/>
              </a:rPr>
              <a:t> </a:t>
            </a:r>
            <a:r>
              <a:rPr lang="es-ES" sz="1200" dirty="0" err="1">
                <a:latin typeface="inherit"/>
              </a:rPr>
              <a:t>Messages</a:t>
            </a:r>
            <a:r>
              <a:rPr lang="es-ES" sz="1200" dirty="0">
                <a:latin typeface="inherit"/>
              </a:rPr>
              <a:t>) - Más mensajes enviados con el formato de corrección RTCM 3.2.</a:t>
            </a:r>
          </a:p>
          <a:p>
            <a:pPr algn="just">
              <a:buFont typeface="Arial" panose="020B0604020202020204" pitchFamily="34" charset="0"/>
              <a:buChar char="•"/>
            </a:pPr>
            <a:r>
              <a:rPr lang="es-ES" sz="1200" b="1" dirty="0">
                <a:latin typeface="inherit"/>
              </a:rPr>
              <a:t>CMR</a:t>
            </a:r>
            <a:r>
              <a:rPr lang="es-ES" sz="1200" dirty="0">
                <a:latin typeface="inherit"/>
              </a:rPr>
              <a:t> - Un formato de corrección específico de </a:t>
            </a:r>
            <a:r>
              <a:rPr lang="es-ES" sz="1200" dirty="0" err="1">
                <a:latin typeface="inherit"/>
              </a:rPr>
              <a:t>Trimble</a:t>
            </a:r>
            <a:r>
              <a:rPr lang="es-ES" sz="1200" dirty="0">
                <a:latin typeface="inherit"/>
              </a:rPr>
              <a:t>. CMR y CMR+ están abiertos al uso público. CMR solo admite GPS. CMR+ admite GPS + GLONASS.</a:t>
            </a:r>
            <a:endParaRPr lang="es-ES" sz="1200" b="0" i="0" dirty="0">
              <a:effectLst/>
              <a:latin typeface="inherit"/>
            </a:endParaRPr>
          </a:p>
        </p:txBody>
      </p:sp>
    </p:spTree>
    <p:extLst>
      <p:ext uri="{BB962C8B-B14F-4D97-AF65-F5344CB8AC3E}">
        <p14:creationId xmlns:p14="http://schemas.microsoft.com/office/powerpoint/2010/main" val="546666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a:extLst>
              <a:ext uri="{FF2B5EF4-FFF2-40B4-BE49-F238E27FC236}">
                <a16:creationId xmlns:a16="http://schemas.microsoft.com/office/drawing/2014/main" id="{90E2450C-91A3-45E3-BF83-DB35267BCA6C}"/>
              </a:ext>
            </a:extLst>
          </p:cNvPr>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pic>
        <p:nvPicPr>
          <p:cNvPr id="3" name="Imagen 2">
            <a:extLst>
              <a:ext uri="{FF2B5EF4-FFF2-40B4-BE49-F238E27FC236}">
                <a16:creationId xmlns:a16="http://schemas.microsoft.com/office/drawing/2014/main" id="{EE1536C1-641E-4C9F-9D56-163A2E088DC8}"/>
              </a:ext>
            </a:extLst>
          </p:cNvPr>
          <p:cNvPicPr>
            <a:picLocks noChangeAspect="1"/>
          </p:cNvPicPr>
          <p:nvPr/>
        </p:nvPicPr>
        <p:blipFill rotWithShape="1">
          <a:blip r:embed="rId2"/>
          <a:srcRect l="20075" t="20924" r="23225" b="19470"/>
          <a:stretch/>
        </p:blipFill>
        <p:spPr>
          <a:xfrm>
            <a:off x="1979712" y="895536"/>
            <a:ext cx="5184576" cy="2952328"/>
          </a:xfrm>
          <a:prstGeom prst="rect">
            <a:avLst/>
          </a:prstGeom>
          <a:solidFill>
            <a:schemeClr val="bg1"/>
          </a:solidFill>
        </p:spPr>
      </p:pic>
      <p:sp>
        <p:nvSpPr>
          <p:cNvPr id="4" name="Rectángulo 3">
            <a:extLst>
              <a:ext uri="{FF2B5EF4-FFF2-40B4-BE49-F238E27FC236}">
                <a16:creationId xmlns:a16="http://schemas.microsoft.com/office/drawing/2014/main" id="{22A37C1B-3F40-4085-92B0-91BC73B3FB5D}"/>
              </a:ext>
            </a:extLst>
          </p:cNvPr>
          <p:cNvSpPr/>
          <p:nvPr/>
        </p:nvSpPr>
        <p:spPr>
          <a:xfrm>
            <a:off x="2105472" y="3957836"/>
            <a:ext cx="5184576" cy="369332"/>
          </a:xfrm>
          <a:prstGeom prst="rect">
            <a:avLst/>
          </a:prstGeom>
          <a:solidFill>
            <a:schemeClr val="bg1"/>
          </a:solidFill>
        </p:spPr>
        <p:txBody>
          <a:bodyPr wrap="square">
            <a:spAutoFit/>
          </a:bodyPr>
          <a:lstStyle/>
          <a:p>
            <a:r>
              <a:rPr lang="es-ES" dirty="0">
                <a:solidFill>
                  <a:srgbClr val="4B4B4C"/>
                </a:solidFill>
                <a:latin typeface="Lato"/>
              </a:rPr>
              <a:t>Galileo </a:t>
            </a:r>
            <a:r>
              <a:rPr lang="es-ES" dirty="0" err="1">
                <a:solidFill>
                  <a:srgbClr val="4B4B4C"/>
                </a:solidFill>
                <a:latin typeface="Lato"/>
              </a:rPr>
              <a:t>signal</a:t>
            </a:r>
            <a:r>
              <a:rPr lang="es-ES" dirty="0">
                <a:solidFill>
                  <a:srgbClr val="4B4B4C"/>
                </a:solidFill>
                <a:latin typeface="Lato"/>
              </a:rPr>
              <a:t> in </a:t>
            </a:r>
            <a:r>
              <a:rPr lang="es-ES" dirty="0" err="1">
                <a:solidFill>
                  <a:srgbClr val="4B4B4C"/>
                </a:solidFill>
                <a:latin typeface="Lato"/>
              </a:rPr>
              <a:t>space</a:t>
            </a:r>
            <a:r>
              <a:rPr lang="es-ES" dirty="0">
                <a:solidFill>
                  <a:srgbClr val="4B4B4C"/>
                </a:solidFill>
                <a:latin typeface="Lato"/>
              </a:rPr>
              <a:t> (E6-B) and </a:t>
            </a:r>
            <a:r>
              <a:rPr lang="es-ES" dirty="0" err="1">
                <a:solidFill>
                  <a:srgbClr val="4B4B4C"/>
                </a:solidFill>
                <a:latin typeface="Lato"/>
              </a:rPr>
              <a:t>via</a:t>
            </a:r>
            <a:r>
              <a:rPr lang="es-ES" dirty="0">
                <a:solidFill>
                  <a:srgbClr val="4B4B4C"/>
                </a:solidFill>
                <a:latin typeface="Lato"/>
              </a:rPr>
              <a:t> </a:t>
            </a:r>
            <a:r>
              <a:rPr lang="es-ES" dirty="0" err="1">
                <a:solidFill>
                  <a:srgbClr val="4B4B4C"/>
                </a:solidFill>
                <a:latin typeface="Lato"/>
              </a:rPr>
              <a:t>the</a:t>
            </a:r>
            <a:r>
              <a:rPr lang="es-ES" dirty="0">
                <a:solidFill>
                  <a:srgbClr val="4B4B4C"/>
                </a:solidFill>
                <a:latin typeface="Lato"/>
              </a:rPr>
              <a:t> internet</a:t>
            </a:r>
            <a:endParaRPr lang="es-ES" dirty="0"/>
          </a:p>
        </p:txBody>
      </p:sp>
      <p:sp>
        <p:nvSpPr>
          <p:cNvPr id="5" name="Rectángulo 4">
            <a:extLst>
              <a:ext uri="{FF2B5EF4-FFF2-40B4-BE49-F238E27FC236}">
                <a16:creationId xmlns:a16="http://schemas.microsoft.com/office/drawing/2014/main" id="{AE213D17-5C90-41C4-A36D-2DF750E3EAA2}"/>
              </a:ext>
            </a:extLst>
          </p:cNvPr>
          <p:cNvSpPr/>
          <p:nvPr/>
        </p:nvSpPr>
        <p:spPr>
          <a:xfrm>
            <a:off x="1889448" y="4437140"/>
            <a:ext cx="5616624" cy="369332"/>
          </a:xfrm>
          <a:prstGeom prst="rect">
            <a:avLst/>
          </a:prstGeom>
          <a:solidFill>
            <a:schemeClr val="bg1"/>
          </a:solidFill>
        </p:spPr>
        <p:txBody>
          <a:bodyPr wrap="square">
            <a:spAutoFit/>
          </a:bodyPr>
          <a:lstStyle/>
          <a:p>
            <a:r>
              <a:rPr lang="en-US" dirty="0">
                <a:solidFill>
                  <a:srgbClr val="4B4B4C"/>
                </a:solidFill>
                <a:latin typeface="Lato"/>
              </a:rPr>
              <a:t>Accuracy associated with the orbit, clocks and biases</a:t>
            </a:r>
            <a:endParaRPr lang="es-ES" dirty="0">
              <a:solidFill>
                <a:srgbClr val="4B4B4C"/>
              </a:solidFill>
              <a:latin typeface="Lato"/>
            </a:endParaRPr>
          </a:p>
        </p:txBody>
      </p:sp>
      <p:sp>
        <p:nvSpPr>
          <p:cNvPr id="6" name="Rectángulo 5">
            <a:extLst>
              <a:ext uri="{FF2B5EF4-FFF2-40B4-BE49-F238E27FC236}">
                <a16:creationId xmlns:a16="http://schemas.microsoft.com/office/drawing/2014/main" id="{A887B0E7-43CD-4D92-B899-B4AD1E69D062}"/>
              </a:ext>
            </a:extLst>
          </p:cNvPr>
          <p:cNvSpPr/>
          <p:nvPr/>
        </p:nvSpPr>
        <p:spPr>
          <a:xfrm>
            <a:off x="467544" y="4916444"/>
            <a:ext cx="8460432" cy="338554"/>
          </a:xfrm>
          <a:prstGeom prst="rect">
            <a:avLst/>
          </a:prstGeom>
          <a:solidFill>
            <a:schemeClr val="bg1"/>
          </a:solidFill>
        </p:spPr>
        <p:txBody>
          <a:bodyPr wrap="square">
            <a:spAutoFit/>
          </a:bodyPr>
          <a:lstStyle/>
          <a:p>
            <a:r>
              <a:rPr lang="en-US" sz="1600" dirty="0">
                <a:solidFill>
                  <a:srgbClr val="4B4B4C"/>
                </a:solidFill>
                <a:latin typeface="Lato"/>
              </a:rPr>
              <a:t>Processed by an appropriate algorithm in the users’ receivers tracking the Galileo E6-B signal</a:t>
            </a:r>
            <a:endParaRPr lang="es-ES" sz="1600" dirty="0">
              <a:solidFill>
                <a:srgbClr val="4B4B4C"/>
              </a:solidFill>
              <a:latin typeface="Lato"/>
            </a:endParaRPr>
          </a:p>
        </p:txBody>
      </p:sp>
      <p:sp>
        <p:nvSpPr>
          <p:cNvPr id="7" name="Rectángulo 6">
            <a:extLst>
              <a:ext uri="{FF2B5EF4-FFF2-40B4-BE49-F238E27FC236}">
                <a16:creationId xmlns:a16="http://schemas.microsoft.com/office/drawing/2014/main" id="{EBC5630F-E737-4C45-9D37-5BCD46F09EB4}"/>
              </a:ext>
            </a:extLst>
          </p:cNvPr>
          <p:cNvSpPr/>
          <p:nvPr/>
        </p:nvSpPr>
        <p:spPr>
          <a:xfrm>
            <a:off x="1799692" y="5354713"/>
            <a:ext cx="5544616" cy="369332"/>
          </a:xfrm>
          <a:prstGeom prst="rect">
            <a:avLst/>
          </a:prstGeom>
          <a:solidFill>
            <a:schemeClr val="bg1"/>
          </a:solidFill>
        </p:spPr>
        <p:txBody>
          <a:bodyPr wrap="square">
            <a:spAutoFit/>
          </a:bodyPr>
          <a:lstStyle/>
          <a:p>
            <a:r>
              <a:rPr lang="en-US" dirty="0">
                <a:solidFill>
                  <a:srgbClr val="4B4B4C"/>
                </a:solidFill>
                <a:latin typeface="Lato"/>
              </a:rPr>
              <a:t>Accuracy below a few </a:t>
            </a:r>
            <a:r>
              <a:rPr lang="en-US" dirty="0" err="1">
                <a:solidFill>
                  <a:srgbClr val="4B4B4C"/>
                </a:solidFill>
                <a:latin typeface="Lato"/>
              </a:rPr>
              <a:t>decimetres</a:t>
            </a:r>
            <a:r>
              <a:rPr lang="en-US" dirty="0">
                <a:solidFill>
                  <a:srgbClr val="4B4B4C"/>
                </a:solidFill>
                <a:latin typeface="Lato"/>
              </a:rPr>
              <a:t> (&lt;25cm horizontal)</a:t>
            </a:r>
            <a:endParaRPr lang="es-ES" dirty="0">
              <a:solidFill>
                <a:srgbClr val="4B4B4C"/>
              </a:solidFill>
              <a:latin typeface="Lato"/>
            </a:endParaRPr>
          </a:p>
        </p:txBody>
      </p:sp>
      <p:sp>
        <p:nvSpPr>
          <p:cNvPr id="8" name="Rectángulo 7">
            <a:extLst>
              <a:ext uri="{FF2B5EF4-FFF2-40B4-BE49-F238E27FC236}">
                <a16:creationId xmlns:a16="http://schemas.microsoft.com/office/drawing/2014/main" id="{B4BAA433-C7F3-425B-8FBF-9F9A8966F207}"/>
              </a:ext>
            </a:extLst>
          </p:cNvPr>
          <p:cNvSpPr/>
          <p:nvPr/>
        </p:nvSpPr>
        <p:spPr>
          <a:xfrm>
            <a:off x="3667670" y="5823760"/>
            <a:ext cx="2060179" cy="369332"/>
          </a:xfrm>
          <a:prstGeom prst="rect">
            <a:avLst/>
          </a:prstGeom>
          <a:solidFill>
            <a:schemeClr val="bg1"/>
          </a:solidFill>
        </p:spPr>
        <p:txBody>
          <a:bodyPr wrap="square">
            <a:spAutoFit/>
          </a:bodyPr>
          <a:lstStyle/>
          <a:p>
            <a:r>
              <a:rPr lang="es-ES" dirty="0">
                <a:solidFill>
                  <a:srgbClr val="4B4B4C"/>
                </a:solidFill>
                <a:latin typeface="Lato"/>
              </a:rPr>
              <a:t>SERVICE FOR FREE</a:t>
            </a:r>
          </a:p>
        </p:txBody>
      </p:sp>
      <p:pic>
        <p:nvPicPr>
          <p:cNvPr id="17" name="Imagen 16">
            <a:extLst>
              <a:ext uri="{FF2B5EF4-FFF2-40B4-BE49-F238E27FC236}">
                <a16:creationId xmlns:a16="http://schemas.microsoft.com/office/drawing/2014/main" id="{2C5A2B35-7E88-4677-810C-91678F7BA3B9}"/>
              </a:ext>
            </a:extLst>
          </p:cNvPr>
          <p:cNvPicPr>
            <a:picLocks noChangeAspect="1"/>
          </p:cNvPicPr>
          <p:nvPr/>
        </p:nvPicPr>
        <p:blipFill rotWithShape="1">
          <a:blip r:embed="rId3"/>
          <a:srcRect l="20863" t="7839" r="3538" b="10097"/>
          <a:stretch/>
        </p:blipFill>
        <p:spPr>
          <a:xfrm>
            <a:off x="-20429" y="895536"/>
            <a:ext cx="9184858" cy="5400600"/>
          </a:xfrm>
          <a:prstGeom prst="rect">
            <a:avLst/>
          </a:prstGeom>
        </p:spPr>
      </p:pic>
      <p:grpSp>
        <p:nvGrpSpPr>
          <p:cNvPr id="18" name="Grupo 17">
            <a:extLst>
              <a:ext uri="{FF2B5EF4-FFF2-40B4-BE49-F238E27FC236}">
                <a16:creationId xmlns:a16="http://schemas.microsoft.com/office/drawing/2014/main" id="{BF9BD9F0-6FFB-4F57-8606-702DE56C73C7}"/>
              </a:ext>
            </a:extLst>
          </p:cNvPr>
          <p:cNvGrpSpPr/>
          <p:nvPr/>
        </p:nvGrpSpPr>
        <p:grpSpPr>
          <a:xfrm>
            <a:off x="-7953" y="2195185"/>
            <a:ext cx="9172382" cy="3997328"/>
            <a:chOff x="84477" y="1587822"/>
            <a:chExt cx="9172382" cy="3997328"/>
          </a:xfrm>
        </p:grpSpPr>
        <p:pic>
          <p:nvPicPr>
            <p:cNvPr id="19" name="Picture 2" descr="https://www.gsc-europa.eu/sites/default/files/sites/all/files/Figure%201_%20Galileo%20system.png">
              <a:extLst>
                <a:ext uri="{FF2B5EF4-FFF2-40B4-BE49-F238E27FC236}">
                  <a16:creationId xmlns:a16="http://schemas.microsoft.com/office/drawing/2014/main" id="{ABE5735C-1566-47AD-A0E4-5FEC84C89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59" y="1587822"/>
              <a:ext cx="9144000" cy="3600450"/>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a:extLst>
                <a:ext uri="{FF2B5EF4-FFF2-40B4-BE49-F238E27FC236}">
                  <a16:creationId xmlns:a16="http://schemas.microsoft.com/office/drawing/2014/main" id="{FB9BA415-D70C-4EDC-92D3-EB7D1C16E835}"/>
                </a:ext>
              </a:extLst>
            </p:cNvPr>
            <p:cNvSpPr/>
            <p:nvPr/>
          </p:nvSpPr>
          <p:spPr>
            <a:xfrm>
              <a:off x="2860388" y="3429000"/>
              <a:ext cx="2407139" cy="246221"/>
            </a:xfrm>
            <a:prstGeom prst="rect">
              <a:avLst/>
            </a:prstGeom>
            <a:solidFill>
              <a:schemeClr val="accent1">
                <a:lumMod val="20000"/>
                <a:lumOff val="80000"/>
              </a:schemeClr>
            </a:solidFill>
          </p:spPr>
          <p:txBody>
            <a:bodyPr wrap="square">
              <a:spAutoFit/>
            </a:bodyPr>
            <a:lstStyle/>
            <a:p>
              <a:r>
                <a:rPr lang="en-US" sz="1000" dirty="0">
                  <a:solidFill>
                    <a:srgbClr val="3B3B3B"/>
                  </a:solidFill>
                  <a:latin typeface="Lato"/>
                </a:rPr>
                <a:t>High Accuracy Data Generator (HADG)</a:t>
              </a:r>
              <a:endParaRPr lang="es-ES" sz="1000" dirty="0"/>
            </a:p>
          </p:txBody>
        </p:sp>
        <p:sp>
          <p:nvSpPr>
            <p:cNvPr id="21" name="Rectángulo 20">
              <a:extLst>
                <a:ext uri="{FF2B5EF4-FFF2-40B4-BE49-F238E27FC236}">
                  <a16:creationId xmlns:a16="http://schemas.microsoft.com/office/drawing/2014/main" id="{3CEED5BF-2971-4643-A649-65E7F5E9CBCF}"/>
                </a:ext>
              </a:extLst>
            </p:cNvPr>
            <p:cNvSpPr/>
            <p:nvPr/>
          </p:nvSpPr>
          <p:spPr>
            <a:xfrm>
              <a:off x="84477" y="5026687"/>
              <a:ext cx="1880643" cy="369332"/>
            </a:xfrm>
            <a:prstGeom prst="rect">
              <a:avLst/>
            </a:prstGeom>
            <a:solidFill>
              <a:schemeClr val="accent1">
                <a:lumMod val="20000"/>
                <a:lumOff val="80000"/>
              </a:schemeClr>
            </a:solidFill>
          </p:spPr>
          <p:txBody>
            <a:bodyPr wrap="none">
              <a:spAutoFit/>
            </a:bodyPr>
            <a:lstStyle/>
            <a:p>
              <a:r>
                <a:rPr lang="es-ES" dirty="0">
                  <a:solidFill>
                    <a:srgbClr val="3B3B3B"/>
                  </a:solidFill>
                  <a:latin typeface="Lato"/>
                </a:rPr>
                <a:t> </a:t>
              </a:r>
              <a:r>
                <a:rPr lang="es-ES" sz="1000" dirty="0">
                  <a:solidFill>
                    <a:srgbClr val="3B3B3B"/>
                  </a:solidFill>
                  <a:latin typeface="Lato"/>
                </a:rPr>
                <a:t>Galileo Sensor </a:t>
              </a:r>
              <a:r>
                <a:rPr lang="es-ES" sz="1000" dirty="0" err="1">
                  <a:solidFill>
                    <a:srgbClr val="3B3B3B"/>
                  </a:solidFill>
                  <a:latin typeface="Lato"/>
                </a:rPr>
                <a:t>Stations</a:t>
              </a:r>
              <a:r>
                <a:rPr lang="es-ES" sz="1000" dirty="0">
                  <a:solidFill>
                    <a:srgbClr val="3B3B3B"/>
                  </a:solidFill>
                  <a:latin typeface="Lato"/>
                </a:rPr>
                <a:t> (GSS)</a:t>
              </a:r>
              <a:endParaRPr lang="es-ES" sz="1000" dirty="0"/>
            </a:p>
          </p:txBody>
        </p:sp>
        <p:sp>
          <p:nvSpPr>
            <p:cNvPr id="22" name="Rectángulo 21">
              <a:extLst>
                <a:ext uri="{FF2B5EF4-FFF2-40B4-BE49-F238E27FC236}">
                  <a16:creationId xmlns:a16="http://schemas.microsoft.com/office/drawing/2014/main" id="{A66E431A-A1E1-4301-BF0F-628C7FF017F6}"/>
                </a:ext>
              </a:extLst>
            </p:cNvPr>
            <p:cNvSpPr/>
            <p:nvPr/>
          </p:nvSpPr>
          <p:spPr>
            <a:xfrm>
              <a:off x="2432182" y="4877264"/>
              <a:ext cx="1092242" cy="707886"/>
            </a:xfrm>
            <a:prstGeom prst="rect">
              <a:avLst/>
            </a:prstGeom>
            <a:solidFill>
              <a:schemeClr val="accent1">
                <a:lumMod val="20000"/>
                <a:lumOff val="80000"/>
              </a:schemeClr>
            </a:solidFill>
          </p:spPr>
          <p:txBody>
            <a:bodyPr wrap="square">
              <a:spAutoFit/>
            </a:bodyPr>
            <a:lstStyle/>
            <a:p>
              <a:r>
                <a:rPr lang="es-ES" sz="800" dirty="0">
                  <a:solidFill>
                    <a:srgbClr val="3B3B3B"/>
                  </a:solidFill>
                  <a:latin typeface="Lato"/>
                </a:rPr>
                <a:t>correcciones para las señales de Galileo y GPS (orbita, reloj y sesgo)</a:t>
              </a:r>
              <a:endParaRPr lang="es-ES" sz="800" dirty="0"/>
            </a:p>
          </p:txBody>
        </p:sp>
        <p:sp>
          <p:nvSpPr>
            <p:cNvPr id="23" name="Rectángulo 22">
              <a:extLst>
                <a:ext uri="{FF2B5EF4-FFF2-40B4-BE49-F238E27FC236}">
                  <a16:creationId xmlns:a16="http://schemas.microsoft.com/office/drawing/2014/main" id="{ACEC6544-FFBE-4B36-80DC-3E9A616EAC34}"/>
                </a:ext>
              </a:extLst>
            </p:cNvPr>
            <p:cNvSpPr/>
            <p:nvPr/>
          </p:nvSpPr>
          <p:spPr>
            <a:xfrm>
              <a:off x="112859" y="3595238"/>
              <a:ext cx="1399742" cy="246221"/>
            </a:xfrm>
            <a:prstGeom prst="rect">
              <a:avLst/>
            </a:prstGeom>
            <a:solidFill>
              <a:schemeClr val="accent1">
                <a:lumMod val="20000"/>
                <a:lumOff val="80000"/>
              </a:schemeClr>
            </a:solidFill>
          </p:spPr>
          <p:txBody>
            <a:bodyPr wrap="none">
              <a:spAutoFit/>
            </a:bodyPr>
            <a:lstStyle/>
            <a:p>
              <a:r>
                <a:rPr lang="es-ES" sz="1000" dirty="0">
                  <a:solidFill>
                    <a:srgbClr val="3B3B3B"/>
                  </a:solidFill>
                  <a:latin typeface="Lato"/>
                </a:rPr>
                <a:t> </a:t>
              </a:r>
              <a:r>
                <a:rPr lang="es-ES" sz="1000" dirty="0" err="1">
                  <a:solidFill>
                    <a:srgbClr val="3B3B3B"/>
                  </a:solidFill>
                  <a:latin typeface="Lato"/>
                </a:rPr>
                <a:t>Uplink</a:t>
              </a:r>
              <a:r>
                <a:rPr lang="es-ES" sz="1000" dirty="0">
                  <a:solidFill>
                    <a:srgbClr val="3B3B3B"/>
                  </a:solidFill>
                  <a:latin typeface="Lato"/>
                </a:rPr>
                <a:t> </a:t>
              </a:r>
              <a:r>
                <a:rPr lang="es-ES" sz="1000" dirty="0" err="1">
                  <a:solidFill>
                    <a:srgbClr val="3B3B3B"/>
                  </a:solidFill>
                  <a:latin typeface="Lato"/>
                </a:rPr>
                <a:t>Stations</a:t>
              </a:r>
              <a:r>
                <a:rPr lang="es-ES" sz="1000" dirty="0">
                  <a:solidFill>
                    <a:srgbClr val="3B3B3B"/>
                  </a:solidFill>
                  <a:latin typeface="Lato"/>
                </a:rPr>
                <a:t> (ULS)</a:t>
              </a:r>
              <a:endParaRPr lang="es-ES" sz="1000" dirty="0"/>
            </a:p>
          </p:txBody>
        </p:sp>
        <p:sp>
          <p:nvSpPr>
            <p:cNvPr id="24" name="Rectángulo 23">
              <a:extLst>
                <a:ext uri="{FF2B5EF4-FFF2-40B4-BE49-F238E27FC236}">
                  <a16:creationId xmlns:a16="http://schemas.microsoft.com/office/drawing/2014/main" id="{EA360581-BE45-4554-8005-962648CD8CE0}"/>
                </a:ext>
              </a:extLst>
            </p:cNvPr>
            <p:cNvSpPr/>
            <p:nvPr/>
          </p:nvSpPr>
          <p:spPr>
            <a:xfrm>
              <a:off x="4918986" y="3971483"/>
              <a:ext cx="1628972" cy="369332"/>
            </a:xfrm>
            <a:prstGeom prst="rect">
              <a:avLst/>
            </a:prstGeom>
            <a:solidFill>
              <a:schemeClr val="accent1">
                <a:lumMod val="20000"/>
                <a:lumOff val="80000"/>
              </a:schemeClr>
            </a:solidFill>
          </p:spPr>
          <p:txBody>
            <a:bodyPr wrap="none">
              <a:spAutoFit/>
            </a:bodyPr>
            <a:lstStyle/>
            <a:p>
              <a:r>
                <a:rPr lang="es-ES" dirty="0">
                  <a:solidFill>
                    <a:srgbClr val="3B3B3B"/>
                  </a:solidFill>
                  <a:latin typeface="Lato"/>
                </a:rPr>
                <a:t>algoritmo PPP</a:t>
              </a:r>
              <a:endParaRPr lang="es-ES" dirty="0"/>
            </a:p>
          </p:txBody>
        </p:sp>
        <p:sp>
          <p:nvSpPr>
            <p:cNvPr id="25" name="Rectángulo 24">
              <a:extLst>
                <a:ext uri="{FF2B5EF4-FFF2-40B4-BE49-F238E27FC236}">
                  <a16:creationId xmlns:a16="http://schemas.microsoft.com/office/drawing/2014/main" id="{0A0815CC-2547-4599-BC25-EC011EFBC850}"/>
                </a:ext>
              </a:extLst>
            </p:cNvPr>
            <p:cNvSpPr/>
            <p:nvPr/>
          </p:nvSpPr>
          <p:spPr>
            <a:xfrm>
              <a:off x="5624163" y="4877264"/>
              <a:ext cx="3510136" cy="246221"/>
            </a:xfrm>
            <a:prstGeom prst="rect">
              <a:avLst/>
            </a:prstGeom>
            <a:solidFill>
              <a:schemeClr val="accent1">
                <a:lumMod val="20000"/>
                <a:lumOff val="80000"/>
              </a:schemeClr>
            </a:solidFill>
          </p:spPr>
          <p:txBody>
            <a:bodyPr wrap="square">
              <a:spAutoFit/>
            </a:bodyPr>
            <a:lstStyle/>
            <a:p>
              <a:pPr algn="just">
                <a:buFont typeface="Arial" panose="020B0604020202020204" pitchFamily="34" charset="0"/>
                <a:buChar char="•"/>
              </a:pPr>
              <a:r>
                <a:rPr lang="en-US" sz="1000" dirty="0">
                  <a:solidFill>
                    <a:srgbClr val="3B3B3B"/>
                  </a:solidFill>
                  <a:latin typeface="Lato"/>
                </a:rPr>
                <a:t>Accuracy target (95%): 20cm (horizontal) / 40cm (vertical).</a:t>
              </a:r>
              <a:endParaRPr lang="en-US" sz="1000" b="0" i="0" dirty="0">
                <a:solidFill>
                  <a:srgbClr val="3B3B3B"/>
                </a:solidFill>
                <a:effectLst/>
                <a:latin typeface="Lato"/>
              </a:endParaRPr>
            </a:p>
          </p:txBody>
        </p:sp>
      </p:grpSp>
    </p:spTree>
    <p:extLst>
      <p:ext uri="{BB962C8B-B14F-4D97-AF65-F5344CB8AC3E}">
        <p14:creationId xmlns:p14="http://schemas.microsoft.com/office/powerpoint/2010/main" val="52660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a:extLst>
              <a:ext uri="{FF2B5EF4-FFF2-40B4-BE49-F238E27FC236}">
                <a16:creationId xmlns:a16="http://schemas.microsoft.com/office/drawing/2014/main" id="{90E2450C-91A3-45E3-BF83-DB35267BCA6C}"/>
              </a:ext>
            </a:extLst>
          </p:cNvPr>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
        <p:nvSpPr>
          <p:cNvPr id="9" name="Rectángulo 8">
            <a:extLst>
              <a:ext uri="{FF2B5EF4-FFF2-40B4-BE49-F238E27FC236}">
                <a16:creationId xmlns:a16="http://schemas.microsoft.com/office/drawing/2014/main" id="{F6088D82-77FA-45DC-892E-FA371FCFCAA0}"/>
              </a:ext>
            </a:extLst>
          </p:cNvPr>
          <p:cNvSpPr/>
          <p:nvPr/>
        </p:nvSpPr>
        <p:spPr>
          <a:xfrm>
            <a:off x="71500" y="1196752"/>
            <a:ext cx="9001000" cy="4801314"/>
          </a:xfrm>
          <a:prstGeom prst="rect">
            <a:avLst/>
          </a:prstGeom>
        </p:spPr>
        <p:txBody>
          <a:bodyPr wrap="square">
            <a:spAutoFit/>
          </a:bodyPr>
          <a:lstStyle/>
          <a:p>
            <a:pPr algn="just">
              <a:buFont typeface="Arial" panose="020B0604020202020204" pitchFamily="34" charset="0"/>
              <a:buChar char="•"/>
            </a:pPr>
            <a:r>
              <a:rPr lang="en-US" dirty="0">
                <a:latin typeface="Lato"/>
              </a:rPr>
              <a:t>The High Accuracy Data Generator (HADG) module receives data from the Galileo Sensor Stations (GSS) and generates corrections for Galileo and GPS signals. The High Accuracy (HA) corrections are relayed in real-time to the Galileo core infrastructure.</a:t>
            </a:r>
          </a:p>
          <a:p>
            <a:pPr algn="just">
              <a:buFont typeface="Arial" panose="020B0604020202020204" pitchFamily="34" charset="0"/>
              <a:buChar char="•"/>
            </a:pPr>
            <a:r>
              <a:rPr lang="en-US" dirty="0">
                <a:latin typeface="Lato"/>
              </a:rPr>
              <a:t>The Galileo core infrastructure receives the HA data and compiles the information into one single message at 448 bits per second and per connected satellite.</a:t>
            </a:r>
          </a:p>
          <a:p>
            <a:pPr algn="just">
              <a:buFont typeface="Arial" panose="020B0604020202020204" pitchFamily="34" charset="0"/>
              <a:buChar char="•"/>
            </a:pPr>
            <a:r>
              <a:rPr lang="en-US" dirty="0">
                <a:latin typeface="Lato"/>
              </a:rPr>
              <a:t>The Galileo core infrastructure, through the Uplink Stations (ULS), uploads the HA data to the satellites.</a:t>
            </a:r>
          </a:p>
          <a:p>
            <a:pPr algn="just">
              <a:buFont typeface="Arial" panose="020B0604020202020204" pitchFamily="34" charset="0"/>
              <a:buChar char="•"/>
            </a:pPr>
            <a:r>
              <a:rPr lang="en-US" dirty="0">
                <a:latin typeface="Lato"/>
              </a:rPr>
              <a:t>Galileo satellites broadcast HA data through the Galileo E6-B signal component. Please refer to the </a:t>
            </a:r>
            <a:r>
              <a:rPr lang="en-US" dirty="0">
                <a:latin typeface="Lato"/>
                <a:hlinkClick r:id="rId2">
                  <a:extLst>
                    <a:ext uri="{A12FA001-AC4F-418D-AE19-62706E023703}">
                      <ahyp:hlinkClr xmlns:ahyp="http://schemas.microsoft.com/office/drawing/2018/hyperlinkcolor" val="tx"/>
                    </a:ext>
                  </a:extLst>
                </a:hlinkClick>
              </a:rPr>
              <a:t>Galileo HAS SIS ICD</a:t>
            </a:r>
            <a:r>
              <a:rPr lang="en-US" dirty="0">
                <a:latin typeface="Lato"/>
              </a:rPr>
              <a:t> for further details on reception of Galileo HAS corrections through the Galileo E6 signals.</a:t>
            </a:r>
          </a:p>
          <a:p>
            <a:pPr algn="just">
              <a:buFont typeface="Arial" panose="020B0604020202020204" pitchFamily="34" charset="0"/>
              <a:buChar char="•"/>
            </a:pPr>
            <a:r>
              <a:rPr lang="en-US" dirty="0">
                <a:latin typeface="Lato"/>
              </a:rPr>
              <a:t>HA data is also provided through the terrestrial link, accessible to the users through the Internet. Please visit the </a:t>
            </a:r>
            <a:r>
              <a:rPr lang="en-US" dirty="0">
                <a:latin typeface="Lato"/>
                <a:hlinkClick r:id="rId3">
                  <a:extLst>
                    <a:ext uri="{A12FA001-AC4F-418D-AE19-62706E023703}">
                      <ahyp:hlinkClr xmlns:ahyp="http://schemas.microsoft.com/office/drawing/2018/hyperlinkcolor" val="tx"/>
                    </a:ext>
                  </a:extLst>
                </a:hlinkClick>
              </a:rPr>
              <a:t>Galileo HAS Internet Data Distribution</a:t>
            </a:r>
            <a:r>
              <a:rPr lang="en-US" dirty="0">
                <a:latin typeface="Lato"/>
              </a:rPr>
              <a:t> information website for additional information about how to register to the Galileo HAS Internet Data Distribution interface.</a:t>
            </a:r>
          </a:p>
          <a:p>
            <a:pPr algn="just">
              <a:buFont typeface="Arial" panose="020B0604020202020204" pitchFamily="34" charset="0"/>
              <a:buChar char="•"/>
            </a:pPr>
            <a:r>
              <a:rPr lang="en-US" dirty="0">
                <a:latin typeface="Lato"/>
              </a:rPr>
              <a:t>User receivers apply the HA corrections to the supported Galileo and GPS signals and compute a precise positioning solution through the implementation of a PPP algorithm. Please refer to the list of </a:t>
            </a:r>
            <a:r>
              <a:rPr lang="en-US" dirty="0">
                <a:latin typeface="Lato"/>
                <a:hlinkClick r:id="rId4">
                  <a:extLst>
                    <a:ext uri="{A12FA001-AC4F-418D-AE19-62706E023703}">
                      <ahyp:hlinkClr xmlns:ahyp="http://schemas.microsoft.com/office/drawing/2018/hyperlinkcolor" val="tx"/>
                    </a:ext>
                  </a:extLst>
                </a:hlinkClick>
              </a:rPr>
              <a:t>receivers supporting Galileo HAS</a:t>
            </a:r>
            <a:r>
              <a:rPr lang="en-US" dirty="0">
                <a:latin typeface="Lato"/>
              </a:rPr>
              <a:t>.</a:t>
            </a:r>
            <a:endParaRPr lang="en-US" b="0" i="0" dirty="0">
              <a:effectLst/>
              <a:latin typeface="Lato"/>
            </a:endParaRPr>
          </a:p>
        </p:txBody>
      </p:sp>
    </p:spTree>
    <p:extLst>
      <p:ext uri="{BB962C8B-B14F-4D97-AF65-F5344CB8AC3E}">
        <p14:creationId xmlns:p14="http://schemas.microsoft.com/office/powerpoint/2010/main" val="2741588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a:extLst>
              <a:ext uri="{FF2B5EF4-FFF2-40B4-BE49-F238E27FC236}">
                <a16:creationId xmlns:a16="http://schemas.microsoft.com/office/drawing/2014/main" id="{810759AD-A04B-47A1-A21C-9247C54759D5}"/>
              </a:ext>
            </a:extLst>
          </p:cNvPr>
          <p:cNvSpPr txBox="1"/>
          <p:nvPr/>
        </p:nvSpPr>
        <p:spPr>
          <a:xfrm>
            <a:off x="323528" y="1916832"/>
            <a:ext cx="8496944" cy="1384995"/>
          </a:xfrm>
          <a:prstGeom prst="rect">
            <a:avLst/>
          </a:prstGeom>
          <a:noFill/>
        </p:spPr>
        <p:txBody>
          <a:bodyPr wrap="square" rtlCol="0">
            <a:spAutoFit/>
          </a:bodyPr>
          <a:lstStyle/>
          <a:p>
            <a:pPr algn="just"/>
            <a:r>
              <a:rPr lang="es-ES" sz="2800" dirty="0"/>
              <a:t>El </a:t>
            </a:r>
            <a:r>
              <a:rPr lang="es-ES" sz="2800" b="1" dirty="0"/>
              <a:t>PPP</a:t>
            </a:r>
            <a:r>
              <a:rPr lang="es-ES" sz="2800" dirty="0"/>
              <a:t> es un método que mejora el posicionamiento con un único receptor GNSS mediante correcciones de órbita y reloj precisas para logra precisiones &lt; 40 cm) .</a:t>
            </a:r>
          </a:p>
        </p:txBody>
      </p:sp>
      <p:sp>
        <p:nvSpPr>
          <p:cNvPr id="10" name="8 CuadroTexto">
            <a:extLst>
              <a:ext uri="{FF2B5EF4-FFF2-40B4-BE49-F238E27FC236}">
                <a16:creationId xmlns:a16="http://schemas.microsoft.com/office/drawing/2014/main" id="{B78947AF-0191-477C-8158-0BD0749FF2D5}"/>
              </a:ext>
            </a:extLst>
          </p:cNvPr>
          <p:cNvSpPr txBox="1"/>
          <p:nvPr/>
        </p:nvSpPr>
        <p:spPr>
          <a:xfrm>
            <a:off x="251520" y="1122425"/>
            <a:ext cx="1584176" cy="523220"/>
          </a:xfrm>
          <a:prstGeom prst="rect">
            <a:avLst/>
          </a:prstGeom>
          <a:noFill/>
        </p:spPr>
        <p:txBody>
          <a:bodyPr wrap="square" rtlCol="0">
            <a:spAutoFit/>
          </a:bodyPr>
          <a:lstStyle/>
          <a:p>
            <a:r>
              <a:rPr lang="es-ES" sz="2800" dirty="0">
                <a:effectLst>
                  <a:outerShdw blurRad="38100" dist="38100" dir="2700000" algn="tl">
                    <a:srgbClr val="000000">
                      <a:alpha val="43137"/>
                    </a:srgbClr>
                  </a:outerShdw>
                </a:effectLst>
              </a:rPr>
              <a:t>¿Qué es?</a:t>
            </a:r>
          </a:p>
        </p:txBody>
      </p:sp>
      <p:pic>
        <p:nvPicPr>
          <p:cNvPr id="7" name="Imagen 6">
            <a:extLst>
              <a:ext uri="{FF2B5EF4-FFF2-40B4-BE49-F238E27FC236}">
                <a16:creationId xmlns:a16="http://schemas.microsoft.com/office/drawing/2014/main" id="{3C10327B-08B2-4AC4-A909-346F500666C1}"/>
              </a:ext>
            </a:extLst>
          </p:cNvPr>
          <p:cNvPicPr>
            <a:picLocks noChangeAspect="1"/>
          </p:cNvPicPr>
          <p:nvPr/>
        </p:nvPicPr>
        <p:blipFill rotWithShape="1">
          <a:blip r:embed="rId2"/>
          <a:srcRect l="47262" r="1060"/>
          <a:stretch/>
        </p:blipFill>
        <p:spPr>
          <a:xfrm>
            <a:off x="3059832" y="3601755"/>
            <a:ext cx="3024336" cy="3048413"/>
          </a:xfrm>
          <a:prstGeom prst="rect">
            <a:avLst/>
          </a:prstGeom>
        </p:spPr>
      </p:pic>
      <p:sp>
        <p:nvSpPr>
          <p:cNvPr id="15" name="7 CuadroTexto">
            <a:extLst>
              <a:ext uri="{FF2B5EF4-FFF2-40B4-BE49-F238E27FC236}">
                <a16:creationId xmlns:a16="http://schemas.microsoft.com/office/drawing/2014/main" id="{4CF1E3DC-7D07-4073-B425-26BF89B26BE8}"/>
              </a:ext>
            </a:extLst>
          </p:cNvPr>
          <p:cNvSpPr txBox="1"/>
          <p:nvPr/>
        </p:nvSpPr>
        <p:spPr>
          <a:xfrm>
            <a:off x="0" y="146368"/>
            <a:ext cx="7596336" cy="400110"/>
          </a:xfrm>
          <a:prstGeom prst="rect">
            <a:avLst/>
          </a:prstGeom>
          <a:noFill/>
        </p:spPr>
        <p:txBody>
          <a:bodyPr wrap="square" rtlCol="0">
            <a:spAutoFit/>
          </a:bodyPr>
          <a:lstStyle>
            <a:defPPr>
              <a:defRPr lang="es-ES"/>
            </a:defPPr>
            <a:lvl1pPr>
              <a:defRPr sz="2000">
                <a:solidFill>
                  <a:srgbClr val="FFC000"/>
                </a:solidFill>
              </a:defRPr>
            </a:lvl1pPr>
          </a:lstStyle>
          <a:p>
            <a:r>
              <a:rPr lang="es-ES" dirty="0"/>
              <a:t>PPP (Precise Point </a:t>
            </a:r>
            <a:r>
              <a:rPr lang="es-ES" dirty="0" err="1"/>
              <a:t>Positioning</a:t>
            </a:r>
            <a:r>
              <a:rPr lang="es-ES" dirty="0"/>
              <a:t>)</a:t>
            </a:r>
          </a:p>
        </p:txBody>
      </p:sp>
    </p:spTree>
    <p:extLst>
      <p:ext uri="{BB962C8B-B14F-4D97-AF65-F5344CB8AC3E}">
        <p14:creationId xmlns:p14="http://schemas.microsoft.com/office/powerpoint/2010/main" val="1732299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0" y="146368"/>
            <a:ext cx="7596336" cy="400110"/>
          </a:xfrm>
          <a:prstGeom prst="rect">
            <a:avLst/>
          </a:prstGeom>
          <a:noFill/>
        </p:spPr>
        <p:txBody>
          <a:bodyPr wrap="square" rtlCol="0">
            <a:spAutoFit/>
          </a:bodyPr>
          <a:lstStyle>
            <a:defPPr>
              <a:defRPr lang="es-ES"/>
            </a:defPPr>
            <a:lvl1pPr>
              <a:defRPr sz="2000">
                <a:solidFill>
                  <a:srgbClr val="FFC000"/>
                </a:solidFill>
              </a:defRPr>
            </a:lvl1pPr>
          </a:lstStyle>
          <a:p>
            <a:r>
              <a:rPr lang="es-ES" dirty="0"/>
              <a:t>PPP (Precise Point </a:t>
            </a:r>
            <a:r>
              <a:rPr lang="es-ES" dirty="0" err="1"/>
              <a:t>Positioning</a:t>
            </a:r>
            <a:r>
              <a:rPr lang="es-ES" dirty="0"/>
              <a:t>)</a:t>
            </a:r>
          </a:p>
        </p:txBody>
      </p:sp>
      <p:sp>
        <p:nvSpPr>
          <p:cNvPr id="11" name="8 CuadroTexto">
            <a:extLst>
              <a:ext uri="{FF2B5EF4-FFF2-40B4-BE49-F238E27FC236}">
                <a16:creationId xmlns:a16="http://schemas.microsoft.com/office/drawing/2014/main" id="{ED1B2593-41BC-4948-993E-19E10A51DE58}"/>
              </a:ext>
            </a:extLst>
          </p:cNvPr>
          <p:cNvSpPr txBox="1"/>
          <p:nvPr/>
        </p:nvSpPr>
        <p:spPr>
          <a:xfrm>
            <a:off x="251520" y="980728"/>
            <a:ext cx="2736304" cy="523220"/>
          </a:xfrm>
          <a:prstGeom prst="rect">
            <a:avLst/>
          </a:prstGeom>
          <a:noFill/>
        </p:spPr>
        <p:txBody>
          <a:bodyPr wrap="square" rtlCol="0">
            <a:spAutoFit/>
          </a:bodyPr>
          <a:lstStyle/>
          <a:p>
            <a:r>
              <a:rPr lang="es-ES" sz="2800" dirty="0">
                <a:effectLst>
                  <a:outerShdw blurRad="38100" dist="38100" dir="2700000" algn="tl">
                    <a:srgbClr val="000000">
                      <a:alpha val="43137"/>
                    </a:srgbClr>
                  </a:outerShdw>
                </a:effectLst>
              </a:rPr>
              <a:t>¿Cómo funciona?</a:t>
            </a:r>
          </a:p>
        </p:txBody>
      </p:sp>
      <p:sp>
        <p:nvSpPr>
          <p:cNvPr id="13" name="8 CuadroTexto">
            <a:extLst>
              <a:ext uri="{FF2B5EF4-FFF2-40B4-BE49-F238E27FC236}">
                <a16:creationId xmlns:a16="http://schemas.microsoft.com/office/drawing/2014/main" id="{AC9821F3-ACD0-43AD-94A5-B68ECED55305}"/>
              </a:ext>
            </a:extLst>
          </p:cNvPr>
          <p:cNvSpPr txBox="1"/>
          <p:nvPr/>
        </p:nvSpPr>
        <p:spPr>
          <a:xfrm>
            <a:off x="251520" y="1734320"/>
            <a:ext cx="8496944" cy="4154984"/>
          </a:xfrm>
          <a:prstGeom prst="rect">
            <a:avLst/>
          </a:prstGeom>
          <a:noFill/>
        </p:spPr>
        <p:txBody>
          <a:bodyPr wrap="square" rtlCol="0">
            <a:spAutoFit/>
          </a:bodyPr>
          <a:lstStyle/>
          <a:p>
            <a:pPr marL="457200" indent="-457200" algn="just">
              <a:buFont typeface="Arial" panose="020B0604020202020204" pitchFamily="34" charset="0"/>
              <a:buChar char="•"/>
            </a:pPr>
            <a:r>
              <a:rPr lang="es-ES" sz="2400" dirty="0"/>
              <a:t>Requiere el uso de observables de fase y código en doble frecuencia.</a:t>
            </a:r>
          </a:p>
          <a:p>
            <a:pPr marL="457200" indent="-457200" algn="just">
              <a:buFont typeface="Arial" panose="020B0604020202020204" pitchFamily="34" charset="0"/>
              <a:buChar char="•"/>
            </a:pPr>
            <a:r>
              <a:rPr lang="es-ES" sz="2400" dirty="0"/>
              <a:t>Corrección de </a:t>
            </a:r>
            <a:r>
              <a:rPr lang="es-ES" sz="2400" b="1" dirty="0"/>
              <a:t>Errores sistemáticos </a:t>
            </a:r>
            <a:r>
              <a:rPr lang="es-ES" sz="2400" dirty="0"/>
              <a:t>(ionosfera, troposfera, reloj, geometría) utilizando </a:t>
            </a:r>
            <a:r>
              <a:rPr lang="es-ES" sz="2400" b="1" dirty="0"/>
              <a:t>modelos matemáticos</a:t>
            </a:r>
            <a:r>
              <a:rPr lang="es-ES" sz="2400" dirty="0"/>
              <a:t>.</a:t>
            </a:r>
          </a:p>
          <a:p>
            <a:pPr marL="457200" indent="-457200" algn="just">
              <a:buFont typeface="Arial" panose="020B0604020202020204" pitchFamily="34" charset="0"/>
              <a:buChar char="•"/>
            </a:pPr>
            <a:r>
              <a:rPr lang="es-ES" sz="2400" dirty="0"/>
              <a:t>Utiliza </a:t>
            </a:r>
            <a:r>
              <a:rPr lang="es-ES" sz="2400" b="1" dirty="0"/>
              <a:t>tablas de correcciones orbitales y de reloj</a:t>
            </a:r>
            <a:r>
              <a:rPr lang="es-ES" sz="2400" dirty="0"/>
              <a:t> que se obtienen de fuentes precisas, como los </a:t>
            </a:r>
            <a:r>
              <a:rPr lang="es-ES" sz="2400" b="1" dirty="0"/>
              <a:t>centros de control GNSS </a:t>
            </a:r>
            <a:r>
              <a:rPr lang="es-ES" sz="2400" dirty="0"/>
              <a:t>vía Internet o satelital (RTX, HAS)</a:t>
            </a:r>
            <a:r>
              <a:rPr lang="es-ES" sz="2400" b="1" dirty="0"/>
              <a:t>.</a:t>
            </a:r>
          </a:p>
          <a:p>
            <a:pPr marL="457200" indent="-457200" algn="just">
              <a:buFont typeface="Arial" panose="020B0604020202020204" pitchFamily="34" charset="0"/>
              <a:buChar char="•"/>
            </a:pPr>
            <a:r>
              <a:rPr lang="es-ES" sz="2400" b="1" dirty="0"/>
              <a:t>Sin estación Base</a:t>
            </a:r>
            <a:r>
              <a:rPr lang="es-ES" sz="2400" dirty="0"/>
              <a:t>. </a:t>
            </a:r>
          </a:p>
          <a:p>
            <a:pPr marL="457200" indent="-457200" algn="just">
              <a:buFont typeface="Arial" panose="020B0604020202020204" pitchFamily="34" charset="0"/>
              <a:buChar char="•"/>
            </a:pPr>
            <a:r>
              <a:rPr lang="es-ES" sz="2400" dirty="0"/>
              <a:t>Dependiendo de las condiciones, se puede necesitar un tiempo considerable (&gt; 15min) para obtener la corrección y determinar la posición exacta.</a:t>
            </a:r>
          </a:p>
        </p:txBody>
      </p:sp>
    </p:spTree>
    <p:extLst>
      <p:ext uri="{BB962C8B-B14F-4D97-AF65-F5344CB8AC3E}">
        <p14:creationId xmlns:p14="http://schemas.microsoft.com/office/powerpoint/2010/main" val="1985827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7 CuadroTexto"/>
          <p:cNvSpPr txBox="1"/>
          <p:nvPr/>
        </p:nvSpPr>
        <p:spPr>
          <a:xfrm>
            <a:off x="0" y="146368"/>
            <a:ext cx="7596336" cy="400110"/>
          </a:xfrm>
          <a:prstGeom prst="rect">
            <a:avLst/>
          </a:prstGeom>
          <a:noFill/>
        </p:spPr>
        <p:txBody>
          <a:bodyPr wrap="square" rtlCol="0">
            <a:spAutoFit/>
          </a:bodyPr>
          <a:lstStyle>
            <a:defPPr>
              <a:defRPr lang="es-ES"/>
            </a:defPPr>
            <a:lvl1pPr>
              <a:defRPr sz="2000">
                <a:solidFill>
                  <a:srgbClr val="FFC000"/>
                </a:solidFill>
              </a:defRPr>
            </a:lvl1pPr>
          </a:lstStyle>
          <a:p>
            <a:r>
              <a:rPr lang="es-ES" dirty="0"/>
              <a:t>PPP (Precise Point </a:t>
            </a:r>
            <a:r>
              <a:rPr lang="es-ES" dirty="0" err="1"/>
              <a:t>Positioning</a:t>
            </a:r>
            <a:r>
              <a:rPr lang="es-ES" dirty="0"/>
              <a:t>)</a:t>
            </a:r>
          </a:p>
        </p:txBody>
      </p:sp>
      <p:sp>
        <p:nvSpPr>
          <p:cNvPr id="13" name="8 CuadroTexto">
            <a:extLst>
              <a:ext uri="{FF2B5EF4-FFF2-40B4-BE49-F238E27FC236}">
                <a16:creationId xmlns:a16="http://schemas.microsoft.com/office/drawing/2014/main" id="{AC9821F3-ACD0-43AD-94A5-B68ECED55305}"/>
              </a:ext>
            </a:extLst>
          </p:cNvPr>
          <p:cNvSpPr txBox="1"/>
          <p:nvPr/>
        </p:nvSpPr>
        <p:spPr>
          <a:xfrm>
            <a:off x="323528" y="1059079"/>
            <a:ext cx="8496944" cy="4401205"/>
          </a:xfrm>
          <a:prstGeom prst="rect">
            <a:avLst/>
          </a:prstGeom>
          <a:solidFill>
            <a:schemeClr val="accent1">
              <a:lumMod val="20000"/>
              <a:lumOff val="80000"/>
              <a:alpha val="34000"/>
            </a:schemeClr>
          </a:solidFill>
        </p:spPr>
        <p:txBody>
          <a:bodyPr wrap="square" rtlCol="0">
            <a:spAutoFit/>
          </a:bodyPr>
          <a:lstStyle/>
          <a:p>
            <a:pPr marL="457200" indent="-457200" algn="just">
              <a:buFont typeface="Arial" panose="020B0604020202020204" pitchFamily="34" charset="0"/>
              <a:buChar char="•"/>
            </a:pPr>
            <a:r>
              <a:rPr lang="es-ES" sz="2800" b="1" dirty="0"/>
              <a:t>Alta precisión sin estaciones base cercanas.</a:t>
            </a:r>
          </a:p>
          <a:p>
            <a:pPr marL="457200" indent="-457200" algn="just">
              <a:buFont typeface="Arial" panose="020B0604020202020204" pitchFamily="34" charset="0"/>
              <a:buChar char="•"/>
            </a:pPr>
            <a:r>
              <a:rPr lang="es-ES" sz="2800" b="1" dirty="0"/>
              <a:t>Precisión de decímetros o centímetros.</a:t>
            </a:r>
          </a:p>
          <a:p>
            <a:pPr marL="457200" indent="-457200" algn="just">
              <a:buFont typeface="Arial" panose="020B0604020202020204" pitchFamily="34" charset="0"/>
              <a:buChar char="•"/>
            </a:pPr>
            <a:r>
              <a:rPr lang="es-ES" sz="2800" b="1" dirty="0"/>
              <a:t>PPP</a:t>
            </a:r>
            <a:r>
              <a:rPr lang="es-ES" sz="2800" dirty="0"/>
              <a:t> no requiere de una conexión continua a una estación base o red.</a:t>
            </a:r>
          </a:p>
          <a:p>
            <a:pPr marL="457200" indent="-457200" algn="just">
              <a:buFont typeface="Arial" panose="020B0604020202020204" pitchFamily="34" charset="0"/>
              <a:buChar char="•"/>
            </a:pPr>
            <a:endParaRPr lang="es-ES" sz="2800" dirty="0"/>
          </a:p>
          <a:p>
            <a:pPr algn="just"/>
            <a:endParaRPr lang="es-ES" sz="2800" dirty="0"/>
          </a:p>
          <a:p>
            <a:pPr algn="just"/>
            <a:r>
              <a:rPr lang="es-ES" sz="2800" dirty="0"/>
              <a:t>Aunque no proporciona </a:t>
            </a:r>
          </a:p>
          <a:p>
            <a:pPr algn="just"/>
            <a:r>
              <a:rPr lang="es-ES" sz="2800" dirty="0"/>
              <a:t>resultados como </a:t>
            </a:r>
            <a:r>
              <a:rPr lang="es-ES" sz="2800" b="1" dirty="0"/>
              <a:t>RTK</a:t>
            </a:r>
            <a:r>
              <a:rPr lang="es-ES" sz="2800" dirty="0"/>
              <a:t>, </a:t>
            </a:r>
          </a:p>
          <a:p>
            <a:pPr algn="just"/>
            <a:r>
              <a:rPr lang="es-ES" sz="2800" dirty="0"/>
              <a:t>es una opción válida</a:t>
            </a:r>
          </a:p>
          <a:p>
            <a:pPr algn="just"/>
            <a:r>
              <a:rPr lang="es-ES" sz="2800" dirty="0"/>
              <a:t>para obtener alta precisión. </a:t>
            </a:r>
          </a:p>
        </p:txBody>
      </p:sp>
      <p:pic>
        <p:nvPicPr>
          <p:cNvPr id="2" name="Imagen 1">
            <a:extLst>
              <a:ext uri="{FF2B5EF4-FFF2-40B4-BE49-F238E27FC236}">
                <a16:creationId xmlns:a16="http://schemas.microsoft.com/office/drawing/2014/main" id="{92AD3655-0BF5-43D4-A202-AAD36C8033E9}"/>
              </a:ext>
            </a:extLst>
          </p:cNvPr>
          <p:cNvPicPr>
            <a:picLocks noChangeAspect="1"/>
          </p:cNvPicPr>
          <p:nvPr/>
        </p:nvPicPr>
        <p:blipFill rotWithShape="1">
          <a:blip r:embed="rId2"/>
          <a:srcRect l="16138" t="3800" r="15350"/>
          <a:stretch/>
        </p:blipFill>
        <p:spPr>
          <a:xfrm>
            <a:off x="4572000" y="3259682"/>
            <a:ext cx="4555842" cy="3598318"/>
          </a:xfrm>
          <a:prstGeom prst="rect">
            <a:avLst/>
          </a:prstGeom>
        </p:spPr>
      </p:pic>
    </p:spTree>
    <p:extLst>
      <p:ext uri="{BB962C8B-B14F-4D97-AF65-F5344CB8AC3E}">
        <p14:creationId xmlns:p14="http://schemas.microsoft.com/office/powerpoint/2010/main" val="2198541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7 CuadroTexto"/>
          <p:cNvSpPr txBox="1"/>
          <p:nvPr/>
        </p:nvSpPr>
        <p:spPr>
          <a:xfrm>
            <a:off x="0" y="146368"/>
            <a:ext cx="7596336" cy="400110"/>
          </a:xfrm>
          <a:prstGeom prst="rect">
            <a:avLst/>
          </a:prstGeom>
          <a:noFill/>
        </p:spPr>
        <p:txBody>
          <a:bodyPr wrap="square" rtlCol="0">
            <a:spAutoFit/>
          </a:bodyPr>
          <a:lstStyle>
            <a:defPPr>
              <a:defRPr lang="es-ES"/>
            </a:defPPr>
            <a:lvl1pPr>
              <a:defRPr sz="2000">
                <a:solidFill>
                  <a:srgbClr val="FFC000"/>
                </a:solidFill>
              </a:defRPr>
            </a:lvl1pPr>
          </a:lstStyle>
          <a:p>
            <a:r>
              <a:rPr lang="es-ES" dirty="0"/>
              <a:t>PPP (Precise Point </a:t>
            </a:r>
            <a:r>
              <a:rPr lang="es-ES" dirty="0" err="1"/>
              <a:t>Positioning</a:t>
            </a:r>
            <a:r>
              <a:rPr lang="es-ES" dirty="0"/>
              <a:t>)</a:t>
            </a:r>
          </a:p>
        </p:txBody>
      </p:sp>
      <p:sp>
        <p:nvSpPr>
          <p:cNvPr id="13" name="8 CuadroTexto">
            <a:extLst>
              <a:ext uri="{FF2B5EF4-FFF2-40B4-BE49-F238E27FC236}">
                <a16:creationId xmlns:a16="http://schemas.microsoft.com/office/drawing/2014/main" id="{AC9821F3-ACD0-43AD-94A5-B68ECED55305}"/>
              </a:ext>
            </a:extLst>
          </p:cNvPr>
          <p:cNvSpPr txBox="1"/>
          <p:nvPr/>
        </p:nvSpPr>
        <p:spPr>
          <a:xfrm>
            <a:off x="251520" y="1844887"/>
            <a:ext cx="8496944" cy="4401205"/>
          </a:xfrm>
          <a:prstGeom prst="rect">
            <a:avLst/>
          </a:prstGeom>
          <a:solidFill>
            <a:schemeClr val="accent1">
              <a:lumMod val="20000"/>
              <a:lumOff val="80000"/>
              <a:alpha val="34000"/>
            </a:schemeClr>
          </a:solidFill>
        </p:spPr>
        <p:txBody>
          <a:bodyPr wrap="square" rtlCol="0">
            <a:spAutoFit/>
          </a:bodyPr>
          <a:lstStyle/>
          <a:p>
            <a:pPr marL="457200" indent="-457200" algn="just">
              <a:buFont typeface="Arial" panose="020B0604020202020204" pitchFamily="34" charset="0"/>
              <a:buChar char="•"/>
            </a:pPr>
            <a:r>
              <a:rPr lang="es-ES" sz="2800" dirty="0"/>
              <a:t>Receptor GNSS </a:t>
            </a:r>
            <a:r>
              <a:rPr lang="es-ES" sz="2800" dirty="0" err="1"/>
              <a:t>multiconstelación</a:t>
            </a:r>
            <a:r>
              <a:rPr lang="es-ES" sz="2800" dirty="0"/>
              <a:t> y </a:t>
            </a:r>
            <a:r>
              <a:rPr lang="es-ES" sz="2800" dirty="0" err="1"/>
              <a:t>bifrecuencia</a:t>
            </a:r>
            <a:r>
              <a:rPr lang="es-ES" sz="2800" dirty="0"/>
              <a:t> (posibilidad de L1 solamente).</a:t>
            </a:r>
          </a:p>
          <a:p>
            <a:pPr marL="457200" indent="-457200" algn="just">
              <a:buFont typeface="Arial" panose="020B0604020202020204" pitchFamily="34" charset="0"/>
              <a:buChar char="•"/>
            </a:pPr>
            <a:r>
              <a:rPr lang="es-ES" sz="2800" dirty="0"/>
              <a:t>Acceso a </a:t>
            </a:r>
            <a:r>
              <a:rPr lang="es-ES" sz="2800" dirty="0" err="1"/>
              <a:t>correciones</a:t>
            </a:r>
            <a:r>
              <a:rPr lang="es-ES" sz="2800" dirty="0"/>
              <a:t> precisas (orbitas, reloj satélite, </a:t>
            </a:r>
            <a:r>
              <a:rPr lang="es-ES" sz="2800" dirty="0" err="1"/>
              <a:t>etc</a:t>
            </a:r>
            <a:r>
              <a:rPr lang="es-ES" sz="2800" dirty="0"/>
              <a:t>).</a:t>
            </a:r>
          </a:p>
          <a:p>
            <a:pPr marL="457200" indent="-457200" algn="just">
              <a:buFont typeface="Arial" panose="020B0604020202020204" pitchFamily="34" charset="0"/>
              <a:buChar char="•"/>
            </a:pPr>
            <a:r>
              <a:rPr lang="es-ES" sz="2800" dirty="0"/>
              <a:t>Antena de alta calidad.</a:t>
            </a:r>
          </a:p>
          <a:p>
            <a:pPr marL="457200" indent="-457200" algn="just">
              <a:buFont typeface="Arial" panose="020B0604020202020204" pitchFamily="34" charset="0"/>
              <a:buChar char="•"/>
            </a:pPr>
            <a:r>
              <a:rPr lang="es-ES" sz="2800" dirty="0"/>
              <a:t>Software de procesamiento para aplicar las </a:t>
            </a:r>
            <a:r>
              <a:rPr lang="es-ES" sz="2800" dirty="0" err="1"/>
              <a:t>correciones</a:t>
            </a:r>
            <a:r>
              <a:rPr lang="es-ES" sz="2800" dirty="0"/>
              <a:t>.</a:t>
            </a:r>
          </a:p>
          <a:p>
            <a:pPr marL="457200" indent="-457200" algn="just">
              <a:buFont typeface="Arial" panose="020B0604020202020204" pitchFamily="34" charset="0"/>
              <a:buChar char="•"/>
            </a:pPr>
            <a:r>
              <a:rPr lang="es-ES" sz="2800" dirty="0"/>
              <a:t>Reloj preciso.</a:t>
            </a:r>
          </a:p>
          <a:p>
            <a:pPr marL="457200" indent="-457200" algn="just">
              <a:buFont typeface="Arial" panose="020B0604020202020204" pitchFamily="34" charset="0"/>
              <a:buChar char="•"/>
            </a:pPr>
            <a:r>
              <a:rPr lang="es-ES" sz="2800" dirty="0"/>
              <a:t>Conexión a servicios de corrección.</a:t>
            </a:r>
          </a:p>
          <a:p>
            <a:pPr marL="457200" indent="-457200" algn="just">
              <a:buFont typeface="Arial" panose="020B0604020202020204" pitchFamily="34" charset="0"/>
              <a:buChar char="•"/>
            </a:pPr>
            <a:r>
              <a:rPr lang="es-ES" sz="2800" dirty="0"/>
              <a:t>Tiempo de observación suficiente.</a:t>
            </a:r>
          </a:p>
        </p:txBody>
      </p:sp>
    </p:spTree>
    <p:extLst>
      <p:ext uri="{BB962C8B-B14F-4D97-AF65-F5344CB8AC3E}">
        <p14:creationId xmlns:p14="http://schemas.microsoft.com/office/powerpoint/2010/main" val="3344878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
        <p:nvSpPr>
          <p:cNvPr id="5" name="4 CuadroTexto"/>
          <p:cNvSpPr txBox="1"/>
          <p:nvPr/>
        </p:nvSpPr>
        <p:spPr>
          <a:xfrm>
            <a:off x="-7898" y="2522199"/>
            <a:ext cx="9144000" cy="3046988"/>
          </a:xfrm>
          <a:prstGeom prst="rect">
            <a:avLst/>
          </a:prstGeom>
          <a:noFill/>
        </p:spPr>
        <p:txBody>
          <a:bodyPr wrap="square" rtlCol="0">
            <a:spAutoFit/>
          </a:bodyPr>
          <a:lstStyle/>
          <a:p>
            <a:pPr marL="914400" lvl="1" indent="-457200">
              <a:buFont typeface="+mj-lt"/>
              <a:buAutoNum type="arabicPeriod"/>
            </a:pPr>
            <a:r>
              <a:rPr lang="es-ES" sz="2400" b="1" dirty="0" err="1"/>
              <a:t>Postproceso</a:t>
            </a:r>
            <a:r>
              <a:rPr lang="es-ES" sz="2400" dirty="0"/>
              <a:t> a partir de ficheros RINEX</a:t>
            </a:r>
          </a:p>
          <a:p>
            <a:pPr marL="1371600" lvl="2" indent="-457200">
              <a:buFont typeface="Arial" panose="020B0604020202020204" pitchFamily="34" charset="0"/>
              <a:buChar char="•"/>
            </a:pPr>
            <a:r>
              <a:rPr lang="es-ES" sz="2400" dirty="0"/>
              <a:t>Código.</a:t>
            </a:r>
          </a:p>
          <a:p>
            <a:pPr marL="1371600" lvl="2" indent="-457200">
              <a:buFont typeface="Arial" panose="020B0604020202020204" pitchFamily="34" charset="0"/>
              <a:buChar char="•"/>
            </a:pPr>
            <a:r>
              <a:rPr lang="es-ES" sz="2400" dirty="0"/>
              <a:t>Fase.</a:t>
            </a:r>
          </a:p>
          <a:p>
            <a:pPr lvl="2"/>
            <a:endParaRPr lang="es-ES" sz="2400" dirty="0"/>
          </a:p>
          <a:p>
            <a:pPr marL="914400" lvl="1" indent="-457200">
              <a:buFont typeface="+mj-lt"/>
              <a:buAutoNum type="arabicPeriod"/>
            </a:pPr>
            <a:r>
              <a:rPr lang="es-ES" sz="2400" b="1" dirty="0"/>
              <a:t>Tiempo real</a:t>
            </a:r>
          </a:p>
          <a:p>
            <a:pPr marL="1371600" lvl="2" indent="-457200">
              <a:buFont typeface="Arial" panose="020B0604020202020204" pitchFamily="34" charset="0"/>
              <a:buChar char="•"/>
            </a:pPr>
            <a:r>
              <a:rPr lang="es-ES" sz="2400" dirty="0"/>
              <a:t>DGPS por satélite (EGNOS, </a:t>
            </a:r>
            <a:r>
              <a:rPr lang="es-ES" sz="2400" dirty="0" err="1"/>
              <a:t>Omnistar</a:t>
            </a:r>
            <a:r>
              <a:rPr lang="es-ES" sz="2400" dirty="0"/>
              <a:t>, SF1).</a:t>
            </a:r>
          </a:p>
          <a:p>
            <a:pPr marL="1371600" lvl="2" indent="-457200">
              <a:buFont typeface="Arial" panose="020B0604020202020204" pitchFamily="34" charset="0"/>
              <a:buChar char="•"/>
            </a:pPr>
            <a:r>
              <a:rPr lang="es-ES" sz="2400" dirty="0"/>
              <a:t>DGPS o RTK con estación cercana por radio o telefonía.</a:t>
            </a:r>
          </a:p>
          <a:p>
            <a:pPr marL="1371600" lvl="2" indent="-457200">
              <a:buFont typeface="Arial" panose="020B0604020202020204" pitchFamily="34" charset="0"/>
              <a:buChar char="•"/>
            </a:pPr>
            <a:r>
              <a:rPr lang="es-ES" sz="2400" dirty="0"/>
              <a:t>DGPS o RTK desde redes de estaciones (Red GNSS de </a:t>
            </a:r>
            <a:r>
              <a:rPr lang="es-ES" sz="2400" dirty="0" err="1"/>
              <a:t>CyL</a:t>
            </a:r>
            <a:r>
              <a:rPr lang="es-ES" sz="2400" dirty="0"/>
              <a:t>).</a:t>
            </a:r>
          </a:p>
        </p:txBody>
      </p:sp>
      <p:sp>
        <p:nvSpPr>
          <p:cNvPr id="6" name="4 CuadroTexto">
            <a:extLst>
              <a:ext uri="{FF2B5EF4-FFF2-40B4-BE49-F238E27FC236}">
                <a16:creationId xmlns:a16="http://schemas.microsoft.com/office/drawing/2014/main" id="{8D315BA8-9144-4585-92B9-F8D1E859C9B7}"/>
              </a:ext>
            </a:extLst>
          </p:cNvPr>
          <p:cNvSpPr txBox="1"/>
          <p:nvPr/>
        </p:nvSpPr>
        <p:spPr>
          <a:xfrm>
            <a:off x="107504" y="1106351"/>
            <a:ext cx="9144000" cy="830997"/>
          </a:xfrm>
          <a:prstGeom prst="rect">
            <a:avLst/>
          </a:prstGeom>
          <a:noFill/>
        </p:spPr>
        <p:txBody>
          <a:bodyPr wrap="square" rtlCol="0">
            <a:spAutoFit/>
          </a:bodyPr>
          <a:lstStyle/>
          <a:p>
            <a:pPr marL="0" lvl="1"/>
            <a:r>
              <a:rPr lang="es-ES" sz="2400" b="1" dirty="0"/>
              <a:t>DGPS – </a:t>
            </a:r>
            <a:r>
              <a:rPr lang="es-ES" sz="2400" b="1" dirty="0" err="1"/>
              <a:t>Diferential</a:t>
            </a:r>
            <a:r>
              <a:rPr lang="es-ES" sz="2400" b="1" dirty="0"/>
              <a:t> Global </a:t>
            </a:r>
            <a:r>
              <a:rPr lang="es-ES" sz="2400" b="1" dirty="0" err="1"/>
              <a:t>Positioning</a:t>
            </a:r>
            <a:r>
              <a:rPr lang="es-ES" sz="2400" b="1" dirty="0"/>
              <a:t> </a:t>
            </a:r>
            <a:r>
              <a:rPr lang="es-ES" sz="2400" b="1" dirty="0" err="1"/>
              <a:t>System</a:t>
            </a:r>
            <a:r>
              <a:rPr lang="es-ES" sz="2400" b="1" dirty="0"/>
              <a:t> </a:t>
            </a:r>
            <a:r>
              <a:rPr lang="es-ES" dirty="0"/>
              <a:t>(código ; </a:t>
            </a:r>
            <a:r>
              <a:rPr lang="es-ES" dirty="0" err="1"/>
              <a:t>decimétrica</a:t>
            </a:r>
            <a:r>
              <a:rPr lang="es-ES" dirty="0"/>
              <a:t>) </a:t>
            </a:r>
          </a:p>
          <a:p>
            <a:pPr marL="0" lvl="1"/>
            <a:r>
              <a:rPr lang="es-ES" sz="2400" b="1" dirty="0"/>
              <a:t>RTK – Real-Time </a:t>
            </a:r>
            <a:r>
              <a:rPr lang="es-ES" sz="2400" b="1" dirty="0" err="1"/>
              <a:t>Kinematic</a:t>
            </a:r>
            <a:r>
              <a:rPr lang="es-ES" sz="2400" b="1" dirty="0"/>
              <a:t> </a:t>
            </a:r>
            <a:r>
              <a:rPr lang="es-ES" dirty="0"/>
              <a:t>(fase de portadora , </a:t>
            </a:r>
            <a:r>
              <a:rPr lang="es-ES" dirty="0" err="1"/>
              <a:t>centimétrica</a:t>
            </a:r>
            <a:r>
              <a:rPr lang="es-ES" dirty="0"/>
              <a:t>)</a:t>
            </a:r>
          </a:p>
        </p:txBody>
      </p:sp>
    </p:spTree>
    <p:extLst>
      <p:ext uri="{BB962C8B-B14F-4D97-AF65-F5344CB8AC3E}">
        <p14:creationId xmlns:p14="http://schemas.microsoft.com/office/powerpoint/2010/main" val="3443120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252696" y="1870357"/>
            <a:ext cx="8280920" cy="1384995"/>
          </a:xfrm>
          <a:prstGeom prst="rect">
            <a:avLst/>
          </a:prstGeom>
          <a:noFill/>
        </p:spPr>
        <p:txBody>
          <a:bodyPr wrap="square" rtlCol="0">
            <a:spAutoFit/>
          </a:bodyPr>
          <a:lstStyle/>
          <a:p>
            <a:pPr marL="457200" indent="-457200" algn="just">
              <a:buFont typeface="Wingdings" panose="05000000000000000000" pitchFamily="2" charset="2"/>
              <a:buChar char="Ø"/>
            </a:pPr>
            <a:r>
              <a:rPr lang="es-ES" sz="2800" dirty="0"/>
              <a:t>Es un método para mejorar la precisión de las mediciones GNSS utilizando estaciones de referencia fijas y conocidas.</a:t>
            </a:r>
            <a:endParaRPr lang="es-ES" sz="2800" dirty="0">
              <a:solidFill>
                <a:schemeClr val="bg1"/>
              </a:solidFill>
            </a:endParaRPr>
          </a:p>
        </p:txBody>
      </p:sp>
      <p:sp>
        <p:nvSpPr>
          <p:cNvPr id="10" name="9 CuadroTexto"/>
          <p:cNvSpPr txBox="1"/>
          <p:nvPr/>
        </p:nvSpPr>
        <p:spPr>
          <a:xfrm>
            <a:off x="252696" y="3631753"/>
            <a:ext cx="8280920" cy="1384995"/>
          </a:xfrm>
          <a:prstGeom prst="rect">
            <a:avLst/>
          </a:prstGeom>
          <a:noFill/>
        </p:spPr>
        <p:txBody>
          <a:bodyPr wrap="square" rtlCol="0">
            <a:spAutoFit/>
          </a:bodyPr>
          <a:lstStyle/>
          <a:p>
            <a:pPr marL="457200" indent="-457200" algn="just">
              <a:buFont typeface="Wingdings" panose="05000000000000000000" pitchFamily="2" charset="2"/>
              <a:buChar char="Ø"/>
            </a:pPr>
            <a:r>
              <a:rPr lang="es-ES" sz="2800" dirty="0"/>
              <a:t>Se basa en el principio de que los errores en las señales GNSS son similares en una zona geográfica pequeña (o una región).</a:t>
            </a:r>
            <a:endParaRPr lang="es-ES" sz="2800" dirty="0">
              <a:solidFill>
                <a:schemeClr val="bg1"/>
              </a:solidFill>
            </a:endParaRPr>
          </a:p>
        </p:txBody>
      </p:sp>
      <p:sp>
        <p:nvSpPr>
          <p:cNvPr id="8" name="7 CuadroTexto"/>
          <p:cNvSpPr txBox="1"/>
          <p:nvPr/>
        </p:nvSpPr>
        <p:spPr>
          <a:xfrm>
            <a:off x="0" y="146368"/>
            <a:ext cx="7596336" cy="400110"/>
          </a:xfrm>
          <a:prstGeom prst="rect">
            <a:avLst/>
          </a:prstGeom>
          <a:noFill/>
        </p:spPr>
        <p:txBody>
          <a:bodyPr wrap="square" rtlCol="0">
            <a:spAutoFit/>
          </a:bodyPr>
          <a:lstStyle/>
          <a:p>
            <a:r>
              <a:rPr lang="es-ES" sz="2000" dirty="0">
                <a:solidFill>
                  <a:srgbClr val="FFC000"/>
                </a:solidFill>
              </a:rPr>
              <a:t>Corrección diferencial (DGPS y RTK)</a:t>
            </a:r>
            <a:endParaRPr lang="es-ES" sz="3600" b="1" dirty="0">
              <a:solidFill>
                <a:srgbClr val="FFC000"/>
              </a:solidFill>
            </a:endParaRPr>
          </a:p>
        </p:txBody>
      </p:sp>
      <p:sp>
        <p:nvSpPr>
          <p:cNvPr id="17" name="8 CuadroTexto">
            <a:extLst>
              <a:ext uri="{FF2B5EF4-FFF2-40B4-BE49-F238E27FC236}">
                <a16:creationId xmlns:a16="http://schemas.microsoft.com/office/drawing/2014/main" id="{ED8F5946-B3C1-451D-BAC4-9F086460A6D1}"/>
              </a:ext>
            </a:extLst>
          </p:cNvPr>
          <p:cNvSpPr txBox="1"/>
          <p:nvPr/>
        </p:nvSpPr>
        <p:spPr>
          <a:xfrm>
            <a:off x="251520" y="1061472"/>
            <a:ext cx="1584176" cy="523220"/>
          </a:xfrm>
          <a:prstGeom prst="rect">
            <a:avLst/>
          </a:prstGeom>
          <a:noFill/>
        </p:spPr>
        <p:txBody>
          <a:bodyPr wrap="square" rtlCol="0">
            <a:spAutoFit/>
          </a:bodyPr>
          <a:lstStyle/>
          <a:p>
            <a:r>
              <a:rPr lang="es-ES" sz="2800" dirty="0">
                <a:effectLst>
                  <a:outerShdw blurRad="38100" dist="38100" dir="2700000" algn="tl">
                    <a:srgbClr val="000000">
                      <a:alpha val="43137"/>
                    </a:srgbClr>
                  </a:outerShdw>
                </a:effectLst>
              </a:rPr>
              <a:t>¿Qué es?</a:t>
            </a:r>
          </a:p>
        </p:txBody>
      </p:sp>
    </p:spTree>
    <p:extLst>
      <p:ext uri="{BB962C8B-B14F-4D97-AF65-F5344CB8AC3E}">
        <p14:creationId xmlns:p14="http://schemas.microsoft.com/office/powerpoint/2010/main" val="2968166332"/>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987</TotalTime>
  <Words>2766</Words>
  <Application>Microsoft Office PowerPoint</Application>
  <PresentationFormat>Presentación en pantalla (4:3)</PresentationFormat>
  <Paragraphs>242</Paragraphs>
  <Slides>36</Slides>
  <Notes>8</Notes>
  <HiddenSlides>9</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36</vt:i4>
      </vt:variant>
    </vt:vector>
  </HeadingPairs>
  <TitlesOfParts>
    <vt:vector size="44" baseType="lpstr">
      <vt:lpstr>ＭＳ Ｐゴシック</vt:lpstr>
      <vt:lpstr>Arial</vt:lpstr>
      <vt:lpstr>Calibri</vt:lpstr>
      <vt:lpstr>inherit</vt:lpstr>
      <vt:lpstr>Lato</vt:lpstr>
      <vt:lpstr>Times New Roman</vt:lpstr>
      <vt:lpstr>Wingdings</vt:lpstr>
      <vt:lpstr>Tema1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María Victoria Álvarez Árias</dc:creator>
  <cp:lastModifiedBy>Vicente de Blanco Medina</cp:lastModifiedBy>
  <cp:revision>68</cp:revision>
  <dcterms:created xsi:type="dcterms:W3CDTF">2016-03-11T10:25:01Z</dcterms:created>
  <dcterms:modified xsi:type="dcterms:W3CDTF">2026-04-22T17:34:42Z</dcterms:modified>
</cp:coreProperties>
</file>