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7"/>
  </p:notesMasterIdLst>
  <p:sldIdLst>
    <p:sldId id="347" r:id="rId2"/>
    <p:sldId id="257" r:id="rId3"/>
    <p:sldId id="348" r:id="rId4"/>
    <p:sldId id="336" r:id="rId5"/>
    <p:sldId id="337" r:id="rId6"/>
    <p:sldId id="258" r:id="rId7"/>
    <p:sldId id="259" r:id="rId8"/>
    <p:sldId id="260" r:id="rId9"/>
    <p:sldId id="264" r:id="rId10"/>
    <p:sldId id="268" r:id="rId11"/>
    <p:sldId id="269" r:id="rId12"/>
    <p:sldId id="327" r:id="rId13"/>
    <p:sldId id="261" r:id="rId14"/>
    <p:sldId id="330" r:id="rId15"/>
    <p:sldId id="340" r:id="rId16"/>
    <p:sldId id="266" r:id="rId17"/>
    <p:sldId id="328" r:id="rId18"/>
    <p:sldId id="267" r:id="rId19"/>
    <p:sldId id="329" r:id="rId20"/>
    <p:sldId id="338" r:id="rId21"/>
    <p:sldId id="265" r:id="rId22"/>
    <p:sldId id="349" r:id="rId23"/>
    <p:sldId id="350" r:id="rId24"/>
    <p:sldId id="272" r:id="rId25"/>
    <p:sldId id="273" r:id="rId26"/>
    <p:sldId id="274" r:id="rId27"/>
    <p:sldId id="275" r:id="rId28"/>
    <p:sldId id="276" r:id="rId29"/>
    <p:sldId id="271" r:id="rId30"/>
    <p:sldId id="277" r:id="rId31"/>
    <p:sldId id="278" r:id="rId32"/>
    <p:sldId id="279" r:id="rId33"/>
    <p:sldId id="280" r:id="rId34"/>
    <p:sldId id="281" r:id="rId35"/>
    <p:sldId id="282" r:id="rId36"/>
    <p:sldId id="339" r:id="rId37"/>
    <p:sldId id="285" r:id="rId38"/>
    <p:sldId id="286" r:id="rId39"/>
    <p:sldId id="287" r:id="rId40"/>
    <p:sldId id="288" r:id="rId41"/>
    <p:sldId id="289" r:id="rId42"/>
    <p:sldId id="325" r:id="rId43"/>
    <p:sldId id="324" r:id="rId44"/>
    <p:sldId id="334" r:id="rId45"/>
    <p:sldId id="290" r:id="rId46"/>
    <p:sldId id="294" r:id="rId47"/>
    <p:sldId id="341" r:id="rId48"/>
    <p:sldId id="291" r:id="rId49"/>
    <p:sldId id="296" r:id="rId50"/>
    <p:sldId id="299" r:id="rId51"/>
    <p:sldId id="292" r:id="rId52"/>
    <p:sldId id="295" r:id="rId53"/>
    <p:sldId id="333" r:id="rId54"/>
    <p:sldId id="297" r:id="rId55"/>
    <p:sldId id="298" r:id="rId56"/>
    <p:sldId id="300" r:id="rId57"/>
    <p:sldId id="301" r:id="rId58"/>
    <p:sldId id="302" r:id="rId59"/>
    <p:sldId id="304" r:id="rId60"/>
    <p:sldId id="303" r:id="rId61"/>
    <p:sldId id="305" r:id="rId62"/>
    <p:sldId id="306" r:id="rId63"/>
    <p:sldId id="308" r:id="rId64"/>
    <p:sldId id="312" r:id="rId65"/>
    <p:sldId id="322" r:id="rId66"/>
    <p:sldId id="313" r:id="rId67"/>
    <p:sldId id="314" r:id="rId68"/>
    <p:sldId id="315" r:id="rId69"/>
    <p:sldId id="316" r:id="rId70"/>
    <p:sldId id="317" r:id="rId71"/>
    <p:sldId id="318" r:id="rId72"/>
    <p:sldId id="321" r:id="rId73"/>
    <p:sldId id="320" r:id="rId74"/>
    <p:sldId id="335" r:id="rId75"/>
    <p:sldId id="351" r:id="rId76"/>
    <p:sldId id="331" r:id="rId77"/>
    <p:sldId id="342" r:id="rId78"/>
    <p:sldId id="344" r:id="rId79"/>
    <p:sldId id="345" r:id="rId80"/>
    <p:sldId id="346" r:id="rId81"/>
    <p:sldId id="353" r:id="rId82"/>
    <p:sldId id="352" r:id="rId83"/>
    <p:sldId id="354" r:id="rId84"/>
    <p:sldId id="355" r:id="rId85"/>
    <p:sldId id="343" r:id="rId8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20">
          <p15:clr>
            <a:srgbClr val="A4A3A4"/>
          </p15:clr>
        </p15:guide>
        <p15:guide id="3" pos="2880">
          <p15:clr>
            <a:srgbClr val="A4A3A4"/>
          </p15:clr>
        </p15:guide>
        <p15:guide id="4" pos="431">
          <p15:clr>
            <a:srgbClr val="A4A3A4"/>
          </p15:clr>
        </p15:guide>
        <p15:guide id="5" pos="5284">
          <p15:clr>
            <a:srgbClr val="A4A3A4"/>
          </p15:clr>
        </p15:guide>
        <p15:guide id="6" pos="4967">
          <p15:clr>
            <a:srgbClr val="A4A3A4"/>
          </p15:clr>
        </p15:guide>
        <p15:guide id="7" pos="7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33CC"/>
    <a:srgbClr val="FFFFC9"/>
    <a:srgbClr val="AC9AC2"/>
    <a:srgbClr val="C4B7D3"/>
    <a:srgbClr val="876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47" autoAdjust="0"/>
  </p:normalViewPr>
  <p:slideViewPr>
    <p:cSldViewPr showGuides="1">
      <p:cViewPr varScale="1">
        <p:scale>
          <a:sx n="102" d="100"/>
          <a:sy n="102" d="100"/>
        </p:scale>
        <p:origin x="1806" y="96"/>
      </p:cViewPr>
      <p:guideLst>
        <p:guide orient="horz" pos="2160"/>
        <p:guide orient="horz" pos="4020"/>
        <p:guide pos="2880"/>
        <p:guide pos="431"/>
        <p:guide pos="5284"/>
        <p:guide pos="4967"/>
        <p:guide pos="7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BE4B1-122C-4AE2-9701-2E05A3A1398E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66F23-3A50-488E-A270-34A915600A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0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796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978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9921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22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972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060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06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060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46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060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060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66F23-3A50-488E-A270-34A915600A81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147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55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6477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17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43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107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189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33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030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930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064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058B5-1819-4FBF-A918-12B03B6067B8}" type="datetimeFigureOut">
              <a:rPr lang="es-ES" smtClean="0"/>
              <a:t>26/04/2026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30C5B-C8E4-4D7C-86B7-F1B5B259A9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156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keeptrack.space/?date=2026-04-22T08:53:00.000Z&amp;search=gps&amp;pitch=89.528&amp;yaw=145.981&amp;zoom=0.6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7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www.glonass-iac.ru/en/index.php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2yo.com/?s=39155" TargetMode="External"/><Relationship Id="rId2" Type="http://schemas.openxmlformats.org/officeDocument/2006/relationships/hyperlink" Target="http://glonass-iac.ru/en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usegalileo.eu/ES/inner.html#data=smartphone" TargetMode="External"/><Relationship Id="rId4" Type="http://schemas.openxmlformats.org/officeDocument/2006/relationships/hyperlink" Target="https://www.gsc-europa.eu/system-status/Constellation-Information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" Target="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slide" Target="slide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rofile/Dennis-Denis-Avila-2?_tp=eyJjb250ZXh0Ijp7ImZpcnN0UGFnZSI6InB1YmxpY2F0aW9uIiwicGFnZSI6InB1YmxpY2F0aW9uIn19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ses.com/eng/in-depth-analysis/standard-of-time-definition/" TargetMode="External"/><Relationship Id="rId2" Type="http://schemas.openxmlformats.org/officeDocument/2006/relationships/hyperlink" Target="https://www.ipses.com/eng/in-depth-analysis/standard-of-time-definition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hare.google/MmBJixHQnGeIUS8cw" TargetMode="External"/><Relationship Id="rId4" Type="http://schemas.openxmlformats.org/officeDocument/2006/relationships/hyperlink" Target="http://www.leapsecond.com/m/gps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C64457-BA68-4276-A9C7-52F77AEF3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5" t="-14202" r="19415" b="14202"/>
          <a:stretch/>
        </p:blipFill>
        <p:spPr>
          <a:xfrm>
            <a:off x="0" y="590474"/>
            <a:ext cx="9144001" cy="5322802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23528" y="1772225"/>
            <a:ext cx="3444107" cy="1569660"/>
          </a:xfrm>
          <a:prstGeom prst="rect">
            <a:avLst/>
          </a:prstGeom>
          <a:noFill/>
          <a:ex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96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_tradnl" dirty="0">
                <a:solidFill>
                  <a:schemeClr val="bg1"/>
                </a:solidFill>
              </a:rPr>
              <a:t>GNSS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3E30111-CA37-4486-A726-FA0E6F9C30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52"/>
          <a:stretch/>
        </p:blipFill>
        <p:spPr>
          <a:xfrm>
            <a:off x="179512" y="188640"/>
            <a:ext cx="2241440" cy="581854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9C12DA12-DFB1-46D7-8E42-326FE2DE8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26" y="6146140"/>
            <a:ext cx="8531547" cy="523220"/>
          </a:xfrm>
          <a:prstGeom prst="rect">
            <a:avLst/>
          </a:prstGeom>
          <a:solidFill>
            <a:schemeClr val="bg1"/>
          </a:solidFill>
          <a:extLst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96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_tradnl" sz="2800" dirty="0">
                <a:solidFill>
                  <a:schemeClr val="tx1"/>
                </a:solidFill>
              </a:rPr>
              <a:t>Global </a:t>
            </a:r>
            <a:r>
              <a:rPr lang="es-ES_tradnl" sz="2800" dirty="0" err="1">
                <a:solidFill>
                  <a:schemeClr val="tx1"/>
                </a:solidFill>
              </a:rPr>
              <a:t>Navigation</a:t>
            </a:r>
            <a:r>
              <a:rPr lang="es-ES_tradnl" sz="2800" dirty="0">
                <a:solidFill>
                  <a:schemeClr val="tx1"/>
                </a:solidFill>
              </a:rPr>
              <a:t> </a:t>
            </a:r>
            <a:r>
              <a:rPr lang="es-ES_tradnl" sz="2800" dirty="0" err="1">
                <a:solidFill>
                  <a:schemeClr val="tx1"/>
                </a:solidFill>
              </a:rPr>
              <a:t>Satellite</a:t>
            </a:r>
            <a:r>
              <a:rPr lang="es-ES_tradnl" sz="2800" dirty="0">
                <a:solidFill>
                  <a:schemeClr val="tx1"/>
                </a:solidFill>
              </a:rPr>
              <a:t> </a:t>
            </a:r>
            <a:r>
              <a:rPr lang="es-ES_tradnl" sz="2800" dirty="0" err="1">
                <a:solidFill>
                  <a:schemeClr val="tx1"/>
                </a:solidFill>
              </a:rPr>
              <a:t>System</a:t>
            </a:r>
            <a:endParaRPr lang="es-ES_tradn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1969" y="904685"/>
            <a:ext cx="266429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  <a:t>GPS</a:t>
            </a:r>
            <a:b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_tradnl" sz="2000" kern="0" dirty="0">
                <a:solidFill>
                  <a:schemeClr val="accent6">
                    <a:lumMod val="75000"/>
                  </a:schemeClr>
                </a:solidFill>
              </a:rPr>
              <a:t>(Estados Unidos)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123728" y="980728"/>
            <a:ext cx="660334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625475" algn="just" eaLnBrk="0" fontAlgn="base" hangingPunct="0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1957: </a:t>
            </a:r>
            <a:r>
              <a:rPr lang="es-ES_tradnl" sz="2000" dirty="0"/>
              <a:t>Rusia lanza el </a:t>
            </a:r>
            <a:r>
              <a:rPr lang="es-ES_tradnl" sz="2000" i="1" dirty="0"/>
              <a:t>Sputnik I</a:t>
            </a:r>
            <a:r>
              <a:rPr lang="es-ES_tradnl" sz="2000" dirty="0"/>
              <a:t>. Monitorizando la frecuencia de radio transmitida y midiendo el efecto </a:t>
            </a:r>
            <a:r>
              <a:rPr lang="es-ES_tradnl" sz="2000" dirty="0" err="1"/>
              <a:t>Doppler</a:t>
            </a:r>
            <a:r>
              <a:rPr lang="es-ES_tradnl" sz="2000" dirty="0"/>
              <a:t> predicen la órbita.</a:t>
            </a:r>
            <a:endParaRPr lang="es-ES" sz="2000" dirty="0"/>
          </a:p>
          <a:p>
            <a:pPr marL="625475" indent="-625475" algn="just" eaLnBrk="0" fontAlgn="base" hangingPunct="0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1960: </a:t>
            </a:r>
            <a:r>
              <a:rPr lang="es-ES_tradnl" sz="2000" dirty="0"/>
              <a:t>Marina estadounidense. </a:t>
            </a:r>
            <a:r>
              <a:rPr lang="es-ES_tradnl" sz="2000" b="1" dirty="0">
                <a:solidFill>
                  <a:srgbClr val="FF0000"/>
                </a:solidFill>
              </a:rPr>
              <a:t>TRANSIT</a:t>
            </a:r>
            <a:r>
              <a:rPr lang="es-ES_tradnl" sz="2000" dirty="0"/>
              <a:t>. Posicionar los submarinos en 2D. 15 ‘ Antena en superficie. </a:t>
            </a:r>
          </a:p>
          <a:p>
            <a:pPr marL="625475" indent="-1588" algn="just" eaLnBrk="0" fontAlgn="base" hangingPunct="0"/>
            <a:r>
              <a:rPr lang="es-ES_tradnl" sz="2000" dirty="0"/>
              <a:t>6 satélites orbitando a 1.074 km. Emiten 2 frecuencias. Precisión de 250 m.</a:t>
            </a:r>
            <a:endParaRPr lang="es-ES" sz="2000" dirty="0"/>
          </a:p>
          <a:p>
            <a:pPr marL="625475" indent="-625475" algn="just" eaLnBrk="0" fontAlgn="base" hangingPunct="0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1964: </a:t>
            </a:r>
            <a:r>
              <a:rPr lang="es-ES_tradnl" sz="2000" dirty="0"/>
              <a:t>USAF plantea cobertura global 24 horas al día y en 3D. Desarrollo de </a:t>
            </a:r>
            <a:r>
              <a:rPr lang="es-ES_tradnl" sz="2000" b="1" dirty="0">
                <a:solidFill>
                  <a:srgbClr val="FF0000"/>
                </a:solidFill>
              </a:rPr>
              <a:t>621B</a:t>
            </a:r>
            <a:r>
              <a:rPr lang="es-ES_tradnl" sz="2000" dirty="0"/>
              <a:t>.</a:t>
            </a:r>
            <a:endParaRPr lang="es-ES" sz="2000" dirty="0"/>
          </a:p>
          <a:p>
            <a:pPr marL="625475" indent="-625475" algn="just" eaLnBrk="0" fontAlgn="base" hangingPunct="0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1967: </a:t>
            </a:r>
            <a:r>
              <a:rPr lang="es-ES_tradnl" sz="2000" dirty="0"/>
              <a:t>Marina inicia programa </a:t>
            </a:r>
            <a:r>
              <a:rPr lang="es-ES_tradnl" sz="2000" b="1" dirty="0">
                <a:solidFill>
                  <a:srgbClr val="FF0000"/>
                </a:solidFill>
              </a:rPr>
              <a:t>TIMATION</a:t>
            </a:r>
            <a:r>
              <a:rPr lang="es-ES_tradnl" sz="2000" dirty="0"/>
              <a:t> incorpora relojes más precisos en los satélites.</a:t>
            </a:r>
            <a:endParaRPr lang="es-ES" sz="2000" dirty="0"/>
          </a:p>
          <a:p>
            <a:pPr marL="625475" indent="-625475" algn="just" eaLnBrk="0" fontAlgn="base" hangingPunct="0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1973: </a:t>
            </a:r>
            <a:r>
              <a:rPr lang="es-ES_tradnl" sz="2000" dirty="0"/>
              <a:t>Nace </a:t>
            </a:r>
            <a:r>
              <a:rPr lang="es-ES_tradnl" sz="2000" b="1" dirty="0">
                <a:solidFill>
                  <a:srgbClr val="FF0000"/>
                </a:solidFill>
              </a:rPr>
              <a:t>GPS/NAVSTAR</a:t>
            </a:r>
            <a:r>
              <a:rPr lang="es-ES_tradnl" sz="2000" dirty="0"/>
              <a:t>: Estructura de la señal del 621B; órbitas del TRANSIT y los relojes de TIMATION.</a:t>
            </a:r>
            <a:endParaRPr lang="es-ES" sz="2000" dirty="0"/>
          </a:p>
          <a:p>
            <a:pPr marL="625475" indent="-625475" algn="just" eaLnBrk="0" fontAlgn="base" hangingPunct="0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1978: </a:t>
            </a:r>
            <a:r>
              <a:rPr lang="es-ES_tradnl" sz="2000" dirty="0"/>
              <a:t>Lanzamiento primer satélite </a:t>
            </a:r>
            <a:r>
              <a:rPr lang="es-ES_tradnl" sz="2000" b="1" dirty="0">
                <a:solidFill>
                  <a:srgbClr val="FF0000"/>
                </a:solidFill>
              </a:rPr>
              <a:t>GPS</a:t>
            </a:r>
            <a:r>
              <a:rPr lang="es-ES_tradnl" sz="2000" dirty="0"/>
              <a:t>. Constelación completa 8 años. Retrasos e incidente del </a:t>
            </a:r>
            <a:r>
              <a:rPr lang="es-ES_tradnl" sz="2000" dirty="0" err="1"/>
              <a:t>Challenger</a:t>
            </a:r>
            <a:r>
              <a:rPr lang="es-ES_tradnl" sz="2000" dirty="0"/>
              <a:t>.</a:t>
            </a:r>
            <a:endParaRPr lang="es-ES" sz="2000" dirty="0"/>
          </a:p>
          <a:p>
            <a:pPr marL="625475" indent="-625475" algn="just" eaLnBrk="0" fontAlgn="base" hangingPunct="0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1983: </a:t>
            </a:r>
            <a:r>
              <a:rPr lang="es-ES_tradnl" sz="2000" dirty="0" err="1"/>
              <a:t>DoD</a:t>
            </a:r>
            <a:r>
              <a:rPr lang="es-ES_tradnl" sz="2000" dirty="0"/>
              <a:t>. Fase operativa inicial. Posicionarse de forma autónoma, pasiva, globalmente todo el Tiempo.</a:t>
            </a:r>
            <a:endParaRPr lang="es-ES" sz="2000" dirty="0"/>
          </a:p>
          <a:p>
            <a:pPr marL="625475" indent="-625475"/>
            <a:endParaRPr lang="es-ES" sz="2000" dirty="0"/>
          </a:p>
          <a:p>
            <a:endParaRPr lang="es-ES" sz="2000" dirty="0"/>
          </a:p>
        </p:txBody>
      </p:sp>
      <p:pic>
        <p:nvPicPr>
          <p:cNvPr id="13" name="Picture 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5" y="2132856"/>
            <a:ext cx="1054527" cy="71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 descr="logo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6159" r="50000" b="7544"/>
          <a:stretch/>
        </p:blipFill>
        <p:spPr bwMode="auto">
          <a:xfrm>
            <a:off x="416929" y="2931383"/>
            <a:ext cx="1405181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CuadroTexto">
            <a:extLst>
              <a:ext uri="{FF2B5EF4-FFF2-40B4-BE49-F238E27FC236}">
                <a16:creationId xmlns:a16="http://schemas.microsoft.com/office/drawing/2014/main" id="{50E71BEF-D3D4-43F0-BED6-36D604A0A4AD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</p:spTree>
    <p:extLst>
      <p:ext uri="{BB962C8B-B14F-4D97-AF65-F5344CB8AC3E}">
        <p14:creationId xmlns:p14="http://schemas.microsoft.com/office/powerpoint/2010/main" val="1496828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433475" y="934362"/>
            <a:ext cx="54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625475" algn="just" eaLnBrk="0" fontAlgn="base" hangingPunct="0"/>
            <a:r>
              <a:rPr lang="es-ES_tradnl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 de satélites:                                 </a:t>
            </a:r>
            <a:endParaRPr lang="es-ES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fontAlgn="base" hangingPunct="0"/>
            <a:r>
              <a:rPr lang="es-ES_tradnl" sz="2000" dirty="0"/>
              <a:t>4 IIA (91-97), 12 IIR (98-04), 7 IIR-M (05-09) , 8 IIF (10-14), 2 IIF(15), 1 IIF (16).</a:t>
            </a:r>
          </a:p>
          <a:p>
            <a:pPr algn="just" eaLnBrk="0" fontAlgn="base" hangingPunct="0"/>
            <a:r>
              <a:rPr lang="es-ES_tradnl" sz="2000" dirty="0"/>
              <a:t>1 III (18).</a:t>
            </a:r>
          </a:p>
          <a:p>
            <a:pPr algn="just" eaLnBrk="0" fontAlgn="base" hangingPunct="0"/>
            <a:r>
              <a:rPr lang="es-ES_tradnl" sz="2000" dirty="0"/>
              <a:t>3 IIA + 2 IIB (19)</a:t>
            </a:r>
          </a:p>
          <a:p>
            <a:pPr algn="just" eaLnBrk="0" fontAlgn="base" hangingPunct="0"/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616137" y="2641702"/>
            <a:ext cx="59046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 satélites.  Altitud: 20.200 km aprox.</a:t>
            </a:r>
            <a:endParaRPr lang="es-ES_tradnl" alt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313414" y="3068517"/>
            <a:ext cx="653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Situados en 6 planos orbitales a 55º desde el Ecuador.</a:t>
            </a:r>
            <a:endParaRPr lang="es-ES_tradnl" altLang="es-E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691680" y="3696682"/>
            <a:ext cx="732189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Periodo: 12 horas (a 3,9 km/s)</a:t>
            </a:r>
          </a:p>
          <a:p>
            <a:pPr algn="ctr">
              <a:spcBef>
                <a:spcPct val="50000"/>
              </a:spcBef>
            </a:pPr>
            <a:r>
              <a:rPr lang="es-ES_tradnl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Peso: 400 aprox.</a:t>
            </a:r>
          </a:p>
          <a:p>
            <a:pPr algn="ctr">
              <a:spcBef>
                <a:spcPct val="50000"/>
              </a:spcBef>
            </a:pPr>
            <a:r>
              <a:rPr lang="es-ES_tradnl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Equipados con relojes atómicos:</a:t>
            </a:r>
          </a:p>
          <a:p>
            <a:pPr algn="ctr">
              <a:spcBef>
                <a:spcPct val="50000"/>
              </a:spcBef>
            </a:pPr>
            <a:r>
              <a:rPr lang="es-ES_tradnl" altLang="es-ES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Rubidio y Cesio </a:t>
            </a:r>
            <a:r>
              <a:rPr lang="es-ES_tradnl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(exactitud de 3sg en 1 millón de años) </a:t>
            </a:r>
          </a:p>
          <a:p>
            <a:pPr algn="ctr">
              <a:spcBef>
                <a:spcPct val="50000"/>
              </a:spcBef>
            </a:pPr>
            <a:r>
              <a:rPr lang="es-ES_tradnl" altLang="es-ES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Máser P. de </a:t>
            </a:r>
            <a:r>
              <a:rPr lang="es-ES_tradnl" altLang="es-ES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Hidrógeno</a:t>
            </a:r>
            <a:r>
              <a:rPr lang="es-ES_tradnl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(exactitud de 1sg en 3 millones de años)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46180" y="6309320"/>
            <a:ext cx="81982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25475" indent="-625475" algn="just" eaLnBrk="0" fontAlgn="base" hangingPunct="0"/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Estados Unidos lanzó más de 60 satélites GPS en el periodo 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 – 2025</a:t>
            </a:r>
          </a:p>
        </p:txBody>
      </p:sp>
      <p:sp>
        <p:nvSpPr>
          <p:cNvPr id="20" name="1 CuadroTexto">
            <a:extLst>
              <a:ext uri="{FF2B5EF4-FFF2-40B4-BE49-F238E27FC236}">
                <a16:creationId xmlns:a16="http://schemas.microsoft.com/office/drawing/2014/main" id="{BD6FC319-D186-4EF3-82E9-720ED61D3376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7E73FEC2-4B66-48D1-8E80-D4B642AE9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969" y="904685"/>
            <a:ext cx="266429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  <a:t>GPS</a:t>
            </a:r>
            <a:b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_tradnl" sz="2000" kern="0" dirty="0">
                <a:solidFill>
                  <a:schemeClr val="accent6">
                    <a:lumMod val="75000"/>
                  </a:schemeClr>
                </a:solidFill>
              </a:rPr>
              <a:t>(Estados Unidos)</a:t>
            </a:r>
          </a:p>
        </p:txBody>
      </p:sp>
      <p:pic>
        <p:nvPicPr>
          <p:cNvPr id="21" name="Picture 89">
            <a:extLst>
              <a:ext uri="{FF2B5EF4-FFF2-40B4-BE49-F238E27FC236}">
                <a16:creationId xmlns:a16="http://schemas.microsoft.com/office/drawing/2014/main" id="{2224A32E-0F61-4212-9549-118EF18C6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5" y="2132856"/>
            <a:ext cx="1054527" cy="71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 descr="logo-1.png">
            <a:extLst>
              <a:ext uri="{FF2B5EF4-FFF2-40B4-BE49-F238E27FC236}">
                <a16:creationId xmlns:a16="http://schemas.microsoft.com/office/drawing/2014/main" id="{33DE52B6-9F93-4B46-92BF-F4721A1A3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6159" r="50000" b="7544"/>
          <a:stretch/>
        </p:blipFill>
        <p:spPr bwMode="auto">
          <a:xfrm>
            <a:off x="416929" y="2931383"/>
            <a:ext cx="1405181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9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C808ED-93A6-42A5-88D6-CE198FAF4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7" t="10897" r="21649" b="5466"/>
          <a:stretch/>
        </p:blipFill>
        <p:spPr>
          <a:xfrm>
            <a:off x="1943708" y="722313"/>
            <a:ext cx="5256584" cy="613268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4948612-CA4E-46A9-923B-E9313C6A8B2F}"/>
              </a:ext>
            </a:extLst>
          </p:cNvPr>
          <p:cNvSpPr/>
          <p:nvPr/>
        </p:nvSpPr>
        <p:spPr>
          <a:xfrm>
            <a:off x="3798168" y="263392"/>
            <a:ext cx="357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https://www.gps.gov/systems/gnss/</a:t>
            </a:r>
          </a:p>
        </p:txBody>
      </p:sp>
      <p:sp>
        <p:nvSpPr>
          <p:cNvPr id="5" name="1 CuadroTexto">
            <a:extLst>
              <a:ext uri="{FF2B5EF4-FFF2-40B4-BE49-F238E27FC236}">
                <a16:creationId xmlns:a16="http://schemas.microsoft.com/office/drawing/2014/main" id="{4754AAFB-D73A-420C-8B24-B1E2784F8A19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</p:spTree>
    <p:extLst>
      <p:ext uri="{BB962C8B-B14F-4D97-AF65-F5344CB8AC3E}">
        <p14:creationId xmlns:p14="http://schemas.microsoft.com/office/powerpoint/2010/main" val="1599918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284532" y="4907218"/>
            <a:ext cx="8654344" cy="1287773"/>
            <a:chOff x="7832979" y="2678625"/>
            <a:chExt cx="9109075" cy="1578060"/>
          </a:xfrm>
        </p:grpSpPr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7832979" y="2678625"/>
              <a:ext cx="9109075" cy="490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E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24 satélites + 3 de reserva.  Altitud: 19.100 km</a:t>
              </a:r>
              <a:endParaRPr lang="es-ES_tradnl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8122666" y="3214182"/>
              <a:ext cx="8529700" cy="490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E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Situados en 3 planos orbitales de 64.8º desde el Ecuador.</a:t>
              </a:r>
              <a:endParaRPr lang="es-ES_tradnl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8664164" y="3766383"/>
              <a:ext cx="7363123" cy="490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E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Periodo: 11 horas 15 min.</a:t>
              </a:r>
              <a:endParaRPr lang="es-ES_tradnl" altLang="es-E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908050"/>
            <a:ext cx="298782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  <a:t>GLONASS</a:t>
            </a:r>
            <a:b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_tradnl" sz="2000" kern="0" dirty="0">
                <a:solidFill>
                  <a:schemeClr val="accent6">
                    <a:lumMod val="75000"/>
                  </a:schemeClr>
                </a:solidFill>
              </a:rPr>
              <a:t>(Rusia)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824659" y="873534"/>
            <a:ext cx="631933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625475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1982-85: </a:t>
            </a:r>
            <a:r>
              <a:rPr lang="es-ES" sz="2000" dirty="0"/>
              <a:t>Inicio;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86-93: </a:t>
            </a:r>
            <a:r>
              <a:rPr lang="es-ES" sz="2000" dirty="0"/>
              <a:t>Operativo 12 </a:t>
            </a:r>
            <a:r>
              <a:rPr lang="es-ES" sz="2000" dirty="0" err="1"/>
              <a:t>sat</a:t>
            </a:r>
            <a:r>
              <a:rPr lang="es-ES" sz="2000" dirty="0"/>
              <a:t>;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93-95: </a:t>
            </a:r>
            <a:r>
              <a:rPr lang="es-ES" sz="2000" dirty="0"/>
              <a:t>Funcional</a:t>
            </a:r>
          </a:p>
          <a:p>
            <a:pPr marL="625475" indent="-625475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2002: </a:t>
            </a:r>
            <a:r>
              <a:rPr lang="es-ES" sz="2000" dirty="0"/>
              <a:t>8 satélites operativos (situación económica)</a:t>
            </a:r>
          </a:p>
          <a:p>
            <a:pPr marL="625475" indent="-625475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2004: </a:t>
            </a:r>
            <a:r>
              <a:rPr lang="es-ES" sz="2000" dirty="0"/>
              <a:t>11 satélites operativos</a:t>
            </a:r>
          </a:p>
          <a:p>
            <a:pPr marL="625475" indent="-625475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2007:</a:t>
            </a:r>
            <a:r>
              <a:rPr lang="es-ES" sz="2000" dirty="0"/>
              <a:t> 19 satélites operativos. Se permite el uso comercial.</a:t>
            </a:r>
          </a:p>
          <a:p>
            <a:pPr marL="625475" indent="-625475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2010:</a:t>
            </a:r>
            <a:r>
              <a:rPr lang="es-ES" sz="2000" dirty="0"/>
              <a:t> 24 satélites operativos. Actualización a Glonass-K hasta 2012. </a:t>
            </a:r>
          </a:p>
          <a:p>
            <a:pPr marL="625475" indent="-625475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2010: </a:t>
            </a:r>
            <a:r>
              <a:rPr lang="es-ES" sz="2000" dirty="0"/>
              <a:t>Dic – Fallo del cohete portador y pérdida de 3 satélites M. Puesta en órbita de 6M . </a:t>
            </a:r>
          </a:p>
          <a:p>
            <a:pPr marL="625475" indent="-625475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2011:</a:t>
            </a:r>
            <a:r>
              <a:rPr lang="en-US" sz="2000" dirty="0"/>
              <a:t> Feb (1-K); Oct (1-M); Nov (4-M)</a:t>
            </a:r>
            <a:endParaRPr lang="es-ES" sz="2000" dirty="0"/>
          </a:p>
          <a:p>
            <a:pPr marL="625475" indent="-625475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2013:</a:t>
            </a:r>
            <a:r>
              <a:rPr lang="es-ES" sz="2000" dirty="0"/>
              <a:t> Abr (1-M)</a:t>
            </a:r>
          </a:p>
          <a:p>
            <a:pPr marL="625475" indent="-625475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2014:</a:t>
            </a:r>
            <a:r>
              <a:rPr lang="es-ES" sz="2000" dirty="0"/>
              <a:t> Mar (3-M)</a:t>
            </a:r>
          </a:p>
          <a:p>
            <a:pPr marL="625475" indent="-625475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………...</a:t>
            </a:r>
          </a:p>
          <a:p>
            <a:endParaRPr lang="es-ES" sz="2000" dirty="0"/>
          </a:p>
        </p:txBody>
      </p:sp>
      <p:pic>
        <p:nvPicPr>
          <p:cNvPr id="14" name="Picture 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96" y="2125212"/>
            <a:ext cx="1041632" cy="6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 descr="logo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7" r="6384" b="8604"/>
          <a:stretch/>
        </p:blipFill>
        <p:spPr bwMode="auto">
          <a:xfrm>
            <a:off x="828431" y="2903890"/>
            <a:ext cx="1330962" cy="13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349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D3D9F2-78FA-4447-BC8E-E8498943C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33708" r="32676" b="3293"/>
          <a:stretch/>
        </p:blipFill>
        <p:spPr>
          <a:xfrm>
            <a:off x="755576" y="722313"/>
            <a:ext cx="7299350" cy="613568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879DA66-3E80-41B1-AF5A-7DE138AEE6B1}"/>
              </a:ext>
            </a:extLst>
          </p:cNvPr>
          <p:cNvSpPr/>
          <p:nvPr/>
        </p:nvSpPr>
        <p:spPr>
          <a:xfrm>
            <a:off x="4319972" y="352981"/>
            <a:ext cx="2827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https://www.glonass-iac.ru/</a:t>
            </a:r>
          </a:p>
        </p:txBody>
      </p:sp>
      <p:sp>
        <p:nvSpPr>
          <p:cNvPr id="5" name="1 CuadroTexto">
            <a:extLst>
              <a:ext uri="{FF2B5EF4-FFF2-40B4-BE49-F238E27FC236}">
                <a16:creationId xmlns:a16="http://schemas.microsoft.com/office/drawing/2014/main" id="{CFAD779F-22FE-4A05-98C4-D9285DCE521D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</p:spTree>
    <p:extLst>
      <p:ext uri="{BB962C8B-B14F-4D97-AF65-F5344CB8AC3E}">
        <p14:creationId xmlns:p14="http://schemas.microsoft.com/office/powerpoint/2010/main" val="1073765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" y="908050"/>
            <a:ext cx="29158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  <a:t>GALILEO</a:t>
            </a:r>
            <a:b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_tradnl" sz="2000" kern="0" dirty="0">
                <a:solidFill>
                  <a:schemeClr val="accent6">
                    <a:lumMod val="75000"/>
                  </a:schemeClr>
                </a:solidFill>
              </a:rPr>
              <a:t>(Unión Europea - ESA)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771800" y="808119"/>
            <a:ext cx="62646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2000: </a:t>
            </a:r>
            <a:r>
              <a:rPr lang="es-ES_tradnl" sz="2000" dirty="0"/>
              <a:t>Inicio: Comisión Europea - ESA</a:t>
            </a:r>
            <a:endParaRPr lang="es-ES" sz="2000" dirty="0"/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2002: </a:t>
            </a:r>
            <a:r>
              <a:rPr lang="es-ES_tradnl" sz="2000" dirty="0"/>
              <a:t>Desarrollo del segmento de tierra</a:t>
            </a:r>
            <a:endParaRPr lang="es-ES" sz="2000" dirty="0"/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2003: </a:t>
            </a:r>
            <a:r>
              <a:rPr lang="es-ES_tradnl" sz="2000" dirty="0"/>
              <a:t>Inicio de Galileo In-</a:t>
            </a:r>
            <a:r>
              <a:rPr lang="es-ES_tradnl" sz="2000" dirty="0" err="1"/>
              <a:t>Orbit</a:t>
            </a:r>
            <a:r>
              <a:rPr lang="es-ES_tradnl" sz="2000" dirty="0"/>
              <a:t> Validation Element</a:t>
            </a:r>
            <a:endParaRPr lang="es-ES" sz="2000" dirty="0"/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2005: </a:t>
            </a:r>
            <a:r>
              <a:rPr lang="es-ES_tradnl" sz="2000" dirty="0"/>
              <a:t>Puesta en órbita del Giove-A</a:t>
            </a:r>
            <a:endParaRPr lang="es-ES" sz="2000" dirty="0"/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2008: </a:t>
            </a:r>
            <a:r>
              <a:rPr lang="es-ES_tradnl" sz="2000" dirty="0"/>
              <a:t>Puesta en órbita del Giove-B</a:t>
            </a:r>
            <a:endParaRPr lang="es-ES" sz="2000" dirty="0"/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2011: </a:t>
            </a:r>
            <a:r>
              <a:rPr lang="es-ES_tradnl" sz="2000" dirty="0"/>
              <a:t>Puesta en órbita de 2 satélites operativos    </a:t>
            </a:r>
          </a:p>
          <a:p>
            <a:pPr marL="625475" indent="-625475"/>
            <a:r>
              <a:rPr lang="es-ES_tradnl" sz="2000" dirty="0"/>
              <a:t>	(1er Plano Orbital)</a:t>
            </a:r>
            <a:endParaRPr lang="es-ES" sz="2000" dirty="0"/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2012: </a:t>
            </a:r>
            <a:r>
              <a:rPr lang="es-ES_tradnl" sz="2000" dirty="0"/>
              <a:t>Puesta en órbita de 2 satélites operativos     </a:t>
            </a:r>
          </a:p>
          <a:p>
            <a:pPr marL="625475" indent="-625475"/>
            <a:r>
              <a:rPr lang="es-ES_tradnl" sz="2000" dirty="0"/>
              <a:t>	(2º Plano Orbital)</a:t>
            </a:r>
            <a:endParaRPr lang="es-ES" sz="2000" dirty="0"/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2014: </a:t>
            </a:r>
            <a:r>
              <a:rPr lang="es-ES" sz="2000" dirty="0" err="1"/>
              <a:t>Sat</a:t>
            </a:r>
            <a:r>
              <a:rPr lang="es-ES" sz="2000" dirty="0"/>
              <a:t> 5 y 6</a:t>
            </a:r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2015: </a:t>
            </a:r>
            <a:r>
              <a:rPr lang="es-ES" sz="2000" dirty="0" err="1"/>
              <a:t>Sat</a:t>
            </a:r>
            <a:r>
              <a:rPr lang="es-ES" sz="2000" dirty="0"/>
              <a:t> 7, 8, 9, 10, 11 y 12</a:t>
            </a:r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2016: </a:t>
            </a:r>
            <a:r>
              <a:rPr lang="es-ES_tradnl" sz="2000" dirty="0"/>
              <a:t>1 </a:t>
            </a:r>
            <a:r>
              <a:rPr lang="es-ES_tradnl" sz="2000" dirty="0" err="1"/>
              <a:t>Soyuz</a:t>
            </a:r>
            <a:r>
              <a:rPr lang="es-ES_tradnl" sz="2000" dirty="0"/>
              <a:t> (x2)</a:t>
            </a:r>
            <a:r>
              <a:rPr lang="es-ES" sz="2000" dirty="0"/>
              <a:t> + </a:t>
            </a:r>
            <a:r>
              <a:rPr lang="es-ES_tradnl" sz="2000" dirty="0"/>
              <a:t>1 Ariane 5 (x4)</a:t>
            </a:r>
            <a:endParaRPr lang="es-ES" sz="2000" dirty="0"/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2017: </a:t>
            </a:r>
            <a:r>
              <a:rPr lang="es-ES_tradnl" sz="2000" dirty="0"/>
              <a:t>1 Ariane 5 (x4)</a:t>
            </a:r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2018: </a:t>
            </a:r>
            <a:r>
              <a:rPr lang="es-ES_tradnl" sz="2000" dirty="0"/>
              <a:t>1Ariane 5 (x4) (julio)</a:t>
            </a:r>
          </a:p>
          <a:p>
            <a:pPr marL="625475" indent="-625475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2020: </a:t>
            </a:r>
            <a:r>
              <a:rPr lang="es-ES_tradnl" sz="2000" dirty="0"/>
              <a:t>26+3 satélites operativos </a:t>
            </a:r>
            <a:endParaRPr lang="es-ES" sz="2000" dirty="0"/>
          </a:p>
          <a:p>
            <a:pPr marL="625475" indent="-625475"/>
            <a:endParaRPr lang="es-ES" sz="2000" dirty="0"/>
          </a:p>
          <a:p>
            <a:endParaRPr lang="es-ES" sz="2000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4712E44-900C-4EA7-A810-1A702CE4E9E6}"/>
              </a:ext>
            </a:extLst>
          </p:cNvPr>
          <p:cNvGrpSpPr/>
          <p:nvPr/>
        </p:nvGrpSpPr>
        <p:grpSpPr>
          <a:xfrm>
            <a:off x="899592" y="5556375"/>
            <a:ext cx="7344816" cy="1014357"/>
            <a:chOff x="-771451" y="5511437"/>
            <a:chExt cx="9590907" cy="1014357"/>
          </a:xfrm>
        </p:grpSpPr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-448004" y="5511437"/>
              <a:ext cx="91440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E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26 satélites.  Altitud: 23.600 km aprox.</a:t>
              </a:r>
              <a:endParaRPr lang="es-ES_tradnl" alt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-324544" y="5859119"/>
              <a:ext cx="91440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E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Situados en 3 planos orbitales a 56º desde el Ecuador.</a:t>
              </a:r>
              <a:endParaRPr lang="es-ES_tradnl" alt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-771451" y="6156462"/>
              <a:ext cx="913923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E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Periodo: 14 horas</a:t>
              </a:r>
              <a:endParaRPr lang="es-ES_tradnl" alt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pic>
        <p:nvPicPr>
          <p:cNvPr id="18" name="Picture 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1" y="2097018"/>
            <a:ext cx="1054527" cy="6979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7" name="Picture 19" descr="http://www.hispaviacion.es/wp-content/uploads/2015/04/Galileo.svg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3" y="2927207"/>
            <a:ext cx="1257664" cy="12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 CuadroTexto">
            <a:extLst>
              <a:ext uri="{FF2B5EF4-FFF2-40B4-BE49-F238E27FC236}">
                <a16:creationId xmlns:a16="http://schemas.microsoft.com/office/drawing/2014/main" id="{7435F3D3-81DE-4E7D-9542-548FEBD82BBE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</p:spTree>
    <p:extLst>
      <p:ext uri="{BB962C8B-B14F-4D97-AF65-F5344CB8AC3E}">
        <p14:creationId xmlns:p14="http://schemas.microsoft.com/office/powerpoint/2010/main" val="461446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2922311" y="917025"/>
            <a:ext cx="566735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625475" algn="just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Razones para el desarrollo de un sistema propio europeo:</a:t>
            </a:r>
          </a:p>
          <a:p>
            <a:pPr marL="625475" indent="-625475" algn="just"/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 sistemas GPS y GLONASS no satisfacen todos los requisitos de navegación para aviación civil en precisión, fiabilidad e integridad.</a:t>
            </a:r>
          </a:p>
          <a:p>
            <a:pPr algn="just"/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Bajo control militar, que en caso de conflicto bélico puede afectar a su disponibilidad.</a:t>
            </a:r>
          </a:p>
          <a:p>
            <a:pPr algn="just"/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hay garantía legal ni seguridad sobre el funcionamiento del sistema.</a:t>
            </a:r>
          </a:p>
          <a:p>
            <a:endParaRPr lang="es-ES" sz="2400" dirty="0"/>
          </a:p>
        </p:txBody>
      </p:sp>
      <p:sp>
        <p:nvSpPr>
          <p:cNvPr id="13" name="1 CuadroTexto">
            <a:extLst>
              <a:ext uri="{FF2B5EF4-FFF2-40B4-BE49-F238E27FC236}">
                <a16:creationId xmlns:a16="http://schemas.microsoft.com/office/drawing/2014/main" id="{7435F3D3-81DE-4E7D-9542-548FEBD82BBE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C1E4FB7-AF87-4826-9119-B09EE871A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08050"/>
            <a:ext cx="29158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  <a:t>GALILEO</a:t>
            </a:r>
            <a:b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_tradnl" sz="2000" kern="0" dirty="0">
                <a:solidFill>
                  <a:schemeClr val="accent6">
                    <a:lumMod val="75000"/>
                  </a:schemeClr>
                </a:solidFill>
              </a:rPr>
              <a:t>(Unión Europea - ESA)</a:t>
            </a:r>
          </a:p>
        </p:txBody>
      </p:sp>
      <p:pic>
        <p:nvPicPr>
          <p:cNvPr id="11" name="Picture 92">
            <a:extLst>
              <a:ext uri="{FF2B5EF4-FFF2-40B4-BE49-F238E27FC236}">
                <a16:creationId xmlns:a16="http://schemas.microsoft.com/office/drawing/2014/main" id="{FF4C9C3A-FE72-4A94-81B9-AEDF80A9F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1" y="2097018"/>
            <a:ext cx="1054527" cy="6979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9" descr="http://www.hispaviacion.es/wp-content/uploads/2015/04/Galileo.svg_.png">
            <a:extLst>
              <a:ext uri="{FF2B5EF4-FFF2-40B4-BE49-F238E27FC236}">
                <a16:creationId xmlns:a16="http://schemas.microsoft.com/office/drawing/2014/main" id="{F606E409-305A-4D81-86B4-56C5014A0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3" y="2927207"/>
            <a:ext cx="1257664" cy="12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833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A183F4A-C4AD-445B-9F9B-69EDCA088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7" t="11983" r="24801" b="10897"/>
          <a:stretch/>
        </p:blipFill>
        <p:spPr>
          <a:xfrm>
            <a:off x="8260" y="659572"/>
            <a:ext cx="4104456" cy="620034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3C32685-D2EC-4D7D-AF12-72BFBB8DFC23}"/>
              </a:ext>
            </a:extLst>
          </p:cNvPr>
          <p:cNvSpPr/>
          <p:nvPr/>
        </p:nvSpPr>
        <p:spPr>
          <a:xfrm>
            <a:off x="4328728" y="260648"/>
            <a:ext cx="2869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https://www.gsc-europa.eu/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FB6CCA-3257-493B-BC9C-6ABA57D07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2" t="41311" r="24013" b="18500"/>
          <a:stretch/>
        </p:blipFill>
        <p:spPr>
          <a:xfrm>
            <a:off x="3912678" y="3245520"/>
            <a:ext cx="5254638" cy="3600400"/>
          </a:xfrm>
          <a:prstGeom prst="rect">
            <a:avLst/>
          </a:prstGeom>
        </p:spPr>
      </p:pic>
      <p:sp>
        <p:nvSpPr>
          <p:cNvPr id="6" name="1 CuadroTexto">
            <a:extLst>
              <a:ext uri="{FF2B5EF4-FFF2-40B4-BE49-F238E27FC236}">
                <a16:creationId xmlns:a16="http://schemas.microsoft.com/office/drawing/2014/main" id="{A98BD832-48D9-4A7B-8C9D-C1082669113F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</p:spTree>
    <p:extLst>
      <p:ext uri="{BB962C8B-B14F-4D97-AF65-F5344CB8AC3E}">
        <p14:creationId xmlns:p14="http://schemas.microsoft.com/office/powerpoint/2010/main" val="3263504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898583"/>
            <a:ext cx="3240359" cy="141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  <a:t>COMPASS</a:t>
            </a:r>
          </a:p>
          <a:p>
            <a:pPr>
              <a:lnSpc>
                <a:spcPts val="3000"/>
              </a:lnSpc>
              <a:defRPr/>
            </a:pPr>
            <a:r>
              <a:rPr lang="es-ES_tradnl" sz="3000" kern="0" dirty="0">
                <a:solidFill>
                  <a:schemeClr val="accent6">
                    <a:lumMod val="75000"/>
                  </a:schemeClr>
                </a:solidFill>
              </a:rPr>
              <a:t>Beidou-3</a:t>
            </a:r>
            <a:br>
              <a:rPr lang="es-ES_tradnl" sz="5400" kern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s-ES_tradnl" sz="2000" kern="0" dirty="0">
                <a:solidFill>
                  <a:schemeClr val="accent6">
                    <a:lumMod val="75000"/>
                  </a:schemeClr>
                </a:solidFill>
              </a:rPr>
              <a:t>(China)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059832" y="898583"/>
            <a:ext cx="59766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2000: </a:t>
            </a:r>
            <a:r>
              <a:rPr lang="es-ES_tradnl" sz="2000" dirty="0"/>
              <a:t>Inicio BeiDou-1 </a:t>
            </a:r>
            <a:endParaRPr lang="es-ES" sz="2000" dirty="0"/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2007: </a:t>
            </a:r>
            <a:r>
              <a:rPr lang="es-ES_tradnl" sz="2000" dirty="0"/>
              <a:t>Final de BeiDou-1 (4 satélites geoestacionarios) </a:t>
            </a:r>
            <a:endParaRPr lang="es-ES" sz="2000" dirty="0"/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2007: </a:t>
            </a:r>
            <a:r>
              <a:rPr lang="es-ES_tradnl" sz="2000" dirty="0"/>
              <a:t>Lanzamiento del Compass-M1 para validar las frecuencias de BeiDou-2</a:t>
            </a:r>
            <a:endParaRPr lang="es-ES" sz="2000" dirty="0"/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2009: </a:t>
            </a:r>
            <a:r>
              <a:rPr lang="es-ES_tradnl" sz="2000" dirty="0"/>
              <a:t>Lanzamiento del Compass-G2 (no operativo)</a:t>
            </a:r>
            <a:endParaRPr lang="es-ES" sz="2000" dirty="0"/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2010: </a:t>
            </a:r>
            <a:r>
              <a:rPr lang="es-ES_tradnl" sz="2000" dirty="0"/>
              <a:t>Lanzamiento del Compass-G1;G3;G4 y IGSO1;IGSO2</a:t>
            </a:r>
            <a:endParaRPr lang="es-ES" sz="2000" dirty="0"/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2011:</a:t>
            </a:r>
            <a:r>
              <a:rPr lang="es-ES_tradnl" sz="2000" dirty="0"/>
              <a:t> Lanzamiento IGSO3; IGSO4; IGSO5.</a:t>
            </a:r>
            <a:endParaRPr lang="es-ES" sz="2000" dirty="0"/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2012:</a:t>
            </a:r>
            <a:r>
              <a:rPr lang="es-ES_tradnl" sz="2000" dirty="0"/>
              <a:t> Lanzamiento G5;G6 y M3;M4;M5;M6</a:t>
            </a:r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2015: </a:t>
            </a:r>
            <a:r>
              <a:rPr lang="es-ES_tradnl" sz="2000" dirty="0"/>
              <a:t>Lanzamiento 4 satélites </a:t>
            </a:r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2016:</a:t>
            </a:r>
            <a:r>
              <a:rPr lang="es-ES_tradnl" sz="2000" dirty="0"/>
              <a:t> Lanzamiento satélites 18º y 19º</a:t>
            </a:r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2017: </a:t>
            </a:r>
            <a:r>
              <a:rPr lang="es-ES_tradnl" sz="2000" dirty="0"/>
              <a:t>Lanzamiento 2 satélites</a:t>
            </a:r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2018:</a:t>
            </a:r>
            <a:r>
              <a:rPr lang="es-ES_tradnl" sz="2000" dirty="0"/>
              <a:t> Lanzamiento 6 satélites</a:t>
            </a:r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es-ES_tradnl" sz="2000" dirty="0"/>
              <a:t>: Lanzamiento 1 satélite</a:t>
            </a:r>
          </a:p>
          <a:p>
            <a:pPr marL="625475" indent="-625475" fontAlgn="base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2020:</a:t>
            </a:r>
            <a:r>
              <a:rPr lang="es-ES_tradnl" sz="2000" dirty="0"/>
              <a:t>  34 satélites operativos Global </a:t>
            </a:r>
            <a:endParaRPr lang="es-ES" sz="2000" dirty="0"/>
          </a:p>
          <a:p>
            <a:pPr marL="625475" indent="-625475"/>
            <a:endParaRPr lang="es-ES" sz="2000" dirty="0"/>
          </a:p>
          <a:p>
            <a:endParaRPr lang="es-ES" sz="2000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680DF20-A5EB-4729-961D-A98A0C8F4610}"/>
              </a:ext>
            </a:extLst>
          </p:cNvPr>
          <p:cNvGrpSpPr/>
          <p:nvPr/>
        </p:nvGrpSpPr>
        <p:grpSpPr>
          <a:xfrm>
            <a:off x="611560" y="5687848"/>
            <a:ext cx="8152351" cy="1070540"/>
            <a:chOff x="1" y="5445224"/>
            <a:chExt cx="9144000" cy="1070540"/>
          </a:xfrm>
        </p:grpSpPr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1" y="5445224"/>
              <a:ext cx="91440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E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 satélites + 5 </a:t>
              </a:r>
              <a:r>
                <a:rPr lang="es-ES_tradnl" altLang="es-ES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geosincronos</a:t>
              </a:r>
              <a:r>
                <a:rPr lang="es-ES_tradnl" altLang="es-E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 Altitud: 21.500 km</a:t>
              </a:r>
              <a:endParaRPr lang="es-ES_tradnl" alt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1" y="5786392"/>
              <a:ext cx="91440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E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Situados en 6 planos orbitales a 55º desde el Ecuador.</a:t>
              </a:r>
              <a:endParaRPr lang="es-ES_tradnl" alt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4763" y="6146432"/>
              <a:ext cx="913923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es-ES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Periodo: 12 horas</a:t>
              </a:r>
              <a:endParaRPr lang="es-ES_tradnl" altLang="es-E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pic>
        <p:nvPicPr>
          <p:cNvPr id="13" name="Picture 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77" y="2368993"/>
            <a:ext cx="1098547" cy="72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http://www.navipedia.net/images/5/5e/Beidou_navigation_syste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79" y="3184986"/>
            <a:ext cx="1331999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 CuadroTexto">
            <a:extLst>
              <a:ext uri="{FF2B5EF4-FFF2-40B4-BE49-F238E27FC236}">
                <a16:creationId xmlns:a16="http://schemas.microsoft.com/office/drawing/2014/main" id="{AD126434-5D18-4C7E-A928-162048191AA5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</p:spTree>
    <p:extLst>
      <p:ext uri="{BB962C8B-B14F-4D97-AF65-F5344CB8AC3E}">
        <p14:creationId xmlns:p14="http://schemas.microsoft.com/office/powerpoint/2010/main" val="897461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0F9A24B-EA7E-4AE2-B192-7836919D85E9}"/>
              </a:ext>
            </a:extLst>
          </p:cNvPr>
          <p:cNvSpPr/>
          <p:nvPr/>
        </p:nvSpPr>
        <p:spPr>
          <a:xfrm>
            <a:off x="4788024" y="306814"/>
            <a:ext cx="2506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http://en.beidou.gov.cn/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141B10-30F5-4768-BD04-B6ED801D9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5" t="29362" r="38975" b="22846"/>
          <a:stretch/>
        </p:blipFill>
        <p:spPr>
          <a:xfrm>
            <a:off x="2051720" y="1561133"/>
            <a:ext cx="4680520" cy="3960440"/>
          </a:xfrm>
          <a:prstGeom prst="rect">
            <a:avLst/>
          </a:prstGeom>
        </p:spPr>
      </p:pic>
      <p:sp>
        <p:nvSpPr>
          <p:cNvPr id="5" name="1 CuadroTexto">
            <a:extLst>
              <a:ext uri="{FF2B5EF4-FFF2-40B4-BE49-F238E27FC236}">
                <a16:creationId xmlns:a16="http://schemas.microsoft.com/office/drawing/2014/main" id="{6C879643-09F7-418E-8EE5-383010EC2C9F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</p:spTree>
    <p:extLst>
      <p:ext uri="{BB962C8B-B14F-4D97-AF65-F5344CB8AC3E}">
        <p14:creationId xmlns:p14="http://schemas.microsoft.com/office/powerpoint/2010/main" val="3711685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A7794AA-B01D-40F1-AA68-7C91E65B7047}"/>
              </a:ext>
            </a:extLst>
          </p:cNvPr>
          <p:cNvGrpSpPr/>
          <p:nvPr/>
        </p:nvGrpSpPr>
        <p:grpSpPr>
          <a:xfrm>
            <a:off x="0" y="1196752"/>
            <a:ext cx="9144000" cy="5328592"/>
            <a:chOff x="0" y="1340768"/>
            <a:chExt cx="9194278" cy="5247964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3DBC53A-5154-4002-A5A4-9EC69809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40768"/>
              <a:ext cx="9194278" cy="5247964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CA76496-20E2-4C3F-8178-208A3684E8A3}"/>
                </a:ext>
              </a:extLst>
            </p:cNvPr>
            <p:cNvSpPr txBox="1"/>
            <p:nvPr/>
          </p:nvSpPr>
          <p:spPr>
            <a:xfrm>
              <a:off x="467544" y="5733256"/>
              <a:ext cx="2936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</a:rPr>
                <a:t>Global </a:t>
              </a:r>
              <a:r>
                <a:rPr lang="es-ES" sz="2000" b="1" dirty="0" err="1">
                  <a:solidFill>
                    <a:schemeClr val="bg1"/>
                  </a:solidFill>
                </a:rPr>
                <a:t>Positioning</a:t>
              </a:r>
              <a:r>
                <a:rPr lang="es-ES" sz="2000" b="1" dirty="0">
                  <a:solidFill>
                    <a:schemeClr val="bg1"/>
                  </a:solidFill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</a:rPr>
                <a:t>System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7006872-CF86-4447-9352-7E3FAF9B391F}"/>
                </a:ext>
              </a:extLst>
            </p:cNvPr>
            <p:cNvSpPr txBox="1"/>
            <p:nvPr/>
          </p:nvSpPr>
          <p:spPr>
            <a:xfrm>
              <a:off x="5076056" y="5671701"/>
              <a:ext cx="38412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</a:rPr>
                <a:t>Global</a:t>
              </a:r>
              <a:r>
                <a:rPr lang="es-ES" sz="2800" b="1" dirty="0">
                  <a:solidFill>
                    <a:schemeClr val="bg1"/>
                  </a:solidFill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</a:rPr>
                <a:t>Navigation</a:t>
              </a:r>
              <a:r>
                <a:rPr lang="es-ES" sz="2000" b="1" dirty="0">
                  <a:solidFill>
                    <a:schemeClr val="bg1"/>
                  </a:solidFill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</a:rPr>
                <a:t>Satellite</a:t>
              </a:r>
              <a:r>
                <a:rPr lang="es-ES" sz="2000" b="1" dirty="0">
                  <a:solidFill>
                    <a:schemeClr val="bg1"/>
                  </a:solidFill>
                </a:rPr>
                <a:t> </a:t>
              </a:r>
              <a:r>
                <a:rPr lang="es-ES" sz="2000" b="1" dirty="0" err="1">
                  <a:solidFill>
                    <a:schemeClr val="bg1"/>
                  </a:solidFill>
                </a:rPr>
                <a:t>System</a:t>
              </a:r>
              <a:endParaRPr lang="es-ES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893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>
            <a:extLst>
              <a:ext uri="{FF2B5EF4-FFF2-40B4-BE49-F238E27FC236}">
                <a16:creationId xmlns:a16="http://schemas.microsoft.com/office/drawing/2014/main" id="{4754AAFB-D73A-420C-8B24-B1E2784F8A19}"/>
              </a:ext>
            </a:extLst>
          </p:cNvPr>
          <p:cNvSpPr txBox="1"/>
          <p:nvPr/>
        </p:nvSpPr>
        <p:spPr>
          <a:xfrm>
            <a:off x="107504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204001-E592-4D13-B2FE-B14E72F3A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16562" r="26375" b="16562"/>
          <a:stretch/>
        </p:blipFill>
        <p:spPr>
          <a:xfrm>
            <a:off x="539552" y="1196752"/>
            <a:ext cx="7557710" cy="4896544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2700000" scaled="1"/>
          </a:gradFill>
        </p:spPr>
      </p:pic>
    </p:spTree>
    <p:extLst>
      <p:ext uri="{BB962C8B-B14F-4D97-AF65-F5344CB8AC3E}">
        <p14:creationId xmlns:p14="http://schemas.microsoft.com/office/powerpoint/2010/main" val="164825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>
            <a:extLst>
              <a:ext uri="{FF2B5EF4-FFF2-40B4-BE49-F238E27FC236}">
                <a16:creationId xmlns:a16="http://schemas.microsoft.com/office/drawing/2014/main" id="{CA7F9B11-31FF-4EFB-957C-3A2055A26434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B5B18-E631-4439-AFD7-D8FBDAE75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1711" b="16543"/>
          <a:stretch/>
        </p:blipFill>
        <p:spPr bwMode="auto">
          <a:xfrm>
            <a:off x="2712" y="870447"/>
            <a:ext cx="7449607" cy="597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349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>
            <a:extLst>
              <a:ext uri="{FF2B5EF4-FFF2-40B4-BE49-F238E27FC236}">
                <a16:creationId xmlns:a16="http://schemas.microsoft.com/office/drawing/2014/main" id="{CA7F9B11-31FF-4EFB-957C-3A2055A26434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252AD4E-A89B-49C7-B672-7E6B872FD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8" r="33064" b="18734"/>
          <a:stretch/>
        </p:blipFill>
        <p:spPr bwMode="auto">
          <a:xfrm>
            <a:off x="0" y="1988841"/>
            <a:ext cx="9144000" cy="376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837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>
            <a:extLst>
              <a:ext uri="{FF2B5EF4-FFF2-40B4-BE49-F238E27FC236}">
                <a16:creationId xmlns:a16="http://schemas.microsoft.com/office/drawing/2014/main" id="{CA7F9B11-31FF-4EFB-957C-3A2055A26434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4" y="2214401"/>
            <a:ext cx="9162854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126FBF8-20D9-4C42-A111-0F6ACCF97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2" t="24120" r="-591" b="60752"/>
          <a:stretch/>
        </p:blipFill>
        <p:spPr bwMode="auto">
          <a:xfrm>
            <a:off x="3059832" y="836712"/>
            <a:ext cx="5976664" cy="192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248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CuadroTexto">
            <a:extLst>
              <a:ext uri="{FF2B5EF4-FFF2-40B4-BE49-F238E27FC236}">
                <a16:creationId xmlns:a16="http://schemas.microsoft.com/office/drawing/2014/main" id="{3A09FFD9-7DC3-4810-B854-896D7C80087A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  <p:pic>
        <p:nvPicPr>
          <p:cNvPr id="6" name="Imagen 5">
            <a:hlinkClick r:id="rId3"/>
            <a:extLst>
              <a:ext uri="{FF2B5EF4-FFF2-40B4-BE49-F238E27FC236}">
                <a16:creationId xmlns:a16="http://schemas.microsoft.com/office/drawing/2014/main" id="{6B64A967-825E-439E-B220-2CF3F95C0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77157"/>
            <a:ext cx="9144000" cy="29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44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31755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:  </a:t>
            </a:r>
            <a:r>
              <a:rPr lang="es-ES" sz="2400" dirty="0">
                <a:solidFill>
                  <a:srgbClr val="FFC000"/>
                </a:solidFill>
              </a:rPr>
              <a:t>Global </a:t>
            </a:r>
            <a:r>
              <a:rPr lang="es-ES" sz="2400" dirty="0" err="1">
                <a:solidFill>
                  <a:srgbClr val="FFC000"/>
                </a:solidFill>
              </a:rPr>
              <a:t>Navigation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Satellite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System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5" name="Picture 2" descr="GPS_Sat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924"/>
            <a:ext cx="3635375" cy="3635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393AF9B0-5FB8-4B97-811C-33A39A1ECC9B}"/>
              </a:ext>
            </a:extLst>
          </p:cNvPr>
          <p:cNvGrpSpPr/>
          <p:nvPr/>
        </p:nvGrpSpPr>
        <p:grpSpPr>
          <a:xfrm>
            <a:off x="3738042" y="2198235"/>
            <a:ext cx="2488840" cy="621887"/>
            <a:chOff x="4283968" y="2198709"/>
            <a:chExt cx="2488840" cy="621887"/>
          </a:xfrm>
        </p:grpSpPr>
        <p:sp>
          <p:nvSpPr>
            <p:cNvPr id="3" name="2 Rectángulo redondeado"/>
            <p:cNvSpPr/>
            <p:nvPr/>
          </p:nvSpPr>
          <p:spPr>
            <a:xfrm>
              <a:off x="4345491" y="2198709"/>
              <a:ext cx="2304256" cy="621887"/>
            </a:xfrm>
            <a:prstGeom prst="roundRect">
              <a:avLst/>
            </a:prstGeom>
            <a:solidFill>
              <a:schemeClr val="accent1">
                <a:lumMod val="75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283968" y="2231523"/>
              <a:ext cx="248884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_tradnl" altLang="es-ES" sz="2800" b="1" dirty="0">
                  <a:solidFill>
                    <a:srgbClr val="FFC000"/>
                  </a:solidFill>
                </a:rPr>
                <a:t>1.- Espacial</a:t>
              </a:r>
              <a:endParaRPr lang="es-ES_tradnl" altLang="es-ES" sz="2400" b="1" dirty="0">
                <a:solidFill>
                  <a:srgbClr val="FFC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211960" y="3270155"/>
            <a:ext cx="4500562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800" dirty="0"/>
              <a:t>Constelación de satélites </a:t>
            </a:r>
            <a:r>
              <a:rPr lang="es-ES_tradnl" altLang="es-ES" sz="1400" dirty="0"/>
              <a:t>(vida media 5-10 años)</a:t>
            </a:r>
            <a:endParaRPr lang="es-ES_tradnl" altLang="es-ES" sz="1400" dirty="0">
              <a:latin typeface="Times New Roman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77995F7E-7833-40EA-A96C-DF015286D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4505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800" dirty="0"/>
              <a:t>El Sistema de Posicionamiento Global (</a:t>
            </a:r>
            <a:r>
              <a:rPr lang="es-ES_tradnl" altLang="es-ES" sz="2800" b="1" dirty="0"/>
              <a:t>GPS</a:t>
            </a:r>
            <a:r>
              <a:rPr lang="es-ES_tradnl" altLang="es-ES" sz="2800" dirty="0"/>
              <a:t>) se compone de 3 segmentos:</a:t>
            </a:r>
            <a:endParaRPr lang="es-ES_tradnl" altLang="es-E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864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779912" y="1988840"/>
            <a:ext cx="2304256" cy="621887"/>
          </a:xfrm>
          <a:prstGeom prst="roundRect">
            <a:avLst/>
          </a:prstGeom>
          <a:solidFill>
            <a:schemeClr val="accent1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51920" y="2016780"/>
            <a:ext cx="2488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800" b="1" dirty="0">
                <a:solidFill>
                  <a:srgbClr val="FFC000"/>
                </a:solidFill>
              </a:rPr>
              <a:t>2.- Usuario</a:t>
            </a:r>
            <a:endParaRPr lang="es-ES_tradnl" altLang="es-ES" sz="24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9" name="Picture 4" descr="cos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5858" r="17366" b="10533"/>
          <a:stretch>
            <a:fillRect/>
          </a:stretch>
        </p:blipFill>
        <p:spPr bwMode="auto">
          <a:xfrm>
            <a:off x="386408" y="4094068"/>
            <a:ext cx="3143777" cy="23965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esultado de imagen de imagen usuario g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810" y="5251198"/>
            <a:ext cx="1885950" cy="1222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static.panoramio.com/photos/large/730394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02322"/>
            <a:ext cx="1598476" cy="18221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http://www.sislove.com/wp-content/uploads/2013/04/coche_g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0" y="1988840"/>
            <a:ext cx="3122172" cy="1646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923854" y="2755022"/>
            <a:ext cx="50406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300" dirty="0"/>
              <a:t>Cualquiera que reciba las señales con un receptor.</a:t>
            </a:r>
            <a:endParaRPr lang="es-ES_tradnl" altLang="es-ES" sz="2300" dirty="0">
              <a:latin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923854" y="3716338"/>
            <a:ext cx="5040634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300" dirty="0"/>
              <a:t>El receptor consta de una antena, decodificador de la señal y una unidad de gestión.</a:t>
            </a:r>
            <a:endParaRPr lang="es-ES_tradnl" altLang="es-ES" sz="2300" dirty="0">
              <a:latin typeface="Times New Roman" pitchFamily="18" charset="0"/>
            </a:endParaRPr>
          </a:p>
        </p:txBody>
      </p:sp>
      <p:sp>
        <p:nvSpPr>
          <p:cNvPr id="17" name="1 CuadroTexto">
            <a:extLst>
              <a:ext uri="{FF2B5EF4-FFF2-40B4-BE49-F238E27FC236}">
                <a16:creationId xmlns:a16="http://schemas.microsoft.com/office/drawing/2014/main" id="{4F849D1D-2837-43A4-B621-4EB05526B229}"/>
              </a:ext>
            </a:extLst>
          </p:cNvPr>
          <p:cNvSpPr txBox="1"/>
          <p:nvPr/>
        </p:nvSpPr>
        <p:spPr>
          <a:xfrm>
            <a:off x="0" y="231755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:  </a:t>
            </a:r>
            <a:r>
              <a:rPr lang="es-ES" sz="2400" dirty="0">
                <a:solidFill>
                  <a:srgbClr val="FFC000"/>
                </a:solidFill>
              </a:rPr>
              <a:t>Global </a:t>
            </a:r>
            <a:r>
              <a:rPr lang="es-ES" sz="2400" dirty="0" err="1">
                <a:solidFill>
                  <a:srgbClr val="FFC000"/>
                </a:solidFill>
              </a:rPr>
              <a:t>Navigation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Satellite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System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E08A578-D393-4C7A-84B7-627369370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4505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800" dirty="0"/>
              <a:t>El Sistema de Posicionamiento Global (</a:t>
            </a:r>
            <a:r>
              <a:rPr lang="es-ES_tradnl" altLang="es-ES" sz="2800" b="1" dirty="0"/>
              <a:t>GPS</a:t>
            </a:r>
            <a:r>
              <a:rPr lang="es-ES_tradnl" altLang="es-ES" sz="2800" dirty="0"/>
              <a:t>) se compone de 3 segmentos:</a:t>
            </a:r>
            <a:endParaRPr lang="es-ES_tradnl" altLang="es-E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46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779912" y="1988840"/>
            <a:ext cx="2304256" cy="621887"/>
          </a:xfrm>
          <a:prstGeom prst="roundRect">
            <a:avLst/>
          </a:prstGeom>
          <a:solidFill>
            <a:schemeClr val="accent1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51920" y="2016780"/>
            <a:ext cx="2488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800" b="1" dirty="0">
                <a:solidFill>
                  <a:srgbClr val="FFC000"/>
                </a:solidFill>
              </a:rPr>
              <a:t>3.- Control</a:t>
            </a:r>
            <a:endParaRPr lang="es-ES_tradnl" altLang="es-ES" sz="24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923854" y="2670011"/>
            <a:ext cx="504063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300" dirty="0"/>
              <a:t>Seguimiento continuo de los satélites</a:t>
            </a:r>
            <a:endParaRPr lang="es-ES_tradnl" altLang="es-ES" sz="2300" dirty="0">
              <a:latin typeface="Times New Roman" pitchFamily="18" charset="0"/>
            </a:endParaRPr>
          </a:p>
        </p:txBody>
      </p:sp>
      <p:pic>
        <p:nvPicPr>
          <p:cNvPr id="16" name="Picture 4" descr="2SOPS officers at works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4" y="4365104"/>
            <a:ext cx="3128963" cy="20808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GPS ground anten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5" y="2016780"/>
            <a:ext cx="3128963" cy="2208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25905" r="20114" b="17969"/>
          <a:stretch>
            <a:fillRect/>
          </a:stretch>
        </p:blipFill>
        <p:spPr bwMode="auto">
          <a:xfrm>
            <a:off x="3798168" y="3356992"/>
            <a:ext cx="4982855" cy="27363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9109120F-76DD-4544-AD5F-F814D503F108}"/>
              </a:ext>
            </a:extLst>
          </p:cNvPr>
          <p:cNvSpPr txBox="1"/>
          <p:nvPr/>
        </p:nvSpPr>
        <p:spPr>
          <a:xfrm>
            <a:off x="0" y="231755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:  </a:t>
            </a:r>
            <a:r>
              <a:rPr lang="es-ES" sz="2400" dirty="0">
                <a:solidFill>
                  <a:srgbClr val="FFC000"/>
                </a:solidFill>
              </a:rPr>
              <a:t>Global </a:t>
            </a:r>
            <a:r>
              <a:rPr lang="es-ES" sz="2400" dirty="0" err="1">
                <a:solidFill>
                  <a:srgbClr val="FFC000"/>
                </a:solidFill>
              </a:rPr>
              <a:t>Navigation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Satellite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r>
              <a:rPr lang="es-ES" sz="2400" dirty="0" err="1">
                <a:solidFill>
                  <a:srgbClr val="FFC000"/>
                </a:solidFill>
              </a:rPr>
              <a:t>System</a:t>
            </a:r>
            <a:r>
              <a:rPr lang="es-ES" sz="2400" dirty="0">
                <a:solidFill>
                  <a:srgbClr val="FFC000"/>
                </a:solidFill>
              </a:rPr>
              <a:t> 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7DFD9345-0E4B-4AA5-AF4C-C309F1D77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4505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800" dirty="0"/>
              <a:t>El Sistema de Posicionamiento Global (</a:t>
            </a:r>
            <a:r>
              <a:rPr lang="es-ES_tradnl" altLang="es-ES" sz="2800" b="1" dirty="0"/>
              <a:t>GPS</a:t>
            </a:r>
            <a:r>
              <a:rPr lang="es-ES_tradnl" altLang="es-ES" sz="2800" dirty="0"/>
              <a:t>) se compone de 3 segmentos:</a:t>
            </a:r>
            <a:endParaRPr lang="es-ES_tradnl" altLang="es-E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442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4572" y="18864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 :  </a:t>
            </a:r>
            <a:r>
              <a:rPr lang="es-ES" sz="2400" b="1" dirty="0">
                <a:solidFill>
                  <a:srgbClr val="FFC000"/>
                </a:solidFill>
              </a:rPr>
              <a:t>GNSS</a:t>
            </a:r>
            <a:r>
              <a:rPr lang="es-ES" sz="2400" dirty="0">
                <a:solidFill>
                  <a:srgbClr val="FFC000"/>
                </a:solidFill>
              </a:rPr>
              <a:t> - </a:t>
            </a:r>
            <a:r>
              <a:rPr lang="es-ES" sz="2400" b="1" dirty="0">
                <a:solidFill>
                  <a:srgbClr val="FFC000"/>
                </a:solidFill>
              </a:rPr>
              <a:t>GPS</a:t>
            </a:r>
          </a:p>
        </p:txBody>
      </p:sp>
      <p:pic>
        <p:nvPicPr>
          <p:cNvPr id="10" name="Picture 2" descr="Map showing the master control station at Schriever AFB, Colorado; alternate master control station at Vandenberg AFB, California; ground antennas in Cape Canaveral, Ascension, Diego Garcia, and Kwajalein; AFCSN remote tracking stations in Hawaii, Vandenberg AFB, Schriever AFB, New Hampshire, Greenland, United Kingdom, Diego Garcia, and Guam; Air Force monitoring stations in Hawaii, Schriever AFB, Cape Canaveral, Ascension, Diego Garcia, and Kwajalein; and NGA monitoring stations in Alaska, Ecuador, USNO, Argentina, United Kingdom, South Africa, Bahrain, South Korea, Australia, and New Zea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90" y="1340768"/>
            <a:ext cx="8582025" cy="46799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686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4098" r="9364" b="7167"/>
          <a:stretch>
            <a:fillRect/>
          </a:stretch>
        </p:blipFill>
        <p:spPr bwMode="auto">
          <a:xfrm>
            <a:off x="1039813" y="1052736"/>
            <a:ext cx="7343775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CuadroTexto">
            <a:extLst>
              <a:ext uri="{FF2B5EF4-FFF2-40B4-BE49-F238E27FC236}">
                <a16:creationId xmlns:a16="http://schemas.microsoft.com/office/drawing/2014/main" id="{91717680-016C-4F26-8150-02D6DBA6BFA6}"/>
              </a:ext>
            </a:extLst>
          </p:cNvPr>
          <p:cNvSpPr txBox="1"/>
          <p:nvPr/>
        </p:nvSpPr>
        <p:spPr>
          <a:xfrm>
            <a:off x="-14572" y="18864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 :  </a:t>
            </a:r>
            <a:r>
              <a:rPr lang="es-ES" sz="2400" b="1" dirty="0">
                <a:solidFill>
                  <a:srgbClr val="FFC000"/>
                </a:solidFill>
              </a:rPr>
              <a:t>GNSS</a:t>
            </a:r>
            <a:r>
              <a:rPr lang="es-ES" sz="2400" dirty="0">
                <a:solidFill>
                  <a:srgbClr val="FFC000"/>
                </a:solidFill>
              </a:rPr>
              <a:t> - </a:t>
            </a:r>
            <a:r>
              <a:rPr lang="es-ES" sz="2400" b="1" dirty="0">
                <a:solidFill>
                  <a:srgbClr val="FFC000"/>
                </a:solidFill>
              </a:rPr>
              <a:t>GPS</a:t>
            </a:r>
          </a:p>
        </p:txBody>
      </p:sp>
    </p:spTree>
    <p:extLst>
      <p:ext uri="{BB962C8B-B14F-4D97-AF65-F5344CB8AC3E}">
        <p14:creationId xmlns:p14="http://schemas.microsoft.com/office/powerpoint/2010/main" val="197676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24578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C000"/>
                </a:solidFill>
              </a:rPr>
              <a:t>GLOBAL  NAVIGATION  SATELLITE  SYSTEM  (GNSS)</a:t>
            </a:r>
          </a:p>
        </p:txBody>
      </p:sp>
      <p:sp>
        <p:nvSpPr>
          <p:cNvPr id="2" name="1 Rectángulo"/>
          <p:cNvSpPr/>
          <p:nvPr/>
        </p:nvSpPr>
        <p:spPr>
          <a:xfrm>
            <a:off x="936225" y="980728"/>
            <a:ext cx="748883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 </a:t>
            </a:r>
            <a:r>
              <a:rPr lang="es-ES_tradnl" altLang="es-ES" sz="2800" dirty="0"/>
              <a:t>Introducción. </a:t>
            </a:r>
          </a:p>
          <a:p>
            <a:pPr>
              <a:spcBef>
                <a:spcPct val="50000"/>
              </a:spcBef>
            </a:pP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_tradnl" altLang="es-ES" sz="2800" dirty="0"/>
              <a:t>Sistemas existentes</a:t>
            </a:r>
          </a:p>
          <a:p>
            <a:pPr marL="1346200" indent="-1346200">
              <a:spcBef>
                <a:spcPct val="50000"/>
              </a:spcBef>
            </a:pP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 </a:t>
            </a:r>
            <a:r>
              <a:rPr lang="es-ES_tradnl" altLang="es-ES" sz="2800" dirty="0"/>
              <a:t>Global </a:t>
            </a:r>
            <a:r>
              <a:rPr lang="es-ES_tradnl" altLang="es-ES" sz="2800" dirty="0" err="1"/>
              <a:t>Navigation</a:t>
            </a:r>
            <a:r>
              <a:rPr lang="es-ES_tradnl" altLang="es-ES" sz="2800" dirty="0"/>
              <a:t> </a:t>
            </a:r>
            <a:r>
              <a:rPr lang="es-ES_tradnl" altLang="es-ES" sz="2800" dirty="0" err="1"/>
              <a:t>Satellite</a:t>
            </a:r>
            <a:r>
              <a:rPr lang="es-ES_tradnl" altLang="es-ES" sz="2800" dirty="0"/>
              <a:t> </a:t>
            </a:r>
            <a:r>
              <a:rPr lang="es-ES_tradnl" altLang="es-ES" sz="2800" dirty="0" err="1"/>
              <a:t>System</a:t>
            </a:r>
            <a:endParaRPr lang="es-ES_tradnl" altLang="es-ES" sz="2800" dirty="0"/>
          </a:p>
          <a:p>
            <a:pPr marL="1346200" indent="-1346200">
              <a:spcBef>
                <a:spcPct val="50000"/>
              </a:spcBef>
            </a:pPr>
            <a:r>
              <a:rPr lang="es-ES_tradnl" altLang="es-ES" sz="2800" dirty="0"/>
              <a:t>	GPS, GALILEO, GLONASS, BEIDOU</a:t>
            </a:r>
          </a:p>
          <a:p>
            <a:pPr>
              <a:spcBef>
                <a:spcPct val="50000"/>
              </a:spcBef>
            </a:pP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 </a:t>
            </a:r>
            <a:r>
              <a:rPr lang="es-ES_tradnl" altLang="es-ES" sz="2800" dirty="0"/>
              <a:t>Funcionamiento de los sistemas GNSS</a:t>
            </a:r>
          </a:p>
          <a:p>
            <a:pPr>
              <a:spcBef>
                <a:spcPct val="50000"/>
              </a:spcBef>
            </a:pP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</a:t>
            </a:r>
            <a:r>
              <a:rPr lang="es-ES_tradnl" altLang="es-ES" sz="2800" dirty="0"/>
              <a:t>Cálculo de la posición</a:t>
            </a:r>
          </a:p>
          <a:p>
            <a:pPr>
              <a:spcBef>
                <a:spcPct val="50000"/>
              </a:spcBef>
            </a:pP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 </a:t>
            </a:r>
            <a:r>
              <a:rPr lang="es-ES_tradnl" altLang="es-ES" sz="2800" dirty="0"/>
              <a:t>Fuentes de error</a:t>
            </a:r>
          </a:p>
          <a:p>
            <a:pPr>
              <a:spcBef>
                <a:spcPct val="50000"/>
              </a:spcBef>
            </a:pP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 </a:t>
            </a:r>
            <a:r>
              <a:rPr lang="es-ES_tradnl" altLang="es-ES" sz="2800" dirty="0"/>
              <a:t>Factores que influyen en la exactitud</a:t>
            </a:r>
          </a:p>
        </p:txBody>
      </p:sp>
    </p:spTree>
    <p:extLst>
      <p:ext uri="{BB962C8B-B14F-4D97-AF65-F5344CB8AC3E}">
        <p14:creationId xmlns:p14="http://schemas.microsoft.com/office/powerpoint/2010/main" val="2916870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9" t="14899" r="17909" b="5650"/>
          <a:stretch>
            <a:fillRect/>
          </a:stretch>
        </p:blipFill>
        <p:spPr bwMode="auto">
          <a:xfrm>
            <a:off x="1259632" y="908720"/>
            <a:ext cx="6564312" cy="582453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188640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 :  </a:t>
            </a:r>
            <a:r>
              <a:rPr lang="es-ES" sz="2400" b="1" dirty="0">
                <a:solidFill>
                  <a:srgbClr val="FFC000"/>
                </a:solidFill>
              </a:rPr>
              <a:t>GNSS</a:t>
            </a:r>
            <a:r>
              <a:rPr lang="es-ES" sz="2400" dirty="0">
                <a:solidFill>
                  <a:srgbClr val="FFC000"/>
                </a:solidFill>
              </a:rPr>
              <a:t> - </a:t>
            </a:r>
            <a:r>
              <a:rPr lang="es-ES" sz="2400" b="1" dirty="0">
                <a:solidFill>
                  <a:srgbClr val="FFC000"/>
                </a:solidFill>
              </a:rPr>
              <a:t>GALILEO</a:t>
            </a:r>
          </a:p>
        </p:txBody>
      </p:sp>
    </p:spTree>
    <p:extLst>
      <p:ext uri="{BB962C8B-B14F-4D97-AF65-F5344CB8AC3E}">
        <p14:creationId xmlns:p14="http://schemas.microsoft.com/office/powerpoint/2010/main" val="2708426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5" t="31166" r="21394" b="8904"/>
          <a:stretch>
            <a:fillRect/>
          </a:stretch>
        </p:blipFill>
        <p:spPr bwMode="auto">
          <a:xfrm>
            <a:off x="638323" y="908720"/>
            <a:ext cx="7822109" cy="5787611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161669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3.3 :  </a:t>
            </a:r>
            <a:r>
              <a:rPr lang="es-ES" sz="2400" b="1" dirty="0">
                <a:solidFill>
                  <a:srgbClr val="FFC000"/>
                </a:solidFill>
              </a:rPr>
              <a:t>GNSS</a:t>
            </a:r>
            <a:r>
              <a:rPr lang="es-ES" sz="2400" dirty="0">
                <a:solidFill>
                  <a:srgbClr val="FFC000"/>
                </a:solidFill>
              </a:rPr>
              <a:t> - </a:t>
            </a:r>
            <a:r>
              <a:rPr lang="es-ES" sz="2400" b="1" dirty="0">
                <a:solidFill>
                  <a:srgbClr val="FFC000"/>
                </a:solidFill>
              </a:rPr>
              <a:t>GLONASS</a:t>
            </a:r>
          </a:p>
        </p:txBody>
      </p:sp>
    </p:spTree>
    <p:extLst>
      <p:ext uri="{BB962C8B-B14F-4D97-AF65-F5344CB8AC3E}">
        <p14:creationId xmlns:p14="http://schemas.microsoft.com/office/powerpoint/2010/main" val="3046739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31031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  </a:t>
            </a:r>
            <a:r>
              <a:rPr lang="es-ES" sz="2400" dirty="0">
                <a:solidFill>
                  <a:srgbClr val="FFC000"/>
                </a:solidFill>
              </a:rPr>
              <a:t>Funcionamiento de los Sistemas GNSS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250825" y="1628775"/>
            <a:ext cx="8713788" cy="426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•"/>
            </a:pPr>
            <a:r>
              <a:rPr lang="es-ES_tradnl" altLang="es-ES" sz="2400" dirty="0"/>
              <a:t> Los satélites emiten de forma continua señales de radio (radiofrecuencias) en la banda </a:t>
            </a:r>
            <a:r>
              <a:rPr lang="es-ES_tradnl" alt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“L” </a:t>
            </a:r>
            <a:r>
              <a:rPr lang="es-ES_tradnl" altLang="es-ES" sz="2400" dirty="0"/>
              <a:t>(</a:t>
            </a:r>
            <a:r>
              <a:rPr lang="es-ES_tradnl" altLang="es-ES" sz="2400" i="1" dirty="0"/>
              <a:t>1 a 2 </a:t>
            </a:r>
            <a:r>
              <a:rPr lang="es-ES_tradnl" altLang="es-ES" sz="2400" i="1" dirty="0" err="1"/>
              <a:t>Ghz</a:t>
            </a:r>
            <a:r>
              <a:rPr lang="es-ES_tradnl" altLang="es-ES" sz="2400" dirty="0"/>
              <a:t>) del espectro electromagnético.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s-ES_tradnl" altLang="es-ES" sz="2400" dirty="0"/>
              <a:t> La zona del espectro electromagnético en la que se emiten esta regulada por la Unión Internacional de Telecomunicaciones (ONU).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s-ES_tradnl" altLang="es-ES" sz="2400" dirty="0"/>
              <a:t> A las ondas emitidas se las denomina </a:t>
            </a:r>
            <a:r>
              <a:rPr lang="es-ES_tradnl" alt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“portadoras” </a:t>
            </a:r>
            <a:r>
              <a:rPr lang="es-ES_tradnl" altLang="es-ES" sz="2400" dirty="0"/>
              <a:t>y  están </a:t>
            </a:r>
            <a:r>
              <a:rPr lang="es-ES_tradnl" alt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moduladas</a:t>
            </a:r>
            <a:r>
              <a:rPr lang="es-ES_tradnl" altLang="es-ES" sz="2400" dirty="0"/>
              <a:t> por la señal que se quiere transmitir. </a:t>
            </a:r>
          </a:p>
          <a:p>
            <a:pPr algn="just">
              <a:spcBef>
                <a:spcPct val="50000"/>
              </a:spcBef>
            </a:pPr>
            <a:r>
              <a:rPr lang="es-ES_tradnl" altLang="es-ES" sz="1800" i="1" dirty="0"/>
              <a:t>(Modular es el conjunto de técnicas que permiten transportar información sobre la onda variando alguno de sus parámetros.) </a:t>
            </a:r>
          </a:p>
        </p:txBody>
      </p:sp>
      <p:sp>
        <p:nvSpPr>
          <p:cNvPr id="6" name="Text Box 88"/>
          <p:cNvSpPr txBox="1">
            <a:spLocks noChangeArrowheads="1"/>
          </p:cNvSpPr>
          <p:nvPr/>
        </p:nvSpPr>
        <p:spPr bwMode="auto">
          <a:xfrm>
            <a:off x="1" y="972531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Funcionamiento de los Sistemas GNSS</a:t>
            </a:r>
          </a:p>
        </p:txBody>
      </p:sp>
    </p:spTree>
    <p:extLst>
      <p:ext uri="{BB962C8B-B14F-4D97-AF65-F5344CB8AC3E}">
        <p14:creationId xmlns:p14="http://schemas.microsoft.com/office/powerpoint/2010/main" val="3752102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31031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  </a:t>
            </a:r>
            <a:r>
              <a:rPr lang="es-ES" sz="2400" dirty="0">
                <a:solidFill>
                  <a:srgbClr val="FFC000"/>
                </a:solidFill>
              </a:rPr>
              <a:t>Funcionamiento de los Sistemas GNSS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7" name="Text Box 84"/>
          <p:cNvSpPr txBox="1">
            <a:spLocks noChangeArrowheads="1"/>
          </p:cNvSpPr>
          <p:nvPr/>
        </p:nvSpPr>
        <p:spPr bwMode="auto">
          <a:xfrm>
            <a:off x="2957817" y="1040447"/>
            <a:ext cx="6186183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700" dirty="0"/>
              <a:t> </a:t>
            </a:r>
            <a:r>
              <a:rPr lang="es-ES_tradnl" altLang="es-ES" sz="2600" dirty="0">
                <a:solidFill>
                  <a:schemeClr val="accent6">
                    <a:lumMod val="50000"/>
                  </a:schemeClr>
                </a:solidFill>
              </a:rPr>
              <a:t>Modulación de Amplitud de onda (AM)</a:t>
            </a:r>
          </a:p>
        </p:txBody>
      </p:sp>
      <p:pic>
        <p:nvPicPr>
          <p:cNvPr id="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1040447"/>
            <a:ext cx="2735263" cy="161448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08141"/>
            <a:ext cx="2735263" cy="161448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0"/>
          <p:cNvSpPr txBox="1">
            <a:spLocks noChangeArrowheads="1"/>
          </p:cNvSpPr>
          <p:nvPr/>
        </p:nvSpPr>
        <p:spPr bwMode="auto">
          <a:xfrm>
            <a:off x="2986088" y="2908141"/>
            <a:ext cx="6157912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s-ES"/>
            </a:defPPr>
            <a:lvl1pPr>
              <a:spcBef>
                <a:spcPct val="50000"/>
              </a:spcBef>
              <a:defRPr sz="2700">
                <a:latin typeface="Tahoma" pitchFamily="34" charset="0"/>
              </a:defRPr>
            </a:lvl1pPr>
            <a:lvl2pPr marL="742950" indent="-285750">
              <a:defRPr sz="4000">
                <a:latin typeface="Tahoma" pitchFamily="34" charset="0"/>
              </a:defRPr>
            </a:lvl2pPr>
            <a:lvl3pPr marL="1143000" indent="-228600">
              <a:defRPr sz="4000">
                <a:latin typeface="Tahoma" pitchFamily="34" charset="0"/>
              </a:defRPr>
            </a:lvl3pPr>
            <a:lvl4pPr marL="1600200" indent="-228600">
              <a:defRPr sz="4000">
                <a:latin typeface="Tahoma" pitchFamily="34" charset="0"/>
              </a:defRPr>
            </a:lvl4pPr>
            <a:lvl5pPr marL="2057400" indent="-228600">
              <a:defRPr sz="4000"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9pPr>
          </a:lstStyle>
          <a:p>
            <a:r>
              <a:rPr lang="es-ES_tradnl" altLang="es-ES" sz="2600" dirty="0">
                <a:solidFill>
                  <a:schemeClr val="accent6">
                    <a:lumMod val="50000"/>
                  </a:schemeClr>
                </a:solidFill>
              </a:rPr>
              <a:t> Modulación de Frecuencia de onda (FM)</a:t>
            </a:r>
          </a:p>
        </p:txBody>
      </p:sp>
      <p:pic>
        <p:nvPicPr>
          <p:cNvPr id="11" name="Picture 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1" y="4797152"/>
            <a:ext cx="2808288" cy="16573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3"/>
          <p:cNvSpPr txBox="1">
            <a:spLocks noChangeArrowheads="1"/>
          </p:cNvSpPr>
          <p:nvPr/>
        </p:nvSpPr>
        <p:spPr bwMode="auto">
          <a:xfrm>
            <a:off x="3022598" y="4797152"/>
            <a:ext cx="6121401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s-ES"/>
            </a:defPPr>
            <a:lvl1pPr>
              <a:spcBef>
                <a:spcPct val="50000"/>
              </a:spcBef>
              <a:defRPr sz="2600">
                <a:solidFill>
                  <a:schemeClr val="accent6">
                    <a:lumMod val="50000"/>
                  </a:schemeClr>
                </a:solidFill>
                <a:latin typeface="Tahoma" pitchFamily="34" charset="0"/>
              </a:defRPr>
            </a:lvl1pPr>
            <a:lvl2pPr marL="742950" indent="-285750">
              <a:defRPr sz="4000">
                <a:latin typeface="Tahoma" pitchFamily="34" charset="0"/>
              </a:defRPr>
            </a:lvl2pPr>
            <a:lvl3pPr marL="1143000" indent="-228600">
              <a:defRPr sz="4000">
                <a:latin typeface="Tahoma" pitchFamily="34" charset="0"/>
              </a:defRPr>
            </a:lvl3pPr>
            <a:lvl4pPr marL="1600200" indent="-228600">
              <a:defRPr sz="4000">
                <a:latin typeface="Tahoma" pitchFamily="34" charset="0"/>
              </a:defRPr>
            </a:lvl4pPr>
            <a:lvl5pPr marL="2057400" indent="-228600">
              <a:defRPr sz="4000"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9pPr>
          </a:lstStyle>
          <a:p>
            <a:r>
              <a:rPr lang="es-ES_tradnl" altLang="es-ES" dirty="0"/>
              <a:t> Modulación de Fase de onda. </a:t>
            </a:r>
          </a:p>
          <a:p>
            <a:r>
              <a:rPr lang="es-ES_tradnl" altLang="es-ES" sz="1600" dirty="0"/>
              <a:t>El seno de oscilación se interrumpe y se inicia con una diferencia de fase de 180º.</a:t>
            </a:r>
          </a:p>
        </p:txBody>
      </p:sp>
    </p:spTree>
    <p:extLst>
      <p:ext uri="{BB962C8B-B14F-4D97-AF65-F5344CB8AC3E}">
        <p14:creationId xmlns:p14="http://schemas.microsoft.com/office/powerpoint/2010/main" val="985531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31031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  </a:t>
            </a:r>
            <a:r>
              <a:rPr lang="es-ES" sz="2400" dirty="0">
                <a:solidFill>
                  <a:srgbClr val="FFC000"/>
                </a:solidFill>
              </a:rPr>
              <a:t>Funcionamiento de los Sistemas GNSS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3" name="Text Box 84"/>
          <p:cNvSpPr txBox="1">
            <a:spLocks noChangeArrowheads="1"/>
          </p:cNvSpPr>
          <p:nvPr/>
        </p:nvSpPr>
        <p:spPr bwMode="auto">
          <a:xfrm>
            <a:off x="0" y="836712"/>
            <a:ext cx="6780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Componentes de la señal “L” emitida:</a:t>
            </a:r>
          </a:p>
        </p:txBody>
      </p:sp>
      <p:pic>
        <p:nvPicPr>
          <p:cNvPr id="4" name="Picture 2" descr="File:GPS Signa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33" y="1387387"/>
            <a:ext cx="828676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01DDB824-3DAD-4553-A479-955BE0CEBB53}"/>
              </a:ext>
            </a:extLst>
          </p:cNvPr>
          <p:cNvGrpSpPr/>
          <p:nvPr/>
        </p:nvGrpSpPr>
        <p:grpSpPr>
          <a:xfrm>
            <a:off x="179512" y="5733256"/>
            <a:ext cx="8784976" cy="1019210"/>
            <a:chOff x="179512" y="1700808"/>
            <a:chExt cx="8784976" cy="1019210"/>
          </a:xfrm>
        </p:grpSpPr>
        <p:sp>
          <p:nvSpPr>
            <p:cNvPr id="7" name="3 Rectángulo redondeado">
              <a:extLst>
                <a:ext uri="{FF2B5EF4-FFF2-40B4-BE49-F238E27FC236}">
                  <a16:creationId xmlns:a16="http://schemas.microsoft.com/office/drawing/2014/main" id="{4D80A0CA-AF49-4F5B-AD06-9A714FBC53CA}"/>
                </a:ext>
              </a:extLst>
            </p:cNvPr>
            <p:cNvSpPr/>
            <p:nvPr/>
          </p:nvSpPr>
          <p:spPr>
            <a:xfrm>
              <a:off x="323528" y="1700808"/>
              <a:ext cx="8496944" cy="101921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Text Box 92">
              <a:extLst>
                <a:ext uri="{FF2B5EF4-FFF2-40B4-BE49-F238E27FC236}">
                  <a16:creationId xmlns:a16="http://schemas.microsoft.com/office/drawing/2014/main" id="{2AE5CC4B-F61D-4152-ABC3-21E65871F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1772816"/>
              <a:ext cx="8784976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534988" indent="-357188">
                <a:spcBef>
                  <a:spcPct val="50000"/>
                </a:spcBef>
                <a:buFontTx/>
                <a:buChar char="•"/>
              </a:pPr>
              <a:r>
                <a:rPr lang="es-ES_tradnl" altLang="es-ES" sz="2700" dirty="0"/>
                <a:t> El </a:t>
              </a:r>
              <a:r>
                <a:rPr lang="es-ES_tradnl" altLang="es-ES" sz="2700" u="sng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desplazamiento de Fase </a:t>
              </a:r>
              <a:r>
                <a:rPr lang="es-ES_tradnl" altLang="es-ES" sz="2700" dirty="0"/>
                <a:t>es reconocido por el receptor adecuado y el dato puede ser reconstruido.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357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395536" y="908720"/>
            <a:ext cx="8496944" cy="593037"/>
          </a:xfrm>
          <a:prstGeom prst="roundRect">
            <a:avLst>
              <a:gd name="adj" fmla="val 9096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0" y="231031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  </a:t>
            </a:r>
            <a:r>
              <a:rPr lang="es-ES" sz="2400" dirty="0">
                <a:solidFill>
                  <a:srgbClr val="FFC000"/>
                </a:solidFill>
              </a:rPr>
              <a:t>Funcionamiento de los Sistemas GNSS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3" name="Text Box 84"/>
          <p:cNvSpPr txBox="1">
            <a:spLocks noChangeArrowheads="1"/>
          </p:cNvSpPr>
          <p:nvPr/>
        </p:nvSpPr>
        <p:spPr bwMode="auto">
          <a:xfrm>
            <a:off x="395535" y="908720"/>
            <a:ext cx="84969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ES" sz="2800" dirty="0">
                <a:solidFill>
                  <a:schemeClr val="accent2">
                    <a:lumMod val="75000"/>
                  </a:schemeClr>
                </a:solidFill>
              </a:rPr>
              <a:t>Estructura señales</a:t>
            </a:r>
            <a:r>
              <a:rPr lang="es-ES_tradnl" altLang="es-ES" sz="2800" dirty="0"/>
              <a:t>	</a:t>
            </a:r>
            <a:endParaRPr lang="es-ES_tradnl" altLang="es-ES" sz="2800" b="1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7A7DD26-1FF6-4809-95A6-9D4BF99A9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31670" r="35825" b="10747"/>
          <a:stretch/>
        </p:blipFill>
        <p:spPr>
          <a:xfrm>
            <a:off x="687210" y="1642112"/>
            <a:ext cx="7769579" cy="52158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DB8F58-92C3-4264-8B28-B6D639285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18" t="29096" r="32973" b="9293"/>
          <a:stretch/>
        </p:blipFill>
        <p:spPr>
          <a:xfrm>
            <a:off x="687209" y="1642112"/>
            <a:ext cx="7845231" cy="515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1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395536" y="908720"/>
            <a:ext cx="8496944" cy="593037"/>
          </a:xfrm>
          <a:prstGeom prst="roundRect">
            <a:avLst>
              <a:gd name="adj" fmla="val 9096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63896" y="1860321"/>
            <a:ext cx="1368152" cy="8750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0" y="231031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  </a:t>
            </a:r>
            <a:r>
              <a:rPr lang="es-ES" sz="2400" dirty="0">
                <a:solidFill>
                  <a:srgbClr val="FFC000"/>
                </a:solidFill>
              </a:rPr>
              <a:t>Funcionamiento de los Sistemas GNSS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3" name="Text Box 84"/>
          <p:cNvSpPr txBox="1">
            <a:spLocks noChangeArrowheads="1"/>
          </p:cNvSpPr>
          <p:nvPr/>
        </p:nvSpPr>
        <p:spPr bwMode="auto">
          <a:xfrm>
            <a:off x="395535" y="908720"/>
            <a:ext cx="84969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_tradnl" altLang="es-ES" sz="2800" dirty="0">
                <a:solidFill>
                  <a:schemeClr val="accent2">
                    <a:lumMod val="75000"/>
                  </a:schemeClr>
                </a:solidFill>
              </a:rPr>
              <a:t>Estructura señales</a:t>
            </a:r>
            <a:r>
              <a:rPr lang="es-ES_tradnl" altLang="es-ES" sz="2800" dirty="0"/>
              <a:t>	</a:t>
            </a:r>
            <a:endParaRPr lang="es-ES_tradnl" altLang="es-ES" sz="2800" b="1" dirty="0">
              <a:solidFill>
                <a:srgbClr val="FF000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49533C9-76CD-4304-8BE5-8522A5471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38" y="1971578"/>
            <a:ext cx="904875" cy="67627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C37B7D4-A267-403B-B734-91F4883E570B}"/>
              </a:ext>
            </a:extLst>
          </p:cNvPr>
          <p:cNvSpPr/>
          <p:nvPr/>
        </p:nvSpPr>
        <p:spPr>
          <a:xfrm>
            <a:off x="2195736" y="1607355"/>
            <a:ext cx="619268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alt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Hz = 1 oscilación / </a:t>
            </a:r>
            <a:r>
              <a:rPr lang="es-ES_tradnl" altLang="es-E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</a:t>
            </a:r>
            <a:endParaRPr lang="es-ES_tradnl" alt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s-ES_tradnl" alt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MHz = 1.000.000 oscilaciones / </a:t>
            </a:r>
            <a:r>
              <a:rPr lang="es-ES_tradnl" altLang="es-E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</a:t>
            </a:r>
            <a:endParaRPr lang="es-ES_tradnl" altLang="es-ES" sz="24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s-ES_tradnl" alt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ekPlus" pitchFamily="2" charset="0"/>
              </a:rPr>
              <a:t>l </a:t>
            </a:r>
            <a:r>
              <a:rPr lang="es-ES_tradnl" alt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300.000 (km/s) / 1 (Hz/s) = 300.000 km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9ABD4AC-2C31-4559-8FF3-0F19C28DEBC6}"/>
              </a:ext>
            </a:extLst>
          </p:cNvPr>
          <p:cNvSpPr/>
          <p:nvPr/>
        </p:nvSpPr>
        <p:spPr>
          <a:xfrm>
            <a:off x="3347863" y="3489046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</a:t>
            </a:r>
            <a:r>
              <a:rPr lang="es-ES_tradnl" altLang="es-ES" sz="2800" dirty="0"/>
              <a:t> = 1575.42 </a:t>
            </a:r>
            <a:r>
              <a:rPr lang="es-ES_tradnl" altLang="es-ES" sz="2800" dirty="0" err="1"/>
              <a:t>Mhz</a:t>
            </a:r>
            <a:endParaRPr lang="es-ES" sz="28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21F3342-62B4-4F5F-A373-70FC4E113777}"/>
              </a:ext>
            </a:extLst>
          </p:cNvPr>
          <p:cNvSpPr/>
          <p:nvPr/>
        </p:nvSpPr>
        <p:spPr>
          <a:xfrm>
            <a:off x="2099344" y="3923960"/>
            <a:ext cx="5377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</a:t>
            </a:r>
            <a:r>
              <a:rPr lang="es-ES_tradnl" altLang="es-ES" sz="2800" dirty="0"/>
              <a:t> = 300.000 km / 1.575,42 MHz</a:t>
            </a:r>
            <a:endParaRPr lang="es-ES" sz="2800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6DC7F46-1389-4741-A03E-CFC0005761FA}"/>
              </a:ext>
            </a:extLst>
          </p:cNvPr>
          <p:cNvSpPr/>
          <p:nvPr/>
        </p:nvSpPr>
        <p:spPr>
          <a:xfrm>
            <a:off x="467544" y="4410644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</a:t>
            </a:r>
            <a:r>
              <a:rPr lang="es-ES_tradnl" altLang="es-ES" sz="2800" dirty="0"/>
              <a:t> = 30.000.000.000 cm / 1.575.420.000 Hz = </a:t>
            </a:r>
            <a:r>
              <a:rPr lang="es-ES_tradnl" altLang="es-ES" sz="2800" b="1" dirty="0"/>
              <a:t>19,04 cm</a:t>
            </a:r>
            <a:endParaRPr lang="es-ES" sz="2800" b="1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E87E752-67AE-4C4B-BCE9-07767A6D877D}"/>
              </a:ext>
            </a:extLst>
          </p:cNvPr>
          <p:cNvGrpSpPr/>
          <p:nvPr/>
        </p:nvGrpSpPr>
        <p:grpSpPr>
          <a:xfrm>
            <a:off x="3455876" y="5191798"/>
            <a:ext cx="2232248" cy="1514554"/>
            <a:chOff x="3455876" y="5038946"/>
            <a:chExt cx="2232248" cy="151455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CB183735-2447-4558-A529-00BA3CD57488}"/>
                </a:ext>
              </a:extLst>
            </p:cNvPr>
            <p:cNvSpPr/>
            <p:nvPr/>
          </p:nvSpPr>
          <p:spPr>
            <a:xfrm>
              <a:off x="3455876" y="5038946"/>
              <a:ext cx="22322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altLang="es-E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L1</a:t>
              </a:r>
              <a:r>
                <a:rPr lang="es-ES_tradnl" altLang="es-ES" sz="2800" dirty="0"/>
                <a:t> = </a:t>
              </a:r>
              <a:r>
                <a:rPr lang="es-ES_tradnl" altLang="es-ES" sz="2800" b="1" dirty="0"/>
                <a:t>19,04 cm</a:t>
              </a:r>
              <a:endParaRPr lang="es-ES" sz="2800" b="1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D5D1CE0C-8EB6-4E88-871C-19F26C7FA076}"/>
                </a:ext>
              </a:extLst>
            </p:cNvPr>
            <p:cNvSpPr/>
            <p:nvPr/>
          </p:nvSpPr>
          <p:spPr>
            <a:xfrm>
              <a:off x="3455876" y="5514161"/>
              <a:ext cx="22322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altLang="es-E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L2</a:t>
              </a:r>
              <a:r>
                <a:rPr lang="es-ES_tradnl" altLang="es-ES" sz="2800" dirty="0"/>
                <a:t> = </a:t>
              </a:r>
              <a:r>
                <a:rPr lang="es-ES_tradnl" altLang="es-ES" sz="2800" b="1" dirty="0"/>
                <a:t>24,44 cm</a:t>
              </a:r>
              <a:endParaRPr lang="es-ES" sz="2800" b="1" dirty="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8B31D22A-9D26-48C9-9220-8A6EE7963C90}"/>
                </a:ext>
              </a:extLst>
            </p:cNvPr>
            <p:cNvSpPr/>
            <p:nvPr/>
          </p:nvSpPr>
          <p:spPr>
            <a:xfrm>
              <a:off x="3455876" y="6030280"/>
              <a:ext cx="22322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altLang="es-E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L5</a:t>
              </a:r>
              <a:r>
                <a:rPr lang="es-ES_tradnl" altLang="es-ES" sz="2800" dirty="0"/>
                <a:t> = </a:t>
              </a:r>
              <a:r>
                <a:rPr lang="es-ES_tradnl" altLang="es-ES" sz="2800" b="1" dirty="0"/>
                <a:t>25,50 cm</a:t>
              </a:r>
              <a:endParaRPr lang="es-E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46970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112128" y="1071081"/>
            <a:ext cx="8856984" cy="27363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107504" y="4064937"/>
            <a:ext cx="8861608" cy="20882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0" y="231031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  </a:t>
            </a:r>
            <a:r>
              <a:rPr lang="es-ES" sz="2400" dirty="0">
                <a:solidFill>
                  <a:srgbClr val="FFC000"/>
                </a:solidFill>
              </a:rPr>
              <a:t>Funcionamiento de los Sistemas GNSS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8" name="Text Box 85"/>
          <p:cNvSpPr txBox="1">
            <a:spLocks noChangeArrowheads="1"/>
          </p:cNvSpPr>
          <p:nvPr/>
        </p:nvSpPr>
        <p:spPr bwMode="auto">
          <a:xfrm>
            <a:off x="65152" y="1036835"/>
            <a:ext cx="968533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800" dirty="0"/>
              <a:t> </a:t>
            </a: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</a:t>
            </a:r>
            <a:r>
              <a:rPr lang="es-ES_tradnl" alt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(1575.42 Mhz)</a:t>
            </a:r>
          </a:p>
          <a:p>
            <a:pPr>
              <a:spcBef>
                <a:spcPct val="50000"/>
              </a:spcBef>
            </a:pPr>
            <a:r>
              <a:rPr lang="es-ES_tradnl" altLang="es-ES" sz="2800" dirty="0"/>
              <a:t>	</a:t>
            </a:r>
            <a:r>
              <a:rPr lang="es-ES_tradnl" altLang="es-ES" sz="2500" dirty="0"/>
              <a:t>Mensaje de navegación (almanaque y efemérides)</a:t>
            </a:r>
          </a:p>
          <a:p>
            <a:pPr>
              <a:spcBef>
                <a:spcPct val="50000"/>
              </a:spcBef>
            </a:pPr>
            <a:r>
              <a:rPr lang="es-ES_tradnl" altLang="es-ES" sz="2500" dirty="0"/>
              <a:t>	Código C/A (coarse-acquisition)</a:t>
            </a:r>
          </a:p>
          <a:p>
            <a:pPr>
              <a:spcBef>
                <a:spcPct val="50000"/>
              </a:spcBef>
            </a:pPr>
            <a:r>
              <a:rPr lang="es-ES_tradnl" altLang="es-ES" sz="2500" dirty="0"/>
              <a:t>	Código encriptado preciso P(Y)</a:t>
            </a:r>
            <a:r>
              <a:rPr lang="es-ES_tradnl" altLang="es-ES" sz="2800" dirty="0"/>
              <a:t>	</a:t>
            </a:r>
          </a:p>
        </p:txBody>
      </p:sp>
      <p:sp>
        <p:nvSpPr>
          <p:cNvPr id="9" name="Text Box 85"/>
          <p:cNvSpPr txBox="1">
            <a:spLocks noChangeArrowheads="1"/>
          </p:cNvSpPr>
          <p:nvPr/>
        </p:nvSpPr>
        <p:spPr bwMode="auto">
          <a:xfrm>
            <a:off x="-3175" y="4132381"/>
            <a:ext cx="8856984" cy="239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s-ES" sz="2800" dirty="0"/>
              <a:t> </a:t>
            </a:r>
            <a:r>
              <a:rPr lang="es-ES_tradnl" alt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L2 </a:t>
            </a:r>
            <a:r>
              <a:rPr lang="es-ES_tradnl" alt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(1227.60 Mhz)</a:t>
            </a:r>
          </a:p>
          <a:p>
            <a:pPr>
              <a:spcBef>
                <a:spcPct val="50000"/>
              </a:spcBef>
            </a:pPr>
            <a:r>
              <a:rPr lang="es-ES_tradnl" altLang="es-ES" sz="2800" dirty="0"/>
              <a:t>	</a:t>
            </a:r>
            <a:r>
              <a:rPr lang="es-ES_tradnl" altLang="es-ES" sz="2500" dirty="0"/>
              <a:t>Código encriptado preciso P(Y)</a:t>
            </a:r>
          </a:p>
          <a:p>
            <a:pPr>
              <a:spcBef>
                <a:spcPct val="50000"/>
              </a:spcBef>
            </a:pPr>
            <a:r>
              <a:rPr lang="es-ES_tradnl" altLang="es-ES" sz="2500" dirty="0"/>
              <a:t>	Código L2C (civil) a partir de Block-IIR-M</a:t>
            </a:r>
          </a:p>
          <a:p>
            <a:pPr>
              <a:spcBef>
                <a:spcPct val="50000"/>
              </a:spcBef>
            </a:pPr>
            <a:r>
              <a:rPr lang="es-ES_tradnl" altLang="es-E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6562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31031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  </a:t>
            </a:r>
            <a:r>
              <a:rPr lang="es-ES" sz="2400" dirty="0">
                <a:solidFill>
                  <a:srgbClr val="FFC000"/>
                </a:solidFill>
              </a:rPr>
              <a:t>Funcionamiento de los Sistemas GNSS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7" name="Picture 2" descr="File:GNSS navigational frequency ban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2" y="1844824"/>
            <a:ext cx="9075738" cy="49688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4"/>
          <p:cNvSpPr txBox="1">
            <a:spLocks noChangeArrowheads="1"/>
          </p:cNvSpPr>
          <p:nvPr/>
        </p:nvSpPr>
        <p:spPr bwMode="auto">
          <a:xfrm>
            <a:off x="184431" y="887984"/>
            <a:ext cx="87630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>
              <a:spcBef>
                <a:spcPct val="50000"/>
              </a:spcBef>
              <a:defRPr sz="28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defRPr>
            </a:lvl1pPr>
            <a:lvl2pPr marL="742950" indent="-285750">
              <a:defRPr sz="4000">
                <a:latin typeface="Tahoma" pitchFamily="34" charset="0"/>
              </a:defRPr>
            </a:lvl2pPr>
            <a:lvl3pPr marL="1143000" indent="-228600">
              <a:defRPr sz="4000">
                <a:latin typeface="Tahoma" pitchFamily="34" charset="0"/>
              </a:defRPr>
            </a:lvl3pPr>
            <a:lvl4pPr marL="1600200" indent="-228600">
              <a:defRPr sz="4000">
                <a:latin typeface="Tahoma" pitchFamily="34" charset="0"/>
              </a:defRPr>
            </a:lvl4pPr>
            <a:lvl5pPr marL="2057400" indent="-228600">
              <a:defRPr sz="4000"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ahoma" pitchFamily="34" charset="0"/>
              </a:defRPr>
            </a:lvl9pPr>
          </a:lstStyle>
          <a:p>
            <a:r>
              <a:rPr lang="es-ES_tradnl" altLang="es-ES" dirty="0"/>
              <a:t>Asignación de frecuencias y bandas. </a:t>
            </a:r>
          </a:p>
          <a:p>
            <a:r>
              <a:rPr lang="es-ES_tradnl" altLang="es-ES" sz="1800" dirty="0">
                <a:solidFill>
                  <a:schemeClr val="bg1"/>
                </a:solidFill>
                <a:effectLst/>
              </a:rPr>
              <a:t>Múltiples servicios y usuarios coexisten en el mismo rango</a:t>
            </a:r>
          </a:p>
        </p:txBody>
      </p:sp>
    </p:spTree>
    <p:extLst>
      <p:ext uri="{BB962C8B-B14F-4D97-AF65-F5344CB8AC3E}">
        <p14:creationId xmlns:p14="http://schemas.microsoft.com/office/powerpoint/2010/main" val="3962068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355 Elipse"/>
          <p:cNvSpPr/>
          <p:nvPr/>
        </p:nvSpPr>
        <p:spPr>
          <a:xfrm>
            <a:off x="7351638" y="5009167"/>
            <a:ext cx="720080" cy="8313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0" y="231031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 </a:t>
            </a:r>
            <a:r>
              <a:rPr lang="es-ES" sz="2400" dirty="0">
                <a:solidFill>
                  <a:srgbClr val="FFC000"/>
                </a:solidFill>
              </a:rPr>
              <a:t>Cálculo de la posición</a:t>
            </a:r>
            <a:endParaRPr lang="es-ES" sz="3600" b="1" dirty="0">
              <a:solidFill>
                <a:srgbClr val="FFC000"/>
              </a:solidFill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97551" y="1933400"/>
            <a:ext cx="446087" cy="358775"/>
            <a:chOff x="1937" y="2255"/>
            <a:chExt cx="281" cy="226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2113" y="2255"/>
              <a:ext cx="105" cy="112"/>
            </a:xfrm>
            <a:custGeom>
              <a:avLst/>
              <a:gdLst>
                <a:gd name="T0" fmla="*/ 104 w 105"/>
                <a:gd name="T1" fmla="*/ 67 h 112"/>
                <a:gd name="T2" fmla="*/ 65 w 105"/>
                <a:gd name="T3" fmla="*/ 0 h 112"/>
                <a:gd name="T4" fmla="*/ 0 w 105"/>
                <a:gd name="T5" fmla="*/ 37 h 112"/>
                <a:gd name="T6" fmla="*/ 41 w 105"/>
                <a:gd name="T7" fmla="*/ 111 h 112"/>
                <a:gd name="T8" fmla="*/ 104 w 105"/>
                <a:gd name="T9" fmla="*/ 6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12">
                  <a:moveTo>
                    <a:pt x="104" y="67"/>
                  </a:moveTo>
                  <a:lnTo>
                    <a:pt x="65" y="0"/>
                  </a:lnTo>
                  <a:lnTo>
                    <a:pt x="0" y="37"/>
                  </a:lnTo>
                  <a:lnTo>
                    <a:pt x="41" y="111"/>
                  </a:lnTo>
                  <a:lnTo>
                    <a:pt x="104" y="67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2032" y="2326"/>
              <a:ext cx="88" cy="79"/>
            </a:xfrm>
            <a:custGeom>
              <a:avLst/>
              <a:gdLst>
                <a:gd name="T0" fmla="*/ 8 w 88"/>
                <a:gd name="T1" fmla="*/ 27 h 79"/>
                <a:gd name="T2" fmla="*/ 50 w 88"/>
                <a:gd name="T3" fmla="*/ 0 h 79"/>
                <a:gd name="T4" fmla="*/ 67 w 88"/>
                <a:gd name="T5" fmla="*/ 0 h 79"/>
                <a:gd name="T6" fmla="*/ 87 w 88"/>
                <a:gd name="T7" fmla="*/ 34 h 79"/>
                <a:gd name="T8" fmla="*/ 77 w 88"/>
                <a:gd name="T9" fmla="*/ 50 h 79"/>
                <a:gd name="T10" fmla="*/ 36 w 88"/>
                <a:gd name="T11" fmla="*/ 77 h 79"/>
                <a:gd name="T12" fmla="*/ 19 w 88"/>
                <a:gd name="T13" fmla="*/ 78 h 79"/>
                <a:gd name="T14" fmla="*/ 0 w 88"/>
                <a:gd name="T15" fmla="*/ 43 h 79"/>
                <a:gd name="T16" fmla="*/ 8 w 88"/>
                <a:gd name="T17" fmla="*/ 27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79">
                  <a:moveTo>
                    <a:pt x="8" y="27"/>
                  </a:moveTo>
                  <a:lnTo>
                    <a:pt x="50" y="0"/>
                  </a:lnTo>
                  <a:lnTo>
                    <a:pt x="67" y="0"/>
                  </a:lnTo>
                  <a:lnTo>
                    <a:pt x="87" y="34"/>
                  </a:lnTo>
                  <a:lnTo>
                    <a:pt x="77" y="50"/>
                  </a:lnTo>
                  <a:lnTo>
                    <a:pt x="36" y="77"/>
                  </a:lnTo>
                  <a:lnTo>
                    <a:pt x="19" y="78"/>
                  </a:lnTo>
                  <a:lnTo>
                    <a:pt x="0" y="43"/>
                  </a:lnTo>
                  <a:lnTo>
                    <a:pt x="8" y="2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2062" y="2309"/>
              <a:ext cx="90" cy="80"/>
            </a:xfrm>
            <a:custGeom>
              <a:avLst/>
              <a:gdLst>
                <a:gd name="T0" fmla="*/ 9 w 90"/>
                <a:gd name="T1" fmla="*/ 28 h 80"/>
                <a:gd name="T2" fmla="*/ 51 w 90"/>
                <a:gd name="T3" fmla="*/ 1 h 80"/>
                <a:gd name="T4" fmla="*/ 69 w 90"/>
                <a:gd name="T5" fmla="*/ 0 h 80"/>
                <a:gd name="T6" fmla="*/ 89 w 90"/>
                <a:gd name="T7" fmla="*/ 35 h 80"/>
                <a:gd name="T8" fmla="*/ 79 w 90"/>
                <a:gd name="T9" fmla="*/ 50 h 80"/>
                <a:gd name="T10" fmla="*/ 38 w 90"/>
                <a:gd name="T11" fmla="*/ 77 h 80"/>
                <a:gd name="T12" fmla="*/ 19 w 90"/>
                <a:gd name="T13" fmla="*/ 79 h 80"/>
                <a:gd name="T14" fmla="*/ 0 w 90"/>
                <a:gd name="T15" fmla="*/ 44 h 80"/>
                <a:gd name="T16" fmla="*/ 9 w 90"/>
                <a:gd name="T17" fmla="*/ 28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80">
                  <a:moveTo>
                    <a:pt x="9" y="28"/>
                  </a:moveTo>
                  <a:lnTo>
                    <a:pt x="51" y="1"/>
                  </a:lnTo>
                  <a:lnTo>
                    <a:pt x="69" y="0"/>
                  </a:lnTo>
                  <a:lnTo>
                    <a:pt x="89" y="35"/>
                  </a:lnTo>
                  <a:lnTo>
                    <a:pt x="79" y="50"/>
                  </a:lnTo>
                  <a:lnTo>
                    <a:pt x="38" y="77"/>
                  </a:lnTo>
                  <a:lnTo>
                    <a:pt x="19" y="79"/>
                  </a:lnTo>
                  <a:lnTo>
                    <a:pt x="0" y="44"/>
                  </a:lnTo>
                  <a:lnTo>
                    <a:pt x="9" y="2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2040" y="2320"/>
              <a:ext cx="79" cy="34"/>
            </a:xfrm>
            <a:custGeom>
              <a:avLst/>
              <a:gdLst>
                <a:gd name="T0" fmla="*/ 40 w 79"/>
                <a:gd name="T1" fmla="*/ 5 h 34"/>
                <a:gd name="T2" fmla="*/ 78 w 79"/>
                <a:gd name="T3" fmla="*/ 0 h 34"/>
                <a:gd name="T4" fmla="*/ 37 w 79"/>
                <a:gd name="T5" fmla="*/ 26 h 34"/>
                <a:gd name="T6" fmla="*/ 0 w 79"/>
                <a:gd name="T7" fmla="*/ 33 h 34"/>
                <a:gd name="T8" fmla="*/ 40 w 79"/>
                <a:gd name="T9" fmla="*/ 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34">
                  <a:moveTo>
                    <a:pt x="40" y="5"/>
                  </a:moveTo>
                  <a:lnTo>
                    <a:pt x="78" y="0"/>
                  </a:lnTo>
                  <a:lnTo>
                    <a:pt x="37" y="26"/>
                  </a:lnTo>
                  <a:lnTo>
                    <a:pt x="0" y="33"/>
                  </a:lnTo>
                  <a:lnTo>
                    <a:pt x="40" y="5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2052" y="2390"/>
              <a:ext cx="51" cy="17"/>
            </a:xfrm>
            <a:custGeom>
              <a:avLst/>
              <a:gdLst>
                <a:gd name="T0" fmla="*/ 0 w 51"/>
                <a:gd name="T1" fmla="*/ 16 h 17"/>
                <a:gd name="T2" fmla="*/ 32 w 51"/>
                <a:gd name="T3" fmla="*/ 0 h 17"/>
                <a:gd name="T4" fmla="*/ 50 w 51"/>
                <a:gd name="T5" fmla="*/ 0 h 17"/>
                <a:gd name="T6" fmla="*/ 17 w 51"/>
                <a:gd name="T7" fmla="*/ 16 h 17"/>
                <a:gd name="T8" fmla="*/ 0 w 5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17">
                  <a:moveTo>
                    <a:pt x="0" y="16"/>
                  </a:moveTo>
                  <a:lnTo>
                    <a:pt x="32" y="0"/>
                  </a:lnTo>
                  <a:lnTo>
                    <a:pt x="50" y="0"/>
                  </a:lnTo>
                  <a:lnTo>
                    <a:pt x="17" y="16"/>
                  </a:lnTo>
                  <a:lnTo>
                    <a:pt x="0" y="16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V="1">
              <a:off x="2032" y="2355"/>
              <a:ext cx="31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 rot="-1860000">
              <a:off x="2079" y="2344"/>
              <a:ext cx="16" cy="8"/>
            </a:xfrm>
            <a:prstGeom prst="ellipse">
              <a:avLst/>
            </a:prstGeom>
            <a:solidFill>
              <a:srgbClr val="9999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V="1">
              <a:off x="2076" y="2335"/>
              <a:ext cx="10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2079" y="2347"/>
              <a:ext cx="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 rot="-1860000">
              <a:off x="2079" y="2339"/>
              <a:ext cx="68" cy="3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2113" y="2306"/>
              <a:ext cx="34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2080" y="2337"/>
              <a:ext cx="23" cy="17"/>
            </a:xfrm>
            <a:custGeom>
              <a:avLst/>
              <a:gdLst>
                <a:gd name="T0" fmla="*/ 0 w 23"/>
                <a:gd name="T1" fmla="*/ 11 h 17"/>
                <a:gd name="T2" fmla="*/ 11 w 23"/>
                <a:gd name="T3" fmla="*/ 0 h 17"/>
                <a:gd name="T4" fmla="*/ 22 w 23"/>
                <a:gd name="T5" fmla="*/ 2 h 17"/>
                <a:gd name="T6" fmla="*/ 20 w 23"/>
                <a:gd name="T7" fmla="*/ 16 h 17"/>
                <a:gd name="T8" fmla="*/ 0 w 23"/>
                <a:gd name="T9" fmla="*/ 11 h 17"/>
                <a:gd name="T10" fmla="*/ 0 w 23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7">
                  <a:moveTo>
                    <a:pt x="0" y="11"/>
                  </a:moveTo>
                  <a:lnTo>
                    <a:pt x="11" y="0"/>
                  </a:lnTo>
                  <a:lnTo>
                    <a:pt x="22" y="2"/>
                  </a:lnTo>
                  <a:lnTo>
                    <a:pt x="20" y="16"/>
                  </a:lnTo>
                  <a:lnTo>
                    <a:pt x="0" y="1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2082" y="2336"/>
              <a:ext cx="23" cy="19"/>
            </a:xfrm>
            <a:custGeom>
              <a:avLst/>
              <a:gdLst>
                <a:gd name="T0" fmla="*/ 15 w 23"/>
                <a:gd name="T1" fmla="*/ 0 h 19"/>
                <a:gd name="T2" fmla="*/ 22 w 23"/>
                <a:gd name="T3" fmla="*/ 9 h 19"/>
                <a:gd name="T4" fmla="*/ 13 w 23"/>
                <a:gd name="T5" fmla="*/ 18 h 19"/>
                <a:gd name="T6" fmla="*/ 0 w 23"/>
                <a:gd name="T7" fmla="*/ 14 h 19"/>
                <a:gd name="T8" fmla="*/ 11 w 23"/>
                <a:gd name="T9" fmla="*/ 4 h 19"/>
                <a:gd name="T10" fmla="*/ 15 w 23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9">
                  <a:moveTo>
                    <a:pt x="15" y="0"/>
                  </a:moveTo>
                  <a:lnTo>
                    <a:pt x="22" y="9"/>
                  </a:lnTo>
                  <a:lnTo>
                    <a:pt x="13" y="18"/>
                  </a:lnTo>
                  <a:lnTo>
                    <a:pt x="0" y="14"/>
                  </a:lnTo>
                  <a:lnTo>
                    <a:pt x="11" y="4"/>
                  </a:lnTo>
                  <a:lnTo>
                    <a:pt x="15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 rot="-1860000">
              <a:off x="2041" y="2386"/>
              <a:ext cx="15" cy="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1937" y="2350"/>
              <a:ext cx="122" cy="131"/>
            </a:xfrm>
            <a:custGeom>
              <a:avLst/>
              <a:gdLst>
                <a:gd name="T0" fmla="*/ 0 w 122"/>
                <a:gd name="T1" fmla="*/ 46 h 131"/>
                <a:gd name="T2" fmla="*/ 46 w 122"/>
                <a:gd name="T3" fmla="*/ 130 h 131"/>
                <a:gd name="T4" fmla="*/ 121 w 122"/>
                <a:gd name="T5" fmla="*/ 78 h 131"/>
                <a:gd name="T6" fmla="*/ 76 w 122"/>
                <a:gd name="T7" fmla="*/ 0 h 131"/>
                <a:gd name="T8" fmla="*/ 0 w 122"/>
                <a:gd name="T9" fmla="*/ 4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31">
                  <a:moveTo>
                    <a:pt x="0" y="46"/>
                  </a:moveTo>
                  <a:lnTo>
                    <a:pt x="46" y="130"/>
                  </a:lnTo>
                  <a:lnTo>
                    <a:pt x="121" y="78"/>
                  </a:lnTo>
                  <a:lnTo>
                    <a:pt x="76" y="0"/>
                  </a:lnTo>
                  <a:lnTo>
                    <a:pt x="0" y="4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flipV="1">
              <a:off x="2099" y="2373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V="1">
              <a:off x="2098" y="2371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2099" y="2366"/>
              <a:ext cx="23" cy="22"/>
            </a:xfrm>
            <a:custGeom>
              <a:avLst/>
              <a:gdLst>
                <a:gd name="T0" fmla="*/ 17 w 23"/>
                <a:gd name="T1" fmla="*/ 16 h 22"/>
                <a:gd name="T2" fmla="*/ 22 w 23"/>
                <a:gd name="T3" fmla="*/ 13 h 22"/>
                <a:gd name="T4" fmla="*/ 22 w 23"/>
                <a:gd name="T5" fmla="*/ 13 h 22"/>
                <a:gd name="T6" fmla="*/ 21 w 23"/>
                <a:gd name="T7" fmla="*/ 11 h 22"/>
                <a:gd name="T8" fmla="*/ 16 w 23"/>
                <a:gd name="T9" fmla="*/ 1 h 22"/>
                <a:gd name="T10" fmla="*/ 16 w 23"/>
                <a:gd name="T11" fmla="*/ 1 h 22"/>
                <a:gd name="T12" fmla="*/ 15 w 23"/>
                <a:gd name="T13" fmla="*/ 0 h 22"/>
                <a:gd name="T14" fmla="*/ 11 w 23"/>
                <a:gd name="T15" fmla="*/ 3 h 22"/>
                <a:gd name="T16" fmla="*/ 7 w 23"/>
                <a:gd name="T17" fmla="*/ 8 h 22"/>
                <a:gd name="T18" fmla="*/ 7 w 23"/>
                <a:gd name="T19" fmla="*/ 8 h 22"/>
                <a:gd name="T20" fmla="*/ 3 w 23"/>
                <a:gd name="T21" fmla="*/ 13 h 22"/>
                <a:gd name="T22" fmla="*/ 3 w 23"/>
                <a:gd name="T23" fmla="*/ 13 h 22"/>
                <a:gd name="T24" fmla="*/ 0 w 23"/>
                <a:gd name="T25" fmla="*/ 18 h 22"/>
                <a:gd name="T26" fmla="*/ 0 w 23"/>
                <a:gd name="T27" fmla="*/ 20 h 22"/>
                <a:gd name="T28" fmla="*/ 5 w 23"/>
                <a:gd name="T29" fmla="*/ 17 h 22"/>
                <a:gd name="T30" fmla="*/ 7 w 23"/>
                <a:gd name="T31" fmla="*/ 21 h 22"/>
                <a:gd name="T32" fmla="*/ 13 w 23"/>
                <a:gd name="T33" fmla="*/ 20 h 22"/>
                <a:gd name="T34" fmla="*/ 13 w 23"/>
                <a:gd name="T35" fmla="*/ 20 h 22"/>
                <a:gd name="T36" fmla="*/ 17 w 23"/>
                <a:gd name="T37" fmla="*/ 16 h 22"/>
                <a:gd name="T38" fmla="*/ 17 w 23"/>
                <a:gd name="T39" fmla="*/ 16 h 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22">
                  <a:moveTo>
                    <a:pt x="17" y="16"/>
                  </a:moveTo>
                  <a:lnTo>
                    <a:pt x="22" y="13"/>
                  </a:lnTo>
                  <a:lnTo>
                    <a:pt x="21" y="11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7" y="8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5" y="17"/>
                  </a:lnTo>
                  <a:lnTo>
                    <a:pt x="7" y="21"/>
                  </a:lnTo>
                  <a:lnTo>
                    <a:pt x="13" y="20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2099" y="2371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8 h 17"/>
                <a:gd name="T6" fmla="*/ 1 w 25"/>
                <a:gd name="T7" fmla="*/ 16 h 17"/>
                <a:gd name="T8" fmla="*/ 0 w 25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8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2113" y="2366"/>
              <a:ext cx="20" cy="17"/>
            </a:xfrm>
            <a:custGeom>
              <a:avLst/>
              <a:gdLst>
                <a:gd name="T0" fmla="*/ 0 w 20"/>
                <a:gd name="T1" fmla="*/ 14 h 17"/>
                <a:gd name="T2" fmla="*/ 1 w 20"/>
                <a:gd name="T3" fmla="*/ 16 h 17"/>
                <a:gd name="T4" fmla="*/ 4 w 20"/>
                <a:gd name="T5" fmla="*/ 14 h 17"/>
                <a:gd name="T6" fmla="*/ 4 w 20"/>
                <a:gd name="T7" fmla="*/ 16 h 17"/>
                <a:gd name="T8" fmla="*/ 8 w 20"/>
                <a:gd name="T9" fmla="*/ 16 h 17"/>
                <a:gd name="T10" fmla="*/ 8 w 20"/>
                <a:gd name="T11" fmla="*/ 16 h 17"/>
                <a:gd name="T12" fmla="*/ 11 w 20"/>
                <a:gd name="T13" fmla="*/ 16 h 17"/>
                <a:gd name="T14" fmla="*/ 14 w 20"/>
                <a:gd name="T15" fmla="*/ 14 h 17"/>
                <a:gd name="T16" fmla="*/ 15 w 20"/>
                <a:gd name="T17" fmla="*/ 10 h 17"/>
                <a:gd name="T18" fmla="*/ 15 w 20"/>
                <a:gd name="T19" fmla="*/ 10 h 17"/>
                <a:gd name="T20" fmla="*/ 17 w 20"/>
                <a:gd name="T21" fmla="*/ 7 h 17"/>
                <a:gd name="T22" fmla="*/ 16 w 20"/>
                <a:gd name="T23" fmla="*/ 5 h 17"/>
                <a:gd name="T24" fmla="*/ 19 w 20"/>
                <a:gd name="T25" fmla="*/ 3 h 17"/>
                <a:gd name="T26" fmla="*/ 18 w 20"/>
                <a:gd name="T27" fmla="*/ 1 h 17"/>
                <a:gd name="T28" fmla="*/ 14 w 20"/>
                <a:gd name="T29" fmla="*/ 1 h 17"/>
                <a:gd name="T30" fmla="*/ 14 w 20"/>
                <a:gd name="T31" fmla="*/ 1 h 17"/>
                <a:gd name="T32" fmla="*/ 10 w 20"/>
                <a:gd name="T33" fmla="*/ 1 h 17"/>
                <a:gd name="T34" fmla="*/ 10 w 20"/>
                <a:gd name="T35" fmla="*/ 1 h 17"/>
                <a:gd name="T36" fmla="*/ 7 w 20"/>
                <a:gd name="T37" fmla="*/ 0 h 17"/>
                <a:gd name="T38" fmla="*/ 4 w 20"/>
                <a:gd name="T39" fmla="*/ 2 h 17"/>
                <a:gd name="T40" fmla="*/ 3 w 20"/>
                <a:gd name="T41" fmla="*/ 6 h 17"/>
                <a:gd name="T42" fmla="*/ 3 w 20"/>
                <a:gd name="T43" fmla="*/ 6 h 17"/>
                <a:gd name="T44" fmla="*/ 1 w 20"/>
                <a:gd name="T45" fmla="*/ 10 h 17"/>
                <a:gd name="T46" fmla="*/ 1 w 20"/>
                <a:gd name="T47" fmla="*/ 10 h 17"/>
                <a:gd name="T48" fmla="*/ 0 w 20"/>
                <a:gd name="T49" fmla="*/ 14 h 17"/>
                <a:gd name="T50" fmla="*/ 0 w 20"/>
                <a:gd name="T51" fmla="*/ 14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0" y="14"/>
                  </a:moveTo>
                  <a:lnTo>
                    <a:pt x="1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4" y="2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V="1">
              <a:off x="2087" y="2370"/>
              <a:ext cx="1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V="1">
              <a:off x="2085" y="2366"/>
              <a:ext cx="14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2087" y="2363"/>
              <a:ext cx="27" cy="19"/>
            </a:xfrm>
            <a:custGeom>
              <a:avLst/>
              <a:gdLst>
                <a:gd name="T0" fmla="*/ 21 w 27"/>
                <a:gd name="T1" fmla="*/ 16 h 19"/>
                <a:gd name="T2" fmla="*/ 26 w 27"/>
                <a:gd name="T3" fmla="*/ 12 h 19"/>
                <a:gd name="T4" fmla="*/ 25 w 27"/>
                <a:gd name="T5" fmla="*/ 10 h 19"/>
                <a:gd name="T6" fmla="*/ 25 w 27"/>
                <a:gd name="T7" fmla="*/ 10 h 19"/>
                <a:gd name="T8" fmla="*/ 19 w 27"/>
                <a:gd name="T9" fmla="*/ 1 h 19"/>
                <a:gd name="T10" fmla="*/ 18 w 27"/>
                <a:gd name="T11" fmla="*/ 0 h 19"/>
                <a:gd name="T12" fmla="*/ 18 w 27"/>
                <a:gd name="T13" fmla="*/ 0 h 19"/>
                <a:gd name="T14" fmla="*/ 12 w 27"/>
                <a:gd name="T15" fmla="*/ 2 h 19"/>
                <a:gd name="T16" fmla="*/ 7 w 27"/>
                <a:gd name="T17" fmla="*/ 5 h 19"/>
                <a:gd name="T18" fmla="*/ 7 w 27"/>
                <a:gd name="T19" fmla="*/ 5 h 19"/>
                <a:gd name="T20" fmla="*/ 3 w 27"/>
                <a:gd name="T21" fmla="*/ 10 h 19"/>
                <a:gd name="T22" fmla="*/ 4 w 27"/>
                <a:gd name="T23" fmla="*/ 12 h 19"/>
                <a:gd name="T24" fmla="*/ 0 w 27"/>
                <a:gd name="T25" fmla="*/ 15 h 19"/>
                <a:gd name="T26" fmla="*/ 0 w 27"/>
                <a:gd name="T27" fmla="*/ 17 h 19"/>
                <a:gd name="T28" fmla="*/ 6 w 27"/>
                <a:gd name="T29" fmla="*/ 16 h 19"/>
                <a:gd name="T30" fmla="*/ 8 w 27"/>
                <a:gd name="T31" fmla="*/ 18 h 19"/>
                <a:gd name="T32" fmla="*/ 14 w 27"/>
                <a:gd name="T33" fmla="*/ 17 h 19"/>
                <a:gd name="T34" fmla="*/ 14 w 27"/>
                <a:gd name="T35" fmla="*/ 17 h 19"/>
                <a:gd name="T36" fmla="*/ 21 w 27"/>
                <a:gd name="T37" fmla="*/ 16 h 19"/>
                <a:gd name="T38" fmla="*/ 21 w 27"/>
                <a:gd name="T39" fmla="*/ 16 h 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7" h="19">
                  <a:moveTo>
                    <a:pt x="21" y="16"/>
                  </a:moveTo>
                  <a:lnTo>
                    <a:pt x="26" y="12"/>
                  </a:lnTo>
                  <a:lnTo>
                    <a:pt x="25" y="10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7" y="5"/>
                  </a:lnTo>
                  <a:lnTo>
                    <a:pt x="3" y="10"/>
                  </a:lnTo>
                  <a:lnTo>
                    <a:pt x="4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4" y="17"/>
                  </a:lnTo>
                  <a:lnTo>
                    <a:pt x="21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2087" y="2367"/>
              <a:ext cx="26" cy="17"/>
            </a:xfrm>
            <a:custGeom>
              <a:avLst/>
              <a:gdLst>
                <a:gd name="T0" fmla="*/ 0 w 26"/>
                <a:gd name="T1" fmla="*/ 5 h 17"/>
                <a:gd name="T2" fmla="*/ 22 w 26"/>
                <a:gd name="T3" fmla="*/ 0 h 17"/>
                <a:gd name="T4" fmla="*/ 25 w 26"/>
                <a:gd name="T5" fmla="*/ 9 h 17"/>
                <a:gd name="T6" fmla="*/ 1 w 26"/>
                <a:gd name="T7" fmla="*/ 16 h 17"/>
                <a:gd name="T8" fmla="*/ 0 w 26"/>
                <a:gd name="T9" fmla="*/ 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5"/>
                  </a:moveTo>
                  <a:lnTo>
                    <a:pt x="22" y="0"/>
                  </a:lnTo>
                  <a:lnTo>
                    <a:pt x="25" y="9"/>
                  </a:lnTo>
                  <a:lnTo>
                    <a:pt x="1" y="16"/>
                  </a:lnTo>
                  <a:lnTo>
                    <a:pt x="0" y="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2099" y="2357"/>
              <a:ext cx="21" cy="21"/>
            </a:xfrm>
            <a:custGeom>
              <a:avLst/>
              <a:gdLst>
                <a:gd name="T0" fmla="*/ 0 w 21"/>
                <a:gd name="T1" fmla="*/ 14 h 21"/>
                <a:gd name="T2" fmla="*/ 1 w 21"/>
                <a:gd name="T3" fmla="*/ 17 h 21"/>
                <a:gd name="T4" fmla="*/ 4 w 21"/>
                <a:gd name="T5" fmla="*/ 15 h 21"/>
                <a:gd name="T6" fmla="*/ 6 w 21"/>
                <a:gd name="T7" fmla="*/ 20 h 21"/>
                <a:gd name="T8" fmla="*/ 10 w 21"/>
                <a:gd name="T9" fmla="*/ 20 h 21"/>
                <a:gd name="T10" fmla="*/ 10 w 21"/>
                <a:gd name="T11" fmla="*/ 20 h 21"/>
                <a:gd name="T12" fmla="*/ 13 w 21"/>
                <a:gd name="T13" fmla="*/ 18 h 21"/>
                <a:gd name="T14" fmla="*/ 16 w 21"/>
                <a:gd name="T15" fmla="*/ 17 h 21"/>
                <a:gd name="T16" fmla="*/ 16 w 21"/>
                <a:gd name="T17" fmla="*/ 17 h 21"/>
                <a:gd name="T18" fmla="*/ 19 w 21"/>
                <a:gd name="T19" fmla="*/ 15 h 21"/>
                <a:gd name="T20" fmla="*/ 20 w 21"/>
                <a:gd name="T21" fmla="*/ 11 h 21"/>
                <a:gd name="T22" fmla="*/ 17 w 21"/>
                <a:gd name="T23" fmla="*/ 6 h 21"/>
                <a:gd name="T24" fmla="*/ 20 w 21"/>
                <a:gd name="T25" fmla="*/ 4 h 21"/>
                <a:gd name="T26" fmla="*/ 19 w 21"/>
                <a:gd name="T27" fmla="*/ 2 h 21"/>
                <a:gd name="T28" fmla="*/ 15 w 21"/>
                <a:gd name="T29" fmla="*/ 2 h 21"/>
                <a:gd name="T30" fmla="*/ 15 w 21"/>
                <a:gd name="T31" fmla="*/ 2 h 21"/>
                <a:gd name="T32" fmla="*/ 13 w 21"/>
                <a:gd name="T33" fmla="*/ 0 h 21"/>
                <a:gd name="T34" fmla="*/ 10 w 21"/>
                <a:gd name="T35" fmla="*/ 1 h 21"/>
                <a:gd name="T36" fmla="*/ 8 w 21"/>
                <a:gd name="T37" fmla="*/ 3 h 21"/>
                <a:gd name="T38" fmla="*/ 3 w 21"/>
                <a:gd name="T39" fmla="*/ 6 h 21"/>
                <a:gd name="T40" fmla="*/ 3 w 21"/>
                <a:gd name="T41" fmla="*/ 6 h 21"/>
                <a:gd name="T42" fmla="*/ 0 w 21"/>
                <a:gd name="T43" fmla="*/ 8 h 21"/>
                <a:gd name="T44" fmla="*/ 1 w 21"/>
                <a:gd name="T45" fmla="*/ 10 h 21"/>
                <a:gd name="T46" fmla="*/ 1 w 21"/>
                <a:gd name="T47" fmla="*/ 10 h 21"/>
                <a:gd name="T48" fmla="*/ 0 w 21"/>
                <a:gd name="T49" fmla="*/ 14 h 21"/>
                <a:gd name="T50" fmla="*/ 0 w 21"/>
                <a:gd name="T51" fmla="*/ 14 h 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" h="21">
                  <a:moveTo>
                    <a:pt x="0" y="14"/>
                  </a:moveTo>
                  <a:lnTo>
                    <a:pt x="1" y="17"/>
                  </a:lnTo>
                  <a:lnTo>
                    <a:pt x="4" y="15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3" y="18"/>
                  </a:lnTo>
                  <a:lnTo>
                    <a:pt x="16" y="17"/>
                  </a:lnTo>
                  <a:lnTo>
                    <a:pt x="19" y="15"/>
                  </a:lnTo>
                  <a:lnTo>
                    <a:pt x="20" y="11"/>
                  </a:lnTo>
                  <a:lnTo>
                    <a:pt x="17" y="6"/>
                  </a:lnTo>
                  <a:lnTo>
                    <a:pt x="20" y="4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3"/>
                  </a:lnTo>
                  <a:lnTo>
                    <a:pt x="3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 flipV="1">
              <a:off x="2087" y="2355"/>
              <a:ext cx="12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 flipV="1">
              <a:off x="2088" y="2352"/>
              <a:ext cx="12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087" y="2348"/>
              <a:ext cx="25" cy="21"/>
            </a:xfrm>
            <a:custGeom>
              <a:avLst/>
              <a:gdLst>
                <a:gd name="T0" fmla="*/ 20 w 25"/>
                <a:gd name="T1" fmla="*/ 15 h 21"/>
                <a:gd name="T2" fmla="*/ 20 w 25"/>
                <a:gd name="T3" fmla="*/ 15 h 21"/>
                <a:gd name="T4" fmla="*/ 19 w 25"/>
                <a:gd name="T5" fmla="*/ 13 h 21"/>
                <a:gd name="T6" fmla="*/ 24 w 25"/>
                <a:gd name="T7" fmla="*/ 9 h 21"/>
                <a:gd name="T8" fmla="*/ 18 w 25"/>
                <a:gd name="T9" fmla="*/ 0 h 21"/>
                <a:gd name="T10" fmla="*/ 13 w 25"/>
                <a:gd name="T11" fmla="*/ 3 h 21"/>
                <a:gd name="T12" fmla="*/ 12 w 25"/>
                <a:gd name="T13" fmla="*/ 1 h 21"/>
                <a:gd name="T14" fmla="*/ 8 w 25"/>
                <a:gd name="T15" fmla="*/ 4 h 21"/>
                <a:gd name="T16" fmla="*/ 9 w 25"/>
                <a:gd name="T17" fmla="*/ 6 h 21"/>
                <a:gd name="T18" fmla="*/ 3 w 25"/>
                <a:gd name="T19" fmla="*/ 9 h 21"/>
                <a:gd name="T20" fmla="*/ 0 w 25"/>
                <a:gd name="T21" fmla="*/ 15 h 21"/>
                <a:gd name="T22" fmla="*/ 0 w 25"/>
                <a:gd name="T23" fmla="*/ 16 h 21"/>
                <a:gd name="T24" fmla="*/ 0 w 25"/>
                <a:gd name="T25" fmla="*/ 16 h 21"/>
                <a:gd name="T26" fmla="*/ 2 w 25"/>
                <a:gd name="T27" fmla="*/ 18 h 21"/>
                <a:gd name="T28" fmla="*/ 3 w 25"/>
                <a:gd name="T29" fmla="*/ 20 h 21"/>
                <a:gd name="T30" fmla="*/ 3 w 25"/>
                <a:gd name="T31" fmla="*/ 20 h 21"/>
                <a:gd name="T32" fmla="*/ 9 w 25"/>
                <a:gd name="T33" fmla="*/ 19 h 21"/>
                <a:gd name="T34" fmla="*/ 14 w 25"/>
                <a:gd name="T35" fmla="*/ 16 h 21"/>
                <a:gd name="T36" fmla="*/ 15 w 25"/>
                <a:gd name="T37" fmla="*/ 18 h 21"/>
                <a:gd name="T38" fmla="*/ 20 w 25"/>
                <a:gd name="T39" fmla="*/ 15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20" y="15"/>
                  </a:moveTo>
                  <a:lnTo>
                    <a:pt x="20" y="15"/>
                  </a:lnTo>
                  <a:lnTo>
                    <a:pt x="19" y="13"/>
                  </a:lnTo>
                  <a:lnTo>
                    <a:pt x="24" y="9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8" y="4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3" y="20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5" y="18"/>
                  </a:lnTo>
                  <a:lnTo>
                    <a:pt x="20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2087" y="2354"/>
              <a:ext cx="27" cy="17"/>
            </a:xfrm>
            <a:custGeom>
              <a:avLst/>
              <a:gdLst>
                <a:gd name="T0" fmla="*/ 0 w 27"/>
                <a:gd name="T1" fmla="*/ 6 h 17"/>
                <a:gd name="T2" fmla="*/ 23 w 27"/>
                <a:gd name="T3" fmla="*/ 0 h 17"/>
                <a:gd name="T4" fmla="*/ 26 w 27"/>
                <a:gd name="T5" fmla="*/ 9 h 17"/>
                <a:gd name="T6" fmla="*/ 1 w 27"/>
                <a:gd name="T7" fmla="*/ 16 h 17"/>
                <a:gd name="T8" fmla="*/ 0 w 27"/>
                <a:gd name="T9" fmla="*/ 6 h 17"/>
                <a:gd name="T10" fmla="*/ 0 w 2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7">
                  <a:moveTo>
                    <a:pt x="0" y="6"/>
                  </a:moveTo>
                  <a:lnTo>
                    <a:pt x="23" y="0"/>
                  </a:lnTo>
                  <a:lnTo>
                    <a:pt x="26" y="9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2099" y="2347"/>
              <a:ext cx="22" cy="20"/>
            </a:xfrm>
            <a:custGeom>
              <a:avLst/>
              <a:gdLst>
                <a:gd name="T0" fmla="*/ 0 w 22"/>
                <a:gd name="T1" fmla="*/ 15 h 20"/>
                <a:gd name="T2" fmla="*/ 2 w 22"/>
                <a:gd name="T3" fmla="*/ 17 h 20"/>
                <a:gd name="T4" fmla="*/ 3 w 22"/>
                <a:gd name="T5" fmla="*/ 19 h 20"/>
                <a:gd name="T6" fmla="*/ 11 w 22"/>
                <a:gd name="T7" fmla="*/ 19 h 20"/>
                <a:gd name="T8" fmla="*/ 14 w 22"/>
                <a:gd name="T9" fmla="*/ 16 h 20"/>
                <a:gd name="T10" fmla="*/ 14 w 22"/>
                <a:gd name="T11" fmla="*/ 14 h 20"/>
                <a:gd name="T12" fmla="*/ 16 w 22"/>
                <a:gd name="T13" fmla="*/ 12 h 20"/>
                <a:gd name="T14" fmla="*/ 19 w 22"/>
                <a:gd name="T15" fmla="*/ 8 h 20"/>
                <a:gd name="T16" fmla="*/ 17 w 22"/>
                <a:gd name="T17" fmla="*/ 6 h 20"/>
                <a:gd name="T18" fmla="*/ 21 w 22"/>
                <a:gd name="T19" fmla="*/ 4 h 20"/>
                <a:gd name="T20" fmla="*/ 19 w 22"/>
                <a:gd name="T21" fmla="*/ 0 h 20"/>
                <a:gd name="T22" fmla="*/ 15 w 22"/>
                <a:gd name="T23" fmla="*/ 2 h 20"/>
                <a:gd name="T24" fmla="*/ 14 w 22"/>
                <a:gd name="T25" fmla="*/ 0 h 20"/>
                <a:gd name="T26" fmla="*/ 10 w 22"/>
                <a:gd name="T27" fmla="*/ 1 h 20"/>
                <a:gd name="T28" fmla="*/ 7 w 22"/>
                <a:gd name="T29" fmla="*/ 3 h 20"/>
                <a:gd name="T30" fmla="*/ 7 w 22"/>
                <a:gd name="T31" fmla="*/ 3 h 20"/>
                <a:gd name="T32" fmla="*/ 4 w 22"/>
                <a:gd name="T33" fmla="*/ 5 h 20"/>
                <a:gd name="T34" fmla="*/ 0 w 22"/>
                <a:gd name="T35" fmla="*/ 13 h 20"/>
                <a:gd name="T36" fmla="*/ 0 w 22"/>
                <a:gd name="T37" fmla="*/ 15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20">
                  <a:moveTo>
                    <a:pt x="0" y="15"/>
                  </a:moveTo>
                  <a:lnTo>
                    <a:pt x="2" y="17"/>
                  </a:lnTo>
                  <a:lnTo>
                    <a:pt x="3" y="19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9" y="8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7" y="3"/>
                  </a:lnTo>
                  <a:lnTo>
                    <a:pt x="4" y="5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Line 38"/>
            <p:cNvSpPr>
              <a:spLocks noChangeShapeType="1"/>
            </p:cNvSpPr>
            <p:nvPr/>
          </p:nvSpPr>
          <p:spPr bwMode="auto">
            <a:xfrm flipV="1">
              <a:off x="2104" y="2338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6" name="Line 39"/>
            <p:cNvSpPr>
              <a:spLocks noChangeShapeType="1"/>
            </p:cNvSpPr>
            <p:nvPr/>
          </p:nvSpPr>
          <p:spPr bwMode="auto">
            <a:xfrm flipV="1">
              <a:off x="2104" y="2338"/>
              <a:ext cx="12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2107" y="2332"/>
              <a:ext cx="24" cy="21"/>
            </a:xfrm>
            <a:custGeom>
              <a:avLst/>
              <a:gdLst>
                <a:gd name="T0" fmla="*/ 17 w 24"/>
                <a:gd name="T1" fmla="*/ 16 h 21"/>
                <a:gd name="T2" fmla="*/ 23 w 24"/>
                <a:gd name="T3" fmla="*/ 13 h 21"/>
                <a:gd name="T4" fmla="*/ 22 w 24"/>
                <a:gd name="T5" fmla="*/ 11 h 21"/>
                <a:gd name="T6" fmla="*/ 22 w 24"/>
                <a:gd name="T7" fmla="*/ 11 h 21"/>
                <a:gd name="T8" fmla="*/ 16 w 24"/>
                <a:gd name="T9" fmla="*/ 1 h 21"/>
                <a:gd name="T10" fmla="*/ 16 w 24"/>
                <a:gd name="T11" fmla="*/ 1 h 21"/>
                <a:gd name="T12" fmla="*/ 15 w 24"/>
                <a:gd name="T13" fmla="*/ 0 h 21"/>
                <a:gd name="T14" fmla="*/ 10 w 24"/>
                <a:gd name="T15" fmla="*/ 2 h 21"/>
                <a:gd name="T16" fmla="*/ 7 w 24"/>
                <a:gd name="T17" fmla="*/ 7 h 21"/>
                <a:gd name="T18" fmla="*/ 7 w 24"/>
                <a:gd name="T19" fmla="*/ 7 h 21"/>
                <a:gd name="T20" fmla="*/ 3 w 24"/>
                <a:gd name="T21" fmla="*/ 12 h 21"/>
                <a:gd name="T22" fmla="*/ 3 w 24"/>
                <a:gd name="T23" fmla="*/ 12 h 21"/>
                <a:gd name="T24" fmla="*/ 0 w 24"/>
                <a:gd name="T25" fmla="*/ 18 h 21"/>
                <a:gd name="T26" fmla="*/ 0 w 24"/>
                <a:gd name="T27" fmla="*/ 20 h 21"/>
                <a:gd name="T28" fmla="*/ 6 w 24"/>
                <a:gd name="T29" fmla="*/ 18 h 21"/>
                <a:gd name="T30" fmla="*/ 6 w 24"/>
                <a:gd name="T31" fmla="*/ 18 h 21"/>
                <a:gd name="T32" fmla="*/ 12 w 24"/>
                <a:gd name="T33" fmla="*/ 17 h 21"/>
                <a:gd name="T34" fmla="*/ 12 w 24"/>
                <a:gd name="T35" fmla="*/ 17 h 21"/>
                <a:gd name="T36" fmla="*/ 17 w 24"/>
                <a:gd name="T37" fmla="*/ 16 h 21"/>
                <a:gd name="T38" fmla="*/ 17 w 24"/>
                <a:gd name="T39" fmla="*/ 1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1">
                  <a:moveTo>
                    <a:pt x="17" y="16"/>
                  </a:moveTo>
                  <a:lnTo>
                    <a:pt x="23" y="13"/>
                  </a:lnTo>
                  <a:lnTo>
                    <a:pt x="22" y="11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7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12" y="17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2105" y="2338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2117" y="2330"/>
              <a:ext cx="22" cy="18"/>
            </a:xfrm>
            <a:custGeom>
              <a:avLst/>
              <a:gdLst>
                <a:gd name="T0" fmla="*/ 0 w 22"/>
                <a:gd name="T1" fmla="*/ 15 h 18"/>
                <a:gd name="T2" fmla="*/ 0 w 22"/>
                <a:gd name="T3" fmla="*/ 15 h 18"/>
                <a:gd name="T4" fmla="*/ 4 w 22"/>
                <a:gd name="T5" fmla="*/ 15 h 18"/>
                <a:gd name="T6" fmla="*/ 5 w 22"/>
                <a:gd name="T7" fmla="*/ 17 h 18"/>
                <a:gd name="T8" fmla="*/ 10 w 22"/>
                <a:gd name="T9" fmla="*/ 17 h 18"/>
                <a:gd name="T10" fmla="*/ 10 w 22"/>
                <a:gd name="T11" fmla="*/ 17 h 18"/>
                <a:gd name="T12" fmla="*/ 14 w 22"/>
                <a:gd name="T13" fmla="*/ 17 h 18"/>
                <a:gd name="T14" fmla="*/ 17 w 22"/>
                <a:gd name="T15" fmla="*/ 15 h 18"/>
                <a:gd name="T16" fmla="*/ 15 w 22"/>
                <a:gd name="T17" fmla="*/ 13 h 18"/>
                <a:gd name="T18" fmla="*/ 18 w 22"/>
                <a:gd name="T19" fmla="*/ 12 h 18"/>
                <a:gd name="T20" fmla="*/ 20 w 22"/>
                <a:gd name="T21" fmla="*/ 8 h 18"/>
                <a:gd name="T22" fmla="*/ 19 w 22"/>
                <a:gd name="T23" fmla="*/ 6 h 18"/>
                <a:gd name="T24" fmla="*/ 21 w 22"/>
                <a:gd name="T25" fmla="*/ 2 h 18"/>
                <a:gd name="T26" fmla="*/ 20 w 22"/>
                <a:gd name="T27" fmla="*/ 0 h 18"/>
                <a:gd name="T28" fmla="*/ 17 w 22"/>
                <a:gd name="T29" fmla="*/ 2 h 18"/>
                <a:gd name="T30" fmla="*/ 15 w 22"/>
                <a:gd name="T31" fmla="*/ 0 h 18"/>
                <a:gd name="T32" fmla="*/ 11 w 22"/>
                <a:gd name="T33" fmla="*/ 0 h 18"/>
                <a:gd name="T34" fmla="*/ 8 w 22"/>
                <a:gd name="T35" fmla="*/ 2 h 18"/>
                <a:gd name="T36" fmla="*/ 8 w 22"/>
                <a:gd name="T37" fmla="*/ 2 h 18"/>
                <a:gd name="T38" fmla="*/ 5 w 22"/>
                <a:gd name="T39" fmla="*/ 4 h 18"/>
                <a:gd name="T40" fmla="*/ 3 w 22"/>
                <a:gd name="T41" fmla="*/ 5 h 18"/>
                <a:gd name="T42" fmla="*/ 3 w 22"/>
                <a:gd name="T43" fmla="*/ 5 h 18"/>
                <a:gd name="T44" fmla="*/ 1 w 22"/>
                <a:gd name="T45" fmla="*/ 9 h 18"/>
                <a:gd name="T46" fmla="*/ 2 w 22"/>
                <a:gd name="T47" fmla="*/ 11 h 18"/>
                <a:gd name="T48" fmla="*/ 0 w 22"/>
                <a:gd name="T49" fmla="*/ 13 h 18"/>
                <a:gd name="T50" fmla="*/ 0 w 22"/>
                <a:gd name="T51" fmla="*/ 15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8">
                  <a:moveTo>
                    <a:pt x="0" y="15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1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Line 43"/>
            <p:cNvSpPr>
              <a:spLocks noChangeShapeType="1"/>
            </p:cNvSpPr>
            <p:nvPr/>
          </p:nvSpPr>
          <p:spPr bwMode="auto">
            <a:xfrm flipV="1">
              <a:off x="2124" y="2331"/>
              <a:ext cx="10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" name="Line 44"/>
            <p:cNvSpPr>
              <a:spLocks noChangeShapeType="1"/>
            </p:cNvSpPr>
            <p:nvPr/>
          </p:nvSpPr>
          <p:spPr bwMode="auto">
            <a:xfrm flipV="1">
              <a:off x="2123" y="2327"/>
              <a:ext cx="13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2127" y="2323"/>
              <a:ext cx="22" cy="23"/>
            </a:xfrm>
            <a:custGeom>
              <a:avLst/>
              <a:gdLst>
                <a:gd name="T0" fmla="*/ 16 w 22"/>
                <a:gd name="T1" fmla="*/ 17 h 23"/>
                <a:gd name="T2" fmla="*/ 21 w 22"/>
                <a:gd name="T3" fmla="*/ 14 h 23"/>
                <a:gd name="T4" fmla="*/ 21 w 22"/>
                <a:gd name="T5" fmla="*/ 14 h 23"/>
                <a:gd name="T6" fmla="*/ 20 w 22"/>
                <a:gd name="T7" fmla="*/ 11 h 23"/>
                <a:gd name="T8" fmla="*/ 15 w 22"/>
                <a:gd name="T9" fmla="*/ 2 h 23"/>
                <a:gd name="T10" fmla="*/ 14 w 22"/>
                <a:gd name="T11" fmla="*/ 0 h 23"/>
                <a:gd name="T12" fmla="*/ 14 w 22"/>
                <a:gd name="T13" fmla="*/ 0 h 23"/>
                <a:gd name="T14" fmla="*/ 9 w 22"/>
                <a:gd name="T15" fmla="*/ 3 h 23"/>
                <a:gd name="T16" fmla="*/ 5 w 22"/>
                <a:gd name="T17" fmla="*/ 6 h 23"/>
                <a:gd name="T18" fmla="*/ 5 w 22"/>
                <a:gd name="T19" fmla="*/ 6 h 23"/>
                <a:gd name="T20" fmla="*/ 3 w 22"/>
                <a:gd name="T21" fmla="*/ 14 h 23"/>
                <a:gd name="T22" fmla="*/ 3 w 22"/>
                <a:gd name="T23" fmla="*/ 14 h 23"/>
                <a:gd name="T24" fmla="*/ 0 w 22"/>
                <a:gd name="T25" fmla="*/ 20 h 23"/>
                <a:gd name="T26" fmla="*/ 0 w 22"/>
                <a:gd name="T27" fmla="*/ 22 h 23"/>
                <a:gd name="T28" fmla="*/ 5 w 22"/>
                <a:gd name="T29" fmla="*/ 19 h 23"/>
                <a:gd name="T30" fmla="*/ 6 w 22"/>
                <a:gd name="T31" fmla="*/ 21 h 23"/>
                <a:gd name="T32" fmla="*/ 11 w 22"/>
                <a:gd name="T33" fmla="*/ 20 h 23"/>
                <a:gd name="T34" fmla="*/ 11 w 22"/>
                <a:gd name="T35" fmla="*/ 20 h 23"/>
                <a:gd name="T36" fmla="*/ 16 w 22"/>
                <a:gd name="T37" fmla="*/ 17 h 23"/>
                <a:gd name="T38" fmla="*/ 16 w 22"/>
                <a:gd name="T39" fmla="*/ 17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" h="23">
                  <a:moveTo>
                    <a:pt x="16" y="17"/>
                  </a:moveTo>
                  <a:lnTo>
                    <a:pt x="21" y="14"/>
                  </a:lnTo>
                  <a:lnTo>
                    <a:pt x="20" y="11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9" y="3"/>
                  </a:lnTo>
                  <a:lnTo>
                    <a:pt x="5" y="6"/>
                  </a:lnTo>
                  <a:lnTo>
                    <a:pt x="3" y="14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11" y="20"/>
                  </a:lnTo>
                  <a:lnTo>
                    <a:pt x="16" y="1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2123" y="2328"/>
              <a:ext cx="25" cy="18"/>
            </a:xfrm>
            <a:custGeom>
              <a:avLst/>
              <a:gdLst>
                <a:gd name="T0" fmla="*/ 0 w 25"/>
                <a:gd name="T1" fmla="*/ 7 h 18"/>
                <a:gd name="T2" fmla="*/ 21 w 25"/>
                <a:gd name="T3" fmla="*/ 0 h 18"/>
                <a:gd name="T4" fmla="*/ 24 w 25"/>
                <a:gd name="T5" fmla="*/ 9 h 18"/>
                <a:gd name="T6" fmla="*/ 2 w 25"/>
                <a:gd name="T7" fmla="*/ 17 h 18"/>
                <a:gd name="T8" fmla="*/ 0 w 25"/>
                <a:gd name="T9" fmla="*/ 6 h 18"/>
                <a:gd name="T10" fmla="*/ 0 w 25"/>
                <a:gd name="T11" fmla="*/ 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8">
                  <a:moveTo>
                    <a:pt x="0" y="7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2" y="17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2138" y="2324"/>
              <a:ext cx="22" cy="17"/>
            </a:xfrm>
            <a:custGeom>
              <a:avLst/>
              <a:gdLst>
                <a:gd name="T0" fmla="*/ 0 w 22"/>
                <a:gd name="T1" fmla="*/ 14 h 17"/>
                <a:gd name="T2" fmla="*/ 0 w 22"/>
                <a:gd name="T3" fmla="*/ 14 h 17"/>
                <a:gd name="T4" fmla="*/ 5 w 22"/>
                <a:gd name="T5" fmla="*/ 14 h 17"/>
                <a:gd name="T6" fmla="*/ 6 w 22"/>
                <a:gd name="T7" fmla="*/ 16 h 17"/>
                <a:gd name="T8" fmla="*/ 10 w 22"/>
                <a:gd name="T9" fmla="*/ 16 h 17"/>
                <a:gd name="T10" fmla="*/ 10 w 22"/>
                <a:gd name="T11" fmla="*/ 16 h 17"/>
                <a:gd name="T12" fmla="*/ 12 w 22"/>
                <a:gd name="T13" fmla="*/ 14 h 17"/>
                <a:gd name="T14" fmla="*/ 15 w 22"/>
                <a:gd name="T15" fmla="*/ 12 h 17"/>
                <a:gd name="T16" fmla="*/ 15 w 22"/>
                <a:gd name="T17" fmla="*/ 12 h 17"/>
                <a:gd name="T18" fmla="*/ 18 w 22"/>
                <a:gd name="T19" fmla="*/ 10 h 17"/>
                <a:gd name="T20" fmla="*/ 20 w 22"/>
                <a:gd name="T21" fmla="*/ 7 h 17"/>
                <a:gd name="T22" fmla="*/ 19 w 22"/>
                <a:gd name="T23" fmla="*/ 5 h 17"/>
                <a:gd name="T24" fmla="*/ 21 w 22"/>
                <a:gd name="T25" fmla="*/ 1 h 17"/>
                <a:gd name="T26" fmla="*/ 20 w 22"/>
                <a:gd name="T27" fmla="*/ 0 h 17"/>
                <a:gd name="T28" fmla="*/ 15 w 22"/>
                <a:gd name="T29" fmla="*/ 0 h 17"/>
                <a:gd name="T30" fmla="*/ 15 w 22"/>
                <a:gd name="T31" fmla="*/ 0 h 17"/>
                <a:gd name="T32" fmla="*/ 11 w 22"/>
                <a:gd name="T33" fmla="*/ 0 h 17"/>
                <a:gd name="T34" fmla="*/ 9 w 22"/>
                <a:gd name="T35" fmla="*/ 1 h 17"/>
                <a:gd name="T36" fmla="*/ 8 w 22"/>
                <a:gd name="T37" fmla="*/ 0 h 17"/>
                <a:gd name="T38" fmla="*/ 5 w 22"/>
                <a:gd name="T39" fmla="*/ 0 h 17"/>
                <a:gd name="T40" fmla="*/ 3 w 22"/>
                <a:gd name="T41" fmla="*/ 4 h 17"/>
                <a:gd name="T42" fmla="*/ 3 w 22"/>
                <a:gd name="T43" fmla="*/ 4 h 17"/>
                <a:gd name="T44" fmla="*/ 1 w 22"/>
                <a:gd name="T45" fmla="*/ 8 h 17"/>
                <a:gd name="T46" fmla="*/ 1 w 22"/>
                <a:gd name="T47" fmla="*/ 8 h 17"/>
                <a:gd name="T48" fmla="*/ 0 w 22"/>
                <a:gd name="T49" fmla="*/ 12 h 17"/>
                <a:gd name="T50" fmla="*/ 0 w 22"/>
                <a:gd name="T51" fmla="*/ 14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0" y="14"/>
                  </a:moveTo>
                  <a:lnTo>
                    <a:pt x="0" y="14"/>
                  </a:lnTo>
                  <a:lnTo>
                    <a:pt x="5" y="14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5" y="12"/>
                  </a:lnTo>
                  <a:lnTo>
                    <a:pt x="18" y="10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5" name="Line 48"/>
            <p:cNvSpPr>
              <a:spLocks noChangeShapeType="1"/>
            </p:cNvSpPr>
            <p:nvPr/>
          </p:nvSpPr>
          <p:spPr bwMode="auto">
            <a:xfrm flipV="1">
              <a:off x="2138" y="2335"/>
              <a:ext cx="11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6" name="Line 49"/>
            <p:cNvSpPr>
              <a:spLocks noChangeShapeType="1"/>
            </p:cNvSpPr>
            <p:nvPr/>
          </p:nvSpPr>
          <p:spPr bwMode="auto">
            <a:xfrm flipV="1">
              <a:off x="2138" y="2333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7" name="Freeform 50"/>
            <p:cNvSpPr>
              <a:spLocks/>
            </p:cNvSpPr>
            <p:nvPr/>
          </p:nvSpPr>
          <p:spPr bwMode="auto">
            <a:xfrm>
              <a:off x="2138" y="2328"/>
              <a:ext cx="25" cy="20"/>
            </a:xfrm>
            <a:custGeom>
              <a:avLst/>
              <a:gdLst>
                <a:gd name="T0" fmla="*/ 21 w 25"/>
                <a:gd name="T1" fmla="*/ 13 h 20"/>
                <a:gd name="T2" fmla="*/ 21 w 25"/>
                <a:gd name="T3" fmla="*/ 13 h 20"/>
                <a:gd name="T4" fmla="*/ 21 w 25"/>
                <a:gd name="T5" fmla="*/ 13 h 20"/>
                <a:gd name="T6" fmla="*/ 24 w 25"/>
                <a:gd name="T7" fmla="*/ 9 h 20"/>
                <a:gd name="T8" fmla="*/ 19 w 25"/>
                <a:gd name="T9" fmla="*/ 0 h 20"/>
                <a:gd name="T10" fmla="*/ 13 w 25"/>
                <a:gd name="T11" fmla="*/ 0 h 20"/>
                <a:gd name="T12" fmla="*/ 13 w 25"/>
                <a:gd name="T13" fmla="*/ 0 h 20"/>
                <a:gd name="T14" fmla="*/ 9 w 25"/>
                <a:gd name="T15" fmla="*/ 2 h 20"/>
                <a:gd name="T16" fmla="*/ 5 w 25"/>
                <a:gd name="T17" fmla="*/ 5 h 20"/>
                <a:gd name="T18" fmla="*/ 5 w 25"/>
                <a:gd name="T19" fmla="*/ 5 h 20"/>
                <a:gd name="T20" fmla="*/ 2 w 25"/>
                <a:gd name="T21" fmla="*/ 9 h 20"/>
                <a:gd name="T22" fmla="*/ 4 w 25"/>
                <a:gd name="T23" fmla="*/ 12 h 20"/>
                <a:gd name="T24" fmla="*/ 0 w 25"/>
                <a:gd name="T25" fmla="*/ 14 h 20"/>
                <a:gd name="T26" fmla="*/ 2 w 25"/>
                <a:gd name="T27" fmla="*/ 19 h 20"/>
                <a:gd name="T28" fmla="*/ 6 w 25"/>
                <a:gd name="T29" fmla="*/ 16 h 20"/>
                <a:gd name="T30" fmla="*/ 8 w 25"/>
                <a:gd name="T31" fmla="*/ 18 h 20"/>
                <a:gd name="T32" fmla="*/ 13 w 25"/>
                <a:gd name="T33" fmla="*/ 18 h 20"/>
                <a:gd name="T34" fmla="*/ 13 w 25"/>
                <a:gd name="T35" fmla="*/ 18 h 20"/>
                <a:gd name="T36" fmla="*/ 17 w 25"/>
                <a:gd name="T37" fmla="*/ 16 h 20"/>
                <a:gd name="T38" fmla="*/ 21 w 25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0">
                  <a:moveTo>
                    <a:pt x="21" y="13"/>
                  </a:moveTo>
                  <a:lnTo>
                    <a:pt x="21" y="13"/>
                  </a:lnTo>
                  <a:lnTo>
                    <a:pt x="24" y="9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2" y="19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3" y="18"/>
                  </a:lnTo>
                  <a:lnTo>
                    <a:pt x="17" y="16"/>
                  </a:lnTo>
                  <a:lnTo>
                    <a:pt x="21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2138" y="2334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9 h 17"/>
                <a:gd name="T6" fmla="*/ 1 w 25"/>
                <a:gd name="T7" fmla="*/ 16 h 17"/>
                <a:gd name="T8" fmla="*/ 0 w 25"/>
                <a:gd name="T9" fmla="*/ 5 h 17"/>
                <a:gd name="T10" fmla="*/ 0 w 25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1" y="16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49" name="Freeform 52"/>
            <p:cNvSpPr>
              <a:spLocks/>
            </p:cNvSpPr>
            <p:nvPr/>
          </p:nvSpPr>
          <p:spPr bwMode="auto">
            <a:xfrm>
              <a:off x="2152" y="2329"/>
              <a:ext cx="19" cy="18"/>
            </a:xfrm>
            <a:custGeom>
              <a:avLst/>
              <a:gdLst>
                <a:gd name="T0" fmla="*/ 0 w 19"/>
                <a:gd name="T1" fmla="*/ 13 h 18"/>
                <a:gd name="T2" fmla="*/ 0 w 19"/>
                <a:gd name="T3" fmla="*/ 15 h 18"/>
                <a:gd name="T4" fmla="*/ 4 w 19"/>
                <a:gd name="T5" fmla="*/ 15 h 18"/>
                <a:gd name="T6" fmla="*/ 5 w 19"/>
                <a:gd name="T7" fmla="*/ 17 h 18"/>
                <a:gd name="T8" fmla="*/ 9 w 19"/>
                <a:gd name="T9" fmla="*/ 17 h 18"/>
                <a:gd name="T10" fmla="*/ 11 w 19"/>
                <a:gd name="T11" fmla="*/ 16 h 18"/>
                <a:gd name="T12" fmla="*/ 11 w 19"/>
                <a:gd name="T13" fmla="*/ 16 h 18"/>
                <a:gd name="T14" fmla="*/ 14 w 19"/>
                <a:gd name="T15" fmla="*/ 14 h 18"/>
                <a:gd name="T16" fmla="*/ 16 w 19"/>
                <a:gd name="T17" fmla="*/ 12 h 18"/>
                <a:gd name="T18" fmla="*/ 16 w 19"/>
                <a:gd name="T19" fmla="*/ 12 h 18"/>
                <a:gd name="T20" fmla="*/ 18 w 19"/>
                <a:gd name="T21" fmla="*/ 9 h 18"/>
                <a:gd name="T22" fmla="*/ 17 w 19"/>
                <a:gd name="T23" fmla="*/ 7 h 18"/>
                <a:gd name="T24" fmla="*/ 18 w 19"/>
                <a:gd name="T25" fmla="*/ 3 h 18"/>
                <a:gd name="T26" fmla="*/ 17 w 19"/>
                <a:gd name="T27" fmla="*/ 1 h 18"/>
                <a:gd name="T28" fmla="*/ 13 w 19"/>
                <a:gd name="T29" fmla="*/ 1 h 18"/>
                <a:gd name="T30" fmla="*/ 13 w 19"/>
                <a:gd name="T31" fmla="*/ 1 h 18"/>
                <a:gd name="T32" fmla="*/ 9 w 19"/>
                <a:gd name="T33" fmla="*/ 1 h 18"/>
                <a:gd name="T34" fmla="*/ 9 w 19"/>
                <a:gd name="T35" fmla="*/ 1 h 18"/>
                <a:gd name="T36" fmla="*/ 6 w 19"/>
                <a:gd name="T37" fmla="*/ 0 h 18"/>
                <a:gd name="T38" fmla="*/ 4 w 19"/>
                <a:gd name="T39" fmla="*/ 2 h 18"/>
                <a:gd name="T40" fmla="*/ 5 w 19"/>
                <a:gd name="T41" fmla="*/ 4 h 18"/>
                <a:gd name="T42" fmla="*/ 2 w 19"/>
                <a:gd name="T43" fmla="*/ 6 h 18"/>
                <a:gd name="T44" fmla="*/ 0 w 19"/>
                <a:gd name="T45" fmla="*/ 9 h 18"/>
                <a:gd name="T46" fmla="*/ 0 w 19"/>
                <a:gd name="T47" fmla="*/ 9 h 18"/>
                <a:gd name="T48" fmla="*/ 0 w 19"/>
                <a:gd name="T49" fmla="*/ 13 h 18"/>
                <a:gd name="T50" fmla="*/ 0 w 19"/>
                <a:gd name="T51" fmla="*/ 13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" h="18">
                  <a:moveTo>
                    <a:pt x="0" y="13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0" name="Line 53"/>
            <p:cNvSpPr>
              <a:spLocks noChangeShapeType="1"/>
            </p:cNvSpPr>
            <p:nvPr/>
          </p:nvSpPr>
          <p:spPr bwMode="auto">
            <a:xfrm flipV="1">
              <a:off x="2135" y="2348"/>
              <a:ext cx="12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 flipV="1">
              <a:off x="2136" y="2348"/>
              <a:ext cx="11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2" name="Freeform 55"/>
            <p:cNvSpPr>
              <a:spLocks/>
            </p:cNvSpPr>
            <p:nvPr/>
          </p:nvSpPr>
          <p:spPr bwMode="auto">
            <a:xfrm>
              <a:off x="2138" y="2343"/>
              <a:ext cx="25" cy="18"/>
            </a:xfrm>
            <a:custGeom>
              <a:avLst/>
              <a:gdLst>
                <a:gd name="T0" fmla="*/ 17 w 25"/>
                <a:gd name="T1" fmla="*/ 15 h 18"/>
                <a:gd name="T2" fmla="*/ 21 w 25"/>
                <a:gd name="T3" fmla="*/ 12 h 18"/>
                <a:gd name="T4" fmla="*/ 20 w 25"/>
                <a:gd name="T5" fmla="*/ 11 h 18"/>
                <a:gd name="T6" fmla="*/ 24 w 25"/>
                <a:gd name="T7" fmla="*/ 7 h 18"/>
                <a:gd name="T8" fmla="*/ 19 w 25"/>
                <a:gd name="T9" fmla="*/ 0 h 18"/>
                <a:gd name="T10" fmla="*/ 13 w 25"/>
                <a:gd name="T11" fmla="*/ 0 h 18"/>
                <a:gd name="T12" fmla="*/ 13 w 25"/>
                <a:gd name="T13" fmla="*/ 0 h 18"/>
                <a:gd name="T14" fmla="*/ 10 w 25"/>
                <a:gd name="T15" fmla="*/ 2 h 18"/>
                <a:gd name="T16" fmla="*/ 5 w 25"/>
                <a:gd name="T17" fmla="*/ 5 h 18"/>
                <a:gd name="T18" fmla="*/ 5 w 25"/>
                <a:gd name="T19" fmla="*/ 5 h 18"/>
                <a:gd name="T20" fmla="*/ 2 w 25"/>
                <a:gd name="T21" fmla="*/ 9 h 18"/>
                <a:gd name="T22" fmla="*/ 3 w 25"/>
                <a:gd name="T23" fmla="*/ 11 h 18"/>
                <a:gd name="T24" fmla="*/ 0 w 25"/>
                <a:gd name="T25" fmla="*/ 13 h 18"/>
                <a:gd name="T26" fmla="*/ 0 w 25"/>
                <a:gd name="T27" fmla="*/ 15 h 18"/>
                <a:gd name="T28" fmla="*/ 6 w 25"/>
                <a:gd name="T29" fmla="*/ 15 h 18"/>
                <a:gd name="T30" fmla="*/ 7 w 25"/>
                <a:gd name="T31" fmla="*/ 17 h 18"/>
                <a:gd name="T32" fmla="*/ 12 w 25"/>
                <a:gd name="T33" fmla="*/ 16 h 18"/>
                <a:gd name="T34" fmla="*/ 12 w 25"/>
                <a:gd name="T35" fmla="*/ 16 h 18"/>
                <a:gd name="T36" fmla="*/ 17 w 25"/>
                <a:gd name="T37" fmla="*/ 15 h 18"/>
                <a:gd name="T38" fmla="*/ 17 w 25"/>
                <a:gd name="T39" fmla="*/ 15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8">
                  <a:moveTo>
                    <a:pt x="17" y="15"/>
                  </a:moveTo>
                  <a:lnTo>
                    <a:pt x="21" y="12"/>
                  </a:lnTo>
                  <a:lnTo>
                    <a:pt x="20" y="11"/>
                  </a:lnTo>
                  <a:lnTo>
                    <a:pt x="24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6" y="15"/>
                  </a:lnTo>
                  <a:lnTo>
                    <a:pt x="7" y="17"/>
                  </a:lnTo>
                  <a:lnTo>
                    <a:pt x="12" y="16"/>
                  </a:lnTo>
                  <a:lnTo>
                    <a:pt x="17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3" name="Freeform 56"/>
            <p:cNvSpPr>
              <a:spLocks/>
            </p:cNvSpPr>
            <p:nvPr/>
          </p:nvSpPr>
          <p:spPr bwMode="auto">
            <a:xfrm>
              <a:off x="2135" y="2347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3 w 26"/>
                <a:gd name="T3" fmla="*/ 0 h 17"/>
                <a:gd name="T4" fmla="*/ 25 w 26"/>
                <a:gd name="T5" fmla="*/ 10 h 17"/>
                <a:gd name="T6" fmla="*/ 2 w 26"/>
                <a:gd name="T7" fmla="*/ 16 h 17"/>
                <a:gd name="T8" fmla="*/ 0 w 26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3" y="0"/>
                  </a:lnTo>
                  <a:lnTo>
                    <a:pt x="25" y="10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4" name="Freeform 57"/>
            <p:cNvSpPr>
              <a:spLocks/>
            </p:cNvSpPr>
            <p:nvPr/>
          </p:nvSpPr>
          <p:spPr bwMode="auto">
            <a:xfrm>
              <a:off x="2148" y="2341"/>
              <a:ext cx="22" cy="17"/>
            </a:xfrm>
            <a:custGeom>
              <a:avLst/>
              <a:gdLst>
                <a:gd name="T0" fmla="*/ 0 w 22"/>
                <a:gd name="T1" fmla="*/ 15 h 17"/>
                <a:gd name="T2" fmla="*/ 0 w 22"/>
                <a:gd name="T3" fmla="*/ 15 h 17"/>
                <a:gd name="T4" fmla="*/ 5 w 22"/>
                <a:gd name="T5" fmla="*/ 15 h 17"/>
                <a:gd name="T6" fmla="*/ 5 w 22"/>
                <a:gd name="T7" fmla="*/ 15 h 17"/>
                <a:gd name="T8" fmla="*/ 9 w 22"/>
                <a:gd name="T9" fmla="*/ 16 h 17"/>
                <a:gd name="T10" fmla="*/ 9 w 22"/>
                <a:gd name="T11" fmla="*/ 16 h 17"/>
                <a:gd name="T12" fmla="*/ 13 w 22"/>
                <a:gd name="T13" fmla="*/ 16 h 17"/>
                <a:gd name="T14" fmla="*/ 16 w 22"/>
                <a:gd name="T15" fmla="*/ 14 h 17"/>
                <a:gd name="T16" fmla="*/ 18 w 22"/>
                <a:gd name="T17" fmla="*/ 10 h 17"/>
                <a:gd name="T18" fmla="*/ 18 w 22"/>
                <a:gd name="T19" fmla="*/ 10 h 17"/>
                <a:gd name="T20" fmla="*/ 19 w 22"/>
                <a:gd name="T21" fmla="*/ 6 h 17"/>
                <a:gd name="T22" fmla="*/ 19 w 22"/>
                <a:gd name="T23" fmla="*/ 6 h 17"/>
                <a:gd name="T24" fmla="*/ 21 w 22"/>
                <a:gd name="T25" fmla="*/ 2 h 17"/>
                <a:gd name="T26" fmla="*/ 20 w 22"/>
                <a:gd name="T27" fmla="*/ 0 h 17"/>
                <a:gd name="T28" fmla="*/ 16 w 22"/>
                <a:gd name="T29" fmla="*/ 2 h 17"/>
                <a:gd name="T30" fmla="*/ 15 w 22"/>
                <a:gd name="T31" fmla="*/ 0 h 17"/>
                <a:gd name="T32" fmla="*/ 11 w 22"/>
                <a:gd name="T33" fmla="*/ 0 h 17"/>
                <a:gd name="T34" fmla="*/ 11 w 22"/>
                <a:gd name="T35" fmla="*/ 0 h 17"/>
                <a:gd name="T36" fmla="*/ 9 w 22"/>
                <a:gd name="T37" fmla="*/ 1 h 17"/>
                <a:gd name="T38" fmla="*/ 6 w 22"/>
                <a:gd name="T39" fmla="*/ 3 h 17"/>
                <a:gd name="T40" fmla="*/ 2 w 22"/>
                <a:gd name="T41" fmla="*/ 4 h 17"/>
                <a:gd name="T42" fmla="*/ 2 w 22"/>
                <a:gd name="T43" fmla="*/ 4 h 17"/>
                <a:gd name="T44" fmla="*/ 1 w 22"/>
                <a:gd name="T45" fmla="*/ 9 h 17"/>
                <a:gd name="T46" fmla="*/ 2 w 22"/>
                <a:gd name="T47" fmla="*/ 11 h 17"/>
                <a:gd name="T48" fmla="*/ 0 w 22"/>
                <a:gd name="T49" fmla="*/ 13 h 17"/>
                <a:gd name="T50" fmla="*/ 0 w 22"/>
                <a:gd name="T51" fmla="*/ 15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0" y="15"/>
                  </a:moveTo>
                  <a:lnTo>
                    <a:pt x="0" y="15"/>
                  </a:lnTo>
                  <a:lnTo>
                    <a:pt x="5" y="15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6" y="14"/>
                  </a:lnTo>
                  <a:lnTo>
                    <a:pt x="18" y="10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2" y="4"/>
                  </a:lnTo>
                  <a:lnTo>
                    <a:pt x="1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5" name="Line 58"/>
            <p:cNvSpPr>
              <a:spLocks noChangeShapeType="1"/>
            </p:cNvSpPr>
            <p:nvPr/>
          </p:nvSpPr>
          <p:spPr bwMode="auto">
            <a:xfrm flipV="1">
              <a:off x="2119" y="2364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6" name="Line 59"/>
            <p:cNvSpPr>
              <a:spLocks noChangeShapeType="1"/>
            </p:cNvSpPr>
            <p:nvPr/>
          </p:nvSpPr>
          <p:spPr bwMode="auto">
            <a:xfrm flipV="1">
              <a:off x="2121" y="2362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2121" y="2361"/>
              <a:ext cx="25" cy="20"/>
            </a:xfrm>
            <a:custGeom>
              <a:avLst/>
              <a:gdLst>
                <a:gd name="T0" fmla="*/ 19 w 25"/>
                <a:gd name="T1" fmla="*/ 13 h 20"/>
                <a:gd name="T2" fmla="*/ 19 w 25"/>
                <a:gd name="T3" fmla="*/ 13 h 20"/>
                <a:gd name="T4" fmla="*/ 18 w 25"/>
                <a:gd name="T5" fmla="*/ 11 h 20"/>
                <a:gd name="T6" fmla="*/ 24 w 25"/>
                <a:gd name="T7" fmla="*/ 9 h 20"/>
                <a:gd name="T8" fmla="*/ 18 w 25"/>
                <a:gd name="T9" fmla="*/ 0 h 20"/>
                <a:gd name="T10" fmla="*/ 13 w 25"/>
                <a:gd name="T11" fmla="*/ 2 h 20"/>
                <a:gd name="T12" fmla="*/ 12 w 25"/>
                <a:gd name="T13" fmla="*/ 0 h 20"/>
                <a:gd name="T14" fmla="*/ 8 w 25"/>
                <a:gd name="T15" fmla="*/ 4 h 20"/>
                <a:gd name="T16" fmla="*/ 8 w 25"/>
                <a:gd name="T17" fmla="*/ 6 h 20"/>
                <a:gd name="T18" fmla="*/ 4 w 25"/>
                <a:gd name="T19" fmla="*/ 9 h 20"/>
                <a:gd name="T20" fmla="*/ 0 w 25"/>
                <a:gd name="T21" fmla="*/ 13 h 20"/>
                <a:gd name="T22" fmla="*/ 0 w 25"/>
                <a:gd name="T23" fmla="*/ 13 h 20"/>
                <a:gd name="T24" fmla="*/ 1 w 25"/>
                <a:gd name="T25" fmla="*/ 15 h 20"/>
                <a:gd name="T26" fmla="*/ 2 w 25"/>
                <a:gd name="T27" fmla="*/ 17 h 20"/>
                <a:gd name="T28" fmla="*/ 3 w 25"/>
                <a:gd name="T29" fmla="*/ 19 h 20"/>
                <a:gd name="T30" fmla="*/ 3 w 25"/>
                <a:gd name="T31" fmla="*/ 19 h 20"/>
                <a:gd name="T32" fmla="*/ 9 w 25"/>
                <a:gd name="T33" fmla="*/ 18 h 20"/>
                <a:gd name="T34" fmla="*/ 14 w 25"/>
                <a:gd name="T35" fmla="*/ 14 h 20"/>
                <a:gd name="T36" fmla="*/ 15 w 25"/>
                <a:gd name="T37" fmla="*/ 16 h 20"/>
                <a:gd name="T38" fmla="*/ 19 w 25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0">
                  <a:moveTo>
                    <a:pt x="19" y="13"/>
                  </a:moveTo>
                  <a:lnTo>
                    <a:pt x="19" y="13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18" y="0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9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2119" y="2365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2131" y="2355"/>
              <a:ext cx="22" cy="19"/>
            </a:xfrm>
            <a:custGeom>
              <a:avLst/>
              <a:gdLst>
                <a:gd name="T0" fmla="*/ 1 w 22"/>
                <a:gd name="T1" fmla="*/ 14 h 19"/>
                <a:gd name="T2" fmla="*/ 1 w 22"/>
                <a:gd name="T3" fmla="*/ 14 h 19"/>
                <a:gd name="T4" fmla="*/ 2 w 22"/>
                <a:gd name="T5" fmla="*/ 16 h 19"/>
                <a:gd name="T6" fmla="*/ 3 w 22"/>
                <a:gd name="T7" fmla="*/ 18 h 19"/>
                <a:gd name="T8" fmla="*/ 7 w 22"/>
                <a:gd name="T9" fmla="*/ 18 h 19"/>
                <a:gd name="T10" fmla="*/ 10 w 22"/>
                <a:gd name="T11" fmla="*/ 16 h 19"/>
                <a:gd name="T12" fmla="*/ 12 w 22"/>
                <a:gd name="T13" fmla="*/ 18 h 19"/>
                <a:gd name="T14" fmla="*/ 14 w 22"/>
                <a:gd name="T15" fmla="*/ 16 h 19"/>
                <a:gd name="T16" fmla="*/ 19 w 22"/>
                <a:gd name="T17" fmla="*/ 8 h 19"/>
                <a:gd name="T18" fmla="*/ 21 w 22"/>
                <a:gd name="T19" fmla="*/ 4 h 19"/>
                <a:gd name="T20" fmla="*/ 18 w 22"/>
                <a:gd name="T21" fmla="*/ 0 h 19"/>
                <a:gd name="T22" fmla="*/ 7 w 22"/>
                <a:gd name="T23" fmla="*/ 2 h 19"/>
                <a:gd name="T24" fmla="*/ 4 w 22"/>
                <a:gd name="T25" fmla="*/ 4 h 19"/>
                <a:gd name="T26" fmla="*/ 4 w 22"/>
                <a:gd name="T27" fmla="*/ 4 h 19"/>
                <a:gd name="T28" fmla="*/ 1 w 22"/>
                <a:gd name="T29" fmla="*/ 7 h 19"/>
                <a:gd name="T30" fmla="*/ 0 w 22"/>
                <a:gd name="T31" fmla="*/ 11 h 19"/>
                <a:gd name="T32" fmla="*/ 0 w 22"/>
                <a:gd name="T33" fmla="*/ 13 h 19"/>
                <a:gd name="T34" fmla="*/ 0 w 22"/>
                <a:gd name="T35" fmla="*/ 13 h 19"/>
                <a:gd name="T36" fmla="*/ 1 w 22"/>
                <a:gd name="T37" fmla="*/ 14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19">
                  <a:moveTo>
                    <a:pt x="1" y="14"/>
                  </a:moveTo>
                  <a:lnTo>
                    <a:pt x="1" y="14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0" name="Line 63"/>
            <p:cNvSpPr>
              <a:spLocks noChangeShapeType="1"/>
            </p:cNvSpPr>
            <p:nvPr/>
          </p:nvSpPr>
          <p:spPr bwMode="auto">
            <a:xfrm flipV="1">
              <a:off x="2116" y="2355"/>
              <a:ext cx="14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1" name="Line 64"/>
            <p:cNvSpPr>
              <a:spLocks noChangeShapeType="1"/>
            </p:cNvSpPr>
            <p:nvPr/>
          </p:nvSpPr>
          <p:spPr bwMode="auto">
            <a:xfrm flipV="1">
              <a:off x="2116" y="2358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115" y="2352"/>
              <a:ext cx="24" cy="20"/>
            </a:xfrm>
            <a:custGeom>
              <a:avLst/>
              <a:gdLst>
                <a:gd name="T0" fmla="*/ 19 w 24"/>
                <a:gd name="T1" fmla="*/ 13 h 20"/>
                <a:gd name="T2" fmla="*/ 19 w 24"/>
                <a:gd name="T3" fmla="*/ 13 h 20"/>
                <a:gd name="T4" fmla="*/ 19 w 24"/>
                <a:gd name="T5" fmla="*/ 13 h 20"/>
                <a:gd name="T6" fmla="*/ 23 w 24"/>
                <a:gd name="T7" fmla="*/ 9 h 20"/>
                <a:gd name="T8" fmla="*/ 17 w 24"/>
                <a:gd name="T9" fmla="*/ 0 h 20"/>
                <a:gd name="T10" fmla="*/ 13 w 24"/>
                <a:gd name="T11" fmla="*/ 2 h 20"/>
                <a:gd name="T12" fmla="*/ 12 w 24"/>
                <a:gd name="T13" fmla="*/ 0 h 20"/>
                <a:gd name="T14" fmla="*/ 7 w 24"/>
                <a:gd name="T15" fmla="*/ 3 h 20"/>
                <a:gd name="T16" fmla="*/ 7 w 24"/>
                <a:gd name="T17" fmla="*/ 5 h 20"/>
                <a:gd name="T18" fmla="*/ 3 w 24"/>
                <a:gd name="T19" fmla="*/ 8 h 20"/>
                <a:gd name="T20" fmla="*/ 0 w 24"/>
                <a:gd name="T21" fmla="*/ 13 h 20"/>
                <a:gd name="T22" fmla="*/ 0 w 24"/>
                <a:gd name="T23" fmla="*/ 13 h 20"/>
                <a:gd name="T24" fmla="*/ 0 w 24"/>
                <a:gd name="T25" fmla="*/ 15 h 20"/>
                <a:gd name="T26" fmla="*/ 1 w 24"/>
                <a:gd name="T27" fmla="*/ 16 h 20"/>
                <a:gd name="T28" fmla="*/ 1 w 24"/>
                <a:gd name="T29" fmla="*/ 16 h 20"/>
                <a:gd name="T30" fmla="*/ 2 w 24"/>
                <a:gd name="T31" fmla="*/ 18 h 20"/>
                <a:gd name="T32" fmla="*/ 9 w 24"/>
                <a:gd name="T33" fmla="*/ 19 h 20"/>
                <a:gd name="T34" fmla="*/ 14 w 24"/>
                <a:gd name="T35" fmla="*/ 16 h 20"/>
                <a:gd name="T36" fmla="*/ 14 w 24"/>
                <a:gd name="T37" fmla="*/ 16 h 20"/>
                <a:gd name="T38" fmla="*/ 19 w 24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0">
                  <a:moveTo>
                    <a:pt x="19" y="13"/>
                  </a:moveTo>
                  <a:lnTo>
                    <a:pt x="19" y="13"/>
                  </a:lnTo>
                  <a:lnTo>
                    <a:pt x="23" y="9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2" y="18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113" y="2355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1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1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129" y="2348"/>
              <a:ext cx="20" cy="20"/>
            </a:xfrm>
            <a:custGeom>
              <a:avLst/>
              <a:gdLst>
                <a:gd name="T0" fmla="*/ 0 w 20"/>
                <a:gd name="T1" fmla="*/ 14 h 20"/>
                <a:gd name="T2" fmla="*/ 2 w 20"/>
                <a:gd name="T3" fmla="*/ 16 h 20"/>
                <a:gd name="T4" fmla="*/ 2 w 20"/>
                <a:gd name="T5" fmla="*/ 16 h 20"/>
                <a:gd name="T6" fmla="*/ 3 w 20"/>
                <a:gd name="T7" fmla="*/ 19 h 20"/>
                <a:gd name="T8" fmla="*/ 6 w 20"/>
                <a:gd name="T9" fmla="*/ 19 h 20"/>
                <a:gd name="T10" fmla="*/ 9 w 20"/>
                <a:gd name="T11" fmla="*/ 16 h 20"/>
                <a:gd name="T12" fmla="*/ 10 w 20"/>
                <a:gd name="T13" fmla="*/ 19 h 20"/>
                <a:gd name="T14" fmla="*/ 13 w 20"/>
                <a:gd name="T15" fmla="*/ 16 h 20"/>
                <a:gd name="T16" fmla="*/ 19 w 20"/>
                <a:gd name="T17" fmla="*/ 4 h 20"/>
                <a:gd name="T18" fmla="*/ 17 w 20"/>
                <a:gd name="T19" fmla="*/ 0 h 20"/>
                <a:gd name="T20" fmla="*/ 6 w 20"/>
                <a:gd name="T21" fmla="*/ 2 h 20"/>
                <a:gd name="T22" fmla="*/ 4 w 20"/>
                <a:gd name="T23" fmla="*/ 4 h 20"/>
                <a:gd name="T24" fmla="*/ 4 w 20"/>
                <a:gd name="T25" fmla="*/ 6 h 20"/>
                <a:gd name="T26" fmla="*/ 2 w 20"/>
                <a:gd name="T27" fmla="*/ 8 h 20"/>
                <a:gd name="T28" fmla="*/ 0 w 20"/>
                <a:gd name="T29" fmla="*/ 13 h 20"/>
                <a:gd name="T30" fmla="*/ 0 w 20"/>
                <a:gd name="T31" fmla="*/ 13 h 20"/>
                <a:gd name="T32" fmla="*/ 0 w 20"/>
                <a:gd name="T33" fmla="*/ 14 h 20"/>
                <a:gd name="T34" fmla="*/ 0 w 20"/>
                <a:gd name="T35" fmla="*/ 14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" h="20">
                  <a:moveTo>
                    <a:pt x="0" y="14"/>
                  </a:moveTo>
                  <a:lnTo>
                    <a:pt x="2" y="16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9" y="16"/>
                  </a:lnTo>
                  <a:lnTo>
                    <a:pt x="10" y="19"/>
                  </a:lnTo>
                  <a:lnTo>
                    <a:pt x="13" y="16"/>
                  </a:lnTo>
                  <a:lnTo>
                    <a:pt x="19" y="4"/>
                  </a:lnTo>
                  <a:lnTo>
                    <a:pt x="17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5" name="Line 68"/>
            <p:cNvSpPr>
              <a:spLocks noChangeShapeType="1"/>
            </p:cNvSpPr>
            <p:nvPr/>
          </p:nvSpPr>
          <p:spPr bwMode="auto">
            <a:xfrm flipV="1">
              <a:off x="2103" y="2361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6" name="Line 69"/>
            <p:cNvSpPr>
              <a:spLocks noChangeShapeType="1"/>
            </p:cNvSpPr>
            <p:nvPr/>
          </p:nvSpPr>
          <p:spPr bwMode="auto">
            <a:xfrm flipV="1">
              <a:off x="2100" y="2358"/>
              <a:ext cx="13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105" y="2353"/>
              <a:ext cx="23" cy="18"/>
            </a:xfrm>
            <a:custGeom>
              <a:avLst/>
              <a:gdLst>
                <a:gd name="T0" fmla="*/ 19 w 23"/>
                <a:gd name="T1" fmla="*/ 13 h 18"/>
                <a:gd name="T2" fmla="*/ 19 w 23"/>
                <a:gd name="T3" fmla="*/ 13 h 18"/>
                <a:gd name="T4" fmla="*/ 17 w 23"/>
                <a:gd name="T5" fmla="*/ 11 h 18"/>
                <a:gd name="T6" fmla="*/ 22 w 23"/>
                <a:gd name="T7" fmla="*/ 8 h 18"/>
                <a:gd name="T8" fmla="*/ 16 w 23"/>
                <a:gd name="T9" fmla="*/ 0 h 18"/>
                <a:gd name="T10" fmla="*/ 12 w 23"/>
                <a:gd name="T11" fmla="*/ 2 h 18"/>
                <a:gd name="T12" fmla="*/ 11 w 23"/>
                <a:gd name="T13" fmla="*/ 0 h 18"/>
                <a:gd name="T14" fmla="*/ 7 w 23"/>
                <a:gd name="T15" fmla="*/ 2 h 18"/>
                <a:gd name="T16" fmla="*/ 8 w 23"/>
                <a:gd name="T17" fmla="*/ 4 h 18"/>
                <a:gd name="T18" fmla="*/ 4 w 23"/>
                <a:gd name="T19" fmla="*/ 7 h 18"/>
                <a:gd name="T20" fmla="*/ 1 w 23"/>
                <a:gd name="T21" fmla="*/ 10 h 18"/>
                <a:gd name="T22" fmla="*/ 3 w 23"/>
                <a:gd name="T23" fmla="*/ 12 h 18"/>
                <a:gd name="T24" fmla="*/ 0 w 23"/>
                <a:gd name="T25" fmla="*/ 15 h 18"/>
                <a:gd name="T26" fmla="*/ 0 w 23"/>
                <a:gd name="T27" fmla="*/ 17 h 18"/>
                <a:gd name="T28" fmla="*/ 5 w 23"/>
                <a:gd name="T29" fmla="*/ 16 h 18"/>
                <a:gd name="T30" fmla="*/ 5 w 23"/>
                <a:gd name="T31" fmla="*/ 16 h 18"/>
                <a:gd name="T32" fmla="*/ 10 w 23"/>
                <a:gd name="T33" fmla="*/ 16 h 18"/>
                <a:gd name="T34" fmla="*/ 13 w 23"/>
                <a:gd name="T35" fmla="*/ 13 h 18"/>
                <a:gd name="T36" fmla="*/ 15 w 23"/>
                <a:gd name="T37" fmla="*/ 15 h 18"/>
                <a:gd name="T38" fmla="*/ 19 w 23"/>
                <a:gd name="T39" fmla="*/ 13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18">
                  <a:moveTo>
                    <a:pt x="19" y="13"/>
                  </a:moveTo>
                  <a:lnTo>
                    <a:pt x="19" y="13"/>
                  </a:lnTo>
                  <a:lnTo>
                    <a:pt x="17" y="11"/>
                  </a:lnTo>
                  <a:lnTo>
                    <a:pt x="22" y="8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4" y="7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103" y="2356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9 h 17"/>
                <a:gd name="T6" fmla="*/ 2 w 25"/>
                <a:gd name="T7" fmla="*/ 16 h 17"/>
                <a:gd name="T8" fmla="*/ 0 w 25"/>
                <a:gd name="T9" fmla="*/ 6 h 17"/>
                <a:gd name="T10" fmla="*/ 0 w 25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13" y="2349"/>
              <a:ext cx="23" cy="21"/>
            </a:xfrm>
            <a:custGeom>
              <a:avLst/>
              <a:gdLst>
                <a:gd name="T0" fmla="*/ 1 w 23"/>
                <a:gd name="T1" fmla="*/ 15 h 21"/>
                <a:gd name="T2" fmla="*/ 2 w 23"/>
                <a:gd name="T3" fmla="*/ 17 h 21"/>
                <a:gd name="T4" fmla="*/ 2 w 23"/>
                <a:gd name="T5" fmla="*/ 17 h 21"/>
                <a:gd name="T6" fmla="*/ 3 w 23"/>
                <a:gd name="T7" fmla="*/ 20 h 21"/>
                <a:gd name="T8" fmla="*/ 7 w 23"/>
                <a:gd name="T9" fmla="*/ 20 h 21"/>
                <a:gd name="T10" fmla="*/ 11 w 23"/>
                <a:gd name="T11" fmla="*/ 17 h 21"/>
                <a:gd name="T12" fmla="*/ 12 w 23"/>
                <a:gd name="T13" fmla="*/ 20 h 21"/>
                <a:gd name="T14" fmla="*/ 14 w 23"/>
                <a:gd name="T15" fmla="*/ 16 h 21"/>
                <a:gd name="T16" fmla="*/ 17 w 23"/>
                <a:gd name="T17" fmla="*/ 12 h 21"/>
                <a:gd name="T18" fmla="*/ 17 w 23"/>
                <a:gd name="T19" fmla="*/ 12 h 21"/>
                <a:gd name="T20" fmla="*/ 19 w 23"/>
                <a:gd name="T21" fmla="*/ 8 h 21"/>
                <a:gd name="T22" fmla="*/ 18 w 23"/>
                <a:gd name="T23" fmla="*/ 6 h 21"/>
                <a:gd name="T24" fmla="*/ 22 w 23"/>
                <a:gd name="T25" fmla="*/ 4 h 21"/>
                <a:gd name="T26" fmla="*/ 20 w 23"/>
                <a:gd name="T27" fmla="*/ 2 h 21"/>
                <a:gd name="T28" fmla="*/ 16 w 23"/>
                <a:gd name="T29" fmla="*/ 2 h 21"/>
                <a:gd name="T30" fmla="*/ 14 w 23"/>
                <a:gd name="T31" fmla="*/ 0 h 21"/>
                <a:gd name="T32" fmla="*/ 11 w 23"/>
                <a:gd name="T33" fmla="*/ 1 h 21"/>
                <a:gd name="T34" fmla="*/ 11 w 23"/>
                <a:gd name="T35" fmla="*/ 1 h 21"/>
                <a:gd name="T36" fmla="*/ 7 w 23"/>
                <a:gd name="T37" fmla="*/ 3 h 21"/>
                <a:gd name="T38" fmla="*/ 5 w 23"/>
                <a:gd name="T39" fmla="*/ 5 h 21"/>
                <a:gd name="T40" fmla="*/ 5 w 23"/>
                <a:gd name="T41" fmla="*/ 5 h 21"/>
                <a:gd name="T42" fmla="*/ 1 w 23"/>
                <a:gd name="T43" fmla="*/ 7 h 21"/>
                <a:gd name="T44" fmla="*/ 0 w 23"/>
                <a:gd name="T45" fmla="*/ 11 h 21"/>
                <a:gd name="T46" fmla="*/ 0 w 23"/>
                <a:gd name="T47" fmla="*/ 13 h 21"/>
                <a:gd name="T48" fmla="*/ 1 w 23"/>
                <a:gd name="T49" fmla="*/ 15 h 21"/>
                <a:gd name="T50" fmla="*/ 1 w 23"/>
                <a:gd name="T51" fmla="*/ 15 h 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21">
                  <a:moveTo>
                    <a:pt x="1" y="15"/>
                  </a:moveTo>
                  <a:lnTo>
                    <a:pt x="2" y="17"/>
                  </a:lnTo>
                  <a:lnTo>
                    <a:pt x="3" y="20"/>
                  </a:lnTo>
                  <a:lnTo>
                    <a:pt x="7" y="20"/>
                  </a:lnTo>
                  <a:lnTo>
                    <a:pt x="11" y="17"/>
                  </a:lnTo>
                  <a:lnTo>
                    <a:pt x="12" y="20"/>
                  </a:lnTo>
                  <a:lnTo>
                    <a:pt x="14" y="16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8" y="6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7" y="3"/>
                  </a:lnTo>
                  <a:lnTo>
                    <a:pt x="5" y="5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V="1">
              <a:off x="2123" y="2347"/>
              <a:ext cx="9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" name="Line 74"/>
            <p:cNvSpPr>
              <a:spLocks noChangeShapeType="1"/>
            </p:cNvSpPr>
            <p:nvPr/>
          </p:nvSpPr>
          <p:spPr bwMode="auto">
            <a:xfrm flipV="1">
              <a:off x="2122" y="2345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>
              <a:off x="2124" y="2338"/>
              <a:ext cx="24" cy="20"/>
            </a:xfrm>
            <a:custGeom>
              <a:avLst/>
              <a:gdLst>
                <a:gd name="T0" fmla="*/ 17 w 24"/>
                <a:gd name="T1" fmla="*/ 15 h 20"/>
                <a:gd name="T2" fmla="*/ 23 w 24"/>
                <a:gd name="T3" fmla="*/ 12 h 20"/>
                <a:gd name="T4" fmla="*/ 21 w 24"/>
                <a:gd name="T5" fmla="*/ 10 h 20"/>
                <a:gd name="T6" fmla="*/ 21 w 24"/>
                <a:gd name="T7" fmla="*/ 10 h 20"/>
                <a:gd name="T8" fmla="*/ 16 w 24"/>
                <a:gd name="T9" fmla="*/ 1 h 20"/>
                <a:gd name="T10" fmla="*/ 16 w 24"/>
                <a:gd name="T11" fmla="*/ 1 h 20"/>
                <a:gd name="T12" fmla="*/ 15 w 24"/>
                <a:gd name="T13" fmla="*/ 0 h 20"/>
                <a:gd name="T14" fmla="*/ 10 w 24"/>
                <a:gd name="T15" fmla="*/ 2 h 20"/>
                <a:gd name="T16" fmla="*/ 7 w 24"/>
                <a:gd name="T17" fmla="*/ 7 h 20"/>
                <a:gd name="T18" fmla="*/ 7 w 24"/>
                <a:gd name="T19" fmla="*/ 7 h 20"/>
                <a:gd name="T20" fmla="*/ 3 w 24"/>
                <a:gd name="T21" fmla="*/ 12 h 20"/>
                <a:gd name="T22" fmla="*/ 3 w 24"/>
                <a:gd name="T23" fmla="*/ 12 h 20"/>
                <a:gd name="T24" fmla="*/ 0 w 24"/>
                <a:gd name="T25" fmla="*/ 17 h 20"/>
                <a:gd name="T26" fmla="*/ 0 w 24"/>
                <a:gd name="T27" fmla="*/ 19 h 20"/>
                <a:gd name="T28" fmla="*/ 7 w 24"/>
                <a:gd name="T29" fmla="*/ 18 h 20"/>
                <a:gd name="T30" fmla="*/ 7 w 24"/>
                <a:gd name="T31" fmla="*/ 18 h 20"/>
                <a:gd name="T32" fmla="*/ 12 w 24"/>
                <a:gd name="T33" fmla="*/ 17 h 20"/>
                <a:gd name="T34" fmla="*/ 12 w 24"/>
                <a:gd name="T35" fmla="*/ 17 h 20"/>
                <a:gd name="T36" fmla="*/ 17 w 24"/>
                <a:gd name="T37" fmla="*/ 15 h 20"/>
                <a:gd name="T38" fmla="*/ 17 w 24"/>
                <a:gd name="T39" fmla="*/ 15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0">
                  <a:moveTo>
                    <a:pt x="17" y="15"/>
                  </a:moveTo>
                  <a:lnTo>
                    <a:pt x="23" y="12"/>
                  </a:lnTo>
                  <a:lnTo>
                    <a:pt x="21" y="10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7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7" y="18"/>
                  </a:lnTo>
                  <a:lnTo>
                    <a:pt x="12" y="17"/>
                  </a:lnTo>
                  <a:lnTo>
                    <a:pt x="17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3" name="Freeform 76"/>
            <p:cNvSpPr>
              <a:spLocks/>
            </p:cNvSpPr>
            <p:nvPr/>
          </p:nvSpPr>
          <p:spPr bwMode="auto">
            <a:xfrm>
              <a:off x="2122" y="2344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1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4" name="Freeform 77"/>
            <p:cNvSpPr>
              <a:spLocks/>
            </p:cNvSpPr>
            <p:nvPr/>
          </p:nvSpPr>
          <p:spPr bwMode="auto">
            <a:xfrm>
              <a:off x="2138" y="2337"/>
              <a:ext cx="20" cy="17"/>
            </a:xfrm>
            <a:custGeom>
              <a:avLst/>
              <a:gdLst>
                <a:gd name="T0" fmla="*/ 0 w 20"/>
                <a:gd name="T1" fmla="*/ 13 h 17"/>
                <a:gd name="T2" fmla="*/ 1 w 20"/>
                <a:gd name="T3" fmla="*/ 15 h 17"/>
                <a:gd name="T4" fmla="*/ 4 w 20"/>
                <a:gd name="T5" fmla="*/ 14 h 17"/>
                <a:gd name="T6" fmla="*/ 5 w 20"/>
                <a:gd name="T7" fmla="*/ 16 h 17"/>
                <a:gd name="T8" fmla="*/ 8 w 20"/>
                <a:gd name="T9" fmla="*/ 16 h 17"/>
                <a:gd name="T10" fmla="*/ 8 w 20"/>
                <a:gd name="T11" fmla="*/ 16 h 17"/>
                <a:gd name="T12" fmla="*/ 12 w 20"/>
                <a:gd name="T13" fmla="*/ 16 h 17"/>
                <a:gd name="T14" fmla="*/ 14 w 20"/>
                <a:gd name="T15" fmla="*/ 14 h 17"/>
                <a:gd name="T16" fmla="*/ 16 w 20"/>
                <a:gd name="T17" fmla="*/ 11 h 17"/>
                <a:gd name="T18" fmla="*/ 16 w 20"/>
                <a:gd name="T19" fmla="*/ 11 h 17"/>
                <a:gd name="T20" fmla="*/ 17 w 20"/>
                <a:gd name="T21" fmla="*/ 7 h 17"/>
                <a:gd name="T22" fmla="*/ 16 w 20"/>
                <a:gd name="T23" fmla="*/ 5 h 17"/>
                <a:gd name="T24" fmla="*/ 19 w 20"/>
                <a:gd name="T25" fmla="*/ 3 h 17"/>
                <a:gd name="T26" fmla="*/ 17 w 20"/>
                <a:gd name="T27" fmla="*/ 0 h 17"/>
                <a:gd name="T28" fmla="*/ 14 w 20"/>
                <a:gd name="T29" fmla="*/ 1 h 17"/>
                <a:gd name="T30" fmla="*/ 13 w 20"/>
                <a:gd name="T31" fmla="*/ 0 h 17"/>
                <a:gd name="T32" fmla="*/ 10 w 20"/>
                <a:gd name="T33" fmla="*/ 0 h 17"/>
                <a:gd name="T34" fmla="*/ 10 w 20"/>
                <a:gd name="T35" fmla="*/ 0 h 17"/>
                <a:gd name="T36" fmla="*/ 7 w 20"/>
                <a:gd name="T37" fmla="*/ 1 h 17"/>
                <a:gd name="T38" fmla="*/ 5 w 20"/>
                <a:gd name="T39" fmla="*/ 2 h 17"/>
                <a:gd name="T40" fmla="*/ 2 w 20"/>
                <a:gd name="T41" fmla="*/ 4 h 17"/>
                <a:gd name="T42" fmla="*/ 2 w 20"/>
                <a:gd name="T43" fmla="*/ 4 h 17"/>
                <a:gd name="T44" fmla="*/ 1 w 20"/>
                <a:gd name="T45" fmla="*/ 8 h 17"/>
                <a:gd name="T46" fmla="*/ 2 w 20"/>
                <a:gd name="T47" fmla="*/ 10 h 17"/>
                <a:gd name="T48" fmla="*/ 0 w 20"/>
                <a:gd name="T49" fmla="*/ 11 h 17"/>
                <a:gd name="T50" fmla="*/ 0 w 20"/>
                <a:gd name="T51" fmla="*/ 13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" y="15"/>
                  </a:lnTo>
                  <a:lnTo>
                    <a:pt x="4" y="14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1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2" y="4"/>
                  </a:lnTo>
                  <a:lnTo>
                    <a:pt x="1" y="8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5" name="Line 78"/>
            <p:cNvSpPr>
              <a:spLocks noChangeShapeType="1"/>
            </p:cNvSpPr>
            <p:nvPr/>
          </p:nvSpPr>
          <p:spPr bwMode="auto">
            <a:xfrm flipV="1">
              <a:off x="2109" y="2347"/>
              <a:ext cx="14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6" name="Line 79"/>
            <p:cNvSpPr>
              <a:spLocks noChangeShapeType="1"/>
            </p:cNvSpPr>
            <p:nvPr/>
          </p:nvSpPr>
          <p:spPr bwMode="auto">
            <a:xfrm flipV="1">
              <a:off x="2109" y="2345"/>
              <a:ext cx="1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7" name="Freeform 80"/>
            <p:cNvSpPr>
              <a:spLocks/>
            </p:cNvSpPr>
            <p:nvPr/>
          </p:nvSpPr>
          <p:spPr bwMode="auto">
            <a:xfrm>
              <a:off x="2108" y="2340"/>
              <a:ext cx="25" cy="21"/>
            </a:xfrm>
            <a:custGeom>
              <a:avLst/>
              <a:gdLst>
                <a:gd name="T0" fmla="*/ 20 w 25"/>
                <a:gd name="T1" fmla="*/ 14 h 21"/>
                <a:gd name="T2" fmla="*/ 20 w 25"/>
                <a:gd name="T3" fmla="*/ 14 h 21"/>
                <a:gd name="T4" fmla="*/ 20 w 25"/>
                <a:gd name="T5" fmla="*/ 14 h 21"/>
                <a:gd name="T6" fmla="*/ 24 w 25"/>
                <a:gd name="T7" fmla="*/ 8 h 21"/>
                <a:gd name="T8" fmla="*/ 18 w 25"/>
                <a:gd name="T9" fmla="*/ 0 h 21"/>
                <a:gd name="T10" fmla="*/ 13 w 25"/>
                <a:gd name="T11" fmla="*/ 0 h 21"/>
                <a:gd name="T12" fmla="*/ 13 w 25"/>
                <a:gd name="T13" fmla="*/ 0 h 21"/>
                <a:gd name="T14" fmla="*/ 8 w 25"/>
                <a:gd name="T15" fmla="*/ 3 h 21"/>
                <a:gd name="T16" fmla="*/ 8 w 25"/>
                <a:gd name="T17" fmla="*/ 3 h 21"/>
                <a:gd name="T18" fmla="*/ 3 w 25"/>
                <a:gd name="T19" fmla="*/ 6 h 21"/>
                <a:gd name="T20" fmla="*/ 0 w 25"/>
                <a:gd name="T21" fmla="*/ 12 h 21"/>
                <a:gd name="T22" fmla="*/ 0 w 25"/>
                <a:gd name="T23" fmla="*/ 14 h 21"/>
                <a:gd name="T24" fmla="*/ 0 w 25"/>
                <a:gd name="T25" fmla="*/ 14 h 21"/>
                <a:gd name="T26" fmla="*/ 2 w 25"/>
                <a:gd name="T27" fmla="*/ 17 h 21"/>
                <a:gd name="T28" fmla="*/ 3 w 25"/>
                <a:gd name="T29" fmla="*/ 19 h 21"/>
                <a:gd name="T30" fmla="*/ 3 w 25"/>
                <a:gd name="T31" fmla="*/ 19 h 21"/>
                <a:gd name="T32" fmla="*/ 10 w 25"/>
                <a:gd name="T33" fmla="*/ 20 h 21"/>
                <a:gd name="T34" fmla="*/ 16 w 25"/>
                <a:gd name="T35" fmla="*/ 17 h 21"/>
                <a:gd name="T36" fmla="*/ 16 w 25"/>
                <a:gd name="T37" fmla="*/ 17 h 21"/>
                <a:gd name="T38" fmla="*/ 20 w 25"/>
                <a:gd name="T39" fmla="*/ 14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20" y="14"/>
                  </a:moveTo>
                  <a:lnTo>
                    <a:pt x="20" y="14"/>
                  </a:lnTo>
                  <a:lnTo>
                    <a:pt x="24" y="8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3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10" y="20"/>
                  </a:lnTo>
                  <a:lnTo>
                    <a:pt x="16" y="17"/>
                  </a:lnTo>
                  <a:lnTo>
                    <a:pt x="20" y="14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8" name="Freeform 81"/>
            <p:cNvSpPr>
              <a:spLocks/>
            </p:cNvSpPr>
            <p:nvPr/>
          </p:nvSpPr>
          <p:spPr bwMode="auto">
            <a:xfrm>
              <a:off x="2107" y="2344"/>
              <a:ext cx="26" cy="17"/>
            </a:xfrm>
            <a:custGeom>
              <a:avLst/>
              <a:gdLst>
                <a:gd name="T0" fmla="*/ 0 w 26"/>
                <a:gd name="T1" fmla="*/ 7 h 17"/>
                <a:gd name="T2" fmla="*/ 21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7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7"/>
                  </a:moveTo>
                  <a:lnTo>
                    <a:pt x="21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9" name="Freeform 82"/>
            <p:cNvSpPr>
              <a:spLocks/>
            </p:cNvSpPr>
            <p:nvPr/>
          </p:nvSpPr>
          <p:spPr bwMode="auto">
            <a:xfrm>
              <a:off x="2123" y="2338"/>
              <a:ext cx="23" cy="19"/>
            </a:xfrm>
            <a:custGeom>
              <a:avLst/>
              <a:gdLst>
                <a:gd name="T0" fmla="*/ 0 w 23"/>
                <a:gd name="T1" fmla="*/ 13 h 19"/>
                <a:gd name="T2" fmla="*/ 1 w 23"/>
                <a:gd name="T3" fmla="*/ 15 h 19"/>
                <a:gd name="T4" fmla="*/ 1 w 23"/>
                <a:gd name="T5" fmla="*/ 15 h 19"/>
                <a:gd name="T6" fmla="*/ 2 w 23"/>
                <a:gd name="T7" fmla="*/ 17 h 19"/>
                <a:gd name="T8" fmla="*/ 7 w 23"/>
                <a:gd name="T9" fmla="*/ 18 h 19"/>
                <a:gd name="T10" fmla="*/ 11 w 23"/>
                <a:gd name="T11" fmla="*/ 16 h 19"/>
                <a:gd name="T12" fmla="*/ 11 w 23"/>
                <a:gd name="T13" fmla="*/ 16 h 19"/>
                <a:gd name="T14" fmla="*/ 14 w 23"/>
                <a:gd name="T15" fmla="*/ 14 h 19"/>
                <a:gd name="T16" fmla="*/ 17 w 23"/>
                <a:gd name="T17" fmla="*/ 12 h 19"/>
                <a:gd name="T18" fmla="*/ 21 w 23"/>
                <a:gd name="T19" fmla="*/ 10 h 19"/>
                <a:gd name="T20" fmla="*/ 22 w 23"/>
                <a:gd name="T21" fmla="*/ 5 h 19"/>
                <a:gd name="T22" fmla="*/ 21 w 23"/>
                <a:gd name="T23" fmla="*/ 3 h 19"/>
                <a:gd name="T24" fmla="*/ 21 w 23"/>
                <a:gd name="T25" fmla="*/ 3 h 19"/>
                <a:gd name="T26" fmla="*/ 20 w 23"/>
                <a:gd name="T27" fmla="*/ 1 h 19"/>
                <a:gd name="T28" fmla="*/ 19 w 23"/>
                <a:gd name="T29" fmla="*/ 0 h 19"/>
                <a:gd name="T30" fmla="*/ 19 w 23"/>
                <a:gd name="T31" fmla="*/ 0 h 19"/>
                <a:gd name="T32" fmla="*/ 14 w 23"/>
                <a:gd name="T33" fmla="*/ 0 h 19"/>
                <a:gd name="T34" fmla="*/ 11 w 23"/>
                <a:gd name="T35" fmla="*/ 2 h 19"/>
                <a:gd name="T36" fmla="*/ 7 w 23"/>
                <a:gd name="T37" fmla="*/ 2 h 19"/>
                <a:gd name="T38" fmla="*/ 4 w 23"/>
                <a:gd name="T39" fmla="*/ 4 h 19"/>
                <a:gd name="T40" fmla="*/ 5 w 23"/>
                <a:gd name="T41" fmla="*/ 6 h 19"/>
                <a:gd name="T42" fmla="*/ 1 w 23"/>
                <a:gd name="T43" fmla="*/ 7 h 19"/>
                <a:gd name="T44" fmla="*/ 0 w 23"/>
                <a:gd name="T45" fmla="*/ 12 h 19"/>
                <a:gd name="T46" fmla="*/ 0 w 23"/>
                <a:gd name="T47" fmla="*/ 12 h 19"/>
                <a:gd name="T48" fmla="*/ 0 w 23"/>
                <a:gd name="T49" fmla="*/ 13 h 19"/>
                <a:gd name="T50" fmla="*/ 0 w 23"/>
                <a:gd name="T51" fmla="*/ 13 h 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19">
                  <a:moveTo>
                    <a:pt x="0" y="13"/>
                  </a:moveTo>
                  <a:lnTo>
                    <a:pt x="1" y="15"/>
                  </a:lnTo>
                  <a:lnTo>
                    <a:pt x="2" y="17"/>
                  </a:lnTo>
                  <a:lnTo>
                    <a:pt x="7" y="18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21" y="10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7" y="2"/>
                  </a:lnTo>
                  <a:lnTo>
                    <a:pt x="4" y="4"/>
                  </a:lnTo>
                  <a:lnTo>
                    <a:pt x="5" y="6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2" name="Group 7"/>
          <p:cNvGrpSpPr>
            <a:grpSpLocks/>
          </p:cNvGrpSpPr>
          <p:nvPr/>
        </p:nvGrpSpPr>
        <p:grpSpPr bwMode="auto">
          <a:xfrm rot="1939462">
            <a:off x="3563888" y="1106551"/>
            <a:ext cx="446087" cy="358775"/>
            <a:chOff x="1937" y="2255"/>
            <a:chExt cx="281" cy="226"/>
          </a:xfrm>
        </p:grpSpPr>
        <p:sp>
          <p:nvSpPr>
            <p:cNvPr id="113" name="Freeform 8"/>
            <p:cNvSpPr>
              <a:spLocks/>
            </p:cNvSpPr>
            <p:nvPr/>
          </p:nvSpPr>
          <p:spPr bwMode="auto">
            <a:xfrm>
              <a:off x="2113" y="2255"/>
              <a:ext cx="105" cy="112"/>
            </a:xfrm>
            <a:custGeom>
              <a:avLst/>
              <a:gdLst>
                <a:gd name="T0" fmla="*/ 104 w 105"/>
                <a:gd name="T1" fmla="*/ 67 h 112"/>
                <a:gd name="T2" fmla="*/ 65 w 105"/>
                <a:gd name="T3" fmla="*/ 0 h 112"/>
                <a:gd name="T4" fmla="*/ 0 w 105"/>
                <a:gd name="T5" fmla="*/ 37 h 112"/>
                <a:gd name="T6" fmla="*/ 41 w 105"/>
                <a:gd name="T7" fmla="*/ 111 h 112"/>
                <a:gd name="T8" fmla="*/ 104 w 105"/>
                <a:gd name="T9" fmla="*/ 6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12">
                  <a:moveTo>
                    <a:pt x="104" y="67"/>
                  </a:moveTo>
                  <a:lnTo>
                    <a:pt x="65" y="0"/>
                  </a:lnTo>
                  <a:lnTo>
                    <a:pt x="0" y="37"/>
                  </a:lnTo>
                  <a:lnTo>
                    <a:pt x="41" y="111"/>
                  </a:lnTo>
                  <a:lnTo>
                    <a:pt x="104" y="67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4" name="Freeform 9"/>
            <p:cNvSpPr>
              <a:spLocks/>
            </p:cNvSpPr>
            <p:nvPr/>
          </p:nvSpPr>
          <p:spPr bwMode="auto">
            <a:xfrm>
              <a:off x="2032" y="2326"/>
              <a:ext cx="88" cy="79"/>
            </a:xfrm>
            <a:custGeom>
              <a:avLst/>
              <a:gdLst>
                <a:gd name="T0" fmla="*/ 8 w 88"/>
                <a:gd name="T1" fmla="*/ 27 h 79"/>
                <a:gd name="T2" fmla="*/ 50 w 88"/>
                <a:gd name="T3" fmla="*/ 0 h 79"/>
                <a:gd name="T4" fmla="*/ 67 w 88"/>
                <a:gd name="T5" fmla="*/ 0 h 79"/>
                <a:gd name="T6" fmla="*/ 87 w 88"/>
                <a:gd name="T7" fmla="*/ 34 h 79"/>
                <a:gd name="T8" fmla="*/ 77 w 88"/>
                <a:gd name="T9" fmla="*/ 50 h 79"/>
                <a:gd name="T10" fmla="*/ 36 w 88"/>
                <a:gd name="T11" fmla="*/ 77 h 79"/>
                <a:gd name="T12" fmla="*/ 19 w 88"/>
                <a:gd name="T13" fmla="*/ 78 h 79"/>
                <a:gd name="T14" fmla="*/ 0 w 88"/>
                <a:gd name="T15" fmla="*/ 43 h 79"/>
                <a:gd name="T16" fmla="*/ 8 w 88"/>
                <a:gd name="T17" fmla="*/ 27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79">
                  <a:moveTo>
                    <a:pt x="8" y="27"/>
                  </a:moveTo>
                  <a:lnTo>
                    <a:pt x="50" y="0"/>
                  </a:lnTo>
                  <a:lnTo>
                    <a:pt x="67" y="0"/>
                  </a:lnTo>
                  <a:lnTo>
                    <a:pt x="87" y="34"/>
                  </a:lnTo>
                  <a:lnTo>
                    <a:pt x="77" y="50"/>
                  </a:lnTo>
                  <a:lnTo>
                    <a:pt x="36" y="77"/>
                  </a:lnTo>
                  <a:lnTo>
                    <a:pt x="19" y="78"/>
                  </a:lnTo>
                  <a:lnTo>
                    <a:pt x="0" y="43"/>
                  </a:lnTo>
                  <a:lnTo>
                    <a:pt x="8" y="2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5" name="Freeform 10"/>
            <p:cNvSpPr>
              <a:spLocks/>
            </p:cNvSpPr>
            <p:nvPr/>
          </p:nvSpPr>
          <p:spPr bwMode="auto">
            <a:xfrm>
              <a:off x="2062" y="2309"/>
              <a:ext cx="90" cy="80"/>
            </a:xfrm>
            <a:custGeom>
              <a:avLst/>
              <a:gdLst>
                <a:gd name="T0" fmla="*/ 9 w 90"/>
                <a:gd name="T1" fmla="*/ 28 h 80"/>
                <a:gd name="T2" fmla="*/ 51 w 90"/>
                <a:gd name="T3" fmla="*/ 1 h 80"/>
                <a:gd name="T4" fmla="*/ 69 w 90"/>
                <a:gd name="T5" fmla="*/ 0 h 80"/>
                <a:gd name="T6" fmla="*/ 89 w 90"/>
                <a:gd name="T7" fmla="*/ 35 h 80"/>
                <a:gd name="T8" fmla="*/ 79 w 90"/>
                <a:gd name="T9" fmla="*/ 50 h 80"/>
                <a:gd name="T10" fmla="*/ 38 w 90"/>
                <a:gd name="T11" fmla="*/ 77 h 80"/>
                <a:gd name="T12" fmla="*/ 19 w 90"/>
                <a:gd name="T13" fmla="*/ 79 h 80"/>
                <a:gd name="T14" fmla="*/ 0 w 90"/>
                <a:gd name="T15" fmla="*/ 44 h 80"/>
                <a:gd name="T16" fmla="*/ 9 w 90"/>
                <a:gd name="T17" fmla="*/ 28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80">
                  <a:moveTo>
                    <a:pt x="9" y="28"/>
                  </a:moveTo>
                  <a:lnTo>
                    <a:pt x="51" y="1"/>
                  </a:lnTo>
                  <a:lnTo>
                    <a:pt x="69" y="0"/>
                  </a:lnTo>
                  <a:lnTo>
                    <a:pt x="89" y="35"/>
                  </a:lnTo>
                  <a:lnTo>
                    <a:pt x="79" y="50"/>
                  </a:lnTo>
                  <a:lnTo>
                    <a:pt x="38" y="77"/>
                  </a:lnTo>
                  <a:lnTo>
                    <a:pt x="19" y="79"/>
                  </a:lnTo>
                  <a:lnTo>
                    <a:pt x="0" y="44"/>
                  </a:lnTo>
                  <a:lnTo>
                    <a:pt x="9" y="2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6" name="Freeform 11"/>
            <p:cNvSpPr>
              <a:spLocks/>
            </p:cNvSpPr>
            <p:nvPr/>
          </p:nvSpPr>
          <p:spPr bwMode="auto">
            <a:xfrm>
              <a:off x="2040" y="2320"/>
              <a:ext cx="79" cy="34"/>
            </a:xfrm>
            <a:custGeom>
              <a:avLst/>
              <a:gdLst>
                <a:gd name="T0" fmla="*/ 40 w 79"/>
                <a:gd name="T1" fmla="*/ 5 h 34"/>
                <a:gd name="T2" fmla="*/ 78 w 79"/>
                <a:gd name="T3" fmla="*/ 0 h 34"/>
                <a:gd name="T4" fmla="*/ 37 w 79"/>
                <a:gd name="T5" fmla="*/ 26 h 34"/>
                <a:gd name="T6" fmla="*/ 0 w 79"/>
                <a:gd name="T7" fmla="*/ 33 h 34"/>
                <a:gd name="T8" fmla="*/ 40 w 79"/>
                <a:gd name="T9" fmla="*/ 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34">
                  <a:moveTo>
                    <a:pt x="40" y="5"/>
                  </a:moveTo>
                  <a:lnTo>
                    <a:pt x="78" y="0"/>
                  </a:lnTo>
                  <a:lnTo>
                    <a:pt x="37" y="26"/>
                  </a:lnTo>
                  <a:lnTo>
                    <a:pt x="0" y="33"/>
                  </a:lnTo>
                  <a:lnTo>
                    <a:pt x="40" y="5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7" name="Freeform 12"/>
            <p:cNvSpPr>
              <a:spLocks/>
            </p:cNvSpPr>
            <p:nvPr/>
          </p:nvSpPr>
          <p:spPr bwMode="auto">
            <a:xfrm>
              <a:off x="2052" y="2390"/>
              <a:ext cx="51" cy="17"/>
            </a:xfrm>
            <a:custGeom>
              <a:avLst/>
              <a:gdLst>
                <a:gd name="T0" fmla="*/ 0 w 51"/>
                <a:gd name="T1" fmla="*/ 16 h 17"/>
                <a:gd name="T2" fmla="*/ 32 w 51"/>
                <a:gd name="T3" fmla="*/ 0 h 17"/>
                <a:gd name="T4" fmla="*/ 50 w 51"/>
                <a:gd name="T5" fmla="*/ 0 h 17"/>
                <a:gd name="T6" fmla="*/ 17 w 51"/>
                <a:gd name="T7" fmla="*/ 16 h 17"/>
                <a:gd name="T8" fmla="*/ 0 w 5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17">
                  <a:moveTo>
                    <a:pt x="0" y="16"/>
                  </a:moveTo>
                  <a:lnTo>
                    <a:pt x="32" y="0"/>
                  </a:lnTo>
                  <a:lnTo>
                    <a:pt x="50" y="0"/>
                  </a:lnTo>
                  <a:lnTo>
                    <a:pt x="17" y="16"/>
                  </a:lnTo>
                  <a:lnTo>
                    <a:pt x="0" y="16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18" name="Line 13"/>
            <p:cNvSpPr>
              <a:spLocks noChangeShapeType="1"/>
            </p:cNvSpPr>
            <p:nvPr/>
          </p:nvSpPr>
          <p:spPr bwMode="auto">
            <a:xfrm flipV="1">
              <a:off x="2032" y="2355"/>
              <a:ext cx="31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9" name="Oval 14"/>
            <p:cNvSpPr>
              <a:spLocks noChangeArrowheads="1"/>
            </p:cNvSpPr>
            <p:nvPr/>
          </p:nvSpPr>
          <p:spPr bwMode="auto">
            <a:xfrm rot="-1860000">
              <a:off x="2079" y="2344"/>
              <a:ext cx="16" cy="8"/>
            </a:xfrm>
            <a:prstGeom prst="ellipse">
              <a:avLst/>
            </a:prstGeom>
            <a:solidFill>
              <a:srgbClr val="9999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120" name="Line 15"/>
            <p:cNvSpPr>
              <a:spLocks noChangeShapeType="1"/>
            </p:cNvSpPr>
            <p:nvPr/>
          </p:nvSpPr>
          <p:spPr bwMode="auto">
            <a:xfrm flipV="1">
              <a:off x="2076" y="2335"/>
              <a:ext cx="10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1" name="Line 16"/>
            <p:cNvSpPr>
              <a:spLocks noChangeShapeType="1"/>
            </p:cNvSpPr>
            <p:nvPr/>
          </p:nvSpPr>
          <p:spPr bwMode="auto">
            <a:xfrm>
              <a:off x="2079" y="2347"/>
              <a:ext cx="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2" name="Oval 17"/>
            <p:cNvSpPr>
              <a:spLocks noChangeArrowheads="1"/>
            </p:cNvSpPr>
            <p:nvPr/>
          </p:nvSpPr>
          <p:spPr bwMode="auto">
            <a:xfrm rot="-1860000">
              <a:off x="2079" y="2339"/>
              <a:ext cx="68" cy="3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123" name="Line 18"/>
            <p:cNvSpPr>
              <a:spLocks noChangeShapeType="1"/>
            </p:cNvSpPr>
            <p:nvPr/>
          </p:nvSpPr>
          <p:spPr bwMode="auto">
            <a:xfrm flipV="1">
              <a:off x="2113" y="2306"/>
              <a:ext cx="34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4" name="Freeform 19"/>
            <p:cNvSpPr>
              <a:spLocks/>
            </p:cNvSpPr>
            <p:nvPr/>
          </p:nvSpPr>
          <p:spPr bwMode="auto">
            <a:xfrm>
              <a:off x="2080" y="2337"/>
              <a:ext cx="23" cy="17"/>
            </a:xfrm>
            <a:custGeom>
              <a:avLst/>
              <a:gdLst>
                <a:gd name="T0" fmla="*/ 0 w 23"/>
                <a:gd name="T1" fmla="*/ 11 h 17"/>
                <a:gd name="T2" fmla="*/ 11 w 23"/>
                <a:gd name="T3" fmla="*/ 0 h 17"/>
                <a:gd name="T4" fmla="*/ 22 w 23"/>
                <a:gd name="T5" fmla="*/ 2 h 17"/>
                <a:gd name="T6" fmla="*/ 20 w 23"/>
                <a:gd name="T7" fmla="*/ 16 h 17"/>
                <a:gd name="T8" fmla="*/ 0 w 23"/>
                <a:gd name="T9" fmla="*/ 11 h 17"/>
                <a:gd name="T10" fmla="*/ 0 w 23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7">
                  <a:moveTo>
                    <a:pt x="0" y="11"/>
                  </a:moveTo>
                  <a:lnTo>
                    <a:pt x="11" y="0"/>
                  </a:lnTo>
                  <a:lnTo>
                    <a:pt x="22" y="2"/>
                  </a:lnTo>
                  <a:lnTo>
                    <a:pt x="20" y="16"/>
                  </a:lnTo>
                  <a:lnTo>
                    <a:pt x="0" y="1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5" name="Freeform 20"/>
            <p:cNvSpPr>
              <a:spLocks/>
            </p:cNvSpPr>
            <p:nvPr/>
          </p:nvSpPr>
          <p:spPr bwMode="auto">
            <a:xfrm>
              <a:off x="2082" y="2336"/>
              <a:ext cx="23" cy="19"/>
            </a:xfrm>
            <a:custGeom>
              <a:avLst/>
              <a:gdLst>
                <a:gd name="T0" fmla="*/ 15 w 23"/>
                <a:gd name="T1" fmla="*/ 0 h 19"/>
                <a:gd name="T2" fmla="*/ 22 w 23"/>
                <a:gd name="T3" fmla="*/ 9 h 19"/>
                <a:gd name="T4" fmla="*/ 13 w 23"/>
                <a:gd name="T5" fmla="*/ 18 h 19"/>
                <a:gd name="T6" fmla="*/ 0 w 23"/>
                <a:gd name="T7" fmla="*/ 14 h 19"/>
                <a:gd name="T8" fmla="*/ 11 w 23"/>
                <a:gd name="T9" fmla="*/ 4 h 19"/>
                <a:gd name="T10" fmla="*/ 15 w 23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9">
                  <a:moveTo>
                    <a:pt x="15" y="0"/>
                  </a:moveTo>
                  <a:lnTo>
                    <a:pt x="22" y="9"/>
                  </a:lnTo>
                  <a:lnTo>
                    <a:pt x="13" y="18"/>
                  </a:lnTo>
                  <a:lnTo>
                    <a:pt x="0" y="14"/>
                  </a:lnTo>
                  <a:lnTo>
                    <a:pt x="11" y="4"/>
                  </a:lnTo>
                  <a:lnTo>
                    <a:pt x="15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6" name="Rectangle 21"/>
            <p:cNvSpPr>
              <a:spLocks noChangeArrowheads="1"/>
            </p:cNvSpPr>
            <p:nvPr/>
          </p:nvSpPr>
          <p:spPr bwMode="auto">
            <a:xfrm rot="-1860000">
              <a:off x="2041" y="2386"/>
              <a:ext cx="15" cy="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127" name="Freeform 22"/>
            <p:cNvSpPr>
              <a:spLocks/>
            </p:cNvSpPr>
            <p:nvPr/>
          </p:nvSpPr>
          <p:spPr bwMode="auto">
            <a:xfrm>
              <a:off x="1937" y="2350"/>
              <a:ext cx="122" cy="131"/>
            </a:xfrm>
            <a:custGeom>
              <a:avLst/>
              <a:gdLst>
                <a:gd name="T0" fmla="*/ 0 w 122"/>
                <a:gd name="T1" fmla="*/ 46 h 131"/>
                <a:gd name="T2" fmla="*/ 46 w 122"/>
                <a:gd name="T3" fmla="*/ 130 h 131"/>
                <a:gd name="T4" fmla="*/ 121 w 122"/>
                <a:gd name="T5" fmla="*/ 78 h 131"/>
                <a:gd name="T6" fmla="*/ 76 w 122"/>
                <a:gd name="T7" fmla="*/ 0 h 131"/>
                <a:gd name="T8" fmla="*/ 0 w 122"/>
                <a:gd name="T9" fmla="*/ 4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31">
                  <a:moveTo>
                    <a:pt x="0" y="46"/>
                  </a:moveTo>
                  <a:lnTo>
                    <a:pt x="46" y="130"/>
                  </a:lnTo>
                  <a:lnTo>
                    <a:pt x="121" y="78"/>
                  </a:lnTo>
                  <a:lnTo>
                    <a:pt x="76" y="0"/>
                  </a:lnTo>
                  <a:lnTo>
                    <a:pt x="0" y="4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8" name="Line 23"/>
            <p:cNvSpPr>
              <a:spLocks noChangeShapeType="1"/>
            </p:cNvSpPr>
            <p:nvPr/>
          </p:nvSpPr>
          <p:spPr bwMode="auto">
            <a:xfrm flipV="1">
              <a:off x="2099" y="2373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9" name="Line 24"/>
            <p:cNvSpPr>
              <a:spLocks noChangeShapeType="1"/>
            </p:cNvSpPr>
            <p:nvPr/>
          </p:nvSpPr>
          <p:spPr bwMode="auto">
            <a:xfrm flipV="1">
              <a:off x="2098" y="2371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0" name="Freeform 25"/>
            <p:cNvSpPr>
              <a:spLocks/>
            </p:cNvSpPr>
            <p:nvPr/>
          </p:nvSpPr>
          <p:spPr bwMode="auto">
            <a:xfrm>
              <a:off x="2099" y="2366"/>
              <a:ext cx="23" cy="22"/>
            </a:xfrm>
            <a:custGeom>
              <a:avLst/>
              <a:gdLst>
                <a:gd name="T0" fmla="*/ 17 w 23"/>
                <a:gd name="T1" fmla="*/ 16 h 22"/>
                <a:gd name="T2" fmla="*/ 22 w 23"/>
                <a:gd name="T3" fmla="*/ 13 h 22"/>
                <a:gd name="T4" fmla="*/ 22 w 23"/>
                <a:gd name="T5" fmla="*/ 13 h 22"/>
                <a:gd name="T6" fmla="*/ 21 w 23"/>
                <a:gd name="T7" fmla="*/ 11 h 22"/>
                <a:gd name="T8" fmla="*/ 16 w 23"/>
                <a:gd name="T9" fmla="*/ 1 h 22"/>
                <a:gd name="T10" fmla="*/ 16 w 23"/>
                <a:gd name="T11" fmla="*/ 1 h 22"/>
                <a:gd name="T12" fmla="*/ 15 w 23"/>
                <a:gd name="T13" fmla="*/ 0 h 22"/>
                <a:gd name="T14" fmla="*/ 11 w 23"/>
                <a:gd name="T15" fmla="*/ 3 h 22"/>
                <a:gd name="T16" fmla="*/ 7 w 23"/>
                <a:gd name="T17" fmla="*/ 8 h 22"/>
                <a:gd name="T18" fmla="*/ 7 w 23"/>
                <a:gd name="T19" fmla="*/ 8 h 22"/>
                <a:gd name="T20" fmla="*/ 3 w 23"/>
                <a:gd name="T21" fmla="*/ 13 h 22"/>
                <a:gd name="T22" fmla="*/ 3 w 23"/>
                <a:gd name="T23" fmla="*/ 13 h 22"/>
                <a:gd name="T24" fmla="*/ 0 w 23"/>
                <a:gd name="T25" fmla="*/ 18 h 22"/>
                <a:gd name="T26" fmla="*/ 0 w 23"/>
                <a:gd name="T27" fmla="*/ 20 h 22"/>
                <a:gd name="T28" fmla="*/ 5 w 23"/>
                <a:gd name="T29" fmla="*/ 17 h 22"/>
                <a:gd name="T30" fmla="*/ 7 w 23"/>
                <a:gd name="T31" fmla="*/ 21 h 22"/>
                <a:gd name="T32" fmla="*/ 13 w 23"/>
                <a:gd name="T33" fmla="*/ 20 h 22"/>
                <a:gd name="T34" fmla="*/ 13 w 23"/>
                <a:gd name="T35" fmla="*/ 20 h 22"/>
                <a:gd name="T36" fmla="*/ 17 w 23"/>
                <a:gd name="T37" fmla="*/ 16 h 22"/>
                <a:gd name="T38" fmla="*/ 17 w 23"/>
                <a:gd name="T39" fmla="*/ 16 h 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22">
                  <a:moveTo>
                    <a:pt x="17" y="16"/>
                  </a:moveTo>
                  <a:lnTo>
                    <a:pt x="22" y="13"/>
                  </a:lnTo>
                  <a:lnTo>
                    <a:pt x="21" y="11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7" y="8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5" y="17"/>
                  </a:lnTo>
                  <a:lnTo>
                    <a:pt x="7" y="21"/>
                  </a:lnTo>
                  <a:lnTo>
                    <a:pt x="13" y="20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1" name="Freeform 26"/>
            <p:cNvSpPr>
              <a:spLocks/>
            </p:cNvSpPr>
            <p:nvPr/>
          </p:nvSpPr>
          <p:spPr bwMode="auto">
            <a:xfrm>
              <a:off x="2099" y="2371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8 h 17"/>
                <a:gd name="T6" fmla="*/ 1 w 25"/>
                <a:gd name="T7" fmla="*/ 16 h 17"/>
                <a:gd name="T8" fmla="*/ 0 w 25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8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2" name="Freeform 27"/>
            <p:cNvSpPr>
              <a:spLocks/>
            </p:cNvSpPr>
            <p:nvPr/>
          </p:nvSpPr>
          <p:spPr bwMode="auto">
            <a:xfrm>
              <a:off x="2113" y="2366"/>
              <a:ext cx="20" cy="17"/>
            </a:xfrm>
            <a:custGeom>
              <a:avLst/>
              <a:gdLst>
                <a:gd name="T0" fmla="*/ 0 w 20"/>
                <a:gd name="T1" fmla="*/ 14 h 17"/>
                <a:gd name="T2" fmla="*/ 1 w 20"/>
                <a:gd name="T3" fmla="*/ 16 h 17"/>
                <a:gd name="T4" fmla="*/ 4 w 20"/>
                <a:gd name="T5" fmla="*/ 14 h 17"/>
                <a:gd name="T6" fmla="*/ 4 w 20"/>
                <a:gd name="T7" fmla="*/ 16 h 17"/>
                <a:gd name="T8" fmla="*/ 8 w 20"/>
                <a:gd name="T9" fmla="*/ 16 h 17"/>
                <a:gd name="T10" fmla="*/ 8 w 20"/>
                <a:gd name="T11" fmla="*/ 16 h 17"/>
                <a:gd name="T12" fmla="*/ 11 w 20"/>
                <a:gd name="T13" fmla="*/ 16 h 17"/>
                <a:gd name="T14" fmla="*/ 14 w 20"/>
                <a:gd name="T15" fmla="*/ 14 h 17"/>
                <a:gd name="T16" fmla="*/ 15 w 20"/>
                <a:gd name="T17" fmla="*/ 10 h 17"/>
                <a:gd name="T18" fmla="*/ 15 w 20"/>
                <a:gd name="T19" fmla="*/ 10 h 17"/>
                <a:gd name="T20" fmla="*/ 17 w 20"/>
                <a:gd name="T21" fmla="*/ 7 h 17"/>
                <a:gd name="T22" fmla="*/ 16 w 20"/>
                <a:gd name="T23" fmla="*/ 5 h 17"/>
                <a:gd name="T24" fmla="*/ 19 w 20"/>
                <a:gd name="T25" fmla="*/ 3 h 17"/>
                <a:gd name="T26" fmla="*/ 18 w 20"/>
                <a:gd name="T27" fmla="*/ 1 h 17"/>
                <a:gd name="T28" fmla="*/ 14 w 20"/>
                <a:gd name="T29" fmla="*/ 1 h 17"/>
                <a:gd name="T30" fmla="*/ 14 w 20"/>
                <a:gd name="T31" fmla="*/ 1 h 17"/>
                <a:gd name="T32" fmla="*/ 10 w 20"/>
                <a:gd name="T33" fmla="*/ 1 h 17"/>
                <a:gd name="T34" fmla="*/ 10 w 20"/>
                <a:gd name="T35" fmla="*/ 1 h 17"/>
                <a:gd name="T36" fmla="*/ 7 w 20"/>
                <a:gd name="T37" fmla="*/ 0 h 17"/>
                <a:gd name="T38" fmla="*/ 4 w 20"/>
                <a:gd name="T39" fmla="*/ 2 h 17"/>
                <a:gd name="T40" fmla="*/ 3 w 20"/>
                <a:gd name="T41" fmla="*/ 6 h 17"/>
                <a:gd name="T42" fmla="*/ 3 w 20"/>
                <a:gd name="T43" fmla="*/ 6 h 17"/>
                <a:gd name="T44" fmla="*/ 1 w 20"/>
                <a:gd name="T45" fmla="*/ 10 h 17"/>
                <a:gd name="T46" fmla="*/ 1 w 20"/>
                <a:gd name="T47" fmla="*/ 10 h 17"/>
                <a:gd name="T48" fmla="*/ 0 w 20"/>
                <a:gd name="T49" fmla="*/ 14 h 17"/>
                <a:gd name="T50" fmla="*/ 0 w 20"/>
                <a:gd name="T51" fmla="*/ 14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0" y="14"/>
                  </a:moveTo>
                  <a:lnTo>
                    <a:pt x="1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4" y="2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" name="Line 28"/>
            <p:cNvSpPr>
              <a:spLocks noChangeShapeType="1"/>
            </p:cNvSpPr>
            <p:nvPr/>
          </p:nvSpPr>
          <p:spPr bwMode="auto">
            <a:xfrm flipV="1">
              <a:off x="2087" y="2370"/>
              <a:ext cx="1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4" name="Line 29"/>
            <p:cNvSpPr>
              <a:spLocks noChangeShapeType="1"/>
            </p:cNvSpPr>
            <p:nvPr/>
          </p:nvSpPr>
          <p:spPr bwMode="auto">
            <a:xfrm flipV="1">
              <a:off x="2085" y="2366"/>
              <a:ext cx="14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5" name="Freeform 30"/>
            <p:cNvSpPr>
              <a:spLocks/>
            </p:cNvSpPr>
            <p:nvPr/>
          </p:nvSpPr>
          <p:spPr bwMode="auto">
            <a:xfrm>
              <a:off x="2087" y="2363"/>
              <a:ext cx="27" cy="19"/>
            </a:xfrm>
            <a:custGeom>
              <a:avLst/>
              <a:gdLst>
                <a:gd name="T0" fmla="*/ 21 w 27"/>
                <a:gd name="T1" fmla="*/ 16 h 19"/>
                <a:gd name="T2" fmla="*/ 26 w 27"/>
                <a:gd name="T3" fmla="*/ 12 h 19"/>
                <a:gd name="T4" fmla="*/ 25 w 27"/>
                <a:gd name="T5" fmla="*/ 10 h 19"/>
                <a:gd name="T6" fmla="*/ 25 w 27"/>
                <a:gd name="T7" fmla="*/ 10 h 19"/>
                <a:gd name="T8" fmla="*/ 19 w 27"/>
                <a:gd name="T9" fmla="*/ 1 h 19"/>
                <a:gd name="T10" fmla="*/ 18 w 27"/>
                <a:gd name="T11" fmla="*/ 0 h 19"/>
                <a:gd name="T12" fmla="*/ 18 w 27"/>
                <a:gd name="T13" fmla="*/ 0 h 19"/>
                <a:gd name="T14" fmla="*/ 12 w 27"/>
                <a:gd name="T15" fmla="*/ 2 h 19"/>
                <a:gd name="T16" fmla="*/ 7 w 27"/>
                <a:gd name="T17" fmla="*/ 5 h 19"/>
                <a:gd name="T18" fmla="*/ 7 w 27"/>
                <a:gd name="T19" fmla="*/ 5 h 19"/>
                <a:gd name="T20" fmla="*/ 3 w 27"/>
                <a:gd name="T21" fmla="*/ 10 h 19"/>
                <a:gd name="T22" fmla="*/ 4 w 27"/>
                <a:gd name="T23" fmla="*/ 12 h 19"/>
                <a:gd name="T24" fmla="*/ 0 w 27"/>
                <a:gd name="T25" fmla="*/ 15 h 19"/>
                <a:gd name="T26" fmla="*/ 0 w 27"/>
                <a:gd name="T27" fmla="*/ 17 h 19"/>
                <a:gd name="T28" fmla="*/ 6 w 27"/>
                <a:gd name="T29" fmla="*/ 16 h 19"/>
                <a:gd name="T30" fmla="*/ 8 w 27"/>
                <a:gd name="T31" fmla="*/ 18 h 19"/>
                <a:gd name="T32" fmla="*/ 14 w 27"/>
                <a:gd name="T33" fmla="*/ 17 h 19"/>
                <a:gd name="T34" fmla="*/ 14 w 27"/>
                <a:gd name="T35" fmla="*/ 17 h 19"/>
                <a:gd name="T36" fmla="*/ 21 w 27"/>
                <a:gd name="T37" fmla="*/ 16 h 19"/>
                <a:gd name="T38" fmla="*/ 21 w 27"/>
                <a:gd name="T39" fmla="*/ 16 h 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7" h="19">
                  <a:moveTo>
                    <a:pt x="21" y="16"/>
                  </a:moveTo>
                  <a:lnTo>
                    <a:pt x="26" y="12"/>
                  </a:lnTo>
                  <a:lnTo>
                    <a:pt x="25" y="10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7" y="5"/>
                  </a:lnTo>
                  <a:lnTo>
                    <a:pt x="3" y="10"/>
                  </a:lnTo>
                  <a:lnTo>
                    <a:pt x="4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4" y="17"/>
                  </a:lnTo>
                  <a:lnTo>
                    <a:pt x="21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6" name="Freeform 31"/>
            <p:cNvSpPr>
              <a:spLocks/>
            </p:cNvSpPr>
            <p:nvPr/>
          </p:nvSpPr>
          <p:spPr bwMode="auto">
            <a:xfrm>
              <a:off x="2087" y="2367"/>
              <a:ext cx="26" cy="17"/>
            </a:xfrm>
            <a:custGeom>
              <a:avLst/>
              <a:gdLst>
                <a:gd name="T0" fmla="*/ 0 w 26"/>
                <a:gd name="T1" fmla="*/ 5 h 17"/>
                <a:gd name="T2" fmla="*/ 22 w 26"/>
                <a:gd name="T3" fmla="*/ 0 h 17"/>
                <a:gd name="T4" fmla="*/ 25 w 26"/>
                <a:gd name="T5" fmla="*/ 9 h 17"/>
                <a:gd name="T6" fmla="*/ 1 w 26"/>
                <a:gd name="T7" fmla="*/ 16 h 17"/>
                <a:gd name="T8" fmla="*/ 0 w 26"/>
                <a:gd name="T9" fmla="*/ 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5"/>
                  </a:moveTo>
                  <a:lnTo>
                    <a:pt x="22" y="0"/>
                  </a:lnTo>
                  <a:lnTo>
                    <a:pt x="25" y="9"/>
                  </a:lnTo>
                  <a:lnTo>
                    <a:pt x="1" y="16"/>
                  </a:lnTo>
                  <a:lnTo>
                    <a:pt x="0" y="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7" name="Freeform 32"/>
            <p:cNvSpPr>
              <a:spLocks/>
            </p:cNvSpPr>
            <p:nvPr/>
          </p:nvSpPr>
          <p:spPr bwMode="auto">
            <a:xfrm>
              <a:off x="2099" y="2357"/>
              <a:ext cx="21" cy="21"/>
            </a:xfrm>
            <a:custGeom>
              <a:avLst/>
              <a:gdLst>
                <a:gd name="T0" fmla="*/ 0 w 21"/>
                <a:gd name="T1" fmla="*/ 14 h 21"/>
                <a:gd name="T2" fmla="*/ 1 w 21"/>
                <a:gd name="T3" fmla="*/ 17 h 21"/>
                <a:gd name="T4" fmla="*/ 4 w 21"/>
                <a:gd name="T5" fmla="*/ 15 h 21"/>
                <a:gd name="T6" fmla="*/ 6 w 21"/>
                <a:gd name="T7" fmla="*/ 20 h 21"/>
                <a:gd name="T8" fmla="*/ 10 w 21"/>
                <a:gd name="T9" fmla="*/ 20 h 21"/>
                <a:gd name="T10" fmla="*/ 10 w 21"/>
                <a:gd name="T11" fmla="*/ 20 h 21"/>
                <a:gd name="T12" fmla="*/ 13 w 21"/>
                <a:gd name="T13" fmla="*/ 18 h 21"/>
                <a:gd name="T14" fmla="*/ 16 w 21"/>
                <a:gd name="T15" fmla="*/ 17 h 21"/>
                <a:gd name="T16" fmla="*/ 16 w 21"/>
                <a:gd name="T17" fmla="*/ 17 h 21"/>
                <a:gd name="T18" fmla="*/ 19 w 21"/>
                <a:gd name="T19" fmla="*/ 15 h 21"/>
                <a:gd name="T20" fmla="*/ 20 w 21"/>
                <a:gd name="T21" fmla="*/ 11 h 21"/>
                <a:gd name="T22" fmla="*/ 17 w 21"/>
                <a:gd name="T23" fmla="*/ 6 h 21"/>
                <a:gd name="T24" fmla="*/ 20 w 21"/>
                <a:gd name="T25" fmla="*/ 4 h 21"/>
                <a:gd name="T26" fmla="*/ 19 w 21"/>
                <a:gd name="T27" fmla="*/ 2 h 21"/>
                <a:gd name="T28" fmla="*/ 15 w 21"/>
                <a:gd name="T29" fmla="*/ 2 h 21"/>
                <a:gd name="T30" fmla="*/ 15 w 21"/>
                <a:gd name="T31" fmla="*/ 2 h 21"/>
                <a:gd name="T32" fmla="*/ 13 w 21"/>
                <a:gd name="T33" fmla="*/ 0 h 21"/>
                <a:gd name="T34" fmla="*/ 10 w 21"/>
                <a:gd name="T35" fmla="*/ 1 h 21"/>
                <a:gd name="T36" fmla="*/ 8 w 21"/>
                <a:gd name="T37" fmla="*/ 3 h 21"/>
                <a:gd name="T38" fmla="*/ 3 w 21"/>
                <a:gd name="T39" fmla="*/ 6 h 21"/>
                <a:gd name="T40" fmla="*/ 3 w 21"/>
                <a:gd name="T41" fmla="*/ 6 h 21"/>
                <a:gd name="T42" fmla="*/ 0 w 21"/>
                <a:gd name="T43" fmla="*/ 8 h 21"/>
                <a:gd name="T44" fmla="*/ 1 w 21"/>
                <a:gd name="T45" fmla="*/ 10 h 21"/>
                <a:gd name="T46" fmla="*/ 1 w 21"/>
                <a:gd name="T47" fmla="*/ 10 h 21"/>
                <a:gd name="T48" fmla="*/ 0 w 21"/>
                <a:gd name="T49" fmla="*/ 14 h 21"/>
                <a:gd name="T50" fmla="*/ 0 w 21"/>
                <a:gd name="T51" fmla="*/ 14 h 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" h="21">
                  <a:moveTo>
                    <a:pt x="0" y="14"/>
                  </a:moveTo>
                  <a:lnTo>
                    <a:pt x="1" y="17"/>
                  </a:lnTo>
                  <a:lnTo>
                    <a:pt x="4" y="15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3" y="18"/>
                  </a:lnTo>
                  <a:lnTo>
                    <a:pt x="16" y="17"/>
                  </a:lnTo>
                  <a:lnTo>
                    <a:pt x="19" y="15"/>
                  </a:lnTo>
                  <a:lnTo>
                    <a:pt x="20" y="11"/>
                  </a:lnTo>
                  <a:lnTo>
                    <a:pt x="17" y="6"/>
                  </a:lnTo>
                  <a:lnTo>
                    <a:pt x="20" y="4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3"/>
                  </a:lnTo>
                  <a:lnTo>
                    <a:pt x="3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8" name="Line 33"/>
            <p:cNvSpPr>
              <a:spLocks noChangeShapeType="1"/>
            </p:cNvSpPr>
            <p:nvPr/>
          </p:nvSpPr>
          <p:spPr bwMode="auto">
            <a:xfrm flipV="1">
              <a:off x="2087" y="2355"/>
              <a:ext cx="12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9" name="Line 34"/>
            <p:cNvSpPr>
              <a:spLocks noChangeShapeType="1"/>
            </p:cNvSpPr>
            <p:nvPr/>
          </p:nvSpPr>
          <p:spPr bwMode="auto">
            <a:xfrm flipV="1">
              <a:off x="2088" y="2352"/>
              <a:ext cx="12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0" name="Freeform 35"/>
            <p:cNvSpPr>
              <a:spLocks/>
            </p:cNvSpPr>
            <p:nvPr/>
          </p:nvSpPr>
          <p:spPr bwMode="auto">
            <a:xfrm>
              <a:off x="2087" y="2348"/>
              <a:ext cx="25" cy="21"/>
            </a:xfrm>
            <a:custGeom>
              <a:avLst/>
              <a:gdLst>
                <a:gd name="T0" fmla="*/ 20 w 25"/>
                <a:gd name="T1" fmla="*/ 15 h 21"/>
                <a:gd name="T2" fmla="*/ 20 w 25"/>
                <a:gd name="T3" fmla="*/ 15 h 21"/>
                <a:gd name="T4" fmla="*/ 19 w 25"/>
                <a:gd name="T5" fmla="*/ 13 h 21"/>
                <a:gd name="T6" fmla="*/ 24 w 25"/>
                <a:gd name="T7" fmla="*/ 9 h 21"/>
                <a:gd name="T8" fmla="*/ 18 w 25"/>
                <a:gd name="T9" fmla="*/ 0 h 21"/>
                <a:gd name="T10" fmla="*/ 13 w 25"/>
                <a:gd name="T11" fmla="*/ 3 h 21"/>
                <a:gd name="T12" fmla="*/ 12 w 25"/>
                <a:gd name="T13" fmla="*/ 1 h 21"/>
                <a:gd name="T14" fmla="*/ 8 w 25"/>
                <a:gd name="T15" fmla="*/ 4 h 21"/>
                <a:gd name="T16" fmla="*/ 9 w 25"/>
                <a:gd name="T17" fmla="*/ 6 h 21"/>
                <a:gd name="T18" fmla="*/ 3 w 25"/>
                <a:gd name="T19" fmla="*/ 9 h 21"/>
                <a:gd name="T20" fmla="*/ 0 w 25"/>
                <a:gd name="T21" fmla="*/ 15 h 21"/>
                <a:gd name="T22" fmla="*/ 0 w 25"/>
                <a:gd name="T23" fmla="*/ 16 h 21"/>
                <a:gd name="T24" fmla="*/ 0 w 25"/>
                <a:gd name="T25" fmla="*/ 16 h 21"/>
                <a:gd name="T26" fmla="*/ 2 w 25"/>
                <a:gd name="T27" fmla="*/ 18 h 21"/>
                <a:gd name="T28" fmla="*/ 3 w 25"/>
                <a:gd name="T29" fmla="*/ 20 h 21"/>
                <a:gd name="T30" fmla="*/ 3 w 25"/>
                <a:gd name="T31" fmla="*/ 20 h 21"/>
                <a:gd name="T32" fmla="*/ 9 w 25"/>
                <a:gd name="T33" fmla="*/ 19 h 21"/>
                <a:gd name="T34" fmla="*/ 14 w 25"/>
                <a:gd name="T35" fmla="*/ 16 h 21"/>
                <a:gd name="T36" fmla="*/ 15 w 25"/>
                <a:gd name="T37" fmla="*/ 18 h 21"/>
                <a:gd name="T38" fmla="*/ 20 w 25"/>
                <a:gd name="T39" fmla="*/ 15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20" y="15"/>
                  </a:moveTo>
                  <a:lnTo>
                    <a:pt x="20" y="15"/>
                  </a:lnTo>
                  <a:lnTo>
                    <a:pt x="19" y="13"/>
                  </a:lnTo>
                  <a:lnTo>
                    <a:pt x="24" y="9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8" y="4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3" y="20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5" y="18"/>
                  </a:lnTo>
                  <a:lnTo>
                    <a:pt x="20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1" name="Freeform 36"/>
            <p:cNvSpPr>
              <a:spLocks/>
            </p:cNvSpPr>
            <p:nvPr/>
          </p:nvSpPr>
          <p:spPr bwMode="auto">
            <a:xfrm>
              <a:off x="2087" y="2354"/>
              <a:ext cx="27" cy="17"/>
            </a:xfrm>
            <a:custGeom>
              <a:avLst/>
              <a:gdLst>
                <a:gd name="T0" fmla="*/ 0 w 27"/>
                <a:gd name="T1" fmla="*/ 6 h 17"/>
                <a:gd name="T2" fmla="*/ 23 w 27"/>
                <a:gd name="T3" fmla="*/ 0 h 17"/>
                <a:gd name="T4" fmla="*/ 26 w 27"/>
                <a:gd name="T5" fmla="*/ 9 h 17"/>
                <a:gd name="T6" fmla="*/ 1 w 27"/>
                <a:gd name="T7" fmla="*/ 16 h 17"/>
                <a:gd name="T8" fmla="*/ 0 w 27"/>
                <a:gd name="T9" fmla="*/ 6 h 17"/>
                <a:gd name="T10" fmla="*/ 0 w 2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7">
                  <a:moveTo>
                    <a:pt x="0" y="6"/>
                  </a:moveTo>
                  <a:lnTo>
                    <a:pt x="23" y="0"/>
                  </a:lnTo>
                  <a:lnTo>
                    <a:pt x="26" y="9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2" name="Freeform 37"/>
            <p:cNvSpPr>
              <a:spLocks/>
            </p:cNvSpPr>
            <p:nvPr/>
          </p:nvSpPr>
          <p:spPr bwMode="auto">
            <a:xfrm>
              <a:off x="2099" y="2347"/>
              <a:ext cx="22" cy="20"/>
            </a:xfrm>
            <a:custGeom>
              <a:avLst/>
              <a:gdLst>
                <a:gd name="T0" fmla="*/ 0 w 22"/>
                <a:gd name="T1" fmla="*/ 15 h 20"/>
                <a:gd name="T2" fmla="*/ 2 w 22"/>
                <a:gd name="T3" fmla="*/ 17 h 20"/>
                <a:gd name="T4" fmla="*/ 3 w 22"/>
                <a:gd name="T5" fmla="*/ 19 h 20"/>
                <a:gd name="T6" fmla="*/ 11 w 22"/>
                <a:gd name="T7" fmla="*/ 19 h 20"/>
                <a:gd name="T8" fmla="*/ 14 w 22"/>
                <a:gd name="T9" fmla="*/ 16 h 20"/>
                <a:gd name="T10" fmla="*/ 14 w 22"/>
                <a:gd name="T11" fmla="*/ 14 h 20"/>
                <a:gd name="T12" fmla="*/ 16 w 22"/>
                <a:gd name="T13" fmla="*/ 12 h 20"/>
                <a:gd name="T14" fmla="*/ 19 w 22"/>
                <a:gd name="T15" fmla="*/ 8 h 20"/>
                <a:gd name="T16" fmla="*/ 17 w 22"/>
                <a:gd name="T17" fmla="*/ 6 h 20"/>
                <a:gd name="T18" fmla="*/ 21 w 22"/>
                <a:gd name="T19" fmla="*/ 4 h 20"/>
                <a:gd name="T20" fmla="*/ 19 w 22"/>
                <a:gd name="T21" fmla="*/ 0 h 20"/>
                <a:gd name="T22" fmla="*/ 15 w 22"/>
                <a:gd name="T23" fmla="*/ 2 h 20"/>
                <a:gd name="T24" fmla="*/ 14 w 22"/>
                <a:gd name="T25" fmla="*/ 0 h 20"/>
                <a:gd name="T26" fmla="*/ 10 w 22"/>
                <a:gd name="T27" fmla="*/ 1 h 20"/>
                <a:gd name="T28" fmla="*/ 7 w 22"/>
                <a:gd name="T29" fmla="*/ 3 h 20"/>
                <a:gd name="T30" fmla="*/ 7 w 22"/>
                <a:gd name="T31" fmla="*/ 3 h 20"/>
                <a:gd name="T32" fmla="*/ 4 w 22"/>
                <a:gd name="T33" fmla="*/ 5 h 20"/>
                <a:gd name="T34" fmla="*/ 0 w 22"/>
                <a:gd name="T35" fmla="*/ 13 h 20"/>
                <a:gd name="T36" fmla="*/ 0 w 22"/>
                <a:gd name="T37" fmla="*/ 15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20">
                  <a:moveTo>
                    <a:pt x="0" y="15"/>
                  </a:moveTo>
                  <a:lnTo>
                    <a:pt x="2" y="17"/>
                  </a:lnTo>
                  <a:lnTo>
                    <a:pt x="3" y="19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9" y="8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7" y="3"/>
                  </a:lnTo>
                  <a:lnTo>
                    <a:pt x="4" y="5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3" name="Line 38"/>
            <p:cNvSpPr>
              <a:spLocks noChangeShapeType="1"/>
            </p:cNvSpPr>
            <p:nvPr/>
          </p:nvSpPr>
          <p:spPr bwMode="auto">
            <a:xfrm flipV="1">
              <a:off x="2104" y="2338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4" name="Line 39"/>
            <p:cNvSpPr>
              <a:spLocks noChangeShapeType="1"/>
            </p:cNvSpPr>
            <p:nvPr/>
          </p:nvSpPr>
          <p:spPr bwMode="auto">
            <a:xfrm flipV="1">
              <a:off x="2104" y="2338"/>
              <a:ext cx="12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5" name="Freeform 40"/>
            <p:cNvSpPr>
              <a:spLocks/>
            </p:cNvSpPr>
            <p:nvPr/>
          </p:nvSpPr>
          <p:spPr bwMode="auto">
            <a:xfrm>
              <a:off x="2107" y="2332"/>
              <a:ext cx="24" cy="21"/>
            </a:xfrm>
            <a:custGeom>
              <a:avLst/>
              <a:gdLst>
                <a:gd name="T0" fmla="*/ 17 w 24"/>
                <a:gd name="T1" fmla="*/ 16 h 21"/>
                <a:gd name="T2" fmla="*/ 23 w 24"/>
                <a:gd name="T3" fmla="*/ 13 h 21"/>
                <a:gd name="T4" fmla="*/ 22 w 24"/>
                <a:gd name="T5" fmla="*/ 11 h 21"/>
                <a:gd name="T6" fmla="*/ 22 w 24"/>
                <a:gd name="T7" fmla="*/ 11 h 21"/>
                <a:gd name="T8" fmla="*/ 16 w 24"/>
                <a:gd name="T9" fmla="*/ 1 h 21"/>
                <a:gd name="T10" fmla="*/ 16 w 24"/>
                <a:gd name="T11" fmla="*/ 1 h 21"/>
                <a:gd name="T12" fmla="*/ 15 w 24"/>
                <a:gd name="T13" fmla="*/ 0 h 21"/>
                <a:gd name="T14" fmla="*/ 10 w 24"/>
                <a:gd name="T15" fmla="*/ 2 h 21"/>
                <a:gd name="T16" fmla="*/ 7 w 24"/>
                <a:gd name="T17" fmla="*/ 7 h 21"/>
                <a:gd name="T18" fmla="*/ 7 w 24"/>
                <a:gd name="T19" fmla="*/ 7 h 21"/>
                <a:gd name="T20" fmla="*/ 3 w 24"/>
                <a:gd name="T21" fmla="*/ 12 h 21"/>
                <a:gd name="T22" fmla="*/ 3 w 24"/>
                <a:gd name="T23" fmla="*/ 12 h 21"/>
                <a:gd name="T24" fmla="*/ 0 w 24"/>
                <a:gd name="T25" fmla="*/ 18 h 21"/>
                <a:gd name="T26" fmla="*/ 0 w 24"/>
                <a:gd name="T27" fmla="*/ 20 h 21"/>
                <a:gd name="T28" fmla="*/ 6 w 24"/>
                <a:gd name="T29" fmla="*/ 18 h 21"/>
                <a:gd name="T30" fmla="*/ 6 w 24"/>
                <a:gd name="T31" fmla="*/ 18 h 21"/>
                <a:gd name="T32" fmla="*/ 12 w 24"/>
                <a:gd name="T33" fmla="*/ 17 h 21"/>
                <a:gd name="T34" fmla="*/ 12 w 24"/>
                <a:gd name="T35" fmla="*/ 17 h 21"/>
                <a:gd name="T36" fmla="*/ 17 w 24"/>
                <a:gd name="T37" fmla="*/ 16 h 21"/>
                <a:gd name="T38" fmla="*/ 17 w 24"/>
                <a:gd name="T39" fmla="*/ 1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1">
                  <a:moveTo>
                    <a:pt x="17" y="16"/>
                  </a:moveTo>
                  <a:lnTo>
                    <a:pt x="23" y="13"/>
                  </a:lnTo>
                  <a:lnTo>
                    <a:pt x="22" y="11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7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12" y="17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6" name="Freeform 41"/>
            <p:cNvSpPr>
              <a:spLocks/>
            </p:cNvSpPr>
            <p:nvPr/>
          </p:nvSpPr>
          <p:spPr bwMode="auto">
            <a:xfrm>
              <a:off x="2105" y="2338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7" name="Freeform 42"/>
            <p:cNvSpPr>
              <a:spLocks/>
            </p:cNvSpPr>
            <p:nvPr/>
          </p:nvSpPr>
          <p:spPr bwMode="auto">
            <a:xfrm>
              <a:off x="2117" y="2330"/>
              <a:ext cx="22" cy="18"/>
            </a:xfrm>
            <a:custGeom>
              <a:avLst/>
              <a:gdLst>
                <a:gd name="T0" fmla="*/ 0 w 22"/>
                <a:gd name="T1" fmla="*/ 15 h 18"/>
                <a:gd name="T2" fmla="*/ 0 w 22"/>
                <a:gd name="T3" fmla="*/ 15 h 18"/>
                <a:gd name="T4" fmla="*/ 4 w 22"/>
                <a:gd name="T5" fmla="*/ 15 h 18"/>
                <a:gd name="T6" fmla="*/ 5 w 22"/>
                <a:gd name="T7" fmla="*/ 17 h 18"/>
                <a:gd name="T8" fmla="*/ 10 w 22"/>
                <a:gd name="T9" fmla="*/ 17 h 18"/>
                <a:gd name="T10" fmla="*/ 10 w 22"/>
                <a:gd name="T11" fmla="*/ 17 h 18"/>
                <a:gd name="T12" fmla="*/ 14 w 22"/>
                <a:gd name="T13" fmla="*/ 17 h 18"/>
                <a:gd name="T14" fmla="*/ 17 w 22"/>
                <a:gd name="T15" fmla="*/ 15 h 18"/>
                <a:gd name="T16" fmla="*/ 15 w 22"/>
                <a:gd name="T17" fmla="*/ 13 h 18"/>
                <a:gd name="T18" fmla="*/ 18 w 22"/>
                <a:gd name="T19" fmla="*/ 12 h 18"/>
                <a:gd name="T20" fmla="*/ 20 w 22"/>
                <a:gd name="T21" fmla="*/ 8 h 18"/>
                <a:gd name="T22" fmla="*/ 19 w 22"/>
                <a:gd name="T23" fmla="*/ 6 h 18"/>
                <a:gd name="T24" fmla="*/ 21 w 22"/>
                <a:gd name="T25" fmla="*/ 2 h 18"/>
                <a:gd name="T26" fmla="*/ 20 w 22"/>
                <a:gd name="T27" fmla="*/ 0 h 18"/>
                <a:gd name="T28" fmla="*/ 17 w 22"/>
                <a:gd name="T29" fmla="*/ 2 h 18"/>
                <a:gd name="T30" fmla="*/ 15 w 22"/>
                <a:gd name="T31" fmla="*/ 0 h 18"/>
                <a:gd name="T32" fmla="*/ 11 w 22"/>
                <a:gd name="T33" fmla="*/ 0 h 18"/>
                <a:gd name="T34" fmla="*/ 8 w 22"/>
                <a:gd name="T35" fmla="*/ 2 h 18"/>
                <a:gd name="T36" fmla="*/ 8 w 22"/>
                <a:gd name="T37" fmla="*/ 2 h 18"/>
                <a:gd name="T38" fmla="*/ 5 w 22"/>
                <a:gd name="T39" fmla="*/ 4 h 18"/>
                <a:gd name="T40" fmla="*/ 3 w 22"/>
                <a:gd name="T41" fmla="*/ 5 h 18"/>
                <a:gd name="T42" fmla="*/ 3 w 22"/>
                <a:gd name="T43" fmla="*/ 5 h 18"/>
                <a:gd name="T44" fmla="*/ 1 w 22"/>
                <a:gd name="T45" fmla="*/ 9 h 18"/>
                <a:gd name="T46" fmla="*/ 2 w 22"/>
                <a:gd name="T47" fmla="*/ 11 h 18"/>
                <a:gd name="T48" fmla="*/ 0 w 22"/>
                <a:gd name="T49" fmla="*/ 13 h 18"/>
                <a:gd name="T50" fmla="*/ 0 w 22"/>
                <a:gd name="T51" fmla="*/ 15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8">
                  <a:moveTo>
                    <a:pt x="0" y="15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1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48" name="Line 43"/>
            <p:cNvSpPr>
              <a:spLocks noChangeShapeType="1"/>
            </p:cNvSpPr>
            <p:nvPr/>
          </p:nvSpPr>
          <p:spPr bwMode="auto">
            <a:xfrm flipV="1">
              <a:off x="2124" y="2331"/>
              <a:ext cx="10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9" name="Line 44"/>
            <p:cNvSpPr>
              <a:spLocks noChangeShapeType="1"/>
            </p:cNvSpPr>
            <p:nvPr/>
          </p:nvSpPr>
          <p:spPr bwMode="auto">
            <a:xfrm flipV="1">
              <a:off x="2123" y="2327"/>
              <a:ext cx="13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0" name="Freeform 45"/>
            <p:cNvSpPr>
              <a:spLocks/>
            </p:cNvSpPr>
            <p:nvPr/>
          </p:nvSpPr>
          <p:spPr bwMode="auto">
            <a:xfrm>
              <a:off x="2127" y="2323"/>
              <a:ext cx="22" cy="23"/>
            </a:xfrm>
            <a:custGeom>
              <a:avLst/>
              <a:gdLst>
                <a:gd name="T0" fmla="*/ 16 w 22"/>
                <a:gd name="T1" fmla="*/ 17 h 23"/>
                <a:gd name="T2" fmla="*/ 21 w 22"/>
                <a:gd name="T3" fmla="*/ 14 h 23"/>
                <a:gd name="T4" fmla="*/ 21 w 22"/>
                <a:gd name="T5" fmla="*/ 14 h 23"/>
                <a:gd name="T6" fmla="*/ 20 w 22"/>
                <a:gd name="T7" fmla="*/ 11 h 23"/>
                <a:gd name="T8" fmla="*/ 15 w 22"/>
                <a:gd name="T9" fmla="*/ 2 h 23"/>
                <a:gd name="T10" fmla="*/ 14 w 22"/>
                <a:gd name="T11" fmla="*/ 0 h 23"/>
                <a:gd name="T12" fmla="*/ 14 w 22"/>
                <a:gd name="T13" fmla="*/ 0 h 23"/>
                <a:gd name="T14" fmla="*/ 9 w 22"/>
                <a:gd name="T15" fmla="*/ 3 h 23"/>
                <a:gd name="T16" fmla="*/ 5 w 22"/>
                <a:gd name="T17" fmla="*/ 6 h 23"/>
                <a:gd name="T18" fmla="*/ 5 w 22"/>
                <a:gd name="T19" fmla="*/ 6 h 23"/>
                <a:gd name="T20" fmla="*/ 3 w 22"/>
                <a:gd name="T21" fmla="*/ 14 h 23"/>
                <a:gd name="T22" fmla="*/ 3 w 22"/>
                <a:gd name="T23" fmla="*/ 14 h 23"/>
                <a:gd name="T24" fmla="*/ 0 w 22"/>
                <a:gd name="T25" fmla="*/ 20 h 23"/>
                <a:gd name="T26" fmla="*/ 0 w 22"/>
                <a:gd name="T27" fmla="*/ 22 h 23"/>
                <a:gd name="T28" fmla="*/ 5 w 22"/>
                <a:gd name="T29" fmla="*/ 19 h 23"/>
                <a:gd name="T30" fmla="*/ 6 w 22"/>
                <a:gd name="T31" fmla="*/ 21 h 23"/>
                <a:gd name="T32" fmla="*/ 11 w 22"/>
                <a:gd name="T33" fmla="*/ 20 h 23"/>
                <a:gd name="T34" fmla="*/ 11 w 22"/>
                <a:gd name="T35" fmla="*/ 20 h 23"/>
                <a:gd name="T36" fmla="*/ 16 w 22"/>
                <a:gd name="T37" fmla="*/ 17 h 23"/>
                <a:gd name="T38" fmla="*/ 16 w 22"/>
                <a:gd name="T39" fmla="*/ 17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" h="23">
                  <a:moveTo>
                    <a:pt x="16" y="17"/>
                  </a:moveTo>
                  <a:lnTo>
                    <a:pt x="21" y="14"/>
                  </a:lnTo>
                  <a:lnTo>
                    <a:pt x="20" y="11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9" y="3"/>
                  </a:lnTo>
                  <a:lnTo>
                    <a:pt x="5" y="6"/>
                  </a:lnTo>
                  <a:lnTo>
                    <a:pt x="3" y="14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11" y="20"/>
                  </a:lnTo>
                  <a:lnTo>
                    <a:pt x="16" y="1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1" name="Freeform 46"/>
            <p:cNvSpPr>
              <a:spLocks/>
            </p:cNvSpPr>
            <p:nvPr/>
          </p:nvSpPr>
          <p:spPr bwMode="auto">
            <a:xfrm>
              <a:off x="2123" y="2328"/>
              <a:ext cx="25" cy="18"/>
            </a:xfrm>
            <a:custGeom>
              <a:avLst/>
              <a:gdLst>
                <a:gd name="T0" fmla="*/ 0 w 25"/>
                <a:gd name="T1" fmla="*/ 7 h 18"/>
                <a:gd name="T2" fmla="*/ 21 w 25"/>
                <a:gd name="T3" fmla="*/ 0 h 18"/>
                <a:gd name="T4" fmla="*/ 24 w 25"/>
                <a:gd name="T5" fmla="*/ 9 h 18"/>
                <a:gd name="T6" fmla="*/ 2 w 25"/>
                <a:gd name="T7" fmla="*/ 17 h 18"/>
                <a:gd name="T8" fmla="*/ 0 w 25"/>
                <a:gd name="T9" fmla="*/ 6 h 18"/>
                <a:gd name="T10" fmla="*/ 0 w 25"/>
                <a:gd name="T11" fmla="*/ 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8">
                  <a:moveTo>
                    <a:pt x="0" y="7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2" y="17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2" name="Freeform 47"/>
            <p:cNvSpPr>
              <a:spLocks/>
            </p:cNvSpPr>
            <p:nvPr/>
          </p:nvSpPr>
          <p:spPr bwMode="auto">
            <a:xfrm>
              <a:off x="2138" y="2324"/>
              <a:ext cx="22" cy="17"/>
            </a:xfrm>
            <a:custGeom>
              <a:avLst/>
              <a:gdLst>
                <a:gd name="T0" fmla="*/ 0 w 22"/>
                <a:gd name="T1" fmla="*/ 14 h 17"/>
                <a:gd name="T2" fmla="*/ 0 w 22"/>
                <a:gd name="T3" fmla="*/ 14 h 17"/>
                <a:gd name="T4" fmla="*/ 5 w 22"/>
                <a:gd name="T5" fmla="*/ 14 h 17"/>
                <a:gd name="T6" fmla="*/ 6 w 22"/>
                <a:gd name="T7" fmla="*/ 16 h 17"/>
                <a:gd name="T8" fmla="*/ 10 w 22"/>
                <a:gd name="T9" fmla="*/ 16 h 17"/>
                <a:gd name="T10" fmla="*/ 10 w 22"/>
                <a:gd name="T11" fmla="*/ 16 h 17"/>
                <a:gd name="T12" fmla="*/ 12 w 22"/>
                <a:gd name="T13" fmla="*/ 14 h 17"/>
                <a:gd name="T14" fmla="*/ 15 w 22"/>
                <a:gd name="T15" fmla="*/ 12 h 17"/>
                <a:gd name="T16" fmla="*/ 15 w 22"/>
                <a:gd name="T17" fmla="*/ 12 h 17"/>
                <a:gd name="T18" fmla="*/ 18 w 22"/>
                <a:gd name="T19" fmla="*/ 10 h 17"/>
                <a:gd name="T20" fmla="*/ 20 w 22"/>
                <a:gd name="T21" fmla="*/ 7 h 17"/>
                <a:gd name="T22" fmla="*/ 19 w 22"/>
                <a:gd name="T23" fmla="*/ 5 h 17"/>
                <a:gd name="T24" fmla="*/ 21 w 22"/>
                <a:gd name="T25" fmla="*/ 1 h 17"/>
                <a:gd name="T26" fmla="*/ 20 w 22"/>
                <a:gd name="T27" fmla="*/ 0 h 17"/>
                <a:gd name="T28" fmla="*/ 15 w 22"/>
                <a:gd name="T29" fmla="*/ 0 h 17"/>
                <a:gd name="T30" fmla="*/ 15 w 22"/>
                <a:gd name="T31" fmla="*/ 0 h 17"/>
                <a:gd name="T32" fmla="*/ 11 w 22"/>
                <a:gd name="T33" fmla="*/ 0 h 17"/>
                <a:gd name="T34" fmla="*/ 9 w 22"/>
                <a:gd name="T35" fmla="*/ 1 h 17"/>
                <a:gd name="T36" fmla="*/ 8 w 22"/>
                <a:gd name="T37" fmla="*/ 0 h 17"/>
                <a:gd name="T38" fmla="*/ 5 w 22"/>
                <a:gd name="T39" fmla="*/ 0 h 17"/>
                <a:gd name="T40" fmla="*/ 3 w 22"/>
                <a:gd name="T41" fmla="*/ 4 h 17"/>
                <a:gd name="T42" fmla="*/ 3 w 22"/>
                <a:gd name="T43" fmla="*/ 4 h 17"/>
                <a:gd name="T44" fmla="*/ 1 w 22"/>
                <a:gd name="T45" fmla="*/ 8 h 17"/>
                <a:gd name="T46" fmla="*/ 1 w 22"/>
                <a:gd name="T47" fmla="*/ 8 h 17"/>
                <a:gd name="T48" fmla="*/ 0 w 22"/>
                <a:gd name="T49" fmla="*/ 12 h 17"/>
                <a:gd name="T50" fmla="*/ 0 w 22"/>
                <a:gd name="T51" fmla="*/ 14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0" y="14"/>
                  </a:moveTo>
                  <a:lnTo>
                    <a:pt x="0" y="14"/>
                  </a:lnTo>
                  <a:lnTo>
                    <a:pt x="5" y="14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5" y="12"/>
                  </a:lnTo>
                  <a:lnTo>
                    <a:pt x="18" y="10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3" name="Line 48"/>
            <p:cNvSpPr>
              <a:spLocks noChangeShapeType="1"/>
            </p:cNvSpPr>
            <p:nvPr/>
          </p:nvSpPr>
          <p:spPr bwMode="auto">
            <a:xfrm flipV="1">
              <a:off x="2138" y="2335"/>
              <a:ext cx="11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4" name="Line 49"/>
            <p:cNvSpPr>
              <a:spLocks noChangeShapeType="1"/>
            </p:cNvSpPr>
            <p:nvPr/>
          </p:nvSpPr>
          <p:spPr bwMode="auto">
            <a:xfrm flipV="1">
              <a:off x="2138" y="2333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5" name="Freeform 50"/>
            <p:cNvSpPr>
              <a:spLocks/>
            </p:cNvSpPr>
            <p:nvPr/>
          </p:nvSpPr>
          <p:spPr bwMode="auto">
            <a:xfrm>
              <a:off x="2138" y="2328"/>
              <a:ext cx="25" cy="20"/>
            </a:xfrm>
            <a:custGeom>
              <a:avLst/>
              <a:gdLst>
                <a:gd name="T0" fmla="*/ 21 w 25"/>
                <a:gd name="T1" fmla="*/ 13 h 20"/>
                <a:gd name="T2" fmla="*/ 21 w 25"/>
                <a:gd name="T3" fmla="*/ 13 h 20"/>
                <a:gd name="T4" fmla="*/ 21 w 25"/>
                <a:gd name="T5" fmla="*/ 13 h 20"/>
                <a:gd name="T6" fmla="*/ 24 w 25"/>
                <a:gd name="T7" fmla="*/ 9 h 20"/>
                <a:gd name="T8" fmla="*/ 19 w 25"/>
                <a:gd name="T9" fmla="*/ 0 h 20"/>
                <a:gd name="T10" fmla="*/ 13 w 25"/>
                <a:gd name="T11" fmla="*/ 0 h 20"/>
                <a:gd name="T12" fmla="*/ 13 w 25"/>
                <a:gd name="T13" fmla="*/ 0 h 20"/>
                <a:gd name="T14" fmla="*/ 9 w 25"/>
                <a:gd name="T15" fmla="*/ 2 h 20"/>
                <a:gd name="T16" fmla="*/ 5 w 25"/>
                <a:gd name="T17" fmla="*/ 5 h 20"/>
                <a:gd name="T18" fmla="*/ 5 w 25"/>
                <a:gd name="T19" fmla="*/ 5 h 20"/>
                <a:gd name="T20" fmla="*/ 2 w 25"/>
                <a:gd name="T21" fmla="*/ 9 h 20"/>
                <a:gd name="T22" fmla="*/ 4 w 25"/>
                <a:gd name="T23" fmla="*/ 12 h 20"/>
                <a:gd name="T24" fmla="*/ 0 w 25"/>
                <a:gd name="T25" fmla="*/ 14 h 20"/>
                <a:gd name="T26" fmla="*/ 2 w 25"/>
                <a:gd name="T27" fmla="*/ 19 h 20"/>
                <a:gd name="T28" fmla="*/ 6 w 25"/>
                <a:gd name="T29" fmla="*/ 16 h 20"/>
                <a:gd name="T30" fmla="*/ 8 w 25"/>
                <a:gd name="T31" fmla="*/ 18 h 20"/>
                <a:gd name="T32" fmla="*/ 13 w 25"/>
                <a:gd name="T33" fmla="*/ 18 h 20"/>
                <a:gd name="T34" fmla="*/ 13 w 25"/>
                <a:gd name="T35" fmla="*/ 18 h 20"/>
                <a:gd name="T36" fmla="*/ 17 w 25"/>
                <a:gd name="T37" fmla="*/ 16 h 20"/>
                <a:gd name="T38" fmla="*/ 21 w 25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0">
                  <a:moveTo>
                    <a:pt x="21" y="13"/>
                  </a:moveTo>
                  <a:lnTo>
                    <a:pt x="21" y="13"/>
                  </a:lnTo>
                  <a:lnTo>
                    <a:pt x="24" y="9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2" y="19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3" y="18"/>
                  </a:lnTo>
                  <a:lnTo>
                    <a:pt x="17" y="16"/>
                  </a:lnTo>
                  <a:lnTo>
                    <a:pt x="21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6" name="Freeform 51"/>
            <p:cNvSpPr>
              <a:spLocks/>
            </p:cNvSpPr>
            <p:nvPr/>
          </p:nvSpPr>
          <p:spPr bwMode="auto">
            <a:xfrm>
              <a:off x="2138" y="2334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9 h 17"/>
                <a:gd name="T6" fmla="*/ 1 w 25"/>
                <a:gd name="T7" fmla="*/ 16 h 17"/>
                <a:gd name="T8" fmla="*/ 0 w 25"/>
                <a:gd name="T9" fmla="*/ 5 h 17"/>
                <a:gd name="T10" fmla="*/ 0 w 25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1" y="16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7" name="Freeform 52"/>
            <p:cNvSpPr>
              <a:spLocks/>
            </p:cNvSpPr>
            <p:nvPr/>
          </p:nvSpPr>
          <p:spPr bwMode="auto">
            <a:xfrm>
              <a:off x="2152" y="2329"/>
              <a:ext cx="19" cy="18"/>
            </a:xfrm>
            <a:custGeom>
              <a:avLst/>
              <a:gdLst>
                <a:gd name="T0" fmla="*/ 0 w 19"/>
                <a:gd name="T1" fmla="*/ 13 h 18"/>
                <a:gd name="T2" fmla="*/ 0 w 19"/>
                <a:gd name="T3" fmla="*/ 15 h 18"/>
                <a:gd name="T4" fmla="*/ 4 w 19"/>
                <a:gd name="T5" fmla="*/ 15 h 18"/>
                <a:gd name="T6" fmla="*/ 5 w 19"/>
                <a:gd name="T7" fmla="*/ 17 h 18"/>
                <a:gd name="T8" fmla="*/ 9 w 19"/>
                <a:gd name="T9" fmla="*/ 17 h 18"/>
                <a:gd name="T10" fmla="*/ 11 w 19"/>
                <a:gd name="T11" fmla="*/ 16 h 18"/>
                <a:gd name="T12" fmla="*/ 11 w 19"/>
                <a:gd name="T13" fmla="*/ 16 h 18"/>
                <a:gd name="T14" fmla="*/ 14 w 19"/>
                <a:gd name="T15" fmla="*/ 14 h 18"/>
                <a:gd name="T16" fmla="*/ 16 w 19"/>
                <a:gd name="T17" fmla="*/ 12 h 18"/>
                <a:gd name="T18" fmla="*/ 16 w 19"/>
                <a:gd name="T19" fmla="*/ 12 h 18"/>
                <a:gd name="T20" fmla="*/ 18 w 19"/>
                <a:gd name="T21" fmla="*/ 9 h 18"/>
                <a:gd name="T22" fmla="*/ 17 w 19"/>
                <a:gd name="T23" fmla="*/ 7 h 18"/>
                <a:gd name="T24" fmla="*/ 18 w 19"/>
                <a:gd name="T25" fmla="*/ 3 h 18"/>
                <a:gd name="T26" fmla="*/ 17 w 19"/>
                <a:gd name="T27" fmla="*/ 1 h 18"/>
                <a:gd name="T28" fmla="*/ 13 w 19"/>
                <a:gd name="T29" fmla="*/ 1 h 18"/>
                <a:gd name="T30" fmla="*/ 13 w 19"/>
                <a:gd name="T31" fmla="*/ 1 h 18"/>
                <a:gd name="T32" fmla="*/ 9 w 19"/>
                <a:gd name="T33" fmla="*/ 1 h 18"/>
                <a:gd name="T34" fmla="*/ 9 w 19"/>
                <a:gd name="T35" fmla="*/ 1 h 18"/>
                <a:gd name="T36" fmla="*/ 6 w 19"/>
                <a:gd name="T37" fmla="*/ 0 h 18"/>
                <a:gd name="T38" fmla="*/ 4 w 19"/>
                <a:gd name="T39" fmla="*/ 2 h 18"/>
                <a:gd name="T40" fmla="*/ 5 w 19"/>
                <a:gd name="T41" fmla="*/ 4 h 18"/>
                <a:gd name="T42" fmla="*/ 2 w 19"/>
                <a:gd name="T43" fmla="*/ 6 h 18"/>
                <a:gd name="T44" fmla="*/ 0 w 19"/>
                <a:gd name="T45" fmla="*/ 9 h 18"/>
                <a:gd name="T46" fmla="*/ 0 w 19"/>
                <a:gd name="T47" fmla="*/ 9 h 18"/>
                <a:gd name="T48" fmla="*/ 0 w 19"/>
                <a:gd name="T49" fmla="*/ 13 h 18"/>
                <a:gd name="T50" fmla="*/ 0 w 19"/>
                <a:gd name="T51" fmla="*/ 13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" h="18">
                  <a:moveTo>
                    <a:pt x="0" y="13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58" name="Line 53"/>
            <p:cNvSpPr>
              <a:spLocks noChangeShapeType="1"/>
            </p:cNvSpPr>
            <p:nvPr/>
          </p:nvSpPr>
          <p:spPr bwMode="auto">
            <a:xfrm flipV="1">
              <a:off x="2135" y="2348"/>
              <a:ext cx="12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9" name="Line 54"/>
            <p:cNvSpPr>
              <a:spLocks noChangeShapeType="1"/>
            </p:cNvSpPr>
            <p:nvPr/>
          </p:nvSpPr>
          <p:spPr bwMode="auto">
            <a:xfrm flipV="1">
              <a:off x="2136" y="2348"/>
              <a:ext cx="11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60" name="Freeform 55"/>
            <p:cNvSpPr>
              <a:spLocks/>
            </p:cNvSpPr>
            <p:nvPr/>
          </p:nvSpPr>
          <p:spPr bwMode="auto">
            <a:xfrm>
              <a:off x="2138" y="2343"/>
              <a:ext cx="25" cy="18"/>
            </a:xfrm>
            <a:custGeom>
              <a:avLst/>
              <a:gdLst>
                <a:gd name="T0" fmla="*/ 17 w 25"/>
                <a:gd name="T1" fmla="*/ 15 h 18"/>
                <a:gd name="T2" fmla="*/ 21 w 25"/>
                <a:gd name="T3" fmla="*/ 12 h 18"/>
                <a:gd name="T4" fmla="*/ 20 w 25"/>
                <a:gd name="T5" fmla="*/ 11 h 18"/>
                <a:gd name="T6" fmla="*/ 24 w 25"/>
                <a:gd name="T7" fmla="*/ 7 h 18"/>
                <a:gd name="T8" fmla="*/ 19 w 25"/>
                <a:gd name="T9" fmla="*/ 0 h 18"/>
                <a:gd name="T10" fmla="*/ 13 w 25"/>
                <a:gd name="T11" fmla="*/ 0 h 18"/>
                <a:gd name="T12" fmla="*/ 13 w 25"/>
                <a:gd name="T13" fmla="*/ 0 h 18"/>
                <a:gd name="T14" fmla="*/ 10 w 25"/>
                <a:gd name="T15" fmla="*/ 2 h 18"/>
                <a:gd name="T16" fmla="*/ 5 w 25"/>
                <a:gd name="T17" fmla="*/ 5 h 18"/>
                <a:gd name="T18" fmla="*/ 5 w 25"/>
                <a:gd name="T19" fmla="*/ 5 h 18"/>
                <a:gd name="T20" fmla="*/ 2 w 25"/>
                <a:gd name="T21" fmla="*/ 9 h 18"/>
                <a:gd name="T22" fmla="*/ 3 w 25"/>
                <a:gd name="T23" fmla="*/ 11 h 18"/>
                <a:gd name="T24" fmla="*/ 0 w 25"/>
                <a:gd name="T25" fmla="*/ 13 h 18"/>
                <a:gd name="T26" fmla="*/ 0 w 25"/>
                <a:gd name="T27" fmla="*/ 15 h 18"/>
                <a:gd name="T28" fmla="*/ 6 w 25"/>
                <a:gd name="T29" fmla="*/ 15 h 18"/>
                <a:gd name="T30" fmla="*/ 7 w 25"/>
                <a:gd name="T31" fmla="*/ 17 h 18"/>
                <a:gd name="T32" fmla="*/ 12 w 25"/>
                <a:gd name="T33" fmla="*/ 16 h 18"/>
                <a:gd name="T34" fmla="*/ 12 w 25"/>
                <a:gd name="T35" fmla="*/ 16 h 18"/>
                <a:gd name="T36" fmla="*/ 17 w 25"/>
                <a:gd name="T37" fmla="*/ 15 h 18"/>
                <a:gd name="T38" fmla="*/ 17 w 25"/>
                <a:gd name="T39" fmla="*/ 15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8">
                  <a:moveTo>
                    <a:pt x="17" y="15"/>
                  </a:moveTo>
                  <a:lnTo>
                    <a:pt x="21" y="12"/>
                  </a:lnTo>
                  <a:lnTo>
                    <a:pt x="20" y="11"/>
                  </a:lnTo>
                  <a:lnTo>
                    <a:pt x="24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6" y="15"/>
                  </a:lnTo>
                  <a:lnTo>
                    <a:pt x="7" y="17"/>
                  </a:lnTo>
                  <a:lnTo>
                    <a:pt x="12" y="16"/>
                  </a:lnTo>
                  <a:lnTo>
                    <a:pt x="17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1" name="Freeform 56"/>
            <p:cNvSpPr>
              <a:spLocks/>
            </p:cNvSpPr>
            <p:nvPr/>
          </p:nvSpPr>
          <p:spPr bwMode="auto">
            <a:xfrm>
              <a:off x="2135" y="2347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3 w 26"/>
                <a:gd name="T3" fmla="*/ 0 h 17"/>
                <a:gd name="T4" fmla="*/ 25 w 26"/>
                <a:gd name="T5" fmla="*/ 10 h 17"/>
                <a:gd name="T6" fmla="*/ 2 w 26"/>
                <a:gd name="T7" fmla="*/ 16 h 17"/>
                <a:gd name="T8" fmla="*/ 0 w 26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3" y="0"/>
                  </a:lnTo>
                  <a:lnTo>
                    <a:pt x="25" y="10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2" name="Freeform 57"/>
            <p:cNvSpPr>
              <a:spLocks/>
            </p:cNvSpPr>
            <p:nvPr/>
          </p:nvSpPr>
          <p:spPr bwMode="auto">
            <a:xfrm>
              <a:off x="2148" y="2341"/>
              <a:ext cx="22" cy="17"/>
            </a:xfrm>
            <a:custGeom>
              <a:avLst/>
              <a:gdLst>
                <a:gd name="T0" fmla="*/ 0 w 22"/>
                <a:gd name="T1" fmla="*/ 15 h 17"/>
                <a:gd name="T2" fmla="*/ 0 w 22"/>
                <a:gd name="T3" fmla="*/ 15 h 17"/>
                <a:gd name="T4" fmla="*/ 5 w 22"/>
                <a:gd name="T5" fmla="*/ 15 h 17"/>
                <a:gd name="T6" fmla="*/ 5 w 22"/>
                <a:gd name="T7" fmla="*/ 15 h 17"/>
                <a:gd name="T8" fmla="*/ 9 w 22"/>
                <a:gd name="T9" fmla="*/ 16 h 17"/>
                <a:gd name="T10" fmla="*/ 9 w 22"/>
                <a:gd name="T11" fmla="*/ 16 h 17"/>
                <a:gd name="T12" fmla="*/ 13 w 22"/>
                <a:gd name="T13" fmla="*/ 16 h 17"/>
                <a:gd name="T14" fmla="*/ 16 w 22"/>
                <a:gd name="T15" fmla="*/ 14 h 17"/>
                <a:gd name="T16" fmla="*/ 18 w 22"/>
                <a:gd name="T17" fmla="*/ 10 h 17"/>
                <a:gd name="T18" fmla="*/ 18 w 22"/>
                <a:gd name="T19" fmla="*/ 10 h 17"/>
                <a:gd name="T20" fmla="*/ 19 w 22"/>
                <a:gd name="T21" fmla="*/ 6 h 17"/>
                <a:gd name="T22" fmla="*/ 19 w 22"/>
                <a:gd name="T23" fmla="*/ 6 h 17"/>
                <a:gd name="T24" fmla="*/ 21 w 22"/>
                <a:gd name="T25" fmla="*/ 2 h 17"/>
                <a:gd name="T26" fmla="*/ 20 w 22"/>
                <a:gd name="T27" fmla="*/ 0 h 17"/>
                <a:gd name="T28" fmla="*/ 16 w 22"/>
                <a:gd name="T29" fmla="*/ 2 h 17"/>
                <a:gd name="T30" fmla="*/ 15 w 22"/>
                <a:gd name="T31" fmla="*/ 0 h 17"/>
                <a:gd name="T32" fmla="*/ 11 w 22"/>
                <a:gd name="T33" fmla="*/ 0 h 17"/>
                <a:gd name="T34" fmla="*/ 11 w 22"/>
                <a:gd name="T35" fmla="*/ 0 h 17"/>
                <a:gd name="T36" fmla="*/ 9 w 22"/>
                <a:gd name="T37" fmla="*/ 1 h 17"/>
                <a:gd name="T38" fmla="*/ 6 w 22"/>
                <a:gd name="T39" fmla="*/ 3 h 17"/>
                <a:gd name="T40" fmla="*/ 2 w 22"/>
                <a:gd name="T41" fmla="*/ 4 h 17"/>
                <a:gd name="T42" fmla="*/ 2 w 22"/>
                <a:gd name="T43" fmla="*/ 4 h 17"/>
                <a:gd name="T44" fmla="*/ 1 w 22"/>
                <a:gd name="T45" fmla="*/ 9 h 17"/>
                <a:gd name="T46" fmla="*/ 2 w 22"/>
                <a:gd name="T47" fmla="*/ 11 h 17"/>
                <a:gd name="T48" fmla="*/ 0 w 22"/>
                <a:gd name="T49" fmla="*/ 13 h 17"/>
                <a:gd name="T50" fmla="*/ 0 w 22"/>
                <a:gd name="T51" fmla="*/ 15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0" y="15"/>
                  </a:moveTo>
                  <a:lnTo>
                    <a:pt x="0" y="15"/>
                  </a:lnTo>
                  <a:lnTo>
                    <a:pt x="5" y="15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6" y="14"/>
                  </a:lnTo>
                  <a:lnTo>
                    <a:pt x="18" y="10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2" y="4"/>
                  </a:lnTo>
                  <a:lnTo>
                    <a:pt x="1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3" name="Line 58"/>
            <p:cNvSpPr>
              <a:spLocks noChangeShapeType="1"/>
            </p:cNvSpPr>
            <p:nvPr/>
          </p:nvSpPr>
          <p:spPr bwMode="auto">
            <a:xfrm flipV="1">
              <a:off x="2119" y="2364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64" name="Line 59"/>
            <p:cNvSpPr>
              <a:spLocks noChangeShapeType="1"/>
            </p:cNvSpPr>
            <p:nvPr/>
          </p:nvSpPr>
          <p:spPr bwMode="auto">
            <a:xfrm flipV="1">
              <a:off x="2121" y="2362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65" name="Freeform 60"/>
            <p:cNvSpPr>
              <a:spLocks/>
            </p:cNvSpPr>
            <p:nvPr/>
          </p:nvSpPr>
          <p:spPr bwMode="auto">
            <a:xfrm>
              <a:off x="2121" y="2361"/>
              <a:ext cx="25" cy="20"/>
            </a:xfrm>
            <a:custGeom>
              <a:avLst/>
              <a:gdLst>
                <a:gd name="T0" fmla="*/ 19 w 25"/>
                <a:gd name="T1" fmla="*/ 13 h 20"/>
                <a:gd name="T2" fmla="*/ 19 w 25"/>
                <a:gd name="T3" fmla="*/ 13 h 20"/>
                <a:gd name="T4" fmla="*/ 18 w 25"/>
                <a:gd name="T5" fmla="*/ 11 h 20"/>
                <a:gd name="T6" fmla="*/ 24 w 25"/>
                <a:gd name="T7" fmla="*/ 9 h 20"/>
                <a:gd name="T8" fmla="*/ 18 w 25"/>
                <a:gd name="T9" fmla="*/ 0 h 20"/>
                <a:gd name="T10" fmla="*/ 13 w 25"/>
                <a:gd name="T11" fmla="*/ 2 h 20"/>
                <a:gd name="T12" fmla="*/ 12 w 25"/>
                <a:gd name="T13" fmla="*/ 0 h 20"/>
                <a:gd name="T14" fmla="*/ 8 w 25"/>
                <a:gd name="T15" fmla="*/ 4 h 20"/>
                <a:gd name="T16" fmla="*/ 8 w 25"/>
                <a:gd name="T17" fmla="*/ 6 h 20"/>
                <a:gd name="T18" fmla="*/ 4 w 25"/>
                <a:gd name="T19" fmla="*/ 9 h 20"/>
                <a:gd name="T20" fmla="*/ 0 w 25"/>
                <a:gd name="T21" fmla="*/ 13 h 20"/>
                <a:gd name="T22" fmla="*/ 0 w 25"/>
                <a:gd name="T23" fmla="*/ 13 h 20"/>
                <a:gd name="T24" fmla="*/ 1 w 25"/>
                <a:gd name="T25" fmla="*/ 15 h 20"/>
                <a:gd name="T26" fmla="*/ 2 w 25"/>
                <a:gd name="T27" fmla="*/ 17 h 20"/>
                <a:gd name="T28" fmla="*/ 3 w 25"/>
                <a:gd name="T29" fmla="*/ 19 h 20"/>
                <a:gd name="T30" fmla="*/ 3 w 25"/>
                <a:gd name="T31" fmla="*/ 19 h 20"/>
                <a:gd name="T32" fmla="*/ 9 w 25"/>
                <a:gd name="T33" fmla="*/ 18 h 20"/>
                <a:gd name="T34" fmla="*/ 14 w 25"/>
                <a:gd name="T35" fmla="*/ 14 h 20"/>
                <a:gd name="T36" fmla="*/ 15 w 25"/>
                <a:gd name="T37" fmla="*/ 16 h 20"/>
                <a:gd name="T38" fmla="*/ 19 w 25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0">
                  <a:moveTo>
                    <a:pt x="19" y="13"/>
                  </a:moveTo>
                  <a:lnTo>
                    <a:pt x="19" y="13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18" y="0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9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6" name="Freeform 61"/>
            <p:cNvSpPr>
              <a:spLocks/>
            </p:cNvSpPr>
            <p:nvPr/>
          </p:nvSpPr>
          <p:spPr bwMode="auto">
            <a:xfrm>
              <a:off x="2119" y="2365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7" name="Freeform 62"/>
            <p:cNvSpPr>
              <a:spLocks/>
            </p:cNvSpPr>
            <p:nvPr/>
          </p:nvSpPr>
          <p:spPr bwMode="auto">
            <a:xfrm>
              <a:off x="2131" y="2355"/>
              <a:ext cx="22" cy="19"/>
            </a:xfrm>
            <a:custGeom>
              <a:avLst/>
              <a:gdLst>
                <a:gd name="T0" fmla="*/ 1 w 22"/>
                <a:gd name="T1" fmla="*/ 14 h 19"/>
                <a:gd name="T2" fmla="*/ 1 w 22"/>
                <a:gd name="T3" fmla="*/ 14 h 19"/>
                <a:gd name="T4" fmla="*/ 2 w 22"/>
                <a:gd name="T5" fmla="*/ 16 h 19"/>
                <a:gd name="T6" fmla="*/ 3 w 22"/>
                <a:gd name="T7" fmla="*/ 18 h 19"/>
                <a:gd name="T8" fmla="*/ 7 w 22"/>
                <a:gd name="T9" fmla="*/ 18 h 19"/>
                <a:gd name="T10" fmla="*/ 10 w 22"/>
                <a:gd name="T11" fmla="*/ 16 h 19"/>
                <a:gd name="T12" fmla="*/ 12 w 22"/>
                <a:gd name="T13" fmla="*/ 18 h 19"/>
                <a:gd name="T14" fmla="*/ 14 w 22"/>
                <a:gd name="T15" fmla="*/ 16 h 19"/>
                <a:gd name="T16" fmla="*/ 19 w 22"/>
                <a:gd name="T17" fmla="*/ 8 h 19"/>
                <a:gd name="T18" fmla="*/ 21 w 22"/>
                <a:gd name="T19" fmla="*/ 4 h 19"/>
                <a:gd name="T20" fmla="*/ 18 w 22"/>
                <a:gd name="T21" fmla="*/ 0 h 19"/>
                <a:gd name="T22" fmla="*/ 7 w 22"/>
                <a:gd name="T23" fmla="*/ 2 h 19"/>
                <a:gd name="T24" fmla="*/ 4 w 22"/>
                <a:gd name="T25" fmla="*/ 4 h 19"/>
                <a:gd name="T26" fmla="*/ 4 w 22"/>
                <a:gd name="T27" fmla="*/ 4 h 19"/>
                <a:gd name="T28" fmla="*/ 1 w 22"/>
                <a:gd name="T29" fmla="*/ 7 h 19"/>
                <a:gd name="T30" fmla="*/ 0 w 22"/>
                <a:gd name="T31" fmla="*/ 11 h 19"/>
                <a:gd name="T32" fmla="*/ 0 w 22"/>
                <a:gd name="T33" fmla="*/ 13 h 19"/>
                <a:gd name="T34" fmla="*/ 0 w 22"/>
                <a:gd name="T35" fmla="*/ 13 h 19"/>
                <a:gd name="T36" fmla="*/ 1 w 22"/>
                <a:gd name="T37" fmla="*/ 14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19">
                  <a:moveTo>
                    <a:pt x="1" y="14"/>
                  </a:moveTo>
                  <a:lnTo>
                    <a:pt x="1" y="14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8" name="Line 63"/>
            <p:cNvSpPr>
              <a:spLocks noChangeShapeType="1"/>
            </p:cNvSpPr>
            <p:nvPr/>
          </p:nvSpPr>
          <p:spPr bwMode="auto">
            <a:xfrm flipV="1">
              <a:off x="2116" y="2355"/>
              <a:ext cx="14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69" name="Line 64"/>
            <p:cNvSpPr>
              <a:spLocks noChangeShapeType="1"/>
            </p:cNvSpPr>
            <p:nvPr/>
          </p:nvSpPr>
          <p:spPr bwMode="auto">
            <a:xfrm flipV="1">
              <a:off x="2116" y="2358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0" name="Freeform 65"/>
            <p:cNvSpPr>
              <a:spLocks/>
            </p:cNvSpPr>
            <p:nvPr/>
          </p:nvSpPr>
          <p:spPr bwMode="auto">
            <a:xfrm>
              <a:off x="2115" y="2352"/>
              <a:ext cx="24" cy="20"/>
            </a:xfrm>
            <a:custGeom>
              <a:avLst/>
              <a:gdLst>
                <a:gd name="T0" fmla="*/ 19 w 24"/>
                <a:gd name="T1" fmla="*/ 13 h 20"/>
                <a:gd name="T2" fmla="*/ 19 w 24"/>
                <a:gd name="T3" fmla="*/ 13 h 20"/>
                <a:gd name="T4" fmla="*/ 19 w 24"/>
                <a:gd name="T5" fmla="*/ 13 h 20"/>
                <a:gd name="T6" fmla="*/ 23 w 24"/>
                <a:gd name="T7" fmla="*/ 9 h 20"/>
                <a:gd name="T8" fmla="*/ 17 w 24"/>
                <a:gd name="T9" fmla="*/ 0 h 20"/>
                <a:gd name="T10" fmla="*/ 13 w 24"/>
                <a:gd name="T11" fmla="*/ 2 h 20"/>
                <a:gd name="T12" fmla="*/ 12 w 24"/>
                <a:gd name="T13" fmla="*/ 0 h 20"/>
                <a:gd name="T14" fmla="*/ 7 w 24"/>
                <a:gd name="T15" fmla="*/ 3 h 20"/>
                <a:gd name="T16" fmla="*/ 7 w 24"/>
                <a:gd name="T17" fmla="*/ 5 h 20"/>
                <a:gd name="T18" fmla="*/ 3 w 24"/>
                <a:gd name="T19" fmla="*/ 8 h 20"/>
                <a:gd name="T20" fmla="*/ 0 w 24"/>
                <a:gd name="T21" fmla="*/ 13 h 20"/>
                <a:gd name="T22" fmla="*/ 0 w 24"/>
                <a:gd name="T23" fmla="*/ 13 h 20"/>
                <a:gd name="T24" fmla="*/ 0 w 24"/>
                <a:gd name="T25" fmla="*/ 15 h 20"/>
                <a:gd name="T26" fmla="*/ 1 w 24"/>
                <a:gd name="T27" fmla="*/ 16 h 20"/>
                <a:gd name="T28" fmla="*/ 1 w 24"/>
                <a:gd name="T29" fmla="*/ 16 h 20"/>
                <a:gd name="T30" fmla="*/ 2 w 24"/>
                <a:gd name="T31" fmla="*/ 18 h 20"/>
                <a:gd name="T32" fmla="*/ 9 w 24"/>
                <a:gd name="T33" fmla="*/ 19 h 20"/>
                <a:gd name="T34" fmla="*/ 14 w 24"/>
                <a:gd name="T35" fmla="*/ 16 h 20"/>
                <a:gd name="T36" fmla="*/ 14 w 24"/>
                <a:gd name="T37" fmla="*/ 16 h 20"/>
                <a:gd name="T38" fmla="*/ 19 w 24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0">
                  <a:moveTo>
                    <a:pt x="19" y="13"/>
                  </a:moveTo>
                  <a:lnTo>
                    <a:pt x="19" y="13"/>
                  </a:lnTo>
                  <a:lnTo>
                    <a:pt x="23" y="9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2" y="18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1" name="Freeform 66"/>
            <p:cNvSpPr>
              <a:spLocks/>
            </p:cNvSpPr>
            <p:nvPr/>
          </p:nvSpPr>
          <p:spPr bwMode="auto">
            <a:xfrm>
              <a:off x="2113" y="2355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1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1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2" name="Freeform 67"/>
            <p:cNvSpPr>
              <a:spLocks/>
            </p:cNvSpPr>
            <p:nvPr/>
          </p:nvSpPr>
          <p:spPr bwMode="auto">
            <a:xfrm>
              <a:off x="2129" y="2348"/>
              <a:ext cx="20" cy="20"/>
            </a:xfrm>
            <a:custGeom>
              <a:avLst/>
              <a:gdLst>
                <a:gd name="T0" fmla="*/ 0 w 20"/>
                <a:gd name="T1" fmla="*/ 14 h 20"/>
                <a:gd name="T2" fmla="*/ 2 w 20"/>
                <a:gd name="T3" fmla="*/ 16 h 20"/>
                <a:gd name="T4" fmla="*/ 2 w 20"/>
                <a:gd name="T5" fmla="*/ 16 h 20"/>
                <a:gd name="T6" fmla="*/ 3 w 20"/>
                <a:gd name="T7" fmla="*/ 19 h 20"/>
                <a:gd name="T8" fmla="*/ 6 w 20"/>
                <a:gd name="T9" fmla="*/ 19 h 20"/>
                <a:gd name="T10" fmla="*/ 9 w 20"/>
                <a:gd name="T11" fmla="*/ 16 h 20"/>
                <a:gd name="T12" fmla="*/ 10 w 20"/>
                <a:gd name="T13" fmla="*/ 19 h 20"/>
                <a:gd name="T14" fmla="*/ 13 w 20"/>
                <a:gd name="T15" fmla="*/ 16 h 20"/>
                <a:gd name="T16" fmla="*/ 19 w 20"/>
                <a:gd name="T17" fmla="*/ 4 h 20"/>
                <a:gd name="T18" fmla="*/ 17 w 20"/>
                <a:gd name="T19" fmla="*/ 0 h 20"/>
                <a:gd name="T20" fmla="*/ 6 w 20"/>
                <a:gd name="T21" fmla="*/ 2 h 20"/>
                <a:gd name="T22" fmla="*/ 4 w 20"/>
                <a:gd name="T23" fmla="*/ 4 h 20"/>
                <a:gd name="T24" fmla="*/ 4 w 20"/>
                <a:gd name="T25" fmla="*/ 6 h 20"/>
                <a:gd name="T26" fmla="*/ 2 w 20"/>
                <a:gd name="T27" fmla="*/ 8 h 20"/>
                <a:gd name="T28" fmla="*/ 0 w 20"/>
                <a:gd name="T29" fmla="*/ 13 h 20"/>
                <a:gd name="T30" fmla="*/ 0 w 20"/>
                <a:gd name="T31" fmla="*/ 13 h 20"/>
                <a:gd name="T32" fmla="*/ 0 w 20"/>
                <a:gd name="T33" fmla="*/ 14 h 20"/>
                <a:gd name="T34" fmla="*/ 0 w 20"/>
                <a:gd name="T35" fmla="*/ 14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" h="20">
                  <a:moveTo>
                    <a:pt x="0" y="14"/>
                  </a:moveTo>
                  <a:lnTo>
                    <a:pt x="2" y="16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9" y="16"/>
                  </a:lnTo>
                  <a:lnTo>
                    <a:pt x="10" y="19"/>
                  </a:lnTo>
                  <a:lnTo>
                    <a:pt x="13" y="16"/>
                  </a:lnTo>
                  <a:lnTo>
                    <a:pt x="19" y="4"/>
                  </a:lnTo>
                  <a:lnTo>
                    <a:pt x="17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3" name="Line 68"/>
            <p:cNvSpPr>
              <a:spLocks noChangeShapeType="1"/>
            </p:cNvSpPr>
            <p:nvPr/>
          </p:nvSpPr>
          <p:spPr bwMode="auto">
            <a:xfrm flipV="1">
              <a:off x="2103" y="2361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4" name="Line 69"/>
            <p:cNvSpPr>
              <a:spLocks noChangeShapeType="1"/>
            </p:cNvSpPr>
            <p:nvPr/>
          </p:nvSpPr>
          <p:spPr bwMode="auto">
            <a:xfrm flipV="1">
              <a:off x="2100" y="2358"/>
              <a:ext cx="13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5" name="Freeform 70"/>
            <p:cNvSpPr>
              <a:spLocks/>
            </p:cNvSpPr>
            <p:nvPr/>
          </p:nvSpPr>
          <p:spPr bwMode="auto">
            <a:xfrm>
              <a:off x="2105" y="2353"/>
              <a:ext cx="23" cy="18"/>
            </a:xfrm>
            <a:custGeom>
              <a:avLst/>
              <a:gdLst>
                <a:gd name="T0" fmla="*/ 19 w 23"/>
                <a:gd name="T1" fmla="*/ 13 h 18"/>
                <a:gd name="T2" fmla="*/ 19 w 23"/>
                <a:gd name="T3" fmla="*/ 13 h 18"/>
                <a:gd name="T4" fmla="*/ 17 w 23"/>
                <a:gd name="T5" fmla="*/ 11 h 18"/>
                <a:gd name="T6" fmla="*/ 22 w 23"/>
                <a:gd name="T7" fmla="*/ 8 h 18"/>
                <a:gd name="T8" fmla="*/ 16 w 23"/>
                <a:gd name="T9" fmla="*/ 0 h 18"/>
                <a:gd name="T10" fmla="*/ 12 w 23"/>
                <a:gd name="T11" fmla="*/ 2 h 18"/>
                <a:gd name="T12" fmla="*/ 11 w 23"/>
                <a:gd name="T13" fmla="*/ 0 h 18"/>
                <a:gd name="T14" fmla="*/ 7 w 23"/>
                <a:gd name="T15" fmla="*/ 2 h 18"/>
                <a:gd name="T16" fmla="*/ 8 w 23"/>
                <a:gd name="T17" fmla="*/ 4 h 18"/>
                <a:gd name="T18" fmla="*/ 4 w 23"/>
                <a:gd name="T19" fmla="*/ 7 h 18"/>
                <a:gd name="T20" fmla="*/ 1 w 23"/>
                <a:gd name="T21" fmla="*/ 10 h 18"/>
                <a:gd name="T22" fmla="*/ 3 w 23"/>
                <a:gd name="T23" fmla="*/ 12 h 18"/>
                <a:gd name="T24" fmla="*/ 0 w 23"/>
                <a:gd name="T25" fmla="*/ 15 h 18"/>
                <a:gd name="T26" fmla="*/ 0 w 23"/>
                <a:gd name="T27" fmla="*/ 17 h 18"/>
                <a:gd name="T28" fmla="*/ 5 w 23"/>
                <a:gd name="T29" fmla="*/ 16 h 18"/>
                <a:gd name="T30" fmla="*/ 5 w 23"/>
                <a:gd name="T31" fmla="*/ 16 h 18"/>
                <a:gd name="T32" fmla="*/ 10 w 23"/>
                <a:gd name="T33" fmla="*/ 16 h 18"/>
                <a:gd name="T34" fmla="*/ 13 w 23"/>
                <a:gd name="T35" fmla="*/ 13 h 18"/>
                <a:gd name="T36" fmla="*/ 15 w 23"/>
                <a:gd name="T37" fmla="*/ 15 h 18"/>
                <a:gd name="T38" fmla="*/ 19 w 23"/>
                <a:gd name="T39" fmla="*/ 13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18">
                  <a:moveTo>
                    <a:pt x="19" y="13"/>
                  </a:moveTo>
                  <a:lnTo>
                    <a:pt x="19" y="13"/>
                  </a:lnTo>
                  <a:lnTo>
                    <a:pt x="17" y="11"/>
                  </a:lnTo>
                  <a:lnTo>
                    <a:pt x="22" y="8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4" y="7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6" name="Freeform 71"/>
            <p:cNvSpPr>
              <a:spLocks/>
            </p:cNvSpPr>
            <p:nvPr/>
          </p:nvSpPr>
          <p:spPr bwMode="auto">
            <a:xfrm>
              <a:off x="2103" y="2356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9 h 17"/>
                <a:gd name="T6" fmla="*/ 2 w 25"/>
                <a:gd name="T7" fmla="*/ 16 h 17"/>
                <a:gd name="T8" fmla="*/ 0 w 25"/>
                <a:gd name="T9" fmla="*/ 6 h 17"/>
                <a:gd name="T10" fmla="*/ 0 w 25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7" name="Freeform 72"/>
            <p:cNvSpPr>
              <a:spLocks/>
            </p:cNvSpPr>
            <p:nvPr/>
          </p:nvSpPr>
          <p:spPr bwMode="auto">
            <a:xfrm>
              <a:off x="2113" y="2349"/>
              <a:ext cx="23" cy="21"/>
            </a:xfrm>
            <a:custGeom>
              <a:avLst/>
              <a:gdLst>
                <a:gd name="T0" fmla="*/ 1 w 23"/>
                <a:gd name="T1" fmla="*/ 15 h 21"/>
                <a:gd name="T2" fmla="*/ 2 w 23"/>
                <a:gd name="T3" fmla="*/ 17 h 21"/>
                <a:gd name="T4" fmla="*/ 2 w 23"/>
                <a:gd name="T5" fmla="*/ 17 h 21"/>
                <a:gd name="T6" fmla="*/ 3 w 23"/>
                <a:gd name="T7" fmla="*/ 20 h 21"/>
                <a:gd name="T8" fmla="*/ 7 w 23"/>
                <a:gd name="T9" fmla="*/ 20 h 21"/>
                <a:gd name="T10" fmla="*/ 11 w 23"/>
                <a:gd name="T11" fmla="*/ 17 h 21"/>
                <a:gd name="T12" fmla="*/ 12 w 23"/>
                <a:gd name="T13" fmla="*/ 20 h 21"/>
                <a:gd name="T14" fmla="*/ 14 w 23"/>
                <a:gd name="T15" fmla="*/ 16 h 21"/>
                <a:gd name="T16" fmla="*/ 17 w 23"/>
                <a:gd name="T17" fmla="*/ 12 h 21"/>
                <a:gd name="T18" fmla="*/ 17 w 23"/>
                <a:gd name="T19" fmla="*/ 12 h 21"/>
                <a:gd name="T20" fmla="*/ 19 w 23"/>
                <a:gd name="T21" fmla="*/ 8 h 21"/>
                <a:gd name="T22" fmla="*/ 18 w 23"/>
                <a:gd name="T23" fmla="*/ 6 h 21"/>
                <a:gd name="T24" fmla="*/ 22 w 23"/>
                <a:gd name="T25" fmla="*/ 4 h 21"/>
                <a:gd name="T26" fmla="*/ 20 w 23"/>
                <a:gd name="T27" fmla="*/ 2 h 21"/>
                <a:gd name="T28" fmla="*/ 16 w 23"/>
                <a:gd name="T29" fmla="*/ 2 h 21"/>
                <a:gd name="T30" fmla="*/ 14 w 23"/>
                <a:gd name="T31" fmla="*/ 0 h 21"/>
                <a:gd name="T32" fmla="*/ 11 w 23"/>
                <a:gd name="T33" fmla="*/ 1 h 21"/>
                <a:gd name="T34" fmla="*/ 11 w 23"/>
                <a:gd name="T35" fmla="*/ 1 h 21"/>
                <a:gd name="T36" fmla="*/ 7 w 23"/>
                <a:gd name="T37" fmla="*/ 3 h 21"/>
                <a:gd name="T38" fmla="*/ 5 w 23"/>
                <a:gd name="T39" fmla="*/ 5 h 21"/>
                <a:gd name="T40" fmla="*/ 5 w 23"/>
                <a:gd name="T41" fmla="*/ 5 h 21"/>
                <a:gd name="T42" fmla="*/ 1 w 23"/>
                <a:gd name="T43" fmla="*/ 7 h 21"/>
                <a:gd name="T44" fmla="*/ 0 w 23"/>
                <a:gd name="T45" fmla="*/ 11 h 21"/>
                <a:gd name="T46" fmla="*/ 0 w 23"/>
                <a:gd name="T47" fmla="*/ 13 h 21"/>
                <a:gd name="T48" fmla="*/ 1 w 23"/>
                <a:gd name="T49" fmla="*/ 15 h 21"/>
                <a:gd name="T50" fmla="*/ 1 w 23"/>
                <a:gd name="T51" fmla="*/ 15 h 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21">
                  <a:moveTo>
                    <a:pt x="1" y="15"/>
                  </a:moveTo>
                  <a:lnTo>
                    <a:pt x="2" y="17"/>
                  </a:lnTo>
                  <a:lnTo>
                    <a:pt x="3" y="20"/>
                  </a:lnTo>
                  <a:lnTo>
                    <a:pt x="7" y="20"/>
                  </a:lnTo>
                  <a:lnTo>
                    <a:pt x="11" y="17"/>
                  </a:lnTo>
                  <a:lnTo>
                    <a:pt x="12" y="20"/>
                  </a:lnTo>
                  <a:lnTo>
                    <a:pt x="14" y="16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8" y="6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7" y="3"/>
                  </a:lnTo>
                  <a:lnTo>
                    <a:pt x="5" y="5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8" name="Line 73"/>
            <p:cNvSpPr>
              <a:spLocks noChangeShapeType="1"/>
            </p:cNvSpPr>
            <p:nvPr/>
          </p:nvSpPr>
          <p:spPr bwMode="auto">
            <a:xfrm flipV="1">
              <a:off x="2123" y="2347"/>
              <a:ext cx="9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9" name="Line 74"/>
            <p:cNvSpPr>
              <a:spLocks noChangeShapeType="1"/>
            </p:cNvSpPr>
            <p:nvPr/>
          </p:nvSpPr>
          <p:spPr bwMode="auto">
            <a:xfrm flipV="1">
              <a:off x="2122" y="2345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0" name="Freeform 75"/>
            <p:cNvSpPr>
              <a:spLocks/>
            </p:cNvSpPr>
            <p:nvPr/>
          </p:nvSpPr>
          <p:spPr bwMode="auto">
            <a:xfrm>
              <a:off x="2124" y="2338"/>
              <a:ext cx="24" cy="20"/>
            </a:xfrm>
            <a:custGeom>
              <a:avLst/>
              <a:gdLst>
                <a:gd name="T0" fmla="*/ 17 w 24"/>
                <a:gd name="T1" fmla="*/ 15 h 20"/>
                <a:gd name="T2" fmla="*/ 23 w 24"/>
                <a:gd name="T3" fmla="*/ 12 h 20"/>
                <a:gd name="T4" fmla="*/ 21 w 24"/>
                <a:gd name="T5" fmla="*/ 10 h 20"/>
                <a:gd name="T6" fmla="*/ 21 w 24"/>
                <a:gd name="T7" fmla="*/ 10 h 20"/>
                <a:gd name="T8" fmla="*/ 16 w 24"/>
                <a:gd name="T9" fmla="*/ 1 h 20"/>
                <a:gd name="T10" fmla="*/ 16 w 24"/>
                <a:gd name="T11" fmla="*/ 1 h 20"/>
                <a:gd name="T12" fmla="*/ 15 w 24"/>
                <a:gd name="T13" fmla="*/ 0 h 20"/>
                <a:gd name="T14" fmla="*/ 10 w 24"/>
                <a:gd name="T15" fmla="*/ 2 h 20"/>
                <a:gd name="T16" fmla="*/ 7 w 24"/>
                <a:gd name="T17" fmla="*/ 7 h 20"/>
                <a:gd name="T18" fmla="*/ 7 w 24"/>
                <a:gd name="T19" fmla="*/ 7 h 20"/>
                <a:gd name="T20" fmla="*/ 3 w 24"/>
                <a:gd name="T21" fmla="*/ 12 h 20"/>
                <a:gd name="T22" fmla="*/ 3 w 24"/>
                <a:gd name="T23" fmla="*/ 12 h 20"/>
                <a:gd name="T24" fmla="*/ 0 w 24"/>
                <a:gd name="T25" fmla="*/ 17 h 20"/>
                <a:gd name="T26" fmla="*/ 0 w 24"/>
                <a:gd name="T27" fmla="*/ 19 h 20"/>
                <a:gd name="T28" fmla="*/ 7 w 24"/>
                <a:gd name="T29" fmla="*/ 18 h 20"/>
                <a:gd name="T30" fmla="*/ 7 w 24"/>
                <a:gd name="T31" fmla="*/ 18 h 20"/>
                <a:gd name="T32" fmla="*/ 12 w 24"/>
                <a:gd name="T33" fmla="*/ 17 h 20"/>
                <a:gd name="T34" fmla="*/ 12 w 24"/>
                <a:gd name="T35" fmla="*/ 17 h 20"/>
                <a:gd name="T36" fmla="*/ 17 w 24"/>
                <a:gd name="T37" fmla="*/ 15 h 20"/>
                <a:gd name="T38" fmla="*/ 17 w 24"/>
                <a:gd name="T39" fmla="*/ 15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0">
                  <a:moveTo>
                    <a:pt x="17" y="15"/>
                  </a:moveTo>
                  <a:lnTo>
                    <a:pt x="23" y="12"/>
                  </a:lnTo>
                  <a:lnTo>
                    <a:pt x="21" y="10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7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7" y="18"/>
                  </a:lnTo>
                  <a:lnTo>
                    <a:pt x="12" y="17"/>
                  </a:lnTo>
                  <a:lnTo>
                    <a:pt x="17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1" name="Freeform 76"/>
            <p:cNvSpPr>
              <a:spLocks/>
            </p:cNvSpPr>
            <p:nvPr/>
          </p:nvSpPr>
          <p:spPr bwMode="auto">
            <a:xfrm>
              <a:off x="2122" y="2344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1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2" name="Freeform 77"/>
            <p:cNvSpPr>
              <a:spLocks/>
            </p:cNvSpPr>
            <p:nvPr/>
          </p:nvSpPr>
          <p:spPr bwMode="auto">
            <a:xfrm>
              <a:off x="2138" y="2337"/>
              <a:ext cx="20" cy="17"/>
            </a:xfrm>
            <a:custGeom>
              <a:avLst/>
              <a:gdLst>
                <a:gd name="T0" fmla="*/ 0 w 20"/>
                <a:gd name="T1" fmla="*/ 13 h 17"/>
                <a:gd name="T2" fmla="*/ 1 w 20"/>
                <a:gd name="T3" fmla="*/ 15 h 17"/>
                <a:gd name="T4" fmla="*/ 4 w 20"/>
                <a:gd name="T5" fmla="*/ 14 h 17"/>
                <a:gd name="T6" fmla="*/ 5 w 20"/>
                <a:gd name="T7" fmla="*/ 16 h 17"/>
                <a:gd name="T8" fmla="*/ 8 w 20"/>
                <a:gd name="T9" fmla="*/ 16 h 17"/>
                <a:gd name="T10" fmla="*/ 8 w 20"/>
                <a:gd name="T11" fmla="*/ 16 h 17"/>
                <a:gd name="T12" fmla="*/ 12 w 20"/>
                <a:gd name="T13" fmla="*/ 16 h 17"/>
                <a:gd name="T14" fmla="*/ 14 w 20"/>
                <a:gd name="T15" fmla="*/ 14 h 17"/>
                <a:gd name="T16" fmla="*/ 16 w 20"/>
                <a:gd name="T17" fmla="*/ 11 h 17"/>
                <a:gd name="T18" fmla="*/ 16 w 20"/>
                <a:gd name="T19" fmla="*/ 11 h 17"/>
                <a:gd name="T20" fmla="*/ 17 w 20"/>
                <a:gd name="T21" fmla="*/ 7 h 17"/>
                <a:gd name="T22" fmla="*/ 16 w 20"/>
                <a:gd name="T23" fmla="*/ 5 h 17"/>
                <a:gd name="T24" fmla="*/ 19 w 20"/>
                <a:gd name="T25" fmla="*/ 3 h 17"/>
                <a:gd name="T26" fmla="*/ 17 w 20"/>
                <a:gd name="T27" fmla="*/ 0 h 17"/>
                <a:gd name="T28" fmla="*/ 14 w 20"/>
                <a:gd name="T29" fmla="*/ 1 h 17"/>
                <a:gd name="T30" fmla="*/ 13 w 20"/>
                <a:gd name="T31" fmla="*/ 0 h 17"/>
                <a:gd name="T32" fmla="*/ 10 w 20"/>
                <a:gd name="T33" fmla="*/ 0 h 17"/>
                <a:gd name="T34" fmla="*/ 10 w 20"/>
                <a:gd name="T35" fmla="*/ 0 h 17"/>
                <a:gd name="T36" fmla="*/ 7 w 20"/>
                <a:gd name="T37" fmla="*/ 1 h 17"/>
                <a:gd name="T38" fmla="*/ 5 w 20"/>
                <a:gd name="T39" fmla="*/ 2 h 17"/>
                <a:gd name="T40" fmla="*/ 2 w 20"/>
                <a:gd name="T41" fmla="*/ 4 h 17"/>
                <a:gd name="T42" fmla="*/ 2 w 20"/>
                <a:gd name="T43" fmla="*/ 4 h 17"/>
                <a:gd name="T44" fmla="*/ 1 w 20"/>
                <a:gd name="T45" fmla="*/ 8 h 17"/>
                <a:gd name="T46" fmla="*/ 2 w 20"/>
                <a:gd name="T47" fmla="*/ 10 h 17"/>
                <a:gd name="T48" fmla="*/ 0 w 20"/>
                <a:gd name="T49" fmla="*/ 11 h 17"/>
                <a:gd name="T50" fmla="*/ 0 w 20"/>
                <a:gd name="T51" fmla="*/ 13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" y="15"/>
                  </a:lnTo>
                  <a:lnTo>
                    <a:pt x="4" y="14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1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2" y="4"/>
                  </a:lnTo>
                  <a:lnTo>
                    <a:pt x="1" y="8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3" name="Line 78"/>
            <p:cNvSpPr>
              <a:spLocks noChangeShapeType="1"/>
            </p:cNvSpPr>
            <p:nvPr/>
          </p:nvSpPr>
          <p:spPr bwMode="auto">
            <a:xfrm flipV="1">
              <a:off x="2109" y="2347"/>
              <a:ext cx="14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4" name="Line 79"/>
            <p:cNvSpPr>
              <a:spLocks noChangeShapeType="1"/>
            </p:cNvSpPr>
            <p:nvPr/>
          </p:nvSpPr>
          <p:spPr bwMode="auto">
            <a:xfrm flipV="1">
              <a:off x="2109" y="2345"/>
              <a:ext cx="1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5" name="Freeform 80"/>
            <p:cNvSpPr>
              <a:spLocks/>
            </p:cNvSpPr>
            <p:nvPr/>
          </p:nvSpPr>
          <p:spPr bwMode="auto">
            <a:xfrm>
              <a:off x="2108" y="2340"/>
              <a:ext cx="25" cy="21"/>
            </a:xfrm>
            <a:custGeom>
              <a:avLst/>
              <a:gdLst>
                <a:gd name="T0" fmla="*/ 20 w 25"/>
                <a:gd name="T1" fmla="*/ 14 h 21"/>
                <a:gd name="T2" fmla="*/ 20 w 25"/>
                <a:gd name="T3" fmla="*/ 14 h 21"/>
                <a:gd name="T4" fmla="*/ 20 w 25"/>
                <a:gd name="T5" fmla="*/ 14 h 21"/>
                <a:gd name="T6" fmla="*/ 24 w 25"/>
                <a:gd name="T7" fmla="*/ 8 h 21"/>
                <a:gd name="T8" fmla="*/ 18 w 25"/>
                <a:gd name="T9" fmla="*/ 0 h 21"/>
                <a:gd name="T10" fmla="*/ 13 w 25"/>
                <a:gd name="T11" fmla="*/ 0 h 21"/>
                <a:gd name="T12" fmla="*/ 13 w 25"/>
                <a:gd name="T13" fmla="*/ 0 h 21"/>
                <a:gd name="T14" fmla="*/ 8 w 25"/>
                <a:gd name="T15" fmla="*/ 3 h 21"/>
                <a:gd name="T16" fmla="*/ 8 w 25"/>
                <a:gd name="T17" fmla="*/ 3 h 21"/>
                <a:gd name="T18" fmla="*/ 3 w 25"/>
                <a:gd name="T19" fmla="*/ 6 h 21"/>
                <a:gd name="T20" fmla="*/ 0 w 25"/>
                <a:gd name="T21" fmla="*/ 12 h 21"/>
                <a:gd name="T22" fmla="*/ 0 w 25"/>
                <a:gd name="T23" fmla="*/ 14 h 21"/>
                <a:gd name="T24" fmla="*/ 0 w 25"/>
                <a:gd name="T25" fmla="*/ 14 h 21"/>
                <a:gd name="T26" fmla="*/ 2 w 25"/>
                <a:gd name="T27" fmla="*/ 17 h 21"/>
                <a:gd name="T28" fmla="*/ 3 w 25"/>
                <a:gd name="T29" fmla="*/ 19 h 21"/>
                <a:gd name="T30" fmla="*/ 3 w 25"/>
                <a:gd name="T31" fmla="*/ 19 h 21"/>
                <a:gd name="T32" fmla="*/ 10 w 25"/>
                <a:gd name="T33" fmla="*/ 20 h 21"/>
                <a:gd name="T34" fmla="*/ 16 w 25"/>
                <a:gd name="T35" fmla="*/ 17 h 21"/>
                <a:gd name="T36" fmla="*/ 16 w 25"/>
                <a:gd name="T37" fmla="*/ 17 h 21"/>
                <a:gd name="T38" fmla="*/ 20 w 25"/>
                <a:gd name="T39" fmla="*/ 14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20" y="14"/>
                  </a:moveTo>
                  <a:lnTo>
                    <a:pt x="20" y="14"/>
                  </a:lnTo>
                  <a:lnTo>
                    <a:pt x="24" y="8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3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10" y="20"/>
                  </a:lnTo>
                  <a:lnTo>
                    <a:pt x="16" y="17"/>
                  </a:lnTo>
                  <a:lnTo>
                    <a:pt x="20" y="14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6" name="Freeform 81"/>
            <p:cNvSpPr>
              <a:spLocks/>
            </p:cNvSpPr>
            <p:nvPr/>
          </p:nvSpPr>
          <p:spPr bwMode="auto">
            <a:xfrm>
              <a:off x="2107" y="2344"/>
              <a:ext cx="26" cy="17"/>
            </a:xfrm>
            <a:custGeom>
              <a:avLst/>
              <a:gdLst>
                <a:gd name="T0" fmla="*/ 0 w 26"/>
                <a:gd name="T1" fmla="*/ 7 h 17"/>
                <a:gd name="T2" fmla="*/ 21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7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7"/>
                  </a:moveTo>
                  <a:lnTo>
                    <a:pt x="21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87" name="Freeform 82"/>
            <p:cNvSpPr>
              <a:spLocks/>
            </p:cNvSpPr>
            <p:nvPr/>
          </p:nvSpPr>
          <p:spPr bwMode="auto">
            <a:xfrm>
              <a:off x="2123" y="2338"/>
              <a:ext cx="23" cy="19"/>
            </a:xfrm>
            <a:custGeom>
              <a:avLst/>
              <a:gdLst>
                <a:gd name="T0" fmla="*/ 0 w 23"/>
                <a:gd name="T1" fmla="*/ 13 h 19"/>
                <a:gd name="T2" fmla="*/ 1 w 23"/>
                <a:gd name="T3" fmla="*/ 15 h 19"/>
                <a:gd name="T4" fmla="*/ 1 w 23"/>
                <a:gd name="T5" fmla="*/ 15 h 19"/>
                <a:gd name="T6" fmla="*/ 2 w 23"/>
                <a:gd name="T7" fmla="*/ 17 h 19"/>
                <a:gd name="T8" fmla="*/ 7 w 23"/>
                <a:gd name="T9" fmla="*/ 18 h 19"/>
                <a:gd name="T10" fmla="*/ 11 w 23"/>
                <a:gd name="T11" fmla="*/ 16 h 19"/>
                <a:gd name="T12" fmla="*/ 11 w 23"/>
                <a:gd name="T13" fmla="*/ 16 h 19"/>
                <a:gd name="T14" fmla="*/ 14 w 23"/>
                <a:gd name="T15" fmla="*/ 14 h 19"/>
                <a:gd name="T16" fmla="*/ 17 w 23"/>
                <a:gd name="T17" fmla="*/ 12 h 19"/>
                <a:gd name="T18" fmla="*/ 21 w 23"/>
                <a:gd name="T19" fmla="*/ 10 h 19"/>
                <a:gd name="T20" fmla="*/ 22 w 23"/>
                <a:gd name="T21" fmla="*/ 5 h 19"/>
                <a:gd name="T22" fmla="*/ 21 w 23"/>
                <a:gd name="T23" fmla="*/ 3 h 19"/>
                <a:gd name="T24" fmla="*/ 21 w 23"/>
                <a:gd name="T25" fmla="*/ 3 h 19"/>
                <a:gd name="T26" fmla="*/ 20 w 23"/>
                <a:gd name="T27" fmla="*/ 1 h 19"/>
                <a:gd name="T28" fmla="*/ 19 w 23"/>
                <a:gd name="T29" fmla="*/ 0 h 19"/>
                <a:gd name="T30" fmla="*/ 19 w 23"/>
                <a:gd name="T31" fmla="*/ 0 h 19"/>
                <a:gd name="T32" fmla="*/ 14 w 23"/>
                <a:gd name="T33" fmla="*/ 0 h 19"/>
                <a:gd name="T34" fmla="*/ 11 w 23"/>
                <a:gd name="T35" fmla="*/ 2 h 19"/>
                <a:gd name="T36" fmla="*/ 7 w 23"/>
                <a:gd name="T37" fmla="*/ 2 h 19"/>
                <a:gd name="T38" fmla="*/ 4 w 23"/>
                <a:gd name="T39" fmla="*/ 4 h 19"/>
                <a:gd name="T40" fmla="*/ 5 w 23"/>
                <a:gd name="T41" fmla="*/ 6 h 19"/>
                <a:gd name="T42" fmla="*/ 1 w 23"/>
                <a:gd name="T43" fmla="*/ 7 h 19"/>
                <a:gd name="T44" fmla="*/ 0 w 23"/>
                <a:gd name="T45" fmla="*/ 12 h 19"/>
                <a:gd name="T46" fmla="*/ 0 w 23"/>
                <a:gd name="T47" fmla="*/ 12 h 19"/>
                <a:gd name="T48" fmla="*/ 0 w 23"/>
                <a:gd name="T49" fmla="*/ 13 h 19"/>
                <a:gd name="T50" fmla="*/ 0 w 23"/>
                <a:gd name="T51" fmla="*/ 13 h 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19">
                  <a:moveTo>
                    <a:pt x="0" y="13"/>
                  </a:moveTo>
                  <a:lnTo>
                    <a:pt x="1" y="15"/>
                  </a:lnTo>
                  <a:lnTo>
                    <a:pt x="2" y="17"/>
                  </a:lnTo>
                  <a:lnTo>
                    <a:pt x="7" y="18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21" y="10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7" y="2"/>
                  </a:lnTo>
                  <a:lnTo>
                    <a:pt x="4" y="4"/>
                  </a:lnTo>
                  <a:lnTo>
                    <a:pt x="5" y="6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88" name="Group 7"/>
          <p:cNvGrpSpPr>
            <a:grpSpLocks/>
          </p:cNvGrpSpPr>
          <p:nvPr/>
        </p:nvGrpSpPr>
        <p:grpSpPr bwMode="auto">
          <a:xfrm rot="3773806">
            <a:off x="6967538" y="1392063"/>
            <a:ext cx="446087" cy="358775"/>
            <a:chOff x="1937" y="2255"/>
            <a:chExt cx="281" cy="226"/>
          </a:xfrm>
        </p:grpSpPr>
        <p:sp>
          <p:nvSpPr>
            <p:cNvPr id="189" name="Freeform 8"/>
            <p:cNvSpPr>
              <a:spLocks/>
            </p:cNvSpPr>
            <p:nvPr/>
          </p:nvSpPr>
          <p:spPr bwMode="auto">
            <a:xfrm>
              <a:off x="2113" y="2255"/>
              <a:ext cx="105" cy="112"/>
            </a:xfrm>
            <a:custGeom>
              <a:avLst/>
              <a:gdLst>
                <a:gd name="T0" fmla="*/ 104 w 105"/>
                <a:gd name="T1" fmla="*/ 67 h 112"/>
                <a:gd name="T2" fmla="*/ 65 w 105"/>
                <a:gd name="T3" fmla="*/ 0 h 112"/>
                <a:gd name="T4" fmla="*/ 0 w 105"/>
                <a:gd name="T5" fmla="*/ 37 h 112"/>
                <a:gd name="T6" fmla="*/ 41 w 105"/>
                <a:gd name="T7" fmla="*/ 111 h 112"/>
                <a:gd name="T8" fmla="*/ 104 w 105"/>
                <a:gd name="T9" fmla="*/ 6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12">
                  <a:moveTo>
                    <a:pt x="104" y="67"/>
                  </a:moveTo>
                  <a:lnTo>
                    <a:pt x="65" y="0"/>
                  </a:lnTo>
                  <a:lnTo>
                    <a:pt x="0" y="37"/>
                  </a:lnTo>
                  <a:lnTo>
                    <a:pt x="41" y="111"/>
                  </a:lnTo>
                  <a:lnTo>
                    <a:pt x="104" y="67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90" name="Freeform 9"/>
            <p:cNvSpPr>
              <a:spLocks/>
            </p:cNvSpPr>
            <p:nvPr/>
          </p:nvSpPr>
          <p:spPr bwMode="auto">
            <a:xfrm>
              <a:off x="2032" y="2326"/>
              <a:ext cx="88" cy="79"/>
            </a:xfrm>
            <a:custGeom>
              <a:avLst/>
              <a:gdLst>
                <a:gd name="T0" fmla="*/ 8 w 88"/>
                <a:gd name="T1" fmla="*/ 27 h 79"/>
                <a:gd name="T2" fmla="*/ 50 w 88"/>
                <a:gd name="T3" fmla="*/ 0 h 79"/>
                <a:gd name="T4" fmla="*/ 67 w 88"/>
                <a:gd name="T5" fmla="*/ 0 h 79"/>
                <a:gd name="T6" fmla="*/ 87 w 88"/>
                <a:gd name="T7" fmla="*/ 34 h 79"/>
                <a:gd name="T8" fmla="*/ 77 w 88"/>
                <a:gd name="T9" fmla="*/ 50 h 79"/>
                <a:gd name="T10" fmla="*/ 36 w 88"/>
                <a:gd name="T11" fmla="*/ 77 h 79"/>
                <a:gd name="T12" fmla="*/ 19 w 88"/>
                <a:gd name="T13" fmla="*/ 78 h 79"/>
                <a:gd name="T14" fmla="*/ 0 w 88"/>
                <a:gd name="T15" fmla="*/ 43 h 79"/>
                <a:gd name="T16" fmla="*/ 8 w 88"/>
                <a:gd name="T17" fmla="*/ 27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79">
                  <a:moveTo>
                    <a:pt x="8" y="27"/>
                  </a:moveTo>
                  <a:lnTo>
                    <a:pt x="50" y="0"/>
                  </a:lnTo>
                  <a:lnTo>
                    <a:pt x="67" y="0"/>
                  </a:lnTo>
                  <a:lnTo>
                    <a:pt x="87" y="34"/>
                  </a:lnTo>
                  <a:lnTo>
                    <a:pt x="77" y="50"/>
                  </a:lnTo>
                  <a:lnTo>
                    <a:pt x="36" y="77"/>
                  </a:lnTo>
                  <a:lnTo>
                    <a:pt x="19" y="78"/>
                  </a:lnTo>
                  <a:lnTo>
                    <a:pt x="0" y="43"/>
                  </a:lnTo>
                  <a:lnTo>
                    <a:pt x="8" y="2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1" name="Freeform 10"/>
            <p:cNvSpPr>
              <a:spLocks/>
            </p:cNvSpPr>
            <p:nvPr/>
          </p:nvSpPr>
          <p:spPr bwMode="auto">
            <a:xfrm>
              <a:off x="2062" y="2309"/>
              <a:ext cx="90" cy="80"/>
            </a:xfrm>
            <a:custGeom>
              <a:avLst/>
              <a:gdLst>
                <a:gd name="T0" fmla="*/ 9 w 90"/>
                <a:gd name="T1" fmla="*/ 28 h 80"/>
                <a:gd name="T2" fmla="*/ 51 w 90"/>
                <a:gd name="T3" fmla="*/ 1 h 80"/>
                <a:gd name="T4" fmla="*/ 69 w 90"/>
                <a:gd name="T5" fmla="*/ 0 h 80"/>
                <a:gd name="T6" fmla="*/ 89 w 90"/>
                <a:gd name="T7" fmla="*/ 35 h 80"/>
                <a:gd name="T8" fmla="*/ 79 w 90"/>
                <a:gd name="T9" fmla="*/ 50 h 80"/>
                <a:gd name="T10" fmla="*/ 38 w 90"/>
                <a:gd name="T11" fmla="*/ 77 h 80"/>
                <a:gd name="T12" fmla="*/ 19 w 90"/>
                <a:gd name="T13" fmla="*/ 79 h 80"/>
                <a:gd name="T14" fmla="*/ 0 w 90"/>
                <a:gd name="T15" fmla="*/ 44 h 80"/>
                <a:gd name="T16" fmla="*/ 9 w 90"/>
                <a:gd name="T17" fmla="*/ 28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80">
                  <a:moveTo>
                    <a:pt x="9" y="28"/>
                  </a:moveTo>
                  <a:lnTo>
                    <a:pt x="51" y="1"/>
                  </a:lnTo>
                  <a:lnTo>
                    <a:pt x="69" y="0"/>
                  </a:lnTo>
                  <a:lnTo>
                    <a:pt x="89" y="35"/>
                  </a:lnTo>
                  <a:lnTo>
                    <a:pt x="79" y="50"/>
                  </a:lnTo>
                  <a:lnTo>
                    <a:pt x="38" y="77"/>
                  </a:lnTo>
                  <a:lnTo>
                    <a:pt x="19" y="79"/>
                  </a:lnTo>
                  <a:lnTo>
                    <a:pt x="0" y="44"/>
                  </a:lnTo>
                  <a:lnTo>
                    <a:pt x="9" y="2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2" name="Freeform 11"/>
            <p:cNvSpPr>
              <a:spLocks/>
            </p:cNvSpPr>
            <p:nvPr/>
          </p:nvSpPr>
          <p:spPr bwMode="auto">
            <a:xfrm>
              <a:off x="2040" y="2320"/>
              <a:ext cx="79" cy="34"/>
            </a:xfrm>
            <a:custGeom>
              <a:avLst/>
              <a:gdLst>
                <a:gd name="T0" fmla="*/ 40 w 79"/>
                <a:gd name="T1" fmla="*/ 5 h 34"/>
                <a:gd name="T2" fmla="*/ 78 w 79"/>
                <a:gd name="T3" fmla="*/ 0 h 34"/>
                <a:gd name="T4" fmla="*/ 37 w 79"/>
                <a:gd name="T5" fmla="*/ 26 h 34"/>
                <a:gd name="T6" fmla="*/ 0 w 79"/>
                <a:gd name="T7" fmla="*/ 33 h 34"/>
                <a:gd name="T8" fmla="*/ 40 w 79"/>
                <a:gd name="T9" fmla="*/ 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34">
                  <a:moveTo>
                    <a:pt x="40" y="5"/>
                  </a:moveTo>
                  <a:lnTo>
                    <a:pt x="78" y="0"/>
                  </a:lnTo>
                  <a:lnTo>
                    <a:pt x="37" y="26"/>
                  </a:lnTo>
                  <a:lnTo>
                    <a:pt x="0" y="33"/>
                  </a:lnTo>
                  <a:lnTo>
                    <a:pt x="40" y="5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3" name="Freeform 12"/>
            <p:cNvSpPr>
              <a:spLocks/>
            </p:cNvSpPr>
            <p:nvPr/>
          </p:nvSpPr>
          <p:spPr bwMode="auto">
            <a:xfrm>
              <a:off x="2052" y="2390"/>
              <a:ext cx="51" cy="17"/>
            </a:xfrm>
            <a:custGeom>
              <a:avLst/>
              <a:gdLst>
                <a:gd name="T0" fmla="*/ 0 w 51"/>
                <a:gd name="T1" fmla="*/ 16 h 17"/>
                <a:gd name="T2" fmla="*/ 32 w 51"/>
                <a:gd name="T3" fmla="*/ 0 h 17"/>
                <a:gd name="T4" fmla="*/ 50 w 51"/>
                <a:gd name="T5" fmla="*/ 0 h 17"/>
                <a:gd name="T6" fmla="*/ 17 w 51"/>
                <a:gd name="T7" fmla="*/ 16 h 17"/>
                <a:gd name="T8" fmla="*/ 0 w 5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17">
                  <a:moveTo>
                    <a:pt x="0" y="16"/>
                  </a:moveTo>
                  <a:lnTo>
                    <a:pt x="32" y="0"/>
                  </a:lnTo>
                  <a:lnTo>
                    <a:pt x="50" y="0"/>
                  </a:lnTo>
                  <a:lnTo>
                    <a:pt x="17" y="16"/>
                  </a:lnTo>
                  <a:lnTo>
                    <a:pt x="0" y="16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94" name="Line 13"/>
            <p:cNvSpPr>
              <a:spLocks noChangeShapeType="1"/>
            </p:cNvSpPr>
            <p:nvPr/>
          </p:nvSpPr>
          <p:spPr bwMode="auto">
            <a:xfrm flipV="1">
              <a:off x="2032" y="2355"/>
              <a:ext cx="31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5" name="Oval 14"/>
            <p:cNvSpPr>
              <a:spLocks noChangeArrowheads="1"/>
            </p:cNvSpPr>
            <p:nvPr/>
          </p:nvSpPr>
          <p:spPr bwMode="auto">
            <a:xfrm rot="-1860000">
              <a:off x="2079" y="2344"/>
              <a:ext cx="16" cy="8"/>
            </a:xfrm>
            <a:prstGeom prst="ellipse">
              <a:avLst/>
            </a:prstGeom>
            <a:solidFill>
              <a:srgbClr val="9999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196" name="Line 15"/>
            <p:cNvSpPr>
              <a:spLocks noChangeShapeType="1"/>
            </p:cNvSpPr>
            <p:nvPr/>
          </p:nvSpPr>
          <p:spPr bwMode="auto">
            <a:xfrm flipV="1">
              <a:off x="2076" y="2335"/>
              <a:ext cx="10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7" name="Line 16"/>
            <p:cNvSpPr>
              <a:spLocks noChangeShapeType="1"/>
            </p:cNvSpPr>
            <p:nvPr/>
          </p:nvSpPr>
          <p:spPr bwMode="auto">
            <a:xfrm>
              <a:off x="2079" y="2347"/>
              <a:ext cx="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98" name="Oval 17"/>
            <p:cNvSpPr>
              <a:spLocks noChangeArrowheads="1"/>
            </p:cNvSpPr>
            <p:nvPr/>
          </p:nvSpPr>
          <p:spPr bwMode="auto">
            <a:xfrm rot="-1860000">
              <a:off x="2079" y="2339"/>
              <a:ext cx="68" cy="3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199" name="Line 18"/>
            <p:cNvSpPr>
              <a:spLocks noChangeShapeType="1"/>
            </p:cNvSpPr>
            <p:nvPr/>
          </p:nvSpPr>
          <p:spPr bwMode="auto">
            <a:xfrm flipV="1">
              <a:off x="2113" y="2306"/>
              <a:ext cx="34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0" name="Freeform 19"/>
            <p:cNvSpPr>
              <a:spLocks/>
            </p:cNvSpPr>
            <p:nvPr/>
          </p:nvSpPr>
          <p:spPr bwMode="auto">
            <a:xfrm>
              <a:off x="2080" y="2337"/>
              <a:ext cx="23" cy="17"/>
            </a:xfrm>
            <a:custGeom>
              <a:avLst/>
              <a:gdLst>
                <a:gd name="T0" fmla="*/ 0 w 23"/>
                <a:gd name="T1" fmla="*/ 11 h 17"/>
                <a:gd name="T2" fmla="*/ 11 w 23"/>
                <a:gd name="T3" fmla="*/ 0 h 17"/>
                <a:gd name="T4" fmla="*/ 22 w 23"/>
                <a:gd name="T5" fmla="*/ 2 h 17"/>
                <a:gd name="T6" fmla="*/ 20 w 23"/>
                <a:gd name="T7" fmla="*/ 16 h 17"/>
                <a:gd name="T8" fmla="*/ 0 w 23"/>
                <a:gd name="T9" fmla="*/ 11 h 17"/>
                <a:gd name="T10" fmla="*/ 0 w 23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7">
                  <a:moveTo>
                    <a:pt x="0" y="11"/>
                  </a:moveTo>
                  <a:lnTo>
                    <a:pt x="11" y="0"/>
                  </a:lnTo>
                  <a:lnTo>
                    <a:pt x="22" y="2"/>
                  </a:lnTo>
                  <a:lnTo>
                    <a:pt x="20" y="16"/>
                  </a:lnTo>
                  <a:lnTo>
                    <a:pt x="0" y="1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1" name="Freeform 20"/>
            <p:cNvSpPr>
              <a:spLocks/>
            </p:cNvSpPr>
            <p:nvPr/>
          </p:nvSpPr>
          <p:spPr bwMode="auto">
            <a:xfrm>
              <a:off x="2082" y="2336"/>
              <a:ext cx="23" cy="19"/>
            </a:xfrm>
            <a:custGeom>
              <a:avLst/>
              <a:gdLst>
                <a:gd name="T0" fmla="*/ 15 w 23"/>
                <a:gd name="T1" fmla="*/ 0 h 19"/>
                <a:gd name="T2" fmla="*/ 22 w 23"/>
                <a:gd name="T3" fmla="*/ 9 h 19"/>
                <a:gd name="T4" fmla="*/ 13 w 23"/>
                <a:gd name="T5" fmla="*/ 18 h 19"/>
                <a:gd name="T6" fmla="*/ 0 w 23"/>
                <a:gd name="T7" fmla="*/ 14 h 19"/>
                <a:gd name="T8" fmla="*/ 11 w 23"/>
                <a:gd name="T9" fmla="*/ 4 h 19"/>
                <a:gd name="T10" fmla="*/ 15 w 23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9">
                  <a:moveTo>
                    <a:pt x="15" y="0"/>
                  </a:moveTo>
                  <a:lnTo>
                    <a:pt x="22" y="9"/>
                  </a:lnTo>
                  <a:lnTo>
                    <a:pt x="13" y="18"/>
                  </a:lnTo>
                  <a:lnTo>
                    <a:pt x="0" y="14"/>
                  </a:lnTo>
                  <a:lnTo>
                    <a:pt x="11" y="4"/>
                  </a:lnTo>
                  <a:lnTo>
                    <a:pt x="15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2" name="Rectangle 21"/>
            <p:cNvSpPr>
              <a:spLocks noChangeArrowheads="1"/>
            </p:cNvSpPr>
            <p:nvPr/>
          </p:nvSpPr>
          <p:spPr bwMode="auto">
            <a:xfrm rot="-1860000">
              <a:off x="2041" y="2386"/>
              <a:ext cx="15" cy="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03" name="Freeform 22"/>
            <p:cNvSpPr>
              <a:spLocks/>
            </p:cNvSpPr>
            <p:nvPr/>
          </p:nvSpPr>
          <p:spPr bwMode="auto">
            <a:xfrm>
              <a:off x="1937" y="2350"/>
              <a:ext cx="122" cy="131"/>
            </a:xfrm>
            <a:custGeom>
              <a:avLst/>
              <a:gdLst>
                <a:gd name="T0" fmla="*/ 0 w 122"/>
                <a:gd name="T1" fmla="*/ 46 h 131"/>
                <a:gd name="T2" fmla="*/ 46 w 122"/>
                <a:gd name="T3" fmla="*/ 130 h 131"/>
                <a:gd name="T4" fmla="*/ 121 w 122"/>
                <a:gd name="T5" fmla="*/ 78 h 131"/>
                <a:gd name="T6" fmla="*/ 76 w 122"/>
                <a:gd name="T7" fmla="*/ 0 h 131"/>
                <a:gd name="T8" fmla="*/ 0 w 122"/>
                <a:gd name="T9" fmla="*/ 4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31">
                  <a:moveTo>
                    <a:pt x="0" y="46"/>
                  </a:moveTo>
                  <a:lnTo>
                    <a:pt x="46" y="130"/>
                  </a:lnTo>
                  <a:lnTo>
                    <a:pt x="121" y="78"/>
                  </a:lnTo>
                  <a:lnTo>
                    <a:pt x="76" y="0"/>
                  </a:lnTo>
                  <a:lnTo>
                    <a:pt x="0" y="4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04" name="Line 23"/>
            <p:cNvSpPr>
              <a:spLocks noChangeShapeType="1"/>
            </p:cNvSpPr>
            <p:nvPr/>
          </p:nvSpPr>
          <p:spPr bwMode="auto">
            <a:xfrm flipV="1">
              <a:off x="2099" y="2373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5" name="Line 24"/>
            <p:cNvSpPr>
              <a:spLocks noChangeShapeType="1"/>
            </p:cNvSpPr>
            <p:nvPr/>
          </p:nvSpPr>
          <p:spPr bwMode="auto">
            <a:xfrm flipV="1">
              <a:off x="2098" y="2371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6" name="Freeform 25"/>
            <p:cNvSpPr>
              <a:spLocks/>
            </p:cNvSpPr>
            <p:nvPr/>
          </p:nvSpPr>
          <p:spPr bwMode="auto">
            <a:xfrm>
              <a:off x="2099" y="2366"/>
              <a:ext cx="23" cy="22"/>
            </a:xfrm>
            <a:custGeom>
              <a:avLst/>
              <a:gdLst>
                <a:gd name="T0" fmla="*/ 17 w 23"/>
                <a:gd name="T1" fmla="*/ 16 h 22"/>
                <a:gd name="T2" fmla="*/ 22 w 23"/>
                <a:gd name="T3" fmla="*/ 13 h 22"/>
                <a:gd name="T4" fmla="*/ 22 w 23"/>
                <a:gd name="T5" fmla="*/ 13 h 22"/>
                <a:gd name="T6" fmla="*/ 21 w 23"/>
                <a:gd name="T7" fmla="*/ 11 h 22"/>
                <a:gd name="T8" fmla="*/ 16 w 23"/>
                <a:gd name="T9" fmla="*/ 1 h 22"/>
                <a:gd name="T10" fmla="*/ 16 w 23"/>
                <a:gd name="T11" fmla="*/ 1 h 22"/>
                <a:gd name="T12" fmla="*/ 15 w 23"/>
                <a:gd name="T13" fmla="*/ 0 h 22"/>
                <a:gd name="T14" fmla="*/ 11 w 23"/>
                <a:gd name="T15" fmla="*/ 3 h 22"/>
                <a:gd name="T16" fmla="*/ 7 w 23"/>
                <a:gd name="T17" fmla="*/ 8 h 22"/>
                <a:gd name="T18" fmla="*/ 7 w 23"/>
                <a:gd name="T19" fmla="*/ 8 h 22"/>
                <a:gd name="T20" fmla="*/ 3 w 23"/>
                <a:gd name="T21" fmla="*/ 13 h 22"/>
                <a:gd name="T22" fmla="*/ 3 w 23"/>
                <a:gd name="T23" fmla="*/ 13 h 22"/>
                <a:gd name="T24" fmla="*/ 0 w 23"/>
                <a:gd name="T25" fmla="*/ 18 h 22"/>
                <a:gd name="T26" fmla="*/ 0 w 23"/>
                <a:gd name="T27" fmla="*/ 20 h 22"/>
                <a:gd name="T28" fmla="*/ 5 w 23"/>
                <a:gd name="T29" fmla="*/ 17 h 22"/>
                <a:gd name="T30" fmla="*/ 7 w 23"/>
                <a:gd name="T31" fmla="*/ 21 h 22"/>
                <a:gd name="T32" fmla="*/ 13 w 23"/>
                <a:gd name="T33" fmla="*/ 20 h 22"/>
                <a:gd name="T34" fmla="*/ 13 w 23"/>
                <a:gd name="T35" fmla="*/ 20 h 22"/>
                <a:gd name="T36" fmla="*/ 17 w 23"/>
                <a:gd name="T37" fmla="*/ 16 h 22"/>
                <a:gd name="T38" fmla="*/ 17 w 23"/>
                <a:gd name="T39" fmla="*/ 16 h 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22">
                  <a:moveTo>
                    <a:pt x="17" y="16"/>
                  </a:moveTo>
                  <a:lnTo>
                    <a:pt x="22" y="13"/>
                  </a:lnTo>
                  <a:lnTo>
                    <a:pt x="21" y="11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7" y="8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5" y="17"/>
                  </a:lnTo>
                  <a:lnTo>
                    <a:pt x="7" y="21"/>
                  </a:lnTo>
                  <a:lnTo>
                    <a:pt x="13" y="20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7" name="Freeform 26"/>
            <p:cNvSpPr>
              <a:spLocks/>
            </p:cNvSpPr>
            <p:nvPr/>
          </p:nvSpPr>
          <p:spPr bwMode="auto">
            <a:xfrm>
              <a:off x="2099" y="2371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8 h 17"/>
                <a:gd name="T6" fmla="*/ 1 w 25"/>
                <a:gd name="T7" fmla="*/ 16 h 17"/>
                <a:gd name="T8" fmla="*/ 0 w 25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8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8" name="Freeform 27"/>
            <p:cNvSpPr>
              <a:spLocks/>
            </p:cNvSpPr>
            <p:nvPr/>
          </p:nvSpPr>
          <p:spPr bwMode="auto">
            <a:xfrm>
              <a:off x="2113" y="2366"/>
              <a:ext cx="20" cy="17"/>
            </a:xfrm>
            <a:custGeom>
              <a:avLst/>
              <a:gdLst>
                <a:gd name="T0" fmla="*/ 0 w 20"/>
                <a:gd name="T1" fmla="*/ 14 h 17"/>
                <a:gd name="T2" fmla="*/ 1 w 20"/>
                <a:gd name="T3" fmla="*/ 16 h 17"/>
                <a:gd name="T4" fmla="*/ 4 w 20"/>
                <a:gd name="T5" fmla="*/ 14 h 17"/>
                <a:gd name="T6" fmla="*/ 4 w 20"/>
                <a:gd name="T7" fmla="*/ 16 h 17"/>
                <a:gd name="T8" fmla="*/ 8 w 20"/>
                <a:gd name="T9" fmla="*/ 16 h 17"/>
                <a:gd name="T10" fmla="*/ 8 w 20"/>
                <a:gd name="T11" fmla="*/ 16 h 17"/>
                <a:gd name="T12" fmla="*/ 11 w 20"/>
                <a:gd name="T13" fmla="*/ 16 h 17"/>
                <a:gd name="T14" fmla="*/ 14 w 20"/>
                <a:gd name="T15" fmla="*/ 14 h 17"/>
                <a:gd name="T16" fmla="*/ 15 w 20"/>
                <a:gd name="T17" fmla="*/ 10 h 17"/>
                <a:gd name="T18" fmla="*/ 15 w 20"/>
                <a:gd name="T19" fmla="*/ 10 h 17"/>
                <a:gd name="T20" fmla="*/ 17 w 20"/>
                <a:gd name="T21" fmla="*/ 7 h 17"/>
                <a:gd name="T22" fmla="*/ 16 w 20"/>
                <a:gd name="T23" fmla="*/ 5 h 17"/>
                <a:gd name="T24" fmla="*/ 19 w 20"/>
                <a:gd name="T25" fmla="*/ 3 h 17"/>
                <a:gd name="T26" fmla="*/ 18 w 20"/>
                <a:gd name="T27" fmla="*/ 1 h 17"/>
                <a:gd name="T28" fmla="*/ 14 w 20"/>
                <a:gd name="T29" fmla="*/ 1 h 17"/>
                <a:gd name="T30" fmla="*/ 14 w 20"/>
                <a:gd name="T31" fmla="*/ 1 h 17"/>
                <a:gd name="T32" fmla="*/ 10 w 20"/>
                <a:gd name="T33" fmla="*/ 1 h 17"/>
                <a:gd name="T34" fmla="*/ 10 w 20"/>
                <a:gd name="T35" fmla="*/ 1 h 17"/>
                <a:gd name="T36" fmla="*/ 7 w 20"/>
                <a:gd name="T37" fmla="*/ 0 h 17"/>
                <a:gd name="T38" fmla="*/ 4 w 20"/>
                <a:gd name="T39" fmla="*/ 2 h 17"/>
                <a:gd name="T40" fmla="*/ 3 w 20"/>
                <a:gd name="T41" fmla="*/ 6 h 17"/>
                <a:gd name="T42" fmla="*/ 3 w 20"/>
                <a:gd name="T43" fmla="*/ 6 h 17"/>
                <a:gd name="T44" fmla="*/ 1 w 20"/>
                <a:gd name="T45" fmla="*/ 10 h 17"/>
                <a:gd name="T46" fmla="*/ 1 w 20"/>
                <a:gd name="T47" fmla="*/ 10 h 17"/>
                <a:gd name="T48" fmla="*/ 0 w 20"/>
                <a:gd name="T49" fmla="*/ 14 h 17"/>
                <a:gd name="T50" fmla="*/ 0 w 20"/>
                <a:gd name="T51" fmla="*/ 14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0" y="14"/>
                  </a:moveTo>
                  <a:lnTo>
                    <a:pt x="1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4" y="2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09" name="Line 28"/>
            <p:cNvSpPr>
              <a:spLocks noChangeShapeType="1"/>
            </p:cNvSpPr>
            <p:nvPr/>
          </p:nvSpPr>
          <p:spPr bwMode="auto">
            <a:xfrm flipV="1">
              <a:off x="2087" y="2370"/>
              <a:ext cx="1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10" name="Line 29"/>
            <p:cNvSpPr>
              <a:spLocks noChangeShapeType="1"/>
            </p:cNvSpPr>
            <p:nvPr/>
          </p:nvSpPr>
          <p:spPr bwMode="auto">
            <a:xfrm flipV="1">
              <a:off x="2085" y="2366"/>
              <a:ext cx="14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11" name="Freeform 30"/>
            <p:cNvSpPr>
              <a:spLocks/>
            </p:cNvSpPr>
            <p:nvPr/>
          </p:nvSpPr>
          <p:spPr bwMode="auto">
            <a:xfrm>
              <a:off x="2087" y="2363"/>
              <a:ext cx="27" cy="19"/>
            </a:xfrm>
            <a:custGeom>
              <a:avLst/>
              <a:gdLst>
                <a:gd name="T0" fmla="*/ 21 w 27"/>
                <a:gd name="T1" fmla="*/ 16 h 19"/>
                <a:gd name="T2" fmla="*/ 26 w 27"/>
                <a:gd name="T3" fmla="*/ 12 h 19"/>
                <a:gd name="T4" fmla="*/ 25 w 27"/>
                <a:gd name="T5" fmla="*/ 10 h 19"/>
                <a:gd name="T6" fmla="*/ 25 w 27"/>
                <a:gd name="T7" fmla="*/ 10 h 19"/>
                <a:gd name="T8" fmla="*/ 19 w 27"/>
                <a:gd name="T9" fmla="*/ 1 h 19"/>
                <a:gd name="T10" fmla="*/ 18 w 27"/>
                <a:gd name="T11" fmla="*/ 0 h 19"/>
                <a:gd name="T12" fmla="*/ 18 w 27"/>
                <a:gd name="T13" fmla="*/ 0 h 19"/>
                <a:gd name="T14" fmla="*/ 12 w 27"/>
                <a:gd name="T15" fmla="*/ 2 h 19"/>
                <a:gd name="T16" fmla="*/ 7 w 27"/>
                <a:gd name="T17" fmla="*/ 5 h 19"/>
                <a:gd name="T18" fmla="*/ 7 w 27"/>
                <a:gd name="T19" fmla="*/ 5 h 19"/>
                <a:gd name="T20" fmla="*/ 3 w 27"/>
                <a:gd name="T21" fmla="*/ 10 h 19"/>
                <a:gd name="T22" fmla="*/ 4 w 27"/>
                <a:gd name="T23" fmla="*/ 12 h 19"/>
                <a:gd name="T24" fmla="*/ 0 w 27"/>
                <a:gd name="T25" fmla="*/ 15 h 19"/>
                <a:gd name="T26" fmla="*/ 0 w 27"/>
                <a:gd name="T27" fmla="*/ 17 h 19"/>
                <a:gd name="T28" fmla="*/ 6 w 27"/>
                <a:gd name="T29" fmla="*/ 16 h 19"/>
                <a:gd name="T30" fmla="*/ 8 w 27"/>
                <a:gd name="T31" fmla="*/ 18 h 19"/>
                <a:gd name="T32" fmla="*/ 14 w 27"/>
                <a:gd name="T33" fmla="*/ 17 h 19"/>
                <a:gd name="T34" fmla="*/ 14 w 27"/>
                <a:gd name="T35" fmla="*/ 17 h 19"/>
                <a:gd name="T36" fmla="*/ 21 w 27"/>
                <a:gd name="T37" fmla="*/ 16 h 19"/>
                <a:gd name="T38" fmla="*/ 21 w 27"/>
                <a:gd name="T39" fmla="*/ 16 h 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7" h="19">
                  <a:moveTo>
                    <a:pt x="21" y="16"/>
                  </a:moveTo>
                  <a:lnTo>
                    <a:pt x="26" y="12"/>
                  </a:lnTo>
                  <a:lnTo>
                    <a:pt x="25" y="10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7" y="5"/>
                  </a:lnTo>
                  <a:lnTo>
                    <a:pt x="3" y="10"/>
                  </a:lnTo>
                  <a:lnTo>
                    <a:pt x="4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4" y="17"/>
                  </a:lnTo>
                  <a:lnTo>
                    <a:pt x="21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2" name="Freeform 31"/>
            <p:cNvSpPr>
              <a:spLocks/>
            </p:cNvSpPr>
            <p:nvPr/>
          </p:nvSpPr>
          <p:spPr bwMode="auto">
            <a:xfrm>
              <a:off x="2087" y="2367"/>
              <a:ext cx="26" cy="17"/>
            </a:xfrm>
            <a:custGeom>
              <a:avLst/>
              <a:gdLst>
                <a:gd name="T0" fmla="*/ 0 w 26"/>
                <a:gd name="T1" fmla="*/ 5 h 17"/>
                <a:gd name="T2" fmla="*/ 22 w 26"/>
                <a:gd name="T3" fmla="*/ 0 h 17"/>
                <a:gd name="T4" fmla="*/ 25 w 26"/>
                <a:gd name="T5" fmla="*/ 9 h 17"/>
                <a:gd name="T6" fmla="*/ 1 w 26"/>
                <a:gd name="T7" fmla="*/ 16 h 17"/>
                <a:gd name="T8" fmla="*/ 0 w 26"/>
                <a:gd name="T9" fmla="*/ 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5"/>
                  </a:moveTo>
                  <a:lnTo>
                    <a:pt x="22" y="0"/>
                  </a:lnTo>
                  <a:lnTo>
                    <a:pt x="25" y="9"/>
                  </a:lnTo>
                  <a:lnTo>
                    <a:pt x="1" y="16"/>
                  </a:lnTo>
                  <a:lnTo>
                    <a:pt x="0" y="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3" name="Freeform 32"/>
            <p:cNvSpPr>
              <a:spLocks/>
            </p:cNvSpPr>
            <p:nvPr/>
          </p:nvSpPr>
          <p:spPr bwMode="auto">
            <a:xfrm>
              <a:off x="2099" y="2357"/>
              <a:ext cx="21" cy="21"/>
            </a:xfrm>
            <a:custGeom>
              <a:avLst/>
              <a:gdLst>
                <a:gd name="T0" fmla="*/ 0 w 21"/>
                <a:gd name="T1" fmla="*/ 14 h 21"/>
                <a:gd name="T2" fmla="*/ 1 w 21"/>
                <a:gd name="T3" fmla="*/ 17 h 21"/>
                <a:gd name="T4" fmla="*/ 4 w 21"/>
                <a:gd name="T5" fmla="*/ 15 h 21"/>
                <a:gd name="T6" fmla="*/ 6 w 21"/>
                <a:gd name="T7" fmla="*/ 20 h 21"/>
                <a:gd name="T8" fmla="*/ 10 w 21"/>
                <a:gd name="T9" fmla="*/ 20 h 21"/>
                <a:gd name="T10" fmla="*/ 10 w 21"/>
                <a:gd name="T11" fmla="*/ 20 h 21"/>
                <a:gd name="T12" fmla="*/ 13 w 21"/>
                <a:gd name="T13" fmla="*/ 18 h 21"/>
                <a:gd name="T14" fmla="*/ 16 w 21"/>
                <a:gd name="T15" fmla="*/ 17 h 21"/>
                <a:gd name="T16" fmla="*/ 16 w 21"/>
                <a:gd name="T17" fmla="*/ 17 h 21"/>
                <a:gd name="T18" fmla="*/ 19 w 21"/>
                <a:gd name="T19" fmla="*/ 15 h 21"/>
                <a:gd name="T20" fmla="*/ 20 w 21"/>
                <a:gd name="T21" fmla="*/ 11 h 21"/>
                <a:gd name="T22" fmla="*/ 17 w 21"/>
                <a:gd name="T23" fmla="*/ 6 h 21"/>
                <a:gd name="T24" fmla="*/ 20 w 21"/>
                <a:gd name="T25" fmla="*/ 4 h 21"/>
                <a:gd name="T26" fmla="*/ 19 w 21"/>
                <a:gd name="T27" fmla="*/ 2 h 21"/>
                <a:gd name="T28" fmla="*/ 15 w 21"/>
                <a:gd name="T29" fmla="*/ 2 h 21"/>
                <a:gd name="T30" fmla="*/ 15 w 21"/>
                <a:gd name="T31" fmla="*/ 2 h 21"/>
                <a:gd name="T32" fmla="*/ 13 w 21"/>
                <a:gd name="T33" fmla="*/ 0 h 21"/>
                <a:gd name="T34" fmla="*/ 10 w 21"/>
                <a:gd name="T35" fmla="*/ 1 h 21"/>
                <a:gd name="T36" fmla="*/ 8 w 21"/>
                <a:gd name="T37" fmla="*/ 3 h 21"/>
                <a:gd name="T38" fmla="*/ 3 w 21"/>
                <a:gd name="T39" fmla="*/ 6 h 21"/>
                <a:gd name="T40" fmla="*/ 3 w 21"/>
                <a:gd name="T41" fmla="*/ 6 h 21"/>
                <a:gd name="T42" fmla="*/ 0 w 21"/>
                <a:gd name="T43" fmla="*/ 8 h 21"/>
                <a:gd name="T44" fmla="*/ 1 w 21"/>
                <a:gd name="T45" fmla="*/ 10 h 21"/>
                <a:gd name="T46" fmla="*/ 1 w 21"/>
                <a:gd name="T47" fmla="*/ 10 h 21"/>
                <a:gd name="T48" fmla="*/ 0 w 21"/>
                <a:gd name="T49" fmla="*/ 14 h 21"/>
                <a:gd name="T50" fmla="*/ 0 w 21"/>
                <a:gd name="T51" fmla="*/ 14 h 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" h="21">
                  <a:moveTo>
                    <a:pt x="0" y="14"/>
                  </a:moveTo>
                  <a:lnTo>
                    <a:pt x="1" y="17"/>
                  </a:lnTo>
                  <a:lnTo>
                    <a:pt x="4" y="15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3" y="18"/>
                  </a:lnTo>
                  <a:lnTo>
                    <a:pt x="16" y="17"/>
                  </a:lnTo>
                  <a:lnTo>
                    <a:pt x="19" y="15"/>
                  </a:lnTo>
                  <a:lnTo>
                    <a:pt x="20" y="11"/>
                  </a:lnTo>
                  <a:lnTo>
                    <a:pt x="17" y="6"/>
                  </a:lnTo>
                  <a:lnTo>
                    <a:pt x="20" y="4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3"/>
                  </a:lnTo>
                  <a:lnTo>
                    <a:pt x="3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4" name="Line 33"/>
            <p:cNvSpPr>
              <a:spLocks noChangeShapeType="1"/>
            </p:cNvSpPr>
            <p:nvPr/>
          </p:nvSpPr>
          <p:spPr bwMode="auto">
            <a:xfrm flipV="1">
              <a:off x="2087" y="2355"/>
              <a:ext cx="12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15" name="Line 34"/>
            <p:cNvSpPr>
              <a:spLocks noChangeShapeType="1"/>
            </p:cNvSpPr>
            <p:nvPr/>
          </p:nvSpPr>
          <p:spPr bwMode="auto">
            <a:xfrm flipV="1">
              <a:off x="2088" y="2352"/>
              <a:ext cx="12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16" name="Freeform 35"/>
            <p:cNvSpPr>
              <a:spLocks/>
            </p:cNvSpPr>
            <p:nvPr/>
          </p:nvSpPr>
          <p:spPr bwMode="auto">
            <a:xfrm>
              <a:off x="2087" y="2348"/>
              <a:ext cx="25" cy="21"/>
            </a:xfrm>
            <a:custGeom>
              <a:avLst/>
              <a:gdLst>
                <a:gd name="T0" fmla="*/ 20 w 25"/>
                <a:gd name="T1" fmla="*/ 15 h 21"/>
                <a:gd name="T2" fmla="*/ 20 w 25"/>
                <a:gd name="T3" fmla="*/ 15 h 21"/>
                <a:gd name="T4" fmla="*/ 19 w 25"/>
                <a:gd name="T5" fmla="*/ 13 h 21"/>
                <a:gd name="T6" fmla="*/ 24 w 25"/>
                <a:gd name="T7" fmla="*/ 9 h 21"/>
                <a:gd name="T8" fmla="*/ 18 w 25"/>
                <a:gd name="T9" fmla="*/ 0 h 21"/>
                <a:gd name="T10" fmla="*/ 13 w 25"/>
                <a:gd name="T11" fmla="*/ 3 h 21"/>
                <a:gd name="T12" fmla="*/ 12 w 25"/>
                <a:gd name="T13" fmla="*/ 1 h 21"/>
                <a:gd name="T14" fmla="*/ 8 w 25"/>
                <a:gd name="T15" fmla="*/ 4 h 21"/>
                <a:gd name="T16" fmla="*/ 9 w 25"/>
                <a:gd name="T17" fmla="*/ 6 h 21"/>
                <a:gd name="T18" fmla="*/ 3 w 25"/>
                <a:gd name="T19" fmla="*/ 9 h 21"/>
                <a:gd name="T20" fmla="*/ 0 w 25"/>
                <a:gd name="T21" fmla="*/ 15 h 21"/>
                <a:gd name="T22" fmla="*/ 0 w 25"/>
                <a:gd name="T23" fmla="*/ 16 h 21"/>
                <a:gd name="T24" fmla="*/ 0 w 25"/>
                <a:gd name="T25" fmla="*/ 16 h 21"/>
                <a:gd name="T26" fmla="*/ 2 w 25"/>
                <a:gd name="T27" fmla="*/ 18 h 21"/>
                <a:gd name="T28" fmla="*/ 3 w 25"/>
                <a:gd name="T29" fmla="*/ 20 h 21"/>
                <a:gd name="T30" fmla="*/ 3 w 25"/>
                <a:gd name="T31" fmla="*/ 20 h 21"/>
                <a:gd name="T32" fmla="*/ 9 w 25"/>
                <a:gd name="T33" fmla="*/ 19 h 21"/>
                <a:gd name="T34" fmla="*/ 14 w 25"/>
                <a:gd name="T35" fmla="*/ 16 h 21"/>
                <a:gd name="T36" fmla="*/ 15 w 25"/>
                <a:gd name="T37" fmla="*/ 18 h 21"/>
                <a:gd name="T38" fmla="*/ 20 w 25"/>
                <a:gd name="T39" fmla="*/ 15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20" y="15"/>
                  </a:moveTo>
                  <a:lnTo>
                    <a:pt x="20" y="15"/>
                  </a:lnTo>
                  <a:lnTo>
                    <a:pt x="19" y="13"/>
                  </a:lnTo>
                  <a:lnTo>
                    <a:pt x="24" y="9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8" y="4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3" y="20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5" y="18"/>
                  </a:lnTo>
                  <a:lnTo>
                    <a:pt x="20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7" name="Freeform 36"/>
            <p:cNvSpPr>
              <a:spLocks/>
            </p:cNvSpPr>
            <p:nvPr/>
          </p:nvSpPr>
          <p:spPr bwMode="auto">
            <a:xfrm>
              <a:off x="2087" y="2354"/>
              <a:ext cx="27" cy="17"/>
            </a:xfrm>
            <a:custGeom>
              <a:avLst/>
              <a:gdLst>
                <a:gd name="T0" fmla="*/ 0 w 27"/>
                <a:gd name="T1" fmla="*/ 6 h 17"/>
                <a:gd name="T2" fmla="*/ 23 w 27"/>
                <a:gd name="T3" fmla="*/ 0 h 17"/>
                <a:gd name="T4" fmla="*/ 26 w 27"/>
                <a:gd name="T5" fmla="*/ 9 h 17"/>
                <a:gd name="T6" fmla="*/ 1 w 27"/>
                <a:gd name="T7" fmla="*/ 16 h 17"/>
                <a:gd name="T8" fmla="*/ 0 w 27"/>
                <a:gd name="T9" fmla="*/ 6 h 17"/>
                <a:gd name="T10" fmla="*/ 0 w 2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7">
                  <a:moveTo>
                    <a:pt x="0" y="6"/>
                  </a:moveTo>
                  <a:lnTo>
                    <a:pt x="23" y="0"/>
                  </a:lnTo>
                  <a:lnTo>
                    <a:pt x="26" y="9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8" name="Freeform 37"/>
            <p:cNvSpPr>
              <a:spLocks/>
            </p:cNvSpPr>
            <p:nvPr/>
          </p:nvSpPr>
          <p:spPr bwMode="auto">
            <a:xfrm>
              <a:off x="2099" y="2347"/>
              <a:ext cx="22" cy="20"/>
            </a:xfrm>
            <a:custGeom>
              <a:avLst/>
              <a:gdLst>
                <a:gd name="T0" fmla="*/ 0 w 22"/>
                <a:gd name="T1" fmla="*/ 15 h 20"/>
                <a:gd name="T2" fmla="*/ 2 w 22"/>
                <a:gd name="T3" fmla="*/ 17 h 20"/>
                <a:gd name="T4" fmla="*/ 3 w 22"/>
                <a:gd name="T5" fmla="*/ 19 h 20"/>
                <a:gd name="T6" fmla="*/ 11 w 22"/>
                <a:gd name="T7" fmla="*/ 19 h 20"/>
                <a:gd name="T8" fmla="*/ 14 w 22"/>
                <a:gd name="T9" fmla="*/ 16 h 20"/>
                <a:gd name="T10" fmla="*/ 14 w 22"/>
                <a:gd name="T11" fmla="*/ 14 h 20"/>
                <a:gd name="T12" fmla="*/ 16 w 22"/>
                <a:gd name="T13" fmla="*/ 12 h 20"/>
                <a:gd name="T14" fmla="*/ 19 w 22"/>
                <a:gd name="T15" fmla="*/ 8 h 20"/>
                <a:gd name="T16" fmla="*/ 17 w 22"/>
                <a:gd name="T17" fmla="*/ 6 h 20"/>
                <a:gd name="T18" fmla="*/ 21 w 22"/>
                <a:gd name="T19" fmla="*/ 4 h 20"/>
                <a:gd name="T20" fmla="*/ 19 w 22"/>
                <a:gd name="T21" fmla="*/ 0 h 20"/>
                <a:gd name="T22" fmla="*/ 15 w 22"/>
                <a:gd name="T23" fmla="*/ 2 h 20"/>
                <a:gd name="T24" fmla="*/ 14 w 22"/>
                <a:gd name="T25" fmla="*/ 0 h 20"/>
                <a:gd name="T26" fmla="*/ 10 w 22"/>
                <a:gd name="T27" fmla="*/ 1 h 20"/>
                <a:gd name="T28" fmla="*/ 7 w 22"/>
                <a:gd name="T29" fmla="*/ 3 h 20"/>
                <a:gd name="T30" fmla="*/ 7 w 22"/>
                <a:gd name="T31" fmla="*/ 3 h 20"/>
                <a:gd name="T32" fmla="*/ 4 w 22"/>
                <a:gd name="T33" fmla="*/ 5 h 20"/>
                <a:gd name="T34" fmla="*/ 0 w 22"/>
                <a:gd name="T35" fmla="*/ 13 h 20"/>
                <a:gd name="T36" fmla="*/ 0 w 22"/>
                <a:gd name="T37" fmla="*/ 15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20">
                  <a:moveTo>
                    <a:pt x="0" y="15"/>
                  </a:moveTo>
                  <a:lnTo>
                    <a:pt x="2" y="17"/>
                  </a:lnTo>
                  <a:lnTo>
                    <a:pt x="3" y="19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9" y="8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7" y="3"/>
                  </a:lnTo>
                  <a:lnTo>
                    <a:pt x="4" y="5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19" name="Line 38"/>
            <p:cNvSpPr>
              <a:spLocks noChangeShapeType="1"/>
            </p:cNvSpPr>
            <p:nvPr/>
          </p:nvSpPr>
          <p:spPr bwMode="auto">
            <a:xfrm flipV="1">
              <a:off x="2104" y="2338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0" name="Line 39"/>
            <p:cNvSpPr>
              <a:spLocks noChangeShapeType="1"/>
            </p:cNvSpPr>
            <p:nvPr/>
          </p:nvSpPr>
          <p:spPr bwMode="auto">
            <a:xfrm flipV="1">
              <a:off x="2104" y="2338"/>
              <a:ext cx="12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1" name="Freeform 40"/>
            <p:cNvSpPr>
              <a:spLocks/>
            </p:cNvSpPr>
            <p:nvPr/>
          </p:nvSpPr>
          <p:spPr bwMode="auto">
            <a:xfrm>
              <a:off x="2107" y="2332"/>
              <a:ext cx="24" cy="21"/>
            </a:xfrm>
            <a:custGeom>
              <a:avLst/>
              <a:gdLst>
                <a:gd name="T0" fmla="*/ 17 w 24"/>
                <a:gd name="T1" fmla="*/ 16 h 21"/>
                <a:gd name="T2" fmla="*/ 23 w 24"/>
                <a:gd name="T3" fmla="*/ 13 h 21"/>
                <a:gd name="T4" fmla="*/ 22 w 24"/>
                <a:gd name="T5" fmla="*/ 11 h 21"/>
                <a:gd name="T6" fmla="*/ 22 w 24"/>
                <a:gd name="T7" fmla="*/ 11 h 21"/>
                <a:gd name="T8" fmla="*/ 16 w 24"/>
                <a:gd name="T9" fmla="*/ 1 h 21"/>
                <a:gd name="T10" fmla="*/ 16 w 24"/>
                <a:gd name="T11" fmla="*/ 1 h 21"/>
                <a:gd name="T12" fmla="*/ 15 w 24"/>
                <a:gd name="T13" fmla="*/ 0 h 21"/>
                <a:gd name="T14" fmla="*/ 10 w 24"/>
                <a:gd name="T15" fmla="*/ 2 h 21"/>
                <a:gd name="T16" fmla="*/ 7 w 24"/>
                <a:gd name="T17" fmla="*/ 7 h 21"/>
                <a:gd name="T18" fmla="*/ 7 w 24"/>
                <a:gd name="T19" fmla="*/ 7 h 21"/>
                <a:gd name="T20" fmla="*/ 3 w 24"/>
                <a:gd name="T21" fmla="*/ 12 h 21"/>
                <a:gd name="T22" fmla="*/ 3 w 24"/>
                <a:gd name="T23" fmla="*/ 12 h 21"/>
                <a:gd name="T24" fmla="*/ 0 w 24"/>
                <a:gd name="T25" fmla="*/ 18 h 21"/>
                <a:gd name="T26" fmla="*/ 0 w 24"/>
                <a:gd name="T27" fmla="*/ 20 h 21"/>
                <a:gd name="T28" fmla="*/ 6 w 24"/>
                <a:gd name="T29" fmla="*/ 18 h 21"/>
                <a:gd name="T30" fmla="*/ 6 w 24"/>
                <a:gd name="T31" fmla="*/ 18 h 21"/>
                <a:gd name="T32" fmla="*/ 12 w 24"/>
                <a:gd name="T33" fmla="*/ 17 h 21"/>
                <a:gd name="T34" fmla="*/ 12 w 24"/>
                <a:gd name="T35" fmla="*/ 17 h 21"/>
                <a:gd name="T36" fmla="*/ 17 w 24"/>
                <a:gd name="T37" fmla="*/ 16 h 21"/>
                <a:gd name="T38" fmla="*/ 17 w 24"/>
                <a:gd name="T39" fmla="*/ 1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1">
                  <a:moveTo>
                    <a:pt x="17" y="16"/>
                  </a:moveTo>
                  <a:lnTo>
                    <a:pt x="23" y="13"/>
                  </a:lnTo>
                  <a:lnTo>
                    <a:pt x="22" y="11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7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12" y="17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2" name="Freeform 41"/>
            <p:cNvSpPr>
              <a:spLocks/>
            </p:cNvSpPr>
            <p:nvPr/>
          </p:nvSpPr>
          <p:spPr bwMode="auto">
            <a:xfrm>
              <a:off x="2105" y="2338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3" name="Freeform 42"/>
            <p:cNvSpPr>
              <a:spLocks/>
            </p:cNvSpPr>
            <p:nvPr/>
          </p:nvSpPr>
          <p:spPr bwMode="auto">
            <a:xfrm>
              <a:off x="2117" y="2330"/>
              <a:ext cx="22" cy="18"/>
            </a:xfrm>
            <a:custGeom>
              <a:avLst/>
              <a:gdLst>
                <a:gd name="T0" fmla="*/ 0 w 22"/>
                <a:gd name="T1" fmla="*/ 15 h 18"/>
                <a:gd name="T2" fmla="*/ 0 w 22"/>
                <a:gd name="T3" fmla="*/ 15 h 18"/>
                <a:gd name="T4" fmla="*/ 4 w 22"/>
                <a:gd name="T5" fmla="*/ 15 h 18"/>
                <a:gd name="T6" fmla="*/ 5 w 22"/>
                <a:gd name="T7" fmla="*/ 17 h 18"/>
                <a:gd name="T8" fmla="*/ 10 w 22"/>
                <a:gd name="T9" fmla="*/ 17 h 18"/>
                <a:gd name="T10" fmla="*/ 10 w 22"/>
                <a:gd name="T11" fmla="*/ 17 h 18"/>
                <a:gd name="T12" fmla="*/ 14 w 22"/>
                <a:gd name="T13" fmla="*/ 17 h 18"/>
                <a:gd name="T14" fmla="*/ 17 w 22"/>
                <a:gd name="T15" fmla="*/ 15 h 18"/>
                <a:gd name="T16" fmla="*/ 15 w 22"/>
                <a:gd name="T17" fmla="*/ 13 h 18"/>
                <a:gd name="T18" fmla="*/ 18 w 22"/>
                <a:gd name="T19" fmla="*/ 12 h 18"/>
                <a:gd name="T20" fmla="*/ 20 w 22"/>
                <a:gd name="T21" fmla="*/ 8 h 18"/>
                <a:gd name="T22" fmla="*/ 19 w 22"/>
                <a:gd name="T23" fmla="*/ 6 h 18"/>
                <a:gd name="T24" fmla="*/ 21 w 22"/>
                <a:gd name="T25" fmla="*/ 2 h 18"/>
                <a:gd name="T26" fmla="*/ 20 w 22"/>
                <a:gd name="T27" fmla="*/ 0 h 18"/>
                <a:gd name="T28" fmla="*/ 17 w 22"/>
                <a:gd name="T29" fmla="*/ 2 h 18"/>
                <a:gd name="T30" fmla="*/ 15 w 22"/>
                <a:gd name="T31" fmla="*/ 0 h 18"/>
                <a:gd name="T32" fmla="*/ 11 w 22"/>
                <a:gd name="T33" fmla="*/ 0 h 18"/>
                <a:gd name="T34" fmla="*/ 8 w 22"/>
                <a:gd name="T35" fmla="*/ 2 h 18"/>
                <a:gd name="T36" fmla="*/ 8 w 22"/>
                <a:gd name="T37" fmla="*/ 2 h 18"/>
                <a:gd name="T38" fmla="*/ 5 w 22"/>
                <a:gd name="T39" fmla="*/ 4 h 18"/>
                <a:gd name="T40" fmla="*/ 3 w 22"/>
                <a:gd name="T41" fmla="*/ 5 h 18"/>
                <a:gd name="T42" fmla="*/ 3 w 22"/>
                <a:gd name="T43" fmla="*/ 5 h 18"/>
                <a:gd name="T44" fmla="*/ 1 w 22"/>
                <a:gd name="T45" fmla="*/ 9 h 18"/>
                <a:gd name="T46" fmla="*/ 2 w 22"/>
                <a:gd name="T47" fmla="*/ 11 h 18"/>
                <a:gd name="T48" fmla="*/ 0 w 22"/>
                <a:gd name="T49" fmla="*/ 13 h 18"/>
                <a:gd name="T50" fmla="*/ 0 w 22"/>
                <a:gd name="T51" fmla="*/ 15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8">
                  <a:moveTo>
                    <a:pt x="0" y="15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1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4" name="Line 43"/>
            <p:cNvSpPr>
              <a:spLocks noChangeShapeType="1"/>
            </p:cNvSpPr>
            <p:nvPr/>
          </p:nvSpPr>
          <p:spPr bwMode="auto">
            <a:xfrm flipV="1">
              <a:off x="2124" y="2331"/>
              <a:ext cx="10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5" name="Line 44"/>
            <p:cNvSpPr>
              <a:spLocks noChangeShapeType="1"/>
            </p:cNvSpPr>
            <p:nvPr/>
          </p:nvSpPr>
          <p:spPr bwMode="auto">
            <a:xfrm flipV="1">
              <a:off x="2123" y="2327"/>
              <a:ext cx="13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26" name="Freeform 45"/>
            <p:cNvSpPr>
              <a:spLocks/>
            </p:cNvSpPr>
            <p:nvPr/>
          </p:nvSpPr>
          <p:spPr bwMode="auto">
            <a:xfrm>
              <a:off x="2127" y="2323"/>
              <a:ext cx="22" cy="23"/>
            </a:xfrm>
            <a:custGeom>
              <a:avLst/>
              <a:gdLst>
                <a:gd name="T0" fmla="*/ 16 w 22"/>
                <a:gd name="T1" fmla="*/ 17 h 23"/>
                <a:gd name="T2" fmla="*/ 21 w 22"/>
                <a:gd name="T3" fmla="*/ 14 h 23"/>
                <a:gd name="T4" fmla="*/ 21 w 22"/>
                <a:gd name="T5" fmla="*/ 14 h 23"/>
                <a:gd name="T6" fmla="*/ 20 w 22"/>
                <a:gd name="T7" fmla="*/ 11 h 23"/>
                <a:gd name="T8" fmla="*/ 15 w 22"/>
                <a:gd name="T9" fmla="*/ 2 h 23"/>
                <a:gd name="T10" fmla="*/ 14 w 22"/>
                <a:gd name="T11" fmla="*/ 0 h 23"/>
                <a:gd name="T12" fmla="*/ 14 w 22"/>
                <a:gd name="T13" fmla="*/ 0 h 23"/>
                <a:gd name="T14" fmla="*/ 9 w 22"/>
                <a:gd name="T15" fmla="*/ 3 h 23"/>
                <a:gd name="T16" fmla="*/ 5 w 22"/>
                <a:gd name="T17" fmla="*/ 6 h 23"/>
                <a:gd name="T18" fmla="*/ 5 w 22"/>
                <a:gd name="T19" fmla="*/ 6 h 23"/>
                <a:gd name="T20" fmla="*/ 3 w 22"/>
                <a:gd name="T21" fmla="*/ 14 h 23"/>
                <a:gd name="T22" fmla="*/ 3 w 22"/>
                <a:gd name="T23" fmla="*/ 14 h 23"/>
                <a:gd name="T24" fmla="*/ 0 w 22"/>
                <a:gd name="T25" fmla="*/ 20 h 23"/>
                <a:gd name="T26" fmla="*/ 0 w 22"/>
                <a:gd name="T27" fmla="*/ 22 h 23"/>
                <a:gd name="T28" fmla="*/ 5 w 22"/>
                <a:gd name="T29" fmla="*/ 19 h 23"/>
                <a:gd name="T30" fmla="*/ 6 w 22"/>
                <a:gd name="T31" fmla="*/ 21 h 23"/>
                <a:gd name="T32" fmla="*/ 11 w 22"/>
                <a:gd name="T33" fmla="*/ 20 h 23"/>
                <a:gd name="T34" fmla="*/ 11 w 22"/>
                <a:gd name="T35" fmla="*/ 20 h 23"/>
                <a:gd name="T36" fmla="*/ 16 w 22"/>
                <a:gd name="T37" fmla="*/ 17 h 23"/>
                <a:gd name="T38" fmla="*/ 16 w 22"/>
                <a:gd name="T39" fmla="*/ 17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" h="23">
                  <a:moveTo>
                    <a:pt x="16" y="17"/>
                  </a:moveTo>
                  <a:lnTo>
                    <a:pt x="21" y="14"/>
                  </a:lnTo>
                  <a:lnTo>
                    <a:pt x="20" y="11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9" y="3"/>
                  </a:lnTo>
                  <a:lnTo>
                    <a:pt x="5" y="6"/>
                  </a:lnTo>
                  <a:lnTo>
                    <a:pt x="3" y="14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11" y="20"/>
                  </a:lnTo>
                  <a:lnTo>
                    <a:pt x="16" y="1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7" name="Freeform 46"/>
            <p:cNvSpPr>
              <a:spLocks/>
            </p:cNvSpPr>
            <p:nvPr/>
          </p:nvSpPr>
          <p:spPr bwMode="auto">
            <a:xfrm>
              <a:off x="2123" y="2328"/>
              <a:ext cx="25" cy="18"/>
            </a:xfrm>
            <a:custGeom>
              <a:avLst/>
              <a:gdLst>
                <a:gd name="T0" fmla="*/ 0 w 25"/>
                <a:gd name="T1" fmla="*/ 7 h 18"/>
                <a:gd name="T2" fmla="*/ 21 w 25"/>
                <a:gd name="T3" fmla="*/ 0 h 18"/>
                <a:gd name="T4" fmla="*/ 24 w 25"/>
                <a:gd name="T5" fmla="*/ 9 h 18"/>
                <a:gd name="T6" fmla="*/ 2 w 25"/>
                <a:gd name="T7" fmla="*/ 17 h 18"/>
                <a:gd name="T8" fmla="*/ 0 w 25"/>
                <a:gd name="T9" fmla="*/ 6 h 18"/>
                <a:gd name="T10" fmla="*/ 0 w 25"/>
                <a:gd name="T11" fmla="*/ 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8">
                  <a:moveTo>
                    <a:pt x="0" y="7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2" y="17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8" name="Freeform 47"/>
            <p:cNvSpPr>
              <a:spLocks/>
            </p:cNvSpPr>
            <p:nvPr/>
          </p:nvSpPr>
          <p:spPr bwMode="auto">
            <a:xfrm>
              <a:off x="2138" y="2324"/>
              <a:ext cx="22" cy="17"/>
            </a:xfrm>
            <a:custGeom>
              <a:avLst/>
              <a:gdLst>
                <a:gd name="T0" fmla="*/ 0 w 22"/>
                <a:gd name="T1" fmla="*/ 14 h 17"/>
                <a:gd name="T2" fmla="*/ 0 w 22"/>
                <a:gd name="T3" fmla="*/ 14 h 17"/>
                <a:gd name="T4" fmla="*/ 5 w 22"/>
                <a:gd name="T5" fmla="*/ 14 h 17"/>
                <a:gd name="T6" fmla="*/ 6 w 22"/>
                <a:gd name="T7" fmla="*/ 16 h 17"/>
                <a:gd name="T8" fmla="*/ 10 w 22"/>
                <a:gd name="T9" fmla="*/ 16 h 17"/>
                <a:gd name="T10" fmla="*/ 10 w 22"/>
                <a:gd name="T11" fmla="*/ 16 h 17"/>
                <a:gd name="T12" fmla="*/ 12 w 22"/>
                <a:gd name="T13" fmla="*/ 14 h 17"/>
                <a:gd name="T14" fmla="*/ 15 w 22"/>
                <a:gd name="T15" fmla="*/ 12 h 17"/>
                <a:gd name="T16" fmla="*/ 15 w 22"/>
                <a:gd name="T17" fmla="*/ 12 h 17"/>
                <a:gd name="T18" fmla="*/ 18 w 22"/>
                <a:gd name="T19" fmla="*/ 10 h 17"/>
                <a:gd name="T20" fmla="*/ 20 w 22"/>
                <a:gd name="T21" fmla="*/ 7 h 17"/>
                <a:gd name="T22" fmla="*/ 19 w 22"/>
                <a:gd name="T23" fmla="*/ 5 h 17"/>
                <a:gd name="T24" fmla="*/ 21 w 22"/>
                <a:gd name="T25" fmla="*/ 1 h 17"/>
                <a:gd name="T26" fmla="*/ 20 w 22"/>
                <a:gd name="T27" fmla="*/ 0 h 17"/>
                <a:gd name="T28" fmla="*/ 15 w 22"/>
                <a:gd name="T29" fmla="*/ 0 h 17"/>
                <a:gd name="T30" fmla="*/ 15 w 22"/>
                <a:gd name="T31" fmla="*/ 0 h 17"/>
                <a:gd name="T32" fmla="*/ 11 w 22"/>
                <a:gd name="T33" fmla="*/ 0 h 17"/>
                <a:gd name="T34" fmla="*/ 9 w 22"/>
                <a:gd name="T35" fmla="*/ 1 h 17"/>
                <a:gd name="T36" fmla="*/ 8 w 22"/>
                <a:gd name="T37" fmla="*/ 0 h 17"/>
                <a:gd name="T38" fmla="*/ 5 w 22"/>
                <a:gd name="T39" fmla="*/ 0 h 17"/>
                <a:gd name="T40" fmla="*/ 3 w 22"/>
                <a:gd name="T41" fmla="*/ 4 h 17"/>
                <a:gd name="T42" fmla="*/ 3 w 22"/>
                <a:gd name="T43" fmla="*/ 4 h 17"/>
                <a:gd name="T44" fmla="*/ 1 w 22"/>
                <a:gd name="T45" fmla="*/ 8 h 17"/>
                <a:gd name="T46" fmla="*/ 1 w 22"/>
                <a:gd name="T47" fmla="*/ 8 h 17"/>
                <a:gd name="T48" fmla="*/ 0 w 22"/>
                <a:gd name="T49" fmla="*/ 12 h 17"/>
                <a:gd name="T50" fmla="*/ 0 w 22"/>
                <a:gd name="T51" fmla="*/ 14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0" y="14"/>
                  </a:moveTo>
                  <a:lnTo>
                    <a:pt x="0" y="14"/>
                  </a:lnTo>
                  <a:lnTo>
                    <a:pt x="5" y="14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5" y="12"/>
                  </a:lnTo>
                  <a:lnTo>
                    <a:pt x="18" y="10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29" name="Line 48"/>
            <p:cNvSpPr>
              <a:spLocks noChangeShapeType="1"/>
            </p:cNvSpPr>
            <p:nvPr/>
          </p:nvSpPr>
          <p:spPr bwMode="auto">
            <a:xfrm flipV="1">
              <a:off x="2138" y="2335"/>
              <a:ext cx="11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30" name="Line 49"/>
            <p:cNvSpPr>
              <a:spLocks noChangeShapeType="1"/>
            </p:cNvSpPr>
            <p:nvPr/>
          </p:nvSpPr>
          <p:spPr bwMode="auto">
            <a:xfrm flipV="1">
              <a:off x="2138" y="2333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31" name="Freeform 50"/>
            <p:cNvSpPr>
              <a:spLocks/>
            </p:cNvSpPr>
            <p:nvPr/>
          </p:nvSpPr>
          <p:spPr bwMode="auto">
            <a:xfrm>
              <a:off x="2138" y="2328"/>
              <a:ext cx="25" cy="20"/>
            </a:xfrm>
            <a:custGeom>
              <a:avLst/>
              <a:gdLst>
                <a:gd name="T0" fmla="*/ 21 w 25"/>
                <a:gd name="T1" fmla="*/ 13 h 20"/>
                <a:gd name="T2" fmla="*/ 21 w 25"/>
                <a:gd name="T3" fmla="*/ 13 h 20"/>
                <a:gd name="T4" fmla="*/ 21 w 25"/>
                <a:gd name="T5" fmla="*/ 13 h 20"/>
                <a:gd name="T6" fmla="*/ 24 w 25"/>
                <a:gd name="T7" fmla="*/ 9 h 20"/>
                <a:gd name="T8" fmla="*/ 19 w 25"/>
                <a:gd name="T9" fmla="*/ 0 h 20"/>
                <a:gd name="T10" fmla="*/ 13 w 25"/>
                <a:gd name="T11" fmla="*/ 0 h 20"/>
                <a:gd name="T12" fmla="*/ 13 w 25"/>
                <a:gd name="T13" fmla="*/ 0 h 20"/>
                <a:gd name="T14" fmla="*/ 9 w 25"/>
                <a:gd name="T15" fmla="*/ 2 h 20"/>
                <a:gd name="T16" fmla="*/ 5 w 25"/>
                <a:gd name="T17" fmla="*/ 5 h 20"/>
                <a:gd name="T18" fmla="*/ 5 w 25"/>
                <a:gd name="T19" fmla="*/ 5 h 20"/>
                <a:gd name="T20" fmla="*/ 2 w 25"/>
                <a:gd name="T21" fmla="*/ 9 h 20"/>
                <a:gd name="T22" fmla="*/ 4 w 25"/>
                <a:gd name="T23" fmla="*/ 12 h 20"/>
                <a:gd name="T24" fmla="*/ 0 w 25"/>
                <a:gd name="T25" fmla="*/ 14 h 20"/>
                <a:gd name="T26" fmla="*/ 2 w 25"/>
                <a:gd name="T27" fmla="*/ 19 h 20"/>
                <a:gd name="T28" fmla="*/ 6 w 25"/>
                <a:gd name="T29" fmla="*/ 16 h 20"/>
                <a:gd name="T30" fmla="*/ 8 w 25"/>
                <a:gd name="T31" fmla="*/ 18 h 20"/>
                <a:gd name="T32" fmla="*/ 13 w 25"/>
                <a:gd name="T33" fmla="*/ 18 h 20"/>
                <a:gd name="T34" fmla="*/ 13 w 25"/>
                <a:gd name="T35" fmla="*/ 18 h 20"/>
                <a:gd name="T36" fmla="*/ 17 w 25"/>
                <a:gd name="T37" fmla="*/ 16 h 20"/>
                <a:gd name="T38" fmla="*/ 21 w 25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0">
                  <a:moveTo>
                    <a:pt x="21" y="13"/>
                  </a:moveTo>
                  <a:lnTo>
                    <a:pt x="21" y="13"/>
                  </a:lnTo>
                  <a:lnTo>
                    <a:pt x="24" y="9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2" y="19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3" y="18"/>
                  </a:lnTo>
                  <a:lnTo>
                    <a:pt x="17" y="16"/>
                  </a:lnTo>
                  <a:lnTo>
                    <a:pt x="21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2" name="Freeform 51"/>
            <p:cNvSpPr>
              <a:spLocks/>
            </p:cNvSpPr>
            <p:nvPr/>
          </p:nvSpPr>
          <p:spPr bwMode="auto">
            <a:xfrm>
              <a:off x="2138" y="2334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9 h 17"/>
                <a:gd name="T6" fmla="*/ 1 w 25"/>
                <a:gd name="T7" fmla="*/ 16 h 17"/>
                <a:gd name="T8" fmla="*/ 0 w 25"/>
                <a:gd name="T9" fmla="*/ 5 h 17"/>
                <a:gd name="T10" fmla="*/ 0 w 25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1" y="16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3" name="Freeform 52"/>
            <p:cNvSpPr>
              <a:spLocks/>
            </p:cNvSpPr>
            <p:nvPr/>
          </p:nvSpPr>
          <p:spPr bwMode="auto">
            <a:xfrm>
              <a:off x="2152" y="2329"/>
              <a:ext cx="19" cy="18"/>
            </a:xfrm>
            <a:custGeom>
              <a:avLst/>
              <a:gdLst>
                <a:gd name="T0" fmla="*/ 0 w 19"/>
                <a:gd name="T1" fmla="*/ 13 h 18"/>
                <a:gd name="T2" fmla="*/ 0 w 19"/>
                <a:gd name="T3" fmla="*/ 15 h 18"/>
                <a:gd name="T4" fmla="*/ 4 w 19"/>
                <a:gd name="T5" fmla="*/ 15 h 18"/>
                <a:gd name="T6" fmla="*/ 5 w 19"/>
                <a:gd name="T7" fmla="*/ 17 h 18"/>
                <a:gd name="T8" fmla="*/ 9 w 19"/>
                <a:gd name="T9" fmla="*/ 17 h 18"/>
                <a:gd name="T10" fmla="*/ 11 w 19"/>
                <a:gd name="T11" fmla="*/ 16 h 18"/>
                <a:gd name="T12" fmla="*/ 11 w 19"/>
                <a:gd name="T13" fmla="*/ 16 h 18"/>
                <a:gd name="T14" fmla="*/ 14 w 19"/>
                <a:gd name="T15" fmla="*/ 14 h 18"/>
                <a:gd name="T16" fmla="*/ 16 w 19"/>
                <a:gd name="T17" fmla="*/ 12 h 18"/>
                <a:gd name="T18" fmla="*/ 16 w 19"/>
                <a:gd name="T19" fmla="*/ 12 h 18"/>
                <a:gd name="T20" fmla="*/ 18 w 19"/>
                <a:gd name="T21" fmla="*/ 9 h 18"/>
                <a:gd name="T22" fmla="*/ 17 w 19"/>
                <a:gd name="T23" fmla="*/ 7 h 18"/>
                <a:gd name="T24" fmla="*/ 18 w 19"/>
                <a:gd name="T25" fmla="*/ 3 h 18"/>
                <a:gd name="T26" fmla="*/ 17 w 19"/>
                <a:gd name="T27" fmla="*/ 1 h 18"/>
                <a:gd name="T28" fmla="*/ 13 w 19"/>
                <a:gd name="T29" fmla="*/ 1 h 18"/>
                <a:gd name="T30" fmla="*/ 13 w 19"/>
                <a:gd name="T31" fmla="*/ 1 h 18"/>
                <a:gd name="T32" fmla="*/ 9 w 19"/>
                <a:gd name="T33" fmla="*/ 1 h 18"/>
                <a:gd name="T34" fmla="*/ 9 w 19"/>
                <a:gd name="T35" fmla="*/ 1 h 18"/>
                <a:gd name="T36" fmla="*/ 6 w 19"/>
                <a:gd name="T37" fmla="*/ 0 h 18"/>
                <a:gd name="T38" fmla="*/ 4 w 19"/>
                <a:gd name="T39" fmla="*/ 2 h 18"/>
                <a:gd name="T40" fmla="*/ 5 w 19"/>
                <a:gd name="T41" fmla="*/ 4 h 18"/>
                <a:gd name="T42" fmla="*/ 2 w 19"/>
                <a:gd name="T43" fmla="*/ 6 h 18"/>
                <a:gd name="T44" fmla="*/ 0 w 19"/>
                <a:gd name="T45" fmla="*/ 9 h 18"/>
                <a:gd name="T46" fmla="*/ 0 w 19"/>
                <a:gd name="T47" fmla="*/ 9 h 18"/>
                <a:gd name="T48" fmla="*/ 0 w 19"/>
                <a:gd name="T49" fmla="*/ 13 h 18"/>
                <a:gd name="T50" fmla="*/ 0 w 19"/>
                <a:gd name="T51" fmla="*/ 13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" h="18">
                  <a:moveTo>
                    <a:pt x="0" y="13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4" name="Line 53"/>
            <p:cNvSpPr>
              <a:spLocks noChangeShapeType="1"/>
            </p:cNvSpPr>
            <p:nvPr/>
          </p:nvSpPr>
          <p:spPr bwMode="auto">
            <a:xfrm flipV="1">
              <a:off x="2135" y="2348"/>
              <a:ext cx="12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35" name="Line 54"/>
            <p:cNvSpPr>
              <a:spLocks noChangeShapeType="1"/>
            </p:cNvSpPr>
            <p:nvPr/>
          </p:nvSpPr>
          <p:spPr bwMode="auto">
            <a:xfrm flipV="1">
              <a:off x="2136" y="2348"/>
              <a:ext cx="11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36" name="Freeform 55"/>
            <p:cNvSpPr>
              <a:spLocks/>
            </p:cNvSpPr>
            <p:nvPr/>
          </p:nvSpPr>
          <p:spPr bwMode="auto">
            <a:xfrm>
              <a:off x="2138" y="2343"/>
              <a:ext cx="25" cy="18"/>
            </a:xfrm>
            <a:custGeom>
              <a:avLst/>
              <a:gdLst>
                <a:gd name="T0" fmla="*/ 17 w 25"/>
                <a:gd name="T1" fmla="*/ 15 h 18"/>
                <a:gd name="T2" fmla="*/ 21 w 25"/>
                <a:gd name="T3" fmla="*/ 12 h 18"/>
                <a:gd name="T4" fmla="*/ 20 w 25"/>
                <a:gd name="T5" fmla="*/ 11 h 18"/>
                <a:gd name="T6" fmla="*/ 24 w 25"/>
                <a:gd name="T7" fmla="*/ 7 h 18"/>
                <a:gd name="T8" fmla="*/ 19 w 25"/>
                <a:gd name="T9" fmla="*/ 0 h 18"/>
                <a:gd name="T10" fmla="*/ 13 w 25"/>
                <a:gd name="T11" fmla="*/ 0 h 18"/>
                <a:gd name="T12" fmla="*/ 13 w 25"/>
                <a:gd name="T13" fmla="*/ 0 h 18"/>
                <a:gd name="T14" fmla="*/ 10 w 25"/>
                <a:gd name="T15" fmla="*/ 2 h 18"/>
                <a:gd name="T16" fmla="*/ 5 w 25"/>
                <a:gd name="T17" fmla="*/ 5 h 18"/>
                <a:gd name="T18" fmla="*/ 5 w 25"/>
                <a:gd name="T19" fmla="*/ 5 h 18"/>
                <a:gd name="T20" fmla="*/ 2 w 25"/>
                <a:gd name="T21" fmla="*/ 9 h 18"/>
                <a:gd name="T22" fmla="*/ 3 w 25"/>
                <a:gd name="T23" fmla="*/ 11 h 18"/>
                <a:gd name="T24" fmla="*/ 0 w 25"/>
                <a:gd name="T25" fmla="*/ 13 h 18"/>
                <a:gd name="T26" fmla="*/ 0 w 25"/>
                <a:gd name="T27" fmla="*/ 15 h 18"/>
                <a:gd name="T28" fmla="*/ 6 w 25"/>
                <a:gd name="T29" fmla="*/ 15 h 18"/>
                <a:gd name="T30" fmla="*/ 7 w 25"/>
                <a:gd name="T31" fmla="*/ 17 h 18"/>
                <a:gd name="T32" fmla="*/ 12 w 25"/>
                <a:gd name="T33" fmla="*/ 16 h 18"/>
                <a:gd name="T34" fmla="*/ 12 w 25"/>
                <a:gd name="T35" fmla="*/ 16 h 18"/>
                <a:gd name="T36" fmla="*/ 17 w 25"/>
                <a:gd name="T37" fmla="*/ 15 h 18"/>
                <a:gd name="T38" fmla="*/ 17 w 25"/>
                <a:gd name="T39" fmla="*/ 15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8">
                  <a:moveTo>
                    <a:pt x="17" y="15"/>
                  </a:moveTo>
                  <a:lnTo>
                    <a:pt x="21" y="12"/>
                  </a:lnTo>
                  <a:lnTo>
                    <a:pt x="20" y="11"/>
                  </a:lnTo>
                  <a:lnTo>
                    <a:pt x="24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6" y="15"/>
                  </a:lnTo>
                  <a:lnTo>
                    <a:pt x="7" y="17"/>
                  </a:lnTo>
                  <a:lnTo>
                    <a:pt x="12" y="16"/>
                  </a:lnTo>
                  <a:lnTo>
                    <a:pt x="17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7" name="Freeform 56"/>
            <p:cNvSpPr>
              <a:spLocks/>
            </p:cNvSpPr>
            <p:nvPr/>
          </p:nvSpPr>
          <p:spPr bwMode="auto">
            <a:xfrm>
              <a:off x="2135" y="2347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3 w 26"/>
                <a:gd name="T3" fmla="*/ 0 h 17"/>
                <a:gd name="T4" fmla="*/ 25 w 26"/>
                <a:gd name="T5" fmla="*/ 10 h 17"/>
                <a:gd name="T6" fmla="*/ 2 w 26"/>
                <a:gd name="T7" fmla="*/ 16 h 17"/>
                <a:gd name="T8" fmla="*/ 0 w 26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3" y="0"/>
                  </a:lnTo>
                  <a:lnTo>
                    <a:pt x="25" y="10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8" name="Freeform 57"/>
            <p:cNvSpPr>
              <a:spLocks/>
            </p:cNvSpPr>
            <p:nvPr/>
          </p:nvSpPr>
          <p:spPr bwMode="auto">
            <a:xfrm>
              <a:off x="2148" y="2341"/>
              <a:ext cx="22" cy="17"/>
            </a:xfrm>
            <a:custGeom>
              <a:avLst/>
              <a:gdLst>
                <a:gd name="T0" fmla="*/ 0 w 22"/>
                <a:gd name="T1" fmla="*/ 15 h 17"/>
                <a:gd name="T2" fmla="*/ 0 w 22"/>
                <a:gd name="T3" fmla="*/ 15 h 17"/>
                <a:gd name="T4" fmla="*/ 5 w 22"/>
                <a:gd name="T5" fmla="*/ 15 h 17"/>
                <a:gd name="T6" fmla="*/ 5 w 22"/>
                <a:gd name="T7" fmla="*/ 15 h 17"/>
                <a:gd name="T8" fmla="*/ 9 w 22"/>
                <a:gd name="T9" fmla="*/ 16 h 17"/>
                <a:gd name="T10" fmla="*/ 9 w 22"/>
                <a:gd name="T11" fmla="*/ 16 h 17"/>
                <a:gd name="T12" fmla="*/ 13 w 22"/>
                <a:gd name="T13" fmla="*/ 16 h 17"/>
                <a:gd name="T14" fmla="*/ 16 w 22"/>
                <a:gd name="T15" fmla="*/ 14 h 17"/>
                <a:gd name="T16" fmla="*/ 18 w 22"/>
                <a:gd name="T17" fmla="*/ 10 h 17"/>
                <a:gd name="T18" fmla="*/ 18 w 22"/>
                <a:gd name="T19" fmla="*/ 10 h 17"/>
                <a:gd name="T20" fmla="*/ 19 w 22"/>
                <a:gd name="T21" fmla="*/ 6 h 17"/>
                <a:gd name="T22" fmla="*/ 19 w 22"/>
                <a:gd name="T23" fmla="*/ 6 h 17"/>
                <a:gd name="T24" fmla="*/ 21 w 22"/>
                <a:gd name="T25" fmla="*/ 2 h 17"/>
                <a:gd name="T26" fmla="*/ 20 w 22"/>
                <a:gd name="T27" fmla="*/ 0 h 17"/>
                <a:gd name="T28" fmla="*/ 16 w 22"/>
                <a:gd name="T29" fmla="*/ 2 h 17"/>
                <a:gd name="T30" fmla="*/ 15 w 22"/>
                <a:gd name="T31" fmla="*/ 0 h 17"/>
                <a:gd name="T32" fmla="*/ 11 w 22"/>
                <a:gd name="T33" fmla="*/ 0 h 17"/>
                <a:gd name="T34" fmla="*/ 11 w 22"/>
                <a:gd name="T35" fmla="*/ 0 h 17"/>
                <a:gd name="T36" fmla="*/ 9 w 22"/>
                <a:gd name="T37" fmla="*/ 1 h 17"/>
                <a:gd name="T38" fmla="*/ 6 w 22"/>
                <a:gd name="T39" fmla="*/ 3 h 17"/>
                <a:gd name="T40" fmla="*/ 2 w 22"/>
                <a:gd name="T41" fmla="*/ 4 h 17"/>
                <a:gd name="T42" fmla="*/ 2 w 22"/>
                <a:gd name="T43" fmla="*/ 4 h 17"/>
                <a:gd name="T44" fmla="*/ 1 w 22"/>
                <a:gd name="T45" fmla="*/ 9 h 17"/>
                <a:gd name="T46" fmla="*/ 2 w 22"/>
                <a:gd name="T47" fmla="*/ 11 h 17"/>
                <a:gd name="T48" fmla="*/ 0 w 22"/>
                <a:gd name="T49" fmla="*/ 13 h 17"/>
                <a:gd name="T50" fmla="*/ 0 w 22"/>
                <a:gd name="T51" fmla="*/ 15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0" y="15"/>
                  </a:moveTo>
                  <a:lnTo>
                    <a:pt x="0" y="15"/>
                  </a:lnTo>
                  <a:lnTo>
                    <a:pt x="5" y="15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6" y="14"/>
                  </a:lnTo>
                  <a:lnTo>
                    <a:pt x="18" y="10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2" y="4"/>
                  </a:lnTo>
                  <a:lnTo>
                    <a:pt x="1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39" name="Line 58"/>
            <p:cNvSpPr>
              <a:spLocks noChangeShapeType="1"/>
            </p:cNvSpPr>
            <p:nvPr/>
          </p:nvSpPr>
          <p:spPr bwMode="auto">
            <a:xfrm flipV="1">
              <a:off x="2119" y="2364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40" name="Line 59"/>
            <p:cNvSpPr>
              <a:spLocks noChangeShapeType="1"/>
            </p:cNvSpPr>
            <p:nvPr/>
          </p:nvSpPr>
          <p:spPr bwMode="auto">
            <a:xfrm flipV="1">
              <a:off x="2121" y="2362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41" name="Freeform 60"/>
            <p:cNvSpPr>
              <a:spLocks/>
            </p:cNvSpPr>
            <p:nvPr/>
          </p:nvSpPr>
          <p:spPr bwMode="auto">
            <a:xfrm>
              <a:off x="2121" y="2361"/>
              <a:ext cx="25" cy="20"/>
            </a:xfrm>
            <a:custGeom>
              <a:avLst/>
              <a:gdLst>
                <a:gd name="T0" fmla="*/ 19 w 25"/>
                <a:gd name="T1" fmla="*/ 13 h 20"/>
                <a:gd name="T2" fmla="*/ 19 w 25"/>
                <a:gd name="T3" fmla="*/ 13 h 20"/>
                <a:gd name="T4" fmla="*/ 18 w 25"/>
                <a:gd name="T5" fmla="*/ 11 h 20"/>
                <a:gd name="T6" fmla="*/ 24 w 25"/>
                <a:gd name="T7" fmla="*/ 9 h 20"/>
                <a:gd name="T8" fmla="*/ 18 w 25"/>
                <a:gd name="T9" fmla="*/ 0 h 20"/>
                <a:gd name="T10" fmla="*/ 13 w 25"/>
                <a:gd name="T11" fmla="*/ 2 h 20"/>
                <a:gd name="T12" fmla="*/ 12 w 25"/>
                <a:gd name="T13" fmla="*/ 0 h 20"/>
                <a:gd name="T14" fmla="*/ 8 w 25"/>
                <a:gd name="T15" fmla="*/ 4 h 20"/>
                <a:gd name="T16" fmla="*/ 8 w 25"/>
                <a:gd name="T17" fmla="*/ 6 h 20"/>
                <a:gd name="T18" fmla="*/ 4 w 25"/>
                <a:gd name="T19" fmla="*/ 9 h 20"/>
                <a:gd name="T20" fmla="*/ 0 w 25"/>
                <a:gd name="T21" fmla="*/ 13 h 20"/>
                <a:gd name="T22" fmla="*/ 0 w 25"/>
                <a:gd name="T23" fmla="*/ 13 h 20"/>
                <a:gd name="T24" fmla="*/ 1 w 25"/>
                <a:gd name="T25" fmla="*/ 15 h 20"/>
                <a:gd name="T26" fmla="*/ 2 w 25"/>
                <a:gd name="T27" fmla="*/ 17 h 20"/>
                <a:gd name="T28" fmla="*/ 3 w 25"/>
                <a:gd name="T29" fmla="*/ 19 h 20"/>
                <a:gd name="T30" fmla="*/ 3 w 25"/>
                <a:gd name="T31" fmla="*/ 19 h 20"/>
                <a:gd name="T32" fmla="*/ 9 w 25"/>
                <a:gd name="T33" fmla="*/ 18 h 20"/>
                <a:gd name="T34" fmla="*/ 14 w 25"/>
                <a:gd name="T35" fmla="*/ 14 h 20"/>
                <a:gd name="T36" fmla="*/ 15 w 25"/>
                <a:gd name="T37" fmla="*/ 16 h 20"/>
                <a:gd name="T38" fmla="*/ 19 w 25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0">
                  <a:moveTo>
                    <a:pt x="19" y="13"/>
                  </a:moveTo>
                  <a:lnTo>
                    <a:pt x="19" y="13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18" y="0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9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2" name="Freeform 61"/>
            <p:cNvSpPr>
              <a:spLocks/>
            </p:cNvSpPr>
            <p:nvPr/>
          </p:nvSpPr>
          <p:spPr bwMode="auto">
            <a:xfrm>
              <a:off x="2119" y="2365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3" name="Freeform 62"/>
            <p:cNvSpPr>
              <a:spLocks/>
            </p:cNvSpPr>
            <p:nvPr/>
          </p:nvSpPr>
          <p:spPr bwMode="auto">
            <a:xfrm>
              <a:off x="2131" y="2355"/>
              <a:ext cx="22" cy="19"/>
            </a:xfrm>
            <a:custGeom>
              <a:avLst/>
              <a:gdLst>
                <a:gd name="T0" fmla="*/ 1 w 22"/>
                <a:gd name="T1" fmla="*/ 14 h 19"/>
                <a:gd name="T2" fmla="*/ 1 w 22"/>
                <a:gd name="T3" fmla="*/ 14 h 19"/>
                <a:gd name="T4" fmla="*/ 2 w 22"/>
                <a:gd name="T5" fmla="*/ 16 h 19"/>
                <a:gd name="T6" fmla="*/ 3 w 22"/>
                <a:gd name="T7" fmla="*/ 18 h 19"/>
                <a:gd name="T8" fmla="*/ 7 w 22"/>
                <a:gd name="T9" fmla="*/ 18 h 19"/>
                <a:gd name="T10" fmla="*/ 10 w 22"/>
                <a:gd name="T11" fmla="*/ 16 h 19"/>
                <a:gd name="T12" fmla="*/ 12 w 22"/>
                <a:gd name="T13" fmla="*/ 18 h 19"/>
                <a:gd name="T14" fmla="*/ 14 w 22"/>
                <a:gd name="T15" fmla="*/ 16 h 19"/>
                <a:gd name="T16" fmla="*/ 19 w 22"/>
                <a:gd name="T17" fmla="*/ 8 h 19"/>
                <a:gd name="T18" fmla="*/ 21 w 22"/>
                <a:gd name="T19" fmla="*/ 4 h 19"/>
                <a:gd name="T20" fmla="*/ 18 w 22"/>
                <a:gd name="T21" fmla="*/ 0 h 19"/>
                <a:gd name="T22" fmla="*/ 7 w 22"/>
                <a:gd name="T23" fmla="*/ 2 h 19"/>
                <a:gd name="T24" fmla="*/ 4 w 22"/>
                <a:gd name="T25" fmla="*/ 4 h 19"/>
                <a:gd name="T26" fmla="*/ 4 w 22"/>
                <a:gd name="T27" fmla="*/ 4 h 19"/>
                <a:gd name="T28" fmla="*/ 1 w 22"/>
                <a:gd name="T29" fmla="*/ 7 h 19"/>
                <a:gd name="T30" fmla="*/ 0 w 22"/>
                <a:gd name="T31" fmla="*/ 11 h 19"/>
                <a:gd name="T32" fmla="*/ 0 w 22"/>
                <a:gd name="T33" fmla="*/ 13 h 19"/>
                <a:gd name="T34" fmla="*/ 0 w 22"/>
                <a:gd name="T35" fmla="*/ 13 h 19"/>
                <a:gd name="T36" fmla="*/ 1 w 22"/>
                <a:gd name="T37" fmla="*/ 14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19">
                  <a:moveTo>
                    <a:pt x="1" y="14"/>
                  </a:moveTo>
                  <a:lnTo>
                    <a:pt x="1" y="14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4" name="Line 63"/>
            <p:cNvSpPr>
              <a:spLocks noChangeShapeType="1"/>
            </p:cNvSpPr>
            <p:nvPr/>
          </p:nvSpPr>
          <p:spPr bwMode="auto">
            <a:xfrm flipV="1">
              <a:off x="2116" y="2355"/>
              <a:ext cx="14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45" name="Line 64"/>
            <p:cNvSpPr>
              <a:spLocks noChangeShapeType="1"/>
            </p:cNvSpPr>
            <p:nvPr/>
          </p:nvSpPr>
          <p:spPr bwMode="auto">
            <a:xfrm flipV="1">
              <a:off x="2116" y="2358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46" name="Freeform 65"/>
            <p:cNvSpPr>
              <a:spLocks/>
            </p:cNvSpPr>
            <p:nvPr/>
          </p:nvSpPr>
          <p:spPr bwMode="auto">
            <a:xfrm>
              <a:off x="2115" y="2352"/>
              <a:ext cx="24" cy="20"/>
            </a:xfrm>
            <a:custGeom>
              <a:avLst/>
              <a:gdLst>
                <a:gd name="T0" fmla="*/ 19 w 24"/>
                <a:gd name="T1" fmla="*/ 13 h 20"/>
                <a:gd name="T2" fmla="*/ 19 w 24"/>
                <a:gd name="T3" fmla="*/ 13 h 20"/>
                <a:gd name="T4" fmla="*/ 19 w 24"/>
                <a:gd name="T5" fmla="*/ 13 h 20"/>
                <a:gd name="T6" fmla="*/ 23 w 24"/>
                <a:gd name="T7" fmla="*/ 9 h 20"/>
                <a:gd name="T8" fmla="*/ 17 w 24"/>
                <a:gd name="T9" fmla="*/ 0 h 20"/>
                <a:gd name="T10" fmla="*/ 13 w 24"/>
                <a:gd name="T11" fmla="*/ 2 h 20"/>
                <a:gd name="T12" fmla="*/ 12 w 24"/>
                <a:gd name="T13" fmla="*/ 0 h 20"/>
                <a:gd name="T14" fmla="*/ 7 w 24"/>
                <a:gd name="T15" fmla="*/ 3 h 20"/>
                <a:gd name="T16" fmla="*/ 7 w 24"/>
                <a:gd name="T17" fmla="*/ 5 h 20"/>
                <a:gd name="T18" fmla="*/ 3 w 24"/>
                <a:gd name="T19" fmla="*/ 8 h 20"/>
                <a:gd name="T20" fmla="*/ 0 w 24"/>
                <a:gd name="T21" fmla="*/ 13 h 20"/>
                <a:gd name="T22" fmla="*/ 0 w 24"/>
                <a:gd name="T23" fmla="*/ 13 h 20"/>
                <a:gd name="T24" fmla="*/ 0 w 24"/>
                <a:gd name="T25" fmla="*/ 15 h 20"/>
                <a:gd name="T26" fmla="*/ 1 w 24"/>
                <a:gd name="T27" fmla="*/ 16 h 20"/>
                <a:gd name="T28" fmla="*/ 1 w 24"/>
                <a:gd name="T29" fmla="*/ 16 h 20"/>
                <a:gd name="T30" fmla="*/ 2 w 24"/>
                <a:gd name="T31" fmla="*/ 18 h 20"/>
                <a:gd name="T32" fmla="*/ 9 w 24"/>
                <a:gd name="T33" fmla="*/ 19 h 20"/>
                <a:gd name="T34" fmla="*/ 14 w 24"/>
                <a:gd name="T35" fmla="*/ 16 h 20"/>
                <a:gd name="T36" fmla="*/ 14 w 24"/>
                <a:gd name="T37" fmla="*/ 16 h 20"/>
                <a:gd name="T38" fmla="*/ 19 w 24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0">
                  <a:moveTo>
                    <a:pt x="19" y="13"/>
                  </a:moveTo>
                  <a:lnTo>
                    <a:pt x="19" y="13"/>
                  </a:lnTo>
                  <a:lnTo>
                    <a:pt x="23" y="9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2" y="18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7" name="Freeform 66"/>
            <p:cNvSpPr>
              <a:spLocks/>
            </p:cNvSpPr>
            <p:nvPr/>
          </p:nvSpPr>
          <p:spPr bwMode="auto">
            <a:xfrm>
              <a:off x="2113" y="2355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1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1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8" name="Freeform 67"/>
            <p:cNvSpPr>
              <a:spLocks/>
            </p:cNvSpPr>
            <p:nvPr/>
          </p:nvSpPr>
          <p:spPr bwMode="auto">
            <a:xfrm>
              <a:off x="2129" y="2348"/>
              <a:ext cx="20" cy="20"/>
            </a:xfrm>
            <a:custGeom>
              <a:avLst/>
              <a:gdLst>
                <a:gd name="T0" fmla="*/ 0 w 20"/>
                <a:gd name="T1" fmla="*/ 14 h 20"/>
                <a:gd name="T2" fmla="*/ 2 w 20"/>
                <a:gd name="T3" fmla="*/ 16 h 20"/>
                <a:gd name="T4" fmla="*/ 2 w 20"/>
                <a:gd name="T5" fmla="*/ 16 h 20"/>
                <a:gd name="T6" fmla="*/ 3 w 20"/>
                <a:gd name="T7" fmla="*/ 19 h 20"/>
                <a:gd name="T8" fmla="*/ 6 w 20"/>
                <a:gd name="T9" fmla="*/ 19 h 20"/>
                <a:gd name="T10" fmla="*/ 9 w 20"/>
                <a:gd name="T11" fmla="*/ 16 h 20"/>
                <a:gd name="T12" fmla="*/ 10 w 20"/>
                <a:gd name="T13" fmla="*/ 19 h 20"/>
                <a:gd name="T14" fmla="*/ 13 w 20"/>
                <a:gd name="T15" fmla="*/ 16 h 20"/>
                <a:gd name="T16" fmla="*/ 19 w 20"/>
                <a:gd name="T17" fmla="*/ 4 h 20"/>
                <a:gd name="T18" fmla="*/ 17 w 20"/>
                <a:gd name="T19" fmla="*/ 0 h 20"/>
                <a:gd name="T20" fmla="*/ 6 w 20"/>
                <a:gd name="T21" fmla="*/ 2 h 20"/>
                <a:gd name="T22" fmla="*/ 4 w 20"/>
                <a:gd name="T23" fmla="*/ 4 h 20"/>
                <a:gd name="T24" fmla="*/ 4 w 20"/>
                <a:gd name="T25" fmla="*/ 6 h 20"/>
                <a:gd name="T26" fmla="*/ 2 w 20"/>
                <a:gd name="T27" fmla="*/ 8 h 20"/>
                <a:gd name="T28" fmla="*/ 0 w 20"/>
                <a:gd name="T29" fmla="*/ 13 h 20"/>
                <a:gd name="T30" fmla="*/ 0 w 20"/>
                <a:gd name="T31" fmla="*/ 13 h 20"/>
                <a:gd name="T32" fmla="*/ 0 w 20"/>
                <a:gd name="T33" fmla="*/ 14 h 20"/>
                <a:gd name="T34" fmla="*/ 0 w 20"/>
                <a:gd name="T35" fmla="*/ 14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" h="20">
                  <a:moveTo>
                    <a:pt x="0" y="14"/>
                  </a:moveTo>
                  <a:lnTo>
                    <a:pt x="2" y="16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9" y="16"/>
                  </a:lnTo>
                  <a:lnTo>
                    <a:pt x="10" y="19"/>
                  </a:lnTo>
                  <a:lnTo>
                    <a:pt x="13" y="16"/>
                  </a:lnTo>
                  <a:lnTo>
                    <a:pt x="19" y="4"/>
                  </a:lnTo>
                  <a:lnTo>
                    <a:pt x="17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49" name="Line 68"/>
            <p:cNvSpPr>
              <a:spLocks noChangeShapeType="1"/>
            </p:cNvSpPr>
            <p:nvPr/>
          </p:nvSpPr>
          <p:spPr bwMode="auto">
            <a:xfrm flipV="1">
              <a:off x="2103" y="2361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50" name="Line 69"/>
            <p:cNvSpPr>
              <a:spLocks noChangeShapeType="1"/>
            </p:cNvSpPr>
            <p:nvPr/>
          </p:nvSpPr>
          <p:spPr bwMode="auto">
            <a:xfrm flipV="1">
              <a:off x="2100" y="2358"/>
              <a:ext cx="13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51" name="Freeform 70"/>
            <p:cNvSpPr>
              <a:spLocks/>
            </p:cNvSpPr>
            <p:nvPr/>
          </p:nvSpPr>
          <p:spPr bwMode="auto">
            <a:xfrm>
              <a:off x="2105" y="2353"/>
              <a:ext cx="23" cy="18"/>
            </a:xfrm>
            <a:custGeom>
              <a:avLst/>
              <a:gdLst>
                <a:gd name="T0" fmla="*/ 19 w 23"/>
                <a:gd name="T1" fmla="*/ 13 h 18"/>
                <a:gd name="T2" fmla="*/ 19 w 23"/>
                <a:gd name="T3" fmla="*/ 13 h 18"/>
                <a:gd name="T4" fmla="*/ 17 w 23"/>
                <a:gd name="T5" fmla="*/ 11 h 18"/>
                <a:gd name="T6" fmla="*/ 22 w 23"/>
                <a:gd name="T7" fmla="*/ 8 h 18"/>
                <a:gd name="T8" fmla="*/ 16 w 23"/>
                <a:gd name="T9" fmla="*/ 0 h 18"/>
                <a:gd name="T10" fmla="*/ 12 w 23"/>
                <a:gd name="T11" fmla="*/ 2 h 18"/>
                <a:gd name="T12" fmla="*/ 11 w 23"/>
                <a:gd name="T13" fmla="*/ 0 h 18"/>
                <a:gd name="T14" fmla="*/ 7 w 23"/>
                <a:gd name="T15" fmla="*/ 2 h 18"/>
                <a:gd name="T16" fmla="*/ 8 w 23"/>
                <a:gd name="T17" fmla="*/ 4 h 18"/>
                <a:gd name="T18" fmla="*/ 4 w 23"/>
                <a:gd name="T19" fmla="*/ 7 h 18"/>
                <a:gd name="T20" fmla="*/ 1 w 23"/>
                <a:gd name="T21" fmla="*/ 10 h 18"/>
                <a:gd name="T22" fmla="*/ 3 w 23"/>
                <a:gd name="T23" fmla="*/ 12 h 18"/>
                <a:gd name="T24" fmla="*/ 0 w 23"/>
                <a:gd name="T25" fmla="*/ 15 h 18"/>
                <a:gd name="T26" fmla="*/ 0 w 23"/>
                <a:gd name="T27" fmla="*/ 17 h 18"/>
                <a:gd name="T28" fmla="*/ 5 w 23"/>
                <a:gd name="T29" fmla="*/ 16 h 18"/>
                <a:gd name="T30" fmla="*/ 5 w 23"/>
                <a:gd name="T31" fmla="*/ 16 h 18"/>
                <a:gd name="T32" fmla="*/ 10 w 23"/>
                <a:gd name="T33" fmla="*/ 16 h 18"/>
                <a:gd name="T34" fmla="*/ 13 w 23"/>
                <a:gd name="T35" fmla="*/ 13 h 18"/>
                <a:gd name="T36" fmla="*/ 15 w 23"/>
                <a:gd name="T37" fmla="*/ 15 h 18"/>
                <a:gd name="T38" fmla="*/ 19 w 23"/>
                <a:gd name="T39" fmla="*/ 13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18">
                  <a:moveTo>
                    <a:pt x="19" y="13"/>
                  </a:moveTo>
                  <a:lnTo>
                    <a:pt x="19" y="13"/>
                  </a:lnTo>
                  <a:lnTo>
                    <a:pt x="17" y="11"/>
                  </a:lnTo>
                  <a:lnTo>
                    <a:pt x="22" y="8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4" y="7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2" name="Freeform 71"/>
            <p:cNvSpPr>
              <a:spLocks/>
            </p:cNvSpPr>
            <p:nvPr/>
          </p:nvSpPr>
          <p:spPr bwMode="auto">
            <a:xfrm>
              <a:off x="2103" y="2356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9 h 17"/>
                <a:gd name="T6" fmla="*/ 2 w 25"/>
                <a:gd name="T7" fmla="*/ 16 h 17"/>
                <a:gd name="T8" fmla="*/ 0 w 25"/>
                <a:gd name="T9" fmla="*/ 6 h 17"/>
                <a:gd name="T10" fmla="*/ 0 w 25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3" name="Freeform 72"/>
            <p:cNvSpPr>
              <a:spLocks/>
            </p:cNvSpPr>
            <p:nvPr/>
          </p:nvSpPr>
          <p:spPr bwMode="auto">
            <a:xfrm>
              <a:off x="2113" y="2349"/>
              <a:ext cx="23" cy="21"/>
            </a:xfrm>
            <a:custGeom>
              <a:avLst/>
              <a:gdLst>
                <a:gd name="T0" fmla="*/ 1 w 23"/>
                <a:gd name="T1" fmla="*/ 15 h 21"/>
                <a:gd name="T2" fmla="*/ 2 w 23"/>
                <a:gd name="T3" fmla="*/ 17 h 21"/>
                <a:gd name="T4" fmla="*/ 2 w 23"/>
                <a:gd name="T5" fmla="*/ 17 h 21"/>
                <a:gd name="T6" fmla="*/ 3 w 23"/>
                <a:gd name="T7" fmla="*/ 20 h 21"/>
                <a:gd name="T8" fmla="*/ 7 w 23"/>
                <a:gd name="T9" fmla="*/ 20 h 21"/>
                <a:gd name="T10" fmla="*/ 11 w 23"/>
                <a:gd name="T11" fmla="*/ 17 h 21"/>
                <a:gd name="T12" fmla="*/ 12 w 23"/>
                <a:gd name="T13" fmla="*/ 20 h 21"/>
                <a:gd name="T14" fmla="*/ 14 w 23"/>
                <a:gd name="T15" fmla="*/ 16 h 21"/>
                <a:gd name="T16" fmla="*/ 17 w 23"/>
                <a:gd name="T17" fmla="*/ 12 h 21"/>
                <a:gd name="T18" fmla="*/ 17 w 23"/>
                <a:gd name="T19" fmla="*/ 12 h 21"/>
                <a:gd name="T20" fmla="*/ 19 w 23"/>
                <a:gd name="T21" fmla="*/ 8 h 21"/>
                <a:gd name="T22" fmla="*/ 18 w 23"/>
                <a:gd name="T23" fmla="*/ 6 h 21"/>
                <a:gd name="T24" fmla="*/ 22 w 23"/>
                <a:gd name="T25" fmla="*/ 4 h 21"/>
                <a:gd name="T26" fmla="*/ 20 w 23"/>
                <a:gd name="T27" fmla="*/ 2 h 21"/>
                <a:gd name="T28" fmla="*/ 16 w 23"/>
                <a:gd name="T29" fmla="*/ 2 h 21"/>
                <a:gd name="T30" fmla="*/ 14 w 23"/>
                <a:gd name="T31" fmla="*/ 0 h 21"/>
                <a:gd name="T32" fmla="*/ 11 w 23"/>
                <a:gd name="T33" fmla="*/ 1 h 21"/>
                <a:gd name="T34" fmla="*/ 11 w 23"/>
                <a:gd name="T35" fmla="*/ 1 h 21"/>
                <a:gd name="T36" fmla="*/ 7 w 23"/>
                <a:gd name="T37" fmla="*/ 3 h 21"/>
                <a:gd name="T38" fmla="*/ 5 w 23"/>
                <a:gd name="T39" fmla="*/ 5 h 21"/>
                <a:gd name="T40" fmla="*/ 5 w 23"/>
                <a:gd name="T41" fmla="*/ 5 h 21"/>
                <a:gd name="T42" fmla="*/ 1 w 23"/>
                <a:gd name="T43" fmla="*/ 7 h 21"/>
                <a:gd name="T44" fmla="*/ 0 w 23"/>
                <a:gd name="T45" fmla="*/ 11 h 21"/>
                <a:gd name="T46" fmla="*/ 0 w 23"/>
                <a:gd name="T47" fmla="*/ 13 h 21"/>
                <a:gd name="T48" fmla="*/ 1 w 23"/>
                <a:gd name="T49" fmla="*/ 15 h 21"/>
                <a:gd name="T50" fmla="*/ 1 w 23"/>
                <a:gd name="T51" fmla="*/ 15 h 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21">
                  <a:moveTo>
                    <a:pt x="1" y="15"/>
                  </a:moveTo>
                  <a:lnTo>
                    <a:pt x="2" y="17"/>
                  </a:lnTo>
                  <a:lnTo>
                    <a:pt x="3" y="20"/>
                  </a:lnTo>
                  <a:lnTo>
                    <a:pt x="7" y="20"/>
                  </a:lnTo>
                  <a:lnTo>
                    <a:pt x="11" y="17"/>
                  </a:lnTo>
                  <a:lnTo>
                    <a:pt x="12" y="20"/>
                  </a:lnTo>
                  <a:lnTo>
                    <a:pt x="14" y="16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8" y="6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7" y="3"/>
                  </a:lnTo>
                  <a:lnTo>
                    <a:pt x="5" y="5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4" name="Line 73"/>
            <p:cNvSpPr>
              <a:spLocks noChangeShapeType="1"/>
            </p:cNvSpPr>
            <p:nvPr/>
          </p:nvSpPr>
          <p:spPr bwMode="auto">
            <a:xfrm flipV="1">
              <a:off x="2123" y="2347"/>
              <a:ext cx="9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55" name="Line 74"/>
            <p:cNvSpPr>
              <a:spLocks noChangeShapeType="1"/>
            </p:cNvSpPr>
            <p:nvPr/>
          </p:nvSpPr>
          <p:spPr bwMode="auto">
            <a:xfrm flipV="1">
              <a:off x="2122" y="2345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56" name="Freeform 75"/>
            <p:cNvSpPr>
              <a:spLocks/>
            </p:cNvSpPr>
            <p:nvPr/>
          </p:nvSpPr>
          <p:spPr bwMode="auto">
            <a:xfrm>
              <a:off x="2124" y="2338"/>
              <a:ext cx="24" cy="20"/>
            </a:xfrm>
            <a:custGeom>
              <a:avLst/>
              <a:gdLst>
                <a:gd name="T0" fmla="*/ 17 w 24"/>
                <a:gd name="T1" fmla="*/ 15 h 20"/>
                <a:gd name="T2" fmla="*/ 23 w 24"/>
                <a:gd name="T3" fmla="*/ 12 h 20"/>
                <a:gd name="T4" fmla="*/ 21 w 24"/>
                <a:gd name="T5" fmla="*/ 10 h 20"/>
                <a:gd name="T6" fmla="*/ 21 w 24"/>
                <a:gd name="T7" fmla="*/ 10 h 20"/>
                <a:gd name="T8" fmla="*/ 16 w 24"/>
                <a:gd name="T9" fmla="*/ 1 h 20"/>
                <a:gd name="T10" fmla="*/ 16 w 24"/>
                <a:gd name="T11" fmla="*/ 1 h 20"/>
                <a:gd name="T12" fmla="*/ 15 w 24"/>
                <a:gd name="T13" fmla="*/ 0 h 20"/>
                <a:gd name="T14" fmla="*/ 10 w 24"/>
                <a:gd name="T15" fmla="*/ 2 h 20"/>
                <a:gd name="T16" fmla="*/ 7 w 24"/>
                <a:gd name="T17" fmla="*/ 7 h 20"/>
                <a:gd name="T18" fmla="*/ 7 w 24"/>
                <a:gd name="T19" fmla="*/ 7 h 20"/>
                <a:gd name="T20" fmla="*/ 3 w 24"/>
                <a:gd name="T21" fmla="*/ 12 h 20"/>
                <a:gd name="T22" fmla="*/ 3 w 24"/>
                <a:gd name="T23" fmla="*/ 12 h 20"/>
                <a:gd name="T24" fmla="*/ 0 w 24"/>
                <a:gd name="T25" fmla="*/ 17 h 20"/>
                <a:gd name="T26" fmla="*/ 0 w 24"/>
                <a:gd name="T27" fmla="*/ 19 h 20"/>
                <a:gd name="T28" fmla="*/ 7 w 24"/>
                <a:gd name="T29" fmla="*/ 18 h 20"/>
                <a:gd name="T30" fmla="*/ 7 w 24"/>
                <a:gd name="T31" fmla="*/ 18 h 20"/>
                <a:gd name="T32" fmla="*/ 12 w 24"/>
                <a:gd name="T33" fmla="*/ 17 h 20"/>
                <a:gd name="T34" fmla="*/ 12 w 24"/>
                <a:gd name="T35" fmla="*/ 17 h 20"/>
                <a:gd name="T36" fmla="*/ 17 w 24"/>
                <a:gd name="T37" fmla="*/ 15 h 20"/>
                <a:gd name="T38" fmla="*/ 17 w 24"/>
                <a:gd name="T39" fmla="*/ 15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0">
                  <a:moveTo>
                    <a:pt x="17" y="15"/>
                  </a:moveTo>
                  <a:lnTo>
                    <a:pt x="23" y="12"/>
                  </a:lnTo>
                  <a:lnTo>
                    <a:pt x="21" y="10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7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7" y="18"/>
                  </a:lnTo>
                  <a:lnTo>
                    <a:pt x="12" y="17"/>
                  </a:lnTo>
                  <a:lnTo>
                    <a:pt x="17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7" name="Freeform 76"/>
            <p:cNvSpPr>
              <a:spLocks/>
            </p:cNvSpPr>
            <p:nvPr/>
          </p:nvSpPr>
          <p:spPr bwMode="auto">
            <a:xfrm>
              <a:off x="2122" y="2344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1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8" name="Freeform 77"/>
            <p:cNvSpPr>
              <a:spLocks/>
            </p:cNvSpPr>
            <p:nvPr/>
          </p:nvSpPr>
          <p:spPr bwMode="auto">
            <a:xfrm>
              <a:off x="2138" y="2337"/>
              <a:ext cx="20" cy="17"/>
            </a:xfrm>
            <a:custGeom>
              <a:avLst/>
              <a:gdLst>
                <a:gd name="T0" fmla="*/ 0 w 20"/>
                <a:gd name="T1" fmla="*/ 13 h 17"/>
                <a:gd name="T2" fmla="*/ 1 w 20"/>
                <a:gd name="T3" fmla="*/ 15 h 17"/>
                <a:gd name="T4" fmla="*/ 4 w 20"/>
                <a:gd name="T5" fmla="*/ 14 h 17"/>
                <a:gd name="T6" fmla="*/ 5 w 20"/>
                <a:gd name="T7" fmla="*/ 16 h 17"/>
                <a:gd name="T8" fmla="*/ 8 w 20"/>
                <a:gd name="T9" fmla="*/ 16 h 17"/>
                <a:gd name="T10" fmla="*/ 8 w 20"/>
                <a:gd name="T11" fmla="*/ 16 h 17"/>
                <a:gd name="T12" fmla="*/ 12 w 20"/>
                <a:gd name="T13" fmla="*/ 16 h 17"/>
                <a:gd name="T14" fmla="*/ 14 w 20"/>
                <a:gd name="T15" fmla="*/ 14 h 17"/>
                <a:gd name="T16" fmla="*/ 16 w 20"/>
                <a:gd name="T17" fmla="*/ 11 h 17"/>
                <a:gd name="T18" fmla="*/ 16 w 20"/>
                <a:gd name="T19" fmla="*/ 11 h 17"/>
                <a:gd name="T20" fmla="*/ 17 w 20"/>
                <a:gd name="T21" fmla="*/ 7 h 17"/>
                <a:gd name="T22" fmla="*/ 16 w 20"/>
                <a:gd name="T23" fmla="*/ 5 h 17"/>
                <a:gd name="T24" fmla="*/ 19 w 20"/>
                <a:gd name="T25" fmla="*/ 3 h 17"/>
                <a:gd name="T26" fmla="*/ 17 w 20"/>
                <a:gd name="T27" fmla="*/ 0 h 17"/>
                <a:gd name="T28" fmla="*/ 14 w 20"/>
                <a:gd name="T29" fmla="*/ 1 h 17"/>
                <a:gd name="T30" fmla="*/ 13 w 20"/>
                <a:gd name="T31" fmla="*/ 0 h 17"/>
                <a:gd name="T32" fmla="*/ 10 w 20"/>
                <a:gd name="T33" fmla="*/ 0 h 17"/>
                <a:gd name="T34" fmla="*/ 10 w 20"/>
                <a:gd name="T35" fmla="*/ 0 h 17"/>
                <a:gd name="T36" fmla="*/ 7 w 20"/>
                <a:gd name="T37" fmla="*/ 1 h 17"/>
                <a:gd name="T38" fmla="*/ 5 w 20"/>
                <a:gd name="T39" fmla="*/ 2 h 17"/>
                <a:gd name="T40" fmla="*/ 2 w 20"/>
                <a:gd name="T41" fmla="*/ 4 h 17"/>
                <a:gd name="T42" fmla="*/ 2 w 20"/>
                <a:gd name="T43" fmla="*/ 4 h 17"/>
                <a:gd name="T44" fmla="*/ 1 w 20"/>
                <a:gd name="T45" fmla="*/ 8 h 17"/>
                <a:gd name="T46" fmla="*/ 2 w 20"/>
                <a:gd name="T47" fmla="*/ 10 h 17"/>
                <a:gd name="T48" fmla="*/ 0 w 20"/>
                <a:gd name="T49" fmla="*/ 11 h 17"/>
                <a:gd name="T50" fmla="*/ 0 w 20"/>
                <a:gd name="T51" fmla="*/ 13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" y="15"/>
                  </a:lnTo>
                  <a:lnTo>
                    <a:pt x="4" y="14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1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2" y="4"/>
                  </a:lnTo>
                  <a:lnTo>
                    <a:pt x="1" y="8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59" name="Line 78"/>
            <p:cNvSpPr>
              <a:spLocks noChangeShapeType="1"/>
            </p:cNvSpPr>
            <p:nvPr/>
          </p:nvSpPr>
          <p:spPr bwMode="auto">
            <a:xfrm flipV="1">
              <a:off x="2109" y="2347"/>
              <a:ext cx="14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0" name="Line 79"/>
            <p:cNvSpPr>
              <a:spLocks noChangeShapeType="1"/>
            </p:cNvSpPr>
            <p:nvPr/>
          </p:nvSpPr>
          <p:spPr bwMode="auto">
            <a:xfrm flipV="1">
              <a:off x="2109" y="2345"/>
              <a:ext cx="1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1" name="Freeform 80"/>
            <p:cNvSpPr>
              <a:spLocks/>
            </p:cNvSpPr>
            <p:nvPr/>
          </p:nvSpPr>
          <p:spPr bwMode="auto">
            <a:xfrm>
              <a:off x="2108" y="2340"/>
              <a:ext cx="25" cy="21"/>
            </a:xfrm>
            <a:custGeom>
              <a:avLst/>
              <a:gdLst>
                <a:gd name="T0" fmla="*/ 20 w 25"/>
                <a:gd name="T1" fmla="*/ 14 h 21"/>
                <a:gd name="T2" fmla="*/ 20 w 25"/>
                <a:gd name="T3" fmla="*/ 14 h 21"/>
                <a:gd name="T4" fmla="*/ 20 w 25"/>
                <a:gd name="T5" fmla="*/ 14 h 21"/>
                <a:gd name="T6" fmla="*/ 24 w 25"/>
                <a:gd name="T7" fmla="*/ 8 h 21"/>
                <a:gd name="T8" fmla="*/ 18 w 25"/>
                <a:gd name="T9" fmla="*/ 0 h 21"/>
                <a:gd name="T10" fmla="*/ 13 w 25"/>
                <a:gd name="T11" fmla="*/ 0 h 21"/>
                <a:gd name="T12" fmla="*/ 13 w 25"/>
                <a:gd name="T13" fmla="*/ 0 h 21"/>
                <a:gd name="T14" fmla="*/ 8 w 25"/>
                <a:gd name="T15" fmla="*/ 3 h 21"/>
                <a:gd name="T16" fmla="*/ 8 w 25"/>
                <a:gd name="T17" fmla="*/ 3 h 21"/>
                <a:gd name="T18" fmla="*/ 3 w 25"/>
                <a:gd name="T19" fmla="*/ 6 h 21"/>
                <a:gd name="T20" fmla="*/ 0 w 25"/>
                <a:gd name="T21" fmla="*/ 12 h 21"/>
                <a:gd name="T22" fmla="*/ 0 w 25"/>
                <a:gd name="T23" fmla="*/ 14 h 21"/>
                <a:gd name="T24" fmla="*/ 0 w 25"/>
                <a:gd name="T25" fmla="*/ 14 h 21"/>
                <a:gd name="T26" fmla="*/ 2 w 25"/>
                <a:gd name="T27" fmla="*/ 17 h 21"/>
                <a:gd name="T28" fmla="*/ 3 w 25"/>
                <a:gd name="T29" fmla="*/ 19 h 21"/>
                <a:gd name="T30" fmla="*/ 3 w 25"/>
                <a:gd name="T31" fmla="*/ 19 h 21"/>
                <a:gd name="T32" fmla="*/ 10 w 25"/>
                <a:gd name="T33" fmla="*/ 20 h 21"/>
                <a:gd name="T34" fmla="*/ 16 w 25"/>
                <a:gd name="T35" fmla="*/ 17 h 21"/>
                <a:gd name="T36" fmla="*/ 16 w 25"/>
                <a:gd name="T37" fmla="*/ 17 h 21"/>
                <a:gd name="T38" fmla="*/ 20 w 25"/>
                <a:gd name="T39" fmla="*/ 14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20" y="14"/>
                  </a:moveTo>
                  <a:lnTo>
                    <a:pt x="20" y="14"/>
                  </a:lnTo>
                  <a:lnTo>
                    <a:pt x="24" y="8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3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10" y="20"/>
                  </a:lnTo>
                  <a:lnTo>
                    <a:pt x="16" y="17"/>
                  </a:lnTo>
                  <a:lnTo>
                    <a:pt x="20" y="14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62" name="Freeform 81"/>
            <p:cNvSpPr>
              <a:spLocks/>
            </p:cNvSpPr>
            <p:nvPr/>
          </p:nvSpPr>
          <p:spPr bwMode="auto">
            <a:xfrm>
              <a:off x="2107" y="2344"/>
              <a:ext cx="26" cy="17"/>
            </a:xfrm>
            <a:custGeom>
              <a:avLst/>
              <a:gdLst>
                <a:gd name="T0" fmla="*/ 0 w 26"/>
                <a:gd name="T1" fmla="*/ 7 h 17"/>
                <a:gd name="T2" fmla="*/ 21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7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7"/>
                  </a:moveTo>
                  <a:lnTo>
                    <a:pt x="21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63" name="Freeform 82"/>
            <p:cNvSpPr>
              <a:spLocks/>
            </p:cNvSpPr>
            <p:nvPr/>
          </p:nvSpPr>
          <p:spPr bwMode="auto">
            <a:xfrm>
              <a:off x="2123" y="2338"/>
              <a:ext cx="23" cy="19"/>
            </a:xfrm>
            <a:custGeom>
              <a:avLst/>
              <a:gdLst>
                <a:gd name="T0" fmla="*/ 0 w 23"/>
                <a:gd name="T1" fmla="*/ 13 h 19"/>
                <a:gd name="T2" fmla="*/ 1 w 23"/>
                <a:gd name="T3" fmla="*/ 15 h 19"/>
                <a:gd name="T4" fmla="*/ 1 w 23"/>
                <a:gd name="T5" fmla="*/ 15 h 19"/>
                <a:gd name="T6" fmla="*/ 2 w 23"/>
                <a:gd name="T7" fmla="*/ 17 h 19"/>
                <a:gd name="T8" fmla="*/ 7 w 23"/>
                <a:gd name="T9" fmla="*/ 18 h 19"/>
                <a:gd name="T10" fmla="*/ 11 w 23"/>
                <a:gd name="T11" fmla="*/ 16 h 19"/>
                <a:gd name="T12" fmla="*/ 11 w 23"/>
                <a:gd name="T13" fmla="*/ 16 h 19"/>
                <a:gd name="T14" fmla="*/ 14 w 23"/>
                <a:gd name="T15" fmla="*/ 14 h 19"/>
                <a:gd name="T16" fmla="*/ 17 w 23"/>
                <a:gd name="T17" fmla="*/ 12 h 19"/>
                <a:gd name="T18" fmla="*/ 21 w 23"/>
                <a:gd name="T19" fmla="*/ 10 h 19"/>
                <a:gd name="T20" fmla="*/ 22 w 23"/>
                <a:gd name="T21" fmla="*/ 5 h 19"/>
                <a:gd name="T22" fmla="*/ 21 w 23"/>
                <a:gd name="T23" fmla="*/ 3 h 19"/>
                <a:gd name="T24" fmla="*/ 21 w 23"/>
                <a:gd name="T25" fmla="*/ 3 h 19"/>
                <a:gd name="T26" fmla="*/ 20 w 23"/>
                <a:gd name="T27" fmla="*/ 1 h 19"/>
                <a:gd name="T28" fmla="*/ 19 w 23"/>
                <a:gd name="T29" fmla="*/ 0 h 19"/>
                <a:gd name="T30" fmla="*/ 19 w 23"/>
                <a:gd name="T31" fmla="*/ 0 h 19"/>
                <a:gd name="T32" fmla="*/ 14 w 23"/>
                <a:gd name="T33" fmla="*/ 0 h 19"/>
                <a:gd name="T34" fmla="*/ 11 w 23"/>
                <a:gd name="T35" fmla="*/ 2 h 19"/>
                <a:gd name="T36" fmla="*/ 7 w 23"/>
                <a:gd name="T37" fmla="*/ 2 h 19"/>
                <a:gd name="T38" fmla="*/ 4 w 23"/>
                <a:gd name="T39" fmla="*/ 4 h 19"/>
                <a:gd name="T40" fmla="*/ 5 w 23"/>
                <a:gd name="T41" fmla="*/ 6 h 19"/>
                <a:gd name="T42" fmla="*/ 1 w 23"/>
                <a:gd name="T43" fmla="*/ 7 h 19"/>
                <a:gd name="T44" fmla="*/ 0 w 23"/>
                <a:gd name="T45" fmla="*/ 12 h 19"/>
                <a:gd name="T46" fmla="*/ 0 w 23"/>
                <a:gd name="T47" fmla="*/ 12 h 19"/>
                <a:gd name="T48" fmla="*/ 0 w 23"/>
                <a:gd name="T49" fmla="*/ 13 h 19"/>
                <a:gd name="T50" fmla="*/ 0 w 23"/>
                <a:gd name="T51" fmla="*/ 13 h 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19">
                  <a:moveTo>
                    <a:pt x="0" y="13"/>
                  </a:moveTo>
                  <a:lnTo>
                    <a:pt x="1" y="15"/>
                  </a:lnTo>
                  <a:lnTo>
                    <a:pt x="2" y="17"/>
                  </a:lnTo>
                  <a:lnTo>
                    <a:pt x="7" y="18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21" y="10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7" y="2"/>
                  </a:lnTo>
                  <a:lnTo>
                    <a:pt x="4" y="4"/>
                  </a:lnTo>
                  <a:lnTo>
                    <a:pt x="5" y="6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64" name="Group 7"/>
          <p:cNvGrpSpPr>
            <a:grpSpLocks/>
          </p:cNvGrpSpPr>
          <p:nvPr/>
        </p:nvGrpSpPr>
        <p:grpSpPr bwMode="auto">
          <a:xfrm rot="5896585">
            <a:off x="8682038" y="2112788"/>
            <a:ext cx="446087" cy="358775"/>
            <a:chOff x="1937" y="2255"/>
            <a:chExt cx="281" cy="226"/>
          </a:xfrm>
        </p:grpSpPr>
        <p:sp>
          <p:nvSpPr>
            <p:cNvPr id="265" name="Freeform 8"/>
            <p:cNvSpPr>
              <a:spLocks/>
            </p:cNvSpPr>
            <p:nvPr/>
          </p:nvSpPr>
          <p:spPr bwMode="auto">
            <a:xfrm>
              <a:off x="2113" y="2255"/>
              <a:ext cx="105" cy="112"/>
            </a:xfrm>
            <a:custGeom>
              <a:avLst/>
              <a:gdLst>
                <a:gd name="T0" fmla="*/ 104 w 105"/>
                <a:gd name="T1" fmla="*/ 67 h 112"/>
                <a:gd name="T2" fmla="*/ 65 w 105"/>
                <a:gd name="T3" fmla="*/ 0 h 112"/>
                <a:gd name="T4" fmla="*/ 0 w 105"/>
                <a:gd name="T5" fmla="*/ 37 h 112"/>
                <a:gd name="T6" fmla="*/ 41 w 105"/>
                <a:gd name="T7" fmla="*/ 111 h 112"/>
                <a:gd name="T8" fmla="*/ 104 w 105"/>
                <a:gd name="T9" fmla="*/ 6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12">
                  <a:moveTo>
                    <a:pt x="104" y="67"/>
                  </a:moveTo>
                  <a:lnTo>
                    <a:pt x="65" y="0"/>
                  </a:lnTo>
                  <a:lnTo>
                    <a:pt x="0" y="37"/>
                  </a:lnTo>
                  <a:lnTo>
                    <a:pt x="41" y="111"/>
                  </a:lnTo>
                  <a:lnTo>
                    <a:pt x="104" y="67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66" name="Freeform 9"/>
            <p:cNvSpPr>
              <a:spLocks/>
            </p:cNvSpPr>
            <p:nvPr/>
          </p:nvSpPr>
          <p:spPr bwMode="auto">
            <a:xfrm>
              <a:off x="2032" y="2326"/>
              <a:ext cx="88" cy="79"/>
            </a:xfrm>
            <a:custGeom>
              <a:avLst/>
              <a:gdLst>
                <a:gd name="T0" fmla="*/ 8 w 88"/>
                <a:gd name="T1" fmla="*/ 27 h 79"/>
                <a:gd name="T2" fmla="*/ 50 w 88"/>
                <a:gd name="T3" fmla="*/ 0 h 79"/>
                <a:gd name="T4" fmla="*/ 67 w 88"/>
                <a:gd name="T5" fmla="*/ 0 h 79"/>
                <a:gd name="T6" fmla="*/ 87 w 88"/>
                <a:gd name="T7" fmla="*/ 34 h 79"/>
                <a:gd name="T8" fmla="*/ 77 w 88"/>
                <a:gd name="T9" fmla="*/ 50 h 79"/>
                <a:gd name="T10" fmla="*/ 36 w 88"/>
                <a:gd name="T11" fmla="*/ 77 h 79"/>
                <a:gd name="T12" fmla="*/ 19 w 88"/>
                <a:gd name="T13" fmla="*/ 78 h 79"/>
                <a:gd name="T14" fmla="*/ 0 w 88"/>
                <a:gd name="T15" fmla="*/ 43 h 79"/>
                <a:gd name="T16" fmla="*/ 8 w 88"/>
                <a:gd name="T17" fmla="*/ 27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79">
                  <a:moveTo>
                    <a:pt x="8" y="27"/>
                  </a:moveTo>
                  <a:lnTo>
                    <a:pt x="50" y="0"/>
                  </a:lnTo>
                  <a:lnTo>
                    <a:pt x="67" y="0"/>
                  </a:lnTo>
                  <a:lnTo>
                    <a:pt x="87" y="34"/>
                  </a:lnTo>
                  <a:lnTo>
                    <a:pt x="77" y="50"/>
                  </a:lnTo>
                  <a:lnTo>
                    <a:pt x="36" y="77"/>
                  </a:lnTo>
                  <a:lnTo>
                    <a:pt x="19" y="78"/>
                  </a:lnTo>
                  <a:lnTo>
                    <a:pt x="0" y="43"/>
                  </a:lnTo>
                  <a:lnTo>
                    <a:pt x="8" y="2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67" name="Freeform 10"/>
            <p:cNvSpPr>
              <a:spLocks/>
            </p:cNvSpPr>
            <p:nvPr/>
          </p:nvSpPr>
          <p:spPr bwMode="auto">
            <a:xfrm>
              <a:off x="2062" y="2309"/>
              <a:ext cx="90" cy="80"/>
            </a:xfrm>
            <a:custGeom>
              <a:avLst/>
              <a:gdLst>
                <a:gd name="T0" fmla="*/ 9 w 90"/>
                <a:gd name="T1" fmla="*/ 28 h 80"/>
                <a:gd name="T2" fmla="*/ 51 w 90"/>
                <a:gd name="T3" fmla="*/ 1 h 80"/>
                <a:gd name="T4" fmla="*/ 69 w 90"/>
                <a:gd name="T5" fmla="*/ 0 h 80"/>
                <a:gd name="T6" fmla="*/ 89 w 90"/>
                <a:gd name="T7" fmla="*/ 35 h 80"/>
                <a:gd name="T8" fmla="*/ 79 w 90"/>
                <a:gd name="T9" fmla="*/ 50 h 80"/>
                <a:gd name="T10" fmla="*/ 38 w 90"/>
                <a:gd name="T11" fmla="*/ 77 h 80"/>
                <a:gd name="T12" fmla="*/ 19 w 90"/>
                <a:gd name="T13" fmla="*/ 79 h 80"/>
                <a:gd name="T14" fmla="*/ 0 w 90"/>
                <a:gd name="T15" fmla="*/ 44 h 80"/>
                <a:gd name="T16" fmla="*/ 9 w 90"/>
                <a:gd name="T17" fmla="*/ 28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80">
                  <a:moveTo>
                    <a:pt x="9" y="28"/>
                  </a:moveTo>
                  <a:lnTo>
                    <a:pt x="51" y="1"/>
                  </a:lnTo>
                  <a:lnTo>
                    <a:pt x="69" y="0"/>
                  </a:lnTo>
                  <a:lnTo>
                    <a:pt x="89" y="35"/>
                  </a:lnTo>
                  <a:lnTo>
                    <a:pt x="79" y="50"/>
                  </a:lnTo>
                  <a:lnTo>
                    <a:pt x="38" y="77"/>
                  </a:lnTo>
                  <a:lnTo>
                    <a:pt x="19" y="79"/>
                  </a:lnTo>
                  <a:lnTo>
                    <a:pt x="0" y="44"/>
                  </a:lnTo>
                  <a:lnTo>
                    <a:pt x="9" y="2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68" name="Freeform 11"/>
            <p:cNvSpPr>
              <a:spLocks/>
            </p:cNvSpPr>
            <p:nvPr/>
          </p:nvSpPr>
          <p:spPr bwMode="auto">
            <a:xfrm>
              <a:off x="2040" y="2320"/>
              <a:ext cx="79" cy="34"/>
            </a:xfrm>
            <a:custGeom>
              <a:avLst/>
              <a:gdLst>
                <a:gd name="T0" fmla="*/ 40 w 79"/>
                <a:gd name="T1" fmla="*/ 5 h 34"/>
                <a:gd name="T2" fmla="*/ 78 w 79"/>
                <a:gd name="T3" fmla="*/ 0 h 34"/>
                <a:gd name="T4" fmla="*/ 37 w 79"/>
                <a:gd name="T5" fmla="*/ 26 h 34"/>
                <a:gd name="T6" fmla="*/ 0 w 79"/>
                <a:gd name="T7" fmla="*/ 33 h 34"/>
                <a:gd name="T8" fmla="*/ 40 w 79"/>
                <a:gd name="T9" fmla="*/ 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34">
                  <a:moveTo>
                    <a:pt x="40" y="5"/>
                  </a:moveTo>
                  <a:lnTo>
                    <a:pt x="78" y="0"/>
                  </a:lnTo>
                  <a:lnTo>
                    <a:pt x="37" y="26"/>
                  </a:lnTo>
                  <a:lnTo>
                    <a:pt x="0" y="33"/>
                  </a:lnTo>
                  <a:lnTo>
                    <a:pt x="40" y="5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69" name="Freeform 12"/>
            <p:cNvSpPr>
              <a:spLocks/>
            </p:cNvSpPr>
            <p:nvPr/>
          </p:nvSpPr>
          <p:spPr bwMode="auto">
            <a:xfrm>
              <a:off x="2052" y="2390"/>
              <a:ext cx="51" cy="17"/>
            </a:xfrm>
            <a:custGeom>
              <a:avLst/>
              <a:gdLst>
                <a:gd name="T0" fmla="*/ 0 w 51"/>
                <a:gd name="T1" fmla="*/ 16 h 17"/>
                <a:gd name="T2" fmla="*/ 32 w 51"/>
                <a:gd name="T3" fmla="*/ 0 h 17"/>
                <a:gd name="T4" fmla="*/ 50 w 51"/>
                <a:gd name="T5" fmla="*/ 0 h 17"/>
                <a:gd name="T6" fmla="*/ 17 w 51"/>
                <a:gd name="T7" fmla="*/ 16 h 17"/>
                <a:gd name="T8" fmla="*/ 0 w 5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17">
                  <a:moveTo>
                    <a:pt x="0" y="16"/>
                  </a:moveTo>
                  <a:lnTo>
                    <a:pt x="32" y="0"/>
                  </a:lnTo>
                  <a:lnTo>
                    <a:pt x="50" y="0"/>
                  </a:lnTo>
                  <a:lnTo>
                    <a:pt x="17" y="16"/>
                  </a:lnTo>
                  <a:lnTo>
                    <a:pt x="0" y="16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70" name="Line 13"/>
            <p:cNvSpPr>
              <a:spLocks noChangeShapeType="1"/>
            </p:cNvSpPr>
            <p:nvPr/>
          </p:nvSpPr>
          <p:spPr bwMode="auto">
            <a:xfrm flipV="1">
              <a:off x="2032" y="2355"/>
              <a:ext cx="31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1" name="Oval 14"/>
            <p:cNvSpPr>
              <a:spLocks noChangeArrowheads="1"/>
            </p:cNvSpPr>
            <p:nvPr/>
          </p:nvSpPr>
          <p:spPr bwMode="auto">
            <a:xfrm rot="-1860000">
              <a:off x="2079" y="2344"/>
              <a:ext cx="16" cy="8"/>
            </a:xfrm>
            <a:prstGeom prst="ellipse">
              <a:avLst/>
            </a:prstGeom>
            <a:solidFill>
              <a:srgbClr val="99999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72" name="Line 15"/>
            <p:cNvSpPr>
              <a:spLocks noChangeShapeType="1"/>
            </p:cNvSpPr>
            <p:nvPr/>
          </p:nvSpPr>
          <p:spPr bwMode="auto">
            <a:xfrm flipV="1">
              <a:off x="2076" y="2335"/>
              <a:ext cx="10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3" name="Line 16"/>
            <p:cNvSpPr>
              <a:spLocks noChangeShapeType="1"/>
            </p:cNvSpPr>
            <p:nvPr/>
          </p:nvSpPr>
          <p:spPr bwMode="auto">
            <a:xfrm>
              <a:off x="2079" y="2347"/>
              <a:ext cx="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4" name="Oval 17"/>
            <p:cNvSpPr>
              <a:spLocks noChangeArrowheads="1"/>
            </p:cNvSpPr>
            <p:nvPr/>
          </p:nvSpPr>
          <p:spPr bwMode="auto">
            <a:xfrm rot="-1860000">
              <a:off x="2079" y="2339"/>
              <a:ext cx="68" cy="3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75" name="Line 18"/>
            <p:cNvSpPr>
              <a:spLocks noChangeShapeType="1"/>
            </p:cNvSpPr>
            <p:nvPr/>
          </p:nvSpPr>
          <p:spPr bwMode="auto">
            <a:xfrm flipV="1">
              <a:off x="2113" y="2306"/>
              <a:ext cx="34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" name="Freeform 19"/>
            <p:cNvSpPr>
              <a:spLocks/>
            </p:cNvSpPr>
            <p:nvPr/>
          </p:nvSpPr>
          <p:spPr bwMode="auto">
            <a:xfrm>
              <a:off x="2080" y="2337"/>
              <a:ext cx="23" cy="17"/>
            </a:xfrm>
            <a:custGeom>
              <a:avLst/>
              <a:gdLst>
                <a:gd name="T0" fmla="*/ 0 w 23"/>
                <a:gd name="T1" fmla="*/ 11 h 17"/>
                <a:gd name="T2" fmla="*/ 11 w 23"/>
                <a:gd name="T3" fmla="*/ 0 h 17"/>
                <a:gd name="T4" fmla="*/ 22 w 23"/>
                <a:gd name="T5" fmla="*/ 2 h 17"/>
                <a:gd name="T6" fmla="*/ 20 w 23"/>
                <a:gd name="T7" fmla="*/ 16 h 17"/>
                <a:gd name="T8" fmla="*/ 0 w 23"/>
                <a:gd name="T9" fmla="*/ 11 h 17"/>
                <a:gd name="T10" fmla="*/ 0 w 23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7">
                  <a:moveTo>
                    <a:pt x="0" y="11"/>
                  </a:moveTo>
                  <a:lnTo>
                    <a:pt x="11" y="0"/>
                  </a:lnTo>
                  <a:lnTo>
                    <a:pt x="22" y="2"/>
                  </a:lnTo>
                  <a:lnTo>
                    <a:pt x="20" y="16"/>
                  </a:lnTo>
                  <a:lnTo>
                    <a:pt x="0" y="1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77" name="Freeform 20"/>
            <p:cNvSpPr>
              <a:spLocks/>
            </p:cNvSpPr>
            <p:nvPr/>
          </p:nvSpPr>
          <p:spPr bwMode="auto">
            <a:xfrm>
              <a:off x="2082" y="2336"/>
              <a:ext cx="23" cy="19"/>
            </a:xfrm>
            <a:custGeom>
              <a:avLst/>
              <a:gdLst>
                <a:gd name="T0" fmla="*/ 15 w 23"/>
                <a:gd name="T1" fmla="*/ 0 h 19"/>
                <a:gd name="T2" fmla="*/ 22 w 23"/>
                <a:gd name="T3" fmla="*/ 9 h 19"/>
                <a:gd name="T4" fmla="*/ 13 w 23"/>
                <a:gd name="T5" fmla="*/ 18 h 19"/>
                <a:gd name="T6" fmla="*/ 0 w 23"/>
                <a:gd name="T7" fmla="*/ 14 h 19"/>
                <a:gd name="T8" fmla="*/ 11 w 23"/>
                <a:gd name="T9" fmla="*/ 4 h 19"/>
                <a:gd name="T10" fmla="*/ 15 w 23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9">
                  <a:moveTo>
                    <a:pt x="15" y="0"/>
                  </a:moveTo>
                  <a:lnTo>
                    <a:pt x="22" y="9"/>
                  </a:lnTo>
                  <a:lnTo>
                    <a:pt x="13" y="18"/>
                  </a:lnTo>
                  <a:lnTo>
                    <a:pt x="0" y="14"/>
                  </a:lnTo>
                  <a:lnTo>
                    <a:pt x="11" y="4"/>
                  </a:lnTo>
                  <a:lnTo>
                    <a:pt x="15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78" name="Rectangle 21"/>
            <p:cNvSpPr>
              <a:spLocks noChangeArrowheads="1"/>
            </p:cNvSpPr>
            <p:nvPr/>
          </p:nvSpPr>
          <p:spPr bwMode="auto">
            <a:xfrm rot="-1860000">
              <a:off x="2041" y="2386"/>
              <a:ext cx="15" cy="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altLang="es-ES"/>
            </a:p>
          </p:txBody>
        </p:sp>
        <p:sp>
          <p:nvSpPr>
            <p:cNvPr id="279" name="Freeform 22"/>
            <p:cNvSpPr>
              <a:spLocks/>
            </p:cNvSpPr>
            <p:nvPr/>
          </p:nvSpPr>
          <p:spPr bwMode="auto">
            <a:xfrm>
              <a:off x="1937" y="2350"/>
              <a:ext cx="122" cy="131"/>
            </a:xfrm>
            <a:custGeom>
              <a:avLst/>
              <a:gdLst>
                <a:gd name="T0" fmla="*/ 0 w 122"/>
                <a:gd name="T1" fmla="*/ 46 h 131"/>
                <a:gd name="T2" fmla="*/ 46 w 122"/>
                <a:gd name="T3" fmla="*/ 130 h 131"/>
                <a:gd name="T4" fmla="*/ 121 w 122"/>
                <a:gd name="T5" fmla="*/ 78 h 131"/>
                <a:gd name="T6" fmla="*/ 76 w 122"/>
                <a:gd name="T7" fmla="*/ 0 h 131"/>
                <a:gd name="T8" fmla="*/ 0 w 122"/>
                <a:gd name="T9" fmla="*/ 4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31">
                  <a:moveTo>
                    <a:pt x="0" y="46"/>
                  </a:moveTo>
                  <a:lnTo>
                    <a:pt x="46" y="130"/>
                  </a:lnTo>
                  <a:lnTo>
                    <a:pt x="121" y="78"/>
                  </a:lnTo>
                  <a:lnTo>
                    <a:pt x="76" y="0"/>
                  </a:lnTo>
                  <a:lnTo>
                    <a:pt x="0" y="4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0" name="Line 23"/>
            <p:cNvSpPr>
              <a:spLocks noChangeShapeType="1"/>
            </p:cNvSpPr>
            <p:nvPr/>
          </p:nvSpPr>
          <p:spPr bwMode="auto">
            <a:xfrm flipV="1">
              <a:off x="2099" y="2373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81" name="Line 24"/>
            <p:cNvSpPr>
              <a:spLocks noChangeShapeType="1"/>
            </p:cNvSpPr>
            <p:nvPr/>
          </p:nvSpPr>
          <p:spPr bwMode="auto">
            <a:xfrm flipV="1">
              <a:off x="2098" y="2371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82" name="Freeform 25"/>
            <p:cNvSpPr>
              <a:spLocks/>
            </p:cNvSpPr>
            <p:nvPr/>
          </p:nvSpPr>
          <p:spPr bwMode="auto">
            <a:xfrm>
              <a:off x="2099" y="2366"/>
              <a:ext cx="23" cy="22"/>
            </a:xfrm>
            <a:custGeom>
              <a:avLst/>
              <a:gdLst>
                <a:gd name="T0" fmla="*/ 17 w 23"/>
                <a:gd name="T1" fmla="*/ 16 h 22"/>
                <a:gd name="T2" fmla="*/ 22 w 23"/>
                <a:gd name="T3" fmla="*/ 13 h 22"/>
                <a:gd name="T4" fmla="*/ 22 w 23"/>
                <a:gd name="T5" fmla="*/ 13 h 22"/>
                <a:gd name="T6" fmla="*/ 21 w 23"/>
                <a:gd name="T7" fmla="*/ 11 h 22"/>
                <a:gd name="T8" fmla="*/ 16 w 23"/>
                <a:gd name="T9" fmla="*/ 1 h 22"/>
                <a:gd name="T10" fmla="*/ 16 w 23"/>
                <a:gd name="T11" fmla="*/ 1 h 22"/>
                <a:gd name="T12" fmla="*/ 15 w 23"/>
                <a:gd name="T13" fmla="*/ 0 h 22"/>
                <a:gd name="T14" fmla="*/ 11 w 23"/>
                <a:gd name="T15" fmla="*/ 3 h 22"/>
                <a:gd name="T16" fmla="*/ 7 w 23"/>
                <a:gd name="T17" fmla="*/ 8 h 22"/>
                <a:gd name="T18" fmla="*/ 7 w 23"/>
                <a:gd name="T19" fmla="*/ 8 h 22"/>
                <a:gd name="T20" fmla="*/ 3 w 23"/>
                <a:gd name="T21" fmla="*/ 13 h 22"/>
                <a:gd name="T22" fmla="*/ 3 w 23"/>
                <a:gd name="T23" fmla="*/ 13 h 22"/>
                <a:gd name="T24" fmla="*/ 0 w 23"/>
                <a:gd name="T25" fmla="*/ 18 h 22"/>
                <a:gd name="T26" fmla="*/ 0 w 23"/>
                <a:gd name="T27" fmla="*/ 20 h 22"/>
                <a:gd name="T28" fmla="*/ 5 w 23"/>
                <a:gd name="T29" fmla="*/ 17 h 22"/>
                <a:gd name="T30" fmla="*/ 7 w 23"/>
                <a:gd name="T31" fmla="*/ 21 h 22"/>
                <a:gd name="T32" fmla="*/ 13 w 23"/>
                <a:gd name="T33" fmla="*/ 20 h 22"/>
                <a:gd name="T34" fmla="*/ 13 w 23"/>
                <a:gd name="T35" fmla="*/ 20 h 22"/>
                <a:gd name="T36" fmla="*/ 17 w 23"/>
                <a:gd name="T37" fmla="*/ 16 h 22"/>
                <a:gd name="T38" fmla="*/ 17 w 23"/>
                <a:gd name="T39" fmla="*/ 16 h 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22">
                  <a:moveTo>
                    <a:pt x="17" y="16"/>
                  </a:moveTo>
                  <a:lnTo>
                    <a:pt x="22" y="13"/>
                  </a:lnTo>
                  <a:lnTo>
                    <a:pt x="21" y="11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7" y="8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5" y="17"/>
                  </a:lnTo>
                  <a:lnTo>
                    <a:pt x="7" y="21"/>
                  </a:lnTo>
                  <a:lnTo>
                    <a:pt x="13" y="20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3" name="Freeform 26"/>
            <p:cNvSpPr>
              <a:spLocks/>
            </p:cNvSpPr>
            <p:nvPr/>
          </p:nvSpPr>
          <p:spPr bwMode="auto">
            <a:xfrm>
              <a:off x="2099" y="2371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8 h 17"/>
                <a:gd name="T6" fmla="*/ 1 w 25"/>
                <a:gd name="T7" fmla="*/ 16 h 17"/>
                <a:gd name="T8" fmla="*/ 0 w 25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8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4" name="Freeform 27"/>
            <p:cNvSpPr>
              <a:spLocks/>
            </p:cNvSpPr>
            <p:nvPr/>
          </p:nvSpPr>
          <p:spPr bwMode="auto">
            <a:xfrm>
              <a:off x="2113" y="2366"/>
              <a:ext cx="20" cy="17"/>
            </a:xfrm>
            <a:custGeom>
              <a:avLst/>
              <a:gdLst>
                <a:gd name="T0" fmla="*/ 0 w 20"/>
                <a:gd name="T1" fmla="*/ 14 h 17"/>
                <a:gd name="T2" fmla="*/ 1 w 20"/>
                <a:gd name="T3" fmla="*/ 16 h 17"/>
                <a:gd name="T4" fmla="*/ 4 w 20"/>
                <a:gd name="T5" fmla="*/ 14 h 17"/>
                <a:gd name="T6" fmla="*/ 4 w 20"/>
                <a:gd name="T7" fmla="*/ 16 h 17"/>
                <a:gd name="T8" fmla="*/ 8 w 20"/>
                <a:gd name="T9" fmla="*/ 16 h 17"/>
                <a:gd name="T10" fmla="*/ 8 w 20"/>
                <a:gd name="T11" fmla="*/ 16 h 17"/>
                <a:gd name="T12" fmla="*/ 11 w 20"/>
                <a:gd name="T13" fmla="*/ 16 h 17"/>
                <a:gd name="T14" fmla="*/ 14 w 20"/>
                <a:gd name="T15" fmla="*/ 14 h 17"/>
                <a:gd name="T16" fmla="*/ 15 w 20"/>
                <a:gd name="T17" fmla="*/ 10 h 17"/>
                <a:gd name="T18" fmla="*/ 15 w 20"/>
                <a:gd name="T19" fmla="*/ 10 h 17"/>
                <a:gd name="T20" fmla="*/ 17 w 20"/>
                <a:gd name="T21" fmla="*/ 7 h 17"/>
                <a:gd name="T22" fmla="*/ 16 w 20"/>
                <a:gd name="T23" fmla="*/ 5 h 17"/>
                <a:gd name="T24" fmla="*/ 19 w 20"/>
                <a:gd name="T25" fmla="*/ 3 h 17"/>
                <a:gd name="T26" fmla="*/ 18 w 20"/>
                <a:gd name="T27" fmla="*/ 1 h 17"/>
                <a:gd name="T28" fmla="*/ 14 w 20"/>
                <a:gd name="T29" fmla="*/ 1 h 17"/>
                <a:gd name="T30" fmla="*/ 14 w 20"/>
                <a:gd name="T31" fmla="*/ 1 h 17"/>
                <a:gd name="T32" fmla="*/ 10 w 20"/>
                <a:gd name="T33" fmla="*/ 1 h 17"/>
                <a:gd name="T34" fmla="*/ 10 w 20"/>
                <a:gd name="T35" fmla="*/ 1 h 17"/>
                <a:gd name="T36" fmla="*/ 7 w 20"/>
                <a:gd name="T37" fmla="*/ 0 h 17"/>
                <a:gd name="T38" fmla="*/ 4 w 20"/>
                <a:gd name="T39" fmla="*/ 2 h 17"/>
                <a:gd name="T40" fmla="*/ 3 w 20"/>
                <a:gd name="T41" fmla="*/ 6 h 17"/>
                <a:gd name="T42" fmla="*/ 3 w 20"/>
                <a:gd name="T43" fmla="*/ 6 h 17"/>
                <a:gd name="T44" fmla="*/ 1 w 20"/>
                <a:gd name="T45" fmla="*/ 10 h 17"/>
                <a:gd name="T46" fmla="*/ 1 w 20"/>
                <a:gd name="T47" fmla="*/ 10 h 17"/>
                <a:gd name="T48" fmla="*/ 0 w 20"/>
                <a:gd name="T49" fmla="*/ 14 h 17"/>
                <a:gd name="T50" fmla="*/ 0 w 20"/>
                <a:gd name="T51" fmla="*/ 14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0" y="14"/>
                  </a:moveTo>
                  <a:lnTo>
                    <a:pt x="1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4" y="2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5" name="Line 28"/>
            <p:cNvSpPr>
              <a:spLocks noChangeShapeType="1"/>
            </p:cNvSpPr>
            <p:nvPr/>
          </p:nvSpPr>
          <p:spPr bwMode="auto">
            <a:xfrm flipV="1">
              <a:off x="2087" y="2370"/>
              <a:ext cx="10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86" name="Line 29"/>
            <p:cNvSpPr>
              <a:spLocks noChangeShapeType="1"/>
            </p:cNvSpPr>
            <p:nvPr/>
          </p:nvSpPr>
          <p:spPr bwMode="auto">
            <a:xfrm flipV="1">
              <a:off x="2085" y="2366"/>
              <a:ext cx="14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87" name="Freeform 30"/>
            <p:cNvSpPr>
              <a:spLocks/>
            </p:cNvSpPr>
            <p:nvPr/>
          </p:nvSpPr>
          <p:spPr bwMode="auto">
            <a:xfrm>
              <a:off x="2087" y="2363"/>
              <a:ext cx="27" cy="19"/>
            </a:xfrm>
            <a:custGeom>
              <a:avLst/>
              <a:gdLst>
                <a:gd name="T0" fmla="*/ 21 w 27"/>
                <a:gd name="T1" fmla="*/ 16 h 19"/>
                <a:gd name="T2" fmla="*/ 26 w 27"/>
                <a:gd name="T3" fmla="*/ 12 h 19"/>
                <a:gd name="T4" fmla="*/ 25 w 27"/>
                <a:gd name="T5" fmla="*/ 10 h 19"/>
                <a:gd name="T6" fmla="*/ 25 w 27"/>
                <a:gd name="T7" fmla="*/ 10 h 19"/>
                <a:gd name="T8" fmla="*/ 19 w 27"/>
                <a:gd name="T9" fmla="*/ 1 h 19"/>
                <a:gd name="T10" fmla="*/ 18 w 27"/>
                <a:gd name="T11" fmla="*/ 0 h 19"/>
                <a:gd name="T12" fmla="*/ 18 w 27"/>
                <a:gd name="T13" fmla="*/ 0 h 19"/>
                <a:gd name="T14" fmla="*/ 12 w 27"/>
                <a:gd name="T15" fmla="*/ 2 h 19"/>
                <a:gd name="T16" fmla="*/ 7 w 27"/>
                <a:gd name="T17" fmla="*/ 5 h 19"/>
                <a:gd name="T18" fmla="*/ 7 w 27"/>
                <a:gd name="T19" fmla="*/ 5 h 19"/>
                <a:gd name="T20" fmla="*/ 3 w 27"/>
                <a:gd name="T21" fmla="*/ 10 h 19"/>
                <a:gd name="T22" fmla="*/ 4 w 27"/>
                <a:gd name="T23" fmla="*/ 12 h 19"/>
                <a:gd name="T24" fmla="*/ 0 w 27"/>
                <a:gd name="T25" fmla="*/ 15 h 19"/>
                <a:gd name="T26" fmla="*/ 0 w 27"/>
                <a:gd name="T27" fmla="*/ 17 h 19"/>
                <a:gd name="T28" fmla="*/ 6 w 27"/>
                <a:gd name="T29" fmla="*/ 16 h 19"/>
                <a:gd name="T30" fmla="*/ 8 w 27"/>
                <a:gd name="T31" fmla="*/ 18 h 19"/>
                <a:gd name="T32" fmla="*/ 14 w 27"/>
                <a:gd name="T33" fmla="*/ 17 h 19"/>
                <a:gd name="T34" fmla="*/ 14 w 27"/>
                <a:gd name="T35" fmla="*/ 17 h 19"/>
                <a:gd name="T36" fmla="*/ 21 w 27"/>
                <a:gd name="T37" fmla="*/ 16 h 19"/>
                <a:gd name="T38" fmla="*/ 21 w 27"/>
                <a:gd name="T39" fmla="*/ 16 h 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7" h="19">
                  <a:moveTo>
                    <a:pt x="21" y="16"/>
                  </a:moveTo>
                  <a:lnTo>
                    <a:pt x="26" y="12"/>
                  </a:lnTo>
                  <a:lnTo>
                    <a:pt x="25" y="10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7" y="5"/>
                  </a:lnTo>
                  <a:lnTo>
                    <a:pt x="3" y="10"/>
                  </a:lnTo>
                  <a:lnTo>
                    <a:pt x="4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4" y="17"/>
                  </a:lnTo>
                  <a:lnTo>
                    <a:pt x="21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8" name="Freeform 31"/>
            <p:cNvSpPr>
              <a:spLocks/>
            </p:cNvSpPr>
            <p:nvPr/>
          </p:nvSpPr>
          <p:spPr bwMode="auto">
            <a:xfrm>
              <a:off x="2087" y="2367"/>
              <a:ext cx="26" cy="17"/>
            </a:xfrm>
            <a:custGeom>
              <a:avLst/>
              <a:gdLst>
                <a:gd name="T0" fmla="*/ 0 w 26"/>
                <a:gd name="T1" fmla="*/ 5 h 17"/>
                <a:gd name="T2" fmla="*/ 22 w 26"/>
                <a:gd name="T3" fmla="*/ 0 h 17"/>
                <a:gd name="T4" fmla="*/ 25 w 26"/>
                <a:gd name="T5" fmla="*/ 9 h 17"/>
                <a:gd name="T6" fmla="*/ 1 w 26"/>
                <a:gd name="T7" fmla="*/ 16 h 17"/>
                <a:gd name="T8" fmla="*/ 0 w 26"/>
                <a:gd name="T9" fmla="*/ 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5"/>
                  </a:moveTo>
                  <a:lnTo>
                    <a:pt x="22" y="0"/>
                  </a:lnTo>
                  <a:lnTo>
                    <a:pt x="25" y="9"/>
                  </a:lnTo>
                  <a:lnTo>
                    <a:pt x="1" y="16"/>
                  </a:lnTo>
                  <a:lnTo>
                    <a:pt x="0" y="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89" name="Freeform 32"/>
            <p:cNvSpPr>
              <a:spLocks/>
            </p:cNvSpPr>
            <p:nvPr/>
          </p:nvSpPr>
          <p:spPr bwMode="auto">
            <a:xfrm>
              <a:off x="2099" y="2357"/>
              <a:ext cx="21" cy="21"/>
            </a:xfrm>
            <a:custGeom>
              <a:avLst/>
              <a:gdLst>
                <a:gd name="T0" fmla="*/ 0 w 21"/>
                <a:gd name="T1" fmla="*/ 14 h 21"/>
                <a:gd name="T2" fmla="*/ 1 w 21"/>
                <a:gd name="T3" fmla="*/ 17 h 21"/>
                <a:gd name="T4" fmla="*/ 4 w 21"/>
                <a:gd name="T5" fmla="*/ 15 h 21"/>
                <a:gd name="T6" fmla="*/ 6 w 21"/>
                <a:gd name="T7" fmla="*/ 20 h 21"/>
                <a:gd name="T8" fmla="*/ 10 w 21"/>
                <a:gd name="T9" fmla="*/ 20 h 21"/>
                <a:gd name="T10" fmla="*/ 10 w 21"/>
                <a:gd name="T11" fmla="*/ 20 h 21"/>
                <a:gd name="T12" fmla="*/ 13 w 21"/>
                <a:gd name="T13" fmla="*/ 18 h 21"/>
                <a:gd name="T14" fmla="*/ 16 w 21"/>
                <a:gd name="T15" fmla="*/ 17 h 21"/>
                <a:gd name="T16" fmla="*/ 16 w 21"/>
                <a:gd name="T17" fmla="*/ 17 h 21"/>
                <a:gd name="T18" fmla="*/ 19 w 21"/>
                <a:gd name="T19" fmla="*/ 15 h 21"/>
                <a:gd name="T20" fmla="*/ 20 w 21"/>
                <a:gd name="T21" fmla="*/ 11 h 21"/>
                <a:gd name="T22" fmla="*/ 17 w 21"/>
                <a:gd name="T23" fmla="*/ 6 h 21"/>
                <a:gd name="T24" fmla="*/ 20 w 21"/>
                <a:gd name="T25" fmla="*/ 4 h 21"/>
                <a:gd name="T26" fmla="*/ 19 w 21"/>
                <a:gd name="T27" fmla="*/ 2 h 21"/>
                <a:gd name="T28" fmla="*/ 15 w 21"/>
                <a:gd name="T29" fmla="*/ 2 h 21"/>
                <a:gd name="T30" fmla="*/ 15 w 21"/>
                <a:gd name="T31" fmla="*/ 2 h 21"/>
                <a:gd name="T32" fmla="*/ 13 w 21"/>
                <a:gd name="T33" fmla="*/ 0 h 21"/>
                <a:gd name="T34" fmla="*/ 10 w 21"/>
                <a:gd name="T35" fmla="*/ 1 h 21"/>
                <a:gd name="T36" fmla="*/ 8 w 21"/>
                <a:gd name="T37" fmla="*/ 3 h 21"/>
                <a:gd name="T38" fmla="*/ 3 w 21"/>
                <a:gd name="T39" fmla="*/ 6 h 21"/>
                <a:gd name="T40" fmla="*/ 3 w 21"/>
                <a:gd name="T41" fmla="*/ 6 h 21"/>
                <a:gd name="T42" fmla="*/ 0 w 21"/>
                <a:gd name="T43" fmla="*/ 8 h 21"/>
                <a:gd name="T44" fmla="*/ 1 w 21"/>
                <a:gd name="T45" fmla="*/ 10 h 21"/>
                <a:gd name="T46" fmla="*/ 1 w 21"/>
                <a:gd name="T47" fmla="*/ 10 h 21"/>
                <a:gd name="T48" fmla="*/ 0 w 21"/>
                <a:gd name="T49" fmla="*/ 14 h 21"/>
                <a:gd name="T50" fmla="*/ 0 w 21"/>
                <a:gd name="T51" fmla="*/ 14 h 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" h="21">
                  <a:moveTo>
                    <a:pt x="0" y="14"/>
                  </a:moveTo>
                  <a:lnTo>
                    <a:pt x="1" y="17"/>
                  </a:lnTo>
                  <a:lnTo>
                    <a:pt x="4" y="15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3" y="18"/>
                  </a:lnTo>
                  <a:lnTo>
                    <a:pt x="16" y="17"/>
                  </a:lnTo>
                  <a:lnTo>
                    <a:pt x="19" y="15"/>
                  </a:lnTo>
                  <a:lnTo>
                    <a:pt x="20" y="11"/>
                  </a:lnTo>
                  <a:lnTo>
                    <a:pt x="17" y="6"/>
                  </a:lnTo>
                  <a:lnTo>
                    <a:pt x="20" y="4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3"/>
                  </a:lnTo>
                  <a:lnTo>
                    <a:pt x="3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0" name="Line 33"/>
            <p:cNvSpPr>
              <a:spLocks noChangeShapeType="1"/>
            </p:cNvSpPr>
            <p:nvPr/>
          </p:nvSpPr>
          <p:spPr bwMode="auto">
            <a:xfrm flipV="1">
              <a:off x="2087" y="2355"/>
              <a:ext cx="12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1" name="Line 34"/>
            <p:cNvSpPr>
              <a:spLocks noChangeShapeType="1"/>
            </p:cNvSpPr>
            <p:nvPr/>
          </p:nvSpPr>
          <p:spPr bwMode="auto">
            <a:xfrm flipV="1">
              <a:off x="2088" y="2352"/>
              <a:ext cx="12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2" name="Freeform 35"/>
            <p:cNvSpPr>
              <a:spLocks/>
            </p:cNvSpPr>
            <p:nvPr/>
          </p:nvSpPr>
          <p:spPr bwMode="auto">
            <a:xfrm>
              <a:off x="2087" y="2348"/>
              <a:ext cx="25" cy="21"/>
            </a:xfrm>
            <a:custGeom>
              <a:avLst/>
              <a:gdLst>
                <a:gd name="T0" fmla="*/ 20 w 25"/>
                <a:gd name="T1" fmla="*/ 15 h 21"/>
                <a:gd name="T2" fmla="*/ 20 w 25"/>
                <a:gd name="T3" fmla="*/ 15 h 21"/>
                <a:gd name="T4" fmla="*/ 19 w 25"/>
                <a:gd name="T5" fmla="*/ 13 h 21"/>
                <a:gd name="T6" fmla="*/ 24 w 25"/>
                <a:gd name="T7" fmla="*/ 9 h 21"/>
                <a:gd name="T8" fmla="*/ 18 w 25"/>
                <a:gd name="T9" fmla="*/ 0 h 21"/>
                <a:gd name="T10" fmla="*/ 13 w 25"/>
                <a:gd name="T11" fmla="*/ 3 h 21"/>
                <a:gd name="T12" fmla="*/ 12 w 25"/>
                <a:gd name="T13" fmla="*/ 1 h 21"/>
                <a:gd name="T14" fmla="*/ 8 w 25"/>
                <a:gd name="T15" fmla="*/ 4 h 21"/>
                <a:gd name="T16" fmla="*/ 9 w 25"/>
                <a:gd name="T17" fmla="*/ 6 h 21"/>
                <a:gd name="T18" fmla="*/ 3 w 25"/>
                <a:gd name="T19" fmla="*/ 9 h 21"/>
                <a:gd name="T20" fmla="*/ 0 w 25"/>
                <a:gd name="T21" fmla="*/ 15 h 21"/>
                <a:gd name="T22" fmla="*/ 0 w 25"/>
                <a:gd name="T23" fmla="*/ 16 h 21"/>
                <a:gd name="T24" fmla="*/ 0 w 25"/>
                <a:gd name="T25" fmla="*/ 16 h 21"/>
                <a:gd name="T26" fmla="*/ 2 w 25"/>
                <a:gd name="T27" fmla="*/ 18 h 21"/>
                <a:gd name="T28" fmla="*/ 3 w 25"/>
                <a:gd name="T29" fmla="*/ 20 h 21"/>
                <a:gd name="T30" fmla="*/ 3 w 25"/>
                <a:gd name="T31" fmla="*/ 20 h 21"/>
                <a:gd name="T32" fmla="*/ 9 w 25"/>
                <a:gd name="T33" fmla="*/ 19 h 21"/>
                <a:gd name="T34" fmla="*/ 14 w 25"/>
                <a:gd name="T35" fmla="*/ 16 h 21"/>
                <a:gd name="T36" fmla="*/ 15 w 25"/>
                <a:gd name="T37" fmla="*/ 18 h 21"/>
                <a:gd name="T38" fmla="*/ 20 w 25"/>
                <a:gd name="T39" fmla="*/ 15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20" y="15"/>
                  </a:moveTo>
                  <a:lnTo>
                    <a:pt x="20" y="15"/>
                  </a:lnTo>
                  <a:lnTo>
                    <a:pt x="19" y="13"/>
                  </a:lnTo>
                  <a:lnTo>
                    <a:pt x="24" y="9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8" y="4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3" y="20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5" y="18"/>
                  </a:lnTo>
                  <a:lnTo>
                    <a:pt x="20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3" name="Freeform 36"/>
            <p:cNvSpPr>
              <a:spLocks/>
            </p:cNvSpPr>
            <p:nvPr/>
          </p:nvSpPr>
          <p:spPr bwMode="auto">
            <a:xfrm>
              <a:off x="2087" y="2354"/>
              <a:ext cx="27" cy="17"/>
            </a:xfrm>
            <a:custGeom>
              <a:avLst/>
              <a:gdLst>
                <a:gd name="T0" fmla="*/ 0 w 27"/>
                <a:gd name="T1" fmla="*/ 6 h 17"/>
                <a:gd name="T2" fmla="*/ 23 w 27"/>
                <a:gd name="T3" fmla="*/ 0 h 17"/>
                <a:gd name="T4" fmla="*/ 26 w 27"/>
                <a:gd name="T5" fmla="*/ 9 h 17"/>
                <a:gd name="T6" fmla="*/ 1 w 27"/>
                <a:gd name="T7" fmla="*/ 16 h 17"/>
                <a:gd name="T8" fmla="*/ 0 w 27"/>
                <a:gd name="T9" fmla="*/ 6 h 17"/>
                <a:gd name="T10" fmla="*/ 0 w 2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7">
                  <a:moveTo>
                    <a:pt x="0" y="6"/>
                  </a:moveTo>
                  <a:lnTo>
                    <a:pt x="23" y="0"/>
                  </a:lnTo>
                  <a:lnTo>
                    <a:pt x="26" y="9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4" name="Freeform 37"/>
            <p:cNvSpPr>
              <a:spLocks/>
            </p:cNvSpPr>
            <p:nvPr/>
          </p:nvSpPr>
          <p:spPr bwMode="auto">
            <a:xfrm>
              <a:off x="2099" y="2347"/>
              <a:ext cx="22" cy="20"/>
            </a:xfrm>
            <a:custGeom>
              <a:avLst/>
              <a:gdLst>
                <a:gd name="T0" fmla="*/ 0 w 22"/>
                <a:gd name="T1" fmla="*/ 15 h 20"/>
                <a:gd name="T2" fmla="*/ 2 w 22"/>
                <a:gd name="T3" fmla="*/ 17 h 20"/>
                <a:gd name="T4" fmla="*/ 3 w 22"/>
                <a:gd name="T5" fmla="*/ 19 h 20"/>
                <a:gd name="T6" fmla="*/ 11 w 22"/>
                <a:gd name="T7" fmla="*/ 19 h 20"/>
                <a:gd name="T8" fmla="*/ 14 w 22"/>
                <a:gd name="T9" fmla="*/ 16 h 20"/>
                <a:gd name="T10" fmla="*/ 14 w 22"/>
                <a:gd name="T11" fmla="*/ 14 h 20"/>
                <a:gd name="T12" fmla="*/ 16 w 22"/>
                <a:gd name="T13" fmla="*/ 12 h 20"/>
                <a:gd name="T14" fmla="*/ 19 w 22"/>
                <a:gd name="T15" fmla="*/ 8 h 20"/>
                <a:gd name="T16" fmla="*/ 17 w 22"/>
                <a:gd name="T17" fmla="*/ 6 h 20"/>
                <a:gd name="T18" fmla="*/ 21 w 22"/>
                <a:gd name="T19" fmla="*/ 4 h 20"/>
                <a:gd name="T20" fmla="*/ 19 w 22"/>
                <a:gd name="T21" fmla="*/ 0 h 20"/>
                <a:gd name="T22" fmla="*/ 15 w 22"/>
                <a:gd name="T23" fmla="*/ 2 h 20"/>
                <a:gd name="T24" fmla="*/ 14 w 22"/>
                <a:gd name="T25" fmla="*/ 0 h 20"/>
                <a:gd name="T26" fmla="*/ 10 w 22"/>
                <a:gd name="T27" fmla="*/ 1 h 20"/>
                <a:gd name="T28" fmla="*/ 7 w 22"/>
                <a:gd name="T29" fmla="*/ 3 h 20"/>
                <a:gd name="T30" fmla="*/ 7 w 22"/>
                <a:gd name="T31" fmla="*/ 3 h 20"/>
                <a:gd name="T32" fmla="*/ 4 w 22"/>
                <a:gd name="T33" fmla="*/ 5 h 20"/>
                <a:gd name="T34" fmla="*/ 0 w 22"/>
                <a:gd name="T35" fmla="*/ 13 h 20"/>
                <a:gd name="T36" fmla="*/ 0 w 22"/>
                <a:gd name="T37" fmla="*/ 15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20">
                  <a:moveTo>
                    <a:pt x="0" y="15"/>
                  </a:moveTo>
                  <a:lnTo>
                    <a:pt x="2" y="17"/>
                  </a:lnTo>
                  <a:lnTo>
                    <a:pt x="3" y="19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9" y="8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7" y="3"/>
                  </a:lnTo>
                  <a:lnTo>
                    <a:pt x="4" y="5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5" name="Line 38"/>
            <p:cNvSpPr>
              <a:spLocks noChangeShapeType="1"/>
            </p:cNvSpPr>
            <p:nvPr/>
          </p:nvSpPr>
          <p:spPr bwMode="auto">
            <a:xfrm flipV="1">
              <a:off x="2104" y="2338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6" name="Line 39"/>
            <p:cNvSpPr>
              <a:spLocks noChangeShapeType="1"/>
            </p:cNvSpPr>
            <p:nvPr/>
          </p:nvSpPr>
          <p:spPr bwMode="auto">
            <a:xfrm flipV="1">
              <a:off x="2104" y="2338"/>
              <a:ext cx="12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7" name="Freeform 40"/>
            <p:cNvSpPr>
              <a:spLocks/>
            </p:cNvSpPr>
            <p:nvPr/>
          </p:nvSpPr>
          <p:spPr bwMode="auto">
            <a:xfrm>
              <a:off x="2107" y="2332"/>
              <a:ext cx="24" cy="21"/>
            </a:xfrm>
            <a:custGeom>
              <a:avLst/>
              <a:gdLst>
                <a:gd name="T0" fmla="*/ 17 w 24"/>
                <a:gd name="T1" fmla="*/ 16 h 21"/>
                <a:gd name="T2" fmla="*/ 23 w 24"/>
                <a:gd name="T3" fmla="*/ 13 h 21"/>
                <a:gd name="T4" fmla="*/ 22 w 24"/>
                <a:gd name="T5" fmla="*/ 11 h 21"/>
                <a:gd name="T6" fmla="*/ 22 w 24"/>
                <a:gd name="T7" fmla="*/ 11 h 21"/>
                <a:gd name="T8" fmla="*/ 16 w 24"/>
                <a:gd name="T9" fmla="*/ 1 h 21"/>
                <a:gd name="T10" fmla="*/ 16 w 24"/>
                <a:gd name="T11" fmla="*/ 1 h 21"/>
                <a:gd name="T12" fmla="*/ 15 w 24"/>
                <a:gd name="T13" fmla="*/ 0 h 21"/>
                <a:gd name="T14" fmla="*/ 10 w 24"/>
                <a:gd name="T15" fmla="*/ 2 h 21"/>
                <a:gd name="T16" fmla="*/ 7 w 24"/>
                <a:gd name="T17" fmla="*/ 7 h 21"/>
                <a:gd name="T18" fmla="*/ 7 w 24"/>
                <a:gd name="T19" fmla="*/ 7 h 21"/>
                <a:gd name="T20" fmla="*/ 3 w 24"/>
                <a:gd name="T21" fmla="*/ 12 h 21"/>
                <a:gd name="T22" fmla="*/ 3 w 24"/>
                <a:gd name="T23" fmla="*/ 12 h 21"/>
                <a:gd name="T24" fmla="*/ 0 w 24"/>
                <a:gd name="T25" fmla="*/ 18 h 21"/>
                <a:gd name="T26" fmla="*/ 0 w 24"/>
                <a:gd name="T27" fmla="*/ 20 h 21"/>
                <a:gd name="T28" fmla="*/ 6 w 24"/>
                <a:gd name="T29" fmla="*/ 18 h 21"/>
                <a:gd name="T30" fmla="*/ 6 w 24"/>
                <a:gd name="T31" fmla="*/ 18 h 21"/>
                <a:gd name="T32" fmla="*/ 12 w 24"/>
                <a:gd name="T33" fmla="*/ 17 h 21"/>
                <a:gd name="T34" fmla="*/ 12 w 24"/>
                <a:gd name="T35" fmla="*/ 17 h 21"/>
                <a:gd name="T36" fmla="*/ 17 w 24"/>
                <a:gd name="T37" fmla="*/ 16 h 21"/>
                <a:gd name="T38" fmla="*/ 17 w 24"/>
                <a:gd name="T39" fmla="*/ 1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1">
                  <a:moveTo>
                    <a:pt x="17" y="16"/>
                  </a:moveTo>
                  <a:lnTo>
                    <a:pt x="23" y="13"/>
                  </a:lnTo>
                  <a:lnTo>
                    <a:pt x="22" y="11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7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12" y="17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8" name="Freeform 41"/>
            <p:cNvSpPr>
              <a:spLocks/>
            </p:cNvSpPr>
            <p:nvPr/>
          </p:nvSpPr>
          <p:spPr bwMode="auto">
            <a:xfrm>
              <a:off x="2105" y="2338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299" name="Freeform 42"/>
            <p:cNvSpPr>
              <a:spLocks/>
            </p:cNvSpPr>
            <p:nvPr/>
          </p:nvSpPr>
          <p:spPr bwMode="auto">
            <a:xfrm>
              <a:off x="2117" y="2330"/>
              <a:ext cx="22" cy="18"/>
            </a:xfrm>
            <a:custGeom>
              <a:avLst/>
              <a:gdLst>
                <a:gd name="T0" fmla="*/ 0 w 22"/>
                <a:gd name="T1" fmla="*/ 15 h 18"/>
                <a:gd name="T2" fmla="*/ 0 w 22"/>
                <a:gd name="T3" fmla="*/ 15 h 18"/>
                <a:gd name="T4" fmla="*/ 4 w 22"/>
                <a:gd name="T5" fmla="*/ 15 h 18"/>
                <a:gd name="T6" fmla="*/ 5 w 22"/>
                <a:gd name="T7" fmla="*/ 17 h 18"/>
                <a:gd name="T8" fmla="*/ 10 w 22"/>
                <a:gd name="T9" fmla="*/ 17 h 18"/>
                <a:gd name="T10" fmla="*/ 10 w 22"/>
                <a:gd name="T11" fmla="*/ 17 h 18"/>
                <a:gd name="T12" fmla="*/ 14 w 22"/>
                <a:gd name="T13" fmla="*/ 17 h 18"/>
                <a:gd name="T14" fmla="*/ 17 w 22"/>
                <a:gd name="T15" fmla="*/ 15 h 18"/>
                <a:gd name="T16" fmla="*/ 15 w 22"/>
                <a:gd name="T17" fmla="*/ 13 h 18"/>
                <a:gd name="T18" fmla="*/ 18 w 22"/>
                <a:gd name="T19" fmla="*/ 12 h 18"/>
                <a:gd name="T20" fmla="*/ 20 w 22"/>
                <a:gd name="T21" fmla="*/ 8 h 18"/>
                <a:gd name="T22" fmla="*/ 19 w 22"/>
                <a:gd name="T23" fmla="*/ 6 h 18"/>
                <a:gd name="T24" fmla="*/ 21 w 22"/>
                <a:gd name="T25" fmla="*/ 2 h 18"/>
                <a:gd name="T26" fmla="*/ 20 w 22"/>
                <a:gd name="T27" fmla="*/ 0 h 18"/>
                <a:gd name="T28" fmla="*/ 17 w 22"/>
                <a:gd name="T29" fmla="*/ 2 h 18"/>
                <a:gd name="T30" fmla="*/ 15 w 22"/>
                <a:gd name="T31" fmla="*/ 0 h 18"/>
                <a:gd name="T32" fmla="*/ 11 w 22"/>
                <a:gd name="T33" fmla="*/ 0 h 18"/>
                <a:gd name="T34" fmla="*/ 8 w 22"/>
                <a:gd name="T35" fmla="*/ 2 h 18"/>
                <a:gd name="T36" fmla="*/ 8 w 22"/>
                <a:gd name="T37" fmla="*/ 2 h 18"/>
                <a:gd name="T38" fmla="*/ 5 w 22"/>
                <a:gd name="T39" fmla="*/ 4 h 18"/>
                <a:gd name="T40" fmla="*/ 3 w 22"/>
                <a:gd name="T41" fmla="*/ 5 h 18"/>
                <a:gd name="T42" fmla="*/ 3 w 22"/>
                <a:gd name="T43" fmla="*/ 5 h 18"/>
                <a:gd name="T44" fmla="*/ 1 w 22"/>
                <a:gd name="T45" fmla="*/ 9 h 18"/>
                <a:gd name="T46" fmla="*/ 2 w 22"/>
                <a:gd name="T47" fmla="*/ 11 h 18"/>
                <a:gd name="T48" fmla="*/ 0 w 22"/>
                <a:gd name="T49" fmla="*/ 13 h 18"/>
                <a:gd name="T50" fmla="*/ 0 w 22"/>
                <a:gd name="T51" fmla="*/ 15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8">
                  <a:moveTo>
                    <a:pt x="0" y="15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1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0" name="Line 43"/>
            <p:cNvSpPr>
              <a:spLocks noChangeShapeType="1"/>
            </p:cNvSpPr>
            <p:nvPr/>
          </p:nvSpPr>
          <p:spPr bwMode="auto">
            <a:xfrm flipV="1">
              <a:off x="2124" y="2331"/>
              <a:ext cx="10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1" name="Line 44"/>
            <p:cNvSpPr>
              <a:spLocks noChangeShapeType="1"/>
            </p:cNvSpPr>
            <p:nvPr/>
          </p:nvSpPr>
          <p:spPr bwMode="auto">
            <a:xfrm flipV="1">
              <a:off x="2123" y="2327"/>
              <a:ext cx="13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2" name="Freeform 45"/>
            <p:cNvSpPr>
              <a:spLocks/>
            </p:cNvSpPr>
            <p:nvPr/>
          </p:nvSpPr>
          <p:spPr bwMode="auto">
            <a:xfrm>
              <a:off x="2127" y="2323"/>
              <a:ext cx="22" cy="23"/>
            </a:xfrm>
            <a:custGeom>
              <a:avLst/>
              <a:gdLst>
                <a:gd name="T0" fmla="*/ 16 w 22"/>
                <a:gd name="T1" fmla="*/ 17 h 23"/>
                <a:gd name="T2" fmla="*/ 21 w 22"/>
                <a:gd name="T3" fmla="*/ 14 h 23"/>
                <a:gd name="T4" fmla="*/ 21 w 22"/>
                <a:gd name="T5" fmla="*/ 14 h 23"/>
                <a:gd name="T6" fmla="*/ 20 w 22"/>
                <a:gd name="T7" fmla="*/ 11 h 23"/>
                <a:gd name="T8" fmla="*/ 15 w 22"/>
                <a:gd name="T9" fmla="*/ 2 h 23"/>
                <a:gd name="T10" fmla="*/ 14 w 22"/>
                <a:gd name="T11" fmla="*/ 0 h 23"/>
                <a:gd name="T12" fmla="*/ 14 w 22"/>
                <a:gd name="T13" fmla="*/ 0 h 23"/>
                <a:gd name="T14" fmla="*/ 9 w 22"/>
                <a:gd name="T15" fmla="*/ 3 h 23"/>
                <a:gd name="T16" fmla="*/ 5 w 22"/>
                <a:gd name="T17" fmla="*/ 6 h 23"/>
                <a:gd name="T18" fmla="*/ 5 w 22"/>
                <a:gd name="T19" fmla="*/ 6 h 23"/>
                <a:gd name="T20" fmla="*/ 3 w 22"/>
                <a:gd name="T21" fmla="*/ 14 h 23"/>
                <a:gd name="T22" fmla="*/ 3 w 22"/>
                <a:gd name="T23" fmla="*/ 14 h 23"/>
                <a:gd name="T24" fmla="*/ 0 w 22"/>
                <a:gd name="T25" fmla="*/ 20 h 23"/>
                <a:gd name="T26" fmla="*/ 0 w 22"/>
                <a:gd name="T27" fmla="*/ 22 h 23"/>
                <a:gd name="T28" fmla="*/ 5 w 22"/>
                <a:gd name="T29" fmla="*/ 19 h 23"/>
                <a:gd name="T30" fmla="*/ 6 w 22"/>
                <a:gd name="T31" fmla="*/ 21 h 23"/>
                <a:gd name="T32" fmla="*/ 11 w 22"/>
                <a:gd name="T33" fmla="*/ 20 h 23"/>
                <a:gd name="T34" fmla="*/ 11 w 22"/>
                <a:gd name="T35" fmla="*/ 20 h 23"/>
                <a:gd name="T36" fmla="*/ 16 w 22"/>
                <a:gd name="T37" fmla="*/ 17 h 23"/>
                <a:gd name="T38" fmla="*/ 16 w 22"/>
                <a:gd name="T39" fmla="*/ 17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" h="23">
                  <a:moveTo>
                    <a:pt x="16" y="17"/>
                  </a:moveTo>
                  <a:lnTo>
                    <a:pt x="21" y="14"/>
                  </a:lnTo>
                  <a:lnTo>
                    <a:pt x="20" y="11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9" y="3"/>
                  </a:lnTo>
                  <a:lnTo>
                    <a:pt x="5" y="6"/>
                  </a:lnTo>
                  <a:lnTo>
                    <a:pt x="3" y="14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11" y="20"/>
                  </a:lnTo>
                  <a:lnTo>
                    <a:pt x="16" y="1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3" name="Freeform 46"/>
            <p:cNvSpPr>
              <a:spLocks/>
            </p:cNvSpPr>
            <p:nvPr/>
          </p:nvSpPr>
          <p:spPr bwMode="auto">
            <a:xfrm>
              <a:off x="2123" y="2328"/>
              <a:ext cx="25" cy="18"/>
            </a:xfrm>
            <a:custGeom>
              <a:avLst/>
              <a:gdLst>
                <a:gd name="T0" fmla="*/ 0 w 25"/>
                <a:gd name="T1" fmla="*/ 7 h 18"/>
                <a:gd name="T2" fmla="*/ 21 w 25"/>
                <a:gd name="T3" fmla="*/ 0 h 18"/>
                <a:gd name="T4" fmla="*/ 24 w 25"/>
                <a:gd name="T5" fmla="*/ 9 h 18"/>
                <a:gd name="T6" fmla="*/ 2 w 25"/>
                <a:gd name="T7" fmla="*/ 17 h 18"/>
                <a:gd name="T8" fmla="*/ 0 w 25"/>
                <a:gd name="T9" fmla="*/ 6 h 18"/>
                <a:gd name="T10" fmla="*/ 0 w 25"/>
                <a:gd name="T11" fmla="*/ 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8">
                  <a:moveTo>
                    <a:pt x="0" y="7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2" y="17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4" name="Freeform 47"/>
            <p:cNvSpPr>
              <a:spLocks/>
            </p:cNvSpPr>
            <p:nvPr/>
          </p:nvSpPr>
          <p:spPr bwMode="auto">
            <a:xfrm>
              <a:off x="2138" y="2324"/>
              <a:ext cx="22" cy="17"/>
            </a:xfrm>
            <a:custGeom>
              <a:avLst/>
              <a:gdLst>
                <a:gd name="T0" fmla="*/ 0 w 22"/>
                <a:gd name="T1" fmla="*/ 14 h 17"/>
                <a:gd name="T2" fmla="*/ 0 w 22"/>
                <a:gd name="T3" fmla="*/ 14 h 17"/>
                <a:gd name="T4" fmla="*/ 5 w 22"/>
                <a:gd name="T5" fmla="*/ 14 h 17"/>
                <a:gd name="T6" fmla="*/ 6 w 22"/>
                <a:gd name="T7" fmla="*/ 16 h 17"/>
                <a:gd name="T8" fmla="*/ 10 w 22"/>
                <a:gd name="T9" fmla="*/ 16 h 17"/>
                <a:gd name="T10" fmla="*/ 10 w 22"/>
                <a:gd name="T11" fmla="*/ 16 h 17"/>
                <a:gd name="T12" fmla="*/ 12 w 22"/>
                <a:gd name="T13" fmla="*/ 14 h 17"/>
                <a:gd name="T14" fmla="*/ 15 w 22"/>
                <a:gd name="T15" fmla="*/ 12 h 17"/>
                <a:gd name="T16" fmla="*/ 15 w 22"/>
                <a:gd name="T17" fmla="*/ 12 h 17"/>
                <a:gd name="T18" fmla="*/ 18 w 22"/>
                <a:gd name="T19" fmla="*/ 10 h 17"/>
                <a:gd name="T20" fmla="*/ 20 w 22"/>
                <a:gd name="T21" fmla="*/ 7 h 17"/>
                <a:gd name="T22" fmla="*/ 19 w 22"/>
                <a:gd name="T23" fmla="*/ 5 h 17"/>
                <a:gd name="T24" fmla="*/ 21 w 22"/>
                <a:gd name="T25" fmla="*/ 1 h 17"/>
                <a:gd name="T26" fmla="*/ 20 w 22"/>
                <a:gd name="T27" fmla="*/ 0 h 17"/>
                <a:gd name="T28" fmla="*/ 15 w 22"/>
                <a:gd name="T29" fmla="*/ 0 h 17"/>
                <a:gd name="T30" fmla="*/ 15 w 22"/>
                <a:gd name="T31" fmla="*/ 0 h 17"/>
                <a:gd name="T32" fmla="*/ 11 w 22"/>
                <a:gd name="T33" fmla="*/ 0 h 17"/>
                <a:gd name="T34" fmla="*/ 9 w 22"/>
                <a:gd name="T35" fmla="*/ 1 h 17"/>
                <a:gd name="T36" fmla="*/ 8 w 22"/>
                <a:gd name="T37" fmla="*/ 0 h 17"/>
                <a:gd name="T38" fmla="*/ 5 w 22"/>
                <a:gd name="T39" fmla="*/ 0 h 17"/>
                <a:gd name="T40" fmla="*/ 3 w 22"/>
                <a:gd name="T41" fmla="*/ 4 h 17"/>
                <a:gd name="T42" fmla="*/ 3 w 22"/>
                <a:gd name="T43" fmla="*/ 4 h 17"/>
                <a:gd name="T44" fmla="*/ 1 w 22"/>
                <a:gd name="T45" fmla="*/ 8 h 17"/>
                <a:gd name="T46" fmla="*/ 1 w 22"/>
                <a:gd name="T47" fmla="*/ 8 h 17"/>
                <a:gd name="T48" fmla="*/ 0 w 22"/>
                <a:gd name="T49" fmla="*/ 12 h 17"/>
                <a:gd name="T50" fmla="*/ 0 w 22"/>
                <a:gd name="T51" fmla="*/ 14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0" y="14"/>
                  </a:moveTo>
                  <a:lnTo>
                    <a:pt x="0" y="14"/>
                  </a:lnTo>
                  <a:lnTo>
                    <a:pt x="5" y="14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5" y="12"/>
                  </a:lnTo>
                  <a:lnTo>
                    <a:pt x="18" y="10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5" name="Line 48"/>
            <p:cNvSpPr>
              <a:spLocks noChangeShapeType="1"/>
            </p:cNvSpPr>
            <p:nvPr/>
          </p:nvSpPr>
          <p:spPr bwMode="auto">
            <a:xfrm flipV="1">
              <a:off x="2138" y="2335"/>
              <a:ext cx="11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6" name="Line 49"/>
            <p:cNvSpPr>
              <a:spLocks noChangeShapeType="1"/>
            </p:cNvSpPr>
            <p:nvPr/>
          </p:nvSpPr>
          <p:spPr bwMode="auto">
            <a:xfrm flipV="1">
              <a:off x="2138" y="2333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07" name="Freeform 50"/>
            <p:cNvSpPr>
              <a:spLocks/>
            </p:cNvSpPr>
            <p:nvPr/>
          </p:nvSpPr>
          <p:spPr bwMode="auto">
            <a:xfrm>
              <a:off x="2138" y="2328"/>
              <a:ext cx="25" cy="20"/>
            </a:xfrm>
            <a:custGeom>
              <a:avLst/>
              <a:gdLst>
                <a:gd name="T0" fmla="*/ 21 w 25"/>
                <a:gd name="T1" fmla="*/ 13 h 20"/>
                <a:gd name="T2" fmla="*/ 21 w 25"/>
                <a:gd name="T3" fmla="*/ 13 h 20"/>
                <a:gd name="T4" fmla="*/ 21 w 25"/>
                <a:gd name="T5" fmla="*/ 13 h 20"/>
                <a:gd name="T6" fmla="*/ 24 w 25"/>
                <a:gd name="T7" fmla="*/ 9 h 20"/>
                <a:gd name="T8" fmla="*/ 19 w 25"/>
                <a:gd name="T9" fmla="*/ 0 h 20"/>
                <a:gd name="T10" fmla="*/ 13 w 25"/>
                <a:gd name="T11" fmla="*/ 0 h 20"/>
                <a:gd name="T12" fmla="*/ 13 w 25"/>
                <a:gd name="T13" fmla="*/ 0 h 20"/>
                <a:gd name="T14" fmla="*/ 9 w 25"/>
                <a:gd name="T15" fmla="*/ 2 h 20"/>
                <a:gd name="T16" fmla="*/ 5 w 25"/>
                <a:gd name="T17" fmla="*/ 5 h 20"/>
                <a:gd name="T18" fmla="*/ 5 w 25"/>
                <a:gd name="T19" fmla="*/ 5 h 20"/>
                <a:gd name="T20" fmla="*/ 2 w 25"/>
                <a:gd name="T21" fmla="*/ 9 h 20"/>
                <a:gd name="T22" fmla="*/ 4 w 25"/>
                <a:gd name="T23" fmla="*/ 12 h 20"/>
                <a:gd name="T24" fmla="*/ 0 w 25"/>
                <a:gd name="T25" fmla="*/ 14 h 20"/>
                <a:gd name="T26" fmla="*/ 2 w 25"/>
                <a:gd name="T27" fmla="*/ 19 h 20"/>
                <a:gd name="T28" fmla="*/ 6 w 25"/>
                <a:gd name="T29" fmla="*/ 16 h 20"/>
                <a:gd name="T30" fmla="*/ 8 w 25"/>
                <a:gd name="T31" fmla="*/ 18 h 20"/>
                <a:gd name="T32" fmla="*/ 13 w 25"/>
                <a:gd name="T33" fmla="*/ 18 h 20"/>
                <a:gd name="T34" fmla="*/ 13 w 25"/>
                <a:gd name="T35" fmla="*/ 18 h 20"/>
                <a:gd name="T36" fmla="*/ 17 w 25"/>
                <a:gd name="T37" fmla="*/ 16 h 20"/>
                <a:gd name="T38" fmla="*/ 21 w 25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0">
                  <a:moveTo>
                    <a:pt x="21" y="13"/>
                  </a:moveTo>
                  <a:lnTo>
                    <a:pt x="21" y="13"/>
                  </a:lnTo>
                  <a:lnTo>
                    <a:pt x="24" y="9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2" y="19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3" y="18"/>
                  </a:lnTo>
                  <a:lnTo>
                    <a:pt x="17" y="16"/>
                  </a:lnTo>
                  <a:lnTo>
                    <a:pt x="21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8" name="Freeform 51"/>
            <p:cNvSpPr>
              <a:spLocks/>
            </p:cNvSpPr>
            <p:nvPr/>
          </p:nvSpPr>
          <p:spPr bwMode="auto">
            <a:xfrm>
              <a:off x="2138" y="2334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9 h 17"/>
                <a:gd name="T6" fmla="*/ 1 w 25"/>
                <a:gd name="T7" fmla="*/ 16 h 17"/>
                <a:gd name="T8" fmla="*/ 0 w 25"/>
                <a:gd name="T9" fmla="*/ 5 h 17"/>
                <a:gd name="T10" fmla="*/ 0 w 25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1" y="16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09" name="Freeform 52"/>
            <p:cNvSpPr>
              <a:spLocks/>
            </p:cNvSpPr>
            <p:nvPr/>
          </p:nvSpPr>
          <p:spPr bwMode="auto">
            <a:xfrm>
              <a:off x="2152" y="2329"/>
              <a:ext cx="19" cy="18"/>
            </a:xfrm>
            <a:custGeom>
              <a:avLst/>
              <a:gdLst>
                <a:gd name="T0" fmla="*/ 0 w 19"/>
                <a:gd name="T1" fmla="*/ 13 h 18"/>
                <a:gd name="T2" fmla="*/ 0 w 19"/>
                <a:gd name="T3" fmla="*/ 15 h 18"/>
                <a:gd name="T4" fmla="*/ 4 w 19"/>
                <a:gd name="T5" fmla="*/ 15 h 18"/>
                <a:gd name="T6" fmla="*/ 5 w 19"/>
                <a:gd name="T7" fmla="*/ 17 h 18"/>
                <a:gd name="T8" fmla="*/ 9 w 19"/>
                <a:gd name="T9" fmla="*/ 17 h 18"/>
                <a:gd name="T10" fmla="*/ 11 w 19"/>
                <a:gd name="T11" fmla="*/ 16 h 18"/>
                <a:gd name="T12" fmla="*/ 11 w 19"/>
                <a:gd name="T13" fmla="*/ 16 h 18"/>
                <a:gd name="T14" fmla="*/ 14 w 19"/>
                <a:gd name="T15" fmla="*/ 14 h 18"/>
                <a:gd name="T16" fmla="*/ 16 w 19"/>
                <a:gd name="T17" fmla="*/ 12 h 18"/>
                <a:gd name="T18" fmla="*/ 16 w 19"/>
                <a:gd name="T19" fmla="*/ 12 h 18"/>
                <a:gd name="T20" fmla="*/ 18 w 19"/>
                <a:gd name="T21" fmla="*/ 9 h 18"/>
                <a:gd name="T22" fmla="*/ 17 w 19"/>
                <a:gd name="T23" fmla="*/ 7 h 18"/>
                <a:gd name="T24" fmla="*/ 18 w 19"/>
                <a:gd name="T25" fmla="*/ 3 h 18"/>
                <a:gd name="T26" fmla="*/ 17 w 19"/>
                <a:gd name="T27" fmla="*/ 1 h 18"/>
                <a:gd name="T28" fmla="*/ 13 w 19"/>
                <a:gd name="T29" fmla="*/ 1 h 18"/>
                <a:gd name="T30" fmla="*/ 13 w 19"/>
                <a:gd name="T31" fmla="*/ 1 h 18"/>
                <a:gd name="T32" fmla="*/ 9 w 19"/>
                <a:gd name="T33" fmla="*/ 1 h 18"/>
                <a:gd name="T34" fmla="*/ 9 w 19"/>
                <a:gd name="T35" fmla="*/ 1 h 18"/>
                <a:gd name="T36" fmla="*/ 6 w 19"/>
                <a:gd name="T37" fmla="*/ 0 h 18"/>
                <a:gd name="T38" fmla="*/ 4 w 19"/>
                <a:gd name="T39" fmla="*/ 2 h 18"/>
                <a:gd name="T40" fmla="*/ 5 w 19"/>
                <a:gd name="T41" fmla="*/ 4 h 18"/>
                <a:gd name="T42" fmla="*/ 2 w 19"/>
                <a:gd name="T43" fmla="*/ 6 h 18"/>
                <a:gd name="T44" fmla="*/ 0 w 19"/>
                <a:gd name="T45" fmla="*/ 9 h 18"/>
                <a:gd name="T46" fmla="*/ 0 w 19"/>
                <a:gd name="T47" fmla="*/ 9 h 18"/>
                <a:gd name="T48" fmla="*/ 0 w 19"/>
                <a:gd name="T49" fmla="*/ 13 h 18"/>
                <a:gd name="T50" fmla="*/ 0 w 19"/>
                <a:gd name="T51" fmla="*/ 13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" h="18">
                  <a:moveTo>
                    <a:pt x="0" y="13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0" name="Line 53"/>
            <p:cNvSpPr>
              <a:spLocks noChangeShapeType="1"/>
            </p:cNvSpPr>
            <p:nvPr/>
          </p:nvSpPr>
          <p:spPr bwMode="auto">
            <a:xfrm flipV="1">
              <a:off x="2135" y="2348"/>
              <a:ext cx="12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1" name="Line 54"/>
            <p:cNvSpPr>
              <a:spLocks noChangeShapeType="1"/>
            </p:cNvSpPr>
            <p:nvPr/>
          </p:nvSpPr>
          <p:spPr bwMode="auto">
            <a:xfrm flipV="1">
              <a:off x="2136" y="2348"/>
              <a:ext cx="11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2" name="Freeform 55"/>
            <p:cNvSpPr>
              <a:spLocks/>
            </p:cNvSpPr>
            <p:nvPr/>
          </p:nvSpPr>
          <p:spPr bwMode="auto">
            <a:xfrm>
              <a:off x="2138" y="2343"/>
              <a:ext cx="25" cy="18"/>
            </a:xfrm>
            <a:custGeom>
              <a:avLst/>
              <a:gdLst>
                <a:gd name="T0" fmla="*/ 17 w 25"/>
                <a:gd name="T1" fmla="*/ 15 h 18"/>
                <a:gd name="T2" fmla="*/ 21 w 25"/>
                <a:gd name="T3" fmla="*/ 12 h 18"/>
                <a:gd name="T4" fmla="*/ 20 w 25"/>
                <a:gd name="T5" fmla="*/ 11 h 18"/>
                <a:gd name="T6" fmla="*/ 24 w 25"/>
                <a:gd name="T7" fmla="*/ 7 h 18"/>
                <a:gd name="T8" fmla="*/ 19 w 25"/>
                <a:gd name="T9" fmla="*/ 0 h 18"/>
                <a:gd name="T10" fmla="*/ 13 w 25"/>
                <a:gd name="T11" fmla="*/ 0 h 18"/>
                <a:gd name="T12" fmla="*/ 13 w 25"/>
                <a:gd name="T13" fmla="*/ 0 h 18"/>
                <a:gd name="T14" fmla="*/ 10 w 25"/>
                <a:gd name="T15" fmla="*/ 2 h 18"/>
                <a:gd name="T16" fmla="*/ 5 w 25"/>
                <a:gd name="T17" fmla="*/ 5 h 18"/>
                <a:gd name="T18" fmla="*/ 5 w 25"/>
                <a:gd name="T19" fmla="*/ 5 h 18"/>
                <a:gd name="T20" fmla="*/ 2 w 25"/>
                <a:gd name="T21" fmla="*/ 9 h 18"/>
                <a:gd name="T22" fmla="*/ 3 w 25"/>
                <a:gd name="T23" fmla="*/ 11 h 18"/>
                <a:gd name="T24" fmla="*/ 0 w 25"/>
                <a:gd name="T25" fmla="*/ 13 h 18"/>
                <a:gd name="T26" fmla="*/ 0 w 25"/>
                <a:gd name="T27" fmla="*/ 15 h 18"/>
                <a:gd name="T28" fmla="*/ 6 w 25"/>
                <a:gd name="T29" fmla="*/ 15 h 18"/>
                <a:gd name="T30" fmla="*/ 7 w 25"/>
                <a:gd name="T31" fmla="*/ 17 h 18"/>
                <a:gd name="T32" fmla="*/ 12 w 25"/>
                <a:gd name="T33" fmla="*/ 16 h 18"/>
                <a:gd name="T34" fmla="*/ 12 w 25"/>
                <a:gd name="T35" fmla="*/ 16 h 18"/>
                <a:gd name="T36" fmla="*/ 17 w 25"/>
                <a:gd name="T37" fmla="*/ 15 h 18"/>
                <a:gd name="T38" fmla="*/ 17 w 25"/>
                <a:gd name="T39" fmla="*/ 15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8">
                  <a:moveTo>
                    <a:pt x="17" y="15"/>
                  </a:moveTo>
                  <a:lnTo>
                    <a:pt x="21" y="12"/>
                  </a:lnTo>
                  <a:lnTo>
                    <a:pt x="20" y="11"/>
                  </a:lnTo>
                  <a:lnTo>
                    <a:pt x="24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6" y="15"/>
                  </a:lnTo>
                  <a:lnTo>
                    <a:pt x="7" y="17"/>
                  </a:lnTo>
                  <a:lnTo>
                    <a:pt x="12" y="16"/>
                  </a:lnTo>
                  <a:lnTo>
                    <a:pt x="17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3" name="Freeform 56"/>
            <p:cNvSpPr>
              <a:spLocks/>
            </p:cNvSpPr>
            <p:nvPr/>
          </p:nvSpPr>
          <p:spPr bwMode="auto">
            <a:xfrm>
              <a:off x="2135" y="2347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3 w 26"/>
                <a:gd name="T3" fmla="*/ 0 h 17"/>
                <a:gd name="T4" fmla="*/ 25 w 26"/>
                <a:gd name="T5" fmla="*/ 10 h 17"/>
                <a:gd name="T6" fmla="*/ 2 w 26"/>
                <a:gd name="T7" fmla="*/ 16 h 17"/>
                <a:gd name="T8" fmla="*/ 0 w 26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3" y="0"/>
                  </a:lnTo>
                  <a:lnTo>
                    <a:pt x="25" y="10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4" name="Freeform 57"/>
            <p:cNvSpPr>
              <a:spLocks/>
            </p:cNvSpPr>
            <p:nvPr/>
          </p:nvSpPr>
          <p:spPr bwMode="auto">
            <a:xfrm>
              <a:off x="2148" y="2341"/>
              <a:ext cx="22" cy="17"/>
            </a:xfrm>
            <a:custGeom>
              <a:avLst/>
              <a:gdLst>
                <a:gd name="T0" fmla="*/ 0 w 22"/>
                <a:gd name="T1" fmla="*/ 15 h 17"/>
                <a:gd name="T2" fmla="*/ 0 w 22"/>
                <a:gd name="T3" fmla="*/ 15 h 17"/>
                <a:gd name="T4" fmla="*/ 5 w 22"/>
                <a:gd name="T5" fmla="*/ 15 h 17"/>
                <a:gd name="T6" fmla="*/ 5 w 22"/>
                <a:gd name="T7" fmla="*/ 15 h 17"/>
                <a:gd name="T8" fmla="*/ 9 w 22"/>
                <a:gd name="T9" fmla="*/ 16 h 17"/>
                <a:gd name="T10" fmla="*/ 9 w 22"/>
                <a:gd name="T11" fmla="*/ 16 h 17"/>
                <a:gd name="T12" fmla="*/ 13 w 22"/>
                <a:gd name="T13" fmla="*/ 16 h 17"/>
                <a:gd name="T14" fmla="*/ 16 w 22"/>
                <a:gd name="T15" fmla="*/ 14 h 17"/>
                <a:gd name="T16" fmla="*/ 18 w 22"/>
                <a:gd name="T17" fmla="*/ 10 h 17"/>
                <a:gd name="T18" fmla="*/ 18 w 22"/>
                <a:gd name="T19" fmla="*/ 10 h 17"/>
                <a:gd name="T20" fmla="*/ 19 w 22"/>
                <a:gd name="T21" fmla="*/ 6 h 17"/>
                <a:gd name="T22" fmla="*/ 19 w 22"/>
                <a:gd name="T23" fmla="*/ 6 h 17"/>
                <a:gd name="T24" fmla="*/ 21 w 22"/>
                <a:gd name="T25" fmla="*/ 2 h 17"/>
                <a:gd name="T26" fmla="*/ 20 w 22"/>
                <a:gd name="T27" fmla="*/ 0 h 17"/>
                <a:gd name="T28" fmla="*/ 16 w 22"/>
                <a:gd name="T29" fmla="*/ 2 h 17"/>
                <a:gd name="T30" fmla="*/ 15 w 22"/>
                <a:gd name="T31" fmla="*/ 0 h 17"/>
                <a:gd name="T32" fmla="*/ 11 w 22"/>
                <a:gd name="T33" fmla="*/ 0 h 17"/>
                <a:gd name="T34" fmla="*/ 11 w 22"/>
                <a:gd name="T35" fmla="*/ 0 h 17"/>
                <a:gd name="T36" fmla="*/ 9 w 22"/>
                <a:gd name="T37" fmla="*/ 1 h 17"/>
                <a:gd name="T38" fmla="*/ 6 w 22"/>
                <a:gd name="T39" fmla="*/ 3 h 17"/>
                <a:gd name="T40" fmla="*/ 2 w 22"/>
                <a:gd name="T41" fmla="*/ 4 h 17"/>
                <a:gd name="T42" fmla="*/ 2 w 22"/>
                <a:gd name="T43" fmla="*/ 4 h 17"/>
                <a:gd name="T44" fmla="*/ 1 w 22"/>
                <a:gd name="T45" fmla="*/ 9 h 17"/>
                <a:gd name="T46" fmla="*/ 2 w 22"/>
                <a:gd name="T47" fmla="*/ 11 h 17"/>
                <a:gd name="T48" fmla="*/ 0 w 22"/>
                <a:gd name="T49" fmla="*/ 13 h 17"/>
                <a:gd name="T50" fmla="*/ 0 w 22"/>
                <a:gd name="T51" fmla="*/ 15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0" y="15"/>
                  </a:moveTo>
                  <a:lnTo>
                    <a:pt x="0" y="15"/>
                  </a:lnTo>
                  <a:lnTo>
                    <a:pt x="5" y="15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6" y="14"/>
                  </a:lnTo>
                  <a:lnTo>
                    <a:pt x="18" y="10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2" y="4"/>
                  </a:lnTo>
                  <a:lnTo>
                    <a:pt x="1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5" name="Line 58"/>
            <p:cNvSpPr>
              <a:spLocks noChangeShapeType="1"/>
            </p:cNvSpPr>
            <p:nvPr/>
          </p:nvSpPr>
          <p:spPr bwMode="auto">
            <a:xfrm flipV="1">
              <a:off x="2119" y="2364"/>
              <a:ext cx="13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6" name="Line 59"/>
            <p:cNvSpPr>
              <a:spLocks noChangeShapeType="1"/>
            </p:cNvSpPr>
            <p:nvPr/>
          </p:nvSpPr>
          <p:spPr bwMode="auto">
            <a:xfrm flipV="1">
              <a:off x="2121" y="2362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7" name="Freeform 60"/>
            <p:cNvSpPr>
              <a:spLocks/>
            </p:cNvSpPr>
            <p:nvPr/>
          </p:nvSpPr>
          <p:spPr bwMode="auto">
            <a:xfrm>
              <a:off x="2121" y="2361"/>
              <a:ext cx="25" cy="20"/>
            </a:xfrm>
            <a:custGeom>
              <a:avLst/>
              <a:gdLst>
                <a:gd name="T0" fmla="*/ 19 w 25"/>
                <a:gd name="T1" fmla="*/ 13 h 20"/>
                <a:gd name="T2" fmla="*/ 19 w 25"/>
                <a:gd name="T3" fmla="*/ 13 h 20"/>
                <a:gd name="T4" fmla="*/ 18 w 25"/>
                <a:gd name="T5" fmla="*/ 11 h 20"/>
                <a:gd name="T6" fmla="*/ 24 w 25"/>
                <a:gd name="T7" fmla="*/ 9 h 20"/>
                <a:gd name="T8" fmla="*/ 18 w 25"/>
                <a:gd name="T9" fmla="*/ 0 h 20"/>
                <a:gd name="T10" fmla="*/ 13 w 25"/>
                <a:gd name="T11" fmla="*/ 2 h 20"/>
                <a:gd name="T12" fmla="*/ 12 w 25"/>
                <a:gd name="T13" fmla="*/ 0 h 20"/>
                <a:gd name="T14" fmla="*/ 8 w 25"/>
                <a:gd name="T15" fmla="*/ 4 h 20"/>
                <a:gd name="T16" fmla="*/ 8 w 25"/>
                <a:gd name="T17" fmla="*/ 6 h 20"/>
                <a:gd name="T18" fmla="*/ 4 w 25"/>
                <a:gd name="T19" fmla="*/ 9 h 20"/>
                <a:gd name="T20" fmla="*/ 0 w 25"/>
                <a:gd name="T21" fmla="*/ 13 h 20"/>
                <a:gd name="T22" fmla="*/ 0 w 25"/>
                <a:gd name="T23" fmla="*/ 13 h 20"/>
                <a:gd name="T24" fmla="*/ 1 w 25"/>
                <a:gd name="T25" fmla="*/ 15 h 20"/>
                <a:gd name="T26" fmla="*/ 2 w 25"/>
                <a:gd name="T27" fmla="*/ 17 h 20"/>
                <a:gd name="T28" fmla="*/ 3 w 25"/>
                <a:gd name="T29" fmla="*/ 19 h 20"/>
                <a:gd name="T30" fmla="*/ 3 w 25"/>
                <a:gd name="T31" fmla="*/ 19 h 20"/>
                <a:gd name="T32" fmla="*/ 9 w 25"/>
                <a:gd name="T33" fmla="*/ 18 h 20"/>
                <a:gd name="T34" fmla="*/ 14 w 25"/>
                <a:gd name="T35" fmla="*/ 14 h 20"/>
                <a:gd name="T36" fmla="*/ 15 w 25"/>
                <a:gd name="T37" fmla="*/ 16 h 20"/>
                <a:gd name="T38" fmla="*/ 19 w 25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0">
                  <a:moveTo>
                    <a:pt x="19" y="13"/>
                  </a:moveTo>
                  <a:lnTo>
                    <a:pt x="19" y="13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18" y="0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9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8" name="Freeform 61"/>
            <p:cNvSpPr>
              <a:spLocks/>
            </p:cNvSpPr>
            <p:nvPr/>
          </p:nvSpPr>
          <p:spPr bwMode="auto">
            <a:xfrm>
              <a:off x="2119" y="2365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19" name="Freeform 62"/>
            <p:cNvSpPr>
              <a:spLocks/>
            </p:cNvSpPr>
            <p:nvPr/>
          </p:nvSpPr>
          <p:spPr bwMode="auto">
            <a:xfrm>
              <a:off x="2131" y="2355"/>
              <a:ext cx="22" cy="19"/>
            </a:xfrm>
            <a:custGeom>
              <a:avLst/>
              <a:gdLst>
                <a:gd name="T0" fmla="*/ 1 w 22"/>
                <a:gd name="T1" fmla="*/ 14 h 19"/>
                <a:gd name="T2" fmla="*/ 1 w 22"/>
                <a:gd name="T3" fmla="*/ 14 h 19"/>
                <a:gd name="T4" fmla="*/ 2 w 22"/>
                <a:gd name="T5" fmla="*/ 16 h 19"/>
                <a:gd name="T6" fmla="*/ 3 w 22"/>
                <a:gd name="T7" fmla="*/ 18 h 19"/>
                <a:gd name="T8" fmla="*/ 7 w 22"/>
                <a:gd name="T9" fmla="*/ 18 h 19"/>
                <a:gd name="T10" fmla="*/ 10 w 22"/>
                <a:gd name="T11" fmla="*/ 16 h 19"/>
                <a:gd name="T12" fmla="*/ 12 w 22"/>
                <a:gd name="T13" fmla="*/ 18 h 19"/>
                <a:gd name="T14" fmla="*/ 14 w 22"/>
                <a:gd name="T15" fmla="*/ 16 h 19"/>
                <a:gd name="T16" fmla="*/ 19 w 22"/>
                <a:gd name="T17" fmla="*/ 8 h 19"/>
                <a:gd name="T18" fmla="*/ 21 w 22"/>
                <a:gd name="T19" fmla="*/ 4 h 19"/>
                <a:gd name="T20" fmla="*/ 18 w 22"/>
                <a:gd name="T21" fmla="*/ 0 h 19"/>
                <a:gd name="T22" fmla="*/ 7 w 22"/>
                <a:gd name="T23" fmla="*/ 2 h 19"/>
                <a:gd name="T24" fmla="*/ 4 w 22"/>
                <a:gd name="T25" fmla="*/ 4 h 19"/>
                <a:gd name="T26" fmla="*/ 4 w 22"/>
                <a:gd name="T27" fmla="*/ 4 h 19"/>
                <a:gd name="T28" fmla="*/ 1 w 22"/>
                <a:gd name="T29" fmla="*/ 7 h 19"/>
                <a:gd name="T30" fmla="*/ 0 w 22"/>
                <a:gd name="T31" fmla="*/ 11 h 19"/>
                <a:gd name="T32" fmla="*/ 0 w 22"/>
                <a:gd name="T33" fmla="*/ 13 h 19"/>
                <a:gd name="T34" fmla="*/ 0 w 22"/>
                <a:gd name="T35" fmla="*/ 13 h 19"/>
                <a:gd name="T36" fmla="*/ 1 w 22"/>
                <a:gd name="T37" fmla="*/ 14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19">
                  <a:moveTo>
                    <a:pt x="1" y="14"/>
                  </a:moveTo>
                  <a:lnTo>
                    <a:pt x="1" y="14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0" name="Line 63"/>
            <p:cNvSpPr>
              <a:spLocks noChangeShapeType="1"/>
            </p:cNvSpPr>
            <p:nvPr/>
          </p:nvSpPr>
          <p:spPr bwMode="auto">
            <a:xfrm flipV="1">
              <a:off x="2116" y="2355"/>
              <a:ext cx="14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21" name="Line 64"/>
            <p:cNvSpPr>
              <a:spLocks noChangeShapeType="1"/>
            </p:cNvSpPr>
            <p:nvPr/>
          </p:nvSpPr>
          <p:spPr bwMode="auto">
            <a:xfrm flipV="1">
              <a:off x="2116" y="2358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22" name="Freeform 65"/>
            <p:cNvSpPr>
              <a:spLocks/>
            </p:cNvSpPr>
            <p:nvPr/>
          </p:nvSpPr>
          <p:spPr bwMode="auto">
            <a:xfrm>
              <a:off x="2115" y="2352"/>
              <a:ext cx="24" cy="20"/>
            </a:xfrm>
            <a:custGeom>
              <a:avLst/>
              <a:gdLst>
                <a:gd name="T0" fmla="*/ 19 w 24"/>
                <a:gd name="T1" fmla="*/ 13 h 20"/>
                <a:gd name="T2" fmla="*/ 19 w 24"/>
                <a:gd name="T3" fmla="*/ 13 h 20"/>
                <a:gd name="T4" fmla="*/ 19 w 24"/>
                <a:gd name="T5" fmla="*/ 13 h 20"/>
                <a:gd name="T6" fmla="*/ 23 w 24"/>
                <a:gd name="T7" fmla="*/ 9 h 20"/>
                <a:gd name="T8" fmla="*/ 17 w 24"/>
                <a:gd name="T9" fmla="*/ 0 h 20"/>
                <a:gd name="T10" fmla="*/ 13 w 24"/>
                <a:gd name="T11" fmla="*/ 2 h 20"/>
                <a:gd name="T12" fmla="*/ 12 w 24"/>
                <a:gd name="T13" fmla="*/ 0 h 20"/>
                <a:gd name="T14" fmla="*/ 7 w 24"/>
                <a:gd name="T15" fmla="*/ 3 h 20"/>
                <a:gd name="T16" fmla="*/ 7 w 24"/>
                <a:gd name="T17" fmla="*/ 5 h 20"/>
                <a:gd name="T18" fmla="*/ 3 w 24"/>
                <a:gd name="T19" fmla="*/ 8 h 20"/>
                <a:gd name="T20" fmla="*/ 0 w 24"/>
                <a:gd name="T21" fmla="*/ 13 h 20"/>
                <a:gd name="T22" fmla="*/ 0 w 24"/>
                <a:gd name="T23" fmla="*/ 13 h 20"/>
                <a:gd name="T24" fmla="*/ 0 w 24"/>
                <a:gd name="T25" fmla="*/ 15 h 20"/>
                <a:gd name="T26" fmla="*/ 1 w 24"/>
                <a:gd name="T27" fmla="*/ 16 h 20"/>
                <a:gd name="T28" fmla="*/ 1 w 24"/>
                <a:gd name="T29" fmla="*/ 16 h 20"/>
                <a:gd name="T30" fmla="*/ 2 w 24"/>
                <a:gd name="T31" fmla="*/ 18 h 20"/>
                <a:gd name="T32" fmla="*/ 9 w 24"/>
                <a:gd name="T33" fmla="*/ 19 h 20"/>
                <a:gd name="T34" fmla="*/ 14 w 24"/>
                <a:gd name="T35" fmla="*/ 16 h 20"/>
                <a:gd name="T36" fmla="*/ 14 w 24"/>
                <a:gd name="T37" fmla="*/ 16 h 20"/>
                <a:gd name="T38" fmla="*/ 19 w 24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0">
                  <a:moveTo>
                    <a:pt x="19" y="13"/>
                  </a:moveTo>
                  <a:lnTo>
                    <a:pt x="19" y="13"/>
                  </a:lnTo>
                  <a:lnTo>
                    <a:pt x="23" y="9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2" y="18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3" name="Freeform 66"/>
            <p:cNvSpPr>
              <a:spLocks/>
            </p:cNvSpPr>
            <p:nvPr/>
          </p:nvSpPr>
          <p:spPr bwMode="auto">
            <a:xfrm>
              <a:off x="2113" y="2355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1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1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4" name="Freeform 67"/>
            <p:cNvSpPr>
              <a:spLocks/>
            </p:cNvSpPr>
            <p:nvPr/>
          </p:nvSpPr>
          <p:spPr bwMode="auto">
            <a:xfrm>
              <a:off x="2129" y="2348"/>
              <a:ext cx="20" cy="20"/>
            </a:xfrm>
            <a:custGeom>
              <a:avLst/>
              <a:gdLst>
                <a:gd name="T0" fmla="*/ 0 w 20"/>
                <a:gd name="T1" fmla="*/ 14 h 20"/>
                <a:gd name="T2" fmla="*/ 2 w 20"/>
                <a:gd name="T3" fmla="*/ 16 h 20"/>
                <a:gd name="T4" fmla="*/ 2 w 20"/>
                <a:gd name="T5" fmla="*/ 16 h 20"/>
                <a:gd name="T6" fmla="*/ 3 w 20"/>
                <a:gd name="T7" fmla="*/ 19 h 20"/>
                <a:gd name="T8" fmla="*/ 6 w 20"/>
                <a:gd name="T9" fmla="*/ 19 h 20"/>
                <a:gd name="T10" fmla="*/ 9 w 20"/>
                <a:gd name="T11" fmla="*/ 16 h 20"/>
                <a:gd name="T12" fmla="*/ 10 w 20"/>
                <a:gd name="T13" fmla="*/ 19 h 20"/>
                <a:gd name="T14" fmla="*/ 13 w 20"/>
                <a:gd name="T15" fmla="*/ 16 h 20"/>
                <a:gd name="T16" fmla="*/ 19 w 20"/>
                <a:gd name="T17" fmla="*/ 4 h 20"/>
                <a:gd name="T18" fmla="*/ 17 w 20"/>
                <a:gd name="T19" fmla="*/ 0 h 20"/>
                <a:gd name="T20" fmla="*/ 6 w 20"/>
                <a:gd name="T21" fmla="*/ 2 h 20"/>
                <a:gd name="T22" fmla="*/ 4 w 20"/>
                <a:gd name="T23" fmla="*/ 4 h 20"/>
                <a:gd name="T24" fmla="*/ 4 w 20"/>
                <a:gd name="T25" fmla="*/ 6 h 20"/>
                <a:gd name="T26" fmla="*/ 2 w 20"/>
                <a:gd name="T27" fmla="*/ 8 h 20"/>
                <a:gd name="T28" fmla="*/ 0 w 20"/>
                <a:gd name="T29" fmla="*/ 13 h 20"/>
                <a:gd name="T30" fmla="*/ 0 w 20"/>
                <a:gd name="T31" fmla="*/ 13 h 20"/>
                <a:gd name="T32" fmla="*/ 0 w 20"/>
                <a:gd name="T33" fmla="*/ 14 h 20"/>
                <a:gd name="T34" fmla="*/ 0 w 20"/>
                <a:gd name="T35" fmla="*/ 14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" h="20">
                  <a:moveTo>
                    <a:pt x="0" y="14"/>
                  </a:moveTo>
                  <a:lnTo>
                    <a:pt x="2" y="16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9" y="16"/>
                  </a:lnTo>
                  <a:lnTo>
                    <a:pt x="10" y="19"/>
                  </a:lnTo>
                  <a:lnTo>
                    <a:pt x="13" y="16"/>
                  </a:lnTo>
                  <a:lnTo>
                    <a:pt x="19" y="4"/>
                  </a:lnTo>
                  <a:lnTo>
                    <a:pt x="17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5" name="Line 68"/>
            <p:cNvSpPr>
              <a:spLocks noChangeShapeType="1"/>
            </p:cNvSpPr>
            <p:nvPr/>
          </p:nvSpPr>
          <p:spPr bwMode="auto">
            <a:xfrm flipV="1">
              <a:off x="2103" y="2361"/>
              <a:ext cx="10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26" name="Line 69"/>
            <p:cNvSpPr>
              <a:spLocks noChangeShapeType="1"/>
            </p:cNvSpPr>
            <p:nvPr/>
          </p:nvSpPr>
          <p:spPr bwMode="auto">
            <a:xfrm flipV="1">
              <a:off x="2100" y="2358"/>
              <a:ext cx="13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27" name="Freeform 70"/>
            <p:cNvSpPr>
              <a:spLocks/>
            </p:cNvSpPr>
            <p:nvPr/>
          </p:nvSpPr>
          <p:spPr bwMode="auto">
            <a:xfrm>
              <a:off x="2105" y="2353"/>
              <a:ext cx="23" cy="18"/>
            </a:xfrm>
            <a:custGeom>
              <a:avLst/>
              <a:gdLst>
                <a:gd name="T0" fmla="*/ 19 w 23"/>
                <a:gd name="T1" fmla="*/ 13 h 18"/>
                <a:gd name="T2" fmla="*/ 19 w 23"/>
                <a:gd name="T3" fmla="*/ 13 h 18"/>
                <a:gd name="T4" fmla="*/ 17 w 23"/>
                <a:gd name="T5" fmla="*/ 11 h 18"/>
                <a:gd name="T6" fmla="*/ 22 w 23"/>
                <a:gd name="T7" fmla="*/ 8 h 18"/>
                <a:gd name="T8" fmla="*/ 16 w 23"/>
                <a:gd name="T9" fmla="*/ 0 h 18"/>
                <a:gd name="T10" fmla="*/ 12 w 23"/>
                <a:gd name="T11" fmla="*/ 2 h 18"/>
                <a:gd name="T12" fmla="*/ 11 w 23"/>
                <a:gd name="T13" fmla="*/ 0 h 18"/>
                <a:gd name="T14" fmla="*/ 7 w 23"/>
                <a:gd name="T15" fmla="*/ 2 h 18"/>
                <a:gd name="T16" fmla="*/ 8 w 23"/>
                <a:gd name="T17" fmla="*/ 4 h 18"/>
                <a:gd name="T18" fmla="*/ 4 w 23"/>
                <a:gd name="T19" fmla="*/ 7 h 18"/>
                <a:gd name="T20" fmla="*/ 1 w 23"/>
                <a:gd name="T21" fmla="*/ 10 h 18"/>
                <a:gd name="T22" fmla="*/ 3 w 23"/>
                <a:gd name="T23" fmla="*/ 12 h 18"/>
                <a:gd name="T24" fmla="*/ 0 w 23"/>
                <a:gd name="T25" fmla="*/ 15 h 18"/>
                <a:gd name="T26" fmla="*/ 0 w 23"/>
                <a:gd name="T27" fmla="*/ 17 h 18"/>
                <a:gd name="T28" fmla="*/ 5 w 23"/>
                <a:gd name="T29" fmla="*/ 16 h 18"/>
                <a:gd name="T30" fmla="*/ 5 w 23"/>
                <a:gd name="T31" fmla="*/ 16 h 18"/>
                <a:gd name="T32" fmla="*/ 10 w 23"/>
                <a:gd name="T33" fmla="*/ 16 h 18"/>
                <a:gd name="T34" fmla="*/ 13 w 23"/>
                <a:gd name="T35" fmla="*/ 13 h 18"/>
                <a:gd name="T36" fmla="*/ 15 w 23"/>
                <a:gd name="T37" fmla="*/ 15 h 18"/>
                <a:gd name="T38" fmla="*/ 19 w 23"/>
                <a:gd name="T39" fmla="*/ 13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18">
                  <a:moveTo>
                    <a:pt x="19" y="13"/>
                  </a:moveTo>
                  <a:lnTo>
                    <a:pt x="19" y="13"/>
                  </a:lnTo>
                  <a:lnTo>
                    <a:pt x="17" y="11"/>
                  </a:lnTo>
                  <a:lnTo>
                    <a:pt x="22" y="8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4" y="7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8" name="Freeform 71"/>
            <p:cNvSpPr>
              <a:spLocks/>
            </p:cNvSpPr>
            <p:nvPr/>
          </p:nvSpPr>
          <p:spPr bwMode="auto">
            <a:xfrm>
              <a:off x="2103" y="2356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9 h 17"/>
                <a:gd name="T6" fmla="*/ 2 w 25"/>
                <a:gd name="T7" fmla="*/ 16 h 17"/>
                <a:gd name="T8" fmla="*/ 0 w 25"/>
                <a:gd name="T9" fmla="*/ 6 h 17"/>
                <a:gd name="T10" fmla="*/ 0 w 25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29" name="Freeform 72"/>
            <p:cNvSpPr>
              <a:spLocks/>
            </p:cNvSpPr>
            <p:nvPr/>
          </p:nvSpPr>
          <p:spPr bwMode="auto">
            <a:xfrm>
              <a:off x="2113" y="2349"/>
              <a:ext cx="23" cy="21"/>
            </a:xfrm>
            <a:custGeom>
              <a:avLst/>
              <a:gdLst>
                <a:gd name="T0" fmla="*/ 1 w 23"/>
                <a:gd name="T1" fmla="*/ 15 h 21"/>
                <a:gd name="T2" fmla="*/ 2 w 23"/>
                <a:gd name="T3" fmla="*/ 17 h 21"/>
                <a:gd name="T4" fmla="*/ 2 w 23"/>
                <a:gd name="T5" fmla="*/ 17 h 21"/>
                <a:gd name="T6" fmla="*/ 3 w 23"/>
                <a:gd name="T7" fmla="*/ 20 h 21"/>
                <a:gd name="T8" fmla="*/ 7 w 23"/>
                <a:gd name="T9" fmla="*/ 20 h 21"/>
                <a:gd name="T10" fmla="*/ 11 w 23"/>
                <a:gd name="T11" fmla="*/ 17 h 21"/>
                <a:gd name="T12" fmla="*/ 12 w 23"/>
                <a:gd name="T13" fmla="*/ 20 h 21"/>
                <a:gd name="T14" fmla="*/ 14 w 23"/>
                <a:gd name="T15" fmla="*/ 16 h 21"/>
                <a:gd name="T16" fmla="*/ 17 w 23"/>
                <a:gd name="T17" fmla="*/ 12 h 21"/>
                <a:gd name="T18" fmla="*/ 17 w 23"/>
                <a:gd name="T19" fmla="*/ 12 h 21"/>
                <a:gd name="T20" fmla="*/ 19 w 23"/>
                <a:gd name="T21" fmla="*/ 8 h 21"/>
                <a:gd name="T22" fmla="*/ 18 w 23"/>
                <a:gd name="T23" fmla="*/ 6 h 21"/>
                <a:gd name="T24" fmla="*/ 22 w 23"/>
                <a:gd name="T25" fmla="*/ 4 h 21"/>
                <a:gd name="T26" fmla="*/ 20 w 23"/>
                <a:gd name="T27" fmla="*/ 2 h 21"/>
                <a:gd name="T28" fmla="*/ 16 w 23"/>
                <a:gd name="T29" fmla="*/ 2 h 21"/>
                <a:gd name="T30" fmla="*/ 14 w 23"/>
                <a:gd name="T31" fmla="*/ 0 h 21"/>
                <a:gd name="T32" fmla="*/ 11 w 23"/>
                <a:gd name="T33" fmla="*/ 1 h 21"/>
                <a:gd name="T34" fmla="*/ 11 w 23"/>
                <a:gd name="T35" fmla="*/ 1 h 21"/>
                <a:gd name="T36" fmla="*/ 7 w 23"/>
                <a:gd name="T37" fmla="*/ 3 h 21"/>
                <a:gd name="T38" fmla="*/ 5 w 23"/>
                <a:gd name="T39" fmla="*/ 5 h 21"/>
                <a:gd name="T40" fmla="*/ 5 w 23"/>
                <a:gd name="T41" fmla="*/ 5 h 21"/>
                <a:gd name="T42" fmla="*/ 1 w 23"/>
                <a:gd name="T43" fmla="*/ 7 h 21"/>
                <a:gd name="T44" fmla="*/ 0 w 23"/>
                <a:gd name="T45" fmla="*/ 11 h 21"/>
                <a:gd name="T46" fmla="*/ 0 w 23"/>
                <a:gd name="T47" fmla="*/ 13 h 21"/>
                <a:gd name="T48" fmla="*/ 1 w 23"/>
                <a:gd name="T49" fmla="*/ 15 h 21"/>
                <a:gd name="T50" fmla="*/ 1 w 23"/>
                <a:gd name="T51" fmla="*/ 15 h 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21">
                  <a:moveTo>
                    <a:pt x="1" y="15"/>
                  </a:moveTo>
                  <a:lnTo>
                    <a:pt x="2" y="17"/>
                  </a:lnTo>
                  <a:lnTo>
                    <a:pt x="3" y="20"/>
                  </a:lnTo>
                  <a:lnTo>
                    <a:pt x="7" y="20"/>
                  </a:lnTo>
                  <a:lnTo>
                    <a:pt x="11" y="17"/>
                  </a:lnTo>
                  <a:lnTo>
                    <a:pt x="12" y="20"/>
                  </a:lnTo>
                  <a:lnTo>
                    <a:pt x="14" y="16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8" y="6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7" y="3"/>
                  </a:lnTo>
                  <a:lnTo>
                    <a:pt x="5" y="5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0" name="Line 73"/>
            <p:cNvSpPr>
              <a:spLocks noChangeShapeType="1"/>
            </p:cNvSpPr>
            <p:nvPr/>
          </p:nvSpPr>
          <p:spPr bwMode="auto">
            <a:xfrm flipV="1">
              <a:off x="2123" y="2347"/>
              <a:ext cx="9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31" name="Line 74"/>
            <p:cNvSpPr>
              <a:spLocks noChangeShapeType="1"/>
            </p:cNvSpPr>
            <p:nvPr/>
          </p:nvSpPr>
          <p:spPr bwMode="auto">
            <a:xfrm flipV="1">
              <a:off x="2122" y="2345"/>
              <a:ext cx="13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32" name="Freeform 75"/>
            <p:cNvSpPr>
              <a:spLocks/>
            </p:cNvSpPr>
            <p:nvPr/>
          </p:nvSpPr>
          <p:spPr bwMode="auto">
            <a:xfrm>
              <a:off x="2124" y="2338"/>
              <a:ext cx="24" cy="20"/>
            </a:xfrm>
            <a:custGeom>
              <a:avLst/>
              <a:gdLst>
                <a:gd name="T0" fmla="*/ 17 w 24"/>
                <a:gd name="T1" fmla="*/ 15 h 20"/>
                <a:gd name="T2" fmla="*/ 23 w 24"/>
                <a:gd name="T3" fmla="*/ 12 h 20"/>
                <a:gd name="T4" fmla="*/ 21 w 24"/>
                <a:gd name="T5" fmla="*/ 10 h 20"/>
                <a:gd name="T6" fmla="*/ 21 w 24"/>
                <a:gd name="T7" fmla="*/ 10 h 20"/>
                <a:gd name="T8" fmla="*/ 16 w 24"/>
                <a:gd name="T9" fmla="*/ 1 h 20"/>
                <a:gd name="T10" fmla="*/ 16 w 24"/>
                <a:gd name="T11" fmla="*/ 1 h 20"/>
                <a:gd name="T12" fmla="*/ 15 w 24"/>
                <a:gd name="T13" fmla="*/ 0 h 20"/>
                <a:gd name="T14" fmla="*/ 10 w 24"/>
                <a:gd name="T15" fmla="*/ 2 h 20"/>
                <a:gd name="T16" fmla="*/ 7 w 24"/>
                <a:gd name="T17" fmla="*/ 7 h 20"/>
                <a:gd name="T18" fmla="*/ 7 w 24"/>
                <a:gd name="T19" fmla="*/ 7 h 20"/>
                <a:gd name="T20" fmla="*/ 3 w 24"/>
                <a:gd name="T21" fmla="*/ 12 h 20"/>
                <a:gd name="T22" fmla="*/ 3 w 24"/>
                <a:gd name="T23" fmla="*/ 12 h 20"/>
                <a:gd name="T24" fmla="*/ 0 w 24"/>
                <a:gd name="T25" fmla="*/ 17 h 20"/>
                <a:gd name="T26" fmla="*/ 0 w 24"/>
                <a:gd name="T27" fmla="*/ 19 h 20"/>
                <a:gd name="T28" fmla="*/ 7 w 24"/>
                <a:gd name="T29" fmla="*/ 18 h 20"/>
                <a:gd name="T30" fmla="*/ 7 w 24"/>
                <a:gd name="T31" fmla="*/ 18 h 20"/>
                <a:gd name="T32" fmla="*/ 12 w 24"/>
                <a:gd name="T33" fmla="*/ 17 h 20"/>
                <a:gd name="T34" fmla="*/ 12 w 24"/>
                <a:gd name="T35" fmla="*/ 17 h 20"/>
                <a:gd name="T36" fmla="*/ 17 w 24"/>
                <a:gd name="T37" fmla="*/ 15 h 20"/>
                <a:gd name="T38" fmla="*/ 17 w 24"/>
                <a:gd name="T39" fmla="*/ 15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0">
                  <a:moveTo>
                    <a:pt x="17" y="15"/>
                  </a:moveTo>
                  <a:lnTo>
                    <a:pt x="23" y="12"/>
                  </a:lnTo>
                  <a:lnTo>
                    <a:pt x="21" y="10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7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7" y="18"/>
                  </a:lnTo>
                  <a:lnTo>
                    <a:pt x="12" y="17"/>
                  </a:lnTo>
                  <a:lnTo>
                    <a:pt x="17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3" name="Freeform 76"/>
            <p:cNvSpPr>
              <a:spLocks/>
            </p:cNvSpPr>
            <p:nvPr/>
          </p:nvSpPr>
          <p:spPr bwMode="auto">
            <a:xfrm>
              <a:off x="2122" y="2344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1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4" name="Freeform 77"/>
            <p:cNvSpPr>
              <a:spLocks/>
            </p:cNvSpPr>
            <p:nvPr/>
          </p:nvSpPr>
          <p:spPr bwMode="auto">
            <a:xfrm>
              <a:off x="2138" y="2337"/>
              <a:ext cx="20" cy="17"/>
            </a:xfrm>
            <a:custGeom>
              <a:avLst/>
              <a:gdLst>
                <a:gd name="T0" fmla="*/ 0 w 20"/>
                <a:gd name="T1" fmla="*/ 13 h 17"/>
                <a:gd name="T2" fmla="*/ 1 w 20"/>
                <a:gd name="T3" fmla="*/ 15 h 17"/>
                <a:gd name="T4" fmla="*/ 4 w 20"/>
                <a:gd name="T5" fmla="*/ 14 h 17"/>
                <a:gd name="T6" fmla="*/ 5 w 20"/>
                <a:gd name="T7" fmla="*/ 16 h 17"/>
                <a:gd name="T8" fmla="*/ 8 w 20"/>
                <a:gd name="T9" fmla="*/ 16 h 17"/>
                <a:gd name="T10" fmla="*/ 8 w 20"/>
                <a:gd name="T11" fmla="*/ 16 h 17"/>
                <a:gd name="T12" fmla="*/ 12 w 20"/>
                <a:gd name="T13" fmla="*/ 16 h 17"/>
                <a:gd name="T14" fmla="*/ 14 w 20"/>
                <a:gd name="T15" fmla="*/ 14 h 17"/>
                <a:gd name="T16" fmla="*/ 16 w 20"/>
                <a:gd name="T17" fmla="*/ 11 h 17"/>
                <a:gd name="T18" fmla="*/ 16 w 20"/>
                <a:gd name="T19" fmla="*/ 11 h 17"/>
                <a:gd name="T20" fmla="*/ 17 w 20"/>
                <a:gd name="T21" fmla="*/ 7 h 17"/>
                <a:gd name="T22" fmla="*/ 16 w 20"/>
                <a:gd name="T23" fmla="*/ 5 h 17"/>
                <a:gd name="T24" fmla="*/ 19 w 20"/>
                <a:gd name="T25" fmla="*/ 3 h 17"/>
                <a:gd name="T26" fmla="*/ 17 w 20"/>
                <a:gd name="T27" fmla="*/ 0 h 17"/>
                <a:gd name="T28" fmla="*/ 14 w 20"/>
                <a:gd name="T29" fmla="*/ 1 h 17"/>
                <a:gd name="T30" fmla="*/ 13 w 20"/>
                <a:gd name="T31" fmla="*/ 0 h 17"/>
                <a:gd name="T32" fmla="*/ 10 w 20"/>
                <a:gd name="T33" fmla="*/ 0 h 17"/>
                <a:gd name="T34" fmla="*/ 10 w 20"/>
                <a:gd name="T35" fmla="*/ 0 h 17"/>
                <a:gd name="T36" fmla="*/ 7 w 20"/>
                <a:gd name="T37" fmla="*/ 1 h 17"/>
                <a:gd name="T38" fmla="*/ 5 w 20"/>
                <a:gd name="T39" fmla="*/ 2 h 17"/>
                <a:gd name="T40" fmla="*/ 2 w 20"/>
                <a:gd name="T41" fmla="*/ 4 h 17"/>
                <a:gd name="T42" fmla="*/ 2 w 20"/>
                <a:gd name="T43" fmla="*/ 4 h 17"/>
                <a:gd name="T44" fmla="*/ 1 w 20"/>
                <a:gd name="T45" fmla="*/ 8 h 17"/>
                <a:gd name="T46" fmla="*/ 2 w 20"/>
                <a:gd name="T47" fmla="*/ 10 h 17"/>
                <a:gd name="T48" fmla="*/ 0 w 20"/>
                <a:gd name="T49" fmla="*/ 11 h 17"/>
                <a:gd name="T50" fmla="*/ 0 w 20"/>
                <a:gd name="T51" fmla="*/ 13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" y="15"/>
                  </a:lnTo>
                  <a:lnTo>
                    <a:pt x="4" y="14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1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2" y="4"/>
                  </a:lnTo>
                  <a:lnTo>
                    <a:pt x="1" y="8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5" name="Line 78"/>
            <p:cNvSpPr>
              <a:spLocks noChangeShapeType="1"/>
            </p:cNvSpPr>
            <p:nvPr/>
          </p:nvSpPr>
          <p:spPr bwMode="auto">
            <a:xfrm flipV="1">
              <a:off x="2109" y="2347"/>
              <a:ext cx="14" cy="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36" name="Line 79"/>
            <p:cNvSpPr>
              <a:spLocks noChangeShapeType="1"/>
            </p:cNvSpPr>
            <p:nvPr/>
          </p:nvSpPr>
          <p:spPr bwMode="auto">
            <a:xfrm flipV="1">
              <a:off x="2109" y="2345"/>
              <a:ext cx="1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37" name="Freeform 80"/>
            <p:cNvSpPr>
              <a:spLocks/>
            </p:cNvSpPr>
            <p:nvPr/>
          </p:nvSpPr>
          <p:spPr bwMode="auto">
            <a:xfrm>
              <a:off x="2108" y="2340"/>
              <a:ext cx="25" cy="21"/>
            </a:xfrm>
            <a:custGeom>
              <a:avLst/>
              <a:gdLst>
                <a:gd name="T0" fmla="*/ 20 w 25"/>
                <a:gd name="T1" fmla="*/ 14 h 21"/>
                <a:gd name="T2" fmla="*/ 20 w 25"/>
                <a:gd name="T3" fmla="*/ 14 h 21"/>
                <a:gd name="T4" fmla="*/ 20 w 25"/>
                <a:gd name="T5" fmla="*/ 14 h 21"/>
                <a:gd name="T6" fmla="*/ 24 w 25"/>
                <a:gd name="T7" fmla="*/ 8 h 21"/>
                <a:gd name="T8" fmla="*/ 18 w 25"/>
                <a:gd name="T9" fmla="*/ 0 h 21"/>
                <a:gd name="T10" fmla="*/ 13 w 25"/>
                <a:gd name="T11" fmla="*/ 0 h 21"/>
                <a:gd name="T12" fmla="*/ 13 w 25"/>
                <a:gd name="T13" fmla="*/ 0 h 21"/>
                <a:gd name="T14" fmla="*/ 8 w 25"/>
                <a:gd name="T15" fmla="*/ 3 h 21"/>
                <a:gd name="T16" fmla="*/ 8 w 25"/>
                <a:gd name="T17" fmla="*/ 3 h 21"/>
                <a:gd name="T18" fmla="*/ 3 w 25"/>
                <a:gd name="T19" fmla="*/ 6 h 21"/>
                <a:gd name="T20" fmla="*/ 0 w 25"/>
                <a:gd name="T21" fmla="*/ 12 h 21"/>
                <a:gd name="T22" fmla="*/ 0 w 25"/>
                <a:gd name="T23" fmla="*/ 14 h 21"/>
                <a:gd name="T24" fmla="*/ 0 w 25"/>
                <a:gd name="T25" fmla="*/ 14 h 21"/>
                <a:gd name="T26" fmla="*/ 2 w 25"/>
                <a:gd name="T27" fmla="*/ 17 h 21"/>
                <a:gd name="T28" fmla="*/ 3 w 25"/>
                <a:gd name="T29" fmla="*/ 19 h 21"/>
                <a:gd name="T30" fmla="*/ 3 w 25"/>
                <a:gd name="T31" fmla="*/ 19 h 21"/>
                <a:gd name="T32" fmla="*/ 10 w 25"/>
                <a:gd name="T33" fmla="*/ 20 h 21"/>
                <a:gd name="T34" fmla="*/ 16 w 25"/>
                <a:gd name="T35" fmla="*/ 17 h 21"/>
                <a:gd name="T36" fmla="*/ 16 w 25"/>
                <a:gd name="T37" fmla="*/ 17 h 21"/>
                <a:gd name="T38" fmla="*/ 20 w 25"/>
                <a:gd name="T39" fmla="*/ 14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20" y="14"/>
                  </a:moveTo>
                  <a:lnTo>
                    <a:pt x="20" y="14"/>
                  </a:lnTo>
                  <a:lnTo>
                    <a:pt x="24" y="8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3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10" y="20"/>
                  </a:lnTo>
                  <a:lnTo>
                    <a:pt x="16" y="17"/>
                  </a:lnTo>
                  <a:lnTo>
                    <a:pt x="20" y="14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8" name="Freeform 81"/>
            <p:cNvSpPr>
              <a:spLocks/>
            </p:cNvSpPr>
            <p:nvPr/>
          </p:nvSpPr>
          <p:spPr bwMode="auto">
            <a:xfrm>
              <a:off x="2107" y="2344"/>
              <a:ext cx="26" cy="17"/>
            </a:xfrm>
            <a:custGeom>
              <a:avLst/>
              <a:gdLst>
                <a:gd name="T0" fmla="*/ 0 w 26"/>
                <a:gd name="T1" fmla="*/ 7 h 17"/>
                <a:gd name="T2" fmla="*/ 21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7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7"/>
                  </a:moveTo>
                  <a:lnTo>
                    <a:pt x="21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339" name="Freeform 82"/>
            <p:cNvSpPr>
              <a:spLocks/>
            </p:cNvSpPr>
            <p:nvPr/>
          </p:nvSpPr>
          <p:spPr bwMode="auto">
            <a:xfrm>
              <a:off x="2123" y="2338"/>
              <a:ext cx="23" cy="19"/>
            </a:xfrm>
            <a:custGeom>
              <a:avLst/>
              <a:gdLst>
                <a:gd name="T0" fmla="*/ 0 w 23"/>
                <a:gd name="T1" fmla="*/ 13 h 19"/>
                <a:gd name="T2" fmla="*/ 1 w 23"/>
                <a:gd name="T3" fmla="*/ 15 h 19"/>
                <a:gd name="T4" fmla="*/ 1 w 23"/>
                <a:gd name="T5" fmla="*/ 15 h 19"/>
                <a:gd name="T6" fmla="*/ 2 w 23"/>
                <a:gd name="T7" fmla="*/ 17 h 19"/>
                <a:gd name="T8" fmla="*/ 7 w 23"/>
                <a:gd name="T9" fmla="*/ 18 h 19"/>
                <a:gd name="T10" fmla="*/ 11 w 23"/>
                <a:gd name="T11" fmla="*/ 16 h 19"/>
                <a:gd name="T12" fmla="*/ 11 w 23"/>
                <a:gd name="T13" fmla="*/ 16 h 19"/>
                <a:gd name="T14" fmla="*/ 14 w 23"/>
                <a:gd name="T15" fmla="*/ 14 h 19"/>
                <a:gd name="T16" fmla="*/ 17 w 23"/>
                <a:gd name="T17" fmla="*/ 12 h 19"/>
                <a:gd name="T18" fmla="*/ 21 w 23"/>
                <a:gd name="T19" fmla="*/ 10 h 19"/>
                <a:gd name="T20" fmla="*/ 22 w 23"/>
                <a:gd name="T21" fmla="*/ 5 h 19"/>
                <a:gd name="T22" fmla="*/ 21 w 23"/>
                <a:gd name="T23" fmla="*/ 3 h 19"/>
                <a:gd name="T24" fmla="*/ 21 w 23"/>
                <a:gd name="T25" fmla="*/ 3 h 19"/>
                <a:gd name="T26" fmla="*/ 20 w 23"/>
                <a:gd name="T27" fmla="*/ 1 h 19"/>
                <a:gd name="T28" fmla="*/ 19 w 23"/>
                <a:gd name="T29" fmla="*/ 0 h 19"/>
                <a:gd name="T30" fmla="*/ 19 w 23"/>
                <a:gd name="T31" fmla="*/ 0 h 19"/>
                <a:gd name="T32" fmla="*/ 14 w 23"/>
                <a:gd name="T33" fmla="*/ 0 h 19"/>
                <a:gd name="T34" fmla="*/ 11 w 23"/>
                <a:gd name="T35" fmla="*/ 2 h 19"/>
                <a:gd name="T36" fmla="*/ 7 w 23"/>
                <a:gd name="T37" fmla="*/ 2 h 19"/>
                <a:gd name="T38" fmla="*/ 4 w 23"/>
                <a:gd name="T39" fmla="*/ 4 h 19"/>
                <a:gd name="T40" fmla="*/ 5 w 23"/>
                <a:gd name="T41" fmla="*/ 6 h 19"/>
                <a:gd name="T42" fmla="*/ 1 w 23"/>
                <a:gd name="T43" fmla="*/ 7 h 19"/>
                <a:gd name="T44" fmla="*/ 0 w 23"/>
                <a:gd name="T45" fmla="*/ 12 h 19"/>
                <a:gd name="T46" fmla="*/ 0 w 23"/>
                <a:gd name="T47" fmla="*/ 12 h 19"/>
                <a:gd name="T48" fmla="*/ 0 w 23"/>
                <a:gd name="T49" fmla="*/ 13 h 19"/>
                <a:gd name="T50" fmla="*/ 0 w 23"/>
                <a:gd name="T51" fmla="*/ 13 h 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19">
                  <a:moveTo>
                    <a:pt x="0" y="13"/>
                  </a:moveTo>
                  <a:lnTo>
                    <a:pt x="1" y="15"/>
                  </a:lnTo>
                  <a:lnTo>
                    <a:pt x="2" y="17"/>
                  </a:lnTo>
                  <a:lnTo>
                    <a:pt x="7" y="18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21" y="10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7" y="2"/>
                  </a:lnTo>
                  <a:lnTo>
                    <a:pt x="4" y="4"/>
                  </a:lnTo>
                  <a:lnTo>
                    <a:pt x="5" y="6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cxnSp>
        <p:nvCxnSpPr>
          <p:cNvPr id="340" name="339 Conector recto de flecha"/>
          <p:cNvCxnSpPr/>
          <p:nvPr/>
        </p:nvCxnSpPr>
        <p:spPr>
          <a:xfrm>
            <a:off x="762000" y="2147713"/>
            <a:ext cx="18256" cy="322216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340 Conector recto de flecha"/>
          <p:cNvCxnSpPr>
            <a:stCxn id="127" idx="1"/>
          </p:cNvCxnSpPr>
          <p:nvPr/>
        </p:nvCxnSpPr>
        <p:spPr>
          <a:xfrm flipH="1">
            <a:off x="914401" y="1355969"/>
            <a:ext cx="2650688" cy="400960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341 Conector recto de flecha"/>
          <p:cNvCxnSpPr>
            <a:stCxn id="203" idx="1"/>
          </p:cNvCxnSpPr>
          <p:nvPr/>
        </p:nvCxnSpPr>
        <p:spPr>
          <a:xfrm flipH="1">
            <a:off x="1259633" y="1518911"/>
            <a:ext cx="5704326" cy="384666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342 Conector recto de flecha"/>
          <p:cNvCxnSpPr>
            <a:stCxn id="279" idx="2"/>
          </p:cNvCxnSpPr>
          <p:nvPr/>
        </p:nvCxnSpPr>
        <p:spPr>
          <a:xfrm flipH="1">
            <a:off x="1403649" y="2247832"/>
            <a:ext cx="7411630" cy="311774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343 Conector recto de flecha"/>
          <p:cNvCxnSpPr/>
          <p:nvPr/>
        </p:nvCxnSpPr>
        <p:spPr>
          <a:xfrm flipH="1" flipV="1">
            <a:off x="619125" y="2306463"/>
            <a:ext cx="124618" cy="305911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5" name="344 Conector recto de flecha"/>
          <p:cNvCxnSpPr>
            <a:endCxn id="177" idx="4"/>
          </p:cNvCxnSpPr>
          <p:nvPr/>
        </p:nvCxnSpPr>
        <p:spPr>
          <a:xfrm flipV="1">
            <a:off x="988518" y="1323356"/>
            <a:ext cx="2854578" cy="404651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6" name="345 Conector recto de flecha"/>
          <p:cNvCxnSpPr>
            <a:endCxn id="253" idx="3"/>
          </p:cNvCxnSpPr>
          <p:nvPr/>
        </p:nvCxnSpPr>
        <p:spPr>
          <a:xfrm flipV="1">
            <a:off x="1331639" y="1626581"/>
            <a:ext cx="5885374" cy="370883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7" name="346 Conector recto de flecha"/>
          <p:cNvCxnSpPr>
            <a:endCxn id="266" idx="4"/>
          </p:cNvCxnSpPr>
          <p:nvPr/>
        </p:nvCxnSpPr>
        <p:spPr>
          <a:xfrm flipV="1">
            <a:off x="1477963" y="2339833"/>
            <a:ext cx="7407353" cy="302574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0" name="349 Conector recto de flecha"/>
          <p:cNvCxnSpPr>
            <a:stCxn id="113" idx="3"/>
            <a:endCxn id="356" idx="1"/>
          </p:cNvCxnSpPr>
          <p:nvPr/>
        </p:nvCxnSpPr>
        <p:spPr>
          <a:xfrm>
            <a:off x="3891253" y="1348194"/>
            <a:ext cx="3565838" cy="378272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350 Conector recto de flecha"/>
          <p:cNvCxnSpPr>
            <a:stCxn id="189" idx="3"/>
            <a:endCxn id="356" idx="0"/>
          </p:cNvCxnSpPr>
          <p:nvPr/>
        </p:nvCxnSpPr>
        <p:spPr>
          <a:xfrm>
            <a:off x="7248736" y="1678112"/>
            <a:ext cx="462942" cy="333105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351 Conector recto de flecha"/>
          <p:cNvCxnSpPr>
            <a:stCxn id="324" idx="7"/>
            <a:endCxn id="356" idx="7"/>
          </p:cNvCxnSpPr>
          <p:nvPr/>
        </p:nvCxnSpPr>
        <p:spPr>
          <a:xfrm flipH="1">
            <a:off x="7966265" y="2394417"/>
            <a:ext cx="930361" cy="273650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352 Conector recto de flecha"/>
          <p:cNvCxnSpPr>
            <a:stCxn id="75" idx="1"/>
            <a:endCxn id="356" idx="2"/>
          </p:cNvCxnSpPr>
          <p:nvPr/>
        </p:nvCxnSpPr>
        <p:spPr>
          <a:xfrm>
            <a:off x="792826" y="2079450"/>
            <a:ext cx="6558812" cy="334540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356 CuadroTexto"/>
          <p:cNvSpPr txBox="1"/>
          <p:nvPr/>
        </p:nvSpPr>
        <p:spPr>
          <a:xfrm>
            <a:off x="0" y="860542"/>
            <a:ext cx="9144000" cy="276999"/>
          </a:xfrm>
          <a:prstGeom prst="rect">
            <a:avLst/>
          </a:prstGeom>
          <a:solidFill>
            <a:schemeClr val="accent5">
              <a:lumMod val="60000"/>
              <a:lumOff val="40000"/>
              <a:alpha val="53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posiciones instantáneas de los satélites son siempre conocidas</a:t>
            </a:r>
          </a:p>
        </p:txBody>
      </p:sp>
      <p:grpSp>
        <p:nvGrpSpPr>
          <p:cNvPr id="354" name="353 Grupo"/>
          <p:cNvGrpSpPr/>
          <p:nvPr/>
        </p:nvGrpSpPr>
        <p:grpSpPr>
          <a:xfrm>
            <a:off x="752474" y="4929459"/>
            <a:ext cx="4821868" cy="1384995"/>
            <a:chOff x="752474" y="4929459"/>
            <a:chExt cx="4821868" cy="1384995"/>
          </a:xfrm>
        </p:grpSpPr>
        <p:sp>
          <p:nvSpPr>
            <p:cNvPr id="359" name="358 Flecha abajo"/>
            <p:cNvSpPr/>
            <p:nvPr/>
          </p:nvSpPr>
          <p:spPr>
            <a:xfrm rot="5400000">
              <a:off x="2244316" y="5434676"/>
              <a:ext cx="496863" cy="952389"/>
            </a:xfrm>
            <a:prstGeom prst="downArrow">
              <a:avLst>
                <a:gd name="adj1" fmla="val 38580"/>
                <a:gd name="adj2" fmla="val 50000"/>
              </a:avLst>
            </a:prstGeom>
            <a:gradFill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grpSp>
          <p:nvGrpSpPr>
            <p:cNvPr id="349" name="348 Grupo"/>
            <p:cNvGrpSpPr/>
            <p:nvPr/>
          </p:nvGrpSpPr>
          <p:grpSpPr>
            <a:xfrm>
              <a:off x="752474" y="4929459"/>
              <a:ext cx="4821868" cy="1384995"/>
              <a:chOff x="752474" y="4929459"/>
              <a:chExt cx="4821868" cy="1384995"/>
            </a:xfrm>
          </p:grpSpPr>
          <p:pic>
            <p:nvPicPr>
              <p:cNvPr id="3" name="Picture 6" descr="GPS ground antenn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74" y="5365576"/>
                <a:ext cx="1233387" cy="87173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8" name="357 CuadroTexto"/>
              <p:cNvSpPr txBox="1"/>
              <p:nvPr/>
            </p:nvSpPr>
            <p:spPr>
              <a:xfrm>
                <a:off x="2974309" y="4929459"/>
                <a:ext cx="2600033" cy="138499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  <a:alpha val="53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E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Estaciones</a:t>
                </a:r>
                <a:r>
                  <a:rPr lang="es-E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que supervisan con gran precisión las órbitas de los satélites, procesan e intercambian información.</a:t>
                </a:r>
              </a:p>
            </p:txBody>
          </p:sp>
        </p:grpSp>
      </p:grpSp>
      <p:grpSp>
        <p:nvGrpSpPr>
          <p:cNvPr id="348" name="347 Grupo"/>
          <p:cNvGrpSpPr/>
          <p:nvPr/>
        </p:nvGrpSpPr>
        <p:grpSpPr>
          <a:xfrm>
            <a:off x="6619960" y="5068713"/>
            <a:ext cx="2164386" cy="1131013"/>
            <a:chOff x="6619960" y="5068713"/>
            <a:chExt cx="2164386" cy="1131013"/>
          </a:xfrm>
        </p:grpSpPr>
        <p:grpSp>
          <p:nvGrpSpPr>
            <p:cNvPr id="80" name="Group 316"/>
            <p:cNvGrpSpPr>
              <a:grpSpLocks/>
            </p:cNvGrpSpPr>
            <p:nvPr/>
          </p:nvGrpSpPr>
          <p:grpSpPr bwMode="auto">
            <a:xfrm>
              <a:off x="7533878" y="5068713"/>
              <a:ext cx="355600" cy="593725"/>
              <a:chOff x="2029" y="3126"/>
              <a:chExt cx="224" cy="374"/>
            </a:xfrm>
          </p:grpSpPr>
          <p:sp>
            <p:nvSpPr>
              <p:cNvPr id="81" name="Freeform 317"/>
              <p:cNvSpPr>
                <a:spLocks/>
              </p:cNvSpPr>
              <p:nvPr/>
            </p:nvSpPr>
            <p:spPr bwMode="auto">
              <a:xfrm>
                <a:off x="2029" y="3239"/>
                <a:ext cx="224" cy="261"/>
              </a:xfrm>
              <a:custGeom>
                <a:avLst/>
                <a:gdLst>
                  <a:gd name="T0" fmla="*/ 83 w 224"/>
                  <a:gd name="T1" fmla="*/ 0 h 261"/>
                  <a:gd name="T2" fmla="*/ 131 w 224"/>
                  <a:gd name="T3" fmla="*/ 0 h 261"/>
                  <a:gd name="T4" fmla="*/ 223 w 224"/>
                  <a:gd name="T5" fmla="*/ 260 h 261"/>
                  <a:gd name="T6" fmla="*/ 126 w 224"/>
                  <a:gd name="T7" fmla="*/ 21 h 261"/>
                  <a:gd name="T8" fmla="*/ 113 w 224"/>
                  <a:gd name="T9" fmla="*/ 260 h 261"/>
                  <a:gd name="T10" fmla="*/ 87 w 224"/>
                  <a:gd name="T11" fmla="*/ 21 h 261"/>
                  <a:gd name="T12" fmla="*/ 0 w 224"/>
                  <a:gd name="T13" fmla="*/ 260 h 261"/>
                  <a:gd name="T14" fmla="*/ 83 w 224"/>
                  <a:gd name="T15" fmla="*/ 0 h 2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4" h="261">
                    <a:moveTo>
                      <a:pt x="83" y="0"/>
                    </a:moveTo>
                    <a:lnTo>
                      <a:pt x="131" y="0"/>
                    </a:lnTo>
                    <a:lnTo>
                      <a:pt x="223" y="260"/>
                    </a:lnTo>
                    <a:lnTo>
                      <a:pt x="126" y="21"/>
                    </a:lnTo>
                    <a:lnTo>
                      <a:pt x="113" y="260"/>
                    </a:lnTo>
                    <a:lnTo>
                      <a:pt x="87" y="21"/>
                    </a:lnTo>
                    <a:lnTo>
                      <a:pt x="0" y="260"/>
                    </a:lnTo>
                    <a:lnTo>
                      <a:pt x="83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" name="Freeform 318"/>
              <p:cNvSpPr>
                <a:spLocks/>
              </p:cNvSpPr>
              <p:nvPr/>
            </p:nvSpPr>
            <p:spPr bwMode="auto">
              <a:xfrm>
                <a:off x="2171" y="3258"/>
                <a:ext cx="36" cy="36"/>
              </a:xfrm>
              <a:custGeom>
                <a:avLst/>
                <a:gdLst>
                  <a:gd name="T0" fmla="*/ 0 w 36"/>
                  <a:gd name="T1" fmla="*/ 4 h 36"/>
                  <a:gd name="T2" fmla="*/ 10 w 36"/>
                  <a:gd name="T3" fmla="*/ 35 h 36"/>
                  <a:gd name="T4" fmla="*/ 35 w 36"/>
                  <a:gd name="T5" fmla="*/ 30 h 36"/>
                  <a:gd name="T6" fmla="*/ 24 w 36"/>
                  <a:gd name="T7" fmla="*/ 0 h 36"/>
                  <a:gd name="T8" fmla="*/ 0 w 36"/>
                  <a:gd name="T9" fmla="*/ 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0" y="4"/>
                    </a:moveTo>
                    <a:lnTo>
                      <a:pt x="10" y="35"/>
                    </a:lnTo>
                    <a:lnTo>
                      <a:pt x="35" y="30"/>
                    </a:lnTo>
                    <a:lnTo>
                      <a:pt x="24" y="0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F0F0F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3" name="Rectangle 319"/>
              <p:cNvSpPr>
                <a:spLocks noChangeArrowheads="1"/>
              </p:cNvSpPr>
              <p:nvPr/>
            </p:nvSpPr>
            <p:spPr bwMode="auto">
              <a:xfrm>
                <a:off x="2188" y="3209"/>
                <a:ext cx="8" cy="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84" name="Line 320"/>
              <p:cNvSpPr>
                <a:spLocks noChangeShapeType="1"/>
              </p:cNvSpPr>
              <p:nvPr/>
            </p:nvSpPr>
            <p:spPr bwMode="auto">
              <a:xfrm>
                <a:off x="2188" y="3205"/>
                <a:ext cx="0" cy="4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5" name="Freeform 321"/>
              <p:cNvSpPr>
                <a:spLocks/>
              </p:cNvSpPr>
              <p:nvPr/>
            </p:nvSpPr>
            <p:spPr bwMode="auto">
              <a:xfrm>
                <a:off x="2181" y="3200"/>
                <a:ext cx="17" cy="17"/>
              </a:xfrm>
              <a:custGeom>
                <a:avLst/>
                <a:gdLst>
                  <a:gd name="T0" fmla="*/ 16 w 17"/>
                  <a:gd name="T1" fmla="*/ 0 h 17"/>
                  <a:gd name="T2" fmla="*/ 8 w 17"/>
                  <a:gd name="T3" fmla="*/ 16 h 17"/>
                  <a:gd name="T4" fmla="*/ 0 w 17"/>
                  <a:gd name="T5" fmla="*/ 0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8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" name="Line 322"/>
              <p:cNvSpPr>
                <a:spLocks noChangeShapeType="1"/>
              </p:cNvSpPr>
              <p:nvPr/>
            </p:nvSpPr>
            <p:spPr bwMode="auto">
              <a:xfrm>
                <a:off x="2187" y="3205"/>
                <a:ext cx="0" cy="4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7" name="Freeform 323"/>
              <p:cNvSpPr>
                <a:spLocks/>
              </p:cNvSpPr>
              <p:nvPr/>
            </p:nvSpPr>
            <p:spPr bwMode="auto">
              <a:xfrm>
                <a:off x="2180" y="3200"/>
                <a:ext cx="17" cy="17"/>
              </a:xfrm>
              <a:custGeom>
                <a:avLst/>
                <a:gdLst>
                  <a:gd name="T0" fmla="*/ 16 w 17"/>
                  <a:gd name="T1" fmla="*/ 0 h 17"/>
                  <a:gd name="T2" fmla="*/ 8 w 17"/>
                  <a:gd name="T3" fmla="*/ 16 h 17"/>
                  <a:gd name="T4" fmla="*/ 0 w 17"/>
                  <a:gd name="T5" fmla="*/ 0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8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" name="Line 324"/>
              <p:cNvSpPr>
                <a:spLocks noChangeShapeType="1"/>
              </p:cNvSpPr>
              <p:nvPr/>
            </p:nvSpPr>
            <p:spPr bwMode="auto">
              <a:xfrm>
                <a:off x="2186" y="3205"/>
                <a:ext cx="0" cy="4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9" name="Freeform 325"/>
              <p:cNvSpPr>
                <a:spLocks/>
              </p:cNvSpPr>
              <p:nvPr/>
            </p:nvSpPr>
            <p:spPr bwMode="auto">
              <a:xfrm>
                <a:off x="2180" y="3200"/>
                <a:ext cx="17" cy="17"/>
              </a:xfrm>
              <a:custGeom>
                <a:avLst/>
                <a:gdLst>
                  <a:gd name="T0" fmla="*/ 16 w 17"/>
                  <a:gd name="T1" fmla="*/ 0 h 17"/>
                  <a:gd name="T2" fmla="*/ 8 w 17"/>
                  <a:gd name="T3" fmla="*/ 16 h 17"/>
                  <a:gd name="T4" fmla="*/ 0 w 17"/>
                  <a:gd name="T5" fmla="*/ 0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8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" name="Line 326"/>
              <p:cNvSpPr>
                <a:spLocks noChangeShapeType="1"/>
              </p:cNvSpPr>
              <p:nvPr/>
            </p:nvSpPr>
            <p:spPr bwMode="auto">
              <a:xfrm>
                <a:off x="2185" y="3205"/>
                <a:ext cx="0" cy="4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1" name="Freeform 327"/>
              <p:cNvSpPr>
                <a:spLocks/>
              </p:cNvSpPr>
              <p:nvPr/>
            </p:nvSpPr>
            <p:spPr bwMode="auto">
              <a:xfrm>
                <a:off x="2180" y="3200"/>
                <a:ext cx="17" cy="17"/>
              </a:xfrm>
              <a:custGeom>
                <a:avLst/>
                <a:gdLst>
                  <a:gd name="T0" fmla="*/ 16 w 17"/>
                  <a:gd name="T1" fmla="*/ 0 h 17"/>
                  <a:gd name="T2" fmla="*/ 7 w 17"/>
                  <a:gd name="T3" fmla="*/ 16 h 17"/>
                  <a:gd name="T4" fmla="*/ 0 w 17"/>
                  <a:gd name="T5" fmla="*/ 0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7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" name="Line 328"/>
              <p:cNvSpPr>
                <a:spLocks noChangeShapeType="1"/>
              </p:cNvSpPr>
              <p:nvPr/>
            </p:nvSpPr>
            <p:spPr bwMode="auto">
              <a:xfrm>
                <a:off x="2184" y="3205"/>
                <a:ext cx="0" cy="4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3" name="Freeform 329"/>
              <p:cNvSpPr>
                <a:spLocks/>
              </p:cNvSpPr>
              <p:nvPr/>
            </p:nvSpPr>
            <p:spPr bwMode="auto">
              <a:xfrm>
                <a:off x="2180" y="3200"/>
                <a:ext cx="17" cy="17"/>
              </a:xfrm>
              <a:custGeom>
                <a:avLst/>
                <a:gdLst>
                  <a:gd name="T0" fmla="*/ 16 w 17"/>
                  <a:gd name="T1" fmla="*/ 0 h 17"/>
                  <a:gd name="T2" fmla="*/ 7 w 17"/>
                  <a:gd name="T3" fmla="*/ 16 h 17"/>
                  <a:gd name="T4" fmla="*/ 0 w 17"/>
                  <a:gd name="T5" fmla="*/ 0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7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" name="Line 330"/>
              <p:cNvSpPr>
                <a:spLocks noChangeShapeType="1"/>
              </p:cNvSpPr>
              <p:nvPr/>
            </p:nvSpPr>
            <p:spPr bwMode="auto">
              <a:xfrm>
                <a:off x="2184" y="3205"/>
                <a:ext cx="0" cy="4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95" name="Freeform 331"/>
              <p:cNvSpPr>
                <a:spLocks/>
              </p:cNvSpPr>
              <p:nvPr/>
            </p:nvSpPr>
            <p:spPr bwMode="auto">
              <a:xfrm>
                <a:off x="2180" y="3200"/>
                <a:ext cx="17" cy="17"/>
              </a:xfrm>
              <a:custGeom>
                <a:avLst/>
                <a:gdLst>
                  <a:gd name="T0" fmla="*/ 16 w 17"/>
                  <a:gd name="T1" fmla="*/ 0 h 17"/>
                  <a:gd name="T2" fmla="*/ 8 w 17"/>
                  <a:gd name="T3" fmla="*/ 16 h 17"/>
                  <a:gd name="T4" fmla="*/ 0 w 17"/>
                  <a:gd name="T5" fmla="*/ 0 h 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16" y="0"/>
                    </a:moveTo>
                    <a:lnTo>
                      <a:pt x="8" y="1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" name="Rectangle 332"/>
              <p:cNvSpPr>
                <a:spLocks noChangeArrowheads="1"/>
              </p:cNvSpPr>
              <p:nvPr/>
            </p:nvSpPr>
            <p:spPr bwMode="auto">
              <a:xfrm>
                <a:off x="2188" y="3200"/>
                <a:ext cx="8" cy="8"/>
              </a:xfrm>
              <a:prstGeom prst="rect">
                <a:avLst/>
              </a:prstGeom>
              <a:solidFill>
                <a:srgbClr val="212121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97" name="Freeform 333"/>
              <p:cNvSpPr>
                <a:spLocks/>
              </p:cNvSpPr>
              <p:nvPr/>
            </p:nvSpPr>
            <p:spPr bwMode="auto">
              <a:xfrm>
                <a:off x="2184" y="3185"/>
                <a:ext cx="17" cy="17"/>
              </a:xfrm>
              <a:custGeom>
                <a:avLst/>
                <a:gdLst>
                  <a:gd name="T0" fmla="*/ 16 w 17"/>
                  <a:gd name="T1" fmla="*/ 16 h 17"/>
                  <a:gd name="T2" fmla="*/ 12 w 17"/>
                  <a:gd name="T3" fmla="*/ 5 h 17"/>
                  <a:gd name="T4" fmla="*/ 12 w 17"/>
                  <a:gd name="T5" fmla="*/ 0 h 17"/>
                  <a:gd name="T6" fmla="*/ 7 w 17"/>
                  <a:gd name="T7" fmla="*/ 0 h 17"/>
                  <a:gd name="T8" fmla="*/ 7 w 17"/>
                  <a:gd name="T9" fmla="*/ 5 h 17"/>
                  <a:gd name="T10" fmla="*/ 0 w 17"/>
                  <a:gd name="T11" fmla="*/ 16 h 17"/>
                  <a:gd name="T12" fmla="*/ 16 w 17"/>
                  <a:gd name="T13" fmla="*/ 16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" h="17">
                    <a:moveTo>
                      <a:pt x="16" y="16"/>
                    </a:moveTo>
                    <a:lnTo>
                      <a:pt x="12" y="5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7" y="5"/>
                    </a:lnTo>
                    <a:lnTo>
                      <a:pt x="0" y="16"/>
                    </a:lnTo>
                    <a:lnTo>
                      <a:pt x="16" y="16"/>
                    </a:lnTo>
                  </a:path>
                </a:pathLst>
              </a:custGeom>
              <a:solidFill>
                <a:srgbClr val="212121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8" name="Rectangle 334"/>
              <p:cNvSpPr>
                <a:spLocks noChangeArrowheads="1"/>
              </p:cNvSpPr>
              <p:nvPr/>
            </p:nvSpPr>
            <p:spPr bwMode="auto">
              <a:xfrm>
                <a:off x="2190" y="3131"/>
                <a:ext cx="8" cy="5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99" name="Freeform 335"/>
              <p:cNvSpPr>
                <a:spLocks/>
              </p:cNvSpPr>
              <p:nvPr/>
            </p:nvSpPr>
            <p:spPr bwMode="auto">
              <a:xfrm>
                <a:off x="2184" y="3126"/>
                <a:ext cx="17" cy="17"/>
              </a:xfrm>
              <a:custGeom>
                <a:avLst/>
                <a:gdLst>
                  <a:gd name="T0" fmla="*/ 12 w 17"/>
                  <a:gd name="T1" fmla="*/ 13 h 17"/>
                  <a:gd name="T2" fmla="*/ 16 w 17"/>
                  <a:gd name="T3" fmla="*/ 13 h 17"/>
                  <a:gd name="T4" fmla="*/ 16 w 17"/>
                  <a:gd name="T5" fmla="*/ 10 h 17"/>
                  <a:gd name="T6" fmla="*/ 16 w 17"/>
                  <a:gd name="T7" fmla="*/ 7 h 17"/>
                  <a:gd name="T8" fmla="*/ 16 w 17"/>
                  <a:gd name="T9" fmla="*/ 5 h 17"/>
                  <a:gd name="T10" fmla="*/ 16 w 17"/>
                  <a:gd name="T11" fmla="*/ 2 h 17"/>
                  <a:gd name="T12" fmla="*/ 16 w 17"/>
                  <a:gd name="T13" fmla="*/ 0 h 17"/>
                  <a:gd name="T14" fmla="*/ 12 w 17"/>
                  <a:gd name="T15" fmla="*/ 0 h 17"/>
                  <a:gd name="T16" fmla="*/ 6 w 17"/>
                  <a:gd name="T17" fmla="*/ 0 h 17"/>
                  <a:gd name="T18" fmla="*/ 0 w 17"/>
                  <a:gd name="T19" fmla="*/ 0 h 17"/>
                  <a:gd name="T20" fmla="*/ 0 w 17"/>
                  <a:gd name="T21" fmla="*/ 2 h 17"/>
                  <a:gd name="T22" fmla="*/ 0 w 17"/>
                  <a:gd name="T23" fmla="*/ 5 h 17"/>
                  <a:gd name="T24" fmla="*/ 0 w 17"/>
                  <a:gd name="T25" fmla="*/ 7 h 17"/>
                  <a:gd name="T26" fmla="*/ 0 w 17"/>
                  <a:gd name="T27" fmla="*/ 10 h 17"/>
                  <a:gd name="T28" fmla="*/ 6 w 17"/>
                  <a:gd name="T29" fmla="*/ 10 h 17"/>
                  <a:gd name="T30" fmla="*/ 6 w 17"/>
                  <a:gd name="T31" fmla="*/ 13 h 17"/>
                  <a:gd name="T32" fmla="*/ 6 w 17"/>
                  <a:gd name="T33" fmla="*/ 16 h 17"/>
                  <a:gd name="T34" fmla="*/ 12 w 17"/>
                  <a:gd name="T35" fmla="*/ 16 h 17"/>
                  <a:gd name="T36" fmla="*/ 12 w 17"/>
                  <a:gd name="T37" fmla="*/ 13 h 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" h="17">
                    <a:moveTo>
                      <a:pt x="12" y="13"/>
                    </a:moveTo>
                    <a:lnTo>
                      <a:pt x="16" y="13"/>
                    </a:lnTo>
                    <a:lnTo>
                      <a:pt x="16" y="10"/>
                    </a:lnTo>
                    <a:lnTo>
                      <a:pt x="16" y="7"/>
                    </a:lnTo>
                    <a:lnTo>
                      <a:pt x="16" y="5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3"/>
                    </a:lnTo>
                    <a:lnTo>
                      <a:pt x="6" y="16"/>
                    </a:lnTo>
                    <a:lnTo>
                      <a:pt x="12" y="16"/>
                    </a:lnTo>
                    <a:lnTo>
                      <a:pt x="12" y="1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" name="Rectangle 336"/>
              <p:cNvSpPr>
                <a:spLocks noChangeArrowheads="1"/>
              </p:cNvSpPr>
              <p:nvPr/>
            </p:nvSpPr>
            <p:spPr bwMode="auto">
              <a:xfrm>
                <a:off x="2188" y="3213"/>
                <a:ext cx="8" cy="62"/>
              </a:xfrm>
              <a:prstGeom prst="rect">
                <a:avLst/>
              </a:prstGeom>
              <a:solidFill>
                <a:srgbClr val="E0E0E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101" name="Freeform 337"/>
              <p:cNvSpPr>
                <a:spLocks/>
              </p:cNvSpPr>
              <p:nvPr/>
            </p:nvSpPr>
            <p:spPr bwMode="auto">
              <a:xfrm>
                <a:off x="2170" y="3259"/>
                <a:ext cx="24" cy="35"/>
              </a:xfrm>
              <a:custGeom>
                <a:avLst/>
                <a:gdLst>
                  <a:gd name="T0" fmla="*/ 0 w 24"/>
                  <a:gd name="T1" fmla="*/ 2 h 35"/>
                  <a:gd name="T2" fmla="*/ 9 w 24"/>
                  <a:gd name="T3" fmla="*/ 34 h 35"/>
                  <a:gd name="T4" fmla="*/ 23 w 24"/>
                  <a:gd name="T5" fmla="*/ 31 h 35"/>
                  <a:gd name="T6" fmla="*/ 13 w 24"/>
                  <a:gd name="T7" fmla="*/ 0 h 35"/>
                  <a:gd name="T8" fmla="*/ 0 w 24"/>
                  <a:gd name="T9" fmla="*/ 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35">
                    <a:moveTo>
                      <a:pt x="0" y="2"/>
                    </a:moveTo>
                    <a:lnTo>
                      <a:pt x="9" y="34"/>
                    </a:lnTo>
                    <a:lnTo>
                      <a:pt x="23" y="31"/>
                    </a:lnTo>
                    <a:lnTo>
                      <a:pt x="13" y="0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E0E0E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2" name="Freeform 338"/>
              <p:cNvSpPr>
                <a:spLocks/>
              </p:cNvSpPr>
              <p:nvPr/>
            </p:nvSpPr>
            <p:spPr bwMode="auto">
              <a:xfrm>
                <a:off x="2093" y="3146"/>
                <a:ext cx="84" cy="36"/>
              </a:xfrm>
              <a:custGeom>
                <a:avLst/>
                <a:gdLst>
                  <a:gd name="T0" fmla="*/ 0 w 84"/>
                  <a:gd name="T1" fmla="*/ 9 h 36"/>
                  <a:gd name="T2" fmla="*/ 41 w 84"/>
                  <a:gd name="T3" fmla="*/ 0 h 36"/>
                  <a:gd name="T4" fmla="*/ 83 w 84"/>
                  <a:gd name="T5" fmla="*/ 9 h 36"/>
                  <a:gd name="T6" fmla="*/ 83 w 84"/>
                  <a:gd name="T7" fmla="*/ 29 h 36"/>
                  <a:gd name="T8" fmla="*/ 80 w 84"/>
                  <a:gd name="T9" fmla="*/ 31 h 36"/>
                  <a:gd name="T10" fmla="*/ 57 w 84"/>
                  <a:gd name="T11" fmla="*/ 35 h 36"/>
                  <a:gd name="T12" fmla="*/ 54 w 84"/>
                  <a:gd name="T13" fmla="*/ 35 h 36"/>
                  <a:gd name="T14" fmla="*/ 29 w 84"/>
                  <a:gd name="T15" fmla="*/ 35 h 36"/>
                  <a:gd name="T16" fmla="*/ 25 w 84"/>
                  <a:gd name="T17" fmla="*/ 35 h 36"/>
                  <a:gd name="T18" fmla="*/ 3 w 84"/>
                  <a:gd name="T19" fmla="*/ 31 h 36"/>
                  <a:gd name="T20" fmla="*/ 0 w 84"/>
                  <a:gd name="T21" fmla="*/ 29 h 36"/>
                  <a:gd name="T22" fmla="*/ 0 w 84"/>
                  <a:gd name="T23" fmla="*/ 9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4" h="36">
                    <a:moveTo>
                      <a:pt x="0" y="9"/>
                    </a:moveTo>
                    <a:lnTo>
                      <a:pt x="41" y="0"/>
                    </a:lnTo>
                    <a:lnTo>
                      <a:pt x="83" y="9"/>
                    </a:lnTo>
                    <a:lnTo>
                      <a:pt x="83" y="29"/>
                    </a:lnTo>
                    <a:lnTo>
                      <a:pt x="80" y="31"/>
                    </a:lnTo>
                    <a:lnTo>
                      <a:pt x="57" y="35"/>
                    </a:lnTo>
                    <a:lnTo>
                      <a:pt x="54" y="35"/>
                    </a:lnTo>
                    <a:lnTo>
                      <a:pt x="29" y="35"/>
                    </a:lnTo>
                    <a:lnTo>
                      <a:pt x="25" y="35"/>
                    </a:lnTo>
                    <a:lnTo>
                      <a:pt x="3" y="31"/>
                    </a:lnTo>
                    <a:lnTo>
                      <a:pt x="0" y="29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FFFFDC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" name="Rectangle 339"/>
              <p:cNvSpPr>
                <a:spLocks noChangeArrowheads="1"/>
              </p:cNvSpPr>
              <p:nvPr/>
            </p:nvSpPr>
            <p:spPr bwMode="auto">
              <a:xfrm>
                <a:off x="2098" y="3168"/>
                <a:ext cx="76" cy="8"/>
              </a:xfrm>
              <a:prstGeom prst="rect">
                <a:avLst/>
              </a:prstGeom>
              <a:solidFill>
                <a:srgbClr val="00804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104" name="Freeform 340"/>
              <p:cNvSpPr>
                <a:spLocks/>
              </p:cNvSpPr>
              <p:nvPr/>
            </p:nvSpPr>
            <p:spPr bwMode="auto">
              <a:xfrm>
                <a:off x="2117" y="3181"/>
                <a:ext cx="37" cy="44"/>
              </a:xfrm>
              <a:custGeom>
                <a:avLst/>
                <a:gdLst>
                  <a:gd name="T0" fmla="*/ 15 w 37"/>
                  <a:gd name="T1" fmla="*/ 5 h 44"/>
                  <a:gd name="T2" fmla="*/ 15 w 37"/>
                  <a:gd name="T3" fmla="*/ 16 h 44"/>
                  <a:gd name="T4" fmla="*/ 13 w 37"/>
                  <a:gd name="T5" fmla="*/ 16 h 44"/>
                  <a:gd name="T6" fmla="*/ 13 w 37"/>
                  <a:gd name="T7" fmla="*/ 25 h 44"/>
                  <a:gd name="T8" fmla="*/ 7 w 37"/>
                  <a:gd name="T9" fmla="*/ 25 h 44"/>
                  <a:gd name="T10" fmla="*/ 7 w 37"/>
                  <a:gd name="T11" fmla="*/ 33 h 44"/>
                  <a:gd name="T12" fmla="*/ 0 w 37"/>
                  <a:gd name="T13" fmla="*/ 33 h 44"/>
                  <a:gd name="T14" fmla="*/ 0 w 37"/>
                  <a:gd name="T15" fmla="*/ 43 h 44"/>
                  <a:gd name="T16" fmla="*/ 36 w 37"/>
                  <a:gd name="T17" fmla="*/ 43 h 44"/>
                  <a:gd name="T18" fmla="*/ 36 w 37"/>
                  <a:gd name="T19" fmla="*/ 33 h 44"/>
                  <a:gd name="T20" fmla="*/ 28 w 37"/>
                  <a:gd name="T21" fmla="*/ 33 h 44"/>
                  <a:gd name="T22" fmla="*/ 28 w 37"/>
                  <a:gd name="T23" fmla="*/ 25 h 44"/>
                  <a:gd name="T24" fmla="*/ 22 w 37"/>
                  <a:gd name="T25" fmla="*/ 25 h 44"/>
                  <a:gd name="T26" fmla="*/ 22 w 37"/>
                  <a:gd name="T27" fmla="*/ 16 h 44"/>
                  <a:gd name="T28" fmla="*/ 19 w 37"/>
                  <a:gd name="T29" fmla="*/ 16 h 44"/>
                  <a:gd name="T30" fmla="*/ 19 w 37"/>
                  <a:gd name="T31" fmla="*/ 5 h 44"/>
                  <a:gd name="T32" fmla="*/ 19 w 37"/>
                  <a:gd name="T33" fmla="*/ 3 h 44"/>
                  <a:gd name="T34" fmla="*/ 19 w 37"/>
                  <a:gd name="T35" fmla="*/ 3 h 44"/>
                  <a:gd name="T36" fmla="*/ 19 w 37"/>
                  <a:gd name="T37" fmla="*/ 0 h 44"/>
                  <a:gd name="T38" fmla="*/ 15 w 37"/>
                  <a:gd name="T39" fmla="*/ 0 h 44"/>
                  <a:gd name="T40" fmla="*/ 15 w 37"/>
                  <a:gd name="T41" fmla="*/ 3 h 44"/>
                  <a:gd name="T42" fmla="*/ 16 w 37"/>
                  <a:gd name="T43" fmla="*/ 4 h 44"/>
                  <a:gd name="T44" fmla="*/ 15 w 37"/>
                  <a:gd name="T45" fmla="*/ 5 h 4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7" h="44">
                    <a:moveTo>
                      <a:pt x="15" y="5"/>
                    </a:moveTo>
                    <a:lnTo>
                      <a:pt x="15" y="16"/>
                    </a:lnTo>
                    <a:lnTo>
                      <a:pt x="13" y="16"/>
                    </a:lnTo>
                    <a:lnTo>
                      <a:pt x="13" y="25"/>
                    </a:lnTo>
                    <a:lnTo>
                      <a:pt x="7" y="25"/>
                    </a:lnTo>
                    <a:lnTo>
                      <a:pt x="7" y="33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36" y="43"/>
                    </a:lnTo>
                    <a:lnTo>
                      <a:pt x="36" y="33"/>
                    </a:lnTo>
                    <a:lnTo>
                      <a:pt x="28" y="33"/>
                    </a:lnTo>
                    <a:lnTo>
                      <a:pt x="28" y="25"/>
                    </a:lnTo>
                    <a:lnTo>
                      <a:pt x="22" y="25"/>
                    </a:lnTo>
                    <a:lnTo>
                      <a:pt x="22" y="16"/>
                    </a:lnTo>
                    <a:lnTo>
                      <a:pt x="19" y="16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5" y="5"/>
                    </a:lnTo>
                  </a:path>
                </a:pathLst>
              </a:custGeom>
              <a:solidFill>
                <a:srgbClr val="96C137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" name="Freeform 341"/>
              <p:cNvSpPr>
                <a:spLocks/>
              </p:cNvSpPr>
              <p:nvPr/>
            </p:nvSpPr>
            <p:spPr bwMode="auto">
              <a:xfrm>
                <a:off x="2118" y="3181"/>
                <a:ext cx="34" cy="17"/>
              </a:xfrm>
              <a:custGeom>
                <a:avLst/>
                <a:gdLst>
                  <a:gd name="T0" fmla="*/ 0 w 34"/>
                  <a:gd name="T1" fmla="*/ 0 h 17"/>
                  <a:gd name="T2" fmla="*/ 0 w 34"/>
                  <a:gd name="T3" fmla="*/ 0 h 17"/>
                  <a:gd name="T4" fmla="*/ 6 w 34"/>
                  <a:gd name="T5" fmla="*/ 0 h 17"/>
                  <a:gd name="T6" fmla="*/ 6 w 34"/>
                  <a:gd name="T7" fmla="*/ 6 h 17"/>
                  <a:gd name="T8" fmla="*/ 9 w 34"/>
                  <a:gd name="T9" fmla="*/ 6 h 17"/>
                  <a:gd name="T10" fmla="*/ 9 w 34"/>
                  <a:gd name="T11" fmla="*/ 8 h 17"/>
                  <a:gd name="T12" fmla="*/ 6 w 34"/>
                  <a:gd name="T13" fmla="*/ 8 h 17"/>
                  <a:gd name="T14" fmla="*/ 6 w 34"/>
                  <a:gd name="T15" fmla="*/ 15 h 17"/>
                  <a:gd name="T16" fmla="*/ 9 w 34"/>
                  <a:gd name="T17" fmla="*/ 15 h 17"/>
                  <a:gd name="T18" fmla="*/ 9 w 34"/>
                  <a:gd name="T19" fmla="*/ 16 h 17"/>
                  <a:gd name="T20" fmla="*/ 22 w 34"/>
                  <a:gd name="T21" fmla="*/ 16 h 17"/>
                  <a:gd name="T22" fmla="*/ 22 w 34"/>
                  <a:gd name="T23" fmla="*/ 14 h 17"/>
                  <a:gd name="T24" fmla="*/ 26 w 34"/>
                  <a:gd name="T25" fmla="*/ 14 h 17"/>
                  <a:gd name="T26" fmla="*/ 26 w 34"/>
                  <a:gd name="T27" fmla="*/ 8 h 17"/>
                  <a:gd name="T28" fmla="*/ 22 w 34"/>
                  <a:gd name="T29" fmla="*/ 8 h 17"/>
                  <a:gd name="T30" fmla="*/ 22 w 34"/>
                  <a:gd name="T31" fmla="*/ 6 h 17"/>
                  <a:gd name="T32" fmla="*/ 26 w 34"/>
                  <a:gd name="T33" fmla="*/ 6 h 17"/>
                  <a:gd name="T34" fmla="*/ 26 w 34"/>
                  <a:gd name="T35" fmla="*/ 0 h 17"/>
                  <a:gd name="T36" fmla="*/ 31 w 34"/>
                  <a:gd name="T37" fmla="*/ 0 h 17"/>
                  <a:gd name="T38" fmla="*/ 33 w 34"/>
                  <a:gd name="T39" fmla="*/ 0 h 17"/>
                  <a:gd name="T40" fmla="*/ 0 w 34"/>
                  <a:gd name="T41" fmla="*/ 0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4" h="17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9" y="6"/>
                    </a:lnTo>
                    <a:lnTo>
                      <a:pt x="9" y="8"/>
                    </a:lnTo>
                    <a:lnTo>
                      <a:pt x="6" y="8"/>
                    </a:lnTo>
                    <a:lnTo>
                      <a:pt x="6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22" y="16"/>
                    </a:lnTo>
                    <a:lnTo>
                      <a:pt x="22" y="14"/>
                    </a:lnTo>
                    <a:lnTo>
                      <a:pt x="26" y="14"/>
                    </a:lnTo>
                    <a:lnTo>
                      <a:pt x="26" y="8"/>
                    </a:lnTo>
                    <a:lnTo>
                      <a:pt x="22" y="8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DC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" name="Rectangle 342"/>
              <p:cNvSpPr>
                <a:spLocks noChangeArrowheads="1"/>
              </p:cNvSpPr>
              <p:nvPr/>
            </p:nvSpPr>
            <p:spPr bwMode="auto">
              <a:xfrm>
                <a:off x="2112" y="3228"/>
                <a:ext cx="46" cy="8"/>
              </a:xfrm>
              <a:prstGeom prst="rect">
                <a:avLst/>
              </a:prstGeom>
              <a:solidFill>
                <a:srgbClr val="96C137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107" name="Rectangle 343"/>
              <p:cNvSpPr>
                <a:spLocks noChangeArrowheads="1"/>
              </p:cNvSpPr>
              <p:nvPr/>
            </p:nvSpPr>
            <p:spPr bwMode="auto">
              <a:xfrm>
                <a:off x="2112" y="3240"/>
                <a:ext cx="46" cy="8"/>
              </a:xfrm>
              <a:prstGeom prst="rect">
                <a:avLst/>
              </a:prstGeom>
              <a:solidFill>
                <a:srgbClr val="96C137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108" name="Freeform 344"/>
              <p:cNvSpPr>
                <a:spLocks/>
              </p:cNvSpPr>
              <p:nvPr/>
            </p:nvSpPr>
            <p:spPr bwMode="auto">
              <a:xfrm>
                <a:off x="2151" y="3230"/>
                <a:ext cx="17" cy="17"/>
              </a:xfrm>
              <a:custGeom>
                <a:avLst/>
                <a:gdLst>
                  <a:gd name="T0" fmla="*/ 2 w 17"/>
                  <a:gd name="T1" fmla="*/ 0 h 17"/>
                  <a:gd name="T2" fmla="*/ 2 w 17"/>
                  <a:gd name="T3" fmla="*/ 9 h 17"/>
                  <a:gd name="T4" fmla="*/ 0 w 17"/>
                  <a:gd name="T5" fmla="*/ 9 h 17"/>
                  <a:gd name="T6" fmla="*/ 0 w 17"/>
                  <a:gd name="T7" fmla="*/ 14 h 17"/>
                  <a:gd name="T8" fmla="*/ 3 w 17"/>
                  <a:gd name="T9" fmla="*/ 14 h 17"/>
                  <a:gd name="T10" fmla="*/ 3 w 17"/>
                  <a:gd name="T11" fmla="*/ 16 h 17"/>
                  <a:gd name="T12" fmla="*/ 12 w 17"/>
                  <a:gd name="T13" fmla="*/ 16 h 17"/>
                  <a:gd name="T14" fmla="*/ 12 w 17"/>
                  <a:gd name="T15" fmla="*/ 14 h 17"/>
                  <a:gd name="T16" fmla="*/ 16 w 17"/>
                  <a:gd name="T17" fmla="*/ 14 h 17"/>
                  <a:gd name="T18" fmla="*/ 16 w 17"/>
                  <a:gd name="T19" fmla="*/ 9 h 17"/>
                  <a:gd name="T20" fmla="*/ 12 w 17"/>
                  <a:gd name="T21" fmla="*/ 9 h 17"/>
                  <a:gd name="T22" fmla="*/ 12 w 17"/>
                  <a:gd name="T23" fmla="*/ 0 h 17"/>
                  <a:gd name="T24" fmla="*/ 2 w 17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" h="17">
                    <a:moveTo>
                      <a:pt x="2" y="0"/>
                    </a:moveTo>
                    <a:lnTo>
                      <a:pt x="2" y="9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12" y="16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16" y="9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" name="Freeform 345"/>
              <p:cNvSpPr>
                <a:spLocks/>
              </p:cNvSpPr>
              <p:nvPr/>
            </p:nvSpPr>
            <p:spPr bwMode="auto">
              <a:xfrm>
                <a:off x="2107" y="3230"/>
                <a:ext cx="17" cy="17"/>
              </a:xfrm>
              <a:custGeom>
                <a:avLst/>
                <a:gdLst>
                  <a:gd name="T0" fmla="*/ 2 w 17"/>
                  <a:gd name="T1" fmla="*/ 0 h 17"/>
                  <a:gd name="T2" fmla="*/ 2 w 17"/>
                  <a:gd name="T3" fmla="*/ 9 h 17"/>
                  <a:gd name="T4" fmla="*/ 0 w 17"/>
                  <a:gd name="T5" fmla="*/ 9 h 17"/>
                  <a:gd name="T6" fmla="*/ 0 w 17"/>
                  <a:gd name="T7" fmla="*/ 14 h 17"/>
                  <a:gd name="T8" fmla="*/ 3 w 17"/>
                  <a:gd name="T9" fmla="*/ 14 h 17"/>
                  <a:gd name="T10" fmla="*/ 3 w 17"/>
                  <a:gd name="T11" fmla="*/ 16 h 17"/>
                  <a:gd name="T12" fmla="*/ 12 w 17"/>
                  <a:gd name="T13" fmla="*/ 16 h 17"/>
                  <a:gd name="T14" fmla="*/ 12 w 17"/>
                  <a:gd name="T15" fmla="*/ 14 h 17"/>
                  <a:gd name="T16" fmla="*/ 16 w 17"/>
                  <a:gd name="T17" fmla="*/ 14 h 17"/>
                  <a:gd name="T18" fmla="*/ 16 w 17"/>
                  <a:gd name="T19" fmla="*/ 9 h 17"/>
                  <a:gd name="T20" fmla="*/ 12 w 17"/>
                  <a:gd name="T21" fmla="*/ 9 h 17"/>
                  <a:gd name="T22" fmla="*/ 12 w 17"/>
                  <a:gd name="T23" fmla="*/ 0 h 17"/>
                  <a:gd name="T24" fmla="*/ 2 w 17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" h="17">
                    <a:moveTo>
                      <a:pt x="2" y="0"/>
                    </a:moveTo>
                    <a:lnTo>
                      <a:pt x="2" y="9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12" y="16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16" y="9"/>
                    </a:lnTo>
                    <a:lnTo>
                      <a:pt x="12" y="9"/>
                    </a:lnTo>
                    <a:lnTo>
                      <a:pt x="12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000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" name="Freeform 346"/>
              <p:cNvSpPr>
                <a:spLocks/>
              </p:cNvSpPr>
              <p:nvPr/>
            </p:nvSpPr>
            <p:spPr bwMode="auto">
              <a:xfrm>
                <a:off x="2117" y="3223"/>
                <a:ext cx="37" cy="17"/>
              </a:xfrm>
              <a:custGeom>
                <a:avLst/>
                <a:gdLst>
                  <a:gd name="T0" fmla="*/ 0 w 37"/>
                  <a:gd name="T1" fmla="*/ 0 h 17"/>
                  <a:gd name="T2" fmla="*/ 0 w 37"/>
                  <a:gd name="T3" fmla="*/ 16 h 17"/>
                  <a:gd name="T4" fmla="*/ 36 w 37"/>
                  <a:gd name="T5" fmla="*/ 16 h 17"/>
                  <a:gd name="T6" fmla="*/ 36 w 37"/>
                  <a:gd name="T7" fmla="*/ 5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" h="17">
                    <a:moveTo>
                      <a:pt x="0" y="0"/>
                    </a:moveTo>
                    <a:lnTo>
                      <a:pt x="0" y="16"/>
                    </a:lnTo>
                    <a:lnTo>
                      <a:pt x="36" y="16"/>
                    </a:lnTo>
                    <a:lnTo>
                      <a:pt x="36" y="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" name="Freeform 347"/>
              <p:cNvSpPr>
                <a:spLocks/>
              </p:cNvSpPr>
              <p:nvPr/>
            </p:nvSpPr>
            <p:spPr bwMode="auto">
              <a:xfrm>
                <a:off x="2110" y="3239"/>
                <a:ext cx="53" cy="17"/>
              </a:xfrm>
              <a:custGeom>
                <a:avLst/>
                <a:gdLst>
                  <a:gd name="T0" fmla="*/ 1 w 53"/>
                  <a:gd name="T1" fmla="*/ 0 h 17"/>
                  <a:gd name="T2" fmla="*/ 49 w 53"/>
                  <a:gd name="T3" fmla="*/ 0 h 17"/>
                  <a:gd name="T4" fmla="*/ 52 w 53"/>
                  <a:gd name="T5" fmla="*/ 16 h 17"/>
                  <a:gd name="T6" fmla="*/ 0 w 53"/>
                  <a:gd name="T7" fmla="*/ 16 h 17"/>
                  <a:gd name="T8" fmla="*/ 1 w 53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1" y="0"/>
                    </a:moveTo>
                    <a:lnTo>
                      <a:pt x="49" y="0"/>
                    </a:lnTo>
                    <a:lnTo>
                      <a:pt x="52" y="16"/>
                    </a:lnTo>
                    <a:lnTo>
                      <a:pt x="0" y="16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8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366" name="365 CuadroTexto"/>
            <p:cNvSpPr txBox="1"/>
            <p:nvPr/>
          </p:nvSpPr>
          <p:spPr>
            <a:xfrm>
              <a:off x="6619960" y="5922727"/>
              <a:ext cx="2164386" cy="276999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E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Cálculo de la posición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04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B681A25-43EF-403A-8AF6-BFCCDE908D43}"/>
              </a:ext>
            </a:extLst>
          </p:cNvPr>
          <p:cNvSpPr txBox="1"/>
          <p:nvPr/>
        </p:nvSpPr>
        <p:spPr>
          <a:xfrm>
            <a:off x="50613" y="1052736"/>
            <a:ext cx="900842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/>
              <a:t>1950. Guerra fría. EEUU necesita posicionar de forma precisa sus</a:t>
            </a:r>
          </a:p>
          <a:p>
            <a:pPr algn="just"/>
            <a:r>
              <a:rPr lang="es-ES" sz="2400" dirty="0"/>
              <a:t>ejércitos de forma global.</a:t>
            </a:r>
          </a:p>
          <a:p>
            <a:pPr algn="just"/>
            <a:endParaRPr lang="es-E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/>
              <a:t>1957. URSS lanza el Sputnik. EEUU detecta necesidad de rastrear</a:t>
            </a:r>
          </a:p>
          <a:p>
            <a:pPr algn="just"/>
            <a:r>
              <a:rPr lang="es-ES" sz="2400" dirty="0"/>
              <a:t>Satélites.</a:t>
            </a:r>
          </a:p>
          <a:p>
            <a:pPr algn="just"/>
            <a:endParaRPr lang="es-E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/>
              <a:t>1973. </a:t>
            </a:r>
            <a:r>
              <a:rPr lang="es-ES" sz="2400" dirty="0" err="1"/>
              <a:t>DoD</a:t>
            </a:r>
            <a:r>
              <a:rPr lang="es-ES" sz="2400" dirty="0"/>
              <a:t> EEUU desarrolla un sistema de satélites para  determinar</a:t>
            </a:r>
          </a:p>
          <a:p>
            <a:pPr algn="just"/>
            <a:r>
              <a:rPr lang="es-ES" sz="2400" dirty="0"/>
              <a:t>posiciones terrestres. </a:t>
            </a:r>
            <a:r>
              <a:rPr lang="es-ES" sz="2400" b="1" dirty="0" err="1"/>
              <a:t>Navstar</a:t>
            </a:r>
            <a:r>
              <a:rPr lang="es-ES" sz="2400" b="1" dirty="0"/>
              <a:t> (GPS). </a:t>
            </a:r>
            <a:r>
              <a:rPr lang="es-ES" sz="2400" dirty="0"/>
              <a:t>Uso militar.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/>
              <a:t>1982. Unión Soviética desarrolla </a:t>
            </a:r>
            <a:r>
              <a:rPr lang="es-ES" sz="2400" b="1" dirty="0"/>
              <a:t>GLONASS</a:t>
            </a:r>
            <a:r>
              <a:rPr lang="es-ES" sz="2400" dirty="0"/>
              <a:t>. Uso militar.</a:t>
            </a:r>
          </a:p>
          <a:p>
            <a:pPr algn="just"/>
            <a:endParaRPr lang="es-E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/>
              <a:t>1983. Cazas soviéticos derriban un Boeing (</a:t>
            </a:r>
            <a:r>
              <a:rPr lang="es-ES" sz="2400" dirty="0" err="1"/>
              <a:t>Korean</a:t>
            </a:r>
            <a:r>
              <a:rPr lang="es-ES" sz="2400" dirty="0"/>
              <a:t> Airlines) por</a:t>
            </a:r>
          </a:p>
          <a:p>
            <a:pPr algn="just"/>
            <a:r>
              <a:rPr lang="es-ES" sz="2400" dirty="0"/>
              <a:t>error invadió espacio aéreo ruso. Ronald Reagan, revisa las políticas</a:t>
            </a:r>
          </a:p>
          <a:p>
            <a:pPr algn="just"/>
            <a:r>
              <a:rPr lang="es-ES" sz="2400" dirty="0"/>
              <a:t>de navegación y seguridad. Uso civil un año después del incidente.</a:t>
            </a:r>
          </a:p>
        </p:txBody>
      </p:sp>
      <p:sp>
        <p:nvSpPr>
          <p:cNvPr id="6" name="1 CuadroTexto">
            <a:extLst>
              <a:ext uri="{FF2B5EF4-FFF2-40B4-BE49-F238E27FC236}">
                <a16:creationId xmlns:a16="http://schemas.microsoft.com/office/drawing/2014/main" id="{0A0D0B9A-9B23-48DE-86EF-22CBD6FF22ED}"/>
              </a:ext>
            </a:extLst>
          </p:cNvPr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 Introducción</a:t>
            </a:r>
            <a:endParaRPr lang="es-E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0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31031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 </a:t>
            </a:r>
            <a:r>
              <a:rPr lang="es-ES" sz="2000" dirty="0">
                <a:solidFill>
                  <a:srgbClr val="FFC000"/>
                </a:solidFill>
              </a:rPr>
              <a:t>Cálculo de la posición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10013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mensajes de radio enviados por los satélites son captados por los receptores en tierra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79512" y="2558807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Fundamento de la medición</a:t>
            </a: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Tiempo de desplazamiento de la señal de radio entre satélite y receptor.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51520" y="4575611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s-ES" sz="5400" dirty="0">
                <a:solidFill>
                  <a:schemeClr val="tx1"/>
                </a:solidFill>
                <a:effectLst/>
              </a:rPr>
              <a:t>Distancia= V * T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652120" y="4575611"/>
            <a:ext cx="2615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s-ES" dirty="0"/>
              <a:t>: Velocidad ondas</a:t>
            </a:r>
          </a:p>
          <a:p>
            <a:r>
              <a:rPr lang="es-ES" dirty="0"/>
              <a:t>     (V. Luz=299.792 km/s)</a:t>
            </a:r>
          </a:p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T:   </a:t>
            </a:r>
            <a:r>
              <a:rPr lang="es-ES" dirty="0" err="1"/>
              <a:t>tº</a:t>
            </a:r>
            <a:r>
              <a:rPr lang="es-ES" dirty="0"/>
              <a:t> transcurrido en el </a:t>
            </a:r>
          </a:p>
          <a:p>
            <a:pPr marL="268288" indent="-268288"/>
            <a:r>
              <a:rPr lang="es-ES" dirty="0"/>
              <a:t>      trayecto del mensaje </a:t>
            </a:r>
          </a:p>
        </p:txBody>
      </p:sp>
    </p:spTree>
    <p:extLst>
      <p:ext uri="{BB962C8B-B14F-4D97-AF65-F5344CB8AC3E}">
        <p14:creationId xmlns:p14="http://schemas.microsoft.com/office/powerpoint/2010/main" val="2675048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 </a:t>
            </a:r>
            <a:r>
              <a:rPr lang="es-ES" sz="2000" dirty="0">
                <a:solidFill>
                  <a:srgbClr val="FFC000"/>
                </a:solidFill>
              </a:rPr>
              <a:t>Cálculo de la posición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90872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534988" algn="l"/>
              </a:tabLst>
            </a:pPr>
            <a:r>
              <a:rPr lang="es-ES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¿Cuánto tiempo tarda en llegar la señal del satélite?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932384" y="1521658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20.200 (km) / 299.792 (km/s) = </a:t>
            </a:r>
            <a:r>
              <a:rPr lang="es-ES" sz="3200" b="1" dirty="0"/>
              <a:t>0,067 s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15128" y="2929663"/>
            <a:ext cx="9128872" cy="3921838"/>
            <a:chOff x="-15127" y="2857655"/>
            <a:chExt cx="9144000" cy="3921838"/>
          </a:xfrm>
        </p:grpSpPr>
        <p:sp>
          <p:nvSpPr>
            <p:cNvPr id="8" name="7 Rectángulo"/>
            <p:cNvSpPr/>
            <p:nvPr/>
          </p:nvSpPr>
          <p:spPr>
            <a:xfrm>
              <a:off x="-15127" y="2857655"/>
              <a:ext cx="9144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tabLst>
                  <a:tab pos="534988" algn="l"/>
                </a:tabLst>
              </a:pPr>
              <a:r>
                <a:rPr lang="es-E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</a:t>
              </a:r>
              <a:r>
                <a:rPr lang="es-E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IMPORTANCIA</a:t>
              </a:r>
              <a:r>
                <a:rPr lang="es-E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 la medición del Tiempo</a:t>
              </a:r>
            </a:p>
          </p:txBody>
        </p:sp>
        <p:grpSp>
          <p:nvGrpSpPr>
            <p:cNvPr id="3" name="2 Grupo"/>
            <p:cNvGrpSpPr/>
            <p:nvPr/>
          </p:nvGrpSpPr>
          <p:grpSpPr>
            <a:xfrm>
              <a:off x="400778" y="3645024"/>
              <a:ext cx="8712967" cy="3134469"/>
              <a:chOff x="400778" y="3645024"/>
              <a:chExt cx="8712967" cy="3134469"/>
            </a:xfrm>
          </p:grpSpPr>
          <p:sp>
            <p:nvSpPr>
              <p:cNvPr id="9" name="8 CuadroTexto"/>
              <p:cNvSpPr txBox="1"/>
              <p:nvPr/>
            </p:nvSpPr>
            <p:spPr>
              <a:xfrm>
                <a:off x="400778" y="3645024"/>
                <a:ext cx="87129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>
                    <a:hlinkClick r:id="rId2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Satélites </a:t>
                </a:r>
                <a:r>
                  <a:rPr lang="es-ES" sz="2800" dirty="0"/>
                  <a:t>: RELOJES MUY PRECISOS. </a:t>
                </a:r>
                <a:r>
                  <a:rPr lang="es-E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ATÓMICOS E HIDRÓGENO  (menos </a:t>
                </a:r>
                <a:r>
                  <a:rPr lang="es-ES" sz="2400" dirty="0"/>
                  <a:t>nanosegundos (10</a:t>
                </a:r>
                <a:r>
                  <a:rPr lang="es-ES" sz="2400" baseline="30000" dirty="0"/>
                  <a:t>-9</a:t>
                </a:r>
                <a:r>
                  <a:rPr lang="es-ES" sz="2400" dirty="0"/>
                  <a:t> s))</a:t>
                </a:r>
              </a:p>
              <a:p>
                <a:r>
                  <a:rPr lang="es-ES" sz="2800" dirty="0"/>
                  <a:t>Receptores: MENOS PRECISO. </a:t>
                </a:r>
                <a:r>
                  <a:rPr lang="es-ES" sz="24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CUARZO (nanosegundos)</a:t>
                </a:r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08" t="46918" r="35821" b="38356"/>
              <a:stretch/>
            </p:blipFill>
            <p:spPr bwMode="auto">
              <a:xfrm>
                <a:off x="1066800" y="5141193"/>
                <a:ext cx="7010400" cy="163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" name="6 CuadroTexto">
            <a:extLst>
              <a:ext uri="{FF2B5EF4-FFF2-40B4-BE49-F238E27FC236}">
                <a16:creationId xmlns:a16="http://schemas.microsoft.com/office/drawing/2014/main" id="{13E51BAD-9DB2-446E-A1DB-FACAEB1C92F5}"/>
              </a:ext>
            </a:extLst>
          </p:cNvPr>
          <p:cNvSpPr txBox="1"/>
          <p:nvPr/>
        </p:nvSpPr>
        <p:spPr>
          <a:xfrm>
            <a:off x="1" y="2142295"/>
            <a:ext cx="917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Error de 1 microsegundo </a:t>
            </a:r>
            <a:r>
              <a:rPr lang="es-ES" sz="2800" dirty="0">
                <a:latin typeface="GreekPlus" pitchFamily="2" charset="0"/>
              </a:rPr>
              <a:t>m</a:t>
            </a:r>
            <a:r>
              <a:rPr lang="es-ES" sz="2800" dirty="0"/>
              <a:t>s (10</a:t>
            </a:r>
            <a:r>
              <a:rPr lang="es-ES" sz="2800" baseline="30000" dirty="0"/>
              <a:t>-6</a:t>
            </a:r>
            <a:r>
              <a:rPr lang="es-ES" sz="2800" dirty="0"/>
              <a:t> s) * 299.792 km/s = </a:t>
            </a:r>
            <a:r>
              <a:rPr lang="es-ES" sz="2800" b="1" dirty="0"/>
              <a:t>300 m</a:t>
            </a:r>
          </a:p>
        </p:txBody>
      </p:sp>
    </p:spTree>
    <p:extLst>
      <p:ext uri="{BB962C8B-B14F-4D97-AF65-F5344CB8AC3E}">
        <p14:creationId xmlns:p14="http://schemas.microsoft.com/office/powerpoint/2010/main" val="267504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79512" y="836712"/>
            <a:ext cx="89644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Procesado de los datos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51520" y="1484784"/>
            <a:ext cx="88924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El receptor tiene que:</a:t>
            </a:r>
          </a:p>
          <a:p>
            <a:endParaRPr lang="es-E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Cada satélite GNSS transmite una señal que está </a:t>
            </a:r>
            <a:r>
              <a:rPr lang="es-ES" sz="2000" b="1" dirty="0"/>
              <a:t>modulada con un código único para cada satélite, código de </a:t>
            </a:r>
            <a:r>
              <a:rPr lang="es-ES" sz="2000" b="1" dirty="0" err="1"/>
              <a:t>pseudorango</a:t>
            </a:r>
            <a:r>
              <a:rPr lang="es-ES" sz="2000" b="1" dirty="0"/>
              <a:t> - </a:t>
            </a:r>
            <a:r>
              <a:rPr lang="es-ES" sz="2000" dirty="0"/>
              <a:t>C/A </a:t>
            </a:r>
            <a:r>
              <a:rPr lang="es-ES" sz="2000" dirty="0" err="1"/>
              <a:t>code</a:t>
            </a:r>
            <a:r>
              <a:rPr lang="es-ES" sz="2000" dirty="0"/>
              <a:t> (</a:t>
            </a:r>
            <a:r>
              <a:rPr lang="es-ES" sz="2000" dirty="0" err="1"/>
              <a:t>Coarse</a:t>
            </a:r>
            <a:r>
              <a:rPr lang="es-ES" sz="2000" dirty="0"/>
              <a:t> </a:t>
            </a:r>
            <a:r>
              <a:rPr lang="es-ES" sz="2000" dirty="0" err="1"/>
              <a:t>adqusition</a:t>
            </a:r>
            <a:r>
              <a:rPr lang="es-ES" sz="2000" dirty="0"/>
              <a:t>). – Código e información satélite (reloj y parámetros orbitales).</a:t>
            </a:r>
          </a:p>
          <a:p>
            <a:pPr algn="just"/>
            <a:endParaRPr lang="es-E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Cuando el receptor recibe la señal, busca este código y lo compara con las secuencias de códigos almacenadas en su base de datos. Busca una </a:t>
            </a:r>
            <a:r>
              <a:rPr lang="es-ES" sz="2000" b="1" dirty="0"/>
              <a:t>coincidencia.</a:t>
            </a:r>
          </a:p>
          <a:p>
            <a:pPr algn="just"/>
            <a:endParaRPr lang="es-E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Determinación del tiempo - El </a:t>
            </a:r>
            <a:r>
              <a:rPr lang="es-ES" sz="2000" b="1" dirty="0"/>
              <a:t>código C/A</a:t>
            </a:r>
            <a:r>
              <a:rPr lang="es-ES" sz="2000" dirty="0"/>
              <a:t> tiene una estructura </a:t>
            </a:r>
            <a:r>
              <a:rPr lang="es-ES" sz="2000" b="1" dirty="0"/>
              <a:t>repetitiva</a:t>
            </a:r>
            <a:r>
              <a:rPr lang="es-ES" sz="2000" dirty="0"/>
              <a:t>, lo que significa que se puede usar para medir el </a:t>
            </a:r>
            <a:r>
              <a:rPr lang="es-ES" sz="2000" b="1" dirty="0"/>
              <a:t>desfase temporal </a:t>
            </a:r>
            <a:r>
              <a:rPr lang="es-ES" sz="2000" dirty="0"/>
              <a:t>entre el código que el satélite ha transmitido y el que el receptor recibe. La clave aquí es que el receptor debe </a:t>
            </a:r>
            <a:r>
              <a:rPr lang="es-ES" sz="2000" b="1" dirty="0"/>
              <a:t>sincronizar su reloj </a:t>
            </a:r>
            <a:r>
              <a:rPr lang="es-ES" sz="2000" dirty="0"/>
              <a:t>con el código C/A que está recibiendo.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/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 </a:t>
            </a:r>
            <a:r>
              <a:rPr lang="es-ES" sz="2000" dirty="0">
                <a:solidFill>
                  <a:srgbClr val="FFC000"/>
                </a:solidFill>
              </a:rPr>
              <a:t>Cálculo de la posición</a:t>
            </a:r>
            <a:endParaRPr lang="es-E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14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7" t="36060" r="34479" b="31298"/>
          <a:stretch/>
        </p:blipFill>
        <p:spPr bwMode="auto">
          <a:xfrm>
            <a:off x="758483" y="1583577"/>
            <a:ext cx="7627034" cy="439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300192" y="6093296"/>
            <a:ext cx="19383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http://uacg.bg/filebank/att_2806.pdf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0" y="231031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 </a:t>
            </a:r>
            <a:r>
              <a:rPr lang="es-ES" sz="2000" dirty="0">
                <a:solidFill>
                  <a:srgbClr val="FFC000"/>
                </a:solidFill>
              </a:rPr>
              <a:t>Cálculo de la posición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883990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4988" algn="l"/>
              </a:tabLst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¿Cómo se mide el tiempo de viaje de la señal?</a:t>
            </a:r>
          </a:p>
        </p:txBody>
      </p:sp>
    </p:spTree>
    <p:extLst>
      <p:ext uri="{BB962C8B-B14F-4D97-AF65-F5344CB8AC3E}">
        <p14:creationId xmlns:p14="http://schemas.microsoft.com/office/powerpoint/2010/main" val="1460766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CuadroTexto">
            <a:extLst>
              <a:ext uri="{FF2B5EF4-FFF2-40B4-BE49-F238E27FC236}">
                <a16:creationId xmlns:a16="http://schemas.microsoft.com/office/drawing/2014/main" id="{A1C9B279-33CD-45D0-9BC2-A56A802CDF5C}"/>
              </a:ext>
            </a:extLst>
          </p:cNvPr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 </a:t>
            </a:r>
            <a:r>
              <a:rPr lang="es-ES" sz="2000" dirty="0">
                <a:solidFill>
                  <a:srgbClr val="FFC000"/>
                </a:solidFill>
              </a:rPr>
              <a:t>Cálculo de la posición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BD82FF8-34A4-46DD-9C2B-354134123B5F}"/>
              </a:ext>
            </a:extLst>
          </p:cNvPr>
          <p:cNvSpPr/>
          <p:nvPr/>
        </p:nvSpPr>
        <p:spPr>
          <a:xfrm>
            <a:off x="251520" y="1412776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Código C/A (</a:t>
            </a:r>
            <a:r>
              <a:rPr lang="es-ES" sz="2400" dirty="0" err="1"/>
              <a:t>Coarse</a:t>
            </a:r>
            <a:r>
              <a:rPr lang="es-ES" sz="2400" dirty="0"/>
              <a:t> </a:t>
            </a:r>
            <a:r>
              <a:rPr lang="es-ES" sz="2400" dirty="0" err="1"/>
              <a:t>Acquisition</a:t>
            </a:r>
            <a:r>
              <a:rPr lang="es-ES" sz="2400" dirty="0"/>
              <a:t>):</a:t>
            </a:r>
          </a:p>
          <a:p>
            <a:r>
              <a:rPr lang="es-ES" sz="2400" dirty="0"/>
              <a:t>	Unidad del código “Chip”</a:t>
            </a:r>
          </a:p>
          <a:p>
            <a:r>
              <a:rPr lang="es-ES" sz="2400" dirty="0"/>
              <a:t>	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07693CD-C455-455F-9362-38DAB7CCD1D3}"/>
              </a:ext>
            </a:extLst>
          </p:cNvPr>
          <p:cNvSpPr/>
          <p:nvPr/>
        </p:nvSpPr>
        <p:spPr>
          <a:xfrm>
            <a:off x="251520" y="2792887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Código C/A (</a:t>
            </a:r>
            <a:r>
              <a:rPr lang="es-ES" sz="2400" dirty="0" err="1"/>
              <a:t>Coarse</a:t>
            </a:r>
            <a:r>
              <a:rPr lang="es-ES" sz="2400" dirty="0"/>
              <a:t> </a:t>
            </a:r>
            <a:r>
              <a:rPr lang="es-ES" sz="2400" dirty="0" err="1"/>
              <a:t>Acquisition</a:t>
            </a:r>
            <a:r>
              <a:rPr lang="es-ES" sz="2400" dirty="0"/>
              <a:t>):</a:t>
            </a:r>
          </a:p>
          <a:p>
            <a:r>
              <a:rPr lang="es-ES" sz="2400" dirty="0"/>
              <a:t>	Tiempo de repetición 1 </a:t>
            </a:r>
            <a:r>
              <a:rPr lang="es-ES" sz="2400" dirty="0" err="1"/>
              <a:t>mseg</a:t>
            </a:r>
            <a:r>
              <a:rPr lang="es-ES" sz="2400" dirty="0"/>
              <a:t> (0,001seg)</a:t>
            </a:r>
          </a:p>
          <a:p>
            <a:r>
              <a:rPr lang="es-ES" sz="2400" dirty="0"/>
              <a:t>	</a:t>
            </a:r>
          </a:p>
        </p:txBody>
      </p:sp>
      <p:pic>
        <p:nvPicPr>
          <p:cNvPr id="5" name="Picture 2" descr="File:GPS Signals.png">
            <a:extLst>
              <a:ext uri="{FF2B5EF4-FFF2-40B4-BE49-F238E27FC236}">
                <a16:creationId xmlns:a16="http://schemas.microsoft.com/office/drawing/2014/main" id="{BBB46C1C-EA42-4CDA-A489-F4E637307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21" b="22737"/>
          <a:stretch/>
        </p:blipFill>
        <p:spPr bwMode="auto">
          <a:xfrm>
            <a:off x="6516625" y="1053386"/>
            <a:ext cx="2159421" cy="195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A4F9AAAB-1C00-4B8C-8644-40CE5F0D634D}"/>
              </a:ext>
            </a:extLst>
          </p:cNvPr>
          <p:cNvSpPr/>
          <p:nvPr/>
        </p:nvSpPr>
        <p:spPr>
          <a:xfrm>
            <a:off x="4355976" y="1644334"/>
            <a:ext cx="2592288" cy="200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81E32E6-FFBA-4469-BC0C-B9170BC99494}"/>
              </a:ext>
            </a:extLst>
          </p:cNvPr>
          <p:cNvSpPr/>
          <p:nvPr/>
        </p:nvSpPr>
        <p:spPr>
          <a:xfrm>
            <a:off x="251520" y="3860168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Código C/A (</a:t>
            </a:r>
            <a:r>
              <a:rPr lang="es-ES" sz="2400" dirty="0" err="1"/>
              <a:t>Coarse</a:t>
            </a:r>
            <a:r>
              <a:rPr lang="es-ES" sz="2400" dirty="0"/>
              <a:t> </a:t>
            </a:r>
            <a:r>
              <a:rPr lang="es-ES" sz="2400" dirty="0" err="1"/>
              <a:t>Acquisition</a:t>
            </a:r>
            <a:r>
              <a:rPr lang="es-ES" sz="2400" dirty="0"/>
              <a:t>):</a:t>
            </a:r>
          </a:p>
          <a:p>
            <a:r>
              <a:rPr lang="es-ES" sz="2400" dirty="0"/>
              <a:t>La distancia mínima identificable sería la correspondiente a 1 chip.</a:t>
            </a:r>
          </a:p>
          <a:p>
            <a:r>
              <a:rPr lang="es-ES" sz="2400" dirty="0"/>
              <a:t>	299,792 km/</a:t>
            </a:r>
            <a:r>
              <a:rPr lang="es-ES" sz="2400" dirty="0" err="1"/>
              <a:t>seg</a:t>
            </a:r>
            <a:r>
              <a:rPr lang="es-ES" sz="2400" dirty="0"/>
              <a:t> * 0,001 </a:t>
            </a:r>
            <a:r>
              <a:rPr lang="es-ES" sz="2400" dirty="0" err="1"/>
              <a:t>seg</a:t>
            </a:r>
            <a:r>
              <a:rPr lang="es-ES" sz="2400" dirty="0"/>
              <a:t> = 300 m.</a:t>
            </a:r>
          </a:p>
          <a:p>
            <a:r>
              <a:rPr lang="es-ES" sz="2400" dirty="0"/>
              <a:t>	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2A446E1-F742-4546-8F7B-C5DB8FE580F2}"/>
              </a:ext>
            </a:extLst>
          </p:cNvPr>
          <p:cNvSpPr/>
          <p:nvPr/>
        </p:nvSpPr>
        <p:spPr>
          <a:xfrm>
            <a:off x="251520" y="5204449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Código C/A (</a:t>
            </a:r>
            <a:r>
              <a:rPr lang="es-ES" sz="2400" dirty="0" err="1"/>
              <a:t>Coarse</a:t>
            </a:r>
            <a:r>
              <a:rPr lang="es-ES" sz="2400" dirty="0"/>
              <a:t> </a:t>
            </a:r>
            <a:r>
              <a:rPr lang="es-ES" sz="2400" dirty="0" err="1"/>
              <a:t>Acquisition</a:t>
            </a:r>
            <a:r>
              <a:rPr lang="es-ES" sz="2400" dirty="0"/>
              <a:t>):</a:t>
            </a:r>
          </a:p>
          <a:p>
            <a:r>
              <a:rPr lang="es-ES" sz="2400" dirty="0"/>
              <a:t>	El receptor puede ajustar la medida en el Chip hasta 1%.</a:t>
            </a:r>
          </a:p>
          <a:p>
            <a:r>
              <a:rPr lang="es-ES" sz="2400" dirty="0"/>
              <a:t>	300 m * 0,01 = 3 m.</a:t>
            </a:r>
          </a:p>
          <a:p>
            <a:r>
              <a:rPr lang="es-E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6888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 </a:t>
            </a:r>
            <a:r>
              <a:rPr lang="es-ES" sz="2000" dirty="0">
                <a:solidFill>
                  <a:srgbClr val="FFC000"/>
                </a:solidFill>
              </a:rPr>
              <a:t>Cálculo de la posición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6" name="Picture 2" descr="http://gutovnik.com/como_func_sist_gps_imagenes/image001_sp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26897" r="30373"/>
          <a:stretch/>
        </p:blipFill>
        <p:spPr bwMode="auto">
          <a:xfrm>
            <a:off x="298085" y="1916832"/>
            <a:ext cx="3399021" cy="24470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gutovnik.com/como_func_sist_gps_imagenes/image002_s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0"/>
          <a:stretch>
            <a:fillRect/>
          </a:stretch>
        </p:blipFill>
        <p:spPr bwMode="auto">
          <a:xfrm>
            <a:off x="283980" y="4751309"/>
            <a:ext cx="3413126" cy="14462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-5514" y="8575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8288" algn="l"/>
              </a:tabLst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Fijación de la posición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" y="1359932"/>
            <a:ext cx="9108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/>
            <a:r>
              <a:rPr lang="es-ES" sz="2200" dirty="0"/>
              <a:t>Son necesario, al menos, </a:t>
            </a:r>
            <a:r>
              <a:rPr lang="es-E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cuatro satélites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200" dirty="0"/>
              <a:t>para fijar la posición correcta.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798168" y="2509417"/>
            <a:ext cx="46622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satélite captado:</a:t>
            </a:r>
          </a:p>
          <a:p>
            <a:r>
              <a:rPr lang="es-ES" sz="2400" dirty="0"/>
              <a:t>El receptor sabe que se encuentra en algún lugar de esta esfera.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798168" y="4843473"/>
            <a:ext cx="46622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satélites captados:</a:t>
            </a:r>
          </a:p>
          <a:p>
            <a:r>
              <a:rPr lang="es-ES" sz="2400" dirty="0"/>
              <a:t>Dos mediciones nos sitúan en algún lugar de esta circunferencia.</a:t>
            </a:r>
          </a:p>
        </p:txBody>
      </p:sp>
    </p:spTree>
    <p:extLst>
      <p:ext uri="{BB962C8B-B14F-4D97-AF65-F5344CB8AC3E}">
        <p14:creationId xmlns:p14="http://schemas.microsoft.com/office/powerpoint/2010/main" val="110699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 </a:t>
            </a:r>
            <a:r>
              <a:rPr lang="es-ES" sz="2000" dirty="0">
                <a:solidFill>
                  <a:srgbClr val="FFC000"/>
                </a:solidFill>
              </a:rPr>
              <a:t>Cálculo de la posición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8367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8288" algn="l"/>
              </a:tabLst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Fijación de la posición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" y="1359932"/>
            <a:ext cx="9108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/>
            <a:r>
              <a:rPr lang="es-ES" sz="2200" dirty="0"/>
              <a:t>Son necesario, al menos, </a:t>
            </a:r>
            <a:r>
              <a:rPr lang="es-E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cuatro satélites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200" dirty="0"/>
              <a:t>para fijar la posición correcta.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540726" y="2079827"/>
            <a:ext cx="44674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Tres satélites captados:</a:t>
            </a:r>
          </a:p>
          <a:p>
            <a:r>
              <a:rPr lang="es-ES" sz="2400" dirty="0"/>
              <a:t>Tres mediciones nos sitúan en uno de estos dos puntos, uno de ellos de coordenadas fuera de rango.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707903" y="4621460"/>
            <a:ext cx="53002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Cuatro satélites captados:</a:t>
            </a:r>
          </a:p>
          <a:p>
            <a:r>
              <a:rPr lang="es-ES" sz="2400" dirty="0"/>
              <a:t>El cuarto satélite resuelve la incógnita del sincronismo.  Es necesario para corregir los relojes de los receptores.</a:t>
            </a:r>
          </a:p>
        </p:txBody>
      </p:sp>
      <p:pic>
        <p:nvPicPr>
          <p:cNvPr id="12" name="Picture 2" descr="http://gutovnik.com/como_func_sist_gps_imagenes/image003_s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0"/>
          <a:stretch>
            <a:fillRect/>
          </a:stretch>
        </p:blipFill>
        <p:spPr bwMode="auto">
          <a:xfrm>
            <a:off x="107504" y="2003709"/>
            <a:ext cx="4317503" cy="17834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cursonavidad.es/2011/manuales/img_cursogps/cursogps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384376" cy="278270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 </a:t>
            </a:r>
            <a:r>
              <a:rPr lang="es-ES" sz="2000" dirty="0">
                <a:solidFill>
                  <a:srgbClr val="FFC000"/>
                </a:solidFill>
              </a:rPr>
              <a:t>Cálculo de la posición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8367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8288" algn="l"/>
              </a:tabLst>
            </a:pPr>
            <a:r>
              <a:rPr lang="es-E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Fijación de la posición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" y="1359932"/>
            <a:ext cx="9108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/>
            <a:r>
              <a:rPr lang="es-ES" sz="2200" dirty="0"/>
              <a:t>Son necesario, al menos, </a:t>
            </a:r>
            <a:r>
              <a:rPr lang="es-ES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cuatro satélites</a:t>
            </a: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200" dirty="0"/>
              <a:t>para fijar la posición correcta.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5E48E7-3AF6-41D2-ACEE-90D10F4F2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83152"/>
            <a:ext cx="7200800" cy="47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02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 </a:t>
            </a:r>
            <a:r>
              <a:rPr lang="es-ES" sz="2000" dirty="0">
                <a:solidFill>
                  <a:srgbClr val="FFC000"/>
                </a:solidFill>
              </a:rPr>
              <a:t>Cálculo de la posición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-3305" y="11055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 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MEDIR EL TIEMPO DE FORMA EXACTA</a:t>
            </a:r>
          </a:p>
        </p:txBody>
      </p:sp>
      <p:pic>
        <p:nvPicPr>
          <p:cNvPr id="7172" name="Picture 4" descr="https://encrypted-tbn2.gstatic.com/images?q=tbn:ANd9GcQd8thEKr4TWl-iSU-kPr1Z9BlODOCEUiwxanNpAhkTHLPbOFj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11" y="1700808"/>
            <a:ext cx="5112568" cy="471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996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  </a:t>
            </a:r>
            <a:r>
              <a:rPr lang="es-ES" sz="2000" dirty="0">
                <a:solidFill>
                  <a:srgbClr val="FFC000"/>
                </a:solidFill>
              </a:rPr>
              <a:t>Fuentes de Error</a:t>
            </a:r>
            <a:endParaRPr lang="es-ES" sz="3600" b="1" dirty="0">
              <a:solidFill>
                <a:srgbClr val="FFC000"/>
              </a:solidFill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688833" y="2804995"/>
            <a:ext cx="8015086" cy="4014005"/>
            <a:chOff x="688833" y="2804995"/>
            <a:chExt cx="8015086" cy="4014005"/>
          </a:xfrm>
          <a:noFill/>
        </p:grpSpPr>
        <p:pic>
          <p:nvPicPr>
            <p:cNvPr id="6" name="Picture 2" descr="http://gutovnik.com/como_func_sist_gps_imagenes/image007_sp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40"/>
            <a:stretch>
              <a:fillRect/>
            </a:stretch>
          </p:blipFill>
          <p:spPr bwMode="auto">
            <a:xfrm>
              <a:off x="1907704" y="4408592"/>
              <a:ext cx="5771623" cy="2410408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xtLst/>
          </p:spPr>
        </p:pic>
        <p:grpSp>
          <p:nvGrpSpPr>
            <p:cNvPr id="8" name="7 Grupo"/>
            <p:cNvGrpSpPr/>
            <p:nvPr/>
          </p:nvGrpSpPr>
          <p:grpSpPr>
            <a:xfrm>
              <a:off x="688833" y="2804995"/>
              <a:ext cx="8015086" cy="1569660"/>
              <a:chOff x="688833" y="2804995"/>
              <a:chExt cx="8015086" cy="1569660"/>
            </a:xfrm>
            <a:grpFill/>
          </p:grpSpPr>
          <p:sp>
            <p:nvSpPr>
              <p:cNvPr id="5" name="4 CuadroTexto"/>
              <p:cNvSpPr txBox="1"/>
              <p:nvPr/>
            </p:nvSpPr>
            <p:spPr>
              <a:xfrm>
                <a:off x="688833" y="2804995"/>
                <a:ext cx="7843607" cy="1569660"/>
              </a:xfrm>
              <a:prstGeom prst="rect">
                <a:avLst/>
              </a:prstGeom>
              <a:grpFill/>
            </p:spPr>
            <p:txBody>
              <a:bodyPr wrap="square" numCol="2" rtlCol="0">
                <a:spAutoFit/>
              </a:bodyPr>
              <a:lstStyle/>
              <a:p>
                <a:r>
                  <a:rPr lang="es-ES" sz="2800" b="1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En la Atmósfera</a:t>
                </a:r>
              </a:p>
              <a:p>
                <a:pPr marL="342900" indent="-342900">
                  <a:buClr>
                    <a:srgbClr val="FFC000"/>
                  </a:buClr>
                  <a:buFont typeface="Calibri" panose="020F0502020204030204" pitchFamily="34" charset="0"/>
                  <a:buChar char="•"/>
                </a:pPr>
                <a:r>
                  <a:rPr lang="es-ES" sz="2400" dirty="0"/>
                  <a:t>Demora ionosférica</a:t>
                </a:r>
              </a:p>
              <a:p>
                <a:pPr marL="342900" indent="-342900">
                  <a:buClr>
                    <a:srgbClr val="FFC000"/>
                  </a:buClr>
                  <a:buFont typeface="Calibri" panose="020F0502020204030204" pitchFamily="34" charset="0"/>
                  <a:buChar char="•"/>
                </a:pPr>
                <a:r>
                  <a:rPr lang="es-ES" sz="2400" dirty="0"/>
                  <a:t>Demora troposférica</a:t>
                </a:r>
              </a:p>
              <a:p>
                <a:pPr marL="342900" indent="-342900">
                  <a:buClr>
                    <a:srgbClr val="FFC000"/>
                  </a:buClr>
                  <a:buFont typeface="Calibri" panose="020F0502020204030204" pitchFamily="34" charset="0"/>
                  <a:buChar char="•"/>
                </a:pPr>
                <a:endParaRPr lang="es-ES" sz="2400" dirty="0"/>
              </a:p>
              <a:p>
                <a:pPr marL="342900" indent="-342900">
                  <a:buClr>
                    <a:srgbClr val="FFC000"/>
                  </a:buClr>
                  <a:buFont typeface="Calibri" panose="020F0502020204030204" pitchFamily="34" charset="0"/>
                  <a:buChar char="•"/>
                </a:pPr>
                <a:endParaRPr lang="es-ES" sz="2400" dirty="0"/>
              </a:p>
              <a:p>
                <a:pPr marL="342900" indent="-342900">
                  <a:buClr>
                    <a:srgbClr val="FFC000"/>
                  </a:buClr>
                  <a:buFont typeface="Calibri" panose="020F0502020204030204" pitchFamily="34" charset="0"/>
                  <a:buChar char="•"/>
                </a:pPr>
                <a:endParaRPr lang="es-ES" sz="2400" dirty="0"/>
              </a:p>
              <a:p>
                <a:pPr marL="342900" indent="-342900">
                  <a:buClr>
                    <a:srgbClr val="FFC000"/>
                  </a:buClr>
                  <a:buFont typeface="Calibri" panose="020F0502020204030204" pitchFamily="34" charset="0"/>
                  <a:buChar char="•"/>
                </a:pPr>
                <a:endParaRPr lang="es-ES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4131919" y="3168533"/>
                <a:ext cx="4572000" cy="120032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marL="342900" indent="-342900">
                  <a:buClr>
                    <a:srgbClr val="FFC000"/>
                  </a:buClr>
                  <a:buFont typeface="Calibri" panose="020F0502020204030204" pitchFamily="34" charset="0"/>
                  <a:buChar char="•"/>
                </a:pPr>
                <a:r>
                  <a:rPr lang="es-ES" sz="2400" dirty="0"/>
                  <a:t>Interferencias naturales</a:t>
                </a:r>
              </a:p>
              <a:p>
                <a:pPr marL="342900" indent="-342900">
                  <a:buClr>
                    <a:srgbClr val="FFC000"/>
                  </a:buClr>
                  <a:buFont typeface="Calibri" panose="020F0502020204030204" pitchFamily="34" charset="0"/>
                  <a:buChar char="•"/>
                </a:pPr>
                <a:r>
                  <a:rPr lang="es-ES" sz="2400" dirty="0"/>
                  <a:t>Interferencias provocadas (jamming)</a:t>
                </a:r>
              </a:p>
            </p:txBody>
          </p:sp>
        </p:grpSp>
      </p:grp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07504" y="836712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Fuentes de Error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83568" y="1390710"/>
            <a:ext cx="79928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los Satélites</a:t>
            </a:r>
          </a:p>
          <a:p>
            <a:pPr marL="342900" indent="-342900">
              <a:buClr>
                <a:srgbClr val="FFC000"/>
              </a:buClr>
              <a:buFont typeface="Calibri" panose="020F0502020204030204" pitchFamily="34" charset="0"/>
              <a:buChar char="•"/>
            </a:pPr>
            <a:r>
              <a:rPr lang="es-ES" sz="2400" dirty="0"/>
              <a:t>Debido al reloj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s-ES" sz="2400" dirty="0"/>
              <a:t>Debidos al desplazamiento orbital</a:t>
            </a:r>
          </a:p>
        </p:txBody>
      </p:sp>
    </p:spTree>
    <p:extLst>
      <p:ext uri="{BB962C8B-B14F-4D97-AF65-F5344CB8AC3E}">
        <p14:creationId xmlns:p14="http://schemas.microsoft.com/office/powerpoint/2010/main" val="12280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B681A25-43EF-403A-8AF6-BFCCDE908D43}"/>
              </a:ext>
            </a:extLst>
          </p:cNvPr>
          <p:cNvSpPr txBox="1"/>
          <p:nvPr/>
        </p:nvSpPr>
        <p:spPr>
          <a:xfrm>
            <a:off x="50613" y="1124744"/>
            <a:ext cx="90933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2000. China desarrolla </a:t>
            </a:r>
            <a:r>
              <a:rPr lang="es-ES" sz="2400" b="1" dirty="0" err="1"/>
              <a:t>Compass</a:t>
            </a:r>
            <a:r>
              <a:rPr lang="es-ES" sz="2400" b="1" dirty="0"/>
              <a:t> (</a:t>
            </a:r>
            <a:r>
              <a:rPr lang="es-ES" sz="2400" b="1" dirty="0" err="1"/>
              <a:t>Beidou</a:t>
            </a:r>
            <a:r>
              <a:rPr lang="es-ES" sz="2400" b="1" dirty="0"/>
              <a:t>).</a:t>
            </a:r>
          </a:p>
          <a:p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2001. Japón desarrolla </a:t>
            </a:r>
            <a:r>
              <a:rPr lang="es-ES" sz="2400" dirty="0" err="1"/>
              <a:t>Quasi</a:t>
            </a:r>
            <a:r>
              <a:rPr lang="es-ES" sz="2400" dirty="0"/>
              <a:t>-Zenith </a:t>
            </a:r>
            <a:r>
              <a:rPr lang="es-ES" sz="2400" dirty="0" err="1"/>
              <a:t>Satellite</a:t>
            </a:r>
            <a:r>
              <a:rPr lang="es-ES" sz="2400" dirty="0"/>
              <a:t> </a:t>
            </a:r>
            <a:r>
              <a:rPr lang="es-ES" sz="2400" dirty="0" err="1"/>
              <a:t>System</a:t>
            </a:r>
            <a:r>
              <a:rPr lang="es-ES" sz="2400" dirty="0"/>
              <a:t> (</a:t>
            </a:r>
            <a:r>
              <a:rPr lang="es-ES" sz="2400" b="1" dirty="0"/>
              <a:t>QZSS</a:t>
            </a:r>
            <a:r>
              <a:rPr lang="es-ES" sz="2400" dirty="0"/>
              <a:t>).</a:t>
            </a:r>
          </a:p>
          <a:p>
            <a:r>
              <a:rPr lang="es-ES" sz="2400" dirty="0"/>
              <a:t>	Sólo Asia-Pacífico.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2003. La Unión Europea desarrolla </a:t>
            </a:r>
            <a:r>
              <a:rPr lang="es-ES" sz="2400" b="1" dirty="0"/>
              <a:t>Galileo.</a:t>
            </a:r>
          </a:p>
          <a:p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2006. India lanza </a:t>
            </a:r>
            <a:r>
              <a:rPr lang="es-ES" sz="2400" dirty="0" err="1"/>
              <a:t>Indian</a:t>
            </a:r>
            <a:r>
              <a:rPr lang="es-ES" sz="2400" dirty="0"/>
              <a:t> Regional </a:t>
            </a:r>
            <a:r>
              <a:rPr lang="es-ES" sz="2400" dirty="0" err="1"/>
              <a:t>Navigation</a:t>
            </a:r>
            <a:r>
              <a:rPr lang="es-ES" sz="2400" dirty="0"/>
              <a:t> </a:t>
            </a:r>
            <a:r>
              <a:rPr lang="es-ES" sz="2400" dirty="0" err="1"/>
              <a:t>Satellite</a:t>
            </a:r>
            <a:r>
              <a:rPr lang="es-ES" sz="2400" dirty="0"/>
              <a:t> </a:t>
            </a:r>
            <a:r>
              <a:rPr lang="es-ES" sz="2400" dirty="0" err="1"/>
              <a:t>System</a:t>
            </a:r>
            <a:r>
              <a:rPr lang="es-ES" sz="2400" dirty="0"/>
              <a:t> (</a:t>
            </a:r>
            <a:r>
              <a:rPr lang="es-ES" sz="2400" b="1" dirty="0"/>
              <a:t>IRNSS</a:t>
            </a:r>
            <a:r>
              <a:rPr lang="es-ES" sz="2400" dirty="0"/>
              <a:t>).</a:t>
            </a:r>
          </a:p>
          <a:p>
            <a:r>
              <a:rPr lang="es-ES" sz="2400" dirty="0"/>
              <a:t>	Sólo </a:t>
            </a:r>
            <a:r>
              <a:rPr lang="es-ES" sz="2400" dirty="0" err="1"/>
              <a:t>Índia</a:t>
            </a:r>
            <a:r>
              <a:rPr lang="es-ES" sz="2400" dirty="0"/>
              <a:t> y alrededores.</a:t>
            </a:r>
          </a:p>
          <a:p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Actualidad. Todas las constelaciones se están actualizando y </a:t>
            </a:r>
          </a:p>
          <a:p>
            <a:r>
              <a:rPr lang="es-ES" sz="2400" dirty="0"/>
              <a:t>	modernizando.</a:t>
            </a:r>
          </a:p>
          <a:p>
            <a:endParaRPr lang="es-ES" sz="2400" dirty="0"/>
          </a:p>
          <a:p>
            <a:pPr algn="ctr"/>
            <a:r>
              <a:rPr lang="es-ES" sz="2400" b="1" dirty="0"/>
              <a:t>GNSS engloba a los distintos sistemas de navegación desarrollados.</a:t>
            </a:r>
          </a:p>
          <a:p>
            <a:endParaRPr lang="es-ES" sz="2400" dirty="0"/>
          </a:p>
        </p:txBody>
      </p:sp>
      <p:sp>
        <p:nvSpPr>
          <p:cNvPr id="6" name="1 CuadroTexto">
            <a:extLst>
              <a:ext uri="{FF2B5EF4-FFF2-40B4-BE49-F238E27FC236}">
                <a16:creationId xmlns:a16="http://schemas.microsoft.com/office/drawing/2014/main" id="{0A0D0B9A-9B23-48DE-86EF-22CBD6FF22ED}"/>
              </a:ext>
            </a:extLst>
          </p:cNvPr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 Introducción</a:t>
            </a:r>
            <a:endParaRPr lang="es-E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156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  </a:t>
            </a:r>
            <a:r>
              <a:rPr lang="es-ES" sz="2000" dirty="0">
                <a:solidFill>
                  <a:srgbClr val="FFC000"/>
                </a:solidFill>
              </a:rPr>
              <a:t>Fuentes de Error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1124744"/>
            <a:ext cx="45365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recepción</a:t>
            </a:r>
          </a:p>
          <a:p>
            <a:pPr marL="342900" indent="-342900">
              <a:buClr>
                <a:srgbClr val="FFC000"/>
              </a:buClr>
              <a:buFont typeface="Calibri" panose="020F0502020204030204" pitchFamily="34" charset="0"/>
              <a:buChar char="•"/>
            </a:pPr>
            <a:r>
              <a:rPr lang="es-ES" sz="2400" dirty="0"/>
              <a:t>Trayectoria múltiple (</a:t>
            </a:r>
            <a:r>
              <a:rPr lang="es-ES" sz="2400" dirty="0" err="1"/>
              <a:t>multipath</a:t>
            </a:r>
            <a:r>
              <a:rPr lang="es-ES" sz="2400" dirty="0"/>
              <a:t>)</a:t>
            </a:r>
          </a:p>
          <a:p>
            <a:pPr marL="342900" indent="-342900">
              <a:buClr>
                <a:srgbClr val="FFC000"/>
              </a:buClr>
              <a:buFont typeface="Calibri" panose="020F0502020204030204" pitchFamily="34" charset="0"/>
              <a:buChar char="•"/>
            </a:pPr>
            <a:r>
              <a:rPr lang="es-ES" sz="2400" dirty="0"/>
              <a:t>Posición relativa de los satélites</a:t>
            </a:r>
          </a:p>
          <a:p>
            <a:pPr marL="342900" indent="-342900">
              <a:buClr>
                <a:srgbClr val="FFC000"/>
              </a:buClr>
              <a:buFont typeface="Calibri" panose="020F0502020204030204" pitchFamily="34" charset="0"/>
              <a:buChar char="•"/>
            </a:pPr>
            <a:r>
              <a:rPr lang="es-ES" sz="2400" dirty="0"/>
              <a:t>Calidad del receptor</a:t>
            </a:r>
          </a:p>
          <a:p>
            <a:pPr marL="342900" indent="-342900">
              <a:buClr>
                <a:srgbClr val="FFC000"/>
              </a:buClr>
              <a:buFont typeface="Calibri" panose="020F0502020204030204" pitchFamily="34" charset="0"/>
              <a:buChar char="•"/>
            </a:pPr>
            <a:r>
              <a:rPr lang="es-ES" sz="2400" dirty="0"/>
              <a:t>Disponibilidad selectiva</a:t>
            </a:r>
          </a:p>
          <a:p>
            <a:pPr marL="357188">
              <a:buClr>
                <a:srgbClr val="FFC000"/>
              </a:buClr>
            </a:pPr>
            <a:r>
              <a:rPr lang="es-ES" sz="2400" dirty="0"/>
              <a:t>hasta mayo de 2000</a:t>
            </a:r>
          </a:p>
        </p:txBody>
      </p:sp>
      <p:pic>
        <p:nvPicPr>
          <p:cNvPr id="8" name="Picture 11" descr="imagen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4464496" cy="3497940"/>
          </a:xfrm>
          <a:prstGeom prst="rect">
            <a:avLst/>
          </a:prstGeom>
          <a:noFill/>
          <a:ln w="57150" cmpd="thickTh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178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  </a:t>
            </a:r>
            <a:r>
              <a:rPr lang="es-ES" sz="2000" dirty="0">
                <a:solidFill>
                  <a:srgbClr val="FFC000"/>
                </a:solidFill>
              </a:rPr>
              <a:t>Fuentes de Error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1340768"/>
            <a:ext cx="9036496" cy="502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996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  </a:t>
            </a:r>
            <a:r>
              <a:rPr lang="es-ES" sz="2000" dirty="0">
                <a:solidFill>
                  <a:srgbClr val="FFC000"/>
                </a:solidFill>
              </a:rPr>
              <a:t>Fuentes de Error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3" name="Picture 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720"/>
            <a:ext cx="89312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034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920CD663-7684-4EA8-98F9-08492FE37D2F}"/>
              </a:ext>
            </a:extLst>
          </p:cNvPr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  </a:t>
            </a:r>
            <a:r>
              <a:rPr lang="es-ES" sz="2000" dirty="0">
                <a:solidFill>
                  <a:srgbClr val="FFC000"/>
                </a:solidFill>
              </a:rPr>
              <a:t>Fuentes de Error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3B8688-0EF5-4988-B4A9-99A0D378B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50" y="980728"/>
            <a:ext cx="9144000" cy="5486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B2B96F-259C-4BD9-A0BE-3571739AD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484784"/>
            <a:ext cx="2952328" cy="16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12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50575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  </a:t>
            </a:r>
            <a:r>
              <a:rPr lang="es-ES" sz="2000" dirty="0">
                <a:solidFill>
                  <a:srgbClr val="FFC000"/>
                </a:solidFill>
              </a:rPr>
              <a:t>Fuentes de Error</a:t>
            </a:r>
            <a:endParaRPr lang="es-ES" sz="3600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893478"/>
              </p:ext>
            </p:extLst>
          </p:nvPr>
        </p:nvGraphicFramePr>
        <p:xfrm>
          <a:off x="971600" y="836712"/>
          <a:ext cx="7128792" cy="547261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45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8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4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19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</a:rPr>
                        <a:t>CAUSA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</a:rPr>
                        <a:t>GPS autónomo</a:t>
                      </a:r>
                    </a:p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</a:rPr>
                        <a:t>Diferencial</a:t>
                      </a:r>
                    </a:p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77">
                <a:tc>
                  <a:txBody>
                    <a:bodyPr/>
                    <a:lstStyle/>
                    <a:p>
                      <a:pPr algn="l"/>
                      <a:r>
                        <a:rPr lang="es-ES" sz="2400" dirty="0"/>
                        <a:t>Reloj de satélite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1,5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77">
                <a:tc>
                  <a:txBody>
                    <a:bodyPr/>
                    <a:lstStyle/>
                    <a:p>
                      <a:pPr algn="l"/>
                      <a:r>
                        <a:rPr lang="es-ES" sz="2400" dirty="0"/>
                        <a:t>Error orbital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2,5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677">
                <a:tc>
                  <a:txBody>
                    <a:bodyPr/>
                    <a:lstStyle/>
                    <a:p>
                      <a:pPr algn="l"/>
                      <a:r>
                        <a:rPr lang="es-ES" sz="2400" dirty="0"/>
                        <a:t>Ionosfera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0,4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677">
                <a:tc>
                  <a:txBody>
                    <a:bodyPr/>
                    <a:lstStyle/>
                    <a:p>
                      <a:pPr algn="l"/>
                      <a:r>
                        <a:rPr lang="es-ES" sz="2400" dirty="0"/>
                        <a:t>Troposfera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0,5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0,2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677">
                <a:tc>
                  <a:txBody>
                    <a:bodyPr/>
                    <a:lstStyle/>
                    <a:p>
                      <a:pPr algn="l"/>
                      <a:r>
                        <a:rPr lang="es-ES" sz="2400" dirty="0"/>
                        <a:t>Receptor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0,3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677">
                <a:tc>
                  <a:txBody>
                    <a:bodyPr/>
                    <a:lstStyle/>
                    <a:p>
                      <a:pPr algn="l"/>
                      <a:r>
                        <a:rPr lang="es-ES" sz="2400" dirty="0" err="1"/>
                        <a:t>Multisenda</a:t>
                      </a:r>
                      <a:endParaRPr lang="es-E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0,6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0,6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2677">
                <a:tc>
                  <a:txBody>
                    <a:bodyPr/>
                    <a:lstStyle/>
                    <a:p>
                      <a:pPr algn="l"/>
                      <a:r>
                        <a:rPr lang="es-ES" sz="2400" dirty="0"/>
                        <a:t>Interferencias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0,3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0,3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2677">
                <a:tc>
                  <a:txBody>
                    <a:bodyPr/>
                    <a:lstStyle/>
                    <a:p>
                      <a:pPr algn="l"/>
                      <a:r>
                        <a:rPr lang="es-ES" sz="2400" dirty="0"/>
                        <a:t>*SA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&gt;100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5" name="4 Conector recto"/>
          <p:cNvCxnSpPr/>
          <p:nvPr/>
        </p:nvCxnSpPr>
        <p:spPr>
          <a:xfrm flipV="1">
            <a:off x="3635896" y="994110"/>
            <a:ext cx="8115" cy="804044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 flipV="1">
            <a:off x="6156176" y="994110"/>
            <a:ext cx="8115" cy="804044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034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46368"/>
            <a:ext cx="759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  </a:t>
            </a:r>
            <a:r>
              <a:rPr lang="es-ES" sz="2000" dirty="0">
                <a:solidFill>
                  <a:srgbClr val="FFC000"/>
                </a:solidFill>
              </a:rPr>
              <a:t>Corrección Diferencial - </a:t>
            </a:r>
            <a:r>
              <a:rPr lang="es-ES" sz="3600" b="1" dirty="0">
                <a:solidFill>
                  <a:srgbClr val="FFC000"/>
                </a:solidFill>
              </a:rPr>
              <a:t>DGPS</a:t>
            </a:r>
          </a:p>
        </p:txBody>
      </p: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79512" y="1113711"/>
            <a:ext cx="89644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Corrección Diferencial DGPS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27088" y="1844824"/>
            <a:ext cx="7489328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1-. </a:t>
            </a:r>
            <a:r>
              <a:rPr lang="es-ES" sz="2400" dirty="0">
                <a:solidFill>
                  <a:schemeClr val="bg1"/>
                </a:solidFill>
              </a:rPr>
              <a:t>Se emplean dos o más receptores.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827088" y="2636912"/>
            <a:ext cx="7489328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2.- </a:t>
            </a:r>
            <a:r>
              <a:rPr lang="es-ES" sz="2400" dirty="0">
                <a:solidFill>
                  <a:schemeClr val="bg1"/>
                </a:solidFill>
              </a:rPr>
              <a:t>Estación Base se ubica en un punto conocido.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27088" y="3423821"/>
            <a:ext cx="7489328" cy="830997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marL="393700" indent="-393700"/>
            <a:r>
              <a:rPr lang="es-ES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3-. </a:t>
            </a:r>
            <a:r>
              <a:rPr lang="es-ES" sz="2400" dirty="0">
                <a:solidFill>
                  <a:schemeClr val="bg1"/>
                </a:solidFill>
              </a:rPr>
              <a:t>Receptores móviles captan datos de posiciones desconocidas.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827088" y="4581128"/>
            <a:ext cx="7489328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4.- </a:t>
            </a:r>
            <a:r>
              <a:rPr lang="es-ES" sz="2400" dirty="0">
                <a:solidFill>
                  <a:schemeClr val="bg1"/>
                </a:solidFill>
              </a:rPr>
              <a:t>La Base comunica al móvil las correcciones a realizar.</a:t>
            </a:r>
          </a:p>
        </p:txBody>
      </p:sp>
    </p:spTree>
    <p:extLst>
      <p:ext uri="{BB962C8B-B14F-4D97-AF65-F5344CB8AC3E}">
        <p14:creationId xmlns:p14="http://schemas.microsoft.com/office/powerpoint/2010/main" val="122803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46368"/>
            <a:ext cx="759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  </a:t>
            </a:r>
            <a:r>
              <a:rPr lang="es-ES" sz="2000" dirty="0">
                <a:solidFill>
                  <a:srgbClr val="FFC000"/>
                </a:solidFill>
              </a:rPr>
              <a:t>Corrección Diferencial - </a:t>
            </a:r>
            <a:r>
              <a:rPr lang="es-ES" sz="3600" b="1" dirty="0">
                <a:solidFill>
                  <a:srgbClr val="FFC000"/>
                </a:solidFill>
              </a:rPr>
              <a:t>DGPS</a:t>
            </a:r>
          </a:p>
        </p:txBody>
      </p: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79512" y="836712"/>
            <a:ext cx="89644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Tipos de Corrección Diferencial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67545" y="1382824"/>
            <a:ext cx="2304752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1-. </a:t>
            </a:r>
            <a:r>
              <a:rPr lang="es-ES" sz="2400" dirty="0">
                <a:solidFill>
                  <a:schemeClr val="bg1"/>
                </a:solidFill>
              </a:rPr>
              <a:t>TIEMPO REAL</a:t>
            </a:r>
          </a:p>
        </p:txBody>
      </p:sp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2685822" y="4169294"/>
            <a:ext cx="0" cy="10350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 flipH="1">
            <a:off x="2685822" y="2038869"/>
            <a:ext cx="3390900" cy="31654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H="1">
            <a:off x="2685822" y="2518294"/>
            <a:ext cx="4557713" cy="26860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2666772" y="2885006"/>
            <a:ext cx="1917700" cy="2336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2366735" y="3886719"/>
            <a:ext cx="446087" cy="358775"/>
            <a:chOff x="1937" y="2255"/>
            <a:chExt cx="281" cy="226"/>
          </a:xfrm>
        </p:grpSpPr>
        <p:sp>
          <p:nvSpPr>
            <p:cNvPr id="328" name="Freeform 8"/>
            <p:cNvSpPr>
              <a:spLocks/>
            </p:cNvSpPr>
            <p:nvPr/>
          </p:nvSpPr>
          <p:spPr bwMode="auto">
            <a:xfrm>
              <a:off x="2113" y="2255"/>
              <a:ext cx="105" cy="112"/>
            </a:xfrm>
            <a:custGeom>
              <a:avLst/>
              <a:gdLst>
                <a:gd name="T0" fmla="*/ 104 w 105"/>
                <a:gd name="T1" fmla="*/ 67 h 112"/>
                <a:gd name="T2" fmla="*/ 65 w 105"/>
                <a:gd name="T3" fmla="*/ 0 h 112"/>
                <a:gd name="T4" fmla="*/ 0 w 105"/>
                <a:gd name="T5" fmla="*/ 37 h 112"/>
                <a:gd name="T6" fmla="*/ 41 w 105"/>
                <a:gd name="T7" fmla="*/ 111 h 112"/>
                <a:gd name="T8" fmla="*/ 104 w 105"/>
                <a:gd name="T9" fmla="*/ 6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12">
                  <a:moveTo>
                    <a:pt x="104" y="67"/>
                  </a:moveTo>
                  <a:lnTo>
                    <a:pt x="65" y="0"/>
                  </a:lnTo>
                  <a:lnTo>
                    <a:pt x="0" y="37"/>
                  </a:lnTo>
                  <a:lnTo>
                    <a:pt x="41" y="111"/>
                  </a:lnTo>
                  <a:lnTo>
                    <a:pt x="104" y="67"/>
                  </a:lnTo>
                </a:path>
              </a:pathLst>
            </a:custGeom>
            <a:gradFill rotWithShape="0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shade val="89804"/>
                    <a:invGamma/>
                  </a:sysClr>
                </a:gs>
              </a:gsLst>
              <a:lin ang="5400000" scaled="1"/>
            </a:gra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Freeform 9"/>
            <p:cNvSpPr>
              <a:spLocks/>
            </p:cNvSpPr>
            <p:nvPr/>
          </p:nvSpPr>
          <p:spPr bwMode="auto">
            <a:xfrm>
              <a:off x="2032" y="2326"/>
              <a:ext cx="88" cy="79"/>
            </a:xfrm>
            <a:custGeom>
              <a:avLst/>
              <a:gdLst>
                <a:gd name="T0" fmla="*/ 8 w 88"/>
                <a:gd name="T1" fmla="*/ 27 h 79"/>
                <a:gd name="T2" fmla="*/ 50 w 88"/>
                <a:gd name="T3" fmla="*/ 0 h 79"/>
                <a:gd name="T4" fmla="*/ 67 w 88"/>
                <a:gd name="T5" fmla="*/ 0 h 79"/>
                <a:gd name="T6" fmla="*/ 87 w 88"/>
                <a:gd name="T7" fmla="*/ 34 h 79"/>
                <a:gd name="T8" fmla="*/ 77 w 88"/>
                <a:gd name="T9" fmla="*/ 50 h 79"/>
                <a:gd name="T10" fmla="*/ 36 w 88"/>
                <a:gd name="T11" fmla="*/ 77 h 79"/>
                <a:gd name="T12" fmla="*/ 19 w 88"/>
                <a:gd name="T13" fmla="*/ 78 h 79"/>
                <a:gd name="T14" fmla="*/ 0 w 88"/>
                <a:gd name="T15" fmla="*/ 43 h 79"/>
                <a:gd name="T16" fmla="*/ 8 w 88"/>
                <a:gd name="T17" fmla="*/ 27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79">
                  <a:moveTo>
                    <a:pt x="8" y="27"/>
                  </a:moveTo>
                  <a:lnTo>
                    <a:pt x="50" y="0"/>
                  </a:lnTo>
                  <a:lnTo>
                    <a:pt x="67" y="0"/>
                  </a:lnTo>
                  <a:lnTo>
                    <a:pt x="87" y="34"/>
                  </a:lnTo>
                  <a:lnTo>
                    <a:pt x="77" y="50"/>
                  </a:lnTo>
                  <a:lnTo>
                    <a:pt x="36" y="77"/>
                  </a:lnTo>
                  <a:lnTo>
                    <a:pt x="19" y="78"/>
                  </a:lnTo>
                  <a:lnTo>
                    <a:pt x="0" y="43"/>
                  </a:lnTo>
                  <a:lnTo>
                    <a:pt x="8" y="27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0" name="Freeform 10"/>
            <p:cNvSpPr>
              <a:spLocks/>
            </p:cNvSpPr>
            <p:nvPr/>
          </p:nvSpPr>
          <p:spPr bwMode="auto">
            <a:xfrm>
              <a:off x="2062" y="2309"/>
              <a:ext cx="90" cy="80"/>
            </a:xfrm>
            <a:custGeom>
              <a:avLst/>
              <a:gdLst>
                <a:gd name="T0" fmla="*/ 9 w 90"/>
                <a:gd name="T1" fmla="*/ 28 h 80"/>
                <a:gd name="T2" fmla="*/ 51 w 90"/>
                <a:gd name="T3" fmla="*/ 1 h 80"/>
                <a:gd name="T4" fmla="*/ 69 w 90"/>
                <a:gd name="T5" fmla="*/ 0 h 80"/>
                <a:gd name="T6" fmla="*/ 89 w 90"/>
                <a:gd name="T7" fmla="*/ 35 h 80"/>
                <a:gd name="T8" fmla="*/ 79 w 90"/>
                <a:gd name="T9" fmla="*/ 50 h 80"/>
                <a:gd name="T10" fmla="*/ 38 w 90"/>
                <a:gd name="T11" fmla="*/ 77 h 80"/>
                <a:gd name="T12" fmla="*/ 19 w 90"/>
                <a:gd name="T13" fmla="*/ 79 h 80"/>
                <a:gd name="T14" fmla="*/ 0 w 90"/>
                <a:gd name="T15" fmla="*/ 44 h 80"/>
                <a:gd name="T16" fmla="*/ 9 w 90"/>
                <a:gd name="T17" fmla="*/ 28 h 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80">
                  <a:moveTo>
                    <a:pt x="9" y="28"/>
                  </a:moveTo>
                  <a:lnTo>
                    <a:pt x="51" y="1"/>
                  </a:lnTo>
                  <a:lnTo>
                    <a:pt x="69" y="0"/>
                  </a:lnTo>
                  <a:lnTo>
                    <a:pt x="89" y="35"/>
                  </a:lnTo>
                  <a:lnTo>
                    <a:pt x="79" y="50"/>
                  </a:lnTo>
                  <a:lnTo>
                    <a:pt x="38" y="77"/>
                  </a:lnTo>
                  <a:lnTo>
                    <a:pt x="19" y="79"/>
                  </a:lnTo>
                  <a:lnTo>
                    <a:pt x="0" y="44"/>
                  </a:lnTo>
                  <a:lnTo>
                    <a:pt x="9" y="28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1" name="Freeform 11"/>
            <p:cNvSpPr>
              <a:spLocks/>
            </p:cNvSpPr>
            <p:nvPr/>
          </p:nvSpPr>
          <p:spPr bwMode="auto">
            <a:xfrm>
              <a:off x="2040" y="2320"/>
              <a:ext cx="79" cy="34"/>
            </a:xfrm>
            <a:custGeom>
              <a:avLst/>
              <a:gdLst>
                <a:gd name="T0" fmla="*/ 40 w 79"/>
                <a:gd name="T1" fmla="*/ 5 h 34"/>
                <a:gd name="T2" fmla="*/ 78 w 79"/>
                <a:gd name="T3" fmla="*/ 0 h 34"/>
                <a:gd name="T4" fmla="*/ 37 w 79"/>
                <a:gd name="T5" fmla="*/ 26 h 34"/>
                <a:gd name="T6" fmla="*/ 0 w 79"/>
                <a:gd name="T7" fmla="*/ 33 h 34"/>
                <a:gd name="T8" fmla="*/ 40 w 79"/>
                <a:gd name="T9" fmla="*/ 5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34">
                  <a:moveTo>
                    <a:pt x="40" y="5"/>
                  </a:moveTo>
                  <a:lnTo>
                    <a:pt x="78" y="0"/>
                  </a:lnTo>
                  <a:lnTo>
                    <a:pt x="37" y="26"/>
                  </a:lnTo>
                  <a:lnTo>
                    <a:pt x="0" y="33"/>
                  </a:lnTo>
                  <a:lnTo>
                    <a:pt x="40" y="5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Freeform 12"/>
            <p:cNvSpPr>
              <a:spLocks/>
            </p:cNvSpPr>
            <p:nvPr/>
          </p:nvSpPr>
          <p:spPr bwMode="auto">
            <a:xfrm>
              <a:off x="2052" y="2390"/>
              <a:ext cx="51" cy="17"/>
            </a:xfrm>
            <a:custGeom>
              <a:avLst/>
              <a:gdLst>
                <a:gd name="T0" fmla="*/ 0 w 51"/>
                <a:gd name="T1" fmla="*/ 16 h 17"/>
                <a:gd name="T2" fmla="*/ 32 w 51"/>
                <a:gd name="T3" fmla="*/ 0 h 17"/>
                <a:gd name="T4" fmla="*/ 50 w 51"/>
                <a:gd name="T5" fmla="*/ 0 h 17"/>
                <a:gd name="T6" fmla="*/ 17 w 51"/>
                <a:gd name="T7" fmla="*/ 16 h 17"/>
                <a:gd name="T8" fmla="*/ 0 w 51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17">
                  <a:moveTo>
                    <a:pt x="0" y="16"/>
                  </a:moveTo>
                  <a:lnTo>
                    <a:pt x="32" y="0"/>
                  </a:lnTo>
                  <a:lnTo>
                    <a:pt x="50" y="0"/>
                  </a:lnTo>
                  <a:lnTo>
                    <a:pt x="17" y="16"/>
                  </a:lnTo>
                  <a:lnTo>
                    <a:pt x="0" y="16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" name="Line 13"/>
            <p:cNvSpPr>
              <a:spLocks noChangeShapeType="1"/>
            </p:cNvSpPr>
            <p:nvPr/>
          </p:nvSpPr>
          <p:spPr bwMode="auto">
            <a:xfrm flipV="1">
              <a:off x="2032" y="2355"/>
              <a:ext cx="31" cy="1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" name="Oval 14"/>
            <p:cNvSpPr>
              <a:spLocks noChangeArrowheads="1"/>
            </p:cNvSpPr>
            <p:nvPr/>
          </p:nvSpPr>
          <p:spPr bwMode="auto">
            <a:xfrm rot="-1860000">
              <a:off x="2079" y="2344"/>
              <a:ext cx="16" cy="8"/>
            </a:xfrm>
            <a:prstGeom prst="ellipse">
              <a:avLst/>
            </a:prstGeom>
            <a:solidFill>
              <a:srgbClr val="999999"/>
            </a:solidFill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Line 15"/>
            <p:cNvSpPr>
              <a:spLocks noChangeShapeType="1"/>
            </p:cNvSpPr>
            <p:nvPr/>
          </p:nvSpPr>
          <p:spPr bwMode="auto">
            <a:xfrm flipV="1">
              <a:off x="2076" y="2335"/>
              <a:ext cx="10" cy="8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Line 16"/>
            <p:cNvSpPr>
              <a:spLocks noChangeShapeType="1"/>
            </p:cNvSpPr>
            <p:nvPr/>
          </p:nvSpPr>
          <p:spPr bwMode="auto">
            <a:xfrm>
              <a:off x="2079" y="2347"/>
              <a:ext cx="8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" name="Oval 17"/>
            <p:cNvSpPr>
              <a:spLocks noChangeArrowheads="1"/>
            </p:cNvSpPr>
            <p:nvPr/>
          </p:nvSpPr>
          <p:spPr bwMode="auto">
            <a:xfrm rot="-1860000">
              <a:off x="2079" y="2339"/>
              <a:ext cx="68" cy="35"/>
            </a:xfrm>
            <a:prstGeom prst="ellipse">
              <a:avLst/>
            </a:prstGeom>
            <a:solidFill>
              <a:sysClr val="window" lastClr="FFFFFF"/>
            </a:solidFill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" name="Line 18"/>
            <p:cNvSpPr>
              <a:spLocks noChangeShapeType="1"/>
            </p:cNvSpPr>
            <p:nvPr/>
          </p:nvSpPr>
          <p:spPr bwMode="auto">
            <a:xfrm flipV="1">
              <a:off x="2113" y="2306"/>
              <a:ext cx="34" cy="1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9" name="Freeform 19"/>
            <p:cNvSpPr>
              <a:spLocks/>
            </p:cNvSpPr>
            <p:nvPr/>
          </p:nvSpPr>
          <p:spPr bwMode="auto">
            <a:xfrm>
              <a:off x="2080" y="2337"/>
              <a:ext cx="23" cy="17"/>
            </a:xfrm>
            <a:custGeom>
              <a:avLst/>
              <a:gdLst>
                <a:gd name="T0" fmla="*/ 0 w 23"/>
                <a:gd name="T1" fmla="*/ 11 h 17"/>
                <a:gd name="T2" fmla="*/ 11 w 23"/>
                <a:gd name="T3" fmla="*/ 0 h 17"/>
                <a:gd name="T4" fmla="*/ 22 w 23"/>
                <a:gd name="T5" fmla="*/ 2 h 17"/>
                <a:gd name="T6" fmla="*/ 20 w 23"/>
                <a:gd name="T7" fmla="*/ 16 h 17"/>
                <a:gd name="T8" fmla="*/ 0 w 23"/>
                <a:gd name="T9" fmla="*/ 11 h 17"/>
                <a:gd name="T10" fmla="*/ 0 w 23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7">
                  <a:moveTo>
                    <a:pt x="0" y="11"/>
                  </a:moveTo>
                  <a:lnTo>
                    <a:pt x="11" y="0"/>
                  </a:lnTo>
                  <a:lnTo>
                    <a:pt x="22" y="2"/>
                  </a:lnTo>
                  <a:lnTo>
                    <a:pt x="20" y="16"/>
                  </a:lnTo>
                  <a:lnTo>
                    <a:pt x="0" y="11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0" name="Freeform 20"/>
            <p:cNvSpPr>
              <a:spLocks/>
            </p:cNvSpPr>
            <p:nvPr/>
          </p:nvSpPr>
          <p:spPr bwMode="auto">
            <a:xfrm>
              <a:off x="2082" y="2336"/>
              <a:ext cx="23" cy="19"/>
            </a:xfrm>
            <a:custGeom>
              <a:avLst/>
              <a:gdLst>
                <a:gd name="T0" fmla="*/ 15 w 23"/>
                <a:gd name="T1" fmla="*/ 0 h 19"/>
                <a:gd name="T2" fmla="*/ 22 w 23"/>
                <a:gd name="T3" fmla="*/ 9 h 19"/>
                <a:gd name="T4" fmla="*/ 13 w 23"/>
                <a:gd name="T5" fmla="*/ 18 h 19"/>
                <a:gd name="T6" fmla="*/ 0 w 23"/>
                <a:gd name="T7" fmla="*/ 14 h 19"/>
                <a:gd name="T8" fmla="*/ 11 w 23"/>
                <a:gd name="T9" fmla="*/ 4 h 19"/>
                <a:gd name="T10" fmla="*/ 15 w 23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9">
                  <a:moveTo>
                    <a:pt x="15" y="0"/>
                  </a:moveTo>
                  <a:lnTo>
                    <a:pt x="22" y="9"/>
                  </a:lnTo>
                  <a:lnTo>
                    <a:pt x="13" y="18"/>
                  </a:lnTo>
                  <a:lnTo>
                    <a:pt x="0" y="14"/>
                  </a:lnTo>
                  <a:lnTo>
                    <a:pt x="11" y="4"/>
                  </a:lnTo>
                  <a:lnTo>
                    <a:pt x="15" y="0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1" name="Rectangle 21"/>
            <p:cNvSpPr>
              <a:spLocks noChangeArrowheads="1"/>
            </p:cNvSpPr>
            <p:nvPr/>
          </p:nvSpPr>
          <p:spPr bwMode="auto">
            <a:xfrm rot="-1860000">
              <a:off x="2041" y="2386"/>
              <a:ext cx="15" cy="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2" name="Freeform 22"/>
            <p:cNvSpPr>
              <a:spLocks/>
            </p:cNvSpPr>
            <p:nvPr/>
          </p:nvSpPr>
          <p:spPr bwMode="auto">
            <a:xfrm>
              <a:off x="1937" y="2350"/>
              <a:ext cx="122" cy="131"/>
            </a:xfrm>
            <a:custGeom>
              <a:avLst/>
              <a:gdLst>
                <a:gd name="T0" fmla="*/ 0 w 122"/>
                <a:gd name="T1" fmla="*/ 46 h 131"/>
                <a:gd name="T2" fmla="*/ 46 w 122"/>
                <a:gd name="T3" fmla="*/ 130 h 131"/>
                <a:gd name="T4" fmla="*/ 121 w 122"/>
                <a:gd name="T5" fmla="*/ 78 h 131"/>
                <a:gd name="T6" fmla="*/ 76 w 122"/>
                <a:gd name="T7" fmla="*/ 0 h 131"/>
                <a:gd name="T8" fmla="*/ 0 w 122"/>
                <a:gd name="T9" fmla="*/ 4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31">
                  <a:moveTo>
                    <a:pt x="0" y="46"/>
                  </a:moveTo>
                  <a:lnTo>
                    <a:pt x="46" y="130"/>
                  </a:lnTo>
                  <a:lnTo>
                    <a:pt x="121" y="78"/>
                  </a:lnTo>
                  <a:lnTo>
                    <a:pt x="76" y="0"/>
                  </a:lnTo>
                  <a:lnTo>
                    <a:pt x="0" y="46"/>
                  </a:lnTo>
                </a:path>
              </a:pathLst>
            </a:custGeom>
            <a:gradFill rotWithShape="0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shade val="89804"/>
                    <a:invGamma/>
                  </a:sysClr>
                </a:gs>
              </a:gsLst>
              <a:lin ang="5400000" scaled="1"/>
            </a:gra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3" name="Line 23"/>
            <p:cNvSpPr>
              <a:spLocks noChangeShapeType="1"/>
            </p:cNvSpPr>
            <p:nvPr/>
          </p:nvSpPr>
          <p:spPr bwMode="auto">
            <a:xfrm flipV="1">
              <a:off x="2099" y="2373"/>
              <a:ext cx="13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4" name="Line 24"/>
            <p:cNvSpPr>
              <a:spLocks noChangeShapeType="1"/>
            </p:cNvSpPr>
            <p:nvPr/>
          </p:nvSpPr>
          <p:spPr bwMode="auto">
            <a:xfrm flipV="1">
              <a:off x="2098" y="2371"/>
              <a:ext cx="13" cy="5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Freeform 25"/>
            <p:cNvSpPr>
              <a:spLocks/>
            </p:cNvSpPr>
            <p:nvPr/>
          </p:nvSpPr>
          <p:spPr bwMode="auto">
            <a:xfrm>
              <a:off x="2099" y="2366"/>
              <a:ext cx="23" cy="22"/>
            </a:xfrm>
            <a:custGeom>
              <a:avLst/>
              <a:gdLst>
                <a:gd name="T0" fmla="*/ 17 w 23"/>
                <a:gd name="T1" fmla="*/ 16 h 22"/>
                <a:gd name="T2" fmla="*/ 22 w 23"/>
                <a:gd name="T3" fmla="*/ 13 h 22"/>
                <a:gd name="T4" fmla="*/ 22 w 23"/>
                <a:gd name="T5" fmla="*/ 13 h 22"/>
                <a:gd name="T6" fmla="*/ 21 w 23"/>
                <a:gd name="T7" fmla="*/ 11 h 22"/>
                <a:gd name="T8" fmla="*/ 16 w 23"/>
                <a:gd name="T9" fmla="*/ 1 h 22"/>
                <a:gd name="T10" fmla="*/ 16 w 23"/>
                <a:gd name="T11" fmla="*/ 1 h 22"/>
                <a:gd name="T12" fmla="*/ 15 w 23"/>
                <a:gd name="T13" fmla="*/ 0 h 22"/>
                <a:gd name="T14" fmla="*/ 11 w 23"/>
                <a:gd name="T15" fmla="*/ 3 h 22"/>
                <a:gd name="T16" fmla="*/ 7 w 23"/>
                <a:gd name="T17" fmla="*/ 8 h 22"/>
                <a:gd name="T18" fmla="*/ 7 w 23"/>
                <a:gd name="T19" fmla="*/ 8 h 22"/>
                <a:gd name="T20" fmla="*/ 3 w 23"/>
                <a:gd name="T21" fmla="*/ 13 h 22"/>
                <a:gd name="T22" fmla="*/ 3 w 23"/>
                <a:gd name="T23" fmla="*/ 13 h 22"/>
                <a:gd name="T24" fmla="*/ 0 w 23"/>
                <a:gd name="T25" fmla="*/ 18 h 22"/>
                <a:gd name="T26" fmla="*/ 0 w 23"/>
                <a:gd name="T27" fmla="*/ 20 h 22"/>
                <a:gd name="T28" fmla="*/ 5 w 23"/>
                <a:gd name="T29" fmla="*/ 17 h 22"/>
                <a:gd name="T30" fmla="*/ 7 w 23"/>
                <a:gd name="T31" fmla="*/ 21 h 22"/>
                <a:gd name="T32" fmla="*/ 13 w 23"/>
                <a:gd name="T33" fmla="*/ 20 h 22"/>
                <a:gd name="T34" fmla="*/ 13 w 23"/>
                <a:gd name="T35" fmla="*/ 20 h 22"/>
                <a:gd name="T36" fmla="*/ 17 w 23"/>
                <a:gd name="T37" fmla="*/ 16 h 22"/>
                <a:gd name="T38" fmla="*/ 17 w 23"/>
                <a:gd name="T39" fmla="*/ 16 h 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22">
                  <a:moveTo>
                    <a:pt x="17" y="16"/>
                  </a:moveTo>
                  <a:lnTo>
                    <a:pt x="22" y="13"/>
                  </a:lnTo>
                  <a:lnTo>
                    <a:pt x="21" y="11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1" y="3"/>
                  </a:lnTo>
                  <a:lnTo>
                    <a:pt x="7" y="8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5" y="17"/>
                  </a:lnTo>
                  <a:lnTo>
                    <a:pt x="7" y="21"/>
                  </a:lnTo>
                  <a:lnTo>
                    <a:pt x="13" y="20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6" name="Freeform 26"/>
            <p:cNvSpPr>
              <a:spLocks/>
            </p:cNvSpPr>
            <p:nvPr/>
          </p:nvSpPr>
          <p:spPr bwMode="auto">
            <a:xfrm>
              <a:off x="2099" y="2371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8 h 17"/>
                <a:gd name="T6" fmla="*/ 1 w 25"/>
                <a:gd name="T7" fmla="*/ 16 h 17"/>
                <a:gd name="T8" fmla="*/ 0 w 25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8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Freeform 27"/>
            <p:cNvSpPr>
              <a:spLocks/>
            </p:cNvSpPr>
            <p:nvPr/>
          </p:nvSpPr>
          <p:spPr bwMode="auto">
            <a:xfrm>
              <a:off x="2113" y="2366"/>
              <a:ext cx="20" cy="17"/>
            </a:xfrm>
            <a:custGeom>
              <a:avLst/>
              <a:gdLst>
                <a:gd name="T0" fmla="*/ 0 w 20"/>
                <a:gd name="T1" fmla="*/ 14 h 17"/>
                <a:gd name="T2" fmla="*/ 1 w 20"/>
                <a:gd name="T3" fmla="*/ 16 h 17"/>
                <a:gd name="T4" fmla="*/ 4 w 20"/>
                <a:gd name="T5" fmla="*/ 14 h 17"/>
                <a:gd name="T6" fmla="*/ 4 w 20"/>
                <a:gd name="T7" fmla="*/ 16 h 17"/>
                <a:gd name="T8" fmla="*/ 8 w 20"/>
                <a:gd name="T9" fmla="*/ 16 h 17"/>
                <a:gd name="T10" fmla="*/ 8 w 20"/>
                <a:gd name="T11" fmla="*/ 16 h 17"/>
                <a:gd name="T12" fmla="*/ 11 w 20"/>
                <a:gd name="T13" fmla="*/ 16 h 17"/>
                <a:gd name="T14" fmla="*/ 14 w 20"/>
                <a:gd name="T15" fmla="*/ 14 h 17"/>
                <a:gd name="T16" fmla="*/ 15 w 20"/>
                <a:gd name="T17" fmla="*/ 10 h 17"/>
                <a:gd name="T18" fmla="*/ 15 w 20"/>
                <a:gd name="T19" fmla="*/ 10 h 17"/>
                <a:gd name="T20" fmla="*/ 17 w 20"/>
                <a:gd name="T21" fmla="*/ 7 h 17"/>
                <a:gd name="T22" fmla="*/ 16 w 20"/>
                <a:gd name="T23" fmla="*/ 5 h 17"/>
                <a:gd name="T24" fmla="*/ 19 w 20"/>
                <a:gd name="T25" fmla="*/ 3 h 17"/>
                <a:gd name="T26" fmla="*/ 18 w 20"/>
                <a:gd name="T27" fmla="*/ 1 h 17"/>
                <a:gd name="T28" fmla="*/ 14 w 20"/>
                <a:gd name="T29" fmla="*/ 1 h 17"/>
                <a:gd name="T30" fmla="*/ 14 w 20"/>
                <a:gd name="T31" fmla="*/ 1 h 17"/>
                <a:gd name="T32" fmla="*/ 10 w 20"/>
                <a:gd name="T33" fmla="*/ 1 h 17"/>
                <a:gd name="T34" fmla="*/ 10 w 20"/>
                <a:gd name="T35" fmla="*/ 1 h 17"/>
                <a:gd name="T36" fmla="*/ 7 w 20"/>
                <a:gd name="T37" fmla="*/ 0 h 17"/>
                <a:gd name="T38" fmla="*/ 4 w 20"/>
                <a:gd name="T39" fmla="*/ 2 h 17"/>
                <a:gd name="T40" fmla="*/ 3 w 20"/>
                <a:gd name="T41" fmla="*/ 6 h 17"/>
                <a:gd name="T42" fmla="*/ 3 w 20"/>
                <a:gd name="T43" fmla="*/ 6 h 17"/>
                <a:gd name="T44" fmla="*/ 1 w 20"/>
                <a:gd name="T45" fmla="*/ 10 h 17"/>
                <a:gd name="T46" fmla="*/ 1 w 20"/>
                <a:gd name="T47" fmla="*/ 10 h 17"/>
                <a:gd name="T48" fmla="*/ 0 w 20"/>
                <a:gd name="T49" fmla="*/ 14 h 17"/>
                <a:gd name="T50" fmla="*/ 0 w 20"/>
                <a:gd name="T51" fmla="*/ 14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0" y="14"/>
                  </a:moveTo>
                  <a:lnTo>
                    <a:pt x="1" y="16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8" y="1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4" y="2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8" name="Line 28"/>
            <p:cNvSpPr>
              <a:spLocks noChangeShapeType="1"/>
            </p:cNvSpPr>
            <p:nvPr/>
          </p:nvSpPr>
          <p:spPr bwMode="auto">
            <a:xfrm flipV="1">
              <a:off x="2087" y="2370"/>
              <a:ext cx="10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Line 29"/>
            <p:cNvSpPr>
              <a:spLocks noChangeShapeType="1"/>
            </p:cNvSpPr>
            <p:nvPr/>
          </p:nvSpPr>
          <p:spPr bwMode="auto">
            <a:xfrm flipV="1">
              <a:off x="2085" y="2366"/>
              <a:ext cx="14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Freeform 30"/>
            <p:cNvSpPr>
              <a:spLocks/>
            </p:cNvSpPr>
            <p:nvPr/>
          </p:nvSpPr>
          <p:spPr bwMode="auto">
            <a:xfrm>
              <a:off x="2087" y="2363"/>
              <a:ext cx="27" cy="19"/>
            </a:xfrm>
            <a:custGeom>
              <a:avLst/>
              <a:gdLst>
                <a:gd name="T0" fmla="*/ 21 w 27"/>
                <a:gd name="T1" fmla="*/ 16 h 19"/>
                <a:gd name="T2" fmla="*/ 26 w 27"/>
                <a:gd name="T3" fmla="*/ 12 h 19"/>
                <a:gd name="T4" fmla="*/ 25 w 27"/>
                <a:gd name="T5" fmla="*/ 10 h 19"/>
                <a:gd name="T6" fmla="*/ 25 w 27"/>
                <a:gd name="T7" fmla="*/ 10 h 19"/>
                <a:gd name="T8" fmla="*/ 19 w 27"/>
                <a:gd name="T9" fmla="*/ 1 h 19"/>
                <a:gd name="T10" fmla="*/ 18 w 27"/>
                <a:gd name="T11" fmla="*/ 0 h 19"/>
                <a:gd name="T12" fmla="*/ 18 w 27"/>
                <a:gd name="T13" fmla="*/ 0 h 19"/>
                <a:gd name="T14" fmla="*/ 12 w 27"/>
                <a:gd name="T15" fmla="*/ 2 h 19"/>
                <a:gd name="T16" fmla="*/ 7 w 27"/>
                <a:gd name="T17" fmla="*/ 5 h 19"/>
                <a:gd name="T18" fmla="*/ 7 w 27"/>
                <a:gd name="T19" fmla="*/ 5 h 19"/>
                <a:gd name="T20" fmla="*/ 3 w 27"/>
                <a:gd name="T21" fmla="*/ 10 h 19"/>
                <a:gd name="T22" fmla="*/ 4 w 27"/>
                <a:gd name="T23" fmla="*/ 12 h 19"/>
                <a:gd name="T24" fmla="*/ 0 w 27"/>
                <a:gd name="T25" fmla="*/ 15 h 19"/>
                <a:gd name="T26" fmla="*/ 0 w 27"/>
                <a:gd name="T27" fmla="*/ 17 h 19"/>
                <a:gd name="T28" fmla="*/ 6 w 27"/>
                <a:gd name="T29" fmla="*/ 16 h 19"/>
                <a:gd name="T30" fmla="*/ 8 w 27"/>
                <a:gd name="T31" fmla="*/ 18 h 19"/>
                <a:gd name="T32" fmla="*/ 14 w 27"/>
                <a:gd name="T33" fmla="*/ 17 h 19"/>
                <a:gd name="T34" fmla="*/ 14 w 27"/>
                <a:gd name="T35" fmla="*/ 17 h 19"/>
                <a:gd name="T36" fmla="*/ 21 w 27"/>
                <a:gd name="T37" fmla="*/ 16 h 19"/>
                <a:gd name="T38" fmla="*/ 21 w 27"/>
                <a:gd name="T39" fmla="*/ 16 h 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7" h="19">
                  <a:moveTo>
                    <a:pt x="21" y="16"/>
                  </a:moveTo>
                  <a:lnTo>
                    <a:pt x="26" y="12"/>
                  </a:lnTo>
                  <a:lnTo>
                    <a:pt x="25" y="10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7" y="5"/>
                  </a:lnTo>
                  <a:lnTo>
                    <a:pt x="3" y="10"/>
                  </a:lnTo>
                  <a:lnTo>
                    <a:pt x="4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4" y="17"/>
                  </a:lnTo>
                  <a:lnTo>
                    <a:pt x="21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1" name="Freeform 31"/>
            <p:cNvSpPr>
              <a:spLocks/>
            </p:cNvSpPr>
            <p:nvPr/>
          </p:nvSpPr>
          <p:spPr bwMode="auto">
            <a:xfrm>
              <a:off x="2087" y="2367"/>
              <a:ext cx="26" cy="17"/>
            </a:xfrm>
            <a:custGeom>
              <a:avLst/>
              <a:gdLst>
                <a:gd name="T0" fmla="*/ 0 w 26"/>
                <a:gd name="T1" fmla="*/ 5 h 17"/>
                <a:gd name="T2" fmla="*/ 22 w 26"/>
                <a:gd name="T3" fmla="*/ 0 h 17"/>
                <a:gd name="T4" fmla="*/ 25 w 26"/>
                <a:gd name="T5" fmla="*/ 9 h 17"/>
                <a:gd name="T6" fmla="*/ 1 w 26"/>
                <a:gd name="T7" fmla="*/ 16 h 17"/>
                <a:gd name="T8" fmla="*/ 0 w 26"/>
                <a:gd name="T9" fmla="*/ 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5"/>
                  </a:moveTo>
                  <a:lnTo>
                    <a:pt x="22" y="0"/>
                  </a:lnTo>
                  <a:lnTo>
                    <a:pt x="25" y="9"/>
                  </a:lnTo>
                  <a:lnTo>
                    <a:pt x="1" y="16"/>
                  </a:lnTo>
                  <a:lnTo>
                    <a:pt x="0" y="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2" name="Freeform 32"/>
            <p:cNvSpPr>
              <a:spLocks/>
            </p:cNvSpPr>
            <p:nvPr/>
          </p:nvSpPr>
          <p:spPr bwMode="auto">
            <a:xfrm>
              <a:off x="2099" y="2357"/>
              <a:ext cx="21" cy="21"/>
            </a:xfrm>
            <a:custGeom>
              <a:avLst/>
              <a:gdLst>
                <a:gd name="T0" fmla="*/ 0 w 21"/>
                <a:gd name="T1" fmla="*/ 14 h 21"/>
                <a:gd name="T2" fmla="*/ 1 w 21"/>
                <a:gd name="T3" fmla="*/ 17 h 21"/>
                <a:gd name="T4" fmla="*/ 4 w 21"/>
                <a:gd name="T5" fmla="*/ 15 h 21"/>
                <a:gd name="T6" fmla="*/ 6 w 21"/>
                <a:gd name="T7" fmla="*/ 20 h 21"/>
                <a:gd name="T8" fmla="*/ 10 w 21"/>
                <a:gd name="T9" fmla="*/ 20 h 21"/>
                <a:gd name="T10" fmla="*/ 10 w 21"/>
                <a:gd name="T11" fmla="*/ 20 h 21"/>
                <a:gd name="T12" fmla="*/ 13 w 21"/>
                <a:gd name="T13" fmla="*/ 18 h 21"/>
                <a:gd name="T14" fmla="*/ 16 w 21"/>
                <a:gd name="T15" fmla="*/ 17 h 21"/>
                <a:gd name="T16" fmla="*/ 16 w 21"/>
                <a:gd name="T17" fmla="*/ 17 h 21"/>
                <a:gd name="T18" fmla="*/ 19 w 21"/>
                <a:gd name="T19" fmla="*/ 15 h 21"/>
                <a:gd name="T20" fmla="*/ 20 w 21"/>
                <a:gd name="T21" fmla="*/ 11 h 21"/>
                <a:gd name="T22" fmla="*/ 17 w 21"/>
                <a:gd name="T23" fmla="*/ 6 h 21"/>
                <a:gd name="T24" fmla="*/ 20 w 21"/>
                <a:gd name="T25" fmla="*/ 4 h 21"/>
                <a:gd name="T26" fmla="*/ 19 w 21"/>
                <a:gd name="T27" fmla="*/ 2 h 21"/>
                <a:gd name="T28" fmla="*/ 15 w 21"/>
                <a:gd name="T29" fmla="*/ 2 h 21"/>
                <a:gd name="T30" fmla="*/ 15 w 21"/>
                <a:gd name="T31" fmla="*/ 2 h 21"/>
                <a:gd name="T32" fmla="*/ 13 w 21"/>
                <a:gd name="T33" fmla="*/ 0 h 21"/>
                <a:gd name="T34" fmla="*/ 10 w 21"/>
                <a:gd name="T35" fmla="*/ 1 h 21"/>
                <a:gd name="T36" fmla="*/ 8 w 21"/>
                <a:gd name="T37" fmla="*/ 3 h 21"/>
                <a:gd name="T38" fmla="*/ 3 w 21"/>
                <a:gd name="T39" fmla="*/ 6 h 21"/>
                <a:gd name="T40" fmla="*/ 3 w 21"/>
                <a:gd name="T41" fmla="*/ 6 h 21"/>
                <a:gd name="T42" fmla="*/ 0 w 21"/>
                <a:gd name="T43" fmla="*/ 8 h 21"/>
                <a:gd name="T44" fmla="*/ 1 w 21"/>
                <a:gd name="T45" fmla="*/ 10 h 21"/>
                <a:gd name="T46" fmla="*/ 1 w 21"/>
                <a:gd name="T47" fmla="*/ 10 h 21"/>
                <a:gd name="T48" fmla="*/ 0 w 21"/>
                <a:gd name="T49" fmla="*/ 14 h 21"/>
                <a:gd name="T50" fmla="*/ 0 w 21"/>
                <a:gd name="T51" fmla="*/ 14 h 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" h="21">
                  <a:moveTo>
                    <a:pt x="0" y="14"/>
                  </a:moveTo>
                  <a:lnTo>
                    <a:pt x="1" y="17"/>
                  </a:lnTo>
                  <a:lnTo>
                    <a:pt x="4" y="15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3" y="18"/>
                  </a:lnTo>
                  <a:lnTo>
                    <a:pt x="16" y="17"/>
                  </a:lnTo>
                  <a:lnTo>
                    <a:pt x="19" y="15"/>
                  </a:lnTo>
                  <a:lnTo>
                    <a:pt x="20" y="11"/>
                  </a:lnTo>
                  <a:lnTo>
                    <a:pt x="17" y="6"/>
                  </a:lnTo>
                  <a:lnTo>
                    <a:pt x="20" y="4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3"/>
                  </a:lnTo>
                  <a:lnTo>
                    <a:pt x="3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3" name="Line 33"/>
            <p:cNvSpPr>
              <a:spLocks noChangeShapeType="1"/>
            </p:cNvSpPr>
            <p:nvPr/>
          </p:nvSpPr>
          <p:spPr bwMode="auto">
            <a:xfrm flipV="1">
              <a:off x="2087" y="2355"/>
              <a:ext cx="12" cy="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4" name="Line 34"/>
            <p:cNvSpPr>
              <a:spLocks noChangeShapeType="1"/>
            </p:cNvSpPr>
            <p:nvPr/>
          </p:nvSpPr>
          <p:spPr bwMode="auto">
            <a:xfrm flipV="1">
              <a:off x="2088" y="2352"/>
              <a:ext cx="12" cy="6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5" name="Freeform 35"/>
            <p:cNvSpPr>
              <a:spLocks/>
            </p:cNvSpPr>
            <p:nvPr/>
          </p:nvSpPr>
          <p:spPr bwMode="auto">
            <a:xfrm>
              <a:off x="2087" y="2348"/>
              <a:ext cx="25" cy="21"/>
            </a:xfrm>
            <a:custGeom>
              <a:avLst/>
              <a:gdLst>
                <a:gd name="T0" fmla="*/ 20 w 25"/>
                <a:gd name="T1" fmla="*/ 15 h 21"/>
                <a:gd name="T2" fmla="*/ 20 w 25"/>
                <a:gd name="T3" fmla="*/ 15 h 21"/>
                <a:gd name="T4" fmla="*/ 19 w 25"/>
                <a:gd name="T5" fmla="*/ 13 h 21"/>
                <a:gd name="T6" fmla="*/ 24 w 25"/>
                <a:gd name="T7" fmla="*/ 9 h 21"/>
                <a:gd name="T8" fmla="*/ 18 w 25"/>
                <a:gd name="T9" fmla="*/ 0 h 21"/>
                <a:gd name="T10" fmla="*/ 13 w 25"/>
                <a:gd name="T11" fmla="*/ 3 h 21"/>
                <a:gd name="T12" fmla="*/ 12 w 25"/>
                <a:gd name="T13" fmla="*/ 1 h 21"/>
                <a:gd name="T14" fmla="*/ 8 w 25"/>
                <a:gd name="T15" fmla="*/ 4 h 21"/>
                <a:gd name="T16" fmla="*/ 9 w 25"/>
                <a:gd name="T17" fmla="*/ 6 h 21"/>
                <a:gd name="T18" fmla="*/ 3 w 25"/>
                <a:gd name="T19" fmla="*/ 9 h 21"/>
                <a:gd name="T20" fmla="*/ 0 w 25"/>
                <a:gd name="T21" fmla="*/ 15 h 21"/>
                <a:gd name="T22" fmla="*/ 0 w 25"/>
                <a:gd name="T23" fmla="*/ 16 h 21"/>
                <a:gd name="T24" fmla="*/ 0 w 25"/>
                <a:gd name="T25" fmla="*/ 16 h 21"/>
                <a:gd name="T26" fmla="*/ 2 w 25"/>
                <a:gd name="T27" fmla="*/ 18 h 21"/>
                <a:gd name="T28" fmla="*/ 3 w 25"/>
                <a:gd name="T29" fmla="*/ 20 h 21"/>
                <a:gd name="T30" fmla="*/ 3 w 25"/>
                <a:gd name="T31" fmla="*/ 20 h 21"/>
                <a:gd name="T32" fmla="*/ 9 w 25"/>
                <a:gd name="T33" fmla="*/ 19 h 21"/>
                <a:gd name="T34" fmla="*/ 14 w 25"/>
                <a:gd name="T35" fmla="*/ 16 h 21"/>
                <a:gd name="T36" fmla="*/ 15 w 25"/>
                <a:gd name="T37" fmla="*/ 18 h 21"/>
                <a:gd name="T38" fmla="*/ 20 w 25"/>
                <a:gd name="T39" fmla="*/ 15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20" y="15"/>
                  </a:moveTo>
                  <a:lnTo>
                    <a:pt x="20" y="15"/>
                  </a:lnTo>
                  <a:lnTo>
                    <a:pt x="19" y="13"/>
                  </a:lnTo>
                  <a:lnTo>
                    <a:pt x="24" y="9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12" y="1"/>
                  </a:lnTo>
                  <a:lnTo>
                    <a:pt x="8" y="4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3" y="20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5" y="18"/>
                  </a:lnTo>
                  <a:lnTo>
                    <a:pt x="20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6" name="Freeform 36"/>
            <p:cNvSpPr>
              <a:spLocks/>
            </p:cNvSpPr>
            <p:nvPr/>
          </p:nvSpPr>
          <p:spPr bwMode="auto">
            <a:xfrm>
              <a:off x="2087" y="2354"/>
              <a:ext cx="27" cy="17"/>
            </a:xfrm>
            <a:custGeom>
              <a:avLst/>
              <a:gdLst>
                <a:gd name="T0" fmla="*/ 0 w 27"/>
                <a:gd name="T1" fmla="*/ 6 h 17"/>
                <a:gd name="T2" fmla="*/ 23 w 27"/>
                <a:gd name="T3" fmla="*/ 0 h 17"/>
                <a:gd name="T4" fmla="*/ 26 w 27"/>
                <a:gd name="T5" fmla="*/ 9 h 17"/>
                <a:gd name="T6" fmla="*/ 1 w 27"/>
                <a:gd name="T7" fmla="*/ 16 h 17"/>
                <a:gd name="T8" fmla="*/ 0 w 27"/>
                <a:gd name="T9" fmla="*/ 6 h 17"/>
                <a:gd name="T10" fmla="*/ 0 w 2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7">
                  <a:moveTo>
                    <a:pt x="0" y="6"/>
                  </a:moveTo>
                  <a:lnTo>
                    <a:pt x="23" y="0"/>
                  </a:lnTo>
                  <a:lnTo>
                    <a:pt x="26" y="9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7" name="Freeform 37"/>
            <p:cNvSpPr>
              <a:spLocks/>
            </p:cNvSpPr>
            <p:nvPr/>
          </p:nvSpPr>
          <p:spPr bwMode="auto">
            <a:xfrm>
              <a:off x="2099" y="2347"/>
              <a:ext cx="22" cy="20"/>
            </a:xfrm>
            <a:custGeom>
              <a:avLst/>
              <a:gdLst>
                <a:gd name="T0" fmla="*/ 0 w 22"/>
                <a:gd name="T1" fmla="*/ 15 h 20"/>
                <a:gd name="T2" fmla="*/ 2 w 22"/>
                <a:gd name="T3" fmla="*/ 17 h 20"/>
                <a:gd name="T4" fmla="*/ 3 w 22"/>
                <a:gd name="T5" fmla="*/ 19 h 20"/>
                <a:gd name="T6" fmla="*/ 11 w 22"/>
                <a:gd name="T7" fmla="*/ 19 h 20"/>
                <a:gd name="T8" fmla="*/ 14 w 22"/>
                <a:gd name="T9" fmla="*/ 16 h 20"/>
                <a:gd name="T10" fmla="*/ 14 w 22"/>
                <a:gd name="T11" fmla="*/ 14 h 20"/>
                <a:gd name="T12" fmla="*/ 16 w 22"/>
                <a:gd name="T13" fmla="*/ 12 h 20"/>
                <a:gd name="T14" fmla="*/ 19 w 22"/>
                <a:gd name="T15" fmla="*/ 8 h 20"/>
                <a:gd name="T16" fmla="*/ 17 w 22"/>
                <a:gd name="T17" fmla="*/ 6 h 20"/>
                <a:gd name="T18" fmla="*/ 21 w 22"/>
                <a:gd name="T19" fmla="*/ 4 h 20"/>
                <a:gd name="T20" fmla="*/ 19 w 22"/>
                <a:gd name="T21" fmla="*/ 0 h 20"/>
                <a:gd name="T22" fmla="*/ 15 w 22"/>
                <a:gd name="T23" fmla="*/ 2 h 20"/>
                <a:gd name="T24" fmla="*/ 14 w 22"/>
                <a:gd name="T25" fmla="*/ 0 h 20"/>
                <a:gd name="T26" fmla="*/ 10 w 22"/>
                <a:gd name="T27" fmla="*/ 1 h 20"/>
                <a:gd name="T28" fmla="*/ 7 w 22"/>
                <a:gd name="T29" fmla="*/ 3 h 20"/>
                <a:gd name="T30" fmla="*/ 7 w 22"/>
                <a:gd name="T31" fmla="*/ 3 h 20"/>
                <a:gd name="T32" fmla="*/ 4 w 22"/>
                <a:gd name="T33" fmla="*/ 5 h 20"/>
                <a:gd name="T34" fmla="*/ 0 w 22"/>
                <a:gd name="T35" fmla="*/ 13 h 20"/>
                <a:gd name="T36" fmla="*/ 0 w 22"/>
                <a:gd name="T37" fmla="*/ 15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20">
                  <a:moveTo>
                    <a:pt x="0" y="15"/>
                  </a:moveTo>
                  <a:lnTo>
                    <a:pt x="2" y="17"/>
                  </a:lnTo>
                  <a:lnTo>
                    <a:pt x="3" y="19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9" y="8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7" y="3"/>
                  </a:lnTo>
                  <a:lnTo>
                    <a:pt x="4" y="5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8" name="Line 38"/>
            <p:cNvSpPr>
              <a:spLocks noChangeShapeType="1"/>
            </p:cNvSpPr>
            <p:nvPr/>
          </p:nvSpPr>
          <p:spPr bwMode="auto">
            <a:xfrm flipV="1">
              <a:off x="2104" y="2338"/>
              <a:ext cx="13" cy="5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9" name="Line 39"/>
            <p:cNvSpPr>
              <a:spLocks noChangeShapeType="1"/>
            </p:cNvSpPr>
            <p:nvPr/>
          </p:nvSpPr>
          <p:spPr bwMode="auto">
            <a:xfrm flipV="1">
              <a:off x="2104" y="2338"/>
              <a:ext cx="12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0" name="Freeform 40"/>
            <p:cNvSpPr>
              <a:spLocks/>
            </p:cNvSpPr>
            <p:nvPr/>
          </p:nvSpPr>
          <p:spPr bwMode="auto">
            <a:xfrm>
              <a:off x="2107" y="2332"/>
              <a:ext cx="24" cy="21"/>
            </a:xfrm>
            <a:custGeom>
              <a:avLst/>
              <a:gdLst>
                <a:gd name="T0" fmla="*/ 17 w 24"/>
                <a:gd name="T1" fmla="*/ 16 h 21"/>
                <a:gd name="T2" fmla="*/ 23 w 24"/>
                <a:gd name="T3" fmla="*/ 13 h 21"/>
                <a:gd name="T4" fmla="*/ 22 w 24"/>
                <a:gd name="T5" fmla="*/ 11 h 21"/>
                <a:gd name="T6" fmla="*/ 22 w 24"/>
                <a:gd name="T7" fmla="*/ 11 h 21"/>
                <a:gd name="T8" fmla="*/ 16 w 24"/>
                <a:gd name="T9" fmla="*/ 1 h 21"/>
                <a:gd name="T10" fmla="*/ 16 w 24"/>
                <a:gd name="T11" fmla="*/ 1 h 21"/>
                <a:gd name="T12" fmla="*/ 15 w 24"/>
                <a:gd name="T13" fmla="*/ 0 h 21"/>
                <a:gd name="T14" fmla="*/ 10 w 24"/>
                <a:gd name="T15" fmla="*/ 2 h 21"/>
                <a:gd name="T16" fmla="*/ 7 w 24"/>
                <a:gd name="T17" fmla="*/ 7 h 21"/>
                <a:gd name="T18" fmla="*/ 7 w 24"/>
                <a:gd name="T19" fmla="*/ 7 h 21"/>
                <a:gd name="T20" fmla="*/ 3 w 24"/>
                <a:gd name="T21" fmla="*/ 12 h 21"/>
                <a:gd name="T22" fmla="*/ 3 w 24"/>
                <a:gd name="T23" fmla="*/ 12 h 21"/>
                <a:gd name="T24" fmla="*/ 0 w 24"/>
                <a:gd name="T25" fmla="*/ 18 h 21"/>
                <a:gd name="T26" fmla="*/ 0 w 24"/>
                <a:gd name="T27" fmla="*/ 20 h 21"/>
                <a:gd name="T28" fmla="*/ 6 w 24"/>
                <a:gd name="T29" fmla="*/ 18 h 21"/>
                <a:gd name="T30" fmla="*/ 6 w 24"/>
                <a:gd name="T31" fmla="*/ 18 h 21"/>
                <a:gd name="T32" fmla="*/ 12 w 24"/>
                <a:gd name="T33" fmla="*/ 17 h 21"/>
                <a:gd name="T34" fmla="*/ 12 w 24"/>
                <a:gd name="T35" fmla="*/ 17 h 21"/>
                <a:gd name="T36" fmla="*/ 17 w 24"/>
                <a:gd name="T37" fmla="*/ 16 h 21"/>
                <a:gd name="T38" fmla="*/ 17 w 24"/>
                <a:gd name="T39" fmla="*/ 1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1">
                  <a:moveTo>
                    <a:pt x="17" y="16"/>
                  </a:moveTo>
                  <a:lnTo>
                    <a:pt x="23" y="13"/>
                  </a:lnTo>
                  <a:lnTo>
                    <a:pt x="22" y="11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7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12" y="17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1" name="Freeform 41"/>
            <p:cNvSpPr>
              <a:spLocks/>
            </p:cNvSpPr>
            <p:nvPr/>
          </p:nvSpPr>
          <p:spPr bwMode="auto">
            <a:xfrm>
              <a:off x="2105" y="2338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Freeform 42"/>
            <p:cNvSpPr>
              <a:spLocks/>
            </p:cNvSpPr>
            <p:nvPr/>
          </p:nvSpPr>
          <p:spPr bwMode="auto">
            <a:xfrm>
              <a:off x="2117" y="2330"/>
              <a:ext cx="22" cy="18"/>
            </a:xfrm>
            <a:custGeom>
              <a:avLst/>
              <a:gdLst>
                <a:gd name="T0" fmla="*/ 0 w 22"/>
                <a:gd name="T1" fmla="*/ 15 h 18"/>
                <a:gd name="T2" fmla="*/ 0 w 22"/>
                <a:gd name="T3" fmla="*/ 15 h 18"/>
                <a:gd name="T4" fmla="*/ 4 w 22"/>
                <a:gd name="T5" fmla="*/ 15 h 18"/>
                <a:gd name="T6" fmla="*/ 5 w 22"/>
                <a:gd name="T7" fmla="*/ 17 h 18"/>
                <a:gd name="T8" fmla="*/ 10 w 22"/>
                <a:gd name="T9" fmla="*/ 17 h 18"/>
                <a:gd name="T10" fmla="*/ 10 w 22"/>
                <a:gd name="T11" fmla="*/ 17 h 18"/>
                <a:gd name="T12" fmla="*/ 14 w 22"/>
                <a:gd name="T13" fmla="*/ 17 h 18"/>
                <a:gd name="T14" fmla="*/ 17 w 22"/>
                <a:gd name="T15" fmla="*/ 15 h 18"/>
                <a:gd name="T16" fmla="*/ 15 w 22"/>
                <a:gd name="T17" fmla="*/ 13 h 18"/>
                <a:gd name="T18" fmla="*/ 18 w 22"/>
                <a:gd name="T19" fmla="*/ 12 h 18"/>
                <a:gd name="T20" fmla="*/ 20 w 22"/>
                <a:gd name="T21" fmla="*/ 8 h 18"/>
                <a:gd name="T22" fmla="*/ 19 w 22"/>
                <a:gd name="T23" fmla="*/ 6 h 18"/>
                <a:gd name="T24" fmla="*/ 21 w 22"/>
                <a:gd name="T25" fmla="*/ 2 h 18"/>
                <a:gd name="T26" fmla="*/ 20 w 22"/>
                <a:gd name="T27" fmla="*/ 0 h 18"/>
                <a:gd name="T28" fmla="*/ 17 w 22"/>
                <a:gd name="T29" fmla="*/ 2 h 18"/>
                <a:gd name="T30" fmla="*/ 15 w 22"/>
                <a:gd name="T31" fmla="*/ 0 h 18"/>
                <a:gd name="T32" fmla="*/ 11 w 22"/>
                <a:gd name="T33" fmla="*/ 0 h 18"/>
                <a:gd name="T34" fmla="*/ 8 w 22"/>
                <a:gd name="T35" fmla="*/ 2 h 18"/>
                <a:gd name="T36" fmla="*/ 8 w 22"/>
                <a:gd name="T37" fmla="*/ 2 h 18"/>
                <a:gd name="T38" fmla="*/ 5 w 22"/>
                <a:gd name="T39" fmla="*/ 4 h 18"/>
                <a:gd name="T40" fmla="*/ 3 w 22"/>
                <a:gd name="T41" fmla="*/ 5 h 18"/>
                <a:gd name="T42" fmla="*/ 3 w 22"/>
                <a:gd name="T43" fmla="*/ 5 h 18"/>
                <a:gd name="T44" fmla="*/ 1 w 22"/>
                <a:gd name="T45" fmla="*/ 9 h 18"/>
                <a:gd name="T46" fmla="*/ 2 w 22"/>
                <a:gd name="T47" fmla="*/ 11 h 18"/>
                <a:gd name="T48" fmla="*/ 0 w 22"/>
                <a:gd name="T49" fmla="*/ 13 h 18"/>
                <a:gd name="T50" fmla="*/ 0 w 22"/>
                <a:gd name="T51" fmla="*/ 15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8">
                  <a:moveTo>
                    <a:pt x="0" y="15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10" y="17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15" y="13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1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3" name="Line 43"/>
            <p:cNvSpPr>
              <a:spLocks noChangeShapeType="1"/>
            </p:cNvSpPr>
            <p:nvPr/>
          </p:nvSpPr>
          <p:spPr bwMode="auto">
            <a:xfrm flipV="1">
              <a:off x="2124" y="2331"/>
              <a:ext cx="10" cy="6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4" name="Line 44"/>
            <p:cNvSpPr>
              <a:spLocks noChangeShapeType="1"/>
            </p:cNvSpPr>
            <p:nvPr/>
          </p:nvSpPr>
          <p:spPr bwMode="auto">
            <a:xfrm flipV="1">
              <a:off x="2123" y="2327"/>
              <a:ext cx="13" cy="6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5" name="Freeform 45"/>
            <p:cNvSpPr>
              <a:spLocks/>
            </p:cNvSpPr>
            <p:nvPr/>
          </p:nvSpPr>
          <p:spPr bwMode="auto">
            <a:xfrm>
              <a:off x="2127" y="2323"/>
              <a:ext cx="22" cy="23"/>
            </a:xfrm>
            <a:custGeom>
              <a:avLst/>
              <a:gdLst>
                <a:gd name="T0" fmla="*/ 16 w 22"/>
                <a:gd name="T1" fmla="*/ 17 h 23"/>
                <a:gd name="T2" fmla="*/ 21 w 22"/>
                <a:gd name="T3" fmla="*/ 14 h 23"/>
                <a:gd name="T4" fmla="*/ 21 w 22"/>
                <a:gd name="T5" fmla="*/ 14 h 23"/>
                <a:gd name="T6" fmla="*/ 20 w 22"/>
                <a:gd name="T7" fmla="*/ 11 h 23"/>
                <a:gd name="T8" fmla="*/ 15 w 22"/>
                <a:gd name="T9" fmla="*/ 2 h 23"/>
                <a:gd name="T10" fmla="*/ 14 w 22"/>
                <a:gd name="T11" fmla="*/ 0 h 23"/>
                <a:gd name="T12" fmla="*/ 14 w 22"/>
                <a:gd name="T13" fmla="*/ 0 h 23"/>
                <a:gd name="T14" fmla="*/ 9 w 22"/>
                <a:gd name="T15" fmla="*/ 3 h 23"/>
                <a:gd name="T16" fmla="*/ 5 w 22"/>
                <a:gd name="T17" fmla="*/ 6 h 23"/>
                <a:gd name="T18" fmla="*/ 5 w 22"/>
                <a:gd name="T19" fmla="*/ 6 h 23"/>
                <a:gd name="T20" fmla="*/ 3 w 22"/>
                <a:gd name="T21" fmla="*/ 14 h 23"/>
                <a:gd name="T22" fmla="*/ 3 w 22"/>
                <a:gd name="T23" fmla="*/ 14 h 23"/>
                <a:gd name="T24" fmla="*/ 0 w 22"/>
                <a:gd name="T25" fmla="*/ 20 h 23"/>
                <a:gd name="T26" fmla="*/ 0 w 22"/>
                <a:gd name="T27" fmla="*/ 22 h 23"/>
                <a:gd name="T28" fmla="*/ 5 w 22"/>
                <a:gd name="T29" fmla="*/ 19 h 23"/>
                <a:gd name="T30" fmla="*/ 6 w 22"/>
                <a:gd name="T31" fmla="*/ 21 h 23"/>
                <a:gd name="T32" fmla="*/ 11 w 22"/>
                <a:gd name="T33" fmla="*/ 20 h 23"/>
                <a:gd name="T34" fmla="*/ 11 w 22"/>
                <a:gd name="T35" fmla="*/ 20 h 23"/>
                <a:gd name="T36" fmla="*/ 16 w 22"/>
                <a:gd name="T37" fmla="*/ 17 h 23"/>
                <a:gd name="T38" fmla="*/ 16 w 22"/>
                <a:gd name="T39" fmla="*/ 17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" h="23">
                  <a:moveTo>
                    <a:pt x="16" y="17"/>
                  </a:moveTo>
                  <a:lnTo>
                    <a:pt x="21" y="14"/>
                  </a:lnTo>
                  <a:lnTo>
                    <a:pt x="20" y="11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9" y="3"/>
                  </a:lnTo>
                  <a:lnTo>
                    <a:pt x="5" y="6"/>
                  </a:lnTo>
                  <a:lnTo>
                    <a:pt x="3" y="14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11" y="20"/>
                  </a:lnTo>
                  <a:lnTo>
                    <a:pt x="16" y="1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Freeform 46"/>
            <p:cNvSpPr>
              <a:spLocks/>
            </p:cNvSpPr>
            <p:nvPr/>
          </p:nvSpPr>
          <p:spPr bwMode="auto">
            <a:xfrm>
              <a:off x="2123" y="2328"/>
              <a:ext cx="25" cy="18"/>
            </a:xfrm>
            <a:custGeom>
              <a:avLst/>
              <a:gdLst>
                <a:gd name="T0" fmla="*/ 0 w 25"/>
                <a:gd name="T1" fmla="*/ 7 h 18"/>
                <a:gd name="T2" fmla="*/ 21 w 25"/>
                <a:gd name="T3" fmla="*/ 0 h 18"/>
                <a:gd name="T4" fmla="*/ 24 w 25"/>
                <a:gd name="T5" fmla="*/ 9 h 18"/>
                <a:gd name="T6" fmla="*/ 2 w 25"/>
                <a:gd name="T7" fmla="*/ 17 h 18"/>
                <a:gd name="T8" fmla="*/ 0 w 25"/>
                <a:gd name="T9" fmla="*/ 6 h 18"/>
                <a:gd name="T10" fmla="*/ 0 w 25"/>
                <a:gd name="T11" fmla="*/ 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8">
                  <a:moveTo>
                    <a:pt x="0" y="7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2" y="17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7" name="Freeform 47"/>
            <p:cNvSpPr>
              <a:spLocks/>
            </p:cNvSpPr>
            <p:nvPr/>
          </p:nvSpPr>
          <p:spPr bwMode="auto">
            <a:xfrm>
              <a:off x="2138" y="2324"/>
              <a:ext cx="22" cy="17"/>
            </a:xfrm>
            <a:custGeom>
              <a:avLst/>
              <a:gdLst>
                <a:gd name="T0" fmla="*/ 0 w 22"/>
                <a:gd name="T1" fmla="*/ 14 h 17"/>
                <a:gd name="T2" fmla="*/ 0 w 22"/>
                <a:gd name="T3" fmla="*/ 14 h 17"/>
                <a:gd name="T4" fmla="*/ 5 w 22"/>
                <a:gd name="T5" fmla="*/ 14 h 17"/>
                <a:gd name="T6" fmla="*/ 6 w 22"/>
                <a:gd name="T7" fmla="*/ 16 h 17"/>
                <a:gd name="T8" fmla="*/ 10 w 22"/>
                <a:gd name="T9" fmla="*/ 16 h 17"/>
                <a:gd name="T10" fmla="*/ 10 w 22"/>
                <a:gd name="T11" fmla="*/ 16 h 17"/>
                <a:gd name="T12" fmla="*/ 12 w 22"/>
                <a:gd name="T13" fmla="*/ 14 h 17"/>
                <a:gd name="T14" fmla="*/ 15 w 22"/>
                <a:gd name="T15" fmla="*/ 12 h 17"/>
                <a:gd name="T16" fmla="*/ 15 w 22"/>
                <a:gd name="T17" fmla="*/ 12 h 17"/>
                <a:gd name="T18" fmla="*/ 18 w 22"/>
                <a:gd name="T19" fmla="*/ 10 h 17"/>
                <a:gd name="T20" fmla="*/ 20 w 22"/>
                <a:gd name="T21" fmla="*/ 7 h 17"/>
                <a:gd name="T22" fmla="*/ 19 w 22"/>
                <a:gd name="T23" fmla="*/ 5 h 17"/>
                <a:gd name="T24" fmla="*/ 21 w 22"/>
                <a:gd name="T25" fmla="*/ 1 h 17"/>
                <a:gd name="T26" fmla="*/ 20 w 22"/>
                <a:gd name="T27" fmla="*/ 0 h 17"/>
                <a:gd name="T28" fmla="*/ 15 w 22"/>
                <a:gd name="T29" fmla="*/ 0 h 17"/>
                <a:gd name="T30" fmla="*/ 15 w 22"/>
                <a:gd name="T31" fmla="*/ 0 h 17"/>
                <a:gd name="T32" fmla="*/ 11 w 22"/>
                <a:gd name="T33" fmla="*/ 0 h 17"/>
                <a:gd name="T34" fmla="*/ 9 w 22"/>
                <a:gd name="T35" fmla="*/ 1 h 17"/>
                <a:gd name="T36" fmla="*/ 8 w 22"/>
                <a:gd name="T37" fmla="*/ 0 h 17"/>
                <a:gd name="T38" fmla="*/ 5 w 22"/>
                <a:gd name="T39" fmla="*/ 0 h 17"/>
                <a:gd name="T40" fmla="*/ 3 w 22"/>
                <a:gd name="T41" fmla="*/ 4 h 17"/>
                <a:gd name="T42" fmla="*/ 3 w 22"/>
                <a:gd name="T43" fmla="*/ 4 h 17"/>
                <a:gd name="T44" fmla="*/ 1 w 22"/>
                <a:gd name="T45" fmla="*/ 8 h 17"/>
                <a:gd name="T46" fmla="*/ 1 w 22"/>
                <a:gd name="T47" fmla="*/ 8 h 17"/>
                <a:gd name="T48" fmla="*/ 0 w 22"/>
                <a:gd name="T49" fmla="*/ 12 h 17"/>
                <a:gd name="T50" fmla="*/ 0 w 22"/>
                <a:gd name="T51" fmla="*/ 14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0" y="14"/>
                  </a:moveTo>
                  <a:lnTo>
                    <a:pt x="0" y="14"/>
                  </a:lnTo>
                  <a:lnTo>
                    <a:pt x="5" y="14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5" y="12"/>
                  </a:lnTo>
                  <a:lnTo>
                    <a:pt x="18" y="10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4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8" name="Line 48"/>
            <p:cNvSpPr>
              <a:spLocks noChangeShapeType="1"/>
            </p:cNvSpPr>
            <p:nvPr/>
          </p:nvSpPr>
          <p:spPr bwMode="auto">
            <a:xfrm flipV="1">
              <a:off x="2138" y="2335"/>
              <a:ext cx="11" cy="6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Line 49"/>
            <p:cNvSpPr>
              <a:spLocks noChangeShapeType="1"/>
            </p:cNvSpPr>
            <p:nvPr/>
          </p:nvSpPr>
          <p:spPr bwMode="auto">
            <a:xfrm flipV="1">
              <a:off x="2138" y="2333"/>
              <a:ext cx="10" cy="5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0" name="Freeform 50"/>
            <p:cNvSpPr>
              <a:spLocks/>
            </p:cNvSpPr>
            <p:nvPr/>
          </p:nvSpPr>
          <p:spPr bwMode="auto">
            <a:xfrm>
              <a:off x="2138" y="2328"/>
              <a:ext cx="25" cy="20"/>
            </a:xfrm>
            <a:custGeom>
              <a:avLst/>
              <a:gdLst>
                <a:gd name="T0" fmla="*/ 21 w 25"/>
                <a:gd name="T1" fmla="*/ 13 h 20"/>
                <a:gd name="T2" fmla="*/ 21 w 25"/>
                <a:gd name="T3" fmla="*/ 13 h 20"/>
                <a:gd name="T4" fmla="*/ 21 w 25"/>
                <a:gd name="T5" fmla="*/ 13 h 20"/>
                <a:gd name="T6" fmla="*/ 24 w 25"/>
                <a:gd name="T7" fmla="*/ 9 h 20"/>
                <a:gd name="T8" fmla="*/ 19 w 25"/>
                <a:gd name="T9" fmla="*/ 0 h 20"/>
                <a:gd name="T10" fmla="*/ 13 w 25"/>
                <a:gd name="T11" fmla="*/ 0 h 20"/>
                <a:gd name="T12" fmla="*/ 13 w 25"/>
                <a:gd name="T13" fmla="*/ 0 h 20"/>
                <a:gd name="T14" fmla="*/ 9 w 25"/>
                <a:gd name="T15" fmla="*/ 2 h 20"/>
                <a:gd name="T16" fmla="*/ 5 w 25"/>
                <a:gd name="T17" fmla="*/ 5 h 20"/>
                <a:gd name="T18" fmla="*/ 5 w 25"/>
                <a:gd name="T19" fmla="*/ 5 h 20"/>
                <a:gd name="T20" fmla="*/ 2 w 25"/>
                <a:gd name="T21" fmla="*/ 9 h 20"/>
                <a:gd name="T22" fmla="*/ 4 w 25"/>
                <a:gd name="T23" fmla="*/ 12 h 20"/>
                <a:gd name="T24" fmla="*/ 0 w 25"/>
                <a:gd name="T25" fmla="*/ 14 h 20"/>
                <a:gd name="T26" fmla="*/ 2 w 25"/>
                <a:gd name="T27" fmla="*/ 19 h 20"/>
                <a:gd name="T28" fmla="*/ 6 w 25"/>
                <a:gd name="T29" fmla="*/ 16 h 20"/>
                <a:gd name="T30" fmla="*/ 8 w 25"/>
                <a:gd name="T31" fmla="*/ 18 h 20"/>
                <a:gd name="T32" fmla="*/ 13 w 25"/>
                <a:gd name="T33" fmla="*/ 18 h 20"/>
                <a:gd name="T34" fmla="*/ 13 w 25"/>
                <a:gd name="T35" fmla="*/ 18 h 20"/>
                <a:gd name="T36" fmla="*/ 17 w 25"/>
                <a:gd name="T37" fmla="*/ 16 h 20"/>
                <a:gd name="T38" fmla="*/ 21 w 25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0">
                  <a:moveTo>
                    <a:pt x="21" y="13"/>
                  </a:moveTo>
                  <a:lnTo>
                    <a:pt x="21" y="13"/>
                  </a:lnTo>
                  <a:lnTo>
                    <a:pt x="24" y="9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2" y="19"/>
                  </a:lnTo>
                  <a:lnTo>
                    <a:pt x="6" y="16"/>
                  </a:lnTo>
                  <a:lnTo>
                    <a:pt x="8" y="18"/>
                  </a:lnTo>
                  <a:lnTo>
                    <a:pt x="13" y="18"/>
                  </a:lnTo>
                  <a:lnTo>
                    <a:pt x="17" y="16"/>
                  </a:lnTo>
                  <a:lnTo>
                    <a:pt x="21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1" name="Freeform 51"/>
            <p:cNvSpPr>
              <a:spLocks/>
            </p:cNvSpPr>
            <p:nvPr/>
          </p:nvSpPr>
          <p:spPr bwMode="auto">
            <a:xfrm>
              <a:off x="2138" y="2334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9 h 17"/>
                <a:gd name="T6" fmla="*/ 1 w 25"/>
                <a:gd name="T7" fmla="*/ 16 h 17"/>
                <a:gd name="T8" fmla="*/ 0 w 25"/>
                <a:gd name="T9" fmla="*/ 5 h 17"/>
                <a:gd name="T10" fmla="*/ 0 w 25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1" y="16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2" name="Freeform 52"/>
            <p:cNvSpPr>
              <a:spLocks/>
            </p:cNvSpPr>
            <p:nvPr/>
          </p:nvSpPr>
          <p:spPr bwMode="auto">
            <a:xfrm>
              <a:off x="2152" y="2329"/>
              <a:ext cx="19" cy="18"/>
            </a:xfrm>
            <a:custGeom>
              <a:avLst/>
              <a:gdLst>
                <a:gd name="T0" fmla="*/ 0 w 19"/>
                <a:gd name="T1" fmla="*/ 13 h 18"/>
                <a:gd name="T2" fmla="*/ 0 w 19"/>
                <a:gd name="T3" fmla="*/ 15 h 18"/>
                <a:gd name="T4" fmla="*/ 4 w 19"/>
                <a:gd name="T5" fmla="*/ 15 h 18"/>
                <a:gd name="T6" fmla="*/ 5 w 19"/>
                <a:gd name="T7" fmla="*/ 17 h 18"/>
                <a:gd name="T8" fmla="*/ 9 w 19"/>
                <a:gd name="T9" fmla="*/ 17 h 18"/>
                <a:gd name="T10" fmla="*/ 11 w 19"/>
                <a:gd name="T11" fmla="*/ 16 h 18"/>
                <a:gd name="T12" fmla="*/ 11 w 19"/>
                <a:gd name="T13" fmla="*/ 16 h 18"/>
                <a:gd name="T14" fmla="*/ 14 w 19"/>
                <a:gd name="T15" fmla="*/ 14 h 18"/>
                <a:gd name="T16" fmla="*/ 16 w 19"/>
                <a:gd name="T17" fmla="*/ 12 h 18"/>
                <a:gd name="T18" fmla="*/ 16 w 19"/>
                <a:gd name="T19" fmla="*/ 12 h 18"/>
                <a:gd name="T20" fmla="*/ 18 w 19"/>
                <a:gd name="T21" fmla="*/ 9 h 18"/>
                <a:gd name="T22" fmla="*/ 17 w 19"/>
                <a:gd name="T23" fmla="*/ 7 h 18"/>
                <a:gd name="T24" fmla="*/ 18 w 19"/>
                <a:gd name="T25" fmla="*/ 3 h 18"/>
                <a:gd name="T26" fmla="*/ 17 w 19"/>
                <a:gd name="T27" fmla="*/ 1 h 18"/>
                <a:gd name="T28" fmla="*/ 13 w 19"/>
                <a:gd name="T29" fmla="*/ 1 h 18"/>
                <a:gd name="T30" fmla="*/ 13 w 19"/>
                <a:gd name="T31" fmla="*/ 1 h 18"/>
                <a:gd name="T32" fmla="*/ 9 w 19"/>
                <a:gd name="T33" fmla="*/ 1 h 18"/>
                <a:gd name="T34" fmla="*/ 9 w 19"/>
                <a:gd name="T35" fmla="*/ 1 h 18"/>
                <a:gd name="T36" fmla="*/ 6 w 19"/>
                <a:gd name="T37" fmla="*/ 0 h 18"/>
                <a:gd name="T38" fmla="*/ 4 w 19"/>
                <a:gd name="T39" fmla="*/ 2 h 18"/>
                <a:gd name="T40" fmla="*/ 5 w 19"/>
                <a:gd name="T41" fmla="*/ 4 h 18"/>
                <a:gd name="T42" fmla="*/ 2 w 19"/>
                <a:gd name="T43" fmla="*/ 6 h 18"/>
                <a:gd name="T44" fmla="*/ 0 w 19"/>
                <a:gd name="T45" fmla="*/ 9 h 18"/>
                <a:gd name="T46" fmla="*/ 0 w 19"/>
                <a:gd name="T47" fmla="*/ 9 h 18"/>
                <a:gd name="T48" fmla="*/ 0 w 19"/>
                <a:gd name="T49" fmla="*/ 13 h 18"/>
                <a:gd name="T50" fmla="*/ 0 w 19"/>
                <a:gd name="T51" fmla="*/ 13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9" h="18">
                  <a:moveTo>
                    <a:pt x="0" y="13"/>
                  </a:moveTo>
                  <a:lnTo>
                    <a:pt x="0" y="15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9" y="17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8" y="9"/>
                  </a:lnTo>
                  <a:lnTo>
                    <a:pt x="17" y="7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3" name="Line 53"/>
            <p:cNvSpPr>
              <a:spLocks noChangeShapeType="1"/>
            </p:cNvSpPr>
            <p:nvPr/>
          </p:nvSpPr>
          <p:spPr bwMode="auto">
            <a:xfrm flipV="1">
              <a:off x="2135" y="2348"/>
              <a:ext cx="12" cy="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4" name="Line 54"/>
            <p:cNvSpPr>
              <a:spLocks noChangeShapeType="1"/>
            </p:cNvSpPr>
            <p:nvPr/>
          </p:nvSpPr>
          <p:spPr bwMode="auto">
            <a:xfrm flipV="1">
              <a:off x="2136" y="2348"/>
              <a:ext cx="11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5" name="Freeform 55"/>
            <p:cNvSpPr>
              <a:spLocks/>
            </p:cNvSpPr>
            <p:nvPr/>
          </p:nvSpPr>
          <p:spPr bwMode="auto">
            <a:xfrm>
              <a:off x="2138" y="2343"/>
              <a:ext cx="25" cy="18"/>
            </a:xfrm>
            <a:custGeom>
              <a:avLst/>
              <a:gdLst>
                <a:gd name="T0" fmla="*/ 17 w 25"/>
                <a:gd name="T1" fmla="*/ 15 h 18"/>
                <a:gd name="T2" fmla="*/ 21 w 25"/>
                <a:gd name="T3" fmla="*/ 12 h 18"/>
                <a:gd name="T4" fmla="*/ 20 w 25"/>
                <a:gd name="T5" fmla="*/ 11 h 18"/>
                <a:gd name="T6" fmla="*/ 24 w 25"/>
                <a:gd name="T7" fmla="*/ 7 h 18"/>
                <a:gd name="T8" fmla="*/ 19 w 25"/>
                <a:gd name="T9" fmla="*/ 0 h 18"/>
                <a:gd name="T10" fmla="*/ 13 w 25"/>
                <a:gd name="T11" fmla="*/ 0 h 18"/>
                <a:gd name="T12" fmla="*/ 13 w 25"/>
                <a:gd name="T13" fmla="*/ 0 h 18"/>
                <a:gd name="T14" fmla="*/ 10 w 25"/>
                <a:gd name="T15" fmla="*/ 2 h 18"/>
                <a:gd name="T16" fmla="*/ 5 w 25"/>
                <a:gd name="T17" fmla="*/ 5 h 18"/>
                <a:gd name="T18" fmla="*/ 5 w 25"/>
                <a:gd name="T19" fmla="*/ 5 h 18"/>
                <a:gd name="T20" fmla="*/ 2 w 25"/>
                <a:gd name="T21" fmla="*/ 9 h 18"/>
                <a:gd name="T22" fmla="*/ 3 w 25"/>
                <a:gd name="T23" fmla="*/ 11 h 18"/>
                <a:gd name="T24" fmla="*/ 0 w 25"/>
                <a:gd name="T25" fmla="*/ 13 h 18"/>
                <a:gd name="T26" fmla="*/ 0 w 25"/>
                <a:gd name="T27" fmla="*/ 15 h 18"/>
                <a:gd name="T28" fmla="*/ 6 w 25"/>
                <a:gd name="T29" fmla="*/ 15 h 18"/>
                <a:gd name="T30" fmla="*/ 7 w 25"/>
                <a:gd name="T31" fmla="*/ 17 h 18"/>
                <a:gd name="T32" fmla="*/ 12 w 25"/>
                <a:gd name="T33" fmla="*/ 16 h 18"/>
                <a:gd name="T34" fmla="*/ 12 w 25"/>
                <a:gd name="T35" fmla="*/ 16 h 18"/>
                <a:gd name="T36" fmla="*/ 17 w 25"/>
                <a:gd name="T37" fmla="*/ 15 h 18"/>
                <a:gd name="T38" fmla="*/ 17 w 25"/>
                <a:gd name="T39" fmla="*/ 15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8">
                  <a:moveTo>
                    <a:pt x="17" y="15"/>
                  </a:moveTo>
                  <a:lnTo>
                    <a:pt x="21" y="12"/>
                  </a:lnTo>
                  <a:lnTo>
                    <a:pt x="20" y="11"/>
                  </a:lnTo>
                  <a:lnTo>
                    <a:pt x="24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5" y="5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6" y="15"/>
                  </a:lnTo>
                  <a:lnTo>
                    <a:pt x="7" y="17"/>
                  </a:lnTo>
                  <a:lnTo>
                    <a:pt x="12" y="16"/>
                  </a:lnTo>
                  <a:lnTo>
                    <a:pt x="17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6" name="Freeform 56"/>
            <p:cNvSpPr>
              <a:spLocks/>
            </p:cNvSpPr>
            <p:nvPr/>
          </p:nvSpPr>
          <p:spPr bwMode="auto">
            <a:xfrm>
              <a:off x="2135" y="2347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3 w 26"/>
                <a:gd name="T3" fmla="*/ 0 h 17"/>
                <a:gd name="T4" fmla="*/ 25 w 26"/>
                <a:gd name="T5" fmla="*/ 10 h 17"/>
                <a:gd name="T6" fmla="*/ 2 w 26"/>
                <a:gd name="T7" fmla="*/ 16 h 17"/>
                <a:gd name="T8" fmla="*/ 0 w 26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3" y="0"/>
                  </a:lnTo>
                  <a:lnTo>
                    <a:pt x="25" y="10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7" name="Freeform 57"/>
            <p:cNvSpPr>
              <a:spLocks/>
            </p:cNvSpPr>
            <p:nvPr/>
          </p:nvSpPr>
          <p:spPr bwMode="auto">
            <a:xfrm>
              <a:off x="2148" y="2341"/>
              <a:ext cx="22" cy="17"/>
            </a:xfrm>
            <a:custGeom>
              <a:avLst/>
              <a:gdLst>
                <a:gd name="T0" fmla="*/ 0 w 22"/>
                <a:gd name="T1" fmla="*/ 15 h 17"/>
                <a:gd name="T2" fmla="*/ 0 w 22"/>
                <a:gd name="T3" fmla="*/ 15 h 17"/>
                <a:gd name="T4" fmla="*/ 5 w 22"/>
                <a:gd name="T5" fmla="*/ 15 h 17"/>
                <a:gd name="T6" fmla="*/ 5 w 22"/>
                <a:gd name="T7" fmla="*/ 15 h 17"/>
                <a:gd name="T8" fmla="*/ 9 w 22"/>
                <a:gd name="T9" fmla="*/ 16 h 17"/>
                <a:gd name="T10" fmla="*/ 9 w 22"/>
                <a:gd name="T11" fmla="*/ 16 h 17"/>
                <a:gd name="T12" fmla="*/ 13 w 22"/>
                <a:gd name="T13" fmla="*/ 16 h 17"/>
                <a:gd name="T14" fmla="*/ 16 w 22"/>
                <a:gd name="T15" fmla="*/ 14 h 17"/>
                <a:gd name="T16" fmla="*/ 18 w 22"/>
                <a:gd name="T17" fmla="*/ 10 h 17"/>
                <a:gd name="T18" fmla="*/ 18 w 22"/>
                <a:gd name="T19" fmla="*/ 10 h 17"/>
                <a:gd name="T20" fmla="*/ 19 w 22"/>
                <a:gd name="T21" fmla="*/ 6 h 17"/>
                <a:gd name="T22" fmla="*/ 19 w 22"/>
                <a:gd name="T23" fmla="*/ 6 h 17"/>
                <a:gd name="T24" fmla="*/ 21 w 22"/>
                <a:gd name="T25" fmla="*/ 2 h 17"/>
                <a:gd name="T26" fmla="*/ 20 w 22"/>
                <a:gd name="T27" fmla="*/ 0 h 17"/>
                <a:gd name="T28" fmla="*/ 16 w 22"/>
                <a:gd name="T29" fmla="*/ 2 h 17"/>
                <a:gd name="T30" fmla="*/ 15 w 22"/>
                <a:gd name="T31" fmla="*/ 0 h 17"/>
                <a:gd name="T32" fmla="*/ 11 w 22"/>
                <a:gd name="T33" fmla="*/ 0 h 17"/>
                <a:gd name="T34" fmla="*/ 11 w 22"/>
                <a:gd name="T35" fmla="*/ 0 h 17"/>
                <a:gd name="T36" fmla="*/ 9 w 22"/>
                <a:gd name="T37" fmla="*/ 1 h 17"/>
                <a:gd name="T38" fmla="*/ 6 w 22"/>
                <a:gd name="T39" fmla="*/ 3 h 17"/>
                <a:gd name="T40" fmla="*/ 2 w 22"/>
                <a:gd name="T41" fmla="*/ 4 h 17"/>
                <a:gd name="T42" fmla="*/ 2 w 22"/>
                <a:gd name="T43" fmla="*/ 4 h 17"/>
                <a:gd name="T44" fmla="*/ 1 w 22"/>
                <a:gd name="T45" fmla="*/ 9 h 17"/>
                <a:gd name="T46" fmla="*/ 2 w 22"/>
                <a:gd name="T47" fmla="*/ 11 h 17"/>
                <a:gd name="T48" fmla="*/ 0 w 22"/>
                <a:gd name="T49" fmla="*/ 13 h 17"/>
                <a:gd name="T50" fmla="*/ 0 w 22"/>
                <a:gd name="T51" fmla="*/ 15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0" y="15"/>
                  </a:moveTo>
                  <a:lnTo>
                    <a:pt x="0" y="15"/>
                  </a:lnTo>
                  <a:lnTo>
                    <a:pt x="5" y="15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6" y="14"/>
                  </a:lnTo>
                  <a:lnTo>
                    <a:pt x="18" y="10"/>
                  </a:lnTo>
                  <a:lnTo>
                    <a:pt x="19" y="6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2" y="4"/>
                  </a:lnTo>
                  <a:lnTo>
                    <a:pt x="1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8" name="Line 58"/>
            <p:cNvSpPr>
              <a:spLocks noChangeShapeType="1"/>
            </p:cNvSpPr>
            <p:nvPr/>
          </p:nvSpPr>
          <p:spPr bwMode="auto">
            <a:xfrm flipV="1">
              <a:off x="2119" y="2364"/>
              <a:ext cx="13" cy="5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9" name="Line 59"/>
            <p:cNvSpPr>
              <a:spLocks noChangeShapeType="1"/>
            </p:cNvSpPr>
            <p:nvPr/>
          </p:nvSpPr>
          <p:spPr bwMode="auto">
            <a:xfrm flipV="1">
              <a:off x="2121" y="2362"/>
              <a:ext cx="10" cy="5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0" name="Freeform 60"/>
            <p:cNvSpPr>
              <a:spLocks/>
            </p:cNvSpPr>
            <p:nvPr/>
          </p:nvSpPr>
          <p:spPr bwMode="auto">
            <a:xfrm>
              <a:off x="2121" y="2361"/>
              <a:ext cx="25" cy="20"/>
            </a:xfrm>
            <a:custGeom>
              <a:avLst/>
              <a:gdLst>
                <a:gd name="T0" fmla="*/ 19 w 25"/>
                <a:gd name="T1" fmla="*/ 13 h 20"/>
                <a:gd name="T2" fmla="*/ 19 w 25"/>
                <a:gd name="T3" fmla="*/ 13 h 20"/>
                <a:gd name="T4" fmla="*/ 18 w 25"/>
                <a:gd name="T5" fmla="*/ 11 h 20"/>
                <a:gd name="T6" fmla="*/ 24 w 25"/>
                <a:gd name="T7" fmla="*/ 9 h 20"/>
                <a:gd name="T8" fmla="*/ 18 w 25"/>
                <a:gd name="T9" fmla="*/ 0 h 20"/>
                <a:gd name="T10" fmla="*/ 13 w 25"/>
                <a:gd name="T11" fmla="*/ 2 h 20"/>
                <a:gd name="T12" fmla="*/ 12 w 25"/>
                <a:gd name="T13" fmla="*/ 0 h 20"/>
                <a:gd name="T14" fmla="*/ 8 w 25"/>
                <a:gd name="T15" fmla="*/ 4 h 20"/>
                <a:gd name="T16" fmla="*/ 8 w 25"/>
                <a:gd name="T17" fmla="*/ 6 h 20"/>
                <a:gd name="T18" fmla="*/ 4 w 25"/>
                <a:gd name="T19" fmla="*/ 9 h 20"/>
                <a:gd name="T20" fmla="*/ 0 w 25"/>
                <a:gd name="T21" fmla="*/ 13 h 20"/>
                <a:gd name="T22" fmla="*/ 0 w 25"/>
                <a:gd name="T23" fmla="*/ 13 h 20"/>
                <a:gd name="T24" fmla="*/ 1 w 25"/>
                <a:gd name="T25" fmla="*/ 15 h 20"/>
                <a:gd name="T26" fmla="*/ 2 w 25"/>
                <a:gd name="T27" fmla="*/ 17 h 20"/>
                <a:gd name="T28" fmla="*/ 3 w 25"/>
                <a:gd name="T29" fmla="*/ 19 h 20"/>
                <a:gd name="T30" fmla="*/ 3 w 25"/>
                <a:gd name="T31" fmla="*/ 19 h 20"/>
                <a:gd name="T32" fmla="*/ 9 w 25"/>
                <a:gd name="T33" fmla="*/ 18 h 20"/>
                <a:gd name="T34" fmla="*/ 14 w 25"/>
                <a:gd name="T35" fmla="*/ 14 h 20"/>
                <a:gd name="T36" fmla="*/ 15 w 25"/>
                <a:gd name="T37" fmla="*/ 16 h 20"/>
                <a:gd name="T38" fmla="*/ 19 w 25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0">
                  <a:moveTo>
                    <a:pt x="19" y="13"/>
                  </a:moveTo>
                  <a:lnTo>
                    <a:pt x="19" y="13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18" y="0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9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1" name="Freeform 61"/>
            <p:cNvSpPr>
              <a:spLocks/>
            </p:cNvSpPr>
            <p:nvPr/>
          </p:nvSpPr>
          <p:spPr bwMode="auto">
            <a:xfrm>
              <a:off x="2119" y="2365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2" name="Freeform 62"/>
            <p:cNvSpPr>
              <a:spLocks/>
            </p:cNvSpPr>
            <p:nvPr/>
          </p:nvSpPr>
          <p:spPr bwMode="auto">
            <a:xfrm>
              <a:off x="2131" y="2355"/>
              <a:ext cx="22" cy="19"/>
            </a:xfrm>
            <a:custGeom>
              <a:avLst/>
              <a:gdLst>
                <a:gd name="T0" fmla="*/ 1 w 22"/>
                <a:gd name="T1" fmla="*/ 14 h 19"/>
                <a:gd name="T2" fmla="*/ 1 w 22"/>
                <a:gd name="T3" fmla="*/ 14 h 19"/>
                <a:gd name="T4" fmla="*/ 2 w 22"/>
                <a:gd name="T5" fmla="*/ 16 h 19"/>
                <a:gd name="T6" fmla="*/ 3 w 22"/>
                <a:gd name="T7" fmla="*/ 18 h 19"/>
                <a:gd name="T8" fmla="*/ 7 w 22"/>
                <a:gd name="T9" fmla="*/ 18 h 19"/>
                <a:gd name="T10" fmla="*/ 10 w 22"/>
                <a:gd name="T11" fmla="*/ 16 h 19"/>
                <a:gd name="T12" fmla="*/ 12 w 22"/>
                <a:gd name="T13" fmla="*/ 18 h 19"/>
                <a:gd name="T14" fmla="*/ 14 w 22"/>
                <a:gd name="T15" fmla="*/ 16 h 19"/>
                <a:gd name="T16" fmla="*/ 19 w 22"/>
                <a:gd name="T17" fmla="*/ 8 h 19"/>
                <a:gd name="T18" fmla="*/ 21 w 22"/>
                <a:gd name="T19" fmla="*/ 4 h 19"/>
                <a:gd name="T20" fmla="*/ 18 w 22"/>
                <a:gd name="T21" fmla="*/ 0 h 19"/>
                <a:gd name="T22" fmla="*/ 7 w 22"/>
                <a:gd name="T23" fmla="*/ 2 h 19"/>
                <a:gd name="T24" fmla="*/ 4 w 22"/>
                <a:gd name="T25" fmla="*/ 4 h 19"/>
                <a:gd name="T26" fmla="*/ 4 w 22"/>
                <a:gd name="T27" fmla="*/ 4 h 19"/>
                <a:gd name="T28" fmla="*/ 1 w 22"/>
                <a:gd name="T29" fmla="*/ 7 h 19"/>
                <a:gd name="T30" fmla="*/ 0 w 22"/>
                <a:gd name="T31" fmla="*/ 11 h 19"/>
                <a:gd name="T32" fmla="*/ 0 w 22"/>
                <a:gd name="T33" fmla="*/ 13 h 19"/>
                <a:gd name="T34" fmla="*/ 0 w 22"/>
                <a:gd name="T35" fmla="*/ 13 h 19"/>
                <a:gd name="T36" fmla="*/ 1 w 22"/>
                <a:gd name="T37" fmla="*/ 14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" h="19">
                  <a:moveTo>
                    <a:pt x="1" y="14"/>
                  </a:moveTo>
                  <a:lnTo>
                    <a:pt x="1" y="14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7" y="18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4" y="16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18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3" name="Line 63"/>
            <p:cNvSpPr>
              <a:spLocks noChangeShapeType="1"/>
            </p:cNvSpPr>
            <p:nvPr/>
          </p:nvSpPr>
          <p:spPr bwMode="auto">
            <a:xfrm flipV="1">
              <a:off x="2116" y="2355"/>
              <a:ext cx="14" cy="9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4" name="Line 64"/>
            <p:cNvSpPr>
              <a:spLocks noChangeShapeType="1"/>
            </p:cNvSpPr>
            <p:nvPr/>
          </p:nvSpPr>
          <p:spPr bwMode="auto">
            <a:xfrm flipV="1">
              <a:off x="2116" y="2358"/>
              <a:ext cx="13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5" name="Freeform 65"/>
            <p:cNvSpPr>
              <a:spLocks/>
            </p:cNvSpPr>
            <p:nvPr/>
          </p:nvSpPr>
          <p:spPr bwMode="auto">
            <a:xfrm>
              <a:off x="2115" y="2352"/>
              <a:ext cx="24" cy="20"/>
            </a:xfrm>
            <a:custGeom>
              <a:avLst/>
              <a:gdLst>
                <a:gd name="T0" fmla="*/ 19 w 24"/>
                <a:gd name="T1" fmla="*/ 13 h 20"/>
                <a:gd name="T2" fmla="*/ 19 w 24"/>
                <a:gd name="T3" fmla="*/ 13 h 20"/>
                <a:gd name="T4" fmla="*/ 19 w 24"/>
                <a:gd name="T5" fmla="*/ 13 h 20"/>
                <a:gd name="T6" fmla="*/ 23 w 24"/>
                <a:gd name="T7" fmla="*/ 9 h 20"/>
                <a:gd name="T8" fmla="*/ 17 w 24"/>
                <a:gd name="T9" fmla="*/ 0 h 20"/>
                <a:gd name="T10" fmla="*/ 13 w 24"/>
                <a:gd name="T11" fmla="*/ 2 h 20"/>
                <a:gd name="T12" fmla="*/ 12 w 24"/>
                <a:gd name="T13" fmla="*/ 0 h 20"/>
                <a:gd name="T14" fmla="*/ 7 w 24"/>
                <a:gd name="T15" fmla="*/ 3 h 20"/>
                <a:gd name="T16" fmla="*/ 7 w 24"/>
                <a:gd name="T17" fmla="*/ 5 h 20"/>
                <a:gd name="T18" fmla="*/ 3 w 24"/>
                <a:gd name="T19" fmla="*/ 8 h 20"/>
                <a:gd name="T20" fmla="*/ 0 w 24"/>
                <a:gd name="T21" fmla="*/ 13 h 20"/>
                <a:gd name="T22" fmla="*/ 0 w 24"/>
                <a:gd name="T23" fmla="*/ 13 h 20"/>
                <a:gd name="T24" fmla="*/ 0 w 24"/>
                <a:gd name="T25" fmla="*/ 15 h 20"/>
                <a:gd name="T26" fmla="*/ 1 w 24"/>
                <a:gd name="T27" fmla="*/ 16 h 20"/>
                <a:gd name="T28" fmla="*/ 1 w 24"/>
                <a:gd name="T29" fmla="*/ 16 h 20"/>
                <a:gd name="T30" fmla="*/ 2 w 24"/>
                <a:gd name="T31" fmla="*/ 18 h 20"/>
                <a:gd name="T32" fmla="*/ 9 w 24"/>
                <a:gd name="T33" fmla="*/ 19 h 20"/>
                <a:gd name="T34" fmla="*/ 14 w 24"/>
                <a:gd name="T35" fmla="*/ 16 h 20"/>
                <a:gd name="T36" fmla="*/ 14 w 24"/>
                <a:gd name="T37" fmla="*/ 16 h 20"/>
                <a:gd name="T38" fmla="*/ 19 w 24"/>
                <a:gd name="T39" fmla="*/ 13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0">
                  <a:moveTo>
                    <a:pt x="19" y="13"/>
                  </a:moveTo>
                  <a:lnTo>
                    <a:pt x="19" y="13"/>
                  </a:lnTo>
                  <a:lnTo>
                    <a:pt x="23" y="9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7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2" y="18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6" name="Freeform 66"/>
            <p:cNvSpPr>
              <a:spLocks/>
            </p:cNvSpPr>
            <p:nvPr/>
          </p:nvSpPr>
          <p:spPr bwMode="auto">
            <a:xfrm>
              <a:off x="2113" y="2355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1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1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7" name="Freeform 67"/>
            <p:cNvSpPr>
              <a:spLocks/>
            </p:cNvSpPr>
            <p:nvPr/>
          </p:nvSpPr>
          <p:spPr bwMode="auto">
            <a:xfrm>
              <a:off x="2129" y="2348"/>
              <a:ext cx="20" cy="20"/>
            </a:xfrm>
            <a:custGeom>
              <a:avLst/>
              <a:gdLst>
                <a:gd name="T0" fmla="*/ 0 w 20"/>
                <a:gd name="T1" fmla="*/ 14 h 20"/>
                <a:gd name="T2" fmla="*/ 2 w 20"/>
                <a:gd name="T3" fmla="*/ 16 h 20"/>
                <a:gd name="T4" fmla="*/ 2 w 20"/>
                <a:gd name="T5" fmla="*/ 16 h 20"/>
                <a:gd name="T6" fmla="*/ 3 w 20"/>
                <a:gd name="T7" fmla="*/ 19 h 20"/>
                <a:gd name="T8" fmla="*/ 6 w 20"/>
                <a:gd name="T9" fmla="*/ 19 h 20"/>
                <a:gd name="T10" fmla="*/ 9 w 20"/>
                <a:gd name="T11" fmla="*/ 16 h 20"/>
                <a:gd name="T12" fmla="*/ 10 w 20"/>
                <a:gd name="T13" fmla="*/ 19 h 20"/>
                <a:gd name="T14" fmla="*/ 13 w 20"/>
                <a:gd name="T15" fmla="*/ 16 h 20"/>
                <a:gd name="T16" fmla="*/ 19 w 20"/>
                <a:gd name="T17" fmla="*/ 4 h 20"/>
                <a:gd name="T18" fmla="*/ 17 w 20"/>
                <a:gd name="T19" fmla="*/ 0 h 20"/>
                <a:gd name="T20" fmla="*/ 6 w 20"/>
                <a:gd name="T21" fmla="*/ 2 h 20"/>
                <a:gd name="T22" fmla="*/ 4 w 20"/>
                <a:gd name="T23" fmla="*/ 4 h 20"/>
                <a:gd name="T24" fmla="*/ 4 w 20"/>
                <a:gd name="T25" fmla="*/ 6 h 20"/>
                <a:gd name="T26" fmla="*/ 2 w 20"/>
                <a:gd name="T27" fmla="*/ 8 h 20"/>
                <a:gd name="T28" fmla="*/ 0 w 20"/>
                <a:gd name="T29" fmla="*/ 13 h 20"/>
                <a:gd name="T30" fmla="*/ 0 w 20"/>
                <a:gd name="T31" fmla="*/ 13 h 20"/>
                <a:gd name="T32" fmla="*/ 0 w 20"/>
                <a:gd name="T33" fmla="*/ 14 h 20"/>
                <a:gd name="T34" fmla="*/ 0 w 20"/>
                <a:gd name="T35" fmla="*/ 14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" h="20">
                  <a:moveTo>
                    <a:pt x="0" y="14"/>
                  </a:moveTo>
                  <a:lnTo>
                    <a:pt x="2" y="16"/>
                  </a:lnTo>
                  <a:lnTo>
                    <a:pt x="3" y="19"/>
                  </a:lnTo>
                  <a:lnTo>
                    <a:pt x="6" y="19"/>
                  </a:lnTo>
                  <a:lnTo>
                    <a:pt x="9" y="16"/>
                  </a:lnTo>
                  <a:lnTo>
                    <a:pt x="10" y="19"/>
                  </a:lnTo>
                  <a:lnTo>
                    <a:pt x="13" y="16"/>
                  </a:lnTo>
                  <a:lnTo>
                    <a:pt x="19" y="4"/>
                  </a:lnTo>
                  <a:lnTo>
                    <a:pt x="17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Line 68"/>
            <p:cNvSpPr>
              <a:spLocks noChangeShapeType="1"/>
            </p:cNvSpPr>
            <p:nvPr/>
          </p:nvSpPr>
          <p:spPr bwMode="auto">
            <a:xfrm flipV="1">
              <a:off x="2103" y="2361"/>
              <a:ext cx="10" cy="5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Line 69"/>
            <p:cNvSpPr>
              <a:spLocks noChangeShapeType="1"/>
            </p:cNvSpPr>
            <p:nvPr/>
          </p:nvSpPr>
          <p:spPr bwMode="auto">
            <a:xfrm flipV="1">
              <a:off x="2100" y="2358"/>
              <a:ext cx="13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0" name="Freeform 70"/>
            <p:cNvSpPr>
              <a:spLocks/>
            </p:cNvSpPr>
            <p:nvPr/>
          </p:nvSpPr>
          <p:spPr bwMode="auto">
            <a:xfrm>
              <a:off x="2105" y="2353"/>
              <a:ext cx="23" cy="18"/>
            </a:xfrm>
            <a:custGeom>
              <a:avLst/>
              <a:gdLst>
                <a:gd name="T0" fmla="*/ 19 w 23"/>
                <a:gd name="T1" fmla="*/ 13 h 18"/>
                <a:gd name="T2" fmla="*/ 19 w 23"/>
                <a:gd name="T3" fmla="*/ 13 h 18"/>
                <a:gd name="T4" fmla="*/ 17 w 23"/>
                <a:gd name="T5" fmla="*/ 11 h 18"/>
                <a:gd name="T6" fmla="*/ 22 w 23"/>
                <a:gd name="T7" fmla="*/ 8 h 18"/>
                <a:gd name="T8" fmla="*/ 16 w 23"/>
                <a:gd name="T9" fmla="*/ 0 h 18"/>
                <a:gd name="T10" fmla="*/ 12 w 23"/>
                <a:gd name="T11" fmla="*/ 2 h 18"/>
                <a:gd name="T12" fmla="*/ 11 w 23"/>
                <a:gd name="T13" fmla="*/ 0 h 18"/>
                <a:gd name="T14" fmla="*/ 7 w 23"/>
                <a:gd name="T15" fmla="*/ 2 h 18"/>
                <a:gd name="T16" fmla="*/ 8 w 23"/>
                <a:gd name="T17" fmla="*/ 4 h 18"/>
                <a:gd name="T18" fmla="*/ 4 w 23"/>
                <a:gd name="T19" fmla="*/ 7 h 18"/>
                <a:gd name="T20" fmla="*/ 1 w 23"/>
                <a:gd name="T21" fmla="*/ 10 h 18"/>
                <a:gd name="T22" fmla="*/ 3 w 23"/>
                <a:gd name="T23" fmla="*/ 12 h 18"/>
                <a:gd name="T24" fmla="*/ 0 w 23"/>
                <a:gd name="T25" fmla="*/ 15 h 18"/>
                <a:gd name="T26" fmla="*/ 0 w 23"/>
                <a:gd name="T27" fmla="*/ 17 h 18"/>
                <a:gd name="T28" fmla="*/ 5 w 23"/>
                <a:gd name="T29" fmla="*/ 16 h 18"/>
                <a:gd name="T30" fmla="*/ 5 w 23"/>
                <a:gd name="T31" fmla="*/ 16 h 18"/>
                <a:gd name="T32" fmla="*/ 10 w 23"/>
                <a:gd name="T33" fmla="*/ 16 h 18"/>
                <a:gd name="T34" fmla="*/ 13 w 23"/>
                <a:gd name="T35" fmla="*/ 13 h 18"/>
                <a:gd name="T36" fmla="*/ 15 w 23"/>
                <a:gd name="T37" fmla="*/ 15 h 18"/>
                <a:gd name="T38" fmla="*/ 19 w 23"/>
                <a:gd name="T39" fmla="*/ 13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18">
                  <a:moveTo>
                    <a:pt x="19" y="13"/>
                  </a:moveTo>
                  <a:lnTo>
                    <a:pt x="19" y="13"/>
                  </a:lnTo>
                  <a:lnTo>
                    <a:pt x="17" y="11"/>
                  </a:lnTo>
                  <a:lnTo>
                    <a:pt x="22" y="8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11" y="0"/>
                  </a:lnTo>
                  <a:lnTo>
                    <a:pt x="7" y="2"/>
                  </a:lnTo>
                  <a:lnTo>
                    <a:pt x="8" y="4"/>
                  </a:lnTo>
                  <a:lnTo>
                    <a:pt x="4" y="7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5" y="16"/>
                  </a:lnTo>
                  <a:lnTo>
                    <a:pt x="10" y="16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9" y="13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Freeform 71"/>
            <p:cNvSpPr>
              <a:spLocks/>
            </p:cNvSpPr>
            <p:nvPr/>
          </p:nvSpPr>
          <p:spPr bwMode="auto">
            <a:xfrm>
              <a:off x="2103" y="2356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21 w 25"/>
                <a:gd name="T3" fmla="*/ 0 h 17"/>
                <a:gd name="T4" fmla="*/ 24 w 25"/>
                <a:gd name="T5" fmla="*/ 9 h 17"/>
                <a:gd name="T6" fmla="*/ 2 w 25"/>
                <a:gd name="T7" fmla="*/ 16 h 17"/>
                <a:gd name="T8" fmla="*/ 0 w 25"/>
                <a:gd name="T9" fmla="*/ 6 h 17"/>
                <a:gd name="T10" fmla="*/ 0 w 25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21" y="0"/>
                  </a:lnTo>
                  <a:lnTo>
                    <a:pt x="24" y="9"/>
                  </a:lnTo>
                  <a:lnTo>
                    <a:pt x="2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Freeform 72"/>
            <p:cNvSpPr>
              <a:spLocks/>
            </p:cNvSpPr>
            <p:nvPr/>
          </p:nvSpPr>
          <p:spPr bwMode="auto">
            <a:xfrm>
              <a:off x="2113" y="2349"/>
              <a:ext cx="23" cy="21"/>
            </a:xfrm>
            <a:custGeom>
              <a:avLst/>
              <a:gdLst>
                <a:gd name="T0" fmla="*/ 1 w 23"/>
                <a:gd name="T1" fmla="*/ 15 h 21"/>
                <a:gd name="T2" fmla="*/ 2 w 23"/>
                <a:gd name="T3" fmla="*/ 17 h 21"/>
                <a:gd name="T4" fmla="*/ 2 w 23"/>
                <a:gd name="T5" fmla="*/ 17 h 21"/>
                <a:gd name="T6" fmla="*/ 3 w 23"/>
                <a:gd name="T7" fmla="*/ 20 h 21"/>
                <a:gd name="T8" fmla="*/ 7 w 23"/>
                <a:gd name="T9" fmla="*/ 20 h 21"/>
                <a:gd name="T10" fmla="*/ 11 w 23"/>
                <a:gd name="T11" fmla="*/ 17 h 21"/>
                <a:gd name="T12" fmla="*/ 12 w 23"/>
                <a:gd name="T13" fmla="*/ 20 h 21"/>
                <a:gd name="T14" fmla="*/ 14 w 23"/>
                <a:gd name="T15" fmla="*/ 16 h 21"/>
                <a:gd name="T16" fmla="*/ 17 w 23"/>
                <a:gd name="T17" fmla="*/ 12 h 21"/>
                <a:gd name="T18" fmla="*/ 17 w 23"/>
                <a:gd name="T19" fmla="*/ 12 h 21"/>
                <a:gd name="T20" fmla="*/ 19 w 23"/>
                <a:gd name="T21" fmla="*/ 8 h 21"/>
                <a:gd name="T22" fmla="*/ 18 w 23"/>
                <a:gd name="T23" fmla="*/ 6 h 21"/>
                <a:gd name="T24" fmla="*/ 22 w 23"/>
                <a:gd name="T25" fmla="*/ 4 h 21"/>
                <a:gd name="T26" fmla="*/ 20 w 23"/>
                <a:gd name="T27" fmla="*/ 2 h 21"/>
                <a:gd name="T28" fmla="*/ 16 w 23"/>
                <a:gd name="T29" fmla="*/ 2 h 21"/>
                <a:gd name="T30" fmla="*/ 14 w 23"/>
                <a:gd name="T31" fmla="*/ 0 h 21"/>
                <a:gd name="T32" fmla="*/ 11 w 23"/>
                <a:gd name="T33" fmla="*/ 1 h 21"/>
                <a:gd name="T34" fmla="*/ 11 w 23"/>
                <a:gd name="T35" fmla="*/ 1 h 21"/>
                <a:gd name="T36" fmla="*/ 7 w 23"/>
                <a:gd name="T37" fmla="*/ 3 h 21"/>
                <a:gd name="T38" fmla="*/ 5 w 23"/>
                <a:gd name="T39" fmla="*/ 5 h 21"/>
                <a:gd name="T40" fmla="*/ 5 w 23"/>
                <a:gd name="T41" fmla="*/ 5 h 21"/>
                <a:gd name="T42" fmla="*/ 1 w 23"/>
                <a:gd name="T43" fmla="*/ 7 h 21"/>
                <a:gd name="T44" fmla="*/ 0 w 23"/>
                <a:gd name="T45" fmla="*/ 11 h 21"/>
                <a:gd name="T46" fmla="*/ 0 w 23"/>
                <a:gd name="T47" fmla="*/ 13 h 21"/>
                <a:gd name="T48" fmla="*/ 1 w 23"/>
                <a:gd name="T49" fmla="*/ 15 h 21"/>
                <a:gd name="T50" fmla="*/ 1 w 23"/>
                <a:gd name="T51" fmla="*/ 15 h 2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21">
                  <a:moveTo>
                    <a:pt x="1" y="15"/>
                  </a:moveTo>
                  <a:lnTo>
                    <a:pt x="2" y="17"/>
                  </a:lnTo>
                  <a:lnTo>
                    <a:pt x="3" y="20"/>
                  </a:lnTo>
                  <a:lnTo>
                    <a:pt x="7" y="20"/>
                  </a:lnTo>
                  <a:lnTo>
                    <a:pt x="11" y="17"/>
                  </a:lnTo>
                  <a:lnTo>
                    <a:pt x="12" y="20"/>
                  </a:lnTo>
                  <a:lnTo>
                    <a:pt x="14" y="16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18" y="6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7" y="3"/>
                  </a:lnTo>
                  <a:lnTo>
                    <a:pt x="5" y="5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3" name="Line 73"/>
            <p:cNvSpPr>
              <a:spLocks noChangeShapeType="1"/>
            </p:cNvSpPr>
            <p:nvPr/>
          </p:nvSpPr>
          <p:spPr bwMode="auto">
            <a:xfrm flipV="1">
              <a:off x="2123" y="2347"/>
              <a:ext cx="9" cy="5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4" name="Line 74"/>
            <p:cNvSpPr>
              <a:spLocks noChangeShapeType="1"/>
            </p:cNvSpPr>
            <p:nvPr/>
          </p:nvSpPr>
          <p:spPr bwMode="auto">
            <a:xfrm flipV="1">
              <a:off x="2122" y="2345"/>
              <a:ext cx="13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5" name="Freeform 75"/>
            <p:cNvSpPr>
              <a:spLocks/>
            </p:cNvSpPr>
            <p:nvPr/>
          </p:nvSpPr>
          <p:spPr bwMode="auto">
            <a:xfrm>
              <a:off x="2124" y="2338"/>
              <a:ext cx="24" cy="20"/>
            </a:xfrm>
            <a:custGeom>
              <a:avLst/>
              <a:gdLst>
                <a:gd name="T0" fmla="*/ 17 w 24"/>
                <a:gd name="T1" fmla="*/ 15 h 20"/>
                <a:gd name="T2" fmla="*/ 23 w 24"/>
                <a:gd name="T3" fmla="*/ 12 h 20"/>
                <a:gd name="T4" fmla="*/ 21 w 24"/>
                <a:gd name="T5" fmla="*/ 10 h 20"/>
                <a:gd name="T6" fmla="*/ 21 w 24"/>
                <a:gd name="T7" fmla="*/ 10 h 20"/>
                <a:gd name="T8" fmla="*/ 16 w 24"/>
                <a:gd name="T9" fmla="*/ 1 h 20"/>
                <a:gd name="T10" fmla="*/ 16 w 24"/>
                <a:gd name="T11" fmla="*/ 1 h 20"/>
                <a:gd name="T12" fmla="*/ 15 w 24"/>
                <a:gd name="T13" fmla="*/ 0 h 20"/>
                <a:gd name="T14" fmla="*/ 10 w 24"/>
                <a:gd name="T15" fmla="*/ 2 h 20"/>
                <a:gd name="T16" fmla="*/ 7 w 24"/>
                <a:gd name="T17" fmla="*/ 7 h 20"/>
                <a:gd name="T18" fmla="*/ 7 w 24"/>
                <a:gd name="T19" fmla="*/ 7 h 20"/>
                <a:gd name="T20" fmla="*/ 3 w 24"/>
                <a:gd name="T21" fmla="*/ 12 h 20"/>
                <a:gd name="T22" fmla="*/ 3 w 24"/>
                <a:gd name="T23" fmla="*/ 12 h 20"/>
                <a:gd name="T24" fmla="*/ 0 w 24"/>
                <a:gd name="T25" fmla="*/ 17 h 20"/>
                <a:gd name="T26" fmla="*/ 0 w 24"/>
                <a:gd name="T27" fmla="*/ 19 h 20"/>
                <a:gd name="T28" fmla="*/ 7 w 24"/>
                <a:gd name="T29" fmla="*/ 18 h 20"/>
                <a:gd name="T30" fmla="*/ 7 w 24"/>
                <a:gd name="T31" fmla="*/ 18 h 20"/>
                <a:gd name="T32" fmla="*/ 12 w 24"/>
                <a:gd name="T33" fmla="*/ 17 h 20"/>
                <a:gd name="T34" fmla="*/ 12 w 24"/>
                <a:gd name="T35" fmla="*/ 17 h 20"/>
                <a:gd name="T36" fmla="*/ 17 w 24"/>
                <a:gd name="T37" fmla="*/ 15 h 20"/>
                <a:gd name="T38" fmla="*/ 17 w 24"/>
                <a:gd name="T39" fmla="*/ 15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0">
                  <a:moveTo>
                    <a:pt x="17" y="15"/>
                  </a:moveTo>
                  <a:lnTo>
                    <a:pt x="23" y="12"/>
                  </a:lnTo>
                  <a:lnTo>
                    <a:pt x="21" y="10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7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7" y="18"/>
                  </a:lnTo>
                  <a:lnTo>
                    <a:pt x="12" y="17"/>
                  </a:lnTo>
                  <a:lnTo>
                    <a:pt x="17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6" name="Freeform 76"/>
            <p:cNvSpPr>
              <a:spLocks/>
            </p:cNvSpPr>
            <p:nvPr/>
          </p:nvSpPr>
          <p:spPr bwMode="auto">
            <a:xfrm>
              <a:off x="2122" y="2344"/>
              <a:ext cx="26" cy="17"/>
            </a:xfrm>
            <a:custGeom>
              <a:avLst/>
              <a:gdLst>
                <a:gd name="T0" fmla="*/ 0 w 26"/>
                <a:gd name="T1" fmla="*/ 6 h 17"/>
                <a:gd name="T2" fmla="*/ 22 w 26"/>
                <a:gd name="T3" fmla="*/ 0 h 17"/>
                <a:gd name="T4" fmla="*/ 25 w 26"/>
                <a:gd name="T5" fmla="*/ 8 h 17"/>
                <a:gd name="T6" fmla="*/ 1 w 26"/>
                <a:gd name="T7" fmla="*/ 16 h 17"/>
                <a:gd name="T8" fmla="*/ 0 w 26"/>
                <a:gd name="T9" fmla="*/ 6 h 17"/>
                <a:gd name="T10" fmla="*/ 0 w 26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6"/>
                  </a:moveTo>
                  <a:lnTo>
                    <a:pt x="22" y="0"/>
                  </a:lnTo>
                  <a:lnTo>
                    <a:pt x="25" y="8"/>
                  </a:lnTo>
                  <a:lnTo>
                    <a:pt x="1" y="16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7" name="Freeform 77"/>
            <p:cNvSpPr>
              <a:spLocks/>
            </p:cNvSpPr>
            <p:nvPr/>
          </p:nvSpPr>
          <p:spPr bwMode="auto">
            <a:xfrm>
              <a:off x="2138" y="2337"/>
              <a:ext cx="20" cy="17"/>
            </a:xfrm>
            <a:custGeom>
              <a:avLst/>
              <a:gdLst>
                <a:gd name="T0" fmla="*/ 0 w 20"/>
                <a:gd name="T1" fmla="*/ 13 h 17"/>
                <a:gd name="T2" fmla="*/ 1 w 20"/>
                <a:gd name="T3" fmla="*/ 15 h 17"/>
                <a:gd name="T4" fmla="*/ 4 w 20"/>
                <a:gd name="T5" fmla="*/ 14 h 17"/>
                <a:gd name="T6" fmla="*/ 5 w 20"/>
                <a:gd name="T7" fmla="*/ 16 h 17"/>
                <a:gd name="T8" fmla="*/ 8 w 20"/>
                <a:gd name="T9" fmla="*/ 16 h 17"/>
                <a:gd name="T10" fmla="*/ 8 w 20"/>
                <a:gd name="T11" fmla="*/ 16 h 17"/>
                <a:gd name="T12" fmla="*/ 12 w 20"/>
                <a:gd name="T13" fmla="*/ 16 h 17"/>
                <a:gd name="T14" fmla="*/ 14 w 20"/>
                <a:gd name="T15" fmla="*/ 14 h 17"/>
                <a:gd name="T16" fmla="*/ 16 w 20"/>
                <a:gd name="T17" fmla="*/ 11 h 17"/>
                <a:gd name="T18" fmla="*/ 16 w 20"/>
                <a:gd name="T19" fmla="*/ 11 h 17"/>
                <a:gd name="T20" fmla="*/ 17 w 20"/>
                <a:gd name="T21" fmla="*/ 7 h 17"/>
                <a:gd name="T22" fmla="*/ 16 w 20"/>
                <a:gd name="T23" fmla="*/ 5 h 17"/>
                <a:gd name="T24" fmla="*/ 19 w 20"/>
                <a:gd name="T25" fmla="*/ 3 h 17"/>
                <a:gd name="T26" fmla="*/ 17 w 20"/>
                <a:gd name="T27" fmla="*/ 0 h 17"/>
                <a:gd name="T28" fmla="*/ 14 w 20"/>
                <a:gd name="T29" fmla="*/ 1 h 17"/>
                <a:gd name="T30" fmla="*/ 13 w 20"/>
                <a:gd name="T31" fmla="*/ 0 h 17"/>
                <a:gd name="T32" fmla="*/ 10 w 20"/>
                <a:gd name="T33" fmla="*/ 0 h 17"/>
                <a:gd name="T34" fmla="*/ 10 w 20"/>
                <a:gd name="T35" fmla="*/ 0 h 17"/>
                <a:gd name="T36" fmla="*/ 7 w 20"/>
                <a:gd name="T37" fmla="*/ 1 h 17"/>
                <a:gd name="T38" fmla="*/ 5 w 20"/>
                <a:gd name="T39" fmla="*/ 2 h 17"/>
                <a:gd name="T40" fmla="*/ 2 w 20"/>
                <a:gd name="T41" fmla="*/ 4 h 17"/>
                <a:gd name="T42" fmla="*/ 2 w 20"/>
                <a:gd name="T43" fmla="*/ 4 h 17"/>
                <a:gd name="T44" fmla="*/ 1 w 20"/>
                <a:gd name="T45" fmla="*/ 8 h 17"/>
                <a:gd name="T46" fmla="*/ 2 w 20"/>
                <a:gd name="T47" fmla="*/ 10 h 17"/>
                <a:gd name="T48" fmla="*/ 0 w 20"/>
                <a:gd name="T49" fmla="*/ 11 h 17"/>
                <a:gd name="T50" fmla="*/ 0 w 20"/>
                <a:gd name="T51" fmla="*/ 13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" y="15"/>
                  </a:lnTo>
                  <a:lnTo>
                    <a:pt x="4" y="14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1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9" y="3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2" y="4"/>
                  </a:lnTo>
                  <a:lnTo>
                    <a:pt x="1" y="8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8" name="Line 78"/>
            <p:cNvSpPr>
              <a:spLocks noChangeShapeType="1"/>
            </p:cNvSpPr>
            <p:nvPr/>
          </p:nvSpPr>
          <p:spPr bwMode="auto">
            <a:xfrm flipV="1">
              <a:off x="2109" y="2347"/>
              <a:ext cx="14" cy="6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9" name="Line 79"/>
            <p:cNvSpPr>
              <a:spLocks noChangeShapeType="1"/>
            </p:cNvSpPr>
            <p:nvPr/>
          </p:nvSpPr>
          <p:spPr bwMode="auto">
            <a:xfrm flipV="1">
              <a:off x="2109" y="2345"/>
              <a:ext cx="10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0" name="Freeform 80"/>
            <p:cNvSpPr>
              <a:spLocks/>
            </p:cNvSpPr>
            <p:nvPr/>
          </p:nvSpPr>
          <p:spPr bwMode="auto">
            <a:xfrm>
              <a:off x="2108" y="2340"/>
              <a:ext cx="25" cy="21"/>
            </a:xfrm>
            <a:custGeom>
              <a:avLst/>
              <a:gdLst>
                <a:gd name="T0" fmla="*/ 20 w 25"/>
                <a:gd name="T1" fmla="*/ 14 h 21"/>
                <a:gd name="T2" fmla="*/ 20 w 25"/>
                <a:gd name="T3" fmla="*/ 14 h 21"/>
                <a:gd name="T4" fmla="*/ 20 w 25"/>
                <a:gd name="T5" fmla="*/ 14 h 21"/>
                <a:gd name="T6" fmla="*/ 24 w 25"/>
                <a:gd name="T7" fmla="*/ 8 h 21"/>
                <a:gd name="T8" fmla="*/ 18 w 25"/>
                <a:gd name="T9" fmla="*/ 0 h 21"/>
                <a:gd name="T10" fmla="*/ 13 w 25"/>
                <a:gd name="T11" fmla="*/ 0 h 21"/>
                <a:gd name="T12" fmla="*/ 13 w 25"/>
                <a:gd name="T13" fmla="*/ 0 h 21"/>
                <a:gd name="T14" fmla="*/ 8 w 25"/>
                <a:gd name="T15" fmla="*/ 3 h 21"/>
                <a:gd name="T16" fmla="*/ 8 w 25"/>
                <a:gd name="T17" fmla="*/ 3 h 21"/>
                <a:gd name="T18" fmla="*/ 3 w 25"/>
                <a:gd name="T19" fmla="*/ 6 h 21"/>
                <a:gd name="T20" fmla="*/ 0 w 25"/>
                <a:gd name="T21" fmla="*/ 12 h 21"/>
                <a:gd name="T22" fmla="*/ 0 w 25"/>
                <a:gd name="T23" fmla="*/ 14 h 21"/>
                <a:gd name="T24" fmla="*/ 0 w 25"/>
                <a:gd name="T25" fmla="*/ 14 h 21"/>
                <a:gd name="T26" fmla="*/ 2 w 25"/>
                <a:gd name="T27" fmla="*/ 17 h 21"/>
                <a:gd name="T28" fmla="*/ 3 w 25"/>
                <a:gd name="T29" fmla="*/ 19 h 21"/>
                <a:gd name="T30" fmla="*/ 3 w 25"/>
                <a:gd name="T31" fmla="*/ 19 h 21"/>
                <a:gd name="T32" fmla="*/ 10 w 25"/>
                <a:gd name="T33" fmla="*/ 20 h 21"/>
                <a:gd name="T34" fmla="*/ 16 w 25"/>
                <a:gd name="T35" fmla="*/ 17 h 21"/>
                <a:gd name="T36" fmla="*/ 16 w 25"/>
                <a:gd name="T37" fmla="*/ 17 h 21"/>
                <a:gd name="T38" fmla="*/ 20 w 25"/>
                <a:gd name="T39" fmla="*/ 14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20" y="14"/>
                  </a:moveTo>
                  <a:lnTo>
                    <a:pt x="20" y="14"/>
                  </a:lnTo>
                  <a:lnTo>
                    <a:pt x="24" y="8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8" y="3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10" y="20"/>
                  </a:lnTo>
                  <a:lnTo>
                    <a:pt x="16" y="17"/>
                  </a:lnTo>
                  <a:lnTo>
                    <a:pt x="20" y="14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1" name="Freeform 81"/>
            <p:cNvSpPr>
              <a:spLocks/>
            </p:cNvSpPr>
            <p:nvPr/>
          </p:nvSpPr>
          <p:spPr bwMode="auto">
            <a:xfrm>
              <a:off x="2107" y="2344"/>
              <a:ext cx="26" cy="17"/>
            </a:xfrm>
            <a:custGeom>
              <a:avLst/>
              <a:gdLst>
                <a:gd name="T0" fmla="*/ 0 w 26"/>
                <a:gd name="T1" fmla="*/ 7 h 17"/>
                <a:gd name="T2" fmla="*/ 21 w 26"/>
                <a:gd name="T3" fmla="*/ 0 h 17"/>
                <a:gd name="T4" fmla="*/ 25 w 26"/>
                <a:gd name="T5" fmla="*/ 8 h 17"/>
                <a:gd name="T6" fmla="*/ 2 w 26"/>
                <a:gd name="T7" fmla="*/ 16 h 17"/>
                <a:gd name="T8" fmla="*/ 0 w 26"/>
                <a:gd name="T9" fmla="*/ 6 h 17"/>
                <a:gd name="T10" fmla="*/ 0 w 26"/>
                <a:gd name="T11" fmla="*/ 7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0" y="7"/>
                  </a:moveTo>
                  <a:lnTo>
                    <a:pt x="21" y="0"/>
                  </a:lnTo>
                  <a:lnTo>
                    <a:pt x="25" y="8"/>
                  </a:lnTo>
                  <a:lnTo>
                    <a:pt x="2" y="16"/>
                  </a:ln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2" name="Freeform 82"/>
            <p:cNvSpPr>
              <a:spLocks/>
            </p:cNvSpPr>
            <p:nvPr/>
          </p:nvSpPr>
          <p:spPr bwMode="auto">
            <a:xfrm>
              <a:off x="2123" y="2338"/>
              <a:ext cx="23" cy="19"/>
            </a:xfrm>
            <a:custGeom>
              <a:avLst/>
              <a:gdLst>
                <a:gd name="T0" fmla="*/ 0 w 23"/>
                <a:gd name="T1" fmla="*/ 13 h 19"/>
                <a:gd name="T2" fmla="*/ 1 w 23"/>
                <a:gd name="T3" fmla="*/ 15 h 19"/>
                <a:gd name="T4" fmla="*/ 1 w 23"/>
                <a:gd name="T5" fmla="*/ 15 h 19"/>
                <a:gd name="T6" fmla="*/ 2 w 23"/>
                <a:gd name="T7" fmla="*/ 17 h 19"/>
                <a:gd name="T8" fmla="*/ 7 w 23"/>
                <a:gd name="T9" fmla="*/ 18 h 19"/>
                <a:gd name="T10" fmla="*/ 11 w 23"/>
                <a:gd name="T11" fmla="*/ 16 h 19"/>
                <a:gd name="T12" fmla="*/ 11 w 23"/>
                <a:gd name="T13" fmla="*/ 16 h 19"/>
                <a:gd name="T14" fmla="*/ 14 w 23"/>
                <a:gd name="T15" fmla="*/ 14 h 19"/>
                <a:gd name="T16" fmla="*/ 17 w 23"/>
                <a:gd name="T17" fmla="*/ 12 h 19"/>
                <a:gd name="T18" fmla="*/ 21 w 23"/>
                <a:gd name="T19" fmla="*/ 10 h 19"/>
                <a:gd name="T20" fmla="*/ 22 w 23"/>
                <a:gd name="T21" fmla="*/ 5 h 19"/>
                <a:gd name="T22" fmla="*/ 21 w 23"/>
                <a:gd name="T23" fmla="*/ 3 h 19"/>
                <a:gd name="T24" fmla="*/ 21 w 23"/>
                <a:gd name="T25" fmla="*/ 3 h 19"/>
                <a:gd name="T26" fmla="*/ 20 w 23"/>
                <a:gd name="T27" fmla="*/ 1 h 19"/>
                <a:gd name="T28" fmla="*/ 19 w 23"/>
                <a:gd name="T29" fmla="*/ 0 h 19"/>
                <a:gd name="T30" fmla="*/ 19 w 23"/>
                <a:gd name="T31" fmla="*/ 0 h 19"/>
                <a:gd name="T32" fmla="*/ 14 w 23"/>
                <a:gd name="T33" fmla="*/ 0 h 19"/>
                <a:gd name="T34" fmla="*/ 11 w 23"/>
                <a:gd name="T35" fmla="*/ 2 h 19"/>
                <a:gd name="T36" fmla="*/ 7 w 23"/>
                <a:gd name="T37" fmla="*/ 2 h 19"/>
                <a:gd name="T38" fmla="*/ 4 w 23"/>
                <a:gd name="T39" fmla="*/ 4 h 19"/>
                <a:gd name="T40" fmla="*/ 5 w 23"/>
                <a:gd name="T41" fmla="*/ 6 h 19"/>
                <a:gd name="T42" fmla="*/ 1 w 23"/>
                <a:gd name="T43" fmla="*/ 7 h 19"/>
                <a:gd name="T44" fmla="*/ 0 w 23"/>
                <a:gd name="T45" fmla="*/ 12 h 19"/>
                <a:gd name="T46" fmla="*/ 0 w 23"/>
                <a:gd name="T47" fmla="*/ 12 h 19"/>
                <a:gd name="T48" fmla="*/ 0 w 23"/>
                <a:gd name="T49" fmla="*/ 13 h 19"/>
                <a:gd name="T50" fmla="*/ 0 w 23"/>
                <a:gd name="T51" fmla="*/ 13 h 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19">
                  <a:moveTo>
                    <a:pt x="0" y="13"/>
                  </a:moveTo>
                  <a:lnTo>
                    <a:pt x="1" y="15"/>
                  </a:lnTo>
                  <a:lnTo>
                    <a:pt x="2" y="17"/>
                  </a:lnTo>
                  <a:lnTo>
                    <a:pt x="7" y="18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7" y="12"/>
                  </a:lnTo>
                  <a:lnTo>
                    <a:pt x="21" y="10"/>
                  </a:lnTo>
                  <a:lnTo>
                    <a:pt x="22" y="5"/>
                  </a:lnTo>
                  <a:lnTo>
                    <a:pt x="21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7" y="2"/>
                  </a:lnTo>
                  <a:lnTo>
                    <a:pt x="4" y="4"/>
                  </a:lnTo>
                  <a:lnTo>
                    <a:pt x="5" y="6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Group 83"/>
          <p:cNvGrpSpPr>
            <a:grpSpLocks/>
          </p:cNvGrpSpPr>
          <p:nvPr/>
        </p:nvGrpSpPr>
        <p:grpSpPr bwMode="auto">
          <a:xfrm>
            <a:off x="4359047" y="2700063"/>
            <a:ext cx="450850" cy="177800"/>
            <a:chOff x="3206" y="1474"/>
            <a:chExt cx="284" cy="112"/>
          </a:xfrm>
        </p:grpSpPr>
        <p:sp>
          <p:nvSpPr>
            <p:cNvPr id="253" name="Freeform 84"/>
            <p:cNvSpPr>
              <a:spLocks/>
            </p:cNvSpPr>
            <p:nvPr/>
          </p:nvSpPr>
          <p:spPr bwMode="auto">
            <a:xfrm>
              <a:off x="3410" y="1474"/>
              <a:ext cx="80" cy="89"/>
            </a:xfrm>
            <a:custGeom>
              <a:avLst/>
              <a:gdLst>
                <a:gd name="T0" fmla="*/ 79 w 80"/>
                <a:gd name="T1" fmla="*/ 77 h 89"/>
                <a:gd name="T2" fmla="*/ 76 w 80"/>
                <a:gd name="T3" fmla="*/ 0 h 89"/>
                <a:gd name="T4" fmla="*/ 0 w 80"/>
                <a:gd name="T5" fmla="*/ 4 h 89"/>
                <a:gd name="T6" fmla="*/ 4 w 80"/>
                <a:gd name="T7" fmla="*/ 88 h 89"/>
                <a:gd name="T8" fmla="*/ 79 w 80"/>
                <a:gd name="T9" fmla="*/ 7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89">
                  <a:moveTo>
                    <a:pt x="79" y="77"/>
                  </a:moveTo>
                  <a:lnTo>
                    <a:pt x="76" y="0"/>
                  </a:lnTo>
                  <a:lnTo>
                    <a:pt x="0" y="4"/>
                  </a:lnTo>
                  <a:lnTo>
                    <a:pt x="4" y="88"/>
                  </a:lnTo>
                  <a:lnTo>
                    <a:pt x="79" y="77"/>
                  </a:lnTo>
                </a:path>
              </a:pathLst>
            </a:custGeom>
            <a:gradFill rotWithShape="0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shade val="89804"/>
                    <a:invGamma/>
                  </a:sysClr>
                </a:gs>
              </a:gsLst>
              <a:lin ang="5400000" scaled="1"/>
            </a:gra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Freeform 85"/>
            <p:cNvSpPr>
              <a:spLocks/>
            </p:cNvSpPr>
            <p:nvPr/>
          </p:nvSpPr>
          <p:spPr bwMode="auto">
            <a:xfrm>
              <a:off x="3303" y="1494"/>
              <a:ext cx="82" cy="63"/>
            </a:xfrm>
            <a:custGeom>
              <a:avLst/>
              <a:gdLst>
                <a:gd name="T0" fmla="*/ 15 w 82"/>
                <a:gd name="T1" fmla="*/ 5 h 63"/>
                <a:gd name="T2" fmla="*/ 63 w 82"/>
                <a:gd name="T3" fmla="*/ 0 h 63"/>
                <a:gd name="T4" fmla="*/ 80 w 82"/>
                <a:gd name="T5" fmla="*/ 7 h 63"/>
                <a:gd name="T6" fmla="*/ 81 w 82"/>
                <a:gd name="T7" fmla="*/ 47 h 63"/>
                <a:gd name="T8" fmla="*/ 65 w 82"/>
                <a:gd name="T9" fmla="*/ 57 h 63"/>
                <a:gd name="T10" fmla="*/ 17 w 82"/>
                <a:gd name="T11" fmla="*/ 62 h 63"/>
                <a:gd name="T12" fmla="*/ 1 w 82"/>
                <a:gd name="T13" fmla="*/ 55 h 63"/>
                <a:gd name="T14" fmla="*/ 0 w 82"/>
                <a:gd name="T15" fmla="*/ 15 h 63"/>
                <a:gd name="T16" fmla="*/ 15 w 82"/>
                <a:gd name="T17" fmla="*/ 5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" h="63">
                  <a:moveTo>
                    <a:pt x="15" y="5"/>
                  </a:moveTo>
                  <a:lnTo>
                    <a:pt x="63" y="0"/>
                  </a:lnTo>
                  <a:lnTo>
                    <a:pt x="80" y="7"/>
                  </a:lnTo>
                  <a:lnTo>
                    <a:pt x="81" y="47"/>
                  </a:lnTo>
                  <a:lnTo>
                    <a:pt x="65" y="57"/>
                  </a:lnTo>
                  <a:lnTo>
                    <a:pt x="17" y="62"/>
                  </a:lnTo>
                  <a:lnTo>
                    <a:pt x="1" y="55"/>
                  </a:lnTo>
                  <a:lnTo>
                    <a:pt x="0" y="15"/>
                  </a:lnTo>
                  <a:lnTo>
                    <a:pt x="15" y="5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Freeform 86"/>
            <p:cNvSpPr>
              <a:spLocks/>
            </p:cNvSpPr>
            <p:nvPr/>
          </p:nvSpPr>
          <p:spPr bwMode="auto">
            <a:xfrm>
              <a:off x="3337" y="1493"/>
              <a:ext cx="84" cy="62"/>
            </a:xfrm>
            <a:custGeom>
              <a:avLst/>
              <a:gdLst>
                <a:gd name="T0" fmla="*/ 16 w 84"/>
                <a:gd name="T1" fmla="*/ 4 h 62"/>
                <a:gd name="T2" fmla="*/ 65 w 84"/>
                <a:gd name="T3" fmla="*/ 0 h 62"/>
                <a:gd name="T4" fmla="*/ 82 w 84"/>
                <a:gd name="T5" fmla="*/ 6 h 62"/>
                <a:gd name="T6" fmla="*/ 83 w 84"/>
                <a:gd name="T7" fmla="*/ 47 h 62"/>
                <a:gd name="T8" fmla="*/ 67 w 84"/>
                <a:gd name="T9" fmla="*/ 56 h 62"/>
                <a:gd name="T10" fmla="*/ 19 w 84"/>
                <a:gd name="T11" fmla="*/ 61 h 62"/>
                <a:gd name="T12" fmla="*/ 1 w 84"/>
                <a:gd name="T13" fmla="*/ 54 h 62"/>
                <a:gd name="T14" fmla="*/ 0 w 84"/>
                <a:gd name="T15" fmla="*/ 14 h 62"/>
                <a:gd name="T16" fmla="*/ 16 w 84"/>
                <a:gd name="T17" fmla="*/ 4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4" h="62">
                  <a:moveTo>
                    <a:pt x="16" y="4"/>
                  </a:moveTo>
                  <a:lnTo>
                    <a:pt x="65" y="0"/>
                  </a:lnTo>
                  <a:lnTo>
                    <a:pt x="82" y="6"/>
                  </a:lnTo>
                  <a:lnTo>
                    <a:pt x="83" y="47"/>
                  </a:lnTo>
                  <a:lnTo>
                    <a:pt x="67" y="56"/>
                  </a:lnTo>
                  <a:lnTo>
                    <a:pt x="19" y="61"/>
                  </a:lnTo>
                  <a:lnTo>
                    <a:pt x="1" y="54"/>
                  </a:lnTo>
                  <a:lnTo>
                    <a:pt x="0" y="14"/>
                  </a:lnTo>
                  <a:lnTo>
                    <a:pt x="16" y="4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Freeform 87"/>
            <p:cNvSpPr>
              <a:spLocks/>
            </p:cNvSpPr>
            <p:nvPr/>
          </p:nvSpPr>
          <p:spPr bwMode="auto">
            <a:xfrm>
              <a:off x="3318" y="1492"/>
              <a:ext cx="85" cy="17"/>
            </a:xfrm>
            <a:custGeom>
              <a:avLst/>
              <a:gdLst>
                <a:gd name="T0" fmla="*/ 48 w 85"/>
                <a:gd name="T1" fmla="*/ 0 h 17"/>
                <a:gd name="T2" fmla="*/ 84 w 85"/>
                <a:gd name="T3" fmla="*/ 11 h 17"/>
                <a:gd name="T4" fmla="*/ 36 w 85"/>
                <a:gd name="T5" fmla="*/ 16 h 17"/>
                <a:gd name="T6" fmla="*/ 0 w 85"/>
                <a:gd name="T7" fmla="*/ 5 h 17"/>
                <a:gd name="T8" fmla="*/ 48 w 85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17">
                  <a:moveTo>
                    <a:pt x="48" y="0"/>
                  </a:moveTo>
                  <a:lnTo>
                    <a:pt x="84" y="11"/>
                  </a:lnTo>
                  <a:lnTo>
                    <a:pt x="36" y="16"/>
                  </a:lnTo>
                  <a:lnTo>
                    <a:pt x="0" y="5"/>
                  </a:lnTo>
                  <a:lnTo>
                    <a:pt x="48" y="0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Freeform 88"/>
            <p:cNvSpPr>
              <a:spLocks/>
            </p:cNvSpPr>
            <p:nvPr/>
          </p:nvSpPr>
          <p:spPr bwMode="auto">
            <a:xfrm>
              <a:off x="3304" y="1551"/>
              <a:ext cx="53" cy="17"/>
            </a:xfrm>
            <a:custGeom>
              <a:avLst/>
              <a:gdLst>
                <a:gd name="T0" fmla="*/ 0 w 53"/>
                <a:gd name="T1" fmla="*/ 0 h 17"/>
                <a:gd name="T2" fmla="*/ 36 w 53"/>
                <a:gd name="T3" fmla="*/ 0 h 17"/>
                <a:gd name="T4" fmla="*/ 52 w 53"/>
                <a:gd name="T5" fmla="*/ 16 h 17"/>
                <a:gd name="T6" fmla="*/ 16 w 53"/>
                <a:gd name="T7" fmla="*/ 16 h 17"/>
                <a:gd name="T8" fmla="*/ 0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17">
                  <a:moveTo>
                    <a:pt x="0" y="0"/>
                  </a:moveTo>
                  <a:lnTo>
                    <a:pt x="36" y="0"/>
                  </a:lnTo>
                  <a:lnTo>
                    <a:pt x="52" y="16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Line 89"/>
            <p:cNvSpPr>
              <a:spLocks noChangeShapeType="1"/>
            </p:cNvSpPr>
            <p:nvPr/>
          </p:nvSpPr>
          <p:spPr bwMode="auto">
            <a:xfrm>
              <a:off x="3303" y="1508"/>
              <a:ext cx="34" cy="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Oval 90"/>
            <p:cNvSpPr>
              <a:spLocks noChangeArrowheads="1"/>
            </p:cNvSpPr>
            <p:nvPr/>
          </p:nvSpPr>
          <p:spPr bwMode="auto">
            <a:xfrm rot="-240000">
              <a:off x="3353" y="1510"/>
              <a:ext cx="17" cy="8"/>
            </a:xfrm>
            <a:prstGeom prst="ellipse">
              <a:avLst/>
            </a:prstGeom>
            <a:solidFill>
              <a:srgbClr val="999999"/>
            </a:solidFill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Line 91"/>
            <p:cNvSpPr>
              <a:spLocks noChangeShapeType="1"/>
            </p:cNvSpPr>
            <p:nvPr/>
          </p:nvSpPr>
          <p:spPr bwMode="auto">
            <a:xfrm flipV="1">
              <a:off x="3354" y="1503"/>
              <a:ext cx="13" cy="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Line 92"/>
            <p:cNvSpPr>
              <a:spLocks noChangeShapeType="1"/>
            </p:cNvSpPr>
            <p:nvPr/>
          </p:nvSpPr>
          <p:spPr bwMode="auto">
            <a:xfrm>
              <a:off x="3355" y="1510"/>
              <a:ext cx="7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Oval 93"/>
            <p:cNvSpPr>
              <a:spLocks noChangeArrowheads="1"/>
            </p:cNvSpPr>
            <p:nvPr/>
          </p:nvSpPr>
          <p:spPr bwMode="auto">
            <a:xfrm rot="-240000">
              <a:off x="3347" y="1516"/>
              <a:ext cx="68" cy="35"/>
            </a:xfrm>
            <a:prstGeom prst="ellipse">
              <a:avLst/>
            </a:prstGeom>
            <a:solidFill>
              <a:sysClr val="window" lastClr="FFFFFF"/>
            </a:solidFill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Line 94"/>
            <p:cNvSpPr>
              <a:spLocks noChangeShapeType="1"/>
            </p:cNvSpPr>
            <p:nvPr/>
          </p:nvSpPr>
          <p:spPr bwMode="auto">
            <a:xfrm>
              <a:off x="3397" y="1501"/>
              <a:ext cx="37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Freeform 95"/>
            <p:cNvSpPr>
              <a:spLocks/>
            </p:cNvSpPr>
            <p:nvPr/>
          </p:nvSpPr>
          <p:spPr bwMode="auto">
            <a:xfrm>
              <a:off x="3355" y="1508"/>
              <a:ext cx="25" cy="19"/>
            </a:xfrm>
            <a:custGeom>
              <a:avLst/>
              <a:gdLst>
                <a:gd name="T0" fmla="*/ 0 w 25"/>
                <a:gd name="T1" fmla="*/ 4 h 19"/>
                <a:gd name="T2" fmla="*/ 16 w 25"/>
                <a:gd name="T3" fmla="*/ 0 h 19"/>
                <a:gd name="T4" fmla="*/ 24 w 25"/>
                <a:gd name="T5" fmla="*/ 7 h 19"/>
                <a:gd name="T6" fmla="*/ 16 w 25"/>
                <a:gd name="T7" fmla="*/ 18 h 19"/>
                <a:gd name="T8" fmla="*/ 0 w 25"/>
                <a:gd name="T9" fmla="*/ 4 h 19"/>
                <a:gd name="T10" fmla="*/ 0 w 25"/>
                <a:gd name="T11" fmla="*/ 4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9">
                  <a:moveTo>
                    <a:pt x="0" y="4"/>
                  </a:moveTo>
                  <a:lnTo>
                    <a:pt x="16" y="0"/>
                  </a:lnTo>
                  <a:lnTo>
                    <a:pt x="24" y="7"/>
                  </a:lnTo>
                  <a:lnTo>
                    <a:pt x="16" y="18"/>
                  </a:lnTo>
                  <a:lnTo>
                    <a:pt x="0" y="4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Freeform 96"/>
            <p:cNvSpPr>
              <a:spLocks/>
            </p:cNvSpPr>
            <p:nvPr/>
          </p:nvSpPr>
          <p:spPr bwMode="auto">
            <a:xfrm>
              <a:off x="3356" y="1509"/>
              <a:ext cx="23" cy="17"/>
            </a:xfrm>
            <a:custGeom>
              <a:avLst/>
              <a:gdLst>
                <a:gd name="T0" fmla="*/ 21 w 23"/>
                <a:gd name="T1" fmla="*/ 0 h 17"/>
                <a:gd name="T2" fmla="*/ 22 w 23"/>
                <a:gd name="T3" fmla="*/ 12 h 17"/>
                <a:gd name="T4" fmla="*/ 11 w 23"/>
                <a:gd name="T5" fmla="*/ 16 h 17"/>
                <a:gd name="T6" fmla="*/ 0 w 23"/>
                <a:gd name="T7" fmla="*/ 6 h 17"/>
                <a:gd name="T8" fmla="*/ 15 w 23"/>
                <a:gd name="T9" fmla="*/ 2 h 17"/>
                <a:gd name="T10" fmla="*/ 21 w 23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7">
                  <a:moveTo>
                    <a:pt x="21" y="0"/>
                  </a:moveTo>
                  <a:lnTo>
                    <a:pt x="22" y="12"/>
                  </a:lnTo>
                  <a:lnTo>
                    <a:pt x="11" y="16"/>
                  </a:lnTo>
                  <a:lnTo>
                    <a:pt x="0" y="6"/>
                  </a:lnTo>
                  <a:lnTo>
                    <a:pt x="15" y="2"/>
                  </a:lnTo>
                  <a:lnTo>
                    <a:pt x="21" y="0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Rectangle 97"/>
            <p:cNvSpPr>
              <a:spLocks noChangeArrowheads="1"/>
            </p:cNvSpPr>
            <p:nvPr/>
          </p:nvSpPr>
          <p:spPr bwMode="auto">
            <a:xfrm rot="-240000">
              <a:off x="3300" y="1530"/>
              <a:ext cx="16" cy="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Freeform 98"/>
            <p:cNvSpPr>
              <a:spLocks/>
            </p:cNvSpPr>
            <p:nvPr/>
          </p:nvSpPr>
          <p:spPr bwMode="auto">
            <a:xfrm>
              <a:off x="3206" y="1483"/>
              <a:ext cx="94" cy="103"/>
            </a:xfrm>
            <a:custGeom>
              <a:avLst/>
              <a:gdLst>
                <a:gd name="T0" fmla="*/ 0 w 94"/>
                <a:gd name="T1" fmla="*/ 6 h 103"/>
                <a:gd name="T2" fmla="*/ 4 w 94"/>
                <a:gd name="T3" fmla="*/ 102 h 103"/>
                <a:gd name="T4" fmla="*/ 93 w 94"/>
                <a:gd name="T5" fmla="*/ 90 h 103"/>
                <a:gd name="T6" fmla="*/ 89 w 94"/>
                <a:gd name="T7" fmla="*/ 0 h 103"/>
                <a:gd name="T8" fmla="*/ 0 w 94"/>
                <a:gd name="T9" fmla="*/ 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03">
                  <a:moveTo>
                    <a:pt x="0" y="6"/>
                  </a:moveTo>
                  <a:lnTo>
                    <a:pt x="4" y="102"/>
                  </a:lnTo>
                  <a:lnTo>
                    <a:pt x="93" y="90"/>
                  </a:lnTo>
                  <a:lnTo>
                    <a:pt x="89" y="0"/>
                  </a:lnTo>
                  <a:lnTo>
                    <a:pt x="0" y="6"/>
                  </a:lnTo>
                </a:path>
              </a:pathLst>
            </a:custGeom>
            <a:gradFill rotWithShape="0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shade val="89804"/>
                    <a:invGamma/>
                  </a:sysClr>
                </a:gs>
              </a:gsLst>
              <a:lin ang="5400000" scaled="1"/>
            </a:gra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Line 99"/>
            <p:cNvSpPr>
              <a:spLocks noChangeShapeType="1"/>
            </p:cNvSpPr>
            <p:nvPr/>
          </p:nvSpPr>
          <p:spPr bwMode="auto">
            <a:xfrm>
              <a:off x="3360" y="1545"/>
              <a:ext cx="12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Line 100"/>
            <p:cNvSpPr>
              <a:spLocks noChangeShapeType="1"/>
            </p:cNvSpPr>
            <p:nvPr/>
          </p:nvSpPr>
          <p:spPr bwMode="auto">
            <a:xfrm>
              <a:off x="3359" y="1545"/>
              <a:ext cx="13" cy="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Freeform 101"/>
            <p:cNvSpPr>
              <a:spLocks/>
            </p:cNvSpPr>
            <p:nvPr/>
          </p:nvSpPr>
          <p:spPr bwMode="auto">
            <a:xfrm>
              <a:off x="3356" y="1543"/>
              <a:ext cx="23" cy="18"/>
            </a:xfrm>
            <a:custGeom>
              <a:avLst/>
              <a:gdLst>
                <a:gd name="T0" fmla="*/ 17 w 23"/>
                <a:gd name="T1" fmla="*/ 15 h 18"/>
                <a:gd name="T2" fmla="*/ 22 w 23"/>
                <a:gd name="T3" fmla="*/ 15 h 18"/>
                <a:gd name="T4" fmla="*/ 22 w 23"/>
                <a:gd name="T5" fmla="*/ 15 h 18"/>
                <a:gd name="T6" fmla="*/ 22 w 23"/>
                <a:gd name="T7" fmla="*/ 12 h 18"/>
                <a:gd name="T8" fmla="*/ 22 w 23"/>
                <a:gd name="T9" fmla="*/ 2 h 18"/>
                <a:gd name="T10" fmla="*/ 22 w 23"/>
                <a:gd name="T11" fmla="*/ 2 h 18"/>
                <a:gd name="T12" fmla="*/ 22 w 23"/>
                <a:gd name="T13" fmla="*/ 0 h 18"/>
                <a:gd name="T14" fmla="*/ 16 w 23"/>
                <a:gd name="T15" fmla="*/ 1 h 18"/>
                <a:gd name="T16" fmla="*/ 11 w 23"/>
                <a:gd name="T17" fmla="*/ 4 h 18"/>
                <a:gd name="T18" fmla="*/ 11 w 23"/>
                <a:gd name="T19" fmla="*/ 4 h 18"/>
                <a:gd name="T20" fmla="*/ 5 w 23"/>
                <a:gd name="T21" fmla="*/ 6 h 18"/>
                <a:gd name="T22" fmla="*/ 5 w 23"/>
                <a:gd name="T23" fmla="*/ 6 h 18"/>
                <a:gd name="T24" fmla="*/ 0 w 23"/>
                <a:gd name="T25" fmla="*/ 9 h 18"/>
                <a:gd name="T26" fmla="*/ 0 w 23"/>
                <a:gd name="T27" fmla="*/ 11 h 18"/>
                <a:gd name="T28" fmla="*/ 6 w 23"/>
                <a:gd name="T29" fmla="*/ 11 h 18"/>
                <a:gd name="T30" fmla="*/ 6 w 23"/>
                <a:gd name="T31" fmla="*/ 15 h 18"/>
                <a:gd name="T32" fmla="*/ 11 w 23"/>
                <a:gd name="T33" fmla="*/ 17 h 18"/>
                <a:gd name="T34" fmla="*/ 11 w 23"/>
                <a:gd name="T35" fmla="*/ 17 h 18"/>
                <a:gd name="T36" fmla="*/ 17 w 23"/>
                <a:gd name="T37" fmla="*/ 15 h 18"/>
                <a:gd name="T38" fmla="*/ 17 w 23"/>
                <a:gd name="T39" fmla="*/ 15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18">
                  <a:moveTo>
                    <a:pt x="17" y="15"/>
                  </a:moveTo>
                  <a:lnTo>
                    <a:pt x="22" y="15"/>
                  </a:lnTo>
                  <a:lnTo>
                    <a:pt x="22" y="12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16" y="1"/>
                  </a:lnTo>
                  <a:lnTo>
                    <a:pt x="11" y="4"/>
                  </a:lnTo>
                  <a:lnTo>
                    <a:pt x="5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6" y="15"/>
                  </a:lnTo>
                  <a:lnTo>
                    <a:pt x="11" y="17"/>
                  </a:lnTo>
                  <a:lnTo>
                    <a:pt x="17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Freeform 102"/>
            <p:cNvSpPr>
              <a:spLocks/>
            </p:cNvSpPr>
            <p:nvPr/>
          </p:nvSpPr>
          <p:spPr bwMode="auto">
            <a:xfrm>
              <a:off x="3356" y="1547"/>
              <a:ext cx="26" cy="17"/>
            </a:xfrm>
            <a:custGeom>
              <a:avLst/>
              <a:gdLst>
                <a:gd name="T0" fmla="*/ 3 w 26"/>
                <a:gd name="T1" fmla="*/ 0 h 17"/>
                <a:gd name="T2" fmla="*/ 25 w 26"/>
                <a:gd name="T3" fmla="*/ 4 h 17"/>
                <a:gd name="T4" fmla="*/ 23 w 26"/>
                <a:gd name="T5" fmla="*/ 16 h 17"/>
                <a:gd name="T6" fmla="*/ 0 w 26"/>
                <a:gd name="T7" fmla="*/ 11 h 17"/>
                <a:gd name="T8" fmla="*/ 3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3" y="0"/>
                  </a:moveTo>
                  <a:lnTo>
                    <a:pt x="25" y="4"/>
                  </a:lnTo>
                  <a:lnTo>
                    <a:pt x="23" y="16"/>
                  </a:lnTo>
                  <a:lnTo>
                    <a:pt x="0" y="11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Freeform 103"/>
            <p:cNvSpPr>
              <a:spLocks/>
            </p:cNvSpPr>
            <p:nvPr/>
          </p:nvSpPr>
          <p:spPr bwMode="auto">
            <a:xfrm>
              <a:off x="3370" y="1546"/>
              <a:ext cx="23" cy="17"/>
            </a:xfrm>
            <a:custGeom>
              <a:avLst/>
              <a:gdLst>
                <a:gd name="T0" fmla="*/ 0 w 23"/>
                <a:gd name="T1" fmla="*/ 9 h 17"/>
                <a:gd name="T2" fmla="*/ 1 w 23"/>
                <a:gd name="T3" fmla="*/ 11 h 17"/>
                <a:gd name="T4" fmla="*/ 4 w 23"/>
                <a:gd name="T5" fmla="*/ 11 h 17"/>
                <a:gd name="T6" fmla="*/ 4 w 23"/>
                <a:gd name="T7" fmla="*/ 13 h 17"/>
                <a:gd name="T8" fmla="*/ 7 w 23"/>
                <a:gd name="T9" fmla="*/ 14 h 17"/>
                <a:gd name="T10" fmla="*/ 7 w 23"/>
                <a:gd name="T11" fmla="*/ 14 h 17"/>
                <a:gd name="T12" fmla="*/ 9 w 23"/>
                <a:gd name="T13" fmla="*/ 16 h 17"/>
                <a:gd name="T14" fmla="*/ 13 w 23"/>
                <a:gd name="T15" fmla="*/ 15 h 17"/>
                <a:gd name="T16" fmla="*/ 16 w 23"/>
                <a:gd name="T17" fmla="*/ 12 h 17"/>
                <a:gd name="T18" fmla="*/ 16 w 23"/>
                <a:gd name="T19" fmla="*/ 12 h 17"/>
                <a:gd name="T20" fmla="*/ 19 w 23"/>
                <a:gd name="T21" fmla="*/ 11 h 17"/>
                <a:gd name="T22" fmla="*/ 19 w 23"/>
                <a:gd name="T23" fmla="*/ 8 h 17"/>
                <a:gd name="T24" fmla="*/ 22 w 23"/>
                <a:gd name="T25" fmla="*/ 8 h 17"/>
                <a:gd name="T26" fmla="*/ 22 w 23"/>
                <a:gd name="T27" fmla="*/ 6 h 17"/>
                <a:gd name="T28" fmla="*/ 19 w 23"/>
                <a:gd name="T29" fmla="*/ 4 h 17"/>
                <a:gd name="T30" fmla="*/ 19 w 23"/>
                <a:gd name="T31" fmla="*/ 4 h 17"/>
                <a:gd name="T32" fmla="*/ 16 w 23"/>
                <a:gd name="T33" fmla="*/ 2 h 17"/>
                <a:gd name="T34" fmla="*/ 16 w 23"/>
                <a:gd name="T35" fmla="*/ 2 h 17"/>
                <a:gd name="T36" fmla="*/ 13 w 23"/>
                <a:gd name="T37" fmla="*/ 0 h 17"/>
                <a:gd name="T38" fmla="*/ 10 w 23"/>
                <a:gd name="T39" fmla="*/ 0 h 17"/>
                <a:gd name="T40" fmla="*/ 7 w 23"/>
                <a:gd name="T41" fmla="*/ 3 h 17"/>
                <a:gd name="T42" fmla="*/ 7 w 23"/>
                <a:gd name="T43" fmla="*/ 3 h 17"/>
                <a:gd name="T44" fmla="*/ 3 w 23"/>
                <a:gd name="T45" fmla="*/ 6 h 17"/>
                <a:gd name="T46" fmla="*/ 3 w 23"/>
                <a:gd name="T47" fmla="*/ 6 h 17"/>
                <a:gd name="T48" fmla="*/ 0 w 23"/>
                <a:gd name="T49" fmla="*/ 9 h 17"/>
                <a:gd name="T50" fmla="*/ 0 w 23"/>
                <a:gd name="T51" fmla="*/ 9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17">
                  <a:moveTo>
                    <a:pt x="0" y="9"/>
                  </a:moveTo>
                  <a:lnTo>
                    <a:pt x="1" y="11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6" y="12"/>
                  </a:lnTo>
                  <a:lnTo>
                    <a:pt x="19" y="11"/>
                  </a:lnTo>
                  <a:lnTo>
                    <a:pt x="19" y="8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19" y="4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7" y="3"/>
                  </a:lnTo>
                  <a:lnTo>
                    <a:pt x="3" y="6"/>
                  </a:lnTo>
                  <a:lnTo>
                    <a:pt x="0" y="9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Line 104"/>
            <p:cNvSpPr>
              <a:spLocks noChangeShapeType="1"/>
            </p:cNvSpPr>
            <p:nvPr/>
          </p:nvSpPr>
          <p:spPr bwMode="auto">
            <a:xfrm>
              <a:off x="3350" y="1538"/>
              <a:ext cx="10" cy="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Line 105"/>
            <p:cNvSpPr>
              <a:spLocks noChangeShapeType="1"/>
            </p:cNvSpPr>
            <p:nvPr/>
          </p:nvSpPr>
          <p:spPr bwMode="auto">
            <a:xfrm>
              <a:off x="3350" y="1533"/>
              <a:ext cx="14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Freeform 106"/>
            <p:cNvSpPr>
              <a:spLocks/>
            </p:cNvSpPr>
            <p:nvPr/>
          </p:nvSpPr>
          <p:spPr bwMode="auto">
            <a:xfrm>
              <a:off x="3348" y="1537"/>
              <a:ext cx="26" cy="17"/>
            </a:xfrm>
            <a:custGeom>
              <a:avLst/>
              <a:gdLst>
                <a:gd name="T0" fmla="*/ 19 w 26"/>
                <a:gd name="T1" fmla="*/ 16 h 17"/>
                <a:gd name="T2" fmla="*/ 25 w 26"/>
                <a:gd name="T3" fmla="*/ 14 h 17"/>
                <a:gd name="T4" fmla="*/ 25 w 26"/>
                <a:gd name="T5" fmla="*/ 12 h 17"/>
                <a:gd name="T6" fmla="*/ 25 w 26"/>
                <a:gd name="T7" fmla="*/ 12 h 17"/>
                <a:gd name="T8" fmla="*/ 23 w 26"/>
                <a:gd name="T9" fmla="*/ 2 h 17"/>
                <a:gd name="T10" fmla="*/ 23 w 26"/>
                <a:gd name="T11" fmla="*/ 0 h 17"/>
                <a:gd name="T12" fmla="*/ 23 w 26"/>
                <a:gd name="T13" fmla="*/ 0 h 17"/>
                <a:gd name="T14" fmla="*/ 17 w 26"/>
                <a:gd name="T15" fmla="*/ 0 h 17"/>
                <a:gd name="T16" fmla="*/ 11 w 26"/>
                <a:gd name="T17" fmla="*/ 0 h 17"/>
                <a:gd name="T18" fmla="*/ 11 w 26"/>
                <a:gd name="T19" fmla="*/ 0 h 17"/>
                <a:gd name="T20" fmla="*/ 6 w 26"/>
                <a:gd name="T21" fmla="*/ 3 h 17"/>
                <a:gd name="T22" fmla="*/ 6 w 26"/>
                <a:gd name="T23" fmla="*/ 5 h 17"/>
                <a:gd name="T24" fmla="*/ 0 w 26"/>
                <a:gd name="T25" fmla="*/ 5 h 17"/>
                <a:gd name="T26" fmla="*/ 0 w 26"/>
                <a:gd name="T27" fmla="*/ 7 h 17"/>
                <a:gd name="T28" fmla="*/ 6 w 26"/>
                <a:gd name="T29" fmla="*/ 9 h 17"/>
                <a:gd name="T30" fmla="*/ 6 w 26"/>
                <a:gd name="T31" fmla="*/ 12 h 17"/>
                <a:gd name="T32" fmla="*/ 12 w 26"/>
                <a:gd name="T33" fmla="*/ 13 h 17"/>
                <a:gd name="T34" fmla="*/ 12 w 26"/>
                <a:gd name="T35" fmla="*/ 13 h 17"/>
                <a:gd name="T36" fmla="*/ 19 w 26"/>
                <a:gd name="T37" fmla="*/ 16 h 17"/>
                <a:gd name="T38" fmla="*/ 19 w 26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" h="17">
                  <a:moveTo>
                    <a:pt x="19" y="16"/>
                  </a:moveTo>
                  <a:lnTo>
                    <a:pt x="25" y="14"/>
                  </a:lnTo>
                  <a:lnTo>
                    <a:pt x="25" y="12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9"/>
                  </a:lnTo>
                  <a:lnTo>
                    <a:pt x="6" y="12"/>
                  </a:lnTo>
                  <a:lnTo>
                    <a:pt x="12" y="13"/>
                  </a:lnTo>
                  <a:lnTo>
                    <a:pt x="19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Freeform 107"/>
            <p:cNvSpPr>
              <a:spLocks/>
            </p:cNvSpPr>
            <p:nvPr/>
          </p:nvSpPr>
          <p:spPr bwMode="auto">
            <a:xfrm>
              <a:off x="3347" y="1536"/>
              <a:ext cx="26" cy="17"/>
            </a:xfrm>
            <a:custGeom>
              <a:avLst/>
              <a:gdLst>
                <a:gd name="T0" fmla="*/ 3 w 26"/>
                <a:gd name="T1" fmla="*/ 0 h 17"/>
                <a:gd name="T2" fmla="*/ 25 w 26"/>
                <a:gd name="T3" fmla="*/ 5 h 17"/>
                <a:gd name="T4" fmla="*/ 24 w 26"/>
                <a:gd name="T5" fmla="*/ 16 h 17"/>
                <a:gd name="T6" fmla="*/ 0 w 26"/>
                <a:gd name="T7" fmla="*/ 10 h 17"/>
                <a:gd name="T8" fmla="*/ 3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3" y="0"/>
                  </a:moveTo>
                  <a:lnTo>
                    <a:pt x="25" y="5"/>
                  </a:lnTo>
                  <a:lnTo>
                    <a:pt x="24" y="16"/>
                  </a:lnTo>
                  <a:lnTo>
                    <a:pt x="0" y="10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Freeform 108"/>
            <p:cNvSpPr>
              <a:spLocks/>
            </p:cNvSpPr>
            <p:nvPr/>
          </p:nvSpPr>
          <p:spPr bwMode="auto">
            <a:xfrm>
              <a:off x="3361" y="1535"/>
              <a:ext cx="24" cy="17"/>
            </a:xfrm>
            <a:custGeom>
              <a:avLst/>
              <a:gdLst>
                <a:gd name="T0" fmla="*/ 0 w 24"/>
                <a:gd name="T1" fmla="*/ 6 h 17"/>
                <a:gd name="T2" fmla="*/ 1 w 24"/>
                <a:gd name="T3" fmla="*/ 10 h 17"/>
                <a:gd name="T4" fmla="*/ 4 w 24"/>
                <a:gd name="T5" fmla="*/ 9 h 17"/>
                <a:gd name="T6" fmla="*/ 4 w 24"/>
                <a:gd name="T7" fmla="*/ 14 h 17"/>
                <a:gd name="T8" fmla="*/ 8 w 24"/>
                <a:gd name="T9" fmla="*/ 16 h 17"/>
                <a:gd name="T10" fmla="*/ 8 w 24"/>
                <a:gd name="T11" fmla="*/ 16 h 17"/>
                <a:gd name="T12" fmla="*/ 11 w 24"/>
                <a:gd name="T13" fmla="*/ 16 h 17"/>
                <a:gd name="T14" fmla="*/ 14 w 24"/>
                <a:gd name="T15" fmla="*/ 16 h 17"/>
                <a:gd name="T16" fmla="*/ 14 w 24"/>
                <a:gd name="T17" fmla="*/ 16 h 17"/>
                <a:gd name="T18" fmla="*/ 17 w 24"/>
                <a:gd name="T19" fmla="*/ 16 h 17"/>
                <a:gd name="T20" fmla="*/ 20 w 24"/>
                <a:gd name="T21" fmla="*/ 13 h 17"/>
                <a:gd name="T22" fmla="*/ 19 w 24"/>
                <a:gd name="T23" fmla="*/ 7 h 17"/>
                <a:gd name="T24" fmla="*/ 23 w 24"/>
                <a:gd name="T25" fmla="*/ 7 h 17"/>
                <a:gd name="T26" fmla="*/ 23 w 24"/>
                <a:gd name="T27" fmla="*/ 5 h 17"/>
                <a:gd name="T28" fmla="*/ 19 w 24"/>
                <a:gd name="T29" fmla="*/ 3 h 17"/>
                <a:gd name="T30" fmla="*/ 19 w 24"/>
                <a:gd name="T31" fmla="*/ 3 h 17"/>
                <a:gd name="T32" fmla="*/ 19 w 24"/>
                <a:gd name="T33" fmla="*/ 0 h 17"/>
                <a:gd name="T34" fmla="*/ 16 w 24"/>
                <a:gd name="T35" fmla="*/ 0 h 17"/>
                <a:gd name="T36" fmla="*/ 12 w 24"/>
                <a:gd name="T37" fmla="*/ 1 h 17"/>
                <a:gd name="T38" fmla="*/ 7 w 24"/>
                <a:gd name="T39" fmla="*/ 1 h 17"/>
                <a:gd name="T40" fmla="*/ 7 w 24"/>
                <a:gd name="T41" fmla="*/ 1 h 17"/>
                <a:gd name="T42" fmla="*/ 4 w 24"/>
                <a:gd name="T43" fmla="*/ 2 h 17"/>
                <a:gd name="T44" fmla="*/ 4 w 24"/>
                <a:gd name="T45" fmla="*/ 4 h 17"/>
                <a:gd name="T46" fmla="*/ 4 w 24"/>
                <a:gd name="T47" fmla="*/ 4 h 17"/>
                <a:gd name="T48" fmla="*/ 0 w 24"/>
                <a:gd name="T49" fmla="*/ 6 h 17"/>
                <a:gd name="T50" fmla="*/ 0 w 24"/>
                <a:gd name="T51" fmla="*/ 6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7">
                  <a:moveTo>
                    <a:pt x="0" y="6"/>
                  </a:moveTo>
                  <a:lnTo>
                    <a:pt x="1" y="10"/>
                  </a:lnTo>
                  <a:lnTo>
                    <a:pt x="4" y="9"/>
                  </a:lnTo>
                  <a:lnTo>
                    <a:pt x="4" y="14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7" y="16"/>
                  </a:lnTo>
                  <a:lnTo>
                    <a:pt x="20" y="13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7" y="1"/>
                  </a:lnTo>
                  <a:lnTo>
                    <a:pt x="4" y="2"/>
                  </a:lnTo>
                  <a:lnTo>
                    <a:pt x="4" y="4"/>
                  </a:lnTo>
                  <a:lnTo>
                    <a:pt x="0" y="6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Line 109"/>
            <p:cNvSpPr>
              <a:spLocks noChangeShapeType="1"/>
            </p:cNvSpPr>
            <p:nvPr/>
          </p:nvSpPr>
          <p:spPr bwMode="auto">
            <a:xfrm flipV="1">
              <a:off x="3355" y="1526"/>
              <a:ext cx="14" cy="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Line 110"/>
            <p:cNvSpPr>
              <a:spLocks noChangeShapeType="1"/>
            </p:cNvSpPr>
            <p:nvPr/>
          </p:nvSpPr>
          <p:spPr bwMode="auto">
            <a:xfrm>
              <a:off x="3358" y="1524"/>
              <a:ext cx="13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Freeform 111"/>
            <p:cNvSpPr>
              <a:spLocks/>
            </p:cNvSpPr>
            <p:nvPr/>
          </p:nvSpPr>
          <p:spPr bwMode="auto">
            <a:xfrm>
              <a:off x="3355" y="1521"/>
              <a:ext cx="25" cy="18"/>
            </a:xfrm>
            <a:custGeom>
              <a:avLst/>
              <a:gdLst>
                <a:gd name="T0" fmla="*/ 18 w 25"/>
                <a:gd name="T1" fmla="*/ 16 h 18"/>
                <a:gd name="T2" fmla="*/ 18 w 25"/>
                <a:gd name="T3" fmla="*/ 16 h 18"/>
                <a:gd name="T4" fmla="*/ 18 w 25"/>
                <a:gd name="T5" fmla="*/ 14 h 18"/>
                <a:gd name="T6" fmla="*/ 24 w 25"/>
                <a:gd name="T7" fmla="*/ 13 h 18"/>
                <a:gd name="T8" fmla="*/ 23 w 25"/>
                <a:gd name="T9" fmla="*/ 2 h 18"/>
                <a:gd name="T10" fmla="*/ 18 w 25"/>
                <a:gd name="T11" fmla="*/ 3 h 18"/>
                <a:gd name="T12" fmla="*/ 18 w 25"/>
                <a:gd name="T13" fmla="*/ 0 h 18"/>
                <a:gd name="T14" fmla="*/ 12 w 25"/>
                <a:gd name="T15" fmla="*/ 1 h 18"/>
                <a:gd name="T16" fmla="*/ 12 w 25"/>
                <a:gd name="T17" fmla="*/ 3 h 18"/>
                <a:gd name="T18" fmla="*/ 6 w 25"/>
                <a:gd name="T19" fmla="*/ 3 h 18"/>
                <a:gd name="T20" fmla="*/ 0 w 25"/>
                <a:gd name="T21" fmla="*/ 7 h 18"/>
                <a:gd name="T22" fmla="*/ 0 w 25"/>
                <a:gd name="T23" fmla="*/ 8 h 18"/>
                <a:gd name="T24" fmla="*/ 0 w 25"/>
                <a:gd name="T25" fmla="*/ 8 h 18"/>
                <a:gd name="T26" fmla="*/ 1 w 25"/>
                <a:gd name="T27" fmla="*/ 11 h 18"/>
                <a:gd name="T28" fmla="*/ 1 w 25"/>
                <a:gd name="T29" fmla="*/ 13 h 18"/>
                <a:gd name="T30" fmla="*/ 1 w 25"/>
                <a:gd name="T31" fmla="*/ 13 h 18"/>
                <a:gd name="T32" fmla="*/ 6 w 25"/>
                <a:gd name="T33" fmla="*/ 15 h 18"/>
                <a:gd name="T34" fmla="*/ 12 w 25"/>
                <a:gd name="T35" fmla="*/ 15 h 18"/>
                <a:gd name="T36" fmla="*/ 12 w 25"/>
                <a:gd name="T37" fmla="*/ 17 h 18"/>
                <a:gd name="T38" fmla="*/ 18 w 25"/>
                <a:gd name="T39" fmla="*/ 16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8">
                  <a:moveTo>
                    <a:pt x="18" y="16"/>
                  </a:moveTo>
                  <a:lnTo>
                    <a:pt x="18" y="16"/>
                  </a:lnTo>
                  <a:lnTo>
                    <a:pt x="18" y="14"/>
                  </a:lnTo>
                  <a:lnTo>
                    <a:pt x="24" y="13"/>
                  </a:lnTo>
                  <a:lnTo>
                    <a:pt x="23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6" y="3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6" y="15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8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Freeform 112"/>
            <p:cNvSpPr>
              <a:spLocks/>
            </p:cNvSpPr>
            <p:nvPr/>
          </p:nvSpPr>
          <p:spPr bwMode="auto">
            <a:xfrm>
              <a:off x="3354" y="1526"/>
              <a:ext cx="27" cy="17"/>
            </a:xfrm>
            <a:custGeom>
              <a:avLst/>
              <a:gdLst>
                <a:gd name="T0" fmla="*/ 2 w 27"/>
                <a:gd name="T1" fmla="*/ 0 h 17"/>
                <a:gd name="T2" fmla="*/ 26 w 27"/>
                <a:gd name="T3" fmla="*/ 5 h 17"/>
                <a:gd name="T4" fmla="*/ 24 w 27"/>
                <a:gd name="T5" fmla="*/ 16 h 17"/>
                <a:gd name="T6" fmla="*/ 0 w 27"/>
                <a:gd name="T7" fmla="*/ 10 h 17"/>
                <a:gd name="T8" fmla="*/ 2 w 27"/>
                <a:gd name="T9" fmla="*/ 0 h 17"/>
                <a:gd name="T10" fmla="*/ 2 w 2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7">
                  <a:moveTo>
                    <a:pt x="2" y="0"/>
                  </a:moveTo>
                  <a:lnTo>
                    <a:pt x="26" y="5"/>
                  </a:lnTo>
                  <a:lnTo>
                    <a:pt x="24" y="16"/>
                  </a:lnTo>
                  <a:lnTo>
                    <a:pt x="0" y="10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Freeform 113"/>
            <p:cNvSpPr>
              <a:spLocks/>
            </p:cNvSpPr>
            <p:nvPr/>
          </p:nvSpPr>
          <p:spPr bwMode="auto">
            <a:xfrm>
              <a:off x="3366" y="1525"/>
              <a:ext cx="24" cy="17"/>
            </a:xfrm>
            <a:custGeom>
              <a:avLst/>
              <a:gdLst>
                <a:gd name="T0" fmla="*/ 0 w 24"/>
                <a:gd name="T1" fmla="*/ 8 h 17"/>
                <a:gd name="T2" fmla="*/ 1 w 24"/>
                <a:gd name="T3" fmla="*/ 10 h 17"/>
                <a:gd name="T4" fmla="*/ 1 w 24"/>
                <a:gd name="T5" fmla="*/ 12 h 17"/>
                <a:gd name="T6" fmla="*/ 8 w 24"/>
                <a:gd name="T7" fmla="*/ 16 h 17"/>
                <a:gd name="T8" fmla="*/ 12 w 24"/>
                <a:gd name="T9" fmla="*/ 15 h 17"/>
                <a:gd name="T10" fmla="*/ 12 w 24"/>
                <a:gd name="T11" fmla="*/ 13 h 17"/>
                <a:gd name="T12" fmla="*/ 16 w 24"/>
                <a:gd name="T13" fmla="*/ 12 h 17"/>
                <a:gd name="T14" fmla="*/ 20 w 24"/>
                <a:gd name="T15" fmla="*/ 10 h 17"/>
                <a:gd name="T16" fmla="*/ 19 w 24"/>
                <a:gd name="T17" fmla="*/ 7 h 17"/>
                <a:gd name="T18" fmla="*/ 23 w 24"/>
                <a:gd name="T19" fmla="*/ 7 h 17"/>
                <a:gd name="T20" fmla="*/ 23 w 24"/>
                <a:gd name="T21" fmla="*/ 3 h 17"/>
                <a:gd name="T22" fmla="*/ 19 w 24"/>
                <a:gd name="T23" fmla="*/ 3 h 17"/>
                <a:gd name="T24" fmla="*/ 19 w 24"/>
                <a:gd name="T25" fmla="*/ 1 h 17"/>
                <a:gd name="T26" fmla="*/ 15 w 24"/>
                <a:gd name="T27" fmla="*/ 0 h 17"/>
                <a:gd name="T28" fmla="*/ 12 w 24"/>
                <a:gd name="T29" fmla="*/ 0 h 17"/>
                <a:gd name="T30" fmla="*/ 12 w 24"/>
                <a:gd name="T31" fmla="*/ 0 h 17"/>
                <a:gd name="T32" fmla="*/ 8 w 24"/>
                <a:gd name="T33" fmla="*/ 0 h 17"/>
                <a:gd name="T34" fmla="*/ 0 w 24"/>
                <a:gd name="T35" fmla="*/ 6 h 17"/>
                <a:gd name="T36" fmla="*/ 0 w 24"/>
                <a:gd name="T37" fmla="*/ 8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" h="17">
                  <a:moveTo>
                    <a:pt x="0" y="8"/>
                  </a:moveTo>
                  <a:lnTo>
                    <a:pt x="1" y="10"/>
                  </a:lnTo>
                  <a:lnTo>
                    <a:pt x="1" y="12"/>
                  </a:lnTo>
                  <a:lnTo>
                    <a:pt x="8" y="16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6" y="12"/>
                  </a:lnTo>
                  <a:lnTo>
                    <a:pt x="20" y="10"/>
                  </a:lnTo>
                  <a:lnTo>
                    <a:pt x="19" y="7"/>
                  </a:lnTo>
                  <a:lnTo>
                    <a:pt x="23" y="7"/>
                  </a:lnTo>
                  <a:lnTo>
                    <a:pt x="23" y="3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8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Line 114"/>
            <p:cNvSpPr>
              <a:spLocks noChangeShapeType="1"/>
            </p:cNvSpPr>
            <p:nvPr/>
          </p:nvSpPr>
          <p:spPr bwMode="auto">
            <a:xfrm>
              <a:off x="3379" y="1518"/>
              <a:ext cx="14" cy="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Line 115"/>
            <p:cNvSpPr>
              <a:spLocks noChangeShapeType="1"/>
            </p:cNvSpPr>
            <p:nvPr/>
          </p:nvSpPr>
          <p:spPr bwMode="auto">
            <a:xfrm>
              <a:off x="3380" y="1516"/>
              <a:ext cx="12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Freeform 116"/>
            <p:cNvSpPr>
              <a:spLocks/>
            </p:cNvSpPr>
            <p:nvPr/>
          </p:nvSpPr>
          <p:spPr bwMode="auto">
            <a:xfrm>
              <a:off x="3378" y="1517"/>
              <a:ext cx="23" cy="17"/>
            </a:xfrm>
            <a:custGeom>
              <a:avLst/>
              <a:gdLst>
                <a:gd name="T0" fmla="*/ 16 w 23"/>
                <a:gd name="T1" fmla="*/ 16 h 17"/>
                <a:gd name="T2" fmla="*/ 22 w 23"/>
                <a:gd name="T3" fmla="*/ 16 h 17"/>
                <a:gd name="T4" fmla="*/ 22 w 23"/>
                <a:gd name="T5" fmla="*/ 13 h 17"/>
                <a:gd name="T6" fmla="*/ 22 w 23"/>
                <a:gd name="T7" fmla="*/ 13 h 17"/>
                <a:gd name="T8" fmla="*/ 22 w 23"/>
                <a:gd name="T9" fmla="*/ 2 h 17"/>
                <a:gd name="T10" fmla="*/ 22 w 23"/>
                <a:gd name="T11" fmla="*/ 2 h 17"/>
                <a:gd name="T12" fmla="*/ 22 w 23"/>
                <a:gd name="T13" fmla="*/ 0 h 17"/>
                <a:gd name="T14" fmla="*/ 16 w 23"/>
                <a:gd name="T15" fmla="*/ 0 h 17"/>
                <a:gd name="T16" fmla="*/ 11 w 23"/>
                <a:gd name="T17" fmla="*/ 3 h 17"/>
                <a:gd name="T18" fmla="*/ 11 w 23"/>
                <a:gd name="T19" fmla="*/ 3 h 17"/>
                <a:gd name="T20" fmla="*/ 5 w 23"/>
                <a:gd name="T21" fmla="*/ 5 h 17"/>
                <a:gd name="T22" fmla="*/ 5 w 23"/>
                <a:gd name="T23" fmla="*/ 5 h 17"/>
                <a:gd name="T24" fmla="*/ 0 w 23"/>
                <a:gd name="T25" fmla="*/ 9 h 17"/>
                <a:gd name="T26" fmla="*/ 0 w 23"/>
                <a:gd name="T27" fmla="*/ 11 h 17"/>
                <a:gd name="T28" fmla="*/ 5 w 23"/>
                <a:gd name="T29" fmla="*/ 12 h 17"/>
                <a:gd name="T30" fmla="*/ 5 w 23"/>
                <a:gd name="T31" fmla="*/ 12 h 17"/>
                <a:gd name="T32" fmla="*/ 11 w 23"/>
                <a:gd name="T33" fmla="*/ 14 h 17"/>
                <a:gd name="T34" fmla="*/ 11 w 23"/>
                <a:gd name="T35" fmla="*/ 14 h 17"/>
                <a:gd name="T36" fmla="*/ 16 w 23"/>
                <a:gd name="T37" fmla="*/ 16 h 17"/>
                <a:gd name="T38" fmla="*/ 16 w 23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17">
                  <a:moveTo>
                    <a:pt x="16" y="16"/>
                  </a:moveTo>
                  <a:lnTo>
                    <a:pt x="22" y="16"/>
                  </a:lnTo>
                  <a:lnTo>
                    <a:pt x="22" y="13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1" y="3"/>
                  </a:lnTo>
                  <a:lnTo>
                    <a:pt x="5" y="5"/>
                  </a:lnTo>
                  <a:lnTo>
                    <a:pt x="0" y="9"/>
                  </a:lnTo>
                  <a:lnTo>
                    <a:pt x="0" y="11"/>
                  </a:lnTo>
                  <a:lnTo>
                    <a:pt x="5" y="12"/>
                  </a:lnTo>
                  <a:lnTo>
                    <a:pt x="11" y="14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Freeform 117"/>
            <p:cNvSpPr>
              <a:spLocks/>
            </p:cNvSpPr>
            <p:nvPr/>
          </p:nvSpPr>
          <p:spPr bwMode="auto">
            <a:xfrm>
              <a:off x="3377" y="1520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25 w 26"/>
                <a:gd name="T3" fmla="*/ 4 h 17"/>
                <a:gd name="T4" fmla="*/ 23 w 26"/>
                <a:gd name="T5" fmla="*/ 16 h 17"/>
                <a:gd name="T6" fmla="*/ 0 w 26"/>
                <a:gd name="T7" fmla="*/ 12 h 17"/>
                <a:gd name="T8" fmla="*/ 2 w 26"/>
                <a:gd name="T9" fmla="*/ 0 h 17"/>
                <a:gd name="T10" fmla="*/ 2 w 2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2" y="0"/>
                  </a:moveTo>
                  <a:lnTo>
                    <a:pt x="25" y="4"/>
                  </a:lnTo>
                  <a:lnTo>
                    <a:pt x="23" y="16"/>
                  </a:lnTo>
                  <a:lnTo>
                    <a:pt x="0" y="12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Freeform 118"/>
            <p:cNvSpPr>
              <a:spLocks/>
            </p:cNvSpPr>
            <p:nvPr/>
          </p:nvSpPr>
          <p:spPr bwMode="auto">
            <a:xfrm>
              <a:off x="3390" y="1517"/>
              <a:ext cx="25" cy="18"/>
            </a:xfrm>
            <a:custGeom>
              <a:avLst/>
              <a:gdLst>
                <a:gd name="T0" fmla="*/ 0 w 25"/>
                <a:gd name="T1" fmla="*/ 9 h 18"/>
                <a:gd name="T2" fmla="*/ 0 w 25"/>
                <a:gd name="T3" fmla="*/ 9 h 18"/>
                <a:gd name="T4" fmla="*/ 3 w 25"/>
                <a:gd name="T5" fmla="*/ 10 h 18"/>
                <a:gd name="T6" fmla="*/ 3 w 25"/>
                <a:gd name="T7" fmla="*/ 13 h 18"/>
                <a:gd name="T8" fmla="*/ 8 w 25"/>
                <a:gd name="T9" fmla="*/ 15 h 18"/>
                <a:gd name="T10" fmla="*/ 8 w 25"/>
                <a:gd name="T11" fmla="*/ 15 h 18"/>
                <a:gd name="T12" fmla="*/ 11 w 25"/>
                <a:gd name="T13" fmla="*/ 17 h 18"/>
                <a:gd name="T14" fmla="*/ 14 w 25"/>
                <a:gd name="T15" fmla="*/ 16 h 18"/>
                <a:gd name="T16" fmla="*/ 14 w 25"/>
                <a:gd name="T17" fmla="*/ 13 h 18"/>
                <a:gd name="T18" fmla="*/ 17 w 25"/>
                <a:gd name="T19" fmla="*/ 14 h 18"/>
                <a:gd name="T20" fmla="*/ 20 w 25"/>
                <a:gd name="T21" fmla="*/ 11 h 18"/>
                <a:gd name="T22" fmla="*/ 20 w 25"/>
                <a:gd name="T23" fmla="*/ 9 h 18"/>
                <a:gd name="T24" fmla="*/ 24 w 25"/>
                <a:gd name="T25" fmla="*/ 6 h 18"/>
                <a:gd name="T26" fmla="*/ 24 w 25"/>
                <a:gd name="T27" fmla="*/ 4 h 18"/>
                <a:gd name="T28" fmla="*/ 20 w 25"/>
                <a:gd name="T29" fmla="*/ 5 h 18"/>
                <a:gd name="T30" fmla="*/ 20 w 25"/>
                <a:gd name="T31" fmla="*/ 2 h 18"/>
                <a:gd name="T32" fmla="*/ 16 w 25"/>
                <a:gd name="T33" fmla="*/ 0 h 18"/>
                <a:gd name="T34" fmla="*/ 13 w 25"/>
                <a:gd name="T35" fmla="*/ 1 h 18"/>
                <a:gd name="T36" fmla="*/ 13 w 25"/>
                <a:gd name="T37" fmla="*/ 1 h 18"/>
                <a:gd name="T38" fmla="*/ 9 w 25"/>
                <a:gd name="T39" fmla="*/ 1 h 18"/>
                <a:gd name="T40" fmla="*/ 7 w 25"/>
                <a:gd name="T41" fmla="*/ 1 h 18"/>
                <a:gd name="T42" fmla="*/ 7 w 25"/>
                <a:gd name="T43" fmla="*/ 1 h 18"/>
                <a:gd name="T44" fmla="*/ 4 w 25"/>
                <a:gd name="T45" fmla="*/ 4 h 18"/>
                <a:gd name="T46" fmla="*/ 4 w 25"/>
                <a:gd name="T47" fmla="*/ 6 h 18"/>
                <a:gd name="T48" fmla="*/ 0 w 25"/>
                <a:gd name="T49" fmla="*/ 7 h 18"/>
                <a:gd name="T50" fmla="*/ 0 w 25"/>
                <a:gd name="T51" fmla="*/ 9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" h="18">
                  <a:moveTo>
                    <a:pt x="0" y="9"/>
                  </a:moveTo>
                  <a:lnTo>
                    <a:pt x="0" y="9"/>
                  </a:lnTo>
                  <a:lnTo>
                    <a:pt x="3" y="10"/>
                  </a:lnTo>
                  <a:lnTo>
                    <a:pt x="3" y="13"/>
                  </a:lnTo>
                  <a:lnTo>
                    <a:pt x="8" y="15"/>
                  </a:lnTo>
                  <a:lnTo>
                    <a:pt x="11" y="17"/>
                  </a:lnTo>
                  <a:lnTo>
                    <a:pt x="14" y="16"/>
                  </a:lnTo>
                  <a:lnTo>
                    <a:pt x="14" y="13"/>
                  </a:lnTo>
                  <a:lnTo>
                    <a:pt x="17" y="14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20" y="5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4" y="4"/>
                  </a:lnTo>
                  <a:lnTo>
                    <a:pt x="4" y="6"/>
                  </a:lnTo>
                  <a:lnTo>
                    <a:pt x="0" y="7"/>
                  </a:lnTo>
                  <a:lnTo>
                    <a:pt x="0" y="9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Line 119"/>
            <p:cNvSpPr>
              <a:spLocks noChangeShapeType="1"/>
            </p:cNvSpPr>
            <p:nvPr/>
          </p:nvSpPr>
          <p:spPr bwMode="auto">
            <a:xfrm flipV="1">
              <a:off x="3399" y="1521"/>
              <a:ext cx="12" cy="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Line 120"/>
            <p:cNvSpPr>
              <a:spLocks noChangeShapeType="1"/>
            </p:cNvSpPr>
            <p:nvPr/>
          </p:nvSpPr>
          <p:spPr bwMode="auto">
            <a:xfrm>
              <a:off x="3400" y="1518"/>
              <a:ext cx="15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Freeform 121"/>
            <p:cNvSpPr>
              <a:spLocks/>
            </p:cNvSpPr>
            <p:nvPr/>
          </p:nvSpPr>
          <p:spPr bwMode="auto">
            <a:xfrm>
              <a:off x="3399" y="1517"/>
              <a:ext cx="23" cy="18"/>
            </a:xfrm>
            <a:custGeom>
              <a:avLst/>
              <a:gdLst>
                <a:gd name="T0" fmla="*/ 17 w 23"/>
                <a:gd name="T1" fmla="*/ 16 h 18"/>
                <a:gd name="T2" fmla="*/ 22 w 23"/>
                <a:gd name="T3" fmla="*/ 15 h 18"/>
                <a:gd name="T4" fmla="*/ 22 w 23"/>
                <a:gd name="T5" fmla="*/ 15 h 18"/>
                <a:gd name="T6" fmla="*/ 22 w 23"/>
                <a:gd name="T7" fmla="*/ 12 h 18"/>
                <a:gd name="T8" fmla="*/ 22 w 23"/>
                <a:gd name="T9" fmla="*/ 2 h 18"/>
                <a:gd name="T10" fmla="*/ 22 w 23"/>
                <a:gd name="T11" fmla="*/ 0 h 18"/>
                <a:gd name="T12" fmla="*/ 22 w 23"/>
                <a:gd name="T13" fmla="*/ 0 h 18"/>
                <a:gd name="T14" fmla="*/ 16 w 23"/>
                <a:gd name="T15" fmla="*/ 0 h 18"/>
                <a:gd name="T16" fmla="*/ 11 w 23"/>
                <a:gd name="T17" fmla="*/ 1 h 18"/>
                <a:gd name="T18" fmla="*/ 11 w 23"/>
                <a:gd name="T19" fmla="*/ 1 h 18"/>
                <a:gd name="T20" fmla="*/ 6 w 23"/>
                <a:gd name="T21" fmla="*/ 7 h 18"/>
                <a:gd name="T22" fmla="*/ 6 w 23"/>
                <a:gd name="T23" fmla="*/ 7 h 18"/>
                <a:gd name="T24" fmla="*/ 0 w 23"/>
                <a:gd name="T25" fmla="*/ 11 h 18"/>
                <a:gd name="T26" fmla="*/ 0 w 23"/>
                <a:gd name="T27" fmla="*/ 13 h 18"/>
                <a:gd name="T28" fmla="*/ 5 w 23"/>
                <a:gd name="T29" fmla="*/ 13 h 18"/>
                <a:gd name="T30" fmla="*/ 6 w 23"/>
                <a:gd name="T31" fmla="*/ 15 h 18"/>
                <a:gd name="T32" fmla="*/ 11 w 23"/>
                <a:gd name="T33" fmla="*/ 17 h 18"/>
                <a:gd name="T34" fmla="*/ 11 w 23"/>
                <a:gd name="T35" fmla="*/ 17 h 18"/>
                <a:gd name="T36" fmla="*/ 17 w 23"/>
                <a:gd name="T37" fmla="*/ 16 h 18"/>
                <a:gd name="T38" fmla="*/ 17 w 23"/>
                <a:gd name="T39" fmla="*/ 16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18">
                  <a:moveTo>
                    <a:pt x="17" y="16"/>
                  </a:moveTo>
                  <a:lnTo>
                    <a:pt x="22" y="15"/>
                  </a:lnTo>
                  <a:lnTo>
                    <a:pt x="22" y="12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6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5" y="13"/>
                  </a:lnTo>
                  <a:lnTo>
                    <a:pt x="6" y="15"/>
                  </a:lnTo>
                  <a:lnTo>
                    <a:pt x="11" y="17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Freeform 122"/>
            <p:cNvSpPr>
              <a:spLocks/>
            </p:cNvSpPr>
            <p:nvPr/>
          </p:nvSpPr>
          <p:spPr bwMode="auto">
            <a:xfrm>
              <a:off x="3397" y="1519"/>
              <a:ext cx="26" cy="17"/>
            </a:xfrm>
            <a:custGeom>
              <a:avLst/>
              <a:gdLst>
                <a:gd name="T0" fmla="*/ 3 w 26"/>
                <a:gd name="T1" fmla="*/ 2 h 17"/>
                <a:gd name="T2" fmla="*/ 25 w 26"/>
                <a:gd name="T3" fmla="*/ 4 h 17"/>
                <a:gd name="T4" fmla="*/ 23 w 26"/>
                <a:gd name="T5" fmla="*/ 16 h 17"/>
                <a:gd name="T6" fmla="*/ 0 w 26"/>
                <a:gd name="T7" fmla="*/ 13 h 17"/>
                <a:gd name="T8" fmla="*/ 3 w 26"/>
                <a:gd name="T9" fmla="*/ 0 h 17"/>
                <a:gd name="T10" fmla="*/ 3 w 26"/>
                <a:gd name="T11" fmla="*/ 2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3" y="2"/>
                  </a:moveTo>
                  <a:lnTo>
                    <a:pt x="25" y="4"/>
                  </a:lnTo>
                  <a:lnTo>
                    <a:pt x="23" y="16"/>
                  </a:lnTo>
                  <a:lnTo>
                    <a:pt x="0" y="13"/>
                  </a:lnTo>
                  <a:lnTo>
                    <a:pt x="3" y="0"/>
                  </a:lnTo>
                  <a:lnTo>
                    <a:pt x="3" y="2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Freeform 123"/>
            <p:cNvSpPr>
              <a:spLocks/>
            </p:cNvSpPr>
            <p:nvPr/>
          </p:nvSpPr>
          <p:spPr bwMode="auto">
            <a:xfrm>
              <a:off x="3412" y="1520"/>
              <a:ext cx="25" cy="17"/>
            </a:xfrm>
            <a:custGeom>
              <a:avLst/>
              <a:gdLst>
                <a:gd name="T0" fmla="*/ 0 w 25"/>
                <a:gd name="T1" fmla="*/ 10 h 17"/>
                <a:gd name="T2" fmla="*/ 0 w 25"/>
                <a:gd name="T3" fmla="*/ 10 h 17"/>
                <a:gd name="T4" fmla="*/ 4 w 25"/>
                <a:gd name="T5" fmla="*/ 12 h 17"/>
                <a:gd name="T6" fmla="*/ 4 w 25"/>
                <a:gd name="T7" fmla="*/ 14 h 17"/>
                <a:gd name="T8" fmla="*/ 7 w 25"/>
                <a:gd name="T9" fmla="*/ 16 h 17"/>
                <a:gd name="T10" fmla="*/ 7 w 25"/>
                <a:gd name="T11" fmla="*/ 16 h 17"/>
                <a:gd name="T12" fmla="*/ 11 w 25"/>
                <a:gd name="T13" fmla="*/ 15 h 17"/>
                <a:gd name="T14" fmla="*/ 14 w 25"/>
                <a:gd name="T15" fmla="*/ 15 h 17"/>
                <a:gd name="T16" fmla="*/ 14 w 25"/>
                <a:gd name="T17" fmla="*/ 15 h 17"/>
                <a:gd name="T18" fmla="*/ 17 w 25"/>
                <a:gd name="T19" fmla="*/ 14 h 17"/>
                <a:gd name="T20" fmla="*/ 20 w 25"/>
                <a:gd name="T21" fmla="*/ 13 h 17"/>
                <a:gd name="T22" fmla="*/ 20 w 25"/>
                <a:gd name="T23" fmla="*/ 11 h 17"/>
                <a:gd name="T24" fmla="*/ 23 w 25"/>
                <a:gd name="T25" fmla="*/ 8 h 17"/>
                <a:gd name="T26" fmla="*/ 24 w 25"/>
                <a:gd name="T27" fmla="*/ 6 h 17"/>
                <a:gd name="T28" fmla="*/ 19 w 25"/>
                <a:gd name="T29" fmla="*/ 4 h 17"/>
                <a:gd name="T30" fmla="*/ 19 w 25"/>
                <a:gd name="T31" fmla="*/ 4 h 17"/>
                <a:gd name="T32" fmla="*/ 16 w 25"/>
                <a:gd name="T33" fmla="*/ 2 h 17"/>
                <a:gd name="T34" fmla="*/ 13 w 25"/>
                <a:gd name="T35" fmla="*/ 3 h 17"/>
                <a:gd name="T36" fmla="*/ 13 w 25"/>
                <a:gd name="T37" fmla="*/ 1 h 17"/>
                <a:gd name="T38" fmla="*/ 10 w 25"/>
                <a:gd name="T39" fmla="*/ 0 h 17"/>
                <a:gd name="T40" fmla="*/ 7 w 25"/>
                <a:gd name="T41" fmla="*/ 3 h 17"/>
                <a:gd name="T42" fmla="*/ 7 w 25"/>
                <a:gd name="T43" fmla="*/ 3 h 17"/>
                <a:gd name="T44" fmla="*/ 3 w 25"/>
                <a:gd name="T45" fmla="*/ 5 h 17"/>
                <a:gd name="T46" fmla="*/ 3 w 25"/>
                <a:gd name="T47" fmla="*/ 5 h 17"/>
                <a:gd name="T48" fmla="*/ 0 w 25"/>
                <a:gd name="T49" fmla="*/ 8 h 17"/>
                <a:gd name="T50" fmla="*/ 0 w 25"/>
                <a:gd name="T51" fmla="*/ 10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" h="17">
                  <a:moveTo>
                    <a:pt x="0" y="10"/>
                  </a:moveTo>
                  <a:lnTo>
                    <a:pt x="0" y="10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11" y="15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19" y="4"/>
                  </a:lnTo>
                  <a:lnTo>
                    <a:pt x="16" y="2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7" y="3"/>
                  </a:lnTo>
                  <a:lnTo>
                    <a:pt x="3" y="5"/>
                  </a:lnTo>
                  <a:lnTo>
                    <a:pt x="0" y="8"/>
                  </a:lnTo>
                  <a:lnTo>
                    <a:pt x="0" y="1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Line 124"/>
            <p:cNvSpPr>
              <a:spLocks noChangeShapeType="1"/>
            </p:cNvSpPr>
            <p:nvPr/>
          </p:nvSpPr>
          <p:spPr bwMode="auto">
            <a:xfrm flipV="1">
              <a:off x="3410" y="1531"/>
              <a:ext cx="13" cy="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Line 125"/>
            <p:cNvSpPr>
              <a:spLocks noChangeShapeType="1"/>
            </p:cNvSpPr>
            <p:nvPr/>
          </p:nvSpPr>
          <p:spPr bwMode="auto">
            <a:xfrm>
              <a:off x="3412" y="1529"/>
              <a:ext cx="11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Freeform 126"/>
            <p:cNvSpPr>
              <a:spLocks/>
            </p:cNvSpPr>
            <p:nvPr/>
          </p:nvSpPr>
          <p:spPr bwMode="auto">
            <a:xfrm>
              <a:off x="3410" y="1527"/>
              <a:ext cx="25" cy="17"/>
            </a:xfrm>
            <a:custGeom>
              <a:avLst/>
              <a:gdLst>
                <a:gd name="T0" fmla="*/ 19 w 25"/>
                <a:gd name="T1" fmla="*/ 14 h 17"/>
                <a:gd name="T2" fmla="*/ 19 w 25"/>
                <a:gd name="T3" fmla="*/ 14 h 17"/>
                <a:gd name="T4" fmla="*/ 19 w 25"/>
                <a:gd name="T5" fmla="*/ 14 h 17"/>
                <a:gd name="T6" fmla="*/ 24 w 25"/>
                <a:gd name="T7" fmla="*/ 12 h 17"/>
                <a:gd name="T8" fmla="*/ 24 w 25"/>
                <a:gd name="T9" fmla="*/ 1 h 17"/>
                <a:gd name="T10" fmla="*/ 18 w 25"/>
                <a:gd name="T11" fmla="*/ 0 h 17"/>
                <a:gd name="T12" fmla="*/ 18 w 25"/>
                <a:gd name="T13" fmla="*/ 0 h 17"/>
                <a:gd name="T14" fmla="*/ 14 w 25"/>
                <a:gd name="T15" fmla="*/ 0 h 17"/>
                <a:gd name="T16" fmla="*/ 9 w 25"/>
                <a:gd name="T17" fmla="*/ 0 h 17"/>
                <a:gd name="T18" fmla="*/ 9 w 25"/>
                <a:gd name="T19" fmla="*/ 0 h 17"/>
                <a:gd name="T20" fmla="*/ 5 w 25"/>
                <a:gd name="T21" fmla="*/ 2 h 17"/>
                <a:gd name="T22" fmla="*/ 5 w 25"/>
                <a:gd name="T23" fmla="*/ 6 h 17"/>
                <a:gd name="T24" fmla="*/ 0 w 25"/>
                <a:gd name="T25" fmla="*/ 5 h 17"/>
                <a:gd name="T26" fmla="*/ 1 w 25"/>
                <a:gd name="T27" fmla="*/ 11 h 17"/>
                <a:gd name="T28" fmla="*/ 5 w 25"/>
                <a:gd name="T29" fmla="*/ 10 h 17"/>
                <a:gd name="T30" fmla="*/ 6 w 25"/>
                <a:gd name="T31" fmla="*/ 13 h 17"/>
                <a:gd name="T32" fmla="*/ 10 w 25"/>
                <a:gd name="T33" fmla="*/ 16 h 17"/>
                <a:gd name="T34" fmla="*/ 10 w 25"/>
                <a:gd name="T35" fmla="*/ 16 h 17"/>
                <a:gd name="T36" fmla="*/ 15 w 25"/>
                <a:gd name="T37" fmla="*/ 16 h 17"/>
                <a:gd name="T38" fmla="*/ 19 w 25"/>
                <a:gd name="T39" fmla="*/ 14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7">
                  <a:moveTo>
                    <a:pt x="19" y="14"/>
                  </a:moveTo>
                  <a:lnTo>
                    <a:pt x="19" y="14"/>
                  </a:lnTo>
                  <a:lnTo>
                    <a:pt x="24" y="1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5" y="6"/>
                  </a:lnTo>
                  <a:lnTo>
                    <a:pt x="0" y="5"/>
                  </a:lnTo>
                  <a:lnTo>
                    <a:pt x="1" y="11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10" y="16"/>
                  </a:lnTo>
                  <a:lnTo>
                    <a:pt x="15" y="16"/>
                  </a:lnTo>
                  <a:lnTo>
                    <a:pt x="19" y="14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Freeform 127"/>
            <p:cNvSpPr>
              <a:spLocks/>
            </p:cNvSpPr>
            <p:nvPr/>
          </p:nvSpPr>
          <p:spPr bwMode="auto">
            <a:xfrm>
              <a:off x="3408" y="1530"/>
              <a:ext cx="25" cy="17"/>
            </a:xfrm>
            <a:custGeom>
              <a:avLst/>
              <a:gdLst>
                <a:gd name="T0" fmla="*/ 2 w 25"/>
                <a:gd name="T1" fmla="*/ 1 h 17"/>
                <a:gd name="T2" fmla="*/ 24 w 25"/>
                <a:gd name="T3" fmla="*/ 5 h 17"/>
                <a:gd name="T4" fmla="*/ 22 w 25"/>
                <a:gd name="T5" fmla="*/ 16 h 17"/>
                <a:gd name="T6" fmla="*/ 0 w 25"/>
                <a:gd name="T7" fmla="*/ 11 h 17"/>
                <a:gd name="T8" fmla="*/ 3 w 25"/>
                <a:gd name="T9" fmla="*/ 0 h 17"/>
                <a:gd name="T10" fmla="*/ 2 w 25"/>
                <a:gd name="T11" fmla="*/ 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2" y="1"/>
                  </a:moveTo>
                  <a:lnTo>
                    <a:pt x="24" y="5"/>
                  </a:lnTo>
                  <a:lnTo>
                    <a:pt x="22" y="16"/>
                  </a:lnTo>
                  <a:lnTo>
                    <a:pt x="0" y="11"/>
                  </a:lnTo>
                  <a:lnTo>
                    <a:pt x="3" y="0"/>
                  </a:lnTo>
                  <a:lnTo>
                    <a:pt x="2" y="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Freeform 128"/>
            <p:cNvSpPr>
              <a:spLocks/>
            </p:cNvSpPr>
            <p:nvPr/>
          </p:nvSpPr>
          <p:spPr bwMode="auto">
            <a:xfrm>
              <a:off x="3422" y="1530"/>
              <a:ext cx="22" cy="18"/>
            </a:xfrm>
            <a:custGeom>
              <a:avLst/>
              <a:gdLst>
                <a:gd name="T0" fmla="*/ 0 w 22"/>
                <a:gd name="T1" fmla="*/ 9 h 18"/>
                <a:gd name="T2" fmla="*/ 0 w 22"/>
                <a:gd name="T3" fmla="*/ 11 h 18"/>
                <a:gd name="T4" fmla="*/ 3 w 22"/>
                <a:gd name="T5" fmla="*/ 13 h 18"/>
                <a:gd name="T6" fmla="*/ 3 w 22"/>
                <a:gd name="T7" fmla="*/ 15 h 18"/>
                <a:gd name="T8" fmla="*/ 6 w 22"/>
                <a:gd name="T9" fmla="*/ 16 h 18"/>
                <a:gd name="T10" fmla="*/ 9 w 22"/>
                <a:gd name="T11" fmla="*/ 17 h 18"/>
                <a:gd name="T12" fmla="*/ 9 w 22"/>
                <a:gd name="T13" fmla="*/ 17 h 18"/>
                <a:gd name="T14" fmla="*/ 13 w 22"/>
                <a:gd name="T15" fmla="*/ 16 h 18"/>
                <a:gd name="T16" fmla="*/ 15 w 22"/>
                <a:gd name="T17" fmla="*/ 15 h 18"/>
                <a:gd name="T18" fmla="*/ 15 w 22"/>
                <a:gd name="T19" fmla="*/ 15 h 18"/>
                <a:gd name="T20" fmla="*/ 18 w 22"/>
                <a:gd name="T21" fmla="*/ 13 h 18"/>
                <a:gd name="T22" fmla="*/ 18 w 22"/>
                <a:gd name="T23" fmla="*/ 11 h 18"/>
                <a:gd name="T24" fmla="*/ 21 w 22"/>
                <a:gd name="T25" fmla="*/ 8 h 18"/>
                <a:gd name="T26" fmla="*/ 21 w 22"/>
                <a:gd name="T27" fmla="*/ 6 h 18"/>
                <a:gd name="T28" fmla="*/ 18 w 22"/>
                <a:gd name="T29" fmla="*/ 4 h 18"/>
                <a:gd name="T30" fmla="*/ 18 w 22"/>
                <a:gd name="T31" fmla="*/ 4 h 18"/>
                <a:gd name="T32" fmla="*/ 14 w 22"/>
                <a:gd name="T33" fmla="*/ 3 h 18"/>
                <a:gd name="T34" fmla="*/ 14 w 22"/>
                <a:gd name="T35" fmla="*/ 3 h 18"/>
                <a:gd name="T36" fmla="*/ 12 w 22"/>
                <a:gd name="T37" fmla="*/ 0 h 18"/>
                <a:gd name="T38" fmla="*/ 9 w 22"/>
                <a:gd name="T39" fmla="*/ 1 h 18"/>
                <a:gd name="T40" fmla="*/ 9 w 22"/>
                <a:gd name="T41" fmla="*/ 3 h 18"/>
                <a:gd name="T42" fmla="*/ 6 w 22"/>
                <a:gd name="T43" fmla="*/ 4 h 18"/>
                <a:gd name="T44" fmla="*/ 3 w 22"/>
                <a:gd name="T45" fmla="*/ 6 h 18"/>
                <a:gd name="T46" fmla="*/ 3 w 22"/>
                <a:gd name="T47" fmla="*/ 6 h 18"/>
                <a:gd name="T48" fmla="*/ 0 w 22"/>
                <a:gd name="T49" fmla="*/ 9 h 18"/>
                <a:gd name="T50" fmla="*/ 0 w 22"/>
                <a:gd name="T51" fmla="*/ 9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8">
                  <a:moveTo>
                    <a:pt x="0" y="9"/>
                  </a:moveTo>
                  <a:lnTo>
                    <a:pt x="0" y="11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6" y="16"/>
                  </a:lnTo>
                  <a:lnTo>
                    <a:pt x="9" y="17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8" y="13"/>
                  </a:lnTo>
                  <a:lnTo>
                    <a:pt x="18" y="11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18" y="4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1"/>
                  </a:lnTo>
                  <a:lnTo>
                    <a:pt x="9" y="3"/>
                  </a:lnTo>
                  <a:lnTo>
                    <a:pt x="6" y="4"/>
                  </a:lnTo>
                  <a:lnTo>
                    <a:pt x="3" y="6"/>
                  </a:lnTo>
                  <a:lnTo>
                    <a:pt x="0" y="9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Line 129"/>
            <p:cNvSpPr>
              <a:spLocks noChangeShapeType="1"/>
            </p:cNvSpPr>
            <p:nvPr/>
          </p:nvSpPr>
          <p:spPr bwMode="auto">
            <a:xfrm flipV="1">
              <a:off x="3401" y="1542"/>
              <a:ext cx="14" cy="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Line 130"/>
            <p:cNvSpPr>
              <a:spLocks noChangeShapeType="1"/>
            </p:cNvSpPr>
            <p:nvPr/>
          </p:nvSpPr>
          <p:spPr bwMode="auto">
            <a:xfrm>
              <a:off x="3403" y="1540"/>
              <a:ext cx="12" cy="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Freeform 131"/>
            <p:cNvSpPr>
              <a:spLocks/>
            </p:cNvSpPr>
            <p:nvPr/>
          </p:nvSpPr>
          <p:spPr bwMode="auto">
            <a:xfrm>
              <a:off x="3403" y="1540"/>
              <a:ext cx="25" cy="17"/>
            </a:xfrm>
            <a:custGeom>
              <a:avLst/>
              <a:gdLst>
                <a:gd name="T0" fmla="*/ 15 w 25"/>
                <a:gd name="T1" fmla="*/ 16 h 17"/>
                <a:gd name="T2" fmla="*/ 19 w 25"/>
                <a:gd name="T3" fmla="*/ 14 h 17"/>
                <a:gd name="T4" fmla="*/ 19 w 25"/>
                <a:gd name="T5" fmla="*/ 13 h 17"/>
                <a:gd name="T6" fmla="*/ 24 w 25"/>
                <a:gd name="T7" fmla="*/ 11 h 17"/>
                <a:gd name="T8" fmla="*/ 24 w 25"/>
                <a:gd name="T9" fmla="*/ 2 h 17"/>
                <a:gd name="T10" fmla="*/ 18 w 25"/>
                <a:gd name="T11" fmla="*/ 0 h 17"/>
                <a:gd name="T12" fmla="*/ 18 w 25"/>
                <a:gd name="T13" fmla="*/ 0 h 17"/>
                <a:gd name="T14" fmla="*/ 14 w 25"/>
                <a:gd name="T15" fmla="*/ 0 h 17"/>
                <a:gd name="T16" fmla="*/ 9 w 25"/>
                <a:gd name="T17" fmla="*/ 1 h 17"/>
                <a:gd name="T18" fmla="*/ 9 w 25"/>
                <a:gd name="T19" fmla="*/ 1 h 17"/>
                <a:gd name="T20" fmla="*/ 4 w 25"/>
                <a:gd name="T21" fmla="*/ 3 h 17"/>
                <a:gd name="T22" fmla="*/ 4 w 25"/>
                <a:gd name="T23" fmla="*/ 5 h 17"/>
                <a:gd name="T24" fmla="*/ 0 w 25"/>
                <a:gd name="T25" fmla="*/ 5 h 17"/>
                <a:gd name="T26" fmla="*/ 0 w 25"/>
                <a:gd name="T27" fmla="*/ 7 h 17"/>
                <a:gd name="T28" fmla="*/ 5 w 25"/>
                <a:gd name="T29" fmla="*/ 10 h 17"/>
                <a:gd name="T30" fmla="*/ 5 w 25"/>
                <a:gd name="T31" fmla="*/ 12 h 17"/>
                <a:gd name="T32" fmla="*/ 10 w 25"/>
                <a:gd name="T33" fmla="*/ 13 h 17"/>
                <a:gd name="T34" fmla="*/ 10 w 25"/>
                <a:gd name="T35" fmla="*/ 13 h 17"/>
                <a:gd name="T36" fmla="*/ 15 w 25"/>
                <a:gd name="T37" fmla="*/ 16 h 17"/>
                <a:gd name="T38" fmla="*/ 15 w 25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7">
                  <a:moveTo>
                    <a:pt x="15" y="16"/>
                  </a:moveTo>
                  <a:lnTo>
                    <a:pt x="19" y="14"/>
                  </a:lnTo>
                  <a:lnTo>
                    <a:pt x="19" y="13"/>
                  </a:lnTo>
                  <a:lnTo>
                    <a:pt x="24" y="11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3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10" y="13"/>
                  </a:lnTo>
                  <a:lnTo>
                    <a:pt x="15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Freeform 132"/>
            <p:cNvSpPr>
              <a:spLocks/>
            </p:cNvSpPr>
            <p:nvPr/>
          </p:nvSpPr>
          <p:spPr bwMode="auto">
            <a:xfrm>
              <a:off x="3400" y="1541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25 w 26"/>
                <a:gd name="T3" fmla="*/ 5 h 17"/>
                <a:gd name="T4" fmla="*/ 22 w 26"/>
                <a:gd name="T5" fmla="*/ 16 h 17"/>
                <a:gd name="T6" fmla="*/ 0 w 26"/>
                <a:gd name="T7" fmla="*/ 10 h 17"/>
                <a:gd name="T8" fmla="*/ 2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2" y="0"/>
                  </a:moveTo>
                  <a:lnTo>
                    <a:pt x="25" y="5"/>
                  </a:lnTo>
                  <a:lnTo>
                    <a:pt x="22" y="16"/>
                  </a:lnTo>
                  <a:lnTo>
                    <a:pt x="0" y="10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Freeform 133"/>
            <p:cNvSpPr>
              <a:spLocks/>
            </p:cNvSpPr>
            <p:nvPr/>
          </p:nvSpPr>
          <p:spPr bwMode="auto">
            <a:xfrm>
              <a:off x="3413" y="1542"/>
              <a:ext cx="24" cy="17"/>
            </a:xfrm>
            <a:custGeom>
              <a:avLst/>
              <a:gdLst>
                <a:gd name="T0" fmla="*/ 0 w 24"/>
                <a:gd name="T1" fmla="*/ 8 h 17"/>
                <a:gd name="T2" fmla="*/ 0 w 24"/>
                <a:gd name="T3" fmla="*/ 8 h 17"/>
                <a:gd name="T4" fmla="*/ 4 w 24"/>
                <a:gd name="T5" fmla="*/ 10 h 17"/>
                <a:gd name="T6" fmla="*/ 4 w 24"/>
                <a:gd name="T7" fmla="*/ 10 h 17"/>
                <a:gd name="T8" fmla="*/ 7 w 24"/>
                <a:gd name="T9" fmla="*/ 13 h 17"/>
                <a:gd name="T10" fmla="*/ 7 w 24"/>
                <a:gd name="T11" fmla="*/ 13 h 17"/>
                <a:gd name="T12" fmla="*/ 11 w 24"/>
                <a:gd name="T13" fmla="*/ 16 h 17"/>
                <a:gd name="T14" fmla="*/ 14 w 24"/>
                <a:gd name="T15" fmla="*/ 16 h 17"/>
                <a:gd name="T16" fmla="*/ 17 w 24"/>
                <a:gd name="T17" fmla="*/ 12 h 17"/>
                <a:gd name="T18" fmla="*/ 17 w 24"/>
                <a:gd name="T19" fmla="*/ 12 h 17"/>
                <a:gd name="T20" fmla="*/ 20 w 24"/>
                <a:gd name="T21" fmla="*/ 9 h 17"/>
                <a:gd name="T22" fmla="*/ 20 w 24"/>
                <a:gd name="T23" fmla="*/ 9 h 17"/>
                <a:gd name="T24" fmla="*/ 23 w 24"/>
                <a:gd name="T25" fmla="*/ 7 h 17"/>
                <a:gd name="T26" fmla="*/ 23 w 24"/>
                <a:gd name="T27" fmla="*/ 4 h 17"/>
                <a:gd name="T28" fmla="*/ 19 w 24"/>
                <a:gd name="T29" fmla="*/ 4 h 17"/>
                <a:gd name="T30" fmla="*/ 20 w 24"/>
                <a:gd name="T31" fmla="*/ 2 h 17"/>
                <a:gd name="T32" fmla="*/ 16 w 24"/>
                <a:gd name="T33" fmla="*/ 0 h 17"/>
                <a:gd name="T34" fmla="*/ 16 w 24"/>
                <a:gd name="T35" fmla="*/ 0 h 17"/>
                <a:gd name="T36" fmla="*/ 13 w 24"/>
                <a:gd name="T37" fmla="*/ 0 h 17"/>
                <a:gd name="T38" fmla="*/ 10 w 24"/>
                <a:gd name="T39" fmla="*/ 1 h 17"/>
                <a:gd name="T40" fmla="*/ 6 w 24"/>
                <a:gd name="T41" fmla="*/ 0 h 17"/>
                <a:gd name="T42" fmla="*/ 6 w 24"/>
                <a:gd name="T43" fmla="*/ 0 h 17"/>
                <a:gd name="T44" fmla="*/ 3 w 24"/>
                <a:gd name="T45" fmla="*/ 4 h 17"/>
                <a:gd name="T46" fmla="*/ 3 w 24"/>
                <a:gd name="T47" fmla="*/ 6 h 17"/>
                <a:gd name="T48" fmla="*/ 0 w 24"/>
                <a:gd name="T49" fmla="*/ 6 h 17"/>
                <a:gd name="T50" fmla="*/ 0 w 24"/>
                <a:gd name="T51" fmla="*/ 8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7">
                  <a:moveTo>
                    <a:pt x="0" y="8"/>
                  </a:moveTo>
                  <a:lnTo>
                    <a:pt x="0" y="8"/>
                  </a:lnTo>
                  <a:lnTo>
                    <a:pt x="4" y="10"/>
                  </a:lnTo>
                  <a:lnTo>
                    <a:pt x="7" y="13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7" y="12"/>
                  </a:lnTo>
                  <a:lnTo>
                    <a:pt x="20" y="9"/>
                  </a:lnTo>
                  <a:lnTo>
                    <a:pt x="23" y="7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6" y="0"/>
                  </a:lnTo>
                  <a:lnTo>
                    <a:pt x="3" y="4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8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Line 134"/>
            <p:cNvSpPr>
              <a:spLocks noChangeShapeType="1"/>
            </p:cNvSpPr>
            <p:nvPr/>
          </p:nvSpPr>
          <p:spPr bwMode="auto">
            <a:xfrm>
              <a:off x="3381" y="1548"/>
              <a:ext cx="13" cy="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Line 135"/>
            <p:cNvSpPr>
              <a:spLocks noChangeShapeType="1"/>
            </p:cNvSpPr>
            <p:nvPr/>
          </p:nvSpPr>
          <p:spPr bwMode="auto">
            <a:xfrm>
              <a:off x="3383" y="1547"/>
              <a:ext cx="11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Freeform 136"/>
            <p:cNvSpPr>
              <a:spLocks/>
            </p:cNvSpPr>
            <p:nvPr/>
          </p:nvSpPr>
          <p:spPr bwMode="auto">
            <a:xfrm>
              <a:off x="3380" y="1548"/>
              <a:ext cx="25" cy="17"/>
            </a:xfrm>
            <a:custGeom>
              <a:avLst/>
              <a:gdLst>
                <a:gd name="T0" fmla="*/ 18 w 25"/>
                <a:gd name="T1" fmla="*/ 16 h 17"/>
                <a:gd name="T2" fmla="*/ 18 w 25"/>
                <a:gd name="T3" fmla="*/ 16 h 17"/>
                <a:gd name="T4" fmla="*/ 18 w 25"/>
                <a:gd name="T5" fmla="*/ 13 h 17"/>
                <a:gd name="T6" fmla="*/ 24 w 25"/>
                <a:gd name="T7" fmla="*/ 13 h 17"/>
                <a:gd name="T8" fmla="*/ 23 w 25"/>
                <a:gd name="T9" fmla="*/ 2 h 17"/>
                <a:gd name="T10" fmla="*/ 17 w 25"/>
                <a:gd name="T11" fmla="*/ 2 h 17"/>
                <a:gd name="T12" fmla="*/ 17 w 25"/>
                <a:gd name="T13" fmla="*/ 0 h 17"/>
                <a:gd name="T14" fmla="*/ 11 w 25"/>
                <a:gd name="T15" fmla="*/ 1 h 17"/>
                <a:gd name="T16" fmla="*/ 11 w 25"/>
                <a:gd name="T17" fmla="*/ 3 h 17"/>
                <a:gd name="T18" fmla="*/ 6 w 25"/>
                <a:gd name="T19" fmla="*/ 4 h 17"/>
                <a:gd name="T20" fmla="*/ 0 w 25"/>
                <a:gd name="T21" fmla="*/ 6 h 17"/>
                <a:gd name="T22" fmla="*/ 0 w 25"/>
                <a:gd name="T23" fmla="*/ 6 h 17"/>
                <a:gd name="T24" fmla="*/ 1 w 25"/>
                <a:gd name="T25" fmla="*/ 8 h 17"/>
                <a:gd name="T26" fmla="*/ 1 w 25"/>
                <a:gd name="T27" fmla="*/ 10 h 17"/>
                <a:gd name="T28" fmla="*/ 1 w 25"/>
                <a:gd name="T29" fmla="*/ 12 h 17"/>
                <a:gd name="T30" fmla="*/ 1 w 25"/>
                <a:gd name="T31" fmla="*/ 12 h 17"/>
                <a:gd name="T32" fmla="*/ 7 w 25"/>
                <a:gd name="T33" fmla="*/ 14 h 17"/>
                <a:gd name="T34" fmla="*/ 12 w 25"/>
                <a:gd name="T35" fmla="*/ 13 h 17"/>
                <a:gd name="T36" fmla="*/ 12 w 25"/>
                <a:gd name="T37" fmla="*/ 16 h 17"/>
                <a:gd name="T38" fmla="*/ 18 w 25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7">
                  <a:moveTo>
                    <a:pt x="18" y="16"/>
                  </a:moveTo>
                  <a:lnTo>
                    <a:pt x="18" y="16"/>
                  </a:lnTo>
                  <a:lnTo>
                    <a:pt x="18" y="13"/>
                  </a:lnTo>
                  <a:lnTo>
                    <a:pt x="24" y="13"/>
                  </a:lnTo>
                  <a:lnTo>
                    <a:pt x="23" y="2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6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7" y="14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8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Freeform 137"/>
            <p:cNvSpPr>
              <a:spLocks/>
            </p:cNvSpPr>
            <p:nvPr/>
          </p:nvSpPr>
          <p:spPr bwMode="auto">
            <a:xfrm>
              <a:off x="3377" y="1550"/>
              <a:ext cx="26" cy="17"/>
            </a:xfrm>
            <a:custGeom>
              <a:avLst/>
              <a:gdLst>
                <a:gd name="T0" fmla="*/ 2 w 26"/>
                <a:gd name="T1" fmla="*/ 0 h 17"/>
                <a:gd name="T2" fmla="*/ 25 w 26"/>
                <a:gd name="T3" fmla="*/ 5 h 17"/>
                <a:gd name="T4" fmla="*/ 23 w 26"/>
                <a:gd name="T5" fmla="*/ 16 h 17"/>
                <a:gd name="T6" fmla="*/ 0 w 26"/>
                <a:gd name="T7" fmla="*/ 11 h 17"/>
                <a:gd name="T8" fmla="*/ 2 w 26"/>
                <a:gd name="T9" fmla="*/ 0 h 17"/>
                <a:gd name="T10" fmla="*/ 2 w 26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7">
                  <a:moveTo>
                    <a:pt x="2" y="0"/>
                  </a:moveTo>
                  <a:lnTo>
                    <a:pt x="25" y="5"/>
                  </a:lnTo>
                  <a:lnTo>
                    <a:pt x="23" y="16"/>
                  </a:lnTo>
                  <a:lnTo>
                    <a:pt x="0" y="11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Freeform 138"/>
            <p:cNvSpPr>
              <a:spLocks/>
            </p:cNvSpPr>
            <p:nvPr/>
          </p:nvSpPr>
          <p:spPr bwMode="auto">
            <a:xfrm>
              <a:off x="3392" y="1546"/>
              <a:ext cx="23" cy="17"/>
            </a:xfrm>
            <a:custGeom>
              <a:avLst/>
              <a:gdLst>
                <a:gd name="T0" fmla="*/ 0 w 23"/>
                <a:gd name="T1" fmla="*/ 8 h 17"/>
                <a:gd name="T2" fmla="*/ 0 w 23"/>
                <a:gd name="T3" fmla="*/ 8 h 17"/>
                <a:gd name="T4" fmla="*/ 0 w 23"/>
                <a:gd name="T5" fmla="*/ 10 h 17"/>
                <a:gd name="T6" fmla="*/ 0 w 23"/>
                <a:gd name="T7" fmla="*/ 12 h 17"/>
                <a:gd name="T8" fmla="*/ 4 w 23"/>
                <a:gd name="T9" fmla="*/ 14 h 17"/>
                <a:gd name="T10" fmla="*/ 7 w 23"/>
                <a:gd name="T11" fmla="*/ 14 h 17"/>
                <a:gd name="T12" fmla="*/ 8 w 23"/>
                <a:gd name="T13" fmla="*/ 16 h 17"/>
                <a:gd name="T14" fmla="*/ 11 w 23"/>
                <a:gd name="T15" fmla="*/ 16 h 17"/>
                <a:gd name="T16" fmla="*/ 19 w 23"/>
                <a:gd name="T17" fmla="*/ 10 h 17"/>
                <a:gd name="T18" fmla="*/ 22 w 23"/>
                <a:gd name="T19" fmla="*/ 8 h 17"/>
                <a:gd name="T20" fmla="*/ 21 w 23"/>
                <a:gd name="T21" fmla="*/ 3 h 17"/>
                <a:gd name="T22" fmla="*/ 11 w 23"/>
                <a:gd name="T23" fmla="*/ 0 h 17"/>
                <a:gd name="T24" fmla="*/ 7 w 23"/>
                <a:gd name="T25" fmla="*/ 0 h 17"/>
                <a:gd name="T26" fmla="*/ 7 w 23"/>
                <a:gd name="T27" fmla="*/ 0 h 17"/>
                <a:gd name="T28" fmla="*/ 3 w 23"/>
                <a:gd name="T29" fmla="*/ 2 h 17"/>
                <a:gd name="T30" fmla="*/ 0 w 23"/>
                <a:gd name="T31" fmla="*/ 4 h 17"/>
                <a:gd name="T32" fmla="*/ 0 w 23"/>
                <a:gd name="T33" fmla="*/ 7 h 17"/>
                <a:gd name="T34" fmla="*/ 0 w 23"/>
                <a:gd name="T35" fmla="*/ 7 h 17"/>
                <a:gd name="T36" fmla="*/ 0 w 23"/>
                <a:gd name="T37" fmla="*/ 8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3" h="17">
                  <a:moveTo>
                    <a:pt x="0" y="8"/>
                  </a:move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9" y="10"/>
                  </a:lnTo>
                  <a:lnTo>
                    <a:pt x="22" y="8"/>
                  </a:lnTo>
                  <a:lnTo>
                    <a:pt x="21" y="3"/>
                  </a:lnTo>
                  <a:lnTo>
                    <a:pt x="11" y="0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8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Line 139"/>
            <p:cNvSpPr>
              <a:spLocks noChangeShapeType="1"/>
            </p:cNvSpPr>
            <p:nvPr/>
          </p:nvSpPr>
          <p:spPr bwMode="auto">
            <a:xfrm flipV="1">
              <a:off x="3380" y="1540"/>
              <a:ext cx="17" cy="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Line 140"/>
            <p:cNvSpPr>
              <a:spLocks noChangeShapeType="1"/>
            </p:cNvSpPr>
            <p:nvPr/>
          </p:nvSpPr>
          <p:spPr bwMode="auto">
            <a:xfrm>
              <a:off x="3381" y="1539"/>
              <a:ext cx="13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Freeform 141"/>
            <p:cNvSpPr>
              <a:spLocks/>
            </p:cNvSpPr>
            <p:nvPr/>
          </p:nvSpPr>
          <p:spPr bwMode="auto">
            <a:xfrm>
              <a:off x="3378" y="1537"/>
              <a:ext cx="24" cy="17"/>
            </a:xfrm>
            <a:custGeom>
              <a:avLst/>
              <a:gdLst>
                <a:gd name="T0" fmla="*/ 17 w 24"/>
                <a:gd name="T1" fmla="*/ 16 h 17"/>
                <a:gd name="T2" fmla="*/ 17 w 24"/>
                <a:gd name="T3" fmla="*/ 16 h 17"/>
                <a:gd name="T4" fmla="*/ 17 w 24"/>
                <a:gd name="T5" fmla="*/ 16 h 17"/>
                <a:gd name="T6" fmla="*/ 23 w 24"/>
                <a:gd name="T7" fmla="*/ 12 h 17"/>
                <a:gd name="T8" fmla="*/ 22 w 24"/>
                <a:gd name="T9" fmla="*/ 2 h 17"/>
                <a:gd name="T10" fmla="*/ 17 w 24"/>
                <a:gd name="T11" fmla="*/ 2 h 17"/>
                <a:gd name="T12" fmla="*/ 17 w 24"/>
                <a:gd name="T13" fmla="*/ 0 h 17"/>
                <a:gd name="T14" fmla="*/ 11 w 24"/>
                <a:gd name="T15" fmla="*/ 0 h 17"/>
                <a:gd name="T16" fmla="*/ 11 w 24"/>
                <a:gd name="T17" fmla="*/ 2 h 17"/>
                <a:gd name="T18" fmla="*/ 6 w 24"/>
                <a:gd name="T19" fmla="*/ 2 h 17"/>
                <a:gd name="T20" fmla="*/ 0 w 24"/>
                <a:gd name="T21" fmla="*/ 6 h 17"/>
                <a:gd name="T22" fmla="*/ 0 w 24"/>
                <a:gd name="T23" fmla="*/ 6 h 17"/>
                <a:gd name="T24" fmla="*/ 0 w 24"/>
                <a:gd name="T25" fmla="*/ 8 h 17"/>
                <a:gd name="T26" fmla="*/ 0 w 24"/>
                <a:gd name="T27" fmla="*/ 9 h 17"/>
                <a:gd name="T28" fmla="*/ 0 w 24"/>
                <a:gd name="T29" fmla="*/ 9 h 17"/>
                <a:gd name="T30" fmla="*/ 0 w 24"/>
                <a:gd name="T31" fmla="*/ 11 h 17"/>
                <a:gd name="T32" fmla="*/ 6 w 24"/>
                <a:gd name="T33" fmla="*/ 16 h 17"/>
                <a:gd name="T34" fmla="*/ 11 w 24"/>
                <a:gd name="T35" fmla="*/ 16 h 17"/>
                <a:gd name="T36" fmla="*/ 11 w 24"/>
                <a:gd name="T37" fmla="*/ 16 h 17"/>
                <a:gd name="T38" fmla="*/ 17 w 24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17">
                  <a:moveTo>
                    <a:pt x="17" y="16"/>
                  </a:moveTo>
                  <a:lnTo>
                    <a:pt x="17" y="16"/>
                  </a:lnTo>
                  <a:lnTo>
                    <a:pt x="23" y="12"/>
                  </a:lnTo>
                  <a:lnTo>
                    <a:pt x="22" y="2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6" y="16"/>
                  </a:lnTo>
                  <a:lnTo>
                    <a:pt x="11" y="16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Freeform 142"/>
            <p:cNvSpPr>
              <a:spLocks/>
            </p:cNvSpPr>
            <p:nvPr/>
          </p:nvSpPr>
          <p:spPr bwMode="auto">
            <a:xfrm>
              <a:off x="3376" y="1538"/>
              <a:ext cx="25" cy="17"/>
            </a:xfrm>
            <a:custGeom>
              <a:avLst/>
              <a:gdLst>
                <a:gd name="T0" fmla="*/ 2 w 25"/>
                <a:gd name="T1" fmla="*/ 0 h 17"/>
                <a:gd name="T2" fmla="*/ 24 w 25"/>
                <a:gd name="T3" fmla="*/ 5 h 17"/>
                <a:gd name="T4" fmla="*/ 23 w 25"/>
                <a:gd name="T5" fmla="*/ 16 h 17"/>
                <a:gd name="T6" fmla="*/ 0 w 25"/>
                <a:gd name="T7" fmla="*/ 11 h 17"/>
                <a:gd name="T8" fmla="*/ 2 w 25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7">
                  <a:moveTo>
                    <a:pt x="2" y="0"/>
                  </a:moveTo>
                  <a:lnTo>
                    <a:pt x="24" y="5"/>
                  </a:lnTo>
                  <a:lnTo>
                    <a:pt x="23" y="16"/>
                  </a:lnTo>
                  <a:lnTo>
                    <a:pt x="0" y="11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Freeform 143"/>
            <p:cNvSpPr>
              <a:spLocks/>
            </p:cNvSpPr>
            <p:nvPr/>
          </p:nvSpPr>
          <p:spPr bwMode="auto">
            <a:xfrm>
              <a:off x="3393" y="1538"/>
              <a:ext cx="23" cy="18"/>
            </a:xfrm>
            <a:custGeom>
              <a:avLst/>
              <a:gdLst>
                <a:gd name="T0" fmla="*/ 0 w 23"/>
                <a:gd name="T1" fmla="*/ 9 h 18"/>
                <a:gd name="T2" fmla="*/ 1 w 23"/>
                <a:gd name="T3" fmla="*/ 11 h 18"/>
                <a:gd name="T4" fmla="*/ 1 w 23"/>
                <a:gd name="T5" fmla="*/ 11 h 18"/>
                <a:gd name="T6" fmla="*/ 0 w 23"/>
                <a:gd name="T7" fmla="*/ 14 h 18"/>
                <a:gd name="T8" fmla="*/ 3 w 23"/>
                <a:gd name="T9" fmla="*/ 15 h 18"/>
                <a:gd name="T10" fmla="*/ 7 w 23"/>
                <a:gd name="T11" fmla="*/ 15 h 18"/>
                <a:gd name="T12" fmla="*/ 7 w 23"/>
                <a:gd name="T13" fmla="*/ 17 h 18"/>
                <a:gd name="T14" fmla="*/ 10 w 23"/>
                <a:gd name="T15" fmla="*/ 16 h 18"/>
                <a:gd name="T16" fmla="*/ 21 w 23"/>
                <a:gd name="T17" fmla="*/ 8 h 18"/>
                <a:gd name="T18" fmla="*/ 22 w 23"/>
                <a:gd name="T19" fmla="*/ 3 h 18"/>
                <a:gd name="T20" fmla="*/ 11 w 23"/>
                <a:gd name="T21" fmla="*/ 0 h 18"/>
                <a:gd name="T22" fmla="*/ 8 w 23"/>
                <a:gd name="T23" fmla="*/ 1 h 18"/>
                <a:gd name="T24" fmla="*/ 8 w 23"/>
                <a:gd name="T25" fmla="*/ 3 h 18"/>
                <a:gd name="T26" fmla="*/ 4 w 23"/>
                <a:gd name="T27" fmla="*/ 4 h 18"/>
                <a:gd name="T28" fmla="*/ 0 w 23"/>
                <a:gd name="T29" fmla="*/ 7 h 18"/>
                <a:gd name="T30" fmla="*/ 0 w 23"/>
                <a:gd name="T31" fmla="*/ 7 h 18"/>
                <a:gd name="T32" fmla="*/ 0 w 23"/>
                <a:gd name="T33" fmla="*/ 9 h 18"/>
                <a:gd name="T34" fmla="*/ 0 w 23"/>
                <a:gd name="T35" fmla="*/ 9 h 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" h="18">
                  <a:moveTo>
                    <a:pt x="0" y="9"/>
                  </a:moveTo>
                  <a:lnTo>
                    <a:pt x="1" y="11"/>
                  </a:lnTo>
                  <a:lnTo>
                    <a:pt x="0" y="14"/>
                  </a:lnTo>
                  <a:lnTo>
                    <a:pt x="3" y="15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10" y="16"/>
                  </a:lnTo>
                  <a:lnTo>
                    <a:pt x="21" y="8"/>
                  </a:lnTo>
                  <a:lnTo>
                    <a:pt x="22" y="3"/>
                  </a:lnTo>
                  <a:lnTo>
                    <a:pt x="11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4" y="4"/>
                  </a:lnTo>
                  <a:lnTo>
                    <a:pt x="0" y="7"/>
                  </a:lnTo>
                  <a:lnTo>
                    <a:pt x="0" y="9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Line 144"/>
            <p:cNvSpPr>
              <a:spLocks noChangeShapeType="1"/>
            </p:cNvSpPr>
            <p:nvPr/>
          </p:nvSpPr>
          <p:spPr bwMode="auto">
            <a:xfrm>
              <a:off x="3368" y="1538"/>
              <a:ext cx="11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Line 145"/>
            <p:cNvSpPr>
              <a:spLocks noChangeShapeType="1"/>
            </p:cNvSpPr>
            <p:nvPr/>
          </p:nvSpPr>
          <p:spPr bwMode="auto">
            <a:xfrm>
              <a:off x="3367" y="1533"/>
              <a:ext cx="13" cy="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5" name="Freeform 146"/>
            <p:cNvSpPr>
              <a:spLocks/>
            </p:cNvSpPr>
            <p:nvPr/>
          </p:nvSpPr>
          <p:spPr bwMode="auto">
            <a:xfrm>
              <a:off x="3368" y="1533"/>
              <a:ext cx="24" cy="17"/>
            </a:xfrm>
            <a:custGeom>
              <a:avLst/>
              <a:gdLst>
                <a:gd name="T0" fmla="*/ 18 w 24"/>
                <a:gd name="T1" fmla="*/ 16 h 17"/>
                <a:gd name="T2" fmla="*/ 18 w 24"/>
                <a:gd name="T3" fmla="*/ 16 h 17"/>
                <a:gd name="T4" fmla="*/ 18 w 24"/>
                <a:gd name="T5" fmla="*/ 12 h 17"/>
                <a:gd name="T6" fmla="*/ 23 w 24"/>
                <a:gd name="T7" fmla="*/ 12 h 17"/>
                <a:gd name="T8" fmla="*/ 22 w 24"/>
                <a:gd name="T9" fmla="*/ 2 h 17"/>
                <a:gd name="T10" fmla="*/ 18 w 24"/>
                <a:gd name="T11" fmla="*/ 2 h 17"/>
                <a:gd name="T12" fmla="*/ 17 w 24"/>
                <a:gd name="T13" fmla="*/ 0 h 17"/>
                <a:gd name="T14" fmla="*/ 13 w 24"/>
                <a:gd name="T15" fmla="*/ 0 h 17"/>
                <a:gd name="T16" fmla="*/ 13 w 24"/>
                <a:gd name="T17" fmla="*/ 2 h 17"/>
                <a:gd name="T18" fmla="*/ 8 w 24"/>
                <a:gd name="T19" fmla="*/ 3 h 17"/>
                <a:gd name="T20" fmla="*/ 4 w 24"/>
                <a:gd name="T21" fmla="*/ 5 h 17"/>
                <a:gd name="T22" fmla="*/ 5 w 24"/>
                <a:gd name="T23" fmla="*/ 7 h 17"/>
                <a:gd name="T24" fmla="*/ 0 w 24"/>
                <a:gd name="T25" fmla="*/ 8 h 17"/>
                <a:gd name="T26" fmla="*/ 0 w 24"/>
                <a:gd name="T27" fmla="*/ 10 h 17"/>
                <a:gd name="T28" fmla="*/ 5 w 24"/>
                <a:gd name="T29" fmla="*/ 11 h 17"/>
                <a:gd name="T30" fmla="*/ 5 w 24"/>
                <a:gd name="T31" fmla="*/ 11 h 17"/>
                <a:gd name="T32" fmla="*/ 9 w 24"/>
                <a:gd name="T33" fmla="*/ 13 h 17"/>
                <a:gd name="T34" fmla="*/ 13 w 24"/>
                <a:gd name="T35" fmla="*/ 12 h 17"/>
                <a:gd name="T36" fmla="*/ 14 w 24"/>
                <a:gd name="T37" fmla="*/ 16 h 17"/>
                <a:gd name="T38" fmla="*/ 18 w 24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17">
                  <a:moveTo>
                    <a:pt x="18" y="16"/>
                  </a:moveTo>
                  <a:lnTo>
                    <a:pt x="18" y="16"/>
                  </a:lnTo>
                  <a:lnTo>
                    <a:pt x="18" y="12"/>
                  </a:lnTo>
                  <a:lnTo>
                    <a:pt x="23" y="12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8" y="3"/>
                  </a:lnTo>
                  <a:lnTo>
                    <a:pt x="4" y="5"/>
                  </a:lnTo>
                  <a:lnTo>
                    <a:pt x="5" y="7"/>
                  </a:lnTo>
                  <a:lnTo>
                    <a:pt x="0" y="8"/>
                  </a:lnTo>
                  <a:lnTo>
                    <a:pt x="0" y="10"/>
                  </a:lnTo>
                  <a:lnTo>
                    <a:pt x="5" y="11"/>
                  </a:lnTo>
                  <a:lnTo>
                    <a:pt x="9" y="13"/>
                  </a:lnTo>
                  <a:lnTo>
                    <a:pt x="13" y="12"/>
                  </a:lnTo>
                  <a:lnTo>
                    <a:pt x="14" y="16"/>
                  </a:lnTo>
                  <a:lnTo>
                    <a:pt x="18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6" name="Freeform 147"/>
            <p:cNvSpPr>
              <a:spLocks/>
            </p:cNvSpPr>
            <p:nvPr/>
          </p:nvSpPr>
          <p:spPr bwMode="auto">
            <a:xfrm>
              <a:off x="3368" y="1535"/>
              <a:ext cx="25" cy="17"/>
            </a:xfrm>
            <a:custGeom>
              <a:avLst/>
              <a:gdLst>
                <a:gd name="T0" fmla="*/ 2 w 25"/>
                <a:gd name="T1" fmla="*/ 0 h 17"/>
                <a:gd name="T2" fmla="*/ 24 w 25"/>
                <a:gd name="T3" fmla="*/ 4 h 17"/>
                <a:gd name="T4" fmla="*/ 22 w 25"/>
                <a:gd name="T5" fmla="*/ 16 h 17"/>
                <a:gd name="T6" fmla="*/ 0 w 25"/>
                <a:gd name="T7" fmla="*/ 12 h 17"/>
                <a:gd name="T8" fmla="*/ 2 w 25"/>
                <a:gd name="T9" fmla="*/ 0 h 17"/>
                <a:gd name="T10" fmla="*/ 2 w 25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2" y="0"/>
                  </a:moveTo>
                  <a:lnTo>
                    <a:pt x="24" y="4"/>
                  </a:lnTo>
                  <a:lnTo>
                    <a:pt x="22" y="16"/>
                  </a:lnTo>
                  <a:lnTo>
                    <a:pt x="0" y="12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Freeform 148"/>
            <p:cNvSpPr>
              <a:spLocks/>
            </p:cNvSpPr>
            <p:nvPr/>
          </p:nvSpPr>
          <p:spPr bwMode="auto">
            <a:xfrm>
              <a:off x="3378" y="1534"/>
              <a:ext cx="25" cy="18"/>
            </a:xfrm>
            <a:custGeom>
              <a:avLst/>
              <a:gdLst>
                <a:gd name="T0" fmla="*/ 1 w 25"/>
                <a:gd name="T1" fmla="*/ 9 h 18"/>
                <a:gd name="T2" fmla="*/ 1 w 25"/>
                <a:gd name="T3" fmla="*/ 11 h 18"/>
                <a:gd name="T4" fmla="*/ 1 w 25"/>
                <a:gd name="T5" fmla="*/ 11 h 18"/>
                <a:gd name="T6" fmla="*/ 0 w 25"/>
                <a:gd name="T7" fmla="*/ 13 h 18"/>
                <a:gd name="T8" fmla="*/ 4 w 25"/>
                <a:gd name="T9" fmla="*/ 15 h 18"/>
                <a:gd name="T10" fmla="*/ 8 w 25"/>
                <a:gd name="T11" fmla="*/ 15 h 18"/>
                <a:gd name="T12" fmla="*/ 8 w 25"/>
                <a:gd name="T13" fmla="*/ 17 h 18"/>
                <a:gd name="T14" fmla="*/ 12 w 25"/>
                <a:gd name="T15" fmla="*/ 16 h 18"/>
                <a:gd name="T16" fmla="*/ 16 w 25"/>
                <a:gd name="T17" fmla="*/ 13 h 18"/>
                <a:gd name="T18" fmla="*/ 16 w 25"/>
                <a:gd name="T19" fmla="*/ 13 h 18"/>
                <a:gd name="T20" fmla="*/ 20 w 25"/>
                <a:gd name="T21" fmla="*/ 10 h 18"/>
                <a:gd name="T22" fmla="*/ 20 w 25"/>
                <a:gd name="T23" fmla="*/ 8 h 18"/>
                <a:gd name="T24" fmla="*/ 24 w 25"/>
                <a:gd name="T25" fmla="*/ 8 h 18"/>
                <a:gd name="T26" fmla="*/ 23 w 25"/>
                <a:gd name="T27" fmla="*/ 5 h 18"/>
                <a:gd name="T28" fmla="*/ 20 w 25"/>
                <a:gd name="T29" fmla="*/ 3 h 18"/>
                <a:gd name="T30" fmla="*/ 20 w 25"/>
                <a:gd name="T31" fmla="*/ 1 h 18"/>
                <a:gd name="T32" fmla="*/ 16 w 25"/>
                <a:gd name="T33" fmla="*/ 0 h 18"/>
                <a:gd name="T34" fmla="*/ 16 w 25"/>
                <a:gd name="T35" fmla="*/ 0 h 18"/>
                <a:gd name="T36" fmla="*/ 12 w 25"/>
                <a:gd name="T37" fmla="*/ 0 h 18"/>
                <a:gd name="T38" fmla="*/ 9 w 25"/>
                <a:gd name="T39" fmla="*/ 1 h 18"/>
                <a:gd name="T40" fmla="*/ 9 w 25"/>
                <a:gd name="T41" fmla="*/ 1 h 18"/>
                <a:gd name="T42" fmla="*/ 5 w 25"/>
                <a:gd name="T43" fmla="*/ 1 h 18"/>
                <a:gd name="T44" fmla="*/ 1 w 25"/>
                <a:gd name="T45" fmla="*/ 4 h 18"/>
                <a:gd name="T46" fmla="*/ 1 w 25"/>
                <a:gd name="T47" fmla="*/ 7 h 18"/>
                <a:gd name="T48" fmla="*/ 1 w 25"/>
                <a:gd name="T49" fmla="*/ 9 h 18"/>
                <a:gd name="T50" fmla="*/ 1 w 25"/>
                <a:gd name="T51" fmla="*/ 9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" h="18">
                  <a:moveTo>
                    <a:pt x="1" y="9"/>
                  </a:moveTo>
                  <a:lnTo>
                    <a:pt x="1" y="11"/>
                  </a:lnTo>
                  <a:lnTo>
                    <a:pt x="0" y="13"/>
                  </a:lnTo>
                  <a:lnTo>
                    <a:pt x="4" y="15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12" y="16"/>
                  </a:lnTo>
                  <a:lnTo>
                    <a:pt x="16" y="13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3" y="5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5" y="1"/>
                  </a:lnTo>
                  <a:lnTo>
                    <a:pt x="1" y="4"/>
                  </a:lnTo>
                  <a:lnTo>
                    <a:pt x="1" y="7"/>
                  </a:lnTo>
                  <a:lnTo>
                    <a:pt x="1" y="9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Line 149"/>
            <p:cNvSpPr>
              <a:spLocks noChangeShapeType="1"/>
            </p:cNvSpPr>
            <p:nvPr/>
          </p:nvSpPr>
          <p:spPr bwMode="auto">
            <a:xfrm flipV="1">
              <a:off x="3392" y="1534"/>
              <a:ext cx="10" cy="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Line 150"/>
            <p:cNvSpPr>
              <a:spLocks noChangeShapeType="1"/>
            </p:cNvSpPr>
            <p:nvPr/>
          </p:nvSpPr>
          <p:spPr bwMode="auto">
            <a:xfrm>
              <a:off x="3393" y="1530"/>
              <a:ext cx="13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Freeform 151"/>
            <p:cNvSpPr>
              <a:spLocks/>
            </p:cNvSpPr>
            <p:nvPr/>
          </p:nvSpPr>
          <p:spPr bwMode="auto">
            <a:xfrm>
              <a:off x="3391" y="1529"/>
              <a:ext cx="24" cy="17"/>
            </a:xfrm>
            <a:custGeom>
              <a:avLst/>
              <a:gdLst>
                <a:gd name="T0" fmla="*/ 17 w 24"/>
                <a:gd name="T1" fmla="*/ 16 h 17"/>
                <a:gd name="T2" fmla="*/ 23 w 24"/>
                <a:gd name="T3" fmla="*/ 16 h 17"/>
                <a:gd name="T4" fmla="*/ 22 w 24"/>
                <a:gd name="T5" fmla="*/ 13 h 17"/>
                <a:gd name="T6" fmla="*/ 22 w 24"/>
                <a:gd name="T7" fmla="*/ 13 h 17"/>
                <a:gd name="T8" fmla="*/ 22 w 24"/>
                <a:gd name="T9" fmla="*/ 2 h 17"/>
                <a:gd name="T10" fmla="*/ 22 w 24"/>
                <a:gd name="T11" fmla="*/ 2 h 17"/>
                <a:gd name="T12" fmla="*/ 21 w 24"/>
                <a:gd name="T13" fmla="*/ 0 h 17"/>
                <a:gd name="T14" fmla="*/ 16 w 24"/>
                <a:gd name="T15" fmla="*/ 0 h 17"/>
                <a:gd name="T16" fmla="*/ 11 w 24"/>
                <a:gd name="T17" fmla="*/ 3 h 17"/>
                <a:gd name="T18" fmla="*/ 11 w 24"/>
                <a:gd name="T19" fmla="*/ 3 h 17"/>
                <a:gd name="T20" fmla="*/ 5 w 24"/>
                <a:gd name="T21" fmla="*/ 5 h 17"/>
                <a:gd name="T22" fmla="*/ 5 w 24"/>
                <a:gd name="T23" fmla="*/ 5 h 17"/>
                <a:gd name="T24" fmla="*/ 0 w 24"/>
                <a:gd name="T25" fmla="*/ 9 h 17"/>
                <a:gd name="T26" fmla="*/ 0 w 24"/>
                <a:gd name="T27" fmla="*/ 11 h 17"/>
                <a:gd name="T28" fmla="*/ 6 w 24"/>
                <a:gd name="T29" fmla="*/ 13 h 17"/>
                <a:gd name="T30" fmla="*/ 6 w 24"/>
                <a:gd name="T31" fmla="*/ 13 h 17"/>
                <a:gd name="T32" fmla="*/ 11 w 24"/>
                <a:gd name="T33" fmla="*/ 16 h 17"/>
                <a:gd name="T34" fmla="*/ 11 w 24"/>
                <a:gd name="T35" fmla="*/ 16 h 17"/>
                <a:gd name="T36" fmla="*/ 17 w 24"/>
                <a:gd name="T37" fmla="*/ 16 h 17"/>
                <a:gd name="T38" fmla="*/ 17 w 24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17">
                  <a:moveTo>
                    <a:pt x="17" y="16"/>
                  </a:moveTo>
                  <a:lnTo>
                    <a:pt x="23" y="16"/>
                  </a:lnTo>
                  <a:lnTo>
                    <a:pt x="22" y="13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1" y="3"/>
                  </a:lnTo>
                  <a:lnTo>
                    <a:pt x="5" y="5"/>
                  </a:lnTo>
                  <a:lnTo>
                    <a:pt x="0" y="9"/>
                  </a:lnTo>
                  <a:lnTo>
                    <a:pt x="0" y="11"/>
                  </a:lnTo>
                  <a:lnTo>
                    <a:pt x="6" y="13"/>
                  </a:lnTo>
                  <a:lnTo>
                    <a:pt x="11" y="16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1" name="Freeform 152"/>
            <p:cNvSpPr>
              <a:spLocks/>
            </p:cNvSpPr>
            <p:nvPr/>
          </p:nvSpPr>
          <p:spPr bwMode="auto">
            <a:xfrm>
              <a:off x="3388" y="1533"/>
              <a:ext cx="27" cy="17"/>
            </a:xfrm>
            <a:custGeom>
              <a:avLst/>
              <a:gdLst>
                <a:gd name="T0" fmla="*/ 3 w 27"/>
                <a:gd name="T1" fmla="*/ 0 h 17"/>
                <a:gd name="T2" fmla="*/ 26 w 27"/>
                <a:gd name="T3" fmla="*/ 4 h 17"/>
                <a:gd name="T4" fmla="*/ 24 w 27"/>
                <a:gd name="T5" fmla="*/ 16 h 17"/>
                <a:gd name="T6" fmla="*/ 0 w 27"/>
                <a:gd name="T7" fmla="*/ 11 h 17"/>
                <a:gd name="T8" fmla="*/ 3 w 27"/>
                <a:gd name="T9" fmla="*/ 0 h 17"/>
                <a:gd name="T10" fmla="*/ 3 w 2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7">
                  <a:moveTo>
                    <a:pt x="3" y="0"/>
                  </a:moveTo>
                  <a:lnTo>
                    <a:pt x="26" y="4"/>
                  </a:lnTo>
                  <a:lnTo>
                    <a:pt x="24" y="16"/>
                  </a:lnTo>
                  <a:lnTo>
                    <a:pt x="0" y="11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Freeform 153"/>
            <p:cNvSpPr>
              <a:spLocks/>
            </p:cNvSpPr>
            <p:nvPr/>
          </p:nvSpPr>
          <p:spPr bwMode="auto">
            <a:xfrm>
              <a:off x="3406" y="1533"/>
              <a:ext cx="22" cy="17"/>
            </a:xfrm>
            <a:custGeom>
              <a:avLst/>
              <a:gdLst>
                <a:gd name="T0" fmla="*/ 0 w 22"/>
                <a:gd name="T1" fmla="*/ 7 h 17"/>
                <a:gd name="T2" fmla="*/ 0 w 22"/>
                <a:gd name="T3" fmla="*/ 9 h 17"/>
                <a:gd name="T4" fmla="*/ 3 w 22"/>
                <a:gd name="T5" fmla="*/ 10 h 17"/>
                <a:gd name="T6" fmla="*/ 3 w 22"/>
                <a:gd name="T7" fmla="*/ 12 h 17"/>
                <a:gd name="T8" fmla="*/ 6 w 22"/>
                <a:gd name="T9" fmla="*/ 13 h 17"/>
                <a:gd name="T10" fmla="*/ 6 w 22"/>
                <a:gd name="T11" fmla="*/ 13 h 17"/>
                <a:gd name="T12" fmla="*/ 9 w 22"/>
                <a:gd name="T13" fmla="*/ 16 h 17"/>
                <a:gd name="T14" fmla="*/ 12 w 22"/>
                <a:gd name="T15" fmla="*/ 14 h 17"/>
                <a:gd name="T16" fmla="*/ 15 w 22"/>
                <a:gd name="T17" fmla="*/ 13 h 17"/>
                <a:gd name="T18" fmla="*/ 15 w 22"/>
                <a:gd name="T19" fmla="*/ 13 h 17"/>
                <a:gd name="T20" fmla="*/ 17 w 22"/>
                <a:gd name="T21" fmla="*/ 10 h 17"/>
                <a:gd name="T22" fmla="*/ 17 w 22"/>
                <a:gd name="T23" fmla="*/ 8 h 17"/>
                <a:gd name="T24" fmla="*/ 21 w 22"/>
                <a:gd name="T25" fmla="*/ 7 h 17"/>
                <a:gd name="T26" fmla="*/ 20 w 22"/>
                <a:gd name="T27" fmla="*/ 4 h 17"/>
                <a:gd name="T28" fmla="*/ 18 w 22"/>
                <a:gd name="T29" fmla="*/ 3 h 17"/>
                <a:gd name="T30" fmla="*/ 18 w 22"/>
                <a:gd name="T31" fmla="*/ 1 h 17"/>
                <a:gd name="T32" fmla="*/ 15 w 22"/>
                <a:gd name="T33" fmla="*/ 0 h 17"/>
                <a:gd name="T34" fmla="*/ 15 w 22"/>
                <a:gd name="T35" fmla="*/ 0 h 17"/>
                <a:gd name="T36" fmla="*/ 11 w 22"/>
                <a:gd name="T37" fmla="*/ 0 h 17"/>
                <a:gd name="T38" fmla="*/ 9 w 22"/>
                <a:gd name="T39" fmla="*/ 0 h 17"/>
                <a:gd name="T40" fmla="*/ 5 w 22"/>
                <a:gd name="T41" fmla="*/ 1 h 17"/>
                <a:gd name="T42" fmla="*/ 5 w 22"/>
                <a:gd name="T43" fmla="*/ 1 h 17"/>
                <a:gd name="T44" fmla="*/ 3 w 22"/>
                <a:gd name="T45" fmla="*/ 3 h 17"/>
                <a:gd name="T46" fmla="*/ 3 w 22"/>
                <a:gd name="T47" fmla="*/ 6 h 17"/>
                <a:gd name="T48" fmla="*/ 0 w 22"/>
                <a:gd name="T49" fmla="*/ 5 h 17"/>
                <a:gd name="T50" fmla="*/ 0 w 22"/>
                <a:gd name="T51" fmla="*/ 7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0" y="7"/>
                  </a:moveTo>
                  <a:lnTo>
                    <a:pt x="0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9" y="16"/>
                  </a:lnTo>
                  <a:lnTo>
                    <a:pt x="12" y="14"/>
                  </a:lnTo>
                  <a:lnTo>
                    <a:pt x="15" y="13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21" y="7"/>
                  </a:lnTo>
                  <a:lnTo>
                    <a:pt x="20" y="4"/>
                  </a:lnTo>
                  <a:lnTo>
                    <a:pt x="18" y="3"/>
                  </a:lnTo>
                  <a:lnTo>
                    <a:pt x="18" y="1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3" y="6"/>
                  </a:lnTo>
                  <a:lnTo>
                    <a:pt x="0" y="5"/>
                  </a:lnTo>
                  <a:lnTo>
                    <a:pt x="0" y="7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Line 154"/>
            <p:cNvSpPr>
              <a:spLocks noChangeShapeType="1"/>
            </p:cNvSpPr>
            <p:nvPr/>
          </p:nvSpPr>
          <p:spPr bwMode="auto">
            <a:xfrm>
              <a:off x="3379" y="1529"/>
              <a:ext cx="15" cy="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Line 155"/>
            <p:cNvSpPr>
              <a:spLocks noChangeShapeType="1"/>
            </p:cNvSpPr>
            <p:nvPr/>
          </p:nvSpPr>
          <p:spPr bwMode="auto">
            <a:xfrm>
              <a:off x="3381" y="1525"/>
              <a:ext cx="10" cy="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Freeform 156"/>
            <p:cNvSpPr>
              <a:spLocks/>
            </p:cNvSpPr>
            <p:nvPr/>
          </p:nvSpPr>
          <p:spPr bwMode="auto">
            <a:xfrm>
              <a:off x="3378" y="1525"/>
              <a:ext cx="25" cy="17"/>
            </a:xfrm>
            <a:custGeom>
              <a:avLst/>
              <a:gdLst>
                <a:gd name="T0" fmla="*/ 18 w 25"/>
                <a:gd name="T1" fmla="*/ 16 h 17"/>
                <a:gd name="T2" fmla="*/ 18 w 25"/>
                <a:gd name="T3" fmla="*/ 16 h 17"/>
                <a:gd name="T4" fmla="*/ 18 w 25"/>
                <a:gd name="T5" fmla="*/ 16 h 17"/>
                <a:gd name="T6" fmla="*/ 24 w 25"/>
                <a:gd name="T7" fmla="*/ 11 h 17"/>
                <a:gd name="T8" fmla="*/ 23 w 25"/>
                <a:gd name="T9" fmla="*/ 1 h 17"/>
                <a:gd name="T10" fmla="*/ 18 w 25"/>
                <a:gd name="T11" fmla="*/ 0 h 17"/>
                <a:gd name="T12" fmla="*/ 18 w 25"/>
                <a:gd name="T13" fmla="*/ 0 h 17"/>
                <a:gd name="T14" fmla="*/ 11 w 25"/>
                <a:gd name="T15" fmla="*/ 0 h 17"/>
                <a:gd name="T16" fmla="*/ 11 w 25"/>
                <a:gd name="T17" fmla="*/ 0 h 17"/>
                <a:gd name="T18" fmla="*/ 6 w 25"/>
                <a:gd name="T19" fmla="*/ 0 h 17"/>
                <a:gd name="T20" fmla="*/ 0 w 25"/>
                <a:gd name="T21" fmla="*/ 4 h 17"/>
                <a:gd name="T22" fmla="*/ 0 w 25"/>
                <a:gd name="T23" fmla="*/ 6 h 17"/>
                <a:gd name="T24" fmla="*/ 0 w 25"/>
                <a:gd name="T25" fmla="*/ 6 h 17"/>
                <a:gd name="T26" fmla="*/ 1 w 25"/>
                <a:gd name="T27" fmla="*/ 9 h 17"/>
                <a:gd name="T28" fmla="*/ 1 w 25"/>
                <a:gd name="T29" fmla="*/ 11 h 17"/>
                <a:gd name="T30" fmla="*/ 1 w 25"/>
                <a:gd name="T31" fmla="*/ 11 h 17"/>
                <a:gd name="T32" fmla="*/ 6 w 25"/>
                <a:gd name="T33" fmla="*/ 16 h 17"/>
                <a:gd name="T34" fmla="*/ 13 w 25"/>
                <a:gd name="T35" fmla="*/ 16 h 17"/>
                <a:gd name="T36" fmla="*/ 13 w 25"/>
                <a:gd name="T37" fmla="*/ 16 h 17"/>
                <a:gd name="T38" fmla="*/ 18 w 25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7">
                  <a:moveTo>
                    <a:pt x="18" y="16"/>
                  </a:moveTo>
                  <a:lnTo>
                    <a:pt x="18" y="16"/>
                  </a:lnTo>
                  <a:lnTo>
                    <a:pt x="24" y="11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9"/>
                  </a:lnTo>
                  <a:lnTo>
                    <a:pt x="1" y="11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8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Freeform 157"/>
            <p:cNvSpPr>
              <a:spLocks/>
            </p:cNvSpPr>
            <p:nvPr/>
          </p:nvSpPr>
          <p:spPr bwMode="auto">
            <a:xfrm>
              <a:off x="3376" y="1526"/>
              <a:ext cx="25" cy="17"/>
            </a:xfrm>
            <a:custGeom>
              <a:avLst/>
              <a:gdLst>
                <a:gd name="T0" fmla="*/ 1 w 25"/>
                <a:gd name="T1" fmla="*/ 1 h 17"/>
                <a:gd name="T2" fmla="*/ 24 w 25"/>
                <a:gd name="T3" fmla="*/ 4 h 17"/>
                <a:gd name="T4" fmla="*/ 23 w 25"/>
                <a:gd name="T5" fmla="*/ 16 h 17"/>
                <a:gd name="T6" fmla="*/ 0 w 25"/>
                <a:gd name="T7" fmla="*/ 12 h 17"/>
                <a:gd name="T8" fmla="*/ 2 w 25"/>
                <a:gd name="T9" fmla="*/ 0 h 17"/>
                <a:gd name="T10" fmla="*/ 1 w 25"/>
                <a:gd name="T11" fmla="*/ 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7">
                  <a:moveTo>
                    <a:pt x="1" y="1"/>
                  </a:moveTo>
                  <a:lnTo>
                    <a:pt x="24" y="4"/>
                  </a:lnTo>
                  <a:lnTo>
                    <a:pt x="23" y="16"/>
                  </a:lnTo>
                  <a:lnTo>
                    <a:pt x="0" y="12"/>
                  </a:lnTo>
                  <a:lnTo>
                    <a:pt x="2" y="0"/>
                  </a:ln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" name="Freeform 158"/>
            <p:cNvSpPr>
              <a:spLocks/>
            </p:cNvSpPr>
            <p:nvPr/>
          </p:nvSpPr>
          <p:spPr bwMode="auto">
            <a:xfrm>
              <a:off x="3393" y="1528"/>
              <a:ext cx="24" cy="17"/>
            </a:xfrm>
            <a:custGeom>
              <a:avLst/>
              <a:gdLst>
                <a:gd name="T0" fmla="*/ 0 w 24"/>
                <a:gd name="T1" fmla="*/ 8 h 17"/>
                <a:gd name="T2" fmla="*/ 0 w 24"/>
                <a:gd name="T3" fmla="*/ 10 h 17"/>
                <a:gd name="T4" fmla="*/ 0 w 24"/>
                <a:gd name="T5" fmla="*/ 10 h 17"/>
                <a:gd name="T6" fmla="*/ 0 w 24"/>
                <a:gd name="T7" fmla="*/ 12 h 17"/>
                <a:gd name="T8" fmla="*/ 4 w 24"/>
                <a:gd name="T9" fmla="*/ 16 h 17"/>
                <a:gd name="T10" fmla="*/ 8 w 24"/>
                <a:gd name="T11" fmla="*/ 16 h 17"/>
                <a:gd name="T12" fmla="*/ 8 w 24"/>
                <a:gd name="T13" fmla="*/ 16 h 17"/>
                <a:gd name="T14" fmla="*/ 12 w 24"/>
                <a:gd name="T15" fmla="*/ 16 h 17"/>
                <a:gd name="T16" fmla="*/ 15 w 24"/>
                <a:gd name="T17" fmla="*/ 16 h 17"/>
                <a:gd name="T18" fmla="*/ 19 w 24"/>
                <a:gd name="T19" fmla="*/ 14 h 17"/>
                <a:gd name="T20" fmla="*/ 23 w 24"/>
                <a:gd name="T21" fmla="*/ 10 h 17"/>
                <a:gd name="T22" fmla="*/ 23 w 24"/>
                <a:gd name="T23" fmla="*/ 8 h 17"/>
                <a:gd name="T24" fmla="*/ 23 w 24"/>
                <a:gd name="T25" fmla="*/ 8 h 17"/>
                <a:gd name="T26" fmla="*/ 23 w 24"/>
                <a:gd name="T27" fmla="*/ 5 h 17"/>
                <a:gd name="T28" fmla="*/ 23 w 24"/>
                <a:gd name="T29" fmla="*/ 3 h 17"/>
                <a:gd name="T30" fmla="*/ 23 w 24"/>
                <a:gd name="T31" fmla="*/ 3 h 17"/>
                <a:gd name="T32" fmla="*/ 18 w 24"/>
                <a:gd name="T33" fmla="*/ 2 h 17"/>
                <a:gd name="T34" fmla="*/ 14 w 24"/>
                <a:gd name="T35" fmla="*/ 2 h 17"/>
                <a:gd name="T36" fmla="*/ 10 w 24"/>
                <a:gd name="T37" fmla="*/ 0 h 17"/>
                <a:gd name="T38" fmla="*/ 7 w 24"/>
                <a:gd name="T39" fmla="*/ 0 h 17"/>
                <a:gd name="T40" fmla="*/ 7 w 24"/>
                <a:gd name="T41" fmla="*/ 2 h 17"/>
                <a:gd name="T42" fmla="*/ 3 w 24"/>
                <a:gd name="T43" fmla="*/ 2 h 17"/>
                <a:gd name="T44" fmla="*/ 0 w 24"/>
                <a:gd name="T45" fmla="*/ 5 h 17"/>
                <a:gd name="T46" fmla="*/ 0 w 24"/>
                <a:gd name="T47" fmla="*/ 5 h 17"/>
                <a:gd name="T48" fmla="*/ 0 w 24"/>
                <a:gd name="T49" fmla="*/ 8 h 17"/>
                <a:gd name="T50" fmla="*/ 0 w 24"/>
                <a:gd name="T51" fmla="*/ 8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7">
                  <a:moveTo>
                    <a:pt x="0" y="8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5" y="16"/>
                  </a:lnTo>
                  <a:lnTo>
                    <a:pt x="19" y="14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5"/>
                  </a:lnTo>
                  <a:lnTo>
                    <a:pt x="23" y="3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Group 159"/>
          <p:cNvGrpSpPr>
            <a:grpSpLocks/>
          </p:cNvGrpSpPr>
          <p:nvPr/>
        </p:nvGrpSpPr>
        <p:grpSpPr bwMode="auto">
          <a:xfrm>
            <a:off x="5852885" y="1794394"/>
            <a:ext cx="468312" cy="198437"/>
            <a:chOff x="4133" y="937"/>
            <a:chExt cx="295" cy="125"/>
          </a:xfrm>
        </p:grpSpPr>
        <p:sp>
          <p:nvSpPr>
            <p:cNvPr id="178" name="Freeform 160"/>
            <p:cNvSpPr>
              <a:spLocks/>
            </p:cNvSpPr>
            <p:nvPr/>
          </p:nvSpPr>
          <p:spPr bwMode="auto">
            <a:xfrm>
              <a:off x="4338" y="972"/>
              <a:ext cx="90" cy="90"/>
            </a:xfrm>
            <a:custGeom>
              <a:avLst/>
              <a:gdLst>
                <a:gd name="T0" fmla="*/ 75 w 90"/>
                <a:gd name="T1" fmla="*/ 89 h 90"/>
                <a:gd name="T2" fmla="*/ 89 w 90"/>
                <a:gd name="T3" fmla="*/ 13 h 90"/>
                <a:gd name="T4" fmla="*/ 15 w 90"/>
                <a:gd name="T5" fmla="*/ 0 h 90"/>
                <a:gd name="T6" fmla="*/ 0 w 90"/>
                <a:gd name="T7" fmla="*/ 82 h 90"/>
                <a:gd name="T8" fmla="*/ 75 w 90"/>
                <a:gd name="T9" fmla="*/ 8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0">
                  <a:moveTo>
                    <a:pt x="75" y="89"/>
                  </a:moveTo>
                  <a:lnTo>
                    <a:pt x="89" y="13"/>
                  </a:lnTo>
                  <a:lnTo>
                    <a:pt x="15" y="0"/>
                  </a:lnTo>
                  <a:lnTo>
                    <a:pt x="0" y="82"/>
                  </a:lnTo>
                  <a:lnTo>
                    <a:pt x="75" y="89"/>
                  </a:lnTo>
                </a:path>
              </a:pathLst>
            </a:custGeom>
            <a:gradFill rotWithShape="0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shade val="89804"/>
                    <a:invGamma/>
                  </a:sysClr>
                </a:gs>
              </a:gsLst>
              <a:lin ang="5400000" scaled="1"/>
            </a:gra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161"/>
            <p:cNvSpPr>
              <a:spLocks/>
            </p:cNvSpPr>
            <p:nvPr/>
          </p:nvSpPr>
          <p:spPr bwMode="auto">
            <a:xfrm>
              <a:off x="4233" y="972"/>
              <a:ext cx="88" cy="63"/>
            </a:xfrm>
            <a:custGeom>
              <a:avLst/>
              <a:gdLst>
                <a:gd name="T0" fmla="*/ 25 w 88"/>
                <a:gd name="T1" fmla="*/ 0 h 63"/>
                <a:gd name="T2" fmla="*/ 73 w 88"/>
                <a:gd name="T3" fmla="*/ 6 h 63"/>
                <a:gd name="T4" fmla="*/ 87 w 88"/>
                <a:gd name="T5" fmla="*/ 16 h 63"/>
                <a:gd name="T6" fmla="*/ 80 w 88"/>
                <a:gd name="T7" fmla="*/ 56 h 63"/>
                <a:gd name="T8" fmla="*/ 62 w 88"/>
                <a:gd name="T9" fmla="*/ 62 h 63"/>
                <a:gd name="T10" fmla="*/ 14 w 88"/>
                <a:gd name="T11" fmla="*/ 56 h 63"/>
                <a:gd name="T12" fmla="*/ 0 w 88"/>
                <a:gd name="T13" fmla="*/ 45 h 63"/>
                <a:gd name="T14" fmla="*/ 8 w 88"/>
                <a:gd name="T15" fmla="*/ 6 h 63"/>
                <a:gd name="T16" fmla="*/ 25 w 88"/>
                <a:gd name="T17" fmla="*/ 0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" h="63">
                  <a:moveTo>
                    <a:pt x="25" y="0"/>
                  </a:moveTo>
                  <a:lnTo>
                    <a:pt x="73" y="6"/>
                  </a:lnTo>
                  <a:lnTo>
                    <a:pt x="87" y="16"/>
                  </a:lnTo>
                  <a:lnTo>
                    <a:pt x="80" y="56"/>
                  </a:lnTo>
                  <a:lnTo>
                    <a:pt x="62" y="62"/>
                  </a:lnTo>
                  <a:lnTo>
                    <a:pt x="14" y="56"/>
                  </a:lnTo>
                  <a:lnTo>
                    <a:pt x="0" y="45"/>
                  </a:lnTo>
                  <a:lnTo>
                    <a:pt x="8" y="6"/>
                  </a:lnTo>
                  <a:lnTo>
                    <a:pt x="25" y="0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162"/>
            <p:cNvSpPr>
              <a:spLocks/>
            </p:cNvSpPr>
            <p:nvPr/>
          </p:nvSpPr>
          <p:spPr bwMode="auto">
            <a:xfrm>
              <a:off x="4267" y="978"/>
              <a:ext cx="90" cy="63"/>
            </a:xfrm>
            <a:custGeom>
              <a:avLst/>
              <a:gdLst>
                <a:gd name="T0" fmla="*/ 25 w 90"/>
                <a:gd name="T1" fmla="*/ 0 h 63"/>
                <a:gd name="T2" fmla="*/ 74 w 90"/>
                <a:gd name="T3" fmla="*/ 7 h 63"/>
                <a:gd name="T4" fmla="*/ 89 w 90"/>
                <a:gd name="T5" fmla="*/ 17 h 63"/>
                <a:gd name="T6" fmla="*/ 81 w 90"/>
                <a:gd name="T7" fmla="*/ 57 h 63"/>
                <a:gd name="T8" fmla="*/ 64 w 90"/>
                <a:gd name="T9" fmla="*/ 62 h 63"/>
                <a:gd name="T10" fmla="*/ 15 w 90"/>
                <a:gd name="T11" fmla="*/ 56 h 63"/>
                <a:gd name="T12" fmla="*/ 0 w 90"/>
                <a:gd name="T13" fmla="*/ 45 h 63"/>
                <a:gd name="T14" fmla="*/ 7 w 90"/>
                <a:gd name="T15" fmla="*/ 6 h 63"/>
                <a:gd name="T16" fmla="*/ 25 w 90"/>
                <a:gd name="T17" fmla="*/ 0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" h="63">
                  <a:moveTo>
                    <a:pt x="25" y="0"/>
                  </a:moveTo>
                  <a:lnTo>
                    <a:pt x="74" y="7"/>
                  </a:lnTo>
                  <a:lnTo>
                    <a:pt x="89" y="17"/>
                  </a:lnTo>
                  <a:lnTo>
                    <a:pt x="81" y="57"/>
                  </a:lnTo>
                  <a:lnTo>
                    <a:pt x="64" y="62"/>
                  </a:lnTo>
                  <a:lnTo>
                    <a:pt x="15" y="56"/>
                  </a:lnTo>
                  <a:lnTo>
                    <a:pt x="0" y="45"/>
                  </a:lnTo>
                  <a:lnTo>
                    <a:pt x="7" y="6"/>
                  </a:lnTo>
                  <a:lnTo>
                    <a:pt x="25" y="0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163"/>
            <p:cNvSpPr>
              <a:spLocks/>
            </p:cNvSpPr>
            <p:nvPr/>
          </p:nvSpPr>
          <p:spPr bwMode="auto">
            <a:xfrm>
              <a:off x="4258" y="970"/>
              <a:ext cx="82" cy="26"/>
            </a:xfrm>
            <a:custGeom>
              <a:avLst/>
              <a:gdLst>
                <a:gd name="T0" fmla="*/ 49 w 82"/>
                <a:gd name="T1" fmla="*/ 6 h 26"/>
                <a:gd name="T2" fmla="*/ 81 w 82"/>
                <a:gd name="T3" fmla="*/ 25 h 26"/>
                <a:gd name="T4" fmla="*/ 33 w 82"/>
                <a:gd name="T5" fmla="*/ 19 h 26"/>
                <a:gd name="T6" fmla="*/ 0 w 82"/>
                <a:gd name="T7" fmla="*/ 0 h 26"/>
                <a:gd name="T8" fmla="*/ 49 w 82"/>
                <a:gd name="T9" fmla="*/ 6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2" h="26">
                  <a:moveTo>
                    <a:pt x="49" y="6"/>
                  </a:moveTo>
                  <a:lnTo>
                    <a:pt x="81" y="25"/>
                  </a:lnTo>
                  <a:lnTo>
                    <a:pt x="33" y="19"/>
                  </a:lnTo>
                  <a:lnTo>
                    <a:pt x="0" y="0"/>
                  </a:lnTo>
                  <a:lnTo>
                    <a:pt x="49" y="6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164"/>
            <p:cNvSpPr>
              <a:spLocks/>
            </p:cNvSpPr>
            <p:nvPr/>
          </p:nvSpPr>
          <p:spPr bwMode="auto">
            <a:xfrm>
              <a:off x="4232" y="1019"/>
              <a:ext cx="50" cy="21"/>
            </a:xfrm>
            <a:custGeom>
              <a:avLst/>
              <a:gdLst>
                <a:gd name="T0" fmla="*/ 0 w 50"/>
                <a:gd name="T1" fmla="*/ 0 h 21"/>
                <a:gd name="T2" fmla="*/ 35 w 50"/>
                <a:gd name="T3" fmla="*/ 9 h 21"/>
                <a:gd name="T4" fmla="*/ 49 w 50"/>
                <a:gd name="T5" fmla="*/ 20 h 21"/>
                <a:gd name="T6" fmla="*/ 14 w 50"/>
                <a:gd name="T7" fmla="*/ 12 h 21"/>
                <a:gd name="T8" fmla="*/ 0 w 50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21">
                  <a:moveTo>
                    <a:pt x="0" y="0"/>
                  </a:moveTo>
                  <a:lnTo>
                    <a:pt x="35" y="9"/>
                  </a:lnTo>
                  <a:lnTo>
                    <a:pt x="49" y="20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Line 165"/>
            <p:cNvSpPr>
              <a:spLocks noChangeShapeType="1"/>
            </p:cNvSpPr>
            <p:nvPr/>
          </p:nvSpPr>
          <p:spPr bwMode="auto">
            <a:xfrm>
              <a:off x="4241" y="978"/>
              <a:ext cx="33" cy="9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Oval 166"/>
            <p:cNvSpPr>
              <a:spLocks noChangeArrowheads="1"/>
            </p:cNvSpPr>
            <p:nvPr/>
          </p:nvSpPr>
          <p:spPr bwMode="auto">
            <a:xfrm rot="540000">
              <a:off x="4289" y="993"/>
              <a:ext cx="16" cy="8"/>
            </a:xfrm>
            <a:prstGeom prst="ellipse">
              <a:avLst/>
            </a:prstGeom>
            <a:solidFill>
              <a:srgbClr val="999999"/>
            </a:solidFill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Line 167"/>
            <p:cNvSpPr>
              <a:spLocks noChangeShapeType="1"/>
            </p:cNvSpPr>
            <p:nvPr/>
          </p:nvSpPr>
          <p:spPr bwMode="auto">
            <a:xfrm>
              <a:off x="4292" y="986"/>
              <a:ext cx="12" cy="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Line 168"/>
            <p:cNvSpPr>
              <a:spLocks noChangeShapeType="1"/>
            </p:cNvSpPr>
            <p:nvPr/>
          </p:nvSpPr>
          <p:spPr bwMode="auto">
            <a:xfrm>
              <a:off x="4291" y="991"/>
              <a:ext cx="7" cy="5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Oval 169"/>
            <p:cNvSpPr>
              <a:spLocks noChangeArrowheads="1"/>
            </p:cNvSpPr>
            <p:nvPr/>
          </p:nvSpPr>
          <p:spPr bwMode="auto">
            <a:xfrm rot="540000">
              <a:off x="4277" y="1002"/>
              <a:ext cx="69" cy="36"/>
            </a:xfrm>
            <a:prstGeom prst="ellipse">
              <a:avLst/>
            </a:prstGeom>
            <a:solidFill>
              <a:sysClr val="window" lastClr="FFFFFF"/>
            </a:solidFill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Line 170"/>
            <p:cNvSpPr>
              <a:spLocks noChangeShapeType="1"/>
            </p:cNvSpPr>
            <p:nvPr/>
          </p:nvSpPr>
          <p:spPr bwMode="auto">
            <a:xfrm>
              <a:off x="4335" y="992"/>
              <a:ext cx="35" cy="1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171"/>
            <p:cNvSpPr>
              <a:spLocks/>
            </p:cNvSpPr>
            <p:nvPr/>
          </p:nvSpPr>
          <p:spPr bwMode="auto">
            <a:xfrm>
              <a:off x="4291" y="992"/>
              <a:ext cx="24" cy="19"/>
            </a:xfrm>
            <a:custGeom>
              <a:avLst/>
              <a:gdLst>
                <a:gd name="T0" fmla="*/ 0 w 24"/>
                <a:gd name="T1" fmla="*/ 1 h 19"/>
                <a:gd name="T2" fmla="*/ 16 w 24"/>
                <a:gd name="T3" fmla="*/ 0 h 19"/>
                <a:gd name="T4" fmla="*/ 23 w 24"/>
                <a:gd name="T5" fmla="*/ 9 h 19"/>
                <a:gd name="T6" fmla="*/ 13 w 24"/>
                <a:gd name="T7" fmla="*/ 18 h 19"/>
                <a:gd name="T8" fmla="*/ 0 w 24"/>
                <a:gd name="T9" fmla="*/ 1 h 19"/>
                <a:gd name="T10" fmla="*/ 0 w 24"/>
                <a:gd name="T11" fmla="*/ 1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9">
                  <a:moveTo>
                    <a:pt x="0" y="1"/>
                  </a:moveTo>
                  <a:lnTo>
                    <a:pt x="16" y="0"/>
                  </a:lnTo>
                  <a:lnTo>
                    <a:pt x="23" y="9"/>
                  </a:lnTo>
                  <a:lnTo>
                    <a:pt x="13" y="18"/>
                  </a:lnTo>
                  <a:lnTo>
                    <a:pt x="0" y="1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172"/>
            <p:cNvSpPr>
              <a:spLocks/>
            </p:cNvSpPr>
            <p:nvPr/>
          </p:nvSpPr>
          <p:spPr bwMode="auto">
            <a:xfrm>
              <a:off x="4292" y="995"/>
              <a:ext cx="22" cy="17"/>
            </a:xfrm>
            <a:custGeom>
              <a:avLst/>
              <a:gdLst>
                <a:gd name="T0" fmla="*/ 21 w 22"/>
                <a:gd name="T1" fmla="*/ 0 h 17"/>
                <a:gd name="T2" fmla="*/ 20 w 22"/>
                <a:gd name="T3" fmla="*/ 14 h 17"/>
                <a:gd name="T4" fmla="*/ 8 w 22"/>
                <a:gd name="T5" fmla="*/ 16 h 17"/>
                <a:gd name="T6" fmla="*/ 0 w 22"/>
                <a:gd name="T7" fmla="*/ 1 h 17"/>
                <a:gd name="T8" fmla="*/ 15 w 22"/>
                <a:gd name="T9" fmla="*/ 1 h 17"/>
                <a:gd name="T10" fmla="*/ 21 w 22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7">
                  <a:moveTo>
                    <a:pt x="21" y="0"/>
                  </a:moveTo>
                  <a:lnTo>
                    <a:pt x="20" y="14"/>
                  </a:lnTo>
                  <a:lnTo>
                    <a:pt x="8" y="16"/>
                  </a:lnTo>
                  <a:lnTo>
                    <a:pt x="0" y="1"/>
                  </a:lnTo>
                  <a:lnTo>
                    <a:pt x="15" y="1"/>
                  </a:lnTo>
                  <a:lnTo>
                    <a:pt x="21" y="0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Rectangle 173"/>
            <p:cNvSpPr>
              <a:spLocks noChangeArrowheads="1"/>
            </p:cNvSpPr>
            <p:nvPr/>
          </p:nvSpPr>
          <p:spPr bwMode="auto">
            <a:xfrm rot="540000">
              <a:off x="4233" y="1000"/>
              <a:ext cx="15" cy="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174"/>
            <p:cNvSpPr>
              <a:spLocks/>
            </p:cNvSpPr>
            <p:nvPr/>
          </p:nvSpPr>
          <p:spPr bwMode="auto">
            <a:xfrm>
              <a:off x="4133" y="937"/>
              <a:ext cx="108" cy="104"/>
            </a:xfrm>
            <a:custGeom>
              <a:avLst/>
              <a:gdLst>
                <a:gd name="T0" fmla="*/ 18 w 108"/>
                <a:gd name="T1" fmla="*/ 0 h 104"/>
                <a:gd name="T2" fmla="*/ 0 w 108"/>
                <a:gd name="T3" fmla="*/ 95 h 104"/>
                <a:gd name="T4" fmla="*/ 90 w 108"/>
                <a:gd name="T5" fmla="*/ 103 h 104"/>
                <a:gd name="T6" fmla="*/ 107 w 108"/>
                <a:gd name="T7" fmla="*/ 14 h 104"/>
                <a:gd name="T8" fmla="*/ 18 w 108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4">
                  <a:moveTo>
                    <a:pt x="18" y="0"/>
                  </a:moveTo>
                  <a:lnTo>
                    <a:pt x="0" y="95"/>
                  </a:lnTo>
                  <a:lnTo>
                    <a:pt x="90" y="103"/>
                  </a:lnTo>
                  <a:lnTo>
                    <a:pt x="107" y="14"/>
                  </a:lnTo>
                  <a:lnTo>
                    <a:pt x="18" y="0"/>
                  </a:lnTo>
                </a:path>
              </a:pathLst>
            </a:custGeom>
            <a:gradFill rotWithShape="0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shade val="89804"/>
                    <a:invGamma/>
                  </a:sysClr>
                </a:gs>
              </a:gsLst>
              <a:lin ang="5400000" scaled="1"/>
            </a:gra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Line 175"/>
            <p:cNvSpPr>
              <a:spLocks noChangeShapeType="1"/>
            </p:cNvSpPr>
            <p:nvPr/>
          </p:nvSpPr>
          <p:spPr bwMode="auto">
            <a:xfrm>
              <a:off x="4288" y="1026"/>
              <a:ext cx="12" cy="6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Line 176"/>
            <p:cNvSpPr>
              <a:spLocks noChangeShapeType="1"/>
            </p:cNvSpPr>
            <p:nvPr/>
          </p:nvSpPr>
          <p:spPr bwMode="auto">
            <a:xfrm>
              <a:off x="4287" y="1025"/>
              <a:ext cx="13" cy="5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177"/>
            <p:cNvSpPr>
              <a:spLocks/>
            </p:cNvSpPr>
            <p:nvPr/>
          </p:nvSpPr>
          <p:spPr bwMode="auto">
            <a:xfrm>
              <a:off x="4283" y="1028"/>
              <a:ext cx="24" cy="17"/>
            </a:xfrm>
            <a:custGeom>
              <a:avLst/>
              <a:gdLst>
                <a:gd name="T0" fmla="*/ 15 w 24"/>
                <a:gd name="T1" fmla="*/ 16 h 17"/>
                <a:gd name="T2" fmla="*/ 20 w 24"/>
                <a:gd name="T3" fmla="*/ 16 h 17"/>
                <a:gd name="T4" fmla="*/ 20 w 24"/>
                <a:gd name="T5" fmla="*/ 16 h 17"/>
                <a:gd name="T6" fmla="*/ 21 w 24"/>
                <a:gd name="T7" fmla="*/ 13 h 17"/>
                <a:gd name="T8" fmla="*/ 23 w 24"/>
                <a:gd name="T9" fmla="*/ 2 h 17"/>
                <a:gd name="T10" fmla="*/ 23 w 24"/>
                <a:gd name="T11" fmla="*/ 2 h 17"/>
                <a:gd name="T12" fmla="*/ 23 w 24"/>
                <a:gd name="T13" fmla="*/ 0 h 17"/>
                <a:gd name="T14" fmla="*/ 18 w 24"/>
                <a:gd name="T15" fmla="*/ 0 h 17"/>
                <a:gd name="T16" fmla="*/ 12 w 24"/>
                <a:gd name="T17" fmla="*/ 1 h 17"/>
                <a:gd name="T18" fmla="*/ 12 w 24"/>
                <a:gd name="T19" fmla="*/ 1 h 17"/>
                <a:gd name="T20" fmla="*/ 6 w 24"/>
                <a:gd name="T21" fmla="*/ 2 h 17"/>
                <a:gd name="T22" fmla="*/ 6 w 24"/>
                <a:gd name="T23" fmla="*/ 2 h 17"/>
                <a:gd name="T24" fmla="*/ 0 w 24"/>
                <a:gd name="T25" fmla="*/ 4 h 17"/>
                <a:gd name="T26" fmla="*/ 0 w 24"/>
                <a:gd name="T27" fmla="*/ 6 h 17"/>
                <a:gd name="T28" fmla="*/ 5 w 24"/>
                <a:gd name="T29" fmla="*/ 8 h 17"/>
                <a:gd name="T30" fmla="*/ 4 w 24"/>
                <a:gd name="T31" fmla="*/ 12 h 17"/>
                <a:gd name="T32" fmla="*/ 9 w 24"/>
                <a:gd name="T33" fmla="*/ 16 h 17"/>
                <a:gd name="T34" fmla="*/ 9 w 24"/>
                <a:gd name="T35" fmla="*/ 16 h 17"/>
                <a:gd name="T36" fmla="*/ 15 w 24"/>
                <a:gd name="T37" fmla="*/ 16 h 17"/>
                <a:gd name="T38" fmla="*/ 15 w 24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17">
                  <a:moveTo>
                    <a:pt x="15" y="16"/>
                  </a:moveTo>
                  <a:lnTo>
                    <a:pt x="20" y="16"/>
                  </a:lnTo>
                  <a:lnTo>
                    <a:pt x="21" y="13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5" y="8"/>
                  </a:lnTo>
                  <a:lnTo>
                    <a:pt x="4" y="12"/>
                  </a:lnTo>
                  <a:lnTo>
                    <a:pt x="9" y="16"/>
                  </a:lnTo>
                  <a:lnTo>
                    <a:pt x="15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178"/>
            <p:cNvSpPr>
              <a:spLocks/>
            </p:cNvSpPr>
            <p:nvPr/>
          </p:nvSpPr>
          <p:spPr bwMode="auto">
            <a:xfrm>
              <a:off x="4282" y="1028"/>
              <a:ext cx="27" cy="18"/>
            </a:xfrm>
            <a:custGeom>
              <a:avLst/>
              <a:gdLst>
                <a:gd name="T0" fmla="*/ 5 w 27"/>
                <a:gd name="T1" fmla="*/ 0 h 18"/>
                <a:gd name="T2" fmla="*/ 26 w 27"/>
                <a:gd name="T3" fmla="*/ 9 h 18"/>
                <a:gd name="T4" fmla="*/ 22 w 27"/>
                <a:gd name="T5" fmla="*/ 17 h 18"/>
                <a:gd name="T6" fmla="*/ 0 w 27"/>
                <a:gd name="T7" fmla="*/ 8 h 18"/>
                <a:gd name="T8" fmla="*/ 5 w 2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18">
                  <a:moveTo>
                    <a:pt x="5" y="0"/>
                  </a:moveTo>
                  <a:lnTo>
                    <a:pt x="26" y="9"/>
                  </a:lnTo>
                  <a:lnTo>
                    <a:pt x="22" y="17"/>
                  </a:lnTo>
                  <a:lnTo>
                    <a:pt x="0" y="8"/>
                  </a:lnTo>
                  <a:lnTo>
                    <a:pt x="5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179"/>
            <p:cNvSpPr>
              <a:spLocks/>
            </p:cNvSpPr>
            <p:nvPr/>
          </p:nvSpPr>
          <p:spPr bwMode="auto">
            <a:xfrm>
              <a:off x="4296" y="1032"/>
              <a:ext cx="23" cy="17"/>
            </a:xfrm>
            <a:custGeom>
              <a:avLst/>
              <a:gdLst>
                <a:gd name="T0" fmla="*/ 0 w 23"/>
                <a:gd name="T1" fmla="*/ 6 h 17"/>
                <a:gd name="T2" fmla="*/ 0 w 23"/>
                <a:gd name="T3" fmla="*/ 9 h 17"/>
                <a:gd name="T4" fmla="*/ 3 w 23"/>
                <a:gd name="T5" fmla="*/ 9 h 17"/>
                <a:gd name="T6" fmla="*/ 3 w 23"/>
                <a:gd name="T7" fmla="*/ 11 h 17"/>
                <a:gd name="T8" fmla="*/ 5 w 23"/>
                <a:gd name="T9" fmla="*/ 13 h 17"/>
                <a:gd name="T10" fmla="*/ 5 w 23"/>
                <a:gd name="T11" fmla="*/ 13 h 17"/>
                <a:gd name="T12" fmla="*/ 8 w 23"/>
                <a:gd name="T13" fmla="*/ 16 h 17"/>
                <a:gd name="T14" fmla="*/ 11 w 23"/>
                <a:gd name="T15" fmla="*/ 16 h 17"/>
                <a:gd name="T16" fmla="*/ 15 w 23"/>
                <a:gd name="T17" fmla="*/ 13 h 17"/>
                <a:gd name="T18" fmla="*/ 15 w 23"/>
                <a:gd name="T19" fmla="*/ 13 h 17"/>
                <a:gd name="T20" fmla="*/ 18 w 23"/>
                <a:gd name="T21" fmla="*/ 12 h 17"/>
                <a:gd name="T22" fmla="*/ 19 w 23"/>
                <a:gd name="T23" fmla="*/ 10 h 17"/>
                <a:gd name="T24" fmla="*/ 22 w 23"/>
                <a:gd name="T25" fmla="*/ 10 h 17"/>
                <a:gd name="T26" fmla="*/ 22 w 23"/>
                <a:gd name="T27" fmla="*/ 8 h 17"/>
                <a:gd name="T28" fmla="*/ 20 w 23"/>
                <a:gd name="T29" fmla="*/ 6 h 17"/>
                <a:gd name="T30" fmla="*/ 20 w 23"/>
                <a:gd name="T31" fmla="*/ 6 h 17"/>
                <a:gd name="T32" fmla="*/ 17 w 23"/>
                <a:gd name="T33" fmla="*/ 3 h 17"/>
                <a:gd name="T34" fmla="*/ 17 w 23"/>
                <a:gd name="T35" fmla="*/ 3 h 17"/>
                <a:gd name="T36" fmla="*/ 15 w 23"/>
                <a:gd name="T37" fmla="*/ 0 h 17"/>
                <a:gd name="T38" fmla="*/ 12 w 23"/>
                <a:gd name="T39" fmla="*/ 0 h 17"/>
                <a:gd name="T40" fmla="*/ 8 w 23"/>
                <a:gd name="T41" fmla="*/ 2 h 17"/>
                <a:gd name="T42" fmla="*/ 8 w 23"/>
                <a:gd name="T43" fmla="*/ 2 h 17"/>
                <a:gd name="T44" fmla="*/ 4 w 23"/>
                <a:gd name="T45" fmla="*/ 4 h 17"/>
                <a:gd name="T46" fmla="*/ 4 w 23"/>
                <a:gd name="T47" fmla="*/ 4 h 17"/>
                <a:gd name="T48" fmla="*/ 0 w 23"/>
                <a:gd name="T49" fmla="*/ 6 h 17"/>
                <a:gd name="T50" fmla="*/ 0 w 23"/>
                <a:gd name="T51" fmla="*/ 6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17">
                  <a:moveTo>
                    <a:pt x="0" y="6"/>
                  </a:moveTo>
                  <a:lnTo>
                    <a:pt x="0" y="9"/>
                  </a:lnTo>
                  <a:lnTo>
                    <a:pt x="3" y="9"/>
                  </a:lnTo>
                  <a:lnTo>
                    <a:pt x="3" y="11"/>
                  </a:lnTo>
                  <a:lnTo>
                    <a:pt x="5" y="13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5" y="13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6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Line 180"/>
            <p:cNvSpPr>
              <a:spLocks noChangeShapeType="1"/>
            </p:cNvSpPr>
            <p:nvPr/>
          </p:nvSpPr>
          <p:spPr bwMode="auto">
            <a:xfrm>
              <a:off x="4280" y="1017"/>
              <a:ext cx="10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Line 181"/>
            <p:cNvSpPr>
              <a:spLocks noChangeShapeType="1"/>
            </p:cNvSpPr>
            <p:nvPr/>
          </p:nvSpPr>
          <p:spPr bwMode="auto">
            <a:xfrm>
              <a:off x="4281" y="1012"/>
              <a:ext cx="13" cy="6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Freeform 182"/>
            <p:cNvSpPr>
              <a:spLocks/>
            </p:cNvSpPr>
            <p:nvPr/>
          </p:nvSpPr>
          <p:spPr bwMode="auto">
            <a:xfrm>
              <a:off x="4277" y="1018"/>
              <a:ext cx="25" cy="18"/>
            </a:xfrm>
            <a:custGeom>
              <a:avLst/>
              <a:gdLst>
                <a:gd name="T0" fmla="*/ 16 w 25"/>
                <a:gd name="T1" fmla="*/ 17 h 18"/>
                <a:gd name="T2" fmla="*/ 22 w 25"/>
                <a:gd name="T3" fmla="*/ 17 h 18"/>
                <a:gd name="T4" fmla="*/ 23 w 25"/>
                <a:gd name="T5" fmla="*/ 15 h 18"/>
                <a:gd name="T6" fmla="*/ 23 w 25"/>
                <a:gd name="T7" fmla="*/ 15 h 18"/>
                <a:gd name="T8" fmla="*/ 24 w 25"/>
                <a:gd name="T9" fmla="*/ 5 h 18"/>
                <a:gd name="T10" fmla="*/ 24 w 25"/>
                <a:gd name="T11" fmla="*/ 3 h 18"/>
                <a:gd name="T12" fmla="*/ 24 w 25"/>
                <a:gd name="T13" fmla="*/ 3 h 18"/>
                <a:gd name="T14" fmla="*/ 18 w 25"/>
                <a:gd name="T15" fmla="*/ 1 h 18"/>
                <a:gd name="T16" fmla="*/ 13 w 25"/>
                <a:gd name="T17" fmla="*/ 0 h 18"/>
                <a:gd name="T18" fmla="*/ 13 w 25"/>
                <a:gd name="T19" fmla="*/ 0 h 18"/>
                <a:gd name="T20" fmla="*/ 7 w 25"/>
                <a:gd name="T21" fmla="*/ 1 h 18"/>
                <a:gd name="T22" fmla="*/ 6 w 25"/>
                <a:gd name="T23" fmla="*/ 4 h 18"/>
                <a:gd name="T24" fmla="*/ 1 w 25"/>
                <a:gd name="T25" fmla="*/ 3 h 18"/>
                <a:gd name="T26" fmla="*/ 0 w 25"/>
                <a:gd name="T27" fmla="*/ 5 h 18"/>
                <a:gd name="T28" fmla="*/ 5 w 25"/>
                <a:gd name="T29" fmla="*/ 8 h 18"/>
                <a:gd name="T30" fmla="*/ 5 w 25"/>
                <a:gd name="T31" fmla="*/ 10 h 18"/>
                <a:gd name="T32" fmla="*/ 10 w 25"/>
                <a:gd name="T33" fmla="*/ 13 h 18"/>
                <a:gd name="T34" fmla="*/ 10 w 25"/>
                <a:gd name="T35" fmla="*/ 13 h 18"/>
                <a:gd name="T36" fmla="*/ 16 w 25"/>
                <a:gd name="T37" fmla="*/ 17 h 18"/>
                <a:gd name="T38" fmla="*/ 16 w 25"/>
                <a:gd name="T39" fmla="*/ 17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8">
                  <a:moveTo>
                    <a:pt x="16" y="17"/>
                  </a:moveTo>
                  <a:lnTo>
                    <a:pt x="22" y="17"/>
                  </a:lnTo>
                  <a:lnTo>
                    <a:pt x="23" y="15"/>
                  </a:lnTo>
                  <a:lnTo>
                    <a:pt x="24" y="5"/>
                  </a:lnTo>
                  <a:lnTo>
                    <a:pt x="24" y="3"/>
                  </a:lnTo>
                  <a:lnTo>
                    <a:pt x="18" y="1"/>
                  </a:lnTo>
                  <a:lnTo>
                    <a:pt x="13" y="0"/>
                  </a:lnTo>
                  <a:lnTo>
                    <a:pt x="7" y="1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5"/>
                  </a:lnTo>
                  <a:lnTo>
                    <a:pt x="5" y="8"/>
                  </a:lnTo>
                  <a:lnTo>
                    <a:pt x="5" y="10"/>
                  </a:lnTo>
                  <a:lnTo>
                    <a:pt x="10" y="13"/>
                  </a:lnTo>
                  <a:lnTo>
                    <a:pt x="16" y="1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183"/>
            <p:cNvSpPr>
              <a:spLocks/>
            </p:cNvSpPr>
            <p:nvPr/>
          </p:nvSpPr>
          <p:spPr bwMode="auto">
            <a:xfrm>
              <a:off x="4275" y="1015"/>
              <a:ext cx="27" cy="20"/>
            </a:xfrm>
            <a:custGeom>
              <a:avLst/>
              <a:gdLst>
                <a:gd name="T0" fmla="*/ 6 w 27"/>
                <a:gd name="T1" fmla="*/ 0 h 20"/>
                <a:gd name="T2" fmla="*/ 26 w 27"/>
                <a:gd name="T3" fmla="*/ 10 h 20"/>
                <a:gd name="T4" fmla="*/ 22 w 27"/>
                <a:gd name="T5" fmla="*/ 19 h 20"/>
                <a:gd name="T6" fmla="*/ 0 w 27"/>
                <a:gd name="T7" fmla="*/ 10 h 20"/>
                <a:gd name="T8" fmla="*/ 6 w 27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0">
                  <a:moveTo>
                    <a:pt x="6" y="0"/>
                  </a:moveTo>
                  <a:lnTo>
                    <a:pt x="26" y="10"/>
                  </a:lnTo>
                  <a:lnTo>
                    <a:pt x="22" y="19"/>
                  </a:lnTo>
                  <a:lnTo>
                    <a:pt x="0" y="10"/>
                  </a:lnTo>
                  <a:lnTo>
                    <a:pt x="6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 184"/>
            <p:cNvSpPr>
              <a:spLocks/>
            </p:cNvSpPr>
            <p:nvPr/>
          </p:nvSpPr>
          <p:spPr bwMode="auto">
            <a:xfrm>
              <a:off x="4290" y="1019"/>
              <a:ext cx="24" cy="18"/>
            </a:xfrm>
            <a:custGeom>
              <a:avLst/>
              <a:gdLst>
                <a:gd name="T0" fmla="*/ 1 w 24"/>
                <a:gd name="T1" fmla="*/ 4 h 18"/>
                <a:gd name="T2" fmla="*/ 0 w 24"/>
                <a:gd name="T3" fmla="*/ 7 h 18"/>
                <a:gd name="T4" fmla="*/ 4 w 24"/>
                <a:gd name="T5" fmla="*/ 7 h 18"/>
                <a:gd name="T6" fmla="*/ 2 w 24"/>
                <a:gd name="T7" fmla="*/ 12 h 18"/>
                <a:gd name="T8" fmla="*/ 5 w 24"/>
                <a:gd name="T9" fmla="*/ 15 h 18"/>
                <a:gd name="T10" fmla="*/ 5 w 24"/>
                <a:gd name="T11" fmla="*/ 15 h 18"/>
                <a:gd name="T12" fmla="*/ 9 w 24"/>
                <a:gd name="T13" fmla="*/ 15 h 18"/>
                <a:gd name="T14" fmla="*/ 11 w 24"/>
                <a:gd name="T15" fmla="*/ 16 h 18"/>
                <a:gd name="T16" fmla="*/ 11 w 24"/>
                <a:gd name="T17" fmla="*/ 16 h 18"/>
                <a:gd name="T18" fmla="*/ 15 w 24"/>
                <a:gd name="T19" fmla="*/ 17 h 18"/>
                <a:gd name="T20" fmla="*/ 18 w 24"/>
                <a:gd name="T21" fmla="*/ 14 h 18"/>
                <a:gd name="T22" fmla="*/ 19 w 24"/>
                <a:gd name="T23" fmla="*/ 9 h 18"/>
                <a:gd name="T24" fmla="*/ 22 w 24"/>
                <a:gd name="T25" fmla="*/ 9 h 18"/>
                <a:gd name="T26" fmla="*/ 23 w 24"/>
                <a:gd name="T27" fmla="*/ 7 h 18"/>
                <a:gd name="T28" fmla="*/ 20 w 24"/>
                <a:gd name="T29" fmla="*/ 5 h 18"/>
                <a:gd name="T30" fmla="*/ 20 w 24"/>
                <a:gd name="T31" fmla="*/ 5 h 18"/>
                <a:gd name="T32" fmla="*/ 20 w 24"/>
                <a:gd name="T33" fmla="*/ 2 h 18"/>
                <a:gd name="T34" fmla="*/ 17 w 24"/>
                <a:gd name="T35" fmla="*/ 1 h 18"/>
                <a:gd name="T36" fmla="*/ 14 w 24"/>
                <a:gd name="T37" fmla="*/ 1 h 18"/>
                <a:gd name="T38" fmla="*/ 8 w 24"/>
                <a:gd name="T39" fmla="*/ 0 h 18"/>
                <a:gd name="T40" fmla="*/ 8 w 24"/>
                <a:gd name="T41" fmla="*/ 0 h 18"/>
                <a:gd name="T42" fmla="*/ 5 w 24"/>
                <a:gd name="T43" fmla="*/ 0 h 18"/>
                <a:gd name="T44" fmla="*/ 5 w 24"/>
                <a:gd name="T45" fmla="*/ 2 h 18"/>
                <a:gd name="T46" fmla="*/ 5 w 24"/>
                <a:gd name="T47" fmla="*/ 2 h 18"/>
                <a:gd name="T48" fmla="*/ 1 w 24"/>
                <a:gd name="T49" fmla="*/ 4 h 18"/>
                <a:gd name="T50" fmla="*/ 1 w 24"/>
                <a:gd name="T51" fmla="*/ 4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8">
                  <a:moveTo>
                    <a:pt x="1" y="4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2" y="12"/>
                  </a:lnTo>
                  <a:lnTo>
                    <a:pt x="5" y="15"/>
                  </a:lnTo>
                  <a:lnTo>
                    <a:pt x="9" y="15"/>
                  </a:lnTo>
                  <a:lnTo>
                    <a:pt x="11" y="16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19" y="9"/>
                  </a:lnTo>
                  <a:lnTo>
                    <a:pt x="22" y="9"/>
                  </a:lnTo>
                  <a:lnTo>
                    <a:pt x="23" y="7"/>
                  </a:lnTo>
                  <a:lnTo>
                    <a:pt x="20" y="5"/>
                  </a:lnTo>
                  <a:lnTo>
                    <a:pt x="20" y="2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" y="4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Line 185"/>
            <p:cNvSpPr>
              <a:spLocks noChangeShapeType="1"/>
            </p:cNvSpPr>
            <p:nvPr/>
          </p:nvSpPr>
          <p:spPr bwMode="auto">
            <a:xfrm>
              <a:off x="4288" y="1008"/>
              <a:ext cx="14" cy="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Line 186"/>
            <p:cNvSpPr>
              <a:spLocks noChangeShapeType="1"/>
            </p:cNvSpPr>
            <p:nvPr/>
          </p:nvSpPr>
          <p:spPr bwMode="auto">
            <a:xfrm>
              <a:off x="4291" y="1005"/>
              <a:ext cx="13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187"/>
            <p:cNvSpPr>
              <a:spLocks/>
            </p:cNvSpPr>
            <p:nvPr/>
          </p:nvSpPr>
          <p:spPr bwMode="auto">
            <a:xfrm>
              <a:off x="4287" y="1005"/>
              <a:ext cx="25" cy="17"/>
            </a:xfrm>
            <a:custGeom>
              <a:avLst/>
              <a:gdLst>
                <a:gd name="T0" fmla="*/ 16 w 25"/>
                <a:gd name="T1" fmla="*/ 16 h 17"/>
                <a:gd name="T2" fmla="*/ 16 w 25"/>
                <a:gd name="T3" fmla="*/ 16 h 17"/>
                <a:gd name="T4" fmla="*/ 16 w 25"/>
                <a:gd name="T5" fmla="*/ 14 h 17"/>
                <a:gd name="T6" fmla="*/ 22 w 25"/>
                <a:gd name="T7" fmla="*/ 14 h 17"/>
                <a:gd name="T8" fmla="*/ 24 w 25"/>
                <a:gd name="T9" fmla="*/ 4 h 17"/>
                <a:gd name="T10" fmla="*/ 19 w 25"/>
                <a:gd name="T11" fmla="*/ 3 h 17"/>
                <a:gd name="T12" fmla="*/ 19 w 25"/>
                <a:gd name="T13" fmla="*/ 1 h 17"/>
                <a:gd name="T14" fmla="*/ 14 w 25"/>
                <a:gd name="T15" fmla="*/ 0 h 17"/>
                <a:gd name="T16" fmla="*/ 13 w 25"/>
                <a:gd name="T17" fmla="*/ 2 h 17"/>
                <a:gd name="T18" fmla="*/ 7 w 25"/>
                <a:gd name="T19" fmla="*/ 1 h 17"/>
                <a:gd name="T20" fmla="*/ 0 w 25"/>
                <a:gd name="T21" fmla="*/ 3 h 17"/>
                <a:gd name="T22" fmla="*/ 0 w 25"/>
                <a:gd name="T23" fmla="*/ 5 h 17"/>
                <a:gd name="T24" fmla="*/ 0 w 25"/>
                <a:gd name="T25" fmla="*/ 5 h 17"/>
                <a:gd name="T26" fmla="*/ 0 w 25"/>
                <a:gd name="T27" fmla="*/ 7 h 17"/>
                <a:gd name="T28" fmla="*/ 0 w 25"/>
                <a:gd name="T29" fmla="*/ 10 h 17"/>
                <a:gd name="T30" fmla="*/ 0 w 25"/>
                <a:gd name="T31" fmla="*/ 10 h 17"/>
                <a:gd name="T32" fmla="*/ 5 w 25"/>
                <a:gd name="T33" fmla="*/ 12 h 17"/>
                <a:gd name="T34" fmla="*/ 11 w 25"/>
                <a:gd name="T35" fmla="*/ 14 h 17"/>
                <a:gd name="T36" fmla="*/ 10 w 25"/>
                <a:gd name="T37" fmla="*/ 16 h 17"/>
                <a:gd name="T38" fmla="*/ 16 w 25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7">
                  <a:moveTo>
                    <a:pt x="16" y="16"/>
                  </a:moveTo>
                  <a:lnTo>
                    <a:pt x="16" y="16"/>
                  </a:lnTo>
                  <a:lnTo>
                    <a:pt x="16" y="14"/>
                  </a:lnTo>
                  <a:lnTo>
                    <a:pt x="22" y="14"/>
                  </a:lnTo>
                  <a:lnTo>
                    <a:pt x="24" y="4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13" y="2"/>
                  </a:lnTo>
                  <a:lnTo>
                    <a:pt x="7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5" y="12"/>
                  </a:lnTo>
                  <a:lnTo>
                    <a:pt x="11" y="14"/>
                  </a:lnTo>
                  <a:lnTo>
                    <a:pt x="10" y="16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188"/>
            <p:cNvSpPr>
              <a:spLocks/>
            </p:cNvSpPr>
            <p:nvPr/>
          </p:nvSpPr>
          <p:spPr bwMode="auto">
            <a:xfrm>
              <a:off x="4285" y="1007"/>
              <a:ext cx="27" cy="20"/>
            </a:xfrm>
            <a:custGeom>
              <a:avLst/>
              <a:gdLst>
                <a:gd name="T0" fmla="*/ 4 w 27"/>
                <a:gd name="T1" fmla="*/ 0 h 20"/>
                <a:gd name="T2" fmla="*/ 26 w 27"/>
                <a:gd name="T3" fmla="*/ 10 h 20"/>
                <a:gd name="T4" fmla="*/ 22 w 27"/>
                <a:gd name="T5" fmla="*/ 19 h 20"/>
                <a:gd name="T6" fmla="*/ 0 w 27"/>
                <a:gd name="T7" fmla="*/ 8 h 20"/>
                <a:gd name="T8" fmla="*/ 4 w 27"/>
                <a:gd name="T9" fmla="*/ 0 h 20"/>
                <a:gd name="T10" fmla="*/ 4 w 27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20">
                  <a:moveTo>
                    <a:pt x="4" y="0"/>
                  </a:moveTo>
                  <a:lnTo>
                    <a:pt x="26" y="10"/>
                  </a:lnTo>
                  <a:lnTo>
                    <a:pt x="22" y="19"/>
                  </a:lnTo>
                  <a:lnTo>
                    <a:pt x="0" y="8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189"/>
            <p:cNvSpPr>
              <a:spLocks/>
            </p:cNvSpPr>
            <p:nvPr/>
          </p:nvSpPr>
          <p:spPr bwMode="auto">
            <a:xfrm>
              <a:off x="4297" y="1010"/>
              <a:ext cx="25" cy="17"/>
            </a:xfrm>
            <a:custGeom>
              <a:avLst/>
              <a:gdLst>
                <a:gd name="T0" fmla="*/ 0 w 25"/>
                <a:gd name="T1" fmla="*/ 6 h 17"/>
                <a:gd name="T2" fmla="*/ 0 w 25"/>
                <a:gd name="T3" fmla="*/ 8 h 17"/>
                <a:gd name="T4" fmla="*/ 0 w 25"/>
                <a:gd name="T5" fmla="*/ 10 h 17"/>
                <a:gd name="T6" fmla="*/ 6 w 25"/>
                <a:gd name="T7" fmla="*/ 16 h 17"/>
                <a:gd name="T8" fmla="*/ 10 w 25"/>
                <a:gd name="T9" fmla="*/ 16 h 17"/>
                <a:gd name="T10" fmla="*/ 11 w 25"/>
                <a:gd name="T11" fmla="*/ 13 h 17"/>
                <a:gd name="T12" fmla="*/ 14 w 25"/>
                <a:gd name="T13" fmla="*/ 13 h 17"/>
                <a:gd name="T14" fmla="*/ 19 w 25"/>
                <a:gd name="T15" fmla="*/ 12 h 17"/>
                <a:gd name="T16" fmla="*/ 19 w 25"/>
                <a:gd name="T17" fmla="*/ 9 h 17"/>
                <a:gd name="T18" fmla="*/ 23 w 25"/>
                <a:gd name="T19" fmla="*/ 10 h 17"/>
                <a:gd name="T20" fmla="*/ 24 w 25"/>
                <a:gd name="T21" fmla="*/ 6 h 17"/>
                <a:gd name="T22" fmla="*/ 20 w 25"/>
                <a:gd name="T23" fmla="*/ 5 h 17"/>
                <a:gd name="T24" fmla="*/ 21 w 25"/>
                <a:gd name="T25" fmla="*/ 3 h 17"/>
                <a:gd name="T26" fmla="*/ 17 w 25"/>
                <a:gd name="T27" fmla="*/ 1 h 17"/>
                <a:gd name="T28" fmla="*/ 13 w 25"/>
                <a:gd name="T29" fmla="*/ 1 h 17"/>
                <a:gd name="T30" fmla="*/ 13 w 25"/>
                <a:gd name="T31" fmla="*/ 1 h 17"/>
                <a:gd name="T32" fmla="*/ 9 w 25"/>
                <a:gd name="T33" fmla="*/ 0 h 17"/>
                <a:gd name="T34" fmla="*/ 1 w 25"/>
                <a:gd name="T35" fmla="*/ 3 h 17"/>
                <a:gd name="T36" fmla="*/ 0 w 25"/>
                <a:gd name="T37" fmla="*/ 6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" h="17">
                  <a:moveTo>
                    <a:pt x="0" y="6"/>
                  </a:moveTo>
                  <a:lnTo>
                    <a:pt x="0" y="8"/>
                  </a:lnTo>
                  <a:lnTo>
                    <a:pt x="0" y="10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1" y="13"/>
                  </a:lnTo>
                  <a:lnTo>
                    <a:pt x="14" y="13"/>
                  </a:lnTo>
                  <a:lnTo>
                    <a:pt x="19" y="12"/>
                  </a:lnTo>
                  <a:lnTo>
                    <a:pt x="19" y="9"/>
                  </a:lnTo>
                  <a:lnTo>
                    <a:pt x="23" y="10"/>
                  </a:lnTo>
                  <a:lnTo>
                    <a:pt x="24" y="6"/>
                  </a:lnTo>
                  <a:lnTo>
                    <a:pt x="20" y="5"/>
                  </a:lnTo>
                  <a:lnTo>
                    <a:pt x="21" y="3"/>
                  </a:lnTo>
                  <a:lnTo>
                    <a:pt x="17" y="1"/>
                  </a:lnTo>
                  <a:lnTo>
                    <a:pt x="13" y="1"/>
                  </a:lnTo>
                  <a:lnTo>
                    <a:pt x="9" y="0"/>
                  </a:lnTo>
                  <a:lnTo>
                    <a:pt x="1" y="3"/>
                  </a:lnTo>
                  <a:lnTo>
                    <a:pt x="0" y="6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Line 190"/>
            <p:cNvSpPr>
              <a:spLocks noChangeShapeType="1"/>
            </p:cNvSpPr>
            <p:nvPr/>
          </p:nvSpPr>
          <p:spPr bwMode="auto">
            <a:xfrm>
              <a:off x="4313" y="1004"/>
              <a:ext cx="13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Line 191"/>
            <p:cNvSpPr>
              <a:spLocks noChangeShapeType="1"/>
            </p:cNvSpPr>
            <p:nvPr/>
          </p:nvSpPr>
          <p:spPr bwMode="auto">
            <a:xfrm>
              <a:off x="4314" y="1002"/>
              <a:ext cx="12" cy="6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192"/>
            <p:cNvSpPr>
              <a:spLocks/>
            </p:cNvSpPr>
            <p:nvPr/>
          </p:nvSpPr>
          <p:spPr bwMode="auto">
            <a:xfrm>
              <a:off x="4310" y="1007"/>
              <a:ext cx="25" cy="17"/>
            </a:xfrm>
            <a:custGeom>
              <a:avLst/>
              <a:gdLst>
                <a:gd name="T0" fmla="*/ 15 w 25"/>
                <a:gd name="T1" fmla="*/ 14 h 17"/>
                <a:gd name="T2" fmla="*/ 21 w 25"/>
                <a:gd name="T3" fmla="*/ 16 h 17"/>
                <a:gd name="T4" fmla="*/ 21 w 25"/>
                <a:gd name="T5" fmla="*/ 13 h 17"/>
                <a:gd name="T6" fmla="*/ 21 w 25"/>
                <a:gd name="T7" fmla="*/ 13 h 17"/>
                <a:gd name="T8" fmla="*/ 23 w 25"/>
                <a:gd name="T9" fmla="*/ 3 h 17"/>
                <a:gd name="T10" fmla="*/ 23 w 25"/>
                <a:gd name="T11" fmla="*/ 3 h 17"/>
                <a:gd name="T12" fmla="*/ 24 w 25"/>
                <a:gd name="T13" fmla="*/ 1 h 17"/>
                <a:gd name="T14" fmla="*/ 18 w 25"/>
                <a:gd name="T15" fmla="*/ 0 h 17"/>
                <a:gd name="T16" fmla="*/ 12 w 25"/>
                <a:gd name="T17" fmla="*/ 1 h 17"/>
                <a:gd name="T18" fmla="*/ 12 w 25"/>
                <a:gd name="T19" fmla="*/ 1 h 17"/>
                <a:gd name="T20" fmla="*/ 7 w 25"/>
                <a:gd name="T21" fmla="*/ 2 h 17"/>
                <a:gd name="T22" fmla="*/ 7 w 25"/>
                <a:gd name="T23" fmla="*/ 2 h 17"/>
                <a:gd name="T24" fmla="*/ 0 w 25"/>
                <a:gd name="T25" fmla="*/ 4 h 17"/>
                <a:gd name="T26" fmla="*/ 0 w 25"/>
                <a:gd name="T27" fmla="*/ 6 h 17"/>
                <a:gd name="T28" fmla="*/ 5 w 25"/>
                <a:gd name="T29" fmla="*/ 8 h 17"/>
                <a:gd name="T30" fmla="*/ 5 w 25"/>
                <a:gd name="T31" fmla="*/ 8 h 17"/>
                <a:gd name="T32" fmla="*/ 10 w 25"/>
                <a:gd name="T33" fmla="*/ 12 h 17"/>
                <a:gd name="T34" fmla="*/ 10 w 25"/>
                <a:gd name="T35" fmla="*/ 12 h 17"/>
                <a:gd name="T36" fmla="*/ 15 w 25"/>
                <a:gd name="T37" fmla="*/ 14 h 17"/>
                <a:gd name="T38" fmla="*/ 15 w 25"/>
                <a:gd name="T39" fmla="*/ 14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7">
                  <a:moveTo>
                    <a:pt x="15" y="14"/>
                  </a:moveTo>
                  <a:lnTo>
                    <a:pt x="21" y="16"/>
                  </a:lnTo>
                  <a:lnTo>
                    <a:pt x="21" y="13"/>
                  </a:lnTo>
                  <a:lnTo>
                    <a:pt x="23" y="3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7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5" y="8"/>
                  </a:lnTo>
                  <a:lnTo>
                    <a:pt x="10" y="12"/>
                  </a:lnTo>
                  <a:lnTo>
                    <a:pt x="15" y="14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193"/>
            <p:cNvSpPr>
              <a:spLocks/>
            </p:cNvSpPr>
            <p:nvPr/>
          </p:nvSpPr>
          <p:spPr bwMode="auto">
            <a:xfrm>
              <a:off x="4309" y="1006"/>
              <a:ext cx="26" cy="19"/>
            </a:xfrm>
            <a:custGeom>
              <a:avLst/>
              <a:gdLst>
                <a:gd name="T0" fmla="*/ 4 w 26"/>
                <a:gd name="T1" fmla="*/ 0 h 19"/>
                <a:gd name="T2" fmla="*/ 25 w 26"/>
                <a:gd name="T3" fmla="*/ 10 h 19"/>
                <a:gd name="T4" fmla="*/ 21 w 26"/>
                <a:gd name="T5" fmla="*/ 18 h 19"/>
                <a:gd name="T6" fmla="*/ 0 w 26"/>
                <a:gd name="T7" fmla="*/ 9 h 19"/>
                <a:gd name="T8" fmla="*/ 4 w 26"/>
                <a:gd name="T9" fmla="*/ 0 h 19"/>
                <a:gd name="T10" fmla="*/ 4 w 26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9">
                  <a:moveTo>
                    <a:pt x="4" y="0"/>
                  </a:moveTo>
                  <a:lnTo>
                    <a:pt x="25" y="10"/>
                  </a:lnTo>
                  <a:lnTo>
                    <a:pt x="21" y="18"/>
                  </a:lnTo>
                  <a:lnTo>
                    <a:pt x="0" y="9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194"/>
            <p:cNvSpPr>
              <a:spLocks/>
            </p:cNvSpPr>
            <p:nvPr/>
          </p:nvSpPr>
          <p:spPr bwMode="auto">
            <a:xfrm>
              <a:off x="4322" y="1008"/>
              <a:ext cx="25" cy="18"/>
            </a:xfrm>
            <a:custGeom>
              <a:avLst/>
              <a:gdLst>
                <a:gd name="T0" fmla="*/ 0 w 25"/>
                <a:gd name="T1" fmla="*/ 6 h 18"/>
                <a:gd name="T2" fmla="*/ 0 w 25"/>
                <a:gd name="T3" fmla="*/ 6 h 18"/>
                <a:gd name="T4" fmla="*/ 3 w 25"/>
                <a:gd name="T5" fmla="*/ 9 h 18"/>
                <a:gd name="T6" fmla="*/ 2 w 25"/>
                <a:gd name="T7" fmla="*/ 11 h 18"/>
                <a:gd name="T8" fmla="*/ 6 w 25"/>
                <a:gd name="T9" fmla="*/ 14 h 18"/>
                <a:gd name="T10" fmla="*/ 6 w 25"/>
                <a:gd name="T11" fmla="*/ 14 h 18"/>
                <a:gd name="T12" fmla="*/ 9 w 25"/>
                <a:gd name="T13" fmla="*/ 16 h 18"/>
                <a:gd name="T14" fmla="*/ 13 w 25"/>
                <a:gd name="T15" fmla="*/ 17 h 18"/>
                <a:gd name="T16" fmla="*/ 12 w 25"/>
                <a:gd name="T17" fmla="*/ 14 h 18"/>
                <a:gd name="T18" fmla="*/ 15 w 25"/>
                <a:gd name="T19" fmla="*/ 15 h 18"/>
                <a:gd name="T20" fmla="*/ 19 w 25"/>
                <a:gd name="T21" fmla="*/ 13 h 18"/>
                <a:gd name="T22" fmla="*/ 20 w 25"/>
                <a:gd name="T23" fmla="*/ 11 h 18"/>
                <a:gd name="T24" fmla="*/ 24 w 25"/>
                <a:gd name="T25" fmla="*/ 9 h 18"/>
                <a:gd name="T26" fmla="*/ 24 w 25"/>
                <a:gd name="T27" fmla="*/ 7 h 18"/>
                <a:gd name="T28" fmla="*/ 21 w 25"/>
                <a:gd name="T29" fmla="*/ 7 h 18"/>
                <a:gd name="T30" fmla="*/ 21 w 25"/>
                <a:gd name="T31" fmla="*/ 4 h 18"/>
                <a:gd name="T32" fmla="*/ 18 w 25"/>
                <a:gd name="T33" fmla="*/ 1 h 18"/>
                <a:gd name="T34" fmla="*/ 14 w 25"/>
                <a:gd name="T35" fmla="*/ 1 h 18"/>
                <a:gd name="T36" fmla="*/ 14 w 25"/>
                <a:gd name="T37" fmla="*/ 1 h 18"/>
                <a:gd name="T38" fmla="*/ 11 w 25"/>
                <a:gd name="T39" fmla="*/ 1 h 18"/>
                <a:gd name="T40" fmla="*/ 9 w 25"/>
                <a:gd name="T41" fmla="*/ 0 h 18"/>
                <a:gd name="T42" fmla="*/ 9 w 25"/>
                <a:gd name="T43" fmla="*/ 0 h 18"/>
                <a:gd name="T44" fmla="*/ 5 w 25"/>
                <a:gd name="T45" fmla="*/ 2 h 18"/>
                <a:gd name="T46" fmla="*/ 4 w 25"/>
                <a:gd name="T47" fmla="*/ 4 h 18"/>
                <a:gd name="T48" fmla="*/ 1 w 25"/>
                <a:gd name="T49" fmla="*/ 4 h 18"/>
                <a:gd name="T50" fmla="*/ 0 w 25"/>
                <a:gd name="T51" fmla="*/ 6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" h="18">
                  <a:moveTo>
                    <a:pt x="0" y="6"/>
                  </a:moveTo>
                  <a:lnTo>
                    <a:pt x="0" y="6"/>
                  </a:lnTo>
                  <a:lnTo>
                    <a:pt x="3" y="9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9" y="16"/>
                  </a:lnTo>
                  <a:lnTo>
                    <a:pt x="13" y="17"/>
                  </a:lnTo>
                  <a:lnTo>
                    <a:pt x="12" y="14"/>
                  </a:lnTo>
                  <a:lnTo>
                    <a:pt x="15" y="15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21" y="4"/>
                  </a:lnTo>
                  <a:lnTo>
                    <a:pt x="18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1" y="4"/>
                  </a:lnTo>
                  <a:lnTo>
                    <a:pt x="0" y="6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Line 195"/>
            <p:cNvSpPr>
              <a:spLocks noChangeShapeType="1"/>
            </p:cNvSpPr>
            <p:nvPr/>
          </p:nvSpPr>
          <p:spPr bwMode="auto">
            <a:xfrm>
              <a:off x="4332" y="1012"/>
              <a:ext cx="12" cy="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Line 196"/>
            <p:cNvSpPr>
              <a:spLocks noChangeShapeType="1"/>
            </p:cNvSpPr>
            <p:nvPr/>
          </p:nvSpPr>
          <p:spPr bwMode="auto">
            <a:xfrm>
              <a:off x="4334" y="1009"/>
              <a:ext cx="14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197"/>
            <p:cNvSpPr>
              <a:spLocks/>
            </p:cNvSpPr>
            <p:nvPr/>
          </p:nvSpPr>
          <p:spPr bwMode="auto">
            <a:xfrm>
              <a:off x="4330" y="1011"/>
              <a:ext cx="25" cy="18"/>
            </a:xfrm>
            <a:custGeom>
              <a:avLst/>
              <a:gdLst>
                <a:gd name="T0" fmla="*/ 15 w 25"/>
                <a:gd name="T1" fmla="*/ 16 h 18"/>
                <a:gd name="T2" fmla="*/ 21 w 25"/>
                <a:gd name="T3" fmla="*/ 17 h 18"/>
                <a:gd name="T4" fmla="*/ 21 w 25"/>
                <a:gd name="T5" fmla="*/ 17 h 18"/>
                <a:gd name="T6" fmla="*/ 22 w 25"/>
                <a:gd name="T7" fmla="*/ 14 h 18"/>
                <a:gd name="T8" fmla="*/ 24 w 25"/>
                <a:gd name="T9" fmla="*/ 4 h 18"/>
                <a:gd name="T10" fmla="*/ 24 w 25"/>
                <a:gd name="T11" fmla="*/ 2 h 18"/>
                <a:gd name="T12" fmla="*/ 24 w 25"/>
                <a:gd name="T13" fmla="*/ 2 h 18"/>
                <a:gd name="T14" fmla="*/ 19 w 25"/>
                <a:gd name="T15" fmla="*/ 1 h 18"/>
                <a:gd name="T16" fmla="*/ 14 w 25"/>
                <a:gd name="T17" fmla="*/ 0 h 18"/>
                <a:gd name="T18" fmla="*/ 14 w 25"/>
                <a:gd name="T19" fmla="*/ 0 h 18"/>
                <a:gd name="T20" fmla="*/ 7 w 25"/>
                <a:gd name="T21" fmla="*/ 5 h 18"/>
                <a:gd name="T22" fmla="*/ 7 w 25"/>
                <a:gd name="T23" fmla="*/ 5 h 18"/>
                <a:gd name="T24" fmla="*/ 1 w 25"/>
                <a:gd name="T25" fmla="*/ 8 h 18"/>
                <a:gd name="T26" fmla="*/ 0 w 25"/>
                <a:gd name="T27" fmla="*/ 10 h 18"/>
                <a:gd name="T28" fmla="*/ 5 w 25"/>
                <a:gd name="T29" fmla="*/ 10 h 18"/>
                <a:gd name="T30" fmla="*/ 5 w 25"/>
                <a:gd name="T31" fmla="*/ 13 h 18"/>
                <a:gd name="T32" fmla="*/ 10 w 25"/>
                <a:gd name="T33" fmla="*/ 15 h 18"/>
                <a:gd name="T34" fmla="*/ 10 w 25"/>
                <a:gd name="T35" fmla="*/ 15 h 18"/>
                <a:gd name="T36" fmla="*/ 15 w 25"/>
                <a:gd name="T37" fmla="*/ 16 h 18"/>
                <a:gd name="T38" fmla="*/ 15 w 25"/>
                <a:gd name="T39" fmla="*/ 16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8">
                  <a:moveTo>
                    <a:pt x="15" y="16"/>
                  </a:moveTo>
                  <a:lnTo>
                    <a:pt x="21" y="17"/>
                  </a:lnTo>
                  <a:lnTo>
                    <a:pt x="22" y="14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7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5" y="13"/>
                  </a:lnTo>
                  <a:lnTo>
                    <a:pt x="10" y="15"/>
                  </a:lnTo>
                  <a:lnTo>
                    <a:pt x="15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Freeform 198"/>
            <p:cNvSpPr>
              <a:spLocks/>
            </p:cNvSpPr>
            <p:nvPr/>
          </p:nvSpPr>
          <p:spPr bwMode="auto">
            <a:xfrm>
              <a:off x="4328" y="1010"/>
              <a:ext cx="27" cy="18"/>
            </a:xfrm>
            <a:custGeom>
              <a:avLst/>
              <a:gdLst>
                <a:gd name="T0" fmla="*/ 5 w 27"/>
                <a:gd name="T1" fmla="*/ 1 h 18"/>
                <a:gd name="T2" fmla="*/ 26 w 27"/>
                <a:gd name="T3" fmla="*/ 9 h 18"/>
                <a:gd name="T4" fmla="*/ 22 w 27"/>
                <a:gd name="T5" fmla="*/ 17 h 18"/>
                <a:gd name="T6" fmla="*/ 0 w 27"/>
                <a:gd name="T7" fmla="*/ 9 h 18"/>
                <a:gd name="T8" fmla="*/ 5 w 27"/>
                <a:gd name="T9" fmla="*/ 0 h 18"/>
                <a:gd name="T10" fmla="*/ 5 w 27"/>
                <a:gd name="T11" fmla="*/ 1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8">
                  <a:moveTo>
                    <a:pt x="5" y="1"/>
                  </a:moveTo>
                  <a:lnTo>
                    <a:pt x="26" y="9"/>
                  </a:lnTo>
                  <a:lnTo>
                    <a:pt x="22" y="17"/>
                  </a:lnTo>
                  <a:lnTo>
                    <a:pt x="0" y="9"/>
                  </a:lnTo>
                  <a:lnTo>
                    <a:pt x="5" y="0"/>
                  </a:lnTo>
                  <a:lnTo>
                    <a:pt x="5" y="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Freeform 199"/>
            <p:cNvSpPr>
              <a:spLocks/>
            </p:cNvSpPr>
            <p:nvPr/>
          </p:nvSpPr>
          <p:spPr bwMode="auto">
            <a:xfrm>
              <a:off x="4343" y="1016"/>
              <a:ext cx="24" cy="17"/>
            </a:xfrm>
            <a:custGeom>
              <a:avLst/>
              <a:gdLst>
                <a:gd name="T0" fmla="*/ 0 w 24"/>
                <a:gd name="T1" fmla="*/ 7 h 17"/>
                <a:gd name="T2" fmla="*/ 0 w 24"/>
                <a:gd name="T3" fmla="*/ 7 h 17"/>
                <a:gd name="T4" fmla="*/ 3 w 24"/>
                <a:gd name="T5" fmla="*/ 10 h 17"/>
                <a:gd name="T6" fmla="*/ 3 w 24"/>
                <a:gd name="T7" fmla="*/ 12 h 17"/>
                <a:gd name="T8" fmla="*/ 5 w 24"/>
                <a:gd name="T9" fmla="*/ 14 h 17"/>
                <a:gd name="T10" fmla="*/ 5 w 24"/>
                <a:gd name="T11" fmla="*/ 14 h 17"/>
                <a:gd name="T12" fmla="*/ 9 w 24"/>
                <a:gd name="T13" fmla="*/ 16 h 17"/>
                <a:gd name="T14" fmla="*/ 12 w 24"/>
                <a:gd name="T15" fmla="*/ 16 h 17"/>
                <a:gd name="T16" fmla="*/ 12 w 24"/>
                <a:gd name="T17" fmla="*/ 16 h 17"/>
                <a:gd name="T18" fmla="*/ 15 w 24"/>
                <a:gd name="T19" fmla="*/ 16 h 17"/>
                <a:gd name="T20" fmla="*/ 19 w 24"/>
                <a:gd name="T21" fmla="*/ 14 h 17"/>
                <a:gd name="T22" fmla="*/ 19 w 24"/>
                <a:gd name="T23" fmla="*/ 12 h 17"/>
                <a:gd name="T24" fmla="*/ 23 w 24"/>
                <a:gd name="T25" fmla="*/ 11 h 17"/>
                <a:gd name="T26" fmla="*/ 23 w 24"/>
                <a:gd name="T27" fmla="*/ 9 h 17"/>
                <a:gd name="T28" fmla="*/ 20 w 24"/>
                <a:gd name="T29" fmla="*/ 6 h 17"/>
                <a:gd name="T30" fmla="*/ 20 w 24"/>
                <a:gd name="T31" fmla="*/ 6 h 17"/>
                <a:gd name="T32" fmla="*/ 17 w 24"/>
                <a:gd name="T33" fmla="*/ 3 h 17"/>
                <a:gd name="T34" fmla="*/ 14 w 24"/>
                <a:gd name="T35" fmla="*/ 3 h 17"/>
                <a:gd name="T36" fmla="*/ 14 w 24"/>
                <a:gd name="T37" fmla="*/ 1 h 17"/>
                <a:gd name="T38" fmla="*/ 12 w 24"/>
                <a:gd name="T39" fmla="*/ 0 h 17"/>
                <a:gd name="T40" fmla="*/ 8 w 24"/>
                <a:gd name="T41" fmla="*/ 2 h 17"/>
                <a:gd name="T42" fmla="*/ 8 w 24"/>
                <a:gd name="T43" fmla="*/ 2 h 17"/>
                <a:gd name="T44" fmla="*/ 4 w 24"/>
                <a:gd name="T45" fmla="*/ 3 h 17"/>
                <a:gd name="T46" fmla="*/ 4 w 24"/>
                <a:gd name="T47" fmla="*/ 3 h 17"/>
                <a:gd name="T48" fmla="*/ 0 w 24"/>
                <a:gd name="T49" fmla="*/ 5 h 17"/>
                <a:gd name="T50" fmla="*/ 0 w 24"/>
                <a:gd name="T51" fmla="*/ 7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" h="17">
                  <a:moveTo>
                    <a:pt x="0" y="7"/>
                  </a:moveTo>
                  <a:lnTo>
                    <a:pt x="0" y="7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5" y="14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5" y="16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0" y="6"/>
                  </a:lnTo>
                  <a:lnTo>
                    <a:pt x="17" y="3"/>
                  </a:lnTo>
                  <a:lnTo>
                    <a:pt x="14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3"/>
                  </a:lnTo>
                  <a:lnTo>
                    <a:pt x="0" y="5"/>
                  </a:lnTo>
                  <a:lnTo>
                    <a:pt x="0" y="7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Line 200"/>
            <p:cNvSpPr>
              <a:spLocks noChangeShapeType="1"/>
            </p:cNvSpPr>
            <p:nvPr/>
          </p:nvSpPr>
          <p:spPr bwMode="auto">
            <a:xfrm>
              <a:off x="4340" y="1024"/>
              <a:ext cx="13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Line 201"/>
            <p:cNvSpPr>
              <a:spLocks noChangeShapeType="1"/>
            </p:cNvSpPr>
            <p:nvPr/>
          </p:nvSpPr>
          <p:spPr bwMode="auto">
            <a:xfrm>
              <a:off x="4342" y="1022"/>
              <a:ext cx="11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Freeform 202"/>
            <p:cNvSpPr>
              <a:spLocks/>
            </p:cNvSpPr>
            <p:nvPr/>
          </p:nvSpPr>
          <p:spPr bwMode="auto">
            <a:xfrm>
              <a:off x="4339" y="1022"/>
              <a:ext cx="26" cy="17"/>
            </a:xfrm>
            <a:custGeom>
              <a:avLst/>
              <a:gdLst>
                <a:gd name="T0" fmla="*/ 18 w 26"/>
                <a:gd name="T1" fmla="*/ 16 h 17"/>
                <a:gd name="T2" fmla="*/ 18 w 26"/>
                <a:gd name="T3" fmla="*/ 16 h 17"/>
                <a:gd name="T4" fmla="*/ 18 w 26"/>
                <a:gd name="T5" fmla="*/ 16 h 17"/>
                <a:gd name="T6" fmla="*/ 23 w 26"/>
                <a:gd name="T7" fmla="*/ 15 h 17"/>
                <a:gd name="T8" fmla="*/ 25 w 26"/>
                <a:gd name="T9" fmla="*/ 5 h 17"/>
                <a:gd name="T10" fmla="*/ 20 w 26"/>
                <a:gd name="T11" fmla="*/ 2 h 17"/>
                <a:gd name="T12" fmla="*/ 20 w 26"/>
                <a:gd name="T13" fmla="*/ 2 h 17"/>
                <a:gd name="T14" fmla="*/ 16 w 26"/>
                <a:gd name="T15" fmla="*/ 1 h 17"/>
                <a:gd name="T16" fmla="*/ 11 w 26"/>
                <a:gd name="T17" fmla="*/ 0 h 17"/>
                <a:gd name="T18" fmla="*/ 11 w 26"/>
                <a:gd name="T19" fmla="*/ 0 h 17"/>
                <a:gd name="T20" fmla="*/ 7 w 26"/>
                <a:gd name="T21" fmla="*/ 1 h 17"/>
                <a:gd name="T22" fmla="*/ 6 w 26"/>
                <a:gd name="T23" fmla="*/ 5 h 17"/>
                <a:gd name="T24" fmla="*/ 1 w 26"/>
                <a:gd name="T25" fmla="*/ 3 h 17"/>
                <a:gd name="T26" fmla="*/ 0 w 26"/>
                <a:gd name="T27" fmla="*/ 9 h 17"/>
                <a:gd name="T28" fmla="*/ 5 w 26"/>
                <a:gd name="T29" fmla="*/ 9 h 17"/>
                <a:gd name="T30" fmla="*/ 6 w 26"/>
                <a:gd name="T31" fmla="*/ 12 h 17"/>
                <a:gd name="T32" fmla="*/ 9 w 26"/>
                <a:gd name="T33" fmla="*/ 15 h 17"/>
                <a:gd name="T34" fmla="*/ 9 w 26"/>
                <a:gd name="T35" fmla="*/ 15 h 17"/>
                <a:gd name="T36" fmla="*/ 13 w 26"/>
                <a:gd name="T37" fmla="*/ 16 h 17"/>
                <a:gd name="T38" fmla="*/ 18 w 26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6" h="17">
                  <a:moveTo>
                    <a:pt x="18" y="16"/>
                  </a:moveTo>
                  <a:lnTo>
                    <a:pt x="18" y="16"/>
                  </a:lnTo>
                  <a:lnTo>
                    <a:pt x="23" y="15"/>
                  </a:lnTo>
                  <a:lnTo>
                    <a:pt x="25" y="5"/>
                  </a:lnTo>
                  <a:lnTo>
                    <a:pt x="20" y="2"/>
                  </a:lnTo>
                  <a:lnTo>
                    <a:pt x="16" y="1"/>
                  </a:lnTo>
                  <a:lnTo>
                    <a:pt x="11" y="0"/>
                  </a:lnTo>
                  <a:lnTo>
                    <a:pt x="7" y="1"/>
                  </a:lnTo>
                  <a:lnTo>
                    <a:pt x="6" y="5"/>
                  </a:lnTo>
                  <a:lnTo>
                    <a:pt x="1" y="3"/>
                  </a:lnTo>
                  <a:lnTo>
                    <a:pt x="0" y="9"/>
                  </a:lnTo>
                  <a:lnTo>
                    <a:pt x="5" y="9"/>
                  </a:lnTo>
                  <a:lnTo>
                    <a:pt x="6" y="12"/>
                  </a:lnTo>
                  <a:lnTo>
                    <a:pt x="9" y="15"/>
                  </a:lnTo>
                  <a:lnTo>
                    <a:pt x="13" y="16"/>
                  </a:lnTo>
                  <a:lnTo>
                    <a:pt x="18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Freeform 203"/>
            <p:cNvSpPr>
              <a:spLocks/>
            </p:cNvSpPr>
            <p:nvPr/>
          </p:nvSpPr>
          <p:spPr bwMode="auto">
            <a:xfrm>
              <a:off x="4336" y="1023"/>
              <a:ext cx="26" cy="20"/>
            </a:xfrm>
            <a:custGeom>
              <a:avLst/>
              <a:gdLst>
                <a:gd name="T0" fmla="*/ 5 w 26"/>
                <a:gd name="T1" fmla="*/ 1 h 20"/>
                <a:gd name="T2" fmla="*/ 25 w 26"/>
                <a:gd name="T3" fmla="*/ 10 h 20"/>
                <a:gd name="T4" fmla="*/ 21 w 26"/>
                <a:gd name="T5" fmla="*/ 19 h 20"/>
                <a:gd name="T6" fmla="*/ 0 w 26"/>
                <a:gd name="T7" fmla="*/ 9 h 20"/>
                <a:gd name="T8" fmla="*/ 6 w 26"/>
                <a:gd name="T9" fmla="*/ 0 h 20"/>
                <a:gd name="T10" fmla="*/ 5 w 26"/>
                <a:gd name="T11" fmla="*/ 1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20">
                  <a:moveTo>
                    <a:pt x="5" y="1"/>
                  </a:moveTo>
                  <a:lnTo>
                    <a:pt x="25" y="10"/>
                  </a:lnTo>
                  <a:lnTo>
                    <a:pt x="21" y="19"/>
                  </a:lnTo>
                  <a:lnTo>
                    <a:pt x="0" y="9"/>
                  </a:lnTo>
                  <a:lnTo>
                    <a:pt x="6" y="0"/>
                  </a:lnTo>
                  <a:lnTo>
                    <a:pt x="5" y="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Freeform 204"/>
            <p:cNvSpPr>
              <a:spLocks/>
            </p:cNvSpPr>
            <p:nvPr/>
          </p:nvSpPr>
          <p:spPr bwMode="auto">
            <a:xfrm>
              <a:off x="4350" y="1028"/>
              <a:ext cx="22" cy="17"/>
            </a:xfrm>
            <a:custGeom>
              <a:avLst/>
              <a:gdLst>
                <a:gd name="T0" fmla="*/ 1 w 22"/>
                <a:gd name="T1" fmla="*/ 6 h 17"/>
                <a:gd name="T2" fmla="*/ 0 w 22"/>
                <a:gd name="T3" fmla="*/ 8 h 17"/>
                <a:gd name="T4" fmla="*/ 3 w 22"/>
                <a:gd name="T5" fmla="*/ 10 h 17"/>
                <a:gd name="T6" fmla="*/ 2 w 22"/>
                <a:gd name="T7" fmla="*/ 13 h 17"/>
                <a:gd name="T8" fmla="*/ 5 w 22"/>
                <a:gd name="T9" fmla="*/ 15 h 17"/>
                <a:gd name="T10" fmla="*/ 8 w 22"/>
                <a:gd name="T11" fmla="*/ 16 h 17"/>
                <a:gd name="T12" fmla="*/ 8 w 22"/>
                <a:gd name="T13" fmla="*/ 16 h 17"/>
                <a:gd name="T14" fmla="*/ 11 w 22"/>
                <a:gd name="T15" fmla="*/ 16 h 17"/>
                <a:gd name="T16" fmla="*/ 14 w 22"/>
                <a:gd name="T17" fmla="*/ 16 h 17"/>
                <a:gd name="T18" fmla="*/ 14 w 22"/>
                <a:gd name="T19" fmla="*/ 16 h 17"/>
                <a:gd name="T20" fmla="*/ 17 w 22"/>
                <a:gd name="T21" fmla="*/ 15 h 17"/>
                <a:gd name="T22" fmla="*/ 17 w 22"/>
                <a:gd name="T23" fmla="*/ 12 h 17"/>
                <a:gd name="T24" fmla="*/ 21 w 22"/>
                <a:gd name="T25" fmla="*/ 10 h 17"/>
                <a:gd name="T26" fmla="*/ 21 w 22"/>
                <a:gd name="T27" fmla="*/ 8 h 17"/>
                <a:gd name="T28" fmla="*/ 19 w 22"/>
                <a:gd name="T29" fmla="*/ 6 h 17"/>
                <a:gd name="T30" fmla="*/ 19 w 22"/>
                <a:gd name="T31" fmla="*/ 6 h 17"/>
                <a:gd name="T32" fmla="*/ 16 w 22"/>
                <a:gd name="T33" fmla="*/ 3 h 17"/>
                <a:gd name="T34" fmla="*/ 16 w 22"/>
                <a:gd name="T35" fmla="*/ 3 h 17"/>
                <a:gd name="T36" fmla="*/ 14 w 22"/>
                <a:gd name="T37" fmla="*/ 0 h 17"/>
                <a:gd name="T38" fmla="*/ 11 w 22"/>
                <a:gd name="T39" fmla="*/ 1 h 17"/>
                <a:gd name="T40" fmla="*/ 10 w 22"/>
                <a:gd name="T41" fmla="*/ 3 h 17"/>
                <a:gd name="T42" fmla="*/ 7 w 22"/>
                <a:gd name="T43" fmla="*/ 2 h 17"/>
                <a:gd name="T44" fmla="*/ 4 w 22"/>
                <a:gd name="T45" fmla="*/ 4 h 17"/>
                <a:gd name="T46" fmla="*/ 4 w 22"/>
                <a:gd name="T47" fmla="*/ 4 h 17"/>
                <a:gd name="T48" fmla="*/ 1 w 22"/>
                <a:gd name="T49" fmla="*/ 6 h 17"/>
                <a:gd name="T50" fmla="*/ 1 w 22"/>
                <a:gd name="T51" fmla="*/ 6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1" y="6"/>
                  </a:moveTo>
                  <a:lnTo>
                    <a:pt x="0" y="8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5" y="15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7" y="15"/>
                  </a:lnTo>
                  <a:lnTo>
                    <a:pt x="17" y="12"/>
                  </a:lnTo>
                  <a:lnTo>
                    <a:pt x="21" y="10"/>
                  </a:lnTo>
                  <a:lnTo>
                    <a:pt x="21" y="8"/>
                  </a:lnTo>
                  <a:lnTo>
                    <a:pt x="19" y="6"/>
                  </a:lnTo>
                  <a:lnTo>
                    <a:pt x="16" y="3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10" y="3"/>
                  </a:lnTo>
                  <a:lnTo>
                    <a:pt x="7" y="2"/>
                  </a:lnTo>
                  <a:lnTo>
                    <a:pt x="4" y="4"/>
                  </a:lnTo>
                  <a:lnTo>
                    <a:pt x="1" y="6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Line 205"/>
            <p:cNvSpPr>
              <a:spLocks noChangeShapeType="1"/>
            </p:cNvSpPr>
            <p:nvPr/>
          </p:nvSpPr>
          <p:spPr bwMode="auto">
            <a:xfrm>
              <a:off x="4329" y="1033"/>
              <a:ext cx="14" cy="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Line 206"/>
            <p:cNvSpPr>
              <a:spLocks noChangeShapeType="1"/>
            </p:cNvSpPr>
            <p:nvPr/>
          </p:nvSpPr>
          <p:spPr bwMode="auto">
            <a:xfrm>
              <a:off x="4332" y="1031"/>
              <a:ext cx="11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Freeform 207"/>
            <p:cNvSpPr>
              <a:spLocks/>
            </p:cNvSpPr>
            <p:nvPr/>
          </p:nvSpPr>
          <p:spPr bwMode="auto">
            <a:xfrm>
              <a:off x="4330" y="1033"/>
              <a:ext cx="25" cy="17"/>
            </a:xfrm>
            <a:custGeom>
              <a:avLst/>
              <a:gdLst>
                <a:gd name="T0" fmla="*/ 13 w 25"/>
                <a:gd name="T1" fmla="*/ 16 h 17"/>
                <a:gd name="T2" fmla="*/ 17 w 25"/>
                <a:gd name="T3" fmla="*/ 16 h 17"/>
                <a:gd name="T4" fmla="*/ 17 w 25"/>
                <a:gd name="T5" fmla="*/ 15 h 17"/>
                <a:gd name="T6" fmla="*/ 23 w 25"/>
                <a:gd name="T7" fmla="*/ 14 h 17"/>
                <a:gd name="T8" fmla="*/ 24 w 25"/>
                <a:gd name="T9" fmla="*/ 5 h 17"/>
                <a:gd name="T10" fmla="*/ 19 w 25"/>
                <a:gd name="T11" fmla="*/ 2 h 17"/>
                <a:gd name="T12" fmla="*/ 19 w 25"/>
                <a:gd name="T13" fmla="*/ 2 h 17"/>
                <a:gd name="T14" fmla="*/ 15 w 25"/>
                <a:gd name="T15" fmla="*/ 1 h 17"/>
                <a:gd name="T16" fmla="*/ 10 w 25"/>
                <a:gd name="T17" fmla="*/ 0 h 17"/>
                <a:gd name="T18" fmla="*/ 10 w 25"/>
                <a:gd name="T19" fmla="*/ 0 h 17"/>
                <a:gd name="T20" fmla="*/ 5 w 25"/>
                <a:gd name="T21" fmla="*/ 2 h 17"/>
                <a:gd name="T22" fmla="*/ 5 w 25"/>
                <a:gd name="T23" fmla="*/ 4 h 17"/>
                <a:gd name="T24" fmla="*/ 1 w 25"/>
                <a:gd name="T25" fmla="*/ 3 h 17"/>
                <a:gd name="T26" fmla="*/ 0 w 25"/>
                <a:gd name="T27" fmla="*/ 5 h 17"/>
                <a:gd name="T28" fmla="*/ 4 w 25"/>
                <a:gd name="T29" fmla="*/ 9 h 17"/>
                <a:gd name="T30" fmla="*/ 4 w 25"/>
                <a:gd name="T31" fmla="*/ 11 h 17"/>
                <a:gd name="T32" fmla="*/ 8 w 25"/>
                <a:gd name="T33" fmla="*/ 13 h 17"/>
                <a:gd name="T34" fmla="*/ 8 w 25"/>
                <a:gd name="T35" fmla="*/ 13 h 17"/>
                <a:gd name="T36" fmla="*/ 13 w 25"/>
                <a:gd name="T37" fmla="*/ 16 h 17"/>
                <a:gd name="T38" fmla="*/ 13 w 25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7">
                  <a:moveTo>
                    <a:pt x="13" y="16"/>
                  </a:moveTo>
                  <a:lnTo>
                    <a:pt x="17" y="16"/>
                  </a:lnTo>
                  <a:lnTo>
                    <a:pt x="17" y="15"/>
                  </a:lnTo>
                  <a:lnTo>
                    <a:pt x="23" y="14"/>
                  </a:lnTo>
                  <a:lnTo>
                    <a:pt x="24" y="5"/>
                  </a:lnTo>
                  <a:lnTo>
                    <a:pt x="19" y="2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1" y="3"/>
                  </a:lnTo>
                  <a:lnTo>
                    <a:pt x="0" y="5"/>
                  </a:lnTo>
                  <a:lnTo>
                    <a:pt x="4" y="9"/>
                  </a:lnTo>
                  <a:lnTo>
                    <a:pt x="4" y="11"/>
                  </a:lnTo>
                  <a:lnTo>
                    <a:pt x="8" y="13"/>
                  </a:lnTo>
                  <a:lnTo>
                    <a:pt x="13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Freeform 208"/>
            <p:cNvSpPr>
              <a:spLocks/>
            </p:cNvSpPr>
            <p:nvPr/>
          </p:nvSpPr>
          <p:spPr bwMode="auto">
            <a:xfrm>
              <a:off x="4326" y="1032"/>
              <a:ext cx="27" cy="20"/>
            </a:xfrm>
            <a:custGeom>
              <a:avLst/>
              <a:gdLst>
                <a:gd name="T0" fmla="*/ 4 w 27"/>
                <a:gd name="T1" fmla="*/ 0 h 20"/>
                <a:gd name="T2" fmla="*/ 26 w 27"/>
                <a:gd name="T3" fmla="*/ 10 h 20"/>
                <a:gd name="T4" fmla="*/ 21 w 27"/>
                <a:gd name="T5" fmla="*/ 19 h 20"/>
                <a:gd name="T6" fmla="*/ 0 w 27"/>
                <a:gd name="T7" fmla="*/ 9 h 20"/>
                <a:gd name="T8" fmla="*/ 4 w 27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0">
                  <a:moveTo>
                    <a:pt x="4" y="0"/>
                  </a:moveTo>
                  <a:lnTo>
                    <a:pt x="26" y="10"/>
                  </a:lnTo>
                  <a:lnTo>
                    <a:pt x="21" y="19"/>
                  </a:lnTo>
                  <a:lnTo>
                    <a:pt x="0" y="9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Freeform 209"/>
            <p:cNvSpPr>
              <a:spLocks/>
            </p:cNvSpPr>
            <p:nvPr/>
          </p:nvSpPr>
          <p:spPr bwMode="auto">
            <a:xfrm>
              <a:off x="4339" y="1036"/>
              <a:ext cx="25" cy="17"/>
            </a:xfrm>
            <a:custGeom>
              <a:avLst/>
              <a:gdLst>
                <a:gd name="T0" fmla="*/ 0 w 25"/>
                <a:gd name="T1" fmla="*/ 7 h 17"/>
                <a:gd name="T2" fmla="*/ 0 w 25"/>
                <a:gd name="T3" fmla="*/ 7 h 17"/>
                <a:gd name="T4" fmla="*/ 3 w 25"/>
                <a:gd name="T5" fmla="*/ 10 h 17"/>
                <a:gd name="T6" fmla="*/ 3 w 25"/>
                <a:gd name="T7" fmla="*/ 10 h 17"/>
                <a:gd name="T8" fmla="*/ 5 w 25"/>
                <a:gd name="T9" fmla="*/ 13 h 17"/>
                <a:gd name="T10" fmla="*/ 5 w 25"/>
                <a:gd name="T11" fmla="*/ 13 h 17"/>
                <a:gd name="T12" fmla="*/ 9 w 25"/>
                <a:gd name="T13" fmla="*/ 16 h 17"/>
                <a:gd name="T14" fmla="*/ 12 w 25"/>
                <a:gd name="T15" fmla="*/ 16 h 17"/>
                <a:gd name="T16" fmla="*/ 16 w 25"/>
                <a:gd name="T17" fmla="*/ 15 h 17"/>
                <a:gd name="T18" fmla="*/ 16 w 25"/>
                <a:gd name="T19" fmla="*/ 15 h 17"/>
                <a:gd name="T20" fmla="*/ 19 w 25"/>
                <a:gd name="T21" fmla="*/ 12 h 17"/>
                <a:gd name="T22" fmla="*/ 19 w 25"/>
                <a:gd name="T23" fmla="*/ 12 h 17"/>
                <a:gd name="T24" fmla="*/ 23 w 25"/>
                <a:gd name="T25" fmla="*/ 11 h 17"/>
                <a:gd name="T26" fmla="*/ 24 w 25"/>
                <a:gd name="T27" fmla="*/ 9 h 17"/>
                <a:gd name="T28" fmla="*/ 20 w 25"/>
                <a:gd name="T29" fmla="*/ 8 h 17"/>
                <a:gd name="T30" fmla="*/ 21 w 25"/>
                <a:gd name="T31" fmla="*/ 5 h 17"/>
                <a:gd name="T32" fmla="*/ 18 w 25"/>
                <a:gd name="T33" fmla="*/ 3 h 17"/>
                <a:gd name="T34" fmla="*/ 18 w 25"/>
                <a:gd name="T35" fmla="*/ 3 h 17"/>
                <a:gd name="T36" fmla="*/ 15 w 25"/>
                <a:gd name="T37" fmla="*/ 2 h 17"/>
                <a:gd name="T38" fmla="*/ 11 w 25"/>
                <a:gd name="T39" fmla="*/ 2 h 17"/>
                <a:gd name="T40" fmla="*/ 8 w 25"/>
                <a:gd name="T41" fmla="*/ 0 h 17"/>
                <a:gd name="T42" fmla="*/ 8 w 25"/>
                <a:gd name="T43" fmla="*/ 0 h 17"/>
                <a:gd name="T44" fmla="*/ 4 w 25"/>
                <a:gd name="T45" fmla="*/ 3 h 17"/>
                <a:gd name="T46" fmla="*/ 4 w 25"/>
                <a:gd name="T47" fmla="*/ 5 h 17"/>
                <a:gd name="T48" fmla="*/ 0 w 25"/>
                <a:gd name="T49" fmla="*/ 5 h 17"/>
                <a:gd name="T50" fmla="*/ 0 w 25"/>
                <a:gd name="T51" fmla="*/ 7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" h="17">
                  <a:moveTo>
                    <a:pt x="0" y="7"/>
                  </a:moveTo>
                  <a:lnTo>
                    <a:pt x="0" y="7"/>
                  </a:lnTo>
                  <a:lnTo>
                    <a:pt x="3" y="10"/>
                  </a:lnTo>
                  <a:lnTo>
                    <a:pt x="5" y="13"/>
                  </a:lnTo>
                  <a:lnTo>
                    <a:pt x="9" y="16"/>
                  </a:lnTo>
                  <a:lnTo>
                    <a:pt x="12" y="16"/>
                  </a:lnTo>
                  <a:lnTo>
                    <a:pt x="16" y="15"/>
                  </a:lnTo>
                  <a:lnTo>
                    <a:pt x="19" y="12"/>
                  </a:lnTo>
                  <a:lnTo>
                    <a:pt x="23" y="11"/>
                  </a:lnTo>
                  <a:lnTo>
                    <a:pt x="24" y="9"/>
                  </a:lnTo>
                  <a:lnTo>
                    <a:pt x="20" y="8"/>
                  </a:lnTo>
                  <a:lnTo>
                    <a:pt x="21" y="5"/>
                  </a:lnTo>
                  <a:lnTo>
                    <a:pt x="18" y="3"/>
                  </a:lnTo>
                  <a:lnTo>
                    <a:pt x="15" y="2"/>
                  </a:lnTo>
                  <a:lnTo>
                    <a:pt x="11" y="2"/>
                  </a:lnTo>
                  <a:lnTo>
                    <a:pt x="8" y="0"/>
                  </a:lnTo>
                  <a:lnTo>
                    <a:pt x="4" y="3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7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Line 210"/>
            <p:cNvSpPr>
              <a:spLocks noChangeShapeType="1"/>
            </p:cNvSpPr>
            <p:nvPr/>
          </p:nvSpPr>
          <p:spPr bwMode="auto">
            <a:xfrm>
              <a:off x="4308" y="1034"/>
              <a:ext cx="13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Line 211"/>
            <p:cNvSpPr>
              <a:spLocks noChangeShapeType="1"/>
            </p:cNvSpPr>
            <p:nvPr/>
          </p:nvSpPr>
          <p:spPr bwMode="auto">
            <a:xfrm>
              <a:off x="4311" y="1033"/>
              <a:ext cx="11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Freeform 212"/>
            <p:cNvSpPr>
              <a:spLocks/>
            </p:cNvSpPr>
            <p:nvPr/>
          </p:nvSpPr>
          <p:spPr bwMode="auto">
            <a:xfrm>
              <a:off x="4305" y="1038"/>
              <a:ext cx="25" cy="17"/>
            </a:xfrm>
            <a:custGeom>
              <a:avLst/>
              <a:gdLst>
                <a:gd name="T0" fmla="*/ 16 w 25"/>
                <a:gd name="T1" fmla="*/ 16 h 17"/>
                <a:gd name="T2" fmla="*/ 16 w 25"/>
                <a:gd name="T3" fmla="*/ 16 h 17"/>
                <a:gd name="T4" fmla="*/ 17 w 25"/>
                <a:gd name="T5" fmla="*/ 13 h 17"/>
                <a:gd name="T6" fmla="*/ 23 w 25"/>
                <a:gd name="T7" fmla="*/ 14 h 17"/>
                <a:gd name="T8" fmla="*/ 24 w 25"/>
                <a:gd name="T9" fmla="*/ 3 h 17"/>
                <a:gd name="T10" fmla="*/ 18 w 25"/>
                <a:gd name="T11" fmla="*/ 2 h 17"/>
                <a:gd name="T12" fmla="*/ 19 w 25"/>
                <a:gd name="T13" fmla="*/ 0 h 17"/>
                <a:gd name="T14" fmla="*/ 13 w 25"/>
                <a:gd name="T15" fmla="*/ 0 h 17"/>
                <a:gd name="T16" fmla="*/ 13 w 25"/>
                <a:gd name="T17" fmla="*/ 2 h 17"/>
                <a:gd name="T18" fmla="*/ 8 w 25"/>
                <a:gd name="T19" fmla="*/ 1 h 17"/>
                <a:gd name="T20" fmla="*/ 1 w 25"/>
                <a:gd name="T21" fmla="*/ 1 h 17"/>
                <a:gd name="T22" fmla="*/ 1 w 25"/>
                <a:gd name="T23" fmla="*/ 1 h 17"/>
                <a:gd name="T24" fmla="*/ 1 w 25"/>
                <a:gd name="T25" fmla="*/ 4 h 17"/>
                <a:gd name="T26" fmla="*/ 1 w 25"/>
                <a:gd name="T27" fmla="*/ 6 h 17"/>
                <a:gd name="T28" fmla="*/ 0 w 25"/>
                <a:gd name="T29" fmla="*/ 9 h 17"/>
                <a:gd name="T30" fmla="*/ 0 w 25"/>
                <a:gd name="T31" fmla="*/ 9 h 17"/>
                <a:gd name="T32" fmla="*/ 6 w 25"/>
                <a:gd name="T33" fmla="*/ 12 h 17"/>
                <a:gd name="T34" fmla="*/ 12 w 25"/>
                <a:gd name="T35" fmla="*/ 12 h 17"/>
                <a:gd name="T36" fmla="*/ 11 w 25"/>
                <a:gd name="T37" fmla="*/ 14 h 17"/>
                <a:gd name="T38" fmla="*/ 16 w 25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7">
                  <a:moveTo>
                    <a:pt x="16" y="16"/>
                  </a:moveTo>
                  <a:lnTo>
                    <a:pt x="16" y="16"/>
                  </a:lnTo>
                  <a:lnTo>
                    <a:pt x="17" y="13"/>
                  </a:lnTo>
                  <a:lnTo>
                    <a:pt x="23" y="14"/>
                  </a:lnTo>
                  <a:lnTo>
                    <a:pt x="24" y="3"/>
                  </a:lnTo>
                  <a:lnTo>
                    <a:pt x="18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8" y="1"/>
                  </a:lnTo>
                  <a:lnTo>
                    <a:pt x="1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1" y="14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Freeform 213"/>
            <p:cNvSpPr>
              <a:spLocks/>
            </p:cNvSpPr>
            <p:nvPr/>
          </p:nvSpPr>
          <p:spPr bwMode="auto">
            <a:xfrm>
              <a:off x="4302" y="1036"/>
              <a:ext cx="26" cy="19"/>
            </a:xfrm>
            <a:custGeom>
              <a:avLst/>
              <a:gdLst>
                <a:gd name="T0" fmla="*/ 4 w 26"/>
                <a:gd name="T1" fmla="*/ 0 h 19"/>
                <a:gd name="T2" fmla="*/ 25 w 26"/>
                <a:gd name="T3" fmla="*/ 9 h 19"/>
                <a:gd name="T4" fmla="*/ 22 w 26"/>
                <a:gd name="T5" fmla="*/ 18 h 19"/>
                <a:gd name="T6" fmla="*/ 0 w 26"/>
                <a:gd name="T7" fmla="*/ 9 h 19"/>
                <a:gd name="T8" fmla="*/ 4 w 26"/>
                <a:gd name="T9" fmla="*/ 0 h 19"/>
                <a:gd name="T10" fmla="*/ 4 w 26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9">
                  <a:moveTo>
                    <a:pt x="4" y="0"/>
                  </a:moveTo>
                  <a:lnTo>
                    <a:pt x="25" y="9"/>
                  </a:lnTo>
                  <a:lnTo>
                    <a:pt x="22" y="18"/>
                  </a:lnTo>
                  <a:lnTo>
                    <a:pt x="0" y="9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Freeform 214"/>
            <p:cNvSpPr>
              <a:spLocks/>
            </p:cNvSpPr>
            <p:nvPr/>
          </p:nvSpPr>
          <p:spPr bwMode="auto">
            <a:xfrm>
              <a:off x="4317" y="1036"/>
              <a:ext cx="24" cy="17"/>
            </a:xfrm>
            <a:custGeom>
              <a:avLst/>
              <a:gdLst>
                <a:gd name="T0" fmla="*/ 1 w 24"/>
                <a:gd name="T1" fmla="*/ 6 h 17"/>
                <a:gd name="T2" fmla="*/ 1 w 24"/>
                <a:gd name="T3" fmla="*/ 6 h 17"/>
                <a:gd name="T4" fmla="*/ 0 w 24"/>
                <a:gd name="T5" fmla="*/ 8 h 17"/>
                <a:gd name="T6" fmla="*/ 0 w 24"/>
                <a:gd name="T7" fmla="*/ 10 h 17"/>
                <a:gd name="T8" fmla="*/ 3 w 24"/>
                <a:gd name="T9" fmla="*/ 13 h 17"/>
                <a:gd name="T10" fmla="*/ 6 w 24"/>
                <a:gd name="T11" fmla="*/ 13 h 17"/>
                <a:gd name="T12" fmla="*/ 7 w 24"/>
                <a:gd name="T13" fmla="*/ 16 h 17"/>
                <a:gd name="T14" fmla="*/ 10 w 24"/>
                <a:gd name="T15" fmla="*/ 16 h 17"/>
                <a:gd name="T16" fmla="*/ 18 w 24"/>
                <a:gd name="T17" fmla="*/ 13 h 17"/>
                <a:gd name="T18" fmla="*/ 22 w 24"/>
                <a:gd name="T19" fmla="*/ 11 h 17"/>
                <a:gd name="T20" fmla="*/ 23 w 24"/>
                <a:gd name="T21" fmla="*/ 6 h 17"/>
                <a:gd name="T22" fmla="*/ 13 w 24"/>
                <a:gd name="T23" fmla="*/ 1 h 17"/>
                <a:gd name="T24" fmla="*/ 9 w 24"/>
                <a:gd name="T25" fmla="*/ 0 h 17"/>
                <a:gd name="T26" fmla="*/ 9 w 24"/>
                <a:gd name="T27" fmla="*/ 0 h 17"/>
                <a:gd name="T28" fmla="*/ 6 w 24"/>
                <a:gd name="T29" fmla="*/ 1 h 17"/>
                <a:gd name="T30" fmla="*/ 2 w 24"/>
                <a:gd name="T31" fmla="*/ 3 h 17"/>
                <a:gd name="T32" fmla="*/ 1 w 24"/>
                <a:gd name="T33" fmla="*/ 5 h 17"/>
                <a:gd name="T34" fmla="*/ 1 w 24"/>
                <a:gd name="T35" fmla="*/ 5 h 17"/>
                <a:gd name="T36" fmla="*/ 1 w 24"/>
                <a:gd name="T37" fmla="*/ 6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" h="17">
                  <a:moveTo>
                    <a:pt x="1" y="6"/>
                  </a:move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7" y="16"/>
                  </a:lnTo>
                  <a:lnTo>
                    <a:pt x="10" y="16"/>
                  </a:lnTo>
                  <a:lnTo>
                    <a:pt x="18" y="13"/>
                  </a:lnTo>
                  <a:lnTo>
                    <a:pt x="22" y="11"/>
                  </a:lnTo>
                  <a:lnTo>
                    <a:pt x="23" y="6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1" y="6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Line 215"/>
            <p:cNvSpPr>
              <a:spLocks noChangeShapeType="1"/>
            </p:cNvSpPr>
            <p:nvPr/>
          </p:nvSpPr>
          <p:spPr bwMode="auto">
            <a:xfrm>
              <a:off x="4309" y="1028"/>
              <a:ext cx="16" cy="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Line 216"/>
            <p:cNvSpPr>
              <a:spLocks noChangeShapeType="1"/>
            </p:cNvSpPr>
            <p:nvPr/>
          </p:nvSpPr>
          <p:spPr bwMode="auto">
            <a:xfrm>
              <a:off x="4311" y="1025"/>
              <a:ext cx="12" cy="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Freeform 217"/>
            <p:cNvSpPr>
              <a:spLocks/>
            </p:cNvSpPr>
            <p:nvPr/>
          </p:nvSpPr>
          <p:spPr bwMode="auto">
            <a:xfrm>
              <a:off x="4306" y="1025"/>
              <a:ext cx="24" cy="17"/>
            </a:xfrm>
            <a:custGeom>
              <a:avLst/>
              <a:gdLst>
                <a:gd name="T0" fmla="*/ 16 w 24"/>
                <a:gd name="T1" fmla="*/ 16 h 17"/>
                <a:gd name="T2" fmla="*/ 16 w 24"/>
                <a:gd name="T3" fmla="*/ 16 h 17"/>
                <a:gd name="T4" fmla="*/ 16 w 24"/>
                <a:gd name="T5" fmla="*/ 16 h 17"/>
                <a:gd name="T6" fmla="*/ 21 w 24"/>
                <a:gd name="T7" fmla="*/ 14 h 17"/>
                <a:gd name="T8" fmla="*/ 23 w 24"/>
                <a:gd name="T9" fmla="*/ 4 h 17"/>
                <a:gd name="T10" fmla="*/ 18 w 24"/>
                <a:gd name="T11" fmla="*/ 3 h 17"/>
                <a:gd name="T12" fmla="*/ 18 w 24"/>
                <a:gd name="T13" fmla="*/ 1 h 17"/>
                <a:gd name="T14" fmla="*/ 12 w 24"/>
                <a:gd name="T15" fmla="*/ 0 h 17"/>
                <a:gd name="T16" fmla="*/ 12 w 24"/>
                <a:gd name="T17" fmla="*/ 2 h 17"/>
                <a:gd name="T18" fmla="*/ 7 w 24"/>
                <a:gd name="T19" fmla="*/ 1 h 17"/>
                <a:gd name="T20" fmla="*/ 1 w 24"/>
                <a:gd name="T21" fmla="*/ 3 h 17"/>
                <a:gd name="T22" fmla="*/ 1 w 24"/>
                <a:gd name="T23" fmla="*/ 3 h 17"/>
                <a:gd name="T24" fmla="*/ 0 w 24"/>
                <a:gd name="T25" fmla="*/ 5 h 17"/>
                <a:gd name="T26" fmla="*/ 0 w 24"/>
                <a:gd name="T27" fmla="*/ 6 h 17"/>
                <a:gd name="T28" fmla="*/ 0 w 24"/>
                <a:gd name="T29" fmla="*/ 6 h 17"/>
                <a:gd name="T30" fmla="*/ 0 w 24"/>
                <a:gd name="T31" fmla="*/ 8 h 17"/>
                <a:gd name="T32" fmla="*/ 5 w 24"/>
                <a:gd name="T33" fmla="*/ 13 h 17"/>
                <a:gd name="T34" fmla="*/ 10 w 24"/>
                <a:gd name="T35" fmla="*/ 14 h 17"/>
                <a:gd name="T36" fmla="*/ 10 w 24"/>
                <a:gd name="T37" fmla="*/ 14 h 17"/>
                <a:gd name="T38" fmla="*/ 16 w 24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17">
                  <a:moveTo>
                    <a:pt x="16" y="16"/>
                  </a:moveTo>
                  <a:lnTo>
                    <a:pt x="16" y="16"/>
                  </a:lnTo>
                  <a:lnTo>
                    <a:pt x="21" y="14"/>
                  </a:lnTo>
                  <a:lnTo>
                    <a:pt x="23" y="4"/>
                  </a:lnTo>
                  <a:lnTo>
                    <a:pt x="18" y="3"/>
                  </a:lnTo>
                  <a:lnTo>
                    <a:pt x="18" y="1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7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5" y="13"/>
                  </a:lnTo>
                  <a:lnTo>
                    <a:pt x="10" y="14"/>
                  </a:lnTo>
                  <a:lnTo>
                    <a:pt x="16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Freeform 218"/>
            <p:cNvSpPr>
              <a:spLocks/>
            </p:cNvSpPr>
            <p:nvPr/>
          </p:nvSpPr>
          <p:spPr bwMode="auto">
            <a:xfrm>
              <a:off x="4303" y="1024"/>
              <a:ext cx="26" cy="19"/>
            </a:xfrm>
            <a:custGeom>
              <a:avLst/>
              <a:gdLst>
                <a:gd name="T0" fmla="*/ 5 w 26"/>
                <a:gd name="T1" fmla="*/ 0 h 19"/>
                <a:gd name="T2" fmla="*/ 25 w 26"/>
                <a:gd name="T3" fmla="*/ 9 h 19"/>
                <a:gd name="T4" fmla="*/ 22 w 26"/>
                <a:gd name="T5" fmla="*/ 18 h 19"/>
                <a:gd name="T6" fmla="*/ 0 w 26"/>
                <a:gd name="T7" fmla="*/ 9 h 19"/>
                <a:gd name="T8" fmla="*/ 5 w 26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9">
                  <a:moveTo>
                    <a:pt x="5" y="0"/>
                  </a:moveTo>
                  <a:lnTo>
                    <a:pt x="25" y="9"/>
                  </a:lnTo>
                  <a:lnTo>
                    <a:pt x="22" y="18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Freeform 219"/>
            <p:cNvSpPr>
              <a:spLocks/>
            </p:cNvSpPr>
            <p:nvPr/>
          </p:nvSpPr>
          <p:spPr bwMode="auto">
            <a:xfrm>
              <a:off x="4320" y="1029"/>
              <a:ext cx="24" cy="17"/>
            </a:xfrm>
            <a:custGeom>
              <a:avLst/>
              <a:gdLst>
                <a:gd name="T0" fmla="*/ 0 w 24"/>
                <a:gd name="T1" fmla="*/ 6 h 17"/>
                <a:gd name="T2" fmla="*/ 0 w 24"/>
                <a:gd name="T3" fmla="*/ 9 h 17"/>
                <a:gd name="T4" fmla="*/ 0 w 24"/>
                <a:gd name="T5" fmla="*/ 9 h 17"/>
                <a:gd name="T6" fmla="*/ 0 w 24"/>
                <a:gd name="T7" fmla="*/ 11 h 17"/>
                <a:gd name="T8" fmla="*/ 2 w 24"/>
                <a:gd name="T9" fmla="*/ 13 h 17"/>
                <a:gd name="T10" fmla="*/ 6 w 24"/>
                <a:gd name="T11" fmla="*/ 14 h 17"/>
                <a:gd name="T12" fmla="*/ 5 w 24"/>
                <a:gd name="T13" fmla="*/ 16 h 17"/>
                <a:gd name="T14" fmla="*/ 9 w 24"/>
                <a:gd name="T15" fmla="*/ 16 h 17"/>
                <a:gd name="T16" fmla="*/ 21 w 24"/>
                <a:gd name="T17" fmla="*/ 10 h 17"/>
                <a:gd name="T18" fmla="*/ 23 w 24"/>
                <a:gd name="T19" fmla="*/ 6 h 17"/>
                <a:gd name="T20" fmla="*/ 13 w 24"/>
                <a:gd name="T21" fmla="*/ 0 h 17"/>
                <a:gd name="T22" fmla="*/ 10 w 24"/>
                <a:gd name="T23" fmla="*/ 0 h 17"/>
                <a:gd name="T24" fmla="*/ 9 w 24"/>
                <a:gd name="T25" fmla="*/ 2 h 17"/>
                <a:gd name="T26" fmla="*/ 6 w 24"/>
                <a:gd name="T27" fmla="*/ 2 h 17"/>
                <a:gd name="T28" fmla="*/ 0 w 24"/>
                <a:gd name="T29" fmla="*/ 5 h 17"/>
                <a:gd name="T30" fmla="*/ 0 w 24"/>
                <a:gd name="T31" fmla="*/ 5 h 17"/>
                <a:gd name="T32" fmla="*/ 0 w 24"/>
                <a:gd name="T33" fmla="*/ 6 h 17"/>
                <a:gd name="T34" fmla="*/ 0 w 24"/>
                <a:gd name="T35" fmla="*/ 6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17">
                  <a:moveTo>
                    <a:pt x="0" y="6"/>
                  </a:moveTo>
                  <a:lnTo>
                    <a:pt x="0" y="9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6" y="14"/>
                  </a:lnTo>
                  <a:lnTo>
                    <a:pt x="5" y="16"/>
                  </a:lnTo>
                  <a:lnTo>
                    <a:pt x="9" y="16"/>
                  </a:lnTo>
                  <a:lnTo>
                    <a:pt x="21" y="10"/>
                  </a:lnTo>
                  <a:lnTo>
                    <a:pt x="23" y="6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6" y="2"/>
                  </a:ln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Line 220"/>
            <p:cNvSpPr>
              <a:spLocks noChangeShapeType="1"/>
            </p:cNvSpPr>
            <p:nvPr/>
          </p:nvSpPr>
          <p:spPr bwMode="auto">
            <a:xfrm>
              <a:off x="4298" y="1021"/>
              <a:ext cx="10" cy="3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Line 221"/>
            <p:cNvSpPr>
              <a:spLocks noChangeShapeType="1"/>
            </p:cNvSpPr>
            <p:nvPr/>
          </p:nvSpPr>
          <p:spPr bwMode="auto">
            <a:xfrm>
              <a:off x="4298" y="1016"/>
              <a:ext cx="12" cy="5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Freeform 222"/>
            <p:cNvSpPr>
              <a:spLocks/>
            </p:cNvSpPr>
            <p:nvPr/>
          </p:nvSpPr>
          <p:spPr bwMode="auto">
            <a:xfrm>
              <a:off x="4297" y="1019"/>
              <a:ext cx="24" cy="17"/>
            </a:xfrm>
            <a:custGeom>
              <a:avLst/>
              <a:gdLst>
                <a:gd name="T0" fmla="*/ 17 w 24"/>
                <a:gd name="T1" fmla="*/ 16 h 17"/>
                <a:gd name="T2" fmla="*/ 17 w 24"/>
                <a:gd name="T3" fmla="*/ 16 h 17"/>
                <a:gd name="T4" fmla="*/ 16 w 24"/>
                <a:gd name="T5" fmla="*/ 13 h 17"/>
                <a:gd name="T6" fmla="*/ 22 w 24"/>
                <a:gd name="T7" fmla="*/ 14 h 17"/>
                <a:gd name="T8" fmla="*/ 23 w 24"/>
                <a:gd name="T9" fmla="*/ 4 h 17"/>
                <a:gd name="T10" fmla="*/ 19 w 24"/>
                <a:gd name="T11" fmla="*/ 4 h 17"/>
                <a:gd name="T12" fmla="*/ 18 w 24"/>
                <a:gd name="T13" fmla="*/ 1 h 17"/>
                <a:gd name="T14" fmla="*/ 14 w 24"/>
                <a:gd name="T15" fmla="*/ 0 h 17"/>
                <a:gd name="T16" fmla="*/ 14 w 24"/>
                <a:gd name="T17" fmla="*/ 2 h 17"/>
                <a:gd name="T18" fmla="*/ 9 w 24"/>
                <a:gd name="T19" fmla="*/ 2 h 17"/>
                <a:gd name="T20" fmla="*/ 5 w 24"/>
                <a:gd name="T21" fmla="*/ 3 h 17"/>
                <a:gd name="T22" fmla="*/ 5 w 24"/>
                <a:gd name="T23" fmla="*/ 5 h 17"/>
                <a:gd name="T24" fmla="*/ 1 w 24"/>
                <a:gd name="T25" fmla="*/ 5 h 17"/>
                <a:gd name="T26" fmla="*/ 0 w 24"/>
                <a:gd name="T27" fmla="*/ 7 h 17"/>
                <a:gd name="T28" fmla="*/ 4 w 24"/>
                <a:gd name="T29" fmla="*/ 9 h 17"/>
                <a:gd name="T30" fmla="*/ 4 w 24"/>
                <a:gd name="T31" fmla="*/ 9 h 17"/>
                <a:gd name="T32" fmla="*/ 8 w 24"/>
                <a:gd name="T33" fmla="*/ 12 h 17"/>
                <a:gd name="T34" fmla="*/ 12 w 24"/>
                <a:gd name="T35" fmla="*/ 12 h 17"/>
                <a:gd name="T36" fmla="*/ 13 w 24"/>
                <a:gd name="T37" fmla="*/ 15 h 17"/>
                <a:gd name="T38" fmla="*/ 17 w 24"/>
                <a:gd name="T39" fmla="*/ 16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17">
                  <a:moveTo>
                    <a:pt x="17" y="16"/>
                  </a:moveTo>
                  <a:lnTo>
                    <a:pt x="17" y="16"/>
                  </a:lnTo>
                  <a:lnTo>
                    <a:pt x="16" y="13"/>
                  </a:lnTo>
                  <a:lnTo>
                    <a:pt x="22" y="14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8" y="1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9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1" y="5"/>
                  </a:lnTo>
                  <a:lnTo>
                    <a:pt x="0" y="7"/>
                  </a:lnTo>
                  <a:lnTo>
                    <a:pt x="4" y="9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7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Freeform 223"/>
            <p:cNvSpPr>
              <a:spLocks/>
            </p:cNvSpPr>
            <p:nvPr/>
          </p:nvSpPr>
          <p:spPr bwMode="auto">
            <a:xfrm>
              <a:off x="4296" y="1019"/>
              <a:ext cx="26" cy="18"/>
            </a:xfrm>
            <a:custGeom>
              <a:avLst/>
              <a:gdLst>
                <a:gd name="T0" fmla="*/ 4 w 26"/>
                <a:gd name="T1" fmla="*/ 0 h 18"/>
                <a:gd name="T2" fmla="*/ 25 w 26"/>
                <a:gd name="T3" fmla="*/ 8 h 18"/>
                <a:gd name="T4" fmla="*/ 21 w 26"/>
                <a:gd name="T5" fmla="*/ 17 h 18"/>
                <a:gd name="T6" fmla="*/ 0 w 26"/>
                <a:gd name="T7" fmla="*/ 9 h 18"/>
                <a:gd name="T8" fmla="*/ 4 w 26"/>
                <a:gd name="T9" fmla="*/ 0 h 18"/>
                <a:gd name="T10" fmla="*/ 4 w 26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8">
                  <a:moveTo>
                    <a:pt x="4" y="0"/>
                  </a:moveTo>
                  <a:lnTo>
                    <a:pt x="25" y="8"/>
                  </a:lnTo>
                  <a:lnTo>
                    <a:pt x="21" y="17"/>
                  </a:lnTo>
                  <a:lnTo>
                    <a:pt x="0" y="9"/>
                  </a:lnTo>
                  <a:lnTo>
                    <a:pt x="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Freeform 224"/>
            <p:cNvSpPr>
              <a:spLocks/>
            </p:cNvSpPr>
            <p:nvPr/>
          </p:nvSpPr>
          <p:spPr bwMode="auto">
            <a:xfrm>
              <a:off x="4306" y="1022"/>
              <a:ext cx="25" cy="17"/>
            </a:xfrm>
            <a:custGeom>
              <a:avLst/>
              <a:gdLst>
                <a:gd name="T0" fmla="*/ 1 w 25"/>
                <a:gd name="T1" fmla="*/ 6 h 17"/>
                <a:gd name="T2" fmla="*/ 1 w 25"/>
                <a:gd name="T3" fmla="*/ 8 h 17"/>
                <a:gd name="T4" fmla="*/ 1 w 25"/>
                <a:gd name="T5" fmla="*/ 8 h 17"/>
                <a:gd name="T6" fmla="*/ 0 w 25"/>
                <a:gd name="T7" fmla="*/ 11 h 17"/>
                <a:gd name="T8" fmla="*/ 3 w 25"/>
                <a:gd name="T9" fmla="*/ 13 h 17"/>
                <a:gd name="T10" fmla="*/ 7 w 25"/>
                <a:gd name="T11" fmla="*/ 14 h 17"/>
                <a:gd name="T12" fmla="*/ 7 w 25"/>
                <a:gd name="T13" fmla="*/ 16 h 17"/>
                <a:gd name="T14" fmla="*/ 11 w 25"/>
                <a:gd name="T15" fmla="*/ 16 h 17"/>
                <a:gd name="T16" fmla="*/ 16 w 25"/>
                <a:gd name="T17" fmla="*/ 14 h 17"/>
                <a:gd name="T18" fmla="*/ 16 w 25"/>
                <a:gd name="T19" fmla="*/ 14 h 17"/>
                <a:gd name="T20" fmla="*/ 20 w 25"/>
                <a:gd name="T21" fmla="*/ 12 h 17"/>
                <a:gd name="T22" fmla="*/ 20 w 25"/>
                <a:gd name="T23" fmla="*/ 10 h 17"/>
                <a:gd name="T24" fmla="*/ 24 w 25"/>
                <a:gd name="T25" fmla="*/ 10 h 17"/>
                <a:gd name="T26" fmla="*/ 24 w 25"/>
                <a:gd name="T27" fmla="*/ 8 h 17"/>
                <a:gd name="T28" fmla="*/ 22 w 25"/>
                <a:gd name="T29" fmla="*/ 5 h 17"/>
                <a:gd name="T30" fmla="*/ 22 w 25"/>
                <a:gd name="T31" fmla="*/ 3 h 17"/>
                <a:gd name="T32" fmla="*/ 18 w 25"/>
                <a:gd name="T33" fmla="*/ 1 h 17"/>
                <a:gd name="T34" fmla="*/ 18 w 25"/>
                <a:gd name="T35" fmla="*/ 1 h 17"/>
                <a:gd name="T36" fmla="*/ 14 w 25"/>
                <a:gd name="T37" fmla="*/ 1 h 17"/>
                <a:gd name="T38" fmla="*/ 11 w 25"/>
                <a:gd name="T39" fmla="*/ 0 h 17"/>
                <a:gd name="T40" fmla="*/ 11 w 25"/>
                <a:gd name="T41" fmla="*/ 0 h 17"/>
                <a:gd name="T42" fmla="*/ 7 w 25"/>
                <a:gd name="T43" fmla="*/ 0 h 17"/>
                <a:gd name="T44" fmla="*/ 3 w 25"/>
                <a:gd name="T45" fmla="*/ 2 h 17"/>
                <a:gd name="T46" fmla="*/ 2 w 25"/>
                <a:gd name="T47" fmla="*/ 4 h 17"/>
                <a:gd name="T48" fmla="*/ 1 w 25"/>
                <a:gd name="T49" fmla="*/ 6 h 17"/>
                <a:gd name="T50" fmla="*/ 1 w 25"/>
                <a:gd name="T51" fmla="*/ 6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" h="17">
                  <a:moveTo>
                    <a:pt x="1" y="6"/>
                  </a:moveTo>
                  <a:lnTo>
                    <a:pt x="1" y="8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11" y="16"/>
                  </a:lnTo>
                  <a:lnTo>
                    <a:pt x="16" y="14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2" y="5"/>
                  </a:lnTo>
                  <a:lnTo>
                    <a:pt x="22" y="3"/>
                  </a:lnTo>
                  <a:lnTo>
                    <a:pt x="18" y="1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7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1" y="6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Line 225"/>
            <p:cNvSpPr>
              <a:spLocks noChangeShapeType="1"/>
            </p:cNvSpPr>
            <p:nvPr/>
          </p:nvSpPr>
          <p:spPr bwMode="auto">
            <a:xfrm>
              <a:off x="4322" y="1023"/>
              <a:ext cx="10" cy="2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Line 226"/>
            <p:cNvSpPr>
              <a:spLocks noChangeShapeType="1"/>
            </p:cNvSpPr>
            <p:nvPr/>
          </p:nvSpPr>
          <p:spPr bwMode="auto">
            <a:xfrm>
              <a:off x="4324" y="1019"/>
              <a:ext cx="12" cy="6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Freeform 227"/>
            <p:cNvSpPr>
              <a:spLocks/>
            </p:cNvSpPr>
            <p:nvPr/>
          </p:nvSpPr>
          <p:spPr bwMode="auto">
            <a:xfrm>
              <a:off x="4320" y="1021"/>
              <a:ext cx="24" cy="17"/>
            </a:xfrm>
            <a:custGeom>
              <a:avLst/>
              <a:gdLst>
                <a:gd name="T0" fmla="*/ 15 w 24"/>
                <a:gd name="T1" fmla="*/ 14 h 17"/>
                <a:gd name="T2" fmla="*/ 21 w 24"/>
                <a:gd name="T3" fmla="*/ 16 h 17"/>
                <a:gd name="T4" fmla="*/ 21 w 24"/>
                <a:gd name="T5" fmla="*/ 13 h 17"/>
                <a:gd name="T6" fmla="*/ 21 w 24"/>
                <a:gd name="T7" fmla="*/ 13 h 17"/>
                <a:gd name="T8" fmla="*/ 23 w 24"/>
                <a:gd name="T9" fmla="*/ 4 h 17"/>
                <a:gd name="T10" fmla="*/ 23 w 24"/>
                <a:gd name="T11" fmla="*/ 4 h 17"/>
                <a:gd name="T12" fmla="*/ 23 w 24"/>
                <a:gd name="T13" fmla="*/ 1 h 17"/>
                <a:gd name="T14" fmla="*/ 18 w 24"/>
                <a:gd name="T15" fmla="*/ 0 h 17"/>
                <a:gd name="T16" fmla="*/ 12 w 24"/>
                <a:gd name="T17" fmla="*/ 2 h 17"/>
                <a:gd name="T18" fmla="*/ 12 w 24"/>
                <a:gd name="T19" fmla="*/ 2 h 17"/>
                <a:gd name="T20" fmla="*/ 6 w 24"/>
                <a:gd name="T21" fmla="*/ 3 h 17"/>
                <a:gd name="T22" fmla="*/ 6 w 24"/>
                <a:gd name="T23" fmla="*/ 3 h 17"/>
                <a:gd name="T24" fmla="*/ 1 w 24"/>
                <a:gd name="T25" fmla="*/ 4 h 17"/>
                <a:gd name="T26" fmla="*/ 0 w 24"/>
                <a:gd name="T27" fmla="*/ 6 h 17"/>
                <a:gd name="T28" fmla="*/ 5 w 24"/>
                <a:gd name="T29" fmla="*/ 10 h 17"/>
                <a:gd name="T30" fmla="*/ 5 w 24"/>
                <a:gd name="T31" fmla="*/ 10 h 17"/>
                <a:gd name="T32" fmla="*/ 10 w 24"/>
                <a:gd name="T33" fmla="*/ 12 h 17"/>
                <a:gd name="T34" fmla="*/ 10 w 24"/>
                <a:gd name="T35" fmla="*/ 12 h 17"/>
                <a:gd name="T36" fmla="*/ 15 w 24"/>
                <a:gd name="T37" fmla="*/ 14 h 17"/>
                <a:gd name="T38" fmla="*/ 15 w 24"/>
                <a:gd name="T39" fmla="*/ 14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17">
                  <a:moveTo>
                    <a:pt x="15" y="14"/>
                  </a:moveTo>
                  <a:lnTo>
                    <a:pt x="21" y="16"/>
                  </a:lnTo>
                  <a:lnTo>
                    <a:pt x="21" y="13"/>
                  </a:lnTo>
                  <a:lnTo>
                    <a:pt x="23" y="4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6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15" y="14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Freeform 228"/>
            <p:cNvSpPr>
              <a:spLocks/>
            </p:cNvSpPr>
            <p:nvPr/>
          </p:nvSpPr>
          <p:spPr bwMode="auto">
            <a:xfrm>
              <a:off x="4317" y="1021"/>
              <a:ext cx="27" cy="19"/>
            </a:xfrm>
            <a:custGeom>
              <a:avLst/>
              <a:gdLst>
                <a:gd name="T0" fmla="*/ 5 w 27"/>
                <a:gd name="T1" fmla="*/ 0 h 19"/>
                <a:gd name="T2" fmla="*/ 26 w 27"/>
                <a:gd name="T3" fmla="*/ 10 h 19"/>
                <a:gd name="T4" fmla="*/ 22 w 27"/>
                <a:gd name="T5" fmla="*/ 18 h 19"/>
                <a:gd name="T6" fmla="*/ 0 w 27"/>
                <a:gd name="T7" fmla="*/ 9 h 19"/>
                <a:gd name="T8" fmla="*/ 5 w 27"/>
                <a:gd name="T9" fmla="*/ 0 h 19"/>
                <a:gd name="T10" fmla="*/ 5 w 27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9">
                  <a:moveTo>
                    <a:pt x="5" y="0"/>
                  </a:moveTo>
                  <a:lnTo>
                    <a:pt x="26" y="10"/>
                  </a:lnTo>
                  <a:lnTo>
                    <a:pt x="22" y="18"/>
                  </a:lnTo>
                  <a:lnTo>
                    <a:pt x="0" y="9"/>
                  </a:lnTo>
                  <a:lnTo>
                    <a:pt x="5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Freeform 229"/>
            <p:cNvSpPr>
              <a:spLocks/>
            </p:cNvSpPr>
            <p:nvPr/>
          </p:nvSpPr>
          <p:spPr bwMode="auto">
            <a:xfrm>
              <a:off x="4334" y="1027"/>
              <a:ext cx="22" cy="17"/>
            </a:xfrm>
            <a:custGeom>
              <a:avLst/>
              <a:gdLst>
                <a:gd name="T0" fmla="*/ 1 w 22"/>
                <a:gd name="T1" fmla="*/ 5 h 17"/>
                <a:gd name="T2" fmla="*/ 0 w 22"/>
                <a:gd name="T3" fmla="*/ 7 h 17"/>
                <a:gd name="T4" fmla="*/ 3 w 22"/>
                <a:gd name="T5" fmla="*/ 8 h 17"/>
                <a:gd name="T6" fmla="*/ 2 w 22"/>
                <a:gd name="T7" fmla="*/ 10 h 17"/>
                <a:gd name="T8" fmla="*/ 5 w 22"/>
                <a:gd name="T9" fmla="*/ 12 h 17"/>
                <a:gd name="T10" fmla="*/ 5 w 22"/>
                <a:gd name="T11" fmla="*/ 12 h 17"/>
                <a:gd name="T12" fmla="*/ 7 w 22"/>
                <a:gd name="T13" fmla="*/ 14 h 17"/>
                <a:gd name="T14" fmla="*/ 10 w 22"/>
                <a:gd name="T15" fmla="*/ 16 h 17"/>
                <a:gd name="T16" fmla="*/ 14 w 22"/>
                <a:gd name="T17" fmla="*/ 13 h 17"/>
                <a:gd name="T18" fmla="*/ 14 w 22"/>
                <a:gd name="T19" fmla="*/ 13 h 17"/>
                <a:gd name="T20" fmla="*/ 17 w 22"/>
                <a:gd name="T21" fmla="*/ 11 h 17"/>
                <a:gd name="T22" fmla="*/ 17 w 22"/>
                <a:gd name="T23" fmla="*/ 9 h 17"/>
                <a:gd name="T24" fmla="*/ 20 w 22"/>
                <a:gd name="T25" fmla="*/ 9 h 17"/>
                <a:gd name="T26" fmla="*/ 21 w 22"/>
                <a:gd name="T27" fmla="*/ 6 h 17"/>
                <a:gd name="T28" fmla="*/ 18 w 22"/>
                <a:gd name="T29" fmla="*/ 5 h 17"/>
                <a:gd name="T30" fmla="*/ 19 w 22"/>
                <a:gd name="T31" fmla="*/ 3 h 17"/>
                <a:gd name="T32" fmla="*/ 16 w 22"/>
                <a:gd name="T33" fmla="*/ 1 h 17"/>
                <a:gd name="T34" fmla="*/ 16 w 22"/>
                <a:gd name="T35" fmla="*/ 1 h 17"/>
                <a:gd name="T36" fmla="*/ 13 w 22"/>
                <a:gd name="T37" fmla="*/ 1 h 17"/>
                <a:gd name="T38" fmla="*/ 10 w 22"/>
                <a:gd name="T39" fmla="*/ 0 h 17"/>
                <a:gd name="T40" fmla="*/ 7 w 22"/>
                <a:gd name="T41" fmla="*/ 0 h 17"/>
                <a:gd name="T42" fmla="*/ 7 w 22"/>
                <a:gd name="T43" fmla="*/ 0 h 17"/>
                <a:gd name="T44" fmla="*/ 4 w 22"/>
                <a:gd name="T45" fmla="*/ 2 h 17"/>
                <a:gd name="T46" fmla="*/ 4 w 22"/>
                <a:gd name="T47" fmla="*/ 4 h 17"/>
                <a:gd name="T48" fmla="*/ 1 w 22"/>
                <a:gd name="T49" fmla="*/ 3 h 17"/>
                <a:gd name="T50" fmla="*/ 1 w 22"/>
                <a:gd name="T51" fmla="*/ 5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17">
                  <a:moveTo>
                    <a:pt x="1" y="5"/>
                  </a:moveTo>
                  <a:lnTo>
                    <a:pt x="0" y="7"/>
                  </a:lnTo>
                  <a:lnTo>
                    <a:pt x="3" y="8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7" y="14"/>
                  </a:lnTo>
                  <a:lnTo>
                    <a:pt x="10" y="16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1" y="6"/>
                  </a:lnTo>
                  <a:lnTo>
                    <a:pt x="18" y="5"/>
                  </a:lnTo>
                  <a:lnTo>
                    <a:pt x="19" y="3"/>
                  </a:lnTo>
                  <a:lnTo>
                    <a:pt x="16" y="1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1" y="3"/>
                  </a:lnTo>
                  <a:lnTo>
                    <a:pt x="1" y="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Line 230"/>
            <p:cNvSpPr>
              <a:spLocks noChangeShapeType="1"/>
            </p:cNvSpPr>
            <p:nvPr/>
          </p:nvSpPr>
          <p:spPr bwMode="auto">
            <a:xfrm>
              <a:off x="4311" y="1015"/>
              <a:ext cx="14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Line 231"/>
            <p:cNvSpPr>
              <a:spLocks noChangeShapeType="1"/>
            </p:cNvSpPr>
            <p:nvPr/>
          </p:nvSpPr>
          <p:spPr bwMode="auto">
            <a:xfrm>
              <a:off x="4314" y="1011"/>
              <a:ext cx="9" cy="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Freeform 232"/>
            <p:cNvSpPr>
              <a:spLocks/>
            </p:cNvSpPr>
            <p:nvPr/>
          </p:nvSpPr>
          <p:spPr bwMode="auto">
            <a:xfrm>
              <a:off x="4309" y="1012"/>
              <a:ext cx="24" cy="18"/>
            </a:xfrm>
            <a:custGeom>
              <a:avLst/>
              <a:gdLst>
                <a:gd name="T0" fmla="*/ 16 w 24"/>
                <a:gd name="T1" fmla="*/ 17 h 18"/>
                <a:gd name="T2" fmla="*/ 16 w 24"/>
                <a:gd name="T3" fmla="*/ 17 h 18"/>
                <a:gd name="T4" fmla="*/ 16 w 24"/>
                <a:gd name="T5" fmla="*/ 17 h 18"/>
                <a:gd name="T6" fmla="*/ 22 w 24"/>
                <a:gd name="T7" fmla="*/ 15 h 18"/>
                <a:gd name="T8" fmla="*/ 23 w 24"/>
                <a:gd name="T9" fmla="*/ 5 h 18"/>
                <a:gd name="T10" fmla="*/ 19 w 24"/>
                <a:gd name="T11" fmla="*/ 2 h 18"/>
                <a:gd name="T12" fmla="*/ 19 w 24"/>
                <a:gd name="T13" fmla="*/ 2 h 18"/>
                <a:gd name="T14" fmla="*/ 13 w 24"/>
                <a:gd name="T15" fmla="*/ 1 h 18"/>
                <a:gd name="T16" fmla="*/ 13 w 24"/>
                <a:gd name="T17" fmla="*/ 1 h 18"/>
                <a:gd name="T18" fmla="*/ 8 w 24"/>
                <a:gd name="T19" fmla="*/ 0 h 18"/>
                <a:gd name="T20" fmla="*/ 1 w 24"/>
                <a:gd name="T21" fmla="*/ 2 h 18"/>
                <a:gd name="T22" fmla="*/ 1 w 24"/>
                <a:gd name="T23" fmla="*/ 4 h 18"/>
                <a:gd name="T24" fmla="*/ 1 w 24"/>
                <a:gd name="T25" fmla="*/ 4 h 18"/>
                <a:gd name="T26" fmla="*/ 0 w 24"/>
                <a:gd name="T27" fmla="*/ 8 h 18"/>
                <a:gd name="T28" fmla="*/ 0 w 24"/>
                <a:gd name="T29" fmla="*/ 10 h 18"/>
                <a:gd name="T30" fmla="*/ 0 w 24"/>
                <a:gd name="T31" fmla="*/ 10 h 18"/>
                <a:gd name="T32" fmla="*/ 4 w 24"/>
                <a:gd name="T33" fmla="*/ 15 h 18"/>
                <a:gd name="T34" fmla="*/ 10 w 24"/>
                <a:gd name="T35" fmla="*/ 16 h 18"/>
                <a:gd name="T36" fmla="*/ 10 w 24"/>
                <a:gd name="T37" fmla="*/ 16 h 18"/>
                <a:gd name="T38" fmla="*/ 16 w 24"/>
                <a:gd name="T39" fmla="*/ 17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18">
                  <a:moveTo>
                    <a:pt x="16" y="17"/>
                  </a:moveTo>
                  <a:lnTo>
                    <a:pt x="16" y="17"/>
                  </a:lnTo>
                  <a:lnTo>
                    <a:pt x="22" y="15"/>
                  </a:lnTo>
                  <a:lnTo>
                    <a:pt x="23" y="5"/>
                  </a:lnTo>
                  <a:lnTo>
                    <a:pt x="19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4" y="15"/>
                  </a:lnTo>
                  <a:lnTo>
                    <a:pt x="10" y="16"/>
                  </a:lnTo>
                  <a:lnTo>
                    <a:pt x="16" y="1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Freeform 233"/>
            <p:cNvSpPr>
              <a:spLocks/>
            </p:cNvSpPr>
            <p:nvPr/>
          </p:nvSpPr>
          <p:spPr bwMode="auto">
            <a:xfrm>
              <a:off x="4306" y="1012"/>
              <a:ext cx="25" cy="18"/>
            </a:xfrm>
            <a:custGeom>
              <a:avLst/>
              <a:gdLst>
                <a:gd name="T0" fmla="*/ 3 w 25"/>
                <a:gd name="T1" fmla="*/ 0 h 18"/>
                <a:gd name="T2" fmla="*/ 24 w 25"/>
                <a:gd name="T3" fmla="*/ 9 h 18"/>
                <a:gd name="T4" fmla="*/ 22 w 25"/>
                <a:gd name="T5" fmla="*/ 17 h 18"/>
                <a:gd name="T6" fmla="*/ 0 w 25"/>
                <a:gd name="T7" fmla="*/ 9 h 18"/>
                <a:gd name="T8" fmla="*/ 4 w 25"/>
                <a:gd name="T9" fmla="*/ 0 h 18"/>
                <a:gd name="T10" fmla="*/ 3 w 25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18">
                  <a:moveTo>
                    <a:pt x="3" y="0"/>
                  </a:moveTo>
                  <a:lnTo>
                    <a:pt x="24" y="9"/>
                  </a:lnTo>
                  <a:lnTo>
                    <a:pt x="22" y="17"/>
                  </a:lnTo>
                  <a:lnTo>
                    <a:pt x="0" y="9"/>
                  </a:lnTo>
                  <a:lnTo>
                    <a:pt x="4" y="0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Freeform 234"/>
            <p:cNvSpPr>
              <a:spLocks/>
            </p:cNvSpPr>
            <p:nvPr/>
          </p:nvSpPr>
          <p:spPr bwMode="auto">
            <a:xfrm>
              <a:off x="4322" y="1019"/>
              <a:ext cx="25" cy="17"/>
            </a:xfrm>
            <a:custGeom>
              <a:avLst/>
              <a:gdLst>
                <a:gd name="T0" fmla="*/ 1 w 25"/>
                <a:gd name="T1" fmla="*/ 5 h 17"/>
                <a:gd name="T2" fmla="*/ 0 w 25"/>
                <a:gd name="T3" fmla="*/ 7 h 17"/>
                <a:gd name="T4" fmla="*/ 0 w 25"/>
                <a:gd name="T5" fmla="*/ 7 h 17"/>
                <a:gd name="T6" fmla="*/ 0 w 25"/>
                <a:gd name="T7" fmla="*/ 9 h 17"/>
                <a:gd name="T8" fmla="*/ 3 w 25"/>
                <a:gd name="T9" fmla="*/ 13 h 17"/>
                <a:gd name="T10" fmla="*/ 7 w 25"/>
                <a:gd name="T11" fmla="*/ 14 h 17"/>
                <a:gd name="T12" fmla="*/ 7 w 25"/>
                <a:gd name="T13" fmla="*/ 14 h 17"/>
                <a:gd name="T14" fmla="*/ 11 w 25"/>
                <a:gd name="T15" fmla="*/ 16 h 17"/>
                <a:gd name="T16" fmla="*/ 14 w 25"/>
                <a:gd name="T17" fmla="*/ 16 h 17"/>
                <a:gd name="T18" fmla="*/ 19 w 25"/>
                <a:gd name="T19" fmla="*/ 16 h 17"/>
                <a:gd name="T20" fmla="*/ 22 w 25"/>
                <a:gd name="T21" fmla="*/ 12 h 17"/>
                <a:gd name="T22" fmla="*/ 23 w 25"/>
                <a:gd name="T23" fmla="*/ 10 h 17"/>
                <a:gd name="T24" fmla="*/ 23 w 25"/>
                <a:gd name="T25" fmla="*/ 10 h 17"/>
                <a:gd name="T26" fmla="*/ 23 w 25"/>
                <a:gd name="T27" fmla="*/ 8 h 17"/>
                <a:gd name="T28" fmla="*/ 24 w 25"/>
                <a:gd name="T29" fmla="*/ 6 h 17"/>
                <a:gd name="T30" fmla="*/ 24 w 25"/>
                <a:gd name="T31" fmla="*/ 6 h 17"/>
                <a:gd name="T32" fmla="*/ 20 w 25"/>
                <a:gd name="T33" fmla="*/ 4 h 17"/>
                <a:gd name="T34" fmla="*/ 16 w 25"/>
                <a:gd name="T35" fmla="*/ 3 h 17"/>
                <a:gd name="T36" fmla="*/ 13 w 25"/>
                <a:gd name="T37" fmla="*/ 0 h 17"/>
                <a:gd name="T38" fmla="*/ 10 w 25"/>
                <a:gd name="T39" fmla="*/ 0 h 17"/>
                <a:gd name="T40" fmla="*/ 9 w 25"/>
                <a:gd name="T41" fmla="*/ 2 h 17"/>
                <a:gd name="T42" fmla="*/ 5 w 25"/>
                <a:gd name="T43" fmla="*/ 1 h 17"/>
                <a:gd name="T44" fmla="*/ 1 w 25"/>
                <a:gd name="T45" fmla="*/ 3 h 17"/>
                <a:gd name="T46" fmla="*/ 1 w 25"/>
                <a:gd name="T47" fmla="*/ 3 h 17"/>
                <a:gd name="T48" fmla="*/ 1 w 25"/>
                <a:gd name="T49" fmla="*/ 5 h 17"/>
                <a:gd name="T50" fmla="*/ 1 w 25"/>
                <a:gd name="T51" fmla="*/ 5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5" h="17">
                  <a:moveTo>
                    <a:pt x="1" y="5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3" y="13"/>
                  </a:lnTo>
                  <a:lnTo>
                    <a:pt x="7" y="14"/>
                  </a:lnTo>
                  <a:lnTo>
                    <a:pt x="11" y="16"/>
                  </a:lnTo>
                  <a:lnTo>
                    <a:pt x="14" y="16"/>
                  </a:lnTo>
                  <a:lnTo>
                    <a:pt x="19" y="16"/>
                  </a:lnTo>
                  <a:lnTo>
                    <a:pt x="22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0" y="4"/>
                  </a:lnTo>
                  <a:lnTo>
                    <a:pt x="16" y="3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5" y="1"/>
                  </a:lnTo>
                  <a:lnTo>
                    <a:pt x="1" y="3"/>
                  </a:lnTo>
                  <a:lnTo>
                    <a:pt x="1" y="5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Group 235"/>
          <p:cNvGrpSpPr>
            <a:grpSpLocks/>
          </p:cNvGrpSpPr>
          <p:nvPr/>
        </p:nvGrpSpPr>
        <p:grpSpPr bwMode="auto">
          <a:xfrm>
            <a:off x="7065735" y="2211906"/>
            <a:ext cx="449262" cy="369888"/>
            <a:chOff x="4897" y="1200"/>
            <a:chExt cx="283" cy="233"/>
          </a:xfrm>
        </p:grpSpPr>
        <p:sp>
          <p:nvSpPr>
            <p:cNvPr id="103" name="Freeform 236"/>
            <p:cNvSpPr>
              <a:spLocks/>
            </p:cNvSpPr>
            <p:nvPr/>
          </p:nvSpPr>
          <p:spPr bwMode="auto">
            <a:xfrm>
              <a:off x="5067" y="1325"/>
              <a:ext cx="113" cy="108"/>
            </a:xfrm>
            <a:custGeom>
              <a:avLst/>
              <a:gdLst>
                <a:gd name="T0" fmla="*/ 64 w 113"/>
                <a:gd name="T1" fmla="*/ 107 h 108"/>
                <a:gd name="T2" fmla="*/ 112 w 113"/>
                <a:gd name="T3" fmla="*/ 47 h 108"/>
                <a:gd name="T4" fmla="*/ 52 w 113"/>
                <a:gd name="T5" fmla="*/ 0 h 108"/>
                <a:gd name="T6" fmla="*/ 0 w 113"/>
                <a:gd name="T7" fmla="*/ 66 h 108"/>
                <a:gd name="T8" fmla="*/ 64 w 113"/>
                <a:gd name="T9" fmla="*/ 10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08">
                  <a:moveTo>
                    <a:pt x="64" y="107"/>
                  </a:moveTo>
                  <a:lnTo>
                    <a:pt x="112" y="47"/>
                  </a:lnTo>
                  <a:lnTo>
                    <a:pt x="52" y="0"/>
                  </a:lnTo>
                  <a:lnTo>
                    <a:pt x="0" y="66"/>
                  </a:lnTo>
                  <a:lnTo>
                    <a:pt x="64" y="107"/>
                  </a:lnTo>
                </a:path>
              </a:pathLst>
            </a:custGeom>
            <a:gradFill rotWithShape="0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shade val="89804"/>
                    <a:invGamma/>
                  </a:sysClr>
                </a:gs>
              </a:gsLst>
              <a:lin ang="5400000" scaled="1"/>
            </a:gra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237"/>
            <p:cNvSpPr>
              <a:spLocks/>
            </p:cNvSpPr>
            <p:nvPr/>
          </p:nvSpPr>
          <p:spPr bwMode="auto">
            <a:xfrm>
              <a:off x="4993" y="1278"/>
              <a:ext cx="91" cy="79"/>
            </a:xfrm>
            <a:custGeom>
              <a:avLst/>
              <a:gdLst>
                <a:gd name="T0" fmla="*/ 43 w 91"/>
                <a:gd name="T1" fmla="*/ 2 h 79"/>
                <a:gd name="T2" fmla="*/ 83 w 91"/>
                <a:gd name="T3" fmla="*/ 31 h 79"/>
                <a:gd name="T4" fmla="*/ 90 w 91"/>
                <a:gd name="T5" fmla="*/ 47 h 79"/>
                <a:gd name="T6" fmla="*/ 65 w 91"/>
                <a:gd name="T7" fmla="*/ 78 h 79"/>
                <a:gd name="T8" fmla="*/ 47 w 91"/>
                <a:gd name="T9" fmla="*/ 75 h 79"/>
                <a:gd name="T10" fmla="*/ 7 w 91"/>
                <a:gd name="T11" fmla="*/ 47 h 79"/>
                <a:gd name="T12" fmla="*/ 0 w 91"/>
                <a:gd name="T13" fmla="*/ 31 h 79"/>
                <a:gd name="T14" fmla="*/ 25 w 91"/>
                <a:gd name="T15" fmla="*/ 0 h 79"/>
                <a:gd name="T16" fmla="*/ 43 w 91"/>
                <a:gd name="T17" fmla="*/ 2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" h="79">
                  <a:moveTo>
                    <a:pt x="43" y="2"/>
                  </a:moveTo>
                  <a:lnTo>
                    <a:pt x="83" y="31"/>
                  </a:lnTo>
                  <a:lnTo>
                    <a:pt x="90" y="47"/>
                  </a:lnTo>
                  <a:lnTo>
                    <a:pt x="65" y="78"/>
                  </a:lnTo>
                  <a:lnTo>
                    <a:pt x="47" y="75"/>
                  </a:lnTo>
                  <a:lnTo>
                    <a:pt x="7" y="47"/>
                  </a:lnTo>
                  <a:lnTo>
                    <a:pt x="0" y="31"/>
                  </a:lnTo>
                  <a:lnTo>
                    <a:pt x="25" y="0"/>
                  </a:lnTo>
                  <a:lnTo>
                    <a:pt x="43" y="2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238"/>
            <p:cNvSpPr>
              <a:spLocks/>
            </p:cNvSpPr>
            <p:nvPr/>
          </p:nvSpPr>
          <p:spPr bwMode="auto">
            <a:xfrm>
              <a:off x="5020" y="1299"/>
              <a:ext cx="92" cy="81"/>
            </a:xfrm>
            <a:custGeom>
              <a:avLst/>
              <a:gdLst>
                <a:gd name="T0" fmla="*/ 43 w 92"/>
                <a:gd name="T1" fmla="*/ 3 h 81"/>
                <a:gd name="T2" fmla="*/ 83 w 92"/>
                <a:gd name="T3" fmla="*/ 32 h 81"/>
                <a:gd name="T4" fmla="*/ 91 w 92"/>
                <a:gd name="T5" fmla="*/ 48 h 81"/>
                <a:gd name="T6" fmla="*/ 66 w 92"/>
                <a:gd name="T7" fmla="*/ 80 h 81"/>
                <a:gd name="T8" fmla="*/ 48 w 92"/>
                <a:gd name="T9" fmla="*/ 76 h 81"/>
                <a:gd name="T10" fmla="*/ 8 w 92"/>
                <a:gd name="T11" fmla="*/ 48 h 81"/>
                <a:gd name="T12" fmla="*/ 0 w 92"/>
                <a:gd name="T13" fmla="*/ 31 h 81"/>
                <a:gd name="T14" fmla="*/ 24 w 92"/>
                <a:gd name="T15" fmla="*/ 0 h 81"/>
                <a:gd name="T16" fmla="*/ 43 w 92"/>
                <a:gd name="T17" fmla="*/ 3 h 8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2" h="81">
                  <a:moveTo>
                    <a:pt x="43" y="3"/>
                  </a:moveTo>
                  <a:lnTo>
                    <a:pt x="83" y="32"/>
                  </a:lnTo>
                  <a:lnTo>
                    <a:pt x="91" y="48"/>
                  </a:lnTo>
                  <a:lnTo>
                    <a:pt x="66" y="80"/>
                  </a:lnTo>
                  <a:lnTo>
                    <a:pt x="48" y="76"/>
                  </a:lnTo>
                  <a:lnTo>
                    <a:pt x="8" y="48"/>
                  </a:lnTo>
                  <a:lnTo>
                    <a:pt x="0" y="31"/>
                  </a:lnTo>
                  <a:lnTo>
                    <a:pt x="24" y="0"/>
                  </a:lnTo>
                  <a:lnTo>
                    <a:pt x="43" y="3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239"/>
            <p:cNvSpPr>
              <a:spLocks/>
            </p:cNvSpPr>
            <p:nvPr/>
          </p:nvSpPr>
          <p:spPr bwMode="auto">
            <a:xfrm>
              <a:off x="5037" y="1279"/>
              <a:ext cx="60" cy="61"/>
            </a:xfrm>
            <a:custGeom>
              <a:avLst/>
              <a:gdLst>
                <a:gd name="T0" fmla="*/ 40 w 60"/>
                <a:gd name="T1" fmla="*/ 28 h 61"/>
                <a:gd name="T2" fmla="*/ 59 w 60"/>
                <a:gd name="T3" fmla="*/ 60 h 61"/>
                <a:gd name="T4" fmla="*/ 20 w 60"/>
                <a:gd name="T5" fmla="*/ 32 h 61"/>
                <a:gd name="T6" fmla="*/ 0 w 60"/>
                <a:gd name="T7" fmla="*/ 0 h 61"/>
                <a:gd name="T8" fmla="*/ 40 w 60"/>
                <a:gd name="T9" fmla="*/ 28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61">
                  <a:moveTo>
                    <a:pt x="40" y="28"/>
                  </a:moveTo>
                  <a:lnTo>
                    <a:pt x="59" y="60"/>
                  </a:lnTo>
                  <a:lnTo>
                    <a:pt x="20" y="32"/>
                  </a:lnTo>
                  <a:lnTo>
                    <a:pt x="0" y="0"/>
                  </a:lnTo>
                  <a:lnTo>
                    <a:pt x="40" y="28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240"/>
            <p:cNvSpPr>
              <a:spLocks/>
            </p:cNvSpPr>
            <p:nvPr/>
          </p:nvSpPr>
          <p:spPr bwMode="auto">
            <a:xfrm>
              <a:off x="4991" y="1311"/>
              <a:ext cx="35" cy="41"/>
            </a:xfrm>
            <a:custGeom>
              <a:avLst/>
              <a:gdLst>
                <a:gd name="T0" fmla="*/ 0 w 35"/>
                <a:gd name="T1" fmla="*/ 0 h 41"/>
                <a:gd name="T2" fmla="*/ 27 w 35"/>
                <a:gd name="T3" fmla="*/ 23 h 41"/>
                <a:gd name="T4" fmla="*/ 34 w 35"/>
                <a:gd name="T5" fmla="*/ 40 h 41"/>
                <a:gd name="T6" fmla="*/ 7 w 35"/>
                <a:gd name="T7" fmla="*/ 16 h 41"/>
                <a:gd name="T8" fmla="*/ 0 w 35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41">
                  <a:moveTo>
                    <a:pt x="0" y="0"/>
                  </a:moveTo>
                  <a:lnTo>
                    <a:pt x="27" y="23"/>
                  </a:lnTo>
                  <a:lnTo>
                    <a:pt x="34" y="40"/>
                  </a:lnTo>
                  <a:lnTo>
                    <a:pt x="7" y="16"/>
                  </a:lnTo>
                  <a:lnTo>
                    <a:pt x="0" y="0"/>
                  </a:lnTo>
                </a:path>
              </a:pathLst>
            </a:custGeom>
            <a:solidFill>
              <a:srgbClr val="D9D9D9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241"/>
            <p:cNvSpPr>
              <a:spLocks noChangeShapeType="1"/>
            </p:cNvSpPr>
            <p:nvPr/>
          </p:nvSpPr>
          <p:spPr bwMode="auto">
            <a:xfrm>
              <a:off x="5018" y="1278"/>
              <a:ext cx="25" cy="24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Oval 242"/>
            <p:cNvSpPr>
              <a:spLocks noChangeArrowheads="1"/>
            </p:cNvSpPr>
            <p:nvPr/>
          </p:nvSpPr>
          <p:spPr bwMode="auto">
            <a:xfrm rot="2220000">
              <a:off x="5050" y="1317"/>
              <a:ext cx="16" cy="8"/>
            </a:xfrm>
            <a:prstGeom prst="ellipse">
              <a:avLst/>
            </a:prstGeom>
            <a:solidFill>
              <a:srgbClr val="999999"/>
            </a:solidFill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243"/>
            <p:cNvSpPr>
              <a:spLocks noChangeShapeType="1"/>
            </p:cNvSpPr>
            <p:nvPr/>
          </p:nvSpPr>
          <p:spPr bwMode="auto">
            <a:xfrm>
              <a:off x="5059" y="1309"/>
              <a:ext cx="11" cy="6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244"/>
            <p:cNvSpPr>
              <a:spLocks noChangeShapeType="1"/>
            </p:cNvSpPr>
            <p:nvPr/>
          </p:nvSpPr>
          <p:spPr bwMode="auto">
            <a:xfrm>
              <a:off x="5056" y="1313"/>
              <a:ext cx="3" cy="8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Oval 245"/>
            <p:cNvSpPr>
              <a:spLocks noChangeArrowheads="1"/>
            </p:cNvSpPr>
            <p:nvPr/>
          </p:nvSpPr>
          <p:spPr bwMode="auto">
            <a:xfrm rot="2220000">
              <a:off x="5026" y="1330"/>
              <a:ext cx="69" cy="35"/>
            </a:xfrm>
            <a:prstGeom prst="ellipse">
              <a:avLst/>
            </a:prstGeom>
            <a:solidFill>
              <a:sysClr val="window" lastClr="FFFFFF"/>
            </a:solidFill>
            <a:ln w="127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Line 246"/>
            <p:cNvSpPr>
              <a:spLocks noChangeShapeType="1"/>
            </p:cNvSpPr>
            <p:nvPr/>
          </p:nvSpPr>
          <p:spPr bwMode="auto">
            <a:xfrm>
              <a:off x="5094" y="1335"/>
              <a:ext cx="26" cy="26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247"/>
            <p:cNvSpPr>
              <a:spLocks/>
            </p:cNvSpPr>
            <p:nvPr/>
          </p:nvSpPr>
          <p:spPr bwMode="auto">
            <a:xfrm>
              <a:off x="5055" y="1315"/>
              <a:ext cx="17" cy="22"/>
            </a:xfrm>
            <a:custGeom>
              <a:avLst/>
              <a:gdLst>
                <a:gd name="T0" fmla="*/ 0 w 17"/>
                <a:gd name="T1" fmla="*/ 0 h 22"/>
                <a:gd name="T2" fmla="*/ 15 w 17"/>
                <a:gd name="T3" fmla="*/ 7 h 22"/>
                <a:gd name="T4" fmla="*/ 16 w 17"/>
                <a:gd name="T5" fmla="*/ 18 h 22"/>
                <a:gd name="T6" fmla="*/ 3 w 17"/>
                <a:gd name="T7" fmla="*/ 21 h 22"/>
                <a:gd name="T8" fmla="*/ 0 w 17"/>
                <a:gd name="T9" fmla="*/ 0 h 22"/>
                <a:gd name="T10" fmla="*/ 0 w 17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22">
                  <a:moveTo>
                    <a:pt x="0" y="0"/>
                  </a:moveTo>
                  <a:lnTo>
                    <a:pt x="15" y="7"/>
                  </a:lnTo>
                  <a:lnTo>
                    <a:pt x="16" y="18"/>
                  </a:lnTo>
                  <a:lnTo>
                    <a:pt x="3" y="21"/>
                  </a:lnTo>
                  <a:lnTo>
                    <a:pt x="0" y="0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248"/>
            <p:cNvSpPr>
              <a:spLocks/>
            </p:cNvSpPr>
            <p:nvPr/>
          </p:nvSpPr>
          <p:spPr bwMode="auto">
            <a:xfrm>
              <a:off x="5054" y="1318"/>
              <a:ext cx="21" cy="20"/>
            </a:xfrm>
            <a:custGeom>
              <a:avLst/>
              <a:gdLst>
                <a:gd name="T0" fmla="*/ 20 w 21"/>
                <a:gd name="T1" fmla="*/ 9 h 20"/>
                <a:gd name="T2" fmla="*/ 13 w 21"/>
                <a:gd name="T3" fmla="*/ 19 h 20"/>
                <a:gd name="T4" fmla="*/ 2 w 21"/>
                <a:gd name="T5" fmla="*/ 13 h 20"/>
                <a:gd name="T6" fmla="*/ 0 w 21"/>
                <a:gd name="T7" fmla="*/ 0 h 20"/>
                <a:gd name="T8" fmla="*/ 14 w 21"/>
                <a:gd name="T9" fmla="*/ 7 h 20"/>
                <a:gd name="T10" fmla="*/ 20 w 21"/>
                <a:gd name="T11" fmla="*/ 9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20">
                  <a:moveTo>
                    <a:pt x="20" y="9"/>
                  </a:moveTo>
                  <a:lnTo>
                    <a:pt x="13" y="19"/>
                  </a:lnTo>
                  <a:lnTo>
                    <a:pt x="2" y="13"/>
                  </a:lnTo>
                  <a:lnTo>
                    <a:pt x="0" y="0"/>
                  </a:lnTo>
                  <a:lnTo>
                    <a:pt x="14" y="7"/>
                  </a:lnTo>
                  <a:lnTo>
                    <a:pt x="20" y="9"/>
                  </a:lnTo>
                </a:path>
              </a:pathLst>
            </a:custGeom>
            <a:solidFill>
              <a:sysClr val="window" lastClr="FFFFFF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Rectangle 249"/>
            <p:cNvSpPr>
              <a:spLocks noChangeArrowheads="1"/>
            </p:cNvSpPr>
            <p:nvPr/>
          </p:nvSpPr>
          <p:spPr bwMode="auto">
            <a:xfrm rot="2220000">
              <a:off x="4998" y="1297"/>
              <a:ext cx="15" cy="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250"/>
            <p:cNvSpPr>
              <a:spLocks/>
            </p:cNvSpPr>
            <p:nvPr/>
          </p:nvSpPr>
          <p:spPr bwMode="auto">
            <a:xfrm>
              <a:off x="4897" y="1200"/>
              <a:ext cx="133" cy="125"/>
            </a:xfrm>
            <a:custGeom>
              <a:avLst/>
              <a:gdLst>
                <a:gd name="T0" fmla="*/ 61 w 133"/>
                <a:gd name="T1" fmla="*/ 0 h 125"/>
                <a:gd name="T2" fmla="*/ 0 w 133"/>
                <a:gd name="T3" fmla="*/ 75 h 125"/>
                <a:gd name="T4" fmla="*/ 76 w 133"/>
                <a:gd name="T5" fmla="*/ 124 h 125"/>
                <a:gd name="T6" fmla="*/ 132 w 133"/>
                <a:gd name="T7" fmla="*/ 54 h 125"/>
                <a:gd name="T8" fmla="*/ 61 w 133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25">
                  <a:moveTo>
                    <a:pt x="61" y="0"/>
                  </a:moveTo>
                  <a:lnTo>
                    <a:pt x="0" y="75"/>
                  </a:lnTo>
                  <a:lnTo>
                    <a:pt x="76" y="124"/>
                  </a:lnTo>
                  <a:lnTo>
                    <a:pt x="132" y="54"/>
                  </a:lnTo>
                  <a:lnTo>
                    <a:pt x="61" y="0"/>
                  </a:lnTo>
                </a:path>
              </a:pathLst>
            </a:custGeom>
            <a:gradFill rotWithShape="0">
              <a:gsLst>
                <a:gs pos="0">
                  <a:sysClr val="window" lastClr="FFFFFF"/>
                </a:gs>
                <a:gs pos="100000">
                  <a:sysClr val="window" lastClr="FFFFFF">
                    <a:gamma/>
                    <a:shade val="89804"/>
                    <a:invGamma/>
                  </a:sysClr>
                </a:gs>
              </a:gsLst>
              <a:lin ang="5400000" scaled="1"/>
            </a:gra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251"/>
            <p:cNvSpPr>
              <a:spLocks noChangeShapeType="1"/>
            </p:cNvSpPr>
            <p:nvPr/>
          </p:nvSpPr>
          <p:spPr bwMode="auto">
            <a:xfrm>
              <a:off x="5037" y="1343"/>
              <a:ext cx="8" cy="1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Line 252"/>
            <p:cNvSpPr>
              <a:spLocks noChangeShapeType="1"/>
            </p:cNvSpPr>
            <p:nvPr/>
          </p:nvSpPr>
          <p:spPr bwMode="auto">
            <a:xfrm>
              <a:off x="5037" y="1342"/>
              <a:ext cx="9" cy="1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253"/>
            <p:cNvSpPr>
              <a:spLocks/>
            </p:cNvSpPr>
            <p:nvPr/>
          </p:nvSpPr>
          <p:spPr bwMode="auto">
            <a:xfrm>
              <a:off x="5028" y="1346"/>
              <a:ext cx="25" cy="19"/>
            </a:xfrm>
            <a:custGeom>
              <a:avLst/>
              <a:gdLst>
                <a:gd name="T0" fmla="*/ 10 w 25"/>
                <a:gd name="T1" fmla="*/ 15 h 19"/>
                <a:gd name="T2" fmla="*/ 14 w 25"/>
                <a:gd name="T3" fmla="*/ 18 h 19"/>
                <a:gd name="T4" fmla="*/ 14 w 25"/>
                <a:gd name="T5" fmla="*/ 18 h 19"/>
                <a:gd name="T6" fmla="*/ 16 w 25"/>
                <a:gd name="T7" fmla="*/ 17 h 19"/>
                <a:gd name="T8" fmla="*/ 23 w 25"/>
                <a:gd name="T9" fmla="*/ 8 h 19"/>
                <a:gd name="T10" fmla="*/ 23 w 25"/>
                <a:gd name="T11" fmla="*/ 8 h 19"/>
                <a:gd name="T12" fmla="*/ 24 w 25"/>
                <a:gd name="T13" fmla="*/ 7 h 19"/>
                <a:gd name="T14" fmla="*/ 19 w 25"/>
                <a:gd name="T15" fmla="*/ 4 h 19"/>
                <a:gd name="T16" fmla="*/ 14 w 25"/>
                <a:gd name="T17" fmla="*/ 3 h 19"/>
                <a:gd name="T18" fmla="*/ 14 w 25"/>
                <a:gd name="T19" fmla="*/ 3 h 19"/>
                <a:gd name="T20" fmla="*/ 8 w 25"/>
                <a:gd name="T21" fmla="*/ 1 h 19"/>
                <a:gd name="T22" fmla="*/ 8 w 25"/>
                <a:gd name="T23" fmla="*/ 1 h 19"/>
                <a:gd name="T24" fmla="*/ 2 w 25"/>
                <a:gd name="T25" fmla="*/ 0 h 19"/>
                <a:gd name="T26" fmla="*/ 0 w 25"/>
                <a:gd name="T27" fmla="*/ 1 h 19"/>
                <a:gd name="T28" fmla="*/ 5 w 25"/>
                <a:gd name="T29" fmla="*/ 5 h 19"/>
                <a:gd name="T30" fmla="*/ 2 w 25"/>
                <a:gd name="T31" fmla="*/ 8 h 19"/>
                <a:gd name="T32" fmla="*/ 5 w 25"/>
                <a:gd name="T33" fmla="*/ 13 h 19"/>
                <a:gd name="T34" fmla="*/ 5 w 25"/>
                <a:gd name="T35" fmla="*/ 13 h 19"/>
                <a:gd name="T36" fmla="*/ 10 w 25"/>
                <a:gd name="T37" fmla="*/ 15 h 19"/>
                <a:gd name="T38" fmla="*/ 10 w 25"/>
                <a:gd name="T39" fmla="*/ 15 h 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19">
                  <a:moveTo>
                    <a:pt x="10" y="15"/>
                  </a:moveTo>
                  <a:lnTo>
                    <a:pt x="14" y="18"/>
                  </a:lnTo>
                  <a:lnTo>
                    <a:pt x="16" y="17"/>
                  </a:lnTo>
                  <a:lnTo>
                    <a:pt x="23" y="8"/>
                  </a:lnTo>
                  <a:lnTo>
                    <a:pt x="24" y="7"/>
                  </a:lnTo>
                  <a:lnTo>
                    <a:pt x="19" y="4"/>
                  </a:lnTo>
                  <a:lnTo>
                    <a:pt x="14" y="3"/>
                  </a:lnTo>
                  <a:lnTo>
                    <a:pt x="8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5" y="5"/>
                  </a:lnTo>
                  <a:lnTo>
                    <a:pt x="2" y="8"/>
                  </a:lnTo>
                  <a:lnTo>
                    <a:pt x="5" y="13"/>
                  </a:lnTo>
                  <a:lnTo>
                    <a:pt x="10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254"/>
            <p:cNvSpPr>
              <a:spLocks/>
            </p:cNvSpPr>
            <p:nvPr/>
          </p:nvSpPr>
          <p:spPr bwMode="auto">
            <a:xfrm>
              <a:off x="5027" y="1344"/>
              <a:ext cx="23" cy="24"/>
            </a:xfrm>
            <a:custGeom>
              <a:avLst/>
              <a:gdLst>
                <a:gd name="T0" fmla="*/ 8 w 23"/>
                <a:gd name="T1" fmla="*/ 0 h 24"/>
                <a:gd name="T2" fmla="*/ 22 w 23"/>
                <a:gd name="T3" fmla="*/ 17 h 24"/>
                <a:gd name="T4" fmla="*/ 15 w 23"/>
                <a:gd name="T5" fmla="*/ 23 h 24"/>
                <a:gd name="T6" fmla="*/ 0 w 23"/>
                <a:gd name="T7" fmla="*/ 5 h 24"/>
                <a:gd name="T8" fmla="*/ 8 w 23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24">
                  <a:moveTo>
                    <a:pt x="8" y="0"/>
                  </a:moveTo>
                  <a:lnTo>
                    <a:pt x="22" y="17"/>
                  </a:lnTo>
                  <a:lnTo>
                    <a:pt x="15" y="23"/>
                  </a:lnTo>
                  <a:lnTo>
                    <a:pt x="0" y="5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255"/>
            <p:cNvSpPr>
              <a:spLocks/>
            </p:cNvSpPr>
            <p:nvPr/>
          </p:nvSpPr>
          <p:spPr bwMode="auto">
            <a:xfrm>
              <a:off x="5037" y="1357"/>
              <a:ext cx="21" cy="17"/>
            </a:xfrm>
            <a:custGeom>
              <a:avLst/>
              <a:gdLst>
                <a:gd name="T0" fmla="*/ 1 w 21"/>
                <a:gd name="T1" fmla="*/ 0 h 17"/>
                <a:gd name="T2" fmla="*/ 0 w 21"/>
                <a:gd name="T3" fmla="*/ 2 h 17"/>
                <a:gd name="T4" fmla="*/ 3 w 21"/>
                <a:gd name="T5" fmla="*/ 4 h 17"/>
                <a:gd name="T6" fmla="*/ 1 w 21"/>
                <a:gd name="T7" fmla="*/ 6 h 17"/>
                <a:gd name="T8" fmla="*/ 3 w 21"/>
                <a:gd name="T9" fmla="*/ 10 h 17"/>
                <a:gd name="T10" fmla="*/ 3 w 21"/>
                <a:gd name="T11" fmla="*/ 10 h 17"/>
                <a:gd name="T12" fmla="*/ 4 w 21"/>
                <a:gd name="T13" fmla="*/ 13 h 17"/>
                <a:gd name="T14" fmla="*/ 7 w 21"/>
                <a:gd name="T15" fmla="*/ 14 h 17"/>
                <a:gd name="T16" fmla="*/ 11 w 21"/>
                <a:gd name="T17" fmla="*/ 14 h 17"/>
                <a:gd name="T18" fmla="*/ 11 w 21"/>
                <a:gd name="T19" fmla="*/ 14 h 17"/>
                <a:gd name="T20" fmla="*/ 14 w 21"/>
                <a:gd name="T21" fmla="*/ 16 h 17"/>
                <a:gd name="T22" fmla="*/ 16 w 21"/>
                <a:gd name="T23" fmla="*/ 13 h 17"/>
                <a:gd name="T24" fmla="*/ 19 w 21"/>
                <a:gd name="T25" fmla="*/ 16 h 17"/>
                <a:gd name="T26" fmla="*/ 20 w 21"/>
                <a:gd name="T27" fmla="*/ 13 h 17"/>
                <a:gd name="T28" fmla="*/ 19 w 21"/>
                <a:gd name="T29" fmla="*/ 10 h 17"/>
                <a:gd name="T30" fmla="*/ 19 w 21"/>
                <a:gd name="T31" fmla="*/ 10 h 17"/>
                <a:gd name="T32" fmla="*/ 17 w 21"/>
                <a:gd name="T33" fmla="*/ 5 h 17"/>
                <a:gd name="T34" fmla="*/ 17 w 21"/>
                <a:gd name="T35" fmla="*/ 5 h 17"/>
                <a:gd name="T36" fmla="*/ 17 w 21"/>
                <a:gd name="T37" fmla="*/ 2 h 17"/>
                <a:gd name="T38" fmla="*/ 14 w 21"/>
                <a:gd name="T39" fmla="*/ 0 h 17"/>
                <a:gd name="T40" fmla="*/ 10 w 21"/>
                <a:gd name="T41" fmla="*/ 0 h 17"/>
                <a:gd name="T42" fmla="*/ 10 w 21"/>
                <a:gd name="T43" fmla="*/ 0 h 17"/>
                <a:gd name="T44" fmla="*/ 6 w 21"/>
                <a:gd name="T45" fmla="*/ 0 h 17"/>
                <a:gd name="T46" fmla="*/ 6 w 21"/>
                <a:gd name="T47" fmla="*/ 0 h 17"/>
                <a:gd name="T48" fmla="*/ 1 w 21"/>
                <a:gd name="T49" fmla="*/ 0 h 17"/>
                <a:gd name="T50" fmla="*/ 1 w 21"/>
                <a:gd name="T51" fmla="*/ 0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" h="17">
                  <a:moveTo>
                    <a:pt x="1" y="0"/>
                  </a:moveTo>
                  <a:lnTo>
                    <a:pt x="0" y="2"/>
                  </a:lnTo>
                  <a:lnTo>
                    <a:pt x="3" y="4"/>
                  </a:lnTo>
                  <a:lnTo>
                    <a:pt x="1" y="6"/>
                  </a:lnTo>
                  <a:lnTo>
                    <a:pt x="3" y="10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11" y="14"/>
                  </a:lnTo>
                  <a:lnTo>
                    <a:pt x="14" y="16"/>
                  </a:lnTo>
                  <a:lnTo>
                    <a:pt x="16" y="13"/>
                  </a:lnTo>
                  <a:lnTo>
                    <a:pt x="19" y="16"/>
                  </a:lnTo>
                  <a:lnTo>
                    <a:pt x="20" y="13"/>
                  </a:lnTo>
                  <a:lnTo>
                    <a:pt x="19" y="10"/>
                  </a:lnTo>
                  <a:lnTo>
                    <a:pt x="17" y="5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1" y="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256"/>
            <p:cNvSpPr>
              <a:spLocks noChangeShapeType="1"/>
            </p:cNvSpPr>
            <p:nvPr/>
          </p:nvSpPr>
          <p:spPr bwMode="auto">
            <a:xfrm>
              <a:off x="5034" y="1331"/>
              <a:ext cx="8" cy="8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Line 257"/>
            <p:cNvSpPr>
              <a:spLocks noChangeShapeType="1"/>
            </p:cNvSpPr>
            <p:nvPr/>
          </p:nvSpPr>
          <p:spPr bwMode="auto">
            <a:xfrm>
              <a:off x="5037" y="1328"/>
              <a:ext cx="9" cy="1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258"/>
            <p:cNvSpPr>
              <a:spLocks/>
            </p:cNvSpPr>
            <p:nvPr/>
          </p:nvSpPr>
          <p:spPr bwMode="auto">
            <a:xfrm>
              <a:off x="5029" y="1333"/>
              <a:ext cx="23" cy="24"/>
            </a:xfrm>
            <a:custGeom>
              <a:avLst/>
              <a:gdLst>
                <a:gd name="T0" fmla="*/ 8 w 23"/>
                <a:gd name="T1" fmla="*/ 20 h 24"/>
                <a:gd name="T2" fmla="*/ 14 w 23"/>
                <a:gd name="T3" fmla="*/ 23 h 24"/>
                <a:gd name="T4" fmla="*/ 15 w 23"/>
                <a:gd name="T5" fmla="*/ 22 h 24"/>
                <a:gd name="T6" fmla="*/ 15 w 23"/>
                <a:gd name="T7" fmla="*/ 22 h 24"/>
                <a:gd name="T8" fmla="*/ 21 w 23"/>
                <a:gd name="T9" fmla="*/ 13 h 24"/>
                <a:gd name="T10" fmla="*/ 22 w 23"/>
                <a:gd name="T11" fmla="*/ 11 h 24"/>
                <a:gd name="T12" fmla="*/ 22 w 23"/>
                <a:gd name="T13" fmla="*/ 11 h 24"/>
                <a:gd name="T14" fmla="*/ 17 w 23"/>
                <a:gd name="T15" fmla="*/ 7 h 24"/>
                <a:gd name="T16" fmla="*/ 13 w 23"/>
                <a:gd name="T17" fmla="*/ 4 h 24"/>
                <a:gd name="T18" fmla="*/ 13 w 23"/>
                <a:gd name="T19" fmla="*/ 4 h 24"/>
                <a:gd name="T20" fmla="*/ 7 w 23"/>
                <a:gd name="T21" fmla="*/ 2 h 24"/>
                <a:gd name="T22" fmla="*/ 6 w 23"/>
                <a:gd name="T23" fmla="*/ 3 h 24"/>
                <a:gd name="T24" fmla="*/ 1 w 23"/>
                <a:gd name="T25" fmla="*/ 0 h 24"/>
                <a:gd name="T26" fmla="*/ 0 w 23"/>
                <a:gd name="T27" fmla="*/ 2 h 24"/>
                <a:gd name="T28" fmla="*/ 3 w 23"/>
                <a:gd name="T29" fmla="*/ 7 h 24"/>
                <a:gd name="T30" fmla="*/ 2 w 23"/>
                <a:gd name="T31" fmla="*/ 9 h 24"/>
                <a:gd name="T32" fmla="*/ 5 w 23"/>
                <a:gd name="T33" fmla="*/ 14 h 24"/>
                <a:gd name="T34" fmla="*/ 5 w 23"/>
                <a:gd name="T35" fmla="*/ 14 h 24"/>
                <a:gd name="T36" fmla="*/ 8 w 23"/>
                <a:gd name="T37" fmla="*/ 20 h 24"/>
                <a:gd name="T38" fmla="*/ 8 w 23"/>
                <a:gd name="T39" fmla="*/ 20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24">
                  <a:moveTo>
                    <a:pt x="8" y="20"/>
                  </a:moveTo>
                  <a:lnTo>
                    <a:pt x="14" y="23"/>
                  </a:lnTo>
                  <a:lnTo>
                    <a:pt x="15" y="22"/>
                  </a:lnTo>
                  <a:lnTo>
                    <a:pt x="21" y="13"/>
                  </a:lnTo>
                  <a:lnTo>
                    <a:pt x="22" y="11"/>
                  </a:lnTo>
                  <a:lnTo>
                    <a:pt x="17" y="7"/>
                  </a:lnTo>
                  <a:lnTo>
                    <a:pt x="13" y="4"/>
                  </a:lnTo>
                  <a:lnTo>
                    <a:pt x="7" y="2"/>
                  </a:lnTo>
                  <a:lnTo>
                    <a:pt x="6" y="3"/>
                  </a:lnTo>
                  <a:lnTo>
                    <a:pt x="1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" y="9"/>
                  </a:lnTo>
                  <a:lnTo>
                    <a:pt x="5" y="14"/>
                  </a:lnTo>
                  <a:lnTo>
                    <a:pt x="8" y="2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259"/>
            <p:cNvSpPr>
              <a:spLocks/>
            </p:cNvSpPr>
            <p:nvPr/>
          </p:nvSpPr>
          <p:spPr bwMode="auto">
            <a:xfrm>
              <a:off x="5026" y="1330"/>
              <a:ext cx="24" cy="25"/>
            </a:xfrm>
            <a:custGeom>
              <a:avLst/>
              <a:gdLst>
                <a:gd name="T0" fmla="*/ 10 w 24"/>
                <a:gd name="T1" fmla="*/ 0 h 25"/>
                <a:gd name="T2" fmla="*/ 23 w 24"/>
                <a:gd name="T3" fmla="*/ 18 h 25"/>
                <a:gd name="T4" fmla="*/ 15 w 24"/>
                <a:gd name="T5" fmla="*/ 24 h 25"/>
                <a:gd name="T6" fmla="*/ 0 w 24"/>
                <a:gd name="T7" fmla="*/ 6 h 25"/>
                <a:gd name="T8" fmla="*/ 10 w 24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5">
                  <a:moveTo>
                    <a:pt x="10" y="0"/>
                  </a:moveTo>
                  <a:lnTo>
                    <a:pt x="23" y="18"/>
                  </a:lnTo>
                  <a:lnTo>
                    <a:pt x="15" y="24"/>
                  </a:lnTo>
                  <a:lnTo>
                    <a:pt x="0" y="6"/>
                  </a:lnTo>
                  <a:lnTo>
                    <a:pt x="1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260"/>
            <p:cNvSpPr>
              <a:spLocks/>
            </p:cNvSpPr>
            <p:nvPr/>
          </p:nvSpPr>
          <p:spPr bwMode="auto">
            <a:xfrm>
              <a:off x="5038" y="1340"/>
              <a:ext cx="22" cy="20"/>
            </a:xfrm>
            <a:custGeom>
              <a:avLst/>
              <a:gdLst>
                <a:gd name="T0" fmla="*/ 3 w 22"/>
                <a:gd name="T1" fmla="*/ 1 h 20"/>
                <a:gd name="T2" fmla="*/ 1 w 22"/>
                <a:gd name="T3" fmla="*/ 4 h 20"/>
                <a:gd name="T4" fmla="*/ 4 w 22"/>
                <a:gd name="T5" fmla="*/ 6 h 20"/>
                <a:gd name="T6" fmla="*/ 0 w 22"/>
                <a:gd name="T7" fmla="*/ 9 h 20"/>
                <a:gd name="T8" fmla="*/ 2 w 22"/>
                <a:gd name="T9" fmla="*/ 13 h 20"/>
                <a:gd name="T10" fmla="*/ 2 w 22"/>
                <a:gd name="T11" fmla="*/ 13 h 20"/>
                <a:gd name="T12" fmla="*/ 4 w 22"/>
                <a:gd name="T13" fmla="*/ 15 h 20"/>
                <a:gd name="T14" fmla="*/ 6 w 22"/>
                <a:gd name="T15" fmla="*/ 17 h 20"/>
                <a:gd name="T16" fmla="*/ 6 w 22"/>
                <a:gd name="T17" fmla="*/ 17 h 20"/>
                <a:gd name="T18" fmla="*/ 9 w 22"/>
                <a:gd name="T19" fmla="*/ 19 h 20"/>
                <a:gd name="T20" fmla="*/ 13 w 22"/>
                <a:gd name="T21" fmla="*/ 19 h 20"/>
                <a:gd name="T22" fmla="*/ 16 w 22"/>
                <a:gd name="T23" fmla="*/ 14 h 20"/>
                <a:gd name="T24" fmla="*/ 19 w 22"/>
                <a:gd name="T25" fmla="*/ 16 h 20"/>
                <a:gd name="T26" fmla="*/ 21 w 22"/>
                <a:gd name="T27" fmla="*/ 15 h 20"/>
                <a:gd name="T28" fmla="*/ 19 w 22"/>
                <a:gd name="T29" fmla="*/ 11 h 20"/>
                <a:gd name="T30" fmla="*/ 19 w 22"/>
                <a:gd name="T31" fmla="*/ 11 h 20"/>
                <a:gd name="T32" fmla="*/ 21 w 22"/>
                <a:gd name="T33" fmla="*/ 8 h 20"/>
                <a:gd name="T34" fmla="*/ 18 w 22"/>
                <a:gd name="T35" fmla="*/ 7 h 20"/>
                <a:gd name="T36" fmla="*/ 16 w 22"/>
                <a:gd name="T37" fmla="*/ 5 h 20"/>
                <a:gd name="T38" fmla="*/ 11 w 22"/>
                <a:gd name="T39" fmla="*/ 2 h 20"/>
                <a:gd name="T40" fmla="*/ 11 w 22"/>
                <a:gd name="T41" fmla="*/ 2 h 20"/>
                <a:gd name="T42" fmla="*/ 8 w 22"/>
                <a:gd name="T43" fmla="*/ 0 h 20"/>
                <a:gd name="T44" fmla="*/ 7 w 22"/>
                <a:gd name="T45" fmla="*/ 1 h 20"/>
                <a:gd name="T46" fmla="*/ 7 w 22"/>
                <a:gd name="T47" fmla="*/ 1 h 20"/>
                <a:gd name="T48" fmla="*/ 3 w 22"/>
                <a:gd name="T49" fmla="*/ 1 h 20"/>
                <a:gd name="T50" fmla="*/ 3 w 22"/>
                <a:gd name="T51" fmla="*/ 1 h 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2" h="20">
                  <a:moveTo>
                    <a:pt x="3" y="1"/>
                  </a:moveTo>
                  <a:lnTo>
                    <a:pt x="1" y="4"/>
                  </a:lnTo>
                  <a:lnTo>
                    <a:pt x="4" y="6"/>
                  </a:lnTo>
                  <a:lnTo>
                    <a:pt x="0" y="9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6" y="14"/>
                  </a:lnTo>
                  <a:lnTo>
                    <a:pt x="19" y="16"/>
                  </a:lnTo>
                  <a:lnTo>
                    <a:pt x="21" y="15"/>
                  </a:lnTo>
                  <a:lnTo>
                    <a:pt x="19" y="11"/>
                  </a:lnTo>
                  <a:lnTo>
                    <a:pt x="21" y="8"/>
                  </a:lnTo>
                  <a:lnTo>
                    <a:pt x="18" y="7"/>
                  </a:lnTo>
                  <a:lnTo>
                    <a:pt x="16" y="5"/>
                  </a:lnTo>
                  <a:lnTo>
                    <a:pt x="11" y="2"/>
                  </a:lnTo>
                  <a:lnTo>
                    <a:pt x="8" y="0"/>
                  </a:lnTo>
                  <a:lnTo>
                    <a:pt x="7" y="1"/>
                  </a:lnTo>
                  <a:lnTo>
                    <a:pt x="3" y="1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261"/>
            <p:cNvSpPr>
              <a:spLocks noChangeShapeType="1"/>
            </p:cNvSpPr>
            <p:nvPr/>
          </p:nvSpPr>
          <p:spPr bwMode="auto">
            <a:xfrm>
              <a:off x="5045" y="1326"/>
              <a:ext cx="11" cy="9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Line 262"/>
            <p:cNvSpPr>
              <a:spLocks noChangeShapeType="1"/>
            </p:cNvSpPr>
            <p:nvPr/>
          </p:nvSpPr>
          <p:spPr bwMode="auto">
            <a:xfrm>
              <a:off x="5049" y="1326"/>
              <a:ext cx="11" cy="9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263"/>
            <p:cNvSpPr>
              <a:spLocks/>
            </p:cNvSpPr>
            <p:nvPr/>
          </p:nvSpPr>
          <p:spPr bwMode="auto">
            <a:xfrm>
              <a:off x="5041" y="1327"/>
              <a:ext cx="25" cy="21"/>
            </a:xfrm>
            <a:custGeom>
              <a:avLst/>
              <a:gdLst>
                <a:gd name="T0" fmla="*/ 11 w 25"/>
                <a:gd name="T1" fmla="*/ 19 h 21"/>
                <a:gd name="T2" fmla="*/ 11 w 25"/>
                <a:gd name="T3" fmla="*/ 19 h 21"/>
                <a:gd name="T4" fmla="*/ 13 w 25"/>
                <a:gd name="T5" fmla="*/ 17 h 21"/>
                <a:gd name="T6" fmla="*/ 18 w 25"/>
                <a:gd name="T7" fmla="*/ 20 h 21"/>
                <a:gd name="T8" fmla="*/ 24 w 25"/>
                <a:gd name="T9" fmla="*/ 11 h 21"/>
                <a:gd name="T10" fmla="*/ 20 w 25"/>
                <a:gd name="T11" fmla="*/ 8 h 21"/>
                <a:gd name="T12" fmla="*/ 21 w 25"/>
                <a:gd name="T13" fmla="*/ 7 h 21"/>
                <a:gd name="T14" fmla="*/ 17 w 25"/>
                <a:gd name="T15" fmla="*/ 3 h 21"/>
                <a:gd name="T16" fmla="*/ 15 w 25"/>
                <a:gd name="T17" fmla="*/ 5 h 21"/>
                <a:gd name="T18" fmla="*/ 10 w 25"/>
                <a:gd name="T19" fmla="*/ 1 h 21"/>
                <a:gd name="T20" fmla="*/ 3 w 25"/>
                <a:gd name="T21" fmla="*/ 0 h 21"/>
                <a:gd name="T22" fmla="*/ 3 w 25"/>
                <a:gd name="T23" fmla="*/ 1 h 21"/>
                <a:gd name="T24" fmla="*/ 3 w 25"/>
                <a:gd name="T25" fmla="*/ 1 h 21"/>
                <a:gd name="T26" fmla="*/ 2 w 25"/>
                <a:gd name="T27" fmla="*/ 3 h 21"/>
                <a:gd name="T28" fmla="*/ 0 w 25"/>
                <a:gd name="T29" fmla="*/ 5 h 21"/>
                <a:gd name="T30" fmla="*/ 0 w 25"/>
                <a:gd name="T31" fmla="*/ 5 h 21"/>
                <a:gd name="T32" fmla="*/ 3 w 25"/>
                <a:gd name="T33" fmla="*/ 10 h 21"/>
                <a:gd name="T34" fmla="*/ 8 w 25"/>
                <a:gd name="T35" fmla="*/ 14 h 21"/>
                <a:gd name="T36" fmla="*/ 7 w 25"/>
                <a:gd name="T37" fmla="*/ 15 h 21"/>
                <a:gd name="T38" fmla="*/ 11 w 25"/>
                <a:gd name="T39" fmla="*/ 19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11" y="19"/>
                  </a:moveTo>
                  <a:lnTo>
                    <a:pt x="11" y="19"/>
                  </a:lnTo>
                  <a:lnTo>
                    <a:pt x="13" y="17"/>
                  </a:lnTo>
                  <a:lnTo>
                    <a:pt x="18" y="20"/>
                  </a:lnTo>
                  <a:lnTo>
                    <a:pt x="24" y="11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0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5"/>
                  </a:lnTo>
                  <a:lnTo>
                    <a:pt x="3" y="10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11" y="19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264"/>
            <p:cNvSpPr>
              <a:spLocks/>
            </p:cNvSpPr>
            <p:nvPr/>
          </p:nvSpPr>
          <p:spPr bwMode="auto">
            <a:xfrm>
              <a:off x="5039" y="1326"/>
              <a:ext cx="24" cy="26"/>
            </a:xfrm>
            <a:custGeom>
              <a:avLst/>
              <a:gdLst>
                <a:gd name="T0" fmla="*/ 8 w 24"/>
                <a:gd name="T1" fmla="*/ 0 h 26"/>
                <a:gd name="T2" fmla="*/ 23 w 24"/>
                <a:gd name="T3" fmla="*/ 19 h 26"/>
                <a:gd name="T4" fmla="*/ 15 w 24"/>
                <a:gd name="T5" fmla="*/ 25 h 26"/>
                <a:gd name="T6" fmla="*/ 0 w 24"/>
                <a:gd name="T7" fmla="*/ 6 h 26"/>
                <a:gd name="T8" fmla="*/ 8 w 24"/>
                <a:gd name="T9" fmla="*/ 0 h 26"/>
                <a:gd name="T10" fmla="*/ 8 w 24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26">
                  <a:moveTo>
                    <a:pt x="8" y="0"/>
                  </a:moveTo>
                  <a:lnTo>
                    <a:pt x="23" y="19"/>
                  </a:lnTo>
                  <a:lnTo>
                    <a:pt x="15" y="25"/>
                  </a:lnTo>
                  <a:lnTo>
                    <a:pt x="0" y="6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265"/>
            <p:cNvSpPr>
              <a:spLocks/>
            </p:cNvSpPr>
            <p:nvPr/>
          </p:nvSpPr>
          <p:spPr bwMode="auto">
            <a:xfrm>
              <a:off x="5047" y="1336"/>
              <a:ext cx="25" cy="17"/>
            </a:xfrm>
            <a:custGeom>
              <a:avLst/>
              <a:gdLst>
                <a:gd name="T0" fmla="*/ 3 w 25"/>
                <a:gd name="T1" fmla="*/ 2 h 17"/>
                <a:gd name="T2" fmla="*/ 2 w 25"/>
                <a:gd name="T3" fmla="*/ 4 h 17"/>
                <a:gd name="T4" fmla="*/ 0 w 25"/>
                <a:gd name="T5" fmla="*/ 6 h 17"/>
                <a:gd name="T6" fmla="*/ 3 w 25"/>
                <a:gd name="T7" fmla="*/ 13 h 17"/>
                <a:gd name="T8" fmla="*/ 7 w 25"/>
                <a:gd name="T9" fmla="*/ 15 h 17"/>
                <a:gd name="T10" fmla="*/ 9 w 25"/>
                <a:gd name="T11" fmla="*/ 14 h 17"/>
                <a:gd name="T12" fmla="*/ 12 w 25"/>
                <a:gd name="T13" fmla="*/ 15 h 17"/>
                <a:gd name="T14" fmla="*/ 16 w 25"/>
                <a:gd name="T15" fmla="*/ 16 h 17"/>
                <a:gd name="T16" fmla="*/ 18 w 25"/>
                <a:gd name="T17" fmla="*/ 14 h 17"/>
                <a:gd name="T18" fmla="*/ 21 w 25"/>
                <a:gd name="T19" fmla="*/ 16 h 17"/>
                <a:gd name="T20" fmla="*/ 24 w 25"/>
                <a:gd name="T21" fmla="*/ 13 h 17"/>
                <a:gd name="T22" fmla="*/ 21 w 25"/>
                <a:gd name="T23" fmla="*/ 11 h 17"/>
                <a:gd name="T24" fmla="*/ 22 w 25"/>
                <a:gd name="T25" fmla="*/ 9 h 17"/>
                <a:gd name="T26" fmla="*/ 20 w 25"/>
                <a:gd name="T27" fmla="*/ 6 h 17"/>
                <a:gd name="T28" fmla="*/ 17 w 25"/>
                <a:gd name="T29" fmla="*/ 4 h 17"/>
                <a:gd name="T30" fmla="*/ 17 w 25"/>
                <a:gd name="T31" fmla="*/ 4 h 17"/>
                <a:gd name="T32" fmla="*/ 14 w 25"/>
                <a:gd name="T33" fmla="*/ 1 h 17"/>
                <a:gd name="T34" fmla="*/ 5 w 25"/>
                <a:gd name="T35" fmla="*/ 0 h 17"/>
                <a:gd name="T36" fmla="*/ 3 w 25"/>
                <a:gd name="T37" fmla="*/ 2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5" h="17">
                  <a:moveTo>
                    <a:pt x="3" y="2"/>
                  </a:moveTo>
                  <a:lnTo>
                    <a:pt x="2" y="4"/>
                  </a:lnTo>
                  <a:lnTo>
                    <a:pt x="0" y="6"/>
                  </a:lnTo>
                  <a:lnTo>
                    <a:pt x="3" y="13"/>
                  </a:lnTo>
                  <a:lnTo>
                    <a:pt x="7" y="15"/>
                  </a:lnTo>
                  <a:lnTo>
                    <a:pt x="9" y="14"/>
                  </a:lnTo>
                  <a:lnTo>
                    <a:pt x="12" y="15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1" y="11"/>
                  </a:lnTo>
                  <a:lnTo>
                    <a:pt x="22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4" y="1"/>
                  </a:lnTo>
                  <a:lnTo>
                    <a:pt x="5" y="0"/>
                  </a:lnTo>
                  <a:lnTo>
                    <a:pt x="3" y="2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266"/>
            <p:cNvSpPr>
              <a:spLocks noChangeShapeType="1"/>
            </p:cNvSpPr>
            <p:nvPr/>
          </p:nvSpPr>
          <p:spPr bwMode="auto">
            <a:xfrm>
              <a:off x="5069" y="1335"/>
              <a:ext cx="10" cy="1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Line 267"/>
            <p:cNvSpPr>
              <a:spLocks noChangeShapeType="1"/>
            </p:cNvSpPr>
            <p:nvPr/>
          </p:nvSpPr>
          <p:spPr bwMode="auto">
            <a:xfrm>
              <a:off x="5071" y="1334"/>
              <a:ext cx="7" cy="1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268"/>
            <p:cNvSpPr>
              <a:spLocks/>
            </p:cNvSpPr>
            <p:nvPr/>
          </p:nvSpPr>
          <p:spPr bwMode="auto">
            <a:xfrm>
              <a:off x="5062" y="1340"/>
              <a:ext cx="25" cy="21"/>
            </a:xfrm>
            <a:custGeom>
              <a:avLst/>
              <a:gdLst>
                <a:gd name="T0" fmla="*/ 10 w 25"/>
                <a:gd name="T1" fmla="*/ 16 h 21"/>
                <a:gd name="T2" fmla="*/ 14 w 25"/>
                <a:gd name="T3" fmla="*/ 20 h 21"/>
                <a:gd name="T4" fmla="*/ 16 w 25"/>
                <a:gd name="T5" fmla="*/ 18 h 21"/>
                <a:gd name="T6" fmla="*/ 16 w 25"/>
                <a:gd name="T7" fmla="*/ 18 h 21"/>
                <a:gd name="T8" fmla="*/ 23 w 25"/>
                <a:gd name="T9" fmla="*/ 10 h 21"/>
                <a:gd name="T10" fmla="*/ 23 w 25"/>
                <a:gd name="T11" fmla="*/ 10 h 21"/>
                <a:gd name="T12" fmla="*/ 24 w 25"/>
                <a:gd name="T13" fmla="*/ 8 h 21"/>
                <a:gd name="T14" fmla="*/ 19 w 25"/>
                <a:gd name="T15" fmla="*/ 4 h 21"/>
                <a:gd name="T16" fmla="*/ 14 w 25"/>
                <a:gd name="T17" fmla="*/ 3 h 21"/>
                <a:gd name="T18" fmla="*/ 14 w 25"/>
                <a:gd name="T19" fmla="*/ 3 h 21"/>
                <a:gd name="T20" fmla="*/ 8 w 25"/>
                <a:gd name="T21" fmla="*/ 1 h 21"/>
                <a:gd name="T22" fmla="*/ 8 w 25"/>
                <a:gd name="T23" fmla="*/ 1 h 21"/>
                <a:gd name="T24" fmla="*/ 1 w 25"/>
                <a:gd name="T25" fmla="*/ 0 h 21"/>
                <a:gd name="T26" fmla="*/ 0 w 25"/>
                <a:gd name="T27" fmla="*/ 2 h 21"/>
                <a:gd name="T28" fmla="*/ 4 w 25"/>
                <a:gd name="T29" fmla="*/ 6 h 21"/>
                <a:gd name="T30" fmla="*/ 4 w 25"/>
                <a:gd name="T31" fmla="*/ 6 h 21"/>
                <a:gd name="T32" fmla="*/ 7 w 25"/>
                <a:gd name="T33" fmla="*/ 11 h 21"/>
                <a:gd name="T34" fmla="*/ 7 w 25"/>
                <a:gd name="T35" fmla="*/ 11 h 21"/>
                <a:gd name="T36" fmla="*/ 10 w 25"/>
                <a:gd name="T37" fmla="*/ 16 h 21"/>
                <a:gd name="T38" fmla="*/ 10 w 25"/>
                <a:gd name="T39" fmla="*/ 1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10" y="16"/>
                  </a:moveTo>
                  <a:lnTo>
                    <a:pt x="14" y="20"/>
                  </a:lnTo>
                  <a:lnTo>
                    <a:pt x="16" y="18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19" y="4"/>
                  </a:lnTo>
                  <a:lnTo>
                    <a:pt x="14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4" y="6"/>
                  </a:lnTo>
                  <a:lnTo>
                    <a:pt x="7" y="11"/>
                  </a:lnTo>
                  <a:lnTo>
                    <a:pt x="10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269"/>
            <p:cNvSpPr>
              <a:spLocks/>
            </p:cNvSpPr>
            <p:nvPr/>
          </p:nvSpPr>
          <p:spPr bwMode="auto">
            <a:xfrm>
              <a:off x="5060" y="1337"/>
              <a:ext cx="23" cy="25"/>
            </a:xfrm>
            <a:custGeom>
              <a:avLst/>
              <a:gdLst>
                <a:gd name="T0" fmla="*/ 8 w 23"/>
                <a:gd name="T1" fmla="*/ 0 h 25"/>
                <a:gd name="T2" fmla="*/ 22 w 23"/>
                <a:gd name="T3" fmla="*/ 18 h 25"/>
                <a:gd name="T4" fmla="*/ 15 w 23"/>
                <a:gd name="T5" fmla="*/ 24 h 25"/>
                <a:gd name="T6" fmla="*/ 0 w 23"/>
                <a:gd name="T7" fmla="*/ 6 h 25"/>
                <a:gd name="T8" fmla="*/ 8 w 23"/>
                <a:gd name="T9" fmla="*/ 0 h 25"/>
                <a:gd name="T10" fmla="*/ 8 w 23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25">
                  <a:moveTo>
                    <a:pt x="8" y="0"/>
                  </a:moveTo>
                  <a:lnTo>
                    <a:pt x="22" y="18"/>
                  </a:lnTo>
                  <a:lnTo>
                    <a:pt x="15" y="24"/>
                  </a:lnTo>
                  <a:lnTo>
                    <a:pt x="0" y="6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270"/>
            <p:cNvSpPr>
              <a:spLocks/>
            </p:cNvSpPr>
            <p:nvPr/>
          </p:nvSpPr>
          <p:spPr bwMode="auto">
            <a:xfrm>
              <a:off x="5072" y="1347"/>
              <a:ext cx="23" cy="17"/>
            </a:xfrm>
            <a:custGeom>
              <a:avLst/>
              <a:gdLst>
                <a:gd name="T0" fmla="*/ 1 w 23"/>
                <a:gd name="T1" fmla="*/ 1 h 17"/>
                <a:gd name="T2" fmla="*/ 1 w 23"/>
                <a:gd name="T3" fmla="*/ 1 h 17"/>
                <a:gd name="T4" fmla="*/ 2 w 23"/>
                <a:gd name="T5" fmla="*/ 5 h 17"/>
                <a:gd name="T6" fmla="*/ 0 w 23"/>
                <a:gd name="T7" fmla="*/ 6 h 17"/>
                <a:gd name="T8" fmla="*/ 2 w 23"/>
                <a:gd name="T9" fmla="*/ 11 h 17"/>
                <a:gd name="T10" fmla="*/ 2 w 23"/>
                <a:gd name="T11" fmla="*/ 11 h 17"/>
                <a:gd name="T12" fmla="*/ 4 w 23"/>
                <a:gd name="T13" fmla="*/ 14 h 17"/>
                <a:gd name="T14" fmla="*/ 7 w 23"/>
                <a:gd name="T15" fmla="*/ 16 h 17"/>
                <a:gd name="T16" fmla="*/ 8 w 23"/>
                <a:gd name="T17" fmla="*/ 14 h 17"/>
                <a:gd name="T18" fmla="*/ 10 w 23"/>
                <a:gd name="T19" fmla="*/ 16 h 17"/>
                <a:gd name="T20" fmla="*/ 14 w 23"/>
                <a:gd name="T21" fmla="*/ 16 h 17"/>
                <a:gd name="T22" fmla="*/ 16 w 23"/>
                <a:gd name="T23" fmla="*/ 15 h 17"/>
                <a:gd name="T24" fmla="*/ 20 w 23"/>
                <a:gd name="T25" fmla="*/ 15 h 17"/>
                <a:gd name="T26" fmla="*/ 22 w 23"/>
                <a:gd name="T27" fmla="*/ 13 h 17"/>
                <a:gd name="T28" fmla="*/ 19 w 23"/>
                <a:gd name="T29" fmla="*/ 11 h 17"/>
                <a:gd name="T30" fmla="*/ 20 w 23"/>
                <a:gd name="T31" fmla="*/ 9 h 17"/>
                <a:gd name="T32" fmla="*/ 18 w 23"/>
                <a:gd name="T33" fmla="*/ 5 h 17"/>
                <a:gd name="T34" fmla="*/ 15 w 23"/>
                <a:gd name="T35" fmla="*/ 3 h 17"/>
                <a:gd name="T36" fmla="*/ 15 w 23"/>
                <a:gd name="T37" fmla="*/ 3 h 17"/>
                <a:gd name="T38" fmla="*/ 13 w 23"/>
                <a:gd name="T39" fmla="*/ 2 h 17"/>
                <a:gd name="T40" fmla="*/ 11 w 23"/>
                <a:gd name="T41" fmla="*/ 0 h 17"/>
                <a:gd name="T42" fmla="*/ 11 w 23"/>
                <a:gd name="T43" fmla="*/ 0 h 17"/>
                <a:gd name="T44" fmla="*/ 6 w 23"/>
                <a:gd name="T45" fmla="*/ 0 h 17"/>
                <a:gd name="T46" fmla="*/ 5 w 23"/>
                <a:gd name="T47" fmla="*/ 2 h 17"/>
                <a:gd name="T48" fmla="*/ 2 w 23"/>
                <a:gd name="T49" fmla="*/ 0 h 17"/>
                <a:gd name="T50" fmla="*/ 1 w 23"/>
                <a:gd name="T51" fmla="*/ 1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17">
                  <a:moveTo>
                    <a:pt x="1" y="1"/>
                  </a:moveTo>
                  <a:lnTo>
                    <a:pt x="1" y="1"/>
                  </a:lnTo>
                  <a:lnTo>
                    <a:pt x="2" y="5"/>
                  </a:lnTo>
                  <a:lnTo>
                    <a:pt x="0" y="6"/>
                  </a:lnTo>
                  <a:lnTo>
                    <a:pt x="2" y="11"/>
                  </a:lnTo>
                  <a:lnTo>
                    <a:pt x="4" y="14"/>
                  </a:lnTo>
                  <a:lnTo>
                    <a:pt x="7" y="16"/>
                  </a:lnTo>
                  <a:lnTo>
                    <a:pt x="8" y="14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16" y="15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6" y="0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1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Line 271"/>
            <p:cNvSpPr>
              <a:spLocks noChangeShapeType="1"/>
            </p:cNvSpPr>
            <p:nvPr/>
          </p:nvSpPr>
          <p:spPr bwMode="auto">
            <a:xfrm>
              <a:off x="5082" y="1351"/>
              <a:ext cx="10" cy="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Line 272"/>
            <p:cNvSpPr>
              <a:spLocks noChangeShapeType="1"/>
            </p:cNvSpPr>
            <p:nvPr/>
          </p:nvSpPr>
          <p:spPr bwMode="auto">
            <a:xfrm>
              <a:off x="5086" y="1349"/>
              <a:ext cx="10" cy="1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273"/>
            <p:cNvSpPr>
              <a:spLocks/>
            </p:cNvSpPr>
            <p:nvPr/>
          </p:nvSpPr>
          <p:spPr bwMode="auto">
            <a:xfrm>
              <a:off x="5076" y="1356"/>
              <a:ext cx="27" cy="19"/>
            </a:xfrm>
            <a:custGeom>
              <a:avLst/>
              <a:gdLst>
                <a:gd name="T0" fmla="*/ 11 w 27"/>
                <a:gd name="T1" fmla="*/ 15 h 19"/>
                <a:gd name="T2" fmla="*/ 15 w 27"/>
                <a:gd name="T3" fmla="*/ 18 h 19"/>
                <a:gd name="T4" fmla="*/ 15 w 27"/>
                <a:gd name="T5" fmla="*/ 18 h 19"/>
                <a:gd name="T6" fmla="*/ 18 w 27"/>
                <a:gd name="T7" fmla="*/ 16 h 19"/>
                <a:gd name="T8" fmla="*/ 24 w 27"/>
                <a:gd name="T9" fmla="*/ 8 h 19"/>
                <a:gd name="T10" fmla="*/ 26 w 27"/>
                <a:gd name="T11" fmla="*/ 6 h 19"/>
                <a:gd name="T12" fmla="*/ 26 w 27"/>
                <a:gd name="T13" fmla="*/ 6 h 19"/>
                <a:gd name="T14" fmla="*/ 21 w 27"/>
                <a:gd name="T15" fmla="*/ 2 h 19"/>
                <a:gd name="T16" fmla="*/ 17 w 27"/>
                <a:gd name="T17" fmla="*/ 0 h 19"/>
                <a:gd name="T18" fmla="*/ 17 w 27"/>
                <a:gd name="T19" fmla="*/ 0 h 19"/>
                <a:gd name="T20" fmla="*/ 9 w 27"/>
                <a:gd name="T21" fmla="*/ 1 h 19"/>
                <a:gd name="T22" fmla="*/ 9 w 27"/>
                <a:gd name="T23" fmla="*/ 1 h 19"/>
                <a:gd name="T24" fmla="*/ 2 w 27"/>
                <a:gd name="T25" fmla="*/ 0 h 19"/>
                <a:gd name="T26" fmla="*/ 0 w 27"/>
                <a:gd name="T27" fmla="*/ 2 h 19"/>
                <a:gd name="T28" fmla="*/ 5 w 27"/>
                <a:gd name="T29" fmla="*/ 5 h 19"/>
                <a:gd name="T30" fmla="*/ 4 w 27"/>
                <a:gd name="T31" fmla="*/ 7 h 19"/>
                <a:gd name="T32" fmla="*/ 6 w 27"/>
                <a:gd name="T33" fmla="*/ 11 h 19"/>
                <a:gd name="T34" fmla="*/ 6 w 27"/>
                <a:gd name="T35" fmla="*/ 11 h 19"/>
                <a:gd name="T36" fmla="*/ 11 w 27"/>
                <a:gd name="T37" fmla="*/ 15 h 19"/>
                <a:gd name="T38" fmla="*/ 11 w 27"/>
                <a:gd name="T39" fmla="*/ 15 h 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7" h="19">
                  <a:moveTo>
                    <a:pt x="11" y="15"/>
                  </a:moveTo>
                  <a:lnTo>
                    <a:pt x="15" y="18"/>
                  </a:lnTo>
                  <a:lnTo>
                    <a:pt x="18" y="16"/>
                  </a:lnTo>
                  <a:lnTo>
                    <a:pt x="24" y="8"/>
                  </a:lnTo>
                  <a:lnTo>
                    <a:pt x="26" y="6"/>
                  </a:lnTo>
                  <a:lnTo>
                    <a:pt x="21" y="2"/>
                  </a:lnTo>
                  <a:lnTo>
                    <a:pt x="17" y="0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2"/>
                  </a:lnTo>
                  <a:lnTo>
                    <a:pt x="5" y="5"/>
                  </a:lnTo>
                  <a:lnTo>
                    <a:pt x="4" y="7"/>
                  </a:lnTo>
                  <a:lnTo>
                    <a:pt x="6" y="11"/>
                  </a:lnTo>
                  <a:lnTo>
                    <a:pt x="11" y="15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274"/>
            <p:cNvSpPr>
              <a:spLocks/>
            </p:cNvSpPr>
            <p:nvPr/>
          </p:nvSpPr>
          <p:spPr bwMode="auto">
            <a:xfrm>
              <a:off x="5075" y="1350"/>
              <a:ext cx="24" cy="24"/>
            </a:xfrm>
            <a:custGeom>
              <a:avLst/>
              <a:gdLst>
                <a:gd name="T0" fmla="*/ 8 w 24"/>
                <a:gd name="T1" fmla="*/ 1 h 24"/>
                <a:gd name="T2" fmla="*/ 23 w 24"/>
                <a:gd name="T3" fmla="*/ 17 h 24"/>
                <a:gd name="T4" fmla="*/ 16 w 24"/>
                <a:gd name="T5" fmla="*/ 23 h 24"/>
                <a:gd name="T6" fmla="*/ 0 w 24"/>
                <a:gd name="T7" fmla="*/ 6 h 24"/>
                <a:gd name="T8" fmla="*/ 9 w 24"/>
                <a:gd name="T9" fmla="*/ 0 h 24"/>
                <a:gd name="T10" fmla="*/ 8 w 24"/>
                <a:gd name="T11" fmla="*/ 1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24">
                  <a:moveTo>
                    <a:pt x="8" y="1"/>
                  </a:moveTo>
                  <a:lnTo>
                    <a:pt x="23" y="17"/>
                  </a:lnTo>
                  <a:lnTo>
                    <a:pt x="16" y="23"/>
                  </a:lnTo>
                  <a:lnTo>
                    <a:pt x="0" y="6"/>
                  </a:lnTo>
                  <a:lnTo>
                    <a:pt x="9" y="0"/>
                  </a:lnTo>
                  <a:lnTo>
                    <a:pt x="8" y="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275"/>
            <p:cNvSpPr>
              <a:spLocks/>
            </p:cNvSpPr>
            <p:nvPr/>
          </p:nvSpPr>
          <p:spPr bwMode="auto">
            <a:xfrm>
              <a:off x="5087" y="1364"/>
              <a:ext cx="21" cy="18"/>
            </a:xfrm>
            <a:custGeom>
              <a:avLst/>
              <a:gdLst>
                <a:gd name="T0" fmla="*/ 0 w 21"/>
                <a:gd name="T1" fmla="*/ 2 h 18"/>
                <a:gd name="T2" fmla="*/ 0 w 21"/>
                <a:gd name="T3" fmla="*/ 2 h 18"/>
                <a:gd name="T4" fmla="*/ 1 w 21"/>
                <a:gd name="T5" fmla="*/ 6 h 18"/>
                <a:gd name="T6" fmla="*/ 0 w 21"/>
                <a:gd name="T7" fmla="*/ 8 h 18"/>
                <a:gd name="T8" fmla="*/ 1 w 21"/>
                <a:gd name="T9" fmla="*/ 11 h 18"/>
                <a:gd name="T10" fmla="*/ 1 w 21"/>
                <a:gd name="T11" fmla="*/ 11 h 18"/>
                <a:gd name="T12" fmla="*/ 4 w 21"/>
                <a:gd name="T13" fmla="*/ 13 h 18"/>
                <a:gd name="T14" fmla="*/ 7 w 21"/>
                <a:gd name="T15" fmla="*/ 15 h 18"/>
                <a:gd name="T16" fmla="*/ 7 w 21"/>
                <a:gd name="T17" fmla="*/ 15 h 18"/>
                <a:gd name="T18" fmla="*/ 10 w 21"/>
                <a:gd name="T19" fmla="*/ 16 h 18"/>
                <a:gd name="T20" fmla="*/ 13 w 21"/>
                <a:gd name="T21" fmla="*/ 17 h 18"/>
                <a:gd name="T22" fmla="*/ 14 w 21"/>
                <a:gd name="T23" fmla="*/ 15 h 18"/>
                <a:gd name="T24" fmla="*/ 18 w 21"/>
                <a:gd name="T25" fmla="*/ 16 h 18"/>
                <a:gd name="T26" fmla="*/ 20 w 21"/>
                <a:gd name="T27" fmla="*/ 14 h 18"/>
                <a:gd name="T28" fmla="*/ 18 w 21"/>
                <a:gd name="T29" fmla="*/ 10 h 18"/>
                <a:gd name="T30" fmla="*/ 18 w 21"/>
                <a:gd name="T31" fmla="*/ 10 h 18"/>
                <a:gd name="T32" fmla="*/ 17 w 21"/>
                <a:gd name="T33" fmla="*/ 7 h 18"/>
                <a:gd name="T34" fmla="*/ 14 w 21"/>
                <a:gd name="T35" fmla="*/ 5 h 18"/>
                <a:gd name="T36" fmla="*/ 15 w 21"/>
                <a:gd name="T37" fmla="*/ 3 h 18"/>
                <a:gd name="T38" fmla="*/ 13 w 21"/>
                <a:gd name="T39" fmla="*/ 1 h 18"/>
                <a:gd name="T40" fmla="*/ 9 w 21"/>
                <a:gd name="T41" fmla="*/ 1 h 18"/>
                <a:gd name="T42" fmla="*/ 9 w 21"/>
                <a:gd name="T43" fmla="*/ 1 h 18"/>
                <a:gd name="T44" fmla="*/ 5 w 21"/>
                <a:gd name="T45" fmla="*/ 0 h 18"/>
                <a:gd name="T46" fmla="*/ 5 w 21"/>
                <a:gd name="T47" fmla="*/ 0 h 18"/>
                <a:gd name="T48" fmla="*/ 1 w 21"/>
                <a:gd name="T49" fmla="*/ 0 h 18"/>
                <a:gd name="T50" fmla="*/ 0 w 21"/>
                <a:gd name="T51" fmla="*/ 2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" h="18">
                  <a:moveTo>
                    <a:pt x="0" y="2"/>
                  </a:moveTo>
                  <a:lnTo>
                    <a:pt x="0" y="2"/>
                  </a:lnTo>
                  <a:lnTo>
                    <a:pt x="1" y="6"/>
                  </a:lnTo>
                  <a:lnTo>
                    <a:pt x="0" y="8"/>
                  </a:lnTo>
                  <a:lnTo>
                    <a:pt x="1" y="11"/>
                  </a:lnTo>
                  <a:lnTo>
                    <a:pt x="4" y="13"/>
                  </a:lnTo>
                  <a:lnTo>
                    <a:pt x="7" y="15"/>
                  </a:lnTo>
                  <a:lnTo>
                    <a:pt x="10" y="16"/>
                  </a:lnTo>
                  <a:lnTo>
                    <a:pt x="13" y="17"/>
                  </a:lnTo>
                  <a:lnTo>
                    <a:pt x="14" y="15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18" y="10"/>
                  </a:lnTo>
                  <a:lnTo>
                    <a:pt x="17" y="7"/>
                  </a:lnTo>
                  <a:lnTo>
                    <a:pt x="14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9" y="1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Line 276"/>
            <p:cNvSpPr>
              <a:spLocks noChangeShapeType="1"/>
            </p:cNvSpPr>
            <p:nvPr/>
          </p:nvSpPr>
          <p:spPr bwMode="auto">
            <a:xfrm>
              <a:off x="5084" y="1366"/>
              <a:ext cx="10" cy="8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Line 277"/>
            <p:cNvSpPr>
              <a:spLocks noChangeShapeType="1"/>
            </p:cNvSpPr>
            <p:nvPr/>
          </p:nvSpPr>
          <p:spPr bwMode="auto">
            <a:xfrm>
              <a:off x="5087" y="1365"/>
              <a:ext cx="8" cy="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278"/>
            <p:cNvSpPr>
              <a:spLocks/>
            </p:cNvSpPr>
            <p:nvPr/>
          </p:nvSpPr>
          <p:spPr bwMode="auto">
            <a:xfrm>
              <a:off x="5080" y="1367"/>
              <a:ext cx="25" cy="21"/>
            </a:xfrm>
            <a:custGeom>
              <a:avLst/>
              <a:gdLst>
                <a:gd name="T0" fmla="*/ 12 w 25"/>
                <a:gd name="T1" fmla="*/ 19 h 21"/>
                <a:gd name="T2" fmla="*/ 12 w 25"/>
                <a:gd name="T3" fmla="*/ 19 h 21"/>
                <a:gd name="T4" fmla="*/ 12 w 25"/>
                <a:gd name="T5" fmla="*/ 19 h 21"/>
                <a:gd name="T6" fmla="*/ 17 w 25"/>
                <a:gd name="T7" fmla="*/ 20 h 21"/>
                <a:gd name="T8" fmla="*/ 24 w 25"/>
                <a:gd name="T9" fmla="*/ 12 h 21"/>
                <a:gd name="T10" fmla="*/ 21 w 25"/>
                <a:gd name="T11" fmla="*/ 7 h 21"/>
                <a:gd name="T12" fmla="*/ 21 w 25"/>
                <a:gd name="T13" fmla="*/ 7 h 21"/>
                <a:gd name="T14" fmla="*/ 18 w 25"/>
                <a:gd name="T15" fmla="*/ 4 h 21"/>
                <a:gd name="T16" fmla="*/ 14 w 25"/>
                <a:gd name="T17" fmla="*/ 2 h 21"/>
                <a:gd name="T18" fmla="*/ 14 w 25"/>
                <a:gd name="T19" fmla="*/ 2 h 21"/>
                <a:gd name="T20" fmla="*/ 9 w 25"/>
                <a:gd name="T21" fmla="*/ 0 h 21"/>
                <a:gd name="T22" fmla="*/ 7 w 25"/>
                <a:gd name="T23" fmla="*/ 3 h 21"/>
                <a:gd name="T24" fmla="*/ 3 w 25"/>
                <a:gd name="T25" fmla="*/ 0 h 21"/>
                <a:gd name="T26" fmla="*/ 0 w 25"/>
                <a:gd name="T27" fmla="*/ 4 h 21"/>
                <a:gd name="T28" fmla="*/ 4 w 25"/>
                <a:gd name="T29" fmla="*/ 6 h 21"/>
                <a:gd name="T30" fmla="*/ 3 w 25"/>
                <a:gd name="T31" fmla="*/ 9 h 21"/>
                <a:gd name="T32" fmla="*/ 5 w 25"/>
                <a:gd name="T33" fmla="*/ 13 h 21"/>
                <a:gd name="T34" fmla="*/ 5 w 25"/>
                <a:gd name="T35" fmla="*/ 13 h 21"/>
                <a:gd name="T36" fmla="*/ 8 w 25"/>
                <a:gd name="T37" fmla="*/ 16 h 21"/>
                <a:gd name="T38" fmla="*/ 12 w 25"/>
                <a:gd name="T39" fmla="*/ 19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" h="21">
                  <a:moveTo>
                    <a:pt x="12" y="19"/>
                  </a:moveTo>
                  <a:lnTo>
                    <a:pt x="12" y="19"/>
                  </a:lnTo>
                  <a:lnTo>
                    <a:pt x="17" y="20"/>
                  </a:lnTo>
                  <a:lnTo>
                    <a:pt x="24" y="12"/>
                  </a:lnTo>
                  <a:lnTo>
                    <a:pt x="21" y="7"/>
                  </a:lnTo>
                  <a:lnTo>
                    <a:pt x="18" y="4"/>
                  </a:lnTo>
                  <a:lnTo>
                    <a:pt x="14" y="2"/>
                  </a:lnTo>
                  <a:lnTo>
                    <a:pt x="9" y="0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4"/>
                  </a:lnTo>
                  <a:lnTo>
                    <a:pt x="4" y="6"/>
                  </a:lnTo>
                  <a:lnTo>
                    <a:pt x="3" y="9"/>
                  </a:lnTo>
                  <a:lnTo>
                    <a:pt x="5" y="13"/>
                  </a:lnTo>
                  <a:lnTo>
                    <a:pt x="8" y="16"/>
                  </a:lnTo>
                  <a:lnTo>
                    <a:pt x="12" y="19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279"/>
            <p:cNvSpPr>
              <a:spLocks/>
            </p:cNvSpPr>
            <p:nvPr/>
          </p:nvSpPr>
          <p:spPr bwMode="auto">
            <a:xfrm>
              <a:off x="5076" y="1365"/>
              <a:ext cx="23" cy="25"/>
            </a:xfrm>
            <a:custGeom>
              <a:avLst/>
              <a:gdLst>
                <a:gd name="T0" fmla="*/ 8 w 23"/>
                <a:gd name="T1" fmla="*/ 1 h 25"/>
                <a:gd name="T2" fmla="*/ 22 w 23"/>
                <a:gd name="T3" fmla="*/ 18 h 25"/>
                <a:gd name="T4" fmla="*/ 15 w 23"/>
                <a:gd name="T5" fmla="*/ 24 h 25"/>
                <a:gd name="T6" fmla="*/ 0 w 23"/>
                <a:gd name="T7" fmla="*/ 6 h 25"/>
                <a:gd name="T8" fmla="*/ 10 w 23"/>
                <a:gd name="T9" fmla="*/ 0 h 25"/>
                <a:gd name="T10" fmla="*/ 8 w 23"/>
                <a:gd name="T11" fmla="*/ 1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25">
                  <a:moveTo>
                    <a:pt x="8" y="1"/>
                  </a:moveTo>
                  <a:lnTo>
                    <a:pt x="22" y="18"/>
                  </a:lnTo>
                  <a:lnTo>
                    <a:pt x="15" y="24"/>
                  </a:lnTo>
                  <a:lnTo>
                    <a:pt x="0" y="6"/>
                  </a:lnTo>
                  <a:lnTo>
                    <a:pt x="10" y="0"/>
                  </a:lnTo>
                  <a:lnTo>
                    <a:pt x="8" y="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280"/>
            <p:cNvSpPr>
              <a:spLocks/>
            </p:cNvSpPr>
            <p:nvPr/>
          </p:nvSpPr>
          <p:spPr bwMode="auto">
            <a:xfrm>
              <a:off x="5087" y="1379"/>
              <a:ext cx="20" cy="17"/>
            </a:xfrm>
            <a:custGeom>
              <a:avLst/>
              <a:gdLst>
                <a:gd name="T0" fmla="*/ 1 w 20"/>
                <a:gd name="T1" fmla="*/ 0 h 17"/>
                <a:gd name="T2" fmla="*/ 0 w 20"/>
                <a:gd name="T3" fmla="*/ 2 h 17"/>
                <a:gd name="T4" fmla="*/ 1 w 20"/>
                <a:gd name="T5" fmla="*/ 5 h 17"/>
                <a:gd name="T6" fmla="*/ 0 w 20"/>
                <a:gd name="T7" fmla="*/ 7 h 17"/>
                <a:gd name="T8" fmla="*/ 1 w 20"/>
                <a:gd name="T9" fmla="*/ 10 h 17"/>
                <a:gd name="T10" fmla="*/ 3 w 20"/>
                <a:gd name="T11" fmla="*/ 12 h 17"/>
                <a:gd name="T12" fmla="*/ 3 w 20"/>
                <a:gd name="T13" fmla="*/ 12 h 17"/>
                <a:gd name="T14" fmla="*/ 6 w 20"/>
                <a:gd name="T15" fmla="*/ 14 h 17"/>
                <a:gd name="T16" fmla="*/ 8 w 20"/>
                <a:gd name="T17" fmla="*/ 16 h 17"/>
                <a:gd name="T18" fmla="*/ 8 w 20"/>
                <a:gd name="T19" fmla="*/ 16 h 17"/>
                <a:gd name="T20" fmla="*/ 12 w 20"/>
                <a:gd name="T21" fmla="*/ 16 h 17"/>
                <a:gd name="T22" fmla="*/ 13 w 20"/>
                <a:gd name="T23" fmla="*/ 14 h 17"/>
                <a:gd name="T24" fmla="*/ 17 w 20"/>
                <a:gd name="T25" fmla="*/ 13 h 17"/>
                <a:gd name="T26" fmla="*/ 19 w 20"/>
                <a:gd name="T27" fmla="*/ 12 h 17"/>
                <a:gd name="T28" fmla="*/ 17 w 20"/>
                <a:gd name="T29" fmla="*/ 8 h 17"/>
                <a:gd name="T30" fmla="*/ 17 w 20"/>
                <a:gd name="T31" fmla="*/ 8 h 17"/>
                <a:gd name="T32" fmla="*/ 16 w 20"/>
                <a:gd name="T33" fmla="*/ 5 h 17"/>
                <a:gd name="T34" fmla="*/ 16 w 20"/>
                <a:gd name="T35" fmla="*/ 5 h 17"/>
                <a:gd name="T36" fmla="*/ 16 w 20"/>
                <a:gd name="T37" fmla="*/ 1 h 17"/>
                <a:gd name="T38" fmla="*/ 13 w 20"/>
                <a:gd name="T39" fmla="*/ 0 h 17"/>
                <a:gd name="T40" fmla="*/ 12 w 20"/>
                <a:gd name="T41" fmla="*/ 2 h 17"/>
                <a:gd name="T42" fmla="*/ 9 w 20"/>
                <a:gd name="T43" fmla="*/ 0 h 17"/>
                <a:gd name="T44" fmla="*/ 5 w 20"/>
                <a:gd name="T45" fmla="*/ 0 h 17"/>
                <a:gd name="T46" fmla="*/ 5 w 20"/>
                <a:gd name="T47" fmla="*/ 0 h 17"/>
                <a:gd name="T48" fmla="*/ 1 w 20"/>
                <a:gd name="T49" fmla="*/ 0 h 17"/>
                <a:gd name="T50" fmla="*/ 1 w 20"/>
                <a:gd name="T51" fmla="*/ 0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1" y="0"/>
                  </a:moveTo>
                  <a:lnTo>
                    <a:pt x="0" y="2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4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17" y="8"/>
                  </a:lnTo>
                  <a:lnTo>
                    <a:pt x="16" y="5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1" y="0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Line 281"/>
            <p:cNvSpPr>
              <a:spLocks noChangeShapeType="1"/>
            </p:cNvSpPr>
            <p:nvPr/>
          </p:nvSpPr>
          <p:spPr bwMode="auto">
            <a:xfrm>
              <a:off x="5070" y="1368"/>
              <a:ext cx="11" cy="9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Line 282"/>
            <p:cNvSpPr>
              <a:spLocks noChangeShapeType="1"/>
            </p:cNvSpPr>
            <p:nvPr/>
          </p:nvSpPr>
          <p:spPr bwMode="auto">
            <a:xfrm>
              <a:off x="5073" y="1368"/>
              <a:ext cx="8" cy="9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283"/>
            <p:cNvSpPr>
              <a:spLocks/>
            </p:cNvSpPr>
            <p:nvPr/>
          </p:nvSpPr>
          <p:spPr bwMode="auto">
            <a:xfrm>
              <a:off x="5068" y="1372"/>
              <a:ext cx="22" cy="20"/>
            </a:xfrm>
            <a:custGeom>
              <a:avLst/>
              <a:gdLst>
                <a:gd name="T0" fmla="*/ 7 w 22"/>
                <a:gd name="T1" fmla="*/ 17 h 20"/>
                <a:gd name="T2" fmla="*/ 10 w 22"/>
                <a:gd name="T3" fmla="*/ 19 h 20"/>
                <a:gd name="T4" fmla="*/ 11 w 22"/>
                <a:gd name="T5" fmla="*/ 18 h 20"/>
                <a:gd name="T6" fmla="*/ 17 w 22"/>
                <a:gd name="T7" fmla="*/ 19 h 20"/>
                <a:gd name="T8" fmla="*/ 21 w 22"/>
                <a:gd name="T9" fmla="*/ 13 h 20"/>
                <a:gd name="T10" fmla="*/ 19 w 22"/>
                <a:gd name="T11" fmla="*/ 8 h 20"/>
                <a:gd name="T12" fmla="*/ 19 w 22"/>
                <a:gd name="T13" fmla="*/ 8 h 20"/>
                <a:gd name="T14" fmla="*/ 15 w 22"/>
                <a:gd name="T15" fmla="*/ 5 h 20"/>
                <a:gd name="T16" fmla="*/ 11 w 22"/>
                <a:gd name="T17" fmla="*/ 2 h 20"/>
                <a:gd name="T18" fmla="*/ 11 w 22"/>
                <a:gd name="T19" fmla="*/ 2 h 20"/>
                <a:gd name="T20" fmla="*/ 6 w 22"/>
                <a:gd name="T21" fmla="*/ 1 h 20"/>
                <a:gd name="T22" fmla="*/ 5 w 22"/>
                <a:gd name="T23" fmla="*/ 2 h 20"/>
                <a:gd name="T24" fmla="*/ 2 w 22"/>
                <a:gd name="T25" fmla="*/ 0 h 20"/>
                <a:gd name="T26" fmla="*/ 0 w 22"/>
                <a:gd name="T27" fmla="*/ 1 h 20"/>
                <a:gd name="T28" fmla="*/ 2 w 22"/>
                <a:gd name="T29" fmla="*/ 6 h 20"/>
                <a:gd name="T30" fmla="*/ 1 w 22"/>
                <a:gd name="T31" fmla="*/ 8 h 20"/>
                <a:gd name="T32" fmla="*/ 4 w 22"/>
                <a:gd name="T33" fmla="*/ 12 h 20"/>
                <a:gd name="T34" fmla="*/ 4 w 22"/>
                <a:gd name="T35" fmla="*/ 12 h 20"/>
                <a:gd name="T36" fmla="*/ 7 w 22"/>
                <a:gd name="T37" fmla="*/ 17 h 20"/>
                <a:gd name="T38" fmla="*/ 7 w 22"/>
                <a:gd name="T39" fmla="*/ 17 h 2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" h="20">
                  <a:moveTo>
                    <a:pt x="7" y="17"/>
                  </a:moveTo>
                  <a:lnTo>
                    <a:pt x="10" y="19"/>
                  </a:lnTo>
                  <a:lnTo>
                    <a:pt x="11" y="18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19" y="8"/>
                  </a:lnTo>
                  <a:lnTo>
                    <a:pt x="15" y="5"/>
                  </a:lnTo>
                  <a:lnTo>
                    <a:pt x="11" y="2"/>
                  </a:lnTo>
                  <a:lnTo>
                    <a:pt x="6" y="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1"/>
                  </a:lnTo>
                  <a:lnTo>
                    <a:pt x="2" y="6"/>
                  </a:lnTo>
                  <a:lnTo>
                    <a:pt x="1" y="8"/>
                  </a:lnTo>
                  <a:lnTo>
                    <a:pt x="4" y="12"/>
                  </a:lnTo>
                  <a:lnTo>
                    <a:pt x="7" y="17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284"/>
            <p:cNvSpPr>
              <a:spLocks/>
            </p:cNvSpPr>
            <p:nvPr/>
          </p:nvSpPr>
          <p:spPr bwMode="auto">
            <a:xfrm>
              <a:off x="5063" y="1368"/>
              <a:ext cx="24" cy="25"/>
            </a:xfrm>
            <a:custGeom>
              <a:avLst/>
              <a:gdLst>
                <a:gd name="T0" fmla="*/ 8 w 24"/>
                <a:gd name="T1" fmla="*/ 0 h 25"/>
                <a:gd name="T2" fmla="*/ 23 w 24"/>
                <a:gd name="T3" fmla="*/ 19 h 25"/>
                <a:gd name="T4" fmla="*/ 14 w 24"/>
                <a:gd name="T5" fmla="*/ 24 h 25"/>
                <a:gd name="T6" fmla="*/ 0 w 24"/>
                <a:gd name="T7" fmla="*/ 6 h 25"/>
                <a:gd name="T8" fmla="*/ 8 w 24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5">
                  <a:moveTo>
                    <a:pt x="8" y="0"/>
                  </a:moveTo>
                  <a:lnTo>
                    <a:pt x="23" y="19"/>
                  </a:lnTo>
                  <a:lnTo>
                    <a:pt x="14" y="24"/>
                  </a:lnTo>
                  <a:lnTo>
                    <a:pt x="0" y="6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285"/>
            <p:cNvSpPr>
              <a:spLocks/>
            </p:cNvSpPr>
            <p:nvPr/>
          </p:nvSpPr>
          <p:spPr bwMode="auto">
            <a:xfrm>
              <a:off x="5074" y="1380"/>
              <a:ext cx="21" cy="17"/>
            </a:xfrm>
            <a:custGeom>
              <a:avLst/>
              <a:gdLst>
                <a:gd name="T0" fmla="*/ 0 w 21"/>
                <a:gd name="T1" fmla="*/ 2 h 17"/>
                <a:gd name="T2" fmla="*/ 0 w 21"/>
                <a:gd name="T3" fmla="*/ 2 h 17"/>
                <a:gd name="T4" fmla="*/ 1 w 21"/>
                <a:gd name="T5" fmla="*/ 6 h 17"/>
                <a:gd name="T6" fmla="*/ 1 w 21"/>
                <a:gd name="T7" fmla="*/ 6 h 17"/>
                <a:gd name="T8" fmla="*/ 2 w 21"/>
                <a:gd name="T9" fmla="*/ 10 h 17"/>
                <a:gd name="T10" fmla="*/ 2 w 21"/>
                <a:gd name="T11" fmla="*/ 10 h 17"/>
                <a:gd name="T12" fmla="*/ 4 w 21"/>
                <a:gd name="T13" fmla="*/ 14 h 17"/>
                <a:gd name="T14" fmla="*/ 6 w 21"/>
                <a:gd name="T15" fmla="*/ 16 h 17"/>
                <a:gd name="T16" fmla="*/ 10 w 21"/>
                <a:gd name="T17" fmla="*/ 16 h 17"/>
                <a:gd name="T18" fmla="*/ 10 w 21"/>
                <a:gd name="T19" fmla="*/ 16 h 17"/>
                <a:gd name="T20" fmla="*/ 14 w 21"/>
                <a:gd name="T21" fmla="*/ 15 h 17"/>
                <a:gd name="T22" fmla="*/ 14 w 21"/>
                <a:gd name="T23" fmla="*/ 15 h 17"/>
                <a:gd name="T24" fmla="*/ 18 w 21"/>
                <a:gd name="T25" fmla="*/ 16 h 17"/>
                <a:gd name="T26" fmla="*/ 20 w 21"/>
                <a:gd name="T27" fmla="*/ 14 h 17"/>
                <a:gd name="T28" fmla="*/ 17 w 21"/>
                <a:gd name="T29" fmla="*/ 12 h 17"/>
                <a:gd name="T30" fmla="*/ 19 w 21"/>
                <a:gd name="T31" fmla="*/ 10 h 17"/>
                <a:gd name="T32" fmla="*/ 18 w 21"/>
                <a:gd name="T33" fmla="*/ 6 h 17"/>
                <a:gd name="T34" fmla="*/ 18 w 21"/>
                <a:gd name="T35" fmla="*/ 6 h 17"/>
                <a:gd name="T36" fmla="*/ 15 w 21"/>
                <a:gd name="T37" fmla="*/ 4 h 17"/>
                <a:gd name="T38" fmla="*/ 12 w 21"/>
                <a:gd name="T39" fmla="*/ 3 h 17"/>
                <a:gd name="T40" fmla="*/ 10 w 21"/>
                <a:gd name="T41" fmla="*/ 0 h 17"/>
                <a:gd name="T42" fmla="*/ 10 w 21"/>
                <a:gd name="T43" fmla="*/ 0 h 17"/>
                <a:gd name="T44" fmla="*/ 5 w 21"/>
                <a:gd name="T45" fmla="*/ 0 h 17"/>
                <a:gd name="T46" fmla="*/ 4 w 21"/>
                <a:gd name="T47" fmla="*/ 2 h 17"/>
                <a:gd name="T48" fmla="*/ 1 w 21"/>
                <a:gd name="T49" fmla="*/ 0 h 17"/>
                <a:gd name="T50" fmla="*/ 0 w 21"/>
                <a:gd name="T51" fmla="*/ 2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1" h="17">
                  <a:moveTo>
                    <a:pt x="0" y="2"/>
                  </a:moveTo>
                  <a:lnTo>
                    <a:pt x="0" y="2"/>
                  </a:lnTo>
                  <a:lnTo>
                    <a:pt x="1" y="6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6" y="16"/>
                  </a:lnTo>
                  <a:lnTo>
                    <a:pt x="10" y="16"/>
                  </a:lnTo>
                  <a:lnTo>
                    <a:pt x="14" y="15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17" y="12"/>
                  </a:lnTo>
                  <a:lnTo>
                    <a:pt x="19" y="10"/>
                  </a:lnTo>
                  <a:lnTo>
                    <a:pt x="18" y="6"/>
                  </a:lnTo>
                  <a:lnTo>
                    <a:pt x="15" y="4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Line 286"/>
            <p:cNvSpPr>
              <a:spLocks noChangeShapeType="1"/>
            </p:cNvSpPr>
            <p:nvPr/>
          </p:nvSpPr>
          <p:spPr bwMode="auto">
            <a:xfrm>
              <a:off x="5051" y="1359"/>
              <a:ext cx="9" cy="1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Line 287"/>
            <p:cNvSpPr>
              <a:spLocks noChangeShapeType="1"/>
            </p:cNvSpPr>
            <p:nvPr/>
          </p:nvSpPr>
          <p:spPr bwMode="auto">
            <a:xfrm>
              <a:off x="5053" y="1360"/>
              <a:ext cx="9" cy="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288"/>
            <p:cNvSpPr>
              <a:spLocks/>
            </p:cNvSpPr>
            <p:nvPr/>
          </p:nvSpPr>
          <p:spPr bwMode="auto">
            <a:xfrm>
              <a:off x="5043" y="1363"/>
              <a:ext cx="24" cy="22"/>
            </a:xfrm>
            <a:custGeom>
              <a:avLst/>
              <a:gdLst>
                <a:gd name="T0" fmla="*/ 11 w 24"/>
                <a:gd name="T1" fmla="*/ 18 h 22"/>
                <a:gd name="T2" fmla="*/ 11 w 24"/>
                <a:gd name="T3" fmla="*/ 18 h 22"/>
                <a:gd name="T4" fmla="*/ 12 w 24"/>
                <a:gd name="T5" fmla="*/ 17 h 22"/>
                <a:gd name="T6" fmla="*/ 17 w 24"/>
                <a:gd name="T7" fmla="*/ 21 h 22"/>
                <a:gd name="T8" fmla="*/ 23 w 24"/>
                <a:gd name="T9" fmla="*/ 12 h 22"/>
                <a:gd name="T10" fmla="*/ 19 w 24"/>
                <a:gd name="T11" fmla="*/ 8 h 22"/>
                <a:gd name="T12" fmla="*/ 20 w 24"/>
                <a:gd name="T13" fmla="*/ 7 h 22"/>
                <a:gd name="T14" fmla="*/ 15 w 24"/>
                <a:gd name="T15" fmla="*/ 4 h 22"/>
                <a:gd name="T16" fmla="*/ 14 w 24"/>
                <a:gd name="T17" fmla="*/ 6 h 22"/>
                <a:gd name="T18" fmla="*/ 10 w 24"/>
                <a:gd name="T19" fmla="*/ 2 h 22"/>
                <a:gd name="T20" fmla="*/ 4 w 24"/>
                <a:gd name="T21" fmla="*/ 0 h 22"/>
                <a:gd name="T22" fmla="*/ 4 w 24"/>
                <a:gd name="T23" fmla="*/ 0 h 22"/>
                <a:gd name="T24" fmla="*/ 3 w 24"/>
                <a:gd name="T25" fmla="*/ 2 h 22"/>
                <a:gd name="T26" fmla="*/ 1 w 24"/>
                <a:gd name="T27" fmla="*/ 4 h 22"/>
                <a:gd name="T28" fmla="*/ 0 w 24"/>
                <a:gd name="T29" fmla="*/ 5 h 22"/>
                <a:gd name="T30" fmla="*/ 0 w 24"/>
                <a:gd name="T31" fmla="*/ 5 h 22"/>
                <a:gd name="T32" fmla="*/ 3 w 24"/>
                <a:gd name="T33" fmla="*/ 11 h 22"/>
                <a:gd name="T34" fmla="*/ 8 w 24"/>
                <a:gd name="T35" fmla="*/ 14 h 22"/>
                <a:gd name="T36" fmla="*/ 7 w 24"/>
                <a:gd name="T37" fmla="*/ 15 h 22"/>
                <a:gd name="T38" fmla="*/ 11 w 24"/>
                <a:gd name="T39" fmla="*/ 18 h 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2">
                  <a:moveTo>
                    <a:pt x="11" y="18"/>
                  </a:moveTo>
                  <a:lnTo>
                    <a:pt x="11" y="18"/>
                  </a:lnTo>
                  <a:lnTo>
                    <a:pt x="12" y="17"/>
                  </a:lnTo>
                  <a:lnTo>
                    <a:pt x="17" y="21"/>
                  </a:lnTo>
                  <a:lnTo>
                    <a:pt x="23" y="12"/>
                  </a:lnTo>
                  <a:lnTo>
                    <a:pt x="19" y="8"/>
                  </a:lnTo>
                  <a:lnTo>
                    <a:pt x="20" y="7"/>
                  </a:lnTo>
                  <a:lnTo>
                    <a:pt x="15" y="4"/>
                  </a:lnTo>
                  <a:lnTo>
                    <a:pt x="14" y="6"/>
                  </a:lnTo>
                  <a:lnTo>
                    <a:pt x="10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3" y="11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11" y="18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289"/>
            <p:cNvSpPr>
              <a:spLocks/>
            </p:cNvSpPr>
            <p:nvPr/>
          </p:nvSpPr>
          <p:spPr bwMode="auto">
            <a:xfrm>
              <a:off x="5040" y="1360"/>
              <a:ext cx="23" cy="25"/>
            </a:xfrm>
            <a:custGeom>
              <a:avLst/>
              <a:gdLst>
                <a:gd name="T0" fmla="*/ 8 w 23"/>
                <a:gd name="T1" fmla="*/ 0 h 25"/>
                <a:gd name="T2" fmla="*/ 22 w 23"/>
                <a:gd name="T3" fmla="*/ 18 h 25"/>
                <a:gd name="T4" fmla="*/ 15 w 23"/>
                <a:gd name="T5" fmla="*/ 24 h 25"/>
                <a:gd name="T6" fmla="*/ 0 w 23"/>
                <a:gd name="T7" fmla="*/ 6 h 25"/>
                <a:gd name="T8" fmla="*/ 8 w 23"/>
                <a:gd name="T9" fmla="*/ 0 h 25"/>
                <a:gd name="T10" fmla="*/ 8 w 23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25">
                  <a:moveTo>
                    <a:pt x="8" y="0"/>
                  </a:moveTo>
                  <a:lnTo>
                    <a:pt x="22" y="18"/>
                  </a:lnTo>
                  <a:lnTo>
                    <a:pt x="15" y="24"/>
                  </a:lnTo>
                  <a:lnTo>
                    <a:pt x="0" y="6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290"/>
            <p:cNvSpPr>
              <a:spLocks/>
            </p:cNvSpPr>
            <p:nvPr/>
          </p:nvSpPr>
          <p:spPr bwMode="auto">
            <a:xfrm>
              <a:off x="5053" y="1368"/>
              <a:ext cx="23" cy="18"/>
            </a:xfrm>
            <a:custGeom>
              <a:avLst/>
              <a:gdLst>
                <a:gd name="T0" fmla="*/ 3 w 23"/>
                <a:gd name="T1" fmla="*/ 3 h 18"/>
                <a:gd name="T2" fmla="*/ 3 w 23"/>
                <a:gd name="T3" fmla="*/ 3 h 18"/>
                <a:gd name="T4" fmla="*/ 1 w 23"/>
                <a:gd name="T5" fmla="*/ 5 h 18"/>
                <a:gd name="T6" fmla="*/ 0 w 23"/>
                <a:gd name="T7" fmla="*/ 6 h 18"/>
                <a:gd name="T8" fmla="*/ 1 w 23"/>
                <a:gd name="T9" fmla="*/ 10 h 18"/>
                <a:gd name="T10" fmla="*/ 4 w 23"/>
                <a:gd name="T11" fmla="*/ 12 h 18"/>
                <a:gd name="T12" fmla="*/ 3 w 23"/>
                <a:gd name="T13" fmla="*/ 14 h 18"/>
                <a:gd name="T14" fmla="*/ 6 w 23"/>
                <a:gd name="T15" fmla="*/ 16 h 18"/>
                <a:gd name="T16" fmla="*/ 15 w 23"/>
                <a:gd name="T17" fmla="*/ 17 h 18"/>
                <a:gd name="T18" fmla="*/ 19 w 23"/>
                <a:gd name="T19" fmla="*/ 17 h 18"/>
                <a:gd name="T20" fmla="*/ 22 w 23"/>
                <a:gd name="T21" fmla="*/ 13 h 18"/>
                <a:gd name="T22" fmla="*/ 16 w 23"/>
                <a:gd name="T23" fmla="*/ 4 h 18"/>
                <a:gd name="T24" fmla="*/ 13 w 23"/>
                <a:gd name="T25" fmla="*/ 2 h 18"/>
                <a:gd name="T26" fmla="*/ 13 w 23"/>
                <a:gd name="T27" fmla="*/ 2 h 18"/>
                <a:gd name="T28" fmla="*/ 9 w 23"/>
                <a:gd name="T29" fmla="*/ 0 h 18"/>
                <a:gd name="T30" fmla="*/ 5 w 23"/>
                <a:gd name="T31" fmla="*/ 0 h 18"/>
                <a:gd name="T32" fmla="*/ 3 w 23"/>
                <a:gd name="T33" fmla="*/ 2 h 18"/>
                <a:gd name="T34" fmla="*/ 3 w 23"/>
                <a:gd name="T35" fmla="*/ 2 h 18"/>
                <a:gd name="T36" fmla="*/ 3 w 23"/>
                <a:gd name="T37" fmla="*/ 3 h 1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3" h="18">
                  <a:moveTo>
                    <a:pt x="3" y="3"/>
                  </a:moveTo>
                  <a:lnTo>
                    <a:pt x="3" y="3"/>
                  </a:lnTo>
                  <a:lnTo>
                    <a:pt x="1" y="5"/>
                  </a:lnTo>
                  <a:lnTo>
                    <a:pt x="0" y="6"/>
                  </a:lnTo>
                  <a:lnTo>
                    <a:pt x="1" y="10"/>
                  </a:lnTo>
                  <a:lnTo>
                    <a:pt x="4" y="12"/>
                  </a:lnTo>
                  <a:lnTo>
                    <a:pt x="3" y="14"/>
                  </a:lnTo>
                  <a:lnTo>
                    <a:pt x="6" y="16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22" y="13"/>
                  </a:lnTo>
                  <a:lnTo>
                    <a:pt x="16" y="4"/>
                  </a:lnTo>
                  <a:lnTo>
                    <a:pt x="13" y="2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Line 291"/>
            <p:cNvSpPr>
              <a:spLocks noChangeShapeType="1"/>
            </p:cNvSpPr>
            <p:nvPr/>
          </p:nvSpPr>
          <p:spPr bwMode="auto">
            <a:xfrm>
              <a:off x="5054" y="1354"/>
              <a:ext cx="14" cy="10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Line 292"/>
            <p:cNvSpPr>
              <a:spLocks noChangeShapeType="1"/>
            </p:cNvSpPr>
            <p:nvPr/>
          </p:nvSpPr>
          <p:spPr bwMode="auto">
            <a:xfrm>
              <a:off x="5057" y="1353"/>
              <a:ext cx="8" cy="1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293"/>
            <p:cNvSpPr>
              <a:spLocks/>
            </p:cNvSpPr>
            <p:nvPr/>
          </p:nvSpPr>
          <p:spPr bwMode="auto">
            <a:xfrm>
              <a:off x="5049" y="1353"/>
              <a:ext cx="24" cy="21"/>
            </a:xfrm>
            <a:custGeom>
              <a:avLst/>
              <a:gdLst>
                <a:gd name="T0" fmla="*/ 11 w 24"/>
                <a:gd name="T1" fmla="*/ 18 h 21"/>
                <a:gd name="T2" fmla="*/ 11 w 24"/>
                <a:gd name="T3" fmla="*/ 18 h 21"/>
                <a:gd name="T4" fmla="*/ 11 w 24"/>
                <a:gd name="T5" fmla="*/ 18 h 21"/>
                <a:gd name="T6" fmla="*/ 16 w 24"/>
                <a:gd name="T7" fmla="*/ 20 h 21"/>
                <a:gd name="T8" fmla="*/ 23 w 24"/>
                <a:gd name="T9" fmla="*/ 12 h 21"/>
                <a:gd name="T10" fmla="*/ 18 w 24"/>
                <a:gd name="T11" fmla="*/ 8 h 21"/>
                <a:gd name="T12" fmla="*/ 20 w 24"/>
                <a:gd name="T13" fmla="*/ 7 h 21"/>
                <a:gd name="T14" fmla="*/ 15 w 24"/>
                <a:gd name="T15" fmla="*/ 3 h 21"/>
                <a:gd name="T16" fmla="*/ 14 w 24"/>
                <a:gd name="T17" fmla="*/ 5 h 21"/>
                <a:gd name="T18" fmla="*/ 10 w 24"/>
                <a:gd name="T19" fmla="*/ 1 h 21"/>
                <a:gd name="T20" fmla="*/ 3 w 24"/>
                <a:gd name="T21" fmla="*/ 0 h 21"/>
                <a:gd name="T22" fmla="*/ 3 w 24"/>
                <a:gd name="T23" fmla="*/ 0 h 21"/>
                <a:gd name="T24" fmla="*/ 2 w 24"/>
                <a:gd name="T25" fmla="*/ 2 h 21"/>
                <a:gd name="T26" fmla="*/ 2 w 24"/>
                <a:gd name="T27" fmla="*/ 3 h 21"/>
                <a:gd name="T28" fmla="*/ 2 w 24"/>
                <a:gd name="T29" fmla="*/ 3 h 21"/>
                <a:gd name="T30" fmla="*/ 0 w 24"/>
                <a:gd name="T31" fmla="*/ 4 h 21"/>
                <a:gd name="T32" fmla="*/ 2 w 24"/>
                <a:gd name="T33" fmla="*/ 11 h 21"/>
                <a:gd name="T34" fmla="*/ 6 w 24"/>
                <a:gd name="T35" fmla="*/ 14 h 21"/>
                <a:gd name="T36" fmla="*/ 6 w 24"/>
                <a:gd name="T37" fmla="*/ 14 h 21"/>
                <a:gd name="T38" fmla="*/ 11 w 24"/>
                <a:gd name="T39" fmla="*/ 18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1">
                  <a:moveTo>
                    <a:pt x="11" y="18"/>
                  </a:moveTo>
                  <a:lnTo>
                    <a:pt x="11" y="18"/>
                  </a:lnTo>
                  <a:lnTo>
                    <a:pt x="16" y="20"/>
                  </a:lnTo>
                  <a:lnTo>
                    <a:pt x="23" y="12"/>
                  </a:lnTo>
                  <a:lnTo>
                    <a:pt x="18" y="8"/>
                  </a:lnTo>
                  <a:lnTo>
                    <a:pt x="20" y="7"/>
                  </a:lnTo>
                  <a:lnTo>
                    <a:pt x="15" y="3"/>
                  </a:lnTo>
                  <a:lnTo>
                    <a:pt x="14" y="5"/>
                  </a:lnTo>
                  <a:lnTo>
                    <a:pt x="10" y="1"/>
                  </a:lnTo>
                  <a:lnTo>
                    <a:pt x="3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0" y="4"/>
                  </a:lnTo>
                  <a:lnTo>
                    <a:pt x="2" y="11"/>
                  </a:lnTo>
                  <a:lnTo>
                    <a:pt x="6" y="14"/>
                  </a:lnTo>
                  <a:lnTo>
                    <a:pt x="11" y="18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294"/>
            <p:cNvSpPr>
              <a:spLocks/>
            </p:cNvSpPr>
            <p:nvPr/>
          </p:nvSpPr>
          <p:spPr bwMode="auto">
            <a:xfrm>
              <a:off x="5047" y="1350"/>
              <a:ext cx="23" cy="25"/>
            </a:xfrm>
            <a:custGeom>
              <a:avLst/>
              <a:gdLst>
                <a:gd name="T0" fmla="*/ 8 w 23"/>
                <a:gd name="T1" fmla="*/ 0 h 25"/>
                <a:gd name="T2" fmla="*/ 22 w 23"/>
                <a:gd name="T3" fmla="*/ 18 h 25"/>
                <a:gd name="T4" fmla="*/ 15 w 23"/>
                <a:gd name="T5" fmla="*/ 24 h 25"/>
                <a:gd name="T6" fmla="*/ 0 w 23"/>
                <a:gd name="T7" fmla="*/ 6 h 25"/>
                <a:gd name="T8" fmla="*/ 8 w 2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25">
                  <a:moveTo>
                    <a:pt x="8" y="0"/>
                  </a:moveTo>
                  <a:lnTo>
                    <a:pt x="22" y="18"/>
                  </a:lnTo>
                  <a:lnTo>
                    <a:pt x="15" y="24"/>
                  </a:lnTo>
                  <a:lnTo>
                    <a:pt x="0" y="6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295"/>
            <p:cNvSpPr>
              <a:spLocks/>
            </p:cNvSpPr>
            <p:nvPr/>
          </p:nvSpPr>
          <p:spPr bwMode="auto">
            <a:xfrm>
              <a:off x="5058" y="1365"/>
              <a:ext cx="24" cy="17"/>
            </a:xfrm>
            <a:custGeom>
              <a:avLst/>
              <a:gdLst>
                <a:gd name="T0" fmla="*/ 3 w 24"/>
                <a:gd name="T1" fmla="*/ 1 h 17"/>
                <a:gd name="T2" fmla="*/ 2 w 24"/>
                <a:gd name="T3" fmla="*/ 3 h 17"/>
                <a:gd name="T4" fmla="*/ 2 w 24"/>
                <a:gd name="T5" fmla="*/ 3 h 17"/>
                <a:gd name="T6" fmla="*/ 0 w 24"/>
                <a:gd name="T7" fmla="*/ 5 h 17"/>
                <a:gd name="T8" fmla="*/ 1 w 24"/>
                <a:gd name="T9" fmla="*/ 9 h 17"/>
                <a:gd name="T10" fmla="*/ 5 w 24"/>
                <a:gd name="T11" fmla="*/ 11 h 17"/>
                <a:gd name="T12" fmla="*/ 3 w 24"/>
                <a:gd name="T13" fmla="*/ 13 h 17"/>
                <a:gd name="T14" fmla="*/ 6 w 24"/>
                <a:gd name="T15" fmla="*/ 14 h 17"/>
                <a:gd name="T16" fmla="*/ 20 w 24"/>
                <a:gd name="T17" fmla="*/ 16 h 17"/>
                <a:gd name="T18" fmla="*/ 23 w 24"/>
                <a:gd name="T19" fmla="*/ 12 h 17"/>
                <a:gd name="T20" fmla="*/ 17 w 24"/>
                <a:gd name="T21" fmla="*/ 2 h 17"/>
                <a:gd name="T22" fmla="*/ 14 w 24"/>
                <a:gd name="T23" fmla="*/ 0 h 17"/>
                <a:gd name="T24" fmla="*/ 13 w 24"/>
                <a:gd name="T25" fmla="*/ 2 h 17"/>
                <a:gd name="T26" fmla="*/ 10 w 24"/>
                <a:gd name="T27" fmla="*/ 0 h 17"/>
                <a:gd name="T28" fmla="*/ 4 w 24"/>
                <a:gd name="T29" fmla="*/ 0 h 17"/>
                <a:gd name="T30" fmla="*/ 4 w 24"/>
                <a:gd name="T31" fmla="*/ 0 h 17"/>
                <a:gd name="T32" fmla="*/ 3 w 24"/>
                <a:gd name="T33" fmla="*/ 1 h 17"/>
                <a:gd name="T34" fmla="*/ 3 w 24"/>
                <a:gd name="T35" fmla="*/ 1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" h="17">
                  <a:moveTo>
                    <a:pt x="3" y="1"/>
                  </a:moveTo>
                  <a:lnTo>
                    <a:pt x="2" y="3"/>
                  </a:lnTo>
                  <a:lnTo>
                    <a:pt x="0" y="5"/>
                  </a:lnTo>
                  <a:lnTo>
                    <a:pt x="1" y="9"/>
                  </a:lnTo>
                  <a:lnTo>
                    <a:pt x="5" y="11"/>
                  </a:lnTo>
                  <a:lnTo>
                    <a:pt x="3" y="13"/>
                  </a:lnTo>
                  <a:lnTo>
                    <a:pt x="6" y="14"/>
                  </a:lnTo>
                  <a:lnTo>
                    <a:pt x="20" y="16"/>
                  </a:lnTo>
                  <a:lnTo>
                    <a:pt x="23" y="12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4" y="0"/>
                  </a:lnTo>
                  <a:lnTo>
                    <a:pt x="3" y="1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Line 296"/>
            <p:cNvSpPr>
              <a:spLocks noChangeShapeType="1"/>
            </p:cNvSpPr>
            <p:nvPr/>
          </p:nvSpPr>
          <p:spPr bwMode="auto">
            <a:xfrm>
              <a:off x="5048" y="1343"/>
              <a:ext cx="8" cy="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Line 297"/>
            <p:cNvSpPr>
              <a:spLocks noChangeShapeType="1"/>
            </p:cNvSpPr>
            <p:nvPr/>
          </p:nvSpPr>
          <p:spPr bwMode="auto">
            <a:xfrm>
              <a:off x="5050" y="1338"/>
              <a:ext cx="9" cy="1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298"/>
            <p:cNvSpPr>
              <a:spLocks/>
            </p:cNvSpPr>
            <p:nvPr/>
          </p:nvSpPr>
          <p:spPr bwMode="auto">
            <a:xfrm>
              <a:off x="5045" y="1345"/>
              <a:ext cx="23" cy="19"/>
            </a:xfrm>
            <a:custGeom>
              <a:avLst/>
              <a:gdLst>
                <a:gd name="T0" fmla="*/ 10 w 23"/>
                <a:gd name="T1" fmla="*/ 18 h 19"/>
                <a:gd name="T2" fmla="*/ 10 w 23"/>
                <a:gd name="T3" fmla="*/ 18 h 19"/>
                <a:gd name="T4" fmla="*/ 11 w 23"/>
                <a:gd name="T5" fmla="*/ 15 h 19"/>
                <a:gd name="T6" fmla="*/ 15 w 23"/>
                <a:gd name="T7" fmla="*/ 18 h 19"/>
                <a:gd name="T8" fmla="*/ 22 w 23"/>
                <a:gd name="T9" fmla="*/ 10 h 19"/>
                <a:gd name="T10" fmla="*/ 18 w 23"/>
                <a:gd name="T11" fmla="*/ 8 h 19"/>
                <a:gd name="T12" fmla="*/ 19 w 23"/>
                <a:gd name="T13" fmla="*/ 5 h 19"/>
                <a:gd name="T14" fmla="*/ 16 w 23"/>
                <a:gd name="T15" fmla="*/ 3 h 19"/>
                <a:gd name="T16" fmla="*/ 14 w 23"/>
                <a:gd name="T17" fmla="*/ 4 h 19"/>
                <a:gd name="T18" fmla="*/ 11 w 23"/>
                <a:gd name="T19" fmla="*/ 2 h 19"/>
                <a:gd name="T20" fmla="*/ 6 w 23"/>
                <a:gd name="T21" fmla="*/ 0 h 19"/>
                <a:gd name="T22" fmla="*/ 5 w 23"/>
                <a:gd name="T23" fmla="*/ 3 h 19"/>
                <a:gd name="T24" fmla="*/ 1 w 23"/>
                <a:gd name="T25" fmla="*/ 0 h 19"/>
                <a:gd name="T26" fmla="*/ 0 w 23"/>
                <a:gd name="T27" fmla="*/ 2 h 19"/>
                <a:gd name="T28" fmla="*/ 3 w 23"/>
                <a:gd name="T29" fmla="*/ 6 h 19"/>
                <a:gd name="T30" fmla="*/ 3 w 23"/>
                <a:gd name="T31" fmla="*/ 6 h 19"/>
                <a:gd name="T32" fmla="*/ 4 w 23"/>
                <a:gd name="T33" fmla="*/ 10 h 19"/>
                <a:gd name="T34" fmla="*/ 8 w 23"/>
                <a:gd name="T35" fmla="*/ 12 h 19"/>
                <a:gd name="T36" fmla="*/ 7 w 23"/>
                <a:gd name="T37" fmla="*/ 15 h 19"/>
                <a:gd name="T38" fmla="*/ 10 w 23"/>
                <a:gd name="T39" fmla="*/ 18 h 1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" h="19">
                  <a:moveTo>
                    <a:pt x="10" y="18"/>
                  </a:moveTo>
                  <a:lnTo>
                    <a:pt x="10" y="18"/>
                  </a:lnTo>
                  <a:lnTo>
                    <a:pt x="11" y="15"/>
                  </a:lnTo>
                  <a:lnTo>
                    <a:pt x="15" y="18"/>
                  </a:lnTo>
                  <a:lnTo>
                    <a:pt x="22" y="10"/>
                  </a:lnTo>
                  <a:lnTo>
                    <a:pt x="18" y="8"/>
                  </a:lnTo>
                  <a:lnTo>
                    <a:pt x="19" y="5"/>
                  </a:lnTo>
                  <a:lnTo>
                    <a:pt x="16" y="3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6" y="0"/>
                  </a:lnTo>
                  <a:lnTo>
                    <a:pt x="5" y="3"/>
                  </a:lnTo>
                  <a:lnTo>
                    <a:pt x="1" y="0"/>
                  </a:lnTo>
                  <a:lnTo>
                    <a:pt x="0" y="2"/>
                  </a:lnTo>
                  <a:lnTo>
                    <a:pt x="3" y="6"/>
                  </a:lnTo>
                  <a:lnTo>
                    <a:pt x="4" y="10"/>
                  </a:lnTo>
                  <a:lnTo>
                    <a:pt x="8" y="12"/>
                  </a:lnTo>
                  <a:lnTo>
                    <a:pt x="7" y="15"/>
                  </a:lnTo>
                  <a:lnTo>
                    <a:pt x="10" y="18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299"/>
            <p:cNvSpPr>
              <a:spLocks/>
            </p:cNvSpPr>
            <p:nvPr/>
          </p:nvSpPr>
          <p:spPr bwMode="auto">
            <a:xfrm>
              <a:off x="5043" y="1342"/>
              <a:ext cx="23" cy="24"/>
            </a:xfrm>
            <a:custGeom>
              <a:avLst/>
              <a:gdLst>
                <a:gd name="T0" fmla="*/ 8 w 23"/>
                <a:gd name="T1" fmla="*/ 0 h 24"/>
                <a:gd name="T2" fmla="*/ 22 w 23"/>
                <a:gd name="T3" fmla="*/ 17 h 24"/>
                <a:gd name="T4" fmla="*/ 14 w 23"/>
                <a:gd name="T5" fmla="*/ 23 h 24"/>
                <a:gd name="T6" fmla="*/ 0 w 23"/>
                <a:gd name="T7" fmla="*/ 6 h 24"/>
                <a:gd name="T8" fmla="*/ 8 w 23"/>
                <a:gd name="T9" fmla="*/ 0 h 24"/>
                <a:gd name="T10" fmla="*/ 8 w 23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24">
                  <a:moveTo>
                    <a:pt x="8" y="0"/>
                  </a:moveTo>
                  <a:lnTo>
                    <a:pt x="22" y="17"/>
                  </a:lnTo>
                  <a:lnTo>
                    <a:pt x="14" y="23"/>
                  </a:lnTo>
                  <a:lnTo>
                    <a:pt x="0" y="6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300"/>
            <p:cNvSpPr>
              <a:spLocks/>
            </p:cNvSpPr>
            <p:nvPr/>
          </p:nvSpPr>
          <p:spPr bwMode="auto">
            <a:xfrm>
              <a:off x="5050" y="1351"/>
              <a:ext cx="23" cy="18"/>
            </a:xfrm>
            <a:custGeom>
              <a:avLst/>
              <a:gdLst>
                <a:gd name="T0" fmla="*/ 3 w 23"/>
                <a:gd name="T1" fmla="*/ 3 h 18"/>
                <a:gd name="T2" fmla="*/ 1 w 23"/>
                <a:gd name="T3" fmla="*/ 4 h 18"/>
                <a:gd name="T4" fmla="*/ 1 w 23"/>
                <a:gd name="T5" fmla="*/ 4 h 18"/>
                <a:gd name="T6" fmla="*/ 0 w 23"/>
                <a:gd name="T7" fmla="*/ 6 h 18"/>
                <a:gd name="T8" fmla="*/ 1 w 23"/>
                <a:gd name="T9" fmla="*/ 10 h 18"/>
                <a:gd name="T10" fmla="*/ 5 w 23"/>
                <a:gd name="T11" fmla="*/ 13 h 18"/>
                <a:gd name="T12" fmla="*/ 3 w 23"/>
                <a:gd name="T13" fmla="*/ 14 h 18"/>
                <a:gd name="T14" fmla="*/ 7 w 23"/>
                <a:gd name="T15" fmla="*/ 15 h 18"/>
                <a:gd name="T16" fmla="*/ 12 w 23"/>
                <a:gd name="T17" fmla="*/ 16 h 18"/>
                <a:gd name="T18" fmla="*/ 12 w 23"/>
                <a:gd name="T19" fmla="*/ 16 h 18"/>
                <a:gd name="T20" fmla="*/ 16 w 23"/>
                <a:gd name="T21" fmla="*/ 16 h 18"/>
                <a:gd name="T22" fmla="*/ 18 w 23"/>
                <a:gd name="T23" fmla="*/ 15 h 18"/>
                <a:gd name="T24" fmla="*/ 21 w 23"/>
                <a:gd name="T25" fmla="*/ 17 h 18"/>
                <a:gd name="T26" fmla="*/ 22 w 23"/>
                <a:gd name="T27" fmla="*/ 15 h 18"/>
                <a:gd name="T28" fmla="*/ 21 w 23"/>
                <a:gd name="T29" fmla="*/ 12 h 18"/>
                <a:gd name="T30" fmla="*/ 22 w 23"/>
                <a:gd name="T31" fmla="*/ 9 h 18"/>
                <a:gd name="T32" fmla="*/ 20 w 23"/>
                <a:gd name="T33" fmla="*/ 6 h 18"/>
                <a:gd name="T34" fmla="*/ 20 w 23"/>
                <a:gd name="T35" fmla="*/ 6 h 18"/>
                <a:gd name="T36" fmla="*/ 17 w 23"/>
                <a:gd name="T37" fmla="*/ 4 h 18"/>
                <a:gd name="T38" fmla="*/ 14 w 23"/>
                <a:gd name="T39" fmla="*/ 2 h 18"/>
                <a:gd name="T40" fmla="*/ 14 w 23"/>
                <a:gd name="T41" fmla="*/ 2 h 18"/>
                <a:gd name="T42" fmla="*/ 11 w 23"/>
                <a:gd name="T43" fmla="*/ 0 h 18"/>
                <a:gd name="T44" fmla="*/ 6 w 23"/>
                <a:gd name="T45" fmla="*/ 0 h 18"/>
                <a:gd name="T46" fmla="*/ 4 w 23"/>
                <a:gd name="T47" fmla="*/ 1 h 18"/>
                <a:gd name="T48" fmla="*/ 3 w 23"/>
                <a:gd name="T49" fmla="*/ 3 h 18"/>
                <a:gd name="T50" fmla="*/ 3 w 23"/>
                <a:gd name="T51" fmla="*/ 3 h 1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18">
                  <a:moveTo>
                    <a:pt x="3" y="3"/>
                  </a:moveTo>
                  <a:lnTo>
                    <a:pt x="1" y="4"/>
                  </a:lnTo>
                  <a:lnTo>
                    <a:pt x="0" y="6"/>
                  </a:lnTo>
                  <a:lnTo>
                    <a:pt x="1" y="10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7" y="15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8" y="15"/>
                  </a:lnTo>
                  <a:lnTo>
                    <a:pt x="21" y="17"/>
                  </a:lnTo>
                  <a:lnTo>
                    <a:pt x="22" y="15"/>
                  </a:lnTo>
                  <a:lnTo>
                    <a:pt x="21" y="12"/>
                  </a:lnTo>
                  <a:lnTo>
                    <a:pt x="22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3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Line 301"/>
            <p:cNvSpPr>
              <a:spLocks noChangeShapeType="1"/>
            </p:cNvSpPr>
            <p:nvPr/>
          </p:nvSpPr>
          <p:spPr bwMode="auto">
            <a:xfrm>
              <a:off x="5068" y="1356"/>
              <a:ext cx="8" cy="7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Line 302"/>
            <p:cNvSpPr>
              <a:spLocks noChangeShapeType="1"/>
            </p:cNvSpPr>
            <p:nvPr/>
          </p:nvSpPr>
          <p:spPr bwMode="auto">
            <a:xfrm>
              <a:off x="5071" y="1354"/>
              <a:ext cx="8" cy="1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303"/>
            <p:cNvSpPr>
              <a:spLocks/>
            </p:cNvSpPr>
            <p:nvPr/>
          </p:nvSpPr>
          <p:spPr bwMode="auto">
            <a:xfrm>
              <a:off x="5064" y="1357"/>
              <a:ext cx="24" cy="21"/>
            </a:xfrm>
            <a:custGeom>
              <a:avLst/>
              <a:gdLst>
                <a:gd name="T0" fmla="*/ 10 w 24"/>
                <a:gd name="T1" fmla="*/ 16 h 21"/>
                <a:gd name="T2" fmla="*/ 15 w 24"/>
                <a:gd name="T3" fmla="*/ 20 h 21"/>
                <a:gd name="T4" fmla="*/ 16 w 24"/>
                <a:gd name="T5" fmla="*/ 18 h 21"/>
                <a:gd name="T6" fmla="*/ 16 w 24"/>
                <a:gd name="T7" fmla="*/ 18 h 21"/>
                <a:gd name="T8" fmla="*/ 22 w 24"/>
                <a:gd name="T9" fmla="*/ 10 h 21"/>
                <a:gd name="T10" fmla="*/ 22 w 24"/>
                <a:gd name="T11" fmla="*/ 10 h 21"/>
                <a:gd name="T12" fmla="*/ 23 w 24"/>
                <a:gd name="T13" fmla="*/ 8 h 21"/>
                <a:gd name="T14" fmla="*/ 19 w 24"/>
                <a:gd name="T15" fmla="*/ 5 h 21"/>
                <a:gd name="T16" fmla="*/ 13 w 24"/>
                <a:gd name="T17" fmla="*/ 3 h 21"/>
                <a:gd name="T18" fmla="*/ 13 w 24"/>
                <a:gd name="T19" fmla="*/ 3 h 21"/>
                <a:gd name="T20" fmla="*/ 8 w 24"/>
                <a:gd name="T21" fmla="*/ 2 h 21"/>
                <a:gd name="T22" fmla="*/ 8 w 24"/>
                <a:gd name="T23" fmla="*/ 2 h 21"/>
                <a:gd name="T24" fmla="*/ 2 w 24"/>
                <a:gd name="T25" fmla="*/ 0 h 21"/>
                <a:gd name="T26" fmla="*/ 0 w 24"/>
                <a:gd name="T27" fmla="*/ 2 h 21"/>
                <a:gd name="T28" fmla="*/ 4 w 24"/>
                <a:gd name="T29" fmla="*/ 7 h 21"/>
                <a:gd name="T30" fmla="*/ 4 w 24"/>
                <a:gd name="T31" fmla="*/ 7 h 21"/>
                <a:gd name="T32" fmla="*/ 7 w 24"/>
                <a:gd name="T33" fmla="*/ 12 h 21"/>
                <a:gd name="T34" fmla="*/ 7 w 24"/>
                <a:gd name="T35" fmla="*/ 12 h 21"/>
                <a:gd name="T36" fmla="*/ 10 w 24"/>
                <a:gd name="T37" fmla="*/ 16 h 21"/>
                <a:gd name="T38" fmla="*/ 10 w 24"/>
                <a:gd name="T39" fmla="*/ 16 h 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1">
                  <a:moveTo>
                    <a:pt x="10" y="16"/>
                  </a:moveTo>
                  <a:lnTo>
                    <a:pt x="15" y="20"/>
                  </a:lnTo>
                  <a:lnTo>
                    <a:pt x="16" y="18"/>
                  </a:lnTo>
                  <a:lnTo>
                    <a:pt x="22" y="10"/>
                  </a:lnTo>
                  <a:lnTo>
                    <a:pt x="23" y="8"/>
                  </a:lnTo>
                  <a:lnTo>
                    <a:pt x="19" y="5"/>
                  </a:lnTo>
                  <a:lnTo>
                    <a:pt x="13" y="3"/>
                  </a:lnTo>
                  <a:lnTo>
                    <a:pt x="8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7"/>
                  </a:lnTo>
                  <a:lnTo>
                    <a:pt x="7" y="12"/>
                  </a:lnTo>
                  <a:lnTo>
                    <a:pt x="10" y="16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Freeform 304"/>
            <p:cNvSpPr>
              <a:spLocks/>
            </p:cNvSpPr>
            <p:nvPr/>
          </p:nvSpPr>
          <p:spPr bwMode="auto">
            <a:xfrm>
              <a:off x="5060" y="1354"/>
              <a:ext cx="24" cy="25"/>
            </a:xfrm>
            <a:custGeom>
              <a:avLst/>
              <a:gdLst>
                <a:gd name="T0" fmla="*/ 9 w 24"/>
                <a:gd name="T1" fmla="*/ 0 h 25"/>
                <a:gd name="T2" fmla="*/ 23 w 24"/>
                <a:gd name="T3" fmla="*/ 19 h 25"/>
                <a:gd name="T4" fmla="*/ 16 w 24"/>
                <a:gd name="T5" fmla="*/ 24 h 25"/>
                <a:gd name="T6" fmla="*/ 0 w 24"/>
                <a:gd name="T7" fmla="*/ 6 h 25"/>
                <a:gd name="T8" fmla="*/ 9 w 24"/>
                <a:gd name="T9" fmla="*/ 0 h 25"/>
                <a:gd name="T10" fmla="*/ 9 w 24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25">
                  <a:moveTo>
                    <a:pt x="9" y="0"/>
                  </a:moveTo>
                  <a:lnTo>
                    <a:pt x="23" y="19"/>
                  </a:lnTo>
                  <a:lnTo>
                    <a:pt x="16" y="24"/>
                  </a:lnTo>
                  <a:lnTo>
                    <a:pt x="0" y="6"/>
                  </a:lnTo>
                  <a:lnTo>
                    <a:pt x="9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305"/>
            <p:cNvSpPr>
              <a:spLocks/>
            </p:cNvSpPr>
            <p:nvPr/>
          </p:nvSpPr>
          <p:spPr bwMode="auto">
            <a:xfrm>
              <a:off x="5074" y="1368"/>
              <a:ext cx="20" cy="17"/>
            </a:xfrm>
            <a:custGeom>
              <a:avLst/>
              <a:gdLst>
                <a:gd name="T0" fmla="*/ 1 w 20"/>
                <a:gd name="T1" fmla="*/ 2 h 17"/>
                <a:gd name="T2" fmla="*/ 0 w 20"/>
                <a:gd name="T3" fmla="*/ 3 h 17"/>
                <a:gd name="T4" fmla="*/ 2 w 20"/>
                <a:gd name="T5" fmla="*/ 5 h 17"/>
                <a:gd name="T6" fmla="*/ 0 w 20"/>
                <a:gd name="T7" fmla="*/ 7 h 17"/>
                <a:gd name="T8" fmla="*/ 1 w 20"/>
                <a:gd name="T9" fmla="*/ 10 h 17"/>
                <a:gd name="T10" fmla="*/ 1 w 20"/>
                <a:gd name="T11" fmla="*/ 10 h 17"/>
                <a:gd name="T12" fmla="*/ 3 w 20"/>
                <a:gd name="T13" fmla="*/ 13 h 17"/>
                <a:gd name="T14" fmla="*/ 5 w 20"/>
                <a:gd name="T15" fmla="*/ 16 h 17"/>
                <a:gd name="T16" fmla="*/ 9 w 20"/>
                <a:gd name="T17" fmla="*/ 16 h 17"/>
                <a:gd name="T18" fmla="*/ 9 w 20"/>
                <a:gd name="T19" fmla="*/ 16 h 17"/>
                <a:gd name="T20" fmla="*/ 13 w 20"/>
                <a:gd name="T21" fmla="*/ 16 h 17"/>
                <a:gd name="T22" fmla="*/ 14 w 20"/>
                <a:gd name="T23" fmla="*/ 13 h 17"/>
                <a:gd name="T24" fmla="*/ 17 w 20"/>
                <a:gd name="T25" fmla="*/ 16 h 17"/>
                <a:gd name="T26" fmla="*/ 19 w 20"/>
                <a:gd name="T27" fmla="*/ 12 h 17"/>
                <a:gd name="T28" fmla="*/ 17 w 20"/>
                <a:gd name="T29" fmla="*/ 10 h 17"/>
                <a:gd name="T30" fmla="*/ 18 w 20"/>
                <a:gd name="T31" fmla="*/ 9 h 17"/>
                <a:gd name="T32" fmla="*/ 17 w 20"/>
                <a:gd name="T33" fmla="*/ 6 h 17"/>
                <a:gd name="T34" fmla="*/ 17 w 20"/>
                <a:gd name="T35" fmla="*/ 6 h 17"/>
                <a:gd name="T36" fmla="*/ 14 w 20"/>
                <a:gd name="T37" fmla="*/ 4 h 17"/>
                <a:gd name="T38" fmla="*/ 12 w 20"/>
                <a:gd name="T39" fmla="*/ 2 h 17"/>
                <a:gd name="T40" fmla="*/ 10 w 20"/>
                <a:gd name="T41" fmla="*/ 0 h 17"/>
                <a:gd name="T42" fmla="*/ 10 w 20"/>
                <a:gd name="T43" fmla="*/ 0 h 17"/>
                <a:gd name="T44" fmla="*/ 6 w 20"/>
                <a:gd name="T45" fmla="*/ 1 h 17"/>
                <a:gd name="T46" fmla="*/ 4 w 20"/>
                <a:gd name="T47" fmla="*/ 2 h 17"/>
                <a:gd name="T48" fmla="*/ 3 w 20"/>
                <a:gd name="T49" fmla="*/ 0 h 17"/>
                <a:gd name="T50" fmla="*/ 1 w 20"/>
                <a:gd name="T51" fmla="*/ 2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17">
                  <a:moveTo>
                    <a:pt x="1" y="2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9" y="16"/>
                  </a:lnTo>
                  <a:lnTo>
                    <a:pt x="13" y="16"/>
                  </a:lnTo>
                  <a:lnTo>
                    <a:pt x="14" y="13"/>
                  </a:lnTo>
                  <a:lnTo>
                    <a:pt x="17" y="16"/>
                  </a:lnTo>
                  <a:lnTo>
                    <a:pt x="19" y="12"/>
                  </a:lnTo>
                  <a:lnTo>
                    <a:pt x="17" y="10"/>
                  </a:lnTo>
                  <a:lnTo>
                    <a:pt x="18" y="9"/>
                  </a:lnTo>
                  <a:lnTo>
                    <a:pt x="17" y="6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3" y="0"/>
                  </a:lnTo>
                  <a:lnTo>
                    <a:pt x="1" y="2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Line 306"/>
            <p:cNvSpPr>
              <a:spLocks noChangeShapeType="1"/>
            </p:cNvSpPr>
            <p:nvPr/>
          </p:nvSpPr>
          <p:spPr bwMode="auto">
            <a:xfrm>
              <a:off x="5062" y="1343"/>
              <a:ext cx="11" cy="11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Line 307"/>
            <p:cNvSpPr>
              <a:spLocks noChangeShapeType="1"/>
            </p:cNvSpPr>
            <p:nvPr/>
          </p:nvSpPr>
          <p:spPr bwMode="auto">
            <a:xfrm>
              <a:off x="5067" y="1342"/>
              <a:ext cx="6" cy="8"/>
            </a:xfrm>
            <a:prstGeom prst="line">
              <a:avLst/>
            </a:prstGeom>
            <a:noFill/>
            <a:ln w="127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308"/>
            <p:cNvSpPr>
              <a:spLocks/>
            </p:cNvSpPr>
            <p:nvPr/>
          </p:nvSpPr>
          <p:spPr bwMode="auto">
            <a:xfrm>
              <a:off x="5057" y="1343"/>
              <a:ext cx="24" cy="22"/>
            </a:xfrm>
            <a:custGeom>
              <a:avLst/>
              <a:gdLst>
                <a:gd name="T0" fmla="*/ 11 w 24"/>
                <a:gd name="T1" fmla="*/ 20 h 22"/>
                <a:gd name="T2" fmla="*/ 11 w 24"/>
                <a:gd name="T3" fmla="*/ 20 h 22"/>
                <a:gd name="T4" fmla="*/ 11 w 24"/>
                <a:gd name="T5" fmla="*/ 20 h 22"/>
                <a:gd name="T6" fmla="*/ 17 w 24"/>
                <a:gd name="T7" fmla="*/ 21 h 22"/>
                <a:gd name="T8" fmla="*/ 23 w 24"/>
                <a:gd name="T9" fmla="*/ 13 h 22"/>
                <a:gd name="T10" fmla="*/ 20 w 24"/>
                <a:gd name="T11" fmla="*/ 8 h 22"/>
                <a:gd name="T12" fmla="*/ 20 w 24"/>
                <a:gd name="T13" fmla="*/ 8 h 22"/>
                <a:gd name="T14" fmla="*/ 16 w 24"/>
                <a:gd name="T15" fmla="*/ 4 h 22"/>
                <a:gd name="T16" fmla="*/ 16 w 24"/>
                <a:gd name="T17" fmla="*/ 4 h 22"/>
                <a:gd name="T18" fmla="*/ 12 w 24"/>
                <a:gd name="T19" fmla="*/ 1 h 22"/>
                <a:gd name="T20" fmla="*/ 5 w 24"/>
                <a:gd name="T21" fmla="*/ 0 h 22"/>
                <a:gd name="T22" fmla="*/ 3 w 24"/>
                <a:gd name="T23" fmla="*/ 1 h 22"/>
                <a:gd name="T24" fmla="*/ 3 w 24"/>
                <a:gd name="T25" fmla="*/ 1 h 22"/>
                <a:gd name="T26" fmla="*/ 1 w 24"/>
                <a:gd name="T27" fmla="*/ 4 h 22"/>
                <a:gd name="T28" fmla="*/ 0 w 24"/>
                <a:gd name="T29" fmla="*/ 6 h 22"/>
                <a:gd name="T30" fmla="*/ 0 w 24"/>
                <a:gd name="T31" fmla="*/ 6 h 22"/>
                <a:gd name="T32" fmla="*/ 2 w 24"/>
                <a:gd name="T33" fmla="*/ 13 h 22"/>
                <a:gd name="T34" fmla="*/ 6 w 24"/>
                <a:gd name="T35" fmla="*/ 16 h 22"/>
                <a:gd name="T36" fmla="*/ 6 w 24"/>
                <a:gd name="T37" fmla="*/ 16 h 22"/>
                <a:gd name="T38" fmla="*/ 11 w 24"/>
                <a:gd name="T39" fmla="*/ 20 h 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4" h="22">
                  <a:moveTo>
                    <a:pt x="11" y="20"/>
                  </a:moveTo>
                  <a:lnTo>
                    <a:pt x="11" y="20"/>
                  </a:lnTo>
                  <a:lnTo>
                    <a:pt x="17" y="21"/>
                  </a:lnTo>
                  <a:lnTo>
                    <a:pt x="23" y="13"/>
                  </a:lnTo>
                  <a:lnTo>
                    <a:pt x="20" y="8"/>
                  </a:lnTo>
                  <a:lnTo>
                    <a:pt x="16" y="4"/>
                  </a:lnTo>
                  <a:lnTo>
                    <a:pt x="12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2" y="13"/>
                  </a:lnTo>
                  <a:lnTo>
                    <a:pt x="6" y="16"/>
                  </a:lnTo>
                  <a:lnTo>
                    <a:pt x="11" y="2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309"/>
            <p:cNvSpPr>
              <a:spLocks/>
            </p:cNvSpPr>
            <p:nvPr/>
          </p:nvSpPr>
          <p:spPr bwMode="auto">
            <a:xfrm>
              <a:off x="5055" y="1340"/>
              <a:ext cx="23" cy="25"/>
            </a:xfrm>
            <a:custGeom>
              <a:avLst/>
              <a:gdLst>
                <a:gd name="T0" fmla="*/ 7 w 23"/>
                <a:gd name="T1" fmla="*/ 1 h 25"/>
                <a:gd name="T2" fmla="*/ 22 w 23"/>
                <a:gd name="T3" fmla="*/ 18 h 25"/>
                <a:gd name="T4" fmla="*/ 15 w 23"/>
                <a:gd name="T5" fmla="*/ 24 h 25"/>
                <a:gd name="T6" fmla="*/ 0 w 23"/>
                <a:gd name="T7" fmla="*/ 6 h 25"/>
                <a:gd name="T8" fmla="*/ 8 w 23"/>
                <a:gd name="T9" fmla="*/ 0 h 25"/>
                <a:gd name="T10" fmla="*/ 7 w 23"/>
                <a:gd name="T11" fmla="*/ 1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25">
                  <a:moveTo>
                    <a:pt x="7" y="1"/>
                  </a:moveTo>
                  <a:lnTo>
                    <a:pt x="22" y="18"/>
                  </a:lnTo>
                  <a:lnTo>
                    <a:pt x="15" y="24"/>
                  </a:lnTo>
                  <a:lnTo>
                    <a:pt x="0" y="6"/>
                  </a:lnTo>
                  <a:lnTo>
                    <a:pt x="8" y="0"/>
                  </a:lnTo>
                  <a:lnTo>
                    <a:pt x="7" y="1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Freeform 310"/>
            <p:cNvSpPr>
              <a:spLocks/>
            </p:cNvSpPr>
            <p:nvPr/>
          </p:nvSpPr>
          <p:spPr bwMode="auto">
            <a:xfrm>
              <a:off x="5066" y="1356"/>
              <a:ext cx="23" cy="20"/>
            </a:xfrm>
            <a:custGeom>
              <a:avLst/>
              <a:gdLst>
                <a:gd name="T0" fmla="*/ 2 w 23"/>
                <a:gd name="T1" fmla="*/ 1 h 20"/>
                <a:gd name="T2" fmla="*/ 1 w 23"/>
                <a:gd name="T3" fmla="*/ 3 h 20"/>
                <a:gd name="T4" fmla="*/ 1 w 23"/>
                <a:gd name="T5" fmla="*/ 3 h 20"/>
                <a:gd name="T6" fmla="*/ 0 w 23"/>
                <a:gd name="T7" fmla="*/ 4 h 20"/>
                <a:gd name="T8" fmla="*/ 1 w 23"/>
                <a:gd name="T9" fmla="*/ 9 h 20"/>
                <a:gd name="T10" fmla="*/ 4 w 23"/>
                <a:gd name="T11" fmla="*/ 12 h 20"/>
                <a:gd name="T12" fmla="*/ 4 w 23"/>
                <a:gd name="T13" fmla="*/ 12 h 20"/>
                <a:gd name="T14" fmla="*/ 7 w 23"/>
                <a:gd name="T15" fmla="*/ 15 h 20"/>
                <a:gd name="T16" fmla="*/ 10 w 23"/>
                <a:gd name="T17" fmla="*/ 16 h 20"/>
                <a:gd name="T18" fmla="*/ 13 w 23"/>
                <a:gd name="T19" fmla="*/ 19 h 20"/>
                <a:gd name="T20" fmla="*/ 18 w 23"/>
                <a:gd name="T21" fmla="*/ 18 h 20"/>
                <a:gd name="T22" fmla="*/ 20 w 23"/>
                <a:gd name="T23" fmla="*/ 16 h 20"/>
                <a:gd name="T24" fmla="*/ 20 w 23"/>
                <a:gd name="T25" fmla="*/ 16 h 20"/>
                <a:gd name="T26" fmla="*/ 21 w 23"/>
                <a:gd name="T27" fmla="*/ 15 h 20"/>
                <a:gd name="T28" fmla="*/ 22 w 23"/>
                <a:gd name="T29" fmla="*/ 13 h 20"/>
                <a:gd name="T30" fmla="*/ 22 w 23"/>
                <a:gd name="T31" fmla="*/ 13 h 20"/>
                <a:gd name="T32" fmla="*/ 20 w 23"/>
                <a:gd name="T33" fmla="*/ 10 h 20"/>
                <a:gd name="T34" fmla="*/ 17 w 23"/>
                <a:gd name="T35" fmla="*/ 7 h 20"/>
                <a:gd name="T36" fmla="*/ 15 w 23"/>
                <a:gd name="T37" fmla="*/ 3 h 20"/>
                <a:gd name="T38" fmla="*/ 13 w 23"/>
                <a:gd name="T39" fmla="*/ 1 h 20"/>
                <a:gd name="T40" fmla="*/ 11 w 23"/>
                <a:gd name="T41" fmla="*/ 2 h 20"/>
                <a:gd name="T42" fmla="*/ 8 w 23"/>
                <a:gd name="T43" fmla="*/ 0 h 20"/>
                <a:gd name="T44" fmla="*/ 4 w 23"/>
                <a:gd name="T45" fmla="*/ 0 h 20"/>
                <a:gd name="T46" fmla="*/ 4 w 23"/>
                <a:gd name="T47" fmla="*/ 0 h 20"/>
                <a:gd name="T48" fmla="*/ 2 w 23"/>
                <a:gd name="T49" fmla="*/ 1 h 20"/>
                <a:gd name="T50" fmla="*/ 2 w 23"/>
                <a:gd name="T51" fmla="*/ 1 h 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3" h="20">
                  <a:moveTo>
                    <a:pt x="2" y="1"/>
                  </a:moveTo>
                  <a:lnTo>
                    <a:pt x="1" y="3"/>
                  </a:lnTo>
                  <a:lnTo>
                    <a:pt x="0" y="4"/>
                  </a:lnTo>
                  <a:lnTo>
                    <a:pt x="1" y="9"/>
                  </a:lnTo>
                  <a:lnTo>
                    <a:pt x="4" y="12"/>
                  </a:lnTo>
                  <a:lnTo>
                    <a:pt x="7" y="15"/>
                  </a:lnTo>
                  <a:lnTo>
                    <a:pt x="10" y="16"/>
                  </a:lnTo>
                  <a:lnTo>
                    <a:pt x="13" y="19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0" y="10"/>
                  </a:lnTo>
                  <a:lnTo>
                    <a:pt x="17" y="7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1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ysClr val="windowText" lastClr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Line 311"/>
          <p:cNvSpPr>
            <a:spLocks noChangeShapeType="1"/>
          </p:cNvSpPr>
          <p:nvPr/>
        </p:nvSpPr>
        <p:spPr bwMode="auto">
          <a:xfrm>
            <a:off x="4600347" y="2885006"/>
            <a:ext cx="2551113" cy="24606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Line 312"/>
          <p:cNvSpPr>
            <a:spLocks noChangeShapeType="1"/>
          </p:cNvSpPr>
          <p:nvPr/>
        </p:nvSpPr>
        <p:spPr bwMode="auto">
          <a:xfrm>
            <a:off x="6076722" y="2038869"/>
            <a:ext cx="1074738" cy="33067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Line 313"/>
          <p:cNvSpPr>
            <a:spLocks noChangeShapeType="1"/>
          </p:cNvSpPr>
          <p:nvPr/>
        </p:nvSpPr>
        <p:spPr bwMode="auto">
          <a:xfrm flipH="1">
            <a:off x="7176860" y="2591473"/>
            <a:ext cx="82550" cy="27844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Line 314"/>
          <p:cNvSpPr>
            <a:spLocks noChangeShapeType="1"/>
          </p:cNvSpPr>
          <p:nvPr/>
        </p:nvSpPr>
        <p:spPr bwMode="auto">
          <a:xfrm>
            <a:off x="2685822" y="4183581"/>
            <a:ext cx="4465638" cy="11620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315"/>
          <p:cNvSpPr>
            <a:spLocks/>
          </p:cNvSpPr>
          <p:nvPr/>
        </p:nvSpPr>
        <p:spPr bwMode="auto">
          <a:xfrm rot="189221">
            <a:off x="2296050" y="5384292"/>
            <a:ext cx="5939836" cy="1192501"/>
          </a:xfrm>
          <a:custGeom>
            <a:avLst/>
            <a:gdLst>
              <a:gd name="T0" fmla="*/ 599 w 3764"/>
              <a:gd name="T1" fmla="*/ 36 h 328"/>
              <a:gd name="T2" fmla="*/ 829 w 3764"/>
              <a:gd name="T3" fmla="*/ 36 h 328"/>
              <a:gd name="T4" fmla="*/ 1044 w 3764"/>
              <a:gd name="T5" fmla="*/ 9 h 328"/>
              <a:gd name="T6" fmla="*/ 1228 w 3764"/>
              <a:gd name="T7" fmla="*/ 0 h 328"/>
              <a:gd name="T8" fmla="*/ 1366 w 3764"/>
              <a:gd name="T9" fmla="*/ 0 h 328"/>
              <a:gd name="T10" fmla="*/ 1490 w 3764"/>
              <a:gd name="T11" fmla="*/ 0 h 328"/>
              <a:gd name="T12" fmla="*/ 1628 w 3764"/>
              <a:gd name="T13" fmla="*/ 18 h 328"/>
              <a:gd name="T14" fmla="*/ 1765 w 3764"/>
              <a:gd name="T15" fmla="*/ 36 h 328"/>
              <a:gd name="T16" fmla="*/ 1919 w 3764"/>
              <a:gd name="T17" fmla="*/ 45 h 328"/>
              <a:gd name="T18" fmla="*/ 2088 w 3764"/>
              <a:gd name="T19" fmla="*/ 27 h 328"/>
              <a:gd name="T20" fmla="*/ 2257 w 3764"/>
              <a:gd name="T21" fmla="*/ 9 h 328"/>
              <a:gd name="T22" fmla="*/ 2426 w 3764"/>
              <a:gd name="T23" fmla="*/ 9 h 328"/>
              <a:gd name="T24" fmla="*/ 2564 w 3764"/>
              <a:gd name="T25" fmla="*/ 27 h 328"/>
              <a:gd name="T26" fmla="*/ 2718 w 3764"/>
              <a:gd name="T27" fmla="*/ 55 h 328"/>
              <a:gd name="T28" fmla="*/ 2918 w 3764"/>
              <a:gd name="T29" fmla="*/ 64 h 328"/>
              <a:gd name="T30" fmla="*/ 3149 w 3764"/>
              <a:gd name="T31" fmla="*/ 109 h 328"/>
              <a:gd name="T32" fmla="*/ 3333 w 3764"/>
              <a:gd name="T33" fmla="*/ 154 h 328"/>
              <a:gd name="T34" fmla="*/ 3470 w 3764"/>
              <a:gd name="T35" fmla="*/ 200 h 328"/>
              <a:gd name="T36" fmla="*/ 3609 w 3764"/>
              <a:gd name="T37" fmla="*/ 236 h 328"/>
              <a:gd name="T38" fmla="*/ 3763 w 3764"/>
              <a:gd name="T39" fmla="*/ 282 h 328"/>
              <a:gd name="T40" fmla="*/ 3671 w 3764"/>
              <a:gd name="T41" fmla="*/ 327 h 328"/>
              <a:gd name="T42" fmla="*/ 3533 w 3764"/>
              <a:gd name="T43" fmla="*/ 309 h 328"/>
              <a:gd name="T44" fmla="*/ 3425 w 3764"/>
              <a:gd name="T45" fmla="*/ 273 h 328"/>
              <a:gd name="T46" fmla="*/ 3240 w 3764"/>
              <a:gd name="T47" fmla="*/ 273 h 328"/>
              <a:gd name="T48" fmla="*/ 3087 w 3764"/>
              <a:gd name="T49" fmla="*/ 282 h 328"/>
              <a:gd name="T50" fmla="*/ 2933 w 3764"/>
              <a:gd name="T51" fmla="*/ 291 h 328"/>
              <a:gd name="T52" fmla="*/ 2779 w 3764"/>
              <a:gd name="T53" fmla="*/ 273 h 328"/>
              <a:gd name="T54" fmla="*/ 2627 w 3764"/>
              <a:gd name="T55" fmla="*/ 300 h 328"/>
              <a:gd name="T56" fmla="*/ 2473 w 3764"/>
              <a:gd name="T57" fmla="*/ 282 h 328"/>
              <a:gd name="T58" fmla="*/ 2304 w 3764"/>
              <a:gd name="T59" fmla="*/ 227 h 328"/>
              <a:gd name="T60" fmla="*/ 2151 w 3764"/>
              <a:gd name="T61" fmla="*/ 227 h 328"/>
              <a:gd name="T62" fmla="*/ 1951 w 3764"/>
              <a:gd name="T63" fmla="*/ 173 h 328"/>
              <a:gd name="T64" fmla="*/ 1828 w 3764"/>
              <a:gd name="T65" fmla="*/ 182 h 328"/>
              <a:gd name="T66" fmla="*/ 1659 w 3764"/>
              <a:gd name="T67" fmla="*/ 227 h 328"/>
              <a:gd name="T68" fmla="*/ 1475 w 3764"/>
              <a:gd name="T69" fmla="*/ 236 h 328"/>
              <a:gd name="T70" fmla="*/ 1106 w 3764"/>
              <a:gd name="T71" fmla="*/ 236 h 328"/>
              <a:gd name="T72" fmla="*/ 829 w 3764"/>
              <a:gd name="T73" fmla="*/ 254 h 328"/>
              <a:gd name="T74" fmla="*/ 691 w 3764"/>
              <a:gd name="T75" fmla="*/ 300 h 328"/>
              <a:gd name="T76" fmla="*/ 552 w 3764"/>
              <a:gd name="T77" fmla="*/ 327 h 328"/>
              <a:gd name="T78" fmla="*/ 430 w 3764"/>
              <a:gd name="T79" fmla="*/ 273 h 328"/>
              <a:gd name="T80" fmla="*/ 307 w 3764"/>
              <a:gd name="T81" fmla="*/ 236 h 328"/>
              <a:gd name="T82" fmla="*/ 184 w 3764"/>
              <a:gd name="T83" fmla="*/ 245 h 328"/>
              <a:gd name="T84" fmla="*/ 62 w 3764"/>
              <a:gd name="T85" fmla="*/ 245 h 328"/>
              <a:gd name="T86" fmla="*/ 62 w 3764"/>
              <a:gd name="T87" fmla="*/ 200 h 328"/>
              <a:gd name="T88" fmla="*/ 229 w 3764"/>
              <a:gd name="T89" fmla="*/ 164 h 328"/>
              <a:gd name="T90" fmla="*/ 353 w 3764"/>
              <a:gd name="T91" fmla="*/ 118 h 328"/>
              <a:gd name="T92" fmla="*/ 505 w 3764"/>
              <a:gd name="T93" fmla="*/ 77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764" h="328">
                <a:moveTo>
                  <a:pt x="505" y="77"/>
                </a:moveTo>
                <a:lnTo>
                  <a:pt x="552" y="36"/>
                </a:lnTo>
                <a:lnTo>
                  <a:pt x="599" y="36"/>
                </a:lnTo>
                <a:lnTo>
                  <a:pt x="675" y="27"/>
                </a:lnTo>
                <a:lnTo>
                  <a:pt x="829" y="27"/>
                </a:lnTo>
                <a:lnTo>
                  <a:pt x="829" y="36"/>
                </a:lnTo>
                <a:lnTo>
                  <a:pt x="953" y="36"/>
                </a:lnTo>
                <a:lnTo>
                  <a:pt x="998" y="27"/>
                </a:lnTo>
                <a:lnTo>
                  <a:pt x="1044" y="9"/>
                </a:lnTo>
                <a:lnTo>
                  <a:pt x="1106" y="0"/>
                </a:lnTo>
                <a:lnTo>
                  <a:pt x="1167" y="0"/>
                </a:lnTo>
                <a:lnTo>
                  <a:pt x="1228" y="0"/>
                </a:lnTo>
                <a:lnTo>
                  <a:pt x="1260" y="0"/>
                </a:lnTo>
                <a:lnTo>
                  <a:pt x="1321" y="0"/>
                </a:lnTo>
                <a:lnTo>
                  <a:pt x="1366" y="0"/>
                </a:lnTo>
                <a:lnTo>
                  <a:pt x="1412" y="0"/>
                </a:lnTo>
                <a:lnTo>
                  <a:pt x="1444" y="0"/>
                </a:lnTo>
                <a:lnTo>
                  <a:pt x="1490" y="0"/>
                </a:lnTo>
                <a:lnTo>
                  <a:pt x="1551" y="9"/>
                </a:lnTo>
                <a:lnTo>
                  <a:pt x="1596" y="9"/>
                </a:lnTo>
                <a:lnTo>
                  <a:pt x="1628" y="18"/>
                </a:lnTo>
                <a:lnTo>
                  <a:pt x="1674" y="27"/>
                </a:lnTo>
                <a:lnTo>
                  <a:pt x="1720" y="36"/>
                </a:lnTo>
                <a:lnTo>
                  <a:pt x="1765" y="36"/>
                </a:lnTo>
                <a:lnTo>
                  <a:pt x="1797" y="36"/>
                </a:lnTo>
                <a:lnTo>
                  <a:pt x="1873" y="36"/>
                </a:lnTo>
                <a:lnTo>
                  <a:pt x="1919" y="45"/>
                </a:lnTo>
                <a:lnTo>
                  <a:pt x="1951" y="45"/>
                </a:lnTo>
                <a:lnTo>
                  <a:pt x="2027" y="36"/>
                </a:lnTo>
                <a:lnTo>
                  <a:pt x="2088" y="27"/>
                </a:lnTo>
                <a:lnTo>
                  <a:pt x="2135" y="27"/>
                </a:lnTo>
                <a:lnTo>
                  <a:pt x="2196" y="9"/>
                </a:lnTo>
                <a:lnTo>
                  <a:pt x="2257" y="9"/>
                </a:lnTo>
                <a:lnTo>
                  <a:pt x="2304" y="9"/>
                </a:lnTo>
                <a:lnTo>
                  <a:pt x="2365" y="9"/>
                </a:lnTo>
                <a:lnTo>
                  <a:pt x="2426" y="9"/>
                </a:lnTo>
                <a:lnTo>
                  <a:pt x="2458" y="27"/>
                </a:lnTo>
                <a:lnTo>
                  <a:pt x="2519" y="27"/>
                </a:lnTo>
                <a:lnTo>
                  <a:pt x="2564" y="27"/>
                </a:lnTo>
                <a:lnTo>
                  <a:pt x="2610" y="45"/>
                </a:lnTo>
                <a:lnTo>
                  <a:pt x="2642" y="45"/>
                </a:lnTo>
                <a:lnTo>
                  <a:pt x="2718" y="55"/>
                </a:lnTo>
                <a:lnTo>
                  <a:pt x="2764" y="64"/>
                </a:lnTo>
                <a:lnTo>
                  <a:pt x="2872" y="64"/>
                </a:lnTo>
                <a:lnTo>
                  <a:pt x="2918" y="64"/>
                </a:lnTo>
                <a:lnTo>
                  <a:pt x="2980" y="73"/>
                </a:lnTo>
                <a:lnTo>
                  <a:pt x="3056" y="91"/>
                </a:lnTo>
                <a:lnTo>
                  <a:pt x="3149" y="109"/>
                </a:lnTo>
                <a:lnTo>
                  <a:pt x="3210" y="109"/>
                </a:lnTo>
                <a:lnTo>
                  <a:pt x="3271" y="136"/>
                </a:lnTo>
                <a:lnTo>
                  <a:pt x="3333" y="154"/>
                </a:lnTo>
                <a:lnTo>
                  <a:pt x="3379" y="173"/>
                </a:lnTo>
                <a:lnTo>
                  <a:pt x="3425" y="173"/>
                </a:lnTo>
                <a:lnTo>
                  <a:pt x="3470" y="200"/>
                </a:lnTo>
                <a:lnTo>
                  <a:pt x="3517" y="218"/>
                </a:lnTo>
                <a:lnTo>
                  <a:pt x="3563" y="218"/>
                </a:lnTo>
                <a:lnTo>
                  <a:pt x="3609" y="236"/>
                </a:lnTo>
                <a:lnTo>
                  <a:pt x="3656" y="254"/>
                </a:lnTo>
                <a:lnTo>
                  <a:pt x="3717" y="273"/>
                </a:lnTo>
                <a:lnTo>
                  <a:pt x="3763" y="282"/>
                </a:lnTo>
                <a:lnTo>
                  <a:pt x="3763" y="309"/>
                </a:lnTo>
                <a:lnTo>
                  <a:pt x="3717" y="327"/>
                </a:lnTo>
                <a:lnTo>
                  <a:pt x="3671" y="327"/>
                </a:lnTo>
                <a:lnTo>
                  <a:pt x="3624" y="327"/>
                </a:lnTo>
                <a:lnTo>
                  <a:pt x="3578" y="318"/>
                </a:lnTo>
                <a:lnTo>
                  <a:pt x="3533" y="309"/>
                </a:lnTo>
                <a:lnTo>
                  <a:pt x="3487" y="300"/>
                </a:lnTo>
                <a:lnTo>
                  <a:pt x="3455" y="300"/>
                </a:lnTo>
                <a:lnTo>
                  <a:pt x="3425" y="273"/>
                </a:lnTo>
                <a:lnTo>
                  <a:pt x="3364" y="254"/>
                </a:lnTo>
                <a:lnTo>
                  <a:pt x="3301" y="254"/>
                </a:lnTo>
                <a:lnTo>
                  <a:pt x="3240" y="273"/>
                </a:lnTo>
                <a:lnTo>
                  <a:pt x="3195" y="273"/>
                </a:lnTo>
                <a:lnTo>
                  <a:pt x="3132" y="273"/>
                </a:lnTo>
                <a:lnTo>
                  <a:pt x="3087" y="282"/>
                </a:lnTo>
                <a:lnTo>
                  <a:pt x="3026" y="291"/>
                </a:lnTo>
                <a:lnTo>
                  <a:pt x="2965" y="291"/>
                </a:lnTo>
                <a:lnTo>
                  <a:pt x="2933" y="291"/>
                </a:lnTo>
                <a:lnTo>
                  <a:pt x="2872" y="282"/>
                </a:lnTo>
                <a:lnTo>
                  <a:pt x="2811" y="273"/>
                </a:lnTo>
                <a:lnTo>
                  <a:pt x="2779" y="273"/>
                </a:lnTo>
                <a:lnTo>
                  <a:pt x="2733" y="273"/>
                </a:lnTo>
                <a:lnTo>
                  <a:pt x="2673" y="291"/>
                </a:lnTo>
                <a:lnTo>
                  <a:pt x="2627" y="300"/>
                </a:lnTo>
                <a:lnTo>
                  <a:pt x="2595" y="300"/>
                </a:lnTo>
                <a:lnTo>
                  <a:pt x="2534" y="300"/>
                </a:lnTo>
                <a:lnTo>
                  <a:pt x="2473" y="282"/>
                </a:lnTo>
                <a:lnTo>
                  <a:pt x="2426" y="264"/>
                </a:lnTo>
                <a:lnTo>
                  <a:pt x="2380" y="245"/>
                </a:lnTo>
                <a:lnTo>
                  <a:pt x="2304" y="227"/>
                </a:lnTo>
                <a:lnTo>
                  <a:pt x="2257" y="218"/>
                </a:lnTo>
                <a:lnTo>
                  <a:pt x="2196" y="227"/>
                </a:lnTo>
                <a:lnTo>
                  <a:pt x="2151" y="227"/>
                </a:lnTo>
                <a:lnTo>
                  <a:pt x="2058" y="209"/>
                </a:lnTo>
                <a:lnTo>
                  <a:pt x="1997" y="191"/>
                </a:lnTo>
                <a:lnTo>
                  <a:pt x="1951" y="173"/>
                </a:lnTo>
                <a:lnTo>
                  <a:pt x="1919" y="173"/>
                </a:lnTo>
                <a:lnTo>
                  <a:pt x="1873" y="164"/>
                </a:lnTo>
                <a:lnTo>
                  <a:pt x="1828" y="182"/>
                </a:lnTo>
                <a:lnTo>
                  <a:pt x="1765" y="200"/>
                </a:lnTo>
                <a:lnTo>
                  <a:pt x="1720" y="218"/>
                </a:lnTo>
                <a:lnTo>
                  <a:pt x="1659" y="227"/>
                </a:lnTo>
                <a:lnTo>
                  <a:pt x="1613" y="236"/>
                </a:lnTo>
                <a:lnTo>
                  <a:pt x="1535" y="236"/>
                </a:lnTo>
                <a:lnTo>
                  <a:pt x="1475" y="236"/>
                </a:lnTo>
                <a:lnTo>
                  <a:pt x="1412" y="236"/>
                </a:lnTo>
                <a:lnTo>
                  <a:pt x="1198" y="236"/>
                </a:lnTo>
                <a:lnTo>
                  <a:pt x="1106" y="236"/>
                </a:lnTo>
                <a:lnTo>
                  <a:pt x="1044" y="236"/>
                </a:lnTo>
                <a:lnTo>
                  <a:pt x="829" y="236"/>
                </a:lnTo>
                <a:lnTo>
                  <a:pt x="829" y="254"/>
                </a:lnTo>
                <a:lnTo>
                  <a:pt x="829" y="273"/>
                </a:lnTo>
                <a:lnTo>
                  <a:pt x="829" y="282"/>
                </a:lnTo>
                <a:lnTo>
                  <a:pt x="691" y="300"/>
                </a:lnTo>
                <a:lnTo>
                  <a:pt x="645" y="300"/>
                </a:lnTo>
                <a:lnTo>
                  <a:pt x="584" y="327"/>
                </a:lnTo>
                <a:lnTo>
                  <a:pt x="552" y="327"/>
                </a:lnTo>
                <a:lnTo>
                  <a:pt x="506" y="327"/>
                </a:lnTo>
                <a:lnTo>
                  <a:pt x="461" y="309"/>
                </a:lnTo>
                <a:lnTo>
                  <a:pt x="430" y="273"/>
                </a:lnTo>
                <a:lnTo>
                  <a:pt x="398" y="273"/>
                </a:lnTo>
                <a:lnTo>
                  <a:pt x="353" y="254"/>
                </a:lnTo>
                <a:lnTo>
                  <a:pt x="307" y="236"/>
                </a:lnTo>
                <a:lnTo>
                  <a:pt x="261" y="227"/>
                </a:lnTo>
                <a:lnTo>
                  <a:pt x="229" y="236"/>
                </a:lnTo>
                <a:lnTo>
                  <a:pt x="184" y="245"/>
                </a:lnTo>
                <a:lnTo>
                  <a:pt x="153" y="264"/>
                </a:lnTo>
                <a:lnTo>
                  <a:pt x="108" y="264"/>
                </a:lnTo>
                <a:lnTo>
                  <a:pt x="62" y="245"/>
                </a:lnTo>
                <a:lnTo>
                  <a:pt x="30" y="245"/>
                </a:lnTo>
                <a:lnTo>
                  <a:pt x="0" y="218"/>
                </a:lnTo>
                <a:lnTo>
                  <a:pt x="62" y="200"/>
                </a:lnTo>
                <a:lnTo>
                  <a:pt x="123" y="182"/>
                </a:lnTo>
                <a:lnTo>
                  <a:pt x="168" y="173"/>
                </a:lnTo>
                <a:lnTo>
                  <a:pt x="229" y="164"/>
                </a:lnTo>
                <a:lnTo>
                  <a:pt x="261" y="154"/>
                </a:lnTo>
                <a:lnTo>
                  <a:pt x="307" y="136"/>
                </a:lnTo>
                <a:lnTo>
                  <a:pt x="353" y="118"/>
                </a:lnTo>
                <a:lnTo>
                  <a:pt x="398" y="100"/>
                </a:lnTo>
                <a:lnTo>
                  <a:pt x="505" y="77"/>
                </a:lnTo>
                <a:lnTo>
                  <a:pt x="505" y="77"/>
                </a:lnTo>
              </a:path>
            </a:pathLst>
          </a:custGeom>
          <a:gradFill rotWithShape="0">
            <a:gsLst>
              <a:gs pos="0">
                <a:srgbClr val="009DD9"/>
              </a:gs>
              <a:gs pos="100000">
                <a:srgbClr val="009DD9">
                  <a:gamma/>
                  <a:tint val="30196"/>
                  <a:invGamma/>
                </a:srgbClr>
              </a:gs>
            </a:gsLst>
            <a:lin ang="5400000" scaled="1"/>
          </a:gradFill>
          <a:ln w="12700" cap="rnd" cmpd="sng">
            <a:solidFill>
              <a:sysClr val="windowText" lastClr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rgbClr val="04617B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7" name="Group 316"/>
          <p:cNvGrpSpPr>
            <a:grpSpLocks/>
          </p:cNvGrpSpPr>
          <p:nvPr/>
        </p:nvGrpSpPr>
        <p:grpSpPr bwMode="auto">
          <a:xfrm>
            <a:off x="2512785" y="5269431"/>
            <a:ext cx="355600" cy="593725"/>
            <a:chOff x="2029" y="3126"/>
            <a:chExt cx="224" cy="374"/>
          </a:xfrm>
        </p:grpSpPr>
        <p:sp>
          <p:nvSpPr>
            <p:cNvPr id="72" name="Freeform 317"/>
            <p:cNvSpPr>
              <a:spLocks/>
            </p:cNvSpPr>
            <p:nvPr/>
          </p:nvSpPr>
          <p:spPr bwMode="auto">
            <a:xfrm>
              <a:off x="2029" y="3239"/>
              <a:ext cx="224" cy="261"/>
            </a:xfrm>
            <a:custGeom>
              <a:avLst/>
              <a:gdLst>
                <a:gd name="T0" fmla="*/ 83 w 224"/>
                <a:gd name="T1" fmla="*/ 0 h 261"/>
                <a:gd name="T2" fmla="*/ 131 w 224"/>
                <a:gd name="T3" fmla="*/ 0 h 261"/>
                <a:gd name="T4" fmla="*/ 223 w 224"/>
                <a:gd name="T5" fmla="*/ 260 h 261"/>
                <a:gd name="T6" fmla="*/ 126 w 224"/>
                <a:gd name="T7" fmla="*/ 21 h 261"/>
                <a:gd name="T8" fmla="*/ 113 w 224"/>
                <a:gd name="T9" fmla="*/ 260 h 261"/>
                <a:gd name="T10" fmla="*/ 87 w 224"/>
                <a:gd name="T11" fmla="*/ 21 h 261"/>
                <a:gd name="T12" fmla="*/ 0 w 224"/>
                <a:gd name="T13" fmla="*/ 260 h 261"/>
                <a:gd name="T14" fmla="*/ 83 w 224"/>
                <a:gd name="T15" fmla="*/ 0 h 2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4" h="261">
                  <a:moveTo>
                    <a:pt x="83" y="0"/>
                  </a:moveTo>
                  <a:lnTo>
                    <a:pt x="131" y="0"/>
                  </a:lnTo>
                  <a:lnTo>
                    <a:pt x="223" y="260"/>
                  </a:lnTo>
                  <a:lnTo>
                    <a:pt x="126" y="21"/>
                  </a:lnTo>
                  <a:lnTo>
                    <a:pt x="113" y="260"/>
                  </a:lnTo>
                  <a:lnTo>
                    <a:pt x="87" y="21"/>
                  </a:lnTo>
                  <a:lnTo>
                    <a:pt x="0" y="260"/>
                  </a:lnTo>
                  <a:lnTo>
                    <a:pt x="83" y="0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318"/>
            <p:cNvSpPr>
              <a:spLocks/>
            </p:cNvSpPr>
            <p:nvPr/>
          </p:nvSpPr>
          <p:spPr bwMode="auto">
            <a:xfrm>
              <a:off x="2171" y="3258"/>
              <a:ext cx="36" cy="36"/>
            </a:xfrm>
            <a:custGeom>
              <a:avLst/>
              <a:gdLst>
                <a:gd name="T0" fmla="*/ 0 w 36"/>
                <a:gd name="T1" fmla="*/ 4 h 36"/>
                <a:gd name="T2" fmla="*/ 10 w 36"/>
                <a:gd name="T3" fmla="*/ 35 h 36"/>
                <a:gd name="T4" fmla="*/ 35 w 36"/>
                <a:gd name="T5" fmla="*/ 30 h 36"/>
                <a:gd name="T6" fmla="*/ 24 w 36"/>
                <a:gd name="T7" fmla="*/ 0 h 36"/>
                <a:gd name="T8" fmla="*/ 0 w 36"/>
                <a:gd name="T9" fmla="*/ 4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6">
                  <a:moveTo>
                    <a:pt x="0" y="4"/>
                  </a:moveTo>
                  <a:lnTo>
                    <a:pt x="10" y="35"/>
                  </a:lnTo>
                  <a:lnTo>
                    <a:pt x="35" y="30"/>
                  </a:lnTo>
                  <a:lnTo>
                    <a:pt x="24" y="0"/>
                  </a:lnTo>
                  <a:lnTo>
                    <a:pt x="0" y="4"/>
                  </a:lnTo>
                </a:path>
              </a:pathLst>
            </a:custGeom>
            <a:solidFill>
              <a:srgbClr val="F0F0F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Rectangle 319"/>
            <p:cNvSpPr>
              <a:spLocks noChangeArrowheads="1"/>
            </p:cNvSpPr>
            <p:nvPr/>
          </p:nvSpPr>
          <p:spPr bwMode="auto">
            <a:xfrm>
              <a:off x="2188" y="3209"/>
              <a:ext cx="8" cy="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Line 320"/>
            <p:cNvSpPr>
              <a:spLocks noChangeShapeType="1"/>
            </p:cNvSpPr>
            <p:nvPr/>
          </p:nvSpPr>
          <p:spPr bwMode="auto">
            <a:xfrm>
              <a:off x="2188" y="3205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321"/>
            <p:cNvSpPr>
              <a:spLocks/>
            </p:cNvSpPr>
            <p:nvPr/>
          </p:nvSpPr>
          <p:spPr bwMode="auto">
            <a:xfrm>
              <a:off x="2181" y="3200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8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8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Line 322"/>
            <p:cNvSpPr>
              <a:spLocks noChangeShapeType="1"/>
            </p:cNvSpPr>
            <p:nvPr/>
          </p:nvSpPr>
          <p:spPr bwMode="auto">
            <a:xfrm>
              <a:off x="2187" y="3205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323"/>
            <p:cNvSpPr>
              <a:spLocks/>
            </p:cNvSpPr>
            <p:nvPr/>
          </p:nvSpPr>
          <p:spPr bwMode="auto">
            <a:xfrm>
              <a:off x="2180" y="3200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8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8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Line 324"/>
            <p:cNvSpPr>
              <a:spLocks noChangeShapeType="1"/>
            </p:cNvSpPr>
            <p:nvPr/>
          </p:nvSpPr>
          <p:spPr bwMode="auto">
            <a:xfrm>
              <a:off x="2186" y="3205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325"/>
            <p:cNvSpPr>
              <a:spLocks/>
            </p:cNvSpPr>
            <p:nvPr/>
          </p:nvSpPr>
          <p:spPr bwMode="auto">
            <a:xfrm>
              <a:off x="2180" y="3200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8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8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Line 326"/>
            <p:cNvSpPr>
              <a:spLocks noChangeShapeType="1"/>
            </p:cNvSpPr>
            <p:nvPr/>
          </p:nvSpPr>
          <p:spPr bwMode="auto">
            <a:xfrm>
              <a:off x="2185" y="3205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327"/>
            <p:cNvSpPr>
              <a:spLocks/>
            </p:cNvSpPr>
            <p:nvPr/>
          </p:nvSpPr>
          <p:spPr bwMode="auto">
            <a:xfrm>
              <a:off x="2180" y="3200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7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7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Line 328"/>
            <p:cNvSpPr>
              <a:spLocks noChangeShapeType="1"/>
            </p:cNvSpPr>
            <p:nvPr/>
          </p:nvSpPr>
          <p:spPr bwMode="auto">
            <a:xfrm>
              <a:off x="2184" y="3205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329"/>
            <p:cNvSpPr>
              <a:spLocks/>
            </p:cNvSpPr>
            <p:nvPr/>
          </p:nvSpPr>
          <p:spPr bwMode="auto">
            <a:xfrm>
              <a:off x="2180" y="3200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7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7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Line 330"/>
            <p:cNvSpPr>
              <a:spLocks noChangeShapeType="1"/>
            </p:cNvSpPr>
            <p:nvPr/>
          </p:nvSpPr>
          <p:spPr bwMode="auto">
            <a:xfrm>
              <a:off x="2184" y="3205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331"/>
            <p:cNvSpPr>
              <a:spLocks/>
            </p:cNvSpPr>
            <p:nvPr/>
          </p:nvSpPr>
          <p:spPr bwMode="auto">
            <a:xfrm>
              <a:off x="2180" y="3200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8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8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Rectangle 332"/>
            <p:cNvSpPr>
              <a:spLocks noChangeArrowheads="1"/>
            </p:cNvSpPr>
            <p:nvPr/>
          </p:nvSpPr>
          <p:spPr bwMode="auto">
            <a:xfrm>
              <a:off x="2188" y="3200"/>
              <a:ext cx="8" cy="8"/>
            </a:xfrm>
            <a:prstGeom prst="rect">
              <a:avLst/>
            </a:prstGeom>
            <a:solidFill>
              <a:srgbClr val="21212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333"/>
            <p:cNvSpPr>
              <a:spLocks/>
            </p:cNvSpPr>
            <p:nvPr/>
          </p:nvSpPr>
          <p:spPr bwMode="auto">
            <a:xfrm>
              <a:off x="2184" y="3185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12 w 17"/>
                <a:gd name="T3" fmla="*/ 5 h 17"/>
                <a:gd name="T4" fmla="*/ 12 w 17"/>
                <a:gd name="T5" fmla="*/ 0 h 17"/>
                <a:gd name="T6" fmla="*/ 7 w 17"/>
                <a:gd name="T7" fmla="*/ 0 h 17"/>
                <a:gd name="T8" fmla="*/ 7 w 17"/>
                <a:gd name="T9" fmla="*/ 5 h 17"/>
                <a:gd name="T10" fmla="*/ 0 w 17"/>
                <a:gd name="T11" fmla="*/ 16 h 17"/>
                <a:gd name="T12" fmla="*/ 16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7">
                  <a:moveTo>
                    <a:pt x="16" y="16"/>
                  </a:moveTo>
                  <a:lnTo>
                    <a:pt x="12" y="5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5"/>
                  </a:lnTo>
                  <a:lnTo>
                    <a:pt x="0" y="16"/>
                  </a:lnTo>
                  <a:lnTo>
                    <a:pt x="16" y="16"/>
                  </a:lnTo>
                </a:path>
              </a:pathLst>
            </a:custGeom>
            <a:solidFill>
              <a:srgbClr val="21212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Rectangle 334"/>
            <p:cNvSpPr>
              <a:spLocks noChangeArrowheads="1"/>
            </p:cNvSpPr>
            <p:nvPr/>
          </p:nvSpPr>
          <p:spPr bwMode="auto">
            <a:xfrm>
              <a:off x="2190" y="3131"/>
              <a:ext cx="8" cy="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335"/>
            <p:cNvSpPr>
              <a:spLocks/>
            </p:cNvSpPr>
            <p:nvPr/>
          </p:nvSpPr>
          <p:spPr bwMode="auto">
            <a:xfrm>
              <a:off x="2184" y="3126"/>
              <a:ext cx="17" cy="17"/>
            </a:xfrm>
            <a:custGeom>
              <a:avLst/>
              <a:gdLst>
                <a:gd name="T0" fmla="*/ 12 w 17"/>
                <a:gd name="T1" fmla="*/ 13 h 17"/>
                <a:gd name="T2" fmla="*/ 16 w 17"/>
                <a:gd name="T3" fmla="*/ 13 h 17"/>
                <a:gd name="T4" fmla="*/ 16 w 17"/>
                <a:gd name="T5" fmla="*/ 10 h 17"/>
                <a:gd name="T6" fmla="*/ 16 w 17"/>
                <a:gd name="T7" fmla="*/ 7 h 17"/>
                <a:gd name="T8" fmla="*/ 16 w 17"/>
                <a:gd name="T9" fmla="*/ 5 h 17"/>
                <a:gd name="T10" fmla="*/ 16 w 17"/>
                <a:gd name="T11" fmla="*/ 2 h 17"/>
                <a:gd name="T12" fmla="*/ 16 w 17"/>
                <a:gd name="T13" fmla="*/ 0 h 17"/>
                <a:gd name="T14" fmla="*/ 12 w 17"/>
                <a:gd name="T15" fmla="*/ 0 h 17"/>
                <a:gd name="T16" fmla="*/ 6 w 17"/>
                <a:gd name="T17" fmla="*/ 0 h 17"/>
                <a:gd name="T18" fmla="*/ 0 w 17"/>
                <a:gd name="T19" fmla="*/ 0 h 17"/>
                <a:gd name="T20" fmla="*/ 0 w 17"/>
                <a:gd name="T21" fmla="*/ 2 h 17"/>
                <a:gd name="T22" fmla="*/ 0 w 17"/>
                <a:gd name="T23" fmla="*/ 5 h 17"/>
                <a:gd name="T24" fmla="*/ 0 w 17"/>
                <a:gd name="T25" fmla="*/ 7 h 17"/>
                <a:gd name="T26" fmla="*/ 0 w 17"/>
                <a:gd name="T27" fmla="*/ 10 h 17"/>
                <a:gd name="T28" fmla="*/ 6 w 17"/>
                <a:gd name="T29" fmla="*/ 10 h 17"/>
                <a:gd name="T30" fmla="*/ 6 w 17"/>
                <a:gd name="T31" fmla="*/ 13 h 17"/>
                <a:gd name="T32" fmla="*/ 6 w 17"/>
                <a:gd name="T33" fmla="*/ 16 h 17"/>
                <a:gd name="T34" fmla="*/ 12 w 17"/>
                <a:gd name="T35" fmla="*/ 16 h 17"/>
                <a:gd name="T36" fmla="*/ 12 w 17"/>
                <a:gd name="T37" fmla="*/ 13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" h="17">
                  <a:moveTo>
                    <a:pt x="12" y="13"/>
                  </a:moveTo>
                  <a:lnTo>
                    <a:pt x="16" y="13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13"/>
                  </a:lnTo>
                  <a:lnTo>
                    <a:pt x="6" y="16"/>
                  </a:lnTo>
                  <a:lnTo>
                    <a:pt x="12" y="16"/>
                  </a:lnTo>
                  <a:lnTo>
                    <a:pt x="12" y="1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336"/>
            <p:cNvSpPr>
              <a:spLocks noChangeArrowheads="1"/>
            </p:cNvSpPr>
            <p:nvPr/>
          </p:nvSpPr>
          <p:spPr bwMode="auto">
            <a:xfrm>
              <a:off x="2188" y="3213"/>
              <a:ext cx="8" cy="62"/>
            </a:xfrm>
            <a:prstGeom prst="rect">
              <a:avLst/>
            </a:prstGeom>
            <a:solidFill>
              <a:srgbClr val="E0E0E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337"/>
            <p:cNvSpPr>
              <a:spLocks/>
            </p:cNvSpPr>
            <p:nvPr/>
          </p:nvSpPr>
          <p:spPr bwMode="auto">
            <a:xfrm>
              <a:off x="2170" y="3259"/>
              <a:ext cx="24" cy="35"/>
            </a:xfrm>
            <a:custGeom>
              <a:avLst/>
              <a:gdLst>
                <a:gd name="T0" fmla="*/ 0 w 24"/>
                <a:gd name="T1" fmla="*/ 2 h 35"/>
                <a:gd name="T2" fmla="*/ 9 w 24"/>
                <a:gd name="T3" fmla="*/ 34 h 35"/>
                <a:gd name="T4" fmla="*/ 23 w 24"/>
                <a:gd name="T5" fmla="*/ 31 h 35"/>
                <a:gd name="T6" fmla="*/ 13 w 24"/>
                <a:gd name="T7" fmla="*/ 0 h 35"/>
                <a:gd name="T8" fmla="*/ 0 w 24"/>
                <a:gd name="T9" fmla="*/ 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5">
                  <a:moveTo>
                    <a:pt x="0" y="2"/>
                  </a:moveTo>
                  <a:lnTo>
                    <a:pt x="9" y="34"/>
                  </a:lnTo>
                  <a:lnTo>
                    <a:pt x="23" y="31"/>
                  </a:lnTo>
                  <a:lnTo>
                    <a:pt x="13" y="0"/>
                  </a:lnTo>
                  <a:lnTo>
                    <a:pt x="0" y="2"/>
                  </a:lnTo>
                </a:path>
              </a:pathLst>
            </a:custGeom>
            <a:solidFill>
              <a:srgbClr val="E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338"/>
            <p:cNvSpPr>
              <a:spLocks/>
            </p:cNvSpPr>
            <p:nvPr/>
          </p:nvSpPr>
          <p:spPr bwMode="auto">
            <a:xfrm>
              <a:off x="2093" y="3146"/>
              <a:ext cx="84" cy="36"/>
            </a:xfrm>
            <a:custGeom>
              <a:avLst/>
              <a:gdLst>
                <a:gd name="T0" fmla="*/ 0 w 84"/>
                <a:gd name="T1" fmla="*/ 9 h 36"/>
                <a:gd name="T2" fmla="*/ 41 w 84"/>
                <a:gd name="T3" fmla="*/ 0 h 36"/>
                <a:gd name="T4" fmla="*/ 83 w 84"/>
                <a:gd name="T5" fmla="*/ 9 h 36"/>
                <a:gd name="T6" fmla="*/ 83 w 84"/>
                <a:gd name="T7" fmla="*/ 29 h 36"/>
                <a:gd name="T8" fmla="*/ 80 w 84"/>
                <a:gd name="T9" fmla="*/ 31 h 36"/>
                <a:gd name="T10" fmla="*/ 57 w 84"/>
                <a:gd name="T11" fmla="*/ 35 h 36"/>
                <a:gd name="T12" fmla="*/ 54 w 84"/>
                <a:gd name="T13" fmla="*/ 35 h 36"/>
                <a:gd name="T14" fmla="*/ 29 w 84"/>
                <a:gd name="T15" fmla="*/ 35 h 36"/>
                <a:gd name="T16" fmla="*/ 25 w 84"/>
                <a:gd name="T17" fmla="*/ 35 h 36"/>
                <a:gd name="T18" fmla="*/ 3 w 84"/>
                <a:gd name="T19" fmla="*/ 31 h 36"/>
                <a:gd name="T20" fmla="*/ 0 w 84"/>
                <a:gd name="T21" fmla="*/ 29 h 36"/>
                <a:gd name="T22" fmla="*/ 0 w 84"/>
                <a:gd name="T23" fmla="*/ 9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" h="36">
                  <a:moveTo>
                    <a:pt x="0" y="9"/>
                  </a:moveTo>
                  <a:lnTo>
                    <a:pt x="41" y="0"/>
                  </a:lnTo>
                  <a:lnTo>
                    <a:pt x="83" y="9"/>
                  </a:lnTo>
                  <a:lnTo>
                    <a:pt x="83" y="29"/>
                  </a:lnTo>
                  <a:lnTo>
                    <a:pt x="80" y="31"/>
                  </a:lnTo>
                  <a:lnTo>
                    <a:pt x="57" y="35"/>
                  </a:lnTo>
                  <a:lnTo>
                    <a:pt x="54" y="35"/>
                  </a:lnTo>
                  <a:lnTo>
                    <a:pt x="29" y="35"/>
                  </a:lnTo>
                  <a:lnTo>
                    <a:pt x="25" y="35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9"/>
                  </a:lnTo>
                </a:path>
              </a:pathLst>
            </a:custGeom>
            <a:solidFill>
              <a:srgbClr val="FFFFDC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Rectangle 339"/>
            <p:cNvSpPr>
              <a:spLocks noChangeArrowheads="1"/>
            </p:cNvSpPr>
            <p:nvPr/>
          </p:nvSpPr>
          <p:spPr bwMode="auto">
            <a:xfrm>
              <a:off x="2098" y="3168"/>
              <a:ext cx="76" cy="8"/>
            </a:xfrm>
            <a:prstGeom prst="rect">
              <a:avLst/>
            </a:prstGeom>
            <a:solidFill>
              <a:srgbClr val="00804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340"/>
            <p:cNvSpPr>
              <a:spLocks/>
            </p:cNvSpPr>
            <p:nvPr/>
          </p:nvSpPr>
          <p:spPr bwMode="auto">
            <a:xfrm>
              <a:off x="2117" y="3181"/>
              <a:ext cx="37" cy="44"/>
            </a:xfrm>
            <a:custGeom>
              <a:avLst/>
              <a:gdLst>
                <a:gd name="T0" fmla="*/ 15 w 37"/>
                <a:gd name="T1" fmla="*/ 5 h 44"/>
                <a:gd name="T2" fmla="*/ 15 w 37"/>
                <a:gd name="T3" fmla="*/ 16 h 44"/>
                <a:gd name="T4" fmla="*/ 13 w 37"/>
                <a:gd name="T5" fmla="*/ 16 h 44"/>
                <a:gd name="T6" fmla="*/ 13 w 37"/>
                <a:gd name="T7" fmla="*/ 25 h 44"/>
                <a:gd name="T8" fmla="*/ 7 w 37"/>
                <a:gd name="T9" fmla="*/ 25 h 44"/>
                <a:gd name="T10" fmla="*/ 7 w 37"/>
                <a:gd name="T11" fmla="*/ 33 h 44"/>
                <a:gd name="T12" fmla="*/ 0 w 37"/>
                <a:gd name="T13" fmla="*/ 33 h 44"/>
                <a:gd name="T14" fmla="*/ 0 w 37"/>
                <a:gd name="T15" fmla="*/ 43 h 44"/>
                <a:gd name="T16" fmla="*/ 36 w 37"/>
                <a:gd name="T17" fmla="*/ 43 h 44"/>
                <a:gd name="T18" fmla="*/ 36 w 37"/>
                <a:gd name="T19" fmla="*/ 33 h 44"/>
                <a:gd name="T20" fmla="*/ 28 w 37"/>
                <a:gd name="T21" fmla="*/ 33 h 44"/>
                <a:gd name="T22" fmla="*/ 28 w 37"/>
                <a:gd name="T23" fmla="*/ 25 h 44"/>
                <a:gd name="T24" fmla="*/ 22 w 37"/>
                <a:gd name="T25" fmla="*/ 25 h 44"/>
                <a:gd name="T26" fmla="*/ 22 w 37"/>
                <a:gd name="T27" fmla="*/ 16 h 44"/>
                <a:gd name="T28" fmla="*/ 19 w 37"/>
                <a:gd name="T29" fmla="*/ 16 h 44"/>
                <a:gd name="T30" fmla="*/ 19 w 37"/>
                <a:gd name="T31" fmla="*/ 5 h 44"/>
                <a:gd name="T32" fmla="*/ 19 w 37"/>
                <a:gd name="T33" fmla="*/ 3 h 44"/>
                <a:gd name="T34" fmla="*/ 19 w 37"/>
                <a:gd name="T35" fmla="*/ 3 h 44"/>
                <a:gd name="T36" fmla="*/ 19 w 37"/>
                <a:gd name="T37" fmla="*/ 0 h 44"/>
                <a:gd name="T38" fmla="*/ 15 w 37"/>
                <a:gd name="T39" fmla="*/ 0 h 44"/>
                <a:gd name="T40" fmla="*/ 15 w 37"/>
                <a:gd name="T41" fmla="*/ 3 h 44"/>
                <a:gd name="T42" fmla="*/ 16 w 37"/>
                <a:gd name="T43" fmla="*/ 4 h 44"/>
                <a:gd name="T44" fmla="*/ 15 w 37"/>
                <a:gd name="T45" fmla="*/ 5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7" h="44">
                  <a:moveTo>
                    <a:pt x="15" y="5"/>
                  </a:moveTo>
                  <a:lnTo>
                    <a:pt x="15" y="16"/>
                  </a:lnTo>
                  <a:lnTo>
                    <a:pt x="13" y="16"/>
                  </a:lnTo>
                  <a:lnTo>
                    <a:pt x="13" y="25"/>
                  </a:lnTo>
                  <a:lnTo>
                    <a:pt x="7" y="25"/>
                  </a:lnTo>
                  <a:lnTo>
                    <a:pt x="7" y="33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36" y="43"/>
                  </a:lnTo>
                  <a:lnTo>
                    <a:pt x="36" y="33"/>
                  </a:lnTo>
                  <a:lnTo>
                    <a:pt x="28" y="33"/>
                  </a:lnTo>
                  <a:lnTo>
                    <a:pt x="28" y="25"/>
                  </a:lnTo>
                  <a:lnTo>
                    <a:pt x="22" y="25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5" y="5"/>
                  </a:lnTo>
                </a:path>
              </a:pathLst>
            </a:custGeom>
            <a:solidFill>
              <a:srgbClr val="96C137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341"/>
            <p:cNvSpPr>
              <a:spLocks/>
            </p:cNvSpPr>
            <p:nvPr/>
          </p:nvSpPr>
          <p:spPr bwMode="auto">
            <a:xfrm>
              <a:off x="2118" y="3181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0 w 34"/>
                <a:gd name="T3" fmla="*/ 0 h 17"/>
                <a:gd name="T4" fmla="*/ 6 w 34"/>
                <a:gd name="T5" fmla="*/ 0 h 17"/>
                <a:gd name="T6" fmla="*/ 6 w 34"/>
                <a:gd name="T7" fmla="*/ 6 h 17"/>
                <a:gd name="T8" fmla="*/ 9 w 34"/>
                <a:gd name="T9" fmla="*/ 6 h 17"/>
                <a:gd name="T10" fmla="*/ 9 w 34"/>
                <a:gd name="T11" fmla="*/ 8 h 17"/>
                <a:gd name="T12" fmla="*/ 6 w 34"/>
                <a:gd name="T13" fmla="*/ 8 h 17"/>
                <a:gd name="T14" fmla="*/ 6 w 34"/>
                <a:gd name="T15" fmla="*/ 15 h 17"/>
                <a:gd name="T16" fmla="*/ 9 w 34"/>
                <a:gd name="T17" fmla="*/ 15 h 17"/>
                <a:gd name="T18" fmla="*/ 9 w 34"/>
                <a:gd name="T19" fmla="*/ 16 h 17"/>
                <a:gd name="T20" fmla="*/ 22 w 34"/>
                <a:gd name="T21" fmla="*/ 16 h 17"/>
                <a:gd name="T22" fmla="*/ 22 w 34"/>
                <a:gd name="T23" fmla="*/ 14 h 17"/>
                <a:gd name="T24" fmla="*/ 26 w 34"/>
                <a:gd name="T25" fmla="*/ 14 h 17"/>
                <a:gd name="T26" fmla="*/ 26 w 34"/>
                <a:gd name="T27" fmla="*/ 8 h 17"/>
                <a:gd name="T28" fmla="*/ 22 w 34"/>
                <a:gd name="T29" fmla="*/ 8 h 17"/>
                <a:gd name="T30" fmla="*/ 22 w 34"/>
                <a:gd name="T31" fmla="*/ 6 h 17"/>
                <a:gd name="T32" fmla="*/ 26 w 34"/>
                <a:gd name="T33" fmla="*/ 6 h 17"/>
                <a:gd name="T34" fmla="*/ 26 w 34"/>
                <a:gd name="T35" fmla="*/ 0 h 17"/>
                <a:gd name="T36" fmla="*/ 31 w 34"/>
                <a:gd name="T37" fmla="*/ 0 h 17"/>
                <a:gd name="T38" fmla="*/ 33 w 34"/>
                <a:gd name="T39" fmla="*/ 0 h 17"/>
                <a:gd name="T40" fmla="*/ 0 w 34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4" h="17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solidFill>
              <a:srgbClr val="FFFFDC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342"/>
            <p:cNvSpPr>
              <a:spLocks noChangeArrowheads="1"/>
            </p:cNvSpPr>
            <p:nvPr/>
          </p:nvSpPr>
          <p:spPr bwMode="auto">
            <a:xfrm>
              <a:off x="2112" y="3228"/>
              <a:ext cx="46" cy="8"/>
            </a:xfrm>
            <a:prstGeom prst="rect">
              <a:avLst/>
            </a:prstGeom>
            <a:solidFill>
              <a:srgbClr val="96C13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343"/>
            <p:cNvSpPr>
              <a:spLocks noChangeArrowheads="1"/>
            </p:cNvSpPr>
            <p:nvPr/>
          </p:nvSpPr>
          <p:spPr bwMode="auto">
            <a:xfrm>
              <a:off x="2112" y="3240"/>
              <a:ext cx="46" cy="8"/>
            </a:xfrm>
            <a:prstGeom prst="rect">
              <a:avLst/>
            </a:prstGeom>
            <a:solidFill>
              <a:srgbClr val="96C13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344"/>
            <p:cNvSpPr>
              <a:spLocks/>
            </p:cNvSpPr>
            <p:nvPr/>
          </p:nvSpPr>
          <p:spPr bwMode="auto">
            <a:xfrm>
              <a:off x="2151" y="3230"/>
              <a:ext cx="17" cy="17"/>
            </a:xfrm>
            <a:custGeom>
              <a:avLst/>
              <a:gdLst>
                <a:gd name="T0" fmla="*/ 2 w 17"/>
                <a:gd name="T1" fmla="*/ 0 h 17"/>
                <a:gd name="T2" fmla="*/ 2 w 17"/>
                <a:gd name="T3" fmla="*/ 9 h 17"/>
                <a:gd name="T4" fmla="*/ 0 w 17"/>
                <a:gd name="T5" fmla="*/ 9 h 17"/>
                <a:gd name="T6" fmla="*/ 0 w 17"/>
                <a:gd name="T7" fmla="*/ 14 h 17"/>
                <a:gd name="T8" fmla="*/ 3 w 17"/>
                <a:gd name="T9" fmla="*/ 14 h 17"/>
                <a:gd name="T10" fmla="*/ 3 w 17"/>
                <a:gd name="T11" fmla="*/ 16 h 17"/>
                <a:gd name="T12" fmla="*/ 12 w 17"/>
                <a:gd name="T13" fmla="*/ 16 h 17"/>
                <a:gd name="T14" fmla="*/ 12 w 17"/>
                <a:gd name="T15" fmla="*/ 14 h 17"/>
                <a:gd name="T16" fmla="*/ 16 w 17"/>
                <a:gd name="T17" fmla="*/ 14 h 17"/>
                <a:gd name="T18" fmla="*/ 16 w 17"/>
                <a:gd name="T19" fmla="*/ 9 h 17"/>
                <a:gd name="T20" fmla="*/ 12 w 17"/>
                <a:gd name="T21" fmla="*/ 9 h 17"/>
                <a:gd name="T22" fmla="*/ 12 w 17"/>
                <a:gd name="T23" fmla="*/ 0 h 17"/>
                <a:gd name="T24" fmla="*/ 2 w 17"/>
                <a:gd name="T25" fmla="*/ 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17">
                  <a:moveTo>
                    <a:pt x="2" y="0"/>
                  </a:moveTo>
                  <a:lnTo>
                    <a:pt x="2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0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345"/>
            <p:cNvSpPr>
              <a:spLocks/>
            </p:cNvSpPr>
            <p:nvPr/>
          </p:nvSpPr>
          <p:spPr bwMode="auto">
            <a:xfrm>
              <a:off x="2107" y="3230"/>
              <a:ext cx="17" cy="17"/>
            </a:xfrm>
            <a:custGeom>
              <a:avLst/>
              <a:gdLst>
                <a:gd name="T0" fmla="*/ 2 w 17"/>
                <a:gd name="T1" fmla="*/ 0 h 17"/>
                <a:gd name="T2" fmla="*/ 2 w 17"/>
                <a:gd name="T3" fmla="*/ 9 h 17"/>
                <a:gd name="T4" fmla="*/ 0 w 17"/>
                <a:gd name="T5" fmla="*/ 9 h 17"/>
                <a:gd name="T6" fmla="*/ 0 w 17"/>
                <a:gd name="T7" fmla="*/ 14 h 17"/>
                <a:gd name="T8" fmla="*/ 3 w 17"/>
                <a:gd name="T9" fmla="*/ 14 h 17"/>
                <a:gd name="T10" fmla="*/ 3 w 17"/>
                <a:gd name="T11" fmla="*/ 16 h 17"/>
                <a:gd name="T12" fmla="*/ 12 w 17"/>
                <a:gd name="T13" fmla="*/ 16 h 17"/>
                <a:gd name="T14" fmla="*/ 12 w 17"/>
                <a:gd name="T15" fmla="*/ 14 h 17"/>
                <a:gd name="T16" fmla="*/ 16 w 17"/>
                <a:gd name="T17" fmla="*/ 14 h 17"/>
                <a:gd name="T18" fmla="*/ 16 w 17"/>
                <a:gd name="T19" fmla="*/ 9 h 17"/>
                <a:gd name="T20" fmla="*/ 12 w 17"/>
                <a:gd name="T21" fmla="*/ 9 h 17"/>
                <a:gd name="T22" fmla="*/ 12 w 17"/>
                <a:gd name="T23" fmla="*/ 0 h 17"/>
                <a:gd name="T24" fmla="*/ 2 w 17"/>
                <a:gd name="T25" fmla="*/ 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17">
                  <a:moveTo>
                    <a:pt x="2" y="0"/>
                  </a:moveTo>
                  <a:lnTo>
                    <a:pt x="2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0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346"/>
            <p:cNvSpPr>
              <a:spLocks/>
            </p:cNvSpPr>
            <p:nvPr/>
          </p:nvSpPr>
          <p:spPr bwMode="auto">
            <a:xfrm>
              <a:off x="2117" y="3223"/>
              <a:ext cx="37" cy="17"/>
            </a:xfrm>
            <a:custGeom>
              <a:avLst/>
              <a:gdLst>
                <a:gd name="T0" fmla="*/ 0 w 37"/>
                <a:gd name="T1" fmla="*/ 0 h 17"/>
                <a:gd name="T2" fmla="*/ 0 w 37"/>
                <a:gd name="T3" fmla="*/ 16 h 17"/>
                <a:gd name="T4" fmla="*/ 36 w 37"/>
                <a:gd name="T5" fmla="*/ 16 h 17"/>
                <a:gd name="T6" fmla="*/ 36 w 37"/>
                <a:gd name="T7" fmla="*/ 5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17">
                  <a:moveTo>
                    <a:pt x="0" y="0"/>
                  </a:moveTo>
                  <a:lnTo>
                    <a:pt x="0" y="16"/>
                  </a:lnTo>
                  <a:lnTo>
                    <a:pt x="36" y="16"/>
                  </a:lnTo>
                  <a:lnTo>
                    <a:pt x="36" y="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347"/>
            <p:cNvSpPr>
              <a:spLocks/>
            </p:cNvSpPr>
            <p:nvPr/>
          </p:nvSpPr>
          <p:spPr bwMode="auto">
            <a:xfrm>
              <a:off x="2110" y="3239"/>
              <a:ext cx="53" cy="17"/>
            </a:xfrm>
            <a:custGeom>
              <a:avLst/>
              <a:gdLst>
                <a:gd name="T0" fmla="*/ 1 w 53"/>
                <a:gd name="T1" fmla="*/ 0 h 17"/>
                <a:gd name="T2" fmla="*/ 49 w 53"/>
                <a:gd name="T3" fmla="*/ 0 h 17"/>
                <a:gd name="T4" fmla="*/ 52 w 53"/>
                <a:gd name="T5" fmla="*/ 16 h 17"/>
                <a:gd name="T6" fmla="*/ 0 w 53"/>
                <a:gd name="T7" fmla="*/ 16 h 17"/>
                <a:gd name="T8" fmla="*/ 1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17">
                  <a:moveTo>
                    <a:pt x="1" y="0"/>
                  </a:moveTo>
                  <a:lnTo>
                    <a:pt x="49" y="0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0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Group 348"/>
          <p:cNvGrpSpPr>
            <a:grpSpLocks/>
          </p:cNvGrpSpPr>
          <p:nvPr/>
        </p:nvGrpSpPr>
        <p:grpSpPr bwMode="auto">
          <a:xfrm>
            <a:off x="6984772" y="5391669"/>
            <a:ext cx="355600" cy="593725"/>
            <a:chOff x="4846" y="3203"/>
            <a:chExt cx="224" cy="374"/>
          </a:xfrm>
        </p:grpSpPr>
        <p:sp>
          <p:nvSpPr>
            <p:cNvPr id="41" name="Freeform 349"/>
            <p:cNvSpPr>
              <a:spLocks/>
            </p:cNvSpPr>
            <p:nvPr/>
          </p:nvSpPr>
          <p:spPr bwMode="auto">
            <a:xfrm>
              <a:off x="4846" y="3316"/>
              <a:ext cx="224" cy="261"/>
            </a:xfrm>
            <a:custGeom>
              <a:avLst/>
              <a:gdLst>
                <a:gd name="T0" fmla="*/ 83 w 224"/>
                <a:gd name="T1" fmla="*/ 0 h 261"/>
                <a:gd name="T2" fmla="*/ 131 w 224"/>
                <a:gd name="T3" fmla="*/ 0 h 261"/>
                <a:gd name="T4" fmla="*/ 223 w 224"/>
                <a:gd name="T5" fmla="*/ 260 h 261"/>
                <a:gd name="T6" fmla="*/ 126 w 224"/>
                <a:gd name="T7" fmla="*/ 21 h 261"/>
                <a:gd name="T8" fmla="*/ 113 w 224"/>
                <a:gd name="T9" fmla="*/ 260 h 261"/>
                <a:gd name="T10" fmla="*/ 87 w 224"/>
                <a:gd name="T11" fmla="*/ 21 h 261"/>
                <a:gd name="T12" fmla="*/ 0 w 224"/>
                <a:gd name="T13" fmla="*/ 260 h 261"/>
                <a:gd name="T14" fmla="*/ 83 w 224"/>
                <a:gd name="T15" fmla="*/ 0 h 2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4" h="261">
                  <a:moveTo>
                    <a:pt x="83" y="0"/>
                  </a:moveTo>
                  <a:lnTo>
                    <a:pt x="131" y="0"/>
                  </a:lnTo>
                  <a:lnTo>
                    <a:pt x="223" y="260"/>
                  </a:lnTo>
                  <a:lnTo>
                    <a:pt x="126" y="21"/>
                  </a:lnTo>
                  <a:lnTo>
                    <a:pt x="113" y="260"/>
                  </a:lnTo>
                  <a:lnTo>
                    <a:pt x="87" y="21"/>
                  </a:lnTo>
                  <a:lnTo>
                    <a:pt x="0" y="260"/>
                  </a:lnTo>
                  <a:lnTo>
                    <a:pt x="83" y="0"/>
                  </a:lnTo>
                </a:path>
              </a:pathLst>
            </a:custGeom>
            <a:solidFill>
              <a:srgbClr val="FFFF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350"/>
            <p:cNvSpPr>
              <a:spLocks/>
            </p:cNvSpPr>
            <p:nvPr/>
          </p:nvSpPr>
          <p:spPr bwMode="auto">
            <a:xfrm>
              <a:off x="4988" y="3335"/>
              <a:ext cx="36" cy="36"/>
            </a:xfrm>
            <a:custGeom>
              <a:avLst/>
              <a:gdLst>
                <a:gd name="T0" fmla="*/ 0 w 36"/>
                <a:gd name="T1" fmla="*/ 4 h 36"/>
                <a:gd name="T2" fmla="*/ 10 w 36"/>
                <a:gd name="T3" fmla="*/ 35 h 36"/>
                <a:gd name="T4" fmla="*/ 35 w 36"/>
                <a:gd name="T5" fmla="*/ 30 h 36"/>
                <a:gd name="T6" fmla="*/ 24 w 36"/>
                <a:gd name="T7" fmla="*/ 0 h 36"/>
                <a:gd name="T8" fmla="*/ 0 w 36"/>
                <a:gd name="T9" fmla="*/ 4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36">
                  <a:moveTo>
                    <a:pt x="0" y="4"/>
                  </a:moveTo>
                  <a:lnTo>
                    <a:pt x="10" y="35"/>
                  </a:lnTo>
                  <a:lnTo>
                    <a:pt x="35" y="30"/>
                  </a:lnTo>
                  <a:lnTo>
                    <a:pt x="24" y="0"/>
                  </a:lnTo>
                  <a:lnTo>
                    <a:pt x="0" y="4"/>
                  </a:lnTo>
                </a:path>
              </a:pathLst>
            </a:custGeom>
            <a:solidFill>
              <a:srgbClr val="F0F0F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351"/>
            <p:cNvSpPr>
              <a:spLocks noChangeArrowheads="1"/>
            </p:cNvSpPr>
            <p:nvPr/>
          </p:nvSpPr>
          <p:spPr bwMode="auto">
            <a:xfrm>
              <a:off x="5005" y="3286"/>
              <a:ext cx="8" cy="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352"/>
            <p:cNvSpPr>
              <a:spLocks noChangeShapeType="1"/>
            </p:cNvSpPr>
            <p:nvPr/>
          </p:nvSpPr>
          <p:spPr bwMode="auto">
            <a:xfrm>
              <a:off x="5005" y="3282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353"/>
            <p:cNvSpPr>
              <a:spLocks/>
            </p:cNvSpPr>
            <p:nvPr/>
          </p:nvSpPr>
          <p:spPr bwMode="auto">
            <a:xfrm>
              <a:off x="4998" y="3277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8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8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Line 354"/>
            <p:cNvSpPr>
              <a:spLocks noChangeShapeType="1"/>
            </p:cNvSpPr>
            <p:nvPr/>
          </p:nvSpPr>
          <p:spPr bwMode="auto">
            <a:xfrm>
              <a:off x="5004" y="3282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5"/>
            <p:cNvSpPr>
              <a:spLocks/>
            </p:cNvSpPr>
            <p:nvPr/>
          </p:nvSpPr>
          <p:spPr bwMode="auto">
            <a:xfrm>
              <a:off x="4997" y="3277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8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8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Line 356"/>
            <p:cNvSpPr>
              <a:spLocks noChangeShapeType="1"/>
            </p:cNvSpPr>
            <p:nvPr/>
          </p:nvSpPr>
          <p:spPr bwMode="auto">
            <a:xfrm>
              <a:off x="5003" y="3282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357"/>
            <p:cNvSpPr>
              <a:spLocks/>
            </p:cNvSpPr>
            <p:nvPr/>
          </p:nvSpPr>
          <p:spPr bwMode="auto">
            <a:xfrm>
              <a:off x="4997" y="3277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8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8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358"/>
            <p:cNvSpPr>
              <a:spLocks noChangeShapeType="1"/>
            </p:cNvSpPr>
            <p:nvPr/>
          </p:nvSpPr>
          <p:spPr bwMode="auto">
            <a:xfrm>
              <a:off x="5002" y="3282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359"/>
            <p:cNvSpPr>
              <a:spLocks/>
            </p:cNvSpPr>
            <p:nvPr/>
          </p:nvSpPr>
          <p:spPr bwMode="auto">
            <a:xfrm>
              <a:off x="4997" y="3277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7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7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Line 360"/>
            <p:cNvSpPr>
              <a:spLocks noChangeShapeType="1"/>
            </p:cNvSpPr>
            <p:nvPr/>
          </p:nvSpPr>
          <p:spPr bwMode="auto">
            <a:xfrm>
              <a:off x="5001" y="3282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61"/>
            <p:cNvSpPr>
              <a:spLocks/>
            </p:cNvSpPr>
            <p:nvPr/>
          </p:nvSpPr>
          <p:spPr bwMode="auto">
            <a:xfrm>
              <a:off x="4997" y="3277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7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7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Line 362"/>
            <p:cNvSpPr>
              <a:spLocks noChangeShapeType="1"/>
            </p:cNvSpPr>
            <p:nvPr/>
          </p:nvSpPr>
          <p:spPr bwMode="auto">
            <a:xfrm>
              <a:off x="5001" y="3282"/>
              <a:ext cx="0" cy="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363"/>
            <p:cNvSpPr>
              <a:spLocks/>
            </p:cNvSpPr>
            <p:nvPr/>
          </p:nvSpPr>
          <p:spPr bwMode="auto">
            <a:xfrm>
              <a:off x="4997" y="3277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8 w 17"/>
                <a:gd name="T3" fmla="*/ 16 h 17"/>
                <a:gd name="T4" fmla="*/ 0 w 17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8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364"/>
            <p:cNvSpPr>
              <a:spLocks noChangeArrowheads="1"/>
            </p:cNvSpPr>
            <p:nvPr/>
          </p:nvSpPr>
          <p:spPr bwMode="auto">
            <a:xfrm>
              <a:off x="5005" y="3277"/>
              <a:ext cx="8" cy="8"/>
            </a:xfrm>
            <a:prstGeom prst="rect">
              <a:avLst/>
            </a:prstGeom>
            <a:solidFill>
              <a:srgbClr val="21212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365"/>
            <p:cNvSpPr>
              <a:spLocks/>
            </p:cNvSpPr>
            <p:nvPr/>
          </p:nvSpPr>
          <p:spPr bwMode="auto">
            <a:xfrm>
              <a:off x="5001" y="3262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12 w 17"/>
                <a:gd name="T3" fmla="*/ 5 h 17"/>
                <a:gd name="T4" fmla="*/ 12 w 17"/>
                <a:gd name="T5" fmla="*/ 0 h 17"/>
                <a:gd name="T6" fmla="*/ 7 w 17"/>
                <a:gd name="T7" fmla="*/ 0 h 17"/>
                <a:gd name="T8" fmla="*/ 7 w 17"/>
                <a:gd name="T9" fmla="*/ 5 h 17"/>
                <a:gd name="T10" fmla="*/ 0 w 17"/>
                <a:gd name="T11" fmla="*/ 16 h 17"/>
                <a:gd name="T12" fmla="*/ 16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7">
                  <a:moveTo>
                    <a:pt x="16" y="16"/>
                  </a:moveTo>
                  <a:lnTo>
                    <a:pt x="12" y="5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5"/>
                  </a:lnTo>
                  <a:lnTo>
                    <a:pt x="0" y="16"/>
                  </a:lnTo>
                  <a:lnTo>
                    <a:pt x="16" y="16"/>
                  </a:lnTo>
                </a:path>
              </a:pathLst>
            </a:custGeom>
            <a:solidFill>
              <a:srgbClr val="212121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366"/>
            <p:cNvSpPr>
              <a:spLocks noChangeArrowheads="1"/>
            </p:cNvSpPr>
            <p:nvPr/>
          </p:nvSpPr>
          <p:spPr bwMode="auto">
            <a:xfrm>
              <a:off x="5007" y="3208"/>
              <a:ext cx="8" cy="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367"/>
            <p:cNvSpPr>
              <a:spLocks/>
            </p:cNvSpPr>
            <p:nvPr/>
          </p:nvSpPr>
          <p:spPr bwMode="auto">
            <a:xfrm>
              <a:off x="5001" y="3203"/>
              <a:ext cx="17" cy="17"/>
            </a:xfrm>
            <a:custGeom>
              <a:avLst/>
              <a:gdLst>
                <a:gd name="T0" fmla="*/ 12 w 17"/>
                <a:gd name="T1" fmla="*/ 13 h 17"/>
                <a:gd name="T2" fmla="*/ 16 w 17"/>
                <a:gd name="T3" fmla="*/ 13 h 17"/>
                <a:gd name="T4" fmla="*/ 16 w 17"/>
                <a:gd name="T5" fmla="*/ 10 h 17"/>
                <a:gd name="T6" fmla="*/ 16 w 17"/>
                <a:gd name="T7" fmla="*/ 7 h 17"/>
                <a:gd name="T8" fmla="*/ 16 w 17"/>
                <a:gd name="T9" fmla="*/ 5 h 17"/>
                <a:gd name="T10" fmla="*/ 16 w 17"/>
                <a:gd name="T11" fmla="*/ 2 h 17"/>
                <a:gd name="T12" fmla="*/ 16 w 17"/>
                <a:gd name="T13" fmla="*/ 0 h 17"/>
                <a:gd name="T14" fmla="*/ 12 w 17"/>
                <a:gd name="T15" fmla="*/ 0 h 17"/>
                <a:gd name="T16" fmla="*/ 6 w 17"/>
                <a:gd name="T17" fmla="*/ 0 h 17"/>
                <a:gd name="T18" fmla="*/ 0 w 17"/>
                <a:gd name="T19" fmla="*/ 0 h 17"/>
                <a:gd name="T20" fmla="*/ 0 w 17"/>
                <a:gd name="T21" fmla="*/ 2 h 17"/>
                <a:gd name="T22" fmla="*/ 0 w 17"/>
                <a:gd name="T23" fmla="*/ 5 h 17"/>
                <a:gd name="T24" fmla="*/ 0 w 17"/>
                <a:gd name="T25" fmla="*/ 7 h 17"/>
                <a:gd name="T26" fmla="*/ 0 w 17"/>
                <a:gd name="T27" fmla="*/ 10 h 17"/>
                <a:gd name="T28" fmla="*/ 6 w 17"/>
                <a:gd name="T29" fmla="*/ 10 h 17"/>
                <a:gd name="T30" fmla="*/ 6 w 17"/>
                <a:gd name="T31" fmla="*/ 13 h 17"/>
                <a:gd name="T32" fmla="*/ 6 w 17"/>
                <a:gd name="T33" fmla="*/ 16 h 17"/>
                <a:gd name="T34" fmla="*/ 12 w 17"/>
                <a:gd name="T35" fmla="*/ 16 h 17"/>
                <a:gd name="T36" fmla="*/ 12 w 17"/>
                <a:gd name="T37" fmla="*/ 13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" h="17">
                  <a:moveTo>
                    <a:pt x="12" y="13"/>
                  </a:moveTo>
                  <a:lnTo>
                    <a:pt x="16" y="13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6" y="13"/>
                  </a:lnTo>
                  <a:lnTo>
                    <a:pt x="6" y="16"/>
                  </a:lnTo>
                  <a:lnTo>
                    <a:pt x="12" y="16"/>
                  </a:lnTo>
                  <a:lnTo>
                    <a:pt x="12" y="1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368"/>
            <p:cNvSpPr>
              <a:spLocks noChangeArrowheads="1"/>
            </p:cNvSpPr>
            <p:nvPr/>
          </p:nvSpPr>
          <p:spPr bwMode="auto">
            <a:xfrm>
              <a:off x="5005" y="3290"/>
              <a:ext cx="8" cy="62"/>
            </a:xfrm>
            <a:prstGeom prst="rect">
              <a:avLst/>
            </a:prstGeom>
            <a:solidFill>
              <a:srgbClr val="E0E0E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369"/>
            <p:cNvSpPr>
              <a:spLocks/>
            </p:cNvSpPr>
            <p:nvPr/>
          </p:nvSpPr>
          <p:spPr bwMode="auto">
            <a:xfrm>
              <a:off x="4987" y="3336"/>
              <a:ext cx="24" cy="35"/>
            </a:xfrm>
            <a:custGeom>
              <a:avLst/>
              <a:gdLst>
                <a:gd name="T0" fmla="*/ 0 w 24"/>
                <a:gd name="T1" fmla="*/ 2 h 35"/>
                <a:gd name="T2" fmla="*/ 9 w 24"/>
                <a:gd name="T3" fmla="*/ 34 h 35"/>
                <a:gd name="T4" fmla="*/ 23 w 24"/>
                <a:gd name="T5" fmla="*/ 31 h 35"/>
                <a:gd name="T6" fmla="*/ 13 w 24"/>
                <a:gd name="T7" fmla="*/ 0 h 35"/>
                <a:gd name="T8" fmla="*/ 0 w 24"/>
                <a:gd name="T9" fmla="*/ 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5">
                  <a:moveTo>
                    <a:pt x="0" y="2"/>
                  </a:moveTo>
                  <a:lnTo>
                    <a:pt x="9" y="34"/>
                  </a:lnTo>
                  <a:lnTo>
                    <a:pt x="23" y="31"/>
                  </a:lnTo>
                  <a:lnTo>
                    <a:pt x="13" y="0"/>
                  </a:lnTo>
                  <a:lnTo>
                    <a:pt x="0" y="2"/>
                  </a:lnTo>
                </a:path>
              </a:pathLst>
            </a:custGeom>
            <a:solidFill>
              <a:srgbClr val="E0E0E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370"/>
            <p:cNvSpPr>
              <a:spLocks/>
            </p:cNvSpPr>
            <p:nvPr/>
          </p:nvSpPr>
          <p:spPr bwMode="auto">
            <a:xfrm>
              <a:off x="4910" y="3223"/>
              <a:ext cx="84" cy="36"/>
            </a:xfrm>
            <a:custGeom>
              <a:avLst/>
              <a:gdLst>
                <a:gd name="T0" fmla="*/ 0 w 84"/>
                <a:gd name="T1" fmla="*/ 9 h 36"/>
                <a:gd name="T2" fmla="*/ 41 w 84"/>
                <a:gd name="T3" fmla="*/ 0 h 36"/>
                <a:gd name="T4" fmla="*/ 83 w 84"/>
                <a:gd name="T5" fmla="*/ 9 h 36"/>
                <a:gd name="T6" fmla="*/ 83 w 84"/>
                <a:gd name="T7" fmla="*/ 29 h 36"/>
                <a:gd name="T8" fmla="*/ 80 w 84"/>
                <a:gd name="T9" fmla="*/ 31 h 36"/>
                <a:gd name="T10" fmla="*/ 57 w 84"/>
                <a:gd name="T11" fmla="*/ 35 h 36"/>
                <a:gd name="T12" fmla="*/ 54 w 84"/>
                <a:gd name="T13" fmla="*/ 35 h 36"/>
                <a:gd name="T14" fmla="*/ 29 w 84"/>
                <a:gd name="T15" fmla="*/ 35 h 36"/>
                <a:gd name="T16" fmla="*/ 25 w 84"/>
                <a:gd name="T17" fmla="*/ 35 h 36"/>
                <a:gd name="T18" fmla="*/ 3 w 84"/>
                <a:gd name="T19" fmla="*/ 31 h 36"/>
                <a:gd name="T20" fmla="*/ 0 w 84"/>
                <a:gd name="T21" fmla="*/ 29 h 36"/>
                <a:gd name="T22" fmla="*/ 0 w 84"/>
                <a:gd name="T23" fmla="*/ 9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" h="36">
                  <a:moveTo>
                    <a:pt x="0" y="9"/>
                  </a:moveTo>
                  <a:lnTo>
                    <a:pt x="41" y="0"/>
                  </a:lnTo>
                  <a:lnTo>
                    <a:pt x="83" y="9"/>
                  </a:lnTo>
                  <a:lnTo>
                    <a:pt x="83" y="29"/>
                  </a:lnTo>
                  <a:lnTo>
                    <a:pt x="80" y="31"/>
                  </a:lnTo>
                  <a:lnTo>
                    <a:pt x="57" y="35"/>
                  </a:lnTo>
                  <a:lnTo>
                    <a:pt x="54" y="35"/>
                  </a:lnTo>
                  <a:lnTo>
                    <a:pt x="29" y="35"/>
                  </a:lnTo>
                  <a:lnTo>
                    <a:pt x="25" y="35"/>
                  </a:lnTo>
                  <a:lnTo>
                    <a:pt x="3" y="31"/>
                  </a:lnTo>
                  <a:lnTo>
                    <a:pt x="0" y="29"/>
                  </a:lnTo>
                  <a:lnTo>
                    <a:pt x="0" y="9"/>
                  </a:lnTo>
                </a:path>
              </a:pathLst>
            </a:custGeom>
            <a:solidFill>
              <a:srgbClr val="FFFFDC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371"/>
            <p:cNvSpPr>
              <a:spLocks noChangeArrowheads="1"/>
            </p:cNvSpPr>
            <p:nvPr/>
          </p:nvSpPr>
          <p:spPr bwMode="auto">
            <a:xfrm>
              <a:off x="4915" y="3245"/>
              <a:ext cx="76" cy="8"/>
            </a:xfrm>
            <a:prstGeom prst="rect">
              <a:avLst/>
            </a:prstGeom>
            <a:solidFill>
              <a:srgbClr val="00804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372"/>
            <p:cNvSpPr>
              <a:spLocks/>
            </p:cNvSpPr>
            <p:nvPr/>
          </p:nvSpPr>
          <p:spPr bwMode="auto">
            <a:xfrm>
              <a:off x="4934" y="3258"/>
              <a:ext cx="37" cy="44"/>
            </a:xfrm>
            <a:custGeom>
              <a:avLst/>
              <a:gdLst>
                <a:gd name="T0" fmla="*/ 15 w 37"/>
                <a:gd name="T1" fmla="*/ 5 h 44"/>
                <a:gd name="T2" fmla="*/ 15 w 37"/>
                <a:gd name="T3" fmla="*/ 16 h 44"/>
                <a:gd name="T4" fmla="*/ 13 w 37"/>
                <a:gd name="T5" fmla="*/ 16 h 44"/>
                <a:gd name="T6" fmla="*/ 13 w 37"/>
                <a:gd name="T7" fmla="*/ 25 h 44"/>
                <a:gd name="T8" fmla="*/ 7 w 37"/>
                <a:gd name="T9" fmla="*/ 25 h 44"/>
                <a:gd name="T10" fmla="*/ 7 w 37"/>
                <a:gd name="T11" fmla="*/ 33 h 44"/>
                <a:gd name="T12" fmla="*/ 0 w 37"/>
                <a:gd name="T13" fmla="*/ 33 h 44"/>
                <a:gd name="T14" fmla="*/ 0 w 37"/>
                <a:gd name="T15" fmla="*/ 43 h 44"/>
                <a:gd name="T16" fmla="*/ 36 w 37"/>
                <a:gd name="T17" fmla="*/ 43 h 44"/>
                <a:gd name="T18" fmla="*/ 36 w 37"/>
                <a:gd name="T19" fmla="*/ 33 h 44"/>
                <a:gd name="T20" fmla="*/ 28 w 37"/>
                <a:gd name="T21" fmla="*/ 33 h 44"/>
                <a:gd name="T22" fmla="*/ 28 w 37"/>
                <a:gd name="T23" fmla="*/ 25 h 44"/>
                <a:gd name="T24" fmla="*/ 22 w 37"/>
                <a:gd name="T25" fmla="*/ 25 h 44"/>
                <a:gd name="T26" fmla="*/ 22 w 37"/>
                <a:gd name="T27" fmla="*/ 16 h 44"/>
                <a:gd name="T28" fmla="*/ 19 w 37"/>
                <a:gd name="T29" fmla="*/ 16 h 44"/>
                <a:gd name="T30" fmla="*/ 19 w 37"/>
                <a:gd name="T31" fmla="*/ 5 h 44"/>
                <a:gd name="T32" fmla="*/ 19 w 37"/>
                <a:gd name="T33" fmla="*/ 3 h 44"/>
                <a:gd name="T34" fmla="*/ 19 w 37"/>
                <a:gd name="T35" fmla="*/ 3 h 44"/>
                <a:gd name="T36" fmla="*/ 19 w 37"/>
                <a:gd name="T37" fmla="*/ 0 h 44"/>
                <a:gd name="T38" fmla="*/ 15 w 37"/>
                <a:gd name="T39" fmla="*/ 0 h 44"/>
                <a:gd name="T40" fmla="*/ 15 w 37"/>
                <a:gd name="T41" fmla="*/ 3 h 44"/>
                <a:gd name="T42" fmla="*/ 16 w 37"/>
                <a:gd name="T43" fmla="*/ 4 h 44"/>
                <a:gd name="T44" fmla="*/ 15 w 37"/>
                <a:gd name="T45" fmla="*/ 5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7" h="44">
                  <a:moveTo>
                    <a:pt x="15" y="5"/>
                  </a:moveTo>
                  <a:lnTo>
                    <a:pt x="15" y="16"/>
                  </a:lnTo>
                  <a:lnTo>
                    <a:pt x="13" y="16"/>
                  </a:lnTo>
                  <a:lnTo>
                    <a:pt x="13" y="25"/>
                  </a:lnTo>
                  <a:lnTo>
                    <a:pt x="7" y="25"/>
                  </a:lnTo>
                  <a:lnTo>
                    <a:pt x="7" y="33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36" y="43"/>
                  </a:lnTo>
                  <a:lnTo>
                    <a:pt x="36" y="33"/>
                  </a:lnTo>
                  <a:lnTo>
                    <a:pt x="28" y="33"/>
                  </a:lnTo>
                  <a:lnTo>
                    <a:pt x="28" y="25"/>
                  </a:lnTo>
                  <a:lnTo>
                    <a:pt x="22" y="25"/>
                  </a:lnTo>
                  <a:lnTo>
                    <a:pt x="22" y="16"/>
                  </a:lnTo>
                  <a:lnTo>
                    <a:pt x="19" y="16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5" y="5"/>
                  </a:lnTo>
                </a:path>
              </a:pathLst>
            </a:custGeom>
            <a:solidFill>
              <a:srgbClr val="96C137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373"/>
            <p:cNvSpPr>
              <a:spLocks/>
            </p:cNvSpPr>
            <p:nvPr/>
          </p:nvSpPr>
          <p:spPr bwMode="auto">
            <a:xfrm>
              <a:off x="4935" y="3258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0 w 34"/>
                <a:gd name="T3" fmla="*/ 0 h 17"/>
                <a:gd name="T4" fmla="*/ 6 w 34"/>
                <a:gd name="T5" fmla="*/ 0 h 17"/>
                <a:gd name="T6" fmla="*/ 6 w 34"/>
                <a:gd name="T7" fmla="*/ 6 h 17"/>
                <a:gd name="T8" fmla="*/ 9 w 34"/>
                <a:gd name="T9" fmla="*/ 6 h 17"/>
                <a:gd name="T10" fmla="*/ 9 w 34"/>
                <a:gd name="T11" fmla="*/ 8 h 17"/>
                <a:gd name="T12" fmla="*/ 6 w 34"/>
                <a:gd name="T13" fmla="*/ 8 h 17"/>
                <a:gd name="T14" fmla="*/ 6 w 34"/>
                <a:gd name="T15" fmla="*/ 15 h 17"/>
                <a:gd name="T16" fmla="*/ 9 w 34"/>
                <a:gd name="T17" fmla="*/ 15 h 17"/>
                <a:gd name="T18" fmla="*/ 9 w 34"/>
                <a:gd name="T19" fmla="*/ 16 h 17"/>
                <a:gd name="T20" fmla="*/ 22 w 34"/>
                <a:gd name="T21" fmla="*/ 16 h 17"/>
                <a:gd name="T22" fmla="*/ 22 w 34"/>
                <a:gd name="T23" fmla="*/ 14 h 17"/>
                <a:gd name="T24" fmla="*/ 26 w 34"/>
                <a:gd name="T25" fmla="*/ 14 h 17"/>
                <a:gd name="T26" fmla="*/ 26 w 34"/>
                <a:gd name="T27" fmla="*/ 8 h 17"/>
                <a:gd name="T28" fmla="*/ 22 w 34"/>
                <a:gd name="T29" fmla="*/ 8 h 17"/>
                <a:gd name="T30" fmla="*/ 22 w 34"/>
                <a:gd name="T31" fmla="*/ 6 h 17"/>
                <a:gd name="T32" fmla="*/ 26 w 34"/>
                <a:gd name="T33" fmla="*/ 6 h 17"/>
                <a:gd name="T34" fmla="*/ 26 w 34"/>
                <a:gd name="T35" fmla="*/ 0 h 17"/>
                <a:gd name="T36" fmla="*/ 31 w 34"/>
                <a:gd name="T37" fmla="*/ 0 h 17"/>
                <a:gd name="T38" fmla="*/ 33 w 34"/>
                <a:gd name="T39" fmla="*/ 0 h 17"/>
                <a:gd name="T40" fmla="*/ 0 w 34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4" h="17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6" y="14"/>
                  </a:lnTo>
                  <a:lnTo>
                    <a:pt x="26" y="8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6" y="6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solidFill>
              <a:srgbClr val="FFFFDC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Rectangle 374"/>
            <p:cNvSpPr>
              <a:spLocks noChangeArrowheads="1"/>
            </p:cNvSpPr>
            <p:nvPr/>
          </p:nvSpPr>
          <p:spPr bwMode="auto">
            <a:xfrm>
              <a:off x="4929" y="3305"/>
              <a:ext cx="46" cy="8"/>
            </a:xfrm>
            <a:prstGeom prst="rect">
              <a:avLst/>
            </a:prstGeom>
            <a:solidFill>
              <a:srgbClr val="96C13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Rectangle 375"/>
            <p:cNvSpPr>
              <a:spLocks noChangeArrowheads="1"/>
            </p:cNvSpPr>
            <p:nvPr/>
          </p:nvSpPr>
          <p:spPr bwMode="auto">
            <a:xfrm>
              <a:off x="4929" y="3317"/>
              <a:ext cx="46" cy="8"/>
            </a:xfrm>
            <a:prstGeom prst="rect">
              <a:avLst/>
            </a:prstGeom>
            <a:solidFill>
              <a:srgbClr val="96C137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376"/>
            <p:cNvSpPr>
              <a:spLocks/>
            </p:cNvSpPr>
            <p:nvPr/>
          </p:nvSpPr>
          <p:spPr bwMode="auto">
            <a:xfrm>
              <a:off x="4968" y="3307"/>
              <a:ext cx="17" cy="17"/>
            </a:xfrm>
            <a:custGeom>
              <a:avLst/>
              <a:gdLst>
                <a:gd name="T0" fmla="*/ 2 w 17"/>
                <a:gd name="T1" fmla="*/ 0 h 17"/>
                <a:gd name="T2" fmla="*/ 2 w 17"/>
                <a:gd name="T3" fmla="*/ 9 h 17"/>
                <a:gd name="T4" fmla="*/ 0 w 17"/>
                <a:gd name="T5" fmla="*/ 9 h 17"/>
                <a:gd name="T6" fmla="*/ 0 w 17"/>
                <a:gd name="T7" fmla="*/ 14 h 17"/>
                <a:gd name="T8" fmla="*/ 3 w 17"/>
                <a:gd name="T9" fmla="*/ 14 h 17"/>
                <a:gd name="T10" fmla="*/ 3 w 17"/>
                <a:gd name="T11" fmla="*/ 16 h 17"/>
                <a:gd name="T12" fmla="*/ 12 w 17"/>
                <a:gd name="T13" fmla="*/ 16 h 17"/>
                <a:gd name="T14" fmla="*/ 12 w 17"/>
                <a:gd name="T15" fmla="*/ 14 h 17"/>
                <a:gd name="T16" fmla="*/ 16 w 17"/>
                <a:gd name="T17" fmla="*/ 14 h 17"/>
                <a:gd name="T18" fmla="*/ 16 w 17"/>
                <a:gd name="T19" fmla="*/ 9 h 17"/>
                <a:gd name="T20" fmla="*/ 12 w 17"/>
                <a:gd name="T21" fmla="*/ 9 h 17"/>
                <a:gd name="T22" fmla="*/ 12 w 17"/>
                <a:gd name="T23" fmla="*/ 0 h 17"/>
                <a:gd name="T24" fmla="*/ 2 w 17"/>
                <a:gd name="T25" fmla="*/ 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17">
                  <a:moveTo>
                    <a:pt x="2" y="0"/>
                  </a:moveTo>
                  <a:lnTo>
                    <a:pt x="2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0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377"/>
            <p:cNvSpPr>
              <a:spLocks/>
            </p:cNvSpPr>
            <p:nvPr/>
          </p:nvSpPr>
          <p:spPr bwMode="auto">
            <a:xfrm>
              <a:off x="4924" y="3307"/>
              <a:ext cx="17" cy="17"/>
            </a:xfrm>
            <a:custGeom>
              <a:avLst/>
              <a:gdLst>
                <a:gd name="T0" fmla="*/ 2 w 17"/>
                <a:gd name="T1" fmla="*/ 0 h 17"/>
                <a:gd name="T2" fmla="*/ 2 w 17"/>
                <a:gd name="T3" fmla="*/ 9 h 17"/>
                <a:gd name="T4" fmla="*/ 0 w 17"/>
                <a:gd name="T5" fmla="*/ 9 h 17"/>
                <a:gd name="T6" fmla="*/ 0 w 17"/>
                <a:gd name="T7" fmla="*/ 14 h 17"/>
                <a:gd name="T8" fmla="*/ 3 w 17"/>
                <a:gd name="T9" fmla="*/ 14 h 17"/>
                <a:gd name="T10" fmla="*/ 3 w 17"/>
                <a:gd name="T11" fmla="*/ 16 h 17"/>
                <a:gd name="T12" fmla="*/ 12 w 17"/>
                <a:gd name="T13" fmla="*/ 16 h 17"/>
                <a:gd name="T14" fmla="*/ 12 w 17"/>
                <a:gd name="T15" fmla="*/ 14 h 17"/>
                <a:gd name="T16" fmla="*/ 16 w 17"/>
                <a:gd name="T17" fmla="*/ 14 h 17"/>
                <a:gd name="T18" fmla="*/ 16 w 17"/>
                <a:gd name="T19" fmla="*/ 9 h 17"/>
                <a:gd name="T20" fmla="*/ 12 w 17"/>
                <a:gd name="T21" fmla="*/ 9 h 17"/>
                <a:gd name="T22" fmla="*/ 12 w 17"/>
                <a:gd name="T23" fmla="*/ 0 h 17"/>
                <a:gd name="T24" fmla="*/ 2 w 17"/>
                <a:gd name="T25" fmla="*/ 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" h="17">
                  <a:moveTo>
                    <a:pt x="2" y="0"/>
                  </a:moveTo>
                  <a:lnTo>
                    <a:pt x="2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9"/>
                  </a:lnTo>
                  <a:lnTo>
                    <a:pt x="12" y="9"/>
                  </a:lnTo>
                  <a:lnTo>
                    <a:pt x="12" y="0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378"/>
            <p:cNvSpPr>
              <a:spLocks/>
            </p:cNvSpPr>
            <p:nvPr/>
          </p:nvSpPr>
          <p:spPr bwMode="auto">
            <a:xfrm>
              <a:off x="4934" y="3300"/>
              <a:ext cx="37" cy="17"/>
            </a:xfrm>
            <a:custGeom>
              <a:avLst/>
              <a:gdLst>
                <a:gd name="T0" fmla="*/ 0 w 37"/>
                <a:gd name="T1" fmla="*/ 0 h 17"/>
                <a:gd name="T2" fmla="*/ 0 w 37"/>
                <a:gd name="T3" fmla="*/ 16 h 17"/>
                <a:gd name="T4" fmla="*/ 36 w 37"/>
                <a:gd name="T5" fmla="*/ 16 h 17"/>
                <a:gd name="T6" fmla="*/ 36 w 37"/>
                <a:gd name="T7" fmla="*/ 5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17">
                  <a:moveTo>
                    <a:pt x="0" y="0"/>
                  </a:moveTo>
                  <a:lnTo>
                    <a:pt x="0" y="16"/>
                  </a:lnTo>
                  <a:lnTo>
                    <a:pt x="36" y="16"/>
                  </a:lnTo>
                  <a:lnTo>
                    <a:pt x="36" y="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379"/>
            <p:cNvSpPr>
              <a:spLocks/>
            </p:cNvSpPr>
            <p:nvPr/>
          </p:nvSpPr>
          <p:spPr bwMode="auto">
            <a:xfrm>
              <a:off x="4927" y="3316"/>
              <a:ext cx="53" cy="17"/>
            </a:xfrm>
            <a:custGeom>
              <a:avLst/>
              <a:gdLst>
                <a:gd name="T0" fmla="*/ 1 w 53"/>
                <a:gd name="T1" fmla="*/ 0 h 17"/>
                <a:gd name="T2" fmla="*/ 49 w 53"/>
                <a:gd name="T3" fmla="*/ 0 h 17"/>
                <a:gd name="T4" fmla="*/ 52 w 53"/>
                <a:gd name="T5" fmla="*/ 16 h 17"/>
                <a:gd name="T6" fmla="*/ 0 w 53"/>
                <a:gd name="T7" fmla="*/ 16 h 17"/>
                <a:gd name="T8" fmla="*/ 1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17">
                  <a:moveTo>
                    <a:pt x="1" y="0"/>
                  </a:moveTo>
                  <a:lnTo>
                    <a:pt x="49" y="0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0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7336452" y="5159900"/>
            <a:ext cx="349250" cy="369688"/>
            <a:chOff x="6010121" y="5083045"/>
            <a:chExt cx="349250" cy="369688"/>
          </a:xfrm>
        </p:grpSpPr>
        <p:sp>
          <p:nvSpPr>
            <p:cNvPr id="4" name="3 Elipse"/>
            <p:cNvSpPr/>
            <p:nvPr/>
          </p:nvSpPr>
          <p:spPr>
            <a:xfrm>
              <a:off x="6039646" y="5083045"/>
              <a:ext cx="312737" cy="3544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380"/>
            <p:cNvSpPr>
              <a:spLocks noChangeArrowheads="1"/>
            </p:cNvSpPr>
            <p:nvPr/>
          </p:nvSpPr>
          <p:spPr bwMode="auto">
            <a:xfrm>
              <a:off x="6010121" y="5086021"/>
              <a:ext cx="3492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90525" marR="0" lvl="0" indent="-390525" algn="ctr" defTabSz="1042988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8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rPr>
                <a:t>B</a:t>
              </a:r>
            </a:p>
          </p:txBody>
        </p:sp>
      </p:grpSp>
      <p:grpSp>
        <p:nvGrpSpPr>
          <p:cNvPr id="31" name="Group 382"/>
          <p:cNvGrpSpPr>
            <a:grpSpLocks/>
          </p:cNvGrpSpPr>
          <p:nvPr/>
        </p:nvGrpSpPr>
        <p:grpSpPr bwMode="auto">
          <a:xfrm>
            <a:off x="2992210" y="5024956"/>
            <a:ext cx="3679825" cy="277813"/>
            <a:chOff x="2331" y="2972"/>
            <a:chExt cx="2318" cy="175"/>
          </a:xfrm>
        </p:grpSpPr>
        <p:sp>
          <p:nvSpPr>
            <p:cNvPr id="38" name="Line 383"/>
            <p:cNvSpPr>
              <a:spLocks noChangeShapeType="1"/>
            </p:cNvSpPr>
            <p:nvPr/>
          </p:nvSpPr>
          <p:spPr bwMode="auto">
            <a:xfrm flipV="1">
              <a:off x="2331" y="2975"/>
              <a:ext cx="1309" cy="172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Line 384"/>
            <p:cNvSpPr>
              <a:spLocks noChangeShapeType="1"/>
            </p:cNvSpPr>
            <p:nvPr/>
          </p:nvSpPr>
          <p:spPr bwMode="auto">
            <a:xfrm flipH="1">
              <a:off x="3249" y="2972"/>
              <a:ext cx="384" cy="157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Line 385"/>
            <p:cNvSpPr>
              <a:spLocks noChangeShapeType="1"/>
            </p:cNvSpPr>
            <p:nvPr/>
          </p:nvSpPr>
          <p:spPr bwMode="auto">
            <a:xfrm flipV="1">
              <a:off x="3269" y="2993"/>
              <a:ext cx="1380" cy="124"/>
            </a:xfrm>
            <a:prstGeom prst="line">
              <a:avLst/>
            </a:prstGeom>
            <a:noFill/>
            <a:ln w="25400">
              <a:solidFill>
                <a:sysClr val="windowText" lastClr="00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2" name="Group 386"/>
          <p:cNvGrpSpPr>
            <a:grpSpLocks/>
          </p:cNvGrpSpPr>
          <p:nvPr/>
        </p:nvGrpSpPr>
        <p:grpSpPr bwMode="auto">
          <a:xfrm>
            <a:off x="2839810" y="4958281"/>
            <a:ext cx="3679825" cy="277813"/>
            <a:chOff x="2235" y="2930"/>
            <a:chExt cx="2318" cy="175"/>
          </a:xfrm>
        </p:grpSpPr>
        <p:sp>
          <p:nvSpPr>
            <p:cNvPr id="35" name="Line 387"/>
            <p:cNvSpPr>
              <a:spLocks noChangeShapeType="1"/>
            </p:cNvSpPr>
            <p:nvPr/>
          </p:nvSpPr>
          <p:spPr bwMode="auto">
            <a:xfrm flipV="1">
              <a:off x="2235" y="2933"/>
              <a:ext cx="1309" cy="17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Line 388"/>
            <p:cNvSpPr>
              <a:spLocks noChangeShapeType="1"/>
            </p:cNvSpPr>
            <p:nvPr/>
          </p:nvSpPr>
          <p:spPr bwMode="auto">
            <a:xfrm flipH="1">
              <a:off x="3153" y="2930"/>
              <a:ext cx="384" cy="15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Line 389"/>
            <p:cNvSpPr>
              <a:spLocks noChangeShapeType="1"/>
            </p:cNvSpPr>
            <p:nvPr/>
          </p:nvSpPr>
          <p:spPr bwMode="auto">
            <a:xfrm flipV="1">
              <a:off x="3173" y="2951"/>
              <a:ext cx="1380" cy="12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3" name="402 Grupo"/>
          <p:cNvGrpSpPr/>
          <p:nvPr/>
        </p:nvGrpSpPr>
        <p:grpSpPr>
          <a:xfrm>
            <a:off x="2015238" y="5159900"/>
            <a:ext cx="352662" cy="380554"/>
            <a:chOff x="5767115" y="4863970"/>
            <a:chExt cx="352662" cy="380554"/>
          </a:xfrm>
        </p:grpSpPr>
        <p:sp>
          <p:nvSpPr>
            <p:cNvPr id="404" name="403 Elipse"/>
            <p:cNvSpPr/>
            <p:nvPr/>
          </p:nvSpPr>
          <p:spPr>
            <a:xfrm>
              <a:off x="5792078" y="4890115"/>
              <a:ext cx="312737" cy="3544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05" name="Rectangle 380"/>
            <p:cNvSpPr>
              <a:spLocks noChangeArrowheads="1"/>
            </p:cNvSpPr>
            <p:nvPr/>
          </p:nvSpPr>
          <p:spPr bwMode="auto">
            <a:xfrm>
              <a:off x="5767115" y="4863970"/>
              <a:ext cx="352662" cy="369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90525" marR="0" lvl="0" indent="-390525" algn="ctr" defTabSz="1042988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s-ES" b="1" i="1" kern="0" dirty="0">
                  <a:solidFill>
                    <a:schemeClr val="bg1"/>
                  </a:solidFill>
                  <a:latin typeface="Arial" charset="0"/>
                  <a:ea typeface="ＭＳ Ｐゴシック" pitchFamily="1" charset="-128"/>
                </a:rPr>
                <a:t>A</a:t>
              </a:r>
              <a:endParaRPr kumimoji="0" lang="en-US" altLang="es-ES" sz="1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6" name="5 CuadroTexto"/>
          <p:cNvSpPr txBox="1"/>
          <p:nvPr/>
        </p:nvSpPr>
        <p:spPr>
          <a:xfrm>
            <a:off x="1883919" y="5583757"/>
            <a:ext cx="1911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</a:t>
            </a:r>
          </a:p>
          <a:p>
            <a:r>
              <a:rPr lang="es-E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Posición conocida</a:t>
            </a:r>
          </a:p>
        </p:txBody>
      </p:sp>
      <p:sp>
        <p:nvSpPr>
          <p:cNvPr id="406" name="405 CuadroTexto"/>
          <p:cNvSpPr txBox="1"/>
          <p:nvPr/>
        </p:nvSpPr>
        <p:spPr>
          <a:xfrm>
            <a:off x="7678714" y="5448025"/>
            <a:ext cx="1911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MÓVIL</a:t>
            </a:r>
          </a:p>
          <a:p>
            <a:r>
              <a:rPr lang="es-E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Posición desconocida</a:t>
            </a:r>
          </a:p>
        </p:txBody>
      </p:sp>
    </p:spTree>
    <p:extLst>
      <p:ext uri="{BB962C8B-B14F-4D97-AF65-F5344CB8AC3E}">
        <p14:creationId xmlns:p14="http://schemas.microsoft.com/office/powerpoint/2010/main" val="513039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Elipse"/>
          <p:cNvSpPr/>
          <p:nvPr/>
        </p:nvSpPr>
        <p:spPr>
          <a:xfrm>
            <a:off x="-93709" y="2040331"/>
            <a:ext cx="9361040" cy="5205093"/>
          </a:xfrm>
          <a:prstGeom prst="ellipse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0" y="146368"/>
            <a:ext cx="759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  </a:t>
            </a:r>
            <a:r>
              <a:rPr lang="es-ES" sz="2000" dirty="0">
                <a:solidFill>
                  <a:srgbClr val="FFC000"/>
                </a:solidFill>
              </a:rPr>
              <a:t>Corrección Diferencial - </a:t>
            </a:r>
            <a:r>
              <a:rPr lang="es-ES" sz="3600" b="1" dirty="0">
                <a:solidFill>
                  <a:srgbClr val="FFC000"/>
                </a:solidFill>
              </a:rPr>
              <a:t>DGPS</a:t>
            </a:r>
          </a:p>
        </p:txBody>
      </p: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79512" y="836712"/>
            <a:ext cx="89644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Tipos de Corrección Diferencial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83566" y="1370461"/>
            <a:ext cx="4136481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2-. </a:t>
            </a:r>
            <a:r>
              <a:rPr lang="es-ES" sz="2400" dirty="0">
                <a:solidFill>
                  <a:schemeClr val="bg1"/>
                </a:solidFill>
              </a:rPr>
              <a:t>POST-PROCESO (gabinete)</a:t>
            </a:r>
          </a:p>
        </p:txBody>
      </p:sp>
      <p:sp>
        <p:nvSpPr>
          <p:cNvPr id="408" name="Freeform 2"/>
          <p:cNvSpPr>
            <a:spLocks/>
          </p:cNvSpPr>
          <p:nvPr/>
        </p:nvSpPr>
        <p:spPr bwMode="auto">
          <a:xfrm>
            <a:off x="0" y="4797425"/>
            <a:ext cx="9144000" cy="2060575"/>
          </a:xfrm>
          <a:custGeom>
            <a:avLst/>
            <a:gdLst>
              <a:gd name="T0" fmla="*/ 2147483647 w 5760"/>
              <a:gd name="T1" fmla="*/ 2147483647 h 1298"/>
              <a:gd name="T2" fmla="*/ 2147483647 w 5760"/>
              <a:gd name="T3" fmla="*/ 2147483647 h 1298"/>
              <a:gd name="T4" fmla="*/ 2147483647 w 5760"/>
              <a:gd name="T5" fmla="*/ 2147483647 h 1298"/>
              <a:gd name="T6" fmla="*/ 2147483647 w 5760"/>
              <a:gd name="T7" fmla="*/ 2147483647 h 1298"/>
              <a:gd name="T8" fmla="*/ 2147483647 w 5760"/>
              <a:gd name="T9" fmla="*/ 2147483647 h 1298"/>
              <a:gd name="T10" fmla="*/ 2147483647 w 5760"/>
              <a:gd name="T11" fmla="*/ 2147483647 h 1298"/>
              <a:gd name="T12" fmla="*/ 2147483647 w 5760"/>
              <a:gd name="T13" fmla="*/ 2147483647 h 1298"/>
              <a:gd name="T14" fmla="*/ 2147483647 w 5760"/>
              <a:gd name="T15" fmla="*/ 2147483647 h 1298"/>
              <a:gd name="T16" fmla="*/ 2147483647 w 5760"/>
              <a:gd name="T17" fmla="*/ 2147483647 h 1298"/>
              <a:gd name="T18" fmla="*/ 2147483647 w 5760"/>
              <a:gd name="T19" fmla="*/ 2147483647 h 1298"/>
              <a:gd name="T20" fmla="*/ 2147483647 w 5760"/>
              <a:gd name="T21" fmla="*/ 2147483647 h 1298"/>
              <a:gd name="T22" fmla="*/ 2147483647 w 5760"/>
              <a:gd name="T23" fmla="*/ 2147483647 h 1298"/>
              <a:gd name="T24" fmla="*/ 2147483647 w 5760"/>
              <a:gd name="T25" fmla="*/ 2147483647 h 1298"/>
              <a:gd name="T26" fmla="*/ 2147483647 w 5760"/>
              <a:gd name="T27" fmla="*/ 2147483647 h 1298"/>
              <a:gd name="T28" fmla="*/ 2147483647 w 5760"/>
              <a:gd name="T29" fmla="*/ 2147483647 h 1298"/>
              <a:gd name="T30" fmla="*/ 2147483647 w 5760"/>
              <a:gd name="T31" fmla="*/ 2147483647 h 1298"/>
              <a:gd name="T32" fmla="*/ 2147483647 w 5760"/>
              <a:gd name="T33" fmla="*/ 2147483647 h 1298"/>
              <a:gd name="T34" fmla="*/ 2147483647 w 5760"/>
              <a:gd name="T35" fmla="*/ 2147483647 h 1298"/>
              <a:gd name="T36" fmla="*/ 2147483647 w 5760"/>
              <a:gd name="T37" fmla="*/ 2147483647 h 1298"/>
              <a:gd name="T38" fmla="*/ 2147483647 w 5760"/>
              <a:gd name="T39" fmla="*/ 2147483647 h 1298"/>
              <a:gd name="T40" fmla="*/ 2147483647 w 5760"/>
              <a:gd name="T41" fmla="*/ 2147483647 h 1298"/>
              <a:gd name="T42" fmla="*/ 2147483647 w 5760"/>
              <a:gd name="T43" fmla="*/ 2147483647 h 1298"/>
              <a:gd name="T44" fmla="*/ 2147483647 w 5760"/>
              <a:gd name="T45" fmla="*/ 2147483647 h 1298"/>
              <a:gd name="T46" fmla="*/ 2147483647 w 5760"/>
              <a:gd name="T47" fmla="*/ 2147483647 h 1298"/>
              <a:gd name="T48" fmla="*/ 2147483647 w 5760"/>
              <a:gd name="T49" fmla="*/ 2147483647 h 1298"/>
              <a:gd name="T50" fmla="*/ 2147483647 w 5760"/>
              <a:gd name="T51" fmla="*/ 2147483647 h 1298"/>
              <a:gd name="T52" fmla="*/ 2147483647 w 5760"/>
              <a:gd name="T53" fmla="*/ 2147483647 h 1298"/>
              <a:gd name="T54" fmla="*/ 2147483647 w 5760"/>
              <a:gd name="T55" fmla="*/ 2147483647 h 1298"/>
              <a:gd name="T56" fmla="*/ 2147483647 w 5760"/>
              <a:gd name="T57" fmla="*/ 2147483647 h 1298"/>
              <a:gd name="T58" fmla="*/ 2147483647 w 5760"/>
              <a:gd name="T59" fmla="*/ 2147483647 h 1298"/>
              <a:gd name="T60" fmla="*/ 2147483647 w 5760"/>
              <a:gd name="T61" fmla="*/ 2147483647 h 1298"/>
              <a:gd name="T62" fmla="*/ 2147483647 w 5760"/>
              <a:gd name="T63" fmla="*/ 2147483647 h 1298"/>
              <a:gd name="T64" fmla="*/ 2147483647 w 5760"/>
              <a:gd name="T65" fmla="*/ 2147483647 h 1298"/>
              <a:gd name="T66" fmla="*/ 2147483647 w 5760"/>
              <a:gd name="T67" fmla="*/ 0 h 1298"/>
              <a:gd name="T68" fmla="*/ 2147483647 w 5760"/>
              <a:gd name="T69" fmla="*/ 2147483647 h 1298"/>
              <a:gd name="T70" fmla="*/ 2147483647 w 5760"/>
              <a:gd name="T71" fmla="*/ 2147483647 h 1298"/>
              <a:gd name="T72" fmla="*/ 2147483647 w 5760"/>
              <a:gd name="T73" fmla="*/ 2147483647 h 1298"/>
              <a:gd name="T74" fmla="*/ 2147483647 w 5760"/>
              <a:gd name="T75" fmla="*/ 2147483647 h 1298"/>
              <a:gd name="T76" fmla="*/ 2147483647 w 5760"/>
              <a:gd name="T77" fmla="*/ 2147483647 h 1298"/>
              <a:gd name="T78" fmla="*/ 2147483647 w 5760"/>
              <a:gd name="T79" fmla="*/ 2147483647 h 1298"/>
              <a:gd name="T80" fmla="*/ 2147483647 w 5760"/>
              <a:gd name="T81" fmla="*/ 2147483647 h 1298"/>
              <a:gd name="T82" fmla="*/ 2147483647 w 5760"/>
              <a:gd name="T83" fmla="*/ 2147483647 h 1298"/>
              <a:gd name="T84" fmla="*/ 2147483647 w 5760"/>
              <a:gd name="T85" fmla="*/ 2147483647 h 1298"/>
              <a:gd name="T86" fmla="*/ 2147483647 w 5760"/>
              <a:gd name="T87" fmla="*/ 2147483647 h 1298"/>
              <a:gd name="T88" fmla="*/ 2147483647 w 5760"/>
              <a:gd name="T89" fmla="*/ 2147483647 h 1298"/>
              <a:gd name="T90" fmla="*/ 2147483647 w 5760"/>
              <a:gd name="T91" fmla="*/ 2147483647 h 1298"/>
              <a:gd name="T92" fmla="*/ 2147483647 w 5760"/>
              <a:gd name="T93" fmla="*/ 2147483647 h 1298"/>
              <a:gd name="T94" fmla="*/ 2147483647 w 5760"/>
              <a:gd name="T95" fmla="*/ 2147483647 h 1298"/>
              <a:gd name="T96" fmla="*/ 2147483647 w 5760"/>
              <a:gd name="T97" fmla="*/ 2147483647 h 1298"/>
              <a:gd name="T98" fmla="*/ 0 w 5760"/>
              <a:gd name="T99" fmla="*/ 2147483647 h 12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760" h="1298">
                <a:moveTo>
                  <a:pt x="0" y="469"/>
                </a:moveTo>
                <a:lnTo>
                  <a:pt x="44" y="502"/>
                </a:lnTo>
                <a:lnTo>
                  <a:pt x="76" y="523"/>
                </a:lnTo>
                <a:lnTo>
                  <a:pt x="109" y="545"/>
                </a:lnTo>
                <a:lnTo>
                  <a:pt x="142" y="545"/>
                </a:lnTo>
                <a:lnTo>
                  <a:pt x="175" y="556"/>
                </a:lnTo>
                <a:lnTo>
                  <a:pt x="218" y="556"/>
                </a:lnTo>
                <a:lnTo>
                  <a:pt x="251" y="556"/>
                </a:lnTo>
                <a:lnTo>
                  <a:pt x="284" y="556"/>
                </a:lnTo>
                <a:lnTo>
                  <a:pt x="316" y="545"/>
                </a:lnTo>
                <a:lnTo>
                  <a:pt x="360" y="545"/>
                </a:lnTo>
                <a:lnTo>
                  <a:pt x="393" y="534"/>
                </a:lnTo>
                <a:lnTo>
                  <a:pt x="425" y="534"/>
                </a:lnTo>
                <a:lnTo>
                  <a:pt x="458" y="534"/>
                </a:lnTo>
                <a:lnTo>
                  <a:pt x="491" y="534"/>
                </a:lnTo>
                <a:lnTo>
                  <a:pt x="524" y="534"/>
                </a:lnTo>
                <a:lnTo>
                  <a:pt x="556" y="534"/>
                </a:lnTo>
                <a:lnTo>
                  <a:pt x="589" y="534"/>
                </a:lnTo>
                <a:lnTo>
                  <a:pt x="633" y="534"/>
                </a:lnTo>
                <a:lnTo>
                  <a:pt x="665" y="534"/>
                </a:lnTo>
                <a:lnTo>
                  <a:pt x="709" y="534"/>
                </a:lnTo>
                <a:lnTo>
                  <a:pt x="742" y="534"/>
                </a:lnTo>
                <a:lnTo>
                  <a:pt x="775" y="534"/>
                </a:lnTo>
                <a:lnTo>
                  <a:pt x="807" y="534"/>
                </a:lnTo>
                <a:lnTo>
                  <a:pt x="851" y="534"/>
                </a:lnTo>
                <a:lnTo>
                  <a:pt x="884" y="534"/>
                </a:lnTo>
                <a:lnTo>
                  <a:pt x="916" y="534"/>
                </a:lnTo>
                <a:lnTo>
                  <a:pt x="949" y="534"/>
                </a:lnTo>
                <a:lnTo>
                  <a:pt x="982" y="523"/>
                </a:lnTo>
                <a:lnTo>
                  <a:pt x="1015" y="523"/>
                </a:lnTo>
                <a:lnTo>
                  <a:pt x="1047" y="523"/>
                </a:lnTo>
                <a:lnTo>
                  <a:pt x="1080" y="523"/>
                </a:lnTo>
                <a:lnTo>
                  <a:pt x="1113" y="523"/>
                </a:lnTo>
                <a:lnTo>
                  <a:pt x="1145" y="513"/>
                </a:lnTo>
                <a:lnTo>
                  <a:pt x="1189" y="513"/>
                </a:lnTo>
                <a:lnTo>
                  <a:pt x="1233" y="513"/>
                </a:lnTo>
                <a:lnTo>
                  <a:pt x="1276" y="513"/>
                </a:lnTo>
                <a:lnTo>
                  <a:pt x="1309" y="513"/>
                </a:lnTo>
                <a:lnTo>
                  <a:pt x="1342" y="513"/>
                </a:lnTo>
                <a:lnTo>
                  <a:pt x="1375" y="513"/>
                </a:lnTo>
                <a:lnTo>
                  <a:pt x="1407" y="513"/>
                </a:lnTo>
                <a:lnTo>
                  <a:pt x="1440" y="513"/>
                </a:lnTo>
                <a:lnTo>
                  <a:pt x="1473" y="513"/>
                </a:lnTo>
                <a:lnTo>
                  <a:pt x="1516" y="523"/>
                </a:lnTo>
                <a:lnTo>
                  <a:pt x="1549" y="523"/>
                </a:lnTo>
                <a:lnTo>
                  <a:pt x="1636" y="523"/>
                </a:lnTo>
                <a:lnTo>
                  <a:pt x="1713" y="534"/>
                </a:lnTo>
                <a:lnTo>
                  <a:pt x="1789" y="534"/>
                </a:lnTo>
                <a:lnTo>
                  <a:pt x="1865" y="545"/>
                </a:lnTo>
                <a:lnTo>
                  <a:pt x="1898" y="545"/>
                </a:lnTo>
                <a:lnTo>
                  <a:pt x="1975" y="545"/>
                </a:lnTo>
                <a:lnTo>
                  <a:pt x="2007" y="556"/>
                </a:lnTo>
                <a:lnTo>
                  <a:pt x="2051" y="556"/>
                </a:lnTo>
                <a:lnTo>
                  <a:pt x="2084" y="567"/>
                </a:lnTo>
                <a:lnTo>
                  <a:pt x="2116" y="578"/>
                </a:lnTo>
                <a:lnTo>
                  <a:pt x="2149" y="589"/>
                </a:lnTo>
                <a:lnTo>
                  <a:pt x="2182" y="600"/>
                </a:lnTo>
                <a:lnTo>
                  <a:pt x="2215" y="600"/>
                </a:lnTo>
                <a:lnTo>
                  <a:pt x="2247" y="611"/>
                </a:lnTo>
                <a:lnTo>
                  <a:pt x="2291" y="622"/>
                </a:lnTo>
                <a:lnTo>
                  <a:pt x="2324" y="633"/>
                </a:lnTo>
                <a:lnTo>
                  <a:pt x="2356" y="633"/>
                </a:lnTo>
                <a:lnTo>
                  <a:pt x="2389" y="643"/>
                </a:lnTo>
                <a:lnTo>
                  <a:pt x="2422" y="654"/>
                </a:lnTo>
                <a:lnTo>
                  <a:pt x="2465" y="654"/>
                </a:lnTo>
                <a:lnTo>
                  <a:pt x="2498" y="665"/>
                </a:lnTo>
                <a:lnTo>
                  <a:pt x="2531" y="676"/>
                </a:lnTo>
                <a:lnTo>
                  <a:pt x="2564" y="676"/>
                </a:lnTo>
                <a:lnTo>
                  <a:pt x="2596" y="687"/>
                </a:lnTo>
                <a:lnTo>
                  <a:pt x="2629" y="687"/>
                </a:lnTo>
                <a:lnTo>
                  <a:pt x="2662" y="698"/>
                </a:lnTo>
                <a:lnTo>
                  <a:pt x="2695" y="698"/>
                </a:lnTo>
                <a:lnTo>
                  <a:pt x="2760" y="709"/>
                </a:lnTo>
                <a:lnTo>
                  <a:pt x="2793" y="720"/>
                </a:lnTo>
                <a:lnTo>
                  <a:pt x="2836" y="720"/>
                </a:lnTo>
                <a:lnTo>
                  <a:pt x="2869" y="731"/>
                </a:lnTo>
                <a:lnTo>
                  <a:pt x="2945" y="731"/>
                </a:lnTo>
                <a:lnTo>
                  <a:pt x="2978" y="731"/>
                </a:lnTo>
                <a:lnTo>
                  <a:pt x="3022" y="742"/>
                </a:lnTo>
                <a:lnTo>
                  <a:pt x="3055" y="742"/>
                </a:lnTo>
                <a:lnTo>
                  <a:pt x="3087" y="753"/>
                </a:lnTo>
                <a:lnTo>
                  <a:pt x="3120" y="753"/>
                </a:lnTo>
                <a:lnTo>
                  <a:pt x="3153" y="753"/>
                </a:lnTo>
                <a:lnTo>
                  <a:pt x="3185" y="753"/>
                </a:lnTo>
                <a:lnTo>
                  <a:pt x="3229" y="753"/>
                </a:lnTo>
                <a:lnTo>
                  <a:pt x="3262" y="763"/>
                </a:lnTo>
                <a:lnTo>
                  <a:pt x="3305" y="763"/>
                </a:lnTo>
                <a:lnTo>
                  <a:pt x="3338" y="763"/>
                </a:lnTo>
                <a:lnTo>
                  <a:pt x="3371" y="763"/>
                </a:lnTo>
                <a:lnTo>
                  <a:pt x="3415" y="753"/>
                </a:lnTo>
                <a:lnTo>
                  <a:pt x="3447" y="753"/>
                </a:lnTo>
                <a:lnTo>
                  <a:pt x="3480" y="753"/>
                </a:lnTo>
                <a:lnTo>
                  <a:pt x="3524" y="742"/>
                </a:lnTo>
                <a:lnTo>
                  <a:pt x="3567" y="742"/>
                </a:lnTo>
                <a:lnTo>
                  <a:pt x="3655" y="731"/>
                </a:lnTo>
                <a:lnTo>
                  <a:pt x="3698" y="720"/>
                </a:lnTo>
                <a:lnTo>
                  <a:pt x="3785" y="720"/>
                </a:lnTo>
                <a:lnTo>
                  <a:pt x="3829" y="709"/>
                </a:lnTo>
                <a:lnTo>
                  <a:pt x="3873" y="698"/>
                </a:lnTo>
                <a:lnTo>
                  <a:pt x="3905" y="698"/>
                </a:lnTo>
                <a:lnTo>
                  <a:pt x="3949" y="698"/>
                </a:lnTo>
                <a:lnTo>
                  <a:pt x="3982" y="687"/>
                </a:lnTo>
                <a:lnTo>
                  <a:pt x="4015" y="687"/>
                </a:lnTo>
                <a:lnTo>
                  <a:pt x="4047" y="665"/>
                </a:lnTo>
                <a:lnTo>
                  <a:pt x="4080" y="643"/>
                </a:lnTo>
                <a:lnTo>
                  <a:pt x="4113" y="622"/>
                </a:lnTo>
                <a:lnTo>
                  <a:pt x="4156" y="611"/>
                </a:lnTo>
                <a:lnTo>
                  <a:pt x="4189" y="600"/>
                </a:lnTo>
                <a:lnTo>
                  <a:pt x="4222" y="578"/>
                </a:lnTo>
                <a:lnTo>
                  <a:pt x="4255" y="567"/>
                </a:lnTo>
                <a:lnTo>
                  <a:pt x="4287" y="556"/>
                </a:lnTo>
                <a:lnTo>
                  <a:pt x="4320" y="534"/>
                </a:lnTo>
                <a:lnTo>
                  <a:pt x="4353" y="523"/>
                </a:lnTo>
                <a:lnTo>
                  <a:pt x="4385" y="491"/>
                </a:lnTo>
                <a:lnTo>
                  <a:pt x="4418" y="458"/>
                </a:lnTo>
                <a:lnTo>
                  <a:pt x="4451" y="425"/>
                </a:lnTo>
                <a:lnTo>
                  <a:pt x="4484" y="393"/>
                </a:lnTo>
                <a:lnTo>
                  <a:pt x="4516" y="371"/>
                </a:lnTo>
                <a:lnTo>
                  <a:pt x="4538" y="338"/>
                </a:lnTo>
                <a:lnTo>
                  <a:pt x="4571" y="316"/>
                </a:lnTo>
                <a:lnTo>
                  <a:pt x="4604" y="283"/>
                </a:lnTo>
                <a:lnTo>
                  <a:pt x="4636" y="240"/>
                </a:lnTo>
                <a:lnTo>
                  <a:pt x="4669" y="218"/>
                </a:lnTo>
                <a:lnTo>
                  <a:pt x="4702" y="185"/>
                </a:lnTo>
                <a:lnTo>
                  <a:pt x="4735" y="163"/>
                </a:lnTo>
                <a:lnTo>
                  <a:pt x="4767" y="142"/>
                </a:lnTo>
                <a:lnTo>
                  <a:pt x="4811" y="109"/>
                </a:lnTo>
                <a:lnTo>
                  <a:pt x="4887" y="87"/>
                </a:lnTo>
                <a:lnTo>
                  <a:pt x="4975" y="65"/>
                </a:lnTo>
                <a:lnTo>
                  <a:pt x="5062" y="43"/>
                </a:lnTo>
                <a:lnTo>
                  <a:pt x="5105" y="22"/>
                </a:lnTo>
                <a:lnTo>
                  <a:pt x="5182" y="11"/>
                </a:lnTo>
                <a:lnTo>
                  <a:pt x="5215" y="0"/>
                </a:lnTo>
                <a:lnTo>
                  <a:pt x="5247" y="0"/>
                </a:lnTo>
                <a:lnTo>
                  <a:pt x="5291" y="0"/>
                </a:lnTo>
                <a:lnTo>
                  <a:pt x="5335" y="0"/>
                </a:lnTo>
                <a:lnTo>
                  <a:pt x="5378" y="11"/>
                </a:lnTo>
                <a:lnTo>
                  <a:pt x="5411" y="11"/>
                </a:lnTo>
                <a:lnTo>
                  <a:pt x="5455" y="11"/>
                </a:lnTo>
                <a:lnTo>
                  <a:pt x="5498" y="11"/>
                </a:lnTo>
                <a:lnTo>
                  <a:pt x="5531" y="22"/>
                </a:lnTo>
                <a:lnTo>
                  <a:pt x="5575" y="22"/>
                </a:lnTo>
                <a:lnTo>
                  <a:pt x="5618" y="22"/>
                </a:lnTo>
                <a:lnTo>
                  <a:pt x="5651" y="22"/>
                </a:lnTo>
                <a:lnTo>
                  <a:pt x="5684" y="22"/>
                </a:lnTo>
                <a:lnTo>
                  <a:pt x="5716" y="22"/>
                </a:lnTo>
                <a:lnTo>
                  <a:pt x="5749" y="22"/>
                </a:lnTo>
                <a:lnTo>
                  <a:pt x="5759" y="22"/>
                </a:lnTo>
                <a:lnTo>
                  <a:pt x="5759" y="11"/>
                </a:lnTo>
                <a:lnTo>
                  <a:pt x="5759" y="1297"/>
                </a:lnTo>
                <a:lnTo>
                  <a:pt x="5738" y="1297"/>
                </a:lnTo>
                <a:lnTo>
                  <a:pt x="5651" y="1297"/>
                </a:lnTo>
                <a:lnTo>
                  <a:pt x="5629" y="1297"/>
                </a:lnTo>
                <a:lnTo>
                  <a:pt x="5542" y="1297"/>
                </a:lnTo>
                <a:lnTo>
                  <a:pt x="5476" y="1297"/>
                </a:lnTo>
                <a:lnTo>
                  <a:pt x="5367" y="1297"/>
                </a:lnTo>
                <a:lnTo>
                  <a:pt x="5302" y="1297"/>
                </a:lnTo>
                <a:lnTo>
                  <a:pt x="5193" y="1297"/>
                </a:lnTo>
                <a:lnTo>
                  <a:pt x="5127" y="1297"/>
                </a:lnTo>
                <a:lnTo>
                  <a:pt x="5018" y="1297"/>
                </a:lnTo>
                <a:lnTo>
                  <a:pt x="4931" y="1297"/>
                </a:lnTo>
                <a:lnTo>
                  <a:pt x="4822" y="1297"/>
                </a:lnTo>
                <a:lnTo>
                  <a:pt x="4735" y="1297"/>
                </a:lnTo>
                <a:lnTo>
                  <a:pt x="4604" y="1297"/>
                </a:lnTo>
                <a:lnTo>
                  <a:pt x="4516" y="1297"/>
                </a:lnTo>
                <a:lnTo>
                  <a:pt x="4385" y="1297"/>
                </a:lnTo>
                <a:lnTo>
                  <a:pt x="4298" y="1297"/>
                </a:lnTo>
                <a:lnTo>
                  <a:pt x="4145" y="1297"/>
                </a:lnTo>
                <a:lnTo>
                  <a:pt x="4036" y="1297"/>
                </a:lnTo>
                <a:lnTo>
                  <a:pt x="3884" y="1297"/>
                </a:lnTo>
                <a:lnTo>
                  <a:pt x="3775" y="1297"/>
                </a:lnTo>
                <a:lnTo>
                  <a:pt x="3622" y="1297"/>
                </a:lnTo>
                <a:lnTo>
                  <a:pt x="3535" y="1297"/>
                </a:lnTo>
                <a:lnTo>
                  <a:pt x="3360" y="1297"/>
                </a:lnTo>
                <a:lnTo>
                  <a:pt x="3251" y="1297"/>
                </a:lnTo>
                <a:lnTo>
                  <a:pt x="3076" y="1297"/>
                </a:lnTo>
                <a:lnTo>
                  <a:pt x="2989" y="1297"/>
                </a:lnTo>
                <a:lnTo>
                  <a:pt x="2836" y="1297"/>
                </a:lnTo>
                <a:lnTo>
                  <a:pt x="2727" y="1297"/>
                </a:lnTo>
                <a:lnTo>
                  <a:pt x="2596" y="1297"/>
                </a:lnTo>
                <a:lnTo>
                  <a:pt x="2487" y="1297"/>
                </a:lnTo>
                <a:lnTo>
                  <a:pt x="2335" y="1297"/>
                </a:lnTo>
                <a:lnTo>
                  <a:pt x="2204" y="1297"/>
                </a:lnTo>
                <a:lnTo>
                  <a:pt x="2051" y="1297"/>
                </a:lnTo>
                <a:lnTo>
                  <a:pt x="1942" y="1297"/>
                </a:lnTo>
                <a:lnTo>
                  <a:pt x="1789" y="1297"/>
                </a:lnTo>
                <a:lnTo>
                  <a:pt x="1680" y="1297"/>
                </a:lnTo>
                <a:lnTo>
                  <a:pt x="1505" y="1297"/>
                </a:lnTo>
                <a:lnTo>
                  <a:pt x="1396" y="1297"/>
                </a:lnTo>
                <a:lnTo>
                  <a:pt x="1244" y="1297"/>
                </a:lnTo>
                <a:lnTo>
                  <a:pt x="1113" y="1297"/>
                </a:lnTo>
                <a:lnTo>
                  <a:pt x="960" y="1297"/>
                </a:lnTo>
                <a:lnTo>
                  <a:pt x="873" y="1297"/>
                </a:lnTo>
                <a:lnTo>
                  <a:pt x="698" y="1297"/>
                </a:lnTo>
                <a:lnTo>
                  <a:pt x="611" y="1297"/>
                </a:lnTo>
                <a:lnTo>
                  <a:pt x="458" y="1297"/>
                </a:lnTo>
                <a:lnTo>
                  <a:pt x="349" y="1297"/>
                </a:lnTo>
                <a:lnTo>
                  <a:pt x="218" y="1297"/>
                </a:lnTo>
                <a:lnTo>
                  <a:pt x="131" y="1297"/>
                </a:lnTo>
                <a:lnTo>
                  <a:pt x="0" y="1297"/>
                </a:lnTo>
              </a:path>
            </a:pathLst>
          </a:custGeom>
          <a:solidFill>
            <a:srgbClr val="336600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409" name="Group 4"/>
          <p:cNvGrpSpPr>
            <a:grpSpLocks/>
          </p:cNvGrpSpPr>
          <p:nvPr/>
        </p:nvGrpSpPr>
        <p:grpSpPr bwMode="auto">
          <a:xfrm>
            <a:off x="2273190" y="2734443"/>
            <a:ext cx="1176448" cy="1423219"/>
            <a:chOff x="1159" y="1447"/>
            <a:chExt cx="1014" cy="1172"/>
          </a:xfrm>
          <a:noFill/>
        </p:grpSpPr>
        <p:sp>
          <p:nvSpPr>
            <p:cNvPr id="544" name="Line 5"/>
            <p:cNvSpPr>
              <a:spLocks noChangeShapeType="1"/>
            </p:cNvSpPr>
            <p:nvPr/>
          </p:nvSpPr>
          <p:spPr bwMode="auto">
            <a:xfrm flipH="1">
              <a:off x="1159" y="1447"/>
              <a:ext cx="1014" cy="1172"/>
            </a:xfrm>
            <a:prstGeom prst="line">
              <a:avLst/>
            </a:prstGeom>
            <a:grpFill/>
            <a:ln w="25400">
              <a:solidFill>
                <a:schemeClr val="tx2">
                  <a:lumMod val="40000"/>
                  <a:lumOff val="60000"/>
                </a:schemeClr>
              </a:solidFill>
              <a:round/>
              <a:headEnd type="none" w="sm" len="sm"/>
              <a:tailEnd type="stealth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45" name="Arc 6"/>
            <p:cNvSpPr>
              <a:spLocks/>
            </p:cNvSpPr>
            <p:nvPr/>
          </p:nvSpPr>
          <p:spPr bwMode="auto">
            <a:xfrm rot="1020000">
              <a:off x="1489" y="1658"/>
              <a:ext cx="526" cy="4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25400" cap="rnd">
              <a:solidFill>
                <a:schemeClr val="tx2">
                  <a:lumMod val="40000"/>
                  <a:lumOff val="60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46" name="Arc 7"/>
            <p:cNvSpPr>
              <a:spLocks/>
            </p:cNvSpPr>
            <p:nvPr/>
          </p:nvSpPr>
          <p:spPr bwMode="auto">
            <a:xfrm rot="1020000">
              <a:off x="1954" y="1518"/>
              <a:ext cx="181" cy="182"/>
            </a:xfrm>
            <a:custGeom>
              <a:avLst/>
              <a:gdLst>
                <a:gd name="T0" fmla="*/ 0 w 21600"/>
                <a:gd name="T1" fmla="*/ 0 h 21719"/>
                <a:gd name="T2" fmla="*/ 0 w 21600"/>
                <a:gd name="T3" fmla="*/ 0 h 21719"/>
                <a:gd name="T4" fmla="*/ 0 w 21600"/>
                <a:gd name="T5" fmla="*/ 0 h 217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719" fill="none" extrusionOk="0">
                  <a:moveTo>
                    <a:pt x="21480" y="21718"/>
                  </a:moveTo>
                  <a:cubicBezTo>
                    <a:pt x="9597" y="21652"/>
                    <a:pt x="0" y="12001"/>
                    <a:pt x="0" y="119"/>
                  </a:cubicBezTo>
                  <a:cubicBezTo>
                    <a:pt x="-1" y="79"/>
                    <a:pt x="0" y="39"/>
                    <a:pt x="0" y="0"/>
                  </a:cubicBezTo>
                </a:path>
                <a:path w="21600" h="21719" stroke="0" extrusionOk="0">
                  <a:moveTo>
                    <a:pt x="21480" y="21718"/>
                  </a:moveTo>
                  <a:cubicBezTo>
                    <a:pt x="9597" y="21652"/>
                    <a:pt x="0" y="12001"/>
                    <a:pt x="0" y="119"/>
                  </a:cubicBezTo>
                  <a:cubicBezTo>
                    <a:pt x="-1" y="79"/>
                    <a:pt x="0" y="39"/>
                    <a:pt x="0" y="0"/>
                  </a:cubicBezTo>
                  <a:lnTo>
                    <a:pt x="21600" y="119"/>
                  </a:lnTo>
                  <a:lnTo>
                    <a:pt x="21480" y="21718"/>
                  </a:lnTo>
                  <a:close/>
                </a:path>
              </a:pathLst>
            </a:custGeom>
            <a:grpFill/>
            <a:ln w="25400" cap="rnd">
              <a:solidFill>
                <a:schemeClr val="tx2">
                  <a:lumMod val="40000"/>
                  <a:lumOff val="60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47" name="Arc 8"/>
            <p:cNvSpPr>
              <a:spLocks/>
            </p:cNvSpPr>
            <p:nvPr/>
          </p:nvSpPr>
          <p:spPr bwMode="auto">
            <a:xfrm rot="1020000">
              <a:off x="1773" y="1669"/>
              <a:ext cx="238" cy="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grpFill/>
            <a:ln w="25400" cap="rnd">
              <a:solidFill>
                <a:schemeClr val="tx2">
                  <a:lumMod val="40000"/>
                  <a:lumOff val="60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grpSp>
        <p:nvGrpSpPr>
          <p:cNvPr id="410" name="Group 9"/>
          <p:cNvGrpSpPr>
            <a:grpSpLocks/>
          </p:cNvGrpSpPr>
          <p:nvPr/>
        </p:nvGrpSpPr>
        <p:grpSpPr bwMode="auto">
          <a:xfrm>
            <a:off x="3111029" y="2138071"/>
            <a:ext cx="3129074" cy="1949033"/>
            <a:chOff x="1802" y="890"/>
            <a:chExt cx="2697" cy="1605"/>
          </a:xfrm>
        </p:grpSpPr>
        <p:sp>
          <p:nvSpPr>
            <p:cNvPr id="419" name="Line 10"/>
            <p:cNvSpPr>
              <a:spLocks noChangeShapeType="1"/>
            </p:cNvSpPr>
            <p:nvPr/>
          </p:nvSpPr>
          <p:spPr bwMode="auto">
            <a:xfrm>
              <a:off x="3426" y="1285"/>
              <a:ext cx="792" cy="33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20" name="Line 11"/>
            <p:cNvSpPr>
              <a:spLocks noChangeShapeType="1"/>
            </p:cNvSpPr>
            <p:nvPr/>
          </p:nvSpPr>
          <p:spPr bwMode="auto">
            <a:xfrm>
              <a:off x="2998" y="1558"/>
              <a:ext cx="569" cy="84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21" name="Line 12"/>
            <p:cNvSpPr>
              <a:spLocks noChangeShapeType="1"/>
            </p:cNvSpPr>
            <p:nvPr/>
          </p:nvSpPr>
          <p:spPr bwMode="auto">
            <a:xfrm>
              <a:off x="3144" y="1443"/>
              <a:ext cx="1355" cy="105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22" name="Arc 13"/>
            <p:cNvSpPr>
              <a:spLocks/>
            </p:cNvSpPr>
            <p:nvPr/>
          </p:nvSpPr>
          <p:spPr bwMode="auto">
            <a:xfrm>
              <a:off x="2891" y="1392"/>
              <a:ext cx="993" cy="4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23" name="Arc 14"/>
            <p:cNvSpPr>
              <a:spLocks/>
            </p:cNvSpPr>
            <p:nvPr/>
          </p:nvSpPr>
          <p:spPr bwMode="auto">
            <a:xfrm>
              <a:off x="3202" y="1314"/>
              <a:ext cx="1117" cy="8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424" name="Group 15"/>
            <p:cNvGrpSpPr>
              <a:grpSpLocks/>
            </p:cNvGrpSpPr>
            <p:nvPr/>
          </p:nvGrpSpPr>
          <p:grpSpPr bwMode="auto">
            <a:xfrm>
              <a:off x="2901" y="890"/>
              <a:ext cx="627" cy="206"/>
              <a:chOff x="2901" y="890"/>
              <a:chExt cx="627" cy="206"/>
            </a:xfrm>
          </p:grpSpPr>
          <p:sp>
            <p:nvSpPr>
              <p:cNvPr id="505" name="Freeform 16"/>
              <p:cNvSpPr>
                <a:spLocks/>
              </p:cNvSpPr>
              <p:nvPr/>
            </p:nvSpPr>
            <p:spPr bwMode="auto">
              <a:xfrm>
                <a:off x="3273" y="890"/>
                <a:ext cx="168" cy="48"/>
              </a:xfrm>
              <a:custGeom>
                <a:avLst/>
                <a:gdLst>
                  <a:gd name="T0" fmla="*/ 0 w 168"/>
                  <a:gd name="T1" fmla="*/ 0 h 48"/>
                  <a:gd name="T2" fmla="*/ 143 w 168"/>
                  <a:gd name="T3" fmla="*/ 0 h 48"/>
                  <a:gd name="T4" fmla="*/ 167 w 168"/>
                  <a:gd name="T5" fmla="*/ 47 h 48"/>
                  <a:gd name="T6" fmla="*/ 6 w 168"/>
                  <a:gd name="T7" fmla="*/ 47 h 48"/>
                  <a:gd name="T8" fmla="*/ 0 w 168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8" h="48">
                    <a:moveTo>
                      <a:pt x="0" y="0"/>
                    </a:moveTo>
                    <a:lnTo>
                      <a:pt x="143" y="0"/>
                    </a:lnTo>
                    <a:lnTo>
                      <a:pt x="167" y="47"/>
                    </a:lnTo>
                    <a:lnTo>
                      <a:pt x="6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6" name="Freeform 17"/>
              <p:cNvSpPr>
                <a:spLocks/>
              </p:cNvSpPr>
              <p:nvPr/>
            </p:nvSpPr>
            <p:spPr bwMode="auto">
              <a:xfrm>
                <a:off x="3285" y="937"/>
                <a:ext cx="187" cy="56"/>
              </a:xfrm>
              <a:custGeom>
                <a:avLst/>
                <a:gdLst>
                  <a:gd name="T0" fmla="*/ 0 w 187"/>
                  <a:gd name="T1" fmla="*/ 0 h 56"/>
                  <a:gd name="T2" fmla="*/ 155 w 187"/>
                  <a:gd name="T3" fmla="*/ 0 h 56"/>
                  <a:gd name="T4" fmla="*/ 186 w 187"/>
                  <a:gd name="T5" fmla="*/ 55 h 56"/>
                  <a:gd name="T6" fmla="*/ 6 w 187"/>
                  <a:gd name="T7" fmla="*/ 55 h 56"/>
                  <a:gd name="T8" fmla="*/ 0 w 187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56">
                    <a:moveTo>
                      <a:pt x="0" y="0"/>
                    </a:moveTo>
                    <a:lnTo>
                      <a:pt x="155" y="0"/>
                    </a:lnTo>
                    <a:lnTo>
                      <a:pt x="186" y="55"/>
                    </a:lnTo>
                    <a:lnTo>
                      <a:pt x="6" y="5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7" name="Freeform 18"/>
              <p:cNvSpPr>
                <a:spLocks/>
              </p:cNvSpPr>
              <p:nvPr/>
            </p:nvSpPr>
            <p:spPr bwMode="auto">
              <a:xfrm>
                <a:off x="3298" y="996"/>
                <a:ext cx="199" cy="48"/>
              </a:xfrm>
              <a:custGeom>
                <a:avLst/>
                <a:gdLst>
                  <a:gd name="T0" fmla="*/ 0 w 199"/>
                  <a:gd name="T1" fmla="*/ 0 h 48"/>
                  <a:gd name="T2" fmla="*/ 173 w 199"/>
                  <a:gd name="T3" fmla="*/ 0 h 48"/>
                  <a:gd name="T4" fmla="*/ 198 w 199"/>
                  <a:gd name="T5" fmla="*/ 47 h 48"/>
                  <a:gd name="T6" fmla="*/ 12 w 199"/>
                  <a:gd name="T7" fmla="*/ 47 h 48"/>
                  <a:gd name="T8" fmla="*/ 0 w 199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9" h="48">
                    <a:moveTo>
                      <a:pt x="0" y="0"/>
                    </a:moveTo>
                    <a:lnTo>
                      <a:pt x="173" y="0"/>
                    </a:lnTo>
                    <a:lnTo>
                      <a:pt x="198" y="47"/>
                    </a:lnTo>
                    <a:lnTo>
                      <a:pt x="12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8" name="Freeform 19"/>
              <p:cNvSpPr>
                <a:spLocks/>
              </p:cNvSpPr>
              <p:nvPr/>
            </p:nvSpPr>
            <p:spPr bwMode="auto">
              <a:xfrm>
                <a:off x="3310" y="1043"/>
                <a:ext cx="218" cy="49"/>
              </a:xfrm>
              <a:custGeom>
                <a:avLst/>
                <a:gdLst>
                  <a:gd name="T0" fmla="*/ 0 w 218"/>
                  <a:gd name="T1" fmla="*/ 0 h 49"/>
                  <a:gd name="T2" fmla="*/ 186 w 218"/>
                  <a:gd name="T3" fmla="*/ 0 h 49"/>
                  <a:gd name="T4" fmla="*/ 217 w 218"/>
                  <a:gd name="T5" fmla="*/ 48 h 49"/>
                  <a:gd name="T6" fmla="*/ 13 w 218"/>
                  <a:gd name="T7" fmla="*/ 48 h 49"/>
                  <a:gd name="T8" fmla="*/ 0 w 218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49">
                    <a:moveTo>
                      <a:pt x="0" y="0"/>
                    </a:moveTo>
                    <a:lnTo>
                      <a:pt x="186" y="0"/>
                    </a:lnTo>
                    <a:lnTo>
                      <a:pt x="217" y="48"/>
                    </a:lnTo>
                    <a:lnTo>
                      <a:pt x="13" y="4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9" name="Oval 20"/>
              <p:cNvSpPr>
                <a:spLocks noChangeArrowheads="1"/>
              </p:cNvSpPr>
              <p:nvPr/>
            </p:nvSpPr>
            <p:spPr bwMode="auto">
              <a:xfrm>
                <a:off x="3095" y="901"/>
                <a:ext cx="147" cy="94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10" name="Freeform 21"/>
              <p:cNvSpPr>
                <a:spLocks/>
              </p:cNvSpPr>
              <p:nvPr/>
            </p:nvSpPr>
            <p:spPr bwMode="auto">
              <a:xfrm>
                <a:off x="3105" y="910"/>
                <a:ext cx="187" cy="131"/>
              </a:xfrm>
              <a:custGeom>
                <a:avLst/>
                <a:gdLst>
                  <a:gd name="T0" fmla="*/ 131 w 187"/>
                  <a:gd name="T1" fmla="*/ 0 h 131"/>
                  <a:gd name="T2" fmla="*/ 0 w 187"/>
                  <a:gd name="T3" fmla="*/ 90 h 131"/>
                  <a:gd name="T4" fmla="*/ 50 w 187"/>
                  <a:gd name="T5" fmla="*/ 130 h 131"/>
                  <a:gd name="T6" fmla="*/ 186 w 187"/>
                  <a:gd name="T7" fmla="*/ 35 h 131"/>
                  <a:gd name="T8" fmla="*/ 131 w 187"/>
                  <a:gd name="T9" fmla="*/ 0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131">
                    <a:moveTo>
                      <a:pt x="131" y="0"/>
                    </a:moveTo>
                    <a:lnTo>
                      <a:pt x="0" y="90"/>
                    </a:lnTo>
                    <a:lnTo>
                      <a:pt x="50" y="130"/>
                    </a:lnTo>
                    <a:lnTo>
                      <a:pt x="186" y="35"/>
                    </a:lnTo>
                    <a:lnTo>
                      <a:pt x="13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1" name="Freeform 22" descr="20%"/>
              <p:cNvSpPr>
                <a:spLocks/>
              </p:cNvSpPr>
              <p:nvPr/>
            </p:nvSpPr>
            <p:spPr bwMode="auto">
              <a:xfrm>
                <a:off x="3081" y="985"/>
                <a:ext cx="53" cy="34"/>
              </a:xfrm>
              <a:custGeom>
                <a:avLst/>
                <a:gdLst>
                  <a:gd name="T0" fmla="*/ 0 w 53"/>
                  <a:gd name="T1" fmla="*/ 0 h 34"/>
                  <a:gd name="T2" fmla="*/ 5 w 53"/>
                  <a:gd name="T3" fmla="*/ 0 h 34"/>
                  <a:gd name="T4" fmla="*/ 52 w 53"/>
                  <a:gd name="T5" fmla="*/ 30 h 34"/>
                  <a:gd name="T6" fmla="*/ 52 w 53"/>
                  <a:gd name="T7" fmla="*/ 33 h 34"/>
                  <a:gd name="T8" fmla="*/ 46 w 53"/>
                  <a:gd name="T9" fmla="*/ 33 h 34"/>
                  <a:gd name="T10" fmla="*/ 0 w 53"/>
                  <a:gd name="T11" fmla="*/ 2 h 34"/>
                  <a:gd name="T12" fmla="*/ 0 w 53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34">
                    <a:moveTo>
                      <a:pt x="0" y="0"/>
                    </a:moveTo>
                    <a:lnTo>
                      <a:pt x="5" y="0"/>
                    </a:lnTo>
                    <a:lnTo>
                      <a:pt x="52" y="30"/>
                    </a:lnTo>
                    <a:lnTo>
                      <a:pt x="52" y="33"/>
                    </a:lnTo>
                    <a:lnTo>
                      <a:pt x="46" y="3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pattFill prst="pct20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2" name="Freeform 23"/>
              <p:cNvSpPr>
                <a:spLocks/>
              </p:cNvSpPr>
              <p:nvPr/>
            </p:nvSpPr>
            <p:spPr bwMode="auto">
              <a:xfrm>
                <a:off x="3074" y="969"/>
                <a:ext cx="53" cy="34"/>
              </a:xfrm>
              <a:custGeom>
                <a:avLst/>
                <a:gdLst>
                  <a:gd name="T0" fmla="*/ 0 w 53"/>
                  <a:gd name="T1" fmla="*/ 0 h 34"/>
                  <a:gd name="T2" fmla="*/ 6 w 53"/>
                  <a:gd name="T3" fmla="*/ 0 h 34"/>
                  <a:gd name="T4" fmla="*/ 52 w 53"/>
                  <a:gd name="T5" fmla="*/ 30 h 34"/>
                  <a:gd name="T6" fmla="*/ 52 w 53"/>
                  <a:gd name="T7" fmla="*/ 33 h 34"/>
                  <a:gd name="T8" fmla="*/ 47 w 53"/>
                  <a:gd name="T9" fmla="*/ 33 h 34"/>
                  <a:gd name="T10" fmla="*/ 0 w 53"/>
                  <a:gd name="T11" fmla="*/ 3 h 34"/>
                  <a:gd name="T12" fmla="*/ 0 w 53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34">
                    <a:moveTo>
                      <a:pt x="0" y="0"/>
                    </a:moveTo>
                    <a:lnTo>
                      <a:pt x="6" y="0"/>
                    </a:lnTo>
                    <a:lnTo>
                      <a:pt x="52" y="30"/>
                    </a:lnTo>
                    <a:lnTo>
                      <a:pt x="52" y="33"/>
                    </a:lnTo>
                    <a:lnTo>
                      <a:pt x="47" y="33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3" name="Freeform 24"/>
              <p:cNvSpPr>
                <a:spLocks/>
              </p:cNvSpPr>
              <p:nvPr/>
            </p:nvSpPr>
            <p:spPr bwMode="auto">
              <a:xfrm>
                <a:off x="3074" y="957"/>
                <a:ext cx="53" cy="34"/>
              </a:xfrm>
              <a:custGeom>
                <a:avLst/>
                <a:gdLst>
                  <a:gd name="T0" fmla="*/ 0 w 53"/>
                  <a:gd name="T1" fmla="*/ 0 h 34"/>
                  <a:gd name="T2" fmla="*/ 6 w 53"/>
                  <a:gd name="T3" fmla="*/ 0 h 34"/>
                  <a:gd name="T4" fmla="*/ 52 w 53"/>
                  <a:gd name="T5" fmla="*/ 30 h 34"/>
                  <a:gd name="T6" fmla="*/ 52 w 53"/>
                  <a:gd name="T7" fmla="*/ 33 h 34"/>
                  <a:gd name="T8" fmla="*/ 47 w 53"/>
                  <a:gd name="T9" fmla="*/ 33 h 34"/>
                  <a:gd name="T10" fmla="*/ 0 w 53"/>
                  <a:gd name="T11" fmla="*/ 3 h 34"/>
                  <a:gd name="T12" fmla="*/ 0 w 53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34">
                    <a:moveTo>
                      <a:pt x="0" y="0"/>
                    </a:moveTo>
                    <a:lnTo>
                      <a:pt x="6" y="0"/>
                    </a:lnTo>
                    <a:lnTo>
                      <a:pt x="52" y="30"/>
                    </a:lnTo>
                    <a:lnTo>
                      <a:pt x="52" y="33"/>
                    </a:lnTo>
                    <a:lnTo>
                      <a:pt x="47" y="33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4" name="Freeform 25" descr="10%"/>
              <p:cNvSpPr>
                <a:spLocks/>
              </p:cNvSpPr>
              <p:nvPr/>
            </p:nvSpPr>
            <p:spPr bwMode="auto">
              <a:xfrm>
                <a:off x="3068" y="945"/>
                <a:ext cx="59" cy="38"/>
              </a:xfrm>
              <a:custGeom>
                <a:avLst/>
                <a:gdLst>
                  <a:gd name="T0" fmla="*/ 0 w 59"/>
                  <a:gd name="T1" fmla="*/ 0 h 38"/>
                  <a:gd name="T2" fmla="*/ 5 w 59"/>
                  <a:gd name="T3" fmla="*/ 0 h 38"/>
                  <a:gd name="T4" fmla="*/ 58 w 59"/>
                  <a:gd name="T5" fmla="*/ 34 h 38"/>
                  <a:gd name="T6" fmla="*/ 58 w 59"/>
                  <a:gd name="T7" fmla="*/ 37 h 38"/>
                  <a:gd name="T8" fmla="*/ 53 w 59"/>
                  <a:gd name="T9" fmla="*/ 37 h 38"/>
                  <a:gd name="T10" fmla="*/ 0 w 59"/>
                  <a:gd name="T11" fmla="*/ 3 h 38"/>
                  <a:gd name="T12" fmla="*/ 0 w 59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38">
                    <a:moveTo>
                      <a:pt x="0" y="0"/>
                    </a:moveTo>
                    <a:lnTo>
                      <a:pt x="5" y="0"/>
                    </a:lnTo>
                    <a:lnTo>
                      <a:pt x="58" y="34"/>
                    </a:lnTo>
                    <a:lnTo>
                      <a:pt x="58" y="37"/>
                    </a:lnTo>
                    <a:lnTo>
                      <a:pt x="53" y="37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pattFill prst="pct10">
                <a:fgClr>
                  <a:srgbClr val="000000"/>
                </a:fgClr>
                <a:bgClr>
                  <a:srgbClr val="FFFFFF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5" name="Line 26"/>
              <p:cNvSpPr>
                <a:spLocks noChangeShapeType="1"/>
              </p:cNvSpPr>
              <p:nvPr/>
            </p:nvSpPr>
            <p:spPr bwMode="auto">
              <a:xfrm>
                <a:off x="3223" y="898"/>
                <a:ext cx="81" cy="59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16" name="Line 27"/>
              <p:cNvSpPr>
                <a:spLocks noChangeShapeType="1"/>
              </p:cNvSpPr>
              <p:nvPr/>
            </p:nvSpPr>
            <p:spPr bwMode="auto">
              <a:xfrm flipH="1" flipV="1">
                <a:off x="3093" y="996"/>
                <a:ext cx="74" cy="5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17" name="Freeform 28"/>
              <p:cNvSpPr>
                <a:spLocks/>
              </p:cNvSpPr>
              <p:nvPr/>
            </p:nvSpPr>
            <p:spPr bwMode="auto">
              <a:xfrm>
                <a:off x="2907" y="894"/>
                <a:ext cx="175" cy="48"/>
              </a:xfrm>
              <a:custGeom>
                <a:avLst/>
                <a:gdLst>
                  <a:gd name="T0" fmla="*/ 0 w 175"/>
                  <a:gd name="T1" fmla="*/ 0 h 48"/>
                  <a:gd name="T2" fmla="*/ 149 w 175"/>
                  <a:gd name="T3" fmla="*/ 0 h 48"/>
                  <a:gd name="T4" fmla="*/ 174 w 175"/>
                  <a:gd name="T5" fmla="*/ 47 h 48"/>
                  <a:gd name="T6" fmla="*/ 12 w 175"/>
                  <a:gd name="T7" fmla="*/ 47 h 48"/>
                  <a:gd name="T8" fmla="*/ 0 w 175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48">
                    <a:moveTo>
                      <a:pt x="0" y="0"/>
                    </a:moveTo>
                    <a:lnTo>
                      <a:pt x="149" y="0"/>
                    </a:lnTo>
                    <a:lnTo>
                      <a:pt x="174" y="47"/>
                    </a:lnTo>
                    <a:lnTo>
                      <a:pt x="12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8" name="Freeform 29"/>
              <p:cNvSpPr>
                <a:spLocks/>
              </p:cNvSpPr>
              <p:nvPr/>
            </p:nvSpPr>
            <p:spPr bwMode="auto">
              <a:xfrm>
                <a:off x="2919" y="941"/>
                <a:ext cx="187" cy="56"/>
              </a:xfrm>
              <a:custGeom>
                <a:avLst/>
                <a:gdLst>
                  <a:gd name="T0" fmla="*/ 0 w 187"/>
                  <a:gd name="T1" fmla="*/ 0 h 56"/>
                  <a:gd name="T2" fmla="*/ 162 w 187"/>
                  <a:gd name="T3" fmla="*/ 0 h 56"/>
                  <a:gd name="T4" fmla="*/ 186 w 187"/>
                  <a:gd name="T5" fmla="*/ 55 h 56"/>
                  <a:gd name="T6" fmla="*/ 13 w 187"/>
                  <a:gd name="T7" fmla="*/ 55 h 56"/>
                  <a:gd name="T8" fmla="*/ 0 w 187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56">
                    <a:moveTo>
                      <a:pt x="0" y="0"/>
                    </a:moveTo>
                    <a:lnTo>
                      <a:pt x="162" y="0"/>
                    </a:lnTo>
                    <a:lnTo>
                      <a:pt x="186" y="55"/>
                    </a:lnTo>
                    <a:lnTo>
                      <a:pt x="13" y="5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9" name="Freeform 30"/>
              <p:cNvSpPr>
                <a:spLocks/>
              </p:cNvSpPr>
              <p:nvPr/>
            </p:nvSpPr>
            <p:spPr bwMode="auto">
              <a:xfrm>
                <a:off x="2932" y="1000"/>
                <a:ext cx="205" cy="48"/>
              </a:xfrm>
              <a:custGeom>
                <a:avLst/>
                <a:gdLst>
                  <a:gd name="T0" fmla="*/ 0 w 205"/>
                  <a:gd name="T1" fmla="*/ 0 h 48"/>
                  <a:gd name="T2" fmla="*/ 180 w 205"/>
                  <a:gd name="T3" fmla="*/ 0 h 48"/>
                  <a:gd name="T4" fmla="*/ 204 w 205"/>
                  <a:gd name="T5" fmla="*/ 47 h 48"/>
                  <a:gd name="T6" fmla="*/ 12 w 205"/>
                  <a:gd name="T7" fmla="*/ 47 h 48"/>
                  <a:gd name="T8" fmla="*/ 0 w 205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" h="48">
                    <a:moveTo>
                      <a:pt x="0" y="0"/>
                    </a:moveTo>
                    <a:lnTo>
                      <a:pt x="180" y="0"/>
                    </a:lnTo>
                    <a:lnTo>
                      <a:pt x="204" y="47"/>
                    </a:lnTo>
                    <a:lnTo>
                      <a:pt x="12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0" name="Freeform 31"/>
              <p:cNvSpPr>
                <a:spLocks/>
              </p:cNvSpPr>
              <p:nvPr/>
            </p:nvSpPr>
            <p:spPr bwMode="auto">
              <a:xfrm>
                <a:off x="2944" y="1047"/>
                <a:ext cx="218" cy="49"/>
              </a:xfrm>
              <a:custGeom>
                <a:avLst/>
                <a:gdLst>
                  <a:gd name="T0" fmla="*/ 0 w 218"/>
                  <a:gd name="T1" fmla="*/ 0 h 49"/>
                  <a:gd name="T2" fmla="*/ 192 w 218"/>
                  <a:gd name="T3" fmla="*/ 0 h 49"/>
                  <a:gd name="T4" fmla="*/ 217 w 218"/>
                  <a:gd name="T5" fmla="*/ 48 h 49"/>
                  <a:gd name="T6" fmla="*/ 13 w 218"/>
                  <a:gd name="T7" fmla="*/ 48 h 49"/>
                  <a:gd name="T8" fmla="*/ 0 w 218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49">
                    <a:moveTo>
                      <a:pt x="0" y="0"/>
                    </a:moveTo>
                    <a:lnTo>
                      <a:pt x="192" y="0"/>
                    </a:lnTo>
                    <a:lnTo>
                      <a:pt x="217" y="48"/>
                    </a:lnTo>
                    <a:lnTo>
                      <a:pt x="13" y="4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1" name="Oval 32"/>
              <p:cNvSpPr>
                <a:spLocks noChangeArrowheads="1"/>
              </p:cNvSpPr>
              <p:nvPr/>
            </p:nvSpPr>
            <p:spPr bwMode="auto">
              <a:xfrm>
                <a:off x="3157" y="944"/>
                <a:ext cx="147" cy="94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22" name="Oval 33"/>
              <p:cNvSpPr>
                <a:spLocks noChangeArrowheads="1"/>
              </p:cNvSpPr>
              <p:nvPr/>
            </p:nvSpPr>
            <p:spPr bwMode="auto">
              <a:xfrm>
                <a:off x="3164" y="948"/>
                <a:ext cx="127" cy="8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23" name="Oval 34"/>
              <p:cNvSpPr>
                <a:spLocks noChangeArrowheads="1"/>
              </p:cNvSpPr>
              <p:nvPr/>
            </p:nvSpPr>
            <p:spPr bwMode="auto">
              <a:xfrm>
                <a:off x="3262" y="976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24" name="Oval 35"/>
              <p:cNvSpPr>
                <a:spLocks noChangeArrowheads="1"/>
              </p:cNvSpPr>
              <p:nvPr/>
            </p:nvSpPr>
            <p:spPr bwMode="auto">
              <a:xfrm>
                <a:off x="3269" y="980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25" name="Oval 36"/>
              <p:cNvSpPr>
                <a:spLocks noChangeArrowheads="1"/>
              </p:cNvSpPr>
              <p:nvPr/>
            </p:nvSpPr>
            <p:spPr bwMode="auto">
              <a:xfrm>
                <a:off x="3232" y="983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26" name="Freeform 37"/>
              <p:cNvSpPr>
                <a:spLocks/>
              </p:cNvSpPr>
              <p:nvPr/>
            </p:nvSpPr>
            <p:spPr bwMode="auto">
              <a:xfrm>
                <a:off x="3229" y="1016"/>
                <a:ext cx="45" cy="32"/>
              </a:xfrm>
              <a:custGeom>
                <a:avLst/>
                <a:gdLst>
                  <a:gd name="T0" fmla="*/ 0 w 45"/>
                  <a:gd name="T1" fmla="*/ 0 h 32"/>
                  <a:gd name="T2" fmla="*/ 13 w 45"/>
                  <a:gd name="T3" fmla="*/ 0 h 32"/>
                  <a:gd name="T4" fmla="*/ 44 w 45"/>
                  <a:gd name="T5" fmla="*/ 31 h 32"/>
                  <a:gd name="T6" fmla="*/ 38 w 45"/>
                  <a:gd name="T7" fmla="*/ 31 h 32"/>
                  <a:gd name="T8" fmla="*/ 0 w 45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32">
                    <a:moveTo>
                      <a:pt x="0" y="0"/>
                    </a:moveTo>
                    <a:lnTo>
                      <a:pt x="13" y="0"/>
                    </a:lnTo>
                    <a:lnTo>
                      <a:pt x="44" y="31"/>
                    </a:lnTo>
                    <a:lnTo>
                      <a:pt x="38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7" name="Freeform 38"/>
              <p:cNvSpPr>
                <a:spLocks/>
              </p:cNvSpPr>
              <p:nvPr/>
            </p:nvSpPr>
            <p:spPr bwMode="auto">
              <a:xfrm>
                <a:off x="3260" y="1016"/>
                <a:ext cx="45" cy="32"/>
              </a:xfrm>
              <a:custGeom>
                <a:avLst/>
                <a:gdLst>
                  <a:gd name="T0" fmla="*/ 0 w 45"/>
                  <a:gd name="T1" fmla="*/ 0 h 32"/>
                  <a:gd name="T2" fmla="*/ 7 w 45"/>
                  <a:gd name="T3" fmla="*/ 0 h 32"/>
                  <a:gd name="T4" fmla="*/ 44 w 45"/>
                  <a:gd name="T5" fmla="*/ 31 h 32"/>
                  <a:gd name="T6" fmla="*/ 31 w 45"/>
                  <a:gd name="T7" fmla="*/ 31 h 32"/>
                  <a:gd name="T8" fmla="*/ 0 w 45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32">
                    <a:moveTo>
                      <a:pt x="0" y="0"/>
                    </a:moveTo>
                    <a:lnTo>
                      <a:pt x="7" y="0"/>
                    </a:lnTo>
                    <a:lnTo>
                      <a:pt x="44" y="31"/>
                    </a:lnTo>
                    <a:lnTo>
                      <a:pt x="31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8" name="Oval 39"/>
              <p:cNvSpPr>
                <a:spLocks noChangeArrowheads="1"/>
              </p:cNvSpPr>
              <p:nvPr/>
            </p:nvSpPr>
            <p:spPr bwMode="auto">
              <a:xfrm>
                <a:off x="3244" y="991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529" name="Line 40"/>
              <p:cNvSpPr>
                <a:spLocks noChangeShapeType="1"/>
              </p:cNvSpPr>
              <p:nvPr/>
            </p:nvSpPr>
            <p:spPr bwMode="auto">
              <a:xfrm>
                <a:off x="2901" y="894"/>
                <a:ext cx="49" cy="20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30" name="Line 41"/>
              <p:cNvSpPr>
                <a:spLocks noChangeShapeType="1"/>
              </p:cNvSpPr>
              <p:nvPr/>
            </p:nvSpPr>
            <p:spPr bwMode="auto">
              <a:xfrm flipH="1" flipV="1">
                <a:off x="3304" y="1043"/>
                <a:ext cx="12" cy="48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31" name="Line 42"/>
              <p:cNvSpPr>
                <a:spLocks noChangeShapeType="1"/>
              </p:cNvSpPr>
              <p:nvPr/>
            </p:nvSpPr>
            <p:spPr bwMode="auto">
              <a:xfrm flipH="1" flipV="1">
                <a:off x="3267" y="890"/>
                <a:ext cx="6" cy="4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32" name="Line 43"/>
              <p:cNvSpPr>
                <a:spLocks noChangeShapeType="1"/>
              </p:cNvSpPr>
              <p:nvPr/>
            </p:nvSpPr>
            <p:spPr bwMode="auto">
              <a:xfrm>
                <a:off x="3223" y="988"/>
                <a:ext cx="6" cy="4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33" name="Line 44"/>
              <p:cNvSpPr>
                <a:spLocks noChangeShapeType="1"/>
              </p:cNvSpPr>
              <p:nvPr/>
            </p:nvSpPr>
            <p:spPr bwMode="auto">
              <a:xfrm>
                <a:off x="3248" y="977"/>
                <a:ext cx="6" cy="8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534" name="Freeform 45" descr="75%"/>
              <p:cNvSpPr>
                <a:spLocks/>
              </p:cNvSpPr>
              <p:nvPr/>
            </p:nvSpPr>
            <p:spPr bwMode="auto">
              <a:xfrm>
                <a:off x="3229" y="906"/>
                <a:ext cx="29" cy="18"/>
              </a:xfrm>
              <a:custGeom>
                <a:avLst/>
                <a:gdLst>
                  <a:gd name="T0" fmla="*/ 0 w 29"/>
                  <a:gd name="T1" fmla="*/ 0 h 18"/>
                  <a:gd name="T2" fmla="*/ 5 w 29"/>
                  <a:gd name="T3" fmla="*/ 0 h 18"/>
                  <a:gd name="T4" fmla="*/ 28 w 29"/>
                  <a:gd name="T5" fmla="*/ 15 h 18"/>
                  <a:gd name="T6" fmla="*/ 28 w 29"/>
                  <a:gd name="T7" fmla="*/ 17 h 18"/>
                  <a:gd name="T8" fmla="*/ 23 w 29"/>
                  <a:gd name="T9" fmla="*/ 17 h 18"/>
                  <a:gd name="T10" fmla="*/ 0 w 29"/>
                  <a:gd name="T11" fmla="*/ 3 h 18"/>
                  <a:gd name="T12" fmla="*/ 0 w 2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18">
                    <a:moveTo>
                      <a:pt x="0" y="0"/>
                    </a:moveTo>
                    <a:lnTo>
                      <a:pt x="5" y="0"/>
                    </a:lnTo>
                    <a:lnTo>
                      <a:pt x="28" y="15"/>
                    </a:lnTo>
                    <a:lnTo>
                      <a:pt x="28" y="17"/>
                    </a:lnTo>
                    <a:lnTo>
                      <a:pt x="23" y="17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5" name="Freeform 46" descr="75%"/>
              <p:cNvSpPr>
                <a:spLocks/>
              </p:cNvSpPr>
              <p:nvPr/>
            </p:nvSpPr>
            <p:spPr bwMode="auto">
              <a:xfrm>
                <a:off x="3211" y="898"/>
                <a:ext cx="34" cy="23"/>
              </a:xfrm>
              <a:custGeom>
                <a:avLst/>
                <a:gdLst>
                  <a:gd name="T0" fmla="*/ 0 w 34"/>
                  <a:gd name="T1" fmla="*/ 0 h 23"/>
                  <a:gd name="T2" fmla="*/ 5 w 34"/>
                  <a:gd name="T3" fmla="*/ 0 h 23"/>
                  <a:gd name="T4" fmla="*/ 33 w 34"/>
                  <a:gd name="T5" fmla="*/ 19 h 23"/>
                  <a:gd name="T6" fmla="*/ 33 w 34"/>
                  <a:gd name="T7" fmla="*/ 22 h 23"/>
                  <a:gd name="T8" fmla="*/ 28 w 34"/>
                  <a:gd name="T9" fmla="*/ 22 h 23"/>
                  <a:gd name="T10" fmla="*/ 0 w 34"/>
                  <a:gd name="T11" fmla="*/ 3 h 23"/>
                  <a:gd name="T12" fmla="*/ 0 w 34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23">
                    <a:moveTo>
                      <a:pt x="0" y="0"/>
                    </a:moveTo>
                    <a:lnTo>
                      <a:pt x="5" y="0"/>
                    </a:lnTo>
                    <a:lnTo>
                      <a:pt x="33" y="19"/>
                    </a:lnTo>
                    <a:lnTo>
                      <a:pt x="33" y="22"/>
                    </a:lnTo>
                    <a:lnTo>
                      <a:pt x="28" y="22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6" name="Freeform 47" descr="75%"/>
              <p:cNvSpPr>
                <a:spLocks/>
              </p:cNvSpPr>
              <p:nvPr/>
            </p:nvSpPr>
            <p:spPr bwMode="auto">
              <a:xfrm>
                <a:off x="2913" y="894"/>
                <a:ext cx="159" cy="38"/>
              </a:xfrm>
              <a:custGeom>
                <a:avLst/>
                <a:gdLst>
                  <a:gd name="T0" fmla="*/ 0 w 159"/>
                  <a:gd name="T1" fmla="*/ 0 h 38"/>
                  <a:gd name="T2" fmla="*/ 24 w 159"/>
                  <a:gd name="T3" fmla="*/ 0 h 38"/>
                  <a:gd name="T4" fmla="*/ 151 w 159"/>
                  <a:gd name="T5" fmla="*/ 28 h 38"/>
                  <a:gd name="T6" fmla="*/ 158 w 159"/>
                  <a:gd name="T7" fmla="*/ 37 h 38"/>
                  <a:gd name="T8" fmla="*/ 140 w 159"/>
                  <a:gd name="T9" fmla="*/ 37 h 38"/>
                  <a:gd name="T10" fmla="*/ 0 w 159"/>
                  <a:gd name="T11" fmla="*/ 13 h 38"/>
                  <a:gd name="T12" fmla="*/ 0 w 159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9" h="38">
                    <a:moveTo>
                      <a:pt x="0" y="0"/>
                    </a:moveTo>
                    <a:lnTo>
                      <a:pt x="24" y="0"/>
                    </a:lnTo>
                    <a:lnTo>
                      <a:pt x="151" y="28"/>
                    </a:lnTo>
                    <a:lnTo>
                      <a:pt x="158" y="37"/>
                    </a:lnTo>
                    <a:lnTo>
                      <a:pt x="140" y="37"/>
                    </a:lnTo>
                    <a:lnTo>
                      <a:pt x="0" y="1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7" name="Freeform 48" descr="75%"/>
              <p:cNvSpPr>
                <a:spLocks/>
              </p:cNvSpPr>
              <p:nvPr/>
            </p:nvSpPr>
            <p:spPr bwMode="auto">
              <a:xfrm>
                <a:off x="2926" y="945"/>
                <a:ext cx="177" cy="42"/>
              </a:xfrm>
              <a:custGeom>
                <a:avLst/>
                <a:gdLst>
                  <a:gd name="T0" fmla="*/ 0 w 177"/>
                  <a:gd name="T1" fmla="*/ 0 h 42"/>
                  <a:gd name="T2" fmla="*/ 23 w 177"/>
                  <a:gd name="T3" fmla="*/ 0 h 42"/>
                  <a:gd name="T4" fmla="*/ 164 w 177"/>
                  <a:gd name="T5" fmla="*/ 32 h 42"/>
                  <a:gd name="T6" fmla="*/ 176 w 177"/>
                  <a:gd name="T7" fmla="*/ 41 h 42"/>
                  <a:gd name="T8" fmla="*/ 152 w 177"/>
                  <a:gd name="T9" fmla="*/ 41 h 42"/>
                  <a:gd name="T10" fmla="*/ 0 w 177"/>
                  <a:gd name="T11" fmla="*/ 10 h 42"/>
                  <a:gd name="T12" fmla="*/ 0 w 177"/>
                  <a:gd name="T13" fmla="*/ 0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42">
                    <a:moveTo>
                      <a:pt x="0" y="0"/>
                    </a:moveTo>
                    <a:lnTo>
                      <a:pt x="23" y="0"/>
                    </a:lnTo>
                    <a:lnTo>
                      <a:pt x="164" y="32"/>
                    </a:lnTo>
                    <a:lnTo>
                      <a:pt x="176" y="41"/>
                    </a:lnTo>
                    <a:lnTo>
                      <a:pt x="152" y="41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8" name="Freeform 49" descr="75%"/>
              <p:cNvSpPr>
                <a:spLocks/>
              </p:cNvSpPr>
              <p:nvPr/>
            </p:nvSpPr>
            <p:spPr bwMode="auto">
              <a:xfrm>
                <a:off x="2938" y="1000"/>
                <a:ext cx="189" cy="38"/>
              </a:xfrm>
              <a:custGeom>
                <a:avLst/>
                <a:gdLst>
                  <a:gd name="T0" fmla="*/ 0 w 189"/>
                  <a:gd name="T1" fmla="*/ 0 h 38"/>
                  <a:gd name="T2" fmla="*/ 18 w 189"/>
                  <a:gd name="T3" fmla="*/ 0 h 38"/>
                  <a:gd name="T4" fmla="*/ 177 w 189"/>
                  <a:gd name="T5" fmla="*/ 28 h 38"/>
                  <a:gd name="T6" fmla="*/ 188 w 189"/>
                  <a:gd name="T7" fmla="*/ 37 h 38"/>
                  <a:gd name="T8" fmla="*/ 177 w 189"/>
                  <a:gd name="T9" fmla="*/ 37 h 38"/>
                  <a:gd name="T10" fmla="*/ 0 w 189"/>
                  <a:gd name="T11" fmla="*/ 9 h 38"/>
                  <a:gd name="T12" fmla="*/ 0 w 189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9" h="38">
                    <a:moveTo>
                      <a:pt x="0" y="0"/>
                    </a:moveTo>
                    <a:lnTo>
                      <a:pt x="18" y="0"/>
                    </a:lnTo>
                    <a:lnTo>
                      <a:pt x="177" y="28"/>
                    </a:lnTo>
                    <a:lnTo>
                      <a:pt x="188" y="37"/>
                    </a:lnTo>
                    <a:lnTo>
                      <a:pt x="177" y="37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9" name="Freeform 50" descr="75%"/>
              <p:cNvSpPr>
                <a:spLocks/>
              </p:cNvSpPr>
              <p:nvPr/>
            </p:nvSpPr>
            <p:spPr bwMode="auto">
              <a:xfrm>
                <a:off x="2950" y="1051"/>
                <a:ext cx="202" cy="35"/>
              </a:xfrm>
              <a:custGeom>
                <a:avLst/>
                <a:gdLst>
                  <a:gd name="T0" fmla="*/ 0 w 202"/>
                  <a:gd name="T1" fmla="*/ 0 h 35"/>
                  <a:gd name="T2" fmla="*/ 18 w 202"/>
                  <a:gd name="T3" fmla="*/ 0 h 35"/>
                  <a:gd name="T4" fmla="*/ 195 w 202"/>
                  <a:gd name="T5" fmla="*/ 25 h 35"/>
                  <a:gd name="T6" fmla="*/ 201 w 202"/>
                  <a:gd name="T7" fmla="*/ 34 h 35"/>
                  <a:gd name="T8" fmla="*/ 184 w 202"/>
                  <a:gd name="T9" fmla="*/ 34 h 35"/>
                  <a:gd name="T10" fmla="*/ 0 w 202"/>
                  <a:gd name="T11" fmla="*/ 9 h 35"/>
                  <a:gd name="T12" fmla="*/ 0 w 202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2" h="35">
                    <a:moveTo>
                      <a:pt x="0" y="0"/>
                    </a:moveTo>
                    <a:lnTo>
                      <a:pt x="18" y="0"/>
                    </a:lnTo>
                    <a:lnTo>
                      <a:pt x="195" y="25"/>
                    </a:lnTo>
                    <a:lnTo>
                      <a:pt x="201" y="34"/>
                    </a:lnTo>
                    <a:lnTo>
                      <a:pt x="184" y="34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0" name="Freeform 51" descr="75%"/>
              <p:cNvSpPr>
                <a:spLocks/>
              </p:cNvSpPr>
              <p:nvPr/>
            </p:nvSpPr>
            <p:spPr bwMode="auto">
              <a:xfrm>
                <a:off x="3310" y="1043"/>
                <a:ext cx="202" cy="39"/>
              </a:xfrm>
              <a:custGeom>
                <a:avLst/>
                <a:gdLst>
                  <a:gd name="T0" fmla="*/ 0 w 202"/>
                  <a:gd name="T1" fmla="*/ 0 h 39"/>
                  <a:gd name="T2" fmla="*/ 18 w 202"/>
                  <a:gd name="T3" fmla="*/ 0 h 39"/>
                  <a:gd name="T4" fmla="*/ 195 w 202"/>
                  <a:gd name="T5" fmla="*/ 25 h 39"/>
                  <a:gd name="T6" fmla="*/ 201 w 202"/>
                  <a:gd name="T7" fmla="*/ 38 h 39"/>
                  <a:gd name="T8" fmla="*/ 183 w 202"/>
                  <a:gd name="T9" fmla="*/ 38 h 39"/>
                  <a:gd name="T10" fmla="*/ 6 w 202"/>
                  <a:gd name="T11" fmla="*/ 13 h 39"/>
                  <a:gd name="T12" fmla="*/ 0 w 202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2" h="39">
                    <a:moveTo>
                      <a:pt x="0" y="0"/>
                    </a:moveTo>
                    <a:lnTo>
                      <a:pt x="18" y="0"/>
                    </a:lnTo>
                    <a:lnTo>
                      <a:pt x="195" y="25"/>
                    </a:lnTo>
                    <a:lnTo>
                      <a:pt x="201" y="38"/>
                    </a:lnTo>
                    <a:lnTo>
                      <a:pt x="183" y="38"/>
                    </a:lnTo>
                    <a:lnTo>
                      <a:pt x="6" y="1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1" name="Freeform 52" descr="75%"/>
              <p:cNvSpPr>
                <a:spLocks/>
              </p:cNvSpPr>
              <p:nvPr/>
            </p:nvSpPr>
            <p:spPr bwMode="auto">
              <a:xfrm>
                <a:off x="3329" y="996"/>
                <a:ext cx="158" cy="38"/>
              </a:xfrm>
              <a:custGeom>
                <a:avLst/>
                <a:gdLst>
                  <a:gd name="T0" fmla="*/ 0 w 158"/>
                  <a:gd name="T1" fmla="*/ 6 h 38"/>
                  <a:gd name="T2" fmla="*/ 11 w 158"/>
                  <a:gd name="T3" fmla="*/ 0 h 38"/>
                  <a:gd name="T4" fmla="*/ 151 w 158"/>
                  <a:gd name="T5" fmla="*/ 28 h 38"/>
                  <a:gd name="T6" fmla="*/ 157 w 158"/>
                  <a:gd name="T7" fmla="*/ 35 h 38"/>
                  <a:gd name="T8" fmla="*/ 146 w 158"/>
                  <a:gd name="T9" fmla="*/ 37 h 38"/>
                  <a:gd name="T10" fmla="*/ 0 w 158"/>
                  <a:gd name="T11" fmla="*/ 13 h 38"/>
                  <a:gd name="T12" fmla="*/ 0 w 158"/>
                  <a:gd name="T13" fmla="*/ 6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38">
                    <a:moveTo>
                      <a:pt x="0" y="6"/>
                    </a:moveTo>
                    <a:lnTo>
                      <a:pt x="11" y="0"/>
                    </a:lnTo>
                    <a:lnTo>
                      <a:pt x="151" y="28"/>
                    </a:lnTo>
                    <a:lnTo>
                      <a:pt x="157" y="35"/>
                    </a:lnTo>
                    <a:lnTo>
                      <a:pt x="146" y="37"/>
                    </a:lnTo>
                    <a:lnTo>
                      <a:pt x="0" y="13"/>
                    </a:lnTo>
                    <a:lnTo>
                      <a:pt x="0" y="6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2" name="Freeform 53" descr="75%"/>
              <p:cNvSpPr>
                <a:spLocks/>
              </p:cNvSpPr>
              <p:nvPr/>
            </p:nvSpPr>
            <p:spPr bwMode="auto">
              <a:xfrm>
                <a:off x="3291" y="941"/>
                <a:ext cx="171" cy="42"/>
              </a:xfrm>
              <a:custGeom>
                <a:avLst/>
                <a:gdLst>
                  <a:gd name="T0" fmla="*/ 0 w 171"/>
                  <a:gd name="T1" fmla="*/ 0 h 42"/>
                  <a:gd name="T2" fmla="*/ 18 w 171"/>
                  <a:gd name="T3" fmla="*/ 0 h 42"/>
                  <a:gd name="T4" fmla="*/ 164 w 171"/>
                  <a:gd name="T5" fmla="*/ 29 h 42"/>
                  <a:gd name="T6" fmla="*/ 170 w 171"/>
                  <a:gd name="T7" fmla="*/ 41 h 42"/>
                  <a:gd name="T8" fmla="*/ 147 w 171"/>
                  <a:gd name="T9" fmla="*/ 41 h 42"/>
                  <a:gd name="T10" fmla="*/ 18 w 171"/>
                  <a:gd name="T11" fmla="*/ 13 h 42"/>
                  <a:gd name="T12" fmla="*/ 0 w 171"/>
                  <a:gd name="T13" fmla="*/ 0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1" h="42">
                    <a:moveTo>
                      <a:pt x="0" y="0"/>
                    </a:moveTo>
                    <a:lnTo>
                      <a:pt x="18" y="0"/>
                    </a:lnTo>
                    <a:lnTo>
                      <a:pt x="164" y="29"/>
                    </a:lnTo>
                    <a:lnTo>
                      <a:pt x="170" y="41"/>
                    </a:lnTo>
                    <a:lnTo>
                      <a:pt x="147" y="41"/>
                    </a:lnTo>
                    <a:lnTo>
                      <a:pt x="18" y="1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3" name="Freeform 54" descr="75%"/>
              <p:cNvSpPr>
                <a:spLocks/>
              </p:cNvSpPr>
              <p:nvPr/>
            </p:nvSpPr>
            <p:spPr bwMode="auto">
              <a:xfrm>
                <a:off x="3273" y="890"/>
                <a:ext cx="158" cy="38"/>
              </a:xfrm>
              <a:custGeom>
                <a:avLst/>
                <a:gdLst>
                  <a:gd name="T0" fmla="*/ 0 w 158"/>
                  <a:gd name="T1" fmla="*/ 0 h 38"/>
                  <a:gd name="T2" fmla="*/ 24 w 158"/>
                  <a:gd name="T3" fmla="*/ 0 h 38"/>
                  <a:gd name="T4" fmla="*/ 151 w 158"/>
                  <a:gd name="T5" fmla="*/ 25 h 38"/>
                  <a:gd name="T6" fmla="*/ 157 w 158"/>
                  <a:gd name="T7" fmla="*/ 37 h 38"/>
                  <a:gd name="T8" fmla="*/ 140 w 158"/>
                  <a:gd name="T9" fmla="*/ 37 h 38"/>
                  <a:gd name="T10" fmla="*/ 0 w 158"/>
                  <a:gd name="T11" fmla="*/ 9 h 38"/>
                  <a:gd name="T12" fmla="*/ 0 w 158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38">
                    <a:moveTo>
                      <a:pt x="0" y="0"/>
                    </a:moveTo>
                    <a:lnTo>
                      <a:pt x="24" y="0"/>
                    </a:lnTo>
                    <a:lnTo>
                      <a:pt x="151" y="25"/>
                    </a:lnTo>
                    <a:lnTo>
                      <a:pt x="157" y="37"/>
                    </a:lnTo>
                    <a:lnTo>
                      <a:pt x="140" y="37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425" name="Group 55"/>
            <p:cNvGrpSpPr>
              <a:grpSpLocks/>
            </p:cNvGrpSpPr>
            <p:nvPr/>
          </p:nvGrpSpPr>
          <p:grpSpPr bwMode="auto">
            <a:xfrm>
              <a:off x="2495" y="1234"/>
              <a:ext cx="627" cy="206"/>
              <a:chOff x="2495" y="1234"/>
              <a:chExt cx="627" cy="206"/>
            </a:xfrm>
          </p:grpSpPr>
          <p:sp>
            <p:nvSpPr>
              <p:cNvPr id="466" name="Freeform 56"/>
              <p:cNvSpPr>
                <a:spLocks/>
              </p:cNvSpPr>
              <p:nvPr/>
            </p:nvSpPr>
            <p:spPr bwMode="auto">
              <a:xfrm>
                <a:off x="2867" y="1234"/>
                <a:ext cx="168" cy="48"/>
              </a:xfrm>
              <a:custGeom>
                <a:avLst/>
                <a:gdLst>
                  <a:gd name="T0" fmla="*/ 0 w 168"/>
                  <a:gd name="T1" fmla="*/ 0 h 48"/>
                  <a:gd name="T2" fmla="*/ 143 w 168"/>
                  <a:gd name="T3" fmla="*/ 0 h 48"/>
                  <a:gd name="T4" fmla="*/ 167 w 168"/>
                  <a:gd name="T5" fmla="*/ 47 h 48"/>
                  <a:gd name="T6" fmla="*/ 6 w 168"/>
                  <a:gd name="T7" fmla="*/ 47 h 48"/>
                  <a:gd name="T8" fmla="*/ 0 w 168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8" h="48">
                    <a:moveTo>
                      <a:pt x="0" y="0"/>
                    </a:moveTo>
                    <a:lnTo>
                      <a:pt x="143" y="0"/>
                    </a:lnTo>
                    <a:lnTo>
                      <a:pt x="167" y="47"/>
                    </a:lnTo>
                    <a:lnTo>
                      <a:pt x="6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7" name="Freeform 57"/>
              <p:cNvSpPr>
                <a:spLocks/>
              </p:cNvSpPr>
              <p:nvPr/>
            </p:nvSpPr>
            <p:spPr bwMode="auto">
              <a:xfrm>
                <a:off x="2879" y="1281"/>
                <a:ext cx="187" cy="56"/>
              </a:xfrm>
              <a:custGeom>
                <a:avLst/>
                <a:gdLst>
                  <a:gd name="T0" fmla="*/ 0 w 187"/>
                  <a:gd name="T1" fmla="*/ 0 h 56"/>
                  <a:gd name="T2" fmla="*/ 155 w 187"/>
                  <a:gd name="T3" fmla="*/ 0 h 56"/>
                  <a:gd name="T4" fmla="*/ 186 w 187"/>
                  <a:gd name="T5" fmla="*/ 55 h 56"/>
                  <a:gd name="T6" fmla="*/ 6 w 187"/>
                  <a:gd name="T7" fmla="*/ 55 h 56"/>
                  <a:gd name="T8" fmla="*/ 0 w 187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56">
                    <a:moveTo>
                      <a:pt x="0" y="0"/>
                    </a:moveTo>
                    <a:lnTo>
                      <a:pt x="155" y="0"/>
                    </a:lnTo>
                    <a:lnTo>
                      <a:pt x="186" y="55"/>
                    </a:lnTo>
                    <a:lnTo>
                      <a:pt x="6" y="5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8" name="Freeform 58"/>
              <p:cNvSpPr>
                <a:spLocks/>
              </p:cNvSpPr>
              <p:nvPr/>
            </p:nvSpPr>
            <p:spPr bwMode="auto">
              <a:xfrm>
                <a:off x="2892" y="1340"/>
                <a:ext cx="199" cy="48"/>
              </a:xfrm>
              <a:custGeom>
                <a:avLst/>
                <a:gdLst>
                  <a:gd name="T0" fmla="*/ 0 w 199"/>
                  <a:gd name="T1" fmla="*/ 0 h 48"/>
                  <a:gd name="T2" fmla="*/ 173 w 199"/>
                  <a:gd name="T3" fmla="*/ 0 h 48"/>
                  <a:gd name="T4" fmla="*/ 198 w 199"/>
                  <a:gd name="T5" fmla="*/ 47 h 48"/>
                  <a:gd name="T6" fmla="*/ 12 w 199"/>
                  <a:gd name="T7" fmla="*/ 47 h 48"/>
                  <a:gd name="T8" fmla="*/ 0 w 199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9" h="48">
                    <a:moveTo>
                      <a:pt x="0" y="0"/>
                    </a:moveTo>
                    <a:lnTo>
                      <a:pt x="173" y="0"/>
                    </a:lnTo>
                    <a:lnTo>
                      <a:pt x="198" y="47"/>
                    </a:lnTo>
                    <a:lnTo>
                      <a:pt x="12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9" name="Freeform 59"/>
              <p:cNvSpPr>
                <a:spLocks/>
              </p:cNvSpPr>
              <p:nvPr/>
            </p:nvSpPr>
            <p:spPr bwMode="auto">
              <a:xfrm>
                <a:off x="2904" y="1387"/>
                <a:ext cx="218" cy="49"/>
              </a:xfrm>
              <a:custGeom>
                <a:avLst/>
                <a:gdLst>
                  <a:gd name="T0" fmla="*/ 0 w 218"/>
                  <a:gd name="T1" fmla="*/ 0 h 49"/>
                  <a:gd name="T2" fmla="*/ 186 w 218"/>
                  <a:gd name="T3" fmla="*/ 0 h 49"/>
                  <a:gd name="T4" fmla="*/ 217 w 218"/>
                  <a:gd name="T5" fmla="*/ 48 h 49"/>
                  <a:gd name="T6" fmla="*/ 13 w 218"/>
                  <a:gd name="T7" fmla="*/ 48 h 49"/>
                  <a:gd name="T8" fmla="*/ 0 w 218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49">
                    <a:moveTo>
                      <a:pt x="0" y="0"/>
                    </a:moveTo>
                    <a:lnTo>
                      <a:pt x="186" y="0"/>
                    </a:lnTo>
                    <a:lnTo>
                      <a:pt x="217" y="48"/>
                    </a:lnTo>
                    <a:lnTo>
                      <a:pt x="13" y="4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0" name="Oval 60"/>
              <p:cNvSpPr>
                <a:spLocks noChangeArrowheads="1"/>
              </p:cNvSpPr>
              <p:nvPr/>
            </p:nvSpPr>
            <p:spPr bwMode="auto">
              <a:xfrm>
                <a:off x="2689" y="1245"/>
                <a:ext cx="147" cy="94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71" name="Freeform 61"/>
              <p:cNvSpPr>
                <a:spLocks/>
              </p:cNvSpPr>
              <p:nvPr/>
            </p:nvSpPr>
            <p:spPr bwMode="auto">
              <a:xfrm>
                <a:off x="2699" y="1254"/>
                <a:ext cx="187" cy="131"/>
              </a:xfrm>
              <a:custGeom>
                <a:avLst/>
                <a:gdLst>
                  <a:gd name="T0" fmla="*/ 131 w 187"/>
                  <a:gd name="T1" fmla="*/ 0 h 131"/>
                  <a:gd name="T2" fmla="*/ 0 w 187"/>
                  <a:gd name="T3" fmla="*/ 90 h 131"/>
                  <a:gd name="T4" fmla="*/ 50 w 187"/>
                  <a:gd name="T5" fmla="*/ 130 h 131"/>
                  <a:gd name="T6" fmla="*/ 186 w 187"/>
                  <a:gd name="T7" fmla="*/ 35 h 131"/>
                  <a:gd name="T8" fmla="*/ 131 w 187"/>
                  <a:gd name="T9" fmla="*/ 0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131">
                    <a:moveTo>
                      <a:pt x="131" y="0"/>
                    </a:moveTo>
                    <a:lnTo>
                      <a:pt x="0" y="90"/>
                    </a:lnTo>
                    <a:lnTo>
                      <a:pt x="50" y="130"/>
                    </a:lnTo>
                    <a:lnTo>
                      <a:pt x="186" y="35"/>
                    </a:lnTo>
                    <a:lnTo>
                      <a:pt x="13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2" name="Freeform 62" descr="20%"/>
              <p:cNvSpPr>
                <a:spLocks/>
              </p:cNvSpPr>
              <p:nvPr/>
            </p:nvSpPr>
            <p:spPr bwMode="auto">
              <a:xfrm>
                <a:off x="2675" y="1329"/>
                <a:ext cx="53" cy="34"/>
              </a:xfrm>
              <a:custGeom>
                <a:avLst/>
                <a:gdLst>
                  <a:gd name="T0" fmla="*/ 0 w 53"/>
                  <a:gd name="T1" fmla="*/ 0 h 34"/>
                  <a:gd name="T2" fmla="*/ 5 w 53"/>
                  <a:gd name="T3" fmla="*/ 0 h 34"/>
                  <a:gd name="T4" fmla="*/ 52 w 53"/>
                  <a:gd name="T5" fmla="*/ 30 h 34"/>
                  <a:gd name="T6" fmla="*/ 52 w 53"/>
                  <a:gd name="T7" fmla="*/ 33 h 34"/>
                  <a:gd name="T8" fmla="*/ 46 w 53"/>
                  <a:gd name="T9" fmla="*/ 33 h 34"/>
                  <a:gd name="T10" fmla="*/ 0 w 53"/>
                  <a:gd name="T11" fmla="*/ 2 h 34"/>
                  <a:gd name="T12" fmla="*/ 0 w 53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34">
                    <a:moveTo>
                      <a:pt x="0" y="0"/>
                    </a:moveTo>
                    <a:lnTo>
                      <a:pt x="5" y="0"/>
                    </a:lnTo>
                    <a:lnTo>
                      <a:pt x="52" y="30"/>
                    </a:lnTo>
                    <a:lnTo>
                      <a:pt x="52" y="33"/>
                    </a:lnTo>
                    <a:lnTo>
                      <a:pt x="46" y="3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pattFill prst="pct20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3" name="Freeform 63"/>
              <p:cNvSpPr>
                <a:spLocks/>
              </p:cNvSpPr>
              <p:nvPr/>
            </p:nvSpPr>
            <p:spPr bwMode="auto">
              <a:xfrm>
                <a:off x="2668" y="1313"/>
                <a:ext cx="53" cy="34"/>
              </a:xfrm>
              <a:custGeom>
                <a:avLst/>
                <a:gdLst>
                  <a:gd name="T0" fmla="*/ 0 w 53"/>
                  <a:gd name="T1" fmla="*/ 0 h 34"/>
                  <a:gd name="T2" fmla="*/ 6 w 53"/>
                  <a:gd name="T3" fmla="*/ 0 h 34"/>
                  <a:gd name="T4" fmla="*/ 52 w 53"/>
                  <a:gd name="T5" fmla="*/ 30 h 34"/>
                  <a:gd name="T6" fmla="*/ 52 w 53"/>
                  <a:gd name="T7" fmla="*/ 33 h 34"/>
                  <a:gd name="T8" fmla="*/ 47 w 53"/>
                  <a:gd name="T9" fmla="*/ 33 h 34"/>
                  <a:gd name="T10" fmla="*/ 0 w 53"/>
                  <a:gd name="T11" fmla="*/ 3 h 34"/>
                  <a:gd name="T12" fmla="*/ 0 w 53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34">
                    <a:moveTo>
                      <a:pt x="0" y="0"/>
                    </a:moveTo>
                    <a:lnTo>
                      <a:pt x="6" y="0"/>
                    </a:lnTo>
                    <a:lnTo>
                      <a:pt x="52" y="30"/>
                    </a:lnTo>
                    <a:lnTo>
                      <a:pt x="52" y="33"/>
                    </a:lnTo>
                    <a:lnTo>
                      <a:pt x="47" y="33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4" name="Freeform 64"/>
              <p:cNvSpPr>
                <a:spLocks/>
              </p:cNvSpPr>
              <p:nvPr/>
            </p:nvSpPr>
            <p:spPr bwMode="auto">
              <a:xfrm>
                <a:off x="2668" y="1301"/>
                <a:ext cx="53" cy="34"/>
              </a:xfrm>
              <a:custGeom>
                <a:avLst/>
                <a:gdLst>
                  <a:gd name="T0" fmla="*/ 0 w 53"/>
                  <a:gd name="T1" fmla="*/ 0 h 34"/>
                  <a:gd name="T2" fmla="*/ 6 w 53"/>
                  <a:gd name="T3" fmla="*/ 0 h 34"/>
                  <a:gd name="T4" fmla="*/ 52 w 53"/>
                  <a:gd name="T5" fmla="*/ 30 h 34"/>
                  <a:gd name="T6" fmla="*/ 52 w 53"/>
                  <a:gd name="T7" fmla="*/ 33 h 34"/>
                  <a:gd name="T8" fmla="*/ 47 w 53"/>
                  <a:gd name="T9" fmla="*/ 33 h 34"/>
                  <a:gd name="T10" fmla="*/ 0 w 53"/>
                  <a:gd name="T11" fmla="*/ 3 h 34"/>
                  <a:gd name="T12" fmla="*/ 0 w 53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34">
                    <a:moveTo>
                      <a:pt x="0" y="0"/>
                    </a:moveTo>
                    <a:lnTo>
                      <a:pt x="6" y="0"/>
                    </a:lnTo>
                    <a:lnTo>
                      <a:pt x="52" y="30"/>
                    </a:lnTo>
                    <a:lnTo>
                      <a:pt x="52" y="33"/>
                    </a:lnTo>
                    <a:lnTo>
                      <a:pt x="47" y="33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5" name="Freeform 65" descr="10%"/>
              <p:cNvSpPr>
                <a:spLocks/>
              </p:cNvSpPr>
              <p:nvPr/>
            </p:nvSpPr>
            <p:spPr bwMode="auto">
              <a:xfrm>
                <a:off x="2662" y="1289"/>
                <a:ext cx="59" cy="38"/>
              </a:xfrm>
              <a:custGeom>
                <a:avLst/>
                <a:gdLst>
                  <a:gd name="T0" fmla="*/ 0 w 59"/>
                  <a:gd name="T1" fmla="*/ 0 h 38"/>
                  <a:gd name="T2" fmla="*/ 5 w 59"/>
                  <a:gd name="T3" fmla="*/ 0 h 38"/>
                  <a:gd name="T4" fmla="*/ 58 w 59"/>
                  <a:gd name="T5" fmla="*/ 34 h 38"/>
                  <a:gd name="T6" fmla="*/ 58 w 59"/>
                  <a:gd name="T7" fmla="*/ 37 h 38"/>
                  <a:gd name="T8" fmla="*/ 53 w 59"/>
                  <a:gd name="T9" fmla="*/ 37 h 38"/>
                  <a:gd name="T10" fmla="*/ 0 w 59"/>
                  <a:gd name="T11" fmla="*/ 3 h 38"/>
                  <a:gd name="T12" fmla="*/ 0 w 59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38">
                    <a:moveTo>
                      <a:pt x="0" y="0"/>
                    </a:moveTo>
                    <a:lnTo>
                      <a:pt x="5" y="0"/>
                    </a:lnTo>
                    <a:lnTo>
                      <a:pt x="58" y="34"/>
                    </a:lnTo>
                    <a:lnTo>
                      <a:pt x="58" y="37"/>
                    </a:lnTo>
                    <a:lnTo>
                      <a:pt x="53" y="37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pattFill prst="pct10">
                <a:fgClr>
                  <a:srgbClr val="000000"/>
                </a:fgClr>
                <a:bgClr>
                  <a:srgbClr val="FFFFFF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6" name="Line 66"/>
              <p:cNvSpPr>
                <a:spLocks noChangeShapeType="1"/>
              </p:cNvSpPr>
              <p:nvPr/>
            </p:nvSpPr>
            <p:spPr bwMode="auto">
              <a:xfrm>
                <a:off x="2817" y="1242"/>
                <a:ext cx="81" cy="59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77" name="Line 67"/>
              <p:cNvSpPr>
                <a:spLocks noChangeShapeType="1"/>
              </p:cNvSpPr>
              <p:nvPr/>
            </p:nvSpPr>
            <p:spPr bwMode="auto">
              <a:xfrm flipH="1" flipV="1">
                <a:off x="2687" y="1340"/>
                <a:ext cx="74" cy="5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78" name="Freeform 68"/>
              <p:cNvSpPr>
                <a:spLocks/>
              </p:cNvSpPr>
              <p:nvPr/>
            </p:nvSpPr>
            <p:spPr bwMode="auto">
              <a:xfrm>
                <a:off x="2501" y="1238"/>
                <a:ext cx="175" cy="48"/>
              </a:xfrm>
              <a:custGeom>
                <a:avLst/>
                <a:gdLst>
                  <a:gd name="T0" fmla="*/ 0 w 175"/>
                  <a:gd name="T1" fmla="*/ 0 h 48"/>
                  <a:gd name="T2" fmla="*/ 149 w 175"/>
                  <a:gd name="T3" fmla="*/ 0 h 48"/>
                  <a:gd name="T4" fmla="*/ 174 w 175"/>
                  <a:gd name="T5" fmla="*/ 47 h 48"/>
                  <a:gd name="T6" fmla="*/ 12 w 175"/>
                  <a:gd name="T7" fmla="*/ 47 h 48"/>
                  <a:gd name="T8" fmla="*/ 0 w 175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48">
                    <a:moveTo>
                      <a:pt x="0" y="0"/>
                    </a:moveTo>
                    <a:lnTo>
                      <a:pt x="149" y="0"/>
                    </a:lnTo>
                    <a:lnTo>
                      <a:pt x="174" y="47"/>
                    </a:lnTo>
                    <a:lnTo>
                      <a:pt x="12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9" name="Freeform 69"/>
              <p:cNvSpPr>
                <a:spLocks/>
              </p:cNvSpPr>
              <p:nvPr/>
            </p:nvSpPr>
            <p:spPr bwMode="auto">
              <a:xfrm>
                <a:off x="2513" y="1285"/>
                <a:ext cx="187" cy="56"/>
              </a:xfrm>
              <a:custGeom>
                <a:avLst/>
                <a:gdLst>
                  <a:gd name="T0" fmla="*/ 0 w 187"/>
                  <a:gd name="T1" fmla="*/ 0 h 56"/>
                  <a:gd name="T2" fmla="*/ 162 w 187"/>
                  <a:gd name="T3" fmla="*/ 0 h 56"/>
                  <a:gd name="T4" fmla="*/ 186 w 187"/>
                  <a:gd name="T5" fmla="*/ 55 h 56"/>
                  <a:gd name="T6" fmla="*/ 13 w 187"/>
                  <a:gd name="T7" fmla="*/ 55 h 56"/>
                  <a:gd name="T8" fmla="*/ 0 w 187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56">
                    <a:moveTo>
                      <a:pt x="0" y="0"/>
                    </a:moveTo>
                    <a:lnTo>
                      <a:pt x="162" y="0"/>
                    </a:lnTo>
                    <a:lnTo>
                      <a:pt x="186" y="55"/>
                    </a:lnTo>
                    <a:lnTo>
                      <a:pt x="13" y="5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0" name="Freeform 70"/>
              <p:cNvSpPr>
                <a:spLocks/>
              </p:cNvSpPr>
              <p:nvPr/>
            </p:nvSpPr>
            <p:spPr bwMode="auto">
              <a:xfrm>
                <a:off x="2526" y="1344"/>
                <a:ext cx="205" cy="48"/>
              </a:xfrm>
              <a:custGeom>
                <a:avLst/>
                <a:gdLst>
                  <a:gd name="T0" fmla="*/ 0 w 205"/>
                  <a:gd name="T1" fmla="*/ 0 h 48"/>
                  <a:gd name="T2" fmla="*/ 180 w 205"/>
                  <a:gd name="T3" fmla="*/ 0 h 48"/>
                  <a:gd name="T4" fmla="*/ 204 w 205"/>
                  <a:gd name="T5" fmla="*/ 47 h 48"/>
                  <a:gd name="T6" fmla="*/ 12 w 205"/>
                  <a:gd name="T7" fmla="*/ 47 h 48"/>
                  <a:gd name="T8" fmla="*/ 0 w 205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" h="48">
                    <a:moveTo>
                      <a:pt x="0" y="0"/>
                    </a:moveTo>
                    <a:lnTo>
                      <a:pt x="180" y="0"/>
                    </a:lnTo>
                    <a:lnTo>
                      <a:pt x="204" y="47"/>
                    </a:lnTo>
                    <a:lnTo>
                      <a:pt x="12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1" name="Freeform 71"/>
              <p:cNvSpPr>
                <a:spLocks/>
              </p:cNvSpPr>
              <p:nvPr/>
            </p:nvSpPr>
            <p:spPr bwMode="auto">
              <a:xfrm>
                <a:off x="2538" y="1391"/>
                <a:ext cx="218" cy="49"/>
              </a:xfrm>
              <a:custGeom>
                <a:avLst/>
                <a:gdLst>
                  <a:gd name="T0" fmla="*/ 0 w 218"/>
                  <a:gd name="T1" fmla="*/ 0 h 49"/>
                  <a:gd name="T2" fmla="*/ 192 w 218"/>
                  <a:gd name="T3" fmla="*/ 0 h 49"/>
                  <a:gd name="T4" fmla="*/ 217 w 218"/>
                  <a:gd name="T5" fmla="*/ 48 h 49"/>
                  <a:gd name="T6" fmla="*/ 13 w 218"/>
                  <a:gd name="T7" fmla="*/ 48 h 49"/>
                  <a:gd name="T8" fmla="*/ 0 w 218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49">
                    <a:moveTo>
                      <a:pt x="0" y="0"/>
                    </a:moveTo>
                    <a:lnTo>
                      <a:pt x="192" y="0"/>
                    </a:lnTo>
                    <a:lnTo>
                      <a:pt x="217" y="48"/>
                    </a:lnTo>
                    <a:lnTo>
                      <a:pt x="13" y="4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2" name="Oval 72"/>
              <p:cNvSpPr>
                <a:spLocks noChangeArrowheads="1"/>
              </p:cNvSpPr>
              <p:nvPr/>
            </p:nvSpPr>
            <p:spPr bwMode="auto">
              <a:xfrm>
                <a:off x="2751" y="1288"/>
                <a:ext cx="147" cy="94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83" name="Oval 73"/>
              <p:cNvSpPr>
                <a:spLocks noChangeArrowheads="1"/>
              </p:cNvSpPr>
              <p:nvPr/>
            </p:nvSpPr>
            <p:spPr bwMode="auto">
              <a:xfrm>
                <a:off x="2758" y="1292"/>
                <a:ext cx="127" cy="8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84" name="Oval 74"/>
              <p:cNvSpPr>
                <a:spLocks noChangeArrowheads="1"/>
              </p:cNvSpPr>
              <p:nvPr/>
            </p:nvSpPr>
            <p:spPr bwMode="auto">
              <a:xfrm>
                <a:off x="2856" y="1320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85" name="Oval 75"/>
              <p:cNvSpPr>
                <a:spLocks noChangeArrowheads="1"/>
              </p:cNvSpPr>
              <p:nvPr/>
            </p:nvSpPr>
            <p:spPr bwMode="auto">
              <a:xfrm>
                <a:off x="2863" y="1324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86" name="Oval 76"/>
              <p:cNvSpPr>
                <a:spLocks noChangeArrowheads="1"/>
              </p:cNvSpPr>
              <p:nvPr/>
            </p:nvSpPr>
            <p:spPr bwMode="auto">
              <a:xfrm>
                <a:off x="2826" y="1327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87" name="Freeform 77"/>
              <p:cNvSpPr>
                <a:spLocks/>
              </p:cNvSpPr>
              <p:nvPr/>
            </p:nvSpPr>
            <p:spPr bwMode="auto">
              <a:xfrm>
                <a:off x="2823" y="1360"/>
                <a:ext cx="45" cy="32"/>
              </a:xfrm>
              <a:custGeom>
                <a:avLst/>
                <a:gdLst>
                  <a:gd name="T0" fmla="*/ 0 w 45"/>
                  <a:gd name="T1" fmla="*/ 0 h 32"/>
                  <a:gd name="T2" fmla="*/ 13 w 45"/>
                  <a:gd name="T3" fmla="*/ 0 h 32"/>
                  <a:gd name="T4" fmla="*/ 44 w 45"/>
                  <a:gd name="T5" fmla="*/ 31 h 32"/>
                  <a:gd name="T6" fmla="*/ 38 w 45"/>
                  <a:gd name="T7" fmla="*/ 31 h 32"/>
                  <a:gd name="T8" fmla="*/ 0 w 45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32">
                    <a:moveTo>
                      <a:pt x="0" y="0"/>
                    </a:moveTo>
                    <a:lnTo>
                      <a:pt x="13" y="0"/>
                    </a:lnTo>
                    <a:lnTo>
                      <a:pt x="44" y="31"/>
                    </a:lnTo>
                    <a:lnTo>
                      <a:pt x="38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8" name="Freeform 78"/>
              <p:cNvSpPr>
                <a:spLocks/>
              </p:cNvSpPr>
              <p:nvPr/>
            </p:nvSpPr>
            <p:spPr bwMode="auto">
              <a:xfrm>
                <a:off x="2854" y="1360"/>
                <a:ext cx="45" cy="32"/>
              </a:xfrm>
              <a:custGeom>
                <a:avLst/>
                <a:gdLst>
                  <a:gd name="T0" fmla="*/ 0 w 45"/>
                  <a:gd name="T1" fmla="*/ 0 h 32"/>
                  <a:gd name="T2" fmla="*/ 7 w 45"/>
                  <a:gd name="T3" fmla="*/ 0 h 32"/>
                  <a:gd name="T4" fmla="*/ 44 w 45"/>
                  <a:gd name="T5" fmla="*/ 31 h 32"/>
                  <a:gd name="T6" fmla="*/ 31 w 45"/>
                  <a:gd name="T7" fmla="*/ 31 h 32"/>
                  <a:gd name="T8" fmla="*/ 0 w 45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32">
                    <a:moveTo>
                      <a:pt x="0" y="0"/>
                    </a:moveTo>
                    <a:lnTo>
                      <a:pt x="7" y="0"/>
                    </a:lnTo>
                    <a:lnTo>
                      <a:pt x="44" y="31"/>
                    </a:lnTo>
                    <a:lnTo>
                      <a:pt x="31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9" name="Oval 79"/>
              <p:cNvSpPr>
                <a:spLocks noChangeArrowheads="1"/>
              </p:cNvSpPr>
              <p:nvPr/>
            </p:nvSpPr>
            <p:spPr bwMode="auto">
              <a:xfrm>
                <a:off x="2838" y="1335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90" name="Line 80"/>
              <p:cNvSpPr>
                <a:spLocks noChangeShapeType="1"/>
              </p:cNvSpPr>
              <p:nvPr/>
            </p:nvSpPr>
            <p:spPr bwMode="auto">
              <a:xfrm>
                <a:off x="2495" y="1238"/>
                <a:ext cx="49" cy="20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91" name="Line 81"/>
              <p:cNvSpPr>
                <a:spLocks noChangeShapeType="1"/>
              </p:cNvSpPr>
              <p:nvPr/>
            </p:nvSpPr>
            <p:spPr bwMode="auto">
              <a:xfrm flipH="1" flipV="1">
                <a:off x="2898" y="1387"/>
                <a:ext cx="12" cy="48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92" name="Line 82"/>
              <p:cNvSpPr>
                <a:spLocks noChangeShapeType="1"/>
              </p:cNvSpPr>
              <p:nvPr/>
            </p:nvSpPr>
            <p:spPr bwMode="auto">
              <a:xfrm flipH="1" flipV="1">
                <a:off x="2861" y="1234"/>
                <a:ext cx="6" cy="4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93" name="Line 83"/>
              <p:cNvSpPr>
                <a:spLocks noChangeShapeType="1"/>
              </p:cNvSpPr>
              <p:nvPr/>
            </p:nvSpPr>
            <p:spPr bwMode="auto">
              <a:xfrm>
                <a:off x="2817" y="1332"/>
                <a:ext cx="6" cy="4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94" name="Line 84"/>
              <p:cNvSpPr>
                <a:spLocks noChangeShapeType="1"/>
              </p:cNvSpPr>
              <p:nvPr/>
            </p:nvSpPr>
            <p:spPr bwMode="auto">
              <a:xfrm>
                <a:off x="2842" y="1321"/>
                <a:ext cx="6" cy="8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95" name="Freeform 85" descr="75%"/>
              <p:cNvSpPr>
                <a:spLocks/>
              </p:cNvSpPr>
              <p:nvPr/>
            </p:nvSpPr>
            <p:spPr bwMode="auto">
              <a:xfrm>
                <a:off x="2823" y="1250"/>
                <a:ext cx="29" cy="18"/>
              </a:xfrm>
              <a:custGeom>
                <a:avLst/>
                <a:gdLst>
                  <a:gd name="T0" fmla="*/ 0 w 29"/>
                  <a:gd name="T1" fmla="*/ 0 h 18"/>
                  <a:gd name="T2" fmla="*/ 5 w 29"/>
                  <a:gd name="T3" fmla="*/ 0 h 18"/>
                  <a:gd name="T4" fmla="*/ 28 w 29"/>
                  <a:gd name="T5" fmla="*/ 15 h 18"/>
                  <a:gd name="T6" fmla="*/ 28 w 29"/>
                  <a:gd name="T7" fmla="*/ 17 h 18"/>
                  <a:gd name="T8" fmla="*/ 23 w 29"/>
                  <a:gd name="T9" fmla="*/ 17 h 18"/>
                  <a:gd name="T10" fmla="*/ 0 w 29"/>
                  <a:gd name="T11" fmla="*/ 3 h 18"/>
                  <a:gd name="T12" fmla="*/ 0 w 2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18">
                    <a:moveTo>
                      <a:pt x="0" y="0"/>
                    </a:moveTo>
                    <a:lnTo>
                      <a:pt x="5" y="0"/>
                    </a:lnTo>
                    <a:lnTo>
                      <a:pt x="28" y="15"/>
                    </a:lnTo>
                    <a:lnTo>
                      <a:pt x="28" y="17"/>
                    </a:lnTo>
                    <a:lnTo>
                      <a:pt x="23" y="17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6" name="Freeform 86" descr="75%"/>
              <p:cNvSpPr>
                <a:spLocks/>
              </p:cNvSpPr>
              <p:nvPr/>
            </p:nvSpPr>
            <p:spPr bwMode="auto">
              <a:xfrm>
                <a:off x="2805" y="1242"/>
                <a:ext cx="34" cy="23"/>
              </a:xfrm>
              <a:custGeom>
                <a:avLst/>
                <a:gdLst>
                  <a:gd name="T0" fmla="*/ 0 w 34"/>
                  <a:gd name="T1" fmla="*/ 0 h 23"/>
                  <a:gd name="T2" fmla="*/ 5 w 34"/>
                  <a:gd name="T3" fmla="*/ 0 h 23"/>
                  <a:gd name="T4" fmla="*/ 33 w 34"/>
                  <a:gd name="T5" fmla="*/ 19 h 23"/>
                  <a:gd name="T6" fmla="*/ 33 w 34"/>
                  <a:gd name="T7" fmla="*/ 22 h 23"/>
                  <a:gd name="T8" fmla="*/ 28 w 34"/>
                  <a:gd name="T9" fmla="*/ 22 h 23"/>
                  <a:gd name="T10" fmla="*/ 0 w 34"/>
                  <a:gd name="T11" fmla="*/ 3 h 23"/>
                  <a:gd name="T12" fmla="*/ 0 w 34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23">
                    <a:moveTo>
                      <a:pt x="0" y="0"/>
                    </a:moveTo>
                    <a:lnTo>
                      <a:pt x="5" y="0"/>
                    </a:lnTo>
                    <a:lnTo>
                      <a:pt x="33" y="19"/>
                    </a:lnTo>
                    <a:lnTo>
                      <a:pt x="33" y="22"/>
                    </a:lnTo>
                    <a:lnTo>
                      <a:pt x="28" y="22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7" name="Freeform 87" descr="75%"/>
              <p:cNvSpPr>
                <a:spLocks/>
              </p:cNvSpPr>
              <p:nvPr/>
            </p:nvSpPr>
            <p:spPr bwMode="auto">
              <a:xfrm>
                <a:off x="2507" y="1238"/>
                <a:ext cx="159" cy="38"/>
              </a:xfrm>
              <a:custGeom>
                <a:avLst/>
                <a:gdLst>
                  <a:gd name="T0" fmla="*/ 0 w 159"/>
                  <a:gd name="T1" fmla="*/ 0 h 38"/>
                  <a:gd name="T2" fmla="*/ 24 w 159"/>
                  <a:gd name="T3" fmla="*/ 0 h 38"/>
                  <a:gd name="T4" fmla="*/ 151 w 159"/>
                  <a:gd name="T5" fmla="*/ 28 h 38"/>
                  <a:gd name="T6" fmla="*/ 158 w 159"/>
                  <a:gd name="T7" fmla="*/ 37 h 38"/>
                  <a:gd name="T8" fmla="*/ 140 w 159"/>
                  <a:gd name="T9" fmla="*/ 37 h 38"/>
                  <a:gd name="T10" fmla="*/ 0 w 159"/>
                  <a:gd name="T11" fmla="*/ 13 h 38"/>
                  <a:gd name="T12" fmla="*/ 0 w 159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9" h="38">
                    <a:moveTo>
                      <a:pt x="0" y="0"/>
                    </a:moveTo>
                    <a:lnTo>
                      <a:pt x="24" y="0"/>
                    </a:lnTo>
                    <a:lnTo>
                      <a:pt x="151" y="28"/>
                    </a:lnTo>
                    <a:lnTo>
                      <a:pt x="158" y="37"/>
                    </a:lnTo>
                    <a:lnTo>
                      <a:pt x="140" y="37"/>
                    </a:lnTo>
                    <a:lnTo>
                      <a:pt x="0" y="1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8" name="Freeform 88" descr="75%"/>
              <p:cNvSpPr>
                <a:spLocks/>
              </p:cNvSpPr>
              <p:nvPr/>
            </p:nvSpPr>
            <p:spPr bwMode="auto">
              <a:xfrm>
                <a:off x="2520" y="1289"/>
                <a:ext cx="177" cy="42"/>
              </a:xfrm>
              <a:custGeom>
                <a:avLst/>
                <a:gdLst>
                  <a:gd name="T0" fmla="*/ 0 w 177"/>
                  <a:gd name="T1" fmla="*/ 0 h 42"/>
                  <a:gd name="T2" fmla="*/ 23 w 177"/>
                  <a:gd name="T3" fmla="*/ 0 h 42"/>
                  <a:gd name="T4" fmla="*/ 164 w 177"/>
                  <a:gd name="T5" fmla="*/ 32 h 42"/>
                  <a:gd name="T6" fmla="*/ 176 w 177"/>
                  <a:gd name="T7" fmla="*/ 41 h 42"/>
                  <a:gd name="T8" fmla="*/ 152 w 177"/>
                  <a:gd name="T9" fmla="*/ 41 h 42"/>
                  <a:gd name="T10" fmla="*/ 0 w 177"/>
                  <a:gd name="T11" fmla="*/ 10 h 42"/>
                  <a:gd name="T12" fmla="*/ 0 w 177"/>
                  <a:gd name="T13" fmla="*/ 0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42">
                    <a:moveTo>
                      <a:pt x="0" y="0"/>
                    </a:moveTo>
                    <a:lnTo>
                      <a:pt x="23" y="0"/>
                    </a:lnTo>
                    <a:lnTo>
                      <a:pt x="164" y="32"/>
                    </a:lnTo>
                    <a:lnTo>
                      <a:pt x="176" y="41"/>
                    </a:lnTo>
                    <a:lnTo>
                      <a:pt x="152" y="41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9" name="Freeform 89" descr="75%"/>
              <p:cNvSpPr>
                <a:spLocks/>
              </p:cNvSpPr>
              <p:nvPr/>
            </p:nvSpPr>
            <p:spPr bwMode="auto">
              <a:xfrm>
                <a:off x="2532" y="1344"/>
                <a:ext cx="189" cy="38"/>
              </a:xfrm>
              <a:custGeom>
                <a:avLst/>
                <a:gdLst>
                  <a:gd name="T0" fmla="*/ 0 w 189"/>
                  <a:gd name="T1" fmla="*/ 0 h 38"/>
                  <a:gd name="T2" fmla="*/ 18 w 189"/>
                  <a:gd name="T3" fmla="*/ 0 h 38"/>
                  <a:gd name="T4" fmla="*/ 177 w 189"/>
                  <a:gd name="T5" fmla="*/ 28 h 38"/>
                  <a:gd name="T6" fmla="*/ 188 w 189"/>
                  <a:gd name="T7" fmla="*/ 37 h 38"/>
                  <a:gd name="T8" fmla="*/ 177 w 189"/>
                  <a:gd name="T9" fmla="*/ 37 h 38"/>
                  <a:gd name="T10" fmla="*/ 0 w 189"/>
                  <a:gd name="T11" fmla="*/ 9 h 38"/>
                  <a:gd name="T12" fmla="*/ 0 w 189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9" h="38">
                    <a:moveTo>
                      <a:pt x="0" y="0"/>
                    </a:moveTo>
                    <a:lnTo>
                      <a:pt x="18" y="0"/>
                    </a:lnTo>
                    <a:lnTo>
                      <a:pt x="177" y="28"/>
                    </a:lnTo>
                    <a:lnTo>
                      <a:pt x="188" y="37"/>
                    </a:lnTo>
                    <a:lnTo>
                      <a:pt x="177" y="37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0" name="Freeform 90" descr="75%"/>
              <p:cNvSpPr>
                <a:spLocks/>
              </p:cNvSpPr>
              <p:nvPr/>
            </p:nvSpPr>
            <p:spPr bwMode="auto">
              <a:xfrm>
                <a:off x="2544" y="1395"/>
                <a:ext cx="202" cy="35"/>
              </a:xfrm>
              <a:custGeom>
                <a:avLst/>
                <a:gdLst>
                  <a:gd name="T0" fmla="*/ 0 w 202"/>
                  <a:gd name="T1" fmla="*/ 0 h 35"/>
                  <a:gd name="T2" fmla="*/ 18 w 202"/>
                  <a:gd name="T3" fmla="*/ 0 h 35"/>
                  <a:gd name="T4" fmla="*/ 195 w 202"/>
                  <a:gd name="T5" fmla="*/ 25 h 35"/>
                  <a:gd name="T6" fmla="*/ 201 w 202"/>
                  <a:gd name="T7" fmla="*/ 34 h 35"/>
                  <a:gd name="T8" fmla="*/ 184 w 202"/>
                  <a:gd name="T9" fmla="*/ 34 h 35"/>
                  <a:gd name="T10" fmla="*/ 0 w 202"/>
                  <a:gd name="T11" fmla="*/ 9 h 35"/>
                  <a:gd name="T12" fmla="*/ 0 w 202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2" h="35">
                    <a:moveTo>
                      <a:pt x="0" y="0"/>
                    </a:moveTo>
                    <a:lnTo>
                      <a:pt x="18" y="0"/>
                    </a:lnTo>
                    <a:lnTo>
                      <a:pt x="195" y="25"/>
                    </a:lnTo>
                    <a:lnTo>
                      <a:pt x="201" y="34"/>
                    </a:lnTo>
                    <a:lnTo>
                      <a:pt x="184" y="34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1" name="Freeform 91" descr="75%"/>
              <p:cNvSpPr>
                <a:spLocks/>
              </p:cNvSpPr>
              <p:nvPr/>
            </p:nvSpPr>
            <p:spPr bwMode="auto">
              <a:xfrm>
                <a:off x="2904" y="1387"/>
                <a:ext cx="202" cy="39"/>
              </a:xfrm>
              <a:custGeom>
                <a:avLst/>
                <a:gdLst>
                  <a:gd name="T0" fmla="*/ 0 w 202"/>
                  <a:gd name="T1" fmla="*/ 0 h 39"/>
                  <a:gd name="T2" fmla="*/ 18 w 202"/>
                  <a:gd name="T3" fmla="*/ 0 h 39"/>
                  <a:gd name="T4" fmla="*/ 195 w 202"/>
                  <a:gd name="T5" fmla="*/ 25 h 39"/>
                  <a:gd name="T6" fmla="*/ 201 w 202"/>
                  <a:gd name="T7" fmla="*/ 38 h 39"/>
                  <a:gd name="T8" fmla="*/ 183 w 202"/>
                  <a:gd name="T9" fmla="*/ 38 h 39"/>
                  <a:gd name="T10" fmla="*/ 6 w 202"/>
                  <a:gd name="T11" fmla="*/ 13 h 39"/>
                  <a:gd name="T12" fmla="*/ 0 w 202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2" h="39">
                    <a:moveTo>
                      <a:pt x="0" y="0"/>
                    </a:moveTo>
                    <a:lnTo>
                      <a:pt x="18" y="0"/>
                    </a:lnTo>
                    <a:lnTo>
                      <a:pt x="195" y="25"/>
                    </a:lnTo>
                    <a:lnTo>
                      <a:pt x="201" y="38"/>
                    </a:lnTo>
                    <a:lnTo>
                      <a:pt x="183" y="38"/>
                    </a:lnTo>
                    <a:lnTo>
                      <a:pt x="6" y="1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2" name="Freeform 92" descr="75%"/>
              <p:cNvSpPr>
                <a:spLocks/>
              </p:cNvSpPr>
              <p:nvPr/>
            </p:nvSpPr>
            <p:spPr bwMode="auto">
              <a:xfrm>
                <a:off x="2923" y="1340"/>
                <a:ext cx="158" cy="38"/>
              </a:xfrm>
              <a:custGeom>
                <a:avLst/>
                <a:gdLst>
                  <a:gd name="T0" fmla="*/ 0 w 158"/>
                  <a:gd name="T1" fmla="*/ 6 h 38"/>
                  <a:gd name="T2" fmla="*/ 11 w 158"/>
                  <a:gd name="T3" fmla="*/ 0 h 38"/>
                  <a:gd name="T4" fmla="*/ 151 w 158"/>
                  <a:gd name="T5" fmla="*/ 28 h 38"/>
                  <a:gd name="T6" fmla="*/ 157 w 158"/>
                  <a:gd name="T7" fmla="*/ 35 h 38"/>
                  <a:gd name="T8" fmla="*/ 146 w 158"/>
                  <a:gd name="T9" fmla="*/ 37 h 38"/>
                  <a:gd name="T10" fmla="*/ 0 w 158"/>
                  <a:gd name="T11" fmla="*/ 13 h 38"/>
                  <a:gd name="T12" fmla="*/ 0 w 158"/>
                  <a:gd name="T13" fmla="*/ 6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38">
                    <a:moveTo>
                      <a:pt x="0" y="6"/>
                    </a:moveTo>
                    <a:lnTo>
                      <a:pt x="11" y="0"/>
                    </a:lnTo>
                    <a:lnTo>
                      <a:pt x="151" y="28"/>
                    </a:lnTo>
                    <a:lnTo>
                      <a:pt x="157" y="35"/>
                    </a:lnTo>
                    <a:lnTo>
                      <a:pt x="146" y="37"/>
                    </a:lnTo>
                    <a:lnTo>
                      <a:pt x="0" y="13"/>
                    </a:lnTo>
                    <a:lnTo>
                      <a:pt x="0" y="6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3" name="Freeform 93" descr="75%"/>
              <p:cNvSpPr>
                <a:spLocks/>
              </p:cNvSpPr>
              <p:nvPr/>
            </p:nvSpPr>
            <p:spPr bwMode="auto">
              <a:xfrm>
                <a:off x="2885" y="1285"/>
                <a:ext cx="171" cy="42"/>
              </a:xfrm>
              <a:custGeom>
                <a:avLst/>
                <a:gdLst>
                  <a:gd name="T0" fmla="*/ 0 w 171"/>
                  <a:gd name="T1" fmla="*/ 0 h 42"/>
                  <a:gd name="T2" fmla="*/ 18 w 171"/>
                  <a:gd name="T3" fmla="*/ 0 h 42"/>
                  <a:gd name="T4" fmla="*/ 164 w 171"/>
                  <a:gd name="T5" fmla="*/ 29 h 42"/>
                  <a:gd name="T6" fmla="*/ 170 w 171"/>
                  <a:gd name="T7" fmla="*/ 41 h 42"/>
                  <a:gd name="T8" fmla="*/ 147 w 171"/>
                  <a:gd name="T9" fmla="*/ 41 h 42"/>
                  <a:gd name="T10" fmla="*/ 18 w 171"/>
                  <a:gd name="T11" fmla="*/ 13 h 42"/>
                  <a:gd name="T12" fmla="*/ 0 w 171"/>
                  <a:gd name="T13" fmla="*/ 0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1" h="42">
                    <a:moveTo>
                      <a:pt x="0" y="0"/>
                    </a:moveTo>
                    <a:lnTo>
                      <a:pt x="18" y="0"/>
                    </a:lnTo>
                    <a:lnTo>
                      <a:pt x="164" y="29"/>
                    </a:lnTo>
                    <a:lnTo>
                      <a:pt x="170" y="41"/>
                    </a:lnTo>
                    <a:lnTo>
                      <a:pt x="147" y="41"/>
                    </a:lnTo>
                    <a:lnTo>
                      <a:pt x="18" y="1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4" name="Freeform 94" descr="75%"/>
              <p:cNvSpPr>
                <a:spLocks/>
              </p:cNvSpPr>
              <p:nvPr/>
            </p:nvSpPr>
            <p:spPr bwMode="auto">
              <a:xfrm>
                <a:off x="2867" y="1234"/>
                <a:ext cx="158" cy="38"/>
              </a:xfrm>
              <a:custGeom>
                <a:avLst/>
                <a:gdLst>
                  <a:gd name="T0" fmla="*/ 0 w 158"/>
                  <a:gd name="T1" fmla="*/ 0 h 38"/>
                  <a:gd name="T2" fmla="*/ 24 w 158"/>
                  <a:gd name="T3" fmla="*/ 0 h 38"/>
                  <a:gd name="T4" fmla="*/ 151 w 158"/>
                  <a:gd name="T5" fmla="*/ 25 h 38"/>
                  <a:gd name="T6" fmla="*/ 157 w 158"/>
                  <a:gd name="T7" fmla="*/ 37 h 38"/>
                  <a:gd name="T8" fmla="*/ 140 w 158"/>
                  <a:gd name="T9" fmla="*/ 37 h 38"/>
                  <a:gd name="T10" fmla="*/ 0 w 158"/>
                  <a:gd name="T11" fmla="*/ 9 h 38"/>
                  <a:gd name="T12" fmla="*/ 0 w 158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38">
                    <a:moveTo>
                      <a:pt x="0" y="0"/>
                    </a:moveTo>
                    <a:lnTo>
                      <a:pt x="24" y="0"/>
                    </a:lnTo>
                    <a:lnTo>
                      <a:pt x="151" y="25"/>
                    </a:lnTo>
                    <a:lnTo>
                      <a:pt x="157" y="37"/>
                    </a:lnTo>
                    <a:lnTo>
                      <a:pt x="140" y="37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426" name="Group 95"/>
            <p:cNvGrpSpPr>
              <a:grpSpLocks/>
            </p:cNvGrpSpPr>
            <p:nvPr/>
          </p:nvGrpSpPr>
          <p:grpSpPr bwMode="auto">
            <a:xfrm>
              <a:off x="1802" y="1081"/>
              <a:ext cx="627" cy="206"/>
              <a:chOff x="1802" y="1081"/>
              <a:chExt cx="627" cy="206"/>
            </a:xfrm>
          </p:grpSpPr>
          <p:sp>
            <p:nvSpPr>
              <p:cNvPr id="427" name="Freeform 96"/>
              <p:cNvSpPr>
                <a:spLocks/>
              </p:cNvSpPr>
              <p:nvPr/>
            </p:nvSpPr>
            <p:spPr bwMode="auto">
              <a:xfrm>
                <a:off x="2174" y="1081"/>
                <a:ext cx="168" cy="48"/>
              </a:xfrm>
              <a:custGeom>
                <a:avLst/>
                <a:gdLst>
                  <a:gd name="T0" fmla="*/ 0 w 168"/>
                  <a:gd name="T1" fmla="*/ 0 h 48"/>
                  <a:gd name="T2" fmla="*/ 143 w 168"/>
                  <a:gd name="T3" fmla="*/ 0 h 48"/>
                  <a:gd name="T4" fmla="*/ 167 w 168"/>
                  <a:gd name="T5" fmla="*/ 47 h 48"/>
                  <a:gd name="T6" fmla="*/ 6 w 168"/>
                  <a:gd name="T7" fmla="*/ 47 h 48"/>
                  <a:gd name="T8" fmla="*/ 0 w 168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8" h="48">
                    <a:moveTo>
                      <a:pt x="0" y="0"/>
                    </a:moveTo>
                    <a:lnTo>
                      <a:pt x="143" y="0"/>
                    </a:lnTo>
                    <a:lnTo>
                      <a:pt x="167" y="47"/>
                    </a:lnTo>
                    <a:lnTo>
                      <a:pt x="6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8" name="Freeform 97"/>
              <p:cNvSpPr>
                <a:spLocks/>
              </p:cNvSpPr>
              <p:nvPr/>
            </p:nvSpPr>
            <p:spPr bwMode="auto">
              <a:xfrm>
                <a:off x="2186" y="1128"/>
                <a:ext cx="187" cy="56"/>
              </a:xfrm>
              <a:custGeom>
                <a:avLst/>
                <a:gdLst>
                  <a:gd name="T0" fmla="*/ 0 w 187"/>
                  <a:gd name="T1" fmla="*/ 0 h 56"/>
                  <a:gd name="T2" fmla="*/ 155 w 187"/>
                  <a:gd name="T3" fmla="*/ 0 h 56"/>
                  <a:gd name="T4" fmla="*/ 186 w 187"/>
                  <a:gd name="T5" fmla="*/ 55 h 56"/>
                  <a:gd name="T6" fmla="*/ 6 w 187"/>
                  <a:gd name="T7" fmla="*/ 55 h 56"/>
                  <a:gd name="T8" fmla="*/ 0 w 187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56">
                    <a:moveTo>
                      <a:pt x="0" y="0"/>
                    </a:moveTo>
                    <a:lnTo>
                      <a:pt x="155" y="0"/>
                    </a:lnTo>
                    <a:lnTo>
                      <a:pt x="186" y="55"/>
                    </a:lnTo>
                    <a:lnTo>
                      <a:pt x="6" y="5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9" name="Freeform 98"/>
              <p:cNvSpPr>
                <a:spLocks/>
              </p:cNvSpPr>
              <p:nvPr/>
            </p:nvSpPr>
            <p:spPr bwMode="auto">
              <a:xfrm>
                <a:off x="2199" y="1187"/>
                <a:ext cx="199" cy="48"/>
              </a:xfrm>
              <a:custGeom>
                <a:avLst/>
                <a:gdLst>
                  <a:gd name="T0" fmla="*/ 0 w 199"/>
                  <a:gd name="T1" fmla="*/ 0 h 48"/>
                  <a:gd name="T2" fmla="*/ 173 w 199"/>
                  <a:gd name="T3" fmla="*/ 0 h 48"/>
                  <a:gd name="T4" fmla="*/ 198 w 199"/>
                  <a:gd name="T5" fmla="*/ 47 h 48"/>
                  <a:gd name="T6" fmla="*/ 12 w 199"/>
                  <a:gd name="T7" fmla="*/ 47 h 48"/>
                  <a:gd name="T8" fmla="*/ 0 w 199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9" h="48">
                    <a:moveTo>
                      <a:pt x="0" y="0"/>
                    </a:moveTo>
                    <a:lnTo>
                      <a:pt x="173" y="0"/>
                    </a:lnTo>
                    <a:lnTo>
                      <a:pt x="198" y="47"/>
                    </a:lnTo>
                    <a:lnTo>
                      <a:pt x="12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0" name="Freeform 99"/>
              <p:cNvSpPr>
                <a:spLocks/>
              </p:cNvSpPr>
              <p:nvPr/>
            </p:nvSpPr>
            <p:spPr bwMode="auto">
              <a:xfrm>
                <a:off x="2211" y="1234"/>
                <a:ext cx="218" cy="49"/>
              </a:xfrm>
              <a:custGeom>
                <a:avLst/>
                <a:gdLst>
                  <a:gd name="T0" fmla="*/ 0 w 218"/>
                  <a:gd name="T1" fmla="*/ 0 h 49"/>
                  <a:gd name="T2" fmla="*/ 186 w 218"/>
                  <a:gd name="T3" fmla="*/ 0 h 49"/>
                  <a:gd name="T4" fmla="*/ 217 w 218"/>
                  <a:gd name="T5" fmla="*/ 48 h 49"/>
                  <a:gd name="T6" fmla="*/ 13 w 218"/>
                  <a:gd name="T7" fmla="*/ 48 h 49"/>
                  <a:gd name="T8" fmla="*/ 0 w 218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49">
                    <a:moveTo>
                      <a:pt x="0" y="0"/>
                    </a:moveTo>
                    <a:lnTo>
                      <a:pt x="186" y="0"/>
                    </a:lnTo>
                    <a:lnTo>
                      <a:pt x="217" y="48"/>
                    </a:lnTo>
                    <a:lnTo>
                      <a:pt x="13" y="4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1" name="Oval 100"/>
              <p:cNvSpPr>
                <a:spLocks noChangeArrowheads="1"/>
              </p:cNvSpPr>
              <p:nvPr/>
            </p:nvSpPr>
            <p:spPr bwMode="auto">
              <a:xfrm>
                <a:off x="1996" y="1092"/>
                <a:ext cx="147" cy="94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32" name="Freeform 101"/>
              <p:cNvSpPr>
                <a:spLocks/>
              </p:cNvSpPr>
              <p:nvPr/>
            </p:nvSpPr>
            <p:spPr bwMode="auto">
              <a:xfrm>
                <a:off x="2006" y="1101"/>
                <a:ext cx="187" cy="131"/>
              </a:xfrm>
              <a:custGeom>
                <a:avLst/>
                <a:gdLst>
                  <a:gd name="T0" fmla="*/ 131 w 187"/>
                  <a:gd name="T1" fmla="*/ 0 h 131"/>
                  <a:gd name="T2" fmla="*/ 0 w 187"/>
                  <a:gd name="T3" fmla="*/ 90 h 131"/>
                  <a:gd name="T4" fmla="*/ 50 w 187"/>
                  <a:gd name="T5" fmla="*/ 130 h 131"/>
                  <a:gd name="T6" fmla="*/ 186 w 187"/>
                  <a:gd name="T7" fmla="*/ 35 h 131"/>
                  <a:gd name="T8" fmla="*/ 131 w 187"/>
                  <a:gd name="T9" fmla="*/ 0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131">
                    <a:moveTo>
                      <a:pt x="131" y="0"/>
                    </a:moveTo>
                    <a:lnTo>
                      <a:pt x="0" y="90"/>
                    </a:lnTo>
                    <a:lnTo>
                      <a:pt x="50" y="130"/>
                    </a:lnTo>
                    <a:lnTo>
                      <a:pt x="186" y="35"/>
                    </a:lnTo>
                    <a:lnTo>
                      <a:pt x="13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3" name="Freeform 102" descr="20%"/>
              <p:cNvSpPr>
                <a:spLocks/>
              </p:cNvSpPr>
              <p:nvPr/>
            </p:nvSpPr>
            <p:spPr bwMode="auto">
              <a:xfrm>
                <a:off x="1982" y="1176"/>
                <a:ext cx="53" cy="34"/>
              </a:xfrm>
              <a:custGeom>
                <a:avLst/>
                <a:gdLst>
                  <a:gd name="T0" fmla="*/ 0 w 53"/>
                  <a:gd name="T1" fmla="*/ 0 h 34"/>
                  <a:gd name="T2" fmla="*/ 5 w 53"/>
                  <a:gd name="T3" fmla="*/ 0 h 34"/>
                  <a:gd name="T4" fmla="*/ 52 w 53"/>
                  <a:gd name="T5" fmla="*/ 30 h 34"/>
                  <a:gd name="T6" fmla="*/ 52 w 53"/>
                  <a:gd name="T7" fmla="*/ 33 h 34"/>
                  <a:gd name="T8" fmla="*/ 46 w 53"/>
                  <a:gd name="T9" fmla="*/ 33 h 34"/>
                  <a:gd name="T10" fmla="*/ 0 w 53"/>
                  <a:gd name="T11" fmla="*/ 2 h 34"/>
                  <a:gd name="T12" fmla="*/ 0 w 53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34">
                    <a:moveTo>
                      <a:pt x="0" y="0"/>
                    </a:moveTo>
                    <a:lnTo>
                      <a:pt x="5" y="0"/>
                    </a:lnTo>
                    <a:lnTo>
                      <a:pt x="52" y="30"/>
                    </a:lnTo>
                    <a:lnTo>
                      <a:pt x="52" y="33"/>
                    </a:lnTo>
                    <a:lnTo>
                      <a:pt x="46" y="3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pattFill prst="pct20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4" name="Freeform 103"/>
              <p:cNvSpPr>
                <a:spLocks/>
              </p:cNvSpPr>
              <p:nvPr/>
            </p:nvSpPr>
            <p:spPr bwMode="auto">
              <a:xfrm>
                <a:off x="1975" y="1160"/>
                <a:ext cx="53" cy="34"/>
              </a:xfrm>
              <a:custGeom>
                <a:avLst/>
                <a:gdLst>
                  <a:gd name="T0" fmla="*/ 0 w 53"/>
                  <a:gd name="T1" fmla="*/ 0 h 34"/>
                  <a:gd name="T2" fmla="*/ 6 w 53"/>
                  <a:gd name="T3" fmla="*/ 0 h 34"/>
                  <a:gd name="T4" fmla="*/ 52 w 53"/>
                  <a:gd name="T5" fmla="*/ 30 h 34"/>
                  <a:gd name="T6" fmla="*/ 52 w 53"/>
                  <a:gd name="T7" fmla="*/ 33 h 34"/>
                  <a:gd name="T8" fmla="*/ 47 w 53"/>
                  <a:gd name="T9" fmla="*/ 33 h 34"/>
                  <a:gd name="T10" fmla="*/ 0 w 53"/>
                  <a:gd name="T11" fmla="*/ 3 h 34"/>
                  <a:gd name="T12" fmla="*/ 0 w 53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34">
                    <a:moveTo>
                      <a:pt x="0" y="0"/>
                    </a:moveTo>
                    <a:lnTo>
                      <a:pt x="6" y="0"/>
                    </a:lnTo>
                    <a:lnTo>
                      <a:pt x="52" y="30"/>
                    </a:lnTo>
                    <a:lnTo>
                      <a:pt x="52" y="33"/>
                    </a:lnTo>
                    <a:lnTo>
                      <a:pt x="47" y="33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5" name="Freeform 104"/>
              <p:cNvSpPr>
                <a:spLocks/>
              </p:cNvSpPr>
              <p:nvPr/>
            </p:nvSpPr>
            <p:spPr bwMode="auto">
              <a:xfrm>
                <a:off x="1975" y="1148"/>
                <a:ext cx="53" cy="34"/>
              </a:xfrm>
              <a:custGeom>
                <a:avLst/>
                <a:gdLst>
                  <a:gd name="T0" fmla="*/ 0 w 53"/>
                  <a:gd name="T1" fmla="*/ 0 h 34"/>
                  <a:gd name="T2" fmla="*/ 6 w 53"/>
                  <a:gd name="T3" fmla="*/ 0 h 34"/>
                  <a:gd name="T4" fmla="*/ 52 w 53"/>
                  <a:gd name="T5" fmla="*/ 30 h 34"/>
                  <a:gd name="T6" fmla="*/ 52 w 53"/>
                  <a:gd name="T7" fmla="*/ 33 h 34"/>
                  <a:gd name="T8" fmla="*/ 47 w 53"/>
                  <a:gd name="T9" fmla="*/ 33 h 34"/>
                  <a:gd name="T10" fmla="*/ 0 w 53"/>
                  <a:gd name="T11" fmla="*/ 3 h 34"/>
                  <a:gd name="T12" fmla="*/ 0 w 53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34">
                    <a:moveTo>
                      <a:pt x="0" y="0"/>
                    </a:moveTo>
                    <a:lnTo>
                      <a:pt x="6" y="0"/>
                    </a:lnTo>
                    <a:lnTo>
                      <a:pt x="52" y="30"/>
                    </a:lnTo>
                    <a:lnTo>
                      <a:pt x="52" y="33"/>
                    </a:lnTo>
                    <a:lnTo>
                      <a:pt x="47" y="33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6" name="Freeform 105" descr="10%"/>
              <p:cNvSpPr>
                <a:spLocks/>
              </p:cNvSpPr>
              <p:nvPr/>
            </p:nvSpPr>
            <p:spPr bwMode="auto">
              <a:xfrm>
                <a:off x="1969" y="1136"/>
                <a:ext cx="59" cy="38"/>
              </a:xfrm>
              <a:custGeom>
                <a:avLst/>
                <a:gdLst>
                  <a:gd name="T0" fmla="*/ 0 w 59"/>
                  <a:gd name="T1" fmla="*/ 0 h 38"/>
                  <a:gd name="T2" fmla="*/ 5 w 59"/>
                  <a:gd name="T3" fmla="*/ 0 h 38"/>
                  <a:gd name="T4" fmla="*/ 58 w 59"/>
                  <a:gd name="T5" fmla="*/ 34 h 38"/>
                  <a:gd name="T6" fmla="*/ 58 w 59"/>
                  <a:gd name="T7" fmla="*/ 37 h 38"/>
                  <a:gd name="T8" fmla="*/ 53 w 59"/>
                  <a:gd name="T9" fmla="*/ 37 h 38"/>
                  <a:gd name="T10" fmla="*/ 0 w 59"/>
                  <a:gd name="T11" fmla="*/ 3 h 38"/>
                  <a:gd name="T12" fmla="*/ 0 w 59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9" h="38">
                    <a:moveTo>
                      <a:pt x="0" y="0"/>
                    </a:moveTo>
                    <a:lnTo>
                      <a:pt x="5" y="0"/>
                    </a:lnTo>
                    <a:lnTo>
                      <a:pt x="58" y="34"/>
                    </a:lnTo>
                    <a:lnTo>
                      <a:pt x="58" y="37"/>
                    </a:lnTo>
                    <a:lnTo>
                      <a:pt x="53" y="37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pattFill prst="pct10">
                <a:fgClr>
                  <a:srgbClr val="000000"/>
                </a:fgClr>
                <a:bgClr>
                  <a:srgbClr val="FFFFFF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7" name="Line 106"/>
              <p:cNvSpPr>
                <a:spLocks noChangeShapeType="1"/>
              </p:cNvSpPr>
              <p:nvPr/>
            </p:nvSpPr>
            <p:spPr bwMode="auto">
              <a:xfrm>
                <a:off x="2124" y="1089"/>
                <a:ext cx="81" cy="59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38" name="Line 107"/>
              <p:cNvSpPr>
                <a:spLocks noChangeShapeType="1"/>
              </p:cNvSpPr>
              <p:nvPr/>
            </p:nvSpPr>
            <p:spPr bwMode="auto">
              <a:xfrm flipH="1" flipV="1">
                <a:off x="1994" y="1187"/>
                <a:ext cx="74" cy="55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39" name="Freeform 108"/>
              <p:cNvSpPr>
                <a:spLocks/>
              </p:cNvSpPr>
              <p:nvPr/>
            </p:nvSpPr>
            <p:spPr bwMode="auto">
              <a:xfrm>
                <a:off x="1808" y="1085"/>
                <a:ext cx="175" cy="48"/>
              </a:xfrm>
              <a:custGeom>
                <a:avLst/>
                <a:gdLst>
                  <a:gd name="T0" fmla="*/ 0 w 175"/>
                  <a:gd name="T1" fmla="*/ 0 h 48"/>
                  <a:gd name="T2" fmla="*/ 149 w 175"/>
                  <a:gd name="T3" fmla="*/ 0 h 48"/>
                  <a:gd name="T4" fmla="*/ 174 w 175"/>
                  <a:gd name="T5" fmla="*/ 47 h 48"/>
                  <a:gd name="T6" fmla="*/ 12 w 175"/>
                  <a:gd name="T7" fmla="*/ 47 h 48"/>
                  <a:gd name="T8" fmla="*/ 0 w 175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5" h="48">
                    <a:moveTo>
                      <a:pt x="0" y="0"/>
                    </a:moveTo>
                    <a:lnTo>
                      <a:pt x="149" y="0"/>
                    </a:lnTo>
                    <a:lnTo>
                      <a:pt x="174" y="47"/>
                    </a:lnTo>
                    <a:lnTo>
                      <a:pt x="12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0" name="Freeform 109"/>
              <p:cNvSpPr>
                <a:spLocks/>
              </p:cNvSpPr>
              <p:nvPr/>
            </p:nvSpPr>
            <p:spPr bwMode="auto">
              <a:xfrm>
                <a:off x="1820" y="1132"/>
                <a:ext cx="187" cy="56"/>
              </a:xfrm>
              <a:custGeom>
                <a:avLst/>
                <a:gdLst>
                  <a:gd name="T0" fmla="*/ 0 w 187"/>
                  <a:gd name="T1" fmla="*/ 0 h 56"/>
                  <a:gd name="T2" fmla="*/ 162 w 187"/>
                  <a:gd name="T3" fmla="*/ 0 h 56"/>
                  <a:gd name="T4" fmla="*/ 186 w 187"/>
                  <a:gd name="T5" fmla="*/ 55 h 56"/>
                  <a:gd name="T6" fmla="*/ 13 w 187"/>
                  <a:gd name="T7" fmla="*/ 55 h 56"/>
                  <a:gd name="T8" fmla="*/ 0 w 187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7" h="56">
                    <a:moveTo>
                      <a:pt x="0" y="0"/>
                    </a:moveTo>
                    <a:lnTo>
                      <a:pt x="162" y="0"/>
                    </a:lnTo>
                    <a:lnTo>
                      <a:pt x="186" y="55"/>
                    </a:lnTo>
                    <a:lnTo>
                      <a:pt x="13" y="5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1" name="Freeform 110"/>
              <p:cNvSpPr>
                <a:spLocks/>
              </p:cNvSpPr>
              <p:nvPr/>
            </p:nvSpPr>
            <p:spPr bwMode="auto">
              <a:xfrm>
                <a:off x="1833" y="1191"/>
                <a:ext cx="205" cy="48"/>
              </a:xfrm>
              <a:custGeom>
                <a:avLst/>
                <a:gdLst>
                  <a:gd name="T0" fmla="*/ 0 w 205"/>
                  <a:gd name="T1" fmla="*/ 0 h 48"/>
                  <a:gd name="T2" fmla="*/ 180 w 205"/>
                  <a:gd name="T3" fmla="*/ 0 h 48"/>
                  <a:gd name="T4" fmla="*/ 204 w 205"/>
                  <a:gd name="T5" fmla="*/ 47 h 48"/>
                  <a:gd name="T6" fmla="*/ 12 w 205"/>
                  <a:gd name="T7" fmla="*/ 47 h 48"/>
                  <a:gd name="T8" fmla="*/ 0 w 205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5" h="48">
                    <a:moveTo>
                      <a:pt x="0" y="0"/>
                    </a:moveTo>
                    <a:lnTo>
                      <a:pt x="180" y="0"/>
                    </a:lnTo>
                    <a:lnTo>
                      <a:pt x="204" y="47"/>
                    </a:lnTo>
                    <a:lnTo>
                      <a:pt x="12" y="4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2" name="Freeform 111"/>
              <p:cNvSpPr>
                <a:spLocks/>
              </p:cNvSpPr>
              <p:nvPr/>
            </p:nvSpPr>
            <p:spPr bwMode="auto">
              <a:xfrm>
                <a:off x="1845" y="1238"/>
                <a:ext cx="218" cy="49"/>
              </a:xfrm>
              <a:custGeom>
                <a:avLst/>
                <a:gdLst>
                  <a:gd name="T0" fmla="*/ 0 w 218"/>
                  <a:gd name="T1" fmla="*/ 0 h 49"/>
                  <a:gd name="T2" fmla="*/ 192 w 218"/>
                  <a:gd name="T3" fmla="*/ 0 h 49"/>
                  <a:gd name="T4" fmla="*/ 217 w 218"/>
                  <a:gd name="T5" fmla="*/ 48 h 49"/>
                  <a:gd name="T6" fmla="*/ 13 w 218"/>
                  <a:gd name="T7" fmla="*/ 48 h 49"/>
                  <a:gd name="T8" fmla="*/ 0 w 218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8" h="49">
                    <a:moveTo>
                      <a:pt x="0" y="0"/>
                    </a:moveTo>
                    <a:lnTo>
                      <a:pt x="192" y="0"/>
                    </a:lnTo>
                    <a:lnTo>
                      <a:pt x="217" y="48"/>
                    </a:lnTo>
                    <a:lnTo>
                      <a:pt x="13" y="4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3" name="Oval 112"/>
              <p:cNvSpPr>
                <a:spLocks noChangeArrowheads="1"/>
              </p:cNvSpPr>
              <p:nvPr/>
            </p:nvSpPr>
            <p:spPr bwMode="auto">
              <a:xfrm>
                <a:off x="2058" y="1135"/>
                <a:ext cx="147" cy="94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44" name="Oval 113"/>
              <p:cNvSpPr>
                <a:spLocks noChangeArrowheads="1"/>
              </p:cNvSpPr>
              <p:nvPr/>
            </p:nvSpPr>
            <p:spPr bwMode="auto">
              <a:xfrm>
                <a:off x="2065" y="1139"/>
                <a:ext cx="127" cy="8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45" name="Oval 114"/>
              <p:cNvSpPr>
                <a:spLocks noChangeArrowheads="1"/>
              </p:cNvSpPr>
              <p:nvPr/>
            </p:nvSpPr>
            <p:spPr bwMode="auto">
              <a:xfrm>
                <a:off x="2163" y="1167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46" name="Oval 115"/>
              <p:cNvSpPr>
                <a:spLocks noChangeArrowheads="1"/>
              </p:cNvSpPr>
              <p:nvPr/>
            </p:nvSpPr>
            <p:spPr bwMode="auto">
              <a:xfrm>
                <a:off x="2170" y="1171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47" name="Oval 116"/>
              <p:cNvSpPr>
                <a:spLocks noChangeArrowheads="1"/>
              </p:cNvSpPr>
              <p:nvPr/>
            </p:nvSpPr>
            <p:spPr bwMode="auto">
              <a:xfrm>
                <a:off x="2133" y="1174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48" name="Freeform 117"/>
              <p:cNvSpPr>
                <a:spLocks/>
              </p:cNvSpPr>
              <p:nvPr/>
            </p:nvSpPr>
            <p:spPr bwMode="auto">
              <a:xfrm>
                <a:off x="2130" y="1207"/>
                <a:ext cx="45" cy="32"/>
              </a:xfrm>
              <a:custGeom>
                <a:avLst/>
                <a:gdLst>
                  <a:gd name="T0" fmla="*/ 0 w 45"/>
                  <a:gd name="T1" fmla="*/ 0 h 32"/>
                  <a:gd name="T2" fmla="*/ 13 w 45"/>
                  <a:gd name="T3" fmla="*/ 0 h 32"/>
                  <a:gd name="T4" fmla="*/ 44 w 45"/>
                  <a:gd name="T5" fmla="*/ 31 h 32"/>
                  <a:gd name="T6" fmla="*/ 38 w 45"/>
                  <a:gd name="T7" fmla="*/ 31 h 32"/>
                  <a:gd name="T8" fmla="*/ 0 w 45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32">
                    <a:moveTo>
                      <a:pt x="0" y="0"/>
                    </a:moveTo>
                    <a:lnTo>
                      <a:pt x="13" y="0"/>
                    </a:lnTo>
                    <a:lnTo>
                      <a:pt x="44" y="31"/>
                    </a:lnTo>
                    <a:lnTo>
                      <a:pt x="38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9" name="Freeform 118"/>
              <p:cNvSpPr>
                <a:spLocks/>
              </p:cNvSpPr>
              <p:nvPr/>
            </p:nvSpPr>
            <p:spPr bwMode="auto">
              <a:xfrm>
                <a:off x="2161" y="1207"/>
                <a:ext cx="45" cy="32"/>
              </a:xfrm>
              <a:custGeom>
                <a:avLst/>
                <a:gdLst>
                  <a:gd name="T0" fmla="*/ 0 w 45"/>
                  <a:gd name="T1" fmla="*/ 0 h 32"/>
                  <a:gd name="T2" fmla="*/ 7 w 45"/>
                  <a:gd name="T3" fmla="*/ 0 h 32"/>
                  <a:gd name="T4" fmla="*/ 44 w 45"/>
                  <a:gd name="T5" fmla="*/ 31 h 32"/>
                  <a:gd name="T6" fmla="*/ 31 w 45"/>
                  <a:gd name="T7" fmla="*/ 31 h 32"/>
                  <a:gd name="T8" fmla="*/ 0 w 45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32">
                    <a:moveTo>
                      <a:pt x="0" y="0"/>
                    </a:moveTo>
                    <a:lnTo>
                      <a:pt x="7" y="0"/>
                    </a:lnTo>
                    <a:lnTo>
                      <a:pt x="44" y="31"/>
                    </a:lnTo>
                    <a:lnTo>
                      <a:pt x="31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0" name="Oval 119"/>
              <p:cNvSpPr>
                <a:spLocks noChangeArrowheads="1"/>
              </p:cNvSpPr>
              <p:nvPr/>
            </p:nvSpPr>
            <p:spPr bwMode="auto">
              <a:xfrm>
                <a:off x="2145" y="1182"/>
                <a:ext cx="8" cy="8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altLang="es-ES"/>
              </a:p>
            </p:txBody>
          </p:sp>
          <p:sp>
            <p:nvSpPr>
              <p:cNvPr id="451" name="Line 120"/>
              <p:cNvSpPr>
                <a:spLocks noChangeShapeType="1"/>
              </p:cNvSpPr>
              <p:nvPr/>
            </p:nvSpPr>
            <p:spPr bwMode="auto">
              <a:xfrm>
                <a:off x="1802" y="1085"/>
                <a:ext cx="49" cy="20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52" name="Line 121"/>
              <p:cNvSpPr>
                <a:spLocks noChangeShapeType="1"/>
              </p:cNvSpPr>
              <p:nvPr/>
            </p:nvSpPr>
            <p:spPr bwMode="auto">
              <a:xfrm flipH="1" flipV="1">
                <a:off x="2205" y="1234"/>
                <a:ext cx="12" cy="48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53" name="Line 122"/>
              <p:cNvSpPr>
                <a:spLocks noChangeShapeType="1"/>
              </p:cNvSpPr>
              <p:nvPr/>
            </p:nvSpPr>
            <p:spPr bwMode="auto">
              <a:xfrm flipH="1" flipV="1">
                <a:off x="2168" y="1081"/>
                <a:ext cx="6" cy="4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54" name="Line 123"/>
              <p:cNvSpPr>
                <a:spLocks noChangeShapeType="1"/>
              </p:cNvSpPr>
              <p:nvPr/>
            </p:nvSpPr>
            <p:spPr bwMode="auto">
              <a:xfrm>
                <a:off x="2124" y="1179"/>
                <a:ext cx="6" cy="4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55" name="Line 124"/>
              <p:cNvSpPr>
                <a:spLocks noChangeShapeType="1"/>
              </p:cNvSpPr>
              <p:nvPr/>
            </p:nvSpPr>
            <p:spPr bwMode="auto">
              <a:xfrm>
                <a:off x="2149" y="1168"/>
                <a:ext cx="6" cy="8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56" name="Freeform 125" descr="75%"/>
              <p:cNvSpPr>
                <a:spLocks/>
              </p:cNvSpPr>
              <p:nvPr/>
            </p:nvSpPr>
            <p:spPr bwMode="auto">
              <a:xfrm>
                <a:off x="2130" y="1097"/>
                <a:ext cx="29" cy="18"/>
              </a:xfrm>
              <a:custGeom>
                <a:avLst/>
                <a:gdLst>
                  <a:gd name="T0" fmla="*/ 0 w 29"/>
                  <a:gd name="T1" fmla="*/ 0 h 18"/>
                  <a:gd name="T2" fmla="*/ 5 w 29"/>
                  <a:gd name="T3" fmla="*/ 0 h 18"/>
                  <a:gd name="T4" fmla="*/ 28 w 29"/>
                  <a:gd name="T5" fmla="*/ 15 h 18"/>
                  <a:gd name="T6" fmla="*/ 28 w 29"/>
                  <a:gd name="T7" fmla="*/ 17 h 18"/>
                  <a:gd name="T8" fmla="*/ 23 w 29"/>
                  <a:gd name="T9" fmla="*/ 17 h 18"/>
                  <a:gd name="T10" fmla="*/ 0 w 29"/>
                  <a:gd name="T11" fmla="*/ 3 h 18"/>
                  <a:gd name="T12" fmla="*/ 0 w 29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18">
                    <a:moveTo>
                      <a:pt x="0" y="0"/>
                    </a:moveTo>
                    <a:lnTo>
                      <a:pt x="5" y="0"/>
                    </a:lnTo>
                    <a:lnTo>
                      <a:pt x="28" y="15"/>
                    </a:lnTo>
                    <a:lnTo>
                      <a:pt x="28" y="17"/>
                    </a:lnTo>
                    <a:lnTo>
                      <a:pt x="23" y="17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7" name="Freeform 126" descr="75%"/>
              <p:cNvSpPr>
                <a:spLocks/>
              </p:cNvSpPr>
              <p:nvPr/>
            </p:nvSpPr>
            <p:spPr bwMode="auto">
              <a:xfrm>
                <a:off x="2112" y="1089"/>
                <a:ext cx="34" cy="23"/>
              </a:xfrm>
              <a:custGeom>
                <a:avLst/>
                <a:gdLst>
                  <a:gd name="T0" fmla="*/ 0 w 34"/>
                  <a:gd name="T1" fmla="*/ 0 h 23"/>
                  <a:gd name="T2" fmla="*/ 5 w 34"/>
                  <a:gd name="T3" fmla="*/ 0 h 23"/>
                  <a:gd name="T4" fmla="*/ 33 w 34"/>
                  <a:gd name="T5" fmla="*/ 19 h 23"/>
                  <a:gd name="T6" fmla="*/ 33 w 34"/>
                  <a:gd name="T7" fmla="*/ 22 h 23"/>
                  <a:gd name="T8" fmla="*/ 28 w 34"/>
                  <a:gd name="T9" fmla="*/ 22 h 23"/>
                  <a:gd name="T10" fmla="*/ 0 w 34"/>
                  <a:gd name="T11" fmla="*/ 3 h 23"/>
                  <a:gd name="T12" fmla="*/ 0 w 34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23">
                    <a:moveTo>
                      <a:pt x="0" y="0"/>
                    </a:moveTo>
                    <a:lnTo>
                      <a:pt x="5" y="0"/>
                    </a:lnTo>
                    <a:lnTo>
                      <a:pt x="33" y="19"/>
                    </a:lnTo>
                    <a:lnTo>
                      <a:pt x="33" y="22"/>
                    </a:lnTo>
                    <a:lnTo>
                      <a:pt x="28" y="22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8" name="Freeform 127" descr="75%"/>
              <p:cNvSpPr>
                <a:spLocks/>
              </p:cNvSpPr>
              <p:nvPr/>
            </p:nvSpPr>
            <p:spPr bwMode="auto">
              <a:xfrm>
                <a:off x="1814" y="1085"/>
                <a:ext cx="159" cy="38"/>
              </a:xfrm>
              <a:custGeom>
                <a:avLst/>
                <a:gdLst>
                  <a:gd name="T0" fmla="*/ 0 w 159"/>
                  <a:gd name="T1" fmla="*/ 0 h 38"/>
                  <a:gd name="T2" fmla="*/ 24 w 159"/>
                  <a:gd name="T3" fmla="*/ 0 h 38"/>
                  <a:gd name="T4" fmla="*/ 151 w 159"/>
                  <a:gd name="T5" fmla="*/ 28 h 38"/>
                  <a:gd name="T6" fmla="*/ 158 w 159"/>
                  <a:gd name="T7" fmla="*/ 37 h 38"/>
                  <a:gd name="T8" fmla="*/ 140 w 159"/>
                  <a:gd name="T9" fmla="*/ 37 h 38"/>
                  <a:gd name="T10" fmla="*/ 0 w 159"/>
                  <a:gd name="T11" fmla="*/ 13 h 38"/>
                  <a:gd name="T12" fmla="*/ 0 w 159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9" h="38">
                    <a:moveTo>
                      <a:pt x="0" y="0"/>
                    </a:moveTo>
                    <a:lnTo>
                      <a:pt x="24" y="0"/>
                    </a:lnTo>
                    <a:lnTo>
                      <a:pt x="151" y="28"/>
                    </a:lnTo>
                    <a:lnTo>
                      <a:pt x="158" y="37"/>
                    </a:lnTo>
                    <a:lnTo>
                      <a:pt x="140" y="37"/>
                    </a:lnTo>
                    <a:lnTo>
                      <a:pt x="0" y="1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9" name="Freeform 128" descr="75%"/>
              <p:cNvSpPr>
                <a:spLocks/>
              </p:cNvSpPr>
              <p:nvPr/>
            </p:nvSpPr>
            <p:spPr bwMode="auto">
              <a:xfrm>
                <a:off x="1827" y="1136"/>
                <a:ext cx="177" cy="42"/>
              </a:xfrm>
              <a:custGeom>
                <a:avLst/>
                <a:gdLst>
                  <a:gd name="T0" fmla="*/ 0 w 177"/>
                  <a:gd name="T1" fmla="*/ 0 h 42"/>
                  <a:gd name="T2" fmla="*/ 23 w 177"/>
                  <a:gd name="T3" fmla="*/ 0 h 42"/>
                  <a:gd name="T4" fmla="*/ 164 w 177"/>
                  <a:gd name="T5" fmla="*/ 32 h 42"/>
                  <a:gd name="T6" fmla="*/ 176 w 177"/>
                  <a:gd name="T7" fmla="*/ 41 h 42"/>
                  <a:gd name="T8" fmla="*/ 152 w 177"/>
                  <a:gd name="T9" fmla="*/ 41 h 42"/>
                  <a:gd name="T10" fmla="*/ 0 w 177"/>
                  <a:gd name="T11" fmla="*/ 10 h 42"/>
                  <a:gd name="T12" fmla="*/ 0 w 177"/>
                  <a:gd name="T13" fmla="*/ 0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42">
                    <a:moveTo>
                      <a:pt x="0" y="0"/>
                    </a:moveTo>
                    <a:lnTo>
                      <a:pt x="23" y="0"/>
                    </a:lnTo>
                    <a:lnTo>
                      <a:pt x="164" y="32"/>
                    </a:lnTo>
                    <a:lnTo>
                      <a:pt x="176" y="41"/>
                    </a:lnTo>
                    <a:lnTo>
                      <a:pt x="152" y="41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0" name="Freeform 129" descr="75%"/>
              <p:cNvSpPr>
                <a:spLocks/>
              </p:cNvSpPr>
              <p:nvPr/>
            </p:nvSpPr>
            <p:spPr bwMode="auto">
              <a:xfrm>
                <a:off x="1839" y="1191"/>
                <a:ext cx="189" cy="38"/>
              </a:xfrm>
              <a:custGeom>
                <a:avLst/>
                <a:gdLst>
                  <a:gd name="T0" fmla="*/ 0 w 189"/>
                  <a:gd name="T1" fmla="*/ 0 h 38"/>
                  <a:gd name="T2" fmla="*/ 18 w 189"/>
                  <a:gd name="T3" fmla="*/ 0 h 38"/>
                  <a:gd name="T4" fmla="*/ 177 w 189"/>
                  <a:gd name="T5" fmla="*/ 28 h 38"/>
                  <a:gd name="T6" fmla="*/ 188 w 189"/>
                  <a:gd name="T7" fmla="*/ 37 h 38"/>
                  <a:gd name="T8" fmla="*/ 177 w 189"/>
                  <a:gd name="T9" fmla="*/ 37 h 38"/>
                  <a:gd name="T10" fmla="*/ 0 w 189"/>
                  <a:gd name="T11" fmla="*/ 9 h 38"/>
                  <a:gd name="T12" fmla="*/ 0 w 189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9" h="38">
                    <a:moveTo>
                      <a:pt x="0" y="0"/>
                    </a:moveTo>
                    <a:lnTo>
                      <a:pt x="18" y="0"/>
                    </a:lnTo>
                    <a:lnTo>
                      <a:pt x="177" y="28"/>
                    </a:lnTo>
                    <a:lnTo>
                      <a:pt x="188" y="37"/>
                    </a:lnTo>
                    <a:lnTo>
                      <a:pt x="177" y="37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1" name="Freeform 130" descr="75%"/>
              <p:cNvSpPr>
                <a:spLocks/>
              </p:cNvSpPr>
              <p:nvPr/>
            </p:nvSpPr>
            <p:spPr bwMode="auto">
              <a:xfrm>
                <a:off x="1851" y="1242"/>
                <a:ext cx="202" cy="35"/>
              </a:xfrm>
              <a:custGeom>
                <a:avLst/>
                <a:gdLst>
                  <a:gd name="T0" fmla="*/ 0 w 202"/>
                  <a:gd name="T1" fmla="*/ 0 h 35"/>
                  <a:gd name="T2" fmla="*/ 18 w 202"/>
                  <a:gd name="T3" fmla="*/ 0 h 35"/>
                  <a:gd name="T4" fmla="*/ 195 w 202"/>
                  <a:gd name="T5" fmla="*/ 25 h 35"/>
                  <a:gd name="T6" fmla="*/ 201 w 202"/>
                  <a:gd name="T7" fmla="*/ 34 h 35"/>
                  <a:gd name="T8" fmla="*/ 184 w 202"/>
                  <a:gd name="T9" fmla="*/ 34 h 35"/>
                  <a:gd name="T10" fmla="*/ 0 w 202"/>
                  <a:gd name="T11" fmla="*/ 9 h 35"/>
                  <a:gd name="T12" fmla="*/ 0 w 202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2" h="35">
                    <a:moveTo>
                      <a:pt x="0" y="0"/>
                    </a:moveTo>
                    <a:lnTo>
                      <a:pt x="18" y="0"/>
                    </a:lnTo>
                    <a:lnTo>
                      <a:pt x="195" y="25"/>
                    </a:lnTo>
                    <a:lnTo>
                      <a:pt x="201" y="34"/>
                    </a:lnTo>
                    <a:lnTo>
                      <a:pt x="184" y="34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2" name="Freeform 131" descr="75%"/>
              <p:cNvSpPr>
                <a:spLocks/>
              </p:cNvSpPr>
              <p:nvPr/>
            </p:nvSpPr>
            <p:spPr bwMode="auto">
              <a:xfrm>
                <a:off x="2211" y="1234"/>
                <a:ext cx="202" cy="39"/>
              </a:xfrm>
              <a:custGeom>
                <a:avLst/>
                <a:gdLst>
                  <a:gd name="T0" fmla="*/ 0 w 202"/>
                  <a:gd name="T1" fmla="*/ 0 h 39"/>
                  <a:gd name="T2" fmla="*/ 18 w 202"/>
                  <a:gd name="T3" fmla="*/ 0 h 39"/>
                  <a:gd name="T4" fmla="*/ 195 w 202"/>
                  <a:gd name="T5" fmla="*/ 25 h 39"/>
                  <a:gd name="T6" fmla="*/ 201 w 202"/>
                  <a:gd name="T7" fmla="*/ 38 h 39"/>
                  <a:gd name="T8" fmla="*/ 183 w 202"/>
                  <a:gd name="T9" fmla="*/ 38 h 39"/>
                  <a:gd name="T10" fmla="*/ 6 w 202"/>
                  <a:gd name="T11" fmla="*/ 13 h 39"/>
                  <a:gd name="T12" fmla="*/ 0 w 202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2" h="39">
                    <a:moveTo>
                      <a:pt x="0" y="0"/>
                    </a:moveTo>
                    <a:lnTo>
                      <a:pt x="18" y="0"/>
                    </a:lnTo>
                    <a:lnTo>
                      <a:pt x="195" y="25"/>
                    </a:lnTo>
                    <a:lnTo>
                      <a:pt x="201" y="38"/>
                    </a:lnTo>
                    <a:lnTo>
                      <a:pt x="183" y="38"/>
                    </a:lnTo>
                    <a:lnTo>
                      <a:pt x="6" y="1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3" name="Freeform 132" descr="75%"/>
              <p:cNvSpPr>
                <a:spLocks/>
              </p:cNvSpPr>
              <p:nvPr/>
            </p:nvSpPr>
            <p:spPr bwMode="auto">
              <a:xfrm>
                <a:off x="2230" y="1187"/>
                <a:ext cx="158" cy="38"/>
              </a:xfrm>
              <a:custGeom>
                <a:avLst/>
                <a:gdLst>
                  <a:gd name="T0" fmla="*/ 0 w 158"/>
                  <a:gd name="T1" fmla="*/ 6 h 38"/>
                  <a:gd name="T2" fmla="*/ 11 w 158"/>
                  <a:gd name="T3" fmla="*/ 0 h 38"/>
                  <a:gd name="T4" fmla="*/ 151 w 158"/>
                  <a:gd name="T5" fmla="*/ 28 h 38"/>
                  <a:gd name="T6" fmla="*/ 157 w 158"/>
                  <a:gd name="T7" fmla="*/ 35 h 38"/>
                  <a:gd name="T8" fmla="*/ 146 w 158"/>
                  <a:gd name="T9" fmla="*/ 37 h 38"/>
                  <a:gd name="T10" fmla="*/ 0 w 158"/>
                  <a:gd name="T11" fmla="*/ 13 h 38"/>
                  <a:gd name="T12" fmla="*/ 0 w 158"/>
                  <a:gd name="T13" fmla="*/ 6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38">
                    <a:moveTo>
                      <a:pt x="0" y="6"/>
                    </a:moveTo>
                    <a:lnTo>
                      <a:pt x="11" y="0"/>
                    </a:lnTo>
                    <a:lnTo>
                      <a:pt x="151" y="28"/>
                    </a:lnTo>
                    <a:lnTo>
                      <a:pt x="157" y="35"/>
                    </a:lnTo>
                    <a:lnTo>
                      <a:pt x="146" y="37"/>
                    </a:lnTo>
                    <a:lnTo>
                      <a:pt x="0" y="13"/>
                    </a:lnTo>
                    <a:lnTo>
                      <a:pt x="0" y="6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4" name="Freeform 133" descr="75%"/>
              <p:cNvSpPr>
                <a:spLocks/>
              </p:cNvSpPr>
              <p:nvPr/>
            </p:nvSpPr>
            <p:spPr bwMode="auto">
              <a:xfrm>
                <a:off x="2192" y="1132"/>
                <a:ext cx="171" cy="42"/>
              </a:xfrm>
              <a:custGeom>
                <a:avLst/>
                <a:gdLst>
                  <a:gd name="T0" fmla="*/ 0 w 171"/>
                  <a:gd name="T1" fmla="*/ 0 h 42"/>
                  <a:gd name="T2" fmla="*/ 18 w 171"/>
                  <a:gd name="T3" fmla="*/ 0 h 42"/>
                  <a:gd name="T4" fmla="*/ 164 w 171"/>
                  <a:gd name="T5" fmla="*/ 29 h 42"/>
                  <a:gd name="T6" fmla="*/ 170 w 171"/>
                  <a:gd name="T7" fmla="*/ 41 h 42"/>
                  <a:gd name="T8" fmla="*/ 147 w 171"/>
                  <a:gd name="T9" fmla="*/ 41 h 42"/>
                  <a:gd name="T10" fmla="*/ 18 w 171"/>
                  <a:gd name="T11" fmla="*/ 13 h 42"/>
                  <a:gd name="T12" fmla="*/ 0 w 171"/>
                  <a:gd name="T13" fmla="*/ 0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1" h="42">
                    <a:moveTo>
                      <a:pt x="0" y="0"/>
                    </a:moveTo>
                    <a:lnTo>
                      <a:pt x="18" y="0"/>
                    </a:lnTo>
                    <a:lnTo>
                      <a:pt x="164" y="29"/>
                    </a:lnTo>
                    <a:lnTo>
                      <a:pt x="170" y="41"/>
                    </a:lnTo>
                    <a:lnTo>
                      <a:pt x="147" y="41"/>
                    </a:lnTo>
                    <a:lnTo>
                      <a:pt x="18" y="13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5" name="Freeform 134" descr="75%"/>
              <p:cNvSpPr>
                <a:spLocks/>
              </p:cNvSpPr>
              <p:nvPr/>
            </p:nvSpPr>
            <p:spPr bwMode="auto">
              <a:xfrm>
                <a:off x="2174" y="1081"/>
                <a:ext cx="158" cy="38"/>
              </a:xfrm>
              <a:custGeom>
                <a:avLst/>
                <a:gdLst>
                  <a:gd name="T0" fmla="*/ 0 w 158"/>
                  <a:gd name="T1" fmla="*/ 0 h 38"/>
                  <a:gd name="T2" fmla="*/ 24 w 158"/>
                  <a:gd name="T3" fmla="*/ 0 h 38"/>
                  <a:gd name="T4" fmla="*/ 151 w 158"/>
                  <a:gd name="T5" fmla="*/ 25 h 38"/>
                  <a:gd name="T6" fmla="*/ 157 w 158"/>
                  <a:gd name="T7" fmla="*/ 37 h 38"/>
                  <a:gd name="T8" fmla="*/ 140 w 158"/>
                  <a:gd name="T9" fmla="*/ 37 h 38"/>
                  <a:gd name="T10" fmla="*/ 0 w 158"/>
                  <a:gd name="T11" fmla="*/ 9 h 38"/>
                  <a:gd name="T12" fmla="*/ 0 w 158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38">
                    <a:moveTo>
                      <a:pt x="0" y="0"/>
                    </a:moveTo>
                    <a:lnTo>
                      <a:pt x="24" y="0"/>
                    </a:lnTo>
                    <a:lnTo>
                      <a:pt x="151" y="25"/>
                    </a:lnTo>
                    <a:lnTo>
                      <a:pt x="157" y="37"/>
                    </a:lnTo>
                    <a:lnTo>
                      <a:pt x="140" y="37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000000"/>
                </a:bgClr>
              </a:patt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pic>
        <p:nvPicPr>
          <p:cNvPr id="411" name="Picture 2" descr="http://gps.topografia.upm.es/imagenes/MER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47728"/>
            <a:ext cx="2305050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Picture 4" descr="http://global.topcon.com/news/images/grs1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217987"/>
            <a:ext cx="1428750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10" descr="http://cdns2.freepik.com/foto-gratis/_4279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4989513"/>
            <a:ext cx="1309688" cy="126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7" name="416 Flecha derecha"/>
          <p:cNvSpPr/>
          <p:nvPr/>
        </p:nvSpPr>
        <p:spPr>
          <a:xfrm>
            <a:off x="2627784" y="5289550"/>
            <a:ext cx="1211808" cy="330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18" name="417 Flecha derecha"/>
          <p:cNvSpPr/>
          <p:nvPr/>
        </p:nvSpPr>
        <p:spPr>
          <a:xfrm rot="10800000">
            <a:off x="5466333" y="5292725"/>
            <a:ext cx="1697955" cy="330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244704" y="3933056"/>
            <a:ext cx="2021670" cy="58477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s-E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Estación de Referencia en posición conocida</a:t>
            </a:r>
          </a:p>
        </p:txBody>
      </p:sp>
      <p:sp>
        <p:nvSpPr>
          <p:cNvPr id="548" name="547 CuadroTexto"/>
          <p:cNvSpPr txBox="1"/>
          <p:nvPr/>
        </p:nvSpPr>
        <p:spPr>
          <a:xfrm>
            <a:off x="3635896" y="4428401"/>
            <a:ext cx="2021670" cy="58477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s-E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datos se procesan en gabinete</a:t>
            </a:r>
          </a:p>
        </p:txBody>
      </p:sp>
      <p:sp>
        <p:nvSpPr>
          <p:cNvPr id="549" name="548 CuadroTexto"/>
          <p:cNvSpPr txBox="1"/>
          <p:nvPr/>
        </p:nvSpPr>
        <p:spPr>
          <a:xfrm>
            <a:off x="7092280" y="3924345"/>
            <a:ext cx="2021670" cy="58477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s-E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Móvil en una posición desconocida</a:t>
            </a:r>
          </a:p>
        </p:txBody>
      </p:sp>
    </p:spTree>
    <p:extLst>
      <p:ext uri="{BB962C8B-B14F-4D97-AF65-F5344CB8AC3E}">
        <p14:creationId xmlns:p14="http://schemas.microsoft.com/office/powerpoint/2010/main" val="36407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0" animBg="1"/>
      <p:bldP spid="418" grpId="0" animBg="1"/>
      <p:bldP spid="8" grpId="0"/>
      <p:bldP spid="548" grpId="0"/>
      <p:bldP spid="54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  </a:t>
            </a:r>
            <a:r>
              <a:rPr lang="es-ES" sz="2000" dirty="0">
                <a:solidFill>
                  <a:srgbClr val="FFC000"/>
                </a:solidFill>
              </a:rPr>
              <a:t>Factores que influyen en la Exactitud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79512" y="836712"/>
            <a:ext cx="89644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Exactitud y Precisión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51392" y="1567074"/>
            <a:ext cx="773695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u="sng" dirty="0"/>
              <a:t>Exactitud: Cercanía al valor real / Precisión: mismo resultado</a:t>
            </a:r>
          </a:p>
          <a:p>
            <a:endParaRPr lang="es-ES" sz="2400" dirty="0"/>
          </a:p>
          <a:p>
            <a:r>
              <a:rPr lang="es-ES" sz="2400" dirty="0"/>
              <a:t>La exactitud varía desde menos de </a:t>
            </a:r>
            <a:r>
              <a:rPr lang="es-ES" sz="2400" b="1" dirty="0"/>
              <a:t>1 cm </a:t>
            </a:r>
            <a:r>
              <a:rPr lang="es-ES" sz="2400" dirty="0"/>
              <a:t>a más de </a:t>
            </a:r>
            <a:r>
              <a:rPr lang="es-ES" sz="2400" b="1" dirty="0"/>
              <a:t>10 m</a:t>
            </a:r>
            <a:r>
              <a:rPr lang="es-ES" sz="2400" dirty="0"/>
              <a:t>.</a:t>
            </a:r>
          </a:p>
          <a:p>
            <a:endParaRPr lang="es-ES" sz="1100" dirty="0"/>
          </a:p>
          <a:p>
            <a:r>
              <a:rPr lang="es-ES" sz="2400" dirty="0"/>
              <a:t>Las mediciones horizontales son de </a:t>
            </a:r>
            <a:r>
              <a:rPr lang="es-ES" sz="2400" b="1" dirty="0"/>
              <a:t>2</a:t>
            </a:r>
            <a:r>
              <a:rPr lang="es-ES" sz="2400" dirty="0"/>
              <a:t> a </a:t>
            </a:r>
            <a:r>
              <a:rPr lang="es-ES" sz="2400" b="1" dirty="0"/>
              <a:t>5</a:t>
            </a:r>
            <a:r>
              <a:rPr lang="es-ES" sz="2400" dirty="0"/>
              <a:t> veces más exactas que las verticales.</a:t>
            </a:r>
          </a:p>
        </p:txBody>
      </p:sp>
      <p:sp>
        <p:nvSpPr>
          <p:cNvPr id="146" name="Text Box 88"/>
          <p:cNvSpPr txBox="1">
            <a:spLocks noChangeArrowheads="1"/>
          </p:cNvSpPr>
          <p:nvPr/>
        </p:nvSpPr>
        <p:spPr bwMode="auto">
          <a:xfrm>
            <a:off x="578287" y="4018149"/>
            <a:ext cx="79874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2400" kern="0" dirty="0">
                <a:latin typeface="+mj-lt"/>
                <a:ea typeface="+mj-ea"/>
                <a:cs typeface="+mj-cs"/>
              </a:rPr>
              <a:t>Factores que afectan:</a:t>
            </a:r>
          </a:p>
        </p:txBody>
      </p:sp>
      <p:sp>
        <p:nvSpPr>
          <p:cNvPr id="147" name="146 CuadroTexto"/>
          <p:cNvSpPr txBox="1"/>
          <p:nvPr/>
        </p:nvSpPr>
        <p:spPr>
          <a:xfrm>
            <a:off x="1115616" y="4479814"/>
            <a:ext cx="66231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33CC"/>
              </a:buClr>
              <a:buFont typeface="Calibri" panose="020F0502020204030204" pitchFamily="34" charset="0"/>
              <a:buChar char="•"/>
            </a:pPr>
            <a:r>
              <a:rPr lang="es-ES" sz="2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Disponibilidad de satélites y su situación</a:t>
            </a:r>
          </a:p>
          <a:p>
            <a:pPr marL="342900" indent="-342900">
              <a:buClr>
                <a:srgbClr val="FF33CC"/>
              </a:buClr>
              <a:buFont typeface="Calibri" panose="020F0502020204030204" pitchFamily="34" charset="0"/>
              <a:buChar char="•"/>
            </a:pPr>
            <a:r>
              <a:rPr lang="es-ES" sz="2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Calidad y tipo del equipo</a:t>
            </a:r>
          </a:p>
          <a:p>
            <a:pPr marL="342900" indent="-342900">
              <a:buClr>
                <a:srgbClr val="FF33CC"/>
              </a:buClr>
              <a:buFont typeface="Calibri" panose="020F0502020204030204" pitchFamily="34" charset="0"/>
              <a:buChar char="•"/>
            </a:pPr>
            <a:r>
              <a:rPr lang="es-ES" sz="2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Procedimientos de la colección de datos</a:t>
            </a:r>
          </a:p>
          <a:p>
            <a:pPr marL="342900" indent="-342900">
              <a:buClr>
                <a:srgbClr val="FF33CC"/>
              </a:buClr>
              <a:buFont typeface="Calibri" panose="020F0502020204030204" pitchFamily="34" charset="0"/>
              <a:buChar char="•"/>
            </a:pPr>
            <a:r>
              <a:rPr lang="es-ES" sz="2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Configuración de parámetros de colección de datos</a:t>
            </a:r>
          </a:p>
          <a:p>
            <a:pPr marL="342900" indent="-342900">
              <a:buClr>
                <a:srgbClr val="FF33CC"/>
              </a:buClr>
              <a:buFont typeface="Calibri" panose="020F0502020204030204" pitchFamily="34" charset="0"/>
              <a:buChar char="•"/>
            </a:pPr>
            <a:r>
              <a:rPr lang="es-ES" sz="2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Postprocesamiento de datos</a:t>
            </a:r>
          </a:p>
        </p:txBody>
      </p:sp>
    </p:spTree>
    <p:extLst>
      <p:ext uri="{BB962C8B-B14F-4D97-AF65-F5344CB8AC3E}">
        <p14:creationId xmlns:p14="http://schemas.microsoft.com/office/powerpoint/2010/main" val="24641172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  </a:t>
            </a:r>
            <a:r>
              <a:rPr lang="es-ES" sz="2000" dirty="0">
                <a:solidFill>
                  <a:srgbClr val="FFC000"/>
                </a:solidFill>
              </a:rPr>
              <a:t>Factores que influyen en la Exactitud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79512" y="836712"/>
            <a:ext cx="89644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Disponibilidad de satélites y su situación</a:t>
            </a:r>
          </a:p>
        </p:txBody>
      </p:sp>
      <p:pic>
        <p:nvPicPr>
          <p:cNvPr id="4" name="Picture 87" descr="gdop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3990"/>
            <a:ext cx="274320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8" descr="gdopb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78" y="1988840"/>
            <a:ext cx="29718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9" descr="gdopbem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4762" r="2338" b="4779"/>
          <a:stretch>
            <a:fillRect/>
          </a:stretch>
        </p:blipFill>
        <p:spPr bwMode="auto">
          <a:xfrm>
            <a:off x="5787378" y="2350437"/>
            <a:ext cx="2827338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1.bp.blogspot.com/-CnqXP1fSL3M/VMlHXink_ZI/AAAAAAAAAy0/nFcCbHFLtog/s1600/10.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5474005" cy="22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963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683568" y="4619636"/>
            <a:ext cx="4932548" cy="20497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  <p:sp>
        <p:nvSpPr>
          <p:cNvPr id="6" name="Text Box 95"/>
          <p:cNvSpPr txBox="1">
            <a:spLocks noChangeArrowheads="1"/>
          </p:cNvSpPr>
          <p:nvPr/>
        </p:nvSpPr>
        <p:spPr bwMode="auto">
          <a:xfrm>
            <a:off x="-252413" y="4868863"/>
            <a:ext cx="5472113" cy="170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_tradnl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GLONASS </a:t>
            </a:r>
          </a:p>
          <a:p>
            <a:pPr algn="r">
              <a:spcBef>
                <a:spcPct val="50000"/>
              </a:spcBef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(Global’naya Navigatsionnaya Sputnikonaya Sistema)</a:t>
            </a:r>
            <a:endParaRPr lang="es-ES_tradnl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4"/>
          <a:stretch>
            <a:fillRect/>
          </a:stretch>
        </p:blipFill>
        <p:spPr bwMode="auto">
          <a:xfrm>
            <a:off x="5334000" y="4181475"/>
            <a:ext cx="3702050" cy="2676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671838" y="757849"/>
            <a:ext cx="5472162" cy="1323439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ternateGothic2 BT" panose="020B0608020202050204" pitchFamily="34" charset="0"/>
              </a:rPr>
              <a:t>CONSTELACIONES</a:t>
            </a:r>
          </a:p>
          <a:p>
            <a:pPr algn="ctr"/>
            <a:r>
              <a:rPr lang="es-ES" sz="4000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ternateGothic2 BT" panose="020B0608020202050204" pitchFamily="34" charset="0"/>
              </a:rPr>
              <a:t>GLOBALES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915816" y="2179460"/>
            <a:ext cx="4680520" cy="18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ext Box 93"/>
          <p:cNvSpPr txBox="1">
            <a:spLocks noChangeArrowheads="1"/>
          </p:cNvSpPr>
          <p:nvPr/>
        </p:nvSpPr>
        <p:spPr bwMode="auto">
          <a:xfrm>
            <a:off x="3275856" y="2438210"/>
            <a:ext cx="54737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GPS</a:t>
            </a: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(Global Positioning System)</a:t>
            </a:r>
            <a:endParaRPr lang="es-ES_tradnl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5" b="5106"/>
          <a:stretch>
            <a:fillRect/>
          </a:stretch>
        </p:blipFill>
        <p:spPr bwMode="auto">
          <a:xfrm>
            <a:off x="107951" y="1037452"/>
            <a:ext cx="3095898" cy="314501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36306"/>
            <a:ext cx="1440000" cy="109172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16" y="4710183"/>
            <a:ext cx="1115900" cy="9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203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  </a:t>
            </a:r>
            <a:r>
              <a:rPr lang="es-ES" sz="2000" dirty="0">
                <a:solidFill>
                  <a:srgbClr val="FFC000"/>
                </a:solidFill>
              </a:rPr>
              <a:t>Factores que influyen en la Exactitud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79512" y="836712"/>
            <a:ext cx="89644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Disponibilidad de satélites y su situación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25143" r="20966" b="20255"/>
          <a:stretch>
            <a:fillRect/>
          </a:stretch>
        </p:blipFill>
        <p:spPr bwMode="auto">
          <a:xfrm>
            <a:off x="17463" y="1700213"/>
            <a:ext cx="907732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3553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  </a:t>
            </a:r>
            <a:r>
              <a:rPr lang="es-ES" sz="2000" dirty="0">
                <a:solidFill>
                  <a:srgbClr val="FFC000"/>
                </a:solidFill>
              </a:rPr>
              <a:t>Factores que influyen en la Exactitud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79512" y="836712"/>
            <a:ext cx="89644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Calidad</a:t>
            </a:r>
            <a:r>
              <a:rPr kumimoji="1" lang="es-ES_tradnl" sz="30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1" lang="es-ES_tradnl" sz="3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y Tipo de Equipo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23528" y="1905506"/>
            <a:ext cx="84969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Calidad de los receptores. Depende del fin al que se destine.</a:t>
            </a:r>
          </a:p>
          <a:p>
            <a:r>
              <a:rPr lang="es-ES" sz="2400" dirty="0"/>
              <a:t>	(Navegación, GIS, Topográfico, Geodésico)</a:t>
            </a:r>
          </a:p>
          <a:p>
            <a:endParaRPr lang="es-ES" sz="2400" dirty="0"/>
          </a:p>
          <a:p>
            <a:r>
              <a:rPr lang="es-ES" sz="2400" dirty="0"/>
              <a:t>Número de canales simultáneos</a:t>
            </a:r>
          </a:p>
          <a:p>
            <a:r>
              <a:rPr lang="es-ES" sz="2400" dirty="0"/>
              <a:t>	(número de satélites que es capaz de seguir a la vez)</a:t>
            </a:r>
          </a:p>
          <a:p>
            <a:endParaRPr lang="es-ES" sz="2400" dirty="0"/>
          </a:p>
          <a:p>
            <a:r>
              <a:rPr lang="es-ES" sz="2400" dirty="0"/>
              <a:t>Utilización simultánea de varias constelaciones de satélites:</a:t>
            </a:r>
          </a:p>
          <a:p>
            <a:r>
              <a:rPr lang="es-ES" sz="2400" dirty="0"/>
              <a:t>	(GPS, GLONASS, GALILEO, BEIDOU)</a:t>
            </a:r>
          </a:p>
        </p:txBody>
      </p:sp>
    </p:spTree>
    <p:extLst>
      <p:ext uri="{BB962C8B-B14F-4D97-AF65-F5344CB8AC3E}">
        <p14:creationId xmlns:p14="http://schemas.microsoft.com/office/powerpoint/2010/main" val="7214407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7:  </a:t>
            </a:r>
            <a:r>
              <a:rPr lang="es-ES" sz="2000" dirty="0">
                <a:solidFill>
                  <a:srgbClr val="FFC000"/>
                </a:solidFill>
              </a:rPr>
              <a:t>Factores que influyen en la Exactitud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79512" y="836712"/>
            <a:ext cx="89644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Técnicas de Observación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11560" y="1599929"/>
            <a:ext cx="76650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Según las observaciones registradas:</a:t>
            </a:r>
          </a:p>
          <a:p>
            <a:r>
              <a:rPr lang="es-ES" sz="2400" dirty="0"/>
              <a:t>	</a:t>
            </a:r>
            <a:r>
              <a:rPr lang="es-ES" sz="2400" dirty="0" err="1"/>
              <a:t>Pseudodistancias</a:t>
            </a:r>
            <a:r>
              <a:rPr lang="es-ES" sz="2400" dirty="0"/>
              <a:t> - Código C/A</a:t>
            </a:r>
          </a:p>
          <a:p>
            <a:r>
              <a:rPr lang="es-ES" sz="2400" dirty="0"/>
              <a:t>	Medida de Fase portadora</a:t>
            </a:r>
          </a:p>
          <a:p>
            <a:r>
              <a:rPr lang="es-ES" sz="2400" dirty="0"/>
              <a:t>Según el tipo de observación:</a:t>
            </a:r>
          </a:p>
          <a:p>
            <a:r>
              <a:rPr lang="es-ES" sz="2400" dirty="0"/>
              <a:t>	Absoluta</a:t>
            </a:r>
          </a:p>
          <a:p>
            <a:r>
              <a:rPr lang="es-ES" sz="2400" dirty="0"/>
              <a:t>	Diferencial</a:t>
            </a:r>
          </a:p>
          <a:p>
            <a:r>
              <a:rPr lang="es-ES" sz="2400" dirty="0"/>
              <a:t>Dependiendo del movimiento de los receptores:</a:t>
            </a:r>
          </a:p>
          <a:p>
            <a:r>
              <a:rPr lang="es-ES" sz="2400" dirty="0"/>
              <a:t>	Estático</a:t>
            </a:r>
          </a:p>
          <a:p>
            <a:r>
              <a:rPr lang="es-ES" sz="2400" dirty="0"/>
              <a:t>	Cinemático</a:t>
            </a:r>
          </a:p>
          <a:p>
            <a:r>
              <a:rPr lang="es-ES" sz="2400" dirty="0"/>
              <a:t>Dependiendo del momento en que se efectúa el cálculo:</a:t>
            </a:r>
          </a:p>
          <a:p>
            <a:r>
              <a:rPr lang="es-ES" sz="2400" dirty="0"/>
              <a:t>	</a:t>
            </a:r>
            <a:r>
              <a:rPr lang="es-ES" sz="2400" dirty="0" err="1"/>
              <a:t>Postporceso</a:t>
            </a:r>
            <a:endParaRPr lang="es-ES" sz="2400" dirty="0"/>
          </a:p>
          <a:p>
            <a:r>
              <a:rPr lang="es-ES" sz="2400" dirty="0"/>
              <a:t>	Tiempo Real</a:t>
            </a:r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9942364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  </a:t>
            </a:r>
            <a:r>
              <a:rPr lang="es-ES" sz="2000" dirty="0">
                <a:solidFill>
                  <a:srgbClr val="FFC000"/>
                </a:solidFill>
              </a:rPr>
              <a:t>Factores que influyen en la Exactitud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79512" y="836712"/>
            <a:ext cx="89644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Post-procesado de los datos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203848" y="198884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Tipo de procesado:</a:t>
            </a:r>
          </a:p>
        </p:txBody>
      </p:sp>
      <p:pic>
        <p:nvPicPr>
          <p:cNvPr id="3074" name="Picture 2" descr="- Georeceptores: Aplicaciones&#10;CLASE 4&#10;26/27&#10;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29392" r="8182" b="17026"/>
          <a:stretch/>
        </p:blipFill>
        <p:spPr bwMode="auto">
          <a:xfrm>
            <a:off x="1353847" y="2492896"/>
            <a:ext cx="6436306" cy="32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658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  </a:t>
            </a:r>
            <a:r>
              <a:rPr lang="es-ES" sz="2000" dirty="0">
                <a:solidFill>
                  <a:srgbClr val="FFC000"/>
                </a:solidFill>
              </a:rPr>
              <a:t>Factores que influyen en la Exactitud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3" name="Text Box 88"/>
          <p:cNvSpPr txBox="1">
            <a:spLocks noChangeArrowheads="1"/>
          </p:cNvSpPr>
          <p:nvPr/>
        </p:nvSpPr>
        <p:spPr bwMode="auto">
          <a:xfrm>
            <a:off x="179512" y="836712"/>
            <a:ext cx="89644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s-ES_tradnl" sz="30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Post-procesado de los datos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51392" y="1840368"/>
            <a:ext cx="7881048" cy="4524315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Procesado de fase:</a:t>
            </a:r>
          </a:p>
          <a:p>
            <a:r>
              <a:rPr lang="es-ES" sz="2400" dirty="0">
                <a:solidFill>
                  <a:schemeClr val="bg1"/>
                </a:solidFill>
              </a:rPr>
              <a:t>			</a:t>
            </a:r>
          </a:p>
          <a:p>
            <a:r>
              <a:rPr lang="es-ES" sz="2400" dirty="0">
                <a:solidFill>
                  <a:schemeClr val="bg1"/>
                </a:solidFill>
              </a:rPr>
              <a:t>	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	</a:t>
            </a:r>
          </a:p>
          <a:p>
            <a:r>
              <a:rPr lang="es-ES" sz="2400" dirty="0">
                <a:solidFill>
                  <a:schemeClr val="bg1"/>
                </a:solidFill>
              </a:rPr>
              <a:t>	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7" name="Picture 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44" y="2408135"/>
            <a:ext cx="5616624" cy="395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021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4" t="10531" r="18843" b="16267"/>
          <a:stretch/>
        </p:blipFill>
        <p:spPr bwMode="auto">
          <a:xfrm>
            <a:off x="1115616" y="820259"/>
            <a:ext cx="7056784" cy="596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5980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6" y="1340767"/>
            <a:ext cx="8352928" cy="4968553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	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		</a:t>
            </a:r>
          </a:p>
          <a:p>
            <a:r>
              <a:rPr lang="es-ES" sz="2400" dirty="0">
                <a:solidFill>
                  <a:schemeClr val="bg1"/>
                </a:solidFill>
              </a:rPr>
              <a:t>	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	</a:t>
            </a:r>
          </a:p>
          <a:p>
            <a:r>
              <a:rPr lang="es-ES" sz="2400" dirty="0">
                <a:solidFill>
                  <a:schemeClr val="bg1"/>
                </a:solidFill>
              </a:rPr>
              <a:t>	</a:t>
            </a:r>
          </a:p>
          <a:p>
            <a:endParaRPr lang="es-ES" sz="2400" dirty="0">
              <a:solidFill>
                <a:schemeClr val="bg1"/>
              </a:solidFill>
            </a:endParaRPr>
          </a:p>
          <a:p>
            <a:r>
              <a:rPr lang="es-ES" sz="24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6" name="2 Rectángulo"/>
          <p:cNvSpPr>
            <a:spLocks noChangeArrowheads="1"/>
          </p:cNvSpPr>
          <p:nvPr/>
        </p:nvSpPr>
        <p:spPr bwMode="auto">
          <a:xfrm>
            <a:off x="395534" y="1856950"/>
            <a:ext cx="8352927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altLang="es-ES" sz="2000" dirty="0">
                <a:latin typeface="Tahoma" pitchFamily="34" charset="0"/>
                <a:hlinkClick r:id="rId2"/>
              </a:rPr>
              <a:t>http://glonass-iac.ru/en/</a:t>
            </a:r>
            <a:endParaRPr lang="es-ES" altLang="es-ES" sz="2000" dirty="0">
              <a:latin typeface="Tahoma" pitchFamily="34" charset="0"/>
            </a:endParaRPr>
          </a:p>
        </p:txBody>
      </p:sp>
      <p:sp>
        <p:nvSpPr>
          <p:cNvPr id="8" name="3 Rectángulo"/>
          <p:cNvSpPr>
            <a:spLocks noChangeArrowheads="1"/>
          </p:cNvSpPr>
          <p:nvPr/>
        </p:nvSpPr>
        <p:spPr bwMode="auto">
          <a:xfrm>
            <a:off x="395534" y="2773243"/>
            <a:ext cx="8352927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altLang="es-ES" sz="2000" dirty="0">
                <a:latin typeface="Tahoma" pitchFamily="34" charset="0"/>
                <a:hlinkClick r:id="rId3"/>
              </a:rPr>
              <a:t>http://www.n2yo.com/?s=39155</a:t>
            </a:r>
            <a:endParaRPr lang="es-ES" altLang="es-ES" sz="2000" dirty="0">
              <a:latin typeface="Tahoma" pitchFamily="34" charset="0"/>
            </a:endParaRPr>
          </a:p>
        </p:txBody>
      </p:sp>
      <p:sp>
        <p:nvSpPr>
          <p:cNvPr id="5" name="3 Rectángulo"/>
          <p:cNvSpPr>
            <a:spLocks noChangeArrowheads="1"/>
          </p:cNvSpPr>
          <p:nvPr/>
        </p:nvSpPr>
        <p:spPr bwMode="auto">
          <a:xfrm>
            <a:off x="413537" y="3689536"/>
            <a:ext cx="8352927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altLang="es-ES" sz="2000" dirty="0">
                <a:latin typeface="Tahoma" pitchFamily="34" charset="0"/>
              </a:rPr>
              <a:t>https://</a:t>
            </a:r>
            <a:r>
              <a:rPr lang="es-ES" altLang="es-ES" sz="2000" dirty="0">
                <a:latin typeface="Tahoma" pitchFamily="34" charset="0"/>
                <a:hlinkClick r:id="rId4"/>
              </a:rPr>
              <a:t>www.gsc-europa.eu/system-status/Constellation-Information</a:t>
            </a:r>
            <a:endParaRPr lang="es-ES" altLang="es-ES" sz="2000" dirty="0">
              <a:latin typeface="Tahoma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05518" y="4607898"/>
            <a:ext cx="8342944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000" dirty="0">
                <a:latin typeface="Tahoma" pitchFamily="34" charset="0"/>
              </a:rPr>
              <a:t>https://</a:t>
            </a:r>
            <a:r>
              <a:rPr lang="es-ES" sz="2000" dirty="0">
                <a:latin typeface="Tahoma" pitchFamily="34" charset="0"/>
                <a:hlinkClick r:id="rId5"/>
              </a:rPr>
              <a:t>www.usegalileo.eu/ES/inner.html#data=smartphone</a:t>
            </a:r>
            <a:endParaRPr lang="es-ES" sz="2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865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0" descr="Soyuz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21811"/>
            <a:ext cx="3450871" cy="519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1" descr="Ariane_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534992" cy="523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634332" y="779463"/>
            <a:ext cx="205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s-ES" altLang="es-ES" dirty="0">
                <a:solidFill>
                  <a:schemeClr val="bg1"/>
                </a:solidFill>
              </a:rPr>
              <a:t>Ariane 5</a:t>
            </a:r>
          </a:p>
        </p:txBody>
      </p:sp>
      <p:sp>
        <p:nvSpPr>
          <p:cNvPr id="5" name="86 CuadroTexto"/>
          <p:cNvSpPr txBox="1">
            <a:spLocks noChangeArrowheads="1"/>
          </p:cNvSpPr>
          <p:nvPr/>
        </p:nvSpPr>
        <p:spPr bwMode="auto">
          <a:xfrm>
            <a:off x="5972245" y="757936"/>
            <a:ext cx="1514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s-ES" altLang="es-ES" dirty="0" err="1">
                <a:solidFill>
                  <a:schemeClr val="bg1"/>
                </a:solidFill>
              </a:rPr>
              <a:t>Soyuz</a:t>
            </a:r>
            <a:endParaRPr lang="es-ES" alt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094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Galil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053385"/>
            <a:ext cx="4264471" cy="302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D:\Galileo_Satellites_positioned_onto_Fregat_upper_st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41" y="3356992"/>
            <a:ext cx="4601734" cy="325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4912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Galileo_integrated_onto_Soyu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068068" cy="288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D:\GSTB-V2_A_on_Soyuz_Fregat_launch_vehi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96" y="3514724"/>
            <a:ext cx="4460304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104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1115616" y="4962817"/>
            <a:ext cx="4248472" cy="13465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49636"/>
            <a:ext cx="3914465" cy="31315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771800" y="2132856"/>
            <a:ext cx="4824536" cy="1275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ext Box 86"/>
          <p:cNvSpPr txBox="1">
            <a:spLocks noChangeArrowheads="1"/>
          </p:cNvSpPr>
          <p:nvPr/>
        </p:nvSpPr>
        <p:spPr bwMode="auto">
          <a:xfrm>
            <a:off x="3537702" y="2061933"/>
            <a:ext cx="47847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GALILEO +</a:t>
            </a:r>
          </a:p>
          <a:p>
            <a:pPr>
              <a:defRPr/>
            </a:pPr>
            <a:r>
              <a:rPr lang="es-ES_tradnl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s-ES_tradnl" sz="3600" i="1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Celeste</a:t>
            </a: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“</a:t>
            </a:r>
          </a:p>
          <a:p>
            <a:pPr>
              <a:defRPr/>
            </a:pPr>
            <a:endParaRPr lang="es-ES_tradnl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88"/>
          <p:cNvSpPr txBox="1">
            <a:spLocks noChangeArrowheads="1"/>
          </p:cNvSpPr>
          <p:nvPr/>
        </p:nvSpPr>
        <p:spPr bwMode="auto">
          <a:xfrm>
            <a:off x="2015889" y="4997233"/>
            <a:ext cx="24479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s-ES_tradnl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Beidou o Compass</a:t>
            </a:r>
            <a:endParaRPr lang="es-ES_tradnl" sz="36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Picture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4" y="1039171"/>
            <a:ext cx="3257178" cy="24445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3671838" y="757849"/>
            <a:ext cx="5472162" cy="1323439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ternateGothic2 BT" panose="020B0608020202050204" pitchFamily="34" charset="0"/>
              </a:rPr>
              <a:t>CONSTELACIONES</a:t>
            </a:r>
          </a:p>
          <a:p>
            <a:pPr algn="ctr"/>
            <a:r>
              <a:rPr lang="es-ES" sz="4000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ternateGothic2 BT" panose="020B0608020202050204" pitchFamily="34" charset="0"/>
              </a:rPr>
              <a:t>GLOBALES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32" y="2212626"/>
            <a:ext cx="1281843" cy="107188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2" y="5036310"/>
            <a:ext cx="1172103" cy="1056986"/>
          </a:xfrm>
          <a:prstGeom prst="rect">
            <a:avLst/>
          </a:prstGeom>
        </p:spPr>
      </p:pic>
      <p:sp>
        <p:nvSpPr>
          <p:cNvPr id="14" name="1 CuadroTexto">
            <a:extLst>
              <a:ext uri="{FF2B5EF4-FFF2-40B4-BE49-F238E27FC236}">
                <a16:creationId xmlns:a16="http://schemas.microsoft.com/office/drawing/2014/main" id="{5FD356D0-C0EF-4399-BAA2-A6743C5D4228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</p:spTree>
    <p:extLst>
      <p:ext uri="{BB962C8B-B14F-4D97-AF65-F5344CB8AC3E}">
        <p14:creationId xmlns:p14="http://schemas.microsoft.com/office/powerpoint/2010/main" val="31833495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:\GSTB-V2_A_launch_-_jettison_of_Soyuz_Fregat_fai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2786"/>
            <a:ext cx="4824536" cy="361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D:\GSTB-V2_A_launch_-_satellite_Fregat_composite_separates_from_Soyuz_third_st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5927"/>
            <a:ext cx="4216276" cy="316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6272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D:\GSTB-V2_A_launch_-_satellite_separates_from_Fregat_upper_st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908720"/>
            <a:ext cx="48021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D:\Galileo_satellites_ejected_from_dispens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514"/>
            <a:ext cx="4733032" cy="35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8195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643438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 descr="N:\Cursos\Curso GPS\Passive_Hydrogen_Maser_on_Galileo_IOV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00" y="3861048"/>
            <a:ext cx="3747108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63513"/>
            <a:ext cx="3922712" cy="297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3307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387874"/>
              </p:ext>
            </p:extLst>
          </p:nvPr>
        </p:nvGraphicFramePr>
        <p:xfrm>
          <a:off x="395536" y="908719"/>
          <a:ext cx="8208918" cy="5760636"/>
        </p:xfrm>
        <a:graphic>
          <a:graphicData uri="http://schemas.openxmlformats.org/drawingml/2006/table">
            <a:tbl>
              <a:tblPr/>
              <a:tblGrid>
                <a:gridCol w="1368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3629">
                <a:tc gridSpan="6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Launch order of winners of the Galileo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Chidlren's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 Drawing Competition </a:t>
                      </a:r>
                    </a:p>
                  </a:txBody>
                  <a:tcPr marL="59546" marR="59546" marT="29778" marB="2977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267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hlinkClick r:id="rId2" action="ppaction://hlinksldjump"/>
                        </a:rPr>
                        <a:t>N°</a:t>
                      </a:r>
                      <a:endParaRPr lang="es-ES" sz="1200" b="1" dirty="0"/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/>
                        <a:t>Country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err="1"/>
                        <a:t>Winning</a:t>
                      </a:r>
                      <a:r>
                        <a:rPr lang="es-ES" sz="1200" b="1" dirty="0"/>
                        <a:t> </a:t>
                      </a:r>
                      <a:r>
                        <a:rPr lang="es-ES" sz="1200" b="1" dirty="0" err="1"/>
                        <a:t>Child</a:t>
                      </a:r>
                      <a:endParaRPr lang="es-ES" sz="1200" b="1" dirty="0"/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/>
                        <a:t>N°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/>
                        <a:t>Country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/>
                        <a:t>Winning Child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449"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1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err="1">
                          <a:effectLst/>
                        </a:rPr>
                        <a:t>Belgium</a:t>
                      </a:r>
                      <a:endParaRPr lang="es-ES" sz="1200" b="1" dirty="0">
                        <a:effectLst/>
                      </a:endParaRP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err="1">
                          <a:effectLst/>
                        </a:rPr>
                        <a:t>Thijs</a:t>
                      </a:r>
                      <a:endParaRPr lang="es-ES" sz="1200" b="1" dirty="0">
                        <a:effectLst/>
                      </a:endParaRP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15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Luxembourg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err="1">
                          <a:effectLst/>
                        </a:rPr>
                        <a:t>Alizée</a:t>
                      </a:r>
                      <a:endParaRPr lang="es-ES" sz="1200" b="1" dirty="0">
                        <a:effectLst/>
                      </a:endParaRP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449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2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Bulgaria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Natalia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16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Hungary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Lisa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267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3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Czech Republic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David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17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Malta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Kimberley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67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4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Denmark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Sif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18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err="1">
                          <a:effectLst/>
                        </a:rPr>
                        <a:t>The</a:t>
                      </a:r>
                      <a:r>
                        <a:rPr lang="es-ES" sz="1200" b="1" dirty="0">
                          <a:effectLst/>
                        </a:rPr>
                        <a:t> </a:t>
                      </a:r>
                      <a:r>
                        <a:rPr lang="es-ES" sz="1200" b="1" dirty="0" err="1">
                          <a:effectLst/>
                        </a:rPr>
                        <a:t>Netherlands</a:t>
                      </a:r>
                      <a:endParaRPr lang="es-ES" sz="1200" b="1" dirty="0">
                        <a:effectLst/>
                      </a:endParaRP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Tijmen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449"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5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Germany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Doresa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19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Austria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Nicole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449"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6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Estonia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Milena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20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err="1">
                          <a:effectLst/>
                        </a:rPr>
                        <a:t>Poland</a:t>
                      </a:r>
                      <a:endParaRPr lang="es-ES" sz="1200" b="1" dirty="0">
                        <a:effectLst/>
                      </a:endParaRP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Zofia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449"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7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err="1">
                          <a:effectLst/>
                        </a:rPr>
                        <a:t>Ireland</a:t>
                      </a:r>
                      <a:endParaRPr lang="es-ES" sz="1200" b="1" dirty="0">
                        <a:effectLst/>
                      </a:endParaRP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Adam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21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Portugal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Alexandre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449"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8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Greece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Anastasia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22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Romania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Irina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449"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9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Spain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Alba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23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Slovenia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Tara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449"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10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France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Oriana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24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Slovakia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Samuel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449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11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Italy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Antonianna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25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Finland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Anna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44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 action="ppaction://hlinksldjump"/>
                        </a:rPr>
                        <a:t>12</a:t>
                      </a:r>
                      <a:endParaRPr lang="es-E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Cyprus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Andriana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26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err="1">
                          <a:effectLst/>
                        </a:rPr>
                        <a:t>Sweden</a:t>
                      </a:r>
                      <a:endParaRPr lang="es-ES" sz="1200" b="1" dirty="0">
                        <a:effectLst/>
                      </a:endParaRP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Ellen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97267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13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Latvia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Liene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27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United Kingdom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Patrick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3449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/>
                        </a:rPr>
                        <a:t>14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Lithuania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>
                          <a:effectLst/>
                        </a:rPr>
                        <a:t>Danielè</a:t>
                      </a: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b="1">
                        <a:effectLst/>
                      </a:endParaRP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b="1">
                        <a:effectLst/>
                      </a:endParaRP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200" b="1" dirty="0">
                        <a:effectLst/>
                      </a:endParaRPr>
                    </a:p>
                  </a:txBody>
                  <a:tcPr marL="59546" marR="59546" marT="29778" marB="297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5123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57DE3E-10E5-4012-82A0-F3181B2D2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0" t="25285" r="7475" b="7839"/>
          <a:stretch/>
        </p:blipFill>
        <p:spPr>
          <a:xfrm>
            <a:off x="-25176" y="1268760"/>
            <a:ext cx="9204501" cy="432048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31A5F3B-C1E3-43F7-B937-6733F01CD1A3}"/>
              </a:ext>
            </a:extLst>
          </p:cNvPr>
          <p:cNvSpPr/>
          <p:nvPr/>
        </p:nvSpPr>
        <p:spPr>
          <a:xfrm>
            <a:off x="4473353" y="6309320"/>
            <a:ext cx="457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62626"/>
                </a:solidFill>
                <a:latin typeface="Inter Var"/>
              </a:rPr>
              <a:t>This figure was uploaded by </a:t>
            </a:r>
            <a:r>
              <a:rPr lang="en-US" u="sng" dirty="0">
                <a:latin typeface="Inter Var"/>
                <a:hlinkClick r:id="rId3"/>
              </a:rPr>
              <a:t>Dennis Denis Ávila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31548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id="{4F385487-FC91-4743-9E82-00534BD4DA6F}"/>
              </a:ext>
            </a:extLst>
          </p:cNvPr>
          <p:cNvSpPr txBox="1"/>
          <p:nvPr/>
        </p:nvSpPr>
        <p:spPr>
          <a:xfrm>
            <a:off x="0" y="260648"/>
            <a:ext cx="75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s-E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Celeste</a:t>
            </a:r>
            <a:endParaRPr lang="es-ES" sz="3200" b="1" dirty="0">
              <a:solidFill>
                <a:srgbClr val="FFC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FBA58D-8A6E-4ECC-81C7-D8F32B45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21277"/>
            <a:ext cx="724146" cy="7241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BD1F136-60C5-4B18-B31B-1DDBBF796366}"/>
              </a:ext>
            </a:extLst>
          </p:cNvPr>
          <p:cNvSpPr/>
          <p:nvPr/>
        </p:nvSpPr>
        <p:spPr>
          <a:xfrm>
            <a:off x="467544" y="1031289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La misión </a:t>
            </a:r>
            <a:r>
              <a:rPr lang="es-ES" sz="2400" b="1" dirty="0"/>
              <a:t>Celeste</a:t>
            </a:r>
            <a:r>
              <a:rPr lang="es-ES" sz="2400" dirty="0"/>
              <a:t> es una nueva iniciativa de la Agencia Espacial Europea (ESA) que intenta probar el uso de una constelación en </a:t>
            </a:r>
            <a:r>
              <a:rPr lang="es-ES" sz="2400" b="1" dirty="0"/>
              <a:t>Órbita Terrestre Baja (LEO) </a:t>
            </a:r>
            <a:r>
              <a:rPr lang="es-ES" sz="2400" dirty="0"/>
              <a:t>para  geoposicionamiento mediante un sistema de navegación.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456C726-23F4-460F-AFDB-C98439E4F943}"/>
              </a:ext>
            </a:extLst>
          </p:cNvPr>
          <p:cNvSpPr/>
          <p:nvPr/>
        </p:nvSpPr>
        <p:spPr>
          <a:xfrm>
            <a:off x="737574" y="2786815"/>
            <a:ext cx="7596844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2000" dirty="0"/>
              <a:t>Satélites: (In </a:t>
            </a:r>
            <a:r>
              <a:rPr lang="es-ES" sz="2000" dirty="0" err="1"/>
              <a:t>Orbit</a:t>
            </a:r>
            <a:r>
              <a:rPr lang="es-ES" sz="2000" dirty="0"/>
              <a:t> </a:t>
            </a:r>
            <a:r>
              <a:rPr lang="es-ES" sz="2000" dirty="0" err="1"/>
              <a:t>Demostration</a:t>
            </a:r>
            <a:r>
              <a:rPr lang="es-ES" sz="2000" dirty="0"/>
              <a:t>)</a:t>
            </a:r>
          </a:p>
          <a:p>
            <a:r>
              <a:rPr lang="es-ES" sz="2000" dirty="0"/>
              <a:t>	IOD-1 (12U) </a:t>
            </a:r>
            <a:r>
              <a:rPr lang="es-ES" sz="2000" dirty="0" err="1"/>
              <a:t>cubesat</a:t>
            </a:r>
            <a:r>
              <a:rPr lang="es-ES" sz="2000" dirty="0"/>
              <a:t> – GMV </a:t>
            </a:r>
          </a:p>
          <a:p>
            <a:r>
              <a:rPr lang="es-ES" sz="2000" dirty="0"/>
              <a:t>	IOD-2 (16U) </a:t>
            </a:r>
            <a:r>
              <a:rPr lang="es-ES" sz="2000" dirty="0" err="1"/>
              <a:t>cubesat</a:t>
            </a:r>
            <a:r>
              <a:rPr lang="es-ES" sz="2000" dirty="0"/>
              <a:t> – Thales Alenia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C87FC1C-BFBA-4E49-9E3E-A8B974019C60}"/>
              </a:ext>
            </a:extLst>
          </p:cNvPr>
          <p:cNvSpPr/>
          <p:nvPr/>
        </p:nvSpPr>
        <p:spPr>
          <a:xfrm>
            <a:off x="737574" y="4089888"/>
            <a:ext cx="759684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2000" dirty="0"/>
              <a:t>Lanzamiento: 					28 marzo 2026</a:t>
            </a:r>
          </a:p>
          <a:p>
            <a:r>
              <a:rPr lang="es-ES" sz="2000" dirty="0"/>
              <a:t>Recepción de la primera señal de navegación: 	8 abril 2026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2435C81-654B-4C9C-A3A6-F42B485DD9D9}"/>
              </a:ext>
            </a:extLst>
          </p:cNvPr>
          <p:cNvSpPr/>
          <p:nvPr/>
        </p:nvSpPr>
        <p:spPr>
          <a:xfrm>
            <a:off x="737574" y="5085184"/>
            <a:ext cx="7596844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sz="2000" dirty="0"/>
              <a:t>Constelación: 12 satélites (10 operativos + 2 reserva)</a:t>
            </a:r>
          </a:p>
          <a:p>
            <a:r>
              <a:rPr lang="es-ES" sz="2000" dirty="0"/>
              <a:t>Orbita: 500 km</a:t>
            </a:r>
          </a:p>
          <a:p>
            <a:r>
              <a:rPr lang="es-ES" sz="2000" dirty="0"/>
              <a:t>Despliegue: 2027-2028</a:t>
            </a:r>
          </a:p>
        </p:txBody>
      </p:sp>
    </p:spTree>
    <p:extLst>
      <p:ext uri="{BB962C8B-B14F-4D97-AF65-F5344CB8AC3E}">
        <p14:creationId xmlns:p14="http://schemas.microsoft.com/office/powerpoint/2010/main" val="41928192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id="{4F385487-FC91-4743-9E82-00534BD4DA6F}"/>
              </a:ext>
            </a:extLst>
          </p:cNvPr>
          <p:cNvSpPr txBox="1"/>
          <p:nvPr/>
        </p:nvSpPr>
        <p:spPr>
          <a:xfrm>
            <a:off x="0" y="260648"/>
            <a:ext cx="75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s-E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Celeste</a:t>
            </a:r>
            <a:endParaRPr lang="es-ES" sz="3200" b="1" dirty="0">
              <a:solidFill>
                <a:srgbClr val="FFC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FBA58D-8A6E-4ECC-81C7-D8F32B45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21277"/>
            <a:ext cx="724146" cy="7241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BD1F136-60C5-4B18-B31B-1DDBBF796366}"/>
              </a:ext>
            </a:extLst>
          </p:cNvPr>
          <p:cNvSpPr/>
          <p:nvPr/>
        </p:nvSpPr>
        <p:spPr>
          <a:xfrm>
            <a:off x="395536" y="919746"/>
            <a:ext cx="813690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Su propósito principal es actuar como una capa complementaria para el sistema </a:t>
            </a:r>
            <a:r>
              <a:rPr lang="es-ES" sz="2000" b="1" dirty="0"/>
              <a:t>Galileo </a:t>
            </a:r>
            <a:r>
              <a:rPr lang="es-ES" sz="2000" dirty="0"/>
              <a:t>para</a:t>
            </a:r>
            <a:r>
              <a:rPr lang="es-ES" sz="2000" b="1" dirty="0"/>
              <a:t>:</a:t>
            </a:r>
          </a:p>
          <a:p>
            <a:pPr algn="just"/>
            <a:endParaRPr lang="es-ES" sz="2000" b="1" dirty="0"/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ES" sz="2000" b="1" dirty="0"/>
              <a:t>Aumentar la  Resiliencia</a:t>
            </a:r>
            <a:r>
              <a:rPr lang="es-ES" sz="2000" dirty="0"/>
              <a:t>: Proporcionar señales de navegación más difíciles de interferir o "hackear" (</a:t>
            </a:r>
            <a:r>
              <a:rPr lang="es-ES" sz="2000" dirty="0" err="1"/>
              <a:t>anti-spoofing</a:t>
            </a:r>
            <a:r>
              <a:rPr lang="es-ES" sz="2000" dirty="0"/>
              <a:t>) gracias a que, al estar más cerca, la señal llega con mucha más potencia.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ES" sz="2000" b="1" dirty="0"/>
              <a:t>Mejorar la Navegación Urbana:</a:t>
            </a:r>
            <a:r>
              <a:rPr lang="es-ES" sz="2000" dirty="0"/>
              <a:t> Facilitar que el GPS/Galileo funcione mejor en "cañones urbanos" (calles con edificios muy altos) donde las señales de los satélites lejanos suelen rebotar o perderse.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ES" sz="2000" b="1" dirty="0"/>
              <a:t>Probar Nuevas Frecuencias:</a:t>
            </a:r>
            <a:r>
              <a:rPr lang="es-ES" sz="2000" dirty="0"/>
              <a:t> Experimentar con bandas de radio diferentes (como la banda S o UHF) que no se usan en los sistemas actuales para ver si son más eficientes.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ES" sz="2000" b="1" dirty="0"/>
              <a:t>Reducir el Tiempo de Convergencia:</a:t>
            </a:r>
            <a:r>
              <a:rPr lang="es-ES" sz="2000" dirty="0"/>
              <a:t> Ayudar a que los dispositivos (como tu móvil o un coche autónomo) obtengan una posición precisa de forma mucho más rápida.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s-ES" sz="2000" b="1" dirty="0"/>
              <a:t>Demostración Tecnológica:</a:t>
            </a:r>
            <a:r>
              <a:rPr lang="es-ES" sz="2000" dirty="0"/>
              <a:t> Validar que es viable y económico mantener una constelación de satélites pequeños para tareas de posicionamiento global.</a:t>
            </a:r>
          </a:p>
        </p:txBody>
      </p:sp>
    </p:spTree>
    <p:extLst>
      <p:ext uri="{BB962C8B-B14F-4D97-AF65-F5344CB8AC3E}">
        <p14:creationId xmlns:p14="http://schemas.microsoft.com/office/powerpoint/2010/main" val="18276790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7F95C119-3642-4C37-A1CA-CC985C646B03}"/>
              </a:ext>
            </a:extLst>
          </p:cNvPr>
          <p:cNvSpPr/>
          <p:nvPr/>
        </p:nvSpPr>
        <p:spPr>
          <a:xfrm>
            <a:off x="0" y="840778"/>
            <a:ext cx="91440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/>
              <a:t>Algunas diferencias entre Galileo  y Celeste:</a:t>
            </a:r>
          </a:p>
          <a:p>
            <a:endParaRPr lang="es-E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2000" dirty="0"/>
              <a:t>1. </a:t>
            </a:r>
            <a:r>
              <a:rPr lang="es-ES" sz="2000" b="1" dirty="0"/>
              <a:t>La Ley del Cuadrado Inverso </a:t>
            </a:r>
            <a:r>
              <a:rPr lang="es-ES" sz="2000" dirty="0"/>
              <a:t>(Potencia)</a:t>
            </a:r>
          </a:p>
          <a:p>
            <a:r>
              <a:rPr lang="es-ES" sz="2000" dirty="0"/>
              <a:t>	</a:t>
            </a:r>
            <a:r>
              <a:rPr lang="es-ES" dirty="0"/>
              <a:t>Como los satélites de Celeste están a solo 500 km de altura frente a los más de 23.000 	km de Galileo, la señal tiene que recorrer una distancia muchísimo menor.</a:t>
            </a:r>
          </a:p>
          <a:p>
            <a:r>
              <a:rPr lang="es-ES" dirty="0"/>
              <a:t>	</a:t>
            </a:r>
            <a:r>
              <a:rPr lang="es-ES" b="1" dirty="0"/>
              <a:t>Tiempo de viaje: 0,07 segundos Galileo – 0,002 segundos Celeste.</a:t>
            </a:r>
          </a:p>
          <a:p>
            <a:endParaRPr lang="es-ES" sz="2000" dirty="0"/>
          </a:p>
          <a:p>
            <a:r>
              <a:rPr lang="es-ES" sz="2000" dirty="0"/>
              <a:t>    	</a:t>
            </a:r>
            <a:r>
              <a:rPr lang="es-ES" u="sng" dirty="0"/>
              <a:t>Resultado</a:t>
            </a:r>
            <a:r>
              <a:rPr lang="es-ES" dirty="0"/>
              <a:t>: La señal de Celeste llega a la Tierra con una potencia hasta 100 veces 	superior. Esto permite que el receptor reciba la señal incluso dentro de edificios o 	bajo follaje denso, donde Galileo normalmente falla. </a:t>
            </a:r>
          </a:p>
          <a:p>
            <a:r>
              <a:rPr lang="es-ES" sz="2000" dirty="0"/>
              <a:t>	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2000" dirty="0"/>
              <a:t>2. </a:t>
            </a:r>
            <a:r>
              <a:rPr lang="es-ES" sz="2000" b="1" dirty="0"/>
              <a:t>Geometría Dinámica </a:t>
            </a:r>
            <a:r>
              <a:rPr lang="es-ES" sz="2000" dirty="0"/>
              <a:t>(Cambio de ángulo)</a:t>
            </a:r>
          </a:p>
          <a:p>
            <a:r>
              <a:rPr lang="es-ES" sz="2000" dirty="0"/>
              <a:t>	</a:t>
            </a:r>
            <a:r>
              <a:rPr lang="es-ES" dirty="0"/>
              <a:t>Los satélites de órbita media (Galileo) se mueven lentamente desde nuestra 	perspectiva en el suelo. Los satélites de órbita baja (Celeste) cruzan el cielo muy 	rápido.</a:t>
            </a:r>
          </a:p>
          <a:p>
            <a:endParaRPr lang="es-ES" dirty="0"/>
          </a:p>
          <a:p>
            <a:r>
              <a:rPr lang="es-ES" dirty="0"/>
              <a:t>    	</a:t>
            </a:r>
            <a:r>
              <a:rPr lang="es-ES" u="sng" dirty="0"/>
              <a:t>Ventaja</a:t>
            </a:r>
            <a:r>
              <a:rPr lang="es-ES" dirty="0"/>
              <a:t>: Al cambiar de posición tan rápido, los satélites "ven" el entorno desde 	muchos ángulos en poco tiempo. Esto ayuda a resolver el problema de los rebotes de 	señal (</a:t>
            </a:r>
            <a:r>
              <a:rPr lang="es-ES" dirty="0" err="1"/>
              <a:t>multitrayecto</a:t>
            </a:r>
            <a:r>
              <a:rPr lang="es-ES" dirty="0"/>
              <a:t>) en las ciudades, permitiendo que el receptor calcule su posición 	mucho más rápido.</a:t>
            </a:r>
          </a:p>
          <a:p>
            <a:endParaRPr lang="es-ES" sz="2000" dirty="0"/>
          </a:p>
        </p:txBody>
      </p:sp>
      <p:sp>
        <p:nvSpPr>
          <p:cNvPr id="18" name="1 CuadroTexto">
            <a:extLst>
              <a:ext uri="{FF2B5EF4-FFF2-40B4-BE49-F238E27FC236}">
                <a16:creationId xmlns:a16="http://schemas.microsoft.com/office/drawing/2014/main" id="{626150EC-21A2-45BD-8968-216BDDC310D2}"/>
              </a:ext>
            </a:extLst>
          </p:cNvPr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Celeste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2D571EC-A041-4032-8DA6-AC9EDE9C0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632"/>
            <a:ext cx="724146" cy="7241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9479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7F95C119-3642-4C37-A1CA-CC985C646B03}"/>
              </a:ext>
            </a:extLst>
          </p:cNvPr>
          <p:cNvSpPr/>
          <p:nvPr/>
        </p:nvSpPr>
        <p:spPr>
          <a:xfrm>
            <a:off x="0" y="855289"/>
            <a:ext cx="914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/>
              <a:t>Algunas diferencias entre Galileo  y Celeste:</a:t>
            </a:r>
          </a:p>
          <a:p>
            <a:endParaRPr lang="es-ES" sz="2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2000" dirty="0"/>
              <a:t>3. </a:t>
            </a:r>
            <a:r>
              <a:rPr lang="es-ES" sz="2000" b="1" dirty="0"/>
              <a:t>Efecto Doppler </a:t>
            </a:r>
            <a:r>
              <a:rPr lang="es-ES" sz="2000" dirty="0"/>
              <a:t>(Velocidad) </a:t>
            </a:r>
          </a:p>
          <a:p>
            <a:pPr lvl="1"/>
            <a:r>
              <a:rPr lang="es-ES" sz="2000" dirty="0"/>
              <a:t>	</a:t>
            </a:r>
            <a:r>
              <a:rPr lang="es-ES" dirty="0"/>
              <a:t>Cada 90 min una vuelta a la Tierra.</a:t>
            </a:r>
          </a:p>
          <a:p>
            <a:r>
              <a:rPr lang="es-ES" dirty="0"/>
              <a:t>	Debido a su alta velocidad orbital (unos 27.000 km/h frente a 13.000 km/h), las 	señales de Celeste experimentan un Efecto Doppler muy marcado (el cambio de tono 	que escuchas cuando pasa una ambulancia).</a:t>
            </a:r>
          </a:p>
          <a:p>
            <a:endParaRPr lang="es-ES" sz="2000" dirty="0"/>
          </a:p>
          <a:p>
            <a:r>
              <a:rPr lang="es-ES" sz="2000" dirty="0"/>
              <a:t>    	</a:t>
            </a:r>
            <a:r>
              <a:rPr lang="es-ES" u="sng" dirty="0"/>
              <a:t>Utilidad</a:t>
            </a:r>
            <a:r>
              <a:rPr lang="es-ES" dirty="0"/>
              <a:t>: Este cambio de frecuencia tan drástico es una firma única. Hace más difícil	de falsificar por un atacante en tierra, lo que convierte a Celeste en un escudo contra  	</a:t>
            </a:r>
            <a:r>
              <a:rPr lang="es-ES" dirty="0" err="1"/>
              <a:t>spoofing</a:t>
            </a:r>
            <a:r>
              <a:rPr lang="es-ES" dirty="0"/>
              <a:t> (señales falsas de GPS).</a:t>
            </a:r>
          </a:p>
        </p:txBody>
      </p:sp>
      <p:sp>
        <p:nvSpPr>
          <p:cNvPr id="3" name="1 CuadroTexto">
            <a:extLst>
              <a:ext uri="{FF2B5EF4-FFF2-40B4-BE49-F238E27FC236}">
                <a16:creationId xmlns:a16="http://schemas.microsoft.com/office/drawing/2014/main" id="{A5F01E10-4E34-413A-9E93-28D36750B9D8}"/>
              </a:ext>
            </a:extLst>
          </p:cNvPr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Celeste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EAD72F-DC8F-440E-8173-F18B986CB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632"/>
            <a:ext cx="724146" cy="7241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116568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id="{A5F01E10-4E34-413A-9E93-28D36750B9D8}"/>
              </a:ext>
            </a:extLst>
          </p:cNvPr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Celeste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EAD72F-DC8F-440E-8173-F18B986CB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632"/>
            <a:ext cx="724146" cy="7241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51E1891-DD08-4ED0-A631-2ACD7694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068960"/>
            <a:ext cx="4896544" cy="36724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FE21CC-5128-419A-98D0-3972B14B9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052736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2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683568" y="4272297"/>
            <a:ext cx="5978619" cy="21837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2766578" y="2299668"/>
            <a:ext cx="5400600" cy="1512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ext Box 88"/>
          <p:cNvSpPr txBox="1">
            <a:spLocks noChangeArrowheads="1"/>
          </p:cNvSpPr>
          <p:nvPr/>
        </p:nvSpPr>
        <p:spPr bwMode="auto">
          <a:xfrm>
            <a:off x="395536" y="4321403"/>
            <a:ext cx="4571764" cy="191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ts val="4320"/>
              </a:lnSpc>
              <a:spcBef>
                <a:spcPct val="50000"/>
              </a:spcBef>
              <a:defRPr/>
            </a:pPr>
            <a:r>
              <a:rPr lang="es-ES_tradnl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IRSS</a:t>
            </a:r>
          </a:p>
          <a:p>
            <a:pPr algn="r">
              <a:lnSpc>
                <a:spcPts val="2800"/>
              </a:lnSpc>
              <a:spcBef>
                <a:spcPct val="50000"/>
              </a:spcBef>
              <a:defRPr/>
            </a:pPr>
            <a:r>
              <a:rPr lang="es-ES_tradnl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</a:t>
            </a: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Indian Regional Navigation </a:t>
            </a:r>
          </a:p>
          <a:p>
            <a:pPr algn="r">
              <a:lnSpc>
                <a:spcPts val="2800"/>
              </a:lnSpc>
              <a:spcBef>
                <a:spcPct val="50000"/>
              </a:spcBef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Satellite System</a:t>
            </a:r>
            <a:r>
              <a:rPr lang="es-ES_tradnl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)</a:t>
            </a:r>
          </a:p>
        </p:txBody>
      </p:sp>
      <p:pic>
        <p:nvPicPr>
          <p:cNvPr id="6" name="Picture 95" descr="https://directory.eoportal.org/image/image_gallery?uuid=404078d7-5cda-4c8a-b02e-5634004d4a7b&amp;groupId=163813&amp;t=1366365289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513"/>
            <a:ext cx="3267310" cy="27593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://www.indileak.com/wp-content/uploads/2014/04/in-orbit-sattel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67232"/>
            <a:ext cx="3888431" cy="23887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6"/>
          <p:cNvSpPr txBox="1">
            <a:spLocks noChangeArrowheads="1"/>
          </p:cNvSpPr>
          <p:nvPr/>
        </p:nvSpPr>
        <p:spPr bwMode="auto">
          <a:xfrm>
            <a:off x="3486658" y="2440256"/>
            <a:ext cx="58483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QZSS</a:t>
            </a: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(Quasi-Zenith Satellite System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671838" y="757849"/>
            <a:ext cx="5472162" cy="1323439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000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ternateGothic2 BT" panose="020B0608020202050204" pitchFamily="34" charset="0"/>
              </a:rPr>
              <a:t>CONSTELACIONES</a:t>
            </a:r>
          </a:p>
          <a:p>
            <a:pPr algn="ctr"/>
            <a:r>
              <a:rPr lang="es-ES" sz="4000" spc="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ternateGothic2 BT" panose="020B0608020202050204" pitchFamily="34" charset="0"/>
              </a:rPr>
              <a:t>REGIONALES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16038"/>
            <a:ext cx="974444" cy="82502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65" y="4328134"/>
            <a:ext cx="979203" cy="829058"/>
          </a:xfrm>
          <a:prstGeom prst="rect">
            <a:avLst/>
          </a:prstGeom>
        </p:spPr>
      </p:pic>
      <p:sp>
        <p:nvSpPr>
          <p:cNvPr id="14" name="1 CuadroTexto">
            <a:extLst>
              <a:ext uri="{FF2B5EF4-FFF2-40B4-BE49-F238E27FC236}">
                <a16:creationId xmlns:a16="http://schemas.microsoft.com/office/drawing/2014/main" id="{90E19708-E4D5-42EC-8C5B-989B62EB2B71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</p:spTree>
    <p:extLst>
      <p:ext uri="{BB962C8B-B14F-4D97-AF65-F5344CB8AC3E}">
        <p14:creationId xmlns:p14="http://schemas.microsoft.com/office/powerpoint/2010/main" val="31833495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>
            <a:extLst>
              <a:ext uri="{FF2B5EF4-FFF2-40B4-BE49-F238E27FC236}">
                <a16:creationId xmlns:a16="http://schemas.microsoft.com/office/drawing/2014/main" id="{A5F01E10-4E34-413A-9E93-28D36750B9D8}"/>
              </a:ext>
            </a:extLst>
          </p:cNvPr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Celeste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EAD72F-DC8F-440E-8173-F18B986CB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632"/>
            <a:ext cx="724146" cy="7241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1BB94CA-EC92-402B-8FC2-017C6419BF2E}"/>
              </a:ext>
            </a:extLst>
          </p:cNvPr>
          <p:cNvSpPr/>
          <p:nvPr/>
        </p:nvSpPr>
        <p:spPr>
          <a:xfrm>
            <a:off x="107504" y="960343"/>
            <a:ext cx="9144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/>
              <a:t>Frecuencias de las señales:</a:t>
            </a:r>
          </a:p>
          <a:p>
            <a:endParaRPr lang="es-ES" sz="2000" b="1" dirty="0"/>
          </a:p>
          <a:p>
            <a:r>
              <a:rPr lang="es-ES" sz="2000" dirty="0"/>
              <a:t>	</a:t>
            </a:r>
            <a:r>
              <a:rPr lang="es-ES" dirty="0"/>
              <a:t>S-band: Señales de navegación bidireccionales en banda S, para capacidades de 	posicionamiento avanzadas mediante ondas satelitales 5G.</a:t>
            </a:r>
          </a:p>
          <a:p>
            <a:endParaRPr lang="es-ES" dirty="0"/>
          </a:p>
          <a:p>
            <a:r>
              <a:rPr lang="es-ES" dirty="0"/>
              <a:t>	C-band: Señales en banda C, para mayor resistencia a interferencias y bloqueos.</a:t>
            </a:r>
          </a:p>
          <a:p>
            <a:endParaRPr lang="es-ES" dirty="0"/>
          </a:p>
          <a:p>
            <a:r>
              <a:rPr lang="es-ES" dirty="0"/>
              <a:t>	UHF: Señales en banda UHF, para una mayor penetración y posicionamiento en 	interiores.</a:t>
            </a:r>
          </a:p>
          <a:p>
            <a:endParaRPr lang="es-E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A67111-A650-408F-9EA1-7D6DE836E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Señales de navegación bidireccionales en banda S, para capacidades de posicionamiento avanzadas mediante ondas satelitales 5G.</a:t>
            </a:r>
            <a:r>
              <a:rPr kumimoji="0" lang="es-ES" altLang="es-E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875435-A2FA-4AEF-A988-E59E382DD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780" y="3877315"/>
            <a:ext cx="5904656" cy="298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235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5DE5529-ED54-4895-9C37-CFE284927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8168884" cy="4392487"/>
          </a:xfrm>
          <a:prstGeom prst="rect">
            <a:avLst/>
          </a:prstGeom>
        </p:spPr>
      </p:pic>
      <p:sp>
        <p:nvSpPr>
          <p:cNvPr id="7" name="1 CuadroTexto">
            <a:extLst>
              <a:ext uri="{FF2B5EF4-FFF2-40B4-BE49-F238E27FC236}">
                <a16:creationId xmlns:a16="http://schemas.microsoft.com/office/drawing/2014/main" id="{50B7A71C-A468-4AC3-A700-386983CC2B89}"/>
              </a:ext>
            </a:extLst>
          </p:cNvPr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Curiosidades</a:t>
            </a:r>
            <a:endParaRPr lang="es-E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566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09DD3D0-916B-4695-BB60-7CCB00575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41510"/>
            <a:ext cx="6630325" cy="25244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659533D-69EE-46D7-A377-5C99FE47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789040"/>
            <a:ext cx="6868484" cy="2524477"/>
          </a:xfrm>
          <a:prstGeom prst="rect">
            <a:avLst/>
          </a:prstGeom>
        </p:spPr>
      </p:pic>
      <p:sp>
        <p:nvSpPr>
          <p:cNvPr id="8" name="1 CuadroTexto">
            <a:extLst>
              <a:ext uri="{FF2B5EF4-FFF2-40B4-BE49-F238E27FC236}">
                <a16:creationId xmlns:a16="http://schemas.microsoft.com/office/drawing/2014/main" id="{EA24C4C2-3613-4098-9337-3E6FDAA98B59}"/>
              </a:ext>
            </a:extLst>
          </p:cNvPr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Curiosidades</a:t>
            </a:r>
            <a:endParaRPr lang="es-E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8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E52BAC-17B1-4A7D-9670-14CBA772F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54842"/>
            <a:ext cx="6554115" cy="277216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62E79B4-30E6-40F4-A6E2-E1F49744A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77072"/>
            <a:ext cx="6658904" cy="2172003"/>
          </a:xfrm>
          <a:prstGeom prst="rect">
            <a:avLst/>
          </a:prstGeom>
        </p:spPr>
      </p:pic>
      <p:sp>
        <p:nvSpPr>
          <p:cNvPr id="8" name="1 CuadroTexto">
            <a:extLst>
              <a:ext uri="{FF2B5EF4-FFF2-40B4-BE49-F238E27FC236}">
                <a16:creationId xmlns:a16="http://schemas.microsoft.com/office/drawing/2014/main" id="{68713510-6230-4ECA-AC9B-EA0127E2662D}"/>
              </a:ext>
            </a:extLst>
          </p:cNvPr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Curiosidades</a:t>
            </a:r>
            <a:endParaRPr lang="es-E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609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6B8776-D96F-4659-9228-310699103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5334000"/>
          </a:xfrm>
          <a:prstGeom prst="rect">
            <a:avLst/>
          </a:prstGeom>
        </p:spPr>
      </p:pic>
      <p:sp>
        <p:nvSpPr>
          <p:cNvPr id="5" name="1 CuadroTexto">
            <a:extLst>
              <a:ext uri="{FF2B5EF4-FFF2-40B4-BE49-F238E27FC236}">
                <a16:creationId xmlns:a16="http://schemas.microsoft.com/office/drawing/2014/main" id="{B7EDCA97-64DA-4191-A319-F0176AA8D703}"/>
              </a:ext>
            </a:extLst>
          </p:cNvPr>
          <p:cNvSpPr txBox="1"/>
          <p:nvPr/>
        </p:nvSpPr>
        <p:spPr>
          <a:xfrm>
            <a:off x="0" y="260648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Curiosidades</a:t>
            </a:r>
            <a:endParaRPr lang="es-E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359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hlinkClick r:id="rId2"/>
            <a:extLst>
              <a:ext uri="{FF2B5EF4-FFF2-40B4-BE49-F238E27FC236}">
                <a16:creationId xmlns:a16="http://schemas.microsoft.com/office/drawing/2014/main" id="{D3360F84-0F99-4359-ADB0-BAD9725610D6}"/>
              </a:ext>
            </a:extLst>
          </p:cNvPr>
          <p:cNvSpPr/>
          <p:nvPr/>
        </p:nvSpPr>
        <p:spPr>
          <a:xfrm>
            <a:off x="971600" y="234888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3"/>
              </a:rPr>
              <a:t>https://www.ipses.com/eng/in-depth-analysis/standard-of-time-definition/</a:t>
            </a:r>
            <a:endParaRPr lang="es-ES" dirty="0"/>
          </a:p>
          <a:p>
            <a:endParaRPr lang="es-ES" dirty="0"/>
          </a:p>
        </p:txBody>
      </p:sp>
      <p:sp>
        <p:nvSpPr>
          <p:cNvPr id="3" name="Rectángulo 2">
            <a:hlinkClick r:id="rId4"/>
            <a:extLst>
              <a:ext uri="{FF2B5EF4-FFF2-40B4-BE49-F238E27FC236}">
                <a16:creationId xmlns:a16="http://schemas.microsoft.com/office/drawing/2014/main" id="{5A964AB9-5062-4B60-8129-F5729DF16352}"/>
              </a:ext>
            </a:extLst>
          </p:cNvPr>
          <p:cNvSpPr/>
          <p:nvPr/>
        </p:nvSpPr>
        <p:spPr>
          <a:xfrm>
            <a:off x="971600" y="2924944"/>
            <a:ext cx="40028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http://www.leapsecond.com/m/gps.htm</a:t>
            </a:r>
            <a:endParaRPr lang="es-E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75FDE89-EE0A-4C56-B0DA-8B2D668E398A}"/>
              </a:ext>
            </a:extLst>
          </p:cNvPr>
          <p:cNvSpPr/>
          <p:nvPr/>
        </p:nvSpPr>
        <p:spPr>
          <a:xfrm>
            <a:off x="1043608" y="3563725"/>
            <a:ext cx="4302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https://share.google/MmBJixHQnGeIUS8cw</a:t>
            </a:r>
            <a:endParaRPr lang="es-ES" u="sng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1718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2000px-Comparison_satellite_navigation_orbi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644008" cy="46428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E9ED1BB-BEEB-4B0C-AFCC-F82969599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4149852"/>
            <a:ext cx="5719746" cy="2718451"/>
          </a:xfrm>
          <a:prstGeom prst="rect">
            <a:avLst/>
          </a:prstGeom>
        </p:spPr>
      </p:pic>
      <p:sp>
        <p:nvSpPr>
          <p:cNvPr id="5" name="1 CuadroTexto">
            <a:extLst>
              <a:ext uri="{FF2B5EF4-FFF2-40B4-BE49-F238E27FC236}">
                <a16:creationId xmlns:a16="http://schemas.microsoft.com/office/drawing/2014/main" id="{4A6BE9A3-5372-4EA1-A9BD-A5338BE358EB}"/>
              </a:ext>
            </a:extLst>
          </p:cNvPr>
          <p:cNvSpPr txBox="1"/>
          <p:nvPr/>
        </p:nvSpPr>
        <p:spPr>
          <a:xfrm>
            <a:off x="0" y="260648"/>
            <a:ext cx="7596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</a:t>
            </a:r>
            <a:r>
              <a:rPr lang="es-ES" sz="2400" dirty="0">
                <a:solidFill>
                  <a:srgbClr val="FFC000"/>
                </a:solidFill>
              </a:rPr>
              <a:t>Sistemas Existentes</a:t>
            </a:r>
          </a:p>
        </p:txBody>
      </p:sp>
    </p:spTree>
    <p:extLst>
      <p:ext uri="{BB962C8B-B14F-4D97-AF65-F5344CB8AC3E}">
        <p14:creationId xmlns:p14="http://schemas.microsoft.com/office/powerpoint/2010/main" val="31833495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4284</TotalTime>
  <Words>3731</Words>
  <Application>Microsoft Office PowerPoint</Application>
  <PresentationFormat>Presentación en pantalla (4:3)</PresentationFormat>
  <Paragraphs>598</Paragraphs>
  <Slides>85</Slides>
  <Notes>12</Notes>
  <HiddenSlides>9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85</vt:i4>
      </vt:variant>
    </vt:vector>
  </HeadingPairs>
  <TitlesOfParts>
    <vt:vector size="97" baseType="lpstr">
      <vt:lpstr>ＭＳ Ｐゴシック</vt:lpstr>
      <vt:lpstr>AlternateGothic2 BT</vt:lpstr>
      <vt:lpstr>Arial</vt:lpstr>
      <vt:lpstr>Arial Unicode MS</vt:lpstr>
      <vt:lpstr>Calibri</vt:lpstr>
      <vt:lpstr>Courier New</vt:lpstr>
      <vt:lpstr>GreekPlus</vt:lpstr>
      <vt:lpstr>Inter Var</vt:lpstr>
      <vt:lpstr>Tahoma</vt:lpstr>
      <vt:lpstr>Times New Roman</vt:lpstr>
      <vt:lpstr>Wingdings</vt:lpstr>
      <vt:lpstr>Tema1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Victoria Álvarez Árias</dc:creator>
  <cp:lastModifiedBy>Vicente de Blanco Medina</cp:lastModifiedBy>
  <cp:revision>216</cp:revision>
  <dcterms:created xsi:type="dcterms:W3CDTF">2016-03-11T10:25:01Z</dcterms:created>
  <dcterms:modified xsi:type="dcterms:W3CDTF">2026-04-26T09:12:31Z</dcterms:modified>
</cp:coreProperties>
</file>