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72" r:id="rId1"/>
  </p:sldMasterIdLst>
  <p:notesMasterIdLst>
    <p:notesMasterId r:id="rId82"/>
  </p:notesMasterIdLst>
  <p:handoutMasterIdLst>
    <p:handoutMasterId r:id="rId83"/>
  </p:handoutMasterIdLst>
  <p:sldIdLst>
    <p:sldId id="313" r:id="rId2"/>
    <p:sldId id="543" r:id="rId3"/>
    <p:sldId id="544" r:id="rId4"/>
    <p:sldId id="549" r:id="rId5"/>
    <p:sldId id="556" r:id="rId6"/>
    <p:sldId id="550" r:id="rId7"/>
    <p:sldId id="545" r:id="rId8"/>
    <p:sldId id="558" r:id="rId9"/>
    <p:sldId id="557" r:id="rId10"/>
    <p:sldId id="559" r:id="rId11"/>
    <p:sldId id="560" r:id="rId12"/>
    <p:sldId id="561" r:id="rId13"/>
    <p:sldId id="562" r:id="rId14"/>
    <p:sldId id="563" r:id="rId15"/>
    <p:sldId id="551" r:id="rId16"/>
    <p:sldId id="564" r:id="rId17"/>
    <p:sldId id="565" r:id="rId18"/>
    <p:sldId id="566" r:id="rId19"/>
    <p:sldId id="567" r:id="rId20"/>
    <p:sldId id="568" r:id="rId21"/>
    <p:sldId id="632" r:id="rId22"/>
    <p:sldId id="571" r:id="rId23"/>
    <p:sldId id="585" r:id="rId24"/>
    <p:sldId id="586" r:id="rId25"/>
    <p:sldId id="627" r:id="rId26"/>
    <p:sldId id="583" r:id="rId27"/>
    <p:sldId id="582" r:id="rId28"/>
    <p:sldId id="584" r:id="rId29"/>
    <p:sldId id="587" r:id="rId30"/>
    <p:sldId id="579" r:id="rId31"/>
    <p:sldId id="573" r:id="rId32"/>
    <p:sldId id="574" r:id="rId33"/>
    <p:sldId id="575" r:id="rId34"/>
    <p:sldId id="577" r:id="rId35"/>
    <p:sldId id="576" r:id="rId36"/>
    <p:sldId id="578" r:id="rId37"/>
    <p:sldId id="581" r:id="rId38"/>
    <p:sldId id="588" r:id="rId39"/>
    <p:sldId id="590" r:id="rId40"/>
    <p:sldId id="589" r:id="rId41"/>
    <p:sldId id="592" r:id="rId42"/>
    <p:sldId id="591" r:id="rId43"/>
    <p:sldId id="628" r:id="rId44"/>
    <p:sldId id="594" r:id="rId45"/>
    <p:sldId id="595" r:id="rId46"/>
    <p:sldId id="596" r:id="rId47"/>
    <p:sldId id="597" r:id="rId48"/>
    <p:sldId id="600" r:id="rId49"/>
    <p:sldId id="599" r:id="rId50"/>
    <p:sldId id="598" r:id="rId51"/>
    <p:sldId id="601" r:id="rId52"/>
    <p:sldId id="602" r:id="rId53"/>
    <p:sldId id="603" r:id="rId54"/>
    <p:sldId id="608" r:id="rId55"/>
    <p:sldId id="609" r:id="rId56"/>
    <p:sldId id="610" r:id="rId57"/>
    <p:sldId id="604" r:id="rId58"/>
    <p:sldId id="611" r:id="rId59"/>
    <p:sldId id="612" r:id="rId60"/>
    <p:sldId id="613" r:id="rId61"/>
    <p:sldId id="614" r:id="rId62"/>
    <p:sldId id="615" r:id="rId63"/>
    <p:sldId id="616" r:id="rId64"/>
    <p:sldId id="617" r:id="rId65"/>
    <p:sldId id="618" r:id="rId66"/>
    <p:sldId id="621" r:id="rId67"/>
    <p:sldId id="629" r:id="rId68"/>
    <p:sldId id="630" r:id="rId69"/>
    <p:sldId id="631" r:id="rId70"/>
    <p:sldId id="622" r:id="rId71"/>
    <p:sldId id="606" r:id="rId72"/>
    <p:sldId id="605" r:id="rId73"/>
    <p:sldId id="619" r:id="rId74"/>
    <p:sldId id="620" r:id="rId75"/>
    <p:sldId id="626" r:id="rId76"/>
    <p:sldId id="607" r:id="rId77"/>
    <p:sldId id="623" r:id="rId78"/>
    <p:sldId id="624" r:id="rId79"/>
    <p:sldId id="625" r:id="rId80"/>
    <p:sldId id="462" r:id="rId81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vi" initials="J" lastIdx="1" clrIdx="0">
    <p:extLst>
      <p:ext uri="{19B8F6BF-5375-455C-9EA6-DF929625EA0E}">
        <p15:presenceInfo xmlns:p15="http://schemas.microsoft.com/office/powerpoint/2012/main" userId="Jav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F3E3E"/>
    <a:srgbClr val="532476"/>
    <a:srgbClr val="C00000"/>
    <a:srgbClr val="FF7D7D"/>
    <a:srgbClr val="DBEEF4"/>
    <a:srgbClr val="EBF1DE"/>
    <a:srgbClr val="D2ECB6"/>
    <a:srgbClr val="FFFF9B"/>
    <a:srgbClr val="8E533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81" autoAdjust="0"/>
    <p:restoredTop sz="76959" autoAdjust="0"/>
  </p:normalViewPr>
  <p:slideViewPr>
    <p:cSldViewPr snapToGrid="0">
      <p:cViewPr varScale="1">
        <p:scale>
          <a:sx n="88" d="100"/>
          <a:sy n="88" d="100"/>
        </p:scale>
        <p:origin x="1734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15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FFA9A48-E93E-4701-9587-92D1978F4B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873F620-15C8-4850-9C1D-F07FE4C4BE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F8109-96DC-4BC6-A0EE-FA64AB677C8B}" type="datetimeFigureOut">
              <a:rPr lang="es-ES" smtClean="0"/>
              <a:t>29/04/2026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3BBCF6D-9146-4482-8674-2B4264D0CD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6B037E-8F55-47DD-A948-EA66089080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8D77B-D88B-4B6C-95AE-D304961E0A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0404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8C4EB-86C4-4810-8C0A-5C935C798FBA}" type="datetimeFigureOut">
              <a:rPr lang="es-ES" smtClean="0"/>
              <a:t>29/04/2026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F7772-3B70-4206-AE71-A6517A687D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484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8095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2ª Idea: el control de toda la población (100%)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De certeza de la inspección en campo -&gt; Indicio muy probable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En positivo: que me diga si ha ocurrido algo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En negativo: que me diga si </a:t>
            </a:r>
            <a:r>
              <a:rPr lang="es-ES" b="1" dirty="0"/>
              <a:t>no</a:t>
            </a:r>
            <a:r>
              <a:rPr lang="es-ES" dirty="0"/>
              <a:t> ha ocurrido algo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3414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3ª Idea: el control de toda la población (100%)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De certeza de la inspección en campo -&gt; Indicio muy probable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En positivo: que me diga si ha ocurrido algo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En negativo: que me diga si </a:t>
            </a:r>
            <a:r>
              <a:rPr lang="es-ES" b="1" dirty="0"/>
              <a:t>no</a:t>
            </a:r>
            <a:r>
              <a:rPr lang="es-ES" dirty="0"/>
              <a:t> ha ocurrido algo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322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2ª Idea: Explotar los datos de teledetección más intensamente: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De foto-interpretar (también con ortofoto) -&gt; Análisis de la firma espectral mediante índices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 hace de forma automática -&gt; Scripting, ML,…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7011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2ª Idea: Explotar los datos de teledetección más intensamente: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De foto-interpretar (también con ortofoto) -&gt; Análisis de la firma espectral mediante índices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 hace de forma automática -&gt; Scripting, ML,…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3362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2ª Idea: Explotar los datos de teledetección más intensamente: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De foto-interpretar (también con ortofoto) -&gt; Análisis de la firma espectral mediante índices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 hace de forma automática -&gt; Scripting, ML,…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2704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FEGA\2021\2021-04-15_Jornada </a:t>
            </a:r>
            <a:r>
              <a:rPr lang="es-ES" dirty="0" err="1"/>
              <a:t>ITACyL</a:t>
            </a:r>
            <a:r>
              <a:rPr lang="es-ES" dirty="0"/>
              <a:t> On-Line Monitorización\2021-04-15_Jornada On-Line Monitorización_v4.pptx</a:t>
            </a:r>
          </a:p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FEGA\2022\2022-02-23_9ª Reunión Grupo Avanzado Monitorización\3.3_2022-02-23_Monitorizacion </a:t>
            </a:r>
            <a:r>
              <a:rPr lang="es-ES" dirty="0" err="1"/>
              <a:t>CbM</a:t>
            </a:r>
            <a:r>
              <a:rPr lang="es-ES" dirty="0"/>
              <a:t> </a:t>
            </a:r>
            <a:r>
              <a:rPr lang="es-ES" dirty="0" err="1"/>
              <a:t>CyL_Mejoras</a:t>
            </a:r>
            <a:r>
              <a:rPr lang="es-ES" dirty="0"/>
              <a:t> Fase Automática.pptx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8147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FEGA\2021\2021-04-15_Jornada </a:t>
            </a:r>
            <a:r>
              <a:rPr lang="es-ES" dirty="0" err="1"/>
              <a:t>ITACyL</a:t>
            </a:r>
            <a:r>
              <a:rPr lang="es-ES" dirty="0"/>
              <a:t> On-Line Monitorización\2021-04-15_Jornada On-Line Monitorización_v4.pptx</a:t>
            </a:r>
          </a:p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FEGA\2022\2022-02-23_9ª Reunión Grupo Avanzado Monitorización\3.3_2022-02-23_Monitorizacion </a:t>
            </a:r>
            <a:r>
              <a:rPr lang="es-ES" dirty="0" err="1"/>
              <a:t>CbM</a:t>
            </a:r>
            <a:r>
              <a:rPr lang="es-ES" dirty="0"/>
              <a:t> </a:t>
            </a:r>
            <a:r>
              <a:rPr lang="es-ES" dirty="0" err="1"/>
              <a:t>CyL_Mejoras</a:t>
            </a:r>
            <a:r>
              <a:rPr lang="es-ES" dirty="0"/>
              <a:t> Fase Automática.pptx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06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FEGA\2021\2021-04-15_Jornada </a:t>
            </a:r>
            <a:r>
              <a:rPr lang="es-ES" dirty="0" err="1"/>
              <a:t>ITACyL</a:t>
            </a:r>
            <a:r>
              <a:rPr lang="es-ES" dirty="0"/>
              <a:t> On-Line Monitorización\2021-04-15_Jornada On-Line Monitorización_v4.pptx</a:t>
            </a:r>
          </a:p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FEGA\2022\2022-02-23_9ª Reunión Grupo Avanzado Monitorización\3.3_2022-02-23_Monitorizacion </a:t>
            </a:r>
            <a:r>
              <a:rPr lang="es-ES" dirty="0" err="1"/>
              <a:t>CbM</a:t>
            </a:r>
            <a:r>
              <a:rPr lang="es-ES" dirty="0"/>
              <a:t> </a:t>
            </a:r>
            <a:r>
              <a:rPr lang="es-ES" dirty="0" err="1"/>
              <a:t>CyL_Mejoras</a:t>
            </a:r>
            <a:r>
              <a:rPr lang="es-ES" dirty="0"/>
              <a:t> Fase Automática.pptx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0964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FEGA\2021\2021-04-15_Jornada </a:t>
            </a:r>
            <a:r>
              <a:rPr lang="es-ES" dirty="0" err="1"/>
              <a:t>ITACyL</a:t>
            </a:r>
            <a:r>
              <a:rPr lang="es-ES" dirty="0"/>
              <a:t> On-Line Monitorización\2021-04-15_Jornada On-Line Monitorización_v4.pptx</a:t>
            </a:r>
          </a:p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FEGA\2022\2022-02-23_9ª Reunión Grupo Avanzado Monitorización\3.3_2022-02-23_Monitorizacion </a:t>
            </a:r>
            <a:r>
              <a:rPr lang="es-ES" dirty="0" err="1"/>
              <a:t>CbM</a:t>
            </a:r>
            <a:r>
              <a:rPr lang="es-ES" dirty="0"/>
              <a:t> </a:t>
            </a:r>
            <a:r>
              <a:rPr lang="es-ES" dirty="0" err="1"/>
              <a:t>CyL_Mejoras</a:t>
            </a:r>
            <a:r>
              <a:rPr lang="es-ES" dirty="0"/>
              <a:t> Fase Automática.pptx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404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FEGA\2021\2021-04-15_Jornada </a:t>
            </a:r>
            <a:r>
              <a:rPr lang="es-ES" dirty="0" err="1"/>
              <a:t>ITACyL</a:t>
            </a:r>
            <a:r>
              <a:rPr lang="es-ES" dirty="0"/>
              <a:t> On-Line Monitorización\2021-04-15_Jornada On-Line Monitorización_v4.pptx</a:t>
            </a:r>
          </a:p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FEGA\2022\2022-02-23_9ª Reunión Grupo Avanzado Monitorización\3.3_2022-02-23_Monitorizacion </a:t>
            </a:r>
            <a:r>
              <a:rPr lang="es-ES" dirty="0" err="1"/>
              <a:t>CbM</a:t>
            </a:r>
            <a:r>
              <a:rPr lang="es-ES" dirty="0"/>
              <a:t> </a:t>
            </a:r>
            <a:r>
              <a:rPr lang="es-ES" dirty="0" err="1"/>
              <a:t>CyL_Mejoras</a:t>
            </a:r>
            <a:r>
              <a:rPr lang="es-ES" dirty="0"/>
              <a:t> Fase Automática.pptx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4385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Esta presentación trata, precisamente, sobre esto: como pensamos que nos puede ayudar de una forma más o menos rápida un producto de reflectancia de suelo desnudo que se ha liberado recientemente.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362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FEGA\2021\2021-04-15_Jornada </a:t>
            </a:r>
            <a:r>
              <a:rPr lang="es-ES" dirty="0" err="1"/>
              <a:t>ITACyL</a:t>
            </a:r>
            <a:r>
              <a:rPr lang="es-ES" dirty="0"/>
              <a:t> On-Line Monitorización\2021-04-15_Jornada On-Line Monitorización_v4.pptx</a:t>
            </a:r>
          </a:p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FEGA\2022\2022-02-23_9ª Reunión Grupo Avanzado Monitorización\3.3_2022-02-23_Monitorizacion </a:t>
            </a:r>
            <a:r>
              <a:rPr lang="es-ES" dirty="0" err="1"/>
              <a:t>CbM</a:t>
            </a:r>
            <a:r>
              <a:rPr lang="es-ES" dirty="0"/>
              <a:t> </a:t>
            </a:r>
            <a:r>
              <a:rPr lang="es-ES" dirty="0" err="1"/>
              <a:t>CyL_Mejoras</a:t>
            </a:r>
            <a:r>
              <a:rPr lang="es-ES" dirty="0"/>
              <a:t> Fase Automática.pptx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3549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FEGA\2021\2021-04-15_Jornada </a:t>
            </a:r>
            <a:r>
              <a:rPr lang="es-ES" dirty="0" err="1"/>
              <a:t>ITACyL</a:t>
            </a:r>
            <a:r>
              <a:rPr lang="es-ES" dirty="0"/>
              <a:t> On-Line Monitorización\2021-04-15_Jornada On-Line Monitorización_v4.pptx</a:t>
            </a:r>
          </a:p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FEGA\2022\2022-02-23_9ª Reunión Grupo Avanzado Monitorización\3.3_2022-02-23_Monitorizacion </a:t>
            </a:r>
            <a:r>
              <a:rPr lang="es-ES" dirty="0" err="1"/>
              <a:t>CbM</a:t>
            </a:r>
            <a:r>
              <a:rPr lang="es-ES" dirty="0"/>
              <a:t> </a:t>
            </a:r>
            <a:r>
              <a:rPr lang="es-ES" dirty="0" err="1"/>
              <a:t>CyL_Mejoras</a:t>
            </a:r>
            <a:r>
              <a:rPr lang="es-ES" dirty="0"/>
              <a:t> Fase Automática.pptx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14331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FEGA\2021\2021-04-15_Jornada </a:t>
            </a:r>
            <a:r>
              <a:rPr lang="es-ES" dirty="0" err="1"/>
              <a:t>ITACyL</a:t>
            </a:r>
            <a:r>
              <a:rPr lang="es-ES" dirty="0"/>
              <a:t> On-Line Monitorización\2021-04-15_Jornada On-Line Monitorización_v4.pptx</a:t>
            </a:r>
          </a:p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FEGA\2022\2022-02-23_9ª Reunión Grupo Avanzado Monitorización\3.3_2022-02-23_Monitorizacion </a:t>
            </a:r>
            <a:r>
              <a:rPr lang="es-ES" dirty="0" err="1"/>
              <a:t>CbM</a:t>
            </a:r>
            <a:r>
              <a:rPr lang="es-ES" dirty="0"/>
              <a:t> </a:t>
            </a:r>
            <a:r>
              <a:rPr lang="es-ES" dirty="0" err="1"/>
              <a:t>CyL_Mejoras</a:t>
            </a:r>
            <a:r>
              <a:rPr lang="es-ES" dirty="0"/>
              <a:t> Fase Automática.pptx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712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FEGA\2021\2021-04-15_Jornada </a:t>
            </a:r>
            <a:r>
              <a:rPr lang="es-ES" dirty="0" err="1"/>
              <a:t>ITACyL</a:t>
            </a:r>
            <a:r>
              <a:rPr lang="es-ES" dirty="0"/>
              <a:t> On-Line Monitorización\2021-04-15_Jornada On-Line Monitorización_v4.pptx</a:t>
            </a:r>
          </a:p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FEGA\2022\2022-02-23_9ª Reunión Grupo Avanzado Monitorización\3.3_2022-02-23_Monitorizacion </a:t>
            </a:r>
            <a:r>
              <a:rPr lang="es-ES" dirty="0" err="1"/>
              <a:t>CbM</a:t>
            </a:r>
            <a:r>
              <a:rPr lang="es-ES" dirty="0"/>
              <a:t> </a:t>
            </a:r>
            <a:r>
              <a:rPr lang="es-ES" dirty="0" err="1"/>
              <a:t>CyL_Mejoras</a:t>
            </a:r>
            <a:r>
              <a:rPr lang="es-ES" dirty="0"/>
              <a:t> Fase Automática.pptx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911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Relacionado con lo que comentaba al principio, estamos explotando los datos de teledetección más allá de la foto interpretación, perdemos algunas cosas.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45441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Relacionado con lo que comentaba al principio, estamos explotando los datos de teledetección más allá de la foto interpretación, perdemos algunas cosas.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9382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Relacionado con lo que comentaba al principio, estamos explotando los datos de teledetección más allá de la foto interpretación, perdemos algunas cosas.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94654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Relacionado con lo que comentaba al principio, estamos explotando los datos de teledetección más allá de la foto interpretación, perdemos algunas cosas.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03851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Relacionado con lo que comentaba al principio, estamos explotando los datos de teledetección más allá de la foto interpretación, perdemos algunas cosas.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364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Relacionado con lo que comentaba al principio, estamos explotando los datos de teledetección más allá de la foto interpretación, perdemos algunas cosas.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0876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Esta presentación trata, precisamente, sobre esto: como pensamos que nos puede ayudar de una forma más o menos rápida un producto de reflectancia de suelo desnudo que se ha liberado recientemente.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56455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FEGA\2021\2021-04-15_Jornada </a:t>
            </a:r>
            <a:r>
              <a:rPr lang="es-ES" dirty="0" err="1"/>
              <a:t>ITACyL</a:t>
            </a:r>
            <a:r>
              <a:rPr lang="es-ES" dirty="0"/>
              <a:t> On-Line Monitorización\2021-04-15_Jornada On-Line Monitorización_v4.pptx</a:t>
            </a:r>
          </a:p>
          <a:p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  <a:p>
            <a:r>
              <a:rPr lang="es-ES" dirty="0"/>
              <a:t>G:\Planificacion_Desarrollo_Tecnologico\MONITOR\_Grupos de Trabajo y reuniones FEGA\2022\2022-02-23_9ª Reunión Grupo Avanzado Monitorización\3.3_2022-02-23_Monitorizacion </a:t>
            </a:r>
            <a:r>
              <a:rPr lang="es-ES" dirty="0" err="1"/>
              <a:t>CbM</a:t>
            </a:r>
            <a:r>
              <a:rPr lang="es-ES" dirty="0"/>
              <a:t> </a:t>
            </a:r>
            <a:r>
              <a:rPr lang="es-ES" dirty="0" err="1"/>
              <a:t>CyL_Mejoras</a:t>
            </a:r>
            <a:r>
              <a:rPr lang="es-ES" dirty="0"/>
              <a:t> Fase Automática.pptx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45111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Explicar qué es lo que estoy enseñando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03885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04675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9652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1163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0612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definitiva, si podemos monitorizar esto podemos evaluar en cierta forma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68868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Relacionado con lo que comentaba al principio, estamos explotando los datos de teledetección más allá de la foto interpretación, perdemos algunas cosas.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3522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2911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6563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Mapa de cultivos: Identificación de cobertura de suelo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Fundamento: imágenes de satélite +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Serie histórica: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2011 -&gt; 2016: Deimos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2013 -&gt; 2016: Landsat 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2016 -&gt; 2025: Sentinel-2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 puede pensar pasar de los controles sobre el terreno a controles por monitorización</a:t>
            </a:r>
            <a:endParaRPr lang="en-GB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G:\Planificacion_Desarrollo_Tecnologico\MONITOR\_Grupos de Trabajo y reuniones FEGA\2018\2018-02-02_1ª Reunión Grupo de Trabajo Monitoreo y Teledetección\1.1. 2018-02-02 Presentación Mapa de Cultivos FEGA jornada Teledetección.pptx</a:t>
            </a:r>
          </a:p>
          <a:p>
            <a:r>
              <a:rPr lang="es-ES" dirty="0"/>
              <a:t>G:\Planificacion_Desarrollo_Tecnologico\MONITOR\_Grupos de Trabajo y reuniones FEGA\2021\2021-04-15_Jornada </a:t>
            </a:r>
            <a:r>
              <a:rPr lang="es-ES" dirty="0" err="1"/>
              <a:t>ITACyL</a:t>
            </a:r>
            <a:r>
              <a:rPr lang="es-ES" dirty="0"/>
              <a:t> On-Line Monitorización\2021-04-15_Jornada On-Line Monitorización_v4.pptx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05001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96528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7732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92168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5354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0170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44995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43926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1683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34626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1559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Al principio: Imágenes Deimos 1 + Landsat 8 pero a partir de 2016 con el lanzamiento de la constelación </a:t>
            </a:r>
            <a:r>
              <a:rPr lang="es-ES" dirty="0" err="1"/>
              <a:t>Sentinel</a:t>
            </a:r>
            <a:r>
              <a:rPr lang="es-ES" dirty="0"/>
              <a:t> de la ESA, las imágenes de Sentinel-2 de 5 días de revisita.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Se empieza a hablar de controles por monitorización con imágenes de satélite como apoyo o incluso sustitución de los controles clásicos sobre el terreno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G:\Planificacion_Desarrollo_Tecnologico\MONITOR\_Grupos de Trabajo y reuniones FEGA\2018\2018-02-02_1ª Reunión Grupo de Trabajo Monitoreo y Teledetección\1.1. 2018-02-02 Presentación Mapa de Cultivos FEGA jornada Teledetección.pptx</a:t>
            </a:r>
          </a:p>
          <a:p>
            <a:r>
              <a:rPr lang="es-ES" dirty="0"/>
              <a:t>G:\Planificacion_Desarrollo_Tecnologico\MONITOR\_Grupos de Trabajo y reuniones FEGA\2021\2021-04-15_Jornada </a:t>
            </a:r>
            <a:r>
              <a:rPr lang="es-ES" dirty="0" err="1"/>
              <a:t>ITACyL</a:t>
            </a:r>
            <a:r>
              <a:rPr lang="es-ES" dirty="0"/>
              <a:t> On-Line Monitorización\2021-04-15_Jornada On-Line Monitorización_v4.pptx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34436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92736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54178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73750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89937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8266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73639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70212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52195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6487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7037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Proyectos de investigación que </a:t>
            </a:r>
            <a:r>
              <a:rPr lang="es-ES" dirty="0" err="1"/>
              <a:t>demiuestran</a:t>
            </a:r>
            <a:r>
              <a:rPr lang="es-ES" dirty="0"/>
              <a:t> que es posible hacer un seguimiento de las parcelas agrícolas a nivel masivo y los diferentes enfoques de los mapas de cultivos hacen pensar a la Comisión sobre la factibilidad dar este salto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Sen4CAP es uno de estos proyectos y puede decirse que es clave ya que es el primero que realiza una adaptación práctica de los productos de teledetección a las necesidades de la PAC (control).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Castilla y León es uno de los </a:t>
            </a:r>
            <a:r>
              <a:rPr lang="es-ES" dirty="0" err="1"/>
              <a:t>Pilots</a:t>
            </a:r>
            <a:r>
              <a:rPr lang="es-ES" dirty="0"/>
              <a:t> </a:t>
            </a:r>
            <a:r>
              <a:rPr lang="es-ES" dirty="0" err="1"/>
              <a:t>sites</a:t>
            </a:r>
            <a:r>
              <a:rPr lang="es-ES" dirty="0"/>
              <a:t> en los que se hacen pruebas y que ayuda a definir los requisitos de usuario.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Presentación Javi del año pasado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G:\Planificacion_Desarrollo_Tecnologico\MONITOR\_Grupos de Trabajo y reuniones FEGA\2019\2019-09-16_4ª Reunión Grupo de Trabajo de Monitorización\99_MONITOR_ReporteCyL_v3.pptx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25103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25754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38989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7524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207953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42422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0228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46736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10091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527859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2620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Esta presentación trata, precisamente, sobre esto: como pensamos que nos puede ayudar de una forma más o menos rápida un producto de reflectancia de suelo desnudo que se ha liberado recientemente.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531136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95312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19940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72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4808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18481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74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753656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75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463804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76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24412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77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23224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78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934420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Monitorizar todas las intervenciones: Las intervenciones tienen algún requisito </a:t>
            </a:r>
            <a:r>
              <a:rPr lang="es-ES" dirty="0" err="1"/>
              <a:t>monitorizable</a:t>
            </a:r>
            <a:r>
              <a:rPr lang="es-ES" dirty="0"/>
              <a:t> ya que, de una forma u otra, se verifica actividad agraria o identificación de cultivo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79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6078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Esta presentación trata, precisamente, sobre esto: como pensamos que nos puede ayudar de una forma más o menos rápida un producto de reflectancia de suelo desnudo que se ha liberado recientemente.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00519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80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19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1ª Idea: cambio de paradigma: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De una inspección en campo -&gt; toda la campaña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De inspecciones sobre el terreno (5%) -&gt; Toda la población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7772-3B70-4206-AE71-A6517A687DB3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6139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643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44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6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527243"/>
            <a:ext cx="10058400" cy="4341851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39CA6F58-E60D-483E-BA38-65ACF32EF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2579"/>
            <a:ext cx="10058400" cy="968440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4BC24F-EA14-4CD0-886A-64E4852CB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24B7DD-7137-467F-B47F-4E5EF7E50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F8F8509C-A249-45E6-82F2-074ECA227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85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24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55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652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53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12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5586B75A-687E-405C-8A0B-8D00578BA2C3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07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1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682902"/>
            <a:ext cx="12192000" cy="17509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8900" y="87208"/>
            <a:ext cx="10058400" cy="9934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8900" y="1366925"/>
            <a:ext cx="10058400" cy="44391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143000" y="1207421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4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gustavo.rio@itacyl.es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40.png"/><Relationship Id="rId5" Type="http://schemas.openxmlformats.org/officeDocument/2006/relationships/image" Target="../media/image26.jpeg"/><Relationship Id="rId10" Type="http://schemas.openxmlformats.org/officeDocument/2006/relationships/image" Target="../media/image39.png"/><Relationship Id="rId4" Type="http://schemas.openxmlformats.org/officeDocument/2006/relationships/image" Target="../media/image2.jpe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2.jpe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.png"/><Relationship Id="rId4" Type="http://schemas.openxmlformats.org/officeDocument/2006/relationships/image" Target="../media/image26.jpe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jpe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2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openxmlformats.org/officeDocument/2006/relationships/image" Target="../media/image82.png"/><Relationship Id="rId4" Type="http://schemas.openxmlformats.org/officeDocument/2006/relationships/image" Target="../media/image72.png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jpe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85.png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jpeg"/><Relationship Id="rId10" Type="http://schemas.openxmlformats.org/officeDocument/2006/relationships/image" Target="../media/image100.png"/><Relationship Id="rId4" Type="http://schemas.openxmlformats.org/officeDocument/2006/relationships/image" Target="../media/image35.png"/><Relationship Id="rId9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2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2.jpe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5" Type="http://schemas.openxmlformats.org/officeDocument/2006/relationships/image" Target="../media/image20.gif"/><Relationship Id="rId10" Type="http://schemas.openxmlformats.org/officeDocument/2006/relationships/image" Target="../media/image15.emf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3.png"/><Relationship Id="rId4" Type="http://schemas.openxmlformats.org/officeDocument/2006/relationships/image" Target="../media/image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2.jpe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2.jpe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2.jpe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image" Target="../media/image137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image" Target="../media/image137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27797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09542" y="1211721"/>
            <a:ext cx="9498904" cy="1367050"/>
          </a:xfrm>
          <a:effectLst>
            <a:outerShdw blurRad="127000" dist="50800" dir="6480000" algn="ctr" rotWithShape="0">
              <a:schemeClr val="bg1">
                <a:alpha val="81000"/>
              </a:schemeClr>
            </a:outerShdw>
          </a:effectLst>
        </p:spPr>
        <p:txBody>
          <a:bodyPr>
            <a:noAutofit/>
          </a:bodyPr>
          <a:lstStyle/>
          <a:p>
            <a:pPr algn="ctr"/>
            <a:br>
              <a:rPr lang="es-ES" sz="3200" b="1" spc="0" dirty="0">
                <a:ln w="0"/>
                <a:gradFill>
                  <a:gsLst>
                    <a:gs pos="15000">
                      <a:schemeClr val="bg1"/>
                    </a:gs>
                    <a:gs pos="33000">
                      <a:schemeClr val="tx1"/>
                    </a:gs>
                  </a:gsLst>
                  <a:lin ang="5400000"/>
                </a:gradFill>
              </a:rPr>
            </a:br>
            <a:r>
              <a:rPr lang="es-ES" sz="3200" b="1" spc="0" dirty="0">
                <a:ln w="0"/>
                <a:gradFill>
                  <a:gsLst>
                    <a:gs pos="15000">
                      <a:schemeClr val="bg1"/>
                    </a:gs>
                    <a:gs pos="33000">
                      <a:schemeClr val="tx1"/>
                    </a:gs>
                  </a:gsLst>
                  <a:lin ang="5400000"/>
                </a:gradFill>
              </a:rPr>
              <a:t>Sistema de Monitorización de Superficies </a:t>
            </a:r>
            <a:r>
              <a:rPr lang="es-ES" sz="4000" b="1" spc="0" dirty="0">
                <a:ln w="0"/>
                <a:gradFill>
                  <a:gsLst>
                    <a:gs pos="15000">
                      <a:schemeClr val="bg1"/>
                    </a:gs>
                    <a:gs pos="33000">
                      <a:schemeClr val="tx1"/>
                    </a:gs>
                  </a:gsLst>
                  <a:lin ang="5400000"/>
                </a:gradFill>
              </a:rPr>
              <a:t>2026</a:t>
            </a:r>
            <a:r>
              <a:rPr lang="es-ES" sz="3200" b="1" spc="0" dirty="0">
                <a:ln w="0"/>
                <a:gradFill>
                  <a:gsLst>
                    <a:gs pos="15000">
                      <a:schemeClr val="bg1"/>
                    </a:gs>
                    <a:gs pos="33000">
                      <a:schemeClr val="tx1"/>
                    </a:gs>
                  </a:gsLst>
                  <a:lin ang="5400000"/>
                </a:gradFill>
              </a:rPr>
              <a:t> </a:t>
            </a:r>
            <a:br>
              <a:rPr lang="es-ES" sz="3200" b="1" spc="0" dirty="0">
                <a:ln w="0"/>
                <a:gradFill>
                  <a:gsLst>
                    <a:gs pos="15000">
                      <a:schemeClr val="bg1"/>
                    </a:gs>
                    <a:gs pos="33000">
                      <a:schemeClr val="tx1"/>
                    </a:gs>
                  </a:gsLst>
                  <a:lin ang="5400000"/>
                </a:gradFill>
              </a:rPr>
            </a:br>
            <a:r>
              <a:rPr lang="es-ES" sz="3200" b="1" spc="0" dirty="0">
                <a:ln w="0"/>
                <a:gradFill>
                  <a:gsLst>
                    <a:gs pos="15000">
                      <a:schemeClr val="bg1"/>
                    </a:gs>
                    <a:gs pos="33000">
                      <a:schemeClr val="tx1"/>
                    </a:gs>
                  </a:gsLst>
                  <a:lin ang="5400000"/>
                </a:gradFill>
              </a:rPr>
              <a:t>en Castilla y León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26" y="139428"/>
            <a:ext cx="4884948" cy="1019592"/>
          </a:xfrm>
          <a:prstGeom prst="rect">
            <a:avLst/>
          </a:prstGeom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CD3DC173-A84F-4EB1-AE62-A4338AA9DFFA}"/>
              </a:ext>
            </a:extLst>
          </p:cNvPr>
          <p:cNvSpPr txBox="1">
            <a:spLocks/>
          </p:cNvSpPr>
          <p:nvPr/>
        </p:nvSpPr>
        <p:spPr>
          <a:xfrm>
            <a:off x="-29834" y="6367427"/>
            <a:ext cx="2269703" cy="528813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400" i="1" dirty="0">
              <a:solidFill>
                <a:srgbClr val="002060"/>
              </a:solidFill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2CF4F170-8223-47D0-A597-E4C246C61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8522" y="2977827"/>
            <a:ext cx="8034956" cy="1625329"/>
          </a:xfrm>
          <a:solidFill>
            <a:schemeClr val="bg2">
              <a:alpha val="46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s-ES" sz="4800" b="1" cap="none" spc="0" dirty="0">
                <a:ln w="0"/>
                <a:gradFill>
                  <a:gsLst>
                    <a:gs pos="15000">
                      <a:schemeClr val="bg1"/>
                    </a:gs>
                    <a:gs pos="30000">
                      <a:schemeClr val="tx1"/>
                    </a:gs>
                  </a:gsLst>
                  <a:lin ang="5400000"/>
                </a:gradFill>
                <a:ea typeface="+mj-ea"/>
                <a:cs typeface="+mj-cs"/>
              </a:rPr>
              <a:t>Seguimiento de las solicitudes de ayudas PAC en Castilla y León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8127D537-7D4F-48E3-8D9C-5023EFD110B9}"/>
              </a:ext>
            </a:extLst>
          </p:cNvPr>
          <p:cNvSpPr txBox="1">
            <a:spLocks/>
          </p:cNvSpPr>
          <p:nvPr/>
        </p:nvSpPr>
        <p:spPr>
          <a:xfrm>
            <a:off x="2689350" y="6361725"/>
            <a:ext cx="9201491" cy="498997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400" i="1" dirty="0">
                <a:solidFill>
                  <a:schemeClr val="tx1"/>
                </a:solidFill>
              </a:rPr>
              <a:t>2026AGR00 - LAS AYUDAS DIRECTAS Y LAS AYUDAS DE DESARROLLO RURAL ASIMILADAS AL SIGC EN EL PEPAC 2023-2027.</a:t>
            </a:r>
          </a:p>
          <a:p>
            <a:pPr algn="r">
              <a:spcBef>
                <a:spcPts val="600"/>
              </a:spcBef>
            </a:pPr>
            <a:r>
              <a:rPr lang="es-ES" sz="1000" i="1" dirty="0">
                <a:solidFill>
                  <a:schemeClr val="tx1"/>
                </a:solidFill>
              </a:rPr>
              <a:t>08 Mayo 2026</a:t>
            </a:r>
            <a:endParaRPr lang="en-US" sz="1000" i="1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B795720-36CA-4F5D-9AC6-729702BDAAE1}"/>
              </a:ext>
            </a:extLst>
          </p:cNvPr>
          <p:cNvSpPr txBox="1"/>
          <p:nvPr/>
        </p:nvSpPr>
        <p:spPr>
          <a:xfrm>
            <a:off x="131514" y="6365556"/>
            <a:ext cx="19470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i="1" dirty="0"/>
              <a:t>Alberto Gutiérrez García</a:t>
            </a:r>
            <a:br>
              <a:rPr lang="pt-BR" sz="1400" i="1" dirty="0"/>
            </a:br>
            <a:r>
              <a:rPr lang="es-ES" sz="1200" i="1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ita-gutgaral@itacyl.es</a:t>
            </a:r>
            <a:endParaRPr lang="es-ES" sz="1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0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035C6004-C786-42EF-AACC-469D6E64F2BC}"/>
              </a:ext>
            </a:extLst>
          </p:cNvPr>
          <p:cNvCxnSpPr/>
          <p:nvPr/>
        </p:nvCxnSpPr>
        <p:spPr>
          <a:xfrm flipV="1">
            <a:off x="6261651" y="1997765"/>
            <a:ext cx="0" cy="4303643"/>
          </a:xfrm>
          <a:prstGeom prst="line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1432907" y="75265"/>
            <a:ext cx="783496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023EC7C2-4857-437F-A7AF-6A0B7BFC7B6C}"/>
              </a:ext>
            </a:extLst>
          </p:cNvPr>
          <p:cNvSpPr txBox="1">
            <a:spLocks/>
          </p:cNvSpPr>
          <p:nvPr/>
        </p:nvSpPr>
        <p:spPr>
          <a:xfrm>
            <a:off x="4210166" y="631235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Ideas fundamentales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C131944-997B-45F6-990F-35D6BD171C03}"/>
              </a:ext>
            </a:extLst>
          </p:cNvPr>
          <p:cNvSpPr txBox="1"/>
          <p:nvPr/>
        </p:nvSpPr>
        <p:spPr>
          <a:xfrm>
            <a:off x="370679" y="1206282"/>
            <a:ext cx="799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2ª Idea: </a:t>
            </a:r>
            <a:r>
              <a:rPr lang="es-ES" sz="2800" b="1" dirty="0"/>
              <a:t>Cambio en la población sujeta a control</a:t>
            </a:r>
            <a:endParaRPr lang="en-GB" sz="2800" b="1" dirty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043C525F-9FA2-45E4-A56B-0B44C3F29390}"/>
              </a:ext>
            </a:extLst>
          </p:cNvPr>
          <p:cNvSpPr txBox="1">
            <a:spLocks/>
          </p:cNvSpPr>
          <p:nvPr/>
        </p:nvSpPr>
        <p:spPr bwMode="auto">
          <a:xfrm>
            <a:off x="1301959" y="1808955"/>
            <a:ext cx="3638197" cy="97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sobre el terreno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2200" i="1" dirty="0">
                <a:solidFill>
                  <a:schemeClr val="tx2">
                    <a:lumMod val="75000"/>
                  </a:schemeClr>
                </a:solidFill>
              </a:rPr>
              <a:t>Muestra 5%</a:t>
            </a:r>
            <a:r>
              <a:rPr lang="es-ES" sz="24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AF3DE94B-25DF-4DDC-85F5-83DD7A470CF1}"/>
              </a:ext>
            </a:extLst>
          </p:cNvPr>
          <p:cNvSpPr txBox="1">
            <a:spLocks/>
          </p:cNvSpPr>
          <p:nvPr/>
        </p:nvSpPr>
        <p:spPr bwMode="auto">
          <a:xfrm>
            <a:off x="6775100" y="1749632"/>
            <a:ext cx="5028000" cy="107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Monitorización</a:t>
            </a:r>
          </a:p>
          <a:p>
            <a:r>
              <a:rPr lang="es-ES" sz="2200" i="1" dirty="0">
                <a:solidFill>
                  <a:schemeClr val="tx2">
                    <a:lumMod val="75000"/>
                  </a:schemeClr>
                </a:solidFill>
              </a:rPr>
              <a:t>100 % de la superficie</a:t>
            </a:r>
          </a:p>
        </p:txBody>
      </p:sp>
      <p:pic>
        <p:nvPicPr>
          <p:cNvPr id="26" name="Picture 18" descr="Versus Vector Icons. VS Letters with Glowing Lightning.: Gráficos ...">
            <a:extLst>
              <a:ext uri="{FF2B5EF4-FFF2-40B4-BE49-F238E27FC236}">
                <a16:creationId xmlns:a16="http://schemas.microsoft.com/office/drawing/2014/main" id="{85ED1C34-BE59-4B1A-A28F-BBCDCE20B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9583" y="3661762"/>
            <a:ext cx="473961" cy="4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A50E6C2F-87FE-40DF-B551-0DFF3F83B943}"/>
              </a:ext>
            </a:extLst>
          </p:cNvPr>
          <p:cNvGrpSpPr/>
          <p:nvPr/>
        </p:nvGrpSpPr>
        <p:grpSpPr>
          <a:xfrm>
            <a:off x="1138888" y="2931206"/>
            <a:ext cx="3773930" cy="2662462"/>
            <a:chOff x="433210" y="2931206"/>
            <a:chExt cx="3773930" cy="2662462"/>
          </a:xfrm>
        </p:grpSpPr>
        <p:pic>
          <p:nvPicPr>
            <p:cNvPr id="1026" name="Picture 2" descr="muestra representativa">
              <a:extLst>
                <a:ext uri="{FF2B5EF4-FFF2-40B4-BE49-F238E27FC236}">
                  <a16:creationId xmlns:a16="http://schemas.microsoft.com/office/drawing/2014/main" id="{24833067-B29A-4D8C-854E-A00525A244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20" y="3099522"/>
              <a:ext cx="3583520" cy="2409839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190DB72D-6233-4DD7-9FA8-A0D9CCEAF268}"/>
                </a:ext>
              </a:extLst>
            </p:cNvPr>
            <p:cNvSpPr txBox="1"/>
            <p:nvPr/>
          </p:nvSpPr>
          <p:spPr>
            <a:xfrm rot="16200000">
              <a:off x="-805688" y="4170104"/>
              <a:ext cx="266246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600" dirty="0"/>
                <a:t>Fuente: https://www.questionpro.com/es/tama%C3%B1o-de-la-muestra.html</a:t>
              </a:r>
              <a:endParaRPr lang="en-GB" sz="600" dirty="0"/>
            </a:p>
          </p:txBody>
        </p:sp>
      </p:grpSp>
      <p:pic>
        <p:nvPicPr>
          <p:cNvPr id="34" name="Imagen 33">
            <a:extLst>
              <a:ext uri="{FF2B5EF4-FFF2-40B4-BE49-F238E27FC236}">
                <a16:creationId xmlns:a16="http://schemas.microsoft.com/office/drawing/2014/main" id="{2C5416C0-3D10-4499-94FD-01FDEF292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621" y="2893418"/>
            <a:ext cx="4184959" cy="3383699"/>
          </a:xfrm>
          <a:prstGeom prst="rect">
            <a:avLst/>
          </a:prstGeom>
          <a:ln w="285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FE38960-2B0B-4B0F-8914-938B5AC0818E}"/>
              </a:ext>
            </a:extLst>
          </p:cNvPr>
          <p:cNvSpPr txBox="1"/>
          <p:nvPr/>
        </p:nvSpPr>
        <p:spPr>
          <a:xfrm>
            <a:off x="9931052" y="5409002"/>
            <a:ext cx="6839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endParaRPr lang="en-GB" b="1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7989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B20C3E65-688C-4674-B5D5-E70A07C7915F}"/>
              </a:ext>
            </a:extLst>
          </p:cNvPr>
          <p:cNvGrpSpPr>
            <a:grpSpLocks noChangeAspect="1"/>
          </p:cNvGrpSpPr>
          <p:nvPr/>
        </p:nvGrpSpPr>
        <p:grpSpPr>
          <a:xfrm>
            <a:off x="7365321" y="3098685"/>
            <a:ext cx="4570433" cy="1974949"/>
            <a:chOff x="1487141" y="1497907"/>
            <a:chExt cx="9543725" cy="4123978"/>
          </a:xfrm>
        </p:grpSpPr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8E4FE13F-75C7-4228-861A-FAE1B01E8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7141" y="1497907"/>
              <a:ext cx="9543725" cy="412397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796EF89A-FD51-4563-A80D-605CDE91A6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6902" y="4777957"/>
              <a:ext cx="999462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D219F284-E3E6-4FCB-A5A1-E8E4B001C2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8363" y="4644607"/>
              <a:ext cx="1935125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9616FBA3-341A-4272-8518-A412CFDB93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2514" y="2100702"/>
              <a:ext cx="1213034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C4B25EA6-6BBB-4B69-9BB2-E5A39689A2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9052" y="1762198"/>
              <a:ext cx="1596271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2B0650B2-F0CD-4B25-9136-3510683342AA}"/>
                </a:ext>
              </a:extLst>
            </p:cNvPr>
            <p:cNvCxnSpPr>
              <a:cxnSpLocks/>
            </p:cNvCxnSpPr>
            <p:nvPr/>
          </p:nvCxnSpPr>
          <p:spPr>
            <a:xfrm>
              <a:off x="7676707" y="3269974"/>
              <a:ext cx="0" cy="844826"/>
            </a:xfrm>
            <a:prstGeom prst="line">
              <a:avLst/>
            </a:prstGeom>
            <a:ln w="158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447181D8-D2F7-479F-9B67-26DDD8E5B0E5}"/>
                </a:ext>
              </a:extLst>
            </p:cNvPr>
            <p:cNvCxnSpPr>
              <a:cxnSpLocks/>
            </p:cNvCxnSpPr>
            <p:nvPr/>
          </p:nvCxnSpPr>
          <p:spPr>
            <a:xfrm>
              <a:off x="7891749" y="3071191"/>
              <a:ext cx="0" cy="964096"/>
            </a:xfrm>
            <a:prstGeom prst="line">
              <a:avLst/>
            </a:prstGeom>
            <a:ln w="158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B2AC56DE-508F-46CA-B69E-22424F7D9278}"/>
                </a:ext>
              </a:extLst>
            </p:cNvPr>
            <p:cNvCxnSpPr>
              <a:cxnSpLocks/>
            </p:cNvCxnSpPr>
            <p:nvPr/>
          </p:nvCxnSpPr>
          <p:spPr>
            <a:xfrm>
              <a:off x="8203175" y="2305878"/>
              <a:ext cx="0" cy="964096"/>
            </a:xfrm>
            <a:prstGeom prst="line">
              <a:avLst/>
            </a:prstGeom>
            <a:ln w="158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46AB5836-9F94-4727-AE8D-E7C7B0D36156}"/>
                </a:ext>
              </a:extLst>
            </p:cNvPr>
            <p:cNvCxnSpPr>
              <a:cxnSpLocks/>
            </p:cNvCxnSpPr>
            <p:nvPr/>
          </p:nvCxnSpPr>
          <p:spPr>
            <a:xfrm>
              <a:off x="8421836" y="2305878"/>
              <a:ext cx="0" cy="964096"/>
            </a:xfrm>
            <a:prstGeom prst="line">
              <a:avLst/>
            </a:prstGeom>
            <a:ln w="158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64C0A435-42B6-4455-892D-C37DFFB361F7}"/>
                </a:ext>
              </a:extLst>
            </p:cNvPr>
            <p:cNvCxnSpPr>
              <a:cxnSpLocks/>
            </p:cNvCxnSpPr>
            <p:nvPr/>
          </p:nvCxnSpPr>
          <p:spPr>
            <a:xfrm>
              <a:off x="8660375" y="2305878"/>
              <a:ext cx="0" cy="964096"/>
            </a:xfrm>
            <a:prstGeom prst="line">
              <a:avLst/>
            </a:prstGeom>
            <a:ln w="158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2267C144-999D-4756-8EC8-E846F354EB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5391" y="4642122"/>
              <a:ext cx="665922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035C6004-C786-42EF-AACC-469D6E64F2BC}"/>
              </a:ext>
            </a:extLst>
          </p:cNvPr>
          <p:cNvCxnSpPr/>
          <p:nvPr/>
        </p:nvCxnSpPr>
        <p:spPr>
          <a:xfrm flipV="1">
            <a:off x="5245929" y="1985808"/>
            <a:ext cx="0" cy="4303643"/>
          </a:xfrm>
          <a:prstGeom prst="line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1432907" y="75265"/>
            <a:ext cx="783496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023EC7C2-4857-437F-A7AF-6A0B7BFC7B6C}"/>
              </a:ext>
            </a:extLst>
          </p:cNvPr>
          <p:cNvSpPr txBox="1">
            <a:spLocks/>
          </p:cNvSpPr>
          <p:nvPr/>
        </p:nvSpPr>
        <p:spPr>
          <a:xfrm>
            <a:off x="4210166" y="631235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Ideas fundamentales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C131944-997B-45F6-990F-35D6BD171C03}"/>
              </a:ext>
            </a:extLst>
          </p:cNvPr>
          <p:cNvSpPr txBox="1"/>
          <p:nvPr/>
        </p:nvSpPr>
        <p:spPr>
          <a:xfrm>
            <a:off x="370679" y="1206282"/>
            <a:ext cx="799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2ª Idea: </a:t>
            </a:r>
            <a:r>
              <a:rPr lang="es-ES" sz="2800" b="1" dirty="0"/>
              <a:t>Detección de indicios con alta probabilidad</a:t>
            </a:r>
            <a:endParaRPr lang="en-GB" sz="2800" b="1" dirty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043C525F-9FA2-45E4-A56B-0B44C3F29390}"/>
              </a:ext>
            </a:extLst>
          </p:cNvPr>
          <p:cNvSpPr txBox="1">
            <a:spLocks/>
          </p:cNvSpPr>
          <p:nvPr/>
        </p:nvSpPr>
        <p:spPr bwMode="auto">
          <a:xfrm>
            <a:off x="944152" y="1808955"/>
            <a:ext cx="3638197" cy="97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Inspección en campo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2200" i="1" dirty="0">
                <a:solidFill>
                  <a:schemeClr val="tx2">
                    <a:lumMod val="75000"/>
                  </a:schemeClr>
                </a:solidFill>
              </a:rPr>
              <a:t>Hecho contrastado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AF3DE94B-25DF-4DDC-85F5-83DD7A470CF1}"/>
              </a:ext>
            </a:extLst>
          </p:cNvPr>
          <p:cNvSpPr txBox="1">
            <a:spLocks/>
          </p:cNvSpPr>
          <p:nvPr/>
        </p:nvSpPr>
        <p:spPr bwMode="auto">
          <a:xfrm>
            <a:off x="6775100" y="1749632"/>
            <a:ext cx="5028000" cy="107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Monitorización</a:t>
            </a:r>
          </a:p>
          <a:p>
            <a:r>
              <a:rPr lang="es-ES" sz="2200" i="1" dirty="0">
                <a:solidFill>
                  <a:schemeClr val="tx2">
                    <a:lumMod val="75000"/>
                  </a:schemeClr>
                </a:solidFill>
              </a:rPr>
              <a:t>Indicio </a:t>
            </a:r>
            <a:r>
              <a:rPr lang="es-ES" sz="2200" b="1" i="1" dirty="0">
                <a:solidFill>
                  <a:schemeClr val="tx2">
                    <a:lumMod val="75000"/>
                  </a:schemeClr>
                </a:solidFill>
              </a:rPr>
              <a:t>muy probable</a:t>
            </a:r>
          </a:p>
        </p:txBody>
      </p:sp>
      <p:pic>
        <p:nvPicPr>
          <p:cNvPr id="26" name="Picture 18" descr="Versus Vector Icons. VS Letters with Glowing Lightning.: Gráficos ...">
            <a:extLst>
              <a:ext uri="{FF2B5EF4-FFF2-40B4-BE49-F238E27FC236}">
                <a16:creationId xmlns:a16="http://schemas.microsoft.com/office/drawing/2014/main" id="{85ED1C34-BE59-4B1A-A28F-BBCDCE20B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53861" y="3649805"/>
            <a:ext cx="473961" cy="4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_Javi\Cursos y Presentaciones\2016-05-19_Curso GPS Técnicos PAC CAyG\Imágenes\RegistroCAmpoPapeljpg.jpg">
            <a:extLst>
              <a:ext uri="{FF2B5EF4-FFF2-40B4-BE49-F238E27FC236}">
                <a16:creationId xmlns:a16="http://schemas.microsoft.com/office/drawing/2014/main" id="{5FEDC44E-CFE9-4B2C-93AD-531B77575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10" y="3033572"/>
            <a:ext cx="1870913" cy="125638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6D86C80-1605-4C05-91C0-E94A2093C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8512" y="4017457"/>
            <a:ext cx="1548236" cy="228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DBCAE5-E8FD-4DD2-82B0-DC09862D1D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20" y="4155363"/>
            <a:ext cx="609600" cy="600075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49BB58DD-9960-4BB1-9BBE-F85E2400C762}"/>
              </a:ext>
            </a:extLst>
          </p:cNvPr>
          <p:cNvGrpSpPr/>
          <p:nvPr/>
        </p:nvGrpSpPr>
        <p:grpSpPr>
          <a:xfrm>
            <a:off x="5714753" y="3184056"/>
            <a:ext cx="1938249" cy="2444549"/>
            <a:chOff x="7095261" y="3122080"/>
            <a:chExt cx="1664483" cy="2272830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1EC7C585-6B5D-40DE-91B3-7E237F402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95261" y="3122080"/>
              <a:ext cx="731675" cy="10793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84F4F37E-E886-4AD4-8005-B95EB3327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07294" y="3380519"/>
              <a:ext cx="735278" cy="10889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0E011C35-1313-4C9F-9E57-5C0C0B42D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73834" y="3718151"/>
              <a:ext cx="720313" cy="10843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F6794879-CE46-4FD9-917F-5C35B9AA0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01770" y="3959715"/>
              <a:ext cx="727345" cy="10843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09961DD8-EC87-43DF-B461-B12C49A80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46438" y="4310608"/>
              <a:ext cx="713306" cy="10843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43074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035C6004-C786-42EF-AACC-469D6E64F2BC}"/>
              </a:ext>
            </a:extLst>
          </p:cNvPr>
          <p:cNvCxnSpPr/>
          <p:nvPr/>
        </p:nvCxnSpPr>
        <p:spPr>
          <a:xfrm flipV="1">
            <a:off x="5245929" y="1985808"/>
            <a:ext cx="0" cy="4303643"/>
          </a:xfrm>
          <a:prstGeom prst="line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1432907" y="75265"/>
            <a:ext cx="783496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023EC7C2-4857-437F-A7AF-6A0B7BFC7B6C}"/>
              </a:ext>
            </a:extLst>
          </p:cNvPr>
          <p:cNvSpPr txBox="1">
            <a:spLocks/>
          </p:cNvSpPr>
          <p:nvPr/>
        </p:nvSpPr>
        <p:spPr>
          <a:xfrm>
            <a:off x="4210166" y="631235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Ideas fundamentales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C131944-997B-45F6-990F-35D6BD171C03}"/>
              </a:ext>
            </a:extLst>
          </p:cNvPr>
          <p:cNvSpPr txBox="1"/>
          <p:nvPr/>
        </p:nvSpPr>
        <p:spPr>
          <a:xfrm>
            <a:off x="370679" y="1206282"/>
            <a:ext cx="929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4ª Idea: </a:t>
            </a:r>
            <a:r>
              <a:rPr lang="es-ES" sz="2800" b="1" dirty="0"/>
              <a:t>Explotar al máximo los datos de teledetección</a:t>
            </a:r>
            <a:endParaRPr lang="en-GB" sz="2800" b="1" dirty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043C525F-9FA2-45E4-A56B-0B44C3F29390}"/>
              </a:ext>
            </a:extLst>
          </p:cNvPr>
          <p:cNvSpPr txBox="1">
            <a:spLocks/>
          </p:cNvSpPr>
          <p:nvPr/>
        </p:nvSpPr>
        <p:spPr bwMode="auto">
          <a:xfrm>
            <a:off x="944152" y="1808955"/>
            <a:ext cx="3638197" cy="97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Teledetección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2200" i="1" dirty="0">
                <a:solidFill>
                  <a:schemeClr val="tx2">
                    <a:lumMod val="75000"/>
                  </a:schemeClr>
                </a:solidFill>
              </a:rPr>
              <a:t>Fotointerpretación clásica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AF3DE94B-25DF-4DDC-85F5-83DD7A470CF1}"/>
              </a:ext>
            </a:extLst>
          </p:cNvPr>
          <p:cNvSpPr txBox="1">
            <a:spLocks/>
          </p:cNvSpPr>
          <p:nvPr/>
        </p:nvSpPr>
        <p:spPr bwMode="auto">
          <a:xfrm>
            <a:off x="6769068" y="1516187"/>
            <a:ext cx="5028000" cy="107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Monitorización</a:t>
            </a:r>
          </a:p>
          <a:p>
            <a:r>
              <a:rPr lang="es-ES" sz="2200" i="1" dirty="0">
                <a:solidFill>
                  <a:schemeClr val="tx2">
                    <a:lumMod val="75000"/>
                  </a:schemeClr>
                </a:solidFill>
              </a:rPr>
              <a:t>Scripting + Machine </a:t>
            </a:r>
            <a:r>
              <a:rPr lang="es-ES" sz="2200" i="1" dirty="0" err="1">
                <a:solidFill>
                  <a:schemeClr val="tx2">
                    <a:lumMod val="75000"/>
                  </a:schemeClr>
                </a:solidFill>
              </a:rPr>
              <a:t>Learning</a:t>
            </a:r>
            <a:endParaRPr lang="es-ES" sz="22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6" name="Picture 18" descr="Versus Vector Icons. VS Letters with Glowing Lightning.: Gráficos ...">
            <a:extLst>
              <a:ext uri="{FF2B5EF4-FFF2-40B4-BE49-F238E27FC236}">
                <a16:creationId xmlns:a16="http://schemas.microsoft.com/office/drawing/2014/main" id="{85ED1C34-BE59-4B1A-A28F-BBCDCE20B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53861" y="3649805"/>
            <a:ext cx="473961" cy="4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C70E9C2-747E-43EA-B64F-27BA0CC4B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927" y="3013101"/>
            <a:ext cx="3834422" cy="2530045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7788CF22-ED5E-49B1-B419-405133CAB4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609"/>
          <a:stretch/>
        </p:blipFill>
        <p:spPr>
          <a:xfrm>
            <a:off x="5802311" y="2552208"/>
            <a:ext cx="1752482" cy="12134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D0208D94-06C8-4562-B8ED-03D2F82CD3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244" r="10967" b="2431"/>
          <a:stretch/>
        </p:blipFill>
        <p:spPr>
          <a:xfrm>
            <a:off x="10493689" y="2525161"/>
            <a:ext cx="1327088" cy="107419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2869A74A-0133-4848-8383-E2028ACFE7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458" r="9329"/>
          <a:stretch/>
        </p:blipFill>
        <p:spPr>
          <a:xfrm>
            <a:off x="7864640" y="2525161"/>
            <a:ext cx="1241765" cy="10796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B84FF557-2FA3-4E3A-A040-899A77B566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30" r="11197"/>
          <a:stretch/>
        </p:blipFill>
        <p:spPr>
          <a:xfrm>
            <a:off x="9184623" y="2525161"/>
            <a:ext cx="1230847" cy="10796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57E9AFCF-9787-4992-8256-FB605E37B2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0398" y="3875315"/>
            <a:ext cx="2677717" cy="135953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E973EE6C-35FE-4091-B22F-BDEEBFDCDB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306"/>
          <a:stretch/>
        </p:blipFill>
        <p:spPr>
          <a:xfrm>
            <a:off x="6298773" y="3821127"/>
            <a:ext cx="1981460" cy="141372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9" name="Rectángulo 48">
            <a:extLst>
              <a:ext uri="{FF2B5EF4-FFF2-40B4-BE49-F238E27FC236}">
                <a16:creationId xmlns:a16="http://schemas.microsoft.com/office/drawing/2014/main" id="{AEDA54F9-3DD8-468B-8DD9-DBE7BD4DED30}"/>
              </a:ext>
            </a:extLst>
          </p:cNvPr>
          <p:cNvSpPr/>
          <p:nvPr/>
        </p:nvSpPr>
        <p:spPr>
          <a:xfrm>
            <a:off x="7133224" y="4626888"/>
            <a:ext cx="156279" cy="165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171D6C69-44FF-4179-A90A-E1AA0E1D80B6}"/>
              </a:ext>
            </a:extLst>
          </p:cNvPr>
          <p:cNvCxnSpPr>
            <a:cxnSpLocks/>
            <a:stCxn id="49" idx="0"/>
          </p:cNvCxnSpPr>
          <p:nvPr/>
        </p:nvCxnSpPr>
        <p:spPr>
          <a:xfrm flipV="1">
            <a:off x="7211364" y="3919429"/>
            <a:ext cx="1089034" cy="707459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B25BDCDA-19BC-42B6-8898-7A96105DAAA3}"/>
              </a:ext>
            </a:extLst>
          </p:cNvPr>
          <p:cNvCxnSpPr>
            <a:cxnSpLocks/>
          </p:cNvCxnSpPr>
          <p:nvPr/>
        </p:nvCxnSpPr>
        <p:spPr>
          <a:xfrm>
            <a:off x="7309668" y="4791917"/>
            <a:ext cx="1022165" cy="415469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n 51">
            <a:extLst>
              <a:ext uri="{FF2B5EF4-FFF2-40B4-BE49-F238E27FC236}">
                <a16:creationId xmlns:a16="http://schemas.microsoft.com/office/drawing/2014/main" id="{339915F7-13B0-43D7-89A6-B93AB9F3A1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1042" y="5284836"/>
            <a:ext cx="2677716" cy="12198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CE492AB2-17FD-4244-B7A2-EE3ED5C194C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57" b="70661"/>
          <a:stretch/>
        </p:blipFill>
        <p:spPr>
          <a:xfrm>
            <a:off x="5523754" y="5488664"/>
            <a:ext cx="3225439" cy="97782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OData API">
            <a:extLst>
              <a:ext uri="{FF2B5EF4-FFF2-40B4-BE49-F238E27FC236}">
                <a16:creationId xmlns:a16="http://schemas.microsoft.com/office/drawing/2014/main" id="{DF482C21-E0AA-43DD-8247-234D643C8B9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7415" y="2586441"/>
            <a:ext cx="1295809" cy="5234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3285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035C6004-C786-42EF-AACC-469D6E64F2BC}"/>
              </a:ext>
            </a:extLst>
          </p:cNvPr>
          <p:cNvCxnSpPr>
            <a:cxnSpLocks/>
          </p:cNvCxnSpPr>
          <p:nvPr/>
        </p:nvCxnSpPr>
        <p:spPr>
          <a:xfrm flipH="1" flipV="1">
            <a:off x="5652328" y="1985809"/>
            <a:ext cx="44912" cy="3658035"/>
          </a:xfrm>
          <a:prstGeom prst="line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1432907" y="75265"/>
            <a:ext cx="783496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023EC7C2-4857-437F-A7AF-6A0B7BFC7B6C}"/>
              </a:ext>
            </a:extLst>
          </p:cNvPr>
          <p:cNvSpPr txBox="1">
            <a:spLocks/>
          </p:cNvSpPr>
          <p:nvPr/>
        </p:nvSpPr>
        <p:spPr>
          <a:xfrm>
            <a:off x="4210166" y="631235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Ideas fundamentales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C131944-997B-45F6-990F-35D6BD171C03}"/>
              </a:ext>
            </a:extLst>
          </p:cNvPr>
          <p:cNvSpPr txBox="1"/>
          <p:nvPr/>
        </p:nvSpPr>
        <p:spPr>
          <a:xfrm>
            <a:off x="370679" y="1206282"/>
            <a:ext cx="929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4ª Idea: </a:t>
            </a:r>
            <a:r>
              <a:rPr lang="es-ES" sz="2800" b="1" dirty="0"/>
              <a:t>Explotar al máximo los datos de teledetección</a:t>
            </a:r>
            <a:endParaRPr lang="en-GB" sz="2800" b="1" dirty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043C525F-9FA2-45E4-A56B-0B44C3F29390}"/>
              </a:ext>
            </a:extLst>
          </p:cNvPr>
          <p:cNvSpPr txBox="1">
            <a:spLocks/>
          </p:cNvSpPr>
          <p:nvPr/>
        </p:nvSpPr>
        <p:spPr bwMode="auto">
          <a:xfrm>
            <a:off x="944152" y="1808955"/>
            <a:ext cx="3638197" cy="97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Inspección de campo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2200" i="1" dirty="0">
                <a:solidFill>
                  <a:schemeClr val="tx2">
                    <a:lumMod val="75000"/>
                  </a:schemeClr>
                </a:solidFill>
              </a:rPr>
              <a:t>Enfoque punitivo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AF3DE94B-25DF-4DDC-85F5-83DD7A470CF1}"/>
              </a:ext>
            </a:extLst>
          </p:cNvPr>
          <p:cNvSpPr txBox="1">
            <a:spLocks/>
          </p:cNvSpPr>
          <p:nvPr/>
        </p:nvSpPr>
        <p:spPr bwMode="auto">
          <a:xfrm>
            <a:off x="6219848" y="1729502"/>
            <a:ext cx="5028000" cy="107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Monitorización</a:t>
            </a:r>
          </a:p>
          <a:p>
            <a:r>
              <a:rPr lang="es-ES" sz="2200" i="1" dirty="0">
                <a:solidFill>
                  <a:schemeClr val="tx2">
                    <a:lumMod val="75000"/>
                  </a:schemeClr>
                </a:solidFill>
              </a:rPr>
              <a:t>Enfoque </a:t>
            </a:r>
            <a:r>
              <a:rPr lang="es-ES" sz="2200" b="1" i="1" dirty="0">
                <a:solidFill>
                  <a:schemeClr val="tx2">
                    <a:lumMod val="75000"/>
                  </a:schemeClr>
                </a:solidFill>
              </a:rPr>
              <a:t>colaborativo</a:t>
            </a:r>
          </a:p>
        </p:txBody>
      </p:sp>
      <p:pic>
        <p:nvPicPr>
          <p:cNvPr id="26" name="Picture 18" descr="Versus Vector Icons. VS Letters with Glowing Lightning.: Gráficos ...">
            <a:extLst>
              <a:ext uri="{FF2B5EF4-FFF2-40B4-BE49-F238E27FC236}">
                <a16:creationId xmlns:a16="http://schemas.microsoft.com/office/drawing/2014/main" id="{85ED1C34-BE59-4B1A-A28F-BBCDCE20B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60260" y="3649805"/>
            <a:ext cx="473961" cy="4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l nuevo paradigma del trabajo colaborativo | ignasi alcalde">
            <a:extLst>
              <a:ext uri="{FF2B5EF4-FFF2-40B4-BE49-F238E27FC236}">
                <a16:creationId xmlns:a16="http://schemas.microsoft.com/office/drawing/2014/main" id="{1A01970E-A524-4183-BD90-3A889813E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090" y="2988063"/>
            <a:ext cx="2725515" cy="265578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ervidores públicos y sirvientes» – Kaos en la red">
            <a:extLst>
              <a:ext uri="{FF2B5EF4-FFF2-40B4-BE49-F238E27FC236}">
                <a16:creationId xmlns:a16="http://schemas.microsoft.com/office/drawing/2014/main" id="{E31FB871-8B18-44EA-B184-88A47608D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7047" y="3109332"/>
            <a:ext cx="2415368" cy="241324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D42CC99-6E66-4EBD-97D1-6CC555B72C32}"/>
              </a:ext>
            </a:extLst>
          </p:cNvPr>
          <p:cNvSpPr txBox="1"/>
          <p:nvPr/>
        </p:nvSpPr>
        <p:spPr>
          <a:xfrm>
            <a:off x="2997918" y="6032371"/>
            <a:ext cx="587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MONITOR</a:t>
            </a:r>
            <a:r>
              <a:rPr lang="es-ES" dirty="0"/>
              <a:t>: el que advierte, aconseja o hace recordar (</a:t>
            </a:r>
            <a:r>
              <a:rPr lang="es-ES" i="1" dirty="0"/>
              <a:t>latín</a:t>
            </a:r>
            <a:r>
              <a:rPr lang="es-ES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280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035C6004-C786-42EF-AACC-469D6E64F2BC}"/>
              </a:ext>
            </a:extLst>
          </p:cNvPr>
          <p:cNvCxnSpPr>
            <a:cxnSpLocks/>
          </p:cNvCxnSpPr>
          <p:nvPr/>
        </p:nvCxnSpPr>
        <p:spPr>
          <a:xfrm flipH="1" flipV="1">
            <a:off x="5652328" y="1985809"/>
            <a:ext cx="44912" cy="3658035"/>
          </a:xfrm>
          <a:prstGeom prst="line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1432907" y="75265"/>
            <a:ext cx="783496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023EC7C2-4857-437F-A7AF-6A0B7BFC7B6C}"/>
              </a:ext>
            </a:extLst>
          </p:cNvPr>
          <p:cNvSpPr txBox="1">
            <a:spLocks/>
          </p:cNvSpPr>
          <p:nvPr/>
        </p:nvSpPr>
        <p:spPr>
          <a:xfrm>
            <a:off x="4210166" y="631235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Ideas fundamentales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C131944-997B-45F6-990F-35D6BD171C03}"/>
              </a:ext>
            </a:extLst>
          </p:cNvPr>
          <p:cNvSpPr txBox="1"/>
          <p:nvPr/>
        </p:nvSpPr>
        <p:spPr>
          <a:xfrm>
            <a:off x="370679" y="1206282"/>
            <a:ext cx="929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5ª Idea: </a:t>
            </a:r>
            <a:r>
              <a:rPr lang="es-ES" sz="2800" b="1" dirty="0"/>
              <a:t>Reducción de la carga administrativa</a:t>
            </a:r>
            <a:endParaRPr lang="en-GB" sz="2800" b="1" dirty="0"/>
          </a:p>
        </p:txBody>
      </p:sp>
      <p:pic>
        <p:nvPicPr>
          <p:cNvPr id="26" name="Picture 18" descr="Versus Vector Icons. VS Letters with Glowing Lightning.: Gráficos ...">
            <a:extLst>
              <a:ext uri="{FF2B5EF4-FFF2-40B4-BE49-F238E27FC236}">
                <a16:creationId xmlns:a16="http://schemas.microsoft.com/office/drawing/2014/main" id="{85ED1C34-BE59-4B1A-A28F-BBCDCE20B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60260" y="3649805"/>
            <a:ext cx="473961" cy="4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ime, Energy, and Effort – Ann Hawkins • Business advisor and mentor">
            <a:extLst>
              <a:ext uri="{FF2B5EF4-FFF2-40B4-BE49-F238E27FC236}">
                <a16:creationId xmlns:a16="http://schemas.microsoft.com/office/drawing/2014/main" id="{A313D7C4-C71D-4BEA-A401-0651BCE66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840" y="3211381"/>
            <a:ext cx="4185511" cy="225734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4 Benefits From Taking Guitar Lessons At Slc Guitar - Save Time Money And  Effort - (500x500) Png Clipart Download">
            <a:extLst>
              <a:ext uri="{FF2B5EF4-FFF2-40B4-BE49-F238E27FC236}">
                <a16:creationId xmlns:a16="http://schemas.microsoft.com/office/drawing/2014/main" id="{ED1151E3-ED9B-42CF-8B56-DC7CC0F32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165" y="3653975"/>
            <a:ext cx="2067198" cy="229797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E57982C-79D8-4311-92D0-4D43C5D71F39}"/>
              </a:ext>
            </a:extLst>
          </p:cNvPr>
          <p:cNvSpPr txBox="1"/>
          <p:nvPr/>
        </p:nvSpPr>
        <p:spPr>
          <a:xfrm>
            <a:off x="1168034" y="1956974"/>
            <a:ext cx="384772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s-ES" dirty="0"/>
              <a:t>Idealmente</a:t>
            </a:r>
            <a:r>
              <a:rPr lang="es-ES" b="0" dirty="0"/>
              <a:t>:</a:t>
            </a:r>
          </a:p>
          <a:p>
            <a:r>
              <a:rPr lang="es-ES" sz="2200" b="0" dirty="0">
                <a:effectLst/>
              </a:rPr>
              <a:t>Buscar equilibrio para todas las partes</a:t>
            </a:r>
            <a:endParaRPr lang="en-GB" sz="2200" b="0" dirty="0">
              <a:effectLst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C823C53-3738-45BC-B84E-09A8E8346BBF}"/>
              </a:ext>
            </a:extLst>
          </p:cNvPr>
          <p:cNvSpPr txBox="1"/>
          <p:nvPr/>
        </p:nvSpPr>
        <p:spPr>
          <a:xfrm>
            <a:off x="6499325" y="1746049"/>
            <a:ext cx="451654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s-ES" b="0" dirty="0"/>
              <a:t>¿Lo estamos consiguiendo?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880917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1DAEE3B9-CEFD-4EBF-98D0-60239D3EDF12}"/>
              </a:ext>
            </a:extLst>
          </p:cNvPr>
          <p:cNvSpPr txBox="1">
            <a:spLocks/>
          </p:cNvSpPr>
          <p:nvPr/>
        </p:nvSpPr>
        <p:spPr>
          <a:xfrm>
            <a:off x="397564" y="1240907"/>
            <a:ext cx="252122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– </a:t>
            </a:r>
            <a:r>
              <a:rPr lang="es-E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</a:t>
            </a:r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-in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6E5F1DC-B5F9-48AF-8AF9-C2B158E39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00" y="1839401"/>
            <a:ext cx="5572939" cy="454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Implementación</a:t>
            </a:r>
          </a:p>
        </p:txBody>
      </p:sp>
      <p:sp>
        <p:nvSpPr>
          <p:cNvPr id="11" name="Marcador de contenido 7">
            <a:extLst>
              <a:ext uri="{FF2B5EF4-FFF2-40B4-BE49-F238E27FC236}">
                <a16:creationId xmlns:a16="http://schemas.microsoft.com/office/drawing/2014/main" id="{E7B4D7D3-A423-4E2C-B18D-39E6F4A53249}"/>
              </a:ext>
            </a:extLst>
          </p:cNvPr>
          <p:cNvSpPr txBox="1">
            <a:spLocks/>
          </p:cNvSpPr>
          <p:nvPr/>
        </p:nvSpPr>
        <p:spPr>
          <a:xfrm>
            <a:off x="6865357" y="4457841"/>
            <a:ext cx="4588893" cy="1808878"/>
          </a:xfrm>
          <a:prstGeom prst="rect">
            <a:avLst/>
          </a:prstGeom>
          <a:gradFill rotWithShape="1">
            <a:gsLst>
              <a:gs pos="0">
                <a:schemeClr val="bg2">
                  <a:lumMod val="60000"/>
                  <a:lumOff val="40000"/>
                  <a:alpha val="50000"/>
                </a:schemeClr>
              </a:gs>
              <a:gs pos="100000">
                <a:schemeClr val="tx1">
                  <a:lumMod val="75000"/>
                </a:schemeClr>
              </a:gs>
            </a:gsLst>
            <a:path path="circle">
              <a:fillToRect l="100000" t="100000" r="100000" b="100000"/>
            </a:path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000" indent="0">
              <a:buNone/>
            </a:pPr>
            <a:r>
              <a:rPr lang="es-ES" sz="2800" b="1" spc="38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339.812 ha</a:t>
            </a:r>
          </a:p>
          <a:p>
            <a:pPr marL="81000" indent="0">
              <a:buNone/>
            </a:pPr>
            <a:r>
              <a:rPr lang="es-ES" sz="2400" b="1" spc="38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133.638 </a:t>
            </a:r>
            <a:r>
              <a:rPr lang="es-ES" sz="2400" b="1" spc="38" dirty="0" err="1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Dec</a:t>
            </a:r>
            <a:r>
              <a:rPr lang="es-ES" sz="2400" b="1" spc="38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    </a:t>
            </a:r>
            <a:r>
              <a:rPr lang="es-ES" sz="2400" b="1" spc="38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/    </a:t>
            </a:r>
            <a:r>
              <a:rPr lang="es-ES" sz="2400" b="1" spc="38" dirty="0">
                <a:ln w="0"/>
                <a:solidFill>
                  <a:srgbClr val="66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98.035 </a:t>
            </a:r>
            <a:r>
              <a:rPr lang="es-ES" sz="2400" b="1" spc="38" dirty="0" err="1">
                <a:ln w="0"/>
                <a:solidFill>
                  <a:srgbClr val="66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ParcAgr</a:t>
            </a:r>
            <a:endParaRPr lang="es-ES" sz="2400" b="1" spc="38" dirty="0">
              <a:ln w="0"/>
              <a:solidFill>
                <a:srgbClr val="66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marL="135000" indent="0">
              <a:buNone/>
            </a:pPr>
            <a:r>
              <a:rPr lang="en-US" sz="2800" b="1" spc="38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5.013 </a:t>
            </a:r>
            <a:r>
              <a:rPr lang="en-US" sz="2800" b="1" spc="38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Solicitantes</a:t>
            </a:r>
            <a:endParaRPr lang="en-US" sz="2800" b="1" spc="38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BE328C-2F66-4D7B-B883-A1AA23DD945B}"/>
              </a:ext>
            </a:extLst>
          </p:cNvPr>
          <p:cNvSpPr txBox="1"/>
          <p:nvPr/>
        </p:nvSpPr>
        <p:spPr>
          <a:xfrm>
            <a:off x="6635024" y="1495720"/>
            <a:ext cx="528984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Implementación progresiva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 superficie declarada en 2 SAC de la provincia de Valladolid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Excluyendo solicitantes que tuvieran parcelas localizadas fuera de la órbita 137 de Sentinel2</a:t>
            </a:r>
            <a:endParaRPr lang="es-ES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Todos los regímenes de ayudas vinculados a superficies del </a:t>
            </a:r>
            <a:r>
              <a:rPr lang="es-ES" sz="2000" dirty="0">
                <a:solidFill>
                  <a:srgbClr val="007033"/>
                </a:solidFill>
              </a:rPr>
              <a:t>1</a:t>
            </a:r>
            <a:r>
              <a:rPr lang="es-ES" sz="2000" baseline="30000" dirty="0">
                <a:solidFill>
                  <a:srgbClr val="007033"/>
                </a:solidFill>
              </a:rPr>
              <a:t>er </a:t>
            </a:r>
            <a:r>
              <a:rPr lang="es-ES" sz="2000" dirty="0">
                <a:solidFill>
                  <a:srgbClr val="007033"/>
                </a:solidFill>
              </a:rPr>
              <a:t>Pillar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1621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1DAEE3B9-CEFD-4EBF-98D0-60239D3EDF12}"/>
              </a:ext>
            </a:extLst>
          </p:cNvPr>
          <p:cNvSpPr txBox="1">
            <a:spLocks/>
          </p:cNvSpPr>
          <p:nvPr/>
        </p:nvSpPr>
        <p:spPr>
          <a:xfrm>
            <a:off x="397564" y="1240907"/>
            <a:ext cx="252122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– </a:t>
            </a:r>
            <a:r>
              <a:rPr lang="es-E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</a:t>
            </a:r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329DDAA-7198-432E-B670-C4FFD1A7D699}"/>
              </a:ext>
            </a:extLst>
          </p:cNvPr>
          <p:cNvSpPr txBox="1"/>
          <p:nvPr/>
        </p:nvSpPr>
        <p:spPr>
          <a:xfrm>
            <a:off x="14178338" y="851688"/>
            <a:ext cx="2671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Expedientes de dos </a:t>
            </a:r>
            <a:r>
              <a:rPr lang="es-ES" dirty="0" err="1"/>
              <a:t>SACs</a:t>
            </a:r>
            <a:r>
              <a:rPr lang="es-ES" dirty="0"/>
              <a:t> de Valladolid</a:t>
            </a:r>
            <a:endParaRPr lang="en-GB" dirty="0"/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Implementación</a:t>
            </a:r>
          </a:p>
        </p:txBody>
      </p:sp>
      <p:sp>
        <p:nvSpPr>
          <p:cNvPr id="11" name="Marcador de contenido 7">
            <a:extLst>
              <a:ext uri="{FF2B5EF4-FFF2-40B4-BE49-F238E27FC236}">
                <a16:creationId xmlns:a16="http://schemas.microsoft.com/office/drawing/2014/main" id="{E7B4D7D3-A423-4E2C-B18D-39E6F4A53249}"/>
              </a:ext>
            </a:extLst>
          </p:cNvPr>
          <p:cNvSpPr txBox="1">
            <a:spLocks/>
          </p:cNvSpPr>
          <p:nvPr/>
        </p:nvSpPr>
        <p:spPr>
          <a:xfrm>
            <a:off x="6714680" y="4484736"/>
            <a:ext cx="4588893" cy="1708035"/>
          </a:xfrm>
          <a:prstGeom prst="rect">
            <a:avLst/>
          </a:prstGeom>
          <a:gradFill rotWithShape="1">
            <a:gsLst>
              <a:gs pos="0">
                <a:schemeClr val="bg2">
                  <a:lumMod val="60000"/>
                  <a:lumOff val="40000"/>
                  <a:alpha val="50000"/>
                </a:schemeClr>
              </a:gs>
              <a:gs pos="100000">
                <a:schemeClr val="tx1">
                  <a:lumMod val="75000"/>
                </a:schemeClr>
              </a:gs>
            </a:gsLst>
            <a:path path="circle">
              <a:fillToRect l="100000" t="100000" r="100000" b="100000"/>
            </a:path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000" indent="0">
              <a:buNone/>
            </a:pPr>
            <a:r>
              <a:rPr lang="es-ES" sz="2800" b="1" spc="38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1.564.829 ha</a:t>
            </a:r>
          </a:p>
          <a:p>
            <a:pPr marL="81000" indent="0">
              <a:buNone/>
            </a:pPr>
            <a:r>
              <a:rPr lang="es-ES" sz="2400" b="1" spc="38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831.107 </a:t>
            </a:r>
            <a:r>
              <a:rPr lang="es-ES" sz="2400" b="1" spc="38" dirty="0" err="1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Dec</a:t>
            </a:r>
            <a:r>
              <a:rPr lang="es-ES" sz="2400" b="1" spc="38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</a:t>
            </a:r>
            <a:r>
              <a:rPr lang="es-ES" sz="2400" b="1" spc="38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/ </a:t>
            </a:r>
            <a:r>
              <a:rPr lang="es-ES" sz="2400" b="1" spc="38" dirty="0">
                <a:ln w="0"/>
                <a:solidFill>
                  <a:srgbClr val="66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578.078 </a:t>
            </a:r>
            <a:r>
              <a:rPr lang="es-ES" sz="2400" b="1" spc="38" dirty="0" err="1">
                <a:ln w="0"/>
                <a:solidFill>
                  <a:srgbClr val="66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ParcAgr</a:t>
            </a:r>
            <a:endParaRPr lang="es-ES" sz="2400" b="1" spc="38" dirty="0">
              <a:ln w="0"/>
              <a:solidFill>
                <a:srgbClr val="66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marL="135000" indent="0">
              <a:buNone/>
            </a:pPr>
            <a:r>
              <a:rPr lang="en-US" sz="2800" b="1" spc="38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23.789 </a:t>
            </a:r>
            <a:r>
              <a:rPr lang="en-US" sz="2800" b="1" spc="38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Solicitantes</a:t>
            </a:r>
            <a:endParaRPr lang="en-US" sz="2800" b="1" spc="38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BE328C-2F66-4D7B-B883-A1AA23DD945B}"/>
              </a:ext>
            </a:extLst>
          </p:cNvPr>
          <p:cNvSpPr txBox="1"/>
          <p:nvPr/>
        </p:nvSpPr>
        <p:spPr>
          <a:xfrm>
            <a:off x="6318335" y="1839401"/>
            <a:ext cx="5770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 superficie declarada en 14 SAC  en 8 provincias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Excluyendo solicitantes que tuvieran parcelas localizadas fuera de la órbita 137 de Sentinel2</a:t>
            </a:r>
            <a:endParaRPr lang="es-ES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Todos los regímenes de ayudas vinculados a superficies del </a:t>
            </a:r>
            <a:r>
              <a:rPr lang="es-ES" sz="2000" dirty="0">
                <a:solidFill>
                  <a:srgbClr val="007033"/>
                </a:solidFill>
              </a:rPr>
              <a:t>1</a:t>
            </a:r>
            <a:r>
              <a:rPr lang="es-ES" sz="2000" baseline="30000" dirty="0">
                <a:solidFill>
                  <a:srgbClr val="007033"/>
                </a:solidFill>
              </a:rPr>
              <a:t>er </a:t>
            </a:r>
            <a:r>
              <a:rPr lang="es-ES" sz="2000" dirty="0">
                <a:solidFill>
                  <a:srgbClr val="007033"/>
                </a:solidFill>
              </a:rPr>
              <a:t>Pillar y 2º</a:t>
            </a:r>
            <a:r>
              <a:rPr lang="es-ES" sz="2000" baseline="30000" dirty="0">
                <a:solidFill>
                  <a:srgbClr val="007033"/>
                </a:solidFill>
              </a:rPr>
              <a:t> </a:t>
            </a:r>
            <a:r>
              <a:rPr lang="es-ES" sz="2000" dirty="0">
                <a:solidFill>
                  <a:srgbClr val="007033"/>
                </a:solidFill>
              </a:rPr>
              <a:t>Pillar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8B3D5B0-5324-49ED-8194-7B190284B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0" y="1750532"/>
            <a:ext cx="5448318" cy="4442239"/>
          </a:xfrm>
          <a:prstGeom prst="rect">
            <a:avLst/>
          </a:prstGeom>
          <a:ln w="285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5460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1DAEE3B9-CEFD-4EBF-98D0-60239D3EDF12}"/>
              </a:ext>
            </a:extLst>
          </p:cNvPr>
          <p:cNvSpPr txBox="1">
            <a:spLocks/>
          </p:cNvSpPr>
          <p:nvPr/>
        </p:nvSpPr>
        <p:spPr>
          <a:xfrm>
            <a:off x="397564" y="1240907"/>
            <a:ext cx="252122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– </a:t>
            </a:r>
            <a:r>
              <a:rPr lang="es-E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</a:t>
            </a:r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-in</a:t>
            </a: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Implementación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C209E0-C774-4A23-A895-3C78E46B1C41}"/>
              </a:ext>
            </a:extLst>
          </p:cNvPr>
          <p:cNvSpPr txBox="1"/>
          <p:nvPr/>
        </p:nvSpPr>
        <p:spPr>
          <a:xfrm>
            <a:off x="6733432" y="1879467"/>
            <a:ext cx="5400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100% de la superficie declarada en el territorio de Castilla y León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 3 órbitas Sentinel-2</a:t>
            </a:r>
            <a:endParaRPr lang="es-ES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Todos los regímenes de ayudas vinculados a superficies: </a:t>
            </a:r>
            <a:r>
              <a:rPr lang="es-ES" sz="2000" dirty="0">
                <a:solidFill>
                  <a:srgbClr val="007033"/>
                </a:solidFill>
              </a:rPr>
              <a:t>1</a:t>
            </a:r>
            <a:r>
              <a:rPr lang="es-ES" sz="2000" baseline="30000" dirty="0">
                <a:solidFill>
                  <a:srgbClr val="007033"/>
                </a:solidFill>
              </a:rPr>
              <a:t>er</a:t>
            </a:r>
            <a:r>
              <a:rPr lang="es-ES" sz="2000" dirty="0">
                <a:solidFill>
                  <a:srgbClr val="007033"/>
                </a:solidFill>
              </a:rPr>
              <a:t> y 2º Pilar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16" name="Marcador de contenido 7">
            <a:extLst>
              <a:ext uri="{FF2B5EF4-FFF2-40B4-BE49-F238E27FC236}">
                <a16:creationId xmlns:a16="http://schemas.microsoft.com/office/drawing/2014/main" id="{5B1184AF-9D38-4327-BBEF-583C0C5E6D76}"/>
              </a:ext>
            </a:extLst>
          </p:cNvPr>
          <p:cNvSpPr txBox="1">
            <a:spLocks/>
          </p:cNvSpPr>
          <p:nvPr/>
        </p:nvSpPr>
        <p:spPr>
          <a:xfrm>
            <a:off x="6792233" y="4468378"/>
            <a:ext cx="4735142" cy="1718596"/>
          </a:xfrm>
          <a:prstGeom prst="rect">
            <a:avLst/>
          </a:prstGeom>
          <a:gradFill rotWithShape="1">
            <a:gsLst>
              <a:gs pos="0">
                <a:schemeClr val="bg2">
                  <a:lumMod val="60000"/>
                  <a:lumOff val="40000"/>
                  <a:alpha val="50000"/>
                </a:schemeClr>
              </a:gs>
              <a:gs pos="100000">
                <a:schemeClr val="tx1">
                  <a:lumMod val="75000"/>
                </a:schemeClr>
              </a:gs>
            </a:gsLst>
            <a:path path="circle">
              <a:fillToRect l="100000" t="100000" r="100000" b="100000"/>
            </a:path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>
              <a:buFont typeface="Calibri" panose="020F0502020204030204" pitchFamily="34" charset="0"/>
              <a:buNone/>
            </a:pPr>
            <a:r>
              <a:rPr lang="es-E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5.314.914,72 ha</a:t>
            </a:r>
          </a:p>
          <a:p>
            <a:pPr marL="108000" indent="0">
              <a:buFont typeface="Calibri" panose="020F0502020204030204" pitchFamily="34" charset="0"/>
              <a:buNone/>
            </a:pPr>
            <a:r>
              <a:rPr lang="es-ES" sz="2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3.669.962 </a:t>
            </a:r>
            <a:r>
              <a:rPr lang="es-ES" sz="2400" b="1" spc="50" dirty="0" err="1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Dec</a:t>
            </a:r>
            <a:r>
              <a:rPr lang="es-ES" sz="2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  <a:r>
              <a:rPr lang="es-E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/</a:t>
            </a:r>
            <a:r>
              <a:rPr lang="es-ES" sz="2400" b="1" spc="50" dirty="0">
                <a:ln w="0"/>
                <a:solidFill>
                  <a:srgbClr val="66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2.403.286 </a:t>
            </a:r>
            <a:r>
              <a:rPr lang="es-ES" sz="2400" b="1" spc="50" dirty="0" err="1">
                <a:ln w="0"/>
                <a:solidFill>
                  <a:srgbClr val="66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ParcAgr</a:t>
            </a:r>
            <a:endParaRPr lang="es-ES" sz="2400" b="1" spc="50" dirty="0">
              <a:ln w="0"/>
              <a:solidFill>
                <a:srgbClr val="66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marL="108000" indent="0">
              <a:buFont typeface="Calibri" panose="020F0502020204030204" pitchFamily="34" charset="0"/>
              <a:buNone/>
            </a:pPr>
            <a:r>
              <a:rPr lang="es-E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67.626 Solicitantes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9D1F63F8-FB3D-48E8-8F29-962CD564037C}"/>
              </a:ext>
            </a:extLst>
          </p:cNvPr>
          <p:cNvGrpSpPr/>
          <p:nvPr/>
        </p:nvGrpSpPr>
        <p:grpSpPr>
          <a:xfrm>
            <a:off x="381960" y="1879467"/>
            <a:ext cx="5400046" cy="4366144"/>
            <a:chOff x="381960" y="1879467"/>
            <a:chExt cx="5400046" cy="4366144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F3DE6FC-B14F-46C9-AD17-FB149799B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960" y="1879467"/>
              <a:ext cx="5400046" cy="4366144"/>
            </a:xfrm>
            <a:prstGeom prst="rect">
              <a:avLst/>
            </a:prstGeom>
            <a:ln w="2857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CEFAB7EF-0A3D-4687-B4D0-B816E36D25F7}"/>
                </a:ext>
              </a:extLst>
            </p:cNvPr>
            <p:cNvSpPr/>
            <p:nvPr/>
          </p:nvSpPr>
          <p:spPr>
            <a:xfrm>
              <a:off x="3976099" y="5147353"/>
              <a:ext cx="976045" cy="585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03000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1DAEE3B9-CEFD-4EBF-98D0-60239D3EDF12}"/>
              </a:ext>
            </a:extLst>
          </p:cNvPr>
          <p:cNvSpPr txBox="1">
            <a:spLocks/>
          </p:cNvSpPr>
          <p:nvPr/>
        </p:nvSpPr>
        <p:spPr>
          <a:xfrm>
            <a:off x="582500" y="1243206"/>
            <a:ext cx="2201798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2022, 2023,…</a:t>
            </a: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Implementación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C209E0-C774-4A23-A895-3C78E46B1C41}"/>
              </a:ext>
            </a:extLst>
          </p:cNvPr>
          <p:cNvSpPr txBox="1"/>
          <p:nvPr/>
        </p:nvSpPr>
        <p:spPr>
          <a:xfrm>
            <a:off x="6459781" y="1752832"/>
            <a:ext cx="5400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100% de la superficie declarada en el territorio de Castilla y León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 3 órbitas Sentinel-2</a:t>
            </a:r>
            <a:endParaRPr lang="es-ES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Todos los regímenes de ayudas vinculados a superficies: </a:t>
            </a:r>
            <a:r>
              <a:rPr lang="es-ES" sz="2000" dirty="0">
                <a:solidFill>
                  <a:srgbClr val="007033"/>
                </a:solidFill>
              </a:rPr>
              <a:t>1</a:t>
            </a:r>
            <a:r>
              <a:rPr lang="es-ES" sz="2000" baseline="30000" dirty="0">
                <a:solidFill>
                  <a:srgbClr val="007033"/>
                </a:solidFill>
              </a:rPr>
              <a:t>er</a:t>
            </a:r>
            <a:r>
              <a:rPr lang="es-ES" sz="2000" dirty="0">
                <a:solidFill>
                  <a:srgbClr val="007033"/>
                </a:solidFill>
              </a:rPr>
              <a:t> y 2º Pilar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A27E3B-42A3-4303-B118-71C12080E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099" y="4062539"/>
            <a:ext cx="5662941" cy="1984948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57CA965F-1ADF-4BA0-A6B7-8C1E1EAA2522}"/>
              </a:ext>
            </a:extLst>
          </p:cNvPr>
          <p:cNvGrpSpPr/>
          <p:nvPr/>
        </p:nvGrpSpPr>
        <p:grpSpPr>
          <a:xfrm>
            <a:off x="381960" y="1879467"/>
            <a:ext cx="5400046" cy="4366144"/>
            <a:chOff x="381960" y="1879467"/>
            <a:chExt cx="5400046" cy="4366144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FE70A3D1-684F-4356-B0D6-4B055059A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960" y="1879467"/>
              <a:ext cx="5400046" cy="4366144"/>
            </a:xfrm>
            <a:prstGeom prst="rect">
              <a:avLst/>
            </a:prstGeom>
            <a:ln w="2857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2170AA78-0E8E-46D7-9570-A3C8586834B0}"/>
                </a:ext>
              </a:extLst>
            </p:cNvPr>
            <p:cNvSpPr/>
            <p:nvPr/>
          </p:nvSpPr>
          <p:spPr>
            <a:xfrm>
              <a:off x="3976099" y="5147353"/>
              <a:ext cx="976045" cy="585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10747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1DAEE3B9-CEFD-4EBF-98D0-60239D3EDF12}"/>
              </a:ext>
            </a:extLst>
          </p:cNvPr>
          <p:cNvSpPr txBox="1">
            <a:spLocks/>
          </p:cNvSpPr>
          <p:nvPr/>
        </p:nvSpPr>
        <p:spPr>
          <a:xfrm>
            <a:off x="612911" y="1298111"/>
            <a:ext cx="2305879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2019 -&gt; 2023</a:t>
            </a: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Implementación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8B4C824-66B6-45A0-9886-5C8B6F72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0" y="1930994"/>
            <a:ext cx="5227898" cy="405725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657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8D414A4-90F8-42B9-A34F-53EAB612A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Índice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D756577-9A47-4AB5-BE15-94715391137F}"/>
              </a:ext>
            </a:extLst>
          </p:cNvPr>
          <p:cNvSpPr txBox="1"/>
          <p:nvPr/>
        </p:nvSpPr>
        <p:spPr>
          <a:xfrm>
            <a:off x="1319500" y="1774977"/>
            <a:ext cx="935640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s-ES" sz="2400" dirty="0"/>
              <a:t>Contexto de la monitorización de superficies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s-ES" sz="2400" dirty="0"/>
              <a:t>Metodología del Sistema de Monitorización de Superficies (SMS)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s-ES" sz="2400" dirty="0"/>
              <a:t>Aspectos técnicos destacables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s-ES" sz="2400" dirty="0"/>
              <a:t>Monitorización en el PEPAC 2023-2027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F2B22B-2907-49F9-9DE0-EDA5C1E2AF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14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1DAEE3B9-CEFD-4EBF-98D0-60239D3EDF12}"/>
              </a:ext>
            </a:extLst>
          </p:cNvPr>
          <p:cNvSpPr txBox="1">
            <a:spLocks/>
          </p:cNvSpPr>
          <p:nvPr/>
        </p:nvSpPr>
        <p:spPr>
          <a:xfrm>
            <a:off x="612911" y="1298111"/>
            <a:ext cx="2305879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2019 -&gt; 2023</a:t>
            </a: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Implementación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8B4C824-66B6-45A0-9886-5C8B6F72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0" y="1930994"/>
            <a:ext cx="5227898" cy="405725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5F608ED-AF12-4D34-B172-7C36B2451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574" y="2301754"/>
            <a:ext cx="10346010" cy="389101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Título 2">
            <a:extLst>
              <a:ext uri="{FF2B5EF4-FFF2-40B4-BE49-F238E27FC236}">
                <a16:creationId xmlns:a16="http://schemas.microsoft.com/office/drawing/2014/main" id="{C0DED897-2CE8-41FE-A50F-613463BFEE5E}"/>
              </a:ext>
            </a:extLst>
          </p:cNvPr>
          <p:cNvSpPr txBox="1">
            <a:spLocks/>
          </p:cNvSpPr>
          <p:nvPr/>
        </p:nvSpPr>
        <p:spPr>
          <a:xfrm>
            <a:off x="5607065" y="1830700"/>
            <a:ext cx="2846222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2024 -&gt; 2026</a:t>
            </a:r>
          </a:p>
        </p:txBody>
      </p:sp>
    </p:spTree>
    <p:extLst>
      <p:ext uri="{BB962C8B-B14F-4D97-AF65-F5344CB8AC3E}">
        <p14:creationId xmlns:p14="http://schemas.microsoft.com/office/powerpoint/2010/main" val="4160861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1DAEE3B9-CEFD-4EBF-98D0-60239D3EDF12}"/>
              </a:ext>
            </a:extLst>
          </p:cNvPr>
          <p:cNvSpPr txBox="1">
            <a:spLocks/>
          </p:cNvSpPr>
          <p:nvPr/>
        </p:nvSpPr>
        <p:spPr>
          <a:xfrm>
            <a:off x="2262213" y="1272347"/>
            <a:ext cx="1037578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Implementación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A9E9EDF-E3F4-401A-B5D3-7AB2144ADBA0}"/>
              </a:ext>
            </a:extLst>
          </p:cNvPr>
          <p:cNvSpPr txBox="1"/>
          <p:nvPr/>
        </p:nvSpPr>
        <p:spPr>
          <a:xfrm>
            <a:off x="6233993" y="2739660"/>
            <a:ext cx="557604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Superficie declarada: </a:t>
            </a:r>
            <a:r>
              <a:rPr lang="es-ES" sz="2800" b="1" dirty="0"/>
              <a:t>5.385.618,67 ha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Declaraciones gráficas: </a:t>
            </a:r>
            <a:r>
              <a:rPr lang="es-ES" sz="2800" b="1" dirty="0"/>
              <a:t>3.743.287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Parcelas agrícolas: </a:t>
            </a:r>
            <a:r>
              <a:rPr lang="es-ES" sz="2800" b="1" dirty="0"/>
              <a:t>2.365.824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Solicitantes: </a:t>
            </a:r>
            <a:r>
              <a:rPr lang="es-ES" sz="2800" b="1" dirty="0"/>
              <a:t>56.423</a:t>
            </a:r>
            <a:endParaRPr lang="en-GB" sz="28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9306F17-E1EB-4C16-BAD7-23058B06FAD3}"/>
              </a:ext>
            </a:extLst>
          </p:cNvPr>
          <p:cNvSpPr txBox="1"/>
          <p:nvPr/>
        </p:nvSpPr>
        <p:spPr>
          <a:xfrm>
            <a:off x="7557247" y="1960150"/>
            <a:ext cx="242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u="sng" dirty="0"/>
              <a:t>Algunos datos:</a:t>
            </a:r>
            <a:endParaRPr lang="en-GB" sz="2800" b="1" u="sng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2F9814-6B0C-446F-8DDD-907390508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09" y="1783818"/>
            <a:ext cx="5773015" cy="440895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6465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0F43B9-5B8D-4678-B9D6-89F3BBE20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235" y="1395900"/>
            <a:ext cx="6497171" cy="495336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1DAEE3B9-CEFD-4EBF-98D0-60239D3EDF12}"/>
              </a:ext>
            </a:extLst>
          </p:cNvPr>
          <p:cNvSpPr txBox="1">
            <a:spLocks/>
          </p:cNvSpPr>
          <p:nvPr/>
        </p:nvSpPr>
        <p:spPr>
          <a:xfrm>
            <a:off x="7794075" y="1503477"/>
            <a:ext cx="1037578" cy="50962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</a:t>
            </a: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Implementación</a:t>
            </a:r>
          </a:p>
        </p:txBody>
      </p:sp>
      <p:pic>
        <p:nvPicPr>
          <p:cNvPr id="2050" name="Picture 2" descr="Why Games Still Have Bad Loading Times">
            <a:extLst>
              <a:ext uri="{FF2B5EF4-FFF2-40B4-BE49-F238E27FC236}">
                <a16:creationId xmlns:a16="http://schemas.microsoft.com/office/drawing/2014/main" id="{A708CFD6-B61C-466C-B9DD-AD682F0BF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4074" y="3556140"/>
            <a:ext cx="3319670" cy="63288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93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0B50924-E4FD-466B-B176-645DCD6B39E2}"/>
              </a:ext>
            </a:extLst>
          </p:cNvPr>
          <p:cNvCxnSpPr>
            <a:cxnSpLocks/>
          </p:cNvCxnSpPr>
          <p:nvPr/>
        </p:nvCxnSpPr>
        <p:spPr>
          <a:xfrm flipH="1">
            <a:off x="-1983792" y="5504622"/>
            <a:ext cx="478636" cy="0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7DB3620-58E8-41B4-93D9-7EBBD9CA82DD}"/>
              </a:ext>
            </a:extLst>
          </p:cNvPr>
          <p:cNvSpPr txBox="1"/>
          <p:nvPr/>
        </p:nvSpPr>
        <p:spPr>
          <a:xfrm>
            <a:off x="370680" y="1206282"/>
            <a:ext cx="5887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Detección numérica de evidencias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1844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305C85-FDFE-4B35-BDE1-CBD1F58BEFD4}"/>
              </a:ext>
            </a:extLst>
          </p:cNvPr>
          <p:cNvSpPr txBox="1"/>
          <p:nvPr/>
        </p:nvSpPr>
        <p:spPr>
          <a:xfrm>
            <a:off x="370679" y="1206282"/>
            <a:ext cx="767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Detección numérica de evidencias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2EC62F-F844-4605-9418-8EF5C718EFA9}"/>
              </a:ext>
            </a:extLst>
          </p:cNvPr>
          <p:cNvSpPr txBox="1"/>
          <p:nvPr/>
        </p:nvSpPr>
        <p:spPr>
          <a:xfrm>
            <a:off x="832957" y="2086673"/>
            <a:ext cx="4427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/>
              <a:t>Multibanda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/>
              <a:t>Sentinel-2: 12 bandas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/>
              <a:t>Sentinel-1: doble polarización</a:t>
            </a:r>
          </a:p>
        </p:txBody>
      </p:sp>
      <p:pic>
        <p:nvPicPr>
          <p:cNvPr id="3074" name="Picture 2" descr="https://www.cursosteledeteccion.com/wp-content/uploads/2019/10/combinacion_bandas_sentinel.png">
            <a:extLst>
              <a:ext uri="{FF2B5EF4-FFF2-40B4-BE49-F238E27FC236}">
                <a16:creationId xmlns:a16="http://schemas.microsoft.com/office/drawing/2014/main" id="{DAC58F9A-B87D-4F7A-B03F-EC85DCE7C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8622" y="1298111"/>
            <a:ext cx="5776727" cy="298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brir llave 10">
            <a:extLst>
              <a:ext uri="{FF2B5EF4-FFF2-40B4-BE49-F238E27FC236}">
                <a16:creationId xmlns:a16="http://schemas.microsoft.com/office/drawing/2014/main" id="{1A3936AE-D339-46E1-962B-0FB4246D6813}"/>
              </a:ext>
            </a:extLst>
          </p:cNvPr>
          <p:cNvSpPr/>
          <p:nvPr/>
        </p:nvSpPr>
        <p:spPr>
          <a:xfrm>
            <a:off x="603853" y="1980132"/>
            <a:ext cx="305596" cy="3385240"/>
          </a:xfrm>
          <a:prstGeom prst="leftBrace">
            <a:avLst>
              <a:gd name="adj1" fmla="val 111189"/>
              <a:gd name="adj2" fmla="val 52814"/>
            </a:avLst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510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305C85-FDFE-4B35-BDE1-CBD1F58BEFD4}"/>
              </a:ext>
            </a:extLst>
          </p:cNvPr>
          <p:cNvSpPr txBox="1"/>
          <p:nvPr/>
        </p:nvSpPr>
        <p:spPr>
          <a:xfrm>
            <a:off x="370679" y="1206282"/>
            <a:ext cx="767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Detección numérica de evidencias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2EC62F-F844-4605-9418-8EF5C718EFA9}"/>
              </a:ext>
            </a:extLst>
          </p:cNvPr>
          <p:cNvSpPr txBox="1"/>
          <p:nvPr/>
        </p:nvSpPr>
        <p:spPr>
          <a:xfrm>
            <a:off x="832957" y="2086673"/>
            <a:ext cx="4427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/>
              <a:t>Multibanda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/>
              <a:t>Sentinel-2: 12 bandas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/>
              <a:t>Sentinel-1: doble polarización</a:t>
            </a:r>
          </a:p>
        </p:txBody>
      </p:sp>
      <p:pic>
        <p:nvPicPr>
          <p:cNvPr id="3074" name="Picture 2" descr="https://www.cursosteledeteccion.com/wp-content/uploads/2019/10/combinacion_bandas_sentinel.png">
            <a:extLst>
              <a:ext uri="{FF2B5EF4-FFF2-40B4-BE49-F238E27FC236}">
                <a16:creationId xmlns:a16="http://schemas.microsoft.com/office/drawing/2014/main" id="{DAC58F9A-B87D-4F7A-B03F-EC85DCE7C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8622" y="1298111"/>
            <a:ext cx="5776727" cy="298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brir llave 10">
            <a:extLst>
              <a:ext uri="{FF2B5EF4-FFF2-40B4-BE49-F238E27FC236}">
                <a16:creationId xmlns:a16="http://schemas.microsoft.com/office/drawing/2014/main" id="{1A3936AE-D339-46E1-962B-0FB4246D6813}"/>
              </a:ext>
            </a:extLst>
          </p:cNvPr>
          <p:cNvSpPr/>
          <p:nvPr/>
        </p:nvSpPr>
        <p:spPr>
          <a:xfrm>
            <a:off x="603853" y="1980132"/>
            <a:ext cx="305596" cy="3385240"/>
          </a:xfrm>
          <a:prstGeom prst="leftBrace">
            <a:avLst>
              <a:gd name="adj1" fmla="val 111189"/>
              <a:gd name="adj2" fmla="val 52814"/>
            </a:avLst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Polarimetric Synthetic Aperture Radar - eoPortal">
            <a:extLst>
              <a:ext uri="{FF2B5EF4-FFF2-40B4-BE49-F238E27FC236}">
                <a16:creationId xmlns:a16="http://schemas.microsoft.com/office/drawing/2014/main" id="{FD9548EA-3E76-4B5E-A439-71CD5DD0F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503" y="1298111"/>
            <a:ext cx="5019675" cy="3764756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4882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305C85-FDFE-4B35-BDE1-CBD1F58BEFD4}"/>
              </a:ext>
            </a:extLst>
          </p:cNvPr>
          <p:cNvSpPr txBox="1"/>
          <p:nvPr/>
        </p:nvSpPr>
        <p:spPr>
          <a:xfrm>
            <a:off x="370679" y="1215807"/>
            <a:ext cx="767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Detección numérica de evidencias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2EC62F-F844-4605-9418-8EF5C718EFA9}"/>
              </a:ext>
            </a:extLst>
          </p:cNvPr>
          <p:cNvSpPr txBox="1"/>
          <p:nvPr/>
        </p:nvSpPr>
        <p:spPr>
          <a:xfrm>
            <a:off x="832957" y="2086673"/>
            <a:ext cx="4427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/>
              <a:t>Multibanda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/>
              <a:t>Sentinel-2: 12 bandas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/>
              <a:t>Sentinel-1: doble polarización</a:t>
            </a:r>
          </a:p>
        </p:txBody>
      </p:sp>
      <p:pic>
        <p:nvPicPr>
          <p:cNvPr id="3074" name="Picture 2" descr="https://www.cursosteledeteccion.com/wp-content/uploads/2019/10/combinacion_bandas_sentinel.png">
            <a:extLst>
              <a:ext uri="{FF2B5EF4-FFF2-40B4-BE49-F238E27FC236}">
                <a16:creationId xmlns:a16="http://schemas.microsoft.com/office/drawing/2014/main" id="{DAC58F9A-B87D-4F7A-B03F-EC85DCE7C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22" y="1298111"/>
            <a:ext cx="5776727" cy="326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FCBF56F-8E8C-471A-B9AF-06C68721BE55}"/>
              </a:ext>
            </a:extLst>
          </p:cNvPr>
          <p:cNvSpPr txBox="1"/>
          <p:nvPr/>
        </p:nvSpPr>
        <p:spPr>
          <a:xfrm>
            <a:off x="808416" y="4355722"/>
            <a:ext cx="3429000" cy="100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s-ES" sz="2000" b="1" dirty="0"/>
              <a:t>Multitemporal</a:t>
            </a:r>
            <a:r>
              <a:rPr lang="es-ES" sz="20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/>
              <a:t>Sentinel-2: 5 días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/>
              <a:t>Sentinel-1: 6 días</a:t>
            </a:r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A82C8C0-B802-4A69-9823-237A6F55D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857" y="3102336"/>
            <a:ext cx="8096250" cy="17459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1BFDCC6-BA87-4131-BE8B-1EFCA9061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3857" y="4848283"/>
            <a:ext cx="8096249" cy="1727200"/>
          </a:xfrm>
          <a:prstGeom prst="rect">
            <a:avLst/>
          </a:prstGeom>
        </p:spPr>
      </p:pic>
      <p:sp>
        <p:nvSpPr>
          <p:cNvPr id="11" name="Abrir llave 10">
            <a:extLst>
              <a:ext uri="{FF2B5EF4-FFF2-40B4-BE49-F238E27FC236}">
                <a16:creationId xmlns:a16="http://schemas.microsoft.com/office/drawing/2014/main" id="{1A3936AE-D339-46E1-962B-0FB4246D6813}"/>
              </a:ext>
            </a:extLst>
          </p:cNvPr>
          <p:cNvSpPr/>
          <p:nvPr/>
        </p:nvSpPr>
        <p:spPr>
          <a:xfrm>
            <a:off x="603853" y="1980132"/>
            <a:ext cx="305596" cy="3385240"/>
          </a:xfrm>
          <a:prstGeom prst="leftBrace">
            <a:avLst>
              <a:gd name="adj1" fmla="val 111189"/>
              <a:gd name="adj2" fmla="val 52814"/>
            </a:avLst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93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305C85-FDFE-4B35-BDE1-CBD1F58BEFD4}"/>
              </a:ext>
            </a:extLst>
          </p:cNvPr>
          <p:cNvSpPr txBox="1"/>
          <p:nvPr/>
        </p:nvSpPr>
        <p:spPr>
          <a:xfrm>
            <a:off x="370679" y="1206282"/>
            <a:ext cx="767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Detección numérica de evidencias</a:t>
            </a:r>
            <a:endParaRPr lang="en-GB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AA70A54-336F-4BB8-9DF4-D73729A34F0C}"/>
              </a:ext>
            </a:extLst>
          </p:cNvPr>
          <p:cNvSpPr/>
          <p:nvPr/>
        </p:nvSpPr>
        <p:spPr>
          <a:xfrm>
            <a:off x="819150" y="1028700"/>
            <a:ext cx="10810875" cy="5610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3122D42-43EB-4BD3-B89D-8BE73C33AF50}"/>
              </a:ext>
            </a:extLst>
          </p:cNvPr>
          <p:cNvGrpSpPr>
            <a:grpSpLocks noChangeAspect="1"/>
          </p:cNvGrpSpPr>
          <p:nvPr/>
        </p:nvGrpSpPr>
        <p:grpSpPr>
          <a:xfrm>
            <a:off x="935211" y="1174854"/>
            <a:ext cx="10382876" cy="5232833"/>
            <a:chOff x="456574" y="426364"/>
            <a:chExt cx="11445195" cy="5768228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B203C3B-25B6-49C3-BBFE-98C702629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0334" y="2092652"/>
              <a:ext cx="9595982" cy="410194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E6D51D11-868D-4DE6-B5FA-F39EE903AF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65263" y="1814128"/>
              <a:ext cx="1543382" cy="80639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7EF98A93-37EF-4315-8A9F-EA33901C382D}"/>
                </a:ext>
              </a:extLst>
            </p:cNvPr>
            <p:cNvGrpSpPr/>
            <p:nvPr/>
          </p:nvGrpSpPr>
          <p:grpSpPr>
            <a:xfrm>
              <a:off x="456574" y="433213"/>
              <a:ext cx="1060904" cy="1434603"/>
              <a:chOff x="654118" y="5162725"/>
              <a:chExt cx="1060904" cy="1434603"/>
            </a:xfrm>
          </p:grpSpPr>
          <p:pic>
            <p:nvPicPr>
              <p:cNvPr id="44" name="Imagen 43">
                <a:extLst>
                  <a:ext uri="{FF2B5EF4-FFF2-40B4-BE49-F238E27FC236}">
                    <a16:creationId xmlns:a16="http://schemas.microsoft.com/office/drawing/2014/main" id="{7067E3B0-ADF0-48FF-A535-E1877C1115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4118" y="5162725"/>
                <a:ext cx="1060904" cy="1434603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5C248994-7625-4BB8-979B-09876E554EA7}"/>
                  </a:ext>
                </a:extLst>
              </p:cNvPr>
              <p:cNvSpPr txBox="1"/>
              <p:nvPr/>
            </p:nvSpPr>
            <p:spPr>
              <a:xfrm>
                <a:off x="676270" y="5174727"/>
                <a:ext cx="1038751" cy="2883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100" b="1"/>
                </a:lvl1pPr>
              </a:lstStyle>
              <a:p>
                <a:r>
                  <a:rPr lang="es-ES" dirty="0"/>
                  <a:t>01/10/2023</a:t>
                </a:r>
                <a:endParaRPr lang="en-GB" dirty="0"/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874B89A5-E371-4FCB-8BD2-DBA3AB23BE84}"/>
                </a:ext>
              </a:extLst>
            </p:cNvPr>
            <p:cNvGrpSpPr/>
            <p:nvPr/>
          </p:nvGrpSpPr>
          <p:grpSpPr>
            <a:xfrm>
              <a:off x="3386879" y="452272"/>
              <a:ext cx="1093757" cy="1434603"/>
              <a:chOff x="3924519" y="5181784"/>
              <a:chExt cx="1093757" cy="1434603"/>
            </a:xfrm>
          </p:grpSpPr>
          <p:pic>
            <p:nvPicPr>
              <p:cNvPr id="42" name="Imagen 41">
                <a:extLst>
                  <a:ext uri="{FF2B5EF4-FFF2-40B4-BE49-F238E27FC236}">
                    <a16:creationId xmlns:a16="http://schemas.microsoft.com/office/drawing/2014/main" id="{AADED5C7-AC3D-480E-B21F-0089C562D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24519" y="5181784"/>
                <a:ext cx="1093757" cy="1434603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71756CBB-E3CB-4562-8BFD-583BA1097DDF}"/>
                  </a:ext>
                </a:extLst>
              </p:cNvPr>
              <p:cNvSpPr txBox="1"/>
              <p:nvPr/>
            </p:nvSpPr>
            <p:spPr>
              <a:xfrm>
                <a:off x="3935962" y="5191808"/>
                <a:ext cx="983141" cy="2883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100" b="1"/>
                </a:lvl1pPr>
              </a:lstStyle>
              <a:p>
                <a:r>
                  <a:rPr lang="es-ES" dirty="0"/>
                  <a:t>04/07/2024</a:t>
                </a:r>
                <a:endParaRPr lang="en-GB" dirty="0"/>
              </a:p>
            </p:txBody>
          </p:sp>
        </p:grp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9555EE8C-E4A3-4232-9174-4962E2DCEA74}"/>
                </a:ext>
              </a:extLst>
            </p:cNvPr>
            <p:cNvGrpSpPr/>
            <p:nvPr/>
          </p:nvGrpSpPr>
          <p:grpSpPr>
            <a:xfrm>
              <a:off x="9376677" y="444124"/>
              <a:ext cx="1063935" cy="1419421"/>
              <a:chOff x="9666110" y="5173636"/>
              <a:chExt cx="1063935" cy="1419421"/>
            </a:xfrm>
          </p:grpSpPr>
          <p:pic>
            <p:nvPicPr>
              <p:cNvPr id="40" name="Imagen 39">
                <a:extLst>
                  <a:ext uri="{FF2B5EF4-FFF2-40B4-BE49-F238E27FC236}">
                    <a16:creationId xmlns:a16="http://schemas.microsoft.com/office/drawing/2014/main" id="{0BB3AC54-2D08-4C11-850A-919E68695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66110" y="5173636"/>
                <a:ext cx="1063935" cy="1419421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E0C7349A-CBAE-4EFA-A984-EB2E8F3C20D8}"/>
                  </a:ext>
                </a:extLst>
              </p:cNvPr>
              <p:cNvSpPr txBox="1"/>
              <p:nvPr/>
            </p:nvSpPr>
            <p:spPr>
              <a:xfrm>
                <a:off x="9695887" y="5200465"/>
                <a:ext cx="1034158" cy="2883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100" b="1"/>
                </a:lvl1pPr>
              </a:lstStyle>
              <a:p>
                <a:r>
                  <a:rPr lang="es-ES" dirty="0"/>
                  <a:t>23/08/2024</a:t>
                </a:r>
                <a:endParaRPr lang="en-GB" dirty="0"/>
              </a:p>
            </p:txBody>
          </p:sp>
        </p:grp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1BF724A6-D3C0-45AA-8D55-2DE62C5C23B4}"/>
                </a:ext>
              </a:extLst>
            </p:cNvPr>
            <p:cNvGrpSpPr/>
            <p:nvPr/>
          </p:nvGrpSpPr>
          <p:grpSpPr>
            <a:xfrm>
              <a:off x="1915301" y="433213"/>
              <a:ext cx="1073755" cy="1434603"/>
              <a:chOff x="2306556" y="5162725"/>
              <a:chExt cx="1073755" cy="1434603"/>
            </a:xfrm>
          </p:grpSpPr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id="{2EEF934A-4303-4D4C-A08F-FBEDD84C4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06556" y="5162725"/>
                <a:ext cx="1073755" cy="1434603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37B879CE-A167-48CA-85DE-75365784C739}"/>
                  </a:ext>
                </a:extLst>
              </p:cNvPr>
              <p:cNvSpPr txBox="1"/>
              <p:nvPr/>
            </p:nvSpPr>
            <p:spPr>
              <a:xfrm>
                <a:off x="2334253" y="5200465"/>
                <a:ext cx="1046057" cy="2883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100" b="1"/>
                </a:lvl1pPr>
              </a:lstStyle>
              <a:p>
                <a:r>
                  <a:rPr lang="es-ES" dirty="0"/>
                  <a:t>08/05/2024</a:t>
                </a:r>
                <a:endParaRPr lang="en-GB" dirty="0"/>
              </a:p>
            </p:txBody>
          </p:sp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664C9026-0DC5-4A28-923F-2736DEBAD46F}"/>
                </a:ext>
              </a:extLst>
            </p:cNvPr>
            <p:cNvGrpSpPr/>
            <p:nvPr/>
          </p:nvGrpSpPr>
          <p:grpSpPr>
            <a:xfrm>
              <a:off x="6375556" y="426364"/>
              <a:ext cx="1100779" cy="1452417"/>
              <a:chOff x="6576702" y="5155876"/>
              <a:chExt cx="1100779" cy="1452417"/>
            </a:xfrm>
          </p:grpSpPr>
          <p:pic>
            <p:nvPicPr>
              <p:cNvPr id="36" name="Imagen 35">
                <a:extLst>
                  <a:ext uri="{FF2B5EF4-FFF2-40B4-BE49-F238E27FC236}">
                    <a16:creationId xmlns:a16="http://schemas.microsoft.com/office/drawing/2014/main" id="{66269D5A-F190-4ACE-BF4F-B5ABD81516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76702" y="5155876"/>
                <a:ext cx="1100779" cy="1452417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5B584A68-8CAD-4BEC-BC60-7BED735BF4C0}"/>
                  </a:ext>
                </a:extLst>
              </p:cNvPr>
              <p:cNvSpPr txBox="1"/>
              <p:nvPr/>
            </p:nvSpPr>
            <p:spPr>
              <a:xfrm>
                <a:off x="6601750" y="5191809"/>
                <a:ext cx="1075729" cy="2883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100" b="1"/>
                </a:lvl1pPr>
              </a:lstStyle>
              <a:p>
                <a:r>
                  <a:rPr lang="es-ES" dirty="0"/>
                  <a:t>19/07/2024</a:t>
                </a:r>
                <a:endParaRPr lang="en-GB" dirty="0"/>
              </a:p>
            </p:txBody>
          </p:sp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65964DBE-E984-459B-9A42-05D826F117DB}"/>
                </a:ext>
              </a:extLst>
            </p:cNvPr>
            <p:cNvGrpSpPr/>
            <p:nvPr/>
          </p:nvGrpSpPr>
          <p:grpSpPr>
            <a:xfrm>
              <a:off x="7874158" y="433213"/>
              <a:ext cx="1104696" cy="1448450"/>
              <a:chOff x="8160032" y="5162725"/>
              <a:chExt cx="1104696" cy="1448450"/>
            </a:xfrm>
          </p:grpSpPr>
          <p:pic>
            <p:nvPicPr>
              <p:cNvPr id="34" name="Imagen 33">
                <a:extLst>
                  <a:ext uri="{FF2B5EF4-FFF2-40B4-BE49-F238E27FC236}">
                    <a16:creationId xmlns:a16="http://schemas.microsoft.com/office/drawing/2014/main" id="{3E72B93F-7110-4183-9FAD-81E943E65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60032" y="5162725"/>
                <a:ext cx="1104696" cy="1448450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800B7840-50A8-45ED-A7D0-6FC47A5B66EF}"/>
                  </a:ext>
                </a:extLst>
              </p:cNvPr>
              <p:cNvSpPr txBox="1"/>
              <p:nvPr/>
            </p:nvSpPr>
            <p:spPr>
              <a:xfrm>
                <a:off x="8183383" y="5179316"/>
                <a:ext cx="1063936" cy="2883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100" b="1"/>
                </a:lvl1pPr>
              </a:lstStyle>
              <a:p>
                <a:r>
                  <a:rPr lang="es-ES" dirty="0"/>
                  <a:t>27/07/2024</a:t>
                </a:r>
                <a:endParaRPr lang="en-GB" dirty="0"/>
              </a:p>
            </p:txBody>
          </p:sp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1E5C2D5C-89F1-4E59-A62A-01BE21CEC489}"/>
                </a:ext>
              </a:extLst>
            </p:cNvPr>
            <p:cNvGrpSpPr/>
            <p:nvPr/>
          </p:nvGrpSpPr>
          <p:grpSpPr>
            <a:xfrm>
              <a:off x="10838436" y="444125"/>
              <a:ext cx="1063333" cy="1394698"/>
              <a:chOff x="11035980" y="5173637"/>
              <a:chExt cx="1063333" cy="1394698"/>
            </a:xfrm>
          </p:grpSpPr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2BD96860-EBE4-4E57-BAB5-1E96BDFB4C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35980" y="5173637"/>
                <a:ext cx="1063333" cy="1394698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11EC26CB-009F-4DD9-8C63-065E0ADAA326}"/>
                  </a:ext>
                </a:extLst>
              </p:cNvPr>
              <p:cNvSpPr txBox="1"/>
              <p:nvPr/>
            </p:nvSpPr>
            <p:spPr>
              <a:xfrm>
                <a:off x="11054433" y="5194738"/>
                <a:ext cx="977311" cy="2883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400" b="1"/>
                </a:lvl1pPr>
              </a:lstStyle>
              <a:p>
                <a:r>
                  <a:rPr lang="es-ES" sz="1100" dirty="0"/>
                  <a:t>10/09/2024</a:t>
                </a:r>
                <a:endParaRPr lang="en-GB" sz="1100" dirty="0"/>
              </a:p>
            </p:txBody>
          </p:sp>
        </p:grp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1C44911D-11CE-4748-B290-B33832E56D1B}"/>
                </a:ext>
              </a:extLst>
            </p:cNvPr>
            <p:cNvGrpSpPr/>
            <p:nvPr/>
          </p:nvGrpSpPr>
          <p:grpSpPr>
            <a:xfrm>
              <a:off x="4878459" y="444124"/>
              <a:ext cx="1099274" cy="1434603"/>
              <a:chOff x="5256908" y="5173636"/>
              <a:chExt cx="1099274" cy="1434603"/>
            </a:xfrm>
          </p:grpSpPr>
          <p:pic>
            <p:nvPicPr>
              <p:cNvPr id="30" name="Imagen 29">
                <a:extLst>
                  <a:ext uri="{FF2B5EF4-FFF2-40B4-BE49-F238E27FC236}">
                    <a16:creationId xmlns:a16="http://schemas.microsoft.com/office/drawing/2014/main" id="{158DD8EE-6EA0-4045-AFB3-8265FF5A1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56908" y="5173636"/>
                <a:ext cx="1099274" cy="1434603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F2E656DE-FE9A-4039-B74C-0387A4F7896D}"/>
                  </a:ext>
                </a:extLst>
              </p:cNvPr>
              <p:cNvSpPr txBox="1"/>
              <p:nvPr/>
            </p:nvSpPr>
            <p:spPr>
              <a:xfrm>
                <a:off x="5287469" y="5191309"/>
                <a:ext cx="973878" cy="2883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100" b="1"/>
                </a:lvl1pPr>
              </a:lstStyle>
              <a:p>
                <a:r>
                  <a:rPr lang="es-ES" dirty="0"/>
                  <a:t>17/07/2024</a:t>
                </a:r>
                <a:endParaRPr lang="en-GB" dirty="0"/>
              </a:p>
            </p:txBody>
          </p:sp>
        </p:grp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7856F715-6984-4359-BE3D-40156DEEE9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90360" y="1886876"/>
              <a:ext cx="993761" cy="244223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5759BEFD-BEEC-4662-BC4D-2F045EF33EAC}"/>
                </a:ext>
              </a:extLst>
            </p:cNvPr>
            <p:cNvCxnSpPr>
              <a:cxnSpLocks/>
              <a:endCxn id="30" idx="2"/>
            </p:cNvCxnSpPr>
            <p:nvPr/>
          </p:nvCxnSpPr>
          <p:spPr>
            <a:xfrm flipV="1">
              <a:off x="5356947" y="1878727"/>
              <a:ext cx="71149" cy="148359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E062BB25-6B03-4607-B8D7-075E628642CA}"/>
                </a:ext>
              </a:extLst>
            </p:cNvPr>
            <p:cNvCxnSpPr>
              <a:cxnSpLocks/>
              <a:endCxn id="36" idx="2"/>
            </p:cNvCxnSpPr>
            <p:nvPr/>
          </p:nvCxnSpPr>
          <p:spPr>
            <a:xfrm flipH="1" flipV="1">
              <a:off x="6925946" y="1878781"/>
              <a:ext cx="370512" cy="69773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27C711C6-6F9C-4A72-A473-ED4E914A78AE}"/>
                </a:ext>
              </a:extLst>
            </p:cNvPr>
            <p:cNvCxnSpPr>
              <a:cxnSpLocks/>
              <a:endCxn id="42" idx="2"/>
            </p:cNvCxnSpPr>
            <p:nvPr/>
          </p:nvCxnSpPr>
          <p:spPr>
            <a:xfrm flipH="1" flipV="1">
              <a:off x="3933758" y="1886875"/>
              <a:ext cx="546878" cy="244223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3671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grpSp>
        <p:nvGrpSpPr>
          <p:cNvPr id="80" name="Grupo 79">
            <a:extLst>
              <a:ext uri="{FF2B5EF4-FFF2-40B4-BE49-F238E27FC236}">
                <a16:creationId xmlns:a16="http://schemas.microsoft.com/office/drawing/2014/main" id="{37E17FB1-0C58-4FD3-B731-A79B21EFD569}"/>
              </a:ext>
            </a:extLst>
          </p:cNvPr>
          <p:cNvGrpSpPr/>
          <p:nvPr/>
        </p:nvGrpSpPr>
        <p:grpSpPr>
          <a:xfrm>
            <a:off x="409747" y="4713871"/>
            <a:ext cx="1093757" cy="1434603"/>
            <a:chOff x="3924519" y="5181784"/>
            <a:chExt cx="1093757" cy="1434603"/>
          </a:xfrm>
        </p:grpSpPr>
        <p:pic>
          <p:nvPicPr>
            <p:cNvPr id="81" name="Imagen 80">
              <a:extLst>
                <a:ext uri="{FF2B5EF4-FFF2-40B4-BE49-F238E27FC236}">
                  <a16:creationId xmlns:a16="http://schemas.microsoft.com/office/drawing/2014/main" id="{98E027BA-3D1C-4A37-A963-BA2E47DF1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4519" y="5181784"/>
              <a:ext cx="1093757" cy="1434603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2" name="CuadroTexto 81">
              <a:extLst>
                <a:ext uri="{FF2B5EF4-FFF2-40B4-BE49-F238E27FC236}">
                  <a16:creationId xmlns:a16="http://schemas.microsoft.com/office/drawing/2014/main" id="{7A53A563-540B-4B5B-BE78-C6257BE7503E}"/>
                </a:ext>
              </a:extLst>
            </p:cNvPr>
            <p:cNvSpPr txBox="1"/>
            <p:nvPr/>
          </p:nvSpPr>
          <p:spPr>
            <a:xfrm>
              <a:off x="3935962" y="5191809"/>
              <a:ext cx="92337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 b="1"/>
              </a:lvl1pPr>
            </a:lstStyle>
            <a:p>
              <a:r>
                <a:rPr lang="es-ES" dirty="0"/>
                <a:t>04/07/2024</a:t>
              </a:r>
              <a:endParaRPr lang="en-GB" dirty="0"/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:a16="http://schemas.microsoft.com/office/drawing/2014/main" id="{8164E7D9-EAB9-413F-8A73-40E1D18D1F55}"/>
              </a:ext>
            </a:extLst>
          </p:cNvPr>
          <p:cNvGrpSpPr/>
          <p:nvPr/>
        </p:nvGrpSpPr>
        <p:grpSpPr>
          <a:xfrm>
            <a:off x="4872634" y="4663279"/>
            <a:ext cx="1100779" cy="1452417"/>
            <a:chOff x="6576702" y="5155876"/>
            <a:chExt cx="1100779" cy="1452417"/>
          </a:xfrm>
        </p:grpSpPr>
        <p:pic>
          <p:nvPicPr>
            <p:cNvPr id="84" name="Imagen 83">
              <a:extLst>
                <a:ext uri="{FF2B5EF4-FFF2-40B4-BE49-F238E27FC236}">
                  <a16:creationId xmlns:a16="http://schemas.microsoft.com/office/drawing/2014/main" id="{1041D564-A747-4B08-B183-51D0CB85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6702" y="5155876"/>
              <a:ext cx="1100779" cy="14524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5" name="CuadroTexto 84">
              <a:extLst>
                <a:ext uri="{FF2B5EF4-FFF2-40B4-BE49-F238E27FC236}">
                  <a16:creationId xmlns:a16="http://schemas.microsoft.com/office/drawing/2014/main" id="{B9F9DC55-2C00-4817-9234-4EDF6E18A042}"/>
                </a:ext>
              </a:extLst>
            </p:cNvPr>
            <p:cNvSpPr txBox="1"/>
            <p:nvPr/>
          </p:nvSpPr>
          <p:spPr>
            <a:xfrm>
              <a:off x="6601750" y="5191809"/>
              <a:ext cx="89585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 b="1"/>
              </a:lvl1pPr>
            </a:lstStyle>
            <a:p>
              <a:r>
                <a:rPr lang="es-ES" dirty="0"/>
                <a:t>19/07/2024</a:t>
              </a:r>
              <a:endParaRPr lang="en-GB" dirty="0"/>
            </a:p>
          </p:txBody>
        </p:sp>
      </p:grpSp>
      <p:grpSp>
        <p:nvGrpSpPr>
          <p:cNvPr id="86" name="Grupo 85">
            <a:extLst>
              <a:ext uri="{FF2B5EF4-FFF2-40B4-BE49-F238E27FC236}">
                <a16:creationId xmlns:a16="http://schemas.microsoft.com/office/drawing/2014/main" id="{ECE49B23-143D-465E-B019-D4CD820718AF}"/>
              </a:ext>
            </a:extLst>
          </p:cNvPr>
          <p:cNvGrpSpPr/>
          <p:nvPr/>
        </p:nvGrpSpPr>
        <p:grpSpPr>
          <a:xfrm>
            <a:off x="3714977" y="4681093"/>
            <a:ext cx="1099274" cy="1434603"/>
            <a:chOff x="5256908" y="5173636"/>
            <a:chExt cx="1099274" cy="1434603"/>
          </a:xfrm>
        </p:grpSpPr>
        <p:pic>
          <p:nvPicPr>
            <p:cNvPr id="87" name="Imagen 86">
              <a:extLst>
                <a:ext uri="{FF2B5EF4-FFF2-40B4-BE49-F238E27FC236}">
                  <a16:creationId xmlns:a16="http://schemas.microsoft.com/office/drawing/2014/main" id="{9D84C7A3-2C6E-4994-A33C-863DBA1F9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6908" y="5173636"/>
              <a:ext cx="1099274" cy="1434603"/>
            </a:xfrm>
            <a:prstGeom prst="rect">
              <a:avLst/>
            </a:prstGeom>
          </p:spPr>
        </p:pic>
        <p:sp>
          <p:nvSpPr>
            <p:cNvPr id="88" name="CuadroTexto 87">
              <a:extLst>
                <a:ext uri="{FF2B5EF4-FFF2-40B4-BE49-F238E27FC236}">
                  <a16:creationId xmlns:a16="http://schemas.microsoft.com/office/drawing/2014/main" id="{08F5849B-C73F-4BD7-A5F8-21B8CC35EB29}"/>
                </a:ext>
              </a:extLst>
            </p:cNvPr>
            <p:cNvSpPr txBox="1"/>
            <p:nvPr/>
          </p:nvSpPr>
          <p:spPr>
            <a:xfrm>
              <a:off x="5287469" y="5191309"/>
              <a:ext cx="89585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 b="1"/>
              </a:lvl1pPr>
            </a:lstStyle>
            <a:p>
              <a:r>
                <a:rPr lang="es-ES" dirty="0"/>
                <a:t>17/07/2024</a:t>
              </a:r>
              <a:endParaRPr lang="en-GB" dirty="0"/>
            </a:p>
          </p:txBody>
        </p:sp>
      </p:grpSp>
      <p:pic>
        <p:nvPicPr>
          <p:cNvPr id="89" name="Imagen 88">
            <a:extLst>
              <a:ext uri="{FF2B5EF4-FFF2-40B4-BE49-F238E27FC236}">
                <a16:creationId xmlns:a16="http://schemas.microsoft.com/office/drawing/2014/main" id="{F685BB42-0FDD-4BD0-AA78-C78656813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870" y="1934533"/>
            <a:ext cx="5588096" cy="241469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CF4538FB-7821-4ECB-8BC7-CCA93794CD68}"/>
              </a:ext>
            </a:extLst>
          </p:cNvPr>
          <p:cNvCxnSpPr>
            <a:cxnSpLocks/>
          </p:cNvCxnSpPr>
          <p:nvPr/>
        </p:nvCxnSpPr>
        <p:spPr>
          <a:xfrm flipH="1">
            <a:off x="409747" y="3911844"/>
            <a:ext cx="3690399" cy="7869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90">
            <a:extLst>
              <a:ext uri="{FF2B5EF4-FFF2-40B4-BE49-F238E27FC236}">
                <a16:creationId xmlns:a16="http://schemas.microsoft.com/office/drawing/2014/main" id="{4B5DF93F-50E2-4D82-846B-80817F88DCB8}"/>
              </a:ext>
            </a:extLst>
          </p:cNvPr>
          <p:cNvCxnSpPr>
            <a:cxnSpLocks/>
          </p:cNvCxnSpPr>
          <p:nvPr/>
        </p:nvCxnSpPr>
        <p:spPr>
          <a:xfrm>
            <a:off x="4188069" y="3911844"/>
            <a:ext cx="1785344" cy="7692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2" descr="El Rastrojo Cosechó El Campo De Trigo Imagen de archivo - Imagen de granja,  alimento: 47870125">
            <a:extLst>
              <a:ext uri="{FF2B5EF4-FFF2-40B4-BE49-F238E27FC236}">
                <a16:creationId xmlns:a16="http://schemas.microsoft.com/office/drawing/2014/main" id="{664CF652-D12E-4F5A-91CF-1B6212BDB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193" y="4688984"/>
            <a:ext cx="840444" cy="5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361592D6-B7F4-4025-8320-9EDC2421F5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1887" y="4705008"/>
            <a:ext cx="786442" cy="560996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F8972D73-C56A-4C4A-96FE-DD985691C6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8871" y="2024931"/>
            <a:ext cx="5106050" cy="22338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35DADCE2-184D-4D23-871E-2DA0D0E4F7E3}"/>
              </a:ext>
            </a:extLst>
          </p:cNvPr>
          <p:cNvSpPr txBox="1"/>
          <p:nvPr/>
        </p:nvSpPr>
        <p:spPr>
          <a:xfrm>
            <a:off x="370679" y="1206282"/>
            <a:ext cx="767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Detección numérica de evidencias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3912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sp>
        <p:nvSpPr>
          <p:cNvPr id="95" name="CuadroTexto 94">
            <a:extLst>
              <a:ext uri="{FF2B5EF4-FFF2-40B4-BE49-F238E27FC236}">
                <a16:creationId xmlns:a16="http://schemas.microsoft.com/office/drawing/2014/main" id="{35DADCE2-184D-4D23-871E-2DA0D0E4F7E3}"/>
              </a:ext>
            </a:extLst>
          </p:cNvPr>
          <p:cNvSpPr txBox="1"/>
          <p:nvPr/>
        </p:nvSpPr>
        <p:spPr>
          <a:xfrm>
            <a:off x="370679" y="1206282"/>
            <a:ext cx="767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Detección numérica de evidencias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CE48618-5B70-46D1-A136-E367BDFCF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56" y="2015743"/>
            <a:ext cx="5065789" cy="366593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6439ACF-8BBC-4629-8AD7-7CB4257E7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823" y="1529774"/>
            <a:ext cx="5191921" cy="457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08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3B60ADA-8E6A-41EE-8851-6C157995A1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958" y="211358"/>
            <a:ext cx="3908670" cy="81582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63FFDE2-5620-4F92-AC7A-98F78AC71D2E}"/>
              </a:ext>
            </a:extLst>
          </p:cNvPr>
          <p:cNvSpPr txBox="1"/>
          <p:nvPr/>
        </p:nvSpPr>
        <p:spPr>
          <a:xfrm>
            <a:off x="1708165" y="2070021"/>
            <a:ext cx="8593451" cy="7461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914400">
              <a:lnSpc>
                <a:spcPct val="85000"/>
              </a:lnSpc>
              <a:spcBef>
                <a:spcPct val="0"/>
              </a:spcBef>
              <a:buNone/>
              <a:defRPr sz="36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Contexto de la monitorización de superficies</a:t>
            </a:r>
          </a:p>
        </p:txBody>
      </p:sp>
    </p:spTree>
    <p:extLst>
      <p:ext uri="{BB962C8B-B14F-4D97-AF65-F5344CB8AC3E}">
        <p14:creationId xmlns:p14="http://schemas.microsoft.com/office/powerpoint/2010/main" val="1589810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305C85-FDFE-4B35-BDE1-CBD1F58BEFD4}"/>
              </a:ext>
            </a:extLst>
          </p:cNvPr>
          <p:cNvSpPr txBox="1"/>
          <p:nvPr/>
        </p:nvSpPr>
        <p:spPr>
          <a:xfrm>
            <a:off x="370679" y="1206282"/>
            <a:ext cx="414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se puede monitorizar</a:t>
            </a:r>
            <a:endParaRPr lang="en-GB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73E027-EF78-4B8A-B4A1-38F11B3E88BC}"/>
              </a:ext>
            </a:extLst>
          </p:cNvPr>
          <p:cNvSpPr txBox="1"/>
          <p:nvPr/>
        </p:nvSpPr>
        <p:spPr>
          <a:xfrm>
            <a:off x="760548" y="1760930"/>
            <a:ext cx="7056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Evidencias puntuales en un momento de la campaña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0B50924-E4FD-466B-B176-645DCD6B39E2}"/>
              </a:ext>
            </a:extLst>
          </p:cNvPr>
          <p:cNvCxnSpPr>
            <a:cxnSpLocks/>
          </p:cNvCxnSpPr>
          <p:nvPr/>
        </p:nvCxnSpPr>
        <p:spPr>
          <a:xfrm flipH="1">
            <a:off x="-1983792" y="5504622"/>
            <a:ext cx="478636" cy="0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262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305C85-FDFE-4B35-BDE1-CBD1F58BEFD4}"/>
              </a:ext>
            </a:extLst>
          </p:cNvPr>
          <p:cNvSpPr txBox="1"/>
          <p:nvPr/>
        </p:nvSpPr>
        <p:spPr>
          <a:xfrm>
            <a:off x="370679" y="1206282"/>
            <a:ext cx="414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se puede monitorizar</a:t>
            </a:r>
            <a:endParaRPr lang="en-GB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73E027-EF78-4B8A-B4A1-38F11B3E88BC}"/>
              </a:ext>
            </a:extLst>
          </p:cNvPr>
          <p:cNvSpPr txBox="1"/>
          <p:nvPr/>
        </p:nvSpPr>
        <p:spPr>
          <a:xfrm>
            <a:off x="760548" y="1760930"/>
            <a:ext cx="7056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Evidencias puntuales en un momento de la campaña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5D35E25-333F-4499-8479-35BB2E51C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931" y="2380316"/>
            <a:ext cx="9023448" cy="38991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0B50924-E4FD-466B-B176-645DCD6B39E2}"/>
              </a:ext>
            </a:extLst>
          </p:cNvPr>
          <p:cNvCxnSpPr>
            <a:cxnSpLocks/>
          </p:cNvCxnSpPr>
          <p:nvPr/>
        </p:nvCxnSpPr>
        <p:spPr>
          <a:xfrm flipH="1">
            <a:off x="-1983792" y="5504622"/>
            <a:ext cx="478636" cy="0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D1683B8-1279-40CA-9752-D2CAD52C92C3}"/>
              </a:ext>
            </a:extLst>
          </p:cNvPr>
          <p:cNvCxnSpPr>
            <a:cxnSpLocks/>
          </p:cNvCxnSpPr>
          <p:nvPr/>
        </p:nvCxnSpPr>
        <p:spPr>
          <a:xfrm flipH="1">
            <a:off x="6827972" y="4516836"/>
            <a:ext cx="926720" cy="0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6EBEE19-7435-4E5D-9371-5D1CE72FC69C}"/>
              </a:ext>
            </a:extLst>
          </p:cNvPr>
          <p:cNvCxnSpPr>
            <a:cxnSpLocks/>
          </p:cNvCxnSpPr>
          <p:nvPr/>
        </p:nvCxnSpPr>
        <p:spPr>
          <a:xfrm flipH="1">
            <a:off x="7522055" y="3505200"/>
            <a:ext cx="764445" cy="0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7361BCB4-4FB2-49A8-8F52-823CEA2DAB27}"/>
              </a:ext>
            </a:extLst>
          </p:cNvPr>
          <p:cNvCxnSpPr>
            <a:cxnSpLocks/>
          </p:cNvCxnSpPr>
          <p:nvPr/>
        </p:nvCxnSpPr>
        <p:spPr>
          <a:xfrm>
            <a:off x="7665784" y="3505200"/>
            <a:ext cx="0" cy="1011636"/>
          </a:xfrm>
          <a:prstGeom prst="line">
            <a:avLst/>
          </a:prstGeom>
          <a:ln w="15875">
            <a:solidFill>
              <a:srgbClr val="00B0F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472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305C85-FDFE-4B35-BDE1-CBD1F58BEFD4}"/>
              </a:ext>
            </a:extLst>
          </p:cNvPr>
          <p:cNvSpPr txBox="1"/>
          <p:nvPr/>
        </p:nvSpPr>
        <p:spPr>
          <a:xfrm>
            <a:off x="370679" y="1206282"/>
            <a:ext cx="451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se puede monitorizar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73E027-EF78-4B8A-B4A1-38F11B3E88BC}"/>
              </a:ext>
            </a:extLst>
          </p:cNvPr>
          <p:cNvSpPr txBox="1"/>
          <p:nvPr/>
        </p:nvSpPr>
        <p:spPr>
          <a:xfrm>
            <a:off x="685801" y="1774406"/>
            <a:ext cx="9382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2">
                    <a:lumMod val="90000"/>
                  </a:schemeClr>
                </a:solidFill>
              </a:rPr>
              <a:t>Evidencias puntuales en un momento de la campaña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Evidencias que se producen en un lapso de tiempo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4068B60-FA17-4349-9E19-AFEFB111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881" y="2605403"/>
            <a:ext cx="9023448" cy="38991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533A8CCA-21A3-4429-9DDE-01392AA98A61}"/>
              </a:ext>
            </a:extLst>
          </p:cNvPr>
          <p:cNvCxnSpPr>
            <a:cxnSpLocks/>
          </p:cNvCxnSpPr>
          <p:nvPr/>
        </p:nvCxnSpPr>
        <p:spPr>
          <a:xfrm flipV="1">
            <a:off x="2737815" y="4419601"/>
            <a:ext cx="0" cy="1277152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5840713-C510-417B-A83A-221D3BE1574F}"/>
              </a:ext>
            </a:extLst>
          </p:cNvPr>
          <p:cNvCxnSpPr>
            <a:cxnSpLocks/>
          </p:cNvCxnSpPr>
          <p:nvPr/>
        </p:nvCxnSpPr>
        <p:spPr>
          <a:xfrm flipH="1" flipV="1">
            <a:off x="3497896" y="4419600"/>
            <a:ext cx="1" cy="1277153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E7C78A80-A051-46F6-99D8-DBCC7DC9DA4E}"/>
              </a:ext>
            </a:extLst>
          </p:cNvPr>
          <p:cNvCxnSpPr>
            <a:cxnSpLocks/>
          </p:cNvCxnSpPr>
          <p:nvPr/>
        </p:nvCxnSpPr>
        <p:spPr>
          <a:xfrm>
            <a:off x="2737815" y="4760973"/>
            <a:ext cx="760081" cy="0"/>
          </a:xfrm>
          <a:prstGeom prst="line">
            <a:avLst/>
          </a:prstGeom>
          <a:ln w="15875">
            <a:solidFill>
              <a:srgbClr val="00B0F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63040C0C-09B1-4A89-98C7-55654DC42E4C}"/>
              </a:ext>
            </a:extLst>
          </p:cNvPr>
          <p:cNvCxnSpPr>
            <a:cxnSpLocks/>
          </p:cNvCxnSpPr>
          <p:nvPr/>
        </p:nvCxnSpPr>
        <p:spPr>
          <a:xfrm flipV="1">
            <a:off x="7557465" y="3044611"/>
            <a:ext cx="0" cy="2778120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9FA01D0A-CC86-4BFB-8D40-F0FAB0D13240}"/>
              </a:ext>
            </a:extLst>
          </p:cNvPr>
          <p:cNvCxnSpPr>
            <a:cxnSpLocks/>
          </p:cNvCxnSpPr>
          <p:nvPr/>
        </p:nvCxnSpPr>
        <p:spPr>
          <a:xfrm flipV="1">
            <a:off x="8317548" y="3044611"/>
            <a:ext cx="0" cy="2778122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3EE2FEBF-2613-4933-A924-46706A07831E}"/>
              </a:ext>
            </a:extLst>
          </p:cNvPr>
          <p:cNvCxnSpPr>
            <a:cxnSpLocks/>
          </p:cNvCxnSpPr>
          <p:nvPr/>
        </p:nvCxnSpPr>
        <p:spPr>
          <a:xfrm>
            <a:off x="7557467" y="3162926"/>
            <a:ext cx="760081" cy="0"/>
          </a:xfrm>
          <a:prstGeom prst="line">
            <a:avLst/>
          </a:prstGeom>
          <a:ln w="15875">
            <a:solidFill>
              <a:srgbClr val="00B0F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515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305C85-FDFE-4B35-BDE1-CBD1F58BEFD4}"/>
              </a:ext>
            </a:extLst>
          </p:cNvPr>
          <p:cNvSpPr txBox="1"/>
          <p:nvPr/>
        </p:nvSpPr>
        <p:spPr>
          <a:xfrm>
            <a:off x="370679" y="1206282"/>
            <a:ext cx="451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se puede monitorizar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73E027-EF78-4B8A-B4A1-38F11B3E88BC}"/>
              </a:ext>
            </a:extLst>
          </p:cNvPr>
          <p:cNvSpPr txBox="1"/>
          <p:nvPr/>
        </p:nvSpPr>
        <p:spPr>
          <a:xfrm>
            <a:off x="685802" y="1774406"/>
            <a:ext cx="8391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2">
                    <a:lumMod val="90000"/>
                  </a:schemeClr>
                </a:solidFill>
              </a:rPr>
              <a:t>Evidencias puntuales en un momento de la campaña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2">
                    <a:lumMod val="90000"/>
                  </a:schemeClr>
                </a:solidFill>
              </a:rPr>
              <a:t>Evidencias que se producen en un lapso de tiempo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Compatibilidad de la cubierta del terreno observado respecto del cultivo declarado </a:t>
            </a:r>
            <a:r>
              <a:rPr lang="es-ES" dirty="0"/>
              <a:t>(análisis de la serie temporal)</a:t>
            </a:r>
          </a:p>
        </p:txBody>
      </p:sp>
    </p:spTree>
    <p:extLst>
      <p:ext uri="{BB962C8B-B14F-4D97-AF65-F5344CB8AC3E}">
        <p14:creationId xmlns:p14="http://schemas.microsoft.com/office/powerpoint/2010/main" val="660355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305C85-FDFE-4B35-BDE1-CBD1F58BEFD4}"/>
              </a:ext>
            </a:extLst>
          </p:cNvPr>
          <p:cNvSpPr txBox="1"/>
          <p:nvPr/>
        </p:nvSpPr>
        <p:spPr>
          <a:xfrm>
            <a:off x="370679" y="1206282"/>
            <a:ext cx="451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se puede monitorizar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1C408E-6811-4426-A819-D9FD49A45EBA}"/>
              </a:ext>
            </a:extLst>
          </p:cNvPr>
          <p:cNvSpPr txBox="1"/>
          <p:nvPr/>
        </p:nvSpPr>
        <p:spPr>
          <a:xfrm>
            <a:off x="580549" y="1682577"/>
            <a:ext cx="8391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2">
                    <a:lumMod val="90000"/>
                  </a:schemeClr>
                </a:solidFill>
              </a:rPr>
              <a:t>Evidencias puntuales en un momento de la campaña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2">
                    <a:lumMod val="90000"/>
                  </a:schemeClr>
                </a:solidFill>
              </a:rPr>
              <a:t>Evidencias que se producen en un lapso de tiempo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2">
                    <a:lumMod val="90000"/>
                  </a:schemeClr>
                </a:solidFill>
              </a:rPr>
              <a:t>Compatibilidad de la cubierta del terreno observado respecto del cultivo declarado </a:t>
            </a: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(análisis de la serie temporal)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Homogeneidad en la cubierta </a:t>
            </a:r>
            <a:r>
              <a:rPr lang="es-ES" dirty="0"/>
              <a:t>(análisis de la serie temporal)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538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adroTexto 49">
            <a:extLst>
              <a:ext uri="{FF2B5EF4-FFF2-40B4-BE49-F238E27FC236}">
                <a16:creationId xmlns:a16="http://schemas.microsoft.com/office/drawing/2014/main" id="{E863E46E-E7E4-4FB6-AA05-948859BD9899}"/>
              </a:ext>
            </a:extLst>
          </p:cNvPr>
          <p:cNvSpPr txBox="1"/>
          <p:nvPr/>
        </p:nvSpPr>
        <p:spPr>
          <a:xfrm>
            <a:off x="580549" y="1682577"/>
            <a:ext cx="8391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2">
                    <a:lumMod val="90000"/>
                  </a:schemeClr>
                </a:solidFill>
              </a:rPr>
              <a:t>Evidencias puntuales en un momento de la campaña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2">
                    <a:lumMod val="90000"/>
                  </a:schemeClr>
                </a:solidFill>
              </a:rPr>
              <a:t>Evidencias que se producen en un lapso de tiempo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2">
                    <a:lumMod val="90000"/>
                  </a:schemeClr>
                </a:solidFill>
              </a:rPr>
              <a:t>Compatibilidad de la cubierta del terreno observado respecto del cultivo declarado </a:t>
            </a: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(análisis de la serie temporal)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Homogeneidad en la cubierta </a:t>
            </a:r>
            <a:r>
              <a:rPr lang="es-ES" dirty="0"/>
              <a:t>(análisis de la serie temporal)</a:t>
            </a:r>
            <a:endParaRPr lang="en-GB" dirty="0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305C85-FDFE-4B35-BDE1-CBD1F58BEFD4}"/>
              </a:ext>
            </a:extLst>
          </p:cNvPr>
          <p:cNvSpPr txBox="1"/>
          <p:nvPr/>
        </p:nvSpPr>
        <p:spPr>
          <a:xfrm>
            <a:off x="370679" y="1206282"/>
            <a:ext cx="451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se puede monitorizar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8AAC6264-53E9-4B37-BBB6-31A81846B244}"/>
              </a:ext>
            </a:extLst>
          </p:cNvPr>
          <p:cNvSpPr/>
          <p:nvPr/>
        </p:nvSpPr>
        <p:spPr>
          <a:xfrm>
            <a:off x="1552575" y="1595501"/>
            <a:ext cx="9591675" cy="483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5858B1A-E388-4C24-A0D4-BCCCC2AF2E61}"/>
              </a:ext>
            </a:extLst>
          </p:cNvPr>
          <p:cNvGrpSpPr>
            <a:grpSpLocks noChangeAspect="1"/>
          </p:cNvGrpSpPr>
          <p:nvPr/>
        </p:nvGrpSpPr>
        <p:grpSpPr>
          <a:xfrm>
            <a:off x="1637824" y="1729502"/>
            <a:ext cx="9249251" cy="4696109"/>
            <a:chOff x="513724" y="298171"/>
            <a:chExt cx="11559757" cy="5869219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3CCA3C1-25AF-40EC-9A87-ED6B70127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3318" y="298171"/>
              <a:ext cx="9765364" cy="421975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5662FED4-FCA6-4FDD-B948-EEF74DA52182}"/>
                </a:ext>
              </a:extLst>
            </p:cNvPr>
            <p:cNvGrpSpPr/>
            <p:nvPr/>
          </p:nvGrpSpPr>
          <p:grpSpPr>
            <a:xfrm>
              <a:off x="513724" y="4713728"/>
              <a:ext cx="1159660" cy="1434603"/>
              <a:chOff x="654118" y="5162725"/>
              <a:chExt cx="1159660" cy="1434603"/>
            </a:xfrm>
          </p:grpSpPr>
          <p:pic>
            <p:nvPicPr>
              <p:cNvPr id="43" name="Imagen 42">
                <a:extLst>
                  <a:ext uri="{FF2B5EF4-FFF2-40B4-BE49-F238E27FC236}">
                    <a16:creationId xmlns:a16="http://schemas.microsoft.com/office/drawing/2014/main" id="{95979A38-0476-4BC5-8187-587B2D295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4118" y="5162725"/>
                <a:ext cx="1060904" cy="1434603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5F3C445F-D9F1-4CBB-89EC-C7FEB0565FF4}"/>
                  </a:ext>
                </a:extLst>
              </p:cNvPr>
              <p:cNvSpPr txBox="1"/>
              <p:nvPr/>
            </p:nvSpPr>
            <p:spPr>
              <a:xfrm>
                <a:off x="676270" y="5174727"/>
                <a:ext cx="1137508" cy="3269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100" b="1"/>
                </a:lvl1pPr>
              </a:lstStyle>
              <a:p>
                <a:r>
                  <a:rPr lang="es-ES" dirty="0"/>
                  <a:t>01/10/2023</a:t>
                </a:r>
                <a:endParaRPr lang="en-GB" dirty="0"/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848D469D-5C97-4878-9F9F-3E13A54AC16E}"/>
                </a:ext>
              </a:extLst>
            </p:cNvPr>
            <p:cNvGrpSpPr/>
            <p:nvPr/>
          </p:nvGrpSpPr>
          <p:grpSpPr>
            <a:xfrm>
              <a:off x="3444029" y="4732787"/>
              <a:ext cx="1105108" cy="1434603"/>
              <a:chOff x="3924519" y="5181784"/>
              <a:chExt cx="1105108" cy="1434603"/>
            </a:xfrm>
          </p:grpSpPr>
          <p:pic>
            <p:nvPicPr>
              <p:cNvPr id="41" name="Imagen 40">
                <a:extLst>
                  <a:ext uri="{FF2B5EF4-FFF2-40B4-BE49-F238E27FC236}">
                    <a16:creationId xmlns:a16="http://schemas.microsoft.com/office/drawing/2014/main" id="{3C5B903E-9FD2-4110-8819-EB4D88721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24519" y="5181784"/>
                <a:ext cx="1093757" cy="1434603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998CB11C-0C39-42DC-B15B-979CD0D04C4C}"/>
                  </a:ext>
                </a:extLst>
              </p:cNvPr>
              <p:cNvSpPr txBox="1"/>
              <p:nvPr/>
            </p:nvSpPr>
            <p:spPr>
              <a:xfrm>
                <a:off x="3935961" y="5191810"/>
                <a:ext cx="1093666" cy="3269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100" b="1"/>
                </a:lvl1pPr>
              </a:lstStyle>
              <a:p>
                <a:r>
                  <a:rPr lang="es-ES" dirty="0"/>
                  <a:t>04/07/2024</a:t>
                </a:r>
                <a:endParaRPr lang="en-GB" dirty="0"/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1B90CD4C-1906-4DDC-8B06-377D0D34E96E}"/>
                </a:ext>
              </a:extLst>
            </p:cNvPr>
            <p:cNvGrpSpPr/>
            <p:nvPr/>
          </p:nvGrpSpPr>
          <p:grpSpPr>
            <a:xfrm>
              <a:off x="9433827" y="4724639"/>
              <a:ext cx="1211127" cy="1419421"/>
              <a:chOff x="9666110" y="5173636"/>
              <a:chExt cx="1211127" cy="1419421"/>
            </a:xfrm>
          </p:grpSpPr>
          <p:pic>
            <p:nvPicPr>
              <p:cNvPr id="39" name="Imagen 38">
                <a:extLst>
                  <a:ext uri="{FF2B5EF4-FFF2-40B4-BE49-F238E27FC236}">
                    <a16:creationId xmlns:a16="http://schemas.microsoft.com/office/drawing/2014/main" id="{3525EBF5-A05A-4873-9648-93FA18B6D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66110" y="5173636"/>
                <a:ext cx="1063935" cy="1419421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48308508-152B-4313-80CF-FDD8E387707C}"/>
                  </a:ext>
                </a:extLst>
              </p:cNvPr>
              <p:cNvSpPr txBox="1"/>
              <p:nvPr/>
            </p:nvSpPr>
            <p:spPr>
              <a:xfrm>
                <a:off x="9695887" y="5200467"/>
                <a:ext cx="1181350" cy="3269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100" b="1"/>
                </a:lvl1pPr>
              </a:lstStyle>
              <a:p>
                <a:r>
                  <a:rPr lang="es-ES" dirty="0"/>
                  <a:t>23/08/2024</a:t>
                </a:r>
                <a:endParaRPr lang="en-GB" dirty="0"/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348FDD7C-332E-47F6-934A-D6BCC8496F73}"/>
                </a:ext>
              </a:extLst>
            </p:cNvPr>
            <p:cNvGrpSpPr/>
            <p:nvPr/>
          </p:nvGrpSpPr>
          <p:grpSpPr>
            <a:xfrm>
              <a:off x="1972451" y="4713728"/>
              <a:ext cx="1097645" cy="1434603"/>
              <a:chOff x="2306556" y="5162725"/>
              <a:chExt cx="1097645" cy="1434603"/>
            </a:xfrm>
          </p:grpSpPr>
          <p:pic>
            <p:nvPicPr>
              <p:cNvPr id="37" name="Imagen 36">
                <a:extLst>
                  <a:ext uri="{FF2B5EF4-FFF2-40B4-BE49-F238E27FC236}">
                    <a16:creationId xmlns:a16="http://schemas.microsoft.com/office/drawing/2014/main" id="{BCCE374B-2E5A-4446-91D5-3EE73A8BA1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06556" y="5162725"/>
                <a:ext cx="1073755" cy="1434603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4B740D77-EB57-4047-8E8A-DE85A87018B3}"/>
                  </a:ext>
                </a:extLst>
              </p:cNvPr>
              <p:cNvSpPr txBox="1"/>
              <p:nvPr/>
            </p:nvSpPr>
            <p:spPr>
              <a:xfrm>
                <a:off x="2310444" y="5200465"/>
                <a:ext cx="1093757" cy="3269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100" b="1"/>
                </a:lvl1pPr>
              </a:lstStyle>
              <a:p>
                <a:r>
                  <a:rPr lang="es-ES" dirty="0"/>
                  <a:t>08/05/2024</a:t>
                </a:r>
                <a:endParaRPr lang="en-GB" dirty="0"/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86A6F83A-044A-4F39-AFC7-35312C7455AC}"/>
                </a:ext>
              </a:extLst>
            </p:cNvPr>
            <p:cNvGrpSpPr/>
            <p:nvPr/>
          </p:nvGrpSpPr>
          <p:grpSpPr>
            <a:xfrm>
              <a:off x="6432706" y="4706879"/>
              <a:ext cx="1139371" cy="1452417"/>
              <a:chOff x="6576702" y="5155876"/>
              <a:chExt cx="1139371" cy="1452417"/>
            </a:xfrm>
          </p:grpSpPr>
          <p:pic>
            <p:nvPicPr>
              <p:cNvPr id="35" name="Imagen 34">
                <a:extLst>
                  <a:ext uri="{FF2B5EF4-FFF2-40B4-BE49-F238E27FC236}">
                    <a16:creationId xmlns:a16="http://schemas.microsoft.com/office/drawing/2014/main" id="{1613D345-8F49-4061-8F37-B9C792F10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76702" y="5155876"/>
                <a:ext cx="1100779" cy="1452417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1F894469-8940-4CB4-AF8D-DCF152514581}"/>
                  </a:ext>
                </a:extLst>
              </p:cNvPr>
              <p:cNvSpPr txBox="1"/>
              <p:nvPr/>
            </p:nvSpPr>
            <p:spPr>
              <a:xfrm>
                <a:off x="6601751" y="5191809"/>
                <a:ext cx="1114322" cy="3269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100" b="1"/>
                </a:lvl1pPr>
              </a:lstStyle>
              <a:p>
                <a:r>
                  <a:rPr lang="es-ES" dirty="0"/>
                  <a:t>19/07/2024</a:t>
                </a:r>
                <a:endParaRPr lang="en-GB" dirty="0"/>
              </a:p>
            </p:txBody>
          </p:sp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6FCA7851-3A43-415E-94FA-D1BE439EC05B}"/>
                </a:ext>
              </a:extLst>
            </p:cNvPr>
            <p:cNvGrpSpPr/>
            <p:nvPr/>
          </p:nvGrpSpPr>
          <p:grpSpPr>
            <a:xfrm>
              <a:off x="7931308" y="4713728"/>
              <a:ext cx="1134472" cy="1448450"/>
              <a:chOff x="8160032" y="5162725"/>
              <a:chExt cx="1134472" cy="1448450"/>
            </a:xfrm>
          </p:grpSpPr>
          <p:pic>
            <p:nvPicPr>
              <p:cNvPr id="33" name="Imagen 32">
                <a:extLst>
                  <a:ext uri="{FF2B5EF4-FFF2-40B4-BE49-F238E27FC236}">
                    <a16:creationId xmlns:a16="http://schemas.microsoft.com/office/drawing/2014/main" id="{62570939-2E12-4B0E-AD91-556A24C8E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60032" y="5162725"/>
                <a:ext cx="1104696" cy="1448450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4FEADDFB-7556-4D3A-8E17-B8B921A68A2B}"/>
                  </a:ext>
                </a:extLst>
              </p:cNvPr>
              <p:cNvSpPr txBox="1"/>
              <p:nvPr/>
            </p:nvSpPr>
            <p:spPr>
              <a:xfrm>
                <a:off x="8183383" y="5179317"/>
                <a:ext cx="1111121" cy="3269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100" b="1"/>
                </a:lvl1pPr>
              </a:lstStyle>
              <a:p>
                <a:r>
                  <a:rPr lang="es-ES" dirty="0"/>
                  <a:t>27/07/2024</a:t>
                </a:r>
                <a:endParaRPr lang="en-GB" dirty="0"/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374472FB-507E-4A8C-9F0A-D9F0623699CD}"/>
                </a:ext>
              </a:extLst>
            </p:cNvPr>
            <p:cNvGrpSpPr/>
            <p:nvPr/>
          </p:nvGrpSpPr>
          <p:grpSpPr>
            <a:xfrm>
              <a:off x="10895586" y="4724640"/>
              <a:ext cx="1177895" cy="1394698"/>
              <a:chOff x="11035980" y="5173637"/>
              <a:chExt cx="1177895" cy="1394698"/>
            </a:xfrm>
          </p:grpSpPr>
          <p:pic>
            <p:nvPicPr>
              <p:cNvPr id="31" name="Imagen 30">
                <a:extLst>
                  <a:ext uri="{FF2B5EF4-FFF2-40B4-BE49-F238E27FC236}">
                    <a16:creationId xmlns:a16="http://schemas.microsoft.com/office/drawing/2014/main" id="{3A0285EE-0D49-4DD0-9F67-CA14D24025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35980" y="5173637"/>
                <a:ext cx="1063333" cy="1394698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56C67104-1D56-4375-8FFB-94F42632B90D}"/>
                  </a:ext>
                </a:extLst>
              </p:cNvPr>
              <p:cNvSpPr txBox="1"/>
              <p:nvPr/>
            </p:nvSpPr>
            <p:spPr>
              <a:xfrm>
                <a:off x="11054433" y="5194737"/>
                <a:ext cx="1159442" cy="3269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400" b="1"/>
                </a:lvl1pPr>
              </a:lstStyle>
              <a:p>
                <a:r>
                  <a:rPr lang="es-ES" sz="1100" dirty="0"/>
                  <a:t>10/09/2024</a:t>
                </a:r>
                <a:endParaRPr lang="en-GB" sz="1100" dirty="0"/>
              </a:p>
            </p:txBody>
          </p:sp>
        </p:grp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11996892-1F37-4D3F-9ECD-8073678556B0}"/>
                </a:ext>
              </a:extLst>
            </p:cNvPr>
            <p:cNvCxnSpPr>
              <a:cxnSpLocks/>
              <a:stCxn id="43" idx="0"/>
            </p:cNvCxnSpPr>
            <p:nvPr/>
          </p:nvCxnSpPr>
          <p:spPr>
            <a:xfrm flipV="1">
              <a:off x="1044176" y="3267075"/>
              <a:ext cx="2350872" cy="144665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2D5034BE-F5CD-4BA6-AC98-7CAE157F21DA}"/>
                </a:ext>
              </a:extLst>
            </p:cNvPr>
            <p:cNvCxnSpPr>
              <a:cxnSpLocks/>
              <a:stCxn id="38" idx="0"/>
            </p:cNvCxnSpPr>
            <p:nvPr/>
          </p:nvCxnSpPr>
          <p:spPr>
            <a:xfrm flipV="1">
              <a:off x="2523217" y="3019427"/>
              <a:ext cx="4134944" cy="173204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831D3F1F-5DC6-45C4-8A25-54A614561DC3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flipV="1">
              <a:off x="4002304" y="3019427"/>
              <a:ext cx="3539997" cy="172338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9D43E42A-B2F9-4E4C-AA15-6D7346BFF61A}"/>
                </a:ext>
              </a:extLst>
            </p:cNvPr>
            <p:cNvCxnSpPr>
              <a:cxnSpLocks/>
              <a:stCxn id="36" idx="0"/>
            </p:cNvCxnSpPr>
            <p:nvPr/>
          </p:nvCxnSpPr>
          <p:spPr>
            <a:xfrm flipV="1">
              <a:off x="7014917" y="3457576"/>
              <a:ext cx="755708" cy="128523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C9A4D3E0-C625-4154-BFB0-02BE4DF3360E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H="1" flipV="1">
              <a:off x="8292412" y="3238501"/>
              <a:ext cx="1761867" cy="151296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4D597185-2095-4050-B320-CB58DC1F1F31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 flipV="1">
              <a:off x="8560749" y="2976892"/>
              <a:ext cx="2933012" cy="176884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E866588F-0CBF-4326-9EC8-80C9896A9504}"/>
                </a:ext>
              </a:extLst>
            </p:cNvPr>
            <p:cNvGrpSpPr/>
            <p:nvPr/>
          </p:nvGrpSpPr>
          <p:grpSpPr>
            <a:xfrm>
              <a:off x="4935609" y="4724639"/>
              <a:ext cx="1129049" cy="1434603"/>
              <a:chOff x="5256908" y="5173636"/>
              <a:chExt cx="1129049" cy="1434603"/>
            </a:xfrm>
          </p:grpSpPr>
          <p:pic>
            <p:nvPicPr>
              <p:cNvPr id="29" name="Imagen 28">
                <a:extLst>
                  <a:ext uri="{FF2B5EF4-FFF2-40B4-BE49-F238E27FC236}">
                    <a16:creationId xmlns:a16="http://schemas.microsoft.com/office/drawing/2014/main" id="{3F0AB25F-3488-422C-B31C-ED55A7BCD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56908" y="5173636"/>
                <a:ext cx="1099274" cy="1434603"/>
              </a:xfrm>
              <a:prstGeom prst="rect">
                <a:avLst/>
              </a:prstGeom>
            </p:spPr>
          </p:pic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9160DE59-26CA-4CFF-9F73-69B88CE654C9}"/>
                  </a:ext>
                </a:extLst>
              </p:cNvPr>
              <p:cNvSpPr txBox="1"/>
              <p:nvPr/>
            </p:nvSpPr>
            <p:spPr>
              <a:xfrm>
                <a:off x="5287468" y="5191309"/>
                <a:ext cx="1098489" cy="3269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100" b="1"/>
                </a:lvl1pPr>
              </a:lstStyle>
              <a:p>
                <a:r>
                  <a:rPr lang="es-ES" dirty="0"/>
                  <a:t>17/07/2024</a:t>
                </a:r>
                <a:endParaRPr lang="en-GB" dirty="0"/>
              </a:p>
            </p:txBody>
          </p:sp>
        </p:grp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CB851065-DF23-4DD0-A1D8-FD6EC06165BD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V="1">
              <a:off x="5485246" y="3295650"/>
              <a:ext cx="2260331" cy="142898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CA8779FF-7769-4C5C-979E-CDBC55728B08}"/>
                </a:ext>
              </a:extLst>
            </p:cNvPr>
            <p:cNvCxnSpPr>
              <a:cxnSpLocks/>
              <a:stCxn id="34" idx="0"/>
            </p:cNvCxnSpPr>
            <p:nvPr/>
          </p:nvCxnSpPr>
          <p:spPr>
            <a:xfrm flipH="1" flipV="1">
              <a:off x="7909282" y="3457577"/>
              <a:ext cx="600939" cy="127274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1732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305C85-FDFE-4B35-BDE1-CBD1F58BEFD4}"/>
              </a:ext>
            </a:extLst>
          </p:cNvPr>
          <p:cNvSpPr txBox="1"/>
          <p:nvPr/>
        </p:nvSpPr>
        <p:spPr>
          <a:xfrm>
            <a:off x="370679" y="1206282"/>
            <a:ext cx="451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se puede monitorizar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1C408E-6811-4426-A819-D9FD49A45EBA}"/>
              </a:ext>
            </a:extLst>
          </p:cNvPr>
          <p:cNvSpPr txBox="1"/>
          <p:nvPr/>
        </p:nvSpPr>
        <p:spPr>
          <a:xfrm>
            <a:off x="580549" y="1682577"/>
            <a:ext cx="8391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2">
                    <a:lumMod val="90000"/>
                  </a:schemeClr>
                </a:solidFill>
              </a:rPr>
              <a:t>Evidencias puntuales en un momento de la campaña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2">
                    <a:lumMod val="90000"/>
                  </a:schemeClr>
                </a:solidFill>
              </a:rPr>
              <a:t>Evidencias que se producen en un lapso de tiempo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2">
                    <a:lumMod val="90000"/>
                  </a:schemeClr>
                </a:solidFill>
              </a:rPr>
              <a:t>Compatibilidad de la cubierta del terreno observado respecto del cultivo declarado </a:t>
            </a: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(análisis de la serie temporal)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2">
                    <a:lumMod val="90000"/>
                  </a:schemeClr>
                </a:solidFill>
              </a:rPr>
              <a:t>Homogeneidad en la cubierta </a:t>
            </a: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(análisis de la serie temporal)</a:t>
            </a:r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59781B6-72C3-4D3F-A8EA-4214BBF95B9B}"/>
              </a:ext>
            </a:extLst>
          </p:cNvPr>
          <p:cNvSpPr txBox="1"/>
          <p:nvPr/>
        </p:nvSpPr>
        <p:spPr>
          <a:xfrm>
            <a:off x="3939628" y="4129292"/>
            <a:ext cx="56678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Evaluación 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/>
              <a:t>Actividad agraria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/>
              <a:t>Otros requisitos específicos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83489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305C85-FDFE-4B35-BDE1-CBD1F58BEFD4}"/>
              </a:ext>
            </a:extLst>
          </p:cNvPr>
          <p:cNvSpPr txBox="1"/>
          <p:nvPr/>
        </p:nvSpPr>
        <p:spPr>
          <a:xfrm>
            <a:off x="370679" y="1206282"/>
            <a:ext cx="451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</a:t>
            </a:r>
            <a:r>
              <a:rPr lang="es-E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puede monitorizar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B1C4E68-8C56-4CE2-A289-9C9BB31D8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162" y="1774406"/>
            <a:ext cx="2994339" cy="211556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82FD9C9-DC67-4505-B00D-9BDD9302C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651" y="1759692"/>
            <a:ext cx="3148432" cy="21902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2236225-DE81-4D4D-9273-A99D94A51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0052" y="4159965"/>
            <a:ext cx="3151930" cy="22354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225FA9F-F194-4C31-B099-130EA6274B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8652" y="4159965"/>
            <a:ext cx="3148431" cy="223547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ECFC16E-C004-40AE-8914-2322B3A62802}"/>
              </a:ext>
            </a:extLst>
          </p:cNvPr>
          <p:cNvSpPr txBox="1"/>
          <p:nvPr/>
        </p:nvSpPr>
        <p:spPr>
          <a:xfrm>
            <a:off x="794917" y="2405799"/>
            <a:ext cx="3395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Asentamiento apícola</a:t>
            </a:r>
            <a:endParaRPr lang="en-GB" sz="28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6C11D6C-4C9B-4AAC-BA2B-D9896734FFFD}"/>
              </a:ext>
            </a:extLst>
          </p:cNvPr>
          <p:cNvSpPr txBox="1"/>
          <p:nvPr/>
        </p:nvSpPr>
        <p:spPr>
          <a:xfrm>
            <a:off x="225932" y="4767597"/>
            <a:ext cx="4738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Olivar </a:t>
            </a:r>
            <a:r>
              <a:rPr lang="es-ES" dirty="0"/>
              <a:t>(</a:t>
            </a:r>
            <a:r>
              <a:rPr lang="es-ES" dirty="0" err="1"/>
              <a:t>nº</a:t>
            </a:r>
            <a:r>
              <a:rPr lang="es-ES" dirty="0"/>
              <a:t> de árboles, marco de plantación)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111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305C85-FDFE-4B35-BDE1-CBD1F58BEFD4}"/>
              </a:ext>
            </a:extLst>
          </p:cNvPr>
          <p:cNvSpPr txBox="1"/>
          <p:nvPr/>
        </p:nvSpPr>
        <p:spPr>
          <a:xfrm>
            <a:off x="370679" y="1206282"/>
            <a:ext cx="683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 del SMS: sistema automático</a:t>
            </a:r>
            <a:endParaRPr lang="en-GB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9C09F68-9445-4279-9FD9-EB86CF11B349}"/>
              </a:ext>
            </a:extLst>
          </p:cNvPr>
          <p:cNvSpPr txBox="1"/>
          <p:nvPr/>
        </p:nvSpPr>
        <p:spPr>
          <a:xfrm>
            <a:off x="950119" y="2885892"/>
            <a:ext cx="2181225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Carga de trabajo abordable</a:t>
            </a:r>
            <a:endParaRPr lang="en-GB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CA63357-EC0A-480F-AE78-89ABBF48CC86}"/>
              </a:ext>
            </a:extLst>
          </p:cNvPr>
          <p:cNvSpPr txBox="1"/>
          <p:nvPr/>
        </p:nvSpPr>
        <p:spPr>
          <a:xfrm>
            <a:off x="4533900" y="2846248"/>
            <a:ext cx="2457450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Monitorizar todas las intervenciones</a:t>
            </a:r>
            <a:endParaRPr lang="en-GB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ABE284-F6EB-4A30-A047-AE59112EEA31}"/>
              </a:ext>
            </a:extLst>
          </p:cNvPr>
          <p:cNvSpPr txBox="1"/>
          <p:nvPr/>
        </p:nvSpPr>
        <p:spPr>
          <a:xfrm>
            <a:off x="1587983" y="4001962"/>
            <a:ext cx="272477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/>
            </a:lvl1pPr>
          </a:lstStyle>
          <a:p>
            <a:pPr>
              <a:spcAft>
                <a:spcPts val="600"/>
              </a:spcAft>
            </a:pPr>
            <a:r>
              <a:rPr lang="es-ES" sz="1800" dirty="0"/>
              <a:t>- Volumen de datos</a:t>
            </a:r>
          </a:p>
          <a:p>
            <a:pPr>
              <a:spcAft>
                <a:spcPts val="600"/>
              </a:spcAft>
            </a:pPr>
            <a:r>
              <a:rPr lang="es-ES" sz="1800" dirty="0"/>
              <a:t>- Información accesible</a:t>
            </a:r>
            <a:endParaRPr lang="en-GB" sz="18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B190052-D597-4E01-ADAB-96EF522C8782}"/>
              </a:ext>
            </a:extLst>
          </p:cNvPr>
          <p:cNvSpPr txBox="1"/>
          <p:nvPr/>
        </p:nvSpPr>
        <p:spPr>
          <a:xfrm>
            <a:off x="5334622" y="3911877"/>
            <a:ext cx="222408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lvl1pPr>
          </a:lstStyle>
          <a:p>
            <a:pPr marL="0" indent="0">
              <a:buNone/>
            </a:pPr>
            <a:r>
              <a:rPr lang="es-ES" dirty="0"/>
              <a:t>- Automatización</a:t>
            </a:r>
          </a:p>
          <a:p>
            <a:pPr marL="0" indent="0">
              <a:buNone/>
            </a:pPr>
            <a:r>
              <a:rPr lang="es-ES" dirty="0"/>
              <a:t>- Sistema escalable</a:t>
            </a:r>
            <a:endParaRPr lang="en-GB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7612E68-22AC-4CB7-9F7A-C07950F394A9}"/>
              </a:ext>
            </a:extLst>
          </p:cNvPr>
          <p:cNvSpPr txBox="1"/>
          <p:nvPr/>
        </p:nvSpPr>
        <p:spPr>
          <a:xfrm>
            <a:off x="8504377" y="2079216"/>
            <a:ext cx="27146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2400" dirty="0"/>
              <a:t>ABRS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2400" dirty="0"/>
              <a:t>Condicionalidad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2400" dirty="0"/>
              <a:t>Eco-regímenes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2400" dirty="0"/>
              <a:t>Ayudas asociadas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2400" dirty="0"/>
              <a:t>2º Pilar</a:t>
            </a:r>
            <a:endParaRPr lang="en-GB" sz="2400" dirty="0"/>
          </a:p>
        </p:txBody>
      </p:sp>
      <p:sp>
        <p:nvSpPr>
          <p:cNvPr id="17" name="Abrir llave 16">
            <a:extLst>
              <a:ext uri="{FF2B5EF4-FFF2-40B4-BE49-F238E27FC236}">
                <a16:creationId xmlns:a16="http://schemas.microsoft.com/office/drawing/2014/main" id="{C049C063-DA2A-4DA1-A7A1-59A9C01C2D44}"/>
              </a:ext>
            </a:extLst>
          </p:cNvPr>
          <p:cNvSpPr/>
          <p:nvPr/>
        </p:nvSpPr>
        <p:spPr>
          <a:xfrm>
            <a:off x="1565416" y="3993964"/>
            <a:ext cx="152400" cy="769441"/>
          </a:xfrm>
          <a:prstGeom prst="leftBrace">
            <a:avLst>
              <a:gd name="adj1" fmla="val 99999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57EABC71-23E1-42A4-B3BA-3A053EC76CEB}"/>
              </a:ext>
            </a:extLst>
          </p:cNvPr>
          <p:cNvSpPr/>
          <p:nvPr/>
        </p:nvSpPr>
        <p:spPr>
          <a:xfrm>
            <a:off x="5258422" y="3917764"/>
            <a:ext cx="152400" cy="769441"/>
          </a:xfrm>
          <a:prstGeom prst="leftBrace">
            <a:avLst>
              <a:gd name="adj1" fmla="val 99999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lecha: a la derecha con muesca 22">
            <a:extLst>
              <a:ext uri="{FF2B5EF4-FFF2-40B4-BE49-F238E27FC236}">
                <a16:creationId xmlns:a16="http://schemas.microsoft.com/office/drawing/2014/main" id="{F242693D-C583-41FD-94F4-B23C7864518C}"/>
              </a:ext>
            </a:extLst>
          </p:cNvPr>
          <p:cNvSpPr/>
          <p:nvPr/>
        </p:nvSpPr>
        <p:spPr>
          <a:xfrm>
            <a:off x="7371833" y="3105446"/>
            <a:ext cx="628650" cy="251043"/>
          </a:xfrm>
          <a:prstGeom prst="notchedRightArrow">
            <a:avLst>
              <a:gd name="adj1" fmla="val 50000"/>
              <a:gd name="adj2" fmla="val 8414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lecha: a la derecha con muesca 23">
            <a:extLst>
              <a:ext uri="{FF2B5EF4-FFF2-40B4-BE49-F238E27FC236}">
                <a16:creationId xmlns:a16="http://schemas.microsoft.com/office/drawing/2014/main" id="{65719045-9E02-47F4-8D25-C6E491D1731C}"/>
              </a:ext>
            </a:extLst>
          </p:cNvPr>
          <p:cNvSpPr/>
          <p:nvPr/>
        </p:nvSpPr>
        <p:spPr>
          <a:xfrm>
            <a:off x="3482735" y="3145090"/>
            <a:ext cx="628650" cy="251043"/>
          </a:xfrm>
          <a:prstGeom prst="notchedRightArrow">
            <a:avLst>
              <a:gd name="adj1" fmla="val 50000"/>
              <a:gd name="adj2" fmla="val 8414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Conector: angular 25">
            <a:extLst>
              <a:ext uri="{FF2B5EF4-FFF2-40B4-BE49-F238E27FC236}">
                <a16:creationId xmlns:a16="http://schemas.microsoft.com/office/drawing/2014/main" id="{D9383ECF-FAD6-4BF2-99E5-5E98B2EC2DFB}"/>
              </a:ext>
            </a:extLst>
          </p:cNvPr>
          <p:cNvCxnSpPr>
            <a:cxnSpLocks/>
            <a:endCxn id="17" idx="1"/>
          </p:cNvCxnSpPr>
          <p:nvPr/>
        </p:nvCxnSpPr>
        <p:spPr>
          <a:xfrm rot="16200000" flipH="1">
            <a:off x="1047869" y="3861138"/>
            <a:ext cx="723352" cy="311741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: angular 31">
            <a:extLst>
              <a:ext uri="{FF2B5EF4-FFF2-40B4-BE49-F238E27FC236}">
                <a16:creationId xmlns:a16="http://schemas.microsoft.com/office/drawing/2014/main" id="{C9F03057-1E07-4BC7-A852-41292E0981DE}"/>
              </a:ext>
            </a:extLst>
          </p:cNvPr>
          <p:cNvCxnSpPr>
            <a:cxnSpLocks/>
            <a:endCxn id="22" idx="1"/>
          </p:cNvCxnSpPr>
          <p:nvPr/>
        </p:nvCxnSpPr>
        <p:spPr>
          <a:xfrm rot="16200000" flipH="1">
            <a:off x="4770902" y="3814964"/>
            <a:ext cx="647153" cy="327887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brir llave 36">
            <a:extLst>
              <a:ext uri="{FF2B5EF4-FFF2-40B4-BE49-F238E27FC236}">
                <a16:creationId xmlns:a16="http://schemas.microsoft.com/office/drawing/2014/main" id="{16393DA9-C4C0-4303-883E-5C499013DC4F}"/>
              </a:ext>
            </a:extLst>
          </p:cNvPr>
          <p:cNvSpPr/>
          <p:nvPr/>
        </p:nvSpPr>
        <p:spPr>
          <a:xfrm>
            <a:off x="8331269" y="2112547"/>
            <a:ext cx="231602" cy="2761986"/>
          </a:xfrm>
          <a:prstGeom prst="leftBrace">
            <a:avLst>
              <a:gd name="adj1" fmla="val 149999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884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48A179B-773C-422F-842D-98153A79E364}"/>
              </a:ext>
            </a:extLst>
          </p:cNvPr>
          <p:cNvSpPr txBox="1">
            <a:spLocks/>
          </p:cNvSpPr>
          <p:nvPr/>
        </p:nvSpPr>
        <p:spPr>
          <a:xfrm>
            <a:off x="2918790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305C85-FDFE-4B35-BDE1-CBD1F58BEFD4}"/>
              </a:ext>
            </a:extLst>
          </p:cNvPr>
          <p:cNvSpPr txBox="1"/>
          <p:nvPr/>
        </p:nvSpPr>
        <p:spPr>
          <a:xfrm>
            <a:off x="254509" y="1251186"/>
            <a:ext cx="683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 del SMS: Dos segmentos</a:t>
            </a:r>
            <a:endParaRPr lang="en-GB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917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D756577-9A47-4AB5-BE15-94715391137F}"/>
              </a:ext>
            </a:extLst>
          </p:cNvPr>
          <p:cNvSpPr txBox="1"/>
          <p:nvPr/>
        </p:nvSpPr>
        <p:spPr>
          <a:xfrm>
            <a:off x="1024022" y="441246"/>
            <a:ext cx="8593451" cy="7461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914400">
              <a:lnSpc>
                <a:spcPct val="85000"/>
              </a:lnSpc>
              <a:spcBef>
                <a:spcPct val="0"/>
              </a:spcBef>
              <a:buNone/>
              <a:defRPr sz="36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Contexto de la monitorización de superficies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2504A5-2A9E-4564-9097-4E9E6460B8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8D753158-075F-4808-AF4A-923C585B965E}"/>
              </a:ext>
            </a:extLst>
          </p:cNvPr>
          <p:cNvGrpSpPr/>
          <p:nvPr/>
        </p:nvGrpSpPr>
        <p:grpSpPr>
          <a:xfrm>
            <a:off x="797967" y="1361497"/>
            <a:ext cx="5918300" cy="4861836"/>
            <a:chOff x="1424690" y="1310126"/>
            <a:chExt cx="5918300" cy="4861836"/>
          </a:xfrm>
        </p:grpSpPr>
        <p:pic>
          <p:nvPicPr>
            <p:cNvPr id="9" name="Picture 2" descr="http://mcsncyl.itacyl.es/sites/default/files/Localizacion.jpg">
              <a:extLst>
                <a:ext uri="{FF2B5EF4-FFF2-40B4-BE49-F238E27FC236}">
                  <a16:creationId xmlns:a16="http://schemas.microsoft.com/office/drawing/2014/main" id="{7219562F-CA48-4240-A469-C38FB546A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690" y="1376229"/>
              <a:ext cx="5918300" cy="4795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A603A5FD-9456-48AD-B789-EAB533361D6B}"/>
                </a:ext>
              </a:extLst>
            </p:cNvPr>
            <p:cNvSpPr txBox="1"/>
            <p:nvPr/>
          </p:nvSpPr>
          <p:spPr>
            <a:xfrm>
              <a:off x="1424690" y="1310126"/>
              <a:ext cx="105354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2014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408A0849-9869-458C-A048-CADBB32EF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054" y="1441665"/>
            <a:ext cx="4101400" cy="2082371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EF19536-255F-464D-BCE9-425AC73CCD9A}"/>
              </a:ext>
            </a:extLst>
          </p:cNvPr>
          <p:cNvSpPr/>
          <p:nvPr/>
        </p:nvSpPr>
        <p:spPr>
          <a:xfrm>
            <a:off x="3092522" y="3986372"/>
            <a:ext cx="143838" cy="11301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00A7758-8BDB-43AC-B730-3098C634A575}"/>
              </a:ext>
            </a:extLst>
          </p:cNvPr>
          <p:cNvCxnSpPr>
            <a:cxnSpLocks/>
          </p:cNvCxnSpPr>
          <p:nvPr/>
        </p:nvCxnSpPr>
        <p:spPr>
          <a:xfrm flipV="1">
            <a:off x="3236360" y="1441665"/>
            <a:ext cx="3806694" cy="25322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D28AFEA-AF41-47CA-81C6-B5D2A6CB54E0}"/>
              </a:ext>
            </a:extLst>
          </p:cNvPr>
          <p:cNvCxnSpPr>
            <a:cxnSpLocks/>
          </p:cNvCxnSpPr>
          <p:nvPr/>
        </p:nvCxnSpPr>
        <p:spPr>
          <a:xfrm flipV="1">
            <a:off x="3236360" y="3429000"/>
            <a:ext cx="3806694" cy="6703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D3A1159-B866-418C-B0B0-FB46DD3A16D9}"/>
              </a:ext>
            </a:extLst>
          </p:cNvPr>
          <p:cNvSpPr txBox="1"/>
          <p:nvPr/>
        </p:nvSpPr>
        <p:spPr>
          <a:xfrm>
            <a:off x="7356810" y="3685105"/>
            <a:ext cx="47386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u="sng" dirty="0"/>
              <a:t>Características</a:t>
            </a:r>
            <a:r>
              <a:rPr lang="es-ES" sz="2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10m GSD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Dos veces al año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147 clases </a:t>
            </a:r>
            <a:r>
              <a:rPr lang="es-ES" sz="2000" dirty="0"/>
              <a:t>(los primeros)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Desde 2011 -&gt; </a:t>
            </a:r>
            <a:r>
              <a:rPr lang="es-ES" sz="2600" b="1" dirty="0"/>
              <a:t>2016 </a:t>
            </a:r>
            <a:r>
              <a:rPr lang="es-ES" sz="1200" dirty="0"/>
              <a:t>(Deimos-1 &amp; Landsat 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Desde 2016 Sentinel-2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636470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A81E7C5-539B-4190-9EEB-E0CFF6A10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37" y="1229045"/>
            <a:ext cx="3583984" cy="5452411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19D1F0C-BE5B-4DAB-B585-4957C5F9698D}"/>
              </a:ext>
            </a:extLst>
          </p:cNvPr>
          <p:cNvCxnSpPr>
            <a:cxnSpLocks/>
          </p:cNvCxnSpPr>
          <p:nvPr/>
        </p:nvCxnSpPr>
        <p:spPr>
          <a:xfrm>
            <a:off x="6038863" y="923458"/>
            <a:ext cx="0" cy="5853065"/>
          </a:xfrm>
          <a:prstGeom prst="line">
            <a:avLst/>
          </a:prstGeom>
          <a:ln w="412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3C940E98-8F33-4158-BEF5-913F5FB1B1BD}"/>
              </a:ext>
            </a:extLst>
          </p:cNvPr>
          <p:cNvSpPr/>
          <p:nvPr/>
        </p:nvSpPr>
        <p:spPr>
          <a:xfrm>
            <a:off x="6309873" y="3012540"/>
            <a:ext cx="2487814" cy="416460"/>
          </a:xfrm>
          <a:prstGeom prst="rightArrow">
            <a:avLst>
              <a:gd name="adj1" fmla="val 50000"/>
              <a:gd name="adj2" fmla="val 179909"/>
            </a:avLst>
          </a:prstGeom>
          <a:solidFill>
            <a:srgbClr val="FF7D7D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C9A26AC-424D-4096-94A2-3832DCE88D24}"/>
              </a:ext>
            </a:extLst>
          </p:cNvPr>
          <p:cNvSpPr txBox="1"/>
          <p:nvPr/>
        </p:nvSpPr>
        <p:spPr>
          <a:xfrm>
            <a:off x="8987791" y="2537324"/>
            <a:ext cx="1849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 de </a:t>
            </a:r>
          </a:p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ayudas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Flecha: a la derecha 32">
            <a:extLst>
              <a:ext uri="{FF2B5EF4-FFF2-40B4-BE49-F238E27FC236}">
                <a16:creationId xmlns:a16="http://schemas.microsoft.com/office/drawing/2014/main" id="{E48D65ED-5E3D-4249-ACE2-6CE64C140913}"/>
              </a:ext>
            </a:extLst>
          </p:cNvPr>
          <p:cNvSpPr/>
          <p:nvPr/>
        </p:nvSpPr>
        <p:spPr>
          <a:xfrm rot="10800000">
            <a:off x="3300930" y="3012539"/>
            <a:ext cx="2487814" cy="416460"/>
          </a:xfrm>
          <a:prstGeom prst="rightArrow">
            <a:avLst>
              <a:gd name="adj1" fmla="val 50000"/>
              <a:gd name="adj2" fmla="val 179909"/>
            </a:avLst>
          </a:prstGeom>
          <a:solidFill>
            <a:srgbClr val="FF7D7D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84EF623-E8CB-409D-A0DC-D1BFCCCABF86}"/>
              </a:ext>
            </a:extLst>
          </p:cNvPr>
          <p:cNvSpPr txBox="1"/>
          <p:nvPr/>
        </p:nvSpPr>
        <p:spPr>
          <a:xfrm>
            <a:off x="872479" y="2570255"/>
            <a:ext cx="2187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 </a:t>
            </a:r>
          </a:p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Teledetección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Flecha: curvada hacia arriba 30">
            <a:extLst>
              <a:ext uri="{FF2B5EF4-FFF2-40B4-BE49-F238E27FC236}">
                <a16:creationId xmlns:a16="http://schemas.microsoft.com/office/drawing/2014/main" id="{75D5DED0-0096-428C-8F94-D371CBC4FE6C}"/>
              </a:ext>
            </a:extLst>
          </p:cNvPr>
          <p:cNvSpPr/>
          <p:nvPr/>
        </p:nvSpPr>
        <p:spPr>
          <a:xfrm rot="10800000">
            <a:off x="5560870" y="917816"/>
            <a:ext cx="808061" cy="316871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Flecha: curvada hacia arriba 37">
            <a:extLst>
              <a:ext uri="{FF2B5EF4-FFF2-40B4-BE49-F238E27FC236}">
                <a16:creationId xmlns:a16="http://schemas.microsoft.com/office/drawing/2014/main" id="{F8F8A8A6-2EA7-4FA6-A1D7-EC36655A78B3}"/>
              </a:ext>
            </a:extLst>
          </p:cNvPr>
          <p:cNvSpPr/>
          <p:nvPr/>
        </p:nvSpPr>
        <p:spPr>
          <a:xfrm>
            <a:off x="5691969" y="5934542"/>
            <a:ext cx="808061" cy="316871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Título 2">
            <a:extLst>
              <a:ext uri="{FF2B5EF4-FFF2-40B4-BE49-F238E27FC236}">
                <a16:creationId xmlns:a16="http://schemas.microsoft.com/office/drawing/2014/main" id="{F531770E-8DFF-4915-81D8-222D8C248CBE}"/>
              </a:ext>
            </a:extLst>
          </p:cNvPr>
          <p:cNvSpPr txBox="1">
            <a:spLocks/>
          </p:cNvSpPr>
          <p:nvPr/>
        </p:nvSpPr>
        <p:spPr>
          <a:xfrm>
            <a:off x="1147989" y="708989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</p:spTree>
    <p:extLst>
      <p:ext uri="{BB962C8B-B14F-4D97-AF65-F5344CB8AC3E}">
        <p14:creationId xmlns:p14="http://schemas.microsoft.com/office/powerpoint/2010/main" val="403382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A81E7C5-539B-4190-9EEB-E0CFF6A10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37" y="1229045"/>
            <a:ext cx="3583984" cy="5452411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19D1F0C-BE5B-4DAB-B585-4957C5F9698D}"/>
              </a:ext>
            </a:extLst>
          </p:cNvPr>
          <p:cNvCxnSpPr>
            <a:cxnSpLocks/>
          </p:cNvCxnSpPr>
          <p:nvPr/>
        </p:nvCxnSpPr>
        <p:spPr>
          <a:xfrm>
            <a:off x="6038863" y="923458"/>
            <a:ext cx="0" cy="5853065"/>
          </a:xfrm>
          <a:prstGeom prst="line">
            <a:avLst/>
          </a:prstGeom>
          <a:ln w="412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A49E0E83-7376-451F-B956-BF765351B9B1}"/>
              </a:ext>
            </a:extLst>
          </p:cNvPr>
          <p:cNvSpPr/>
          <p:nvPr/>
        </p:nvSpPr>
        <p:spPr>
          <a:xfrm>
            <a:off x="4381611" y="1232325"/>
            <a:ext cx="1629957" cy="5452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1DF7E79-981D-4615-B260-982CA27D852A}"/>
              </a:ext>
            </a:extLst>
          </p:cNvPr>
          <p:cNvSpPr txBox="1"/>
          <p:nvPr/>
        </p:nvSpPr>
        <p:spPr>
          <a:xfrm>
            <a:off x="8292047" y="1229045"/>
            <a:ext cx="3160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 de ayudas</a:t>
            </a:r>
            <a:endParaRPr lang="en-GB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74AEBD8-F64C-42F5-AB0F-2589612012FF}"/>
              </a:ext>
            </a:extLst>
          </p:cNvPr>
          <p:cNvSpPr txBox="1"/>
          <p:nvPr/>
        </p:nvSpPr>
        <p:spPr>
          <a:xfrm>
            <a:off x="8228416" y="1994688"/>
            <a:ext cx="38397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Fase de juicio experto</a:t>
            </a:r>
          </a:p>
          <a:p>
            <a:pPr marL="28575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Revisión en función de la incidencia:</a:t>
            </a:r>
          </a:p>
          <a:p>
            <a:pPr marL="742950" lvl="1" indent="-108000">
              <a:buFont typeface="Arial" panose="020B0604020202020204" pitchFamily="34" charset="0"/>
              <a:buChar char="•"/>
            </a:pPr>
            <a:r>
              <a:rPr lang="es-ES" dirty="0" err="1"/>
              <a:t>Geofotos</a:t>
            </a:r>
            <a:endParaRPr lang="es-ES" dirty="0"/>
          </a:p>
          <a:p>
            <a:pPr marL="742950" lvl="1" indent="-108000">
              <a:buFont typeface="Arial" panose="020B0604020202020204" pitchFamily="34" charset="0"/>
              <a:buChar char="•"/>
            </a:pPr>
            <a:r>
              <a:rPr lang="es-ES" dirty="0"/>
              <a:t>Fotointerpretación</a:t>
            </a:r>
          </a:p>
          <a:p>
            <a:pPr marL="742950" lvl="1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Análisis de series temporales</a:t>
            </a:r>
          </a:p>
          <a:p>
            <a:pPr marL="28575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Cálculo de impacto de superficie</a:t>
            </a:r>
          </a:p>
          <a:p>
            <a:pPr marL="28575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Modificación de DG</a:t>
            </a:r>
          </a:p>
          <a:p>
            <a:pPr marL="28575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Asignación resultado final a la declaración gráfica</a:t>
            </a:r>
          </a:p>
          <a:p>
            <a:pPr marL="28575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Cálculo del pago</a:t>
            </a:r>
            <a:endParaRPr lang="en-GB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94F57C95-A88B-4930-A571-67A1BEE534B9}"/>
              </a:ext>
            </a:extLst>
          </p:cNvPr>
          <p:cNvSpPr txBox="1">
            <a:spLocks/>
          </p:cNvSpPr>
          <p:nvPr/>
        </p:nvSpPr>
        <p:spPr>
          <a:xfrm>
            <a:off x="945134" y="665228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</p:spTree>
    <p:extLst>
      <p:ext uri="{BB962C8B-B14F-4D97-AF65-F5344CB8AC3E}">
        <p14:creationId xmlns:p14="http://schemas.microsoft.com/office/powerpoint/2010/main" val="1544724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A81E7C5-539B-4190-9EEB-E0CFF6A10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37" y="1229045"/>
            <a:ext cx="3583984" cy="5452411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19D1F0C-BE5B-4DAB-B585-4957C5F9698D}"/>
              </a:ext>
            </a:extLst>
          </p:cNvPr>
          <p:cNvCxnSpPr>
            <a:cxnSpLocks/>
          </p:cNvCxnSpPr>
          <p:nvPr/>
        </p:nvCxnSpPr>
        <p:spPr>
          <a:xfrm>
            <a:off x="6038863" y="923458"/>
            <a:ext cx="0" cy="5853065"/>
          </a:xfrm>
          <a:prstGeom prst="line">
            <a:avLst/>
          </a:prstGeom>
          <a:ln w="412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3C940E98-8F33-4158-BEF5-913F5FB1B1BD}"/>
              </a:ext>
            </a:extLst>
          </p:cNvPr>
          <p:cNvSpPr/>
          <p:nvPr/>
        </p:nvSpPr>
        <p:spPr>
          <a:xfrm>
            <a:off x="6309873" y="3012540"/>
            <a:ext cx="2487814" cy="416460"/>
          </a:xfrm>
          <a:prstGeom prst="rightArrow">
            <a:avLst>
              <a:gd name="adj1" fmla="val 50000"/>
              <a:gd name="adj2" fmla="val 179909"/>
            </a:avLst>
          </a:prstGeom>
          <a:solidFill>
            <a:srgbClr val="FF7D7D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C9A26AC-424D-4096-94A2-3832DCE88D24}"/>
              </a:ext>
            </a:extLst>
          </p:cNvPr>
          <p:cNvSpPr txBox="1"/>
          <p:nvPr/>
        </p:nvSpPr>
        <p:spPr>
          <a:xfrm>
            <a:off x="8987791" y="2537324"/>
            <a:ext cx="1849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 de </a:t>
            </a:r>
          </a:p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ayudas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84EF623-E8CB-409D-A0DC-D1BFCCCABF86}"/>
              </a:ext>
            </a:extLst>
          </p:cNvPr>
          <p:cNvSpPr txBox="1"/>
          <p:nvPr/>
        </p:nvSpPr>
        <p:spPr>
          <a:xfrm>
            <a:off x="198076" y="1154600"/>
            <a:ext cx="4578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 de Teledetección</a:t>
            </a:r>
            <a:endParaRPr lang="en-GB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49E0E83-7376-451F-B956-BF765351B9B1}"/>
              </a:ext>
            </a:extLst>
          </p:cNvPr>
          <p:cNvSpPr/>
          <p:nvPr/>
        </p:nvSpPr>
        <p:spPr>
          <a:xfrm>
            <a:off x="6077894" y="1229045"/>
            <a:ext cx="6026587" cy="5452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5A813D-32E5-434D-AAD5-1E9D3753CF7B}"/>
              </a:ext>
            </a:extLst>
          </p:cNvPr>
          <p:cNvSpPr txBox="1"/>
          <p:nvPr/>
        </p:nvSpPr>
        <p:spPr>
          <a:xfrm>
            <a:off x="328624" y="1759297"/>
            <a:ext cx="4100224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Captura y procesado de imágenes</a:t>
            </a:r>
          </a:p>
          <a:p>
            <a:pPr marL="28575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Generación de los mapas de cultivos</a:t>
            </a:r>
          </a:p>
          <a:p>
            <a:pPr marL="28575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Intercambio de las DG de partida</a:t>
            </a:r>
          </a:p>
          <a:p>
            <a:pPr marL="28575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Generación de </a:t>
            </a:r>
            <a:r>
              <a:rPr lang="es-E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FOI</a:t>
            </a:r>
            <a:r>
              <a:rPr lang="es-ES" dirty="0" err="1"/>
              <a:t>s</a:t>
            </a:r>
            <a:endParaRPr lang="es-ES" dirty="0"/>
          </a:p>
          <a:p>
            <a:pPr marL="28575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Asignación a </a:t>
            </a:r>
            <a:r>
              <a:rPr lang="es-ES" dirty="0" err="1"/>
              <a:t>FOIs</a:t>
            </a:r>
            <a:r>
              <a:rPr lang="es-ES" dirty="0"/>
              <a:t> </a:t>
            </a:r>
            <a:r>
              <a:rPr lang="es-E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Lanes</a:t>
            </a:r>
            <a:r>
              <a:rPr lang="es-ES" dirty="0"/>
              <a:t> y cultivos</a:t>
            </a:r>
          </a:p>
          <a:p>
            <a:pPr marL="28575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Creación y aplicación de </a:t>
            </a:r>
            <a:r>
              <a:rPr lang="es-E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Markers</a:t>
            </a:r>
            <a:endParaRPr lang="es-E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Implementación de </a:t>
            </a:r>
            <a:r>
              <a:rPr lang="es-E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reglas</a:t>
            </a:r>
            <a:r>
              <a:rPr lang="es-ES" dirty="0"/>
              <a:t> según </a:t>
            </a:r>
            <a:r>
              <a:rPr lang="es-E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Escenario </a:t>
            </a:r>
            <a:r>
              <a:rPr lang="es-ES" dirty="0"/>
              <a:t>y Lane</a:t>
            </a:r>
          </a:p>
          <a:p>
            <a:pPr marL="28575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Evaluación de </a:t>
            </a:r>
            <a:r>
              <a:rPr lang="es-ES" dirty="0" err="1"/>
              <a:t>Markers</a:t>
            </a:r>
            <a:r>
              <a:rPr lang="es-ES" dirty="0"/>
              <a:t> según las reglas y asignación de </a:t>
            </a:r>
            <a:r>
              <a:rPr lang="es-E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Semáforo</a:t>
            </a:r>
            <a:endParaRPr lang="en-GB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855DDD7-3AE7-4B03-8CDB-6B147BEBFAC2}"/>
              </a:ext>
            </a:extLst>
          </p:cNvPr>
          <p:cNvSpPr txBox="1"/>
          <p:nvPr/>
        </p:nvSpPr>
        <p:spPr>
          <a:xfrm>
            <a:off x="2181790" y="5285197"/>
            <a:ext cx="2363047" cy="1107996"/>
          </a:xfrm>
          <a:prstGeom prst="rect">
            <a:avLst/>
          </a:prstGeom>
          <a:noFill/>
          <a:ln w="15875" cmpd="dbl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 continuo durante toda la campaña</a:t>
            </a:r>
            <a:endParaRPr lang="en-GB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6B34C772-A6D5-4086-B5A3-CAF8A0075D56}"/>
              </a:ext>
            </a:extLst>
          </p:cNvPr>
          <p:cNvCxnSpPr>
            <a:cxnSpLocks/>
            <a:endCxn id="6" idx="1"/>
          </p:cNvCxnSpPr>
          <p:nvPr/>
        </p:nvCxnSpPr>
        <p:spPr>
          <a:xfrm rot="16200000" flipH="1">
            <a:off x="1507872" y="5165277"/>
            <a:ext cx="678968" cy="668867"/>
          </a:xfrm>
          <a:prstGeom prst="bentConnector2">
            <a:avLst/>
          </a:prstGeom>
          <a:ln w="190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ítulo 2">
            <a:extLst>
              <a:ext uri="{FF2B5EF4-FFF2-40B4-BE49-F238E27FC236}">
                <a16:creationId xmlns:a16="http://schemas.microsoft.com/office/drawing/2014/main" id="{36E34BD2-D274-499C-9857-6D9BDBF3D2A7}"/>
              </a:ext>
            </a:extLst>
          </p:cNvPr>
          <p:cNvSpPr txBox="1">
            <a:spLocks/>
          </p:cNvSpPr>
          <p:nvPr/>
        </p:nvSpPr>
        <p:spPr>
          <a:xfrm>
            <a:off x="1457440" y="676459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</p:spTree>
    <p:extLst>
      <p:ext uri="{BB962C8B-B14F-4D97-AF65-F5344CB8AC3E}">
        <p14:creationId xmlns:p14="http://schemas.microsoft.com/office/powerpoint/2010/main" val="3938751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7" name="Título 2">
            <a:extLst>
              <a:ext uri="{FF2B5EF4-FFF2-40B4-BE49-F238E27FC236}">
                <a16:creationId xmlns:a16="http://schemas.microsoft.com/office/drawing/2014/main" id="{36E34BD2-D274-499C-9857-6D9BDBF3D2A7}"/>
              </a:ext>
            </a:extLst>
          </p:cNvPr>
          <p:cNvSpPr txBox="1">
            <a:spLocks/>
          </p:cNvSpPr>
          <p:nvPr/>
        </p:nvSpPr>
        <p:spPr>
          <a:xfrm>
            <a:off x="1457440" y="676459"/>
            <a:ext cx="168753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Conceptos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662862" y="1164092"/>
            <a:ext cx="2650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Parcela agrícola</a:t>
            </a:r>
            <a:endParaRPr lang="en-GB" sz="28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B7500A-7D4E-440B-BAC7-855B5263E3FC}"/>
              </a:ext>
            </a:extLst>
          </p:cNvPr>
          <p:cNvSpPr txBox="1"/>
          <p:nvPr/>
        </p:nvSpPr>
        <p:spPr>
          <a:xfrm>
            <a:off x="4088248" y="1238062"/>
            <a:ext cx="305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Unidad de manejo</a:t>
            </a:r>
            <a:endParaRPr lang="en-GB" sz="2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68DFDA0-0424-428F-A9AF-ED5F1DC4D964}"/>
              </a:ext>
            </a:extLst>
          </p:cNvPr>
          <p:cNvSpPr txBox="1"/>
          <p:nvPr/>
        </p:nvSpPr>
        <p:spPr>
          <a:xfrm>
            <a:off x="662856" y="1489060"/>
            <a:ext cx="265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F</a:t>
            </a:r>
            <a:r>
              <a:rPr lang="es-ES" dirty="0" err="1"/>
              <a:t>eature</a:t>
            </a:r>
            <a:r>
              <a:rPr lang="es-ES" dirty="0"/>
              <a:t> </a:t>
            </a:r>
            <a:r>
              <a:rPr lang="es-ES" b="1" dirty="0" err="1"/>
              <a:t>O</a:t>
            </a:r>
            <a:r>
              <a:rPr lang="es-ES" dirty="0" err="1"/>
              <a:t>f</a:t>
            </a:r>
            <a:r>
              <a:rPr lang="es-ES" dirty="0"/>
              <a:t> </a:t>
            </a:r>
            <a:r>
              <a:rPr lang="es-ES" b="1" dirty="0" err="1"/>
              <a:t>I</a:t>
            </a:r>
            <a:r>
              <a:rPr lang="es-ES" dirty="0" err="1"/>
              <a:t>nterest</a:t>
            </a:r>
            <a:r>
              <a:rPr lang="es-ES" dirty="0"/>
              <a:t> (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FOI</a:t>
            </a:r>
            <a:r>
              <a:rPr lang="es-ES" dirty="0"/>
              <a:t>)</a:t>
            </a:r>
            <a:endParaRPr lang="en-GB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7D31E5-004B-455C-B35C-5C3F413B02E7}"/>
              </a:ext>
            </a:extLst>
          </p:cNvPr>
          <p:cNvSpPr txBox="1"/>
          <p:nvPr/>
        </p:nvSpPr>
        <p:spPr>
          <a:xfrm>
            <a:off x="3313567" y="1164092"/>
            <a:ext cx="47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ym typeface="Wingdings" panose="05000000000000000000" pitchFamily="2" charset="2"/>
              </a:rPr>
              <a:t>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3066123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7" name="Título 2">
            <a:extLst>
              <a:ext uri="{FF2B5EF4-FFF2-40B4-BE49-F238E27FC236}">
                <a16:creationId xmlns:a16="http://schemas.microsoft.com/office/drawing/2014/main" id="{36E34BD2-D274-499C-9857-6D9BDBF3D2A7}"/>
              </a:ext>
            </a:extLst>
          </p:cNvPr>
          <p:cNvSpPr txBox="1">
            <a:spLocks/>
          </p:cNvSpPr>
          <p:nvPr/>
        </p:nvSpPr>
        <p:spPr>
          <a:xfrm>
            <a:off x="1457440" y="676459"/>
            <a:ext cx="168753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Conceptos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662862" y="1164092"/>
            <a:ext cx="2650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Parcela agrícola</a:t>
            </a:r>
            <a:endParaRPr lang="en-GB" sz="28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B7500A-7D4E-440B-BAC7-855B5263E3FC}"/>
              </a:ext>
            </a:extLst>
          </p:cNvPr>
          <p:cNvSpPr txBox="1"/>
          <p:nvPr/>
        </p:nvSpPr>
        <p:spPr>
          <a:xfrm>
            <a:off x="4088248" y="1238062"/>
            <a:ext cx="305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Unidad de manejo</a:t>
            </a:r>
            <a:endParaRPr lang="en-GB" sz="2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68DFDA0-0424-428F-A9AF-ED5F1DC4D964}"/>
              </a:ext>
            </a:extLst>
          </p:cNvPr>
          <p:cNvSpPr txBox="1"/>
          <p:nvPr/>
        </p:nvSpPr>
        <p:spPr>
          <a:xfrm>
            <a:off x="662856" y="1489060"/>
            <a:ext cx="265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F</a:t>
            </a:r>
            <a:r>
              <a:rPr lang="es-ES" dirty="0" err="1"/>
              <a:t>eature</a:t>
            </a:r>
            <a:r>
              <a:rPr lang="es-ES" dirty="0"/>
              <a:t> </a:t>
            </a:r>
            <a:r>
              <a:rPr lang="es-ES" b="1" dirty="0" err="1"/>
              <a:t>O</a:t>
            </a:r>
            <a:r>
              <a:rPr lang="es-ES" dirty="0" err="1"/>
              <a:t>f</a:t>
            </a:r>
            <a:r>
              <a:rPr lang="es-ES" dirty="0"/>
              <a:t> </a:t>
            </a:r>
            <a:r>
              <a:rPr lang="es-ES" b="1" dirty="0" err="1"/>
              <a:t>I</a:t>
            </a:r>
            <a:r>
              <a:rPr lang="es-ES" dirty="0" err="1"/>
              <a:t>nterest</a:t>
            </a:r>
            <a:r>
              <a:rPr lang="es-ES" dirty="0"/>
              <a:t> (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FOI</a:t>
            </a:r>
            <a:r>
              <a:rPr lang="es-ES" dirty="0"/>
              <a:t>)</a:t>
            </a:r>
            <a:endParaRPr lang="en-GB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7D31E5-004B-455C-B35C-5C3F413B02E7}"/>
              </a:ext>
            </a:extLst>
          </p:cNvPr>
          <p:cNvSpPr txBox="1"/>
          <p:nvPr/>
        </p:nvSpPr>
        <p:spPr>
          <a:xfrm>
            <a:off x="3313567" y="1164092"/>
            <a:ext cx="47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ym typeface="Wingdings" panose="05000000000000000000" pitchFamily="2" charset="2"/>
              </a:rPr>
              <a:t></a:t>
            </a:r>
            <a:endParaRPr lang="en-GB" sz="3600" b="1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5D99B9A-571A-48DE-A570-F7834A49727F}"/>
              </a:ext>
            </a:extLst>
          </p:cNvPr>
          <p:cNvGrpSpPr>
            <a:grpSpLocks noChangeAspect="1"/>
          </p:cNvGrpSpPr>
          <p:nvPr/>
        </p:nvGrpSpPr>
        <p:grpSpPr>
          <a:xfrm>
            <a:off x="409636" y="2246060"/>
            <a:ext cx="6391747" cy="1271364"/>
            <a:chOff x="1953536" y="2754158"/>
            <a:chExt cx="6650912" cy="1322914"/>
          </a:xfrm>
        </p:grpSpPr>
        <p:pic>
          <p:nvPicPr>
            <p:cNvPr id="23" name="Picture 2" descr="DarkSide: Esfera Isoaxis-miura colapsable">
              <a:extLst>
                <a:ext uri="{FF2B5EF4-FFF2-40B4-BE49-F238E27FC236}">
                  <a16:creationId xmlns:a16="http://schemas.microsoft.com/office/drawing/2014/main" id="{1E74CA1A-BCE7-4B4E-8DCF-73B1B073B6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18201" y="2754158"/>
              <a:ext cx="1386247" cy="1322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arkSide: Esfera Isoaxis-miura colapsable">
              <a:extLst>
                <a:ext uri="{FF2B5EF4-FFF2-40B4-BE49-F238E27FC236}">
                  <a16:creationId xmlns:a16="http://schemas.microsoft.com/office/drawing/2014/main" id="{C6DFBC4D-7DD9-4638-8F69-0964F298B6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93865" y="2754158"/>
              <a:ext cx="1386247" cy="1322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38 Tarjeta">
              <a:extLst>
                <a:ext uri="{FF2B5EF4-FFF2-40B4-BE49-F238E27FC236}">
                  <a16:creationId xmlns:a16="http://schemas.microsoft.com/office/drawing/2014/main" id="{AA0A20C8-765D-469C-8FCD-46A0297527DA}"/>
                </a:ext>
              </a:extLst>
            </p:cNvPr>
            <p:cNvSpPr/>
            <p:nvPr/>
          </p:nvSpPr>
          <p:spPr>
            <a:xfrm>
              <a:off x="7291014" y="2879019"/>
              <a:ext cx="1241426" cy="936387"/>
            </a:xfrm>
            <a:prstGeom prst="flowChartPunchedCard">
              <a:avLst/>
            </a:prstGeom>
            <a:solidFill>
              <a:srgbClr val="0070C4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b" anchorCtr="0"/>
            <a:lstStyle/>
            <a:p>
              <a:pPr algn="ctr"/>
              <a:r>
                <a:rPr lang="es-ES" dirty="0">
                  <a:solidFill>
                    <a:schemeClr val="bg1"/>
                  </a:solidFill>
                </a:rPr>
                <a:t>Parcela agrícola FOI</a:t>
              </a:r>
            </a:p>
          </p:txBody>
        </p:sp>
        <p:sp>
          <p:nvSpPr>
            <p:cNvPr id="26" name="39 Trapecio">
              <a:extLst>
                <a:ext uri="{FF2B5EF4-FFF2-40B4-BE49-F238E27FC236}">
                  <a16:creationId xmlns:a16="http://schemas.microsoft.com/office/drawing/2014/main" id="{A1ED4C4C-1DF2-4A69-AC13-02571CA96333}"/>
                </a:ext>
              </a:extLst>
            </p:cNvPr>
            <p:cNvSpPr/>
            <p:nvPr/>
          </p:nvSpPr>
          <p:spPr>
            <a:xfrm>
              <a:off x="4245170" y="2879656"/>
              <a:ext cx="681264" cy="245459"/>
            </a:xfrm>
            <a:prstGeom prst="trapezoid">
              <a:avLst>
                <a:gd name="adj" fmla="val 67834"/>
              </a:avLst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000" b="1" dirty="0">
                  <a:solidFill>
                    <a:schemeClr val="tx1"/>
                  </a:solidFill>
                </a:rPr>
                <a:t>LDG</a:t>
              </a:r>
              <a:endParaRPr lang="es-E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40 Forma en L">
              <a:extLst>
                <a:ext uri="{FF2B5EF4-FFF2-40B4-BE49-F238E27FC236}">
                  <a16:creationId xmlns:a16="http://schemas.microsoft.com/office/drawing/2014/main" id="{30D443C5-7E98-48AF-99D0-C2A1E18C9A90}"/>
                </a:ext>
              </a:extLst>
            </p:cNvPr>
            <p:cNvSpPr/>
            <p:nvPr/>
          </p:nvSpPr>
          <p:spPr>
            <a:xfrm>
              <a:off x="4271363" y="3186568"/>
              <a:ext cx="1223963" cy="680275"/>
            </a:xfrm>
            <a:prstGeom prst="corner">
              <a:avLst/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dirty="0">
                  <a:solidFill>
                    <a:schemeClr val="tx1"/>
                  </a:solidFill>
                </a:rPr>
                <a:t>LDG</a:t>
              </a:r>
              <a:endParaRPr lang="es-E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41 Rectángulo">
              <a:extLst>
                <a:ext uri="{FF2B5EF4-FFF2-40B4-BE49-F238E27FC236}">
                  <a16:creationId xmlns:a16="http://schemas.microsoft.com/office/drawing/2014/main" id="{73231E85-7CC9-465A-9656-9D0DC0E3162E}"/>
                </a:ext>
              </a:extLst>
            </p:cNvPr>
            <p:cNvSpPr/>
            <p:nvPr/>
          </p:nvSpPr>
          <p:spPr>
            <a:xfrm>
              <a:off x="4735706" y="3186568"/>
              <a:ext cx="765177" cy="293386"/>
            </a:xfrm>
            <a:prstGeom prst="rect">
              <a:avLst/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dirty="0">
                  <a:solidFill>
                    <a:schemeClr val="tx1"/>
                  </a:solidFill>
                </a:rPr>
                <a:t>LDG</a:t>
              </a:r>
              <a:endParaRPr lang="es-E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42 Trapecio">
              <a:extLst>
                <a:ext uri="{FF2B5EF4-FFF2-40B4-BE49-F238E27FC236}">
                  <a16:creationId xmlns:a16="http://schemas.microsoft.com/office/drawing/2014/main" id="{E9792D8F-E5C3-4290-BFD2-41AA8143C11B}"/>
                </a:ext>
              </a:extLst>
            </p:cNvPr>
            <p:cNvSpPr/>
            <p:nvPr/>
          </p:nvSpPr>
          <p:spPr>
            <a:xfrm flipV="1">
              <a:off x="4883345" y="2866955"/>
              <a:ext cx="471488" cy="218011"/>
            </a:xfrm>
            <a:prstGeom prst="trapezoid">
              <a:avLst>
                <a:gd name="adj" fmla="val 53926"/>
              </a:avLst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600000" lon="20999996" rev="10800000"/>
                </a:camera>
                <a:lightRig rig="threePt" dir="t"/>
              </a:scene3d>
            </a:bodyPr>
            <a:lstStyle/>
            <a:p>
              <a:pPr algn="ctr"/>
              <a:r>
                <a:rPr lang="es-ES" sz="600" b="1" dirty="0">
                  <a:solidFill>
                    <a:schemeClr val="tx1"/>
                  </a:solidFill>
                </a:rPr>
                <a:t>LDG</a:t>
              </a:r>
            </a:p>
          </p:txBody>
        </p:sp>
        <p:sp>
          <p:nvSpPr>
            <p:cNvPr id="32" name="43 Triángulo rectángulo">
              <a:extLst>
                <a:ext uri="{FF2B5EF4-FFF2-40B4-BE49-F238E27FC236}">
                  <a16:creationId xmlns:a16="http://schemas.microsoft.com/office/drawing/2014/main" id="{B6519AAF-7DAE-40D3-82EA-419704CA5794}"/>
                </a:ext>
              </a:extLst>
            </p:cNvPr>
            <p:cNvSpPr/>
            <p:nvPr/>
          </p:nvSpPr>
          <p:spPr>
            <a:xfrm flipH="1">
              <a:off x="5354832" y="2866955"/>
              <a:ext cx="150813" cy="259923"/>
            </a:xfrm>
            <a:prstGeom prst="rtTriangle">
              <a:avLst/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33" name="44 Flecha derecha">
              <a:extLst>
                <a:ext uri="{FF2B5EF4-FFF2-40B4-BE49-F238E27FC236}">
                  <a16:creationId xmlns:a16="http://schemas.microsoft.com/office/drawing/2014/main" id="{18BD2F6C-CA65-4E6F-BC4B-17EB93FD5ABF}"/>
                </a:ext>
              </a:extLst>
            </p:cNvPr>
            <p:cNvSpPr/>
            <p:nvPr/>
          </p:nvSpPr>
          <p:spPr>
            <a:xfrm>
              <a:off x="5589075" y="3105821"/>
              <a:ext cx="1630906" cy="48278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i="1" dirty="0">
                  <a:solidFill>
                    <a:schemeClr val="bg1"/>
                  </a:solidFill>
                </a:rPr>
                <a:t>FOI FACTORY</a:t>
              </a:r>
            </a:p>
          </p:txBody>
        </p:sp>
        <p:sp>
          <p:nvSpPr>
            <p:cNvPr id="35" name="46 Flecha derecha">
              <a:extLst>
                <a:ext uri="{FF2B5EF4-FFF2-40B4-BE49-F238E27FC236}">
                  <a16:creationId xmlns:a16="http://schemas.microsoft.com/office/drawing/2014/main" id="{2538426F-3846-4A14-9320-FA2007D20ABA}"/>
                </a:ext>
              </a:extLst>
            </p:cNvPr>
            <p:cNvSpPr/>
            <p:nvPr/>
          </p:nvSpPr>
          <p:spPr>
            <a:xfrm>
              <a:off x="3497059" y="3137994"/>
              <a:ext cx="717085" cy="48278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6" name="4 Cilindro">
              <a:extLst>
                <a:ext uri="{FF2B5EF4-FFF2-40B4-BE49-F238E27FC236}">
                  <a16:creationId xmlns:a16="http://schemas.microsoft.com/office/drawing/2014/main" id="{37F0BEDD-AAAC-466A-8FD5-8FEEE4E3461E}"/>
                </a:ext>
              </a:extLst>
            </p:cNvPr>
            <p:cNvSpPr/>
            <p:nvPr/>
          </p:nvSpPr>
          <p:spPr>
            <a:xfrm>
              <a:off x="1953536" y="2879656"/>
              <a:ext cx="1475034" cy="1006309"/>
            </a:xfrm>
            <a:prstGeom prst="can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CAPTURA</a:t>
              </a:r>
            </a:p>
            <a:p>
              <a:pPr algn="ctr"/>
              <a:r>
                <a:rPr lang="es-ES" sz="12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 (SOLICITUD ÚNICA)</a:t>
              </a:r>
            </a:p>
          </p:txBody>
        </p:sp>
        <p:pic>
          <p:nvPicPr>
            <p:cNvPr id="37" name="Picture 7">
              <a:extLst>
                <a:ext uri="{FF2B5EF4-FFF2-40B4-BE49-F238E27FC236}">
                  <a16:creationId xmlns:a16="http://schemas.microsoft.com/office/drawing/2014/main" id="{F617D64F-2107-4FE3-A918-897D2BBB3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849" y="3525212"/>
              <a:ext cx="412591" cy="4125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09635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7" name="Título 2">
            <a:extLst>
              <a:ext uri="{FF2B5EF4-FFF2-40B4-BE49-F238E27FC236}">
                <a16:creationId xmlns:a16="http://schemas.microsoft.com/office/drawing/2014/main" id="{36E34BD2-D274-499C-9857-6D9BDBF3D2A7}"/>
              </a:ext>
            </a:extLst>
          </p:cNvPr>
          <p:cNvSpPr txBox="1">
            <a:spLocks/>
          </p:cNvSpPr>
          <p:nvPr/>
        </p:nvSpPr>
        <p:spPr>
          <a:xfrm>
            <a:off x="1457440" y="676459"/>
            <a:ext cx="168753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Conceptos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662862" y="1164092"/>
            <a:ext cx="2650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Parcela agrícola</a:t>
            </a:r>
            <a:endParaRPr lang="en-GB" sz="28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B7500A-7D4E-440B-BAC7-855B5263E3FC}"/>
              </a:ext>
            </a:extLst>
          </p:cNvPr>
          <p:cNvSpPr txBox="1"/>
          <p:nvPr/>
        </p:nvSpPr>
        <p:spPr>
          <a:xfrm>
            <a:off x="4088248" y="1238062"/>
            <a:ext cx="305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Unidad de manejo</a:t>
            </a:r>
            <a:endParaRPr lang="en-GB" sz="2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68DFDA0-0424-428F-A9AF-ED5F1DC4D964}"/>
              </a:ext>
            </a:extLst>
          </p:cNvPr>
          <p:cNvSpPr txBox="1"/>
          <p:nvPr/>
        </p:nvSpPr>
        <p:spPr>
          <a:xfrm>
            <a:off x="662856" y="1489060"/>
            <a:ext cx="265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F</a:t>
            </a:r>
            <a:r>
              <a:rPr lang="es-ES" dirty="0" err="1"/>
              <a:t>eature</a:t>
            </a:r>
            <a:r>
              <a:rPr lang="es-ES" dirty="0"/>
              <a:t> </a:t>
            </a:r>
            <a:r>
              <a:rPr lang="es-ES" b="1" dirty="0" err="1"/>
              <a:t>O</a:t>
            </a:r>
            <a:r>
              <a:rPr lang="es-ES" dirty="0" err="1"/>
              <a:t>f</a:t>
            </a:r>
            <a:r>
              <a:rPr lang="es-ES" dirty="0"/>
              <a:t> </a:t>
            </a:r>
            <a:r>
              <a:rPr lang="es-ES" b="1" dirty="0" err="1"/>
              <a:t>I</a:t>
            </a:r>
            <a:r>
              <a:rPr lang="es-ES" dirty="0" err="1"/>
              <a:t>nterest</a:t>
            </a:r>
            <a:r>
              <a:rPr lang="es-ES" dirty="0"/>
              <a:t> (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FOI</a:t>
            </a:r>
            <a:r>
              <a:rPr lang="es-ES" dirty="0"/>
              <a:t>)</a:t>
            </a:r>
            <a:endParaRPr lang="en-GB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7D31E5-004B-455C-B35C-5C3F413B02E7}"/>
              </a:ext>
            </a:extLst>
          </p:cNvPr>
          <p:cNvSpPr txBox="1"/>
          <p:nvPr/>
        </p:nvSpPr>
        <p:spPr>
          <a:xfrm>
            <a:off x="3313567" y="1164092"/>
            <a:ext cx="47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ym typeface="Wingdings" panose="05000000000000000000" pitchFamily="2" charset="2"/>
              </a:rPr>
              <a:t></a:t>
            </a:r>
            <a:endParaRPr lang="en-GB" sz="3600" b="1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BC13351-3C76-4CB9-BD81-65A1873BE0E6}"/>
              </a:ext>
            </a:extLst>
          </p:cNvPr>
          <p:cNvGrpSpPr/>
          <p:nvPr/>
        </p:nvGrpSpPr>
        <p:grpSpPr>
          <a:xfrm>
            <a:off x="6856049" y="1974498"/>
            <a:ext cx="5153025" cy="2466975"/>
            <a:chOff x="866822" y="2486437"/>
            <a:chExt cx="5153025" cy="2466975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C66E4C98-FA6F-40D3-8A40-29537B18A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6822" y="2486437"/>
              <a:ext cx="5153025" cy="2466975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02D37EAF-FF4D-4DEC-A1DF-EBBC7C435CFF}"/>
                </a:ext>
              </a:extLst>
            </p:cNvPr>
            <p:cNvSpPr/>
            <p:nvPr/>
          </p:nvSpPr>
          <p:spPr>
            <a:xfrm>
              <a:off x="3385997" y="4734962"/>
              <a:ext cx="1285592" cy="2150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B76092B6-66E5-45D6-AB67-6066F421D98C}"/>
                </a:ext>
              </a:extLst>
            </p:cNvPr>
            <p:cNvSpPr/>
            <p:nvPr/>
          </p:nvSpPr>
          <p:spPr>
            <a:xfrm>
              <a:off x="1263935" y="4737809"/>
              <a:ext cx="1285592" cy="2150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5D99B9A-571A-48DE-A570-F7834A49727F}"/>
              </a:ext>
            </a:extLst>
          </p:cNvPr>
          <p:cNvGrpSpPr>
            <a:grpSpLocks noChangeAspect="1"/>
          </p:cNvGrpSpPr>
          <p:nvPr/>
        </p:nvGrpSpPr>
        <p:grpSpPr>
          <a:xfrm>
            <a:off x="409636" y="2246060"/>
            <a:ext cx="6391747" cy="1271364"/>
            <a:chOff x="1953536" y="2754158"/>
            <a:chExt cx="6650912" cy="1322914"/>
          </a:xfrm>
        </p:grpSpPr>
        <p:pic>
          <p:nvPicPr>
            <p:cNvPr id="23" name="Picture 2" descr="DarkSide: Esfera Isoaxis-miura colapsable">
              <a:extLst>
                <a:ext uri="{FF2B5EF4-FFF2-40B4-BE49-F238E27FC236}">
                  <a16:creationId xmlns:a16="http://schemas.microsoft.com/office/drawing/2014/main" id="{1E74CA1A-BCE7-4B4E-8DCF-73B1B073B6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18201" y="2754158"/>
              <a:ext cx="1386247" cy="1322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arkSide: Esfera Isoaxis-miura colapsable">
              <a:extLst>
                <a:ext uri="{FF2B5EF4-FFF2-40B4-BE49-F238E27FC236}">
                  <a16:creationId xmlns:a16="http://schemas.microsoft.com/office/drawing/2014/main" id="{C6DFBC4D-7DD9-4638-8F69-0964F298B6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93865" y="2754158"/>
              <a:ext cx="1386247" cy="1322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38 Tarjeta">
              <a:extLst>
                <a:ext uri="{FF2B5EF4-FFF2-40B4-BE49-F238E27FC236}">
                  <a16:creationId xmlns:a16="http://schemas.microsoft.com/office/drawing/2014/main" id="{AA0A20C8-765D-469C-8FCD-46A0297527DA}"/>
                </a:ext>
              </a:extLst>
            </p:cNvPr>
            <p:cNvSpPr/>
            <p:nvPr/>
          </p:nvSpPr>
          <p:spPr>
            <a:xfrm>
              <a:off x="7291014" y="2879019"/>
              <a:ext cx="1241426" cy="936387"/>
            </a:xfrm>
            <a:prstGeom prst="flowChartPunchedCard">
              <a:avLst/>
            </a:prstGeom>
            <a:solidFill>
              <a:srgbClr val="0070C4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b" anchorCtr="0"/>
            <a:lstStyle/>
            <a:p>
              <a:pPr algn="ctr"/>
              <a:r>
                <a:rPr lang="es-ES" dirty="0">
                  <a:solidFill>
                    <a:schemeClr val="bg1"/>
                  </a:solidFill>
                </a:rPr>
                <a:t>Parcela agrícola FOI</a:t>
              </a:r>
            </a:p>
          </p:txBody>
        </p:sp>
        <p:sp>
          <p:nvSpPr>
            <p:cNvPr id="26" name="39 Trapecio">
              <a:extLst>
                <a:ext uri="{FF2B5EF4-FFF2-40B4-BE49-F238E27FC236}">
                  <a16:creationId xmlns:a16="http://schemas.microsoft.com/office/drawing/2014/main" id="{A1ED4C4C-1DF2-4A69-AC13-02571CA96333}"/>
                </a:ext>
              </a:extLst>
            </p:cNvPr>
            <p:cNvSpPr/>
            <p:nvPr/>
          </p:nvSpPr>
          <p:spPr>
            <a:xfrm>
              <a:off x="4245170" y="2879656"/>
              <a:ext cx="681264" cy="245459"/>
            </a:xfrm>
            <a:prstGeom prst="trapezoid">
              <a:avLst>
                <a:gd name="adj" fmla="val 67834"/>
              </a:avLst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000" b="1" dirty="0">
                  <a:solidFill>
                    <a:schemeClr val="tx1"/>
                  </a:solidFill>
                </a:rPr>
                <a:t>LDG</a:t>
              </a:r>
              <a:endParaRPr lang="es-E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40 Forma en L">
              <a:extLst>
                <a:ext uri="{FF2B5EF4-FFF2-40B4-BE49-F238E27FC236}">
                  <a16:creationId xmlns:a16="http://schemas.microsoft.com/office/drawing/2014/main" id="{30D443C5-7E98-48AF-99D0-C2A1E18C9A90}"/>
                </a:ext>
              </a:extLst>
            </p:cNvPr>
            <p:cNvSpPr/>
            <p:nvPr/>
          </p:nvSpPr>
          <p:spPr>
            <a:xfrm>
              <a:off x="4271363" y="3186568"/>
              <a:ext cx="1223963" cy="680275"/>
            </a:xfrm>
            <a:prstGeom prst="corner">
              <a:avLst/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dirty="0">
                  <a:solidFill>
                    <a:schemeClr val="tx1"/>
                  </a:solidFill>
                </a:rPr>
                <a:t>LDG</a:t>
              </a:r>
              <a:endParaRPr lang="es-E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41 Rectángulo">
              <a:extLst>
                <a:ext uri="{FF2B5EF4-FFF2-40B4-BE49-F238E27FC236}">
                  <a16:creationId xmlns:a16="http://schemas.microsoft.com/office/drawing/2014/main" id="{73231E85-7CC9-465A-9656-9D0DC0E3162E}"/>
                </a:ext>
              </a:extLst>
            </p:cNvPr>
            <p:cNvSpPr/>
            <p:nvPr/>
          </p:nvSpPr>
          <p:spPr>
            <a:xfrm>
              <a:off x="4735706" y="3186568"/>
              <a:ext cx="765177" cy="293386"/>
            </a:xfrm>
            <a:prstGeom prst="rect">
              <a:avLst/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dirty="0">
                  <a:solidFill>
                    <a:schemeClr val="tx1"/>
                  </a:solidFill>
                </a:rPr>
                <a:t>LDG</a:t>
              </a:r>
              <a:endParaRPr lang="es-E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42 Trapecio">
              <a:extLst>
                <a:ext uri="{FF2B5EF4-FFF2-40B4-BE49-F238E27FC236}">
                  <a16:creationId xmlns:a16="http://schemas.microsoft.com/office/drawing/2014/main" id="{E9792D8F-E5C3-4290-BFD2-41AA8143C11B}"/>
                </a:ext>
              </a:extLst>
            </p:cNvPr>
            <p:cNvSpPr/>
            <p:nvPr/>
          </p:nvSpPr>
          <p:spPr>
            <a:xfrm flipV="1">
              <a:off x="4883345" y="2866955"/>
              <a:ext cx="471488" cy="218011"/>
            </a:xfrm>
            <a:prstGeom prst="trapezoid">
              <a:avLst>
                <a:gd name="adj" fmla="val 53926"/>
              </a:avLst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600000" lon="20999996" rev="10800000"/>
                </a:camera>
                <a:lightRig rig="threePt" dir="t"/>
              </a:scene3d>
            </a:bodyPr>
            <a:lstStyle/>
            <a:p>
              <a:pPr algn="ctr"/>
              <a:r>
                <a:rPr lang="es-ES" sz="600" b="1" dirty="0">
                  <a:solidFill>
                    <a:schemeClr val="tx1"/>
                  </a:solidFill>
                </a:rPr>
                <a:t>LDG</a:t>
              </a:r>
            </a:p>
          </p:txBody>
        </p:sp>
        <p:sp>
          <p:nvSpPr>
            <p:cNvPr id="32" name="43 Triángulo rectángulo">
              <a:extLst>
                <a:ext uri="{FF2B5EF4-FFF2-40B4-BE49-F238E27FC236}">
                  <a16:creationId xmlns:a16="http://schemas.microsoft.com/office/drawing/2014/main" id="{B6519AAF-7DAE-40D3-82EA-419704CA5794}"/>
                </a:ext>
              </a:extLst>
            </p:cNvPr>
            <p:cNvSpPr/>
            <p:nvPr/>
          </p:nvSpPr>
          <p:spPr>
            <a:xfrm flipH="1">
              <a:off x="5354832" y="2866955"/>
              <a:ext cx="150813" cy="259923"/>
            </a:xfrm>
            <a:prstGeom prst="rtTriangle">
              <a:avLst/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33" name="44 Flecha derecha">
              <a:extLst>
                <a:ext uri="{FF2B5EF4-FFF2-40B4-BE49-F238E27FC236}">
                  <a16:creationId xmlns:a16="http://schemas.microsoft.com/office/drawing/2014/main" id="{18BD2F6C-CA65-4E6F-BC4B-17EB93FD5ABF}"/>
                </a:ext>
              </a:extLst>
            </p:cNvPr>
            <p:cNvSpPr/>
            <p:nvPr/>
          </p:nvSpPr>
          <p:spPr>
            <a:xfrm>
              <a:off x="5589075" y="3105821"/>
              <a:ext cx="1630906" cy="48278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i="1" dirty="0">
                  <a:solidFill>
                    <a:schemeClr val="bg1"/>
                  </a:solidFill>
                </a:rPr>
                <a:t>FOI FACTORY</a:t>
              </a:r>
            </a:p>
          </p:txBody>
        </p:sp>
        <p:sp>
          <p:nvSpPr>
            <p:cNvPr id="35" name="46 Flecha derecha">
              <a:extLst>
                <a:ext uri="{FF2B5EF4-FFF2-40B4-BE49-F238E27FC236}">
                  <a16:creationId xmlns:a16="http://schemas.microsoft.com/office/drawing/2014/main" id="{2538426F-3846-4A14-9320-FA2007D20ABA}"/>
                </a:ext>
              </a:extLst>
            </p:cNvPr>
            <p:cNvSpPr/>
            <p:nvPr/>
          </p:nvSpPr>
          <p:spPr>
            <a:xfrm>
              <a:off x="3497059" y="3137994"/>
              <a:ext cx="717085" cy="48278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6" name="4 Cilindro">
              <a:extLst>
                <a:ext uri="{FF2B5EF4-FFF2-40B4-BE49-F238E27FC236}">
                  <a16:creationId xmlns:a16="http://schemas.microsoft.com/office/drawing/2014/main" id="{37F0BEDD-AAAC-466A-8FD5-8FEEE4E3461E}"/>
                </a:ext>
              </a:extLst>
            </p:cNvPr>
            <p:cNvSpPr/>
            <p:nvPr/>
          </p:nvSpPr>
          <p:spPr>
            <a:xfrm>
              <a:off x="1953536" y="2879656"/>
              <a:ext cx="1475034" cy="1006309"/>
            </a:xfrm>
            <a:prstGeom prst="can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CAPTURA</a:t>
              </a:r>
            </a:p>
            <a:p>
              <a:pPr algn="ctr"/>
              <a:r>
                <a:rPr lang="es-ES" sz="12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 (SOLICITUD ÚNICA)</a:t>
              </a:r>
            </a:p>
          </p:txBody>
        </p:sp>
        <p:pic>
          <p:nvPicPr>
            <p:cNvPr id="37" name="Picture 7">
              <a:extLst>
                <a:ext uri="{FF2B5EF4-FFF2-40B4-BE49-F238E27FC236}">
                  <a16:creationId xmlns:a16="http://schemas.microsoft.com/office/drawing/2014/main" id="{F617D64F-2107-4FE3-A918-897D2BBB3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849" y="3525212"/>
              <a:ext cx="412591" cy="4125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3318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7" name="Título 2">
            <a:extLst>
              <a:ext uri="{FF2B5EF4-FFF2-40B4-BE49-F238E27FC236}">
                <a16:creationId xmlns:a16="http://schemas.microsoft.com/office/drawing/2014/main" id="{36E34BD2-D274-499C-9857-6D9BDBF3D2A7}"/>
              </a:ext>
            </a:extLst>
          </p:cNvPr>
          <p:cNvSpPr txBox="1">
            <a:spLocks/>
          </p:cNvSpPr>
          <p:nvPr/>
        </p:nvSpPr>
        <p:spPr>
          <a:xfrm>
            <a:off x="1457440" y="676459"/>
            <a:ext cx="168753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Conceptos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662862" y="1164092"/>
            <a:ext cx="2650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Parcela agrícola</a:t>
            </a:r>
            <a:endParaRPr lang="en-GB" sz="28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B7500A-7D4E-440B-BAC7-855B5263E3FC}"/>
              </a:ext>
            </a:extLst>
          </p:cNvPr>
          <p:cNvSpPr txBox="1"/>
          <p:nvPr/>
        </p:nvSpPr>
        <p:spPr>
          <a:xfrm>
            <a:off x="4088248" y="1238062"/>
            <a:ext cx="305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Unidad de manejo</a:t>
            </a:r>
            <a:endParaRPr lang="en-GB" sz="2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68DFDA0-0424-428F-A9AF-ED5F1DC4D964}"/>
              </a:ext>
            </a:extLst>
          </p:cNvPr>
          <p:cNvSpPr txBox="1"/>
          <p:nvPr/>
        </p:nvSpPr>
        <p:spPr>
          <a:xfrm>
            <a:off x="662856" y="1489060"/>
            <a:ext cx="265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F</a:t>
            </a:r>
            <a:r>
              <a:rPr lang="es-ES" dirty="0" err="1"/>
              <a:t>eature</a:t>
            </a:r>
            <a:r>
              <a:rPr lang="es-ES" dirty="0"/>
              <a:t> </a:t>
            </a:r>
            <a:r>
              <a:rPr lang="es-ES" b="1" dirty="0" err="1"/>
              <a:t>O</a:t>
            </a:r>
            <a:r>
              <a:rPr lang="es-ES" dirty="0" err="1"/>
              <a:t>f</a:t>
            </a:r>
            <a:r>
              <a:rPr lang="es-ES" dirty="0"/>
              <a:t> </a:t>
            </a:r>
            <a:r>
              <a:rPr lang="es-ES" b="1" dirty="0" err="1"/>
              <a:t>I</a:t>
            </a:r>
            <a:r>
              <a:rPr lang="es-ES" dirty="0" err="1"/>
              <a:t>nterest</a:t>
            </a:r>
            <a:r>
              <a:rPr lang="es-ES" dirty="0"/>
              <a:t> (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FOI</a:t>
            </a:r>
            <a:r>
              <a:rPr lang="es-ES" dirty="0"/>
              <a:t>)</a:t>
            </a:r>
            <a:endParaRPr lang="en-GB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7D31E5-004B-455C-B35C-5C3F413B02E7}"/>
              </a:ext>
            </a:extLst>
          </p:cNvPr>
          <p:cNvSpPr txBox="1"/>
          <p:nvPr/>
        </p:nvSpPr>
        <p:spPr>
          <a:xfrm>
            <a:off x="3313567" y="1164092"/>
            <a:ext cx="47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ym typeface="Wingdings" panose="05000000000000000000" pitchFamily="2" charset="2"/>
              </a:rPr>
              <a:t></a:t>
            </a:r>
            <a:endParaRPr lang="en-GB" sz="3600" b="1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BC13351-3C76-4CB9-BD81-65A1873BE0E6}"/>
              </a:ext>
            </a:extLst>
          </p:cNvPr>
          <p:cNvGrpSpPr/>
          <p:nvPr/>
        </p:nvGrpSpPr>
        <p:grpSpPr>
          <a:xfrm>
            <a:off x="6856049" y="1974498"/>
            <a:ext cx="5153025" cy="2466975"/>
            <a:chOff x="866822" y="2486437"/>
            <a:chExt cx="5153025" cy="2466975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C66E4C98-FA6F-40D3-8A40-29537B18A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6822" y="2486437"/>
              <a:ext cx="5153025" cy="2466975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02D37EAF-FF4D-4DEC-A1DF-EBBC7C435CFF}"/>
                </a:ext>
              </a:extLst>
            </p:cNvPr>
            <p:cNvSpPr/>
            <p:nvPr/>
          </p:nvSpPr>
          <p:spPr>
            <a:xfrm>
              <a:off x="3385997" y="4734962"/>
              <a:ext cx="1285592" cy="2150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B76092B6-66E5-45D6-AB67-6066F421D98C}"/>
                </a:ext>
              </a:extLst>
            </p:cNvPr>
            <p:cNvSpPr/>
            <p:nvPr/>
          </p:nvSpPr>
          <p:spPr>
            <a:xfrm>
              <a:off x="1263935" y="4737809"/>
              <a:ext cx="1285592" cy="2150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5D99B9A-571A-48DE-A570-F7834A49727F}"/>
              </a:ext>
            </a:extLst>
          </p:cNvPr>
          <p:cNvGrpSpPr>
            <a:grpSpLocks noChangeAspect="1"/>
          </p:cNvGrpSpPr>
          <p:nvPr/>
        </p:nvGrpSpPr>
        <p:grpSpPr>
          <a:xfrm>
            <a:off x="409636" y="2246060"/>
            <a:ext cx="6391747" cy="1271364"/>
            <a:chOff x="1953536" y="2754158"/>
            <a:chExt cx="6650912" cy="1322914"/>
          </a:xfrm>
        </p:grpSpPr>
        <p:pic>
          <p:nvPicPr>
            <p:cNvPr id="23" name="Picture 2" descr="DarkSide: Esfera Isoaxis-miura colapsable">
              <a:extLst>
                <a:ext uri="{FF2B5EF4-FFF2-40B4-BE49-F238E27FC236}">
                  <a16:creationId xmlns:a16="http://schemas.microsoft.com/office/drawing/2014/main" id="{1E74CA1A-BCE7-4B4E-8DCF-73B1B073B6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18201" y="2754158"/>
              <a:ext cx="1386247" cy="1322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arkSide: Esfera Isoaxis-miura colapsable">
              <a:extLst>
                <a:ext uri="{FF2B5EF4-FFF2-40B4-BE49-F238E27FC236}">
                  <a16:creationId xmlns:a16="http://schemas.microsoft.com/office/drawing/2014/main" id="{C6DFBC4D-7DD9-4638-8F69-0964F298B6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93865" y="2754158"/>
              <a:ext cx="1386247" cy="1322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38 Tarjeta">
              <a:extLst>
                <a:ext uri="{FF2B5EF4-FFF2-40B4-BE49-F238E27FC236}">
                  <a16:creationId xmlns:a16="http://schemas.microsoft.com/office/drawing/2014/main" id="{AA0A20C8-765D-469C-8FCD-46A0297527DA}"/>
                </a:ext>
              </a:extLst>
            </p:cNvPr>
            <p:cNvSpPr/>
            <p:nvPr/>
          </p:nvSpPr>
          <p:spPr>
            <a:xfrm>
              <a:off x="7291014" y="2879019"/>
              <a:ext cx="1241426" cy="936387"/>
            </a:xfrm>
            <a:prstGeom prst="flowChartPunchedCard">
              <a:avLst/>
            </a:prstGeom>
            <a:solidFill>
              <a:srgbClr val="0070C4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b" anchorCtr="0"/>
            <a:lstStyle/>
            <a:p>
              <a:pPr algn="ctr"/>
              <a:r>
                <a:rPr lang="es-ES" dirty="0">
                  <a:solidFill>
                    <a:schemeClr val="bg1"/>
                  </a:solidFill>
                </a:rPr>
                <a:t>Parcela agrícola FOI</a:t>
              </a:r>
            </a:p>
          </p:txBody>
        </p:sp>
        <p:sp>
          <p:nvSpPr>
            <p:cNvPr id="26" name="39 Trapecio">
              <a:extLst>
                <a:ext uri="{FF2B5EF4-FFF2-40B4-BE49-F238E27FC236}">
                  <a16:creationId xmlns:a16="http://schemas.microsoft.com/office/drawing/2014/main" id="{A1ED4C4C-1DF2-4A69-AC13-02571CA96333}"/>
                </a:ext>
              </a:extLst>
            </p:cNvPr>
            <p:cNvSpPr/>
            <p:nvPr/>
          </p:nvSpPr>
          <p:spPr>
            <a:xfrm>
              <a:off x="4245170" y="2879656"/>
              <a:ext cx="681264" cy="245459"/>
            </a:xfrm>
            <a:prstGeom prst="trapezoid">
              <a:avLst>
                <a:gd name="adj" fmla="val 67834"/>
              </a:avLst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000" b="1" dirty="0">
                  <a:solidFill>
                    <a:schemeClr val="tx1"/>
                  </a:solidFill>
                </a:rPr>
                <a:t>LDG</a:t>
              </a:r>
              <a:endParaRPr lang="es-E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40 Forma en L">
              <a:extLst>
                <a:ext uri="{FF2B5EF4-FFF2-40B4-BE49-F238E27FC236}">
                  <a16:creationId xmlns:a16="http://schemas.microsoft.com/office/drawing/2014/main" id="{30D443C5-7E98-48AF-99D0-C2A1E18C9A90}"/>
                </a:ext>
              </a:extLst>
            </p:cNvPr>
            <p:cNvSpPr/>
            <p:nvPr/>
          </p:nvSpPr>
          <p:spPr>
            <a:xfrm>
              <a:off x="4271363" y="3186568"/>
              <a:ext cx="1223963" cy="680275"/>
            </a:xfrm>
            <a:prstGeom prst="corner">
              <a:avLst/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dirty="0">
                  <a:solidFill>
                    <a:schemeClr val="tx1"/>
                  </a:solidFill>
                </a:rPr>
                <a:t>LDG</a:t>
              </a:r>
              <a:endParaRPr lang="es-E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41 Rectángulo">
              <a:extLst>
                <a:ext uri="{FF2B5EF4-FFF2-40B4-BE49-F238E27FC236}">
                  <a16:creationId xmlns:a16="http://schemas.microsoft.com/office/drawing/2014/main" id="{73231E85-7CC9-465A-9656-9D0DC0E3162E}"/>
                </a:ext>
              </a:extLst>
            </p:cNvPr>
            <p:cNvSpPr/>
            <p:nvPr/>
          </p:nvSpPr>
          <p:spPr>
            <a:xfrm>
              <a:off x="4735706" y="3186568"/>
              <a:ext cx="765177" cy="293386"/>
            </a:xfrm>
            <a:prstGeom prst="rect">
              <a:avLst/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dirty="0">
                  <a:solidFill>
                    <a:schemeClr val="tx1"/>
                  </a:solidFill>
                </a:rPr>
                <a:t>LDG</a:t>
              </a:r>
              <a:endParaRPr lang="es-E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42 Trapecio">
              <a:extLst>
                <a:ext uri="{FF2B5EF4-FFF2-40B4-BE49-F238E27FC236}">
                  <a16:creationId xmlns:a16="http://schemas.microsoft.com/office/drawing/2014/main" id="{E9792D8F-E5C3-4290-BFD2-41AA8143C11B}"/>
                </a:ext>
              </a:extLst>
            </p:cNvPr>
            <p:cNvSpPr/>
            <p:nvPr/>
          </p:nvSpPr>
          <p:spPr>
            <a:xfrm flipV="1">
              <a:off x="4883345" y="2866955"/>
              <a:ext cx="471488" cy="218011"/>
            </a:xfrm>
            <a:prstGeom prst="trapezoid">
              <a:avLst>
                <a:gd name="adj" fmla="val 53926"/>
              </a:avLst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600000" lon="20999996" rev="10800000"/>
                </a:camera>
                <a:lightRig rig="threePt" dir="t"/>
              </a:scene3d>
            </a:bodyPr>
            <a:lstStyle/>
            <a:p>
              <a:pPr algn="ctr"/>
              <a:r>
                <a:rPr lang="es-ES" sz="600" b="1" dirty="0">
                  <a:solidFill>
                    <a:schemeClr val="tx1"/>
                  </a:solidFill>
                </a:rPr>
                <a:t>LDG</a:t>
              </a:r>
            </a:p>
          </p:txBody>
        </p:sp>
        <p:sp>
          <p:nvSpPr>
            <p:cNvPr id="32" name="43 Triángulo rectángulo">
              <a:extLst>
                <a:ext uri="{FF2B5EF4-FFF2-40B4-BE49-F238E27FC236}">
                  <a16:creationId xmlns:a16="http://schemas.microsoft.com/office/drawing/2014/main" id="{B6519AAF-7DAE-40D3-82EA-419704CA5794}"/>
                </a:ext>
              </a:extLst>
            </p:cNvPr>
            <p:cNvSpPr/>
            <p:nvPr/>
          </p:nvSpPr>
          <p:spPr>
            <a:xfrm flipH="1">
              <a:off x="5354832" y="2866955"/>
              <a:ext cx="150813" cy="259923"/>
            </a:xfrm>
            <a:prstGeom prst="rtTriangle">
              <a:avLst/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33" name="44 Flecha derecha">
              <a:extLst>
                <a:ext uri="{FF2B5EF4-FFF2-40B4-BE49-F238E27FC236}">
                  <a16:creationId xmlns:a16="http://schemas.microsoft.com/office/drawing/2014/main" id="{18BD2F6C-CA65-4E6F-BC4B-17EB93FD5ABF}"/>
                </a:ext>
              </a:extLst>
            </p:cNvPr>
            <p:cNvSpPr/>
            <p:nvPr/>
          </p:nvSpPr>
          <p:spPr>
            <a:xfrm>
              <a:off x="5589075" y="3105821"/>
              <a:ext cx="1630906" cy="48278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i="1" dirty="0">
                  <a:solidFill>
                    <a:schemeClr val="bg1"/>
                  </a:solidFill>
                </a:rPr>
                <a:t>FOI FACTORY</a:t>
              </a:r>
            </a:p>
          </p:txBody>
        </p:sp>
        <p:sp>
          <p:nvSpPr>
            <p:cNvPr id="35" name="46 Flecha derecha">
              <a:extLst>
                <a:ext uri="{FF2B5EF4-FFF2-40B4-BE49-F238E27FC236}">
                  <a16:creationId xmlns:a16="http://schemas.microsoft.com/office/drawing/2014/main" id="{2538426F-3846-4A14-9320-FA2007D20ABA}"/>
                </a:ext>
              </a:extLst>
            </p:cNvPr>
            <p:cNvSpPr/>
            <p:nvPr/>
          </p:nvSpPr>
          <p:spPr>
            <a:xfrm>
              <a:off x="3497059" y="3137994"/>
              <a:ext cx="717085" cy="48278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6" name="4 Cilindro">
              <a:extLst>
                <a:ext uri="{FF2B5EF4-FFF2-40B4-BE49-F238E27FC236}">
                  <a16:creationId xmlns:a16="http://schemas.microsoft.com/office/drawing/2014/main" id="{37F0BEDD-AAAC-466A-8FD5-8FEEE4E3461E}"/>
                </a:ext>
              </a:extLst>
            </p:cNvPr>
            <p:cNvSpPr/>
            <p:nvPr/>
          </p:nvSpPr>
          <p:spPr>
            <a:xfrm>
              <a:off x="1953536" y="2879656"/>
              <a:ext cx="1475034" cy="1006309"/>
            </a:xfrm>
            <a:prstGeom prst="can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CAPTURA</a:t>
              </a:r>
            </a:p>
            <a:p>
              <a:pPr algn="ctr"/>
              <a:r>
                <a:rPr lang="es-ES" sz="12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 (SOLICITUD ÚNICA)</a:t>
              </a:r>
            </a:p>
          </p:txBody>
        </p:sp>
        <p:pic>
          <p:nvPicPr>
            <p:cNvPr id="37" name="Picture 7">
              <a:extLst>
                <a:ext uri="{FF2B5EF4-FFF2-40B4-BE49-F238E27FC236}">
                  <a16:creationId xmlns:a16="http://schemas.microsoft.com/office/drawing/2014/main" id="{F617D64F-2107-4FE3-A918-897D2BBB3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849" y="3525212"/>
              <a:ext cx="412591" cy="4125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" name="Imagen 50">
            <a:extLst>
              <a:ext uri="{FF2B5EF4-FFF2-40B4-BE49-F238E27FC236}">
                <a16:creationId xmlns:a16="http://schemas.microsoft.com/office/drawing/2014/main" id="{FFD92F94-8EFD-4019-A319-618ADE9070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" r="38821"/>
          <a:stretch/>
        </p:blipFill>
        <p:spPr>
          <a:xfrm>
            <a:off x="8562464" y="1326979"/>
            <a:ext cx="3188207" cy="40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146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7" name="Título 2">
            <a:extLst>
              <a:ext uri="{FF2B5EF4-FFF2-40B4-BE49-F238E27FC236}">
                <a16:creationId xmlns:a16="http://schemas.microsoft.com/office/drawing/2014/main" id="{36E34BD2-D274-499C-9857-6D9BDBF3D2A7}"/>
              </a:ext>
            </a:extLst>
          </p:cNvPr>
          <p:cNvSpPr txBox="1">
            <a:spLocks/>
          </p:cNvSpPr>
          <p:nvPr/>
        </p:nvSpPr>
        <p:spPr>
          <a:xfrm>
            <a:off x="1457440" y="676459"/>
            <a:ext cx="168753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Conceptos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662862" y="1164092"/>
            <a:ext cx="2650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Parcela agrícola</a:t>
            </a:r>
            <a:endParaRPr lang="en-GB" sz="28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B7500A-7D4E-440B-BAC7-855B5263E3FC}"/>
              </a:ext>
            </a:extLst>
          </p:cNvPr>
          <p:cNvSpPr txBox="1"/>
          <p:nvPr/>
        </p:nvSpPr>
        <p:spPr>
          <a:xfrm>
            <a:off x="4088248" y="1238062"/>
            <a:ext cx="305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Unidad de manejo</a:t>
            </a:r>
            <a:endParaRPr lang="en-GB" sz="2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68DFDA0-0424-428F-A9AF-ED5F1DC4D964}"/>
              </a:ext>
            </a:extLst>
          </p:cNvPr>
          <p:cNvSpPr txBox="1"/>
          <p:nvPr/>
        </p:nvSpPr>
        <p:spPr>
          <a:xfrm>
            <a:off x="662856" y="1489060"/>
            <a:ext cx="265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F</a:t>
            </a:r>
            <a:r>
              <a:rPr lang="es-ES" dirty="0" err="1"/>
              <a:t>eature</a:t>
            </a:r>
            <a:r>
              <a:rPr lang="es-ES" dirty="0"/>
              <a:t> </a:t>
            </a:r>
            <a:r>
              <a:rPr lang="es-ES" b="1" dirty="0" err="1"/>
              <a:t>O</a:t>
            </a:r>
            <a:r>
              <a:rPr lang="es-ES" dirty="0" err="1"/>
              <a:t>f</a:t>
            </a:r>
            <a:r>
              <a:rPr lang="es-ES" dirty="0"/>
              <a:t> </a:t>
            </a:r>
            <a:r>
              <a:rPr lang="es-ES" b="1" dirty="0" err="1"/>
              <a:t>I</a:t>
            </a:r>
            <a:r>
              <a:rPr lang="es-ES" dirty="0" err="1"/>
              <a:t>nterest</a:t>
            </a:r>
            <a:r>
              <a:rPr lang="es-ES" dirty="0"/>
              <a:t> (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FOI</a:t>
            </a:r>
            <a:r>
              <a:rPr lang="es-ES" dirty="0"/>
              <a:t>)</a:t>
            </a:r>
            <a:endParaRPr lang="en-GB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7D31E5-004B-455C-B35C-5C3F413B02E7}"/>
              </a:ext>
            </a:extLst>
          </p:cNvPr>
          <p:cNvSpPr txBox="1"/>
          <p:nvPr/>
        </p:nvSpPr>
        <p:spPr>
          <a:xfrm>
            <a:off x="3313567" y="1164092"/>
            <a:ext cx="47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ym typeface="Wingdings" panose="05000000000000000000" pitchFamily="2" charset="2"/>
              </a:rPr>
              <a:t></a:t>
            </a:r>
            <a:endParaRPr lang="en-GB" sz="3600" b="1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BC13351-3C76-4CB9-BD81-65A1873BE0E6}"/>
              </a:ext>
            </a:extLst>
          </p:cNvPr>
          <p:cNvGrpSpPr/>
          <p:nvPr/>
        </p:nvGrpSpPr>
        <p:grpSpPr>
          <a:xfrm>
            <a:off x="6856049" y="1974498"/>
            <a:ext cx="5153025" cy="2466975"/>
            <a:chOff x="866822" y="2486437"/>
            <a:chExt cx="5153025" cy="2466975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C66E4C98-FA6F-40D3-8A40-29537B18A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6822" y="2486437"/>
              <a:ext cx="5153025" cy="2466975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02D37EAF-FF4D-4DEC-A1DF-EBBC7C435CFF}"/>
                </a:ext>
              </a:extLst>
            </p:cNvPr>
            <p:cNvSpPr/>
            <p:nvPr/>
          </p:nvSpPr>
          <p:spPr>
            <a:xfrm>
              <a:off x="3385997" y="4734962"/>
              <a:ext cx="1285592" cy="2150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B76092B6-66E5-45D6-AB67-6066F421D98C}"/>
                </a:ext>
              </a:extLst>
            </p:cNvPr>
            <p:cNvSpPr/>
            <p:nvPr/>
          </p:nvSpPr>
          <p:spPr>
            <a:xfrm>
              <a:off x="1263935" y="4737809"/>
              <a:ext cx="1285592" cy="2150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5D99B9A-571A-48DE-A570-F7834A49727F}"/>
              </a:ext>
            </a:extLst>
          </p:cNvPr>
          <p:cNvGrpSpPr>
            <a:grpSpLocks noChangeAspect="1"/>
          </p:cNvGrpSpPr>
          <p:nvPr/>
        </p:nvGrpSpPr>
        <p:grpSpPr>
          <a:xfrm>
            <a:off x="409636" y="2246060"/>
            <a:ext cx="6391747" cy="1271364"/>
            <a:chOff x="1953536" y="2754158"/>
            <a:chExt cx="6650912" cy="1322914"/>
          </a:xfrm>
        </p:grpSpPr>
        <p:pic>
          <p:nvPicPr>
            <p:cNvPr id="23" name="Picture 2" descr="DarkSide: Esfera Isoaxis-miura colapsable">
              <a:extLst>
                <a:ext uri="{FF2B5EF4-FFF2-40B4-BE49-F238E27FC236}">
                  <a16:creationId xmlns:a16="http://schemas.microsoft.com/office/drawing/2014/main" id="{1E74CA1A-BCE7-4B4E-8DCF-73B1B073B6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18201" y="2754158"/>
              <a:ext cx="1386247" cy="1322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arkSide: Esfera Isoaxis-miura colapsable">
              <a:extLst>
                <a:ext uri="{FF2B5EF4-FFF2-40B4-BE49-F238E27FC236}">
                  <a16:creationId xmlns:a16="http://schemas.microsoft.com/office/drawing/2014/main" id="{C6DFBC4D-7DD9-4638-8F69-0964F298B6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93865" y="2754158"/>
              <a:ext cx="1386247" cy="1322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38 Tarjeta">
              <a:extLst>
                <a:ext uri="{FF2B5EF4-FFF2-40B4-BE49-F238E27FC236}">
                  <a16:creationId xmlns:a16="http://schemas.microsoft.com/office/drawing/2014/main" id="{AA0A20C8-765D-469C-8FCD-46A0297527DA}"/>
                </a:ext>
              </a:extLst>
            </p:cNvPr>
            <p:cNvSpPr/>
            <p:nvPr/>
          </p:nvSpPr>
          <p:spPr>
            <a:xfrm>
              <a:off x="7291014" y="2879019"/>
              <a:ext cx="1241426" cy="936387"/>
            </a:xfrm>
            <a:prstGeom prst="flowChartPunchedCard">
              <a:avLst/>
            </a:prstGeom>
            <a:solidFill>
              <a:srgbClr val="0070C4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b" anchorCtr="0"/>
            <a:lstStyle/>
            <a:p>
              <a:pPr algn="ctr"/>
              <a:r>
                <a:rPr lang="es-ES" dirty="0">
                  <a:solidFill>
                    <a:schemeClr val="bg1"/>
                  </a:solidFill>
                </a:rPr>
                <a:t>Parcela agrícola FOI</a:t>
              </a:r>
            </a:p>
          </p:txBody>
        </p:sp>
        <p:sp>
          <p:nvSpPr>
            <p:cNvPr id="26" name="39 Trapecio">
              <a:extLst>
                <a:ext uri="{FF2B5EF4-FFF2-40B4-BE49-F238E27FC236}">
                  <a16:creationId xmlns:a16="http://schemas.microsoft.com/office/drawing/2014/main" id="{A1ED4C4C-1DF2-4A69-AC13-02571CA96333}"/>
                </a:ext>
              </a:extLst>
            </p:cNvPr>
            <p:cNvSpPr/>
            <p:nvPr/>
          </p:nvSpPr>
          <p:spPr>
            <a:xfrm>
              <a:off x="4245170" y="2879656"/>
              <a:ext cx="681264" cy="245459"/>
            </a:xfrm>
            <a:prstGeom prst="trapezoid">
              <a:avLst>
                <a:gd name="adj" fmla="val 67834"/>
              </a:avLst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000" b="1" dirty="0">
                  <a:solidFill>
                    <a:schemeClr val="tx1"/>
                  </a:solidFill>
                </a:rPr>
                <a:t>LDG</a:t>
              </a:r>
              <a:endParaRPr lang="es-E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40 Forma en L">
              <a:extLst>
                <a:ext uri="{FF2B5EF4-FFF2-40B4-BE49-F238E27FC236}">
                  <a16:creationId xmlns:a16="http://schemas.microsoft.com/office/drawing/2014/main" id="{30D443C5-7E98-48AF-99D0-C2A1E18C9A90}"/>
                </a:ext>
              </a:extLst>
            </p:cNvPr>
            <p:cNvSpPr/>
            <p:nvPr/>
          </p:nvSpPr>
          <p:spPr>
            <a:xfrm>
              <a:off x="4271363" y="3186568"/>
              <a:ext cx="1223963" cy="680275"/>
            </a:xfrm>
            <a:prstGeom prst="corner">
              <a:avLst/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dirty="0">
                  <a:solidFill>
                    <a:schemeClr val="tx1"/>
                  </a:solidFill>
                </a:rPr>
                <a:t>LDG</a:t>
              </a:r>
              <a:endParaRPr lang="es-E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41 Rectángulo">
              <a:extLst>
                <a:ext uri="{FF2B5EF4-FFF2-40B4-BE49-F238E27FC236}">
                  <a16:creationId xmlns:a16="http://schemas.microsoft.com/office/drawing/2014/main" id="{73231E85-7CC9-465A-9656-9D0DC0E3162E}"/>
                </a:ext>
              </a:extLst>
            </p:cNvPr>
            <p:cNvSpPr/>
            <p:nvPr/>
          </p:nvSpPr>
          <p:spPr>
            <a:xfrm>
              <a:off x="4735706" y="3186568"/>
              <a:ext cx="765177" cy="293386"/>
            </a:xfrm>
            <a:prstGeom prst="rect">
              <a:avLst/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dirty="0">
                  <a:solidFill>
                    <a:schemeClr val="tx1"/>
                  </a:solidFill>
                </a:rPr>
                <a:t>LDG</a:t>
              </a:r>
              <a:endParaRPr lang="es-E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42 Trapecio">
              <a:extLst>
                <a:ext uri="{FF2B5EF4-FFF2-40B4-BE49-F238E27FC236}">
                  <a16:creationId xmlns:a16="http://schemas.microsoft.com/office/drawing/2014/main" id="{E9792D8F-E5C3-4290-BFD2-41AA8143C11B}"/>
                </a:ext>
              </a:extLst>
            </p:cNvPr>
            <p:cNvSpPr/>
            <p:nvPr/>
          </p:nvSpPr>
          <p:spPr>
            <a:xfrm flipV="1">
              <a:off x="4883345" y="2866955"/>
              <a:ext cx="471488" cy="218011"/>
            </a:xfrm>
            <a:prstGeom prst="trapezoid">
              <a:avLst>
                <a:gd name="adj" fmla="val 53926"/>
              </a:avLst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600000" lon="20999996" rev="10800000"/>
                </a:camera>
                <a:lightRig rig="threePt" dir="t"/>
              </a:scene3d>
            </a:bodyPr>
            <a:lstStyle/>
            <a:p>
              <a:pPr algn="ctr"/>
              <a:r>
                <a:rPr lang="es-ES" sz="600" b="1" dirty="0">
                  <a:solidFill>
                    <a:schemeClr val="tx1"/>
                  </a:solidFill>
                </a:rPr>
                <a:t>LDG</a:t>
              </a:r>
            </a:p>
          </p:txBody>
        </p:sp>
        <p:sp>
          <p:nvSpPr>
            <p:cNvPr id="32" name="43 Triángulo rectángulo">
              <a:extLst>
                <a:ext uri="{FF2B5EF4-FFF2-40B4-BE49-F238E27FC236}">
                  <a16:creationId xmlns:a16="http://schemas.microsoft.com/office/drawing/2014/main" id="{B6519AAF-7DAE-40D3-82EA-419704CA5794}"/>
                </a:ext>
              </a:extLst>
            </p:cNvPr>
            <p:cNvSpPr/>
            <p:nvPr/>
          </p:nvSpPr>
          <p:spPr>
            <a:xfrm flipH="1">
              <a:off x="5354832" y="2866955"/>
              <a:ext cx="150813" cy="259923"/>
            </a:xfrm>
            <a:prstGeom prst="rtTriangle">
              <a:avLst/>
            </a:prstGeom>
            <a:solidFill>
              <a:srgbClr val="00CC5C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33" name="44 Flecha derecha">
              <a:extLst>
                <a:ext uri="{FF2B5EF4-FFF2-40B4-BE49-F238E27FC236}">
                  <a16:creationId xmlns:a16="http://schemas.microsoft.com/office/drawing/2014/main" id="{18BD2F6C-CA65-4E6F-BC4B-17EB93FD5ABF}"/>
                </a:ext>
              </a:extLst>
            </p:cNvPr>
            <p:cNvSpPr/>
            <p:nvPr/>
          </p:nvSpPr>
          <p:spPr>
            <a:xfrm>
              <a:off x="5589075" y="3105821"/>
              <a:ext cx="1630906" cy="48278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i="1" dirty="0">
                  <a:solidFill>
                    <a:schemeClr val="bg1"/>
                  </a:solidFill>
                </a:rPr>
                <a:t>FOI FACTORY</a:t>
              </a:r>
            </a:p>
          </p:txBody>
        </p:sp>
        <p:sp>
          <p:nvSpPr>
            <p:cNvPr id="35" name="46 Flecha derecha">
              <a:extLst>
                <a:ext uri="{FF2B5EF4-FFF2-40B4-BE49-F238E27FC236}">
                  <a16:creationId xmlns:a16="http://schemas.microsoft.com/office/drawing/2014/main" id="{2538426F-3846-4A14-9320-FA2007D20ABA}"/>
                </a:ext>
              </a:extLst>
            </p:cNvPr>
            <p:cNvSpPr/>
            <p:nvPr/>
          </p:nvSpPr>
          <p:spPr>
            <a:xfrm>
              <a:off x="3497059" y="3137994"/>
              <a:ext cx="717085" cy="48278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6" name="4 Cilindro">
              <a:extLst>
                <a:ext uri="{FF2B5EF4-FFF2-40B4-BE49-F238E27FC236}">
                  <a16:creationId xmlns:a16="http://schemas.microsoft.com/office/drawing/2014/main" id="{37F0BEDD-AAAC-466A-8FD5-8FEEE4E3461E}"/>
                </a:ext>
              </a:extLst>
            </p:cNvPr>
            <p:cNvSpPr/>
            <p:nvPr/>
          </p:nvSpPr>
          <p:spPr>
            <a:xfrm>
              <a:off x="1953536" y="2879656"/>
              <a:ext cx="1475034" cy="1006309"/>
            </a:xfrm>
            <a:prstGeom prst="can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CAPTURA</a:t>
              </a:r>
            </a:p>
            <a:p>
              <a:pPr algn="ctr"/>
              <a:r>
                <a:rPr lang="es-ES" sz="12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 (SOLICITUD ÚNICA)</a:t>
              </a:r>
            </a:p>
          </p:txBody>
        </p:sp>
        <p:pic>
          <p:nvPicPr>
            <p:cNvPr id="37" name="Picture 7">
              <a:extLst>
                <a:ext uri="{FF2B5EF4-FFF2-40B4-BE49-F238E27FC236}">
                  <a16:creationId xmlns:a16="http://schemas.microsoft.com/office/drawing/2014/main" id="{F617D64F-2107-4FE3-A918-897D2BBB3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849" y="3525212"/>
              <a:ext cx="412591" cy="4125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304B17E-8993-4DE4-9AE1-BC696F1C4993}"/>
              </a:ext>
            </a:extLst>
          </p:cNvPr>
          <p:cNvSpPr txBox="1"/>
          <p:nvPr/>
        </p:nvSpPr>
        <p:spPr>
          <a:xfrm>
            <a:off x="4629467" y="5152835"/>
            <a:ext cx="1754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LDGs</a:t>
            </a:r>
            <a:r>
              <a:rPr lang="es-ES" sz="2800" b="1" dirty="0"/>
              <a:t>: 3.743.287</a:t>
            </a:r>
            <a:endParaRPr lang="en-GB" sz="2800" b="1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612B61B-7636-415A-8A0A-29D661CF879A}"/>
              </a:ext>
            </a:extLst>
          </p:cNvPr>
          <p:cNvSpPr txBox="1"/>
          <p:nvPr/>
        </p:nvSpPr>
        <p:spPr>
          <a:xfrm>
            <a:off x="6302817" y="5316250"/>
            <a:ext cx="47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ym typeface="Wingdings" panose="05000000000000000000" pitchFamily="2" charset="2"/>
              </a:rPr>
              <a:t></a:t>
            </a:r>
            <a:endParaRPr lang="en-GB" sz="3600" b="1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6B8594B5-7418-45BB-AD9E-2F582867D32A}"/>
              </a:ext>
            </a:extLst>
          </p:cNvPr>
          <p:cNvSpPr txBox="1"/>
          <p:nvPr/>
        </p:nvSpPr>
        <p:spPr>
          <a:xfrm>
            <a:off x="7089056" y="5152835"/>
            <a:ext cx="1754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/>
            </a:lvl1pPr>
          </a:lstStyle>
          <a:p>
            <a:r>
              <a:rPr lang="es-ES" dirty="0" err="1"/>
              <a:t>FOIs</a:t>
            </a:r>
            <a:r>
              <a:rPr lang="es-ES" dirty="0"/>
              <a:t>: 2.365.824</a:t>
            </a:r>
            <a:endParaRPr lang="en-GB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78C22E9-5E76-4E15-B6BF-76778E283C35}"/>
              </a:ext>
            </a:extLst>
          </p:cNvPr>
          <p:cNvSpPr txBox="1"/>
          <p:nvPr/>
        </p:nvSpPr>
        <p:spPr>
          <a:xfrm>
            <a:off x="269058" y="5018360"/>
            <a:ext cx="4276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No reduce carga computacional </a:t>
            </a:r>
            <a:r>
              <a:rPr lang="es-ES" sz="2400" b="1" dirty="0"/>
              <a:t>pero: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Seguimiento más sencillo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Evidencias más consistente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Más cercano a la realidad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74A472E8-1256-4843-8DC7-C4924602B77A}"/>
              </a:ext>
            </a:extLst>
          </p:cNvPr>
          <p:cNvSpPr txBox="1"/>
          <p:nvPr/>
        </p:nvSpPr>
        <p:spPr>
          <a:xfrm>
            <a:off x="1411752" y="4488023"/>
            <a:ext cx="1719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¿Por qué?</a:t>
            </a:r>
            <a:endParaRPr lang="en-GB" sz="2800" b="1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F6BE8B1-2959-4DFC-9763-E1865947EF0F}"/>
              </a:ext>
            </a:extLst>
          </p:cNvPr>
          <p:cNvSpPr txBox="1"/>
          <p:nvPr/>
        </p:nvSpPr>
        <p:spPr>
          <a:xfrm>
            <a:off x="5720330" y="4367591"/>
            <a:ext cx="152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endParaRPr lang="en-GB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113BC25F-5244-483A-B751-2258206EEBF3}"/>
              </a:ext>
            </a:extLst>
          </p:cNvPr>
          <p:cNvCxnSpPr>
            <a:cxnSpLocks/>
          </p:cNvCxnSpPr>
          <p:nvPr/>
        </p:nvCxnSpPr>
        <p:spPr>
          <a:xfrm>
            <a:off x="4631175" y="5026473"/>
            <a:ext cx="3741860" cy="10941"/>
          </a:xfrm>
          <a:prstGeom prst="line">
            <a:avLst/>
          </a:prstGeom>
          <a:ln w="2857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Imagen 50">
            <a:extLst>
              <a:ext uri="{FF2B5EF4-FFF2-40B4-BE49-F238E27FC236}">
                <a16:creationId xmlns:a16="http://schemas.microsoft.com/office/drawing/2014/main" id="{FFD92F94-8EFD-4019-A319-618ADE9070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" r="38821"/>
          <a:stretch/>
        </p:blipFill>
        <p:spPr>
          <a:xfrm>
            <a:off x="8562464" y="1326979"/>
            <a:ext cx="3188207" cy="4013569"/>
          </a:xfrm>
          <a:prstGeom prst="rect">
            <a:avLst/>
          </a:prstGeom>
        </p:spPr>
      </p:pic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5061C460-DCE5-42E3-8685-AA0C38267052}"/>
              </a:ext>
            </a:extLst>
          </p:cNvPr>
          <p:cNvCxnSpPr>
            <a:cxnSpLocks/>
          </p:cNvCxnSpPr>
          <p:nvPr/>
        </p:nvCxnSpPr>
        <p:spPr>
          <a:xfrm flipV="1">
            <a:off x="241098" y="5023363"/>
            <a:ext cx="4133144" cy="1"/>
          </a:xfrm>
          <a:prstGeom prst="line">
            <a:avLst/>
          </a:prstGeom>
          <a:ln w="2857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F459429-5C52-4D96-98A9-25D47612B06D}"/>
              </a:ext>
            </a:extLst>
          </p:cNvPr>
          <p:cNvCxnSpPr>
            <a:cxnSpLocks/>
          </p:cNvCxnSpPr>
          <p:nvPr/>
        </p:nvCxnSpPr>
        <p:spPr>
          <a:xfrm>
            <a:off x="4530852" y="5075477"/>
            <a:ext cx="0" cy="13349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5692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7" name="Título 2">
            <a:extLst>
              <a:ext uri="{FF2B5EF4-FFF2-40B4-BE49-F238E27FC236}">
                <a16:creationId xmlns:a16="http://schemas.microsoft.com/office/drawing/2014/main" id="{36E34BD2-D274-499C-9857-6D9BDBF3D2A7}"/>
              </a:ext>
            </a:extLst>
          </p:cNvPr>
          <p:cNvSpPr txBox="1">
            <a:spLocks/>
          </p:cNvSpPr>
          <p:nvPr/>
        </p:nvSpPr>
        <p:spPr>
          <a:xfrm>
            <a:off x="1457440" y="676459"/>
            <a:ext cx="168753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Conceptos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402502" y="1226921"/>
            <a:ext cx="1953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Escenario</a:t>
            </a:r>
            <a:endParaRPr lang="en-GB" sz="28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B7500A-7D4E-440B-BAC7-855B5263E3FC}"/>
              </a:ext>
            </a:extLst>
          </p:cNvPr>
          <p:cNvSpPr txBox="1"/>
          <p:nvPr/>
        </p:nvSpPr>
        <p:spPr>
          <a:xfrm>
            <a:off x="2813901" y="1247422"/>
            <a:ext cx="678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Contexto que ayuda a definir y/o aplicar una regla</a:t>
            </a:r>
            <a:endParaRPr lang="en-GB" sz="24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7D31E5-004B-455C-B35C-5C3F413B02E7}"/>
              </a:ext>
            </a:extLst>
          </p:cNvPr>
          <p:cNvSpPr txBox="1"/>
          <p:nvPr/>
        </p:nvSpPr>
        <p:spPr>
          <a:xfrm>
            <a:off x="2114215" y="1213096"/>
            <a:ext cx="47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ym typeface="Wingdings" panose="05000000000000000000" pitchFamily="2" charset="2"/>
              </a:rPr>
              <a:t>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0360754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7" name="Título 2">
            <a:extLst>
              <a:ext uri="{FF2B5EF4-FFF2-40B4-BE49-F238E27FC236}">
                <a16:creationId xmlns:a16="http://schemas.microsoft.com/office/drawing/2014/main" id="{36E34BD2-D274-499C-9857-6D9BDBF3D2A7}"/>
              </a:ext>
            </a:extLst>
          </p:cNvPr>
          <p:cNvSpPr txBox="1">
            <a:spLocks/>
          </p:cNvSpPr>
          <p:nvPr/>
        </p:nvSpPr>
        <p:spPr>
          <a:xfrm>
            <a:off x="1457440" y="676459"/>
            <a:ext cx="168753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Conceptos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402502" y="1226921"/>
            <a:ext cx="1953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Escenario</a:t>
            </a:r>
            <a:endParaRPr lang="en-GB" sz="28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B7500A-7D4E-440B-BAC7-855B5263E3FC}"/>
              </a:ext>
            </a:extLst>
          </p:cNvPr>
          <p:cNvSpPr txBox="1"/>
          <p:nvPr/>
        </p:nvSpPr>
        <p:spPr>
          <a:xfrm>
            <a:off x="2813901" y="1247422"/>
            <a:ext cx="678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Contexto que ayuda a definir y/o aplicar una regla</a:t>
            </a:r>
            <a:endParaRPr lang="en-GB" sz="24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7D31E5-004B-455C-B35C-5C3F413B02E7}"/>
              </a:ext>
            </a:extLst>
          </p:cNvPr>
          <p:cNvSpPr txBox="1"/>
          <p:nvPr/>
        </p:nvSpPr>
        <p:spPr>
          <a:xfrm>
            <a:off x="2114215" y="1213096"/>
            <a:ext cx="47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ym typeface="Wingdings" panose="05000000000000000000" pitchFamily="2" charset="2"/>
              </a:rPr>
              <a:t></a:t>
            </a:r>
            <a:endParaRPr lang="en-GB" sz="3600" b="1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F3A3469-2158-4288-BB0F-4E03E212B9DC}"/>
              </a:ext>
            </a:extLst>
          </p:cNvPr>
          <p:cNvGrpSpPr>
            <a:grpSpLocks noChangeAspect="1"/>
          </p:cNvGrpSpPr>
          <p:nvPr/>
        </p:nvGrpSpPr>
        <p:grpSpPr>
          <a:xfrm>
            <a:off x="254509" y="2242786"/>
            <a:ext cx="7652852" cy="3306906"/>
            <a:chOff x="1445881" y="2605403"/>
            <a:chExt cx="9023448" cy="3899160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095F92D3-25E5-4C4E-A131-3926E057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5881" y="2605403"/>
              <a:ext cx="9023448" cy="389916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BF0DDC0B-57B5-43B4-B011-226EFE14C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7815" y="4419601"/>
              <a:ext cx="0" cy="1277152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FF697197-3E1F-4492-AB08-B7F636F252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7896" y="4419600"/>
              <a:ext cx="1" cy="1277153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94376020-883A-4E76-8B30-E7946694BB8F}"/>
                </a:ext>
              </a:extLst>
            </p:cNvPr>
            <p:cNvCxnSpPr>
              <a:cxnSpLocks/>
            </p:cNvCxnSpPr>
            <p:nvPr/>
          </p:nvCxnSpPr>
          <p:spPr>
            <a:xfrm>
              <a:off x="2737815" y="4760973"/>
              <a:ext cx="760081" cy="0"/>
            </a:xfrm>
            <a:prstGeom prst="line">
              <a:avLst/>
            </a:prstGeom>
            <a:ln w="15875">
              <a:solidFill>
                <a:srgbClr val="00B0F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EFEF781C-EE2C-4901-8A61-AB7B28C68E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7465" y="3044611"/>
              <a:ext cx="0" cy="2778120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E3278357-B8B3-4968-99EB-A7CA4C4154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7548" y="3044611"/>
              <a:ext cx="0" cy="2778122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199CFE0F-F8FE-4056-BBA2-E5936EB4F45C}"/>
                </a:ext>
              </a:extLst>
            </p:cNvPr>
            <p:cNvCxnSpPr>
              <a:cxnSpLocks/>
            </p:cNvCxnSpPr>
            <p:nvPr/>
          </p:nvCxnSpPr>
          <p:spPr>
            <a:xfrm>
              <a:off x="7557467" y="3162926"/>
              <a:ext cx="760081" cy="0"/>
            </a:xfrm>
            <a:prstGeom prst="line">
              <a:avLst/>
            </a:prstGeom>
            <a:ln w="15875">
              <a:solidFill>
                <a:srgbClr val="00B0F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9166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D756577-9A47-4AB5-BE15-94715391137F}"/>
              </a:ext>
            </a:extLst>
          </p:cNvPr>
          <p:cNvSpPr txBox="1"/>
          <p:nvPr/>
        </p:nvSpPr>
        <p:spPr>
          <a:xfrm>
            <a:off x="1024022" y="441246"/>
            <a:ext cx="8593451" cy="7461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914400">
              <a:lnSpc>
                <a:spcPct val="85000"/>
              </a:lnSpc>
              <a:spcBef>
                <a:spcPct val="0"/>
              </a:spcBef>
              <a:buNone/>
              <a:defRPr sz="36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Contexto de la monitorización de superficies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2504A5-2A9E-4564-9097-4E9E6460B8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40" name="5 Flecha derecha">
            <a:extLst>
              <a:ext uri="{FF2B5EF4-FFF2-40B4-BE49-F238E27FC236}">
                <a16:creationId xmlns:a16="http://schemas.microsoft.com/office/drawing/2014/main" id="{3C701046-3874-4FB7-8114-79FF8D2DDCFB}"/>
              </a:ext>
            </a:extLst>
          </p:cNvPr>
          <p:cNvSpPr/>
          <p:nvPr/>
        </p:nvSpPr>
        <p:spPr>
          <a:xfrm>
            <a:off x="7357980" y="2999968"/>
            <a:ext cx="360040" cy="263932"/>
          </a:xfrm>
          <a:prstGeom prst="rightArrow">
            <a:avLst/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11 Flecha derecha">
            <a:extLst>
              <a:ext uri="{FF2B5EF4-FFF2-40B4-BE49-F238E27FC236}">
                <a16:creationId xmlns:a16="http://schemas.microsoft.com/office/drawing/2014/main" id="{82EE86C1-98F0-4A7E-86E3-C7DCF00B6898}"/>
              </a:ext>
            </a:extLst>
          </p:cNvPr>
          <p:cNvSpPr/>
          <p:nvPr/>
        </p:nvSpPr>
        <p:spPr>
          <a:xfrm rot="1034042">
            <a:off x="2992857" y="1776833"/>
            <a:ext cx="698800" cy="326410"/>
          </a:xfrm>
          <a:prstGeom prst="rightArrow">
            <a:avLst>
              <a:gd name="adj1" fmla="val 50000"/>
              <a:gd name="adj2" fmla="val 73345"/>
            </a:avLst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C525271-7F8E-4235-BF6B-D04827957F9B}"/>
              </a:ext>
            </a:extLst>
          </p:cNvPr>
          <p:cNvSpPr txBox="1"/>
          <p:nvPr/>
        </p:nvSpPr>
        <p:spPr>
          <a:xfrm>
            <a:off x="292198" y="1529043"/>
            <a:ext cx="344190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Entrenamiento:</a:t>
            </a:r>
            <a:r>
              <a:rPr lang="es-ES" sz="2400" kern="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kern="0" dirty="0"/>
              <a:t>BD de declaraciones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kern="0" dirty="0"/>
              <a:t>BD ambientales</a:t>
            </a:r>
            <a:endParaRPr lang="es-ES" sz="2400" b="1" i="1" kern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2CB76E-9280-42AF-98AF-E91F8D9B5359}"/>
              </a:ext>
            </a:extLst>
          </p:cNvPr>
          <p:cNvSpPr txBox="1"/>
          <p:nvPr/>
        </p:nvSpPr>
        <p:spPr>
          <a:xfrm>
            <a:off x="292198" y="3109290"/>
            <a:ext cx="49720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kern="0"/>
            </a:lvl1pPr>
          </a:lstStyle>
          <a:p>
            <a:r>
              <a:rPr lang="es-ES" sz="2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Variables: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Imágenes de satélite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Productos derivados del MDE </a:t>
            </a:r>
            <a:r>
              <a:rPr lang="es-ES" dirty="0" err="1"/>
              <a:t>Raster</a:t>
            </a:r>
            <a:endParaRPr 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Climáticos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LIDAR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Clasificaciones previas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A4539AF-D46B-4A29-99AC-2443891E1E58}"/>
              </a:ext>
            </a:extLst>
          </p:cNvPr>
          <p:cNvGrpSpPr/>
          <p:nvPr/>
        </p:nvGrpSpPr>
        <p:grpSpPr>
          <a:xfrm>
            <a:off x="3865059" y="1425758"/>
            <a:ext cx="3440714" cy="3193684"/>
            <a:chOff x="5830896" y="1353657"/>
            <a:chExt cx="3440714" cy="3193684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C0079FA-7AB3-408D-B32C-751DEDA71C1D}"/>
                </a:ext>
              </a:extLst>
            </p:cNvPr>
            <p:cNvGrpSpPr/>
            <p:nvPr/>
          </p:nvGrpSpPr>
          <p:grpSpPr>
            <a:xfrm>
              <a:off x="6823338" y="1494970"/>
              <a:ext cx="2448272" cy="3052371"/>
              <a:chOff x="3707904" y="3717032"/>
              <a:chExt cx="2448272" cy="3052371"/>
            </a:xfrm>
          </p:grpSpPr>
          <p:sp>
            <p:nvSpPr>
              <p:cNvPr id="38" name="6 Rectángulo">
                <a:extLst>
                  <a:ext uri="{FF2B5EF4-FFF2-40B4-BE49-F238E27FC236}">
                    <a16:creationId xmlns:a16="http://schemas.microsoft.com/office/drawing/2014/main" id="{82994F62-094C-438A-AE8E-285BFD69D8DD}"/>
                  </a:ext>
                </a:extLst>
              </p:cNvPr>
              <p:cNvSpPr/>
              <p:nvPr/>
            </p:nvSpPr>
            <p:spPr>
              <a:xfrm>
                <a:off x="3707904" y="3717032"/>
                <a:ext cx="2448272" cy="3052371"/>
              </a:xfrm>
              <a:prstGeom prst="rect">
                <a:avLst/>
              </a:prstGeom>
              <a:solidFill>
                <a:srgbClr val="70AD47"/>
              </a:solidFill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2" name="Picture 5" descr="http://www.biomedcentral.com/content/figures/1471-2105-7-101-4-l.jpg">
                <a:extLst>
                  <a:ext uri="{FF2B5EF4-FFF2-40B4-BE49-F238E27FC236}">
                    <a16:creationId xmlns:a16="http://schemas.microsoft.com/office/drawing/2014/main" id="{E847C89E-77ED-4073-98BB-CDF6BDAED7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3767" y="4738219"/>
                <a:ext cx="2048382" cy="17751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2" descr="This curious machine is learning machine learning, unsupervised.">
              <a:extLst>
                <a:ext uri="{FF2B5EF4-FFF2-40B4-BE49-F238E27FC236}">
                  <a16:creationId xmlns:a16="http://schemas.microsoft.com/office/drawing/2014/main" id="{80D2562E-5A12-49CE-BD2A-2F59488D9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0896" y="1353657"/>
              <a:ext cx="1614061" cy="1614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8 CuadroTexto">
              <a:extLst>
                <a:ext uri="{FF2B5EF4-FFF2-40B4-BE49-F238E27FC236}">
                  <a16:creationId xmlns:a16="http://schemas.microsoft.com/office/drawing/2014/main" id="{9E240052-6CA5-460F-AEAD-29CC88434056}"/>
                </a:ext>
              </a:extLst>
            </p:cNvPr>
            <p:cNvSpPr txBox="1"/>
            <p:nvPr/>
          </p:nvSpPr>
          <p:spPr>
            <a:xfrm>
              <a:off x="7726426" y="1678754"/>
              <a:ext cx="1197853" cy="646331"/>
            </a:xfrm>
            <a:prstGeom prst="rect">
              <a:avLst/>
            </a:prstGeom>
            <a:solidFill>
              <a:srgbClr val="70AD47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Árboles de decisión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8DCD15B4-9F9D-4D54-8F60-A69ADC71DB49}"/>
              </a:ext>
            </a:extLst>
          </p:cNvPr>
          <p:cNvGrpSpPr>
            <a:grpSpLocks noChangeAspect="1"/>
          </p:cNvGrpSpPr>
          <p:nvPr/>
        </p:nvGrpSpPr>
        <p:grpSpPr>
          <a:xfrm>
            <a:off x="8423943" y="1678517"/>
            <a:ext cx="2662839" cy="1664274"/>
            <a:chOff x="7739695" y="2764137"/>
            <a:chExt cx="3880146" cy="2425091"/>
          </a:xfrm>
        </p:grpSpPr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D41E4FA4-3400-4424-8175-256B7BF1D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9695" y="2764137"/>
              <a:ext cx="3880146" cy="2425091"/>
            </a:xfrm>
            <a:prstGeom prst="rect">
              <a:avLst/>
            </a:prstGeom>
            <a:ln w="44450">
              <a:solidFill>
                <a:schemeClr val="dk1"/>
              </a:solidFill>
            </a:ln>
          </p:spPr>
        </p:pic>
        <p:sp>
          <p:nvSpPr>
            <p:cNvPr id="52" name="Forma libre 12">
              <a:extLst>
                <a:ext uri="{FF2B5EF4-FFF2-40B4-BE49-F238E27FC236}">
                  <a16:creationId xmlns:a16="http://schemas.microsoft.com/office/drawing/2014/main" id="{D5906BF1-7876-4830-A61B-CC51A0480528}"/>
                </a:ext>
              </a:extLst>
            </p:cNvPr>
            <p:cNvSpPr/>
            <p:nvPr/>
          </p:nvSpPr>
          <p:spPr>
            <a:xfrm>
              <a:off x="8976665" y="3576468"/>
              <a:ext cx="852886" cy="991389"/>
            </a:xfrm>
            <a:custGeom>
              <a:avLst/>
              <a:gdLst>
                <a:gd name="connsiteX0" fmla="*/ 457200 w 1028700"/>
                <a:gd name="connsiteY0" fmla="*/ 0 h 1195754"/>
                <a:gd name="connsiteX1" fmla="*/ 0 w 1028700"/>
                <a:gd name="connsiteY1" fmla="*/ 844062 h 1195754"/>
                <a:gd name="connsiteX2" fmla="*/ 509954 w 1028700"/>
                <a:gd name="connsiteY2" fmla="*/ 1195754 h 1195754"/>
                <a:gd name="connsiteX3" fmla="*/ 562708 w 1028700"/>
                <a:gd name="connsiteY3" fmla="*/ 1090246 h 1195754"/>
                <a:gd name="connsiteX4" fmla="*/ 1028700 w 1028700"/>
                <a:gd name="connsiteY4" fmla="*/ 580293 h 1195754"/>
                <a:gd name="connsiteX5" fmla="*/ 764931 w 1028700"/>
                <a:gd name="connsiteY5" fmla="*/ 211016 h 1195754"/>
                <a:gd name="connsiteX6" fmla="*/ 457200 w 1028700"/>
                <a:gd name="connsiteY6" fmla="*/ 0 h 119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8700" h="1195754">
                  <a:moveTo>
                    <a:pt x="457200" y="0"/>
                  </a:moveTo>
                  <a:lnTo>
                    <a:pt x="0" y="844062"/>
                  </a:lnTo>
                  <a:lnTo>
                    <a:pt x="509954" y="1195754"/>
                  </a:lnTo>
                  <a:lnTo>
                    <a:pt x="562708" y="1090246"/>
                  </a:lnTo>
                  <a:lnTo>
                    <a:pt x="1028700" y="580293"/>
                  </a:lnTo>
                  <a:lnTo>
                    <a:pt x="764931" y="211016"/>
                  </a:lnTo>
                  <a:lnTo>
                    <a:pt x="457200" y="0"/>
                  </a:lnTo>
                  <a:close/>
                </a:path>
              </a:pathLst>
            </a:custGeom>
            <a:noFill/>
            <a:ln w="571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05CDDD1-26C1-4ADE-BEDC-43B8C6D2997E}"/>
              </a:ext>
            </a:extLst>
          </p:cNvPr>
          <p:cNvSpPr txBox="1"/>
          <p:nvPr/>
        </p:nvSpPr>
        <p:spPr>
          <a:xfrm>
            <a:off x="8038478" y="1210052"/>
            <a:ext cx="3481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Clasificación a nivel de píxel</a:t>
            </a:r>
            <a:endParaRPr lang="en-GB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11 Flecha derecha">
            <a:extLst>
              <a:ext uri="{FF2B5EF4-FFF2-40B4-BE49-F238E27FC236}">
                <a16:creationId xmlns:a16="http://schemas.microsoft.com/office/drawing/2014/main" id="{A16590A6-6D98-4338-B13E-8AC98B6E367F}"/>
              </a:ext>
            </a:extLst>
          </p:cNvPr>
          <p:cNvSpPr/>
          <p:nvPr/>
        </p:nvSpPr>
        <p:spPr>
          <a:xfrm rot="20920076">
            <a:off x="2331340" y="3075391"/>
            <a:ext cx="1427526" cy="326410"/>
          </a:xfrm>
          <a:prstGeom prst="rightArrow">
            <a:avLst>
              <a:gd name="adj1" fmla="val 50000"/>
              <a:gd name="adj2" fmla="val 94713"/>
            </a:avLst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44B79D8F-06C5-4ECE-99D0-1DD42E67DB00}"/>
              </a:ext>
            </a:extLst>
          </p:cNvPr>
          <p:cNvGrpSpPr/>
          <p:nvPr/>
        </p:nvGrpSpPr>
        <p:grpSpPr>
          <a:xfrm>
            <a:off x="5331206" y="5277992"/>
            <a:ext cx="3195683" cy="1245261"/>
            <a:chOff x="5707931" y="4854665"/>
            <a:chExt cx="3195683" cy="1245261"/>
          </a:xfrm>
        </p:grpSpPr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01A89A07-4CBC-435F-91D2-965090BA9097}"/>
                </a:ext>
              </a:extLst>
            </p:cNvPr>
            <p:cNvSpPr/>
            <p:nvPr/>
          </p:nvSpPr>
          <p:spPr>
            <a:xfrm>
              <a:off x="5707931" y="4854665"/>
              <a:ext cx="3195683" cy="124526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E2EDFE3A-E887-4485-810A-979888AFBBC7}"/>
                </a:ext>
              </a:extLst>
            </p:cNvPr>
            <p:cNvSpPr txBox="1"/>
            <p:nvPr/>
          </p:nvSpPr>
          <p:spPr>
            <a:xfrm>
              <a:off x="5760589" y="4866518"/>
              <a:ext cx="30992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Control sobre el terreno</a:t>
              </a:r>
              <a:endParaRPr lang="en-GB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8EB7CA35-83A0-4F45-A602-3B83FD4A7180}"/>
                </a:ext>
              </a:extLst>
            </p:cNvPr>
            <p:cNvSpPr txBox="1"/>
            <p:nvPr/>
          </p:nvSpPr>
          <p:spPr>
            <a:xfrm>
              <a:off x="6225633" y="5669039"/>
              <a:ext cx="19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200" b="1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s-ES" dirty="0"/>
                <a:t>Monitorización</a:t>
              </a:r>
              <a:endParaRPr lang="en-GB" dirty="0"/>
            </a:p>
          </p:txBody>
        </p:sp>
        <p:sp>
          <p:nvSpPr>
            <p:cNvPr id="57" name="5 Flecha derecha">
              <a:extLst>
                <a:ext uri="{FF2B5EF4-FFF2-40B4-BE49-F238E27FC236}">
                  <a16:creationId xmlns:a16="http://schemas.microsoft.com/office/drawing/2014/main" id="{7AB20E1B-1348-4ECC-A24C-984E10A99C5C}"/>
                </a:ext>
              </a:extLst>
            </p:cNvPr>
            <p:cNvSpPr/>
            <p:nvPr/>
          </p:nvSpPr>
          <p:spPr>
            <a:xfrm rot="5400000">
              <a:off x="6778422" y="5365664"/>
              <a:ext cx="360040" cy="263932"/>
            </a:xfrm>
            <a:prstGeom prst="rightArrow">
              <a:avLst/>
            </a:prstGeom>
            <a:solidFill>
              <a:srgbClr val="70AD47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5 Flecha derecha">
              <a:extLst>
                <a:ext uri="{FF2B5EF4-FFF2-40B4-BE49-F238E27FC236}">
                  <a16:creationId xmlns:a16="http://schemas.microsoft.com/office/drawing/2014/main" id="{6FADDAED-09AA-4966-B0CB-D4665849F340}"/>
                </a:ext>
              </a:extLst>
            </p:cNvPr>
            <p:cNvSpPr/>
            <p:nvPr/>
          </p:nvSpPr>
          <p:spPr>
            <a:xfrm rot="16200000">
              <a:off x="7318142" y="5349783"/>
              <a:ext cx="360040" cy="263932"/>
            </a:xfrm>
            <a:prstGeom prst="rightArrow">
              <a:avLst/>
            </a:prstGeom>
            <a:solidFill>
              <a:srgbClr val="70AD47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Flecha: doblada 59">
            <a:extLst>
              <a:ext uri="{FF2B5EF4-FFF2-40B4-BE49-F238E27FC236}">
                <a16:creationId xmlns:a16="http://schemas.microsoft.com/office/drawing/2014/main" id="{8EE80C0F-9AE1-4545-8093-42B9923E1C16}"/>
              </a:ext>
            </a:extLst>
          </p:cNvPr>
          <p:cNvSpPr/>
          <p:nvPr/>
        </p:nvSpPr>
        <p:spPr>
          <a:xfrm rot="10800000">
            <a:off x="8885980" y="5099324"/>
            <a:ext cx="1210973" cy="1050662"/>
          </a:xfrm>
          <a:prstGeom prst="bentArrow">
            <a:avLst>
              <a:gd name="adj1" fmla="val 16123"/>
              <a:gd name="adj2" fmla="val 17747"/>
              <a:gd name="adj3" fmla="val 50000"/>
              <a:gd name="adj4" fmla="val 4375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E521EB6E-0274-40A5-BF3C-C21D315D49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1797" y="4148674"/>
            <a:ext cx="4503757" cy="770159"/>
          </a:xfrm>
          <a:prstGeom prst="rect">
            <a:avLst/>
          </a:prstGeom>
        </p:spPr>
      </p:pic>
      <p:sp>
        <p:nvSpPr>
          <p:cNvPr id="63" name="Signo más 62">
            <a:extLst>
              <a:ext uri="{FF2B5EF4-FFF2-40B4-BE49-F238E27FC236}">
                <a16:creationId xmlns:a16="http://schemas.microsoft.com/office/drawing/2014/main" id="{84C4C073-FB66-4B6F-B94E-18566B34200D}"/>
              </a:ext>
            </a:extLst>
          </p:cNvPr>
          <p:cNvSpPr/>
          <p:nvPr/>
        </p:nvSpPr>
        <p:spPr>
          <a:xfrm>
            <a:off x="9622142" y="3459234"/>
            <a:ext cx="324664" cy="327021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B5D75357-51DD-437B-859A-57B143B855E0}"/>
              </a:ext>
            </a:extLst>
          </p:cNvPr>
          <p:cNvSpPr txBox="1"/>
          <p:nvPr/>
        </p:nvSpPr>
        <p:spPr>
          <a:xfrm>
            <a:off x="7942180" y="3752739"/>
            <a:ext cx="3881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Seguimiento a nivel de parcela</a:t>
            </a:r>
            <a:endParaRPr lang="en-GB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54787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7" name="Título 2">
            <a:extLst>
              <a:ext uri="{FF2B5EF4-FFF2-40B4-BE49-F238E27FC236}">
                <a16:creationId xmlns:a16="http://schemas.microsoft.com/office/drawing/2014/main" id="{36E34BD2-D274-499C-9857-6D9BDBF3D2A7}"/>
              </a:ext>
            </a:extLst>
          </p:cNvPr>
          <p:cNvSpPr txBox="1">
            <a:spLocks/>
          </p:cNvSpPr>
          <p:nvPr/>
        </p:nvSpPr>
        <p:spPr>
          <a:xfrm>
            <a:off x="1457440" y="676459"/>
            <a:ext cx="168753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Conceptos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402502" y="1226921"/>
            <a:ext cx="1953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Escenario</a:t>
            </a:r>
            <a:endParaRPr lang="en-GB" sz="28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B7500A-7D4E-440B-BAC7-855B5263E3FC}"/>
              </a:ext>
            </a:extLst>
          </p:cNvPr>
          <p:cNvSpPr txBox="1"/>
          <p:nvPr/>
        </p:nvSpPr>
        <p:spPr>
          <a:xfrm>
            <a:off x="2813901" y="1247422"/>
            <a:ext cx="678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Contexto que ayuda a definir y/o aplicar una regla</a:t>
            </a:r>
            <a:endParaRPr lang="en-GB" sz="24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7D31E5-004B-455C-B35C-5C3F413B02E7}"/>
              </a:ext>
            </a:extLst>
          </p:cNvPr>
          <p:cNvSpPr txBox="1"/>
          <p:nvPr/>
        </p:nvSpPr>
        <p:spPr>
          <a:xfrm>
            <a:off x="2114215" y="1213096"/>
            <a:ext cx="47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ym typeface="Wingdings" panose="05000000000000000000" pitchFamily="2" charset="2"/>
              </a:rPr>
              <a:t></a:t>
            </a:r>
            <a:endParaRPr lang="en-GB" sz="3600" b="1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F3A3469-2158-4288-BB0F-4E03E212B9DC}"/>
              </a:ext>
            </a:extLst>
          </p:cNvPr>
          <p:cNvGrpSpPr>
            <a:grpSpLocks noChangeAspect="1"/>
          </p:cNvGrpSpPr>
          <p:nvPr/>
        </p:nvGrpSpPr>
        <p:grpSpPr>
          <a:xfrm>
            <a:off x="254509" y="2242786"/>
            <a:ext cx="7652852" cy="3306906"/>
            <a:chOff x="1445881" y="2605403"/>
            <a:chExt cx="9023448" cy="3899160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095F92D3-25E5-4C4E-A131-3926E057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5881" y="2605403"/>
              <a:ext cx="9023448" cy="389916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BF0DDC0B-57B5-43B4-B011-226EFE14C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7815" y="4419601"/>
              <a:ext cx="0" cy="1277152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FF697197-3E1F-4492-AB08-B7F636F252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7896" y="4419600"/>
              <a:ext cx="1" cy="1277153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94376020-883A-4E76-8B30-E7946694BB8F}"/>
                </a:ext>
              </a:extLst>
            </p:cNvPr>
            <p:cNvCxnSpPr>
              <a:cxnSpLocks/>
            </p:cNvCxnSpPr>
            <p:nvPr/>
          </p:nvCxnSpPr>
          <p:spPr>
            <a:xfrm>
              <a:off x="2737815" y="4760973"/>
              <a:ext cx="760081" cy="0"/>
            </a:xfrm>
            <a:prstGeom prst="line">
              <a:avLst/>
            </a:prstGeom>
            <a:ln w="15875">
              <a:solidFill>
                <a:srgbClr val="00B0F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EFEF781C-EE2C-4901-8A61-AB7B28C68E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7465" y="3044611"/>
              <a:ext cx="0" cy="2778120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E3278357-B8B3-4968-99EB-A7CA4C4154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7548" y="3044611"/>
              <a:ext cx="0" cy="2778122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199CFE0F-F8FE-4056-BBA2-E5936EB4F45C}"/>
                </a:ext>
              </a:extLst>
            </p:cNvPr>
            <p:cNvCxnSpPr>
              <a:cxnSpLocks/>
            </p:cNvCxnSpPr>
            <p:nvPr/>
          </p:nvCxnSpPr>
          <p:spPr>
            <a:xfrm>
              <a:off x="7557467" y="3162926"/>
              <a:ext cx="760081" cy="0"/>
            </a:xfrm>
            <a:prstGeom prst="line">
              <a:avLst/>
            </a:prstGeom>
            <a:ln w="15875">
              <a:solidFill>
                <a:srgbClr val="00B0F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Imagen 40">
            <a:extLst>
              <a:ext uri="{FF2B5EF4-FFF2-40B4-BE49-F238E27FC236}">
                <a16:creationId xmlns:a16="http://schemas.microsoft.com/office/drawing/2014/main" id="{C2669BFC-2DE4-4BCF-B7B3-3E52B9F703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865" y="5949207"/>
            <a:ext cx="1074729" cy="542931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C46DCB29-AAE5-47F2-B677-4A63B4688B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9029" y="5287435"/>
            <a:ext cx="1077275" cy="537866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67AEE97D-34EA-473E-AD51-01497BCB93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4758" y="4635699"/>
            <a:ext cx="1074730" cy="541530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13773457-059F-44BC-BACE-1813CA9841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7903" y="3981738"/>
            <a:ext cx="1074731" cy="546377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7A3E426C-CFA8-4353-A4DC-C9954B1E4C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01"/>
          <a:stretch/>
        </p:blipFill>
        <p:spPr>
          <a:xfrm>
            <a:off x="9602634" y="3153507"/>
            <a:ext cx="1129022" cy="515316"/>
          </a:xfrm>
          <a:prstGeom prst="rect">
            <a:avLst/>
          </a:prstGeom>
        </p:spPr>
      </p:pic>
      <p:sp>
        <p:nvSpPr>
          <p:cNvPr id="46" name="24 Rectángulo">
            <a:extLst>
              <a:ext uri="{FF2B5EF4-FFF2-40B4-BE49-F238E27FC236}">
                <a16:creationId xmlns:a16="http://schemas.microsoft.com/office/drawing/2014/main" id="{2B893B87-45F7-42D4-A3FE-38B4A91EA55B}"/>
              </a:ext>
            </a:extLst>
          </p:cNvPr>
          <p:cNvSpPr/>
          <p:nvPr/>
        </p:nvSpPr>
        <p:spPr>
          <a:xfrm>
            <a:off x="9611597" y="3141165"/>
            <a:ext cx="1080000" cy="54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>
                <a:solidFill>
                  <a:schemeClr val="bg1"/>
                </a:solidFill>
              </a:rPr>
              <a:t>Cultivos</a:t>
            </a:r>
            <a:r>
              <a:rPr lang="en-US" sz="1100" b="1" i="1" dirty="0">
                <a:solidFill>
                  <a:schemeClr val="bg1"/>
                </a:solidFill>
              </a:rPr>
              <a:t> </a:t>
            </a:r>
            <a:r>
              <a:rPr lang="en-US" sz="1100" b="1" i="1" dirty="0" err="1">
                <a:solidFill>
                  <a:schemeClr val="bg1"/>
                </a:solidFill>
              </a:rPr>
              <a:t>herbáceos</a:t>
            </a:r>
            <a:r>
              <a:rPr lang="en-US" sz="1100" b="1" i="1" dirty="0">
                <a:solidFill>
                  <a:schemeClr val="bg1"/>
                </a:solidFill>
              </a:rPr>
              <a:t> </a:t>
            </a:r>
            <a:r>
              <a:rPr lang="en-US" sz="1100" b="1" i="1" dirty="0" err="1">
                <a:solidFill>
                  <a:schemeClr val="bg1"/>
                </a:solidFill>
              </a:rPr>
              <a:t>plurianuales</a:t>
            </a:r>
            <a:endParaRPr lang="es-ES" sz="1100" dirty="0">
              <a:solidFill>
                <a:schemeClr val="bg1"/>
              </a:solidFill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D3B53872-9DBC-4343-B2D8-9E59780E33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60"/>
          <a:stretch/>
        </p:blipFill>
        <p:spPr>
          <a:xfrm>
            <a:off x="10167145" y="2416686"/>
            <a:ext cx="1080000" cy="541957"/>
          </a:xfrm>
          <a:prstGeom prst="rect">
            <a:avLst/>
          </a:prstGeom>
        </p:spPr>
      </p:pic>
      <p:sp>
        <p:nvSpPr>
          <p:cNvPr id="48" name="20 Rectángulo">
            <a:extLst>
              <a:ext uri="{FF2B5EF4-FFF2-40B4-BE49-F238E27FC236}">
                <a16:creationId xmlns:a16="http://schemas.microsoft.com/office/drawing/2014/main" id="{42F29835-4AC7-4A36-AC0C-3BDD2C3DF8C3}"/>
              </a:ext>
            </a:extLst>
          </p:cNvPr>
          <p:cNvSpPr/>
          <p:nvPr/>
        </p:nvSpPr>
        <p:spPr>
          <a:xfrm>
            <a:off x="9605531" y="4631310"/>
            <a:ext cx="1080000" cy="54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>
                <a:solidFill>
                  <a:schemeClr val="bg1"/>
                </a:solidFill>
              </a:rPr>
              <a:t>Cultivos</a:t>
            </a:r>
            <a:r>
              <a:rPr lang="en-US" sz="1100" b="1" i="1" dirty="0">
                <a:solidFill>
                  <a:schemeClr val="bg1"/>
                </a:solidFill>
              </a:rPr>
              <a:t> </a:t>
            </a:r>
            <a:r>
              <a:rPr lang="en-US" sz="1100" b="1" i="1" dirty="0" err="1">
                <a:solidFill>
                  <a:schemeClr val="bg1"/>
                </a:solidFill>
              </a:rPr>
              <a:t>leñosos</a:t>
            </a:r>
            <a:r>
              <a:rPr lang="en-US" sz="1100" b="1" i="1" dirty="0">
                <a:solidFill>
                  <a:schemeClr val="bg1"/>
                </a:solidFill>
              </a:rPr>
              <a:t> </a:t>
            </a:r>
            <a:r>
              <a:rPr lang="en-US" sz="1100" b="1" i="1" dirty="0" err="1">
                <a:solidFill>
                  <a:schemeClr val="bg1"/>
                </a:solidFill>
              </a:rPr>
              <a:t>permanentes</a:t>
            </a:r>
            <a:endParaRPr lang="es-ES" sz="1100" dirty="0">
              <a:solidFill>
                <a:schemeClr val="bg1"/>
              </a:solidFill>
            </a:endParaRPr>
          </a:p>
        </p:txBody>
      </p:sp>
      <p:sp>
        <p:nvSpPr>
          <p:cNvPr id="49" name="21 Rectángulo">
            <a:extLst>
              <a:ext uri="{FF2B5EF4-FFF2-40B4-BE49-F238E27FC236}">
                <a16:creationId xmlns:a16="http://schemas.microsoft.com/office/drawing/2014/main" id="{5B89CC90-60C6-4EE6-BCB4-1A6E1BDB9735}"/>
              </a:ext>
            </a:extLst>
          </p:cNvPr>
          <p:cNvSpPr/>
          <p:nvPr/>
        </p:nvSpPr>
        <p:spPr>
          <a:xfrm>
            <a:off x="9602634" y="5283046"/>
            <a:ext cx="1080000" cy="54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>
                <a:solidFill>
                  <a:schemeClr val="bg1"/>
                </a:solidFill>
              </a:rPr>
              <a:t>Pastos</a:t>
            </a:r>
            <a:r>
              <a:rPr lang="en-US" sz="1100" b="1" i="1" dirty="0">
                <a:solidFill>
                  <a:schemeClr val="bg1"/>
                </a:solidFill>
              </a:rPr>
              <a:t> </a:t>
            </a:r>
            <a:r>
              <a:rPr lang="en-US" sz="1100" b="1" i="1" dirty="0" err="1">
                <a:solidFill>
                  <a:schemeClr val="bg1"/>
                </a:solidFill>
              </a:rPr>
              <a:t>permanentes</a:t>
            </a:r>
            <a:endParaRPr lang="es-ES" sz="1100" dirty="0">
              <a:solidFill>
                <a:schemeClr val="bg1"/>
              </a:solidFill>
            </a:endParaRPr>
          </a:p>
        </p:txBody>
      </p:sp>
      <p:sp>
        <p:nvSpPr>
          <p:cNvPr id="50" name="25 Rectángulo">
            <a:extLst>
              <a:ext uri="{FF2B5EF4-FFF2-40B4-BE49-F238E27FC236}">
                <a16:creationId xmlns:a16="http://schemas.microsoft.com/office/drawing/2014/main" id="{AC79A880-0417-4A44-B4B2-410482D0DAAC}"/>
              </a:ext>
            </a:extLst>
          </p:cNvPr>
          <p:cNvSpPr/>
          <p:nvPr/>
        </p:nvSpPr>
        <p:spPr>
          <a:xfrm>
            <a:off x="9605531" y="3971925"/>
            <a:ext cx="1080000" cy="54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>
                <a:solidFill>
                  <a:schemeClr val="bg1"/>
                </a:solidFill>
              </a:rPr>
              <a:t>Barbechos</a:t>
            </a:r>
            <a:endParaRPr lang="en-US" sz="1100" b="1" i="1" dirty="0">
              <a:solidFill>
                <a:schemeClr val="bg1"/>
              </a:solidFill>
            </a:endParaRPr>
          </a:p>
          <a:p>
            <a:pPr algn="ctr"/>
            <a:r>
              <a:rPr lang="en-US" sz="1000" b="1" i="1" dirty="0" err="1">
                <a:solidFill>
                  <a:schemeClr val="bg1"/>
                </a:solidFill>
              </a:rPr>
              <a:t>blanco</a:t>
            </a:r>
            <a:r>
              <a:rPr lang="en-US" sz="1000" b="1" i="1" dirty="0">
                <a:solidFill>
                  <a:schemeClr val="bg1"/>
                </a:solidFill>
              </a:rPr>
              <a:t>/</a:t>
            </a:r>
            <a:r>
              <a:rPr lang="en-US" sz="1000" b="1" i="1" dirty="0" err="1">
                <a:solidFill>
                  <a:schemeClr val="bg1"/>
                </a:solidFill>
              </a:rPr>
              <a:t>cubierta</a:t>
            </a:r>
            <a:endParaRPr lang="es-ES" sz="1000" dirty="0">
              <a:solidFill>
                <a:schemeClr val="bg1"/>
              </a:solidFill>
            </a:endParaRPr>
          </a:p>
        </p:txBody>
      </p:sp>
      <p:sp>
        <p:nvSpPr>
          <p:cNvPr id="51" name="21 Rectángulo">
            <a:extLst>
              <a:ext uri="{FF2B5EF4-FFF2-40B4-BE49-F238E27FC236}">
                <a16:creationId xmlns:a16="http://schemas.microsoft.com/office/drawing/2014/main" id="{09934CB9-B298-4C04-B992-AED1F2457A3B}"/>
              </a:ext>
            </a:extLst>
          </p:cNvPr>
          <p:cNvSpPr/>
          <p:nvPr/>
        </p:nvSpPr>
        <p:spPr>
          <a:xfrm>
            <a:off x="9599488" y="5948350"/>
            <a:ext cx="1080000" cy="54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bg1"/>
                </a:solidFill>
              </a:rPr>
              <a:t>Superficies </a:t>
            </a:r>
            <a:r>
              <a:rPr lang="en-US" sz="1100" b="1" i="1" dirty="0" err="1">
                <a:solidFill>
                  <a:schemeClr val="bg1"/>
                </a:solidFill>
              </a:rPr>
              <a:t>Forestadas</a:t>
            </a:r>
            <a:endParaRPr lang="es-ES" sz="1100" dirty="0">
              <a:solidFill>
                <a:schemeClr val="bg1"/>
              </a:solidFill>
            </a:endParaRPr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827EFA4E-5F90-4846-B0B6-47836E54115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5544" y="2437158"/>
            <a:ext cx="1071748" cy="535708"/>
          </a:xfrm>
          <a:prstGeom prst="rect">
            <a:avLst/>
          </a:prstGeom>
        </p:spPr>
      </p:pic>
      <p:sp>
        <p:nvSpPr>
          <p:cNvPr id="53" name="11 Rectángulo">
            <a:extLst>
              <a:ext uri="{FF2B5EF4-FFF2-40B4-BE49-F238E27FC236}">
                <a16:creationId xmlns:a16="http://schemas.microsoft.com/office/drawing/2014/main" id="{44A08BE9-BAFE-41C3-A0C5-2E1635DE8202}"/>
              </a:ext>
            </a:extLst>
          </p:cNvPr>
          <p:cNvSpPr/>
          <p:nvPr/>
        </p:nvSpPr>
        <p:spPr>
          <a:xfrm>
            <a:off x="8930189" y="2438412"/>
            <a:ext cx="1080000" cy="54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>
                <a:solidFill>
                  <a:schemeClr val="bg1"/>
                </a:solidFill>
              </a:rPr>
              <a:t>Cultivos</a:t>
            </a:r>
            <a:r>
              <a:rPr lang="en-US" sz="1100" b="1" i="1" dirty="0">
                <a:solidFill>
                  <a:schemeClr val="bg1"/>
                </a:solidFill>
              </a:rPr>
              <a:t> </a:t>
            </a:r>
            <a:r>
              <a:rPr lang="en-US" sz="1100" b="1" i="1" dirty="0" err="1">
                <a:solidFill>
                  <a:schemeClr val="bg1"/>
                </a:solidFill>
              </a:rPr>
              <a:t>anuales</a:t>
            </a:r>
            <a:r>
              <a:rPr lang="en-US" sz="1100" b="1" i="1" dirty="0">
                <a:solidFill>
                  <a:schemeClr val="bg1"/>
                </a:solidFill>
              </a:rPr>
              <a:t> de </a:t>
            </a:r>
            <a:r>
              <a:rPr lang="en-US" sz="1100" b="1" i="1" dirty="0" err="1">
                <a:solidFill>
                  <a:schemeClr val="bg1"/>
                </a:solidFill>
              </a:rPr>
              <a:t>Invierno</a:t>
            </a:r>
            <a:endParaRPr lang="es-ES" sz="1100" dirty="0">
              <a:solidFill>
                <a:schemeClr val="bg1"/>
              </a:solidFill>
            </a:endParaRPr>
          </a:p>
        </p:txBody>
      </p:sp>
      <p:sp>
        <p:nvSpPr>
          <p:cNvPr id="54" name="23 Rectángulo">
            <a:extLst>
              <a:ext uri="{FF2B5EF4-FFF2-40B4-BE49-F238E27FC236}">
                <a16:creationId xmlns:a16="http://schemas.microsoft.com/office/drawing/2014/main" id="{8E450E8B-3817-456D-8A07-1B1C9F848082}"/>
              </a:ext>
            </a:extLst>
          </p:cNvPr>
          <p:cNvSpPr/>
          <p:nvPr/>
        </p:nvSpPr>
        <p:spPr>
          <a:xfrm>
            <a:off x="10167918" y="2426596"/>
            <a:ext cx="1080000" cy="54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>
                <a:solidFill>
                  <a:schemeClr val="bg1"/>
                </a:solidFill>
              </a:rPr>
              <a:t>Cultivos</a:t>
            </a:r>
            <a:r>
              <a:rPr lang="en-US" sz="1100" b="1" i="1" dirty="0">
                <a:solidFill>
                  <a:schemeClr val="bg1"/>
                </a:solidFill>
              </a:rPr>
              <a:t> </a:t>
            </a:r>
            <a:r>
              <a:rPr lang="en-US" sz="1100" b="1" i="1" dirty="0" err="1">
                <a:solidFill>
                  <a:schemeClr val="bg1"/>
                </a:solidFill>
              </a:rPr>
              <a:t>anuales</a:t>
            </a:r>
            <a:r>
              <a:rPr lang="en-US" sz="1100" b="1" i="1" dirty="0">
                <a:solidFill>
                  <a:schemeClr val="bg1"/>
                </a:solidFill>
              </a:rPr>
              <a:t> de </a:t>
            </a:r>
            <a:r>
              <a:rPr lang="en-US" sz="1100" b="1" i="1" dirty="0" err="1">
                <a:solidFill>
                  <a:schemeClr val="bg1"/>
                </a:solidFill>
              </a:rPr>
              <a:t>Verano</a:t>
            </a:r>
            <a:endParaRPr lang="es-ES" sz="1100" dirty="0">
              <a:solidFill>
                <a:schemeClr val="bg1"/>
              </a:solidFill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22C87CC7-45EE-4A39-ABDE-8A7DABDAA170}"/>
              </a:ext>
            </a:extLst>
          </p:cNvPr>
          <p:cNvSpPr txBox="1"/>
          <p:nvPr/>
        </p:nvSpPr>
        <p:spPr>
          <a:xfrm>
            <a:off x="9298113" y="1728281"/>
            <a:ext cx="1802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Escenarios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581B7B32-400A-4696-A656-B3BE39A44351}"/>
              </a:ext>
            </a:extLst>
          </p:cNvPr>
          <p:cNvCxnSpPr>
            <a:cxnSpLocks/>
          </p:cNvCxnSpPr>
          <p:nvPr/>
        </p:nvCxnSpPr>
        <p:spPr>
          <a:xfrm flipV="1">
            <a:off x="8263715" y="2242786"/>
            <a:ext cx="3516944" cy="1089"/>
          </a:xfrm>
          <a:prstGeom prst="line">
            <a:avLst/>
          </a:prstGeom>
          <a:ln w="2857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1249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2593843-338B-4018-ACCF-53A455A20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101" y="1186085"/>
            <a:ext cx="4395375" cy="3420996"/>
          </a:xfrm>
          <a:prstGeom prst="rect">
            <a:avLst/>
          </a:prstGeom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7" name="Título 2">
            <a:extLst>
              <a:ext uri="{FF2B5EF4-FFF2-40B4-BE49-F238E27FC236}">
                <a16:creationId xmlns:a16="http://schemas.microsoft.com/office/drawing/2014/main" id="{36E34BD2-D274-499C-9857-6D9BDBF3D2A7}"/>
              </a:ext>
            </a:extLst>
          </p:cNvPr>
          <p:cNvSpPr txBox="1">
            <a:spLocks/>
          </p:cNvSpPr>
          <p:nvPr/>
        </p:nvSpPr>
        <p:spPr>
          <a:xfrm>
            <a:off x="1457440" y="676459"/>
            <a:ext cx="168753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Conceptos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449656" y="1220411"/>
            <a:ext cx="94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Lane</a:t>
            </a:r>
            <a:endParaRPr lang="en-GB" sz="28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B7500A-7D4E-440B-BAC7-855B5263E3FC}"/>
              </a:ext>
            </a:extLst>
          </p:cNvPr>
          <p:cNvSpPr txBox="1"/>
          <p:nvPr/>
        </p:nvSpPr>
        <p:spPr>
          <a:xfrm>
            <a:off x="1839144" y="1220410"/>
            <a:ext cx="4256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Cada una de las líneas de ayuda o conjunto de compromisos que </a:t>
            </a:r>
            <a:r>
              <a:rPr lang="es-ES" sz="2400" b="1" dirty="0"/>
              <a:t>dan lugar a una decisión de pago.</a:t>
            </a:r>
            <a:endParaRPr lang="en-GB" sz="24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7D31E5-004B-455C-B35C-5C3F413B02E7}"/>
              </a:ext>
            </a:extLst>
          </p:cNvPr>
          <p:cNvSpPr txBox="1"/>
          <p:nvPr/>
        </p:nvSpPr>
        <p:spPr>
          <a:xfrm>
            <a:off x="1234640" y="1186085"/>
            <a:ext cx="47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ym typeface="Wingdings" panose="05000000000000000000" pitchFamily="2" charset="2"/>
              </a:rPr>
              <a:t></a:t>
            </a:r>
            <a:endParaRPr lang="en-GB" sz="36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EB68EF-D42E-4262-9BB4-D42F4E9F065F}"/>
              </a:ext>
            </a:extLst>
          </p:cNvPr>
          <p:cNvSpPr txBox="1"/>
          <p:nvPr/>
        </p:nvSpPr>
        <p:spPr>
          <a:xfrm>
            <a:off x="350067" y="3421226"/>
            <a:ext cx="4794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Una parcela agrícola </a:t>
            </a:r>
            <a:r>
              <a:rPr lang="es-ES" sz="2400" dirty="0">
                <a:sym typeface="Wingdings" panose="05000000000000000000" pitchFamily="2" charset="2"/>
              </a:rPr>
              <a:t> Varias </a:t>
            </a:r>
            <a:r>
              <a:rPr lang="es-ES" sz="2400" dirty="0" err="1">
                <a:sym typeface="Wingdings" panose="05000000000000000000" pitchFamily="2" charset="2"/>
              </a:rPr>
              <a:t>Lanes</a:t>
            </a:r>
            <a:endParaRPr lang="en-GB" sz="2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E539D34-9608-4C83-8194-EA74DC6DC2CC}"/>
              </a:ext>
            </a:extLst>
          </p:cNvPr>
          <p:cNvSpPr txBox="1"/>
          <p:nvPr/>
        </p:nvSpPr>
        <p:spPr>
          <a:xfrm>
            <a:off x="760867" y="4177124"/>
            <a:ext cx="426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s-ES" dirty="0"/>
              <a:t>Un Semáforo </a:t>
            </a:r>
            <a:r>
              <a:rPr lang="es-ES" dirty="0">
                <a:sym typeface="Wingdings" panose="05000000000000000000" pitchFamily="2" charset="2"/>
              </a:rPr>
              <a:t> Para cada Lane</a:t>
            </a:r>
            <a:endParaRPr lang="en-GB" dirty="0"/>
          </a:p>
        </p:txBody>
      </p:sp>
      <p:sp>
        <p:nvSpPr>
          <p:cNvPr id="12" name="Flecha: a la derecha con muesca 11">
            <a:extLst>
              <a:ext uri="{FF2B5EF4-FFF2-40B4-BE49-F238E27FC236}">
                <a16:creationId xmlns:a16="http://schemas.microsoft.com/office/drawing/2014/main" id="{2FE4AED1-E793-43F4-B7CC-E5D52F042EA1}"/>
              </a:ext>
            </a:extLst>
          </p:cNvPr>
          <p:cNvSpPr/>
          <p:nvPr/>
        </p:nvSpPr>
        <p:spPr>
          <a:xfrm rot="19135814">
            <a:off x="4705913" y="2430059"/>
            <a:ext cx="3127409" cy="251043"/>
          </a:xfrm>
          <a:prstGeom prst="notchedRightArrow">
            <a:avLst>
              <a:gd name="adj1" fmla="val 50000"/>
              <a:gd name="adj2" fmla="val 14107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14ACF56-D521-47D8-9EA9-433DF806E3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2828" y="5560486"/>
            <a:ext cx="785508" cy="785508"/>
          </a:xfrm>
          <a:prstGeom prst="rect">
            <a:avLst/>
          </a:prstGeom>
        </p:spPr>
      </p:pic>
      <p:sp>
        <p:nvSpPr>
          <p:cNvPr id="18" name="Flecha: a la derecha con muesca 17">
            <a:extLst>
              <a:ext uri="{FF2B5EF4-FFF2-40B4-BE49-F238E27FC236}">
                <a16:creationId xmlns:a16="http://schemas.microsoft.com/office/drawing/2014/main" id="{D5D5C24B-D980-4722-B52A-3D1AABD228CC}"/>
              </a:ext>
            </a:extLst>
          </p:cNvPr>
          <p:cNvSpPr/>
          <p:nvPr/>
        </p:nvSpPr>
        <p:spPr>
          <a:xfrm rot="5400000">
            <a:off x="2566955" y="4956074"/>
            <a:ext cx="657253" cy="251043"/>
          </a:xfrm>
          <a:prstGeom prst="notchedRightArrow">
            <a:avLst>
              <a:gd name="adj1" fmla="val 50000"/>
              <a:gd name="adj2" fmla="val 9780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90BD27F-49D3-42FB-913A-21876D5C1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1438" y="3575339"/>
            <a:ext cx="4172139" cy="3012512"/>
          </a:xfrm>
          <a:prstGeom prst="rect">
            <a:avLst/>
          </a:prstGeom>
        </p:spPr>
      </p:pic>
      <p:sp>
        <p:nvSpPr>
          <p:cNvPr id="13" name="Flecha: a la derecha con muesca 12">
            <a:extLst>
              <a:ext uri="{FF2B5EF4-FFF2-40B4-BE49-F238E27FC236}">
                <a16:creationId xmlns:a16="http://schemas.microsoft.com/office/drawing/2014/main" id="{C2B16D51-0B47-49B1-9989-FE4602D1E3EF}"/>
              </a:ext>
            </a:extLst>
          </p:cNvPr>
          <p:cNvSpPr/>
          <p:nvPr/>
        </p:nvSpPr>
        <p:spPr>
          <a:xfrm rot="1610280">
            <a:off x="4811905" y="4333989"/>
            <a:ext cx="3238401" cy="251043"/>
          </a:xfrm>
          <a:prstGeom prst="notchedRightArrow">
            <a:avLst>
              <a:gd name="adj1" fmla="val 50000"/>
              <a:gd name="adj2" fmla="val 14107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3821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7" name="Título 2">
            <a:extLst>
              <a:ext uri="{FF2B5EF4-FFF2-40B4-BE49-F238E27FC236}">
                <a16:creationId xmlns:a16="http://schemas.microsoft.com/office/drawing/2014/main" id="{36E34BD2-D274-499C-9857-6D9BDBF3D2A7}"/>
              </a:ext>
            </a:extLst>
          </p:cNvPr>
          <p:cNvSpPr txBox="1">
            <a:spLocks/>
          </p:cNvSpPr>
          <p:nvPr/>
        </p:nvSpPr>
        <p:spPr>
          <a:xfrm>
            <a:off x="1457440" y="676459"/>
            <a:ext cx="168753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Conceptos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178052" y="1190381"/>
            <a:ext cx="130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Marker</a:t>
            </a:r>
            <a:endParaRPr lang="en-GB" sz="28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B7500A-7D4E-440B-BAC7-855B5263E3FC}"/>
              </a:ext>
            </a:extLst>
          </p:cNvPr>
          <p:cNvSpPr txBox="1"/>
          <p:nvPr/>
        </p:nvSpPr>
        <p:spPr>
          <a:xfrm>
            <a:off x="1902446" y="1292260"/>
            <a:ext cx="10363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/>
              <a:t>Cualquier evidencia sobre la parcela y el cultivo, que sea </a:t>
            </a:r>
            <a:r>
              <a:rPr lang="es-ES" sz="2200" b="1" dirty="0"/>
              <a:t>útil para la toma de decisiones</a:t>
            </a:r>
            <a:endParaRPr lang="en-GB" sz="22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7D31E5-004B-455C-B35C-5C3F413B02E7}"/>
              </a:ext>
            </a:extLst>
          </p:cNvPr>
          <p:cNvSpPr txBox="1"/>
          <p:nvPr/>
        </p:nvSpPr>
        <p:spPr>
          <a:xfrm>
            <a:off x="1309205" y="1174220"/>
            <a:ext cx="47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ym typeface="Wingdings" panose="05000000000000000000" pitchFamily="2" charset="2"/>
              </a:rPr>
              <a:t></a:t>
            </a:r>
            <a:endParaRPr lang="en-GB" sz="36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780EB16-A734-402D-B5DA-00181BDB12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628" y="4914594"/>
            <a:ext cx="1603507" cy="123495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2AFF56E-1184-42EB-B114-FB745107E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550" y="2963168"/>
            <a:ext cx="1617585" cy="1089978"/>
          </a:xfrm>
          <a:prstGeom prst="rect">
            <a:avLst/>
          </a:prstGeom>
        </p:spPr>
      </p:pic>
      <p:sp>
        <p:nvSpPr>
          <p:cNvPr id="20" name="23 Rectángulo">
            <a:extLst>
              <a:ext uri="{FF2B5EF4-FFF2-40B4-BE49-F238E27FC236}">
                <a16:creationId xmlns:a16="http://schemas.microsoft.com/office/drawing/2014/main" id="{769B66A1-C16B-4ACD-80F0-506EAE0CF341}"/>
              </a:ext>
            </a:extLst>
          </p:cNvPr>
          <p:cNvSpPr/>
          <p:nvPr/>
        </p:nvSpPr>
        <p:spPr>
          <a:xfrm>
            <a:off x="406104" y="2577392"/>
            <a:ext cx="1559308" cy="59008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Markers </a:t>
            </a:r>
            <a:r>
              <a:rPr lang="en-US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Fenológicos</a:t>
            </a:r>
            <a:endParaRPr lang="es-ES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7D019EAD-EE1E-4DB5-8C61-2713242B7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55" y="3286422"/>
            <a:ext cx="2022611" cy="104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5 Rectángulo">
            <a:extLst>
              <a:ext uri="{FF2B5EF4-FFF2-40B4-BE49-F238E27FC236}">
                <a16:creationId xmlns:a16="http://schemas.microsoft.com/office/drawing/2014/main" id="{2B65A750-9CA5-49AB-B480-E3BE420AD509}"/>
              </a:ext>
            </a:extLst>
          </p:cNvPr>
          <p:cNvSpPr/>
          <p:nvPr/>
        </p:nvSpPr>
        <p:spPr>
          <a:xfrm>
            <a:off x="2821381" y="2572880"/>
            <a:ext cx="1558046" cy="58356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Detección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de </a:t>
            </a:r>
            <a:r>
              <a:rPr lang="en-US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eventos</a:t>
            </a:r>
            <a:endParaRPr lang="es-ES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31 Rectángulo">
            <a:extLst>
              <a:ext uri="{FF2B5EF4-FFF2-40B4-BE49-F238E27FC236}">
                <a16:creationId xmlns:a16="http://schemas.microsoft.com/office/drawing/2014/main" id="{0CC48266-5093-44C5-8D3B-11779211A461}"/>
              </a:ext>
            </a:extLst>
          </p:cNvPr>
          <p:cNvSpPr/>
          <p:nvPr/>
        </p:nvSpPr>
        <p:spPr>
          <a:xfrm>
            <a:off x="678417" y="4559624"/>
            <a:ext cx="1558046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Identificación</a:t>
            </a:r>
            <a:r>
              <a:rPr lang="en-US" sz="1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de </a:t>
            </a:r>
            <a:r>
              <a:rPr lang="en-US" sz="1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cultivos</a:t>
            </a:r>
            <a:endParaRPr lang="es-ES" sz="1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" name="32 Rectángulo">
            <a:extLst>
              <a:ext uri="{FF2B5EF4-FFF2-40B4-BE49-F238E27FC236}">
                <a16:creationId xmlns:a16="http://schemas.microsoft.com/office/drawing/2014/main" id="{8669FC6B-D411-4D92-B4C7-F2ADD8A47CC1}"/>
              </a:ext>
            </a:extLst>
          </p:cNvPr>
          <p:cNvSpPr/>
          <p:nvPr/>
        </p:nvSpPr>
        <p:spPr>
          <a:xfrm>
            <a:off x="2744500" y="4559624"/>
            <a:ext cx="166423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Homogeneidad</a:t>
            </a:r>
            <a:endParaRPr lang="es-ES" sz="1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BFEBCA68-895D-4E57-97D0-02E04CCAD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552" y="3258935"/>
            <a:ext cx="2643431" cy="104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6A39818D-D1C1-4A47-9E12-853714456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02" y="5207802"/>
            <a:ext cx="1383476" cy="109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09A62AC8-CBDA-481A-AC55-323A4097C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50" y="5150877"/>
            <a:ext cx="1383476" cy="116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32 Rectángulo">
            <a:extLst>
              <a:ext uri="{FF2B5EF4-FFF2-40B4-BE49-F238E27FC236}">
                <a16:creationId xmlns:a16="http://schemas.microsoft.com/office/drawing/2014/main" id="{67CBC641-0410-46E0-8D98-78D281E1108F}"/>
              </a:ext>
            </a:extLst>
          </p:cNvPr>
          <p:cNvSpPr/>
          <p:nvPr/>
        </p:nvSpPr>
        <p:spPr>
          <a:xfrm>
            <a:off x="5637458" y="2572880"/>
            <a:ext cx="954877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SIGPAC</a:t>
            </a:r>
            <a:endParaRPr lang="es-ES" sz="1600" b="1" dirty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9" name="32 Rectángulo">
            <a:extLst>
              <a:ext uri="{FF2B5EF4-FFF2-40B4-BE49-F238E27FC236}">
                <a16:creationId xmlns:a16="http://schemas.microsoft.com/office/drawing/2014/main" id="{7F367C47-ED96-47B5-9C9E-C800D78E9091}"/>
              </a:ext>
            </a:extLst>
          </p:cNvPr>
          <p:cNvSpPr/>
          <p:nvPr/>
        </p:nvSpPr>
        <p:spPr>
          <a:xfrm>
            <a:off x="5266196" y="4478691"/>
            <a:ext cx="1736373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Otros</a:t>
            </a:r>
            <a:r>
              <a:rPr lang="en-US" sz="1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1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Registros</a:t>
            </a:r>
            <a:endParaRPr lang="es-ES" sz="1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17ED45-4326-42F8-9AF4-FDB1CD1D1221}"/>
              </a:ext>
            </a:extLst>
          </p:cNvPr>
          <p:cNvSpPr txBox="1"/>
          <p:nvPr/>
        </p:nvSpPr>
        <p:spPr>
          <a:xfrm>
            <a:off x="7640477" y="3033619"/>
            <a:ext cx="4392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2800" dirty="0"/>
              <a:t>81 </a:t>
            </a:r>
            <a:r>
              <a:rPr lang="es-ES" sz="2800" dirty="0" err="1"/>
              <a:t>Markers</a:t>
            </a:r>
            <a:r>
              <a:rPr lang="es-ES" sz="2800" dirty="0"/>
              <a:t> en explotación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S" sz="2800" dirty="0"/>
              <a:t>9 </a:t>
            </a:r>
            <a:r>
              <a:rPr lang="es-ES" sz="2800" dirty="0" err="1"/>
              <a:t>Markers</a:t>
            </a:r>
            <a:r>
              <a:rPr lang="es-ES" sz="2800" dirty="0"/>
              <a:t> en desarrollo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S" sz="2800" dirty="0"/>
              <a:t>10 </a:t>
            </a:r>
            <a:r>
              <a:rPr lang="es-ES" sz="2800" dirty="0" err="1"/>
              <a:t>Markers</a:t>
            </a:r>
            <a:r>
              <a:rPr lang="es-ES" sz="2800" dirty="0"/>
              <a:t> definidos</a:t>
            </a:r>
            <a:endParaRPr lang="en-GB" sz="2800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01CA434-44E7-4016-8F8C-0D582E505B9C}"/>
              </a:ext>
            </a:extLst>
          </p:cNvPr>
          <p:cNvSpPr txBox="1"/>
          <p:nvPr/>
        </p:nvSpPr>
        <p:spPr>
          <a:xfrm>
            <a:off x="9335394" y="2370486"/>
            <a:ext cx="95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2D0F34A3-A128-41B3-9713-C3157AA12EF4}"/>
              </a:ext>
            </a:extLst>
          </p:cNvPr>
          <p:cNvCxnSpPr>
            <a:cxnSpLocks/>
          </p:cNvCxnSpPr>
          <p:nvPr/>
        </p:nvCxnSpPr>
        <p:spPr>
          <a:xfrm flipV="1">
            <a:off x="7800900" y="2894795"/>
            <a:ext cx="3995769" cy="1"/>
          </a:xfrm>
          <a:prstGeom prst="line">
            <a:avLst/>
          </a:prstGeom>
          <a:ln w="2857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E742771-6EB6-4DD6-8372-F79CCE7B65C6}"/>
              </a:ext>
            </a:extLst>
          </p:cNvPr>
          <p:cNvSpPr txBox="1"/>
          <p:nvPr/>
        </p:nvSpPr>
        <p:spPr>
          <a:xfrm>
            <a:off x="1422450" y="1810391"/>
            <a:ext cx="3884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familias de </a:t>
            </a:r>
            <a:r>
              <a:rPr lang="es-E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markers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287F8A86-4F35-4E12-9F49-3F24075D5385}"/>
              </a:ext>
            </a:extLst>
          </p:cNvPr>
          <p:cNvCxnSpPr>
            <a:cxnSpLocks/>
          </p:cNvCxnSpPr>
          <p:nvPr/>
        </p:nvCxnSpPr>
        <p:spPr>
          <a:xfrm>
            <a:off x="238578" y="2315836"/>
            <a:ext cx="6949873" cy="17775"/>
          </a:xfrm>
          <a:prstGeom prst="line">
            <a:avLst/>
          </a:prstGeom>
          <a:ln w="2857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F0E4D753-387D-4B23-BC13-A14B2F672C68}"/>
              </a:ext>
            </a:extLst>
          </p:cNvPr>
          <p:cNvCxnSpPr/>
          <p:nvPr/>
        </p:nvCxnSpPr>
        <p:spPr>
          <a:xfrm>
            <a:off x="5051836" y="2509477"/>
            <a:ext cx="0" cy="3810473"/>
          </a:xfrm>
          <a:prstGeom prst="line">
            <a:avLst/>
          </a:prstGeom>
          <a:ln w="15875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297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7" name="Título 2">
            <a:extLst>
              <a:ext uri="{FF2B5EF4-FFF2-40B4-BE49-F238E27FC236}">
                <a16:creationId xmlns:a16="http://schemas.microsoft.com/office/drawing/2014/main" id="{36E34BD2-D274-499C-9857-6D9BDBF3D2A7}"/>
              </a:ext>
            </a:extLst>
          </p:cNvPr>
          <p:cNvSpPr txBox="1">
            <a:spLocks/>
          </p:cNvSpPr>
          <p:nvPr/>
        </p:nvSpPr>
        <p:spPr>
          <a:xfrm>
            <a:off x="1457440" y="676459"/>
            <a:ext cx="168753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Conceptos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178052" y="1190381"/>
            <a:ext cx="130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Marker</a:t>
            </a:r>
            <a:endParaRPr lang="en-GB" sz="28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B7500A-7D4E-440B-BAC7-855B5263E3FC}"/>
              </a:ext>
            </a:extLst>
          </p:cNvPr>
          <p:cNvSpPr txBox="1"/>
          <p:nvPr/>
        </p:nvSpPr>
        <p:spPr>
          <a:xfrm>
            <a:off x="1902446" y="1292260"/>
            <a:ext cx="10363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/>
              <a:t>Cualquier evidencia sobre la parcela y el cultivo, que sea </a:t>
            </a:r>
            <a:r>
              <a:rPr lang="es-ES" sz="2200" b="1" dirty="0"/>
              <a:t>útil para la toma de decisiones</a:t>
            </a:r>
            <a:endParaRPr lang="en-GB" sz="22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7D31E5-004B-455C-B35C-5C3F413B02E7}"/>
              </a:ext>
            </a:extLst>
          </p:cNvPr>
          <p:cNvSpPr txBox="1"/>
          <p:nvPr/>
        </p:nvSpPr>
        <p:spPr>
          <a:xfrm>
            <a:off x="1309205" y="1174220"/>
            <a:ext cx="47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ym typeface="Wingdings" panose="05000000000000000000" pitchFamily="2" charset="2"/>
              </a:rPr>
              <a:t></a:t>
            </a:r>
            <a:endParaRPr lang="en-GB" sz="3600" b="1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E742771-6EB6-4DD6-8372-F79CCE7B65C6}"/>
              </a:ext>
            </a:extLst>
          </p:cNvPr>
          <p:cNvSpPr txBox="1"/>
          <p:nvPr/>
        </p:nvSpPr>
        <p:spPr>
          <a:xfrm>
            <a:off x="402001" y="1713601"/>
            <a:ext cx="6001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 definición de </a:t>
            </a:r>
            <a:r>
              <a:rPr lang="es-E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markers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3944050-202C-4236-A86B-8244F14A3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415" y="2284000"/>
            <a:ext cx="7103103" cy="439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791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914402" y="689036"/>
            <a:ext cx="9641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Algunos eventos y requisitos monitorizables (PEPAC 2023-2027)</a:t>
            </a:r>
            <a:endParaRPr lang="en-GB" sz="2800" b="1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9121ABFD-1BB5-4313-ACBD-5490144C873B}"/>
              </a:ext>
            </a:extLst>
          </p:cNvPr>
          <p:cNvSpPr txBox="1"/>
          <p:nvPr/>
        </p:nvSpPr>
        <p:spPr>
          <a:xfrm>
            <a:off x="1078417" y="1574006"/>
            <a:ext cx="1429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Eventos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0E73D4B2-852D-4BDA-B2A9-CB421B714B22}"/>
              </a:ext>
            </a:extLst>
          </p:cNvPr>
          <p:cNvCxnSpPr>
            <a:cxnSpLocks/>
          </p:cNvCxnSpPr>
          <p:nvPr/>
        </p:nvCxnSpPr>
        <p:spPr>
          <a:xfrm>
            <a:off x="776191" y="2097226"/>
            <a:ext cx="2033843" cy="0"/>
          </a:xfrm>
          <a:prstGeom prst="line">
            <a:avLst/>
          </a:prstGeom>
          <a:ln w="2857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0E637B7E-24EA-4CA8-A8BA-A18E7DC540C8}"/>
              </a:ext>
            </a:extLst>
          </p:cNvPr>
          <p:cNvSpPr txBox="1"/>
          <p:nvPr/>
        </p:nvSpPr>
        <p:spPr>
          <a:xfrm>
            <a:off x="830513" y="2357119"/>
            <a:ext cx="217347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2800" dirty="0"/>
              <a:t>Quemas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2800" dirty="0"/>
              <a:t>Cosechas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2800" dirty="0"/>
              <a:t>Laboreo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2800" dirty="0"/>
              <a:t>Siegas</a:t>
            </a:r>
            <a:endParaRPr lang="en-GB" sz="2800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385D32ED-F2DC-4713-A0CD-90D73078B0B8}"/>
              </a:ext>
            </a:extLst>
          </p:cNvPr>
          <p:cNvSpPr txBox="1"/>
          <p:nvPr/>
        </p:nvSpPr>
        <p:spPr>
          <a:xfrm>
            <a:off x="4575184" y="1523077"/>
            <a:ext cx="203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Ayudas PAC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A8DA34C0-2C2D-4DF8-B0D5-D4010192C1F6}"/>
              </a:ext>
            </a:extLst>
          </p:cNvPr>
          <p:cNvCxnSpPr>
            <a:cxnSpLocks/>
          </p:cNvCxnSpPr>
          <p:nvPr/>
        </p:nvCxnSpPr>
        <p:spPr>
          <a:xfrm>
            <a:off x="4379026" y="2046297"/>
            <a:ext cx="2230001" cy="0"/>
          </a:xfrm>
          <a:prstGeom prst="line">
            <a:avLst/>
          </a:prstGeom>
          <a:ln w="2857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uadroTexto 76">
            <a:extLst>
              <a:ext uri="{FF2B5EF4-FFF2-40B4-BE49-F238E27FC236}">
                <a16:creationId xmlns:a16="http://schemas.microsoft.com/office/drawing/2014/main" id="{39C9C2E4-BAD8-4AF8-8F29-2BF60F0DA1FF}"/>
              </a:ext>
            </a:extLst>
          </p:cNvPr>
          <p:cNvSpPr txBox="1"/>
          <p:nvPr/>
        </p:nvSpPr>
        <p:spPr>
          <a:xfrm>
            <a:off x="4569064" y="2130729"/>
            <a:ext cx="368760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S" sz="2400" dirty="0"/>
              <a:t>ABRS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S" sz="2400" dirty="0"/>
              <a:t>BCAM 3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S" sz="2400" dirty="0"/>
              <a:t>BCAM 6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S" sz="2400" dirty="0"/>
              <a:t>CHI-BSO-FLC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S" sz="2400" dirty="0"/>
              <a:t>Actividad agraria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S" sz="2400" dirty="0" err="1"/>
              <a:t>Ecoregimenes</a:t>
            </a:r>
            <a:endParaRPr lang="es-ES" sz="2400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S" sz="2400" dirty="0"/>
              <a:t>P4. Siembra directa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S" sz="2400" dirty="0"/>
              <a:t>P2. 2B. Siega sostenible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2BF2031-8C9F-49B8-BCA3-05954B9E0E40}"/>
              </a:ext>
            </a:extLst>
          </p:cNvPr>
          <p:cNvSpPr txBox="1"/>
          <p:nvPr/>
        </p:nvSpPr>
        <p:spPr>
          <a:xfrm>
            <a:off x="9079971" y="1332086"/>
            <a:ext cx="2401393" cy="646331"/>
          </a:xfrm>
          <a:prstGeom prst="rect">
            <a:avLst/>
          </a:prstGeom>
          <a:noFill/>
          <a:ln w="158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/>
          </a:lstStyle>
          <a:p>
            <a:r>
              <a:rPr lang="es-ES" dirty="0"/>
              <a:t>No quemar rastrojo en cultivos herbáceos</a:t>
            </a:r>
            <a:endParaRPr lang="en-GB" dirty="0"/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0EBC9875-2924-4832-827B-2D75D5A2B49C}"/>
              </a:ext>
            </a:extLst>
          </p:cNvPr>
          <p:cNvSpPr txBox="1"/>
          <p:nvPr/>
        </p:nvSpPr>
        <p:spPr>
          <a:xfrm>
            <a:off x="9079971" y="2053238"/>
            <a:ext cx="1968927" cy="923330"/>
          </a:xfrm>
          <a:prstGeom prst="rect">
            <a:avLst/>
          </a:prstGeom>
          <a:noFill/>
          <a:ln w="158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/>
          </a:lstStyle>
          <a:p>
            <a:r>
              <a:rPr lang="es-ES" dirty="0"/>
              <a:t>No laboreo desde cosecha y el 1 de septiembre</a:t>
            </a:r>
            <a:endParaRPr lang="en-GB" dirty="0"/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18BAF2CA-A49E-4648-BBDD-E14508130492}"/>
              </a:ext>
            </a:extLst>
          </p:cNvPr>
          <p:cNvSpPr txBox="1"/>
          <p:nvPr/>
        </p:nvSpPr>
        <p:spPr>
          <a:xfrm>
            <a:off x="9079971" y="3051389"/>
            <a:ext cx="2502741" cy="1200329"/>
          </a:xfrm>
          <a:prstGeom prst="rect">
            <a:avLst/>
          </a:prstGeom>
          <a:noFill/>
          <a:ln w="158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/>
          </a:lstStyle>
          <a:p>
            <a:r>
              <a:rPr lang="es-ES" dirty="0"/>
              <a:t>Realizar mínimo laboreo, mantenimiento de la cubierta o prácticas tradicionales</a:t>
            </a:r>
            <a:endParaRPr lang="en-GB" dirty="0"/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D70E755E-4437-4395-B998-113669554D17}"/>
              </a:ext>
            </a:extLst>
          </p:cNvPr>
          <p:cNvSpPr txBox="1"/>
          <p:nvPr/>
        </p:nvSpPr>
        <p:spPr>
          <a:xfrm>
            <a:off x="9079971" y="4333453"/>
            <a:ext cx="1691132" cy="646331"/>
          </a:xfrm>
          <a:prstGeom prst="rect">
            <a:avLst/>
          </a:prstGeom>
          <a:noFill/>
          <a:ln w="158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/>
          </a:lstStyle>
          <a:p>
            <a:r>
              <a:rPr lang="es-ES" dirty="0"/>
              <a:t>Situación riesgo de abandono</a:t>
            </a:r>
            <a:endParaRPr lang="en-GB" dirty="0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0B5D82C7-7035-4B1A-AE84-55C10F6734BF}"/>
              </a:ext>
            </a:extLst>
          </p:cNvPr>
          <p:cNvSpPr txBox="1"/>
          <p:nvPr/>
        </p:nvSpPr>
        <p:spPr>
          <a:xfrm>
            <a:off x="9079971" y="5061519"/>
            <a:ext cx="2815087" cy="1200329"/>
          </a:xfrm>
          <a:prstGeom prst="rect">
            <a:avLst/>
          </a:prstGeom>
          <a:noFill/>
          <a:ln w="158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No antes del 30 de agosto/ Ninguna actividad agraria en un periodo de 60 días entre 1 de julio y 30 agosto</a:t>
            </a:r>
            <a:endParaRPr lang="en-GB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F4C969EB-AC9A-4428-90DA-05653D44E982}"/>
              </a:ext>
            </a:extLst>
          </p:cNvPr>
          <p:cNvCxnSpPr>
            <a:cxnSpLocks/>
          </p:cNvCxnSpPr>
          <p:nvPr/>
        </p:nvCxnSpPr>
        <p:spPr>
          <a:xfrm>
            <a:off x="2507809" y="2667215"/>
            <a:ext cx="2181884" cy="211787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de flecha 81">
            <a:extLst>
              <a:ext uri="{FF2B5EF4-FFF2-40B4-BE49-F238E27FC236}">
                <a16:creationId xmlns:a16="http://schemas.microsoft.com/office/drawing/2014/main" id="{84A67C2D-D327-4AA7-A595-4934946076A9}"/>
              </a:ext>
            </a:extLst>
          </p:cNvPr>
          <p:cNvCxnSpPr>
            <a:cxnSpLocks/>
          </p:cNvCxnSpPr>
          <p:nvPr/>
        </p:nvCxnSpPr>
        <p:spPr>
          <a:xfrm>
            <a:off x="2606779" y="3242090"/>
            <a:ext cx="2082914" cy="659954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de flecha 82">
            <a:extLst>
              <a:ext uri="{FF2B5EF4-FFF2-40B4-BE49-F238E27FC236}">
                <a16:creationId xmlns:a16="http://schemas.microsoft.com/office/drawing/2014/main" id="{998F14CB-56E1-4C6C-A9DD-028B892DFB6E}"/>
              </a:ext>
            </a:extLst>
          </p:cNvPr>
          <p:cNvCxnSpPr>
            <a:cxnSpLocks/>
          </p:cNvCxnSpPr>
          <p:nvPr/>
        </p:nvCxnSpPr>
        <p:spPr>
          <a:xfrm>
            <a:off x="2397026" y="3803865"/>
            <a:ext cx="2292667" cy="175134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de flecha 83">
            <a:extLst>
              <a:ext uri="{FF2B5EF4-FFF2-40B4-BE49-F238E27FC236}">
                <a16:creationId xmlns:a16="http://schemas.microsoft.com/office/drawing/2014/main" id="{F71E5721-8B67-472F-95C9-92FAE060F24F}"/>
              </a:ext>
            </a:extLst>
          </p:cNvPr>
          <p:cNvCxnSpPr>
            <a:cxnSpLocks/>
          </p:cNvCxnSpPr>
          <p:nvPr/>
        </p:nvCxnSpPr>
        <p:spPr>
          <a:xfrm>
            <a:off x="2397026" y="3803865"/>
            <a:ext cx="2172038" cy="681900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de flecha 84">
            <a:extLst>
              <a:ext uri="{FF2B5EF4-FFF2-40B4-BE49-F238E27FC236}">
                <a16:creationId xmlns:a16="http://schemas.microsoft.com/office/drawing/2014/main" id="{852B2D26-304A-4D8D-829C-AFE78BE32391}"/>
              </a:ext>
            </a:extLst>
          </p:cNvPr>
          <p:cNvCxnSpPr>
            <a:cxnSpLocks/>
          </p:cNvCxnSpPr>
          <p:nvPr/>
        </p:nvCxnSpPr>
        <p:spPr>
          <a:xfrm>
            <a:off x="2397026" y="3803865"/>
            <a:ext cx="2292667" cy="1655375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de flecha 85">
            <a:extLst>
              <a:ext uri="{FF2B5EF4-FFF2-40B4-BE49-F238E27FC236}">
                <a16:creationId xmlns:a16="http://schemas.microsoft.com/office/drawing/2014/main" id="{A286EFC6-E89E-475F-A66E-72D9ECE54823}"/>
              </a:ext>
            </a:extLst>
          </p:cNvPr>
          <p:cNvCxnSpPr>
            <a:cxnSpLocks/>
          </p:cNvCxnSpPr>
          <p:nvPr/>
        </p:nvCxnSpPr>
        <p:spPr>
          <a:xfrm>
            <a:off x="2118509" y="4404030"/>
            <a:ext cx="2571184" cy="1528481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de flecha 86">
            <a:extLst>
              <a:ext uri="{FF2B5EF4-FFF2-40B4-BE49-F238E27FC236}">
                <a16:creationId xmlns:a16="http://schemas.microsoft.com/office/drawing/2014/main" id="{FEE2ABE8-C704-40FA-A69F-E00BC9188EF4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6245726" y="1655252"/>
            <a:ext cx="2834245" cy="1200846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de flecha 87">
            <a:extLst>
              <a:ext uri="{FF2B5EF4-FFF2-40B4-BE49-F238E27FC236}">
                <a16:creationId xmlns:a16="http://schemas.microsoft.com/office/drawing/2014/main" id="{B4DB3792-911A-4867-90B2-817D04111D25}"/>
              </a:ext>
            </a:extLst>
          </p:cNvPr>
          <p:cNvCxnSpPr>
            <a:cxnSpLocks/>
            <a:endCxn id="78" idx="1"/>
          </p:cNvCxnSpPr>
          <p:nvPr/>
        </p:nvCxnSpPr>
        <p:spPr>
          <a:xfrm flipV="1">
            <a:off x="6732063" y="2514903"/>
            <a:ext cx="2347908" cy="1387142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cto de flecha 88">
            <a:extLst>
              <a:ext uri="{FF2B5EF4-FFF2-40B4-BE49-F238E27FC236}">
                <a16:creationId xmlns:a16="http://schemas.microsoft.com/office/drawing/2014/main" id="{112B6D9C-A7BA-45FE-9CA4-A42295C3F96F}"/>
              </a:ext>
            </a:extLst>
          </p:cNvPr>
          <p:cNvCxnSpPr>
            <a:cxnSpLocks/>
            <a:endCxn id="80" idx="1"/>
          </p:cNvCxnSpPr>
          <p:nvPr/>
        </p:nvCxnSpPr>
        <p:spPr>
          <a:xfrm>
            <a:off x="7278998" y="4438531"/>
            <a:ext cx="1800973" cy="218088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cto de flecha 89">
            <a:extLst>
              <a:ext uri="{FF2B5EF4-FFF2-40B4-BE49-F238E27FC236}">
                <a16:creationId xmlns:a16="http://schemas.microsoft.com/office/drawing/2014/main" id="{67E76753-D713-44FD-936F-7A72F0C80D83}"/>
              </a:ext>
            </a:extLst>
          </p:cNvPr>
          <p:cNvCxnSpPr>
            <a:cxnSpLocks/>
            <a:endCxn id="78" idx="1"/>
          </p:cNvCxnSpPr>
          <p:nvPr/>
        </p:nvCxnSpPr>
        <p:spPr>
          <a:xfrm flipV="1">
            <a:off x="7541549" y="2514903"/>
            <a:ext cx="1538422" cy="3001368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de flecha 90">
            <a:extLst>
              <a:ext uri="{FF2B5EF4-FFF2-40B4-BE49-F238E27FC236}">
                <a16:creationId xmlns:a16="http://schemas.microsoft.com/office/drawing/2014/main" id="{47C3010B-A4B5-4CFA-8DE2-9E992FE6DF77}"/>
              </a:ext>
            </a:extLst>
          </p:cNvPr>
          <p:cNvCxnSpPr>
            <a:cxnSpLocks/>
            <a:endCxn id="81" idx="1"/>
          </p:cNvCxnSpPr>
          <p:nvPr/>
        </p:nvCxnSpPr>
        <p:spPr>
          <a:xfrm flipV="1">
            <a:off x="8003276" y="5661684"/>
            <a:ext cx="1076695" cy="316252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781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914402" y="689036"/>
            <a:ext cx="9641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Selección de índices</a:t>
            </a:r>
            <a:endParaRPr lang="en-GB" sz="28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97876CF-6EC3-4214-9240-D07384742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625" y="1181746"/>
            <a:ext cx="8788717" cy="525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079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914402" y="689036"/>
            <a:ext cx="9641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Valores descriptivos de la serie</a:t>
            </a:r>
            <a:endParaRPr lang="en-GB" sz="28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07395F4-9CEB-4C3D-A55A-00EB6FA10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29" y="1287779"/>
            <a:ext cx="9479349" cy="510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283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AC47AEF2-7716-41F9-BB16-386476C6907E}"/>
              </a:ext>
            </a:extLst>
          </p:cNvPr>
          <p:cNvGrpSpPr/>
          <p:nvPr/>
        </p:nvGrpSpPr>
        <p:grpSpPr>
          <a:xfrm>
            <a:off x="2082297" y="1602462"/>
            <a:ext cx="8226984" cy="4644429"/>
            <a:chOff x="2996697" y="2254312"/>
            <a:chExt cx="8045914" cy="4491479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A3DE098A-C0F1-41A4-BE05-810AB7F98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6697" y="2316848"/>
              <a:ext cx="8045914" cy="4428943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02A92938-6F6B-459C-80E6-70343112EA8F}"/>
                </a:ext>
              </a:extLst>
            </p:cNvPr>
            <p:cNvSpPr/>
            <p:nvPr/>
          </p:nvSpPr>
          <p:spPr>
            <a:xfrm>
              <a:off x="2996697" y="2254312"/>
              <a:ext cx="1656784" cy="669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254B65F-14A6-4A4C-A5F5-421B363817BC}"/>
              </a:ext>
            </a:extLst>
          </p:cNvPr>
          <p:cNvSpPr txBox="1"/>
          <p:nvPr/>
        </p:nvSpPr>
        <p:spPr>
          <a:xfrm>
            <a:off x="914402" y="689036"/>
            <a:ext cx="373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Diseño de </a:t>
            </a:r>
            <a:r>
              <a:rPr lang="es-ES" sz="2800" b="1" dirty="0" err="1"/>
              <a:t>markers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922038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254B65F-14A6-4A4C-A5F5-421B363817BC}"/>
              </a:ext>
            </a:extLst>
          </p:cNvPr>
          <p:cNvSpPr txBox="1"/>
          <p:nvPr/>
        </p:nvSpPr>
        <p:spPr>
          <a:xfrm>
            <a:off x="896295" y="665228"/>
            <a:ext cx="174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Ejemplo</a:t>
            </a:r>
            <a:endParaRPr lang="en-GB" sz="28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402107-2511-43E0-BB91-578C3536A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94" y="1511929"/>
            <a:ext cx="11461654" cy="468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323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254B65F-14A6-4A4C-A5F5-421B363817BC}"/>
              </a:ext>
            </a:extLst>
          </p:cNvPr>
          <p:cNvSpPr txBox="1"/>
          <p:nvPr/>
        </p:nvSpPr>
        <p:spPr>
          <a:xfrm>
            <a:off x="896295" y="665228"/>
            <a:ext cx="174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Ejemplo</a:t>
            </a:r>
            <a:endParaRPr lang="en-GB" sz="28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49F101-9CBC-4F68-AA91-4E6F1D9E2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61" y="1439501"/>
            <a:ext cx="11167375" cy="464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33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D756577-9A47-4AB5-BE15-94715391137F}"/>
              </a:ext>
            </a:extLst>
          </p:cNvPr>
          <p:cNvSpPr txBox="1"/>
          <p:nvPr/>
        </p:nvSpPr>
        <p:spPr>
          <a:xfrm>
            <a:off x="1024022" y="441246"/>
            <a:ext cx="8593451" cy="7461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914400">
              <a:lnSpc>
                <a:spcPct val="85000"/>
              </a:lnSpc>
              <a:spcBef>
                <a:spcPct val="0"/>
              </a:spcBef>
              <a:buNone/>
              <a:defRPr sz="36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Contexto de la monitorización de superficies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2504A5-2A9E-4564-9097-4E9E6460B8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603A5FD-9456-48AD-B789-EAB533361D6B}"/>
              </a:ext>
            </a:extLst>
          </p:cNvPr>
          <p:cNvSpPr txBox="1"/>
          <p:nvPr/>
        </p:nvSpPr>
        <p:spPr>
          <a:xfrm>
            <a:off x="1428910" y="1953754"/>
            <a:ext cx="1113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AE31190-D3DE-477B-AE65-E45DE1021F8F}"/>
              </a:ext>
            </a:extLst>
          </p:cNvPr>
          <p:cNvGrpSpPr>
            <a:grpSpLocks noChangeAspect="1"/>
          </p:cNvGrpSpPr>
          <p:nvPr/>
        </p:nvGrpSpPr>
        <p:grpSpPr>
          <a:xfrm>
            <a:off x="9208297" y="2355979"/>
            <a:ext cx="2404493" cy="4236972"/>
            <a:chOff x="12502322" y="995428"/>
            <a:chExt cx="3445780" cy="6071831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0605BE3B-1CAA-4D68-98E9-9DF3203041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2322" y="995428"/>
              <a:ext cx="2109674" cy="29841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4FD96506-5727-4A9B-9917-81F48EBA1A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5316" y="2487526"/>
              <a:ext cx="2085634" cy="2941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83975714-9E28-4C4F-AC6E-D1F640EA1F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862741" y="4298602"/>
              <a:ext cx="2085361" cy="27686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CB2CAC1E-039B-4F48-A502-0DB9B49551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3" y="2683501"/>
            <a:ext cx="3420462" cy="227460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64 Grupo">
            <a:extLst>
              <a:ext uri="{FF2B5EF4-FFF2-40B4-BE49-F238E27FC236}">
                <a16:creationId xmlns:a16="http://schemas.microsoft.com/office/drawing/2014/main" id="{AD5B0590-E96B-4266-958E-8CC9C272E348}"/>
              </a:ext>
            </a:extLst>
          </p:cNvPr>
          <p:cNvGrpSpPr/>
          <p:nvPr/>
        </p:nvGrpSpPr>
        <p:grpSpPr>
          <a:xfrm>
            <a:off x="2238904" y="3637892"/>
            <a:ext cx="2149937" cy="1333745"/>
            <a:chOff x="5510498" y="4435531"/>
            <a:chExt cx="1974880" cy="1129958"/>
          </a:xfrm>
        </p:grpSpPr>
        <p:pic>
          <p:nvPicPr>
            <p:cNvPr id="15" name="Picture 13">
              <a:extLst>
                <a:ext uri="{FF2B5EF4-FFF2-40B4-BE49-F238E27FC236}">
                  <a16:creationId xmlns:a16="http://schemas.microsoft.com/office/drawing/2014/main" id="{408F0C5E-2185-4AE7-B852-954596299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564" y="4435531"/>
              <a:ext cx="1679814" cy="112995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76 CuadroTexto">
              <a:extLst>
                <a:ext uri="{FF2B5EF4-FFF2-40B4-BE49-F238E27FC236}">
                  <a16:creationId xmlns:a16="http://schemas.microsoft.com/office/drawing/2014/main" id="{9EB5F89B-35B3-45C2-911A-0BF1B40447C0}"/>
                </a:ext>
              </a:extLst>
            </p:cNvPr>
            <p:cNvSpPr txBox="1"/>
            <p:nvPr/>
          </p:nvSpPr>
          <p:spPr>
            <a:xfrm>
              <a:off x="6708230" y="4551217"/>
              <a:ext cx="715502" cy="266401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>
              <a:noFill/>
            </a:ln>
            <a:effectLst>
              <a:outerShdw blurRad="228600" dist="50800" dir="4080000" sx="48000" sy="48000" algn="ctr" rotWithShape="0">
                <a:srgbClr val="FFFF00"/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defTabSz="68530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b="1" dirty="0">
                  <a:solidFill>
                    <a:schemeClr val="tx1"/>
                  </a:solidFill>
                </a:rPr>
                <a:t>2015</a:t>
              </a:r>
            </a:p>
          </p:txBody>
        </p:sp>
        <p:cxnSp>
          <p:nvCxnSpPr>
            <p:cNvPr id="17" name="77 Conector recto">
              <a:extLst>
                <a:ext uri="{FF2B5EF4-FFF2-40B4-BE49-F238E27FC236}">
                  <a16:creationId xmlns:a16="http://schemas.microsoft.com/office/drawing/2014/main" id="{0324C59B-AC49-4571-8F87-F2C72CC36D3D}"/>
                </a:ext>
              </a:extLst>
            </p:cNvPr>
            <p:cNvCxnSpPr/>
            <p:nvPr/>
          </p:nvCxnSpPr>
          <p:spPr>
            <a:xfrm>
              <a:off x="5510498" y="4435533"/>
              <a:ext cx="499980" cy="231368"/>
            </a:xfrm>
            <a:prstGeom prst="line">
              <a:avLst/>
            </a:prstGeom>
            <a:ln w="38100">
              <a:solidFill>
                <a:srgbClr val="FF0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A75E47D1-7388-45AD-8961-3AC2A940D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9464" y="1269143"/>
            <a:ext cx="3011024" cy="976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2" descr="Macintosh HD:Users:bkoetz:Documents:projects:Sen4CAP:dissimination:logo:SEN4CAP_logo_vector.pdf">
            <a:extLst>
              <a:ext uri="{FF2B5EF4-FFF2-40B4-BE49-F238E27FC236}">
                <a16:creationId xmlns:a16="http://schemas.microsoft.com/office/drawing/2014/main" id="{3FD4E59B-62D8-49C0-8605-045F528DAE4F}"/>
              </a:ext>
            </a:extLst>
          </p:cNvPr>
          <p:cNvPicPr/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7"/>
          <a:stretch/>
        </p:blipFill>
        <p:spPr bwMode="auto">
          <a:xfrm>
            <a:off x="4869448" y="2296695"/>
            <a:ext cx="2148047" cy="120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F9A7759D-E6E8-44F0-B1BC-DFB3157E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234" y="1914127"/>
            <a:ext cx="727284" cy="46483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E:\DATA\joshi\SEN4CAP\Sample_Output\field_31.0000001697415.002_graph_2017.png">
            <a:extLst>
              <a:ext uri="{FF2B5EF4-FFF2-40B4-BE49-F238E27FC236}">
                <a16:creationId xmlns:a16="http://schemas.microsoft.com/office/drawing/2014/main" id="{6B9E1BD3-EB8D-47D6-9031-8759FA1E837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23"/>
          <a:stretch/>
        </p:blipFill>
        <p:spPr bwMode="auto">
          <a:xfrm>
            <a:off x="5945701" y="5231208"/>
            <a:ext cx="1116145" cy="48322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18">
            <a:extLst>
              <a:ext uri="{FF2B5EF4-FFF2-40B4-BE49-F238E27FC236}">
                <a16:creationId xmlns:a16="http://schemas.microsoft.com/office/drawing/2014/main" id="{41351460-0A51-44DF-AC10-10EA04D940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307" y="4144380"/>
            <a:ext cx="619329" cy="4455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1 Grupo">
            <a:extLst>
              <a:ext uri="{FF2B5EF4-FFF2-40B4-BE49-F238E27FC236}">
                <a16:creationId xmlns:a16="http://schemas.microsoft.com/office/drawing/2014/main" id="{21E7E86F-82C9-41A9-9AE6-C2B11A0EAF7D}"/>
              </a:ext>
            </a:extLst>
          </p:cNvPr>
          <p:cNvGrpSpPr/>
          <p:nvPr/>
        </p:nvGrpSpPr>
        <p:grpSpPr>
          <a:xfrm>
            <a:off x="5790067" y="3415287"/>
            <a:ext cx="1334476" cy="648126"/>
            <a:chOff x="5276831" y="2477167"/>
            <a:chExt cx="4809181" cy="2046207"/>
          </a:xfrm>
        </p:grpSpPr>
        <p:pic>
          <p:nvPicPr>
            <p:cNvPr id="27" name="Image 11">
              <a:extLst>
                <a:ext uri="{FF2B5EF4-FFF2-40B4-BE49-F238E27FC236}">
                  <a16:creationId xmlns:a16="http://schemas.microsoft.com/office/drawing/2014/main" id="{AF3206B6-801A-49A9-88ED-99E2F8972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0992" y="2597245"/>
              <a:ext cx="2059241" cy="87751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 12">
              <a:extLst>
                <a:ext uri="{FF2B5EF4-FFF2-40B4-BE49-F238E27FC236}">
                  <a16:creationId xmlns:a16="http://schemas.microsoft.com/office/drawing/2014/main" id="{8EEED8E4-B234-4F53-B136-BC348F18A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6831" y="2504974"/>
              <a:ext cx="1817892" cy="130766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 13">
              <a:extLst>
                <a:ext uri="{FF2B5EF4-FFF2-40B4-BE49-F238E27FC236}">
                  <a16:creationId xmlns:a16="http://schemas.microsoft.com/office/drawing/2014/main" id="{37C764AE-5216-45E5-8A6B-B7CA8BA0E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8522" y="3621902"/>
              <a:ext cx="2115571" cy="9014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0" name="Connecteur droit 14">
              <a:extLst>
                <a:ext uri="{FF2B5EF4-FFF2-40B4-BE49-F238E27FC236}">
                  <a16:creationId xmlns:a16="http://schemas.microsoft.com/office/drawing/2014/main" id="{EF17B62B-44F4-4B4C-8F11-BED57E6073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5000" y="2881212"/>
              <a:ext cx="730255" cy="20005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15">
              <a:extLst>
                <a:ext uri="{FF2B5EF4-FFF2-40B4-BE49-F238E27FC236}">
                  <a16:creationId xmlns:a16="http://schemas.microsoft.com/office/drawing/2014/main" id="{DA6196A2-B8BE-49B9-A437-8AB9B3AF2CED}"/>
                </a:ext>
              </a:extLst>
            </p:cNvPr>
            <p:cNvCxnSpPr>
              <a:cxnSpLocks/>
            </p:cNvCxnSpPr>
            <p:nvPr/>
          </p:nvCxnSpPr>
          <p:spPr>
            <a:xfrm>
              <a:off x="6567593" y="3093492"/>
              <a:ext cx="582535" cy="91887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ZoneTexte 16">
              <a:extLst>
                <a:ext uri="{FF2B5EF4-FFF2-40B4-BE49-F238E27FC236}">
                  <a16:creationId xmlns:a16="http://schemas.microsoft.com/office/drawing/2014/main" id="{453D49C3-FDE9-4C02-A395-E920F16E16F2}"/>
                </a:ext>
              </a:extLst>
            </p:cNvPr>
            <p:cNvSpPr txBox="1"/>
            <p:nvPr/>
          </p:nvSpPr>
          <p:spPr>
            <a:xfrm>
              <a:off x="8268120" y="2477167"/>
              <a:ext cx="1817892" cy="680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latin typeface="Calibri" panose="020F0502020204030204" pitchFamily="34" charset="0"/>
                  <a:cs typeface="Verdana"/>
                </a:rPr>
                <a:t>Cebada</a:t>
              </a:r>
              <a:endParaRPr lang="en-US" sz="1000" dirty="0">
                <a:latin typeface="Calibri" panose="020F0502020204030204" pitchFamily="34" charset="0"/>
                <a:cs typeface="Verdana"/>
              </a:endParaRPr>
            </a:p>
          </p:txBody>
        </p:sp>
        <p:sp>
          <p:nvSpPr>
            <p:cNvPr id="33" name="ZoneTexte 17">
              <a:extLst>
                <a:ext uri="{FF2B5EF4-FFF2-40B4-BE49-F238E27FC236}">
                  <a16:creationId xmlns:a16="http://schemas.microsoft.com/office/drawing/2014/main" id="{ADD18813-4222-4280-9CBC-4C3EBDA56009}"/>
                </a:ext>
              </a:extLst>
            </p:cNvPr>
            <p:cNvSpPr txBox="1"/>
            <p:nvPr/>
          </p:nvSpPr>
          <p:spPr>
            <a:xfrm>
              <a:off x="6814229" y="3736855"/>
              <a:ext cx="1402052" cy="567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latin typeface="Calibri" panose="020F0502020204030204" pitchFamily="34" charset="0"/>
                  <a:cs typeface="Verdana"/>
                </a:rPr>
                <a:t>Girasol</a:t>
              </a:r>
              <a:endParaRPr lang="fr-BE" sz="1000" dirty="0">
                <a:latin typeface="Calibri" panose="020F0502020204030204" pitchFamily="34" charset="0"/>
                <a:cs typeface="Verdana"/>
              </a:endParaRPr>
            </a:p>
          </p:txBody>
        </p:sp>
      </p:grpSp>
      <p:pic>
        <p:nvPicPr>
          <p:cNvPr id="34" name="Immagine 1">
            <a:extLst>
              <a:ext uri="{FF2B5EF4-FFF2-40B4-BE49-F238E27FC236}">
                <a16:creationId xmlns:a16="http://schemas.microsoft.com/office/drawing/2014/main" id="{5A8DADCD-F56C-43FF-924D-4B07D82E33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45701" y="4713696"/>
            <a:ext cx="1116146" cy="414128"/>
          </a:xfrm>
          <a:prstGeom prst="rect">
            <a:avLst/>
          </a:prstGeom>
        </p:spPr>
      </p:pic>
      <p:sp>
        <p:nvSpPr>
          <p:cNvPr id="35" name="Título 1">
            <a:extLst>
              <a:ext uri="{FF2B5EF4-FFF2-40B4-BE49-F238E27FC236}">
                <a16:creationId xmlns:a16="http://schemas.microsoft.com/office/drawing/2014/main" id="{B234B867-803B-4B29-AA10-8AA082CCB762}"/>
              </a:ext>
            </a:extLst>
          </p:cNvPr>
          <p:cNvSpPr txBox="1">
            <a:spLocks/>
          </p:cNvSpPr>
          <p:nvPr/>
        </p:nvSpPr>
        <p:spPr bwMode="auto">
          <a:xfrm>
            <a:off x="4801480" y="3470065"/>
            <a:ext cx="938527" cy="414195"/>
          </a:xfrm>
          <a:prstGeom prst="rect">
            <a:avLst/>
          </a:prstGeom>
          <a:solidFill>
            <a:schemeClr val="bg1">
              <a:alpha val="46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s-ES" sz="1200" b="1" i="1" dirty="0"/>
              <a:t>Índices de vegetación</a:t>
            </a: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C33D92CD-0CAA-4428-906D-6D50812CE7E4}"/>
              </a:ext>
            </a:extLst>
          </p:cNvPr>
          <p:cNvSpPr txBox="1">
            <a:spLocks/>
          </p:cNvSpPr>
          <p:nvPr/>
        </p:nvSpPr>
        <p:spPr bwMode="auto">
          <a:xfrm>
            <a:off x="4814836" y="4143285"/>
            <a:ext cx="1050913" cy="414195"/>
          </a:xfrm>
          <a:prstGeom prst="rect">
            <a:avLst/>
          </a:prstGeom>
          <a:solidFill>
            <a:schemeClr val="bg1">
              <a:alpha val="46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s-ES" sz="1200" b="1" i="1" dirty="0"/>
              <a:t>Identificación de cultivo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218FB36D-EC6A-4B8B-9C4F-72ADC09D7173}"/>
              </a:ext>
            </a:extLst>
          </p:cNvPr>
          <p:cNvSpPr txBox="1">
            <a:spLocks/>
          </p:cNvSpPr>
          <p:nvPr/>
        </p:nvSpPr>
        <p:spPr bwMode="auto">
          <a:xfrm>
            <a:off x="4814836" y="4740646"/>
            <a:ext cx="1050913" cy="414195"/>
          </a:xfrm>
          <a:prstGeom prst="rect">
            <a:avLst/>
          </a:prstGeom>
          <a:solidFill>
            <a:schemeClr val="bg1">
              <a:alpha val="46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s-ES" sz="1200" b="1" i="1" dirty="0"/>
              <a:t>Detección de siegas</a:t>
            </a:r>
          </a:p>
        </p:txBody>
      </p:sp>
      <p:sp>
        <p:nvSpPr>
          <p:cNvPr id="38" name="Título 1">
            <a:extLst>
              <a:ext uri="{FF2B5EF4-FFF2-40B4-BE49-F238E27FC236}">
                <a16:creationId xmlns:a16="http://schemas.microsoft.com/office/drawing/2014/main" id="{550C1C03-39BB-45F9-9746-A36F95823F3D}"/>
              </a:ext>
            </a:extLst>
          </p:cNvPr>
          <p:cNvSpPr txBox="1">
            <a:spLocks/>
          </p:cNvSpPr>
          <p:nvPr/>
        </p:nvSpPr>
        <p:spPr bwMode="auto">
          <a:xfrm>
            <a:off x="4816364" y="5274423"/>
            <a:ext cx="1050913" cy="414195"/>
          </a:xfrm>
          <a:prstGeom prst="rect">
            <a:avLst/>
          </a:prstGeom>
          <a:solidFill>
            <a:schemeClr val="bg1">
              <a:alpha val="46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s-ES" sz="1200" b="1" i="1" dirty="0"/>
              <a:t>Actividad agraria (SIE)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4F88DBB4-B1BB-4F65-9084-8BFEA594FE8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144" y="2715108"/>
            <a:ext cx="819339" cy="61450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E7049227-53E7-4A58-82E8-350DC83A123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39739" y="5677647"/>
            <a:ext cx="815432" cy="6268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1" name="Título 1">
            <a:extLst>
              <a:ext uri="{FF2B5EF4-FFF2-40B4-BE49-F238E27FC236}">
                <a16:creationId xmlns:a16="http://schemas.microsoft.com/office/drawing/2014/main" id="{7357F553-F4D5-4EC2-ACE1-E79AC5601340}"/>
              </a:ext>
            </a:extLst>
          </p:cNvPr>
          <p:cNvSpPr txBox="1">
            <a:spLocks/>
          </p:cNvSpPr>
          <p:nvPr/>
        </p:nvSpPr>
        <p:spPr bwMode="auto">
          <a:xfrm>
            <a:off x="4821652" y="5860034"/>
            <a:ext cx="1050913" cy="414195"/>
          </a:xfrm>
          <a:prstGeom prst="rect">
            <a:avLst/>
          </a:prstGeom>
          <a:solidFill>
            <a:schemeClr val="bg1">
              <a:alpha val="46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s-ES" sz="1200" b="1" i="1" dirty="0"/>
              <a:t>Visor geográfico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49F953BA-ABDD-4D43-88FF-FEC59FE996C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84" b="4947"/>
          <a:stretch/>
        </p:blipFill>
        <p:spPr>
          <a:xfrm>
            <a:off x="4793063" y="1927763"/>
            <a:ext cx="1310820" cy="44961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B250B52D-0802-4F62-AD5F-81F1AC01E810}"/>
              </a:ext>
            </a:extLst>
          </p:cNvPr>
          <p:cNvSpPr txBox="1"/>
          <p:nvPr/>
        </p:nvSpPr>
        <p:spPr>
          <a:xfrm>
            <a:off x="5297461" y="1269143"/>
            <a:ext cx="1113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AF2FA8A7-F3A5-44F5-B83C-D204390764B0}"/>
              </a:ext>
            </a:extLst>
          </p:cNvPr>
          <p:cNvCxnSpPr>
            <a:cxnSpLocks/>
          </p:cNvCxnSpPr>
          <p:nvPr/>
        </p:nvCxnSpPr>
        <p:spPr>
          <a:xfrm>
            <a:off x="351930" y="2538529"/>
            <a:ext cx="3190875" cy="0"/>
          </a:xfrm>
          <a:prstGeom prst="line">
            <a:avLst/>
          </a:prstGeom>
          <a:ln w="3175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FB8E9517-ED8F-4794-8930-37B2F4EDF6F3}"/>
              </a:ext>
            </a:extLst>
          </p:cNvPr>
          <p:cNvCxnSpPr>
            <a:cxnSpLocks/>
          </p:cNvCxnSpPr>
          <p:nvPr/>
        </p:nvCxnSpPr>
        <p:spPr>
          <a:xfrm>
            <a:off x="4639861" y="1844393"/>
            <a:ext cx="2432671" cy="0"/>
          </a:xfrm>
          <a:prstGeom prst="line">
            <a:avLst/>
          </a:prstGeom>
          <a:ln w="3175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7301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254B65F-14A6-4A4C-A5F5-421B363817BC}"/>
              </a:ext>
            </a:extLst>
          </p:cNvPr>
          <p:cNvSpPr txBox="1"/>
          <p:nvPr/>
        </p:nvSpPr>
        <p:spPr>
          <a:xfrm>
            <a:off x="896295" y="665228"/>
            <a:ext cx="174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Ejemplo</a:t>
            </a:r>
            <a:endParaRPr lang="en-GB" sz="28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D1F64ED-497F-4068-A1E0-30A79A9D6D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"/>
          <a:stretch/>
        </p:blipFill>
        <p:spPr>
          <a:xfrm>
            <a:off x="1301436" y="1439501"/>
            <a:ext cx="9718031" cy="475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591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254B65F-14A6-4A4C-A5F5-421B363817BC}"/>
              </a:ext>
            </a:extLst>
          </p:cNvPr>
          <p:cNvSpPr txBox="1"/>
          <p:nvPr/>
        </p:nvSpPr>
        <p:spPr>
          <a:xfrm>
            <a:off x="896295" y="665228"/>
            <a:ext cx="174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Ejemplo</a:t>
            </a:r>
            <a:endParaRPr lang="en-GB" sz="28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FB1A97A-3498-45C6-8C57-1CAA5FF9F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59" y="1545583"/>
            <a:ext cx="11018067" cy="456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955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254B65F-14A6-4A4C-A5F5-421B363817BC}"/>
              </a:ext>
            </a:extLst>
          </p:cNvPr>
          <p:cNvSpPr txBox="1"/>
          <p:nvPr/>
        </p:nvSpPr>
        <p:spPr>
          <a:xfrm>
            <a:off x="896295" y="665228"/>
            <a:ext cx="174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Ejemplo</a:t>
            </a:r>
            <a:endParaRPr lang="en-GB" sz="28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875B90B-E7B5-41B8-9BF6-E8A2B1378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5" y="1429894"/>
            <a:ext cx="11494957" cy="48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829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254B65F-14A6-4A4C-A5F5-421B363817BC}"/>
              </a:ext>
            </a:extLst>
          </p:cNvPr>
          <p:cNvSpPr txBox="1"/>
          <p:nvPr/>
        </p:nvSpPr>
        <p:spPr>
          <a:xfrm>
            <a:off x="896295" y="665228"/>
            <a:ext cx="174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Ejemplo</a:t>
            </a:r>
            <a:endParaRPr lang="en-GB" sz="28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6DC3C6-ADE0-4E7E-A429-F07A71F0D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02" y="1468542"/>
            <a:ext cx="11357240" cy="472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545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254B65F-14A6-4A4C-A5F5-421B363817BC}"/>
              </a:ext>
            </a:extLst>
          </p:cNvPr>
          <p:cNvSpPr txBox="1"/>
          <p:nvPr/>
        </p:nvSpPr>
        <p:spPr>
          <a:xfrm>
            <a:off x="896295" y="665228"/>
            <a:ext cx="174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Ejemplo</a:t>
            </a:r>
            <a:endParaRPr lang="en-GB" sz="28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8595BD-E638-4404-9B3D-93C3C8022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24" y="1434595"/>
            <a:ext cx="11295705" cy="47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288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254B65F-14A6-4A4C-A5F5-421B363817BC}"/>
              </a:ext>
            </a:extLst>
          </p:cNvPr>
          <p:cNvSpPr txBox="1"/>
          <p:nvPr/>
        </p:nvSpPr>
        <p:spPr>
          <a:xfrm>
            <a:off x="896295" y="665228"/>
            <a:ext cx="174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Ejemplo</a:t>
            </a:r>
            <a:endParaRPr lang="en-GB" sz="28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D9A6EB-EA1B-4A68-8E5B-DC2092ED6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75" y="1421393"/>
            <a:ext cx="10815611" cy="468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586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254B65F-14A6-4A4C-A5F5-421B363817BC}"/>
              </a:ext>
            </a:extLst>
          </p:cNvPr>
          <p:cNvSpPr txBox="1"/>
          <p:nvPr/>
        </p:nvSpPr>
        <p:spPr>
          <a:xfrm>
            <a:off x="506996" y="731890"/>
            <a:ext cx="1086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Herramienta de identificación de cultivos y otras cubiertas (naturales o artificiales)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A770977-624F-4023-BC5F-9CD1C50CDD74}"/>
              </a:ext>
            </a:extLst>
          </p:cNvPr>
          <p:cNvSpPr txBox="1">
            <a:spLocks/>
          </p:cNvSpPr>
          <p:nvPr/>
        </p:nvSpPr>
        <p:spPr>
          <a:xfrm>
            <a:off x="497956" y="1392691"/>
            <a:ext cx="5911897" cy="4591649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b="1" dirty="0"/>
              <a:t>Herramienta básica </a:t>
            </a:r>
            <a:r>
              <a:rPr lang="es-ES" dirty="0"/>
              <a:t>para la evaluación de requisitos :</a:t>
            </a: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7033"/>
                </a:solidFill>
              </a:rPr>
              <a:t>Validar Cultivos </a:t>
            </a:r>
            <a:r>
              <a:rPr lang="es-ES" sz="2000" b="1" dirty="0">
                <a:solidFill>
                  <a:srgbClr val="007033"/>
                </a:solidFill>
                <a:sym typeface="Wingdings" panose="05000000000000000000" pitchFamily="2" charset="2"/>
              </a:rPr>
              <a:t> </a:t>
            </a:r>
            <a:r>
              <a:rPr lang="es-ES" sz="2000" b="1" dirty="0">
                <a:solidFill>
                  <a:srgbClr val="007033"/>
                </a:solidFill>
              </a:rPr>
              <a:t>Actividad Agraria </a:t>
            </a:r>
            <a:r>
              <a:rPr lang="es-ES" sz="2000" dirty="0">
                <a:solidFill>
                  <a:srgbClr val="007033"/>
                </a:solidFill>
              </a:rPr>
              <a:t>vs. </a:t>
            </a:r>
            <a:r>
              <a:rPr lang="es-ES" sz="2000" b="1" dirty="0">
                <a:solidFill>
                  <a:srgbClr val="007033"/>
                </a:solidFill>
              </a:rPr>
              <a:t>Cubiertas no Admisibles</a:t>
            </a: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7033"/>
                </a:solidFill>
              </a:rPr>
              <a:t>Requisitos específicos de </a:t>
            </a:r>
            <a:r>
              <a:rPr lang="es-ES" sz="2000" b="1" dirty="0">
                <a:solidFill>
                  <a:srgbClr val="007033"/>
                </a:solidFill>
              </a:rPr>
              <a:t>cultivo</a:t>
            </a:r>
            <a:r>
              <a:rPr lang="es-ES" sz="2000" dirty="0">
                <a:solidFill>
                  <a:srgbClr val="007033"/>
                </a:solidFill>
              </a:rPr>
              <a:t>/</a:t>
            </a:r>
            <a:r>
              <a:rPr lang="es-ES" sz="2000" b="1" dirty="0">
                <a:solidFill>
                  <a:srgbClr val="007033"/>
                </a:solidFill>
              </a:rPr>
              <a:t>grupo</a:t>
            </a:r>
            <a:r>
              <a:rPr lang="es-ES" sz="2000" dirty="0">
                <a:solidFill>
                  <a:srgbClr val="007033"/>
                </a:solidFill>
              </a:rPr>
              <a:t> de cultivos</a:t>
            </a: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7033"/>
                </a:solidFill>
              </a:rPr>
              <a:t>Cultivos en </a:t>
            </a:r>
            <a:r>
              <a:rPr lang="es-ES" sz="2000" b="1" dirty="0">
                <a:solidFill>
                  <a:srgbClr val="007033"/>
                </a:solidFill>
              </a:rPr>
              <a:t>años previos </a:t>
            </a:r>
            <a:r>
              <a:rPr lang="es-ES" sz="2000" dirty="0">
                <a:solidFill>
                  <a:srgbClr val="007033"/>
                </a:solidFill>
                <a:sym typeface="Wingdings" panose="05000000000000000000" pitchFamily="2" charset="2"/>
              </a:rPr>
              <a:t> No </a:t>
            </a:r>
            <a:r>
              <a:rPr lang="es-ES" sz="2000" b="1" dirty="0">
                <a:solidFill>
                  <a:srgbClr val="007033"/>
                </a:solidFill>
                <a:sym typeface="Wingdings" panose="05000000000000000000" pitchFamily="2" charset="2"/>
              </a:rPr>
              <a:t>riesgo abandono</a:t>
            </a: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7033"/>
                </a:solidFill>
              </a:rPr>
              <a:t>Diversificación</a:t>
            </a:r>
            <a:r>
              <a:rPr lang="es-ES" sz="2000" dirty="0">
                <a:solidFill>
                  <a:srgbClr val="007033"/>
                </a:solidFill>
              </a:rPr>
              <a:t>/</a:t>
            </a:r>
            <a:r>
              <a:rPr lang="es-ES" sz="2000" b="1" dirty="0">
                <a:solidFill>
                  <a:srgbClr val="007033"/>
                </a:solidFill>
              </a:rPr>
              <a:t>Rotación</a:t>
            </a:r>
            <a:r>
              <a:rPr lang="es-ES" sz="2000" dirty="0">
                <a:solidFill>
                  <a:srgbClr val="007033"/>
                </a:solidFill>
              </a:rPr>
              <a:t> de cultivos</a:t>
            </a: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7033"/>
                </a:solidFill>
              </a:rPr>
              <a:t>Regadío</a:t>
            </a:r>
            <a:r>
              <a:rPr lang="es-ES" sz="2000" dirty="0">
                <a:solidFill>
                  <a:srgbClr val="007033"/>
                </a:solidFill>
              </a:rPr>
              <a:t>/Secano</a:t>
            </a:r>
          </a:p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dirty="0"/>
              <a:t>Cultivos mayoritarios: 48 clases (&gt;99,9% </a:t>
            </a:r>
            <a:r>
              <a:rPr lang="es-ES" dirty="0" err="1"/>
              <a:t>superf</a:t>
            </a:r>
            <a:r>
              <a:rPr lang="es-ES" dirty="0"/>
              <a:t>./</a:t>
            </a:r>
            <a:r>
              <a:rPr lang="es-ES" dirty="0" err="1"/>
              <a:t>dec</a:t>
            </a:r>
            <a:r>
              <a:rPr lang="es-ES" dirty="0"/>
              <a:t>)</a:t>
            </a:r>
          </a:p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dirty="0"/>
              <a:t>Orientada a píxel </a:t>
            </a:r>
            <a:r>
              <a:rPr lang="es-ES" dirty="0">
                <a:sym typeface="Wingdings" panose="05000000000000000000" pitchFamily="2" charset="2"/>
              </a:rPr>
              <a:t> Ventajas significativas para: </a:t>
            </a:r>
          </a:p>
          <a:p>
            <a:pPr lvl="2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Cardinalidad</a:t>
            </a:r>
          </a:p>
          <a:p>
            <a:pPr lvl="2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532476"/>
                </a:solidFill>
                <a:sym typeface="Wingdings" panose="05000000000000000000" pitchFamily="2" charset="2"/>
              </a:rPr>
              <a:t>Heterogeneidad</a:t>
            </a:r>
          </a:p>
        </p:txBody>
      </p:sp>
      <p:pic>
        <p:nvPicPr>
          <p:cNvPr id="10" name="Picture 2" descr="http://mcsncyl.itacyl.es/sites/default/files/Localizacion.jpg">
            <a:extLst>
              <a:ext uri="{FF2B5EF4-FFF2-40B4-BE49-F238E27FC236}">
                <a16:creationId xmlns:a16="http://schemas.microsoft.com/office/drawing/2014/main" id="{A020BDEA-BE5B-427C-9192-4D4ABE3E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9823" y="1133311"/>
            <a:ext cx="2116079" cy="171470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AE756D5-8FB2-469D-AC8C-01AD76E46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402" y="2770361"/>
            <a:ext cx="5412804" cy="376619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D6C0090F-DE2A-4A73-9F57-DF544BF433D5}"/>
              </a:ext>
            </a:extLst>
          </p:cNvPr>
          <p:cNvSpPr/>
          <p:nvPr/>
        </p:nvSpPr>
        <p:spPr>
          <a:xfrm>
            <a:off x="8559823" y="3429000"/>
            <a:ext cx="484589" cy="482097"/>
          </a:xfrm>
          <a:prstGeom prst="ellipse">
            <a:avLst/>
          </a:prstGeom>
          <a:noFill/>
          <a:ln w="28575">
            <a:solidFill>
              <a:srgbClr val="CF3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1B3F631-5893-475A-8E1D-46674FF85578}"/>
              </a:ext>
            </a:extLst>
          </p:cNvPr>
          <p:cNvSpPr/>
          <p:nvPr/>
        </p:nvSpPr>
        <p:spPr>
          <a:xfrm>
            <a:off x="9540843" y="5877912"/>
            <a:ext cx="860079" cy="712960"/>
          </a:xfrm>
          <a:prstGeom prst="ellipse">
            <a:avLst/>
          </a:prstGeom>
          <a:noFill/>
          <a:ln w="28575">
            <a:solidFill>
              <a:srgbClr val="5324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7A0A680-8C8B-48F8-83A5-E6E814374722}"/>
              </a:ext>
            </a:extLst>
          </p:cNvPr>
          <p:cNvCxnSpPr>
            <a:cxnSpLocks/>
          </p:cNvCxnSpPr>
          <p:nvPr/>
        </p:nvCxnSpPr>
        <p:spPr>
          <a:xfrm>
            <a:off x="2815628" y="5818574"/>
            <a:ext cx="6725215" cy="415818"/>
          </a:xfrm>
          <a:prstGeom prst="straightConnector1">
            <a:avLst/>
          </a:prstGeom>
          <a:ln w="25400">
            <a:solidFill>
              <a:srgbClr val="5324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492E088B-D53A-48FD-818F-D0C83AB7FEBA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2580238" y="3670049"/>
            <a:ext cx="5979585" cy="1649280"/>
          </a:xfrm>
          <a:prstGeom prst="straightConnector1">
            <a:avLst/>
          </a:prstGeom>
          <a:ln w="25400">
            <a:solidFill>
              <a:srgbClr val="CF3E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7761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254B65F-14A6-4A4C-A5F5-421B363817BC}"/>
              </a:ext>
            </a:extLst>
          </p:cNvPr>
          <p:cNvSpPr txBox="1"/>
          <p:nvPr/>
        </p:nvSpPr>
        <p:spPr>
          <a:xfrm>
            <a:off x="506996" y="731890"/>
            <a:ext cx="1086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Herramienta de identificación de cultivos y otras cubiertas (naturales o artificiales)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D772127-E8D8-4DFA-A502-E707A470F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734" y="2145375"/>
            <a:ext cx="2030864" cy="1425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309DFFC-E2BD-4805-AF32-AE461D401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358" y="2154741"/>
            <a:ext cx="1303461" cy="1442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0520FD5-7DE6-435D-B67A-57B8EA44E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310" y="3730775"/>
            <a:ext cx="2046512" cy="1755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FC10B6E-F5E9-4FF5-B641-E4C62DF5A7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0501" y="3711617"/>
            <a:ext cx="1547943" cy="177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A86D207A-85CF-42D4-80DD-DFF52138CFC6}"/>
              </a:ext>
            </a:extLst>
          </p:cNvPr>
          <p:cNvSpPr txBox="1">
            <a:spLocks/>
          </p:cNvSpPr>
          <p:nvPr/>
        </p:nvSpPr>
        <p:spPr>
          <a:xfrm>
            <a:off x="2812532" y="1815333"/>
            <a:ext cx="2057400" cy="378679"/>
          </a:xfrm>
          <a:prstGeom prst="rect">
            <a:avLst/>
          </a:prstGeom>
        </p:spPr>
        <p:txBody>
          <a:bodyPr vert="horz" lIns="0" tIns="34290" rIns="0" bIns="3429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2100" b="1" dirty="0">
                <a:solidFill>
                  <a:srgbClr val="C00000"/>
                </a:solidFill>
                <a:sym typeface="Wingdings" panose="05000000000000000000" pitchFamily="2" charset="2"/>
              </a:rPr>
              <a:t>Cardinalidad</a:t>
            </a:r>
            <a:endParaRPr lang="es-ES" sz="2100" b="1" dirty="0">
              <a:solidFill>
                <a:srgbClr val="532476"/>
              </a:solidFill>
              <a:sym typeface="Wingdings" panose="05000000000000000000" pitchFamily="2" charset="2"/>
            </a:endParaRPr>
          </a:p>
        </p:txBody>
      </p:sp>
      <p:sp>
        <p:nvSpPr>
          <p:cNvPr id="30" name="Marcador de contenido 2">
            <a:extLst>
              <a:ext uri="{FF2B5EF4-FFF2-40B4-BE49-F238E27FC236}">
                <a16:creationId xmlns:a16="http://schemas.microsoft.com/office/drawing/2014/main" id="{4F69312C-F62A-4E18-9C07-E3D45086FC2B}"/>
              </a:ext>
            </a:extLst>
          </p:cNvPr>
          <p:cNvSpPr txBox="1">
            <a:spLocks/>
          </p:cNvSpPr>
          <p:nvPr/>
        </p:nvSpPr>
        <p:spPr>
          <a:xfrm>
            <a:off x="2432628" y="3139132"/>
            <a:ext cx="507499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Maíz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C420CE37-38AC-45C7-BD87-6726C87F0458}"/>
              </a:ext>
            </a:extLst>
          </p:cNvPr>
          <p:cNvSpPr txBox="1">
            <a:spLocks/>
          </p:cNvSpPr>
          <p:nvPr/>
        </p:nvSpPr>
        <p:spPr>
          <a:xfrm>
            <a:off x="1858302" y="3442792"/>
            <a:ext cx="653096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Cebada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85322827-CDAF-4C8E-878C-CA520AB860D9}"/>
              </a:ext>
            </a:extLst>
          </p:cNvPr>
          <p:cNvSpPr txBox="1">
            <a:spLocks/>
          </p:cNvSpPr>
          <p:nvPr/>
        </p:nvSpPr>
        <p:spPr>
          <a:xfrm>
            <a:off x="1951376" y="4876625"/>
            <a:ext cx="653096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Cebada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3" name="Marcador de contenido 2">
            <a:extLst>
              <a:ext uri="{FF2B5EF4-FFF2-40B4-BE49-F238E27FC236}">
                <a16:creationId xmlns:a16="http://schemas.microsoft.com/office/drawing/2014/main" id="{16DBA518-565C-4FCC-BE21-AC180BE2466C}"/>
              </a:ext>
            </a:extLst>
          </p:cNvPr>
          <p:cNvSpPr txBox="1">
            <a:spLocks/>
          </p:cNvSpPr>
          <p:nvPr/>
        </p:nvSpPr>
        <p:spPr>
          <a:xfrm>
            <a:off x="4520104" y="4670637"/>
            <a:ext cx="653096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Cebada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7CC477FB-31CE-4919-9822-BF91FED314DC}"/>
              </a:ext>
            </a:extLst>
          </p:cNvPr>
          <p:cNvSpPr txBox="1">
            <a:spLocks/>
          </p:cNvSpPr>
          <p:nvPr/>
        </p:nvSpPr>
        <p:spPr>
          <a:xfrm>
            <a:off x="4193668" y="3851901"/>
            <a:ext cx="507499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Maíz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5" name="Marcador de contenido 2">
            <a:extLst>
              <a:ext uri="{FF2B5EF4-FFF2-40B4-BE49-F238E27FC236}">
                <a16:creationId xmlns:a16="http://schemas.microsoft.com/office/drawing/2014/main" id="{4FEE15BB-12C7-45E4-A6E8-16BD0C52F70B}"/>
              </a:ext>
            </a:extLst>
          </p:cNvPr>
          <p:cNvSpPr txBox="1">
            <a:spLocks/>
          </p:cNvSpPr>
          <p:nvPr/>
        </p:nvSpPr>
        <p:spPr>
          <a:xfrm rot="3188136">
            <a:off x="4286915" y="2764536"/>
            <a:ext cx="649035" cy="38893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Cebada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6" name="Marcador de contenido 2">
            <a:extLst>
              <a:ext uri="{FF2B5EF4-FFF2-40B4-BE49-F238E27FC236}">
                <a16:creationId xmlns:a16="http://schemas.microsoft.com/office/drawing/2014/main" id="{C61FCD60-46DB-4558-AE33-56FB3FA3A23C}"/>
              </a:ext>
            </a:extLst>
          </p:cNvPr>
          <p:cNvSpPr txBox="1">
            <a:spLocks/>
          </p:cNvSpPr>
          <p:nvPr/>
        </p:nvSpPr>
        <p:spPr>
          <a:xfrm rot="3401734">
            <a:off x="3690874" y="3334487"/>
            <a:ext cx="1505153" cy="388931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050" b="1" dirty="0">
                <a:sym typeface="Wingdings" panose="05000000000000000000" pitchFamily="2" charset="2"/>
              </a:rPr>
              <a:t>Suelo desnudo</a:t>
            </a:r>
            <a:endParaRPr lang="es-ES" sz="825" b="1" dirty="0">
              <a:sym typeface="Wingdings" panose="05000000000000000000" pitchFamily="2" charset="2"/>
            </a:endParaRPr>
          </a:p>
        </p:txBody>
      </p:sp>
      <p:sp>
        <p:nvSpPr>
          <p:cNvPr id="37" name="Marcador de contenido 2">
            <a:extLst>
              <a:ext uri="{FF2B5EF4-FFF2-40B4-BE49-F238E27FC236}">
                <a16:creationId xmlns:a16="http://schemas.microsoft.com/office/drawing/2014/main" id="{56746352-42CD-44EF-982E-942EDE563BBD}"/>
              </a:ext>
            </a:extLst>
          </p:cNvPr>
          <p:cNvSpPr txBox="1">
            <a:spLocks/>
          </p:cNvSpPr>
          <p:nvPr/>
        </p:nvSpPr>
        <p:spPr>
          <a:xfrm>
            <a:off x="2510618" y="4427310"/>
            <a:ext cx="653096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Girasol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8" name="Marcador de contenido 2">
            <a:extLst>
              <a:ext uri="{FF2B5EF4-FFF2-40B4-BE49-F238E27FC236}">
                <a16:creationId xmlns:a16="http://schemas.microsoft.com/office/drawing/2014/main" id="{307016BB-75D6-4409-83EF-14DBE0680E01}"/>
              </a:ext>
            </a:extLst>
          </p:cNvPr>
          <p:cNvSpPr txBox="1">
            <a:spLocks/>
          </p:cNvSpPr>
          <p:nvPr/>
        </p:nvSpPr>
        <p:spPr>
          <a:xfrm rot="3255406">
            <a:off x="2723187" y="4223064"/>
            <a:ext cx="649035" cy="388931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Veza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9" name="Marcador de contenido 2">
            <a:extLst>
              <a:ext uri="{FF2B5EF4-FFF2-40B4-BE49-F238E27FC236}">
                <a16:creationId xmlns:a16="http://schemas.microsoft.com/office/drawing/2014/main" id="{1D0E281A-5313-40EB-802A-CCB54696CC5F}"/>
              </a:ext>
            </a:extLst>
          </p:cNvPr>
          <p:cNvSpPr txBox="1">
            <a:spLocks/>
          </p:cNvSpPr>
          <p:nvPr/>
        </p:nvSpPr>
        <p:spPr>
          <a:xfrm>
            <a:off x="2489154" y="3782863"/>
            <a:ext cx="948610" cy="241445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b="1" dirty="0">
                <a:sym typeface="Wingdings" panose="05000000000000000000" pitchFamily="2" charset="2"/>
              </a:rPr>
              <a:t>Suelo desnudo</a:t>
            </a:r>
            <a:endParaRPr lang="es-ES" sz="788" b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606679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254B65F-14A6-4A4C-A5F5-421B363817BC}"/>
              </a:ext>
            </a:extLst>
          </p:cNvPr>
          <p:cNvSpPr txBox="1"/>
          <p:nvPr/>
        </p:nvSpPr>
        <p:spPr>
          <a:xfrm>
            <a:off x="506996" y="731890"/>
            <a:ext cx="1086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Herramienta de identificación de cultivos y otras cubiertas (naturales o artificiales)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D772127-E8D8-4DFA-A502-E707A470F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734" y="2145375"/>
            <a:ext cx="2030864" cy="1425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309DFFC-E2BD-4805-AF32-AE461D401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358" y="2154741"/>
            <a:ext cx="1303461" cy="1442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0520FD5-7DE6-435D-B67A-57B8EA44E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310" y="3730775"/>
            <a:ext cx="2046512" cy="1755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FC10B6E-F5E9-4FF5-B641-E4C62DF5A7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0501" y="3711617"/>
            <a:ext cx="1547943" cy="177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A86D207A-85CF-42D4-80DD-DFF52138CFC6}"/>
              </a:ext>
            </a:extLst>
          </p:cNvPr>
          <p:cNvSpPr txBox="1">
            <a:spLocks/>
          </p:cNvSpPr>
          <p:nvPr/>
        </p:nvSpPr>
        <p:spPr>
          <a:xfrm>
            <a:off x="2812532" y="1815333"/>
            <a:ext cx="2057400" cy="378679"/>
          </a:xfrm>
          <a:prstGeom prst="rect">
            <a:avLst/>
          </a:prstGeom>
        </p:spPr>
        <p:txBody>
          <a:bodyPr vert="horz" lIns="0" tIns="34290" rIns="0" bIns="3429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2100" b="1" dirty="0">
                <a:solidFill>
                  <a:srgbClr val="C00000"/>
                </a:solidFill>
                <a:sym typeface="Wingdings" panose="05000000000000000000" pitchFamily="2" charset="2"/>
              </a:rPr>
              <a:t>Cardinalidad</a:t>
            </a:r>
            <a:endParaRPr lang="es-ES" sz="2100" b="1" dirty="0">
              <a:solidFill>
                <a:srgbClr val="532476"/>
              </a:solidFill>
              <a:sym typeface="Wingdings" panose="05000000000000000000" pitchFamily="2" charset="2"/>
            </a:endParaRPr>
          </a:p>
        </p:txBody>
      </p:sp>
      <p:sp>
        <p:nvSpPr>
          <p:cNvPr id="30" name="Marcador de contenido 2">
            <a:extLst>
              <a:ext uri="{FF2B5EF4-FFF2-40B4-BE49-F238E27FC236}">
                <a16:creationId xmlns:a16="http://schemas.microsoft.com/office/drawing/2014/main" id="{4F69312C-F62A-4E18-9C07-E3D45086FC2B}"/>
              </a:ext>
            </a:extLst>
          </p:cNvPr>
          <p:cNvSpPr txBox="1">
            <a:spLocks/>
          </p:cNvSpPr>
          <p:nvPr/>
        </p:nvSpPr>
        <p:spPr>
          <a:xfrm>
            <a:off x="2432628" y="3139132"/>
            <a:ext cx="507499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Maíz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C420CE37-38AC-45C7-BD87-6726C87F0458}"/>
              </a:ext>
            </a:extLst>
          </p:cNvPr>
          <p:cNvSpPr txBox="1">
            <a:spLocks/>
          </p:cNvSpPr>
          <p:nvPr/>
        </p:nvSpPr>
        <p:spPr>
          <a:xfrm>
            <a:off x="1858302" y="3442792"/>
            <a:ext cx="653096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Cebada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85322827-CDAF-4C8E-878C-CA520AB860D9}"/>
              </a:ext>
            </a:extLst>
          </p:cNvPr>
          <p:cNvSpPr txBox="1">
            <a:spLocks/>
          </p:cNvSpPr>
          <p:nvPr/>
        </p:nvSpPr>
        <p:spPr>
          <a:xfrm>
            <a:off x="1951376" y="4876625"/>
            <a:ext cx="653096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Cebada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3" name="Marcador de contenido 2">
            <a:extLst>
              <a:ext uri="{FF2B5EF4-FFF2-40B4-BE49-F238E27FC236}">
                <a16:creationId xmlns:a16="http://schemas.microsoft.com/office/drawing/2014/main" id="{16DBA518-565C-4FCC-BE21-AC180BE2466C}"/>
              </a:ext>
            </a:extLst>
          </p:cNvPr>
          <p:cNvSpPr txBox="1">
            <a:spLocks/>
          </p:cNvSpPr>
          <p:nvPr/>
        </p:nvSpPr>
        <p:spPr>
          <a:xfrm>
            <a:off x="4520104" y="4670637"/>
            <a:ext cx="653096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Cebada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7CC477FB-31CE-4919-9822-BF91FED314DC}"/>
              </a:ext>
            </a:extLst>
          </p:cNvPr>
          <p:cNvSpPr txBox="1">
            <a:spLocks/>
          </p:cNvSpPr>
          <p:nvPr/>
        </p:nvSpPr>
        <p:spPr>
          <a:xfrm>
            <a:off x="4193668" y="3851901"/>
            <a:ext cx="507499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Maíz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5" name="Marcador de contenido 2">
            <a:extLst>
              <a:ext uri="{FF2B5EF4-FFF2-40B4-BE49-F238E27FC236}">
                <a16:creationId xmlns:a16="http://schemas.microsoft.com/office/drawing/2014/main" id="{4FEE15BB-12C7-45E4-A6E8-16BD0C52F70B}"/>
              </a:ext>
            </a:extLst>
          </p:cNvPr>
          <p:cNvSpPr txBox="1">
            <a:spLocks/>
          </p:cNvSpPr>
          <p:nvPr/>
        </p:nvSpPr>
        <p:spPr>
          <a:xfrm rot="3188136">
            <a:off x="4286915" y="2764536"/>
            <a:ext cx="649035" cy="38893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Cebada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6" name="Marcador de contenido 2">
            <a:extLst>
              <a:ext uri="{FF2B5EF4-FFF2-40B4-BE49-F238E27FC236}">
                <a16:creationId xmlns:a16="http://schemas.microsoft.com/office/drawing/2014/main" id="{C61FCD60-46DB-4558-AE33-56FB3FA3A23C}"/>
              </a:ext>
            </a:extLst>
          </p:cNvPr>
          <p:cNvSpPr txBox="1">
            <a:spLocks/>
          </p:cNvSpPr>
          <p:nvPr/>
        </p:nvSpPr>
        <p:spPr>
          <a:xfrm rot="3401734">
            <a:off x="3690874" y="3334487"/>
            <a:ext cx="1505153" cy="388931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050" b="1" dirty="0">
                <a:sym typeface="Wingdings" panose="05000000000000000000" pitchFamily="2" charset="2"/>
              </a:rPr>
              <a:t>Suelo desnudo</a:t>
            </a:r>
            <a:endParaRPr lang="es-ES" sz="825" b="1" dirty="0">
              <a:sym typeface="Wingdings" panose="05000000000000000000" pitchFamily="2" charset="2"/>
            </a:endParaRPr>
          </a:p>
        </p:txBody>
      </p:sp>
      <p:sp>
        <p:nvSpPr>
          <p:cNvPr id="37" name="Marcador de contenido 2">
            <a:extLst>
              <a:ext uri="{FF2B5EF4-FFF2-40B4-BE49-F238E27FC236}">
                <a16:creationId xmlns:a16="http://schemas.microsoft.com/office/drawing/2014/main" id="{56746352-42CD-44EF-982E-942EDE563BBD}"/>
              </a:ext>
            </a:extLst>
          </p:cNvPr>
          <p:cNvSpPr txBox="1">
            <a:spLocks/>
          </p:cNvSpPr>
          <p:nvPr/>
        </p:nvSpPr>
        <p:spPr>
          <a:xfrm>
            <a:off x="2510618" y="4427310"/>
            <a:ext cx="653096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Girasol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8" name="Marcador de contenido 2">
            <a:extLst>
              <a:ext uri="{FF2B5EF4-FFF2-40B4-BE49-F238E27FC236}">
                <a16:creationId xmlns:a16="http://schemas.microsoft.com/office/drawing/2014/main" id="{307016BB-75D6-4409-83EF-14DBE0680E01}"/>
              </a:ext>
            </a:extLst>
          </p:cNvPr>
          <p:cNvSpPr txBox="1">
            <a:spLocks/>
          </p:cNvSpPr>
          <p:nvPr/>
        </p:nvSpPr>
        <p:spPr>
          <a:xfrm rot="3255406">
            <a:off x="2723187" y="4223064"/>
            <a:ext cx="649035" cy="388931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Veza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9" name="Marcador de contenido 2">
            <a:extLst>
              <a:ext uri="{FF2B5EF4-FFF2-40B4-BE49-F238E27FC236}">
                <a16:creationId xmlns:a16="http://schemas.microsoft.com/office/drawing/2014/main" id="{1D0E281A-5313-40EB-802A-CCB54696CC5F}"/>
              </a:ext>
            </a:extLst>
          </p:cNvPr>
          <p:cNvSpPr txBox="1">
            <a:spLocks/>
          </p:cNvSpPr>
          <p:nvPr/>
        </p:nvSpPr>
        <p:spPr>
          <a:xfrm>
            <a:off x="2489154" y="3782863"/>
            <a:ext cx="948610" cy="241445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b="1" dirty="0">
                <a:sym typeface="Wingdings" panose="05000000000000000000" pitchFamily="2" charset="2"/>
              </a:rPr>
              <a:t>Suelo desnudo</a:t>
            </a:r>
            <a:endParaRPr lang="es-ES" sz="788" b="1" dirty="0">
              <a:sym typeface="Wingdings" panose="05000000000000000000" pitchFamily="2" charset="2"/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5386E7EC-97AB-4873-AE32-78D822E3CEE5}"/>
              </a:ext>
            </a:extLst>
          </p:cNvPr>
          <p:cNvCxnSpPr>
            <a:cxnSpLocks/>
          </p:cNvCxnSpPr>
          <p:nvPr/>
        </p:nvCxnSpPr>
        <p:spPr>
          <a:xfrm>
            <a:off x="3407378" y="2123764"/>
            <a:ext cx="903469" cy="6677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63500" dir="5400000" algn="ctr" rotWithShape="0">
              <a:srgbClr val="000000">
                <a:alpha val="9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1130223A-53CB-4EE6-8684-B56E1ED45BC3}"/>
              </a:ext>
            </a:extLst>
          </p:cNvPr>
          <p:cNvCxnSpPr>
            <a:cxnSpLocks/>
          </p:cNvCxnSpPr>
          <p:nvPr/>
        </p:nvCxnSpPr>
        <p:spPr>
          <a:xfrm flipH="1">
            <a:off x="1950578" y="2123764"/>
            <a:ext cx="1271143" cy="8729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63500" dir="5400000" algn="ctr" rotWithShape="0">
              <a:srgbClr val="000000">
                <a:alpha val="9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D7907B7A-41F2-42C6-89CD-FBA71D4F39E4}"/>
              </a:ext>
            </a:extLst>
          </p:cNvPr>
          <p:cNvCxnSpPr>
            <a:cxnSpLocks/>
          </p:cNvCxnSpPr>
          <p:nvPr/>
        </p:nvCxnSpPr>
        <p:spPr>
          <a:xfrm>
            <a:off x="3473742" y="2443022"/>
            <a:ext cx="641120" cy="15812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63500" dir="5400000" algn="ctr" rotWithShape="0">
              <a:srgbClr val="000000">
                <a:alpha val="9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30B9066F-C6B4-4925-9336-9FBFFC7D50D5}"/>
              </a:ext>
            </a:extLst>
          </p:cNvPr>
          <p:cNvCxnSpPr>
            <a:cxnSpLocks/>
          </p:cNvCxnSpPr>
          <p:nvPr/>
        </p:nvCxnSpPr>
        <p:spPr>
          <a:xfrm flipH="1">
            <a:off x="2250188" y="2123764"/>
            <a:ext cx="1036075" cy="26648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63500" dir="5400000" algn="ctr" rotWithShape="0">
              <a:srgbClr val="000000">
                <a:alpha val="9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9897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254B65F-14A6-4A4C-A5F5-421B363817BC}"/>
              </a:ext>
            </a:extLst>
          </p:cNvPr>
          <p:cNvSpPr txBox="1"/>
          <p:nvPr/>
        </p:nvSpPr>
        <p:spPr>
          <a:xfrm>
            <a:off x="506996" y="731890"/>
            <a:ext cx="1086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Herramienta de identificación de cultivos y otras cubiertas (naturales o artificiales)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D772127-E8D8-4DFA-A502-E707A470F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734" y="2145375"/>
            <a:ext cx="2030864" cy="1425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309DFFC-E2BD-4805-AF32-AE461D401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358" y="2154741"/>
            <a:ext cx="1303461" cy="1442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0520FD5-7DE6-435D-B67A-57B8EA44E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310" y="3730775"/>
            <a:ext cx="2046512" cy="1755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FC10B6E-F5E9-4FF5-B641-E4C62DF5A7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0501" y="3711617"/>
            <a:ext cx="1547943" cy="177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1CF3D56-DA83-4306-9951-0671232F64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5395" y="2665737"/>
            <a:ext cx="1895097" cy="1372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540B80B-2211-4D86-97E8-79D929DFB5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5920" y="2683165"/>
            <a:ext cx="2115818" cy="1357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A86D207A-85CF-42D4-80DD-DFF52138CFC6}"/>
              </a:ext>
            </a:extLst>
          </p:cNvPr>
          <p:cNvSpPr txBox="1">
            <a:spLocks/>
          </p:cNvSpPr>
          <p:nvPr/>
        </p:nvSpPr>
        <p:spPr>
          <a:xfrm>
            <a:off x="2812532" y="1815333"/>
            <a:ext cx="2057400" cy="378679"/>
          </a:xfrm>
          <a:prstGeom prst="rect">
            <a:avLst/>
          </a:prstGeom>
        </p:spPr>
        <p:txBody>
          <a:bodyPr vert="horz" lIns="0" tIns="34290" rIns="0" bIns="3429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2100" b="1" dirty="0">
                <a:solidFill>
                  <a:srgbClr val="C00000"/>
                </a:solidFill>
                <a:sym typeface="Wingdings" panose="05000000000000000000" pitchFamily="2" charset="2"/>
              </a:rPr>
              <a:t>Cardinalidad</a:t>
            </a:r>
            <a:endParaRPr lang="es-ES" sz="2100" b="1" dirty="0">
              <a:solidFill>
                <a:srgbClr val="532476"/>
              </a:solidFill>
              <a:sym typeface="Wingdings" panose="05000000000000000000" pitchFamily="2" charset="2"/>
            </a:endParaRP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A9395ABB-EBCD-40C8-BC6B-633A117419D7}"/>
              </a:ext>
            </a:extLst>
          </p:cNvPr>
          <p:cNvSpPr txBox="1">
            <a:spLocks/>
          </p:cNvSpPr>
          <p:nvPr/>
        </p:nvSpPr>
        <p:spPr>
          <a:xfrm>
            <a:off x="7705229" y="1801340"/>
            <a:ext cx="2532201" cy="454737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2100" b="1" dirty="0">
                <a:solidFill>
                  <a:srgbClr val="532476"/>
                </a:solidFill>
                <a:sym typeface="Wingdings" panose="05000000000000000000" pitchFamily="2" charset="2"/>
              </a:rPr>
              <a:t>Heterogeneidad</a:t>
            </a:r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CC0A7D7D-123A-4835-8DD0-20C90A7674BD}"/>
              </a:ext>
            </a:extLst>
          </p:cNvPr>
          <p:cNvSpPr txBox="1">
            <a:spLocks/>
          </p:cNvSpPr>
          <p:nvPr/>
        </p:nvSpPr>
        <p:spPr>
          <a:xfrm>
            <a:off x="6685411" y="2873127"/>
            <a:ext cx="1756327" cy="319588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Suelo desnudo/Girasol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6ED827B9-6CF5-4CAC-B8C6-78BEE35FBB28}"/>
              </a:ext>
            </a:extLst>
          </p:cNvPr>
          <p:cNvSpPr txBox="1">
            <a:spLocks/>
          </p:cNvSpPr>
          <p:nvPr/>
        </p:nvSpPr>
        <p:spPr>
          <a:xfrm>
            <a:off x="9209891" y="3245246"/>
            <a:ext cx="1212470" cy="319588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Trigo/Centeno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EAEA8A95-4752-4EFF-8EC5-8F0B1CE725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9696" y="4102170"/>
            <a:ext cx="2655713" cy="1372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5E8B0E4C-9782-456E-A727-53B06F08BB73}"/>
              </a:ext>
            </a:extLst>
          </p:cNvPr>
          <p:cNvSpPr txBox="1">
            <a:spLocks/>
          </p:cNvSpPr>
          <p:nvPr/>
        </p:nvSpPr>
        <p:spPr>
          <a:xfrm rot="1481109">
            <a:off x="8298058" y="4734356"/>
            <a:ext cx="1442128" cy="284539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Pasto/Cultivo forrajes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742A00AE-AB20-4A4B-87AE-E9C824CF45DB}"/>
              </a:ext>
            </a:extLst>
          </p:cNvPr>
          <p:cNvSpPr txBox="1">
            <a:spLocks/>
          </p:cNvSpPr>
          <p:nvPr/>
        </p:nvSpPr>
        <p:spPr>
          <a:xfrm>
            <a:off x="7434749" y="4322183"/>
            <a:ext cx="784733" cy="284539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Pasto/Trigo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0" name="Marcador de contenido 2">
            <a:extLst>
              <a:ext uri="{FF2B5EF4-FFF2-40B4-BE49-F238E27FC236}">
                <a16:creationId xmlns:a16="http://schemas.microsoft.com/office/drawing/2014/main" id="{4F69312C-F62A-4E18-9C07-E3D45086FC2B}"/>
              </a:ext>
            </a:extLst>
          </p:cNvPr>
          <p:cNvSpPr txBox="1">
            <a:spLocks/>
          </p:cNvSpPr>
          <p:nvPr/>
        </p:nvSpPr>
        <p:spPr>
          <a:xfrm>
            <a:off x="2432628" y="3139132"/>
            <a:ext cx="507499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Maíz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C420CE37-38AC-45C7-BD87-6726C87F0458}"/>
              </a:ext>
            </a:extLst>
          </p:cNvPr>
          <p:cNvSpPr txBox="1">
            <a:spLocks/>
          </p:cNvSpPr>
          <p:nvPr/>
        </p:nvSpPr>
        <p:spPr>
          <a:xfrm>
            <a:off x="1858302" y="3442792"/>
            <a:ext cx="653096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Cebada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85322827-CDAF-4C8E-878C-CA520AB860D9}"/>
              </a:ext>
            </a:extLst>
          </p:cNvPr>
          <p:cNvSpPr txBox="1">
            <a:spLocks/>
          </p:cNvSpPr>
          <p:nvPr/>
        </p:nvSpPr>
        <p:spPr>
          <a:xfrm>
            <a:off x="1951376" y="4876625"/>
            <a:ext cx="653096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Cebada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3" name="Marcador de contenido 2">
            <a:extLst>
              <a:ext uri="{FF2B5EF4-FFF2-40B4-BE49-F238E27FC236}">
                <a16:creationId xmlns:a16="http://schemas.microsoft.com/office/drawing/2014/main" id="{16DBA518-565C-4FCC-BE21-AC180BE2466C}"/>
              </a:ext>
            </a:extLst>
          </p:cNvPr>
          <p:cNvSpPr txBox="1">
            <a:spLocks/>
          </p:cNvSpPr>
          <p:nvPr/>
        </p:nvSpPr>
        <p:spPr>
          <a:xfrm>
            <a:off x="4520104" y="4670637"/>
            <a:ext cx="653096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Cebada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7CC477FB-31CE-4919-9822-BF91FED314DC}"/>
              </a:ext>
            </a:extLst>
          </p:cNvPr>
          <p:cNvSpPr txBox="1">
            <a:spLocks/>
          </p:cNvSpPr>
          <p:nvPr/>
        </p:nvSpPr>
        <p:spPr>
          <a:xfrm>
            <a:off x="4193668" y="3851901"/>
            <a:ext cx="507499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Maíz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5" name="Marcador de contenido 2">
            <a:extLst>
              <a:ext uri="{FF2B5EF4-FFF2-40B4-BE49-F238E27FC236}">
                <a16:creationId xmlns:a16="http://schemas.microsoft.com/office/drawing/2014/main" id="{4FEE15BB-12C7-45E4-A6E8-16BD0C52F70B}"/>
              </a:ext>
            </a:extLst>
          </p:cNvPr>
          <p:cNvSpPr txBox="1">
            <a:spLocks/>
          </p:cNvSpPr>
          <p:nvPr/>
        </p:nvSpPr>
        <p:spPr>
          <a:xfrm rot="3188136">
            <a:off x="4286915" y="2764536"/>
            <a:ext cx="649035" cy="38893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Cebada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6" name="Marcador de contenido 2">
            <a:extLst>
              <a:ext uri="{FF2B5EF4-FFF2-40B4-BE49-F238E27FC236}">
                <a16:creationId xmlns:a16="http://schemas.microsoft.com/office/drawing/2014/main" id="{C61FCD60-46DB-4558-AE33-56FB3FA3A23C}"/>
              </a:ext>
            </a:extLst>
          </p:cNvPr>
          <p:cNvSpPr txBox="1">
            <a:spLocks/>
          </p:cNvSpPr>
          <p:nvPr/>
        </p:nvSpPr>
        <p:spPr>
          <a:xfrm rot="3401734">
            <a:off x="3690874" y="3334487"/>
            <a:ext cx="1505153" cy="388931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050" b="1" dirty="0">
                <a:sym typeface="Wingdings" panose="05000000000000000000" pitchFamily="2" charset="2"/>
              </a:rPr>
              <a:t>Suelo desnudo</a:t>
            </a:r>
            <a:endParaRPr lang="es-ES" sz="825" b="1" dirty="0">
              <a:sym typeface="Wingdings" panose="05000000000000000000" pitchFamily="2" charset="2"/>
            </a:endParaRPr>
          </a:p>
        </p:txBody>
      </p:sp>
      <p:sp>
        <p:nvSpPr>
          <p:cNvPr id="37" name="Marcador de contenido 2">
            <a:extLst>
              <a:ext uri="{FF2B5EF4-FFF2-40B4-BE49-F238E27FC236}">
                <a16:creationId xmlns:a16="http://schemas.microsoft.com/office/drawing/2014/main" id="{56746352-42CD-44EF-982E-942EDE563BBD}"/>
              </a:ext>
            </a:extLst>
          </p:cNvPr>
          <p:cNvSpPr txBox="1">
            <a:spLocks/>
          </p:cNvSpPr>
          <p:nvPr/>
        </p:nvSpPr>
        <p:spPr>
          <a:xfrm>
            <a:off x="2510618" y="4427310"/>
            <a:ext cx="653096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Girasol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8" name="Marcador de contenido 2">
            <a:extLst>
              <a:ext uri="{FF2B5EF4-FFF2-40B4-BE49-F238E27FC236}">
                <a16:creationId xmlns:a16="http://schemas.microsoft.com/office/drawing/2014/main" id="{307016BB-75D6-4409-83EF-14DBE0680E01}"/>
              </a:ext>
            </a:extLst>
          </p:cNvPr>
          <p:cNvSpPr txBox="1">
            <a:spLocks/>
          </p:cNvSpPr>
          <p:nvPr/>
        </p:nvSpPr>
        <p:spPr>
          <a:xfrm rot="3255406">
            <a:off x="2723187" y="4223064"/>
            <a:ext cx="649035" cy="388931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Veza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9" name="Marcador de contenido 2">
            <a:extLst>
              <a:ext uri="{FF2B5EF4-FFF2-40B4-BE49-F238E27FC236}">
                <a16:creationId xmlns:a16="http://schemas.microsoft.com/office/drawing/2014/main" id="{1D0E281A-5313-40EB-802A-CCB54696CC5F}"/>
              </a:ext>
            </a:extLst>
          </p:cNvPr>
          <p:cNvSpPr txBox="1">
            <a:spLocks/>
          </p:cNvSpPr>
          <p:nvPr/>
        </p:nvSpPr>
        <p:spPr>
          <a:xfrm>
            <a:off x="2489154" y="3782863"/>
            <a:ext cx="948610" cy="241445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b="1" dirty="0">
                <a:sym typeface="Wingdings" panose="05000000000000000000" pitchFamily="2" charset="2"/>
              </a:rPr>
              <a:t>Suelo desnudo</a:t>
            </a:r>
            <a:endParaRPr lang="es-ES" sz="788" b="1" dirty="0">
              <a:sym typeface="Wingdings" panose="05000000000000000000" pitchFamily="2" charset="2"/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5386E7EC-97AB-4873-AE32-78D822E3CEE5}"/>
              </a:ext>
            </a:extLst>
          </p:cNvPr>
          <p:cNvCxnSpPr>
            <a:cxnSpLocks/>
          </p:cNvCxnSpPr>
          <p:nvPr/>
        </p:nvCxnSpPr>
        <p:spPr>
          <a:xfrm>
            <a:off x="3407378" y="2123764"/>
            <a:ext cx="903469" cy="6677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63500" dir="5400000" algn="ctr" rotWithShape="0">
              <a:srgbClr val="000000">
                <a:alpha val="9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1130223A-53CB-4EE6-8684-B56E1ED45BC3}"/>
              </a:ext>
            </a:extLst>
          </p:cNvPr>
          <p:cNvCxnSpPr>
            <a:cxnSpLocks/>
          </p:cNvCxnSpPr>
          <p:nvPr/>
        </p:nvCxnSpPr>
        <p:spPr>
          <a:xfrm flipH="1">
            <a:off x="1950578" y="2123764"/>
            <a:ext cx="1271143" cy="8729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63500" dir="5400000" algn="ctr" rotWithShape="0">
              <a:srgbClr val="000000">
                <a:alpha val="9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D7907B7A-41F2-42C6-89CD-FBA71D4F39E4}"/>
              </a:ext>
            </a:extLst>
          </p:cNvPr>
          <p:cNvCxnSpPr>
            <a:cxnSpLocks/>
          </p:cNvCxnSpPr>
          <p:nvPr/>
        </p:nvCxnSpPr>
        <p:spPr>
          <a:xfrm>
            <a:off x="3473742" y="2443022"/>
            <a:ext cx="641120" cy="15812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63500" dir="5400000" algn="ctr" rotWithShape="0">
              <a:srgbClr val="000000">
                <a:alpha val="9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30B9066F-C6B4-4925-9336-9FBFFC7D50D5}"/>
              </a:ext>
            </a:extLst>
          </p:cNvPr>
          <p:cNvCxnSpPr>
            <a:cxnSpLocks/>
          </p:cNvCxnSpPr>
          <p:nvPr/>
        </p:nvCxnSpPr>
        <p:spPr>
          <a:xfrm flipH="1">
            <a:off x="2250188" y="2123764"/>
            <a:ext cx="1036075" cy="26648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63500" dir="5400000" algn="ctr" rotWithShape="0">
              <a:srgbClr val="000000">
                <a:alpha val="9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820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8D414A4-90F8-42B9-A34F-53EAB612A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986" y="2176578"/>
            <a:ext cx="8038027" cy="993421"/>
          </a:xfrm>
        </p:spPr>
        <p:txBody>
          <a:bodyPr/>
          <a:lstStyle/>
          <a:p>
            <a:pPr algn="ctr"/>
            <a:r>
              <a:rPr lang="es-E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 del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E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istema de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onitorización de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E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uperficies (SMS)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64C574D-B86E-4A71-8E89-FFB4E0FD2E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958" y="211358"/>
            <a:ext cx="3908670" cy="81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72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254B65F-14A6-4A4C-A5F5-421B363817BC}"/>
              </a:ext>
            </a:extLst>
          </p:cNvPr>
          <p:cNvSpPr txBox="1"/>
          <p:nvPr/>
        </p:nvSpPr>
        <p:spPr>
          <a:xfrm>
            <a:off x="506996" y="731890"/>
            <a:ext cx="1086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Herramienta de identificación de cultivos y otras cubiertas (naturales o artificiales)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D772127-E8D8-4DFA-A502-E707A470F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734" y="2145375"/>
            <a:ext cx="2030864" cy="1425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309DFFC-E2BD-4805-AF32-AE461D401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358" y="2154741"/>
            <a:ext cx="1303461" cy="1442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0520FD5-7DE6-435D-B67A-57B8EA44E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310" y="3730775"/>
            <a:ext cx="2046512" cy="1755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FC10B6E-F5E9-4FF5-B641-E4C62DF5A7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0501" y="3711617"/>
            <a:ext cx="1547943" cy="177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1CF3D56-DA83-4306-9951-0671232F64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5395" y="2665737"/>
            <a:ext cx="1895097" cy="1372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540B80B-2211-4D86-97E8-79D929DFB5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5920" y="2683165"/>
            <a:ext cx="2115818" cy="1357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A86D207A-85CF-42D4-80DD-DFF52138CFC6}"/>
              </a:ext>
            </a:extLst>
          </p:cNvPr>
          <p:cNvSpPr txBox="1">
            <a:spLocks/>
          </p:cNvSpPr>
          <p:nvPr/>
        </p:nvSpPr>
        <p:spPr>
          <a:xfrm>
            <a:off x="2812532" y="1815333"/>
            <a:ext cx="2057400" cy="378679"/>
          </a:xfrm>
          <a:prstGeom prst="rect">
            <a:avLst/>
          </a:prstGeom>
        </p:spPr>
        <p:txBody>
          <a:bodyPr vert="horz" lIns="0" tIns="34290" rIns="0" bIns="3429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2100" b="1" dirty="0">
                <a:solidFill>
                  <a:srgbClr val="C00000"/>
                </a:solidFill>
                <a:sym typeface="Wingdings" panose="05000000000000000000" pitchFamily="2" charset="2"/>
              </a:rPr>
              <a:t>Cardinalidad</a:t>
            </a:r>
            <a:endParaRPr lang="es-ES" sz="2100" b="1" dirty="0">
              <a:solidFill>
                <a:srgbClr val="532476"/>
              </a:solidFill>
              <a:sym typeface="Wingdings" panose="05000000000000000000" pitchFamily="2" charset="2"/>
            </a:endParaRP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A9395ABB-EBCD-40C8-BC6B-633A117419D7}"/>
              </a:ext>
            </a:extLst>
          </p:cNvPr>
          <p:cNvSpPr txBox="1">
            <a:spLocks/>
          </p:cNvSpPr>
          <p:nvPr/>
        </p:nvSpPr>
        <p:spPr>
          <a:xfrm>
            <a:off x="7705229" y="1801340"/>
            <a:ext cx="2532201" cy="454737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2100" b="1" dirty="0">
                <a:solidFill>
                  <a:srgbClr val="532476"/>
                </a:solidFill>
                <a:sym typeface="Wingdings" panose="05000000000000000000" pitchFamily="2" charset="2"/>
              </a:rPr>
              <a:t>Heterogeneidad</a:t>
            </a:r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CC0A7D7D-123A-4835-8DD0-20C90A7674BD}"/>
              </a:ext>
            </a:extLst>
          </p:cNvPr>
          <p:cNvSpPr txBox="1">
            <a:spLocks/>
          </p:cNvSpPr>
          <p:nvPr/>
        </p:nvSpPr>
        <p:spPr>
          <a:xfrm>
            <a:off x="6685411" y="2873127"/>
            <a:ext cx="1756327" cy="319588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Suelo desnudo/Girasol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6ED827B9-6CF5-4CAC-B8C6-78BEE35FBB28}"/>
              </a:ext>
            </a:extLst>
          </p:cNvPr>
          <p:cNvSpPr txBox="1">
            <a:spLocks/>
          </p:cNvSpPr>
          <p:nvPr/>
        </p:nvSpPr>
        <p:spPr>
          <a:xfrm>
            <a:off x="9209891" y="3245246"/>
            <a:ext cx="1212470" cy="319588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Trigo/Centeno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EAEA8A95-4752-4EFF-8EC5-8F0B1CE725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9696" y="4102170"/>
            <a:ext cx="2655713" cy="1372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5E8B0E4C-9782-456E-A727-53B06F08BB73}"/>
              </a:ext>
            </a:extLst>
          </p:cNvPr>
          <p:cNvSpPr txBox="1">
            <a:spLocks/>
          </p:cNvSpPr>
          <p:nvPr/>
        </p:nvSpPr>
        <p:spPr>
          <a:xfrm rot="1481109">
            <a:off x="8298058" y="4734356"/>
            <a:ext cx="1442128" cy="284539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Pasto/Cultivo forrajes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742A00AE-AB20-4A4B-87AE-E9C824CF45DB}"/>
              </a:ext>
            </a:extLst>
          </p:cNvPr>
          <p:cNvSpPr txBox="1">
            <a:spLocks/>
          </p:cNvSpPr>
          <p:nvPr/>
        </p:nvSpPr>
        <p:spPr>
          <a:xfrm>
            <a:off x="7434749" y="4322183"/>
            <a:ext cx="784733" cy="284539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Pasto/Trigo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0" name="Marcador de contenido 2">
            <a:extLst>
              <a:ext uri="{FF2B5EF4-FFF2-40B4-BE49-F238E27FC236}">
                <a16:creationId xmlns:a16="http://schemas.microsoft.com/office/drawing/2014/main" id="{4F69312C-F62A-4E18-9C07-E3D45086FC2B}"/>
              </a:ext>
            </a:extLst>
          </p:cNvPr>
          <p:cNvSpPr txBox="1">
            <a:spLocks/>
          </p:cNvSpPr>
          <p:nvPr/>
        </p:nvSpPr>
        <p:spPr>
          <a:xfrm>
            <a:off x="2432628" y="3139132"/>
            <a:ext cx="507499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Maíz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C420CE37-38AC-45C7-BD87-6726C87F0458}"/>
              </a:ext>
            </a:extLst>
          </p:cNvPr>
          <p:cNvSpPr txBox="1">
            <a:spLocks/>
          </p:cNvSpPr>
          <p:nvPr/>
        </p:nvSpPr>
        <p:spPr>
          <a:xfrm>
            <a:off x="1858302" y="3442792"/>
            <a:ext cx="653096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Cebada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85322827-CDAF-4C8E-878C-CA520AB860D9}"/>
              </a:ext>
            </a:extLst>
          </p:cNvPr>
          <p:cNvSpPr txBox="1">
            <a:spLocks/>
          </p:cNvSpPr>
          <p:nvPr/>
        </p:nvSpPr>
        <p:spPr>
          <a:xfrm>
            <a:off x="1951376" y="4876625"/>
            <a:ext cx="653096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Cebada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3" name="Marcador de contenido 2">
            <a:extLst>
              <a:ext uri="{FF2B5EF4-FFF2-40B4-BE49-F238E27FC236}">
                <a16:creationId xmlns:a16="http://schemas.microsoft.com/office/drawing/2014/main" id="{16DBA518-565C-4FCC-BE21-AC180BE2466C}"/>
              </a:ext>
            </a:extLst>
          </p:cNvPr>
          <p:cNvSpPr txBox="1">
            <a:spLocks/>
          </p:cNvSpPr>
          <p:nvPr/>
        </p:nvSpPr>
        <p:spPr>
          <a:xfrm>
            <a:off x="4520104" y="4670637"/>
            <a:ext cx="653096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Cebada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7CC477FB-31CE-4919-9822-BF91FED314DC}"/>
              </a:ext>
            </a:extLst>
          </p:cNvPr>
          <p:cNvSpPr txBox="1">
            <a:spLocks/>
          </p:cNvSpPr>
          <p:nvPr/>
        </p:nvSpPr>
        <p:spPr>
          <a:xfrm>
            <a:off x="4193668" y="3851901"/>
            <a:ext cx="507499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Maíz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5" name="Marcador de contenido 2">
            <a:extLst>
              <a:ext uri="{FF2B5EF4-FFF2-40B4-BE49-F238E27FC236}">
                <a16:creationId xmlns:a16="http://schemas.microsoft.com/office/drawing/2014/main" id="{4FEE15BB-12C7-45E4-A6E8-16BD0C52F70B}"/>
              </a:ext>
            </a:extLst>
          </p:cNvPr>
          <p:cNvSpPr txBox="1">
            <a:spLocks/>
          </p:cNvSpPr>
          <p:nvPr/>
        </p:nvSpPr>
        <p:spPr>
          <a:xfrm rot="3188136">
            <a:off x="4286915" y="2764536"/>
            <a:ext cx="649035" cy="38893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Cebada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6" name="Marcador de contenido 2">
            <a:extLst>
              <a:ext uri="{FF2B5EF4-FFF2-40B4-BE49-F238E27FC236}">
                <a16:creationId xmlns:a16="http://schemas.microsoft.com/office/drawing/2014/main" id="{C61FCD60-46DB-4558-AE33-56FB3FA3A23C}"/>
              </a:ext>
            </a:extLst>
          </p:cNvPr>
          <p:cNvSpPr txBox="1">
            <a:spLocks/>
          </p:cNvSpPr>
          <p:nvPr/>
        </p:nvSpPr>
        <p:spPr>
          <a:xfrm rot="3401734">
            <a:off x="3690874" y="3334487"/>
            <a:ext cx="1505153" cy="388931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050" b="1" dirty="0">
                <a:sym typeface="Wingdings" panose="05000000000000000000" pitchFamily="2" charset="2"/>
              </a:rPr>
              <a:t>Suelo desnudo</a:t>
            </a:r>
            <a:endParaRPr lang="es-ES" sz="825" b="1" dirty="0">
              <a:sym typeface="Wingdings" panose="05000000000000000000" pitchFamily="2" charset="2"/>
            </a:endParaRPr>
          </a:p>
        </p:txBody>
      </p:sp>
      <p:sp>
        <p:nvSpPr>
          <p:cNvPr id="37" name="Marcador de contenido 2">
            <a:extLst>
              <a:ext uri="{FF2B5EF4-FFF2-40B4-BE49-F238E27FC236}">
                <a16:creationId xmlns:a16="http://schemas.microsoft.com/office/drawing/2014/main" id="{56746352-42CD-44EF-982E-942EDE563BBD}"/>
              </a:ext>
            </a:extLst>
          </p:cNvPr>
          <p:cNvSpPr txBox="1">
            <a:spLocks/>
          </p:cNvSpPr>
          <p:nvPr/>
        </p:nvSpPr>
        <p:spPr>
          <a:xfrm>
            <a:off x="2510618" y="4427310"/>
            <a:ext cx="653096" cy="386512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Girasol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8" name="Marcador de contenido 2">
            <a:extLst>
              <a:ext uri="{FF2B5EF4-FFF2-40B4-BE49-F238E27FC236}">
                <a16:creationId xmlns:a16="http://schemas.microsoft.com/office/drawing/2014/main" id="{307016BB-75D6-4409-83EF-14DBE0680E01}"/>
              </a:ext>
            </a:extLst>
          </p:cNvPr>
          <p:cNvSpPr txBox="1">
            <a:spLocks/>
          </p:cNvSpPr>
          <p:nvPr/>
        </p:nvSpPr>
        <p:spPr>
          <a:xfrm rot="3255406">
            <a:off x="2723187" y="4223064"/>
            <a:ext cx="649035" cy="388931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1200" b="1" dirty="0">
                <a:sym typeface="Wingdings" panose="05000000000000000000" pitchFamily="2" charset="2"/>
              </a:rPr>
              <a:t>Veza</a:t>
            </a:r>
            <a:endParaRPr lang="es-ES" sz="900" b="1" dirty="0">
              <a:sym typeface="Wingdings" panose="05000000000000000000" pitchFamily="2" charset="2"/>
            </a:endParaRPr>
          </a:p>
        </p:txBody>
      </p:sp>
      <p:sp>
        <p:nvSpPr>
          <p:cNvPr id="39" name="Marcador de contenido 2">
            <a:extLst>
              <a:ext uri="{FF2B5EF4-FFF2-40B4-BE49-F238E27FC236}">
                <a16:creationId xmlns:a16="http://schemas.microsoft.com/office/drawing/2014/main" id="{1D0E281A-5313-40EB-802A-CCB54696CC5F}"/>
              </a:ext>
            </a:extLst>
          </p:cNvPr>
          <p:cNvSpPr txBox="1">
            <a:spLocks/>
          </p:cNvSpPr>
          <p:nvPr/>
        </p:nvSpPr>
        <p:spPr>
          <a:xfrm>
            <a:off x="2489154" y="3782863"/>
            <a:ext cx="948610" cy="241445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b="1" dirty="0">
                <a:sym typeface="Wingdings" panose="05000000000000000000" pitchFamily="2" charset="2"/>
              </a:rPr>
              <a:t>Suelo desnudo</a:t>
            </a:r>
            <a:endParaRPr lang="es-ES" sz="788" b="1" dirty="0">
              <a:sym typeface="Wingdings" panose="05000000000000000000" pitchFamily="2" charset="2"/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5386E7EC-97AB-4873-AE32-78D822E3CEE5}"/>
              </a:ext>
            </a:extLst>
          </p:cNvPr>
          <p:cNvCxnSpPr>
            <a:cxnSpLocks/>
          </p:cNvCxnSpPr>
          <p:nvPr/>
        </p:nvCxnSpPr>
        <p:spPr>
          <a:xfrm>
            <a:off x="3407378" y="2123764"/>
            <a:ext cx="903469" cy="6677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63500" dir="5400000" algn="ctr" rotWithShape="0">
              <a:srgbClr val="000000">
                <a:alpha val="9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1130223A-53CB-4EE6-8684-B56E1ED45BC3}"/>
              </a:ext>
            </a:extLst>
          </p:cNvPr>
          <p:cNvCxnSpPr>
            <a:cxnSpLocks/>
          </p:cNvCxnSpPr>
          <p:nvPr/>
        </p:nvCxnSpPr>
        <p:spPr>
          <a:xfrm flipH="1">
            <a:off x="1950578" y="2123764"/>
            <a:ext cx="1271143" cy="8729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63500" dir="5400000" algn="ctr" rotWithShape="0">
              <a:srgbClr val="000000">
                <a:alpha val="9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D7907B7A-41F2-42C6-89CD-FBA71D4F39E4}"/>
              </a:ext>
            </a:extLst>
          </p:cNvPr>
          <p:cNvCxnSpPr>
            <a:cxnSpLocks/>
          </p:cNvCxnSpPr>
          <p:nvPr/>
        </p:nvCxnSpPr>
        <p:spPr>
          <a:xfrm>
            <a:off x="3473742" y="2443022"/>
            <a:ext cx="641120" cy="15812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63500" dir="5400000" algn="ctr" rotWithShape="0">
              <a:srgbClr val="000000">
                <a:alpha val="9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30B9066F-C6B4-4925-9336-9FBFFC7D50D5}"/>
              </a:ext>
            </a:extLst>
          </p:cNvPr>
          <p:cNvCxnSpPr>
            <a:cxnSpLocks/>
          </p:cNvCxnSpPr>
          <p:nvPr/>
        </p:nvCxnSpPr>
        <p:spPr>
          <a:xfrm flipH="1">
            <a:off x="2250188" y="2123764"/>
            <a:ext cx="1036075" cy="26648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63500" dir="5400000" algn="ctr" rotWithShape="0">
              <a:srgbClr val="000000">
                <a:alpha val="9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D3B38B55-A9DA-48FE-A99E-C4C67707B107}"/>
              </a:ext>
            </a:extLst>
          </p:cNvPr>
          <p:cNvCxnSpPr>
            <a:cxnSpLocks/>
          </p:cNvCxnSpPr>
          <p:nvPr/>
        </p:nvCxnSpPr>
        <p:spPr>
          <a:xfrm>
            <a:off x="8753504" y="2141385"/>
            <a:ext cx="759053" cy="1004806"/>
          </a:xfrm>
          <a:prstGeom prst="straightConnector1">
            <a:avLst/>
          </a:prstGeom>
          <a:ln w="28575">
            <a:solidFill>
              <a:srgbClr val="532476"/>
            </a:solidFill>
            <a:tailEnd type="triangle"/>
          </a:ln>
          <a:effectLst>
            <a:outerShdw blurRad="50800" dist="88900" dir="5400000" algn="ctr" rotWithShape="0">
              <a:srgbClr val="000000">
                <a:alpha val="98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B7914FCF-4773-4A0E-8C7D-3D5E7427373F}"/>
              </a:ext>
            </a:extLst>
          </p:cNvPr>
          <p:cNvCxnSpPr>
            <a:cxnSpLocks/>
          </p:cNvCxnSpPr>
          <p:nvPr/>
        </p:nvCxnSpPr>
        <p:spPr>
          <a:xfrm flipH="1">
            <a:off x="7679450" y="2171803"/>
            <a:ext cx="357942" cy="777590"/>
          </a:xfrm>
          <a:prstGeom prst="straightConnector1">
            <a:avLst/>
          </a:prstGeom>
          <a:ln w="28575">
            <a:solidFill>
              <a:srgbClr val="532476"/>
            </a:solidFill>
            <a:tailEnd type="triangle"/>
          </a:ln>
          <a:effectLst>
            <a:outerShdw blurRad="50800" dist="88900" dir="5400000" algn="ctr" rotWithShape="0">
              <a:srgbClr val="000000">
                <a:alpha val="98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125E6CA0-DA50-42C5-A7FB-BB9310660C9C}"/>
              </a:ext>
            </a:extLst>
          </p:cNvPr>
          <p:cNvCxnSpPr>
            <a:cxnSpLocks/>
          </p:cNvCxnSpPr>
          <p:nvPr/>
        </p:nvCxnSpPr>
        <p:spPr>
          <a:xfrm>
            <a:off x="8515353" y="2194012"/>
            <a:ext cx="90485" cy="2426554"/>
          </a:xfrm>
          <a:prstGeom prst="straightConnector1">
            <a:avLst/>
          </a:prstGeom>
          <a:ln w="28575">
            <a:solidFill>
              <a:srgbClr val="532476"/>
            </a:solidFill>
            <a:tailEnd type="triangle"/>
          </a:ln>
          <a:effectLst>
            <a:outerShdw blurRad="50800" dist="88900" dir="5400000" algn="ctr" rotWithShape="0">
              <a:srgbClr val="000000">
                <a:alpha val="98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BC8D1A85-C69B-4013-A742-CB736F6BE80E}"/>
              </a:ext>
            </a:extLst>
          </p:cNvPr>
          <p:cNvCxnSpPr>
            <a:cxnSpLocks/>
            <a:endCxn id="29" idx="0"/>
          </p:cNvCxnSpPr>
          <p:nvPr/>
        </p:nvCxnSpPr>
        <p:spPr>
          <a:xfrm flipH="1">
            <a:off x="7827116" y="2141385"/>
            <a:ext cx="540032" cy="2180798"/>
          </a:xfrm>
          <a:prstGeom prst="straightConnector1">
            <a:avLst/>
          </a:prstGeom>
          <a:ln w="28575">
            <a:solidFill>
              <a:srgbClr val="532476"/>
            </a:solidFill>
            <a:tailEnd type="triangle"/>
          </a:ln>
          <a:effectLst>
            <a:outerShdw blurRad="50800" dist="88900" dir="5400000" algn="ctr" rotWithShape="0">
              <a:srgbClr val="000000">
                <a:alpha val="98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4351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7" name="Título 2">
            <a:extLst>
              <a:ext uri="{FF2B5EF4-FFF2-40B4-BE49-F238E27FC236}">
                <a16:creationId xmlns:a16="http://schemas.microsoft.com/office/drawing/2014/main" id="{36E34BD2-D274-499C-9857-6D9BDBF3D2A7}"/>
              </a:ext>
            </a:extLst>
          </p:cNvPr>
          <p:cNvSpPr txBox="1">
            <a:spLocks/>
          </p:cNvSpPr>
          <p:nvPr/>
        </p:nvSpPr>
        <p:spPr>
          <a:xfrm>
            <a:off x="1457440" y="676459"/>
            <a:ext cx="168753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Conceptos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178052" y="1190381"/>
            <a:ext cx="130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Marker</a:t>
            </a:r>
            <a:endParaRPr lang="en-GB" sz="28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B7500A-7D4E-440B-BAC7-855B5263E3FC}"/>
              </a:ext>
            </a:extLst>
          </p:cNvPr>
          <p:cNvSpPr txBox="1"/>
          <p:nvPr/>
        </p:nvSpPr>
        <p:spPr>
          <a:xfrm>
            <a:off x="1902446" y="1292260"/>
            <a:ext cx="10363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/>
              <a:t>Cualquier evidencia sobre la parcela y el cultivo, que sea </a:t>
            </a:r>
            <a:r>
              <a:rPr lang="es-ES" sz="2200" b="1" dirty="0"/>
              <a:t>útil para la toma de decisiones</a:t>
            </a:r>
            <a:endParaRPr lang="en-GB" sz="22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7D31E5-004B-455C-B35C-5C3F413B02E7}"/>
              </a:ext>
            </a:extLst>
          </p:cNvPr>
          <p:cNvSpPr txBox="1"/>
          <p:nvPr/>
        </p:nvSpPr>
        <p:spPr>
          <a:xfrm>
            <a:off x="1309205" y="1174220"/>
            <a:ext cx="47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ym typeface="Wingdings" panose="05000000000000000000" pitchFamily="2" charset="2"/>
              </a:rPr>
              <a:t></a:t>
            </a:r>
            <a:endParaRPr lang="en-GB" sz="3600" b="1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E742771-6EB6-4DD6-8372-F79CCE7B65C6}"/>
              </a:ext>
            </a:extLst>
          </p:cNvPr>
          <p:cNvSpPr txBox="1"/>
          <p:nvPr/>
        </p:nvSpPr>
        <p:spPr>
          <a:xfrm>
            <a:off x="273222" y="3294392"/>
            <a:ext cx="2554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definitiva: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C613403-3A87-461D-9622-C19DF17A928B}"/>
              </a:ext>
            </a:extLst>
          </p:cNvPr>
          <p:cNvGrpSpPr/>
          <p:nvPr/>
        </p:nvGrpSpPr>
        <p:grpSpPr>
          <a:xfrm>
            <a:off x="3210136" y="2063914"/>
            <a:ext cx="7926423" cy="4117627"/>
            <a:chOff x="928662" y="2660091"/>
            <a:chExt cx="7926423" cy="4117627"/>
          </a:xfrm>
        </p:grpSpPr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030114FE-218E-49FB-B831-FC9CB783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83813">
              <a:off x="1244054" y="3313657"/>
              <a:ext cx="7611031" cy="3464061"/>
            </a:xfrm>
            <a:prstGeom prst="rect">
              <a:avLst/>
            </a:prstGeom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isometricTopUp">
                <a:rot lat="19775191" lon="2111530" rev="21006763"/>
              </a:camera>
              <a:lightRig rig="chilly" dir="t"/>
            </a:scene3d>
            <a:sp3d z="19050">
              <a:bevelT w="203200" h="50800" prst="softRound"/>
            </a:sp3d>
          </p:spPr>
        </p:pic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88F1AD71-96AF-45BA-9E90-6AC41790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662" y="2660091"/>
              <a:ext cx="2619972" cy="1916624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316BAC24-7BBC-4EAF-A74B-4346706A3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30854" y="3978531"/>
              <a:ext cx="218195" cy="341411"/>
            </a:xfrm>
            <a:prstGeom prst="rect">
              <a:avLst/>
            </a:prstGeom>
          </p:spPr>
        </p:pic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8404848E-2D4A-467E-9229-5DB744A62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54301" y="5407452"/>
              <a:ext cx="218195" cy="341411"/>
            </a:xfrm>
            <a:prstGeom prst="rect">
              <a:avLst/>
            </a:prstGeom>
          </p:spPr>
        </p:pic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E177D1CB-7E46-4AA3-990F-86CC9B6BB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85696" y="4624386"/>
              <a:ext cx="218195" cy="341411"/>
            </a:xfrm>
            <a:prstGeom prst="rect">
              <a:avLst/>
            </a:prstGeom>
          </p:spPr>
        </p:pic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DE76BA24-7050-47C4-9851-2AA71773E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9297" y="4718118"/>
              <a:ext cx="218195" cy="341411"/>
            </a:xfrm>
            <a:prstGeom prst="rect">
              <a:avLst/>
            </a:prstGeom>
          </p:spPr>
        </p:pic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00E3D292-CBF0-4A16-ABE8-81C608EDB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06044" y="4888824"/>
              <a:ext cx="218195" cy="341411"/>
            </a:xfrm>
            <a:prstGeom prst="rect">
              <a:avLst/>
            </a:prstGeom>
          </p:spPr>
        </p:pic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FF6627F5-8307-464E-B75B-71F7CE3BD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97426" y="5290063"/>
              <a:ext cx="218195" cy="341411"/>
            </a:xfrm>
            <a:prstGeom prst="rect">
              <a:avLst/>
            </a:prstGeom>
          </p:spPr>
        </p:pic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921F34C4-E6B8-4E1A-B9CE-14EB3FF8F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9360" y="4867964"/>
              <a:ext cx="201626" cy="328968"/>
            </a:xfrm>
            <a:prstGeom prst="rect">
              <a:avLst/>
            </a:prstGeom>
          </p:spPr>
        </p:pic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3F0799DD-9AEC-4FC3-9A91-3B5C6B714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8600" y="4152243"/>
              <a:ext cx="215853" cy="352180"/>
            </a:xfrm>
            <a:prstGeom prst="rect">
              <a:avLst/>
            </a:prstGeom>
          </p:spPr>
        </p:pic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D8947BB5-8F0D-4828-A551-423431C6F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0173" y="5462768"/>
              <a:ext cx="201626" cy="328968"/>
            </a:xfrm>
            <a:prstGeom prst="rect">
              <a:avLst/>
            </a:prstGeom>
          </p:spPr>
        </p:pic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577E788F-77D2-4BA7-A5B0-8E48F7EAC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621" y="3634126"/>
              <a:ext cx="201626" cy="328968"/>
            </a:xfrm>
            <a:prstGeom prst="rect">
              <a:avLst/>
            </a:prstGeom>
          </p:spPr>
        </p:pic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68268A2C-3ECB-42D0-B8FB-18B08E2E9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368" y="4864367"/>
              <a:ext cx="201626" cy="328968"/>
            </a:xfrm>
            <a:prstGeom prst="rect">
              <a:avLst/>
            </a:prstGeom>
          </p:spPr>
        </p:pic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id="{3A7DEE57-F4D6-4A92-B60A-8F14E0A63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4862" y="5451116"/>
              <a:ext cx="201626" cy="328968"/>
            </a:xfrm>
            <a:prstGeom prst="rect">
              <a:avLst/>
            </a:prstGeom>
          </p:spPr>
        </p:pic>
        <p:pic>
          <p:nvPicPr>
            <p:cNvPr id="60" name="Imagen 59">
              <a:extLst>
                <a:ext uri="{FF2B5EF4-FFF2-40B4-BE49-F238E27FC236}">
                  <a16:creationId xmlns:a16="http://schemas.microsoft.com/office/drawing/2014/main" id="{F24EE71E-E007-47CF-AAB1-78E571589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6585" y="5780084"/>
              <a:ext cx="201626" cy="328968"/>
            </a:xfrm>
            <a:prstGeom prst="rect">
              <a:avLst/>
            </a:prstGeom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E0298325-F441-41D5-9A24-59BB7565F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8473" y="5334850"/>
              <a:ext cx="201626" cy="328968"/>
            </a:xfrm>
            <a:prstGeom prst="rect">
              <a:avLst/>
            </a:prstGeom>
          </p:spPr>
        </p:pic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BA98A507-2E7F-4ABE-95B8-5459C7A6D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393" y="4005747"/>
              <a:ext cx="201626" cy="328968"/>
            </a:xfrm>
            <a:prstGeom prst="rect">
              <a:avLst/>
            </a:prstGeom>
          </p:spPr>
        </p:pic>
        <p:pic>
          <p:nvPicPr>
            <p:cNvPr id="63" name="Imagen 62">
              <a:extLst>
                <a:ext uri="{FF2B5EF4-FFF2-40B4-BE49-F238E27FC236}">
                  <a16:creationId xmlns:a16="http://schemas.microsoft.com/office/drawing/2014/main" id="{EADD897A-A1AE-4C62-ABD9-472ADDD03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915" y="5098294"/>
              <a:ext cx="215853" cy="352180"/>
            </a:xfrm>
            <a:prstGeom prst="rect">
              <a:avLst/>
            </a:prstGeom>
          </p:spPr>
        </p:pic>
        <p:pic>
          <p:nvPicPr>
            <p:cNvPr id="64" name="Imagen 63">
              <a:extLst>
                <a:ext uri="{FF2B5EF4-FFF2-40B4-BE49-F238E27FC236}">
                  <a16:creationId xmlns:a16="http://schemas.microsoft.com/office/drawing/2014/main" id="{94E8D68B-A1D1-480F-8E7E-283FAE5F7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145" y="5305581"/>
              <a:ext cx="215853" cy="352180"/>
            </a:xfrm>
            <a:prstGeom prst="rect">
              <a:avLst/>
            </a:prstGeom>
          </p:spPr>
        </p:pic>
        <p:pic>
          <p:nvPicPr>
            <p:cNvPr id="65" name="Imagen 64">
              <a:extLst>
                <a:ext uri="{FF2B5EF4-FFF2-40B4-BE49-F238E27FC236}">
                  <a16:creationId xmlns:a16="http://schemas.microsoft.com/office/drawing/2014/main" id="{C166CCF5-F49E-442D-AAFC-6A7DBC345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917" y="4897016"/>
              <a:ext cx="215853" cy="352180"/>
            </a:xfrm>
            <a:prstGeom prst="rect">
              <a:avLst/>
            </a:prstGeom>
          </p:spPr>
        </p:pic>
        <p:pic>
          <p:nvPicPr>
            <p:cNvPr id="66" name="Imagen 65">
              <a:extLst>
                <a:ext uri="{FF2B5EF4-FFF2-40B4-BE49-F238E27FC236}">
                  <a16:creationId xmlns:a16="http://schemas.microsoft.com/office/drawing/2014/main" id="{ED604BF0-2C47-4314-9D60-CACEE78ED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68" y="5438870"/>
              <a:ext cx="215853" cy="352180"/>
            </a:xfrm>
            <a:prstGeom prst="rect">
              <a:avLst/>
            </a:prstGeom>
          </p:spPr>
        </p:pic>
        <p:pic>
          <p:nvPicPr>
            <p:cNvPr id="67" name="Imagen 66">
              <a:extLst>
                <a:ext uri="{FF2B5EF4-FFF2-40B4-BE49-F238E27FC236}">
                  <a16:creationId xmlns:a16="http://schemas.microsoft.com/office/drawing/2014/main" id="{B3EC8BA7-9161-4141-B752-D4992B482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024" y="5287635"/>
              <a:ext cx="215853" cy="352180"/>
            </a:xfrm>
            <a:prstGeom prst="rect">
              <a:avLst/>
            </a:prstGeom>
          </p:spPr>
        </p:pic>
        <p:pic>
          <p:nvPicPr>
            <p:cNvPr id="68" name="Imagen 67">
              <a:extLst>
                <a:ext uri="{FF2B5EF4-FFF2-40B4-BE49-F238E27FC236}">
                  <a16:creationId xmlns:a16="http://schemas.microsoft.com/office/drawing/2014/main" id="{EB4DC97E-C033-4F8A-A340-58590D6E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9571" y="4296029"/>
              <a:ext cx="215853" cy="352180"/>
            </a:xfrm>
            <a:prstGeom prst="rect">
              <a:avLst/>
            </a:prstGeom>
          </p:spPr>
        </p:pic>
        <p:pic>
          <p:nvPicPr>
            <p:cNvPr id="69" name="Imagen 68">
              <a:extLst>
                <a:ext uri="{FF2B5EF4-FFF2-40B4-BE49-F238E27FC236}">
                  <a16:creationId xmlns:a16="http://schemas.microsoft.com/office/drawing/2014/main" id="{34368617-87D6-4FFD-B64C-3B27E5C10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49" y="5474379"/>
              <a:ext cx="215853" cy="352180"/>
            </a:xfrm>
            <a:prstGeom prst="rect">
              <a:avLst/>
            </a:prstGeom>
          </p:spPr>
        </p:pic>
        <p:pic>
          <p:nvPicPr>
            <p:cNvPr id="70" name="Imagen 69">
              <a:extLst>
                <a:ext uri="{FF2B5EF4-FFF2-40B4-BE49-F238E27FC236}">
                  <a16:creationId xmlns:a16="http://schemas.microsoft.com/office/drawing/2014/main" id="{6CF5DAD3-FF1A-4647-A814-384BF5BFE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645" y="5692131"/>
              <a:ext cx="201626" cy="328968"/>
            </a:xfrm>
            <a:prstGeom prst="rect">
              <a:avLst/>
            </a:prstGeom>
          </p:spPr>
        </p:pic>
        <p:pic>
          <p:nvPicPr>
            <p:cNvPr id="71" name="Imagen 70">
              <a:extLst>
                <a:ext uri="{FF2B5EF4-FFF2-40B4-BE49-F238E27FC236}">
                  <a16:creationId xmlns:a16="http://schemas.microsoft.com/office/drawing/2014/main" id="{2EBE8628-84E0-4EBC-AA89-1A9FAC319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0986" y="5928826"/>
              <a:ext cx="201626" cy="328968"/>
            </a:xfrm>
            <a:prstGeom prst="rect">
              <a:avLst/>
            </a:prstGeom>
          </p:spPr>
        </p:pic>
        <p:pic>
          <p:nvPicPr>
            <p:cNvPr id="72" name="Imagen 71">
              <a:extLst>
                <a:ext uri="{FF2B5EF4-FFF2-40B4-BE49-F238E27FC236}">
                  <a16:creationId xmlns:a16="http://schemas.microsoft.com/office/drawing/2014/main" id="{62D08DDC-E1DD-449F-9CE7-0E595E4DA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327" y="3726085"/>
              <a:ext cx="201626" cy="328968"/>
            </a:xfrm>
            <a:prstGeom prst="rect">
              <a:avLst/>
            </a:prstGeom>
          </p:spPr>
        </p:pic>
        <p:pic>
          <p:nvPicPr>
            <p:cNvPr id="73" name="Imagen 72">
              <a:extLst>
                <a:ext uri="{FF2B5EF4-FFF2-40B4-BE49-F238E27FC236}">
                  <a16:creationId xmlns:a16="http://schemas.microsoft.com/office/drawing/2014/main" id="{184E41DF-7AAF-4A99-81F7-4C4537629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2" y="4052871"/>
              <a:ext cx="201626" cy="328968"/>
            </a:xfrm>
            <a:prstGeom prst="rect">
              <a:avLst/>
            </a:prstGeom>
          </p:spPr>
        </p:pic>
        <p:pic>
          <p:nvPicPr>
            <p:cNvPr id="74" name="Imagen 73">
              <a:extLst>
                <a:ext uri="{FF2B5EF4-FFF2-40B4-BE49-F238E27FC236}">
                  <a16:creationId xmlns:a16="http://schemas.microsoft.com/office/drawing/2014/main" id="{EE85AC81-A989-4BBE-9284-D9D5CF013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5162" y="5045688"/>
              <a:ext cx="201626" cy="328968"/>
            </a:xfrm>
            <a:prstGeom prst="rect">
              <a:avLst/>
            </a:prstGeom>
          </p:spPr>
        </p:pic>
        <p:pic>
          <p:nvPicPr>
            <p:cNvPr id="75" name="Imagen 74">
              <a:extLst>
                <a:ext uri="{FF2B5EF4-FFF2-40B4-BE49-F238E27FC236}">
                  <a16:creationId xmlns:a16="http://schemas.microsoft.com/office/drawing/2014/main" id="{22CDDA5B-1264-47DE-BDD5-9CAD93EEF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420" y="5244181"/>
              <a:ext cx="201626" cy="328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6632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7" name="Título 2">
            <a:extLst>
              <a:ext uri="{FF2B5EF4-FFF2-40B4-BE49-F238E27FC236}">
                <a16:creationId xmlns:a16="http://schemas.microsoft.com/office/drawing/2014/main" id="{36E34BD2-D274-499C-9857-6D9BDBF3D2A7}"/>
              </a:ext>
            </a:extLst>
          </p:cNvPr>
          <p:cNvSpPr txBox="1">
            <a:spLocks/>
          </p:cNvSpPr>
          <p:nvPr/>
        </p:nvSpPr>
        <p:spPr>
          <a:xfrm>
            <a:off x="1457440" y="676459"/>
            <a:ext cx="168753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Conceptos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178052" y="1190381"/>
            <a:ext cx="130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Reglas</a:t>
            </a:r>
            <a:endParaRPr lang="en-GB" sz="28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B7500A-7D4E-440B-BAC7-855B5263E3FC}"/>
              </a:ext>
            </a:extLst>
          </p:cNvPr>
          <p:cNvSpPr txBox="1"/>
          <p:nvPr/>
        </p:nvSpPr>
        <p:spPr>
          <a:xfrm>
            <a:off x="1913103" y="1239936"/>
            <a:ext cx="9894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Combinación</a:t>
            </a:r>
            <a:r>
              <a:rPr lang="es-ES" sz="2000" dirty="0"/>
              <a:t> </a:t>
            </a:r>
            <a:r>
              <a:rPr lang="es-ES" sz="2000" b="1" dirty="0"/>
              <a:t>de </a:t>
            </a:r>
            <a:r>
              <a:rPr lang="es-ES" sz="2000" b="1" dirty="0" err="1"/>
              <a:t>Markers</a:t>
            </a:r>
            <a:r>
              <a:rPr lang="es-ES" sz="2000" b="1" dirty="0"/>
              <a:t> </a:t>
            </a:r>
            <a:r>
              <a:rPr lang="es-ES" sz="2000" dirty="0"/>
              <a:t>a evaluar para cada Parcela Agrícola </a:t>
            </a:r>
            <a:r>
              <a:rPr lang="es-ES" sz="2000" b="1" dirty="0"/>
              <a:t>en función del régimen de ayudas (Lane)</a:t>
            </a:r>
            <a:endParaRPr lang="en-GB" sz="22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7D31E5-004B-455C-B35C-5C3F413B02E7}"/>
              </a:ext>
            </a:extLst>
          </p:cNvPr>
          <p:cNvSpPr txBox="1"/>
          <p:nvPr/>
        </p:nvSpPr>
        <p:spPr>
          <a:xfrm>
            <a:off x="1309205" y="1174220"/>
            <a:ext cx="47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ym typeface="Wingdings" panose="05000000000000000000" pitchFamily="2" charset="2"/>
              </a:rPr>
              <a:t></a:t>
            </a:r>
            <a:endParaRPr lang="en-GB" sz="3600" b="1" dirty="0"/>
          </a:p>
        </p:txBody>
      </p:sp>
      <p:pic>
        <p:nvPicPr>
          <p:cNvPr id="34" name="Picture 58">
            <a:extLst>
              <a:ext uri="{FF2B5EF4-FFF2-40B4-BE49-F238E27FC236}">
                <a16:creationId xmlns:a16="http://schemas.microsoft.com/office/drawing/2014/main" id="{E0A1FAB2-B96A-4B89-BDEE-2AA85A2C9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5" y="2468230"/>
            <a:ext cx="6641712" cy="38597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8F096C47-5B83-48B5-AC63-5986A5E784E5}"/>
              </a:ext>
            </a:extLst>
          </p:cNvPr>
          <p:cNvSpPr txBox="1"/>
          <p:nvPr/>
        </p:nvSpPr>
        <p:spPr>
          <a:xfrm rot="16200000">
            <a:off x="141513" y="4291226"/>
            <a:ext cx="1070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Lanes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AC64F46-EE76-4C0D-9D08-B300513B9CDD}"/>
              </a:ext>
            </a:extLst>
          </p:cNvPr>
          <p:cNvSpPr txBox="1"/>
          <p:nvPr/>
        </p:nvSpPr>
        <p:spPr>
          <a:xfrm>
            <a:off x="3914319" y="1643474"/>
            <a:ext cx="1685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Escenario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Engranajes - Iconos gratis de industria">
            <a:extLst>
              <a:ext uri="{FF2B5EF4-FFF2-40B4-BE49-F238E27FC236}">
                <a16:creationId xmlns:a16="http://schemas.microsoft.com/office/drawing/2014/main" id="{6AE1A07C-3D31-4067-B3D7-77F7DD958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747" y="2497759"/>
            <a:ext cx="1220625" cy="122062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AF1D072C-6DE2-4357-916B-47AFB2D7F3C6}"/>
              </a:ext>
            </a:extLst>
          </p:cNvPr>
          <p:cNvSpPr txBox="1"/>
          <p:nvPr/>
        </p:nvSpPr>
        <p:spPr>
          <a:xfrm>
            <a:off x="8293723" y="1974539"/>
            <a:ext cx="150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Markers</a:t>
            </a:r>
            <a:endParaRPr lang="en-GB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Flecha: a la derecha con muesca 38">
            <a:extLst>
              <a:ext uri="{FF2B5EF4-FFF2-40B4-BE49-F238E27FC236}">
                <a16:creationId xmlns:a16="http://schemas.microsoft.com/office/drawing/2014/main" id="{5376DD0A-8681-429B-93A8-ABFD86A51BE8}"/>
              </a:ext>
            </a:extLst>
          </p:cNvPr>
          <p:cNvSpPr/>
          <p:nvPr/>
        </p:nvSpPr>
        <p:spPr>
          <a:xfrm rot="9725152">
            <a:off x="4126225" y="3608445"/>
            <a:ext cx="4405357" cy="251043"/>
          </a:xfrm>
          <a:prstGeom prst="notchedRightArrow">
            <a:avLst>
              <a:gd name="adj1" fmla="val 52487"/>
              <a:gd name="adj2" fmla="val 1410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74FF1F0-A45A-42DC-8E11-6B86F26FC6AF}"/>
              </a:ext>
            </a:extLst>
          </p:cNvPr>
          <p:cNvSpPr/>
          <p:nvPr/>
        </p:nvSpPr>
        <p:spPr>
          <a:xfrm>
            <a:off x="3558007" y="4362816"/>
            <a:ext cx="636397" cy="3800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2" descr="Fotos de stock de Semáforo, imágenes sin royalties de Semáforo ...">
            <a:extLst>
              <a:ext uri="{FF2B5EF4-FFF2-40B4-BE49-F238E27FC236}">
                <a16:creationId xmlns:a16="http://schemas.microsoft.com/office/drawing/2014/main" id="{1B0C9EC7-A784-4EC5-9107-E2CF3F789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594" y="3944903"/>
            <a:ext cx="2476500" cy="18478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1" name="Flecha: a la derecha con muesca 40">
            <a:extLst>
              <a:ext uri="{FF2B5EF4-FFF2-40B4-BE49-F238E27FC236}">
                <a16:creationId xmlns:a16="http://schemas.microsoft.com/office/drawing/2014/main" id="{6C79F122-D00E-4C8D-A719-4705A2043C8D}"/>
              </a:ext>
            </a:extLst>
          </p:cNvPr>
          <p:cNvSpPr/>
          <p:nvPr/>
        </p:nvSpPr>
        <p:spPr>
          <a:xfrm>
            <a:off x="4325357" y="4491413"/>
            <a:ext cx="5471037" cy="251043"/>
          </a:xfrm>
          <a:prstGeom prst="notchedRightArrow">
            <a:avLst>
              <a:gd name="adj1" fmla="val 52487"/>
              <a:gd name="adj2" fmla="val 16271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8A07950-2F17-4BDA-8710-C20DDCC8E517}"/>
              </a:ext>
            </a:extLst>
          </p:cNvPr>
          <p:cNvSpPr txBox="1"/>
          <p:nvPr/>
        </p:nvSpPr>
        <p:spPr>
          <a:xfrm>
            <a:off x="9979918" y="3421683"/>
            <a:ext cx="182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Semáforos</a:t>
            </a:r>
            <a:endParaRPr lang="en-GB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brir llave 9">
            <a:extLst>
              <a:ext uri="{FF2B5EF4-FFF2-40B4-BE49-F238E27FC236}">
                <a16:creationId xmlns:a16="http://schemas.microsoft.com/office/drawing/2014/main" id="{2D8CA74C-E710-4122-A877-A7B07C3289EB}"/>
              </a:ext>
            </a:extLst>
          </p:cNvPr>
          <p:cNvSpPr/>
          <p:nvPr/>
        </p:nvSpPr>
        <p:spPr>
          <a:xfrm rot="5400000">
            <a:off x="4630053" y="-771137"/>
            <a:ext cx="254226" cy="6097786"/>
          </a:xfrm>
          <a:prstGeom prst="leftBrace">
            <a:avLst>
              <a:gd name="adj1" fmla="val 135507"/>
              <a:gd name="adj2" fmla="val 51747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brir llave 42">
            <a:extLst>
              <a:ext uri="{FF2B5EF4-FFF2-40B4-BE49-F238E27FC236}">
                <a16:creationId xmlns:a16="http://schemas.microsoft.com/office/drawing/2014/main" id="{CA1EB718-9812-4335-9898-9D0CA110FFC3}"/>
              </a:ext>
            </a:extLst>
          </p:cNvPr>
          <p:cNvSpPr/>
          <p:nvPr/>
        </p:nvSpPr>
        <p:spPr>
          <a:xfrm>
            <a:off x="921391" y="2779414"/>
            <a:ext cx="254226" cy="3548615"/>
          </a:xfrm>
          <a:prstGeom prst="leftBrace">
            <a:avLst>
              <a:gd name="adj1" fmla="val 135507"/>
              <a:gd name="adj2" fmla="val 51747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5178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7" name="Título 2">
            <a:extLst>
              <a:ext uri="{FF2B5EF4-FFF2-40B4-BE49-F238E27FC236}">
                <a16:creationId xmlns:a16="http://schemas.microsoft.com/office/drawing/2014/main" id="{36E34BD2-D274-499C-9857-6D9BDBF3D2A7}"/>
              </a:ext>
            </a:extLst>
          </p:cNvPr>
          <p:cNvSpPr txBox="1">
            <a:spLocks/>
          </p:cNvSpPr>
          <p:nvPr/>
        </p:nvSpPr>
        <p:spPr>
          <a:xfrm>
            <a:off x="1457440" y="676459"/>
            <a:ext cx="168753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Conceptos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178052" y="1190381"/>
            <a:ext cx="130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Reglas</a:t>
            </a:r>
            <a:endParaRPr lang="en-GB" sz="28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B7500A-7D4E-440B-BAC7-855B5263E3FC}"/>
              </a:ext>
            </a:extLst>
          </p:cNvPr>
          <p:cNvSpPr txBox="1"/>
          <p:nvPr/>
        </p:nvSpPr>
        <p:spPr>
          <a:xfrm>
            <a:off x="1913103" y="1239936"/>
            <a:ext cx="9894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Combinación</a:t>
            </a:r>
            <a:r>
              <a:rPr lang="es-ES" sz="2000" dirty="0"/>
              <a:t> </a:t>
            </a:r>
            <a:r>
              <a:rPr lang="es-ES" sz="2000" b="1" dirty="0"/>
              <a:t>de </a:t>
            </a:r>
            <a:r>
              <a:rPr lang="es-ES" sz="2000" b="1" dirty="0" err="1"/>
              <a:t>Markers</a:t>
            </a:r>
            <a:r>
              <a:rPr lang="es-ES" sz="2000" b="1" dirty="0"/>
              <a:t> </a:t>
            </a:r>
            <a:r>
              <a:rPr lang="es-ES" sz="2000" dirty="0"/>
              <a:t>a evaluar para cada Parcela Agrícola </a:t>
            </a:r>
            <a:r>
              <a:rPr lang="es-ES" sz="2000" b="1" dirty="0"/>
              <a:t>en función del régimen de ayudas (Lane)</a:t>
            </a:r>
            <a:endParaRPr lang="en-GB" sz="22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7D31E5-004B-455C-B35C-5C3F413B02E7}"/>
              </a:ext>
            </a:extLst>
          </p:cNvPr>
          <p:cNvSpPr txBox="1"/>
          <p:nvPr/>
        </p:nvSpPr>
        <p:spPr>
          <a:xfrm>
            <a:off x="1309205" y="1174220"/>
            <a:ext cx="47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ym typeface="Wingdings" panose="05000000000000000000" pitchFamily="2" charset="2"/>
              </a:rPr>
              <a:t></a:t>
            </a:r>
            <a:endParaRPr lang="en-GB" sz="3600" b="1" dirty="0"/>
          </a:p>
        </p:txBody>
      </p:sp>
      <p:pic>
        <p:nvPicPr>
          <p:cNvPr id="34" name="Picture 58">
            <a:extLst>
              <a:ext uri="{FF2B5EF4-FFF2-40B4-BE49-F238E27FC236}">
                <a16:creationId xmlns:a16="http://schemas.microsoft.com/office/drawing/2014/main" id="{E0A1FAB2-B96A-4B89-BDEE-2AA85A2C9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5" y="2468230"/>
            <a:ext cx="6641712" cy="38597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8F096C47-5B83-48B5-AC63-5986A5E784E5}"/>
              </a:ext>
            </a:extLst>
          </p:cNvPr>
          <p:cNvSpPr txBox="1"/>
          <p:nvPr/>
        </p:nvSpPr>
        <p:spPr>
          <a:xfrm rot="16200000">
            <a:off x="141513" y="4291226"/>
            <a:ext cx="1070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Lanes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AC64F46-EE76-4C0D-9D08-B300513B9CDD}"/>
              </a:ext>
            </a:extLst>
          </p:cNvPr>
          <p:cNvSpPr txBox="1"/>
          <p:nvPr/>
        </p:nvSpPr>
        <p:spPr>
          <a:xfrm>
            <a:off x="3914319" y="1643474"/>
            <a:ext cx="1685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Escenario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Engranajes - Iconos gratis de industria">
            <a:extLst>
              <a:ext uri="{FF2B5EF4-FFF2-40B4-BE49-F238E27FC236}">
                <a16:creationId xmlns:a16="http://schemas.microsoft.com/office/drawing/2014/main" id="{6AE1A07C-3D31-4067-B3D7-77F7DD958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747" y="2497759"/>
            <a:ext cx="1220625" cy="122062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AF1D072C-6DE2-4357-916B-47AFB2D7F3C6}"/>
              </a:ext>
            </a:extLst>
          </p:cNvPr>
          <p:cNvSpPr txBox="1"/>
          <p:nvPr/>
        </p:nvSpPr>
        <p:spPr>
          <a:xfrm>
            <a:off x="8293723" y="1974539"/>
            <a:ext cx="150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Markers</a:t>
            </a:r>
            <a:endParaRPr lang="en-GB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Flecha: a la derecha con muesca 38">
            <a:extLst>
              <a:ext uri="{FF2B5EF4-FFF2-40B4-BE49-F238E27FC236}">
                <a16:creationId xmlns:a16="http://schemas.microsoft.com/office/drawing/2014/main" id="{5376DD0A-8681-429B-93A8-ABFD86A51BE8}"/>
              </a:ext>
            </a:extLst>
          </p:cNvPr>
          <p:cNvSpPr/>
          <p:nvPr/>
        </p:nvSpPr>
        <p:spPr>
          <a:xfrm rot="9725152">
            <a:off x="4126225" y="3608445"/>
            <a:ext cx="4405357" cy="251043"/>
          </a:xfrm>
          <a:prstGeom prst="notchedRightArrow">
            <a:avLst>
              <a:gd name="adj1" fmla="val 52487"/>
              <a:gd name="adj2" fmla="val 1410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74FF1F0-A45A-42DC-8E11-6B86F26FC6AF}"/>
              </a:ext>
            </a:extLst>
          </p:cNvPr>
          <p:cNvSpPr/>
          <p:nvPr/>
        </p:nvSpPr>
        <p:spPr>
          <a:xfrm>
            <a:off x="3558007" y="4362816"/>
            <a:ext cx="636397" cy="3800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2" descr="Fotos de stock de Semáforo, imágenes sin royalties de Semáforo ...">
            <a:extLst>
              <a:ext uri="{FF2B5EF4-FFF2-40B4-BE49-F238E27FC236}">
                <a16:creationId xmlns:a16="http://schemas.microsoft.com/office/drawing/2014/main" id="{1B0C9EC7-A784-4EC5-9107-E2CF3F789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594" y="3944903"/>
            <a:ext cx="2476500" cy="18478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1" name="Flecha: a la derecha con muesca 40">
            <a:extLst>
              <a:ext uri="{FF2B5EF4-FFF2-40B4-BE49-F238E27FC236}">
                <a16:creationId xmlns:a16="http://schemas.microsoft.com/office/drawing/2014/main" id="{6C79F122-D00E-4C8D-A719-4705A2043C8D}"/>
              </a:ext>
            </a:extLst>
          </p:cNvPr>
          <p:cNvSpPr/>
          <p:nvPr/>
        </p:nvSpPr>
        <p:spPr>
          <a:xfrm>
            <a:off x="4325357" y="4491413"/>
            <a:ext cx="5471037" cy="251043"/>
          </a:xfrm>
          <a:prstGeom prst="notchedRightArrow">
            <a:avLst>
              <a:gd name="adj1" fmla="val 52487"/>
              <a:gd name="adj2" fmla="val 16271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8A07950-2F17-4BDA-8710-C20DDCC8E517}"/>
              </a:ext>
            </a:extLst>
          </p:cNvPr>
          <p:cNvSpPr txBox="1"/>
          <p:nvPr/>
        </p:nvSpPr>
        <p:spPr>
          <a:xfrm>
            <a:off x="9979918" y="3421683"/>
            <a:ext cx="182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Semáforos</a:t>
            </a:r>
            <a:endParaRPr lang="en-GB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brir llave 9">
            <a:extLst>
              <a:ext uri="{FF2B5EF4-FFF2-40B4-BE49-F238E27FC236}">
                <a16:creationId xmlns:a16="http://schemas.microsoft.com/office/drawing/2014/main" id="{2D8CA74C-E710-4122-A877-A7B07C3289EB}"/>
              </a:ext>
            </a:extLst>
          </p:cNvPr>
          <p:cNvSpPr/>
          <p:nvPr/>
        </p:nvSpPr>
        <p:spPr>
          <a:xfrm rot="5400000">
            <a:off x="4630053" y="-771137"/>
            <a:ext cx="254226" cy="6097786"/>
          </a:xfrm>
          <a:prstGeom prst="leftBrace">
            <a:avLst>
              <a:gd name="adj1" fmla="val 135507"/>
              <a:gd name="adj2" fmla="val 51747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brir llave 42">
            <a:extLst>
              <a:ext uri="{FF2B5EF4-FFF2-40B4-BE49-F238E27FC236}">
                <a16:creationId xmlns:a16="http://schemas.microsoft.com/office/drawing/2014/main" id="{CA1EB718-9812-4335-9898-9D0CA110FFC3}"/>
              </a:ext>
            </a:extLst>
          </p:cNvPr>
          <p:cNvSpPr/>
          <p:nvPr/>
        </p:nvSpPr>
        <p:spPr>
          <a:xfrm>
            <a:off x="921391" y="2779414"/>
            <a:ext cx="254226" cy="3548615"/>
          </a:xfrm>
          <a:prstGeom prst="leftBrace">
            <a:avLst>
              <a:gd name="adj1" fmla="val 135507"/>
              <a:gd name="adj2" fmla="val 51747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FAD8979-D456-46EB-B443-903AC79707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370" y="1038112"/>
            <a:ext cx="2416788" cy="536054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58355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A81E7C5-539B-4190-9EEB-E0CFF6A10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37" y="1229045"/>
            <a:ext cx="3583984" cy="5452411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19D1F0C-BE5B-4DAB-B585-4957C5F9698D}"/>
              </a:ext>
            </a:extLst>
          </p:cNvPr>
          <p:cNvCxnSpPr>
            <a:cxnSpLocks/>
          </p:cNvCxnSpPr>
          <p:nvPr/>
        </p:nvCxnSpPr>
        <p:spPr>
          <a:xfrm>
            <a:off x="6038863" y="923458"/>
            <a:ext cx="0" cy="5853065"/>
          </a:xfrm>
          <a:prstGeom prst="line">
            <a:avLst/>
          </a:prstGeom>
          <a:ln w="412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3C940E98-8F33-4158-BEF5-913F5FB1B1BD}"/>
              </a:ext>
            </a:extLst>
          </p:cNvPr>
          <p:cNvSpPr/>
          <p:nvPr/>
        </p:nvSpPr>
        <p:spPr>
          <a:xfrm>
            <a:off x="3266655" y="3124922"/>
            <a:ext cx="5721136" cy="416460"/>
          </a:xfrm>
          <a:prstGeom prst="rightArrow">
            <a:avLst>
              <a:gd name="adj1" fmla="val 50000"/>
              <a:gd name="adj2" fmla="val 179909"/>
            </a:avLst>
          </a:prstGeom>
          <a:solidFill>
            <a:srgbClr val="FF7D7D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C9A26AC-424D-4096-94A2-3832DCE88D24}"/>
              </a:ext>
            </a:extLst>
          </p:cNvPr>
          <p:cNvSpPr txBox="1"/>
          <p:nvPr/>
        </p:nvSpPr>
        <p:spPr>
          <a:xfrm>
            <a:off x="8987791" y="2537324"/>
            <a:ext cx="1849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 de </a:t>
            </a:r>
          </a:p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ayudas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84EF623-E8CB-409D-A0DC-D1BFCCCABF86}"/>
              </a:ext>
            </a:extLst>
          </p:cNvPr>
          <p:cNvSpPr txBox="1"/>
          <p:nvPr/>
        </p:nvSpPr>
        <p:spPr>
          <a:xfrm>
            <a:off x="872479" y="2570255"/>
            <a:ext cx="2187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 </a:t>
            </a:r>
          </a:p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Teledetección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Flecha: curvada hacia arriba 30">
            <a:extLst>
              <a:ext uri="{FF2B5EF4-FFF2-40B4-BE49-F238E27FC236}">
                <a16:creationId xmlns:a16="http://schemas.microsoft.com/office/drawing/2014/main" id="{75D5DED0-0096-428C-8F94-D371CBC4FE6C}"/>
              </a:ext>
            </a:extLst>
          </p:cNvPr>
          <p:cNvSpPr/>
          <p:nvPr/>
        </p:nvSpPr>
        <p:spPr>
          <a:xfrm rot="10800000">
            <a:off x="5560870" y="917816"/>
            <a:ext cx="808061" cy="316871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Flecha: curvada hacia arriba 37">
            <a:extLst>
              <a:ext uri="{FF2B5EF4-FFF2-40B4-BE49-F238E27FC236}">
                <a16:creationId xmlns:a16="http://schemas.microsoft.com/office/drawing/2014/main" id="{F8F8A8A6-2EA7-4FA6-A1D7-EC36655A78B3}"/>
              </a:ext>
            </a:extLst>
          </p:cNvPr>
          <p:cNvSpPr/>
          <p:nvPr/>
        </p:nvSpPr>
        <p:spPr>
          <a:xfrm>
            <a:off x="5691969" y="5934542"/>
            <a:ext cx="808061" cy="316871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Título 2">
            <a:extLst>
              <a:ext uri="{FF2B5EF4-FFF2-40B4-BE49-F238E27FC236}">
                <a16:creationId xmlns:a16="http://schemas.microsoft.com/office/drawing/2014/main" id="{F531770E-8DFF-4915-81D8-222D8C248CBE}"/>
              </a:ext>
            </a:extLst>
          </p:cNvPr>
          <p:cNvSpPr txBox="1">
            <a:spLocks/>
          </p:cNvSpPr>
          <p:nvPr/>
        </p:nvSpPr>
        <p:spPr>
          <a:xfrm>
            <a:off x="1147989" y="708989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</p:spTree>
    <p:extLst>
      <p:ext uri="{BB962C8B-B14F-4D97-AF65-F5344CB8AC3E}">
        <p14:creationId xmlns:p14="http://schemas.microsoft.com/office/powerpoint/2010/main" val="24441180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39" name="Título 2">
            <a:extLst>
              <a:ext uri="{FF2B5EF4-FFF2-40B4-BE49-F238E27FC236}">
                <a16:creationId xmlns:a16="http://schemas.microsoft.com/office/drawing/2014/main" id="{F531770E-8DFF-4915-81D8-222D8C248CBE}"/>
              </a:ext>
            </a:extLst>
          </p:cNvPr>
          <p:cNvSpPr txBox="1">
            <a:spLocks/>
          </p:cNvSpPr>
          <p:nvPr/>
        </p:nvSpPr>
        <p:spPr>
          <a:xfrm>
            <a:off x="822064" y="698559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Principios básicos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CCF56C7-471B-4491-82AA-908E7565D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485" y="1803761"/>
            <a:ext cx="1896529" cy="161584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D514A13-C82E-4F19-A494-FC9D3D9C1E1B}"/>
              </a:ext>
            </a:extLst>
          </p:cNvPr>
          <p:cNvSpPr txBox="1"/>
          <p:nvPr/>
        </p:nvSpPr>
        <p:spPr>
          <a:xfrm>
            <a:off x="5854054" y="1425759"/>
            <a:ext cx="4147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Campaña agrícola 2025</a:t>
            </a:r>
            <a:endParaRPr lang="en-GB" sz="2800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4364D1F5-D0BE-4A31-9B65-5B408C60E390}"/>
              </a:ext>
            </a:extLst>
          </p:cNvPr>
          <p:cNvGrpSpPr>
            <a:grpSpLocks noChangeAspect="1"/>
          </p:cNvGrpSpPr>
          <p:nvPr/>
        </p:nvGrpSpPr>
        <p:grpSpPr>
          <a:xfrm>
            <a:off x="4363171" y="2105341"/>
            <a:ext cx="6161608" cy="1714449"/>
            <a:chOff x="5432254" y="2140375"/>
            <a:chExt cx="5388360" cy="149929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DFF4DEF0-69A0-436D-A62D-E495CD790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394"/>
            <a:stretch/>
          </p:blipFill>
          <p:spPr>
            <a:xfrm>
              <a:off x="6849035" y="2140375"/>
              <a:ext cx="3971579" cy="1499295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D33B9156-66C9-4105-8EA9-5067793171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6718"/>
            <a:stretch/>
          </p:blipFill>
          <p:spPr>
            <a:xfrm>
              <a:off x="5432254" y="2140375"/>
              <a:ext cx="1605141" cy="1499295"/>
            </a:xfrm>
            <a:prstGeom prst="rect">
              <a:avLst/>
            </a:prstGeom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BDEA4DF5-6439-4ABA-95F2-620598CE5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499" y="4352447"/>
            <a:ext cx="10230900" cy="18176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17747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16" name="Conector recto 13315">
            <a:extLst>
              <a:ext uri="{FF2B5EF4-FFF2-40B4-BE49-F238E27FC236}">
                <a16:creationId xmlns:a16="http://schemas.microsoft.com/office/drawing/2014/main" id="{21AB4293-60B3-4EB2-A8CE-ECF96CC0D9FA}"/>
              </a:ext>
            </a:extLst>
          </p:cNvPr>
          <p:cNvCxnSpPr/>
          <p:nvPr/>
        </p:nvCxnSpPr>
        <p:spPr>
          <a:xfrm>
            <a:off x="165642" y="4618410"/>
            <a:ext cx="11860716" cy="0"/>
          </a:xfrm>
          <a:prstGeom prst="line">
            <a:avLst/>
          </a:prstGeom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17" name="Título 2">
            <a:extLst>
              <a:ext uri="{FF2B5EF4-FFF2-40B4-BE49-F238E27FC236}">
                <a16:creationId xmlns:a16="http://schemas.microsoft.com/office/drawing/2014/main" id="{36E34BD2-D274-499C-9857-6D9BDBF3D2A7}"/>
              </a:ext>
            </a:extLst>
          </p:cNvPr>
          <p:cNvSpPr txBox="1">
            <a:spLocks/>
          </p:cNvSpPr>
          <p:nvPr/>
        </p:nvSpPr>
        <p:spPr>
          <a:xfrm>
            <a:off x="1457440" y="676459"/>
            <a:ext cx="168753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Conceptos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59F40C-4CB9-4B1D-A6B3-709269AA51EF}"/>
              </a:ext>
            </a:extLst>
          </p:cNvPr>
          <p:cNvSpPr txBox="1"/>
          <p:nvPr/>
        </p:nvSpPr>
        <p:spPr>
          <a:xfrm>
            <a:off x="3353515" y="670267"/>
            <a:ext cx="5806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Evaluaciones a nivel de explotación </a:t>
            </a:r>
            <a:endParaRPr lang="en-GB" sz="28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7D31E5-004B-455C-B35C-5C3F413B02E7}"/>
              </a:ext>
            </a:extLst>
          </p:cNvPr>
          <p:cNvSpPr txBox="1"/>
          <p:nvPr/>
        </p:nvSpPr>
        <p:spPr>
          <a:xfrm>
            <a:off x="216607" y="545877"/>
            <a:ext cx="47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ym typeface="Wingdings" panose="05000000000000000000" pitchFamily="2" charset="2"/>
              </a:rPr>
              <a:t></a:t>
            </a:r>
            <a:endParaRPr lang="en-GB" sz="36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AF2BE09-DF65-4313-9B4F-FE46CD2F5E72}"/>
              </a:ext>
            </a:extLst>
          </p:cNvPr>
          <p:cNvSpPr txBox="1"/>
          <p:nvPr/>
        </p:nvSpPr>
        <p:spPr>
          <a:xfrm>
            <a:off x="459813" y="4771249"/>
            <a:ext cx="1849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 de </a:t>
            </a:r>
          </a:p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ayudas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765B660-B1A9-4766-9485-3A6CD5ADA9A9}"/>
              </a:ext>
            </a:extLst>
          </p:cNvPr>
          <p:cNvSpPr txBox="1"/>
          <p:nvPr/>
        </p:nvSpPr>
        <p:spPr>
          <a:xfrm>
            <a:off x="290727" y="2162273"/>
            <a:ext cx="2187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 </a:t>
            </a:r>
          </a:p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Teledetección</a:t>
            </a:r>
            <a:endParaRPr lang="en-GB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A24812A-95CB-4029-A199-16EB286F1AA8}"/>
              </a:ext>
            </a:extLst>
          </p:cNvPr>
          <p:cNvSpPr txBox="1"/>
          <p:nvPr/>
        </p:nvSpPr>
        <p:spPr>
          <a:xfrm>
            <a:off x="3708962" y="1335219"/>
            <a:ext cx="48203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Semáforo a nivel de explotación</a:t>
            </a:r>
            <a:r>
              <a:rPr lang="es-ES" sz="2000" dirty="0"/>
              <a:t> </a:t>
            </a:r>
          </a:p>
          <a:p>
            <a:pPr algn="ctr"/>
            <a:r>
              <a:rPr lang="es-ES" sz="1400" dirty="0"/>
              <a:t>(BCAM1, P3, P4, P5, RMA, AGE)</a:t>
            </a:r>
            <a:endParaRPr lang="en-GB" sz="1400" dirty="0"/>
          </a:p>
        </p:txBody>
      </p:sp>
      <p:pic>
        <p:nvPicPr>
          <p:cNvPr id="40" name="Picture 2" descr="Fotos de stock de Semáforo, imágenes sin royalties de Semáforo ...">
            <a:extLst>
              <a:ext uri="{FF2B5EF4-FFF2-40B4-BE49-F238E27FC236}">
                <a16:creationId xmlns:a16="http://schemas.microsoft.com/office/drawing/2014/main" id="{1B0C9EC7-A784-4EC5-9107-E2CF3F789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13904" y="2299179"/>
            <a:ext cx="566266" cy="12667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3" name="Picture 2" descr="Fotos de stock de Semáforo, imágenes sin royalties de Semáforo ...">
            <a:extLst>
              <a:ext uri="{FF2B5EF4-FFF2-40B4-BE49-F238E27FC236}">
                <a16:creationId xmlns:a16="http://schemas.microsoft.com/office/drawing/2014/main" id="{F1ED0991-A792-4C5D-AACE-B1FCC50C3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78252" y="2299179"/>
            <a:ext cx="481787" cy="12667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4" name="Picture 2" descr="Fotos de stock de Semáforo, imágenes sin royalties de Semáforo ...">
            <a:extLst>
              <a:ext uri="{FF2B5EF4-FFF2-40B4-BE49-F238E27FC236}">
                <a16:creationId xmlns:a16="http://schemas.microsoft.com/office/drawing/2014/main" id="{0F1CC45F-F694-48AE-A4C2-69C61D8E4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71146" y="2315023"/>
            <a:ext cx="481787" cy="12667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6" name="Conector: angular 5">
            <a:extLst>
              <a:ext uri="{FF2B5EF4-FFF2-40B4-BE49-F238E27FC236}">
                <a16:creationId xmlns:a16="http://schemas.microsoft.com/office/drawing/2014/main" id="{796CB4CC-3DBD-4469-8982-A427B162F6CE}"/>
              </a:ext>
            </a:extLst>
          </p:cNvPr>
          <p:cNvCxnSpPr>
            <a:cxnSpLocks/>
            <a:stCxn id="22" idx="3"/>
            <a:endCxn id="24" idx="0"/>
          </p:cNvCxnSpPr>
          <p:nvPr/>
        </p:nvCxnSpPr>
        <p:spPr>
          <a:xfrm>
            <a:off x="8529331" y="1704551"/>
            <a:ext cx="1982709" cy="610472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786A3014-D93C-44F7-B644-FD815E241EC6}"/>
              </a:ext>
            </a:extLst>
          </p:cNvPr>
          <p:cNvCxnSpPr>
            <a:cxnSpLocks/>
            <a:stCxn id="22" idx="1"/>
            <a:endCxn id="40" idx="0"/>
          </p:cNvCxnSpPr>
          <p:nvPr/>
        </p:nvCxnSpPr>
        <p:spPr>
          <a:xfrm rot="10800000" flipV="1">
            <a:off x="2897038" y="1704551"/>
            <a:ext cx="811925" cy="594628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3AB4C1AB-602A-4E03-B6C8-49F5A752E9BE}"/>
              </a:ext>
            </a:extLst>
          </p:cNvPr>
          <p:cNvCxnSpPr>
            <a:stCxn id="22" idx="2"/>
            <a:endCxn id="23" idx="0"/>
          </p:cNvCxnSpPr>
          <p:nvPr/>
        </p:nvCxnSpPr>
        <p:spPr>
          <a:xfrm flipH="1">
            <a:off x="6119146" y="2073883"/>
            <a:ext cx="1" cy="2252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26610AA-C578-4856-8653-0BCFC56E4693}"/>
              </a:ext>
            </a:extLst>
          </p:cNvPr>
          <p:cNvSpPr txBox="1"/>
          <p:nvPr/>
        </p:nvSpPr>
        <p:spPr>
          <a:xfrm>
            <a:off x="3240920" y="3625053"/>
            <a:ext cx="234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Valores declarados en la FOI/LDG</a:t>
            </a:r>
            <a:endParaRPr lang="en-GB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9C3CC5E-809E-42D5-A756-7EDD22B01143}"/>
              </a:ext>
            </a:extLst>
          </p:cNvPr>
          <p:cNvSpPr txBox="1"/>
          <p:nvPr/>
        </p:nvSpPr>
        <p:spPr>
          <a:xfrm>
            <a:off x="6631220" y="3565934"/>
            <a:ext cx="234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Valores declarados o caso más desfavorable</a:t>
            </a:r>
            <a:endParaRPr lang="en-GB" dirty="0"/>
          </a:p>
        </p:txBody>
      </p:sp>
      <p:cxnSp>
        <p:nvCxnSpPr>
          <p:cNvPr id="45" name="Conector: angular 44">
            <a:extLst>
              <a:ext uri="{FF2B5EF4-FFF2-40B4-BE49-F238E27FC236}">
                <a16:creationId xmlns:a16="http://schemas.microsoft.com/office/drawing/2014/main" id="{F94ED23C-2083-45FE-8D5A-D97CCE0D0271}"/>
              </a:ext>
            </a:extLst>
          </p:cNvPr>
          <p:cNvCxnSpPr>
            <a:cxnSpLocks/>
            <a:stCxn id="40" idx="3"/>
            <a:endCxn id="26" idx="0"/>
          </p:cNvCxnSpPr>
          <p:nvPr/>
        </p:nvCxnSpPr>
        <p:spPr>
          <a:xfrm>
            <a:off x="3180170" y="2932557"/>
            <a:ext cx="1231770" cy="692496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: angular 45">
            <a:extLst>
              <a:ext uri="{FF2B5EF4-FFF2-40B4-BE49-F238E27FC236}">
                <a16:creationId xmlns:a16="http://schemas.microsoft.com/office/drawing/2014/main" id="{B9BCD05E-8D1F-4BBC-A7E3-2C2918C6F03C}"/>
              </a:ext>
            </a:extLst>
          </p:cNvPr>
          <p:cNvCxnSpPr>
            <a:cxnSpLocks/>
            <a:stCxn id="23" idx="3"/>
            <a:endCxn id="44" idx="0"/>
          </p:cNvCxnSpPr>
          <p:nvPr/>
        </p:nvCxnSpPr>
        <p:spPr>
          <a:xfrm>
            <a:off x="6360039" y="2932557"/>
            <a:ext cx="1442201" cy="633377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46">
            <a:extLst>
              <a:ext uri="{FF2B5EF4-FFF2-40B4-BE49-F238E27FC236}">
                <a16:creationId xmlns:a16="http://schemas.microsoft.com/office/drawing/2014/main" id="{7E129338-CDEB-4345-8770-F463272B54F0}"/>
              </a:ext>
            </a:extLst>
          </p:cNvPr>
          <p:cNvSpPr txBox="1"/>
          <p:nvPr/>
        </p:nvSpPr>
        <p:spPr>
          <a:xfrm>
            <a:off x="3487335" y="5064477"/>
            <a:ext cx="1849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Cálculo del expediente</a:t>
            </a:r>
            <a:endParaRPr lang="en-GB" sz="1400" dirty="0"/>
          </a:p>
        </p:txBody>
      </p: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2D56ED7B-D708-4D0D-9966-DC213D5330FF}"/>
              </a:ext>
            </a:extLst>
          </p:cNvPr>
          <p:cNvCxnSpPr>
            <a:cxnSpLocks/>
            <a:stCxn id="26" idx="2"/>
            <a:endCxn id="47" idx="0"/>
          </p:cNvCxnSpPr>
          <p:nvPr/>
        </p:nvCxnSpPr>
        <p:spPr>
          <a:xfrm>
            <a:off x="4411940" y="4271384"/>
            <a:ext cx="0" cy="79309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384E2D93-D8C3-4A71-B37A-01D0D580350C}"/>
              </a:ext>
            </a:extLst>
          </p:cNvPr>
          <p:cNvCxnSpPr>
            <a:cxnSpLocks/>
            <a:stCxn id="44" idx="2"/>
            <a:endCxn id="47" idx="0"/>
          </p:cNvCxnSpPr>
          <p:nvPr/>
        </p:nvCxnSpPr>
        <p:spPr>
          <a:xfrm flipH="1">
            <a:off x="4411940" y="4212265"/>
            <a:ext cx="3390300" cy="85221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uadroTexto 58">
            <a:extLst>
              <a:ext uri="{FF2B5EF4-FFF2-40B4-BE49-F238E27FC236}">
                <a16:creationId xmlns:a16="http://schemas.microsoft.com/office/drawing/2014/main" id="{361493D1-8E0D-4950-AF81-9F8735B4DED9}"/>
              </a:ext>
            </a:extLst>
          </p:cNvPr>
          <p:cNvSpPr txBox="1"/>
          <p:nvPr/>
        </p:nvSpPr>
        <p:spPr>
          <a:xfrm>
            <a:off x="6229741" y="5048260"/>
            <a:ext cx="2227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Validación del requisito</a:t>
            </a:r>
            <a:endParaRPr lang="en-GB" sz="1400" dirty="0"/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2E087E69-5BD7-4460-B67C-9492C4B6F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5939" y="5012215"/>
            <a:ext cx="1264643" cy="988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EC7B095C-ED60-4C37-B54C-717BB5E1F616}"/>
              </a:ext>
            </a:extLst>
          </p:cNvPr>
          <p:cNvSpPr txBox="1"/>
          <p:nvPr/>
        </p:nvSpPr>
        <p:spPr>
          <a:xfrm>
            <a:off x="9524021" y="3849352"/>
            <a:ext cx="1982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NO subvencionable</a:t>
            </a:r>
            <a:endParaRPr lang="en-GB" dirty="0"/>
          </a:p>
        </p:txBody>
      </p: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E74485D0-D8F0-4BC5-BB8D-3594C5E899ED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10512040" y="3581778"/>
            <a:ext cx="3336" cy="39785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de flecha 68">
            <a:extLst>
              <a:ext uri="{FF2B5EF4-FFF2-40B4-BE49-F238E27FC236}">
                <a16:creationId xmlns:a16="http://schemas.microsoft.com/office/drawing/2014/main" id="{BD051F0C-CD8F-4F10-9C03-5C54908BB079}"/>
              </a:ext>
            </a:extLst>
          </p:cNvPr>
          <p:cNvCxnSpPr>
            <a:cxnSpLocks/>
            <a:stCxn id="47" idx="3"/>
            <a:endCxn id="59" idx="1"/>
          </p:cNvCxnSpPr>
          <p:nvPr/>
        </p:nvCxnSpPr>
        <p:spPr>
          <a:xfrm flipV="1">
            <a:off x="5336545" y="5525314"/>
            <a:ext cx="893196" cy="1621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de flecha 69">
            <a:extLst>
              <a:ext uri="{FF2B5EF4-FFF2-40B4-BE49-F238E27FC236}">
                <a16:creationId xmlns:a16="http://schemas.microsoft.com/office/drawing/2014/main" id="{EE77A916-E5F7-4AC8-A5C9-29A9B970E36A}"/>
              </a:ext>
            </a:extLst>
          </p:cNvPr>
          <p:cNvCxnSpPr>
            <a:cxnSpLocks/>
            <a:stCxn id="59" idx="3"/>
            <a:endCxn id="58" idx="1"/>
          </p:cNvCxnSpPr>
          <p:nvPr/>
        </p:nvCxnSpPr>
        <p:spPr>
          <a:xfrm flipV="1">
            <a:off x="8457622" y="5506576"/>
            <a:ext cx="1138317" cy="1873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0310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39" name="Título 2">
            <a:extLst>
              <a:ext uri="{FF2B5EF4-FFF2-40B4-BE49-F238E27FC236}">
                <a16:creationId xmlns:a16="http://schemas.microsoft.com/office/drawing/2014/main" id="{F531770E-8DFF-4915-81D8-222D8C248CBE}"/>
              </a:ext>
            </a:extLst>
          </p:cNvPr>
          <p:cNvSpPr txBox="1">
            <a:spLocks/>
          </p:cNvSpPr>
          <p:nvPr/>
        </p:nvSpPr>
        <p:spPr>
          <a:xfrm>
            <a:off x="1093668" y="698559"/>
            <a:ext cx="6800954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Otros recursos de imágenes de teledetección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60E0D54-C900-4262-B6A8-C91BE6415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53" y="1893959"/>
            <a:ext cx="5792373" cy="469100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36D805-6534-40E7-BBD3-739D2BFAD181}"/>
              </a:ext>
            </a:extLst>
          </p:cNvPr>
          <p:cNvSpPr txBox="1"/>
          <p:nvPr/>
        </p:nvSpPr>
        <p:spPr>
          <a:xfrm>
            <a:off x="2060272" y="1190661"/>
            <a:ext cx="2571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OneAtlas</a:t>
            </a:r>
            <a:r>
              <a:rPr lang="es-ES" sz="2400" b="1" dirty="0"/>
              <a:t> (Airbus)</a:t>
            </a:r>
          </a:p>
          <a:p>
            <a:pPr algn="ctr"/>
            <a:r>
              <a:rPr lang="es-ES" dirty="0"/>
              <a:t>SPOT 6/7 PLÉIADES</a:t>
            </a:r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CD713E-1B84-452E-9FD0-FD52BF5FE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330" y="1298111"/>
            <a:ext cx="3808800" cy="25983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DE147B6-902E-41D9-BE20-74F79CDF7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7330" y="3970585"/>
            <a:ext cx="3808800" cy="261438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0D8066F-BB42-4054-9327-2C93BD2180A2}"/>
              </a:ext>
            </a:extLst>
          </p:cNvPr>
          <p:cNvSpPr txBox="1"/>
          <p:nvPr/>
        </p:nvSpPr>
        <p:spPr>
          <a:xfrm>
            <a:off x="7548288" y="1366406"/>
            <a:ext cx="16115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Ortofoto 2023</a:t>
            </a:r>
            <a:endParaRPr lang="en-GB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46176DB-BC97-4B11-BF10-93484C7DA8C6}"/>
              </a:ext>
            </a:extLst>
          </p:cNvPr>
          <p:cNvSpPr txBox="1"/>
          <p:nvPr/>
        </p:nvSpPr>
        <p:spPr>
          <a:xfrm>
            <a:off x="7507330" y="3986386"/>
            <a:ext cx="17907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Airbus Julio 2024</a:t>
            </a:r>
            <a:endParaRPr lang="en-GB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91889BD-4E04-412A-ADB5-894961D3DC6E}"/>
              </a:ext>
            </a:extLst>
          </p:cNvPr>
          <p:cNvSpPr txBox="1"/>
          <p:nvPr/>
        </p:nvSpPr>
        <p:spPr>
          <a:xfrm>
            <a:off x="9298113" y="6215633"/>
            <a:ext cx="20180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Airbus mayo 2024</a:t>
            </a:r>
            <a:endParaRPr lang="en-GB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F85E5BA-4FCD-4125-9474-77665DA02730}"/>
              </a:ext>
            </a:extLst>
          </p:cNvPr>
          <p:cNvSpPr/>
          <p:nvPr/>
        </p:nvSpPr>
        <p:spPr>
          <a:xfrm>
            <a:off x="2172832" y="3429000"/>
            <a:ext cx="253497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62B527B-A6FA-426D-A130-22BCA0BD26E1}"/>
              </a:ext>
            </a:extLst>
          </p:cNvPr>
          <p:cNvCxnSpPr>
            <a:cxnSpLocks/>
          </p:cNvCxnSpPr>
          <p:nvPr/>
        </p:nvCxnSpPr>
        <p:spPr>
          <a:xfrm flipV="1">
            <a:off x="2426329" y="1298112"/>
            <a:ext cx="5081001" cy="21308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DEFD88E3-5CEA-45F2-9219-3B4E77200BFF}"/>
              </a:ext>
            </a:extLst>
          </p:cNvPr>
          <p:cNvCxnSpPr>
            <a:cxnSpLocks/>
          </p:cNvCxnSpPr>
          <p:nvPr/>
        </p:nvCxnSpPr>
        <p:spPr>
          <a:xfrm>
            <a:off x="2426329" y="3657600"/>
            <a:ext cx="5081001" cy="292736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5654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39" name="Título 2">
            <a:extLst>
              <a:ext uri="{FF2B5EF4-FFF2-40B4-BE49-F238E27FC236}">
                <a16:creationId xmlns:a16="http://schemas.microsoft.com/office/drawing/2014/main" id="{F531770E-8DFF-4915-81D8-222D8C248CBE}"/>
              </a:ext>
            </a:extLst>
          </p:cNvPr>
          <p:cNvSpPr txBox="1">
            <a:spLocks/>
          </p:cNvSpPr>
          <p:nvPr/>
        </p:nvSpPr>
        <p:spPr>
          <a:xfrm>
            <a:off x="1093668" y="698559"/>
            <a:ext cx="6800954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Otros recursos de imágenes de teledetección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36D805-6534-40E7-BBD3-739D2BFAD181}"/>
              </a:ext>
            </a:extLst>
          </p:cNvPr>
          <p:cNvSpPr txBox="1"/>
          <p:nvPr/>
        </p:nvSpPr>
        <p:spPr>
          <a:xfrm>
            <a:off x="1922961" y="1432198"/>
            <a:ext cx="257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OneAtlas</a:t>
            </a:r>
            <a:r>
              <a:rPr lang="es-ES" sz="2400" b="1" dirty="0"/>
              <a:t> (Airbus)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0D8066F-BB42-4054-9327-2C93BD2180A2}"/>
              </a:ext>
            </a:extLst>
          </p:cNvPr>
          <p:cNvSpPr txBox="1"/>
          <p:nvPr/>
        </p:nvSpPr>
        <p:spPr>
          <a:xfrm>
            <a:off x="7660799" y="1410764"/>
            <a:ext cx="2817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r>
              <a:rPr lang="es-ES" dirty="0"/>
              <a:t>Ortofoto PNOA 2023</a:t>
            </a:r>
            <a:endParaRPr lang="en-GB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1A655D-5D1E-4432-8399-43359475D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25" y="1893863"/>
            <a:ext cx="5816613" cy="398617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46176DB-BC97-4B11-BF10-93484C7DA8C6}"/>
              </a:ext>
            </a:extLst>
          </p:cNvPr>
          <p:cNvSpPr txBox="1"/>
          <p:nvPr/>
        </p:nvSpPr>
        <p:spPr>
          <a:xfrm>
            <a:off x="200191" y="5487827"/>
            <a:ext cx="6985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1,5m</a:t>
            </a:r>
            <a:endParaRPr lang="en-GB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1E7C9D8-3D90-4CBA-8978-9CF09B978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341" y="1893959"/>
            <a:ext cx="5818847" cy="3986177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FEACCE52-D91D-4397-9300-E0BD0E5A097C}"/>
              </a:ext>
            </a:extLst>
          </p:cNvPr>
          <p:cNvSpPr txBox="1"/>
          <p:nvPr/>
        </p:nvSpPr>
        <p:spPr>
          <a:xfrm>
            <a:off x="6220464" y="5487827"/>
            <a:ext cx="797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0,25m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29936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254509" y="65676"/>
            <a:ext cx="9043604" cy="632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39" name="Título 2">
            <a:extLst>
              <a:ext uri="{FF2B5EF4-FFF2-40B4-BE49-F238E27FC236}">
                <a16:creationId xmlns:a16="http://schemas.microsoft.com/office/drawing/2014/main" id="{F531770E-8DFF-4915-81D8-222D8C248CBE}"/>
              </a:ext>
            </a:extLst>
          </p:cNvPr>
          <p:cNvSpPr txBox="1">
            <a:spLocks/>
          </p:cNvSpPr>
          <p:nvPr/>
        </p:nvSpPr>
        <p:spPr>
          <a:xfrm>
            <a:off x="335396" y="609316"/>
            <a:ext cx="6800954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Otros recursos de imágenes de teledetección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A5D78FD-4794-44F3-88CE-49540532E4EE}"/>
              </a:ext>
            </a:extLst>
          </p:cNvPr>
          <p:cNvGrpSpPr/>
          <p:nvPr/>
        </p:nvGrpSpPr>
        <p:grpSpPr>
          <a:xfrm>
            <a:off x="421504" y="945335"/>
            <a:ext cx="11348992" cy="5762625"/>
            <a:chOff x="421504" y="864557"/>
            <a:chExt cx="11348992" cy="5762625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E19D2DEC-2184-4F29-B9CC-095A083CA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504" y="1512353"/>
              <a:ext cx="5953125" cy="4829175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21A7346-9204-4EF5-A31A-0736DBBDB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5596" y="864557"/>
              <a:ext cx="4914900" cy="5762625"/>
            </a:xfrm>
            <a:prstGeom prst="rect">
              <a:avLst/>
            </a:prstGeom>
          </p:spPr>
        </p:pic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BD182E91-BC4C-40E3-BAD3-5E0734A549B1}"/>
                </a:ext>
              </a:extLst>
            </p:cNvPr>
            <p:cNvCxnSpPr/>
            <p:nvPr/>
          </p:nvCxnSpPr>
          <p:spPr>
            <a:xfrm flipV="1">
              <a:off x="2046083" y="2725093"/>
              <a:ext cx="5839485" cy="1991762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402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-89452" y="93973"/>
            <a:ext cx="9382539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 :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023EC7C2-4857-437F-A7AF-6A0B7BFC7B6C}"/>
              </a:ext>
            </a:extLst>
          </p:cNvPr>
          <p:cNvSpPr txBox="1">
            <a:spLocks/>
          </p:cNvSpPr>
          <p:nvPr/>
        </p:nvSpPr>
        <p:spPr>
          <a:xfrm>
            <a:off x="2926692" y="620266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Ideas fundamentales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9A22636E-40D0-422B-8209-9184F6965E38}"/>
              </a:ext>
            </a:extLst>
          </p:cNvPr>
          <p:cNvSpPr txBox="1">
            <a:spLocks/>
          </p:cNvSpPr>
          <p:nvPr/>
        </p:nvSpPr>
        <p:spPr bwMode="auto">
          <a:xfrm>
            <a:off x="304801" y="2524011"/>
            <a:ext cx="11887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lvl="1" indent="-285750">
              <a:buFont typeface="Arial" panose="020B0604020202020204" pitchFamily="34" charset="0"/>
              <a:buChar char="•"/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4000" b="1" u="sng" dirty="0"/>
              <a:t>Monitorizar</a:t>
            </a:r>
            <a:r>
              <a:rPr lang="es-ES" sz="4000" dirty="0"/>
              <a:t> </a:t>
            </a:r>
            <a:r>
              <a:rPr lang="es-ES" sz="4000" dirty="0">
                <a:sym typeface="Wingdings" panose="05000000000000000000" pitchFamily="2" charset="2"/>
              </a:rPr>
              <a:t> </a:t>
            </a:r>
            <a:r>
              <a:rPr lang="es-ES" sz="3200" dirty="0">
                <a:sym typeface="Wingdings" panose="05000000000000000000" pitchFamily="2" charset="2"/>
              </a:rPr>
              <a:t>SEGUIR la evolución a lo largo del tiempo</a:t>
            </a:r>
            <a:endParaRPr lang="es-ES" sz="32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C131944-997B-45F6-990F-35D6BD171C03}"/>
              </a:ext>
            </a:extLst>
          </p:cNvPr>
          <p:cNvSpPr txBox="1"/>
          <p:nvPr/>
        </p:nvSpPr>
        <p:spPr>
          <a:xfrm>
            <a:off x="526774" y="1341041"/>
            <a:ext cx="1759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Concepto</a:t>
            </a:r>
            <a:endParaRPr lang="en-GB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5E39A1-3A49-4A33-900E-ACA0CD8DE504}"/>
              </a:ext>
            </a:extLst>
          </p:cNvPr>
          <p:cNvSpPr txBox="1"/>
          <p:nvPr/>
        </p:nvSpPr>
        <p:spPr>
          <a:xfrm>
            <a:off x="4515297" y="4261833"/>
            <a:ext cx="2925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Cambio de paradigma</a:t>
            </a:r>
            <a:endParaRPr lang="en-GB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2279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2779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26" y="139428"/>
            <a:ext cx="4884948" cy="1019592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324AE434-CFF1-40C2-B60E-D7CE237D6FD9}"/>
              </a:ext>
            </a:extLst>
          </p:cNvPr>
          <p:cNvSpPr txBox="1">
            <a:spLocks/>
          </p:cNvSpPr>
          <p:nvPr/>
        </p:nvSpPr>
        <p:spPr>
          <a:xfrm>
            <a:off x="565556" y="1554512"/>
            <a:ext cx="11060887" cy="3414445"/>
          </a:xfrm>
          <a:prstGeom prst="rect">
            <a:avLst/>
          </a:prstGeom>
          <a:effectLst>
            <a:outerShdw blurRad="101600" dist="50800" dir="5400000" algn="ctr" rotWithShape="0">
              <a:schemeClr val="bg1">
                <a:alpha val="66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6000" b="1" spc="0" dirty="0">
                <a:ln w="0"/>
                <a:gradFill>
                  <a:gsLst>
                    <a:gs pos="15000">
                      <a:schemeClr val="bg1"/>
                    </a:gs>
                    <a:gs pos="33000">
                      <a:schemeClr val="tx1"/>
                    </a:gs>
                  </a:gsLst>
                  <a:lin ang="5400000"/>
                </a:gradFill>
              </a:rPr>
              <a:t>Muchas gracias por vuestra atención</a:t>
            </a:r>
          </a:p>
          <a:p>
            <a:pPr algn="ctr">
              <a:lnSpc>
                <a:spcPct val="100000"/>
              </a:lnSpc>
            </a:pPr>
            <a:endParaRPr lang="es-ES" sz="6000" b="1" spc="0" dirty="0">
              <a:ln w="0"/>
              <a:gradFill>
                <a:gsLst>
                  <a:gs pos="15000">
                    <a:schemeClr val="bg1"/>
                  </a:gs>
                  <a:gs pos="33000">
                    <a:schemeClr val="tx1"/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47581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035C6004-C786-42EF-AACC-469D6E64F2BC}"/>
              </a:ext>
            </a:extLst>
          </p:cNvPr>
          <p:cNvCxnSpPr/>
          <p:nvPr/>
        </p:nvCxnSpPr>
        <p:spPr>
          <a:xfrm flipV="1">
            <a:off x="4840355" y="1997765"/>
            <a:ext cx="0" cy="4303643"/>
          </a:xfrm>
          <a:prstGeom prst="line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2">
            <a:extLst>
              <a:ext uri="{FF2B5EF4-FFF2-40B4-BE49-F238E27FC236}">
                <a16:creationId xmlns:a16="http://schemas.microsoft.com/office/drawing/2014/main" id="{353126B8-1978-4ECF-90C1-8A2C358070B7}"/>
              </a:ext>
            </a:extLst>
          </p:cNvPr>
          <p:cNvSpPr txBox="1">
            <a:spLocks/>
          </p:cNvSpPr>
          <p:nvPr/>
        </p:nvSpPr>
        <p:spPr>
          <a:xfrm>
            <a:off x="1432907" y="75265"/>
            <a:ext cx="7834966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/>
              <a:t>Metodología del Sistema de Monitorización de Superficies (SMS)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3AE423-BFE9-4306-8209-878022F4B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04" y="32345"/>
            <a:ext cx="3032196" cy="63288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023EC7C2-4857-437F-A7AF-6A0B7BFC7B6C}"/>
              </a:ext>
            </a:extLst>
          </p:cNvPr>
          <p:cNvSpPr txBox="1">
            <a:spLocks/>
          </p:cNvSpPr>
          <p:nvPr/>
        </p:nvSpPr>
        <p:spPr>
          <a:xfrm>
            <a:off x="4210166" y="631235"/>
            <a:ext cx="3177210" cy="509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Ideas fundamentales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C131944-997B-45F6-990F-35D6BD171C03}"/>
              </a:ext>
            </a:extLst>
          </p:cNvPr>
          <p:cNvSpPr txBox="1"/>
          <p:nvPr/>
        </p:nvSpPr>
        <p:spPr>
          <a:xfrm>
            <a:off x="370679" y="1206282"/>
            <a:ext cx="799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1ª Idea: </a:t>
            </a:r>
            <a:r>
              <a:rPr lang="es-ES" sz="2800" b="1" dirty="0"/>
              <a:t>Concepto de inspecciones</a:t>
            </a:r>
            <a:endParaRPr lang="en-GB" sz="2800" b="1" dirty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043C525F-9FA2-45E4-A56B-0B44C3F29390}"/>
              </a:ext>
            </a:extLst>
          </p:cNvPr>
          <p:cNvSpPr txBox="1">
            <a:spLocks/>
          </p:cNvSpPr>
          <p:nvPr/>
        </p:nvSpPr>
        <p:spPr bwMode="auto">
          <a:xfrm>
            <a:off x="784713" y="1798545"/>
            <a:ext cx="3258750" cy="97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Inspección en campo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2200" i="1" dirty="0">
                <a:solidFill>
                  <a:schemeClr val="tx2">
                    <a:lumMod val="75000"/>
                  </a:schemeClr>
                </a:solidFill>
              </a:rPr>
              <a:t>1 Inspección in situ 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AF3DE94B-25DF-4DDC-85F5-83DD7A470CF1}"/>
              </a:ext>
            </a:extLst>
          </p:cNvPr>
          <p:cNvSpPr txBox="1">
            <a:spLocks/>
          </p:cNvSpPr>
          <p:nvPr/>
        </p:nvSpPr>
        <p:spPr bwMode="auto">
          <a:xfrm>
            <a:off x="6272266" y="1730582"/>
            <a:ext cx="5028000" cy="107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Monitorización</a:t>
            </a:r>
          </a:p>
          <a:p>
            <a:r>
              <a:rPr lang="es-ES" sz="2200" i="1" dirty="0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es-ES" sz="2200" i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eguimiento durante toda la campaña</a:t>
            </a:r>
            <a:endParaRPr lang="es-ES" sz="2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6" name="Picture 18" descr="Versus Vector Icons. VS Letters with Glowing Lightning.: Gráficos ...">
            <a:extLst>
              <a:ext uri="{FF2B5EF4-FFF2-40B4-BE49-F238E27FC236}">
                <a16:creationId xmlns:a16="http://schemas.microsoft.com/office/drawing/2014/main" id="{85ED1C34-BE59-4B1A-A28F-BBCDCE20B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8287" y="3661762"/>
            <a:ext cx="473961" cy="4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F188B9A-11B4-4621-AA68-550507F16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627" y="4236092"/>
            <a:ext cx="5626127" cy="218861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33" name="Grupo 32">
            <a:extLst>
              <a:ext uri="{FF2B5EF4-FFF2-40B4-BE49-F238E27FC236}">
                <a16:creationId xmlns:a16="http://schemas.microsoft.com/office/drawing/2014/main" id="{0EACBEB9-CEEC-4094-9A78-29100B1650A6}"/>
              </a:ext>
            </a:extLst>
          </p:cNvPr>
          <p:cNvGrpSpPr>
            <a:grpSpLocks noChangeAspect="1"/>
          </p:cNvGrpSpPr>
          <p:nvPr/>
        </p:nvGrpSpPr>
        <p:grpSpPr>
          <a:xfrm>
            <a:off x="5147250" y="2827568"/>
            <a:ext cx="6893883" cy="1198416"/>
            <a:chOff x="5094082" y="2961023"/>
            <a:chExt cx="6509731" cy="1131636"/>
          </a:xfrm>
        </p:grpSpPr>
        <p:sp>
          <p:nvSpPr>
            <p:cNvPr id="27" name="Título 1">
              <a:extLst>
                <a:ext uri="{FF2B5EF4-FFF2-40B4-BE49-F238E27FC236}">
                  <a16:creationId xmlns:a16="http://schemas.microsoft.com/office/drawing/2014/main" id="{DA1ABC2B-B5ED-4E50-A0D4-FC09FC32BE2D}"/>
                </a:ext>
              </a:extLst>
            </p:cNvPr>
            <p:cNvSpPr txBox="1">
              <a:spLocks/>
            </p:cNvSpPr>
            <p:nvPr/>
          </p:nvSpPr>
          <p:spPr bwMode="auto">
            <a:xfrm rot="2842175">
              <a:off x="5242512" y="3516269"/>
              <a:ext cx="853909" cy="298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s-ES" sz="1200" b="1" dirty="0"/>
                <a:t>¿Cebada?</a:t>
              </a:r>
              <a:endParaRPr lang="es-ES" sz="1000" b="1" dirty="0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E0BA6E3-963D-4401-AD53-C68E2DE84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4082" y="3005541"/>
              <a:ext cx="6509731" cy="1017360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29D92290-8C23-4130-8415-2867B070E372}"/>
                </a:ext>
              </a:extLst>
            </p:cNvPr>
            <p:cNvSpPr txBox="1"/>
            <p:nvPr/>
          </p:nvSpPr>
          <p:spPr>
            <a:xfrm>
              <a:off x="5104375" y="2961023"/>
              <a:ext cx="10707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10 Mayo 2024</a:t>
              </a:r>
              <a:endParaRPr lang="en-GB" sz="1200" dirty="0"/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62BF072-C22B-47BF-8337-EC17E21E84E1}"/>
                </a:ext>
              </a:extLst>
            </p:cNvPr>
            <p:cNvSpPr txBox="1"/>
            <p:nvPr/>
          </p:nvSpPr>
          <p:spPr>
            <a:xfrm>
              <a:off x="6485500" y="2961023"/>
              <a:ext cx="10707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25 Mayo 2024</a:t>
              </a:r>
              <a:endParaRPr lang="en-GB" sz="1200" dirty="0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0C1A0219-F797-4007-BC24-3CEAA71A31A3}"/>
                </a:ext>
              </a:extLst>
            </p:cNvPr>
            <p:cNvSpPr txBox="1"/>
            <p:nvPr/>
          </p:nvSpPr>
          <p:spPr>
            <a:xfrm>
              <a:off x="7813574" y="2961023"/>
              <a:ext cx="10707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30 Mayo 2024</a:t>
              </a:r>
              <a:endParaRPr lang="en-GB" sz="1200" dirty="0"/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D1D1FA0E-FB2E-4B05-81CA-11FD08C12DB3}"/>
                </a:ext>
              </a:extLst>
            </p:cNvPr>
            <p:cNvSpPr txBox="1"/>
            <p:nvPr/>
          </p:nvSpPr>
          <p:spPr>
            <a:xfrm>
              <a:off x="9068173" y="2961023"/>
              <a:ext cx="10707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04 Junio 2024</a:t>
              </a:r>
              <a:endParaRPr lang="en-GB" sz="1200" dirty="0"/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263DA1A8-1F75-46BA-BB9F-EDEC7B5BAB6C}"/>
                </a:ext>
              </a:extLst>
            </p:cNvPr>
            <p:cNvSpPr txBox="1"/>
            <p:nvPr/>
          </p:nvSpPr>
          <p:spPr>
            <a:xfrm>
              <a:off x="10322772" y="2961023"/>
              <a:ext cx="10707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24 Junio 2024</a:t>
              </a:r>
              <a:endParaRPr lang="en-GB" sz="1200" dirty="0"/>
            </a:p>
          </p:txBody>
        </p:sp>
      </p:grpSp>
      <p:pic>
        <p:nvPicPr>
          <p:cNvPr id="42" name="Picture 3" descr="E:\_Javi\Cursos y Presentaciones\2016-05-19_Curso GPS Técnicos PAC CAyG\Imágenes\DocumentaciónPapel.jpg">
            <a:extLst>
              <a:ext uri="{FF2B5EF4-FFF2-40B4-BE49-F238E27FC236}">
                <a16:creationId xmlns:a16="http://schemas.microsoft.com/office/drawing/2014/main" id="{1C5EC765-1877-4185-B781-8ACCD81E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0" y="2782531"/>
            <a:ext cx="1204101" cy="140671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E:\_Javi\Cursos y Presentaciones\2016-05-19_Curso GPS Técnicos PAC CAyG\Imágenes\RegistroCAmpoPapeljpg.jpg">
            <a:extLst>
              <a:ext uri="{FF2B5EF4-FFF2-40B4-BE49-F238E27FC236}">
                <a16:creationId xmlns:a16="http://schemas.microsoft.com/office/drawing/2014/main" id="{8204872A-178D-487B-9150-8AA7E0382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95" y="4574522"/>
            <a:ext cx="2204000" cy="148005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1 Imagen">
            <a:extLst>
              <a:ext uri="{FF2B5EF4-FFF2-40B4-BE49-F238E27FC236}">
                <a16:creationId xmlns:a16="http://schemas.microsoft.com/office/drawing/2014/main" id="{770DB494-1E27-4B7B-965F-B7E80CA4795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05" y="3110109"/>
            <a:ext cx="1819087" cy="123238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16" descr="todoterreno - Iconos gratis de personas">
            <a:extLst>
              <a:ext uri="{FF2B5EF4-FFF2-40B4-BE49-F238E27FC236}">
                <a16:creationId xmlns:a16="http://schemas.microsoft.com/office/drawing/2014/main" id="{1B66A3B8-6DAA-4AC6-9903-FEDABB137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37" y="3927316"/>
            <a:ext cx="755886" cy="75588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98894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29856</TotalTime>
  <Words>6245</Words>
  <Application>Microsoft Office PowerPoint</Application>
  <PresentationFormat>Panorámica</PresentationFormat>
  <Paragraphs>828</Paragraphs>
  <Slides>80</Slides>
  <Notes>80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80</vt:i4>
      </vt:variant>
    </vt:vector>
  </HeadingPairs>
  <TitlesOfParts>
    <vt:vector size="87" baseType="lpstr">
      <vt:lpstr>Arial</vt:lpstr>
      <vt:lpstr>Calibri</vt:lpstr>
      <vt:lpstr>Calibri Light</vt:lpstr>
      <vt:lpstr>Verdana</vt:lpstr>
      <vt:lpstr>Wingdings</vt:lpstr>
      <vt:lpstr>Wingdings 2</vt:lpstr>
      <vt:lpstr>Retrospección</vt:lpstr>
      <vt:lpstr> Sistema de Monitorización de Superficies 2026  en Castilla y León</vt:lpstr>
      <vt:lpstr>Índice</vt:lpstr>
      <vt:lpstr>Presentación de PowerPoint</vt:lpstr>
      <vt:lpstr>Presentación de PowerPoint</vt:lpstr>
      <vt:lpstr>Presentación de PowerPoint</vt:lpstr>
      <vt:lpstr>Presentación de PowerPoint</vt:lpstr>
      <vt:lpstr>Metodología del Sistema de Monitorización de Superficies (SMS)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Monitoring in Castile and León</dc:title>
  <dc:creator>David Alfonso Nafría García</dc:creator>
  <cp:lastModifiedBy>Alberto Gutierrez García</cp:lastModifiedBy>
  <cp:revision>1155</cp:revision>
  <cp:lastPrinted>2022-10-17T16:33:31Z</cp:lastPrinted>
  <dcterms:created xsi:type="dcterms:W3CDTF">2018-09-18T10:50:11Z</dcterms:created>
  <dcterms:modified xsi:type="dcterms:W3CDTF">2026-04-29T06:40:14Z</dcterms:modified>
</cp:coreProperties>
</file>