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3.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11.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312" r:id="rId3"/>
    <p:sldId id="764" r:id="rId4"/>
    <p:sldId id="356" r:id="rId5"/>
    <p:sldId id="338" r:id="rId6"/>
    <p:sldId id="765" r:id="rId7"/>
    <p:sldId id="334" r:id="rId8"/>
    <p:sldId id="270" r:id="rId9"/>
    <p:sldId id="266" r:id="rId10"/>
    <p:sldId id="750" r:id="rId11"/>
    <p:sldId id="269" r:id="rId12"/>
    <p:sldId id="275" r:id="rId13"/>
    <p:sldId id="775" r:id="rId14"/>
    <p:sldId id="756" r:id="rId15"/>
    <p:sldId id="749" r:id="rId16"/>
    <p:sldId id="759" r:id="rId17"/>
    <p:sldId id="761" r:id="rId18"/>
    <p:sldId id="332" r:id="rId19"/>
    <p:sldId id="333" r:id="rId20"/>
    <p:sldId id="267" r:id="rId21"/>
    <p:sldId id="264" r:id="rId22"/>
    <p:sldId id="753" r:id="rId23"/>
    <p:sldId id="271" r:id="rId24"/>
    <p:sldId id="757" r:id="rId25"/>
    <p:sldId id="762" r:id="rId26"/>
    <p:sldId id="763" r:id="rId27"/>
    <p:sldId id="760" r:id="rId28"/>
    <p:sldId id="279" r:id="rId29"/>
    <p:sldId id="770" r:id="rId30"/>
    <p:sldId id="773" r:id="rId31"/>
    <p:sldId id="774" r:id="rId32"/>
    <p:sldId id="257" r:id="rId33"/>
    <p:sldId id="776" r:id="rId34"/>
    <p:sldId id="758" r:id="rId35"/>
    <p:sldId id="777" r:id="rId3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1" autoAdjust="0"/>
    <p:restoredTop sz="68120" autoAdjust="0"/>
  </p:normalViewPr>
  <p:slideViewPr>
    <p:cSldViewPr snapToGrid="0">
      <p:cViewPr varScale="1">
        <p:scale>
          <a:sx n="99" d="100"/>
          <a:sy n="99" d="100"/>
        </p:scale>
        <p:origin x="390" y="78"/>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1EE76A84-39FC-4146-824E-CE09898A25E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74AB838-5B15-4321-9C88-12AAF78F63C2}">
      <dgm:prSet/>
      <dgm:spPr/>
      <dgm:t>
        <a:bodyPr/>
        <a:lstStyle/>
        <a:p>
          <a:r>
            <a:rPr lang="es-ES" noProof="0" dirty="0"/>
            <a:t>Solución universal: cualquier parcela en cualquier lugar con histórico desde 2018</a:t>
          </a:r>
        </a:p>
      </dgm:t>
    </dgm:pt>
    <dgm:pt modelId="{572CD52A-F749-4667-8836-754FE6B1AAC1}" type="parTrans" cxnId="{CC6306DD-D2B0-425B-A066-73E391A7FC6E}">
      <dgm:prSet/>
      <dgm:spPr/>
      <dgm:t>
        <a:bodyPr/>
        <a:lstStyle/>
        <a:p>
          <a:endParaRPr lang="en-US"/>
        </a:p>
      </dgm:t>
    </dgm:pt>
    <dgm:pt modelId="{D93F8F5B-9F80-40CC-B8DE-558ADDB8A733}" type="sibTrans" cxnId="{CC6306DD-D2B0-425B-A066-73E391A7FC6E}">
      <dgm:prSet/>
      <dgm:spPr/>
      <dgm:t>
        <a:bodyPr/>
        <a:lstStyle/>
        <a:p>
          <a:endParaRPr lang="en-US"/>
        </a:p>
      </dgm:t>
    </dgm:pt>
    <dgm:pt modelId="{62B999DD-2ACE-4C9A-B49A-3071249FF9FC}">
      <dgm:prSet/>
      <dgm:spPr/>
      <dgm:t>
        <a:bodyPr/>
        <a:lstStyle/>
        <a:p>
          <a:r>
            <a:rPr lang="es-ES" noProof="0" dirty="0"/>
            <a:t>Dato </a:t>
          </a:r>
          <a:r>
            <a:rPr lang="es-ES" noProof="0" dirty="0" err="1"/>
            <a:t>intercalibrado</a:t>
          </a:r>
          <a:r>
            <a:rPr lang="es-ES" noProof="0" dirty="0"/>
            <a:t>: mismo sensor a lo largo del tiempo y el espacio</a:t>
          </a:r>
        </a:p>
      </dgm:t>
    </dgm:pt>
    <dgm:pt modelId="{48374641-6D59-46E1-97D5-A5F0E8AFC294}" type="parTrans" cxnId="{64E07806-A914-4612-A965-0FA61E77A86B}">
      <dgm:prSet/>
      <dgm:spPr/>
      <dgm:t>
        <a:bodyPr/>
        <a:lstStyle/>
        <a:p>
          <a:endParaRPr lang="en-US"/>
        </a:p>
      </dgm:t>
    </dgm:pt>
    <dgm:pt modelId="{ECF0E518-9203-4801-B4A2-7C03CD093E55}" type="sibTrans" cxnId="{64E07806-A914-4612-A965-0FA61E77A86B}">
      <dgm:prSet/>
      <dgm:spPr/>
      <dgm:t>
        <a:bodyPr/>
        <a:lstStyle/>
        <a:p>
          <a:endParaRPr lang="en-US"/>
        </a:p>
      </dgm:t>
    </dgm:pt>
    <dgm:pt modelId="{BB0D68C0-06F3-4AA1-931C-B47206F5837D}">
      <dgm:prSet/>
      <dgm:spPr/>
      <dgm:t>
        <a:bodyPr/>
        <a:lstStyle/>
        <a:p>
          <a:r>
            <a:rPr lang="es-ES" noProof="0" dirty="0"/>
            <a:t>Mismo proceso de datos: Sin particularidades de máquinas fabricantes…</a:t>
          </a:r>
        </a:p>
      </dgm:t>
    </dgm:pt>
    <dgm:pt modelId="{9999D2E1-F800-4768-A617-27C5CE23F7F7}" type="parTrans" cxnId="{48CFB59C-21BA-4B28-8DB1-EAC23A2B4985}">
      <dgm:prSet/>
      <dgm:spPr/>
      <dgm:t>
        <a:bodyPr/>
        <a:lstStyle/>
        <a:p>
          <a:endParaRPr lang="en-US"/>
        </a:p>
      </dgm:t>
    </dgm:pt>
    <dgm:pt modelId="{499F01B4-E46C-422E-9E07-F0F042FE1238}" type="sibTrans" cxnId="{48CFB59C-21BA-4B28-8DB1-EAC23A2B4985}">
      <dgm:prSet/>
      <dgm:spPr/>
      <dgm:t>
        <a:bodyPr/>
        <a:lstStyle/>
        <a:p>
          <a:endParaRPr lang="en-US"/>
        </a:p>
      </dgm:t>
    </dgm:pt>
    <dgm:pt modelId="{21AB4E37-DA07-4224-B267-C8AD6995DDAF}">
      <dgm:prSet/>
      <dgm:spPr/>
      <dgm:t>
        <a:bodyPr/>
        <a:lstStyle/>
        <a:p>
          <a:r>
            <a:rPr lang="es-ES" noProof="0" dirty="0"/>
            <a:t>Resolución espacial potencialmente más alta:</a:t>
          </a:r>
        </a:p>
      </dgm:t>
    </dgm:pt>
    <dgm:pt modelId="{4C73D468-26A1-4E05-B0B6-8C9E9DB77241}" type="parTrans" cxnId="{71F9BBD8-7786-4C98-91C0-4DAC51976E3C}">
      <dgm:prSet/>
      <dgm:spPr/>
      <dgm:t>
        <a:bodyPr/>
        <a:lstStyle/>
        <a:p>
          <a:endParaRPr lang="en-US"/>
        </a:p>
      </dgm:t>
    </dgm:pt>
    <dgm:pt modelId="{48CD6172-40E2-41E4-A22F-44AF00206250}" type="sibTrans" cxnId="{71F9BBD8-7786-4C98-91C0-4DAC51976E3C}">
      <dgm:prSet/>
      <dgm:spPr/>
      <dgm:t>
        <a:bodyPr/>
        <a:lstStyle/>
        <a:p>
          <a:endParaRPr lang="en-US"/>
        </a:p>
      </dgm:t>
    </dgm:pt>
    <dgm:pt modelId="{9EBF7CB5-CD10-4445-8D3E-C76BA4C537FC}">
      <dgm:prSet/>
      <dgm:spPr/>
      <dgm:t>
        <a:bodyPr/>
        <a:lstStyle/>
        <a:p>
          <a:r>
            <a:rPr lang="es-ES" noProof="0" dirty="0"/>
            <a:t>100 </a:t>
          </a:r>
          <a:r>
            <a:rPr lang="es-ES" noProof="0" dirty="0" err="1"/>
            <a:t>ptos</a:t>
          </a:r>
          <a:r>
            <a:rPr lang="es-ES" noProof="0" dirty="0"/>
            <a:t>./ha para Sentinel-2</a:t>
          </a:r>
        </a:p>
      </dgm:t>
    </dgm:pt>
    <dgm:pt modelId="{DF53704B-6D13-480C-A1DE-261DD547AA85}" type="parTrans" cxnId="{F7BE4A07-2CDF-4894-ACB3-868729FBCFD6}">
      <dgm:prSet/>
      <dgm:spPr/>
      <dgm:t>
        <a:bodyPr/>
        <a:lstStyle/>
        <a:p>
          <a:endParaRPr lang="en-US"/>
        </a:p>
      </dgm:t>
    </dgm:pt>
    <dgm:pt modelId="{4F97719E-5BEE-41C7-9F90-16F678DB2DC5}" type="sibTrans" cxnId="{F7BE4A07-2CDF-4894-ACB3-868729FBCFD6}">
      <dgm:prSet/>
      <dgm:spPr/>
      <dgm:t>
        <a:bodyPr/>
        <a:lstStyle/>
        <a:p>
          <a:endParaRPr lang="en-US"/>
        </a:p>
      </dgm:t>
    </dgm:pt>
    <dgm:pt modelId="{521A771B-5BC7-440A-8EBA-9719E2D031F5}">
      <dgm:prSet/>
      <dgm:spPr/>
      <dgm:t>
        <a:bodyPr/>
        <a:lstStyle/>
        <a:p>
          <a:r>
            <a:rPr lang="es-ES" noProof="0" dirty="0"/>
            <a:t>1000 </a:t>
          </a:r>
          <a:r>
            <a:rPr lang="es-ES" noProof="0" dirty="0" err="1"/>
            <a:t>ptos</a:t>
          </a:r>
          <a:r>
            <a:rPr lang="es-ES" noProof="0" dirty="0"/>
            <a:t>./ha para </a:t>
          </a:r>
          <a:r>
            <a:rPr lang="es-ES" noProof="0" dirty="0" err="1"/>
            <a:t>Planet</a:t>
          </a:r>
          <a:r>
            <a:rPr lang="es-ES" noProof="0" dirty="0"/>
            <a:t>.</a:t>
          </a:r>
        </a:p>
      </dgm:t>
    </dgm:pt>
    <dgm:pt modelId="{FD99B9F7-CD5C-45DC-8866-0A4550AA8306}" type="parTrans" cxnId="{C055AC3E-7C94-4C46-97D8-E4B75A763AE1}">
      <dgm:prSet/>
      <dgm:spPr/>
      <dgm:t>
        <a:bodyPr/>
        <a:lstStyle/>
        <a:p>
          <a:endParaRPr lang="en-US"/>
        </a:p>
      </dgm:t>
    </dgm:pt>
    <dgm:pt modelId="{ADA50224-84AB-4262-AB83-17AD8B261078}" type="sibTrans" cxnId="{C055AC3E-7C94-4C46-97D8-E4B75A763AE1}">
      <dgm:prSet/>
      <dgm:spPr/>
      <dgm:t>
        <a:bodyPr/>
        <a:lstStyle/>
        <a:p>
          <a:endParaRPr lang="en-US"/>
        </a:p>
      </dgm:t>
    </dgm:pt>
    <dgm:pt modelId="{D3660176-E1C5-4693-952D-08261AFE3CB3}">
      <dgm:prSet/>
      <dgm:spPr/>
      <dgm:t>
        <a:bodyPr/>
        <a:lstStyle/>
        <a:p>
          <a:r>
            <a:rPr lang="es-ES" noProof="0" dirty="0"/>
            <a:t>500 </a:t>
          </a:r>
          <a:r>
            <a:rPr lang="es-ES" noProof="0" dirty="0" err="1"/>
            <a:t>ptos</a:t>
          </a:r>
          <a:r>
            <a:rPr lang="es-ES" noProof="0" dirty="0"/>
            <a:t>./ha para una cosechadora</a:t>
          </a:r>
        </a:p>
      </dgm:t>
    </dgm:pt>
    <dgm:pt modelId="{11DD60F6-979C-4DF9-9F92-99814EDFF985}" type="parTrans" cxnId="{EDDC2C66-D48D-4014-AE5D-C8411419A832}">
      <dgm:prSet/>
      <dgm:spPr/>
      <dgm:t>
        <a:bodyPr/>
        <a:lstStyle/>
        <a:p>
          <a:endParaRPr lang="en-US"/>
        </a:p>
      </dgm:t>
    </dgm:pt>
    <dgm:pt modelId="{9EF680E6-1462-41C0-A284-E0633506C27B}" type="sibTrans" cxnId="{EDDC2C66-D48D-4014-AE5D-C8411419A832}">
      <dgm:prSet/>
      <dgm:spPr/>
      <dgm:t>
        <a:bodyPr/>
        <a:lstStyle/>
        <a:p>
          <a:endParaRPr lang="en-US"/>
        </a:p>
      </dgm:t>
    </dgm:pt>
    <dgm:pt modelId="{65061B37-59AE-46C8-9C7F-C307C609F216}" type="pres">
      <dgm:prSet presAssocID="{1EE76A84-39FC-4146-824E-CE09898A25E7}" presName="root" presStyleCnt="0">
        <dgm:presLayoutVars>
          <dgm:dir/>
          <dgm:resizeHandles val="exact"/>
        </dgm:presLayoutVars>
      </dgm:prSet>
      <dgm:spPr/>
    </dgm:pt>
    <dgm:pt modelId="{E22B3DAD-7B7B-40E2-AA99-2557F7008C1E}" type="pres">
      <dgm:prSet presAssocID="{974AB838-5B15-4321-9C88-12AAF78F63C2}" presName="compNode" presStyleCnt="0"/>
      <dgm:spPr/>
    </dgm:pt>
    <dgm:pt modelId="{89174996-63B8-41E3-B94D-2B21E28D0A3B}" type="pres">
      <dgm:prSet presAssocID="{974AB838-5B15-4321-9C88-12AAF78F63C2}" presName="bgRect" presStyleLbl="bgShp" presStyleIdx="0" presStyleCnt="4"/>
      <dgm:spPr/>
    </dgm:pt>
    <dgm:pt modelId="{B7A501D6-E0E6-4EAA-B23F-1D4D311DA968}" type="pres">
      <dgm:prSet presAssocID="{974AB838-5B15-4321-9C88-12AAF78F63C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cador"/>
        </a:ext>
      </dgm:extLst>
    </dgm:pt>
    <dgm:pt modelId="{2261E155-41E5-4829-A038-D881B828A317}" type="pres">
      <dgm:prSet presAssocID="{974AB838-5B15-4321-9C88-12AAF78F63C2}" presName="spaceRect" presStyleCnt="0"/>
      <dgm:spPr/>
    </dgm:pt>
    <dgm:pt modelId="{6BDA4370-B35E-4447-BCBD-B75D7D5724AF}" type="pres">
      <dgm:prSet presAssocID="{974AB838-5B15-4321-9C88-12AAF78F63C2}" presName="parTx" presStyleLbl="revTx" presStyleIdx="0" presStyleCnt="5">
        <dgm:presLayoutVars>
          <dgm:chMax val="0"/>
          <dgm:chPref val="0"/>
        </dgm:presLayoutVars>
      </dgm:prSet>
      <dgm:spPr/>
    </dgm:pt>
    <dgm:pt modelId="{7FC47577-C5EF-4C95-A9BD-5500F4AB6C89}" type="pres">
      <dgm:prSet presAssocID="{D93F8F5B-9F80-40CC-B8DE-558ADDB8A733}" presName="sibTrans" presStyleCnt="0"/>
      <dgm:spPr/>
    </dgm:pt>
    <dgm:pt modelId="{23959B59-E202-4BB6-A79A-2011FCFF14C2}" type="pres">
      <dgm:prSet presAssocID="{62B999DD-2ACE-4C9A-B49A-3071249FF9FC}" presName="compNode" presStyleCnt="0"/>
      <dgm:spPr/>
    </dgm:pt>
    <dgm:pt modelId="{3AEE62F9-DD9C-4580-8F51-EB363DC9E6A2}" type="pres">
      <dgm:prSet presAssocID="{62B999DD-2ACE-4C9A-B49A-3071249FF9FC}" presName="bgRect" presStyleLbl="bgShp" presStyleIdx="1" presStyleCnt="4"/>
      <dgm:spPr/>
    </dgm:pt>
    <dgm:pt modelId="{DC1EFC5B-88FB-49C6-94B9-0F11999355AB}" type="pres">
      <dgm:prSet presAssocID="{62B999DD-2ACE-4C9A-B49A-3071249FF9F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télite"/>
        </a:ext>
      </dgm:extLst>
    </dgm:pt>
    <dgm:pt modelId="{4C07E2C1-BB55-47A4-86BB-319B8CA083A7}" type="pres">
      <dgm:prSet presAssocID="{62B999DD-2ACE-4C9A-B49A-3071249FF9FC}" presName="spaceRect" presStyleCnt="0"/>
      <dgm:spPr/>
    </dgm:pt>
    <dgm:pt modelId="{0064E14D-0BC6-4EBC-9F8B-031ADD01DFD2}" type="pres">
      <dgm:prSet presAssocID="{62B999DD-2ACE-4C9A-B49A-3071249FF9FC}" presName="parTx" presStyleLbl="revTx" presStyleIdx="1" presStyleCnt="5">
        <dgm:presLayoutVars>
          <dgm:chMax val="0"/>
          <dgm:chPref val="0"/>
        </dgm:presLayoutVars>
      </dgm:prSet>
      <dgm:spPr/>
    </dgm:pt>
    <dgm:pt modelId="{3444137F-14BB-44CD-B799-DCB5E4FAAFA4}" type="pres">
      <dgm:prSet presAssocID="{ECF0E518-9203-4801-B4A2-7C03CD093E55}" presName="sibTrans" presStyleCnt="0"/>
      <dgm:spPr/>
    </dgm:pt>
    <dgm:pt modelId="{9B183BCF-E59D-4766-9A40-40BC65EC7EE7}" type="pres">
      <dgm:prSet presAssocID="{BB0D68C0-06F3-4AA1-931C-B47206F5837D}" presName="compNode" presStyleCnt="0"/>
      <dgm:spPr/>
    </dgm:pt>
    <dgm:pt modelId="{3A1668A0-FA49-4E5C-B675-4F974C382F60}" type="pres">
      <dgm:prSet presAssocID="{BB0D68C0-06F3-4AA1-931C-B47206F5837D}" presName="bgRect" presStyleLbl="bgShp" presStyleIdx="2" presStyleCnt="4"/>
      <dgm:spPr/>
    </dgm:pt>
    <dgm:pt modelId="{5F4A6986-9507-41C9-8DD2-AAFF8CC33412}" type="pres">
      <dgm:prSet presAssocID="{BB0D68C0-06F3-4AA1-931C-B47206F5837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ábrica"/>
        </a:ext>
      </dgm:extLst>
    </dgm:pt>
    <dgm:pt modelId="{99CCB746-2D86-4361-A71E-C498E5782E79}" type="pres">
      <dgm:prSet presAssocID="{BB0D68C0-06F3-4AA1-931C-B47206F5837D}" presName="spaceRect" presStyleCnt="0"/>
      <dgm:spPr/>
    </dgm:pt>
    <dgm:pt modelId="{6B28239E-F4D0-4482-9C1B-F7A454A4A7AA}" type="pres">
      <dgm:prSet presAssocID="{BB0D68C0-06F3-4AA1-931C-B47206F5837D}" presName="parTx" presStyleLbl="revTx" presStyleIdx="2" presStyleCnt="5">
        <dgm:presLayoutVars>
          <dgm:chMax val="0"/>
          <dgm:chPref val="0"/>
        </dgm:presLayoutVars>
      </dgm:prSet>
      <dgm:spPr/>
    </dgm:pt>
    <dgm:pt modelId="{E5F1F449-CCF2-4231-8A51-9A91200EC580}" type="pres">
      <dgm:prSet presAssocID="{499F01B4-E46C-422E-9E07-F0F042FE1238}" presName="sibTrans" presStyleCnt="0"/>
      <dgm:spPr/>
    </dgm:pt>
    <dgm:pt modelId="{4099F79B-AD08-48A3-AD9A-9E11DC98BF4F}" type="pres">
      <dgm:prSet presAssocID="{21AB4E37-DA07-4224-B267-C8AD6995DDAF}" presName="compNode" presStyleCnt="0"/>
      <dgm:spPr/>
    </dgm:pt>
    <dgm:pt modelId="{A9E1D715-6C14-44BD-AF90-DC624FC57C77}" type="pres">
      <dgm:prSet presAssocID="{21AB4E37-DA07-4224-B267-C8AD6995DDAF}" presName="bgRect" presStyleLbl="bgShp" presStyleIdx="3" presStyleCnt="4"/>
      <dgm:spPr/>
    </dgm:pt>
    <dgm:pt modelId="{1962F480-3598-42DE-8B19-CD2AFC3CD7F6}" type="pres">
      <dgm:prSet presAssocID="{21AB4E37-DA07-4224-B267-C8AD6995DDA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nyon scene"/>
        </a:ext>
      </dgm:extLst>
    </dgm:pt>
    <dgm:pt modelId="{0AEEF21C-64DB-400F-B4E2-1583125CA46D}" type="pres">
      <dgm:prSet presAssocID="{21AB4E37-DA07-4224-B267-C8AD6995DDAF}" presName="spaceRect" presStyleCnt="0"/>
      <dgm:spPr/>
    </dgm:pt>
    <dgm:pt modelId="{4DE2054E-6631-42A4-8F9A-F12B1F821B0C}" type="pres">
      <dgm:prSet presAssocID="{21AB4E37-DA07-4224-B267-C8AD6995DDAF}" presName="parTx" presStyleLbl="revTx" presStyleIdx="3" presStyleCnt="5">
        <dgm:presLayoutVars>
          <dgm:chMax val="0"/>
          <dgm:chPref val="0"/>
        </dgm:presLayoutVars>
      </dgm:prSet>
      <dgm:spPr/>
    </dgm:pt>
    <dgm:pt modelId="{0AE0050C-2386-46D5-9941-09EFE1990DB8}" type="pres">
      <dgm:prSet presAssocID="{21AB4E37-DA07-4224-B267-C8AD6995DDAF}" presName="desTx" presStyleLbl="revTx" presStyleIdx="4" presStyleCnt="5">
        <dgm:presLayoutVars/>
      </dgm:prSet>
      <dgm:spPr/>
    </dgm:pt>
  </dgm:ptLst>
  <dgm:cxnLst>
    <dgm:cxn modelId="{64E07806-A914-4612-A965-0FA61E77A86B}" srcId="{1EE76A84-39FC-4146-824E-CE09898A25E7}" destId="{62B999DD-2ACE-4C9A-B49A-3071249FF9FC}" srcOrd="1" destOrd="0" parTransId="{48374641-6D59-46E1-97D5-A5F0E8AFC294}" sibTransId="{ECF0E518-9203-4801-B4A2-7C03CD093E55}"/>
    <dgm:cxn modelId="{F7BE4A07-2CDF-4894-ACB3-868729FBCFD6}" srcId="{21AB4E37-DA07-4224-B267-C8AD6995DDAF}" destId="{9EBF7CB5-CD10-4445-8D3E-C76BA4C537FC}" srcOrd="0" destOrd="0" parTransId="{DF53704B-6D13-480C-A1DE-261DD547AA85}" sibTransId="{4F97719E-5BEE-41C7-9F90-16F678DB2DC5}"/>
    <dgm:cxn modelId="{C055AC3E-7C94-4C46-97D8-E4B75A763AE1}" srcId="{21AB4E37-DA07-4224-B267-C8AD6995DDAF}" destId="{521A771B-5BC7-440A-8EBA-9719E2D031F5}" srcOrd="1" destOrd="0" parTransId="{FD99B9F7-CD5C-45DC-8866-0A4550AA8306}" sibTransId="{ADA50224-84AB-4262-AB83-17AD8B261078}"/>
    <dgm:cxn modelId="{756D4C44-F84F-437D-BFA7-730609F179FB}" type="presOf" srcId="{1EE76A84-39FC-4146-824E-CE09898A25E7}" destId="{65061B37-59AE-46C8-9C7F-C307C609F216}" srcOrd="0" destOrd="0" presId="urn:microsoft.com/office/officeart/2018/2/layout/IconVerticalSolidList"/>
    <dgm:cxn modelId="{EDDC2C66-D48D-4014-AE5D-C8411419A832}" srcId="{21AB4E37-DA07-4224-B267-C8AD6995DDAF}" destId="{D3660176-E1C5-4693-952D-08261AFE3CB3}" srcOrd="2" destOrd="0" parTransId="{11DD60F6-979C-4DF9-9F92-99814EDFF985}" sibTransId="{9EF680E6-1462-41C0-A284-E0633506C27B}"/>
    <dgm:cxn modelId="{CC09CC4D-CD19-4CAB-8075-726A46CF2A87}" type="presOf" srcId="{9EBF7CB5-CD10-4445-8D3E-C76BA4C537FC}" destId="{0AE0050C-2386-46D5-9941-09EFE1990DB8}" srcOrd="0" destOrd="0" presId="urn:microsoft.com/office/officeart/2018/2/layout/IconVerticalSolidList"/>
    <dgm:cxn modelId="{E13D247B-68F6-49D3-A99A-85167A382BAD}" type="presOf" srcId="{21AB4E37-DA07-4224-B267-C8AD6995DDAF}" destId="{4DE2054E-6631-42A4-8F9A-F12B1F821B0C}" srcOrd="0" destOrd="0" presId="urn:microsoft.com/office/officeart/2018/2/layout/IconVerticalSolidList"/>
    <dgm:cxn modelId="{6DB65D87-3BA1-4E17-92E2-4D9D70F3A69B}" type="presOf" srcId="{974AB838-5B15-4321-9C88-12AAF78F63C2}" destId="{6BDA4370-B35E-4447-BCBD-B75D7D5724AF}" srcOrd="0" destOrd="0" presId="urn:microsoft.com/office/officeart/2018/2/layout/IconVerticalSolidList"/>
    <dgm:cxn modelId="{27830C94-7EE6-4539-BB70-3386BC4D3F3E}" type="presOf" srcId="{BB0D68C0-06F3-4AA1-931C-B47206F5837D}" destId="{6B28239E-F4D0-4482-9C1B-F7A454A4A7AA}" srcOrd="0" destOrd="0" presId="urn:microsoft.com/office/officeart/2018/2/layout/IconVerticalSolidList"/>
    <dgm:cxn modelId="{48CFB59C-21BA-4B28-8DB1-EAC23A2B4985}" srcId="{1EE76A84-39FC-4146-824E-CE09898A25E7}" destId="{BB0D68C0-06F3-4AA1-931C-B47206F5837D}" srcOrd="2" destOrd="0" parTransId="{9999D2E1-F800-4768-A617-27C5CE23F7F7}" sibTransId="{499F01B4-E46C-422E-9E07-F0F042FE1238}"/>
    <dgm:cxn modelId="{CA2920A2-1076-4BB7-881B-541F2E161F64}" type="presOf" srcId="{62B999DD-2ACE-4C9A-B49A-3071249FF9FC}" destId="{0064E14D-0BC6-4EBC-9F8B-031ADD01DFD2}" srcOrd="0" destOrd="0" presId="urn:microsoft.com/office/officeart/2018/2/layout/IconVerticalSolidList"/>
    <dgm:cxn modelId="{5EE582CC-D9DF-41CA-BC5F-3A2A57ED805E}" type="presOf" srcId="{D3660176-E1C5-4693-952D-08261AFE3CB3}" destId="{0AE0050C-2386-46D5-9941-09EFE1990DB8}" srcOrd="0" destOrd="2" presId="urn:microsoft.com/office/officeart/2018/2/layout/IconVerticalSolidList"/>
    <dgm:cxn modelId="{71F9BBD8-7786-4C98-91C0-4DAC51976E3C}" srcId="{1EE76A84-39FC-4146-824E-CE09898A25E7}" destId="{21AB4E37-DA07-4224-B267-C8AD6995DDAF}" srcOrd="3" destOrd="0" parTransId="{4C73D468-26A1-4E05-B0B6-8C9E9DB77241}" sibTransId="{48CD6172-40E2-41E4-A22F-44AF00206250}"/>
    <dgm:cxn modelId="{CC6306DD-D2B0-425B-A066-73E391A7FC6E}" srcId="{1EE76A84-39FC-4146-824E-CE09898A25E7}" destId="{974AB838-5B15-4321-9C88-12AAF78F63C2}" srcOrd="0" destOrd="0" parTransId="{572CD52A-F749-4667-8836-754FE6B1AAC1}" sibTransId="{D93F8F5B-9F80-40CC-B8DE-558ADDB8A733}"/>
    <dgm:cxn modelId="{1DE050F9-8F86-43B0-9FBD-6DEE17BE47B3}" type="presOf" srcId="{521A771B-5BC7-440A-8EBA-9719E2D031F5}" destId="{0AE0050C-2386-46D5-9941-09EFE1990DB8}" srcOrd="0" destOrd="1" presId="urn:microsoft.com/office/officeart/2018/2/layout/IconVerticalSolidList"/>
    <dgm:cxn modelId="{609F58BF-75FB-48F2-9E33-EE3647378828}" type="presParOf" srcId="{65061B37-59AE-46C8-9C7F-C307C609F216}" destId="{E22B3DAD-7B7B-40E2-AA99-2557F7008C1E}" srcOrd="0" destOrd="0" presId="urn:microsoft.com/office/officeart/2018/2/layout/IconVerticalSolidList"/>
    <dgm:cxn modelId="{D065370E-B3CC-4581-9D23-4AE10AFE7CAA}" type="presParOf" srcId="{E22B3DAD-7B7B-40E2-AA99-2557F7008C1E}" destId="{89174996-63B8-41E3-B94D-2B21E28D0A3B}" srcOrd="0" destOrd="0" presId="urn:microsoft.com/office/officeart/2018/2/layout/IconVerticalSolidList"/>
    <dgm:cxn modelId="{FF91EB18-F0A8-476F-9415-433E0599ABA0}" type="presParOf" srcId="{E22B3DAD-7B7B-40E2-AA99-2557F7008C1E}" destId="{B7A501D6-E0E6-4EAA-B23F-1D4D311DA968}" srcOrd="1" destOrd="0" presId="urn:microsoft.com/office/officeart/2018/2/layout/IconVerticalSolidList"/>
    <dgm:cxn modelId="{BA95A7C5-F50C-410E-AB92-B4487885B403}" type="presParOf" srcId="{E22B3DAD-7B7B-40E2-AA99-2557F7008C1E}" destId="{2261E155-41E5-4829-A038-D881B828A317}" srcOrd="2" destOrd="0" presId="urn:microsoft.com/office/officeart/2018/2/layout/IconVerticalSolidList"/>
    <dgm:cxn modelId="{1D50D510-E264-4667-864C-956EFD9B4AC7}" type="presParOf" srcId="{E22B3DAD-7B7B-40E2-AA99-2557F7008C1E}" destId="{6BDA4370-B35E-4447-BCBD-B75D7D5724AF}" srcOrd="3" destOrd="0" presId="urn:microsoft.com/office/officeart/2018/2/layout/IconVerticalSolidList"/>
    <dgm:cxn modelId="{589D4FDC-D995-41E2-BB08-0F9AC1B3FC1C}" type="presParOf" srcId="{65061B37-59AE-46C8-9C7F-C307C609F216}" destId="{7FC47577-C5EF-4C95-A9BD-5500F4AB6C89}" srcOrd="1" destOrd="0" presId="urn:microsoft.com/office/officeart/2018/2/layout/IconVerticalSolidList"/>
    <dgm:cxn modelId="{25282001-0B73-40AB-9DAC-B9685438F11D}" type="presParOf" srcId="{65061B37-59AE-46C8-9C7F-C307C609F216}" destId="{23959B59-E202-4BB6-A79A-2011FCFF14C2}" srcOrd="2" destOrd="0" presId="urn:microsoft.com/office/officeart/2018/2/layout/IconVerticalSolidList"/>
    <dgm:cxn modelId="{D9825FB0-3CCA-4427-A747-4B2B70ECD469}" type="presParOf" srcId="{23959B59-E202-4BB6-A79A-2011FCFF14C2}" destId="{3AEE62F9-DD9C-4580-8F51-EB363DC9E6A2}" srcOrd="0" destOrd="0" presId="urn:microsoft.com/office/officeart/2018/2/layout/IconVerticalSolidList"/>
    <dgm:cxn modelId="{09C96C80-D1E1-47D0-AF17-3B066BFCAB9E}" type="presParOf" srcId="{23959B59-E202-4BB6-A79A-2011FCFF14C2}" destId="{DC1EFC5B-88FB-49C6-94B9-0F11999355AB}" srcOrd="1" destOrd="0" presId="urn:microsoft.com/office/officeart/2018/2/layout/IconVerticalSolidList"/>
    <dgm:cxn modelId="{81F25AE0-6523-4CCB-95FD-1AE80CE93C25}" type="presParOf" srcId="{23959B59-E202-4BB6-A79A-2011FCFF14C2}" destId="{4C07E2C1-BB55-47A4-86BB-319B8CA083A7}" srcOrd="2" destOrd="0" presId="urn:microsoft.com/office/officeart/2018/2/layout/IconVerticalSolidList"/>
    <dgm:cxn modelId="{6DF15A9C-A7ED-4CD7-A222-F8FD41A44408}" type="presParOf" srcId="{23959B59-E202-4BB6-A79A-2011FCFF14C2}" destId="{0064E14D-0BC6-4EBC-9F8B-031ADD01DFD2}" srcOrd="3" destOrd="0" presId="urn:microsoft.com/office/officeart/2018/2/layout/IconVerticalSolidList"/>
    <dgm:cxn modelId="{4A7990AE-DFBA-4201-B44B-259E57E8347F}" type="presParOf" srcId="{65061B37-59AE-46C8-9C7F-C307C609F216}" destId="{3444137F-14BB-44CD-B799-DCB5E4FAAFA4}" srcOrd="3" destOrd="0" presId="urn:microsoft.com/office/officeart/2018/2/layout/IconVerticalSolidList"/>
    <dgm:cxn modelId="{0217CA8A-A77F-4316-B8A7-6ACD20AAC592}" type="presParOf" srcId="{65061B37-59AE-46C8-9C7F-C307C609F216}" destId="{9B183BCF-E59D-4766-9A40-40BC65EC7EE7}" srcOrd="4" destOrd="0" presId="urn:microsoft.com/office/officeart/2018/2/layout/IconVerticalSolidList"/>
    <dgm:cxn modelId="{0FDA525C-6F03-408D-9123-1C4B7D35EF8A}" type="presParOf" srcId="{9B183BCF-E59D-4766-9A40-40BC65EC7EE7}" destId="{3A1668A0-FA49-4E5C-B675-4F974C382F60}" srcOrd="0" destOrd="0" presId="urn:microsoft.com/office/officeart/2018/2/layout/IconVerticalSolidList"/>
    <dgm:cxn modelId="{CABE149C-00DB-4EC5-B656-81D19D67DC46}" type="presParOf" srcId="{9B183BCF-E59D-4766-9A40-40BC65EC7EE7}" destId="{5F4A6986-9507-41C9-8DD2-AAFF8CC33412}" srcOrd="1" destOrd="0" presId="urn:microsoft.com/office/officeart/2018/2/layout/IconVerticalSolidList"/>
    <dgm:cxn modelId="{011E1034-7D40-4342-866C-AF5CEDF9C24C}" type="presParOf" srcId="{9B183BCF-E59D-4766-9A40-40BC65EC7EE7}" destId="{99CCB746-2D86-4361-A71E-C498E5782E79}" srcOrd="2" destOrd="0" presId="urn:microsoft.com/office/officeart/2018/2/layout/IconVerticalSolidList"/>
    <dgm:cxn modelId="{B2FECE46-C8C5-4C0B-A4B7-BDECB5DCC1EB}" type="presParOf" srcId="{9B183BCF-E59D-4766-9A40-40BC65EC7EE7}" destId="{6B28239E-F4D0-4482-9C1B-F7A454A4A7AA}" srcOrd="3" destOrd="0" presId="urn:microsoft.com/office/officeart/2018/2/layout/IconVerticalSolidList"/>
    <dgm:cxn modelId="{19E53A4C-A699-431C-AE8F-D69B3255D10A}" type="presParOf" srcId="{65061B37-59AE-46C8-9C7F-C307C609F216}" destId="{E5F1F449-CCF2-4231-8A51-9A91200EC580}" srcOrd="5" destOrd="0" presId="urn:microsoft.com/office/officeart/2018/2/layout/IconVerticalSolidList"/>
    <dgm:cxn modelId="{519D33AE-8879-4CFF-ACD8-FB3304FBCBD9}" type="presParOf" srcId="{65061B37-59AE-46C8-9C7F-C307C609F216}" destId="{4099F79B-AD08-48A3-AD9A-9E11DC98BF4F}" srcOrd="6" destOrd="0" presId="urn:microsoft.com/office/officeart/2018/2/layout/IconVerticalSolidList"/>
    <dgm:cxn modelId="{7D1CD3A5-108B-4D1E-9C1A-EEC0E2345459}" type="presParOf" srcId="{4099F79B-AD08-48A3-AD9A-9E11DC98BF4F}" destId="{A9E1D715-6C14-44BD-AF90-DC624FC57C77}" srcOrd="0" destOrd="0" presId="urn:microsoft.com/office/officeart/2018/2/layout/IconVerticalSolidList"/>
    <dgm:cxn modelId="{64240E4A-4056-402B-A6E2-A8FF14A68B02}" type="presParOf" srcId="{4099F79B-AD08-48A3-AD9A-9E11DC98BF4F}" destId="{1962F480-3598-42DE-8B19-CD2AFC3CD7F6}" srcOrd="1" destOrd="0" presId="urn:microsoft.com/office/officeart/2018/2/layout/IconVerticalSolidList"/>
    <dgm:cxn modelId="{300919D9-0140-4330-92E0-96E43A35A066}" type="presParOf" srcId="{4099F79B-AD08-48A3-AD9A-9E11DC98BF4F}" destId="{0AEEF21C-64DB-400F-B4E2-1583125CA46D}" srcOrd="2" destOrd="0" presId="urn:microsoft.com/office/officeart/2018/2/layout/IconVerticalSolidList"/>
    <dgm:cxn modelId="{587C3E59-3F87-425B-8D97-CC0E2096ED6C}" type="presParOf" srcId="{4099F79B-AD08-48A3-AD9A-9E11DC98BF4F}" destId="{4DE2054E-6631-42A4-8F9A-F12B1F821B0C}" srcOrd="3" destOrd="0" presId="urn:microsoft.com/office/officeart/2018/2/layout/IconVerticalSolidList"/>
    <dgm:cxn modelId="{0250E787-BC8A-467D-A3BC-84F8BFA41096}" type="presParOf" srcId="{4099F79B-AD08-48A3-AD9A-9E11DC98BF4F}" destId="{0AE0050C-2386-46D5-9941-09EFE1990DB8}"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F47A90-1CC3-4D86-81FC-46E00A34BF8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411C582-7187-47E0-8FF1-09DA397AD9FC}">
      <dgm:prSet/>
      <dgm:spPr/>
      <dgm:t>
        <a:bodyPr/>
        <a:lstStyle/>
        <a:p>
          <a:r>
            <a:rPr lang="en-GB" dirty="0"/>
            <a:t>Balance de </a:t>
          </a:r>
          <a:r>
            <a:rPr lang="en-GB" dirty="0" err="1"/>
            <a:t>masas</a:t>
          </a:r>
          <a:r>
            <a:rPr lang="en-GB" dirty="0"/>
            <a:t> de </a:t>
          </a:r>
          <a:r>
            <a:rPr lang="en-GB" dirty="0" err="1"/>
            <a:t>nutrientes</a:t>
          </a:r>
          <a:r>
            <a:rPr lang="en-GB" dirty="0"/>
            <a:t> (</a:t>
          </a:r>
          <a:r>
            <a:rPr lang="en-GB" dirty="0" err="1"/>
            <a:t>extracciones</a:t>
          </a:r>
          <a:r>
            <a:rPr lang="en-GB" dirty="0"/>
            <a:t> del </a:t>
          </a:r>
          <a:r>
            <a:rPr lang="en-GB" dirty="0" err="1"/>
            <a:t>cultivo</a:t>
          </a:r>
          <a:r>
            <a:rPr lang="en-GB" dirty="0"/>
            <a:t>) a </a:t>
          </a:r>
          <a:r>
            <a:rPr lang="en-GB" dirty="0" err="1"/>
            <a:t>partir</a:t>
          </a:r>
          <a:r>
            <a:rPr lang="en-GB" dirty="0"/>
            <a:t> de un </a:t>
          </a:r>
          <a:r>
            <a:rPr lang="en-GB" dirty="0" err="1"/>
            <a:t>objetivo</a:t>
          </a:r>
          <a:r>
            <a:rPr lang="en-GB" dirty="0"/>
            <a:t> de </a:t>
          </a:r>
          <a:r>
            <a:rPr lang="en-GB" dirty="0" err="1"/>
            <a:t>producción</a:t>
          </a:r>
          <a:r>
            <a:rPr lang="en-GB" dirty="0"/>
            <a:t>. </a:t>
          </a:r>
          <a:endParaRPr lang="en-US" dirty="0"/>
        </a:p>
      </dgm:t>
    </dgm:pt>
    <dgm:pt modelId="{DFB1EC95-680E-4105-92A7-62F27B67E609}" type="parTrans" cxnId="{FC4D8FAF-4C2E-4764-A870-B32679ABB3E0}">
      <dgm:prSet/>
      <dgm:spPr/>
      <dgm:t>
        <a:bodyPr/>
        <a:lstStyle/>
        <a:p>
          <a:endParaRPr lang="en-US"/>
        </a:p>
      </dgm:t>
    </dgm:pt>
    <dgm:pt modelId="{C5FFDD2B-2EB0-43EE-8B81-310FC0512ED1}" type="sibTrans" cxnId="{FC4D8FAF-4C2E-4764-A870-B32679ABB3E0}">
      <dgm:prSet/>
      <dgm:spPr/>
      <dgm:t>
        <a:bodyPr/>
        <a:lstStyle/>
        <a:p>
          <a:endParaRPr lang="en-US"/>
        </a:p>
      </dgm:t>
    </dgm:pt>
    <dgm:pt modelId="{20668AF6-2D7B-46D1-802A-296FDEA02A37}">
      <dgm:prSet/>
      <dgm:spPr/>
      <dgm:t>
        <a:bodyPr/>
        <a:lstStyle/>
        <a:p>
          <a:pPr>
            <a:buFont typeface="Arial" panose="020B0604020202020204" pitchFamily="34" charset="0"/>
            <a:buChar char="•"/>
          </a:pPr>
          <a:r>
            <a:rPr lang="en-GB" dirty="0" err="1"/>
            <a:t>Apoyado</a:t>
          </a:r>
          <a:r>
            <a:rPr lang="en-GB" dirty="0"/>
            <a:t> </a:t>
          </a:r>
          <a:r>
            <a:rPr lang="en-GB" dirty="0" err="1"/>
            <a:t>en</a:t>
          </a:r>
          <a:r>
            <a:rPr lang="en-GB" dirty="0"/>
            <a:t> </a:t>
          </a:r>
          <a:r>
            <a:rPr lang="en-GB" dirty="0" err="1"/>
            <a:t>datos</a:t>
          </a:r>
          <a:r>
            <a:rPr lang="en-GB" dirty="0"/>
            <a:t> de </a:t>
          </a:r>
          <a:r>
            <a:rPr lang="en-GB" dirty="0" err="1"/>
            <a:t>suelo</a:t>
          </a:r>
          <a:endParaRPr lang="en-US" dirty="0"/>
        </a:p>
      </dgm:t>
    </dgm:pt>
    <dgm:pt modelId="{6C8FB9B8-420A-4DB9-BEDA-0E0A163F17C7}" type="parTrans" cxnId="{D35DF16D-88E5-40AF-B934-012079CA2C60}">
      <dgm:prSet/>
      <dgm:spPr/>
      <dgm:t>
        <a:bodyPr/>
        <a:lstStyle/>
        <a:p>
          <a:endParaRPr lang="en-US"/>
        </a:p>
      </dgm:t>
    </dgm:pt>
    <dgm:pt modelId="{9BEF16C3-E197-4E46-BB41-06FF4E97CFA6}" type="sibTrans" cxnId="{D35DF16D-88E5-40AF-B934-012079CA2C60}">
      <dgm:prSet/>
      <dgm:spPr/>
      <dgm:t>
        <a:bodyPr/>
        <a:lstStyle/>
        <a:p>
          <a:endParaRPr lang="en-US"/>
        </a:p>
      </dgm:t>
    </dgm:pt>
    <dgm:pt modelId="{782A06FF-5485-4920-8E89-FB3A84A13469}">
      <dgm:prSet/>
      <dgm:spPr/>
      <dgm:t>
        <a:bodyPr/>
        <a:lstStyle/>
        <a:p>
          <a:pPr>
            <a:buFont typeface="Arial" panose="020B0604020202020204" pitchFamily="34" charset="0"/>
            <a:buChar char="•"/>
          </a:pPr>
          <a:r>
            <a:rPr lang="en-GB" dirty="0"/>
            <a:t>Sin </a:t>
          </a:r>
          <a:r>
            <a:rPr lang="en-GB" dirty="0" err="1"/>
            <a:t>datos</a:t>
          </a:r>
          <a:r>
            <a:rPr lang="en-GB" dirty="0"/>
            <a:t> de </a:t>
          </a:r>
          <a:r>
            <a:rPr lang="en-GB" dirty="0" err="1"/>
            <a:t>suelo</a:t>
          </a:r>
          <a:r>
            <a:rPr lang="en-GB" dirty="0"/>
            <a:t> que </a:t>
          </a:r>
          <a:r>
            <a:rPr lang="en-GB" dirty="0" err="1"/>
            <a:t>modifiquen</a:t>
          </a:r>
          <a:r>
            <a:rPr lang="en-GB" dirty="0"/>
            <a:t>. (</a:t>
          </a:r>
          <a:r>
            <a:rPr lang="en-GB" dirty="0" err="1"/>
            <a:t>estrategia</a:t>
          </a:r>
          <a:r>
            <a:rPr lang="en-GB" dirty="0"/>
            <a:t> de </a:t>
          </a:r>
          <a:r>
            <a:rPr lang="en-GB" dirty="0" err="1"/>
            <a:t>mantenimiento</a:t>
          </a:r>
          <a:r>
            <a:rPr lang="en-GB" dirty="0"/>
            <a:t>)</a:t>
          </a:r>
          <a:endParaRPr lang="en-US" dirty="0"/>
        </a:p>
      </dgm:t>
    </dgm:pt>
    <dgm:pt modelId="{D6CD1E7F-464E-4208-9EB5-68D9D969A534}" type="parTrans" cxnId="{A581AEA5-B6F5-456A-A3D0-8D2C0A3F3788}">
      <dgm:prSet/>
      <dgm:spPr/>
      <dgm:t>
        <a:bodyPr/>
        <a:lstStyle/>
        <a:p>
          <a:endParaRPr lang="en-US"/>
        </a:p>
      </dgm:t>
    </dgm:pt>
    <dgm:pt modelId="{611E980F-800E-435F-81F5-2FC3968A5C84}" type="sibTrans" cxnId="{A581AEA5-B6F5-456A-A3D0-8D2C0A3F3788}">
      <dgm:prSet/>
      <dgm:spPr/>
      <dgm:t>
        <a:bodyPr/>
        <a:lstStyle/>
        <a:p>
          <a:endParaRPr lang="en-US"/>
        </a:p>
      </dgm:t>
    </dgm:pt>
    <dgm:pt modelId="{FC3EBE52-EFFC-41EF-A289-7D98DCB493AE}">
      <dgm:prSet/>
      <dgm:spPr/>
      <dgm:t>
        <a:bodyPr/>
        <a:lstStyle/>
        <a:p>
          <a:r>
            <a:rPr lang="en-GB" dirty="0" err="1"/>
            <a:t>Observación</a:t>
          </a:r>
          <a:r>
            <a:rPr lang="en-GB" dirty="0"/>
            <a:t> </a:t>
          </a:r>
          <a:r>
            <a:rPr lang="en-GB" dirty="0" err="1"/>
            <a:t>directa</a:t>
          </a:r>
          <a:r>
            <a:rPr lang="en-GB" dirty="0"/>
            <a:t> del </a:t>
          </a:r>
          <a:r>
            <a:rPr lang="en-GB" dirty="0" err="1"/>
            <a:t>estado</a:t>
          </a:r>
          <a:r>
            <a:rPr lang="en-GB" dirty="0"/>
            <a:t> </a:t>
          </a:r>
          <a:r>
            <a:rPr lang="en-GB" dirty="0" err="1"/>
            <a:t>nutricional</a:t>
          </a:r>
          <a:r>
            <a:rPr lang="en-GB" dirty="0"/>
            <a:t> del </a:t>
          </a:r>
          <a:r>
            <a:rPr lang="en-GB" dirty="0" err="1"/>
            <a:t>cultivo</a:t>
          </a:r>
          <a:r>
            <a:rPr lang="en-GB" dirty="0"/>
            <a:t> (</a:t>
          </a:r>
          <a:r>
            <a:rPr lang="en-GB" dirty="0" err="1"/>
            <a:t>detección</a:t>
          </a:r>
          <a:r>
            <a:rPr lang="en-GB" dirty="0"/>
            <a:t> de </a:t>
          </a:r>
          <a:r>
            <a:rPr lang="en-GB" dirty="0" err="1"/>
            <a:t>carencias</a:t>
          </a:r>
          <a:r>
            <a:rPr lang="en-GB" dirty="0"/>
            <a:t>) </a:t>
          </a:r>
          <a:endParaRPr lang="en-US" dirty="0"/>
        </a:p>
      </dgm:t>
    </dgm:pt>
    <dgm:pt modelId="{3CD7F922-660B-405A-9E6C-A1DC1BE5E3E6}" type="parTrans" cxnId="{9C1E53DF-30CD-4192-85E2-9434F066044A}">
      <dgm:prSet/>
      <dgm:spPr/>
      <dgm:t>
        <a:bodyPr/>
        <a:lstStyle/>
        <a:p>
          <a:endParaRPr lang="en-US"/>
        </a:p>
      </dgm:t>
    </dgm:pt>
    <dgm:pt modelId="{B1B3C7F4-82A9-4BF8-B386-F9C918347792}" type="sibTrans" cxnId="{9C1E53DF-30CD-4192-85E2-9434F066044A}">
      <dgm:prSet/>
      <dgm:spPr/>
      <dgm:t>
        <a:bodyPr/>
        <a:lstStyle/>
        <a:p>
          <a:endParaRPr lang="en-US"/>
        </a:p>
      </dgm:t>
    </dgm:pt>
    <dgm:pt modelId="{BD304AB6-9899-4636-A9D4-75D257272D44}">
      <dgm:prSet/>
      <dgm:spPr/>
      <dgm:t>
        <a:bodyPr/>
        <a:lstStyle/>
        <a:p>
          <a:r>
            <a:rPr lang="en-GB" dirty="0" err="1"/>
            <a:t>Análisis</a:t>
          </a:r>
          <a:r>
            <a:rPr lang="en-GB" dirty="0"/>
            <a:t> de </a:t>
          </a:r>
          <a:r>
            <a:rPr lang="en-GB" dirty="0" err="1"/>
            <a:t>tejidos</a:t>
          </a:r>
          <a:r>
            <a:rPr lang="en-GB" dirty="0"/>
            <a:t> o de </a:t>
          </a:r>
          <a:r>
            <a:rPr lang="en-GB" dirty="0" err="1"/>
            <a:t>solución</a:t>
          </a:r>
          <a:r>
            <a:rPr lang="en-GB" dirty="0"/>
            <a:t> del </a:t>
          </a:r>
          <a:r>
            <a:rPr lang="en-GB" dirty="0" err="1"/>
            <a:t>suelo</a:t>
          </a:r>
          <a:endParaRPr lang="en-US" dirty="0"/>
        </a:p>
      </dgm:t>
    </dgm:pt>
    <dgm:pt modelId="{9FC13A20-3431-49B5-A77D-7B689466CC26}" type="parTrans" cxnId="{964C5780-2DA3-4657-A9DB-3191D4747D49}">
      <dgm:prSet/>
      <dgm:spPr/>
      <dgm:t>
        <a:bodyPr/>
        <a:lstStyle/>
        <a:p>
          <a:endParaRPr lang="en-US"/>
        </a:p>
      </dgm:t>
    </dgm:pt>
    <dgm:pt modelId="{CE05520F-2530-4E45-A9CC-8B4A06CE4BFD}" type="sibTrans" cxnId="{964C5780-2DA3-4657-A9DB-3191D4747D49}">
      <dgm:prSet/>
      <dgm:spPr/>
      <dgm:t>
        <a:bodyPr/>
        <a:lstStyle/>
        <a:p>
          <a:endParaRPr lang="en-US"/>
        </a:p>
      </dgm:t>
    </dgm:pt>
    <dgm:pt modelId="{5CB84950-E29C-442F-8ED4-DFF35F3C05E0}">
      <dgm:prSet/>
      <dgm:spPr/>
      <dgm:t>
        <a:bodyPr/>
        <a:lstStyle/>
        <a:p>
          <a:r>
            <a:rPr lang="en-GB" dirty="0" err="1"/>
            <a:t>Datos</a:t>
          </a:r>
          <a:r>
            <a:rPr lang="en-GB" dirty="0"/>
            <a:t> </a:t>
          </a:r>
          <a:r>
            <a:rPr lang="en-GB" dirty="0" err="1"/>
            <a:t>multiespectrales</a:t>
          </a:r>
          <a:r>
            <a:rPr lang="en-GB" dirty="0"/>
            <a:t> </a:t>
          </a:r>
          <a:r>
            <a:rPr lang="en-GB" dirty="0" err="1"/>
            <a:t>proximales</a:t>
          </a:r>
          <a:r>
            <a:rPr lang="en-GB" dirty="0"/>
            <a:t> o </a:t>
          </a:r>
          <a:r>
            <a:rPr lang="en-GB" dirty="0" err="1"/>
            <a:t>aerotransportados</a:t>
          </a:r>
          <a:endParaRPr lang="en-US" dirty="0"/>
        </a:p>
      </dgm:t>
    </dgm:pt>
    <dgm:pt modelId="{5BE85E35-D579-44A7-861E-DEDD6ACCB1C0}" type="parTrans" cxnId="{DAD8216C-7E84-41A2-9B47-901400CC9444}">
      <dgm:prSet/>
      <dgm:spPr/>
      <dgm:t>
        <a:bodyPr/>
        <a:lstStyle/>
        <a:p>
          <a:endParaRPr lang="en-US"/>
        </a:p>
      </dgm:t>
    </dgm:pt>
    <dgm:pt modelId="{291A1DDC-EC4D-4EE3-8C1B-ED9609E8FBC9}" type="sibTrans" cxnId="{DAD8216C-7E84-41A2-9B47-901400CC9444}">
      <dgm:prSet/>
      <dgm:spPr/>
      <dgm:t>
        <a:bodyPr/>
        <a:lstStyle/>
        <a:p>
          <a:endParaRPr lang="en-US"/>
        </a:p>
      </dgm:t>
    </dgm:pt>
    <dgm:pt modelId="{61A2AE94-722B-4690-946E-2FFD7113A8E9}" type="pres">
      <dgm:prSet presAssocID="{AEF47A90-1CC3-4D86-81FC-46E00A34BF86}" presName="root" presStyleCnt="0">
        <dgm:presLayoutVars>
          <dgm:dir/>
          <dgm:resizeHandles val="exact"/>
        </dgm:presLayoutVars>
      </dgm:prSet>
      <dgm:spPr/>
    </dgm:pt>
    <dgm:pt modelId="{462BBFC2-477C-4627-9681-1C9C772F1226}" type="pres">
      <dgm:prSet presAssocID="{1411C582-7187-47E0-8FF1-09DA397AD9FC}" presName="compNode" presStyleCnt="0"/>
      <dgm:spPr/>
    </dgm:pt>
    <dgm:pt modelId="{90BF3240-88ED-4216-B671-4A5DDE3752EF}" type="pres">
      <dgm:prSet presAssocID="{1411C582-7187-47E0-8FF1-09DA397AD9FC}" presName="bgRect" presStyleLbl="bgShp" presStyleIdx="0" presStyleCnt="2"/>
      <dgm:spPr/>
    </dgm:pt>
    <dgm:pt modelId="{5F9A992A-4B98-495B-86DC-F6E0AC3E4094}" type="pres">
      <dgm:prSet presAssocID="{1411C582-7187-47E0-8FF1-09DA397AD9FC}"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sos desiguales con relleno sólido"/>
        </a:ext>
      </dgm:extLst>
    </dgm:pt>
    <dgm:pt modelId="{C15EF2F2-7251-4B20-BC32-5F2C258DE6D1}" type="pres">
      <dgm:prSet presAssocID="{1411C582-7187-47E0-8FF1-09DA397AD9FC}" presName="spaceRect" presStyleCnt="0"/>
      <dgm:spPr/>
    </dgm:pt>
    <dgm:pt modelId="{6B18B36B-BB5A-44F7-9762-580399E3D5DB}" type="pres">
      <dgm:prSet presAssocID="{1411C582-7187-47E0-8FF1-09DA397AD9FC}" presName="parTx" presStyleLbl="revTx" presStyleIdx="0" presStyleCnt="4">
        <dgm:presLayoutVars>
          <dgm:chMax val="0"/>
          <dgm:chPref val="0"/>
        </dgm:presLayoutVars>
      </dgm:prSet>
      <dgm:spPr/>
    </dgm:pt>
    <dgm:pt modelId="{24B799E9-F7DF-40E9-B518-848032E16709}" type="pres">
      <dgm:prSet presAssocID="{1411C582-7187-47E0-8FF1-09DA397AD9FC}" presName="desTx" presStyleLbl="revTx" presStyleIdx="1" presStyleCnt="4">
        <dgm:presLayoutVars/>
      </dgm:prSet>
      <dgm:spPr/>
    </dgm:pt>
    <dgm:pt modelId="{098CC9D0-D474-4B9E-8828-1A3A5D773EC2}" type="pres">
      <dgm:prSet presAssocID="{C5FFDD2B-2EB0-43EE-8B81-310FC0512ED1}" presName="sibTrans" presStyleCnt="0"/>
      <dgm:spPr/>
    </dgm:pt>
    <dgm:pt modelId="{35B819A9-8F6C-4242-8176-384F0E3C18D3}" type="pres">
      <dgm:prSet presAssocID="{FC3EBE52-EFFC-41EF-A289-7D98DCB493AE}" presName="compNode" presStyleCnt="0"/>
      <dgm:spPr/>
    </dgm:pt>
    <dgm:pt modelId="{0071007B-64D8-46BB-82A5-6ACB53B2E802}" type="pres">
      <dgm:prSet presAssocID="{FC3EBE52-EFFC-41EF-A289-7D98DCB493AE}" presName="bgRect" presStyleLbl="bgShp" presStyleIdx="1" presStyleCnt="2"/>
      <dgm:spPr/>
    </dgm:pt>
    <dgm:pt modelId="{94E2ADCD-1045-4574-BC5F-639D5BF25300}" type="pres">
      <dgm:prSet presAssocID="{FC3EBE52-EFFC-41EF-A289-7D98DCB493A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nta"/>
        </a:ext>
      </dgm:extLst>
    </dgm:pt>
    <dgm:pt modelId="{D05F3C94-148C-4642-8689-BE7BA9336FDD}" type="pres">
      <dgm:prSet presAssocID="{FC3EBE52-EFFC-41EF-A289-7D98DCB493AE}" presName="spaceRect" presStyleCnt="0"/>
      <dgm:spPr/>
    </dgm:pt>
    <dgm:pt modelId="{770E4418-CAAA-43D9-9A01-1134F1D082F6}" type="pres">
      <dgm:prSet presAssocID="{FC3EBE52-EFFC-41EF-A289-7D98DCB493AE}" presName="parTx" presStyleLbl="revTx" presStyleIdx="2" presStyleCnt="4">
        <dgm:presLayoutVars>
          <dgm:chMax val="0"/>
          <dgm:chPref val="0"/>
        </dgm:presLayoutVars>
      </dgm:prSet>
      <dgm:spPr/>
    </dgm:pt>
    <dgm:pt modelId="{A49F2C1A-B864-4BC1-80F0-E6F4E566C779}" type="pres">
      <dgm:prSet presAssocID="{FC3EBE52-EFFC-41EF-A289-7D98DCB493AE}" presName="desTx" presStyleLbl="revTx" presStyleIdx="3" presStyleCnt="4">
        <dgm:presLayoutVars/>
      </dgm:prSet>
      <dgm:spPr/>
    </dgm:pt>
  </dgm:ptLst>
  <dgm:cxnLst>
    <dgm:cxn modelId="{597EE610-C241-491A-91F2-DF87EAEEF29C}" type="presOf" srcId="{782A06FF-5485-4920-8E89-FB3A84A13469}" destId="{24B799E9-F7DF-40E9-B518-848032E16709}" srcOrd="0" destOrd="1" presId="urn:microsoft.com/office/officeart/2018/2/layout/IconVerticalSolidList"/>
    <dgm:cxn modelId="{CAFB9A21-1647-4A2A-9A7C-9D1916F33F4D}" type="presOf" srcId="{1411C582-7187-47E0-8FF1-09DA397AD9FC}" destId="{6B18B36B-BB5A-44F7-9762-580399E3D5DB}" srcOrd="0" destOrd="0" presId="urn:microsoft.com/office/officeart/2018/2/layout/IconVerticalSolidList"/>
    <dgm:cxn modelId="{E7B21529-D73E-44F4-B8EA-464A1DEB777B}" type="presOf" srcId="{FC3EBE52-EFFC-41EF-A289-7D98DCB493AE}" destId="{770E4418-CAAA-43D9-9A01-1134F1D082F6}" srcOrd="0" destOrd="0" presId="urn:microsoft.com/office/officeart/2018/2/layout/IconVerticalSolidList"/>
    <dgm:cxn modelId="{DAD8216C-7E84-41A2-9B47-901400CC9444}" srcId="{FC3EBE52-EFFC-41EF-A289-7D98DCB493AE}" destId="{5CB84950-E29C-442F-8ED4-DFF35F3C05E0}" srcOrd="1" destOrd="0" parTransId="{5BE85E35-D579-44A7-861E-DEDD6ACCB1C0}" sibTransId="{291A1DDC-EC4D-4EE3-8C1B-ED9609E8FBC9}"/>
    <dgm:cxn modelId="{D35DF16D-88E5-40AF-B934-012079CA2C60}" srcId="{1411C582-7187-47E0-8FF1-09DA397AD9FC}" destId="{20668AF6-2D7B-46D1-802A-296FDEA02A37}" srcOrd="0" destOrd="0" parTransId="{6C8FB9B8-420A-4DB9-BEDA-0E0A163F17C7}" sibTransId="{9BEF16C3-E197-4E46-BB41-06FF4E97CFA6}"/>
    <dgm:cxn modelId="{964C5780-2DA3-4657-A9DB-3191D4747D49}" srcId="{FC3EBE52-EFFC-41EF-A289-7D98DCB493AE}" destId="{BD304AB6-9899-4636-A9D4-75D257272D44}" srcOrd="0" destOrd="0" parTransId="{9FC13A20-3431-49B5-A77D-7B689466CC26}" sibTransId="{CE05520F-2530-4E45-A9CC-8B4A06CE4BFD}"/>
    <dgm:cxn modelId="{D9D99DA4-74B5-4F4C-A79F-776949BFF9D7}" type="presOf" srcId="{BD304AB6-9899-4636-A9D4-75D257272D44}" destId="{A49F2C1A-B864-4BC1-80F0-E6F4E566C779}" srcOrd="0" destOrd="0" presId="urn:microsoft.com/office/officeart/2018/2/layout/IconVerticalSolidList"/>
    <dgm:cxn modelId="{A581AEA5-B6F5-456A-A3D0-8D2C0A3F3788}" srcId="{1411C582-7187-47E0-8FF1-09DA397AD9FC}" destId="{782A06FF-5485-4920-8E89-FB3A84A13469}" srcOrd="1" destOrd="0" parTransId="{D6CD1E7F-464E-4208-9EB5-68D9D969A534}" sibTransId="{611E980F-800E-435F-81F5-2FC3968A5C84}"/>
    <dgm:cxn modelId="{FC4D8FAF-4C2E-4764-A870-B32679ABB3E0}" srcId="{AEF47A90-1CC3-4D86-81FC-46E00A34BF86}" destId="{1411C582-7187-47E0-8FF1-09DA397AD9FC}" srcOrd="0" destOrd="0" parTransId="{DFB1EC95-680E-4105-92A7-62F27B67E609}" sibTransId="{C5FFDD2B-2EB0-43EE-8B81-310FC0512ED1}"/>
    <dgm:cxn modelId="{24CEE8B5-E2E2-4563-B623-D084A1465E1C}" type="presOf" srcId="{20668AF6-2D7B-46D1-802A-296FDEA02A37}" destId="{24B799E9-F7DF-40E9-B518-848032E16709}" srcOrd="0" destOrd="0" presId="urn:microsoft.com/office/officeart/2018/2/layout/IconVerticalSolidList"/>
    <dgm:cxn modelId="{542C32CB-EE96-43B6-A91D-5D1EA76F1A23}" type="presOf" srcId="{AEF47A90-1CC3-4D86-81FC-46E00A34BF86}" destId="{61A2AE94-722B-4690-946E-2FFD7113A8E9}" srcOrd="0" destOrd="0" presId="urn:microsoft.com/office/officeart/2018/2/layout/IconVerticalSolidList"/>
    <dgm:cxn modelId="{9C1E53DF-30CD-4192-85E2-9434F066044A}" srcId="{AEF47A90-1CC3-4D86-81FC-46E00A34BF86}" destId="{FC3EBE52-EFFC-41EF-A289-7D98DCB493AE}" srcOrd="1" destOrd="0" parTransId="{3CD7F922-660B-405A-9E6C-A1DC1BE5E3E6}" sibTransId="{B1B3C7F4-82A9-4BF8-B386-F9C918347792}"/>
    <dgm:cxn modelId="{B30AC5FB-DA4C-4AB8-8DAC-EE448A3E175E}" type="presOf" srcId="{5CB84950-E29C-442F-8ED4-DFF35F3C05E0}" destId="{A49F2C1A-B864-4BC1-80F0-E6F4E566C779}" srcOrd="0" destOrd="1" presId="urn:microsoft.com/office/officeart/2018/2/layout/IconVerticalSolidList"/>
    <dgm:cxn modelId="{815B9130-C3F7-4CEC-93EB-BF0C46F47078}" type="presParOf" srcId="{61A2AE94-722B-4690-946E-2FFD7113A8E9}" destId="{462BBFC2-477C-4627-9681-1C9C772F1226}" srcOrd="0" destOrd="0" presId="urn:microsoft.com/office/officeart/2018/2/layout/IconVerticalSolidList"/>
    <dgm:cxn modelId="{DDA71F85-293F-462E-B98F-918D4B4D3FC5}" type="presParOf" srcId="{462BBFC2-477C-4627-9681-1C9C772F1226}" destId="{90BF3240-88ED-4216-B671-4A5DDE3752EF}" srcOrd="0" destOrd="0" presId="urn:microsoft.com/office/officeart/2018/2/layout/IconVerticalSolidList"/>
    <dgm:cxn modelId="{BF62A5B8-7067-466A-9B2F-1C62B3310481}" type="presParOf" srcId="{462BBFC2-477C-4627-9681-1C9C772F1226}" destId="{5F9A992A-4B98-495B-86DC-F6E0AC3E4094}" srcOrd="1" destOrd="0" presId="urn:microsoft.com/office/officeart/2018/2/layout/IconVerticalSolidList"/>
    <dgm:cxn modelId="{98CE2402-88F8-4548-A7DF-5BF4F6190CFB}" type="presParOf" srcId="{462BBFC2-477C-4627-9681-1C9C772F1226}" destId="{C15EF2F2-7251-4B20-BC32-5F2C258DE6D1}" srcOrd="2" destOrd="0" presId="urn:microsoft.com/office/officeart/2018/2/layout/IconVerticalSolidList"/>
    <dgm:cxn modelId="{DF73BB1B-70AE-477F-BCCD-C605EB944BB4}" type="presParOf" srcId="{462BBFC2-477C-4627-9681-1C9C772F1226}" destId="{6B18B36B-BB5A-44F7-9762-580399E3D5DB}" srcOrd="3" destOrd="0" presId="urn:microsoft.com/office/officeart/2018/2/layout/IconVerticalSolidList"/>
    <dgm:cxn modelId="{68930F8B-3818-4A9F-9C05-42A057E6A010}" type="presParOf" srcId="{462BBFC2-477C-4627-9681-1C9C772F1226}" destId="{24B799E9-F7DF-40E9-B518-848032E16709}" srcOrd="4" destOrd="0" presId="urn:microsoft.com/office/officeart/2018/2/layout/IconVerticalSolidList"/>
    <dgm:cxn modelId="{820FDC68-348B-49EA-9C8E-9A85F5C90E25}" type="presParOf" srcId="{61A2AE94-722B-4690-946E-2FFD7113A8E9}" destId="{098CC9D0-D474-4B9E-8828-1A3A5D773EC2}" srcOrd="1" destOrd="0" presId="urn:microsoft.com/office/officeart/2018/2/layout/IconVerticalSolidList"/>
    <dgm:cxn modelId="{039026DD-059A-41E8-820F-25F132EA4444}" type="presParOf" srcId="{61A2AE94-722B-4690-946E-2FFD7113A8E9}" destId="{35B819A9-8F6C-4242-8176-384F0E3C18D3}" srcOrd="2" destOrd="0" presId="urn:microsoft.com/office/officeart/2018/2/layout/IconVerticalSolidList"/>
    <dgm:cxn modelId="{F0FFDBC2-C752-4E44-9613-1940F88EECF4}" type="presParOf" srcId="{35B819A9-8F6C-4242-8176-384F0E3C18D3}" destId="{0071007B-64D8-46BB-82A5-6ACB53B2E802}" srcOrd="0" destOrd="0" presId="urn:microsoft.com/office/officeart/2018/2/layout/IconVerticalSolidList"/>
    <dgm:cxn modelId="{EF81AACE-78BB-45BD-BD67-0652A5E34F9E}" type="presParOf" srcId="{35B819A9-8F6C-4242-8176-384F0E3C18D3}" destId="{94E2ADCD-1045-4574-BC5F-639D5BF25300}" srcOrd="1" destOrd="0" presId="urn:microsoft.com/office/officeart/2018/2/layout/IconVerticalSolidList"/>
    <dgm:cxn modelId="{0457F0CD-7F9F-4EF7-8F6C-799C3F7466A0}" type="presParOf" srcId="{35B819A9-8F6C-4242-8176-384F0E3C18D3}" destId="{D05F3C94-148C-4642-8689-BE7BA9336FDD}" srcOrd="2" destOrd="0" presId="urn:microsoft.com/office/officeart/2018/2/layout/IconVerticalSolidList"/>
    <dgm:cxn modelId="{FDBEFE86-D2B5-4451-BD9C-E55167BC9B76}" type="presParOf" srcId="{35B819A9-8F6C-4242-8176-384F0E3C18D3}" destId="{770E4418-CAAA-43D9-9A01-1134F1D082F6}" srcOrd="3" destOrd="0" presId="urn:microsoft.com/office/officeart/2018/2/layout/IconVerticalSolidList"/>
    <dgm:cxn modelId="{F1B25F51-A9C9-4B79-A596-CBC580418168}" type="presParOf" srcId="{35B819A9-8F6C-4242-8176-384F0E3C18D3}" destId="{A49F2C1A-B864-4BC1-80F0-E6F4E566C779}"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74996-63B8-41E3-B94D-2B21E28D0A3B}">
      <dsp:nvSpPr>
        <dsp:cNvPr id="0" name=""/>
        <dsp:cNvSpPr/>
      </dsp:nvSpPr>
      <dsp:spPr>
        <a:xfrm>
          <a:off x="0" y="2288"/>
          <a:ext cx="6364224" cy="115984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A501D6-E0E6-4EAA-B23F-1D4D311DA968}">
      <dsp:nvSpPr>
        <dsp:cNvPr id="0" name=""/>
        <dsp:cNvSpPr/>
      </dsp:nvSpPr>
      <dsp:spPr>
        <a:xfrm>
          <a:off x="350852" y="263253"/>
          <a:ext cx="637913" cy="6379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DA4370-B35E-4447-BCBD-B75D7D5724AF}">
      <dsp:nvSpPr>
        <dsp:cNvPr id="0" name=""/>
        <dsp:cNvSpPr/>
      </dsp:nvSpPr>
      <dsp:spPr>
        <a:xfrm>
          <a:off x="1339618" y="2288"/>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33450">
            <a:lnSpc>
              <a:spcPct val="90000"/>
            </a:lnSpc>
            <a:spcBef>
              <a:spcPct val="0"/>
            </a:spcBef>
            <a:spcAft>
              <a:spcPct val="35000"/>
            </a:spcAft>
            <a:buNone/>
          </a:pPr>
          <a:r>
            <a:rPr lang="es-ES" sz="2100" kern="1200" noProof="0" dirty="0"/>
            <a:t>Solución universal: cualquier parcela en cualquier lugar con histórico desde 2018</a:t>
          </a:r>
        </a:p>
      </dsp:txBody>
      <dsp:txXfrm>
        <a:off x="1339618" y="2288"/>
        <a:ext cx="5024605" cy="1159843"/>
      </dsp:txXfrm>
    </dsp:sp>
    <dsp:sp modelId="{3AEE62F9-DD9C-4580-8F51-EB363DC9E6A2}">
      <dsp:nvSpPr>
        <dsp:cNvPr id="0" name=""/>
        <dsp:cNvSpPr/>
      </dsp:nvSpPr>
      <dsp:spPr>
        <a:xfrm>
          <a:off x="0" y="1452092"/>
          <a:ext cx="6364224" cy="115984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1EFC5B-88FB-49C6-94B9-0F11999355AB}">
      <dsp:nvSpPr>
        <dsp:cNvPr id="0" name=""/>
        <dsp:cNvSpPr/>
      </dsp:nvSpPr>
      <dsp:spPr>
        <a:xfrm>
          <a:off x="350852" y="1713057"/>
          <a:ext cx="637913" cy="6379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64E14D-0BC6-4EBC-9F8B-031ADD01DFD2}">
      <dsp:nvSpPr>
        <dsp:cNvPr id="0" name=""/>
        <dsp:cNvSpPr/>
      </dsp:nvSpPr>
      <dsp:spPr>
        <a:xfrm>
          <a:off x="1339618" y="1452092"/>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33450">
            <a:lnSpc>
              <a:spcPct val="90000"/>
            </a:lnSpc>
            <a:spcBef>
              <a:spcPct val="0"/>
            </a:spcBef>
            <a:spcAft>
              <a:spcPct val="35000"/>
            </a:spcAft>
            <a:buNone/>
          </a:pPr>
          <a:r>
            <a:rPr lang="es-ES" sz="2100" kern="1200" noProof="0" dirty="0"/>
            <a:t>Dato </a:t>
          </a:r>
          <a:r>
            <a:rPr lang="es-ES" sz="2100" kern="1200" noProof="0" dirty="0" err="1"/>
            <a:t>intercalibrado</a:t>
          </a:r>
          <a:r>
            <a:rPr lang="es-ES" sz="2100" kern="1200" noProof="0" dirty="0"/>
            <a:t>: mismo sensor a lo largo del tiempo y el espacio</a:t>
          </a:r>
        </a:p>
      </dsp:txBody>
      <dsp:txXfrm>
        <a:off x="1339618" y="1452092"/>
        <a:ext cx="5024605" cy="1159843"/>
      </dsp:txXfrm>
    </dsp:sp>
    <dsp:sp modelId="{3A1668A0-FA49-4E5C-B675-4F974C382F60}">
      <dsp:nvSpPr>
        <dsp:cNvPr id="0" name=""/>
        <dsp:cNvSpPr/>
      </dsp:nvSpPr>
      <dsp:spPr>
        <a:xfrm>
          <a:off x="0" y="2901896"/>
          <a:ext cx="6364224" cy="115984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4A6986-9507-41C9-8DD2-AAFF8CC33412}">
      <dsp:nvSpPr>
        <dsp:cNvPr id="0" name=""/>
        <dsp:cNvSpPr/>
      </dsp:nvSpPr>
      <dsp:spPr>
        <a:xfrm>
          <a:off x="350852" y="3162861"/>
          <a:ext cx="637913" cy="6379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28239E-F4D0-4482-9C1B-F7A454A4A7AA}">
      <dsp:nvSpPr>
        <dsp:cNvPr id="0" name=""/>
        <dsp:cNvSpPr/>
      </dsp:nvSpPr>
      <dsp:spPr>
        <a:xfrm>
          <a:off x="1339618" y="2901896"/>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33450">
            <a:lnSpc>
              <a:spcPct val="90000"/>
            </a:lnSpc>
            <a:spcBef>
              <a:spcPct val="0"/>
            </a:spcBef>
            <a:spcAft>
              <a:spcPct val="35000"/>
            </a:spcAft>
            <a:buNone/>
          </a:pPr>
          <a:r>
            <a:rPr lang="es-ES" sz="2100" kern="1200" noProof="0" dirty="0"/>
            <a:t>Mismo proceso de datos: Sin particularidades de máquinas fabricantes…</a:t>
          </a:r>
        </a:p>
      </dsp:txBody>
      <dsp:txXfrm>
        <a:off x="1339618" y="2901896"/>
        <a:ext cx="5024605" cy="1159843"/>
      </dsp:txXfrm>
    </dsp:sp>
    <dsp:sp modelId="{A9E1D715-6C14-44BD-AF90-DC624FC57C77}">
      <dsp:nvSpPr>
        <dsp:cNvPr id="0" name=""/>
        <dsp:cNvSpPr/>
      </dsp:nvSpPr>
      <dsp:spPr>
        <a:xfrm>
          <a:off x="0" y="4351700"/>
          <a:ext cx="6364224" cy="115984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62F480-3598-42DE-8B19-CD2AFC3CD7F6}">
      <dsp:nvSpPr>
        <dsp:cNvPr id="0" name=""/>
        <dsp:cNvSpPr/>
      </dsp:nvSpPr>
      <dsp:spPr>
        <a:xfrm>
          <a:off x="350852" y="4612665"/>
          <a:ext cx="637913" cy="6379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E2054E-6631-42A4-8F9A-F12B1F821B0C}">
      <dsp:nvSpPr>
        <dsp:cNvPr id="0" name=""/>
        <dsp:cNvSpPr/>
      </dsp:nvSpPr>
      <dsp:spPr>
        <a:xfrm>
          <a:off x="1339618" y="4351700"/>
          <a:ext cx="2863900"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33450">
            <a:lnSpc>
              <a:spcPct val="90000"/>
            </a:lnSpc>
            <a:spcBef>
              <a:spcPct val="0"/>
            </a:spcBef>
            <a:spcAft>
              <a:spcPct val="35000"/>
            </a:spcAft>
            <a:buNone/>
          </a:pPr>
          <a:r>
            <a:rPr lang="es-ES" sz="2100" kern="1200" noProof="0" dirty="0"/>
            <a:t>Resolución espacial potencialmente más alta:</a:t>
          </a:r>
        </a:p>
      </dsp:txBody>
      <dsp:txXfrm>
        <a:off x="1339618" y="4351700"/>
        <a:ext cx="2863900" cy="1159843"/>
      </dsp:txXfrm>
    </dsp:sp>
    <dsp:sp modelId="{0AE0050C-2386-46D5-9941-09EFE1990DB8}">
      <dsp:nvSpPr>
        <dsp:cNvPr id="0" name=""/>
        <dsp:cNvSpPr/>
      </dsp:nvSpPr>
      <dsp:spPr>
        <a:xfrm>
          <a:off x="4203519" y="4351700"/>
          <a:ext cx="2160704"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577850">
            <a:lnSpc>
              <a:spcPct val="90000"/>
            </a:lnSpc>
            <a:spcBef>
              <a:spcPct val="0"/>
            </a:spcBef>
            <a:spcAft>
              <a:spcPct val="35000"/>
            </a:spcAft>
            <a:buNone/>
          </a:pPr>
          <a:r>
            <a:rPr lang="es-ES" sz="1300" kern="1200" noProof="0" dirty="0"/>
            <a:t>100 </a:t>
          </a:r>
          <a:r>
            <a:rPr lang="es-ES" sz="1300" kern="1200" noProof="0" dirty="0" err="1"/>
            <a:t>ptos</a:t>
          </a:r>
          <a:r>
            <a:rPr lang="es-ES" sz="1300" kern="1200" noProof="0" dirty="0"/>
            <a:t>./ha para Sentinel-2</a:t>
          </a:r>
        </a:p>
        <a:p>
          <a:pPr marL="0" lvl="0" indent="0" algn="l" defTabSz="577850">
            <a:lnSpc>
              <a:spcPct val="90000"/>
            </a:lnSpc>
            <a:spcBef>
              <a:spcPct val="0"/>
            </a:spcBef>
            <a:spcAft>
              <a:spcPct val="35000"/>
            </a:spcAft>
            <a:buNone/>
          </a:pPr>
          <a:r>
            <a:rPr lang="es-ES" sz="1300" kern="1200" noProof="0" dirty="0"/>
            <a:t>1000 </a:t>
          </a:r>
          <a:r>
            <a:rPr lang="es-ES" sz="1300" kern="1200" noProof="0" dirty="0" err="1"/>
            <a:t>ptos</a:t>
          </a:r>
          <a:r>
            <a:rPr lang="es-ES" sz="1300" kern="1200" noProof="0" dirty="0"/>
            <a:t>./ha para </a:t>
          </a:r>
          <a:r>
            <a:rPr lang="es-ES" sz="1300" kern="1200" noProof="0" dirty="0" err="1"/>
            <a:t>Planet</a:t>
          </a:r>
          <a:r>
            <a:rPr lang="es-ES" sz="1300" kern="1200" noProof="0" dirty="0"/>
            <a:t>.</a:t>
          </a:r>
        </a:p>
        <a:p>
          <a:pPr marL="0" lvl="0" indent="0" algn="l" defTabSz="577850">
            <a:lnSpc>
              <a:spcPct val="90000"/>
            </a:lnSpc>
            <a:spcBef>
              <a:spcPct val="0"/>
            </a:spcBef>
            <a:spcAft>
              <a:spcPct val="35000"/>
            </a:spcAft>
            <a:buNone/>
          </a:pPr>
          <a:r>
            <a:rPr lang="es-ES" sz="1300" kern="1200" noProof="0" dirty="0"/>
            <a:t>500 </a:t>
          </a:r>
          <a:r>
            <a:rPr lang="es-ES" sz="1300" kern="1200" noProof="0" dirty="0" err="1"/>
            <a:t>ptos</a:t>
          </a:r>
          <a:r>
            <a:rPr lang="es-ES" sz="1300" kern="1200" noProof="0" dirty="0"/>
            <a:t>./ha para una cosechadora</a:t>
          </a:r>
        </a:p>
      </dsp:txBody>
      <dsp:txXfrm>
        <a:off x="4203519" y="4351700"/>
        <a:ext cx="2160704" cy="1159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F3240-88ED-4216-B671-4A5DDE3752EF}">
      <dsp:nvSpPr>
        <dsp:cNvPr id="0" name=""/>
        <dsp:cNvSpPr/>
      </dsp:nvSpPr>
      <dsp:spPr>
        <a:xfrm>
          <a:off x="0" y="710937"/>
          <a:ext cx="11093450" cy="131250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9A992A-4B98-495B-86DC-F6E0AC3E4094}">
      <dsp:nvSpPr>
        <dsp:cNvPr id="0" name=""/>
        <dsp:cNvSpPr/>
      </dsp:nvSpPr>
      <dsp:spPr>
        <a:xfrm>
          <a:off x="397031" y="1006249"/>
          <a:ext cx="721875" cy="72187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18B36B-BB5A-44F7-9762-580399E3D5DB}">
      <dsp:nvSpPr>
        <dsp:cNvPr id="0" name=""/>
        <dsp:cNvSpPr/>
      </dsp:nvSpPr>
      <dsp:spPr>
        <a:xfrm>
          <a:off x="1515937" y="710937"/>
          <a:ext cx="4992052" cy="13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06" tIns="138906" rIns="138906" bIns="138906" numCol="1" spcCol="1270" anchor="ctr" anchorCtr="0">
          <a:noAutofit/>
        </a:bodyPr>
        <a:lstStyle/>
        <a:p>
          <a:pPr marL="0" lvl="0" indent="0" algn="l" defTabSz="1066800">
            <a:lnSpc>
              <a:spcPct val="90000"/>
            </a:lnSpc>
            <a:spcBef>
              <a:spcPct val="0"/>
            </a:spcBef>
            <a:spcAft>
              <a:spcPct val="35000"/>
            </a:spcAft>
            <a:buNone/>
          </a:pPr>
          <a:r>
            <a:rPr lang="en-GB" sz="2400" kern="1200" dirty="0"/>
            <a:t>Balance de </a:t>
          </a:r>
          <a:r>
            <a:rPr lang="en-GB" sz="2400" kern="1200" dirty="0" err="1"/>
            <a:t>masas</a:t>
          </a:r>
          <a:r>
            <a:rPr lang="en-GB" sz="2400" kern="1200" dirty="0"/>
            <a:t> de </a:t>
          </a:r>
          <a:r>
            <a:rPr lang="en-GB" sz="2400" kern="1200" dirty="0" err="1"/>
            <a:t>nutrientes</a:t>
          </a:r>
          <a:r>
            <a:rPr lang="en-GB" sz="2400" kern="1200" dirty="0"/>
            <a:t> (</a:t>
          </a:r>
          <a:r>
            <a:rPr lang="en-GB" sz="2400" kern="1200" dirty="0" err="1"/>
            <a:t>extracciones</a:t>
          </a:r>
          <a:r>
            <a:rPr lang="en-GB" sz="2400" kern="1200" dirty="0"/>
            <a:t> del </a:t>
          </a:r>
          <a:r>
            <a:rPr lang="en-GB" sz="2400" kern="1200" dirty="0" err="1"/>
            <a:t>cultivo</a:t>
          </a:r>
          <a:r>
            <a:rPr lang="en-GB" sz="2400" kern="1200" dirty="0"/>
            <a:t>) a </a:t>
          </a:r>
          <a:r>
            <a:rPr lang="en-GB" sz="2400" kern="1200" dirty="0" err="1"/>
            <a:t>partir</a:t>
          </a:r>
          <a:r>
            <a:rPr lang="en-GB" sz="2400" kern="1200" dirty="0"/>
            <a:t> de un </a:t>
          </a:r>
          <a:r>
            <a:rPr lang="en-GB" sz="2400" kern="1200" dirty="0" err="1"/>
            <a:t>objetivo</a:t>
          </a:r>
          <a:r>
            <a:rPr lang="en-GB" sz="2400" kern="1200" dirty="0"/>
            <a:t> de </a:t>
          </a:r>
          <a:r>
            <a:rPr lang="en-GB" sz="2400" kern="1200" dirty="0" err="1"/>
            <a:t>producción</a:t>
          </a:r>
          <a:r>
            <a:rPr lang="en-GB" sz="2400" kern="1200" dirty="0"/>
            <a:t>. </a:t>
          </a:r>
          <a:endParaRPr lang="en-US" sz="2400" kern="1200" dirty="0"/>
        </a:p>
      </dsp:txBody>
      <dsp:txXfrm>
        <a:off x="1515937" y="710937"/>
        <a:ext cx="4992052" cy="1312500"/>
      </dsp:txXfrm>
    </dsp:sp>
    <dsp:sp modelId="{24B799E9-F7DF-40E9-B518-848032E16709}">
      <dsp:nvSpPr>
        <dsp:cNvPr id="0" name=""/>
        <dsp:cNvSpPr/>
      </dsp:nvSpPr>
      <dsp:spPr>
        <a:xfrm>
          <a:off x="6507990" y="710937"/>
          <a:ext cx="4585460" cy="13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06" tIns="138906" rIns="138906" bIns="138906"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GB" sz="1800" kern="1200" dirty="0" err="1"/>
            <a:t>Apoyado</a:t>
          </a:r>
          <a:r>
            <a:rPr lang="en-GB" sz="1800" kern="1200" dirty="0"/>
            <a:t> </a:t>
          </a:r>
          <a:r>
            <a:rPr lang="en-GB" sz="1800" kern="1200" dirty="0" err="1"/>
            <a:t>en</a:t>
          </a:r>
          <a:r>
            <a:rPr lang="en-GB" sz="1800" kern="1200" dirty="0"/>
            <a:t> </a:t>
          </a:r>
          <a:r>
            <a:rPr lang="en-GB" sz="1800" kern="1200" dirty="0" err="1"/>
            <a:t>datos</a:t>
          </a:r>
          <a:r>
            <a:rPr lang="en-GB" sz="1800" kern="1200" dirty="0"/>
            <a:t> de </a:t>
          </a:r>
          <a:r>
            <a:rPr lang="en-GB" sz="1800" kern="1200" dirty="0" err="1"/>
            <a:t>suelo</a:t>
          </a:r>
          <a:endParaRPr lang="en-US" sz="1800" kern="1200" dirty="0"/>
        </a:p>
        <a:p>
          <a:pPr marL="0" lvl="0" indent="0" algn="l" defTabSz="800100">
            <a:lnSpc>
              <a:spcPct val="90000"/>
            </a:lnSpc>
            <a:spcBef>
              <a:spcPct val="0"/>
            </a:spcBef>
            <a:spcAft>
              <a:spcPct val="35000"/>
            </a:spcAft>
            <a:buFont typeface="Arial" panose="020B0604020202020204" pitchFamily="34" charset="0"/>
            <a:buNone/>
          </a:pPr>
          <a:r>
            <a:rPr lang="en-GB" sz="1800" kern="1200" dirty="0"/>
            <a:t>Sin </a:t>
          </a:r>
          <a:r>
            <a:rPr lang="en-GB" sz="1800" kern="1200" dirty="0" err="1"/>
            <a:t>datos</a:t>
          </a:r>
          <a:r>
            <a:rPr lang="en-GB" sz="1800" kern="1200" dirty="0"/>
            <a:t> de </a:t>
          </a:r>
          <a:r>
            <a:rPr lang="en-GB" sz="1800" kern="1200" dirty="0" err="1"/>
            <a:t>suelo</a:t>
          </a:r>
          <a:r>
            <a:rPr lang="en-GB" sz="1800" kern="1200" dirty="0"/>
            <a:t> que </a:t>
          </a:r>
          <a:r>
            <a:rPr lang="en-GB" sz="1800" kern="1200" dirty="0" err="1"/>
            <a:t>modifiquen</a:t>
          </a:r>
          <a:r>
            <a:rPr lang="en-GB" sz="1800" kern="1200" dirty="0"/>
            <a:t>. (</a:t>
          </a:r>
          <a:r>
            <a:rPr lang="en-GB" sz="1800" kern="1200" dirty="0" err="1"/>
            <a:t>estrategia</a:t>
          </a:r>
          <a:r>
            <a:rPr lang="en-GB" sz="1800" kern="1200" dirty="0"/>
            <a:t> de </a:t>
          </a:r>
          <a:r>
            <a:rPr lang="en-GB" sz="1800" kern="1200" dirty="0" err="1"/>
            <a:t>mantenimiento</a:t>
          </a:r>
          <a:r>
            <a:rPr lang="en-GB" sz="1800" kern="1200" dirty="0"/>
            <a:t>)</a:t>
          </a:r>
          <a:endParaRPr lang="en-US" sz="1800" kern="1200" dirty="0"/>
        </a:p>
      </dsp:txBody>
      <dsp:txXfrm>
        <a:off x="6507990" y="710937"/>
        <a:ext cx="4585460" cy="1312500"/>
      </dsp:txXfrm>
    </dsp:sp>
    <dsp:sp modelId="{0071007B-64D8-46BB-82A5-6ACB53B2E802}">
      <dsp:nvSpPr>
        <dsp:cNvPr id="0" name=""/>
        <dsp:cNvSpPr/>
      </dsp:nvSpPr>
      <dsp:spPr>
        <a:xfrm>
          <a:off x="0" y="2351562"/>
          <a:ext cx="11093450" cy="131250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E2ADCD-1045-4574-BC5F-639D5BF25300}">
      <dsp:nvSpPr>
        <dsp:cNvPr id="0" name=""/>
        <dsp:cNvSpPr/>
      </dsp:nvSpPr>
      <dsp:spPr>
        <a:xfrm>
          <a:off x="397031" y="2646875"/>
          <a:ext cx="721875" cy="721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0E4418-CAAA-43D9-9A01-1134F1D082F6}">
      <dsp:nvSpPr>
        <dsp:cNvPr id="0" name=""/>
        <dsp:cNvSpPr/>
      </dsp:nvSpPr>
      <dsp:spPr>
        <a:xfrm>
          <a:off x="1515937" y="2351562"/>
          <a:ext cx="4992052" cy="13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06" tIns="138906" rIns="138906" bIns="138906" numCol="1" spcCol="1270" anchor="ctr" anchorCtr="0">
          <a:noAutofit/>
        </a:bodyPr>
        <a:lstStyle/>
        <a:p>
          <a:pPr marL="0" lvl="0" indent="0" algn="l" defTabSz="1066800">
            <a:lnSpc>
              <a:spcPct val="90000"/>
            </a:lnSpc>
            <a:spcBef>
              <a:spcPct val="0"/>
            </a:spcBef>
            <a:spcAft>
              <a:spcPct val="35000"/>
            </a:spcAft>
            <a:buNone/>
          </a:pPr>
          <a:r>
            <a:rPr lang="en-GB" sz="2400" kern="1200" dirty="0" err="1"/>
            <a:t>Observación</a:t>
          </a:r>
          <a:r>
            <a:rPr lang="en-GB" sz="2400" kern="1200" dirty="0"/>
            <a:t> </a:t>
          </a:r>
          <a:r>
            <a:rPr lang="en-GB" sz="2400" kern="1200" dirty="0" err="1"/>
            <a:t>directa</a:t>
          </a:r>
          <a:r>
            <a:rPr lang="en-GB" sz="2400" kern="1200" dirty="0"/>
            <a:t> del </a:t>
          </a:r>
          <a:r>
            <a:rPr lang="en-GB" sz="2400" kern="1200" dirty="0" err="1"/>
            <a:t>estado</a:t>
          </a:r>
          <a:r>
            <a:rPr lang="en-GB" sz="2400" kern="1200" dirty="0"/>
            <a:t> </a:t>
          </a:r>
          <a:r>
            <a:rPr lang="en-GB" sz="2400" kern="1200" dirty="0" err="1"/>
            <a:t>nutricional</a:t>
          </a:r>
          <a:r>
            <a:rPr lang="en-GB" sz="2400" kern="1200" dirty="0"/>
            <a:t> del </a:t>
          </a:r>
          <a:r>
            <a:rPr lang="en-GB" sz="2400" kern="1200" dirty="0" err="1"/>
            <a:t>cultivo</a:t>
          </a:r>
          <a:r>
            <a:rPr lang="en-GB" sz="2400" kern="1200" dirty="0"/>
            <a:t> (</a:t>
          </a:r>
          <a:r>
            <a:rPr lang="en-GB" sz="2400" kern="1200" dirty="0" err="1"/>
            <a:t>detección</a:t>
          </a:r>
          <a:r>
            <a:rPr lang="en-GB" sz="2400" kern="1200" dirty="0"/>
            <a:t> de </a:t>
          </a:r>
          <a:r>
            <a:rPr lang="en-GB" sz="2400" kern="1200" dirty="0" err="1"/>
            <a:t>carencias</a:t>
          </a:r>
          <a:r>
            <a:rPr lang="en-GB" sz="2400" kern="1200" dirty="0"/>
            <a:t>) </a:t>
          </a:r>
          <a:endParaRPr lang="en-US" sz="2400" kern="1200" dirty="0"/>
        </a:p>
      </dsp:txBody>
      <dsp:txXfrm>
        <a:off x="1515937" y="2351562"/>
        <a:ext cx="4992052" cy="1312500"/>
      </dsp:txXfrm>
    </dsp:sp>
    <dsp:sp modelId="{A49F2C1A-B864-4BC1-80F0-E6F4E566C779}">
      <dsp:nvSpPr>
        <dsp:cNvPr id="0" name=""/>
        <dsp:cNvSpPr/>
      </dsp:nvSpPr>
      <dsp:spPr>
        <a:xfrm>
          <a:off x="6507990" y="2351562"/>
          <a:ext cx="4585460" cy="13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06" tIns="138906" rIns="138906" bIns="138906" numCol="1" spcCol="1270" anchor="ctr" anchorCtr="0">
          <a:noAutofit/>
        </a:bodyPr>
        <a:lstStyle/>
        <a:p>
          <a:pPr marL="0" lvl="0" indent="0" algn="l" defTabSz="800100">
            <a:lnSpc>
              <a:spcPct val="90000"/>
            </a:lnSpc>
            <a:spcBef>
              <a:spcPct val="0"/>
            </a:spcBef>
            <a:spcAft>
              <a:spcPct val="35000"/>
            </a:spcAft>
            <a:buNone/>
          </a:pPr>
          <a:r>
            <a:rPr lang="en-GB" sz="1800" kern="1200" dirty="0" err="1"/>
            <a:t>Análisis</a:t>
          </a:r>
          <a:r>
            <a:rPr lang="en-GB" sz="1800" kern="1200" dirty="0"/>
            <a:t> de </a:t>
          </a:r>
          <a:r>
            <a:rPr lang="en-GB" sz="1800" kern="1200" dirty="0" err="1"/>
            <a:t>tejidos</a:t>
          </a:r>
          <a:r>
            <a:rPr lang="en-GB" sz="1800" kern="1200" dirty="0"/>
            <a:t> o de </a:t>
          </a:r>
          <a:r>
            <a:rPr lang="en-GB" sz="1800" kern="1200" dirty="0" err="1"/>
            <a:t>solución</a:t>
          </a:r>
          <a:r>
            <a:rPr lang="en-GB" sz="1800" kern="1200" dirty="0"/>
            <a:t> del </a:t>
          </a:r>
          <a:r>
            <a:rPr lang="en-GB" sz="1800" kern="1200" dirty="0" err="1"/>
            <a:t>suelo</a:t>
          </a:r>
          <a:endParaRPr lang="en-US" sz="1800" kern="1200" dirty="0"/>
        </a:p>
        <a:p>
          <a:pPr marL="0" lvl="0" indent="0" algn="l" defTabSz="800100">
            <a:lnSpc>
              <a:spcPct val="90000"/>
            </a:lnSpc>
            <a:spcBef>
              <a:spcPct val="0"/>
            </a:spcBef>
            <a:spcAft>
              <a:spcPct val="35000"/>
            </a:spcAft>
            <a:buNone/>
          </a:pPr>
          <a:r>
            <a:rPr lang="en-GB" sz="1800" kern="1200" dirty="0" err="1"/>
            <a:t>Datos</a:t>
          </a:r>
          <a:r>
            <a:rPr lang="en-GB" sz="1800" kern="1200" dirty="0"/>
            <a:t> </a:t>
          </a:r>
          <a:r>
            <a:rPr lang="en-GB" sz="1800" kern="1200" dirty="0" err="1"/>
            <a:t>multiespectrales</a:t>
          </a:r>
          <a:r>
            <a:rPr lang="en-GB" sz="1800" kern="1200" dirty="0"/>
            <a:t> </a:t>
          </a:r>
          <a:r>
            <a:rPr lang="en-GB" sz="1800" kern="1200" dirty="0" err="1"/>
            <a:t>proximales</a:t>
          </a:r>
          <a:r>
            <a:rPr lang="en-GB" sz="1800" kern="1200" dirty="0"/>
            <a:t> o </a:t>
          </a:r>
          <a:r>
            <a:rPr lang="en-GB" sz="1800" kern="1200" dirty="0" err="1"/>
            <a:t>aerotransportados</a:t>
          </a:r>
          <a:endParaRPr lang="en-US" sz="1800" kern="1200" dirty="0"/>
        </a:p>
      </dsp:txBody>
      <dsp:txXfrm>
        <a:off x="6507990" y="2351562"/>
        <a:ext cx="4585460" cy="13125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099B1-E87C-4F0D-8ACB-80B8140BBE4A}" type="datetimeFigureOut">
              <a:rPr lang="es-ES" smtClean="0"/>
              <a:t>17/06/2026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7DDBC-C6D9-4125-8E25-A853C2136767}" type="slidenum">
              <a:rPr lang="es-ES" smtClean="0"/>
              <a:t>‹Nº›</a:t>
            </a:fld>
            <a:endParaRPr lang="es-ES"/>
          </a:p>
        </p:txBody>
      </p:sp>
    </p:spTree>
    <p:extLst>
      <p:ext uri="{BB962C8B-B14F-4D97-AF65-F5344CB8AC3E}">
        <p14:creationId xmlns:p14="http://schemas.microsoft.com/office/powerpoint/2010/main" val="1226008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F7A33FC-4421-47DC-8925-86B368FD5836}" type="slidenum">
              <a:rPr lang="en-US" smtClean="0"/>
              <a:t>1</a:t>
            </a:fld>
            <a:endParaRPr lang="en-US"/>
          </a:p>
        </p:txBody>
      </p:sp>
    </p:spTree>
    <p:extLst>
      <p:ext uri="{BB962C8B-B14F-4D97-AF65-F5344CB8AC3E}">
        <p14:creationId xmlns:p14="http://schemas.microsoft.com/office/powerpoint/2010/main" val="3455138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F7A33FC-4421-47DC-8925-86B368FD5836}" type="slidenum">
              <a:rPr lang="en-US" smtClean="0"/>
              <a:t>14</a:t>
            </a:fld>
            <a:endParaRPr lang="en-US"/>
          </a:p>
        </p:txBody>
      </p:sp>
    </p:spTree>
    <p:extLst>
      <p:ext uri="{BB962C8B-B14F-4D97-AF65-F5344CB8AC3E}">
        <p14:creationId xmlns:p14="http://schemas.microsoft.com/office/powerpoint/2010/main" val="128349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788EE7-5CD9-46D7-9EEA-74A036D5DFDD}" type="slidenum">
              <a:rPr kumimoji="0" lang="es-E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E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394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47E7E-FCC8-4A44-B0B9-4800DF7EB0F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2C43A05E-259C-4B41-A9A2-2E49E47654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FA3F3C07-BE8D-4795-9271-FEE882D5545E}"/>
              </a:ext>
            </a:extLst>
          </p:cNvPr>
          <p:cNvSpPr>
            <a:spLocks noGrp="1"/>
          </p:cNvSpPr>
          <p:nvPr>
            <p:ph type="dt" sz="half" idx="10"/>
          </p:nvPr>
        </p:nvSpPr>
        <p:spPr/>
        <p:txBody>
          <a:bodyPr/>
          <a:lstStyle/>
          <a:p>
            <a:fld id="{E0A88F61-3791-4D5F-AE97-FF4D99DF5604}" type="datetimeFigureOut">
              <a:rPr lang="es-ES" smtClean="0"/>
              <a:t>17/06/2026</a:t>
            </a:fld>
            <a:endParaRPr lang="es-ES"/>
          </a:p>
        </p:txBody>
      </p:sp>
      <p:sp>
        <p:nvSpPr>
          <p:cNvPr id="5" name="Marcador de pie de página 4">
            <a:extLst>
              <a:ext uri="{FF2B5EF4-FFF2-40B4-BE49-F238E27FC236}">
                <a16:creationId xmlns:a16="http://schemas.microsoft.com/office/drawing/2014/main" id="{32FD4A14-8A14-4C11-8CE0-1AEA705190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0AFA048-7BE4-41B3-BA9B-BE7E0A480148}"/>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470709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F64B04-35A2-4A4C-85DA-5F97CDB30BD3}"/>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485F98AA-24D5-4063-8A56-D3A289CFC2F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0BC29208-4BD5-4109-A826-55A434B59A43}"/>
              </a:ext>
            </a:extLst>
          </p:cNvPr>
          <p:cNvSpPr>
            <a:spLocks noGrp="1"/>
          </p:cNvSpPr>
          <p:nvPr>
            <p:ph type="dt" sz="half" idx="10"/>
          </p:nvPr>
        </p:nvSpPr>
        <p:spPr/>
        <p:txBody>
          <a:bodyPr/>
          <a:lstStyle/>
          <a:p>
            <a:fld id="{E0A88F61-3791-4D5F-AE97-FF4D99DF5604}" type="datetimeFigureOut">
              <a:rPr lang="es-ES" smtClean="0"/>
              <a:t>17/06/2026</a:t>
            </a:fld>
            <a:endParaRPr lang="es-ES"/>
          </a:p>
        </p:txBody>
      </p:sp>
      <p:sp>
        <p:nvSpPr>
          <p:cNvPr id="5" name="Marcador de pie de página 4">
            <a:extLst>
              <a:ext uri="{FF2B5EF4-FFF2-40B4-BE49-F238E27FC236}">
                <a16:creationId xmlns:a16="http://schemas.microsoft.com/office/drawing/2014/main" id="{7BD1F32D-36D2-438A-8928-7FD480303D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284991-69C4-4F64-BF91-3DF11E9069C2}"/>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1018918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A31A28-CC9E-4A9B-9C44-D085AB2C4ED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565C2FD7-49EC-4CF4-8FAD-DCCE9E3EA80A}"/>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C9878F17-DB60-4F49-9476-57DF91448D0C}"/>
              </a:ext>
            </a:extLst>
          </p:cNvPr>
          <p:cNvSpPr>
            <a:spLocks noGrp="1"/>
          </p:cNvSpPr>
          <p:nvPr>
            <p:ph type="dt" sz="half" idx="10"/>
          </p:nvPr>
        </p:nvSpPr>
        <p:spPr/>
        <p:txBody>
          <a:bodyPr/>
          <a:lstStyle/>
          <a:p>
            <a:fld id="{E0A88F61-3791-4D5F-AE97-FF4D99DF5604}" type="datetimeFigureOut">
              <a:rPr lang="es-ES" smtClean="0"/>
              <a:t>17/06/2026</a:t>
            </a:fld>
            <a:endParaRPr lang="es-ES"/>
          </a:p>
        </p:txBody>
      </p:sp>
      <p:sp>
        <p:nvSpPr>
          <p:cNvPr id="5" name="Marcador de pie de página 4">
            <a:extLst>
              <a:ext uri="{FF2B5EF4-FFF2-40B4-BE49-F238E27FC236}">
                <a16:creationId xmlns:a16="http://schemas.microsoft.com/office/drawing/2014/main" id="{0AF7E52A-069B-4416-A71F-E0A48A28B2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4B8BEF-6A48-41AC-8810-2B68CD63C0E1}"/>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3638729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275332"/>
          </a:xfrm>
          <a:prstGeom prst="rect">
            <a:avLst/>
          </a:prstGeom>
        </p:spPr>
        <p:txBody>
          <a:bodyPr wrap="square" lIns="0" tIns="0" rIns="0" bIns="0">
            <a:spAutoFit/>
          </a:bodyPr>
          <a:lstStyle>
            <a:lvl1pPr>
              <a:defRPr sz="1789" b="1" i="0">
                <a:solidFill>
                  <a:srgbClr val="231F20"/>
                </a:solidFill>
                <a:latin typeface="Verdana"/>
                <a:cs typeface="Verdana"/>
              </a:defRPr>
            </a:lvl1pPr>
          </a:lstStyle>
          <a:p>
            <a:endParaRPr/>
          </a:p>
        </p:txBody>
      </p:sp>
      <p:sp>
        <p:nvSpPr>
          <p:cNvPr id="3" name="Holder 3"/>
          <p:cNvSpPr>
            <a:spLocks noGrp="1"/>
          </p:cNvSpPr>
          <p:nvPr>
            <p:ph type="subTitle" idx="4"/>
          </p:nvPr>
        </p:nvSpPr>
        <p:spPr>
          <a:xfrm>
            <a:off x="1828800" y="3840480"/>
            <a:ext cx="8534400" cy="275332"/>
          </a:xfrm>
          <a:prstGeom prst="rect">
            <a:avLst/>
          </a:prstGeom>
        </p:spPr>
        <p:txBody>
          <a:bodyPr wrap="square" lIns="0" tIns="0" rIns="0" bIns="0">
            <a:spAutoFit/>
          </a:bodyPr>
          <a:lstStyle>
            <a:lvl1pPr>
              <a:defRPr sz="1789" b="1" i="0">
                <a:solidFill>
                  <a:srgbClr val="231F20"/>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507378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36371" y="699266"/>
            <a:ext cx="5227618" cy="275332"/>
          </a:xfrm>
        </p:spPr>
        <p:txBody>
          <a:bodyPr lIns="0" tIns="0" rIns="0" bIns="0"/>
          <a:lstStyle>
            <a:lvl1pPr>
              <a:defRPr sz="1789" b="1" i="0">
                <a:solidFill>
                  <a:srgbClr val="231F20"/>
                </a:solidFill>
                <a:latin typeface="Verdana"/>
                <a:cs typeface="Verdana"/>
              </a:defRPr>
            </a:lvl1pPr>
          </a:lstStyle>
          <a:p>
            <a:endParaRPr/>
          </a:p>
        </p:txBody>
      </p:sp>
      <p:sp>
        <p:nvSpPr>
          <p:cNvPr id="3" name="Holder 3"/>
          <p:cNvSpPr>
            <a:spLocks noGrp="1"/>
          </p:cNvSpPr>
          <p:nvPr>
            <p:ph type="body" idx="1"/>
          </p:nvPr>
        </p:nvSpPr>
        <p:spPr>
          <a:xfrm>
            <a:off x="1272877" y="1628117"/>
            <a:ext cx="10291188" cy="275332"/>
          </a:xfrm>
        </p:spPr>
        <p:txBody>
          <a:bodyPr lIns="0" tIns="0" rIns="0" bIns="0"/>
          <a:lstStyle>
            <a:lvl1pPr>
              <a:defRPr sz="1789" b="1" i="0">
                <a:solidFill>
                  <a:srgbClr val="231F20"/>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547491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36371" y="699266"/>
            <a:ext cx="5227618" cy="275332"/>
          </a:xfrm>
        </p:spPr>
        <p:txBody>
          <a:bodyPr lIns="0" tIns="0" rIns="0" bIns="0"/>
          <a:lstStyle>
            <a:lvl1pPr>
              <a:defRPr sz="1789" b="1" i="0">
                <a:solidFill>
                  <a:srgbClr val="231F20"/>
                </a:solidFill>
                <a:latin typeface="Verdana"/>
                <a:cs typeface="Verdana"/>
              </a:defRPr>
            </a:lvl1pPr>
          </a:lstStyle>
          <a:p>
            <a:endParaRPr/>
          </a:p>
        </p:txBody>
      </p:sp>
      <p:sp>
        <p:nvSpPr>
          <p:cNvPr id="3" name="Holder 3"/>
          <p:cNvSpPr>
            <a:spLocks noGrp="1"/>
          </p:cNvSpPr>
          <p:nvPr>
            <p:ph sz="half" idx="2"/>
          </p:nvPr>
        </p:nvSpPr>
        <p:spPr>
          <a:xfrm>
            <a:off x="609600" y="1577340"/>
            <a:ext cx="5303520" cy="45397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397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464091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519"/>
          </a:xfrm>
          <a:prstGeom prst="rect">
            <a:avLst/>
          </a:prstGeom>
        </p:spPr>
      </p:pic>
      <p:sp>
        <p:nvSpPr>
          <p:cNvPr id="2" name="Holder 2"/>
          <p:cNvSpPr>
            <a:spLocks noGrp="1"/>
          </p:cNvSpPr>
          <p:nvPr>
            <p:ph type="title"/>
          </p:nvPr>
        </p:nvSpPr>
        <p:spPr>
          <a:xfrm>
            <a:off x="836371" y="699266"/>
            <a:ext cx="5227618" cy="275332"/>
          </a:xfrm>
        </p:spPr>
        <p:txBody>
          <a:bodyPr lIns="0" tIns="0" rIns="0" bIns="0"/>
          <a:lstStyle>
            <a:lvl1pPr>
              <a:defRPr sz="1789" b="1" i="0">
                <a:solidFill>
                  <a:srgbClr val="231F20"/>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449973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866453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B068F-4874-4AE9-B745-77A46FF4DFA0}"/>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E6171EE5-CF46-4609-B846-109BA9081E6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9C6CAE30-E859-4DF1-B635-4743B47916D6}"/>
              </a:ext>
            </a:extLst>
          </p:cNvPr>
          <p:cNvSpPr>
            <a:spLocks noGrp="1"/>
          </p:cNvSpPr>
          <p:nvPr>
            <p:ph type="dt" sz="half" idx="10"/>
          </p:nvPr>
        </p:nvSpPr>
        <p:spPr/>
        <p:txBody>
          <a:bodyPr/>
          <a:lstStyle/>
          <a:p>
            <a:fld id="{E0A88F61-3791-4D5F-AE97-FF4D99DF5604}" type="datetimeFigureOut">
              <a:rPr lang="es-ES" smtClean="0"/>
              <a:t>17/06/2026</a:t>
            </a:fld>
            <a:endParaRPr lang="es-ES"/>
          </a:p>
        </p:txBody>
      </p:sp>
      <p:sp>
        <p:nvSpPr>
          <p:cNvPr id="5" name="Marcador de pie de página 4">
            <a:extLst>
              <a:ext uri="{FF2B5EF4-FFF2-40B4-BE49-F238E27FC236}">
                <a16:creationId xmlns:a16="http://schemas.microsoft.com/office/drawing/2014/main" id="{4EE01FC7-8387-4791-8909-FE41D5A727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099C41-0400-42D2-839B-5BB92B7A3D7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594644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FB97A9-E109-4184-BEC5-E7E5AAE01C8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B8035438-A040-443B-A2D7-AABAB9D7C2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FECBAF2B-2991-4B46-89AC-559E5E64F2FE}"/>
              </a:ext>
            </a:extLst>
          </p:cNvPr>
          <p:cNvSpPr>
            <a:spLocks noGrp="1"/>
          </p:cNvSpPr>
          <p:nvPr>
            <p:ph type="dt" sz="half" idx="10"/>
          </p:nvPr>
        </p:nvSpPr>
        <p:spPr/>
        <p:txBody>
          <a:bodyPr/>
          <a:lstStyle/>
          <a:p>
            <a:fld id="{E0A88F61-3791-4D5F-AE97-FF4D99DF5604}" type="datetimeFigureOut">
              <a:rPr lang="es-ES" smtClean="0"/>
              <a:t>17/06/2026</a:t>
            </a:fld>
            <a:endParaRPr lang="es-ES"/>
          </a:p>
        </p:txBody>
      </p:sp>
      <p:sp>
        <p:nvSpPr>
          <p:cNvPr id="5" name="Marcador de pie de página 4">
            <a:extLst>
              <a:ext uri="{FF2B5EF4-FFF2-40B4-BE49-F238E27FC236}">
                <a16:creationId xmlns:a16="http://schemas.microsoft.com/office/drawing/2014/main" id="{C8470C31-15E5-4253-94C5-720AD02B703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01A6AF-4A80-4085-AFC3-FC1EA5AE67FD}"/>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349468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8AD21A-66C4-486B-9C69-A9D5AC8AAE1F}"/>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2B7B0530-F4B8-45C8-B5AF-E0D5815B090B}"/>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3514C09A-B2FD-40F2-8969-188A3D2AEEDD}"/>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6C786F66-96E7-4E61-9826-7B42C585F272}"/>
              </a:ext>
            </a:extLst>
          </p:cNvPr>
          <p:cNvSpPr>
            <a:spLocks noGrp="1"/>
          </p:cNvSpPr>
          <p:nvPr>
            <p:ph type="dt" sz="half" idx="10"/>
          </p:nvPr>
        </p:nvSpPr>
        <p:spPr/>
        <p:txBody>
          <a:bodyPr/>
          <a:lstStyle/>
          <a:p>
            <a:fld id="{E0A88F61-3791-4D5F-AE97-FF4D99DF5604}" type="datetimeFigureOut">
              <a:rPr lang="es-ES" smtClean="0"/>
              <a:t>17/06/2026</a:t>
            </a:fld>
            <a:endParaRPr lang="es-ES"/>
          </a:p>
        </p:txBody>
      </p:sp>
      <p:sp>
        <p:nvSpPr>
          <p:cNvPr id="6" name="Marcador de pie de página 5">
            <a:extLst>
              <a:ext uri="{FF2B5EF4-FFF2-40B4-BE49-F238E27FC236}">
                <a16:creationId xmlns:a16="http://schemas.microsoft.com/office/drawing/2014/main" id="{1F131AC9-B5D1-47BE-84DC-F5175A0A1DD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E862C91-BDC7-4854-BF40-F318FB9FFF75}"/>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493460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0B498D-C5A2-4B93-A042-9E599629367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E15237C8-8E59-4E51-81E7-77CE29A7BF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AB193B9B-F850-412C-8D93-D7300577B65F}"/>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83C7C81B-82C4-4397-A354-1844A19980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E64EAA70-B073-4E21-9B42-32A73EA7C59E}"/>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A0BBDB3F-B74B-4F1E-8E48-5B53FD74728B}"/>
              </a:ext>
            </a:extLst>
          </p:cNvPr>
          <p:cNvSpPr>
            <a:spLocks noGrp="1"/>
          </p:cNvSpPr>
          <p:nvPr>
            <p:ph type="dt" sz="half" idx="10"/>
          </p:nvPr>
        </p:nvSpPr>
        <p:spPr/>
        <p:txBody>
          <a:bodyPr/>
          <a:lstStyle/>
          <a:p>
            <a:fld id="{E0A88F61-3791-4D5F-AE97-FF4D99DF5604}" type="datetimeFigureOut">
              <a:rPr lang="es-ES" smtClean="0"/>
              <a:t>17/06/2026</a:t>
            </a:fld>
            <a:endParaRPr lang="es-ES"/>
          </a:p>
        </p:txBody>
      </p:sp>
      <p:sp>
        <p:nvSpPr>
          <p:cNvPr id="8" name="Marcador de pie de página 7">
            <a:extLst>
              <a:ext uri="{FF2B5EF4-FFF2-40B4-BE49-F238E27FC236}">
                <a16:creationId xmlns:a16="http://schemas.microsoft.com/office/drawing/2014/main" id="{E428CC79-0639-484B-95F8-0087253E8FD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31820A8-2C81-47A2-90C8-2B238936A023}"/>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4255432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A49D61-9ED6-4F56-9A13-3F41B81D462E}"/>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4E218078-8E05-4C12-B78F-4DB5D6D88509}"/>
              </a:ext>
            </a:extLst>
          </p:cNvPr>
          <p:cNvSpPr>
            <a:spLocks noGrp="1"/>
          </p:cNvSpPr>
          <p:nvPr>
            <p:ph type="dt" sz="half" idx="10"/>
          </p:nvPr>
        </p:nvSpPr>
        <p:spPr/>
        <p:txBody>
          <a:bodyPr/>
          <a:lstStyle/>
          <a:p>
            <a:fld id="{E0A88F61-3791-4D5F-AE97-FF4D99DF5604}" type="datetimeFigureOut">
              <a:rPr lang="es-ES" smtClean="0"/>
              <a:t>17/06/2026</a:t>
            </a:fld>
            <a:endParaRPr lang="es-ES"/>
          </a:p>
        </p:txBody>
      </p:sp>
      <p:sp>
        <p:nvSpPr>
          <p:cNvPr id="4" name="Marcador de pie de página 3">
            <a:extLst>
              <a:ext uri="{FF2B5EF4-FFF2-40B4-BE49-F238E27FC236}">
                <a16:creationId xmlns:a16="http://schemas.microsoft.com/office/drawing/2014/main" id="{5B6EF7DE-59C1-4A93-8928-B569EC3527F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07827DF-9EB6-4BC4-8B7B-267E0A9E248D}"/>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7521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D6FE177-AC25-4A47-BD98-C3450A0F82F0}"/>
              </a:ext>
            </a:extLst>
          </p:cNvPr>
          <p:cNvSpPr>
            <a:spLocks noGrp="1"/>
          </p:cNvSpPr>
          <p:nvPr>
            <p:ph type="dt" sz="half" idx="10"/>
          </p:nvPr>
        </p:nvSpPr>
        <p:spPr/>
        <p:txBody>
          <a:bodyPr/>
          <a:lstStyle/>
          <a:p>
            <a:fld id="{E0A88F61-3791-4D5F-AE97-FF4D99DF5604}" type="datetimeFigureOut">
              <a:rPr lang="es-ES" smtClean="0"/>
              <a:t>17/06/2026</a:t>
            </a:fld>
            <a:endParaRPr lang="es-ES"/>
          </a:p>
        </p:txBody>
      </p:sp>
      <p:sp>
        <p:nvSpPr>
          <p:cNvPr id="3" name="Marcador de pie de página 2">
            <a:extLst>
              <a:ext uri="{FF2B5EF4-FFF2-40B4-BE49-F238E27FC236}">
                <a16:creationId xmlns:a16="http://schemas.microsoft.com/office/drawing/2014/main" id="{1674FA1F-2929-4BDA-B529-267C9A539EF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964BAFE-6DA3-4A6D-97AA-A07F12629B9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858061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684BEE-0921-49C4-BC96-0E11979DE0E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5191A371-21D2-4FA3-A985-6B3D5DFA0E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13BEEFDC-B6DC-4734-A907-1E1609E6A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FBEB086-AC21-4131-BC47-D86FECCEBAC2}"/>
              </a:ext>
            </a:extLst>
          </p:cNvPr>
          <p:cNvSpPr>
            <a:spLocks noGrp="1"/>
          </p:cNvSpPr>
          <p:nvPr>
            <p:ph type="dt" sz="half" idx="10"/>
          </p:nvPr>
        </p:nvSpPr>
        <p:spPr/>
        <p:txBody>
          <a:bodyPr/>
          <a:lstStyle/>
          <a:p>
            <a:fld id="{E0A88F61-3791-4D5F-AE97-FF4D99DF5604}" type="datetimeFigureOut">
              <a:rPr lang="es-ES" smtClean="0"/>
              <a:t>17/06/2026</a:t>
            </a:fld>
            <a:endParaRPr lang="es-ES"/>
          </a:p>
        </p:txBody>
      </p:sp>
      <p:sp>
        <p:nvSpPr>
          <p:cNvPr id="6" name="Marcador de pie de página 5">
            <a:extLst>
              <a:ext uri="{FF2B5EF4-FFF2-40B4-BE49-F238E27FC236}">
                <a16:creationId xmlns:a16="http://schemas.microsoft.com/office/drawing/2014/main" id="{EE6E6852-FA09-4DA5-80F1-442A530A53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C7D216B-B6FF-4348-A0A6-FAEAB2A188C6}"/>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83446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FE78B-4188-4C78-8E0D-02A6FED428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0D9274F8-75CC-4953-A7EC-E7CE13A0D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621246C3-6795-4950-BC1D-1DB2BD471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452159C9-5A4B-4744-87AA-06424C8D5D3E}"/>
              </a:ext>
            </a:extLst>
          </p:cNvPr>
          <p:cNvSpPr>
            <a:spLocks noGrp="1"/>
          </p:cNvSpPr>
          <p:nvPr>
            <p:ph type="dt" sz="half" idx="10"/>
          </p:nvPr>
        </p:nvSpPr>
        <p:spPr/>
        <p:txBody>
          <a:bodyPr/>
          <a:lstStyle/>
          <a:p>
            <a:fld id="{E0A88F61-3791-4D5F-AE97-FF4D99DF5604}" type="datetimeFigureOut">
              <a:rPr lang="es-ES" smtClean="0"/>
              <a:t>17/06/2026</a:t>
            </a:fld>
            <a:endParaRPr lang="es-ES"/>
          </a:p>
        </p:txBody>
      </p:sp>
      <p:sp>
        <p:nvSpPr>
          <p:cNvPr id="6" name="Marcador de pie de página 5">
            <a:extLst>
              <a:ext uri="{FF2B5EF4-FFF2-40B4-BE49-F238E27FC236}">
                <a16:creationId xmlns:a16="http://schemas.microsoft.com/office/drawing/2014/main" id="{DF25163E-A80D-43F8-9328-39AD5C91AB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945BFE7-4364-4BB1-8F43-791FC435A5E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1164078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6567614-17FD-4910-A774-F66D1CAE7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2C19FE37-4026-4239-8768-EB3C6844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C28613A2-5F0C-4D01-89D5-C7B29CCBC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88F61-3791-4D5F-AE97-FF4D99DF5604}" type="datetimeFigureOut">
              <a:rPr lang="es-ES" smtClean="0"/>
              <a:t>17/06/2026</a:t>
            </a:fld>
            <a:endParaRPr lang="es-ES"/>
          </a:p>
        </p:txBody>
      </p:sp>
      <p:sp>
        <p:nvSpPr>
          <p:cNvPr id="5" name="Marcador de pie de página 4">
            <a:extLst>
              <a:ext uri="{FF2B5EF4-FFF2-40B4-BE49-F238E27FC236}">
                <a16:creationId xmlns:a16="http://schemas.microsoft.com/office/drawing/2014/main" id="{FD2D4632-1376-4174-B4F4-FAB6D7AC0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300C8317-580F-4D43-97C9-7684A500E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62A7B-FD17-433E-802F-6079B6A78902}" type="slidenum">
              <a:rPr lang="es-ES" smtClean="0"/>
              <a:t>‹Nº›</a:t>
            </a:fld>
            <a:endParaRPr lang="es-ES"/>
          </a:p>
        </p:txBody>
      </p:sp>
    </p:spTree>
    <p:extLst>
      <p:ext uri="{BB962C8B-B14F-4D97-AF65-F5344CB8AC3E}">
        <p14:creationId xmlns:p14="http://schemas.microsoft.com/office/powerpoint/2010/main" val="543861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6857519"/>
          </a:xfrm>
          <a:prstGeom prst="rect">
            <a:avLst/>
          </a:prstGeom>
        </p:spPr>
      </p:pic>
      <p:sp>
        <p:nvSpPr>
          <p:cNvPr id="2" name="Holder 2"/>
          <p:cNvSpPr>
            <a:spLocks noGrp="1"/>
          </p:cNvSpPr>
          <p:nvPr>
            <p:ph type="title"/>
          </p:nvPr>
        </p:nvSpPr>
        <p:spPr>
          <a:xfrm>
            <a:off x="836371" y="699266"/>
            <a:ext cx="5227618" cy="453970"/>
          </a:xfrm>
          <a:prstGeom prst="rect">
            <a:avLst/>
          </a:prstGeom>
        </p:spPr>
        <p:txBody>
          <a:bodyPr wrap="square" lIns="0" tIns="0" rIns="0" bIns="0">
            <a:spAutoFit/>
          </a:bodyPr>
          <a:lstStyle>
            <a:lvl1pPr>
              <a:defRPr sz="2950" b="1" i="0">
                <a:solidFill>
                  <a:srgbClr val="231F20"/>
                </a:solidFill>
                <a:latin typeface="Verdana"/>
                <a:cs typeface="Verdana"/>
              </a:defRPr>
            </a:lvl1pPr>
          </a:lstStyle>
          <a:p>
            <a:endParaRPr/>
          </a:p>
        </p:txBody>
      </p:sp>
      <p:sp>
        <p:nvSpPr>
          <p:cNvPr id="3" name="Holder 3"/>
          <p:cNvSpPr>
            <a:spLocks noGrp="1"/>
          </p:cNvSpPr>
          <p:nvPr>
            <p:ph type="body" idx="1"/>
          </p:nvPr>
        </p:nvSpPr>
        <p:spPr>
          <a:xfrm>
            <a:off x="1272877" y="1628117"/>
            <a:ext cx="10291188" cy="453970"/>
          </a:xfrm>
          <a:prstGeom prst="rect">
            <a:avLst/>
          </a:prstGeom>
        </p:spPr>
        <p:txBody>
          <a:bodyPr wrap="square" lIns="0" tIns="0" rIns="0" bIns="0">
            <a:spAutoFit/>
          </a:bodyPr>
          <a:lstStyle>
            <a:lvl1pPr>
              <a:defRPr sz="2950" b="1" i="0">
                <a:solidFill>
                  <a:srgbClr val="231F20"/>
                </a:solidFill>
                <a:latin typeface="Verdana"/>
                <a:cs typeface="Verdana"/>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6/17/2026</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41683268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nafgarda@itacyl.es" TargetMode="Externa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2.xml"/><Relationship Id="rId7" Type="http://schemas.openxmlformats.org/officeDocument/2006/relationships/image" Target="../media/image4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hyperlink" Target="https://www.sativum.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www.sativum.es/" TargetMode="Externa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83.JPE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7.png"/><Relationship Id="rId2" Type="http://schemas.openxmlformats.org/officeDocument/2006/relationships/image" Target="../media/image81.png"/><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1.png"/><Relationship Id="rId1" Type="http://schemas.openxmlformats.org/officeDocument/2006/relationships/slideLayout" Target="../slideLayouts/slideLayout13.xml"/><Relationship Id="rId4" Type="http://schemas.openxmlformats.org/officeDocument/2006/relationships/image" Target="../media/image89.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1.png"/><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hyperlink" Target="https://forms.office.com/Pages/ResponsePage.aspx?id=DQSIkWdsW0yxEjajBLZtrQAAAAAAAAAAAAN__tg11X5UOVk1VUNUMFI2VVdHVFM1RUtTWlVQS1YwNS4u" TargetMode="External"/><Relationship Id="rId3" Type="http://schemas.openxmlformats.org/officeDocument/2006/relationships/image" Target="../media/image93.png"/><Relationship Id="rId21" Type="http://schemas.openxmlformats.org/officeDocument/2006/relationships/image" Target="../media/image109.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hyperlink" Target="https://us06web.zoom.us/j/84762572855?pwd=dFqboCh0AAsYULFPtbGm42hvtbWzbl.1" TargetMode="External"/><Relationship Id="rId2" Type="http://schemas.openxmlformats.org/officeDocument/2006/relationships/image" Target="../media/image92.png"/><Relationship Id="rId16" Type="http://schemas.openxmlformats.org/officeDocument/2006/relationships/image" Target="../media/image106.svg"/><Relationship Id="rId20" Type="http://schemas.openxmlformats.org/officeDocument/2006/relationships/image" Target="../media/image108.svg"/><Relationship Id="rId1" Type="http://schemas.openxmlformats.org/officeDocument/2006/relationships/slideLayout" Target="../slideLayouts/slideLayout1.xml"/><Relationship Id="rId6" Type="http://schemas.openxmlformats.org/officeDocument/2006/relationships/image" Target="../media/image96.png"/><Relationship Id="rId11" Type="http://schemas.openxmlformats.org/officeDocument/2006/relationships/image" Target="../media/image101.png"/><Relationship Id="rId24" Type="http://schemas.openxmlformats.org/officeDocument/2006/relationships/image" Target="../media/image112.png"/><Relationship Id="rId5" Type="http://schemas.openxmlformats.org/officeDocument/2006/relationships/image" Target="../media/image95.jpeg"/><Relationship Id="rId15" Type="http://schemas.openxmlformats.org/officeDocument/2006/relationships/image" Target="../media/image105.png"/><Relationship Id="rId23" Type="http://schemas.openxmlformats.org/officeDocument/2006/relationships/image" Target="../media/image111.jpg"/><Relationship Id="rId10" Type="http://schemas.openxmlformats.org/officeDocument/2006/relationships/image" Target="../media/image100.svg"/><Relationship Id="rId19" Type="http://schemas.openxmlformats.org/officeDocument/2006/relationships/image" Target="../media/image107.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10.sv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 Id="rId5" Type="http://schemas.openxmlformats.org/officeDocument/2006/relationships/hyperlink" Target="https://forms.office.com/Pages/ResponsePage.aspx?id=DQSIkWdsW0yxEjajBLZtrQAAAAAAAAAAAAN__tg11X5UOVk1VUNUMFI2VVdHVFM1RUtTWlVQS1YwNS4u" TargetMode="External"/><Relationship Id="rId4" Type="http://schemas.openxmlformats.org/officeDocument/2006/relationships/hyperlink" Target="https://us06web.zoom.us/j/84762572855?pwd=dFqboCh0AAsYULFPtbGm42hvtbWzbl.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s://doi.org/10.1038/ngeo325"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E41B9FF-6D47-424C-8FC1-3D07B7924571}"/>
              </a:ext>
            </a:extLst>
          </p:cNvPr>
          <p:cNvPicPr>
            <a:picLocks noChangeAspect="1"/>
          </p:cNvPicPr>
          <p:nvPr/>
        </p:nvPicPr>
        <p:blipFill rotWithShape="1">
          <a:blip r:embed="rId3">
            <a:extLst>
              <a:ext uri="{28A0092B-C50C-407E-A947-70E740481C1C}">
                <a14:useLocalDpi xmlns:a14="http://schemas.microsoft.com/office/drawing/2010/main" val="0"/>
              </a:ext>
            </a:extLst>
          </a:blip>
          <a:srcRect t="265" r="3789"/>
          <a:stretch/>
        </p:blipFill>
        <p:spPr>
          <a:xfrm>
            <a:off x="0" y="1"/>
            <a:ext cx="12192000" cy="6857999"/>
          </a:xfrm>
          <a:prstGeom prst="rect">
            <a:avLst/>
          </a:prstGeom>
        </p:spPr>
      </p:pic>
      <p:sp>
        <p:nvSpPr>
          <p:cNvPr id="2" name="Título 1"/>
          <p:cNvSpPr>
            <a:spLocks noGrp="1"/>
          </p:cNvSpPr>
          <p:nvPr>
            <p:ph type="ctrTitle"/>
          </p:nvPr>
        </p:nvSpPr>
        <p:spPr>
          <a:xfrm>
            <a:off x="2071687" y="1247775"/>
            <a:ext cx="7724776" cy="3067049"/>
          </a:xfrm>
          <a:solidFill>
            <a:schemeClr val="bg1">
              <a:alpha val="62000"/>
            </a:schemeClr>
          </a:solidFill>
        </p:spPr>
        <p:txBody>
          <a:bodyPr anchor="ctr" anchorCtr="0">
            <a:noAutofit/>
          </a:bodyPr>
          <a:lstStyle/>
          <a:p>
            <a:r>
              <a:rPr lang="es-ES" sz="4300" dirty="0"/>
              <a:t>AVANCES TECNOLÓGICOS EN LA APLICACIÓN</a:t>
            </a:r>
            <a:br>
              <a:rPr lang="es-ES" sz="4300" dirty="0"/>
            </a:br>
            <a:r>
              <a:rPr lang="es-ES" sz="4300" dirty="0"/>
              <a:t>DE FERTILIZANTES EN LOS CULTIVOS.</a:t>
            </a:r>
          </a:p>
        </p:txBody>
      </p:sp>
      <p:pic>
        <p:nvPicPr>
          <p:cNvPr id="5" name="Imagen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000703" y="5526970"/>
            <a:ext cx="5866744" cy="1224513"/>
          </a:xfrm>
          <a:prstGeom prst="rect">
            <a:avLst/>
          </a:prstGeom>
          <a:effectLst>
            <a:outerShdw blurRad="50800" dist="38100" algn="l" rotWithShape="0">
              <a:prstClr val="black">
                <a:alpha val="40000"/>
              </a:prstClr>
            </a:outerShdw>
          </a:effectLst>
        </p:spPr>
      </p:pic>
      <p:sp>
        <p:nvSpPr>
          <p:cNvPr id="4" name="CuadroTexto 3"/>
          <p:cNvSpPr txBox="1"/>
          <p:nvPr/>
        </p:nvSpPr>
        <p:spPr>
          <a:xfrm>
            <a:off x="3862388" y="4775791"/>
            <a:ext cx="4143375" cy="400110"/>
          </a:xfrm>
          <a:prstGeom prst="rect">
            <a:avLst/>
          </a:prstGeom>
          <a:solidFill>
            <a:schemeClr val="bg1">
              <a:alpha val="60000"/>
            </a:schemeClr>
          </a:solidFill>
        </p:spPr>
        <p:txBody>
          <a:bodyPr wrap="square" rtlCol="0" anchor="ctr" anchorCtr="0">
            <a:spAutoFit/>
          </a:bodyPr>
          <a:lstStyle/>
          <a:p>
            <a:pPr algn="ctr"/>
            <a:r>
              <a:rPr lang="es-ES" sz="2000" dirty="0"/>
              <a:t>David A. Nafría </a:t>
            </a:r>
            <a:r>
              <a:rPr lang="es-ES" sz="2000" dirty="0">
                <a:hlinkClick r:id="rId5"/>
              </a:rPr>
              <a:t>nafgarda@itacyl.es</a:t>
            </a:r>
            <a:endParaRPr lang="es-ES" sz="2000" dirty="0"/>
          </a:p>
        </p:txBody>
      </p:sp>
    </p:spTree>
    <p:extLst>
      <p:ext uri="{BB962C8B-B14F-4D97-AF65-F5344CB8AC3E}">
        <p14:creationId xmlns:p14="http://schemas.microsoft.com/office/powerpoint/2010/main" val="4198462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70E15C-9FB6-4255-9A98-86DAAA3DFA8B}"/>
              </a:ext>
            </a:extLst>
          </p:cNvPr>
          <p:cNvSpPr>
            <a:spLocks noGrp="1"/>
          </p:cNvSpPr>
          <p:nvPr>
            <p:ph type="title"/>
          </p:nvPr>
        </p:nvSpPr>
        <p:spPr>
          <a:xfrm>
            <a:off x="838200" y="365125"/>
            <a:ext cx="7685015" cy="1325563"/>
          </a:xfrm>
        </p:spPr>
        <p:txBody>
          <a:bodyPr>
            <a:normAutofit/>
          </a:bodyPr>
          <a:lstStyle/>
          <a:p>
            <a:r>
              <a:rPr lang="es-ES" noProof="0" dirty="0">
                <a:latin typeface="+mj-lt"/>
              </a:rPr>
              <a:t>Cómo elegir la mejor fecha</a:t>
            </a:r>
          </a:p>
        </p:txBody>
      </p:sp>
      <p:sp>
        <p:nvSpPr>
          <p:cNvPr id="8" name="CuadroTexto 7">
            <a:extLst>
              <a:ext uri="{FF2B5EF4-FFF2-40B4-BE49-F238E27FC236}">
                <a16:creationId xmlns:a16="http://schemas.microsoft.com/office/drawing/2014/main" id="{63696588-F85B-426F-8AED-9B3FCE965E10}"/>
              </a:ext>
            </a:extLst>
          </p:cNvPr>
          <p:cNvSpPr txBox="1"/>
          <p:nvPr/>
        </p:nvSpPr>
        <p:spPr>
          <a:xfrm>
            <a:off x="9664117" y="365125"/>
            <a:ext cx="1892416"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S" noProof="0" dirty="0"/>
              <a:t>60% de las adquisiciones con nubes</a:t>
            </a:r>
          </a:p>
        </p:txBody>
      </p:sp>
      <p:pic>
        <p:nvPicPr>
          <p:cNvPr id="9" name="Imagen 8">
            <a:extLst>
              <a:ext uri="{FF2B5EF4-FFF2-40B4-BE49-F238E27FC236}">
                <a16:creationId xmlns:a16="http://schemas.microsoft.com/office/drawing/2014/main" id="{6FABE434-D90E-4512-A5C5-948D6EDA942D}"/>
              </a:ext>
            </a:extLst>
          </p:cNvPr>
          <p:cNvPicPr>
            <a:picLocks noChangeAspect="1"/>
          </p:cNvPicPr>
          <p:nvPr/>
        </p:nvPicPr>
        <p:blipFill>
          <a:blip r:embed="rId2"/>
          <a:stretch>
            <a:fillRect/>
          </a:stretch>
        </p:blipFill>
        <p:spPr>
          <a:xfrm>
            <a:off x="7908154" y="1580836"/>
            <a:ext cx="3743322" cy="3686961"/>
          </a:xfrm>
          <a:prstGeom prst="rect">
            <a:avLst/>
          </a:prstGeom>
        </p:spPr>
      </p:pic>
      <p:pic>
        <p:nvPicPr>
          <p:cNvPr id="10" name="Marcador de contenido 4">
            <a:extLst>
              <a:ext uri="{FF2B5EF4-FFF2-40B4-BE49-F238E27FC236}">
                <a16:creationId xmlns:a16="http://schemas.microsoft.com/office/drawing/2014/main" id="{057B6EF0-1040-4D25-A8DA-EE2C5B100B3D}"/>
              </a:ext>
            </a:extLst>
          </p:cNvPr>
          <p:cNvPicPr>
            <a:picLocks noChangeAspect="1"/>
          </p:cNvPicPr>
          <p:nvPr/>
        </p:nvPicPr>
        <p:blipFill rotWithShape="1">
          <a:blip r:embed="rId3"/>
          <a:srcRect l="21252" t="15941" r="26762" b="23590"/>
          <a:stretch/>
        </p:blipFill>
        <p:spPr>
          <a:xfrm>
            <a:off x="0" y="5157944"/>
            <a:ext cx="2598395" cy="1700056"/>
          </a:xfrm>
          <a:prstGeom prst="rect">
            <a:avLst/>
          </a:prstGeom>
        </p:spPr>
      </p:pic>
      <p:graphicFrame>
        <p:nvGraphicFramePr>
          <p:cNvPr id="16" name="Tabla 15">
            <a:extLst>
              <a:ext uri="{FF2B5EF4-FFF2-40B4-BE49-F238E27FC236}">
                <a16:creationId xmlns:a16="http://schemas.microsoft.com/office/drawing/2014/main" id="{E8339B2A-1CC4-4A47-9D74-0EAB727D9B40}"/>
              </a:ext>
            </a:extLst>
          </p:cNvPr>
          <p:cNvGraphicFramePr>
            <a:graphicFrameLocks noGrp="1"/>
          </p:cNvGraphicFramePr>
          <p:nvPr/>
        </p:nvGraphicFramePr>
        <p:xfrm>
          <a:off x="2162175" y="1919444"/>
          <a:ext cx="5334000" cy="3238500"/>
        </p:xfrm>
        <a:graphic>
          <a:graphicData uri="http://schemas.openxmlformats.org/drawingml/2006/table">
            <a:tbl>
              <a:tblPr/>
              <a:tblGrid>
                <a:gridCol w="762000">
                  <a:extLst>
                    <a:ext uri="{9D8B030D-6E8A-4147-A177-3AD203B41FA5}">
                      <a16:colId xmlns:a16="http://schemas.microsoft.com/office/drawing/2014/main" val="2451854486"/>
                    </a:ext>
                  </a:extLst>
                </a:gridCol>
                <a:gridCol w="762000">
                  <a:extLst>
                    <a:ext uri="{9D8B030D-6E8A-4147-A177-3AD203B41FA5}">
                      <a16:colId xmlns:a16="http://schemas.microsoft.com/office/drawing/2014/main" val="1066421607"/>
                    </a:ext>
                  </a:extLst>
                </a:gridCol>
                <a:gridCol w="762000">
                  <a:extLst>
                    <a:ext uri="{9D8B030D-6E8A-4147-A177-3AD203B41FA5}">
                      <a16:colId xmlns:a16="http://schemas.microsoft.com/office/drawing/2014/main" val="2635267686"/>
                    </a:ext>
                  </a:extLst>
                </a:gridCol>
                <a:gridCol w="762000">
                  <a:extLst>
                    <a:ext uri="{9D8B030D-6E8A-4147-A177-3AD203B41FA5}">
                      <a16:colId xmlns:a16="http://schemas.microsoft.com/office/drawing/2014/main" val="2902234740"/>
                    </a:ext>
                  </a:extLst>
                </a:gridCol>
                <a:gridCol w="762000">
                  <a:extLst>
                    <a:ext uri="{9D8B030D-6E8A-4147-A177-3AD203B41FA5}">
                      <a16:colId xmlns:a16="http://schemas.microsoft.com/office/drawing/2014/main" val="1948371022"/>
                    </a:ext>
                  </a:extLst>
                </a:gridCol>
                <a:gridCol w="762000">
                  <a:extLst>
                    <a:ext uri="{9D8B030D-6E8A-4147-A177-3AD203B41FA5}">
                      <a16:colId xmlns:a16="http://schemas.microsoft.com/office/drawing/2014/main" val="3137250998"/>
                    </a:ext>
                  </a:extLst>
                </a:gridCol>
                <a:gridCol w="762000">
                  <a:extLst>
                    <a:ext uri="{9D8B030D-6E8A-4147-A177-3AD203B41FA5}">
                      <a16:colId xmlns:a16="http://schemas.microsoft.com/office/drawing/2014/main" val="2235820093"/>
                    </a:ext>
                  </a:extLst>
                </a:gridCol>
              </a:tblGrid>
              <a:tr h="190500">
                <a:tc>
                  <a:txBody>
                    <a:bodyPr/>
                    <a:lstStyle/>
                    <a:p>
                      <a:pPr algn="ctr" fontAlgn="ctr"/>
                      <a:r>
                        <a:rPr lang="es-ES" sz="1100" b="1" i="0" u="none" strike="noStrike" noProof="0" dirty="0">
                          <a:solidFill>
                            <a:srgbClr val="FFFFFF"/>
                          </a:solidFill>
                          <a:effectLst/>
                          <a:latin typeface="Calibri" panose="020F0502020204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noProof="0" dirty="0">
                          <a:solidFill>
                            <a:srgbClr val="FFFFFF"/>
                          </a:solidFill>
                          <a:effectLst/>
                          <a:latin typeface="Calibri" panose="020F0502020204030204" pitchFamily="34" charset="0"/>
                        </a:rPr>
                        <a:t>R2 (NDVI)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noProof="0" dirty="0">
                          <a:solidFill>
                            <a:srgbClr val="FFFFFF"/>
                          </a:solidFill>
                          <a:effectLst/>
                          <a:latin typeface="Calibri" panose="020F0502020204030204" pitchFamily="34" charset="0"/>
                        </a:rPr>
                        <a:t>R2 (EVI)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noProof="0" dirty="0">
                          <a:solidFill>
                            <a:srgbClr val="FFFFFF"/>
                          </a:solidFill>
                          <a:effectLst/>
                          <a:latin typeface="Calibri" panose="020F0502020204030204" pitchFamily="34" charset="0"/>
                        </a:rPr>
                        <a:t>R2 (NDRE)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noProof="0" dirty="0">
                          <a:solidFill>
                            <a:srgbClr val="FFFFFF"/>
                          </a:solidFill>
                          <a:effectLst/>
                          <a:latin typeface="Calibri" panose="020F0502020204030204" pitchFamily="34" charset="0"/>
                        </a:rPr>
                        <a:t>R2 (MCARI)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noProof="0" dirty="0">
                          <a:solidFill>
                            <a:srgbClr val="FFFFFF"/>
                          </a:solidFill>
                          <a:effectLst/>
                          <a:latin typeface="Calibri" panose="020F0502020204030204" pitchFamily="34" charset="0"/>
                        </a:rPr>
                        <a:t>R2 (GNDVI)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ctr"/>
                      <a:r>
                        <a:rPr lang="es-ES" sz="1100" b="1" i="0" u="none" strike="noStrike" noProof="0" dirty="0">
                          <a:solidFill>
                            <a:srgbClr val="FFFFFF"/>
                          </a:solidFill>
                          <a:effectLst/>
                          <a:latin typeface="Calibri" panose="020F0502020204030204" pitchFamily="34" charset="0"/>
                        </a:rPr>
                        <a:t>R2 (SAVI)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extLst>
                  <a:ext uri="{0D108BD9-81ED-4DB2-BD59-A6C34878D82A}">
                    <a16:rowId xmlns:a16="http://schemas.microsoft.com/office/drawing/2014/main" val="943692151"/>
                  </a:ext>
                </a:extLst>
              </a:tr>
              <a:tr h="190500">
                <a:tc>
                  <a:txBody>
                    <a:bodyPr/>
                    <a:lstStyle/>
                    <a:p>
                      <a:pPr algn="r" fontAlgn="ctr"/>
                      <a:r>
                        <a:rPr lang="es-ES" sz="1100" b="0" i="0" u="none" strike="noStrike" noProof="0" dirty="0">
                          <a:solidFill>
                            <a:srgbClr val="000000"/>
                          </a:solidFill>
                          <a:effectLst/>
                          <a:latin typeface="Calibri" panose="020F0502020204030204" pitchFamily="34" charset="0"/>
                        </a:rPr>
                        <a:t>02/12/2023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865855"/>
                  </a:ext>
                </a:extLst>
              </a:tr>
              <a:tr h="190500">
                <a:tc>
                  <a:txBody>
                    <a:bodyPr/>
                    <a:lstStyle/>
                    <a:p>
                      <a:pPr algn="r" fontAlgn="ctr"/>
                      <a:r>
                        <a:rPr lang="es-ES" sz="1100" b="0" i="0" u="none" strike="noStrike" noProof="0" dirty="0">
                          <a:solidFill>
                            <a:srgbClr val="000000"/>
                          </a:solidFill>
                          <a:effectLst/>
                          <a:latin typeface="Calibri" panose="020F0502020204030204" pitchFamily="34" charset="0"/>
                        </a:rPr>
                        <a:t>22/12/2023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046254"/>
                  </a:ext>
                </a:extLst>
              </a:tr>
              <a:tr h="190500">
                <a:tc>
                  <a:txBody>
                    <a:bodyPr/>
                    <a:lstStyle/>
                    <a:p>
                      <a:pPr algn="r" fontAlgn="ctr"/>
                      <a:r>
                        <a:rPr lang="es-ES" sz="1100" b="0" i="0" u="none" strike="noStrike" noProof="0" dirty="0">
                          <a:solidFill>
                            <a:srgbClr val="000000"/>
                          </a:solidFill>
                          <a:effectLst/>
                          <a:latin typeface="Calibri" panose="020F0502020204030204" pitchFamily="34" charset="0"/>
                        </a:rPr>
                        <a:t>01/01/2024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569291"/>
                  </a:ext>
                </a:extLst>
              </a:tr>
              <a:tr h="190500">
                <a:tc>
                  <a:txBody>
                    <a:bodyPr/>
                    <a:lstStyle/>
                    <a:p>
                      <a:pPr algn="r" fontAlgn="ctr"/>
                      <a:r>
                        <a:rPr lang="es-ES" sz="1100" b="0" i="0" u="none" strike="noStrike" noProof="0" dirty="0">
                          <a:solidFill>
                            <a:srgbClr val="000000"/>
                          </a:solidFill>
                          <a:effectLst/>
                          <a:latin typeface="Calibri" panose="020F0502020204030204" pitchFamily="34" charset="0"/>
                        </a:rPr>
                        <a:t>06/01/2024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1822104"/>
                  </a:ext>
                </a:extLst>
              </a:tr>
              <a:tr h="190500">
                <a:tc>
                  <a:txBody>
                    <a:bodyPr/>
                    <a:lstStyle/>
                    <a:p>
                      <a:pPr algn="r" fontAlgn="ctr"/>
                      <a:r>
                        <a:rPr lang="es-ES" sz="1100" b="0" i="0" u="none" strike="noStrike" noProof="0" dirty="0">
                          <a:solidFill>
                            <a:srgbClr val="000000"/>
                          </a:solidFill>
                          <a:effectLst/>
                          <a:latin typeface="Calibri" panose="020F0502020204030204" pitchFamily="34" charset="0"/>
                        </a:rPr>
                        <a:t>11/01/2024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2285329"/>
                  </a:ext>
                </a:extLst>
              </a:tr>
              <a:tr h="190500">
                <a:tc>
                  <a:txBody>
                    <a:bodyPr/>
                    <a:lstStyle/>
                    <a:p>
                      <a:pPr algn="r" fontAlgn="ctr"/>
                      <a:r>
                        <a:rPr lang="es-ES" sz="1100" b="0" i="0" u="none" strike="noStrike" noProof="0" dirty="0">
                          <a:solidFill>
                            <a:srgbClr val="000000"/>
                          </a:solidFill>
                          <a:effectLst/>
                          <a:latin typeface="Calibri" panose="020F0502020204030204" pitchFamily="34" charset="0"/>
                        </a:rPr>
                        <a:t>06/03/2024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2388429"/>
                  </a:ext>
                </a:extLst>
              </a:tr>
              <a:tr h="190500">
                <a:tc>
                  <a:txBody>
                    <a:bodyPr/>
                    <a:lstStyle/>
                    <a:p>
                      <a:pPr algn="r" fontAlgn="ctr"/>
                      <a:r>
                        <a:rPr lang="es-ES" sz="1100" b="0" i="0" u="none" strike="noStrike" noProof="0" dirty="0">
                          <a:solidFill>
                            <a:srgbClr val="000000"/>
                          </a:solidFill>
                          <a:effectLst/>
                          <a:latin typeface="Calibri" panose="020F0502020204030204" pitchFamily="34" charset="0"/>
                        </a:rPr>
                        <a:t>11/03/2024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8835596"/>
                  </a:ext>
                </a:extLst>
              </a:tr>
              <a:tr h="190500">
                <a:tc>
                  <a:txBody>
                    <a:bodyPr/>
                    <a:lstStyle/>
                    <a:p>
                      <a:pPr algn="r" fontAlgn="ctr"/>
                      <a:r>
                        <a:rPr lang="es-ES" sz="1100" b="0" i="0" u="none" strike="noStrike" noProof="0" dirty="0">
                          <a:solidFill>
                            <a:srgbClr val="000000"/>
                          </a:solidFill>
                          <a:effectLst/>
                          <a:latin typeface="Calibri" panose="020F0502020204030204" pitchFamily="34" charset="0"/>
                        </a:rPr>
                        <a:t>15/04/2024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256339"/>
                  </a:ext>
                </a:extLst>
              </a:tr>
              <a:tr h="190500">
                <a:tc>
                  <a:txBody>
                    <a:bodyPr/>
                    <a:lstStyle/>
                    <a:p>
                      <a:pPr algn="r" fontAlgn="ctr"/>
                      <a:r>
                        <a:rPr lang="es-ES" sz="1100" b="0" i="0" u="none" strike="noStrike" noProof="0" dirty="0">
                          <a:solidFill>
                            <a:srgbClr val="000000"/>
                          </a:solidFill>
                          <a:effectLst/>
                          <a:latin typeface="Calibri" panose="020F0502020204030204" pitchFamily="34" charset="0"/>
                        </a:rPr>
                        <a:t>20/04/2024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989524"/>
                  </a:ext>
                </a:extLst>
              </a:tr>
              <a:tr h="190500">
                <a:tc>
                  <a:txBody>
                    <a:bodyPr/>
                    <a:lstStyle/>
                    <a:p>
                      <a:pPr algn="r" fontAlgn="ctr"/>
                      <a:r>
                        <a:rPr lang="es-ES" sz="1100" b="0" i="0" u="none" strike="noStrike" noProof="0" dirty="0">
                          <a:solidFill>
                            <a:srgbClr val="000000"/>
                          </a:solidFill>
                          <a:effectLst/>
                          <a:latin typeface="Calibri" panose="020F0502020204030204" pitchFamily="34" charset="0"/>
                        </a:rPr>
                        <a:t>10/05/2024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071179"/>
                  </a:ext>
                </a:extLst>
              </a:tr>
              <a:tr h="190500">
                <a:tc>
                  <a:txBody>
                    <a:bodyPr/>
                    <a:lstStyle/>
                    <a:p>
                      <a:pPr algn="r" fontAlgn="ctr"/>
                      <a:r>
                        <a:rPr lang="es-ES" sz="1100" b="1" i="0" u="none" strike="noStrike" noProof="0" dirty="0">
                          <a:solidFill>
                            <a:srgbClr val="000000"/>
                          </a:solidFill>
                          <a:effectLst/>
                          <a:latin typeface="Calibri" panose="020F0502020204030204" pitchFamily="34" charset="0"/>
                        </a:rPr>
                        <a:t>25/05/2024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ctr"/>
                      <a:r>
                        <a:rPr lang="es-ES" sz="1100" b="0" i="0" u="none" strike="noStrike" noProof="0" dirty="0">
                          <a:solidFill>
                            <a:srgbClr val="000000"/>
                          </a:solidFill>
                          <a:effectLst/>
                          <a:latin typeface="Calibri" panose="020F0502020204030204" pitchFamily="34" charset="0"/>
                        </a:rPr>
                        <a:t>0,30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ctr"/>
                      <a:r>
                        <a:rPr lang="es-ES" sz="1100" b="0" i="0" u="none" strike="noStrike" noProof="0" dirty="0">
                          <a:solidFill>
                            <a:srgbClr val="000000"/>
                          </a:solidFill>
                          <a:effectLst/>
                          <a:latin typeface="Calibri" panose="020F0502020204030204" pitchFamily="34" charset="0"/>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ctr"/>
                      <a:r>
                        <a:rPr lang="es-ES" sz="1100" b="0" i="0" u="none" strike="noStrike" noProof="0" dirty="0">
                          <a:solidFill>
                            <a:srgbClr val="000000"/>
                          </a:solidFill>
                          <a:effectLst/>
                          <a:latin typeface="Calibri" panose="020F0502020204030204" pitchFamily="34" charset="0"/>
                        </a:rPr>
                        <a:t>0,30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7328310"/>
                  </a:ext>
                </a:extLst>
              </a:tr>
              <a:tr h="190500">
                <a:tc>
                  <a:txBody>
                    <a:bodyPr/>
                    <a:lstStyle/>
                    <a:p>
                      <a:pPr algn="r" fontAlgn="ctr"/>
                      <a:r>
                        <a:rPr lang="es-ES" sz="1100" b="1" i="0" u="none" strike="noStrike" noProof="0" dirty="0">
                          <a:solidFill>
                            <a:srgbClr val="000000"/>
                          </a:solidFill>
                          <a:effectLst/>
                          <a:latin typeface="Calibri" panose="020F0502020204030204" pitchFamily="34" charset="0"/>
                        </a:rPr>
                        <a:t>30/05/2024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ctr"/>
                      <a:r>
                        <a:rPr lang="es-ES" sz="1100" b="0" i="0" u="none" strike="noStrike" noProof="0" dirty="0">
                          <a:solidFill>
                            <a:srgbClr val="000000"/>
                          </a:solidFill>
                          <a:effectLst/>
                          <a:latin typeface="Calibri" panose="020F0502020204030204" pitchFamily="34" charset="0"/>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ctr"/>
                      <a:r>
                        <a:rPr lang="es-ES" sz="1100" b="0" i="0" u="none" strike="noStrike" noProof="0" dirty="0">
                          <a:solidFill>
                            <a:srgbClr val="000000"/>
                          </a:solidFill>
                          <a:effectLst/>
                          <a:latin typeface="Calibri" panose="020F0502020204030204" pitchFamily="34" charset="0"/>
                        </a:rPr>
                        <a:t>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090030321"/>
                  </a:ext>
                </a:extLst>
              </a:tr>
              <a:tr h="190500">
                <a:tc>
                  <a:txBody>
                    <a:bodyPr/>
                    <a:lstStyle/>
                    <a:p>
                      <a:pPr algn="r" fontAlgn="ctr"/>
                      <a:r>
                        <a:rPr lang="es-ES" sz="1100" b="0" i="0" u="none" strike="noStrike" noProof="0" dirty="0">
                          <a:solidFill>
                            <a:srgbClr val="000000"/>
                          </a:solidFill>
                          <a:effectLst/>
                          <a:latin typeface="Calibri" panose="020F0502020204030204" pitchFamily="34" charset="0"/>
                        </a:rPr>
                        <a:t>24/06/2024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7209187"/>
                  </a:ext>
                </a:extLst>
              </a:tr>
              <a:tr h="190500">
                <a:tc>
                  <a:txBody>
                    <a:bodyPr/>
                    <a:lstStyle/>
                    <a:p>
                      <a:pPr algn="r" fontAlgn="ctr"/>
                      <a:r>
                        <a:rPr lang="es-ES" sz="1100" b="0" i="0" u="none" strike="noStrike" noProof="0" dirty="0">
                          <a:solidFill>
                            <a:srgbClr val="000000"/>
                          </a:solidFill>
                          <a:effectLst/>
                          <a:latin typeface="Calibri" panose="020F0502020204030204" pitchFamily="34" charset="0"/>
                        </a:rPr>
                        <a:t>04/07/2024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287597"/>
                  </a:ext>
                </a:extLst>
              </a:tr>
              <a:tr h="190500">
                <a:tc>
                  <a:txBody>
                    <a:bodyPr/>
                    <a:lstStyle/>
                    <a:p>
                      <a:pPr algn="r" fontAlgn="ctr"/>
                      <a:r>
                        <a:rPr lang="es-ES" sz="1100" b="0" i="0" u="none" strike="noStrike" noProof="0" dirty="0">
                          <a:solidFill>
                            <a:srgbClr val="000000"/>
                          </a:solidFill>
                          <a:effectLst/>
                          <a:latin typeface="Calibri" panose="020F0502020204030204" pitchFamily="34" charset="0"/>
                        </a:rPr>
                        <a:t>19/07/2024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5880332"/>
                  </a:ext>
                </a:extLst>
              </a:tr>
              <a:tr h="190500">
                <a:tc>
                  <a:txBody>
                    <a:bodyPr/>
                    <a:lstStyle/>
                    <a:p>
                      <a:pPr algn="r" fontAlgn="ctr"/>
                      <a:r>
                        <a:rPr lang="es-ES" sz="1100" b="0" i="0" u="none" strike="noStrike" noProof="0" dirty="0">
                          <a:solidFill>
                            <a:srgbClr val="000000"/>
                          </a:solidFill>
                          <a:effectLst/>
                          <a:latin typeface="Calibri" panose="020F0502020204030204" pitchFamily="34" charset="0"/>
                        </a:rPr>
                        <a:t>24/07/2024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ES" sz="1100" b="0" i="0" u="none" strike="noStrike" noProof="0" dirty="0">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9468337"/>
                  </a:ext>
                </a:extLst>
              </a:tr>
            </a:tbl>
          </a:graphicData>
        </a:graphic>
      </p:graphicFrame>
      <p:sp>
        <p:nvSpPr>
          <p:cNvPr id="7" name="Título 1">
            <a:extLst>
              <a:ext uri="{FF2B5EF4-FFF2-40B4-BE49-F238E27FC236}">
                <a16:creationId xmlns:a16="http://schemas.microsoft.com/office/drawing/2014/main" id="{A0292772-081E-4292-A8C7-CEBCD6F53CEB}"/>
              </a:ext>
            </a:extLst>
          </p:cNvPr>
          <p:cNvSpPr txBox="1">
            <a:spLocks/>
          </p:cNvSpPr>
          <p:nvPr/>
        </p:nvSpPr>
        <p:spPr>
          <a:xfrm>
            <a:off x="3966461" y="5386700"/>
            <a:ext cx="7685015"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t>Correlación satélite-monitor de </a:t>
            </a:r>
            <a:r>
              <a:rPr lang="es-ES" dirty="0" err="1"/>
              <a:t>rendimento</a:t>
            </a:r>
            <a:r>
              <a:rPr lang="es-ES" dirty="0"/>
              <a:t> en trigo (Tierra de campos, Palencia, España)</a:t>
            </a:r>
          </a:p>
        </p:txBody>
      </p:sp>
    </p:spTree>
    <p:extLst>
      <p:ext uri="{BB962C8B-B14F-4D97-AF65-F5344CB8AC3E}">
        <p14:creationId xmlns:p14="http://schemas.microsoft.com/office/powerpoint/2010/main" val="1118180008"/>
      </p:ext>
    </p:extLst>
  </p:cSld>
  <p:clrMapOvr>
    <a:masterClrMapping/>
  </p:clrMapOvr>
  <mc:AlternateContent xmlns:mc="http://schemas.openxmlformats.org/markup-compatibility/2006" xmlns:p14="http://schemas.microsoft.com/office/powerpoint/2010/main">
    <mc:Choice Requires="p14">
      <p:transition spd="slow" p14:dur="2000" advTm="258379"/>
    </mc:Choice>
    <mc:Fallback xmlns="">
      <p:transition spd="slow" advTm="25837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80FA1B-A16B-4B3E-915E-5E6665CDB2E3}"/>
              </a:ext>
            </a:extLst>
          </p:cNvPr>
          <p:cNvSpPr>
            <a:spLocks noGrp="1"/>
          </p:cNvSpPr>
          <p:nvPr>
            <p:ph type="title"/>
          </p:nvPr>
        </p:nvSpPr>
        <p:spPr/>
        <p:txBody>
          <a:bodyPr/>
          <a:lstStyle/>
          <a:p>
            <a:endParaRPr lang="en-GB"/>
          </a:p>
        </p:txBody>
      </p:sp>
      <p:pic>
        <p:nvPicPr>
          <p:cNvPr id="4" name="WhatsApp Video 2024-11-16 at 12.36.35">
            <a:hlinkClick r:id="" action="ppaction://media"/>
            <a:extLst>
              <a:ext uri="{FF2B5EF4-FFF2-40B4-BE49-F238E27FC236}">
                <a16:creationId xmlns:a16="http://schemas.microsoft.com/office/drawing/2014/main" id="{19A6AACA-A571-4D32-8E7B-77967723E5C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523876"/>
            <a:ext cx="10544288" cy="5969000"/>
          </a:xfrm>
        </p:spPr>
      </p:pic>
      <p:pic>
        <p:nvPicPr>
          <p:cNvPr id="6" name="Imagen 5">
            <a:extLst>
              <a:ext uri="{FF2B5EF4-FFF2-40B4-BE49-F238E27FC236}">
                <a16:creationId xmlns:a16="http://schemas.microsoft.com/office/drawing/2014/main" id="{B244CFE3-A272-4506-8ED9-B523316F6C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47625" y="-666750"/>
            <a:ext cx="3937000" cy="2952750"/>
          </a:xfrm>
          <a:prstGeom prst="rect">
            <a:avLst/>
          </a:prstGeom>
        </p:spPr>
      </p:pic>
      <p:pic>
        <p:nvPicPr>
          <p:cNvPr id="8" name="Imagen 7">
            <a:extLst>
              <a:ext uri="{FF2B5EF4-FFF2-40B4-BE49-F238E27FC236}">
                <a16:creationId xmlns:a16="http://schemas.microsoft.com/office/drawing/2014/main" id="{207D84FA-938A-4B6B-A62A-40122C68D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15900" y="4292600"/>
            <a:ext cx="2933700" cy="2200275"/>
          </a:xfrm>
          <a:prstGeom prst="rect">
            <a:avLst/>
          </a:prstGeom>
        </p:spPr>
      </p:pic>
      <p:pic>
        <p:nvPicPr>
          <p:cNvPr id="10" name="Imagen 9">
            <a:extLst>
              <a:ext uri="{FF2B5EF4-FFF2-40B4-BE49-F238E27FC236}">
                <a16:creationId xmlns:a16="http://schemas.microsoft.com/office/drawing/2014/main" id="{C06A177F-1DA6-4734-8743-CF2DE9EEA5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44425" y="523875"/>
            <a:ext cx="4343400" cy="3257550"/>
          </a:xfrm>
          <a:prstGeom prst="rect">
            <a:avLst/>
          </a:prstGeom>
        </p:spPr>
      </p:pic>
    </p:spTree>
    <p:extLst>
      <p:ext uri="{BB962C8B-B14F-4D97-AF65-F5344CB8AC3E}">
        <p14:creationId xmlns:p14="http://schemas.microsoft.com/office/powerpoint/2010/main" val="89389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9809EA-06CF-43CB-918C-08587537E0DF}"/>
              </a:ext>
            </a:extLst>
          </p:cNvPr>
          <p:cNvSpPr>
            <a:spLocks noGrp="1"/>
          </p:cNvSpPr>
          <p:nvPr>
            <p:ph type="title"/>
          </p:nvPr>
        </p:nvSpPr>
        <p:spPr>
          <a:xfrm>
            <a:off x="550864" y="365125"/>
            <a:ext cx="11090274" cy="1325563"/>
          </a:xfrm>
        </p:spPr>
        <p:txBody>
          <a:bodyPr>
            <a:normAutofit/>
          </a:bodyPr>
          <a:lstStyle/>
          <a:p>
            <a:r>
              <a:rPr lang="en-GB" sz="4000"/>
              <a:t>Estrategias para fertilizar</a:t>
            </a:r>
          </a:p>
        </p:txBody>
      </p:sp>
      <p:graphicFrame>
        <p:nvGraphicFramePr>
          <p:cNvPr id="28" name="Marcador de contenido 2">
            <a:extLst>
              <a:ext uri="{FF2B5EF4-FFF2-40B4-BE49-F238E27FC236}">
                <a16:creationId xmlns:a16="http://schemas.microsoft.com/office/drawing/2014/main" id="{392DE9B4-0562-AE2C-8A54-A52E100FF79B}"/>
              </a:ext>
            </a:extLst>
          </p:cNvPr>
          <p:cNvGraphicFramePr>
            <a:graphicFrameLocks noGrp="1"/>
          </p:cNvGraphicFramePr>
          <p:nvPr>
            <p:ph idx="1"/>
            <p:extLst/>
          </p:nvPr>
        </p:nvGraphicFramePr>
        <p:xfrm>
          <a:off x="547688" y="1916264"/>
          <a:ext cx="11093450" cy="437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ECA7CAE3-36ED-413D-B0DF-97E97BAC07E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738680" y="-98043"/>
            <a:ext cx="3149324" cy="2766428"/>
          </a:xfrm>
          <a:prstGeom prst="rect">
            <a:avLst/>
          </a:prstGeom>
        </p:spPr>
      </p:pic>
    </p:spTree>
    <p:extLst>
      <p:ext uri="{BB962C8B-B14F-4D97-AF65-F5344CB8AC3E}">
        <p14:creationId xmlns:p14="http://schemas.microsoft.com/office/powerpoint/2010/main" val="382429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30D32F-A70B-4AB0-9951-47076EDD8697}"/>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42699A07-0C07-436A-A834-F293D2013AB5}"/>
              </a:ext>
            </a:extLst>
          </p:cNvPr>
          <p:cNvSpPr>
            <a:spLocks noGrp="1"/>
          </p:cNvSpPr>
          <p:nvPr>
            <p:ph idx="1"/>
          </p:nvPr>
        </p:nvSpPr>
        <p:spPr/>
        <p:txBody>
          <a:bodyPr/>
          <a:lstStyle/>
          <a:p>
            <a:endParaRPr lang="en-GB"/>
          </a:p>
        </p:txBody>
      </p:sp>
      <p:pic>
        <p:nvPicPr>
          <p:cNvPr id="6" name="Imagen 5">
            <a:extLst>
              <a:ext uri="{FF2B5EF4-FFF2-40B4-BE49-F238E27FC236}">
                <a16:creationId xmlns:a16="http://schemas.microsoft.com/office/drawing/2014/main" id="{2E9C7686-5301-48D1-A71F-BFDBF59199E0}"/>
              </a:ext>
            </a:extLst>
          </p:cNvPr>
          <p:cNvPicPr>
            <a:picLocks noChangeAspect="1"/>
          </p:cNvPicPr>
          <p:nvPr/>
        </p:nvPicPr>
        <p:blipFill>
          <a:blip r:embed="rId2"/>
          <a:stretch>
            <a:fillRect/>
          </a:stretch>
        </p:blipFill>
        <p:spPr>
          <a:xfrm>
            <a:off x="0" y="0"/>
            <a:ext cx="12192000" cy="6604000"/>
          </a:xfrm>
          <a:prstGeom prst="rect">
            <a:avLst/>
          </a:prstGeom>
        </p:spPr>
      </p:pic>
    </p:spTree>
    <p:extLst>
      <p:ext uri="{BB962C8B-B14F-4D97-AF65-F5344CB8AC3E}">
        <p14:creationId xmlns:p14="http://schemas.microsoft.com/office/powerpoint/2010/main" val="946659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B2EA1A7-DC7A-40A8-9E07-5A84A2CE9131}"/>
              </a:ext>
            </a:extLst>
          </p:cNvPr>
          <p:cNvSpPr>
            <a:spLocks noGrp="1"/>
          </p:cNvSpPr>
          <p:nvPr>
            <p:ph idx="1"/>
          </p:nvPr>
        </p:nvSpPr>
        <p:spPr>
          <a:xfrm>
            <a:off x="572263" y="1548965"/>
            <a:ext cx="7275207" cy="4589703"/>
          </a:xfrm>
        </p:spPr>
        <p:txBody>
          <a:bodyPr>
            <a:normAutofit fontScale="92500" lnSpcReduction="20000"/>
          </a:bodyPr>
          <a:lstStyle/>
          <a:p>
            <a:r>
              <a:rPr lang="es" sz="2800" dirty="0"/>
              <a:t>Sativum es una APP pública para la gestión de datos sobre parcelas agrícolas</a:t>
            </a:r>
          </a:p>
          <a:p>
            <a:pPr lvl="1"/>
            <a:r>
              <a:rPr lang="es" sz="3000" dirty="0"/>
              <a:t>Satélite </a:t>
            </a:r>
            <a:r>
              <a:rPr lang="es" sz="2800" dirty="0"/>
              <a:t>(y foto aérea </a:t>
            </a:r>
            <a:r>
              <a:rPr lang="es-ES" sz="2800" dirty="0"/>
              <a:t>o VHR</a:t>
            </a:r>
            <a:r>
              <a:rPr lang="es" sz="2800" dirty="0"/>
              <a:t>)</a:t>
            </a:r>
          </a:p>
          <a:p>
            <a:pPr lvl="1"/>
            <a:r>
              <a:rPr lang="es-ES" sz="2800" dirty="0"/>
              <a:t>S</a:t>
            </a:r>
            <a:r>
              <a:rPr lang="es" sz="2800" dirty="0"/>
              <a:t>uelo</a:t>
            </a:r>
          </a:p>
          <a:p>
            <a:pPr lvl="1"/>
            <a:r>
              <a:rPr lang="es" sz="2800" dirty="0"/>
              <a:t>Clima</a:t>
            </a:r>
          </a:p>
          <a:p>
            <a:pPr lvl="1"/>
            <a:r>
              <a:rPr lang="es" sz="2800" dirty="0"/>
              <a:t>Parcelario y cultivos (</a:t>
            </a:r>
            <a:r>
              <a:rPr lang="es-ES" sz="2800" dirty="0">
                <a:highlight>
                  <a:srgbClr val="FFFF00"/>
                </a:highlight>
              </a:rPr>
              <a:t>IACS</a:t>
            </a:r>
            <a:r>
              <a:rPr lang="es-ES" sz="2800" dirty="0"/>
              <a:t>)</a:t>
            </a:r>
            <a:endParaRPr lang="es" sz="2800" dirty="0"/>
          </a:p>
          <a:p>
            <a:r>
              <a:rPr lang="es" sz="2800" dirty="0"/>
              <a:t>Se incluyen módulos de ayuda a la toma de decisiones.</a:t>
            </a:r>
          </a:p>
          <a:p>
            <a:pPr lvl="1"/>
            <a:r>
              <a:rPr lang="es" sz="2800" b="1" dirty="0"/>
              <a:t>Nutrición: Es un FAST</a:t>
            </a:r>
          </a:p>
          <a:p>
            <a:pPr lvl="1"/>
            <a:r>
              <a:rPr lang="es-ES" sz="2800" dirty="0"/>
              <a:t>P</a:t>
            </a:r>
            <a:r>
              <a:rPr lang="es" sz="2800" dirty="0"/>
              <a:t>lagas</a:t>
            </a:r>
          </a:p>
          <a:p>
            <a:pPr lvl="1"/>
            <a:r>
              <a:rPr lang="es" sz="2800" dirty="0"/>
              <a:t>Agricultura de precision</a:t>
            </a:r>
          </a:p>
          <a:p>
            <a:pPr lvl="1"/>
            <a:r>
              <a:rPr lang="es" sz="2800" dirty="0"/>
              <a:t>Selección de fitosanitarios</a:t>
            </a:r>
          </a:p>
          <a:p>
            <a:r>
              <a:rPr lang="es" sz="3200" dirty="0"/>
              <a:t>Compatible con CUE y REA</a:t>
            </a:r>
          </a:p>
          <a:p>
            <a:endParaRPr lang="es-ES" sz="2800" dirty="0"/>
          </a:p>
          <a:p>
            <a:pPr lvl="1"/>
            <a:endParaRPr lang="es-ES" sz="2800" dirty="0"/>
          </a:p>
          <a:p>
            <a:endParaRPr lang="es-ES" sz="2800" dirty="0"/>
          </a:p>
        </p:txBody>
      </p:sp>
      <p:pic>
        <p:nvPicPr>
          <p:cNvPr id="8" name="Imagen 7">
            <a:extLst>
              <a:ext uri="{FF2B5EF4-FFF2-40B4-BE49-F238E27FC236}">
                <a16:creationId xmlns:a16="http://schemas.microsoft.com/office/drawing/2014/main" id="{3D8E81FF-9F41-450A-9D79-FD6630CCBB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9552" y="421990"/>
            <a:ext cx="3903725" cy="822893"/>
          </a:xfrm>
          <a:prstGeom prst="rect">
            <a:avLst/>
          </a:prstGeom>
        </p:spPr>
      </p:pic>
      <p:grpSp>
        <p:nvGrpSpPr>
          <p:cNvPr id="7" name="Grupo 6">
            <a:extLst>
              <a:ext uri="{FF2B5EF4-FFF2-40B4-BE49-F238E27FC236}">
                <a16:creationId xmlns:a16="http://schemas.microsoft.com/office/drawing/2014/main" id="{345C19ED-C500-480E-B389-CCA4F4F0F6DA}"/>
              </a:ext>
            </a:extLst>
          </p:cNvPr>
          <p:cNvGrpSpPr/>
          <p:nvPr/>
        </p:nvGrpSpPr>
        <p:grpSpPr>
          <a:xfrm>
            <a:off x="7881257" y="0"/>
            <a:ext cx="4448428" cy="6858000"/>
            <a:chOff x="573681" y="-17780"/>
            <a:chExt cx="5303243" cy="8341980"/>
          </a:xfrm>
        </p:grpSpPr>
        <p:pic>
          <p:nvPicPr>
            <p:cNvPr id="10" name="Imagen 9">
              <a:extLst>
                <a:ext uri="{FF2B5EF4-FFF2-40B4-BE49-F238E27FC236}">
                  <a16:creationId xmlns:a16="http://schemas.microsoft.com/office/drawing/2014/main" id="{7317F0C3-07B3-414A-B558-22D6F31EC28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0073" y="-17780"/>
              <a:ext cx="5238751" cy="2034540"/>
            </a:xfrm>
            <a:prstGeom prst="rect">
              <a:avLst/>
            </a:prstGeom>
          </p:spPr>
        </p:pic>
        <p:pic>
          <p:nvPicPr>
            <p:cNvPr id="11" name="Imagen 10">
              <a:extLst>
                <a:ext uri="{FF2B5EF4-FFF2-40B4-BE49-F238E27FC236}">
                  <a16:creationId xmlns:a16="http://schemas.microsoft.com/office/drawing/2014/main" id="{AAAB9492-3D6B-4F1B-ADA2-8F8EE1D9B88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0074" y="2138362"/>
              <a:ext cx="5276850" cy="6185838"/>
            </a:xfrm>
            <a:prstGeom prst="rect">
              <a:avLst/>
            </a:prstGeom>
          </p:spPr>
        </p:pic>
        <p:pic>
          <p:nvPicPr>
            <p:cNvPr id="12" name="Imagen 11">
              <a:extLst>
                <a:ext uri="{FF2B5EF4-FFF2-40B4-BE49-F238E27FC236}">
                  <a16:creationId xmlns:a16="http://schemas.microsoft.com/office/drawing/2014/main" id="{9FD1455A-7801-4993-ABBF-CA9BBCEA73F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3681" y="316862"/>
              <a:ext cx="2309802" cy="1699897"/>
            </a:xfrm>
            <a:prstGeom prst="rect">
              <a:avLst/>
            </a:prstGeom>
          </p:spPr>
        </p:pic>
        <p:pic>
          <p:nvPicPr>
            <p:cNvPr id="13" name="Imagen 12">
              <a:extLst>
                <a:ext uri="{FF2B5EF4-FFF2-40B4-BE49-F238E27FC236}">
                  <a16:creationId xmlns:a16="http://schemas.microsoft.com/office/drawing/2014/main" id="{7BF3E202-D7DB-4FD8-BE25-921176D8E07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7433" y="1953975"/>
              <a:ext cx="5184030" cy="216692"/>
            </a:xfrm>
            <a:prstGeom prst="rect">
              <a:avLst/>
            </a:prstGeom>
          </p:spPr>
        </p:pic>
        <p:pic>
          <p:nvPicPr>
            <p:cNvPr id="14" name="Imagen 13">
              <a:extLst>
                <a:ext uri="{FF2B5EF4-FFF2-40B4-BE49-F238E27FC236}">
                  <a16:creationId xmlns:a16="http://schemas.microsoft.com/office/drawing/2014/main" id="{FBC25230-CE3A-473E-AFA9-1331FA183CC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895852" y="316863"/>
              <a:ext cx="876301" cy="2971800"/>
            </a:xfrm>
            <a:prstGeom prst="rect">
              <a:avLst/>
            </a:prstGeom>
          </p:spPr>
        </p:pic>
      </p:grpSp>
      <p:grpSp>
        <p:nvGrpSpPr>
          <p:cNvPr id="15" name="Grupo 14">
            <a:extLst>
              <a:ext uri="{FF2B5EF4-FFF2-40B4-BE49-F238E27FC236}">
                <a16:creationId xmlns:a16="http://schemas.microsoft.com/office/drawing/2014/main" id="{F89E16A9-B1AB-4014-8FB1-E795CFE50C7D}"/>
              </a:ext>
            </a:extLst>
          </p:cNvPr>
          <p:cNvGrpSpPr/>
          <p:nvPr/>
        </p:nvGrpSpPr>
        <p:grpSpPr>
          <a:xfrm>
            <a:off x="2195606" y="6139302"/>
            <a:ext cx="3473430" cy="681037"/>
            <a:chOff x="1308100" y="4838700"/>
            <a:chExt cx="3473430" cy="889000"/>
          </a:xfrm>
        </p:grpSpPr>
        <p:sp>
          <p:nvSpPr>
            <p:cNvPr id="16" name="Rectángulo: esquinas redondeadas 15">
              <a:extLst>
                <a:ext uri="{FF2B5EF4-FFF2-40B4-BE49-F238E27FC236}">
                  <a16:creationId xmlns:a16="http://schemas.microsoft.com/office/drawing/2014/main" id="{D1EE5FC1-7AC0-4BB8-99F7-A9B7353399BA}"/>
                </a:ext>
              </a:extLst>
            </p:cNvPr>
            <p:cNvSpPr/>
            <p:nvPr/>
          </p:nvSpPr>
          <p:spPr>
            <a:xfrm>
              <a:off x="1308100" y="4838700"/>
              <a:ext cx="3413934" cy="889000"/>
            </a:xfrm>
            <a:prstGeom prst="roundRect">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hlinkClick r:id="rId9"/>
              <a:extLst>
                <a:ext uri="{FF2B5EF4-FFF2-40B4-BE49-F238E27FC236}">
                  <a16:creationId xmlns:a16="http://schemas.microsoft.com/office/drawing/2014/main" id="{59FCC168-3764-4B58-B79E-6CFB806D9891}"/>
                </a:ext>
              </a:extLst>
            </p:cNvPr>
            <p:cNvSpPr/>
            <p:nvPr/>
          </p:nvSpPr>
          <p:spPr>
            <a:xfrm>
              <a:off x="1319813" y="5052367"/>
              <a:ext cx="3461717" cy="461665"/>
            </a:xfrm>
            <a:prstGeom prst="rect">
              <a:avLst/>
            </a:prstGeom>
          </p:spPr>
          <p:txBody>
            <a:bodyPr wrap="none">
              <a:spAutoFit/>
            </a:bodyPr>
            <a:lstStyle/>
            <a:p>
              <a:r>
                <a:rPr lang="es" sz="2400" b="1" dirty="0"/>
                <a:t>https://www.sativum.es/</a:t>
              </a:r>
            </a:p>
          </p:txBody>
        </p:sp>
      </p:grpSp>
    </p:spTree>
    <p:extLst>
      <p:ext uri="{BB962C8B-B14F-4D97-AF65-F5344CB8AC3E}">
        <p14:creationId xmlns:p14="http://schemas.microsoft.com/office/powerpoint/2010/main" val="335460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B4F86A-D94A-4877-B8DB-ED800D378F1D}"/>
              </a:ext>
            </a:extLst>
          </p:cNvPr>
          <p:cNvSpPr>
            <a:spLocks noGrp="1"/>
          </p:cNvSpPr>
          <p:nvPr>
            <p:ph type="title"/>
          </p:nvPr>
        </p:nvSpPr>
        <p:spPr/>
        <p:txBody>
          <a:bodyPr/>
          <a:lstStyle/>
          <a:p>
            <a:endParaRPr lang="en-GB"/>
          </a:p>
        </p:txBody>
      </p:sp>
      <p:pic>
        <p:nvPicPr>
          <p:cNvPr id="6" name="Marcador de contenido 5">
            <a:extLst>
              <a:ext uri="{FF2B5EF4-FFF2-40B4-BE49-F238E27FC236}">
                <a16:creationId xmlns:a16="http://schemas.microsoft.com/office/drawing/2014/main" id="{DB09094E-F5C5-4ED8-8DEB-1ECD75EAD129}"/>
              </a:ext>
            </a:extLst>
          </p:cNvPr>
          <p:cNvPicPr>
            <a:picLocks noGrp="1" noChangeAspect="1"/>
          </p:cNvPicPr>
          <p:nvPr>
            <p:ph idx="1"/>
          </p:nvPr>
        </p:nvPicPr>
        <p:blipFill>
          <a:blip r:embed="rId2"/>
          <a:stretch>
            <a:fillRect/>
          </a:stretch>
        </p:blipFill>
        <p:spPr>
          <a:xfrm>
            <a:off x="421045" y="3353244"/>
            <a:ext cx="5674955" cy="3259946"/>
          </a:xfrm>
          <a:prstGeom prst="rect">
            <a:avLst/>
          </a:prstGeom>
        </p:spPr>
      </p:pic>
      <p:pic>
        <p:nvPicPr>
          <p:cNvPr id="4" name="Imagen 3">
            <a:extLst>
              <a:ext uri="{FF2B5EF4-FFF2-40B4-BE49-F238E27FC236}">
                <a16:creationId xmlns:a16="http://schemas.microsoft.com/office/drawing/2014/main" id="{866E3A10-1A80-4237-BB0C-815FE4CA2715}"/>
              </a:ext>
            </a:extLst>
          </p:cNvPr>
          <p:cNvPicPr>
            <a:picLocks noChangeAspect="1"/>
          </p:cNvPicPr>
          <p:nvPr/>
        </p:nvPicPr>
        <p:blipFill>
          <a:blip r:embed="rId3"/>
          <a:stretch>
            <a:fillRect/>
          </a:stretch>
        </p:blipFill>
        <p:spPr>
          <a:xfrm>
            <a:off x="125835" y="30230"/>
            <a:ext cx="3565321" cy="1995352"/>
          </a:xfrm>
          <a:prstGeom prst="rect">
            <a:avLst/>
          </a:prstGeom>
        </p:spPr>
      </p:pic>
      <p:pic>
        <p:nvPicPr>
          <p:cNvPr id="5" name="Imagen 4">
            <a:extLst>
              <a:ext uri="{FF2B5EF4-FFF2-40B4-BE49-F238E27FC236}">
                <a16:creationId xmlns:a16="http://schemas.microsoft.com/office/drawing/2014/main" id="{B778A853-5BC4-421F-8784-46F92FB95A7E}"/>
              </a:ext>
            </a:extLst>
          </p:cNvPr>
          <p:cNvPicPr>
            <a:picLocks noChangeAspect="1"/>
          </p:cNvPicPr>
          <p:nvPr/>
        </p:nvPicPr>
        <p:blipFill>
          <a:blip r:embed="rId4"/>
          <a:stretch>
            <a:fillRect/>
          </a:stretch>
        </p:blipFill>
        <p:spPr>
          <a:xfrm>
            <a:off x="4995346" y="244810"/>
            <a:ext cx="5754447" cy="2643449"/>
          </a:xfrm>
          <a:prstGeom prst="rect">
            <a:avLst/>
          </a:prstGeom>
        </p:spPr>
      </p:pic>
    </p:spTree>
    <p:extLst>
      <p:ext uri="{BB962C8B-B14F-4D97-AF65-F5344CB8AC3E}">
        <p14:creationId xmlns:p14="http://schemas.microsoft.com/office/powerpoint/2010/main" val="186021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712091-EC3F-4C84-BF72-7141055CD7A4}"/>
              </a:ext>
            </a:extLst>
          </p:cNvPr>
          <p:cNvSpPr>
            <a:spLocks noGrp="1"/>
          </p:cNvSpPr>
          <p:nvPr>
            <p:ph type="title"/>
          </p:nvPr>
        </p:nvSpPr>
        <p:spPr/>
        <p:txBody>
          <a:bodyPr/>
          <a:lstStyle/>
          <a:p>
            <a:endParaRPr lang="en-GB"/>
          </a:p>
        </p:txBody>
      </p:sp>
      <p:sp>
        <p:nvSpPr>
          <p:cNvPr id="4" name="Rectángulo 3">
            <a:extLst>
              <a:ext uri="{FF2B5EF4-FFF2-40B4-BE49-F238E27FC236}">
                <a16:creationId xmlns:a16="http://schemas.microsoft.com/office/drawing/2014/main" id="{917787F0-01D8-4DAB-AF0A-EE16D8ED7035}"/>
              </a:ext>
            </a:extLst>
          </p:cNvPr>
          <p:cNvSpPr/>
          <p:nvPr/>
        </p:nvSpPr>
        <p:spPr>
          <a:xfrm>
            <a:off x="327171" y="2308679"/>
            <a:ext cx="11667390" cy="3970318"/>
          </a:xfrm>
          <a:prstGeom prst="rect">
            <a:avLst/>
          </a:prstGeom>
        </p:spPr>
        <p:txBody>
          <a:bodyPr wrap="square">
            <a:spAutoFit/>
          </a:bodyPr>
          <a:lstStyle/>
          <a:p>
            <a:r>
              <a:rPr lang="en-US" dirty="0"/>
              <a:t>Proposal for a REGULATION OF THE EUROPEAN PARLIAMENT AND OF THE COUNCIL establishing the European Fund for economic, social and territorial cohesion, agriculture and rural, fisheries and maritime, prosperity and security for the period 2028-2034 and amending Regulation (EU) 2023/955 and Regulation (EU, Euratom) 2024/2509 {SWD(2025) 565 final} </a:t>
            </a:r>
          </a:p>
          <a:p>
            <a:endParaRPr lang="en-US" dirty="0"/>
          </a:p>
          <a:p>
            <a:r>
              <a:rPr lang="en-US" dirty="0"/>
              <a:t>Article 70 Integrated Administration and Control System (IACS) </a:t>
            </a:r>
          </a:p>
          <a:p>
            <a:r>
              <a:rPr lang="en-US" dirty="0"/>
              <a:t>(…)</a:t>
            </a:r>
          </a:p>
          <a:p>
            <a:r>
              <a:rPr lang="en-US" dirty="0"/>
              <a:t>6. Without prejudice to the responsibilities of the Member States for the implementation and application of the integrated system </a:t>
            </a:r>
            <a:r>
              <a:rPr lang="en-US" dirty="0">
                <a:highlight>
                  <a:srgbClr val="FFFF00"/>
                </a:highlight>
              </a:rPr>
              <a:t>Member States shall establish the European land monitoring system</a:t>
            </a:r>
            <a:r>
              <a:rPr lang="en-US" dirty="0"/>
              <a:t>. It shall </a:t>
            </a:r>
            <a:r>
              <a:rPr lang="en-US" dirty="0">
                <a:highlight>
                  <a:srgbClr val="FFFF00"/>
                </a:highlight>
              </a:rPr>
              <a:t>provide information to farmers to support sustainable management of their holdings</a:t>
            </a:r>
            <a:r>
              <a:rPr lang="en-US" dirty="0"/>
              <a:t>. Furthermore, </a:t>
            </a:r>
            <a:r>
              <a:rPr lang="en-US" dirty="0">
                <a:highlight>
                  <a:srgbClr val="FF0000"/>
                </a:highlight>
              </a:rPr>
              <a:t>it shall provide data for CAP policy development and monitoring</a:t>
            </a:r>
            <a:r>
              <a:rPr lang="en-US" dirty="0"/>
              <a:t>, and </a:t>
            </a:r>
            <a:r>
              <a:rPr lang="en-US" dirty="0">
                <a:highlight>
                  <a:srgbClr val="FFFF00"/>
                </a:highlight>
              </a:rPr>
              <a:t>promote sharing of farm sustainability data</a:t>
            </a:r>
            <a:r>
              <a:rPr lang="en-US" dirty="0"/>
              <a:t>. </a:t>
            </a:r>
          </a:p>
          <a:p>
            <a:r>
              <a:rPr lang="en-US" dirty="0"/>
              <a:t>7. The European land monitoring system shall comprise at least the data related to the elements of the integrated system referred to in paragraph 3 and, where applicable,  </a:t>
            </a:r>
            <a:r>
              <a:rPr lang="en-US" dirty="0">
                <a:highlight>
                  <a:srgbClr val="FFFF00"/>
                </a:highlight>
              </a:rPr>
              <a:t>data shared by farmers with public authorities </a:t>
            </a:r>
            <a:r>
              <a:rPr lang="en-US" dirty="0"/>
              <a:t>in accordance with Article 10 of Regulation (EU) 202X/XXXX [CAP Regulation]. </a:t>
            </a:r>
            <a:r>
              <a:rPr lang="en-US" dirty="0">
                <a:highlight>
                  <a:srgbClr val="FFFF00"/>
                </a:highlight>
              </a:rPr>
              <a:t>The Member States may provide additional services to enhance the European land monitoring system with other sources of information to the benefit of the farmers</a:t>
            </a:r>
            <a:r>
              <a:rPr lang="en-US" dirty="0"/>
              <a:t>. </a:t>
            </a:r>
            <a:endParaRPr lang="en-GB" dirty="0"/>
          </a:p>
        </p:txBody>
      </p:sp>
      <p:pic>
        <p:nvPicPr>
          <p:cNvPr id="5" name="Imagen 4">
            <a:extLst>
              <a:ext uri="{FF2B5EF4-FFF2-40B4-BE49-F238E27FC236}">
                <a16:creationId xmlns:a16="http://schemas.microsoft.com/office/drawing/2014/main" id="{AC9EF364-191A-4C69-AE90-706583F43695}"/>
              </a:ext>
            </a:extLst>
          </p:cNvPr>
          <p:cNvPicPr>
            <a:picLocks noChangeAspect="1"/>
          </p:cNvPicPr>
          <p:nvPr/>
        </p:nvPicPr>
        <p:blipFill>
          <a:blip r:embed="rId2"/>
          <a:stretch>
            <a:fillRect/>
          </a:stretch>
        </p:blipFill>
        <p:spPr>
          <a:xfrm>
            <a:off x="7340367" y="1175"/>
            <a:ext cx="3777842" cy="2053461"/>
          </a:xfrm>
          <a:prstGeom prst="rect">
            <a:avLst/>
          </a:prstGeom>
        </p:spPr>
      </p:pic>
    </p:spTree>
    <p:extLst>
      <p:ext uri="{BB962C8B-B14F-4D97-AF65-F5344CB8AC3E}">
        <p14:creationId xmlns:p14="http://schemas.microsoft.com/office/powerpoint/2010/main" val="325951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BA119-93AB-4CAC-8279-C2BD6363C5FF}"/>
              </a:ext>
            </a:extLst>
          </p:cNvPr>
          <p:cNvSpPr>
            <a:spLocks noGrp="1"/>
          </p:cNvSpPr>
          <p:nvPr>
            <p:ph type="title"/>
          </p:nvPr>
        </p:nvSpPr>
        <p:spPr/>
        <p:txBody>
          <a:bodyPr/>
          <a:lstStyle/>
          <a:p>
            <a:endParaRPr lang="es-ES" noProof="0" dirty="0"/>
          </a:p>
        </p:txBody>
      </p:sp>
      <p:pic>
        <p:nvPicPr>
          <p:cNvPr id="6" name="Marcador de contenido 5">
            <a:extLst>
              <a:ext uri="{FF2B5EF4-FFF2-40B4-BE49-F238E27FC236}">
                <a16:creationId xmlns:a16="http://schemas.microsoft.com/office/drawing/2014/main" id="{C238D439-80F6-4EFA-880B-89FA137632B6}"/>
              </a:ext>
            </a:extLst>
          </p:cNvPr>
          <p:cNvPicPr>
            <a:picLocks noGrp="1" noChangeAspect="1"/>
          </p:cNvPicPr>
          <p:nvPr>
            <p:ph idx="1"/>
          </p:nvPr>
        </p:nvPicPr>
        <p:blipFill rotWithShape="1">
          <a:blip r:embed="rId2"/>
          <a:srcRect t="67656" r="3675"/>
          <a:stretch/>
        </p:blipFill>
        <p:spPr>
          <a:xfrm>
            <a:off x="0" y="5115273"/>
            <a:ext cx="3009210" cy="1742727"/>
          </a:xfrm>
          <a:prstGeom prst="rect">
            <a:avLst/>
          </a:prstGeom>
        </p:spPr>
      </p:pic>
      <p:pic>
        <p:nvPicPr>
          <p:cNvPr id="5" name="Imagen 4">
            <a:extLst>
              <a:ext uri="{FF2B5EF4-FFF2-40B4-BE49-F238E27FC236}">
                <a16:creationId xmlns:a16="http://schemas.microsoft.com/office/drawing/2014/main" id="{10A94237-1DFD-466F-BA75-233951D2CC32}"/>
              </a:ext>
            </a:extLst>
          </p:cNvPr>
          <p:cNvPicPr>
            <a:picLocks noChangeAspect="1"/>
          </p:cNvPicPr>
          <p:nvPr/>
        </p:nvPicPr>
        <p:blipFill rotWithShape="1">
          <a:blip r:embed="rId3"/>
          <a:srcRect r="3752"/>
          <a:stretch/>
        </p:blipFill>
        <p:spPr>
          <a:xfrm>
            <a:off x="690" y="0"/>
            <a:ext cx="3009210" cy="5392365"/>
          </a:xfrm>
          <a:prstGeom prst="rect">
            <a:avLst/>
          </a:prstGeom>
        </p:spPr>
      </p:pic>
      <p:pic>
        <p:nvPicPr>
          <p:cNvPr id="7" name="Imagen 6">
            <a:extLst>
              <a:ext uri="{FF2B5EF4-FFF2-40B4-BE49-F238E27FC236}">
                <a16:creationId xmlns:a16="http://schemas.microsoft.com/office/drawing/2014/main" id="{45403EC5-E6F8-4AA4-9405-45804D1B53A7}"/>
              </a:ext>
            </a:extLst>
          </p:cNvPr>
          <p:cNvPicPr>
            <a:picLocks noChangeAspect="1"/>
          </p:cNvPicPr>
          <p:nvPr/>
        </p:nvPicPr>
        <p:blipFill>
          <a:blip r:embed="rId4"/>
          <a:stretch>
            <a:fillRect/>
          </a:stretch>
        </p:blipFill>
        <p:spPr>
          <a:xfrm>
            <a:off x="3623594" y="0"/>
            <a:ext cx="3976321" cy="6858000"/>
          </a:xfrm>
          <a:prstGeom prst="rect">
            <a:avLst/>
          </a:prstGeom>
        </p:spPr>
      </p:pic>
      <p:pic>
        <p:nvPicPr>
          <p:cNvPr id="8" name="Imagen 7">
            <a:extLst>
              <a:ext uri="{FF2B5EF4-FFF2-40B4-BE49-F238E27FC236}">
                <a16:creationId xmlns:a16="http://schemas.microsoft.com/office/drawing/2014/main" id="{B8CE56B1-59B4-405D-92F4-A10D31D0B576}"/>
              </a:ext>
            </a:extLst>
          </p:cNvPr>
          <p:cNvPicPr>
            <a:picLocks noChangeAspect="1"/>
          </p:cNvPicPr>
          <p:nvPr/>
        </p:nvPicPr>
        <p:blipFill>
          <a:blip r:embed="rId5"/>
          <a:stretch>
            <a:fillRect/>
          </a:stretch>
        </p:blipFill>
        <p:spPr>
          <a:xfrm>
            <a:off x="8214989" y="0"/>
            <a:ext cx="3976321" cy="6858000"/>
          </a:xfrm>
          <a:prstGeom prst="rect">
            <a:avLst/>
          </a:prstGeom>
        </p:spPr>
      </p:pic>
    </p:spTree>
    <p:extLst>
      <p:ext uri="{BB962C8B-B14F-4D97-AF65-F5344CB8AC3E}">
        <p14:creationId xmlns:p14="http://schemas.microsoft.com/office/powerpoint/2010/main" val="2324297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FC9B4B-B1C7-4B3B-95B7-A71942BEE2EF}"/>
              </a:ext>
            </a:extLst>
          </p:cNvPr>
          <p:cNvPicPr>
            <a:picLocks noChangeAspect="1"/>
          </p:cNvPicPr>
          <p:nvPr/>
        </p:nvPicPr>
        <p:blipFill>
          <a:blip r:embed="rId2"/>
          <a:stretch>
            <a:fillRect/>
          </a:stretch>
        </p:blipFill>
        <p:spPr>
          <a:xfrm>
            <a:off x="0" y="0"/>
            <a:ext cx="3976321" cy="6858000"/>
          </a:xfrm>
          <a:prstGeom prst="rect">
            <a:avLst/>
          </a:prstGeom>
        </p:spPr>
      </p:pic>
      <p:pic>
        <p:nvPicPr>
          <p:cNvPr id="9" name="Imagen 8">
            <a:extLst>
              <a:ext uri="{FF2B5EF4-FFF2-40B4-BE49-F238E27FC236}">
                <a16:creationId xmlns:a16="http://schemas.microsoft.com/office/drawing/2014/main" id="{026DC8B5-DB53-4FFA-B09F-BF8667CB0FB3}"/>
              </a:ext>
            </a:extLst>
          </p:cNvPr>
          <p:cNvPicPr>
            <a:picLocks noChangeAspect="1"/>
          </p:cNvPicPr>
          <p:nvPr/>
        </p:nvPicPr>
        <p:blipFill>
          <a:blip r:embed="rId3"/>
          <a:stretch>
            <a:fillRect/>
          </a:stretch>
        </p:blipFill>
        <p:spPr>
          <a:xfrm>
            <a:off x="4107839" y="0"/>
            <a:ext cx="3976321" cy="6858000"/>
          </a:xfrm>
          <a:prstGeom prst="rect">
            <a:avLst/>
          </a:prstGeom>
        </p:spPr>
      </p:pic>
      <p:pic>
        <p:nvPicPr>
          <p:cNvPr id="10" name="Imagen 9">
            <a:extLst>
              <a:ext uri="{FF2B5EF4-FFF2-40B4-BE49-F238E27FC236}">
                <a16:creationId xmlns:a16="http://schemas.microsoft.com/office/drawing/2014/main" id="{3D445E8D-F50A-4956-A9AF-28E3833CBFE2}"/>
              </a:ext>
            </a:extLst>
          </p:cNvPr>
          <p:cNvPicPr>
            <a:picLocks noChangeAspect="1"/>
          </p:cNvPicPr>
          <p:nvPr/>
        </p:nvPicPr>
        <p:blipFill>
          <a:blip r:embed="rId4"/>
          <a:stretch>
            <a:fillRect/>
          </a:stretch>
        </p:blipFill>
        <p:spPr>
          <a:xfrm>
            <a:off x="8215678" y="0"/>
            <a:ext cx="3976321" cy="6858000"/>
          </a:xfrm>
          <a:prstGeom prst="rect">
            <a:avLst/>
          </a:prstGeom>
        </p:spPr>
      </p:pic>
    </p:spTree>
    <p:extLst>
      <p:ext uri="{BB962C8B-B14F-4D97-AF65-F5344CB8AC3E}">
        <p14:creationId xmlns:p14="http://schemas.microsoft.com/office/powerpoint/2010/main" val="3328350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343E62-DAE9-4210-B8C2-F6414166869F}"/>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91ADB5A9-AC13-456C-8AC7-35CC57CAF0F6}"/>
              </a:ext>
            </a:extLst>
          </p:cNvPr>
          <p:cNvSpPr>
            <a:spLocks noGrp="1"/>
          </p:cNvSpPr>
          <p:nvPr>
            <p:ph idx="1"/>
          </p:nvPr>
        </p:nvSpPr>
        <p:spPr/>
        <p:txBody>
          <a:bodyPr/>
          <a:lstStyle/>
          <a:p>
            <a:endParaRPr lang="en-GB"/>
          </a:p>
        </p:txBody>
      </p:sp>
      <p:pic>
        <p:nvPicPr>
          <p:cNvPr id="5" name="Imagen 4">
            <a:extLst>
              <a:ext uri="{FF2B5EF4-FFF2-40B4-BE49-F238E27FC236}">
                <a16:creationId xmlns:a16="http://schemas.microsoft.com/office/drawing/2014/main" id="{3C9FB91E-F703-4CA7-808E-24BEAC4F26A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1165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ESA - Galileo satellite">
            <a:extLst>
              <a:ext uri="{FF2B5EF4-FFF2-40B4-BE49-F238E27FC236}">
                <a16:creationId xmlns:a16="http://schemas.microsoft.com/office/drawing/2014/main" id="{A2ED2884-9BE2-40A1-8A26-F35C22267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48" y="4541560"/>
            <a:ext cx="6006164" cy="231644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60248FAE-7565-46D8-9399-C6508492DED9}"/>
              </a:ext>
            </a:extLst>
          </p:cNvPr>
          <p:cNvSpPr>
            <a:spLocks noGrp="1"/>
          </p:cNvSpPr>
          <p:nvPr>
            <p:ph type="title"/>
          </p:nvPr>
        </p:nvSpPr>
        <p:spPr>
          <a:xfrm>
            <a:off x="838200" y="365125"/>
            <a:ext cx="6515501" cy="1325563"/>
          </a:xfrm>
        </p:spPr>
        <p:txBody>
          <a:bodyPr/>
          <a:lstStyle/>
          <a:p>
            <a:r>
              <a:rPr lang="es-ES" dirty="0"/>
              <a:t>¿Qué hacemos en relación con la fertilización?</a:t>
            </a:r>
          </a:p>
        </p:txBody>
      </p:sp>
      <p:sp>
        <p:nvSpPr>
          <p:cNvPr id="3" name="Marcador de contenido 2">
            <a:extLst>
              <a:ext uri="{FF2B5EF4-FFF2-40B4-BE49-F238E27FC236}">
                <a16:creationId xmlns:a16="http://schemas.microsoft.com/office/drawing/2014/main" id="{F331EE17-2CED-4231-BAFB-65D9E0C895C6}"/>
              </a:ext>
            </a:extLst>
          </p:cNvPr>
          <p:cNvSpPr>
            <a:spLocks noGrp="1"/>
          </p:cNvSpPr>
          <p:nvPr>
            <p:ph idx="1"/>
          </p:nvPr>
        </p:nvSpPr>
        <p:spPr>
          <a:xfrm>
            <a:off x="652112" y="1936674"/>
            <a:ext cx="7211728" cy="4351338"/>
          </a:xfrm>
        </p:spPr>
        <p:txBody>
          <a:bodyPr/>
          <a:lstStyle/>
          <a:p>
            <a:r>
              <a:rPr lang="es-ES" dirty="0"/>
              <a:t>Servicios de apoyo a la agricultura de precisión</a:t>
            </a:r>
          </a:p>
          <a:p>
            <a:pPr lvl="1"/>
            <a:r>
              <a:rPr lang="es-ES" dirty="0"/>
              <a:t>Red GNSS de Castilla y León (RTK)</a:t>
            </a:r>
          </a:p>
          <a:p>
            <a:pPr lvl="1"/>
            <a:r>
              <a:rPr lang="es-ES" dirty="0"/>
              <a:t>Mapeado de fincas y creación de mapas de dosificación variable</a:t>
            </a:r>
          </a:p>
          <a:p>
            <a:r>
              <a:rPr lang="es-ES" dirty="0"/>
              <a:t>Herramienta para la elaboración de planes de abonado oficial en España</a:t>
            </a:r>
          </a:p>
          <a:p>
            <a:r>
              <a:rPr lang="es-ES" dirty="0"/>
              <a:t>Ensayos de cultivos ya sea de forma directa o indirecta con fabricantes de fertilizantes y </a:t>
            </a:r>
            <a:r>
              <a:rPr lang="es-ES" dirty="0" err="1"/>
              <a:t>bioestimulantes</a:t>
            </a:r>
            <a:endParaRPr lang="es-ES" dirty="0"/>
          </a:p>
          <a:p>
            <a:endParaRPr lang="es-ES" dirty="0"/>
          </a:p>
        </p:txBody>
      </p:sp>
      <p:pic>
        <p:nvPicPr>
          <p:cNvPr id="5122" name="Picture 2" descr="Finca Zamadueñas: 80 hectáreas para la experimentación agraria al servicio  del sector - Agronews">
            <a:extLst>
              <a:ext uri="{FF2B5EF4-FFF2-40B4-BE49-F238E27FC236}">
                <a16:creationId xmlns:a16="http://schemas.microsoft.com/office/drawing/2014/main" id="{264F838B-94F6-498D-9348-ACCCB5E73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3932" y="2230955"/>
            <a:ext cx="3670434" cy="206461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B6DD2522-72B3-4E8B-BF62-7AD2D16102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287" y="517066"/>
            <a:ext cx="3903725" cy="822893"/>
          </a:xfrm>
          <a:prstGeom prst="rect">
            <a:avLst/>
          </a:prstGeom>
        </p:spPr>
      </p:pic>
    </p:spTree>
    <p:extLst>
      <p:ext uri="{BB962C8B-B14F-4D97-AF65-F5344CB8AC3E}">
        <p14:creationId xmlns:p14="http://schemas.microsoft.com/office/powerpoint/2010/main" val="2503346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9CD7C5-0D6D-494D-9C84-CFC3AAEFA9FF}"/>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8E196010-1CF1-422F-A041-B5D78EDAB181}"/>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A8BF0F77-8CEE-428B-BBF3-56341EE17DA3}"/>
              </a:ext>
            </a:extLst>
          </p:cNvPr>
          <p:cNvPicPr>
            <a:picLocks noChangeAspect="1"/>
          </p:cNvPicPr>
          <p:nvPr/>
        </p:nvPicPr>
        <p:blipFill>
          <a:blip r:embed="rId2"/>
          <a:stretch>
            <a:fillRect/>
          </a:stretch>
        </p:blipFill>
        <p:spPr>
          <a:xfrm>
            <a:off x="0" y="127000"/>
            <a:ext cx="12192000" cy="6604000"/>
          </a:xfrm>
          <a:prstGeom prst="rect">
            <a:avLst/>
          </a:prstGeom>
          <a:solidFill>
            <a:srgbClr val="9A150E"/>
          </a:solidFill>
        </p:spPr>
      </p:pic>
    </p:spTree>
    <p:extLst>
      <p:ext uri="{BB962C8B-B14F-4D97-AF65-F5344CB8AC3E}">
        <p14:creationId xmlns:p14="http://schemas.microsoft.com/office/powerpoint/2010/main" val="2377290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B8796C-04C8-41CD-82F8-7A46D3AED098}"/>
              </a:ext>
            </a:extLst>
          </p:cNvPr>
          <p:cNvSpPr>
            <a:spLocks noGrp="1"/>
          </p:cNvSpPr>
          <p:nvPr>
            <p:ph type="title"/>
          </p:nvPr>
        </p:nvSpPr>
        <p:spPr>
          <a:xfrm>
            <a:off x="838200" y="365125"/>
            <a:ext cx="5506941" cy="1325563"/>
          </a:xfrm>
        </p:spPr>
        <p:txBody>
          <a:bodyPr/>
          <a:lstStyle/>
          <a:p>
            <a:r>
              <a:rPr lang="en-GB" dirty="0" err="1"/>
              <a:t>Integraciones</a:t>
            </a:r>
            <a:r>
              <a:rPr lang="en-GB" dirty="0"/>
              <a:t> con </a:t>
            </a:r>
            <a:r>
              <a:rPr lang="en-GB" dirty="0" err="1"/>
              <a:t>máquinas</a:t>
            </a:r>
            <a:endParaRPr lang="en-GB" dirty="0"/>
          </a:p>
        </p:txBody>
      </p:sp>
      <p:pic>
        <p:nvPicPr>
          <p:cNvPr id="4" name="Imagen 3">
            <a:extLst>
              <a:ext uri="{FF2B5EF4-FFF2-40B4-BE49-F238E27FC236}">
                <a16:creationId xmlns:a16="http://schemas.microsoft.com/office/drawing/2014/main" id="{626F506A-64FB-4F84-BEC1-8A2F3006308D}"/>
              </a:ext>
            </a:extLst>
          </p:cNvPr>
          <p:cNvPicPr>
            <a:picLocks noChangeAspect="1"/>
          </p:cNvPicPr>
          <p:nvPr/>
        </p:nvPicPr>
        <p:blipFill rotWithShape="1">
          <a:blip r:embed="rId2"/>
          <a:srcRect l="26354" t="25721" r="16771" b="12115"/>
          <a:stretch/>
        </p:blipFill>
        <p:spPr>
          <a:xfrm>
            <a:off x="444500" y="2387599"/>
            <a:ext cx="6934200" cy="4105276"/>
          </a:xfrm>
          <a:prstGeom prst="rect">
            <a:avLst/>
          </a:prstGeom>
        </p:spPr>
      </p:pic>
      <p:pic>
        <p:nvPicPr>
          <p:cNvPr id="5" name="Imagen 4">
            <a:extLst>
              <a:ext uri="{FF2B5EF4-FFF2-40B4-BE49-F238E27FC236}">
                <a16:creationId xmlns:a16="http://schemas.microsoft.com/office/drawing/2014/main" id="{058782EC-EAC6-4018-B3DF-3853F7B2617E}"/>
              </a:ext>
            </a:extLst>
          </p:cNvPr>
          <p:cNvPicPr>
            <a:picLocks noChangeAspect="1"/>
          </p:cNvPicPr>
          <p:nvPr/>
        </p:nvPicPr>
        <p:blipFill rotWithShape="1">
          <a:blip r:embed="rId3"/>
          <a:srcRect l="28229" t="34111" r="29688" b="18269"/>
          <a:stretch/>
        </p:blipFill>
        <p:spPr>
          <a:xfrm>
            <a:off x="6959600" y="118269"/>
            <a:ext cx="5130800" cy="3144838"/>
          </a:xfrm>
          <a:prstGeom prst="rect">
            <a:avLst/>
          </a:prstGeom>
        </p:spPr>
      </p:pic>
      <p:pic>
        <p:nvPicPr>
          <p:cNvPr id="6" name="Imagen 5">
            <a:extLst>
              <a:ext uri="{FF2B5EF4-FFF2-40B4-BE49-F238E27FC236}">
                <a16:creationId xmlns:a16="http://schemas.microsoft.com/office/drawing/2014/main" id="{AA6C12F5-F62A-4148-B538-C5B4BEBA304E}"/>
              </a:ext>
            </a:extLst>
          </p:cNvPr>
          <p:cNvPicPr>
            <a:picLocks noChangeAspect="1"/>
          </p:cNvPicPr>
          <p:nvPr/>
        </p:nvPicPr>
        <p:blipFill rotWithShape="1">
          <a:blip r:embed="rId4"/>
          <a:srcRect l="30729" t="54435" r="55625" b="14567"/>
          <a:stretch/>
        </p:blipFill>
        <p:spPr>
          <a:xfrm>
            <a:off x="7251700" y="3263107"/>
            <a:ext cx="1663700" cy="2047083"/>
          </a:xfrm>
          <a:prstGeom prst="rect">
            <a:avLst/>
          </a:prstGeom>
        </p:spPr>
      </p:pic>
      <p:pic>
        <p:nvPicPr>
          <p:cNvPr id="7" name="Imagen 6">
            <a:extLst>
              <a:ext uri="{FF2B5EF4-FFF2-40B4-BE49-F238E27FC236}">
                <a16:creationId xmlns:a16="http://schemas.microsoft.com/office/drawing/2014/main" id="{D35D15C0-73B7-4C76-91F1-D6F24ECB0ED5}"/>
              </a:ext>
            </a:extLst>
          </p:cNvPr>
          <p:cNvPicPr>
            <a:picLocks noChangeAspect="1"/>
          </p:cNvPicPr>
          <p:nvPr/>
        </p:nvPicPr>
        <p:blipFill rotWithShape="1">
          <a:blip r:embed="rId5"/>
          <a:srcRect l="31043" t="54064" r="54739" b="17281"/>
          <a:stretch/>
        </p:blipFill>
        <p:spPr>
          <a:xfrm>
            <a:off x="7251700" y="4138615"/>
            <a:ext cx="1733385" cy="1892411"/>
          </a:xfrm>
          <a:prstGeom prst="rect">
            <a:avLst/>
          </a:prstGeom>
        </p:spPr>
      </p:pic>
    </p:spTree>
    <p:extLst>
      <p:ext uri="{BB962C8B-B14F-4D97-AF65-F5344CB8AC3E}">
        <p14:creationId xmlns:p14="http://schemas.microsoft.com/office/powerpoint/2010/main" val="1239394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002AE4-C18D-43D3-9C27-8B0014BAB53F}"/>
              </a:ext>
            </a:extLst>
          </p:cNvPr>
          <p:cNvSpPr>
            <a:spLocks noGrp="1"/>
          </p:cNvSpPr>
          <p:nvPr>
            <p:ph type="title"/>
          </p:nvPr>
        </p:nvSpPr>
        <p:spPr/>
        <p:txBody>
          <a:bodyPr/>
          <a:lstStyle/>
          <a:p>
            <a:endParaRPr lang="en-GB" dirty="0"/>
          </a:p>
        </p:txBody>
      </p:sp>
      <p:pic>
        <p:nvPicPr>
          <p:cNvPr id="4" name="Imagen 3">
            <a:extLst>
              <a:ext uri="{FF2B5EF4-FFF2-40B4-BE49-F238E27FC236}">
                <a16:creationId xmlns:a16="http://schemas.microsoft.com/office/drawing/2014/main" id="{AFFE35E1-DF20-49A7-AB21-50BC246C8B19}"/>
              </a:ext>
            </a:extLst>
          </p:cNvPr>
          <p:cNvPicPr>
            <a:picLocks noChangeAspect="1"/>
          </p:cNvPicPr>
          <p:nvPr/>
        </p:nvPicPr>
        <p:blipFill>
          <a:blip r:embed="rId2"/>
          <a:stretch>
            <a:fillRect/>
          </a:stretch>
        </p:blipFill>
        <p:spPr>
          <a:xfrm>
            <a:off x="3133725" y="3773502"/>
            <a:ext cx="5183953" cy="3158455"/>
          </a:xfrm>
          <a:prstGeom prst="rect">
            <a:avLst/>
          </a:prstGeom>
        </p:spPr>
      </p:pic>
      <p:pic>
        <p:nvPicPr>
          <p:cNvPr id="5" name="Imagen 4">
            <a:extLst>
              <a:ext uri="{FF2B5EF4-FFF2-40B4-BE49-F238E27FC236}">
                <a16:creationId xmlns:a16="http://schemas.microsoft.com/office/drawing/2014/main" id="{789A4971-1DBD-4706-BE81-972358F48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638" y="641088"/>
            <a:ext cx="3808602" cy="2856451"/>
          </a:xfrm>
          <a:prstGeom prst="rect">
            <a:avLst/>
          </a:prstGeom>
        </p:spPr>
      </p:pic>
      <p:pic>
        <p:nvPicPr>
          <p:cNvPr id="6" name="Imagen 5">
            <a:extLst>
              <a:ext uri="{FF2B5EF4-FFF2-40B4-BE49-F238E27FC236}">
                <a16:creationId xmlns:a16="http://schemas.microsoft.com/office/drawing/2014/main" id="{FF96DC01-7A70-4052-BAFC-676FD8DDF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 y="0"/>
            <a:ext cx="3575736" cy="2681802"/>
          </a:xfrm>
          <a:prstGeom prst="rect">
            <a:avLst/>
          </a:prstGeom>
        </p:spPr>
      </p:pic>
      <p:pic>
        <p:nvPicPr>
          <p:cNvPr id="7" name="Picture 8" descr="A screenshot of a computer&#10;&#10;Description automatically generated">
            <a:extLst>
              <a:ext uri="{FF2B5EF4-FFF2-40B4-BE49-F238E27FC236}">
                <a16:creationId xmlns:a16="http://schemas.microsoft.com/office/drawing/2014/main" id="{1AEC78B1-6F2F-4321-BFCB-88EA50B7DE8B}"/>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289771" y="243750"/>
            <a:ext cx="2646864" cy="5510960"/>
          </a:xfrm>
          <a:prstGeom prst="rect">
            <a:avLst/>
          </a:prstGeom>
        </p:spPr>
      </p:pic>
      <p:pic>
        <p:nvPicPr>
          <p:cNvPr id="3074" name="Picture 2" descr="CEREA AUTOSTEER GPS">
            <a:extLst>
              <a:ext uri="{FF2B5EF4-FFF2-40B4-BE49-F238E27FC236}">
                <a16:creationId xmlns:a16="http://schemas.microsoft.com/office/drawing/2014/main" id="{FAD64609-7234-47A6-9A0D-0C1204B231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75" y="3773502"/>
            <a:ext cx="32385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üller-Elektronik GmbH - it's OWL">
            <a:extLst>
              <a:ext uri="{FF2B5EF4-FFF2-40B4-BE49-F238E27FC236}">
                <a16:creationId xmlns:a16="http://schemas.microsoft.com/office/drawing/2014/main" id="{1B74F01F-2DBF-4191-B727-D934BBD7BE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66" t="29977" r="7037" b="30525"/>
          <a:stretch/>
        </p:blipFill>
        <p:spPr bwMode="auto">
          <a:xfrm>
            <a:off x="3133725" y="111715"/>
            <a:ext cx="2646864" cy="807659"/>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blob:https://web.whatsapp.com/e1182ff4-765c-4588-b6d2-cd8bcc72a868">
            <a:extLst>
              <a:ext uri="{FF2B5EF4-FFF2-40B4-BE49-F238E27FC236}">
                <a16:creationId xmlns:a16="http://schemas.microsoft.com/office/drawing/2014/main" id="{551FCC9D-009A-45F8-8E0B-258F3725D3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Imagen 2">
            <a:extLst>
              <a:ext uri="{FF2B5EF4-FFF2-40B4-BE49-F238E27FC236}">
                <a16:creationId xmlns:a16="http://schemas.microsoft.com/office/drawing/2014/main" id="{D4AB481C-16F5-4F32-B7B6-5D9FF6D36910}"/>
              </a:ext>
            </a:extLst>
          </p:cNvPr>
          <p:cNvPicPr>
            <a:picLocks noChangeAspect="1"/>
          </p:cNvPicPr>
          <p:nvPr/>
        </p:nvPicPr>
        <p:blipFill rotWithShape="1">
          <a:blip r:embed="rId8"/>
          <a:srcRect l="10748" t="13302" r="10212" b="16824"/>
          <a:stretch/>
        </p:blipFill>
        <p:spPr>
          <a:xfrm>
            <a:off x="10218960" y="5124478"/>
            <a:ext cx="1691432" cy="1121476"/>
          </a:xfrm>
          <a:prstGeom prst="rect">
            <a:avLst/>
          </a:prstGeom>
        </p:spPr>
      </p:pic>
    </p:spTree>
    <p:extLst>
      <p:ext uri="{BB962C8B-B14F-4D97-AF65-F5344CB8AC3E}">
        <p14:creationId xmlns:p14="http://schemas.microsoft.com/office/powerpoint/2010/main" val="3832052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4F362-0EF1-4BF6-A044-3F281E218825}"/>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613C065F-1FB6-426E-AFF2-3E143D7571F5}"/>
              </a:ext>
            </a:extLst>
          </p:cNvPr>
          <p:cNvSpPr>
            <a:spLocks noGrp="1"/>
          </p:cNvSpPr>
          <p:nvPr>
            <p:ph idx="1"/>
          </p:nvPr>
        </p:nvSpPr>
        <p:spPr/>
        <p:txBody>
          <a:bodyPr/>
          <a:lstStyle/>
          <a:p>
            <a:endParaRPr lang="en-GB" dirty="0"/>
          </a:p>
        </p:txBody>
      </p:sp>
      <p:pic>
        <p:nvPicPr>
          <p:cNvPr id="4" name="Imagen 3">
            <a:extLst>
              <a:ext uri="{FF2B5EF4-FFF2-40B4-BE49-F238E27FC236}">
                <a16:creationId xmlns:a16="http://schemas.microsoft.com/office/drawing/2014/main" id="{B1330E61-F903-4101-A1CC-DFB890624395}"/>
              </a:ext>
            </a:extLst>
          </p:cNvPr>
          <p:cNvPicPr>
            <a:picLocks noChangeAspect="1"/>
          </p:cNvPicPr>
          <p:nvPr/>
        </p:nvPicPr>
        <p:blipFill>
          <a:blip r:embed="rId2"/>
          <a:stretch>
            <a:fillRect/>
          </a:stretch>
        </p:blipFill>
        <p:spPr>
          <a:xfrm>
            <a:off x="322364" y="2563333"/>
            <a:ext cx="9239371" cy="4025169"/>
          </a:xfrm>
          <a:prstGeom prst="rect">
            <a:avLst/>
          </a:prstGeom>
        </p:spPr>
      </p:pic>
      <p:pic>
        <p:nvPicPr>
          <p:cNvPr id="5" name="Imagen 4">
            <a:extLst>
              <a:ext uri="{FF2B5EF4-FFF2-40B4-BE49-F238E27FC236}">
                <a16:creationId xmlns:a16="http://schemas.microsoft.com/office/drawing/2014/main" id="{CECDA956-B9A5-4781-A8F3-383AB98AC091}"/>
              </a:ext>
            </a:extLst>
          </p:cNvPr>
          <p:cNvPicPr>
            <a:picLocks noChangeAspect="1"/>
          </p:cNvPicPr>
          <p:nvPr/>
        </p:nvPicPr>
        <p:blipFill>
          <a:blip r:embed="rId3"/>
          <a:stretch>
            <a:fillRect/>
          </a:stretch>
        </p:blipFill>
        <p:spPr>
          <a:xfrm>
            <a:off x="5820356" y="269497"/>
            <a:ext cx="6059882" cy="3757197"/>
          </a:xfrm>
          <a:prstGeom prst="rect">
            <a:avLst/>
          </a:prstGeom>
        </p:spPr>
      </p:pic>
      <p:pic>
        <p:nvPicPr>
          <p:cNvPr id="2050" name="Picture 2" descr="Jaltest Isobus">
            <a:extLst>
              <a:ext uri="{FF2B5EF4-FFF2-40B4-BE49-F238E27FC236}">
                <a16:creationId xmlns:a16="http://schemas.microsoft.com/office/drawing/2014/main" id="{1F17A965-DEEA-42DD-AA40-DDEF5E517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077" y="42020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902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29FEA7-40EF-4778-9463-1885C159FE4B}"/>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25034A9E-CFD2-46CF-8413-D73868EB1A30}"/>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8AB9E666-FC16-4676-9373-2E4EF5C03FF5}"/>
              </a:ext>
            </a:extLst>
          </p:cNvPr>
          <p:cNvPicPr>
            <a:picLocks noChangeAspect="1"/>
          </p:cNvPicPr>
          <p:nvPr/>
        </p:nvPicPr>
        <p:blipFill>
          <a:blip r:embed="rId2"/>
          <a:stretch>
            <a:fillRect/>
          </a:stretch>
        </p:blipFill>
        <p:spPr>
          <a:xfrm>
            <a:off x="382354" y="294924"/>
            <a:ext cx="10971446" cy="6173469"/>
          </a:xfrm>
          <a:prstGeom prst="rect">
            <a:avLst/>
          </a:prstGeom>
        </p:spPr>
      </p:pic>
      <p:sp>
        <p:nvSpPr>
          <p:cNvPr id="7" name="Signo de multiplicación 6">
            <a:extLst>
              <a:ext uri="{FF2B5EF4-FFF2-40B4-BE49-F238E27FC236}">
                <a16:creationId xmlns:a16="http://schemas.microsoft.com/office/drawing/2014/main" id="{3DB4AA1B-E029-4694-A30C-EAC9B87F2E2D}"/>
              </a:ext>
            </a:extLst>
          </p:cNvPr>
          <p:cNvSpPr/>
          <p:nvPr/>
        </p:nvSpPr>
        <p:spPr>
          <a:xfrm>
            <a:off x="1968940" y="435326"/>
            <a:ext cx="1199626" cy="1325563"/>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igno de multiplicación 7">
            <a:extLst>
              <a:ext uri="{FF2B5EF4-FFF2-40B4-BE49-F238E27FC236}">
                <a16:creationId xmlns:a16="http://schemas.microsoft.com/office/drawing/2014/main" id="{C55A576C-10BC-475B-BFFD-7F6DD89C0D96}"/>
              </a:ext>
            </a:extLst>
          </p:cNvPr>
          <p:cNvSpPr/>
          <p:nvPr/>
        </p:nvSpPr>
        <p:spPr>
          <a:xfrm>
            <a:off x="3353373" y="400225"/>
            <a:ext cx="1199626" cy="1325563"/>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igno de multiplicación 8">
            <a:extLst>
              <a:ext uri="{FF2B5EF4-FFF2-40B4-BE49-F238E27FC236}">
                <a16:creationId xmlns:a16="http://schemas.microsoft.com/office/drawing/2014/main" id="{8F24CFFF-6BC2-4CEB-94F4-C02C361AFC71}"/>
              </a:ext>
            </a:extLst>
          </p:cNvPr>
          <p:cNvSpPr/>
          <p:nvPr/>
        </p:nvSpPr>
        <p:spPr>
          <a:xfrm>
            <a:off x="7068172" y="450143"/>
            <a:ext cx="1199626" cy="1325563"/>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igno de multiplicación 9">
            <a:extLst>
              <a:ext uri="{FF2B5EF4-FFF2-40B4-BE49-F238E27FC236}">
                <a16:creationId xmlns:a16="http://schemas.microsoft.com/office/drawing/2014/main" id="{03D209D6-F600-4C0C-9CB7-F5D8EA5F4627}"/>
              </a:ext>
            </a:extLst>
          </p:cNvPr>
          <p:cNvSpPr/>
          <p:nvPr/>
        </p:nvSpPr>
        <p:spPr>
          <a:xfrm>
            <a:off x="4081522" y="4735629"/>
            <a:ext cx="654107" cy="760274"/>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igno de multiplicación 11">
            <a:extLst>
              <a:ext uri="{FF2B5EF4-FFF2-40B4-BE49-F238E27FC236}">
                <a16:creationId xmlns:a16="http://schemas.microsoft.com/office/drawing/2014/main" id="{640D6123-C56A-4891-B554-8131012D350D}"/>
              </a:ext>
            </a:extLst>
          </p:cNvPr>
          <p:cNvSpPr/>
          <p:nvPr/>
        </p:nvSpPr>
        <p:spPr>
          <a:xfrm>
            <a:off x="4081520" y="5542191"/>
            <a:ext cx="654107" cy="760274"/>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igno de multiplicación 12">
            <a:extLst>
              <a:ext uri="{FF2B5EF4-FFF2-40B4-BE49-F238E27FC236}">
                <a16:creationId xmlns:a16="http://schemas.microsoft.com/office/drawing/2014/main" id="{855ABC30-7E63-41CC-BC7B-BF86E2EE6A82}"/>
              </a:ext>
            </a:extLst>
          </p:cNvPr>
          <p:cNvSpPr/>
          <p:nvPr/>
        </p:nvSpPr>
        <p:spPr>
          <a:xfrm>
            <a:off x="4081519" y="5899683"/>
            <a:ext cx="654107" cy="760274"/>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igno de multiplicación 13">
            <a:extLst>
              <a:ext uri="{FF2B5EF4-FFF2-40B4-BE49-F238E27FC236}">
                <a16:creationId xmlns:a16="http://schemas.microsoft.com/office/drawing/2014/main" id="{61CD89D7-8D41-4716-A39D-0514D3B9DA50}"/>
              </a:ext>
            </a:extLst>
          </p:cNvPr>
          <p:cNvSpPr/>
          <p:nvPr/>
        </p:nvSpPr>
        <p:spPr>
          <a:xfrm>
            <a:off x="8547235" y="4697501"/>
            <a:ext cx="1942698" cy="1865575"/>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igno de multiplicación 15">
            <a:extLst>
              <a:ext uri="{FF2B5EF4-FFF2-40B4-BE49-F238E27FC236}">
                <a16:creationId xmlns:a16="http://schemas.microsoft.com/office/drawing/2014/main" id="{59E66D8C-D67D-4705-BE7E-F212D105DBF2}"/>
              </a:ext>
            </a:extLst>
          </p:cNvPr>
          <p:cNvSpPr/>
          <p:nvPr/>
        </p:nvSpPr>
        <p:spPr>
          <a:xfrm>
            <a:off x="8547235" y="510840"/>
            <a:ext cx="1199626" cy="1325563"/>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igno de multiplicación 16">
            <a:extLst>
              <a:ext uri="{FF2B5EF4-FFF2-40B4-BE49-F238E27FC236}">
                <a16:creationId xmlns:a16="http://schemas.microsoft.com/office/drawing/2014/main" id="{83B9424E-4390-4E4A-AEB9-704BA7526422}"/>
              </a:ext>
            </a:extLst>
          </p:cNvPr>
          <p:cNvSpPr/>
          <p:nvPr/>
        </p:nvSpPr>
        <p:spPr>
          <a:xfrm>
            <a:off x="1102254" y="4976902"/>
            <a:ext cx="1199626" cy="1325563"/>
          </a:xfrm>
          <a:prstGeom prst="mathMultiply">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igno de multiplicación 14">
            <a:extLst>
              <a:ext uri="{FF2B5EF4-FFF2-40B4-BE49-F238E27FC236}">
                <a16:creationId xmlns:a16="http://schemas.microsoft.com/office/drawing/2014/main" id="{F08D3CBD-E865-4A22-BA12-A5D9C2107756}"/>
              </a:ext>
            </a:extLst>
          </p:cNvPr>
          <p:cNvSpPr/>
          <p:nvPr/>
        </p:nvSpPr>
        <p:spPr>
          <a:xfrm>
            <a:off x="1369127" y="2874087"/>
            <a:ext cx="1199626" cy="1325563"/>
          </a:xfrm>
          <a:prstGeom prst="mathMultiply">
            <a:avLst/>
          </a:prstGeom>
          <a:solidFill>
            <a:srgbClr val="00B05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355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4" grpId="0" animBg="1"/>
      <p:bldP spid="16" grpId="0" animBg="1"/>
      <p:bldP spid="17"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032BF-0F0D-4B09-8196-C6480D807407}"/>
              </a:ext>
            </a:extLst>
          </p:cNvPr>
          <p:cNvSpPr>
            <a:spLocks noGrp="1"/>
          </p:cNvSpPr>
          <p:nvPr>
            <p:ph type="title"/>
          </p:nvPr>
        </p:nvSpPr>
        <p:spPr/>
        <p:txBody>
          <a:bodyPr/>
          <a:lstStyle/>
          <a:p>
            <a:r>
              <a:rPr lang="en-GB" dirty="0" err="1"/>
              <a:t>Divulgación</a:t>
            </a:r>
            <a:r>
              <a:rPr lang="en-GB" dirty="0"/>
              <a:t> y </a:t>
            </a:r>
            <a:r>
              <a:rPr lang="en-GB" dirty="0" err="1"/>
              <a:t>uso</a:t>
            </a:r>
            <a:endParaRPr lang="en-GB" dirty="0"/>
          </a:p>
        </p:txBody>
      </p:sp>
      <p:sp>
        <p:nvSpPr>
          <p:cNvPr id="3" name="Marcador de contenido 2">
            <a:extLst>
              <a:ext uri="{FF2B5EF4-FFF2-40B4-BE49-F238E27FC236}">
                <a16:creationId xmlns:a16="http://schemas.microsoft.com/office/drawing/2014/main" id="{73B841A8-2240-42DE-A2AF-A0AF8E4D5E6E}"/>
              </a:ext>
            </a:extLst>
          </p:cNvPr>
          <p:cNvSpPr>
            <a:spLocks noGrp="1"/>
          </p:cNvSpPr>
          <p:nvPr>
            <p:ph idx="1"/>
          </p:nvPr>
        </p:nvSpPr>
        <p:spPr>
          <a:xfrm>
            <a:off x="217415" y="1636111"/>
            <a:ext cx="6359554" cy="4351338"/>
          </a:xfrm>
        </p:spPr>
        <p:txBody>
          <a:bodyPr>
            <a:normAutofit fontScale="85000" lnSpcReduction="20000"/>
          </a:bodyPr>
          <a:lstStyle/>
          <a:p>
            <a:r>
              <a:rPr lang="en-GB" dirty="0"/>
              <a:t>103 </a:t>
            </a:r>
            <a:r>
              <a:rPr lang="en-GB" dirty="0" err="1"/>
              <a:t>jornadas</a:t>
            </a:r>
            <a:r>
              <a:rPr lang="en-GB" dirty="0"/>
              <a:t> de </a:t>
            </a:r>
            <a:r>
              <a:rPr lang="en-GB" dirty="0" err="1"/>
              <a:t>formación</a:t>
            </a:r>
            <a:r>
              <a:rPr lang="en-GB" dirty="0"/>
              <a:t> </a:t>
            </a:r>
            <a:r>
              <a:rPr lang="en-GB" dirty="0" err="1"/>
              <a:t>en</a:t>
            </a:r>
            <a:r>
              <a:rPr lang="en-GB" dirty="0"/>
              <a:t> 2025, 102 </a:t>
            </a:r>
            <a:r>
              <a:rPr lang="en-GB" dirty="0" err="1"/>
              <a:t>en</a:t>
            </a:r>
            <a:r>
              <a:rPr lang="en-GB" dirty="0"/>
              <a:t> 2024.</a:t>
            </a:r>
          </a:p>
          <a:p>
            <a:pPr>
              <a:spcAft>
                <a:spcPts val="750"/>
              </a:spcAft>
            </a:pPr>
            <a:r>
              <a:rPr lang="es-ES" dirty="0"/>
              <a:t>Estadísticos de </a:t>
            </a:r>
            <a:r>
              <a:rPr lang="es-ES" dirty="0">
                <a:hlinkClick r:id="rId2">
                  <a:extLst>
                    <a:ext uri="{A12FA001-AC4F-418D-AE19-62706E023703}">
                      <ahyp:hlinkClr xmlns:ahyp="http://schemas.microsoft.com/office/drawing/2018/hyperlinkcolor" val="tx"/>
                    </a:ext>
                  </a:extLst>
                </a:hlinkClick>
              </a:rPr>
              <a:t>SATIVUM</a:t>
            </a:r>
            <a:r>
              <a:rPr lang="es-ES" dirty="0"/>
              <a:t> a fecha 01/05/2026.</a:t>
            </a:r>
          </a:p>
          <a:p>
            <a:pPr marL="685800" lvl="2">
              <a:spcBef>
                <a:spcPts val="1000"/>
              </a:spcBef>
              <a:buSzPts val="1000"/>
              <a:tabLst>
                <a:tab pos="457200" algn="l"/>
              </a:tabLst>
            </a:pPr>
            <a:r>
              <a:rPr lang="es-ES" sz="2400" dirty="0"/>
              <a:t>Número de usuarios activos: 6.013.</a:t>
            </a:r>
          </a:p>
          <a:p>
            <a:pPr marL="685800" lvl="2">
              <a:spcBef>
                <a:spcPts val="1000"/>
              </a:spcBef>
              <a:buSzPts val="1000"/>
              <a:tabLst>
                <a:tab pos="457200" algn="l"/>
              </a:tabLst>
            </a:pPr>
            <a:r>
              <a:rPr lang="es-ES" sz="2400" dirty="0"/>
              <a:t>Número de organizaciones registradas: 57 validadas, 42 pendientes de validación.</a:t>
            </a:r>
          </a:p>
          <a:p>
            <a:pPr marL="685800" lvl="2">
              <a:spcBef>
                <a:spcPts val="1000"/>
              </a:spcBef>
              <a:buSzPts val="1000"/>
              <a:tabLst>
                <a:tab pos="457200" algn="l"/>
              </a:tabLst>
            </a:pPr>
            <a:r>
              <a:rPr lang="es-ES" sz="2400" dirty="0"/>
              <a:t>Número de asesores registrados: 166.</a:t>
            </a:r>
          </a:p>
          <a:p>
            <a:pPr marL="685800" lvl="2">
              <a:spcBef>
                <a:spcPts val="1000"/>
              </a:spcBef>
              <a:buSzPts val="1000"/>
              <a:tabLst>
                <a:tab pos="457200" algn="l"/>
              </a:tabLst>
            </a:pPr>
            <a:r>
              <a:rPr lang="es-ES" sz="2400" dirty="0"/>
              <a:t>Número de explotaciones registradas: 18.106 de usuarios, 326 de organizaciones.</a:t>
            </a:r>
          </a:p>
          <a:p>
            <a:pPr marL="685800" lvl="2">
              <a:spcBef>
                <a:spcPts val="1000"/>
              </a:spcBef>
              <a:buSzPts val="1000"/>
              <a:tabLst>
                <a:tab pos="457200" algn="l"/>
              </a:tabLst>
            </a:pPr>
            <a:r>
              <a:rPr lang="es-ES" sz="2400" dirty="0"/>
              <a:t>Número de parcelas registradas: 848.550.</a:t>
            </a:r>
          </a:p>
          <a:p>
            <a:pPr marL="685800" lvl="2">
              <a:spcBef>
                <a:spcPts val="1000"/>
              </a:spcBef>
            </a:pPr>
            <a:r>
              <a:rPr lang="es-ES" sz="2400" dirty="0"/>
              <a:t>Número de parcelas con plan de nutrientes asociado: 55.524</a:t>
            </a:r>
          </a:p>
          <a:p>
            <a:pPr marL="685800" lvl="2">
              <a:spcBef>
                <a:spcPts val="1000"/>
              </a:spcBef>
            </a:pPr>
            <a:r>
              <a:rPr lang="es-ES" sz="2400" dirty="0"/>
              <a:t>Número de usuarios del API de nutrientes: 168.</a:t>
            </a:r>
          </a:p>
          <a:p>
            <a:pPr marL="228600" lvl="1">
              <a:spcBef>
                <a:spcPts val="1000"/>
              </a:spcBef>
            </a:pPr>
            <a:endParaRPr lang="en-GB" sz="2800" dirty="0"/>
          </a:p>
          <a:p>
            <a:endParaRPr lang="en-GB" dirty="0"/>
          </a:p>
        </p:txBody>
      </p:sp>
      <p:pic>
        <p:nvPicPr>
          <p:cNvPr id="6" name="Imagen 5">
            <a:extLst>
              <a:ext uri="{FF2B5EF4-FFF2-40B4-BE49-F238E27FC236}">
                <a16:creationId xmlns:a16="http://schemas.microsoft.com/office/drawing/2014/main" id="{E5A16FB4-86F1-4D31-AF53-FB246AA51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305" y="4309919"/>
            <a:ext cx="5503485" cy="2476568"/>
          </a:xfrm>
          <a:prstGeom prst="rect">
            <a:avLst/>
          </a:prstGeom>
        </p:spPr>
      </p:pic>
      <p:pic>
        <p:nvPicPr>
          <p:cNvPr id="10" name="Imagen 9">
            <a:extLst>
              <a:ext uri="{FF2B5EF4-FFF2-40B4-BE49-F238E27FC236}">
                <a16:creationId xmlns:a16="http://schemas.microsoft.com/office/drawing/2014/main" id="{6D3BA320-CEC2-4B38-80BC-4F245B6D8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8305" y="2381676"/>
            <a:ext cx="5461344" cy="2457604"/>
          </a:xfrm>
          <a:prstGeom prst="rect">
            <a:avLst/>
          </a:prstGeom>
        </p:spPr>
      </p:pic>
      <p:pic>
        <p:nvPicPr>
          <p:cNvPr id="12" name="Imagen 11">
            <a:extLst>
              <a:ext uri="{FF2B5EF4-FFF2-40B4-BE49-F238E27FC236}">
                <a16:creationId xmlns:a16="http://schemas.microsoft.com/office/drawing/2014/main" id="{838F1B89-2BA6-409A-84F9-9AC5EF61AA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8305" y="0"/>
            <a:ext cx="5413695" cy="2442508"/>
          </a:xfrm>
          <a:prstGeom prst="rect">
            <a:avLst/>
          </a:prstGeom>
        </p:spPr>
      </p:pic>
    </p:spTree>
    <p:extLst>
      <p:ext uri="{BB962C8B-B14F-4D97-AF65-F5344CB8AC3E}">
        <p14:creationId xmlns:p14="http://schemas.microsoft.com/office/powerpoint/2010/main" val="49342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26AEFA-5140-4DBF-8C84-DA212A6659BF}"/>
              </a:ext>
            </a:extLst>
          </p:cNvPr>
          <p:cNvSpPr>
            <a:spLocks noGrp="1"/>
          </p:cNvSpPr>
          <p:nvPr>
            <p:ph type="title"/>
          </p:nvPr>
        </p:nvSpPr>
        <p:spPr/>
        <p:txBody>
          <a:bodyPr/>
          <a:lstStyle/>
          <a:p>
            <a:r>
              <a:rPr lang="es-ES" noProof="0" dirty="0"/>
              <a:t>LIFE FERTIWISE y AKIS de agricultura de precisión</a:t>
            </a:r>
          </a:p>
        </p:txBody>
      </p:sp>
      <p:pic>
        <p:nvPicPr>
          <p:cNvPr id="4" name="Marcador de contenido 3">
            <a:extLst>
              <a:ext uri="{FF2B5EF4-FFF2-40B4-BE49-F238E27FC236}">
                <a16:creationId xmlns:a16="http://schemas.microsoft.com/office/drawing/2014/main" id="{30E21104-AE6D-4579-AE23-25D4F7DF2708}"/>
              </a:ext>
            </a:extLst>
          </p:cNvPr>
          <p:cNvPicPr>
            <a:picLocks noGrp="1" noChangeAspect="1"/>
          </p:cNvPicPr>
          <p:nvPr>
            <p:ph idx="1"/>
          </p:nvPr>
        </p:nvPicPr>
        <p:blipFill>
          <a:blip r:embed="rId2"/>
          <a:stretch>
            <a:fillRect/>
          </a:stretch>
        </p:blipFill>
        <p:spPr>
          <a:xfrm>
            <a:off x="730233" y="3742207"/>
            <a:ext cx="3741099" cy="2807266"/>
          </a:xfrm>
          <a:prstGeom prst="rect">
            <a:avLst/>
          </a:prstGeom>
        </p:spPr>
      </p:pic>
      <p:pic>
        <p:nvPicPr>
          <p:cNvPr id="6" name="Imagen 5">
            <a:extLst>
              <a:ext uri="{FF2B5EF4-FFF2-40B4-BE49-F238E27FC236}">
                <a16:creationId xmlns:a16="http://schemas.microsoft.com/office/drawing/2014/main" id="{CEB143A7-47E4-4234-9E9B-193D25773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3"/>
            <a:ext cx="12192000" cy="3657600"/>
          </a:xfrm>
          <a:prstGeom prst="rect">
            <a:avLst/>
          </a:prstGeom>
        </p:spPr>
      </p:pic>
      <p:sp>
        <p:nvSpPr>
          <p:cNvPr id="7" name="CuadroTexto 6">
            <a:extLst>
              <a:ext uri="{FF2B5EF4-FFF2-40B4-BE49-F238E27FC236}">
                <a16:creationId xmlns:a16="http://schemas.microsoft.com/office/drawing/2014/main" id="{6AB1EF3A-FBFA-47D9-8352-070BBED9B9BE}"/>
              </a:ext>
            </a:extLst>
          </p:cNvPr>
          <p:cNvSpPr txBox="1"/>
          <p:nvPr/>
        </p:nvSpPr>
        <p:spPr>
          <a:xfrm>
            <a:off x="5587068" y="4077050"/>
            <a:ext cx="6165908" cy="923330"/>
          </a:xfrm>
          <a:prstGeom prst="rect">
            <a:avLst/>
          </a:prstGeom>
          <a:noFill/>
        </p:spPr>
        <p:txBody>
          <a:bodyPr wrap="square" rtlCol="0">
            <a:spAutoFit/>
          </a:bodyPr>
          <a:lstStyle/>
          <a:p>
            <a:r>
              <a:rPr lang="es-ES"/>
              <a:t>Ahorar fertilizante y mejorar los resultados de las explotaciones agrarias a través de la diffusion del uso de las herramientas de dosificación variable</a:t>
            </a:r>
          </a:p>
        </p:txBody>
      </p:sp>
      <p:pic>
        <p:nvPicPr>
          <p:cNvPr id="9" name="Imagen 8">
            <a:extLst>
              <a:ext uri="{FF2B5EF4-FFF2-40B4-BE49-F238E27FC236}">
                <a16:creationId xmlns:a16="http://schemas.microsoft.com/office/drawing/2014/main" id="{8086C8D8-1C06-43C0-B821-9798E202AA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5518" y="6067947"/>
            <a:ext cx="2015814" cy="424928"/>
          </a:xfrm>
          <a:prstGeom prst="rect">
            <a:avLst/>
          </a:prstGeom>
        </p:spPr>
      </p:pic>
    </p:spTree>
    <p:extLst>
      <p:ext uri="{BB962C8B-B14F-4D97-AF65-F5344CB8AC3E}">
        <p14:creationId xmlns:p14="http://schemas.microsoft.com/office/powerpoint/2010/main" val="1836151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94" y="333081"/>
            <a:ext cx="10873988" cy="564120"/>
          </a:xfrm>
        </p:spPr>
        <p:txBody>
          <a:bodyPr wrap="square" lIns="0" tIns="0" rIns="0" bIns="0">
            <a:normAutofit/>
          </a:bodyPr>
          <a:lstStyle/>
          <a:p>
            <a:r>
              <a:rPr sz="2426" dirty="0">
                <a:solidFill>
                  <a:srgbClr val="00682F"/>
                </a:solidFill>
              </a:rPr>
              <a:t>¿Por </a:t>
            </a:r>
            <a:r>
              <a:rPr sz="2426" dirty="0" err="1">
                <a:solidFill>
                  <a:srgbClr val="00682F"/>
                </a:solidFill>
              </a:rPr>
              <a:t>qué</a:t>
            </a:r>
            <a:r>
              <a:rPr sz="2426" dirty="0">
                <a:solidFill>
                  <a:srgbClr val="00682F"/>
                </a:solidFill>
              </a:rPr>
              <a:t> se </a:t>
            </a:r>
            <a:r>
              <a:rPr sz="2426" dirty="0" err="1">
                <a:solidFill>
                  <a:srgbClr val="00682F"/>
                </a:solidFill>
              </a:rPr>
              <a:t>plantea</a:t>
            </a:r>
            <a:r>
              <a:rPr sz="2426" dirty="0">
                <a:solidFill>
                  <a:srgbClr val="00682F"/>
                </a:solidFill>
              </a:rPr>
              <a:t> el </a:t>
            </a:r>
            <a:r>
              <a:rPr sz="2426" dirty="0" err="1">
                <a:solidFill>
                  <a:srgbClr val="00682F"/>
                </a:solidFill>
              </a:rPr>
              <a:t>proyecto</a:t>
            </a:r>
            <a:r>
              <a:rPr sz="2426" dirty="0">
                <a:solidFill>
                  <a:srgbClr val="00682F"/>
                </a:solidFill>
              </a:rPr>
              <a:t>?</a:t>
            </a:r>
          </a:p>
        </p:txBody>
      </p:sp>
      <p:pic>
        <p:nvPicPr>
          <p:cNvPr id="4" name="Imagen 3">
            <a:extLst>
              <a:ext uri="{FF2B5EF4-FFF2-40B4-BE49-F238E27FC236}">
                <a16:creationId xmlns:a16="http://schemas.microsoft.com/office/drawing/2014/main" id="{3110D86E-A88D-4738-867A-1CF2AD9FC988}"/>
              </a:ext>
            </a:extLst>
          </p:cNvPr>
          <p:cNvPicPr>
            <a:picLocks noChangeAspect="1"/>
          </p:cNvPicPr>
          <p:nvPr/>
        </p:nvPicPr>
        <p:blipFill>
          <a:blip r:embed="rId3"/>
          <a:stretch>
            <a:fillRect/>
          </a:stretch>
        </p:blipFill>
        <p:spPr>
          <a:xfrm>
            <a:off x="8637426" y="16992"/>
            <a:ext cx="3094339" cy="632177"/>
          </a:xfrm>
          <a:prstGeom prst="rect">
            <a:avLst/>
          </a:prstGeom>
        </p:spPr>
      </p:pic>
      <p:pic>
        <p:nvPicPr>
          <p:cNvPr id="5" name="Imagen 4">
            <a:extLst>
              <a:ext uri="{FF2B5EF4-FFF2-40B4-BE49-F238E27FC236}">
                <a16:creationId xmlns:a16="http://schemas.microsoft.com/office/drawing/2014/main" id="{89B24E6D-D927-4DAD-9BD1-9AD11E4E5B5D}"/>
              </a:ext>
            </a:extLst>
          </p:cNvPr>
          <p:cNvPicPr>
            <a:picLocks noChangeAspect="1"/>
          </p:cNvPicPr>
          <p:nvPr/>
        </p:nvPicPr>
        <p:blipFill>
          <a:blip r:embed="rId4"/>
          <a:stretch>
            <a:fillRect/>
          </a:stretch>
        </p:blipFill>
        <p:spPr>
          <a:xfrm>
            <a:off x="10485736" y="5933409"/>
            <a:ext cx="1430716" cy="591511"/>
          </a:xfrm>
          <a:prstGeom prst="rect">
            <a:avLst/>
          </a:prstGeom>
        </p:spPr>
      </p:pic>
      <p:sp>
        <p:nvSpPr>
          <p:cNvPr id="7" name="Título 1">
            <a:extLst>
              <a:ext uri="{FF2B5EF4-FFF2-40B4-BE49-F238E27FC236}">
                <a16:creationId xmlns:a16="http://schemas.microsoft.com/office/drawing/2014/main" id="{2B9FD0AE-296B-490D-ACB1-9CD3254C274D}"/>
              </a:ext>
            </a:extLst>
          </p:cNvPr>
          <p:cNvSpPr txBox="1">
            <a:spLocks/>
          </p:cNvSpPr>
          <p:nvPr/>
        </p:nvSpPr>
        <p:spPr>
          <a:xfrm>
            <a:off x="523198" y="1141812"/>
            <a:ext cx="10515600" cy="1325563"/>
          </a:xfrm>
          <a:prstGeom prst="rect">
            <a:avLst/>
          </a:prstGeom>
        </p:spPr>
        <p:txBody>
          <a:bodyPr wrap="square" lIns="0" tIns="0" rIns="0" bIns="0">
            <a:normAutofit/>
          </a:bodyPr>
          <a:lstStyle>
            <a:lvl1pPr>
              <a:defRPr sz="1789" b="1" i="0">
                <a:solidFill>
                  <a:srgbClr val="231F20"/>
                </a:solidFill>
                <a:latin typeface="Verdana"/>
                <a:ea typeface="+mj-ea"/>
                <a:cs typeface="Verdana"/>
              </a:defRPr>
            </a:lvl1pPr>
          </a:lstStyle>
          <a:p>
            <a:r>
              <a:rPr lang="es-ES" sz="2400" kern="0" dirty="0">
                <a:solidFill>
                  <a:srgbClr val="002060"/>
                </a:solidFill>
                <a:latin typeface="Aharoni" panose="02010803020104030203" pitchFamily="2" charset="-79"/>
                <a:cs typeface="Aharoni" panose="02010803020104030203" pitchFamily="2" charset="-79"/>
              </a:rPr>
              <a:t>AKIS Nutrición - </a:t>
            </a:r>
            <a:r>
              <a:rPr lang="es-ES" sz="2400" u="sng" kern="0" dirty="0"/>
              <a:t>Demandas del sector </a:t>
            </a:r>
          </a:p>
        </p:txBody>
      </p:sp>
      <p:sp>
        <p:nvSpPr>
          <p:cNvPr id="8" name="Marcador de contenido 2">
            <a:extLst>
              <a:ext uri="{FF2B5EF4-FFF2-40B4-BE49-F238E27FC236}">
                <a16:creationId xmlns:a16="http://schemas.microsoft.com/office/drawing/2014/main" id="{EB179ADC-2A89-4E6C-8EA4-790539142EB0}"/>
              </a:ext>
            </a:extLst>
          </p:cNvPr>
          <p:cNvSpPr txBox="1">
            <a:spLocks/>
          </p:cNvSpPr>
          <p:nvPr/>
        </p:nvSpPr>
        <p:spPr>
          <a:xfrm>
            <a:off x="275547" y="2190750"/>
            <a:ext cx="7630203" cy="4489419"/>
          </a:xfrm>
          <a:prstGeom prst="rect">
            <a:avLst/>
          </a:prstGeom>
        </p:spPr>
        <p:txBody>
          <a:bodyPr wrap="square" lIns="0" tIns="0" rIns="0" bIns="0">
            <a:normAutofit fontScale="92500"/>
          </a:bodyPr>
          <a:lstStyle>
            <a:lvl1pPr marL="0">
              <a:defRPr sz="1789" b="1" i="0">
                <a:solidFill>
                  <a:srgbClr val="231F20"/>
                </a:solidFill>
                <a:latin typeface="Verdana"/>
                <a:ea typeface="+mn-ea"/>
                <a:cs typeface="Verdana"/>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285750" indent="-285750">
              <a:buFont typeface="Arial" panose="020B0604020202020204" pitchFamily="34" charset="0"/>
              <a:buChar char="•"/>
            </a:pPr>
            <a:r>
              <a:rPr lang="es-ES" sz="2400" kern="0" dirty="0"/>
              <a:t>Sobre Zonas Vulnerables:</a:t>
            </a:r>
          </a:p>
          <a:p>
            <a:pPr marL="562996" lvl="1" indent="-285750">
              <a:buFont typeface="Wingdings" panose="05000000000000000000" pitchFamily="2" charset="2"/>
              <a:buChar char="ü"/>
            </a:pPr>
            <a:r>
              <a:rPr lang="es-ES" sz="2400" kern="0" dirty="0">
                <a:solidFill>
                  <a:sysClr val="windowText" lastClr="000000"/>
                </a:solidFill>
              </a:rPr>
              <a:t>NO poner límites fijos de N en tablas sino usar los planes.</a:t>
            </a:r>
          </a:p>
          <a:p>
            <a:pPr marL="562996" lvl="1" indent="-285750">
              <a:buFont typeface="Wingdings" panose="05000000000000000000" pitchFamily="2" charset="2"/>
              <a:buChar char="ü"/>
            </a:pPr>
            <a:r>
              <a:rPr lang="es-ES" sz="2400" kern="0" dirty="0">
                <a:solidFill>
                  <a:sysClr val="windowText" lastClr="000000"/>
                </a:solidFill>
              </a:rPr>
              <a:t>Delimitar mejor las nuevas ZV y segmentar las medidas en función del origen de la contaminación</a:t>
            </a:r>
          </a:p>
          <a:p>
            <a:pPr marL="562996" lvl="1" indent="-285750">
              <a:buFont typeface="Wingdings" panose="05000000000000000000" pitchFamily="2" charset="2"/>
              <a:buChar char="ü"/>
            </a:pPr>
            <a:r>
              <a:rPr lang="es-ES" sz="2400" kern="0" dirty="0">
                <a:solidFill>
                  <a:sysClr val="windowText" lastClr="000000"/>
                </a:solidFill>
              </a:rPr>
              <a:t>Levantar limitaciones impuestas en Plan Hidrológico de Cuenca</a:t>
            </a:r>
          </a:p>
          <a:p>
            <a:pPr marL="285750" indent="-285750">
              <a:buFont typeface="Arial" panose="020B0604020202020204" pitchFamily="34" charset="0"/>
              <a:buChar char="•"/>
            </a:pPr>
            <a:r>
              <a:rPr lang="es-ES" sz="2400" kern="0" dirty="0"/>
              <a:t>Incentivos PAC para fertilización eficiente (VRA, fertilizantes “alternativos”)</a:t>
            </a:r>
          </a:p>
          <a:p>
            <a:pPr marL="285750" indent="-285750">
              <a:buFont typeface="Arial" panose="020B0604020202020204" pitchFamily="34" charset="0"/>
              <a:buChar char="•"/>
            </a:pPr>
            <a:r>
              <a:rPr lang="es-ES" sz="2400" kern="0" dirty="0"/>
              <a:t>Planes de abonado</a:t>
            </a:r>
          </a:p>
          <a:p>
            <a:pPr marL="562996" lvl="1" indent="-285750">
              <a:buFont typeface="Wingdings" panose="05000000000000000000" pitchFamily="2" charset="2"/>
              <a:buChar char="ü"/>
            </a:pPr>
            <a:r>
              <a:rPr lang="es-ES" sz="2400" kern="0" dirty="0">
                <a:solidFill>
                  <a:sysClr val="windowText" lastClr="000000"/>
                </a:solidFill>
              </a:rPr>
              <a:t>Aclarar los aportes de materiales orgánicos</a:t>
            </a:r>
          </a:p>
          <a:p>
            <a:pPr marL="562996" lvl="1" indent="-285750">
              <a:buFont typeface="Wingdings" panose="05000000000000000000" pitchFamily="2" charset="2"/>
              <a:buChar char="ü"/>
            </a:pPr>
            <a:r>
              <a:rPr lang="es-ES" sz="2400" kern="0" dirty="0">
                <a:solidFill>
                  <a:sysClr val="windowText" lastClr="000000"/>
                </a:solidFill>
              </a:rPr>
              <a:t>Dar más énfasis a la figura del asesor en fertilización</a:t>
            </a:r>
          </a:p>
          <a:p>
            <a:pPr marL="285750" indent="-285750">
              <a:buFont typeface="Arial" panose="020B0604020202020204" pitchFamily="34" charset="0"/>
              <a:buChar char="•"/>
            </a:pPr>
            <a:r>
              <a:rPr lang="es-ES" sz="2400" kern="0" dirty="0"/>
              <a:t>Incertidumbre en productos </a:t>
            </a:r>
            <a:r>
              <a:rPr lang="es-ES" sz="2400" kern="0" dirty="0" err="1"/>
              <a:t>bioestimulantes</a:t>
            </a:r>
            <a:endParaRPr lang="es-ES" sz="2400" kern="0" dirty="0"/>
          </a:p>
          <a:p>
            <a:pPr lvl="1"/>
            <a:endParaRPr lang="es-ES" sz="2400" kern="0" dirty="0">
              <a:solidFill>
                <a:sysClr val="windowText" lastClr="000000"/>
              </a:solidFill>
            </a:endParaRPr>
          </a:p>
          <a:p>
            <a:pPr lvl="1"/>
            <a:endParaRPr lang="es-ES" sz="2400" kern="0" dirty="0">
              <a:solidFill>
                <a:sysClr val="windowText" lastClr="000000"/>
              </a:solidFill>
            </a:endParaRPr>
          </a:p>
        </p:txBody>
      </p:sp>
      <p:pic>
        <p:nvPicPr>
          <p:cNvPr id="9" name="Marcador de contenido 4">
            <a:extLst>
              <a:ext uri="{FF2B5EF4-FFF2-40B4-BE49-F238E27FC236}">
                <a16:creationId xmlns:a16="http://schemas.microsoft.com/office/drawing/2014/main" id="{A8B67546-5FE7-4CE5-B975-23BFE788C3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356" y="1603477"/>
            <a:ext cx="4226096" cy="3169572"/>
          </a:xfrm>
          <a:prstGeom prst="rect">
            <a:avLst/>
          </a:prstGeom>
        </p:spPr>
      </p:pic>
      <p:sp>
        <p:nvSpPr>
          <p:cNvPr id="13" name="CuadroTexto 12">
            <a:extLst>
              <a:ext uri="{FF2B5EF4-FFF2-40B4-BE49-F238E27FC236}">
                <a16:creationId xmlns:a16="http://schemas.microsoft.com/office/drawing/2014/main" id="{6F447C40-95DC-40CF-9CA9-3D16EE0AE1A7}"/>
              </a:ext>
            </a:extLst>
          </p:cNvPr>
          <p:cNvSpPr txBox="1"/>
          <p:nvPr/>
        </p:nvSpPr>
        <p:spPr>
          <a:xfrm>
            <a:off x="7690356" y="4773049"/>
            <a:ext cx="4311144" cy="461665"/>
          </a:xfrm>
          <a:prstGeom prst="rect">
            <a:avLst/>
          </a:prstGeom>
          <a:noFill/>
        </p:spPr>
        <p:txBody>
          <a:bodyPr wrap="square" rtlCol="0">
            <a:spAutoFit/>
          </a:bodyPr>
          <a:lstStyle/>
          <a:p>
            <a:r>
              <a:rPr lang="en-GB" sz="1200" dirty="0" err="1"/>
              <a:t>Foto</a:t>
            </a:r>
            <a:r>
              <a:rPr lang="en-GB" sz="1200" dirty="0"/>
              <a:t>: Primera reunion del AKIS de </a:t>
            </a:r>
            <a:r>
              <a:rPr lang="en-GB" sz="1200" dirty="0" err="1"/>
              <a:t>Nutricion</a:t>
            </a:r>
            <a:r>
              <a:rPr lang="en-GB" sz="1200" dirty="0"/>
              <a:t> Vegetal </a:t>
            </a:r>
            <a:r>
              <a:rPr lang="en-GB" sz="1200" dirty="0" err="1"/>
              <a:t>Sostenible</a:t>
            </a:r>
            <a:r>
              <a:rPr lang="en-GB" sz="1200" dirty="0"/>
              <a:t> con </a:t>
            </a:r>
            <a:r>
              <a:rPr lang="en-GB" sz="1200" dirty="0" err="1"/>
              <a:t>todos</a:t>
            </a:r>
            <a:r>
              <a:rPr lang="en-GB" sz="1200" dirty="0"/>
              <a:t> los </a:t>
            </a:r>
            <a:r>
              <a:rPr lang="en-GB" sz="1200" dirty="0" err="1"/>
              <a:t>agentes</a:t>
            </a:r>
            <a:r>
              <a:rPr lang="en-GB" sz="1200" dirty="0"/>
              <a:t> </a:t>
            </a:r>
            <a:r>
              <a:rPr lang="en-GB" sz="1200" dirty="0" err="1"/>
              <a:t>participantes</a:t>
            </a:r>
            <a:endParaRPr lang="en-GB" sz="1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AAB2673-5475-4A23-9787-2520AABA811D}"/>
              </a:ext>
            </a:extLst>
          </p:cNvPr>
          <p:cNvPicPr>
            <a:picLocks noChangeAspect="1"/>
          </p:cNvPicPr>
          <p:nvPr/>
        </p:nvPicPr>
        <p:blipFill>
          <a:blip r:embed="rId2"/>
          <a:stretch>
            <a:fillRect/>
          </a:stretch>
        </p:blipFill>
        <p:spPr>
          <a:xfrm>
            <a:off x="8731868" y="882300"/>
            <a:ext cx="3094339" cy="632177"/>
          </a:xfrm>
          <a:prstGeom prst="rect">
            <a:avLst/>
          </a:prstGeom>
        </p:spPr>
      </p:pic>
      <p:pic>
        <p:nvPicPr>
          <p:cNvPr id="5" name="Imagen 4">
            <a:extLst>
              <a:ext uri="{FF2B5EF4-FFF2-40B4-BE49-F238E27FC236}">
                <a16:creationId xmlns:a16="http://schemas.microsoft.com/office/drawing/2014/main" id="{D662A53D-E195-48EB-80E8-4BCF74E5B138}"/>
              </a:ext>
            </a:extLst>
          </p:cNvPr>
          <p:cNvPicPr>
            <a:picLocks noChangeAspect="1"/>
          </p:cNvPicPr>
          <p:nvPr/>
        </p:nvPicPr>
        <p:blipFill>
          <a:blip r:embed="rId3"/>
          <a:stretch>
            <a:fillRect/>
          </a:stretch>
        </p:blipFill>
        <p:spPr>
          <a:xfrm>
            <a:off x="7143149" y="6154252"/>
            <a:ext cx="1430716" cy="591511"/>
          </a:xfrm>
          <a:prstGeom prst="rect">
            <a:avLst/>
          </a:prstGeom>
        </p:spPr>
      </p:pic>
      <p:sp>
        <p:nvSpPr>
          <p:cNvPr id="9" name="Marcador de contenido 2">
            <a:extLst>
              <a:ext uri="{FF2B5EF4-FFF2-40B4-BE49-F238E27FC236}">
                <a16:creationId xmlns:a16="http://schemas.microsoft.com/office/drawing/2014/main" id="{F61B4A52-D972-487B-94C5-DC4472001D89}"/>
              </a:ext>
            </a:extLst>
          </p:cNvPr>
          <p:cNvSpPr txBox="1">
            <a:spLocks/>
          </p:cNvSpPr>
          <p:nvPr/>
        </p:nvSpPr>
        <p:spPr>
          <a:xfrm>
            <a:off x="254751" y="2098669"/>
            <a:ext cx="8522163" cy="4351338"/>
          </a:xfrm>
          <a:prstGeom prst="rect">
            <a:avLst/>
          </a:prstGeom>
        </p:spPr>
        <p:txBody>
          <a:bodyPr wrap="square" lIns="0" tIns="0" rIns="0" bIns="0">
            <a:normAutofit fontScale="85000" lnSpcReduction="20000"/>
          </a:bodyPr>
          <a:lstStyle>
            <a:lvl1pPr marL="0">
              <a:defRPr sz="1789" b="1" i="0">
                <a:solidFill>
                  <a:srgbClr val="231F20"/>
                </a:solidFill>
                <a:latin typeface="Verdana"/>
                <a:ea typeface="+mn-ea"/>
                <a:cs typeface="Verdana"/>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789" b="1" i="0" u="none" strike="noStrike" kern="0" cap="none" spc="0" normalizeH="0" baseline="0" noProof="0" dirty="0">
                <a:ln>
                  <a:noFill/>
                </a:ln>
                <a:solidFill>
                  <a:srgbClr val="231F20"/>
                </a:solidFill>
                <a:effectLst/>
                <a:uLnTx/>
                <a:uFillTx/>
                <a:latin typeface="Verdana"/>
                <a:ea typeface="+mn-ea"/>
              </a:rPr>
              <a:t>[</a:t>
            </a:r>
            <a:r>
              <a:rPr kumimoji="0" lang="es-ES" sz="2600" b="1" i="0" u="none" strike="noStrike" kern="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BIO</a:t>
            </a:r>
            <a:r>
              <a:rPr kumimoji="0" lang="es-ES" sz="1789" b="1" i="0" u="none" strike="noStrike" kern="0" cap="none" spc="0" normalizeH="0" baseline="0" noProof="0" dirty="0">
                <a:ln>
                  <a:noFill/>
                </a:ln>
                <a:solidFill>
                  <a:srgbClr val="231F20"/>
                </a:solidFill>
                <a:effectLst/>
                <a:uLnTx/>
                <a:uFillTx/>
                <a:latin typeface="Verdana"/>
                <a:ea typeface="+mn-ea"/>
              </a:rPr>
              <a:t>] = </a:t>
            </a:r>
            <a:r>
              <a:rPr kumimoji="0" lang="es-ES" sz="1789" b="1" i="0" u="none" strike="noStrike" kern="0" cap="none" spc="0" normalizeH="0" baseline="0" noProof="0" dirty="0" err="1">
                <a:ln>
                  <a:noFill/>
                </a:ln>
                <a:solidFill>
                  <a:srgbClr val="231F20"/>
                </a:solidFill>
                <a:effectLst/>
                <a:uLnTx/>
                <a:uFillTx/>
                <a:latin typeface="Verdana"/>
                <a:ea typeface="+mn-ea"/>
              </a:rPr>
              <a:t>Bioestimulantes</a:t>
            </a:r>
            <a:r>
              <a:rPr kumimoji="0" lang="es-ES" sz="1789" b="1" i="0" u="none" strike="noStrike" kern="0" cap="none" spc="0" normalizeH="0" baseline="0" noProof="0" dirty="0">
                <a:ln>
                  <a:noFill/>
                </a:ln>
                <a:solidFill>
                  <a:srgbClr val="231F20"/>
                </a:solidFill>
                <a:effectLst/>
                <a:uLnTx/>
                <a:uFillTx/>
                <a:latin typeface="Verdana"/>
                <a:ea typeface="+mn-ea"/>
              </a:rPr>
              <a:t> + [</a:t>
            </a:r>
            <a:r>
              <a:rPr kumimoji="0" lang="es-ES" sz="2600" b="1" i="0" u="none" strike="noStrike" kern="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VRA</a:t>
            </a:r>
            <a:r>
              <a:rPr kumimoji="0" lang="es-ES" sz="1789" b="1" i="0" u="none" strike="noStrike" kern="0" cap="none" spc="0" normalizeH="0" baseline="0" noProof="0" dirty="0">
                <a:ln>
                  <a:noFill/>
                </a:ln>
                <a:solidFill>
                  <a:srgbClr val="231F20"/>
                </a:solidFill>
                <a:effectLst/>
                <a:uLnTx/>
                <a:uFillTx/>
                <a:latin typeface="Verdana"/>
                <a:ea typeface="+mn-ea"/>
              </a:rPr>
              <a:t>] = Variable </a:t>
            </a:r>
            <a:r>
              <a:rPr kumimoji="0" lang="es-ES" sz="1789" b="1" i="0" u="none" strike="noStrike" kern="0" cap="none" spc="0" normalizeH="0" baseline="0" noProof="0" dirty="0" err="1">
                <a:ln>
                  <a:noFill/>
                </a:ln>
                <a:solidFill>
                  <a:srgbClr val="231F20"/>
                </a:solidFill>
                <a:effectLst/>
                <a:uLnTx/>
                <a:uFillTx/>
                <a:latin typeface="Verdana"/>
                <a:ea typeface="+mn-ea"/>
              </a:rPr>
              <a:t>Rate</a:t>
            </a:r>
            <a:r>
              <a:rPr kumimoji="0" lang="es-ES" sz="1789" b="1" i="0" u="none" strike="noStrike" kern="0" cap="none" spc="0" normalizeH="0" baseline="0" noProof="0" dirty="0">
                <a:ln>
                  <a:noFill/>
                </a:ln>
                <a:solidFill>
                  <a:srgbClr val="231F20"/>
                </a:solidFill>
                <a:effectLst/>
                <a:uLnTx/>
                <a:uFillTx/>
                <a:latin typeface="Verdana"/>
                <a:ea typeface="+mn-ea"/>
              </a:rPr>
              <a:t> </a:t>
            </a:r>
            <a:r>
              <a:rPr kumimoji="0" lang="es-ES" sz="1789" b="1" i="0" u="none" strike="noStrike" kern="0" cap="none" spc="0" normalizeH="0" baseline="0" noProof="0" dirty="0" err="1">
                <a:ln>
                  <a:noFill/>
                </a:ln>
                <a:solidFill>
                  <a:srgbClr val="231F20"/>
                </a:solidFill>
                <a:effectLst/>
                <a:uLnTx/>
                <a:uFillTx/>
                <a:latin typeface="Verdana"/>
                <a:ea typeface="+mn-ea"/>
              </a:rPr>
              <a:t>Application</a:t>
            </a:r>
            <a:r>
              <a:rPr kumimoji="0" lang="es-ES" sz="1789" b="1" i="0" u="none" strike="noStrike" kern="0" cap="none" spc="0" normalizeH="0" baseline="0" noProof="0" dirty="0">
                <a:ln>
                  <a:noFill/>
                </a:ln>
                <a:solidFill>
                  <a:srgbClr val="231F20"/>
                </a:solidFill>
                <a:effectLst/>
                <a:uLnTx/>
                <a:uFillTx/>
                <a:latin typeface="Verdana"/>
                <a:ea typeface="+mn-ea"/>
              </a:rPr>
              <a:t> 						  (Aplicación Dosis Variable)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1" i="0" u="none" strike="noStrike" kern="0" cap="none" spc="0" normalizeH="0" baseline="0" noProof="0" dirty="0">
              <a:ln>
                <a:noFill/>
              </a:ln>
              <a:solidFill>
                <a:srgbClr val="231F20"/>
              </a:solidFill>
              <a:effectLst/>
              <a:uLnTx/>
              <a:uFillTx/>
              <a:latin typeface="Verdan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srgbClr val="00682F"/>
              </a:solidFill>
              <a:effectLst/>
              <a:uLnTx/>
              <a:uFillTx/>
              <a:latin typeface="Verdan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900" b="1" i="0" u="none" strike="noStrike" kern="1200" cap="none" spc="0" normalizeH="0" baseline="0" noProof="0" dirty="0">
                <a:ln>
                  <a:noFill/>
                </a:ln>
                <a:solidFill>
                  <a:srgbClr val="00682F"/>
                </a:solidFill>
                <a:effectLst/>
                <a:uLnTx/>
                <a:uFillTx/>
                <a:latin typeface="Verdana"/>
                <a:ea typeface="+mn-ea"/>
              </a:rPr>
              <a:t>Objetivo:</a:t>
            </a:r>
            <a:r>
              <a:rPr kumimoji="0" lang="es-ES" sz="19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 </a:t>
            </a:r>
            <a:r>
              <a:rPr kumimoji="0" lang="es-ES" sz="1900" b="1" i="0" u="none" strike="noStrike" kern="0" cap="none" spc="0" normalizeH="0" baseline="0" noProof="0" dirty="0">
                <a:ln>
                  <a:noFill/>
                </a:ln>
                <a:solidFill>
                  <a:srgbClr val="231F20"/>
                </a:solidFill>
                <a:effectLst/>
                <a:uLnTx/>
                <a:uFillTx/>
                <a:latin typeface="Verdana"/>
                <a:ea typeface="+mn-ea"/>
              </a:rPr>
              <a:t> </a:t>
            </a:r>
            <a:r>
              <a:rPr kumimoji="0" lang="es-ES" sz="1600" b="1" i="0" u="none" strike="noStrike" kern="0" cap="none" spc="0" normalizeH="0" baseline="0" noProof="0" dirty="0">
                <a:ln>
                  <a:noFill/>
                </a:ln>
                <a:solidFill>
                  <a:srgbClr val="0070C0"/>
                </a:solidFill>
                <a:effectLst/>
                <a:uLnTx/>
                <a:uFillTx/>
                <a:latin typeface="Verdana"/>
                <a:ea typeface="+mn-ea"/>
              </a:rPr>
              <a:t>Mejorar la eficiencia en el uso de los fertilizantes apoyándonos en dos nuevas tecnologías</a:t>
            </a:r>
            <a:r>
              <a:rPr kumimoji="0" lang="es-ES" sz="1600" b="1" i="0" u="none" strike="noStrike" kern="0" cap="none" spc="0" normalizeH="0" baseline="0" noProof="0" dirty="0">
                <a:ln>
                  <a:noFill/>
                </a:ln>
                <a:solidFill>
                  <a:srgbClr val="231F20"/>
                </a:solidFill>
                <a:effectLst/>
                <a:uLnTx/>
                <a:uFillTx/>
                <a:latin typeface="Verdan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900" b="1" i="0" u="none" strike="noStrike" kern="0" cap="none" spc="0" normalizeH="0" baseline="0" noProof="0" dirty="0">
              <a:ln>
                <a:noFill/>
              </a:ln>
              <a:solidFill>
                <a:srgbClr val="231F20"/>
              </a:solidFill>
              <a:effectLst/>
              <a:uLnTx/>
              <a:uFillTx/>
              <a:latin typeface="Verdana"/>
              <a:ea typeface="+mn-ea"/>
            </a:endParaRPr>
          </a:p>
          <a:p>
            <a:pPr marL="734446" marR="0" lvl="1" indent="-4572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s-ES" sz="2400" b="1" i="0" u="none" strike="noStrike" kern="0" cap="none" spc="0" normalizeH="0" baseline="0" noProof="0" dirty="0" err="1">
                <a:ln>
                  <a:noFill/>
                </a:ln>
                <a:solidFill>
                  <a:srgbClr val="002060"/>
                </a:solidFill>
                <a:effectLst/>
                <a:uLnTx/>
                <a:uFillTx/>
                <a:latin typeface="Calibri"/>
                <a:ea typeface="+mn-ea"/>
                <a:cs typeface="+mn-cs"/>
              </a:rPr>
              <a:t>Bioestimulantes</a:t>
            </a:r>
            <a:r>
              <a:rPr kumimoji="0" lang="es-ES" sz="2400" b="0" i="0" u="none" strike="noStrike" kern="0" cap="none" spc="0" normalizeH="0" baseline="0" noProof="0" dirty="0">
                <a:ln>
                  <a:noFill/>
                </a:ln>
                <a:solidFill>
                  <a:srgbClr val="0070C0"/>
                </a:solidFill>
                <a:effectLst/>
                <a:uLnTx/>
                <a:uFillTx/>
                <a:latin typeface="Calibri"/>
                <a:ea typeface="+mn-ea"/>
                <a:cs typeface="+mn-cs"/>
              </a:rPr>
              <a:t> </a:t>
            </a:r>
            <a:r>
              <a:rPr kumimoji="0" lang="es-ES" sz="2400" b="0" i="0" u="none" strike="noStrike" kern="0" cap="none" spc="0" normalizeH="0" baseline="0" noProof="0" dirty="0">
                <a:ln>
                  <a:noFill/>
                </a:ln>
                <a:solidFill>
                  <a:sysClr val="windowText" lastClr="000000"/>
                </a:solidFill>
                <a:effectLst/>
                <a:uLnTx/>
                <a:uFillTx/>
                <a:latin typeface="Calibri"/>
                <a:ea typeface="+mn-ea"/>
                <a:cs typeface="+mn-cs"/>
              </a:rPr>
              <a:t>como complemento al fertilizante</a:t>
            </a:r>
          </a:p>
          <a:p>
            <a:pPr marL="734446" marR="0" lvl="1" indent="-4572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s-ES" sz="2400" b="1" i="0" u="none" strike="noStrike" kern="0" cap="none" spc="0" normalizeH="0" baseline="0" noProof="0" dirty="0">
                <a:ln>
                  <a:noFill/>
                </a:ln>
                <a:solidFill>
                  <a:srgbClr val="002060"/>
                </a:solidFill>
                <a:effectLst/>
                <a:uLnTx/>
                <a:uFillTx/>
                <a:latin typeface="Calibri"/>
                <a:ea typeface="+mn-ea"/>
                <a:cs typeface="+mn-cs"/>
              </a:rPr>
              <a:t>Dosificación Variable de fertilizante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srgbClr val="231F20"/>
                </a:solidFill>
                <a:effectLst/>
                <a:uLnTx/>
                <a:uFillTx/>
                <a:latin typeface="Verdana"/>
                <a:ea typeface="+mn-ea"/>
              </a:rPr>
              <a:t>En la práctica son dos proyectos en uno que comparten un </a:t>
            </a:r>
            <a:r>
              <a:rPr kumimoji="0" lang="es-ES" sz="1600" b="0" i="0" u="sng" strike="noStrike" kern="0" cap="none" spc="0" normalizeH="0" baseline="0" noProof="0" dirty="0">
                <a:ln>
                  <a:noFill/>
                </a:ln>
                <a:solidFill>
                  <a:srgbClr val="231F20"/>
                </a:solidFill>
                <a:effectLst/>
                <a:uLnTx/>
                <a:uFillTx/>
                <a:latin typeface="Verdana"/>
                <a:ea typeface="+mn-ea"/>
              </a:rPr>
              <a:t>objetivo común.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sng" strike="noStrike" kern="0" cap="none" spc="0" normalizeH="0" baseline="0" noProof="0" dirty="0">
              <a:ln>
                <a:noFill/>
              </a:ln>
              <a:solidFill>
                <a:srgbClr val="231F20"/>
              </a:solidFill>
              <a:effectLst/>
              <a:uLnTx/>
              <a:uFillTx/>
              <a:latin typeface="Verdan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srgbClr val="231F20"/>
                </a:solidFill>
                <a:effectLst/>
                <a:uLnTx/>
                <a:uFillTx/>
                <a:latin typeface="Verdana"/>
                <a:ea typeface="+mn-ea"/>
              </a:rPr>
              <a:t>Enfoque práctico del proyecto: 100% en condiciones reales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sng" strike="noStrike" kern="0" cap="none" spc="0" normalizeH="0" baseline="0" noProof="0" dirty="0">
              <a:ln>
                <a:noFill/>
              </a:ln>
              <a:solidFill>
                <a:srgbClr val="231F20"/>
              </a:solidFill>
              <a:effectLst/>
              <a:uLnTx/>
              <a:uFillTx/>
              <a:latin typeface="Verdan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srgbClr val="00682F"/>
              </a:solidFill>
              <a:effectLst/>
              <a:uLnTx/>
              <a:uFillTx/>
              <a:latin typeface="Verdan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682F"/>
                </a:solidFill>
                <a:effectLst/>
                <a:uLnTx/>
                <a:uFillTx/>
                <a:latin typeface="Verdana"/>
                <a:ea typeface="+mn-ea"/>
              </a:rPr>
              <a:t>Socios: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500" b="1" i="0" u="none" strike="noStrike" kern="1200" cap="none" spc="0" normalizeH="0" baseline="0" noProof="0" dirty="0">
              <a:ln>
                <a:noFill/>
              </a:ln>
              <a:solidFill>
                <a:srgbClr val="00682F"/>
              </a:solidFill>
              <a:effectLst/>
              <a:uLnTx/>
              <a:uFillTx/>
              <a:latin typeface="Verdana"/>
              <a:ea typeface="+mn-ea"/>
            </a:endParaRPr>
          </a:p>
          <a:p>
            <a:pPr marL="277246" marR="0" lvl="1"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es-ES" sz="1800" b="0" i="0" u="none" strike="noStrike" kern="0" cap="none" spc="0" normalizeH="0" baseline="0" noProof="0" dirty="0" err="1">
                <a:ln>
                  <a:noFill/>
                </a:ln>
                <a:solidFill>
                  <a:sysClr val="windowText" lastClr="000000"/>
                </a:solidFill>
                <a:effectLst/>
                <a:uLnTx/>
                <a:uFillTx/>
                <a:latin typeface="Calibri"/>
                <a:ea typeface="+mn-ea"/>
                <a:cs typeface="+mn-cs"/>
              </a:rPr>
              <a:t>Biestimulantes</a:t>
            </a:r>
            <a:r>
              <a:rPr kumimoji="0" lang="es-ES" sz="18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es-ES" sz="1800" b="1" i="0" u="none" strike="noStrike" kern="0" cap="none" spc="0" normalizeH="0" baseline="0" noProof="0" dirty="0">
                <a:ln>
                  <a:noFill/>
                </a:ln>
                <a:solidFill>
                  <a:srgbClr val="00B050"/>
                </a:solidFill>
                <a:effectLst/>
                <a:uLnTx/>
                <a:uFillTx/>
                <a:latin typeface="Calibri"/>
                <a:ea typeface="+mn-ea"/>
                <a:cs typeface="+mn-cs"/>
              </a:rPr>
              <a:t>AEFA</a:t>
            </a:r>
          </a:p>
          <a:p>
            <a:pPr marL="277246" marR="0" lvl="1"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sysClr val="windowText" lastClr="000000"/>
                </a:solidFill>
                <a:effectLst/>
                <a:uLnTx/>
                <a:uFillTx/>
                <a:latin typeface="Calibri"/>
                <a:ea typeface="+mn-ea"/>
                <a:cs typeface="+mn-cs"/>
              </a:rPr>
              <a:t>- Dosificación Variable: </a:t>
            </a:r>
            <a:r>
              <a:rPr kumimoji="0" lang="es-ES" sz="1800" b="1" i="0" u="none" strike="noStrike" kern="0" cap="none" spc="0" normalizeH="0" baseline="0" noProof="0" dirty="0">
                <a:ln>
                  <a:noFill/>
                </a:ln>
                <a:solidFill>
                  <a:srgbClr val="00B050"/>
                </a:solidFill>
                <a:effectLst/>
                <a:uLnTx/>
                <a:uFillTx/>
                <a:latin typeface="Calibri"/>
                <a:ea typeface="+mn-ea"/>
                <a:cs typeface="+mn-cs"/>
              </a:rPr>
              <a:t>ANFFE </a:t>
            </a:r>
            <a:r>
              <a:rPr kumimoji="0" lang="es-ES" sz="1800" b="0" i="0" u="none" strike="noStrike" kern="0" cap="none" spc="0" normalizeH="0" baseline="0" noProof="0" dirty="0">
                <a:ln>
                  <a:noFill/>
                </a:ln>
                <a:solidFill>
                  <a:sysClr val="windowText" lastClr="000000"/>
                </a:solidFill>
                <a:effectLst/>
                <a:uLnTx/>
                <a:uFillTx/>
                <a:latin typeface="Calibri"/>
                <a:ea typeface="+mn-ea"/>
                <a:cs typeface="+mn-cs"/>
              </a:rPr>
              <a:t>y </a:t>
            </a:r>
            <a:r>
              <a:rPr kumimoji="0" lang="es-ES" sz="1800" b="1" i="0" u="none" strike="noStrike" kern="0" cap="none" spc="0" normalizeH="0" baseline="0" noProof="0" dirty="0">
                <a:ln>
                  <a:noFill/>
                </a:ln>
                <a:solidFill>
                  <a:srgbClr val="00B050"/>
                </a:solidFill>
                <a:effectLst/>
                <a:uLnTx/>
                <a:uFillTx/>
                <a:latin typeface="Calibri"/>
                <a:ea typeface="+mn-ea"/>
                <a:cs typeface="+mn-cs"/>
              </a:rPr>
              <a:t>ANSEMAT</a:t>
            </a:r>
          </a:p>
          <a:p>
            <a:pPr marL="562996" marR="0" lvl="1" indent="-285750" algn="l" defTabSz="914400" rtl="0" eaLnBrk="1" fontAlgn="auto" latinLnBrk="0" hangingPunct="1">
              <a:lnSpc>
                <a:spcPct val="100000"/>
              </a:lnSpc>
              <a:spcBef>
                <a:spcPts val="0"/>
              </a:spcBef>
              <a:spcAft>
                <a:spcPts val="0"/>
              </a:spcAft>
              <a:buClrTx/>
              <a:buSzTx/>
              <a:buFontTx/>
              <a:buChar char="-"/>
              <a:tabLst/>
              <a:defRPr/>
            </a:pPr>
            <a:endParaRPr kumimoji="0" lang="es-ES" sz="1800" b="1" i="0" u="none" strike="noStrike" kern="0" cap="none" spc="0" normalizeH="0" baseline="0" noProof="0" dirty="0">
              <a:ln>
                <a:noFill/>
              </a:ln>
              <a:solidFill>
                <a:srgbClr val="00B05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682F"/>
                </a:solidFill>
                <a:effectLst/>
                <a:uLnTx/>
                <a:uFillTx/>
                <a:latin typeface="Verdana"/>
                <a:ea typeface="+mn-ea"/>
              </a:rPr>
              <a:t>Duración del proyecto: </a:t>
            </a: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Fecha inicial </a:t>
            </a: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1/04/2026</a:t>
            </a: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 — Fecha Final </a:t>
            </a: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31/3/2029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682F"/>
                </a:solidFill>
                <a:effectLst/>
                <a:uLnTx/>
                <a:uFillTx/>
                <a:latin typeface="Verdana"/>
                <a:ea typeface="+mn-ea"/>
              </a:rPr>
              <a:t>Presupuesto: </a:t>
            </a:r>
            <a:r>
              <a:rPr kumimoji="0" lang="es-ES" sz="1600" b="1" i="0" u="none" strike="noStrike" kern="1200" cap="none" spc="0" normalizeH="0" baseline="0" noProof="0" dirty="0">
                <a:ln>
                  <a:noFill/>
                </a:ln>
                <a:solidFill>
                  <a:prstClr val="black"/>
                </a:solidFill>
                <a:effectLst/>
                <a:uLnTx/>
                <a:uFillTx/>
                <a:latin typeface="Verdana"/>
                <a:ea typeface="+mn-ea"/>
              </a:rPr>
              <a:t>861.342,47€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682F"/>
              </a:solidFill>
              <a:effectLst/>
              <a:uLnTx/>
              <a:uFillTx/>
              <a:latin typeface="Verdan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789" b="1" i="0" u="none" strike="noStrike" kern="0" cap="none" spc="0" normalizeH="0" baseline="0" noProof="0" dirty="0">
              <a:ln>
                <a:noFill/>
              </a:ln>
              <a:solidFill>
                <a:srgbClr val="00B050"/>
              </a:solidFill>
              <a:effectLst/>
              <a:uLnTx/>
              <a:uFillTx/>
              <a:latin typeface="Verdana"/>
              <a:ea typeface="+mn-ea"/>
            </a:endParaRPr>
          </a:p>
        </p:txBody>
      </p:sp>
      <p:pic>
        <p:nvPicPr>
          <p:cNvPr id="10" name="Imagen 9">
            <a:extLst>
              <a:ext uri="{FF2B5EF4-FFF2-40B4-BE49-F238E27FC236}">
                <a16:creationId xmlns:a16="http://schemas.microsoft.com/office/drawing/2014/main" id="{0766F6B0-BA32-4090-AC0C-19318A22D4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73865" y="2485065"/>
            <a:ext cx="3544945" cy="2446637"/>
          </a:xfrm>
          <a:prstGeom prst="rect">
            <a:avLst/>
          </a:prstGeom>
        </p:spPr>
      </p:pic>
      <p:pic>
        <p:nvPicPr>
          <p:cNvPr id="11" name="Imagen 10">
            <a:extLst>
              <a:ext uri="{FF2B5EF4-FFF2-40B4-BE49-F238E27FC236}">
                <a16:creationId xmlns:a16="http://schemas.microsoft.com/office/drawing/2014/main" id="{A945CDC6-BD1E-4E9C-B050-EDB8FC4E3F68}"/>
              </a:ext>
            </a:extLst>
          </p:cNvPr>
          <p:cNvPicPr>
            <a:picLocks noChangeAspect="1"/>
          </p:cNvPicPr>
          <p:nvPr/>
        </p:nvPicPr>
        <p:blipFill rotWithShape="1">
          <a:blip r:embed="rId5"/>
          <a:srcRect t="23920" b="23727"/>
          <a:stretch/>
        </p:blipFill>
        <p:spPr>
          <a:xfrm>
            <a:off x="8776914" y="1675393"/>
            <a:ext cx="2800865" cy="1466335"/>
          </a:xfrm>
          <a:prstGeom prst="rect">
            <a:avLst/>
          </a:prstGeom>
        </p:spPr>
      </p:pic>
      <p:pic>
        <p:nvPicPr>
          <p:cNvPr id="12" name="Picture 2" descr="ANFFE">
            <a:extLst>
              <a:ext uri="{FF2B5EF4-FFF2-40B4-BE49-F238E27FC236}">
                <a16:creationId xmlns:a16="http://schemas.microsoft.com/office/drawing/2014/main" id="{B3A2B0BB-027C-4BCB-9E0A-A9EDD263D6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4865" y="4647628"/>
            <a:ext cx="3253945" cy="1398544"/>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E5F904AA-73BA-4546-B884-D36BB7A8AEEF}"/>
              </a:ext>
            </a:extLst>
          </p:cNvPr>
          <p:cNvSpPr txBox="1">
            <a:spLocks/>
          </p:cNvSpPr>
          <p:nvPr/>
        </p:nvSpPr>
        <p:spPr>
          <a:xfrm>
            <a:off x="8747676" y="342270"/>
            <a:ext cx="4357787" cy="650111"/>
          </a:xfrm>
          <a:prstGeom prst="rect">
            <a:avLst/>
          </a:prstGeom>
        </p:spPr>
        <p:txBody>
          <a:bodyPr wrap="square" lIns="0" tIns="0" rIns="0" bIns="0">
            <a:normAutofit fontScale="97500"/>
          </a:bodyPr>
          <a:lstStyle>
            <a:lvl1pPr>
              <a:defRPr sz="1789" b="1" i="0">
                <a:solidFill>
                  <a:srgbClr val="231F20"/>
                </a:solidFill>
                <a:latin typeface="Verdana"/>
                <a:ea typeface="+mj-ea"/>
                <a:cs typeface="Verdan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rgbClr val="00682F"/>
                </a:solidFill>
                <a:effectLst/>
                <a:uLnTx/>
                <a:uFillTx/>
                <a:latin typeface="Verdana"/>
                <a:ea typeface="+mj-ea"/>
              </a:rPr>
              <a:t>¿Quién participa?</a:t>
            </a:r>
          </a:p>
        </p:txBody>
      </p:sp>
      <p:pic>
        <p:nvPicPr>
          <p:cNvPr id="8" name="Imagen 7">
            <a:extLst>
              <a:ext uri="{FF2B5EF4-FFF2-40B4-BE49-F238E27FC236}">
                <a16:creationId xmlns:a16="http://schemas.microsoft.com/office/drawing/2014/main" id="{0FB40B56-CE1D-4D1C-B0EE-4A8C1A8108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240" y="-661024"/>
            <a:ext cx="5627571" cy="3069584"/>
          </a:xfrm>
          <a:prstGeom prst="rect">
            <a:avLst/>
          </a:prstGeom>
        </p:spPr>
      </p:pic>
    </p:spTree>
    <p:extLst>
      <p:ext uri="{BB962C8B-B14F-4D97-AF65-F5344CB8AC3E}">
        <p14:creationId xmlns:p14="http://schemas.microsoft.com/office/powerpoint/2010/main" val="3073941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4368" y="158939"/>
            <a:ext cx="6746331" cy="564120"/>
          </a:xfrm>
        </p:spPr>
        <p:txBody>
          <a:bodyPr>
            <a:normAutofit/>
          </a:bodyPr>
          <a:lstStyle/>
          <a:p>
            <a:r>
              <a:rPr sz="2426" dirty="0">
                <a:solidFill>
                  <a:srgbClr val="00682F"/>
                </a:solidFill>
              </a:rPr>
              <a:t>¿</a:t>
            </a:r>
            <a:r>
              <a:rPr sz="2426" dirty="0" err="1">
                <a:solidFill>
                  <a:srgbClr val="00682F"/>
                </a:solidFill>
              </a:rPr>
              <a:t>Qué</a:t>
            </a:r>
            <a:r>
              <a:rPr sz="2426" dirty="0">
                <a:solidFill>
                  <a:srgbClr val="00682F"/>
                </a:solidFill>
              </a:rPr>
              <a:t> se </a:t>
            </a:r>
            <a:r>
              <a:rPr sz="2426" dirty="0" err="1">
                <a:solidFill>
                  <a:srgbClr val="00682F"/>
                </a:solidFill>
              </a:rPr>
              <a:t>quiere</a:t>
            </a:r>
            <a:r>
              <a:rPr sz="2426" dirty="0">
                <a:solidFill>
                  <a:srgbClr val="00682F"/>
                </a:solidFill>
              </a:rPr>
              <a:t> </a:t>
            </a:r>
            <a:r>
              <a:rPr sz="2426" dirty="0" err="1">
                <a:solidFill>
                  <a:srgbClr val="00682F"/>
                </a:solidFill>
              </a:rPr>
              <a:t>conseguir</a:t>
            </a:r>
            <a:r>
              <a:rPr sz="2426" dirty="0">
                <a:solidFill>
                  <a:srgbClr val="00682F"/>
                </a:solidFill>
              </a:rPr>
              <a:t>?</a:t>
            </a:r>
          </a:p>
        </p:txBody>
      </p:sp>
      <p:pic>
        <p:nvPicPr>
          <p:cNvPr id="5" name="Imagen 4">
            <a:extLst>
              <a:ext uri="{FF2B5EF4-FFF2-40B4-BE49-F238E27FC236}">
                <a16:creationId xmlns:a16="http://schemas.microsoft.com/office/drawing/2014/main" id="{2E149323-2ECA-4A90-BE33-DBD8F2F9855A}"/>
              </a:ext>
            </a:extLst>
          </p:cNvPr>
          <p:cNvPicPr>
            <a:picLocks noChangeAspect="1"/>
          </p:cNvPicPr>
          <p:nvPr/>
        </p:nvPicPr>
        <p:blipFill>
          <a:blip r:embed="rId2"/>
          <a:stretch>
            <a:fillRect/>
          </a:stretch>
        </p:blipFill>
        <p:spPr>
          <a:xfrm>
            <a:off x="10052764" y="174654"/>
            <a:ext cx="1957828" cy="399986"/>
          </a:xfrm>
          <a:prstGeom prst="rect">
            <a:avLst/>
          </a:prstGeom>
        </p:spPr>
      </p:pic>
      <p:pic>
        <p:nvPicPr>
          <p:cNvPr id="10" name="Imagen 9">
            <a:extLst>
              <a:ext uri="{FF2B5EF4-FFF2-40B4-BE49-F238E27FC236}">
                <a16:creationId xmlns:a16="http://schemas.microsoft.com/office/drawing/2014/main" id="{F3CDF999-DE96-4730-83FF-CDEA2BE3E6B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65921" y="4718968"/>
            <a:ext cx="2381794" cy="2381794"/>
          </a:xfrm>
          <a:prstGeom prst="rect">
            <a:avLst/>
          </a:prstGeom>
        </p:spPr>
      </p:pic>
      <p:sp>
        <p:nvSpPr>
          <p:cNvPr id="11" name="Título 1">
            <a:extLst>
              <a:ext uri="{FF2B5EF4-FFF2-40B4-BE49-F238E27FC236}">
                <a16:creationId xmlns:a16="http://schemas.microsoft.com/office/drawing/2014/main" id="{87E8BCD7-F9DC-416F-9083-20747A95C84D}"/>
              </a:ext>
            </a:extLst>
          </p:cNvPr>
          <p:cNvSpPr txBox="1">
            <a:spLocks/>
          </p:cNvSpPr>
          <p:nvPr/>
        </p:nvSpPr>
        <p:spPr>
          <a:xfrm>
            <a:off x="615928" y="1114400"/>
            <a:ext cx="10515600" cy="1325563"/>
          </a:xfrm>
          <a:prstGeom prst="rect">
            <a:avLst/>
          </a:prstGeom>
        </p:spPr>
        <p:txBody>
          <a:bodyPr wrap="square" lIns="0" tIns="0" rIns="0" bIns="0">
            <a:normAutofit/>
          </a:bodyPr>
          <a:lstStyle>
            <a:lvl1pPr>
              <a:defRPr sz="1789" b="1" i="0">
                <a:solidFill>
                  <a:srgbClr val="231F20"/>
                </a:solidFill>
                <a:latin typeface="Verdana"/>
                <a:ea typeface="+mj-ea"/>
                <a:cs typeface="Verdana"/>
              </a:defRPr>
            </a:lvl1pPr>
          </a:lstStyle>
          <a:p>
            <a:r>
              <a:rPr lang="es-ES" sz="3200" kern="0" dirty="0">
                <a:solidFill>
                  <a:srgbClr val="002060"/>
                </a:solidFill>
                <a:latin typeface="Aharoni" panose="02010803020104030203" pitchFamily="2" charset="-79"/>
                <a:cs typeface="Aharoni" panose="02010803020104030203" pitchFamily="2" charset="-79"/>
              </a:rPr>
              <a:t>Ensayos </a:t>
            </a:r>
            <a:r>
              <a:rPr lang="es-ES" sz="3200" kern="0" dirty="0" err="1">
                <a:solidFill>
                  <a:srgbClr val="002060"/>
                </a:solidFill>
                <a:latin typeface="Aharoni" panose="02010803020104030203" pitchFamily="2" charset="-79"/>
                <a:cs typeface="Aharoni" panose="02010803020104030203" pitchFamily="2" charset="-79"/>
              </a:rPr>
              <a:t>Bioestimulantes</a:t>
            </a:r>
            <a:endParaRPr lang="es-ES" sz="3200" kern="0" dirty="0">
              <a:solidFill>
                <a:srgbClr val="002060"/>
              </a:solidFill>
              <a:latin typeface="Aharoni" panose="02010803020104030203" pitchFamily="2" charset="-79"/>
              <a:cs typeface="Aharoni" panose="02010803020104030203" pitchFamily="2" charset="-79"/>
            </a:endParaRPr>
          </a:p>
        </p:txBody>
      </p:sp>
      <p:sp>
        <p:nvSpPr>
          <p:cNvPr id="12" name="Marcador de contenido 2">
            <a:extLst>
              <a:ext uri="{FF2B5EF4-FFF2-40B4-BE49-F238E27FC236}">
                <a16:creationId xmlns:a16="http://schemas.microsoft.com/office/drawing/2014/main" id="{5D208D78-9CE8-49E9-93D6-35027E474935}"/>
              </a:ext>
            </a:extLst>
          </p:cNvPr>
          <p:cNvSpPr txBox="1">
            <a:spLocks/>
          </p:cNvSpPr>
          <p:nvPr/>
        </p:nvSpPr>
        <p:spPr>
          <a:xfrm>
            <a:off x="364125" y="1825625"/>
            <a:ext cx="6004221" cy="4351338"/>
          </a:xfrm>
          <a:prstGeom prst="rect">
            <a:avLst/>
          </a:prstGeom>
        </p:spPr>
        <p:txBody>
          <a:bodyPr wrap="square" lIns="0" tIns="0" rIns="0" bIns="0">
            <a:normAutofit/>
          </a:bodyPr>
          <a:lstStyle>
            <a:lvl1pPr marL="0">
              <a:defRPr sz="1789" b="1" i="0">
                <a:solidFill>
                  <a:srgbClr val="231F20"/>
                </a:solidFill>
                <a:latin typeface="Verdana"/>
                <a:ea typeface="+mn-ea"/>
                <a:cs typeface="Verdana"/>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285750" indent="-285750">
              <a:buFont typeface="Arial" panose="020B0604020202020204" pitchFamily="34" charset="0"/>
              <a:buChar char="•"/>
            </a:pPr>
            <a:r>
              <a:rPr lang="es-ES" kern="0" dirty="0"/>
              <a:t>20 productos seleccionados por AEFA en diferentes cultivos (énfasis en cereales)</a:t>
            </a:r>
          </a:p>
          <a:p>
            <a:pPr marL="562996" lvl="1" indent="-285750">
              <a:buFont typeface="Wingdings" panose="05000000000000000000" pitchFamily="2" charset="2"/>
              <a:buChar char="ü"/>
            </a:pPr>
            <a:r>
              <a:rPr lang="es-ES" kern="0" dirty="0">
                <a:solidFill>
                  <a:sysClr val="windowText" lastClr="000000"/>
                </a:solidFill>
              </a:rPr>
              <a:t>manejo habitual</a:t>
            </a:r>
          </a:p>
          <a:p>
            <a:pPr marL="562996" lvl="1" indent="-285750">
              <a:buFont typeface="Wingdings" panose="05000000000000000000" pitchFamily="2" charset="2"/>
              <a:buChar char="ü"/>
            </a:pPr>
            <a:r>
              <a:rPr lang="es-ES" kern="0" dirty="0">
                <a:solidFill>
                  <a:sysClr val="windowText" lastClr="000000"/>
                </a:solidFill>
              </a:rPr>
              <a:t>manejo habitual + producto</a:t>
            </a:r>
          </a:p>
          <a:p>
            <a:pPr marL="562996" lvl="1" indent="-285750">
              <a:buFont typeface="Wingdings" panose="05000000000000000000" pitchFamily="2" charset="2"/>
              <a:buChar char="ü"/>
            </a:pPr>
            <a:r>
              <a:rPr lang="es-ES" kern="0" dirty="0">
                <a:solidFill>
                  <a:sysClr val="windowText" lastClr="000000"/>
                </a:solidFill>
              </a:rPr>
              <a:t>manejo con reducción de fertilizante</a:t>
            </a:r>
          </a:p>
          <a:p>
            <a:pPr marL="562996" lvl="1" indent="-285750">
              <a:buFont typeface="Wingdings" panose="05000000000000000000" pitchFamily="2" charset="2"/>
              <a:buChar char="ü"/>
            </a:pPr>
            <a:r>
              <a:rPr lang="es-ES" kern="0" dirty="0">
                <a:solidFill>
                  <a:sysClr val="windowText" lastClr="000000"/>
                </a:solidFill>
              </a:rPr>
              <a:t> manejo con reducción de fertilizante + producto</a:t>
            </a:r>
          </a:p>
          <a:p>
            <a:pPr marL="285750" indent="-285750">
              <a:buFont typeface="Arial" panose="020B0604020202020204" pitchFamily="34" charset="0"/>
              <a:buChar char="•"/>
            </a:pPr>
            <a:r>
              <a:rPr lang="es-ES" kern="0" dirty="0"/>
              <a:t>10 ha por producto </a:t>
            </a:r>
            <a:r>
              <a:rPr lang="es-ES" b="0" kern="0" dirty="0"/>
              <a:t>(no todo se trata, hay bandas testigo)</a:t>
            </a:r>
          </a:p>
          <a:p>
            <a:pPr marL="285750" indent="-285750">
              <a:buFont typeface="Arial" panose="020B0604020202020204" pitchFamily="34" charset="0"/>
              <a:buChar char="•"/>
            </a:pPr>
            <a:r>
              <a:rPr lang="es-ES" kern="0" dirty="0"/>
              <a:t>Aplicación con dron </a:t>
            </a:r>
            <a:r>
              <a:rPr lang="es-ES" b="0" kern="0" dirty="0"/>
              <a:t>mediante contrata para asegurar uniformidad en la aplicación (cumple normativa). NO SE ENSAYA, SE USA. Es una herramienta.</a:t>
            </a:r>
          </a:p>
          <a:p>
            <a:pPr marL="285750" indent="-285750">
              <a:buFont typeface="Arial" panose="020B0604020202020204" pitchFamily="34" charset="0"/>
              <a:buChar char="•"/>
            </a:pPr>
            <a:r>
              <a:rPr lang="es-ES" b="0" kern="0" dirty="0"/>
              <a:t>Cosechado con </a:t>
            </a:r>
            <a:r>
              <a:rPr lang="es-ES" kern="0" dirty="0"/>
              <a:t>monitor de rendimiento en cosechadora</a:t>
            </a:r>
          </a:p>
        </p:txBody>
      </p:sp>
      <p:pic>
        <p:nvPicPr>
          <p:cNvPr id="13" name="Imagen 12">
            <a:extLst>
              <a:ext uri="{FF2B5EF4-FFF2-40B4-BE49-F238E27FC236}">
                <a16:creationId xmlns:a16="http://schemas.microsoft.com/office/drawing/2014/main" id="{D58FF261-C3F0-4493-BC00-8FA558FAE59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7533" y="1126748"/>
            <a:ext cx="4932381" cy="3769873"/>
          </a:xfrm>
          <a:prstGeom prst="rect">
            <a:avLst/>
          </a:prstGeom>
          <a:noFill/>
        </p:spPr>
      </p:pic>
      <p:sp>
        <p:nvSpPr>
          <p:cNvPr id="14" name="AutoShape 2" descr="blob:https://web.whatsapp.com/ffe59480-7a43-4fd7-bd71-f92657c3d629">
            <a:extLst>
              <a:ext uri="{FF2B5EF4-FFF2-40B4-BE49-F238E27FC236}">
                <a16:creationId xmlns:a16="http://schemas.microsoft.com/office/drawing/2014/main" id="{433128C9-6DF6-409E-947C-D0598CCA8E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626125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0977A4-C5AB-96D9-F814-2ED29C5D58C4}"/>
              </a:ext>
            </a:extLst>
          </p:cNvPr>
          <p:cNvPicPr>
            <a:picLocks noChangeAspect="1"/>
          </p:cNvPicPr>
          <p:nvPr/>
        </p:nvPicPr>
        <p:blipFill>
          <a:blip r:embed="rId2"/>
          <a:stretch>
            <a:fillRect/>
          </a:stretch>
        </p:blipFill>
        <p:spPr>
          <a:xfrm>
            <a:off x="211333" y="1790298"/>
            <a:ext cx="5631202" cy="4603342"/>
          </a:xfrm>
          <a:prstGeom prst="rect">
            <a:avLst/>
          </a:prstGeom>
        </p:spPr>
      </p:pic>
      <p:pic>
        <p:nvPicPr>
          <p:cNvPr id="4" name="Picture 2" descr="http://gnss.itacyl.es/opencms/opencms/system/modules/es.jcyl.ita.site.gnss/elements/galleries/imagenes/gnss_M.jpg">
            <a:extLst>
              <a:ext uri="{FF2B5EF4-FFF2-40B4-BE49-F238E27FC236}">
                <a16:creationId xmlns:a16="http://schemas.microsoft.com/office/drawing/2014/main" id="{8D5BD59E-0CFB-49D2-A4B3-431C9B360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08" y="96882"/>
            <a:ext cx="4508073" cy="14303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208B9259-1FE9-415C-9FC0-C60688049C2D}"/>
              </a:ext>
            </a:extLst>
          </p:cNvPr>
          <p:cNvPicPr>
            <a:picLocks noChangeAspect="1"/>
          </p:cNvPicPr>
          <p:nvPr/>
        </p:nvPicPr>
        <p:blipFill>
          <a:blip r:embed="rId4"/>
          <a:stretch>
            <a:fillRect/>
          </a:stretch>
        </p:blipFill>
        <p:spPr>
          <a:xfrm>
            <a:off x="6172642" y="225708"/>
            <a:ext cx="5734050" cy="5019675"/>
          </a:xfrm>
          <a:prstGeom prst="rect">
            <a:avLst/>
          </a:prstGeom>
        </p:spPr>
      </p:pic>
      <p:sp>
        <p:nvSpPr>
          <p:cNvPr id="2" name="CuadroTexto 1">
            <a:extLst>
              <a:ext uri="{FF2B5EF4-FFF2-40B4-BE49-F238E27FC236}">
                <a16:creationId xmlns:a16="http://schemas.microsoft.com/office/drawing/2014/main" id="{F0001AF2-B242-4867-B780-6ACF7A5D4DF9}"/>
              </a:ext>
            </a:extLst>
          </p:cNvPr>
          <p:cNvSpPr txBox="1"/>
          <p:nvPr/>
        </p:nvSpPr>
        <p:spPr>
          <a:xfrm>
            <a:off x="6853083" y="5470310"/>
            <a:ext cx="4621162"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dirty="0"/>
              <a:t>RTK es el Sistema de </a:t>
            </a:r>
            <a:r>
              <a:rPr lang="en-GB" dirty="0" err="1"/>
              <a:t>corrección</a:t>
            </a:r>
            <a:r>
              <a:rPr lang="en-GB" dirty="0"/>
              <a:t> </a:t>
            </a:r>
            <a:r>
              <a:rPr lang="en-GB" dirty="0" err="1"/>
              <a:t>más</a:t>
            </a:r>
            <a:r>
              <a:rPr lang="en-GB" dirty="0"/>
              <a:t> </a:t>
            </a:r>
            <a:r>
              <a:rPr lang="en-GB" dirty="0" err="1"/>
              <a:t>preciso</a:t>
            </a:r>
            <a:r>
              <a:rPr lang="en-GB" dirty="0"/>
              <a:t> y </a:t>
            </a:r>
            <a:r>
              <a:rPr lang="en-GB" dirty="0" err="1"/>
              <a:t>en</a:t>
            </a:r>
            <a:r>
              <a:rPr lang="en-GB" dirty="0"/>
              <a:t> Castilla y León </a:t>
            </a:r>
            <a:r>
              <a:rPr lang="en-GB" dirty="0">
                <a:solidFill>
                  <a:schemeClr val="tx1"/>
                </a:solidFill>
                <a:highlight>
                  <a:srgbClr val="FFFF00"/>
                </a:highlight>
              </a:rPr>
              <a:t>es un </a:t>
            </a:r>
            <a:r>
              <a:rPr lang="en-GB" dirty="0" err="1">
                <a:solidFill>
                  <a:schemeClr val="tx1"/>
                </a:solidFill>
                <a:highlight>
                  <a:srgbClr val="FFFF00"/>
                </a:highlight>
              </a:rPr>
              <a:t>servicio</a:t>
            </a:r>
            <a:r>
              <a:rPr lang="en-GB" dirty="0">
                <a:solidFill>
                  <a:schemeClr val="tx1"/>
                </a:solidFill>
                <a:highlight>
                  <a:srgbClr val="FFFF00"/>
                </a:highlight>
              </a:rPr>
              <a:t> </a:t>
            </a:r>
            <a:r>
              <a:rPr lang="en-GB" dirty="0" err="1">
                <a:solidFill>
                  <a:schemeClr val="tx1"/>
                </a:solidFill>
                <a:highlight>
                  <a:srgbClr val="FFFF00"/>
                </a:highlight>
              </a:rPr>
              <a:t>público</a:t>
            </a:r>
            <a:r>
              <a:rPr lang="en-GB" dirty="0">
                <a:solidFill>
                  <a:schemeClr val="tx1"/>
                </a:solidFill>
                <a:highlight>
                  <a:srgbClr val="FFFF00"/>
                </a:highlight>
              </a:rPr>
              <a:t> y </a:t>
            </a:r>
            <a:r>
              <a:rPr lang="en-GB" dirty="0" err="1">
                <a:solidFill>
                  <a:schemeClr val="tx1"/>
                </a:solidFill>
                <a:highlight>
                  <a:srgbClr val="FFFF00"/>
                </a:highlight>
              </a:rPr>
              <a:t>gratuito</a:t>
            </a:r>
            <a:endParaRPr lang="en-GB" dirty="0">
              <a:solidFill>
                <a:schemeClr val="tx1"/>
              </a:solidFill>
              <a:highlight>
                <a:srgbClr val="FFFF00"/>
              </a:highlight>
            </a:endParaRPr>
          </a:p>
        </p:txBody>
      </p:sp>
    </p:spTree>
    <p:extLst>
      <p:ext uri="{BB962C8B-B14F-4D97-AF65-F5344CB8AC3E}">
        <p14:creationId xmlns:p14="http://schemas.microsoft.com/office/powerpoint/2010/main" val="2085039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4368" y="158939"/>
            <a:ext cx="6746331" cy="564120"/>
          </a:xfrm>
        </p:spPr>
        <p:txBody>
          <a:bodyPr>
            <a:normAutofit/>
          </a:bodyPr>
          <a:lstStyle/>
          <a:p>
            <a:r>
              <a:rPr sz="2426" dirty="0">
                <a:solidFill>
                  <a:srgbClr val="00682F"/>
                </a:solidFill>
              </a:rPr>
              <a:t>¿</a:t>
            </a:r>
            <a:r>
              <a:rPr sz="2426" dirty="0" err="1">
                <a:solidFill>
                  <a:srgbClr val="00682F"/>
                </a:solidFill>
              </a:rPr>
              <a:t>Qué</a:t>
            </a:r>
            <a:r>
              <a:rPr sz="2426" dirty="0">
                <a:solidFill>
                  <a:srgbClr val="00682F"/>
                </a:solidFill>
              </a:rPr>
              <a:t> se </a:t>
            </a:r>
            <a:r>
              <a:rPr sz="2426" dirty="0" err="1">
                <a:solidFill>
                  <a:srgbClr val="00682F"/>
                </a:solidFill>
              </a:rPr>
              <a:t>quiere</a:t>
            </a:r>
            <a:r>
              <a:rPr sz="2426" dirty="0">
                <a:solidFill>
                  <a:srgbClr val="00682F"/>
                </a:solidFill>
              </a:rPr>
              <a:t> </a:t>
            </a:r>
            <a:r>
              <a:rPr sz="2426" dirty="0" err="1">
                <a:solidFill>
                  <a:srgbClr val="00682F"/>
                </a:solidFill>
              </a:rPr>
              <a:t>conseguir</a:t>
            </a:r>
            <a:r>
              <a:rPr sz="2426" dirty="0">
                <a:solidFill>
                  <a:srgbClr val="00682F"/>
                </a:solidFill>
              </a:rPr>
              <a:t>?</a:t>
            </a:r>
          </a:p>
        </p:txBody>
      </p:sp>
      <p:pic>
        <p:nvPicPr>
          <p:cNvPr id="5" name="Imagen 4">
            <a:extLst>
              <a:ext uri="{FF2B5EF4-FFF2-40B4-BE49-F238E27FC236}">
                <a16:creationId xmlns:a16="http://schemas.microsoft.com/office/drawing/2014/main" id="{2E149323-2ECA-4A90-BE33-DBD8F2F9855A}"/>
              </a:ext>
            </a:extLst>
          </p:cNvPr>
          <p:cNvPicPr>
            <a:picLocks noChangeAspect="1"/>
          </p:cNvPicPr>
          <p:nvPr/>
        </p:nvPicPr>
        <p:blipFill>
          <a:blip r:embed="rId2"/>
          <a:stretch>
            <a:fillRect/>
          </a:stretch>
        </p:blipFill>
        <p:spPr>
          <a:xfrm>
            <a:off x="10052764" y="174654"/>
            <a:ext cx="1957828" cy="399986"/>
          </a:xfrm>
          <a:prstGeom prst="rect">
            <a:avLst/>
          </a:prstGeom>
        </p:spPr>
      </p:pic>
      <p:sp>
        <p:nvSpPr>
          <p:cNvPr id="16" name="Título 1">
            <a:extLst>
              <a:ext uri="{FF2B5EF4-FFF2-40B4-BE49-F238E27FC236}">
                <a16:creationId xmlns:a16="http://schemas.microsoft.com/office/drawing/2014/main" id="{DB1DE571-75B4-4A4F-AA09-54A8778C8D64}"/>
              </a:ext>
            </a:extLst>
          </p:cNvPr>
          <p:cNvSpPr txBox="1">
            <a:spLocks/>
          </p:cNvSpPr>
          <p:nvPr/>
        </p:nvSpPr>
        <p:spPr>
          <a:xfrm>
            <a:off x="529706" y="768550"/>
            <a:ext cx="8218715" cy="1325563"/>
          </a:xfrm>
          <a:prstGeom prst="rect">
            <a:avLst/>
          </a:prstGeom>
        </p:spPr>
        <p:txBody>
          <a:bodyPr wrap="square" lIns="0" tIns="0" rIns="0" bIns="0">
            <a:normAutofit/>
          </a:bodyPr>
          <a:lstStyle>
            <a:lvl1pPr>
              <a:defRPr sz="1789" b="1" i="0">
                <a:solidFill>
                  <a:srgbClr val="231F20"/>
                </a:solidFill>
                <a:latin typeface="Verdana"/>
                <a:ea typeface="+mj-ea"/>
                <a:cs typeface="Verdana"/>
              </a:defRPr>
            </a:lvl1pPr>
          </a:lstStyle>
          <a:p>
            <a:r>
              <a:rPr lang="es-ES" sz="3200" kern="0" dirty="0">
                <a:solidFill>
                  <a:srgbClr val="002060"/>
                </a:solidFill>
                <a:latin typeface="Aharoni" panose="02010803020104030203" pitchFamily="2" charset="-79"/>
                <a:cs typeface="Aharoni" panose="02010803020104030203" pitchFamily="2" charset="-79"/>
              </a:rPr>
              <a:t>Ensayos de dosificación variable</a:t>
            </a:r>
          </a:p>
        </p:txBody>
      </p:sp>
      <p:sp>
        <p:nvSpPr>
          <p:cNvPr id="21" name="CuadroTexto 20">
            <a:extLst>
              <a:ext uri="{FF2B5EF4-FFF2-40B4-BE49-F238E27FC236}">
                <a16:creationId xmlns:a16="http://schemas.microsoft.com/office/drawing/2014/main" id="{9D1CDEFC-7451-434D-893C-A3AECF633673}"/>
              </a:ext>
            </a:extLst>
          </p:cNvPr>
          <p:cNvSpPr txBox="1"/>
          <p:nvPr/>
        </p:nvSpPr>
        <p:spPr>
          <a:xfrm>
            <a:off x="-1" y="1367142"/>
            <a:ext cx="6836663" cy="3785652"/>
          </a:xfrm>
          <a:prstGeom prst="rect">
            <a:avLst/>
          </a:prstGeom>
          <a:noFill/>
        </p:spPr>
        <p:txBody>
          <a:bodyPr wrap="square" rtlCol="0">
            <a:spAutoFit/>
          </a:bodyPr>
          <a:lstStyle/>
          <a:p>
            <a:pPr marL="285750" indent="-285750">
              <a:buFont typeface="Arial" panose="020B0604020202020204" pitchFamily="34" charset="0"/>
              <a:buChar char="•"/>
            </a:pPr>
            <a:r>
              <a:rPr lang="es-ES" sz="2400" b="1" dirty="0"/>
              <a:t>15 parcelas al año de 10 ha</a:t>
            </a:r>
          </a:p>
          <a:p>
            <a:pPr marL="285750" indent="-285750">
              <a:buFont typeface="Arial" panose="020B0604020202020204" pitchFamily="34" charset="0"/>
              <a:buChar char="•"/>
            </a:pPr>
            <a:r>
              <a:rPr lang="es-ES" sz="2400" b="1" dirty="0"/>
              <a:t>Diseño en bandas VRA </a:t>
            </a:r>
            <a:r>
              <a:rPr lang="es-ES" sz="2400" dirty="0"/>
              <a:t>frente a Sistema tradicional</a:t>
            </a:r>
          </a:p>
          <a:p>
            <a:pPr marL="285750" indent="-285750">
              <a:buFont typeface="Arial" panose="020B0604020202020204" pitchFamily="34" charset="0"/>
              <a:buChar char="•"/>
            </a:pPr>
            <a:r>
              <a:rPr lang="es-ES" sz="2400" b="1" dirty="0"/>
              <a:t>Diferentes máquinas de aplicación </a:t>
            </a:r>
            <a:r>
              <a:rPr lang="es-ES" sz="2400" dirty="0"/>
              <a:t>(</a:t>
            </a:r>
            <a:r>
              <a:rPr lang="es-ES" sz="2400" b="1" dirty="0"/>
              <a:t>abonadoras</a:t>
            </a:r>
            <a:r>
              <a:rPr lang="es-ES" sz="2400" dirty="0"/>
              <a:t>). NO DRONES</a:t>
            </a:r>
          </a:p>
          <a:p>
            <a:pPr marL="285750" indent="-285750">
              <a:buFont typeface="Arial" panose="020B0604020202020204" pitchFamily="34" charset="0"/>
              <a:buChar char="•"/>
            </a:pPr>
            <a:r>
              <a:rPr lang="es-ES" sz="2400" b="1" dirty="0"/>
              <a:t>Diferentes proveedores de mapas</a:t>
            </a:r>
            <a:r>
              <a:rPr lang="es-ES" sz="2400" dirty="0"/>
              <a:t>. SATIVUM como alternativa de base.</a:t>
            </a:r>
          </a:p>
          <a:p>
            <a:pPr marL="285750" indent="-285750">
              <a:buFont typeface="Arial" panose="020B0604020202020204" pitchFamily="34" charset="0"/>
              <a:buChar char="•"/>
            </a:pPr>
            <a:r>
              <a:rPr lang="es-ES" sz="2400" b="1" dirty="0"/>
              <a:t>Diferentes fertilizantes minerales</a:t>
            </a:r>
          </a:p>
          <a:p>
            <a:pPr marL="285750" indent="-285750">
              <a:buFont typeface="Arial" panose="020B0604020202020204" pitchFamily="34" charset="0"/>
              <a:buChar char="•"/>
            </a:pPr>
            <a:r>
              <a:rPr lang="es-ES" sz="2400" b="1" dirty="0"/>
              <a:t>Evaluación de resultados con monitor de rendimiento </a:t>
            </a:r>
            <a:r>
              <a:rPr lang="es-ES" sz="2400" dirty="0"/>
              <a:t>en cosechadora</a:t>
            </a:r>
          </a:p>
          <a:p>
            <a:pPr marL="285750" indent="-285750">
              <a:buFont typeface="Arial" panose="020B0604020202020204" pitchFamily="34" charset="0"/>
              <a:buChar char="•"/>
            </a:pPr>
            <a:endParaRPr lang="es-ES" sz="2400" dirty="0"/>
          </a:p>
        </p:txBody>
      </p:sp>
      <p:pic>
        <p:nvPicPr>
          <p:cNvPr id="22" name="Imagen 21">
            <a:extLst>
              <a:ext uri="{FF2B5EF4-FFF2-40B4-BE49-F238E27FC236}">
                <a16:creationId xmlns:a16="http://schemas.microsoft.com/office/drawing/2014/main" id="{C4DCA9B5-2718-4ECA-8E92-EED4E303DFE8}"/>
              </a:ext>
            </a:extLst>
          </p:cNvPr>
          <p:cNvPicPr>
            <a:picLocks noChangeAspect="1"/>
          </p:cNvPicPr>
          <p:nvPr/>
        </p:nvPicPr>
        <p:blipFill>
          <a:blip r:embed="rId3"/>
          <a:stretch>
            <a:fillRect/>
          </a:stretch>
        </p:blipFill>
        <p:spPr>
          <a:xfrm>
            <a:off x="7073412" y="918564"/>
            <a:ext cx="4402719" cy="3785652"/>
          </a:xfrm>
          <a:prstGeom prst="rect">
            <a:avLst/>
          </a:prstGeom>
        </p:spPr>
      </p:pic>
      <p:pic>
        <p:nvPicPr>
          <p:cNvPr id="23" name="Imagen 22">
            <a:extLst>
              <a:ext uri="{FF2B5EF4-FFF2-40B4-BE49-F238E27FC236}">
                <a16:creationId xmlns:a16="http://schemas.microsoft.com/office/drawing/2014/main" id="{21F9D318-378B-431A-9B92-FB87BD5B9B61}"/>
              </a:ext>
            </a:extLst>
          </p:cNvPr>
          <p:cNvPicPr>
            <a:picLocks noChangeAspect="1"/>
          </p:cNvPicPr>
          <p:nvPr/>
        </p:nvPicPr>
        <p:blipFill>
          <a:blip r:embed="rId4"/>
          <a:stretch>
            <a:fillRect/>
          </a:stretch>
        </p:blipFill>
        <p:spPr>
          <a:xfrm>
            <a:off x="8576110" y="5257093"/>
            <a:ext cx="1675015" cy="1115979"/>
          </a:xfrm>
          <a:prstGeom prst="rect">
            <a:avLst/>
          </a:prstGeom>
        </p:spPr>
      </p:pic>
    </p:spTree>
    <p:extLst>
      <p:ext uri="{BB962C8B-B14F-4D97-AF65-F5344CB8AC3E}">
        <p14:creationId xmlns:p14="http://schemas.microsoft.com/office/powerpoint/2010/main" val="2547178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8A2467E0-6F87-4A7D-9FBB-4A48F23CC853}"/>
              </a:ext>
            </a:extLst>
          </p:cNvPr>
          <p:cNvSpPr/>
          <p:nvPr/>
        </p:nvSpPr>
        <p:spPr>
          <a:xfrm>
            <a:off x="1143000" y="721461"/>
            <a:ext cx="9906000" cy="499019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Rectángulo 10">
            <a:extLst>
              <a:ext uri="{FF2B5EF4-FFF2-40B4-BE49-F238E27FC236}">
                <a16:creationId xmlns:a16="http://schemas.microsoft.com/office/drawing/2014/main" id="{05A90762-AEB2-4A20-977B-1C5AD1D89E75}"/>
              </a:ext>
            </a:extLst>
          </p:cNvPr>
          <p:cNvSpPr/>
          <p:nvPr/>
        </p:nvSpPr>
        <p:spPr>
          <a:xfrm>
            <a:off x="1141443" y="5849286"/>
            <a:ext cx="9906000" cy="1009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Rectángulo 3">
            <a:extLst>
              <a:ext uri="{FF2B5EF4-FFF2-40B4-BE49-F238E27FC236}">
                <a16:creationId xmlns:a16="http://schemas.microsoft.com/office/drawing/2014/main" id="{C79FA5F7-9D56-4D25-AFA9-D0A10BEB322D}"/>
              </a:ext>
            </a:extLst>
          </p:cNvPr>
          <p:cNvSpPr/>
          <p:nvPr/>
        </p:nvSpPr>
        <p:spPr>
          <a:xfrm>
            <a:off x="1367751" y="987294"/>
            <a:ext cx="8036431" cy="2215478"/>
          </a:xfrm>
          <a:prstGeom prst="rect">
            <a:avLst/>
          </a:prstGeom>
        </p:spPr>
        <p:txBody>
          <a:bodyPr wrap="square">
            <a:spAutoFit/>
          </a:bodyPr>
          <a:lstStyle/>
          <a:p>
            <a:pPr>
              <a:lnSpc>
                <a:spcPct val="107000"/>
              </a:lnSpc>
              <a:spcAft>
                <a:spcPts val="800"/>
              </a:spcAft>
            </a:pPr>
            <a:r>
              <a:rPr lang="es-ES"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BÚSQUEDA DE AGRICULTORES COLABORADORES</a:t>
            </a:r>
          </a:p>
          <a:p>
            <a:pPr>
              <a:lnSpc>
                <a:spcPct val="107000"/>
              </a:lnSpc>
              <a:spcAft>
                <a:spcPts val="800"/>
              </a:spcAft>
            </a:pPr>
            <a:r>
              <a:rPr lang="es-ES"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EN PROYECTO</a:t>
            </a:r>
            <a:endParaRPr lang="es-E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s-ES" sz="400" b="1" i="1" dirty="0">
              <a:solidFill>
                <a:schemeClr val="accent1">
                  <a:lumMod val="20000"/>
                  <a:lumOff val="80000"/>
                </a:schemeClr>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dirty="0">
                <a:solidFill>
                  <a:schemeClr val="bg1"/>
                </a:solidFill>
                <a:latin typeface="Arial" panose="020B0604020202020204" pitchFamily="34" charset="0"/>
                <a:ea typeface="Calibri" panose="020F0502020204030204" pitchFamily="34" charset="0"/>
                <a:cs typeface="Times New Roman" panose="02020603050405020304" pitchFamily="18" charset="0"/>
              </a:rPr>
              <a:t>Validación on-</a:t>
            </a:r>
            <a:r>
              <a:rPr lang="es-ES" dirty="0" err="1">
                <a:solidFill>
                  <a:schemeClr val="bg1"/>
                </a:solidFill>
                <a:latin typeface="Arial" panose="020B0604020202020204" pitchFamily="34" charset="0"/>
                <a:ea typeface="Calibri" panose="020F0502020204030204" pitchFamily="34" charset="0"/>
                <a:cs typeface="Times New Roman" panose="02020603050405020304" pitchFamily="18" charset="0"/>
              </a:rPr>
              <a:t>farm</a:t>
            </a:r>
            <a:r>
              <a:rPr lang="es-ES" dirty="0">
                <a:solidFill>
                  <a:schemeClr val="bg1"/>
                </a:solidFill>
                <a:latin typeface="Arial" panose="020B0604020202020204" pitchFamily="34" charset="0"/>
                <a:ea typeface="Calibri" panose="020F0502020204030204" pitchFamily="34" charset="0"/>
                <a:cs typeface="Times New Roman" panose="02020603050405020304" pitchFamily="18" charset="0"/>
              </a:rPr>
              <a:t> de estrategias biotecnológicas y de agricultura de precisión para la optimización de la nutrición vegetal sostenible en   </a:t>
            </a:r>
            <a:r>
              <a:rPr lang="es-ES" sz="2400" b="1" dirty="0">
                <a:solidFill>
                  <a:srgbClr val="00B0F0"/>
                </a:solidFill>
                <a:latin typeface="Arial" panose="020B0604020202020204" pitchFamily="34" charset="0"/>
                <a:ea typeface="Calibri" panose="020F0502020204030204" pitchFamily="34" charset="0"/>
                <a:cs typeface="Times New Roman" panose="02020603050405020304" pitchFamily="18" charset="0"/>
              </a:rPr>
              <a:t>Castilla y León</a:t>
            </a:r>
          </a:p>
        </p:txBody>
      </p:sp>
      <p:pic>
        <p:nvPicPr>
          <p:cNvPr id="5" name="Picture 2" descr="Junta de Castilla y Leon Logo PNG Transparent &amp; SVG Vector - Freebie Supply">
            <a:extLst>
              <a:ext uri="{FF2B5EF4-FFF2-40B4-BE49-F238E27FC236}">
                <a16:creationId xmlns:a16="http://schemas.microsoft.com/office/drawing/2014/main" id="{97A14908-6E92-4419-BA37-DEF81D794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2523" y="-24090"/>
            <a:ext cx="817542" cy="8175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plicaciones y servicios web - ITACyL Portal Web">
            <a:extLst>
              <a:ext uri="{FF2B5EF4-FFF2-40B4-BE49-F238E27FC236}">
                <a16:creationId xmlns:a16="http://schemas.microsoft.com/office/drawing/2014/main" id="{5C3A3041-4266-4C1B-A16D-9BD0554F70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47" r="10692" b="-1"/>
          <a:stretch/>
        </p:blipFill>
        <p:spPr bwMode="auto">
          <a:xfrm>
            <a:off x="9262556" y="131156"/>
            <a:ext cx="1396370" cy="5651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NFFE: &quot;Hay que tomar medidas urgentes para ayudar al sector de los ...">
            <a:extLst>
              <a:ext uri="{FF2B5EF4-FFF2-40B4-BE49-F238E27FC236}">
                <a16:creationId xmlns:a16="http://schemas.microsoft.com/office/drawing/2014/main" id="{93B40617-D010-4D47-9F5F-9E39B67A7E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405" b="22163"/>
          <a:stretch/>
        </p:blipFill>
        <p:spPr bwMode="auto">
          <a:xfrm>
            <a:off x="7782402" y="5948277"/>
            <a:ext cx="1320763" cy="7585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ogo_feader | Asociacion IFAD - ESPAÑA">
            <a:extLst>
              <a:ext uri="{FF2B5EF4-FFF2-40B4-BE49-F238E27FC236}">
                <a16:creationId xmlns:a16="http://schemas.microsoft.com/office/drawing/2014/main" id="{C68FFEC3-5E8C-4B1C-A251-63C42D727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399" y="117950"/>
            <a:ext cx="1993381" cy="546795"/>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7B3B9869-F901-455E-97B0-161CCF401996}"/>
              </a:ext>
            </a:extLst>
          </p:cNvPr>
          <p:cNvSpPr txBox="1"/>
          <p:nvPr/>
        </p:nvSpPr>
        <p:spPr>
          <a:xfrm>
            <a:off x="1552325" y="5900972"/>
            <a:ext cx="4498444" cy="307777"/>
          </a:xfrm>
          <a:prstGeom prst="rect">
            <a:avLst/>
          </a:prstGeom>
          <a:noFill/>
        </p:spPr>
        <p:txBody>
          <a:bodyPr wrap="square" rtlCol="0">
            <a:spAutoFit/>
          </a:bodyPr>
          <a:lstStyle/>
          <a:p>
            <a:r>
              <a:rPr lang="es-ES" sz="1400" b="1" i="1" dirty="0"/>
              <a:t>Enlace jornada: </a:t>
            </a:r>
          </a:p>
        </p:txBody>
      </p:sp>
      <p:pic>
        <p:nvPicPr>
          <p:cNvPr id="17" name="Image 0" descr="preencoded.png">
            <a:extLst>
              <a:ext uri="{FF2B5EF4-FFF2-40B4-BE49-F238E27FC236}">
                <a16:creationId xmlns:a16="http://schemas.microsoft.com/office/drawing/2014/main" id="{1F7A84BB-7D05-41C9-96E4-17C2CFABC20B}"/>
              </a:ext>
            </a:extLst>
          </p:cNvPr>
          <p:cNvPicPr>
            <a:picLocks noChangeAspect="1"/>
          </p:cNvPicPr>
          <p:nvPr/>
        </p:nvPicPr>
        <p:blipFill rotWithShape="1">
          <a:blip r:embed="rId6"/>
          <a:srcRect l="6123" t="2983" r="53843" b="18202"/>
          <a:stretch/>
        </p:blipFill>
        <p:spPr>
          <a:xfrm>
            <a:off x="9386178" y="714451"/>
            <a:ext cx="1692239" cy="4997206"/>
          </a:xfrm>
          <a:prstGeom prst="rect">
            <a:avLst/>
          </a:prstGeom>
        </p:spPr>
      </p:pic>
      <p:cxnSp>
        <p:nvCxnSpPr>
          <p:cNvPr id="3" name="Conector recto 2">
            <a:extLst>
              <a:ext uri="{FF2B5EF4-FFF2-40B4-BE49-F238E27FC236}">
                <a16:creationId xmlns:a16="http://schemas.microsoft.com/office/drawing/2014/main" id="{8C7F2633-6FA4-49E6-93C6-8B6CC86654D1}"/>
              </a:ext>
            </a:extLst>
          </p:cNvPr>
          <p:cNvCxnSpPr>
            <a:cxnSpLocks/>
          </p:cNvCxnSpPr>
          <p:nvPr/>
        </p:nvCxnSpPr>
        <p:spPr>
          <a:xfrm>
            <a:off x="1518100" y="1959534"/>
            <a:ext cx="242172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Rectángulo 18">
            <a:extLst>
              <a:ext uri="{FF2B5EF4-FFF2-40B4-BE49-F238E27FC236}">
                <a16:creationId xmlns:a16="http://schemas.microsoft.com/office/drawing/2014/main" id="{59C1037B-E946-442B-9214-34F6EAF95DD5}"/>
              </a:ext>
            </a:extLst>
          </p:cNvPr>
          <p:cNvSpPr/>
          <p:nvPr/>
        </p:nvSpPr>
        <p:spPr>
          <a:xfrm>
            <a:off x="5381941" y="3317962"/>
            <a:ext cx="3947726" cy="2200154"/>
          </a:xfrm>
          <a:prstGeom prst="rect">
            <a:avLst/>
          </a:prstGeom>
        </p:spPr>
        <p:txBody>
          <a:bodyPr wrap="square">
            <a:spAutoFit/>
          </a:bodyPr>
          <a:lstStyle/>
          <a:p>
            <a:pPr>
              <a:lnSpc>
                <a:spcPct val="107000"/>
              </a:lnSpc>
              <a:spcAft>
                <a:spcPts val="800"/>
              </a:spcAft>
            </a:pPr>
            <a:r>
              <a:rPr lang="es-ES" i="1" dirty="0">
                <a:solidFill>
                  <a:schemeClr val="accent6">
                    <a:lumMod val="20000"/>
                    <a:lumOff val="80000"/>
                  </a:schemeClr>
                </a:solidFill>
                <a:latin typeface="Arial" panose="020B0604020202020204" pitchFamily="34" charset="0"/>
                <a:ea typeface="Calibri" panose="020F0502020204030204" pitchFamily="34" charset="0"/>
                <a:cs typeface="Times New Roman" panose="02020603050405020304" pitchFamily="18" charset="0"/>
              </a:rPr>
              <a:t>Presentación del proyecto BIOVRA</a:t>
            </a:r>
          </a:p>
          <a:p>
            <a:pPr>
              <a:lnSpc>
                <a:spcPct val="107000"/>
              </a:lnSpc>
              <a:spcAft>
                <a:spcPts val="800"/>
              </a:spcAft>
            </a:pPr>
            <a:endParaRPr lang="es-ES" sz="700" i="1" dirty="0">
              <a:solidFill>
                <a:schemeClr val="accent6">
                  <a:lumMod val="20000"/>
                  <a:lumOff val="80000"/>
                </a:schemeClr>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i="1" dirty="0">
                <a:solidFill>
                  <a:schemeClr val="accent6">
                    <a:lumMod val="20000"/>
                    <a:lumOff val="80000"/>
                  </a:schemeClr>
                </a:solidFill>
                <a:latin typeface="Arial" panose="020B0604020202020204" pitchFamily="34" charset="0"/>
                <a:ea typeface="Calibri" panose="020F0502020204030204" pitchFamily="34" charset="0"/>
                <a:cs typeface="Times New Roman" panose="02020603050405020304" pitchFamily="18" charset="0"/>
              </a:rPr>
              <a:t>Descripción de estrategias, prácticas y empresas participantes</a:t>
            </a:r>
          </a:p>
          <a:p>
            <a:pPr>
              <a:lnSpc>
                <a:spcPct val="107000"/>
              </a:lnSpc>
              <a:spcAft>
                <a:spcPts val="800"/>
              </a:spcAft>
            </a:pPr>
            <a:endParaRPr lang="es-ES" sz="700" i="1" dirty="0">
              <a:solidFill>
                <a:schemeClr val="accent6">
                  <a:lumMod val="20000"/>
                  <a:lumOff val="80000"/>
                </a:schemeClr>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i="1" dirty="0">
                <a:solidFill>
                  <a:schemeClr val="accent6">
                    <a:lumMod val="20000"/>
                    <a:lumOff val="80000"/>
                  </a:schemeClr>
                </a:solidFill>
                <a:latin typeface="Arial" panose="020B0604020202020204" pitchFamily="34" charset="0"/>
                <a:ea typeface="Calibri" panose="020F0502020204030204" pitchFamily="34" charset="0"/>
                <a:cs typeface="Times New Roman" panose="02020603050405020304" pitchFamily="18" charset="0"/>
              </a:rPr>
              <a:t>Formulario, ventajas y compromisos de participació</a:t>
            </a:r>
            <a:r>
              <a:rPr lang="es-ES" i="1" dirty="0">
                <a:solidFill>
                  <a:schemeClr val="accent5">
                    <a:lumMod val="20000"/>
                    <a:lumOff val="80000"/>
                  </a:schemeClr>
                </a:solidFill>
                <a:latin typeface="Arial" panose="020B0604020202020204" pitchFamily="34" charset="0"/>
                <a:ea typeface="Calibri" panose="020F0502020204030204" pitchFamily="34" charset="0"/>
                <a:cs typeface="Times New Roman" panose="02020603050405020304" pitchFamily="18" charset="0"/>
              </a:rPr>
              <a:t>n</a:t>
            </a:r>
            <a:endParaRPr lang="es-ES" sz="1100" i="1" dirty="0">
              <a:solidFill>
                <a:schemeClr val="accent5">
                  <a:lumMod val="20000"/>
                  <a:lumOff val="8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1" name="Gráfico 20" descr="Calendario diario">
            <a:extLst>
              <a:ext uri="{FF2B5EF4-FFF2-40B4-BE49-F238E27FC236}">
                <a16:creationId xmlns:a16="http://schemas.microsoft.com/office/drawing/2014/main" id="{5077B320-F0CE-460E-AC41-AAAB104EB5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08838" y="3665852"/>
            <a:ext cx="476435" cy="476435"/>
          </a:xfrm>
          <a:prstGeom prst="rect">
            <a:avLst/>
          </a:prstGeom>
        </p:spPr>
      </p:pic>
      <p:pic>
        <p:nvPicPr>
          <p:cNvPr id="23" name="Gráfico 22" descr="Reloj">
            <a:extLst>
              <a:ext uri="{FF2B5EF4-FFF2-40B4-BE49-F238E27FC236}">
                <a16:creationId xmlns:a16="http://schemas.microsoft.com/office/drawing/2014/main" id="{156E10A3-9631-46D4-BD4B-10123922DCB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8176" y="4730113"/>
            <a:ext cx="504000" cy="504000"/>
          </a:xfrm>
          <a:prstGeom prst="rect">
            <a:avLst/>
          </a:prstGeom>
        </p:spPr>
      </p:pic>
      <p:sp>
        <p:nvSpPr>
          <p:cNvPr id="24" name="Rectángulo 23">
            <a:extLst>
              <a:ext uri="{FF2B5EF4-FFF2-40B4-BE49-F238E27FC236}">
                <a16:creationId xmlns:a16="http://schemas.microsoft.com/office/drawing/2014/main" id="{9883C010-1F21-4BF3-BDF1-AEE2FA6E0B5C}"/>
              </a:ext>
            </a:extLst>
          </p:cNvPr>
          <p:cNvSpPr/>
          <p:nvPr/>
        </p:nvSpPr>
        <p:spPr>
          <a:xfrm>
            <a:off x="1997177" y="3240321"/>
            <a:ext cx="2301734" cy="1966949"/>
          </a:xfrm>
          <a:prstGeom prst="rect">
            <a:avLst/>
          </a:prstGeom>
        </p:spPr>
        <p:txBody>
          <a:bodyPr wrap="square">
            <a:spAutoFit/>
          </a:bodyPr>
          <a:lstStyle/>
          <a:p>
            <a:pPr algn="ctr">
              <a:lnSpc>
                <a:spcPct val="107000"/>
              </a:lnSpc>
              <a:spcAft>
                <a:spcPts val="800"/>
              </a:spcAft>
            </a:pPr>
            <a:endParaRPr lang="es-ES" sz="6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s-ES" b="1" dirty="0">
                <a:solidFill>
                  <a:schemeClr val="bg1"/>
                </a:solidFill>
                <a:latin typeface="Arial" panose="020B0604020202020204" pitchFamily="34" charset="0"/>
                <a:ea typeface="Calibri" panose="020F0502020204030204" pitchFamily="34" charset="0"/>
                <a:cs typeface="Arial" panose="020B0604020202020204" pitchFamily="34" charset="0"/>
              </a:rPr>
              <a:t>26 de junio 2026</a:t>
            </a:r>
          </a:p>
          <a:p>
            <a:pPr>
              <a:lnSpc>
                <a:spcPct val="107000"/>
              </a:lnSpc>
              <a:spcAft>
                <a:spcPts val="800"/>
              </a:spcAft>
            </a:pPr>
            <a:r>
              <a:rPr lang="es-ES" sz="1200" b="1" dirty="0">
                <a:solidFill>
                  <a:schemeClr val="bg1"/>
                </a:solidFill>
                <a:latin typeface="Arial" panose="020B0604020202020204" pitchFamily="34" charset="0"/>
                <a:ea typeface="Calibri" panose="020F0502020204030204" pitchFamily="34" charset="0"/>
                <a:cs typeface="Arial" panose="020B0604020202020204" pitchFamily="34" charset="0"/>
              </a:rPr>
              <a:t>JORNADA ONLINE </a:t>
            </a:r>
          </a:p>
          <a:p>
            <a:pPr>
              <a:lnSpc>
                <a:spcPct val="107000"/>
              </a:lnSpc>
              <a:spcAft>
                <a:spcPts val="800"/>
              </a:spcAft>
            </a:pPr>
            <a:r>
              <a:rPr lang="es-ES" sz="1200" b="1" dirty="0">
                <a:solidFill>
                  <a:schemeClr val="bg1"/>
                </a:solidFill>
                <a:latin typeface="Arial" panose="020B0604020202020204" pitchFamily="34" charset="0"/>
                <a:ea typeface="Calibri" panose="020F0502020204030204" pitchFamily="34" charset="0"/>
                <a:cs typeface="Arial" panose="020B0604020202020204" pitchFamily="34" charset="0"/>
              </a:rPr>
              <a:t>INFORMATIVA </a:t>
            </a:r>
            <a:endParaRPr lang="es-ES" sz="12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s-ES"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s-ES" b="1" dirty="0">
                <a:solidFill>
                  <a:schemeClr val="bg1"/>
                </a:solidFill>
                <a:latin typeface="Arial" panose="020B0604020202020204" pitchFamily="34" charset="0"/>
                <a:ea typeface="Calibri" panose="020F0502020204030204" pitchFamily="34" charset="0"/>
                <a:cs typeface="Arial" panose="020B0604020202020204" pitchFamily="34" charset="0"/>
              </a:rPr>
              <a:t>11:00-12:30h</a:t>
            </a:r>
          </a:p>
        </p:txBody>
      </p:sp>
      <p:cxnSp>
        <p:nvCxnSpPr>
          <p:cNvPr id="25" name="Conector recto 24">
            <a:extLst>
              <a:ext uri="{FF2B5EF4-FFF2-40B4-BE49-F238E27FC236}">
                <a16:creationId xmlns:a16="http://schemas.microsoft.com/office/drawing/2014/main" id="{ED0ED41E-AD5B-4AC6-985A-43EFEE44275A}"/>
              </a:ext>
            </a:extLst>
          </p:cNvPr>
          <p:cNvCxnSpPr>
            <a:cxnSpLocks/>
          </p:cNvCxnSpPr>
          <p:nvPr/>
        </p:nvCxnSpPr>
        <p:spPr>
          <a:xfrm>
            <a:off x="4425695" y="3259490"/>
            <a:ext cx="0" cy="225311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30" name="Gráfico 29" descr="Maestro">
            <a:extLst>
              <a:ext uri="{FF2B5EF4-FFF2-40B4-BE49-F238E27FC236}">
                <a16:creationId xmlns:a16="http://schemas.microsoft.com/office/drawing/2014/main" id="{A68C23AA-0329-4A12-83CA-3793D1923EA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69637" y="3277395"/>
            <a:ext cx="432276" cy="432276"/>
          </a:xfrm>
          <a:prstGeom prst="rect">
            <a:avLst/>
          </a:prstGeom>
        </p:spPr>
      </p:pic>
      <p:sp>
        <p:nvSpPr>
          <p:cNvPr id="34" name="Elipse 33">
            <a:extLst>
              <a:ext uri="{FF2B5EF4-FFF2-40B4-BE49-F238E27FC236}">
                <a16:creationId xmlns:a16="http://schemas.microsoft.com/office/drawing/2014/main" id="{6DE61C71-4EFD-4524-A060-B3242ADDC030}"/>
              </a:ext>
            </a:extLst>
          </p:cNvPr>
          <p:cNvSpPr/>
          <p:nvPr/>
        </p:nvSpPr>
        <p:spPr>
          <a:xfrm>
            <a:off x="4697422" y="3172009"/>
            <a:ext cx="615226" cy="61142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Elipse 35">
            <a:extLst>
              <a:ext uri="{FF2B5EF4-FFF2-40B4-BE49-F238E27FC236}">
                <a16:creationId xmlns:a16="http://schemas.microsoft.com/office/drawing/2014/main" id="{C1A0C3CF-6B81-4754-B119-49F73EFFCABD}"/>
              </a:ext>
            </a:extLst>
          </p:cNvPr>
          <p:cNvSpPr/>
          <p:nvPr/>
        </p:nvSpPr>
        <p:spPr>
          <a:xfrm>
            <a:off x="1335224" y="3598357"/>
            <a:ext cx="615226" cy="61142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Elipse 36">
            <a:extLst>
              <a:ext uri="{FF2B5EF4-FFF2-40B4-BE49-F238E27FC236}">
                <a16:creationId xmlns:a16="http://schemas.microsoft.com/office/drawing/2014/main" id="{34AD833A-427A-4AF7-A0A5-CA833AAF94B5}"/>
              </a:ext>
            </a:extLst>
          </p:cNvPr>
          <p:cNvSpPr/>
          <p:nvPr/>
        </p:nvSpPr>
        <p:spPr>
          <a:xfrm>
            <a:off x="1325785" y="4676889"/>
            <a:ext cx="615226" cy="61142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9" name="Gráfico 38" descr="Objetivo">
            <a:extLst>
              <a:ext uri="{FF2B5EF4-FFF2-40B4-BE49-F238E27FC236}">
                <a16:creationId xmlns:a16="http://schemas.microsoft.com/office/drawing/2014/main" id="{A1387568-6AEE-4979-8436-283A9F6B74D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40507" y="4055201"/>
            <a:ext cx="500690" cy="500690"/>
          </a:xfrm>
          <a:prstGeom prst="rect">
            <a:avLst/>
          </a:prstGeom>
        </p:spPr>
      </p:pic>
      <p:sp>
        <p:nvSpPr>
          <p:cNvPr id="42" name="Elipse 41">
            <a:extLst>
              <a:ext uri="{FF2B5EF4-FFF2-40B4-BE49-F238E27FC236}">
                <a16:creationId xmlns:a16="http://schemas.microsoft.com/office/drawing/2014/main" id="{82932B47-1A81-422C-B6FA-EEBFD2D724FD}"/>
              </a:ext>
            </a:extLst>
          </p:cNvPr>
          <p:cNvSpPr/>
          <p:nvPr/>
        </p:nvSpPr>
        <p:spPr>
          <a:xfrm>
            <a:off x="4682274" y="3982921"/>
            <a:ext cx="615226" cy="61142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Gráfico 43" descr="Usuarios">
            <a:extLst>
              <a:ext uri="{FF2B5EF4-FFF2-40B4-BE49-F238E27FC236}">
                <a16:creationId xmlns:a16="http://schemas.microsoft.com/office/drawing/2014/main" id="{EE4602A9-AFF8-4512-944D-6EB36E76562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40508" y="4922431"/>
            <a:ext cx="542561" cy="542561"/>
          </a:xfrm>
          <a:prstGeom prst="rect">
            <a:avLst/>
          </a:prstGeom>
        </p:spPr>
      </p:pic>
      <p:sp>
        <p:nvSpPr>
          <p:cNvPr id="45" name="Elipse 44">
            <a:extLst>
              <a:ext uri="{FF2B5EF4-FFF2-40B4-BE49-F238E27FC236}">
                <a16:creationId xmlns:a16="http://schemas.microsoft.com/office/drawing/2014/main" id="{4D21A0CD-5370-41B2-A3F9-B070452D290B}"/>
              </a:ext>
            </a:extLst>
          </p:cNvPr>
          <p:cNvSpPr/>
          <p:nvPr/>
        </p:nvSpPr>
        <p:spPr>
          <a:xfrm>
            <a:off x="4693780" y="4871221"/>
            <a:ext cx="615226" cy="61142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DB8453AA-8560-4FDE-91D8-81AA4FF030BC}"/>
              </a:ext>
            </a:extLst>
          </p:cNvPr>
          <p:cNvSpPr/>
          <p:nvPr/>
        </p:nvSpPr>
        <p:spPr>
          <a:xfrm>
            <a:off x="2770141" y="5801498"/>
            <a:ext cx="3610067" cy="523220"/>
          </a:xfrm>
          <a:prstGeom prst="rect">
            <a:avLst/>
          </a:prstGeom>
        </p:spPr>
        <p:txBody>
          <a:bodyPr wrap="square">
            <a:spAutoFit/>
          </a:bodyPr>
          <a:lstStyle/>
          <a:p>
            <a:r>
              <a:rPr lang="en-GB" sz="1400" b="1" i="1" u="sng" dirty="0">
                <a:solidFill>
                  <a:srgbClr val="0070C0"/>
                </a:solidFill>
                <a:hlinkClick r:id="rId17"/>
              </a:rPr>
              <a:t>https://us06web.zoom.us/j/84762572855?pwd=dFqboCh0AAsYULFPtbGm42hvtbWzbl.1 </a:t>
            </a:r>
            <a:endParaRPr lang="en-GB" sz="1400" b="1" i="1" u="sng" dirty="0">
              <a:solidFill>
                <a:srgbClr val="0070C0"/>
              </a:solidFill>
            </a:endParaRPr>
          </a:p>
        </p:txBody>
      </p:sp>
      <p:sp>
        <p:nvSpPr>
          <p:cNvPr id="31" name="CuadroTexto 30">
            <a:extLst>
              <a:ext uri="{FF2B5EF4-FFF2-40B4-BE49-F238E27FC236}">
                <a16:creationId xmlns:a16="http://schemas.microsoft.com/office/drawing/2014/main" id="{A1256D5F-AFC3-4D60-A457-998BBA596AF0}"/>
              </a:ext>
            </a:extLst>
          </p:cNvPr>
          <p:cNvSpPr txBox="1"/>
          <p:nvPr/>
        </p:nvSpPr>
        <p:spPr>
          <a:xfrm>
            <a:off x="1576822" y="6389588"/>
            <a:ext cx="4878886" cy="338554"/>
          </a:xfrm>
          <a:prstGeom prst="rect">
            <a:avLst/>
          </a:prstGeom>
          <a:noFill/>
        </p:spPr>
        <p:txBody>
          <a:bodyPr wrap="square" rtlCol="0">
            <a:spAutoFit/>
          </a:bodyPr>
          <a:lstStyle/>
          <a:p>
            <a:r>
              <a:rPr lang="es-ES" sz="1400" b="1" i="1" dirty="0"/>
              <a:t>DESEO MÁS INFORMACIÓN Y PARTICIPAR   -&gt;  </a:t>
            </a:r>
            <a:r>
              <a:rPr lang="es-ES" sz="1600" b="1" i="1" dirty="0">
                <a:solidFill>
                  <a:srgbClr val="0070C0"/>
                </a:solidFill>
                <a:highlight>
                  <a:srgbClr val="FFFF00"/>
                </a:highlight>
                <a:hlinkClick r:id="rId18"/>
              </a:rPr>
              <a:t>AQUÍ</a:t>
            </a:r>
            <a:endParaRPr lang="es-ES" sz="1400" b="1" i="1" dirty="0">
              <a:solidFill>
                <a:srgbClr val="0070C0"/>
              </a:solidFill>
              <a:highlight>
                <a:srgbClr val="FFFF00"/>
              </a:highlight>
            </a:endParaRPr>
          </a:p>
        </p:txBody>
      </p:sp>
      <p:pic>
        <p:nvPicPr>
          <p:cNvPr id="22" name="Gráfico 21" descr="Documento">
            <a:extLst>
              <a:ext uri="{FF2B5EF4-FFF2-40B4-BE49-F238E27FC236}">
                <a16:creationId xmlns:a16="http://schemas.microsoft.com/office/drawing/2014/main" id="{DC4DF08D-EDB7-442A-806B-66A7C406CBB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71673" y="6342075"/>
            <a:ext cx="397976" cy="397976"/>
          </a:xfrm>
          <a:prstGeom prst="rect">
            <a:avLst/>
          </a:prstGeom>
        </p:spPr>
      </p:pic>
      <p:pic>
        <p:nvPicPr>
          <p:cNvPr id="27" name="Gráfico 26" descr="Cursor">
            <a:extLst>
              <a:ext uri="{FF2B5EF4-FFF2-40B4-BE49-F238E27FC236}">
                <a16:creationId xmlns:a16="http://schemas.microsoft.com/office/drawing/2014/main" id="{E527D951-27E0-4258-AF5E-61EEC10BE52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flipH="1">
            <a:off x="1195130" y="5874036"/>
            <a:ext cx="342417" cy="342417"/>
          </a:xfrm>
          <a:prstGeom prst="rect">
            <a:avLst/>
          </a:prstGeom>
        </p:spPr>
      </p:pic>
      <p:pic>
        <p:nvPicPr>
          <p:cNvPr id="14" name="Imagen 13">
            <a:extLst>
              <a:ext uri="{FF2B5EF4-FFF2-40B4-BE49-F238E27FC236}">
                <a16:creationId xmlns:a16="http://schemas.microsoft.com/office/drawing/2014/main" id="{A037C515-BBA1-0D58-498C-FFA5BF35368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494911" y="6157012"/>
            <a:ext cx="1105853" cy="335412"/>
          </a:xfrm>
          <a:prstGeom prst="rect">
            <a:avLst/>
          </a:prstGeom>
        </p:spPr>
      </p:pic>
      <p:pic>
        <p:nvPicPr>
          <p:cNvPr id="2" name="Imagen 1" descr="Logotipo&#10;&#10;El contenido generado por IA puede ser incorrecto.">
            <a:extLst>
              <a:ext uri="{FF2B5EF4-FFF2-40B4-BE49-F238E27FC236}">
                <a16:creationId xmlns:a16="http://schemas.microsoft.com/office/drawing/2014/main" id="{CF190AB2-085A-9BCD-421E-0A41089615A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183732" y="6157012"/>
            <a:ext cx="1751328" cy="321077"/>
          </a:xfrm>
          <a:prstGeom prst="rect">
            <a:avLst/>
          </a:prstGeom>
        </p:spPr>
      </p:pic>
    </p:spTree>
    <p:extLst>
      <p:ext uri="{BB962C8B-B14F-4D97-AF65-F5344CB8AC3E}">
        <p14:creationId xmlns:p14="http://schemas.microsoft.com/office/powerpoint/2010/main" val="3496622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0EF13E83-91AE-48A0-B573-50735D3F2E0E}"/>
              </a:ext>
            </a:extLst>
          </p:cNvPr>
          <p:cNvSpPr>
            <a:spLocks noGrp="1"/>
          </p:cNvSpPr>
          <p:nvPr>
            <p:ph type="body" idx="1"/>
          </p:nvPr>
        </p:nvSpPr>
        <p:spPr>
          <a:xfrm>
            <a:off x="836612" y="256381"/>
            <a:ext cx="5157787" cy="823912"/>
          </a:xfrm>
        </p:spPr>
        <p:style>
          <a:lnRef idx="3">
            <a:schemeClr val="lt1"/>
          </a:lnRef>
          <a:fillRef idx="1">
            <a:schemeClr val="accent2"/>
          </a:fillRef>
          <a:effectRef idx="1">
            <a:schemeClr val="accent2"/>
          </a:effectRef>
          <a:fontRef idx="minor">
            <a:schemeClr val="lt1"/>
          </a:fontRef>
        </p:style>
        <p:txBody>
          <a:bodyPr>
            <a:normAutofit lnSpcReduction="10000"/>
          </a:bodyPr>
          <a:lstStyle/>
          <a:p>
            <a:pPr algn="ctr"/>
            <a:r>
              <a:rPr lang="en-GB" dirty="0"/>
              <a:t>Enlace a la </a:t>
            </a:r>
            <a:r>
              <a:rPr lang="en-GB" dirty="0" err="1"/>
              <a:t>jornada</a:t>
            </a:r>
            <a:r>
              <a:rPr lang="en-GB" dirty="0"/>
              <a:t> </a:t>
            </a:r>
          </a:p>
          <a:p>
            <a:pPr algn="ctr"/>
            <a:r>
              <a:rPr lang="en-GB" dirty="0"/>
              <a:t>26 de </a:t>
            </a:r>
            <a:r>
              <a:rPr lang="en-GB" dirty="0" err="1"/>
              <a:t>junio</a:t>
            </a:r>
            <a:r>
              <a:rPr lang="en-GB" dirty="0"/>
              <a:t> 2026 11:00-12:30h</a:t>
            </a:r>
          </a:p>
        </p:txBody>
      </p:sp>
      <p:sp>
        <p:nvSpPr>
          <p:cNvPr id="11" name="Marcador de contenido 10">
            <a:extLst>
              <a:ext uri="{FF2B5EF4-FFF2-40B4-BE49-F238E27FC236}">
                <a16:creationId xmlns:a16="http://schemas.microsoft.com/office/drawing/2014/main" id="{2639F9DB-006A-4071-AD11-D6B97F1D90FF}"/>
              </a:ext>
            </a:extLst>
          </p:cNvPr>
          <p:cNvSpPr>
            <a:spLocks noGrp="1"/>
          </p:cNvSpPr>
          <p:nvPr>
            <p:ph sz="half" idx="2"/>
          </p:nvPr>
        </p:nvSpPr>
        <p:spPr/>
        <p:txBody>
          <a:bodyPr/>
          <a:lstStyle/>
          <a:p>
            <a:endParaRPr lang="en-GB" dirty="0"/>
          </a:p>
        </p:txBody>
      </p:sp>
      <p:sp>
        <p:nvSpPr>
          <p:cNvPr id="12" name="Marcador de texto 11">
            <a:extLst>
              <a:ext uri="{FF2B5EF4-FFF2-40B4-BE49-F238E27FC236}">
                <a16:creationId xmlns:a16="http://schemas.microsoft.com/office/drawing/2014/main" id="{6B91BCA3-453F-43AF-9A67-9681C7EB0D03}"/>
              </a:ext>
            </a:extLst>
          </p:cNvPr>
          <p:cNvSpPr>
            <a:spLocks noGrp="1"/>
          </p:cNvSpPr>
          <p:nvPr>
            <p:ph type="body" sz="quarter" idx="3"/>
          </p:nvPr>
        </p:nvSpPr>
        <p:spPr>
          <a:xfrm>
            <a:off x="6096000" y="256381"/>
            <a:ext cx="5183188" cy="823912"/>
          </a:xfrm>
        </p:spPr>
        <p:style>
          <a:lnRef idx="3">
            <a:schemeClr val="lt1"/>
          </a:lnRef>
          <a:fillRef idx="1">
            <a:schemeClr val="accent2"/>
          </a:fillRef>
          <a:effectRef idx="1">
            <a:schemeClr val="accent2"/>
          </a:effectRef>
          <a:fontRef idx="minor">
            <a:schemeClr val="lt1"/>
          </a:fontRef>
        </p:style>
        <p:txBody>
          <a:bodyPr>
            <a:normAutofit lnSpcReduction="10000"/>
          </a:bodyPr>
          <a:lstStyle/>
          <a:p>
            <a:pPr algn="ctr"/>
            <a:r>
              <a:rPr lang="en-GB" dirty="0"/>
              <a:t>Enlace al </a:t>
            </a:r>
            <a:r>
              <a:rPr lang="en-GB" dirty="0" err="1"/>
              <a:t>formulario</a:t>
            </a:r>
            <a:r>
              <a:rPr lang="en-GB" dirty="0"/>
              <a:t> de </a:t>
            </a:r>
            <a:r>
              <a:rPr lang="en-GB" dirty="0" err="1"/>
              <a:t>interés</a:t>
            </a:r>
            <a:r>
              <a:rPr lang="en-GB" dirty="0"/>
              <a:t> </a:t>
            </a:r>
            <a:r>
              <a:rPr lang="en-GB" dirty="0" err="1"/>
              <a:t>en</a:t>
            </a:r>
            <a:r>
              <a:rPr lang="en-GB" dirty="0"/>
              <a:t> </a:t>
            </a:r>
            <a:r>
              <a:rPr lang="en-GB" dirty="0" err="1"/>
              <a:t>participar</a:t>
            </a:r>
            <a:endParaRPr lang="en-GB" dirty="0"/>
          </a:p>
        </p:txBody>
      </p:sp>
      <p:sp>
        <p:nvSpPr>
          <p:cNvPr id="13" name="Marcador de contenido 12">
            <a:extLst>
              <a:ext uri="{FF2B5EF4-FFF2-40B4-BE49-F238E27FC236}">
                <a16:creationId xmlns:a16="http://schemas.microsoft.com/office/drawing/2014/main" id="{2F0E0F3E-8DA9-48D6-87CF-5EDB10201F22}"/>
              </a:ext>
            </a:extLst>
          </p:cNvPr>
          <p:cNvSpPr>
            <a:spLocks noGrp="1"/>
          </p:cNvSpPr>
          <p:nvPr>
            <p:ph sz="quarter" idx="4"/>
          </p:nvPr>
        </p:nvSpPr>
        <p:spPr/>
        <p:txBody>
          <a:bodyPr/>
          <a:lstStyle/>
          <a:p>
            <a:endParaRPr lang="en-GB"/>
          </a:p>
        </p:txBody>
      </p:sp>
      <p:pic>
        <p:nvPicPr>
          <p:cNvPr id="7" name="Imagen 6">
            <a:extLst>
              <a:ext uri="{FF2B5EF4-FFF2-40B4-BE49-F238E27FC236}">
                <a16:creationId xmlns:a16="http://schemas.microsoft.com/office/drawing/2014/main" id="{3703603F-F378-474B-8DD1-599F22AC006C}"/>
              </a:ext>
            </a:extLst>
          </p:cNvPr>
          <p:cNvPicPr>
            <a:picLocks noChangeAspect="1"/>
          </p:cNvPicPr>
          <p:nvPr/>
        </p:nvPicPr>
        <p:blipFill>
          <a:blip r:embed="rId2"/>
          <a:stretch>
            <a:fillRect/>
          </a:stretch>
        </p:blipFill>
        <p:spPr>
          <a:xfrm>
            <a:off x="836612" y="1170147"/>
            <a:ext cx="4586380" cy="4593105"/>
          </a:xfrm>
          <a:prstGeom prst="rect">
            <a:avLst/>
          </a:prstGeom>
        </p:spPr>
      </p:pic>
      <p:pic>
        <p:nvPicPr>
          <p:cNvPr id="8" name="Imagen 7">
            <a:extLst>
              <a:ext uri="{FF2B5EF4-FFF2-40B4-BE49-F238E27FC236}">
                <a16:creationId xmlns:a16="http://schemas.microsoft.com/office/drawing/2014/main" id="{99B52E91-1D47-4C13-86C2-0AEA9495161E}"/>
              </a:ext>
            </a:extLst>
          </p:cNvPr>
          <p:cNvPicPr>
            <a:picLocks noChangeAspect="1"/>
          </p:cNvPicPr>
          <p:nvPr/>
        </p:nvPicPr>
        <p:blipFill>
          <a:blip r:embed="rId3"/>
          <a:stretch>
            <a:fillRect/>
          </a:stretch>
        </p:blipFill>
        <p:spPr>
          <a:xfrm>
            <a:off x="6546810" y="1255721"/>
            <a:ext cx="4586379" cy="4507531"/>
          </a:xfrm>
          <a:prstGeom prst="rect">
            <a:avLst/>
          </a:prstGeom>
        </p:spPr>
      </p:pic>
      <p:sp>
        <p:nvSpPr>
          <p:cNvPr id="14" name="Rectángulo 13">
            <a:extLst>
              <a:ext uri="{FF2B5EF4-FFF2-40B4-BE49-F238E27FC236}">
                <a16:creationId xmlns:a16="http://schemas.microsoft.com/office/drawing/2014/main" id="{EDE58816-D00A-4FC7-8FBB-17DF58144A18}"/>
              </a:ext>
            </a:extLst>
          </p:cNvPr>
          <p:cNvSpPr/>
          <p:nvPr/>
        </p:nvSpPr>
        <p:spPr>
          <a:xfrm>
            <a:off x="1324768" y="5763252"/>
            <a:ext cx="3610067" cy="523220"/>
          </a:xfrm>
          <a:prstGeom prst="rect">
            <a:avLst/>
          </a:prstGeom>
        </p:spPr>
        <p:txBody>
          <a:bodyPr wrap="square">
            <a:spAutoFit/>
          </a:bodyPr>
          <a:lstStyle/>
          <a:p>
            <a:r>
              <a:rPr lang="en-GB" sz="1400" b="1" i="1" u="sng" dirty="0">
                <a:solidFill>
                  <a:srgbClr val="0070C0"/>
                </a:solidFill>
                <a:hlinkClick r:id="rId4"/>
              </a:rPr>
              <a:t>https://us06web.zoom.us/j/84762572855?pwd=dFqboCh0AAsYULFPtbGm42hvtbWzbl.1 </a:t>
            </a:r>
            <a:endParaRPr lang="en-GB" sz="1400" b="1" i="1" u="sng" dirty="0">
              <a:solidFill>
                <a:srgbClr val="0070C0"/>
              </a:solidFill>
            </a:endParaRPr>
          </a:p>
        </p:txBody>
      </p:sp>
      <p:sp>
        <p:nvSpPr>
          <p:cNvPr id="15" name="Rectángulo 14">
            <a:extLst>
              <a:ext uri="{FF2B5EF4-FFF2-40B4-BE49-F238E27FC236}">
                <a16:creationId xmlns:a16="http://schemas.microsoft.com/office/drawing/2014/main" id="{9D46F14B-F0CA-48C0-AE12-A6F75222F02F}"/>
              </a:ext>
            </a:extLst>
          </p:cNvPr>
          <p:cNvSpPr/>
          <p:nvPr/>
        </p:nvSpPr>
        <p:spPr>
          <a:xfrm>
            <a:off x="6019801" y="5655530"/>
            <a:ext cx="6096000" cy="738664"/>
          </a:xfrm>
          <a:prstGeom prst="rect">
            <a:avLst/>
          </a:prstGeom>
        </p:spPr>
        <p:txBody>
          <a:bodyPr wrap="square">
            <a:spAutoFit/>
          </a:bodyPr>
          <a:lstStyle/>
          <a:p>
            <a:r>
              <a:rPr lang="en-GB" sz="1400" b="1" i="1" u="sng" dirty="0">
                <a:solidFill>
                  <a:srgbClr val="0070C0"/>
                </a:solidFill>
              </a:rPr>
              <a:t>https://forms.office.com/Pages/ResponsePage.aspx?id=DQSIkWdsW0yxEjajBLZtrQAAAAAAAAAAAAN</a:t>
            </a:r>
            <a:r>
              <a:rPr lang="en-GB" sz="1400" b="1" i="1" u="sng" dirty="0">
                <a:solidFill>
                  <a:srgbClr val="0070C0"/>
                </a:solidFill>
                <a:hlinkClick r:id="rId5"/>
              </a:rPr>
              <a:t>__</a:t>
            </a:r>
            <a:r>
              <a:rPr lang="en-GB" sz="1400" b="1" i="1" u="sng" dirty="0">
                <a:solidFill>
                  <a:srgbClr val="0070C0"/>
                </a:solidFill>
              </a:rPr>
              <a:t>tg11X5UOVk1VUNUMFI2VVdHVFM1RUtTWlVQS1YwNS4u</a:t>
            </a:r>
          </a:p>
        </p:txBody>
      </p:sp>
    </p:spTree>
    <p:extLst>
      <p:ext uri="{BB962C8B-B14F-4D97-AF65-F5344CB8AC3E}">
        <p14:creationId xmlns:p14="http://schemas.microsoft.com/office/powerpoint/2010/main" val="403699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0F6D3F-A8F7-45F1-98B7-E23E3DA61CFC}"/>
              </a:ext>
            </a:extLst>
          </p:cNvPr>
          <p:cNvSpPr>
            <a:spLocks noGrp="1"/>
          </p:cNvSpPr>
          <p:nvPr>
            <p:ph type="title"/>
          </p:nvPr>
        </p:nvSpPr>
        <p:spPr/>
        <p:txBody>
          <a:bodyPr/>
          <a:lstStyle/>
          <a:p>
            <a:r>
              <a:rPr lang="es-ES"/>
              <a:t>Conclusiones</a:t>
            </a:r>
          </a:p>
        </p:txBody>
      </p:sp>
      <p:sp>
        <p:nvSpPr>
          <p:cNvPr id="3" name="Marcador de contenido 2">
            <a:extLst>
              <a:ext uri="{FF2B5EF4-FFF2-40B4-BE49-F238E27FC236}">
                <a16:creationId xmlns:a16="http://schemas.microsoft.com/office/drawing/2014/main" id="{8B76B9CE-0F71-4006-B1AD-52E592E0B7CB}"/>
              </a:ext>
            </a:extLst>
          </p:cNvPr>
          <p:cNvSpPr>
            <a:spLocks noGrp="1"/>
          </p:cNvSpPr>
          <p:nvPr>
            <p:ph idx="1"/>
          </p:nvPr>
        </p:nvSpPr>
        <p:spPr>
          <a:xfrm>
            <a:off x="838201" y="1825625"/>
            <a:ext cx="6611754" cy="4351338"/>
          </a:xfrm>
        </p:spPr>
        <p:txBody>
          <a:bodyPr>
            <a:normAutofit fontScale="92500" lnSpcReduction="10000"/>
          </a:bodyPr>
          <a:lstStyle/>
          <a:p>
            <a:pPr marL="514350" indent="-514350">
              <a:buFont typeface="+mj-lt"/>
              <a:buAutoNum type="arabicPeriod"/>
            </a:pPr>
            <a:r>
              <a:rPr lang="es-ES" dirty="0"/>
              <a:t>Presión creciente sobre el uso de fertilizantes</a:t>
            </a:r>
          </a:p>
          <a:p>
            <a:pPr lvl="1"/>
            <a:r>
              <a:rPr lang="es-ES" dirty="0"/>
              <a:t>Precios</a:t>
            </a:r>
          </a:p>
          <a:p>
            <a:pPr lvl="1"/>
            <a:r>
              <a:rPr lang="es-ES" dirty="0"/>
              <a:t>Problemas ambientales derivados del uso indebido: ZONAS VULNERABLES</a:t>
            </a:r>
          </a:p>
          <a:p>
            <a:pPr marL="514350" indent="-514350">
              <a:buFont typeface="+mj-lt"/>
              <a:buAutoNum type="arabicPeriod"/>
            </a:pPr>
            <a:r>
              <a:rPr lang="es-ES" dirty="0"/>
              <a:t>La tecnología ayuda a optimizar (</a:t>
            </a:r>
            <a:r>
              <a:rPr lang="es-ES" sz="1300" dirty="0"/>
              <a:t>pronóstico David</a:t>
            </a:r>
            <a:r>
              <a:rPr lang="es-ES" dirty="0"/>
              <a:t>) </a:t>
            </a:r>
            <a:r>
              <a:rPr lang="es-ES" dirty="0">
                <a:solidFill>
                  <a:srgbClr val="FF0000"/>
                </a:solidFill>
              </a:rPr>
              <a:t>[</a:t>
            </a:r>
            <a:r>
              <a:rPr lang="es-ES" sz="1300" dirty="0">
                <a:solidFill>
                  <a:srgbClr val="FF0000"/>
                </a:solidFill>
              </a:rPr>
              <a:t>Pronóstico </a:t>
            </a:r>
            <a:r>
              <a:rPr lang="es-ES" sz="1300" dirty="0" err="1">
                <a:solidFill>
                  <a:srgbClr val="FF0000"/>
                </a:solidFill>
              </a:rPr>
              <a:t>ChatGPT</a:t>
            </a:r>
            <a:r>
              <a:rPr lang="es-ES" dirty="0">
                <a:solidFill>
                  <a:srgbClr val="FF0000"/>
                </a:solidFill>
              </a:rPr>
              <a:t>]</a:t>
            </a:r>
          </a:p>
          <a:p>
            <a:pPr lvl="1"/>
            <a:r>
              <a:rPr lang="es-ES" dirty="0"/>
              <a:t>Planes de abonado (a tiempo) (30%) </a:t>
            </a:r>
            <a:r>
              <a:rPr lang="es-ES" dirty="0">
                <a:solidFill>
                  <a:srgbClr val="FF0000"/>
                </a:solidFill>
              </a:rPr>
              <a:t>[10-30%]</a:t>
            </a:r>
          </a:p>
          <a:p>
            <a:pPr lvl="1"/>
            <a:r>
              <a:rPr lang="es-ES" dirty="0"/>
              <a:t>Dosificación variable (15%) </a:t>
            </a:r>
            <a:r>
              <a:rPr lang="es-ES" dirty="0">
                <a:solidFill>
                  <a:srgbClr val="FF0000"/>
                </a:solidFill>
              </a:rPr>
              <a:t>[5-20%]</a:t>
            </a:r>
          </a:p>
          <a:p>
            <a:pPr lvl="1"/>
            <a:r>
              <a:rPr lang="es-ES" dirty="0" err="1"/>
              <a:t>Autoguiados</a:t>
            </a:r>
            <a:r>
              <a:rPr lang="es-ES" dirty="0"/>
              <a:t> y control de secciones (5%) </a:t>
            </a:r>
            <a:r>
              <a:rPr lang="es-ES" dirty="0">
                <a:solidFill>
                  <a:srgbClr val="FF0000"/>
                </a:solidFill>
              </a:rPr>
              <a:t>[3-10%}</a:t>
            </a:r>
          </a:p>
          <a:p>
            <a:pPr lvl="1"/>
            <a:r>
              <a:rPr lang="es-ES" dirty="0"/>
              <a:t>Biotecnología (15%) </a:t>
            </a:r>
            <a:r>
              <a:rPr lang="es-ES" dirty="0">
                <a:solidFill>
                  <a:srgbClr val="FF0000"/>
                </a:solidFill>
              </a:rPr>
              <a:t>[0-10%]</a:t>
            </a:r>
          </a:p>
          <a:p>
            <a:pPr marL="514350" indent="-514350">
              <a:buFont typeface="+mj-lt"/>
              <a:buAutoNum type="arabicPeriod"/>
            </a:pPr>
            <a:r>
              <a:rPr lang="es-ES" dirty="0"/>
              <a:t>La tecnología hay que amortizarla</a:t>
            </a:r>
          </a:p>
          <a:p>
            <a:pPr lvl="1"/>
            <a:endParaRPr lang="es-ES" dirty="0"/>
          </a:p>
          <a:p>
            <a:pPr lvl="1"/>
            <a:endParaRPr lang="es-ES" dirty="0"/>
          </a:p>
        </p:txBody>
      </p:sp>
      <p:sp>
        <p:nvSpPr>
          <p:cNvPr id="6" name="Rectángulo 5">
            <a:extLst>
              <a:ext uri="{FF2B5EF4-FFF2-40B4-BE49-F238E27FC236}">
                <a16:creationId xmlns:a16="http://schemas.microsoft.com/office/drawing/2014/main" id="{90477D7C-A807-441B-82FE-D875657D8A3B}"/>
              </a:ext>
            </a:extLst>
          </p:cNvPr>
          <p:cNvSpPr/>
          <p:nvPr/>
        </p:nvSpPr>
        <p:spPr>
          <a:xfrm>
            <a:off x="7475822" y="305693"/>
            <a:ext cx="4581525" cy="249299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s-ES" i="1" dirty="0"/>
              <a:t>La vida de alrededor de la mitad de la humanidad con los hábitos actuales es posible gracias al proceso Haber–Bosch de síntesis de amoniaco. El proceso consume alrededor del 1% del suministro de energía primaria  global</a:t>
            </a:r>
          </a:p>
          <a:p>
            <a:r>
              <a:rPr lang="es-ES" i="1" dirty="0"/>
              <a:t> </a:t>
            </a:r>
            <a:r>
              <a:rPr lang="es-ES" sz="1200" i="1" dirty="0">
                <a:solidFill>
                  <a:srgbClr val="1F1F1F"/>
                </a:solidFill>
                <a:latin typeface="ElsevierGulliver"/>
              </a:rPr>
              <a:t>(</a:t>
            </a:r>
            <a:r>
              <a:rPr lang="es-ES" sz="1200" dirty="0" err="1"/>
              <a:t>Erisman</a:t>
            </a:r>
            <a:r>
              <a:rPr lang="es-ES" sz="1200" dirty="0"/>
              <a:t>, J., Sutton, M., Galloway, J. </a:t>
            </a:r>
            <a:r>
              <a:rPr lang="es-ES" sz="1200" i="1" dirty="0"/>
              <a:t>et al.</a:t>
            </a:r>
            <a:r>
              <a:rPr lang="es-ES" sz="1200" dirty="0"/>
              <a:t> </a:t>
            </a:r>
            <a:r>
              <a:rPr lang="es-ES" sz="1200" dirty="0" err="1"/>
              <a:t>How</a:t>
            </a:r>
            <a:r>
              <a:rPr lang="es-ES" sz="1200" dirty="0"/>
              <a:t> a </a:t>
            </a:r>
            <a:r>
              <a:rPr lang="es-ES" sz="1200" dirty="0" err="1"/>
              <a:t>century</a:t>
            </a:r>
            <a:r>
              <a:rPr lang="es-ES" sz="1200" dirty="0"/>
              <a:t> </a:t>
            </a:r>
            <a:r>
              <a:rPr lang="es-ES" sz="1200" dirty="0" err="1"/>
              <a:t>of</a:t>
            </a:r>
            <a:r>
              <a:rPr lang="es-ES" sz="1200" dirty="0"/>
              <a:t> </a:t>
            </a:r>
            <a:r>
              <a:rPr lang="es-ES" sz="1200" dirty="0" err="1"/>
              <a:t>ammonia</a:t>
            </a:r>
            <a:r>
              <a:rPr lang="es-ES" sz="1200" dirty="0"/>
              <a:t> </a:t>
            </a:r>
            <a:r>
              <a:rPr lang="es-ES" sz="1200" dirty="0" err="1"/>
              <a:t>synthesis</a:t>
            </a:r>
            <a:r>
              <a:rPr lang="es-ES" sz="1200" dirty="0"/>
              <a:t> </a:t>
            </a:r>
            <a:r>
              <a:rPr lang="es-ES" sz="1200" dirty="0" err="1"/>
              <a:t>changed</a:t>
            </a:r>
            <a:r>
              <a:rPr lang="es-ES" sz="1200" dirty="0"/>
              <a:t> </a:t>
            </a:r>
            <a:r>
              <a:rPr lang="es-ES" sz="1200" dirty="0" err="1"/>
              <a:t>the</a:t>
            </a:r>
            <a:r>
              <a:rPr lang="es-ES" sz="1200" dirty="0"/>
              <a:t> </a:t>
            </a:r>
            <a:r>
              <a:rPr lang="es-ES" sz="1200" dirty="0" err="1"/>
              <a:t>world</a:t>
            </a:r>
            <a:r>
              <a:rPr lang="es-ES" sz="1200" dirty="0"/>
              <a:t>. </a:t>
            </a:r>
            <a:r>
              <a:rPr lang="es-ES" sz="1200" i="1" dirty="0" err="1"/>
              <a:t>Nature</a:t>
            </a:r>
            <a:r>
              <a:rPr lang="es-ES" sz="1200" i="1" dirty="0"/>
              <a:t> </a:t>
            </a:r>
            <a:r>
              <a:rPr lang="es-ES" sz="1200" i="1" dirty="0" err="1"/>
              <a:t>Geosci</a:t>
            </a:r>
            <a:r>
              <a:rPr lang="es-ES" sz="1200" dirty="0"/>
              <a:t> </a:t>
            </a:r>
            <a:r>
              <a:rPr lang="es-ES" sz="1200" b="1" dirty="0"/>
              <a:t>1</a:t>
            </a:r>
            <a:r>
              <a:rPr lang="es-ES" sz="1200" dirty="0"/>
              <a:t>, 636–639 (2008). </a:t>
            </a:r>
            <a:r>
              <a:rPr lang="es-ES" sz="1200" dirty="0">
                <a:hlinkClick r:id="rId2"/>
              </a:rPr>
              <a:t>https://doi.org/10.1038/ngeo325</a:t>
            </a:r>
            <a:r>
              <a:rPr lang="es-ES" sz="1200" i="1" dirty="0">
                <a:solidFill>
                  <a:srgbClr val="1F1F1F"/>
                </a:solidFill>
                <a:latin typeface="ElsevierGulliver"/>
              </a:rPr>
              <a:t>) https://www.rpgroup.caltech.edu/aph150_human_impacts/assets/pdfs/Erisman_2008.pdf</a:t>
            </a:r>
            <a:endParaRPr lang="es-ES" dirty="0"/>
          </a:p>
        </p:txBody>
      </p:sp>
      <p:pic>
        <p:nvPicPr>
          <p:cNvPr id="8" name="Imagen 7">
            <a:extLst>
              <a:ext uri="{FF2B5EF4-FFF2-40B4-BE49-F238E27FC236}">
                <a16:creationId xmlns:a16="http://schemas.microsoft.com/office/drawing/2014/main" id="{B9EF8743-0518-4EA8-BA8E-639289DED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955" y="2933620"/>
            <a:ext cx="4581525" cy="3436144"/>
          </a:xfrm>
          <a:prstGeom prst="rect">
            <a:avLst/>
          </a:prstGeom>
        </p:spPr>
      </p:pic>
    </p:spTree>
    <p:extLst>
      <p:ext uri="{BB962C8B-B14F-4D97-AF65-F5344CB8AC3E}">
        <p14:creationId xmlns:p14="http://schemas.microsoft.com/office/powerpoint/2010/main" val="2491629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796194-4C42-4109-AF57-9517FDA2074A}"/>
              </a:ext>
            </a:extLst>
          </p:cNvPr>
          <p:cNvSpPr>
            <a:spLocks noGrp="1"/>
          </p:cNvSpPr>
          <p:nvPr>
            <p:ph type="title"/>
          </p:nvPr>
        </p:nvSpPr>
        <p:spPr/>
        <p:txBody>
          <a:bodyPr/>
          <a:lstStyle/>
          <a:p>
            <a:r>
              <a:rPr lang="en-GB" dirty="0" err="1"/>
              <a:t>Consultas</a:t>
            </a:r>
            <a:r>
              <a:rPr lang="en-GB" dirty="0"/>
              <a:t> </a:t>
            </a:r>
            <a:r>
              <a:rPr lang="en-GB" dirty="0" err="1"/>
              <a:t>realizadas</a:t>
            </a:r>
            <a:r>
              <a:rPr lang="en-GB" dirty="0"/>
              <a:t> a </a:t>
            </a:r>
            <a:r>
              <a:rPr lang="en-GB" dirty="0" err="1"/>
              <a:t>ChatGPT</a:t>
            </a:r>
            <a:r>
              <a:rPr lang="en-GB" dirty="0"/>
              <a:t> model 5.5 “thinking mode” 17/6/2026</a:t>
            </a:r>
          </a:p>
        </p:txBody>
      </p:sp>
      <p:sp>
        <p:nvSpPr>
          <p:cNvPr id="3" name="Marcador de contenido 2">
            <a:extLst>
              <a:ext uri="{FF2B5EF4-FFF2-40B4-BE49-F238E27FC236}">
                <a16:creationId xmlns:a16="http://schemas.microsoft.com/office/drawing/2014/main" id="{5081B587-4784-4173-BA07-9607489BEE9A}"/>
              </a:ext>
            </a:extLst>
          </p:cNvPr>
          <p:cNvSpPr>
            <a:spLocks noGrp="1"/>
          </p:cNvSpPr>
          <p:nvPr>
            <p:ph idx="1"/>
          </p:nvPr>
        </p:nvSpPr>
        <p:spPr>
          <a:xfrm>
            <a:off x="838200" y="1825625"/>
            <a:ext cx="10654364" cy="4351338"/>
          </a:xfrm>
        </p:spPr>
        <p:txBody>
          <a:bodyPr>
            <a:normAutofit/>
          </a:bodyPr>
          <a:lstStyle/>
          <a:p>
            <a:r>
              <a:rPr lang="en-US" sz="1400" dirty="0">
                <a:solidFill>
                  <a:srgbClr val="FF0000"/>
                </a:solidFill>
              </a:rPr>
              <a:t>How much fertilizer could be saved doing nutrient plan or nutrient budget-</a:t>
            </a:r>
            <a:r>
              <a:rPr lang="en-US" sz="1400" dirty="0"/>
              <a:t>&gt;A </a:t>
            </a:r>
            <a:r>
              <a:rPr lang="en-US" sz="1400" b="1" dirty="0"/>
              <a:t>nutrient plan / nutrient budget can often save </a:t>
            </a:r>
            <a:r>
              <a:rPr lang="en-US" sz="1400" b="1" dirty="0">
                <a:highlight>
                  <a:srgbClr val="FFFF00"/>
                </a:highlight>
              </a:rPr>
              <a:t>10–30%</a:t>
            </a:r>
            <a:r>
              <a:rPr lang="en-US" sz="1400" b="1" dirty="0"/>
              <a:t> of mineral fertilizer</a:t>
            </a:r>
          </a:p>
          <a:p>
            <a:r>
              <a:rPr lang="en-US" sz="1400" dirty="0">
                <a:solidFill>
                  <a:srgbClr val="FF0000"/>
                </a:solidFill>
              </a:rPr>
              <a:t>How much fertilizer could be saving because of a precision autosteering with control section</a:t>
            </a:r>
            <a:r>
              <a:rPr lang="en-US" sz="1400" dirty="0"/>
              <a:t>-&gt; With </a:t>
            </a:r>
            <a:r>
              <a:rPr lang="en-US" sz="1400" b="1" dirty="0"/>
              <a:t>precision autosteering + section control</a:t>
            </a:r>
            <a:r>
              <a:rPr lang="en-US" sz="1400" dirty="0"/>
              <a:t>, fertilizer saving is usually the fertilizer that would otherwise be wasted through </a:t>
            </a:r>
            <a:r>
              <a:rPr lang="en-US" sz="1400" b="1" dirty="0"/>
              <a:t>overlap</a:t>
            </a:r>
            <a:r>
              <a:rPr lang="en-US" sz="1400" dirty="0"/>
              <a:t>. A reasonable estimate is: </a:t>
            </a:r>
            <a:r>
              <a:rPr lang="en-US" sz="1400" b="1" dirty="0"/>
              <a:t>Typical fertilizer saving: </a:t>
            </a:r>
            <a:r>
              <a:rPr lang="en-US" sz="1400" b="1" dirty="0">
                <a:highlight>
                  <a:srgbClr val="FFFF00"/>
                </a:highlight>
              </a:rPr>
              <a:t>3–10% </a:t>
            </a:r>
            <a:r>
              <a:rPr lang="en-US" sz="1400" b="1" dirty="0"/>
              <a:t>High saving in irregular fields: 10–15% or more Low saving in large rectangular fields: 1–3%</a:t>
            </a:r>
          </a:p>
          <a:p>
            <a:r>
              <a:rPr lang="en-US" sz="1400" dirty="0">
                <a:solidFill>
                  <a:srgbClr val="FF0000"/>
                </a:solidFill>
              </a:rPr>
              <a:t>How much fertilizer could be saving because of variable rate application</a:t>
            </a:r>
            <a:r>
              <a:rPr lang="en-US" sz="1400" dirty="0"/>
              <a:t>-&gt;With variable rate application (VRA), fertilizer saving usually comes from reducing rates in parts of the field that already have enough nutrients or have lower yield </a:t>
            </a:r>
            <a:r>
              <a:rPr lang="en-US" sz="1400" dirty="0" err="1"/>
              <a:t>potential.A</a:t>
            </a:r>
            <a:r>
              <a:rPr lang="en-US" sz="1400" dirty="0"/>
              <a:t> realistic estimate </a:t>
            </a:r>
            <a:r>
              <a:rPr lang="en-US" sz="1400" dirty="0" err="1"/>
              <a:t>is:</a:t>
            </a:r>
            <a:r>
              <a:rPr lang="en-US" sz="1400" dirty="0" err="1">
                <a:highlight>
                  <a:srgbClr val="FFFF00"/>
                </a:highlight>
              </a:rPr>
              <a:t>Typical</a:t>
            </a:r>
            <a:r>
              <a:rPr lang="en-US" sz="1400" dirty="0">
                <a:highlight>
                  <a:srgbClr val="FFFF00"/>
                </a:highlight>
              </a:rPr>
              <a:t> fertilizer saving: 5–20%</a:t>
            </a:r>
            <a:r>
              <a:rPr lang="en-US" sz="1400" dirty="0"/>
              <a:t>Common planning value: 10–15%High saving: 20–30% in very variable fields or where previous uniform rates were excessive.</a:t>
            </a:r>
          </a:p>
          <a:p>
            <a:r>
              <a:rPr lang="en-US" sz="1400" dirty="0">
                <a:solidFill>
                  <a:srgbClr val="FF0000"/>
                </a:solidFill>
              </a:rPr>
              <a:t>How much fertilizer could be saving because of using </a:t>
            </a:r>
            <a:r>
              <a:rPr lang="en-US" sz="1400" dirty="0" err="1">
                <a:solidFill>
                  <a:srgbClr val="FF0000"/>
                </a:solidFill>
              </a:rPr>
              <a:t>biostimulants</a:t>
            </a:r>
            <a:r>
              <a:rPr lang="en-US" sz="1400" dirty="0">
                <a:solidFill>
                  <a:srgbClr val="FF0000"/>
                </a:solidFill>
              </a:rPr>
              <a:t> or biological inhibitors-</a:t>
            </a:r>
            <a:r>
              <a:rPr lang="en-US" sz="1400" dirty="0"/>
              <a:t>&gt;For </a:t>
            </a:r>
            <a:r>
              <a:rPr lang="en-US" sz="1400" dirty="0" err="1"/>
              <a:t>biostimulants</a:t>
            </a:r>
            <a:r>
              <a:rPr lang="en-US" sz="1400" dirty="0"/>
              <a:t> or biological inhibitors, the fertilizer saving is more uncertain than with autosteer, section control or variable-rate application. A good planning estimate is:</a:t>
            </a:r>
          </a:p>
          <a:p>
            <a:endParaRPr lang="en-US" sz="1400" dirty="0"/>
          </a:p>
          <a:p>
            <a:endParaRPr lang="en-US" sz="1400" b="1" dirty="0"/>
          </a:p>
          <a:p>
            <a:endParaRPr lang="en-US" sz="1400" dirty="0"/>
          </a:p>
          <a:p>
            <a:endParaRPr lang="en-US" sz="1400" b="1" dirty="0"/>
          </a:p>
          <a:p>
            <a:endParaRPr lang="en-US" sz="1400" dirty="0"/>
          </a:p>
          <a:p>
            <a:endParaRPr lang="en-GB" sz="1400" dirty="0"/>
          </a:p>
        </p:txBody>
      </p:sp>
      <p:graphicFrame>
        <p:nvGraphicFramePr>
          <p:cNvPr id="4" name="Marcador de contenido 3">
            <a:extLst>
              <a:ext uri="{FF2B5EF4-FFF2-40B4-BE49-F238E27FC236}">
                <a16:creationId xmlns:a16="http://schemas.microsoft.com/office/drawing/2014/main" id="{D7B13F26-3C37-47E6-AD3D-73A5B3061848}"/>
              </a:ext>
            </a:extLst>
          </p:cNvPr>
          <p:cNvGraphicFramePr>
            <a:graphicFrameLocks/>
          </p:cNvGraphicFramePr>
          <p:nvPr>
            <p:extLst>
              <p:ext uri="{D42A27DB-BD31-4B8C-83A1-F6EECF244321}">
                <p14:modId xmlns:p14="http://schemas.microsoft.com/office/powerpoint/2010/main" val="4207516962"/>
              </p:ext>
            </p:extLst>
          </p:nvPr>
        </p:nvGraphicFramePr>
        <p:xfrm>
          <a:off x="1069207" y="4609699"/>
          <a:ext cx="10515600" cy="1798320"/>
        </p:xfrm>
        <a:graphic>
          <a:graphicData uri="http://schemas.openxmlformats.org/drawingml/2006/table">
            <a:tbl>
              <a:tblPr/>
              <a:tblGrid>
                <a:gridCol w="3505200">
                  <a:extLst>
                    <a:ext uri="{9D8B030D-6E8A-4147-A177-3AD203B41FA5}">
                      <a16:colId xmlns:a16="http://schemas.microsoft.com/office/drawing/2014/main" val="998591"/>
                    </a:ext>
                  </a:extLst>
                </a:gridCol>
                <a:gridCol w="3505200">
                  <a:extLst>
                    <a:ext uri="{9D8B030D-6E8A-4147-A177-3AD203B41FA5}">
                      <a16:colId xmlns:a16="http://schemas.microsoft.com/office/drawing/2014/main" val="2355776940"/>
                    </a:ext>
                  </a:extLst>
                </a:gridCol>
                <a:gridCol w="3505200">
                  <a:extLst>
                    <a:ext uri="{9D8B030D-6E8A-4147-A177-3AD203B41FA5}">
                      <a16:colId xmlns:a16="http://schemas.microsoft.com/office/drawing/2014/main" val="2821049667"/>
                    </a:ext>
                  </a:extLst>
                </a:gridCol>
              </a:tblGrid>
              <a:tr h="0">
                <a:tc>
                  <a:txBody>
                    <a:bodyPr/>
                    <a:lstStyle/>
                    <a:p>
                      <a:r>
                        <a:rPr lang="es-ES" sz="1100"/>
                        <a:t>Technology</a:t>
                      </a:r>
                    </a:p>
                  </a:txBody>
                  <a:tcPr anchor="ctr">
                    <a:lnL>
                      <a:noFill/>
                    </a:lnL>
                    <a:lnR>
                      <a:noFill/>
                    </a:lnR>
                    <a:lnT>
                      <a:noFill/>
                    </a:lnT>
                    <a:lnB>
                      <a:noFill/>
                    </a:lnB>
                  </a:tcPr>
                </a:tc>
                <a:tc>
                  <a:txBody>
                    <a:bodyPr/>
                    <a:lstStyle/>
                    <a:p>
                      <a:pPr algn="r"/>
                      <a:r>
                        <a:rPr lang="es-ES" sz="1100" dirty="0" err="1"/>
                        <a:t>Realistic</a:t>
                      </a:r>
                      <a:r>
                        <a:rPr lang="es-ES" sz="1100" dirty="0"/>
                        <a:t> </a:t>
                      </a:r>
                      <a:r>
                        <a:rPr lang="es-ES" sz="1100" dirty="0" err="1"/>
                        <a:t>fertilizer</a:t>
                      </a:r>
                      <a:r>
                        <a:rPr lang="es-ES" sz="1100" dirty="0"/>
                        <a:t> </a:t>
                      </a:r>
                      <a:r>
                        <a:rPr lang="es-ES" sz="1100" dirty="0" err="1"/>
                        <a:t>saving</a:t>
                      </a:r>
                      <a:endParaRPr lang="es-ES" sz="1100" dirty="0"/>
                    </a:p>
                  </a:txBody>
                  <a:tcPr anchor="ctr">
                    <a:lnL>
                      <a:noFill/>
                    </a:lnL>
                    <a:lnR>
                      <a:noFill/>
                    </a:lnR>
                    <a:lnT>
                      <a:noFill/>
                    </a:lnT>
                    <a:lnB>
                      <a:noFill/>
                    </a:lnB>
                  </a:tcPr>
                </a:tc>
                <a:tc>
                  <a:txBody>
                    <a:bodyPr/>
                    <a:lstStyle/>
                    <a:p>
                      <a:r>
                        <a:rPr lang="es-ES" sz="1100" dirty="0" err="1"/>
                        <a:t>Best</a:t>
                      </a:r>
                      <a:r>
                        <a:rPr lang="es-ES" sz="1100" dirty="0"/>
                        <a:t> use</a:t>
                      </a:r>
                    </a:p>
                  </a:txBody>
                  <a:tcPr anchor="ctr">
                    <a:lnL>
                      <a:noFill/>
                    </a:lnL>
                    <a:lnR>
                      <a:noFill/>
                    </a:lnR>
                    <a:lnT>
                      <a:noFill/>
                    </a:lnT>
                    <a:lnB>
                      <a:noFill/>
                    </a:lnB>
                  </a:tcPr>
                </a:tc>
                <a:extLst>
                  <a:ext uri="{0D108BD9-81ED-4DB2-BD59-A6C34878D82A}">
                    <a16:rowId xmlns:a16="http://schemas.microsoft.com/office/drawing/2014/main" val="4055541955"/>
                  </a:ext>
                </a:extLst>
              </a:tr>
              <a:tr h="0">
                <a:tc>
                  <a:txBody>
                    <a:bodyPr/>
                    <a:lstStyle/>
                    <a:p>
                      <a:r>
                        <a:rPr lang="es-ES" sz="1100" b="1"/>
                        <a:t>Biostimulants</a:t>
                      </a:r>
                      <a:endParaRPr lang="es-ES" sz="1100"/>
                    </a:p>
                  </a:txBody>
                  <a:tcPr anchor="ctr">
                    <a:lnL>
                      <a:noFill/>
                    </a:lnL>
                    <a:lnR>
                      <a:noFill/>
                    </a:lnR>
                    <a:lnT>
                      <a:noFill/>
                    </a:lnT>
                    <a:lnB>
                      <a:noFill/>
                    </a:lnB>
                  </a:tcPr>
                </a:tc>
                <a:tc>
                  <a:txBody>
                    <a:bodyPr/>
                    <a:lstStyle/>
                    <a:p>
                      <a:pPr algn="r"/>
                      <a:r>
                        <a:rPr lang="en-US" sz="1100" b="1" dirty="0">
                          <a:highlight>
                            <a:srgbClr val="FFFF00"/>
                          </a:highlight>
                        </a:rPr>
                        <a:t>0–10%</a:t>
                      </a:r>
                      <a:r>
                        <a:rPr lang="en-US" sz="1100" dirty="0">
                          <a:highlight>
                            <a:srgbClr val="FFFF00"/>
                          </a:highlight>
                        </a:rPr>
                        <a:t> normally</a:t>
                      </a:r>
                      <a:r>
                        <a:rPr lang="en-US" sz="1100" dirty="0"/>
                        <a:t>; </a:t>
                      </a:r>
                      <a:r>
                        <a:rPr lang="en-US" sz="1100" b="1" dirty="0"/>
                        <a:t>5–15%</a:t>
                      </a:r>
                      <a:r>
                        <a:rPr lang="en-US" sz="1100" dirty="0"/>
                        <a:t> if well validated locally</a:t>
                      </a:r>
                    </a:p>
                  </a:txBody>
                  <a:tcPr anchor="ctr">
                    <a:lnL>
                      <a:noFill/>
                    </a:lnL>
                    <a:lnR>
                      <a:noFill/>
                    </a:lnR>
                    <a:lnT>
                      <a:noFill/>
                    </a:lnT>
                    <a:lnB>
                      <a:noFill/>
                    </a:lnB>
                  </a:tcPr>
                </a:tc>
                <a:tc>
                  <a:txBody>
                    <a:bodyPr/>
                    <a:lstStyle/>
                    <a:p>
                      <a:r>
                        <a:rPr lang="en-US" sz="1100" dirty="0"/>
                        <a:t>Improve nutrient uptake, root growth, stress tolerance, nutrient use efficiency</a:t>
                      </a:r>
                    </a:p>
                  </a:txBody>
                  <a:tcPr anchor="ctr">
                    <a:lnL>
                      <a:noFill/>
                    </a:lnL>
                    <a:lnR>
                      <a:noFill/>
                    </a:lnR>
                    <a:lnT>
                      <a:noFill/>
                    </a:lnT>
                    <a:lnB>
                      <a:noFill/>
                    </a:lnB>
                  </a:tcPr>
                </a:tc>
                <a:extLst>
                  <a:ext uri="{0D108BD9-81ED-4DB2-BD59-A6C34878D82A}">
                    <a16:rowId xmlns:a16="http://schemas.microsoft.com/office/drawing/2014/main" val="1722460917"/>
                  </a:ext>
                </a:extLst>
              </a:tr>
              <a:tr h="0">
                <a:tc>
                  <a:txBody>
                    <a:bodyPr/>
                    <a:lstStyle/>
                    <a:p>
                      <a:r>
                        <a:rPr lang="es-ES" sz="1100" b="1"/>
                        <a:t>Biofertilizers / microbial products</a:t>
                      </a:r>
                      <a:endParaRPr lang="es-ES" sz="1100"/>
                    </a:p>
                  </a:txBody>
                  <a:tcPr anchor="ctr">
                    <a:lnL>
                      <a:noFill/>
                    </a:lnL>
                    <a:lnR>
                      <a:noFill/>
                    </a:lnR>
                    <a:lnT>
                      <a:noFill/>
                    </a:lnT>
                    <a:lnB>
                      <a:noFill/>
                    </a:lnB>
                  </a:tcPr>
                </a:tc>
                <a:tc>
                  <a:txBody>
                    <a:bodyPr/>
                    <a:lstStyle/>
                    <a:p>
                      <a:pPr algn="r"/>
                      <a:r>
                        <a:rPr lang="es-ES" sz="1100" b="1" dirty="0"/>
                        <a:t>5–20%</a:t>
                      </a:r>
                      <a:r>
                        <a:rPr lang="es-ES" sz="1100" dirty="0"/>
                        <a:t> in favorable cases</a:t>
                      </a:r>
                    </a:p>
                  </a:txBody>
                  <a:tcPr anchor="ctr">
                    <a:lnL>
                      <a:noFill/>
                    </a:lnL>
                    <a:lnR>
                      <a:noFill/>
                    </a:lnR>
                    <a:lnT>
                      <a:noFill/>
                    </a:lnT>
                    <a:lnB>
                      <a:noFill/>
                    </a:lnB>
                  </a:tcPr>
                </a:tc>
                <a:tc>
                  <a:txBody>
                    <a:bodyPr/>
                    <a:lstStyle/>
                    <a:p>
                      <a:r>
                        <a:rPr lang="en-US" sz="1100"/>
                        <a:t>Partial replacement of N or P inputs, especially with legumes or P-solubilizing microbes</a:t>
                      </a:r>
                    </a:p>
                  </a:txBody>
                  <a:tcPr anchor="ctr">
                    <a:lnL>
                      <a:noFill/>
                    </a:lnL>
                    <a:lnR>
                      <a:noFill/>
                    </a:lnR>
                    <a:lnT>
                      <a:noFill/>
                    </a:lnT>
                    <a:lnB>
                      <a:noFill/>
                    </a:lnB>
                  </a:tcPr>
                </a:tc>
                <a:extLst>
                  <a:ext uri="{0D108BD9-81ED-4DB2-BD59-A6C34878D82A}">
                    <a16:rowId xmlns:a16="http://schemas.microsoft.com/office/drawing/2014/main" val="210940749"/>
                  </a:ext>
                </a:extLst>
              </a:tr>
              <a:tr h="0">
                <a:tc>
                  <a:txBody>
                    <a:bodyPr/>
                    <a:lstStyle/>
                    <a:p>
                      <a:r>
                        <a:rPr lang="en-US" sz="1100" b="1"/>
                        <a:t>Biological nitrification inhibitors / N efficiency enhancers</a:t>
                      </a:r>
                      <a:endParaRPr lang="en-US" sz="1100"/>
                    </a:p>
                  </a:txBody>
                  <a:tcPr anchor="ctr">
                    <a:lnL>
                      <a:noFill/>
                    </a:lnL>
                    <a:lnR>
                      <a:noFill/>
                    </a:lnR>
                    <a:lnT>
                      <a:noFill/>
                    </a:lnT>
                    <a:lnB>
                      <a:noFill/>
                    </a:lnB>
                  </a:tcPr>
                </a:tc>
                <a:tc>
                  <a:txBody>
                    <a:bodyPr/>
                    <a:lstStyle/>
                    <a:p>
                      <a:pPr algn="r"/>
                      <a:r>
                        <a:rPr lang="en-US" sz="1100" b="1" dirty="0"/>
                        <a:t>5–15% N saving</a:t>
                      </a:r>
                      <a:r>
                        <a:rPr lang="en-US" sz="1100" dirty="0"/>
                        <a:t> commonly; sometimes </a:t>
                      </a:r>
                      <a:r>
                        <a:rPr lang="en-US" sz="1100" b="1" dirty="0"/>
                        <a:t>10–20%</a:t>
                      </a:r>
                      <a:endParaRPr lang="en-US" sz="1100" dirty="0"/>
                    </a:p>
                  </a:txBody>
                  <a:tcPr anchor="ctr">
                    <a:lnL>
                      <a:noFill/>
                    </a:lnL>
                    <a:lnR>
                      <a:noFill/>
                    </a:lnR>
                    <a:lnT>
                      <a:noFill/>
                    </a:lnT>
                    <a:lnB>
                      <a:noFill/>
                    </a:lnB>
                  </a:tcPr>
                </a:tc>
                <a:tc>
                  <a:txBody>
                    <a:bodyPr/>
                    <a:lstStyle/>
                    <a:p>
                      <a:r>
                        <a:rPr lang="en-US" sz="1100"/>
                        <a:t>Reduce N losses by slowing ammonium conversion to nitrate</a:t>
                      </a:r>
                    </a:p>
                  </a:txBody>
                  <a:tcPr anchor="ctr">
                    <a:lnL>
                      <a:noFill/>
                    </a:lnL>
                    <a:lnR>
                      <a:noFill/>
                    </a:lnR>
                    <a:lnT>
                      <a:noFill/>
                    </a:lnT>
                    <a:lnB>
                      <a:noFill/>
                    </a:lnB>
                  </a:tcPr>
                </a:tc>
                <a:extLst>
                  <a:ext uri="{0D108BD9-81ED-4DB2-BD59-A6C34878D82A}">
                    <a16:rowId xmlns:a16="http://schemas.microsoft.com/office/drawing/2014/main" val="4250735091"/>
                  </a:ext>
                </a:extLst>
              </a:tr>
              <a:tr h="0">
                <a:tc>
                  <a:txBody>
                    <a:bodyPr/>
                    <a:lstStyle/>
                    <a:p>
                      <a:r>
                        <a:rPr lang="es-ES" sz="1100" b="1"/>
                        <a:t>Conservative reporting value</a:t>
                      </a:r>
                      <a:endParaRPr lang="es-ES" sz="1100"/>
                    </a:p>
                  </a:txBody>
                  <a:tcPr anchor="ctr">
                    <a:lnL>
                      <a:noFill/>
                    </a:lnL>
                    <a:lnR>
                      <a:noFill/>
                    </a:lnR>
                    <a:lnT>
                      <a:noFill/>
                    </a:lnT>
                    <a:lnB>
                      <a:noFill/>
                    </a:lnB>
                  </a:tcPr>
                </a:tc>
                <a:tc>
                  <a:txBody>
                    <a:bodyPr/>
                    <a:lstStyle/>
                    <a:p>
                      <a:pPr algn="r"/>
                      <a:r>
                        <a:rPr lang="es-ES" sz="1100" b="1" dirty="0"/>
                        <a:t>5–10% total </a:t>
                      </a:r>
                      <a:r>
                        <a:rPr lang="es-ES" sz="1100" b="1" dirty="0" err="1"/>
                        <a:t>fertilizer</a:t>
                      </a:r>
                      <a:r>
                        <a:rPr lang="es-ES" sz="1100" b="1" dirty="0"/>
                        <a:t> </a:t>
                      </a:r>
                      <a:r>
                        <a:rPr lang="es-ES" sz="1100" b="1" dirty="0" err="1"/>
                        <a:t>saving</a:t>
                      </a:r>
                      <a:endParaRPr lang="es-ES" sz="1100" dirty="0"/>
                    </a:p>
                  </a:txBody>
                  <a:tcPr anchor="ctr">
                    <a:lnL>
                      <a:noFill/>
                    </a:lnL>
                    <a:lnR>
                      <a:noFill/>
                    </a:lnR>
                    <a:lnT>
                      <a:noFill/>
                    </a:lnT>
                    <a:lnB>
                      <a:noFill/>
                    </a:lnB>
                  </a:tcPr>
                </a:tc>
                <a:tc>
                  <a:txBody>
                    <a:bodyPr/>
                    <a:lstStyle/>
                    <a:p>
                      <a:r>
                        <a:rPr lang="en-US" sz="1100" dirty="0"/>
                        <a:t>Safe estimate for project-level calculations</a:t>
                      </a:r>
                    </a:p>
                  </a:txBody>
                  <a:tcPr anchor="ctr">
                    <a:lnL>
                      <a:noFill/>
                    </a:lnL>
                    <a:lnR>
                      <a:noFill/>
                    </a:lnR>
                    <a:lnT>
                      <a:noFill/>
                    </a:lnT>
                    <a:lnB>
                      <a:noFill/>
                    </a:lnB>
                  </a:tcPr>
                </a:tc>
                <a:extLst>
                  <a:ext uri="{0D108BD9-81ED-4DB2-BD59-A6C34878D82A}">
                    <a16:rowId xmlns:a16="http://schemas.microsoft.com/office/drawing/2014/main" val="4064225367"/>
                  </a:ext>
                </a:extLst>
              </a:tr>
            </a:tbl>
          </a:graphicData>
        </a:graphic>
      </p:graphicFrame>
    </p:spTree>
    <p:extLst>
      <p:ext uri="{BB962C8B-B14F-4D97-AF65-F5344CB8AC3E}">
        <p14:creationId xmlns:p14="http://schemas.microsoft.com/office/powerpoint/2010/main" val="3598475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2"/>
          <p:cNvSpPr>
            <a:spLocks noGrp="1"/>
          </p:cNvSpPr>
          <p:nvPr>
            <p:ph type="title"/>
          </p:nvPr>
        </p:nvSpPr>
        <p:spPr>
          <a:xfrm>
            <a:off x="736769" y="609600"/>
            <a:ext cx="5541484" cy="1320800"/>
          </a:xfrm>
        </p:spPr>
        <p:txBody>
          <a:bodyPr vert="horz" lIns="91440" tIns="45720" rIns="91440" bIns="45720" rtlCol="0" anchor="t">
            <a:normAutofit fontScale="90000"/>
          </a:bodyPr>
          <a:lstStyle/>
          <a:p>
            <a:r>
              <a:rPr lang="es-ES" noProof="0" dirty="0">
                <a:latin typeface="+mj-lt"/>
              </a:rPr>
              <a:t>Dosificación variable de inputs. </a:t>
            </a:r>
            <a:r>
              <a:rPr lang="es-ES" sz="2700" i="1" noProof="0" dirty="0">
                <a:latin typeface="+mj-lt"/>
              </a:rPr>
              <a:t>Variable </a:t>
            </a:r>
            <a:r>
              <a:rPr lang="es-ES" sz="2700" i="1" noProof="0" dirty="0" err="1">
                <a:latin typeface="+mj-lt"/>
              </a:rPr>
              <a:t>Rate</a:t>
            </a:r>
            <a:r>
              <a:rPr lang="es-ES" sz="2700" i="1" noProof="0" dirty="0">
                <a:latin typeface="+mj-lt"/>
              </a:rPr>
              <a:t> </a:t>
            </a:r>
            <a:r>
              <a:rPr lang="es-ES" sz="2700" i="1" noProof="0" dirty="0" err="1">
                <a:latin typeface="+mj-lt"/>
              </a:rPr>
              <a:t>Application</a:t>
            </a:r>
            <a:r>
              <a:rPr lang="es-ES" sz="2700" i="1" noProof="0" dirty="0">
                <a:latin typeface="+mj-lt"/>
              </a:rPr>
              <a:t> (VRA)</a:t>
            </a:r>
            <a:endParaRPr lang="es-ES" i="1" noProof="0" dirty="0">
              <a:latin typeface="+mj-lt"/>
            </a:endParaRPr>
          </a:p>
        </p:txBody>
      </p:sp>
      <p:sp>
        <p:nvSpPr>
          <p:cNvPr id="18" name="Marcador de contenido 2"/>
          <p:cNvSpPr>
            <a:spLocks noGrp="1"/>
          </p:cNvSpPr>
          <p:nvPr>
            <p:ph idx="1"/>
          </p:nvPr>
        </p:nvSpPr>
        <p:spPr>
          <a:xfrm>
            <a:off x="819658" y="2129294"/>
            <a:ext cx="4882137" cy="4110722"/>
          </a:xfrm>
        </p:spPr>
        <p:txBody>
          <a:bodyPr>
            <a:noAutofit/>
          </a:bodyPr>
          <a:lstStyle/>
          <a:p>
            <a:pPr>
              <a:buNone/>
            </a:pPr>
            <a:r>
              <a:rPr lang="es-ES" sz="1600" b="1" noProof="0" dirty="0">
                <a:latin typeface="+mj-lt"/>
              </a:rPr>
              <a:t>Reducción de costes mediante el aprovechamiento diferenciado del potencial productivo de cada zona de la parcela (unidades de manejo).</a:t>
            </a:r>
            <a:endParaRPr lang="es-ES" sz="1600" noProof="0" dirty="0">
              <a:latin typeface="+mj-lt"/>
            </a:endParaRPr>
          </a:p>
          <a:p>
            <a:pPr>
              <a:buNone/>
            </a:pPr>
            <a:r>
              <a:rPr lang="es-ES" sz="1600" noProof="0" dirty="0">
                <a:latin typeface="+mj-lt"/>
              </a:rPr>
              <a:t>Especialmente relevante para </a:t>
            </a:r>
            <a:r>
              <a:rPr lang="es-ES" sz="1600" b="1" noProof="0" dirty="0">
                <a:latin typeface="+mj-lt"/>
              </a:rPr>
              <a:t>insumos de alto coste</a:t>
            </a:r>
            <a:r>
              <a:rPr lang="es-ES" sz="1600" noProof="0" dirty="0">
                <a:latin typeface="+mj-lt"/>
              </a:rPr>
              <a:t>, donde una dosificación variable permite ajustar la inversión a la respuesta real del cultivo.</a:t>
            </a:r>
          </a:p>
          <a:p>
            <a:pPr>
              <a:buNone/>
            </a:pPr>
            <a:r>
              <a:rPr lang="es-ES" sz="1600" b="1" noProof="0" dirty="0">
                <a:latin typeface="+mj-lt"/>
              </a:rPr>
              <a:t>Modalidades de aplicación:</a:t>
            </a:r>
            <a:endParaRPr lang="es-ES" sz="1600" noProof="0" dirty="0">
              <a:latin typeface="+mj-lt"/>
            </a:endParaRPr>
          </a:p>
          <a:p>
            <a:pPr>
              <a:buFont typeface="Arial" panose="020B0604020202020204" pitchFamily="34" charset="0"/>
              <a:buChar char="•"/>
            </a:pPr>
            <a:r>
              <a:rPr lang="es-ES" sz="1600" noProof="0" dirty="0">
                <a:latin typeface="+mj-lt"/>
              </a:rPr>
              <a:t>Basada en </a:t>
            </a:r>
            <a:r>
              <a:rPr lang="es-ES" sz="1600" b="1" noProof="0" dirty="0">
                <a:latin typeface="+mj-lt"/>
              </a:rPr>
              <a:t>mapas de prescripción</a:t>
            </a:r>
            <a:r>
              <a:rPr lang="es-ES" sz="1600" noProof="0" dirty="0">
                <a:latin typeface="+mj-lt"/>
              </a:rPr>
              <a:t> generados a partir de imágenes o índices de vegetación.</a:t>
            </a:r>
          </a:p>
          <a:p>
            <a:pPr>
              <a:buFont typeface="Arial" panose="020B0604020202020204" pitchFamily="34" charset="0"/>
              <a:buChar char="•"/>
            </a:pPr>
            <a:r>
              <a:rPr lang="es-ES" sz="1600" noProof="0" dirty="0">
                <a:latin typeface="+mj-lt"/>
              </a:rPr>
              <a:t>Basada en </a:t>
            </a:r>
            <a:r>
              <a:rPr lang="es-ES" sz="1600" b="1" noProof="0" dirty="0">
                <a:latin typeface="+mj-lt"/>
              </a:rPr>
              <a:t>sensores en tiempo real</a:t>
            </a:r>
            <a:r>
              <a:rPr lang="es-ES" sz="1600" noProof="0" dirty="0">
                <a:latin typeface="+mj-lt"/>
              </a:rPr>
              <a:t>, integrados en maquinaria o sistemas de monitorización.</a:t>
            </a:r>
          </a:p>
          <a:p>
            <a:endParaRPr lang="es-ES" sz="2400" noProof="0" dirty="0">
              <a:latin typeface="+mj-lt"/>
            </a:endParaRPr>
          </a:p>
        </p:txBody>
      </p:sp>
      <p:sp>
        <p:nvSpPr>
          <p:cNvPr id="3" name="TextBox 2">
            <a:extLst>
              <a:ext uri="{FF2B5EF4-FFF2-40B4-BE49-F238E27FC236}">
                <a16:creationId xmlns:a16="http://schemas.microsoft.com/office/drawing/2014/main" id="{4E6FD657-EEA4-02AD-FEED-10B8971E7A1D}"/>
              </a:ext>
            </a:extLst>
          </p:cNvPr>
          <p:cNvSpPr txBox="1"/>
          <p:nvPr/>
        </p:nvSpPr>
        <p:spPr>
          <a:xfrm>
            <a:off x="8392607" y="5316686"/>
            <a:ext cx="3799393" cy="92333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s-ES" i="1" noProof="0" dirty="0"/>
              <a:t>Con dosificación variable sacamos 200-250 kg/ha de maíz</a:t>
            </a:r>
          </a:p>
          <a:p>
            <a:r>
              <a:rPr lang="es-ES" i="1" noProof="0" dirty="0"/>
              <a:t>Héctor Llorente UCOGAL (León)</a:t>
            </a:r>
          </a:p>
        </p:txBody>
      </p:sp>
      <p:pic>
        <p:nvPicPr>
          <p:cNvPr id="5" name="Picture 4">
            <a:extLst>
              <a:ext uri="{FF2B5EF4-FFF2-40B4-BE49-F238E27FC236}">
                <a16:creationId xmlns:a16="http://schemas.microsoft.com/office/drawing/2014/main" id="{E6E5E967-4584-79B6-5C14-A9176755F390}"/>
              </a:ext>
            </a:extLst>
          </p:cNvPr>
          <p:cNvPicPr>
            <a:picLocks noChangeAspect="1"/>
          </p:cNvPicPr>
          <p:nvPr/>
        </p:nvPicPr>
        <p:blipFill>
          <a:blip r:embed="rId2"/>
          <a:srcRect l="11731" r="14284"/>
          <a:stretch>
            <a:fillRect/>
          </a:stretch>
        </p:blipFill>
        <p:spPr>
          <a:xfrm>
            <a:off x="6650516" y="0"/>
            <a:ext cx="5541484" cy="6858000"/>
          </a:xfrm>
          <a:prstGeom prst="rect">
            <a:avLst/>
          </a:prstGeom>
        </p:spPr>
      </p:pic>
    </p:spTree>
    <p:extLst>
      <p:ext uri="{BB962C8B-B14F-4D97-AF65-F5344CB8AC3E}">
        <p14:creationId xmlns:p14="http://schemas.microsoft.com/office/powerpoint/2010/main" val="515506041"/>
      </p:ext>
    </p:extLst>
  </p:cSld>
  <p:clrMapOvr>
    <a:masterClrMapping/>
  </p:clrMapOvr>
  <mc:AlternateContent xmlns:mc="http://schemas.openxmlformats.org/markup-compatibility/2006" xmlns:p14="http://schemas.microsoft.com/office/powerpoint/2010/main">
    <mc:Choice Requires="p14">
      <p:transition spd="slow" p14:dur="2000" advTm="51580"/>
    </mc:Choice>
    <mc:Fallback xmlns="">
      <p:transition spd="slow" advTm="5158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762A8F-D62D-2831-CC1F-15740EAB2D6D}"/>
              </a:ext>
            </a:extLst>
          </p:cNvPr>
          <p:cNvPicPr>
            <a:picLocks noChangeAspect="1"/>
          </p:cNvPicPr>
          <p:nvPr/>
        </p:nvPicPr>
        <p:blipFill>
          <a:blip r:embed="rId2"/>
          <a:srcRect l="76" r="2949" b="-1"/>
          <a:stretch>
            <a:fillRect/>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4228763375"/>
      </p:ext>
    </p:extLst>
  </p:cSld>
  <p:clrMapOvr>
    <a:masterClrMapping/>
  </p:clrMapOvr>
  <mc:AlternateContent xmlns:mc="http://schemas.openxmlformats.org/markup-compatibility/2006" xmlns:p14="http://schemas.microsoft.com/office/powerpoint/2010/main">
    <mc:Choice Requires="p14">
      <p:transition spd="slow" p14:dur="2000" advTm="41742"/>
    </mc:Choice>
    <mc:Fallback xmlns="">
      <p:transition spd="slow" advTm="4174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p:cNvSpPr/>
          <p:nvPr/>
        </p:nvSpPr>
        <p:spPr>
          <a:xfrm>
            <a:off x="573758" y="2158941"/>
            <a:ext cx="2909111" cy="384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6" name="Título 2"/>
          <p:cNvSpPr>
            <a:spLocks noGrp="1"/>
          </p:cNvSpPr>
          <p:nvPr>
            <p:ph type="title"/>
          </p:nvPr>
        </p:nvSpPr>
        <p:spPr>
          <a:xfrm>
            <a:off x="729685" y="243560"/>
            <a:ext cx="11147989" cy="1320800"/>
          </a:xfrm>
        </p:spPr>
        <p:txBody>
          <a:bodyPr vert="horz" lIns="91440" tIns="45720" rIns="91440" bIns="45720" rtlCol="0" anchor="t">
            <a:noAutofit/>
          </a:bodyPr>
          <a:lstStyle/>
          <a:p>
            <a:r>
              <a:rPr lang="es-ES" noProof="0" dirty="0">
                <a:latin typeface="+mj-lt"/>
              </a:rPr>
              <a:t>Fuentes de datos para la elaboración de los mapas</a:t>
            </a:r>
          </a:p>
        </p:txBody>
      </p:sp>
      <p:sp>
        <p:nvSpPr>
          <p:cNvPr id="2" name="Rectángulo 1"/>
          <p:cNvSpPr/>
          <p:nvPr/>
        </p:nvSpPr>
        <p:spPr>
          <a:xfrm>
            <a:off x="573757" y="2158940"/>
            <a:ext cx="2909111" cy="9632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nchorCtr="0">
            <a:noAutofit/>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rebuchet MS" panose="020B0603020202020204"/>
                <a:ea typeface="+mn-ea"/>
                <a:cs typeface="+mn-cs"/>
              </a:rPr>
              <a:t>Mapeado  suelos</a:t>
            </a:r>
          </a:p>
        </p:txBody>
      </p:sp>
      <p:pic>
        <p:nvPicPr>
          <p:cNvPr id="3074" name="Picture 2" descr="Msp3"/>
          <p:cNvPicPr>
            <a:picLocks noChangeAspect="1" noChangeArrowheads="1"/>
          </p:cNvPicPr>
          <p:nvPr/>
        </p:nvPicPr>
        <p:blipFill rotWithShape="1">
          <a:blip r:embed="rId2">
            <a:extLst>
              <a:ext uri="{28A0092B-C50C-407E-A947-70E740481C1C}">
                <a14:useLocalDpi xmlns:a14="http://schemas.microsoft.com/office/drawing/2010/main"/>
              </a:ext>
            </a:extLst>
          </a:blip>
          <a:srcRect t="8133" b="10598"/>
          <a:stretch/>
        </p:blipFill>
        <p:spPr bwMode="auto">
          <a:xfrm>
            <a:off x="573757" y="3417132"/>
            <a:ext cx="2893889" cy="21721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66867E39-3374-49AC-B75D-9BE46D9749EA}"/>
              </a:ext>
            </a:extLst>
          </p:cNvPr>
          <p:cNvSpPr/>
          <p:nvPr/>
        </p:nvSpPr>
        <p:spPr>
          <a:xfrm>
            <a:off x="3852567" y="2158941"/>
            <a:ext cx="2909111" cy="384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 name="Rectángulo 16">
            <a:extLst>
              <a:ext uri="{FF2B5EF4-FFF2-40B4-BE49-F238E27FC236}">
                <a16:creationId xmlns:a16="http://schemas.microsoft.com/office/drawing/2014/main" id="{7BC147EB-DEFE-466C-BC15-48E79BADB175}"/>
              </a:ext>
            </a:extLst>
          </p:cNvPr>
          <p:cNvSpPr/>
          <p:nvPr/>
        </p:nvSpPr>
        <p:spPr>
          <a:xfrm>
            <a:off x="3852566" y="2158940"/>
            <a:ext cx="2909111" cy="9632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nchorCtr="0">
            <a:noAutofit/>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s-ES" sz="2300" b="0" i="0" u="none" strike="noStrike" kern="1200" cap="none" spc="0" normalizeH="0" baseline="0" noProof="0" dirty="0">
                <a:ln>
                  <a:noFill/>
                </a:ln>
                <a:solidFill>
                  <a:prstClr val="black"/>
                </a:solidFill>
                <a:effectLst/>
                <a:uLnTx/>
                <a:uFillTx/>
                <a:latin typeface="Trebuchet MS" panose="020B0603020202020204"/>
                <a:ea typeface="+mn-ea"/>
                <a:cs typeface="+mn-cs"/>
              </a:rPr>
              <a:t>Monitor de rendimiento en cosechadora</a:t>
            </a:r>
          </a:p>
        </p:txBody>
      </p:sp>
      <p:sp>
        <p:nvSpPr>
          <p:cNvPr id="20" name="Rectángulo 19">
            <a:extLst>
              <a:ext uri="{FF2B5EF4-FFF2-40B4-BE49-F238E27FC236}">
                <a16:creationId xmlns:a16="http://schemas.microsoft.com/office/drawing/2014/main" id="{9D42D805-9564-4AB0-A90F-83B0B5BBF55E}"/>
              </a:ext>
            </a:extLst>
          </p:cNvPr>
          <p:cNvSpPr/>
          <p:nvPr/>
        </p:nvSpPr>
        <p:spPr>
          <a:xfrm>
            <a:off x="7201755" y="2158941"/>
            <a:ext cx="2909111" cy="384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 name="Rectángulo 21">
            <a:extLst>
              <a:ext uri="{FF2B5EF4-FFF2-40B4-BE49-F238E27FC236}">
                <a16:creationId xmlns:a16="http://schemas.microsoft.com/office/drawing/2014/main" id="{C1788C0B-67F0-4468-82EC-129B6F772459}"/>
              </a:ext>
            </a:extLst>
          </p:cNvPr>
          <p:cNvSpPr/>
          <p:nvPr/>
        </p:nvSpPr>
        <p:spPr>
          <a:xfrm>
            <a:off x="7201754" y="2158940"/>
            <a:ext cx="2909111" cy="9632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nchorCtr="0">
            <a:noAutofit/>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s-ES" sz="2300" b="0" i="0" u="none" strike="noStrike" kern="1200" cap="none" spc="0" normalizeH="0" baseline="0" noProof="0" dirty="0">
                <a:ln>
                  <a:noFill/>
                </a:ln>
                <a:solidFill>
                  <a:prstClr val="black"/>
                </a:solidFill>
                <a:effectLst/>
                <a:uLnTx/>
                <a:uFillTx/>
                <a:latin typeface="Trebuchet MS" panose="020B0603020202020204"/>
                <a:ea typeface="+mn-ea"/>
                <a:cs typeface="+mn-cs"/>
              </a:rPr>
              <a:t>Imágenes de satélite</a:t>
            </a:r>
          </a:p>
        </p:txBody>
      </p:sp>
      <p:pic>
        <p:nvPicPr>
          <p:cNvPr id="24" name="Imagen 23">
            <a:extLst>
              <a:ext uri="{FF2B5EF4-FFF2-40B4-BE49-F238E27FC236}">
                <a16:creationId xmlns:a16="http://schemas.microsoft.com/office/drawing/2014/main" id="{48B4CB23-5317-4C61-A8CC-F317F23C89D0}"/>
              </a:ext>
            </a:extLst>
          </p:cNvPr>
          <p:cNvPicPr>
            <a:picLocks noChangeAspect="1"/>
          </p:cNvPicPr>
          <p:nvPr/>
        </p:nvPicPr>
        <p:blipFill rotWithShape="1">
          <a:blip r:embed="rId3">
            <a:extLst>
              <a:ext uri="{28A0092B-C50C-407E-A947-70E740481C1C}">
                <a14:useLocalDpi xmlns:a14="http://schemas.microsoft.com/office/drawing/2010/main" val="0"/>
              </a:ext>
            </a:extLst>
          </a:blip>
          <a:srcRect l="1" r="20598"/>
          <a:stretch/>
        </p:blipFill>
        <p:spPr>
          <a:xfrm>
            <a:off x="7207141" y="3427495"/>
            <a:ext cx="2862373" cy="2027330"/>
          </a:xfrm>
          <a:prstGeom prst="rect">
            <a:avLst/>
          </a:prstGeom>
        </p:spPr>
      </p:pic>
      <p:sp>
        <p:nvSpPr>
          <p:cNvPr id="25" name="CuadroTexto 24">
            <a:extLst>
              <a:ext uri="{FF2B5EF4-FFF2-40B4-BE49-F238E27FC236}">
                <a16:creationId xmlns:a16="http://schemas.microsoft.com/office/drawing/2014/main" id="{C428B346-75FA-451D-B042-628C1A1B4349}"/>
              </a:ext>
            </a:extLst>
          </p:cNvPr>
          <p:cNvSpPr txBox="1"/>
          <p:nvPr/>
        </p:nvSpPr>
        <p:spPr>
          <a:xfrm rot="19513184">
            <a:off x="9321884" y="2860624"/>
            <a:ext cx="11624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uLnTx/>
                <a:uFillTx/>
                <a:latin typeface="Trebuchet MS" panose="020B0603020202020204"/>
                <a:ea typeface="+mn-ea"/>
                <a:cs typeface="+mn-cs"/>
              </a:rPr>
              <a:t>Gratis</a:t>
            </a:r>
          </a:p>
        </p:txBody>
      </p:sp>
      <p:sp>
        <p:nvSpPr>
          <p:cNvPr id="14" name="CuadroTexto 13"/>
          <p:cNvSpPr txBox="1"/>
          <p:nvPr/>
        </p:nvSpPr>
        <p:spPr>
          <a:xfrm rot="19513184">
            <a:off x="2505681" y="2860626"/>
            <a:ext cx="14654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uLnTx/>
                <a:uFillTx/>
                <a:latin typeface="Trebuchet MS" panose="020B0603020202020204"/>
                <a:ea typeface="+mn-ea"/>
                <a:cs typeface="+mn-cs"/>
              </a:rPr>
              <a:t>40 €/ha</a:t>
            </a:r>
          </a:p>
        </p:txBody>
      </p:sp>
      <p:pic>
        <p:nvPicPr>
          <p:cNvPr id="6" name="Imagen 5">
            <a:extLst>
              <a:ext uri="{FF2B5EF4-FFF2-40B4-BE49-F238E27FC236}">
                <a16:creationId xmlns:a16="http://schemas.microsoft.com/office/drawing/2014/main" id="{A17CE49E-535C-4497-BC74-A241F145C7F4}"/>
              </a:ext>
            </a:extLst>
          </p:cNvPr>
          <p:cNvPicPr>
            <a:picLocks noChangeAspect="1"/>
          </p:cNvPicPr>
          <p:nvPr/>
        </p:nvPicPr>
        <p:blipFill rotWithShape="1">
          <a:blip r:embed="rId4"/>
          <a:srcRect l="11575"/>
          <a:stretch/>
        </p:blipFill>
        <p:spPr>
          <a:xfrm>
            <a:off x="3837344" y="3417132"/>
            <a:ext cx="2900841" cy="2229189"/>
          </a:xfrm>
          <a:prstGeom prst="rect">
            <a:avLst/>
          </a:prstGeom>
        </p:spPr>
      </p:pic>
      <p:sp>
        <p:nvSpPr>
          <p:cNvPr id="13" name="CuadroTexto 12"/>
          <p:cNvSpPr txBox="1"/>
          <p:nvPr/>
        </p:nvSpPr>
        <p:spPr>
          <a:xfrm rot="19513184">
            <a:off x="5515298" y="2737515"/>
            <a:ext cx="173637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uLnTx/>
                <a:uFillTx/>
                <a:latin typeface="Trebuchet MS" panose="020B0603020202020204"/>
                <a:ea typeface="+mn-ea"/>
                <a:cs typeface="+mn-cs"/>
              </a:rPr>
              <a:t>Gratis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uLnTx/>
                <a:uFillTx/>
                <a:latin typeface="Trebuchet MS" panose="020B0603020202020204"/>
                <a:ea typeface="+mn-ea"/>
                <a:cs typeface="+mn-cs"/>
              </a:rPr>
              <a:t>(coste marginal)</a:t>
            </a:r>
          </a:p>
        </p:txBody>
      </p:sp>
    </p:spTree>
    <p:extLst>
      <p:ext uri="{BB962C8B-B14F-4D97-AF65-F5344CB8AC3E}">
        <p14:creationId xmlns:p14="http://schemas.microsoft.com/office/powerpoint/2010/main" val="2042084662"/>
      </p:ext>
    </p:extLst>
  </p:cSld>
  <p:clrMapOvr>
    <a:masterClrMapping/>
  </p:clrMapOvr>
  <mc:AlternateContent xmlns:mc="http://schemas.openxmlformats.org/markup-compatibility/2006" xmlns:p14="http://schemas.microsoft.com/office/powerpoint/2010/main">
    <mc:Choice Requires="p14">
      <p:transition spd="slow" p14:dur="2000" advTm="103542"/>
    </mc:Choice>
    <mc:Fallback xmlns="">
      <p:transition spd="slow" advTm="10354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3E7106-8F1F-4590-97DF-CFADD1CF5C1C}"/>
              </a:ext>
            </a:extLst>
          </p:cNvPr>
          <p:cNvSpPr>
            <a:spLocks noGrp="1"/>
          </p:cNvSpPr>
          <p:nvPr>
            <p:ph type="title"/>
          </p:nvPr>
        </p:nvSpPr>
        <p:spPr>
          <a:xfrm>
            <a:off x="621792" y="1161288"/>
            <a:ext cx="3602736" cy="4526280"/>
          </a:xfrm>
        </p:spPr>
        <p:txBody>
          <a:bodyPr>
            <a:normAutofit/>
          </a:bodyPr>
          <a:lstStyle/>
          <a:p>
            <a:r>
              <a:rPr lang="es-ES" sz="4000" noProof="0" dirty="0">
                <a:latin typeface="+mj-lt"/>
              </a:rPr>
              <a:t>Ventajas del satélite respecto al monitor de rendimiento</a:t>
            </a:r>
          </a:p>
        </p:txBody>
      </p:sp>
      <p:graphicFrame>
        <p:nvGraphicFramePr>
          <p:cNvPr id="5" name="Marcador de contenido 2">
            <a:extLst>
              <a:ext uri="{FF2B5EF4-FFF2-40B4-BE49-F238E27FC236}">
                <a16:creationId xmlns:a16="http://schemas.microsoft.com/office/drawing/2014/main" id="{F36EF9F0-B6BB-6921-C9B7-DF88A7C9090F}"/>
              </a:ext>
            </a:extLst>
          </p:cNvPr>
          <p:cNvGraphicFramePr>
            <a:graphicFrameLocks noGrp="1"/>
          </p:cNvGraphicFramePr>
          <p:nvPr>
            <p:ph idx="1"/>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6816534"/>
      </p:ext>
    </p:extLst>
  </p:cSld>
  <p:clrMapOvr>
    <a:masterClrMapping/>
  </p:clrMapOvr>
  <mc:AlternateContent xmlns:mc="http://schemas.openxmlformats.org/markup-compatibility/2006" xmlns:p14="http://schemas.microsoft.com/office/powerpoint/2010/main">
    <mc:Choice Requires="p14">
      <p:transition spd="slow" p14:dur="2000" advTm="159449"/>
    </mc:Choice>
    <mc:Fallback xmlns="">
      <p:transition spd="slow" advTm="15944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B24DDE-B651-4DE8-9E10-5643A8267EFD}"/>
              </a:ext>
            </a:extLst>
          </p:cNvPr>
          <p:cNvPicPr>
            <a:picLocks noChangeAspect="1"/>
          </p:cNvPicPr>
          <p:nvPr/>
        </p:nvPicPr>
        <p:blipFill rotWithShape="1">
          <a:blip r:embed="rId2"/>
          <a:srcRect l="58464" t="30811" r="13309" b="36547"/>
          <a:stretch/>
        </p:blipFill>
        <p:spPr>
          <a:xfrm>
            <a:off x="6505990" y="3429000"/>
            <a:ext cx="5243333" cy="3284376"/>
          </a:xfrm>
          <a:prstGeom prst="rect">
            <a:avLst/>
          </a:prstGeom>
          <a:solidFill>
            <a:srgbClr val="9A150E"/>
          </a:solidFill>
        </p:spPr>
      </p:pic>
      <p:pic>
        <p:nvPicPr>
          <p:cNvPr id="5" name="Marcador de contenido 4">
            <a:extLst>
              <a:ext uri="{FF2B5EF4-FFF2-40B4-BE49-F238E27FC236}">
                <a16:creationId xmlns:a16="http://schemas.microsoft.com/office/drawing/2014/main" id="{B88AA3A5-DC83-40CA-B8C2-77EE2BA55C54}"/>
              </a:ext>
            </a:extLst>
          </p:cNvPr>
          <p:cNvPicPr>
            <a:picLocks noGrp="1" noChangeAspect="1"/>
          </p:cNvPicPr>
          <p:nvPr>
            <p:ph idx="1"/>
          </p:nvPr>
        </p:nvPicPr>
        <p:blipFill rotWithShape="1">
          <a:blip r:embed="rId3"/>
          <a:srcRect l="21252" t="15941" r="26762" b="23590"/>
          <a:stretch/>
        </p:blipFill>
        <p:spPr>
          <a:xfrm>
            <a:off x="1018269" y="3429000"/>
            <a:ext cx="5019897" cy="3284376"/>
          </a:xfrm>
          <a:prstGeom prst="rect">
            <a:avLst/>
          </a:prstGeom>
        </p:spPr>
      </p:pic>
      <p:sp>
        <p:nvSpPr>
          <p:cNvPr id="6" name="CuadroTexto 5">
            <a:extLst>
              <a:ext uri="{FF2B5EF4-FFF2-40B4-BE49-F238E27FC236}">
                <a16:creationId xmlns:a16="http://schemas.microsoft.com/office/drawing/2014/main" id="{61E339A9-36B6-467F-BB12-D046C25613E3}"/>
              </a:ext>
            </a:extLst>
          </p:cNvPr>
          <p:cNvSpPr txBox="1"/>
          <p:nvPr/>
        </p:nvSpPr>
        <p:spPr>
          <a:xfrm>
            <a:off x="8102055" y="2890474"/>
            <a:ext cx="2051203" cy="369332"/>
          </a:xfrm>
          <a:prstGeom prst="rect">
            <a:avLst/>
          </a:prstGeom>
          <a:noFill/>
        </p:spPr>
        <p:txBody>
          <a:bodyPr wrap="none" rtlCol="0">
            <a:spAutoFit/>
          </a:bodyPr>
          <a:lstStyle/>
          <a:p>
            <a:pPr algn="ctr"/>
            <a:r>
              <a:rPr lang="es-ES" noProof="0" dirty="0"/>
              <a:t>Sentinel-2 SATIVUM</a:t>
            </a:r>
          </a:p>
        </p:txBody>
      </p:sp>
      <p:sp>
        <p:nvSpPr>
          <p:cNvPr id="7" name="CuadroTexto 6">
            <a:extLst>
              <a:ext uri="{FF2B5EF4-FFF2-40B4-BE49-F238E27FC236}">
                <a16:creationId xmlns:a16="http://schemas.microsoft.com/office/drawing/2014/main" id="{AE30AB34-1FF2-43DE-B2FE-62BABD8CA423}"/>
              </a:ext>
            </a:extLst>
          </p:cNvPr>
          <p:cNvSpPr txBox="1"/>
          <p:nvPr/>
        </p:nvSpPr>
        <p:spPr>
          <a:xfrm>
            <a:off x="2550994" y="2890474"/>
            <a:ext cx="1954446" cy="369332"/>
          </a:xfrm>
          <a:prstGeom prst="rect">
            <a:avLst/>
          </a:prstGeom>
          <a:noFill/>
        </p:spPr>
        <p:txBody>
          <a:bodyPr wrap="none" rtlCol="0">
            <a:spAutoFit/>
          </a:bodyPr>
          <a:lstStyle/>
          <a:p>
            <a:pPr algn="ctr"/>
            <a:r>
              <a:rPr lang="es-ES" noProof="0" dirty="0"/>
              <a:t>Cosechadora JD X9</a:t>
            </a:r>
          </a:p>
        </p:txBody>
      </p:sp>
      <p:pic>
        <p:nvPicPr>
          <p:cNvPr id="3" name="Imagen 2">
            <a:extLst>
              <a:ext uri="{FF2B5EF4-FFF2-40B4-BE49-F238E27FC236}">
                <a16:creationId xmlns:a16="http://schemas.microsoft.com/office/drawing/2014/main" id="{46A69A82-7070-4BCA-9AC9-4AFAD33CE1AA}"/>
              </a:ext>
            </a:extLst>
          </p:cNvPr>
          <p:cNvPicPr>
            <a:picLocks noChangeAspect="1"/>
          </p:cNvPicPr>
          <p:nvPr/>
        </p:nvPicPr>
        <p:blipFill>
          <a:blip r:embed="rId4"/>
          <a:stretch>
            <a:fillRect/>
          </a:stretch>
        </p:blipFill>
        <p:spPr>
          <a:xfrm>
            <a:off x="1870867" y="239867"/>
            <a:ext cx="3314700" cy="2481413"/>
          </a:xfrm>
          <a:prstGeom prst="rect">
            <a:avLst/>
          </a:prstGeom>
        </p:spPr>
      </p:pic>
      <p:pic>
        <p:nvPicPr>
          <p:cNvPr id="4098" name="Picture 2" descr="X9-1000 | Serie X | Cosechadoras | John Deere ES">
            <a:extLst>
              <a:ext uri="{FF2B5EF4-FFF2-40B4-BE49-F238E27FC236}">
                <a16:creationId xmlns:a16="http://schemas.microsoft.com/office/drawing/2014/main" id="{EE384BA0-9646-4051-ADC4-C7FE2367F7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273" y="1949399"/>
            <a:ext cx="2034613" cy="114394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1B194276-6E6C-42E4-A57D-D11AAD6B1C9C}"/>
              </a:ext>
            </a:extLst>
          </p:cNvPr>
          <p:cNvPicPr>
            <a:picLocks noChangeAspect="1"/>
          </p:cNvPicPr>
          <p:nvPr/>
        </p:nvPicPr>
        <p:blipFill>
          <a:blip r:embed="rId6"/>
          <a:stretch>
            <a:fillRect/>
          </a:stretch>
        </p:blipFill>
        <p:spPr>
          <a:xfrm>
            <a:off x="7922120" y="439777"/>
            <a:ext cx="2731111" cy="2081592"/>
          </a:xfrm>
          <a:prstGeom prst="rect">
            <a:avLst/>
          </a:prstGeom>
        </p:spPr>
      </p:pic>
      <p:pic>
        <p:nvPicPr>
          <p:cNvPr id="1026" name="Picture 2" descr="https://qgis.org/styleguide/visual/qgis-icon128.png">
            <a:extLst>
              <a:ext uri="{FF2B5EF4-FFF2-40B4-BE49-F238E27FC236}">
                <a16:creationId xmlns:a16="http://schemas.microsoft.com/office/drawing/2014/main" id="{0E4D2BC0-2FF1-4A39-A98E-4EC2748FF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269" y="5860778"/>
            <a:ext cx="852598" cy="85259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9DC9E0BA-8E13-463E-A154-E87CA0C5B8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07985" y="6143393"/>
            <a:ext cx="2607530" cy="549659"/>
          </a:xfrm>
          <a:prstGeom prst="rect">
            <a:avLst/>
          </a:prstGeom>
        </p:spPr>
      </p:pic>
      <p:pic>
        <p:nvPicPr>
          <p:cNvPr id="9" name="Imagen 8">
            <a:extLst>
              <a:ext uri="{FF2B5EF4-FFF2-40B4-BE49-F238E27FC236}">
                <a16:creationId xmlns:a16="http://schemas.microsoft.com/office/drawing/2014/main" id="{9B6E61B2-57A1-401E-B7E7-73671F6673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15956" y="439777"/>
            <a:ext cx="9670032" cy="6858000"/>
          </a:xfrm>
          <a:prstGeom prst="rect">
            <a:avLst/>
          </a:prstGeom>
        </p:spPr>
      </p:pic>
    </p:spTree>
    <p:extLst>
      <p:ext uri="{BB962C8B-B14F-4D97-AF65-F5344CB8AC3E}">
        <p14:creationId xmlns:p14="http://schemas.microsoft.com/office/powerpoint/2010/main" val="963721001"/>
      </p:ext>
    </p:extLst>
  </p:cSld>
  <p:clrMapOvr>
    <a:masterClrMapping/>
  </p:clrMapOvr>
  <mc:AlternateContent xmlns:mc="http://schemas.openxmlformats.org/markup-compatibility/2006" xmlns:p14="http://schemas.microsoft.com/office/powerpoint/2010/main">
    <mc:Choice Requires="p14">
      <p:transition spd="slow" p14:dur="2000" advTm="37892"/>
    </mc:Choice>
    <mc:Fallback xmlns="">
      <p:transition spd="slow" advTm="3789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A5E6C1A-AEB0-4AF4-971F-CA29CC3ACEA9}"/>
              </a:ext>
            </a:extLst>
          </p:cNvPr>
          <p:cNvPicPr>
            <a:picLocks noChangeAspect="1"/>
          </p:cNvPicPr>
          <p:nvPr/>
        </p:nvPicPr>
        <p:blipFill rotWithShape="1">
          <a:blip r:embed="rId2"/>
          <a:srcRect l="61354" t="25582" r="14584" b="14922"/>
          <a:stretch/>
        </p:blipFill>
        <p:spPr>
          <a:xfrm>
            <a:off x="5765801" y="1673214"/>
            <a:ext cx="3174999" cy="4219586"/>
          </a:xfrm>
          <a:prstGeom prst="rect">
            <a:avLst/>
          </a:prstGeom>
        </p:spPr>
      </p:pic>
      <p:pic>
        <p:nvPicPr>
          <p:cNvPr id="7" name="Imagen 6">
            <a:extLst>
              <a:ext uri="{FF2B5EF4-FFF2-40B4-BE49-F238E27FC236}">
                <a16:creationId xmlns:a16="http://schemas.microsoft.com/office/drawing/2014/main" id="{CE566CE5-B96B-4730-B320-F6ECE7A37D5F}"/>
              </a:ext>
            </a:extLst>
          </p:cNvPr>
          <p:cNvPicPr>
            <a:picLocks noChangeAspect="1"/>
          </p:cNvPicPr>
          <p:nvPr/>
        </p:nvPicPr>
        <p:blipFill rotWithShape="1">
          <a:blip r:embed="rId3"/>
          <a:srcRect l="35730" t="3462" r="29166" b="5525"/>
          <a:stretch/>
        </p:blipFill>
        <p:spPr>
          <a:xfrm>
            <a:off x="1498921" y="1689100"/>
            <a:ext cx="3568380" cy="4203700"/>
          </a:xfrm>
          <a:prstGeom prst="rect">
            <a:avLst/>
          </a:prstGeom>
        </p:spPr>
      </p:pic>
      <p:sp>
        <p:nvSpPr>
          <p:cNvPr id="8" name="CuadroTexto 7">
            <a:extLst>
              <a:ext uri="{FF2B5EF4-FFF2-40B4-BE49-F238E27FC236}">
                <a16:creationId xmlns:a16="http://schemas.microsoft.com/office/drawing/2014/main" id="{0CC22A60-3676-437C-8B03-E90A7BA70A42}"/>
              </a:ext>
            </a:extLst>
          </p:cNvPr>
          <p:cNvSpPr txBox="1"/>
          <p:nvPr/>
        </p:nvSpPr>
        <p:spPr>
          <a:xfrm>
            <a:off x="6502400" y="1303882"/>
            <a:ext cx="2173993" cy="369332"/>
          </a:xfrm>
          <a:prstGeom prst="rect">
            <a:avLst/>
          </a:prstGeom>
          <a:noFill/>
        </p:spPr>
        <p:txBody>
          <a:bodyPr wrap="none" rtlCol="0">
            <a:spAutoFit/>
          </a:bodyPr>
          <a:lstStyle/>
          <a:p>
            <a:r>
              <a:rPr lang="es-ES" noProof="0" dirty="0"/>
              <a:t>Sentinel-2 SATIVUM</a:t>
            </a:r>
          </a:p>
        </p:txBody>
      </p:sp>
      <p:sp>
        <p:nvSpPr>
          <p:cNvPr id="9" name="CuadroTexto 8">
            <a:extLst>
              <a:ext uri="{FF2B5EF4-FFF2-40B4-BE49-F238E27FC236}">
                <a16:creationId xmlns:a16="http://schemas.microsoft.com/office/drawing/2014/main" id="{F5E6DEE1-83D9-44BC-AF6E-7A332155E08B}"/>
              </a:ext>
            </a:extLst>
          </p:cNvPr>
          <p:cNvSpPr txBox="1"/>
          <p:nvPr/>
        </p:nvSpPr>
        <p:spPr>
          <a:xfrm>
            <a:off x="2196114" y="1303882"/>
            <a:ext cx="2073003" cy="369332"/>
          </a:xfrm>
          <a:prstGeom prst="rect">
            <a:avLst/>
          </a:prstGeom>
          <a:noFill/>
        </p:spPr>
        <p:txBody>
          <a:bodyPr wrap="none" rtlCol="0">
            <a:spAutoFit/>
          </a:bodyPr>
          <a:lstStyle/>
          <a:p>
            <a:r>
              <a:rPr lang="es-ES" noProof="0" dirty="0"/>
              <a:t>Cosechadora </a:t>
            </a:r>
            <a:r>
              <a:rPr lang="es-ES" noProof="0" dirty="0" err="1"/>
              <a:t>Class</a:t>
            </a:r>
            <a:endParaRPr lang="es-ES" noProof="0" dirty="0"/>
          </a:p>
        </p:txBody>
      </p:sp>
    </p:spTree>
    <p:extLst>
      <p:ext uri="{BB962C8B-B14F-4D97-AF65-F5344CB8AC3E}">
        <p14:creationId xmlns:p14="http://schemas.microsoft.com/office/powerpoint/2010/main" val="2365146149"/>
      </p:ext>
    </p:extLst>
  </p:cSld>
  <p:clrMapOvr>
    <a:masterClrMapping/>
  </p:clrMapOvr>
  <mc:AlternateContent xmlns:mc="http://schemas.openxmlformats.org/markup-compatibility/2006" xmlns:p14="http://schemas.microsoft.com/office/powerpoint/2010/main">
    <mc:Choice Requires="p14">
      <p:transition spd="slow" p14:dur="2000" advTm="17437"/>
    </mc:Choice>
    <mc:Fallback xmlns="">
      <p:transition spd="slow" advTm="17437"/>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6763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1954</TotalTime>
  <Words>1946</Words>
  <Application>Microsoft Office PowerPoint</Application>
  <PresentationFormat>Panorámica</PresentationFormat>
  <Paragraphs>313</Paragraphs>
  <Slides>34</Slides>
  <Notes>3</Notes>
  <HiddenSlides>9</HiddenSlides>
  <MMClips>1</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34</vt:i4>
      </vt:variant>
    </vt:vector>
  </HeadingPairs>
  <TitlesOfParts>
    <vt:vector size="45" baseType="lpstr">
      <vt:lpstr>Aharoni</vt:lpstr>
      <vt:lpstr>Arial</vt:lpstr>
      <vt:lpstr>Calibri</vt:lpstr>
      <vt:lpstr>Calibri Light</vt:lpstr>
      <vt:lpstr>ElsevierGulliver</vt:lpstr>
      <vt:lpstr>Times New Roman</vt:lpstr>
      <vt:lpstr>Trebuchet MS</vt:lpstr>
      <vt:lpstr>Verdana</vt:lpstr>
      <vt:lpstr>Wingdings</vt:lpstr>
      <vt:lpstr>Tema de Office</vt:lpstr>
      <vt:lpstr>Office Theme</vt:lpstr>
      <vt:lpstr>AVANCES TECNOLÓGICOS EN LA APLICACIÓN DE FERTILIZANTES EN LOS CULTIVOS.</vt:lpstr>
      <vt:lpstr>¿Qué hacemos en relación con la fertilización?</vt:lpstr>
      <vt:lpstr>Presentación de PowerPoint</vt:lpstr>
      <vt:lpstr>Dosificación variable de inputs. Variable Rate Application (VRA)</vt:lpstr>
      <vt:lpstr>Presentación de PowerPoint</vt:lpstr>
      <vt:lpstr>Fuentes de datos para la elaboración de los mapas</vt:lpstr>
      <vt:lpstr>Ventajas del satélite respecto al monitor de rendimiento</vt:lpstr>
      <vt:lpstr>Presentación de PowerPoint</vt:lpstr>
      <vt:lpstr>Presentación de PowerPoint</vt:lpstr>
      <vt:lpstr>Cómo elegir la mejor fecha</vt:lpstr>
      <vt:lpstr>Presentación de PowerPoint</vt:lpstr>
      <vt:lpstr>Estrategias para fertilizar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Integraciones con máquinas</vt:lpstr>
      <vt:lpstr>Presentación de PowerPoint</vt:lpstr>
      <vt:lpstr>Presentación de PowerPoint</vt:lpstr>
      <vt:lpstr>Presentación de PowerPoint</vt:lpstr>
      <vt:lpstr>Divulgación y uso</vt:lpstr>
      <vt:lpstr>LIFE FERTIWISE y AKIS de agricultura de precisión</vt:lpstr>
      <vt:lpstr>¿Por qué se plantea el proyecto?</vt:lpstr>
      <vt:lpstr>Presentación de PowerPoint</vt:lpstr>
      <vt:lpstr>¿Qué se quiere conseguir?</vt:lpstr>
      <vt:lpstr>¿Qué se quiere conseguir?</vt:lpstr>
      <vt:lpstr>Presentación de PowerPoint</vt:lpstr>
      <vt:lpstr>Presentación de PowerPoint</vt:lpstr>
      <vt:lpstr>Conclusiones</vt:lpstr>
      <vt:lpstr>Consultas realizadas a ChatGPT model 5.5 “thinking mode” 17/6/2026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ASESORES DE EXPLOTACIONES AGRARIAS</dc:title>
  <dc:creator>Microlan Informática y Comunicaciones</dc:creator>
  <cp:lastModifiedBy>David A Nafría García</cp:lastModifiedBy>
  <cp:revision>70</cp:revision>
  <dcterms:created xsi:type="dcterms:W3CDTF">2024-05-10T11:14:48Z</dcterms:created>
  <dcterms:modified xsi:type="dcterms:W3CDTF">2026-06-17T09:21:41Z</dcterms:modified>
</cp:coreProperties>
</file>