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12" r:id="rId2"/>
    <p:sldId id="756" r:id="rId3"/>
    <p:sldId id="749" r:id="rId4"/>
    <p:sldId id="759" r:id="rId5"/>
    <p:sldId id="760" r:id="rId6"/>
    <p:sldId id="761" r:id="rId7"/>
    <p:sldId id="330" r:id="rId8"/>
    <p:sldId id="332" r:id="rId9"/>
    <p:sldId id="333" r:id="rId10"/>
    <p:sldId id="267" r:id="rId11"/>
    <p:sldId id="264" r:id="rId12"/>
    <p:sldId id="753" r:id="rId13"/>
    <p:sldId id="271" r:id="rId14"/>
    <p:sldId id="757" r:id="rId15"/>
    <p:sldId id="275" r:id="rId16"/>
    <p:sldId id="762" r:id="rId17"/>
    <p:sldId id="763" r:id="rId18"/>
    <p:sldId id="758" r:id="rId1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1" autoAdjust="0"/>
    <p:restoredTop sz="68120" autoAdjust="0"/>
  </p:normalViewPr>
  <p:slideViewPr>
    <p:cSldViewPr snapToGrid="0">
      <p:cViewPr varScale="1">
        <p:scale>
          <a:sx n="114" d="100"/>
          <a:sy n="114" d="100"/>
        </p:scale>
        <p:origin x="240" y="114"/>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099B1-E87C-4F0D-8ACB-80B8140BBE4A}" type="datetimeFigureOut">
              <a:rPr lang="es-ES" smtClean="0"/>
              <a:t>06/05/2026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7DDBC-C6D9-4125-8E25-A853C2136767}" type="slidenum">
              <a:rPr lang="es-ES" smtClean="0"/>
              <a:t>‹Nº›</a:t>
            </a:fld>
            <a:endParaRPr lang="es-ES"/>
          </a:p>
        </p:txBody>
      </p:sp>
    </p:spTree>
    <p:extLst>
      <p:ext uri="{BB962C8B-B14F-4D97-AF65-F5344CB8AC3E}">
        <p14:creationId xmlns:p14="http://schemas.microsoft.com/office/powerpoint/2010/main" val="1226008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F7A33FC-4421-47DC-8925-86B368FD5836}" type="slidenum">
              <a:rPr lang="en-US" smtClean="0"/>
              <a:t>1</a:t>
            </a:fld>
            <a:endParaRPr lang="en-US"/>
          </a:p>
        </p:txBody>
      </p:sp>
    </p:spTree>
    <p:extLst>
      <p:ext uri="{BB962C8B-B14F-4D97-AF65-F5344CB8AC3E}">
        <p14:creationId xmlns:p14="http://schemas.microsoft.com/office/powerpoint/2010/main" val="3455138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F7A33FC-4421-47DC-8925-86B368FD5836}" type="slidenum">
              <a:rPr lang="en-US" smtClean="0"/>
              <a:t>3</a:t>
            </a:fld>
            <a:endParaRPr lang="en-US"/>
          </a:p>
        </p:txBody>
      </p:sp>
    </p:spTree>
    <p:extLst>
      <p:ext uri="{BB962C8B-B14F-4D97-AF65-F5344CB8AC3E}">
        <p14:creationId xmlns:p14="http://schemas.microsoft.com/office/powerpoint/2010/main" val="12834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47E7E-FCC8-4A44-B0B9-4800DF7EB0F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2C43A05E-259C-4B41-A9A2-2E49E47654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FA3F3C07-BE8D-4795-9271-FEE882D5545E}"/>
              </a:ext>
            </a:extLst>
          </p:cNvPr>
          <p:cNvSpPr>
            <a:spLocks noGrp="1"/>
          </p:cNvSpPr>
          <p:nvPr>
            <p:ph type="dt" sz="half" idx="10"/>
          </p:nvPr>
        </p:nvSpPr>
        <p:spPr/>
        <p:txBody>
          <a:bodyPr/>
          <a:lstStyle/>
          <a:p>
            <a:fld id="{E0A88F61-3791-4D5F-AE97-FF4D99DF5604}" type="datetimeFigureOut">
              <a:rPr lang="es-ES" smtClean="0"/>
              <a:t>06/05/2026</a:t>
            </a:fld>
            <a:endParaRPr lang="es-ES"/>
          </a:p>
        </p:txBody>
      </p:sp>
      <p:sp>
        <p:nvSpPr>
          <p:cNvPr id="5" name="Marcador de pie de página 4">
            <a:extLst>
              <a:ext uri="{FF2B5EF4-FFF2-40B4-BE49-F238E27FC236}">
                <a16:creationId xmlns:a16="http://schemas.microsoft.com/office/drawing/2014/main" id="{32FD4A14-8A14-4C11-8CE0-1AEA705190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0AFA048-7BE4-41B3-BA9B-BE7E0A480148}"/>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470709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F64B04-35A2-4A4C-85DA-5F97CDB30BD3}"/>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485F98AA-24D5-4063-8A56-D3A289CFC2F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0BC29208-4BD5-4109-A826-55A434B59A43}"/>
              </a:ext>
            </a:extLst>
          </p:cNvPr>
          <p:cNvSpPr>
            <a:spLocks noGrp="1"/>
          </p:cNvSpPr>
          <p:nvPr>
            <p:ph type="dt" sz="half" idx="10"/>
          </p:nvPr>
        </p:nvSpPr>
        <p:spPr/>
        <p:txBody>
          <a:bodyPr/>
          <a:lstStyle/>
          <a:p>
            <a:fld id="{E0A88F61-3791-4D5F-AE97-FF4D99DF5604}" type="datetimeFigureOut">
              <a:rPr lang="es-ES" smtClean="0"/>
              <a:t>06/05/2026</a:t>
            </a:fld>
            <a:endParaRPr lang="es-ES"/>
          </a:p>
        </p:txBody>
      </p:sp>
      <p:sp>
        <p:nvSpPr>
          <p:cNvPr id="5" name="Marcador de pie de página 4">
            <a:extLst>
              <a:ext uri="{FF2B5EF4-FFF2-40B4-BE49-F238E27FC236}">
                <a16:creationId xmlns:a16="http://schemas.microsoft.com/office/drawing/2014/main" id="{7BD1F32D-36D2-438A-8928-7FD480303D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284991-69C4-4F64-BF91-3DF11E9069C2}"/>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1018918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3A31A28-CC9E-4A9B-9C44-D085AB2C4ED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565C2FD7-49EC-4CF4-8FAD-DCCE9E3EA80A}"/>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C9878F17-DB60-4F49-9476-57DF91448D0C}"/>
              </a:ext>
            </a:extLst>
          </p:cNvPr>
          <p:cNvSpPr>
            <a:spLocks noGrp="1"/>
          </p:cNvSpPr>
          <p:nvPr>
            <p:ph type="dt" sz="half" idx="10"/>
          </p:nvPr>
        </p:nvSpPr>
        <p:spPr/>
        <p:txBody>
          <a:bodyPr/>
          <a:lstStyle/>
          <a:p>
            <a:fld id="{E0A88F61-3791-4D5F-AE97-FF4D99DF5604}" type="datetimeFigureOut">
              <a:rPr lang="es-ES" smtClean="0"/>
              <a:t>06/05/2026</a:t>
            </a:fld>
            <a:endParaRPr lang="es-ES"/>
          </a:p>
        </p:txBody>
      </p:sp>
      <p:sp>
        <p:nvSpPr>
          <p:cNvPr id="5" name="Marcador de pie de página 4">
            <a:extLst>
              <a:ext uri="{FF2B5EF4-FFF2-40B4-BE49-F238E27FC236}">
                <a16:creationId xmlns:a16="http://schemas.microsoft.com/office/drawing/2014/main" id="{0AF7E52A-069B-4416-A71F-E0A48A28B2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4B8BEF-6A48-41AC-8810-2B68CD63C0E1}"/>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363872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B068F-4874-4AE9-B745-77A46FF4DFA0}"/>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E6171EE5-CF46-4609-B846-109BA9081E6D}"/>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9C6CAE30-E859-4DF1-B635-4743B47916D6}"/>
              </a:ext>
            </a:extLst>
          </p:cNvPr>
          <p:cNvSpPr>
            <a:spLocks noGrp="1"/>
          </p:cNvSpPr>
          <p:nvPr>
            <p:ph type="dt" sz="half" idx="10"/>
          </p:nvPr>
        </p:nvSpPr>
        <p:spPr/>
        <p:txBody>
          <a:bodyPr/>
          <a:lstStyle/>
          <a:p>
            <a:fld id="{E0A88F61-3791-4D5F-AE97-FF4D99DF5604}" type="datetimeFigureOut">
              <a:rPr lang="es-ES" smtClean="0"/>
              <a:t>06/05/2026</a:t>
            </a:fld>
            <a:endParaRPr lang="es-ES"/>
          </a:p>
        </p:txBody>
      </p:sp>
      <p:sp>
        <p:nvSpPr>
          <p:cNvPr id="5" name="Marcador de pie de página 4">
            <a:extLst>
              <a:ext uri="{FF2B5EF4-FFF2-40B4-BE49-F238E27FC236}">
                <a16:creationId xmlns:a16="http://schemas.microsoft.com/office/drawing/2014/main" id="{4EE01FC7-8387-4791-8909-FE41D5A727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099C41-0400-42D2-839B-5BB92B7A3D7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594644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FB97A9-E109-4184-BEC5-E7E5AAE01C8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B8035438-A040-443B-A2D7-AABAB9D7C2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FECBAF2B-2991-4B46-89AC-559E5E64F2FE}"/>
              </a:ext>
            </a:extLst>
          </p:cNvPr>
          <p:cNvSpPr>
            <a:spLocks noGrp="1"/>
          </p:cNvSpPr>
          <p:nvPr>
            <p:ph type="dt" sz="half" idx="10"/>
          </p:nvPr>
        </p:nvSpPr>
        <p:spPr/>
        <p:txBody>
          <a:bodyPr/>
          <a:lstStyle/>
          <a:p>
            <a:fld id="{E0A88F61-3791-4D5F-AE97-FF4D99DF5604}" type="datetimeFigureOut">
              <a:rPr lang="es-ES" smtClean="0"/>
              <a:t>06/05/2026</a:t>
            </a:fld>
            <a:endParaRPr lang="es-ES"/>
          </a:p>
        </p:txBody>
      </p:sp>
      <p:sp>
        <p:nvSpPr>
          <p:cNvPr id="5" name="Marcador de pie de página 4">
            <a:extLst>
              <a:ext uri="{FF2B5EF4-FFF2-40B4-BE49-F238E27FC236}">
                <a16:creationId xmlns:a16="http://schemas.microsoft.com/office/drawing/2014/main" id="{C8470C31-15E5-4253-94C5-720AD02B703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01A6AF-4A80-4085-AFC3-FC1EA5AE67FD}"/>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349468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8AD21A-66C4-486B-9C69-A9D5AC8AAE1F}"/>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2B7B0530-F4B8-45C8-B5AF-E0D5815B090B}"/>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3514C09A-B2FD-40F2-8969-188A3D2AEEDD}"/>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6C786F66-96E7-4E61-9826-7B42C585F272}"/>
              </a:ext>
            </a:extLst>
          </p:cNvPr>
          <p:cNvSpPr>
            <a:spLocks noGrp="1"/>
          </p:cNvSpPr>
          <p:nvPr>
            <p:ph type="dt" sz="half" idx="10"/>
          </p:nvPr>
        </p:nvSpPr>
        <p:spPr/>
        <p:txBody>
          <a:bodyPr/>
          <a:lstStyle/>
          <a:p>
            <a:fld id="{E0A88F61-3791-4D5F-AE97-FF4D99DF5604}" type="datetimeFigureOut">
              <a:rPr lang="es-ES" smtClean="0"/>
              <a:t>06/05/2026</a:t>
            </a:fld>
            <a:endParaRPr lang="es-ES"/>
          </a:p>
        </p:txBody>
      </p:sp>
      <p:sp>
        <p:nvSpPr>
          <p:cNvPr id="6" name="Marcador de pie de página 5">
            <a:extLst>
              <a:ext uri="{FF2B5EF4-FFF2-40B4-BE49-F238E27FC236}">
                <a16:creationId xmlns:a16="http://schemas.microsoft.com/office/drawing/2014/main" id="{1F131AC9-B5D1-47BE-84DC-F5175A0A1DD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E862C91-BDC7-4854-BF40-F318FB9FFF75}"/>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493460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0B498D-C5A2-4B93-A042-9E599629367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E15237C8-8E59-4E51-81E7-77CE29A7BF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AB193B9B-F850-412C-8D93-D7300577B65F}"/>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83C7C81B-82C4-4397-A354-1844A19980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E64EAA70-B073-4E21-9B42-32A73EA7C59E}"/>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A0BBDB3F-B74B-4F1E-8E48-5B53FD74728B}"/>
              </a:ext>
            </a:extLst>
          </p:cNvPr>
          <p:cNvSpPr>
            <a:spLocks noGrp="1"/>
          </p:cNvSpPr>
          <p:nvPr>
            <p:ph type="dt" sz="half" idx="10"/>
          </p:nvPr>
        </p:nvSpPr>
        <p:spPr/>
        <p:txBody>
          <a:bodyPr/>
          <a:lstStyle/>
          <a:p>
            <a:fld id="{E0A88F61-3791-4D5F-AE97-FF4D99DF5604}" type="datetimeFigureOut">
              <a:rPr lang="es-ES" smtClean="0"/>
              <a:t>06/05/2026</a:t>
            </a:fld>
            <a:endParaRPr lang="es-ES"/>
          </a:p>
        </p:txBody>
      </p:sp>
      <p:sp>
        <p:nvSpPr>
          <p:cNvPr id="8" name="Marcador de pie de página 7">
            <a:extLst>
              <a:ext uri="{FF2B5EF4-FFF2-40B4-BE49-F238E27FC236}">
                <a16:creationId xmlns:a16="http://schemas.microsoft.com/office/drawing/2014/main" id="{E428CC79-0639-484B-95F8-0087253E8FD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31820A8-2C81-47A2-90C8-2B238936A023}"/>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4255432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A49D61-9ED6-4F56-9A13-3F41B81D462E}"/>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4E218078-8E05-4C12-B78F-4DB5D6D88509}"/>
              </a:ext>
            </a:extLst>
          </p:cNvPr>
          <p:cNvSpPr>
            <a:spLocks noGrp="1"/>
          </p:cNvSpPr>
          <p:nvPr>
            <p:ph type="dt" sz="half" idx="10"/>
          </p:nvPr>
        </p:nvSpPr>
        <p:spPr/>
        <p:txBody>
          <a:bodyPr/>
          <a:lstStyle/>
          <a:p>
            <a:fld id="{E0A88F61-3791-4D5F-AE97-FF4D99DF5604}" type="datetimeFigureOut">
              <a:rPr lang="es-ES" smtClean="0"/>
              <a:t>06/05/2026</a:t>
            </a:fld>
            <a:endParaRPr lang="es-ES"/>
          </a:p>
        </p:txBody>
      </p:sp>
      <p:sp>
        <p:nvSpPr>
          <p:cNvPr id="4" name="Marcador de pie de página 3">
            <a:extLst>
              <a:ext uri="{FF2B5EF4-FFF2-40B4-BE49-F238E27FC236}">
                <a16:creationId xmlns:a16="http://schemas.microsoft.com/office/drawing/2014/main" id="{5B6EF7DE-59C1-4A93-8928-B569EC3527F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07827DF-9EB6-4BC4-8B7B-267E0A9E248D}"/>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7521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D6FE177-AC25-4A47-BD98-C3450A0F82F0}"/>
              </a:ext>
            </a:extLst>
          </p:cNvPr>
          <p:cNvSpPr>
            <a:spLocks noGrp="1"/>
          </p:cNvSpPr>
          <p:nvPr>
            <p:ph type="dt" sz="half" idx="10"/>
          </p:nvPr>
        </p:nvSpPr>
        <p:spPr/>
        <p:txBody>
          <a:bodyPr/>
          <a:lstStyle/>
          <a:p>
            <a:fld id="{E0A88F61-3791-4D5F-AE97-FF4D99DF5604}" type="datetimeFigureOut">
              <a:rPr lang="es-ES" smtClean="0"/>
              <a:t>06/05/2026</a:t>
            </a:fld>
            <a:endParaRPr lang="es-ES"/>
          </a:p>
        </p:txBody>
      </p:sp>
      <p:sp>
        <p:nvSpPr>
          <p:cNvPr id="3" name="Marcador de pie de página 2">
            <a:extLst>
              <a:ext uri="{FF2B5EF4-FFF2-40B4-BE49-F238E27FC236}">
                <a16:creationId xmlns:a16="http://schemas.microsoft.com/office/drawing/2014/main" id="{1674FA1F-2929-4BDA-B529-267C9A539EF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964BAFE-6DA3-4A6D-97AA-A07F12629B9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858061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684BEE-0921-49C4-BC96-0E11979DE0E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5191A371-21D2-4FA3-A985-6B3D5DFA0E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13BEEFDC-B6DC-4734-A907-1E1609E6A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0FBEB086-AC21-4131-BC47-D86FECCEBAC2}"/>
              </a:ext>
            </a:extLst>
          </p:cNvPr>
          <p:cNvSpPr>
            <a:spLocks noGrp="1"/>
          </p:cNvSpPr>
          <p:nvPr>
            <p:ph type="dt" sz="half" idx="10"/>
          </p:nvPr>
        </p:nvSpPr>
        <p:spPr/>
        <p:txBody>
          <a:bodyPr/>
          <a:lstStyle/>
          <a:p>
            <a:fld id="{E0A88F61-3791-4D5F-AE97-FF4D99DF5604}" type="datetimeFigureOut">
              <a:rPr lang="es-ES" smtClean="0"/>
              <a:t>06/05/2026</a:t>
            </a:fld>
            <a:endParaRPr lang="es-ES"/>
          </a:p>
        </p:txBody>
      </p:sp>
      <p:sp>
        <p:nvSpPr>
          <p:cNvPr id="6" name="Marcador de pie de página 5">
            <a:extLst>
              <a:ext uri="{FF2B5EF4-FFF2-40B4-BE49-F238E27FC236}">
                <a16:creationId xmlns:a16="http://schemas.microsoft.com/office/drawing/2014/main" id="{EE6E6852-FA09-4DA5-80F1-442A530A53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C7D216B-B6FF-4348-A0A6-FAEAB2A188C6}"/>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834462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AFE78B-4188-4C78-8E0D-02A6FED428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0D9274F8-75CC-4953-A7EC-E7CE13A0D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621246C3-6795-4950-BC1D-1DB2BD471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452159C9-5A4B-4744-87AA-06424C8D5D3E}"/>
              </a:ext>
            </a:extLst>
          </p:cNvPr>
          <p:cNvSpPr>
            <a:spLocks noGrp="1"/>
          </p:cNvSpPr>
          <p:nvPr>
            <p:ph type="dt" sz="half" idx="10"/>
          </p:nvPr>
        </p:nvSpPr>
        <p:spPr/>
        <p:txBody>
          <a:bodyPr/>
          <a:lstStyle/>
          <a:p>
            <a:fld id="{E0A88F61-3791-4D5F-AE97-FF4D99DF5604}" type="datetimeFigureOut">
              <a:rPr lang="es-ES" smtClean="0"/>
              <a:t>06/05/2026</a:t>
            </a:fld>
            <a:endParaRPr lang="es-ES"/>
          </a:p>
        </p:txBody>
      </p:sp>
      <p:sp>
        <p:nvSpPr>
          <p:cNvPr id="6" name="Marcador de pie de página 5">
            <a:extLst>
              <a:ext uri="{FF2B5EF4-FFF2-40B4-BE49-F238E27FC236}">
                <a16:creationId xmlns:a16="http://schemas.microsoft.com/office/drawing/2014/main" id="{DF25163E-A80D-43F8-9328-39AD5C91AB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945BFE7-4364-4BB1-8F43-791FC435A5E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1164078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6567614-17FD-4910-A774-F66D1CAE7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2C19FE37-4026-4239-8768-EB3C6844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C28613A2-5F0C-4D01-89D5-C7B29CCBC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88F61-3791-4D5F-AE97-FF4D99DF5604}" type="datetimeFigureOut">
              <a:rPr lang="es-ES" smtClean="0"/>
              <a:t>06/05/2026</a:t>
            </a:fld>
            <a:endParaRPr lang="es-ES"/>
          </a:p>
        </p:txBody>
      </p:sp>
      <p:sp>
        <p:nvSpPr>
          <p:cNvPr id="5" name="Marcador de pie de página 4">
            <a:extLst>
              <a:ext uri="{FF2B5EF4-FFF2-40B4-BE49-F238E27FC236}">
                <a16:creationId xmlns:a16="http://schemas.microsoft.com/office/drawing/2014/main" id="{FD2D4632-1376-4174-B4F4-FAB6D7AC0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300C8317-580F-4D43-97C9-7684A500E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62A7B-FD17-433E-802F-6079B6A78902}" type="slidenum">
              <a:rPr lang="es-ES" smtClean="0"/>
              <a:t>‹Nº›</a:t>
            </a:fld>
            <a:endParaRPr lang="es-ES"/>
          </a:p>
        </p:txBody>
      </p:sp>
    </p:spTree>
    <p:extLst>
      <p:ext uri="{BB962C8B-B14F-4D97-AF65-F5344CB8AC3E}">
        <p14:creationId xmlns:p14="http://schemas.microsoft.com/office/powerpoint/2010/main" val="543861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mailto:nafgarda@itacyl.es"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sativum.es/" TargetMode="Externa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hyperlink" Target="https://www.sativum.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E41B9FF-6D47-424C-8FC1-3D07B7924571}"/>
              </a:ext>
            </a:extLst>
          </p:cNvPr>
          <p:cNvPicPr>
            <a:picLocks noChangeAspect="1"/>
          </p:cNvPicPr>
          <p:nvPr/>
        </p:nvPicPr>
        <p:blipFill rotWithShape="1">
          <a:blip r:embed="rId3">
            <a:extLst>
              <a:ext uri="{28A0092B-C50C-407E-A947-70E740481C1C}">
                <a14:useLocalDpi xmlns:a14="http://schemas.microsoft.com/office/drawing/2010/main" val="0"/>
              </a:ext>
            </a:extLst>
          </a:blip>
          <a:srcRect t="265" r="3789"/>
          <a:stretch/>
        </p:blipFill>
        <p:spPr>
          <a:xfrm>
            <a:off x="0" y="1"/>
            <a:ext cx="12192000" cy="6857999"/>
          </a:xfrm>
          <a:prstGeom prst="rect">
            <a:avLst/>
          </a:prstGeom>
        </p:spPr>
      </p:pic>
      <p:sp>
        <p:nvSpPr>
          <p:cNvPr id="2" name="Título 1"/>
          <p:cNvSpPr>
            <a:spLocks noGrp="1"/>
          </p:cNvSpPr>
          <p:nvPr>
            <p:ph type="ctrTitle"/>
          </p:nvPr>
        </p:nvSpPr>
        <p:spPr>
          <a:xfrm>
            <a:off x="2071687" y="1247775"/>
            <a:ext cx="7724776" cy="3067049"/>
          </a:xfrm>
          <a:solidFill>
            <a:schemeClr val="bg1">
              <a:alpha val="62000"/>
            </a:schemeClr>
          </a:solidFill>
        </p:spPr>
        <p:txBody>
          <a:bodyPr anchor="ctr" anchorCtr="0">
            <a:noAutofit/>
          </a:bodyPr>
          <a:lstStyle/>
          <a:p>
            <a:r>
              <a:rPr lang="es-ES" sz="4300" dirty="0"/>
              <a:t>                     . Herramienta digital pública para facilitar la agricultura de precisión y la gestión integral de explotaciones agrarias</a:t>
            </a:r>
          </a:p>
        </p:txBody>
      </p:sp>
      <p:pic>
        <p:nvPicPr>
          <p:cNvPr id="5" name="Imagen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000703" y="5526970"/>
            <a:ext cx="5866744" cy="1224513"/>
          </a:xfrm>
          <a:prstGeom prst="rect">
            <a:avLst/>
          </a:prstGeom>
          <a:effectLst>
            <a:outerShdw blurRad="50800" dist="38100" algn="l" rotWithShape="0">
              <a:prstClr val="black">
                <a:alpha val="40000"/>
              </a:prstClr>
            </a:outerShdw>
          </a:effectLst>
        </p:spPr>
      </p:pic>
      <p:sp>
        <p:nvSpPr>
          <p:cNvPr id="4" name="CuadroTexto 3"/>
          <p:cNvSpPr txBox="1"/>
          <p:nvPr/>
        </p:nvSpPr>
        <p:spPr>
          <a:xfrm>
            <a:off x="3862388" y="4775791"/>
            <a:ext cx="4143375" cy="400110"/>
          </a:xfrm>
          <a:prstGeom prst="rect">
            <a:avLst/>
          </a:prstGeom>
          <a:solidFill>
            <a:schemeClr val="bg1">
              <a:alpha val="60000"/>
            </a:schemeClr>
          </a:solidFill>
        </p:spPr>
        <p:txBody>
          <a:bodyPr wrap="square" rtlCol="0" anchor="ctr" anchorCtr="0">
            <a:spAutoFit/>
          </a:bodyPr>
          <a:lstStyle/>
          <a:p>
            <a:pPr algn="ctr"/>
            <a:r>
              <a:rPr lang="es-ES" sz="2000" dirty="0"/>
              <a:t>David A. Nafría </a:t>
            </a:r>
            <a:r>
              <a:rPr lang="es-ES" sz="2000" dirty="0">
                <a:hlinkClick r:id="rId5"/>
              </a:rPr>
              <a:t>nafgarda@itacyl.es</a:t>
            </a:r>
            <a:endParaRPr lang="es-ES" sz="2000" dirty="0"/>
          </a:p>
        </p:txBody>
      </p:sp>
      <p:pic>
        <p:nvPicPr>
          <p:cNvPr id="8" name="Imagen 7">
            <a:extLst>
              <a:ext uri="{FF2B5EF4-FFF2-40B4-BE49-F238E27FC236}">
                <a16:creationId xmlns:a16="http://schemas.microsoft.com/office/drawing/2014/main" id="{0163C569-D0CE-4E23-B431-39163493A0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95537" y="1573716"/>
            <a:ext cx="2620172" cy="552325"/>
          </a:xfrm>
          <a:prstGeom prst="rect">
            <a:avLst/>
          </a:prstGeom>
        </p:spPr>
      </p:pic>
    </p:spTree>
    <p:extLst>
      <p:ext uri="{BB962C8B-B14F-4D97-AF65-F5344CB8AC3E}">
        <p14:creationId xmlns:p14="http://schemas.microsoft.com/office/powerpoint/2010/main" val="4198462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343E62-DAE9-4210-B8C2-F6414166869F}"/>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91ADB5A9-AC13-456C-8AC7-35CC57CAF0F6}"/>
              </a:ext>
            </a:extLst>
          </p:cNvPr>
          <p:cNvSpPr>
            <a:spLocks noGrp="1"/>
          </p:cNvSpPr>
          <p:nvPr>
            <p:ph idx="1"/>
          </p:nvPr>
        </p:nvSpPr>
        <p:spPr/>
        <p:txBody>
          <a:bodyPr/>
          <a:lstStyle/>
          <a:p>
            <a:endParaRPr lang="en-GB"/>
          </a:p>
        </p:txBody>
      </p:sp>
      <p:pic>
        <p:nvPicPr>
          <p:cNvPr id="5" name="Imagen 4">
            <a:extLst>
              <a:ext uri="{FF2B5EF4-FFF2-40B4-BE49-F238E27FC236}">
                <a16:creationId xmlns:a16="http://schemas.microsoft.com/office/drawing/2014/main" id="{3C9FB91E-F703-4CA7-808E-24BEAC4F26A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1165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9CD7C5-0D6D-494D-9C84-CFC3AAEFA9FF}"/>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8E196010-1CF1-422F-A041-B5D78EDAB181}"/>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A8BF0F77-8CEE-428B-BBF3-56341EE17DA3}"/>
              </a:ext>
            </a:extLst>
          </p:cNvPr>
          <p:cNvPicPr>
            <a:picLocks noChangeAspect="1"/>
          </p:cNvPicPr>
          <p:nvPr/>
        </p:nvPicPr>
        <p:blipFill>
          <a:blip r:embed="rId2"/>
          <a:stretch>
            <a:fillRect/>
          </a:stretch>
        </p:blipFill>
        <p:spPr>
          <a:xfrm>
            <a:off x="0" y="127000"/>
            <a:ext cx="12192000" cy="6604000"/>
          </a:xfrm>
          <a:prstGeom prst="rect">
            <a:avLst/>
          </a:prstGeom>
          <a:solidFill>
            <a:srgbClr val="9A150E"/>
          </a:solidFill>
        </p:spPr>
      </p:pic>
    </p:spTree>
    <p:extLst>
      <p:ext uri="{BB962C8B-B14F-4D97-AF65-F5344CB8AC3E}">
        <p14:creationId xmlns:p14="http://schemas.microsoft.com/office/powerpoint/2010/main" val="2377290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B8796C-04C8-41CD-82F8-7A46D3AED098}"/>
              </a:ext>
            </a:extLst>
          </p:cNvPr>
          <p:cNvSpPr>
            <a:spLocks noGrp="1"/>
          </p:cNvSpPr>
          <p:nvPr>
            <p:ph type="title"/>
          </p:nvPr>
        </p:nvSpPr>
        <p:spPr>
          <a:xfrm>
            <a:off x="838200" y="365125"/>
            <a:ext cx="5506941" cy="1325563"/>
          </a:xfrm>
        </p:spPr>
        <p:txBody>
          <a:bodyPr/>
          <a:lstStyle/>
          <a:p>
            <a:r>
              <a:rPr lang="en-GB" dirty="0" err="1"/>
              <a:t>Integraciones</a:t>
            </a:r>
            <a:r>
              <a:rPr lang="en-GB" dirty="0"/>
              <a:t> con </a:t>
            </a:r>
            <a:r>
              <a:rPr lang="en-GB" dirty="0" err="1"/>
              <a:t>máquinas</a:t>
            </a:r>
            <a:endParaRPr lang="en-GB" dirty="0"/>
          </a:p>
        </p:txBody>
      </p:sp>
      <p:pic>
        <p:nvPicPr>
          <p:cNvPr id="4" name="Imagen 3">
            <a:extLst>
              <a:ext uri="{FF2B5EF4-FFF2-40B4-BE49-F238E27FC236}">
                <a16:creationId xmlns:a16="http://schemas.microsoft.com/office/drawing/2014/main" id="{626F506A-64FB-4F84-BEC1-8A2F3006308D}"/>
              </a:ext>
            </a:extLst>
          </p:cNvPr>
          <p:cNvPicPr>
            <a:picLocks noChangeAspect="1"/>
          </p:cNvPicPr>
          <p:nvPr/>
        </p:nvPicPr>
        <p:blipFill rotWithShape="1">
          <a:blip r:embed="rId2"/>
          <a:srcRect l="26354" t="25721" r="16771" b="12115"/>
          <a:stretch/>
        </p:blipFill>
        <p:spPr>
          <a:xfrm>
            <a:off x="444500" y="2387599"/>
            <a:ext cx="6934200" cy="4105276"/>
          </a:xfrm>
          <a:prstGeom prst="rect">
            <a:avLst/>
          </a:prstGeom>
        </p:spPr>
      </p:pic>
      <p:pic>
        <p:nvPicPr>
          <p:cNvPr id="5" name="Imagen 4">
            <a:extLst>
              <a:ext uri="{FF2B5EF4-FFF2-40B4-BE49-F238E27FC236}">
                <a16:creationId xmlns:a16="http://schemas.microsoft.com/office/drawing/2014/main" id="{058782EC-EAC6-4018-B3DF-3853F7B2617E}"/>
              </a:ext>
            </a:extLst>
          </p:cNvPr>
          <p:cNvPicPr>
            <a:picLocks noChangeAspect="1"/>
          </p:cNvPicPr>
          <p:nvPr/>
        </p:nvPicPr>
        <p:blipFill rotWithShape="1">
          <a:blip r:embed="rId3"/>
          <a:srcRect l="28229" t="34111" r="29688" b="18269"/>
          <a:stretch/>
        </p:blipFill>
        <p:spPr>
          <a:xfrm>
            <a:off x="6959600" y="118269"/>
            <a:ext cx="5130800" cy="3144838"/>
          </a:xfrm>
          <a:prstGeom prst="rect">
            <a:avLst/>
          </a:prstGeom>
        </p:spPr>
      </p:pic>
      <p:pic>
        <p:nvPicPr>
          <p:cNvPr id="6" name="Imagen 5">
            <a:extLst>
              <a:ext uri="{FF2B5EF4-FFF2-40B4-BE49-F238E27FC236}">
                <a16:creationId xmlns:a16="http://schemas.microsoft.com/office/drawing/2014/main" id="{AA6C12F5-F62A-4148-B538-C5B4BEBA304E}"/>
              </a:ext>
            </a:extLst>
          </p:cNvPr>
          <p:cNvPicPr>
            <a:picLocks noChangeAspect="1"/>
          </p:cNvPicPr>
          <p:nvPr/>
        </p:nvPicPr>
        <p:blipFill rotWithShape="1">
          <a:blip r:embed="rId4"/>
          <a:srcRect l="30729" t="54435" r="55625" b="14567"/>
          <a:stretch/>
        </p:blipFill>
        <p:spPr>
          <a:xfrm>
            <a:off x="7251700" y="3263107"/>
            <a:ext cx="1663700" cy="2047083"/>
          </a:xfrm>
          <a:prstGeom prst="rect">
            <a:avLst/>
          </a:prstGeom>
        </p:spPr>
      </p:pic>
      <p:pic>
        <p:nvPicPr>
          <p:cNvPr id="7" name="Imagen 6">
            <a:extLst>
              <a:ext uri="{FF2B5EF4-FFF2-40B4-BE49-F238E27FC236}">
                <a16:creationId xmlns:a16="http://schemas.microsoft.com/office/drawing/2014/main" id="{D35D15C0-73B7-4C76-91F1-D6F24ECB0ED5}"/>
              </a:ext>
            </a:extLst>
          </p:cNvPr>
          <p:cNvPicPr>
            <a:picLocks noChangeAspect="1"/>
          </p:cNvPicPr>
          <p:nvPr/>
        </p:nvPicPr>
        <p:blipFill rotWithShape="1">
          <a:blip r:embed="rId5"/>
          <a:srcRect l="31043" t="54064" r="54739" b="17281"/>
          <a:stretch/>
        </p:blipFill>
        <p:spPr>
          <a:xfrm>
            <a:off x="7251700" y="4138615"/>
            <a:ext cx="1733385" cy="1892411"/>
          </a:xfrm>
          <a:prstGeom prst="rect">
            <a:avLst/>
          </a:prstGeom>
        </p:spPr>
      </p:pic>
    </p:spTree>
    <p:extLst>
      <p:ext uri="{BB962C8B-B14F-4D97-AF65-F5344CB8AC3E}">
        <p14:creationId xmlns:p14="http://schemas.microsoft.com/office/powerpoint/2010/main" val="1239394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002AE4-C18D-43D3-9C27-8B0014BAB53F}"/>
              </a:ext>
            </a:extLst>
          </p:cNvPr>
          <p:cNvSpPr>
            <a:spLocks noGrp="1"/>
          </p:cNvSpPr>
          <p:nvPr>
            <p:ph type="title"/>
          </p:nvPr>
        </p:nvSpPr>
        <p:spPr/>
        <p:txBody>
          <a:bodyPr/>
          <a:lstStyle/>
          <a:p>
            <a:endParaRPr lang="en-GB" dirty="0"/>
          </a:p>
        </p:txBody>
      </p:sp>
      <p:pic>
        <p:nvPicPr>
          <p:cNvPr id="4" name="Imagen 3">
            <a:extLst>
              <a:ext uri="{FF2B5EF4-FFF2-40B4-BE49-F238E27FC236}">
                <a16:creationId xmlns:a16="http://schemas.microsoft.com/office/drawing/2014/main" id="{AFFE35E1-DF20-49A7-AB21-50BC246C8B19}"/>
              </a:ext>
            </a:extLst>
          </p:cNvPr>
          <p:cNvPicPr>
            <a:picLocks noChangeAspect="1"/>
          </p:cNvPicPr>
          <p:nvPr/>
        </p:nvPicPr>
        <p:blipFill>
          <a:blip r:embed="rId2"/>
          <a:stretch>
            <a:fillRect/>
          </a:stretch>
        </p:blipFill>
        <p:spPr>
          <a:xfrm>
            <a:off x="3133725" y="3773502"/>
            <a:ext cx="5183953" cy="3158455"/>
          </a:xfrm>
          <a:prstGeom prst="rect">
            <a:avLst/>
          </a:prstGeom>
        </p:spPr>
      </p:pic>
      <p:pic>
        <p:nvPicPr>
          <p:cNvPr id="5" name="Imagen 4">
            <a:extLst>
              <a:ext uri="{FF2B5EF4-FFF2-40B4-BE49-F238E27FC236}">
                <a16:creationId xmlns:a16="http://schemas.microsoft.com/office/drawing/2014/main" id="{789A4971-1DBD-4706-BE81-972358F48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638" y="641088"/>
            <a:ext cx="3808602" cy="2856451"/>
          </a:xfrm>
          <a:prstGeom prst="rect">
            <a:avLst/>
          </a:prstGeom>
        </p:spPr>
      </p:pic>
      <p:pic>
        <p:nvPicPr>
          <p:cNvPr id="6" name="Imagen 5">
            <a:extLst>
              <a:ext uri="{FF2B5EF4-FFF2-40B4-BE49-F238E27FC236}">
                <a16:creationId xmlns:a16="http://schemas.microsoft.com/office/drawing/2014/main" id="{FF96DC01-7A70-4052-BAFC-676FD8DDF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 y="0"/>
            <a:ext cx="3575736" cy="2681802"/>
          </a:xfrm>
          <a:prstGeom prst="rect">
            <a:avLst/>
          </a:prstGeom>
        </p:spPr>
      </p:pic>
      <p:pic>
        <p:nvPicPr>
          <p:cNvPr id="7" name="Picture 8" descr="A screenshot of a computer&#10;&#10;Description automatically generated">
            <a:extLst>
              <a:ext uri="{FF2B5EF4-FFF2-40B4-BE49-F238E27FC236}">
                <a16:creationId xmlns:a16="http://schemas.microsoft.com/office/drawing/2014/main" id="{1AEC78B1-6F2F-4321-BFCB-88EA50B7DE8B}"/>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9289771" y="243750"/>
            <a:ext cx="2646864" cy="5510960"/>
          </a:xfrm>
          <a:prstGeom prst="rect">
            <a:avLst/>
          </a:prstGeom>
        </p:spPr>
      </p:pic>
      <p:pic>
        <p:nvPicPr>
          <p:cNvPr id="3074" name="Picture 2" descr="CEREA AUTOSTEER GPS">
            <a:extLst>
              <a:ext uri="{FF2B5EF4-FFF2-40B4-BE49-F238E27FC236}">
                <a16:creationId xmlns:a16="http://schemas.microsoft.com/office/drawing/2014/main" id="{FAD64609-7234-47A6-9A0D-0C1204B231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75" y="3773502"/>
            <a:ext cx="32385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üller-Elektronik GmbH - it's OWL">
            <a:extLst>
              <a:ext uri="{FF2B5EF4-FFF2-40B4-BE49-F238E27FC236}">
                <a16:creationId xmlns:a16="http://schemas.microsoft.com/office/drawing/2014/main" id="{1B74F01F-2DBF-4191-B727-D934BBD7BE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66" t="29977" r="7037" b="30525"/>
          <a:stretch/>
        </p:blipFill>
        <p:spPr bwMode="auto">
          <a:xfrm>
            <a:off x="3133725" y="111715"/>
            <a:ext cx="2646864" cy="807659"/>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blob:https://web.whatsapp.com/e1182ff4-765c-4588-b6d2-cd8bcc72a868">
            <a:extLst>
              <a:ext uri="{FF2B5EF4-FFF2-40B4-BE49-F238E27FC236}">
                <a16:creationId xmlns:a16="http://schemas.microsoft.com/office/drawing/2014/main" id="{551FCC9D-009A-45F8-8E0B-258F3725D3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Imagen 2">
            <a:extLst>
              <a:ext uri="{FF2B5EF4-FFF2-40B4-BE49-F238E27FC236}">
                <a16:creationId xmlns:a16="http://schemas.microsoft.com/office/drawing/2014/main" id="{D4AB481C-16F5-4F32-B7B6-5D9FF6D36910}"/>
              </a:ext>
            </a:extLst>
          </p:cNvPr>
          <p:cNvPicPr>
            <a:picLocks noChangeAspect="1"/>
          </p:cNvPicPr>
          <p:nvPr/>
        </p:nvPicPr>
        <p:blipFill rotWithShape="1">
          <a:blip r:embed="rId8"/>
          <a:srcRect l="10748" t="13302" r="10212" b="16824"/>
          <a:stretch/>
        </p:blipFill>
        <p:spPr>
          <a:xfrm>
            <a:off x="10218960" y="5124478"/>
            <a:ext cx="1691432" cy="1121476"/>
          </a:xfrm>
          <a:prstGeom prst="rect">
            <a:avLst/>
          </a:prstGeom>
        </p:spPr>
      </p:pic>
    </p:spTree>
    <p:extLst>
      <p:ext uri="{BB962C8B-B14F-4D97-AF65-F5344CB8AC3E}">
        <p14:creationId xmlns:p14="http://schemas.microsoft.com/office/powerpoint/2010/main" val="3832052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4F362-0EF1-4BF6-A044-3F281E218825}"/>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613C065F-1FB6-426E-AFF2-3E143D7571F5}"/>
              </a:ext>
            </a:extLst>
          </p:cNvPr>
          <p:cNvSpPr>
            <a:spLocks noGrp="1"/>
          </p:cNvSpPr>
          <p:nvPr>
            <p:ph idx="1"/>
          </p:nvPr>
        </p:nvSpPr>
        <p:spPr/>
        <p:txBody>
          <a:bodyPr/>
          <a:lstStyle/>
          <a:p>
            <a:endParaRPr lang="en-GB" dirty="0"/>
          </a:p>
        </p:txBody>
      </p:sp>
      <p:pic>
        <p:nvPicPr>
          <p:cNvPr id="4" name="Imagen 3">
            <a:extLst>
              <a:ext uri="{FF2B5EF4-FFF2-40B4-BE49-F238E27FC236}">
                <a16:creationId xmlns:a16="http://schemas.microsoft.com/office/drawing/2014/main" id="{B1330E61-F903-4101-A1CC-DFB890624395}"/>
              </a:ext>
            </a:extLst>
          </p:cNvPr>
          <p:cNvPicPr>
            <a:picLocks noChangeAspect="1"/>
          </p:cNvPicPr>
          <p:nvPr/>
        </p:nvPicPr>
        <p:blipFill>
          <a:blip r:embed="rId2"/>
          <a:stretch>
            <a:fillRect/>
          </a:stretch>
        </p:blipFill>
        <p:spPr>
          <a:xfrm>
            <a:off x="322364" y="2563333"/>
            <a:ext cx="9239371" cy="4025169"/>
          </a:xfrm>
          <a:prstGeom prst="rect">
            <a:avLst/>
          </a:prstGeom>
        </p:spPr>
      </p:pic>
      <p:pic>
        <p:nvPicPr>
          <p:cNvPr id="5" name="Imagen 4">
            <a:extLst>
              <a:ext uri="{FF2B5EF4-FFF2-40B4-BE49-F238E27FC236}">
                <a16:creationId xmlns:a16="http://schemas.microsoft.com/office/drawing/2014/main" id="{CECDA956-B9A5-4781-A8F3-383AB98AC091}"/>
              </a:ext>
            </a:extLst>
          </p:cNvPr>
          <p:cNvPicPr>
            <a:picLocks noChangeAspect="1"/>
          </p:cNvPicPr>
          <p:nvPr/>
        </p:nvPicPr>
        <p:blipFill>
          <a:blip r:embed="rId3"/>
          <a:stretch>
            <a:fillRect/>
          </a:stretch>
        </p:blipFill>
        <p:spPr>
          <a:xfrm>
            <a:off x="5820356" y="269497"/>
            <a:ext cx="6059882" cy="3757197"/>
          </a:xfrm>
          <a:prstGeom prst="rect">
            <a:avLst/>
          </a:prstGeom>
        </p:spPr>
      </p:pic>
      <p:pic>
        <p:nvPicPr>
          <p:cNvPr id="2050" name="Picture 2" descr="Jaltest Isobus">
            <a:extLst>
              <a:ext uri="{FF2B5EF4-FFF2-40B4-BE49-F238E27FC236}">
                <a16:creationId xmlns:a16="http://schemas.microsoft.com/office/drawing/2014/main" id="{1F17A965-DEEA-42DD-AA40-DDEF5E517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077" y="42020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902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80FA1B-A16B-4B3E-915E-5E6665CDB2E3}"/>
              </a:ext>
            </a:extLst>
          </p:cNvPr>
          <p:cNvSpPr>
            <a:spLocks noGrp="1"/>
          </p:cNvSpPr>
          <p:nvPr>
            <p:ph type="title"/>
          </p:nvPr>
        </p:nvSpPr>
        <p:spPr/>
        <p:txBody>
          <a:bodyPr/>
          <a:lstStyle/>
          <a:p>
            <a:endParaRPr lang="en-GB"/>
          </a:p>
        </p:txBody>
      </p:sp>
      <p:pic>
        <p:nvPicPr>
          <p:cNvPr id="4" name="WhatsApp Video 2024-11-16 at 12.36.35">
            <a:hlinkClick r:id="" action="ppaction://media"/>
            <a:extLst>
              <a:ext uri="{FF2B5EF4-FFF2-40B4-BE49-F238E27FC236}">
                <a16:creationId xmlns:a16="http://schemas.microsoft.com/office/drawing/2014/main" id="{19A6AACA-A571-4D32-8E7B-77967723E5C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523876"/>
            <a:ext cx="10544288" cy="5969000"/>
          </a:xfrm>
        </p:spPr>
      </p:pic>
      <p:pic>
        <p:nvPicPr>
          <p:cNvPr id="6" name="Imagen 5">
            <a:extLst>
              <a:ext uri="{FF2B5EF4-FFF2-40B4-BE49-F238E27FC236}">
                <a16:creationId xmlns:a16="http://schemas.microsoft.com/office/drawing/2014/main" id="{B244CFE3-A272-4506-8ED9-B523316F6C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47625" y="-666750"/>
            <a:ext cx="3937000" cy="2952750"/>
          </a:xfrm>
          <a:prstGeom prst="rect">
            <a:avLst/>
          </a:prstGeom>
        </p:spPr>
      </p:pic>
      <p:pic>
        <p:nvPicPr>
          <p:cNvPr id="8" name="Imagen 7">
            <a:extLst>
              <a:ext uri="{FF2B5EF4-FFF2-40B4-BE49-F238E27FC236}">
                <a16:creationId xmlns:a16="http://schemas.microsoft.com/office/drawing/2014/main" id="{207D84FA-938A-4B6B-A62A-40122C68D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15900" y="4292600"/>
            <a:ext cx="2933700" cy="2200275"/>
          </a:xfrm>
          <a:prstGeom prst="rect">
            <a:avLst/>
          </a:prstGeom>
        </p:spPr>
      </p:pic>
      <p:pic>
        <p:nvPicPr>
          <p:cNvPr id="10" name="Imagen 9">
            <a:extLst>
              <a:ext uri="{FF2B5EF4-FFF2-40B4-BE49-F238E27FC236}">
                <a16:creationId xmlns:a16="http://schemas.microsoft.com/office/drawing/2014/main" id="{C06A177F-1DA6-4734-8743-CF2DE9EEA5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44425" y="523875"/>
            <a:ext cx="4343400" cy="3257550"/>
          </a:xfrm>
          <a:prstGeom prst="rect">
            <a:avLst/>
          </a:prstGeom>
        </p:spPr>
      </p:pic>
    </p:spTree>
    <p:extLst>
      <p:ext uri="{BB962C8B-B14F-4D97-AF65-F5344CB8AC3E}">
        <p14:creationId xmlns:p14="http://schemas.microsoft.com/office/powerpoint/2010/main" val="89389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29FEA7-40EF-4778-9463-1885C159FE4B}"/>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25034A9E-CFD2-46CF-8413-D73868EB1A30}"/>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8AB9E666-FC16-4676-9373-2E4EF5C03FF5}"/>
              </a:ext>
            </a:extLst>
          </p:cNvPr>
          <p:cNvPicPr>
            <a:picLocks noChangeAspect="1"/>
          </p:cNvPicPr>
          <p:nvPr/>
        </p:nvPicPr>
        <p:blipFill>
          <a:blip r:embed="rId2"/>
          <a:stretch>
            <a:fillRect/>
          </a:stretch>
        </p:blipFill>
        <p:spPr>
          <a:xfrm>
            <a:off x="382354" y="294924"/>
            <a:ext cx="10971446" cy="6173469"/>
          </a:xfrm>
          <a:prstGeom prst="rect">
            <a:avLst/>
          </a:prstGeom>
        </p:spPr>
      </p:pic>
      <p:sp>
        <p:nvSpPr>
          <p:cNvPr id="7" name="Signo de multiplicación 6">
            <a:extLst>
              <a:ext uri="{FF2B5EF4-FFF2-40B4-BE49-F238E27FC236}">
                <a16:creationId xmlns:a16="http://schemas.microsoft.com/office/drawing/2014/main" id="{3DB4AA1B-E029-4694-A30C-EAC9B87F2E2D}"/>
              </a:ext>
            </a:extLst>
          </p:cNvPr>
          <p:cNvSpPr/>
          <p:nvPr/>
        </p:nvSpPr>
        <p:spPr>
          <a:xfrm>
            <a:off x="1968940" y="435326"/>
            <a:ext cx="1199626" cy="1325563"/>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igno de multiplicación 7">
            <a:extLst>
              <a:ext uri="{FF2B5EF4-FFF2-40B4-BE49-F238E27FC236}">
                <a16:creationId xmlns:a16="http://schemas.microsoft.com/office/drawing/2014/main" id="{C55A576C-10BC-475B-BFFD-7F6DD89C0D96}"/>
              </a:ext>
            </a:extLst>
          </p:cNvPr>
          <p:cNvSpPr/>
          <p:nvPr/>
        </p:nvSpPr>
        <p:spPr>
          <a:xfrm>
            <a:off x="3353373" y="400225"/>
            <a:ext cx="1199626" cy="1325563"/>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igno de multiplicación 8">
            <a:extLst>
              <a:ext uri="{FF2B5EF4-FFF2-40B4-BE49-F238E27FC236}">
                <a16:creationId xmlns:a16="http://schemas.microsoft.com/office/drawing/2014/main" id="{8F24CFFF-6BC2-4CEB-94F4-C02C361AFC71}"/>
              </a:ext>
            </a:extLst>
          </p:cNvPr>
          <p:cNvSpPr/>
          <p:nvPr/>
        </p:nvSpPr>
        <p:spPr>
          <a:xfrm>
            <a:off x="7068172" y="450143"/>
            <a:ext cx="1199626" cy="1325563"/>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igno de multiplicación 9">
            <a:extLst>
              <a:ext uri="{FF2B5EF4-FFF2-40B4-BE49-F238E27FC236}">
                <a16:creationId xmlns:a16="http://schemas.microsoft.com/office/drawing/2014/main" id="{03D209D6-F600-4C0C-9CB7-F5D8EA5F4627}"/>
              </a:ext>
            </a:extLst>
          </p:cNvPr>
          <p:cNvSpPr/>
          <p:nvPr/>
        </p:nvSpPr>
        <p:spPr>
          <a:xfrm>
            <a:off x="4081522" y="4735629"/>
            <a:ext cx="654107" cy="760274"/>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igno de multiplicación 11">
            <a:extLst>
              <a:ext uri="{FF2B5EF4-FFF2-40B4-BE49-F238E27FC236}">
                <a16:creationId xmlns:a16="http://schemas.microsoft.com/office/drawing/2014/main" id="{640D6123-C56A-4891-B554-8131012D350D}"/>
              </a:ext>
            </a:extLst>
          </p:cNvPr>
          <p:cNvSpPr/>
          <p:nvPr/>
        </p:nvSpPr>
        <p:spPr>
          <a:xfrm>
            <a:off x="4081520" y="5542191"/>
            <a:ext cx="654107" cy="760274"/>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igno de multiplicación 12">
            <a:extLst>
              <a:ext uri="{FF2B5EF4-FFF2-40B4-BE49-F238E27FC236}">
                <a16:creationId xmlns:a16="http://schemas.microsoft.com/office/drawing/2014/main" id="{855ABC30-7E63-41CC-BC7B-BF86E2EE6A82}"/>
              </a:ext>
            </a:extLst>
          </p:cNvPr>
          <p:cNvSpPr/>
          <p:nvPr/>
        </p:nvSpPr>
        <p:spPr>
          <a:xfrm>
            <a:off x="4081519" y="5899683"/>
            <a:ext cx="654107" cy="760274"/>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igno de multiplicación 13">
            <a:extLst>
              <a:ext uri="{FF2B5EF4-FFF2-40B4-BE49-F238E27FC236}">
                <a16:creationId xmlns:a16="http://schemas.microsoft.com/office/drawing/2014/main" id="{61CD89D7-8D41-4716-A39D-0514D3B9DA50}"/>
              </a:ext>
            </a:extLst>
          </p:cNvPr>
          <p:cNvSpPr/>
          <p:nvPr/>
        </p:nvSpPr>
        <p:spPr>
          <a:xfrm>
            <a:off x="8547235" y="4697501"/>
            <a:ext cx="1942698" cy="1865575"/>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igno de multiplicación 15">
            <a:extLst>
              <a:ext uri="{FF2B5EF4-FFF2-40B4-BE49-F238E27FC236}">
                <a16:creationId xmlns:a16="http://schemas.microsoft.com/office/drawing/2014/main" id="{59E66D8C-D67D-4705-BE7E-F212D105DBF2}"/>
              </a:ext>
            </a:extLst>
          </p:cNvPr>
          <p:cNvSpPr/>
          <p:nvPr/>
        </p:nvSpPr>
        <p:spPr>
          <a:xfrm>
            <a:off x="8547235" y="510840"/>
            <a:ext cx="1199626" cy="1325563"/>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igno de multiplicación 16">
            <a:extLst>
              <a:ext uri="{FF2B5EF4-FFF2-40B4-BE49-F238E27FC236}">
                <a16:creationId xmlns:a16="http://schemas.microsoft.com/office/drawing/2014/main" id="{83B9424E-4390-4E4A-AEB9-704BA7526422}"/>
              </a:ext>
            </a:extLst>
          </p:cNvPr>
          <p:cNvSpPr/>
          <p:nvPr/>
        </p:nvSpPr>
        <p:spPr>
          <a:xfrm>
            <a:off x="1102254" y="4976902"/>
            <a:ext cx="1199626" cy="1325563"/>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igno de multiplicación 14">
            <a:extLst>
              <a:ext uri="{FF2B5EF4-FFF2-40B4-BE49-F238E27FC236}">
                <a16:creationId xmlns:a16="http://schemas.microsoft.com/office/drawing/2014/main" id="{F08D3CBD-E865-4A22-BA12-A5D9C2107756}"/>
              </a:ext>
            </a:extLst>
          </p:cNvPr>
          <p:cNvSpPr/>
          <p:nvPr/>
        </p:nvSpPr>
        <p:spPr>
          <a:xfrm>
            <a:off x="1369127" y="2874087"/>
            <a:ext cx="1199626" cy="1325563"/>
          </a:xfrm>
          <a:prstGeom prst="mathMultiply">
            <a:avLst/>
          </a:prstGeom>
          <a:solidFill>
            <a:srgbClr val="00B05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355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4" grpId="0" animBg="1"/>
      <p:bldP spid="16" grpId="0" animBg="1"/>
      <p:bldP spid="17"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4032BF-0F0D-4B09-8196-C6480D807407}"/>
              </a:ext>
            </a:extLst>
          </p:cNvPr>
          <p:cNvSpPr>
            <a:spLocks noGrp="1"/>
          </p:cNvSpPr>
          <p:nvPr>
            <p:ph type="title"/>
          </p:nvPr>
        </p:nvSpPr>
        <p:spPr/>
        <p:txBody>
          <a:bodyPr/>
          <a:lstStyle/>
          <a:p>
            <a:r>
              <a:rPr lang="en-GB" dirty="0" err="1"/>
              <a:t>Divulgación</a:t>
            </a:r>
            <a:r>
              <a:rPr lang="en-GB" dirty="0"/>
              <a:t> y </a:t>
            </a:r>
            <a:r>
              <a:rPr lang="en-GB" dirty="0" err="1"/>
              <a:t>uso</a:t>
            </a:r>
            <a:endParaRPr lang="en-GB" dirty="0"/>
          </a:p>
        </p:txBody>
      </p:sp>
      <p:sp>
        <p:nvSpPr>
          <p:cNvPr id="3" name="Marcador de contenido 2">
            <a:extLst>
              <a:ext uri="{FF2B5EF4-FFF2-40B4-BE49-F238E27FC236}">
                <a16:creationId xmlns:a16="http://schemas.microsoft.com/office/drawing/2014/main" id="{73B841A8-2240-42DE-A2AF-A0AF8E4D5E6E}"/>
              </a:ext>
            </a:extLst>
          </p:cNvPr>
          <p:cNvSpPr>
            <a:spLocks noGrp="1"/>
          </p:cNvSpPr>
          <p:nvPr>
            <p:ph idx="1"/>
          </p:nvPr>
        </p:nvSpPr>
        <p:spPr>
          <a:xfrm>
            <a:off x="217415" y="1636111"/>
            <a:ext cx="6359554" cy="4351338"/>
          </a:xfrm>
        </p:spPr>
        <p:txBody>
          <a:bodyPr>
            <a:normAutofit fontScale="85000" lnSpcReduction="20000"/>
          </a:bodyPr>
          <a:lstStyle/>
          <a:p>
            <a:r>
              <a:rPr lang="en-GB" dirty="0"/>
              <a:t>103 </a:t>
            </a:r>
            <a:r>
              <a:rPr lang="en-GB" dirty="0" err="1"/>
              <a:t>jornadas</a:t>
            </a:r>
            <a:r>
              <a:rPr lang="en-GB" dirty="0"/>
              <a:t> de </a:t>
            </a:r>
            <a:r>
              <a:rPr lang="en-GB" dirty="0" err="1"/>
              <a:t>formación</a:t>
            </a:r>
            <a:r>
              <a:rPr lang="en-GB" dirty="0"/>
              <a:t> </a:t>
            </a:r>
            <a:r>
              <a:rPr lang="en-GB" dirty="0" err="1"/>
              <a:t>en</a:t>
            </a:r>
            <a:r>
              <a:rPr lang="en-GB" dirty="0"/>
              <a:t> 2025, 102 </a:t>
            </a:r>
            <a:r>
              <a:rPr lang="en-GB" dirty="0" err="1"/>
              <a:t>en</a:t>
            </a:r>
            <a:r>
              <a:rPr lang="en-GB" dirty="0"/>
              <a:t> 2024.</a:t>
            </a:r>
          </a:p>
          <a:p>
            <a:pPr>
              <a:spcAft>
                <a:spcPts val="750"/>
              </a:spcAft>
            </a:pPr>
            <a:r>
              <a:rPr lang="es-ES" dirty="0"/>
              <a:t>Estadísticos de </a:t>
            </a:r>
            <a:r>
              <a:rPr lang="es-ES" dirty="0">
                <a:hlinkClick r:id="rId2">
                  <a:extLst>
                    <a:ext uri="{A12FA001-AC4F-418D-AE19-62706E023703}">
                      <ahyp:hlinkClr xmlns:ahyp="http://schemas.microsoft.com/office/drawing/2018/hyperlinkcolor" val="tx"/>
                    </a:ext>
                  </a:extLst>
                </a:hlinkClick>
              </a:rPr>
              <a:t>SATIVUM</a:t>
            </a:r>
            <a:r>
              <a:rPr lang="es-ES" dirty="0"/>
              <a:t> a fecha 01/05/2026.</a:t>
            </a:r>
          </a:p>
          <a:p>
            <a:pPr marL="685800" lvl="2">
              <a:spcBef>
                <a:spcPts val="1000"/>
              </a:spcBef>
              <a:buSzPts val="1000"/>
              <a:tabLst>
                <a:tab pos="457200" algn="l"/>
              </a:tabLst>
            </a:pPr>
            <a:r>
              <a:rPr lang="es-ES" sz="2400" dirty="0"/>
              <a:t>Número de usuarios activos: 6.013.</a:t>
            </a:r>
          </a:p>
          <a:p>
            <a:pPr marL="685800" lvl="2">
              <a:spcBef>
                <a:spcPts val="1000"/>
              </a:spcBef>
              <a:buSzPts val="1000"/>
              <a:tabLst>
                <a:tab pos="457200" algn="l"/>
              </a:tabLst>
            </a:pPr>
            <a:r>
              <a:rPr lang="es-ES" sz="2400" dirty="0"/>
              <a:t>Número de organizaciones registradas: 57 validadas, 42 pendientes de validación.</a:t>
            </a:r>
          </a:p>
          <a:p>
            <a:pPr marL="685800" lvl="2">
              <a:spcBef>
                <a:spcPts val="1000"/>
              </a:spcBef>
              <a:buSzPts val="1000"/>
              <a:tabLst>
                <a:tab pos="457200" algn="l"/>
              </a:tabLst>
            </a:pPr>
            <a:r>
              <a:rPr lang="es-ES" sz="2400" dirty="0"/>
              <a:t>Número de asesores registrados: 166.</a:t>
            </a:r>
          </a:p>
          <a:p>
            <a:pPr marL="685800" lvl="2">
              <a:spcBef>
                <a:spcPts val="1000"/>
              </a:spcBef>
              <a:buSzPts val="1000"/>
              <a:tabLst>
                <a:tab pos="457200" algn="l"/>
              </a:tabLst>
            </a:pPr>
            <a:r>
              <a:rPr lang="es-ES" sz="2400" dirty="0"/>
              <a:t>Número de explotaciones registradas: 18.106 de usuarios, 326 de organizaciones.</a:t>
            </a:r>
          </a:p>
          <a:p>
            <a:pPr marL="685800" lvl="2">
              <a:spcBef>
                <a:spcPts val="1000"/>
              </a:spcBef>
              <a:buSzPts val="1000"/>
              <a:tabLst>
                <a:tab pos="457200" algn="l"/>
              </a:tabLst>
            </a:pPr>
            <a:r>
              <a:rPr lang="es-ES" sz="2400" dirty="0"/>
              <a:t>Número de parcelas registradas: 848.550.</a:t>
            </a:r>
          </a:p>
          <a:p>
            <a:pPr marL="685800" lvl="2">
              <a:spcBef>
                <a:spcPts val="1000"/>
              </a:spcBef>
            </a:pPr>
            <a:r>
              <a:rPr lang="es-ES" sz="2400" dirty="0"/>
              <a:t>Número de parcelas con plan de nutrientes asociado: 55.524</a:t>
            </a:r>
          </a:p>
          <a:p>
            <a:pPr marL="685800" lvl="2">
              <a:spcBef>
                <a:spcPts val="1000"/>
              </a:spcBef>
            </a:pPr>
            <a:r>
              <a:rPr lang="es-ES" sz="2400" dirty="0"/>
              <a:t>Número de usuarios del API de nutrientes: 168.</a:t>
            </a:r>
          </a:p>
          <a:p>
            <a:pPr marL="228600" lvl="1">
              <a:spcBef>
                <a:spcPts val="1000"/>
              </a:spcBef>
            </a:pPr>
            <a:endParaRPr lang="en-GB" sz="2800" dirty="0"/>
          </a:p>
          <a:p>
            <a:endParaRPr lang="en-GB" dirty="0"/>
          </a:p>
        </p:txBody>
      </p:sp>
      <p:pic>
        <p:nvPicPr>
          <p:cNvPr id="6" name="Imagen 5">
            <a:extLst>
              <a:ext uri="{FF2B5EF4-FFF2-40B4-BE49-F238E27FC236}">
                <a16:creationId xmlns:a16="http://schemas.microsoft.com/office/drawing/2014/main" id="{E5A16FB4-86F1-4D31-AF53-FB246AA51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305" y="4309919"/>
            <a:ext cx="5503485" cy="2476568"/>
          </a:xfrm>
          <a:prstGeom prst="rect">
            <a:avLst/>
          </a:prstGeom>
        </p:spPr>
      </p:pic>
      <p:pic>
        <p:nvPicPr>
          <p:cNvPr id="10" name="Imagen 9">
            <a:extLst>
              <a:ext uri="{FF2B5EF4-FFF2-40B4-BE49-F238E27FC236}">
                <a16:creationId xmlns:a16="http://schemas.microsoft.com/office/drawing/2014/main" id="{6D3BA320-CEC2-4B38-80BC-4F245B6D8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8305" y="2381676"/>
            <a:ext cx="5461344" cy="2457604"/>
          </a:xfrm>
          <a:prstGeom prst="rect">
            <a:avLst/>
          </a:prstGeom>
        </p:spPr>
      </p:pic>
      <p:pic>
        <p:nvPicPr>
          <p:cNvPr id="12" name="Imagen 11">
            <a:extLst>
              <a:ext uri="{FF2B5EF4-FFF2-40B4-BE49-F238E27FC236}">
                <a16:creationId xmlns:a16="http://schemas.microsoft.com/office/drawing/2014/main" id="{838F1B89-2BA6-409A-84F9-9AC5EF61AA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8305" y="0"/>
            <a:ext cx="5413695" cy="2442508"/>
          </a:xfrm>
          <a:prstGeom prst="rect">
            <a:avLst/>
          </a:prstGeom>
        </p:spPr>
      </p:pic>
    </p:spTree>
    <p:extLst>
      <p:ext uri="{BB962C8B-B14F-4D97-AF65-F5344CB8AC3E}">
        <p14:creationId xmlns:p14="http://schemas.microsoft.com/office/powerpoint/2010/main" val="49342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0F6D3F-A8F7-45F1-98B7-E23E3DA61CFC}"/>
              </a:ext>
            </a:extLst>
          </p:cNvPr>
          <p:cNvSpPr>
            <a:spLocks noGrp="1"/>
          </p:cNvSpPr>
          <p:nvPr>
            <p:ph type="title"/>
          </p:nvPr>
        </p:nvSpPr>
        <p:spPr/>
        <p:txBody>
          <a:bodyPr/>
          <a:lstStyle/>
          <a:p>
            <a:r>
              <a:rPr lang="en-GB" dirty="0" err="1"/>
              <a:t>Conclusiones</a:t>
            </a:r>
            <a:endParaRPr lang="en-GB" dirty="0"/>
          </a:p>
        </p:txBody>
      </p:sp>
      <p:sp>
        <p:nvSpPr>
          <p:cNvPr id="3" name="Marcador de contenido 2">
            <a:extLst>
              <a:ext uri="{FF2B5EF4-FFF2-40B4-BE49-F238E27FC236}">
                <a16:creationId xmlns:a16="http://schemas.microsoft.com/office/drawing/2014/main" id="{8B76B9CE-0F71-4006-B1AD-52E592E0B7CB}"/>
              </a:ext>
            </a:extLst>
          </p:cNvPr>
          <p:cNvSpPr>
            <a:spLocks noGrp="1"/>
          </p:cNvSpPr>
          <p:nvPr>
            <p:ph idx="1"/>
          </p:nvPr>
        </p:nvSpPr>
        <p:spPr>
          <a:xfrm>
            <a:off x="838200" y="1825625"/>
            <a:ext cx="8062519" cy="4351338"/>
          </a:xfrm>
        </p:spPr>
        <p:txBody>
          <a:bodyPr>
            <a:normAutofit fontScale="77500" lnSpcReduction="20000"/>
          </a:bodyPr>
          <a:lstStyle/>
          <a:p>
            <a:r>
              <a:rPr lang="es-ES" dirty="0"/>
              <a:t>Sativum es de uso gratuito, solo requiere registro. Funcional en TODA ESPAÑA. Acceso alternativo vía API.</a:t>
            </a:r>
            <a:endParaRPr lang="es-ES" dirty="0">
              <a:highlight>
                <a:srgbClr val="FFFF00"/>
              </a:highlight>
            </a:endParaRPr>
          </a:p>
          <a:p>
            <a:r>
              <a:rPr lang="es-ES" dirty="0"/>
              <a:t>Integra monitorización de cultivos y apoyo a toma de decisiones, sostenibilidad. </a:t>
            </a:r>
          </a:p>
          <a:p>
            <a:r>
              <a:rPr lang="es-ES" dirty="0"/>
              <a:t>Permite llevar un Cuaderno Digital y comunicarlo oficialmente e las CCAA.</a:t>
            </a:r>
          </a:p>
          <a:p>
            <a:r>
              <a:rPr lang="es-ES" dirty="0"/>
              <a:t>Integra datos de teledetección para monitorizar y seguir el cultivo. También clima/</a:t>
            </a:r>
            <a:r>
              <a:rPr lang="es-ES" dirty="0" err="1"/>
              <a:t>meteo</a:t>
            </a:r>
            <a:r>
              <a:rPr lang="es-ES" dirty="0"/>
              <a:t> y suelo.</a:t>
            </a:r>
          </a:p>
          <a:p>
            <a:r>
              <a:rPr lang="es-ES" dirty="0"/>
              <a:t>Agricultura de precisión: Genera ficheros para diversas máquinas de aplicación de fertilizantes.</a:t>
            </a:r>
          </a:p>
          <a:p>
            <a:r>
              <a:rPr lang="es-ES" dirty="0"/>
              <a:t>Mucho </a:t>
            </a:r>
            <a:r>
              <a:rPr lang="es-ES" dirty="0" err="1"/>
              <a:t>feedback</a:t>
            </a:r>
            <a:r>
              <a:rPr lang="es-ES" dirty="0"/>
              <a:t> de usuarios gracias a los eventos en los que participamos</a:t>
            </a:r>
          </a:p>
          <a:p>
            <a:r>
              <a:rPr lang="es-ES" dirty="0"/>
              <a:t>Desarrollo 100% propio </a:t>
            </a:r>
            <a:r>
              <a:rPr lang="es-ES" dirty="0" err="1"/>
              <a:t>ITACyL</a:t>
            </a:r>
            <a:r>
              <a:rPr lang="es-ES" dirty="0"/>
              <a:t> con financiación propia y externa (FEGA, Horizonte Europa, LIFE).</a:t>
            </a:r>
          </a:p>
        </p:txBody>
      </p:sp>
      <p:pic>
        <p:nvPicPr>
          <p:cNvPr id="5" name="Marcador de contenido 5">
            <a:extLst>
              <a:ext uri="{FF2B5EF4-FFF2-40B4-BE49-F238E27FC236}">
                <a16:creationId xmlns:a16="http://schemas.microsoft.com/office/drawing/2014/main" id="{2DED0A93-0DA9-47E2-8FC9-266206FF5FD9}"/>
              </a:ext>
            </a:extLst>
          </p:cNvPr>
          <p:cNvPicPr>
            <a:picLocks noChangeAspect="1"/>
          </p:cNvPicPr>
          <p:nvPr/>
        </p:nvPicPr>
        <p:blipFill rotWithShape="1">
          <a:blip r:embed="rId2"/>
          <a:srcRect l="1598" t="22204" r="57602" b="17066"/>
          <a:stretch/>
        </p:blipFill>
        <p:spPr>
          <a:xfrm>
            <a:off x="9487948" y="768256"/>
            <a:ext cx="2315362" cy="1979801"/>
          </a:xfrm>
          <a:prstGeom prst="rect">
            <a:avLst/>
          </a:prstGeom>
        </p:spPr>
      </p:pic>
    </p:spTree>
    <p:extLst>
      <p:ext uri="{BB962C8B-B14F-4D97-AF65-F5344CB8AC3E}">
        <p14:creationId xmlns:p14="http://schemas.microsoft.com/office/powerpoint/2010/main" val="2491629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30D32F-A70B-4AB0-9951-47076EDD8697}"/>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42699A07-0C07-436A-A834-F293D2013AB5}"/>
              </a:ext>
            </a:extLst>
          </p:cNvPr>
          <p:cNvSpPr>
            <a:spLocks noGrp="1"/>
          </p:cNvSpPr>
          <p:nvPr>
            <p:ph idx="1"/>
          </p:nvPr>
        </p:nvSpPr>
        <p:spPr/>
        <p:txBody>
          <a:bodyPr/>
          <a:lstStyle/>
          <a:p>
            <a:endParaRPr lang="en-GB"/>
          </a:p>
        </p:txBody>
      </p:sp>
      <p:pic>
        <p:nvPicPr>
          <p:cNvPr id="6" name="Imagen 5">
            <a:extLst>
              <a:ext uri="{FF2B5EF4-FFF2-40B4-BE49-F238E27FC236}">
                <a16:creationId xmlns:a16="http://schemas.microsoft.com/office/drawing/2014/main" id="{2E9C7686-5301-48D1-A71F-BFDBF59199E0}"/>
              </a:ext>
            </a:extLst>
          </p:cNvPr>
          <p:cNvPicPr>
            <a:picLocks noChangeAspect="1"/>
          </p:cNvPicPr>
          <p:nvPr/>
        </p:nvPicPr>
        <p:blipFill>
          <a:blip r:embed="rId2"/>
          <a:stretch>
            <a:fillRect/>
          </a:stretch>
        </p:blipFill>
        <p:spPr>
          <a:xfrm>
            <a:off x="0" y="0"/>
            <a:ext cx="12192000" cy="6604000"/>
          </a:xfrm>
          <a:prstGeom prst="rect">
            <a:avLst/>
          </a:prstGeom>
        </p:spPr>
      </p:pic>
    </p:spTree>
    <p:extLst>
      <p:ext uri="{BB962C8B-B14F-4D97-AF65-F5344CB8AC3E}">
        <p14:creationId xmlns:p14="http://schemas.microsoft.com/office/powerpoint/2010/main" val="946659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B2EA1A7-DC7A-40A8-9E07-5A84A2CE9131}"/>
              </a:ext>
            </a:extLst>
          </p:cNvPr>
          <p:cNvSpPr>
            <a:spLocks noGrp="1"/>
          </p:cNvSpPr>
          <p:nvPr>
            <p:ph idx="1"/>
          </p:nvPr>
        </p:nvSpPr>
        <p:spPr>
          <a:xfrm>
            <a:off x="572263" y="1548965"/>
            <a:ext cx="7275207" cy="4589703"/>
          </a:xfrm>
        </p:spPr>
        <p:txBody>
          <a:bodyPr>
            <a:normAutofit fontScale="92500" lnSpcReduction="20000"/>
          </a:bodyPr>
          <a:lstStyle/>
          <a:p>
            <a:r>
              <a:rPr lang="es" sz="2800" dirty="0"/>
              <a:t>Sativum es una APP pública para la gestión de datos sobre parcelas agrícolas</a:t>
            </a:r>
          </a:p>
          <a:p>
            <a:pPr lvl="1"/>
            <a:r>
              <a:rPr lang="es" sz="3000" dirty="0"/>
              <a:t>Satélite </a:t>
            </a:r>
            <a:r>
              <a:rPr lang="es" sz="2800" dirty="0"/>
              <a:t>(y foto aérea </a:t>
            </a:r>
            <a:r>
              <a:rPr lang="es-ES" sz="2800" dirty="0"/>
              <a:t>o VHR</a:t>
            </a:r>
            <a:r>
              <a:rPr lang="es" sz="2800" dirty="0"/>
              <a:t>)</a:t>
            </a:r>
          </a:p>
          <a:p>
            <a:pPr lvl="1"/>
            <a:r>
              <a:rPr lang="es-ES" sz="2800" dirty="0"/>
              <a:t>S</a:t>
            </a:r>
            <a:r>
              <a:rPr lang="es" sz="2800" dirty="0"/>
              <a:t>uelo</a:t>
            </a:r>
          </a:p>
          <a:p>
            <a:pPr lvl="1"/>
            <a:r>
              <a:rPr lang="es" sz="2800" dirty="0"/>
              <a:t>Clima</a:t>
            </a:r>
          </a:p>
          <a:p>
            <a:pPr lvl="1"/>
            <a:r>
              <a:rPr lang="es" sz="2800" dirty="0"/>
              <a:t>Parcelario y cultivos (</a:t>
            </a:r>
            <a:r>
              <a:rPr lang="es-ES" sz="2800" dirty="0">
                <a:highlight>
                  <a:srgbClr val="FFFF00"/>
                </a:highlight>
              </a:rPr>
              <a:t>IACS</a:t>
            </a:r>
            <a:r>
              <a:rPr lang="es-ES" sz="2800" dirty="0"/>
              <a:t>)</a:t>
            </a:r>
            <a:endParaRPr lang="es" sz="2800" dirty="0"/>
          </a:p>
          <a:p>
            <a:r>
              <a:rPr lang="es" sz="2800" dirty="0"/>
              <a:t>Se incluyen módulos de ayuda a la toma de decisiones.</a:t>
            </a:r>
          </a:p>
          <a:p>
            <a:pPr lvl="1"/>
            <a:r>
              <a:rPr lang="es" sz="2800" b="1" dirty="0"/>
              <a:t>Nutrición: Es un FAST</a:t>
            </a:r>
          </a:p>
          <a:p>
            <a:pPr lvl="1"/>
            <a:r>
              <a:rPr lang="es-ES" sz="2800" dirty="0"/>
              <a:t>P</a:t>
            </a:r>
            <a:r>
              <a:rPr lang="es" sz="2800" dirty="0"/>
              <a:t>lagas</a:t>
            </a:r>
          </a:p>
          <a:p>
            <a:pPr lvl="1"/>
            <a:r>
              <a:rPr lang="es" sz="2800" dirty="0"/>
              <a:t>Agricultura de precision</a:t>
            </a:r>
          </a:p>
          <a:p>
            <a:pPr lvl="1"/>
            <a:r>
              <a:rPr lang="es" sz="2800" dirty="0"/>
              <a:t>Selección de fitosanitarios</a:t>
            </a:r>
          </a:p>
          <a:p>
            <a:r>
              <a:rPr lang="es" sz="3200" dirty="0"/>
              <a:t>Compatible con CUE y REA</a:t>
            </a:r>
          </a:p>
          <a:p>
            <a:endParaRPr lang="es-ES" sz="2800" dirty="0"/>
          </a:p>
          <a:p>
            <a:pPr lvl="1"/>
            <a:endParaRPr lang="es-ES" sz="2800" dirty="0"/>
          </a:p>
          <a:p>
            <a:endParaRPr lang="es-ES" sz="2800" dirty="0"/>
          </a:p>
        </p:txBody>
      </p:sp>
      <p:pic>
        <p:nvPicPr>
          <p:cNvPr id="8" name="Imagen 7">
            <a:extLst>
              <a:ext uri="{FF2B5EF4-FFF2-40B4-BE49-F238E27FC236}">
                <a16:creationId xmlns:a16="http://schemas.microsoft.com/office/drawing/2014/main" id="{3D8E81FF-9F41-450A-9D79-FD6630CCBB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9552" y="421990"/>
            <a:ext cx="3903725" cy="822893"/>
          </a:xfrm>
          <a:prstGeom prst="rect">
            <a:avLst/>
          </a:prstGeom>
        </p:spPr>
      </p:pic>
      <p:grpSp>
        <p:nvGrpSpPr>
          <p:cNvPr id="7" name="Grupo 6">
            <a:extLst>
              <a:ext uri="{FF2B5EF4-FFF2-40B4-BE49-F238E27FC236}">
                <a16:creationId xmlns:a16="http://schemas.microsoft.com/office/drawing/2014/main" id="{345C19ED-C500-480E-B389-CCA4F4F0F6DA}"/>
              </a:ext>
            </a:extLst>
          </p:cNvPr>
          <p:cNvGrpSpPr/>
          <p:nvPr/>
        </p:nvGrpSpPr>
        <p:grpSpPr>
          <a:xfrm>
            <a:off x="7881257" y="0"/>
            <a:ext cx="4448428" cy="6858000"/>
            <a:chOff x="573681" y="-17780"/>
            <a:chExt cx="5303243" cy="8341980"/>
          </a:xfrm>
        </p:grpSpPr>
        <p:pic>
          <p:nvPicPr>
            <p:cNvPr id="10" name="Imagen 9">
              <a:extLst>
                <a:ext uri="{FF2B5EF4-FFF2-40B4-BE49-F238E27FC236}">
                  <a16:creationId xmlns:a16="http://schemas.microsoft.com/office/drawing/2014/main" id="{7317F0C3-07B3-414A-B558-22D6F31EC28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0073" y="-17780"/>
              <a:ext cx="5238751" cy="2034540"/>
            </a:xfrm>
            <a:prstGeom prst="rect">
              <a:avLst/>
            </a:prstGeom>
          </p:spPr>
        </p:pic>
        <p:pic>
          <p:nvPicPr>
            <p:cNvPr id="11" name="Imagen 10">
              <a:extLst>
                <a:ext uri="{FF2B5EF4-FFF2-40B4-BE49-F238E27FC236}">
                  <a16:creationId xmlns:a16="http://schemas.microsoft.com/office/drawing/2014/main" id="{AAAB9492-3D6B-4F1B-ADA2-8F8EE1D9B88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0074" y="2138362"/>
              <a:ext cx="5276850" cy="6185838"/>
            </a:xfrm>
            <a:prstGeom prst="rect">
              <a:avLst/>
            </a:prstGeom>
          </p:spPr>
        </p:pic>
        <p:pic>
          <p:nvPicPr>
            <p:cNvPr id="12" name="Imagen 11">
              <a:extLst>
                <a:ext uri="{FF2B5EF4-FFF2-40B4-BE49-F238E27FC236}">
                  <a16:creationId xmlns:a16="http://schemas.microsoft.com/office/drawing/2014/main" id="{9FD1455A-7801-4993-ABBF-CA9BBCEA73F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3681" y="316862"/>
              <a:ext cx="2309802" cy="1699897"/>
            </a:xfrm>
            <a:prstGeom prst="rect">
              <a:avLst/>
            </a:prstGeom>
          </p:spPr>
        </p:pic>
        <p:pic>
          <p:nvPicPr>
            <p:cNvPr id="13" name="Imagen 12">
              <a:extLst>
                <a:ext uri="{FF2B5EF4-FFF2-40B4-BE49-F238E27FC236}">
                  <a16:creationId xmlns:a16="http://schemas.microsoft.com/office/drawing/2014/main" id="{7BF3E202-D7DB-4FD8-BE25-921176D8E07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7433" y="1953975"/>
              <a:ext cx="5184030" cy="216692"/>
            </a:xfrm>
            <a:prstGeom prst="rect">
              <a:avLst/>
            </a:prstGeom>
          </p:spPr>
        </p:pic>
        <p:pic>
          <p:nvPicPr>
            <p:cNvPr id="14" name="Imagen 13">
              <a:extLst>
                <a:ext uri="{FF2B5EF4-FFF2-40B4-BE49-F238E27FC236}">
                  <a16:creationId xmlns:a16="http://schemas.microsoft.com/office/drawing/2014/main" id="{FBC25230-CE3A-473E-AFA9-1331FA183CC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895852" y="316863"/>
              <a:ext cx="876301" cy="2971800"/>
            </a:xfrm>
            <a:prstGeom prst="rect">
              <a:avLst/>
            </a:prstGeom>
          </p:spPr>
        </p:pic>
      </p:grpSp>
      <p:grpSp>
        <p:nvGrpSpPr>
          <p:cNvPr id="15" name="Grupo 14">
            <a:extLst>
              <a:ext uri="{FF2B5EF4-FFF2-40B4-BE49-F238E27FC236}">
                <a16:creationId xmlns:a16="http://schemas.microsoft.com/office/drawing/2014/main" id="{F89E16A9-B1AB-4014-8FB1-E795CFE50C7D}"/>
              </a:ext>
            </a:extLst>
          </p:cNvPr>
          <p:cNvGrpSpPr/>
          <p:nvPr/>
        </p:nvGrpSpPr>
        <p:grpSpPr>
          <a:xfrm>
            <a:off x="2195606" y="6139302"/>
            <a:ext cx="3473430" cy="681037"/>
            <a:chOff x="1308100" y="4838700"/>
            <a:chExt cx="3473430" cy="889000"/>
          </a:xfrm>
        </p:grpSpPr>
        <p:sp>
          <p:nvSpPr>
            <p:cNvPr id="16" name="Rectángulo: esquinas redondeadas 15">
              <a:extLst>
                <a:ext uri="{FF2B5EF4-FFF2-40B4-BE49-F238E27FC236}">
                  <a16:creationId xmlns:a16="http://schemas.microsoft.com/office/drawing/2014/main" id="{D1EE5FC1-7AC0-4BB8-99F7-A9B7353399BA}"/>
                </a:ext>
              </a:extLst>
            </p:cNvPr>
            <p:cNvSpPr/>
            <p:nvPr/>
          </p:nvSpPr>
          <p:spPr>
            <a:xfrm>
              <a:off x="1308100" y="4838700"/>
              <a:ext cx="3413934" cy="889000"/>
            </a:xfrm>
            <a:prstGeom prst="roundRect">
              <a:avLst/>
            </a:prstGeom>
            <a:solidFill>
              <a:srgbClr val="66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hlinkClick r:id="rId9"/>
              <a:extLst>
                <a:ext uri="{FF2B5EF4-FFF2-40B4-BE49-F238E27FC236}">
                  <a16:creationId xmlns:a16="http://schemas.microsoft.com/office/drawing/2014/main" id="{59FCC168-3764-4B58-B79E-6CFB806D9891}"/>
                </a:ext>
              </a:extLst>
            </p:cNvPr>
            <p:cNvSpPr/>
            <p:nvPr/>
          </p:nvSpPr>
          <p:spPr>
            <a:xfrm>
              <a:off x="1319813" y="5052367"/>
              <a:ext cx="3461717" cy="461665"/>
            </a:xfrm>
            <a:prstGeom prst="rect">
              <a:avLst/>
            </a:prstGeom>
          </p:spPr>
          <p:txBody>
            <a:bodyPr wrap="none">
              <a:spAutoFit/>
            </a:bodyPr>
            <a:lstStyle/>
            <a:p>
              <a:r>
                <a:rPr lang="es" sz="2400" b="1" dirty="0"/>
                <a:t>https://www.sativum.es/</a:t>
              </a:r>
            </a:p>
          </p:txBody>
        </p:sp>
      </p:grpSp>
    </p:spTree>
    <p:extLst>
      <p:ext uri="{BB962C8B-B14F-4D97-AF65-F5344CB8AC3E}">
        <p14:creationId xmlns:p14="http://schemas.microsoft.com/office/powerpoint/2010/main" val="335460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B4F86A-D94A-4877-B8DB-ED800D378F1D}"/>
              </a:ext>
            </a:extLst>
          </p:cNvPr>
          <p:cNvSpPr>
            <a:spLocks noGrp="1"/>
          </p:cNvSpPr>
          <p:nvPr>
            <p:ph type="title"/>
          </p:nvPr>
        </p:nvSpPr>
        <p:spPr/>
        <p:txBody>
          <a:bodyPr/>
          <a:lstStyle/>
          <a:p>
            <a:endParaRPr lang="en-GB"/>
          </a:p>
        </p:txBody>
      </p:sp>
      <p:pic>
        <p:nvPicPr>
          <p:cNvPr id="6" name="Marcador de contenido 5">
            <a:extLst>
              <a:ext uri="{FF2B5EF4-FFF2-40B4-BE49-F238E27FC236}">
                <a16:creationId xmlns:a16="http://schemas.microsoft.com/office/drawing/2014/main" id="{DB09094E-F5C5-4ED8-8DEB-1ECD75EAD129}"/>
              </a:ext>
            </a:extLst>
          </p:cNvPr>
          <p:cNvPicPr>
            <a:picLocks noGrp="1" noChangeAspect="1"/>
          </p:cNvPicPr>
          <p:nvPr>
            <p:ph idx="1"/>
          </p:nvPr>
        </p:nvPicPr>
        <p:blipFill>
          <a:blip r:embed="rId2"/>
          <a:stretch>
            <a:fillRect/>
          </a:stretch>
        </p:blipFill>
        <p:spPr>
          <a:xfrm>
            <a:off x="421045" y="3353244"/>
            <a:ext cx="5674955" cy="3259946"/>
          </a:xfrm>
          <a:prstGeom prst="rect">
            <a:avLst/>
          </a:prstGeom>
        </p:spPr>
      </p:pic>
      <p:pic>
        <p:nvPicPr>
          <p:cNvPr id="4" name="Imagen 3">
            <a:extLst>
              <a:ext uri="{FF2B5EF4-FFF2-40B4-BE49-F238E27FC236}">
                <a16:creationId xmlns:a16="http://schemas.microsoft.com/office/drawing/2014/main" id="{866E3A10-1A80-4237-BB0C-815FE4CA2715}"/>
              </a:ext>
            </a:extLst>
          </p:cNvPr>
          <p:cNvPicPr>
            <a:picLocks noChangeAspect="1"/>
          </p:cNvPicPr>
          <p:nvPr/>
        </p:nvPicPr>
        <p:blipFill>
          <a:blip r:embed="rId3"/>
          <a:stretch>
            <a:fillRect/>
          </a:stretch>
        </p:blipFill>
        <p:spPr>
          <a:xfrm>
            <a:off x="125835" y="30230"/>
            <a:ext cx="3565321" cy="1995352"/>
          </a:xfrm>
          <a:prstGeom prst="rect">
            <a:avLst/>
          </a:prstGeom>
        </p:spPr>
      </p:pic>
      <p:pic>
        <p:nvPicPr>
          <p:cNvPr id="5" name="Imagen 4">
            <a:extLst>
              <a:ext uri="{FF2B5EF4-FFF2-40B4-BE49-F238E27FC236}">
                <a16:creationId xmlns:a16="http://schemas.microsoft.com/office/drawing/2014/main" id="{B778A853-5BC4-421F-8784-46F92FB95A7E}"/>
              </a:ext>
            </a:extLst>
          </p:cNvPr>
          <p:cNvPicPr>
            <a:picLocks noChangeAspect="1"/>
          </p:cNvPicPr>
          <p:nvPr/>
        </p:nvPicPr>
        <p:blipFill>
          <a:blip r:embed="rId4"/>
          <a:stretch>
            <a:fillRect/>
          </a:stretch>
        </p:blipFill>
        <p:spPr>
          <a:xfrm>
            <a:off x="4995346" y="244810"/>
            <a:ext cx="5754447" cy="2643449"/>
          </a:xfrm>
          <a:prstGeom prst="rect">
            <a:avLst/>
          </a:prstGeom>
        </p:spPr>
      </p:pic>
    </p:spTree>
    <p:extLst>
      <p:ext uri="{BB962C8B-B14F-4D97-AF65-F5344CB8AC3E}">
        <p14:creationId xmlns:p14="http://schemas.microsoft.com/office/powerpoint/2010/main" val="186021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29FEA7-40EF-4778-9463-1885C159FE4B}"/>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25034A9E-CFD2-46CF-8413-D73868EB1A30}"/>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8AB9E666-FC16-4676-9373-2E4EF5C03FF5}"/>
              </a:ext>
            </a:extLst>
          </p:cNvPr>
          <p:cNvPicPr>
            <a:picLocks noChangeAspect="1"/>
          </p:cNvPicPr>
          <p:nvPr/>
        </p:nvPicPr>
        <p:blipFill>
          <a:blip r:embed="rId2"/>
          <a:stretch>
            <a:fillRect/>
          </a:stretch>
        </p:blipFill>
        <p:spPr>
          <a:xfrm>
            <a:off x="382354" y="294924"/>
            <a:ext cx="10971446" cy="6173469"/>
          </a:xfrm>
          <a:prstGeom prst="rect">
            <a:avLst/>
          </a:prstGeom>
        </p:spPr>
      </p:pic>
    </p:spTree>
    <p:extLst>
      <p:ext uri="{BB962C8B-B14F-4D97-AF65-F5344CB8AC3E}">
        <p14:creationId xmlns:p14="http://schemas.microsoft.com/office/powerpoint/2010/main" val="915279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712091-EC3F-4C84-BF72-7141055CD7A4}"/>
              </a:ext>
            </a:extLst>
          </p:cNvPr>
          <p:cNvSpPr>
            <a:spLocks noGrp="1"/>
          </p:cNvSpPr>
          <p:nvPr>
            <p:ph type="title"/>
          </p:nvPr>
        </p:nvSpPr>
        <p:spPr/>
        <p:txBody>
          <a:bodyPr/>
          <a:lstStyle/>
          <a:p>
            <a:endParaRPr lang="en-GB"/>
          </a:p>
        </p:txBody>
      </p:sp>
      <p:sp>
        <p:nvSpPr>
          <p:cNvPr id="4" name="Rectángulo 3">
            <a:extLst>
              <a:ext uri="{FF2B5EF4-FFF2-40B4-BE49-F238E27FC236}">
                <a16:creationId xmlns:a16="http://schemas.microsoft.com/office/drawing/2014/main" id="{917787F0-01D8-4DAB-AF0A-EE16D8ED7035}"/>
              </a:ext>
            </a:extLst>
          </p:cNvPr>
          <p:cNvSpPr/>
          <p:nvPr/>
        </p:nvSpPr>
        <p:spPr>
          <a:xfrm>
            <a:off x="327171" y="2308679"/>
            <a:ext cx="11667390" cy="3970318"/>
          </a:xfrm>
          <a:prstGeom prst="rect">
            <a:avLst/>
          </a:prstGeom>
        </p:spPr>
        <p:txBody>
          <a:bodyPr wrap="square">
            <a:spAutoFit/>
          </a:bodyPr>
          <a:lstStyle/>
          <a:p>
            <a:r>
              <a:rPr lang="en-US" dirty="0"/>
              <a:t>Proposal for a REGULATION OF THE EUROPEAN PARLIAMENT AND OF THE COUNCIL establishing the European Fund for economic, social and territorial cohesion, agriculture and rural, fisheries and maritime, prosperity and security for the period 2028-2034 and amending Regulation (EU) 2023/955 and Regulation (EU, Euratom) 2024/2509 {SWD(2025) 565 final} </a:t>
            </a:r>
          </a:p>
          <a:p>
            <a:endParaRPr lang="en-US" dirty="0"/>
          </a:p>
          <a:p>
            <a:r>
              <a:rPr lang="en-US" dirty="0"/>
              <a:t>Article 70 Integrated Administration and Control System (IACS) </a:t>
            </a:r>
          </a:p>
          <a:p>
            <a:r>
              <a:rPr lang="en-US" dirty="0"/>
              <a:t>(…)</a:t>
            </a:r>
          </a:p>
          <a:p>
            <a:r>
              <a:rPr lang="en-US" dirty="0"/>
              <a:t>6. Without prejudice to the responsibilities of the Member States for the implementation and application of the integrated system </a:t>
            </a:r>
            <a:r>
              <a:rPr lang="en-US" dirty="0">
                <a:highlight>
                  <a:srgbClr val="FFFF00"/>
                </a:highlight>
              </a:rPr>
              <a:t>Member States shall establish the European land monitoring system</a:t>
            </a:r>
            <a:r>
              <a:rPr lang="en-US" dirty="0"/>
              <a:t>. It shall </a:t>
            </a:r>
            <a:r>
              <a:rPr lang="en-US" dirty="0">
                <a:highlight>
                  <a:srgbClr val="FFFF00"/>
                </a:highlight>
              </a:rPr>
              <a:t>provide information to farmers to support sustainable management of their holdings</a:t>
            </a:r>
            <a:r>
              <a:rPr lang="en-US" dirty="0"/>
              <a:t>. Furthermore, </a:t>
            </a:r>
            <a:r>
              <a:rPr lang="en-US" dirty="0">
                <a:highlight>
                  <a:srgbClr val="FF0000"/>
                </a:highlight>
              </a:rPr>
              <a:t>it shall provide data for CAP policy development and monitoring</a:t>
            </a:r>
            <a:r>
              <a:rPr lang="en-US" dirty="0"/>
              <a:t>, and </a:t>
            </a:r>
            <a:r>
              <a:rPr lang="en-US" dirty="0">
                <a:highlight>
                  <a:srgbClr val="FFFF00"/>
                </a:highlight>
              </a:rPr>
              <a:t>promote sharing of farm sustainability data</a:t>
            </a:r>
            <a:r>
              <a:rPr lang="en-US" dirty="0"/>
              <a:t>. </a:t>
            </a:r>
          </a:p>
          <a:p>
            <a:r>
              <a:rPr lang="en-US" dirty="0"/>
              <a:t>7. The European land monitoring system shall comprise at least the data related to the elements of the integrated system referred to in paragraph 3 and, where applicable,  </a:t>
            </a:r>
            <a:r>
              <a:rPr lang="en-US" dirty="0">
                <a:highlight>
                  <a:srgbClr val="FFFF00"/>
                </a:highlight>
              </a:rPr>
              <a:t>data shared by farmers with public authorities </a:t>
            </a:r>
            <a:r>
              <a:rPr lang="en-US" dirty="0"/>
              <a:t>in accordance with Article 10 of Regulation (EU) 202X/XXXX [CAP Regulation]. </a:t>
            </a:r>
            <a:r>
              <a:rPr lang="en-US" dirty="0">
                <a:highlight>
                  <a:srgbClr val="FFFF00"/>
                </a:highlight>
              </a:rPr>
              <a:t>The Member States may provide additional services to enhance the European land monitoring system with other sources of information to the benefit of the farmers</a:t>
            </a:r>
            <a:r>
              <a:rPr lang="en-US" dirty="0"/>
              <a:t>. </a:t>
            </a:r>
            <a:endParaRPr lang="en-GB" dirty="0"/>
          </a:p>
        </p:txBody>
      </p:sp>
      <p:pic>
        <p:nvPicPr>
          <p:cNvPr id="5" name="Imagen 4">
            <a:extLst>
              <a:ext uri="{FF2B5EF4-FFF2-40B4-BE49-F238E27FC236}">
                <a16:creationId xmlns:a16="http://schemas.microsoft.com/office/drawing/2014/main" id="{AC9EF364-191A-4C69-AE90-706583F43695}"/>
              </a:ext>
            </a:extLst>
          </p:cNvPr>
          <p:cNvPicPr>
            <a:picLocks noChangeAspect="1"/>
          </p:cNvPicPr>
          <p:nvPr/>
        </p:nvPicPr>
        <p:blipFill>
          <a:blip r:embed="rId2"/>
          <a:stretch>
            <a:fillRect/>
          </a:stretch>
        </p:blipFill>
        <p:spPr>
          <a:xfrm>
            <a:off x="7340367" y="1175"/>
            <a:ext cx="3777842" cy="2053461"/>
          </a:xfrm>
          <a:prstGeom prst="rect">
            <a:avLst/>
          </a:prstGeom>
        </p:spPr>
      </p:pic>
      <p:pic>
        <p:nvPicPr>
          <p:cNvPr id="6" name="Gráfico 5">
            <a:extLst>
              <a:ext uri="{FF2B5EF4-FFF2-40B4-BE49-F238E27FC236}">
                <a16:creationId xmlns:a16="http://schemas.microsoft.com/office/drawing/2014/main" id="{783434E3-9F3B-4F8E-AB4C-44740ACABD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5602" y="482571"/>
            <a:ext cx="5327008" cy="5327008"/>
          </a:xfrm>
          <a:prstGeom prst="rect">
            <a:avLst/>
          </a:prstGeom>
        </p:spPr>
      </p:pic>
    </p:spTree>
    <p:extLst>
      <p:ext uri="{BB962C8B-B14F-4D97-AF65-F5344CB8AC3E}">
        <p14:creationId xmlns:p14="http://schemas.microsoft.com/office/powerpoint/2010/main" val="32595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D46CBC-5E18-4072-85FD-FF3CCC2B83E5}"/>
              </a:ext>
            </a:extLst>
          </p:cNvPr>
          <p:cNvSpPr>
            <a:spLocks noGrp="1"/>
          </p:cNvSpPr>
          <p:nvPr>
            <p:ph type="title"/>
          </p:nvPr>
        </p:nvSpPr>
        <p:spPr>
          <a:xfrm>
            <a:off x="838201" y="365125"/>
            <a:ext cx="6621966" cy="1325563"/>
          </a:xfrm>
        </p:spPr>
        <p:txBody>
          <a:bodyPr>
            <a:normAutofit fontScale="90000"/>
          </a:bodyPr>
          <a:lstStyle/>
          <a:p>
            <a:r>
              <a:rPr lang="es-ES" noProof="0" dirty="0"/>
              <a:t>Herramienta de sostenibilidad de nutrientes: FAST</a:t>
            </a:r>
          </a:p>
        </p:txBody>
      </p:sp>
      <p:sp>
        <p:nvSpPr>
          <p:cNvPr id="3" name="Marcador de contenido 2">
            <a:extLst>
              <a:ext uri="{FF2B5EF4-FFF2-40B4-BE49-F238E27FC236}">
                <a16:creationId xmlns:a16="http://schemas.microsoft.com/office/drawing/2014/main" id="{D298C3F2-28EC-42A4-B2F1-CED516BB946C}"/>
              </a:ext>
            </a:extLst>
          </p:cNvPr>
          <p:cNvSpPr>
            <a:spLocks noGrp="1"/>
          </p:cNvSpPr>
          <p:nvPr>
            <p:ph idx="1"/>
          </p:nvPr>
        </p:nvSpPr>
        <p:spPr>
          <a:xfrm>
            <a:off x="838200" y="1825625"/>
            <a:ext cx="6421244" cy="4351338"/>
          </a:xfrm>
        </p:spPr>
        <p:txBody>
          <a:bodyPr>
            <a:normAutofit lnSpcReduction="10000"/>
          </a:bodyPr>
          <a:lstStyle/>
          <a:p>
            <a:r>
              <a:rPr lang="es-ES" noProof="0" dirty="0"/>
              <a:t>Según Reglamento (UE) 2021/2115, Artículo 15 Servicios de asesoramiento a las explotaciones:</a:t>
            </a:r>
            <a:r>
              <a:rPr lang="es-ES" b="1" noProof="0" dirty="0"/>
              <a:t> Obligatorio para el estado miembro </a:t>
            </a:r>
            <a:r>
              <a:rPr lang="es-ES" noProof="0" dirty="0"/>
              <a:t>en 2024. </a:t>
            </a:r>
            <a:r>
              <a:rPr lang="es-ES" noProof="0" dirty="0">
                <a:solidFill>
                  <a:srgbClr val="FF0000"/>
                </a:solidFill>
              </a:rPr>
              <a:t>No su uso por los productores según CE.</a:t>
            </a:r>
          </a:p>
          <a:p>
            <a:r>
              <a:rPr lang="es-ES" noProof="0" dirty="0"/>
              <a:t>Componentes mínimos:</a:t>
            </a:r>
          </a:p>
          <a:p>
            <a:pPr lvl="1"/>
            <a:r>
              <a:rPr lang="es-ES" noProof="0" dirty="0"/>
              <a:t>Balance de nutrientes principales (N y P)</a:t>
            </a:r>
          </a:p>
          <a:p>
            <a:pPr lvl="1"/>
            <a:r>
              <a:rPr lang="es-ES" noProof="0" dirty="0"/>
              <a:t>Filtros o avisos sobre requerimientos legales</a:t>
            </a:r>
          </a:p>
          <a:p>
            <a:pPr lvl="1"/>
            <a:r>
              <a:rPr lang="es-ES" noProof="0" dirty="0"/>
              <a:t>Información existente de suelos (analíticas)</a:t>
            </a:r>
          </a:p>
          <a:p>
            <a:pPr lvl="1"/>
            <a:r>
              <a:rPr lang="es-ES" noProof="0" dirty="0"/>
              <a:t>Datos del sistema de ayudas (parcelario y cultivo declarado)</a:t>
            </a:r>
          </a:p>
        </p:txBody>
      </p:sp>
      <p:grpSp>
        <p:nvGrpSpPr>
          <p:cNvPr id="7" name="Grupo 6">
            <a:extLst>
              <a:ext uri="{FF2B5EF4-FFF2-40B4-BE49-F238E27FC236}">
                <a16:creationId xmlns:a16="http://schemas.microsoft.com/office/drawing/2014/main" id="{2E0176E5-395F-4C88-BD9B-1ED3FFF10C90}"/>
              </a:ext>
            </a:extLst>
          </p:cNvPr>
          <p:cNvGrpSpPr/>
          <p:nvPr/>
        </p:nvGrpSpPr>
        <p:grpSpPr>
          <a:xfrm>
            <a:off x="20379783" y="1002506"/>
            <a:ext cx="3661317" cy="6857999"/>
            <a:chOff x="8117624" y="-681037"/>
            <a:chExt cx="3724971" cy="8205400"/>
          </a:xfrm>
        </p:grpSpPr>
        <p:pic>
          <p:nvPicPr>
            <p:cNvPr id="5" name="Imagen 4">
              <a:extLst>
                <a:ext uri="{FF2B5EF4-FFF2-40B4-BE49-F238E27FC236}">
                  <a16:creationId xmlns:a16="http://schemas.microsoft.com/office/drawing/2014/main" id="{609D40A1-E627-40E3-AB40-B0E1C08E56D9}"/>
                </a:ext>
              </a:extLst>
            </p:cNvPr>
            <p:cNvPicPr>
              <a:picLocks noChangeAspect="1"/>
            </p:cNvPicPr>
            <p:nvPr/>
          </p:nvPicPr>
          <p:blipFill rotWithShape="1">
            <a:blip r:embed="rId2"/>
            <a:srcRect r="2718"/>
            <a:stretch/>
          </p:blipFill>
          <p:spPr>
            <a:xfrm>
              <a:off x="8117624" y="-681037"/>
              <a:ext cx="3724971" cy="6858000"/>
            </a:xfrm>
            <a:prstGeom prst="rect">
              <a:avLst/>
            </a:prstGeom>
          </p:spPr>
        </p:pic>
        <p:pic>
          <p:nvPicPr>
            <p:cNvPr id="6" name="Imagen 5">
              <a:extLst>
                <a:ext uri="{FF2B5EF4-FFF2-40B4-BE49-F238E27FC236}">
                  <a16:creationId xmlns:a16="http://schemas.microsoft.com/office/drawing/2014/main" id="{55155878-C23E-4339-B4E1-06D5D6554A5C}"/>
                </a:ext>
              </a:extLst>
            </p:cNvPr>
            <p:cNvPicPr>
              <a:picLocks noChangeAspect="1"/>
            </p:cNvPicPr>
            <p:nvPr/>
          </p:nvPicPr>
          <p:blipFill rotWithShape="1">
            <a:blip r:embed="rId3"/>
            <a:srcRect t="69268" r="2718"/>
            <a:stretch/>
          </p:blipFill>
          <p:spPr>
            <a:xfrm>
              <a:off x="8117624" y="5416783"/>
              <a:ext cx="3724971" cy="2107580"/>
            </a:xfrm>
            <a:prstGeom prst="rect">
              <a:avLst/>
            </a:prstGeom>
          </p:spPr>
        </p:pic>
      </p:grpSp>
      <p:pic>
        <p:nvPicPr>
          <p:cNvPr id="1026" name="Picture 2" descr="[">
            <a:extLst>
              <a:ext uri="{FF2B5EF4-FFF2-40B4-BE49-F238E27FC236}">
                <a16:creationId xmlns:a16="http://schemas.microsoft.com/office/drawing/2014/main" id="{4D902F82-8FBD-4399-A605-7C3C3DF86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1135" y="2912582"/>
            <a:ext cx="2190750" cy="4067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S | Farm Sustainability Tool (FaST) released – Desira">
            <a:extLst>
              <a:ext uri="{FF2B5EF4-FFF2-40B4-BE49-F238E27FC236}">
                <a16:creationId xmlns:a16="http://schemas.microsoft.com/office/drawing/2014/main" id="{3F2B6553-2F95-4502-A595-9282CAE267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58" y="365125"/>
            <a:ext cx="4102704" cy="2307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20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BA119-93AB-4CAC-8279-C2BD6363C5FF}"/>
              </a:ext>
            </a:extLst>
          </p:cNvPr>
          <p:cNvSpPr>
            <a:spLocks noGrp="1"/>
          </p:cNvSpPr>
          <p:nvPr>
            <p:ph type="title"/>
          </p:nvPr>
        </p:nvSpPr>
        <p:spPr/>
        <p:txBody>
          <a:bodyPr/>
          <a:lstStyle/>
          <a:p>
            <a:endParaRPr lang="es-ES" noProof="0" dirty="0"/>
          </a:p>
        </p:txBody>
      </p:sp>
      <p:pic>
        <p:nvPicPr>
          <p:cNvPr id="6" name="Marcador de contenido 5">
            <a:extLst>
              <a:ext uri="{FF2B5EF4-FFF2-40B4-BE49-F238E27FC236}">
                <a16:creationId xmlns:a16="http://schemas.microsoft.com/office/drawing/2014/main" id="{C238D439-80F6-4EFA-880B-89FA137632B6}"/>
              </a:ext>
            </a:extLst>
          </p:cNvPr>
          <p:cNvPicPr>
            <a:picLocks noGrp="1" noChangeAspect="1"/>
          </p:cNvPicPr>
          <p:nvPr>
            <p:ph idx="1"/>
          </p:nvPr>
        </p:nvPicPr>
        <p:blipFill rotWithShape="1">
          <a:blip r:embed="rId2"/>
          <a:srcRect t="67656" r="3675"/>
          <a:stretch/>
        </p:blipFill>
        <p:spPr>
          <a:xfrm>
            <a:off x="0" y="5115273"/>
            <a:ext cx="3009210" cy="1742727"/>
          </a:xfrm>
          <a:prstGeom prst="rect">
            <a:avLst/>
          </a:prstGeom>
        </p:spPr>
      </p:pic>
      <p:pic>
        <p:nvPicPr>
          <p:cNvPr id="5" name="Imagen 4">
            <a:extLst>
              <a:ext uri="{FF2B5EF4-FFF2-40B4-BE49-F238E27FC236}">
                <a16:creationId xmlns:a16="http://schemas.microsoft.com/office/drawing/2014/main" id="{10A94237-1DFD-466F-BA75-233951D2CC32}"/>
              </a:ext>
            </a:extLst>
          </p:cNvPr>
          <p:cNvPicPr>
            <a:picLocks noChangeAspect="1"/>
          </p:cNvPicPr>
          <p:nvPr/>
        </p:nvPicPr>
        <p:blipFill rotWithShape="1">
          <a:blip r:embed="rId3"/>
          <a:srcRect r="3752"/>
          <a:stretch/>
        </p:blipFill>
        <p:spPr>
          <a:xfrm>
            <a:off x="690" y="0"/>
            <a:ext cx="3009210" cy="5392365"/>
          </a:xfrm>
          <a:prstGeom prst="rect">
            <a:avLst/>
          </a:prstGeom>
        </p:spPr>
      </p:pic>
      <p:pic>
        <p:nvPicPr>
          <p:cNvPr id="7" name="Imagen 6">
            <a:extLst>
              <a:ext uri="{FF2B5EF4-FFF2-40B4-BE49-F238E27FC236}">
                <a16:creationId xmlns:a16="http://schemas.microsoft.com/office/drawing/2014/main" id="{45403EC5-E6F8-4AA4-9405-45804D1B53A7}"/>
              </a:ext>
            </a:extLst>
          </p:cNvPr>
          <p:cNvPicPr>
            <a:picLocks noChangeAspect="1"/>
          </p:cNvPicPr>
          <p:nvPr/>
        </p:nvPicPr>
        <p:blipFill>
          <a:blip r:embed="rId4"/>
          <a:stretch>
            <a:fillRect/>
          </a:stretch>
        </p:blipFill>
        <p:spPr>
          <a:xfrm>
            <a:off x="3623594" y="0"/>
            <a:ext cx="3976321" cy="6858000"/>
          </a:xfrm>
          <a:prstGeom prst="rect">
            <a:avLst/>
          </a:prstGeom>
        </p:spPr>
      </p:pic>
      <p:pic>
        <p:nvPicPr>
          <p:cNvPr id="8" name="Imagen 7">
            <a:extLst>
              <a:ext uri="{FF2B5EF4-FFF2-40B4-BE49-F238E27FC236}">
                <a16:creationId xmlns:a16="http://schemas.microsoft.com/office/drawing/2014/main" id="{B8CE56B1-59B4-405D-92F4-A10D31D0B576}"/>
              </a:ext>
            </a:extLst>
          </p:cNvPr>
          <p:cNvPicPr>
            <a:picLocks noChangeAspect="1"/>
          </p:cNvPicPr>
          <p:nvPr/>
        </p:nvPicPr>
        <p:blipFill>
          <a:blip r:embed="rId5"/>
          <a:stretch>
            <a:fillRect/>
          </a:stretch>
        </p:blipFill>
        <p:spPr>
          <a:xfrm>
            <a:off x="8214989" y="0"/>
            <a:ext cx="3976321" cy="6858000"/>
          </a:xfrm>
          <a:prstGeom prst="rect">
            <a:avLst/>
          </a:prstGeom>
        </p:spPr>
      </p:pic>
    </p:spTree>
    <p:extLst>
      <p:ext uri="{BB962C8B-B14F-4D97-AF65-F5344CB8AC3E}">
        <p14:creationId xmlns:p14="http://schemas.microsoft.com/office/powerpoint/2010/main" val="2324297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FC9B4B-B1C7-4B3B-95B7-A71942BEE2EF}"/>
              </a:ext>
            </a:extLst>
          </p:cNvPr>
          <p:cNvPicPr>
            <a:picLocks noChangeAspect="1"/>
          </p:cNvPicPr>
          <p:nvPr/>
        </p:nvPicPr>
        <p:blipFill>
          <a:blip r:embed="rId2"/>
          <a:stretch>
            <a:fillRect/>
          </a:stretch>
        </p:blipFill>
        <p:spPr>
          <a:xfrm>
            <a:off x="0" y="0"/>
            <a:ext cx="3976321" cy="6858000"/>
          </a:xfrm>
          <a:prstGeom prst="rect">
            <a:avLst/>
          </a:prstGeom>
        </p:spPr>
      </p:pic>
      <p:pic>
        <p:nvPicPr>
          <p:cNvPr id="9" name="Imagen 8">
            <a:extLst>
              <a:ext uri="{FF2B5EF4-FFF2-40B4-BE49-F238E27FC236}">
                <a16:creationId xmlns:a16="http://schemas.microsoft.com/office/drawing/2014/main" id="{026DC8B5-DB53-4FFA-B09F-BF8667CB0FB3}"/>
              </a:ext>
            </a:extLst>
          </p:cNvPr>
          <p:cNvPicPr>
            <a:picLocks noChangeAspect="1"/>
          </p:cNvPicPr>
          <p:nvPr/>
        </p:nvPicPr>
        <p:blipFill>
          <a:blip r:embed="rId3"/>
          <a:stretch>
            <a:fillRect/>
          </a:stretch>
        </p:blipFill>
        <p:spPr>
          <a:xfrm>
            <a:off x="4107839" y="0"/>
            <a:ext cx="3976321" cy="6858000"/>
          </a:xfrm>
          <a:prstGeom prst="rect">
            <a:avLst/>
          </a:prstGeom>
        </p:spPr>
      </p:pic>
      <p:pic>
        <p:nvPicPr>
          <p:cNvPr id="10" name="Imagen 9">
            <a:extLst>
              <a:ext uri="{FF2B5EF4-FFF2-40B4-BE49-F238E27FC236}">
                <a16:creationId xmlns:a16="http://schemas.microsoft.com/office/drawing/2014/main" id="{3D445E8D-F50A-4956-A9AF-28E3833CBFE2}"/>
              </a:ext>
            </a:extLst>
          </p:cNvPr>
          <p:cNvPicPr>
            <a:picLocks noChangeAspect="1"/>
          </p:cNvPicPr>
          <p:nvPr/>
        </p:nvPicPr>
        <p:blipFill>
          <a:blip r:embed="rId4"/>
          <a:stretch>
            <a:fillRect/>
          </a:stretch>
        </p:blipFill>
        <p:spPr>
          <a:xfrm>
            <a:off x="8215678" y="0"/>
            <a:ext cx="3976321" cy="6858000"/>
          </a:xfrm>
          <a:prstGeom prst="rect">
            <a:avLst/>
          </a:prstGeom>
        </p:spPr>
      </p:pic>
    </p:spTree>
    <p:extLst>
      <p:ext uri="{BB962C8B-B14F-4D97-AF65-F5344CB8AC3E}">
        <p14:creationId xmlns:p14="http://schemas.microsoft.com/office/powerpoint/2010/main" val="332835027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1872</TotalTime>
  <Words>590</Words>
  <Application>Microsoft Office PowerPoint</Application>
  <PresentationFormat>Panorámica</PresentationFormat>
  <Paragraphs>49</Paragraphs>
  <Slides>18</Slides>
  <Notes>2</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18</vt:i4>
      </vt:variant>
    </vt:vector>
  </HeadingPairs>
  <TitlesOfParts>
    <vt:vector size="22" baseType="lpstr">
      <vt:lpstr>Arial</vt:lpstr>
      <vt:lpstr>Calibri</vt:lpstr>
      <vt:lpstr>Calibri Light</vt:lpstr>
      <vt:lpstr>Tema de Office</vt:lpstr>
      <vt:lpstr>                     . Herramienta digital pública para facilitar la agricultura de precisión y la gestión integral de explotaciones agrarias</vt:lpstr>
      <vt:lpstr>Presentación de PowerPoint</vt:lpstr>
      <vt:lpstr>Presentación de PowerPoint</vt:lpstr>
      <vt:lpstr>Presentación de PowerPoint</vt:lpstr>
      <vt:lpstr>Presentación de PowerPoint</vt:lpstr>
      <vt:lpstr>Presentación de PowerPoint</vt:lpstr>
      <vt:lpstr>Herramienta de sostenibilidad de nutrientes: FAST</vt:lpstr>
      <vt:lpstr>Presentación de PowerPoint</vt:lpstr>
      <vt:lpstr>Presentación de PowerPoint</vt:lpstr>
      <vt:lpstr>Presentación de PowerPoint</vt:lpstr>
      <vt:lpstr>Presentación de PowerPoint</vt:lpstr>
      <vt:lpstr>Integraciones con máquinas</vt:lpstr>
      <vt:lpstr>Presentación de PowerPoint</vt:lpstr>
      <vt:lpstr>Presentación de PowerPoint</vt:lpstr>
      <vt:lpstr>Presentación de PowerPoint</vt:lpstr>
      <vt:lpstr>Presentación de PowerPoint</vt:lpstr>
      <vt:lpstr>Divulgación y uso</vt:lpstr>
      <vt:lpstr>Conclusiones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ASESORES DE EXPLOTACIONES AGRARIAS</dc:title>
  <dc:creator>Microlan Informática y Comunicaciones</dc:creator>
  <cp:lastModifiedBy>David A Nafría García</cp:lastModifiedBy>
  <cp:revision>60</cp:revision>
  <dcterms:created xsi:type="dcterms:W3CDTF">2024-05-10T11:14:48Z</dcterms:created>
  <dcterms:modified xsi:type="dcterms:W3CDTF">2026-05-06T11:58:33Z</dcterms:modified>
</cp:coreProperties>
</file>