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8" r:id="rId6"/>
    <p:sldId id="268" r:id="rId7"/>
    <p:sldId id="364" r:id="rId8"/>
    <p:sldId id="269" r:id="rId9"/>
    <p:sldId id="260" r:id="rId10"/>
    <p:sldId id="406" r:id="rId11"/>
    <p:sldId id="261" r:id="rId12"/>
    <p:sldId id="264" r:id="rId13"/>
    <p:sldId id="262" r:id="rId14"/>
    <p:sldId id="257" r:id="rId15"/>
    <p:sldId id="270" r:id="rId16"/>
    <p:sldId id="380" r:id="rId17"/>
    <p:sldId id="332" r:id="rId18"/>
    <p:sldId id="376" r:id="rId19"/>
    <p:sldId id="281" r:id="rId20"/>
    <p:sldId id="379" r:id="rId21"/>
    <p:sldId id="381" r:id="rId22"/>
    <p:sldId id="370" r:id="rId23"/>
    <p:sldId id="382" r:id="rId24"/>
    <p:sldId id="386" r:id="rId25"/>
    <p:sldId id="400" r:id="rId26"/>
    <p:sldId id="401" r:id="rId27"/>
    <p:sldId id="402" r:id="rId28"/>
    <p:sldId id="405" r:id="rId29"/>
    <p:sldId id="349" r:id="rId30"/>
    <p:sldId id="350" r:id="rId31"/>
    <p:sldId id="358" r:id="rId32"/>
    <p:sldId id="265" r:id="rId3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7030A0"/>
    <a:srgbClr val="00B0F0"/>
    <a:srgbClr val="0070C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8415" autoAdjust="0"/>
  </p:normalViewPr>
  <p:slideViewPr>
    <p:cSldViewPr snapToGrid="0" showGuides="1">
      <p:cViewPr varScale="1">
        <p:scale>
          <a:sx n="114" d="100"/>
          <a:sy n="114" d="100"/>
        </p:scale>
        <p:origin x="41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100" d="100"/>
          <a:sy n="100" d="100"/>
        </p:scale>
        <p:origin x="27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itanetapp4\ITAIA$\Planificacion_Desarrollo_Tecnologico\ESTUDIO%20ECONOMICO%20EXPLOTACIONES%20Y%20CCRR\DATOS%20ESYRCE\Distribuci&#243;n%20de%20las%20superficie%20por%20sistemas%20de%20riego%20en%20Cy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anetapp4\ITAIA$\Ingenieria_Proyectos_Obras\UNIDAD%20INGENIERIA%20Y%20PROYECTOS\FINCA%20ZAMADUE&#209;AS\ENSAYOS%20BAJA%20PRESI&#211;N\SEGUIMIENTO%20DE%20LOS%20ENSAYOS\RESULTADOS\RESULTADOS%20DEFINITIVOS%20CAMPA&#209;AS%202021-2022-202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anetapp4\ITAIA$\Ingenieria_Proyectos_Obras\UNIDAD%20INGENIERIA%20Y%20PROYECTOS\FINCA%20ZAMADUE&#209;AS\ENSAYOS%20BAJA%20PRESI&#211;N\SEGUIMIENTO%20DE%20LOS%20ENSAYOS\RESULTADOS\RESULTADOS%20DEFINITIVOS%20CAMPA&#209;AS%202021-2022-2023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itanetapp4\ITAIA$\Ingenieria_Proyectos_Obras\UNIDAD%20INGENIERIA%20Y%20PROYECTOS\FINCA%20ZAMADUE&#209;AS\ENSAYOS%20BAJA%20PRESI&#211;N\SEGUIMIENTO%20DE%20LOS%20ENSAYOS\RESULTADOS\RESULTADOS%20DEFINITIVOS%20CAMPA&#209;AS%202021-2022-20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Hoja1!$C$39:$R$39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Hoja1!$C$45:$R$45</c:f>
              <c:numCache>
                <c:formatCode>#,##0</c:formatCode>
                <c:ptCount val="16"/>
                <c:pt idx="0">
                  <c:v>376219</c:v>
                </c:pt>
                <c:pt idx="1">
                  <c:v>398639</c:v>
                </c:pt>
                <c:pt idx="2">
                  <c:v>393901</c:v>
                </c:pt>
                <c:pt idx="3">
                  <c:v>412778</c:v>
                </c:pt>
                <c:pt idx="4">
                  <c:v>424977</c:v>
                </c:pt>
                <c:pt idx="5">
                  <c:v>418210</c:v>
                </c:pt>
                <c:pt idx="6">
                  <c:v>441202</c:v>
                </c:pt>
                <c:pt idx="7">
                  <c:v>449145</c:v>
                </c:pt>
                <c:pt idx="8">
                  <c:v>429874</c:v>
                </c:pt>
                <c:pt idx="9">
                  <c:v>445141</c:v>
                </c:pt>
                <c:pt idx="10">
                  <c:v>448679</c:v>
                </c:pt>
                <c:pt idx="11">
                  <c:v>465583</c:v>
                </c:pt>
                <c:pt idx="12">
                  <c:v>463148</c:v>
                </c:pt>
                <c:pt idx="13">
                  <c:v>472113</c:v>
                </c:pt>
                <c:pt idx="14">
                  <c:v>451989</c:v>
                </c:pt>
                <c:pt idx="15">
                  <c:v>456620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D7-47A7-8017-22DF72630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078239"/>
        <c:axId val="398467407"/>
      </c:lineChart>
      <c:catAx>
        <c:axId val="168078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8467407"/>
        <c:crosses val="autoZero"/>
        <c:auto val="1"/>
        <c:lblAlgn val="ctr"/>
        <c:lblOffset val="100"/>
        <c:noMultiLvlLbl val="0"/>
      </c:catAx>
      <c:valAx>
        <c:axId val="398467407"/>
        <c:scaling>
          <c:orientation val="minMax"/>
          <c:min val="3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000" b="1" i="0" u="none" strike="noStrike" baseline="0">
                    <a:effectLst/>
                  </a:rPr>
                  <a:t>Superficie Regada (ha)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8078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Hoja1!$A$41</c:f>
              <c:strCache>
                <c:ptCount val="1"/>
                <c:pt idx="0">
                  <c:v>Gravedad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Hoja1!$C$39:$R$39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Hoja1!$C$41:$R$41</c:f>
              <c:numCache>
                <c:formatCode>#,##0</c:formatCode>
                <c:ptCount val="16"/>
                <c:pt idx="0">
                  <c:v>156880</c:v>
                </c:pt>
                <c:pt idx="1">
                  <c:v>156753</c:v>
                </c:pt>
                <c:pt idx="2">
                  <c:v>157949</c:v>
                </c:pt>
                <c:pt idx="3">
                  <c:v>151136</c:v>
                </c:pt>
                <c:pt idx="4">
                  <c:v>142203</c:v>
                </c:pt>
                <c:pt idx="5">
                  <c:v>147418</c:v>
                </c:pt>
                <c:pt idx="6">
                  <c:v>141770</c:v>
                </c:pt>
                <c:pt idx="7">
                  <c:v>133343</c:v>
                </c:pt>
                <c:pt idx="8">
                  <c:v>122685</c:v>
                </c:pt>
                <c:pt idx="9">
                  <c:v>113661</c:v>
                </c:pt>
                <c:pt idx="10">
                  <c:v>116086</c:v>
                </c:pt>
                <c:pt idx="11">
                  <c:v>118770</c:v>
                </c:pt>
                <c:pt idx="12" formatCode="General">
                  <c:v>122820</c:v>
                </c:pt>
                <c:pt idx="13" formatCode="General">
                  <c:v>117087</c:v>
                </c:pt>
                <c:pt idx="14">
                  <c:v>108783</c:v>
                </c:pt>
                <c:pt idx="15">
                  <c:v>100649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6B-4B30-A20E-FB2D26B09569}"/>
            </c:ext>
          </c:extLst>
        </c:ser>
        <c:ser>
          <c:idx val="1"/>
          <c:order val="1"/>
          <c:tx>
            <c:strRef>
              <c:f>Hoja1!$A$42</c:f>
              <c:strCache>
                <c:ptCount val="1"/>
                <c:pt idx="0">
                  <c:v>Aspersión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Hoja1!$C$39:$R$39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Hoja1!$C$42:$R$42</c:f>
              <c:numCache>
                <c:formatCode>#,##0</c:formatCode>
                <c:ptCount val="16"/>
                <c:pt idx="0">
                  <c:v>111833</c:v>
                </c:pt>
                <c:pt idx="1">
                  <c:v>126685</c:v>
                </c:pt>
                <c:pt idx="2">
                  <c:v>118448</c:v>
                </c:pt>
                <c:pt idx="3">
                  <c:v>127868</c:v>
                </c:pt>
                <c:pt idx="4">
                  <c:v>135668</c:v>
                </c:pt>
                <c:pt idx="5">
                  <c:v>123902</c:v>
                </c:pt>
                <c:pt idx="6">
                  <c:v>138334</c:v>
                </c:pt>
                <c:pt idx="7">
                  <c:v>150931</c:v>
                </c:pt>
                <c:pt idx="8">
                  <c:v>141651</c:v>
                </c:pt>
                <c:pt idx="9">
                  <c:v>155189</c:v>
                </c:pt>
                <c:pt idx="10">
                  <c:v>155187</c:v>
                </c:pt>
                <c:pt idx="11">
                  <c:v>164127</c:v>
                </c:pt>
                <c:pt idx="12">
                  <c:v>159532</c:v>
                </c:pt>
                <c:pt idx="13">
                  <c:v>161220</c:v>
                </c:pt>
                <c:pt idx="14">
                  <c:v>152496</c:v>
                </c:pt>
                <c:pt idx="15">
                  <c:v>158724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6B-4B30-A20E-FB2D26B09569}"/>
            </c:ext>
          </c:extLst>
        </c:ser>
        <c:ser>
          <c:idx val="2"/>
          <c:order val="2"/>
          <c:tx>
            <c:strRef>
              <c:f>Hoja1!$A$43</c:f>
              <c:strCache>
                <c:ptCount val="1"/>
                <c:pt idx="0">
                  <c:v>Automotriz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Hoja1!$C$39:$R$39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Hoja1!$C$43:$R$43</c:f>
              <c:numCache>
                <c:formatCode>#,##0</c:formatCode>
                <c:ptCount val="16"/>
                <c:pt idx="0">
                  <c:v>92046</c:v>
                </c:pt>
                <c:pt idx="1">
                  <c:v>95474</c:v>
                </c:pt>
                <c:pt idx="2">
                  <c:v>96814</c:v>
                </c:pt>
                <c:pt idx="3">
                  <c:v>112868</c:v>
                </c:pt>
                <c:pt idx="4">
                  <c:v>126572</c:v>
                </c:pt>
                <c:pt idx="5">
                  <c:v>123687</c:v>
                </c:pt>
                <c:pt idx="6">
                  <c:v>137151</c:v>
                </c:pt>
                <c:pt idx="7">
                  <c:v>140177</c:v>
                </c:pt>
                <c:pt idx="8">
                  <c:v>139758</c:v>
                </c:pt>
                <c:pt idx="9">
                  <c:v>148987</c:v>
                </c:pt>
                <c:pt idx="10">
                  <c:v>148754</c:v>
                </c:pt>
                <c:pt idx="11">
                  <c:v>152087</c:v>
                </c:pt>
                <c:pt idx="12">
                  <c:v>148372</c:v>
                </c:pt>
                <c:pt idx="13">
                  <c:v>159633</c:v>
                </c:pt>
                <c:pt idx="14">
                  <c:v>155411</c:v>
                </c:pt>
                <c:pt idx="15">
                  <c:v>158902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6B-4B30-A20E-FB2D26B09569}"/>
            </c:ext>
          </c:extLst>
        </c:ser>
        <c:ser>
          <c:idx val="3"/>
          <c:order val="3"/>
          <c:tx>
            <c:strRef>
              <c:f>Hoja1!$A$44</c:f>
              <c:strCache>
                <c:ptCount val="1"/>
                <c:pt idx="0">
                  <c:v>Localizado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Hoja1!$C$39:$R$39</c:f>
              <c:numCache>
                <c:formatCode>General</c:formatCode>
                <c:ptCount val="1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</c:numCache>
            </c:numRef>
          </c:cat>
          <c:val>
            <c:numRef>
              <c:f>Hoja1!$C$44:$R$44</c:f>
              <c:numCache>
                <c:formatCode>#,##0</c:formatCode>
                <c:ptCount val="16"/>
                <c:pt idx="0">
                  <c:v>15460</c:v>
                </c:pt>
                <c:pt idx="1">
                  <c:v>19727</c:v>
                </c:pt>
                <c:pt idx="2">
                  <c:v>20690</c:v>
                </c:pt>
                <c:pt idx="3">
                  <c:v>20906</c:v>
                </c:pt>
                <c:pt idx="4">
                  <c:v>20534</c:v>
                </c:pt>
                <c:pt idx="5">
                  <c:v>23203</c:v>
                </c:pt>
                <c:pt idx="6">
                  <c:v>23947</c:v>
                </c:pt>
                <c:pt idx="7">
                  <c:v>24694</c:v>
                </c:pt>
                <c:pt idx="8">
                  <c:v>25780</c:v>
                </c:pt>
                <c:pt idx="9">
                  <c:v>27304</c:v>
                </c:pt>
                <c:pt idx="10">
                  <c:v>28652</c:v>
                </c:pt>
                <c:pt idx="11">
                  <c:v>30598</c:v>
                </c:pt>
                <c:pt idx="12">
                  <c:v>32425</c:v>
                </c:pt>
                <c:pt idx="13">
                  <c:v>34173</c:v>
                </c:pt>
                <c:pt idx="14">
                  <c:v>35299</c:v>
                </c:pt>
                <c:pt idx="15">
                  <c:v>38345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6B-4B30-A20E-FB2D26B09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8116112"/>
        <c:axId val="608117360"/>
      </c:lineChart>
      <c:catAx>
        <c:axId val="60811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8117360"/>
        <c:crosses val="autoZero"/>
        <c:auto val="1"/>
        <c:lblAlgn val="ctr"/>
        <c:lblOffset val="100"/>
        <c:noMultiLvlLbl val="0"/>
      </c:catAx>
      <c:valAx>
        <c:axId val="60811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Superficie Regada (ha)</a:t>
                </a:r>
              </a:p>
            </c:rich>
          </c:tx>
          <c:layout>
            <c:manualLayout>
              <c:xMode val="edge"/>
              <c:yMode val="edge"/>
              <c:x val="6.038647342995169E-3"/>
              <c:y val="0.299359303940561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811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b="1"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/>
              <a:t>PRODUCCIÓN</a:t>
            </a:r>
            <a:r>
              <a:rPr lang="es-ES" b="1" baseline="0"/>
              <a:t> COMERCIAL (t/ha)</a:t>
            </a:r>
            <a:endParaRPr lang="es-ES" b="1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'RESUMEN TOTAL'!$A$47</c:f>
              <c:strCache>
                <c:ptCount val="1"/>
                <c:pt idx="0">
                  <c:v>Baja presión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TOTAL'!$B$46:$D$46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'RESUMEN TOTAL'!$B$47:$D$47</c:f>
              <c:numCache>
                <c:formatCode>#,##0.00</c:formatCode>
                <c:ptCount val="3"/>
                <c:pt idx="0" formatCode="0.00">
                  <c:v>52.173999999999999</c:v>
                </c:pt>
                <c:pt idx="1">
                  <c:v>54.58</c:v>
                </c:pt>
                <c:pt idx="2" formatCode="0.00">
                  <c:v>55.102040816326522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4-4C85-86A2-58F106E5E5BE}"/>
            </c:ext>
          </c:extLst>
        </c:ser>
        <c:ser>
          <c:idx val="1"/>
          <c:order val="1"/>
          <c:tx>
            <c:strRef>
              <c:f>'RESUMEN TOTAL'!$A$48</c:f>
              <c:strCache>
                <c:ptCount val="1"/>
                <c:pt idx="0">
                  <c:v>Presión convencional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TOTAL'!$B$46:$D$46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'RESUMEN TOTAL'!$B$48:$D$48</c:f>
              <c:numCache>
                <c:formatCode>#,##0.00</c:formatCode>
                <c:ptCount val="3"/>
                <c:pt idx="0" formatCode="0.00">
                  <c:v>45.93</c:v>
                </c:pt>
                <c:pt idx="1">
                  <c:v>53.33</c:v>
                </c:pt>
                <c:pt idx="2" formatCode="0.00">
                  <c:v>50.943396226415089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04-4C85-86A2-58F106E5E5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5899904"/>
        <c:axId val="85901696"/>
      </c:barChart>
      <c:catAx>
        <c:axId val="8589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5901696"/>
        <c:crosses val="autoZero"/>
        <c:auto val="1"/>
        <c:lblAlgn val="ctr"/>
        <c:lblOffset val="100"/>
        <c:noMultiLvlLbl val="0"/>
      </c:catAx>
      <c:valAx>
        <c:axId val="85901696"/>
        <c:scaling>
          <c:orientation val="minMax"/>
          <c:min val="0"/>
        </c:scaling>
        <c:delete val="1"/>
        <c:axPos val="l"/>
        <c:numFmt formatCode="0.00" sourceLinked="1"/>
        <c:majorTickMark val="none"/>
        <c:minorTickMark val="none"/>
        <c:tickLblPos val="nextTo"/>
        <c:crossAx val="8589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/>
              <a:t>PRODUCCIÓN</a:t>
            </a:r>
            <a:r>
              <a:rPr lang="es-ES" b="1" baseline="0"/>
              <a:t> COMERCIAL (t/ha)</a:t>
            </a:r>
            <a:endParaRPr lang="es-ES" b="1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'RESUMEN TOTAL'!$G$47</c:f>
              <c:strCache>
                <c:ptCount val="1"/>
                <c:pt idx="0">
                  <c:v>Baja presión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TOTAL'!$H$46:$J$46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'RESUMEN TOTAL'!$H$47:$J$47</c:f>
              <c:numCache>
                <c:formatCode>#,##0.00</c:formatCode>
                <c:ptCount val="3"/>
                <c:pt idx="0" formatCode="0.00">
                  <c:v>60.12</c:v>
                </c:pt>
                <c:pt idx="1">
                  <c:v>41.97</c:v>
                </c:pt>
                <c:pt idx="2">
                  <c:v>39.188311688311686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3-44D8-9052-1A24B32F6E15}"/>
            </c:ext>
          </c:extLst>
        </c:ser>
        <c:ser>
          <c:idx val="1"/>
          <c:order val="1"/>
          <c:tx>
            <c:strRef>
              <c:f>'RESUMEN TOTAL'!$G$48</c:f>
              <c:strCache>
                <c:ptCount val="1"/>
                <c:pt idx="0">
                  <c:v>Presión convencional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TOTAL'!$H$46:$J$46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'RESUMEN TOTAL'!$H$48:$J$48</c:f>
              <c:numCache>
                <c:formatCode>#,##0.00</c:formatCode>
                <c:ptCount val="3"/>
                <c:pt idx="0" formatCode="0.00">
                  <c:v>51.53</c:v>
                </c:pt>
                <c:pt idx="1">
                  <c:v>13.9</c:v>
                </c:pt>
                <c:pt idx="2">
                  <c:v>32.204545454545453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03-44D8-9052-1A24B32F6E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4124416"/>
        <c:axId val="174138496"/>
      </c:barChart>
      <c:catAx>
        <c:axId val="17412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4138496"/>
        <c:crosses val="autoZero"/>
        <c:auto val="1"/>
        <c:lblAlgn val="ctr"/>
        <c:lblOffset val="100"/>
        <c:noMultiLvlLbl val="0"/>
      </c:catAx>
      <c:valAx>
        <c:axId val="174138496"/>
        <c:scaling>
          <c:orientation val="minMax"/>
          <c:min val="0"/>
        </c:scaling>
        <c:delete val="1"/>
        <c:axPos val="l"/>
        <c:numFmt formatCode="0.00" sourceLinked="1"/>
        <c:majorTickMark val="none"/>
        <c:minorTickMark val="none"/>
        <c:tickLblPos val="nextTo"/>
        <c:crossAx val="17412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baseline="0">
                <a:effectLst/>
              </a:rPr>
              <a:t>PRODUCCIÓN COMERCIAL 2021-2022-2023  (t/ha a 16º)</a:t>
            </a:r>
            <a:endParaRPr lang="es-ES" sz="14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'RESUMEN TOTAL'!$O$47</c:f>
              <c:strCache>
                <c:ptCount val="1"/>
                <c:pt idx="0">
                  <c:v>Baja presión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'RESUMEN TOTAL'!$P$45:$R$46</c:f>
              <c:multiLvlStrCache>
                <c:ptCount val="3"/>
                <c:lvl>
                  <c:pt idx="0">
                    <c:v>2021</c:v>
                  </c:pt>
                  <c:pt idx="1">
                    <c:v>2022</c:v>
                  </c:pt>
                  <c:pt idx="2">
                    <c:v>2023</c:v>
                  </c:pt>
                </c:lvl>
                <c:lvl>
                  <c:pt idx="0">
                    <c:v>ENSAYOS REMOLACHA</c:v>
                  </c:pt>
                </c:lvl>
              </c:multiLvlStrCache>
            </c:multiLvlStrRef>
          </c:cat>
          <c:val>
            <c:numRef>
              <c:f>'RESUMEN TOTAL'!$P$47:$R$47</c:f>
              <c:numCache>
                <c:formatCode>#,##0.00</c:formatCode>
                <c:ptCount val="3"/>
                <c:pt idx="0">
                  <c:v>94.8</c:v>
                </c:pt>
                <c:pt idx="1">
                  <c:v>96</c:v>
                </c:pt>
                <c:pt idx="2">
                  <c:v>96.713545816733074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C-442B-B566-B52DA4D00F02}"/>
            </c:ext>
          </c:extLst>
        </c:ser>
        <c:ser>
          <c:idx val="1"/>
          <c:order val="1"/>
          <c:tx>
            <c:strRef>
              <c:f>'RESUMEN TOTAL'!$O$48</c:f>
              <c:strCache>
                <c:ptCount val="1"/>
                <c:pt idx="0">
                  <c:v>Presión convencional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'RESUMEN TOTAL'!$P$45:$R$46</c:f>
              <c:multiLvlStrCache>
                <c:ptCount val="3"/>
                <c:lvl>
                  <c:pt idx="0">
                    <c:v>2021</c:v>
                  </c:pt>
                  <c:pt idx="1">
                    <c:v>2022</c:v>
                  </c:pt>
                  <c:pt idx="2">
                    <c:v>2023</c:v>
                  </c:pt>
                </c:lvl>
                <c:lvl>
                  <c:pt idx="0">
                    <c:v>ENSAYOS REMOLACHA</c:v>
                  </c:pt>
                </c:lvl>
              </c:multiLvlStrCache>
            </c:multiLvlStrRef>
          </c:cat>
          <c:val>
            <c:numRef>
              <c:f>'RESUMEN TOTAL'!$P$48:$R$48</c:f>
              <c:numCache>
                <c:formatCode>#,##0.00</c:formatCode>
                <c:ptCount val="3"/>
                <c:pt idx="0">
                  <c:v>93.85</c:v>
                </c:pt>
                <c:pt idx="1">
                  <c:v>95</c:v>
                </c:pt>
                <c:pt idx="2">
                  <c:v>81.03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C-442B-B566-B52DA4D00F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74496815"/>
        <c:axId val="1148410367"/>
      </c:barChart>
      <c:catAx>
        <c:axId val="1374496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148410367"/>
        <c:crosses val="autoZero"/>
        <c:auto val="1"/>
        <c:lblAlgn val="ctr"/>
        <c:lblOffset val="100"/>
        <c:noMultiLvlLbl val="0"/>
      </c:catAx>
      <c:valAx>
        <c:axId val="1148410367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74496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vozdeavila.com/noticia/8599/castilla-y-leon/el-itacyl-participa-en-el-programa-europeo-horizonte-2020-sobre-la-digitalizacion-del-sector-agrario.html" TargetMode="External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hyperlink" Target="https://www.somostierradecampos.com/2022/07/07/itacyl-trabaja-en-la-valorizacion-de-las-denominaciones-de-origen-e-impulso-de-la-bioeconomia/" TargetMode="External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vozdeavila.com/noticia/8599/castilla-y-leon/el-itacyl-participa-en-el-programa-europeo-horizonte-2020-sobre-la-digitalizacion-del-sector-agrario.html" TargetMode="External"/><Relationship Id="rId2" Type="http://schemas.openxmlformats.org/officeDocument/2006/relationships/image" Target="../media/image11.jpg"/><Relationship Id="rId1" Type="http://schemas.openxmlformats.org/officeDocument/2006/relationships/image" Target="../media/image10.JPG"/><Relationship Id="rId5" Type="http://schemas.openxmlformats.org/officeDocument/2006/relationships/hyperlink" Target="https://www.somostierradecampos.com/2022/07/07/itacyl-trabaja-en-la-valorizacion-de-las-denominaciones-de-origen-e-impulso-de-la-bioeconomia/" TargetMode="External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EC8F5-1866-4636-868D-8029E7D3E33D}" type="doc">
      <dgm:prSet loTypeId="urn:microsoft.com/office/officeart/2005/8/layout/hList7" loCatId="list" qsTypeId="urn:microsoft.com/office/officeart/2005/8/quickstyle/simple1" qsCatId="simple" csTypeId="urn:microsoft.com/office/officeart/2005/8/colors/accent1_1" csCatId="accent1" phldr="1"/>
      <dgm:spPr/>
    </dgm:pt>
    <dgm:pt modelId="{EB919FD6-5FCB-4897-B1B5-696F542D9F24}">
      <dgm:prSet phldrT="[Texto]"/>
      <dgm:spPr/>
      <dgm:t>
        <a:bodyPr/>
        <a:lstStyle/>
        <a:p>
          <a:r>
            <a:rPr lang="es-ES" b="1" dirty="0">
              <a:latin typeface="Calibri Light" panose="020F0302020204030204" pitchFamily="34" charset="0"/>
              <a:cs typeface="Calibri Light" panose="020F0302020204030204" pitchFamily="34" charset="0"/>
            </a:rPr>
            <a:t>Actuaciones de modernización de regadíos</a:t>
          </a:r>
        </a:p>
        <a:p>
          <a:r>
            <a:rPr lang="es-ES" b="0" dirty="0">
              <a:latin typeface="Calibri Light" panose="020F0302020204030204" pitchFamily="34" charset="0"/>
              <a:cs typeface="Calibri Light" panose="020F0302020204030204" pitchFamily="34" charset="0"/>
            </a:rPr>
            <a:t>Sistemas de riego presurizado en más del 75% de la superficie regada de la CCAA.</a:t>
          </a:r>
        </a:p>
        <a:p>
          <a:r>
            <a:rPr lang="es-ES" dirty="0"/>
            <a:t> </a:t>
          </a:r>
        </a:p>
      </dgm:t>
    </dgm:pt>
    <dgm:pt modelId="{64C2713A-D5FF-4B88-A565-6D49ED0AB375}" type="parTrans" cxnId="{34D874BC-083D-4600-8717-11384A286CCF}">
      <dgm:prSet/>
      <dgm:spPr/>
      <dgm:t>
        <a:bodyPr/>
        <a:lstStyle/>
        <a:p>
          <a:endParaRPr lang="es-ES"/>
        </a:p>
      </dgm:t>
    </dgm:pt>
    <dgm:pt modelId="{B0745070-6AEF-4088-AC9B-198A19E0D54E}" type="sibTrans" cxnId="{34D874BC-083D-4600-8717-11384A286CCF}">
      <dgm:prSet/>
      <dgm:spPr/>
      <dgm:t>
        <a:bodyPr/>
        <a:lstStyle/>
        <a:p>
          <a:endParaRPr lang="es-ES"/>
        </a:p>
      </dgm:t>
    </dgm:pt>
    <dgm:pt modelId="{10708C10-10AD-4073-A3BA-F974816EF761}">
      <dgm:prSet phldrT="[Texto]"/>
      <dgm:spPr/>
      <dgm:t>
        <a:bodyPr/>
        <a:lstStyle/>
        <a:p>
          <a:r>
            <a:rPr lang="es-ES" b="1" dirty="0">
              <a:latin typeface="Calibri Light" panose="020F0302020204030204" pitchFamily="34" charset="0"/>
              <a:cs typeface="Calibri Light" panose="020F0302020204030204" pitchFamily="34" charset="0"/>
            </a:rPr>
            <a:t>Eficiencia energética</a:t>
          </a:r>
        </a:p>
        <a:p>
          <a:r>
            <a:rPr lang="es-ES" dirty="0">
              <a:latin typeface="Calibri Light" panose="020F0302020204030204" pitchFamily="34" charset="0"/>
              <a:cs typeface="Calibri Light" panose="020F0302020204030204" pitchFamily="34" charset="0"/>
            </a:rPr>
            <a:t>Presión social para reducción de emisiones de GEI y consumo de agua.</a:t>
          </a:r>
          <a:endParaRPr lang="es-ES" dirty="0"/>
        </a:p>
      </dgm:t>
    </dgm:pt>
    <dgm:pt modelId="{C3F6C1CA-4D4D-4E4A-8B1F-2FB8DC452C65}" type="parTrans" cxnId="{D5FFE8C0-A9B5-4F0C-AEE5-4E4B9035C2D6}">
      <dgm:prSet/>
      <dgm:spPr/>
      <dgm:t>
        <a:bodyPr/>
        <a:lstStyle/>
        <a:p>
          <a:endParaRPr lang="es-ES"/>
        </a:p>
      </dgm:t>
    </dgm:pt>
    <dgm:pt modelId="{37A18D3E-8807-4C8D-95CA-3E653EF4BCF1}" type="sibTrans" cxnId="{D5FFE8C0-A9B5-4F0C-AEE5-4E4B9035C2D6}">
      <dgm:prSet/>
      <dgm:spPr/>
      <dgm:t>
        <a:bodyPr/>
        <a:lstStyle/>
        <a:p>
          <a:endParaRPr lang="es-ES"/>
        </a:p>
      </dgm:t>
    </dgm:pt>
    <dgm:pt modelId="{6B5EEA0F-1E57-4C22-872F-3DCF4ED88569}">
      <dgm:prSet phldrT="[Texto]"/>
      <dgm:spPr/>
      <dgm:t>
        <a:bodyPr/>
        <a:lstStyle/>
        <a:p>
          <a:r>
            <a:rPr lang="es-ES" b="1" dirty="0">
              <a:latin typeface="Calibri Light" panose="020F0302020204030204" pitchFamily="34" charset="0"/>
              <a:cs typeface="Calibri Light" panose="020F0302020204030204" pitchFamily="34" charset="0"/>
            </a:rPr>
            <a:t>Nuevas tecnologías</a:t>
          </a:r>
          <a:endParaRPr lang="es-ES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r>
            <a:rPr lang="es-ES" dirty="0">
              <a:latin typeface="Calibri Light" panose="020F0302020204030204" pitchFamily="34" charset="0"/>
              <a:cs typeface="Calibri Light" panose="020F0302020204030204" pitchFamily="34" charset="0"/>
            </a:rPr>
            <a:t>Alto grado de automatización en los sistemas de riego.</a:t>
          </a:r>
        </a:p>
      </dgm:t>
    </dgm:pt>
    <dgm:pt modelId="{CA1CE89E-1BDF-403E-8695-0A762F907131}" type="parTrans" cxnId="{43E62C26-C758-432F-892F-6A3FD5094D4D}">
      <dgm:prSet/>
      <dgm:spPr/>
      <dgm:t>
        <a:bodyPr/>
        <a:lstStyle/>
        <a:p>
          <a:endParaRPr lang="es-ES"/>
        </a:p>
      </dgm:t>
    </dgm:pt>
    <dgm:pt modelId="{D24469E3-62F5-48C5-A99A-27AF52BCF4C0}" type="sibTrans" cxnId="{43E62C26-C758-432F-892F-6A3FD5094D4D}">
      <dgm:prSet/>
      <dgm:spPr/>
      <dgm:t>
        <a:bodyPr/>
        <a:lstStyle/>
        <a:p>
          <a:endParaRPr lang="es-ES"/>
        </a:p>
      </dgm:t>
    </dgm:pt>
    <dgm:pt modelId="{AF4019C4-DB0C-4E46-8F89-AB0C9884E6DD}" type="pres">
      <dgm:prSet presAssocID="{AA2EC8F5-1866-4636-868D-8029E7D3E33D}" presName="Name0" presStyleCnt="0">
        <dgm:presLayoutVars>
          <dgm:dir/>
          <dgm:resizeHandles val="exact"/>
        </dgm:presLayoutVars>
      </dgm:prSet>
      <dgm:spPr/>
    </dgm:pt>
    <dgm:pt modelId="{A3335326-2434-4A14-AB76-44A9F0A4C291}" type="pres">
      <dgm:prSet presAssocID="{AA2EC8F5-1866-4636-868D-8029E7D3E33D}" presName="fgShape" presStyleLbl="fgShp" presStyleIdx="0" presStyleCnt="1"/>
      <dgm:spPr/>
    </dgm:pt>
    <dgm:pt modelId="{D1901AB6-3902-4696-A087-5D95539F760F}" type="pres">
      <dgm:prSet presAssocID="{AA2EC8F5-1866-4636-868D-8029E7D3E33D}" presName="linComp" presStyleCnt="0"/>
      <dgm:spPr/>
    </dgm:pt>
    <dgm:pt modelId="{5ED5FC76-2E1A-40AE-BE27-6443029B0CA6}" type="pres">
      <dgm:prSet presAssocID="{EB919FD6-5FCB-4897-B1B5-696F542D9F24}" presName="compNode" presStyleCnt="0"/>
      <dgm:spPr/>
    </dgm:pt>
    <dgm:pt modelId="{07F21F66-C224-47F6-AF56-14DB6D3AC92C}" type="pres">
      <dgm:prSet presAssocID="{EB919FD6-5FCB-4897-B1B5-696F542D9F24}" presName="bkgdShape" presStyleLbl="node1" presStyleIdx="0" presStyleCnt="3"/>
      <dgm:spPr/>
    </dgm:pt>
    <dgm:pt modelId="{6FC9924B-B617-4F8C-B104-A857E1BBFA81}" type="pres">
      <dgm:prSet presAssocID="{EB919FD6-5FCB-4897-B1B5-696F542D9F24}" presName="nodeTx" presStyleLbl="node1" presStyleIdx="0" presStyleCnt="3">
        <dgm:presLayoutVars>
          <dgm:bulletEnabled val="1"/>
        </dgm:presLayoutVars>
      </dgm:prSet>
      <dgm:spPr/>
    </dgm:pt>
    <dgm:pt modelId="{20DBC0A2-FDD5-4EF0-A827-0A2DFE3CB093}" type="pres">
      <dgm:prSet presAssocID="{EB919FD6-5FCB-4897-B1B5-696F542D9F24}" presName="invisiNode" presStyleLbl="node1" presStyleIdx="0" presStyleCnt="3"/>
      <dgm:spPr/>
    </dgm:pt>
    <dgm:pt modelId="{951E93E9-D19A-4985-8FE9-1A853800FDFE}" type="pres">
      <dgm:prSet presAssocID="{EB919FD6-5FCB-4897-B1B5-696F542D9F24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D9A20F27-1C08-4C27-BB15-8B6176449D59}" type="pres">
      <dgm:prSet presAssocID="{B0745070-6AEF-4088-AC9B-198A19E0D54E}" presName="sibTrans" presStyleLbl="sibTrans2D1" presStyleIdx="0" presStyleCnt="0"/>
      <dgm:spPr/>
    </dgm:pt>
    <dgm:pt modelId="{7E03260C-9719-4833-9886-791141D5F2FD}" type="pres">
      <dgm:prSet presAssocID="{10708C10-10AD-4073-A3BA-F974816EF761}" presName="compNode" presStyleCnt="0"/>
      <dgm:spPr/>
    </dgm:pt>
    <dgm:pt modelId="{2FD125D1-662D-453F-AF9A-0186FD2D522F}" type="pres">
      <dgm:prSet presAssocID="{10708C10-10AD-4073-A3BA-F974816EF761}" presName="bkgdShape" presStyleLbl="node1" presStyleIdx="1" presStyleCnt="3"/>
      <dgm:spPr/>
    </dgm:pt>
    <dgm:pt modelId="{D2CBDCE3-17CD-4F18-BF15-456F3F434ABA}" type="pres">
      <dgm:prSet presAssocID="{10708C10-10AD-4073-A3BA-F974816EF761}" presName="nodeTx" presStyleLbl="node1" presStyleIdx="1" presStyleCnt="3">
        <dgm:presLayoutVars>
          <dgm:bulletEnabled val="1"/>
        </dgm:presLayoutVars>
      </dgm:prSet>
      <dgm:spPr/>
    </dgm:pt>
    <dgm:pt modelId="{9518404A-2EAB-4835-BE42-30306B04A0BF}" type="pres">
      <dgm:prSet presAssocID="{10708C10-10AD-4073-A3BA-F974816EF761}" presName="invisiNode" presStyleLbl="node1" presStyleIdx="1" presStyleCnt="3"/>
      <dgm:spPr/>
    </dgm:pt>
    <dgm:pt modelId="{9BA7EBF8-265B-4725-940E-2F8A657FC3E4}" type="pres">
      <dgm:prSet presAssocID="{10708C10-10AD-4073-A3BA-F974816EF761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39000" r="-39000"/>
          </a:stretch>
        </a:blipFill>
      </dgm:spPr>
    </dgm:pt>
    <dgm:pt modelId="{8D87AF66-5E5C-4B2D-9579-5AC801C94110}" type="pres">
      <dgm:prSet presAssocID="{37A18D3E-8807-4C8D-95CA-3E653EF4BCF1}" presName="sibTrans" presStyleLbl="sibTrans2D1" presStyleIdx="0" presStyleCnt="0"/>
      <dgm:spPr/>
    </dgm:pt>
    <dgm:pt modelId="{F409919A-A8CD-434C-ABB8-398224C0CC12}" type="pres">
      <dgm:prSet presAssocID="{6B5EEA0F-1E57-4C22-872F-3DCF4ED88569}" presName="compNode" presStyleCnt="0"/>
      <dgm:spPr/>
    </dgm:pt>
    <dgm:pt modelId="{BF0BDF58-85D2-42C9-A7FC-A76A7B669BB1}" type="pres">
      <dgm:prSet presAssocID="{6B5EEA0F-1E57-4C22-872F-3DCF4ED88569}" presName="bkgdShape" presStyleLbl="node1" presStyleIdx="2" presStyleCnt="3" custLinFactNeighborX="4758"/>
      <dgm:spPr/>
    </dgm:pt>
    <dgm:pt modelId="{E2E802FB-0428-4749-9542-B22C4B4302B7}" type="pres">
      <dgm:prSet presAssocID="{6B5EEA0F-1E57-4C22-872F-3DCF4ED88569}" presName="nodeTx" presStyleLbl="node1" presStyleIdx="2" presStyleCnt="3">
        <dgm:presLayoutVars>
          <dgm:bulletEnabled val="1"/>
        </dgm:presLayoutVars>
      </dgm:prSet>
      <dgm:spPr/>
    </dgm:pt>
    <dgm:pt modelId="{B91A0B7C-C1E0-4E40-8CB4-83CA474E9B89}" type="pres">
      <dgm:prSet presAssocID="{6B5EEA0F-1E57-4C22-872F-3DCF4ED88569}" presName="invisiNode" presStyleLbl="node1" presStyleIdx="2" presStyleCnt="3"/>
      <dgm:spPr/>
    </dgm:pt>
    <dgm:pt modelId="{558BC722-5DDB-43EE-86ED-7C4B361E0575}" type="pres">
      <dgm:prSet presAssocID="{6B5EEA0F-1E57-4C22-872F-3DCF4ED88569}" presName="imagNode" presStyleLbl="fgImgPlace1" presStyleIdx="2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28000" r="-28000"/>
          </a:stretch>
        </a:blipFill>
      </dgm:spPr>
    </dgm:pt>
  </dgm:ptLst>
  <dgm:cxnLst>
    <dgm:cxn modelId="{43E62C26-C758-432F-892F-6A3FD5094D4D}" srcId="{AA2EC8F5-1866-4636-868D-8029E7D3E33D}" destId="{6B5EEA0F-1E57-4C22-872F-3DCF4ED88569}" srcOrd="2" destOrd="0" parTransId="{CA1CE89E-1BDF-403E-8695-0A762F907131}" sibTransId="{D24469E3-62F5-48C5-A99A-27AF52BCF4C0}"/>
    <dgm:cxn modelId="{BCFCE44A-A3B6-4E7A-B5F4-1795E88DBA5F}" type="presOf" srcId="{37A18D3E-8807-4C8D-95CA-3E653EF4BCF1}" destId="{8D87AF66-5E5C-4B2D-9579-5AC801C94110}" srcOrd="0" destOrd="0" presId="urn:microsoft.com/office/officeart/2005/8/layout/hList7"/>
    <dgm:cxn modelId="{F381816D-C143-4FB0-A53D-D103D2E36212}" type="presOf" srcId="{EB919FD6-5FCB-4897-B1B5-696F542D9F24}" destId="{6FC9924B-B617-4F8C-B104-A857E1BBFA81}" srcOrd="1" destOrd="0" presId="urn:microsoft.com/office/officeart/2005/8/layout/hList7"/>
    <dgm:cxn modelId="{332D2683-2208-423B-9E39-FA108E267F96}" type="presOf" srcId="{6B5EEA0F-1E57-4C22-872F-3DCF4ED88569}" destId="{BF0BDF58-85D2-42C9-A7FC-A76A7B669BB1}" srcOrd="0" destOrd="0" presId="urn:microsoft.com/office/officeart/2005/8/layout/hList7"/>
    <dgm:cxn modelId="{34D874BC-083D-4600-8717-11384A286CCF}" srcId="{AA2EC8F5-1866-4636-868D-8029E7D3E33D}" destId="{EB919FD6-5FCB-4897-B1B5-696F542D9F24}" srcOrd="0" destOrd="0" parTransId="{64C2713A-D5FF-4B88-A565-6D49ED0AB375}" sibTransId="{B0745070-6AEF-4088-AC9B-198A19E0D54E}"/>
    <dgm:cxn modelId="{E59E47BF-2A5D-491A-B32E-29F1D9D5E1C1}" type="presOf" srcId="{10708C10-10AD-4073-A3BA-F974816EF761}" destId="{2FD125D1-662D-453F-AF9A-0186FD2D522F}" srcOrd="0" destOrd="0" presId="urn:microsoft.com/office/officeart/2005/8/layout/hList7"/>
    <dgm:cxn modelId="{D5FFE8C0-A9B5-4F0C-AEE5-4E4B9035C2D6}" srcId="{AA2EC8F5-1866-4636-868D-8029E7D3E33D}" destId="{10708C10-10AD-4073-A3BA-F974816EF761}" srcOrd="1" destOrd="0" parTransId="{C3F6C1CA-4D4D-4E4A-8B1F-2FB8DC452C65}" sibTransId="{37A18D3E-8807-4C8D-95CA-3E653EF4BCF1}"/>
    <dgm:cxn modelId="{D8E6F5D5-2F30-4531-9D1D-F08BCBDE19CA}" type="presOf" srcId="{AA2EC8F5-1866-4636-868D-8029E7D3E33D}" destId="{AF4019C4-DB0C-4E46-8F89-AB0C9884E6DD}" srcOrd="0" destOrd="0" presId="urn:microsoft.com/office/officeart/2005/8/layout/hList7"/>
    <dgm:cxn modelId="{806F1CE4-4DA9-4B4B-B6B2-68E541A9F695}" type="presOf" srcId="{EB919FD6-5FCB-4897-B1B5-696F542D9F24}" destId="{07F21F66-C224-47F6-AF56-14DB6D3AC92C}" srcOrd="0" destOrd="0" presId="urn:microsoft.com/office/officeart/2005/8/layout/hList7"/>
    <dgm:cxn modelId="{E1B8B3ED-A025-4460-A384-9353081742D6}" type="presOf" srcId="{6B5EEA0F-1E57-4C22-872F-3DCF4ED88569}" destId="{E2E802FB-0428-4749-9542-B22C4B4302B7}" srcOrd="1" destOrd="0" presId="urn:microsoft.com/office/officeart/2005/8/layout/hList7"/>
    <dgm:cxn modelId="{2C2831EE-2414-447A-8A83-D3C655B381C9}" type="presOf" srcId="{B0745070-6AEF-4088-AC9B-198A19E0D54E}" destId="{D9A20F27-1C08-4C27-BB15-8B6176449D59}" srcOrd="0" destOrd="0" presId="urn:microsoft.com/office/officeart/2005/8/layout/hList7"/>
    <dgm:cxn modelId="{B291A3EF-8D9D-4936-A5D8-96947229F2CB}" type="presOf" srcId="{10708C10-10AD-4073-A3BA-F974816EF761}" destId="{D2CBDCE3-17CD-4F18-BF15-456F3F434ABA}" srcOrd="1" destOrd="0" presId="urn:microsoft.com/office/officeart/2005/8/layout/hList7"/>
    <dgm:cxn modelId="{293FBF85-9C3B-4D22-81DC-F71474F44CA9}" type="presParOf" srcId="{AF4019C4-DB0C-4E46-8F89-AB0C9884E6DD}" destId="{A3335326-2434-4A14-AB76-44A9F0A4C291}" srcOrd="0" destOrd="0" presId="urn:microsoft.com/office/officeart/2005/8/layout/hList7"/>
    <dgm:cxn modelId="{9AC23CC4-5E15-4E19-8C64-32A9FF62C012}" type="presParOf" srcId="{AF4019C4-DB0C-4E46-8F89-AB0C9884E6DD}" destId="{D1901AB6-3902-4696-A087-5D95539F760F}" srcOrd="1" destOrd="0" presId="urn:microsoft.com/office/officeart/2005/8/layout/hList7"/>
    <dgm:cxn modelId="{589FDCB7-546D-4239-956B-464F25494970}" type="presParOf" srcId="{D1901AB6-3902-4696-A087-5D95539F760F}" destId="{5ED5FC76-2E1A-40AE-BE27-6443029B0CA6}" srcOrd="0" destOrd="0" presId="urn:microsoft.com/office/officeart/2005/8/layout/hList7"/>
    <dgm:cxn modelId="{DE835672-C8F5-41A1-8D93-6241774E266F}" type="presParOf" srcId="{5ED5FC76-2E1A-40AE-BE27-6443029B0CA6}" destId="{07F21F66-C224-47F6-AF56-14DB6D3AC92C}" srcOrd="0" destOrd="0" presId="urn:microsoft.com/office/officeart/2005/8/layout/hList7"/>
    <dgm:cxn modelId="{3C9382F2-8D23-450F-88E6-F0B10697C7DA}" type="presParOf" srcId="{5ED5FC76-2E1A-40AE-BE27-6443029B0CA6}" destId="{6FC9924B-B617-4F8C-B104-A857E1BBFA81}" srcOrd="1" destOrd="0" presId="urn:microsoft.com/office/officeart/2005/8/layout/hList7"/>
    <dgm:cxn modelId="{B6D64E25-BB69-42C9-A6B0-D4E832A0D8BA}" type="presParOf" srcId="{5ED5FC76-2E1A-40AE-BE27-6443029B0CA6}" destId="{20DBC0A2-FDD5-4EF0-A827-0A2DFE3CB093}" srcOrd="2" destOrd="0" presId="urn:microsoft.com/office/officeart/2005/8/layout/hList7"/>
    <dgm:cxn modelId="{83796464-630A-48AC-BEFE-783F672D0289}" type="presParOf" srcId="{5ED5FC76-2E1A-40AE-BE27-6443029B0CA6}" destId="{951E93E9-D19A-4985-8FE9-1A853800FDFE}" srcOrd="3" destOrd="0" presId="urn:microsoft.com/office/officeart/2005/8/layout/hList7"/>
    <dgm:cxn modelId="{858A76F0-1F4F-4C6D-8DD2-C2B2777119C0}" type="presParOf" srcId="{D1901AB6-3902-4696-A087-5D95539F760F}" destId="{D9A20F27-1C08-4C27-BB15-8B6176449D59}" srcOrd="1" destOrd="0" presId="urn:microsoft.com/office/officeart/2005/8/layout/hList7"/>
    <dgm:cxn modelId="{A0591EAF-255B-4CA7-AD33-6D285CA434DE}" type="presParOf" srcId="{D1901AB6-3902-4696-A087-5D95539F760F}" destId="{7E03260C-9719-4833-9886-791141D5F2FD}" srcOrd="2" destOrd="0" presId="urn:microsoft.com/office/officeart/2005/8/layout/hList7"/>
    <dgm:cxn modelId="{E31D545C-5A47-49B9-8FFA-6DD26FBE57D0}" type="presParOf" srcId="{7E03260C-9719-4833-9886-791141D5F2FD}" destId="{2FD125D1-662D-453F-AF9A-0186FD2D522F}" srcOrd="0" destOrd="0" presId="urn:microsoft.com/office/officeart/2005/8/layout/hList7"/>
    <dgm:cxn modelId="{FF0F1FD1-CF57-4490-A42F-4C1B88089726}" type="presParOf" srcId="{7E03260C-9719-4833-9886-791141D5F2FD}" destId="{D2CBDCE3-17CD-4F18-BF15-456F3F434ABA}" srcOrd="1" destOrd="0" presId="urn:microsoft.com/office/officeart/2005/8/layout/hList7"/>
    <dgm:cxn modelId="{5422E8A6-6766-4EB7-A7E0-76292CE9C3E8}" type="presParOf" srcId="{7E03260C-9719-4833-9886-791141D5F2FD}" destId="{9518404A-2EAB-4835-BE42-30306B04A0BF}" srcOrd="2" destOrd="0" presId="urn:microsoft.com/office/officeart/2005/8/layout/hList7"/>
    <dgm:cxn modelId="{BA110790-5446-46EF-9B95-2119C9EF6C06}" type="presParOf" srcId="{7E03260C-9719-4833-9886-791141D5F2FD}" destId="{9BA7EBF8-265B-4725-940E-2F8A657FC3E4}" srcOrd="3" destOrd="0" presId="urn:microsoft.com/office/officeart/2005/8/layout/hList7"/>
    <dgm:cxn modelId="{2AB24DAC-ECFC-492F-BD9B-AD2A2CACEB78}" type="presParOf" srcId="{D1901AB6-3902-4696-A087-5D95539F760F}" destId="{8D87AF66-5E5C-4B2D-9579-5AC801C94110}" srcOrd="3" destOrd="0" presId="urn:microsoft.com/office/officeart/2005/8/layout/hList7"/>
    <dgm:cxn modelId="{F3A91D68-5FE3-426F-A4D4-F4D6D22A32D3}" type="presParOf" srcId="{D1901AB6-3902-4696-A087-5D95539F760F}" destId="{F409919A-A8CD-434C-ABB8-398224C0CC12}" srcOrd="4" destOrd="0" presId="urn:microsoft.com/office/officeart/2005/8/layout/hList7"/>
    <dgm:cxn modelId="{E3A8BB92-EAF9-4227-93D2-077AB3B083BE}" type="presParOf" srcId="{F409919A-A8CD-434C-ABB8-398224C0CC12}" destId="{BF0BDF58-85D2-42C9-A7FC-A76A7B669BB1}" srcOrd="0" destOrd="0" presId="urn:microsoft.com/office/officeart/2005/8/layout/hList7"/>
    <dgm:cxn modelId="{BC78A41A-F6C8-43B8-A9E2-0E3B4CACDA2A}" type="presParOf" srcId="{F409919A-A8CD-434C-ABB8-398224C0CC12}" destId="{E2E802FB-0428-4749-9542-B22C4B4302B7}" srcOrd="1" destOrd="0" presId="urn:microsoft.com/office/officeart/2005/8/layout/hList7"/>
    <dgm:cxn modelId="{FB9CC156-46CE-465F-ABB5-7A1A1B77A7EB}" type="presParOf" srcId="{F409919A-A8CD-434C-ABB8-398224C0CC12}" destId="{B91A0B7C-C1E0-4E40-8CB4-83CA474E9B89}" srcOrd="2" destOrd="0" presId="urn:microsoft.com/office/officeart/2005/8/layout/hList7"/>
    <dgm:cxn modelId="{182F7803-B228-4B44-85FF-95B648CE5D27}" type="presParOf" srcId="{F409919A-A8CD-434C-ABB8-398224C0CC12}" destId="{558BC722-5DDB-43EE-86ED-7C4B361E057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2104E1-594E-4402-B955-CAF5ACDDEFB2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92F0A69-598E-4AE5-8425-C3A60E01E0BE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ES" sz="1800" b="1" dirty="0">
              <a:latin typeface="Calibri Light" panose="020F0302020204030204" pitchFamily="34" charset="0"/>
              <a:cs typeface="Calibri Light" panose="020F0302020204030204" pitchFamily="34" charset="0"/>
            </a:rPr>
            <a:t>La reducción de la presión </a:t>
          </a:r>
          <a:r>
            <a:rPr lang="es-ES" sz="1800" dirty="0">
              <a:latin typeface="Calibri Light" panose="020F0302020204030204" pitchFamily="34" charset="0"/>
              <a:cs typeface="Calibri Light" panose="020F0302020204030204" pitchFamily="34" charset="0"/>
            </a:rPr>
            <a:t>en los aspersores conlleva una </a:t>
          </a:r>
          <a:r>
            <a:rPr lang="es-ES" sz="1800" b="1" dirty="0">
              <a:latin typeface="Calibri Light" panose="020F0302020204030204" pitchFamily="34" charset="0"/>
              <a:cs typeface="Calibri Light" panose="020F0302020204030204" pitchFamily="34" charset="0"/>
            </a:rPr>
            <a:t>reducción de la uniformidad del riego.</a:t>
          </a:r>
        </a:p>
      </dgm:t>
    </dgm:pt>
    <dgm:pt modelId="{85037D0A-D013-4C6C-A3B6-6E435332DB2C}" type="parTrans" cxnId="{0092E20D-3A08-4DB5-A6A7-77498D678873}">
      <dgm:prSet/>
      <dgm:spPr/>
      <dgm:t>
        <a:bodyPr/>
        <a:lstStyle/>
        <a:p>
          <a:endParaRPr lang="es-ES" sz="280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9787C52D-C771-4C65-9ECA-D1ABA94248B5}" type="sibTrans" cxnId="{0092E20D-3A08-4DB5-A6A7-77498D678873}">
      <dgm:prSet/>
      <dgm:spPr/>
      <dgm:t>
        <a:bodyPr/>
        <a:lstStyle/>
        <a:p>
          <a:endParaRPr lang="es-ES" sz="280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6D129053-0B4E-4202-B39F-838DA210CBBF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ES" sz="1800" b="1" dirty="0">
              <a:latin typeface="Calibri Light" panose="020F0302020204030204" pitchFamily="34" charset="0"/>
              <a:cs typeface="Calibri Light" panose="020F0302020204030204" pitchFamily="34" charset="0"/>
            </a:rPr>
            <a:t>Nuevos diseños de aspersores para baja presión </a:t>
          </a:r>
          <a:r>
            <a:rPr lang="es-ES" sz="1800" dirty="0">
              <a:latin typeface="Calibri Light" panose="020F0302020204030204" pitchFamily="34" charset="0"/>
              <a:cs typeface="Calibri Light" panose="020F0302020204030204" pitchFamily="34" charset="0"/>
            </a:rPr>
            <a:t>compensan parcialmente esta reducción de uniformidad.</a:t>
          </a:r>
        </a:p>
      </dgm:t>
    </dgm:pt>
    <dgm:pt modelId="{A2F2D52D-DCBF-4AC0-A5EA-DF01A23D2DF6}" type="parTrans" cxnId="{30FEE1CF-2EF0-403D-83F9-C2798861AFEA}">
      <dgm:prSet/>
      <dgm:spPr/>
      <dgm:t>
        <a:bodyPr/>
        <a:lstStyle/>
        <a:p>
          <a:endParaRPr lang="es-ES" sz="280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F68F3B48-12F9-49C7-BCF7-246298E36880}" type="sibTrans" cxnId="{30FEE1CF-2EF0-403D-83F9-C2798861AFEA}">
      <dgm:prSet/>
      <dgm:spPr/>
      <dgm:t>
        <a:bodyPr/>
        <a:lstStyle/>
        <a:p>
          <a:endParaRPr lang="es-ES" sz="280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20A38E75-0144-4DE5-A98A-CCDCBEA25ACB}">
      <dgm:prSet phldrT="[Texto]" custT="1"/>
      <dgm:spPr/>
      <dgm:t>
        <a:bodyPr/>
        <a:lstStyle/>
        <a:p>
          <a:pPr>
            <a:buFont typeface="+mj-lt"/>
            <a:buAutoNum type="arabicPeriod"/>
          </a:pPr>
          <a:r>
            <a:rPr lang="es-ES" sz="2400" b="1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Impacto </a:t>
          </a:r>
          <a:r>
            <a:rPr lang="es-ES" sz="2400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de la reducción de uniformidad en el </a:t>
          </a:r>
          <a:r>
            <a:rPr lang="es-ES" sz="2400" b="1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rendimiento del cultivo.</a:t>
          </a:r>
          <a:endParaRPr lang="es-ES" sz="2400" dirty="0">
            <a:solidFill>
              <a:schemeClr val="bg2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84CF77E5-8DB1-453B-AE2B-B34455F3B322}" type="parTrans" cxnId="{1D699EB6-BFB6-4E80-AB8A-3AB3C00FE34D}">
      <dgm:prSet/>
      <dgm:spPr/>
      <dgm:t>
        <a:bodyPr/>
        <a:lstStyle/>
        <a:p>
          <a:endParaRPr lang="es-ES" sz="280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5B3B7D17-1692-4820-BDE1-77F610C555B9}" type="sibTrans" cxnId="{1D699EB6-BFB6-4E80-AB8A-3AB3C00FE34D}">
      <dgm:prSet/>
      <dgm:spPr/>
      <dgm:t>
        <a:bodyPr/>
        <a:lstStyle/>
        <a:p>
          <a:endParaRPr lang="es-ES" sz="2800">
            <a:latin typeface="Calibri Light" panose="020F0302020204030204" pitchFamily="34" charset="0"/>
            <a:cs typeface="Calibri Light" panose="020F0302020204030204" pitchFamily="34" charset="0"/>
          </a:endParaRPr>
        </a:p>
      </dgm:t>
    </dgm:pt>
    <dgm:pt modelId="{73D7D690-83AF-4EF4-838C-880C5D1ADC36}" type="pres">
      <dgm:prSet presAssocID="{D32104E1-594E-4402-B955-CAF5ACDDEFB2}" presName="Name0" presStyleCnt="0">
        <dgm:presLayoutVars>
          <dgm:dir/>
          <dgm:animOne val="branch"/>
          <dgm:animLvl val="lvl"/>
        </dgm:presLayoutVars>
      </dgm:prSet>
      <dgm:spPr/>
    </dgm:pt>
    <dgm:pt modelId="{48823603-F2D9-4FF4-AAE8-96FD89E76713}" type="pres">
      <dgm:prSet presAssocID="{F92F0A69-598E-4AE5-8425-C3A60E01E0BE}" presName="chaos" presStyleCnt="0"/>
      <dgm:spPr/>
    </dgm:pt>
    <dgm:pt modelId="{353E3605-8E0B-44A4-AAFC-8AA2BC2EEE41}" type="pres">
      <dgm:prSet presAssocID="{F92F0A69-598E-4AE5-8425-C3A60E01E0BE}" presName="parTx1" presStyleLbl="revTx" presStyleIdx="0" presStyleCnt="2"/>
      <dgm:spPr/>
    </dgm:pt>
    <dgm:pt modelId="{12CB7A31-8902-48F1-B436-88F22D0EDE9C}" type="pres">
      <dgm:prSet presAssocID="{F92F0A69-598E-4AE5-8425-C3A60E01E0BE}" presName="c1" presStyleLbl="node1" presStyleIdx="0" presStyleCnt="19"/>
      <dgm:spPr/>
    </dgm:pt>
    <dgm:pt modelId="{7FA92C24-E3E8-48A4-8464-8379D9FB7651}" type="pres">
      <dgm:prSet presAssocID="{F92F0A69-598E-4AE5-8425-C3A60E01E0BE}" presName="c2" presStyleLbl="node1" presStyleIdx="1" presStyleCnt="19"/>
      <dgm:spPr/>
    </dgm:pt>
    <dgm:pt modelId="{0B251855-3815-4A03-BF62-963427EBBE9A}" type="pres">
      <dgm:prSet presAssocID="{F92F0A69-598E-4AE5-8425-C3A60E01E0BE}" presName="c3" presStyleLbl="node1" presStyleIdx="2" presStyleCnt="19"/>
      <dgm:spPr/>
    </dgm:pt>
    <dgm:pt modelId="{223A9BDE-842D-48EB-9334-96A99F61371F}" type="pres">
      <dgm:prSet presAssocID="{F92F0A69-598E-4AE5-8425-C3A60E01E0BE}" presName="c4" presStyleLbl="node1" presStyleIdx="3" presStyleCnt="19"/>
      <dgm:spPr/>
    </dgm:pt>
    <dgm:pt modelId="{95F04D65-DC04-4CA2-937A-B367A27F425F}" type="pres">
      <dgm:prSet presAssocID="{F92F0A69-598E-4AE5-8425-C3A60E01E0BE}" presName="c5" presStyleLbl="node1" presStyleIdx="4" presStyleCnt="19"/>
      <dgm:spPr/>
    </dgm:pt>
    <dgm:pt modelId="{059709BF-8ACA-4810-851A-70A04FD56941}" type="pres">
      <dgm:prSet presAssocID="{F92F0A69-598E-4AE5-8425-C3A60E01E0BE}" presName="c6" presStyleLbl="node1" presStyleIdx="5" presStyleCnt="19"/>
      <dgm:spPr/>
    </dgm:pt>
    <dgm:pt modelId="{5AAFAE6F-A955-4F71-9111-4BEA08640837}" type="pres">
      <dgm:prSet presAssocID="{F92F0A69-598E-4AE5-8425-C3A60E01E0BE}" presName="c7" presStyleLbl="node1" presStyleIdx="6" presStyleCnt="19"/>
      <dgm:spPr/>
    </dgm:pt>
    <dgm:pt modelId="{0EA226ED-1F54-49FD-AD59-504E1839F8B3}" type="pres">
      <dgm:prSet presAssocID="{F92F0A69-598E-4AE5-8425-C3A60E01E0BE}" presName="c8" presStyleLbl="node1" presStyleIdx="7" presStyleCnt="19"/>
      <dgm:spPr/>
    </dgm:pt>
    <dgm:pt modelId="{984BF511-8B80-4FB0-B9C8-042F4B6B8ADC}" type="pres">
      <dgm:prSet presAssocID="{F92F0A69-598E-4AE5-8425-C3A60E01E0BE}" presName="c9" presStyleLbl="node1" presStyleIdx="8" presStyleCnt="19"/>
      <dgm:spPr/>
    </dgm:pt>
    <dgm:pt modelId="{6A8FAEDE-C552-4500-BD44-FD0FE11CE87E}" type="pres">
      <dgm:prSet presAssocID="{F92F0A69-598E-4AE5-8425-C3A60E01E0BE}" presName="c10" presStyleLbl="node1" presStyleIdx="9" presStyleCnt="19"/>
      <dgm:spPr/>
    </dgm:pt>
    <dgm:pt modelId="{7C3891D3-594F-4DC3-865F-4C6B6D085691}" type="pres">
      <dgm:prSet presAssocID="{F92F0A69-598E-4AE5-8425-C3A60E01E0BE}" presName="c11" presStyleLbl="node1" presStyleIdx="10" presStyleCnt="19"/>
      <dgm:spPr/>
    </dgm:pt>
    <dgm:pt modelId="{E00F7023-A72B-403F-8893-F176F1B6B157}" type="pres">
      <dgm:prSet presAssocID="{F92F0A69-598E-4AE5-8425-C3A60E01E0BE}" presName="c12" presStyleLbl="node1" presStyleIdx="11" presStyleCnt="19"/>
      <dgm:spPr/>
    </dgm:pt>
    <dgm:pt modelId="{C22DC053-0450-46FF-A68D-B698154C6C56}" type="pres">
      <dgm:prSet presAssocID="{F92F0A69-598E-4AE5-8425-C3A60E01E0BE}" presName="c13" presStyleLbl="node1" presStyleIdx="12" presStyleCnt="19"/>
      <dgm:spPr/>
    </dgm:pt>
    <dgm:pt modelId="{48361063-708F-4189-BAFF-FFC5F8F93B21}" type="pres">
      <dgm:prSet presAssocID="{F92F0A69-598E-4AE5-8425-C3A60E01E0BE}" presName="c14" presStyleLbl="node1" presStyleIdx="13" presStyleCnt="19"/>
      <dgm:spPr/>
    </dgm:pt>
    <dgm:pt modelId="{D6E9B538-E1BA-4A9E-8F02-47FA3027A561}" type="pres">
      <dgm:prSet presAssocID="{F92F0A69-598E-4AE5-8425-C3A60E01E0BE}" presName="c15" presStyleLbl="node1" presStyleIdx="14" presStyleCnt="19"/>
      <dgm:spPr/>
    </dgm:pt>
    <dgm:pt modelId="{AA1E6E46-D5A9-4379-816B-ABE8632F8224}" type="pres">
      <dgm:prSet presAssocID="{F92F0A69-598E-4AE5-8425-C3A60E01E0BE}" presName="c16" presStyleLbl="node1" presStyleIdx="15" presStyleCnt="19"/>
      <dgm:spPr/>
    </dgm:pt>
    <dgm:pt modelId="{CE712E09-9E09-463E-A17E-3FD698C19A65}" type="pres">
      <dgm:prSet presAssocID="{F92F0A69-598E-4AE5-8425-C3A60E01E0BE}" presName="c17" presStyleLbl="node1" presStyleIdx="16" presStyleCnt="19"/>
      <dgm:spPr/>
    </dgm:pt>
    <dgm:pt modelId="{683019DF-184F-4634-BD14-62A68EFAB776}" type="pres">
      <dgm:prSet presAssocID="{F92F0A69-598E-4AE5-8425-C3A60E01E0BE}" presName="c18" presStyleLbl="node1" presStyleIdx="17" presStyleCnt="19"/>
      <dgm:spPr/>
    </dgm:pt>
    <dgm:pt modelId="{31641839-1E72-40F4-89DA-B9B41FDBDD0F}" type="pres">
      <dgm:prSet presAssocID="{9787C52D-C771-4C65-9ECA-D1ABA94248B5}" presName="chevronComposite1" presStyleCnt="0"/>
      <dgm:spPr/>
    </dgm:pt>
    <dgm:pt modelId="{F18C29BE-8110-435B-9D6E-DE199E794B04}" type="pres">
      <dgm:prSet presAssocID="{9787C52D-C771-4C65-9ECA-D1ABA94248B5}" presName="chevron1" presStyleLbl="sibTrans2D1" presStyleIdx="0" presStyleCnt="2"/>
      <dgm:spPr/>
    </dgm:pt>
    <dgm:pt modelId="{6F9D842B-6D7D-43B0-A63F-5DFB0B4CEDD2}" type="pres">
      <dgm:prSet presAssocID="{9787C52D-C771-4C65-9ECA-D1ABA94248B5}" presName="spChevron1" presStyleCnt="0"/>
      <dgm:spPr/>
    </dgm:pt>
    <dgm:pt modelId="{37BE4BCF-4B03-4DD6-95A1-29B92408CD90}" type="pres">
      <dgm:prSet presAssocID="{6D129053-0B4E-4202-B39F-838DA210CBBF}" presName="middle" presStyleCnt="0"/>
      <dgm:spPr/>
    </dgm:pt>
    <dgm:pt modelId="{51CA432E-2040-4719-8EE1-B7181755A248}" type="pres">
      <dgm:prSet presAssocID="{6D129053-0B4E-4202-B39F-838DA210CBBF}" presName="parTxMid" presStyleLbl="revTx" presStyleIdx="1" presStyleCnt="2"/>
      <dgm:spPr/>
    </dgm:pt>
    <dgm:pt modelId="{8C402CDE-D7E1-4892-91C3-D7596DB76716}" type="pres">
      <dgm:prSet presAssocID="{6D129053-0B4E-4202-B39F-838DA210CBBF}" presName="spMid" presStyleCnt="0"/>
      <dgm:spPr/>
    </dgm:pt>
    <dgm:pt modelId="{E176ED57-2F91-4D6A-A96B-68B025C3E125}" type="pres">
      <dgm:prSet presAssocID="{F68F3B48-12F9-49C7-BCF7-246298E36880}" presName="chevronComposite1" presStyleCnt="0"/>
      <dgm:spPr/>
    </dgm:pt>
    <dgm:pt modelId="{442D0AB5-400D-4C68-8F8F-68F30A48B5D5}" type="pres">
      <dgm:prSet presAssocID="{F68F3B48-12F9-49C7-BCF7-246298E36880}" presName="chevron1" presStyleLbl="sibTrans2D1" presStyleIdx="1" presStyleCnt="2"/>
      <dgm:spPr/>
    </dgm:pt>
    <dgm:pt modelId="{972ED2BD-FF1D-4DFC-878E-11859E12FF61}" type="pres">
      <dgm:prSet presAssocID="{F68F3B48-12F9-49C7-BCF7-246298E36880}" presName="spChevron1" presStyleCnt="0"/>
      <dgm:spPr/>
    </dgm:pt>
    <dgm:pt modelId="{2688ACB9-FE8F-4435-9DC1-C954C1DB6935}" type="pres">
      <dgm:prSet presAssocID="{20A38E75-0144-4DE5-A98A-CCDCBEA25ACB}" presName="last" presStyleCnt="0"/>
      <dgm:spPr/>
    </dgm:pt>
    <dgm:pt modelId="{79D1C7E1-F4D0-46EC-92C1-7E1D5D8938F0}" type="pres">
      <dgm:prSet presAssocID="{20A38E75-0144-4DE5-A98A-CCDCBEA25ACB}" presName="circleTx" presStyleLbl="node1" presStyleIdx="18" presStyleCnt="19"/>
      <dgm:spPr/>
    </dgm:pt>
    <dgm:pt modelId="{63A18925-D56F-4C49-8C55-996202331DBE}" type="pres">
      <dgm:prSet presAssocID="{20A38E75-0144-4DE5-A98A-CCDCBEA25ACB}" presName="spN" presStyleCnt="0"/>
      <dgm:spPr/>
    </dgm:pt>
  </dgm:ptLst>
  <dgm:cxnLst>
    <dgm:cxn modelId="{0092E20D-3A08-4DB5-A6A7-77498D678873}" srcId="{D32104E1-594E-4402-B955-CAF5ACDDEFB2}" destId="{F92F0A69-598E-4AE5-8425-C3A60E01E0BE}" srcOrd="0" destOrd="0" parTransId="{85037D0A-D013-4C6C-A3B6-6E435332DB2C}" sibTransId="{9787C52D-C771-4C65-9ECA-D1ABA94248B5}"/>
    <dgm:cxn modelId="{DD2A2E38-6799-4738-9364-3E02FDAB20A4}" type="presOf" srcId="{6D129053-0B4E-4202-B39F-838DA210CBBF}" destId="{51CA432E-2040-4719-8EE1-B7181755A248}" srcOrd="0" destOrd="0" presId="urn:microsoft.com/office/officeart/2009/3/layout/RandomtoResultProcess"/>
    <dgm:cxn modelId="{72CB2B48-803D-476A-AC9B-7DC122388CAD}" type="presOf" srcId="{D32104E1-594E-4402-B955-CAF5ACDDEFB2}" destId="{73D7D690-83AF-4EF4-838C-880C5D1ADC36}" srcOrd="0" destOrd="0" presId="urn:microsoft.com/office/officeart/2009/3/layout/RandomtoResultProcess"/>
    <dgm:cxn modelId="{A51CA29C-E90C-41AB-867A-4794797DF7D3}" type="presOf" srcId="{F92F0A69-598E-4AE5-8425-C3A60E01E0BE}" destId="{353E3605-8E0B-44A4-AAFC-8AA2BC2EEE41}" srcOrd="0" destOrd="0" presId="urn:microsoft.com/office/officeart/2009/3/layout/RandomtoResultProcess"/>
    <dgm:cxn modelId="{1D699EB6-BFB6-4E80-AB8A-3AB3C00FE34D}" srcId="{D32104E1-594E-4402-B955-CAF5ACDDEFB2}" destId="{20A38E75-0144-4DE5-A98A-CCDCBEA25ACB}" srcOrd="2" destOrd="0" parTransId="{84CF77E5-8DB1-453B-AE2B-B34455F3B322}" sibTransId="{5B3B7D17-1692-4820-BDE1-77F610C555B9}"/>
    <dgm:cxn modelId="{30FEE1CF-2EF0-403D-83F9-C2798861AFEA}" srcId="{D32104E1-594E-4402-B955-CAF5ACDDEFB2}" destId="{6D129053-0B4E-4202-B39F-838DA210CBBF}" srcOrd="1" destOrd="0" parTransId="{A2F2D52D-DCBF-4AC0-A5EA-DF01A23D2DF6}" sibTransId="{F68F3B48-12F9-49C7-BCF7-246298E36880}"/>
    <dgm:cxn modelId="{93E4F6EE-F3C2-45BC-A7B8-FAACC624727B}" type="presOf" srcId="{20A38E75-0144-4DE5-A98A-CCDCBEA25ACB}" destId="{79D1C7E1-F4D0-46EC-92C1-7E1D5D8938F0}" srcOrd="0" destOrd="0" presId="urn:microsoft.com/office/officeart/2009/3/layout/RandomtoResultProcess"/>
    <dgm:cxn modelId="{E39A05F3-73EE-4238-82FA-4FBAAB51888F}" type="presParOf" srcId="{73D7D690-83AF-4EF4-838C-880C5D1ADC36}" destId="{48823603-F2D9-4FF4-AAE8-96FD89E76713}" srcOrd="0" destOrd="0" presId="urn:microsoft.com/office/officeart/2009/3/layout/RandomtoResultProcess"/>
    <dgm:cxn modelId="{329CD1BF-D83F-47AD-8CD0-F29B011394E5}" type="presParOf" srcId="{48823603-F2D9-4FF4-AAE8-96FD89E76713}" destId="{353E3605-8E0B-44A4-AAFC-8AA2BC2EEE41}" srcOrd="0" destOrd="0" presId="urn:microsoft.com/office/officeart/2009/3/layout/RandomtoResultProcess"/>
    <dgm:cxn modelId="{6D719856-E86F-4789-92B7-BB2E8CE21EAB}" type="presParOf" srcId="{48823603-F2D9-4FF4-AAE8-96FD89E76713}" destId="{12CB7A31-8902-48F1-B436-88F22D0EDE9C}" srcOrd="1" destOrd="0" presId="urn:microsoft.com/office/officeart/2009/3/layout/RandomtoResultProcess"/>
    <dgm:cxn modelId="{5016BF67-A201-45B6-9CD8-EBB6D9A28A0A}" type="presParOf" srcId="{48823603-F2D9-4FF4-AAE8-96FD89E76713}" destId="{7FA92C24-E3E8-48A4-8464-8379D9FB7651}" srcOrd="2" destOrd="0" presId="urn:microsoft.com/office/officeart/2009/3/layout/RandomtoResultProcess"/>
    <dgm:cxn modelId="{99755DEB-B72E-4EDE-8F81-5A4347A2874E}" type="presParOf" srcId="{48823603-F2D9-4FF4-AAE8-96FD89E76713}" destId="{0B251855-3815-4A03-BF62-963427EBBE9A}" srcOrd="3" destOrd="0" presId="urn:microsoft.com/office/officeart/2009/3/layout/RandomtoResultProcess"/>
    <dgm:cxn modelId="{B68D654E-A8A6-4763-9257-01A5C185C7DF}" type="presParOf" srcId="{48823603-F2D9-4FF4-AAE8-96FD89E76713}" destId="{223A9BDE-842D-48EB-9334-96A99F61371F}" srcOrd="4" destOrd="0" presId="urn:microsoft.com/office/officeart/2009/3/layout/RandomtoResultProcess"/>
    <dgm:cxn modelId="{274A6034-D662-4121-9ADE-A437E95FB567}" type="presParOf" srcId="{48823603-F2D9-4FF4-AAE8-96FD89E76713}" destId="{95F04D65-DC04-4CA2-937A-B367A27F425F}" srcOrd="5" destOrd="0" presId="urn:microsoft.com/office/officeart/2009/3/layout/RandomtoResultProcess"/>
    <dgm:cxn modelId="{AF2B75E1-DFD2-4A48-844D-C8BC05B71936}" type="presParOf" srcId="{48823603-F2D9-4FF4-AAE8-96FD89E76713}" destId="{059709BF-8ACA-4810-851A-70A04FD56941}" srcOrd="6" destOrd="0" presId="urn:microsoft.com/office/officeart/2009/3/layout/RandomtoResultProcess"/>
    <dgm:cxn modelId="{A751B1AA-86D1-452A-919F-F1D7DEF00893}" type="presParOf" srcId="{48823603-F2D9-4FF4-AAE8-96FD89E76713}" destId="{5AAFAE6F-A955-4F71-9111-4BEA08640837}" srcOrd="7" destOrd="0" presId="urn:microsoft.com/office/officeart/2009/3/layout/RandomtoResultProcess"/>
    <dgm:cxn modelId="{E689DD72-D4B1-4B0A-932D-9D3D22F79C1B}" type="presParOf" srcId="{48823603-F2D9-4FF4-AAE8-96FD89E76713}" destId="{0EA226ED-1F54-49FD-AD59-504E1839F8B3}" srcOrd="8" destOrd="0" presId="urn:microsoft.com/office/officeart/2009/3/layout/RandomtoResultProcess"/>
    <dgm:cxn modelId="{E3DD4643-0E0E-47DE-83D0-DB4D2CEBCA04}" type="presParOf" srcId="{48823603-F2D9-4FF4-AAE8-96FD89E76713}" destId="{984BF511-8B80-4FB0-B9C8-042F4B6B8ADC}" srcOrd="9" destOrd="0" presId="urn:microsoft.com/office/officeart/2009/3/layout/RandomtoResultProcess"/>
    <dgm:cxn modelId="{C64063DE-1914-4889-B81B-66BA237BB89B}" type="presParOf" srcId="{48823603-F2D9-4FF4-AAE8-96FD89E76713}" destId="{6A8FAEDE-C552-4500-BD44-FD0FE11CE87E}" srcOrd="10" destOrd="0" presId="urn:microsoft.com/office/officeart/2009/3/layout/RandomtoResultProcess"/>
    <dgm:cxn modelId="{CAB5F56D-9E12-4A2C-8AED-8ECEF7BF6730}" type="presParOf" srcId="{48823603-F2D9-4FF4-AAE8-96FD89E76713}" destId="{7C3891D3-594F-4DC3-865F-4C6B6D085691}" srcOrd="11" destOrd="0" presId="urn:microsoft.com/office/officeart/2009/3/layout/RandomtoResultProcess"/>
    <dgm:cxn modelId="{8C545D00-9E39-4E1A-9BFA-3809891566A1}" type="presParOf" srcId="{48823603-F2D9-4FF4-AAE8-96FD89E76713}" destId="{E00F7023-A72B-403F-8893-F176F1B6B157}" srcOrd="12" destOrd="0" presId="urn:microsoft.com/office/officeart/2009/3/layout/RandomtoResultProcess"/>
    <dgm:cxn modelId="{55F4E738-9989-4D60-A642-AF93767C787D}" type="presParOf" srcId="{48823603-F2D9-4FF4-AAE8-96FD89E76713}" destId="{C22DC053-0450-46FF-A68D-B698154C6C56}" srcOrd="13" destOrd="0" presId="urn:microsoft.com/office/officeart/2009/3/layout/RandomtoResultProcess"/>
    <dgm:cxn modelId="{9DC82E89-61DA-477B-8461-0A8EF77B3866}" type="presParOf" srcId="{48823603-F2D9-4FF4-AAE8-96FD89E76713}" destId="{48361063-708F-4189-BAFF-FFC5F8F93B21}" srcOrd="14" destOrd="0" presId="urn:microsoft.com/office/officeart/2009/3/layout/RandomtoResultProcess"/>
    <dgm:cxn modelId="{1B952229-B181-47CC-B406-91B098FC4298}" type="presParOf" srcId="{48823603-F2D9-4FF4-AAE8-96FD89E76713}" destId="{D6E9B538-E1BA-4A9E-8F02-47FA3027A561}" srcOrd="15" destOrd="0" presId="urn:microsoft.com/office/officeart/2009/3/layout/RandomtoResultProcess"/>
    <dgm:cxn modelId="{BBFACD28-4DB2-4593-BAD2-18C968F986B7}" type="presParOf" srcId="{48823603-F2D9-4FF4-AAE8-96FD89E76713}" destId="{AA1E6E46-D5A9-4379-816B-ABE8632F8224}" srcOrd="16" destOrd="0" presId="urn:microsoft.com/office/officeart/2009/3/layout/RandomtoResultProcess"/>
    <dgm:cxn modelId="{E1C5D99E-81C9-4AFB-8655-3BD9321D73A6}" type="presParOf" srcId="{48823603-F2D9-4FF4-AAE8-96FD89E76713}" destId="{CE712E09-9E09-463E-A17E-3FD698C19A65}" srcOrd="17" destOrd="0" presId="urn:microsoft.com/office/officeart/2009/3/layout/RandomtoResultProcess"/>
    <dgm:cxn modelId="{E19BA4E5-C0FC-4FD9-812F-5909343A762E}" type="presParOf" srcId="{48823603-F2D9-4FF4-AAE8-96FD89E76713}" destId="{683019DF-184F-4634-BD14-62A68EFAB776}" srcOrd="18" destOrd="0" presId="urn:microsoft.com/office/officeart/2009/3/layout/RandomtoResultProcess"/>
    <dgm:cxn modelId="{A67E7861-5CD2-4E6A-B987-7595E4045C65}" type="presParOf" srcId="{73D7D690-83AF-4EF4-838C-880C5D1ADC36}" destId="{31641839-1E72-40F4-89DA-B9B41FDBDD0F}" srcOrd="1" destOrd="0" presId="urn:microsoft.com/office/officeart/2009/3/layout/RandomtoResultProcess"/>
    <dgm:cxn modelId="{16144B5C-97A6-4118-A47E-E51FD69C79B3}" type="presParOf" srcId="{31641839-1E72-40F4-89DA-B9B41FDBDD0F}" destId="{F18C29BE-8110-435B-9D6E-DE199E794B04}" srcOrd="0" destOrd="0" presId="urn:microsoft.com/office/officeart/2009/3/layout/RandomtoResultProcess"/>
    <dgm:cxn modelId="{967CEE2A-7267-4CF6-AF50-280F300CBA11}" type="presParOf" srcId="{31641839-1E72-40F4-89DA-B9B41FDBDD0F}" destId="{6F9D842B-6D7D-43B0-A63F-5DFB0B4CEDD2}" srcOrd="1" destOrd="0" presId="urn:microsoft.com/office/officeart/2009/3/layout/RandomtoResultProcess"/>
    <dgm:cxn modelId="{147D6DFA-A16A-4189-ADCA-DC6E68CB090C}" type="presParOf" srcId="{73D7D690-83AF-4EF4-838C-880C5D1ADC36}" destId="{37BE4BCF-4B03-4DD6-95A1-29B92408CD90}" srcOrd="2" destOrd="0" presId="urn:microsoft.com/office/officeart/2009/3/layout/RandomtoResultProcess"/>
    <dgm:cxn modelId="{3E180D7D-4AE2-4B2F-BB2C-0428B4356511}" type="presParOf" srcId="{37BE4BCF-4B03-4DD6-95A1-29B92408CD90}" destId="{51CA432E-2040-4719-8EE1-B7181755A248}" srcOrd="0" destOrd="0" presId="urn:microsoft.com/office/officeart/2009/3/layout/RandomtoResultProcess"/>
    <dgm:cxn modelId="{FE1EDB28-75D2-4992-B1E4-1018FC93934A}" type="presParOf" srcId="{37BE4BCF-4B03-4DD6-95A1-29B92408CD90}" destId="{8C402CDE-D7E1-4892-91C3-D7596DB76716}" srcOrd="1" destOrd="0" presId="urn:microsoft.com/office/officeart/2009/3/layout/RandomtoResultProcess"/>
    <dgm:cxn modelId="{F6424BE0-FC72-4D64-B0BA-A1CC3DCFB572}" type="presParOf" srcId="{73D7D690-83AF-4EF4-838C-880C5D1ADC36}" destId="{E176ED57-2F91-4D6A-A96B-68B025C3E125}" srcOrd="3" destOrd="0" presId="urn:microsoft.com/office/officeart/2009/3/layout/RandomtoResultProcess"/>
    <dgm:cxn modelId="{0704DE42-6F78-4C48-983F-2264AB6A5F3E}" type="presParOf" srcId="{E176ED57-2F91-4D6A-A96B-68B025C3E125}" destId="{442D0AB5-400D-4C68-8F8F-68F30A48B5D5}" srcOrd="0" destOrd="0" presId="urn:microsoft.com/office/officeart/2009/3/layout/RandomtoResultProcess"/>
    <dgm:cxn modelId="{206283E9-4E54-4857-BE64-67195DBB2DE1}" type="presParOf" srcId="{E176ED57-2F91-4D6A-A96B-68B025C3E125}" destId="{972ED2BD-FF1D-4DFC-878E-11859E12FF61}" srcOrd="1" destOrd="0" presId="urn:microsoft.com/office/officeart/2009/3/layout/RandomtoResultProcess"/>
    <dgm:cxn modelId="{07FA6EF1-9AFC-444D-9EE7-60404942560D}" type="presParOf" srcId="{73D7D690-83AF-4EF4-838C-880C5D1ADC36}" destId="{2688ACB9-FE8F-4435-9DC1-C954C1DB6935}" srcOrd="4" destOrd="0" presId="urn:microsoft.com/office/officeart/2009/3/layout/RandomtoResultProcess"/>
    <dgm:cxn modelId="{DFBC0CE6-2C15-40E8-952C-F7E957938DD0}" type="presParOf" srcId="{2688ACB9-FE8F-4435-9DC1-C954C1DB6935}" destId="{79D1C7E1-F4D0-46EC-92C1-7E1D5D8938F0}" srcOrd="0" destOrd="0" presId="urn:microsoft.com/office/officeart/2009/3/layout/RandomtoResultProcess"/>
    <dgm:cxn modelId="{8F429030-7692-4945-9B2F-CB87BDA0BBB7}" type="presParOf" srcId="{2688ACB9-FE8F-4435-9DC1-C954C1DB6935}" destId="{63A18925-D56F-4C49-8C55-996202331DB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A9B928-E23E-4EA5-9CC0-33D010E61742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1_2" csCatId="accent1" phldr="1"/>
      <dgm:spPr/>
    </dgm:pt>
    <dgm:pt modelId="{B674DE46-BB30-48B0-91CF-F9A3387691E0}">
      <dgm:prSet phldrT="[Texto]" custT="1"/>
      <dgm:spPr/>
      <dgm:t>
        <a:bodyPr/>
        <a:lstStyle/>
        <a:p>
          <a:r>
            <a:rPr lang="es-ES" sz="3200" dirty="0">
              <a:latin typeface="+mn-lt"/>
            </a:rPr>
            <a:t>2021</a:t>
          </a:r>
        </a:p>
      </dgm:t>
    </dgm:pt>
    <dgm:pt modelId="{55B4458D-2ABE-4DAC-8DA9-C1FC6AE7EEF0}" type="parTrans" cxnId="{DF28A327-E263-458C-8481-994CCB047486}">
      <dgm:prSet/>
      <dgm:spPr/>
      <dgm:t>
        <a:bodyPr/>
        <a:lstStyle/>
        <a:p>
          <a:endParaRPr lang="es-ES" sz="2400">
            <a:latin typeface="+mn-lt"/>
          </a:endParaRPr>
        </a:p>
      </dgm:t>
    </dgm:pt>
    <dgm:pt modelId="{A477B1A3-C1BC-4290-A692-BC2059ABB239}" type="sibTrans" cxnId="{DF28A327-E263-458C-8481-994CCB047486}">
      <dgm:prSet/>
      <dgm:spPr/>
      <dgm:t>
        <a:bodyPr/>
        <a:lstStyle/>
        <a:p>
          <a:endParaRPr lang="es-ES" sz="2400">
            <a:latin typeface="+mn-lt"/>
          </a:endParaRPr>
        </a:p>
      </dgm:t>
    </dgm:pt>
    <dgm:pt modelId="{9B071724-A00B-4AC0-BC6D-B53BD068120E}">
      <dgm:prSet phldrT="[Texto]" custT="1"/>
      <dgm:spPr/>
      <dgm:t>
        <a:bodyPr/>
        <a:lstStyle/>
        <a:p>
          <a:r>
            <a:rPr lang="es-ES" sz="3200" dirty="0">
              <a:latin typeface="+mn-lt"/>
            </a:rPr>
            <a:t>2022</a:t>
          </a:r>
        </a:p>
      </dgm:t>
    </dgm:pt>
    <dgm:pt modelId="{B4921632-7A9C-48E6-AA80-A5D3E8492EAA}" type="parTrans" cxnId="{C9EBE3E2-9A4B-474F-860C-453FCEE24B2A}">
      <dgm:prSet/>
      <dgm:spPr/>
      <dgm:t>
        <a:bodyPr/>
        <a:lstStyle/>
        <a:p>
          <a:endParaRPr lang="es-ES" sz="2400">
            <a:latin typeface="+mn-lt"/>
          </a:endParaRPr>
        </a:p>
      </dgm:t>
    </dgm:pt>
    <dgm:pt modelId="{AF70BC7C-06AA-4345-80BA-C792484847C0}" type="sibTrans" cxnId="{C9EBE3E2-9A4B-474F-860C-453FCEE24B2A}">
      <dgm:prSet/>
      <dgm:spPr/>
      <dgm:t>
        <a:bodyPr/>
        <a:lstStyle/>
        <a:p>
          <a:endParaRPr lang="es-ES" sz="2400">
            <a:latin typeface="+mn-lt"/>
          </a:endParaRPr>
        </a:p>
      </dgm:t>
    </dgm:pt>
    <dgm:pt modelId="{75D7BD3A-B9AB-4CC4-B6B9-7300621249A7}">
      <dgm:prSet phldrT="[Texto]" custT="1"/>
      <dgm:spPr/>
      <dgm:t>
        <a:bodyPr/>
        <a:lstStyle/>
        <a:p>
          <a:r>
            <a:rPr lang="es-ES" sz="3200" dirty="0">
              <a:latin typeface="+mn-lt"/>
            </a:rPr>
            <a:t>2023</a:t>
          </a:r>
        </a:p>
      </dgm:t>
    </dgm:pt>
    <dgm:pt modelId="{86EDB8E4-DEAD-49A8-8E7E-439ACAA30EEB}" type="parTrans" cxnId="{54999200-2515-419F-910F-CD53A0B6ABE9}">
      <dgm:prSet/>
      <dgm:spPr/>
      <dgm:t>
        <a:bodyPr/>
        <a:lstStyle/>
        <a:p>
          <a:endParaRPr lang="es-ES" sz="2400">
            <a:latin typeface="+mn-lt"/>
          </a:endParaRPr>
        </a:p>
      </dgm:t>
    </dgm:pt>
    <dgm:pt modelId="{EF2B9AC6-BEE1-4215-B258-E185840F2318}" type="sibTrans" cxnId="{54999200-2515-419F-910F-CD53A0B6ABE9}">
      <dgm:prSet/>
      <dgm:spPr/>
      <dgm:t>
        <a:bodyPr/>
        <a:lstStyle/>
        <a:p>
          <a:endParaRPr lang="es-ES" sz="2400">
            <a:latin typeface="+mn-lt"/>
          </a:endParaRPr>
        </a:p>
      </dgm:t>
    </dgm:pt>
    <dgm:pt modelId="{12ED90CD-998C-4536-9127-C1698D3FDEAA}" type="pres">
      <dgm:prSet presAssocID="{4DA9B928-E23E-4EA5-9CC0-33D010E61742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174954F9-246B-4CDC-A5EE-6459DC8643DC}" type="pres">
      <dgm:prSet presAssocID="{B674DE46-BB30-48B0-91CF-F9A3387691E0}" presName="composite" presStyleCnt="0"/>
      <dgm:spPr/>
    </dgm:pt>
    <dgm:pt modelId="{6147F9BB-2E0B-4CFC-8BEB-CC039454B384}" type="pres">
      <dgm:prSet presAssocID="{B674DE46-BB30-48B0-91CF-F9A3387691E0}" presName="BackAccent" presStyleLbl="bgShp" presStyleIdx="0" presStyleCnt="3"/>
      <dgm:spPr/>
    </dgm:pt>
    <dgm:pt modelId="{9D3D2C5B-F42C-49BD-9126-19EE0CE58030}" type="pres">
      <dgm:prSet presAssocID="{B674DE46-BB30-48B0-91CF-F9A3387691E0}" presName="Accent" presStyleLbl="alignNode1" presStyleIdx="0" presStyleCnt="3"/>
      <dgm:spPr/>
    </dgm:pt>
    <dgm:pt modelId="{F794DED5-A104-48A7-8458-2AB56DC460FF}" type="pres">
      <dgm:prSet presAssocID="{B674DE46-BB30-48B0-91CF-F9A3387691E0}" presName="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37ABACB1-FF09-4105-8303-46A1A2ECE37A}" type="pres">
      <dgm:prSet presAssocID="{B674DE46-BB30-48B0-91CF-F9A3387691E0}" presName="Parent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EC9845C8-E97F-4E90-9ED5-704AD05C1C8D}" type="pres">
      <dgm:prSet presAssocID="{A477B1A3-C1BC-4290-A692-BC2059ABB239}" presName="sibTrans" presStyleCnt="0"/>
      <dgm:spPr/>
    </dgm:pt>
    <dgm:pt modelId="{F1CF012F-0378-4826-A476-4354104064AB}" type="pres">
      <dgm:prSet presAssocID="{9B071724-A00B-4AC0-BC6D-B53BD068120E}" presName="composite" presStyleCnt="0"/>
      <dgm:spPr/>
    </dgm:pt>
    <dgm:pt modelId="{0D8DAE9B-9287-404D-B61E-ADF157448954}" type="pres">
      <dgm:prSet presAssocID="{9B071724-A00B-4AC0-BC6D-B53BD068120E}" presName="BackAccent" presStyleLbl="bgShp" presStyleIdx="1" presStyleCnt="3"/>
      <dgm:spPr/>
    </dgm:pt>
    <dgm:pt modelId="{A6CE68C2-CEB0-435F-9ABA-D2A9AC52B21D}" type="pres">
      <dgm:prSet presAssocID="{9B071724-A00B-4AC0-BC6D-B53BD068120E}" presName="Accent" presStyleLbl="alignNode1" presStyleIdx="1" presStyleCnt="3"/>
      <dgm:spPr/>
    </dgm:pt>
    <dgm:pt modelId="{1DD98EA4-BDC9-49A8-8F85-9FA98234808E}" type="pres">
      <dgm:prSet presAssocID="{9B071724-A00B-4AC0-BC6D-B53BD068120E}" presName="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B6DBEDA-EE71-49A2-83BB-7054C1FE82C4}" type="pres">
      <dgm:prSet presAssocID="{9B071724-A00B-4AC0-BC6D-B53BD068120E}" presName="Parent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7AD46AE7-D997-43F2-BD01-3AAAF2B06E52}" type="pres">
      <dgm:prSet presAssocID="{AF70BC7C-06AA-4345-80BA-C792484847C0}" presName="sibTrans" presStyleCnt="0"/>
      <dgm:spPr/>
    </dgm:pt>
    <dgm:pt modelId="{3DA331CC-80D0-412A-9AAE-CCA8D81E8CED}" type="pres">
      <dgm:prSet presAssocID="{75D7BD3A-B9AB-4CC4-B6B9-7300621249A7}" presName="composite" presStyleCnt="0"/>
      <dgm:spPr/>
    </dgm:pt>
    <dgm:pt modelId="{CC38F96A-AEF4-42AC-A6CF-12EB424DEBC1}" type="pres">
      <dgm:prSet presAssocID="{75D7BD3A-B9AB-4CC4-B6B9-7300621249A7}" presName="BackAccent" presStyleLbl="bgShp" presStyleIdx="2" presStyleCnt="3"/>
      <dgm:spPr/>
    </dgm:pt>
    <dgm:pt modelId="{29F6BCF0-9D3E-4912-9AD9-0C273C3F491C}" type="pres">
      <dgm:prSet presAssocID="{75D7BD3A-B9AB-4CC4-B6B9-7300621249A7}" presName="Accent" presStyleLbl="alignNode1" presStyleIdx="2" presStyleCnt="3"/>
      <dgm:spPr/>
    </dgm:pt>
    <dgm:pt modelId="{2609A2E5-6D6D-497D-972A-C99D5E5D93E5}" type="pres">
      <dgm:prSet presAssocID="{75D7BD3A-B9AB-4CC4-B6B9-7300621249A7}" presName="Child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40148D2-07D4-48E1-B0A5-4B67F38C8848}" type="pres">
      <dgm:prSet presAssocID="{75D7BD3A-B9AB-4CC4-B6B9-7300621249A7}" presName="Parent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4999200-2515-419F-910F-CD53A0B6ABE9}" srcId="{4DA9B928-E23E-4EA5-9CC0-33D010E61742}" destId="{75D7BD3A-B9AB-4CC4-B6B9-7300621249A7}" srcOrd="2" destOrd="0" parTransId="{86EDB8E4-DEAD-49A8-8E7E-439ACAA30EEB}" sibTransId="{EF2B9AC6-BEE1-4215-B258-E185840F2318}"/>
    <dgm:cxn modelId="{DF28A327-E263-458C-8481-994CCB047486}" srcId="{4DA9B928-E23E-4EA5-9CC0-33D010E61742}" destId="{B674DE46-BB30-48B0-91CF-F9A3387691E0}" srcOrd="0" destOrd="0" parTransId="{55B4458D-2ABE-4DAC-8DA9-C1FC6AE7EEF0}" sibTransId="{A477B1A3-C1BC-4290-A692-BC2059ABB239}"/>
    <dgm:cxn modelId="{C4A8CB6E-7EB0-453A-94A5-6A61971F2186}" type="presOf" srcId="{9B071724-A00B-4AC0-BC6D-B53BD068120E}" destId="{4B6DBEDA-EE71-49A2-83BB-7054C1FE82C4}" srcOrd="0" destOrd="0" presId="urn:microsoft.com/office/officeart/2008/layout/IncreasingCircleProcess"/>
    <dgm:cxn modelId="{0DFEA17A-58F4-413C-8215-A0A5E0A46E84}" type="presOf" srcId="{4DA9B928-E23E-4EA5-9CC0-33D010E61742}" destId="{12ED90CD-998C-4536-9127-C1698D3FDEAA}" srcOrd="0" destOrd="0" presId="urn:microsoft.com/office/officeart/2008/layout/IncreasingCircleProcess"/>
    <dgm:cxn modelId="{AA3B7796-A47F-4C0E-9E07-69F1463B20B8}" type="presOf" srcId="{75D7BD3A-B9AB-4CC4-B6B9-7300621249A7}" destId="{340148D2-07D4-48E1-B0A5-4B67F38C8848}" srcOrd="0" destOrd="0" presId="urn:microsoft.com/office/officeart/2008/layout/IncreasingCircleProcess"/>
    <dgm:cxn modelId="{1419E3A4-FD7B-4513-9E6F-D107CCEAD4C3}" type="presOf" srcId="{B674DE46-BB30-48B0-91CF-F9A3387691E0}" destId="{37ABACB1-FF09-4105-8303-46A1A2ECE37A}" srcOrd="0" destOrd="0" presId="urn:microsoft.com/office/officeart/2008/layout/IncreasingCircleProcess"/>
    <dgm:cxn modelId="{C9EBE3E2-9A4B-474F-860C-453FCEE24B2A}" srcId="{4DA9B928-E23E-4EA5-9CC0-33D010E61742}" destId="{9B071724-A00B-4AC0-BC6D-B53BD068120E}" srcOrd="1" destOrd="0" parTransId="{B4921632-7A9C-48E6-AA80-A5D3E8492EAA}" sibTransId="{AF70BC7C-06AA-4345-80BA-C792484847C0}"/>
    <dgm:cxn modelId="{05C79684-40B3-4E4F-9AC6-E305F1F2DA0C}" type="presParOf" srcId="{12ED90CD-998C-4536-9127-C1698D3FDEAA}" destId="{174954F9-246B-4CDC-A5EE-6459DC8643DC}" srcOrd="0" destOrd="0" presId="urn:microsoft.com/office/officeart/2008/layout/IncreasingCircleProcess"/>
    <dgm:cxn modelId="{8D189F3B-B768-4E98-9487-47BE3727CF09}" type="presParOf" srcId="{174954F9-246B-4CDC-A5EE-6459DC8643DC}" destId="{6147F9BB-2E0B-4CFC-8BEB-CC039454B384}" srcOrd="0" destOrd="0" presId="urn:microsoft.com/office/officeart/2008/layout/IncreasingCircleProcess"/>
    <dgm:cxn modelId="{5318C8D1-119D-4FEA-A280-A533479025FB}" type="presParOf" srcId="{174954F9-246B-4CDC-A5EE-6459DC8643DC}" destId="{9D3D2C5B-F42C-49BD-9126-19EE0CE58030}" srcOrd="1" destOrd="0" presId="urn:microsoft.com/office/officeart/2008/layout/IncreasingCircleProcess"/>
    <dgm:cxn modelId="{3CBA9040-5533-4FC6-9E4A-796F189BDA22}" type="presParOf" srcId="{174954F9-246B-4CDC-A5EE-6459DC8643DC}" destId="{F794DED5-A104-48A7-8458-2AB56DC460FF}" srcOrd="2" destOrd="0" presId="urn:microsoft.com/office/officeart/2008/layout/IncreasingCircleProcess"/>
    <dgm:cxn modelId="{E899CD6F-86BE-4EED-BD20-042BC8C5E279}" type="presParOf" srcId="{174954F9-246B-4CDC-A5EE-6459DC8643DC}" destId="{37ABACB1-FF09-4105-8303-46A1A2ECE37A}" srcOrd="3" destOrd="0" presId="urn:microsoft.com/office/officeart/2008/layout/IncreasingCircleProcess"/>
    <dgm:cxn modelId="{725E39DD-78E8-41AE-9EC6-9146E971DD20}" type="presParOf" srcId="{12ED90CD-998C-4536-9127-C1698D3FDEAA}" destId="{EC9845C8-E97F-4E90-9ED5-704AD05C1C8D}" srcOrd="1" destOrd="0" presId="urn:microsoft.com/office/officeart/2008/layout/IncreasingCircleProcess"/>
    <dgm:cxn modelId="{ED8C8D55-16DC-45DF-B6F4-F27390EC3AD9}" type="presParOf" srcId="{12ED90CD-998C-4536-9127-C1698D3FDEAA}" destId="{F1CF012F-0378-4826-A476-4354104064AB}" srcOrd="2" destOrd="0" presId="urn:microsoft.com/office/officeart/2008/layout/IncreasingCircleProcess"/>
    <dgm:cxn modelId="{7F635078-8A1D-4679-B8BD-08C5B5734D4B}" type="presParOf" srcId="{F1CF012F-0378-4826-A476-4354104064AB}" destId="{0D8DAE9B-9287-404D-B61E-ADF157448954}" srcOrd="0" destOrd="0" presId="urn:microsoft.com/office/officeart/2008/layout/IncreasingCircleProcess"/>
    <dgm:cxn modelId="{E1B4ABB5-9570-4238-80CC-C53572128893}" type="presParOf" srcId="{F1CF012F-0378-4826-A476-4354104064AB}" destId="{A6CE68C2-CEB0-435F-9ABA-D2A9AC52B21D}" srcOrd="1" destOrd="0" presId="urn:microsoft.com/office/officeart/2008/layout/IncreasingCircleProcess"/>
    <dgm:cxn modelId="{0F7116C7-99CB-4CC9-864E-2B8535C9A4F2}" type="presParOf" srcId="{F1CF012F-0378-4826-A476-4354104064AB}" destId="{1DD98EA4-BDC9-49A8-8F85-9FA98234808E}" srcOrd="2" destOrd="0" presId="urn:microsoft.com/office/officeart/2008/layout/IncreasingCircleProcess"/>
    <dgm:cxn modelId="{23B5D5A6-5445-4651-8FC3-45F52AC871C4}" type="presParOf" srcId="{F1CF012F-0378-4826-A476-4354104064AB}" destId="{4B6DBEDA-EE71-49A2-83BB-7054C1FE82C4}" srcOrd="3" destOrd="0" presId="urn:microsoft.com/office/officeart/2008/layout/IncreasingCircleProcess"/>
    <dgm:cxn modelId="{0C3855F7-4551-4F43-AC43-FA272186DE7E}" type="presParOf" srcId="{12ED90CD-998C-4536-9127-C1698D3FDEAA}" destId="{7AD46AE7-D997-43F2-BD01-3AAAF2B06E52}" srcOrd="3" destOrd="0" presId="urn:microsoft.com/office/officeart/2008/layout/IncreasingCircleProcess"/>
    <dgm:cxn modelId="{53A2C369-3F28-4D3E-8A0C-214B33F38C09}" type="presParOf" srcId="{12ED90CD-998C-4536-9127-C1698D3FDEAA}" destId="{3DA331CC-80D0-412A-9AAE-CCA8D81E8CED}" srcOrd="4" destOrd="0" presId="urn:microsoft.com/office/officeart/2008/layout/IncreasingCircleProcess"/>
    <dgm:cxn modelId="{C68A1D67-18E7-47A7-9517-CF1F2CA48127}" type="presParOf" srcId="{3DA331CC-80D0-412A-9AAE-CCA8D81E8CED}" destId="{CC38F96A-AEF4-42AC-A6CF-12EB424DEBC1}" srcOrd="0" destOrd="0" presId="urn:microsoft.com/office/officeart/2008/layout/IncreasingCircleProcess"/>
    <dgm:cxn modelId="{8B85C374-C9C1-4C8A-A77A-1ED931595A3E}" type="presParOf" srcId="{3DA331CC-80D0-412A-9AAE-CCA8D81E8CED}" destId="{29F6BCF0-9D3E-4912-9AD9-0C273C3F491C}" srcOrd="1" destOrd="0" presId="urn:microsoft.com/office/officeart/2008/layout/IncreasingCircleProcess"/>
    <dgm:cxn modelId="{446A2963-7428-4903-90F8-FA26E6D0586A}" type="presParOf" srcId="{3DA331CC-80D0-412A-9AAE-CCA8D81E8CED}" destId="{2609A2E5-6D6D-497D-972A-C99D5E5D93E5}" srcOrd="2" destOrd="0" presId="urn:microsoft.com/office/officeart/2008/layout/IncreasingCircleProcess"/>
    <dgm:cxn modelId="{93C1E186-0109-4454-AF31-A110EE90E9CE}" type="presParOf" srcId="{3DA331CC-80D0-412A-9AAE-CCA8D81E8CED}" destId="{340148D2-07D4-48E1-B0A5-4B67F38C8848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21F66-C224-47F6-AF56-14DB6D3AC92C}">
      <dsp:nvSpPr>
        <dsp:cNvPr id="0" name=""/>
        <dsp:cNvSpPr/>
      </dsp:nvSpPr>
      <dsp:spPr>
        <a:xfrm>
          <a:off x="2244" y="0"/>
          <a:ext cx="3491385" cy="49342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Actuaciones de modernización de regadíos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latin typeface="Calibri Light" panose="020F0302020204030204" pitchFamily="34" charset="0"/>
              <a:cs typeface="Calibri Light" panose="020F0302020204030204" pitchFamily="34" charset="0"/>
            </a:rPr>
            <a:t>Sistemas de riego presurizado en más del 75% de la superficie regada de la CCAA.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 </a:t>
          </a:r>
        </a:p>
      </dsp:txBody>
      <dsp:txXfrm>
        <a:off x="2244" y="1973718"/>
        <a:ext cx="3491385" cy="1973718"/>
      </dsp:txXfrm>
    </dsp:sp>
    <dsp:sp modelId="{951E93E9-D19A-4985-8FE9-1A853800FDFE}">
      <dsp:nvSpPr>
        <dsp:cNvPr id="0" name=""/>
        <dsp:cNvSpPr/>
      </dsp:nvSpPr>
      <dsp:spPr>
        <a:xfrm>
          <a:off x="926376" y="296057"/>
          <a:ext cx="1643120" cy="164312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125D1-662D-453F-AF9A-0186FD2D522F}">
      <dsp:nvSpPr>
        <dsp:cNvPr id="0" name=""/>
        <dsp:cNvSpPr/>
      </dsp:nvSpPr>
      <dsp:spPr>
        <a:xfrm>
          <a:off x="3598371" y="0"/>
          <a:ext cx="3491385" cy="49342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Eficiencia energética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Presión social para reducción de emisiones de GEI y consumo de agua.</a:t>
          </a:r>
          <a:endParaRPr lang="es-ES" sz="1800" kern="1200" dirty="0"/>
        </a:p>
      </dsp:txBody>
      <dsp:txXfrm>
        <a:off x="3598371" y="1973718"/>
        <a:ext cx="3491385" cy="1973718"/>
      </dsp:txXfrm>
    </dsp:sp>
    <dsp:sp modelId="{9BA7EBF8-265B-4725-940E-2F8A657FC3E4}">
      <dsp:nvSpPr>
        <dsp:cNvPr id="0" name=""/>
        <dsp:cNvSpPr/>
      </dsp:nvSpPr>
      <dsp:spPr>
        <a:xfrm>
          <a:off x="4522504" y="296057"/>
          <a:ext cx="1643120" cy="164312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BDF58-85D2-42C9-A7FC-A76A7B669BB1}">
      <dsp:nvSpPr>
        <dsp:cNvPr id="0" name=""/>
        <dsp:cNvSpPr/>
      </dsp:nvSpPr>
      <dsp:spPr>
        <a:xfrm>
          <a:off x="7196743" y="0"/>
          <a:ext cx="3491385" cy="49342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Nuevas tecnologías</a:t>
          </a:r>
          <a:endParaRPr lang="es-ES" sz="1800" kern="1200" dirty="0">
            <a:latin typeface="Calibri Light" panose="020F0302020204030204" pitchFamily="34" charset="0"/>
            <a:cs typeface="Calibri Light" panose="020F030202020403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Alto grado de automatización en los sistemas de riego.</a:t>
          </a:r>
        </a:p>
      </dsp:txBody>
      <dsp:txXfrm>
        <a:off x="7196743" y="1973718"/>
        <a:ext cx="3491385" cy="1973718"/>
      </dsp:txXfrm>
    </dsp:sp>
    <dsp:sp modelId="{558BC722-5DDB-43EE-86ED-7C4B361E0575}">
      <dsp:nvSpPr>
        <dsp:cNvPr id="0" name=""/>
        <dsp:cNvSpPr/>
      </dsp:nvSpPr>
      <dsp:spPr>
        <a:xfrm>
          <a:off x="8118631" y="296057"/>
          <a:ext cx="1643120" cy="1643120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28000" r="-28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335326-2434-4A14-AB76-44A9F0A4C291}">
      <dsp:nvSpPr>
        <dsp:cNvPr id="0" name=""/>
        <dsp:cNvSpPr/>
      </dsp:nvSpPr>
      <dsp:spPr>
        <a:xfrm>
          <a:off x="427525" y="3947436"/>
          <a:ext cx="9833078" cy="74014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E3605-8E0B-44A4-AAFC-8AA2BC2EEE41}">
      <dsp:nvSpPr>
        <dsp:cNvPr id="0" name=""/>
        <dsp:cNvSpPr/>
      </dsp:nvSpPr>
      <dsp:spPr>
        <a:xfrm>
          <a:off x="209555" y="2614532"/>
          <a:ext cx="3121729" cy="1028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" sz="18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La reducción de la presión </a:t>
          </a:r>
          <a:r>
            <a:rPr lang="es-ES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en los aspersores conlleva una </a:t>
          </a:r>
          <a:r>
            <a:rPr lang="es-ES" sz="18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reducción de la uniformidad del riego.</a:t>
          </a:r>
        </a:p>
      </dsp:txBody>
      <dsp:txXfrm>
        <a:off x="209555" y="2614532"/>
        <a:ext cx="3121729" cy="1028751"/>
      </dsp:txXfrm>
    </dsp:sp>
    <dsp:sp modelId="{12CB7A31-8902-48F1-B436-88F22D0EDE9C}">
      <dsp:nvSpPr>
        <dsp:cNvPr id="0" name=""/>
        <dsp:cNvSpPr/>
      </dsp:nvSpPr>
      <dsp:spPr>
        <a:xfrm>
          <a:off x="206008" y="2301649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A92C24-E3E8-48A4-8464-8379D9FB7651}">
      <dsp:nvSpPr>
        <dsp:cNvPr id="0" name=""/>
        <dsp:cNvSpPr/>
      </dsp:nvSpPr>
      <dsp:spPr>
        <a:xfrm>
          <a:off x="379831" y="1954002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251855-3815-4A03-BF62-963427EBBE9A}">
      <dsp:nvSpPr>
        <dsp:cNvPr id="0" name=""/>
        <dsp:cNvSpPr/>
      </dsp:nvSpPr>
      <dsp:spPr>
        <a:xfrm>
          <a:off x="797008" y="2023532"/>
          <a:ext cx="390216" cy="3902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A9BDE-842D-48EB-9334-96A99F61371F}">
      <dsp:nvSpPr>
        <dsp:cNvPr id="0" name=""/>
        <dsp:cNvSpPr/>
      </dsp:nvSpPr>
      <dsp:spPr>
        <a:xfrm>
          <a:off x="1144655" y="1641120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F04D65-DC04-4CA2-937A-B367A27F425F}">
      <dsp:nvSpPr>
        <dsp:cNvPr id="0" name=""/>
        <dsp:cNvSpPr/>
      </dsp:nvSpPr>
      <dsp:spPr>
        <a:xfrm>
          <a:off x="1596596" y="1502061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709BF-8ACA-4810-851A-70A04FD56941}">
      <dsp:nvSpPr>
        <dsp:cNvPr id="0" name=""/>
        <dsp:cNvSpPr/>
      </dsp:nvSpPr>
      <dsp:spPr>
        <a:xfrm>
          <a:off x="2152832" y="1745414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AFAE6F-A955-4F71-9111-4BEA08640837}">
      <dsp:nvSpPr>
        <dsp:cNvPr id="0" name=""/>
        <dsp:cNvSpPr/>
      </dsp:nvSpPr>
      <dsp:spPr>
        <a:xfrm>
          <a:off x="2500479" y="1919238"/>
          <a:ext cx="390216" cy="3902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A226ED-1F54-49FD-AD59-504E1839F8B3}">
      <dsp:nvSpPr>
        <dsp:cNvPr id="0" name=""/>
        <dsp:cNvSpPr/>
      </dsp:nvSpPr>
      <dsp:spPr>
        <a:xfrm>
          <a:off x="2987185" y="2301649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BF511-8B80-4FB0-B9C8-042F4B6B8ADC}">
      <dsp:nvSpPr>
        <dsp:cNvPr id="0" name=""/>
        <dsp:cNvSpPr/>
      </dsp:nvSpPr>
      <dsp:spPr>
        <a:xfrm>
          <a:off x="3195773" y="2684061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FAEDE-C552-4500-BD44-FD0FE11CE87E}">
      <dsp:nvSpPr>
        <dsp:cNvPr id="0" name=""/>
        <dsp:cNvSpPr/>
      </dsp:nvSpPr>
      <dsp:spPr>
        <a:xfrm>
          <a:off x="1388008" y="1954002"/>
          <a:ext cx="638535" cy="638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3891D3-594F-4DC3-865F-4C6B6D085691}">
      <dsp:nvSpPr>
        <dsp:cNvPr id="0" name=""/>
        <dsp:cNvSpPr/>
      </dsp:nvSpPr>
      <dsp:spPr>
        <a:xfrm>
          <a:off x="32184" y="3275061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F7023-A72B-403F-8893-F176F1B6B157}">
      <dsp:nvSpPr>
        <dsp:cNvPr id="0" name=""/>
        <dsp:cNvSpPr/>
      </dsp:nvSpPr>
      <dsp:spPr>
        <a:xfrm>
          <a:off x="240772" y="3587944"/>
          <a:ext cx="390216" cy="3902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2DC053-0450-46FF-A68D-B698154C6C56}">
      <dsp:nvSpPr>
        <dsp:cNvPr id="0" name=""/>
        <dsp:cNvSpPr/>
      </dsp:nvSpPr>
      <dsp:spPr>
        <a:xfrm>
          <a:off x="762243" y="3866062"/>
          <a:ext cx="567587" cy="567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361063-708F-4189-BAFF-FFC5F8F93B21}">
      <dsp:nvSpPr>
        <dsp:cNvPr id="0" name=""/>
        <dsp:cNvSpPr/>
      </dsp:nvSpPr>
      <dsp:spPr>
        <a:xfrm>
          <a:off x="1492302" y="4318003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9B538-E1BA-4A9E-8F02-47FA3027A561}">
      <dsp:nvSpPr>
        <dsp:cNvPr id="0" name=""/>
        <dsp:cNvSpPr/>
      </dsp:nvSpPr>
      <dsp:spPr>
        <a:xfrm>
          <a:off x="1631361" y="3866062"/>
          <a:ext cx="390216" cy="3902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1E6E46-D5A9-4379-816B-ABE8632F8224}">
      <dsp:nvSpPr>
        <dsp:cNvPr id="0" name=""/>
        <dsp:cNvSpPr/>
      </dsp:nvSpPr>
      <dsp:spPr>
        <a:xfrm>
          <a:off x="1979008" y="4352768"/>
          <a:ext cx="248319" cy="248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712E09-9E09-463E-A17E-3FD698C19A65}">
      <dsp:nvSpPr>
        <dsp:cNvPr id="0" name=""/>
        <dsp:cNvSpPr/>
      </dsp:nvSpPr>
      <dsp:spPr>
        <a:xfrm>
          <a:off x="2291890" y="3796532"/>
          <a:ext cx="567587" cy="5675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019DF-184F-4634-BD14-62A68EFAB776}">
      <dsp:nvSpPr>
        <dsp:cNvPr id="0" name=""/>
        <dsp:cNvSpPr/>
      </dsp:nvSpPr>
      <dsp:spPr>
        <a:xfrm>
          <a:off x="3056714" y="3657473"/>
          <a:ext cx="390216" cy="3902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C29BE-8110-435B-9D6E-DE199E794B04}">
      <dsp:nvSpPr>
        <dsp:cNvPr id="0" name=""/>
        <dsp:cNvSpPr/>
      </dsp:nvSpPr>
      <dsp:spPr>
        <a:xfrm>
          <a:off x="3446930" y="2022954"/>
          <a:ext cx="1146009" cy="2187856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A432E-2040-4719-8EE1-B7181755A248}">
      <dsp:nvSpPr>
        <dsp:cNvPr id="0" name=""/>
        <dsp:cNvSpPr/>
      </dsp:nvSpPr>
      <dsp:spPr>
        <a:xfrm>
          <a:off x="4592940" y="2024016"/>
          <a:ext cx="3125479" cy="2187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" sz="1800" b="1" kern="1200" dirty="0">
              <a:latin typeface="Calibri Light" panose="020F0302020204030204" pitchFamily="34" charset="0"/>
              <a:cs typeface="Calibri Light" panose="020F0302020204030204" pitchFamily="34" charset="0"/>
            </a:rPr>
            <a:t>Nuevos diseños de aspersores para baja presión </a:t>
          </a:r>
          <a:r>
            <a:rPr lang="es-ES" sz="1800" kern="1200" dirty="0">
              <a:latin typeface="Calibri Light" panose="020F0302020204030204" pitchFamily="34" charset="0"/>
              <a:cs typeface="Calibri Light" panose="020F0302020204030204" pitchFamily="34" charset="0"/>
            </a:rPr>
            <a:t>compensan parcialmente esta reducción de uniformidad.</a:t>
          </a:r>
        </a:p>
      </dsp:txBody>
      <dsp:txXfrm>
        <a:off x="4592940" y="2024016"/>
        <a:ext cx="3125479" cy="2187835"/>
      </dsp:txXfrm>
    </dsp:sp>
    <dsp:sp modelId="{442D0AB5-400D-4C68-8F8F-68F30A48B5D5}">
      <dsp:nvSpPr>
        <dsp:cNvPr id="0" name=""/>
        <dsp:cNvSpPr/>
      </dsp:nvSpPr>
      <dsp:spPr>
        <a:xfrm>
          <a:off x="7718419" y="2022954"/>
          <a:ext cx="1146009" cy="2187856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1C7E1-F4D0-46EC-92C1-7E1D5D8938F0}">
      <dsp:nvSpPr>
        <dsp:cNvPr id="0" name=""/>
        <dsp:cNvSpPr/>
      </dsp:nvSpPr>
      <dsp:spPr>
        <a:xfrm>
          <a:off x="8989448" y="1842145"/>
          <a:ext cx="2656657" cy="26566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ES" sz="2400" b="1" kern="1200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Impacto </a:t>
          </a:r>
          <a:r>
            <a:rPr lang="es-ES" sz="2400" kern="1200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de la reducción de uniformidad en el </a:t>
          </a:r>
          <a:r>
            <a:rPr lang="es-ES" sz="2400" b="1" kern="1200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rPr>
            <a:t>rendimiento del cultivo.</a:t>
          </a:r>
          <a:endParaRPr lang="es-ES" sz="2400" kern="1200" dirty="0">
            <a:solidFill>
              <a:schemeClr val="bg2"/>
            </a:solidFill>
            <a:latin typeface="Calibri Light" panose="020F0302020204030204" pitchFamily="34" charset="0"/>
            <a:cs typeface="Calibri Light" panose="020F0302020204030204" pitchFamily="34" charset="0"/>
          </a:endParaRPr>
        </a:p>
      </dsp:txBody>
      <dsp:txXfrm>
        <a:off x="9378506" y="2231203"/>
        <a:ext cx="1878541" cy="18785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7F9BB-2E0B-4CFC-8BEB-CC039454B384}">
      <dsp:nvSpPr>
        <dsp:cNvPr id="0" name=""/>
        <dsp:cNvSpPr/>
      </dsp:nvSpPr>
      <dsp:spPr>
        <a:xfrm>
          <a:off x="1745" y="0"/>
          <a:ext cx="597996" cy="5979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3D2C5B-F42C-49BD-9126-19EE0CE58030}">
      <dsp:nvSpPr>
        <dsp:cNvPr id="0" name=""/>
        <dsp:cNvSpPr/>
      </dsp:nvSpPr>
      <dsp:spPr>
        <a:xfrm>
          <a:off x="61544" y="59799"/>
          <a:ext cx="478397" cy="478397"/>
        </a:xfrm>
        <a:prstGeom prst="chord">
          <a:avLst>
            <a:gd name="adj1" fmla="val 1168272"/>
            <a:gd name="adj2" fmla="val 96317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BACB1-FF09-4105-8303-46A1A2ECE37A}">
      <dsp:nvSpPr>
        <dsp:cNvPr id="0" name=""/>
        <dsp:cNvSpPr/>
      </dsp:nvSpPr>
      <dsp:spPr>
        <a:xfrm>
          <a:off x="724324" y="0"/>
          <a:ext cx="1769073" cy="59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+mn-lt"/>
            </a:rPr>
            <a:t>2021</a:t>
          </a:r>
        </a:p>
      </dsp:txBody>
      <dsp:txXfrm>
        <a:off x="724324" y="0"/>
        <a:ext cx="1769073" cy="597996"/>
      </dsp:txXfrm>
    </dsp:sp>
    <dsp:sp modelId="{0D8DAE9B-9287-404D-B61E-ADF157448954}">
      <dsp:nvSpPr>
        <dsp:cNvPr id="0" name=""/>
        <dsp:cNvSpPr/>
      </dsp:nvSpPr>
      <dsp:spPr>
        <a:xfrm>
          <a:off x="2617979" y="0"/>
          <a:ext cx="597996" cy="5979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CE68C2-CEB0-435F-9ABA-D2A9AC52B21D}">
      <dsp:nvSpPr>
        <dsp:cNvPr id="0" name=""/>
        <dsp:cNvSpPr/>
      </dsp:nvSpPr>
      <dsp:spPr>
        <a:xfrm>
          <a:off x="2677779" y="59799"/>
          <a:ext cx="478397" cy="478397"/>
        </a:xfrm>
        <a:prstGeom prst="chord">
          <a:avLst>
            <a:gd name="adj1" fmla="val 20431728"/>
            <a:gd name="adj2" fmla="val 1196827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6DBEDA-EE71-49A2-83BB-7054C1FE82C4}">
      <dsp:nvSpPr>
        <dsp:cNvPr id="0" name=""/>
        <dsp:cNvSpPr/>
      </dsp:nvSpPr>
      <dsp:spPr>
        <a:xfrm>
          <a:off x="3340559" y="0"/>
          <a:ext cx="1769073" cy="59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+mn-lt"/>
            </a:rPr>
            <a:t>2022</a:t>
          </a:r>
        </a:p>
      </dsp:txBody>
      <dsp:txXfrm>
        <a:off x="3340559" y="0"/>
        <a:ext cx="1769073" cy="597996"/>
      </dsp:txXfrm>
    </dsp:sp>
    <dsp:sp modelId="{CC38F96A-AEF4-42AC-A6CF-12EB424DEBC1}">
      <dsp:nvSpPr>
        <dsp:cNvPr id="0" name=""/>
        <dsp:cNvSpPr/>
      </dsp:nvSpPr>
      <dsp:spPr>
        <a:xfrm>
          <a:off x="5234214" y="0"/>
          <a:ext cx="597996" cy="59799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6BCF0-9D3E-4912-9AD9-0C273C3F491C}">
      <dsp:nvSpPr>
        <dsp:cNvPr id="0" name=""/>
        <dsp:cNvSpPr/>
      </dsp:nvSpPr>
      <dsp:spPr>
        <a:xfrm>
          <a:off x="5294014" y="59799"/>
          <a:ext cx="478397" cy="478397"/>
        </a:xfrm>
        <a:prstGeom prst="chord">
          <a:avLst>
            <a:gd name="adj1" fmla="val 162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148D2-07D4-48E1-B0A5-4B67F38C8848}">
      <dsp:nvSpPr>
        <dsp:cNvPr id="0" name=""/>
        <dsp:cNvSpPr/>
      </dsp:nvSpPr>
      <dsp:spPr>
        <a:xfrm>
          <a:off x="5956793" y="0"/>
          <a:ext cx="1769073" cy="597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b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>
              <a:latin typeface="+mn-lt"/>
            </a:rPr>
            <a:t>2023</a:t>
          </a:r>
        </a:p>
      </dsp:txBody>
      <dsp:txXfrm>
        <a:off x="5956793" y="0"/>
        <a:ext cx="1769073" cy="597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841695-0876-4651-A38A-770F8C9E0EDF}" type="datetime1">
              <a:rPr lang="es-ES" smtClean="0"/>
              <a:t>16/10/2026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5BAE485-B3C6-4830-BBC8-C6E008BDD69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7987051-A1C4-425B-82DC-FF37BA6D19CF}" type="datetime1">
              <a:rPr lang="es-ES" noProof="0" smtClean="0"/>
              <a:t>16/10/2026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85ACE04-E13C-4837-B6DD-B388E7CAA05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242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7042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significa el acrónimo “Rebapres”. …</a:t>
            </a:r>
          </a:p>
          <a:p>
            <a:r>
              <a:rPr lang="es-ES" dirty="0"/>
              <a:t>Proyecto enmarcado en la submedida 16.2 …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939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2279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833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5685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59640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524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7514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significa el acrónimo “Rebapres”. …</a:t>
            </a:r>
          </a:p>
          <a:p>
            <a:r>
              <a:rPr lang="es-ES" dirty="0"/>
              <a:t>Proyecto enmarcado en la submedida 16.2 …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939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3259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significa el acrónimo “Rebapres”. …</a:t>
            </a:r>
          </a:p>
          <a:p>
            <a:r>
              <a:rPr lang="es-ES" dirty="0"/>
              <a:t>Proyecto enmarcado en la submedida 16.2 …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743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Qué significa el acrónimo “Rebapres”. …</a:t>
            </a:r>
          </a:p>
          <a:p>
            <a:r>
              <a:rPr lang="es-ES" dirty="0"/>
              <a:t>Proyecto enmarcado en la submedida 16.2 …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E1056B-4843-4481-A530-E20D0129F8C5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001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5ACE04-E13C-4837-B6DD-B388E7CAA05E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4119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rtlCol="0"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D4921581-B7E3-4A42-A6EB-A895ACD493D1}" type="datetime1">
              <a:rPr lang="es-ES" noProof="0" smtClean="0"/>
              <a:t>16/10/2026</a:t>
            </a:fld>
            <a:endParaRPr lang="es-ES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o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 rtlCol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8" name="Marcador de contenido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5" y="6462713"/>
            <a:ext cx="2617200" cy="249237"/>
          </a:xfrm>
        </p:spPr>
        <p:txBody>
          <a:bodyPr rtlCol="0"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dirty="0"/>
              <a:t>El nombre de la empresa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332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7" name="Elipse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121513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tre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 rtlCol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8" name="Marcador de contenido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5" y="6462713"/>
            <a:ext cx="2617200" cy="249237"/>
          </a:xfrm>
        </p:spPr>
        <p:txBody>
          <a:bodyPr rtlCol="0"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dirty="0"/>
              <a:t>El nombre de la empresa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368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7" name="Elipse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455946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arcador de posición de imagen 9">
            <a:extLst>
              <a:ext uri="{FF2B5EF4-FFF2-40B4-BE49-F238E27FC236}">
                <a16:creationId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1" name="Marcador de posición de imagen 9">
            <a:extLst>
              <a:ext uri="{FF2B5EF4-FFF2-40B4-BE49-F238E27FC236}">
                <a16:creationId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imagen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 rtl="0"/>
            <a:r>
              <a:rPr lang="es-ES" noProof="0" dirty="0"/>
              <a:t>TÍTULO AQUÍ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 rtl="0"/>
            <a:r>
              <a:rPr lang="es-ES" noProof="0" dirty="0"/>
              <a:t>Editar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arcador de contenido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5" y="6462713"/>
            <a:ext cx="2617200" cy="249237"/>
          </a:xfrm>
        </p:spPr>
        <p:txBody>
          <a:bodyPr rtlCol="0"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dirty="0"/>
              <a:t>El nombre de la empresa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dirty="0"/>
              <a:t>Título aquí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1" name="Marcador de contenido 16">
            <a:extLst>
              <a:ext uri="{FF2B5EF4-FFF2-40B4-BE49-F238E27FC236}">
                <a16:creationId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5" y="6462713"/>
            <a:ext cx="2617200" cy="249237"/>
          </a:xfrm>
        </p:spPr>
        <p:txBody>
          <a:bodyPr rtlCol="0"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dirty="0"/>
              <a:t>El nombre de la empresa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2862000" cy="134113"/>
            <a:chOff x="-24055" y="1452565"/>
            <a:chExt cx="2374534" cy="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arcador de posición de texto 2">
            <a:extLst>
              <a:ext uri="{FF2B5EF4-FFF2-40B4-BE49-F238E27FC236}">
                <a16:creationId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20" name="Marcador de posición de contenido 3">
            <a:extLst>
              <a:ext uri="{FF2B5EF4-FFF2-40B4-BE49-F238E27FC236}">
                <a16:creationId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 rtlCol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23" name="Marcador de posición de imagen 8">
            <a:extLst>
              <a:ext uri="{FF2B5EF4-FFF2-40B4-BE49-F238E27FC236}">
                <a16:creationId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Icono aquí</a:t>
            </a:r>
          </a:p>
        </p:txBody>
      </p:sp>
      <p:sp>
        <p:nvSpPr>
          <p:cNvPr id="24" name="Marcador de posición de imagen 8">
            <a:extLst>
              <a:ext uri="{FF2B5EF4-FFF2-40B4-BE49-F238E27FC236}">
                <a16:creationId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Icono aquí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rtlCol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imagen vertical mor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/>
              <a:t>TÍTULO AQUÍ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Editar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062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arcador de contenido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5" y="6462713"/>
            <a:ext cx="2617200" cy="249237"/>
          </a:xfrm>
        </p:spPr>
        <p:txBody>
          <a:bodyPr rtlCol="0"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 dirty="0"/>
              <a:t>El nombre de la empresa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 rtlCol="0"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r>
              <a:rPr lang="es-ES" noProof="0" dirty="0"/>
              <a:t>Gracias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731CE9D-9FBA-4350-81DC-822A6AA36F7F}" type="datetime1">
              <a:rPr lang="es-ES" noProof="0" smtClean="0"/>
              <a:t>16/10/2026</a:t>
            </a:fld>
            <a:endParaRPr lang="es-ES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pic>
        <p:nvPicPr>
          <p:cNvPr id="23" name="Gráfico 22" descr="Sobr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ítulo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39" name="Marcador de contenido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 rtl="0"/>
            <a:r>
              <a:rPr lang="es-ES" noProof="0" dirty="0"/>
              <a:t>Editar estilos de texto del patrón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pic>
        <p:nvPicPr>
          <p:cNvPr id="3" name="Gráfico 2" descr="Vínculo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rtlCol="0"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83A43D1-D0E1-4FA1-938E-AE6365BBF837}" type="datetime1">
              <a:rPr lang="es-ES" noProof="0" smtClean="0"/>
              <a:t>16/10/2026</a:t>
            </a:fld>
            <a:endParaRPr lang="es-ES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o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número de diapositiva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7" name="Elipse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 rtlCol="0"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24" name="Marcador de texto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 rtl="0">
              <a:lnSpc>
                <a:spcPct val="100000"/>
              </a:lnSpc>
              <a:buNone/>
            </a:pPr>
            <a:r>
              <a:rPr lang="es-ES" noProof="0" dirty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5" name="Marcador de texto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6" name="Marcador de posición de contenido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27" name="Marcador de posición de texto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28" name="Marcador de posición de contenido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29" name="Marcador de texto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30" name="Marcador de posición de contenido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 rtl="0"/>
            <a:r>
              <a:rPr lang="es-ES" noProof="0" dirty="0"/>
              <a:t>TÍTULO AQUÍ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upo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3" name="Marcador de texto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 rtl="0">
              <a:lnSpc>
                <a:spcPct val="100000"/>
              </a:lnSpc>
            </a:pPr>
            <a:r>
              <a:rPr lang="es-ES" noProof="0" dirty="0"/>
              <a:t>Editar estilos de texto del patrón</a:t>
            </a:r>
          </a:p>
        </p:txBody>
      </p:sp>
      <p:sp>
        <p:nvSpPr>
          <p:cNvPr id="15" name="Marcador de posición de imagen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 rtl="0">
              <a:buNone/>
            </a:pPr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dirty="0"/>
              <a:t>Título aquí</a:t>
            </a: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Elipse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30" name="Marcador de posición de texto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  <p:sp>
        <p:nvSpPr>
          <p:cNvPr id="13" name="Elipse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 rtlCol="0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9D67-0F89-4E36-840E-9C33F082A35F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3D23-AD33-4C90-BCC0-EF79E85CB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4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pPr rtl="0"/>
            <a:fld id="{48BB047D-A6CD-43AB-96F0-683C726B586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65" r:id="rId16"/>
    <p:sldLayoutId id="2147483673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jpeg"/><Relationship Id="rId5" Type="http://schemas.openxmlformats.org/officeDocument/2006/relationships/image" Target="../media/image20.emf"/><Relationship Id="rId4" Type="http://schemas.openxmlformats.org/officeDocument/2006/relationships/image" Target="cid:image001.png@01D837BB.539FC02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36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13" Type="http://schemas.openxmlformats.org/officeDocument/2006/relationships/image" Target="../media/image53.jpg"/><Relationship Id="rId3" Type="http://schemas.openxmlformats.org/officeDocument/2006/relationships/image" Target="../media/image43.emf"/><Relationship Id="rId7" Type="http://schemas.openxmlformats.org/officeDocument/2006/relationships/image" Target="../media/image47.jpg"/><Relationship Id="rId12" Type="http://schemas.openxmlformats.org/officeDocument/2006/relationships/image" Target="../media/image5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emf"/><Relationship Id="rId11" Type="http://schemas.openxmlformats.org/officeDocument/2006/relationships/image" Target="../media/image51.jpg"/><Relationship Id="rId5" Type="http://schemas.openxmlformats.org/officeDocument/2006/relationships/image" Target="../media/image45.emf"/><Relationship Id="rId10" Type="http://schemas.openxmlformats.org/officeDocument/2006/relationships/image" Target="../media/image50.jpg"/><Relationship Id="rId4" Type="http://schemas.openxmlformats.org/officeDocument/2006/relationships/image" Target="../media/image44.jpg"/><Relationship Id="rId9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microsoft.com/office/2007/relationships/diagramDrawing" Target="../diagrams/drawing3.xm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2.jpeg"/><Relationship Id="rId11" Type="http://schemas.openxmlformats.org/officeDocument/2006/relationships/diagramColors" Target="../diagrams/colors3.xml"/><Relationship Id="rId5" Type="http://schemas.openxmlformats.org/officeDocument/2006/relationships/image" Target="../media/image71.jpe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70.jpeg"/><Relationship Id="rId9" Type="http://schemas.openxmlformats.org/officeDocument/2006/relationships/diagramLayout" Target="../diagrams/layout3.xml"/><Relationship Id="rId14" Type="http://schemas.openxmlformats.org/officeDocument/2006/relationships/image" Target="../media/image7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eg"/><Relationship Id="rId7" Type="http://schemas.openxmlformats.org/officeDocument/2006/relationships/image" Target="../media/image85.jp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4.jpg"/><Relationship Id="rId5" Type="http://schemas.openxmlformats.org/officeDocument/2006/relationships/image" Target="../media/image83.jpeg"/><Relationship Id="rId4" Type="http://schemas.openxmlformats.org/officeDocument/2006/relationships/image" Target="../media/image82.jpeg"/><Relationship Id="rId9" Type="http://schemas.openxmlformats.org/officeDocument/2006/relationships/image" Target="../media/image87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Onesimo.delrio@Itacyl.e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Marcador de posición de imagen 35">
            <a:extLst>
              <a:ext uri="{FF2B5EF4-FFF2-40B4-BE49-F238E27FC236}">
                <a16:creationId xmlns:a16="http://schemas.microsoft.com/office/drawing/2014/main" id="{F7CD9EDC-C949-4D72-B04B-A61A034595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 rot="5400000">
            <a:off x="-737394" y="1696243"/>
            <a:ext cx="5899150" cy="4424363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30359CD-8DFF-4AF2-B957-630ED2A60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5926" y="1669409"/>
            <a:ext cx="7093967" cy="2623259"/>
          </a:xfrm>
        </p:spPr>
        <p:txBody>
          <a:bodyPr rtlCol="0">
            <a:noAutofit/>
          </a:bodyPr>
          <a:lstStyle/>
          <a:p>
            <a:pPr algn="ctr"/>
            <a:r>
              <a:rPr lang="es-ES" sz="3200" dirty="0">
                <a:solidFill>
                  <a:schemeClr val="accent6">
                    <a:lumMod val="75000"/>
                  </a:schemeClr>
                </a:solidFill>
              </a:rPr>
              <a:t>EL RIEGO A BAJA PRESIÓN: UNA OPCIÓN VIABLE</a:t>
            </a:r>
            <a:br>
              <a:rPr lang="es-ES" sz="2600" dirty="0"/>
            </a:br>
            <a:br>
              <a:rPr lang="es-ES" sz="2600" dirty="0"/>
            </a:br>
            <a:r>
              <a:rPr lang="es-ES" sz="2600" dirty="0"/>
              <a:t>Experimentación en riego de baja presión y aplicación de nuevas tecnologías en los cultivos de regadío de Castilla y León (PROYECTO REBAPRES)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DF7D53-1D50-48D8-B3B4-B9632324B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0572" y="4583596"/>
            <a:ext cx="5618672" cy="365125"/>
          </a:xfrm>
        </p:spPr>
        <p:txBody>
          <a:bodyPr rtlCol="0"/>
          <a:lstStyle/>
          <a:p>
            <a:pPr algn="ctr" rtl="0"/>
            <a:r>
              <a:rPr lang="es-ES" dirty="0"/>
              <a:t>17 DE octubre DE 2026</a:t>
            </a:r>
          </a:p>
          <a:p>
            <a:pPr algn="ctr" rtl="0"/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EA28EC1-A87E-4291-9D03-84C285AB7A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7" y="-70546"/>
            <a:ext cx="3413153" cy="102939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402916D-F4F8-4CBA-A227-86FF6C8689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545" y="290014"/>
            <a:ext cx="2514238" cy="822702"/>
          </a:xfrm>
          <a:prstGeom prst="rect">
            <a:avLst/>
          </a:prstGeom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22B81715-E707-4864-9CC0-B93DF2A25B5C}"/>
              </a:ext>
            </a:extLst>
          </p:cNvPr>
          <p:cNvSpPr txBox="1">
            <a:spLocks/>
          </p:cNvSpPr>
          <p:nvPr/>
        </p:nvSpPr>
        <p:spPr>
          <a:xfrm>
            <a:off x="5689358" y="6112513"/>
            <a:ext cx="6261100" cy="59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s-E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Onésimo del Río Rodríguez</a:t>
            </a:r>
          </a:p>
          <a:p>
            <a:pPr marL="0" indent="0" algn="ctr">
              <a:lnSpc>
                <a:spcPct val="50000"/>
              </a:lnSpc>
              <a:buFont typeface="Arial" panose="020B0604020202020204" pitchFamily="34" charset="0"/>
              <a:buNone/>
            </a:pPr>
            <a:r>
              <a:rPr lang="es-ES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Instituto Tecnológico Agrario de Castilla y León</a:t>
            </a:r>
          </a:p>
        </p:txBody>
      </p:sp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68E31FD-BE74-4CB3-A5A5-652148351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z="3000" dirty="0"/>
              <a:t>superficie de regadío en Castilla y león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939EAE20-443B-4528-BBD6-32BD1916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256" y="4982746"/>
            <a:ext cx="11126893" cy="1436418"/>
          </a:xfrm>
        </p:spPr>
        <p:txBody>
          <a:bodyPr rtlCol="0"/>
          <a:lstStyle/>
          <a:p>
            <a:pPr algn="just"/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En Castilla y León se riega el 4,85% de su superficie geográfica, lo que significa un 12,89% de la cultivada.</a:t>
            </a:r>
          </a:p>
          <a:p>
            <a:pPr algn="just"/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Es la tercera Comunidad Autónoma de España con más superficie regada en 2023. 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90B7B804-BED3-4677-9858-CF3C5DA83F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693901"/>
              </p:ext>
            </p:extLst>
          </p:nvPr>
        </p:nvGraphicFramePr>
        <p:xfrm>
          <a:off x="1079829" y="69011"/>
          <a:ext cx="9375386" cy="3640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ángulo 13">
            <a:extLst>
              <a:ext uri="{FF2B5EF4-FFF2-40B4-BE49-F238E27FC236}">
                <a16:creationId xmlns:a16="http://schemas.microsoft.com/office/drawing/2014/main" id="{3201A4A0-A16C-42FD-942A-711522950651}"/>
              </a:ext>
            </a:extLst>
          </p:cNvPr>
          <p:cNvSpPr/>
          <p:nvPr/>
        </p:nvSpPr>
        <p:spPr>
          <a:xfrm>
            <a:off x="9631053" y="642947"/>
            <a:ext cx="1026145" cy="314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/>
              <a:t>456.620 ha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6D8E0D7-A9CD-4CE7-AFC9-0C1E1C0FD4A8}"/>
              </a:ext>
            </a:extLst>
          </p:cNvPr>
          <p:cNvSpPr txBox="1"/>
          <p:nvPr/>
        </p:nvSpPr>
        <p:spPr>
          <a:xfrm>
            <a:off x="1079829" y="3709358"/>
            <a:ext cx="56761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elaboración propia  con datos de ESYRCE</a:t>
            </a:r>
          </a:p>
        </p:txBody>
      </p:sp>
    </p:spTree>
    <p:extLst>
      <p:ext uri="{BB962C8B-B14F-4D97-AF65-F5344CB8AC3E}">
        <p14:creationId xmlns:p14="http://schemas.microsoft.com/office/powerpoint/2010/main" val="90454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E68E31FD-BE74-4CB3-A5A5-652148351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sz="3000" dirty="0"/>
              <a:t>Sistemas de riego en castilla y león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939EAE20-443B-4528-BBD6-32BD1916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2631" y="4703199"/>
            <a:ext cx="11555519" cy="2092257"/>
          </a:xfrm>
        </p:spPr>
        <p:txBody>
          <a:bodyPr rtlCol="0"/>
          <a:lstStyle/>
          <a:p>
            <a:pPr algn="just"/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Por tipos de riego, la superficie del riego presurizado (aspersión, automotriz y localizado) crece continuamente y es la principal componente del incremento global de la superficie regada (un 9% en los últimos 10 años). </a:t>
            </a:r>
          </a:p>
          <a:p>
            <a:pPr algn="just"/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En este periodo la superficie de riego por gravedad ha decrecido más de un 30%.</a:t>
            </a:r>
            <a:endParaRPr lang="es-ES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6D8E0D7-A9CD-4CE7-AFC9-0C1E1C0FD4A8}"/>
              </a:ext>
            </a:extLst>
          </p:cNvPr>
          <p:cNvSpPr txBox="1"/>
          <p:nvPr/>
        </p:nvSpPr>
        <p:spPr>
          <a:xfrm>
            <a:off x="1079829" y="3709358"/>
            <a:ext cx="56761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Fuente: elaboración propia  con datos de ESYRCE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401384"/>
              </p:ext>
            </p:extLst>
          </p:nvPr>
        </p:nvGraphicFramePr>
        <p:xfrm>
          <a:off x="838200" y="62543"/>
          <a:ext cx="10515600" cy="3646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6965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5245B1-EC72-422C-A04E-22CDECC25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s-ES" sz="2800" b="1" dirty="0">
                <a:solidFill>
                  <a:schemeClr val="tx1"/>
                </a:solidFill>
              </a:rPr>
              <a:t>“PROYECTO DE EXPERIMENTACIÓN DE </a:t>
            </a:r>
            <a:r>
              <a:rPr lang="es-ES" sz="2800" b="1" cap="small" dirty="0">
                <a:solidFill>
                  <a:schemeClr val="tx1"/>
                </a:solidFill>
                <a:cs typeface="Aharoni" panose="02010803020104030203" pitchFamily="2" charset="-79"/>
              </a:rPr>
              <a:t>RIEGO A BAJA PRESIÓN Y</a:t>
            </a:r>
            <a:br>
              <a:rPr lang="es-ES" sz="2800" b="1" cap="small" dirty="0">
                <a:solidFill>
                  <a:schemeClr val="tx1"/>
                </a:solidFill>
                <a:cs typeface="Aharoni" panose="02010803020104030203" pitchFamily="2" charset="-79"/>
              </a:rPr>
            </a:br>
            <a:r>
              <a:rPr lang="es-ES" sz="2800" b="1" cap="small" dirty="0">
                <a:solidFill>
                  <a:schemeClr val="tx1"/>
                </a:solidFill>
                <a:cs typeface="Aharoni" panose="02010803020104030203" pitchFamily="2" charset="-79"/>
              </a:rPr>
              <a:t>APLICACIÓN DE NUEVAS TECNOLOGÍAS EN LOS CULTIVOS DE REGADÍO DE CASTILLA Y LEÓN”</a:t>
            </a:r>
            <a:br>
              <a:rPr lang="es-ES" sz="2800" b="1" cap="small" dirty="0">
                <a:solidFill>
                  <a:schemeClr val="tx1"/>
                </a:solidFill>
                <a:cs typeface="Aharoni" panose="02010803020104030203" pitchFamily="2" charset="-79"/>
              </a:rPr>
            </a:b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0F2265-E635-421E-B282-9EFE4C02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000" b="1" dirty="0">
                <a:latin typeface="+mn-lt"/>
              </a:rPr>
              <a:t>REBAPRES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0DA8990-344D-4129-818A-E6EC28319C86}"/>
              </a:ext>
            </a:extLst>
          </p:cNvPr>
          <p:cNvSpPr/>
          <p:nvPr/>
        </p:nvSpPr>
        <p:spPr>
          <a:xfrm>
            <a:off x="2325043" y="3893856"/>
            <a:ext cx="90509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400" b="1" spc="15" dirty="0">
                <a:solidFill>
                  <a:srgbClr val="000000"/>
                </a:solidFill>
                <a:ea typeface="Times New Roman" panose="02020603050405020304" pitchFamily="18" charset="0"/>
              </a:rPr>
              <a:t>Enmarcado en la submedida 16.2 del </a:t>
            </a:r>
            <a:r>
              <a:rPr lang="es-ES" sz="2400" b="1" i="1" spc="15" dirty="0">
                <a:solidFill>
                  <a:srgbClr val="000000"/>
                </a:solidFill>
                <a:ea typeface="Times New Roman" panose="02020603050405020304" pitchFamily="18" charset="0"/>
              </a:rPr>
              <a:t>Programa de Desarrollo Rural de Castilla y León 2014-2020</a:t>
            </a:r>
            <a:r>
              <a:rPr lang="es-ES" sz="2400" b="1" spc="15" dirty="0">
                <a:solidFill>
                  <a:srgbClr val="000000"/>
                </a:solidFill>
                <a:ea typeface="Times New Roman" panose="02020603050405020304" pitchFamily="18" charset="0"/>
              </a:rPr>
              <a:t>, de ayuda para proyectos piloto y para el desarrollo de nuevos productos, procesos y tecnologías (actuación cofinanciada fondos FEADER).</a:t>
            </a:r>
            <a:endParaRPr lang="es-ES" sz="24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5" name="Flecha: curvada hacia la derecha 4">
            <a:extLst>
              <a:ext uri="{FF2B5EF4-FFF2-40B4-BE49-F238E27FC236}">
                <a16:creationId xmlns:a16="http://schemas.microsoft.com/office/drawing/2014/main" id="{E4ABAC0C-17CF-4D53-B84F-BCCFCE2DB133}"/>
              </a:ext>
            </a:extLst>
          </p:cNvPr>
          <p:cNvSpPr/>
          <p:nvPr/>
        </p:nvSpPr>
        <p:spPr>
          <a:xfrm>
            <a:off x="1097280" y="3272622"/>
            <a:ext cx="1106905" cy="191532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BF35F71-45CB-42C1-A9E9-541A4D1A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717" y="5553725"/>
            <a:ext cx="2511770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0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0607DA8-6843-427B-8234-C58238E1E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794663"/>
            <a:ext cx="11563350" cy="823232"/>
          </a:xfrm>
        </p:spPr>
        <p:txBody>
          <a:bodyPr rtlCol="0"/>
          <a:lstStyle/>
          <a:p>
            <a:r>
              <a:rPr lang="es-ES" dirty="0"/>
              <a:t>ANTECEDENTES Y OBJETIVOS DEL PROYECTO </a:t>
            </a:r>
            <a:r>
              <a:rPr lang="es-ES" dirty="0" err="1"/>
              <a:t>rebapres</a:t>
            </a:r>
            <a:endParaRPr lang="es-ES" dirty="0"/>
          </a:p>
        </p:txBody>
      </p:sp>
      <p:pic>
        <p:nvPicPr>
          <p:cNvPr id="13" name="Marcador de posición de imagen 12">
            <a:extLst>
              <a:ext uri="{FF2B5EF4-FFF2-40B4-BE49-F238E27FC236}">
                <a16:creationId xmlns:a16="http://schemas.microsoft.com/office/drawing/2014/main" id="{15725A46-945F-45BA-A695-E9A3A07844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9696" b="29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738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02C0A42-6D1B-4B6E-959B-1609A382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699" y="310565"/>
            <a:ext cx="10281580" cy="681474"/>
          </a:xfrm>
        </p:spPr>
        <p:txBody>
          <a:bodyPr rtlCol="0">
            <a:normAutofit/>
          </a:bodyPr>
          <a:lstStyle/>
          <a:p>
            <a:r>
              <a:rPr lang="es-ES" sz="3000" dirty="0"/>
              <a:t>FUTURO DE LOS SISTEMAS DE RIEGO EN CASTILLA Y LEÓN </a:t>
            </a: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0B4A3791-FB4A-4FAE-92CE-1A46377E52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3860038"/>
              </p:ext>
            </p:extLst>
          </p:nvPr>
        </p:nvGraphicFramePr>
        <p:xfrm>
          <a:off x="836762" y="1613140"/>
          <a:ext cx="10688129" cy="4934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6963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4614CE84-75E5-4C51-AD10-A86675057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626" y="1900105"/>
            <a:ext cx="7011839" cy="4011622"/>
          </a:xfrm>
          <a:prstGeom prst="rect">
            <a:avLst/>
          </a:prstGeom>
          <a:ln>
            <a:noFill/>
          </a:ln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5ADC989-1278-472C-A20D-404E488AFF1C}"/>
              </a:ext>
            </a:extLst>
          </p:cNvPr>
          <p:cNvSpPr/>
          <p:nvPr/>
        </p:nvSpPr>
        <p:spPr>
          <a:xfrm>
            <a:off x="281720" y="5908323"/>
            <a:ext cx="11628559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cap="none" spc="0" dirty="0">
                <a:ln w="12700">
                  <a:solidFill>
                    <a:schemeClr val="accent5"/>
                  </a:solidFill>
                  <a:prstDash val="solid"/>
                </a:ln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Reducción del </a:t>
            </a:r>
            <a:r>
              <a:rPr lang="es-ES" sz="2400" cap="none" spc="0" dirty="0">
                <a:ln w="12700">
                  <a:solidFill>
                    <a:schemeClr val="accent5"/>
                  </a:solidFill>
                  <a:prstDash val="solid"/>
                </a:ln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consumo</a:t>
            </a:r>
            <a:r>
              <a:rPr lang="es-ES" sz="2800" cap="none" spc="0" dirty="0">
                <a:ln w="12700">
                  <a:solidFill>
                    <a:schemeClr val="accent5"/>
                  </a:solidFill>
                  <a:prstDash val="solid"/>
                </a:ln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energético diseñando sistemas de regadío que no dependan de la presión energética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FBD54B4-06E9-4D78-A77B-765809AF7F36}"/>
              </a:ext>
            </a:extLst>
          </p:cNvPr>
          <p:cNvSpPr/>
          <p:nvPr/>
        </p:nvSpPr>
        <p:spPr>
          <a:xfrm>
            <a:off x="97766" y="1484607"/>
            <a:ext cx="11812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Fuente de la energía</a:t>
            </a: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: Electricidad con alto coste kWh asociado. </a:t>
            </a:r>
            <a:r>
              <a:rPr lang="es-ES" sz="2400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Necesidad de reducción de costes.</a:t>
            </a:r>
          </a:p>
        </p:txBody>
      </p:sp>
      <p:sp>
        <p:nvSpPr>
          <p:cNvPr id="11" name="Título 3">
            <a:extLst>
              <a:ext uri="{FF2B5EF4-FFF2-40B4-BE49-F238E27FC236}">
                <a16:creationId xmlns:a16="http://schemas.microsoft.com/office/drawing/2014/main" id="{B54FD2AE-51EB-4C7E-BAEC-FD8A5E71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699" y="310565"/>
            <a:ext cx="10281580" cy="681474"/>
          </a:xfrm>
        </p:spPr>
        <p:txBody>
          <a:bodyPr rtlCol="0">
            <a:normAutofit/>
          </a:bodyPr>
          <a:lstStyle/>
          <a:p>
            <a:r>
              <a:rPr lang="es-ES" sz="3000" dirty="0"/>
              <a:t>FUTURO DE LOS SISTEMAS DE RIEGO EN CASTILLA Y LEÓN 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AC9FA98-55EE-4096-808B-A98538E41002}"/>
              </a:ext>
            </a:extLst>
          </p:cNvPr>
          <p:cNvCxnSpPr>
            <a:cxnSpLocks/>
          </p:cNvCxnSpPr>
          <p:nvPr/>
        </p:nvCxnSpPr>
        <p:spPr>
          <a:xfrm flipH="1">
            <a:off x="1895912" y="4085439"/>
            <a:ext cx="1241571" cy="1744910"/>
          </a:xfrm>
          <a:prstGeom prst="straightConnector1">
            <a:avLst/>
          </a:prstGeom>
          <a:ln w="762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699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C6D5E2A1-8D85-4663-B29E-DA9F3AB0D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16" y="1915063"/>
            <a:ext cx="11465168" cy="4261899"/>
          </a:xfrm>
        </p:spPr>
        <p:txBody>
          <a:bodyPr>
            <a:noAutofit/>
          </a:bodyPr>
          <a:lstStyle/>
          <a:p>
            <a:pPr lvl="1" algn="just">
              <a:buFont typeface="Courier New" panose="02070309020205020404" pitchFamily="49" charset="0"/>
              <a:buChar char="o"/>
            </a:pPr>
            <a:endParaRPr lang="es-ES" sz="2400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00025" lvl="1" indent="0" algn="just">
              <a:buNone/>
            </a:pP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Análisis del riego por aspersión a baja presión en un cultivo de maíz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”. Campañas 2015 y 2016.  Zapata, N; Robles, O; Cavero, J; et Playán, E. Estación experimental Aula Dei del CSIC, Zaragoza.</a:t>
            </a:r>
          </a:p>
          <a:p>
            <a:pPr marL="200025" lvl="1" indent="0" algn="just">
              <a:buNone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00025" lvl="1" indent="0" algn="just">
              <a:buNone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00025" lvl="1" indent="0" algn="just">
              <a:buNone/>
            </a:pPr>
            <a:endParaRPr lang="es-ES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00025" lvl="1" indent="0" algn="just">
              <a:buNone/>
            </a:pP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Ensayo de riego con aspersores a baja presión en la campaña 2018 para el cultivo del maíz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”. Goñi Labat, M. Proyecto LIFE-IP </a:t>
            </a:r>
            <a:r>
              <a:rPr lang="es-ES" sz="2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NAdapta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INTIA, Navarra.</a:t>
            </a:r>
            <a:endParaRPr lang="es-ES" sz="2400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3D22C0-3CE1-4FA1-9604-2CFDBC95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740" y="-33492"/>
            <a:ext cx="3518471" cy="918553"/>
          </a:xfrm>
        </p:spPr>
        <p:txBody>
          <a:bodyPr rtlCol="0"/>
          <a:lstStyle/>
          <a:p>
            <a:r>
              <a:rPr lang="es-ES" dirty="0"/>
              <a:t>ANTECEDENTES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54A1F0D-3017-41C4-BAA6-F8E07BFAD6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3" b="12694"/>
          <a:stretch/>
        </p:blipFill>
        <p:spPr>
          <a:xfrm>
            <a:off x="4563408" y="5539298"/>
            <a:ext cx="2834264" cy="123192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444F4C5-B8CD-49CA-A352-86F9EC4E09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436" y="3156455"/>
            <a:ext cx="2709885" cy="69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1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63" y="120770"/>
            <a:ext cx="4683037" cy="797783"/>
          </a:xfrm>
        </p:spPr>
        <p:txBody>
          <a:bodyPr rtlCol="0"/>
          <a:lstStyle/>
          <a:p>
            <a:pPr rtl="0"/>
            <a:r>
              <a:rPr lang="es-ES" dirty="0"/>
              <a:t>HIPÓTESIS DE PARTIDA</a:t>
            </a:r>
          </a:p>
        </p:txBody>
      </p:sp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51D01CC0-D2EC-4FE8-909E-4FF9732B50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428044"/>
              </p:ext>
            </p:extLst>
          </p:nvPr>
        </p:nvGraphicFramePr>
        <p:xfrm>
          <a:off x="1" y="146649"/>
          <a:ext cx="11803310" cy="6103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6D462F6C-14DB-4456-8493-B4B9CE5FA2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3858" y="4589324"/>
            <a:ext cx="4582164" cy="157184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BFBD1A-B21E-4A13-8761-CDA92100E9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2194" y="5822865"/>
            <a:ext cx="3410426" cy="32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37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59737-6B13-46AD-93F6-FE801BC76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475" y="-100701"/>
            <a:ext cx="6667113" cy="918553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OBJETIVOS E IMPACTO DEL PROYECTO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9A27C9A0-F368-4FB7-B9ED-F33430163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232" y="1652459"/>
            <a:ext cx="11481758" cy="4532705"/>
          </a:xfrm>
        </p:spPr>
        <p:txBody>
          <a:bodyPr>
            <a:noAutofit/>
          </a:bodyPr>
          <a:lstStyle/>
          <a:p>
            <a:pPr marL="180975" indent="-1809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OBJETIVO FUNDAMENTAL: 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Demostrar que es posible regar con </a:t>
            </a: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menor presión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reduciendo en consecuencia los costes, </a:t>
            </a: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sin mermar 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</a:t>
            </a: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calidad del riego y la producción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óptima deseada. </a:t>
            </a:r>
          </a:p>
          <a:p>
            <a:pPr marL="180975" indent="-1809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IMPACTO POTENCIAL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Reducción de los costes energéticos 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las zonas de regadío mediante el uso de equipos y técnicas innovadoras. </a:t>
            </a:r>
          </a:p>
          <a:p>
            <a:pPr marL="180975" lvl="3" indent="-180975">
              <a:lnSpc>
                <a:spcPct val="120000"/>
              </a:lnSpc>
              <a:buNone/>
            </a:pP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				</a:t>
            </a:r>
          </a:p>
          <a:p>
            <a:pPr marL="180975" lvl="3" indent="-180975">
              <a:lnSpc>
                <a:spcPct val="120000"/>
              </a:lnSpc>
              <a:buNone/>
            </a:pPr>
            <a:endParaRPr lang="es-ES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975" indent="-180975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s-ES" sz="24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OPTIMIZACIÓN del uso de la energía </a:t>
            </a:r>
            <a:r>
              <a:rPr lang="es-ES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eléctrica.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20000"/>
              </a:lnSpc>
            </a:pPr>
            <a:endParaRPr lang="es-ES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20000"/>
              </a:lnSpc>
            </a:pPr>
            <a:endParaRPr lang="es-ES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CC42FDD-318A-4C17-8FF6-F8A94835E611}"/>
              </a:ext>
            </a:extLst>
          </p:cNvPr>
          <p:cNvSpPr txBox="1"/>
          <p:nvPr/>
        </p:nvSpPr>
        <p:spPr>
          <a:xfrm>
            <a:off x="439010" y="3918811"/>
            <a:ext cx="7633524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566928" lvl="3" indent="0">
              <a:buNone/>
            </a:pP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Mejora del margen neto de las explotaciones	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7FFE5B-E027-4BBC-94D4-EA47C253F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618" y="3586736"/>
            <a:ext cx="4137670" cy="292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6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5F2D5054-516A-4DE6-827D-CCEDE09C9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08" y="1880938"/>
            <a:ext cx="11465168" cy="479680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4 Agricultores </a:t>
            </a: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 la CR del Canal de Tordesillas, CR de Soto de Cerrato y CR del Canal del Riaza. Aportan las parcelas de ensayo.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4 Empresas de riego.</a:t>
            </a: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Aportan el material de riego.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E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es-E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es-E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ITACYL, </a:t>
            </a: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coordinación y seguimiento del proyecto. 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F8D84E36-CDFD-4DD4-BABC-CEE9CFD9EBC2}"/>
              </a:ext>
            </a:extLst>
          </p:cNvPr>
          <p:cNvGrpSpPr/>
          <p:nvPr/>
        </p:nvGrpSpPr>
        <p:grpSpPr>
          <a:xfrm>
            <a:off x="683754" y="3964141"/>
            <a:ext cx="9409758" cy="970808"/>
            <a:chOff x="1418923" y="3505303"/>
            <a:chExt cx="9409758" cy="970808"/>
          </a:xfrm>
        </p:grpSpPr>
        <p:pic>
          <p:nvPicPr>
            <p:cNvPr id="12" name="Imagen 11" descr="signature_1846986275">
              <a:extLst>
                <a:ext uri="{FF2B5EF4-FFF2-40B4-BE49-F238E27FC236}">
                  <a16:creationId xmlns:a16="http://schemas.microsoft.com/office/drawing/2014/main" id="{72C537C3-E8A3-42F3-9D2B-257078A7AD3F}"/>
                </a:ext>
              </a:extLst>
            </p:cNvPr>
            <p:cNvPicPr/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8923" y="3505303"/>
              <a:ext cx="1859500" cy="7841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A45B725-2963-43D4-83B2-C13E367D3ED6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9"/>
            <a:stretch/>
          </p:blipFill>
          <p:spPr bwMode="auto">
            <a:xfrm>
              <a:off x="3586536" y="3713561"/>
              <a:ext cx="2385638" cy="62440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BFD27A6D-D503-4A1F-AC09-C4607EAB5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287" y="3575420"/>
              <a:ext cx="1913538" cy="900691"/>
            </a:xfrm>
            <a:prstGeom prst="rect">
              <a:avLst/>
            </a:prstGeom>
          </p:spPr>
        </p:pic>
        <p:pic>
          <p:nvPicPr>
            <p:cNvPr id="15" name="Imagen 14" descr="Nelson Irrigation Corporation">
              <a:extLst>
                <a:ext uri="{FF2B5EF4-FFF2-40B4-BE49-F238E27FC236}">
                  <a16:creationId xmlns:a16="http://schemas.microsoft.com/office/drawing/2014/main" id="{EC599CD8-0CAD-48C9-9402-5CB5B5555A48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9530" y="3575420"/>
              <a:ext cx="2309151" cy="6439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Título 1">
            <a:extLst>
              <a:ext uri="{FF2B5EF4-FFF2-40B4-BE49-F238E27FC236}">
                <a16:creationId xmlns:a16="http://schemas.microsoft.com/office/drawing/2014/main" id="{75143DF2-9C28-40FA-A316-4F72D5D53E91}"/>
              </a:ext>
            </a:extLst>
          </p:cNvPr>
          <p:cNvSpPr txBox="1">
            <a:spLocks/>
          </p:cNvSpPr>
          <p:nvPr/>
        </p:nvSpPr>
        <p:spPr>
          <a:xfrm>
            <a:off x="1530012" y="286258"/>
            <a:ext cx="5065368" cy="44608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/>
              <a:t>PARTICIPANTES DEL PROYECTO</a:t>
            </a:r>
          </a:p>
        </p:txBody>
      </p:sp>
    </p:spTree>
    <p:extLst>
      <p:ext uri="{BB962C8B-B14F-4D97-AF65-F5344CB8AC3E}">
        <p14:creationId xmlns:p14="http://schemas.microsoft.com/office/powerpoint/2010/main" val="159154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B0607DA8-6843-427B-8234-C58238E1E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 dirty="0"/>
              <a:t>Materiales y métodos</a:t>
            </a:r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ACCB206E-344B-42A5-AB07-790CC9B07A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9696" b="29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11468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5F2D5054-516A-4DE6-827D-CCEDE09C9A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9066" y="649287"/>
            <a:ext cx="11817350" cy="406936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Selección de parcelas en las que se ha realizado el proyecto a lo largo de </a:t>
            </a: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tres campañas de riego (2021-2022-2023).</a:t>
            </a:r>
          </a:p>
          <a:p>
            <a:pPr algn="just">
              <a:lnSpc>
                <a:spcPct val="100000"/>
              </a:lnSpc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Planificación e instalación del material de riego en las parcelas, y la instrumentación necesaria para automatizar los parámetros a controlar.</a:t>
            </a:r>
          </a:p>
          <a:p>
            <a:pPr algn="just">
              <a:lnSpc>
                <a:spcPct val="100000"/>
              </a:lnSpc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Análisis de suelos y planes de nutrientes en cada parcela de ensayo y en cada campaña de riego.</a:t>
            </a:r>
          </a:p>
          <a:p>
            <a:pPr algn="just">
              <a:lnSpc>
                <a:spcPct val="100000"/>
              </a:lnSpc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Levantamientos topográficos de los aspersores instalados para comprobar que la instalación era acorde a las características técnicas del proyecto</a:t>
            </a:r>
          </a:p>
          <a:p>
            <a:pPr algn="just">
              <a:lnSpc>
                <a:spcPct val="100000"/>
              </a:lnSpc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Corrección de las desviaciones o errores detectados.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5143DF2-9C28-40FA-A316-4F72D5D53E91}"/>
              </a:ext>
            </a:extLst>
          </p:cNvPr>
          <p:cNvSpPr txBox="1">
            <a:spLocks/>
          </p:cNvSpPr>
          <p:nvPr/>
        </p:nvSpPr>
        <p:spPr>
          <a:xfrm>
            <a:off x="1478307" y="195831"/>
            <a:ext cx="5065368" cy="44608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/>
              <a:t>METODOLOGÍA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32A8E6-3CF0-4CCD-8AB5-AFD9388D5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989" y="4796287"/>
            <a:ext cx="1425636" cy="190084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E7BD889-7EBD-4932-BDFF-E90852B1E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59" y="4796287"/>
            <a:ext cx="2534464" cy="190084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62D5F4E-6EAD-4C58-B661-570D7C3B8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8300" y="4796013"/>
            <a:ext cx="2534464" cy="190112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3280A75-9C4C-40FE-8172-AAD9F23D6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656947" y="5033893"/>
            <a:ext cx="1900847" cy="142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0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23C8BB6-D085-48B9-ACD5-5C1A72F5F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75394" y="4168358"/>
            <a:ext cx="2753110" cy="2064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8BD230C-E312-48F2-BA82-4C1D3FBA9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416" y="1206618"/>
            <a:ext cx="2753111" cy="2064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75A2534-09F5-46F7-8B64-1EFA47B62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264413" y="1225317"/>
            <a:ext cx="2753112" cy="2065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5C44A7D-8700-482D-A390-E2A05C905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318619" y="1225317"/>
            <a:ext cx="2753112" cy="2065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B732C0E-8929-413F-A6EC-A5E3EB9E0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613591" y="1225465"/>
            <a:ext cx="2753113" cy="2064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3D449ED-2F4C-4BB1-976D-A6D10D38B0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906108" y="1227773"/>
            <a:ext cx="2771571" cy="20786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993AA48-C7D1-4D5C-BB8B-E9B1C82C61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6675" y="3824219"/>
            <a:ext cx="3670815" cy="2753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FFC64227-C671-43DE-9B64-17955290F2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5744905" y="4168358"/>
            <a:ext cx="2753111" cy="2064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8CD28A3-F70B-4AB3-9AFB-EB8D56E26F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65431" y="3824219"/>
            <a:ext cx="3670813" cy="2753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8BE9ED8E-8A22-449B-A1BA-2BE7D6546333}"/>
              </a:ext>
            </a:extLst>
          </p:cNvPr>
          <p:cNvSpPr txBox="1">
            <a:spLocks/>
          </p:cNvSpPr>
          <p:nvPr/>
        </p:nvSpPr>
        <p:spPr>
          <a:xfrm>
            <a:off x="1010582" y="112145"/>
            <a:ext cx="9781975" cy="8624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400" b="1" cap="small" dirty="0">
                <a:latin typeface="Corbel Light" panose="020B0303020204020204" pitchFamily="34" charset="0"/>
              </a:rPr>
              <a:t>SEGUIMIENTO DE LOS </a:t>
            </a:r>
            <a:r>
              <a:rPr lang="es-ES" sz="2400" b="1" cap="small" dirty="0">
                <a:latin typeface="Calibri Light" panose="020F0302020204030204" pitchFamily="34" charset="0"/>
                <a:cs typeface="Calibri Light" panose="020F0302020204030204" pitchFamily="34" charset="0"/>
              </a:rPr>
              <a:t>CULTIVOS</a:t>
            </a:r>
            <a:r>
              <a:rPr lang="es-ES" sz="2400" b="1" cap="small" dirty="0">
                <a:latin typeface="Corbel Light" panose="020B0303020204020204" pitchFamily="34" charset="0"/>
              </a:rPr>
              <a:t> Y EL RIEGO.</a:t>
            </a:r>
            <a:r>
              <a:rPr lang="es-E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Visitas a campo cada semana.</a:t>
            </a:r>
          </a:p>
          <a:p>
            <a:pPr algn="ctr"/>
            <a:endParaRPr lang="en-US" sz="2400" b="1" cap="small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798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5C26F8-3B86-4E17-8E1E-904926150F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92" b="11066"/>
          <a:stretch/>
        </p:blipFill>
        <p:spPr>
          <a:xfrm>
            <a:off x="1295423" y="4087958"/>
            <a:ext cx="1745208" cy="25025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E7BC7AC-028C-49F7-950C-78CF2F97E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945870" y="4225040"/>
            <a:ext cx="2703249" cy="20277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CDBAA96-1E6F-4ED1-96BB-15553FFC7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997" y="4087957"/>
            <a:ext cx="3336759" cy="250256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F58E952-99B5-4112-B8D5-4254E5206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588949" y="4400780"/>
            <a:ext cx="2502567" cy="187692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35277269-839F-48B3-BBC5-1013430A8D91}"/>
              </a:ext>
            </a:extLst>
          </p:cNvPr>
          <p:cNvSpPr txBox="1">
            <a:spLocks/>
          </p:cNvSpPr>
          <p:nvPr/>
        </p:nvSpPr>
        <p:spPr>
          <a:xfrm>
            <a:off x="199514" y="169134"/>
            <a:ext cx="7788546" cy="5849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DISEÑO - PLANTEAMIENTO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D05B4518-B9CB-4593-B9E8-EFCC62DD22A3}"/>
              </a:ext>
            </a:extLst>
          </p:cNvPr>
          <p:cNvSpPr txBox="1">
            <a:spLocks/>
          </p:cNvSpPr>
          <p:nvPr/>
        </p:nvSpPr>
        <p:spPr>
          <a:xfrm>
            <a:off x="0" y="370175"/>
            <a:ext cx="12192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Ensayos destinados a comprobar el </a:t>
            </a: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COMPORTAMIENTO y RENDIMIENTO </a:t>
            </a: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del cultivo ante dos escenarios de riego: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Marco de riego: </a:t>
            </a: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18 x 18, marco real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CULTIVOS: </a:t>
            </a:r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Maíz, Patata y Remolacha </a:t>
            </a:r>
          </a:p>
        </p:txBody>
      </p:sp>
      <p:sp>
        <p:nvSpPr>
          <p:cNvPr id="11" name="Flecha: doblada hacia arriba 10">
            <a:extLst>
              <a:ext uri="{FF2B5EF4-FFF2-40B4-BE49-F238E27FC236}">
                <a16:creationId xmlns:a16="http://schemas.microsoft.com/office/drawing/2014/main" id="{85BAD990-D8BB-4A0C-8842-141C1A6C5568}"/>
              </a:ext>
            </a:extLst>
          </p:cNvPr>
          <p:cNvSpPr/>
          <p:nvPr/>
        </p:nvSpPr>
        <p:spPr>
          <a:xfrm rot="5400000">
            <a:off x="2618632" y="3289163"/>
            <a:ext cx="452628" cy="58064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60A4FF2-4443-4348-8543-79DA614E1301}"/>
              </a:ext>
            </a:extLst>
          </p:cNvPr>
          <p:cNvSpPr txBox="1"/>
          <p:nvPr/>
        </p:nvSpPr>
        <p:spPr>
          <a:xfrm>
            <a:off x="3384569" y="3437482"/>
            <a:ext cx="8078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Para cada cultivo, se ensaya una parcela BAJA PRESIÓN y una TESTIGO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E86E986-AE5A-4425-A505-B7B02BC46060}"/>
              </a:ext>
            </a:extLst>
          </p:cNvPr>
          <p:cNvGrpSpPr/>
          <p:nvPr/>
        </p:nvGrpSpPr>
        <p:grpSpPr>
          <a:xfrm>
            <a:off x="4245278" y="1461873"/>
            <a:ext cx="6176512" cy="1070656"/>
            <a:chOff x="4245278" y="1461873"/>
            <a:chExt cx="6176512" cy="1070656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B8A75866-B065-4312-8FB5-97E36FDAD511}"/>
                </a:ext>
              </a:extLst>
            </p:cNvPr>
            <p:cNvSpPr txBox="1"/>
            <p:nvPr/>
          </p:nvSpPr>
          <p:spPr>
            <a:xfrm>
              <a:off x="4245278" y="1461873"/>
              <a:ext cx="5906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accent1">
                      <a:lumMod val="7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Presión convencional: </a:t>
              </a:r>
              <a:r>
                <a:rPr lang="es-ES" sz="2000" b="1" dirty="0">
                  <a:solidFill>
                    <a:schemeClr val="accent1">
                      <a:lumMod val="7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3,5 bar	  	TESTIGO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F0E002ED-D790-43E0-ADE1-ACBDF8854034}"/>
                </a:ext>
              </a:extLst>
            </p:cNvPr>
            <p:cNvSpPr txBox="1"/>
            <p:nvPr/>
          </p:nvSpPr>
          <p:spPr>
            <a:xfrm>
              <a:off x="4245278" y="2132419"/>
              <a:ext cx="61765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accent1">
                      <a:lumMod val="7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Baja Presión: </a:t>
              </a:r>
              <a:r>
                <a:rPr lang="es-ES" sz="2000" b="1" dirty="0">
                  <a:solidFill>
                    <a:schemeClr val="accent1">
                      <a:lumMod val="75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 bar	        		BAJA PRESIÓN</a:t>
              </a:r>
            </a:p>
          </p:txBody>
        </p:sp>
        <p:sp>
          <p:nvSpPr>
            <p:cNvPr id="15" name="Flecha: a la derecha 14">
              <a:extLst>
                <a:ext uri="{FF2B5EF4-FFF2-40B4-BE49-F238E27FC236}">
                  <a16:creationId xmlns:a16="http://schemas.microsoft.com/office/drawing/2014/main" id="{36D089B5-FD3C-422B-894C-F1C5B670BCC7}"/>
                </a:ext>
              </a:extLst>
            </p:cNvPr>
            <p:cNvSpPr/>
            <p:nvPr/>
          </p:nvSpPr>
          <p:spPr>
            <a:xfrm>
              <a:off x="7909646" y="2256422"/>
              <a:ext cx="498877" cy="10972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6" name="Flecha: a la derecha 15">
              <a:extLst>
                <a:ext uri="{FF2B5EF4-FFF2-40B4-BE49-F238E27FC236}">
                  <a16:creationId xmlns:a16="http://schemas.microsoft.com/office/drawing/2014/main" id="{46FB4188-8545-4AF5-9A7C-2B5CA518CF52}"/>
                </a:ext>
              </a:extLst>
            </p:cNvPr>
            <p:cNvSpPr/>
            <p:nvPr/>
          </p:nvSpPr>
          <p:spPr>
            <a:xfrm>
              <a:off x="7923891" y="1629848"/>
              <a:ext cx="484632" cy="10972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3699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425FF-0F7C-439A-9F3B-880D32D6A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069" y="251895"/>
            <a:ext cx="4199958" cy="438289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PARCELAS DE ENSAYO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B3B526-C32A-4B7E-845A-B6625272F5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9729" y="1459480"/>
            <a:ext cx="9739064" cy="5027583"/>
          </a:xfrm>
        </p:spPr>
        <p:txBody>
          <a:bodyPr>
            <a:noAutofit/>
          </a:bodyPr>
          <a:lstStyle/>
          <a:p>
            <a:pPr marL="177800" lvl="2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CAMPAÑA 2021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 parcelas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(3 patata, 5 maíz, 2 remolacha)</a:t>
            </a:r>
          </a:p>
          <a:p>
            <a:pPr marL="177800" lvl="2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CAMPAÑA 2022: 7 parcelas 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(1 remolacha, 2 patata, 4 maíz)</a:t>
            </a:r>
          </a:p>
          <a:p>
            <a:pPr marL="177800" lvl="2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CAMPAÑA 2023: 7 parcelas 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(2 remolacha, 2 patata, 3 maíz)</a:t>
            </a:r>
          </a:p>
          <a:p>
            <a:pPr marL="177800" lvl="2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DESARROLLO DEL ENSAYO ES DISTINTO EN </a:t>
            </a: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PATATA Y REMOLACHA,</a:t>
            </a:r>
          </a:p>
          <a:p>
            <a:pPr marL="177800" lvl="2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RESPECTO DEL </a:t>
            </a: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MAÍZ.</a:t>
            </a:r>
          </a:p>
          <a:p>
            <a:pPr marL="543560" lvl="4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patata y remolacha 		      a nivel MICROPARCELAS 							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(dentro de cada subsensayo)</a:t>
            </a:r>
          </a:p>
          <a:p>
            <a:pPr marL="543560" lvl="4" indent="0">
              <a:lnSpc>
                <a:spcPct val="150000"/>
              </a:lnSpc>
              <a:buClr>
                <a:srgbClr val="1CADE4"/>
              </a:buClr>
              <a:buNone/>
            </a:pPr>
            <a:r>
              <a:rPr lang="es-ES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Maíz 		a nivel de PARCELA </a:t>
            </a:r>
            <a:r>
              <a:rPr lang="es-ES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(con uno o varios subensayos)</a:t>
            </a:r>
          </a:p>
          <a:p>
            <a:pPr marL="0" indent="0">
              <a:buNone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66301F3F-0280-4419-9083-D4007AD0B8A4}"/>
              </a:ext>
            </a:extLst>
          </p:cNvPr>
          <p:cNvSpPr/>
          <p:nvPr/>
        </p:nvSpPr>
        <p:spPr>
          <a:xfrm>
            <a:off x="4507184" y="4794874"/>
            <a:ext cx="754977" cy="233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6F4217BC-0E3E-48F1-B310-94B8A45BEE1C}"/>
              </a:ext>
            </a:extLst>
          </p:cNvPr>
          <p:cNvSpPr/>
          <p:nvPr/>
        </p:nvSpPr>
        <p:spPr>
          <a:xfrm>
            <a:off x="2336674" y="5961631"/>
            <a:ext cx="754977" cy="233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9BD7FE8-498C-46C6-98CA-1E33B885B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06" t="5934" b="7708"/>
          <a:stretch/>
        </p:blipFill>
        <p:spPr>
          <a:xfrm>
            <a:off x="9374152" y="1395761"/>
            <a:ext cx="2397844" cy="268808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AEDB965-F5E2-441B-91F0-7EDF26CE4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2" t="1756" b="2885"/>
          <a:stretch/>
        </p:blipFill>
        <p:spPr>
          <a:xfrm>
            <a:off x="9374153" y="4083847"/>
            <a:ext cx="2397844" cy="264266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35390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75143DF2-9C28-40FA-A316-4F72D5D53E91}"/>
              </a:ext>
            </a:extLst>
          </p:cNvPr>
          <p:cNvSpPr txBox="1">
            <a:spLocks/>
          </p:cNvSpPr>
          <p:nvPr/>
        </p:nvSpPr>
        <p:spPr>
          <a:xfrm>
            <a:off x="1300107" y="52516"/>
            <a:ext cx="8227669" cy="55664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dirty="0"/>
              <a:t>MATERIAL E INSTRUMENTACIÓN INSTALADA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836F33B-54F5-4105-9AA2-35961F1DE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2" y="961340"/>
            <a:ext cx="1505267" cy="1104406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09C87EFC-55B8-4440-9F46-73885CD549B2}"/>
              </a:ext>
            </a:extLst>
          </p:cNvPr>
          <p:cNvSpPr txBox="1"/>
          <p:nvPr/>
        </p:nvSpPr>
        <p:spPr>
          <a:xfrm>
            <a:off x="1953093" y="2181691"/>
            <a:ext cx="1544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VYRSA (VYR-37)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8916356-999D-4BF5-99A6-9EEA45CAE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644" y="971848"/>
            <a:ext cx="1544721" cy="1029814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4D4A6D7C-3A0D-4B68-962B-FC29CF3EA3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9754" y="820876"/>
            <a:ext cx="1384104" cy="1163547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1FF743A6-25C0-42AF-B927-E1B80CF375F0}"/>
              </a:ext>
            </a:extLst>
          </p:cNvPr>
          <p:cNvSpPr txBox="1"/>
          <p:nvPr/>
        </p:nvSpPr>
        <p:spPr>
          <a:xfrm>
            <a:off x="3603874" y="2174615"/>
            <a:ext cx="216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NETAFIM</a:t>
            </a:r>
          </a:p>
          <a:p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(D-NET 9575)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8924A66-0C3F-47DA-B187-A8D7C084DB52}"/>
              </a:ext>
            </a:extLst>
          </p:cNvPr>
          <p:cNvSpPr txBox="1"/>
          <p:nvPr/>
        </p:nvSpPr>
        <p:spPr>
          <a:xfrm>
            <a:off x="5600684" y="2243347"/>
            <a:ext cx="23419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NELSON IRRIGATION</a:t>
            </a:r>
          </a:p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(R33LP)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349C266-A7CC-48D2-AAA9-16ADFDC3C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055" y="778978"/>
            <a:ext cx="977124" cy="134807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52E734B6-8925-44FD-86C6-E53CA8334227}"/>
              </a:ext>
            </a:extLst>
          </p:cNvPr>
          <p:cNvSpPr txBox="1"/>
          <p:nvPr/>
        </p:nvSpPr>
        <p:spPr>
          <a:xfrm>
            <a:off x="8887626" y="2227858"/>
            <a:ext cx="2605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REGULADORES  DE PRESIÓN</a:t>
            </a:r>
          </a:p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(VYR-19 30 PSI Y PRV 2000)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C529B210-47F2-4966-8A50-BD82581EA0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196" y="731326"/>
            <a:ext cx="1807160" cy="120477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63DA562B-63D0-4F6E-B436-F2124A6650D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6656"/>
          <a:stretch/>
        </p:blipFill>
        <p:spPr>
          <a:xfrm>
            <a:off x="10388584" y="622018"/>
            <a:ext cx="1547911" cy="1434203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AF0C189D-0589-44C2-997E-AC4000E476D2}"/>
              </a:ext>
            </a:extLst>
          </p:cNvPr>
          <p:cNvSpPr/>
          <p:nvPr/>
        </p:nvSpPr>
        <p:spPr>
          <a:xfrm>
            <a:off x="136071" y="2809215"/>
            <a:ext cx="2133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Válvulas y contadores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4D12CA2C-D2C3-471D-B8F6-6A4C9FAC3B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-190834" y="3766529"/>
            <a:ext cx="3305350" cy="247901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7A69E8DE-E3F1-42E6-B4FF-E8E64CE28C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2868894" y="3353360"/>
            <a:ext cx="1966823" cy="147511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4C5055A-CD08-4E43-97CD-8CB913ECDC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>
            <a:off x="2837364" y="5183591"/>
            <a:ext cx="1966824" cy="147511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B32A0ABA-0FDF-4A28-B9FB-8AF4FBB00F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800000">
            <a:off x="8648988" y="3523968"/>
            <a:ext cx="3479191" cy="2609393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B3136AA0-BBA1-4D79-B9F6-78C59DBF940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1283" y="3523592"/>
            <a:ext cx="3479190" cy="2609769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7AF21B86-8100-428E-8E68-87B2BE6C4487}"/>
              </a:ext>
            </a:extLst>
          </p:cNvPr>
          <p:cNvSpPr txBox="1"/>
          <p:nvPr/>
        </p:nvSpPr>
        <p:spPr>
          <a:xfrm>
            <a:off x="58689" y="2065746"/>
            <a:ext cx="1455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NAANDANJAIN</a:t>
            </a:r>
          </a:p>
          <a:p>
            <a:pPr algn="ctr"/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(5035 SD LP)</a:t>
            </a:r>
          </a:p>
        </p:txBody>
      </p:sp>
    </p:spTree>
    <p:extLst>
      <p:ext uri="{BB962C8B-B14F-4D97-AF65-F5344CB8AC3E}">
        <p14:creationId xmlns:p14="http://schemas.microsoft.com/office/powerpoint/2010/main" val="2816958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B73C81A8-5CCE-4E41-8450-D56A4AE88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27" y="2731176"/>
            <a:ext cx="10515600" cy="4351337"/>
          </a:xfrm>
        </p:spPr>
        <p:txBody>
          <a:bodyPr>
            <a:normAutofit/>
          </a:bodyPr>
          <a:lstStyle/>
          <a:p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55E8BCC-0CAD-4F4A-A43C-E7DB2ABF02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8"/>
          <a:stretch/>
        </p:blipFill>
        <p:spPr>
          <a:xfrm>
            <a:off x="332921" y="1957387"/>
            <a:ext cx="2029792" cy="229994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A8CB7DC-795C-4225-88CB-EB81DEC490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11712" r="3160"/>
          <a:stretch/>
        </p:blipFill>
        <p:spPr>
          <a:xfrm rot="5400000">
            <a:off x="2208463" y="2244262"/>
            <a:ext cx="2282238" cy="170848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C2EC867-CA77-4A16-B8C6-C857E961E9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" r="15890"/>
          <a:stretch/>
        </p:blipFill>
        <p:spPr>
          <a:xfrm rot="5400000">
            <a:off x="4203614" y="2103829"/>
            <a:ext cx="2297044" cy="203137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88BCBDA-E758-47B4-A5B1-58CEBE9E98A5}"/>
              </a:ext>
            </a:extLst>
          </p:cNvPr>
          <p:cNvSpPr/>
          <p:nvPr/>
        </p:nvSpPr>
        <p:spPr>
          <a:xfrm>
            <a:off x="253796" y="111795"/>
            <a:ext cx="116168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ES_tradnl" sz="24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 han instalado </a:t>
            </a:r>
            <a:r>
              <a:rPr lang="es-ES_tradnl" sz="2400" b="1" u="sng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sensores</a:t>
            </a:r>
            <a:r>
              <a:rPr lang="es-ES_tradnl" sz="2400" dirty="0"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con tecnología específica para agricultura que han estado midiendo y recogiendo </a:t>
            </a:r>
            <a:r>
              <a:rPr lang="es-ES_tradnl" sz="2400" b="1" u="sng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datos de pluviometría, presión de riego, velocidad del viento, humedad de suelo,</a:t>
            </a:r>
            <a:r>
              <a:rPr lang="es-ES_tradnl" sz="24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etc., y que han servido fundamentalmente para analizar diariamente el riego y poder optimizar su calidad. 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8B834DAD-EC69-4DD5-8E45-1CE34E61E1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r="11543" b="18419"/>
          <a:stretch/>
        </p:blipFill>
        <p:spPr>
          <a:xfrm rot="5400000">
            <a:off x="6749738" y="2182390"/>
            <a:ext cx="2292783" cy="184277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F399F7D-751B-4192-B931-40C3AAE3EF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54047" y="2248645"/>
            <a:ext cx="2314053" cy="173153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00F32A4-7FBE-4AEB-9DE0-9E0AA6DB443C}"/>
              </a:ext>
            </a:extLst>
          </p:cNvPr>
          <p:cNvSpPr/>
          <p:nvPr/>
        </p:nvSpPr>
        <p:spPr>
          <a:xfrm>
            <a:off x="129967" y="4999809"/>
            <a:ext cx="11864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Con la toma de datos y seguimiento de ciertos parámetros, se ha pretendido determinar si existían diferencias entre una parcela y otra, de forma que pudiera ayudarnos a tomar además ciertas decisiones o estrategias.</a:t>
            </a:r>
          </a:p>
        </p:txBody>
      </p:sp>
    </p:spTree>
    <p:extLst>
      <p:ext uri="{BB962C8B-B14F-4D97-AF65-F5344CB8AC3E}">
        <p14:creationId xmlns:p14="http://schemas.microsoft.com/office/powerpoint/2010/main" val="4199592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360AECE4-5CE4-444A-A4E3-B95C764F32AF}"/>
              </a:ext>
            </a:extLst>
          </p:cNvPr>
          <p:cNvSpPr txBox="1">
            <a:spLocks/>
          </p:cNvSpPr>
          <p:nvPr/>
        </p:nvSpPr>
        <p:spPr>
          <a:xfrm>
            <a:off x="351183" y="54142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400" b="1" dirty="0"/>
              <a:t>RESULTADOS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F1CE53-74FD-4A7A-AAB3-10B0785F7A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28" y="641745"/>
            <a:ext cx="3076575" cy="23074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5DF5905-5CB8-4EB6-AC34-A7A2F4B37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378" y="257174"/>
            <a:ext cx="4102100" cy="3076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E3AC620-E0FB-4E37-8165-9C69C1D900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199" y="3660094"/>
            <a:ext cx="4102100" cy="3076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1E69246-933A-42D0-86F6-2050589C86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68348" y="3893023"/>
            <a:ext cx="3249881" cy="2437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AACD409-EAC5-482A-A5F1-5A8EE956DD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175" y="118234"/>
            <a:ext cx="3838575" cy="2878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0417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95155C14-AE8F-44B0-86AB-253952C4874F}"/>
              </a:ext>
            </a:extLst>
          </p:cNvPr>
          <p:cNvSpPr/>
          <p:nvPr/>
        </p:nvSpPr>
        <p:spPr>
          <a:xfrm>
            <a:off x="99392" y="529867"/>
            <a:ext cx="11608904" cy="6155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Llegada la madurez fisiológica de los cultivos se ha procedido a su recolección para realizar la </a:t>
            </a:r>
            <a:r>
              <a:rPr lang="es-ES" sz="24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evaluación de la expresión productiva de los cultivos ensayados. </a:t>
            </a:r>
            <a:endParaRPr lang="es-ES" sz="2400" dirty="0"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En los </a:t>
            </a:r>
            <a:r>
              <a:rPr lang="es-ES_tradnl" sz="24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ensayos de maíz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, se ha evaluado el rendimiento final en cosecha (T.ha</a:t>
            </a:r>
            <a:r>
              <a:rPr lang="es-ES_tradnl" sz="2400" baseline="30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-1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) y la humedad del grano (%), calculando los resultados de producción corregida en base seca 14%.</a:t>
            </a:r>
          </a:p>
          <a:p>
            <a:pPr lvl="0" algn="just">
              <a:spcAft>
                <a:spcPts val="0"/>
              </a:spcAft>
            </a:pPr>
            <a:endParaRPr lang="es-ES" sz="2400" dirty="0"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En los </a:t>
            </a:r>
            <a:r>
              <a:rPr lang="es-ES_tradnl" sz="2400" b="1" u="sng" dirty="0" err="1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subensayos</a:t>
            </a:r>
            <a:r>
              <a:rPr lang="es-ES_tradnl" sz="24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de patata 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 ha evaluado por un lado el rendimiento final en cosecha en cada una de las parcelas de ensayo (T.ha</a:t>
            </a:r>
            <a:r>
              <a:rPr lang="es-ES_tradnl" sz="2400" baseline="30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-1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) y por otro lado se ha realizado una estimación de la producción (T.ha</a:t>
            </a:r>
            <a:r>
              <a:rPr lang="es-ES_tradnl" sz="2400" baseline="30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-1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) por cada tipo de aspersor ensayado, en base a las muestras recolectadas en una superficie de 4,5 m</a:t>
            </a:r>
            <a:r>
              <a:rPr lang="es-ES_tradnl" sz="2400" baseline="30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2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.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S" sz="2400" dirty="0"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En los </a:t>
            </a:r>
            <a:r>
              <a:rPr lang="es-ES_tradnl" sz="2400" b="1" u="sng" dirty="0" err="1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subensayos</a:t>
            </a:r>
            <a:r>
              <a:rPr lang="es-ES_tradnl" sz="2400" b="1" u="sng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de remolacha 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las variables analizadas han sido el rendimiento final en cosecha (T.ha</a:t>
            </a:r>
            <a:r>
              <a:rPr lang="es-ES_tradnl" sz="2400" baseline="30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-1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) y la calidad industrial (análisis en laboratorio) obtenidos, en cada una de las parcelas de ensayo. También se ha evaluado la estimación de producción por cada tipo de aspersor ensayado, en base a las muestras recolectadas en una superficie de 7 m</a:t>
            </a:r>
            <a:r>
              <a:rPr lang="es-ES_tradnl" sz="2400" baseline="300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2</a:t>
            </a:r>
            <a:r>
              <a:rPr lang="es-ES_tradnl" sz="2400" dirty="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cada una. </a:t>
            </a:r>
            <a:endParaRPr lang="es-ES" sz="2400" dirty="0"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176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4616E90-29B5-47D7-87D6-4E4BB19EE109}"/>
              </a:ext>
            </a:extLst>
          </p:cNvPr>
          <p:cNvSpPr txBox="1">
            <a:spLocks/>
          </p:cNvSpPr>
          <p:nvPr/>
        </p:nvSpPr>
        <p:spPr>
          <a:xfrm>
            <a:off x="1257300" y="45852"/>
            <a:ext cx="11533517" cy="686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PRODUCCIÓN COMERCIAL EN ENSAYOS DE PATATAS EN SOTO DE CERRATO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E727801-FC58-4B53-A4B5-09074985FF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6932" y="623452"/>
            <a:ext cx="3394077" cy="4751030"/>
          </a:xfrm>
          <a:prstGeom prst="rect">
            <a:avLst/>
          </a:prstGeom>
        </p:spPr>
      </p:pic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0F0DD93D-DBCA-4118-9F0C-78A7D34BA1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307897"/>
              </p:ext>
            </p:extLst>
          </p:nvPr>
        </p:nvGraphicFramePr>
        <p:xfrm>
          <a:off x="163121" y="862179"/>
          <a:ext cx="8205789" cy="3890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Rectángulo 21">
            <a:extLst>
              <a:ext uri="{FF2B5EF4-FFF2-40B4-BE49-F238E27FC236}">
                <a16:creationId xmlns:a16="http://schemas.microsoft.com/office/drawing/2014/main" id="{86CA72B9-0F90-4531-B3C4-3AC1B8405DC8}"/>
              </a:ext>
            </a:extLst>
          </p:cNvPr>
          <p:cNvSpPr/>
          <p:nvPr/>
        </p:nvSpPr>
        <p:spPr>
          <a:xfrm>
            <a:off x="161448" y="5389363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2021- El rendimiento total obtenido en la parcela de baja presión fue un </a:t>
            </a:r>
            <a:r>
              <a:rPr lang="es-ES_tradnl" b="1" u="sng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12 % superior</a:t>
            </a: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al obtenido en la parcela testigo.</a:t>
            </a: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F5DC933-E7C3-4BBD-B059-3B6C4B1C98F5}"/>
              </a:ext>
            </a:extLst>
          </p:cNvPr>
          <p:cNvSpPr/>
          <p:nvPr/>
        </p:nvSpPr>
        <p:spPr>
          <a:xfrm>
            <a:off x="161445" y="5799513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2022- El rendimiento total obtenido en la parcela de baja presión fue un </a:t>
            </a:r>
            <a:r>
              <a:rPr lang="es-ES_tradnl" b="1" u="sng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2 % superior</a:t>
            </a: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al obtenido en la parcela testigo.</a:t>
            </a: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745DD16-FDF0-4B86-B778-D59CAB84ED91}"/>
              </a:ext>
            </a:extLst>
          </p:cNvPr>
          <p:cNvSpPr/>
          <p:nvPr/>
        </p:nvSpPr>
        <p:spPr>
          <a:xfrm>
            <a:off x="161446" y="6246874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2023- El rendimiento total obtenido en la parcela de baja presión fue un </a:t>
            </a:r>
            <a:r>
              <a:rPr lang="es-ES_tradnl" b="1" u="sng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8 % superior</a:t>
            </a: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al obtenido en la parcela testigo.</a:t>
            </a: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157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4616E90-29B5-47D7-87D6-4E4BB19EE109}"/>
              </a:ext>
            </a:extLst>
          </p:cNvPr>
          <p:cNvSpPr txBox="1">
            <a:spLocks/>
          </p:cNvSpPr>
          <p:nvPr/>
        </p:nvSpPr>
        <p:spPr>
          <a:xfrm>
            <a:off x="113110" y="74070"/>
            <a:ext cx="11965780" cy="445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PRODUCCIÓN COMERCIAL EN ENSAYOS DE PATATAS EN SAN MIGUEL DEL PINO – TORDESILLAS 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6CA72B9-0F90-4531-B3C4-3AC1B8405DC8}"/>
              </a:ext>
            </a:extLst>
          </p:cNvPr>
          <p:cNvSpPr/>
          <p:nvPr/>
        </p:nvSpPr>
        <p:spPr>
          <a:xfrm>
            <a:off x="226219" y="5350321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2021-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El rendimiento total obtenido en la parcela de baja presión fue un </a:t>
            </a:r>
            <a:r>
              <a:rPr lang="es-E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14% superior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al obtenido en la parcela testigo</a:t>
            </a: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F5DC933-E7C3-4BBD-B059-3B6C4B1C98F5}"/>
              </a:ext>
            </a:extLst>
          </p:cNvPr>
          <p:cNvSpPr/>
          <p:nvPr/>
        </p:nvSpPr>
        <p:spPr>
          <a:xfrm>
            <a:off x="226219" y="5787129"/>
            <a:ext cx="11739561" cy="1070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2022-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El rendimiento total obtenido en la parcela de baja presión fue un </a:t>
            </a:r>
            <a:r>
              <a:rPr lang="es-ES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67% superior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al obtenido en la parcela testigo. </a:t>
            </a:r>
            <a:r>
              <a:rPr lang="es-ES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(DATO ANÓMALO). No se tiene en cuenta para los resultados finales del ensayo.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745DD16-FDF0-4B86-B778-D59CAB84ED91}"/>
              </a:ext>
            </a:extLst>
          </p:cNvPr>
          <p:cNvSpPr/>
          <p:nvPr/>
        </p:nvSpPr>
        <p:spPr>
          <a:xfrm>
            <a:off x="226219" y="6456570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2023- El rendimiento total obtenido en la parcela de baja presión fue un </a:t>
            </a:r>
            <a:r>
              <a:rPr lang="es-ES_tradnl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18</a:t>
            </a:r>
            <a:r>
              <a:rPr lang="es-ES_tradnl" b="1" u="sng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% superior</a:t>
            </a: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al obtenido en la parcela testigo.</a:t>
            </a: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B5DC565-B67E-43B4-BD71-5CE04A842F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63893"/>
              </p:ext>
            </p:extLst>
          </p:nvPr>
        </p:nvGraphicFramePr>
        <p:xfrm>
          <a:off x="114034" y="966596"/>
          <a:ext cx="8034188" cy="391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5166FDDE-3AAC-45C7-A17E-F815CD7530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63"/>
          <a:stretch/>
        </p:blipFill>
        <p:spPr>
          <a:xfrm>
            <a:off x="8325178" y="754671"/>
            <a:ext cx="3279703" cy="4571182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9AB226D2-6A0A-4790-966D-22ED08CACB9D}"/>
              </a:ext>
            </a:extLst>
          </p:cNvPr>
          <p:cNvSpPr/>
          <p:nvPr/>
        </p:nvSpPr>
        <p:spPr>
          <a:xfrm>
            <a:off x="4131128" y="3691918"/>
            <a:ext cx="862175" cy="9726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119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4616E90-29B5-47D7-87D6-4E4BB19EE109}"/>
              </a:ext>
            </a:extLst>
          </p:cNvPr>
          <p:cNvSpPr txBox="1">
            <a:spLocks/>
          </p:cNvSpPr>
          <p:nvPr/>
        </p:nvSpPr>
        <p:spPr>
          <a:xfrm>
            <a:off x="1076325" y="50905"/>
            <a:ext cx="11533517" cy="445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PRODUCCIÓN COMERCIAL EN ENSAYOS DE REMOLACHA EN OLIVARES DE DUERO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6CA72B9-0F90-4531-B3C4-3AC1B8405DC8}"/>
              </a:ext>
            </a:extLst>
          </p:cNvPr>
          <p:cNvSpPr/>
          <p:nvPr/>
        </p:nvSpPr>
        <p:spPr>
          <a:xfrm>
            <a:off x="226219" y="5195915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2021-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El rendimiento total obtenido en la parcela de baja presión fue un </a:t>
            </a:r>
            <a:r>
              <a:rPr lang="es-E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1% superior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al obtenido en la parcela testigo</a:t>
            </a:r>
            <a:endParaRPr lang="es-ES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F5DC933-E7C3-4BBD-B059-3B6C4B1C98F5}"/>
              </a:ext>
            </a:extLst>
          </p:cNvPr>
          <p:cNvSpPr/>
          <p:nvPr/>
        </p:nvSpPr>
        <p:spPr>
          <a:xfrm>
            <a:off x="226218" y="5618485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2022-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El rendimiento total obtenido en la parcela de baja presión fue un </a:t>
            </a:r>
            <a:r>
              <a:rPr lang="es-ES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1,04% superior </a:t>
            </a:r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al obtenido en la parcela testigo. </a:t>
            </a:r>
            <a:endParaRPr lang="es-ES" b="1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745DD16-FDF0-4B86-B778-D59CAB84ED91}"/>
              </a:ext>
            </a:extLst>
          </p:cNvPr>
          <p:cNvSpPr/>
          <p:nvPr/>
        </p:nvSpPr>
        <p:spPr>
          <a:xfrm>
            <a:off x="226218" y="6045066"/>
            <a:ext cx="11739561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2023- El rendimiento total obtenido en la parcela de baja presión fue un </a:t>
            </a:r>
            <a:r>
              <a:rPr lang="es-ES_tradnl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19</a:t>
            </a:r>
            <a:r>
              <a:rPr lang="es-ES_tradnl" b="1" u="sng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% superior</a:t>
            </a:r>
            <a:r>
              <a:rPr lang="es-ES_tradnl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al obtenido en la parcela testigo</a:t>
            </a:r>
            <a:endParaRPr lang="es-ES" b="1" dirty="0">
              <a:solidFill>
                <a:srgbClr val="FF000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EA2513-392F-46C0-BCD4-E710211BA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964743" y="1187955"/>
            <a:ext cx="4526790" cy="3395093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5282B53-D1AE-43B3-A17F-E45F59D673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1428630"/>
              </p:ext>
            </p:extLst>
          </p:nvPr>
        </p:nvGraphicFramePr>
        <p:xfrm>
          <a:off x="357809" y="956071"/>
          <a:ext cx="7805116" cy="3766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7039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34616E90-29B5-47D7-87D6-4E4BB19EE109}"/>
              </a:ext>
            </a:extLst>
          </p:cNvPr>
          <p:cNvSpPr txBox="1">
            <a:spLocks/>
          </p:cNvSpPr>
          <p:nvPr/>
        </p:nvSpPr>
        <p:spPr>
          <a:xfrm>
            <a:off x="1343025" y="169594"/>
            <a:ext cx="9696449" cy="445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PRODUCCIÓN COMERCIAL EN ENSAYOS DE ENSAYOS DE MAÍZ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745DD16-FDF0-4B86-B778-D59CAB84ED91}"/>
              </a:ext>
            </a:extLst>
          </p:cNvPr>
          <p:cNvSpPr/>
          <p:nvPr/>
        </p:nvSpPr>
        <p:spPr>
          <a:xfrm>
            <a:off x="144576" y="5490540"/>
            <a:ext cx="11739561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El </a:t>
            </a:r>
            <a:r>
              <a:rPr lang="es-ES" sz="2400" b="1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comportamiento y rendimiento del maíz ante los dos escenarios de riego ensayados ha sido bueno en todos los ensayos realizados. En ningún caso, la producción se ha visto mermada.</a:t>
            </a:r>
            <a:endParaRPr lang="es-ES" b="1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D1A8985-057D-40AE-8153-EA3A93AD3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76" y="931264"/>
            <a:ext cx="12004064" cy="42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09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6C23585-F8DF-430E-AABD-3EC8A6473D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395" y="689817"/>
            <a:ext cx="3600000" cy="27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C10EA5F-1FA9-4584-B0D9-5A13C0163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49988" y="4161993"/>
            <a:ext cx="2832000" cy="21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A3317C3-AA3D-4134-87CB-F7CFB6B009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4" y="901100"/>
            <a:ext cx="3600000" cy="27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7D60EE2-969D-4575-8FA2-83CADC7F4D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34024" y="4161993"/>
            <a:ext cx="2832000" cy="21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360AECE4-5CE4-444A-A4E3-B95C764F32AF}"/>
              </a:ext>
            </a:extLst>
          </p:cNvPr>
          <p:cNvSpPr txBox="1">
            <a:spLocks/>
          </p:cNvSpPr>
          <p:nvPr/>
        </p:nvSpPr>
        <p:spPr>
          <a:xfrm>
            <a:off x="0" y="5414202"/>
            <a:ext cx="422093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400" b="1" dirty="0"/>
              <a:t>CONCLUSIONES</a:t>
            </a:r>
          </a:p>
        </p:txBody>
      </p:sp>
      <p:pic>
        <p:nvPicPr>
          <p:cNvPr id="12" name="Imagen 9">
            <a:extLst>
              <a:ext uri="{FF2B5EF4-FFF2-40B4-BE49-F238E27FC236}">
                <a16:creationId xmlns:a16="http://schemas.microsoft.com/office/drawing/2014/main" id="{B51C62B2-DD1D-4093-A077-C2300EDB99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8068" y="4134804"/>
            <a:ext cx="2846173" cy="21346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21">
            <a:extLst>
              <a:ext uri="{FF2B5EF4-FFF2-40B4-BE49-F238E27FC236}">
                <a16:creationId xmlns:a16="http://schemas.microsoft.com/office/drawing/2014/main" id="{19FB4B25-B826-4E5B-A9EF-0BEAA040E2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3" t="9571" r="19920" b="29654"/>
          <a:stretch/>
        </p:blipFill>
        <p:spPr>
          <a:xfrm>
            <a:off x="4596493" y="785731"/>
            <a:ext cx="3183905" cy="27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4" name="Diagrama 2">
            <a:extLst>
              <a:ext uri="{FF2B5EF4-FFF2-40B4-BE49-F238E27FC236}">
                <a16:creationId xmlns:a16="http://schemas.microsoft.com/office/drawing/2014/main" id="{51DCC882-3B85-490B-8580-285C84C8839E}"/>
              </a:ext>
            </a:extLst>
          </p:cNvPr>
          <p:cNvGraphicFramePr/>
          <p:nvPr>
            <p:extLst/>
          </p:nvPr>
        </p:nvGraphicFramePr>
        <p:xfrm>
          <a:off x="397624" y="76200"/>
          <a:ext cx="7727612" cy="3142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5" name="Gráfico 4" descr="Marca de verificación">
            <a:extLst>
              <a:ext uri="{FF2B5EF4-FFF2-40B4-BE49-F238E27FC236}">
                <a16:creationId xmlns:a16="http://schemas.microsoft.com/office/drawing/2014/main" id="{3E683E0A-1CD8-4CB5-9BB8-22F50EB7810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1000" y="7862"/>
            <a:ext cx="604289" cy="604289"/>
          </a:xfrm>
          <a:prstGeom prst="rect">
            <a:avLst/>
          </a:prstGeom>
        </p:spPr>
      </p:pic>
      <p:pic>
        <p:nvPicPr>
          <p:cNvPr id="17" name="Gráfico 10" descr="Marca de verificación">
            <a:extLst>
              <a:ext uri="{FF2B5EF4-FFF2-40B4-BE49-F238E27FC236}">
                <a16:creationId xmlns:a16="http://schemas.microsoft.com/office/drawing/2014/main" id="{63304EEB-49C6-40C5-A43E-905D83EBA8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00375" y="76200"/>
            <a:ext cx="604289" cy="604289"/>
          </a:xfrm>
          <a:prstGeom prst="rect">
            <a:avLst/>
          </a:prstGeom>
        </p:spPr>
      </p:pic>
      <p:pic>
        <p:nvPicPr>
          <p:cNvPr id="18" name="Gráfico 11" descr="Marca de verificación">
            <a:extLst>
              <a:ext uri="{FF2B5EF4-FFF2-40B4-BE49-F238E27FC236}">
                <a16:creationId xmlns:a16="http://schemas.microsoft.com/office/drawing/2014/main" id="{0195F6CB-D4D7-4DCA-B509-8068BEAD8D0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77779" y="7862"/>
            <a:ext cx="604289" cy="60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94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EABD384-78F4-457D-B121-A6B21AA5861E}"/>
              </a:ext>
            </a:extLst>
          </p:cNvPr>
          <p:cNvSpPr/>
          <p:nvPr/>
        </p:nvSpPr>
        <p:spPr>
          <a:xfrm>
            <a:off x="-60385" y="482789"/>
            <a:ext cx="1168518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Los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resultados obtenidos 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determinan que, en la mayoría de los ensayos,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la diferencia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de presión entre la parcela de baja presión y la parcela testigo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no ha tenido repercusión ni en el reparto de agua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en el suelo,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ni en la calidad del riego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ni en el rendimiento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global obtenido.</a:t>
            </a: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Las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pequeñas diferencias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que se han podido detectar en lo que respecta a la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evolución del cultivo 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y su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ciclo fenológico no han afectado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tampoco de forma significativa al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rendimiento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obtenido en ninguno de los ensayos. </a:t>
            </a: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La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monitorización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 de datos de sensores de humedad del suelo, pluviometrías o para el control de la presión del riego, son </a:t>
            </a:r>
            <a:r>
              <a:rPr lang="es-ES" sz="2400" b="1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de gran ayuda </a:t>
            </a:r>
            <a:r>
              <a:rPr lang="es-ES" sz="2400" dirty="0">
                <a:solidFill>
                  <a:srgbClr val="00000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para analizar diariamente el riego y poder optimizar su calidad.</a:t>
            </a:r>
            <a:endParaRPr lang="es-ES" sz="2400" b="1" dirty="0">
              <a:solidFill>
                <a:srgbClr val="00000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es-ES" sz="24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es-ES" sz="2400" b="1" dirty="0">
              <a:solidFill>
                <a:srgbClr val="00000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es-ES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245F72FD-87F8-4ACC-9584-49DC31425D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1"/>
          <a:stretch/>
        </p:blipFill>
        <p:spPr>
          <a:xfrm>
            <a:off x="251000" y="4658044"/>
            <a:ext cx="2560281" cy="1835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52398307-D461-474F-A9CE-B75DD5CACD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5" t="42170"/>
          <a:stretch/>
        </p:blipFill>
        <p:spPr>
          <a:xfrm>
            <a:off x="3097115" y="4655279"/>
            <a:ext cx="3756301" cy="1835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DD69C3E-401F-408C-9522-9F69B537F9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263" y="4658044"/>
            <a:ext cx="2449329" cy="1832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F8C9CA05-2397-4276-887E-41DDC17547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588" y="4655279"/>
            <a:ext cx="2458946" cy="1839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6999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DAEB78DE-6993-48CE-A9D1-AAFC9A7CC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03" y="4679466"/>
            <a:ext cx="2242950" cy="167834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76B468F-C6FE-46AD-A881-F169CAA39F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551" y="4403441"/>
            <a:ext cx="2914070" cy="21805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7B572B1-E251-4B74-B9DB-CE69FD0CB8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920" y="4403442"/>
            <a:ext cx="2914069" cy="218051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6" name="Marcador de contenido 4">
            <a:extLst>
              <a:ext uri="{FF2B5EF4-FFF2-40B4-BE49-F238E27FC236}">
                <a16:creationId xmlns:a16="http://schemas.microsoft.com/office/drawing/2014/main" id="{2B41A503-4023-4047-98C7-605FE524ED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533" y="4403441"/>
            <a:ext cx="2980736" cy="223039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C070E0-1C3C-40AB-A9C8-1D52CC769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35" y="406352"/>
            <a:ext cx="3728529" cy="27968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993BCB-7DFC-429A-B48E-4DAEFCA2C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1191" y="406352"/>
            <a:ext cx="3728529" cy="2796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B6805B-8430-446F-8C01-A1116A80F5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7463870" y="741526"/>
            <a:ext cx="2813289" cy="21099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FE4B058-3F29-47E2-A4B9-5588CC155D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9730373" y="758013"/>
            <a:ext cx="2813288" cy="210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56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FBE4300-544A-4B9A-8B4B-B02FD9CA18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95" t="20899" r="21179" b="8455"/>
          <a:stretch/>
        </p:blipFill>
        <p:spPr>
          <a:xfrm>
            <a:off x="314864" y="168326"/>
            <a:ext cx="11494698" cy="66929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5453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DD519AC-7392-4C53-9E3F-08F1208BC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Gracias</a:t>
            </a:r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9A294210-0A3A-40B7-8019-FDFD9DA75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r>
              <a:rPr lang="es-ES" dirty="0">
                <a:hlinkClick r:id="rId3"/>
              </a:rPr>
              <a:t>Onesimo.delrio@Itacyl.es</a:t>
            </a:r>
            <a:endParaRPr lang="es-ES" dirty="0"/>
          </a:p>
          <a:p>
            <a:endParaRPr lang="es-ES" dirty="0"/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A02A293F-91B7-40E6-B378-A5EED474FF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9696" b="29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440434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309232_TF33468121" id="{425C73E4-7534-4CBC-AB8A-3EBD4BFC791A}" vid="{679434A2-599E-41CE-A0B2-AE219939D39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0CE401-796E-4493-905E-4DDA5AF62AB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costera</Template>
  <TotalTime>0</TotalTime>
  <Words>1752</Words>
  <Application>Microsoft Office PowerPoint</Application>
  <PresentationFormat>Panorámica</PresentationFormat>
  <Paragraphs>155</Paragraphs>
  <Slides>29</Slides>
  <Notes>15</Notes>
  <HiddenSlides>3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9" baseType="lpstr">
      <vt:lpstr>Aharoni</vt:lpstr>
      <vt:lpstr>Arial</vt:lpstr>
      <vt:lpstr>Calibri</vt:lpstr>
      <vt:lpstr>Calibri Light</vt:lpstr>
      <vt:lpstr>Corbel Light</vt:lpstr>
      <vt:lpstr>Courier New</vt:lpstr>
      <vt:lpstr>Symbol</vt:lpstr>
      <vt:lpstr>Times New Roman</vt:lpstr>
      <vt:lpstr>Wingdings</vt:lpstr>
      <vt:lpstr>Tema de Office</vt:lpstr>
      <vt:lpstr>EL RIEGO A BAJA PRESIÓN: UNA OPCIÓN VIABLE  Experimentación en riego de baja presión y aplicación de nuevas tecnologías en los cultivos de regadío de Castilla y León (PROYECTO REBAPRES)</vt:lpstr>
      <vt:lpstr>superficie de regadío en Castilla y león</vt:lpstr>
      <vt:lpstr>Sistemas de riego en castilla y león</vt:lpstr>
      <vt:lpstr>REBAPRES</vt:lpstr>
      <vt:lpstr>ANTECEDENTES Y OBJETIVOS DEL PROYECTO rebapres</vt:lpstr>
      <vt:lpstr>FUTURO DE LOS SISTEMAS DE RIEGO EN CASTILLA Y LEÓN </vt:lpstr>
      <vt:lpstr>FUTURO DE LOS SISTEMAS DE RIEGO EN CASTILLA Y LEÓN </vt:lpstr>
      <vt:lpstr>ANTECEDENTES</vt:lpstr>
      <vt:lpstr>HIPÓTESIS DE PARTIDA</vt:lpstr>
      <vt:lpstr>OBJETIVOS E IMPACTO DEL PROYECTO</vt:lpstr>
      <vt:lpstr>Presentación de PowerPoint</vt:lpstr>
      <vt:lpstr>Materiales y métodos</vt:lpstr>
      <vt:lpstr>Presentación de PowerPoint</vt:lpstr>
      <vt:lpstr>Presentación de PowerPoint</vt:lpstr>
      <vt:lpstr>Presentación de PowerPoint</vt:lpstr>
      <vt:lpstr>PARCELAS DE ENSAYO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2025-01-28T10:40:13Z</dcterms:created>
  <dcterms:modified xsi:type="dcterms:W3CDTF">2026-10-16T09:34:54Z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