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72" r:id="rId1"/>
  </p:sldMasterIdLst>
  <p:notesMasterIdLst>
    <p:notesMasterId r:id="rId23"/>
  </p:notesMasterIdLst>
  <p:handoutMasterIdLst>
    <p:handoutMasterId r:id="rId24"/>
  </p:handoutMasterIdLst>
  <p:sldIdLst>
    <p:sldId id="313" r:id="rId2"/>
    <p:sldId id="559" r:id="rId3"/>
    <p:sldId id="714" r:id="rId4"/>
    <p:sldId id="689" r:id="rId5"/>
    <p:sldId id="710" r:id="rId6"/>
    <p:sldId id="690" r:id="rId7"/>
    <p:sldId id="706" r:id="rId8"/>
    <p:sldId id="701" r:id="rId9"/>
    <p:sldId id="698" r:id="rId10"/>
    <p:sldId id="700" r:id="rId11"/>
    <p:sldId id="694" r:id="rId12"/>
    <p:sldId id="716" r:id="rId13"/>
    <p:sldId id="702" r:id="rId14"/>
    <p:sldId id="715" r:id="rId15"/>
    <p:sldId id="717" r:id="rId16"/>
    <p:sldId id="707" r:id="rId17"/>
    <p:sldId id="709" r:id="rId18"/>
    <p:sldId id="712" r:id="rId19"/>
    <p:sldId id="711" r:id="rId20"/>
    <p:sldId id="699" r:id="rId21"/>
    <p:sldId id="462" r:id="rId2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vi" initials="J" lastIdx="1" clrIdx="0">
    <p:extLst>
      <p:ext uri="{19B8F6BF-5375-455C-9EA6-DF929625EA0E}">
        <p15:presenceInfo xmlns:p15="http://schemas.microsoft.com/office/powerpoint/2012/main" userId="Jav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AB"/>
    <a:srgbClr val="FF8181"/>
    <a:srgbClr val="DBEEF4"/>
    <a:srgbClr val="EBF1DE"/>
    <a:srgbClr val="D2ECB6"/>
    <a:srgbClr val="FFFF9B"/>
    <a:srgbClr val="8E5332"/>
    <a:srgbClr val="C49500"/>
    <a:srgbClr val="CFB79D"/>
    <a:srgbClr val="C3CBF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81" autoAdjust="0"/>
    <p:restoredTop sz="93801" autoAdjust="0"/>
  </p:normalViewPr>
  <p:slideViewPr>
    <p:cSldViewPr snapToGrid="0">
      <p:cViewPr varScale="1">
        <p:scale>
          <a:sx n="107" d="100"/>
          <a:sy n="107" d="100"/>
        </p:scale>
        <p:origin x="252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15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FFA9A48-E93E-4701-9587-92D1978F4B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873F620-15C8-4850-9C1D-F07FE4C4BE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F8109-96DC-4BC6-A0EE-FA64AB677C8B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3BBCF6D-9146-4482-8674-2B4264D0CD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36B037E-8F55-47DD-A948-EA66089080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8D77B-D88B-4B6C-95AE-D304961E0A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0404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8C4EB-86C4-4810-8C0A-5C935C798FBA}" type="datetimeFigureOut">
              <a:rPr lang="es-ES" smtClean="0"/>
              <a:t>06/09/2026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F7772-3B70-4206-AE71-A6517A687DB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84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09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sz="1200" b="1" dirty="0">
                <a:solidFill>
                  <a:schemeClr val="bg2">
                    <a:lumMod val="25000"/>
                  </a:schemeClr>
                </a:solidFill>
              </a:rPr>
              <a:t>Amarillo, verde o turquesa: Vegetación vigorosa (regadíos)</a:t>
            </a:r>
          </a:p>
          <a:p>
            <a:pPr marL="171450" indent="-171450">
              <a:buFontTx/>
              <a:buChar char="-"/>
            </a:pPr>
            <a:r>
              <a:rPr lang="es-ES" sz="1200" b="1" dirty="0">
                <a:solidFill>
                  <a:schemeClr val="bg2">
                    <a:lumMod val="25000"/>
                  </a:schemeClr>
                </a:solidFill>
              </a:rPr>
              <a:t>Rojo: suelo desnudo húmedo o rugoso</a:t>
            </a:r>
          </a:p>
          <a:p>
            <a:pPr marL="171450" indent="-171450">
              <a:buFontTx/>
              <a:buChar char="-"/>
            </a:pPr>
            <a:r>
              <a:rPr lang="es-ES" sz="1200" b="1" dirty="0">
                <a:solidFill>
                  <a:schemeClr val="bg2">
                    <a:lumMod val="25000"/>
                  </a:schemeClr>
                </a:solidFill>
              </a:rPr>
              <a:t>Azul: vegetación o suelo desnudo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1997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/>
              <a:t>FOI_ID: 2024500065</a:t>
            </a:r>
          </a:p>
          <a:p>
            <a:r>
              <a:rPr lang="es-ES" sz="1200" dirty="0"/>
              <a:t>FOI_ID: 2024602689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186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/>
              <a:t>FOI_ID: 2024500065</a:t>
            </a:r>
          </a:p>
          <a:p>
            <a:r>
              <a:rPr lang="es-ES" sz="1200" dirty="0"/>
              <a:t>FOI_ID: 2024602689</a:t>
            </a:r>
          </a:p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296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19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643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527243"/>
            <a:ext cx="10058400" cy="4341851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10" name="Título 9">
            <a:extLst>
              <a:ext uri="{FF2B5EF4-FFF2-40B4-BE49-F238E27FC236}">
                <a16:creationId xmlns:a16="http://schemas.microsoft.com/office/drawing/2014/main" id="{39CA6F58-E60D-483E-BA38-65ACF32E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92579"/>
            <a:ext cx="10058400" cy="968440"/>
          </a:xfrm>
        </p:spPr>
        <p:txBody>
          <a:bodyPr/>
          <a:lstStyle>
            <a:lvl1pPr>
              <a:defRPr sz="36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4BC24F-EA14-4CD0-886A-64E4852CB6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E24B7DD-7137-467F-B47F-4E5EF7E5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F8F8509C-A249-45E6-82F2-074ECA227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85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24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55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65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53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12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07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16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44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64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" y="6682902"/>
            <a:ext cx="12192000" cy="17509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8900" y="87208"/>
            <a:ext cx="10058400" cy="99342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8900" y="1366925"/>
            <a:ext cx="10058400" cy="443914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1143000" y="1207421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4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gustavo.rio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2.jpe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.jpeg"/><Relationship Id="rId4" Type="http://schemas.openxmlformats.org/officeDocument/2006/relationships/image" Target="../media/image17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svg"/><Relationship Id="rId18" Type="http://schemas.openxmlformats.org/officeDocument/2006/relationships/image" Target="../media/image75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74.png"/><Relationship Id="rId2" Type="http://schemas.openxmlformats.org/officeDocument/2006/relationships/image" Target="../media/image34.png"/><Relationship Id="rId16" Type="http://schemas.openxmlformats.org/officeDocument/2006/relationships/image" Target="../media/image73.png"/><Relationship Id="rId20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72.png"/><Relationship Id="rId10" Type="http://schemas.openxmlformats.org/officeDocument/2006/relationships/image" Target="../media/image43.png"/><Relationship Id="rId19" Type="http://schemas.openxmlformats.org/officeDocument/2006/relationships/image" Target="../media/image76.png"/><Relationship Id="rId4" Type="http://schemas.openxmlformats.org/officeDocument/2006/relationships/image" Target="../media/image36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87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89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59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2.jpeg"/><Relationship Id="rId4" Type="http://schemas.openxmlformats.org/officeDocument/2006/relationships/image" Target="../media/image62.png"/><Relationship Id="rId9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95.png"/><Relationship Id="rId3" Type="http://schemas.openxmlformats.org/officeDocument/2006/relationships/image" Target="../media/image68.png"/><Relationship Id="rId7" Type="http://schemas.openxmlformats.org/officeDocument/2006/relationships/image" Target="../media/image51.png"/><Relationship Id="rId2" Type="http://schemas.openxmlformats.org/officeDocument/2006/relationships/image" Target="../media/image67.png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6.png"/><Relationship Id="rId5" Type="http://schemas.openxmlformats.org/officeDocument/2006/relationships/image" Target="../media/image49.png"/><Relationship Id="rId15" Type="http://schemas.openxmlformats.org/officeDocument/2006/relationships/image" Target="../media/image89.png"/><Relationship Id="rId10" Type="http://schemas.openxmlformats.org/officeDocument/2006/relationships/image" Target="../media/image55.png"/><Relationship Id="rId4" Type="http://schemas.openxmlformats.org/officeDocument/2006/relationships/image" Target="../media/image48.png"/><Relationship Id="rId9" Type="http://schemas.openxmlformats.org/officeDocument/2006/relationships/image" Target="../media/image54.png"/><Relationship Id="rId14" Type="http://schemas.openxmlformats.org/officeDocument/2006/relationships/image" Target="../media/image9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71.png"/><Relationship Id="rId3" Type="http://schemas.openxmlformats.org/officeDocument/2006/relationships/image" Target="../media/image68.png"/><Relationship Id="rId7" Type="http://schemas.openxmlformats.org/officeDocument/2006/relationships/image" Target="../media/image50.png"/><Relationship Id="rId12" Type="http://schemas.openxmlformats.org/officeDocument/2006/relationships/image" Target="../media/image56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5.png"/><Relationship Id="rId5" Type="http://schemas.openxmlformats.org/officeDocument/2006/relationships/image" Target="../media/image48.png"/><Relationship Id="rId15" Type="http://schemas.openxmlformats.org/officeDocument/2006/relationships/image" Target="../media/image2.jpeg"/><Relationship Id="rId10" Type="http://schemas.openxmlformats.org/officeDocument/2006/relationships/image" Target="../media/image54.png"/><Relationship Id="rId4" Type="http://schemas.openxmlformats.org/officeDocument/2006/relationships/image" Target="../media/image70.png"/><Relationship Id="rId9" Type="http://schemas.openxmlformats.org/officeDocument/2006/relationships/image" Target="../media/image53.png"/><Relationship Id="rId14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8.png"/><Relationship Id="rId9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1999" cy="63530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26" y="139428"/>
            <a:ext cx="4884948" cy="101959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CD3DC173-A84F-4EB1-AE62-A4338AA9DFFA}"/>
              </a:ext>
            </a:extLst>
          </p:cNvPr>
          <p:cNvSpPr txBox="1">
            <a:spLocks/>
          </p:cNvSpPr>
          <p:nvPr/>
        </p:nvSpPr>
        <p:spPr>
          <a:xfrm>
            <a:off x="-1" y="6329186"/>
            <a:ext cx="12191999" cy="528813"/>
          </a:xfrm>
          <a:prstGeom prst="rect">
            <a:avLst/>
          </a:prstGeom>
          <a:solidFill>
            <a:schemeClr val="bg1">
              <a:alpha val="48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1400" i="1" dirty="0">
              <a:solidFill>
                <a:srgbClr val="002060"/>
              </a:solidFill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2CF4F170-8223-47D0-A597-E4C246C618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0541" y="1457887"/>
            <a:ext cx="9918700" cy="1545180"/>
          </a:xfrm>
          <a:solidFill>
            <a:schemeClr val="bg2">
              <a:alpha val="46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GB" sz="4400" b="1" cap="none" spc="0" dirty="0">
                <a:ln w="0"/>
                <a:gradFill>
                  <a:gsLst>
                    <a:gs pos="15000">
                      <a:schemeClr val="bg1"/>
                    </a:gs>
                    <a:gs pos="30000">
                      <a:schemeClr val="tx1"/>
                    </a:gs>
                  </a:gsLst>
                  <a:lin ang="5400000"/>
                </a:gradFill>
                <a:ea typeface="+mj-ea"/>
                <a:cs typeface="+mj-cs"/>
              </a:rPr>
              <a:t>Integrating Meteorological Data into the AMS of Castilla y León Paying Agency</a:t>
            </a:r>
            <a:endParaRPr lang="es-ES" sz="4400" b="1" cap="none" spc="0" dirty="0">
              <a:ln w="0"/>
              <a:gradFill>
                <a:gsLst>
                  <a:gs pos="15000">
                    <a:schemeClr val="bg1"/>
                  </a:gs>
                  <a:gs pos="30000">
                    <a:schemeClr val="tx1"/>
                  </a:gs>
                </a:gsLst>
                <a:lin ang="5400000"/>
              </a:gradFill>
              <a:ea typeface="+mj-ea"/>
              <a:cs typeface="+mj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774E39-8B29-47CA-ABF9-3344710C82A8}"/>
              </a:ext>
            </a:extLst>
          </p:cNvPr>
          <p:cNvSpPr txBox="1"/>
          <p:nvPr/>
        </p:nvSpPr>
        <p:spPr>
          <a:xfrm>
            <a:off x="8480230" y="6353100"/>
            <a:ext cx="187955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i="1" dirty="0"/>
              <a:t>Félix Hernando Sancho </a:t>
            </a:r>
            <a:br>
              <a:rPr lang="pt-BR" sz="1400" i="1" dirty="0"/>
            </a:br>
            <a:r>
              <a:rPr lang="pt-BR" sz="1200" i="1" dirty="0">
                <a:solidFill>
                  <a:srgbClr val="002060"/>
                </a:solidFill>
              </a:rPr>
              <a:t>hersanfe@itacyl.es</a:t>
            </a:r>
            <a:endParaRPr lang="es-ES" sz="1200" i="1" dirty="0">
              <a:solidFill>
                <a:srgbClr val="002060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B5F735F-D3DB-4528-B70E-8A62E77BA322}"/>
              </a:ext>
            </a:extLst>
          </p:cNvPr>
          <p:cNvSpPr txBox="1"/>
          <p:nvPr/>
        </p:nvSpPr>
        <p:spPr>
          <a:xfrm>
            <a:off x="4485128" y="6365557"/>
            <a:ext cx="167545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 dirty="0"/>
              <a:t>Rubén Negro Martín</a:t>
            </a:r>
          </a:p>
          <a:p>
            <a:pPr algn="ctr"/>
            <a:r>
              <a:rPr lang="es-ES" sz="1200" i="1" dirty="0">
                <a:solidFill>
                  <a:srgbClr val="002060"/>
                </a:solidFill>
              </a:rPr>
              <a:t> ita-negmarru@itacyl.es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B795720-36CA-4F5D-9AC6-729702BDAAE1}"/>
              </a:ext>
            </a:extLst>
          </p:cNvPr>
          <p:cNvSpPr txBox="1"/>
          <p:nvPr/>
        </p:nvSpPr>
        <p:spPr>
          <a:xfrm>
            <a:off x="2290039" y="6365556"/>
            <a:ext cx="194700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 dirty="0"/>
              <a:t>Alberto Gutiérrez García</a:t>
            </a:r>
            <a:br>
              <a:rPr lang="pt-BR" sz="1400" i="1" dirty="0"/>
            </a:br>
            <a:r>
              <a:rPr lang="es-ES" sz="1200" i="1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ita-gutgaral@itacyl.es</a:t>
            </a:r>
            <a:endParaRPr lang="es-ES" sz="1200" i="1" dirty="0">
              <a:solidFill>
                <a:srgbClr val="00206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3C97166-117E-4C0E-9E62-6E6D9A7EBA74}"/>
              </a:ext>
            </a:extLst>
          </p:cNvPr>
          <p:cNvSpPr txBox="1"/>
          <p:nvPr/>
        </p:nvSpPr>
        <p:spPr>
          <a:xfrm>
            <a:off x="6381236" y="6365557"/>
            <a:ext cx="19255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i="1" dirty="0"/>
              <a:t>Miriam Cabrero Carrera</a:t>
            </a:r>
          </a:p>
          <a:p>
            <a:pPr algn="ctr"/>
            <a:r>
              <a:rPr lang="es-ES" sz="1200" i="1" dirty="0">
                <a:solidFill>
                  <a:srgbClr val="002060"/>
                </a:solidFill>
              </a:rPr>
              <a:t> cabcarmi@itacyl.es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98C458F-C8A2-47EB-BB69-6C1D8D7CBD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9005" y="3427422"/>
            <a:ext cx="4753985" cy="192983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54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5B62245-00EA-4126-8989-0E225C36D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2" y="1561799"/>
            <a:ext cx="4707768" cy="33621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Título 2">
            <a:extLst>
              <a:ext uri="{FF2B5EF4-FFF2-40B4-BE49-F238E27FC236}">
                <a16:creationId xmlns:a16="http://schemas.microsoft.com/office/drawing/2014/main" id="{C53F9E91-365F-4E11-A0FA-B0969AFC1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866FBD8-C24D-4683-9F87-82639B6286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08AF7E0-76C6-49EA-92C2-C65C7BE1F056}"/>
              </a:ext>
            </a:extLst>
          </p:cNvPr>
          <p:cNvSpPr txBox="1"/>
          <p:nvPr/>
        </p:nvSpPr>
        <p:spPr>
          <a:xfrm>
            <a:off x="5995269" y="3691146"/>
            <a:ext cx="491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 in </a:t>
            </a:r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CyL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D031BF1-8286-43B5-9C97-B3D7C4C88573}"/>
              </a:ext>
            </a:extLst>
          </p:cNvPr>
          <p:cNvCxnSpPr>
            <a:cxnSpLocks/>
          </p:cNvCxnSpPr>
          <p:nvPr/>
        </p:nvCxnSpPr>
        <p:spPr>
          <a:xfrm>
            <a:off x="5933046" y="4195653"/>
            <a:ext cx="4832214" cy="0"/>
          </a:xfrm>
          <a:prstGeom prst="line">
            <a:avLst/>
          </a:prstGeom>
          <a:ln w="34925" cmpd="dbl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6BD012-FB79-410D-A50C-57FBE3F3C250}"/>
              </a:ext>
            </a:extLst>
          </p:cNvPr>
          <p:cNvSpPr txBox="1"/>
          <p:nvPr/>
        </p:nvSpPr>
        <p:spPr>
          <a:xfrm>
            <a:off x="5914574" y="4301566"/>
            <a:ext cx="517612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Total </a:t>
            </a:r>
            <a:r>
              <a:rPr lang="es-ES" sz="2200" dirty="0" err="1"/>
              <a:t>area</a:t>
            </a:r>
            <a:r>
              <a:rPr lang="es-ES" sz="2200" dirty="0"/>
              <a:t> </a:t>
            </a:r>
            <a:r>
              <a:rPr lang="es-ES" sz="2200" dirty="0" err="1"/>
              <a:t>of</a:t>
            </a:r>
            <a:r>
              <a:rPr lang="es-ES" sz="2200" dirty="0"/>
              <a:t> </a:t>
            </a:r>
            <a:r>
              <a:rPr lang="es-ES" sz="2200" dirty="0" err="1"/>
              <a:t>CyL</a:t>
            </a:r>
            <a:r>
              <a:rPr lang="es-ES" sz="2200" dirty="0"/>
              <a:t>: </a:t>
            </a:r>
            <a:r>
              <a:rPr lang="es-ES" sz="2200" b="1" dirty="0"/>
              <a:t> ≈ 95,000 Km</a:t>
            </a:r>
            <a:r>
              <a:rPr lang="es-ES" sz="2200" b="1" baseline="30000" dirty="0"/>
              <a:t>2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Total arable: &gt; </a:t>
            </a:r>
            <a:r>
              <a:rPr lang="es-ES" sz="2200" b="1" dirty="0"/>
              <a:t>55,000 Km</a:t>
            </a:r>
            <a:r>
              <a:rPr lang="es-ES" sz="2200" b="1" baseline="30000" dirty="0"/>
              <a:t>2</a:t>
            </a:r>
            <a:endParaRPr lang="es-ES" sz="2200" b="1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CAP </a:t>
            </a:r>
            <a:r>
              <a:rPr lang="es-ES" sz="2200" dirty="0" err="1"/>
              <a:t>Supported</a:t>
            </a:r>
            <a:r>
              <a:rPr lang="es-ES" sz="2200" dirty="0"/>
              <a:t> </a:t>
            </a:r>
            <a:r>
              <a:rPr lang="es-ES" sz="2200" dirty="0" err="1"/>
              <a:t>area</a:t>
            </a:r>
            <a:r>
              <a:rPr lang="es-ES" sz="2200" dirty="0"/>
              <a:t>: </a:t>
            </a:r>
            <a:r>
              <a:rPr lang="es-ES" sz="2200" b="1" dirty="0"/>
              <a:t>52,059.87 Km</a:t>
            </a:r>
            <a:r>
              <a:rPr lang="es-ES" sz="2200" b="1" baseline="30000" dirty="0"/>
              <a:t>2</a:t>
            </a:r>
            <a:endParaRPr lang="es-ES" sz="2200" b="1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Dossiers: </a:t>
            </a:r>
            <a:r>
              <a:rPr lang="es-ES" sz="2200" b="1" dirty="0"/>
              <a:t>53,301</a:t>
            </a:r>
            <a:endParaRPr lang="en-GB" sz="22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9A16290-DF18-448E-9C72-79A8471041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509" y="2426551"/>
            <a:ext cx="2346455" cy="103642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3DCAC3E-BE4C-4EE8-9E65-D474D645C2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5246" y="2445256"/>
            <a:ext cx="2238924" cy="6800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7283F866-3100-4E69-AF4D-469E28077687}"/>
              </a:ext>
            </a:extLst>
          </p:cNvPr>
          <p:cNvSpPr txBox="1"/>
          <p:nvPr/>
        </p:nvSpPr>
        <p:spPr>
          <a:xfrm>
            <a:off x="5914574" y="1207430"/>
            <a:ext cx="491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Joint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effort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GB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C6B0893C-1289-4286-83F1-FC4817E84D73}"/>
              </a:ext>
            </a:extLst>
          </p:cNvPr>
          <p:cNvCxnSpPr>
            <a:cxnSpLocks/>
          </p:cNvCxnSpPr>
          <p:nvPr/>
        </p:nvCxnSpPr>
        <p:spPr>
          <a:xfrm>
            <a:off x="5852351" y="1711937"/>
            <a:ext cx="4832214" cy="0"/>
          </a:xfrm>
          <a:prstGeom prst="line">
            <a:avLst/>
          </a:prstGeom>
          <a:ln w="34925" cmpd="dbl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echa: a la izquierda y derecha 18">
            <a:extLst>
              <a:ext uri="{FF2B5EF4-FFF2-40B4-BE49-F238E27FC236}">
                <a16:creationId xmlns:a16="http://schemas.microsoft.com/office/drawing/2014/main" id="{7AA8E414-DE93-4996-8BDF-925BAB410BCD}"/>
              </a:ext>
            </a:extLst>
          </p:cNvPr>
          <p:cNvSpPr/>
          <p:nvPr/>
        </p:nvSpPr>
        <p:spPr>
          <a:xfrm>
            <a:off x="7890553" y="2636371"/>
            <a:ext cx="1313911" cy="315715"/>
          </a:xfrm>
          <a:prstGeom prst="leftRightArrow">
            <a:avLst>
              <a:gd name="adj1" fmla="val 50000"/>
              <a:gd name="adj2" fmla="val 111633"/>
            </a:avLst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D8F19CD-FCB9-4AB7-A363-FC079537B8E2}"/>
              </a:ext>
            </a:extLst>
          </p:cNvPr>
          <p:cNvSpPr txBox="1"/>
          <p:nvPr/>
        </p:nvSpPr>
        <p:spPr>
          <a:xfrm>
            <a:off x="5424046" y="1880756"/>
            <a:ext cx="2409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Management </a:t>
            </a:r>
            <a:r>
              <a:rPr lang="es-E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Segment</a:t>
            </a:r>
            <a:endParaRPr lang="en-GB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F535C50-5E8A-41DF-BD62-C8E61CA73ABC}"/>
              </a:ext>
            </a:extLst>
          </p:cNvPr>
          <p:cNvSpPr txBox="1"/>
          <p:nvPr/>
        </p:nvSpPr>
        <p:spPr>
          <a:xfrm>
            <a:off x="9398465" y="1838515"/>
            <a:ext cx="223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Technological</a:t>
            </a:r>
            <a:r>
              <a:rPr lang="es-E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</a:t>
            </a:r>
            <a:endParaRPr lang="en-GB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834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3EEC0F5-273D-4660-B1FF-6896D33EDF7E}"/>
              </a:ext>
            </a:extLst>
          </p:cNvPr>
          <p:cNvSpPr txBox="1"/>
          <p:nvPr/>
        </p:nvSpPr>
        <p:spPr>
          <a:xfrm>
            <a:off x="1061596" y="2347326"/>
            <a:ext cx="98557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</a:t>
            </a:r>
            <a:r>
              <a:rPr lang="es-E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 in </a:t>
            </a:r>
            <a:r>
              <a:rPr lang="es-ES" sz="4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</a:t>
            </a:r>
            <a:r>
              <a:rPr lang="es-E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Monitoring</a:t>
            </a:r>
            <a:r>
              <a:rPr lang="es-E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System </a:t>
            </a:r>
            <a:r>
              <a:rPr lang="es-ES" sz="4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es-E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Castilla </a:t>
            </a:r>
            <a:r>
              <a:rPr lang="es-ES" sz="4000" b="1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León </a:t>
            </a:r>
            <a:endParaRPr lang="en-GB" sz="4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E8C6D778-2CB2-426C-B47F-4D4915EA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FB2B3D-3098-4EC3-9987-84DE6CB9514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318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85266A2F-75C6-4770-9E17-E596A3F43A00}"/>
              </a:ext>
            </a:extLst>
          </p:cNvPr>
          <p:cNvSpPr txBox="1"/>
          <p:nvPr/>
        </p:nvSpPr>
        <p:spPr>
          <a:xfrm>
            <a:off x="510988" y="1204347"/>
            <a:ext cx="11600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Monitoring System (AMS)</a:t>
            </a:r>
            <a:r>
              <a:rPr lang="en-US" sz="2400" dirty="0"/>
              <a:t>: </a:t>
            </a:r>
          </a:p>
          <a:p>
            <a:r>
              <a:rPr lang="en-US" sz="2400" dirty="0"/>
              <a:t>“</a:t>
            </a:r>
            <a:r>
              <a:rPr lang="en-GB" sz="2400" i="1" dirty="0"/>
              <a:t>a procedure of regular and systematic observation, tracking and assessment of agricultural activities and practices on agricultural areas by </a:t>
            </a:r>
            <a:r>
              <a:rPr lang="en-GB" sz="2400" b="1" i="1" dirty="0"/>
              <a:t>Copernicus Sentinels satellite</a:t>
            </a:r>
            <a:r>
              <a:rPr lang="en-GB" sz="2400" i="1" dirty="0"/>
              <a:t> data or other data with at least equivalent value.</a:t>
            </a:r>
            <a:r>
              <a:rPr lang="en-US" sz="2400" dirty="0"/>
              <a:t>”</a:t>
            </a:r>
            <a:r>
              <a:rPr lang="en-US" sz="2400" baseline="30000" dirty="0"/>
              <a:t>(1)</a:t>
            </a:r>
          </a:p>
        </p:txBody>
      </p:sp>
      <p:pic>
        <p:nvPicPr>
          <p:cNvPr id="2050" name="Picture 2" descr="Sentinel benevolent satellites">
            <a:extLst>
              <a:ext uri="{FF2B5EF4-FFF2-40B4-BE49-F238E27FC236}">
                <a16:creationId xmlns:a16="http://schemas.microsoft.com/office/drawing/2014/main" id="{E485D3EA-5376-400E-9C67-5B2E543E5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047" y="2933473"/>
            <a:ext cx="5284694" cy="297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B8EFA2E-B358-400D-B9C5-4FD80D422DB7}"/>
              </a:ext>
            </a:extLst>
          </p:cNvPr>
          <p:cNvSpPr txBox="1"/>
          <p:nvPr/>
        </p:nvSpPr>
        <p:spPr>
          <a:xfrm>
            <a:off x="4067735" y="5921923"/>
            <a:ext cx="40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/>
              <a:t>Fuente: https://www.thalesaleniaspace.com/en/press-releases/copernicus-sentinel-1d-earth-observation-satellite-successfully-launched</a:t>
            </a:r>
            <a:endParaRPr lang="en-GB" sz="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354D36-D9E4-48D7-B724-FB0C0B191C9D}"/>
              </a:ext>
            </a:extLst>
          </p:cNvPr>
          <p:cNvSpPr txBox="1"/>
          <p:nvPr/>
        </p:nvSpPr>
        <p:spPr>
          <a:xfrm>
            <a:off x="1234957" y="6391568"/>
            <a:ext cx="95254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baseline="30000" dirty="0"/>
              <a:t>(1)</a:t>
            </a:r>
            <a:r>
              <a:rPr lang="en-GB" sz="800" dirty="0"/>
              <a:t> Regulation (EU) 2021/2116 of the European Parliament and of the Council of 2 December 2021 on the financing, management and monitoring of the common agricultural policy and repealing Regulation (EU) No 1306/2013.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5EE55355-F4E1-4C49-9852-887643607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D7EC45A3-B574-43C8-A33F-9E542664A4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992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ntinel benevolent satellites">
            <a:extLst>
              <a:ext uri="{FF2B5EF4-FFF2-40B4-BE49-F238E27FC236}">
                <a16:creationId xmlns:a16="http://schemas.microsoft.com/office/drawing/2014/main" id="{E485D3EA-5376-400E-9C67-5B2E543E5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047" y="2926134"/>
            <a:ext cx="5284694" cy="297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B8EFA2E-B358-400D-B9C5-4FD80D422DB7}"/>
              </a:ext>
            </a:extLst>
          </p:cNvPr>
          <p:cNvSpPr txBox="1"/>
          <p:nvPr/>
        </p:nvSpPr>
        <p:spPr>
          <a:xfrm>
            <a:off x="4067735" y="5914584"/>
            <a:ext cx="4056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/>
              <a:t>Fuente: https://www.thalesaleniaspace.com/en/press-releases/copernicus-sentinel-1d-earth-observation-satellite-successfully-launched</a:t>
            </a:r>
            <a:endParaRPr lang="en-GB" sz="8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354D36-D9E4-48D7-B724-FB0C0B191C9D}"/>
              </a:ext>
            </a:extLst>
          </p:cNvPr>
          <p:cNvSpPr txBox="1"/>
          <p:nvPr/>
        </p:nvSpPr>
        <p:spPr>
          <a:xfrm>
            <a:off x="1004047" y="6410040"/>
            <a:ext cx="11502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baseline="30000" dirty="0"/>
              <a:t>(1)</a:t>
            </a:r>
            <a:r>
              <a:rPr lang="es-ES" sz="800" dirty="0"/>
              <a:t> REGLAMENTO (UE) 2021/2116 DEL PARLAMENTO EUROPEO Y DEL CONSEJO de 2 de diciembre de 2021 sobre la financiación, la gestión y el seguimiento de la política agrícola común y por el que se deroga el Reglamento (UE) </a:t>
            </a:r>
            <a:r>
              <a:rPr lang="es-ES" sz="800" dirty="0" err="1"/>
              <a:t>n.o</a:t>
            </a:r>
            <a:r>
              <a:rPr lang="es-ES" sz="800" dirty="0"/>
              <a:t> 1306/2013</a:t>
            </a:r>
            <a:endParaRPr lang="en-GB" sz="800" dirty="0"/>
          </a:p>
        </p:txBody>
      </p:sp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56FCE6B2-D2F2-4C7D-B46D-3B21150564C4}"/>
              </a:ext>
            </a:extLst>
          </p:cNvPr>
          <p:cNvSpPr/>
          <p:nvPr/>
        </p:nvSpPr>
        <p:spPr>
          <a:xfrm rot="10800000">
            <a:off x="7597587" y="3177157"/>
            <a:ext cx="1394012" cy="215444"/>
          </a:xfrm>
          <a:prstGeom prst="rightArrow">
            <a:avLst>
              <a:gd name="adj1" fmla="val 50000"/>
              <a:gd name="adj2" fmla="val 8518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88868266-B748-489C-97F3-CCE30FC8469C}"/>
              </a:ext>
            </a:extLst>
          </p:cNvPr>
          <p:cNvSpPr/>
          <p:nvPr/>
        </p:nvSpPr>
        <p:spPr>
          <a:xfrm rot="10800000">
            <a:off x="7749987" y="3620125"/>
            <a:ext cx="1394012" cy="215444"/>
          </a:xfrm>
          <a:prstGeom prst="rightArrow">
            <a:avLst>
              <a:gd name="adj1" fmla="val 50000"/>
              <a:gd name="adj2" fmla="val 85181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A9F241-417E-4D30-9776-4ED15EABA9F6}"/>
              </a:ext>
            </a:extLst>
          </p:cNvPr>
          <p:cNvSpPr txBox="1"/>
          <p:nvPr/>
        </p:nvSpPr>
        <p:spPr>
          <a:xfrm>
            <a:off x="510988" y="1219266"/>
            <a:ext cx="116008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Monitoring System (AMS)</a:t>
            </a:r>
            <a:r>
              <a:rPr lang="en-US" sz="2400" dirty="0"/>
              <a:t>: </a:t>
            </a:r>
          </a:p>
          <a:p>
            <a:r>
              <a:rPr lang="en-US" sz="2400" dirty="0"/>
              <a:t>“</a:t>
            </a:r>
            <a:r>
              <a:rPr lang="en-GB" sz="2400" i="1" dirty="0"/>
              <a:t>a procedure of regular and systematic observation, tracking and assessment of agricultural activities and practices on agricultural areas by Copernicus </a:t>
            </a:r>
            <a:r>
              <a:rPr lang="en-GB" sz="2400" b="1" i="1" dirty="0"/>
              <a:t>Sentinels satellite </a:t>
            </a:r>
            <a:r>
              <a:rPr lang="en-GB" sz="2400" i="1" dirty="0"/>
              <a:t>data or other data with at least equivalent value.</a:t>
            </a:r>
            <a:r>
              <a:rPr lang="en-US" sz="2400" dirty="0"/>
              <a:t>”</a:t>
            </a:r>
            <a:r>
              <a:rPr lang="en-US" sz="2400" baseline="30000" dirty="0"/>
              <a:t>(1)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16B9E3E3-9162-4405-91EA-958379F5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E2A6D6A-C0D4-4E49-94AB-7741720A64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7135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SA - Datos de Sentinel">
            <a:extLst>
              <a:ext uri="{FF2B5EF4-FFF2-40B4-BE49-F238E27FC236}">
                <a16:creationId xmlns:a16="http://schemas.microsoft.com/office/drawing/2014/main" id="{F46A68D7-46DA-47D8-AD86-2E663650B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80" y="1743199"/>
            <a:ext cx="1994753" cy="11220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ESA - Una nueva era para la Observación de la Tierra">
            <a:extLst>
              <a:ext uri="{FF2B5EF4-FFF2-40B4-BE49-F238E27FC236}">
                <a16:creationId xmlns:a16="http://schemas.microsoft.com/office/drawing/2014/main" id="{299F120F-1C7D-4FC2-ACD4-6A37C0BE3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873" y="1717834"/>
            <a:ext cx="1992934" cy="112204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465B0FC-1B49-404B-A249-229CE90204B5}"/>
              </a:ext>
            </a:extLst>
          </p:cNvPr>
          <p:cNvSpPr txBox="1"/>
          <p:nvPr/>
        </p:nvSpPr>
        <p:spPr>
          <a:xfrm>
            <a:off x="935417" y="1339142"/>
            <a:ext cx="12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Sentinel-2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0D457-5E44-47DB-B037-A106774FF249}"/>
              </a:ext>
            </a:extLst>
          </p:cNvPr>
          <p:cNvSpPr txBox="1"/>
          <p:nvPr/>
        </p:nvSpPr>
        <p:spPr>
          <a:xfrm>
            <a:off x="9791333" y="1259781"/>
            <a:ext cx="12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Sentinel-1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8C5759A-E238-4FC2-BCC3-73C38B2A4408}"/>
              </a:ext>
            </a:extLst>
          </p:cNvPr>
          <p:cNvSpPr txBox="1"/>
          <p:nvPr/>
        </p:nvSpPr>
        <p:spPr>
          <a:xfrm>
            <a:off x="309870" y="2921926"/>
            <a:ext cx="2976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Pasive optical sensor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13 bands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Vegetation Activity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Cloud limitation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Direct interpretation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FEFB300-35CA-4E64-B485-71B5D0EAB5F2}"/>
              </a:ext>
            </a:extLst>
          </p:cNvPr>
          <p:cNvSpPr txBox="1"/>
          <p:nvPr/>
        </p:nvSpPr>
        <p:spPr>
          <a:xfrm>
            <a:off x="8665700" y="2943819"/>
            <a:ext cx="36366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Active sensor: microwaves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GRD products: VV, VH (dual-pol)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Coverage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Dielectric properties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Challenging interpretation</a:t>
            </a:r>
          </a:p>
        </p:txBody>
      </p:sp>
      <p:pic>
        <p:nvPicPr>
          <p:cNvPr id="21" name="Picture 2" descr="https://www.cursosteledeteccion.com/wp-content/uploads/2019/10/combinacion_bandas_sentinel.png">
            <a:extLst>
              <a:ext uri="{FF2B5EF4-FFF2-40B4-BE49-F238E27FC236}">
                <a16:creationId xmlns:a16="http://schemas.microsoft.com/office/drawing/2014/main" id="{8621C3F7-7EDE-43DE-BB99-1734BBD89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34278" y="3951203"/>
            <a:ext cx="2736724" cy="14156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Processamento De Dados De RADAR (Sentinel-1) Com O QGIS – Grupo  Utilizadores QGIS Portugal">
            <a:extLst>
              <a:ext uri="{FF2B5EF4-FFF2-40B4-BE49-F238E27FC236}">
                <a16:creationId xmlns:a16="http://schemas.microsoft.com/office/drawing/2014/main" id="{05764FC6-0F14-40F8-B53D-87B93EC8B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14590" y="2235509"/>
            <a:ext cx="4837267" cy="1415631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00AB5F51-9687-4349-A9C1-49012FEA620A}"/>
              </a:ext>
            </a:extLst>
          </p:cNvPr>
          <p:cNvGrpSpPr/>
          <p:nvPr/>
        </p:nvGrpSpPr>
        <p:grpSpPr>
          <a:xfrm>
            <a:off x="6479687" y="4100535"/>
            <a:ext cx="2037884" cy="1968418"/>
            <a:chOff x="7049905" y="1977761"/>
            <a:chExt cx="4612443" cy="4015776"/>
          </a:xfrm>
        </p:grpSpPr>
        <p:pic>
          <p:nvPicPr>
            <p:cNvPr id="19" name="Picture 2" descr="5f0f31e0-6fe3-4eb3-8596-c806ad965775">
              <a:extLst>
                <a:ext uri="{FF2B5EF4-FFF2-40B4-BE49-F238E27FC236}">
                  <a16:creationId xmlns:a16="http://schemas.microsoft.com/office/drawing/2014/main" id="{E384D3AC-1C9E-414C-ABC2-F8B6CC132D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0459" y="1977761"/>
              <a:ext cx="3651333" cy="2088376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" descr="aebd3ed4-fb13-4034-8892-4cbebf034f2c">
              <a:extLst>
                <a:ext uri="{FF2B5EF4-FFF2-40B4-BE49-F238E27FC236}">
                  <a16:creationId xmlns:a16="http://schemas.microsoft.com/office/drawing/2014/main" id="{3DDEC6C2-E2BB-4924-AB30-97A751597C6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049905" y="4066137"/>
              <a:ext cx="4612443" cy="192740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Imagen 17">
            <a:extLst>
              <a:ext uri="{FF2B5EF4-FFF2-40B4-BE49-F238E27FC236}">
                <a16:creationId xmlns:a16="http://schemas.microsoft.com/office/drawing/2014/main" id="{AE1D5424-4232-4836-9BAA-BBBAAAA37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3759" y="4643613"/>
            <a:ext cx="2728501" cy="196841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4A1F7B7-9E41-4F15-AE0A-4470D996B0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939" y="4652682"/>
            <a:ext cx="2808099" cy="1959349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66C7C1A-97ED-4544-BAD5-B70D3256CADF}"/>
              </a:ext>
            </a:extLst>
          </p:cNvPr>
          <p:cNvCxnSpPr>
            <a:cxnSpLocks/>
          </p:cNvCxnSpPr>
          <p:nvPr/>
        </p:nvCxnSpPr>
        <p:spPr>
          <a:xfrm flipH="1">
            <a:off x="4015741" y="3287745"/>
            <a:ext cx="1388008" cy="8988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7FD58B94-483A-4088-B22B-36FF35E4A0CA}"/>
              </a:ext>
            </a:extLst>
          </p:cNvPr>
          <p:cNvCxnSpPr>
            <a:cxnSpLocks/>
          </p:cNvCxnSpPr>
          <p:nvPr/>
        </p:nvCxnSpPr>
        <p:spPr>
          <a:xfrm flipH="1">
            <a:off x="3680460" y="3287745"/>
            <a:ext cx="760466" cy="89886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ipse 23">
            <a:extLst>
              <a:ext uri="{FF2B5EF4-FFF2-40B4-BE49-F238E27FC236}">
                <a16:creationId xmlns:a16="http://schemas.microsoft.com/office/drawing/2014/main" id="{D80252B2-B352-4F8E-9C58-0D5AB9B9871D}"/>
              </a:ext>
            </a:extLst>
          </p:cNvPr>
          <p:cNvSpPr>
            <a:spLocks noChangeAspect="1"/>
          </p:cNvSpPr>
          <p:nvPr/>
        </p:nvSpPr>
        <p:spPr>
          <a:xfrm>
            <a:off x="6577652" y="2291749"/>
            <a:ext cx="421200" cy="4213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A7535221-4464-49F5-A0C8-AB26D4EF377A}"/>
              </a:ext>
            </a:extLst>
          </p:cNvPr>
          <p:cNvCxnSpPr>
            <a:cxnSpLocks/>
            <a:stCxn id="24" idx="4"/>
            <a:endCxn id="19" idx="0"/>
          </p:cNvCxnSpPr>
          <p:nvPr/>
        </p:nvCxnSpPr>
        <p:spPr>
          <a:xfrm>
            <a:off x="6788252" y="2713090"/>
            <a:ext cx="710377" cy="1387445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ítulo 2">
            <a:extLst>
              <a:ext uri="{FF2B5EF4-FFF2-40B4-BE49-F238E27FC236}">
                <a16:creationId xmlns:a16="http://schemas.microsoft.com/office/drawing/2014/main" id="{6420C2CC-51E9-421D-8B1F-D1996C25F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5C92020C-9369-43EE-AE45-D76BE5807C9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A979DF8-90EE-4288-BF25-9818E6ED29E3}"/>
              </a:ext>
            </a:extLst>
          </p:cNvPr>
          <p:cNvSpPr txBox="1"/>
          <p:nvPr/>
        </p:nvSpPr>
        <p:spPr>
          <a:xfrm>
            <a:off x="3660297" y="1374554"/>
            <a:ext cx="449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From a pragamatical point of view:</a:t>
            </a:r>
          </a:p>
        </p:txBody>
      </p:sp>
    </p:spTree>
    <p:extLst>
      <p:ext uri="{BB962C8B-B14F-4D97-AF65-F5344CB8AC3E}">
        <p14:creationId xmlns:p14="http://schemas.microsoft.com/office/powerpoint/2010/main" val="4203014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465B0FC-1B49-404B-A249-229CE90204B5}"/>
              </a:ext>
            </a:extLst>
          </p:cNvPr>
          <p:cNvSpPr txBox="1"/>
          <p:nvPr/>
        </p:nvSpPr>
        <p:spPr>
          <a:xfrm>
            <a:off x="675684" y="1273642"/>
            <a:ext cx="1452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Sentinel-2</a:t>
            </a:r>
            <a:endParaRPr lang="en-GB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0D457-5E44-47DB-B037-A106774FF249}"/>
              </a:ext>
            </a:extLst>
          </p:cNvPr>
          <p:cNvSpPr txBox="1"/>
          <p:nvPr/>
        </p:nvSpPr>
        <p:spPr>
          <a:xfrm>
            <a:off x="6891028" y="1273642"/>
            <a:ext cx="123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Sentinel-1</a:t>
            </a:r>
            <a:endParaRPr lang="en-GB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A3443DB-E218-4F5F-BEB9-D9445CA9E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43" y="1737484"/>
            <a:ext cx="5799627" cy="291179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85F199A-8F12-4396-A8FC-6BEB0B8B4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155" y="1726866"/>
            <a:ext cx="5799627" cy="291181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1FDA6DF-D092-4F7B-9A2B-56C4266E8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812" y="4728650"/>
            <a:ext cx="3812305" cy="175549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53DD01E-1984-4980-B6B3-D80286022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154" y="4733414"/>
            <a:ext cx="3827669" cy="175073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06BE26-AB1E-4DCF-8A61-DCB530A79EF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940"/>
          <a:stretch/>
        </p:blipFill>
        <p:spPr>
          <a:xfrm>
            <a:off x="4182075" y="4735097"/>
            <a:ext cx="1820095" cy="17507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D4A9EAB-25F5-4903-8168-40BBE6C4AD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34599" y="4728649"/>
            <a:ext cx="1888183" cy="17507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6BEBB532-C2C9-434F-AFE9-098D52806A1C}"/>
                  </a:ext>
                </a:extLst>
              </p:cNvPr>
              <p:cNvSpPr txBox="1"/>
              <p:nvPr/>
            </p:nvSpPr>
            <p:spPr>
              <a:xfrm>
                <a:off x="8036988" y="1276075"/>
                <a:ext cx="2711694" cy="382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/>
                  <a:t>R: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𝑉𝑉</m:t>
                        </m:r>
                      </m:sub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s-ES" dirty="0"/>
                  <a:t>; G: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s-ES" dirty="0"/>
                  <a:t>; B: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𝑉𝐻</m:t>
                        </m:r>
                      </m:sub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s-ES" i="1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s-E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</a:rPr>
                          <m:t>𝑉𝑉</m:t>
                        </m:r>
                      </m:sub>
                      <m:sup>
                        <m:r>
                          <a:rPr lang="es-ES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6BEBB532-C2C9-434F-AFE9-098D52806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6988" y="1276075"/>
                <a:ext cx="2711694" cy="382028"/>
              </a:xfrm>
              <a:prstGeom prst="rect">
                <a:avLst/>
              </a:prstGeom>
              <a:blipFill>
                <a:blip r:embed="rId9"/>
                <a:stretch>
                  <a:fillRect l="-1798" t="-4762" b="-23810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ítulo 2">
            <a:extLst>
              <a:ext uri="{FF2B5EF4-FFF2-40B4-BE49-F238E27FC236}">
                <a16:creationId xmlns:a16="http://schemas.microsoft.com/office/drawing/2014/main" id="{E7D6BDBB-9FB8-47F9-9A32-94439CED5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1AAF8161-A07D-4C53-822D-7CB4E6E86CC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2792500-176A-4232-9BE0-828DDEE0E280}"/>
              </a:ext>
            </a:extLst>
          </p:cNvPr>
          <p:cNvSpPr txBox="1"/>
          <p:nvPr/>
        </p:nvSpPr>
        <p:spPr>
          <a:xfrm>
            <a:off x="1879998" y="1282423"/>
            <a:ext cx="2302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R:B11; G:B08; B:B02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5603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ESA - Datos de Sentinel">
            <a:extLst>
              <a:ext uri="{FF2B5EF4-FFF2-40B4-BE49-F238E27FC236}">
                <a16:creationId xmlns:a16="http://schemas.microsoft.com/office/drawing/2014/main" id="{F46A68D7-46DA-47D8-AD86-2E663650B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45" y="1265690"/>
            <a:ext cx="1262251" cy="71001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ESA - Una nueva era para la Observación de la Tierra">
            <a:extLst>
              <a:ext uri="{FF2B5EF4-FFF2-40B4-BE49-F238E27FC236}">
                <a16:creationId xmlns:a16="http://schemas.microsoft.com/office/drawing/2014/main" id="{299F120F-1C7D-4FC2-ACD4-6A37C0BE3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256" y="1278280"/>
            <a:ext cx="1403247" cy="79004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465B0FC-1B49-404B-A249-229CE90204B5}"/>
              </a:ext>
            </a:extLst>
          </p:cNvPr>
          <p:cNvSpPr txBox="1"/>
          <p:nvPr/>
        </p:nvSpPr>
        <p:spPr>
          <a:xfrm>
            <a:off x="1606825" y="1211146"/>
            <a:ext cx="1452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/>
              <a:t>Sentinel-2</a:t>
            </a:r>
            <a:endParaRPr lang="en-GB" dirty="0"/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CDA53C70-99F5-4F0D-951A-09BED4925583}"/>
              </a:ext>
            </a:extLst>
          </p:cNvPr>
          <p:cNvSpPr txBox="1"/>
          <p:nvPr/>
        </p:nvSpPr>
        <p:spPr>
          <a:xfrm>
            <a:off x="7205343" y="1244259"/>
            <a:ext cx="1262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Sentinel-1</a:t>
            </a:r>
          </a:p>
        </p:txBody>
      </p:sp>
      <p:cxnSp>
        <p:nvCxnSpPr>
          <p:cNvPr id="79" name="Conector recto 78">
            <a:extLst>
              <a:ext uri="{FF2B5EF4-FFF2-40B4-BE49-F238E27FC236}">
                <a16:creationId xmlns:a16="http://schemas.microsoft.com/office/drawing/2014/main" id="{0EE7B4E3-70B7-42B9-8ED3-1F9B05DB3EC9}"/>
              </a:ext>
            </a:extLst>
          </p:cNvPr>
          <p:cNvCxnSpPr>
            <a:cxnSpLocks/>
          </p:cNvCxnSpPr>
          <p:nvPr/>
        </p:nvCxnSpPr>
        <p:spPr>
          <a:xfrm>
            <a:off x="5154964" y="1691382"/>
            <a:ext cx="0" cy="46534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70A7D94-05B5-47A3-90C9-D31D9394CAC0}"/>
              </a:ext>
            </a:extLst>
          </p:cNvPr>
          <p:cNvSpPr txBox="1"/>
          <p:nvPr/>
        </p:nvSpPr>
        <p:spPr>
          <a:xfrm>
            <a:off x="5365516" y="2429285"/>
            <a:ext cx="2040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Vegetation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Indices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2F7A0A7-9E2F-4B56-864E-17F438405F29}"/>
              </a:ext>
            </a:extLst>
          </p:cNvPr>
          <p:cNvSpPr txBox="1"/>
          <p:nvPr/>
        </p:nvSpPr>
        <p:spPr>
          <a:xfrm>
            <a:off x="5973383" y="5874342"/>
            <a:ext cx="1995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Coverage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F71E544-3EDB-4BC3-8A5F-4E31B942F2E9}"/>
                  </a:ext>
                </a:extLst>
              </p:cNvPr>
              <p:cNvSpPr/>
              <p:nvPr/>
            </p:nvSpPr>
            <p:spPr>
              <a:xfrm>
                <a:off x="7865254" y="5710112"/>
                <a:ext cx="3318304" cy="7889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84048" lvl="1" indent="-182880" defTabSz="914400">
                  <a:spcBef>
                    <a:spcPts val="600"/>
                  </a:spcBef>
                  <a:spcAft>
                    <a:spcPts val="600"/>
                  </a:spcAft>
                  <a:buClr>
                    <a:srgbClr val="F6A21D"/>
                  </a:buClr>
                  <a:buFont typeface="Wingdings" panose="05000000000000000000" pitchFamily="2" charset="2"/>
                  <a:buChar char="§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𝑉𝐻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s-ES" sz="1600" i="1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𝑉𝐻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kumimoji="0" lang="es-E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</a:rPr>
                  <a:t> vegetation</a:t>
                </a:r>
              </a:p>
              <a:p>
                <a:pPr marL="384048" lvl="1" indent="-182880" defTabSz="914400">
                  <a:spcBef>
                    <a:spcPts val="600"/>
                  </a:spcBef>
                  <a:spcAft>
                    <a:spcPts val="600"/>
                  </a:spcAft>
                  <a:buClr>
                    <a:srgbClr val="F6A21D"/>
                  </a:buClr>
                  <a:buFont typeface="Wingdings" panose="05000000000000000000" pitchFamily="2" charset="2"/>
                  <a:buChar char="§"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𝑉𝑉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  <m:r>
                      <a:rPr lang="es-ES" sz="1600" i="1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s-ES" sz="16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s-E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𝑉𝑉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s-ES" sz="16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bSup>
                  </m:oMath>
                </a14:m>
                <a:r>
                  <a:rPr lang="en-GB" sz="1600" noProof="0" dirty="0">
                    <a:sym typeface="Wingdings" panose="05000000000000000000" pitchFamily="2" charset="2"/>
                  </a:rPr>
                  <a:t> </a:t>
                </a:r>
                <a:r>
                  <a:rPr kumimoji="0" lang="es-ES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  <a:sym typeface="Wingdings" panose="05000000000000000000" pitchFamily="2" charset="2"/>
                  </a:rPr>
                  <a:t>bare</a:t>
                </a:r>
                <a:r>
                  <a:rPr kumimoji="0" lang="es-ES" sz="1600" b="0" i="0" u="none" strike="noStrike" kern="1200" cap="none" spc="0" normalizeH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  <a:sym typeface="Wingdings" panose="05000000000000000000" pitchFamily="2" charset="2"/>
                  </a:rPr>
                  <a:t> </a:t>
                </a:r>
                <a:r>
                  <a:rPr kumimoji="0" lang="es-ES" sz="1600" b="0" i="0" u="none" strike="noStrike" kern="1200" cap="none" spc="0" normalizeH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 panose="020B0502020104020203"/>
                    <a:ea typeface="+mn-ea"/>
                    <a:cs typeface="+mn-cs"/>
                    <a:sym typeface="Wingdings" panose="05000000000000000000" pitchFamily="2" charset="2"/>
                  </a:rPr>
                  <a:t>soil</a:t>
                </a:r>
                <a:endParaRPr kumimoji="0" lang="es-E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ángulo 1">
                <a:extLst>
                  <a:ext uri="{FF2B5EF4-FFF2-40B4-BE49-F238E27FC236}">
                    <a16:creationId xmlns:a16="http://schemas.microsoft.com/office/drawing/2014/main" id="{3F71E544-3EDB-4BC3-8A5F-4E31B942F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5254" y="5710112"/>
                <a:ext cx="3318304" cy="788934"/>
              </a:xfrm>
              <a:prstGeom prst="rect">
                <a:avLst/>
              </a:prstGeom>
              <a:blipFill>
                <a:blip r:embed="rId4"/>
                <a:stretch>
                  <a:fillRect t="-1550" b="-69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Imagen 2" descr="image001">
            <a:extLst>
              <a:ext uri="{FF2B5EF4-FFF2-40B4-BE49-F238E27FC236}">
                <a16:creationId xmlns:a16="http://schemas.microsoft.com/office/drawing/2014/main" id="{6FF5218A-7FC2-4A1F-90F4-36B3EABA34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047521" y="1704165"/>
            <a:ext cx="1136043" cy="65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E4373D7-B6A4-4268-B74C-0194168B5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8593" y="2175410"/>
            <a:ext cx="1334971" cy="634701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F8B7ED58-0BCB-419D-AE1F-961073DF88BE}"/>
              </a:ext>
            </a:extLst>
          </p:cNvPr>
          <p:cNvSpPr txBox="1"/>
          <p:nvPr/>
        </p:nvSpPr>
        <p:spPr>
          <a:xfrm>
            <a:off x="7605093" y="2288791"/>
            <a:ext cx="1975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Radar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Vegetation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Index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797AA6C-0373-4250-8A5C-9C52305599B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0000"/>
          <a:stretch/>
        </p:blipFill>
        <p:spPr>
          <a:xfrm>
            <a:off x="7672718" y="3057939"/>
            <a:ext cx="4112700" cy="348481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1605270D-0FC0-4D2C-BDD6-3FD48B62D84C}"/>
              </a:ext>
            </a:extLst>
          </p:cNvPr>
          <p:cNvSpPr txBox="1"/>
          <p:nvPr/>
        </p:nvSpPr>
        <p:spPr>
          <a:xfrm>
            <a:off x="7605093" y="2741312"/>
            <a:ext cx="30583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C49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Polarimetric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C49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Radar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C49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Vegetation</a:t>
            </a: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C49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C495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Index</a:t>
            </a:r>
            <a:endParaRPr kumimoji="0" lang="es-ES" sz="1400" b="1" i="0" u="sng" strike="noStrike" kern="1200" cap="none" spc="0" normalizeH="0" baseline="0" noProof="0" dirty="0">
              <a:ln>
                <a:noFill/>
              </a:ln>
              <a:solidFill>
                <a:srgbClr val="C495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4281CC05-3B18-4DB8-BF58-B9423E0E18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123" y="1975707"/>
            <a:ext cx="3740818" cy="2293446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DFAFCE8-009B-479C-8D41-DB0519F7DD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87" y="4361773"/>
            <a:ext cx="5000665" cy="1983022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83" name="CuadroTexto 82">
            <a:extLst>
              <a:ext uri="{FF2B5EF4-FFF2-40B4-BE49-F238E27FC236}">
                <a16:creationId xmlns:a16="http://schemas.microsoft.com/office/drawing/2014/main" id="{7ED02237-A4C9-470B-B91F-36AE3BCEF839}"/>
              </a:ext>
            </a:extLst>
          </p:cNvPr>
          <p:cNvSpPr txBox="1"/>
          <p:nvPr/>
        </p:nvSpPr>
        <p:spPr>
          <a:xfrm>
            <a:off x="7605093" y="1823453"/>
            <a:ext cx="2402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Ratio </a:t>
            </a:r>
            <a:r>
              <a:rPr kumimoji="0" lang="es-ES" sz="1400" b="1" i="0" u="sng" strike="noStrike" kern="1200" cap="none" spc="0" normalizeH="0" baseline="0" noProof="0" dirty="0" err="1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cross-polaritation</a:t>
            </a:r>
            <a:endParaRPr kumimoji="0" lang="es-ES" sz="1400" b="1" i="0" u="sng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3B925EC-E8C8-42D6-9213-799C99D2958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988"/>
          <a:stretch/>
        </p:blipFill>
        <p:spPr>
          <a:xfrm>
            <a:off x="5207727" y="3614312"/>
            <a:ext cx="3542184" cy="180477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876EB9F-7EB6-482A-953C-79EE34E232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59483" y="3594847"/>
            <a:ext cx="3393591" cy="179783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Abrir llave 10">
            <a:extLst>
              <a:ext uri="{FF2B5EF4-FFF2-40B4-BE49-F238E27FC236}">
                <a16:creationId xmlns:a16="http://schemas.microsoft.com/office/drawing/2014/main" id="{4386D4A9-099B-4A4C-AC17-B506D75F68F1}"/>
              </a:ext>
            </a:extLst>
          </p:cNvPr>
          <p:cNvSpPr/>
          <p:nvPr/>
        </p:nvSpPr>
        <p:spPr>
          <a:xfrm>
            <a:off x="7298257" y="1796408"/>
            <a:ext cx="243880" cy="1637831"/>
          </a:xfrm>
          <a:prstGeom prst="leftBrace">
            <a:avLst>
              <a:gd name="adj1" fmla="val 11125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brir llave 24">
            <a:extLst>
              <a:ext uri="{FF2B5EF4-FFF2-40B4-BE49-F238E27FC236}">
                <a16:creationId xmlns:a16="http://schemas.microsoft.com/office/drawing/2014/main" id="{C8B5786C-2927-47D3-BBA1-020FA9F7EFC4}"/>
              </a:ext>
            </a:extLst>
          </p:cNvPr>
          <p:cNvSpPr/>
          <p:nvPr/>
        </p:nvSpPr>
        <p:spPr>
          <a:xfrm>
            <a:off x="7914018" y="5643007"/>
            <a:ext cx="160331" cy="832002"/>
          </a:xfrm>
          <a:prstGeom prst="leftBrace">
            <a:avLst>
              <a:gd name="adj1" fmla="val 85288"/>
              <a:gd name="adj2" fmla="val 510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ítulo 2">
            <a:extLst>
              <a:ext uri="{FF2B5EF4-FFF2-40B4-BE49-F238E27FC236}">
                <a16:creationId xmlns:a16="http://schemas.microsoft.com/office/drawing/2014/main" id="{C8F355DF-F53D-475E-ABC2-5218F0FCA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AA519FC-57DB-409A-8588-835FAE00418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15411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3EEC0F5-273D-4660-B1FF-6896D33EDF7E}"/>
              </a:ext>
            </a:extLst>
          </p:cNvPr>
          <p:cNvSpPr txBox="1"/>
          <p:nvPr/>
        </p:nvSpPr>
        <p:spPr>
          <a:xfrm>
            <a:off x="1466952" y="2457452"/>
            <a:ext cx="8888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Sentinel-1 data acquisition and processing</a:t>
            </a:r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0DF2F9F5-7253-4F88-A1D9-0A1D8ED76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546B270-756D-48E8-A260-1B20A5BFCE5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2628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ESA - Una nueva era para la Observación de la Tierra">
            <a:extLst>
              <a:ext uri="{FF2B5EF4-FFF2-40B4-BE49-F238E27FC236}">
                <a16:creationId xmlns:a16="http://schemas.microsoft.com/office/drawing/2014/main" id="{299F120F-1C7D-4FC2-ACD4-6A37C0BE3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6" y="3246744"/>
            <a:ext cx="1703775" cy="959247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F00D457-5E44-47DB-B037-A106774FF249}"/>
              </a:ext>
            </a:extLst>
          </p:cNvPr>
          <p:cNvSpPr txBox="1"/>
          <p:nvPr/>
        </p:nvSpPr>
        <p:spPr>
          <a:xfrm>
            <a:off x="256521" y="1383919"/>
            <a:ext cx="4233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Sentinel-1 over Castilla y León</a:t>
            </a: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333D49D1-54BD-4B7A-9038-59C537F2DFAC}"/>
              </a:ext>
            </a:extLst>
          </p:cNvPr>
          <p:cNvSpPr txBox="1">
            <a:spLocks/>
          </p:cNvSpPr>
          <p:nvPr/>
        </p:nvSpPr>
        <p:spPr>
          <a:xfrm>
            <a:off x="7853082" y="2256017"/>
            <a:ext cx="4064467" cy="2318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u="none">
                <a:effectLst/>
              </a:rPr>
              <a:t>Currently 2 satellites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u="none">
                <a:effectLst/>
              </a:rPr>
              <a:t>Ascendent orbit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u="none">
                <a:effectLst/>
              </a:rPr>
              <a:t>CyL covered by four orbits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u="none">
                <a:effectLst/>
              </a:rPr>
              <a:t>Temporar resolution:</a:t>
            </a:r>
          </a:p>
          <a:p>
            <a:pPr marL="726948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Every four days CyL is covered</a:t>
            </a:r>
            <a:endParaRPr lang="en-US" sz="2000" b="0" u="none"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u="none">
                <a:effectLst/>
              </a:rPr>
              <a:t>Spatial resolution: 10m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1659DEB-FBBE-4AC6-94E9-89DEB30912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8"/>
          <a:stretch/>
        </p:blipFill>
        <p:spPr>
          <a:xfrm>
            <a:off x="2533650" y="2256017"/>
            <a:ext cx="4941203" cy="3984824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FB07DE1-AE1E-40B5-AA87-25D825824F22}"/>
              </a:ext>
            </a:extLst>
          </p:cNvPr>
          <p:cNvSpPr txBox="1"/>
          <p:nvPr/>
        </p:nvSpPr>
        <p:spPr>
          <a:xfrm>
            <a:off x="8691418" y="1659391"/>
            <a:ext cx="2209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Considerations</a:t>
            </a: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463A6878-AD94-46ED-A69B-1088399A1EA3}"/>
              </a:ext>
            </a:extLst>
          </p:cNvPr>
          <p:cNvCxnSpPr/>
          <p:nvPr/>
        </p:nvCxnSpPr>
        <p:spPr>
          <a:xfrm>
            <a:off x="8026809" y="2149649"/>
            <a:ext cx="3419594" cy="0"/>
          </a:xfrm>
          <a:prstGeom prst="line">
            <a:avLst/>
          </a:prstGeom>
          <a:ln w="38100" cmpd="dbl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82CF86E1-996F-4F7B-B5D0-9965338738C2}"/>
              </a:ext>
            </a:extLst>
          </p:cNvPr>
          <p:cNvCxnSpPr>
            <a:cxnSpLocks/>
          </p:cNvCxnSpPr>
          <p:nvPr/>
        </p:nvCxnSpPr>
        <p:spPr>
          <a:xfrm>
            <a:off x="1809750" y="4195763"/>
            <a:ext cx="723900" cy="204507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95F76BA9-7155-46DE-996A-FC40310B6209}"/>
              </a:ext>
            </a:extLst>
          </p:cNvPr>
          <p:cNvCxnSpPr>
            <a:cxnSpLocks/>
          </p:cNvCxnSpPr>
          <p:nvPr/>
        </p:nvCxnSpPr>
        <p:spPr>
          <a:xfrm flipV="1">
            <a:off x="1809750" y="2256018"/>
            <a:ext cx="723900" cy="99072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ítulo 2">
            <a:extLst>
              <a:ext uri="{FF2B5EF4-FFF2-40B4-BE49-F238E27FC236}">
                <a16:creationId xmlns:a16="http://schemas.microsoft.com/office/drawing/2014/main" id="{2FE5616D-1372-483A-B6EE-C2114E76C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5150A91-EC2C-4DC4-9D11-1FCC0C02BB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0783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rir llave 6">
            <a:extLst>
              <a:ext uri="{FF2B5EF4-FFF2-40B4-BE49-F238E27FC236}">
                <a16:creationId xmlns:a16="http://schemas.microsoft.com/office/drawing/2014/main" id="{82FAC2AA-5334-4AC7-A559-D60C21AE7C5B}"/>
              </a:ext>
            </a:extLst>
          </p:cNvPr>
          <p:cNvSpPr/>
          <p:nvPr/>
        </p:nvSpPr>
        <p:spPr>
          <a:xfrm>
            <a:off x="2914461" y="1337383"/>
            <a:ext cx="373643" cy="5049636"/>
          </a:xfrm>
          <a:prstGeom prst="leftBrace">
            <a:avLst>
              <a:gd name="adj1" fmla="val 107447"/>
              <a:gd name="adj2" fmla="val 4822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172363D-A81B-461F-8823-2D747E556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5677" y="1507913"/>
            <a:ext cx="1284040" cy="120308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880E24D-3C6A-4738-8492-A16776DE6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48" y="1501351"/>
            <a:ext cx="1298818" cy="121693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A006BD3-72EA-47A0-ACDE-527FFDED7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8080" y="3725183"/>
            <a:ext cx="812656" cy="6292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3AB111B4-0E7E-4B2F-AB9B-8B032CD27005}"/>
              </a:ext>
            </a:extLst>
          </p:cNvPr>
          <p:cNvSpPr txBox="1"/>
          <p:nvPr/>
        </p:nvSpPr>
        <p:spPr>
          <a:xfrm>
            <a:off x="7635669" y="3733442"/>
            <a:ext cx="642276" cy="184666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600" b="1">
                <a:solidFill>
                  <a:srgbClr val="FF0000"/>
                </a:solidFill>
              </a:rPr>
              <a:t>VV</a:t>
            </a:r>
            <a:r>
              <a:rPr lang="en-US" sz="600" b="1" baseline="-25000">
                <a:solidFill>
                  <a:srgbClr val="FF0000"/>
                </a:solidFill>
              </a:rPr>
              <a:t>(t)</a:t>
            </a:r>
            <a:r>
              <a:rPr lang="en-US" sz="600" b="1">
                <a:solidFill>
                  <a:srgbClr val="FF0000"/>
                </a:solidFill>
              </a:rPr>
              <a:t>/VV</a:t>
            </a:r>
            <a:r>
              <a:rPr lang="en-US" sz="600" b="1" baseline="-25000">
                <a:solidFill>
                  <a:srgbClr val="FF0000"/>
                </a:solidFill>
              </a:rPr>
              <a:t>(t-1)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55C1069C-929E-4EC9-9526-68A18FE78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868" y="3778182"/>
            <a:ext cx="812656" cy="6292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0A0987CE-789A-47C7-AFB2-7FCD45C6A85B}"/>
              </a:ext>
            </a:extLst>
          </p:cNvPr>
          <p:cNvSpPr txBox="1"/>
          <p:nvPr/>
        </p:nvSpPr>
        <p:spPr>
          <a:xfrm>
            <a:off x="4991457" y="3786441"/>
            <a:ext cx="642276" cy="184666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600" b="1">
                <a:solidFill>
                  <a:srgbClr val="FF0000"/>
                </a:solidFill>
              </a:rPr>
              <a:t>VV</a:t>
            </a:r>
            <a:r>
              <a:rPr lang="en-US" sz="600" b="1" baseline="-25000">
                <a:solidFill>
                  <a:srgbClr val="FF0000"/>
                </a:solidFill>
              </a:rPr>
              <a:t>(t)</a:t>
            </a:r>
            <a:r>
              <a:rPr lang="en-US" sz="600" b="1">
                <a:solidFill>
                  <a:srgbClr val="FF0000"/>
                </a:solidFill>
              </a:rPr>
              <a:t>/VV</a:t>
            </a:r>
            <a:r>
              <a:rPr lang="en-US" sz="600" b="1" baseline="-25000">
                <a:solidFill>
                  <a:srgbClr val="FF0000"/>
                </a:solidFill>
              </a:rPr>
              <a:t>(t-1)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67D972E9-B38F-4758-9A66-CCE0186F3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811" y="3797746"/>
            <a:ext cx="812656" cy="629275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23EBDA0-3DC7-476A-B651-59EEFBDCE63A}"/>
              </a:ext>
            </a:extLst>
          </p:cNvPr>
          <p:cNvSpPr txBox="1"/>
          <p:nvPr/>
        </p:nvSpPr>
        <p:spPr>
          <a:xfrm>
            <a:off x="4677729" y="3138041"/>
            <a:ext cx="3161645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For each Sentinel-1 date acquisition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21DB7F1B-1043-422C-A223-0A48D282A0D6}"/>
              </a:ext>
            </a:extLst>
          </p:cNvPr>
          <p:cNvGrpSpPr/>
          <p:nvPr/>
        </p:nvGrpSpPr>
        <p:grpSpPr>
          <a:xfrm>
            <a:off x="3742709" y="3992746"/>
            <a:ext cx="1106973" cy="1216102"/>
            <a:chOff x="4942046" y="2845476"/>
            <a:chExt cx="1433856" cy="1671588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606AD45B-5814-40EC-8554-82BD6AA04F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42046" y="2845476"/>
              <a:ext cx="1052629" cy="864967"/>
              <a:chOff x="2150245" y="4851773"/>
              <a:chExt cx="1629774" cy="1339219"/>
            </a:xfrm>
            <a:grpFill/>
          </p:grpSpPr>
          <p:pic>
            <p:nvPicPr>
              <p:cNvPr id="38" name="Imagen 37">
                <a:extLst>
                  <a:ext uri="{FF2B5EF4-FFF2-40B4-BE49-F238E27FC236}">
                    <a16:creationId xmlns:a16="http://schemas.microsoft.com/office/drawing/2014/main" id="{C2925978-3EE4-485D-9200-89E4B4D27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50245" y="4851773"/>
                <a:ext cx="1629774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39" name="CuadroTexto 38">
                <a:extLst>
                  <a:ext uri="{FF2B5EF4-FFF2-40B4-BE49-F238E27FC236}">
                    <a16:creationId xmlns:a16="http://schemas.microsoft.com/office/drawing/2014/main" id="{50453BF2-7991-4C8B-B84E-324DF9049DC3}"/>
                  </a:ext>
                </a:extLst>
              </p:cNvPr>
              <p:cNvSpPr txBox="1"/>
              <p:nvPr/>
            </p:nvSpPr>
            <p:spPr>
              <a:xfrm>
                <a:off x="2150247" y="4859081"/>
                <a:ext cx="1288079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(t)</a:t>
                </a:r>
                <a:r>
                  <a:rPr lang="en-US" sz="600" b="1">
                    <a:solidFill>
                      <a:srgbClr val="FF0000"/>
                    </a:solidFill>
                  </a:rPr>
                  <a:t>/VH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(t-1)</a:t>
                </a: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7824DC3C-49D7-4871-93B8-A4AE0E7458D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04898" y="3097547"/>
              <a:ext cx="1052629" cy="864968"/>
              <a:chOff x="2264746" y="3358563"/>
              <a:chExt cx="1629775" cy="1339221"/>
            </a:xfrm>
            <a:grpFill/>
          </p:grpSpPr>
          <p:pic>
            <p:nvPicPr>
              <p:cNvPr id="36" name="Imagen 35">
                <a:extLst>
                  <a:ext uri="{FF2B5EF4-FFF2-40B4-BE49-F238E27FC236}">
                    <a16:creationId xmlns:a16="http://schemas.microsoft.com/office/drawing/2014/main" id="{BD8C8E8B-A4C6-4AC9-A2EE-0894C712BE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4748" y="3358565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37" name="CuadroTexto 36">
                <a:extLst>
                  <a:ext uri="{FF2B5EF4-FFF2-40B4-BE49-F238E27FC236}">
                    <a16:creationId xmlns:a16="http://schemas.microsoft.com/office/drawing/2014/main" id="{CF3E5A80-919C-44BE-879F-AD232A7591C0}"/>
                  </a:ext>
                </a:extLst>
              </p:cNvPr>
              <p:cNvSpPr txBox="1"/>
              <p:nvPr/>
            </p:nvSpPr>
            <p:spPr>
              <a:xfrm>
                <a:off x="2264746" y="3358563"/>
                <a:ext cx="897556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VH/VV</a:t>
                </a:r>
              </a:p>
            </p:txBody>
          </p:sp>
        </p:grpSp>
        <p:grpSp>
          <p:nvGrpSpPr>
            <p:cNvPr id="30" name="Grupo 29">
              <a:extLst>
                <a:ext uri="{FF2B5EF4-FFF2-40B4-BE49-F238E27FC236}">
                  <a16:creationId xmlns:a16="http://schemas.microsoft.com/office/drawing/2014/main" id="{85C9DEF4-677F-4295-8AF6-EE1AF982EB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12843" y="3400023"/>
              <a:ext cx="1052632" cy="864968"/>
              <a:chOff x="2264744" y="1891716"/>
              <a:chExt cx="1629778" cy="1339220"/>
            </a:xfrm>
            <a:grpFill/>
          </p:grpSpPr>
          <p:pic>
            <p:nvPicPr>
              <p:cNvPr id="34" name="Imagen 33">
                <a:extLst>
                  <a:ext uri="{FF2B5EF4-FFF2-40B4-BE49-F238E27FC236}">
                    <a16:creationId xmlns:a16="http://schemas.microsoft.com/office/drawing/2014/main" id="{09266F27-2772-4856-8398-4E3A6A7D5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4749" y="1891717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334B7369-DF37-4492-B286-90D1B91B3064}"/>
                  </a:ext>
                </a:extLst>
              </p:cNvPr>
              <p:cNvSpPr txBox="1"/>
              <p:nvPr/>
            </p:nvSpPr>
            <p:spPr>
              <a:xfrm>
                <a:off x="2264744" y="1891716"/>
                <a:ext cx="598769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</a:p>
            </p:txBody>
          </p:sp>
        </p:grpSp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C13E198F-9D79-4C41-8AA2-7E5BDDD3E6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27190" y="3655318"/>
              <a:ext cx="1048712" cy="861746"/>
              <a:chOff x="2264743" y="424869"/>
              <a:chExt cx="1629779" cy="1339219"/>
            </a:xfrm>
            <a:grpFill/>
          </p:grpSpPr>
          <p:pic>
            <p:nvPicPr>
              <p:cNvPr id="32" name="Imagen 31">
                <a:extLst>
                  <a:ext uri="{FF2B5EF4-FFF2-40B4-BE49-F238E27FC236}">
                    <a16:creationId xmlns:a16="http://schemas.microsoft.com/office/drawing/2014/main" id="{7FC4E9D7-2C40-4E80-94A7-75ED2AF771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64749" y="424869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0278595D-FB4B-43C2-B3E1-AB2B9ACDF4B5}"/>
                  </a:ext>
                </a:extLst>
              </p:cNvPr>
              <p:cNvSpPr txBox="1"/>
              <p:nvPr/>
            </p:nvSpPr>
            <p:spPr>
              <a:xfrm>
                <a:off x="2264743" y="424869"/>
                <a:ext cx="601008" cy="39447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VV</a:t>
                </a:r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8015FC44-11E3-45D4-B4DB-CD13E67AD5CC}"/>
              </a:ext>
            </a:extLst>
          </p:cNvPr>
          <p:cNvGrpSpPr/>
          <p:nvPr/>
        </p:nvGrpSpPr>
        <p:grpSpPr>
          <a:xfrm>
            <a:off x="5144585" y="3974981"/>
            <a:ext cx="1049880" cy="1228488"/>
            <a:chOff x="5015999" y="2828451"/>
            <a:chExt cx="1359904" cy="1688613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C2C68545-2F8E-42AE-9D5E-3976460A17E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15999" y="2828451"/>
              <a:ext cx="1052629" cy="864967"/>
              <a:chOff x="2264746" y="4825413"/>
              <a:chExt cx="1629774" cy="1339219"/>
            </a:xfrm>
            <a:grpFill/>
          </p:grpSpPr>
          <p:pic>
            <p:nvPicPr>
              <p:cNvPr id="51" name="Imagen 50">
                <a:extLst>
                  <a:ext uri="{FF2B5EF4-FFF2-40B4-BE49-F238E27FC236}">
                    <a16:creationId xmlns:a16="http://schemas.microsoft.com/office/drawing/2014/main" id="{91A3CE80-93BA-47AB-BC05-87E61B9E1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64747" y="4825413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EBD5C1D0-D7DC-482E-934A-51CA28B9E8D4}"/>
                  </a:ext>
                </a:extLst>
              </p:cNvPr>
              <p:cNvSpPr txBox="1"/>
              <p:nvPr/>
            </p:nvSpPr>
            <p:spPr>
              <a:xfrm>
                <a:off x="2264746" y="4832721"/>
                <a:ext cx="1288079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(t)</a:t>
                </a:r>
                <a:r>
                  <a:rPr lang="en-US" sz="600" b="1">
                    <a:solidFill>
                      <a:srgbClr val="FF0000"/>
                    </a:solidFill>
                  </a:rPr>
                  <a:t>/VH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(t-1)</a:t>
                </a:r>
              </a:p>
            </p:txBody>
          </p:sp>
        </p:grp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1719A56C-EAEF-4763-A229-07ECAE2185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04898" y="3097547"/>
              <a:ext cx="1052629" cy="864968"/>
              <a:chOff x="2264746" y="3358563"/>
              <a:chExt cx="1629775" cy="1339221"/>
            </a:xfrm>
            <a:grpFill/>
          </p:grpSpPr>
          <p:pic>
            <p:nvPicPr>
              <p:cNvPr id="49" name="Imagen 48">
                <a:extLst>
                  <a:ext uri="{FF2B5EF4-FFF2-40B4-BE49-F238E27FC236}">
                    <a16:creationId xmlns:a16="http://schemas.microsoft.com/office/drawing/2014/main" id="{F06FD95F-1517-4D76-8B32-C6B96C1E3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4748" y="3358565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50" name="CuadroTexto 49">
                <a:extLst>
                  <a:ext uri="{FF2B5EF4-FFF2-40B4-BE49-F238E27FC236}">
                    <a16:creationId xmlns:a16="http://schemas.microsoft.com/office/drawing/2014/main" id="{E3FCC5B7-21DA-43E6-A7FC-D0A72C35816F}"/>
                  </a:ext>
                </a:extLst>
              </p:cNvPr>
              <p:cNvSpPr txBox="1"/>
              <p:nvPr/>
            </p:nvSpPr>
            <p:spPr>
              <a:xfrm>
                <a:off x="2264746" y="3358563"/>
                <a:ext cx="897556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VH/VV</a:t>
                </a: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07743F36-FBD0-4267-BAD6-996A894145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12843" y="3400023"/>
              <a:ext cx="1052632" cy="864968"/>
              <a:chOff x="2264744" y="1891716"/>
              <a:chExt cx="1629778" cy="1339220"/>
            </a:xfrm>
            <a:grpFill/>
          </p:grpSpPr>
          <p:pic>
            <p:nvPicPr>
              <p:cNvPr id="47" name="Imagen 46">
                <a:extLst>
                  <a:ext uri="{FF2B5EF4-FFF2-40B4-BE49-F238E27FC236}">
                    <a16:creationId xmlns:a16="http://schemas.microsoft.com/office/drawing/2014/main" id="{A58D07B3-D1F1-4CAB-A602-2B1A063632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4749" y="1891717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F1542E0D-28D1-48C5-9F9E-5086FDC1568C}"/>
                  </a:ext>
                </a:extLst>
              </p:cNvPr>
              <p:cNvSpPr txBox="1"/>
              <p:nvPr/>
            </p:nvSpPr>
            <p:spPr>
              <a:xfrm>
                <a:off x="2264744" y="1891716"/>
                <a:ext cx="709496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</a:p>
            </p:txBody>
          </p:sp>
        </p:grpSp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1D13F5BB-4B28-4644-96A7-D8BA521926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27192" y="3655318"/>
              <a:ext cx="1048711" cy="861746"/>
              <a:chOff x="2264745" y="424869"/>
              <a:chExt cx="1629777" cy="1339219"/>
            </a:xfrm>
            <a:grpFill/>
          </p:grpSpPr>
          <p:pic>
            <p:nvPicPr>
              <p:cNvPr id="45" name="Imagen 44">
                <a:extLst>
                  <a:ext uri="{FF2B5EF4-FFF2-40B4-BE49-F238E27FC236}">
                    <a16:creationId xmlns:a16="http://schemas.microsoft.com/office/drawing/2014/main" id="{72656970-72A3-4ED0-9F5F-34D88B590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64749" y="424869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46" name="CuadroTexto 45">
                <a:extLst>
                  <a:ext uri="{FF2B5EF4-FFF2-40B4-BE49-F238E27FC236}">
                    <a16:creationId xmlns:a16="http://schemas.microsoft.com/office/drawing/2014/main" id="{CF6F4D2F-F470-4150-8087-CFA63F76493A}"/>
                  </a:ext>
                </a:extLst>
              </p:cNvPr>
              <p:cNvSpPr txBox="1"/>
              <p:nvPr/>
            </p:nvSpPr>
            <p:spPr>
              <a:xfrm>
                <a:off x="2264745" y="424869"/>
                <a:ext cx="696715" cy="39447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VV</a:t>
                </a:r>
              </a:p>
            </p:txBody>
          </p:sp>
        </p:grp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FE092D9B-2182-45CD-875B-8FD76595FE3E}"/>
              </a:ext>
            </a:extLst>
          </p:cNvPr>
          <p:cNvGrpSpPr/>
          <p:nvPr/>
        </p:nvGrpSpPr>
        <p:grpSpPr>
          <a:xfrm>
            <a:off x="7770742" y="3933301"/>
            <a:ext cx="1049879" cy="1228488"/>
            <a:chOff x="5015999" y="2828451"/>
            <a:chExt cx="1359903" cy="1688613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grpSp>
          <p:nvGrpSpPr>
            <p:cNvPr id="54" name="Grupo 53">
              <a:extLst>
                <a:ext uri="{FF2B5EF4-FFF2-40B4-BE49-F238E27FC236}">
                  <a16:creationId xmlns:a16="http://schemas.microsoft.com/office/drawing/2014/main" id="{1BF4A97A-6577-4987-971B-D2EB3731C4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15999" y="2828451"/>
              <a:ext cx="1052629" cy="864967"/>
              <a:chOff x="2264746" y="4825413"/>
              <a:chExt cx="1629774" cy="1339219"/>
            </a:xfrm>
            <a:grpFill/>
          </p:grpSpPr>
          <p:pic>
            <p:nvPicPr>
              <p:cNvPr id="64" name="Imagen 63">
                <a:extLst>
                  <a:ext uri="{FF2B5EF4-FFF2-40B4-BE49-F238E27FC236}">
                    <a16:creationId xmlns:a16="http://schemas.microsoft.com/office/drawing/2014/main" id="{BEBEE91B-EA83-41DB-A529-5781335DB5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64747" y="4825413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65" name="CuadroTexto 64">
                <a:extLst>
                  <a:ext uri="{FF2B5EF4-FFF2-40B4-BE49-F238E27FC236}">
                    <a16:creationId xmlns:a16="http://schemas.microsoft.com/office/drawing/2014/main" id="{8A63FFE3-2D6E-4C2F-940B-68A06207A01F}"/>
                  </a:ext>
                </a:extLst>
              </p:cNvPr>
              <p:cNvSpPr txBox="1"/>
              <p:nvPr/>
            </p:nvSpPr>
            <p:spPr>
              <a:xfrm>
                <a:off x="2264746" y="4832721"/>
                <a:ext cx="1288079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(t)</a:t>
                </a:r>
                <a:r>
                  <a:rPr lang="en-US" sz="600" b="1">
                    <a:solidFill>
                      <a:srgbClr val="FF0000"/>
                    </a:solidFill>
                  </a:rPr>
                  <a:t>/VH</a:t>
                </a:r>
                <a:r>
                  <a:rPr lang="en-US" sz="600" b="1" baseline="-25000">
                    <a:solidFill>
                      <a:srgbClr val="FF0000"/>
                    </a:solidFill>
                  </a:rPr>
                  <a:t>(t-1)</a:t>
                </a:r>
              </a:p>
            </p:txBody>
          </p:sp>
        </p:grpSp>
        <p:grpSp>
          <p:nvGrpSpPr>
            <p:cNvPr id="55" name="Grupo 54">
              <a:extLst>
                <a:ext uri="{FF2B5EF4-FFF2-40B4-BE49-F238E27FC236}">
                  <a16:creationId xmlns:a16="http://schemas.microsoft.com/office/drawing/2014/main" id="{42AF75B7-7922-47D4-B852-4D9E1ED9065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104898" y="3097547"/>
              <a:ext cx="1052629" cy="864968"/>
              <a:chOff x="2264746" y="3358563"/>
              <a:chExt cx="1629775" cy="1339221"/>
            </a:xfrm>
            <a:grpFill/>
          </p:grpSpPr>
          <p:pic>
            <p:nvPicPr>
              <p:cNvPr id="62" name="Imagen 61">
                <a:extLst>
                  <a:ext uri="{FF2B5EF4-FFF2-40B4-BE49-F238E27FC236}">
                    <a16:creationId xmlns:a16="http://schemas.microsoft.com/office/drawing/2014/main" id="{A6C5B6B4-390F-41F5-81F0-9C27052F7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64748" y="3358565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63" name="CuadroTexto 62">
                <a:extLst>
                  <a:ext uri="{FF2B5EF4-FFF2-40B4-BE49-F238E27FC236}">
                    <a16:creationId xmlns:a16="http://schemas.microsoft.com/office/drawing/2014/main" id="{F4468828-D32F-4E16-AF53-A771CD6CCEEB}"/>
                  </a:ext>
                </a:extLst>
              </p:cNvPr>
              <p:cNvSpPr txBox="1"/>
              <p:nvPr/>
            </p:nvSpPr>
            <p:spPr>
              <a:xfrm>
                <a:off x="2264746" y="3358563"/>
                <a:ext cx="897556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VH/VV</a:t>
                </a:r>
              </a:p>
            </p:txBody>
          </p:sp>
        </p:grp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0B315770-13AF-40B8-AA4B-62C046E4AF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12843" y="3400023"/>
              <a:ext cx="1052632" cy="864968"/>
              <a:chOff x="2264744" y="1891716"/>
              <a:chExt cx="1629778" cy="1339220"/>
            </a:xfrm>
            <a:grpFill/>
          </p:grpSpPr>
          <p:pic>
            <p:nvPicPr>
              <p:cNvPr id="60" name="Imagen 59">
                <a:extLst>
                  <a:ext uri="{FF2B5EF4-FFF2-40B4-BE49-F238E27FC236}">
                    <a16:creationId xmlns:a16="http://schemas.microsoft.com/office/drawing/2014/main" id="{138BED3B-D18C-450A-88BE-5D8D4A292E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64749" y="1891717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61" name="CuadroTexto 60">
                <a:extLst>
                  <a:ext uri="{FF2B5EF4-FFF2-40B4-BE49-F238E27FC236}">
                    <a16:creationId xmlns:a16="http://schemas.microsoft.com/office/drawing/2014/main" id="{34D8F483-F6F6-4E36-A347-BC098AECBD18}"/>
                  </a:ext>
                </a:extLst>
              </p:cNvPr>
              <p:cNvSpPr txBox="1"/>
              <p:nvPr/>
            </p:nvSpPr>
            <p:spPr>
              <a:xfrm>
                <a:off x="2264744" y="1891716"/>
                <a:ext cx="709496" cy="3930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VH</a:t>
                </a:r>
              </a:p>
            </p:txBody>
          </p:sp>
        </p:grpSp>
        <p:grpSp>
          <p:nvGrpSpPr>
            <p:cNvPr id="57" name="Grupo 56">
              <a:extLst>
                <a:ext uri="{FF2B5EF4-FFF2-40B4-BE49-F238E27FC236}">
                  <a16:creationId xmlns:a16="http://schemas.microsoft.com/office/drawing/2014/main" id="{28AFF5FD-50BA-4091-828E-D3471627B80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27190" y="3655318"/>
              <a:ext cx="1048712" cy="861746"/>
              <a:chOff x="2264743" y="424869"/>
              <a:chExt cx="1629779" cy="1339219"/>
            </a:xfrm>
            <a:grpFill/>
          </p:grpSpPr>
          <p:pic>
            <p:nvPicPr>
              <p:cNvPr id="58" name="Imagen 57">
                <a:extLst>
                  <a:ext uri="{FF2B5EF4-FFF2-40B4-BE49-F238E27FC236}">
                    <a16:creationId xmlns:a16="http://schemas.microsoft.com/office/drawing/2014/main" id="{9D20B89A-F20B-48FB-92FB-75443A9ABC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64749" y="424869"/>
                <a:ext cx="1629773" cy="1339219"/>
              </a:xfrm>
              <a:prstGeom prst="rect">
                <a:avLst/>
              </a:prstGeom>
              <a:grpFill/>
              <a:ln>
                <a:solidFill>
                  <a:schemeClr val="accent1">
                    <a:shade val="50000"/>
                  </a:schemeClr>
                </a:solidFill>
              </a:ln>
            </p:spPr>
          </p:pic>
          <p:sp>
            <p:nvSpPr>
              <p:cNvPr id="59" name="CuadroTexto 58">
                <a:extLst>
                  <a:ext uri="{FF2B5EF4-FFF2-40B4-BE49-F238E27FC236}">
                    <a16:creationId xmlns:a16="http://schemas.microsoft.com/office/drawing/2014/main" id="{FE60A485-692D-417E-BAD1-56D030963CAD}"/>
                  </a:ext>
                </a:extLst>
              </p:cNvPr>
              <p:cNvSpPr txBox="1"/>
              <p:nvPr/>
            </p:nvSpPr>
            <p:spPr>
              <a:xfrm>
                <a:off x="2264743" y="424869"/>
                <a:ext cx="702196" cy="39447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>
                    <a:solidFill>
                      <a:srgbClr val="FF0000"/>
                    </a:solidFill>
                  </a:rPr>
                  <a:t>VV</a:t>
                </a:r>
              </a:p>
            </p:txBody>
          </p:sp>
        </p:grpSp>
      </p:grpSp>
      <p:sp>
        <p:nvSpPr>
          <p:cNvPr id="66" name="Flecha: a la derecha 65">
            <a:extLst>
              <a:ext uri="{FF2B5EF4-FFF2-40B4-BE49-F238E27FC236}">
                <a16:creationId xmlns:a16="http://schemas.microsoft.com/office/drawing/2014/main" id="{B79AE4B7-4A9A-4F0E-A930-F04921B102A6}"/>
              </a:ext>
            </a:extLst>
          </p:cNvPr>
          <p:cNvSpPr/>
          <p:nvPr/>
        </p:nvSpPr>
        <p:spPr>
          <a:xfrm>
            <a:off x="3317307" y="5347519"/>
            <a:ext cx="5152114" cy="181167"/>
          </a:xfrm>
          <a:prstGeom prst="rightArrow">
            <a:avLst>
              <a:gd name="adj1" fmla="val 50000"/>
              <a:gd name="adj2" fmla="val 210648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F65D1AA7-E721-466F-8885-09A81D072B14}"/>
              </a:ext>
            </a:extLst>
          </p:cNvPr>
          <p:cNvCxnSpPr>
            <a:cxnSpLocks/>
          </p:cNvCxnSpPr>
          <p:nvPr/>
        </p:nvCxnSpPr>
        <p:spPr>
          <a:xfrm flipH="1">
            <a:off x="3317307" y="5438102"/>
            <a:ext cx="9030" cy="793177"/>
          </a:xfrm>
          <a:prstGeom prst="line">
            <a:avLst/>
          </a:prstGeom>
          <a:solidFill>
            <a:schemeClr val="bg1"/>
          </a:solidFill>
          <a:ln w="158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2CD6CDF1-EA2C-44CD-AA62-55467973D213}"/>
              </a:ext>
            </a:extLst>
          </p:cNvPr>
          <p:cNvCxnSpPr>
            <a:cxnSpLocks/>
          </p:cNvCxnSpPr>
          <p:nvPr/>
        </p:nvCxnSpPr>
        <p:spPr>
          <a:xfrm flipH="1">
            <a:off x="4315982" y="5394339"/>
            <a:ext cx="9031" cy="544234"/>
          </a:xfrm>
          <a:prstGeom prst="line">
            <a:avLst/>
          </a:prstGeom>
          <a:solidFill>
            <a:schemeClr val="bg1"/>
          </a:solidFill>
          <a:ln w="158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68">
            <a:extLst>
              <a:ext uri="{FF2B5EF4-FFF2-40B4-BE49-F238E27FC236}">
                <a16:creationId xmlns:a16="http://schemas.microsoft.com/office/drawing/2014/main" id="{C68214F3-461A-4C15-83C9-C595C7CA111A}"/>
              </a:ext>
            </a:extLst>
          </p:cNvPr>
          <p:cNvCxnSpPr>
            <a:cxnSpLocks/>
          </p:cNvCxnSpPr>
          <p:nvPr/>
        </p:nvCxnSpPr>
        <p:spPr>
          <a:xfrm>
            <a:off x="5730944" y="5406034"/>
            <a:ext cx="0" cy="532539"/>
          </a:xfrm>
          <a:prstGeom prst="line">
            <a:avLst/>
          </a:prstGeom>
          <a:solidFill>
            <a:schemeClr val="bg1"/>
          </a:solidFill>
          <a:ln w="158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 recto 69">
            <a:extLst>
              <a:ext uri="{FF2B5EF4-FFF2-40B4-BE49-F238E27FC236}">
                <a16:creationId xmlns:a16="http://schemas.microsoft.com/office/drawing/2014/main" id="{7B6D5403-73BC-4D77-B3E0-5AAC41CC785B}"/>
              </a:ext>
            </a:extLst>
          </p:cNvPr>
          <p:cNvCxnSpPr/>
          <p:nvPr/>
        </p:nvCxnSpPr>
        <p:spPr>
          <a:xfrm>
            <a:off x="8478453" y="5438102"/>
            <a:ext cx="0" cy="678581"/>
          </a:xfrm>
          <a:prstGeom prst="line">
            <a:avLst/>
          </a:prstGeom>
          <a:solidFill>
            <a:schemeClr val="bg1"/>
          </a:solidFill>
          <a:ln w="15875"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uadroTexto 70">
            <a:extLst>
              <a:ext uri="{FF2B5EF4-FFF2-40B4-BE49-F238E27FC236}">
                <a16:creationId xmlns:a16="http://schemas.microsoft.com/office/drawing/2014/main" id="{D45991C3-36E7-494D-8717-717B53836DF8}"/>
              </a:ext>
            </a:extLst>
          </p:cNvPr>
          <p:cNvSpPr txBox="1"/>
          <p:nvPr/>
        </p:nvSpPr>
        <p:spPr>
          <a:xfrm>
            <a:off x="2805706" y="6303916"/>
            <a:ext cx="919675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Start of the season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3122773E-761B-4700-BE3F-58219171AE28}"/>
              </a:ext>
            </a:extLst>
          </p:cNvPr>
          <p:cNvSpPr txBox="1"/>
          <p:nvPr/>
        </p:nvSpPr>
        <p:spPr>
          <a:xfrm>
            <a:off x="3908901" y="6023490"/>
            <a:ext cx="839562" cy="276999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Day t-1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868E7EE3-02E6-44E8-8B01-A144AC96DD92}"/>
              </a:ext>
            </a:extLst>
          </p:cNvPr>
          <p:cNvSpPr txBox="1"/>
          <p:nvPr/>
        </p:nvSpPr>
        <p:spPr>
          <a:xfrm>
            <a:off x="5343580" y="6023490"/>
            <a:ext cx="765632" cy="276999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r>
              <a:rPr lang="en-US" dirty="0"/>
              <a:t>Day t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40D1CE5E-50EF-4D33-BC3F-B6F1F1FDCB65}"/>
              </a:ext>
            </a:extLst>
          </p:cNvPr>
          <p:cNvSpPr txBox="1"/>
          <p:nvPr/>
        </p:nvSpPr>
        <p:spPr>
          <a:xfrm>
            <a:off x="8063147" y="6189847"/>
            <a:ext cx="919669" cy="461665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/>
            </a:lvl1pPr>
          </a:lstStyle>
          <a:p>
            <a:pPr algn="ctr"/>
            <a:r>
              <a:rPr lang="en-US" dirty="0"/>
              <a:t>End of the season</a:t>
            </a:r>
          </a:p>
        </p:txBody>
      </p:sp>
      <p:cxnSp>
        <p:nvCxnSpPr>
          <p:cNvPr id="75" name="Conector recto 74">
            <a:extLst>
              <a:ext uri="{FF2B5EF4-FFF2-40B4-BE49-F238E27FC236}">
                <a16:creationId xmlns:a16="http://schemas.microsoft.com/office/drawing/2014/main" id="{49CC7DC1-08AE-4EFC-9486-338D539BC1D8}"/>
              </a:ext>
            </a:extLst>
          </p:cNvPr>
          <p:cNvCxnSpPr>
            <a:cxnSpLocks/>
          </p:cNvCxnSpPr>
          <p:nvPr/>
        </p:nvCxnSpPr>
        <p:spPr>
          <a:xfrm>
            <a:off x="6391085" y="4266389"/>
            <a:ext cx="1147152" cy="0"/>
          </a:xfrm>
          <a:prstGeom prst="line">
            <a:avLst/>
          </a:prstGeom>
          <a:solidFill>
            <a:schemeClr val="bg1"/>
          </a:solidFill>
          <a:ln w="28575">
            <a:prstDash val="sysDot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AC560CE7-71CF-426E-880D-73C61667AAB4}"/>
              </a:ext>
            </a:extLst>
          </p:cNvPr>
          <p:cNvCxnSpPr>
            <a:cxnSpLocks/>
          </p:cNvCxnSpPr>
          <p:nvPr/>
        </p:nvCxnSpPr>
        <p:spPr>
          <a:xfrm>
            <a:off x="6391085" y="4400601"/>
            <a:ext cx="1147152" cy="0"/>
          </a:xfrm>
          <a:prstGeom prst="line">
            <a:avLst/>
          </a:prstGeom>
          <a:solidFill>
            <a:schemeClr val="bg1"/>
          </a:solidFill>
          <a:ln w="28575">
            <a:prstDash val="sysDot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C51444C5-7342-4D4D-93BA-197701C1067E}"/>
              </a:ext>
            </a:extLst>
          </p:cNvPr>
          <p:cNvCxnSpPr>
            <a:cxnSpLocks/>
          </p:cNvCxnSpPr>
          <p:nvPr/>
        </p:nvCxnSpPr>
        <p:spPr>
          <a:xfrm>
            <a:off x="6391085" y="4557595"/>
            <a:ext cx="1147152" cy="0"/>
          </a:xfrm>
          <a:prstGeom prst="line">
            <a:avLst/>
          </a:prstGeom>
          <a:solidFill>
            <a:schemeClr val="bg1"/>
          </a:solidFill>
          <a:ln w="28575">
            <a:prstDash val="sysDot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ector recto 77">
            <a:extLst>
              <a:ext uri="{FF2B5EF4-FFF2-40B4-BE49-F238E27FC236}">
                <a16:creationId xmlns:a16="http://schemas.microsoft.com/office/drawing/2014/main" id="{77483FB3-9745-4A26-BEA0-4A6AA5DCC480}"/>
              </a:ext>
            </a:extLst>
          </p:cNvPr>
          <p:cNvCxnSpPr>
            <a:cxnSpLocks/>
          </p:cNvCxnSpPr>
          <p:nvPr/>
        </p:nvCxnSpPr>
        <p:spPr>
          <a:xfrm>
            <a:off x="6391085" y="4696376"/>
            <a:ext cx="1147152" cy="0"/>
          </a:xfrm>
          <a:prstGeom prst="line">
            <a:avLst/>
          </a:prstGeom>
          <a:solidFill>
            <a:schemeClr val="bg1"/>
          </a:solidFill>
          <a:ln w="28575">
            <a:prstDash val="sysDot"/>
            <a:tailEnd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orchetes 78">
            <a:extLst>
              <a:ext uri="{FF2B5EF4-FFF2-40B4-BE49-F238E27FC236}">
                <a16:creationId xmlns:a16="http://schemas.microsoft.com/office/drawing/2014/main" id="{3FAC36DD-49CE-4EB5-99B1-BDA8827B328A}"/>
              </a:ext>
            </a:extLst>
          </p:cNvPr>
          <p:cNvSpPr/>
          <p:nvPr/>
        </p:nvSpPr>
        <p:spPr>
          <a:xfrm>
            <a:off x="6318989" y="4013465"/>
            <a:ext cx="1235753" cy="1011997"/>
          </a:xfrm>
          <a:prstGeom prst="bracketPair">
            <a:avLst/>
          </a:prstGeom>
          <a:noFill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80" name="Conector recto de flecha 79">
            <a:extLst>
              <a:ext uri="{FF2B5EF4-FFF2-40B4-BE49-F238E27FC236}">
                <a16:creationId xmlns:a16="http://schemas.microsoft.com/office/drawing/2014/main" id="{21F79399-4DC7-4E7A-9C7D-E443D0A21BE6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4428066" y="3476595"/>
            <a:ext cx="1830486" cy="354303"/>
          </a:xfrm>
          <a:prstGeom prst="straightConnector1">
            <a:avLst/>
          </a:prstGeom>
          <a:solidFill>
            <a:schemeClr val="bg1"/>
          </a:solidFill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recto de flecha 80">
            <a:extLst>
              <a:ext uri="{FF2B5EF4-FFF2-40B4-BE49-F238E27FC236}">
                <a16:creationId xmlns:a16="http://schemas.microsoft.com/office/drawing/2014/main" id="{07045911-3AA3-455F-9E99-1BBFE8047D42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5806524" y="3476595"/>
            <a:ext cx="452028" cy="271493"/>
          </a:xfrm>
          <a:prstGeom prst="straightConnector1">
            <a:avLst/>
          </a:prstGeom>
          <a:solidFill>
            <a:schemeClr val="bg1"/>
          </a:solidFill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cto de flecha 81">
            <a:extLst>
              <a:ext uri="{FF2B5EF4-FFF2-40B4-BE49-F238E27FC236}">
                <a16:creationId xmlns:a16="http://schemas.microsoft.com/office/drawing/2014/main" id="{E5DB5FF5-AD51-4FA6-A4DE-C27786FE9182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6258552" y="3476595"/>
            <a:ext cx="637145" cy="514119"/>
          </a:xfrm>
          <a:prstGeom prst="straightConnector1">
            <a:avLst/>
          </a:prstGeom>
          <a:solidFill>
            <a:schemeClr val="bg1"/>
          </a:solidFill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recto de flecha 82">
            <a:extLst>
              <a:ext uri="{FF2B5EF4-FFF2-40B4-BE49-F238E27FC236}">
                <a16:creationId xmlns:a16="http://schemas.microsoft.com/office/drawing/2014/main" id="{F25CA987-AB5C-4ABD-88A0-514E3158C4A4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6258552" y="3476595"/>
            <a:ext cx="1365519" cy="257021"/>
          </a:xfrm>
          <a:prstGeom prst="straightConnector1">
            <a:avLst/>
          </a:prstGeom>
          <a:solidFill>
            <a:schemeClr val="bg1"/>
          </a:solidFill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CuadroTexto 83">
            <a:extLst>
              <a:ext uri="{FF2B5EF4-FFF2-40B4-BE49-F238E27FC236}">
                <a16:creationId xmlns:a16="http://schemas.microsoft.com/office/drawing/2014/main" id="{E04CD732-06CF-488A-94AF-54EDA70C8CD5}"/>
              </a:ext>
            </a:extLst>
          </p:cNvPr>
          <p:cNvSpPr txBox="1"/>
          <p:nvPr/>
        </p:nvSpPr>
        <p:spPr>
          <a:xfrm>
            <a:off x="3601400" y="3806005"/>
            <a:ext cx="642276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600" b="1">
                <a:solidFill>
                  <a:srgbClr val="FF0000"/>
                </a:solidFill>
              </a:rPr>
              <a:t>VV</a:t>
            </a:r>
            <a:r>
              <a:rPr lang="en-US" sz="600" b="1" baseline="-25000">
                <a:solidFill>
                  <a:srgbClr val="FF0000"/>
                </a:solidFill>
              </a:rPr>
              <a:t>(t)</a:t>
            </a:r>
            <a:r>
              <a:rPr lang="en-US" sz="600" b="1">
                <a:solidFill>
                  <a:srgbClr val="FF0000"/>
                </a:solidFill>
              </a:rPr>
              <a:t>/VV</a:t>
            </a:r>
            <a:r>
              <a:rPr lang="en-US" sz="600" b="1" baseline="-25000">
                <a:solidFill>
                  <a:srgbClr val="FF0000"/>
                </a:solidFill>
              </a:rPr>
              <a:t>(t-1)</a:t>
            </a:r>
          </a:p>
        </p:txBody>
      </p:sp>
      <p:pic>
        <p:nvPicPr>
          <p:cNvPr id="86" name="Imagen 85">
            <a:extLst>
              <a:ext uri="{FF2B5EF4-FFF2-40B4-BE49-F238E27FC236}">
                <a16:creationId xmlns:a16="http://schemas.microsoft.com/office/drawing/2014/main" id="{EDF566F3-BBB8-4BE7-95A2-C105ACE71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9411" y="1495219"/>
            <a:ext cx="1283257" cy="12169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4" descr="Copernicus Data Space Ecosystem - Gis&amp;Beers">
            <a:extLst>
              <a:ext uri="{FF2B5EF4-FFF2-40B4-BE49-F238E27FC236}">
                <a16:creationId xmlns:a16="http://schemas.microsoft.com/office/drawing/2014/main" id="{FBAA3751-2151-49EF-AF00-8C3DA86F1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62" y="806186"/>
            <a:ext cx="2530005" cy="132192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Imagen 94" descr="OData API">
            <a:extLst>
              <a:ext uri="{FF2B5EF4-FFF2-40B4-BE49-F238E27FC236}">
                <a16:creationId xmlns:a16="http://schemas.microsoft.com/office/drawing/2014/main" id="{A6A5A5FE-BE44-45B5-991E-B9BAD7325FE4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202" y="2434786"/>
            <a:ext cx="1422498" cy="62988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26619D-10B8-4A06-B38D-5B631D9479C9}"/>
              </a:ext>
            </a:extLst>
          </p:cNvPr>
          <p:cNvSpPr txBox="1"/>
          <p:nvPr/>
        </p:nvSpPr>
        <p:spPr>
          <a:xfrm>
            <a:off x="102512" y="3140110"/>
            <a:ext cx="2684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Sentinel-1 </a:t>
            </a:r>
          </a:p>
          <a:p>
            <a:pPr algn="ctr"/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s-ES" b="1" dirty="0" err="1"/>
              <a:t>round</a:t>
            </a:r>
            <a:r>
              <a:rPr lang="es-ES" b="1" dirty="0"/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r>
              <a:rPr lang="es-ES" b="1" dirty="0" err="1"/>
              <a:t>ange</a:t>
            </a:r>
            <a:r>
              <a:rPr lang="es-ES" b="1" dirty="0"/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s-ES" b="1" dirty="0" err="1"/>
              <a:t>etected</a:t>
            </a:r>
            <a:endParaRPr lang="en-GB" b="1" dirty="0"/>
          </a:p>
        </p:txBody>
      </p:sp>
      <p:pic>
        <p:nvPicPr>
          <p:cNvPr id="4098" name="Picture 2" descr="SNAP (Sentinel Application Platform) - eo science for society">
            <a:extLst>
              <a:ext uri="{FF2B5EF4-FFF2-40B4-BE49-F238E27FC236}">
                <a16:creationId xmlns:a16="http://schemas.microsoft.com/office/drawing/2014/main" id="{25616E41-8673-41E7-B967-63B474C47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41" y="5211928"/>
            <a:ext cx="717191" cy="71719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ntroduction To Python | DCNC">
            <a:extLst>
              <a:ext uri="{FF2B5EF4-FFF2-40B4-BE49-F238E27FC236}">
                <a16:creationId xmlns:a16="http://schemas.microsoft.com/office/drawing/2014/main" id="{A6C7BD92-F810-420D-9A8F-DBFF3BB286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r="18016"/>
          <a:stretch/>
        </p:blipFill>
        <p:spPr bwMode="auto">
          <a:xfrm>
            <a:off x="1286674" y="5189111"/>
            <a:ext cx="556390" cy="4996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F3C8FF5-1884-4F25-8D90-7830C7DA96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450" y="5718007"/>
            <a:ext cx="1358460" cy="2111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4B42D4C6-34A6-4CBD-8452-C8CB78F25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00" y="4009887"/>
            <a:ext cx="838374" cy="7855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7" name="Imagen 96">
            <a:extLst>
              <a:ext uri="{FF2B5EF4-FFF2-40B4-BE49-F238E27FC236}">
                <a16:creationId xmlns:a16="http://schemas.microsoft.com/office/drawing/2014/main" id="{7523E77E-C4C1-4210-8206-65900F4A7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498" y="4001839"/>
            <a:ext cx="874875" cy="81971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FC511F53-03AD-4A48-9BA5-C2B401843A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39100" y="2791863"/>
            <a:ext cx="3172745" cy="15162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01" name="Grupo 100">
            <a:extLst>
              <a:ext uri="{FF2B5EF4-FFF2-40B4-BE49-F238E27FC236}">
                <a16:creationId xmlns:a16="http://schemas.microsoft.com/office/drawing/2014/main" id="{2D3865DB-73ED-4F19-BF80-3609A72A0D3C}"/>
              </a:ext>
            </a:extLst>
          </p:cNvPr>
          <p:cNvGrpSpPr/>
          <p:nvPr/>
        </p:nvGrpSpPr>
        <p:grpSpPr>
          <a:xfrm>
            <a:off x="9611298" y="1641631"/>
            <a:ext cx="1891571" cy="1218530"/>
            <a:chOff x="3454617" y="2299148"/>
            <a:chExt cx="1785704" cy="906642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02" name="Gráfico 101" descr="Base de datos">
              <a:extLst>
                <a:ext uri="{FF2B5EF4-FFF2-40B4-BE49-F238E27FC236}">
                  <a16:creationId xmlns:a16="http://schemas.microsoft.com/office/drawing/2014/main" id="{5EBDC489-8396-4B9E-9D72-6C95A76E4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454617" y="2299148"/>
              <a:ext cx="1785704" cy="906642"/>
            </a:xfrm>
            <a:prstGeom prst="rect">
              <a:avLst/>
            </a:prstGeom>
          </p:spPr>
        </p:pic>
        <p:sp>
          <p:nvSpPr>
            <p:cNvPr id="103" name="CuadroTexto 102">
              <a:extLst>
                <a:ext uri="{FF2B5EF4-FFF2-40B4-BE49-F238E27FC236}">
                  <a16:creationId xmlns:a16="http://schemas.microsoft.com/office/drawing/2014/main" id="{39AF4053-E683-44DB-91E1-37B68324CBB6}"/>
                </a:ext>
              </a:extLst>
            </p:cNvPr>
            <p:cNvSpPr txBox="1"/>
            <p:nvPr/>
          </p:nvSpPr>
          <p:spPr>
            <a:xfrm>
              <a:off x="3611204" y="2588085"/>
              <a:ext cx="1433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AMS</a:t>
              </a:r>
            </a:p>
            <a:p>
              <a:pPr algn="ctr"/>
              <a:r>
                <a:rPr lang="en-US" sz="1200" b="1" dirty="0"/>
                <a:t>Database</a:t>
              </a:r>
            </a:p>
          </p:txBody>
        </p:sp>
      </p:grpSp>
      <p:sp>
        <p:nvSpPr>
          <p:cNvPr id="4" name="Cruz 3">
            <a:extLst>
              <a:ext uri="{FF2B5EF4-FFF2-40B4-BE49-F238E27FC236}">
                <a16:creationId xmlns:a16="http://schemas.microsoft.com/office/drawing/2014/main" id="{BF944FB1-E551-46D7-B27A-13F72918AD84}"/>
              </a:ext>
            </a:extLst>
          </p:cNvPr>
          <p:cNvSpPr/>
          <p:nvPr/>
        </p:nvSpPr>
        <p:spPr>
          <a:xfrm>
            <a:off x="6697214" y="1931648"/>
            <a:ext cx="312938" cy="326920"/>
          </a:xfrm>
          <a:prstGeom prst="plus">
            <a:avLst>
              <a:gd name="adj" fmla="val 3911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7" name="Conector: angular 106">
            <a:extLst>
              <a:ext uri="{FF2B5EF4-FFF2-40B4-BE49-F238E27FC236}">
                <a16:creationId xmlns:a16="http://schemas.microsoft.com/office/drawing/2014/main" id="{EA929CE3-EDC6-4D92-B12A-4A6CDD159D2F}"/>
              </a:ext>
            </a:extLst>
          </p:cNvPr>
          <p:cNvCxnSpPr>
            <a:stCxn id="3" idx="3"/>
            <a:endCxn id="15" idx="1"/>
          </p:cNvCxnSpPr>
          <p:nvPr/>
        </p:nvCxnSpPr>
        <p:spPr>
          <a:xfrm flipV="1">
            <a:off x="2278910" y="2109457"/>
            <a:ext cx="1406767" cy="3714106"/>
          </a:xfrm>
          <a:prstGeom prst="bentConnector3">
            <a:avLst>
              <a:gd name="adj1" fmla="val 38950"/>
            </a:avLst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CuadroTexto 91">
                <a:extLst>
                  <a:ext uri="{FF2B5EF4-FFF2-40B4-BE49-F238E27FC236}">
                    <a16:creationId xmlns:a16="http://schemas.microsoft.com/office/drawing/2014/main" id="{9B22F115-C2CD-416F-B143-73E7198CD839}"/>
                  </a:ext>
                </a:extLst>
              </p:cNvPr>
              <p:cNvSpPr txBox="1"/>
              <p:nvPr/>
            </p:nvSpPr>
            <p:spPr>
              <a:xfrm>
                <a:off x="510209" y="4045841"/>
                <a:ext cx="374937" cy="3449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s-E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2" name="CuadroTexto 91">
                <a:extLst>
                  <a:ext uri="{FF2B5EF4-FFF2-40B4-BE49-F238E27FC236}">
                    <a16:creationId xmlns:a16="http://schemas.microsoft.com/office/drawing/2014/main" id="{9B22F115-C2CD-416F-B143-73E7198CD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209" y="4045841"/>
                <a:ext cx="374937" cy="344966"/>
              </a:xfrm>
              <a:prstGeom prst="rect">
                <a:avLst/>
              </a:prstGeom>
              <a:blipFill>
                <a:blip r:embed="rId15"/>
                <a:stretch>
                  <a:fillRect r="-11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CuadroTexto 92">
                <a:extLst>
                  <a:ext uri="{FF2B5EF4-FFF2-40B4-BE49-F238E27FC236}">
                    <a16:creationId xmlns:a16="http://schemas.microsoft.com/office/drawing/2014/main" id="{D6773D5C-C999-47D5-8036-4C2DF0214E4F}"/>
                  </a:ext>
                </a:extLst>
              </p:cNvPr>
              <p:cNvSpPr txBox="1"/>
              <p:nvPr/>
            </p:nvSpPr>
            <p:spPr>
              <a:xfrm>
                <a:off x="1464269" y="4045841"/>
                <a:ext cx="412507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s-ES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s-E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3" name="CuadroTexto 92">
                <a:extLst>
                  <a:ext uri="{FF2B5EF4-FFF2-40B4-BE49-F238E27FC236}">
                    <a16:creationId xmlns:a16="http://schemas.microsoft.com/office/drawing/2014/main" id="{D6773D5C-C999-47D5-8036-4C2DF0214E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269" y="4045841"/>
                <a:ext cx="412507" cy="338554"/>
              </a:xfrm>
              <a:prstGeom prst="rect">
                <a:avLst/>
              </a:prstGeom>
              <a:blipFill>
                <a:blip r:embed="rId16"/>
                <a:stretch>
                  <a:fillRect r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CuadroTexto 103">
                <a:extLst>
                  <a:ext uri="{FF2B5EF4-FFF2-40B4-BE49-F238E27FC236}">
                    <a16:creationId xmlns:a16="http://schemas.microsoft.com/office/drawing/2014/main" id="{461AC984-5A8B-4DCC-957E-BF157D2FD940}"/>
                  </a:ext>
                </a:extLst>
              </p:cNvPr>
              <p:cNvSpPr txBox="1"/>
              <p:nvPr/>
            </p:nvSpPr>
            <p:spPr>
              <a:xfrm>
                <a:off x="3725382" y="1570282"/>
                <a:ext cx="484094" cy="3449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s-E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𝑉𝑉</m:t>
                          </m:r>
                        </m:sub>
                        <m:sup>
                          <m:r>
                            <a:rPr lang="es-E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4" name="CuadroTexto 103">
                <a:extLst>
                  <a:ext uri="{FF2B5EF4-FFF2-40B4-BE49-F238E27FC236}">
                    <a16:creationId xmlns:a16="http://schemas.microsoft.com/office/drawing/2014/main" id="{461AC984-5A8B-4DCC-957E-BF157D2FD9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382" y="1570282"/>
                <a:ext cx="484094" cy="34496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CuadroTexto 104">
                <a:extLst>
                  <a:ext uri="{FF2B5EF4-FFF2-40B4-BE49-F238E27FC236}">
                    <a16:creationId xmlns:a16="http://schemas.microsoft.com/office/drawing/2014/main" id="{013A764A-ACA1-4EE7-96BD-BE1811F0309B}"/>
                  </a:ext>
                </a:extLst>
              </p:cNvPr>
              <p:cNvSpPr txBox="1"/>
              <p:nvPr/>
            </p:nvSpPr>
            <p:spPr>
              <a:xfrm>
                <a:off x="5176672" y="1532990"/>
                <a:ext cx="484094" cy="3449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s-E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𝑉𝐻</m:t>
                          </m:r>
                        </m:sub>
                        <m:sup>
                          <m:r>
                            <a:rPr lang="es-E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5" name="CuadroTexto 104">
                <a:extLst>
                  <a:ext uri="{FF2B5EF4-FFF2-40B4-BE49-F238E27FC236}">
                    <a16:creationId xmlns:a16="http://schemas.microsoft.com/office/drawing/2014/main" id="{013A764A-ACA1-4EE7-96BD-BE1811F03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6672" y="1532990"/>
                <a:ext cx="484094" cy="344966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2EC79133-B888-49DF-A7B1-82548D1B4943}"/>
                  </a:ext>
                </a:extLst>
              </p:cNvPr>
              <p:cNvSpPr txBox="1"/>
              <p:nvPr/>
            </p:nvSpPr>
            <p:spPr>
              <a:xfrm>
                <a:off x="7317402" y="1570282"/>
                <a:ext cx="1014204" cy="3449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i="1">
                    <a:solidFill>
                      <a:srgbClr val="FF0000"/>
                    </a:solidFill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𝑉𝑉</m:t>
                          </m:r>
                        </m:sub>
                        <m:sup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sz="1600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𝑉𝐻</m:t>
                          </m:r>
                        </m:sub>
                        <m:sup>
                          <m:r>
                            <a:rPr lang="es-ES" sz="160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6" name="CuadroTexto 105">
                <a:extLst>
                  <a:ext uri="{FF2B5EF4-FFF2-40B4-BE49-F238E27FC236}">
                    <a16:creationId xmlns:a16="http://schemas.microsoft.com/office/drawing/2014/main" id="{2EC79133-B888-49DF-A7B1-82548D1B4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7402" y="1570282"/>
                <a:ext cx="1014204" cy="344966"/>
              </a:xfrm>
              <a:prstGeom prst="rect">
                <a:avLst/>
              </a:prstGeom>
              <a:blipFill>
                <a:blip r:embed="rId19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8" name="Título 2">
            <a:extLst>
              <a:ext uri="{FF2B5EF4-FFF2-40B4-BE49-F238E27FC236}">
                <a16:creationId xmlns:a16="http://schemas.microsoft.com/office/drawing/2014/main" id="{EBD012A0-518D-42A1-A2F8-9F38DB760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99" name="Imagen 98">
            <a:extLst>
              <a:ext uri="{FF2B5EF4-FFF2-40B4-BE49-F238E27FC236}">
                <a16:creationId xmlns:a16="http://schemas.microsoft.com/office/drawing/2014/main" id="{CB4D0A83-D9D7-430F-8A0E-C437AF2A74D5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7267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59E817-3CEB-475D-9EBD-931285E7F8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8"/>
          <a:stretch/>
        </p:blipFill>
        <p:spPr>
          <a:xfrm>
            <a:off x="208238" y="2496194"/>
            <a:ext cx="5795777" cy="27527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8A91EB2-AEB0-434B-8325-E1930F139E91}"/>
              </a:ext>
            </a:extLst>
          </p:cNvPr>
          <p:cNvSpPr txBox="1"/>
          <p:nvPr/>
        </p:nvSpPr>
        <p:spPr>
          <a:xfrm>
            <a:off x="2383013" y="5265853"/>
            <a:ext cx="14605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FOI_ID:202430679185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F00872-2B3A-4937-9968-80407AC89B40}"/>
              </a:ext>
            </a:extLst>
          </p:cNvPr>
          <p:cNvSpPr txBox="1"/>
          <p:nvPr/>
        </p:nvSpPr>
        <p:spPr>
          <a:xfrm>
            <a:off x="8537013" y="5287011"/>
            <a:ext cx="14605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FOI_ID: 20241011265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A9254A-56BB-4DB8-B939-A3039BB8F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0" y="5512757"/>
            <a:ext cx="1488836" cy="11251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E752FC-5FB7-4CB5-9D0B-DADFFB4C7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303" y="5520182"/>
            <a:ext cx="1488836" cy="112438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D9821D-44A5-433C-A69F-42162B489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895" y="5522639"/>
            <a:ext cx="1488836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2BD2336-ACF3-485F-B0E1-6A2433A39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307" y="5519769"/>
            <a:ext cx="1488835" cy="11247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60F115A-9DC8-4752-B5D4-F7753648A0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86" y="2514835"/>
            <a:ext cx="5795777" cy="27154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39572A1-3209-4981-8184-B12EFE4B6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596" y="5543166"/>
            <a:ext cx="1321580" cy="10947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71DC1ED-61F4-4FC8-B329-BA28AC4EFE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6386" y="5546933"/>
            <a:ext cx="1321581" cy="10983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F1BBE61-2EDF-414D-9FB0-CCE08F858E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4125" y="5540927"/>
            <a:ext cx="1339653" cy="11054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BD0BF48-E706-46E7-9474-DBE553256C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57501" y="5531236"/>
            <a:ext cx="1437445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FAD52946-F91A-429D-AB72-D4AE8EBBD2E7}"/>
              </a:ext>
            </a:extLst>
          </p:cNvPr>
          <p:cNvSpPr/>
          <p:nvPr/>
        </p:nvSpPr>
        <p:spPr>
          <a:xfrm>
            <a:off x="1050453" y="2259793"/>
            <a:ext cx="233082" cy="608149"/>
          </a:xfrm>
          <a:prstGeom prst="downArrow">
            <a:avLst>
              <a:gd name="adj1" fmla="val 50000"/>
              <a:gd name="adj2" fmla="val 846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3D8F2F56-2407-4B05-A889-E3A297793FDD}"/>
              </a:ext>
            </a:extLst>
          </p:cNvPr>
          <p:cNvSpPr/>
          <p:nvPr/>
        </p:nvSpPr>
        <p:spPr>
          <a:xfrm>
            <a:off x="1771438" y="2259793"/>
            <a:ext cx="233082" cy="333733"/>
          </a:xfrm>
          <a:prstGeom prst="downArrow">
            <a:avLst>
              <a:gd name="adj1" fmla="val 50000"/>
              <a:gd name="adj2" fmla="val 769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546922A3-A315-4C24-A86A-5E4A11F65390}"/>
              </a:ext>
            </a:extLst>
          </p:cNvPr>
          <p:cNvSpPr/>
          <p:nvPr/>
        </p:nvSpPr>
        <p:spPr>
          <a:xfrm>
            <a:off x="7163793" y="2496194"/>
            <a:ext cx="233082" cy="669027"/>
          </a:xfrm>
          <a:prstGeom prst="downArrow">
            <a:avLst>
              <a:gd name="adj1" fmla="val 50000"/>
              <a:gd name="adj2" fmla="val 10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CDFFB76A-324E-44FE-B2FF-18C210C55DC6}"/>
              </a:ext>
            </a:extLst>
          </p:cNvPr>
          <p:cNvSpPr/>
          <p:nvPr/>
        </p:nvSpPr>
        <p:spPr>
          <a:xfrm>
            <a:off x="7649314" y="1273811"/>
            <a:ext cx="1226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lvl="1" defTabSz="914400">
              <a:spcBef>
                <a:spcPts val="600"/>
              </a:spcBef>
              <a:spcAft>
                <a:spcPts val="600"/>
              </a:spcAft>
              <a:buClr>
                <a:srgbClr val="F6A21D"/>
              </a:buClr>
              <a:defRPr/>
            </a:pPr>
            <a:r>
              <a:rPr lang="es-ES" sz="1600" dirty="0" err="1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Bare</a:t>
            </a:r>
            <a:r>
              <a:rPr lang="es-ES" sz="1600" dirty="0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 </a:t>
            </a:r>
            <a:r>
              <a:rPr lang="es-ES" sz="1600" dirty="0" err="1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soil</a:t>
            </a:r>
            <a:endParaRPr lang="es-ES" sz="1600" dirty="0">
              <a:solidFill>
                <a:srgbClr val="000000"/>
              </a:solidFill>
              <a:latin typeface="Gill Sans MT" panose="020B0502020104020203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99C90E3-8AEE-486A-AC44-D3A7AF626956}"/>
              </a:ext>
            </a:extLst>
          </p:cNvPr>
          <p:cNvSpPr txBox="1"/>
          <p:nvPr/>
        </p:nvSpPr>
        <p:spPr>
          <a:xfrm>
            <a:off x="3685308" y="1259327"/>
            <a:ext cx="193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Coverage</a:t>
            </a:r>
            <a:r>
              <a:rPr kumimoji="0" lang="es-ES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800" b="1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change</a:t>
            </a:r>
            <a:endParaRPr kumimoji="0" lang="es-ES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B25E0EDD-FDAF-479F-A228-0C81156727FF}"/>
                  </a:ext>
                </a:extLst>
              </p:cNvPr>
              <p:cNvSpPr txBox="1"/>
              <p:nvPr/>
            </p:nvSpPr>
            <p:spPr>
              <a:xfrm>
                <a:off x="580497" y="1766584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B25E0EDD-FDAF-479F-A228-0C8115672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97" y="1766584"/>
                <a:ext cx="2074049" cy="397609"/>
              </a:xfrm>
              <a:prstGeom prst="rect">
                <a:avLst/>
              </a:prstGeom>
              <a:blipFill>
                <a:blip r:embed="rId1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5ED53B5B-E6C7-4318-90A5-120606090B5F}"/>
                  </a:ext>
                </a:extLst>
              </p:cNvPr>
              <p:cNvSpPr txBox="1"/>
              <p:nvPr/>
            </p:nvSpPr>
            <p:spPr>
              <a:xfrm>
                <a:off x="6343127" y="2023515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5ED53B5B-E6C7-4318-90A5-12060609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127" y="2023515"/>
                <a:ext cx="2074049" cy="397609"/>
              </a:xfrm>
              <a:prstGeom prst="rect">
                <a:avLst/>
              </a:prstGeom>
              <a:blipFill>
                <a:blip r:embed="rId1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BA564DAA-F52B-408B-BB57-A0063A62CB65}"/>
                  </a:ext>
                </a:extLst>
              </p:cNvPr>
              <p:cNvSpPr txBox="1"/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CuadroTexto 29">
                <a:extLst>
                  <a:ext uri="{FF2B5EF4-FFF2-40B4-BE49-F238E27FC236}">
                    <a16:creationId xmlns:a16="http://schemas.microsoft.com/office/drawing/2014/main" id="{BA564DAA-F52B-408B-BB57-A0063A62C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blipFill>
                <a:blip r:embed="rId1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uadroTexto 3">
            <a:extLst>
              <a:ext uri="{FF2B5EF4-FFF2-40B4-BE49-F238E27FC236}">
                <a16:creationId xmlns:a16="http://schemas.microsoft.com/office/drawing/2014/main" id="{F5AC8F13-052B-4C4B-8F97-CFBFB3C00944}"/>
              </a:ext>
            </a:extLst>
          </p:cNvPr>
          <p:cNvSpPr txBox="1"/>
          <p:nvPr/>
        </p:nvSpPr>
        <p:spPr>
          <a:xfrm>
            <a:off x="752291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→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74701AD-32E5-4839-B41E-1F244342C26B}"/>
              </a:ext>
            </a:extLst>
          </p:cNvPr>
          <p:cNvSpPr txBox="1"/>
          <p:nvPr/>
        </p:nvSpPr>
        <p:spPr>
          <a:xfrm>
            <a:off x="552294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→</a:t>
            </a:r>
          </a:p>
        </p:txBody>
      </p:sp>
      <p:sp>
        <p:nvSpPr>
          <p:cNvPr id="28" name="Título 2">
            <a:extLst>
              <a:ext uri="{FF2B5EF4-FFF2-40B4-BE49-F238E27FC236}">
                <a16:creationId xmlns:a16="http://schemas.microsoft.com/office/drawing/2014/main" id="{62A0F3D4-155C-43C5-AA96-5034F5F82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5E630078-AA25-4ACB-ACF9-4BC52A5FBF0F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654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759E817-3CEB-475D-9EBD-931285E7F8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8"/>
          <a:stretch/>
        </p:blipFill>
        <p:spPr>
          <a:xfrm>
            <a:off x="208238" y="2496194"/>
            <a:ext cx="5795777" cy="27527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8A91EB2-AEB0-434B-8325-E1930F139E91}"/>
              </a:ext>
            </a:extLst>
          </p:cNvPr>
          <p:cNvSpPr txBox="1"/>
          <p:nvPr/>
        </p:nvSpPr>
        <p:spPr>
          <a:xfrm>
            <a:off x="2383013" y="5265853"/>
            <a:ext cx="14605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FOI_ID:202430679185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F00872-2B3A-4937-9968-80407AC89B40}"/>
              </a:ext>
            </a:extLst>
          </p:cNvPr>
          <p:cNvSpPr txBox="1"/>
          <p:nvPr/>
        </p:nvSpPr>
        <p:spPr>
          <a:xfrm>
            <a:off x="8537013" y="5287011"/>
            <a:ext cx="14605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FOI_ID: 20241011265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A9254A-56BB-4DB8-B939-A3039BB8F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0" y="5512757"/>
            <a:ext cx="1488836" cy="11251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1E752FC-5FB7-4CB5-9D0B-DADFFB4C7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0303" y="5520182"/>
            <a:ext cx="1488836" cy="112438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2D9821D-44A5-433C-A69F-42162B489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895" y="5522639"/>
            <a:ext cx="1488836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2BD2336-ACF3-485F-B0E1-6A2433A392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307" y="5519769"/>
            <a:ext cx="1488835" cy="11247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60F115A-9DC8-4752-B5D4-F7753648A0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86" y="2514835"/>
            <a:ext cx="5795777" cy="27154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39572A1-3209-4981-8184-B12EFE4B6C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596" y="5543166"/>
            <a:ext cx="1321580" cy="10947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71DC1ED-61F4-4FC8-B329-BA28AC4EFE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6386" y="5546933"/>
            <a:ext cx="1321581" cy="10983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3F1BBE61-2EDF-414D-9FB0-CCE08F858E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4125" y="5540927"/>
            <a:ext cx="1339653" cy="11054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BD0BF48-E706-46E7-9474-DBE553256C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57501" y="5531236"/>
            <a:ext cx="1437445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FAD52946-F91A-429D-AB72-D4AE8EBBD2E7}"/>
              </a:ext>
            </a:extLst>
          </p:cNvPr>
          <p:cNvSpPr/>
          <p:nvPr/>
        </p:nvSpPr>
        <p:spPr>
          <a:xfrm>
            <a:off x="1050453" y="2259793"/>
            <a:ext cx="233082" cy="608149"/>
          </a:xfrm>
          <a:prstGeom prst="downArrow">
            <a:avLst>
              <a:gd name="adj1" fmla="val 50000"/>
              <a:gd name="adj2" fmla="val 8461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3D8F2F56-2407-4B05-A889-E3A297793FDD}"/>
              </a:ext>
            </a:extLst>
          </p:cNvPr>
          <p:cNvSpPr/>
          <p:nvPr/>
        </p:nvSpPr>
        <p:spPr>
          <a:xfrm>
            <a:off x="1771438" y="2259793"/>
            <a:ext cx="233082" cy="333733"/>
          </a:xfrm>
          <a:prstGeom prst="downArrow">
            <a:avLst>
              <a:gd name="adj1" fmla="val 50000"/>
              <a:gd name="adj2" fmla="val 7692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546922A3-A315-4C24-A86A-5E4A11F65390}"/>
              </a:ext>
            </a:extLst>
          </p:cNvPr>
          <p:cNvSpPr/>
          <p:nvPr/>
        </p:nvSpPr>
        <p:spPr>
          <a:xfrm>
            <a:off x="7163793" y="2496194"/>
            <a:ext cx="233082" cy="669027"/>
          </a:xfrm>
          <a:prstGeom prst="downArrow">
            <a:avLst>
              <a:gd name="adj1" fmla="val 50000"/>
              <a:gd name="adj2" fmla="val 10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B25E0EDD-FDAF-479F-A228-0C81156727FF}"/>
                  </a:ext>
                </a:extLst>
              </p:cNvPr>
              <p:cNvSpPr txBox="1"/>
              <p:nvPr/>
            </p:nvSpPr>
            <p:spPr>
              <a:xfrm>
                <a:off x="580497" y="1766584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B25E0EDD-FDAF-479F-A228-0C8115672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97" y="1766584"/>
                <a:ext cx="2074049" cy="397609"/>
              </a:xfrm>
              <a:prstGeom prst="rect">
                <a:avLst/>
              </a:prstGeom>
              <a:blipFill>
                <a:blip r:embed="rId12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5ED53B5B-E6C7-4318-90A5-120606090B5F}"/>
                  </a:ext>
                </a:extLst>
              </p:cNvPr>
              <p:cNvSpPr txBox="1"/>
              <p:nvPr/>
            </p:nvSpPr>
            <p:spPr>
              <a:xfrm>
                <a:off x="6343127" y="2023515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5ED53B5B-E6C7-4318-90A5-120606090B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127" y="2023515"/>
                <a:ext cx="2074049" cy="397609"/>
              </a:xfrm>
              <a:prstGeom prst="rect">
                <a:avLst/>
              </a:prstGeom>
              <a:blipFill>
                <a:blip r:embed="rId1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>
            <a:extLst>
              <a:ext uri="{FF2B5EF4-FFF2-40B4-BE49-F238E27FC236}">
                <a16:creationId xmlns:a16="http://schemas.microsoft.com/office/drawing/2014/main" id="{C7C291FF-E497-4A82-A4DD-B89E64D80742}"/>
              </a:ext>
            </a:extLst>
          </p:cNvPr>
          <p:cNvSpPr txBox="1"/>
          <p:nvPr/>
        </p:nvSpPr>
        <p:spPr>
          <a:xfrm>
            <a:off x="3583709" y="1781478"/>
            <a:ext cx="1939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Rainfall influence?</a:t>
            </a:r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5ABAE951-668F-4574-99A8-42467EFFE6F7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4553326" y="2150810"/>
            <a:ext cx="2610467" cy="3453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96F5D9F8-13CC-466A-B78C-994E5A2B077B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2125754" y="2150810"/>
            <a:ext cx="2427572" cy="27031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ítulo 2">
            <a:extLst>
              <a:ext uri="{FF2B5EF4-FFF2-40B4-BE49-F238E27FC236}">
                <a16:creationId xmlns:a16="http://schemas.microsoft.com/office/drawing/2014/main" id="{1AD3CF63-8449-4400-BA7B-9649BBC63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DB560E68-661D-4AC5-B8DE-51BC9947F11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88253EED-C5F1-4ADF-A747-D51CD2487D58}"/>
              </a:ext>
            </a:extLst>
          </p:cNvPr>
          <p:cNvSpPr/>
          <p:nvPr/>
        </p:nvSpPr>
        <p:spPr>
          <a:xfrm>
            <a:off x="7649314" y="1273811"/>
            <a:ext cx="1226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lvl="1" defTabSz="914400">
              <a:spcBef>
                <a:spcPts val="600"/>
              </a:spcBef>
              <a:spcAft>
                <a:spcPts val="600"/>
              </a:spcAft>
              <a:buClr>
                <a:srgbClr val="F6A21D"/>
              </a:buClr>
              <a:defRPr/>
            </a:pPr>
            <a:r>
              <a:rPr lang="en-US" sz="1600" dirty="0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Bare soil</a:t>
            </a:r>
            <a:endParaRPr lang="en-US" sz="1600" dirty="0">
              <a:solidFill>
                <a:srgbClr val="000000"/>
              </a:solidFill>
              <a:latin typeface="Gill Sans MT" panose="020B0502020104020203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BE794F7-AACA-463E-8004-C2930D944BA1}"/>
              </a:ext>
            </a:extLst>
          </p:cNvPr>
          <p:cNvSpPr txBox="1"/>
          <p:nvPr/>
        </p:nvSpPr>
        <p:spPr>
          <a:xfrm>
            <a:off x="3685308" y="1259327"/>
            <a:ext cx="193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Coverage changes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08175D1-F3E8-44A0-B3FE-1FBF28370650}"/>
              </a:ext>
            </a:extLst>
          </p:cNvPr>
          <p:cNvSpPr txBox="1"/>
          <p:nvPr/>
        </p:nvSpPr>
        <p:spPr>
          <a:xfrm>
            <a:off x="752291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→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001C7BD-A77E-4697-9EFF-148936D0BC36}"/>
              </a:ext>
            </a:extLst>
          </p:cNvPr>
          <p:cNvSpPr txBox="1"/>
          <p:nvPr/>
        </p:nvSpPr>
        <p:spPr>
          <a:xfrm>
            <a:off x="552294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→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CuadroTexto 38">
                <a:extLst>
                  <a:ext uri="{FF2B5EF4-FFF2-40B4-BE49-F238E27FC236}">
                    <a16:creationId xmlns:a16="http://schemas.microsoft.com/office/drawing/2014/main" id="{EFD26456-8EC9-44A3-91B1-EFE272AC3775}"/>
                  </a:ext>
                </a:extLst>
              </p:cNvPr>
              <p:cNvSpPr txBox="1"/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9" name="CuadroTexto 38">
                <a:extLst>
                  <a:ext uri="{FF2B5EF4-FFF2-40B4-BE49-F238E27FC236}">
                    <a16:creationId xmlns:a16="http://schemas.microsoft.com/office/drawing/2014/main" id="{EFD26456-8EC9-44A3-91B1-EFE272AC37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blipFill>
                <a:blip r:embed="rId1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0749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3EEC0F5-273D-4660-B1FF-6896D33EDF7E}"/>
              </a:ext>
            </a:extLst>
          </p:cNvPr>
          <p:cNvSpPr txBox="1"/>
          <p:nvPr/>
        </p:nvSpPr>
        <p:spPr>
          <a:xfrm>
            <a:off x="785093" y="2512870"/>
            <a:ext cx="10012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Meteorological data acquisition and processing</a:t>
            </a:r>
          </a:p>
        </p:txBody>
      </p:sp>
      <p:sp>
        <p:nvSpPr>
          <p:cNvPr id="7" name="Título 2">
            <a:extLst>
              <a:ext uri="{FF2B5EF4-FFF2-40B4-BE49-F238E27FC236}">
                <a16:creationId xmlns:a16="http://schemas.microsoft.com/office/drawing/2014/main" id="{999702C5-2CA4-4B14-9159-26CF6464B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4C8E1A7-98BD-46AD-AF3D-CBD60ED74B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14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ABBB399-1A8A-4EA7-9109-4033A837AB2C}"/>
              </a:ext>
            </a:extLst>
          </p:cNvPr>
          <p:cNvSpPr txBox="1"/>
          <p:nvPr/>
        </p:nvSpPr>
        <p:spPr>
          <a:xfrm>
            <a:off x="7428503" y="1248287"/>
            <a:ext cx="3762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Meteorological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acquisition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A08B5E5B-6657-40CC-9771-DD7176404324}"/>
              </a:ext>
            </a:extLst>
          </p:cNvPr>
          <p:cNvGrpSpPr>
            <a:grpSpLocks noChangeAspect="1"/>
          </p:cNvGrpSpPr>
          <p:nvPr/>
        </p:nvGrpSpPr>
        <p:grpSpPr>
          <a:xfrm>
            <a:off x="7256821" y="1840324"/>
            <a:ext cx="4251847" cy="2834452"/>
            <a:chOff x="2373342" y="1302583"/>
            <a:chExt cx="7131335" cy="495641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B35E234A-EE47-4FD7-9591-B67E812E6E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3342" y="1302583"/>
              <a:ext cx="7131335" cy="4956415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D3634C26-5EDF-494B-B78A-D4E8C731B91A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 flipH="1" flipV="1">
              <a:off x="3919527" y="1980116"/>
              <a:ext cx="1384156" cy="138677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E698C5CC-87E3-417D-99A7-C1AA82C4B530}"/>
                </a:ext>
              </a:extLst>
            </p:cNvPr>
            <p:cNvSpPr txBox="1"/>
            <p:nvPr/>
          </p:nvSpPr>
          <p:spPr>
            <a:xfrm>
              <a:off x="4141762" y="1956872"/>
              <a:ext cx="1384154" cy="538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rgbClr val="FF0000"/>
                  </a:solidFill>
                </a:rPr>
                <a:t>R = 5 Km</a:t>
              </a:r>
              <a:endParaRPr lang="en-GB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E68B8589-DB84-43EB-A012-22C4EDA5B2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49819" y="3386321"/>
              <a:ext cx="859581" cy="1390579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0475733F-9A32-4E7B-8B44-0C72979D8044}"/>
                </a:ext>
              </a:extLst>
            </p:cNvPr>
            <p:cNvSpPr txBox="1"/>
            <p:nvPr/>
          </p:nvSpPr>
          <p:spPr>
            <a:xfrm>
              <a:off x="4658485" y="4242337"/>
              <a:ext cx="1623713" cy="538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rgbClr val="00B050"/>
                  </a:solidFill>
                </a:rPr>
                <a:t>d = 4,6 Km</a:t>
              </a:r>
              <a:endParaRPr lang="en-GB" sz="1400" b="1" dirty="0">
                <a:solidFill>
                  <a:srgbClr val="00B050"/>
                </a:solidFill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0E4A5A79-AFDF-47EA-9E17-1CDE96332A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46140" y="1405697"/>
              <a:ext cx="3915328" cy="392237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6" name="Conector recto de flecha 35">
              <a:extLst>
                <a:ext uri="{FF2B5EF4-FFF2-40B4-BE49-F238E27FC236}">
                  <a16:creationId xmlns:a16="http://schemas.microsoft.com/office/drawing/2014/main" id="{D0F9F5DB-6631-4206-89B6-BF8DC61E4A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9400" y="2214282"/>
              <a:ext cx="1373091" cy="117204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033A2DC0-F425-46C8-81A0-92FEAE757A55}"/>
                </a:ext>
              </a:extLst>
            </p:cNvPr>
            <p:cNvSpPr txBox="1"/>
            <p:nvPr/>
          </p:nvSpPr>
          <p:spPr>
            <a:xfrm>
              <a:off x="5884916" y="2800303"/>
              <a:ext cx="1657157" cy="538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rgbClr val="00B0F0"/>
                  </a:solidFill>
                </a:rPr>
                <a:t>d = 4,7 Km</a:t>
              </a:r>
              <a:endParaRPr lang="en-GB" sz="1400" b="1" dirty="0">
                <a:solidFill>
                  <a:srgbClr val="00B0F0"/>
                </a:solidFill>
              </a:endParaRPr>
            </a:p>
          </p:txBody>
        </p:sp>
        <p:cxnSp>
          <p:nvCxnSpPr>
            <p:cNvPr id="41" name="Conector recto de flecha 40">
              <a:extLst>
                <a:ext uri="{FF2B5EF4-FFF2-40B4-BE49-F238E27FC236}">
                  <a16:creationId xmlns:a16="http://schemas.microsoft.com/office/drawing/2014/main" id="{59980119-B327-493E-A240-2FB4A9729A24}"/>
                </a:ext>
              </a:extLst>
            </p:cNvPr>
            <p:cNvCxnSpPr>
              <a:cxnSpLocks/>
            </p:cNvCxnSpPr>
            <p:nvPr/>
          </p:nvCxnSpPr>
          <p:spPr>
            <a:xfrm>
              <a:off x="5309400" y="3386322"/>
              <a:ext cx="3055747" cy="1410013"/>
            </a:xfrm>
            <a:prstGeom prst="straightConnector1">
              <a:avLst/>
            </a:prstGeom>
            <a:ln w="19050">
              <a:solidFill>
                <a:srgbClr val="FF818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54D94DCF-0408-4D47-966D-F06A1DA1F879}"/>
                </a:ext>
              </a:extLst>
            </p:cNvPr>
            <p:cNvSpPr txBox="1"/>
            <p:nvPr/>
          </p:nvSpPr>
          <p:spPr>
            <a:xfrm>
              <a:off x="7320360" y="4057671"/>
              <a:ext cx="1427544" cy="538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b="1" dirty="0">
                  <a:solidFill>
                    <a:srgbClr val="FF8181"/>
                  </a:solidFill>
                </a:rPr>
                <a:t>d = 9 Km</a:t>
              </a:r>
              <a:endParaRPr lang="en-GB" sz="1400" b="1" dirty="0">
                <a:solidFill>
                  <a:srgbClr val="FF8181"/>
                </a:solidFill>
              </a:endParaRPr>
            </a:p>
          </p:txBody>
        </p:sp>
      </p:grp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8F0ECD27-0AF8-4180-B7C4-EABED5D28AE3}"/>
              </a:ext>
            </a:extLst>
          </p:cNvPr>
          <p:cNvCxnSpPr>
            <a:cxnSpLocks/>
          </p:cNvCxnSpPr>
          <p:nvPr/>
        </p:nvCxnSpPr>
        <p:spPr>
          <a:xfrm>
            <a:off x="7095525" y="1688308"/>
            <a:ext cx="4428564" cy="0"/>
          </a:xfrm>
          <a:prstGeom prst="line">
            <a:avLst/>
          </a:prstGeom>
          <a:ln w="38100" cmpd="dbl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Imagen 52">
            <a:extLst>
              <a:ext uri="{FF2B5EF4-FFF2-40B4-BE49-F238E27FC236}">
                <a16:creationId xmlns:a16="http://schemas.microsoft.com/office/drawing/2014/main" id="{10187214-7FA0-45FC-AB62-4D2D9C14C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853" y="2288234"/>
            <a:ext cx="1790700" cy="66675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BA40EFA1-93C5-4580-B4FA-61B3D58BE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282" y="3196975"/>
            <a:ext cx="1918448" cy="52645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Título 2">
            <a:extLst>
              <a:ext uri="{FF2B5EF4-FFF2-40B4-BE49-F238E27FC236}">
                <a16:creationId xmlns:a16="http://schemas.microsoft.com/office/drawing/2014/main" id="{5B8754F1-F6A1-47A0-BF77-96166C358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44F6C3AA-A008-4BA4-B461-63A7388DC6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14A5117-273A-420E-AE46-309700182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377" y="4198592"/>
            <a:ext cx="5999512" cy="226888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C5C041C-653E-40CB-8094-8EB318AE7A91}"/>
              </a:ext>
            </a:extLst>
          </p:cNvPr>
          <p:cNvSpPr txBox="1"/>
          <p:nvPr/>
        </p:nvSpPr>
        <p:spPr>
          <a:xfrm>
            <a:off x="3487256" y="2725447"/>
            <a:ext cx="846116" cy="584775"/>
          </a:xfrm>
          <a:prstGeom prst="rect">
            <a:avLst/>
          </a:prstGeom>
          <a:solidFill>
            <a:srgbClr val="00B0F0"/>
          </a:solidFill>
          <a:effectLst>
            <a:outerShdw blurRad="50800" dist="38100" algn="l" rotWithShape="0">
              <a:prstClr val="black">
                <a:alpha val="40000"/>
              </a:prstClr>
            </a:outerShdw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</a:rPr>
              <a:t>API</a:t>
            </a:r>
            <a:endParaRPr lang="en-GB" sz="3200" b="1" dirty="0">
              <a:solidFill>
                <a:schemeClr val="bg1"/>
              </a:solidFill>
            </a:endParaRP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B7F92D12-589E-4000-BB91-6CA6B4D10275}"/>
              </a:ext>
            </a:extLst>
          </p:cNvPr>
          <p:cNvCxnSpPr>
            <a:cxnSpLocks/>
            <a:stCxn id="6" idx="1"/>
            <a:endCxn id="53" idx="3"/>
          </p:cNvCxnSpPr>
          <p:nvPr/>
        </p:nvCxnSpPr>
        <p:spPr>
          <a:xfrm flipH="1" flipV="1">
            <a:off x="2793553" y="2621609"/>
            <a:ext cx="693703" cy="39622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8731D343-7C25-4F8C-8435-BB9F6D232DF8}"/>
              </a:ext>
            </a:extLst>
          </p:cNvPr>
          <p:cNvCxnSpPr>
            <a:cxnSpLocks/>
            <a:stCxn id="6" idx="1"/>
            <a:endCxn id="54" idx="3"/>
          </p:cNvCxnSpPr>
          <p:nvPr/>
        </p:nvCxnSpPr>
        <p:spPr>
          <a:xfrm flipH="1">
            <a:off x="2799730" y="3017835"/>
            <a:ext cx="687526" cy="442369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C9E5A1E6-CC1A-427B-8052-91864032F218}"/>
              </a:ext>
            </a:extLst>
          </p:cNvPr>
          <p:cNvSpPr/>
          <p:nvPr/>
        </p:nvSpPr>
        <p:spPr>
          <a:xfrm>
            <a:off x="3713299" y="3292471"/>
            <a:ext cx="270816" cy="1300127"/>
          </a:xfrm>
          <a:prstGeom prst="downArrow">
            <a:avLst>
              <a:gd name="adj1" fmla="val 50000"/>
              <a:gd name="adj2" fmla="val 85171"/>
            </a:avLst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6A161701-58FB-4307-8653-15BA88E9B7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9715" y="1352600"/>
            <a:ext cx="1616306" cy="152223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C88990A7-13A3-4570-A1D2-E1EBAEB410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5472" y="4333045"/>
            <a:ext cx="3908670" cy="227018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DBC4E04D-9BD7-48B4-91BD-ED25B6A39826}"/>
              </a:ext>
            </a:extLst>
          </p:cNvPr>
          <p:cNvCxnSpPr>
            <a:cxnSpLocks/>
          </p:cNvCxnSpPr>
          <p:nvPr/>
        </p:nvCxnSpPr>
        <p:spPr>
          <a:xfrm>
            <a:off x="6606021" y="1348799"/>
            <a:ext cx="2404747" cy="1606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56">
            <a:extLst>
              <a:ext uri="{FF2B5EF4-FFF2-40B4-BE49-F238E27FC236}">
                <a16:creationId xmlns:a16="http://schemas.microsoft.com/office/drawing/2014/main" id="{DC0C9145-06C1-41C0-AF69-1C7FA9013007}"/>
              </a:ext>
            </a:extLst>
          </p:cNvPr>
          <p:cNvCxnSpPr>
            <a:cxnSpLocks/>
          </p:cNvCxnSpPr>
          <p:nvPr/>
        </p:nvCxnSpPr>
        <p:spPr>
          <a:xfrm>
            <a:off x="6606021" y="2850721"/>
            <a:ext cx="2366660" cy="258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: angular 66">
            <a:extLst>
              <a:ext uri="{FF2B5EF4-FFF2-40B4-BE49-F238E27FC236}">
                <a16:creationId xmlns:a16="http://schemas.microsoft.com/office/drawing/2014/main" id="{E09CF943-3290-4170-A66C-0AA5F32B45B0}"/>
              </a:ext>
            </a:extLst>
          </p:cNvPr>
          <p:cNvCxnSpPr>
            <a:cxnSpLocks/>
            <a:stCxn id="39" idx="2"/>
            <a:endCxn id="6" idx="3"/>
          </p:cNvCxnSpPr>
          <p:nvPr/>
        </p:nvCxnSpPr>
        <p:spPr>
          <a:xfrm rot="5400000">
            <a:off x="4994120" y="2214087"/>
            <a:ext cx="143000" cy="1464496"/>
          </a:xfrm>
          <a:prstGeom prst="bentConnector2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ctor: angular 69">
            <a:extLst>
              <a:ext uri="{FF2B5EF4-FFF2-40B4-BE49-F238E27FC236}">
                <a16:creationId xmlns:a16="http://schemas.microsoft.com/office/drawing/2014/main" id="{80FAB584-E894-4316-86BD-CD2E46318AAE}"/>
              </a:ext>
            </a:extLst>
          </p:cNvPr>
          <p:cNvCxnSpPr>
            <a:cxnSpLocks/>
            <a:stCxn id="24" idx="0"/>
            <a:endCxn id="44" idx="1"/>
          </p:cNvCxnSpPr>
          <p:nvPr/>
        </p:nvCxnSpPr>
        <p:spPr>
          <a:xfrm rot="16200000" flipH="1">
            <a:off x="4514255" y="2626923"/>
            <a:ext cx="2175668" cy="3506765"/>
          </a:xfrm>
          <a:prstGeom prst="bentConnector4">
            <a:avLst>
              <a:gd name="adj1" fmla="val 8318"/>
              <a:gd name="adj2" fmla="val 83982"/>
            </a:avLst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Imagen 80">
            <a:extLst>
              <a:ext uri="{FF2B5EF4-FFF2-40B4-BE49-F238E27FC236}">
                <a16:creationId xmlns:a16="http://schemas.microsoft.com/office/drawing/2014/main" id="{A90EE8FB-663A-48BE-8188-D37B113F601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216" y="1412145"/>
            <a:ext cx="2620172" cy="5523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4453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n 24">
            <a:extLst>
              <a:ext uri="{FF2B5EF4-FFF2-40B4-BE49-F238E27FC236}">
                <a16:creationId xmlns:a16="http://schemas.microsoft.com/office/drawing/2014/main" id="{A0CC5C74-DA17-475B-BBC5-997FC5AA3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4" y="2372846"/>
            <a:ext cx="5750948" cy="270412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BF5F726C-F0FD-4756-B2E5-53EC9C9AD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131" y="2381990"/>
            <a:ext cx="6171790" cy="26765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FAD52946-F91A-429D-AB72-D4AE8EBBD2E7}"/>
              </a:ext>
            </a:extLst>
          </p:cNvPr>
          <p:cNvSpPr/>
          <p:nvPr/>
        </p:nvSpPr>
        <p:spPr>
          <a:xfrm>
            <a:off x="931581" y="1975899"/>
            <a:ext cx="233082" cy="759456"/>
          </a:xfrm>
          <a:prstGeom prst="downArrow">
            <a:avLst>
              <a:gd name="adj1" fmla="val 50000"/>
              <a:gd name="adj2" fmla="val 93154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3D8F2F56-2407-4B05-A889-E3A297793FDD}"/>
              </a:ext>
            </a:extLst>
          </p:cNvPr>
          <p:cNvSpPr/>
          <p:nvPr/>
        </p:nvSpPr>
        <p:spPr>
          <a:xfrm>
            <a:off x="1652566" y="2011011"/>
            <a:ext cx="233082" cy="492264"/>
          </a:xfrm>
          <a:prstGeom prst="downArrow">
            <a:avLst>
              <a:gd name="adj1" fmla="val 50000"/>
              <a:gd name="adj2" fmla="val 77462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546922A3-A315-4C24-A86A-5E4A11F65390}"/>
              </a:ext>
            </a:extLst>
          </p:cNvPr>
          <p:cNvSpPr/>
          <p:nvPr/>
        </p:nvSpPr>
        <p:spPr>
          <a:xfrm>
            <a:off x="6944337" y="2310170"/>
            <a:ext cx="233082" cy="695031"/>
          </a:xfrm>
          <a:prstGeom prst="downArrow">
            <a:avLst>
              <a:gd name="adj1" fmla="val 50000"/>
              <a:gd name="adj2" fmla="val 10884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DB5A5DB-A788-43F6-A904-4F0E6A9C2DCE}"/>
              </a:ext>
            </a:extLst>
          </p:cNvPr>
          <p:cNvSpPr txBox="1"/>
          <p:nvPr/>
        </p:nvSpPr>
        <p:spPr>
          <a:xfrm>
            <a:off x="2383013" y="5256328"/>
            <a:ext cx="14605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FOI_ID:202430679185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85EB8A8E-B0EF-44B1-A65E-E2BBDAE379FF}"/>
              </a:ext>
            </a:extLst>
          </p:cNvPr>
          <p:cNvSpPr txBox="1"/>
          <p:nvPr/>
        </p:nvSpPr>
        <p:spPr>
          <a:xfrm>
            <a:off x="8537013" y="5277486"/>
            <a:ext cx="14605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FOI_ID: 20241011265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036ACD68-A650-4D0A-88B2-417E437C6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0" y="5503232"/>
            <a:ext cx="1488836" cy="11251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693D306-FFED-498E-87B1-CA6B11787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0303" y="5510657"/>
            <a:ext cx="1488836" cy="112438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7C1E6481-85A3-49BB-9C25-2E4858343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895" y="5513114"/>
            <a:ext cx="1488836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9E505DD-2FDC-47F3-87F1-AE72ABA31A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3307" y="5510244"/>
            <a:ext cx="1488835" cy="11247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8E520B82-1809-4473-8B02-190343CAA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596" y="5533641"/>
            <a:ext cx="1321580" cy="10947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EEDBE559-0196-4E4A-BC1F-303D1AF2C3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56386" y="5537408"/>
            <a:ext cx="1321581" cy="10983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4B5FDA38-0606-4B62-93BC-3C2100519F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84125" y="5531402"/>
            <a:ext cx="1339653" cy="11054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43D524CC-D54E-4C77-8A2F-E6B7B27B16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57501" y="5521711"/>
            <a:ext cx="1437445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891E8E54-E40A-4E4A-BB2B-EDFF76CFD012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7041144" y="2047023"/>
            <a:ext cx="2478190" cy="2249252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68B0FD1-BE56-4B26-9735-E6725EBB32DE}"/>
              </a:ext>
            </a:extLst>
          </p:cNvPr>
          <p:cNvSpPr txBox="1"/>
          <p:nvPr/>
        </p:nvSpPr>
        <p:spPr>
          <a:xfrm>
            <a:off x="9041153" y="1677691"/>
            <a:ext cx="956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Rainfall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CB99B5AA-6978-4174-92A2-7E006D057D27}"/>
                  </a:ext>
                </a:extLst>
              </p:cNvPr>
              <p:cNvSpPr txBox="1"/>
              <p:nvPr/>
            </p:nvSpPr>
            <p:spPr>
              <a:xfrm>
                <a:off x="709561" y="1619913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CB99B5AA-6978-4174-92A2-7E006D057D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61" y="1619913"/>
                <a:ext cx="2074049" cy="397609"/>
              </a:xfrm>
              <a:prstGeom prst="rect">
                <a:avLst/>
              </a:prstGeom>
              <a:blipFill>
                <a:blip r:embed="rId1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8249225B-F50D-41CB-B3F3-9C39D647268B}"/>
                  </a:ext>
                </a:extLst>
              </p:cNvPr>
              <p:cNvSpPr txBox="1"/>
              <p:nvPr/>
            </p:nvSpPr>
            <p:spPr>
              <a:xfrm>
                <a:off x="6053722" y="1846967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8249225B-F50D-41CB-B3F3-9C39D6472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722" y="1846967"/>
                <a:ext cx="2074049" cy="397609"/>
              </a:xfrm>
              <a:prstGeom prst="rect">
                <a:avLst/>
              </a:prstGeom>
              <a:blipFill>
                <a:blip r:embed="rId1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ángulo 42">
            <a:extLst>
              <a:ext uri="{FF2B5EF4-FFF2-40B4-BE49-F238E27FC236}">
                <a16:creationId xmlns:a16="http://schemas.microsoft.com/office/drawing/2014/main" id="{8E2CD5C2-C335-439D-98DA-C05AC8050353}"/>
              </a:ext>
            </a:extLst>
          </p:cNvPr>
          <p:cNvSpPr/>
          <p:nvPr/>
        </p:nvSpPr>
        <p:spPr>
          <a:xfrm>
            <a:off x="7649313" y="1255339"/>
            <a:ext cx="17753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lvl="1" defTabSz="914400">
              <a:spcBef>
                <a:spcPts val="600"/>
              </a:spcBef>
              <a:spcAft>
                <a:spcPts val="600"/>
              </a:spcAft>
              <a:buClr>
                <a:srgbClr val="F6A21D"/>
              </a:buClr>
              <a:defRPr/>
            </a:pPr>
            <a:r>
              <a:rPr lang="es-ES" sz="1600" dirty="0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suelo desnudo</a:t>
            </a:r>
            <a:endParaRPr lang="es-ES" sz="1600" dirty="0">
              <a:solidFill>
                <a:srgbClr val="000000"/>
              </a:solidFill>
              <a:latin typeface="Gill Sans MT" panose="020B0502020104020203"/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1E2EA59C-8A63-4205-B0E7-A37AA9E05DD8}"/>
              </a:ext>
            </a:extLst>
          </p:cNvPr>
          <p:cNvSpPr txBox="1"/>
          <p:nvPr/>
        </p:nvSpPr>
        <p:spPr>
          <a:xfrm>
            <a:off x="3749964" y="1259327"/>
            <a:ext cx="1866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b="1" u="sng" dirty="0" err="1">
                <a:solidFill>
                  <a:srgbClr val="000000"/>
                </a:solidFill>
              </a:rPr>
              <a:t>Coverage</a:t>
            </a:r>
            <a:r>
              <a:rPr lang="es-ES" b="1" u="sng" dirty="0">
                <a:solidFill>
                  <a:srgbClr val="000000"/>
                </a:solidFill>
              </a:rPr>
              <a:t> </a:t>
            </a:r>
            <a:r>
              <a:rPr lang="es-ES" b="1" u="sng" dirty="0" err="1">
                <a:solidFill>
                  <a:srgbClr val="000000"/>
                </a:solidFill>
              </a:rPr>
              <a:t>change</a:t>
            </a:r>
            <a:endParaRPr lang="es-ES" b="1" u="sng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C8CAB429-0D5F-46C0-9283-C964C9840800}"/>
                  </a:ext>
                </a:extLst>
              </p:cNvPr>
              <p:cNvSpPr txBox="1"/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i="1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s-E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s-ES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s-E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CuadroTexto 44">
                <a:extLst>
                  <a:ext uri="{FF2B5EF4-FFF2-40B4-BE49-F238E27FC236}">
                    <a16:creationId xmlns:a16="http://schemas.microsoft.com/office/drawing/2014/main" id="{C8CAB429-0D5F-46C0-9283-C964C98408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blipFill>
                <a:blip r:embed="rId1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uadroTexto 45">
            <a:extLst>
              <a:ext uri="{FF2B5EF4-FFF2-40B4-BE49-F238E27FC236}">
                <a16:creationId xmlns:a16="http://schemas.microsoft.com/office/drawing/2014/main" id="{65D528DF-D291-4B43-ABE6-56F6ED275C44}"/>
              </a:ext>
            </a:extLst>
          </p:cNvPr>
          <p:cNvSpPr txBox="1"/>
          <p:nvPr/>
        </p:nvSpPr>
        <p:spPr>
          <a:xfrm>
            <a:off x="752291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→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0CB2B30-D99F-4F0D-8B81-0D609FFD8DD0}"/>
              </a:ext>
            </a:extLst>
          </p:cNvPr>
          <p:cNvSpPr txBox="1"/>
          <p:nvPr/>
        </p:nvSpPr>
        <p:spPr>
          <a:xfrm>
            <a:off x="552294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→</a:t>
            </a:r>
          </a:p>
        </p:txBody>
      </p:sp>
      <p:sp>
        <p:nvSpPr>
          <p:cNvPr id="38" name="Título 2">
            <a:extLst>
              <a:ext uri="{FF2B5EF4-FFF2-40B4-BE49-F238E27FC236}">
                <a16:creationId xmlns:a16="http://schemas.microsoft.com/office/drawing/2014/main" id="{983AC3B2-B1E2-438F-9C0A-166A9FEE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6027E19E-8FC5-4BA4-952F-4D1C48841644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1BB2E3E4-E952-4DF5-A333-A76BD05DE2D8}"/>
              </a:ext>
            </a:extLst>
          </p:cNvPr>
          <p:cNvSpPr/>
          <p:nvPr/>
        </p:nvSpPr>
        <p:spPr>
          <a:xfrm>
            <a:off x="637310" y="4296275"/>
            <a:ext cx="415635" cy="4611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32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n 26">
            <a:extLst>
              <a:ext uri="{FF2B5EF4-FFF2-40B4-BE49-F238E27FC236}">
                <a16:creationId xmlns:a16="http://schemas.microsoft.com/office/drawing/2014/main" id="{800D0240-B53A-4ACE-9229-242FCF13C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45" y="2353577"/>
            <a:ext cx="5795027" cy="27293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8CBB590-5ADB-467C-BFB1-E60F9F94C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7447" y="2362385"/>
            <a:ext cx="6171790" cy="26765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FAD52946-F91A-429D-AB72-D4AE8EBBD2E7}"/>
              </a:ext>
            </a:extLst>
          </p:cNvPr>
          <p:cNvSpPr/>
          <p:nvPr/>
        </p:nvSpPr>
        <p:spPr>
          <a:xfrm>
            <a:off x="968157" y="2080854"/>
            <a:ext cx="233082" cy="613352"/>
          </a:xfrm>
          <a:prstGeom prst="downArrow">
            <a:avLst>
              <a:gd name="adj1" fmla="val 50000"/>
              <a:gd name="adj2" fmla="val 77462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3D8F2F56-2407-4B05-A889-E3A297793FDD}"/>
              </a:ext>
            </a:extLst>
          </p:cNvPr>
          <p:cNvSpPr/>
          <p:nvPr/>
        </p:nvSpPr>
        <p:spPr>
          <a:xfrm>
            <a:off x="1689142" y="2086057"/>
            <a:ext cx="233082" cy="375680"/>
          </a:xfrm>
          <a:prstGeom prst="downArrow">
            <a:avLst>
              <a:gd name="adj1" fmla="val 50000"/>
              <a:gd name="adj2" fmla="val 8138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24" name="Flecha: hacia abajo 23">
            <a:extLst>
              <a:ext uri="{FF2B5EF4-FFF2-40B4-BE49-F238E27FC236}">
                <a16:creationId xmlns:a16="http://schemas.microsoft.com/office/drawing/2014/main" id="{546922A3-A315-4C24-A86A-5E4A11F65390}"/>
              </a:ext>
            </a:extLst>
          </p:cNvPr>
          <p:cNvSpPr/>
          <p:nvPr/>
        </p:nvSpPr>
        <p:spPr>
          <a:xfrm>
            <a:off x="7008345" y="2397610"/>
            <a:ext cx="233082" cy="630451"/>
          </a:xfrm>
          <a:prstGeom prst="downArrow">
            <a:avLst>
              <a:gd name="adj1" fmla="val 50000"/>
              <a:gd name="adj2" fmla="val 7353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8853E30B-D48E-4D40-8694-3A1E1393DF70}"/>
                  </a:ext>
                </a:extLst>
              </p:cNvPr>
              <p:cNvSpPr txBox="1"/>
              <p:nvPr/>
            </p:nvSpPr>
            <p:spPr>
              <a:xfrm>
                <a:off x="796786" y="1705174"/>
                <a:ext cx="1813074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f>
                        <m:fPr>
                          <m:type m:val="li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𝑉𝑉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𝑉𝑉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29" name="CuadroTexto 28">
                <a:extLst>
                  <a:ext uri="{FF2B5EF4-FFF2-40B4-BE49-F238E27FC236}">
                    <a16:creationId xmlns:a16="http://schemas.microsoft.com/office/drawing/2014/main" id="{8853E30B-D48E-4D40-8694-3A1E1393D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786" y="1705174"/>
                <a:ext cx="1813074" cy="397609"/>
              </a:xfrm>
              <a:prstGeom prst="rect">
                <a:avLst/>
              </a:prstGeom>
              <a:blipFill>
                <a:blip r:embed="rId4"/>
                <a:stretch>
                  <a:fillRect t="-146154" r="-5387" b="-2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uadroTexto 30">
            <a:extLst>
              <a:ext uri="{FF2B5EF4-FFF2-40B4-BE49-F238E27FC236}">
                <a16:creationId xmlns:a16="http://schemas.microsoft.com/office/drawing/2014/main" id="{F85D5CE4-1734-4FF2-83B0-A3F62F20D644}"/>
              </a:ext>
            </a:extLst>
          </p:cNvPr>
          <p:cNvSpPr txBox="1"/>
          <p:nvPr/>
        </p:nvSpPr>
        <p:spPr>
          <a:xfrm>
            <a:off x="2383013" y="5142028"/>
            <a:ext cx="14605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FOI_ID:202430679185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F5A63178-35B2-4D75-95B3-3595AF3B866E}"/>
              </a:ext>
            </a:extLst>
          </p:cNvPr>
          <p:cNvSpPr txBox="1"/>
          <p:nvPr/>
        </p:nvSpPr>
        <p:spPr>
          <a:xfrm>
            <a:off x="8537013" y="5163186"/>
            <a:ext cx="146050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FOI_ID: 20241011265</a:t>
            </a: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1BA15944-5413-419C-B688-0663489FAF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0" y="5388932"/>
            <a:ext cx="1488836" cy="11251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368ABCA8-EA2F-44EF-AD97-235ED9467C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0303" y="5396357"/>
            <a:ext cx="1488836" cy="112438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0FE20077-899C-475B-B9D6-2349E3EA64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7895" y="5398814"/>
            <a:ext cx="1488836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E6DAED78-74EC-4506-865C-0D76EAFEC7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307" y="5395944"/>
            <a:ext cx="1488835" cy="11247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BA3FF557-BCDA-45EC-9D6A-2203702E2E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96" y="5419341"/>
            <a:ext cx="1321580" cy="109476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0B88041C-F9B0-42F7-A7DE-1975156B61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6386" y="5423108"/>
            <a:ext cx="1321581" cy="10983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754309B-C737-434B-9B9C-73FD5A27615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4125" y="5417102"/>
            <a:ext cx="1339653" cy="11054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D79F8F15-D48E-468A-9EED-BFD3143955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57501" y="5407411"/>
            <a:ext cx="1437445" cy="1122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B2C2CC36-BE11-4296-8CB5-673D459A27F0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988430" y="2203867"/>
            <a:ext cx="2320983" cy="1163827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uadroTexto 41">
            <a:extLst>
              <a:ext uri="{FF2B5EF4-FFF2-40B4-BE49-F238E27FC236}">
                <a16:creationId xmlns:a16="http://schemas.microsoft.com/office/drawing/2014/main" id="{5D3C19FB-3D93-47BD-BFAB-0622DC58E12E}"/>
              </a:ext>
            </a:extLst>
          </p:cNvPr>
          <p:cNvSpPr txBox="1"/>
          <p:nvPr/>
        </p:nvSpPr>
        <p:spPr>
          <a:xfrm>
            <a:off x="3015395" y="1834535"/>
            <a:ext cx="58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RTK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6F55D618-4397-49A2-B014-3BC3D47B2760}"/>
                  </a:ext>
                </a:extLst>
              </p:cNvPr>
              <p:cNvSpPr txBox="1"/>
              <p:nvPr/>
            </p:nvSpPr>
            <p:spPr>
              <a:xfrm>
                <a:off x="6294823" y="1874885"/>
                <a:ext cx="1813074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f>
                        <m:fPr>
                          <m:type m:val="li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𝑉𝑉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𝑉𝑉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6F55D618-4397-49A2-B014-3BC3D47B2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823" y="1874885"/>
                <a:ext cx="1813074" cy="397609"/>
              </a:xfrm>
              <a:prstGeom prst="rect">
                <a:avLst/>
              </a:prstGeom>
              <a:blipFill>
                <a:blip r:embed="rId13"/>
                <a:stretch>
                  <a:fillRect t="-146154" r="-5387" b="-218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ángulo 44">
            <a:extLst>
              <a:ext uri="{FF2B5EF4-FFF2-40B4-BE49-F238E27FC236}">
                <a16:creationId xmlns:a16="http://schemas.microsoft.com/office/drawing/2014/main" id="{44EF9997-A7B5-4EE7-AB3C-94EF55CB6BC9}"/>
              </a:ext>
            </a:extLst>
          </p:cNvPr>
          <p:cNvSpPr/>
          <p:nvPr/>
        </p:nvSpPr>
        <p:spPr>
          <a:xfrm>
            <a:off x="7649313" y="1255339"/>
            <a:ext cx="11806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1168" lvl="1" defTabSz="914400">
              <a:spcBef>
                <a:spcPts val="600"/>
              </a:spcBef>
              <a:spcAft>
                <a:spcPts val="600"/>
              </a:spcAft>
              <a:buClr>
                <a:srgbClr val="F6A21D"/>
              </a:buClr>
              <a:defRPr/>
            </a:pPr>
            <a:r>
              <a:rPr lang="en-US" sz="1600">
                <a:solidFill>
                  <a:srgbClr val="000000"/>
                </a:solidFill>
                <a:latin typeface="Gill Sans MT" panose="020B0502020104020203"/>
                <a:sym typeface="Wingdings" panose="05000000000000000000" pitchFamily="2" charset="2"/>
              </a:rPr>
              <a:t>Bare soil</a:t>
            </a:r>
            <a:endParaRPr lang="en-US" sz="1600">
              <a:solidFill>
                <a:srgbClr val="000000"/>
              </a:solidFill>
              <a:latin typeface="Gill Sans MT" panose="020B0502020104020203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FAD9093-7078-4B35-B3B1-AAF829C4D200}"/>
              </a:ext>
            </a:extLst>
          </p:cNvPr>
          <p:cNvSpPr txBox="1"/>
          <p:nvPr/>
        </p:nvSpPr>
        <p:spPr>
          <a:xfrm>
            <a:off x="3749964" y="1259327"/>
            <a:ext cx="1866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u="sng">
                <a:solidFill>
                  <a:srgbClr val="000000"/>
                </a:solidFill>
              </a:rPr>
              <a:t>Coverage change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756EF421-E3FE-4E44-AC7F-8A73587942F9}"/>
                  </a:ext>
                </a:extLst>
              </p:cNvPr>
              <p:cNvSpPr txBox="1"/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 smtClean="0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i="1" smtClean="0">
                          <a:latin typeface="Cambria Math" panose="02040503050406030204" pitchFamily="18" charset="0"/>
                        </a:rPr>
                        <m:t>/</m:t>
                      </m:r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𝑉𝑉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47" name="CuadroTexto 46">
                <a:extLst>
                  <a:ext uri="{FF2B5EF4-FFF2-40B4-BE49-F238E27FC236}">
                    <a16:creationId xmlns:a16="http://schemas.microsoft.com/office/drawing/2014/main" id="{756EF421-E3FE-4E44-AC7F-8A73587942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2380" y="1245770"/>
                <a:ext cx="2074049" cy="397609"/>
              </a:xfrm>
              <a:prstGeom prst="rect">
                <a:avLst/>
              </a:prstGeom>
              <a:blipFill>
                <a:blip r:embed="rId1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uadroTexto 25">
            <a:extLst>
              <a:ext uri="{FF2B5EF4-FFF2-40B4-BE49-F238E27FC236}">
                <a16:creationId xmlns:a16="http://schemas.microsoft.com/office/drawing/2014/main" id="{94EBDC5C-FBD2-4FFA-80FC-197F1B2DC0FF}"/>
              </a:ext>
            </a:extLst>
          </p:cNvPr>
          <p:cNvSpPr txBox="1"/>
          <p:nvPr/>
        </p:nvSpPr>
        <p:spPr>
          <a:xfrm>
            <a:off x="752291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→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56B9E94B-576D-4FB5-A8E8-A28391EBFD48}"/>
              </a:ext>
            </a:extLst>
          </p:cNvPr>
          <p:cNvSpPr txBox="1"/>
          <p:nvPr/>
        </p:nvSpPr>
        <p:spPr>
          <a:xfrm>
            <a:off x="5522943" y="1291831"/>
            <a:ext cx="390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→</a:t>
            </a:r>
          </a:p>
        </p:txBody>
      </p:sp>
      <p:sp>
        <p:nvSpPr>
          <p:cNvPr id="43" name="Título 2">
            <a:extLst>
              <a:ext uri="{FF2B5EF4-FFF2-40B4-BE49-F238E27FC236}">
                <a16:creationId xmlns:a16="http://schemas.microsoft.com/office/drawing/2014/main" id="{74051215-FA3B-40E5-A35D-E673B12BD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1BA41BBE-5E38-40EE-A4BA-300205ABAC7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0378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651922F-5E60-4C67-9716-74EEFB6E4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364" y="1898732"/>
            <a:ext cx="2795654" cy="216580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A964CAC-0C71-4931-9B92-12552BADC7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70"/>
          <a:stretch/>
        </p:blipFill>
        <p:spPr>
          <a:xfrm>
            <a:off x="2906742" y="4343665"/>
            <a:ext cx="2795654" cy="216580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7723E391-C08A-42F5-85CC-4110703C432A}"/>
              </a:ext>
            </a:extLst>
          </p:cNvPr>
          <p:cNvSpPr/>
          <p:nvPr/>
        </p:nvSpPr>
        <p:spPr>
          <a:xfrm rot="5400000">
            <a:off x="3829998" y="4554453"/>
            <a:ext cx="1993395" cy="225708"/>
          </a:xfrm>
          <a:prstGeom prst="rightArrow">
            <a:avLst>
              <a:gd name="adj1" fmla="val 50000"/>
              <a:gd name="adj2" fmla="val 15938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979FE017-F625-409C-9EC3-824C4FC1C439}"/>
              </a:ext>
            </a:extLst>
          </p:cNvPr>
          <p:cNvSpPr/>
          <p:nvPr/>
        </p:nvSpPr>
        <p:spPr>
          <a:xfrm rot="5400000">
            <a:off x="2914490" y="3916934"/>
            <a:ext cx="2288308" cy="225708"/>
          </a:xfrm>
          <a:prstGeom prst="rightArrow">
            <a:avLst>
              <a:gd name="adj1" fmla="val 50000"/>
              <a:gd name="adj2" fmla="val 15938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A1C88EEA-4FBC-4080-83B3-12F4F8775A44}"/>
                  </a:ext>
                </a:extLst>
              </p:cNvPr>
              <p:cNvSpPr txBox="1"/>
              <p:nvPr/>
            </p:nvSpPr>
            <p:spPr>
              <a:xfrm>
                <a:off x="3095869" y="1286523"/>
                <a:ext cx="2456057" cy="517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𝜟</m:t>
                      </m:r>
                      <m:f>
                        <m:fPr>
                          <m:type m:val="lin"/>
                          <m:ctrlPr>
                            <a:rPr lang="en-US" sz="24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𝑽𝑽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  <m:sup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𝑽𝑽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</m:den>
                      </m:f>
                      <m:r>
                        <a:rPr lang="en-US" sz="2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A1C88EEA-4FBC-4080-83B3-12F4F8775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5869" y="1286523"/>
                <a:ext cx="2456057" cy="5175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uadroTexto 2">
            <a:extLst>
              <a:ext uri="{FF2B5EF4-FFF2-40B4-BE49-F238E27FC236}">
                <a16:creationId xmlns:a16="http://schemas.microsoft.com/office/drawing/2014/main" id="{FAD2ADA1-6996-4E67-80C6-CEEC71CAB0BA}"/>
              </a:ext>
            </a:extLst>
          </p:cNvPr>
          <p:cNvSpPr txBox="1"/>
          <p:nvPr/>
        </p:nvSpPr>
        <p:spPr>
          <a:xfrm>
            <a:off x="6834859" y="2358066"/>
            <a:ext cx="40729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/>
              <a:t>Most common scenario:</a:t>
            </a:r>
          </a:p>
        </p:txBody>
      </p:sp>
      <p:sp>
        <p:nvSpPr>
          <p:cNvPr id="16" name="Título 2">
            <a:extLst>
              <a:ext uri="{FF2B5EF4-FFF2-40B4-BE49-F238E27FC236}">
                <a16:creationId xmlns:a16="http://schemas.microsoft.com/office/drawing/2014/main" id="{99033D8B-B296-4738-9A9C-1593A6899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FEC7E947-013A-4B91-8D6C-37795046855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8424B63-11BB-4248-AC25-911194711BCF}"/>
              </a:ext>
            </a:extLst>
          </p:cNvPr>
          <p:cNvSpPr txBox="1"/>
          <p:nvPr/>
        </p:nvSpPr>
        <p:spPr>
          <a:xfrm>
            <a:off x="6553185" y="2881286"/>
            <a:ext cx="42597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/>
              <a:t>Farmers take advantage of the rainfall events to perform tillage or ploughing</a:t>
            </a:r>
          </a:p>
        </p:txBody>
      </p:sp>
    </p:spTree>
    <p:extLst>
      <p:ext uri="{BB962C8B-B14F-4D97-AF65-F5344CB8AC3E}">
        <p14:creationId xmlns:p14="http://schemas.microsoft.com/office/powerpoint/2010/main" val="1721978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651922F-5E60-4C67-9716-74EEFB6E4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63" y="1819195"/>
            <a:ext cx="2795654" cy="216580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A964CAC-0C71-4931-9B92-12552BADC7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670"/>
          <a:stretch/>
        </p:blipFill>
        <p:spPr>
          <a:xfrm>
            <a:off x="703741" y="4264128"/>
            <a:ext cx="2795654" cy="216580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ECEAC63-CA6B-462D-A216-36C861CCF9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319"/>
          <a:stretch/>
        </p:blipFill>
        <p:spPr>
          <a:xfrm>
            <a:off x="4240929" y="1348761"/>
            <a:ext cx="7075870" cy="330323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01B742D-A143-4F58-97E3-59C5B31E1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151" y="4518233"/>
            <a:ext cx="2852966" cy="22514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7723E391-C08A-42F5-85CC-4110703C432A}"/>
              </a:ext>
            </a:extLst>
          </p:cNvPr>
          <p:cNvSpPr/>
          <p:nvPr/>
        </p:nvSpPr>
        <p:spPr>
          <a:xfrm rot="5400000">
            <a:off x="1626997" y="4474916"/>
            <a:ext cx="1993395" cy="225708"/>
          </a:xfrm>
          <a:prstGeom prst="rightArrow">
            <a:avLst>
              <a:gd name="adj1" fmla="val 50000"/>
              <a:gd name="adj2" fmla="val 15938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979FE017-F625-409C-9EC3-824C4FC1C439}"/>
              </a:ext>
            </a:extLst>
          </p:cNvPr>
          <p:cNvSpPr/>
          <p:nvPr/>
        </p:nvSpPr>
        <p:spPr>
          <a:xfrm rot="5400000">
            <a:off x="711489" y="3837397"/>
            <a:ext cx="2288308" cy="225708"/>
          </a:xfrm>
          <a:prstGeom prst="rightArrow">
            <a:avLst>
              <a:gd name="adj1" fmla="val 50000"/>
              <a:gd name="adj2" fmla="val 159384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A1C88EEA-4FBC-4080-83B3-12F4F8775A44}"/>
                  </a:ext>
                </a:extLst>
              </p:cNvPr>
              <p:cNvSpPr txBox="1"/>
              <p:nvPr/>
            </p:nvSpPr>
            <p:spPr>
              <a:xfrm>
                <a:off x="740468" y="1211813"/>
                <a:ext cx="2456057" cy="517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𝜟</m:t>
                      </m:r>
                      <m:f>
                        <m:fPr>
                          <m:type m:val="lin"/>
                          <m:ctrlPr>
                            <a:rPr lang="es-ES" sz="24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2400" b="1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𝑽𝑽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  <m:sup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𝑽𝑽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s-ES" sz="2400" b="1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</m:den>
                      </m:f>
                      <m:r>
                        <a:rPr lang="es-ES" sz="2400" b="1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A1C88EEA-4FBC-4080-83B3-12F4F8775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468" y="1211813"/>
                <a:ext cx="2456057" cy="5175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58041DF0-8634-418F-97FE-1D88E5333910}"/>
              </a:ext>
            </a:extLst>
          </p:cNvPr>
          <p:cNvCxnSpPr>
            <a:cxnSpLocks/>
          </p:cNvCxnSpPr>
          <p:nvPr/>
        </p:nvCxnSpPr>
        <p:spPr>
          <a:xfrm>
            <a:off x="6212151" y="3657059"/>
            <a:ext cx="925249" cy="1881931"/>
          </a:xfrm>
          <a:prstGeom prst="straightConnector1">
            <a:avLst/>
          </a:prstGeom>
          <a:ln w="444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3C46E9B0-B30C-4556-A336-7948E68A55AE}"/>
              </a:ext>
            </a:extLst>
          </p:cNvPr>
          <p:cNvCxnSpPr>
            <a:cxnSpLocks/>
          </p:cNvCxnSpPr>
          <p:nvPr/>
        </p:nvCxnSpPr>
        <p:spPr>
          <a:xfrm>
            <a:off x="6275651" y="3258036"/>
            <a:ext cx="1687249" cy="2905999"/>
          </a:xfrm>
          <a:prstGeom prst="straightConnector1">
            <a:avLst/>
          </a:prstGeom>
          <a:ln w="444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ítulo 2">
            <a:extLst>
              <a:ext uri="{FF2B5EF4-FFF2-40B4-BE49-F238E27FC236}">
                <a16:creationId xmlns:a16="http://schemas.microsoft.com/office/drawing/2014/main" id="{D4CACC63-E944-4A52-83EA-83500BDF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s-ES" sz="4000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A21EA086-4BC9-4EFC-9EEF-F281BA26FAB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4454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F943A4E-F8B9-45D1-8BF9-70908EB57618}"/>
              </a:ext>
            </a:extLst>
          </p:cNvPr>
          <p:cNvSpPr/>
          <p:nvPr/>
        </p:nvSpPr>
        <p:spPr>
          <a:xfrm>
            <a:off x="6222353" y="1522733"/>
            <a:ext cx="5684274" cy="3945737"/>
          </a:xfrm>
          <a:prstGeom prst="rect">
            <a:avLst/>
          </a:prstGeom>
          <a:solidFill>
            <a:srgbClr val="92D050">
              <a:alpha val="16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DB77CDA-8573-4519-B6EF-A426614B1099}"/>
              </a:ext>
            </a:extLst>
          </p:cNvPr>
          <p:cNvSpPr/>
          <p:nvPr/>
        </p:nvSpPr>
        <p:spPr>
          <a:xfrm>
            <a:off x="175559" y="1522733"/>
            <a:ext cx="5684274" cy="3945737"/>
          </a:xfrm>
          <a:prstGeom prst="rect">
            <a:avLst/>
          </a:prstGeom>
          <a:solidFill>
            <a:srgbClr val="FFEBAB">
              <a:alpha val="36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28D6EA-3E60-42CE-B5ED-435895E8B5C5}"/>
              </a:ext>
            </a:extLst>
          </p:cNvPr>
          <p:cNvSpPr txBox="1"/>
          <p:nvPr/>
        </p:nvSpPr>
        <p:spPr>
          <a:xfrm>
            <a:off x="275510" y="1617001"/>
            <a:ext cx="5602942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>
              <a:spcAft>
                <a:spcPts val="1200"/>
              </a:spcAft>
            </a:pP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Achievement: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Design a marker combining Sentinel-1 images with observed meteorological data to decouple the effects of rainfall from tillage events.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The marker had a limited impact due to the conservative approach we followed, nevertheless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It lays the foundations for exploring the synergies between Sentinel-1 and Sentinel-2 spectral indices.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It paves the way for integrating additional data sources into the AMS workflow.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5E8BDAE-8DF3-4328-922E-DAB691F845E3}"/>
              </a:ext>
            </a:extLst>
          </p:cNvPr>
          <p:cNvSpPr txBox="1"/>
          <p:nvPr/>
        </p:nvSpPr>
        <p:spPr>
          <a:xfrm>
            <a:off x="6266588" y="1522733"/>
            <a:ext cx="549025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</a:t>
            </a:r>
            <a:r>
              <a:rPr lang="en-US" sz="2000" dirty="0"/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Refine the designed marker based on the local context, distinguishing between generalized and localized changes.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Integrate this marker for additional eligibility conditions check.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Acquire and integrate additional meteorological data (e.g., temperature, ET₀, etc.) into the AMS workflow.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A57B3D3B-98B2-4283-8188-C3D0E1C78A13}"/>
              </a:ext>
            </a:extLst>
          </p:cNvPr>
          <p:cNvCxnSpPr>
            <a:cxnSpLocks/>
          </p:cNvCxnSpPr>
          <p:nvPr/>
        </p:nvCxnSpPr>
        <p:spPr>
          <a:xfrm>
            <a:off x="6015315" y="1649506"/>
            <a:ext cx="0" cy="43747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2">
            <a:extLst>
              <a:ext uri="{FF2B5EF4-FFF2-40B4-BE49-F238E27FC236}">
                <a16:creationId xmlns:a16="http://schemas.microsoft.com/office/drawing/2014/main" id="{5F1525F9-31B4-4BE9-8C7B-59787FAA8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181435"/>
            <a:ext cx="7830361" cy="714253"/>
          </a:xfrm>
        </p:spPr>
        <p:txBody>
          <a:bodyPr/>
          <a:lstStyle/>
          <a:p>
            <a:pPr algn="ctr"/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Castilla y León Area Monitoring System</a:t>
            </a:r>
            <a:endParaRPr lang="en-US" sz="400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440CC22-FEB8-4407-BC23-E3BD3FD6976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6229" y="160581"/>
            <a:ext cx="3908670" cy="8158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06113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627797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26" y="139428"/>
            <a:ext cx="4884948" cy="1019592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324AE434-CFF1-40C2-B60E-D7CE237D6FD9}"/>
              </a:ext>
            </a:extLst>
          </p:cNvPr>
          <p:cNvSpPr txBox="1">
            <a:spLocks/>
          </p:cNvSpPr>
          <p:nvPr/>
        </p:nvSpPr>
        <p:spPr>
          <a:xfrm>
            <a:off x="565556" y="1585888"/>
            <a:ext cx="11060887" cy="3414445"/>
          </a:xfrm>
          <a:prstGeom prst="rect">
            <a:avLst/>
          </a:prstGeom>
          <a:effectLst>
            <a:outerShdw blurRad="101600" dist="50800" dir="5400000" algn="ctr" rotWithShape="0">
              <a:schemeClr val="bg1">
                <a:alpha val="66000"/>
              </a:scheme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6000" b="1" spc="0" dirty="0">
                <a:ln w="0"/>
                <a:gradFill>
                  <a:gsLst>
                    <a:gs pos="15000">
                      <a:schemeClr val="bg1"/>
                    </a:gs>
                    <a:gs pos="33000">
                      <a:schemeClr val="tx1"/>
                    </a:gs>
                  </a:gsLst>
                  <a:lin ang="5400000"/>
                </a:gradFill>
              </a:rPr>
              <a:t>Muchas gracias por vuestra atención</a:t>
            </a:r>
          </a:p>
          <a:p>
            <a:pPr algn="ctr">
              <a:lnSpc>
                <a:spcPct val="100000"/>
              </a:lnSpc>
            </a:pPr>
            <a:endParaRPr lang="es-ES" sz="6000" b="1" spc="0" dirty="0">
              <a:ln w="0"/>
              <a:gradFill>
                <a:gsLst>
                  <a:gs pos="15000">
                    <a:schemeClr val="bg1"/>
                  </a:gs>
                  <a:gs pos="33000">
                    <a:schemeClr val="tx1"/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94758121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45628</TotalTime>
  <Words>973</Words>
  <Application>Microsoft Office PowerPoint</Application>
  <PresentationFormat>Panorámica</PresentationFormat>
  <Paragraphs>179</Paragraphs>
  <Slides>21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Gill Sans MT</vt:lpstr>
      <vt:lpstr>Wingdings</vt:lpstr>
      <vt:lpstr>Wingdings 2</vt:lpstr>
      <vt:lpstr>Retrospección</vt:lpstr>
      <vt:lpstr>Presentación de PowerPoint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Castilla y León Area Monitoring System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Monitoring in Castile and León</dc:title>
  <dc:creator>David Alfonso Nafría García</dc:creator>
  <cp:lastModifiedBy>Alberto Gutierrez García</cp:lastModifiedBy>
  <cp:revision>1160</cp:revision>
  <cp:lastPrinted>2022-10-17T16:33:31Z</cp:lastPrinted>
  <dcterms:created xsi:type="dcterms:W3CDTF">2018-09-18T10:50:11Z</dcterms:created>
  <dcterms:modified xsi:type="dcterms:W3CDTF">2026-09-06T12:14:52Z</dcterms:modified>
</cp:coreProperties>
</file>