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3">
  <p:sldMasterIdLst>
    <p:sldMasterId id="2147483660" r:id="rId4"/>
  </p:sldMasterIdLst>
  <p:notesMasterIdLst>
    <p:notesMasterId r:id="rId43"/>
  </p:notesMasterIdLst>
  <p:handoutMasterIdLst>
    <p:handoutMasterId r:id="rId44"/>
  </p:handoutMasterIdLst>
  <p:sldIdLst>
    <p:sldId id="445" r:id="rId5"/>
    <p:sldId id="599" r:id="rId6"/>
    <p:sldId id="496" r:id="rId7"/>
    <p:sldId id="449" r:id="rId8"/>
    <p:sldId id="506" r:id="rId9"/>
    <p:sldId id="503" r:id="rId10"/>
    <p:sldId id="579" r:id="rId11"/>
    <p:sldId id="584" r:id="rId12"/>
    <p:sldId id="615" r:id="rId13"/>
    <p:sldId id="585" r:id="rId14"/>
    <p:sldId id="504" r:id="rId15"/>
    <p:sldId id="582" r:id="rId16"/>
    <p:sldId id="589" r:id="rId17"/>
    <p:sldId id="590" r:id="rId18"/>
    <p:sldId id="608" r:id="rId19"/>
    <p:sldId id="603" r:id="rId20"/>
    <p:sldId id="591" r:id="rId21"/>
    <p:sldId id="602" r:id="rId22"/>
    <p:sldId id="618" r:id="rId23"/>
    <p:sldId id="619" r:id="rId24"/>
    <p:sldId id="620" r:id="rId25"/>
    <p:sldId id="613" r:id="rId26"/>
    <p:sldId id="757" r:id="rId27"/>
    <p:sldId id="756" r:id="rId28"/>
    <p:sldId id="758" r:id="rId29"/>
    <p:sldId id="332" r:id="rId30"/>
    <p:sldId id="759" r:id="rId31"/>
    <p:sldId id="753" r:id="rId32"/>
    <p:sldId id="755" r:id="rId33"/>
    <p:sldId id="614" r:id="rId34"/>
    <p:sldId id="586" r:id="rId35"/>
    <p:sldId id="617" r:id="rId36"/>
    <p:sldId id="616" r:id="rId37"/>
    <p:sldId id="592" r:id="rId38"/>
    <p:sldId id="607" r:id="rId39"/>
    <p:sldId id="595" r:id="rId40"/>
    <p:sldId id="611" r:id="rId41"/>
    <p:sldId id="405" r:id="rId42"/>
  </p:sldIdLst>
  <p:sldSz cx="12192000" cy="6858000"/>
  <p:notesSz cx="6797675" cy="9872663"/>
  <p:custDataLst>
    <p:tags r:id="rId45"/>
  </p:custDataLst>
  <p:defaultTextStyle>
    <a:defPPr>
      <a:defRPr lang="es-ES_tradnl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BED3A8-7E7B-5AAF-5F3A-E56B55FB3CD8}" name="Sanchez Lopez, David" initials="DS" userId="S::dsanchez@fega.es::c7ebcfb1-181e-4574-95a9-085b4ea1cf9c" providerId="AD"/>
  <p188:author id="{DE7E34E8-D512-589A-DBD3-F75EB85FFE8E}" name="Moro Abellan, Marta" initials="MM" userId="S::mmoroabe@fega.es::1c716b8d-62ec-4abd-a134-34876d7e8bb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arez Saiz, Yolanda" initials="SSY" lastIdx="12" clrIdx="0">
    <p:extLst>
      <p:ext uri="{19B8F6BF-5375-455C-9EA6-DF929625EA0E}">
        <p15:presenceInfo xmlns:p15="http://schemas.microsoft.com/office/powerpoint/2012/main" userId="S-1-5-21-3372712526-1418644849-530050169-8481" providerId="AD"/>
      </p:ext>
    </p:extLst>
  </p:cmAuthor>
  <p:cmAuthor id="2" name="Fernandez Sahagun, Jessica" initials="FSJ" lastIdx="14" clrIdx="1">
    <p:extLst>
      <p:ext uri="{19B8F6BF-5375-455C-9EA6-DF929625EA0E}">
        <p15:presenceInfo xmlns:p15="http://schemas.microsoft.com/office/powerpoint/2012/main" userId="S-1-5-21-3372712526-1418644849-530050169-42446" providerId="AD"/>
      </p:ext>
    </p:extLst>
  </p:cmAuthor>
  <p:cmAuthor id="3" name="Sanchez Lopez, David" initials="SLD" lastIdx="13" clrIdx="2">
    <p:extLst>
      <p:ext uri="{19B8F6BF-5375-455C-9EA6-DF929625EA0E}">
        <p15:presenceInfo xmlns:p15="http://schemas.microsoft.com/office/powerpoint/2012/main" userId="S-1-5-21-1228941170-1518537235-1542849698-150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8CBC"/>
    <a:srgbClr val="335B74"/>
    <a:srgbClr val="00275A"/>
    <a:srgbClr val="FEFEFE"/>
    <a:srgbClr val="1A2E3A"/>
    <a:srgbClr val="F2F5FA"/>
    <a:srgbClr val="518089"/>
    <a:srgbClr val="C83928"/>
    <a:srgbClr val="0E3967"/>
    <a:srgbClr val="336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EC149B-E5CD-3092-BE7E-2775CC8F14BF}" v="270" dt="2026-09-08T08:42:43.1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69" autoAdjust="0"/>
    <p:restoredTop sz="95226" autoAdjust="0"/>
  </p:normalViewPr>
  <p:slideViewPr>
    <p:cSldViewPr snapToGrid="0" snapToObjects="1">
      <p:cViewPr varScale="1">
        <p:scale>
          <a:sx n="82" d="100"/>
          <a:sy n="82" d="100"/>
        </p:scale>
        <p:origin x="77" y="163"/>
      </p:cViewPr>
      <p:guideLst>
        <p:guide orient="horz" pos="2160"/>
        <p:guide pos="384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53" d="100"/>
          <a:sy n="53" d="100"/>
        </p:scale>
        <p:origin x="1986" y="84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823278-0A70-48FD-BEB6-7FAB2F56250B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EFF5891D-10CE-4A9C-8846-B2967C401DAF}">
      <dgm:prSet phldrT="[Texto]"/>
      <dgm:spPr/>
      <dgm:t>
        <a:bodyPr/>
        <a:lstStyle/>
        <a:p>
          <a:pPr>
            <a:buSzPts val="1000"/>
          </a:pPr>
          <a:r>
            <a:rPr lang="en-GB" b="1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the Farmer</a:t>
          </a:r>
          <a:endParaRPr lang="en-GB" noProof="0" dirty="0"/>
        </a:p>
      </dgm:t>
    </dgm:pt>
    <dgm:pt modelId="{B7A2A0C6-45F3-4AC7-B70C-08970E3BE980}" type="parTrans" cxnId="{A580BA40-3A03-42D0-AAB5-DBE2737868A5}">
      <dgm:prSet/>
      <dgm:spPr/>
      <dgm:t>
        <a:bodyPr/>
        <a:lstStyle/>
        <a:p>
          <a:endParaRPr lang="es-ES"/>
        </a:p>
      </dgm:t>
    </dgm:pt>
    <dgm:pt modelId="{C6A08F51-B0F8-4EA1-AE24-A82F94DBD7C1}" type="sibTrans" cxnId="{A580BA40-3A03-42D0-AAB5-DBE2737868A5}">
      <dgm:prSet/>
      <dgm:spPr/>
      <dgm:t>
        <a:bodyPr/>
        <a:lstStyle/>
        <a:p>
          <a:endParaRPr lang="es-ES"/>
        </a:p>
      </dgm:t>
    </dgm:pt>
    <dgm:pt modelId="{C878186B-444E-42E0-A35D-5A97DE15F363}">
      <dgm:prSet/>
      <dgm:spPr/>
      <dgm:t>
        <a:bodyPr/>
        <a:lstStyle/>
        <a:p>
          <a:r>
            <a:rPr lang="en-GB" b="1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Technology SMEs</a:t>
          </a:r>
          <a:endParaRPr kumimoji="0" lang="en-GB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9CAD1A-A324-4E2C-9810-4E03D828594C}" type="parTrans" cxnId="{0F72D098-90A7-449A-AE93-EF51A1ABEEB3}">
      <dgm:prSet/>
      <dgm:spPr/>
      <dgm:t>
        <a:bodyPr/>
        <a:lstStyle/>
        <a:p>
          <a:endParaRPr lang="es-ES"/>
        </a:p>
      </dgm:t>
    </dgm:pt>
    <dgm:pt modelId="{09B8EE0C-0A96-4778-991E-19EB61B8E7F4}" type="sibTrans" cxnId="{0F72D098-90A7-449A-AE93-EF51A1ABEEB3}">
      <dgm:prSet/>
      <dgm:spPr/>
      <dgm:t>
        <a:bodyPr/>
        <a:lstStyle/>
        <a:p>
          <a:endParaRPr lang="es-ES"/>
        </a:p>
      </dgm:t>
    </dgm:pt>
    <dgm:pt modelId="{27B2201D-DB89-4C59-95B2-D9EC26D93BD1}">
      <dgm:prSet/>
      <dgm:spPr/>
      <dgm:t>
        <a:bodyPr/>
        <a:lstStyle/>
        <a:p>
          <a:r>
            <a:rPr lang="en-GB" b="1" noProof="0" dirty="0">
              <a:latin typeface="Calibri" panose="020F0502020204030204" pitchFamily="34" charset="0"/>
              <a:ea typeface="Times New Roman" panose="02020603050405020304" pitchFamily="18" charset="0"/>
            </a:rPr>
            <a:t>For the Administration:</a:t>
          </a:r>
          <a:endParaRPr lang="en-GB" noProof="0" dirty="0"/>
        </a:p>
      </dgm:t>
    </dgm:pt>
    <dgm:pt modelId="{4196DDC8-7306-4EEE-94FE-2539EBEBC19E}" type="parTrans" cxnId="{E1FF8B2E-6F47-4575-918D-53374BFAADE1}">
      <dgm:prSet/>
      <dgm:spPr/>
      <dgm:t>
        <a:bodyPr/>
        <a:lstStyle/>
        <a:p>
          <a:endParaRPr lang="es-ES"/>
        </a:p>
      </dgm:t>
    </dgm:pt>
    <dgm:pt modelId="{338F4897-2422-48F7-81B9-5A2FA6EC1A87}" type="sibTrans" cxnId="{E1FF8B2E-6F47-4575-918D-53374BFAADE1}">
      <dgm:prSet/>
      <dgm:spPr/>
      <dgm:t>
        <a:bodyPr/>
        <a:lstStyle/>
        <a:p>
          <a:endParaRPr lang="es-ES"/>
        </a:p>
      </dgm:t>
    </dgm:pt>
    <dgm:pt modelId="{00B9CCE1-DA36-4A6D-A898-07CEAFEE6F69}">
      <dgm:prSet phldrT="[Texto]"/>
      <dgm:spPr/>
      <dgm:t>
        <a:bodyPr/>
        <a:lstStyle/>
        <a:p>
          <a:pPr>
            <a:buSzPts val="1000"/>
            <a:buNone/>
          </a:pPr>
          <a:r>
            <a:rPr lang="es-ES" b="1" i="0" dirty="0"/>
            <a:t>Today</a:t>
          </a:r>
          <a:endParaRPr lang="en-GB" noProof="0" dirty="0"/>
        </a:p>
      </dgm:t>
    </dgm:pt>
    <dgm:pt modelId="{07D18B6C-F89B-4509-804B-5FA63B0384BF}" type="parTrans" cxnId="{69C104F7-5D09-4665-86B8-888DDD7F7380}">
      <dgm:prSet/>
      <dgm:spPr/>
      <dgm:t>
        <a:bodyPr/>
        <a:lstStyle/>
        <a:p>
          <a:endParaRPr lang="es-ES"/>
        </a:p>
      </dgm:t>
    </dgm:pt>
    <dgm:pt modelId="{CF8C4CBD-3CA4-45E5-8D18-A9F315E9A709}" type="sibTrans" cxnId="{69C104F7-5D09-4665-86B8-888DDD7F7380}">
      <dgm:prSet/>
      <dgm:spPr/>
      <dgm:t>
        <a:bodyPr/>
        <a:lstStyle/>
        <a:p>
          <a:endParaRPr lang="es-ES"/>
        </a:p>
      </dgm:t>
    </dgm:pt>
    <dgm:pt modelId="{94C106F1-C654-4CE5-A508-644FFE0B8D9C}">
      <dgm:prSet/>
      <dgm:spPr/>
      <dgm:t>
        <a:bodyPr/>
        <a:lstStyle/>
        <a:p>
          <a:pPr>
            <a:buNone/>
          </a:pPr>
          <a:r>
            <a:rPr lang="es-ES" b="1" i="0" dirty="0"/>
            <a:t>Today</a:t>
          </a:r>
          <a:endParaRPr kumimoji="0" lang="en-GB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318696-F262-4906-ADB1-7A20451F8FE1}" type="parTrans" cxnId="{ED0144FC-41F1-477A-A8FB-5DA0071657D4}">
      <dgm:prSet/>
      <dgm:spPr/>
      <dgm:t>
        <a:bodyPr/>
        <a:lstStyle/>
        <a:p>
          <a:endParaRPr lang="es-ES"/>
        </a:p>
      </dgm:t>
    </dgm:pt>
    <dgm:pt modelId="{F27C9F3B-6269-48A6-869B-6A8FDCC19494}" type="sibTrans" cxnId="{ED0144FC-41F1-477A-A8FB-5DA0071657D4}">
      <dgm:prSet/>
      <dgm:spPr/>
      <dgm:t>
        <a:bodyPr/>
        <a:lstStyle/>
        <a:p>
          <a:endParaRPr lang="es-ES"/>
        </a:p>
      </dgm:t>
    </dgm:pt>
    <dgm:pt modelId="{5960CE62-E403-4ECE-A99B-DEA8D5AA6AA6}">
      <dgm:prSet/>
      <dgm:spPr/>
      <dgm:t>
        <a:bodyPr/>
        <a:lstStyle/>
        <a:p>
          <a:pPr>
            <a:buNone/>
          </a:pPr>
          <a:r>
            <a:rPr lang="es-ES" b="1" i="0" dirty="0"/>
            <a:t>Today</a:t>
          </a:r>
          <a:endParaRPr lang="en-GB" noProof="0" dirty="0"/>
        </a:p>
      </dgm:t>
    </dgm:pt>
    <dgm:pt modelId="{31CE63B3-8D64-4AB8-A629-BE9DF0D6F128}" type="parTrans" cxnId="{AFC63DE3-CEE6-4989-97FD-2EC2CE5052C7}">
      <dgm:prSet/>
      <dgm:spPr/>
      <dgm:t>
        <a:bodyPr/>
        <a:lstStyle/>
        <a:p>
          <a:endParaRPr lang="es-ES"/>
        </a:p>
      </dgm:t>
    </dgm:pt>
    <dgm:pt modelId="{EE73B19B-0D2D-4292-9B84-BC9A2D5942AE}" type="sibTrans" cxnId="{AFC63DE3-CEE6-4989-97FD-2EC2CE5052C7}">
      <dgm:prSet/>
      <dgm:spPr/>
      <dgm:t>
        <a:bodyPr/>
        <a:lstStyle/>
        <a:p>
          <a:endParaRPr lang="es-ES"/>
        </a:p>
      </dgm:t>
    </dgm:pt>
    <dgm:pt modelId="{F5B5DCB3-441C-489D-9E08-E205F6C8E6C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b="0" i="0"/>
            <a:t>Crop monitoring and CAP compliance.</a:t>
          </a:r>
        </a:p>
      </dgm:t>
    </dgm:pt>
    <dgm:pt modelId="{3416DB46-3473-468C-A1C9-A0F18BF7500E}" type="parTrans" cxnId="{9E5AC368-2AAF-43BE-978F-C99B43A7AACA}">
      <dgm:prSet/>
      <dgm:spPr/>
      <dgm:t>
        <a:bodyPr/>
        <a:lstStyle/>
        <a:p>
          <a:endParaRPr lang="es-ES"/>
        </a:p>
      </dgm:t>
    </dgm:pt>
    <dgm:pt modelId="{24920BDE-5C48-4A0E-A371-7B69BC0A64D4}" type="sibTrans" cxnId="{9E5AC368-2AAF-43BE-978F-C99B43A7AACA}">
      <dgm:prSet/>
      <dgm:spPr/>
      <dgm:t>
        <a:bodyPr/>
        <a:lstStyle/>
        <a:p>
          <a:endParaRPr lang="es-ES"/>
        </a:p>
      </dgm:t>
    </dgm:pt>
    <dgm:pt modelId="{6B8E9C6D-AA51-4DE1-89FD-112B0518765B}">
      <dgm:prSet/>
      <dgm:spPr/>
      <dgm:t>
        <a:bodyPr/>
        <a:lstStyle/>
        <a:p>
          <a:pPr>
            <a:buNone/>
          </a:pPr>
          <a:r>
            <a:rPr lang="es-ES" b="1" i="0"/>
            <a:t>Tomorrow</a:t>
          </a:r>
          <a:endParaRPr lang="es-ES" b="0" i="0"/>
        </a:p>
      </dgm:t>
    </dgm:pt>
    <dgm:pt modelId="{403BCCAB-E2CB-49A5-8D3C-F231E01AB5B0}" type="parTrans" cxnId="{E1DD12B7-4A2E-495E-B638-34FEB1DCEC4F}">
      <dgm:prSet/>
      <dgm:spPr/>
      <dgm:t>
        <a:bodyPr/>
        <a:lstStyle/>
        <a:p>
          <a:endParaRPr lang="es-ES"/>
        </a:p>
      </dgm:t>
    </dgm:pt>
    <dgm:pt modelId="{B84DE2F3-92B0-43E6-8429-4129EA5F867A}" type="sibTrans" cxnId="{E1DD12B7-4A2E-495E-B638-34FEB1DCEC4F}">
      <dgm:prSet/>
      <dgm:spPr/>
      <dgm:t>
        <a:bodyPr/>
        <a:lstStyle/>
        <a:p>
          <a:endParaRPr lang="es-ES"/>
        </a:p>
      </dgm:t>
    </dgm:pt>
    <dgm:pt modelId="{C394156C-6846-462A-9E27-39E8360846F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b="0" i="0"/>
            <a:t>Sustainable, data-driven farm management.</a:t>
          </a:r>
        </a:p>
      </dgm:t>
    </dgm:pt>
    <dgm:pt modelId="{83EAE00B-BA49-4C1C-919D-444581852D6B}" type="parTrans" cxnId="{0AC3FD80-42A3-4CC3-83AA-90A306473DA9}">
      <dgm:prSet/>
      <dgm:spPr/>
      <dgm:t>
        <a:bodyPr/>
        <a:lstStyle/>
        <a:p>
          <a:endParaRPr lang="es-ES"/>
        </a:p>
      </dgm:t>
    </dgm:pt>
    <dgm:pt modelId="{21FEF25F-D7E3-4A35-A869-79238B26F1CF}" type="sibTrans" cxnId="{0AC3FD80-42A3-4CC3-83AA-90A306473DA9}">
      <dgm:prSet/>
      <dgm:spPr/>
      <dgm:t>
        <a:bodyPr/>
        <a:lstStyle/>
        <a:p>
          <a:endParaRPr lang="es-ES"/>
        </a:p>
      </dgm:t>
    </dgm:pt>
    <dgm:pt modelId="{E35390C1-1D07-42EC-8365-975462C35BEB}">
      <dgm:prSet/>
      <dgm:spPr/>
      <dgm:t>
        <a:bodyPr/>
        <a:lstStyle/>
        <a:p>
          <a:pPr>
            <a:buNone/>
          </a:pPr>
          <a:endParaRPr lang="es-ES" dirty="0"/>
        </a:p>
      </dgm:t>
    </dgm:pt>
    <dgm:pt modelId="{932C5A44-996B-42A8-A1A9-D88CF15FF01C}" type="parTrans" cxnId="{67C90A60-D23D-4F6A-9890-49D980C0C9BD}">
      <dgm:prSet/>
      <dgm:spPr/>
      <dgm:t>
        <a:bodyPr/>
        <a:lstStyle/>
        <a:p>
          <a:endParaRPr lang="es-ES"/>
        </a:p>
      </dgm:t>
    </dgm:pt>
    <dgm:pt modelId="{EF8EAD75-ADB1-4629-9596-576BF36EBABD}" type="sibTrans" cxnId="{67C90A60-D23D-4F6A-9890-49D980C0C9BD}">
      <dgm:prSet/>
      <dgm:spPr/>
      <dgm:t>
        <a:bodyPr/>
        <a:lstStyle/>
        <a:p>
          <a:endParaRPr lang="es-ES"/>
        </a:p>
      </dgm:t>
    </dgm:pt>
    <dgm:pt modelId="{83CC625D-736F-4E92-80D2-469D0B9C888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b="0" i="0" dirty="0" err="1"/>
            <a:t>Limited</a:t>
          </a:r>
          <a:r>
            <a:rPr lang="es-ES" b="0" i="0" dirty="0"/>
            <a:t> </a:t>
          </a:r>
          <a:r>
            <a:rPr lang="es-ES" b="0" i="0" dirty="0" err="1"/>
            <a:t>access</a:t>
          </a:r>
          <a:r>
            <a:rPr lang="es-ES" b="0" i="0" dirty="0"/>
            <a:t> </a:t>
          </a:r>
          <a:r>
            <a:rPr lang="es-ES" b="0" i="0" dirty="0" err="1"/>
            <a:t>to</a:t>
          </a:r>
          <a:r>
            <a:rPr lang="es-ES" b="0" i="0" dirty="0"/>
            <a:t> </a:t>
          </a:r>
          <a:r>
            <a:rPr lang="es-ES" b="0" i="0" dirty="0" err="1"/>
            <a:t>agricultural</a:t>
          </a:r>
          <a:r>
            <a:rPr lang="es-ES" b="0" i="0" dirty="0"/>
            <a:t> data. </a:t>
          </a:r>
          <a:r>
            <a:rPr lang="es-ES" b="0" i="0" dirty="0" err="1"/>
            <a:t>Limited</a:t>
          </a:r>
          <a:r>
            <a:rPr lang="es-ES" b="0" i="0" dirty="0"/>
            <a:t> </a:t>
          </a:r>
          <a:r>
            <a:rPr lang="es-ES" b="0" i="0" dirty="0" err="1"/>
            <a:t>cross-countries</a:t>
          </a:r>
          <a:r>
            <a:rPr lang="es-ES" b="0" i="0" dirty="0"/>
            <a:t> IACS Data</a:t>
          </a:r>
        </a:p>
      </dgm:t>
    </dgm:pt>
    <dgm:pt modelId="{4F7D7DC1-E80F-469F-B24C-F0DF03C9AA82}" type="parTrans" cxnId="{9D826D94-D6C4-47FC-A131-5F417A546601}">
      <dgm:prSet/>
      <dgm:spPr/>
      <dgm:t>
        <a:bodyPr/>
        <a:lstStyle/>
        <a:p>
          <a:endParaRPr lang="es-ES"/>
        </a:p>
      </dgm:t>
    </dgm:pt>
    <dgm:pt modelId="{B7709FDC-D997-4AE6-BB14-1343E88FAB95}" type="sibTrans" cxnId="{9D826D94-D6C4-47FC-A131-5F417A546601}">
      <dgm:prSet/>
      <dgm:spPr/>
      <dgm:t>
        <a:bodyPr/>
        <a:lstStyle/>
        <a:p>
          <a:endParaRPr lang="es-ES"/>
        </a:p>
      </dgm:t>
    </dgm:pt>
    <dgm:pt modelId="{8502BE4B-BB63-46A8-A05B-7EE2B3E6D5C1}">
      <dgm:prSet/>
      <dgm:spPr/>
      <dgm:t>
        <a:bodyPr/>
        <a:lstStyle/>
        <a:p>
          <a:pPr>
            <a:buNone/>
          </a:pPr>
          <a:r>
            <a:rPr lang="es-ES" b="1" i="0" dirty="0"/>
            <a:t>Tomorrow</a:t>
          </a:r>
          <a:endParaRPr lang="es-ES" b="0" i="0" dirty="0"/>
        </a:p>
      </dgm:t>
    </dgm:pt>
    <dgm:pt modelId="{C867BA34-7D82-428F-888E-13B98AE3CE9C}" type="parTrans" cxnId="{1847BD92-058C-49A8-94D3-28970E808760}">
      <dgm:prSet/>
      <dgm:spPr/>
      <dgm:t>
        <a:bodyPr/>
        <a:lstStyle/>
        <a:p>
          <a:endParaRPr lang="es-ES"/>
        </a:p>
      </dgm:t>
    </dgm:pt>
    <dgm:pt modelId="{6A8ACA8F-93E2-4A13-AB9B-E02D0867EA21}" type="sibTrans" cxnId="{1847BD92-058C-49A8-94D3-28970E808760}">
      <dgm:prSet/>
      <dgm:spPr/>
      <dgm:t>
        <a:bodyPr/>
        <a:lstStyle/>
        <a:p>
          <a:endParaRPr lang="es-ES"/>
        </a:p>
      </dgm:t>
    </dgm:pt>
    <dgm:pt modelId="{7530F319-0F0E-4750-8994-4A76730A6AA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b="0" i="0" dirty="0"/>
            <a:t>New </a:t>
          </a:r>
          <a:r>
            <a:rPr lang="es-ES" b="0" i="0" dirty="0" err="1"/>
            <a:t>services</a:t>
          </a:r>
          <a:r>
            <a:rPr lang="es-ES" b="0" i="0" dirty="0"/>
            <a:t>: </a:t>
          </a:r>
          <a:r>
            <a:rPr lang="es-ES" b="0" i="0" dirty="0" err="1"/>
            <a:t>carbon</a:t>
          </a:r>
          <a:r>
            <a:rPr lang="es-ES" b="0" i="0" dirty="0"/>
            <a:t>, </a:t>
          </a:r>
          <a:r>
            <a:rPr lang="es-ES" b="0" i="0" dirty="0" err="1"/>
            <a:t>irrigation</a:t>
          </a:r>
          <a:r>
            <a:rPr lang="es-ES" b="0" i="0" dirty="0"/>
            <a:t> and </a:t>
          </a:r>
          <a:r>
            <a:rPr lang="es-ES" b="0" i="0" dirty="0" err="1"/>
            <a:t>yield</a:t>
          </a:r>
          <a:r>
            <a:rPr lang="es-ES" b="0" i="0" dirty="0"/>
            <a:t> </a:t>
          </a:r>
          <a:r>
            <a:rPr lang="es-ES" b="0" i="0" dirty="0" err="1"/>
            <a:t>prediction</a:t>
          </a:r>
          <a:endParaRPr lang="es-ES" b="0" i="0" dirty="0"/>
        </a:p>
      </dgm:t>
    </dgm:pt>
    <dgm:pt modelId="{33382342-703C-4080-A026-4F818B70D6DB}" type="parTrans" cxnId="{5E6A5925-6463-4DD9-B040-6AD0BD64D4C1}">
      <dgm:prSet/>
      <dgm:spPr/>
      <dgm:t>
        <a:bodyPr/>
        <a:lstStyle/>
        <a:p>
          <a:endParaRPr lang="es-ES"/>
        </a:p>
      </dgm:t>
    </dgm:pt>
    <dgm:pt modelId="{BAE89544-505B-4087-934C-B6880C2D4FB7}" type="sibTrans" cxnId="{5E6A5925-6463-4DD9-B040-6AD0BD64D4C1}">
      <dgm:prSet/>
      <dgm:spPr/>
      <dgm:t>
        <a:bodyPr/>
        <a:lstStyle/>
        <a:p>
          <a:endParaRPr lang="es-ES"/>
        </a:p>
      </dgm:t>
    </dgm:pt>
    <dgm:pt modelId="{2839270C-C876-4C49-8824-F0811027D396}">
      <dgm:prSet/>
      <dgm:spPr/>
      <dgm:t>
        <a:bodyPr/>
        <a:lstStyle/>
        <a:p>
          <a:pPr>
            <a:buNone/>
          </a:pPr>
          <a:endParaRPr lang="es-ES" dirty="0"/>
        </a:p>
      </dgm:t>
    </dgm:pt>
    <dgm:pt modelId="{316EB41F-C228-452B-8CEE-714D8C54EAEA}" type="parTrans" cxnId="{21821DE5-F4C6-44BC-96D5-FF2DC1127D83}">
      <dgm:prSet/>
      <dgm:spPr/>
      <dgm:t>
        <a:bodyPr/>
        <a:lstStyle/>
        <a:p>
          <a:endParaRPr lang="es-ES"/>
        </a:p>
      </dgm:t>
    </dgm:pt>
    <dgm:pt modelId="{BE77BC8A-D796-4EA8-91F8-0B39B4DC7448}" type="sibTrans" cxnId="{21821DE5-F4C6-44BC-96D5-FF2DC1127D83}">
      <dgm:prSet/>
      <dgm:spPr/>
      <dgm:t>
        <a:bodyPr/>
        <a:lstStyle/>
        <a:p>
          <a:endParaRPr lang="es-ES"/>
        </a:p>
      </dgm:t>
    </dgm:pt>
    <dgm:pt modelId="{E7437D7B-276D-4187-8E6C-4757C66B40E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b="0" i="0" dirty="0"/>
            <a:t>Digital CAP </a:t>
          </a:r>
          <a:r>
            <a:rPr lang="es-ES" b="0" i="0" dirty="0" err="1"/>
            <a:t>management</a:t>
          </a:r>
          <a:r>
            <a:rPr lang="es-ES" b="0" i="0" dirty="0"/>
            <a:t> and </a:t>
          </a:r>
          <a:r>
            <a:rPr lang="es-ES" b="0" i="0" dirty="0" err="1"/>
            <a:t>automated</a:t>
          </a:r>
          <a:r>
            <a:rPr lang="es-ES" b="0" i="0" dirty="0"/>
            <a:t> </a:t>
          </a:r>
          <a:r>
            <a:rPr lang="es-ES" b="0" i="0" dirty="0" err="1"/>
            <a:t>controls</a:t>
          </a:r>
          <a:r>
            <a:rPr lang="es-ES" b="0" i="0" dirty="0"/>
            <a:t>.</a:t>
          </a:r>
        </a:p>
      </dgm:t>
    </dgm:pt>
    <dgm:pt modelId="{EA4ADB61-4667-492A-AB5A-769FFBFAB28F}" type="parTrans" cxnId="{71147256-6184-4DCA-8B39-57ACAC6DA82B}">
      <dgm:prSet/>
      <dgm:spPr/>
      <dgm:t>
        <a:bodyPr/>
        <a:lstStyle/>
        <a:p>
          <a:endParaRPr lang="es-ES"/>
        </a:p>
      </dgm:t>
    </dgm:pt>
    <dgm:pt modelId="{6604BF8D-FECB-47FF-A4D6-222DAD0DEA6C}" type="sibTrans" cxnId="{71147256-6184-4DCA-8B39-57ACAC6DA82B}">
      <dgm:prSet/>
      <dgm:spPr/>
      <dgm:t>
        <a:bodyPr/>
        <a:lstStyle/>
        <a:p>
          <a:endParaRPr lang="es-ES"/>
        </a:p>
      </dgm:t>
    </dgm:pt>
    <dgm:pt modelId="{68173BA9-606E-4BFE-850B-EB5F08DF1655}">
      <dgm:prSet/>
      <dgm:spPr/>
      <dgm:t>
        <a:bodyPr/>
        <a:lstStyle/>
        <a:p>
          <a:pPr>
            <a:buNone/>
          </a:pPr>
          <a:r>
            <a:rPr lang="es-ES" b="1" i="0"/>
            <a:t>Tomorrow</a:t>
          </a:r>
          <a:endParaRPr lang="es-ES" b="0" i="0"/>
        </a:p>
      </dgm:t>
    </dgm:pt>
    <dgm:pt modelId="{09ADF9A6-2EFA-417D-9EC7-065110AE4FBB}" type="parTrans" cxnId="{659DC1CB-9369-4C8A-9A76-120031C5F132}">
      <dgm:prSet/>
      <dgm:spPr/>
      <dgm:t>
        <a:bodyPr/>
        <a:lstStyle/>
        <a:p>
          <a:endParaRPr lang="es-ES"/>
        </a:p>
      </dgm:t>
    </dgm:pt>
    <dgm:pt modelId="{CD27B7B3-C783-4D22-93E1-0216D4C5AA52}" type="sibTrans" cxnId="{659DC1CB-9369-4C8A-9A76-120031C5F132}">
      <dgm:prSet/>
      <dgm:spPr/>
      <dgm:t>
        <a:bodyPr/>
        <a:lstStyle/>
        <a:p>
          <a:endParaRPr lang="es-ES"/>
        </a:p>
      </dgm:t>
    </dgm:pt>
    <dgm:pt modelId="{563D276F-62B8-4342-B42E-1E43A50E798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b="0" i="0"/>
            <a:t>Better policies through interoperable data.</a:t>
          </a:r>
        </a:p>
      </dgm:t>
    </dgm:pt>
    <dgm:pt modelId="{74243FF3-9BF3-41C2-A7E6-027C7A256106}" type="parTrans" cxnId="{BE5238E1-9F35-493F-84B9-23B718B738FA}">
      <dgm:prSet/>
      <dgm:spPr/>
      <dgm:t>
        <a:bodyPr/>
        <a:lstStyle/>
        <a:p>
          <a:endParaRPr lang="es-ES"/>
        </a:p>
      </dgm:t>
    </dgm:pt>
    <dgm:pt modelId="{DE21D780-D750-4E2C-9CC2-2FFC44DE8752}" type="sibTrans" cxnId="{BE5238E1-9F35-493F-84B9-23B718B738FA}">
      <dgm:prSet/>
      <dgm:spPr/>
      <dgm:t>
        <a:bodyPr/>
        <a:lstStyle/>
        <a:p>
          <a:endParaRPr lang="es-ES"/>
        </a:p>
      </dgm:t>
    </dgm:pt>
    <dgm:pt modelId="{81B432BE-2B83-4D82-AC3E-ED6FB38FB99B}">
      <dgm:prSet/>
      <dgm:spPr/>
      <dgm:t>
        <a:bodyPr/>
        <a:lstStyle/>
        <a:p>
          <a:pPr>
            <a:buNone/>
          </a:pPr>
          <a:endParaRPr lang="es-ES" dirty="0"/>
        </a:p>
      </dgm:t>
    </dgm:pt>
    <dgm:pt modelId="{10B0EAB8-5EF0-4E96-98F2-D4BF4F36DB17}" type="parTrans" cxnId="{84379B7F-B5B1-4C5D-960A-C6F09F952FBD}">
      <dgm:prSet/>
      <dgm:spPr/>
      <dgm:t>
        <a:bodyPr/>
        <a:lstStyle/>
        <a:p>
          <a:endParaRPr lang="es-ES"/>
        </a:p>
      </dgm:t>
    </dgm:pt>
    <dgm:pt modelId="{01DF9647-254A-4B59-AD31-7344004995A6}" type="sibTrans" cxnId="{84379B7F-B5B1-4C5D-960A-C6F09F952FBD}">
      <dgm:prSet/>
      <dgm:spPr/>
      <dgm:t>
        <a:bodyPr/>
        <a:lstStyle/>
        <a:p>
          <a:endParaRPr lang="es-ES"/>
        </a:p>
      </dgm:t>
    </dgm:pt>
    <dgm:pt modelId="{3E6872E8-1FE8-4B1A-9D72-95DA65272F1C}" type="pres">
      <dgm:prSet presAssocID="{8A823278-0A70-48FD-BEB6-7FAB2F56250B}" presName="linear" presStyleCnt="0">
        <dgm:presLayoutVars>
          <dgm:dir/>
          <dgm:animLvl val="lvl"/>
          <dgm:resizeHandles val="exact"/>
        </dgm:presLayoutVars>
      </dgm:prSet>
      <dgm:spPr/>
    </dgm:pt>
    <dgm:pt modelId="{5B98EA50-1855-4CC7-AF23-3351A39436D4}" type="pres">
      <dgm:prSet presAssocID="{EFF5891D-10CE-4A9C-8846-B2967C401DAF}" presName="parentLin" presStyleCnt="0"/>
      <dgm:spPr/>
    </dgm:pt>
    <dgm:pt modelId="{EF5861B2-17A1-4C14-BD74-FCA127B275BA}" type="pres">
      <dgm:prSet presAssocID="{EFF5891D-10CE-4A9C-8846-B2967C401DAF}" presName="parentLeftMargin" presStyleLbl="node1" presStyleIdx="0" presStyleCnt="3"/>
      <dgm:spPr/>
    </dgm:pt>
    <dgm:pt modelId="{79F0B911-14B8-4F70-B6CE-30D192225163}" type="pres">
      <dgm:prSet presAssocID="{EFF5891D-10CE-4A9C-8846-B2967C401DA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F643A8B-0A25-4473-A781-41FEC7A07750}" type="pres">
      <dgm:prSet presAssocID="{EFF5891D-10CE-4A9C-8846-B2967C401DAF}" presName="negativeSpace" presStyleCnt="0"/>
      <dgm:spPr/>
    </dgm:pt>
    <dgm:pt modelId="{F860D868-51E4-498D-89A7-997D85966237}" type="pres">
      <dgm:prSet presAssocID="{EFF5891D-10CE-4A9C-8846-B2967C401DAF}" presName="childText" presStyleLbl="conFgAcc1" presStyleIdx="0" presStyleCnt="3">
        <dgm:presLayoutVars>
          <dgm:bulletEnabled val="1"/>
        </dgm:presLayoutVars>
      </dgm:prSet>
      <dgm:spPr/>
    </dgm:pt>
    <dgm:pt modelId="{FAE081CB-757C-4665-92E5-A46390573F4E}" type="pres">
      <dgm:prSet presAssocID="{C6A08F51-B0F8-4EA1-AE24-A82F94DBD7C1}" presName="spaceBetweenRectangles" presStyleCnt="0"/>
      <dgm:spPr/>
    </dgm:pt>
    <dgm:pt modelId="{C6FBBC2D-B56B-4230-A84B-A6A25AE36EF1}" type="pres">
      <dgm:prSet presAssocID="{C878186B-444E-42E0-A35D-5A97DE15F363}" presName="parentLin" presStyleCnt="0"/>
      <dgm:spPr/>
    </dgm:pt>
    <dgm:pt modelId="{8C1A10F8-06B4-4B87-BDBD-B1F2A5D76B75}" type="pres">
      <dgm:prSet presAssocID="{C878186B-444E-42E0-A35D-5A97DE15F363}" presName="parentLeftMargin" presStyleLbl="node1" presStyleIdx="0" presStyleCnt="3"/>
      <dgm:spPr/>
    </dgm:pt>
    <dgm:pt modelId="{329274A9-1007-4A7E-B944-C57C69B50902}" type="pres">
      <dgm:prSet presAssocID="{C878186B-444E-42E0-A35D-5A97DE15F36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66C3606-5E87-4F83-B04B-A670076D48C9}" type="pres">
      <dgm:prSet presAssocID="{C878186B-444E-42E0-A35D-5A97DE15F363}" presName="negativeSpace" presStyleCnt="0"/>
      <dgm:spPr/>
    </dgm:pt>
    <dgm:pt modelId="{96DC6E39-B6D7-4590-BE73-B1F07EAFF28C}" type="pres">
      <dgm:prSet presAssocID="{C878186B-444E-42E0-A35D-5A97DE15F363}" presName="childText" presStyleLbl="conFgAcc1" presStyleIdx="1" presStyleCnt="3">
        <dgm:presLayoutVars>
          <dgm:bulletEnabled val="1"/>
        </dgm:presLayoutVars>
      </dgm:prSet>
      <dgm:spPr/>
    </dgm:pt>
    <dgm:pt modelId="{6453E046-2808-41C7-952B-438EC37ADE1D}" type="pres">
      <dgm:prSet presAssocID="{09B8EE0C-0A96-4778-991E-19EB61B8E7F4}" presName="spaceBetweenRectangles" presStyleCnt="0"/>
      <dgm:spPr/>
    </dgm:pt>
    <dgm:pt modelId="{B289F222-EBE0-479B-A67B-C92B6C92C184}" type="pres">
      <dgm:prSet presAssocID="{27B2201D-DB89-4C59-95B2-D9EC26D93BD1}" presName="parentLin" presStyleCnt="0"/>
      <dgm:spPr/>
    </dgm:pt>
    <dgm:pt modelId="{FA68EB3D-4B7C-4E90-8DD0-72ED8CB9B76D}" type="pres">
      <dgm:prSet presAssocID="{27B2201D-DB89-4C59-95B2-D9EC26D93BD1}" presName="parentLeftMargin" presStyleLbl="node1" presStyleIdx="1" presStyleCnt="3"/>
      <dgm:spPr/>
    </dgm:pt>
    <dgm:pt modelId="{90882903-F734-4488-821B-07537A75DF83}" type="pres">
      <dgm:prSet presAssocID="{27B2201D-DB89-4C59-95B2-D9EC26D93BD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3196EC9-9280-4EA1-BCC9-A4AB8DAD7F02}" type="pres">
      <dgm:prSet presAssocID="{27B2201D-DB89-4C59-95B2-D9EC26D93BD1}" presName="negativeSpace" presStyleCnt="0"/>
      <dgm:spPr/>
    </dgm:pt>
    <dgm:pt modelId="{068EF2B3-9001-42D2-88D8-4E6B0CA6E909}" type="pres">
      <dgm:prSet presAssocID="{27B2201D-DB89-4C59-95B2-D9EC26D93BD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E12EA07-0612-4281-A498-B807427D33C3}" type="presOf" srcId="{94C106F1-C654-4CE5-A508-644FFE0B8D9C}" destId="{96DC6E39-B6D7-4590-BE73-B1F07EAFF28C}" srcOrd="0" destOrd="0" presId="urn:microsoft.com/office/officeart/2005/8/layout/list1"/>
    <dgm:cxn modelId="{9DFE8417-30A3-4155-BBC6-BD4E1F195447}" type="presOf" srcId="{E35390C1-1D07-42EC-8365-975462C35BEB}" destId="{F860D868-51E4-498D-89A7-997D85966237}" srcOrd="0" destOrd="4" presId="urn:microsoft.com/office/officeart/2005/8/layout/list1"/>
    <dgm:cxn modelId="{FFA0EA1A-A495-4C54-BC10-D7D90C8C4436}" type="presOf" srcId="{F5B5DCB3-441C-489D-9E08-E205F6C8E6C4}" destId="{F860D868-51E4-498D-89A7-997D85966237}" srcOrd="0" destOrd="1" presId="urn:microsoft.com/office/officeart/2005/8/layout/list1"/>
    <dgm:cxn modelId="{C7760524-8BD3-4BE5-84D1-423BF5E8876B}" type="presOf" srcId="{83CC625D-736F-4E92-80D2-469D0B9C8888}" destId="{96DC6E39-B6D7-4590-BE73-B1F07EAFF28C}" srcOrd="0" destOrd="1" presId="urn:microsoft.com/office/officeart/2005/8/layout/list1"/>
    <dgm:cxn modelId="{5E6A5925-6463-4DD9-B040-6AD0BD64D4C1}" srcId="{8502BE4B-BB63-46A8-A05B-7EE2B3E6D5C1}" destId="{7530F319-0F0E-4750-8994-4A76730A6AA3}" srcOrd="0" destOrd="0" parTransId="{33382342-703C-4080-A026-4F818B70D6DB}" sibTransId="{BAE89544-505B-4087-934C-B6880C2D4FB7}"/>
    <dgm:cxn modelId="{E50F342D-D5D0-4B2A-82D8-646F4A6B3825}" type="presOf" srcId="{EFF5891D-10CE-4A9C-8846-B2967C401DAF}" destId="{79F0B911-14B8-4F70-B6CE-30D192225163}" srcOrd="1" destOrd="0" presId="urn:microsoft.com/office/officeart/2005/8/layout/list1"/>
    <dgm:cxn modelId="{E1FF8B2E-6F47-4575-918D-53374BFAADE1}" srcId="{8A823278-0A70-48FD-BEB6-7FAB2F56250B}" destId="{27B2201D-DB89-4C59-95B2-D9EC26D93BD1}" srcOrd="2" destOrd="0" parTransId="{4196DDC8-7306-4EEE-94FE-2539EBEBC19E}" sibTransId="{338F4897-2422-48F7-81B9-5A2FA6EC1A87}"/>
    <dgm:cxn modelId="{310CDE30-A578-4E58-B5FD-329DA2567DAC}" type="presOf" srcId="{00B9CCE1-DA36-4A6D-A898-07CEAFEE6F69}" destId="{F860D868-51E4-498D-89A7-997D85966237}" srcOrd="0" destOrd="0" presId="urn:microsoft.com/office/officeart/2005/8/layout/list1"/>
    <dgm:cxn modelId="{A580BA40-3A03-42D0-AAB5-DBE2737868A5}" srcId="{8A823278-0A70-48FD-BEB6-7FAB2F56250B}" destId="{EFF5891D-10CE-4A9C-8846-B2967C401DAF}" srcOrd="0" destOrd="0" parTransId="{B7A2A0C6-45F3-4AC7-B70C-08970E3BE980}" sibTransId="{C6A08F51-B0F8-4EA1-AE24-A82F94DBD7C1}"/>
    <dgm:cxn modelId="{67C90A60-D23D-4F6A-9890-49D980C0C9BD}" srcId="{EFF5891D-10CE-4A9C-8846-B2967C401DAF}" destId="{E35390C1-1D07-42EC-8365-975462C35BEB}" srcOrd="2" destOrd="0" parTransId="{932C5A44-996B-42A8-A1A9-D88CF15FF01C}" sibTransId="{EF8EAD75-ADB1-4629-9596-576BF36EBABD}"/>
    <dgm:cxn modelId="{9E5AC368-2AAF-43BE-978F-C99B43A7AACA}" srcId="{00B9CCE1-DA36-4A6D-A898-07CEAFEE6F69}" destId="{F5B5DCB3-441C-489D-9E08-E205F6C8E6C4}" srcOrd="0" destOrd="0" parTransId="{3416DB46-3473-468C-A1C9-A0F18BF7500E}" sibTransId="{24920BDE-5C48-4A0E-A371-7B69BC0A64D4}"/>
    <dgm:cxn modelId="{013B264D-3BCF-43E1-A3DC-B696A0FE181C}" type="presOf" srcId="{6B8E9C6D-AA51-4DE1-89FD-112B0518765B}" destId="{F860D868-51E4-498D-89A7-997D85966237}" srcOrd="0" destOrd="2" presId="urn:microsoft.com/office/officeart/2005/8/layout/list1"/>
    <dgm:cxn modelId="{922F356F-6360-4115-82F0-2F64B1949633}" type="presOf" srcId="{27B2201D-DB89-4C59-95B2-D9EC26D93BD1}" destId="{90882903-F734-4488-821B-07537A75DF83}" srcOrd="1" destOrd="0" presId="urn:microsoft.com/office/officeart/2005/8/layout/list1"/>
    <dgm:cxn modelId="{495C4570-2B9F-4A47-80A6-B76CD8BD5301}" type="presOf" srcId="{E7437D7B-276D-4187-8E6C-4757C66B40EE}" destId="{068EF2B3-9001-42D2-88D8-4E6B0CA6E909}" srcOrd="0" destOrd="1" presId="urn:microsoft.com/office/officeart/2005/8/layout/list1"/>
    <dgm:cxn modelId="{09D04A50-CC2F-4B54-A58E-44EB0E254543}" type="presOf" srcId="{C878186B-444E-42E0-A35D-5A97DE15F363}" destId="{8C1A10F8-06B4-4B87-BDBD-B1F2A5D76B75}" srcOrd="0" destOrd="0" presId="urn:microsoft.com/office/officeart/2005/8/layout/list1"/>
    <dgm:cxn modelId="{71147256-6184-4DCA-8B39-57ACAC6DA82B}" srcId="{5960CE62-E403-4ECE-A99B-DEA8D5AA6AA6}" destId="{E7437D7B-276D-4187-8E6C-4757C66B40EE}" srcOrd="0" destOrd="0" parTransId="{EA4ADB61-4667-492A-AB5A-769FFBFAB28F}" sibTransId="{6604BF8D-FECB-47FF-A4D6-222DAD0DEA6C}"/>
    <dgm:cxn modelId="{84379B7F-B5B1-4C5D-960A-C6F09F952FBD}" srcId="{27B2201D-DB89-4C59-95B2-D9EC26D93BD1}" destId="{81B432BE-2B83-4D82-AC3E-ED6FB38FB99B}" srcOrd="2" destOrd="0" parTransId="{10B0EAB8-5EF0-4E96-98F2-D4BF4F36DB17}" sibTransId="{01DF9647-254A-4B59-AD31-7344004995A6}"/>
    <dgm:cxn modelId="{0AC3FD80-42A3-4CC3-83AA-90A306473DA9}" srcId="{6B8E9C6D-AA51-4DE1-89FD-112B0518765B}" destId="{C394156C-6846-462A-9E27-39E8360846FE}" srcOrd="0" destOrd="0" parTransId="{83EAE00B-BA49-4C1C-919D-444581852D6B}" sibTransId="{21FEF25F-D7E3-4A35-A869-79238B26F1CF}"/>
    <dgm:cxn modelId="{F4A90087-2CF0-41E7-ABD6-6996101C2F37}" type="presOf" srcId="{2839270C-C876-4C49-8824-F0811027D396}" destId="{96DC6E39-B6D7-4590-BE73-B1F07EAFF28C}" srcOrd="0" destOrd="4" presId="urn:microsoft.com/office/officeart/2005/8/layout/list1"/>
    <dgm:cxn modelId="{1847BD92-058C-49A8-94D3-28970E808760}" srcId="{C878186B-444E-42E0-A35D-5A97DE15F363}" destId="{8502BE4B-BB63-46A8-A05B-7EE2B3E6D5C1}" srcOrd="1" destOrd="0" parTransId="{C867BA34-7D82-428F-888E-13B98AE3CE9C}" sibTransId="{6A8ACA8F-93E2-4A13-AB9B-E02D0867EA21}"/>
    <dgm:cxn modelId="{9D826D94-D6C4-47FC-A131-5F417A546601}" srcId="{94C106F1-C654-4CE5-A508-644FFE0B8D9C}" destId="{83CC625D-736F-4E92-80D2-469D0B9C8888}" srcOrd="0" destOrd="0" parTransId="{4F7D7DC1-E80F-469F-B24C-F0DF03C9AA82}" sibTransId="{B7709FDC-D997-4AE6-BB14-1343E88FAB95}"/>
    <dgm:cxn modelId="{0F72D098-90A7-449A-AE93-EF51A1ABEEB3}" srcId="{8A823278-0A70-48FD-BEB6-7FAB2F56250B}" destId="{C878186B-444E-42E0-A35D-5A97DE15F363}" srcOrd="1" destOrd="0" parTransId="{6C9CAD1A-A324-4E2C-9810-4E03D828594C}" sibTransId="{09B8EE0C-0A96-4778-991E-19EB61B8E7F4}"/>
    <dgm:cxn modelId="{E9E92E9D-84B1-4DC8-B529-E8C3AEE08714}" type="presOf" srcId="{7530F319-0F0E-4750-8994-4A76730A6AA3}" destId="{96DC6E39-B6D7-4590-BE73-B1F07EAFF28C}" srcOrd="0" destOrd="3" presId="urn:microsoft.com/office/officeart/2005/8/layout/list1"/>
    <dgm:cxn modelId="{917E87A4-1367-407C-B188-85E300FDE88F}" type="presOf" srcId="{27B2201D-DB89-4C59-95B2-D9EC26D93BD1}" destId="{FA68EB3D-4B7C-4E90-8DD0-72ED8CB9B76D}" srcOrd="0" destOrd="0" presId="urn:microsoft.com/office/officeart/2005/8/layout/list1"/>
    <dgm:cxn modelId="{801C5BA5-32B1-4680-96D4-31E618891C25}" type="presOf" srcId="{81B432BE-2B83-4D82-AC3E-ED6FB38FB99B}" destId="{068EF2B3-9001-42D2-88D8-4E6B0CA6E909}" srcOrd="0" destOrd="4" presId="urn:microsoft.com/office/officeart/2005/8/layout/list1"/>
    <dgm:cxn modelId="{550415A8-B74A-42ED-878D-3BDF74A0929C}" type="presOf" srcId="{8502BE4B-BB63-46A8-A05B-7EE2B3E6D5C1}" destId="{96DC6E39-B6D7-4590-BE73-B1F07EAFF28C}" srcOrd="0" destOrd="2" presId="urn:microsoft.com/office/officeart/2005/8/layout/list1"/>
    <dgm:cxn modelId="{BF8734B3-2CC3-438D-8935-9CE912410913}" type="presOf" srcId="{68173BA9-606E-4BFE-850B-EB5F08DF1655}" destId="{068EF2B3-9001-42D2-88D8-4E6B0CA6E909}" srcOrd="0" destOrd="2" presId="urn:microsoft.com/office/officeart/2005/8/layout/list1"/>
    <dgm:cxn modelId="{976333B5-A87B-4CBE-A26A-8AC5DE5F5915}" type="presOf" srcId="{EFF5891D-10CE-4A9C-8846-B2967C401DAF}" destId="{EF5861B2-17A1-4C14-BD74-FCA127B275BA}" srcOrd="0" destOrd="0" presId="urn:microsoft.com/office/officeart/2005/8/layout/list1"/>
    <dgm:cxn modelId="{E1DD12B7-4A2E-495E-B638-34FEB1DCEC4F}" srcId="{EFF5891D-10CE-4A9C-8846-B2967C401DAF}" destId="{6B8E9C6D-AA51-4DE1-89FD-112B0518765B}" srcOrd="1" destOrd="0" parTransId="{403BCCAB-E2CB-49A5-8D3C-F231E01AB5B0}" sibTransId="{B84DE2F3-92B0-43E6-8429-4129EA5F867A}"/>
    <dgm:cxn modelId="{23BC20C4-D47B-42E7-BAD9-009081AD21AA}" type="presOf" srcId="{5960CE62-E403-4ECE-A99B-DEA8D5AA6AA6}" destId="{068EF2B3-9001-42D2-88D8-4E6B0CA6E909}" srcOrd="0" destOrd="0" presId="urn:microsoft.com/office/officeart/2005/8/layout/list1"/>
    <dgm:cxn modelId="{659DC1CB-9369-4C8A-9A76-120031C5F132}" srcId="{27B2201D-DB89-4C59-95B2-D9EC26D93BD1}" destId="{68173BA9-606E-4BFE-850B-EB5F08DF1655}" srcOrd="1" destOrd="0" parTransId="{09ADF9A6-2EFA-417D-9EC7-065110AE4FBB}" sibTransId="{CD27B7B3-C783-4D22-93E1-0216D4C5AA52}"/>
    <dgm:cxn modelId="{4B38DDD0-F4CE-41E2-B57C-C1F443282C92}" type="presOf" srcId="{C878186B-444E-42E0-A35D-5A97DE15F363}" destId="{329274A9-1007-4A7E-B944-C57C69B50902}" srcOrd="1" destOrd="0" presId="urn:microsoft.com/office/officeart/2005/8/layout/list1"/>
    <dgm:cxn modelId="{961A3FD1-27AC-4369-95CA-F22E0E5672C7}" type="presOf" srcId="{563D276F-62B8-4342-B42E-1E43A50E7982}" destId="{068EF2B3-9001-42D2-88D8-4E6B0CA6E909}" srcOrd="0" destOrd="3" presId="urn:microsoft.com/office/officeart/2005/8/layout/list1"/>
    <dgm:cxn modelId="{BE5238E1-9F35-493F-84B9-23B718B738FA}" srcId="{68173BA9-606E-4BFE-850B-EB5F08DF1655}" destId="{563D276F-62B8-4342-B42E-1E43A50E7982}" srcOrd="0" destOrd="0" parTransId="{74243FF3-9BF3-41C2-A7E6-027C7A256106}" sibTransId="{DE21D780-D750-4E2C-9CC2-2FFC44DE8752}"/>
    <dgm:cxn modelId="{AFC63DE3-CEE6-4989-97FD-2EC2CE5052C7}" srcId="{27B2201D-DB89-4C59-95B2-D9EC26D93BD1}" destId="{5960CE62-E403-4ECE-A99B-DEA8D5AA6AA6}" srcOrd="0" destOrd="0" parTransId="{31CE63B3-8D64-4AB8-A629-BE9DF0D6F128}" sibTransId="{EE73B19B-0D2D-4292-9B84-BC9A2D5942AE}"/>
    <dgm:cxn modelId="{21821DE5-F4C6-44BC-96D5-FF2DC1127D83}" srcId="{C878186B-444E-42E0-A35D-5A97DE15F363}" destId="{2839270C-C876-4C49-8824-F0811027D396}" srcOrd="2" destOrd="0" parTransId="{316EB41F-C228-452B-8CEE-714D8C54EAEA}" sibTransId="{BE77BC8A-D796-4EA8-91F8-0B39B4DC7448}"/>
    <dgm:cxn modelId="{58D038EF-4493-479D-96E9-117D91B94BA3}" type="presOf" srcId="{8A823278-0A70-48FD-BEB6-7FAB2F56250B}" destId="{3E6872E8-1FE8-4B1A-9D72-95DA65272F1C}" srcOrd="0" destOrd="0" presId="urn:microsoft.com/office/officeart/2005/8/layout/list1"/>
    <dgm:cxn modelId="{69C104F7-5D09-4665-86B8-888DDD7F7380}" srcId="{EFF5891D-10CE-4A9C-8846-B2967C401DAF}" destId="{00B9CCE1-DA36-4A6D-A898-07CEAFEE6F69}" srcOrd="0" destOrd="0" parTransId="{07D18B6C-F89B-4509-804B-5FA63B0384BF}" sibTransId="{CF8C4CBD-3CA4-45E5-8D18-A9F315E9A709}"/>
    <dgm:cxn modelId="{ED0144FC-41F1-477A-A8FB-5DA0071657D4}" srcId="{C878186B-444E-42E0-A35D-5A97DE15F363}" destId="{94C106F1-C654-4CE5-A508-644FFE0B8D9C}" srcOrd="0" destOrd="0" parTransId="{B3318696-F262-4906-ADB1-7A20451F8FE1}" sibTransId="{F27C9F3B-6269-48A6-869B-6A8FDCC19494}"/>
    <dgm:cxn modelId="{AD2653FE-9415-43D9-86C1-1C01132CC82F}" type="presOf" srcId="{C394156C-6846-462A-9E27-39E8360846FE}" destId="{F860D868-51E4-498D-89A7-997D85966237}" srcOrd="0" destOrd="3" presId="urn:microsoft.com/office/officeart/2005/8/layout/list1"/>
    <dgm:cxn modelId="{6A30C9F3-60AA-4AC8-B966-8CD5285F24DA}" type="presParOf" srcId="{3E6872E8-1FE8-4B1A-9D72-95DA65272F1C}" destId="{5B98EA50-1855-4CC7-AF23-3351A39436D4}" srcOrd="0" destOrd="0" presId="urn:microsoft.com/office/officeart/2005/8/layout/list1"/>
    <dgm:cxn modelId="{DAF097D0-2AB7-4787-93A5-34E22D5D4B83}" type="presParOf" srcId="{5B98EA50-1855-4CC7-AF23-3351A39436D4}" destId="{EF5861B2-17A1-4C14-BD74-FCA127B275BA}" srcOrd="0" destOrd="0" presId="urn:microsoft.com/office/officeart/2005/8/layout/list1"/>
    <dgm:cxn modelId="{81A7D7BF-96B6-417A-821D-3B5E4D043DD0}" type="presParOf" srcId="{5B98EA50-1855-4CC7-AF23-3351A39436D4}" destId="{79F0B911-14B8-4F70-B6CE-30D192225163}" srcOrd="1" destOrd="0" presId="urn:microsoft.com/office/officeart/2005/8/layout/list1"/>
    <dgm:cxn modelId="{C4A91395-D601-44AE-ADBB-88E2D8074064}" type="presParOf" srcId="{3E6872E8-1FE8-4B1A-9D72-95DA65272F1C}" destId="{BF643A8B-0A25-4473-A781-41FEC7A07750}" srcOrd="1" destOrd="0" presId="urn:microsoft.com/office/officeart/2005/8/layout/list1"/>
    <dgm:cxn modelId="{F2A32137-5D99-4F7A-BDBB-E494FD9BD65F}" type="presParOf" srcId="{3E6872E8-1FE8-4B1A-9D72-95DA65272F1C}" destId="{F860D868-51E4-498D-89A7-997D85966237}" srcOrd="2" destOrd="0" presId="urn:microsoft.com/office/officeart/2005/8/layout/list1"/>
    <dgm:cxn modelId="{8A7CE3A7-5EBC-4933-9861-6125E3FFC8D4}" type="presParOf" srcId="{3E6872E8-1FE8-4B1A-9D72-95DA65272F1C}" destId="{FAE081CB-757C-4665-92E5-A46390573F4E}" srcOrd="3" destOrd="0" presId="urn:microsoft.com/office/officeart/2005/8/layout/list1"/>
    <dgm:cxn modelId="{B0E1194C-AE5D-4FC2-B013-7F0EEE4F45D5}" type="presParOf" srcId="{3E6872E8-1FE8-4B1A-9D72-95DA65272F1C}" destId="{C6FBBC2D-B56B-4230-A84B-A6A25AE36EF1}" srcOrd="4" destOrd="0" presId="urn:microsoft.com/office/officeart/2005/8/layout/list1"/>
    <dgm:cxn modelId="{DD3083CD-3CFA-4B10-9CBE-4F4E6AF67A8B}" type="presParOf" srcId="{C6FBBC2D-B56B-4230-A84B-A6A25AE36EF1}" destId="{8C1A10F8-06B4-4B87-BDBD-B1F2A5D76B75}" srcOrd="0" destOrd="0" presId="urn:microsoft.com/office/officeart/2005/8/layout/list1"/>
    <dgm:cxn modelId="{066A25C0-210E-45E5-AB8F-1A5C0CA83F54}" type="presParOf" srcId="{C6FBBC2D-B56B-4230-A84B-A6A25AE36EF1}" destId="{329274A9-1007-4A7E-B944-C57C69B50902}" srcOrd="1" destOrd="0" presId="urn:microsoft.com/office/officeart/2005/8/layout/list1"/>
    <dgm:cxn modelId="{73452E85-1BBF-4BD4-9587-808998ED6589}" type="presParOf" srcId="{3E6872E8-1FE8-4B1A-9D72-95DA65272F1C}" destId="{566C3606-5E87-4F83-B04B-A670076D48C9}" srcOrd="5" destOrd="0" presId="urn:microsoft.com/office/officeart/2005/8/layout/list1"/>
    <dgm:cxn modelId="{3908432C-600E-4B9E-BDFB-E66C50725595}" type="presParOf" srcId="{3E6872E8-1FE8-4B1A-9D72-95DA65272F1C}" destId="{96DC6E39-B6D7-4590-BE73-B1F07EAFF28C}" srcOrd="6" destOrd="0" presId="urn:microsoft.com/office/officeart/2005/8/layout/list1"/>
    <dgm:cxn modelId="{935043A2-86AD-45AF-994B-1329F6A09ED9}" type="presParOf" srcId="{3E6872E8-1FE8-4B1A-9D72-95DA65272F1C}" destId="{6453E046-2808-41C7-952B-438EC37ADE1D}" srcOrd="7" destOrd="0" presId="urn:microsoft.com/office/officeart/2005/8/layout/list1"/>
    <dgm:cxn modelId="{C4E3E476-AE93-4521-8715-BC319C5CFC44}" type="presParOf" srcId="{3E6872E8-1FE8-4B1A-9D72-95DA65272F1C}" destId="{B289F222-EBE0-479B-A67B-C92B6C92C184}" srcOrd="8" destOrd="0" presId="urn:microsoft.com/office/officeart/2005/8/layout/list1"/>
    <dgm:cxn modelId="{08D00734-90BE-4649-A295-BFBC4F7A0C43}" type="presParOf" srcId="{B289F222-EBE0-479B-A67B-C92B6C92C184}" destId="{FA68EB3D-4B7C-4E90-8DD0-72ED8CB9B76D}" srcOrd="0" destOrd="0" presId="urn:microsoft.com/office/officeart/2005/8/layout/list1"/>
    <dgm:cxn modelId="{B48F7B97-1D65-40C3-A4CA-4E1596E059F5}" type="presParOf" srcId="{B289F222-EBE0-479B-A67B-C92B6C92C184}" destId="{90882903-F734-4488-821B-07537A75DF83}" srcOrd="1" destOrd="0" presId="urn:microsoft.com/office/officeart/2005/8/layout/list1"/>
    <dgm:cxn modelId="{CB462A89-C4F3-47E7-8332-23114CD7E7A2}" type="presParOf" srcId="{3E6872E8-1FE8-4B1A-9D72-95DA65272F1C}" destId="{E3196EC9-9280-4EA1-BCC9-A4AB8DAD7F02}" srcOrd="9" destOrd="0" presId="urn:microsoft.com/office/officeart/2005/8/layout/list1"/>
    <dgm:cxn modelId="{12960840-D154-4380-8119-B03D97886BDD}" type="presParOf" srcId="{3E6872E8-1FE8-4B1A-9D72-95DA65272F1C}" destId="{068EF2B3-9001-42D2-88D8-4E6B0CA6E90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0D868-51E4-498D-89A7-997D85966237}">
      <dsp:nvSpPr>
        <dsp:cNvPr id="0" name=""/>
        <dsp:cNvSpPr/>
      </dsp:nvSpPr>
      <dsp:spPr>
        <a:xfrm>
          <a:off x="0" y="314656"/>
          <a:ext cx="11381285" cy="1351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3314" tIns="270764" rIns="88331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000"/>
            <a:buNone/>
          </a:pPr>
          <a:r>
            <a:rPr lang="es-ES" sz="1300" b="1" i="0" kern="1200" dirty="0"/>
            <a:t>Today</a:t>
          </a:r>
          <a:endParaRPr lang="en-GB" sz="1300" kern="1200" noProof="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300" b="0" i="0" kern="1200"/>
            <a:t>Crop monitoring and CAP compliance.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300" b="1" i="0" kern="1200"/>
            <a:t>Tomorrow</a:t>
          </a:r>
          <a:endParaRPr lang="es-ES" sz="1300" b="0" i="0" kern="120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300" b="0" i="0" kern="1200"/>
            <a:t>Sustainable, data-driven farm management.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1300" kern="1200" dirty="0"/>
        </a:p>
      </dsp:txBody>
      <dsp:txXfrm>
        <a:off x="0" y="314656"/>
        <a:ext cx="11381285" cy="1351350"/>
      </dsp:txXfrm>
    </dsp:sp>
    <dsp:sp modelId="{79F0B911-14B8-4F70-B6CE-30D192225163}">
      <dsp:nvSpPr>
        <dsp:cNvPr id="0" name=""/>
        <dsp:cNvSpPr/>
      </dsp:nvSpPr>
      <dsp:spPr>
        <a:xfrm>
          <a:off x="569064" y="122776"/>
          <a:ext cx="7966899" cy="38376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130" tIns="0" rIns="30113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None/>
          </a:pPr>
          <a:r>
            <a:rPr lang="en-GB" sz="1300" b="1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the Farmer</a:t>
          </a:r>
          <a:endParaRPr lang="en-GB" sz="1300" kern="1200" noProof="0" dirty="0"/>
        </a:p>
      </dsp:txBody>
      <dsp:txXfrm>
        <a:off x="587798" y="141510"/>
        <a:ext cx="7929431" cy="346292"/>
      </dsp:txXfrm>
    </dsp:sp>
    <dsp:sp modelId="{96DC6E39-B6D7-4590-BE73-B1F07EAFF28C}">
      <dsp:nvSpPr>
        <dsp:cNvPr id="0" name=""/>
        <dsp:cNvSpPr/>
      </dsp:nvSpPr>
      <dsp:spPr>
        <a:xfrm>
          <a:off x="0" y="1928086"/>
          <a:ext cx="11381285" cy="1351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85787"/>
              <a:satOff val="-9781"/>
              <a:lumOff val="303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3314" tIns="270764" rIns="88331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300" b="1" i="0" kern="1200" dirty="0"/>
            <a:t>Today</a:t>
          </a:r>
          <a:endParaRPr kumimoji="0" lang="en-GB" sz="13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300" b="0" i="0" kern="1200" dirty="0" err="1"/>
            <a:t>Limited</a:t>
          </a:r>
          <a:r>
            <a:rPr lang="es-ES" sz="1300" b="0" i="0" kern="1200" dirty="0"/>
            <a:t> </a:t>
          </a:r>
          <a:r>
            <a:rPr lang="es-ES" sz="1300" b="0" i="0" kern="1200" dirty="0" err="1"/>
            <a:t>access</a:t>
          </a:r>
          <a:r>
            <a:rPr lang="es-ES" sz="1300" b="0" i="0" kern="1200" dirty="0"/>
            <a:t> </a:t>
          </a:r>
          <a:r>
            <a:rPr lang="es-ES" sz="1300" b="0" i="0" kern="1200" dirty="0" err="1"/>
            <a:t>to</a:t>
          </a:r>
          <a:r>
            <a:rPr lang="es-ES" sz="1300" b="0" i="0" kern="1200" dirty="0"/>
            <a:t> </a:t>
          </a:r>
          <a:r>
            <a:rPr lang="es-ES" sz="1300" b="0" i="0" kern="1200" dirty="0" err="1"/>
            <a:t>agricultural</a:t>
          </a:r>
          <a:r>
            <a:rPr lang="es-ES" sz="1300" b="0" i="0" kern="1200" dirty="0"/>
            <a:t> data. </a:t>
          </a:r>
          <a:r>
            <a:rPr lang="es-ES" sz="1300" b="0" i="0" kern="1200" dirty="0" err="1"/>
            <a:t>Limited</a:t>
          </a:r>
          <a:r>
            <a:rPr lang="es-ES" sz="1300" b="0" i="0" kern="1200" dirty="0"/>
            <a:t> </a:t>
          </a:r>
          <a:r>
            <a:rPr lang="es-ES" sz="1300" b="0" i="0" kern="1200" dirty="0" err="1"/>
            <a:t>cross-countries</a:t>
          </a:r>
          <a:r>
            <a:rPr lang="es-ES" sz="1300" b="0" i="0" kern="1200" dirty="0"/>
            <a:t> IACS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300" b="1" i="0" kern="1200" dirty="0"/>
            <a:t>Tomorrow</a:t>
          </a:r>
          <a:endParaRPr lang="es-ES" sz="1300" b="0" i="0" kern="120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300" b="0" i="0" kern="1200" dirty="0"/>
            <a:t>New </a:t>
          </a:r>
          <a:r>
            <a:rPr lang="es-ES" sz="1300" b="0" i="0" kern="1200" dirty="0" err="1"/>
            <a:t>services</a:t>
          </a:r>
          <a:r>
            <a:rPr lang="es-ES" sz="1300" b="0" i="0" kern="1200" dirty="0"/>
            <a:t>: </a:t>
          </a:r>
          <a:r>
            <a:rPr lang="es-ES" sz="1300" b="0" i="0" kern="1200" dirty="0" err="1"/>
            <a:t>carbon</a:t>
          </a:r>
          <a:r>
            <a:rPr lang="es-ES" sz="1300" b="0" i="0" kern="1200" dirty="0"/>
            <a:t>, </a:t>
          </a:r>
          <a:r>
            <a:rPr lang="es-ES" sz="1300" b="0" i="0" kern="1200" dirty="0" err="1"/>
            <a:t>irrigation</a:t>
          </a:r>
          <a:r>
            <a:rPr lang="es-ES" sz="1300" b="0" i="0" kern="1200" dirty="0"/>
            <a:t> and </a:t>
          </a:r>
          <a:r>
            <a:rPr lang="es-ES" sz="1300" b="0" i="0" kern="1200" dirty="0" err="1"/>
            <a:t>yield</a:t>
          </a:r>
          <a:r>
            <a:rPr lang="es-ES" sz="1300" b="0" i="0" kern="1200" dirty="0"/>
            <a:t> </a:t>
          </a:r>
          <a:r>
            <a:rPr lang="es-ES" sz="1300" b="0" i="0" kern="1200" dirty="0" err="1"/>
            <a:t>prediction</a:t>
          </a:r>
          <a:endParaRPr lang="es-ES" sz="1300" b="0" i="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1300" kern="1200" dirty="0"/>
        </a:p>
      </dsp:txBody>
      <dsp:txXfrm>
        <a:off x="0" y="1928086"/>
        <a:ext cx="11381285" cy="1351350"/>
      </dsp:txXfrm>
    </dsp:sp>
    <dsp:sp modelId="{329274A9-1007-4A7E-B944-C57C69B50902}">
      <dsp:nvSpPr>
        <dsp:cNvPr id="0" name=""/>
        <dsp:cNvSpPr/>
      </dsp:nvSpPr>
      <dsp:spPr>
        <a:xfrm>
          <a:off x="569064" y="1736206"/>
          <a:ext cx="7966899" cy="383760"/>
        </a:xfrm>
        <a:prstGeom prst="roundRect">
          <a:avLst/>
        </a:prstGeom>
        <a:solidFill>
          <a:schemeClr val="accent1">
            <a:shade val="50000"/>
            <a:hueOff val="85787"/>
            <a:satOff val="-9781"/>
            <a:lumOff val="303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130" tIns="0" rIns="30113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noProof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rPr>
            <a:t>For Technology SMEs</a:t>
          </a:r>
          <a:endParaRPr kumimoji="0" lang="en-GB" sz="13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798" y="1754940"/>
        <a:ext cx="7929431" cy="346292"/>
      </dsp:txXfrm>
    </dsp:sp>
    <dsp:sp modelId="{068EF2B3-9001-42D2-88D8-4E6B0CA6E909}">
      <dsp:nvSpPr>
        <dsp:cNvPr id="0" name=""/>
        <dsp:cNvSpPr/>
      </dsp:nvSpPr>
      <dsp:spPr>
        <a:xfrm>
          <a:off x="0" y="3541516"/>
          <a:ext cx="11381285" cy="1351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85787"/>
              <a:satOff val="-9781"/>
              <a:lumOff val="303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3314" tIns="270764" rIns="88331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300" b="1" i="0" kern="1200" dirty="0"/>
            <a:t>Today</a:t>
          </a:r>
          <a:endParaRPr lang="en-GB" sz="1300" kern="1200" noProof="0" dirty="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300" b="0" i="0" kern="1200" dirty="0"/>
            <a:t>Digital CAP </a:t>
          </a:r>
          <a:r>
            <a:rPr lang="es-ES" sz="1300" b="0" i="0" kern="1200" dirty="0" err="1"/>
            <a:t>management</a:t>
          </a:r>
          <a:r>
            <a:rPr lang="es-ES" sz="1300" b="0" i="0" kern="1200" dirty="0"/>
            <a:t> and </a:t>
          </a:r>
          <a:r>
            <a:rPr lang="es-ES" sz="1300" b="0" i="0" kern="1200" dirty="0" err="1"/>
            <a:t>automated</a:t>
          </a:r>
          <a:r>
            <a:rPr lang="es-ES" sz="1300" b="0" i="0" kern="1200" dirty="0"/>
            <a:t> </a:t>
          </a:r>
          <a:r>
            <a:rPr lang="es-ES" sz="1300" b="0" i="0" kern="1200" dirty="0" err="1"/>
            <a:t>controls</a:t>
          </a:r>
          <a:r>
            <a:rPr lang="es-ES" sz="1300" b="0" i="0" kern="1200" dirty="0"/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300" b="1" i="0" kern="1200"/>
            <a:t>Tomorrow</a:t>
          </a:r>
          <a:endParaRPr lang="es-ES" sz="1300" b="0" i="0" kern="1200"/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300" b="0" i="0" kern="1200"/>
            <a:t>Better policies through interoperable data.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1300" kern="1200" dirty="0"/>
        </a:p>
      </dsp:txBody>
      <dsp:txXfrm>
        <a:off x="0" y="3541516"/>
        <a:ext cx="11381285" cy="1351350"/>
      </dsp:txXfrm>
    </dsp:sp>
    <dsp:sp modelId="{90882903-F734-4488-821B-07537A75DF83}">
      <dsp:nvSpPr>
        <dsp:cNvPr id="0" name=""/>
        <dsp:cNvSpPr/>
      </dsp:nvSpPr>
      <dsp:spPr>
        <a:xfrm>
          <a:off x="569064" y="3349636"/>
          <a:ext cx="7966899" cy="383760"/>
        </a:xfrm>
        <a:prstGeom prst="roundRect">
          <a:avLst/>
        </a:prstGeom>
        <a:solidFill>
          <a:schemeClr val="accent1">
            <a:shade val="50000"/>
            <a:hueOff val="85787"/>
            <a:satOff val="-9781"/>
            <a:lumOff val="303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130" tIns="0" rIns="301130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noProof="0" dirty="0">
              <a:latin typeface="Calibri" panose="020F0502020204030204" pitchFamily="34" charset="0"/>
              <a:ea typeface="Times New Roman" panose="02020603050405020304" pitchFamily="18" charset="0"/>
            </a:rPr>
            <a:t>For the Administration:</a:t>
          </a:r>
          <a:endParaRPr lang="en-GB" sz="1300" kern="1200" noProof="0" dirty="0"/>
        </a:p>
      </dsp:txBody>
      <dsp:txXfrm>
        <a:off x="587798" y="3368370"/>
        <a:ext cx="7929431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BEBCA-0337-43D6-8DC5-A3972EDAB25B}" type="datetimeFigureOut">
              <a:rPr lang="es-ES" smtClean="0"/>
              <a:t>08/09/2026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3D5D1-9C14-4616-B653-BA7A2BEEA6D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6828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6D233-3932-284E-AEAA-9995BCACFAE8}" type="datetimeFigureOut">
              <a:rPr lang="es-ES_tradnl" smtClean="0"/>
              <a:t>08/09/2026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CD672-1EAD-1C44-ABB7-614A7B64E69A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33380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523621" y="1214581"/>
            <a:ext cx="682803" cy="509905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2</a:t>
            </a:r>
          </a:p>
        </p:txBody>
      </p:sp>
      <p:sp>
        <p:nvSpPr>
          <p:cNvPr id="4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523621" y="1995868"/>
            <a:ext cx="682803" cy="511200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3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6" hasCustomPrompt="1"/>
          </p:nvPr>
        </p:nvSpPr>
        <p:spPr>
          <a:xfrm>
            <a:off x="5523621" y="2778695"/>
            <a:ext cx="682803" cy="511200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4</a:t>
            </a:r>
          </a:p>
        </p:txBody>
      </p:sp>
      <p:sp>
        <p:nvSpPr>
          <p:cNvPr id="45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523621" y="4344911"/>
            <a:ext cx="682803" cy="506372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6</a:t>
            </a:r>
          </a:p>
        </p:txBody>
      </p:sp>
      <p:sp>
        <p:nvSpPr>
          <p:cNvPr id="47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6423872" y="534238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48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423872" y="1316822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49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6423872" y="2132769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50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6423872" y="2870999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51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6423872" y="3689538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52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6423872" y="4496722"/>
            <a:ext cx="5399013" cy="261103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523621" y="431994"/>
            <a:ext cx="682803" cy="509905"/>
          </a:xfrm>
          <a:solidFill>
            <a:srgbClr val="F2F3F4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0" i="0" dirty="0" smtClean="0">
                <a:ea typeface="Calibri" panose="020F050202020403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s-ES" dirty="0"/>
              <a:t>1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5523621" y="3562338"/>
            <a:ext cx="682803" cy="506372"/>
          </a:xfrm>
          <a:solidFill>
            <a:srgbClr val="F2F3F4"/>
          </a:solidFill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5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98469" y="6542675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24" name="Imagen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91" y="1711377"/>
            <a:ext cx="3584298" cy="219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60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09311" y="469498"/>
            <a:ext cx="2061076" cy="1587271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b="0" i="0" dirty="0">
                <a:solidFill>
                  <a:schemeClr val="bg1"/>
                </a:solidFill>
                <a:ea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"/>
          </p:nvPr>
        </p:nvSpPr>
        <p:spPr>
          <a:xfrm>
            <a:off x="2844803" y="469498"/>
            <a:ext cx="8705852" cy="1587271"/>
          </a:xfrm>
          <a:solidFill>
            <a:schemeClr val="bg1">
              <a:lumMod val="95000"/>
            </a:schemeClr>
          </a:solidFill>
        </p:spPr>
        <p:txBody>
          <a:bodyPr lIns="180000" tIns="90000" bIns="90000" anchor="ctr">
            <a:normAutofit/>
          </a:bodyPr>
          <a:lstStyle>
            <a:lvl1pPr marL="0" indent="0">
              <a:buNone/>
              <a:defRPr sz="32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38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640" y="1115541"/>
            <a:ext cx="4458016" cy="5095529"/>
          </a:xfrm>
        </p:spPr>
        <p:txBody>
          <a:bodyPr>
            <a:normAutofit/>
          </a:bodyPr>
          <a:lstStyle>
            <a:lvl1pPr marL="228594" indent="-228594" algn="just">
              <a:lnSpc>
                <a:spcPct val="100000"/>
              </a:lnSpc>
              <a:buClr>
                <a:srgbClr val="7F7F7F"/>
              </a:buClr>
              <a:buFont typeface="Wingdings" panose="05000000000000000000" pitchFamily="2" charset="2"/>
              <a:buChar char="q"/>
              <a:defRPr sz="16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5439341" y="1107351"/>
            <a:ext cx="6172200" cy="510333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anchor="ctr"/>
          <a:lstStyle>
            <a:lvl1pPr algn="ctr">
              <a:defRPr sz="2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s-ES" dirty="0"/>
              <a:t>1</a:t>
            </a:r>
            <a:endParaRPr lang="en-US" dirty="0"/>
          </a:p>
        </p:txBody>
      </p:sp>
      <p:sp>
        <p:nvSpPr>
          <p:cNvPr id="24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9635" y="6602120"/>
            <a:ext cx="521090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434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76005" y="1411004"/>
            <a:ext cx="10960995" cy="313891"/>
          </a:xfrm>
        </p:spPr>
        <p:txBody>
          <a:bodyPr anchor="b"/>
          <a:lstStyle>
            <a:lvl1pPr marL="0" indent="0" algn="just">
              <a:buNone/>
              <a:defRPr sz="2400" b="1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half" idx="14"/>
          </p:nvPr>
        </p:nvSpPr>
        <p:spPr>
          <a:xfrm>
            <a:off x="576007" y="1953493"/>
            <a:ext cx="10777796" cy="4275859"/>
          </a:xfrm>
        </p:spPr>
        <p:txBody>
          <a:bodyPr>
            <a:normAutofit/>
          </a:bodyPr>
          <a:lstStyle>
            <a:lvl1pPr marL="285744" marR="0" indent="-285744" algn="just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Tx/>
              <a:buFont typeface="Wingdings" panose="05000000000000000000" pitchFamily="2" charset="2"/>
              <a:buChar char="q"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32" indent="-285744" algn="just">
              <a:lnSpc>
                <a:spcPct val="100000"/>
              </a:lnSpc>
              <a:buClr>
                <a:srgbClr val="7F7F7F"/>
              </a:buClr>
              <a:buFont typeface="Courier New" panose="02070309020205020404" pitchFamily="49" charset="0"/>
              <a:buChar char="o"/>
              <a:defRPr sz="1600" baseline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7F7F7F"/>
              </a:buClr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7" name="Rectángulo 26"/>
          <p:cNvSpPr/>
          <p:nvPr userDrawn="1"/>
        </p:nvSpPr>
        <p:spPr>
          <a:xfrm>
            <a:off x="1358747" y="432007"/>
            <a:ext cx="10252796" cy="4806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800"/>
          </a:p>
        </p:txBody>
      </p:sp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30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686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sz="half" idx="14" hasCustomPrompt="1"/>
          </p:nvPr>
        </p:nvSpPr>
        <p:spPr>
          <a:xfrm>
            <a:off x="576007" y="2822036"/>
            <a:ext cx="5055500" cy="3407317"/>
          </a:xfrm>
        </p:spPr>
        <p:txBody>
          <a:bodyPr>
            <a:normAutofit/>
          </a:bodyPr>
          <a:lstStyle>
            <a:lvl1pPr marL="0" marR="0" indent="0" algn="just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lnSpc>
                <a:spcPct val="150000"/>
              </a:lnSpc>
              <a:buClr>
                <a:srgbClr val="000000"/>
              </a:buClr>
              <a:buFontTx/>
              <a:buNone/>
              <a:defRPr sz="1600" baseline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511892" y="2822036"/>
            <a:ext cx="5019040" cy="3407317"/>
          </a:xfrm>
        </p:spPr>
        <p:txBody>
          <a:bodyPr>
            <a:normAutofit/>
          </a:bodyPr>
          <a:lstStyle>
            <a:lvl1pPr marL="0" marR="0" indent="0" algn="just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lnSpc>
                <a:spcPct val="150000"/>
              </a:lnSpc>
              <a:buClr>
                <a:srgbClr val="000000"/>
              </a:buClr>
              <a:buFontTx/>
              <a:buNone/>
              <a:defRPr sz="1600" baseline="0">
                <a:solidFill>
                  <a:srgbClr val="7F7F7F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6004" y="2326084"/>
            <a:ext cx="5055501" cy="3506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05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1" name="object 11"/>
          <p:cNvSpPr/>
          <p:nvPr userDrawn="1"/>
        </p:nvSpPr>
        <p:spPr>
          <a:xfrm>
            <a:off x="612468" y="2692961"/>
            <a:ext cx="5019039" cy="0"/>
          </a:xfrm>
          <a:custGeom>
            <a:avLst/>
            <a:gdLst/>
            <a:ahLst/>
            <a:cxnLst/>
            <a:rect l="l" t="t" r="r" b="b"/>
            <a:pathLst>
              <a:path w="3764279">
                <a:moveTo>
                  <a:pt x="0" y="0"/>
                </a:moveTo>
                <a:lnTo>
                  <a:pt x="3764279" y="0"/>
                </a:lnTo>
              </a:path>
            </a:pathLst>
          </a:custGeom>
          <a:ln w="21209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2" name="object 12"/>
          <p:cNvSpPr/>
          <p:nvPr userDrawn="1"/>
        </p:nvSpPr>
        <p:spPr>
          <a:xfrm>
            <a:off x="6511895" y="2676763"/>
            <a:ext cx="5019039" cy="0"/>
          </a:xfrm>
          <a:custGeom>
            <a:avLst/>
            <a:gdLst/>
            <a:ahLst/>
            <a:cxnLst/>
            <a:rect l="l" t="t" r="r" b="b"/>
            <a:pathLst>
              <a:path w="3764279">
                <a:moveTo>
                  <a:pt x="0" y="0"/>
                </a:moveTo>
                <a:lnTo>
                  <a:pt x="3764279" y="0"/>
                </a:lnTo>
              </a:path>
            </a:pathLst>
          </a:custGeom>
          <a:ln w="21209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6511895" y="2326087"/>
            <a:ext cx="4961924" cy="3862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0505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4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555352" y="1191269"/>
            <a:ext cx="2674088" cy="1025123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5" name="Picture Placeholder 2"/>
          <p:cNvSpPr>
            <a:spLocks noGrp="1" noChangeAspect="1"/>
          </p:cNvSpPr>
          <p:nvPr>
            <p:ph type="pic" idx="18"/>
          </p:nvPr>
        </p:nvSpPr>
        <p:spPr>
          <a:xfrm>
            <a:off x="6511892" y="1191269"/>
            <a:ext cx="2674088" cy="1025123"/>
          </a:xfrm>
        </p:spPr>
        <p:txBody>
          <a:bodyPr anchor="t">
            <a:normAutofit/>
          </a:bodyPr>
          <a:lstStyle>
            <a:lvl1pPr marL="0" indent="0">
              <a:buNone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30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44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sobre imag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0" y="0"/>
            <a:ext cx="12225637" cy="6858915"/>
          </a:xfrm>
          <a:prstGeom prst="rect">
            <a:avLst/>
          </a:prstGeom>
          <a:noFill/>
        </p:spPr>
        <p:txBody>
          <a:bodyPr anchor="t"/>
          <a:lstStyle>
            <a:lvl1pPr marL="0" indent="0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358748" y="432007"/>
            <a:ext cx="4732653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352055" y="432007"/>
            <a:ext cx="5259488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9"/>
          </p:nvPr>
        </p:nvSpPr>
        <p:spPr>
          <a:xfrm>
            <a:off x="6352055" y="1194393"/>
            <a:ext cx="5259488" cy="5034959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>
            <a:normAutofit/>
          </a:bodyPr>
          <a:lstStyle>
            <a:lvl1pPr marL="285744" marR="0" indent="-28574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Tx/>
              <a:buFont typeface="Wingdings" panose="05000000000000000000" pitchFamily="2" charset="2"/>
              <a:buChar char="q"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32" indent="-285744">
              <a:lnSpc>
                <a:spcPct val="100000"/>
              </a:lnSpc>
              <a:buClr>
                <a:srgbClr val="7F7F7F"/>
              </a:buClr>
              <a:buFont typeface="Courier New" panose="02070309020205020404" pitchFamily="49" charset="0"/>
              <a:buChar char="o"/>
              <a:defRPr sz="1600" baseline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7F7F7F"/>
              </a:buClr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ea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71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 sobre imag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358748" y="432007"/>
            <a:ext cx="4732653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352055" y="432007"/>
            <a:ext cx="5259488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SUBTÍTULO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19"/>
          </p:nvPr>
        </p:nvSpPr>
        <p:spPr>
          <a:xfrm>
            <a:off x="6352055" y="1194394"/>
            <a:ext cx="5259488" cy="5034959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>
            <a:normAutofit/>
          </a:bodyPr>
          <a:lstStyle>
            <a:lvl1pPr marL="285744" marR="0" indent="-285744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Tx/>
              <a:buFont typeface="Wingdings" panose="05000000000000000000" pitchFamily="2" charset="2"/>
              <a:buChar char="q"/>
              <a:tabLst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32" indent="-285744">
              <a:lnSpc>
                <a:spcPct val="100000"/>
              </a:lnSpc>
              <a:buClr>
                <a:srgbClr val="7F7F7F"/>
              </a:buClr>
              <a:buFont typeface="Courier New" panose="02070309020205020404" pitchFamily="49" charset="0"/>
              <a:buChar char="o"/>
              <a:defRPr sz="1600" baseline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7F7F7F"/>
              </a:buClr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ea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2178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22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3626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4338" y="1304116"/>
            <a:ext cx="860791" cy="850279"/>
          </a:xfrm>
          <a:solidFill>
            <a:schemeClr val="bg1"/>
          </a:solidFill>
          <a:ln>
            <a:noFill/>
          </a:ln>
        </p:spPr>
        <p:txBody>
          <a:bodyPr anchor="t">
            <a:normAutofit/>
          </a:bodyPr>
          <a:lstStyle>
            <a:lvl1pPr marL="16933" indent="0" algn="l">
              <a:lnSpc>
                <a:spcPct val="100000"/>
              </a:lnSpc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sz="4800" b="0" i="0" baseline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dirty="0">
                <a:solidFill>
                  <a:srgbClr val="F3732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0" name="object 14"/>
          <p:cNvSpPr/>
          <p:nvPr userDrawn="1"/>
        </p:nvSpPr>
        <p:spPr>
          <a:xfrm>
            <a:off x="584769" y="2156167"/>
            <a:ext cx="1952953" cy="206444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object 14"/>
          <p:cNvSpPr/>
          <p:nvPr userDrawn="1"/>
        </p:nvSpPr>
        <p:spPr>
          <a:xfrm>
            <a:off x="2836903" y="2154398"/>
            <a:ext cx="1952953" cy="287943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2" name="object 14"/>
          <p:cNvSpPr/>
          <p:nvPr userDrawn="1"/>
        </p:nvSpPr>
        <p:spPr>
          <a:xfrm>
            <a:off x="5091308" y="2157845"/>
            <a:ext cx="1935645" cy="284497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object 14"/>
          <p:cNvSpPr/>
          <p:nvPr userDrawn="1"/>
        </p:nvSpPr>
        <p:spPr>
          <a:xfrm>
            <a:off x="7328408" y="2168840"/>
            <a:ext cx="1935645" cy="284497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4" name="object 14"/>
          <p:cNvSpPr/>
          <p:nvPr userDrawn="1"/>
        </p:nvSpPr>
        <p:spPr>
          <a:xfrm>
            <a:off x="9565504" y="2168840"/>
            <a:ext cx="1935645" cy="284497"/>
          </a:xfrm>
          <a:custGeom>
            <a:avLst/>
            <a:gdLst/>
            <a:ahLst/>
            <a:cxnLst/>
            <a:rect l="l" t="t" r="r" b="b"/>
            <a:pathLst>
              <a:path w="4182745">
                <a:moveTo>
                  <a:pt x="0" y="0"/>
                </a:moveTo>
                <a:lnTo>
                  <a:pt x="4182529" y="0"/>
                </a:lnTo>
              </a:path>
            </a:pathLst>
          </a:custGeom>
          <a:ln w="19050">
            <a:solidFill>
              <a:srgbClr val="99AAA8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2799047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>
              <a:lnSpc>
                <a:spcPct val="100000"/>
              </a:lnSpc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sz="4800" b="0" i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2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6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5089038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7C80"/>
              </a:buClr>
              <a:buFont typeface="Wingdings" panose="05000000000000000000" pitchFamily="2" charset="2"/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lang="es-ES" sz="4851" b="0" i="0" kern="1200" spc="-11" dirty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3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7328409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7C80"/>
              </a:buClr>
              <a:buFont typeface="Wingdings" panose="05000000000000000000" pitchFamily="2" charset="2"/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lang="es-ES" sz="4851" b="0" i="0" kern="1200" spc="-11" dirty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4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8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9583505" y="1304116"/>
            <a:ext cx="860791" cy="850279"/>
          </a:xfrm>
          <a:ln>
            <a:noFill/>
          </a:ln>
        </p:spPr>
        <p:txBody>
          <a:bodyPr anchor="t">
            <a:normAutofit/>
          </a:bodyPr>
          <a:lstStyle>
            <a:lvl1pPr marL="16933" indent="0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FF7C80"/>
              </a:buClr>
              <a:buFont typeface="Wingdings" panose="05000000000000000000" pitchFamily="2" charset="2"/>
              <a:buNone/>
              <a:tabLst>
                <a:tab pos="1914265" algn="l"/>
                <a:tab pos="2370607" algn="l"/>
                <a:tab pos="4238307" algn="l"/>
                <a:tab pos="6854442" algn="l"/>
                <a:tab pos="8721294" algn="l"/>
                <a:tab pos="9196263" algn="l"/>
                <a:tab pos="11036024" algn="l"/>
              </a:tabLst>
              <a:defRPr lang="es-ES" sz="4851" b="0" i="0" kern="1200" spc="-11" dirty="0">
                <a:solidFill>
                  <a:srgbClr val="51808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12700">
              <a:lnSpc>
                <a:spcPct val="100000"/>
              </a:lnSpc>
              <a:tabLst>
                <a:tab pos="1435735" algn="l"/>
                <a:tab pos="1778000" algn="l"/>
                <a:tab pos="3178810" algn="l"/>
                <a:tab pos="5140960" algn="l"/>
                <a:tab pos="6541134" algn="l"/>
                <a:tab pos="6897370" algn="l"/>
                <a:tab pos="8277225" algn="l"/>
              </a:tabLst>
            </a:pPr>
            <a:r>
              <a:rPr lang="es-ES" sz="4851" spc="-11" dirty="0">
                <a:solidFill>
                  <a:srgbClr val="F37320"/>
                </a:solidFill>
                <a:latin typeface="Arial"/>
                <a:cs typeface="Arial"/>
              </a:rPr>
              <a:t>5</a:t>
            </a:r>
            <a:endParaRPr lang="es-ES" sz="4851" dirty="0">
              <a:solidFill>
                <a:srgbClr val="F37320"/>
              </a:solidFill>
              <a:latin typeface="Arial"/>
              <a:cs typeface="Arial"/>
            </a:endParaRPr>
          </a:p>
        </p:txBody>
      </p:sp>
      <p:sp>
        <p:nvSpPr>
          <p:cNvPr id="29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609456" y="2259388"/>
            <a:ext cx="1925301" cy="286424"/>
          </a:xfrm>
          <a:solidFill>
            <a:srgbClr val="518089">
              <a:alpha val="3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609456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2799044" y="2259388"/>
            <a:ext cx="1925301" cy="286424"/>
          </a:xfrm>
          <a:solidFill>
            <a:srgbClr val="518089">
              <a:alpha val="4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2" name="Text Placeholder 3"/>
          <p:cNvSpPr>
            <a:spLocks noGrp="1"/>
          </p:cNvSpPr>
          <p:nvPr>
            <p:ph type="body" sz="half" idx="21" hasCustomPrompt="1"/>
          </p:nvPr>
        </p:nvSpPr>
        <p:spPr>
          <a:xfrm>
            <a:off x="2799044" y="2545812"/>
            <a:ext cx="1925301" cy="366448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22" hasCustomPrompt="1"/>
          </p:nvPr>
        </p:nvSpPr>
        <p:spPr>
          <a:xfrm>
            <a:off x="5101652" y="2259388"/>
            <a:ext cx="1925301" cy="286424"/>
          </a:xfrm>
          <a:solidFill>
            <a:srgbClr val="518089">
              <a:alpha val="5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4" name="Text Placeholder 3"/>
          <p:cNvSpPr>
            <a:spLocks noGrp="1"/>
          </p:cNvSpPr>
          <p:nvPr>
            <p:ph type="body" sz="half" idx="23" hasCustomPrompt="1"/>
          </p:nvPr>
        </p:nvSpPr>
        <p:spPr>
          <a:xfrm>
            <a:off x="5101652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4" hasCustomPrompt="1"/>
          </p:nvPr>
        </p:nvSpPr>
        <p:spPr>
          <a:xfrm>
            <a:off x="7328408" y="2259388"/>
            <a:ext cx="1925301" cy="286424"/>
          </a:xfrm>
          <a:solidFill>
            <a:srgbClr val="518089">
              <a:alpha val="6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6" name="Text Placeholder 3"/>
          <p:cNvSpPr>
            <a:spLocks noGrp="1"/>
          </p:cNvSpPr>
          <p:nvPr>
            <p:ph type="body" sz="half" idx="25" hasCustomPrompt="1"/>
          </p:nvPr>
        </p:nvSpPr>
        <p:spPr>
          <a:xfrm>
            <a:off x="7328408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37" name="Text Placeholder 3"/>
          <p:cNvSpPr>
            <a:spLocks noGrp="1"/>
          </p:cNvSpPr>
          <p:nvPr>
            <p:ph type="body" sz="half" idx="26" hasCustomPrompt="1"/>
          </p:nvPr>
        </p:nvSpPr>
        <p:spPr>
          <a:xfrm>
            <a:off x="9575848" y="2259388"/>
            <a:ext cx="1925301" cy="286424"/>
          </a:xfrm>
          <a:solidFill>
            <a:srgbClr val="518089">
              <a:alpha val="70000"/>
            </a:srgbClr>
          </a:solidFill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1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Título</a:t>
            </a:r>
          </a:p>
        </p:txBody>
      </p:sp>
      <p:sp>
        <p:nvSpPr>
          <p:cNvPr id="38" name="Text Placeholder 3"/>
          <p:cNvSpPr>
            <a:spLocks noGrp="1"/>
          </p:cNvSpPr>
          <p:nvPr>
            <p:ph type="body" sz="half" idx="27" hasCustomPrompt="1"/>
          </p:nvPr>
        </p:nvSpPr>
        <p:spPr>
          <a:xfrm>
            <a:off x="9575848" y="2545812"/>
            <a:ext cx="1925301" cy="3664488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4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43" name="Rectángulo 42"/>
          <p:cNvSpPr/>
          <p:nvPr userDrawn="1"/>
        </p:nvSpPr>
        <p:spPr>
          <a:xfrm>
            <a:off x="1358747" y="432007"/>
            <a:ext cx="10252796" cy="4806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ángulo 43"/>
          <p:cNvSpPr/>
          <p:nvPr userDrawn="1"/>
        </p:nvSpPr>
        <p:spPr>
          <a:xfrm>
            <a:off x="576007" y="432007"/>
            <a:ext cx="640927" cy="480695"/>
          </a:xfrm>
          <a:prstGeom prst="rect">
            <a:avLst/>
          </a:prstGeom>
          <a:solidFill>
            <a:srgbClr val="F37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800"/>
          </a:p>
        </p:txBody>
      </p: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>
          <a:xfrm>
            <a:off x="576007" y="432007"/>
            <a:ext cx="640927" cy="480695"/>
          </a:xfrm>
          <a:solidFill>
            <a:srgbClr val="518089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i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s-ES" dirty="0"/>
              <a:t>1</a:t>
            </a:r>
            <a:endParaRPr lang="en-US" dirty="0"/>
          </a:p>
        </p:txBody>
      </p:sp>
      <p:sp>
        <p:nvSpPr>
          <p:cNvPr id="46" name="Text Placeholder 2"/>
          <p:cNvSpPr>
            <a:spLocks noGrp="1"/>
          </p:cNvSpPr>
          <p:nvPr>
            <p:ph type="body" idx="13"/>
          </p:nvPr>
        </p:nvSpPr>
        <p:spPr>
          <a:xfrm>
            <a:off x="1358747" y="432007"/>
            <a:ext cx="10252796" cy="480695"/>
          </a:xfrm>
        </p:spPr>
        <p:txBody>
          <a:bodyPr anchor="ctr">
            <a:normAutofit/>
          </a:bodyPr>
          <a:lstStyle>
            <a:lvl1pPr marL="0" indent="0">
              <a:buNone/>
              <a:defRPr sz="1800" b="0" i="0">
                <a:solidFill>
                  <a:srgbClr val="505050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602120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  <p:pic>
        <p:nvPicPr>
          <p:cNvPr id="40" name="Imagen 3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133" y="5863890"/>
            <a:ext cx="1060592" cy="64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3763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62180F7-93A1-334F-2867-183FCF46C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lvl1pPr algn="l">
              <a:defRPr sz="9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106204E-AEB6-314F-81C2-75F94B60523A}" type="slidenum">
              <a:rPr lang="es-ES_tradnl" smtClean="0"/>
              <a:pPr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19863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B068F-4874-4AE9-B745-77A46FF4D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171EE5-CF46-4609-B846-109BA9081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6CAE30-E859-4DF1-B635-4743B479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A88F61-3791-4D5F-AE97-FF4D99DF5604}" type="datetimeFigureOut">
              <a:rPr kumimoji="0" lang="es-E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08/09/2026</a:t>
            </a:fld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01FC7-8387-4791-8909-FE41D5A7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099C41-0400-42D2-839B-5BB92B7A3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062A7B-FD17-433E-802F-6079B6A78902}" type="slidenum">
              <a:rPr kumimoji="0" lang="es-E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6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dirty="0"/>
              <a:t>Título del capítulo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90116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3" r:id="rId2"/>
    <p:sldLayoutId id="2147483664" r:id="rId3"/>
    <p:sldLayoutId id="2147483665" r:id="rId4"/>
    <p:sldLayoutId id="2147483666" r:id="rId5"/>
    <p:sldLayoutId id="2147483667" r:id="rId6"/>
    <p:sldLayoutId id="2147483684" r:id="rId7"/>
    <p:sldLayoutId id="2147483668" r:id="rId8"/>
    <p:sldLayoutId id="2147483669" r:id="rId9"/>
    <p:sldLayoutId id="2147483696" r:id="rId10"/>
    <p:sldLayoutId id="2147483697" r:id="rId11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05050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q"/>
        <a:defRPr sz="2800" kern="1200">
          <a:solidFill>
            <a:srgbClr val="50505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Courier New" panose="02070309020205020404" pitchFamily="49" charset="0"/>
        <a:buChar char="o"/>
        <a:defRPr sz="2400" kern="1200">
          <a:solidFill>
            <a:srgbClr val="50505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65000"/>
          </a:schemeClr>
        </a:buClr>
        <a:buFont typeface="Wingdings" panose="05000000000000000000" pitchFamily="2" charset="2"/>
        <a:buChar char="§"/>
        <a:defRPr sz="2000" kern="1200" baseline="0">
          <a:solidFill>
            <a:srgbClr val="505050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05050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05050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jpeg"/><Relationship Id="rId7" Type="http://schemas.openxmlformats.org/officeDocument/2006/relationships/hyperlink" Target="https://cordis.europa.eu/project/id/842009/report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hyperlink" Target="https://www.boe.es/buscar/pdf/2022/BOE-A-2022-23054-consolidado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hyperlink" Target="https://www.sativum.es/" TargetMode="External"/><Relationship Id="rId3" Type="http://schemas.openxmlformats.org/officeDocument/2006/relationships/image" Target="../media/image41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Relationship Id="rId27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Kc5CfmP5tCg?start=335&amp;feature=oembed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6" Type="http://schemas.openxmlformats.org/officeDocument/2006/relationships/image" Target="../media/image9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jpe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106.emf"/><Relationship Id="rId4" Type="http://schemas.openxmlformats.org/officeDocument/2006/relationships/hyperlink" Target="mailto:innovacion.ad@fega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B5E2D-0971-5BDF-CA01-316B6422E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5E29779-37BF-A0F2-50ED-BADABE6AF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7" b="9692"/>
          <a:stretch>
            <a:fillRect/>
          </a:stretch>
        </p:blipFill>
        <p:spPr bwMode="auto">
          <a:xfrm>
            <a:off x="-19049" y="0"/>
            <a:ext cx="122110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24DAED2-D6B0-5A71-8C34-03C93A34FD14}"/>
              </a:ext>
            </a:extLst>
          </p:cNvPr>
          <p:cNvSpPr txBox="1"/>
          <p:nvPr/>
        </p:nvSpPr>
        <p:spPr>
          <a:xfrm>
            <a:off x="380770" y="435078"/>
            <a:ext cx="4820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en-GB" sz="4000" b="1" noProof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haroni" panose="02010803020104030203" pitchFamily="2" charset="-79"/>
              </a:rPr>
              <a:t>Moving towards an ELMS in Spain: SIEX and SATIVUM</a:t>
            </a:r>
          </a:p>
        </p:txBody>
      </p:sp>
      <p:pic>
        <p:nvPicPr>
          <p:cNvPr id="8" name="Picture 7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712DF2AC-4AC6-06B4-B5CC-4BDB19354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  <p:sp>
        <p:nvSpPr>
          <p:cNvPr id="4" name="CuadroTexto 9">
            <a:extLst>
              <a:ext uri="{FF2B5EF4-FFF2-40B4-BE49-F238E27FC236}">
                <a16:creationId xmlns:a16="http://schemas.microsoft.com/office/drawing/2014/main" id="{E8649CC4-56F6-1571-908D-20FAA483126D}"/>
              </a:ext>
            </a:extLst>
          </p:cNvPr>
          <p:cNvSpPr txBox="1"/>
          <p:nvPr/>
        </p:nvSpPr>
        <p:spPr>
          <a:xfrm>
            <a:off x="380770" y="2455205"/>
            <a:ext cx="5994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noProof="0" dirty="0">
                <a:solidFill>
                  <a:srgbClr val="00275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Session 4. IACS foretold: mapping the path beyond 2027</a:t>
            </a:r>
          </a:p>
          <a:p>
            <a:r>
              <a:rPr lang="en-GB" sz="20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Wednesday 9 September 2026. Sofia, Bulgary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65815A3-AA74-2336-3B28-35FD19D0E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29" y="5702777"/>
            <a:ext cx="3677727" cy="7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529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78E9A-3DA9-8C48-5D68-AB7502C8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404CD0A5-D303-7D2B-6AC7-62A7881B527D}"/>
              </a:ext>
            </a:extLst>
          </p:cNvPr>
          <p:cNvSpPr txBox="1"/>
          <p:nvPr/>
        </p:nvSpPr>
        <p:spPr>
          <a:xfrm>
            <a:off x="3925420" y="2725899"/>
            <a:ext cx="4607859" cy="281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"When we talk about ELMS, we often speak about the future.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in Spain, the most interesting question is no longer how to build it.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question is how to </a:t>
            </a:r>
            <a:r>
              <a:rPr lang="en-GB" sz="2000" b="1" kern="100" noProof="0" dirty="0">
                <a:solidFill>
                  <a:srgbClr val="FEFEFE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CONNECT</a:t>
            </a:r>
            <a:r>
              <a:rPr lang="en-GB" sz="2000" kern="100" noProof="0" dirty="0">
                <a:solidFill>
                  <a:srgbClr val="FEFEFE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what already exists."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BFCE37CF-9532-E966-F4EF-8B65564EE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4495B10-D8C8-9000-42D2-C877E3644F8E}"/>
              </a:ext>
            </a:extLst>
          </p:cNvPr>
          <p:cNvSpPr txBox="1"/>
          <p:nvPr/>
        </p:nvSpPr>
        <p:spPr>
          <a:xfrm>
            <a:off x="871818" y="764221"/>
            <a:ext cx="6096000" cy="1197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3200" b="1" i="1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Spain is not building ELMS.</a:t>
            </a:r>
            <a:br>
              <a:rPr lang="en-GB" sz="3200" b="1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3200" b="1" i="1" kern="100" noProof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Spain is becoming ELMS.</a:t>
            </a:r>
            <a:endParaRPr lang="en-GB" sz="3200" b="1" kern="100" noProof="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47BC4F7-D879-C9B1-F892-DCBDB2EAE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2069" y="2526439"/>
            <a:ext cx="4874559" cy="3249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59C47217-4D41-68B9-80EA-15D7203FEA98}"/>
              </a:ext>
            </a:extLst>
          </p:cNvPr>
          <p:cNvSpPr txBox="1"/>
          <p:nvPr/>
        </p:nvSpPr>
        <p:spPr>
          <a:xfrm>
            <a:off x="268941" y="6012286"/>
            <a:ext cx="6096000" cy="610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en-GB" b="1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haroni" panose="02010803020104030203" pitchFamily="2" charset="-79"/>
              </a:rPr>
              <a:t>Moving towards an ELMS in Spain: SIEX and SATIVUM</a:t>
            </a:r>
          </a:p>
        </p:txBody>
      </p:sp>
    </p:spTree>
    <p:extLst>
      <p:ext uri="{BB962C8B-B14F-4D97-AF65-F5344CB8AC3E}">
        <p14:creationId xmlns:p14="http://schemas.microsoft.com/office/powerpoint/2010/main" val="44677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5B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005CDF3-8B10-2988-B8ED-B876EACD8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</a:t>
            </a:fld>
            <a:endParaRPr lang="en-GB" noProof="0" dirty="0"/>
          </a:p>
        </p:txBody>
      </p:sp>
      <p:cxnSp>
        <p:nvCxnSpPr>
          <p:cNvPr id="3" name="Conector recto 4">
            <a:extLst>
              <a:ext uri="{FF2B5EF4-FFF2-40B4-BE49-F238E27FC236}">
                <a16:creationId xmlns:a16="http://schemas.microsoft.com/office/drawing/2014/main" id="{790E5E39-6554-EF26-5AB7-0B4B5E71C30E}"/>
              </a:ext>
            </a:extLst>
          </p:cNvPr>
          <p:cNvCxnSpPr>
            <a:cxnSpLocks/>
          </p:cNvCxnSpPr>
          <p:nvPr/>
        </p:nvCxnSpPr>
        <p:spPr>
          <a:xfrm flipV="1">
            <a:off x="2931382" y="0"/>
            <a:ext cx="0" cy="68580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2">
            <a:extLst>
              <a:ext uri="{FF2B5EF4-FFF2-40B4-BE49-F238E27FC236}">
                <a16:creationId xmlns:a16="http://schemas.microsoft.com/office/drawing/2014/main" id="{59AE2E07-B7FF-9D77-0702-BFE8EEE635A2}"/>
              </a:ext>
            </a:extLst>
          </p:cNvPr>
          <p:cNvSpPr txBox="1"/>
          <p:nvPr/>
        </p:nvSpPr>
        <p:spPr>
          <a:xfrm>
            <a:off x="402903" y="2799755"/>
            <a:ext cx="25876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noProof="0" dirty="0">
                <a:solidFill>
                  <a:srgbClr val="FEFEFE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INDEX</a:t>
            </a:r>
          </a:p>
        </p:txBody>
      </p:sp>
      <p:pic>
        <p:nvPicPr>
          <p:cNvPr id="6" name="Imagen 5" descr="Logotipo&#10;&#10;Descripción generada automáticamente">
            <a:extLst>
              <a:ext uri="{FF2B5EF4-FFF2-40B4-BE49-F238E27FC236}">
                <a16:creationId xmlns:a16="http://schemas.microsoft.com/office/drawing/2014/main" id="{F26396C8-0AD4-4C45-B5CF-0BD0FBCF1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3099" y="4773078"/>
            <a:ext cx="1925458" cy="117666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41F22F9-6E33-755D-A199-4527FCBF8D99}"/>
              </a:ext>
            </a:extLst>
          </p:cNvPr>
          <p:cNvSpPr txBox="1"/>
          <p:nvPr/>
        </p:nvSpPr>
        <p:spPr>
          <a:xfrm>
            <a:off x="3185759" y="908253"/>
            <a:ext cx="7147187" cy="4647426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Why SIEX?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Introducing SIEX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System Architecture, Governance and Roles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APIs &amp; Private initiatives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Why SATIVUM?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Introducing SATIVUM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Main Challenges &amp; Scaling Hurdles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ELMS - Implementation in SPAIN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noProof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Conclusions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A65A376-30FE-9159-407E-26E9B7F98B67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F57A618C-FA96-46C0-E310-BE67F427E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3099" y="6068973"/>
            <a:ext cx="2089201" cy="59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12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5" y="1435001"/>
            <a:ext cx="8362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Why SIEX?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1A2F32C-7DC7-F838-B5DE-966D34EF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9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E6C1700-EB8D-460E-9BBC-EFB98AFD3357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F05CEA8-0BD0-409A-AEC9-1705CFA8A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5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FCC45AD-4EE6-46AE-A0AA-A5E3BA5C7C03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1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6404957-F132-4C3F-B9C0-7859CF5D4962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14E203-4818-4A69-BD74-F855D58CFA8A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b="1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Why SIEX?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EAE279B-B068-4453-9F5D-6D863C5F4A2D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69">
            <a:extLst>
              <a:ext uri="{FF2B5EF4-FFF2-40B4-BE49-F238E27FC236}">
                <a16:creationId xmlns:a16="http://schemas.microsoft.com/office/drawing/2014/main" id="{9E73625C-1D38-4A3B-8D2B-68F7A74700AF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344D2842-850C-4B3C-B104-AF3E76C9C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C70C96BC-D991-44E1-9134-824748A8349B}"/>
              </a:ext>
            </a:extLst>
          </p:cNvPr>
          <p:cNvSpPr txBox="1">
            <a:spLocks/>
          </p:cNvSpPr>
          <p:nvPr/>
        </p:nvSpPr>
        <p:spPr>
          <a:xfrm>
            <a:off x="876300" y="1561426"/>
            <a:ext cx="5759116" cy="551317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q"/>
              <a:defRPr sz="28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noProof="0" dirty="0">
                <a:solidFill>
                  <a:schemeClr val="tx1"/>
                </a:solidFill>
                <a:latin typeface="Aptos" panose="020B0004020202020204" pitchFamily="34" charset="0"/>
              </a:rPr>
              <a:t>But this story has a beginning…</a:t>
            </a:r>
          </a:p>
        </p:txBody>
      </p:sp>
      <p:pic>
        <p:nvPicPr>
          <p:cNvPr id="19" name="Imagen 18" descr="Group of people on a court&#10;&#10;Auto-generated description">
            <a:extLst>
              <a:ext uri="{FF2B5EF4-FFF2-40B4-BE49-F238E27FC236}">
                <a16:creationId xmlns:a16="http://schemas.microsoft.com/office/drawing/2014/main" id="{2FDC5B08-925B-47BF-98C9-5053946E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1" y="2166085"/>
            <a:ext cx="3111238" cy="207415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D92A8A7-1C55-44E2-9F12-D09FD06153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79"/>
          <a:stretch/>
        </p:blipFill>
        <p:spPr>
          <a:xfrm>
            <a:off x="3987540" y="2191503"/>
            <a:ext cx="1676774" cy="2048741"/>
          </a:xfrm>
          <a:prstGeom prst="rect">
            <a:avLst/>
          </a:prstGeom>
          <a:ln>
            <a:solidFill>
              <a:srgbClr val="B8C4C2"/>
            </a:solidFill>
          </a:ln>
        </p:spPr>
      </p:pic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AEF61672-4895-43C3-9B4B-D3784E7A26FE}"/>
              </a:ext>
            </a:extLst>
          </p:cNvPr>
          <p:cNvSpPr/>
          <p:nvPr/>
        </p:nvSpPr>
        <p:spPr>
          <a:xfrm>
            <a:off x="6537035" y="1493590"/>
            <a:ext cx="3936144" cy="5206068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noProof="0" dirty="0"/>
          </a:p>
        </p:txBody>
      </p:sp>
      <p:sp>
        <p:nvSpPr>
          <p:cNvPr id="22" name="Rectángulo: esquinas redondeadas 21">
            <a:extLst>
              <a:ext uri="{FF2B5EF4-FFF2-40B4-BE49-F238E27FC236}">
                <a16:creationId xmlns:a16="http://schemas.microsoft.com/office/drawing/2014/main" id="{C0E3DD1A-8D22-4048-A19A-2323EF6370DD}"/>
              </a:ext>
            </a:extLst>
          </p:cNvPr>
          <p:cNvSpPr/>
          <p:nvPr/>
        </p:nvSpPr>
        <p:spPr>
          <a:xfrm>
            <a:off x="1009350" y="4393105"/>
            <a:ext cx="4645615" cy="2080617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/>
          </a:p>
        </p:txBody>
      </p:sp>
      <p:sp>
        <p:nvSpPr>
          <p:cNvPr id="23" name="Slide Number Placeholder 69">
            <a:extLst>
              <a:ext uri="{FF2B5EF4-FFF2-40B4-BE49-F238E27FC236}">
                <a16:creationId xmlns:a16="http://schemas.microsoft.com/office/drawing/2014/main" id="{7DDFD3B3-77ED-4327-B258-1143F018A337}"/>
              </a:ext>
            </a:extLst>
          </p:cNvPr>
          <p:cNvSpPr txBox="1">
            <a:spLocks/>
          </p:cNvSpPr>
          <p:nvPr/>
        </p:nvSpPr>
        <p:spPr>
          <a:xfrm>
            <a:off x="352426" y="6473722"/>
            <a:ext cx="333108" cy="148642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24" name="Imagen 23" descr="QR code&#10;&#10;Auto-generated description">
            <a:extLst>
              <a:ext uri="{FF2B5EF4-FFF2-40B4-BE49-F238E27FC236}">
                <a16:creationId xmlns:a16="http://schemas.microsoft.com/office/drawing/2014/main" id="{9F0CE85D-7291-4CCE-8FB7-DBD74679F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4048" y="3200340"/>
            <a:ext cx="1025848" cy="1025848"/>
          </a:xfrm>
          <a:prstGeom prst="rect">
            <a:avLst/>
          </a:prstGeom>
        </p:spPr>
      </p:pic>
      <p:sp>
        <p:nvSpPr>
          <p:cNvPr id="25" name="Marcador de texto 1">
            <a:extLst>
              <a:ext uri="{FF2B5EF4-FFF2-40B4-BE49-F238E27FC236}">
                <a16:creationId xmlns:a16="http://schemas.microsoft.com/office/drawing/2014/main" id="{E79ED2D4-0DC6-4E6F-B7EC-6EC8034FFCB5}"/>
              </a:ext>
            </a:extLst>
          </p:cNvPr>
          <p:cNvSpPr txBox="1">
            <a:spLocks/>
          </p:cNvSpPr>
          <p:nvPr/>
        </p:nvSpPr>
        <p:spPr>
          <a:xfrm>
            <a:off x="1009350" y="4476824"/>
            <a:ext cx="2282845" cy="19131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r>
              <a:rPr lang="en-GB" sz="16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Participation in the H2020 NIVA Project had a </a:t>
            </a:r>
            <a:r>
              <a:rPr lang="en-GB" sz="18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very positive effect in Spain</a:t>
            </a:r>
            <a:endParaRPr lang="en-GB" sz="2000" b="1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endParaRPr lang="en-GB" sz="1600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endParaRPr lang="en-GB" sz="1600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None/>
              <a:defRPr/>
            </a:pPr>
            <a:endParaRPr lang="en-GB" sz="1600" noProof="0" dirty="0">
              <a:latin typeface="Aptos" panose="020B0004020202020204" pitchFamily="34" charset="0"/>
              <a:ea typeface="Arial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endParaRPr lang="en-GB" sz="2000" noProof="0" dirty="0">
              <a:latin typeface="Aptos" panose="020B0004020202020204" pitchFamily="34" charset="0"/>
              <a:ea typeface="Arial" charset="0"/>
              <a:cs typeface="Arial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CC2220E3-9655-466E-85D2-F093EB488C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12" y="4535908"/>
            <a:ext cx="1078336" cy="94529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3293B780-B9C0-4442-BB2B-F37864B11F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344" y="1596676"/>
            <a:ext cx="1946705" cy="1189653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88B38232-AA6A-4D75-948F-623089DA318E}"/>
              </a:ext>
            </a:extLst>
          </p:cNvPr>
          <p:cNvSpPr txBox="1"/>
          <p:nvPr/>
        </p:nvSpPr>
        <p:spPr>
          <a:xfrm>
            <a:off x="6956981" y="2956755"/>
            <a:ext cx="3035432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chemeClr val="accent2"/>
              </a:buClr>
              <a:defRPr/>
            </a:pP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A broader approach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: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Knowledge of the different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sectors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Consistency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across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data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  sources and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statistics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Economic information  on farms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Knowledge of  farmer </a:t>
            </a: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activities</a:t>
            </a:r>
          </a:p>
          <a:p>
            <a:pPr marL="720707" indent="-360354"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en-GB" sz="1400" b="1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Traceability</a:t>
            </a:r>
            <a:r>
              <a:rPr lang="en-GB" sz="1400" noProof="0" dirty="0">
                <a:latin typeface="Aptos" panose="020B0004020202020204" pitchFamily="34" charset="0"/>
                <a:ea typeface="Arial" charset="0"/>
                <a:cs typeface="Calibri" panose="020F0502020204030204" pitchFamily="34" charset="0"/>
              </a:rPr>
              <a:t> of productions</a:t>
            </a:r>
            <a:endParaRPr lang="en-GB" noProof="0" dirty="0">
              <a:latin typeface="Aptos" panose="020B0004020202020204" pitchFamily="34" charset="0"/>
              <a:ea typeface="Arial" charset="0"/>
              <a:cs typeface="Arial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86448FF-38FF-47AB-9CE4-1E3FC58F6AD9}"/>
              </a:ext>
            </a:extLst>
          </p:cNvPr>
          <p:cNvSpPr txBox="1"/>
          <p:nvPr/>
        </p:nvSpPr>
        <p:spPr>
          <a:xfrm>
            <a:off x="3389567" y="5624006"/>
            <a:ext cx="20591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noProof="0" dirty="0">
                <a:latin typeface="Aptos" panose="020B0004020202020204" pitchFamily="34" charset="0"/>
                <a:hlinkClick r:id="rId7"/>
              </a:rPr>
              <a:t>https://cordis.europa.eu/project/id/842009/reporting</a:t>
            </a:r>
            <a:endParaRPr lang="en-GB" sz="1200" i="1" noProof="0" dirty="0">
              <a:latin typeface="Aptos" panose="020B0004020202020204" pitchFamily="34" charset="0"/>
            </a:endParaRPr>
          </a:p>
        </p:txBody>
      </p:sp>
      <p:pic>
        <p:nvPicPr>
          <p:cNvPr id="30" name="Gráfico 29" descr="Flechas de cheurón con relleno sólido">
            <a:extLst>
              <a:ext uri="{FF2B5EF4-FFF2-40B4-BE49-F238E27FC236}">
                <a16:creationId xmlns:a16="http://schemas.microsoft.com/office/drawing/2014/main" id="{06D7341B-93F4-4C1D-968C-30C5D8A1CB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64314" y="3094618"/>
            <a:ext cx="1074026" cy="107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2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5" y="1435001"/>
            <a:ext cx="8362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Introducing SIEX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1A2F32C-7DC7-F838-B5DE-966D34EF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430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7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SIEX project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arcador de contenido 6">
            <a:extLst>
              <a:ext uri="{FF2B5EF4-FFF2-40B4-BE49-F238E27FC236}">
                <a16:creationId xmlns:a16="http://schemas.microsoft.com/office/drawing/2014/main" id="{10062E36-8571-47D1-8B36-859DDB5B5408}"/>
              </a:ext>
            </a:extLst>
          </p:cNvPr>
          <p:cNvSpPr txBox="1">
            <a:spLocks/>
          </p:cNvSpPr>
          <p:nvPr/>
        </p:nvSpPr>
        <p:spPr>
          <a:xfrm>
            <a:off x="708115" y="1638296"/>
            <a:ext cx="10591856" cy="530378"/>
          </a:xfrm>
          <a:prstGeom prst="rect">
            <a:avLst/>
          </a:prstGeom>
        </p:spPr>
        <p:txBody>
          <a:bodyPr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q"/>
              <a:defRPr sz="28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65000"/>
                </a:schemeClr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rgbClr val="50505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505050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3200" noProof="0" dirty="0">
                <a:solidFill>
                  <a:schemeClr val="tx1"/>
                </a:solidFill>
                <a:latin typeface="Aptos" panose="020B0004020202020204" pitchFamily="34" charset="0"/>
              </a:rPr>
              <a:t>Connecting </a:t>
            </a:r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information sources </a:t>
            </a:r>
            <a:r>
              <a:rPr lang="en-GB" sz="3200" noProof="0" dirty="0">
                <a:solidFill>
                  <a:schemeClr val="tx1"/>
                </a:solidFill>
                <a:latin typeface="Aptos" panose="020B0004020202020204" pitchFamily="34" charset="0"/>
              </a:rPr>
              <a:t>so</a:t>
            </a:r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  <a:r>
              <a:rPr lang="en-GB" sz="3200" noProof="0" dirty="0">
                <a:solidFill>
                  <a:schemeClr val="tx1"/>
                </a:solidFill>
                <a:latin typeface="Aptos" panose="020B0004020202020204" pitchFamily="34" charset="0"/>
              </a:rPr>
              <a:t>they can work together: </a:t>
            </a: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ctr"/>
            <a:endParaRPr lang="en-GB" sz="3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B3E72719-25EE-46B6-B1C6-BBF4596BE5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45" t="5364" r="3955" b="8597"/>
          <a:stretch>
            <a:fillRect/>
          </a:stretch>
        </p:blipFill>
        <p:spPr>
          <a:xfrm>
            <a:off x="3227293" y="2420924"/>
            <a:ext cx="4952007" cy="3012084"/>
          </a:xfrm>
          <a:prstGeom prst="rect">
            <a:avLst/>
          </a:prstGeom>
        </p:spPr>
      </p:pic>
      <p:pic>
        <p:nvPicPr>
          <p:cNvPr id="27" name="Imagen 5" descr="Logotipo&#10;&#10;Descripción generada automáticamente">
            <a:extLst>
              <a:ext uri="{FF2B5EF4-FFF2-40B4-BE49-F238E27FC236}">
                <a16:creationId xmlns:a16="http://schemas.microsoft.com/office/drawing/2014/main" id="{3A535BEC-6D70-4B29-A2FB-0A7FDD8BF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61" y="3548555"/>
            <a:ext cx="1222574" cy="74712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0938AAE-BC56-B003-144B-6260B5700F83}"/>
              </a:ext>
            </a:extLst>
          </p:cNvPr>
          <p:cNvSpPr txBox="1"/>
          <p:nvPr/>
        </p:nvSpPr>
        <p:spPr>
          <a:xfrm>
            <a:off x="8085671" y="3032940"/>
            <a:ext cx="34005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noProof="0" dirty="0">
                <a:latin typeface="Arial Narrow" panose="020B0606020202030204" pitchFamily="34" charset="0"/>
                <a:cs typeface="Calibri" panose="020F0502020204030204" pitchFamily="34" charset="0"/>
              </a:rPr>
              <a:t>+ Standardization </a:t>
            </a:r>
          </a:p>
          <a:p>
            <a:pPr algn="ctr"/>
            <a:r>
              <a:rPr lang="en-GB" sz="2400" b="1" noProof="0" dirty="0">
                <a:latin typeface="Arial Narrow" panose="020B0606020202030204" pitchFamily="34" charset="0"/>
                <a:cs typeface="Calibri" panose="020F0502020204030204" pitchFamily="34" charset="0"/>
              </a:rPr>
              <a:t>+ Interoperability </a:t>
            </a:r>
          </a:p>
          <a:p>
            <a:pPr algn="ctr"/>
            <a:r>
              <a:rPr lang="en-GB" sz="2400" b="1" noProof="0" dirty="0">
                <a:latin typeface="Arial Narrow" panose="020B0606020202030204" pitchFamily="34" charset="0"/>
                <a:cs typeface="Calibri" panose="020F0502020204030204" pitchFamily="34" charset="0"/>
              </a:rPr>
              <a:t>+ Data Analysis and use</a:t>
            </a:r>
          </a:p>
        </p:txBody>
      </p:sp>
      <p:pic>
        <p:nvPicPr>
          <p:cNvPr id="8" name="Picture 6" descr="undefined">
            <a:extLst>
              <a:ext uri="{FF2B5EF4-FFF2-40B4-BE49-F238E27FC236}">
                <a16:creationId xmlns:a16="http://schemas.microsoft.com/office/drawing/2014/main" id="{E7D06A2A-2D46-90CC-38B7-98848908E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066" y="3457005"/>
            <a:ext cx="1173227" cy="117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quals 6">
            <a:extLst>
              <a:ext uri="{FF2B5EF4-FFF2-40B4-BE49-F238E27FC236}">
                <a16:creationId xmlns:a16="http://schemas.microsoft.com/office/drawing/2014/main" id="{939063B3-5129-0482-34BD-3ED6E7A57F78}"/>
              </a:ext>
            </a:extLst>
          </p:cNvPr>
          <p:cNvSpPr/>
          <p:nvPr/>
        </p:nvSpPr>
        <p:spPr>
          <a:xfrm>
            <a:off x="1886652" y="3728164"/>
            <a:ext cx="462827" cy="461665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201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8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Objectives &amp; Regulation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0">
            <a:extLst>
              <a:ext uri="{FF2B5EF4-FFF2-40B4-BE49-F238E27FC236}">
                <a16:creationId xmlns:a16="http://schemas.microsoft.com/office/drawing/2014/main" id="{B7069CE7-D4FB-47AF-8A9C-C5DCAC8A0F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48" b="8798"/>
          <a:stretch>
            <a:fillRect/>
          </a:stretch>
        </p:blipFill>
        <p:spPr>
          <a:xfrm>
            <a:off x="1924049" y="1764992"/>
            <a:ext cx="8346140" cy="4726954"/>
          </a:xfrm>
          <a:prstGeom prst="rect">
            <a:avLst/>
          </a:prstGeom>
        </p:spPr>
      </p:pic>
      <p:pic>
        <p:nvPicPr>
          <p:cNvPr id="11" name="Imagen 10" descr="QR code&#10;&#10;Auto-generated description">
            <a:extLst>
              <a:ext uri="{FF2B5EF4-FFF2-40B4-BE49-F238E27FC236}">
                <a16:creationId xmlns:a16="http://schemas.microsoft.com/office/drawing/2014/main" id="{3CE03174-D8CC-4584-ADC4-33CFF8675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35DA2CE8-37DF-441E-A482-7C6719D3DA30}"/>
              </a:ext>
            </a:extLst>
          </p:cNvPr>
          <p:cNvSpPr txBox="1"/>
          <p:nvPr/>
        </p:nvSpPr>
        <p:spPr>
          <a:xfrm>
            <a:off x="449202" y="1395660"/>
            <a:ext cx="114376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GB" b="0" i="0" noProof="0" dirty="0">
                <a:solidFill>
                  <a:srgbClr val="000000"/>
                </a:solidFill>
                <a:effectLst/>
                <a:latin typeface="Arial Narrow" panose="020B0606020202030204" pitchFamily="34" charset="0"/>
              </a:rPr>
              <a:t>National Regulation: </a:t>
            </a:r>
            <a:r>
              <a:rPr lang="en-GB" b="0" i="0" noProof="0" dirty="0">
                <a:solidFill>
                  <a:srgbClr val="000000"/>
                </a:solidFill>
                <a:effectLst/>
                <a:latin typeface="Arial Narrow" panose="020B0606020202030204" pitchFamily="34" charset="0"/>
                <a:hlinkClick r:id="rId4"/>
              </a:rPr>
              <a:t>Royal Decree 1054/2022</a:t>
            </a:r>
            <a:endParaRPr lang="en-GB" noProof="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Imagen 5" descr="Logotipo&#10;&#10;Descripción generada automáticamente">
            <a:extLst>
              <a:ext uri="{FF2B5EF4-FFF2-40B4-BE49-F238E27FC236}">
                <a16:creationId xmlns:a16="http://schemas.microsoft.com/office/drawing/2014/main" id="{794C4393-4418-4280-861B-67DE8280B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1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9B63B-7912-F8C7-9A84-FF3A4E31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9B76308-1063-0674-2E05-83D214014EB7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AB4B4A52-2040-F143-E29B-6C30FCDF2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9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C943B55-0DA7-92A0-B40A-ADD5530AA2E6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1F41C5D-8843-127E-04D4-C0AA09779EA6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D8FD777-C0F8-7785-F84E-CA88EE1443F8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335B7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Milestones</a:t>
            </a:r>
            <a:endParaRPr lang="en-GB" sz="2400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2555CFF3-5BF3-20B4-F096-6F2DA7629538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5" descr="Logotipo&#10;&#10;Descripción generada automáticamente">
            <a:extLst>
              <a:ext uri="{FF2B5EF4-FFF2-40B4-BE49-F238E27FC236}">
                <a16:creationId xmlns:a16="http://schemas.microsoft.com/office/drawing/2014/main" id="{E8D79950-09C9-43BB-57F8-B9885DDC2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039ABC2-0C32-D0DF-9241-7C0F55F933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8" t="11506" r="1045" b="27993"/>
          <a:stretch>
            <a:fillRect/>
          </a:stretch>
        </p:blipFill>
        <p:spPr>
          <a:xfrm>
            <a:off x="833717" y="2033319"/>
            <a:ext cx="9526251" cy="3919210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42E52B0-F4B4-3447-E3E0-70C8861C3CC2}"/>
              </a:ext>
            </a:extLst>
          </p:cNvPr>
          <p:cNvCxnSpPr>
            <a:cxnSpLocks/>
          </p:cNvCxnSpPr>
          <p:nvPr/>
        </p:nvCxnSpPr>
        <p:spPr>
          <a:xfrm>
            <a:off x="6992471" y="1358589"/>
            <a:ext cx="0" cy="1893330"/>
          </a:xfrm>
          <a:prstGeom prst="line">
            <a:avLst/>
          </a:prstGeom>
          <a:ln w="38100">
            <a:solidFill>
              <a:srgbClr val="0027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07FD63E-D6E9-BB58-E0DA-148B05F7CE16}"/>
              </a:ext>
            </a:extLst>
          </p:cNvPr>
          <p:cNvCxnSpPr>
            <a:cxnSpLocks/>
          </p:cNvCxnSpPr>
          <p:nvPr/>
        </p:nvCxnSpPr>
        <p:spPr>
          <a:xfrm>
            <a:off x="6992471" y="3587022"/>
            <a:ext cx="0" cy="3173119"/>
          </a:xfrm>
          <a:prstGeom prst="line">
            <a:avLst/>
          </a:prstGeom>
          <a:ln w="38100">
            <a:solidFill>
              <a:srgbClr val="0027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A4AFF178-37D2-F011-A81D-504F0BD0E98C}"/>
              </a:ext>
            </a:extLst>
          </p:cNvPr>
          <p:cNvCxnSpPr/>
          <p:nvPr/>
        </p:nvCxnSpPr>
        <p:spPr>
          <a:xfrm>
            <a:off x="6122894" y="1697143"/>
            <a:ext cx="690283" cy="0"/>
          </a:xfrm>
          <a:prstGeom prst="straightConnector1">
            <a:avLst/>
          </a:prstGeom>
          <a:ln w="57150">
            <a:solidFill>
              <a:srgbClr val="335B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66155295-46CD-D34E-F603-168D4D17BA2D}"/>
              </a:ext>
            </a:extLst>
          </p:cNvPr>
          <p:cNvCxnSpPr>
            <a:cxnSpLocks/>
          </p:cNvCxnSpPr>
          <p:nvPr/>
        </p:nvCxnSpPr>
        <p:spPr>
          <a:xfrm>
            <a:off x="7153835" y="1701884"/>
            <a:ext cx="3519898" cy="0"/>
          </a:xfrm>
          <a:prstGeom prst="straightConnector1">
            <a:avLst/>
          </a:prstGeom>
          <a:ln w="57150">
            <a:solidFill>
              <a:srgbClr val="5D8CB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E7B9E17-3771-5C16-8207-D95B3A7A3A80}"/>
              </a:ext>
            </a:extLst>
          </p:cNvPr>
          <p:cNvSpPr txBox="1"/>
          <p:nvPr/>
        </p:nvSpPr>
        <p:spPr>
          <a:xfrm>
            <a:off x="7067441" y="1342850"/>
            <a:ext cx="41996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335B7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Building SIEX for the future…</a:t>
            </a:r>
            <a:endParaRPr lang="es-ES" sz="1200" dirty="0"/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8A1418B8-8C2A-D7E2-2CB9-A1B82DA77207}"/>
              </a:ext>
            </a:extLst>
          </p:cNvPr>
          <p:cNvCxnSpPr/>
          <p:nvPr/>
        </p:nvCxnSpPr>
        <p:spPr>
          <a:xfrm>
            <a:off x="6109447" y="6260007"/>
            <a:ext cx="690283" cy="0"/>
          </a:xfrm>
          <a:prstGeom prst="straightConnector1">
            <a:avLst/>
          </a:prstGeom>
          <a:ln w="57150">
            <a:solidFill>
              <a:srgbClr val="335B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47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10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2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788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Value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5" descr="Logotipo&#10;&#10;Descripción generada automáticamente">
            <a:extLst>
              <a:ext uri="{FF2B5EF4-FFF2-40B4-BE49-F238E27FC236}">
                <a16:creationId xmlns:a16="http://schemas.microsoft.com/office/drawing/2014/main" id="{72B87AA9-6E4F-46D3-A0A7-9717BC5D9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A2C27F-784E-1D87-32A2-AA29B32F5C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921"/>
          <a:stretch>
            <a:fillRect/>
          </a:stretch>
        </p:blipFill>
        <p:spPr>
          <a:xfrm>
            <a:off x="915138" y="1689878"/>
            <a:ext cx="9340486" cy="438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47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System Architecture, Governance and Roles</a:t>
            </a: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1A2F32C-7DC7-F838-B5DE-966D34EF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69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Architecture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12</a:t>
            </a:fld>
            <a:endParaRPr lang="en-GB" noProof="0" dirty="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5119035-316A-45C6-AD4E-E4F51646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87"/>
          <a:stretch>
            <a:fillRect/>
          </a:stretch>
        </p:blipFill>
        <p:spPr>
          <a:xfrm>
            <a:off x="1009350" y="1483142"/>
            <a:ext cx="9585655" cy="5247376"/>
          </a:xfrm>
          <a:prstGeom prst="rect">
            <a:avLst/>
          </a:prstGeom>
        </p:spPr>
      </p:pic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5B9C9230-968C-4C18-A82B-E93F80706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pic>
        <p:nvPicPr>
          <p:cNvPr id="18" name="Imagen 17" descr="QR code&#10;&#10;Auto-generated description">
            <a:extLst>
              <a:ext uri="{FF2B5EF4-FFF2-40B4-BE49-F238E27FC236}">
                <a16:creationId xmlns:a16="http://schemas.microsoft.com/office/drawing/2014/main" id="{E044D333-FBA1-4D52-802A-79D21FE1E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4393" y="5231262"/>
            <a:ext cx="602630" cy="602630"/>
          </a:xfrm>
          <a:prstGeom prst="rect">
            <a:avLst/>
          </a:prstGeom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949E914A-267E-4594-8E97-66D3A663AC03}"/>
              </a:ext>
            </a:extLst>
          </p:cNvPr>
          <p:cNvSpPr txBox="1"/>
          <p:nvPr/>
        </p:nvSpPr>
        <p:spPr>
          <a:xfrm>
            <a:off x="7462696" y="1277362"/>
            <a:ext cx="1281953" cy="400110"/>
          </a:xfrm>
          <a:prstGeom prst="wedgeRectCallout">
            <a:avLst>
              <a:gd name="adj1" fmla="val -29924"/>
              <a:gd name="adj2" fmla="val 78035"/>
            </a:avLst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</a:rPr>
              <a:t>ELMS</a:t>
            </a:r>
          </a:p>
        </p:txBody>
      </p:sp>
      <p:sp>
        <p:nvSpPr>
          <p:cNvPr id="5" name="TextBox 17">
            <a:extLst>
              <a:ext uri="{FF2B5EF4-FFF2-40B4-BE49-F238E27FC236}">
                <a16:creationId xmlns:a16="http://schemas.microsoft.com/office/drawing/2014/main" id="{7BB58F64-1082-02BF-C873-8557C43D90F0}"/>
              </a:ext>
            </a:extLst>
          </p:cNvPr>
          <p:cNvSpPr txBox="1"/>
          <p:nvPr/>
        </p:nvSpPr>
        <p:spPr>
          <a:xfrm>
            <a:off x="3778203" y="6126038"/>
            <a:ext cx="1466149" cy="400110"/>
          </a:xfrm>
          <a:prstGeom prst="wedgeRectCallout">
            <a:avLst>
              <a:gd name="adj1" fmla="val -27069"/>
              <a:gd name="adj2" fmla="val -86544"/>
            </a:avLst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noProof="0" dirty="0">
                <a:solidFill>
                  <a:schemeClr val="bg1"/>
                </a:solidFill>
              </a:rPr>
              <a:t>SATIVUM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19F411-58E7-9EA0-7598-EF41F6AAEB0A}"/>
              </a:ext>
            </a:extLst>
          </p:cNvPr>
          <p:cNvSpPr txBox="1"/>
          <p:nvPr/>
        </p:nvSpPr>
        <p:spPr>
          <a:xfrm>
            <a:off x="8840922" y="1832314"/>
            <a:ext cx="29689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National &amp; Regional Governance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2826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335B7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Farm </a:t>
            </a: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Registry (REA)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6453E470-0D85-4CB0-9E72-5617F8AC5A61}"/>
              </a:ext>
            </a:extLst>
          </p:cNvPr>
          <p:cNvSpPr/>
          <p:nvPr/>
        </p:nvSpPr>
        <p:spPr>
          <a:xfrm>
            <a:off x="1568664" y="1466472"/>
            <a:ext cx="5215925" cy="1510189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What &amp; Where</a:t>
            </a:r>
          </a:p>
        </p:txBody>
      </p:sp>
      <p:pic>
        <p:nvPicPr>
          <p:cNvPr id="30" name="Imagen 29" descr="Logotipo&#10;&#10;Descripción generada automáticamente">
            <a:extLst>
              <a:ext uri="{FF2B5EF4-FFF2-40B4-BE49-F238E27FC236}">
                <a16:creationId xmlns:a16="http://schemas.microsoft.com/office/drawing/2014/main" id="{EFA9AA9B-664E-46CD-98E5-8A9117507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89B4D8D5-A979-43AF-8FC7-D407D9C99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13</a:t>
            </a:fld>
            <a:endParaRPr lang="en-GB" noProof="0" dirty="0"/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9F5E4629-F878-456B-BB94-C39F8BAE37DF}"/>
              </a:ext>
            </a:extLst>
          </p:cNvPr>
          <p:cNvSpPr txBox="1"/>
          <p:nvPr/>
        </p:nvSpPr>
        <p:spPr>
          <a:xfrm>
            <a:off x="6820610" y="1519015"/>
            <a:ext cx="482451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Mandatory since 2023 under Royal Decree 1054/2022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Responsibility development: Autonomous Communities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Minimum content: Annex I of Royal Decree 1054/2022 (SIEX)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SGARex and other regional REAs (REACYL, REAGA, DUN etc.)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Access profiles: Autonomous Community administrators, Farmers, as well as representatives, co‑holders, authorized entities, and data entry operators</a:t>
            </a: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5F5A86FF-9E18-48C7-9359-A7CD8D73B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44" y="1515816"/>
            <a:ext cx="1214718" cy="1214718"/>
          </a:xfrm>
          <a:prstGeom prst="rect">
            <a:avLst/>
          </a:prstGeom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D5B46BD5-8E7B-494C-AAE1-632DF78053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742" t="18688"/>
          <a:stretch>
            <a:fillRect/>
          </a:stretch>
        </p:blipFill>
        <p:spPr>
          <a:xfrm>
            <a:off x="1157803" y="3222721"/>
            <a:ext cx="3694840" cy="3025968"/>
          </a:xfrm>
          <a:prstGeom prst="rect">
            <a:avLst/>
          </a:prstGeom>
        </p:spPr>
      </p:pic>
      <p:sp>
        <p:nvSpPr>
          <p:cNvPr id="35" name="TextBox 9">
            <a:extLst>
              <a:ext uri="{FF2B5EF4-FFF2-40B4-BE49-F238E27FC236}">
                <a16:creationId xmlns:a16="http://schemas.microsoft.com/office/drawing/2014/main" id="{ADE38ADC-0479-4CE9-A385-323ECEB9AEC2}"/>
              </a:ext>
            </a:extLst>
          </p:cNvPr>
          <p:cNvSpPr txBox="1"/>
          <p:nvPr/>
        </p:nvSpPr>
        <p:spPr>
          <a:xfrm>
            <a:off x="5118755" y="4072139"/>
            <a:ext cx="62939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Pistachio, var. Kerman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 err="1">
                <a:latin typeface="Aptos" panose="020B0004020202020204" pitchFamily="34" charset="0"/>
              </a:rPr>
              <a:t>Pétrola</a:t>
            </a:r>
            <a:r>
              <a:rPr lang="en-GB" sz="2000" noProof="0" dirty="0">
                <a:latin typeface="Aptos" panose="020B0004020202020204" pitchFamily="34" charset="0"/>
              </a:rPr>
              <a:t>, Albacete (Castilla‑La Mancha)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Rainfed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0.42 ha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2000" noProof="0" dirty="0">
                <a:latin typeface="Aptos" panose="020B0004020202020204" pitchFamily="34" charset="0"/>
              </a:rPr>
              <a:t>Certified in conversion (to organic farming)</a:t>
            </a:r>
          </a:p>
        </p:txBody>
      </p:sp>
      <p:pic>
        <p:nvPicPr>
          <p:cNvPr id="36" name="Imagen 35" descr="QR code&#10;&#10;Auto-generated description">
            <a:extLst>
              <a:ext uri="{FF2B5EF4-FFF2-40B4-BE49-F238E27FC236}">
                <a16:creationId xmlns:a16="http://schemas.microsoft.com/office/drawing/2014/main" id="{562CE87A-5CCA-4E8A-AC63-DE54E1430E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4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3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Digital Farm Book (CUE)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E993ED6E-C5DA-4CCC-B40B-84E2680B4F0D}"/>
              </a:ext>
            </a:extLst>
          </p:cNvPr>
          <p:cNvSpPr/>
          <p:nvPr/>
        </p:nvSpPr>
        <p:spPr>
          <a:xfrm>
            <a:off x="1568664" y="1466472"/>
            <a:ext cx="5215925" cy="1510189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How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68FBFEE9-CC9B-4BA2-915F-D2D67F722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72" y="1519015"/>
            <a:ext cx="1214718" cy="1214718"/>
          </a:xfrm>
          <a:prstGeom prst="rect">
            <a:avLst/>
          </a:prstGeom>
        </p:spPr>
      </p:pic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E34264B1-9BD6-4064-8969-F864B2C2D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4077CD30-6307-430A-B37E-523EDF9016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14</a:t>
            </a:fld>
            <a:endParaRPr lang="en-GB" noProof="0" dirty="0"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99621F64-119A-40D0-AD38-3EEC0229542F}"/>
              </a:ext>
            </a:extLst>
          </p:cNvPr>
          <p:cNvSpPr txBox="1"/>
          <p:nvPr/>
        </p:nvSpPr>
        <p:spPr>
          <a:xfrm>
            <a:off x="6820610" y="1519015"/>
            <a:ext cx="521592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Voluntary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Responsibility development: Autonomous Communities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Minimum content: Annex II of Royal Decree 1054/2022 (SIEX)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SGACex and other regional CUE systems (CUECYL, QIE, XEAGA, KOADERNO) + (CUE-</a:t>
            </a:r>
            <a:r>
              <a:rPr lang="en-GB" sz="1400" noProof="0" dirty="0" err="1">
                <a:latin typeface="Arial Narrow" panose="020B0606020202030204" pitchFamily="34" charset="0"/>
              </a:rPr>
              <a:t>Comerciales</a:t>
            </a:r>
            <a:r>
              <a:rPr lang="en-GB" sz="1400" noProof="0" dirty="0">
                <a:latin typeface="Arial Narrow" panose="020B0606020202030204" pitchFamily="34" charset="0"/>
              </a:rPr>
              <a:t>/ Private Digital Farm Book).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GB" sz="1400" noProof="0" dirty="0">
                <a:latin typeface="Arial Narrow" panose="020B0606020202030204" pitchFamily="34" charset="0"/>
              </a:rPr>
              <a:t>Access profiles: Autonomous Community administrators, Farmers, as well as representatives, co‑holders, authorized entities, and data entry operators</a:t>
            </a:r>
          </a:p>
        </p:txBody>
      </p:sp>
      <p:pic>
        <p:nvPicPr>
          <p:cNvPr id="15" name="Picture 7">
            <a:extLst>
              <a:ext uri="{FF2B5EF4-FFF2-40B4-BE49-F238E27FC236}">
                <a16:creationId xmlns:a16="http://schemas.microsoft.com/office/drawing/2014/main" id="{EF89E6CC-7578-41E1-9D4A-03873047D9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742" t="18688"/>
          <a:stretch>
            <a:fillRect/>
          </a:stretch>
        </p:blipFill>
        <p:spPr>
          <a:xfrm>
            <a:off x="1157803" y="3222721"/>
            <a:ext cx="3694840" cy="3025968"/>
          </a:xfrm>
          <a:prstGeom prst="rect">
            <a:avLst/>
          </a:prstGeom>
        </p:spPr>
      </p:pic>
      <p:sp>
        <p:nvSpPr>
          <p:cNvPr id="16" name="TextBox 9">
            <a:extLst>
              <a:ext uri="{FF2B5EF4-FFF2-40B4-BE49-F238E27FC236}">
                <a16:creationId xmlns:a16="http://schemas.microsoft.com/office/drawing/2014/main" id="{02018E8E-DF40-4AD8-91A2-2D8E31FDC1A9}"/>
              </a:ext>
            </a:extLst>
          </p:cNvPr>
          <p:cNvSpPr txBox="1"/>
          <p:nvPr/>
        </p:nvSpPr>
        <p:spPr>
          <a:xfrm>
            <a:off x="5118755" y="4307154"/>
            <a:ext cx="50621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noProof="0" dirty="0">
                <a:latin typeface="Aptos" panose="020B0004020202020204" pitchFamily="34" charset="0"/>
              </a:rPr>
              <a:t>10/02/2026 – Fertilization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noProof="0" dirty="0">
                <a:latin typeface="Aptos" panose="020B0004020202020204" pitchFamily="34" charset="0"/>
              </a:rPr>
              <a:t>4 t/ha of composted sheep manure</a:t>
            </a:r>
          </a:p>
          <a:p>
            <a:pPr marL="342900" indent="-342900" algn="just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noProof="0" dirty="0">
                <a:latin typeface="Aptos" panose="020B0004020202020204" pitchFamily="34" charset="0"/>
              </a:rPr>
              <a:t>John Deere 5090M tractor + solid manure spreader (6 m³)</a:t>
            </a:r>
          </a:p>
        </p:txBody>
      </p:sp>
      <p:pic>
        <p:nvPicPr>
          <p:cNvPr id="17" name="Imagen 16" descr="QR code&#10;&#10;Auto-generated description">
            <a:extLst>
              <a:ext uri="{FF2B5EF4-FFF2-40B4-BE49-F238E27FC236}">
                <a16:creationId xmlns:a16="http://schemas.microsoft.com/office/drawing/2014/main" id="{887A8D53-EE6C-423B-B9E9-792E3BCA7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7319" y="4815096"/>
            <a:ext cx="1022582" cy="102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63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C8427E-8F71-381A-FDD7-B9DF22843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8F0159E4-6557-7D2B-3FA4-3DB140ADADD5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78B14A6A-757E-BFF7-324C-4D98CD91CC32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A4F19C5-9F93-7DBD-CD8A-6FDB2B4F2A42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APIs &amp; Private initiatives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A29285D7-30A3-8EB5-4881-3139FCE78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710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52BC4B7-9739-7505-86FE-48F57D512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16</a:t>
            </a:fld>
            <a:endParaRPr lang="en-GB" noProof="0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B73B704-ED1C-6CD6-ED5E-0E2937166222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218DBD3-6079-7391-208C-1466989CBCAD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A113561-43B6-02A7-9325-1013BED0561A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F5F7D9C-94AB-56C6-F315-F069F189E1A0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dirty="0">
                <a:solidFill>
                  <a:srgbClr val="335B7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APIs</a:t>
            </a:r>
            <a:endParaRPr lang="en-GB" sz="2400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31A48E33-C81F-1BCA-B60A-B7D89E3C471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>
            <a:extLst>
              <a:ext uri="{FF2B5EF4-FFF2-40B4-BE49-F238E27FC236}">
                <a16:creationId xmlns:a16="http://schemas.microsoft.com/office/drawing/2014/main" id="{6FE54B3A-3945-FC03-9486-AE1C8A103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738" y="1417627"/>
            <a:ext cx="7584141" cy="5056094"/>
          </a:xfrm>
          <a:prstGeom prst="rect">
            <a:avLst/>
          </a:prstGeom>
        </p:spPr>
      </p:pic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92E79E3D-1BDC-E6D6-3D2F-874F77211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851" y="4660267"/>
            <a:ext cx="1222574" cy="74712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90D54E6-77FF-EE8B-5B69-350F09E535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306" y="4067214"/>
            <a:ext cx="1186106" cy="1186106"/>
          </a:xfrm>
          <a:prstGeom prst="rect">
            <a:avLst/>
          </a:prstGeom>
        </p:spPr>
      </p:pic>
      <p:sp>
        <p:nvSpPr>
          <p:cNvPr id="21" name="Abrir llave 20">
            <a:extLst>
              <a:ext uri="{FF2B5EF4-FFF2-40B4-BE49-F238E27FC236}">
                <a16:creationId xmlns:a16="http://schemas.microsoft.com/office/drawing/2014/main" id="{CFB809F9-78AD-FEC4-2658-2DC2EE00545C}"/>
              </a:ext>
            </a:extLst>
          </p:cNvPr>
          <p:cNvSpPr/>
          <p:nvPr/>
        </p:nvSpPr>
        <p:spPr>
          <a:xfrm>
            <a:off x="2415151" y="3813120"/>
            <a:ext cx="358587" cy="154384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3B8B31FF-1776-B6EE-9158-6B21BDFE6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7544" y="1846404"/>
            <a:ext cx="2036529" cy="747129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8A37742F-AE00-3E5F-CDE7-65674C02E1AF}"/>
              </a:ext>
            </a:extLst>
          </p:cNvPr>
          <p:cNvSpPr txBox="1"/>
          <p:nvPr/>
        </p:nvSpPr>
        <p:spPr>
          <a:xfrm>
            <a:off x="1150696" y="2888517"/>
            <a:ext cx="1710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/>
              <a:t>https://sigpac-hubcloud.es/</a:t>
            </a:r>
          </a:p>
        </p:txBody>
      </p:sp>
      <p:sp>
        <p:nvSpPr>
          <p:cNvPr id="27" name="Abrir llave 26">
            <a:extLst>
              <a:ext uri="{FF2B5EF4-FFF2-40B4-BE49-F238E27FC236}">
                <a16:creationId xmlns:a16="http://schemas.microsoft.com/office/drawing/2014/main" id="{4043BB4F-4C19-5300-390B-3B0387CB4B4B}"/>
              </a:ext>
            </a:extLst>
          </p:cNvPr>
          <p:cNvSpPr/>
          <p:nvPr/>
        </p:nvSpPr>
        <p:spPr>
          <a:xfrm>
            <a:off x="2415151" y="2580070"/>
            <a:ext cx="358588" cy="117029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5221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4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Public–Private Cooperation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3EDD88C4-D5E8-4E80-8959-1E9693934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4477A320-A4DD-46ED-910B-42C26971D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fld id="{6106204E-AEB6-314F-81C2-75F94B60523A}" type="slidenum">
              <a:rPr lang="en-GB" noProof="0" smtClean="0"/>
              <a:pPr/>
              <a:t>17</a:t>
            </a:fld>
            <a:endParaRPr lang="en-GB" noProof="0" dirty="0"/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07AE048-4101-4FA8-A54D-02049FB79B52}"/>
              </a:ext>
            </a:extLst>
          </p:cNvPr>
          <p:cNvSpPr txBox="1"/>
          <p:nvPr/>
        </p:nvSpPr>
        <p:spPr>
          <a:xfrm>
            <a:off x="1244454" y="2848315"/>
            <a:ext cx="473500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Unified Interface </a:t>
            </a:r>
            <a:endParaRPr lang="en-GB" sz="140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A key pillar of the </a:t>
            </a:r>
            <a:r>
              <a:rPr lang="en-GB" sz="3200" b="1" noProof="0" dirty="0">
                <a:solidFill>
                  <a:srgbClr val="6D9A77"/>
                </a:solidFill>
                <a:latin typeface="Aptos" panose="020B0004020202020204" pitchFamily="34" charset="0"/>
              </a:rPr>
              <a:t>SIEX</a:t>
            </a:r>
            <a:endParaRPr lang="en-GB" sz="140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A key driver for the dissemination use of the Digital F</a:t>
            </a:r>
            <a:r>
              <a:rPr lang="en-GB" sz="2800" b="1" dirty="0" err="1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ield</a:t>
            </a:r>
            <a:r>
              <a:rPr lang="en-GB" sz="2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Book (CUE)</a:t>
            </a:r>
            <a:endParaRPr lang="en-GB" sz="280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AD9DA90B-1628-4F8B-8AD6-FEBE70329585}"/>
              </a:ext>
            </a:extLst>
          </p:cNvPr>
          <p:cNvSpPr txBox="1"/>
          <p:nvPr/>
        </p:nvSpPr>
        <p:spPr>
          <a:xfrm>
            <a:off x="539416" y="1495215"/>
            <a:ext cx="105822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u="sng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Private Digital FieldBook</a:t>
            </a:r>
            <a:endParaRPr lang="en-GB" sz="4800" u="sng" noProof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32E20DA-AC19-4E56-980A-5ACB87992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604" y="2741710"/>
            <a:ext cx="4735006" cy="3156670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2A2548B1-9405-4FA1-BA98-99A63C5BE10E}"/>
              </a:ext>
            </a:extLst>
          </p:cNvPr>
          <p:cNvSpPr txBox="1"/>
          <p:nvPr/>
        </p:nvSpPr>
        <p:spPr>
          <a:xfrm>
            <a:off x="10282520" y="2789512"/>
            <a:ext cx="774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1800" b="1" noProof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IUWS</a:t>
            </a:r>
            <a:endParaRPr lang="en-GB" sz="1050" noProof="0" dirty="0">
              <a:solidFill>
                <a:schemeClr val="tx2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995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3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4462A-9EE0-40BF-4F48-0DC1DC373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39438340-B1B5-EF79-A8BA-7A648DE28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428" y="5277389"/>
            <a:ext cx="2165627" cy="132343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B087A58-8FD8-454B-CB8D-1073C5FF1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2706" y="470647"/>
            <a:ext cx="8875059" cy="5916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40633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4" y="1435001"/>
            <a:ext cx="8495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Why SATIVUM?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7CDC0A9-C164-3995-9825-875F2063D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54" y="5422999"/>
            <a:ext cx="3236390" cy="9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97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9E9C2E-228D-5520-F7AC-E14E02442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49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106204E-AEB6-314F-81C2-75F94B6052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18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B2E2BA-A44C-0FE3-6331-ED58558E2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1" y="5966486"/>
            <a:ext cx="3837810" cy="822311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5CDBB82-84B8-4855-8F8B-E10B3841B75D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ABBE4D52-2882-41FB-BEAD-429A5171FDDD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5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6526F66-28DB-4417-9B98-B82493225BDE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DBE059C-D6B6-4032-BD14-B7AC06D5A39F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ITACyL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Strategy: From Inspection to Empowerment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335B74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E7F4CB87-515A-4C69-9970-59DE02CBB89D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>
            <a:extLst>
              <a:ext uri="{FF2B5EF4-FFF2-40B4-BE49-F238E27FC236}">
                <a16:creationId xmlns:a16="http://schemas.microsoft.com/office/drawing/2014/main" id="{413D7620-B875-453F-A553-4F38D924C0DD}"/>
              </a:ext>
            </a:extLst>
          </p:cNvPr>
          <p:cNvSpPr/>
          <p:nvPr/>
        </p:nvSpPr>
        <p:spPr>
          <a:xfrm>
            <a:off x="6936819" y="5840162"/>
            <a:ext cx="3914994" cy="830997"/>
          </a:xfrm>
          <a:prstGeom prst="rect">
            <a:avLst/>
          </a:prstGeom>
          <a:solidFill>
            <a:srgbClr val="FF0000"/>
          </a:solidFill>
          <a:effectLst>
            <a:outerShdw blurRad="63500" dist="38100" dir="270000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Transforming satellite monitoring (AMS) from administrative control into active decision-support services for farmers.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Picture 2" descr="image.png">
            <a:extLst>
              <a:ext uri="{FF2B5EF4-FFF2-40B4-BE49-F238E27FC236}">
                <a16:creationId xmlns:a16="http://schemas.microsoft.com/office/drawing/2014/main" id="{30F22169-2F7B-4D95-B65F-A7D80AE75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264890"/>
            <a:ext cx="5429250" cy="2163067"/>
          </a:xfrm>
          <a:prstGeom prst="rect">
            <a:avLst/>
          </a:prstGeom>
        </p:spPr>
      </p:pic>
      <p:pic>
        <p:nvPicPr>
          <p:cNvPr id="20" name="Picture 3" descr="image.png">
            <a:extLst>
              <a:ext uri="{FF2B5EF4-FFF2-40B4-BE49-F238E27FC236}">
                <a16:creationId xmlns:a16="http://schemas.microsoft.com/office/drawing/2014/main" id="{E1165734-91F6-4EE4-BFBC-4BD7DFD46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1264890"/>
            <a:ext cx="5429250" cy="2163067"/>
          </a:xfrm>
          <a:prstGeom prst="rect">
            <a:avLst/>
          </a:prstGeom>
        </p:spPr>
      </p:pic>
      <p:pic>
        <p:nvPicPr>
          <p:cNvPr id="21" name="Picture 4" descr="image.png">
            <a:extLst>
              <a:ext uri="{FF2B5EF4-FFF2-40B4-BE49-F238E27FC236}">
                <a16:creationId xmlns:a16="http://schemas.microsoft.com/office/drawing/2014/main" id="{0267666D-8433-45A3-9EA4-FDA5E6D61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618458"/>
            <a:ext cx="5429250" cy="2163216"/>
          </a:xfrm>
          <a:prstGeom prst="rect">
            <a:avLst/>
          </a:prstGeom>
        </p:spPr>
      </p:pic>
      <p:pic>
        <p:nvPicPr>
          <p:cNvPr id="22" name="Picture 5" descr="image.png">
            <a:extLst>
              <a:ext uri="{FF2B5EF4-FFF2-40B4-BE49-F238E27FC236}">
                <a16:creationId xmlns:a16="http://schemas.microsoft.com/office/drawing/2014/main" id="{F9737A4A-A34E-430C-B194-2218A17308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3618458"/>
            <a:ext cx="5429250" cy="2163216"/>
          </a:xfrm>
          <a:prstGeom prst="rect">
            <a:avLst/>
          </a:prstGeom>
        </p:spPr>
      </p:pic>
      <p:sp>
        <p:nvSpPr>
          <p:cNvPr id="23" name="TextBox 8">
            <a:extLst>
              <a:ext uri="{FF2B5EF4-FFF2-40B4-BE49-F238E27FC236}">
                <a16:creationId xmlns:a16="http://schemas.microsoft.com/office/drawing/2014/main" id="{E51A9895-A81C-48FF-A5BD-F876B87E8A7A}"/>
              </a:ext>
            </a:extLst>
          </p:cNvPr>
          <p:cNvSpPr txBox="1"/>
          <p:nvPr/>
        </p:nvSpPr>
        <p:spPr>
          <a:xfrm>
            <a:off x="847725" y="2017365"/>
            <a:ext cx="48768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Regional public research entity providing tech services directly to administration and local farmers across Castilla y León.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291D9E48-C871-412F-954D-F3E3CB625992}"/>
              </a:ext>
            </a:extLst>
          </p:cNvPr>
          <p:cNvSpPr txBox="1"/>
          <p:nvPr/>
        </p:nvSpPr>
        <p:spPr>
          <a:xfrm>
            <a:off x="6467475" y="2017365"/>
            <a:ext cx="48768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Agronomic background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combined with in-house IT infrastructure and a dedicated 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software development team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.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A2EA6069-DA43-4EB9-95C0-DDF8571EEB67}"/>
              </a:ext>
            </a:extLst>
          </p:cNvPr>
          <p:cNvSpPr txBox="1"/>
          <p:nvPr/>
        </p:nvSpPr>
        <p:spPr>
          <a:xfrm>
            <a:off x="847725" y="4370933"/>
            <a:ext cx="48768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Initial AMS satellite monitoring focused primarily on CAP compliance checks and administrative controls.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1994D86F-BD1D-44AC-A6F7-209EA69EE43E}"/>
              </a:ext>
            </a:extLst>
          </p:cNvPr>
          <p:cNvSpPr txBox="1"/>
          <p:nvPr/>
        </p:nvSpPr>
        <p:spPr>
          <a:xfrm>
            <a:off x="6467475" y="4370933"/>
            <a:ext cx="344042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D1FAE5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Harnessing satellite infrastructure to deliver direct decision support and value to farmers </a:t>
            </a:r>
            <a:r>
              <a:rPr kumimoji="0" b="0" i="0" u="sng" strike="noStrike" kern="1200" cap="none" spc="0" normalizeH="0" baseline="0" noProof="0" dirty="0">
                <a:ln>
                  <a:noFill/>
                </a:ln>
                <a:solidFill>
                  <a:srgbClr val="D1FAE5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— </a:t>
            </a:r>
            <a:r>
              <a:rPr kumimoji="0" b="1" i="0" u="sng" strike="noStrike" kern="1200" cap="none" spc="0" normalizeH="0" baseline="0" noProof="0" dirty="0">
                <a:ln>
                  <a:noFill/>
                </a:ln>
                <a:solidFill>
                  <a:srgbClr val="D1FAE5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moving beyond inspection to empowerment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D1FAE5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.</a:t>
            </a:r>
          </a:p>
        </p:txBody>
      </p:sp>
      <p:pic>
        <p:nvPicPr>
          <p:cNvPr id="27" name="Picture 15" descr="image.png">
            <a:extLst>
              <a:ext uri="{FF2B5EF4-FFF2-40B4-BE49-F238E27FC236}">
                <a16:creationId xmlns:a16="http://schemas.microsoft.com/office/drawing/2014/main" id="{AD219507-EE56-4C38-BA29-8C2B45BEE1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" y="1503015"/>
            <a:ext cx="400050" cy="400050"/>
          </a:xfrm>
          <a:prstGeom prst="rect">
            <a:avLst/>
          </a:prstGeom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DD1B3470-E0A6-47A6-B069-E8F63D75A1E9}"/>
              </a:ext>
            </a:extLst>
          </p:cNvPr>
          <p:cNvSpPr txBox="1"/>
          <p:nvPr/>
        </p:nvSpPr>
        <p:spPr>
          <a:xfrm>
            <a:off x="1362075" y="1593502"/>
            <a:ext cx="12668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ITACyL Identity</a:t>
            </a:r>
          </a:p>
        </p:txBody>
      </p:sp>
      <p:pic>
        <p:nvPicPr>
          <p:cNvPr id="29" name="Picture 17" descr="image.png">
            <a:extLst>
              <a:ext uri="{FF2B5EF4-FFF2-40B4-BE49-F238E27FC236}">
                <a16:creationId xmlns:a16="http://schemas.microsoft.com/office/drawing/2014/main" id="{91055D49-5784-4A63-A896-D042F0FDDA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475" y="1503015"/>
            <a:ext cx="400050" cy="400050"/>
          </a:xfrm>
          <a:prstGeom prst="rect">
            <a:avLst/>
          </a:prstGeom>
        </p:spPr>
      </p:pic>
      <p:sp>
        <p:nvSpPr>
          <p:cNvPr id="30" name="TextBox 18">
            <a:extLst>
              <a:ext uri="{FF2B5EF4-FFF2-40B4-BE49-F238E27FC236}">
                <a16:creationId xmlns:a16="http://schemas.microsoft.com/office/drawing/2014/main" id="{183ABD32-6FFA-49D0-9D82-F581F3CB3BAD}"/>
              </a:ext>
            </a:extLst>
          </p:cNvPr>
          <p:cNvSpPr txBox="1"/>
          <p:nvPr/>
        </p:nvSpPr>
        <p:spPr>
          <a:xfrm>
            <a:off x="6981825" y="1593502"/>
            <a:ext cx="167640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Technical Synergies</a:t>
            </a:r>
          </a:p>
        </p:txBody>
      </p:sp>
      <p:pic>
        <p:nvPicPr>
          <p:cNvPr id="31" name="Picture 19" descr="image.png">
            <a:extLst>
              <a:ext uri="{FF2B5EF4-FFF2-40B4-BE49-F238E27FC236}">
                <a16:creationId xmlns:a16="http://schemas.microsoft.com/office/drawing/2014/main" id="{0B0B53CD-5CB7-4363-896B-2535D03865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725" y="3856583"/>
            <a:ext cx="400050" cy="400050"/>
          </a:xfrm>
          <a:prstGeom prst="rect">
            <a:avLst/>
          </a:prstGeom>
        </p:spPr>
      </p:pic>
      <p:sp>
        <p:nvSpPr>
          <p:cNvPr id="32" name="TextBox 20">
            <a:extLst>
              <a:ext uri="{FF2B5EF4-FFF2-40B4-BE49-F238E27FC236}">
                <a16:creationId xmlns:a16="http://schemas.microsoft.com/office/drawing/2014/main" id="{1220A366-48B0-4A4B-A082-6F0C7A1EE41A}"/>
              </a:ext>
            </a:extLst>
          </p:cNvPr>
          <p:cNvSpPr txBox="1"/>
          <p:nvPr/>
        </p:nvSpPr>
        <p:spPr>
          <a:xfrm>
            <a:off x="1362075" y="3947070"/>
            <a:ext cx="113347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2018 Baseline</a:t>
            </a:r>
          </a:p>
        </p:txBody>
      </p:sp>
      <p:pic>
        <p:nvPicPr>
          <p:cNvPr id="33" name="Picture 21" descr="image.png">
            <a:extLst>
              <a:ext uri="{FF2B5EF4-FFF2-40B4-BE49-F238E27FC236}">
                <a16:creationId xmlns:a16="http://schemas.microsoft.com/office/drawing/2014/main" id="{5F47605F-C185-44E6-B100-39C3992158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7475" y="3856583"/>
            <a:ext cx="400050" cy="400050"/>
          </a:xfrm>
          <a:prstGeom prst="rect">
            <a:avLst/>
          </a:prstGeom>
        </p:spPr>
      </p:pic>
      <p:sp>
        <p:nvSpPr>
          <p:cNvPr id="34" name="TextBox 22">
            <a:extLst>
              <a:ext uri="{FF2B5EF4-FFF2-40B4-BE49-F238E27FC236}">
                <a16:creationId xmlns:a16="http://schemas.microsoft.com/office/drawing/2014/main" id="{EC6A2C9B-B5AF-4DF9-AEAA-73AE3A55231B}"/>
              </a:ext>
            </a:extLst>
          </p:cNvPr>
          <p:cNvSpPr txBox="1"/>
          <p:nvPr/>
        </p:nvSpPr>
        <p:spPr>
          <a:xfrm>
            <a:off x="6981825" y="3947070"/>
            <a:ext cx="1609725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Strategic Evolution</a:t>
            </a:r>
          </a:p>
        </p:txBody>
      </p:sp>
      <p:pic>
        <p:nvPicPr>
          <p:cNvPr id="35" name="Picture 23" descr="image.png">
            <a:extLst>
              <a:ext uri="{FF2B5EF4-FFF2-40B4-BE49-F238E27FC236}">
                <a16:creationId xmlns:a16="http://schemas.microsoft.com/office/drawing/2014/main" id="{8A4A948B-4A14-459A-869B-85F3A9EB8E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075" y="1617315"/>
            <a:ext cx="133350" cy="171450"/>
          </a:xfrm>
          <a:prstGeom prst="rect">
            <a:avLst/>
          </a:prstGeom>
        </p:spPr>
      </p:pic>
      <p:pic>
        <p:nvPicPr>
          <p:cNvPr id="36" name="Picture 24" descr="image.png">
            <a:extLst>
              <a:ext uri="{FF2B5EF4-FFF2-40B4-BE49-F238E27FC236}">
                <a16:creationId xmlns:a16="http://schemas.microsoft.com/office/drawing/2014/main" id="{0358A63B-FDD6-4D76-9EB4-621256720D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57962" y="1617315"/>
            <a:ext cx="219075" cy="171450"/>
          </a:xfrm>
          <a:prstGeom prst="rect">
            <a:avLst/>
          </a:prstGeom>
        </p:spPr>
      </p:pic>
      <p:pic>
        <p:nvPicPr>
          <p:cNvPr id="37" name="Picture 25" descr="image.png">
            <a:extLst>
              <a:ext uri="{FF2B5EF4-FFF2-40B4-BE49-F238E27FC236}">
                <a16:creationId xmlns:a16="http://schemas.microsoft.com/office/drawing/2014/main" id="{0D6D5C67-518F-47F2-9D0A-0BB023120C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025" y="3970883"/>
            <a:ext cx="171450" cy="171450"/>
          </a:xfrm>
          <a:prstGeom prst="rect">
            <a:avLst/>
          </a:prstGeom>
        </p:spPr>
      </p:pic>
      <p:pic>
        <p:nvPicPr>
          <p:cNvPr id="38" name="Picture 26" descr="image.png">
            <a:extLst>
              <a:ext uri="{FF2B5EF4-FFF2-40B4-BE49-F238E27FC236}">
                <a16:creationId xmlns:a16="http://schemas.microsoft.com/office/drawing/2014/main" id="{A844B08D-CD6A-4D4A-9EE5-0B9965E934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1775" y="3970883"/>
            <a:ext cx="171450" cy="171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D60674-A523-26FA-D579-94ED1F10C6A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0446" r="33305" b="2"/>
          <a:stretch>
            <a:fillRect/>
          </a:stretch>
        </p:blipFill>
        <p:spPr>
          <a:xfrm>
            <a:off x="9847119" y="2835698"/>
            <a:ext cx="2163216" cy="2163216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07235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361113-D623-AEA6-88F2-E837EE389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1E0C892B-9C04-F0AB-0E00-FC91D7EA30DE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ED3B795-AEFF-A45A-BCE6-F7CC55299772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124DF9D-2938-8E8E-D28F-B51214A966C7}"/>
              </a:ext>
            </a:extLst>
          </p:cNvPr>
          <p:cNvSpPr txBox="1"/>
          <p:nvPr/>
        </p:nvSpPr>
        <p:spPr>
          <a:xfrm>
            <a:off x="3400424" y="1435001"/>
            <a:ext cx="84951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Introducing SATIVUM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EAECB86-1781-F8C2-2573-13EE5C3DD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54" y="5422999"/>
            <a:ext cx="3236390" cy="9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46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How We Built It: Platform Ecosystem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4477A320-A4DD-46ED-910B-42C26971D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2425" y="6473721"/>
            <a:ext cx="656925" cy="256797"/>
          </a:xfrm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6204E-AEB6-314F-81C2-75F94B60523A}" type="slidenum">
              <a:rPr kumimoji="0" lang="en-GB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pic>
        <p:nvPicPr>
          <p:cNvPr id="11" name="Picture 1" descr="image.png">
            <a:extLst>
              <a:ext uri="{FF2B5EF4-FFF2-40B4-BE49-F238E27FC236}">
                <a16:creationId xmlns:a16="http://schemas.microsoft.com/office/drawing/2014/main" id="{49203365-E9BE-4103-A861-481767E01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1" y="1879252"/>
            <a:ext cx="6189295" cy="1534960"/>
          </a:xfrm>
          <a:prstGeom prst="rect">
            <a:avLst/>
          </a:prstGeom>
        </p:spPr>
      </p:pic>
      <p:pic>
        <p:nvPicPr>
          <p:cNvPr id="12" name="Picture 2" descr="image.png">
            <a:extLst>
              <a:ext uri="{FF2B5EF4-FFF2-40B4-BE49-F238E27FC236}">
                <a16:creationId xmlns:a16="http://schemas.microsoft.com/office/drawing/2014/main" id="{99CD4A55-4EE7-4C16-B68A-052BE6C29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93" y="3610192"/>
            <a:ext cx="6199733" cy="1114425"/>
          </a:xfrm>
          <a:prstGeom prst="rect">
            <a:avLst/>
          </a:prstGeom>
        </p:spPr>
      </p:pic>
      <p:pic>
        <p:nvPicPr>
          <p:cNvPr id="14" name="Picture 3" descr="image.png">
            <a:extLst>
              <a:ext uri="{FF2B5EF4-FFF2-40B4-BE49-F238E27FC236}">
                <a16:creationId xmlns:a16="http://schemas.microsoft.com/office/drawing/2014/main" id="{B4DA0647-8008-4C97-A49B-F99774EF2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031" y="4857967"/>
            <a:ext cx="6199733" cy="913095"/>
          </a:xfrm>
          <a:prstGeom prst="rect">
            <a:avLst/>
          </a:prstGeom>
        </p:spPr>
      </p:pic>
      <p:pic>
        <p:nvPicPr>
          <p:cNvPr id="15" name="Picture 11" descr="image.png">
            <a:extLst>
              <a:ext uri="{FF2B5EF4-FFF2-40B4-BE49-F238E27FC236}">
                <a16:creationId xmlns:a16="http://schemas.microsoft.com/office/drawing/2014/main" id="{66E0C64A-4377-40F8-9779-4E94FDAE8B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193" y="2055464"/>
            <a:ext cx="190500" cy="152400"/>
          </a:xfrm>
          <a:prstGeom prst="rect">
            <a:avLst/>
          </a:prstGeom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B27DD296-E257-40D6-B49D-67A139B4803D}"/>
              </a:ext>
            </a:extLst>
          </p:cNvPr>
          <p:cNvSpPr txBox="1"/>
          <p:nvPr/>
        </p:nvSpPr>
        <p:spPr>
          <a:xfrm>
            <a:off x="1250628" y="2030738"/>
            <a:ext cx="395979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Multi-Source API &amp; Data Access</a:t>
            </a:r>
          </a:p>
        </p:txBody>
      </p:sp>
      <p:pic>
        <p:nvPicPr>
          <p:cNvPr id="17" name="Picture 13" descr="image.png">
            <a:extLst>
              <a:ext uri="{FF2B5EF4-FFF2-40B4-BE49-F238E27FC236}">
                <a16:creationId xmlns:a16="http://schemas.microsoft.com/office/drawing/2014/main" id="{BB6ADADD-BE9E-478D-8BF7-E644974B0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933" y="2590626"/>
            <a:ext cx="3453921" cy="446890"/>
          </a:xfrm>
          <a:prstGeom prst="rect">
            <a:avLst/>
          </a:prstGeom>
        </p:spPr>
      </p:pic>
      <p:pic>
        <p:nvPicPr>
          <p:cNvPr id="18" name="Picture 14" descr="image.png">
            <a:extLst>
              <a:ext uri="{FF2B5EF4-FFF2-40B4-BE49-F238E27FC236}">
                <a16:creationId xmlns:a16="http://schemas.microsoft.com/office/drawing/2014/main" id="{1410ADCE-FD60-4542-9B81-0366E275BC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4716" y="2830708"/>
            <a:ext cx="2274257" cy="446892"/>
          </a:xfrm>
          <a:prstGeom prst="rect">
            <a:avLst/>
          </a:prstGeom>
        </p:spPr>
      </p:pic>
      <p:pic>
        <p:nvPicPr>
          <p:cNvPr id="19" name="Picture 15" descr="image.png">
            <a:extLst>
              <a:ext uri="{FF2B5EF4-FFF2-40B4-BE49-F238E27FC236}">
                <a16:creationId xmlns:a16="http://schemas.microsoft.com/office/drawing/2014/main" id="{F6484373-8361-4EB6-80CB-DCDD30B0D4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109" y="2256599"/>
            <a:ext cx="2636859" cy="457330"/>
          </a:xfrm>
          <a:prstGeom prst="rect">
            <a:avLst/>
          </a:prstGeom>
        </p:spPr>
      </p:pic>
      <p:pic>
        <p:nvPicPr>
          <p:cNvPr id="20" name="Picture 16" descr="image.png">
            <a:extLst>
              <a:ext uri="{FF2B5EF4-FFF2-40B4-BE49-F238E27FC236}">
                <a16:creationId xmlns:a16="http://schemas.microsoft.com/office/drawing/2014/main" id="{45A5991B-B41B-4725-BF88-105EB4D077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72384" y="2353545"/>
            <a:ext cx="1733550" cy="238125"/>
          </a:xfrm>
          <a:prstGeom prst="rect">
            <a:avLst/>
          </a:prstGeom>
        </p:spPr>
      </p:pic>
      <p:pic>
        <p:nvPicPr>
          <p:cNvPr id="21" name="Picture 17" descr="image.png">
            <a:extLst>
              <a:ext uri="{FF2B5EF4-FFF2-40B4-BE49-F238E27FC236}">
                <a16:creationId xmlns:a16="http://schemas.microsoft.com/office/drawing/2014/main" id="{04A9120B-674A-4D06-811E-EF78E4E295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605" y="2332668"/>
            <a:ext cx="1628775" cy="238125"/>
          </a:xfrm>
          <a:prstGeom prst="rect">
            <a:avLst/>
          </a:prstGeom>
        </p:spPr>
      </p:pic>
      <p:pic>
        <p:nvPicPr>
          <p:cNvPr id="22" name="Picture 18" descr="image.png">
            <a:extLst>
              <a:ext uri="{FF2B5EF4-FFF2-40B4-BE49-F238E27FC236}">
                <a16:creationId xmlns:a16="http://schemas.microsoft.com/office/drawing/2014/main" id="{6D8E75DC-D880-4DF9-B44C-F71C0219B8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44434" y="3084230"/>
            <a:ext cx="1466850" cy="238125"/>
          </a:xfrm>
          <a:prstGeom prst="rect">
            <a:avLst/>
          </a:prstGeom>
        </p:spPr>
      </p:pic>
      <p:pic>
        <p:nvPicPr>
          <p:cNvPr id="23" name="Picture 19" descr="image.png">
            <a:extLst>
              <a:ext uri="{FF2B5EF4-FFF2-40B4-BE49-F238E27FC236}">
                <a16:creationId xmlns:a16="http://schemas.microsoft.com/office/drawing/2014/main" id="{446C7ADC-2970-464F-A6B8-A856F2FD6B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6193" y="3087231"/>
            <a:ext cx="1600200" cy="238125"/>
          </a:xfrm>
          <a:prstGeom prst="rect">
            <a:avLst/>
          </a:prstGeom>
        </p:spPr>
      </p:pic>
      <p:pic>
        <p:nvPicPr>
          <p:cNvPr id="24" name="Picture 20" descr="image.png">
            <a:extLst>
              <a:ext uri="{FF2B5EF4-FFF2-40B4-BE49-F238E27FC236}">
                <a16:creationId xmlns:a16="http://schemas.microsoft.com/office/drawing/2014/main" id="{2505EE7D-C0D5-4094-B3C8-994444D5CD5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6193" y="3786404"/>
            <a:ext cx="133350" cy="152400"/>
          </a:xfrm>
          <a:prstGeom prst="rect">
            <a:avLst/>
          </a:prstGeom>
        </p:spPr>
      </p:pic>
      <p:sp>
        <p:nvSpPr>
          <p:cNvPr id="25" name="TextBox 21">
            <a:extLst>
              <a:ext uri="{FF2B5EF4-FFF2-40B4-BE49-F238E27FC236}">
                <a16:creationId xmlns:a16="http://schemas.microsoft.com/office/drawing/2014/main" id="{EA5EC753-5EAB-4435-B652-6BF792DBC5F3}"/>
              </a:ext>
            </a:extLst>
          </p:cNvPr>
          <p:cNvSpPr txBox="1"/>
          <p:nvPr/>
        </p:nvSpPr>
        <p:spPr>
          <a:xfrm>
            <a:off x="1235231" y="3782555"/>
            <a:ext cx="5732223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Proprietary In-House Sources (Open Public Data)</a:t>
            </a:r>
          </a:p>
        </p:txBody>
      </p:sp>
      <p:pic>
        <p:nvPicPr>
          <p:cNvPr id="26" name="Picture 22" descr="image.png">
            <a:extLst>
              <a:ext uri="{FF2B5EF4-FFF2-40B4-BE49-F238E27FC236}">
                <a16:creationId xmlns:a16="http://schemas.microsoft.com/office/drawing/2014/main" id="{A25D5E91-D183-40E8-A701-BD28179150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06631" y="4060607"/>
            <a:ext cx="4972963" cy="415577"/>
          </a:xfrm>
          <a:prstGeom prst="rect">
            <a:avLst/>
          </a:prstGeom>
        </p:spPr>
      </p:pic>
      <p:pic>
        <p:nvPicPr>
          <p:cNvPr id="27" name="Picture 23" descr="image.png">
            <a:extLst>
              <a:ext uri="{FF2B5EF4-FFF2-40B4-BE49-F238E27FC236}">
                <a16:creationId xmlns:a16="http://schemas.microsoft.com/office/drawing/2014/main" id="{E585FB47-FC42-4183-8416-058FA7CBBB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57430" y="4269374"/>
            <a:ext cx="3959790" cy="457330"/>
          </a:xfrm>
          <a:prstGeom prst="rect">
            <a:avLst/>
          </a:prstGeom>
        </p:spPr>
      </p:pic>
      <p:pic>
        <p:nvPicPr>
          <p:cNvPr id="29" name="Picture 25" descr="image.png">
            <a:extLst>
              <a:ext uri="{FF2B5EF4-FFF2-40B4-BE49-F238E27FC236}">
                <a16:creationId xmlns:a16="http://schemas.microsoft.com/office/drawing/2014/main" id="{9DE298FF-EF4D-4547-B7ED-FE397F22BC7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6193" y="5034179"/>
            <a:ext cx="152400" cy="152400"/>
          </a:xfrm>
          <a:prstGeom prst="rect">
            <a:avLst/>
          </a:prstGeom>
        </p:spPr>
      </p:pic>
      <p:sp>
        <p:nvSpPr>
          <p:cNvPr id="30" name="TextBox 26">
            <a:extLst>
              <a:ext uri="{FF2B5EF4-FFF2-40B4-BE49-F238E27FC236}">
                <a16:creationId xmlns:a16="http://schemas.microsoft.com/office/drawing/2014/main" id="{BC3DAE26-1134-4B23-B6C3-BF53F819D8CC}"/>
              </a:ext>
            </a:extLst>
          </p:cNvPr>
          <p:cNvSpPr txBox="1"/>
          <p:nvPr/>
        </p:nvSpPr>
        <p:spPr>
          <a:xfrm>
            <a:off x="1254281" y="5030330"/>
            <a:ext cx="566163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Multi-Stream Ecosystem Funding</a:t>
            </a:r>
          </a:p>
        </p:txBody>
      </p:sp>
      <p:pic>
        <p:nvPicPr>
          <p:cNvPr id="31" name="Picture 27" descr="image.png">
            <a:extLst>
              <a:ext uri="{FF2B5EF4-FFF2-40B4-BE49-F238E27FC236}">
                <a16:creationId xmlns:a16="http://schemas.microsoft.com/office/drawing/2014/main" id="{A53E61A2-4EE9-49A7-A326-D327388AE92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6631" y="5308382"/>
            <a:ext cx="2420394" cy="363385"/>
          </a:xfrm>
          <a:prstGeom prst="rect">
            <a:avLst/>
          </a:prstGeom>
        </p:spPr>
      </p:pic>
      <p:pic>
        <p:nvPicPr>
          <p:cNvPr id="32" name="Picture 28" descr="image.png">
            <a:extLst>
              <a:ext uri="{FF2B5EF4-FFF2-40B4-BE49-F238E27FC236}">
                <a16:creationId xmlns:a16="http://schemas.microsoft.com/office/drawing/2014/main" id="{56AFDB2E-A076-48FA-BAB0-76E6B5D5DD8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09436" y="5329259"/>
            <a:ext cx="3325529" cy="342509"/>
          </a:xfrm>
          <a:prstGeom prst="rect">
            <a:avLst/>
          </a:prstGeom>
        </p:spPr>
      </p:pic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1A6B453B-4A12-4BD2-BC5D-6B0F9DC9EC0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3856" y="4091204"/>
            <a:ext cx="133350" cy="114300"/>
          </a:xfrm>
          <a:prstGeom prst="rect">
            <a:avLst/>
          </a:prstGeom>
        </p:spPr>
      </p:pic>
      <p:pic>
        <p:nvPicPr>
          <p:cNvPr id="42" name="Picture 41" descr="image.png">
            <a:extLst>
              <a:ext uri="{FF2B5EF4-FFF2-40B4-BE49-F238E27FC236}">
                <a16:creationId xmlns:a16="http://schemas.microsoft.com/office/drawing/2014/main" id="{4E00D02F-5DC0-456B-902C-097BA9D10D39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92698" y="4091204"/>
            <a:ext cx="85725" cy="114300"/>
          </a:xfrm>
          <a:prstGeom prst="rect">
            <a:avLst/>
          </a:prstGeom>
        </p:spPr>
      </p:pic>
      <p:grpSp>
        <p:nvGrpSpPr>
          <p:cNvPr id="47" name="Grupo 46">
            <a:extLst>
              <a:ext uri="{FF2B5EF4-FFF2-40B4-BE49-F238E27FC236}">
                <a16:creationId xmlns:a16="http://schemas.microsoft.com/office/drawing/2014/main" id="{5A5E7BD5-09E6-4322-BE00-DD97DCFADC61}"/>
              </a:ext>
            </a:extLst>
          </p:cNvPr>
          <p:cNvGrpSpPr/>
          <p:nvPr/>
        </p:nvGrpSpPr>
        <p:grpSpPr>
          <a:xfrm>
            <a:off x="7687475" y="812045"/>
            <a:ext cx="3606713" cy="5877737"/>
            <a:chOff x="573681" y="-17780"/>
            <a:chExt cx="5303243" cy="8341980"/>
          </a:xfrm>
        </p:grpSpPr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A08405A7-D8FF-4B2B-864D-2C82FE7E06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49" name="Imagen 48">
              <a:extLst>
                <a:ext uri="{FF2B5EF4-FFF2-40B4-BE49-F238E27FC236}">
                  <a16:creationId xmlns:a16="http://schemas.microsoft.com/office/drawing/2014/main" id="{85D98376-DF8E-409E-AFCC-A25A266013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A52525B1-93B3-4963-BBC2-2DC67EBDC3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A663580F-DFBD-403B-84B8-D878C22304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52" name="Imagen 51">
              <a:extLst>
                <a:ext uri="{FF2B5EF4-FFF2-40B4-BE49-F238E27FC236}">
                  <a16:creationId xmlns:a16="http://schemas.microsoft.com/office/drawing/2014/main" id="{C115C348-0E1E-4995-A86D-87A907613E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2F08D948-517E-42C4-ABFC-21B186B85F0E}"/>
              </a:ext>
            </a:extLst>
          </p:cNvPr>
          <p:cNvGrpSpPr/>
          <p:nvPr/>
        </p:nvGrpSpPr>
        <p:grpSpPr>
          <a:xfrm>
            <a:off x="781555" y="5886580"/>
            <a:ext cx="3900394" cy="770598"/>
            <a:chOff x="1308100" y="4838700"/>
            <a:chExt cx="3473430" cy="889000"/>
          </a:xfrm>
        </p:grpSpPr>
        <p:sp>
          <p:nvSpPr>
            <p:cNvPr id="54" name="Rectángulo: esquinas redondeadas 53">
              <a:extLst>
                <a:ext uri="{FF2B5EF4-FFF2-40B4-BE49-F238E27FC236}">
                  <a16:creationId xmlns:a16="http://schemas.microsoft.com/office/drawing/2014/main" id="{7EFBED85-79B8-476D-B4F6-780BB3070FFC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Rectángulo 54">
              <a:hlinkClick r:id="rId26"/>
              <a:extLst>
                <a:ext uri="{FF2B5EF4-FFF2-40B4-BE49-F238E27FC236}">
                  <a16:creationId xmlns:a16="http://schemas.microsoft.com/office/drawing/2014/main" id="{653AC0D9-DCE1-4F95-857C-7288177C0FA4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69E33FE-4987-0179-1A44-511E27F82D2F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18315" y="5866095"/>
            <a:ext cx="1445974" cy="81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829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s://pub.mdpi-res.com/agronomy/agronomy-16-01695/article_deploy/html/images/agronomy-16-01695-g001.png?1788373307">
            <a:extLst>
              <a:ext uri="{FF2B5EF4-FFF2-40B4-BE49-F238E27FC236}">
                <a16:creationId xmlns:a16="http://schemas.microsoft.com/office/drawing/2014/main" id="{E5537296-F6A3-44FA-B724-D39EDEA60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16" y="1179689"/>
            <a:ext cx="7894511" cy="567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68E1EF8-7A9D-4C8C-A548-0BC04993E987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3E8F1F8A-F879-4474-BFAF-2FE106120F2A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D479A9AF-DB0C-4E92-86C6-7287C0AD84F0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065B044-A9DC-4463-A344-3C51B666F8CF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Soil information and fertilization API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E0AAB681-37DD-417E-B61D-04911505EBDB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07141CE-CC6D-4907-BF44-096FD3CB31B7}"/>
              </a:ext>
            </a:extLst>
          </p:cNvPr>
          <p:cNvSpPr/>
          <p:nvPr/>
        </p:nvSpPr>
        <p:spPr>
          <a:xfrm>
            <a:off x="8530489" y="3376104"/>
            <a:ext cx="356506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latin typeface="Helvetica Neue"/>
              </a:rPr>
              <a:t>Jiménez-Beneite, A.; Gutiérrez, A.; Paredes-Gómez, V.; Nafría, D.A. 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A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National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High-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Resolution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Digital Soil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Information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System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for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Spain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Based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on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More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Than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50,000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Harmonized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Soil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Observations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and Machine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Learning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. </a:t>
            </a:r>
            <a:r>
              <a:rPr lang="es-ES" i="1" dirty="0" err="1">
                <a:solidFill>
                  <a:srgbClr val="222222"/>
                </a:solidFill>
                <a:latin typeface="Helvetica Neue"/>
              </a:rPr>
              <a:t>Agronomy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 </a:t>
            </a:r>
            <a:r>
              <a:rPr lang="es-ES" b="1" dirty="0">
                <a:solidFill>
                  <a:srgbClr val="222222"/>
                </a:solidFill>
                <a:latin typeface="Helvetica Neue"/>
              </a:rPr>
              <a:t>2026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, </a:t>
            </a:r>
            <a:r>
              <a:rPr lang="es-ES" i="1" dirty="0">
                <a:solidFill>
                  <a:srgbClr val="222222"/>
                </a:solidFill>
                <a:latin typeface="Helvetica Neue"/>
              </a:rPr>
              <a:t>16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, 1695. https://doi.org/10.3390/agronomy16171695</a:t>
            </a:r>
            <a:endParaRPr lang="en-GB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43715FF-345F-4962-85E2-81DF7CBB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105" y="2502966"/>
            <a:ext cx="4037660" cy="86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40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B95CF-D159-46A0-8BB3-CE7C6C9F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pub.mdpi-res.com/agronomy/agronomy-16-01695/article_deploy/html/images/agronomy-16-01695-g0A9.png?1788373332">
            <a:extLst>
              <a:ext uri="{FF2B5EF4-FFF2-40B4-BE49-F238E27FC236}">
                <a16:creationId xmlns:a16="http://schemas.microsoft.com/office/drawing/2014/main" id="{259A983B-D09E-4559-9320-C7CE3CAB1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3" y="0"/>
            <a:ext cx="2593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ub.mdpi-res.com/agronomy/agronomy-16-01695/article_deploy/html/images/agronomy-16-01695-g0A10.png?1788373321">
            <a:extLst>
              <a:ext uri="{FF2B5EF4-FFF2-40B4-BE49-F238E27FC236}">
                <a16:creationId xmlns:a16="http://schemas.microsoft.com/office/drawing/2014/main" id="{CC16B51B-DA83-4885-A512-B3EA68F604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909" y="139960"/>
            <a:ext cx="265649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ub.mdpi-res.com/agronomy/agronomy-16-01695/article_deploy/html/images/agronomy-16-01695-g0A11.png?1788373322">
            <a:extLst>
              <a:ext uri="{FF2B5EF4-FFF2-40B4-BE49-F238E27FC236}">
                <a16:creationId xmlns:a16="http://schemas.microsoft.com/office/drawing/2014/main" id="{31E154FD-6D27-4EB7-A441-2CC7E3C10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788" y="0"/>
            <a:ext cx="2911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4583DEA-AB1D-4467-8D1B-B756E4B4C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53" y="2817844"/>
            <a:ext cx="5645917" cy="390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79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DE7BDF-86A2-4EAD-B6F7-3C10409D9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153C8F6-22FC-4D9E-B830-9BA1AF4B3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2" y="1462091"/>
            <a:ext cx="8804135" cy="52189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A32DBE1-4061-4315-AA26-A6AAECBC0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914" y="1825625"/>
            <a:ext cx="2888089" cy="4351340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67DF8CC-76DC-4B8D-A261-A7C09C0655DA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9C2F687F-2D58-4149-9D63-487CE19BB79D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C112C23-1AF8-4740-88E4-5F21EBE81762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4E1C7FC-7DB9-4B5B-AEDC-67A5F6B1D031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Soil information and fertilization API</a:t>
            </a: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69275770-C29A-40A0-A143-861A3689C00D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9630BED-CFFB-44C0-A204-7CFBFC74EEE2}"/>
              </a:ext>
            </a:extLst>
          </p:cNvPr>
          <p:cNvSpPr txBox="1"/>
          <p:nvPr/>
        </p:nvSpPr>
        <p:spPr>
          <a:xfrm>
            <a:off x="5896947" y="5887616"/>
            <a:ext cx="1980029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197 current users</a:t>
            </a:r>
          </a:p>
        </p:txBody>
      </p:sp>
    </p:spTree>
    <p:extLst>
      <p:ext uri="{BB962C8B-B14F-4D97-AF65-F5344CB8AC3E}">
        <p14:creationId xmlns:p14="http://schemas.microsoft.com/office/powerpoint/2010/main" val="6449368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323014" y="5077111"/>
            <a:ext cx="2802927" cy="16232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323706" y="212024"/>
            <a:ext cx="2802926" cy="50227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3F7BC26-A0DB-40EF-88B1-871E91771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5026" y="212024"/>
            <a:ext cx="3761995" cy="648834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991C4F2-AC68-4AAD-B9AE-D9F5EC28B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415" y="185400"/>
            <a:ext cx="3761328" cy="64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5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Funcionalidad en campo">
            <a:hlinkClick r:id="" action="ppaction://noaction"/>
            <a:extLst>
              <a:ext uri="{FF2B5EF4-FFF2-40B4-BE49-F238E27FC236}">
                <a16:creationId xmlns:a16="http://schemas.microsoft.com/office/drawing/2014/main" id="{53BA53E8-8892-A44F-6314-480BDBD82D4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47027" y="750475"/>
            <a:ext cx="9485921" cy="536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86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F805762-25DE-429C-BCFE-87A897111710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522ACF1E-9E62-4F21-9FCF-D440A94F947F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6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014533E-A296-4B10-A55A-D958B30CDD45}"/>
              </a:ext>
            </a:extLst>
          </p:cNvPr>
          <p:cNvSpPr/>
          <p:nvPr/>
        </p:nvSpPr>
        <p:spPr>
          <a:xfrm>
            <a:off x="1366694" y="342575"/>
            <a:ext cx="520920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58BFCC0-D9C4-48F2-8FEE-62A9384AEC6A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Machinery integration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A593823B-28D9-44AF-931B-A7BFA5D1F59F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6575898" y="778966"/>
            <a:ext cx="561610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48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1A042-C539-18FE-371D-925DC09DE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4A57EE72-D290-1A4B-888E-F66DE8F8C188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AE8CDEA-CB84-2894-80D7-30A0E948FC2C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5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Verdana Pro Cond" panose="020B0606030504040204" pitchFamily="34" charset="0"/>
                <a:ea typeface="+mn-ea"/>
                <a:cs typeface="Aharoni" panose="02010803020104030203" pitchFamily="2" charset="-79"/>
              </a:rPr>
              <a:t>7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B47225-735B-9A57-C314-8F7D985E69DA}"/>
              </a:ext>
            </a:extLst>
          </p:cNvPr>
          <p:cNvSpPr txBox="1"/>
          <p:nvPr/>
        </p:nvSpPr>
        <p:spPr>
          <a:xfrm>
            <a:off x="3400424" y="1435001"/>
            <a:ext cx="84951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Main Challenges &amp; Scaling Hurdles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F617CC-BEE4-C7B6-3BE0-8220411FB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454" y="5422999"/>
            <a:ext cx="3236390" cy="9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60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763EEC-BFB2-D46F-8D5D-CF1460ADE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06204E-AEB6-314F-81C2-75F94B60523A}" type="slidenum">
              <a:rPr kumimoji="0" lang="es-ES_tradnl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cs typeface="Arial" charset="0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_tradnl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cxnSp>
        <p:nvCxnSpPr>
          <p:cNvPr id="7" name="Conector recto 5">
            <a:extLst>
              <a:ext uri="{FF2B5EF4-FFF2-40B4-BE49-F238E27FC236}">
                <a16:creationId xmlns:a16="http://schemas.microsoft.com/office/drawing/2014/main" id="{42339FA3-F0CA-B79D-B274-AFED1EDFA926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2">
            <a:extLst>
              <a:ext uri="{FF2B5EF4-FFF2-40B4-BE49-F238E27FC236}">
                <a16:creationId xmlns:a16="http://schemas.microsoft.com/office/drawing/2014/main" id="{5153B577-B852-B92B-DE61-7C17E8C2A829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 Pro Cond"/>
                <a:ea typeface="+mn-ea"/>
                <a:cs typeface="Aharoni"/>
              </a:rPr>
              <a:t>7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 Pro Cond" panose="020B060603050404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11" name="Rectángulo: esquinas redondeadas 9">
            <a:extLst>
              <a:ext uri="{FF2B5EF4-FFF2-40B4-BE49-F238E27FC236}">
                <a16:creationId xmlns:a16="http://schemas.microsoft.com/office/drawing/2014/main" id="{67104418-FCEF-4B83-1D05-16EBC7A400AC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CuadroTexto 8">
            <a:extLst>
              <a:ext uri="{FF2B5EF4-FFF2-40B4-BE49-F238E27FC236}">
                <a16:creationId xmlns:a16="http://schemas.microsoft.com/office/drawing/2014/main" id="{5439065E-D643-969B-D08E-FB525D984036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1" indent="0" algn="l" defTabSz="9143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335B74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Main Challenges &amp; Scaling Hurdles</a:t>
            </a:r>
          </a:p>
        </p:txBody>
      </p:sp>
      <p:pic>
        <p:nvPicPr>
          <p:cNvPr id="12" name="Picture 1" descr="image.png">
            <a:extLst>
              <a:ext uri="{FF2B5EF4-FFF2-40B4-BE49-F238E27FC236}">
                <a16:creationId xmlns:a16="http://schemas.microsoft.com/office/drawing/2014/main" id="{1B70C5FE-A84F-4355-99B6-B783E6A66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79" y="1579215"/>
            <a:ext cx="3714750" cy="1815753"/>
          </a:xfrm>
          <a:prstGeom prst="rect">
            <a:avLst/>
          </a:prstGeom>
        </p:spPr>
      </p:pic>
      <p:pic>
        <p:nvPicPr>
          <p:cNvPr id="14" name="Picture 2" descr="image.png">
            <a:extLst>
              <a:ext uri="{FF2B5EF4-FFF2-40B4-BE49-F238E27FC236}">
                <a16:creationId xmlns:a16="http://schemas.microsoft.com/office/drawing/2014/main" id="{AE177289-35A6-4F45-96B1-722729D93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729" y="1579215"/>
            <a:ext cx="3714750" cy="1815753"/>
          </a:xfrm>
          <a:prstGeom prst="rect">
            <a:avLst/>
          </a:prstGeom>
        </p:spPr>
      </p:pic>
      <p:pic>
        <p:nvPicPr>
          <p:cNvPr id="15" name="Picture 3" descr="image.png">
            <a:extLst>
              <a:ext uri="{FF2B5EF4-FFF2-40B4-BE49-F238E27FC236}">
                <a16:creationId xmlns:a16="http://schemas.microsoft.com/office/drawing/2014/main" id="{076AFAFD-46CA-4F05-B8A4-E0C926789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79" y="3609997"/>
            <a:ext cx="3714750" cy="1982766"/>
          </a:xfrm>
          <a:prstGeom prst="rect">
            <a:avLst/>
          </a:prstGeom>
        </p:spPr>
      </p:pic>
      <p:pic>
        <p:nvPicPr>
          <p:cNvPr id="16" name="Picture 4" descr="image.png">
            <a:extLst>
              <a:ext uri="{FF2B5EF4-FFF2-40B4-BE49-F238E27FC236}">
                <a16:creationId xmlns:a16="http://schemas.microsoft.com/office/drawing/2014/main" id="{0F3512D6-5756-4271-8D33-7C96F87AF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729" y="3609997"/>
            <a:ext cx="3714750" cy="1982766"/>
          </a:xfrm>
          <a:prstGeom prst="rect">
            <a:avLst/>
          </a:prstGeom>
        </p:spPr>
      </p:pic>
      <p:sp>
        <p:nvSpPr>
          <p:cNvPr id="17" name="TextBox 10">
            <a:extLst>
              <a:ext uri="{FF2B5EF4-FFF2-40B4-BE49-F238E27FC236}">
                <a16:creationId xmlns:a16="http://schemas.microsoft.com/office/drawing/2014/main" id="{82FF41B3-DDFF-47EF-A387-E9E78C69782E}"/>
              </a:ext>
            </a:extLst>
          </p:cNvPr>
          <p:cNvSpPr txBox="1"/>
          <p:nvPr/>
        </p:nvSpPr>
        <p:spPr>
          <a:xfrm>
            <a:off x="453654" y="2236440"/>
            <a:ext cx="3276600" cy="104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Delivering truly reliable and useful data requires deep </a:t>
            </a:r>
            <a:r>
              <a:rPr kumimoji="0" lang="es-E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agronomic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lang="es-E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expertise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and seamless integration with daily agricultural operations.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140FDD2B-4296-4B60-B570-EEF7545C7B68}"/>
              </a:ext>
            </a:extLst>
          </p:cNvPr>
          <p:cNvSpPr txBox="1"/>
          <p:nvPr/>
        </p:nvSpPr>
        <p:spPr>
          <a:xfrm>
            <a:off x="4320804" y="2236440"/>
            <a:ext cx="3276600" cy="104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Serving two distinct target groups — individual </a:t>
            </a:r>
            <a:r>
              <a:rPr kumimoji="0" lang="es-E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farmers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and professional </a:t>
            </a:r>
            <a:r>
              <a:rPr kumimoji="0" lang="es-E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advisors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— with contrasting technical needs and workflows.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BC5D72AC-9150-4FB1-A3DE-A73677955E0E}"/>
              </a:ext>
            </a:extLst>
          </p:cNvPr>
          <p:cNvSpPr txBox="1"/>
          <p:nvPr/>
        </p:nvSpPr>
        <p:spPr>
          <a:xfrm>
            <a:off x="453654" y="4267222"/>
            <a:ext cx="3276600" cy="1308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Active user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growth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plateaued at ~6,000 users. Adoption is highly sensitive to training effort, 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~ 100 training </a:t>
            </a:r>
            <a:r>
              <a:rPr kumimoji="0" lang="es-E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sessions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per </a:t>
            </a:r>
            <a:r>
              <a:rPr kumimoji="0" lang="es-E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year</a:t>
            </a:r>
            <a:r>
              <a:rPr kumimoji="0" lang="es-ES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across 2024–2025.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3DFC38DC-3A66-48DE-B083-0793C1B2AF3F}"/>
              </a:ext>
            </a:extLst>
          </p:cNvPr>
          <p:cNvSpPr txBox="1"/>
          <p:nvPr/>
        </p:nvSpPr>
        <p:spPr>
          <a:xfrm>
            <a:off x="4320804" y="4267222"/>
            <a:ext cx="3276600" cy="1308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Overcoming skepticism toward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highlight>
                  <a:srgbClr val="FFFF00"/>
                </a:highlight>
                <a:uLnTx/>
                <a:uFillTx/>
                <a:latin typeface="Inter"/>
                <a:ea typeface="+mn-ea"/>
                <a:cs typeface="+mn-cs"/>
              </a:rPr>
              <a:t>government apps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. 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Mandatory tools</a:t>
            </a:r>
            <a:r>
              <a:rPr kumimoji="0" sz="17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 (Field Book, Nutrient Plan) drive onboarding but can create user pushback.</a:t>
            </a:r>
          </a:p>
        </p:txBody>
      </p:sp>
      <p:pic>
        <p:nvPicPr>
          <p:cNvPr id="21" name="Picture 15" descr="image.png">
            <a:extLst>
              <a:ext uri="{FF2B5EF4-FFF2-40B4-BE49-F238E27FC236}">
                <a16:creationId xmlns:a16="http://schemas.microsoft.com/office/drawing/2014/main" id="{434521CE-9954-4BB6-8626-B78C30747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54" y="1798290"/>
            <a:ext cx="342900" cy="342900"/>
          </a:xfrm>
          <a:prstGeom prst="rect">
            <a:avLst/>
          </a:prstGeom>
        </p:spPr>
      </p:pic>
      <p:sp>
        <p:nvSpPr>
          <p:cNvPr id="22" name="TextBox 16">
            <a:extLst>
              <a:ext uri="{FF2B5EF4-FFF2-40B4-BE49-F238E27FC236}">
                <a16:creationId xmlns:a16="http://schemas.microsoft.com/office/drawing/2014/main" id="{64060FCF-ADFE-4CFE-8978-6E20E0FB1357}"/>
              </a:ext>
            </a:extLst>
          </p:cNvPr>
          <p:cNvSpPr txBox="1"/>
          <p:nvPr/>
        </p:nvSpPr>
        <p:spPr>
          <a:xfrm>
            <a:off x="891803" y="1869727"/>
            <a:ext cx="258962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Agronomic Relevance</a:t>
            </a:r>
          </a:p>
        </p:txBody>
      </p:sp>
      <p:pic>
        <p:nvPicPr>
          <p:cNvPr id="24" name="Picture 18" descr="image.png">
            <a:extLst>
              <a:ext uri="{FF2B5EF4-FFF2-40B4-BE49-F238E27FC236}">
                <a16:creationId xmlns:a16="http://schemas.microsoft.com/office/drawing/2014/main" id="{5E6FFED1-7471-475D-85AB-FCA32D231E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0804" y="1798290"/>
            <a:ext cx="342900" cy="342900"/>
          </a:xfrm>
          <a:prstGeom prst="rect">
            <a:avLst/>
          </a:prstGeom>
        </p:spPr>
      </p:pic>
      <p:sp>
        <p:nvSpPr>
          <p:cNvPr id="25" name="TextBox 19">
            <a:extLst>
              <a:ext uri="{FF2B5EF4-FFF2-40B4-BE49-F238E27FC236}">
                <a16:creationId xmlns:a16="http://schemas.microsoft.com/office/drawing/2014/main" id="{65D70B09-BADB-4988-9D5A-58FDD98C4DAF}"/>
              </a:ext>
            </a:extLst>
          </p:cNvPr>
          <p:cNvSpPr txBox="1"/>
          <p:nvPr/>
        </p:nvSpPr>
        <p:spPr>
          <a:xfrm>
            <a:off x="4758954" y="1869727"/>
            <a:ext cx="202600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Dual User Profiles</a:t>
            </a:r>
          </a:p>
        </p:txBody>
      </p:sp>
      <p:pic>
        <p:nvPicPr>
          <p:cNvPr id="28" name="Picture 22" descr="image.png">
            <a:extLst>
              <a:ext uri="{FF2B5EF4-FFF2-40B4-BE49-F238E27FC236}">
                <a16:creationId xmlns:a16="http://schemas.microsoft.com/office/drawing/2014/main" id="{F20BCE5D-859A-48F5-9C4F-E9B497CAA2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654" y="3829072"/>
            <a:ext cx="342900" cy="342900"/>
          </a:xfrm>
          <a:prstGeom prst="rect">
            <a:avLst/>
          </a:prstGeom>
        </p:spPr>
      </p:pic>
      <p:sp>
        <p:nvSpPr>
          <p:cNvPr id="29" name="TextBox 23">
            <a:extLst>
              <a:ext uri="{FF2B5EF4-FFF2-40B4-BE49-F238E27FC236}">
                <a16:creationId xmlns:a16="http://schemas.microsoft.com/office/drawing/2014/main" id="{95E37B3C-EF5D-49E0-B867-67BE1CE2938B}"/>
              </a:ext>
            </a:extLst>
          </p:cNvPr>
          <p:cNvSpPr txBox="1"/>
          <p:nvPr/>
        </p:nvSpPr>
        <p:spPr>
          <a:xfrm>
            <a:off x="891804" y="3900509"/>
            <a:ext cx="315325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Adoption Ceiling &amp; Training</a:t>
            </a:r>
          </a:p>
        </p:txBody>
      </p:sp>
      <p:pic>
        <p:nvPicPr>
          <p:cNvPr id="31" name="Picture 25" descr="image.png">
            <a:extLst>
              <a:ext uri="{FF2B5EF4-FFF2-40B4-BE49-F238E27FC236}">
                <a16:creationId xmlns:a16="http://schemas.microsoft.com/office/drawing/2014/main" id="{83D50294-5BF8-465B-8334-6F803E1D6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0804" y="3829072"/>
            <a:ext cx="342900" cy="342900"/>
          </a:xfrm>
          <a:prstGeom prst="rect">
            <a:avLst/>
          </a:prstGeom>
        </p:spPr>
      </p:pic>
      <p:sp>
        <p:nvSpPr>
          <p:cNvPr id="32" name="TextBox 26">
            <a:extLst>
              <a:ext uri="{FF2B5EF4-FFF2-40B4-BE49-F238E27FC236}">
                <a16:creationId xmlns:a16="http://schemas.microsoft.com/office/drawing/2014/main" id="{BF69A1C9-7C3E-4AAB-8B3B-6F167C83BCF7}"/>
              </a:ext>
            </a:extLst>
          </p:cNvPr>
          <p:cNvSpPr txBox="1"/>
          <p:nvPr/>
        </p:nvSpPr>
        <p:spPr>
          <a:xfrm>
            <a:off x="4758954" y="3900509"/>
            <a:ext cx="310755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Trust &amp; Regulatory Friction</a:t>
            </a:r>
          </a:p>
        </p:txBody>
      </p:sp>
      <p:pic>
        <p:nvPicPr>
          <p:cNvPr id="33" name="Picture 34" descr="image.png">
            <a:extLst>
              <a:ext uri="{FF2B5EF4-FFF2-40B4-BE49-F238E27FC236}">
                <a16:creationId xmlns:a16="http://schemas.microsoft.com/office/drawing/2014/main" id="{FB215615-D88C-4B4D-B4AE-BB9EC24770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904" y="1893540"/>
            <a:ext cx="152400" cy="152400"/>
          </a:xfrm>
          <a:prstGeom prst="rect">
            <a:avLst/>
          </a:prstGeom>
        </p:spPr>
      </p:pic>
      <p:pic>
        <p:nvPicPr>
          <p:cNvPr id="34" name="Picture 35" descr="image.png">
            <a:extLst>
              <a:ext uri="{FF2B5EF4-FFF2-40B4-BE49-F238E27FC236}">
                <a16:creationId xmlns:a16="http://schemas.microsoft.com/office/drawing/2014/main" id="{91A49E73-F454-41B1-859A-5A88C43BFA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004" y="1893540"/>
            <a:ext cx="190500" cy="152400"/>
          </a:xfrm>
          <a:prstGeom prst="rect">
            <a:avLst/>
          </a:prstGeom>
        </p:spPr>
      </p:pic>
      <p:pic>
        <p:nvPicPr>
          <p:cNvPr id="35" name="Picture 36" descr="image.png">
            <a:extLst>
              <a:ext uri="{FF2B5EF4-FFF2-40B4-BE49-F238E27FC236}">
                <a16:creationId xmlns:a16="http://schemas.microsoft.com/office/drawing/2014/main" id="{FB5064D3-7456-45D4-AE7D-5E476D968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9854" y="3924322"/>
            <a:ext cx="190500" cy="152400"/>
          </a:xfrm>
          <a:prstGeom prst="rect">
            <a:avLst/>
          </a:prstGeom>
        </p:spPr>
      </p:pic>
      <p:pic>
        <p:nvPicPr>
          <p:cNvPr id="36" name="Picture 37" descr="image.png">
            <a:extLst>
              <a:ext uri="{FF2B5EF4-FFF2-40B4-BE49-F238E27FC236}">
                <a16:creationId xmlns:a16="http://schemas.microsoft.com/office/drawing/2014/main" id="{4BC44B06-8538-4A33-9D0A-D6D0F84B27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6529" y="3924322"/>
            <a:ext cx="171450" cy="1524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3CC4E2B-81E0-4747-8E77-BAC30622CC5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198" y="4799628"/>
            <a:ext cx="3960113" cy="1809454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E87144DE-FF69-4187-9731-ABE50915FE5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199" y="3028071"/>
            <a:ext cx="3960113" cy="1795599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1F8AF6BF-0C01-4CA5-B3CA-FB44FD65B0E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905" y="1279731"/>
            <a:ext cx="3955407" cy="1784569"/>
          </a:xfrm>
          <a:prstGeom prst="rect">
            <a:avLst/>
          </a:prstGeom>
        </p:spPr>
      </p:pic>
      <p:sp>
        <p:nvSpPr>
          <p:cNvPr id="4" name="Rectángulo 6">
            <a:extLst>
              <a:ext uri="{FF2B5EF4-FFF2-40B4-BE49-F238E27FC236}">
                <a16:creationId xmlns:a16="http://schemas.microsoft.com/office/drawing/2014/main" id="{D059BA68-DE8D-7A7E-AC24-27EA6D7B7D4E}"/>
              </a:ext>
            </a:extLst>
          </p:cNvPr>
          <p:cNvSpPr/>
          <p:nvPr/>
        </p:nvSpPr>
        <p:spPr>
          <a:xfrm>
            <a:off x="2166490" y="5787971"/>
            <a:ext cx="3914994" cy="877163"/>
          </a:xfrm>
          <a:prstGeom prst="rect">
            <a:avLst/>
          </a:prstGeom>
          <a:solidFill>
            <a:srgbClr val="FF0000"/>
          </a:solidFill>
          <a:effectLst>
            <a:outerShdw blurRad="63500" dist="38100" dir="270000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US" sz="1700" dirty="0">
                <a:solidFill>
                  <a:prstClr val="white"/>
                </a:solidFill>
                <a:latin typeface="Arial"/>
              </a:rPr>
              <a:t>After 5 years AMS and SATIVUM almost does not share infrastructure / data / staff</a:t>
            </a:r>
            <a:endParaRPr lang="en-US" sz="1700" dirty="0">
              <a:solidFill>
                <a:prstClr val="white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27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6F8596-61E2-54F6-5289-411600222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0A7CB14F-765E-B1CF-A443-5B3ADEDACB2A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9984C506-1E4B-722A-9D7F-D353ED0594E6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11500" noProof="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0D1566-3ACF-0F7C-F42C-70EB984F21E9}"/>
              </a:ext>
            </a:extLst>
          </p:cNvPr>
          <p:cNvSpPr txBox="1"/>
          <p:nvPr/>
        </p:nvSpPr>
        <p:spPr>
          <a:xfrm>
            <a:off x="3400424" y="1435001"/>
            <a:ext cx="84951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noProof="0" dirty="0">
                <a:solidFill>
                  <a:schemeClr val="bg1"/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ELMS  - Implementation in SPAIN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74CC715-CBC9-CA8B-71EC-449E5115F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4785" y="5864142"/>
            <a:ext cx="3677727" cy="7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626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EF89-2117-AB5C-D462-B84E93A8F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94F3E4BD-8E54-E2B8-B144-5D0B602F257C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24E1CFB4-1E96-7317-0943-BE09650A1AB9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8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C84CEF7-D564-1C2E-645E-11FC6842F712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DDDEE8-9F95-D405-CE30-52C94D55E77C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Proposed scheme for the ELMS </a:t>
            </a:r>
            <a:r>
              <a:rPr lang="en-GB" sz="16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(IACS/ (SIEX + GSAA+ AMS))</a:t>
            </a:r>
            <a:endParaRPr lang="en-GB" sz="2400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DDA584C-02B2-C727-A744-8A8A7A5567B4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B984AB32-7AC5-F0EF-2AD6-87F7C8B667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85" b="5557"/>
          <a:stretch>
            <a:fillRect/>
          </a:stretch>
        </p:blipFill>
        <p:spPr>
          <a:xfrm>
            <a:off x="1021765" y="1425969"/>
            <a:ext cx="8065934" cy="4998633"/>
          </a:xfrm>
          <a:prstGeom prst="rect">
            <a:avLst/>
          </a:prstGeom>
        </p:spPr>
      </p:pic>
      <p:pic>
        <p:nvPicPr>
          <p:cNvPr id="44" name="Imagen 43" descr="Botón rojo de alerta">
            <a:extLst>
              <a:ext uri="{FF2B5EF4-FFF2-40B4-BE49-F238E27FC236}">
                <a16:creationId xmlns:a16="http://schemas.microsoft.com/office/drawing/2014/main" id="{6AF186E4-83AC-AE5A-E8E9-994A585D2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7032" y="2803057"/>
            <a:ext cx="834591" cy="625943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D3AA1868-A1E0-A63F-D08C-4184D4ED866A}"/>
              </a:ext>
            </a:extLst>
          </p:cNvPr>
          <p:cNvSpPr txBox="1"/>
          <p:nvPr/>
        </p:nvSpPr>
        <p:spPr>
          <a:xfrm>
            <a:off x="9472658" y="1793939"/>
            <a:ext cx="2262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noProof="0" dirty="0">
                <a:solidFill>
                  <a:srgbClr val="002060"/>
                </a:solidFill>
              </a:rPr>
              <a:t>Potential future ELMS architecture in SPAIN!!!</a:t>
            </a:r>
          </a:p>
        </p:txBody>
      </p:sp>
    </p:spTree>
    <p:extLst>
      <p:ext uri="{BB962C8B-B14F-4D97-AF65-F5344CB8AC3E}">
        <p14:creationId xmlns:p14="http://schemas.microsoft.com/office/powerpoint/2010/main" val="22763760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2E5EC-507C-CACD-C8AE-28DB7C2C6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DB735E1-AF19-511F-4AB7-6006471EF0F8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8761CAE-E6DC-E3FF-843D-9D7CF8E16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33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AD86C95-8C65-BB76-59D2-1E4689438273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8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92A6F0A-AB9E-8012-B9AA-514AE3B6CF63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F84B55-6AAF-358A-4728-0CDEE73EB86E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Spanish Land Monitoring System</a:t>
            </a:r>
            <a:endParaRPr lang="en-GB" sz="2800" b="1" noProof="0" dirty="0">
              <a:solidFill>
                <a:srgbClr val="335B74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1846F5A0-576A-EF8B-C9E8-4B195CF3DC2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D55B4B8F-474B-B5CA-0FEA-B09351F15B27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33</a:t>
            </a:fld>
            <a:endParaRPr lang="en-GB" noProof="0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1AB2E7F7-D521-8953-C245-73C6D81F00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87"/>
          <a:stretch>
            <a:fillRect/>
          </a:stretch>
        </p:blipFill>
        <p:spPr>
          <a:xfrm>
            <a:off x="680887" y="2860878"/>
            <a:ext cx="6926066" cy="37914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30DD227-B62D-3006-7565-08787211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091" y="1425969"/>
            <a:ext cx="2459970" cy="240817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17" name="TextBox 17">
            <a:extLst>
              <a:ext uri="{FF2B5EF4-FFF2-40B4-BE49-F238E27FC236}">
                <a16:creationId xmlns:a16="http://schemas.microsoft.com/office/drawing/2014/main" id="{DF8293CF-8D65-8DAC-CCDD-FBCA1B3D8A19}"/>
              </a:ext>
            </a:extLst>
          </p:cNvPr>
          <p:cNvSpPr txBox="1"/>
          <p:nvPr/>
        </p:nvSpPr>
        <p:spPr>
          <a:xfrm>
            <a:off x="4655126" y="1790737"/>
            <a:ext cx="1631576" cy="523220"/>
          </a:xfrm>
          <a:prstGeom prst="wedgeRectCallout">
            <a:avLst>
              <a:gd name="adj1" fmla="val -20284"/>
              <a:gd name="adj2" fmla="val 155927"/>
            </a:avLst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b="1" noProof="0" dirty="0">
                <a:solidFill>
                  <a:schemeClr val="bg1"/>
                </a:solidFill>
              </a:rPr>
              <a:t>ELMS</a:t>
            </a:r>
          </a:p>
        </p:txBody>
      </p:sp>
      <p:sp>
        <p:nvSpPr>
          <p:cNvPr id="18" name="Abrir llave 17">
            <a:extLst>
              <a:ext uri="{FF2B5EF4-FFF2-40B4-BE49-F238E27FC236}">
                <a16:creationId xmlns:a16="http://schemas.microsoft.com/office/drawing/2014/main" id="{4E649726-71FC-CEB0-9130-1407C8FD827D}"/>
              </a:ext>
            </a:extLst>
          </p:cNvPr>
          <p:cNvSpPr/>
          <p:nvPr/>
        </p:nvSpPr>
        <p:spPr>
          <a:xfrm rot="5400000">
            <a:off x="2269577" y="756953"/>
            <a:ext cx="446308" cy="379146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 descr="Logotipo&#10;&#10;Descripción generada automáticamente">
            <a:extLst>
              <a:ext uri="{FF2B5EF4-FFF2-40B4-BE49-F238E27FC236}">
                <a16:creationId xmlns:a16="http://schemas.microsoft.com/office/drawing/2014/main" id="{A6D06F86-3131-BF7C-4B73-CD97249EA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444" y="1563411"/>
            <a:ext cx="1222574" cy="7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16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34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8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Potential Benefits of the ELMS Spain Prototype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34</a:t>
            </a:fld>
            <a:endParaRPr lang="en-GB" noProof="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D00251E-2E83-41EF-9A97-FBE2B3C52580}"/>
              </a:ext>
            </a:extLst>
          </p:cNvPr>
          <p:cNvSpPr txBox="1"/>
          <p:nvPr/>
        </p:nvSpPr>
        <p:spPr>
          <a:xfrm>
            <a:off x="999747" y="1371672"/>
            <a:ext cx="9753548" cy="867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en-GB" kern="100" noProof="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B405B3DE-2445-45D2-9398-ED7758AD33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810358"/>
              </p:ext>
            </p:extLst>
          </p:nvPr>
        </p:nvGraphicFramePr>
        <p:xfrm>
          <a:off x="405357" y="1371672"/>
          <a:ext cx="11381285" cy="5015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9423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36C2D-EA8F-8100-CA63-95FAD5D9A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4">
            <a:extLst>
              <a:ext uri="{FF2B5EF4-FFF2-40B4-BE49-F238E27FC236}">
                <a16:creationId xmlns:a16="http://schemas.microsoft.com/office/drawing/2014/main" id="{34CF6678-C134-0CDF-F927-A8C377E553FF}"/>
              </a:ext>
            </a:extLst>
          </p:cNvPr>
          <p:cNvCxnSpPr>
            <a:cxnSpLocks/>
          </p:cNvCxnSpPr>
          <p:nvPr/>
        </p:nvCxnSpPr>
        <p:spPr>
          <a:xfrm flipV="1">
            <a:off x="2038351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61705EC3-58C3-B72D-6DA2-FDB07F3B49BA}"/>
              </a:ext>
            </a:extLst>
          </p:cNvPr>
          <p:cNvSpPr txBox="1"/>
          <p:nvPr/>
        </p:nvSpPr>
        <p:spPr>
          <a:xfrm>
            <a:off x="1034014" y="877549"/>
            <a:ext cx="1928262" cy="2129135"/>
          </a:xfrm>
          <a:prstGeom prst="roundRect">
            <a:avLst>
              <a:gd name="adj" fmla="val 290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500" dirty="0">
                <a:solidFill>
                  <a:srgbClr val="335B74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9</a:t>
            </a:r>
            <a:endParaRPr kumimoji="0" lang="en-GB" sz="11500" b="0" i="0" u="none" strike="noStrike" kern="1200" cap="none" spc="0" normalizeH="0" baseline="0" noProof="0" dirty="0">
              <a:ln>
                <a:noFill/>
              </a:ln>
              <a:solidFill>
                <a:srgbClr val="335B74"/>
              </a:solidFill>
              <a:effectLst/>
              <a:uLnTx/>
              <a:uFillTx/>
              <a:latin typeface="Verdana Pro Cond" panose="020B060603050404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FADB78F-BF1A-F04F-CD48-25EB410DEECE}"/>
              </a:ext>
            </a:extLst>
          </p:cNvPr>
          <p:cNvSpPr txBox="1"/>
          <p:nvPr/>
        </p:nvSpPr>
        <p:spPr>
          <a:xfrm>
            <a:off x="3400424" y="1435001"/>
            <a:ext cx="8495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haroni" panose="02010803020104030203" pitchFamily="2" charset="-79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7574819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08F2E-EBDF-A85E-5140-8DCF8663B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AFDD38B-B9F4-2D05-33A1-40F11BF4DD1F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BBC8138-CA12-FE26-013F-4E78E0B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36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93F1901-CD2C-3EB8-1415-120B4EDCFFFC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GB" sz="4800" noProof="0" dirty="0">
                <a:solidFill>
                  <a:schemeClr val="bg1"/>
                </a:solidFill>
                <a:latin typeface="Verdana Pro Cond" panose="020B0606030504040204" pitchFamily="34" charset="0"/>
                <a:cs typeface="Aharoni" panose="02010803020104030203" pitchFamily="2" charset="-79"/>
              </a:rPr>
              <a:t>9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52E8D95-CEC9-BFBD-2E42-18ED688CA305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A003CF-0B7F-8A80-71C9-9FB787996DB4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Conclusions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57A3167C-E078-FCAE-411A-4A96708E15D6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CC6E0732-2A16-4E05-B06F-8C0B14AD6F51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36</a:t>
            </a:fld>
            <a:endParaRPr lang="en-GB" noProof="0" dirty="0"/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83281263-E24E-43A2-8C38-ECE00C789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sp>
        <p:nvSpPr>
          <p:cNvPr id="15" name="Rectángulo: esquinas redondeadas 8">
            <a:extLst>
              <a:ext uri="{FF2B5EF4-FFF2-40B4-BE49-F238E27FC236}">
                <a16:creationId xmlns:a16="http://schemas.microsoft.com/office/drawing/2014/main" id="{50143C0A-B523-4395-8CEF-A3B42BF6CC3A}"/>
              </a:ext>
            </a:extLst>
          </p:cNvPr>
          <p:cNvSpPr/>
          <p:nvPr/>
        </p:nvSpPr>
        <p:spPr>
          <a:xfrm>
            <a:off x="876300" y="2018542"/>
            <a:ext cx="9960313" cy="3725794"/>
          </a:xfrm>
          <a:prstGeom prst="roundRect">
            <a:avLst/>
          </a:prstGeom>
          <a:solidFill>
            <a:schemeClr val="bg2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A high level of interoperability already exists among key IACS components</a:t>
            </a:r>
            <a:endParaRPr lang="en-GB" sz="2400" b="1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571500" indent="-5715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i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Spain is not building ELMS. Spain is becoming ELMS.</a:t>
            </a:r>
          </a:p>
          <a:p>
            <a:pPr marL="571500" indent="-57150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400" b="1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Data sharing is the cornerstone of ELMS. When the necessary information is available and shared, ELMS can be generated automatically.</a:t>
            </a:r>
          </a:p>
        </p:txBody>
      </p:sp>
    </p:spTree>
    <p:extLst>
      <p:ext uri="{BB962C8B-B14F-4D97-AF65-F5344CB8AC3E}">
        <p14:creationId xmlns:p14="http://schemas.microsoft.com/office/powerpoint/2010/main" val="1637788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6141E-33D4-68CE-C410-6D0B55560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66B50203-A56D-BE0F-8E59-88A807881242}"/>
              </a:ext>
            </a:extLst>
          </p:cNvPr>
          <p:cNvCxnSpPr>
            <a:cxnSpLocks/>
          </p:cNvCxnSpPr>
          <p:nvPr/>
        </p:nvCxnSpPr>
        <p:spPr>
          <a:xfrm>
            <a:off x="0" y="780176"/>
            <a:ext cx="1366694" cy="0"/>
          </a:xfrm>
          <a:prstGeom prst="line">
            <a:avLst/>
          </a:prstGeom>
          <a:ln w="28575">
            <a:solidFill>
              <a:srgbClr val="335B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83982E1-6981-6FE0-B99D-3A587D89B5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106204E-AEB6-314F-81C2-75F94B60523A}" type="slidenum">
              <a:rPr lang="en-GB" noProof="0" smtClean="0"/>
              <a:pPr/>
              <a:t>37</a:t>
            </a:fld>
            <a:endParaRPr lang="en-GB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213766-3591-5001-4223-7790C8EB3E84}"/>
              </a:ext>
            </a:extLst>
          </p:cNvPr>
          <p:cNvSpPr txBox="1"/>
          <p:nvPr/>
        </p:nvSpPr>
        <p:spPr>
          <a:xfrm>
            <a:off x="234579" y="342575"/>
            <a:ext cx="897535" cy="888683"/>
          </a:xfrm>
          <a:prstGeom prst="roundRect">
            <a:avLst>
              <a:gd name="adj" fmla="val 29099"/>
            </a:avLst>
          </a:prstGeom>
          <a:solidFill>
            <a:schemeClr val="tx2">
              <a:lumMod val="75000"/>
            </a:schemeClr>
          </a:solidFill>
          <a:ln>
            <a:solidFill>
              <a:srgbClr val="335B74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endParaRPr lang="en-GB" sz="4800" noProof="0" dirty="0">
              <a:solidFill>
                <a:schemeClr val="bg1"/>
              </a:solidFill>
              <a:latin typeface="Verdana Pro Cond" panose="020B0606030504040204" pitchFamily="34" charset="0"/>
              <a:cs typeface="Aharoni" panose="02010803020104030203" pitchFamily="2" charset="-79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961D051-A7EC-3874-7C96-4DA5571BABC1}"/>
              </a:ext>
            </a:extLst>
          </p:cNvPr>
          <p:cNvSpPr/>
          <p:nvPr/>
        </p:nvSpPr>
        <p:spPr>
          <a:xfrm>
            <a:off x="1366694" y="342575"/>
            <a:ext cx="10659844" cy="876626"/>
          </a:xfrm>
          <a:prstGeom prst="roundRect">
            <a:avLst/>
          </a:prstGeom>
          <a:noFill/>
          <a:ln w="28575">
            <a:solidFill>
              <a:srgbClr val="335B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178B89E-693D-49FC-3B7F-032565693DA7}"/>
              </a:ext>
            </a:extLst>
          </p:cNvPr>
          <p:cNvSpPr txBox="1"/>
          <p:nvPr/>
        </p:nvSpPr>
        <p:spPr>
          <a:xfrm>
            <a:off x="1132114" y="549343"/>
            <a:ext cx="89598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>
              <a:spcBef>
                <a:spcPts val="600"/>
              </a:spcBef>
              <a:spcAft>
                <a:spcPts val="600"/>
              </a:spcAft>
            </a:pPr>
            <a:r>
              <a:rPr lang="en-GB" sz="2400" noProof="0" dirty="0">
                <a:solidFill>
                  <a:srgbClr val="335B7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Know more about the project…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C6E2BC07-874C-F7FD-E183-51348372FD1A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2026538" y="778966"/>
            <a:ext cx="165462" cy="1922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9">
            <a:extLst>
              <a:ext uri="{FF2B5EF4-FFF2-40B4-BE49-F238E27FC236}">
                <a16:creationId xmlns:a16="http://schemas.microsoft.com/office/drawing/2014/main" id="{E8147A0F-AD7F-4D22-6CD2-3DD90DC2A7F8}"/>
              </a:ext>
            </a:extLst>
          </p:cNvPr>
          <p:cNvSpPr txBox="1">
            <a:spLocks/>
          </p:cNvSpPr>
          <p:nvPr/>
        </p:nvSpPr>
        <p:spPr>
          <a:xfrm>
            <a:off x="352425" y="6473721"/>
            <a:ext cx="656925" cy="256797"/>
          </a:xfrm>
          <a:prstGeom prst="rect">
            <a:avLst/>
          </a:prstGeom>
        </p:spPr>
        <p:txBody>
          <a:bodyPr anchor="t"/>
          <a:lstStyle>
            <a:defPPr>
              <a:defRPr lang="es-ES_tradnl"/>
            </a:defPPr>
            <a:lvl1pPr marL="0" algn="l" defTabSz="914377" rtl="0" eaLnBrk="1" latinLnBrk="0" hangingPunct="1">
              <a:defRPr sz="9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06204E-AEB6-314F-81C2-75F94B60523A}" type="slidenum">
              <a:rPr lang="en-GB" noProof="0" smtClean="0"/>
              <a:pPr/>
              <a:t>37</a:t>
            </a:fld>
            <a:endParaRPr lang="en-GB" noProof="0" dirty="0"/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EE7CB31E-764B-F6E9-C411-42EE20087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7323" y="5952529"/>
            <a:ext cx="1222574" cy="7471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7FF8517-F81D-160E-9E83-9FA319C69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106" y="1574304"/>
            <a:ext cx="4778315" cy="2692895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FDC2A03-1C8A-D04D-3C6B-301F91020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95" y="4081894"/>
            <a:ext cx="3650296" cy="24335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18902DD-B95A-B139-46B3-0E81F488CA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3897" y="2934549"/>
            <a:ext cx="2731996" cy="301798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0CCA122-7C36-7013-881F-95EE1DAB0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350" y="1785239"/>
            <a:ext cx="5202782" cy="876627"/>
          </a:xfrm>
          <a:prstGeom prst="rect">
            <a:avLst/>
          </a:prstGeom>
        </p:spPr>
      </p:pic>
      <p:sp>
        <p:nvSpPr>
          <p:cNvPr id="29" name="Flecha: curvada hacia arriba 28">
            <a:extLst>
              <a:ext uri="{FF2B5EF4-FFF2-40B4-BE49-F238E27FC236}">
                <a16:creationId xmlns:a16="http://schemas.microsoft.com/office/drawing/2014/main" id="{F5C2D1F3-FFBF-4B0D-7A0A-7F304EAAA354}"/>
              </a:ext>
            </a:extLst>
          </p:cNvPr>
          <p:cNvSpPr/>
          <p:nvPr/>
        </p:nvSpPr>
        <p:spPr>
          <a:xfrm rot="19272417">
            <a:off x="6602925" y="5128006"/>
            <a:ext cx="3222182" cy="1211064"/>
          </a:xfrm>
          <a:prstGeom prst="curvedUpArrow">
            <a:avLst>
              <a:gd name="adj1" fmla="val 27220"/>
              <a:gd name="adj2" fmla="val 89209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9371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3918018-8F57-6C10-8CA8-E53FDC214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6997"/>
          <a:stretch/>
        </p:blipFill>
        <p:spPr>
          <a:xfrm>
            <a:off x="4682143" y="6181575"/>
            <a:ext cx="2336485" cy="4706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E02DC0F-0D72-73AF-BF5A-C5F05DA79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086" y="5527115"/>
            <a:ext cx="3364598" cy="53769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476C37C-5893-5EAE-7815-BE0AEC1343F0}"/>
              </a:ext>
            </a:extLst>
          </p:cNvPr>
          <p:cNvSpPr txBox="1"/>
          <p:nvPr/>
        </p:nvSpPr>
        <p:spPr>
          <a:xfrm>
            <a:off x="1613936" y="1556477"/>
            <a:ext cx="8964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haroni" panose="02010803020104030203" pitchFamily="2" charset="-79"/>
              </a:rPr>
              <a:t>Thank you ;)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8E96463-10D7-D976-1462-ED698B6EB03B}"/>
              </a:ext>
            </a:extLst>
          </p:cNvPr>
          <p:cNvSpPr/>
          <p:nvPr/>
        </p:nvSpPr>
        <p:spPr>
          <a:xfrm>
            <a:off x="2046789" y="2890391"/>
            <a:ext cx="80793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noProof="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Área de Innovación – FEGA, O.A - ITACyL</a:t>
            </a:r>
          </a:p>
          <a:p>
            <a:pPr algn="ctr"/>
            <a:r>
              <a:rPr lang="en-GB" sz="2800" b="1" noProof="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innovacion.ad@fega.es</a:t>
            </a:r>
            <a:r>
              <a:rPr lang="en-GB" sz="2800" b="1" noProof="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&amp; </a:t>
            </a:r>
            <a:r>
              <a:rPr lang="en-GB" sz="2800" b="1" u="sng" noProof="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nafgarda@itacyl.es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89DAB72E-3E38-C5F7-0D46-6A439BA6020A}"/>
              </a:ext>
            </a:extLst>
          </p:cNvPr>
          <p:cNvCxnSpPr>
            <a:cxnSpLocks/>
          </p:cNvCxnSpPr>
          <p:nvPr/>
        </p:nvCxnSpPr>
        <p:spPr>
          <a:xfrm>
            <a:off x="-19049" y="5447615"/>
            <a:ext cx="12211049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9FCE7E5F-608D-3AA3-1140-2468BEAA7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62" y="5901190"/>
            <a:ext cx="3186498" cy="6660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9F0528F-3D9C-4F23-7246-4E88D12E52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6411" y="5795961"/>
            <a:ext cx="3677727" cy="77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989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4.0.5919"/>
  <p:tag name="SLIDO_PRESENTATION_ID" val="7db417ca-893e-4285-a019-656245a1c082"/>
  <p:tag name="SLIDO_EVENT_UUID" val="32234023-b0ec-4a25-9732-01243af994cb"/>
  <p:tag name="SLIDO_EVENT_SECTION_UUID" val="2a04e3db-5d44-4ff4-8036-727bc2dbf662"/>
</p:tagLst>
</file>

<file path=ppt/theme/theme1.xml><?xml version="1.0" encoding="utf-8"?>
<a:theme xmlns:a="http://schemas.openxmlformats.org/drawingml/2006/main" name="MODELOS GRUPO TRAGSA">
  <a:themeElements>
    <a:clrScheme name="SIEX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518089"/>
      </a:accent1>
      <a:accent2>
        <a:srgbClr val="6C9EA8"/>
      </a:accent2>
      <a:accent3>
        <a:srgbClr val="8CB2BA"/>
      </a:accent3>
      <a:accent4>
        <a:srgbClr val="9FBFC5"/>
      </a:accent4>
      <a:accent5>
        <a:srgbClr val="BCD2D6"/>
      </a:accent5>
      <a:accent6>
        <a:srgbClr val="BAD8C4"/>
      </a:accent6>
      <a:hlink>
        <a:srgbClr val="6EAC1C"/>
      </a:hlink>
      <a:folHlink>
        <a:srgbClr val="B26B0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plantilla_siex" id="{FC924540-0145-4AEB-A0AA-1AC07C1842DC}" vid="{274B355D-C8C2-4D62-BEB1-02443CF87C3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33F40A4D60CC4D86BCF2E6FF8AC177" ma:contentTypeVersion="19" ma:contentTypeDescription="Crear nuevo documento." ma:contentTypeScope="" ma:versionID="8c5b0d78874957ecc1e879b9b307c5df">
  <xsd:schema xmlns:xsd="http://www.w3.org/2001/XMLSchema" xmlns:xs="http://www.w3.org/2001/XMLSchema" xmlns:p="http://schemas.microsoft.com/office/2006/metadata/properties" xmlns:ns3="945b942c-a6f7-4110-8d20-355b7564370a" xmlns:ns4="cf5e2a15-109e-4905-9f7e-4f66f1377daa" targetNamespace="http://schemas.microsoft.com/office/2006/metadata/properties" ma:root="true" ma:fieldsID="4eae9ef5ad546f5f6456ba6bf7545f07" ns3:_="" ns4:_="">
    <xsd:import namespace="945b942c-a6f7-4110-8d20-355b7564370a"/>
    <xsd:import namespace="cf5e2a15-109e-4905-9f7e-4f66f1377da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b942c-a6f7-4110-8d20-355b756437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5e2a15-109e-4905-9f7e-4f66f1377daa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45b942c-a6f7-4110-8d20-355b7564370a" xsi:nil="true"/>
  </documentManagement>
</p:properties>
</file>

<file path=customXml/itemProps1.xml><?xml version="1.0" encoding="utf-8"?>
<ds:datastoreItem xmlns:ds="http://schemas.openxmlformats.org/officeDocument/2006/customXml" ds:itemID="{EF07F2FE-AD92-4E50-85E9-FA6CEE19A7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055E9B-6266-4D78-8595-8B33BACCE4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5b942c-a6f7-4110-8d20-355b7564370a"/>
    <ds:schemaRef ds:uri="cf5e2a15-109e-4905-9f7e-4f66f1377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555425E-6A9F-4067-8ADA-FFBE1DF9C209}">
  <ds:schemaRefs>
    <ds:schemaRef ds:uri="http://purl.org/dc/dcmitype/"/>
    <ds:schemaRef ds:uri="http://schemas.microsoft.com/office/2006/documentManagement/types"/>
    <ds:schemaRef ds:uri="cf5e2a15-109e-4905-9f7e-4f66f1377daa"/>
    <ds:schemaRef ds:uri="http://schemas.microsoft.com/office/infopath/2007/PartnerControls"/>
    <ds:schemaRef ds:uri="http://purl.org/dc/elements/1.1/"/>
    <ds:schemaRef ds:uri="945b942c-a6f7-4110-8d20-355b7564370a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SIEX_Presentación Plenaria_05052021</Template>
  <TotalTime>23781</TotalTime>
  <Words>1116</Words>
  <Application>Microsoft Office PowerPoint</Application>
  <PresentationFormat>Widescreen</PresentationFormat>
  <Paragraphs>202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MODELOS GRUPO TRAGSA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TRAGSA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Isla Rodriguez, Maria Pilar</dc:creator>
  <cp:lastModifiedBy>David A Nafría García</cp:lastModifiedBy>
  <cp:revision>1254</cp:revision>
  <dcterms:created xsi:type="dcterms:W3CDTF">2021-04-14T08:09:00Z</dcterms:created>
  <dcterms:modified xsi:type="dcterms:W3CDTF">2026-09-08T08:42:55Z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0x010100C133F40A4D60CC4D86BCF2E6FF8AC177</vt:lpwstr>
  </property>
</Properties>
</file>