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3">
  <p:sldMasterIdLst>
    <p:sldMasterId id="2147483660" r:id="rId4"/>
  </p:sldMasterIdLst>
  <p:notesMasterIdLst>
    <p:notesMasterId r:id="rId42"/>
  </p:notesMasterIdLst>
  <p:handoutMasterIdLst>
    <p:handoutMasterId r:id="rId43"/>
  </p:handoutMasterIdLst>
  <p:sldIdLst>
    <p:sldId id="445" r:id="rId5"/>
    <p:sldId id="599" r:id="rId6"/>
    <p:sldId id="496" r:id="rId7"/>
    <p:sldId id="449" r:id="rId8"/>
    <p:sldId id="506" r:id="rId9"/>
    <p:sldId id="503" r:id="rId10"/>
    <p:sldId id="579" r:id="rId11"/>
    <p:sldId id="580" r:id="rId12"/>
    <p:sldId id="584" r:id="rId13"/>
    <p:sldId id="583" r:id="rId14"/>
    <p:sldId id="585" r:id="rId15"/>
    <p:sldId id="504" r:id="rId16"/>
    <p:sldId id="582" r:id="rId17"/>
    <p:sldId id="588" r:id="rId18"/>
    <p:sldId id="589" r:id="rId19"/>
    <p:sldId id="590" r:id="rId20"/>
    <p:sldId id="608" r:id="rId21"/>
    <p:sldId id="603" r:id="rId22"/>
    <p:sldId id="591" r:id="rId23"/>
    <p:sldId id="602" r:id="rId24"/>
    <p:sldId id="596" r:id="rId25"/>
    <p:sldId id="611" r:id="rId26"/>
    <p:sldId id="609" r:id="rId27"/>
    <p:sldId id="613" r:id="rId28"/>
    <p:sldId id="332" r:id="rId29"/>
    <p:sldId id="753" r:id="rId30"/>
    <p:sldId id="754" r:id="rId31"/>
    <p:sldId id="610" r:id="rId32"/>
    <p:sldId id="614" r:id="rId33"/>
    <p:sldId id="586" r:id="rId34"/>
    <p:sldId id="587" r:id="rId35"/>
    <p:sldId id="592" r:id="rId36"/>
    <p:sldId id="593" r:id="rId37"/>
    <p:sldId id="594" r:id="rId38"/>
    <p:sldId id="607" r:id="rId39"/>
    <p:sldId id="595" r:id="rId40"/>
    <p:sldId id="405" r:id="rId41"/>
  </p:sldIdLst>
  <p:sldSz cx="12192000" cy="6858000"/>
  <p:notesSz cx="6797675" cy="9872663"/>
  <p:custDataLst>
    <p:tags r:id="rId44"/>
  </p:custDataLst>
  <p:defaultTextStyle>
    <a:defPPr>
      <a:defRPr lang="es-ES_tradnl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BED3A8-7E7B-5AAF-5F3A-E56B55FB3CD8}" name="Sanchez Lopez, David" initials="DS" userId="S::dsanchez@fega.es::c7ebcfb1-181e-4574-95a9-085b4ea1cf9c" providerId="AD"/>
  <p188:author id="{DE7E34E8-D512-589A-DBD3-F75EB85FFE8E}" name="Moro Abellan, Marta" initials="MM" userId="S::mmoroabe@fega.es::1c716b8d-62ec-4abd-a134-34876d7e8bb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arez Saiz, Yolanda" initials="SSY" lastIdx="12" clrIdx="0">
    <p:extLst>
      <p:ext uri="{19B8F6BF-5375-455C-9EA6-DF929625EA0E}">
        <p15:presenceInfo xmlns:p15="http://schemas.microsoft.com/office/powerpoint/2012/main" userId="S-1-5-21-3372712526-1418644849-530050169-8481" providerId="AD"/>
      </p:ext>
    </p:extLst>
  </p:cmAuthor>
  <p:cmAuthor id="2" name="Fernandez Sahagun, Jessica" initials="FSJ" lastIdx="14" clrIdx="1">
    <p:extLst>
      <p:ext uri="{19B8F6BF-5375-455C-9EA6-DF929625EA0E}">
        <p15:presenceInfo xmlns:p15="http://schemas.microsoft.com/office/powerpoint/2012/main" userId="S-1-5-21-3372712526-1418644849-530050169-42446" providerId="AD"/>
      </p:ext>
    </p:extLst>
  </p:cmAuthor>
  <p:cmAuthor id="3" name="Sanchez Lopez, David" initials="SLD" lastIdx="13" clrIdx="2">
    <p:extLst>
      <p:ext uri="{19B8F6BF-5375-455C-9EA6-DF929625EA0E}">
        <p15:presenceInfo xmlns:p15="http://schemas.microsoft.com/office/powerpoint/2012/main" userId="S-1-5-21-1228941170-1518537235-1542849698-150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335B74"/>
    <a:srgbClr val="1A2E3A"/>
    <a:srgbClr val="00275A"/>
    <a:srgbClr val="5D8CBC"/>
    <a:srgbClr val="F2F5FA"/>
    <a:srgbClr val="518089"/>
    <a:srgbClr val="C83928"/>
    <a:srgbClr val="0E3967"/>
    <a:srgbClr val="336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94555-4F3A-B2CB-F539-7D80F6E05A7F}" v="249" dt="2026-09-01T11:45:55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69" autoAdjust="0"/>
    <p:restoredTop sz="95226" autoAdjust="0"/>
  </p:normalViewPr>
  <p:slideViewPr>
    <p:cSldViewPr snapToGrid="0" snapToObjects="1">
      <p:cViewPr varScale="1">
        <p:scale>
          <a:sx n="114" d="100"/>
          <a:sy n="114" d="100"/>
        </p:scale>
        <p:origin x="600" y="114"/>
      </p:cViewPr>
      <p:guideLst>
        <p:guide orient="horz" pos="2160"/>
        <p:guide pos="384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53" d="100"/>
          <a:sy n="53" d="100"/>
        </p:scale>
        <p:origin x="1986" y="84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989FA-F5E7-4950-92DD-5F594C35DDAD}" type="doc">
      <dgm:prSet loTypeId="urn:microsoft.com/office/officeart/2005/8/layout/lProcess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48C002E-E8D4-4B20-87A1-A874FA81B0F5}">
      <dgm:prSet phldrT="[Tex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b="1" noProof="0" dirty="0">
              <a:latin typeface="Calibri" panose="020F0502020204030204" pitchFamily="34" charset="0"/>
              <a:cs typeface="Calibri" panose="020F0502020204030204" pitchFamily="34" charset="0"/>
            </a:rPr>
            <a:t>For farmers</a:t>
          </a:r>
          <a:endParaRPr lang="en-GB" noProof="0" dirty="0"/>
        </a:p>
      </dgm:t>
    </dgm:pt>
    <dgm:pt modelId="{AE91EAFE-78BB-4BE0-A48E-DEBE922D5D2B}" type="parTrans" cxnId="{26B87A02-2B53-4E7B-841C-78BF506A16A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24B365B7-9C5D-4470-B1BD-50A860C1747D}" type="sibTrans" cxnId="{26B87A02-2B53-4E7B-841C-78BF506A16A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000468C-3C7F-45FE-97D3-2FB43EBAC403}">
      <dgm:prSet/>
      <dgm:spPr/>
      <dgm:t>
        <a:bodyPr/>
        <a:lstStyle/>
        <a:p>
          <a:r>
            <a:rPr lang="en-GB" b="1" noProof="0" dirty="0">
              <a:latin typeface="Calibri" panose="020F0502020204030204" pitchFamily="34" charset="0"/>
              <a:cs typeface="Calibri" panose="020F0502020204030204" pitchFamily="34" charset="0"/>
            </a:rPr>
            <a:t>For public administrations</a:t>
          </a:r>
          <a:endParaRPr lang="en-GB" noProof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36791C-BECA-4C4F-8AAE-00CA36C723D3}" type="parTrans" cxnId="{1AD63A2B-2471-4981-92C1-0EA36CA15CD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7432A37-7279-4917-A0F4-AC4629AC976B}" type="sibTrans" cxnId="{1AD63A2B-2471-4981-92C1-0EA36CA15CD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E6F7867-D518-41BD-862D-9BA678EF78EC}">
      <dgm:prSet/>
      <dgm:spPr/>
      <dgm:t>
        <a:bodyPr/>
        <a:lstStyle/>
        <a:p>
          <a:r>
            <a:rPr lang="en-GB" b="1" noProof="0" dirty="0">
              <a:latin typeface="Calibri" panose="020F0502020204030204" pitchFamily="34" charset="0"/>
              <a:cs typeface="Calibri" panose="020F0502020204030204" pitchFamily="34" charset="0"/>
            </a:rPr>
            <a:t>For society</a:t>
          </a:r>
          <a:endParaRPr lang="en-GB" noProof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A3620F-71A4-4F96-B10E-CC6355994794}" type="parTrans" cxnId="{E4B3F435-082F-4440-8CCD-323AD088132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E68D357-61D3-43AD-AF25-1961B8F1FFA8}" type="sibTrans" cxnId="{E4B3F435-082F-4440-8CCD-323AD0881322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B7352CB-5E18-422D-B294-5230F086C5A7}">
      <dgm:prSet/>
      <dgm:spPr/>
      <dgm:t>
        <a:bodyPr/>
        <a:lstStyle/>
        <a:p>
          <a:r>
            <a:rPr lang="en-GB" b="1" noProof="0" dirty="0">
              <a:latin typeface="Calibri" panose="020F0502020204030204" pitchFamily="34" charset="0"/>
              <a:cs typeface="Calibri" panose="020F0502020204030204" pitchFamily="34" charset="0"/>
            </a:rPr>
            <a:t>For environment</a:t>
          </a:r>
          <a:endParaRPr lang="en-GB" noProof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89967E8-F9D2-435D-A8E0-6F7EED96BD69}" type="parTrans" cxnId="{687EF2E6-8378-430A-AB04-60A305A04DC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562ECC5-5A14-4D49-849C-C700ED812543}" type="sibTrans" cxnId="{687EF2E6-8378-430A-AB04-60A305A04DC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45C82A2-7783-4B43-BF48-46312D2828F1}">
      <dgm:prSet phldrT="[Tex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noProof="0" dirty="0">
              <a:latin typeface="Calibri" panose="020F0502020204030204" pitchFamily="34" charset="0"/>
              <a:cs typeface="Calibri" panose="020F0502020204030204" pitchFamily="34" charset="0"/>
            </a:rPr>
            <a:t>MANAGEMENT</a:t>
          </a:r>
          <a:endParaRPr lang="en-GB" noProof="0" dirty="0"/>
        </a:p>
      </dgm:t>
    </dgm:pt>
    <dgm:pt modelId="{8189F00D-5877-411F-B06F-99B6E5D6779F}" type="parTrans" cxnId="{0FBF829A-1A6E-4541-9C29-61A789F4838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EE152C0A-6793-4D47-BF00-61756DB914B2}" type="sibTrans" cxnId="{0FBF829A-1A6E-4541-9C29-61A789F4838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0EBC070-C458-46A6-B524-A187D84CB430}">
      <dgm:prSet/>
      <dgm:spPr/>
      <dgm:t>
        <a:bodyPr/>
        <a:lstStyle/>
        <a:p>
          <a:r>
            <a:rPr lang="en-GB" noProof="0" dirty="0">
              <a:latin typeface="Calibri" panose="020F0502020204030204" pitchFamily="34" charset="0"/>
              <a:cs typeface="Calibri" panose="020F0502020204030204" pitchFamily="34" charset="0"/>
            </a:rPr>
            <a:t>POLICY ADVISORY</a:t>
          </a:r>
        </a:p>
      </dgm:t>
    </dgm:pt>
    <dgm:pt modelId="{58B19FDE-5AE2-413E-972A-4EFE87B64354}" type="parTrans" cxnId="{D24E0E93-3D8B-44C4-A16B-5124CFE18C5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E83565F-2ED2-4DAA-A56A-7E2DBDF2A900}" type="sibTrans" cxnId="{D24E0E93-3D8B-44C4-A16B-5124CFE18C5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86FFAA3-7077-4855-BF12-436B996AD81A}">
      <dgm:prSet/>
      <dgm:spPr/>
      <dgm:t>
        <a:bodyPr/>
        <a:lstStyle/>
        <a:p>
          <a:r>
            <a:rPr lang="en-GB" noProof="0" dirty="0">
              <a:latin typeface="Calibri" panose="020F0502020204030204" pitchFamily="34" charset="0"/>
              <a:cs typeface="Calibri" panose="020F0502020204030204" pitchFamily="34" charset="0"/>
            </a:rPr>
            <a:t>TRANSPARENCY</a:t>
          </a:r>
        </a:p>
      </dgm:t>
    </dgm:pt>
    <dgm:pt modelId="{23B74C07-F344-41A7-85E3-7D384FDF218C}" type="parTrans" cxnId="{0B0752BC-A85A-468A-AC8E-FD5CE66252D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AB6A967-1867-4932-9C22-5FEC3C6FC8C3}" type="sibTrans" cxnId="{0B0752BC-A85A-468A-AC8E-FD5CE66252D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C62360E-242E-44E5-83C3-0266E2E005C6}">
      <dgm:prSet/>
      <dgm:spPr/>
      <dgm:t>
        <a:bodyPr/>
        <a:lstStyle/>
        <a:p>
          <a:r>
            <a:rPr lang="en-GB" noProof="0" dirty="0">
              <a:latin typeface="Calibri" panose="020F0502020204030204" pitchFamily="34" charset="0"/>
              <a:cs typeface="Calibri" panose="020F0502020204030204" pitchFamily="34" charset="0"/>
            </a:rPr>
            <a:t>SUSTAINABILITY</a:t>
          </a:r>
        </a:p>
      </dgm:t>
    </dgm:pt>
    <dgm:pt modelId="{DBE7A697-94C0-4386-8E08-945D8780F2CE}" type="parTrans" cxnId="{FAEAF474-5E6F-4C5B-B166-F2488F09F89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89C3707-C53A-452A-BC06-C84B95D2D247}" type="sibTrans" cxnId="{FAEAF474-5E6F-4C5B-B166-F2488F09F89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1C77394-90A2-4496-A808-7B7C91B011DF}" type="pres">
      <dgm:prSet presAssocID="{E03989FA-F5E7-4950-92DD-5F594C35DDAD}" presName="theList" presStyleCnt="0">
        <dgm:presLayoutVars>
          <dgm:dir/>
          <dgm:animLvl val="lvl"/>
          <dgm:resizeHandles val="exact"/>
        </dgm:presLayoutVars>
      </dgm:prSet>
      <dgm:spPr/>
    </dgm:pt>
    <dgm:pt modelId="{72894679-7352-41FB-BA51-45F4E7D9CDCF}" type="pres">
      <dgm:prSet presAssocID="{C48C002E-E8D4-4B20-87A1-A874FA81B0F5}" presName="compNode" presStyleCnt="0"/>
      <dgm:spPr/>
    </dgm:pt>
    <dgm:pt modelId="{C7D40F3F-32E7-4D11-AD0C-CD1B9A3717B5}" type="pres">
      <dgm:prSet presAssocID="{C48C002E-E8D4-4B20-87A1-A874FA81B0F5}" presName="aNode" presStyleLbl="bgShp" presStyleIdx="0" presStyleCnt="4"/>
      <dgm:spPr/>
    </dgm:pt>
    <dgm:pt modelId="{73C09604-162B-456D-97B2-C2C92D7C9AB6}" type="pres">
      <dgm:prSet presAssocID="{C48C002E-E8D4-4B20-87A1-A874FA81B0F5}" presName="textNode" presStyleLbl="bgShp" presStyleIdx="0" presStyleCnt="4"/>
      <dgm:spPr/>
    </dgm:pt>
    <dgm:pt modelId="{1892F755-50A7-4E83-9214-616E7C63AAF3}" type="pres">
      <dgm:prSet presAssocID="{C48C002E-E8D4-4B20-87A1-A874FA81B0F5}" presName="compChildNode" presStyleCnt="0"/>
      <dgm:spPr/>
    </dgm:pt>
    <dgm:pt modelId="{71B19D73-7470-4D16-8050-786082B9A377}" type="pres">
      <dgm:prSet presAssocID="{C48C002E-E8D4-4B20-87A1-A874FA81B0F5}" presName="theInnerList" presStyleCnt="0"/>
      <dgm:spPr/>
    </dgm:pt>
    <dgm:pt modelId="{F55B15CD-FB4C-4577-976B-03C1927F2D8C}" type="pres">
      <dgm:prSet presAssocID="{C45C82A2-7783-4B43-BF48-46312D2828F1}" presName="childNode" presStyleLbl="node1" presStyleIdx="0" presStyleCnt="4">
        <dgm:presLayoutVars>
          <dgm:bulletEnabled val="1"/>
        </dgm:presLayoutVars>
      </dgm:prSet>
      <dgm:spPr/>
    </dgm:pt>
    <dgm:pt modelId="{43EC46E8-E188-4475-90E3-73E5699FB79F}" type="pres">
      <dgm:prSet presAssocID="{C48C002E-E8D4-4B20-87A1-A874FA81B0F5}" presName="aSpace" presStyleCnt="0"/>
      <dgm:spPr/>
    </dgm:pt>
    <dgm:pt modelId="{61517549-306A-4927-AE76-CAF45CAD6A8A}" type="pres">
      <dgm:prSet presAssocID="{1000468C-3C7F-45FE-97D3-2FB43EBAC403}" presName="compNode" presStyleCnt="0"/>
      <dgm:spPr/>
    </dgm:pt>
    <dgm:pt modelId="{239BA7FA-3F04-4228-ABCE-BBCCB49AB759}" type="pres">
      <dgm:prSet presAssocID="{1000468C-3C7F-45FE-97D3-2FB43EBAC403}" presName="aNode" presStyleLbl="bgShp" presStyleIdx="1" presStyleCnt="4"/>
      <dgm:spPr/>
    </dgm:pt>
    <dgm:pt modelId="{057EE21E-91FF-490B-9910-1D67D3C0B399}" type="pres">
      <dgm:prSet presAssocID="{1000468C-3C7F-45FE-97D3-2FB43EBAC403}" presName="textNode" presStyleLbl="bgShp" presStyleIdx="1" presStyleCnt="4"/>
      <dgm:spPr/>
    </dgm:pt>
    <dgm:pt modelId="{2FAFC5F0-6F44-47A6-AFEB-65FB819F136C}" type="pres">
      <dgm:prSet presAssocID="{1000468C-3C7F-45FE-97D3-2FB43EBAC403}" presName="compChildNode" presStyleCnt="0"/>
      <dgm:spPr/>
    </dgm:pt>
    <dgm:pt modelId="{8BF2629B-C1AE-421B-AECC-77B10513C8C2}" type="pres">
      <dgm:prSet presAssocID="{1000468C-3C7F-45FE-97D3-2FB43EBAC403}" presName="theInnerList" presStyleCnt="0"/>
      <dgm:spPr/>
    </dgm:pt>
    <dgm:pt modelId="{915D28F8-1312-4569-8DB0-1EB724EEDD44}" type="pres">
      <dgm:prSet presAssocID="{80EBC070-C458-46A6-B524-A187D84CB430}" presName="childNode" presStyleLbl="node1" presStyleIdx="1" presStyleCnt="4">
        <dgm:presLayoutVars>
          <dgm:bulletEnabled val="1"/>
        </dgm:presLayoutVars>
      </dgm:prSet>
      <dgm:spPr/>
    </dgm:pt>
    <dgm:pt modelId="{943F865A-041E-4B2D-8E6C-A16C3E276DB8}" type="pres">
      <dgm:prSet presAssocID="{1000468C-3C7F-45FE-97D3-2FB43EBAC403}" presName="aSpace" presStyleCnt="0"/>
      <dgm:spPr/>
    </dgm:pt>
    <dgm:pt modelId="{4AD57EF6-830D-4868-9754-370EC8424B82}" type="pres">
      <dgm:prSet presAssocID="{3E6F7867-D518-41BD-862D-9BA678EF78EC}" presName="compNode" presStyleCnt="0"/>
      <dgm:spPr/>
    </dgm:pt>
    <dgm:pt modelId="{9D29E28A-4DBE-4384-961C-44C9977A2DCE}" type="pres">
      <dgm:prSet presAssocID="{3E6F7867-D518-41BD-862D-9BA678EF78EC}" presName="aNode" presStyleLbl="bgShp" presStyleIdx="2" presStyleCnt="4"/>
      <dgm:spPr/>
    </dgm:pt>
    <dgm:pt modelId="{C5A7E3D0-F914-47DD-92BD-55E38BA9F513}" type="pres">
      <dgm:prSet presAssocID="{3E6F7867-D518-41BD-862D-9BA678EF78EC}" presName="textNode" presStyleLbl="bgShp" presStyleIdx="2" presStyleCnt="4"/>
      <dgm:spPr/>
    </dgm:pt>
    <dgm:pt modelId="{8C5FC8F6-FECA-4F82-B9F8-24931207D998}" type="pres">
      <dgm:prSet presAssocID="{3E6F7867-D518-41BD-862D-9BA678EF78EC}" presName="compChildNode" presStyleCnt="0"/>
      <dgm:spPr/>
    </dgm:pt>
    <dgm:pt modelId="{38E0C5F3-39D0-4450-94C2-D2D671480A6E}" type="pres">
      <dgm:prSet presAssocID="{3E6F7867-D518-41BD-862D-9BA678EF78EC}" presName="theInnerList" presStyleCnt="0"/>
      <dgm:spPr/>
    </dgm:pt>
    <dgm:pt modelId="{8493E04A-4467-47FF-81A0-E44FF347DC2F}" type="pres">
      <dgm:prSet presAssocID="{A86FFAA3-7077-4855-BF12-436B996AD81A}" presName="childNode" presStyleLbl="node1" presStyleIdx="2" presStyleCnt="4">
        <dgm:presLayoutVars>
          <dgm:bulletEnabled val="1"/>
        </dgm:presLayoutVars>
      </dgm:prSet>
      <dgm:spPr/>
    </dgm:pt>
    <dgm:pt modelId="{F292F797-F1B3-4F95-81EE-50CBEC7AA476}" type="pres">
      <dgm:prSet presAssocID="{3E6F7867-D518-41BD-862D-9BA678EF78EC}" presName="aSpace" presStyleCnt="0"/>
      <dgm:spPr/>
    </dgm:pt>
    <dgm:pt modelId="{930F5D38-5C39-4E51-AB53-CE85D5255B97}" type="pres">
      <dgm:prSet presAssocID="{BB7352CB-5E18-422D-B294-5230F086C5A7}" presName="compNode" presStyleCnt="0"/>
      <dgm:spPr/>
    </dgm:pt>
    <dgm:pt modelId="{B6FDBC7B-4C76-4E09-86E0-4E0402BE070F}" type="pres">
      <dgm:prSet presAssocID="{BB7352CB-5E18-422D-B294-5230F086C5A7}" presName="aNode" presStyleLbl="bgShp" presStyleIdx="3" presStyleCnt="4"/>
      <dgm:spPr/>
    </dgm:pt>
    <dgm:pt modelId="{973D50C1-3182-49EF-A1D3-3CF122E995F2}" type="pres">
      <dgm:prSet presAssocID="{BB7352CB-5E18-422D-B294-5230F086C5A7}" presName="textNode" presStyleLbl="bgShp" presStyleIdx="3" presStyleCnt="4"/>
      <dgm:spPr/>
    </dgm:pt>
    <dgm:pt modelId="{7DF2FA75-4862-40A9-A09D-1914441846B3}" type="pres">
      <dgm:prSet presAssocID="{BB7352CB-5E18-422D-B294-5230F086C5A7}" presName="compChildNode" presStyleCnt="0"/>
      <dgm:spPr/>
    </dgm:pt>
    <dgm:pt modelId="{4DC07A99-2B35-4282-8AAD-16E1C2F13410}" type="pres">
      <dgm:prSet presAssocID="{BB7352CB-5E18-422D-B294-5230F086C5A7}" presName="theInnerList" presStyleCnt="0"/>
      <dgm:spPr/>
    </dgm:pt>
    <dgm:pt modelId="{FC33CCE5-D874-4C78-A460-DAE5ADAD5F3E}" type="pres">
      <dgm:prSet presAssocID="{5C62360E-242E-44E5-83C3-0266E2E005C6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26B87A02-2B53-4E7B-841C-78BF506A16A1}" srcId="{E03989FA-F5E7-4950-92DD-5F594C35DDAD}" destId="{C48C002E-E8D4-4B20-87A1-A874FA81B0F5}" srcOrd="0" destOrd="0" parTransId="{AE91EAFE-78BB-4BE0-A48E-DEBE922D5D2B}" sibTransId="{24B365B7-9C5D-4470-B1BD-50A860C1747D}"/>
    <dgm:cxn modelId="{0773680D-00DD-4078-B2A4-6677D63021BB}" type="presOf" srcId="{3E6F7867-D518-41BD-862D-9BA678EF78EC}" destId="{9D29E28A-4DBE-4384-961C-44C9977A2DCE}" srcOrd="0" destOrd="0" presId="urn:microsoft.com/office/officeart/2005/8/layout/lProcess2"/>
    <dgm:cxn modelId="{27C7560D-EEA5-4440-8AF8-E32D671891A2}" type="presOf" srcId="{80EBC070-C458-46A6-B524-A187D84CB430}" destId="{915D28F8-1312-4569-8DB0-1EB724EEDD44}" srcOrd="0" destOrd="0" presId="urn:microsoft.com/office/officeart/2005/8/layout/lProcess2"/>
    <dgm:cxn modelId="{1D527927-08EB-4F69-850A-520A7D74BB99}" type="presOf" srcId="{5C62360E-242E-44E5-83C3-0266E2E005C6}" destId="{FC33CCE5-D874-4C78-A460-DAE5ADAD5F3E}" srcOrd="0" destOrd="0" presId="urn:microsoft.com/office/officeart/2005/8/layout/lProcess2"/>
    <dgm:cxn modelId="{1AD63A2B-2471-4981-92C1-0EA36CA15CDA}" srcId="{E03989FA-F5E7-4950-92DD-5F594C35DDAD}" destId="{1000468C-3C7F-45FE-97D3-2FB43EBAC403}" srcOrd="1" destOrd="0" parTransId="{5336791C-BECA-4C4F-8AAE-00CA36C723D3}" sibTransId="{67432A37-7279-4917-A0F4-AC4629AC976B}"/>
    <dgm:cxn modelId="{2F71E52B-B137-47C7-8902-5113C7FB9B3B}" type="presOf" srcId="{A86FFAA3-7077-4855-BF12-436B996AD81A}" destId="{8493E04A-4467-47FF-81A0-E44FF347DC2F}" srcOrd="0" destOrd="0" presId="urn:microsoft.com/office/officeart/2005/8/layout/lProcess2"/>
    <dgm:cxn modelId="{0F45FD32-D226-42D6-99AB-42665E42A4DA}" type="presOf" srcId="{C45C82A2-7783-4B43-BF48-46312D2828F1}" destId="{F55B15CD-FB4C-4577-976B-03C1927F2D8C}" srcOrd="0" destOrd="0" presId="urn:microsoft.com/office/officeart/2005/8/layout/lProcess2"/>
    <dgm:cxn modelId="{E4B3F435-082F-4440-8CCD-323AD0881322}" srcId="{E03989FA-F5E7-4950-92DD-5F594C35DDAD}" destId="{3E6F7867-D518-41BD-862D-9BA678EF78EC}" srcOrd="2" destOrd="0" parTransId="{CCA3620F-71A4-4F96-B10E-CC6355994794}" sibTransId="{9E68D357-61D3-43AD-AF25-1961B8F1FFA8}"/>
    <dgm:cxn modelId="{4FA8B240-3A22-441D-A252-2622DF8D9058}" type="presOf" srcId="{BB7352CB-5E18-422D-B294-5230F086C5A7}" destId="{973D50C1-3182-49EF-A1D3-3CF122E995F2}" srcOrd="1" destOrd="0" presId="urn:microsoft.com/office/officeart/2005/8/layout/lProcess2"/>
    <dgm:cxn modelId="{988D2E6C-5EFC-4960-84C8-116B2BD826CF}" type="presOf" srcId="{BB7352CB-5E18-422D-B294-5230F086C5A7}" destId="{B6FDBC7B-4C76-4E09-86E0-4E0402BE070F}" srcOrd="0" destOrd="0" presId="urn:microsoft.com/office/officeart/2005/8/layout/lProcess2"/>
    <dgm:cxn modelId="{FAEAF474-5E6F-4C5B-B166-F2488F09F898}" srcId="{BB7352CB-5E18-422D-B294-5230F086C5A7}" destId="{5C62360E-242E-44E5-83C3-0266E2E005C6}" srcOrd="0" destOrd="0" parTransId="{DBE7A697-94C0-4386-8E08-945D8780F2CE}" sibTransId="{D89C3707-C53A-452A-BC06-C84B95D2D247}"/>
    <dgm:cxn modelId="{ED9CB475-6AA0-4619-8EB6-F5753BD28CF1}" type="presOf" srcId="{E03989FA-F5E7-4950-92DD-5F594C35DDAD}" destId="{01C77394-90A2-4496-A808-7B7C91B011DF}" srcOrd="0" destOrd="0" presId="urn:microsoft.com/office/officeart/2005/8/layout/lProcess2"/>
    <dgm:cxn modelId="{58DD467C-8D1A-4E22-A49C-EC9BD34457E5}" type="presOf" srcId="{1000468C-3C7F-45FE-97D3-2FB43EBAC403}" destId="{057EE21E-91FF-490B-9910-1D67D3C0B399}" srcOrd="1" destOrd="0" presId="urn:microsoft.com/office/officeart/2005/8/layout/lProcess2"/>
    <dgm:cxn modelId="{49393980-FBBA-47DE-9113-8098586CD989}" type="presOf" srcId="{C48C002E-E8D4-4B20-87A1-A874FA81B0F5}" destId="{C7D40F3F-32E7-4D11-AD0C-CD1B9A3717B5}" srcOrd="0" destOrd="0" presId="urn:microsoft.com/office/officeart/2005/8/layout/lProcess2"/>
    <dgm:cxn modelId="{D24E0E93-3D8B-44C4-A16B-5124CFE18C58}" srcId="{1000468C-3C7F-45FE-97D3-2FB43EBAC403}" destId="{80EBC070-C458-46A6-B524-A187D84CB430}" srcOrd="0" destOrd="0" parTransId="{58B19FDE-5AE2-413E-972A-4EFE87B64354}" sibTransId="{AE83565F-2ED2-4DAA-A56A-7E2DBDF2A900}"/>
    <dgm:cxn modelId="{0FBF829A-1A6E-4541-9C29-61A789F48389}" srcId="{C48C002E-E8D4-4B20-87A1-A874FA81B0F5}" destId="{C45C82A2-7783-4B43-BF48-46312D2828F1}" srcOrd="0" destOrd="0" parTransId="{8189F00D-5877-411F-B06F-99B6E5D6779F}" sibTransId="{EE152C0A-6793-4D47-BF00-61756DB914B2}"/>
    <dgm:cxn modelId="{FD539CB1-C3BB-4D75-9440-795EB52A6AED}" type="presOf" srcId="{3E6F7867-D518-41BD-862D-9BA678EF78EC}" destId="{C5A7E3D0-F914-47DD-92BD-55E38BA9F513}" srcOrd="1" destOrd="0" presId="urn:microsoft.com/office/officeart/2005/8/layout/lProcess2"/>
    <dgm:cxn modelId="{0B0752BC-A85A-468A-AC8E-FD5CE66252D1}" srcId="{3E6F7867-D518-41BD-862D-9BA678EF78EC}" destId="{A86FFAA3-7077-4855-BF12-436B996AD81A}" srcOrd="0" destOrd="0" parTransId="{23B74C07-F344-41A7-85E3-7D384FDF218C}" sibTransId="{7AB6A967-1867-4932-9C22-5FEC3C6FC8C3}"/>
    <dgm:cxn modelId="{0CC9C6BC-1123-4FF5-AD92-B2F974B39676}" type="presOf" srcId="{1000468C-3C7F-45FE-97D3-2FB43EBAC403}" destId="{239BA7FA-3F04-4228-ABCE-BBCCB49AB759}" srcOrd="0" destOrd="0" presId="urn:microsoft.com/office/officeart/2005/8/layout/lProcess2"/>
    <dgm:cxn modelId="{0F9E5BD5-01FB-4C6E-A50C-FB51D5E28EB8}" type="presOf" srcId="{C48C002E-E8D4-4B20-87A1-A874FA81B0F5}" destId="{73C09604-162B-456D-97B2-C2C92D7C9AB6}" srcOrd="1" destOrd="0" presId="urn:microsoft.com/office/officeart/2005/8/layout/lProcess2"/>
    <dgm:cxn modelId="{687EF2E6-8378-430A-AB04-60A305A04DCB}" srcId="{E03989FA-F5E7-4950-92DD-5F594C35DDAD}" destId="{BB7352CB-5E18-422D-B294-5230F086C5A7}" srcOrd="3" destOrd="0" parTransId="{389967E8-F9D2-435D-A8E0-6F7EED96BD69}" sibTransId="{6562ECC5-5A14-4D49-849C-C700ED812543}"/>
    <dgm:cxn modelId="{1E9D7696-A291-475C-A8CC-EAB1F587C60E}" type="presParOf" srcId="{01C77394-90A2-4496-A808-7B7C91B011DF}" destId="{72894679-7352-41FB-BA51-45F4E7D9CDCF}" srcOrd="0" destOrd="0" presId="urn:microsoft.com/office/officeart/2005/8/layout/lProcess2"/>
    <dgm:cxn modelId="{D1A841E2-25E6-4942-88F0-8C8E1B6DA3EB}" type="presParOf" srcId="{72894679-7352-41FB-BA51-45F4E7D9CDCF}" destId="{C7D40F3F-32E7-4D11-AD0C-CD1B9A3717B5}" srcOrd="0" destOrd="0" presId="urn:microsoft.com/office/officeart/2005/8/layout/lProcess2"/>
    <dgm:cxn modelId="{86FCF2A0-00C0-4773-8685-27F4B9874CD4}" type="presParOf" srcId="{72894679-7352-41FB-BA51-45F4E7D9CDCF}" destId="{73C09604-162B-456D-97B2-C2C92D7C9AB6}" srcOrd="1" destOrd="0" presId="urn:microsoft.com/office/officeart/2005/8/layout/lProcess2"/>
    <dgm:cxn modelId="{847DF977-E4F9-4B37-90A7-F08C475FD60E}" type="presParOf" srcId="{72894679-7352-41FB-BA51-45F4E7D9CDCF}" destId="{1892F755-50A7-4E83-9214-616E7C63AAF3}" srcOrd="2" destOrd="0" presId="urn:microsoft.com/office/officeart/2005/8/layout/lProcess2"/>
    <dgm:cxn modelId="{942BEC2D-4C20-479B-85DF-7062104296E3}" type="presParOf" srcId="{1892F755-50A7-4E83-9214-616E7C63AAF3}" destId="{71B19D73-7470-4D16-8050-786082B9A377}" srcOrd="0" destOrd="0" presId="urn:microsoft.com/office/officeart/2005/8/layout/lProcess2"/>
    <dgm:cxn modelId="{2F894F0B-D60A-4FC6-B792-9C2B8FBD1B95}" type="presParOf" srcId="{71B19D73-7470-4D16-8050-786082B9A377}" destId="{F55B15CD-FB4C-4577-976B-03C1927F2D8C}" srcOrd="0" destOrd="0" presId="urn:microsoft.com/office/officeart/2005/8/layout/lProcess2"/>
    <dgm:cxn modelId="{910B8BAB-B518-4F78-8E6F-294752419760}" type="presParOf" srcId="{01C77394-90A2-4496-A808-7B7C91B011DF}" destId="{43EC46E8-E188-4475-90E3-73E5699FB79F}" srcOrd="1" destOrd="0" presId="urn:microsoft.com/office/officeart/2005/8/layout/lProcess2"/>
    <dgm:cxn modelId="{55403441-EAA4-4D6A-B2EE-D9BAFB2BAF6A}" type="presParOf" srcId="{01C77394-90A2-4496-A808-7B7C91B011DF}" destId="{61517549-306A-4927-AE76-CAF45CAD6A8A}" srcOrd="2" destOrd="0" presId="urn:microsoft.com/office/officeart/2005/8/layout/lProcess2"/>
    <dgm:cxn modelId="{35934816-D552-4ACE-B3AA-DB4775A2D85B}" type="presParOf" srcId="{61517549-306A-4927-AE76-CAF45CAD6A8A}" destId="{239BA7FA-3F04-4228-ABCE-BBCCB49AB759}" srcOrd="0" destOrd="0" presId="urn:microsoft.com/office/officeart/2005/8/layout/lProcess2"/>
    <dgm:cxn modelId="{75D65AA2-6726-4E5E-8447-A5C0D3B2F19B}" type="presParOf" srcId="{61517549-306A-4927-AE76-CAF45CAD6A8A}" destId="{057EE21E-91FF-490B-9910-1D67D3C0B399}" srcOrd="1" destOrd="0" presId="urn:microsoft.com/office/officeart/2005/8/layout/lProcess2"/>
    <dgm:cxn modelId="{47C01ABC-34AF-410A-BE0A-0893C8B8D768}" type="presParOf" srcId="{61517549-306A-4927-AE76-CAF45CAD6A8A}" destId="{2FAFC5F0-6F44-47A6-AFEB-65FB819F136C}" srcOrd="2" destOrd="0" presId="urn:microsoft.com/office/officeart/2005/8/layout/lProcess2"/>
    <dgm:cxn modelId="{EA3C6BA4-CC2A-4C9A-8E2A-C659A167EBBD}" type="presParOf" srcId="{2FAFC5F0-6F44-47A6-AFEB-65FB819F136C}" destId="{8BF2629B-C1AE-421B-AECC-77B10513C8C2}" srcOrd="0" destOrd="0" presId="urn:microsoft.com/office/officeart/2005/8/layout/lProcess2"/>
    <dgm:cxn modelId="{2291BACF-F7AD-4B46-83DF-F29869E0486B}" type="presParOf" srcId="{8BF2629B-C1AE-421B-AECC-77B10513C8C2}" destId="{915D28F8-1312-4569-8DB0-1EB724EEDD44}" srcOrd="0" destOrd="0" presId="urn:microsoft.com/office/officeart/2005/8/layout/lProcess2"/>
    <dgm:cxn modelId="{02D62CA0-DBCE-46C4-A747-4822890373C7}" type="presParOf" srcId="{01C77394-90A2-4496-A808-7B7C91B011DF}" destId="{943F865A-041E-4B2D-8E6C-A16C3E276DB8}" srcOrd="3" destOrd="0" presId="urn:microsoft.com/office/officeart/2005/8/layout/lProcess2"/>
    <dgm:cxn modelId="{6907BF9F-3131-4C68-9415-28C6C9C27B3B}" type="presParOf" srcId="{01C77394-90A2-4496-A808-7B7C91B011DF}" destId="{4AD57EF6-830D-4868-9754-370EC8424B82}" srcOrd="4" destOrd="0" presId="urn:microsoft.com/office/officeart/2005/8/layout/lProcess2"/>
    <dgm:cxn modelId="{EB0EF207-E23D-42A9-957B-C6C5390F8F62}" type="presParOf" srcId="{4AD57EF6-830D-4868-9754-370EC8424B82}" destId="{9D29E28A-4DBE-4384-961C-44C9977A2DCE}" srcOrd="0" destOrd="0" presId="urn:microsoft.com/office/officeart/2005/8/layout/lProcess2"/>
    <dgm:cxn modelId="{6DFE30F1-42FB-4E52-9517-8A5AC3A02ACB}" type="presParOf" srcId="{4AD57EF6-830D-4868-9754-370EC8424B82}" destId="{C5A7E3D0-F914-47DD-92BD-55E38BA9F513}" srcOrd="1" destOrd="0" presId="urn:microsoft.com/office/officeart/2005/8/layout/lProcess2"/>
    <dgm:cxn modelId="{EAB6F026-3407-4DF3-912A-6ACB793C8A31}" type="presParOf" srcId="{4AD57EF6-830D-4868-9754-370EC8424B82}" destId="{8C5FC8F6-FECA-4F82-B9F8-24931207D998}" srcOrd="2" destOrd="0" presId="urn:microsoft.com/office/officeart/2005/8/layout/lProcess2"/>
    <dgm:cxn modelId="{3B3F7F63-321E-418F-8DD8-CABE702B5DB5}" type="presParOf" srcId="{8C5FC8F6-FECA-4F82-B9F8-24931207D998}" destId="{38E0C5F3-39D0-4450-94C2-D2D671480A6E}" srcOrd="0" destOrd="0" presId="urn:microsoft.com/office/officeart/2005/8/layout/lProcess2"/>
    <dgm:cxn modelId="{BF094B64-C990-4778-ABF8-10E7B71CBF03}" type="presParOf" srcId="{38E0C5F3-39D0-4450-94C2-D2D671480A6E}" destId="{8493E04A-4467-47FF-81A0-E44FF347DC2F}" srcOrd="0" destOrd="0" presId="urn:microsoft.com/office/officeart/2005/8/layout/lProcess2"/>
    <dgm:cxn modelId="{1F62D783-2D50-4C10-B8ED-23A53335147A}" type="presParOf" srcId="{01C77394-90A2-4496-A808-7B7C91B011DF}" destId="{F292F797-F1B3-4F95-81EE-50CBEC7AA476}" srcOrd="5" destOrd="0" presId="urn:microsoft.com/office/officeart/2005/8/layout/lProcess2"/>
    <dgm:cxn modelId="{2711B02D-3FDB-4786-AB0E-9540208CC938}" type="presParOf" srcId="{01C77394-90A2-4496-A808-7B7C91B011DF}" destId="{930F5D38-5C39-4E51-AB53-CE85D5255B97}" srcOrd="6" destOrd="0" presId="urn:microsoft.com/office/officeart/2005/8/layout/lProcess2"/>
    <dgm:cxn modelId="{876CE565-F5EE-44FE-B9D5-31D99B81F6C8}" type="presParOf" srcId="{930F5D38-5C39-4E51-AB53-CE85D5255B97}" destId="{B6FDBC7B-4C76-4E09-86E0-4E0402BE070F}" srcOrd="0" destOrd="0" presId="urn:microsoft.com/office/officeart/2005/8/layout/lProcess2"/>
    <dgm:cxn modelId="{2B33F226-9932-41CD-A1E5-E39D1C747DE6}" type="presParOf" srcId="{930F5D38-5C39-4E51-AB53-CE85D5255B97}" destId="{973D50C1-3182-49EF-A1D3-3CF122E995F2}" srcOrd="1" destOrd="0" presId="urn:microsoft.com/office/officeart/2005/8/layout/lProcess2"/>
    <dgm:cxn modelId="{7E817B45-68CF-4A98-A14E-A17328F7AAF2}" type="presParOf" srcId="{930F5D38-5C39-4E51-AB53-CE85D5255B97}" destId="{7DF2FA75-4862-40A9-A09D-1914441846B3}" srcOrd="2" destOrd="0" presId="urn:microsoft.com/office/officeart/2005/8/layout/lProcess2"/>
    <dgm:cxn modelId="{5922E9B3-38AE-4008-B91F-F88CBFFDD4D1}" type="presParOf" srcId="{7DF2FA75-4862-40A9-A09D-1914441846B3}" destId="{4DC07A99-2B35-4282-8AAD-16E1C2F13410}" srcOrd="0" destOrd="0" presId="urn:microsoft.com/office/officeart/2005/8/layout/lProcess2"/>
    <dgm:cxn modelId="{A55CE6DD-84FD-4BF8-8EFF-AD3A16C40FC5}" type="presParOf" srcId="{4DC07A99-2B35-4282-8AAD-16E1C2F13410}" destId="{FC33CCE5-D874-4C78-A460-DAE5ADAD5F3E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823278-0A70-48FD-BEB6-7FAB2F56250B}" type="doc">
      <dgm:prSet loTypeId="urn:microsoft.com/office/officeart/2005/8/layout/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EFF5891D-10CE-4A9C-8846-B2967C401DAF}">
      <dgm:prSet phldrT="[Texto]"/>
      <dgm:spPr/>
      <dgm:t>
        <a:bodyPr/>
        <a:lstStyle/>
        <a:p>
          <a:pPr>
            <a:buSzPts val="1000"/>
          </a:pPr>
          <a:r>
            <a:rPr lang="en-GB" b="1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For the Farmer</a:t>
          </a:r>
          <a:endParaRPr lang="en-GB" noProof="0" dirty="0"/>
        </a:p>
      </dgm:t>
    </dgm:pt>
    <dgm:pt modelId="{B7A2A0C6-45F3-4AC7-B70C-08970E3BE980}" type="parTrans" cxnId="{A580BA40-3A03-42D0-AAB5-DBE2737868A5}">
      <dgm:prSet/>
      <dgm:spPr/>
      <dgm:t>
        <a:bodyPr/>
        <a:lstStyle/>
        <a:p>
          <a:endParaRPr lang="es-ES"/>
        </a:p>
      </dgm:t>
    </dgm:pt>
    <dgm:pt modelId="{C6A08F51-B0F8-4EA1-AE24-A82F94DBD7C1}" type="sibTrans" cxnId="{A580BA40-3A03-42D0-AAB5-DBE2737868A5}">
      <dgm:prSet/>
      <dgm:spPr/>
      <dgm:t>
        <a:bodyPr/>
        <a:lstStyle/>
        <a:p>
          <a:endParaRPr lang="es-ES"/>
        </a:p>
      </dgm:t>
    </dgm:pt>
    <dgm:pt modelId="{C878186B-444E-42E0-A35D-5A97DE15F363}">
      <dgm:prSet/>
      <dgm:spPr/>
      <dgm:t>
        <a:bodyPr/>
        <a:lstStyle/>
        <a:p>
          <a:r>
            <a:rPr lang="en-GB" b="1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For Technology SMEs</a:t>
          </a:r>
          <a:endParaRPr kumimoji="0" lang="en-GB" b="1" i="0" u="none" strike="noStrike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9CAD1A-A324-4E2C-9810-4E03D828594C}" type="parTrans" cxnId="{0F72D098-90A7-449A-AE93-EF51A1ABEEB3}">
      <dgm:prSet/>
      <dgm:spPr/>
      <dgm:t>
        <a:bodyPr/>
        <a:lstStyle/>
        <a:p>
          <a:endParaRPr lang="es-ES"/>
        </a:p>
      </dgm:t>
    </dgm:pt>
    <dgm:pt modelId="{09B8EE0C-0A96-4778-991E-19EB61B8E7F4}" type="sibTrans" cxnId="{0F72D098-90A7-449A-AE93-EF51A1ABEEB3}">
      <dgm:prSet/>
      <dgm:spPr/>
      <dgm:t>
        <a:bodyPr/>
        <a:lstStyle/>
        <a:p>
          <a:endParaRPr lang="es-ES"/>
        </a:p>
      </dgm:t>
    </dgm:pt>
    <dgm:pt modelId="{27B2201D-DB89-4C59-95B2-D9EC26D93BD1}">
      <dgm:prSet/>
      <dgm:spPr/>
      <dgm:t>
        <a:bodyPr/>
        <a:lstStyle/>
        <a:p>
          <a:r>
            <a:rPr lang="en-GB" b="1" noProof="0" dirty="0">
              <a:latin typeface="Calibri" panose="020F0502020204030204" pitchFamily="34" charset="0"/>
              <a:ea typeface="Times New Roman" panose="02020603050405020304" pitchFamily="18" charset="0"/>
            </a:rPr>
            <a:t>For the Administration:</a:t>
          </a:r>
          <a:endParaRPr lang="en-GB" noProof="0" dirty="0"/>
        </a:p>
      </dgm:t>
    </dgm:pt>
    <dgm:pt modelId="{4196DDC8-7306-4EEE-94FE-2539EBEBC19E}" type="parTrans" cxnId="{E1FF8B2E-6F47-4575-918D-53374BFAADE1}">
      <dgm:prSet/>
      <dgm:spPr/>
      <dgm:t>
        <a:bodyPr/>
        <a:lstStyle/>
        <a:p>
          <a:endParaRPr lang="es-ES"/>
        </a:p>
      </dgm:t>
    </dgm:pt>
    <dgm:pt modelId="{338F4897-2422-48F7-81B9-5A2FA6EC1A87}" type="sibTrans" cxnId="{E1FF8B2E-6F47-4575-918D-53374BFAADE1}">
      <dgm:prSet/>
      <dgm:spPr/>
      <dgm:t>
        <a:bodyPr/>
        <a:lstStyle/>
        <a:p>
          <a:endParaRPr lang="es-ES"/>
        </a:p>
      </dgm:t>
    </dgm:pt>
    <dgm:pt modelId="{00B9CCE1-DA36-4A6D-A898-07CEAFEE6F69}">
      <dgm:prSet phldrT="[Texto]"/>
      <dgm:spPr/>
      <dgm:t>
        <a:bodyPr/>
        <a:lstStyle/>
        <a:p>
          <a:pPr>
            <a:buSzPts val="1000"/>
          </a:pPr>
          <a:r>
            <a:rPr lang="en-GB" b="1" u="none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Currently</a:t>
          </a:r>
          <a:r>
            <a:rPr lang="en-GB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: the ability to see the evolution of their crops (NDVI) and avoid CAP penalties through the preventive correction of yellow warnings</a:t>
          </a:r>
          <a:r>
            <a:rPr lang="en-GB" b="1" u="none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. Future</a:t>
          </a:r>
          <a:r>
            <a:rPr lang="en-GB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:  </a:t>
          </a:r>
          <a:r>
            <a:rPr lang="en-GB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Transforms control data into decision-making tools for the sustainable and profitable management of their farm. Agile </a:t>
          </a:r>
          <a:r>
            <a:rPr lang="en-GB" noProof="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modeling</a:t>
          </a:r>
          <a:r>
            <a:rPr lang="en-GB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and certification of agricultural practices. Promotion of </a:t>
          </a:r>
          <a:r>
            <a:rPr lang="en-GB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green </a:t>
          </a:r>
          <a:r>
            <a:rPr lang="en-GB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practices</a:t>
          </a:r>
          <a:r>
            <a:rPr lang="en-GB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GB" noProof="0" dirty="0"/>
        </a:p>
      </dgm:t>
    </dgm:pt>
    <dgm:pt modelId="{07D18B6C-F89B-4509-804B-5FA63B0384BF}" type="parTrans" cxnId="{69C104F7-5D09-4665-86B8-888DDD7F7380}">
      <dgm:prSet/>
      <dgm:spPr/>
      <dgm:t>
        <a:bodyPr/>
        <a:lstStyle/>
        <a:p>
          <a:endParaRPr lang="es-ES"/>
        </a:p>
      </dgm:t>
    </dgm:pt>
    <dgm:pt modelId="{CF8C4CBD-3CA4-45E5-8D18-A9F315E9A709}" type="sibTrans" cxnId="{69C104F7-5D09-4665-86B8-888DDD7F7380}">
      <dgm:prSet/>
      <dgm:spPr/>
      <dgm:t>
        <a:bodyPr/>
        <a:lstStyle/>
        <a:p>
          <a:endParaRPr lang="es-ES"/>
        </a:p>
      </dgm:t>
    </dgm:pt>
    <dgm:pt modelId="{94C106F1-C654-4CE5-A508-644FFE0B8D9C}">
      <dgm:prSet/>
      <dgm:spPr/>
      <dgm:t>
        <a:bodyPr/>
        <a:lstStyle/>
        <a:p>
          <a:r>
            <a:rPr lang="en-GB" b="1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Currently</a:t>
          </a:r>
          <a:r>
            <a:rPr lang="en-GB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: limited or fragmented access to base data. </a:t>
          </a:r>
          <a:r>
            <a:rPr lang="en-GB" b="1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Future:</a:t>
          </a:r>
          <a:r>
            <a:rPr lang="en-GB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The ability to access broader base information (with the user's permission) to create carbon calculator tools, harvest predictors, or </a:t>
          </a:r>
          <a:r>
            <a:rPr kumimoji="0" lang="en-GB" b="0" i="0" u="none" strike="noStrike" cap="none" spc="0" normalizeH="0" baseline="0" noProof="0" dirty="0">
              <a:ln/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low-cost smart irrigation tools.</a:t>
          </a:r>
          <a:endParaRPr kumimoji="0" lang="en-GB" b="1" i="0" u="none" strike="noStrike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318696-F262-4906-ADB1-7A20451F8FE1}" type="parTrans" cxnId="{ED0144FC-41F1-477A-A8FB-5DA0071657D4}">
      <dgm:prSet/>
      <dgm:spPr/>
      <dgm:t>
        <a:bodyPr/>
        <a:lstStyle/>
        <a:p>
          <a:endParaRPr lang="es-ES"/>
        </a:p>
      </dgm:t>
    </dgm:pt>
    <dgm:pt modelId="{F27C9F3B-6269-48A6-869B-6A8FDCC19494}" type="sibTrans" cxnId="{ED0144FC-41F1-477A-A8FB-5DA0071657D4}">
      <dgm:prSet/>
      <dgm:spPr/>
      <dgm:t>
        <a:bodyPr/>
        <a:lstStyle/>
        <a:p>
          <a:endParaRPr lang="es-ES"/>
        </a:p>
      </dgm:t>
    </dgm:pt>
    <dgm:pt modelId="{5960CE62-E403-4ECE-A99B-DEA8D5AA6AA6}">
      <dgm:prSet/>
      <dgm:spPr/>
      <dgm:t>
        <a:bodyPr/>
        <a:lstStyle/>
        <a:p>
          <a:r>
            <a:rPr lang="en-GB" b="1" u="none" noProof="0" dirty="0">
              <a:latin typeface="Calibri" panose="020F0502020204030204" pitchFamily="34" charset="0"/>
              <a:ea typeface="Times New Roman" panose="02020603050405020304" pitchFamily="18" charset="0"/>
            </a:rPr>
            <a:t>Currently: </a:t>
          </a:r>
          <a:r>
            <a:rPr lang="en-GB" b="0" u="none" noProof="0" dirty="0">
              <a:latin typeface="Calibri" panose="020F0502020204030204" pitchFamily="34" charset="0"/>
              <a:ea typeface="Times New Roman" panose="02020603050405020304" pitchFamily="18" charset="0"/>
            </a:rPr>
            <a:t>The </a:t>
          </a:r>
          <a:r>
            <a:rPr lang="en-GB" noProof="0" dirty="0">
              <a:latin typeface="Calibri" panose="020F0502020204030204" pitchFamily="34" charset="0"/>
              <a:ea typeface="Times New Roman" panose="02020603050405020304" pitchFamily="18" charset="0"/>
            </a:rPr>
            <a:t>CAP application is digitized and controls are largely automated. </a:t>
          </a:r>
          <a:r>
            <a:rPr lang="en-GB" b="1" u="none" noProof="0" dirty="0">
              <a:latin typeface="Calibri" panose="020F0502020204030204" pitchFamily="34" charset="0"/>
              <a:ea typeface="Times New Roman" panose="02020603050405020304" pitchFamily="18" charset="0"/>
            </a:rPr>
            <a:t>Future</a:t>
          </a:r>
          <a:r>
            <a:rPr lang="en-GB" noProof="0" dirty="0">
              <a:latin typeface="Calibri" panose="020F0502020204030204" pitchFamily="34" charset="0"/>
              <a:ea typeface="Times New Roman" panose="02020603050405020304" pitchFamily="18" charset="0"/>
            </a:rPr>
            <a:t>: fosters the sustainability of the sector with full interoperability that benefits the farmer, who has </a:t>
          </a:r>
          <a:r>
            <a:rPr lang="en-GB" noProof="0" dirty="0">
              <a:latin typeface="Calibri" panose="020F0502020204030204" pitchFamily="34" charset="0"/>
            </a:rPr>
            <a:t>enriched information for better design and evaluation of agricultural policies. </a:t>
          </a:r>
          <a:endParaRPr lang="en-GB" noProof="0" dirty="0"/>
        </a:p>
      </dgm:t>
    </dgm:pt>
    <dgm:pt modelId="{31CE63B3-8D64-4AB8-A629-BE9DF0D6F128}" type="parTrans" cxnId="{AFC63DE3-CEE6-4989-97FD-2EC2CE5052C7}">
      <dgm:prSet/>
      <dgm:spPr/>
      <dgm:t>
        <a:bodyPr/>
        <a:lstStyle/>
        <a:p>
          <a:endParaRPr lang="es-ES"/>
        </a:p>
      </dgm:t>
    </dgm:pt>
    <dgm:pt modelId="{EE73B19B-0D2D-4292-9B84-BC9A2D5942AE}" type="sibTrans" cxnId="{AFC63DE3-CEE6-4989-97FD-2EC2CE5052C7}">
      <dgm:prSet/>
      <dgm:spPr/>
      <dgm:t>
        <a:bodyPr/>
        <a:lstStyle/>
        <a:p>
          <a:endParaRPr lang="es-ES"/>
        </a:p>
      </dgm:t>
    </dgm:pt>
    <dgm:pt modelId="{3E6872E8-1FE8-4B1A-9D72-95DA65272F1C}" type="pres">
      <dgm:prSet presAssocID="{8A823278-0A70-48FD-BEB6-7FAB2F56250B}" presName="linear" presStyleCnt="0">
        <dgm:presLayoutVars>
          <dgm:dir/>
          <dgm:animLvl val="lvl"/>
          <dgm:resizeHandles val="exact"/>
        </dgm:presLayoutVars>
      </dgm:prSet>
      <dgm:spPr/>
    </dgm:pt>
    <dgm:pt modelId="{5B98EA50-1855-4CC7-AF23-3351A39436D4}" type="pres">
      <dgm:prSet presAssocID="{EFF5891D-10CE-4A9C-8846-B2967C401DAF}" presName="parentLin" presStyleCnt="0"/>
      <dgm:spPr/>
    </dgm:pt>
    <dgm:pt modelId="{EF5861B2-17A1-4C14-BD74-FCA127B275BA}" type="pres">
      <dgm:prSet presAssocID="{EFF5891D-10CE-4A9C-8846-B2967C401DAF}" presName="parentLeftMargin" presStyleLbl="node1" presStyleIdx="0" presStyleCnt="3"/>
      <dgm:spPr/>
    </dgm:pt>
    <dgm:pt modelId="{79F0B911-14B8-4F70-B6CE-30D192225163}" type="pres">
      <dgm:prSet presAssocID="{EFF5891D-10CE-4A9C-8846-B2967C401DA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F643A8B-0A25-4473-A781-41FEC7A07750}" type="pres">
      <dgm:prSet presAssocID="{EFF5891D-10CE-4A9C-8846-B2967C401DAF}" presName="negativeSpace" presStyleCnt="0"/>
      <dgm:spPr/>
    </dgm:pt>
    <dgm:pt modelId="{F860D868-51E4-498D-89A7-997D85966237}" type="pres">
      <dgm:prSet presAssocID="{EFF5891D-10CE-4A9C-8846-B2967C401DAF}" presName="childText" presStyleLbl="conFgAcc1" presStyleIdx="0" presStyleCnt="3">
        <dgm:presLayoutVars>
          <dgm:bulletEnabled val="1"/>
        </dgm:presLayoutVars>
      </dgm:prSet>
      <dgm:spPr/>
    </dgm:pt>
    <dgm:pt modelId="{FAE081CB-757C-4665-92E5-A46390573F4E}" type="pres">
      <dgm:prSet presAssocID="{C6A08F51-B0F8-4EA1-AE24-A82F94DBD7C1}" presName="spaceBetweenRectangles" presStyleCnt="0"/>
      <dgm:spPr/>
    </dgm:pt>
    <dgm:pt modelId="{C6FBBC2D-B56B-4230-A84B-A6A25AE36EF1}" type="pres">
      <dgm:prSet presAssocID="{C878186B-444E-42E0-A35D-5A97DE15F363}" presName="parentLin" presStyleCnt="0"/>
      <dgm:spPr/>
    </dgm:pt>
    <dgm:pt modelId="{8C1A10F8-06B4-4B87-BDBD-B1F2A5D76B75}" type="pres">
      <dgm:prSet presAssocID="{C878186B-444E-42E0-A35D-5A97DE15F363}" presName="parentLeftMargin" presStyleLbl="node1" presStyleIdx="0" presStyleCnt="3"/>
      <dgm:spPr/>
    </dgm:pt>
    <dgm:pt modelId="{329274A9-1007-4A7E-B944-C57C69B50902}" type="pres">
      <dgm:prSet presAssocID="{C878186B-444E-42E0-A35D-5A97DE15F36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66C3606-5E87-4F83-B04B-A670076D48C9}" type="pres">
      <dgm:prSet presAssocID="{C878186B-444E-42E0-A35D-5A97DE15F363}" presName="negativeSpace" presStyleCnt="0"/>
      <dgm:spPr/>
    </dgm:pt>
    <dgm:pt modelId="{96DC6E39-B6D7-4590-BE73-B1F07EAFF28C}" type="pres">
      <dgm:prSet presAssocID="{C878186B-444E-42E0-A35D-5A97DE15F363}" presName="childText" presStyleLbl="conFgAcc1" presStyleIdx="1" presStyleCnt="3">
        <dgm:presLayoutVars>
          <dgm:bulletEnabled val="1"/>
        </dgm:presLayoutVars>
      </dgm:prSet>
      <dgm:spPr/>
    </dgm:pt>
    <dgm:pt modelId="{6453E046-2808-41C7-952B-438EC37ADE1D}" type="pres">
      <dgm:prSet presAssocID="{09B8EE0C-0A96-4778-991E-19EB61B8E7F4}" presName="spaceBetweenRectangles" presStyleCnt="0"/>
      <dgm:spPr/>
    </dgm:pt>
    <dgm:pt modelId="{B289F222-EBE0-479B-A67B-C92B6C92C184}" type="pres">
      <dgm:prSet presAssocID="{27B2201D-DB89-4C59-95B2-D9EC26D93BD1}" presName="parentLin" presStyleCnt="0"/>
      <dgm:spPr/>
    </dgm:pt>
    <dgm:pt modelId="{FA68EB3D-4B7C-4E90-8DD0-72ED8CB9B76D}" type="pres">
      <dgm:prSet presAssocID="{27B2201D-DB89-4C59-95B2-D9EC26D93BD1}" presName="parentLeftMargin" presStyleLbl="node1" presStyleIdx="1" presStyleCnt="3"/>
      <dgm:spPr/>
    </dgm:pt>
    <dgm:pt modelId="{90882903-F734-4488-821B-07537A75DF83}" type="pres">
      <dgm:prSet presAssocID="{27B2201D-DB89-4C59-95B2-D9EC26D93BD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3196EC9-9280-4EA1-BCC9-A4AB8DAD7F02}" type="pres">
      <dgm:prSet presAssocID="{27B2201D-DB89-4C59-95B2-D9EC26D93BD1}" presName="negativeSpace" presStyleCnt="0"/>
      <dgm:spPr/>
    </dgm:pt>
    <dgm:pt modelId="{068EF2B3-9001-42D2-88D8-4E6B0CA6E909}" type="pres">
      <dgm:prSet presAssocID="{27B2201D-DB89-4C59-95B2-D9EC26D93BD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E12EA07-0612-4281-A498-B807427D33C3}" type="presOf" srcId="{94C106F1-C654-4CE5-A508-644FFE0B8D9C}" destId="{96DC6E39-B6D7-4590-BE73-B1F07EAFF28C}" srcOrd="0" destOrd="0" presId="urn:microsoft.com/office/officeart/2005/8/layout/list1"/>
    <dgm:cxn modelId="{E50F342D-D5D0-4B2A-82D8-646F4A6B3825}" type="presOf" srcId="{EFF5891D-10CE-4A9C-8846-B2967C401DAF}" destId="{79F0B911-14B8-4F70-B6CE-30D192225163}" srcOrd="1" destOrd="0" presId="urn:microsoft.com/office/officeart/2005/8/layout/list1"/>
    <dgm:cxn modelId="{E1FF8B2E-6F47-4575-918D-53374BFAADE1}" srcId="{8A823278-0A70-48FD-BEB6-7FAB2F56250B}" destId="{27B2201D-DB89-4C59-95B2-D9EC26D93BD1}" srcOrd="2" destOrd="0" parTransId="{4196DDC8-7306-4EEE-94FE-2539EBEBC19E}" sibTransId="{338F4897-2422-48F7-81B9-5A2FA6EC1A87}"/>
    <dgm:cxn modelId="{310CDE30-A578-4E58-B5FD-329DA2567DAC}" type="presOf" srcId="{00B9CCE1-DA36-4A6D-A898-07CEAFEE6F69}" destId="{F860D868-51E4-498D-89A7-997D85966237}" srcOrd="0" destOrd="0" presId="urn:microsoft.com/office/officeart/2005/8/layout/list1"/>
    <dgm:cxn modelId="{A580BA40-3A03-42D0-AAB5-DBE2737868A5}" srcId="{8A823278-0A70-48FD-BEB6-7FAB2F56250B}" destId="{EFF5891D-10CE-4A9C-8846-B2967C401DAF}" srcOrd="0" destOrd="0" parTransId="{B7A2A0C6-45F3-4AC7-B70C-08970E3BE980}" sibTransId="{C6A08F51-B0F8-4EA1-AE24-A82F94DBD7C1}"/>
    <dgm:cxn modelId="{922F356F-6360-4115-82F0-2F64B1949633}" type="presOf" srcId="{27B2201D-DB89-4C59-95B2-D9EC26D93BD1}" destId="{90882903-F734-4488-821B-07537A75DF83}" srcOrd="1" destOrd="0" presId="urn:microsoft.com/office/officeart/2005/8/layout/list1"/>
    <dgm:cxn modelId="{09D04A50-CC2F-4B54-A58E-44EB0E254543}" type="presOf" srcId="{C878186B-444E-42E0-A35D-5A97DE15F363}" destId="{8C1A10F8-06B4-4B87-BDBD-B1F2A5D76B75}" srcOrd="0" destOrd="0" presId="urn:microsoft.com/office/officeart/2005/8/layout/list1"/>
    <dgm:cxn modelId="{0F72D098-90A7-449A-AE93-EF51A1ABEEB3}" srcId="{8A823278-0A70-48FD-BEB6-7FAB2F56250B}" destId="{C878186B-444E-42E0-A35D-5A97DE15F363}" srcOrd="1" destOrd="0" parTransId="{6C9CAD1A-A324-4E2C-9810-4E03D828594C}" sibTransId="{09B8EE0C-0A96-4778-991E-19EB61B8E7F4}"/>
    <dgm:cxn modelId="{917E87A4-1367-407C-B188-85E300FDE88F}" type="presOf" srcId="{27B2201D-DB89-4C59-95B2-D9EC26D93BD1}" destId="{FA68EB3D-4B7C-4E90-8DD0-72ED8CB9B76D}" srcOrd="0" destOrd="0" presId="urn:microsoft.com/office/officeart/2005/8/layout/list1"/>
    <dgm:cxn modelId="{976333B5-A87B-4CBE-A26A-8AC5DE5F5915}" type="presOf" srcId="{EFF5891D-10CE-4A9C-8846-B2967C401DAF}" destId="{EF5861B2-17A1-4C14-BD74-FCA127B275BA}" srcOrd="0" destOrd="0" presId="urn:microsoft.com/office/officeart/2005/8/layout/list1"/>
    <dgm:cxn modelId="{23BC20C4-D47B-42E7-BAD9-009081AD21AA}" type="presOf" srcId="{5960CE62-E403-4ECE-A99B-DEA8D5AA6AA6}" destId="{068EF2B3-9001-42D2-88D8-4E6B0CA6E909}" srcOrd="0" destOrd="0" presId="urn:microsoft.com/office/officeart/2005/8/layout/list1"/>
    <dgm:cxn modelId="{4B38DDD0-F4CE-41E2-B57C-C1F443282C92}" type="presOf" srcId="{C878186B-444E-42E0-A35D-5A97DE15F363}" destId="{329274A9-1007-4A7E-B944-C57C69B50902}" srcOrd="1" destOrd="0" presId="urn:microsoft.com/office/officeart/2005/8/layout/list1"/>
    <dgm:cxn modelId="{AFC63DE3-CEE6-4989-97FD-2EC2CE5052C7}" srcId="{27B2201D-DB89-4C59-95B2-D9EC26D93BD1}" destId="{5960CE62-E403-4ECE-A99B-DEA8D5AA6AA6}" srcOrd="0" destOrd="0" parTransId="{31CE63B3-8D64-4AB8-A629-BE9DF0D6F128}" sibTransId="{EE73B19B-0D2D-4292-9B84-BC9A2D5942AE}"/>
    <dgm:cxn modelId="{58D038EF-4493-479D-96E9-117D91B94BA3}" type="presOf" srcId="{8A823278-0A70-48FD-BEB6-7FAB2F56250B}" destId="{3E6872E8-1FE8-4B1A-9D72-95DA65272F1C}" srcOrd="0" destOrd="0" presId="urn:microsoft.com/office/officeart/2005/8/layout/list1"/>
    <dgm:cxn modelId="{69C104F7-5D09-4665-86B8-888DDD7F7380}" srcId="{EFF5891D-10CE-4A9C-8846-B2967C401DAF}" destId="{00B9CCE1-DA36-4A6D-A898-07CEAFEE6F69}" srcOrd="0" destOrd="0" parTransId="{07D18B6C-F89B-4509-804B-5FA63B0384BF}" sibTransId="{CF8C4CBD-3CA4-45E5-8D18-A9F315E9A709}"/>
    <dgm:cxn modelId="{ED0144FC-41F1-477A-A8FB-5DA0071657D4}" srcId="{C878186B-444E-42E0-A35D-5A97DE15F363}" destId="{94C106F1-C654-4CE5-A508-644FFE0B8D9C}" srcOrd="0" destOrd="0" parTransId="{B3318696-F262-4906-ADB1-7A20451F8FE1}" sibTransId="{F27C9F3B-6269-48A6-869B-6A8FDCC19494}"/>
    <dgm:cxn modelId="{6A30C9F3-60AA-4AC8-B966-8CD5285F24DA}" type="presParOf" srcId="{3E6872E8-1FE8-4B1A-9D72-95DA65272F1C}" destId="{5B98EA50-1855-4CC7-AF23-3351A39436D4}" srcOrd="0" destOrd="0" presId="urn:microsoft.com/office/officeart/2005/8/layout/list1"/>
    <dgm:cxn modelId="{DAF097D0-2AB7-4787-93A5-34E22D5D4B83}" type="presParOf" srcId="{5B98EA50-1855-4CC7-AF23-3351A39436D4}" destId="{EF5861B2-17A1-4C14-BD74-FCA127B275BA}" srcOrd="0" destOrd="0" presId="urn:microsoft.com/office/officeart/2005/8/layout/list1"/>
    <dgm:cxn modelId="{81A7D7BF-96B6-417A-821D-3B5E4D043DD0}" type="presParOf" srcId="{5B98EA50-1855-4CC7-AF23-3351A39436D4}" destId="{79F0B911-14B8-4F70-B6CE-30D192225163}" srcOrd="1" destOrd="0" presId="urn:microsoft.com/office/officeart/2005/8/layout/list1"/>
    <dgm:cxn modelId="{C4A91395-D601-44AE-ADBB-88E2D8074064}" type="presParOf" srcId="{3E6872E8-1FE8-4B1A-9D72-95DA65272F1C}" destId="{BF643A8B-0A25-4473-A781-41FEC7A07750}" srcOrd="1" destOrd="0" presId="urn:microsoft.com/office/officeart/2005/8/layout/list1"/>
    <dgm:cxn modelId="{F2A32137-5D99-4F7A-BDBB-E494FD9BD65F}" type="presParOf" srcId="{3E6872E8-1FE8-4B1A-9D72-95DA65272F1C}" destId="{F860D868-51E4-498D-89A7-997D85966237}" srcOrd="2" destOrd="0" presId="urn:microsoft.com/office/officeart/2005/8/layout/list1"/>
    <dgm:cxn modelId="{8A7CE3A7-5EBC-4933-9861-6125E3FFC8D4}" type="presParOf" srcId="{3E6872E8-1FE8-4B1A-9D72-95DA65272F1C}" destId="{FAE081CB-757C-4665-92E5-A46390573F4E}" srcOrd="3" destOrd="0" presId="urn:microsoft.com/office/officeart/2005/8/layout/list1"/>
    <dgm:cxn modelId="{B0E1194C-AE5D-4FC2-B013-7F0EEE4F45D5}" type="presParOf" srcId="{3E6872E8-1FE8-4B1A-9D72-95DA65272F1C}" destId="{C6FBBC2D-B56B-4230-A84B-A6A25AE36EF1}" srcOrd="4" destOrd="0" presId="urn:microsoft.com/office/officeart/2005/8/layout/list1"/>
    <dgm:cxn modelId="{DD3083CD-3CFA-4B10-9CBE-4F4E6AF67A8B}" type="presParOf" srcId="{C6FBBC2D-B56B-4230-A84B-A6A25AE36EF1}" destId="{8C1A10F8-06B4-4B87-BDBD-B1F2A5D76B75}" srcOrd="0" destOrd="0" presId="urn:microsoft.com/office/officeart/2005/8/layout/list1"/>
    <dgm:cxn modelId="{066A25C0-210E-45E5-AB8F-1A5C0CA83F54}" type="presParOf" srcId="{C6FBBC2D-B56B-4230-A84B-A6A25AE36EF1}" destId="{329274A9-1007-4A7E-B944-C57C69B50902}" srcOrd="1" destOrd="0" presId="urn:microsoft.com/office/officeart/2005/8/layout/list1"/>
    <dgm:cxn modelId="{73452E85-1BBF-4BD4-9587-808998ED6589}" type="presParOf" srcId="{3E6872E8-1FE8-4B1A-9D72-95DA65272F1C}" destId="{566C3606-5E87-4F83-B04B-A670076D48C9}" srcOrd="5" destOrd="0" presId="urn:microsoft.com/office/officeart/2005/8/layout/list1"/>
    <dgm:cxn modelId="{3908432C-600E-4B9E-BDFB-E66C50725595}" type="presParOf" srcId="{3E6872E8-1FE8-4B1A-9D72-95DA65272F1C}" destId="{96DC6E39-B6D7-4590-BE73-B1F07EAFF28C}" srcOrd="6" destOrd="0" presId="urn:microsoft.com/office/officeart/2005/8/layout/list1"/>
    <dgm:cxn modelId="{935043A2-86AD-45AF-994B-1329F6A09ED9}" type="presParOf" srcId="{3E6872E8-1FE8-4B1A-9D72-95DA65272F1C}" destId="{6453E046-2808-41C7-952B-438EC37ADE1D}" srcOrd="7" destOrd="0" presId="urn:microsoft.com/office/officeart/2005/8/layout/list1"/>
    <dgm:cxn modelId="{C4E3E476-AE93-4521-8715-BC319C5CFC44}" type="presParOf" srcId="{3E6872E8-1FE8-4B1A-9D72-95DA65272F1C}" destId="{B289F222-EBE0-479B-A67B-C92B6C92C184}" srcOrd="8" destOrd="0" presId="urn:microsoft.com/office/officeart/2005/8/layout/list1"/>
    <dgm:cxn modelId="{08D00734-90BE-4649-A295-BFBC4F7A0C43}" type="presParOf" srcId="{B289F222-EBE0-479B-A67B-C92B6C92C184}" destId="{FA68EB3D-4B7C-4E90-8DD0-72ED8CB9B76D}" srcOrd="0" destOrd="0" presId="urn:microsoft.com/office/officeart/2005/8/layout/list1"/>
    <dgm:cxn modelId="{B48F7B97-1D65-40C3-A4CA-4E1596E059F5}" type="presParOf" srcId="{B289F222-EBE0-479B-A67B-C92B6C92C184}" destId="{90882903-F734-4488-821B-07537A75DF83}" srcOrd="1" destOrd="0" presId="urn:microsoft.com/office/officeart/2005/8/layout/list1"/>
    <dgm:cxn modelId="{CB462A89-C4F3-47E7-8332-23114CD7E7A2}" type="presParOf" srcId="{3E6872E8-1FE8-4B1A-9D72-95DA65272F1C}" destId="{E3196EC9-9280-4EA1-BCC9-A4AB8DAD7F02}" srcOrd="9" destOrd="0" presId="urn:microsoft.com/office/officeart/2005/8/layout/list1"/>
    <dgm:cxn modelId="{12960840-D154-4380-8119-B03D97886BDD}" type="presParOf" srcId="{3E6872E8-1FE8-4B1A-9D72-95DA65272F1C}" destId="{068EF2B3-9001-42D2-88D8-4E6B0CA6E90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40F3F-32E7-4D11-AD0C-CD1B9A3717B5}">
      <dsp:nvSpPr>
        <dsp:cNvPr id="0" name=""/>
        <dsp:cNvSpPr/>
      </dsp:nvSpPr>
      <dsp:spPr>
        <a:xfrm>
          <a:off x="2610" y="0"/>
          <a:ext cx="2561391" cy="41132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800" b="1" kern="1200" noProof="0" dirty="0">
              <a:latin typeface="Calibri" panose="020F0502020204030204" pitchFamily="34" charset="0"/>
              <a:cs typeface="Calibri" panose="020F0502020204030204" pitchFamily="34" charset="0"/>
            </a:rPr>
            <a:t>For farmers</a:t>
          </a:r>
          <a:endParaRPr lang="en-GB" sz="2800" kern="1200" noProof="0" dirty="0"/>
        </a:p>
      </dsp:txBody>
      <dsp:txXfrm>
        <a:off x="2610" y="0"/>
        <a:ext cx="2561391" cy="1233986"/>
      </dsp:txXfrm>
    </dsp:sp>
    <dsp:sp modelId="{F55B15CD-FB4C-4577-976B-03C1927F2D8C}">
      <dsp:nvSpPr>
        <dsp:cNvPr id="0" name=""/>
        <dsp:cNvSpPr/>
      </dsp:nvSpPr>
      <dsp:spPr>
        <a:xfrm>
          <a:off x="258749" y="1233986"/>
          <a:ext cx="2049113" cy="2673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2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MANAGEMENT</a:t>
          </a:r>
          <a:endParaRPr lang="en-GB" sz="2200" kern="1200" noProof="0" dirty="0"/>
        </a:p>
      </dsp:txBody>
      <dsp:txXfrm>
        <a:off x="318765" y="1294002"/>
        <a:ext cx="1929081" cy="2553605"/>
      </dsp:txXfrm>
    </dsp:sp>
    <dsp:sp modelId="{239BA7FA-3F04-4228-ABCE-BBCCB49AB759}">
      <dsp:nvSpPr>
        <dsp:cNvPr id="0" name=""/>
        <dsp:cNvSpPr/>
      </dsp:nvSpPr>
      <dsp:spPr>
        <a:xfrm>
          <a:off x="2756106" y="0"/>
          <a:ext cx="2561391" cy="41132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noProof="0" dirty="0">
              <a:latin typeface="Calibri" panose="020F0502020204030204" pitchFamily="34" charset="0"/>
              <a:cs typeface="Calibri" panose="020F0502020204030204" pitchFamily="34" charset="0"/>
            </a:rPr>
            <a:t>For public administrations</a:t>
          </a:r>
          <a:endParaRPr lang="en-GB" sz="2800" kern="1200" noProof="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756106" y="0"/>
        <a:ext cx="2561391" cy="1233986"/>
      </dsp:txXfrm>
    </dsp:sp>
    <dsp:sp modelId="{915D28F8-1312-4569-8DB0-1EB724EEDD44}">
      <dsp:nvSpPr>
        <dsp:cNvPr id="0" name=""/>
        <dsp:cNvSpPr/>
      </dsp:nvSpPr>
      <dsp:spPr>
        <a:xfrm>
          <a:off x="3012245" y="1233986"/>
          <a:ext cx="2049113" cy="2673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POLICY ADVISORY</a:t>
          </a:r>
        </a:p>
      </dsp:txBody>
      <dsp:txXfrm>
        <a:off x="3072261" y="1294002"/>
        <a:ext cx="1929081" cy="2553605"/>
      </dsp:txXfrm>
    </dsp:sp>
    <dsp:sp modelId="{9D29E28A-4DBE-4384-961C-44C9977A2DCE}">
      <dsp:nvSpPr>
        <dsp:cNvPr id="0" name=""/>
        <dsp:cNvSpPr/>
      </dsp:nvSpPr>
      <dsp:spPr>
        <a:xfrm>
          <a:off x="5509602" y="0"/>
          <a:ext cx="2561391" cy="41132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noProof="0" dirty="0">
              <a:latin typeface="Calibri" panose="020F0502020204030204" pitchFamily="34" charset="0"/>
              <a:cs typeface="Calibri" panose="020F0502020204030204" pitchFamily="34" charset="0"/>
            </a:rPr>
            <a:t>For society</a:t>
          </a:r>
          <a:endParaRPr lang="en-GB" sz="2800" kern="1200" noProof="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509602" y="0"/>
        <a:ext cx="2561391" cy="1233986"/>
      </dsp:txXfrm>
    </dsp:sp>
    <dsp:sp modelId="{8493E04A-4467-47FF-81A0-E44FF347DC2F}">
      <dsp:nvSpPr>
        <dsp:cNvPr id="0" name=""/>
        <dsp:cNvSpPr/>
      </dsp:nvSpPr>
      <dsp:spPr>
        <a:xfrm>
          <a:off x="5765741" y="1233986"/>
          <a:ext cx="2049113" cy="2673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TRANSPARENCY</a:t>
          </a:r>
        </a:p>
      </dsp:txBody>
      <dsp:txXfrm>
        <a:off x="5825757" y="1294002"/>
        <a:ext cx="1929081" cy="2553605"/>
      </dsp:txXfrm>
    </dsp:sp>
    <dsp:sp modelId="{B6FDBC7B-4C76-4E09-86E0-4E0402BE070F}">
      <dsp:nvSpPr>
        <dsp:cNvPr id="0" name=""/>
        <dsp:cNvSpPr/>
      </dsp:nvSpPr>
      <dsp:spPr>
        <a:xfrm>
          <a:off x="8263098" y="0"/>
          <a:ext cx="2561391" cy="411328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noProof="0" dirty="0">
              <a:latin typeface="Calibri" panose="020F0502020204030204" pitchFamily="34" charset="0"/>
              <a:cs typeface="Calibri" panose="020F0502020204030204" pitchFamily="34" charset="0"/>
            </a:rPr>
            <a:t>For environment</a:t>
          </a:r>
          <a:endParaRPr lang="en-GB" sz="2800" kern="1200" noProof="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263098" y="0"/>
        <a:ext cx="2561391" cy="1233986"/>
      </dsp:txXfrm>
    </dsp:sp>
    <dsp:sp modelId="{FC33CCE5-D874-4C78-A460-DAE5ADAD5F3E}">
      <dsp:nvSpPr>
        <dsp:cNvPr id="0" name=""/>
        <dsp:cNvSpPr/>
      </dsp:nvSpPr>
      <dsp:spPr>
        <a:xfrm>
          <a:off x="8519238" y="1233986"/>
          <a:ext cx="2049113" cy="2673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SUSTAINABILITY</a:t>
          </a:r>
        </a:p>
      </dsp:txBody>
      <dsp:txXfrm>
        <a:off x="8579254" y="1294002"/>
        <a:ext cx="1929081" cy="2553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0D868-51E4-498D-89A7-997D85966237}">
      <dsp:nvSpPr>
        <dsp:cNvPr id="0" name=""/>
        <dsp:cNvSpPr/>
      </dsp:nvSpPr>
      <dsp:spPr>
        <a:xfrm>
          <a:off x="0" y="362760"/>
          <a:ext cx="11381285" cy="144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3314" tIns="354076" rIns="88331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Char char="•"/>
          </a:pPr>
          <a:r>
            <a:rPr lang="en-GB" sz="1700" b="1" u="none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Currently</a:t>
          </a:r>
          <a:r>
            <a:rPr lang="en-GB" sz="1700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: the ability to see the evolution of their crops (NDVI) and avoid CAP penalties through the preventive correction of yellow warnings</a:t>
          </a:r>
          <a:r>
            <a:rPr lang="en-GB" sz="1700" b="1" u="none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. Future</a:t>
          </a:r>
          <a:r>
            <a:rPr lang="en-GB" sz="1700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:  </a:t>
          </a:r>
          <a:r>
            <a:rPr lang="en-GB" sz="1700" kern="1200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Transforms control data into decision-making tools for the sustainable and profitable management of their farm. Agile </a:t>
          </a:r>
          <a:r>
            <a:rPr lang="en-GB" sz="1700" kern="1200" noProof="0" dirty="0" err="1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modeling</a:t>
          </a:r>
          <a:r>
            <a:rPr lang="en-GB" sz="1700" kern="1200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and certification of agricultural practices. Promotion of </a:t>
          </a:r>
          <a:r>
            <a:rPr lang="en-GB" sz="1700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green </a:t>
          </a:r>
          <a:r>
            <a:rPr lang="en-GB" sz="1700" kern="1200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practices</a:t>
          </a:r>
          <a:r>
            <a:rPr lang="en-GB" sz="1700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GB" sz="1700" kern="1200" noProof="0" dirty="0"/>
        </a:p>
      </dsp:txBody>
      <dsp:txXfrm>
        <a:off x="0" y="362760"/>
        <a:ext cx="11381285" cy="1445850"/>
      </dsp:txXfrm>
    </dsp:sp>
    <dsp:sp modelId="{79F0B911-14B8-4F70-B6CE-30D192225163}">
      <dsp:nvSpPr>
        <dsp:cNvPr id="0" name=""/>
        <dsp:cNvSpPr/>
      </dsp:nvSpPr>
      <dsp:spPr>
        <a:xfrm>
          <a:off x="569064" y="111840"/>
          <a:ext cx="7966899" cy="50184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130" tIns="0" rIns="30113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None/>
          </a:pPr>
          <a:r>
            <a:rPr lang="en-GB" sz="1700" b="1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For the Farmer</a:t>
          </a:r>
          <a:endParaRPr lang="en-GB" sz="1700" kern="1200" noProof="0" dirty="0"/>
        </a:p>
      </dsp:txBody>
      <dsp:txXfrm>
        <a:off x="593562" y="136338"/>
        <a:ext cx="7917903" cy="452844"/>
      </dsp:txXfrm>
    </dsp:sp>
    <dsp:sp modelId="{96DC6E39-B6D7-4590-BE73-B1F07EAFF28C}">
      <dsp:nvSpPr>
        <dsp:cNvPr id="0" name=""/>
        <dsp:cNvSpPr/>
      </dsp:nvSpPr>
      <dsp:spPr>
        <a:xfrm>
          <a:off x="0" y="2151331"/>
          <a:ext cx="11381285" cy="1204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85787"/>
              <a:satOff val="-9781"/>
              <a:lumOff val="303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3314" tIns="354076" rIns="88331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b="1" kern="1200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Currently</a:t>
          </a:r>
          <a:r>
            <a:rPr lang="en-GB" sz="1700" kern="1200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: limited or fragmented access to base data. </a:t>
          </a:r>
          <a:r>
            <a:rPr lang="en-GB" sz="1700" b="1" kern="1200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Future:</a:t>
          </a:r>
          <a:r>
            <a:rPr lang="en-GB" sz="1700" kern="1200" noProof="0" dirty="0"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The ability to access broader base information (with the user's permission) to create carbon calculator tools, harvest predictors, or </a:t>
          </a:r>
          <a:r>
            <a:rPr kumimoji="0" lang="en-GB" sz="1700" b="0" i="0" u="none" strike="noStrike" kern="1200" cap="none" spc="0" normalizeH="0" baseline="0" noProof="0" dirty="0">
              <a:ln/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low-cost smart irrigation tools.</a:t>
          </a:r>
          <a:endParaRPr kumimoji="0" lang="en-GB" sz="1700" b="1" i="0" u="none" strike="noStrike" kern="1200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51331"/>
        <a:ext cx="11381285" cy="1204875"/>
      </dsp:txXfrm>
    </dsp:sp>
    <dsp:sp modelId="{329274A9-1007-4A7E-B944-C57C69B50902}">
      <dsp:nvSpPr>
        <dsp:cNvPr id="0" name=""/>
        <dsp:cNvSpPr/>
      </dsp:nvSpPr>
      <dsp:spPr>
        <a:xfrm>
          <a:off x="569064" y="1900411"/>
          <a:ext cx="7966899" cy="501840"/>
        </a:xfrm>
        <a:prstGeom prst="roundRect">
          <a:avLst/>
        </a:prstGeom>
        <a:solidFill>
          <a:schemeClr val="accent1">
            <a:shade val="50000"/>
            <a:hueOff val="85787"/>
            <a:satOff val="-9781"/>
            <a:lumOff val="303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130" tIns="0" rIns="30113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For Technology SMEs</a:t>
          </a:r>
          <a:endParaRPr kumimoji="0" lang="en-GB" sz="1700" b="1" i="0" u="none" strike="noStrike" kern="1200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562" y="1924909"/>
        <a:ext cx="7917903" cy="452844"/>
      </dsp:txXfrm>
    </dsp:sp>
    <dsp:sp modelId="{068EF2B3-9001-42D2-88D8-4E6B0CA6E909}">
      <dsp:nvSpPr>
        <dsp:cNvPr id="0" name=""/>
        <dsp:cNvSpPr/>
      </dsp:nvSpPr>
      <dsp:spPr>
        <a:xfrm>
          <a:off x="0" y="3698926"/>
          <a:ext cx="11381285" cy="1204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85787"/>
              <a:satOff val="-9781"/>
              <a:lumOff val="303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3314" tIns="354076" rIns="88331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700" b="1" u="none" kern="1200" noProof="0" dirty="0">
              <a:latin typeface="Calibri" panose="020F0502020204030204" pitchFamily="34" charset="0"/>
              <a:ea typeface="Times New Roman" panose="02020603050405020304" pitchFamily="18" charset="0"/>
            </a:rPr>
            <a:t>Currently: </a:t>
          </a:r>
          <a:r>
            <a:rPr lang="en-GB" sz="1700" b="0" u="none" kern="1200" noProof="0" dirty="0">
              <a:latin typeface="Calibri" panose="020F0502020204030204" pitchFamily="34" charset="0"/>
              <a:ea typeface="Times New Roman" panose="02020603050405020304" pitchFamily="18" charset="0"/>
            </a:rPr>
            <a:t>The </a:t>
          </a:r>
          <a:r>
            <a:rPr lang="en-GB" sz="1700" kern="1200" noProof="0" dirty="0">
              <a:latin typeface="Calibri" panose="020F0502020204030204" pitchFamily="34" charset="0"/>
              <a:ea typeface="Times New Roman" panose="02020603050405020304" pitchFamily="18" charset="0"/>
            </a:rPr>
            <a:t>CAP application is digitized and controls are largely automated. </a:t>
          </a:r>
          <a:r>
            <a:rPr lang="en-GB" sz="1700" b="1" u="none" kern="1200" noProof="0" dirty="0">
              <a:latin typeface="Calibri" panose="020F0502020204030204" pitchFamily="34" charset="0"/>
              <a:ea typeface="Times New Roman" panose="02020603050405020304" pitchFamily="18" charset="0"/>
            </a:rPr>
            <a:t>Future</a:t>
          </a:r>
          <a:r>
            <a:rPr lang="en-GB" sz="1700" kern="1200" noProof="0" dirty="0">
              <a:latin typeface="Calibri" panose="020F0502020204030204" pitchFamily="34" charset="0"/>
              <a:ea typeface="Times New Roman" panose="02020603050405020304" pitchFamily="18" charset="0"/>
            </a:rPr>
            <a:t>: fosters the sustainability of the sector with full interoperability that benefits the farmer, who has </a:t>
          </a:r>
          <a:r>
            <a:rPr lang="en-GB" sz="1700" kern="1200" noProof="0" dirty="0">
              <a:latin typeface="Calibri" panose="020F0502020204030204" pitchFamily="34" charset="0"/>
            </a:rPr>
            <a:t>enriched information for better design and evaluation of agricultural policies. </a:t>
          </a:r>
          <a:endParaRPr lang="en-GB" sz="1700" kern="1200" noProof="0" dirty="0"/>
        </a:p>
      </dsp:txBody>
      <dsp:txXfrm>
        <a:off x="0" y="3698926"/>
        <a:ext cx="11381285" cy="1204875"/>
      </dsp:txXfrm>
    </dsp:sp>
    <dsp:sp modelId="{90882903-F734-4488-821B-07537A75DF83}">
      <dsp:nvSpPr>
        <dsp:cNvPr id="0" name=""/>
        <dsp:cNvSpPr/>
      </dsp:nvSpPr>
      <dsp:spPr>
        <a:xfrm>
          <a:off x="569064" y="3448006"/>
          <a:ext cx="7966899" cy="501840"/>
        </a:xfrm>
        <a:prstGeom prst="roundRect">
          <a:avLst/>
        </a:prstGeom>
        <a:solidFill>
          <a:schemeClr val="accent1">
            <a:shade val="50000"/>
            <a:hueOff val="85787"/>
            <a:satOff val="-9781"/>
            <a:lumOff val="303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130" tIns="0" rIns="30113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noProof="0" dirty="0">
              <a:latin typeface="Calibri" panose="020F0502020204030204" pitchFamily="34" charset="0"/>
              <a:ea typeface="Times New Roman" panose="02020603050405020304" pitchFamily="18" charset="0"/>
            </a:rPr>
            <a:t>For the Administration:</a:t>
          </a:r>
          <a:endParaRPr lang="en-GB" sz="1700" kern="1200" noProof="0" dirty="0"/>
        </a:p>
      </dsp:txBody>
      <dsp:txXfrm>
        <a:off x="593562" y="3472504"/>
        <a:ext cx="7917903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BEBCA-0337-43D6-8DC5-A3972EDAB25B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3D5D1-9C14-4616-B653-BA7A2BEEA6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06828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6D233-3932-284E-AEAA-9995BCACFAE8}" type="datetimeFigureOut">
              <a:rPr lang="es-ES_tradnl" smtClean="0"/>
              <a:t>03/09/2026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CD672-1EAD-1C44-ABB7-614A7B64E69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33380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523621" y="1214581"/>
            <a:ext cx="682803" cy="509905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2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523621" y="1995868"/>
            <a:ext cx="682803" cy="511200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3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523621" y="2778695"/>
            <a:ext cx="682803" cy="511200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4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5523621" y="4344911"/>
            <a:ext cx="682803" cy="506372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6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6423872" y="534238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423872" y="1316822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6423872" y="2132769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423872" y="2870999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423872" y="3689538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6423872" y="4496722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523621" y="431994"/>
            <a:ext cx="682803" cy="509905"/>
          </a:xfrm>
          <a:solidFill>
            <a:srgbClr val="F2F3F4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0" i="0" dirty="0" smtClean="0">
                <a:ea typeface="Calibri" panose="020F050202020403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s-ES" dirty="0"/>
              <a:t>1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523621" y="3562338"/>
            <a:ext cx="682803" cy="506372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5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8469" y="6542675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91" y="1711377"/>
            <a:ext cx="3584298" cy="2190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60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09311" y="469498"/>
            <a:ext cx="2061076" cy="1587271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b="0" i="0" dirty="0">
                <a:solidFill>
                  <a:schemeClr val="bg1"/>
                </a:solidFill>
                <a:ea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"/>
          </p:nvPr>
        </p:nvSpPr>
        <p:spPr>
          <a:xfrm>
            <a:off x="2844803" y="469498"/>
            <a:ext cx="8705852" cy="1587271"/>
          </a:xfrm>
          <a:solidFill>
            <a:schemeClr val="bg1">
              <a:lumMod val="95000"/>
            </a:schemeClr>
          </a:solidFill>
        </p:spPr>
        <p:txBody>
          <a:bodyPr lIns="180000" tIns="90000" bIns="90000" anchor="ctr">
            <a:normAutofit/>
          </a:bodyPr>
          <a:lstStyle>
            <a:lvl1pPr marL="0" indent="0">
              <a:buNone/>
              <a:defRPr sz="32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38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640" y="1115541"/>
            <a:ext cx="4458016" cy="5095529"/>
          </a:xfrm>
        </p:spPr>
        <p:txBody>
          <a:bodyPr>
            <a:normAutofit/>
          </a:bodyPr>
          <a:lstStyle>
            <a:lvl1pPr marL="228594" indent="-228594" algn="just">
              <a:lnSpc>
                <a:spcPct val="100000"/>
              </a:lnSpc>
              <a:buClr>
                <a:srgbClr val="7F7F7F"/>
              </a:buClr>
              <a:buFont typeface="Wingdings" panose="05000000000000000000" pitchFamily="2" charset="2"/>
              <a:buChar char="q"/>
              <a:defRPr sz="16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439341" y="1107351"/>
            <a:ext cx="6172200" cy="510333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anchor="ctr"/>
          <a:lstStyle>
            <a:lvl1pPr algn="ctr">
              <a:defRPr sz="2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s-ES" dirty="0"/>
              <a:t>1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9635" y="6602120"/>
            <a:ext cx="521090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43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005" y="1411004"/>
            <a:ext cx="10960995" cy="313891"/>
          </a:xfrm>
        </p:spPr>
        <p:txBody>
          <a:bodyPr anchor="b"/>
          <a:lstStyle>
            <a:lvl1pPr marL="0" indent="0" algn="just">
              <a:buNone/>
              <a:defRPr sz="2400" b="1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14"/>
          </p:nvPr>
        </p:nvSpPr>
        <p:spPr>
          <a:xfrm>
            <a:off x="576007" y="1953493"/>
            <a:ext cx="10777796" cy="4275859"/>
          </a:xfrm>
        </p:spPr>
        <p:txBody>
          <a:bodyPr>
            <a:normAutofit/>
          </a:bodyPr>
          <a:lstStyle>
            <a:lvl1pPr marL="285744" marR="0" indent="-285744" algn="just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Tx/>
              <a:buFont typeface="Wingdings" panose="05000000000000000000" pitchFamily="2" charset="2"/>
              <a:buChar char="q"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32" indent="-285744" algn="just">
              <a:lnSpc>
                <a:spcPct val="100000"/>
              </a:lnSpc>
              <a:buClr>
                <a:srgbClr val="7F7F7F"/>
              </a:buClr>
              <a:buFont typeface="Courier New" panose="02070309020205020404" pitchFamily="49" charset="0"/>
              <a:buChar char="o"/>
              <a:defRPr sz="1600" baseline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7F7F7F"/>
              </a:buClr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7" name="Rectángulo 26"/>
          <p:cNvSpPr/>
          <p:nvPr userDrawn="1"/>
        </p:nvSpPr>
        <p:spPr>
          <a:xfrm>
            <a:off x="1358747" y="432007"/>
            <a:ext cx="10252796" cy="4806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800"/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86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576007" y="2822036"/>
            <a:ext cx="5055500" cy="3407317"/>
          </a:xfrm>
        </p:spPr>
        <p:txBody>
          <a:bodyPr>
            <a:normAutofit/>
          </a:bodyPr>
          <a:lstStyle>
            <a:lvl1pPr marL="0" marR="0" indent="0" algn="just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lnSpc>
                <a:spcPct val="150000"/>
              </a:lnSpc>
              <a:buClr>
                <a:srgbClr val="000000"/>
              </a:buClr>
              <a:buFontTx/>
              <a:buNone/>
              <a:defRPr sz="1600" baseline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6511892" y="2822036"/>
            <a:ext cx="5019040" cy="3407317"/>
          </a:xfrm>
        </p:spPr>
        <p:txBody>
          <a:bodyPr>
            <a:normAutofit/>
          </a:bodyPr>
          <a:lstStyle>
            <a:lvl1pPr marL="0" marR="0" indent="0" algn="just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lnSpc>
                <a:spcPct val="150000"/>
              </a:lnSpc>
              <a:buClr>
                <a:srgbClr val="000000"/>
              </a:buClr>
              <a:buFontTx/>
              <a:buNone/>
              <a:defRPr sz="1600" baseline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6004" y="2326084"/>
            <a:ext cx="5055501" cy="35068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0505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1" name="object 11"/>
          <p:cNvSpPr/>
          <p:nvPr userDrawn="1"/>
        </p:nvSpPr>
        <p:spPr>
          <a:xfrm>
            <a:off x="612468" y="2692961"/>
            <a:ext cx="5019039" cy="0"/>
          </a:xfrm>
          <a:custGeom>
            <a:avLst/>
            <a:gdLst/>
            <a:ahLst/>
            <a:cxnLst/>
            <a:rect l="l" t="t" r="r" b="b"/>
            <a:pathLst>
              <a:path w="3764279">
                <a:moveTo>
                  <a:pt x="0" y="0"/>
                </a:moveTo>
                <a:lnTo>
                  <a:pt x="3764279" y="0"/>
                </a:lnTo>
              </a:path>
            </a:pathLst>
          </a:custGeom>
          <a:ln w="21209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2" name="object 12"/>
          <p:cNvSpPr/>
          <p:nvPr userDrawn="1"/>
        </p:nvSpPr>
        <p:spPr>
          <a:xfrm>
            <a:off x="6511895" y="2676763"/>
            <a:ext cx="5019039" cy="0"/>
          </a:xfrm>
          <a:custGeom>
            <a:avLst/>
            <a:gdLst/>
            <a:ahLst/>
            <a:cxnLst/>
            <a:rect l="l" t="t" r="r" b="b"/>
            <a:pathLst>
              <a:path w="3764279">
                <a:moveTo>
                  <a:pt x="0" y="0"/>
                </a:moveTo>
                <a:lnTo>
                  <a:pt x="3764279" y="0"/>
                </a:lnTo>
              </a:path>
            </a:pathLst>
          </a:custGeom>
          <a:ln w="21209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6511895" y="2326087"/>
            <a:ext cx="4961924" cy="3862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0505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555352" y="1191269"/>
            <a:ext cx="2674088" cy="1025123"/>
          </a:xfrm>
        </p:spPr>
        <p:txBody>
          <a:bodyPr anchor="t">
            <a:normAutofit/>
          </a:bodyPr>
          <a:lstStyle>
            <a:lvl1pPr marL="0" indent="0"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5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511892" y="1191269"/>
            <a:ext cx="2674088" cy="1025123"/>
          </a:xfrm>
        </p:spPr>
        <p:txBody>
          <a:bodyPr anchor="t">
            <a:normAutofit/>
          </a:bodyPr>
          <a:lstStyle>
            <a:lvl1pPr marL="0" indent="0"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44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sobre imag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0" y="0"/>
            <a:ext cx="12225637" cy="6858915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358748" y="432007"/>
            <a:ext cx="4732653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352055" y="432007"/>
            <a:ext cx="5259488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SUBTÍTULO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19"/>
          </p:nvPr>
        </p:nvSpPr>
        <p:spPr>
          <a:xfrm>
            <a:off x="6352055" y="1194393"/>
            <a:ext cx="5259488" cy="5034959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>
            <a:normAutofit/>
          </a:bodyPr>
          <a:lstStyle>
            <a:lvl1pPr marL="285744" marR="0" indent="-28574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Tx/>
              <a:buFont typeface="Wingdings" panose="05000000000000000000" pitchFamily="2" charset="2"/>
              <a:buChar char="q"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32" indent="-285744">
              <a:lnSpc>
                <a:spcPct val="100000"/>
              </a:lnSpc>
              <a:buClr>
                <a:srgbClr val="7F7F7F"/>
              </a:buClr>
              <a:buFont typeface="Courier New" panose="02070309020205020404" pitchFamily="49" charset="0"/>
              <a:buChar char="o"/>
              <a:defRPr sz="1600" baseline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7F7F7F"/>
              </a:buClr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ea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11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 sobre imag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358748" y="432007"/>
            <a:ext cx="4732653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352055" y="432007"/>
            <a:ext cx="5259488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SUBTÍTULO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19"/>
          </p:nvPr>
        </p:nvSpPr>
        <p:spPr>
          <a:xfrm>
            <a:off x="6352055" y="1194394"/>
            <a:ext cx="5259488" cy="5034959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>
            <a:normAutofit/>
          </a:bodyPr>
          <a:lstStyle>
            <a:lvl1pPr marL="285744" marR="0" indent="-28574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Tx/>
              <a:buFont typeface="Wingdings" panose="05000000000000000000" pitchFamily="2" charset="2"/>
              <a:buChar char="q"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32" indent="-285744">
              <a:lnSpc>
                <a:spcPct val="100000"/>
              </a:lnSpc>
              <a:buClr>
                <a:srgbClr val="7F7F7F"/>
              </a:buClr>
              <a:buFont typeface="Courier New" panose="02070309020205020404" pitchFamily="49" charset="0"/>
              <a:buChar char="o"/>
              <a:defRPr sz="1600" baseline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7F7F7F"/>
              </a:buClr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ea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217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362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4338" y="1304116"/>
            <a:ext cx="860791" cy="850279"/>
          </a:xfrm>
          <a:solidFill>
            <a:schemeClr val="bg1"/>
          </a:solidFill>
          <a:ln>
            <a:noFill/>
          </a:ln>
        </p:spPr>
        <p:txBody>
          <a:bodyPr anchor="t">
            <a:normAutofit/>
          </a:bodyPr>
          <a:lstStyle>
            <a:lvl1pPr marL="16933" indent="0" algn="l">
              <a:lnSpc>
                <a:spcPct val="100000"/>
              </a:lnSpc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sz="4800" b="0" i="0" baseline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dirty="0">
                <a:solidFill>
                  <a:srgbClr val="F3732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0" name="object 14"/>
          <p:cNvSpPr/>
          <p:nvPr userDrawn="1"/>
        </p:nvSpPr>
        <p:spPr>
          <a:xfrm>
            <a:off x="584769" y="2156167"/>
            <a:ext cx="1952953" cy="206444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1" name="object 14"/>
          <p:cNvSpPr/>
          <p:nvPr userDrawn="1"/>
        </p:nvSpPr>
        <p:spPr>
          <a:xfrm>
            <a:off x="2836903" y="2154398"/>
            <a:ext cx="1952953" cy="287943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2" name="object 14"/>
          <p:cNvSpPr/>
          <p:nvPr userDrawn="1"/>
        </p:nvSpPr>
        <p:spPr>
          <a:xfrm>
            <a:off x="5091308" y="2157845"/>
            <a:ext cx="1935645" cy="284497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3" name="object 14"/>
          <p:cNvSpPr/>
          <p:nvPr userDrawn="1"/>
        </p:nvSpPr>
        <p:spPr>
          <a:xfrm>
            <a:off x="7328408" y="2168840"/>
            <a:ext cx="1935645" cy="284497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4" name="object 14"/>
          <p:cNvSpPr/>
          <p:nvPr userDrawn="1"/>
        </p:nvSpPr>
        <p:spPr>
          <a:xfrm>
            <a:off x="9565504" y="2168840"/>
            <a:ext cx="1935645" cy="284497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2799047" y="1304116"/>
            <a:ext cx="860791" cy="850279"/>
          </a:xfrm>
          <a:ln>
            <a:noFill/>
          </a:ln>
        </p:spPr>
        <p:txBody>
          <a:bodyPr anchor="t">
            <a:normAutofit/>
          </a:bodyPr>
          <a:lstStyle>
            <a:lvl1pPr marL="16933" indent="0" algn="l">
              <a:lnSpc>
                <a:spcPct val="100000"/>
              </a:lnSpc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sz="4800" b="0" i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spc="-11" dirty="0">
                <a:solidFill>
                  <a:srgbClr val="F37320"/>
                </a:solidFill>
                <a:latin typeface="Arial"/>
                <a:cs typeface="Arial"/>
              </a:rPr>
              <a:t>2</a:t>
            </a:r>
            <a:endParaRPr lang="es-ES" sz="4851" dirty="0">
              <a:solidFill>
                <a:srgbClr val="F37320"/>
              </a:solidFill>
              <a:latin typeface="Arial"/>
              <a:cs typeface="Arial"/>
            </a:endParaRPr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089038" y="1304116"/>
            <a:ext cx="860791" cy="850279"/>
          </a:xfrm>
          <a:ln>
            <a:noFill/>
          </a:ln>
        </p:spPr>
        <p:txBody>
          <a:bodyPr anchor="t">
            <a:normAutofit/>
          </a:bodyPr>
          <a:lstStyle>
            <a:lvl1pPr marL="16933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7C80"/>
              </a:buClr>
              <a:buFont typeface="Wingdings" panose="05000000000000000000" pitchFamily="2" charset="2"/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lang="es-ES" sz="4851" b="0" i="0" kern="1200" spc="-11" dirty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spc="-11" dirty="0">
                <a:solidFill>
                  <a:srgbClr val="F37320"/>
                </a:solidFill>
                <a:latin typeface="Arial"/>
                <a:cs typeface="Arial"/>
              </a:rPr>
              <a:t>3</a:t>
            </a:r>
            <a:endParaRPr lang="es-ES" sz="4851" dirty="0">
              <a:solidFill>
                <a:srgbClr val="F37320"/>
              </a:solidFill>
              <a:latin typeface="Arial"/>
              <a:cs typeface="Arial"/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7328409" y="1304116"/>
            <a:ext cx="860791" cy="850279"/>
          </a:xfrm>
          <a:ln>
            <a:noFill/>
          </a:ln>
        </p:spPr>
        <p:txBody>
          <a:bodyPr anchor="t">
            <a:normAutofit/>
          </a:bodyPr>
          <a:lstStyle>
            <a:lvl1pPr marL="16933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7C80"/>
              </a:buClr>
              <a:buFont typeface="Wingdings" panose="05000000000000000000" pitchFamily="2" charset="2"/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lang="es-ES" sz="4851" b="0" i="0" kern="1200" spc="-11" dirty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spc="-11" dirty="0">
                <a:solidFill>
                  <a:srgbClr val="F37320"/>
                </a:solidFill>
                <a:latin typeface="Arial"/>
                <a:cs typeface="Arial"/>
              </a:rPr>
              <a:t>4</a:t>
            </a:r>
            <a:endParaRPr lang="es-ES" sz="4851" dirty="0">
              <a:solidFill>
                <a:srgbClr val="F37320"/>
              </a:solidFill>
              <a:latin typeface="Arial"/>
              <a:cs typeface="Arial"/>
            </a:endParaRPr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9583505" y="1304116"/>
            <a:ext cx="860791" cy="850279"/>
          </a:xfrm>
          <a:ln>
            <a:noFill/>
          </a:ln>
        </p:spPr>
        <p:txBody>
          <a:bodyPr anchor="t">
            <a:normAutofit/>
          </a:bodyPr>
          <a:lstStyle>
            <a:lvl1pPr marL="16933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7C80"/>
              </a:buClr>
              <a:buFont typeface="Wingdings" panose="05000000000000000000" pitchFamily="2" charset="2"/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lang="es-ES" sz="4851" b="0" i="0" kern="1200" spc="-11" dirty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spc="-11" dirty="0">
                <a:solidFill>
                  <a:srgbClr val="F37320"/>
                </a:solidFill>
                <a:latin typeface="Arial"/>
                <a:cs typeface="Arial"/>
              </a:rPr>
              <a:t>5</a:t>
            </a:r>
            <a:endParaRPr lang="es-ES" sz="4851" dirty="0">
              <a:solidFill>
                <a:srgbClr val="F37320"/>
              </a:solidFill>
              <a:latin typeface="Arial"/>
              <a:cs typeface="Arial"/>
            </a:endParaRPr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609456" y="2259388"/>
            <a:ext cx="1925301" cy="286424"/>
          </a:xfrm>
          <a:solidFill>
            <a:srgbClr val="518089">
              <a:alpha val="3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609456" y="2545812"/>
            <a:ext cx="1925301" cy="3664488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2799044" y="2259388"/>
            <a:ext cx="1925301" cy="286424"/>
          </a:xfrm>
          <a:solidFill>
            <a:srgbClr val="518089">
              <a:alpha val="4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2799044" y="2545812"/>
            <a:ext cx="1925301" cy="366448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5101652" y="2259388"/>
            <a:ext cx="1925301" cy="286424"/>
          </a:xfrm>
          <a:solidFill>
            <a:srgbClr val="518089">
              <a:alpha val="5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5101652" y="2545812"/>
            <a:ext cx="1925301" cy="3664488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7328408" y="2259388"/>
            <a:ext cx="1925301" cy="286424"/>
          </a:xfrm>
          <a:solidFill>
            <a:srgbClr val="518089">
              <a:alpha val="6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7328408" y="2545812"/>
            <a:ext cx="1925301" cy="3664488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9575848" y="2259388"/>
            <a:ext cx="1925301" cy="286424"/>
          </a:xfrm>
          <a:solidFill>
            <a:srgbClr val="518089">
              <a:alpha val="7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half" idx="27" hasCustomPrompt="1"/>
          </p:nvPr>
        </p:nvSpPr>
        <p:spPr>
          <a:xfrm>
            <a:off x="9575848" y="2545812"/>
            <a:ext cx="1925301" cy="3664488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43" name="Rectángulo 42"/>
          <p:cNvSpPr/>
          <p:nvPr userDrawn="1"/>
        </p:nvSpPr>
        <p:spPr>
          <a:xfrm>
            <a:off x="1358747" y="432007"/>
            <a:ext cx="10252796" cy="4806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ángulo 43"/>
          <p:cNvSpPr/>
          <p:nvPr userDrawn="1"/>
        </p:nvSpPr>
        <p:spPr>
          <a:xfrm>
            <a:off x="576007" y="432007"/>
            <a:ext cx="640927" cy="480695"/>
          </a:xfrm>
          <a:prstGeom prst="rect">
            <a:avLst/>
          </a:prstGeom>
          <a:solidFill>
            <a:srgbClr val="F37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800"/>
          </a:p>
        </p:txBody>
      </p:sp>
      <p:sp>
        <p:nvSpPr>
          <p:cNvPr id="45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46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  <p:pic>
        <p:nvPicPr>
          <p:cNvPr id="40" name="Imagen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3763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62180F7-93A1-334F-2867-183FCF46C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‹Nº›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9863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B068F-4874-4AE9-B745-77A46FF4D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171EE5-CF46-4609-B846-109BA9081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6CAE30-E859-4DF1-B635-4743B479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E01FC7-8387-4791-8909-FE41D5A72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099C41-0400-42D2-839B-5BB92B7A3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804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90116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3" r:id="rId2"/>
    <p:sldLayoutId id="2147483664" r:id="rId3"/>
    <p:sldLayoutId id="2147483665" r:id="rId4"/>
    <p:sldLayoutId id="2147483666" r:id="rId5"/>
    <p:sldLayoutId id="2147483667" r:id="rId6"/>
    <p:sldLayoutId id="2147483684" r:id="rId7"/>
    <p:sldLayoutId id="2147483668" r:id="rId8"/>
    <p:sldLayoutId id="2147483669" r:id="rId9"/>
    <p:sldLayoutId id="2147483696" r:id="rId10"/>
    <p:sldLayoutId id="2147483697" r:id="rId11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05050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q"/>
        <a:defRPr sz="2800" kern="1200">
          <a:solidFill>
            <a:srgbClr val="50505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Courier New" panose="02070309020205020404" pitchFamily="49" charset="0"/>
        <a:buChar char="o"/>
        <a:defRPr sz="2400" kern="1200">
          <a:solidFill>
            <a:srgbClr val="50505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§"/>
        <a:defRPr sz="2000" kern="1200" baseline="0">
          <a:solidFill>
            <a:srgbClr val="50505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05050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05050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hyperlink" Target="https://cordis.europa.eu/project/id/842009/report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hyperlink" Target="https://www.boe.es/buscar/pdf/2022/BOE-A-2022-23054-consolidado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26" Type="http://schemas.openxmlformats.org/officeDocument/2006/relationships/image" Target="../media/image72.png"/><Relationship Id="rId21" Type="http://schemas.openxmlformats.org/officeDocument/2006/relationships/image" Target="../media/image67.png"/><Relationship Id="rId34" Type="http://schemas.openxmlformats.org/officeDocument/2006/relationships/image" Target="../media/image80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33" Type="http://schemas.openxmlformats.org/officeDocument/2006/relationships/image" Target="../media/image79.png"/><Relationship Id="rId38" Type="http://schemas.openxmlformats.org/officeDocument/2006/relationships/image" Target="../media/image84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29" Type="http://schemas.openxmlformats.org/officeDocument/2006/relationships/image" Target="../media/image7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70.png"/><Relationship Id="rId32" Type="http://schemas.openxmlformats.org/officeDocument/2006/relationships/image" Target="../media/image78.png"/><Relationship Id="rId37" Type="http://schemas.openxmlformats.org/officeDocument/2006/relationships/image" Target="../media/image83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36" Type="http://schemas.openxmlformats.org/officeDocument/2006/relationships/image" Target="../media/image82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31" Type="http://schemas.openxmlformats.org/officeDocument/2006/relationships/image" Target="../media/image77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Relationship Id="rId30" Type="http://schemas.openxmlformats.org/officeDocument/2006/relationships/image" Target="../media/image76.png"/><Relationship Id="rId35" Type="http://schemas.openxmlformats.org/officeDocument/2006/relationships/image" Target="../media/image81.png"/><Relationship Id="rId8" Type="http://schemas.openxmlformats.org/officeDocument/2006/relationships/image" Target="../media/image54.png"/><Relationship Id="rId3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image" Target="../media/image97.png"/><Relationship Id="rId16" Type="http://schemas.openxmlformats.org/officeDocument/2006/relationships/image" Target="../media/image11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jpe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sv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7.jpeg"/><Relationship Id="rId4" Type="http://schemas.openxmlformats.org/officeDocument/2006/relationships/image" Target="../media/image1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118.emf"/><Relationship Id="rId4" Type="http://schemas.openxmlformats.org/officeDocument/2006/relationships/hyperlink" Target="mailto:innovacion.ad@fega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B5E2D-0971-5BDF-CA01-316B6422E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5E29779-37BF-A0F2-50ED-BADABE6AF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7" b="9692"/>
          <a:stretch>
            <a:fillRect/>
          </a:stretch>
        </p:blipFill>
        <p:spPr bwMode="auto">
          <a:xfrm>
            <a:off x="-19049" y="0"/>
            <a:ext cx="122110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24DAED2-D6B0-5A71-8C34-03C93A34FD14}"/>
              </a:ext>
            </a:extLst>
          </p:cNvPr>
          <p:cNvSpPr txBox="1"/>
          <p:nvPr/>
        </p:nvSpPr>
        <p:spPr>
          <a:xfrm>
            <a:off x="380770" y="435078"/>
            <a:ext cx="4820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GB" sz="40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haroni" panose="02010803020104030203" pitchFamily="2" charset="-79"/>
              </a:rPr>
              <a:t>Moving towards an ELMS in Spain: SIEX and SATIVUM</a:t>
            </a:r>
          </a:p>
        </p:txBody>
      </p:sp>
      <p:pic>
        <p:nvPicPr>
          <p:cNvPr id="8" name="Picture 7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712DF2AC-4AC6-06B4-B5CC-4BDB19354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  <p:sp>
        <p:nvSpPr>
          <p:cNvPr id="4" name="CuadroTexto 9">
            <a:extLst>
              <a:ext uri="{FF2B5EF4-FFF2-40B4-BE49-F238E27FC236}">
                <a16:creationId xmlns:a16="http://schemas.microsoft.com/office/drawing/2014/main" id="{E8649CC4-56F6-1571-908D-20FAA483126D}"/>
              </a:ext>
            </a:extLst>
          </p:cNvPr>
          <p:cNvSpPr txBox="1"/>
          <p:nvPr/>
        </p:nvSpPr>
        <p:spPr>
          <a:xfrm>
            <a:off x="380770" y="2455205"/>
            <a:ext cx="5994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noProof="0" dirty="0">
                <a:solidFill>
                  <a:srgbClr val="0027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Session 4. IACS foretold: mapping the path beyond 2027</a:t>
            </a:r>
          </a:p>
          <a:p>
            <a:r>
              <a:rPr lang="en-GB" sz="20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Wednesday 9 September 2026. Sofia, Bulgary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65815A3-AA74-2336-3B28-35FD19D0E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29" y="5702777"/>
            <a:ext cx="3677727" cy="77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2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E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78E9A-3DA9-8C48-5D68-AB7502C83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404CD0A5-D303-7D2B-6AC7-62A7881B527D}"/>
              </a:ext>
            </a:extLst>
          </p:cNvPr>
          <p:cNvSpPr txBox="1"/>
          <p:nvPr/>
        </p:nvSpPr>
        <p:spPr>
          <a:xfrm>
            <a:off x="3925420" y="2725899"/>
            <a:ext cx="4607859" cy="2814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 kern="100" noProof="0" dirty="0">
                <a:solidFill>
                  <a:srgbClr val="FEFEF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"When we talk about ELMS, we often speak about the future.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 kern="100" noProof="0" dirty="0">
                <a:solidFill>
                  <a:srgbClr val="FEFEF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in Spain, the most interesting question is no longer how to build it.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 kern="100" noProof="0" dirty="0">
                <a:solidFill>
                  <a:srgbClr val="FEFEF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question is how to </a:t>
            </a:r>
            <a:r>
              <a:rPr lang="en-GB" sz="2000" b="1" kern="100" noProof="0" dirty="0">
                <a:solidFill>
                  <a:srgbClr val="FEFEFE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CONNECT</a:t>
            </a:r>
            <a:r>
              <a:rPr lang="en-GB" sz="2000" kern="100" noProof="0" dirty="0">
                <a:solidFill>
                  <a:srgbClr val="FEFEF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what already exists."</a:t>
            </a: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BFCE37CF-9532-E966-F4EF-8B65564EE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4495B10-D8C8-9000-42D2-C877E3644F8E}"/>
              </a:ext>
            </a:extLst>
          </p:cNvPr>
          <p:cNvSpPr txBox="1"/>
          <p:nvPr/>
        </p:nvSpPr>
        <p:spPr>
          <a:xfrm>
            <a:off x="871818" y="764221"/>
            <a:ext cx="6096000" cy="1197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b="1" i="1" kern="100" noProof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Spain is not building ELMS.</a:t>
            </a:r>
            <a:br>
              <a:rPr lang="en-GB" sz="3200" b="1" kern="100" noProof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b="1" i="1" kern="100" noProof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Spain is becoming ELMS.</a:t>
            </a:r>
            <a:endParaRPr lang="en-GB" sz="3200" b="1" kern="100" noProof="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47BC4F7-D879-C9B1-F892-DCBDB2EAE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2069" y="2526439"/>
            <a:ext cx="4874559" cy="3249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9C47217-4D41-68B9-80EA-15D7203FEA98}"/>
              </a:ext>
            </a:extLst>
          </p:cNvPr>
          <p:cNvSpPr txBox="1"/>
          <p:nvPr/>
        </p:nvSpPr>
        <p:spPr>
          <a:xfrm>
            <a:off x="268941" y="6012286"/>
            <a:ext cx="6096000" cy="61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en-GB" b="1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haroni" panose="02010803020104030203" pitchFamily="2" charset="-79"/>
              </a:rPr>
              <a:t>Moving towards an ELMS in Spain: SIEX and SATIVUM</a:t>
            </a:r>
          </a:p>
        </p:txBody>
      </p:sp>
    </p:spTree>
    <p:extLst>
      <p:ext uri="{BB962C8B-B14F-4D97-AF65-F5344CB8AC3E}">
        <p14:creationId xmlns:p14="http://schemas.microsoft.com/office/powerpoint/2010/main" val="44677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B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005CDF3-8B10-2988-B8ED-B876EACD8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</a:t>
            </a:fld>
            <a:endParaRPr lang="en-GB" noProof="0" dirty="0"/>
          </a:p>
        </p:txBody>
      </p:sp>
      <p:cxnSp>
        <p:nvCxnSpPr>
          <p:cNvPr id="3" name="Conector recto 4">
            <a:extLst>
              <a:ext uri="{FF2B5EF4-FFF2-40B4-BE49-F238E27FC236}">
                <a16:creationId xmlns:a16="http://schemas.microsoft.com/office/drawing/2014/main" id="{790E5E39-6554-EF26-5AB7-0B4B5E71C30E}"/>
              </a:ext>
            </a:extLst>
          </p:cNvPr>
          <p:cNvCxnSpPr>
            <a:cxnSpLocks/>
          </p:cNvCxnSpPr>
          <p:nvPr/>
        </p:nvCxnSpPr>
        <p:spPr>
          <a:xfrm flipV="1">
            <a:off x="2931382" y="0"/>
            <a:ext cx="0" cy="68580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2">
            <a:extLst>
              <a:ext uri="{FF2B5EF4-FFF2-40B4-BE49-F238E27FC236}">
                <a16:creationId xmlns:a16="http://schemas.microsoft.com/office/drawing/2014/main" id="{59AE2E07-B7FF-9D77-0702-BFE8EEE635A2}"/>
              </a:ext>
            </a:extLst>
          </p:cNvPr>
          <p:cNvSpPr txBox="1"/>
          <p:nvPr/>
        </p:nvSpPr>
        <p:spPr>
          <a:xfrm>
            <a:off x="402903" y="2799755"/>
            <a:ext cx="25876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noProof="0" dirty="0">
                <a:solidFill>
                  <a:srgbClr val="FEFEFE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INDEX</a:t>
            </a:r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F26396C8-0AD4-4C45-B5CF-0BD0FBCF1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41F22F9-6E33-755D-A199-4527FCBF8D99}"/>
              </a:ext>
            </a:extLst>
          </p:cNvPr>
          <p:cNvSpPr txBox="1"/>
          <p:nvPr/>
        </p:nvSpPr>
        <p:spPr>
          <a:xfrm>
            <a:off x="3185759" y="908253"/>
            <a:ext cx="7147187" cy="4647426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Why SIEX?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Introducing SIEX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System Architecture, Governance and Roles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APIs &amp; Private initiatives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Why SATIVUM?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Introducing SATIVUM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Training, Vision, Agronomic Approach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ELMS  - Implementation in SPAIN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Conclusions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A65A376-30FE-9159-407E-26E9B7F98B67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412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5" y="1435001"/>
            <a:ext cx="8362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Why SIEX?</a:t>
            </a: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31A2F32C-7DC7-F838-B5DE-966D34EFC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E6C1700-EB8D-460E-9BBC-EFB98AFD3357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F05CEA8-0BD0-409A-AEC9-1705CFA8A8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5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FCC45AD-4EE6-46AE-A0AA-A5E3BA5C7C03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A6404957-F132-4C3F-B9C0-7859CF5D4962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E14E203-4818-4A69-BD74-F855D58CFA8A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b="1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Why SIEX?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EAE279B-B068-4453-9F5D-6D863C5F4A2D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69">
            <a:extLst>
              <a:ext uri="{FF2B5EF4-FFF2-40B4-BE49-F238E27FC236}">
                <a16:creationId xmlns:a16="http://schemas.microsoft.com/office/drawing/2014/main" id="{9E73625C-1D38-4A3B-8D2B-68F7A74700AF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5</a:t>
            </a:fld>
            <a:endParaRPr lang="en-GB" noProof="0" dirty="0"/>
          </a:p>
        </p:txBody>
      </p:sp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344D2842-850C-4B3C-B104-AF3E76C9C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C70C96BC-D991-44E1-9134-824748A8349B}"/>
              </a:ext>
            </a:extLst>
          </p:cNvPr>
          <p:cNvSpPr txBox="1">
            <a:spLocks/>
          </p:cNvSpPr>
          <p:nvPr/>
        </p:nvSpPr>
        <p:spPr>
          <a:xfrm>
            <a:off x="876300" y="1561426"/>
            <a:ext cx="5759116" cy="551317"/>
          </a:xfrm>
          <a:prstGeom prst="rect">
            <a:avLst/>
          </a:prstGeom>
        </p:spPr>
        <p:txBody>
          <a:bodyPr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q"/>
              <a:defRPr sz="2800" kern="120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noProof="0" dirty="0">
                <a:solidFill>
                  <a:schemeClr val="tx1"/>
                </a:solidFill>
                <a:latin typeface="Aptos" panose="020B0004020202020204" pitchFamily="34" charset="0"/>
              </a:rPr>
              <a:t>But this story has a beginning…</a:t>
            </a:r>
          </a:p>
        </p:txBody>
      </p:sp>
      <p:pic>
        <p:nvPicPr>
          <p:cNvPr id="19" name="Imagen 18" descr="Group of people on a court&#10;&#10;Auto-generated description">
            <a:extLst>
              <a:ext uri="{FF2B5EF4-FFF2-40B4-BE49-F238E27FC236}">
                <a16:creationId xmlns:a16="http://schemas.microsoft.com/office/drawing/2014/main" id="{2FDC5B08-925B-47BF-98C9-5053946E0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1" y="2166085"/>
            <a:ext cx="3111238" cy="207415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D92A8A7-1C55-44E2-9F12-D09FD06153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79"/>
          <a:stretch/>
        </p:blipFill>
        <p:spPr>
          <a:xfrm>
            <a:off x="3987540" y="2191503"/>
            <a:ext cx="1676774" cy="2048741"/>
          </a:xfrm>
          <a:prstGeom prst="rect">
            <a:avLst/>
          </a:prstGeom>
          <a:ln>
            <a:solidFill>
              <a:srgbClr val="B8C4C2"/>
            </a:solidFill>
          </a:ln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AEF61672-4895-43C3-9B4B-D3784E7A26FE}"/>
              </a:ext>
            </a:extLst>
          </p:cNvPr>
          <p:cNvSpPr/>
          <p:nvPr/>
        </p:nvSpPr>
        <p:spPr>
          <a:xfrm>
            <a:off x="6537035" y="1493590"/>
            <a:ext cx="3936144" cy="5206068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 dirty="0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C0E3DD1A-8D22-4048-A19A-2323EF6370DD}"/>
              </a:ext>
            </a:extLst>
          </p:cNvPr>
          <p:cNvSpPr/>
          <p:nvPr/>
        </p:nvSpPr>
        <p:spPr>
          <a:xfrm>
            <a:off x="1009350" y="4393105"/>
            <a:ext cx="4645615" cy="2080617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 dirty="0"/>
          </a:p>
        </p:txBody>
      </p:sp>
      <p:sp>
        <p:nvSpPr>
          <p:cNvPr id="23" name="Slide Number Placeholder 69">
            <a:extLst>
              <a:ext uri="{FF2B5EF4-FFF2-40B4-BE49-F238E27FC236}">
                <a16:creationId xmlns:a16="http://schemas.microsoft.com/office/drawing/2014/main" id="{7DDFD3B3-77ED-4327-B258-1143F018A337}"/>
              </a:ext>
            </a:extLst>
          </p:cNvPr>
          <p:cNvSpPr txBox="1">
            <a:spLocks/>
          </p:cNvSpPr>
          <p:nvPr/>
        </p:nvSpPr>
        <p:spPr>
          <a:xfrm>
            <a:off x="352426" y="6473722"/>
            <a:ext cx="333108" cy="148642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5</a:t>
            </a:fld>
            <a:endParaRPr lang="en-GB" noProof="0" dirty="0"/>
          </a:p>
        </p:txBody>
      </p:sp>
      <p:pic>
        <p:nvPicPr>
          <p:cNvPr id="24" name="Imagen 23" descr="QR code&#10;&#10;Auto-generated description">
            <a:extLst>
              <a:ext uri="{FF2B5EF4-FFF2-40B4-BE49-F238E27FC236}">
                <a16:creationId xmlns:a16="http://schemas.microsoft.com/office/drawing/2014/main" id="{9F0CE85D-7291-4CCE-8FB7-DBD74679F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4048" y="3200340"/>
            <a:ext cx="1025848" cy="1025848"/>
          </a:xfrm>
          <a:prstGeom prst="rect">
            <a:avLst/>
          </a:prstGeom>
        </p:spPr>
      </p:pic>
      <p:sp>
        <p:nvSpPr>
          <p:cNvPr id="25" name="Marcador de texto 1">
            <a:extLst>
              <a:ext uri="{FF2B5EF4-FFF2-40B4-BE49-F238E27FC236}">
                <a16:creationId xmlns:a16="http://schemas.microsoft.com/office/drawing/2014/main" id="{E79ED2D4-0DC6-4E6F-B7EC-6EC8034FFCB5}"/>
              </a:ext>
            </a:extLst>
          </p:cNvPr>
          <p:cNvSpPr txBox="1">
            <a:spLocks/>
          </p:cNvSpPr>
          <p:nvPr/>
        </p:nvSpPr>
        <p:spPr>
          <a:xfrm>
            <a:off x="1009350" y="4476824"/>
            <a:ext cx="2282845" cy="19131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None/>
              <a:defRPr/>
            </a:pPr>
            <a:r>
              <a:rPr lang="en-GB" sz="16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Participation in the H2020 NIVA Project had a </a:t>
            </a:r>
            <a:r>
              <a:rPr lang="en-GB" sz="18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very positive effect in Spain</a:t>
            </a:r>
            <a:endParaRPr lang="en-GB" sz="2000" b="1" noProof="0" dirty="0">
              <a:latin typeface="Aptos" panose="020B000402020202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None/>
              <a:defRPr/>
            </a:pPr>
            <a:endParaRPr lang="en-GB" sz="1600" noProof="0" dirty="0">
              <a:latin typeface="Aptos" panose="020B000402020202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None/>
              <a:defRPr/>
            </a:pPr>
            <a:endParaRPr lang="en-GB" sz="1600" noProof="0" dirty="0">
              <a:latin typeface="Aptos" panose="020B000402020202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None/>
              <a:defRPr/>
            </a:pPr>
            <a:endParaRPr lang="en-GB" sz="1600" noProof="0" dirty="0">
              <a:latin typeface="Aptos" panose="020B0004020202020204" pitchFamily="34" charset="0"/>
              <a:ea typeface="Arial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endParaRPr lang="en-GB" sz="2000" noProof="0" dirty="0">
              <a:latin typeface="Aptos" panose="020B0004020202020204" pitchFamily="34" charset="0"/>
              <a:ea typeface="Arial" charset="0"/>
              <a:cs typeface="Arial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CC2220E3-9655-466E-85D2-F093EB488C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12" y="4535908"/>
            <a:ext cx="1078336" cy="94529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293B780-B9C0-4442-BB2B-F37864B11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344" y="1596676"/>
            <a:ext cx="1946705" cy="118965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88B38232-AA6A-4D75-948F-623089DA318E}"/>
              </a:ext>
            </a:extLst>
          </p:cNvPr>
          <p:cNvSpPr txBox="1"/>
          <p:nvPr/>
        </p:nvSpPr>
        <p:spPr>
          <a:xfrm>
            <a:off x="6956981" y="2956755"/>
            <a:ext cx="3035432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A broader approach</a:t>
            </a: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: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Knowledge of the different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sectors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Consistency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across</a:t>
            </a: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data</a:t>
            </a: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  sources and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statistics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Economic information  on farms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Knowledge of  farmer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activities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Traceability</a:t>
            </a: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 of productions</a:t>
            </a:r>
            <a:endParaRPr lang="en-GB" noProof="0" dirty="0">
              <a:latin typeface="Aptos" panose="020B0004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86448FF-38FF-47AB-9CE4-1E3FC58F6AD9}"/>
              </a:ext>
            </a:extLst>
          </p:cNvPr>
          <p:cNvSpPr txBox="1"/>
          <p:nvPr/>
        </p:nvSpPr>
        <p:spPr>
          <a:xfrm>
            <a:off x="3389567" y="5624006"/>
            <a:ext cx="20591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noProof="0" dirty="0">
                <a:latin typeface="Aptos" panose="020B0004020202020204" pitchFamily="34" charset="0"/>
                <a:hlinkClick r:id="rId7"/>
              </a:rPr>
              <a:t>https://cordis.europa.eu/project/id/842009/reporting</a:t>
            </a:r>
            <a:endParaRPr lang="en-GB" sz="1200" i="1" noProof="0" dirty="0">
              <a:latin typeface="Aptos" panose="020B0004020202020204" pitchFamily="34" charset="0"/>
            </a:endParaRPr>
          </a:p>
        </p:txBody>
      </p:sp>
      <p:pic>
        <p:nvPicPr>
          <p:cNvPr id="30" name="Gráfico 29" descr="Flechas de cheurón con relleno sólido">
            <a:extLst>
              <a:ext uri="{FF2B5EF4-FFF2-40B4-BE49-F238E27FC236}">
                <a16:creationId xmlns:a16="http://schemas.microsoft.com/office/drawing/2014/main" id="{06D7341B-93F4-4C1D-968C-30C5D8A1CB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64314" y="3094618"/>
            <a:ext cx="1074026" cy="10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25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5" y="1435001"/>
            <a:ext cx="8362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Introducing SIEX</a:t>
            </a: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31A2F32C-7DC7-F838-B5DE-966D34EFC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30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7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SIEX project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 descr="QR code&#10;&#10;Auto-generated description">
            <a:extLst>
              <a:ext uri="{FF2B5EF4-FFF2-40B4-BE49-F238E27FC236}">
                <a16:creationId xmlns:a16="http://schemas.microsoft.com/office/drawing/2014/main" id="{CC49D77F-19A4-4A8F-B751-FFC25380C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944" y="4151707"/>
            <a:ext cx="1732183" cy="1732183"/>
          </a:xfrm>
          <a:prstGeom prst="rect">
            <a:avLst/>
          </a:prstGeom>
        </p:spPr>
      </p:pic>
      <p:sp>
        <p:nvSpPr>
          <p:cNvPr id="22" name="Marcador de contenido 6">
            <a:extLst>
              <a:ext uri="{FF2B5EF4-FFF2-40B4-BE49-F238E27FC236}">
                <a16:creationId xmlns:a16="http://schemas.microsoft.com/office/drawing/2014/main" id="{10062E36-8571-47D1-8B36-859DDB5B5408}"/>
              </a:ext>
            </a:extLst>
          </p:cNvPr>
          <p:cNvSpPr txBox="1">
            <a:spLocks/>
          </p:cNvSpPr>
          <p:nvPr/>
        </p:nvSpPr>
        <p:spPr>
          <a:xfrm>
            <a:off x="800072" y="1484270"/>
            <a:ext cx="10591856" cy="530378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q"/>
              <a:defRPr sz="2800" kern="120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0" noProof="0" dirty="0">
                <a:solidFill>
                  <a:schemeClr val="tx1"/>
                </a:solidFill>
                <a:latin typeface="Aptos" panose="020B0004020202020204" pitchFamily="34" charset="0"/>
              </a:rPr>
              <a:t>Connecting </a:t>
            </a:r>
            <a:r>
              <a:rPr lang="en-GB" sz="3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information sources </a:t>
            </a:r>
            <a:r>
              <a:rPr lang="en-GB" sz="3200" noProof="0" dirty="0">
                <a:solidFill>
                  <a:schemeClr val="tx1"/>
                </a:solidFill>
                <a:latin typeface="Aptos" panose="020B0004020202020204" pitchFamily="34" charset="0"/>
              </a:rPr>
              <a:t>so</a:t>
            </a:r>
            <a:r>
              <a:rPr lang="en-GB" sz="3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en-GB" sz="3200" noProof="0" dirty="0">
                <a:solidFill>
                  <a:schemeClr val="tx1"/>
                </a:solidFill>
                <a:latin typeface="Aptos" panose="020B0004020202020204" pitchFamily="34" charset="0"/>
              </a:rPr>
              <a:t>they can work together: </a:t>
            </a:r>
          </a:p>
          <a:p>
            <a:pPr algn="ctr"/>
            <a:endParaRPr lang="en-GB" sz="3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ctr"/>
            <a:endParaRPr lang="en-GB" sz="3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ctr"/>
            <a:endParaRPr lang="en-GB" sz="3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ctr"/>
            <a:endParaRPr lang="en-GB" sz="3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5D32B4FE-7F87-43E2-BFCA-365EE2633F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997"/>
          <a:stretch/>
        </p:blipFill>
        <p:spPr>
          <a:xfrm>
            <a:off x="8235298" y="3176094"/>
            <a:ext cx="2249477" cy="453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FF9791D-5CC8-477D-A4FD-FF3A731D9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5297" y="2487910"/>
            <a:ext cx="3613019" cy="577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D9C1D886-5FA3-42B1-8B94-8EF785035AB3}"/>
              </a:ext>
            </a:extLst>
          </p:cNvPr>
          <p:cNvSpPr txBox="1"/>
          <p:nvPr/>
        </p:nvSpPr>
        <p:spPr>
          <a:xfrm>
            <a:off x="10395183" y="3271300"/>
            <a:ext cx="1453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noProof="0" dirty="0">
                <a:latin typeface="Aptos" panose="020B0004020202020204" pitchFamily="34" charset="0"/>
              </a:rPr>
              <a:t>2022 &amp; 23</a:t>
            </a:r>
            <a:endParaRPr lang="en-GB" noProof="0" dirty="0">
              <a:latin typeface="Aptos" panose="020B0004020202020204" pitchFamily="34" charset="0"/>
            </a:endParaRPr>
          </a:p>
        </p:txBody>
      </p:sp>
      <p:pic>
        <p:nvPicPr>
          <p:cNvPr id="26" name="Picture 12">
            <a:extLst>
              <a:ext uri="{FF2B5EF4-FFF2-40B4-BE49-F238E27FC236}">
                <a16:creationId xmlns:a16="http://schemas.microsoft.com/office/drawing/2014/main" id="{B3E72719-25EE-46B6-B1C6-BBF4596BE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0426" y="2487910"/>
            <a:ext cx="5903576" cy="3935717"/>
          </a:xfrm>
          <a:prstGeom prst="rect">
            <a:avLst/>
          </a:prstGeom>
        </p:spPr>
      </p:pic>
      <p:pic>
        <p:nvPicPr>
          <p:cNvPr id="27" name="Imagen 5" descr="Logotipo&#10;&#10;Descripción generada automáticamente">
            <a:extLst>
              <a:ext uri="{FF2B5EF4-FFF2-40B4-BE49-F238E27FC236}">
                <a16:creationId xmlns:a16="http://schemas.microsoft.com/office/drawing/2014/main" id="{3A535BEC-6D70-4B29-A2FB-0A7FDD8BFB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01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8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SIEX project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5">
            <a:extLst>
              <a:ext uri="{FF2B5EF4-FFF2-40B4-BE49-F238E27FC236}">
                <a16:creationId xmlns:a16="http://schemas.microsoft.com/office/drawing/2014/main" id="{2A91F3E7-7BE3-454F-87F0-AF4C087CF43A}"/>
              </a:ext>
            </a:extLst>
          </p:cNvPr>
          <p:cNvGrpSpPr/>
          <p:nvPr/>
        </p:nvGrpSpPr>
        <p:grpSpPr>
          <a:xfrm>
            <a:off x="876300" y="3919901"/>
            <a:ext cx="9944100" cy="2184400"/>
            <a:chOff x="1216934" y="2586183"/>
            <a:chExt cx="9944100" cy="2184400"/>
          </a:xfrm>
        </p:grpSpPr>
        <p:pic>
          <p:nvPicPr>
            <p:cNvPr id="11" name="Picture 4" descr="A logo with a black background&#10;&#10;Description automatically generated">
              <a:extLst>
                <a:ext uri="{FF2B5EF4-FFF2-40B4-BE49-F238E27FC236}">
                  <a16:creationId xmlns:a16="http://schemas.microsoft.com/office/drawing/2014/main" id="{36DF05F0-2D0E-4781-B296-78582A12E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6934" y="2802466"/>
              <a:ext cx="2272151" cy="1388537"/>
            </a:xfrm>
            <a:prstGeom prst="rect">
              <a:avLst/>
            </a:prstGeom>
          </p:spPr>
        </p:pic>
        <p:sp>
          <p:nvSpPr>
            <p:cNvPr id="12" name="Equals 6">
              <a:extLst>
                <a:ext uri="{FF2B5EF4-FFF2-40B4-BE49-F238E27FC236}">
                  <a16:creationId xmlns:a16="http://schemas.microsoft.com/office/drawing/2014/main" id="{865B6E2A-318E-4178-9035-61667A00B394}"/>
                </a:ext>
              </a:extLst>
            </p:cNvPr>
            <p:cNvSpPr/>
            <p:nvPr/>
          </p:nvSpPr>
          <p:spPr>
            <a:xfrm>
              <a:off x="3590685" y="3179234"/>
              <a:ext cx="729673" cy="635000"/>
            </a:xfrm>
            <a:prstGeom prst="mathEqual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6" descr="undefined">
              <a:extLst>
                <a:ext uri="{FF2B5EF4-FFF2-40B4-BE49-F238E27FC236}">
                  <a16:creationId xmlns:a16="http://schemas.microsoft.com/office/drawing/2014/main" id="{CF5AF88A-6CD1-4F10-B05D-1E1FB18D7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790" y="2586183"/>
              <a:ext cx="2184400" cy="218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41114ECA-F333-40C7-A4E1-545C69DCC474}"/>
                </a:ext>
              </a:extLst>
            </p:cNvPr>
            <p:cNvSpPr txBox="1"/>
            <p:nvPr/>
          </p:nvSpPr>
          <p:spPr>
            <a:xfrm>
              <a:off x="5423622" y="2840950"/>
              <a:ext cx="573741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noProof="0" dirty="0">
                  <a:latin typeface="Arial Narrow" panose="020B0606020202030204" pitchFamily="34" charset="0"/>
                  <a:cs typeface="Calibri" panose="020F0502020204030204" pitchFamily="34" charset="0"/>
                </a:rPr>
                <a:t>(</a:t>
              </a:r>
              <a:r>
                <a:rPr lang="en-GB" sz="2400" b="1" noProof="0" dirty="0">
                  <a:solidFill>
                    <a:srgbClr val="FF9900"/>
                  </a:solidFill>
                  <a:latin typeface="Arial Narrow" panose="020B0606020202030204" pitchFamily="34" charset="0"/>
                  <a:cs typeface="Calibri" panose="020F0502020204030204" pitchFamily="34" charset="0"/>
                </a:rPr>
                <a:t>AGRICULTURE</a:t>
              </a:r>
              <a:r>
                <a:rPr lang="en-GB" sz="2400" noProof="0" dirty="0">
                  <a:latin typeface="Arial Narrow" panose="020B0606020202030204" pitchFamily="34" charset="0"/>
                  <a:cs typeface="Calibri" panose="020F0502020204030204" pitchFamily="34" charset="0"/>
                </a:rPr>
                <a:t> + </a:t>
              </a:r>
              <a:r>
                <a:rPr lang="en-GB" sz="2400" b="1" noProof="0" dirty="0">
                  <a:solidFill>
                    <a:srgbClr val="ED998E"/>
                  </a:solidFill>
                  <a:latin typeface="Arial Narrow" panose="020B0606020202030204" pitchFamily="34" charset="0"/>
                  <a:cs typeface="Calibri" panose="020F0502020204030204" pitchFamily="34" charset="0"/>
                </a:rPr>
                <a:t>LIVESTOCK</a:t>
              </a:r>
              <a:r>
                <a:rPr lang="en-GB" sz="2400" noProof="0" dirty="0">
                  <a:latin typeface="Arial Narrow" panose="020B0606020202030204" pitchFamily="34" charset="0"/>
                  <a:cs typeface="Calibri" panose="020F0502020204030204" pitchFamily="34" charset="0"/>
                </a:rPr>
                <a:t> + </a:t>
              </a:r>
              <a:r>
                <a:rPr lang="en-GB" sz="2400" b="1" noProof="0" dirty="0">
                  <a:solidFill>
                    <a:srgbClr val="6D9A77"/>
                  </a:solidFill>
                  <a:latin typeface="Arial Narrow" panose="020B0606020202030204" pitchFamily="34" charset="0"/>
                  <a:cs typeface="Calibri" panose="020F0502020204030204" pitchFamily="34" charset="0"/>
                </a:rPr>
                <a:t>FORESTRY</a:t>
              </a:r>
              <a:r>
                <a:rPr lang="en-GB" sz="2400" noProof="0" dirty="0">
                  <a:latin typeface="Arial Narrow" panose="020B0606020202030204" pitchFamily="34" charset="0"/>
                  <a:cs typeface="Calibri" panose="020F0502020204030204" pitchFamily="34" charset="0"/>
                </a:rPr>
                <a:t>)</a:t>
              </a:r>
            </a:p>
            <a:p>
              <a:pPr algn="ctr"/>
              <a:r>
                <a:rPr lang="en-GB" sz="2400" noProof="0" dirty="0">
                  <a:latin typeface="Arial Narrow" panose="020B0606020202030204" pitchFamily="34" charset="0"/>
                  <a:cs typeface="Calibri" panose="020F0502020204030204" pitchFamily="34" charset="0"/>
                </a:rPr>
                <a:t>+ Standardization </a:t>
              </a:r>
            </a:p>
            <a:p>
              <a:pPr algn="ctr"/>
              <a:r>
                <a:rPr lang="en-GB" sz="2400" noProof="0" dirty="0">
                  <a:latin typeface="Arial Narrow" panose="020B0606020202030204" pitchFamily="34" charset="0"/>
                  <a:cs typeface="Calibri" panose="020F0502020204030204" pitchFamily="34" charset="0"/>
                </a:rPr>
                <a:t>+ Interoperability</a:t>
              </a:r>
            </a:p>
            <a:p>
              <a:pPr algn="ctr"/>
              <a:r>
                <a:rPr lang="en-GB" sz="2400" noProof="0" dirty="0">
                  <a:latin typeface="Arial Narrow" panose="020B0606020202030204" pitchFamily="34" charset="0"/>
                  <a:cs typeface="Calibri" panose="020F0502020204030204" pitchFamily="34" charset="0"/>
                </a:rPr>
                <a:t>+ Data Analysis and use</a:t>
              </a:r>
            </a:p>
          </p:txBody>
        </p:sp>
      </p:grpSp>
      <p:pic>
        <p:nvPicPr>
          <p:cNvPr id="16" name="Imagen 15" descr="QR code&#10;&#10;Auto-generated description">
            <a:extLst>
              <a:ext uri="{FF2B5EF4-FFF2-40B4-BE49-F238E27FC236}">
                <a16:creationId xmlns:a16="http://schemas.microsoft.com/office/drawing/2014/main" id="{90F1F11B-114B-4E2B-A69E-6D12DD01D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  <p:sp>
        <p:nvSpPr>
          <p:cNvPr id="17" name="Rectángulo: esquinas redondeadas 8">
            <a:extLst>
              <a:ext uri="{FF2B5EF4-FFF2-40B4-BE49-F238E27FC236}">
                <a16:creationId xmlns:a16="http://schemas.microsoft.com/office/drawing/2014/main" id="{D2216C72-E1D3-47D6-9B2B-672C30F776D7}"/>
              </a:ext>
            </a:extLst>
          </p:cNvPr>
          <p:cNvSpPr/>
          <p:nvPr/>
        </p:nvSpPr>
        <p:spPr>
          <a:xfrm>
            <a:off x="1149182" y="1726772"/>
            <a:ext cx="10155312" cy="1179775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933" algn="ctr">
              <a:spcBef>
                <a:spcPts val="133"/>
              </a:spcBef>
            </a:pPr>
            <a:r>
              <a:rPr lang="en-GB" sz="2800" noProof="0" dirty="0">
                <a:solidFill>
                  <a:schemeClr val="tx1"/>
                </a:solidFill>
                <a:latin typeface="Aptos" panose="020B0004020202020204" pitchFamily="34" charset="0"/>
                <a:cs typeface="Calibri"/>
              </a:rPr>
              <a:t>A system that </a:t>
            </a:r>
            <a:r>
              <a:rPr lang="en-GB" sz="2800" b="1" noProof="0" dirty="0">
                <a:solidFill>
                  <a:schemeClr val="tx1"/>
                </a:solidFill>
                <a:latin typeface="Aptos" panose="020B0004020202020204" pitchFamily="34" charset="0"/>
                <a:cs typeface="Calibri"/>
              </a:rPr>
              <a:t>digitally integrates </a:t>
            </a:r>
            <a:r>
              <a:rPr lang="en-GB" sz="2800" noProof="0" dirty="0">
                <a:solidFill>
                  <a:schemeClr val="tx1"/>
                </a:solidFill>
                <a:latin typeface="Aptos" panose="020B0004020202020204" pitchFamily="34" charset="0"/>
                <a:cs typeface="Calibri"/>
              </a:rPr>
              <a:t>and </a:t>
            </a:r>
            <a:r>
              <a:rPr lang="en-GB" sz="2800" b="1" noProof="0" dirty="0">
                <a:solidFill>
                  <a:schemeClr val="tx1"/>
                </a:solidFill>
                <a:latin typeface="Aptos" panose="020B0004020202020204" pitchFamily="34" charset="0"/>
                <a:cs typeface="Calibri"/>
              </a:rPr>
              <a:t>centralizes</a:t>
            </a:r>
            <a:r>
              <a:rPr lang="en-GB" sz="2800" noProof="0" dirty="0">
                <a:solidFill>
                  <a:schemeClr val="tx1"/>
                </a:solidFill>
                <a:latin typeface="Aptos" panose="020B0004020202020204" pitchFamily="34" charset="0"/>
                <a:cs typeface="Calibri"/>
              </a:rPr>
              <a:t> all available information from the agricultural sector</a:t>
            </a:r>
          </a:p>
        </p:txBody>
      </p:sp>
      <p:sp>
        <p:nvSpPr>
          <p:cNvPr id="18" name="Rectángulo: esquinas redondeadas 14">
            <a:extLst>
              <a:ext uri="{FF2B5EF4-FFF2-40B4-BE49-F238E27FC236}">
                <a16:creationId xmlns:a16="http://schemas.microsoft.com/office/drawing/2014/main" id="{7EB5F5CD-51CD-44D7-85A2-6E90ED34C600}"/>
              </a:ext>
            </a:extLst>
          </p:cNvPr>
          <p:cNvSpPr/>
          <p:nvPr/>
        </p:nvSpPr>
        <p:spPr>
          <a:xfrm>
            <a:off x="6269684" y="2804740"/>
            <a:ext cx="5440218" cy="747130"/>
          </a:xfrm>
          <a:prstGeom prst="roundRect">
            <a:avLst/>
          </a:prstGeom>
          <a:solidFill>
            <a:schemeClr val="accent3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noProof="0" dirty="0">
                <a:solidFill>
                  <a:schemeClr val="tx1"/>
                </a:solidFill>
                <a:latin typeface="Aptos" panose="020B0004020202020204" pitchFamily="34" charset="0"/>
              </a:rPr>
              <a:t>Governance structure: </a:t>
            </a:r>
            <a:r>
              <a:rPr lang="en-GB" sz="20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National &amp; Regional</a:t>
            </a:r>
          </a:p>
        </p:txBody>
      </p:sp>
      <p:pic>
        <p:nvPicPr>
          <p:cNvPr id="19" name="Imagen 5" descr="Logotipo&#10;&#10;Descripción generada automáticamente">
            <a:extLst>
              <a:ext uri="{FF2B5EF4-FFF2-40B4-BE49-F238E27FC236}">
                <a16:creationId xmlns:a16="http://schemas.microsoft.com/office/drawing/2014/main" id="{C3D5C619-ADDB-49E8-9001-9F2978454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2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9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Objectives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0">
            <a:extLst>
              <a:ext uri="{FF2B5EF4-FFF2-40B4-BE49-F238E27FC236}">
                <a16:creationId xmlns:a16="http://schemas.microsoft.com/office/drawing/2014/main" id="{B7069CE7-D4FB-47AF-8A9C-C5DCAC8A0F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48" b="8798"/>
          <a:stretch>
            <a:fillRect/>
          </a:stretch>
        </p:blipFill>
        <p:spPr>
          <a:xfrm>
            <a:off x="1924049" y="1764992"/>
            <a:ext cx="8346140" cy="4726954"/>
          </a:xfrm>
          <a:prstGeom prst="rect">
            <a:avLst/>
          </a:prstGeom>
        </p:spPr>
      </p:pic>
      <p:pic>
        <p:nvPicPr>
          <p:cNvPr id="11" name="Imagen 10" descr="QR code&#10;&#10;Auto-generated description">
            <a:extLst>
              <a:ext uri="{FF2B5EF4-FFF2-40B4-BE49-F238E27FC236}">
                <a16:creationId xmlns:a16="http://schemas.microsoft.com/office/drawing/2014/main" id="{3CE03174-D8CC-4584-ADC4-33CFF8675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35DA2CE8-37DF-441E-A482-7C6719D3DA30}"/>
              </a:ext>
            </a:extLst>
          </p:cNvPr>
          <p:cNvSpPr txBox="1"/>
          <p:nvPr/>
        </p:nvSpPr>
        <p:spPr>
          <a:xfrm>
            <a:off x="449202" y="1395660"/>
            <a:ext cx="114376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GB" b="0" i="0" noProof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National Regulation: </a:t>
            </a:r>
            <a:r>
              <a:rPr lang="en-GB" b="0" i="0" noProof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hlinkClick r:id="rId4"/>
              </a:rPr>
              <a:t>Royal Decree 1054/2022</a:t>
            </a:r>
            <a:endParaRPr lang="en-GB" noProof="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Imagen 5" descr="Logotipo&#10;&#10;Descripción generada automáticamente">
            <a:extLst>
              <a:ext uri="{FF2B5EF4-FFF2-40B4-BE49-F238E27FC236}">
                <a16:creationId xmlns:a16="http://schemas.microsoft.com/office/drawing/2014/main" id="{794C4393-4418-4280-861B-67DE8280B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14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10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SIEX ecosystem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>
            <a:extLst>
              <a:ext uri="{FF2B5EF4-FFF2-40B4-BE49-F238E27FC236}">
                <a16:creationId xmlns:a16="http://schemas.microsoft.com/office/drawing/2014/main" id="{4C869395-4098-4AA6-B8CC-7A9D3FB22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134" y="1331311"/>
            <a:ext cx="8118414" cy="541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4F0100A-08D9-40A9-B19D-DECF300C832B}"/>
              </a:ext>
            </a:extLst>
          </p:cNvPr>
          <p:cNvSpPr txBox="1"/>
          <p:nvPr/>
        </p:nvSpPr>
        <p:spPr>
          <a:xfrm>
            <a:off x="10039548" y="1756213"/>
            <a:ext cx="2055044" cy="3164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1400" b="1" noProof="0" dirty="0"/>
              <a:t>“Please note that some elements shown in this slide are still </a:t>
            </a:r>
            <a:r>
              <a:rPr lang="en-GB" sz="1600" b="1" noProof="0" dirty="0">
                <a:solidFill>
                  <a:srgbClr val="0070C0"/>
                </a:solidFill>
              </a:rPr>
              <a:t>under development </a:t>
            </a:r>
            <a:r>
              <a:rPr lang="en-GB" sz="1400" b="1" noProof="0" dirty="0"/>
              <a:t>and subject to further refinement.”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053A0A4-1662-497D-875C-BF726958E7AE}"/>
              </a:ext>
            </a:extLst>
          </p:cNvPr>
          <p:cNvSpPr txBox="1"/>
          <p:nvPr/>
        </p:nvSpPr>
        <p:spPr>
          <a:xfrm>
            <a:off x="128588" y="4269950"/>
            <a:ext cx="1571624" cy="1573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1200" b="1" noProof="0" dirty="0"/>
              <a:t>“</a:t>
            </a:r>
            <a:r>
              <a:rPr lang="en-GB" sz="1400" b="1" noProof="0" dirty="0">
                <a:solidFill>
                  <a:srgbClr val="0070C0"/>
                </a:solidFill>
              </a:rPr>
              <a:t>Data flows </a:t>
            </a:r>
            <a:r>
              <a:rPr lang="en-GB" sz="1200" b="1" noProof="0" dirty="0"/>
              <a:t>are indicative and may not fully reflect the national design.”</a:t>
            </a:r>
          </a:p>
        </p:txBody>
      </p:sp>
      <p:pic>
        <p:nvPicPr>
          <p:cNvPr id="14" name="Imagen 5" descr="Logotipo&#10;&#10;Descripción generada automáticamente">
            <a:extLst>
              <a:ext uri="{FF2B5EF4-FFF2-40B4-BE49-F238E27FC236}">
                <a16:creationId xmlns:a16="http://schemas.microsoft.com/office/drawing/2014/main" id="{72B87AA9-6E4F-46D3-A0A7-9717BC5D9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31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11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Value for Farmers &amp; Public Administrations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5" descr="Logotipo&#10;&#10;Descripción generada automáticamente">
            <a:extLst>
              <a:ext uri="{FF2B5EF4-FFF2-40B4-BE49-F238E27FC236}">
                <a16:creationId xmlns:a16="http://schemas.microsoft.com/office/drawing/2014/main" id="{72B87AA9-6E4F-46D3-A0A7-9717BC5D9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3F1E8A1B-0BCF-4C44-B176-7BDA5A56E7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3079293"/>
              </p:ext>
            </p:extLst>
          </p:nvPr>
        </p:nvGraphicFramePr>
        <p:xfrm>
          <a:off x="896469" y="1691582"/>
          <a:ext cx="10827101" cy="4113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69247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4" y="1435001"/>
            <a:ext cx="84951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System Architecture, Governance and Roles</a:t>
            </a: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31A2F32C-7DC7-F838-B5DE-966D34EFC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69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13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Architecture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13</a:t>
            </a:fld>
            <a:endParaRPr lang="en-GB" noProof="0" dirty="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5119035-316A-45C6-AD4E-E4F51646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787"/>
          <a:stretch>
            <a:fillRect/>
          </a:stretch>
        </p:blipFill>
        <p:spPr>
          <a:xfrm>
            <a:off x="1009350" y="1483142"/>
            <a:ext cx="9585655" cy="5247376"/>
          </a:xfrm>
          <a:prstGeom prst="rect">
            <a:avLst/>
          </a:prstGeom>
        </p:spPr>
      </p:pic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5B9C9230-968C-4C18-A82B-E93F80706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pic>
        <p:nvPicPr>
          <p:cNvPr id="18" name="Imagen 17" descr="QR code&#10;&#10;Auto-generated description">
            <a:extLst>
              <a:ext uri="{FF2B5EF4-FFF2-40B4-BE49-F238E27FC236}">
                <a16:creationId xmlns:a16="http://schemas.microsoft.com/office/drawing/2014/main" id="{E044D333-FBA1-4D52-802A-79D21FE1E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4393" y="5231262"/>
            <a:ext cx="602630" cy="602630"/>
          </a:xfrm>
          <a:prstGeom prst="rect">
            <a:avLst/>
          </a:prstGeom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949E914A-267E-4594-8E97-66D3A663AC03}"/>
              </a:ext>
            </a:extLst>
          </p:cNvPr>
          <p:cNvSpPr txBox="1"/>
          <p:nvPr/>
        </p:nvSpPr>
        <p:spPr>
          <a:xfrm>
            <a:off x="7462696" y="1277362"/>
            <a:ext cx="1281953" cy="400110"/>
          </a:xfrm>
          <a:prstGeom prst="wedgeRectCallout">
            <a:avLst>
              <a:gd name="adj1" fmla="val -29924"/>
              <a:gd name="adj2" fmla="val 78035"/>
            </a:avLst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>
                <a:solidFill>
                  <a:schemeClr val="bg1"/>
                </a:solidFill>
              </a:rPr>
              <a:t>ELMS</a:t>
            </a:r>
          </a:p>
        </p:txBody>
      </p:sp>
      <p:sp>
        <p:nvSpPr>
          <p:cNvPr id="5" name="TextBox 17">
            <a:extLst>
              <a:ext uri="{FF2B5EF4-FFF2-40B4-BE49-F238E27FC236}">
                <a16:creationId xmlns:a16="http://schemas.microsoft.com/office/drawing/2014/main" id="{7BB58F64-1082-02BF-C873-8557C43D90F0}"/>
              </a:ext>
            </a:extLst>
          </p:cNvPr>
          <p:cNvSpPr txBox="1"/>
          <p:nvPr/>
        </p:nvSpPr>
        <p:spPr>
          <a:xfrm>
            <a:off x="3778203" y="6126038"/>
            <a:ext cx="1466149" cy="400110"/>
          </a:xfrm>
          <a:prstGeom prst="wedgeRectCallout">
            <a:avLst>
              <a:gd name="adj1" fmla="val -27069"/>
              <a:gd name="adj2" fmla="val -86544"/>
            </a:avLst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>
                <a:solidFill>
                  <a:schemeClr val="bg1"/>
                </a:solidFill>
              </a:rPr>
              <a:t>SATIVUM</a:t>
            </a:r>
          </a:p>
        </p:txBody>
      </p:sp>
    </p:spTree>
    <p:extLst>
      <p:ext uri="{BB962C8B-B14F-4D97-AF65-F5344CB8AC3E}">
        <p14:creationId xmlns:p14="http://schemas.microsoft.com/office/powerpoint/2010/main" val="3282826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14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Governance and Roles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14</a:t>
            </a:fld>
            <a:endParaRPr lang="en-GB" noProof="0" dirty="0"/>
          </a:p>
        </p:txBody>
      </p:sp>
      <p:pic>
        <p:nvPicPr>
          <p:cNvPr id="12" name="Imagen 10">
            <a:extLst>
              <a:ext uri="{FF2B5EF4-FFF2-40B4-BE49-F238E27FC236}">
                <a16:creationId xmlns:a16="http://schemas.microsoft.com/office/drawing/2014/main" id="{8F9693C9-99C7-4AB0-95FC-D08783C50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33" y="1808609"/>
            <a:ext cx="2032658" cy="162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839C9B38-C79A-4395-AD0C-00542EBAE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69BDE558-9504-46D5-8C1E-7153F3BD7EC7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14</a:t>
            </a:fld>
            <a:endParaRPr lang="en-GB" noProof="0" dirty="0"/>
          </a:p>
        </p:txBody>
      </p:sp>
      <p:pic>
        <p:nvPicPr>
          <p:cNvPr id="16" name="Imagen 12">
            <a:extLst>
              <a:ext uri="{FF2B5EF4-FFF2-40B4-BE49-F238E27FC236}">
                <a16:creationId xmlns:a16="http://schemas.microsoft.com/office/drawing/2014/main" id="{4E24D9AA-307E-4A87-9DEC-41E03EDFF2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626" y="1532225"/>
            <a:ext cx="1805582" cy="1274349"/>
          </a:xfrm>
          <a:prstGeom prst="rect">
            <a:avLst/>
          </a:prstGeom>
        </p:spPr>
      </p:pic>
      <p:pic>
        <p:nvPicPr>
          <p:cNvPr id="17" name="Imagen 18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E49D37E6-DFCC-48EE-8C3D-84C1EA194E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907" y="5159731"/>
            <a:ext cx="850142" cy="532756"/>
          </a:xfrm>
          <a:prstGeom prst="rect">
            <a:avLst/>
          </a:prstGeom>
        </p:spPr>
      </p:pic>
      <p:pic>
        <p:nvPicPr>
          <p:cNvPr id="18" name="Imagen 20" descr="Texto&#10;&#10;Descripción generada automáticamente con confianza media">
            <a:extLst>
              <a:ext uri="{FF2B5EF4-FFF2-40B4-BE49-F238E27FC236}">
                <a16:creationId xmlns:a16="http://schemas.microsoft.com/office/drawing/2014/main" id="{26B46CA3-5B4E-4BB9-B9EF-3596C45120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7907" y="4626112"/>
            <a:ext cx="1285947" cy="372924"/>
          </a:xfrm>
          <a:prstGeom prst="rect">
            <a:avLst/>
          </a:prstGeom>
        </p:spPr>
      </p:pic>
      <p:sp>
        <p:nvSpPr>
          <p:cNvPr id="19" name="CuadroTexto 21">
            <a:extLst>
              <a:ext uri="{FF2B5EF4-FFF2-40B4-BE49-F238E27FC236}">
                <a16:creationId xmlns:a16="http://schemas.microsoft.com/office/drawing/2014/main" id="{C9F9A5C4-00F6-4F64-AAEC-D97F920B194C}"/>
              </a:ext>
            </a:extLst>
          </p:cNvPr>
          <p:cNvSpPr txBox="1"/>
          <p:nvPr/>
        </p:nvSpPr>
        <p:spPr>
          <a:xfrm>
            <a:off x="5715872" y="4126863"/>
            <a:ext cx="315579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noProof="0" dirty="0">
                <a:latin typeface="Arial Narrow" panose="020B0606020202030204" pitchFamily="34" charset="0"/>
              </a:rPr>
              <a:t>National system (SGA) </a:t>
            </a:r>
          </a:p>
          <a:p>
            <a:pPr algn="ctr"/>
            <a:r>
              <a:rPr lang="en-GB" sz="1400" b="1" noProof="0" dirty="0">
                <a:latin typeface="Arial Narrow" panose="020B0606020202030204" pitchFamily="34" charset="0"/>
              </a:rPr>
              <a:t>13 Autonomous Communities</a:t>
            </a:r>
          </a:p>
        </p:txBody>
      </p:sp>
      <p:sp>
        <p:nvSpPr>
          <p:cNvPr id="20" name="CuadroTexto 22">
            <a:extLst>
              <a:ext uri="{FF2B5EF4-FFF2-40B4-BE49-F238E27FC236}">
                <a16:creationId xmlns:a16="http://schemas.microsoft.com/office/drawing/2014/main" id="{CD072432-1691-468B-A63C-F0DA16C1DCA8}"/>
              </a:ext>
            </a:extLst>
          </p:cNvPr>
          <p:cNvSpPr txBox="1"/>
          <p:nvPr/>
        </p:nvSpPr>
        <p:spPr>
          <a:xfrm>
            <a:off x="8805653" y="3788309"/>
            <a:ext cx="271605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noProof="0" dirty="0">
                <a:latin typeface="Arial Narrow" panose="020B0606020202030204" pitchFamily="34" charset="0"/>
              </a:rPr>
              <a:t>In‑house system</a:t>
            </a:r>
          </a:p>
          <a:p>
            <a:pPr algn="ctr"/>
            <a:r>
              <a:rPr lang="en-GB" sz="1400" b="1" noProof="0" dirty="0">
                <a:latin typeface="Arial Narrow" panose="020B0606020202030204" pitchFamily="34" charset="0"/>
              </a:rPr>
              <a:t>4 Autonomous Communities</a:t>
            </a:r>
          </a:p>
        </p:txBody>
      </p:sp>
      <p:pic>
        <p:nvPicPr>
          <p:cNvPr id="21" name="Imagen 23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395049E9-C342-40CC-92CA-7D5166DAFC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2251" y="5345908"/>
            <a:ext cx="1285951" cy="431973"/>
          </a:xfrm>
          <a:prstGeom prst="rect">
            <a:avLst/>
          </a:prstGeom>
        </p:spPr>
      </p:pic>
      <p:pic>
        <p:nvPicPr>
          <p:cNvPr id="22" name="Picture 13">
            <a:extLst>
              <a:ext uri="{FF2B5EF4-FFF2-40B4-BE49-F238E27FC236}">
                <a16:creationId xmlns:a16="http://schemas.microsoft.com/office/drawing/2014/main" id="{863AF139-822D-453C-ABE9-66490AFACE0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220" r="4220"/>
          <a:stretch>
            <a:fillRect/>
          </a:stretch>
        </p:blipFill>
        <p:spPr>
          <a:xfrm>
            <a:off x="5935739" y="4777075"/>
            <a:ext cx="2716057" cy="1413679"/>
          </a:xfrm>
          <a:prstGeom prst="rect">
            <a:avLst/>
          </a:prstGeom>
        </p:spPr>
      </p:pic>
      <p:sp>
        <p:nvSpPr>
          <p:cNvPr id="23" name="Rectángulo: esquinas redondeadas 8">
            <a:extLst>
              <a:ext uri="{FF2B5EF4-FFF2-40B4-BE49-F238E27FC236}">
                <a16:creationId xmlns:a16="http://schemas.microsoft.com/office/drawing/2014/main" id="{C19EC561-4F42-4C5C-B46F-73A6AC3E1DCA}"/>
              </a:ext>
            </a:extLst>
          </p:cNvPr>
          <p:cNvSpPr/>
          <p:nvPr/>
        </p:nvSpPr>
        <p:spPr>
          <a:xfrm>
            <a:off x="876300" y="2956659"/>
            <a:ext cx="3800353" cy="3080686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NATIONAL</a:t>
            </a:r>
          </a:p>
          <a:p>
            <a:pPr marL="285750" marR="0" lvl="0" indent="-285750" algn="just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1808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Strategic decision‑making</a:t>
            </a:r>
          </a:p>
          <a:p>
            <a:pPr marL="285750" marR="0" lvl="0" indent="-285750" algn="just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1808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Coordination and Regulatory</a:t>
            </a:r>
          </a:p>
          <a:p>
            <a:pPr marL="285750" marR="0" lvl="0" indent="-285750" algn="just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1808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Technical, financial and IT responsibility</a:t>
            </a:r>
          </a:p>
        </p:txBody>
      </p:sp>
      <p:sp>
        <p:nvSpPr>
          <p:cNvPr id="24" name="Rectángulo: esquinas redondeadas 8">
            <a:extLst>
              <a:ext uri="{FF2B5EF4-FFF2-40B4-BE49-F238E27FC236}">
                <a16:creationId xmlns:a16="http://schemas.microsoft.com/office/drawing/2014/main" id="{2D03B646-0310-4EAF-8E9B-696D2164CCD7}"/>
              </a:ext>
            </a:extLst>
          </p:cNvPr>
          <p:cNvSpPr/>
          <p:nvPr/>
        </p:nvSpPr>
        <p:spPr>
          <a:xfrm>
            <a:off x="6380594" y="2121638"/>
            <a:ext cx="4643964" cy="1274349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REGIONAL</a:t>
            </a:r>
          </a:p>
          <a:p>
            <a:pPr marL="285750" marR="0" lvl="0" indent="-285750" algn="just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1808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Regional counterpart</a:t>
            </a:r>
          </a:p>
        </p:txBody>
      </p:sp>
      <p:cxnSp>
        <p:nvCxnSpPr>
          <p:cNvPr id="25" name="Straight Arrow Connector 23">
            <a:extLst>
              <a:ext uri="{FF2B5EF4-FFF2-40B4-BE49-F238E27FC236}">
                <a16:creationId xmlns:a16="http://schemas.microsoft.com/office/drawing/2014/main" id="{AA5BB3E7-897B-4D1C-A2CC-7BA6AA208533}"/>
              </a:ext>
            </a:extLst>
          </p:cNvPr>
          <p:cNvCxnSpPr>
            <a:cxnSpLocks/>
            <a:stCxn id="24" idx="2"/>
            <a:endCxn id="19" idx="0"/>
          </p:cNvCxnSpPr>
          <p:nvPr/>
        </p:nvCxnSpPr>
        <p:spPr>
          <a:xfrm flipH="1">
            <a:off x="7293767" y="3395987"/>
            <a:ext cx="1408809" cy="730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6">
            <a:extLst>
              <a:ext uri="{FF2B5EF4-FFF2-40B4-BE49-F238E27FC236}">
                <a16:creationId xmlns:a16="http://schemas.microsoft.com/office/drawing/2014/main" id="{140B1C7D-FD74-4F78-BDF9-7546A5B43683}"/>
              </a:ext>
            </a:extLst>
          </p:cNvPr>
          <p:cNvCxnSpPr>
            <a:stCxn id="24" idx="2"/>
            <a:endCxn id="20" idx="0"/>
          </p:cNvCxnSpPr>
          <p:nvPr/>
        </p:nvCxnSpPr>
        <p:spPr>
          <a:xfrm>
            <a:off x="8702576" y="3395987"/>
            <a:ext cx="1461106" cy="3923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35" descr="Transfer with solid fill">
            <a:extLst>
              <a:ext uri="{FF2B5EF4-FFF2-40B4-BE49-F238E27FC236}">
                <a16:creationId xmlns:a16="http://schemas.microsoft.com/office/drawing/2014/main" id="{14931892-CE3F-4366-8094-BD45B57A70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18559" y="1737030"/>
            <a:ext cx="1291209" cy="1291209"/>
          </a:xfrm>
          <a:prstGeom prst="rect">
            <a:avLst/>
          </a:prstGeom>
        </p:spPr>
      </p:pic>
      <p:pic>
        <p:nvPicPr>
          <p:cNvPr id="28" name="Imagen 1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54E5AB1-101E-4303-A1AA-287ACE90B86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80532" y="4553110"/>
            <a:ext cx="689391" cy="5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12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Regional Register of Agricultural Holdings (REA)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6453E470-0D85-4CB0-9E72-5617F8AC5A61}"/>
              </a:ext>
            </a:extLst>
          </p:cNvPr>
          <p:cNvSpPr/>
          <p:nvPr/>
        </p:nvSpPr>
        <p:spPr>
          <a:xfrm>
            <a:off x="1568664" y="1466472"/>
            <a:ext cx="5215925" cy="1510189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What &amp; Where</a:t>
            </a:r>
          </a:p>
        </p:txBody>
      </p:sp>
      <p:pic>
        <p:nvPicPr>
          <p:cNvPr id="30" name="Imagen 29" descr="Logotipo&#10;&#10;Descripción generada automáticamente">
            <a:extLst>
              <a:ext uri="{FF2B5EF4-FFF2-40B4-BE49-F238E27FC236}">
                <a16:creationId xmlns:a16="http://schemas.microsoft.com/office/drawing/2014/main" id="{EFA9AA9B-664E-46CD-98E5-8A9117507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89B4D8D5-A979-43AF-8FC7-D407D9C99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</p:spPr>
        <p:txBody>
          <a:bodyPr/>
          <a:lstStyle/>
          <a:p>
            <a:fld id="{6106204E-AEB6-314F-81C2-75F94B60523A}" type="slidenum">
              <a:rPr lang="en-GB" noProof="0" smtClean="0"/>
              <a:pPr/>
              <a:t>15</a:t>
            </a:fld>
            <a:endParaRPr lang="en-GB" noProof="0" dirty="0"/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9F5E4629-F878-456B-BB94-C39F8BAE37DF}"/>
              </a:ext>
            </a:extLst>
          </p:cNvPr>
          <p:cNvSpPr txBox="1"/>
          <p:nvPr/>
        </p:nvSpPr>
        <p:spPr>
          <a:xfrm>
            <a:off x="6820610" y="1519015"/>
            <a:ext cx="482451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Mandatory since 2023 under Royal Decree 1054/2022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Responsibility development: Autonomous Communities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Minimum content: Annex I of Royal Decree 1054/2022 (SIEX)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SGARex and other regional REAs (REACYL, REAGA, DUN etc.)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Access profiles: Autonomous Community administrators, Farmers, as well as representatives, co‑holders, authorized entities, and data entry operators</a:t>
            </a: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5F5A86FF-9E18-48C7-9359-A7CD8D73B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44" y="1515816"/>
            <a:ext cx="1214718" cy="1214718"/>
          </a:xfrm>
          <a:prstGeom prst="rect">
            <a:avLst/>
          </a:prstGeom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D5B46BD5-8E7B-494C-AAE1-632DF78053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742" t="18688"/>
          <a:stretch>
            <a:fillRect/>
          </a:stretch>
        </p:blipFill>
        <p:spPr>
          <a:xfrm>
            <a:off x="1157803" y="3222721"/>
            <a:ext cx="3694840" cy="3025968"/>
          </a:xfrm>
          <a:prstGeom prst="rect">
            <a:avLst/>
          </a:prstGeom>
        </p:spPr>
      </p:pic>
      <p:sp>
        <p:nvSpPr>
          <p:cNvPr id="35" name="TextBox 9">
            <a:extLst>
              <a:ext uri="{FF2B5EF4-FFF2-40B4-BE49-F238E27FC236}">
                <a16:creationId xmlns:a16="http://schemas.microsoft.com/office/drawing/2014/main" id="{ADE38ADC-0479-4CE9-A385-323ECEB9AEC2}"/>
              </a:ext>
            </a:extLst>
          </p:cNvPr>
          <p:cNvSpPr txBox="1"/>
          <p:nvPr/>
        </p:nvSpPr>
        <p:spPr>
          <a:xfrm>
            <a:off x="5118755" y="4072139"/>
            <a:ext cx="62939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Aptos" panose="020B0004020202020204" pitchFamily="34" charset="0"/>
              </a:rPr>
              <a:t>Pistachio, var. Kerman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 err="1">
                <a:latin typeface="Aptos" panose="020B0004020202020204" pitchFamily="34" charset="0"/>
              </a:rPr>
              <a:t>Pétrola</a:t>
            </a:r>
            <a:r>
              <a:rPr lang="en-GB" sz="2000" noProof="0" dirty="0">
                <a:latin typeface="Aptos" panose="020B0004020202020204" pitchFamily="34" charset="0"/>
              </a:rPr>
              <a:t>, Albacete (Castilla‑La Mancha)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Aptos" panose="020B0004020202020204" pitchFamily="34" charset="0"/>
              </a:rPr>
              <a:t>Rainfed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Aptos" panose="020B0004020202020204" pitchFamily="34" charset="0"/>
              </a:rPr>
              <a:t>0.42 ha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Aptos" panose="020B0004020202020204" pitchFamily="34" charset="0"/>
              </a:rPr>
              <a:t>Certified in conversion (to organic farming)</a:t>
            </a:r>
          </a:p>
        </p:txBody>
      </p:sp>
      <p:pic>
        <p:nvPicPr>
          <p:cNvPr id="36" name="Imagen 35" descr="QR code&#10;&#10;Auto-generated description">
            <a:extLst>
              <a:ext uri="{FF2B5EF4-FFF2-40B4-BE49-F238E27FC236}">
                <a16:creationId xmlns:a16="http://schemas.microsoft.com/office/drawing/2014/main" id="{562CE87A-5CCA-4E8A-AC63-DE54E1430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42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Digital Farm Book (CUE)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993ED6E-C5DA-4CCC-B40B-84E2680B4F0D}"/>
              </a:ext>
            </a:extLst>
          </p:cNvPr>
          <p:cNvSpPr/>
          <p:nvPr/>
        </p:nvSpPr>
        <p:spPr>
          <a:xfrm>
            <a:off x="1568664" y="1466472"/>
            <a:ext cx="5215925" cy="1510189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How</a:t>
            </a: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68FBFEE9-CC9B-4BA2-915F-D2D67F722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72" y="1519015"/>
            <a:ext cx="1214718" cy="1214718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E34264B1-9BD6-4064-8969-F864B2C2D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077CD30-6307-430A-B37E-523EDF9016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</p:spPr>
        <p:txBody>
          <a:bodyPr/>
          <a:lstStyle/>
          <a:p>
            <a:fld id="{6106204E-AEB6-314F-81C2-75F94B60523A}" type="slidenum">
              <a:rPr lang="en-GB" noProof="0" smtClean="0"/>
              <a:pPr/>
              <a:t>16</a:t>
            </a:fld>
            <a:endParaRPr lang="en-GB" noProof="0" dirty="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99621F64-119A-40D0-AD38-3EEC0229542F}"/>
              </a:ext>
            </a:extLst>
          </p:cNvPr>
          <p:cNvSpPr txBox="1"/>
          <p:nvPr/>
        </p:nvSpPr>
        <p:spPr>
          <a:xfrm>
            <a:off x="6820610" y="1519015"/>
            <a:ext cx="521592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Voluntary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Responsibility development: Autonomous Communities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Minimum content: Annex II of Royal Decree 1054/2022 (SIEX)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SGACex and other regional CUE systems (CUECYL, QIE, XEAGA, KOADERNO) + (CUE-</a:t>
            </a:r>
            <a:r>
              <a:rPr lang="en-GB" sz="1400" noProof="0" dirty="0" err="1">
                <a:latin typeface="Arial Narrow" panose="020B0606020202030204" pitchFamily="34" charset="0"/>
              </a:rPr>
              <a:t>Comerciales</a:t>
            </a:r>
            <a:r>
              <a:rPr lang="en-GB" sz="1400" noProof="0" dirty="0">
                <a:latin typeface="Arial Narrow" panose="020B0606020202030204" pitchFamily="34" charset="0"/>
              </a:rPr>
              <a:t>/ Private Digital Farm Book).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Access profiles: Autonomous Community administrators, Farmers, as well as representatives, co‑holders, authorized entities, and data entry operators</a:t>
            </a: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EF89E6CC-7578-41E1-9D4A-03873047D9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742" t="18688"/>
          <a:stretch>
            <a:fillRect/>
          </a:stretch>
        </p:blipFill>
        <p:spPr>
          <a:xfrm>
            <a:off x="1157803" y="3222721"/>
            <a:ext cx="3694840" cy="3025968"/>
          </a:xfrm>
          <a:prstGeom prst="rect">
            <a:avLst/>
          </a:prstGeom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02018E8E-DF40-4AD8-91A2-2D8E31FDC1A9}"/>
              </a:ext>
            </a:extLst>
          </p:cNvPr>
          <p:cNvSpPr txBox="1"/>
          <p:nvPr/>
        </p:nvSpPr>
        <p:spPr>
          <a:xfrm>
            <a:off x="5118755" y="4307154"/>
            <a:ext cx="50621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noProof="0" dirty="0">
                <a:latin typeface="Aptos" panose="020B0004020202020204" pitchFamily="34" charset="0"/>
              </a:rPr>
              <a:t>10/02/2026 – Fertilization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noProof="0" dirty="0">
                <a:latin typeface="Aptos" panose="020B0004020202020204" pitchFamily="34" charset="0"/>
              </a:rPr>
              <a:t>4 t/ha of composted sheep manure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noProof="0" dirty="0">
                <a:latin typeface="Aptos" panose="020B0004020202020204" pitchFamily="34" charset="0"/>
              </a:rPr>
              <a:t>John Deere 5090M tractor + solid manure spreader (6 m³)</a:t>
            </a:r>
          </a:p>
        </p:txBody>
      </p:sp>
      <p:pic>
        <p:nvPicPr>
          <p:cNvPr id="17" name="Imagen 16" descr="QR code&#10;&#10;Auto-generated description">
            <a:extLst>
              <a:ext uri="{FF2B5EF4-FFF2-40B4-BE49-F238E27FC236}">
                <a16:creationId xmlns:a16="http://schemas.microsoft.com/office/drawing/2014/main" id="{887A8D53-EE6C-423B-B9E9-792E3BCA7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63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C8427E-8F71-381A-FDD7-B9DF22843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8F0159E4-6557-7D2B-3FA4-3DB140ADADD5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78B14A6A-757E-BFF7-324C-4D98CD91CC32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A4F19C5-9F93-7DBD-CD8A-6FDB2B4F2A42}"/>
              </a:ext>
            </a:extLst>
          </p:cNvPr>
          <p:cNvSpPr txBox="1"/>
          <p:nvPr/>
        </p:nvSpPr>
        <p:spPr>
          <a:xfrm>
            <a:off x="3400424" y="1435001"/>
            <a:ext cx="84951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APIs &amp; Private initiatives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A29285D7-30A3-8EB5-4881-3139FCE78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10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52BC4B7-9739-7505-86FE-48F57D512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18</a:t>
            </a:fld>
            <a:endParaRPr lang="en-GB" noProof="0" dirty="0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97A959D5-DA9E-9A37-6F79-4FE7A5F907F7}"/>
              </a:ext>
            </a:extLst>
          </p:cNvPr>
          <p:cNvSpPr txBox="1"/>
          <p:nvPr/>
        </p:nvSpPr>
        <p:spPr>
          <a:xfrm>
            <a:off x="539416" y="1495215"/>
            <a:ext cx="105822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u="sng" noProof="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DIAPO SOBRE APIs FEGA</a:t>
            </a:r>
            <a:endParaRPr lang="en-GB" sz="4800" u="sng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221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Public–Private Cooperation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3EDD88C4-D5E8-4E80-8959-1E9693934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4477A320-A4DD-46ED-910B-42C26971D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</p:spPr>
        <p:txBody>
          <a:bodyPr/>
          <a:lstStyle/>
          <a:p>
            <a:fld id="{6106204E-AEB6-314F-81C2-75F94B60523A}" type="slidenum">
              <a:rPr lang="en-GB" noProof="0" smtClean="0"/>
              <a:pPr/>
              <a:t>19</a:t>
            </a:fld>
            <a:endParaRPr lang="en-GB" noProof="0" dirty="0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07AE048-4101-4FA8-A54D-02049FB79B52}"/>
              </a:ext>
            </a:extLst>
          </p:cNvPr>
          <p:cNvSpPr txBox="1"/>
          <p:nvPr/>
        </p:nvSpPr>
        <p:spPr>
          <a:xfrm>
            <a:off x="1244454" y="2848315"/>
            <a:ext cx="47350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b="1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Unified Interface </a:t>
            </a:r>
            <a:endParaRPr lang="en-GB" sz="1400" noProof="0" dirty="0">
              <a:solidFill>
                <a:schemeClr val="tx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A key pillar of the </a:t>
            </a:r>
            <a:r>
              <a:rPr lang="en-GB" sz="3200" b="1" noProof="0" dirty="0">
                <a:solidFill>
                  <a:srgbClr val="6D9A77"/>
                </a:solidFill>
                <a:latin typeface="Aptos" panose="020B0004020202020204" pitchFamily="34" charset="0"/>
              </a:rPr>
              <a:t>SIEX</a:t>
            </a:r>
            <a:endParaRPr lang="en-GB" sz="1400" noProof="0" dirty="0">
              <a:solidFill>
                <a:schemeClr val="tx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b="1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A key driver for the dissemination, adoption and widespread use of the Digital Farm Book (CUE)</a:t>
            </a:r>
            <a:endParaRPr lang="en-GB" sz="2800" noProof="0" dirty="0">
              <a:solidFill>
                <a:schemeClr val="tx2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AD9DA90B-1628-4F8B-8AD6-FEBE70329585}"/>
              </a:ext>
            </a:extLst>
          </p:cNvPr>
          <p:cNvSpPr txBox="1"/>
          <p:nvPr/>
        </p:nvSpPr>
        <p:spPr>
          <a:xfrm>
            <a:off x="539416" y="1495215"/>
            <a:ext cx="105822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u="sng" noProof="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Private Digital FieldBook</a:t>
            </a:r>
            <a:endParaRPr lang="en-GB" sz="4800" u="sng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32E20DA-AC19-4E56-980A-5ACB87992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604" y="2741710"/>
            <a:ext cx="4735006" cy="315667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2A2548B1-9405-4FA1-BA98-99A63C5BE10E}"/>
              </a:ext>
            </a:extLst>
          </p:cNvPr>
          <p:cNvSpPr txBox="1"/>
          <p:nvPr/>
        </p:nvSpPr>
        <p:spPr>
          <a:xfrm>
            <a:off x="10282520" y="2789512"/>
            <a:ext cx="774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1800" b="1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IUWS</a:t>
            </a:r>
            <a:endParaRPr lang="en-GB" sz="1050" noProof="0" dirty="0">
              <a:solidFill>
                <a:schemeClr val="tx2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995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E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4462A-9EE0-40BF-4F48-0DC1DC373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39438340-B1B5-EF79-A8BA-7A648DE28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B087A58-8FD8-454B-CB8D-1073C5FF1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2706" y="470647"/>
            <a:ext cx="8875059" cy="5916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40633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4" y="1435001"/>
            <a:ext cx="8495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Why SATIVUM?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7CDC0A9-C164-3995-9825-875F2063D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454" y="5422999"/>
            <a:ext cx="3236390" cy="9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72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9E9C2E-228D-5520-F7AC-E14E02442F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49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spcAft>
                <a:spcPts val="600"/>
              </a:spcAft>
              <a:defRPr/>
            </a:pPr>
            <a:fld id="{6106204E-AEB6-314F-81C2-75F94B60523A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algn="r" defTabSz="914400">
                <a:spcAft>
                  <a:spcPts val="600"/>
                </a:spcAft>
                <a:defRPr/>
              </a:pPr>
              <a:t>22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B2E2BA-A44C-0FE3-6331-ED58558E2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1" y="5966486"/>
            <a:ext cx="3837810" cy="822311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5CDBB82-84B8-4855-8F8B-E10B3841B75D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ABBE4D52-2882-41FB-BEAD-429A5171FDDD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5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6526F66-28DB-4417-9B98-B82493225BDE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DBE059C-D6B6-4032-BD14-B7AC06D5A39F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 err="1">
                <a:solidFill>
                  <a:srgbClr val="335B7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ITACyL</a:t>
            </a:r>
            <a:r>
              <a:rPr lang="en-US" sz="2400" dirty="0">
                <a:solidFill>
                  <a:srgbClr val="335B7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Strategy: From Inspection to Empowerment</a:t>
            </a:r>
            <a:endParaRPr lang="en-GB" sz="2400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E7F4CB87-515A-4C69-9970-59DE02CBB89D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413D7620-B875-453F-A553-4F38D924C0DD}"/>
              </a:ext>
            </a:extLst>
          </p:cNvPr>
          <p:cNvSpPr/>
          <p:nvPr/>
        </p:nvSpPr>
        <p:spPr>
          <a:xfrm>
            <a:off x="7124588" y="5919768"/>
            <a:ext cx="3914994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/>
              <a:t>Transforming satellite monitoring (AMS) from administrative control into active decision-support services for farmers.</a:t>
            </a:r>
            <a:endParaRPr lang="en-GB" sz="1600" dirty="0"/>
          </a:p>
        </p:txBody>
      </p:sp>
      <p:pic>
        <p:nvPicPr>
          <p:cNvPr id="16" name="Picture 2" descr="image.png">
            <a:extLst>
              <a:ext uri="{FF2B5EF4-FFF2-40B4-BE49-F238E27FC236}">
                <a16:creationId xmlns:a16="http://schemas.microsoft.com/office/drawing/2014/main" id="{30F22169-2F7B-4D95-B65F-A7D80AE75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264890"/>
            <a:ext cx="5429250" cy="2163067"/>
          </a:xfrm>
          <a:prstGeom prst="rect">
            <a:avLst/>
          </a:prstGeom>
        </p:spPr>
      </p:pic>
      <p:pic>
        <p:nvPicPr>
          <p:cNvPr id="20" name="Picture 3" descr="image.png">
            <a:extLst>
              <a:ext uri="{FF2B5EF4-FFF2-40B4-BE49-F238E27FC236}">
                <a16:creationId xmlns:a16="http://schemas.microsoft.com/office/drawing/2014/main" id="{E1165734-91F6-4EE4-BFBC-4BD7DFD46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1264890"/>
            <a:ext cx="5429250" cy="2163067"/>
          </a:xfrm>
          <a:prstGeom prst="rect">
            <a:avLst/>
          </a:prstGeom>
        </p:spPr>
      </p:pic>
      <p:pic>
        <p:nvPicPr>
          <p:cNvPr id="21" name="Picture 4" descr="image.png">
            <a:extLst>
              <a:ext uri="{FF2B5EF4-FFF2-40B4-BE49-F238E27FC236}">
                <a16:creationId xmlns:a16="http://schemas.microsoft.com/office/drawing/2014/main" id="{0267666D-8433-45A3-9EA4-FDA5E6D61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618458"/>
            <a:ext cx="5429250" cy="2163216"/>
          </a:xfrm>
          <a:prstGeom prst="rect">
            <a:avLst/>
          </a:prstGeom>
        </p:spPr>
      </p:pic>
      <p:pic>
        <p:nvPicPr>
          <p:cNvPr id="22" name="Picture 5" descr="image.png">
            <a:extLst>
              <a:ext uri="{FF2B5EF4-FFF2-40B4-BE49-F238E27FC236}">
                <a16:creationId xmlns:a16="http://schemas.microsoft.com/office/drawing/2014/main" id="{F9737A4A-A34E-430C-B194-2218A1730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3618458"/>
            <a:ext cx="5429250" cy="2163216"/>
          </a:xfrm>
          <a:prstGeom prst="rect">
            <a:avLst/>
          </a:prstGeom>
        </p:spPr>
      </p:pic>
      <p:sp>
        <p:nvSpPr>
          <p:cNvPr id="23" name="TextBox 8">
            <a:extLst>
              <a:ext uri="{FF2B5EF4-FFF2-40B4-BE49-F238E27FC236}">
                <a16:creationId xmlns:a16="http://schemas.microsoft.com/office/drawing/2014/main" id="{E51A9895-A81C-48FF-A5BD-F876B87E8A7A}"/>
              </a:ext>
            </a:extLst>
          </p:cNvPr>
          <p:cNvSpPr txBox="1"/>
          <p:nvPr/>
        </p:nvSpPr>
        <p:spPr>
          <a:xfrm>
            <a:off x="847725" y="2017365"/>
            <a:ext cx="4876800" cy="6672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>
                <a:solidFill>
                  <a:srgbClr val="475569"/>
                </a:solidFill>
                <a:latin typeface="Inter"/>
              </a:rPr>
              <a:t>Regional public research entity providing tech services directly to administration and local farmers across Castilla y León.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291D9E48-C871-412F-954D-F3E3CB625992}"/>
              </a:ext>
            </a:extLst>
          </p:cNvPr>
          <p:cNvSpPr txBox="1"/>
          <p:nvPr/>
        </p:nvSpPr>
        <p:spPr>
          <a:xfrm>
            <a:off x="6467475" y="2017365"/>
            <a:ext cx="4876800" cy="6672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>
                <a:solidFill>
                  <a:srgbClr val="475569"/>
                </a:solidFill>
                <a:highlight>
                  <a:srgbClr val="FFFF00"/>
                </a:highlight>
                <a:latin typeface="Inter"/>
              </a:rPr>
              <a:t>Agronomic background 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combined with in-house IT infrastructure and a dedicated </a:t>
            </a:r>
            <a:r>
              <a:rPr sz="2000" b="0" i="0" u="none" dirty="0">
                <a:solidFill>
                  <a:srgbClr val="475569"/>
                </a:solidFill>
                <a:highlight>
                  <a:srgbClr val="FFFF00"/>
                </a:highlight>
                <a:latin typeface="Inter"/>
              </a:rPr>
              <a:t>software development team</a:t>
            </a:r>
            <a:r>
              <a:rPr sz="200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A2EA6069-DA43-4EB9-95C0-DDF8571EEB67}"/>
              </a:ext>
            </a:extLst>
          </p:cNvPr>
          <p:cNvSpPr txBox="1"/>
          <p:nvPr/>
        </p:nvSpPr>
        <p:spPr>
          <a:xfrm>
            <a:off x="847725" y="4370933"/>
            <a:ext cx="4876800" cy="6672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>
                <a:solidFill>
                  <a:srgbClr val="475569"/>
                </a:solidFill>
                <a:latin typeface="Inter"/>
              </a:rPr>
              <a:t>Initial AMS satellite monitoring focused primarily on CAP compliance checks and administrative controls.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1994D86F-BD1D-44AC-A6F7-209EA69EE43E}"/>
              </a:ext>
            </a:extLst>
          </p:cNvPr>
          <p:cNvSpPr txBox="1"/>
          <p:nvPr/>
        </p:nvSpPr>
        <p:spPr>
          <a:xfrm>
            <a:off x="6467475" y="4370933"/>
            <a:ext cx="3440420" cy="11032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2000" b="0" i="0" u="none" dirty="0">
                <a:solidFill>
                  <a:srgbClr val="D1FAE5"/>
                </a:solidFill>
                <a:latin typeface="Inter"/>
              </a:rPr>
              <a:t>Harnessing satellite infrastructure to deliver direct decision support and value to farmers </a:t>
            </a:r>
            <a:r>
              <a:rPr sz="2000" b="0" i="0" u="sng" dirty="0">
                <a:solidFill>
                  <a:srgbClr val="D1FAE5"/>
                </a:solidFill>
                <a:latin typeface="Inter"/>
              </a:rPr>
              <a:t>— </a:t>
            </a:r>
            <a:r>
              <a:rPr sz="2000" b="1" i="0" u="sng" dirty="0">
                <a:solidFill>
                  <a:srgbClr val="D1FAE5"/>
                </a:solidFill>
                <a:latin typeface="Inter"/>
              </a:rPr>
              <a:t>moving beyond inspection to empowerment</a:t>
            </a:r>
            <a:r>
              <a:rPr sz="2000" b="0" i="0" u="none" dirty="0">
                <a:solidFill>
                  <a:srgbClr val="D1FAE5"/>
                </a:solidFill>
                <a:latin typeface="Inter"/>
              </a:rPr>
              <a:t>.</a:t>
            </a:r>
          </a:p>
        </p:txBody>
      </p:sp>
      <p:pic>
        <p:nvPicPr>
          <p:cNvPr id="27" name="Picture 15" descr="image.png">
            <a:extLst>
              <a:ext uri="{FF2B5EF4-FFF2-40B4-BE49-F238E27FC236}">
                <a16:creationId xmlns:a16="http://schemas.microsoft.com/office/drawing/2014/main" id="{AD219507-EE56-4C38-BA29-8C2B45BEE1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1503015"/>
            <a:ext cx="400050" cy="400050"/>
          </a:xfrm>
          <a:prstGeom prst="rect">
            <a:avLst/>
          </a:prstGeom>
        </p:spPr>
      </p:pic>
      <p:sp>
        <p:nvSpPr>
          <p:cNvPr id="28" name="TextBox 16">
            <a:extLst>
              <a:ext uri="{FF2B5EF4-FFF2-40B4-BE49-F238E27FC236}">
                <a16:creationId xmlns:a16="http://schemas.microsoft.com/office/drawing/2014/main" id="{DD1B3470-E0A6-47A6-B069-E8F63D75A1E9}"/>
              </a:ext>
            </a:extLst>
          </p:cNvPr>
          <p:cNvSpPr txBox="1"/>
          <p:nvPr/>
        </p:nvSpPr>
        <p:spPr>
          <a:xfrm>
            <a:off x="1362075" y="1593502"/>
            <a:ext cx="126682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ITACyL Identity</a:t>
            </a:r>
          </a:p>
        </p:txBody>
      </p:sp>
      <p:pic>
        <p:nvPicPr>
          <p:cNvPr id="29" name="Picture 17" descr="image.png">
            <a:extLst>
              <a:ext uri="{FF2B5EF4-FFF2-40B4-BE49-F238E27FC236}">
                <a16:creationId xmlns:a16="http://schemas.microsoft.com/office/drawing/2014/main" id="{91055D49-5784-4A63-A896-D042F0FDDA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7475" y="1503015"/>
            <a:ext cx="400050" cy="400050"/>
          </a:xfrm>
          <a:prstGeom prst="rect">
            <a:avLst/>
          </a:prstGeom>
        </p:spPr>
      </p:pic>
      <p:sp>
        <p:nvSpPr>
          <p:cNvPr id="30" name="TextBox 18">
            <a:extLst>
              <a:ext uri="{FF2B5EF4-FFF2-40B4-BE49-F238E27FC236}">
                <a16:creationId xmlns:a16="http://schemas.microsoft.com/office/drawing/2014/main" id="{183ABD32-6FFA-49D0-9D82-F581F3CB3BAD}"/>
              </a:ext>
            </a:extLst>
          </p:cNvPr>
          <p:cNvSpPr txBox="1"/>
          <p:nvPr/>
        </p:nvSpPr>
        <p:spPr>
          <a:xfrm>
            <a:off x="6981825" y="1593502"/>
            <a:ext cx="167640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Technical Synergies</a:t>
            </a:r>
          </a:p>
        </p:txBody>
      </p:sp>
      <p:pic>
        <p:nvPicPr>
          <p:cNvPr id="31" name="Picture 19" descr="image.png">
            <a:extLst>
              <a:ext uri="{FF2B5EF4-FFF2-40B4-BE49-F238E27FC236}">
                <a16:creationId xmlns:a16="http://schemas.microsoft.com/office/drawing/2014/main" id="{0B0B53CD-5CB7-4363-896B-2535D03865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725" y="3856583"/>
            <a:ext cx="400050" cy="400050"/>
          </a:xfrm>
          <a:prstGeom prst="rect">
            <a:avLst/>
          </a:prstGeom>
        </p:spPr>
      </p:pic>
      <p:sp>
        <p:nvSpPr>
          <p:cNvPr id="32" name="TextBox 20">
            <a:extLst>
              <a:ext uri="{FF2B5EF4-FFF2-40B4-BE49-F238E27FC236}">
                <a16:creationId xmlns:a16="http://schemas.microsoft.com/office/drawing/2014/main" id="{1220A366-48B0-4A4B-A082-6F0C7A1EE41A}"/>
              </a:ext>
            </a:extLst>
          </p:cNvPr>
          <p:cNvSpPr txBox="1"/>
          <p:nvPr/>
        </p:nvSpPr>
        <p:spPr>
          <a:xfrm>
            <a:off x="1362075" y="3947070"/>
            <a:ext cx="113347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2018 Baseline</a:t>
            </a:r>
          </a:p>
        </p:txBody>
      </p:sp>
      <p:pic>
        <p:nvPicPr>
          <p:cNvPr id="33" name="Picture 21" descr="image.png">
            <a:extLst>
              <a:ext uri="{FF2B5EF4-FFF2-40B4-BE49-F238E27FC236}">
                <a16:creationId xmlns:a16="http://schemas.microsoft.com/office/drawing/2014/main" id="{5F47605F-C185-44E6-B100-39C3992158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7475" y="3856583"/>
            <a:ext cx="400050" cy="400050"/>
          </a:xfrm>
          <a:prstGeom prst="rect">
            <a:avLst/>
          </a:prstGeom>
        </p:spPr>
      </p:pic>
      <p:sp>
        <p:nvSpPr>
          <p:cNvPr id="34" name="TextBox 22">
            <a:extLst>
              <a:ext uri="{FF2B5EF4-FFF2-40B4-BE49-F238E27FC236}">
                <a16:creationId xmlns:a16="http://schemas.microsoft.com/office/drawing/2014/main" id="{EC6A2C9B-B5AF-4DF9-AEAA-73AE3A55231B}"/>
              </a:ext>
            </a:extLst>
          </p:cNvPr>
          <p:cNvSpPr txBox="1"/>
          <p:nvPr/>
        </p:nvSpPr>
        <p:spPr>
          <a:xfrm>
            <a:off x="6981825" y="3947070"/>
            <a:ext cx="160972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Plus Jakarta Sans"/>
              </a:rPr>
              <a:t>Strategic Evolution</a:t>
            </a:r>
          </a:p>
        </p:txBody>
      </p:sp>
      <p:pic>
        <p:nvPicPr>
          <p:cNvPr id="35" name="Picture 23" descr="image.png">
            <a:extLst>
              <a:ext uri="{FF2B5EF4-FFF2-40B4-BE49-F238E27FC236}">
                <a16:creationId xmlns:a16="http://schemas.microsoft.com/office/drawing/2014/main" id="{8A4A948B-4A14-459A-869B-85F3A9EB8E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1075" y="1617315"/>
            <a:ext cx="133350" cy="171450"/>
          </a:xfrm>
          <a:prstGeom prst="rect">
            <a:avLst/>
          </a:prstGeom>
        </p:spPr>
      </p:pic>
      <p:pic>
        <p:nvPicPr>
          <p:cNvPr id="36" name="Picture 24" descr="image.png">
            <a:extLst>
              <a:ext uri="{FF2B5EF4-FFF2-40B4-BE49-F238E27FC236}">
                <a16:creationId xmlns:a16="http://schemas.microsoft.com/office/drawing/2014/main" id="{0358A63B-FDD6-4D76-9EB4-621256720D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57962" y="1617315"/>
            <a:ext cx="219075" cy="171450"/>
          </a:xfrm>
          <a:prstGeom prst="rect">
            <a:avLst/>
          </a:prstGeom>
        </p:spPr>
      </p:pic>
      <p:pic>
        <p:nvPicPr>
          <p:cNvPr id="37" name="Picture 25" descr="image.png">
            <a:extLst>
              <a:ext uri="{FF2B5EF4-FFF2-40B4-BE49-F238E27FC236}">
                <a16:creationId xmlns:a16="http://schemas.microsoft.com/office/drawing/2014/main" id="{0D6D5C67-518F-47F2-9D0A-0BB023120C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2025" y="3970883"/>
            <a:ext cx="171450" cy="171450"/>
          </a:xfrm>
          <a:prstGeom prst="rect">
            <a:avLst/>
          </a:prstGeom>
        </p:spPr>
      </p:pic>
      <p:pic>
        <p:nvPicPr>
          <p:cNvPr id="38" name="Picture 26" descr="image.png">
            <a:extLst>
              <a:ext uri="{FF2B5EF4-FFF2-40B4-BE49-F238E27FC236}">
                <a16:creationId xmlns:a16="http://schemas.microsoft.com/office/drawing/2014/main" id="{A844B08D-CD6A-4D4A-9EE5-0B9965E934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1775" y="3970883"/>
            <a:ext cx="171450" cy="171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D60674-A523-26FA-D579-94ED1F10C6A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0446" r="33305" b="2"/>
          <a:stretch>
            <a:fillRect/>
          </a:stretch>
        </p:blipFill>
        <p:spPr>
          <a:xfrm>
            <a:off x="9907895" y="2163826"/>
            <a:ext cx="2675977" cy="2675977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7235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361113-D623-AEA6-88F2-E837EE389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1E0C892B-9C04-F0AB-0E00-FC91D7EA30DE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ED3B795-AEFF-A45A-BCE6-F7CC55299772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6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124DF9D-2938-8E8E-D28F-B51214A966C7}"/>
              </a:ext>
            </a:extLst>
          </p:cNvPr>
          <p:cNvSpPr txBox="1"/>
          <p:nvPr/>
        </p:nvSpPr>
        <p:spPr>
          <a:xfrm>
            <a:off x="3400424" y="1435001"/>
            <a:ext cx="84951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Introducing SATIVUM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AECB86-1781-F8C2-2573-13EE5C3DD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454" y="5422999"/>
            <a:ext cx="3236390" cy="9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80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6</a:t>
            </a:r>
            <a:endParaRPr lang="en-GB" sz="4800" noProof="0" dirty="0">
              <a:solidFill>
                <a:schemeClr val="bg1"/>
              </a:solidFill>
              <a:latin typeface="Verdana Pro Cond" panose="020B0606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335B74"/>
                </a:solidFill>
                <a:ea typeface="Calibri"/>
                <a:cs typeface="Arial"/>
              </a:rPr>
              <a:t>How We Built It: Platform Ecosystem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4477A320-A4DD-46ED-910B-42C26971D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</p:spPr>
        <p:txBody>
          <a:bodyPr/>
          <a:lstStyle/>
          <a:p>
            <a:fld id="{6106204E-AEB6-314F-81C2-75F94B60523A}" type="slidenum">
              <a:rPr lang="en-GB" noProof="0" smtClean="0"/>
              <a:pPr/>
              <a:t>24</a:t>
            </a:fld>
            <a:endParaRPr lang="en-GB" noProof="0" dirty="0"/>
          </a:p>
        </p:txBody>
      </p:sp>
      <p:pic>
        <p:nvPicPr>
          <p:cNvPr id="11" name="Picture 1" descr="image.png">
            <a:extLst>
              <a:ext uri="{FF2B5EF4-FFF2-40B4-BE49-F238E27FC236}">
                <a16:creationId xmlns:a16="http://schemas.microsoft.com/office/drawing/2014/main" id="{49203365-E9BE-4103-A861-481767E01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93" y="1879252"/>
            <a:ext cx="6199733" cy="1409700"/>
          </a:xfrm>
          <a:prstGeom prst="rect">
            <a:avLst/>
          </a:prstGeom>
        </p:spPr>
      </p:pic>
      <p:pic>
        <p:nvPicPr>
          <p:cNvPr id="12" name="Picture 2" descr="image.png">
            <a:extLst>
              <a:ext uri="{FF2B5EF4-FFF2-40B4-BE49-F238E27FC236}">
                <a16:creationId xmlns:a16="http://schemas.microsoft.com/office/drawing/2014/main" id="{99CD4A55-4EE7-4C16-B68A-052BE6C29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93" y="3422302"/>
            <a:ext cx="6199733" cy="1114425"/>
          </a:xfrm>
          <a:prstGeom prst="rect">
            <a:avLst/>
          </a:prstGeom>
        </p:spPr>
      </p:pic>
      <p:pic>
        <p:nvPicPr>
          <p:cNvPr id="14" name="Picture 3" descr="image.png">
            <a:extLst>
              <a:ext uri="{FF2B5EF4-FFF2-40B4-BE49-F238E27FC236}">
                <a16:creationId xmlns:a16="http://schemas.microsoft.com/office/drawing/2014/main" id="{B4DA0647-8008-4C97-A49B-F99774EF2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593" y="4670077"/>
            <a:ext cx="6199733" cy="819150"/>
          </a:xfrm>
          <a:prstGeom prst="rect">
            <a:avLst/>
          </a:prstGeom>
        </p:spPr>
      </p:pic>
      <p:pic>
        <p:nvPicPr>
          <p:cNvPr id="15" name="Picture 11" descr="image.png">
            <a:extLst>
              <a:ext uri="{FF2B5EF4-FFF2-40B4-BE49-F238E27FC236}">
                <a16:creationId xmlns:a16="http://schemas.microsoft.com/office/drawing/2014/main" id="{66E0C64A-4377-40F8-9779-4E94FDAE8B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193" y="2055464"/>
            <a:ext cx="190500" cy="152400"/>
          </a:xfrm>
          <a:prstGeom prst="rect">
            <a:avLst/>
          </a:prstGeom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B27DD296-E257-40D6-B49D-67A139B4803D}"/>
              </a:ext>
            </a:extLst>
          </p:cNvPr>
          <p:cNvSpPr txBox="1"/>
          <p:nvPr/>
        </p:nvSpPr>
        <p:spPr>
          <a:xfrm>
            <a:off x="1281943" y="2041177"/>
            <a:ext cx="22479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Multi-Source API &amp; Data Access</a:t>
            </a:r>
          </a:p>
        </p:txBody>
      </p:sp>
      <p:pic>
        <p:nvPicPr>
          <p:cNvPr id="17" name="Picture 13" descr="image.png">
            <a:extLst>
              <a:ext uri="{FF2B5EF4-FFF2-40B4-BE49-F238E27FC236}">
                <a16:creationId xmlns:a16="http://schemas.microsoft.com/office/drawing/2014/main" id="{BB6ADADD-BE9E-478D-8BF7-E644974B0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193" y="2298352"/>
            <a:ext cx="1971675" cy="238125"/>
          </a:xfrm>
          <a:prstGeom prst="rect">
            <a:avLst/>
          </a:prstGeom>
        </p:spPr>
      </p:pic>
      <p:pic>
        <p:nvPicPr>
          <p:cNvPr id="18" name="Picture 14" descr="image.png">
            <a:extLst>
              <a:ext uri="{FF2B5EF4-FFF2-40B4-BE49-F238E27FC236}">
                <a16:creationId xmlns:a16="http://schemas.microsoft.com/office/drawing/2014/main" id="{1410ADCE-FD60-4542-9B81-0366E275BC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5018" y="2298352"/>
            <a:ext cx="1428750" cy="238125"/>
          </a:xfrm>
          <a:prstGeom prst="rect">
            <a:avLst/>
          </a:prstGeom>
        </p:spPr>
      </p:pic>
      <p:pic>
        <p:nvPicPr>
          <p:cNvPr id="19" name="Picture 15" descr="image.png">
            <a:extLst>
              <a:ext uri="{FF2B5EF4-FFF2-40B4-BE49-F238E27FC236}">
                <a16:creationId xmlns:a16="http://schemas.microsoft.com/office/drawing/2014/main" id="{F6484373-8361-4EB6-80CB-DCDD30B0D4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0918" y="2298352"/>
            <a:ext cx="1457325" cy="238125"/>
          </a:xfrm>
          <a:prstGeom prst="rect">
            <a:avLst/>
          </a:prstGeom>
        </p:spPr>
      </p:pic>
      <p:pic>
        <p:nvPicPr>
          <p:cNvPr id="20" name="Picture 16" descr="image.png">
            <a:extLst>
              <a:ext uri="{FF2B5EF4-FFF2-40B4-BE49-F238E27FC236}">
                <a16:creationId xmlns:a16="http://schemas.microsoft.com/office/drawing/2014/main" id="{45A5991B-B41B-4725-BF88-105EB4D077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193" y="2593627"/>
            <a:ext cx="1733550" cy="238125"/>
          </a:xfrm>
          <a:prstGeom prst="rect">
            <a:avLst/>
          </a:prstGeom>
        </p:spPr>
      </p:pic>
      <p:pic>
        <p:nvPicPr>
          <p:cNvPr id="21" name="Picture 17" descr="image.png">
            <a:extLst>
              <a:ext uri="{FF2B5EF4-FFF2-40B4-BE49-F238E27FC236}">
                <a16:creationId xmlns:a16="http://schemas.microsoft.com/office/drawing/2014/main" id="{04A9120B-674A-4D06-811E-EF78E4E295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6893" y="2593627"/>
            <a:ext cx="1628775" cy="238125"/>
          </a:xfrm>
          <a:prstGeom prst="rect">
            <a:avLst/>
          </a:prstGeom>
        </p:spPr>
      </p:pic>
      <p:pic>
        <p:nvPicPr>
          <p:cNvPr id="22" name="Picture 18" descr="image.png">
            <a:extLst>
              <a:ext uri="{FF2B5EF4-FFF2-40B4-BE49-F238E27FC236}">
                <a16:creationId xmlns:a16="http://schemas.microsoft.com/office/drawing/2014/main" id="{6D8E75DC-D880-4DF9-B44C-F71C0219B8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72818" y="2593627"/>
            <a:ext cx="1466850" cy="238125"/>
          </a:xfrm>
          <a:prstGeom prst="rect">
            <a:avLst/>
          </a:prstGeom>
        </p:spPr>
      </p:pic>
      <p:pic>
        <p:nvPicPr>
          <p:cNvPr id="23" name="Picture 19" descr="image.png">
            <a:extLst>
              <a:ext uri="{FF2B5EF4-FFF2-40B4-BE49-F238E27FC236}">
                <a16:creationId xmlns:a16="http://schemas.microsoft.com/office/drawing/2014/main" id="{446C7ADC-2970-464F-A6B8-A856F2FD6B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6193" y="2888902"/>
            <a:ext cx="1600200" cy="238125"/>
          </a:xfrm>
          <a:prstGeom prst="rect">
            <a:avLst/>
          </a:prstGeom>
        </p:spPr>
      </p:pic>
      <p:pic>
        <p:nvPicPr>
          <p:cNvPr id="24" name="Picture 20" descr="image.png">
            <a:extLst>
              <a:ext uri="{FF2B5EF4-FFF2-40B4-BE49-F238E27FC236}">
                <a16:creationId xmlns:a16="http://schemas.microsoft.com/office/drawing/2014/main" id="{2505EE7D-C0D5-4094-B3C8-994444D5CD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6193" y="3598514"/>
            <a:ext cx="133350" cy="152400"/>
          </a:xfrm>
          <a:prstGeom prst="rect">
            <a:avLst/>
          </a:prstGeom>
        </p:spPr>
      </p:pic>
      <p:sp>
        <p:nvSpPr>
          <p:cNvPr id="25" name="TextBox 21">
            <a:extLst>
              <a:ext uri="{FF2B5EF4-FFF2-40B4-BE49-F238E27FC236}">
                <a16:creationId xmlns:a16="http://schemas.microsoft.com/office/drawing/2014/main" id="{EA5EC753-5EAB-4435-B652-6BF792DBC5F3}"/>
              </a:ext>
            </a:extLst>
          </p:cNvPr>
          <p:cNvSpPr txBox="1"/>
          <p:nvPr/>
        </p:nvSpPr>
        <p:spPr>
          <a:xfrm>
            <a:off x="1224793" y="3584227"/>
            <a:ext cx="34671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Proprietary In-House Sources (Open Public Data)</a:t>
            </a:r>
          </a:p>
        </p:txBody>
      </p:sp>
      <p:pic>
        <p:nvPicPr>
          <p:cNvPr id="26" name="Picture 22" descr="image.png">
            <a:extLst>
              <a:ext uri="{FF2B5EF4-FFF2-40B4-BE49-F238E27FC236}">
                <a16:creationId xmlns:a16="http://schemas.microsoft.com/office/drawing/2014/main" id="{A25D5E91-D183-40E8-A701-BD281791506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193" y="3841402"/>
            <a:ext cx="2676525" cy="238125"/>
          </a:xfrm>
          <a:prstGeom prst="rect">
            <a:avLst/>
          </a:prstGeom>
        </p:spPr>
      </p:pic>
      <p:pic>
        <p:nvPicPr>
          <p:cNvPr id="27" name="Picture 23" descr="image.png">
            <a:extLst>
              <a:ext uri="{FF2B5EF4-FFF2-40B4-BE49-F238E27FC236}">
                <a16:creationId xmlns:a16="http://schemas.microsoft.com/office/drawing/2014/main" id="{E585FB47-FC42-4183-8416-058FA7CBBB0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9868" y="3841402"/>
            <a:ext cx="2247900" cy="238125"/>
          </a:xfrm>
          <a:prstGeom prst="rect">
            <a:avLst/>
          </a:prstGeom>
        </p:spPr>
      </p:pic>
      <p:pic>
        <p:nvPicPr>
          <p:cNvPr id="28" name="Picture 24" descr="image.png">
            <a:extLst>
              <a:ext uri="{FF2B5EF4-FFF2-40B4-BE49-F238E27FC236}">
                <a16:creationId xmlns:a16="http://schemas.microsoft.com/office/drawing/2014/main" id="{18C64F47-FBA7-43BE-AB18-8DC63A00F67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01168" y="2896490"/>
            <a:ext cx="2076450" cy="238125"/>
          </a:xfrm>
          <a:prstGeom prst="rect">
            <a:avLst/>
          </a:prstGeom>
        </p:spPr>
      </p:pic>
      <p:pic>
        <p:nvPicPr>
          <p:cNvPr id="29" name="Picture 25" descr="image.png">
            <a:extLst>
              <a:ext uri="{FF2B5EF4-FFF2-40B4-BE49-F238E27FC236}">
                <a16:creationId xmlns:a16="http://schemas.microsoft.com/office/drawing/2014/main" id="{9DE298FF-EF4D-4547-B7ED-FE397F22BC7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6193" y="4846289"/>
            <a:ext cx="152400" cy="152400"/>
          </a:xfrm>
          <a:prstGeom prst="rect">
            <a:avLst/>
          </a:prstGeom>
        </p:spPr>
      </p:pic>
      <p:sp>
        <p:nvSpPr>
          <p:cNvPr id="30" name="TextBox 26">
            <a:extLst>
              <a:ext uri="{FF2B5EF4-FFF2-40B4-BE49-F238E27FC236}">
                <a16:creationId xmlns:a16="http://schemas.microsoft.com/office/drawing/2014/main" id="{BC3DAE26-1134-4B23-B6C3-BF53F819D8CC}"/>
              </a:ext>
            </a:extLst>
          </p:cNvPr>
          <p:cNvSpPr txBox="1"/>
          <p:nvPr/>
        </p:nvSpPr>
        <p:spPr>
          <a:xfrm>
            <a:off x="1243843" y="4832002"/>
            <a:ext cx="2352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Plus Jakarta Sans"/>
              </a:rPr>
              <a:t>Multi-Stream Ecosystem Funding</a:t>
            </a:r>
          </a:p>
        </p:txBody>
      </p:sp>
      <p:pic>
        <p:nvPicPr>
          <p:cNvPr id="31" name="Picture 27" descr="image.png">
            <a:extLst>
              <a:ext uri="{FF2B5EF4-FFF2-40B4-BE49-F238E27FC236}">
                <a16:creationId xmlns:a16="http://schemas.microsoft.com/office/drawing/2014/main" id="{A53E61A2-4EE9-49A7-A326-D327388AE92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96193" y="5089177"/>
            <a:ext cx="1428750" cy="238125"/>
          </a:xfrm>
          <a:prstGeom prst="rect">
            <a:avLst/>
          </a:prstGeom>
        </p:spPr>
      </p:pic>
      <p:pic>
        <p:nvPicPr>
          <p:cNvPr id="32" name="Picture 28" descr="image.png">
            <a:extLst>
              <a:ext uri="{FF2B5EF4-FFF2-40B4-BE49-F238E27FC236}">
                <a16:creationId xmlns:a16="http://schemas.microsoft.com/office/drawing/2014/main" id="{56AFDB2E-A076-48FA-BAB0-76E6B5D5DD8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82093" y="5089177"/>
            <a:ext cx="1895475" cy="238125"/>
          </a:xfrm>
          <a:prstGeom prst="rect">
            <a:avLst/>
          </a:prstGeom>
        </p:spPr>
      </p:pic>
      <p:pic>
        <p:nvPicPr>
          <p:cNvPr id="33" name="Picture 29" descr="image.png">
            <a:extLst>
              <a:ext uri="{FF2B5EF4-FFF2-40B4-BE49-F238E27FC236}">
                <a16:creationId xmlns:a16="http://schemas.microsoft.com/office/drawing/2014/main" id="{26504C1B-5EC6-4CCB-B023-AC790FF6D7F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434718" y="5089177"/>
            <a:ext cx="2009775" cy="238125"/>
          </a:xfrm>
          <a:prstGeom prst="rect">
            <a:avLst/>
          </a:prstGeom>
        </p:spPr>
      </p:pic>
      <p:pic>
        <p:nvPicPr>
          <p:cNvPr id="34" name="Picture 33" descr="image.png">
            <a:extLst>
              <a:ext uri="{FF2B5EF4-FFF2-40B4-BE49-F238E27FC236}">
                <a16:creationId xmlns:a16="http://schemas.microsoft.com/office/drawing/2014/main" id="{4BD159EC-463C-4B50-AFB5-9C3147896DF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5467" y="2360264"/>
            <a:ext cx="142875" cy="114300"/>
          </a:xfrm>
          <a:prstGeom prst="rect">
            <a:avLst/>
          </a:prstGeom>
        </p:spPr>
      </p:pic>
      <p:pic>
        <p:nvPicPr>
          <p:cNvPr id="35" name="Picture 34" descr="image.png">
            <a:extLst>
              <a:ext uri="{FF2B5EF4-FFF2-40B4-BE49-F238E27FC236}">
                <a16:creationId xmlns:a16="http://schemas.microsoft.com/office/drawing/2014/main" id="{3E9FDA71-D03B-4B59-8FCB-11247AAB3C2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079459" y="2360264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>
            <a:extLst>
              <a:ext uri="{FF2B5EF4-FFF2-40B4-BE49-F238E27FC236}">
                <a16:creationId xmlns:a16="http://schemas.microsoft.com/office/drawing/2014/main" id="{A5778EEB-2F2F-453D-81B7-11E7BD58E1C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565359" y="2360264"/>
            <a:ext cx="114300" cy="114300"/>
          </a:xfrm>
          <a:prstGeom prst="rect">
            <a:avLst/>
          </a:prstGeom>
        </p:spPr>
      </p:pic>
      <p:pic>
        <p:nvPicPr>
          <p:cNvPr id="37" name="Picture 36" descr="image.png">
            <a:extLst>
              <a:ext uri="{FF2B5EF4-FFF2-40B4-BE49-F238E27FC236}">
                <a16:creationId xmlns:a16="http://schemas.microsoft.com/office/drawing/2014/main" id="{CF28064F-FF50-447D-92A8-B708FCD100B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5467" y="2655539"/>
            <a:ext cx="133350" cy="114300"/>
          </a:xfrm>
          <a:prstGeom prst="rect">
            <a:avLst/>
          </a:prstGeom>
        </p:spPr>
      </p:pic>
      <p:pic>
        <p:nvPicPr>
          <p:cNvPr id="38" name="Picture 37" descr="image.png">
            <a:extLst>
              <a:ext uri="{FF2B5EF4-FFF2-40B4-BE49-F238E27FC236}">
                <a16:creationId xmlns:a16="http://schemas.microsoft.com/office/drawing/2014/main" id="{B3DB02A0-80A7-4509-8B3C-3D7D0305294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841334" y="2655539"/>
            <a:ext cx="114300" cy="114300"/>
          </a:xfrm>
          <a:prstGeom prst="rect">
            <a:avLst/>
          </a:prstGeom>
        </p:spPr>
      </p:pic>
      <p:pic>
        <p:nvPicPr>
          <p:cNvPr id="39" name="Picture 38" descr="image.png">
            <a:extLst>
              <a:ext uri="{FF2B5EF4-FFF2-40B4-BE49-F238E27FC236}">
                <a16:creationId xmlns:a16="http://schemas.microsoft.com/office/drawing/2014/main" id="{F99F7BF0-6109-40F9-A1A1-B09020DA0F2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527259" y="2655539"/>
            <a:ext cx="104775" cy="114300"/>
          </a:xfrm>
          <a:prstGeom prst="rect">
            <a:avLst/>
          </a:prstGeom>
        </p:spPr>
      </p:pic>
      <p:pic>
        <p:nvPicPr>
          <p:cNvPr id="40" name="Picture 39" descr="image.png">
            <a:extLst>
              <a:ext uri="{FF2B5EF4-FFF2-40B4-BE49-F238E27FC236}">
                <a16:creationId xmlns:a16="http://schemas.microsoft.com/office/drawing/2014/main" id="{179B74B7-3C73-4F88-B3E7-7E1F7FB0A19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42245" y="2950814"/>
            <a:ext cx="104775" cy="114300"/>
          </a:xfrm>
          <a:prstGeom prst="rect">
            <a:avLst/>
          </a:prstGeom>
        </p:spPr>
      </p:pic>
      <p:pic>
        <p:nvPicPr>
          <p:cNvPr id="41" name="Picture 40" descr="image.png">
            <a:extLst>
              <a:ext uri="{FF2B5EF4-FFF2-40B4-BE49-F238E27FC236}">
                <a16:creationId xmlns:a16="http://schemas.microsoft.com/office/drawing/2014/main" id="{1A6B453B-4A12-4BD2-BC5D-6B0F9DC9EC0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33856" y="3903314"/>
            <a:ext cx="133350" cy="114300"/>
          </a:xfrm>
          <a:prstGeom prst="rect">
            <a:avLst/>
          </a:prstGeom>
        </p:spPr>
      </p:pic>
      <p:pic>
        <p:nvPicPr>
          <p:cNvPr id="42" name="Picture 41" descr="image.png">
            <a:extLst>
              <a:ext uri="{FF2B5EF4-FFF2-40B4-BE49-F238E27FC236}">
                <a16:creationId xmlns:a16="http://schemas.microsoft.com/office/drawing/2014/main" id="{4E00D02F-5DC0-456B-902C-097BA9D10D39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792698" y="3903314"/>
            <a:ext cx="85725" cy="114300"/>
          </a:xfrm>
          <a:prstGeom prst="rect">
            <a:avLst/>
          </a:prstGeom>
        </p:spPr>
      </p:pic>
      <p:pic>
        <p:nvPicPr>
          <p:cNvPr id="43" name="Picture 42" descr="image.png">
            <a:extLst>
              <a:ext uri="{FF2B5EF4-FFF2-40B4-BE49-F238E27FC236}">
                <a16:creationId xmlns:a16="http://schemas.microsoft.com/office/drawing/2014/main" id="{CB5F73E7-FDD1-4A6E-92B3-4632AB4CE15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755609" y="2958402"/>
            <a:ext cx="133350" cy="114300"/>
          </a:xfrm>
          <a:prstGeom prst="rect">
            <a:avLst/>
          </a:prstGeom>
        </p:spPr>
      </p:pic>
      <p:pic>
        <p:nvPicPr>
          <p:cNvPr id="44" name="Picture 43" descr="image.png">
            <a:extLst>
              <a:ext uri="{FF2B5EF4-FFF2-40B4-BE49-F238E27FC236}">
                <a16:creationId xmlns:a16="http://schemas.microsoft.com/office/drawing/2014/main" id="{A3461ABD-F8EA-400F-90FE-13274E889749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42245" y="5151089"/>
            <a:ext cx="76200" cy="114300"/>
          </a:xfrm>
          <a:prstGeom prst="rect">
            <a:avLst/>
          </a:prstGeom>
        </p:spPr>
      </p:pic>
      <p:pic>
        <p:nvPicPr>
          <p:cNvPr id="45" name="Picture 44" descr="image.png">
            <a:extLst>
              <a:ext uri="{FF2B5EF4-FFF2-40B4-BE49-F238E27FC236}">
                <a16:creationId xmlns:a16="http://schemas.microsoft.com/office/drawing/2014/main" id="{232FD23F-4EF0-466F-8783-0A09E7A98225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519756" y="5151089"/>
            <a:ext cx="114300" cy="114300"/>
          </a:xfrm>
          <a:prstGeom prst="rect">
            <a:avLst/>
          </a:prstGeom>
        </p:spPr>
      </p:pic>
      <p:pic>
        <p:nvPicPr>
          <p:cNvPr id="46" name="Picture 45" descr="image.png">
            <a:extLst>
              <a:ext uri="{FF2B5EF4-FFF2-40B4-BE49-F238E27FC236}">
                <a16:creationId xmlns:a16="http://schemas.microsoft.com/office/drawing/2014/main" id="{E96ADAC9-9F2A-49C1-B1B0-D92EAC7B913B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480770" y="5151089"/>
            <a:ext cx="133350" cy="114300"/>
          </a:xfrm>
          <a:prstGeom prst="rect">
            <a:avLst/>
          </a:prstGeom>
        </p:spPr>
      </p:pic>
      <p:grpSp>
        <p:nvGrpSpPr>
          <p:cNvPr id="47" name="Grupo 46">
            <a:extLst>
              <a:ext uri="{FF2B5EF4-FFF2-40B4-BE49-F238E27FC236}">
                <a16:creationId xmlns:a16="http://schemas.microsoft.com/office/drawing/2014/main" id="{5A5E7BD5-09E6-4322-BE00-DD97DCFADC61}"/>
              </a:ext>
            </a:extLst>
          </p:cNvPr>
          <p:cNvGrpSpPr/>
          <p:nvPr/>
        </p:nvGrpSpPr>
        <p:grpSpPr>
          <a:xfrm>
            <a:off x="7743572" y="0"/>
            <a:ext cx="4448428" cy="6858000"/>
            <a:chOff x="573681" y="-17780"/>
            <a:chExt cx="5303243" cy="8341980"/>
          </a:xfrm>
        </p:grpSpPr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A08405A7-D8FF-4B2B-864D-2C82FE7E06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49" name="Imagen 48">
              <a:extLst>
                <a:ext uri="{FF2B5EF4-FFF2-40B4-BE49-F238E27FC236}">
                  <a16:creationId xmlns:a16="http://schemas.microsoft.com/office/drawing/2014/main" id="{85D98376-DF8E-409E-AFCC-A25A266013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A52525B1-93B3-4963-BBC2-2DC67EBDC3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A663580F-DFBD-403B-84B8-D878C2230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52" name="Imagen 51">
              <a:extLst>
                <a:ext uri="{FF2B5EF4-FFF2-40B4-BE49-F238E27FC236}">
                  <a16:creationId xmlns:a16="http://schemas.microsoft.com/office/drawing/2014/main" id="{C115C348-0E1E-4995-A86D-87A907613E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9829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56" r="3675"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"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3F7BC26-A0DB-40EF-88B1-871E91771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991C4F2-AC68-4AAD-B9AE-D9F5EC28B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05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6F506A-64FB-4F84-BEC1-8A2F30063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4" t="25721" r="16771" b="12115"/>
          <a:stretch/>
        </p:blipFill>
        <p:spPr>
          <a:xfrm>
            <a:off x="444500" y="2387599"/>
            <a:ext cx="6934200" cy="41052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8782EC-EAC6-4018-B3DF-3853F7B26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9" t="34111" r="29688" b="18269"/>
          <a:stretch/>
        </p:blipFill>
        <p:spPr>
          <a:xfrm>
            <a:off x="6959600" y="118269"/>
            <a:ext cx="5130800" cy="31448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6C12F5-F62A-4148-B538-C5B4BEBA3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729" t="54435" r="55625" b="14567"/>
          <a:stretch/>
        </p:blipFill>
        <p:spPr>
          <a:xfrm>
            <a:off x="7251700" y="3263107"/>
            <a:ext cx="1663700" cy="20470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5D15C0-73B7-4C76-91F1-D6F24ECB0E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43" t="54064" r="54739" b="17281"/>
          <a:stretch/>
        </p:blipFill>
        <p:spPr>
          <a:xfrm>
            <a:off x="7251700" y="4138615"/>
            <a:ext cx="1733385" cy="1892411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F805762-25DE-429C-BCFE-87A897111710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522ACF1E-9E62-4F21-9FCF-D440A94F947F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6</a:t>
            </a:r>
            <a:endParaRPr lang="en-GB" sz="4800" noProof="0" dirty="0">
              <a:solidFill>
                <a:schemeClr val="bg1"/>
              </a:solidFill>
              <a:latin typeface="Verdana Pro Cond" panose="020B0606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014533E-A296-4B10-A55A-D958B30CDD4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58BFCC0-D9C4-48F2-8FEE-62A9384AEC6A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srgbClr val="335B74"/>
                </a:solidFill>
                <a:ea typeface="Calibri"/>
                <a:cs typeface="Arial"/>
              </a:rPr>
              <a:t>Machinery integration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593823B-28D9-44AF-931B-A7BFA5D1F59F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B746101F-392A-4E54-9EA5-64891EE86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394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A3790E5-D23E-49CA-B664-38017B352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780" y="179966"/>
            <a:ext cx="6096528" cy="3429297"/>
          </a:xfrm>
          <a:prstGeom prst="rect">
            <a:avLst/>
          </a:prstGeom>
        </p:spPr>
      </p:pic>
      <p:pic>
        <p:nvPicPr>
          <p:cNvPr id="6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3EF9EF6B-C2E6-4EEF-BAEE-79AE7B3567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71" y="243750"/>
            <a:ext cx="2646864" cy="551096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FC1DDEA-40D8-41C4-AA49-BC1F51D5E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65" y="3889241"/>
            <a:ext cx="6195882" cy="269926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0746C9E-A07F-4D24-BDFB-A470C8091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264" y="4449197"/>
            <a:ext cx="3541758" cy="219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16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1A042-C539-18FE-371D-925DC09DE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4A57EE72-D290-1A4B-888E-F66DE8F8C188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AE8CDEA-CB84-2894-80D7-30A0E948FC2C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50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7</a:t>
            </a:r>
            <a:endParaRPr kumimoji="0" lang="en-GB" sz="11500" b="0" i="0" u="none" strike="noStrike" kern="1200" cap="none" spc="0" normalizeH="0" baseline="0" noProof="0" dirty="0">
              <a:ln>
                <a:noFill/>
              </a:ln>
              <a:solidFill>
                <a:srgbClr val="335B74"/>
              </a:solidFill>
              <a:effectLst/>
              <a:uLnTx/>
              <a:uFillTx/>
              <a:latin typeface="Verdana Pro Cond" panose="020B060603050404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AB47225-735B-9A57-C314-8F7D985E69DA}"/>
              </a:ext>
            </a:extLst>
          </p:cNvPr>
          <p:cNvSpPr txBox="1"/>
          <p:nvPr/>
        </p:nvSpPr>
        <p:spPr>
          <a:xfrm>
            <a:off x="3400424" y="1435001"/>
            <a:ext cx="84951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Training, Vision, Agronomic Approach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F617CC-BEE4-C7B6-3BE0-8220411FB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454" y="5422999"/>
            <a:ext cx="3236390" cy="9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31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763EEC-BFB2-D46F-8D5D-CF1460ADE1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s-ES_tradnl" smtClean="0"/>
              <a:pPr/>
              <a:t>29</a:t>
            </a:fld>
            <a:endParaRPr lang="es-ES_trad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93AEE2-516F-4F04-0E1D-302A272F24A2}"/>
              </a:ext>
            </a:extLst>
          </p:cNvPr>
          <p:cNvSpPr txBox="1"/>
          <p:nvPr/>
        </p:nvSpPr>
        <p:spPr>
          <a:xfrm>
            <a:off x="5421829" y="7429194"/>
            <a:ext cx="8317734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l" rtl="0"/>
            <a:r>
              <a:rPr lang="es-ES" dirty="0"/>
              <a:t>•</a:t>
            </a:r>
            <a:r>
              <a:rPr lang="es-ES" dirty="0" err="1"/>
              <a:t>Provide</a:t>
            </a:r>
            <a:r>
              <a:rPr lang="es-ES" dirty="0"/>
              <a:t> </a:t>
            </a:r>
            <a:r>
              <a:rPr lang="es-ES" dirty="0" err="1"/>
              <a:t>reliable</a:t>
            </a:r>
            <a:r>
              <a:rPr lang="es-ES" dirty="0"/>
              <a:t> and </a:t>
            </a:r>
            <a:r>
              <a:rPr lang="es-ES" dirty="0" err="1"/>
              <a:t>useful</a:t>
            </a:r>
            <a:r>
              <a:rPr lang="es-ES" dirty="0"/>
              <a:t> </a:t>
            </a:r>
            <a:r>
              <a:rPr lang="es-ES" dirty="0" err="1"/>
              <a:t>information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farmers</a:t>
            </a:r>
            <a:r>
              <a:rPr lang="es-ES" dirty="0"/>
              <a:t>. </a:t>
            </a:r>
            <a:r>
              <a:rPr lang="es-ES" dirty="0" err="1">
                <a:highlight>
                  <a:srgbClr val="FFFF00"/>
                </a:highlight>
              </a:rPr>
              <a:t>Agronomic</a:t>
            </a:r>
            <a:r>
              <a:rPr lang="es-ES" dirty="0">
                <a:highlight>
                  <a:srgbClr val="FFFF00"/>
                </a:highlight>
              </a:rPr>
              <a:t> </a:t>
            </a:r>
            <a:r>
              <a:rPr lang="es-ES" dirty="0" err="1">
                <a:highlight>
                  <a:srgbClr val="FFFF00"/>
                </a:highlight>
              </a:rPr>
              <a:t>expertise</a:t>
            </a:r>
            <a:r>
              <a:rPr lang="es-ES" dirty="0"/>
              <a:t> and link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agriculture</a:t>
            </a:r>
            <a:r>
              <a:rPr lang="es-ES" dirty="0"/>
              <a:t> sector.</a:t>
            </a:r>
          </a:p>
          <a:p>
            <a:pPr marL="228600" indent="-228600" algn="l" rtl="0"/>
            <a:r>
              <a:rPr lang="es-ES" dirty="0"/>
              <a:t>•Cover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user</a:t>
            </a:r>
            <a:r>
              <a:rPr lang="es-ES" dirty="0"/>
              <a:t> </a:t>
            </a:r>
            <a:r>
              <a:rPr lang="es-ES" dirty="0" err="1"/>
              <a:t>profiles</a:t>
            </a:r>
            <a:r>
              <a:rPr lang="es-ES" dirty="0"/>
              <a:t> (</a:t>
            </a:r>
            <a:r>
              <a:rPr lang="es-ES" dirty="0" err="1"/>
              <a:t>Farmers</a:t>
            </a:r>
            <a:r>
              <a:rPr lang="es-ES" dirty="0"/>
              <a:t> and </a:t>
            </a:r>
            <a:r>
              <a:rPr lang="es-ES" dirty="0" err="1"/>
              <a:t>advisors</a:t>
            </a:r>
            <a:r>
              <a:rPr lang="es-ES" dirty="0"/>
              <a:t>)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needs</a:t>
            </a:r>
            <a:r>
              <a:rPr lang="es-ES" dirty="0"/>
              <a:t>.</a:t>
            </a:r>
            <a:endParaRPr lang="es-ES" dirty="0">
              <a:cs typeface="Arial"/>
            </a:endParaRPr>
          </a:p>
          <a:p>
            <a:pPr marL="228600" indent="-228600" algn="l" rtl="0"/>
            <a:r>
              <a:rPr lang="es-ES" dirty="0"/>
              <a:t>•Stack in a </a:t>
            </a:r>
            <a:r>
              <a:rPr lang="es-ES" dirty="0" err="1"/>
              <a:t>celling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6000 active </a:t>
            </a:r>
            <a:r>
              <a:rPr lang="es-ES" dirty="0" err="1"/>
              <a:t>users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last</a:t>
            </a:r>
            <a:r>
              <a:rPr lang="es-ES" dirty="0"/>
              <a:t> </a:t>
            </a:r>
            <a:r>
              <a:rPr lang="es-ES" dirty="0" err="1"/>
              <a:t>year</a:t>
            </a:r>
            <a:r>
              <a:rPr lang="es-ES" dirty="0"/>
              <a:t>. Very sensible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training </a:t>
            </a:r>
            <a:r>
              <a:rPr lang="es-ES" dirty="0" err="1"/>
              <a:t>effort</a:t>
            </a:r>
            <a:r>
              <a:rPr lang="es-ES" dirty="0"/>
              <a:t>. </a:t>
            </a:r>
            <a:r>
              <a:rPr lang="es-ES" dirty="0" err="1"/>
              <a:t>Around</a:t>
            </a:r>
            <a:r>
              <a:rPr lang="es-ES" dirty="0"/>
              <a:t> 100 training </a:t>
            </a:r>
            <a:r>
              <a:rPr lang="es-ES" dirty="0" err="1"/>
              <a:t>sessions</a:t>
            </a:r>
            <a:r>
              <a:rPr lang="es-ES" dirty="0"/>
              <a:t> in 2024 and 2025.</a:t>
            </a:r>
            <a:endParaRPr lang="es-ES" dirty="0">
              <a:cs typeface="Arial"/>
            </a:endParaRPr>
          </a:p>
          <a:p>
            <a:pPr marL="228600" indent="-228600" algn="l" rtl="0"/>
            <a:r>
              <a:rPr lang="es-ES" dirty="0"/>
              <a:t>•</a:t>
            </a:r>
            <a:r>
              <a:rPr lang="es-ES" dirty="0" err="1"/>
              <a:t>Build</a:t>
            </a:r>
            <a:r>
              <a:rPr lang="es-ES" dirty="0"/>
              <a:t> </a:t>
            </a:r>
            <a:r>
              <a:rPr lang="es-ES" dirty="0" err="1"/>
              <a:t>confidence</a:t>
            </a:r>
            <a:r>
              <a:rPr lang="es-ES" dirty="0"/>
              <a:t>. Lack </a:t>
            </a:r>
            <a:r>
              <a:rPr lang="es-ES" dirty="0" err="1"/>
              <a:t>of</a:t>
            </a:r>
            <a:r>
              <a:rPr lang="es-ES" dirty="0"/>
              <a:t> trust in a </a:t>
            </a:r>
            <a:r>
              <a:rPr lang="es-ES" dirty="0" err="1"/>
              <a:t>public</a:t>
            </a:r>
            <a:r>
              <a:rPr lang="es-ES" dirty="0"/>
              <a:t> (</a:t>
            </a:r>
            <a:r>
              <a:rPr lang="es-ES" dirty="0" err="1"/>
              <a:t>government</a:t>
            </a:r>
            <a:r>
              <a:rPr lang="es-ES" dirty="0"/>
              <a:t> </a:t>
            </a:r>
            <a:r>
              <a:rPr lang="es-ES" dirty="0" err="1"/>
              <a:t>funded</a:t>
            </a:r>
            <a:r>
              <a:rPr lang="es-ES" dirty="0"/>
              <a:t>) APP</a:t>
            </a:r>
            <a:endParaRPr lang="es-ES" dirty="0">
              <a:cs typeface="Arial"/>
            </a:endParaRPr>
          </a:p>
          <a:p>
            <a:r>
              <a:rPr dirty="0"/>
              <a:t>Regulatory issues (Digital field book, nutrient plan) bring users but also bring problems</a:t>
            </a:r>
            <a:endParaRPr lang="en-US" dirty="0"/>
          </a:p>
          <a:p>
            <a:pPr algn="ctr"/>
            <a:endParaRPr lang="en-US" dirty="0"/>
          </a:p>
        </p:txBody>
      </p:sp>
      <p:cxnSp>
        <p:nvCxnSpPr>
          <p:cNvPr id="7" name="Conector recto 5">
            <a:extLst>
              <a:ext uri="{FF2B5EF4-FFF2-40B4-BE49-F238E27FC236}">
                <a16:creationId xmlns:a16="http://schemas.microsoft.com/office/drawing/2014/main" id="{42339FA3-F0CA-B79D-B274-AFED1EDFA926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2">
            <a:extLst>
              <a:ext uri="{FF2B5EF4-FFF2-40B4-BE49-F238E27FC236}">
                <a16:creationId xmlns:a16="http://schemas.microsoft.com/office/drawing/2014/main" id="{5153B577-B852-B92B-DE61-7C17E8C2A829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>
                <a:solidFill>
                  <a:schemeClr val="bg1"/>
                </a:solidFill>
                <a:latin typeface="Verdana Pro Cond"/>
                <a:cs typeface="Aharoni"/>
              </a:rPr>
              <a:t>7</a:t>
            </a:r>
            <a:endParaRPr lang="en-GB" sz="4800" noProof="0" dirty="0">
              <a:solidFill>
                <a:schemeClr val="bg1"/>
              </a:solidFill>
              <a:latin typeface="Verdana Pro Cond" panose="020B0606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11" name="Rectángulo: esquinas redondeadas 9">
            <a:extLst>
              <a:ext uri="{FF2B5EF4-FFF2-40B4-BE49-F238E27FC236}">
                <a16:creationId xmlns:a16="http://schemas.microsoft.com/office/drawing/2014/main" id="{67104418-FCEF-4B83-1D05-16EBC7A400AC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CuadroTexto 8">
            <a:extLst>
              <a:ext uri="{FF2B5EF4-FFF2-40B4-BE49-F238E27FC236}">
                <a16:creationId xmlns:a16="http://schemas.microsoft.com/office/drawing/2014/main" id="{5439065E-D643-969B-D08E-FB525D984036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rgbClr val="335B74"/>
                </a:solidFill>
                <a:ea typeface="Calibri"/>
                <a:cs typeface="Arial"/>
              </a:rPr>
              <a:t>Main Challenges &amp; Scaling Hurdles</a:t>
            </a:r>
          </a:p>
        </p:txBody>
      </p:sp>
      <p:pic>
        <p:nvPicPr>
          <p:cNvPr id="12" name="Picture 1" descr="image.png">
            <a:extLst>
              <a:ext uri="{FF2B5EF4-FFF2-40B4-BE49-F238E27FC236}">
                <a16:creationId xmlns:a16="http://schemas.microsoft.com/office/drawing/2014/main" id="{1B70C5FE-A84F-4355-99B6-B783E6A66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79" y="1579215"/>
            <a:ext cx="3714750" cy="2400300"/>
          </a:xfrm>
          <a:prstGeom prst="rect">
            <a:avLst/>
          </a:prstGeom>
        </p:spPr>
      </p:pic>
      <p:pic>
        <p:nvPicPr>
          <p:cNvPr id="14" name="Picture 2" descr="image.png">
            <a:extLst>
              <a:ext uri="{FF2B5EF4-FFF2-40B4-BE49-F238E27FC236}">
                <a16:creationId xmlns:a16="http://schemas.microsoft.com/office/drawing/2014/main" id="{AE177289-35A6-4F45-96B1-722729D93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729" y="1579215"/>
            <a:ext cx="3714750" cy="2400300"/>
          </a:xfrm>
          <a:prstGeom prst="rect">
            <a:avLst/>
          </a:prstGeom>
        </p:spPr>
      </p:pic>
      <p:pic>
        <p:nvPicPr>
          <p:cNvPr id="15" name="Picture 3" descr="image.png">
            <a:extLst>
              <a:ext uri="{FF2B5EF4-FFF2-40B4-BE49-F238E27FC236}">
                <a16:creationId xmlns:a16="http://schemas.microsoft.com/office/drawing/2014/main" id="{076AFAFD-46CA-4F05-B8A4-E0C926789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79" y="4131915"/>
            <a:ext cx="3714750" cy="2400300"/>
          </a:xfrm>
          <a:prstGeom prst="rect">
            <a:avLst/>
          </a:prstGeom>
        </p:spPr>
      </p:pic>
      <p:pic>
        <p:nvPicPr>
          <p:cNvPr id="16" name="Picture 4" descr="image.png">
            <a:extLst>
              <a:ext uri="{FF2B5EF4-FFF2-40B4-BE49-F238E27FC236}">
                <a16:creationId xmlns:a16="http://schemas.microsoft.com/office/drawing/2014/main" id="{0F3512D6-5756-4271-8D33-7C96F87AF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729" y="4131915"/>
            <a:ext cx="3714750" cy="2400300"/>
          </a:xfrm>
          <a:prstGeom prst="rect">
            <a:avLst/>
          </a:prstGeom>
        </p:spPr>
      </p:pic>
      <p:sp>
        <p:nvSpPr>
          <p:cNvPr id="17" name="TextBox 10">
            <a:extLst>
              <a:ext uri="{FF2B5EF4-FFF2-40B4-BE49-F238E27FC236}">
                <a16:creationId xmlns:a16="http://schemas.microsoft.com/office/drawing/2014/main" id="{82FF41B3-DDFF-47EF-A387-E9E78C69782E}"/>
              </a:ext>
            </a:extLst>
          </p:cNvPr>
          <p:cNvSpPr txBox="1"/>
          <p:nvPr/>
        </p:nvSpPr>
        <p:spPr>
          <a:xfrm>
            <a:off x="453654" y="2236440"/>
            <a:ext cx="327660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600" b="0" i="0" u="none" dirty="0">
                <a:solidFill>
                  <a:srgbClr val="475569"/>
                </a:solidFill>
                <a:latin typeface="Inter"/>
              </a:rPr>
              <a:t>Delivering truly reliable and useful data requires deep </a:t>
            </a:r>
            <a:r>
              <a:rPr lang="es-ES" sz="1600" b="0" i="0" u="none" dirty="0" err="1">
                <a:solidFill>
                  <a:srgbClr val="475569"/>
                </a:solidFill>
                <a:highlight>
                  <a:srgbClr val="FFFF00"/>
                </a:highlight>
                <a:latin typeface="Inter"/>
              </a:rPr>
              <a:t>agronomic</a:t>
            </a:r>
            <a:r>
              <a:rPr lang="es-ES" sz="1600" b="0" i="0" u="none" dirty="0">
                <a:solidFill>
                  <a:srgbClr val="475569"/>
                </a:solidFill>
                <a:highlight>
                  <a:srgbClr val="FFFF00"/>
                </a:highlight>
                <a:latin typeface="Inter"/>
              </a:rPr>
              <a:t> </a:t>
            </a:r>
            <a:r>
              <a:rPr lang="es-ES" sz="1600" b="0" i="0" u="none" dirty="0" err="1">
                <a:solidFill>
                  <a:srgbClr val="475569"/>
                </a:solidFill>
                <a:highlight>
                  <a:srgbClr val="FFFF00"/>
                </a:highlight>
                <a:latin typeface="Inter"/>
              </a:rPr>
              <a:t>expertise</a:t>
            </a:r>
            <a:r>
              <a:rPr lang="es-ES" sz="1600" b="0" i="0" u="none" dirty="0">
                <a:solidFill>
                  <a:srgbClr val="475569"/>
                </a:solidFill>
                <a:highlight>
                  <a:srgbClr val="FFFF00"/>
                </a:highlight>
                <a:latin typeface="Inter"/>
              </a:rPr>
              <a:t> </a:t>
            </a:r>
            <a:r>
              <a:rPr sz="1600" b="0" i="0" u="none" dirty="0">
                <a:solidFill>
                  <a:srgbClr val="475569"/>
                </a:solidFill>
                <a:latin typeface="Inter"/>
              </a:rPr>
              <a:t>and seamless integration with daily agricultural operations.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140FDD2B-4296-4B60-B570-EEF7545C7B68}"/>
              </a:ext>
            </a:extLst>
          </p:cNvPr>
          <p:cNvSpPr txBox="1"/>
          <p:nvPr/>
        </p:nvSpPr>
        <p:spPr>
          <a:xfrm>
            <a:off x="4320804" y="2236440"/>
            <a:ext cx="327660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600" b="0" i="0" u="none" dirty="0">
                <a:solidFill>
                  <a:srgbClr val="475569"/>
                </a:solidFill>
                <a:latin typeface="Inter"/>
              </a:rPr>
              <a:t>Serving two distinct target groups — individual </a:t>
            </a:r>
            <a:r>
              <a:rPr lang="es-ES" sz="1600" b="0" i="0" u="none" dirty="0" err="1">
                <a:solidFill>
                  <a:srgbClr val="475569"/>
                </a:solidFill>
                <a:highlight>
                  <a:srgbClr val="FFFF00"/>
                </a:highlight>
                <a:latin typeface="Inter"/>
              </a:rPr>
              <a:t>farmers</a:t>
            </a:r>
            <a:r>
              <a:rPr lang="es-ES" sz="16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600" b="0" i="0" u="none" dirty="0">
                <a:solidFill>
                  <a:srgbClr val="475569"/>
                </a:solidFill>
                <a:latin typeface="Inter"/>
              </a:rPr>
              <a:t>and professional </a:t>
            </a:r>
            <a:r>
              <a:rPr lang="es-ES" sz="1600" b="0" i="0" u="none" dirty="0" err="1">
                <a:solidFill>
                  <a:srgbClr val="475569"/>
                </a:solidFill>
                <a:highlight>
                  <a:srgbClr val="FFFF00"/>
                </a:highlight>
                <a:latin typeface="Inter"/>
              </a:rPr>
              <a:t>advisors</a:t>
            </a:r>
            <a:r>
              <a:rPr sz="1600" b="0" i="0" u="none" dirty="0">
                <a:solidFill>
                  <a:srgbClr val="475569"/>
                </a:solidFill>
                <a:latin typeface="Inter"/>
              </a:rPr>
              <a:t>— with contrasting technical needs and workflows.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BC5D72AC-9150-4FB1-A3DE-A73677955E0E}"/>
              </a:ext>
            </a:extLst>
          </p:cNvPr>
          <p:cNvSpPr txBox="1"/>
          <p:nvPr/>
        </p:nvSpPr>
        <p:spPr>
          <a:xfrm>
            <a:off x="453654" y="4789140"/>
            <a:ext cx="327660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600" b="0" i="0" u="none" dirty="0">
                <a:solidFill>
                  <a:srgbClr val="475569"/>
                </a:solidFill>
                <a:latin typeface="Inter"/>
              </a:rPr>
              <a:t>Active user growth plateaued at ~6,000 users. Adoption is highly sensitive to training effort, </a:t>
            </a:r>
            <a:r>
              <a:rPr lang="es-ES" sz="1600" b="0" i="0" u="none" dirty="0">
                <a:solidFill>
                  <a:srgbClr val="475569"/>
                </a:solidFill>
                <a:latin typeface="Inter"/>
              </a:rPr>
              <a:t>~ 100 training </a:t>
            </a:r>
            <a:r>
              <a:rPr lang="es-ES" sz="1600" b="0" i="0" u="none" dirty="0" err="1">
                <a:solidFill>
                  <a:srgbClr val="475569"/>
                </a:solidFill>
                <a:latin typeface="Inter"/>
              </a:rPr>
              <a:t>sessions</a:t>
            </a:r>
            <a:r>
              <a:rPr lang="es-ES" sz="1600" b="0" i="0" u="none" dirty="0">
                <a:solidFill>
                  <a:srgbClr val="475569"/>
                </a:solidFill>
                <a:latin typeface="Inter"/>
              </a:rPr>
              <a:t> per </a:t>
            </a:r>
            <a:r>
              <a:rPr lang="es-ES" sz="1600" b="0" i="0" u="none" dirty="0" err="1">
                <a:solidFill>
                  <a:srgbClr val="475569"/>
                </a:solidFill>
                <a:latin typeface="Inter"/>
              </a:rPr>
              <a:t>year</a:t>
            </a:r>
            <a:r>
              <a:rPr lang="es-ES" sz="16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600" b="0" i="0" u="none" dirty="0">
                <a:solidFill>
                  <a:srgbClr val="475569"/>
                </a:solidFill>
                <a:latin typeface="Inter"/>
              </a:rPr>
              <a:t>across 2024–2025.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3DFC38DC-3A66-48DE-B083-0793C1B2AF3F}"/>
              </a:ext>
            </a:extLst>
          </p:cNvPr>
          <p:cNvSpPr txBox="1"/>
          <p:nvPr/>
        </p:nvSpPr>
        <p:spPr>
          <a:xfrm>
            <a:off x="4320804" y="4789140"/>
            <a:ext cx="3276600" cy="9678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600" b="0" i="0" u="none" dirty="0">
                <a:solidFill>
                  <a:srgbClr val="475569"/>
                </a:solidFill>
                <a:latin typeface="Inter"/>
              </a:rPr>
              <a:t>Overcoming skepticism toward government apps. Mandatory tools (Field Book, Nutrient Plan) drive onboarding but can create user pushback.</a:t>
            </a:r>
          </a:p>
        </p:txBody>
      </p:sp>
      <p:pic>
        <p:nvPicPr>
          <p:cNvPr id="21" name="Picture 15" descr="image.png">
            <a:extLst>
              <a:ext uri="{FF2B5EF4-FFF2-40B4-BE49-F238E27FC236}">
                <a16:creationId xmlns:a16="http://schemas.microsoft.com/office/drawing/2014/main" id="{434521CE-9954-4BB6-8626-B78C30747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654" y="1798290"/>
            <a:ext cx="342900" cy="342900"/>
          </a:xfrm>
          <a:prstGeom prst="rect">
            <a:avLst/>
          </a:prstGeom>
        </p:spPr>
      </p:pic>
      <p:sp>
        <p:nvSpPr>
          <p:cNvPr id="22" name="TextBox 16">
            <a:extLst>
              <a:ext uri="{FF2B5EF4-FFF2-40B4-BE49-F238E27FC236}">
                <a16:creationId xmlns:a16="http://schemas.microsoft.com/office/drawing/2014/main" id="{64060FCF-ADFE-4CFE-8978-6E20E0FB1357}"/>
              </a:ext>
            </a:extLst>
          </p:cNvPr>
          <p:cNvSpPr txBox="1"/>
          <p:nvPr/>
        </p:nvSpPr>
        <p:spPr>
          <a:xfrm>
            <a:off x="891803" y="1869727"/>
            <a:ext cx="258962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0F172A"/>
                </a:solidFill>
                <a:latin typeface="Plus Jakarta Sans"/>
              </a:rPr>
              <a:t>Agronomic Relevance</a:t>
            </a:r>
          </a:p>
        </p:txBody>
      </p:sp>
      <p:pic>
        <p:nvPicPr>
          <p:cNvPr id="24" name="Picture 18" descr="image.png">
            <a:extLst>
              <a:ext uri="{FF2B5EF4-FFF2-40B4-BE49-F238E27FC236}">
                <a16:creationId xmlns:a16="http://schemas.microsoft.com/office/drawing/2014/main" id="{5E6FFED1-7471-475D-85AB-FCA32D231E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0804" y="1798290"/>
            <a:ext cx="342900" cy="342900"/>
          </a:xfrm>
          <a:prstGeom prst="rect">
            <a:avLst/>
          </a:prstGeom>
        </p:spPr>
      </p:pic>
      <p:sp>
        <p:nvSpPr>
          <p:cNvPr id="25" name="TextBox 19">
            <a:extLst>
              <a:ext uri="{FF2B5EF4-FFF2-40B4-BE49-F238E27FC236}">
                <a16:creationId xmlns:a16="http://schemas.microsoft.com/office/drawing/2014/main" id="{65D70B09-BADB-4988-9D5A-58FDD98C4DAF}"/>
              </a:ext>
            </a:extLst>
          </p:cNvPr>
          <p:cNvSpPr txBox="1"/>
          <p:nvPr/>
        </p:nvSpPr>
        <p:spPr>
          <a:xfrm>
            <a:off x="4758954" y="1869727"/>
            <a:ext cx="202600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F172A"/>
                </a:solidFill>
                <a:latin typeface="Plus Jakarta Sans"/>
              </a:rPr>
              <a:t>Dual User Profiles</a:t>
            </a:r>
          </a:p>
        </p:txBody>
      </p:sp>
      <p:pic>
        <p:nvPicPr>
          <p:cNvPr id="28" name="Picture 22" descr="image.png">
            <a:extLst>
              <a:ext uri="{FF2B5EF4-FFF2-40B4-BE49-F238E27FC236}">
                <a16:creationId xmlns:a16="http://schemas.microsoft.com/office/drawing/2014/main" id="{F20BCE5D-859A-48F5-9C4F-E9B497CAA2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654" y="4350990"/>
            <a:ext cx="342900" cy="342900"/>
          </a:xfrm>
          <a:prstGeom prst="rect">
            <a:avLst/>
          </a:prstGeom>
        </p:spPr>
      </p:pic>
      <p:sp>
        <p:nvSpPr>
          <p:cNvPr id="29" name="TextBox 23">
            <a:extLst>
              <a:ext uri="{FF2B5EF4-FFF2-40B4-BE49-F238E27FC236}">
                <a16:creationId xmlns:a16="http://schemas.microsoft.com/office/drawing/2014/main" id="{95E37B3C-EF5D-49E0-B867-67BE1CE2938B}"/>
              </a:ext>
            </a:extLst>
          </p:cNvPr>
          <p:cNvSpPr txBox="1"/>
          <p:nvPr/>
        </p:nvSpPr>
        <p:spPr>
          <a:xfrm>
            <a:off x="891804" y="4422427"/>
            <a:ext cx="315325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F172A"/>
                </a:solidFill>
                <a:latin typeface="Plus Jakarta Sans"/>
              </a:rPr>
              <a:t>Adoption Ceiling &amp; Training</a:t>
            </a:r>
          </a:p>
        </p:txBody>
      </p:sp>
      <p:pic>
        <p:nvPicPr>
          <p:cNvPr id="31" name="Picture 25" descr="image.png">
            <a:extLst>
              <a:ext uri="{FF2B5EF4-FFF2-40B4-BE49-F238E27FC236}">
                <a16:creationId xmlns:a16="http://schemas.microsoft.com/office/drawing/2014/main" id="{83D50294-5BF8-465B-8334-6F803E1D61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0804" y="4350990"/>
            <a:ext cx="342900" cy="342900"/>
          </a:xfrm>
          <a:prstGeom prst="rect">
            <a:avLst/>
          </a:prstGeom>
        </p:spPr>
      </p:pic>
      <p:sp>
        <p:nvSpPr>
          <p:cNvPr id="32" name="TextBox 26">
            <a:extLst>
              <a:ext uri="{FF2B5EF4-FFF2-40B4-BE49-F238E27FC236}">
                <a16:creationId xmlns:a16="http://schemas.microsoft.com/office/drawing/2014/main" id="{BF69A1C9-7C3E-4AAB-8B3B-6F167C83BCF7}"/>
              </a:ext>
            </a:extLst>
          </p:cNvPr>
          <p:cNvSpPr txBox="1"/>
          <p:nvPr/>
        </p:nvSpPr>
        <p:spPr>
          <a:xfrm>
            <a:off x="4758954" y="4422427"/>
            <a:ext cx="310755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F172A"/>
                </a:solidFill>
                <a:latin typeface="Plus Jakarta Sans"/>
              </a:rPr>
              <a:t>Trust &amp; Regulatory Friction</a:t>
            </a:r>
          </a:p>
        </p:txBody>
      </p:sp>
      <p:pic>
        <p:nvPicPr>
          <p:cNvPr id="33" name="Picture 34" descr="image.png">
            <a:extLst>
              <a:ext uri="{FF2B5EF4-FFF2-40B4-BE49-F238E27FC236}">
                <a16:creationId xmlns:a16="http://schemas.microsoft.com/office/drawing/2014/main" id="{FB215615-D88C-4B4D-B4AE-BB9EC24770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904" y="1893540"/>
            <a:ext cx="152400" cy="152400"/>
          </a:xfrm>
          <a:prstGeom prst="rect">
            <a:avLst/>
          </a:prstGeom>
        </p:spPr>
      </p:pic>
      <p:pic>
        <p:nvPicPr>
          <p:cNvPr id="34" name="Picture 35" descr="image.png">
            <a:extLst>
              <a:ext uri="{FF2B5EF4-FFF2-40B4-BE49-F238E27FC236}">
                <a16:creationId xmlns:a16="http://schemas.microsoft.com/office/drawing/2014/main" id="{91A49E73-F454-41B1-859A-5A88C43BFA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004" y="1893540"/>
            <a:ext cx="190500" cy="152400"/>
          </a:xfrm>
          <a:prstGeom prst="rect">
            <a:avLst/>
          </a:prstGeom>
        </p:spPr>
      </p:pic>
      <p:pic>
        <p:nvPicPr>
          <p:cNvPr id="35" name="Picture 36" descr="image.png">
            <a:extLst>
              <a:ext uri="{FF2B5EF4-FFF2-40B4-BE49-F238E27FC236}">
                <a16:creationId xmlns:a16="http://schemas.microsoft.com/office/drawing/2014/main" id="{FB5064D3-7456-45D4-AE7D-5E476D968A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9854" y="4446240"/>
            <a:ext cx="190500" cy="152400"/>
          </a:xfrm>
          <a:prstGeom prst="rect">
            <a:avLst/>
          </a:prstGeom>
        </p:spPr>
      </p:pic>
      <p:pic>
        <p:nvPicPr>
          <p:cNvPr id="36" name="Picture 37" descr="image.png">
            <a:extLst>
              <a:ext uri="{FF2B5EF4-FFF2-40B4-BE49-F238E27FC236}">
                <a16:creationId xmlns:a16="http://schemas.microsoft.com/office/drawing/2014/main" id="{4BC44B06-8538-4A33-9D0A-D6D0F84B27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6529" y="4446240"/>
            <a:ext cx="171450" cy="1524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3CC4E2B-81E0-4747-8E77-BAC30622CC5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198" y="4799628"/>
            <a:ext cx="3960113" cy="1809454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E87144DE-FF69-4187-9731-ABE50915FE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199" y="3028071"/>
            <a:ext cx="3960113" cy="1795599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1F8AF6BF-0C01-4CA5-B3CA-FB44FD65B0E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905" y="1279731"/>
            <a:ext cx="3955407" cy="178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127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4" y="1435001"/>
            <a:ext cx="84951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ELMS  - Implementation in SPAIN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74CC715-CBC9-CA8B-71EC-449E5115F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4785" y="5864142"/>
            <a:ext cx="3677727" cy="77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26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31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Proposed scheme for the ELMS </a:t>
            </a:r>
            <a:r>
              <a:rPr lang="en-GB" sz="16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(IACS/ (SIEX + GSAA+ AMS))</a:t>
            </a:r>
            <a:endParaRPr lang="en-GB" sz="2400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31</a:t>
            </a:fld>
            <a:endParaRPr lang="en-GB" noProof="0" dirty="0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31244966-4D37-42B3-BF3E-56BB728F4659}"/>
              </a:ext>
            </a:extLst>
          </p:cNvPr>
          <p:cNvSpPr/>
          <p:nvPr/>
        </p:nvSpPr>
        <p:spPr>
          <a:xfrm>
            <a:off x="7814202" y="1473351"/>
            <a:ext cx="3991299" cy="1286061"/>
          </a:xfrm>
          <a:prstGeom prst="roundRect">
            <a:avLst/>
          </a:prstGeom>
          <a:solidFill>
            <a:schemeClr val="accent3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6AF01859-E975-49A0-8F86-EB3620F5E3DE}"/>
              </a:ext>
            </a:extLst>
          </p:cNvPr>
          <p:cNvSpPr/>
          <p:nvPr/>
        </p:nvSpPr>
        <p:spPr>
          <a:xfrm>
            <a:off x="66535" y="1412070"/>
            <a:ext cx="3660660" cy="1370294"/>
          </a:xfrm>
          <a:prstGeom prst="roundRect">
            <a:avLst/>
          </a:prstGeom>
          <a:solidFill>
            <a:schemeClr val="accent3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5" name="Rectángulo: esquinas redondeadas 8">
            <a:extLst>
              <a:ext uri="{FF2B5EF4-FFF2-40B4-BE49-F238E27FC236}">
                <a16:creationId xmlns:a16="http://schemas.microsoft.com/office/drawing/2014/main" id="{3F655D5C-6E0B-4BF5-BBF4-BB85D48F8234}"/>
              </a:ext>
            </a:extLst>
          </p:cNvPr>
          <p:cNvSpPr/>
          <p:nvPr/>
        </p:nvSpPr>
        <p:spPr>
          <a:xfrm>
            <a:off x="2071119" y="3752966"/>
            <a:ext cx="1495414" cy="846288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SIEX</a:t>
            </a:r>
          </a:p>
        </p:txBody>
      </p:sp>
      <p:pic>
        <p:nvPicPr>
          <p:cNvPr id="16" name="Gráfico 15" descr="Mujer granjera con relleno sólido">
            <a:extLst>
              <a:ext uri="{FF2B5EF4-FFF2-40B4-BE49-F238E27FC236}">
                <a16:creationId xmlns:a16="http://schemas.microsoft.com/office/drawing/2014/main" id="{762D254C-1119-496C-93E1-50BF36367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1459" y="1759657"/>
            <a:ext cx="822610" cy="822610"/>
          </a:xfrm>
          <a:prstGeom prst="rect">
            <a:avLst/>
          </a:prstGeom>
        </p:spPr>
      </p:pic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DF6B4679-CB4D-40C0-A6F3-F279AC66F646}"/>
              </a:ext>
            </a:extLst>
          </p:cNvPr>
          <p:cNvSpPr/>
          <p:nvPr/>
        </p:nvSpPr>
        <p:spPr>
          <a:xfrm>
            <a:off x="5001348" y="1359107"/>
            <a:ext cx="1755781" cy="369333"/>
          </a:xfrm>
          <a:prstGeom prst="roundRect">
            <a:avLst/>
          </a:prstGeom>
          <a:solidFill>
            <a:schemeClr val="tx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Meteorological Data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8" name="Flecha: arriba y abajo 17">
            <a:extLst>
              <a:ext uri="{FF2B5EF4-FFF2-40B4-BE49-F238E27FC236}">
                <a16:creationId xmlns:a16="http://schemas.microsoft.com/office/drawing/2014/main" id="{26DC9DEF-C0A7-47A0-9F9F-CD349F1EC7D3}"/>
              </a:ext>
            </a:extLst>
          </p:cNvPr>
          <p:cNvSpPr/>
          <p:nvPr/>
        </p:nvSpPr>
        <p:spPr>
          <a:xfrm rot="5400000">
            <a:off x="7104009" y="4314342"/>
            <a:ext cx="295118" cy="634501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2434CA18-F663-472D-8550-DB40A2AF9DA9}"/>
              </a:ext>
            </a:extLst>
          </p:cNvPr>
          <p:cNvSpPr/>
          <p:nvPr/>
        </p:nvSpPr>
        <p:spPr>
          <a:xfrm>
            <a:off x="1179950" y="4903796"/>
            <a:ext cx="3173197" cy="1283476"/>
          </a:xfrm>
          <a:prstGeom prst="ellipse">
            <a:avLst/>
          </a:prstGeom>
          <a:solidFill>
            <a:srgbClr val="0070C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Data Spaces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Business Opportunities (challenges, advisory, services)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E3D3B78-C1B6-4362-8C52-513950DA7707}"/>
              </a:ext>
            </a:extLst>
          </p:cNvPr>
          <p:cNvSpPr txBox="1"/>
          <p:nvPr/>
        </p:nvSpPr>
        <p:spPr>
          <a:xfrm>
            <a:off x="5048742" y="2169626"/>
            <a:ext cx="1583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FARMER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5EF4E242-A15A-404B-B14A-EBAB242559AD}"/>
              </a:ext>
            </a:extLst>
          </p:cNvPr>
          <p:cNvSpPr/>
          <p:nvPr/>
        </p:nvSpPr>
        <p:spPr>
          <a:xfrm>
            <a:off x="66535" y="3219904"/>
            <a:ext cx="1476842" cy="1978674"/>
          </a:xfrm>
          <a:prstGeom prst="ellipse">
            <a:avLst/>
          </a:prstGeom>
          <a:solidFill>
            <a:srgbClr val="6D9B77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POWER BI – Data Exploitation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1" noProof="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INDICATORS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6BBAEEB3-4C98-4A18-8781-022122E8629F}"/>
              </a:ext>
            </a:extLst>
          </p:cNvPr>
          <p:cNvSpPr/>
          <p:nvPr/>
        </p:nvSpPr>
        <p:spPr>
          <a:xfrm flipH="1">
            <a:off x="1543377" y="3996980"/>
            <a:ext cx="396815" cy="3033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1FE1CF1-214B-4B05-92D1-5ACECDDEB6A9}"/>
              </a:ext>
            </a:extLst>
          </p:cNvPr>
          <p:cNvSpPr/>
          <p:nvPr/>
        </p:nvSpPr>
        <p:spPr>
          <a:xfrm>
            <a:off x="4065812" y="2662100"/>
            <a:ext cx="3702162" cy="1145124"/>
          </a:xfrm>
          <a:prstGeom prst="ellipse">
            <a:avLst/>
          </a:prstGeom>
          <a:solidFill>
            <a:srgbClr val="EDBD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/>
            <a:r>
              <a:rPr lang="en-GB" sz="12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SUSTAINABLE FARM MANAGEMENT </a:t>
            </a:r>
          </a:p>
          <a:p>
            <a:pPr lvl="0" algn="ctr" defTabSz="914377"/>
            <a:r>
              <a:rPr lang="en-GB" sz="12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(Agrotech - Advisory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Services</a:t>
            </a:r>
            <a:r>
              <a:rPr lang="en-GB" sz="12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,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Producer Organizations, …)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A896210-1354-45E7-AD47-77A948F05937}"/>
              </a:ext>
            </a:extLst>
          </p:cNvPr>
          <p:cNvSpPr txBox="1"/>
          <p:nvPr/>
        </p:nvSpPr>
        <p:spPr>
          <a:xfrm>
            <a:off x="350861" y="1509889"/>
            <a:ext cx="3516198" cy="181588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Animals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Crops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Machinery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Organic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sz="1400" noProof="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sz="1400" noProof="0" dirty="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Fertilization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Plant Protection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Seeds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Energy</a:t>
            </a:r>
          </a:p>
        </p:txBody>
      </p:sp>
      <p:sp>
        <p:nvSpPr>
          <p:cNvPr id="25" name="Rectángulo: esquinas redondeadas 8">
            <a:extLst>
              <a:ext uri="{FF2B5EF4-FFF2-40B4-BE49-F238E27FC236}">
                <a16:creationId xmlns:a16="http://schemas.microsoft.com/office/drawing/2014/main" id="{905AEE3B-14FE-413A-85CC-0C6CE58754C9}"/>
              </a:ext>
            </a:extLst>
          </p:cNvPr>
          <p:cNvSpPr/>
          <p:nvPr/>
        </p:nvSpPr>
        <p:spPr>
          <a:xfrm>
            <a:off x="178520" y="6202523"/>
            <a:ext cx="11866118" cy="315600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BASED ON SIGPAC</a:t>
            </a:r>
          </a:p>
        </p:txBody>
      </p:sp>
      <p:sp>
        <p:nvSpPr>
          <p:cNvPr id="26" name="Rectángulo: esquinas redondeadas 8">
            <a:extLst>
              <a:ext uri="{FF2B5EF4-FFF2-40B4-BE49-F238E27FC236}">
                <a16:creationId xmlns:a16="http://schemas.microsoft.com/office/drawing/2014/main" id="{D29BCF1D-525F-42DD-8348-867FDFFCB755}"/>
              </a:ext>
            </a:extLst>
          </p:cNvPr>
          <p:cNvSpPr/>
          <p:nvPr/>
        </p:nvSpPr>
        <p:spPr>
          <a:xfrm>
            <a:off x="8068500" y="3169697"/>
            <a:ext cx="3742382" cy="494383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Graphic Declaration (SU)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7" name="Rectángulo: esquinas redondeadas 8">
            <a:extLst>
              <a:ext uri="{FF2B5EF4-FFF2-40B4-BE49-F238E27FC236}">
                <a16:creationId xmlns:a16="http://schemas.microsoft.com/office/drawing/2014/main" id="{EC07DCCA-9DB2-4285-BF78-8B80C9408CC7}"/>
              </a:ext>
            </a:extLst>
          </p:cNvPr>
          <p:cNvSpPr/>
          <p:nvPr/>
        </p:nvSpPr>
        <p:spPr>
          <a:xfrm>
            <a:off x="8208006" y="3973373"/>
            <a:ext cx="3463371" cy="2108106"/>
          </a:xfrm>
          <a:prstGeom prst="roundRect">
            <a:avLst/>
          </a:prstGeom>
          <a:solidFill>
            <a:schemeClr val="bg1">
              <a:lumMod val="8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F6EE1772-5024-4B77-BFFD-985DB71D7001}"/>
              </a:ext>
            </a:extLst>
          </p:cNvPr>
          <p:cNvSpPr/>
          <p:nvPr/>
        </p:nvSpPr>
        <p:spPr>
          <a:xfrm>
            <a:off x="8391375" y="4685619"/>
            <a:ext cx="2175704" cy="1324924"/>
          </a:xfrm>
          <a:prstGeom prst="ellipse">
            <a:avLst/>
          </a:prstGeom>
          <a:solidFill>
            <a:srgbClr val="133B68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Copernicus Data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6F046C9-146C-4882-84DE-A75B2A3E26DE}"/>
              </a:ext>
            </a:extLst>
          </p:cNvPr>
          <p:cNvSpPr txBox="1"/>
          <p:nvPr/>
        </p:nvSpPr>
        <p:spPr>
          <a:xfrm>
            <a:off x="8221329" y="1611406"/>
            <a:ext cx="2785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377">
              <a:buClr>
                <a:srgbClr val="335B74"/>
              </a:buClr>
              <a:buFont typeface="Wingdings" panose="05000000000000000000" pitchFamily="2" charset="2"/>
              <a:buChar char="§"/>
            </a:pPr>
            <a:r>
              <a:rPr lang="en-GB" sz="1400" noProof="0" dirty="0">
                <a:solidFill>
                  <a:prstClr val="black"/>
                </a:solidFill>
                <a:latin typeface="Aptos" panose="020B0004020202020204" pitchFamily="34" charset="0"/>
              </a:rPr>
              <a:t>Geotagged Photos</a:t>
            </a:r>
          </a:p>
          <a:p>
            <a:pPr marL="285750" indent="-285750" defTabSz="914377">
              <a:buClr>
                <a:srgbClr val="335B74"/>
              </a:buClr>
              <a:buFont typeface="Wingdings" panose="05000000000000000000" pitchFamily="2" charset="2"/>
              <a:buChar char="§"/>
            </a:pPr>
            <a:r>
              <a:rPr lang="en-GB" sz="1400" noProof="0" dirty="0">
                <a:solidFill>
                  <a:prstClr val="black"/>
                </a:solidFill>
                <a:latin typeface="Aptos" panose="020B0004020202020204" pitchFamily="34" charset="0"/>
              </a:rPr>
              <a:t>Image Bank - BIC</a:t>
            </a:r>
          </a:p>
          <a:p>
            <a:pPr marL="285750" indent="-285750" defTabSz="914377">
              <a:buClr>
                <a:srgbClr val="335B74"/>
              </a:buClr>
              <a:buFont typeface="Wingdings" panose="05000000000000000000" pitchFamily="2" charset="2"/>
              <a:buChar char="§"/>
            </a:pPr>
            <a:r>
              <a:rPr lang="en-GB" sz="1400" noProof="0" dirty="0">
                <a:solidFill>
                  <a:prstClr val="black"/>
                </a:solidFill>
                <a:latin typeface="Aptos" panose="020B0004020202020204" pitchFamily="34" charset="0"/>
              </a:rPr>
              <a:t>Photo Automation - SIRIC</a:t>
            </a:r>
          </a:p>
          <a:p>
            <a:pPr marL="285750" marR="0" lvl="0" indent="-2857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5B74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0" name="Rectángulo: esquinas redondeadas 8">
            <a:extLst>
              <a:ext uri="{FF2B5EF4-FFF2-40B4-BE49-F238E27FC236}">
                <a16:creationId xmlns:a16="http://schemas.microsoft.com/office/drawing/2014/main" id="{1331EC04-D064-438D-BB6F-DC031CF37D68}"/>
              </a:ext>
            </a:extLst>
          </p:cNvPr>
          <p:cNvSpPr/>
          <p:nvPr/>
        </p:nvSpPr>
        <p:spPr>
          <a:xfrm>
            <a:off x="5521329" y="4331698"/>
            <a:ext cx="1277109" cy="532635"/>
          </a:xfrm>
          <a:prstGeom prst="roundRect">
            <a:avLst/>
          </a:prstGeom>
          <a:solidFill>
            <a:srgbClr val="C0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ELMS</a:t>
            </a:r>
          </a:p>
        </p:txBody>
      </p:sp>
      <p:sp>
        <p:nvSpPr>
          <p:cNvPr id="31" name="Flecha: arriba y abajo 30">
            <a:extLst>
              <a:ext uri="{FF2B5EF4-FFF2-40B4-BE49-F238E27FC236}">
                <a16:creationId xmlns:a16="http://schemas.microsoft.com/office/drawing/2014/main" id="{7E0CCD52-EEA9-420E-939A-857527EC47F9}"/>
              </a:ext>
            </a:extLst>
          </p:cNvPr>
          <p:cNvSpPr/>
          <p:nvPr/>
        </p:nvSpPr>
        <p:spPr>
          <a:xfrm rot="5400000">
            <a:off x="4901182" y="4280765"/>
            <a:ext cx="295118" cy="634501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Flecha: arriba y abajo 31">
            <a:extLst>
              <a:ext uri="{FF2B5EF4-FFF2-40B4-BE49-F238E27FC236}">
                <a16:creationId xmlns:a16="http://schemas.microsoft.com/office/drawing/2014/main" id="{26CF43DD-E124-47E4-B1A1-CACA36EE2188}"/>
              </a:ext>
            </a:extLst>
          </p:cNvPr>
          <p:cNvSpPr/>
          <p:nvPr/>
        </p:nvSpPr>
        <p:spPr>
          <a:xfrm>
            <a:off x="5964020" y="3874952"/>
            <a:ext cx="295118" cy="369332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Flecha: a la derecha 32">
            <a:extLst>
              <a:ext uri="{FF2B5EF4-FFF2-40B4-BE49-F238E27FC236}">
                <a16:creationId xmlns:a16="http://schemas.microsoft.com/office/drawing/2014/main" id="{D6B9F238-A430-4CF8-B9F6-951B8BC9B71F}"/>
              </a:ext>
            </a:extLst>
          </p:cNvPr>
          <p:cNvSpPr/>
          <p:nvPr/>
        </p:nvSpPr>
        <p:spPr>
          <a:xfrm rot="5400000">
            <a:off x="2567818" y="4624430"/>
            <a:ext cx="457525" cy="30336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Flecha: arriba y abajo 33">
            <a:extLst>
              <a:ext uri="{FF2B5EF4-FFF2-40B4-BE49-F238E27FC236}">
                <a16:creationId xmlns:a16="http://schemas.microsoft.com/office/drawing/2014/main" id="{674C8DDB-2C18-40F0-980A-69B6951D1293}"/>
              </a:ext>
            </a:extLst>
          </p:cNvPr>
          <p:cNvSpPr/>
          <p:nvPr/>
        </p:nvSpPr>
        <p:spPr>
          <a:xfrm>
            <a:off x="9781055" y="2593254"/>
            <a:ext cx="295118" cy="524655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ángulo: esquinas redondeadas 8">
            <a:extLst>
              <a:ext uri="{FF2B5EF4-FFF2-40B4-BE49-F238E27FC236}">
                <a16:creationId xmlns:a16="http://schemas.microsoft.com/office/drawing/2014/main" id="{C909190B-4165-4A0F-8C58-6F50DF3D0F0A}"/>
              </a:ext>
            </a:extLst>
          </p:cNvPr>
          <p:cNvSpPr/>
          <p:nvPr/>
        </p:nvSpPr>
        <p:spPr>
          <a:xfrm>
            <a:off x="178520" y="6549479"/>
            <a:ext cx="11866118" cy="315600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PERSONAL DATA PROTECTION</a:t>
            </a:r>
          </a:p>
        </p:txBody>
      </p:sp>
      <p:sp>
        <p:nvSpPr>
          <p:cNvPr id="36" name="Rectángulo: esquinas redondeadas 8">
            <a:extLst>
              <a:ext uri="{FF2B5EF4-FFF2-40B4-BE49-F238E27FC236}">
                <a16:creationId xmlns:a16="http://schemas.microsoft.com/office/drawing/2014/main" id="{2E417E6F-1E27-49C3-9CAA-01C38C6F205E}"/>
              </a:ext>
            </a:extLst>
          </p:cNvPr>
          <p:cNvSpPr/>
          <p:nvPr/>
        </p:nvSpPr>
        <p:spPr>
          <a:xfrm>
            <a:off x="2129551" y="2904726"/>
            <a:ext cx="1219436" cy="342451"/>
          </a:xfrm>
          <a:prstGeom prst="roundRect">
            <a:avLst/>
          </a:prstGeom>
          <a:solidFill>
            <a:srgbClr val="92D05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REA AND CUE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7" name="Flecha: arriba y abajo 36">
            <a:extLst>
              <a:ext uri="{FF2B5EF4-FFF2-40B4-BE49-F238E27FC236}">
                <a16:creationId xmlns:a16="http://schemas.microsoft.com/office/drawing/2014/main" id="{D432F6E0-7665-4201-AE9E-A7024F590A20}"/>
              </a:ext>
            </a:extLst>
          </p:cNvPr>
          <p:cNvSpPr/>
          <p:nvPr/>
        </p:nvSpPr>
        <p:spPr>
          <a:xfrm rot="10800000">
            <a:off x="9722160" y="3617390"/>
            <a:ext cx="318336" cy="590922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tángulo: esquinas redondeadas 8">
            <a:extLst>
              <a:ext uri="{FF2B5EF4-FFF2-40B4-BE49-F238E27FC236}">
                <a16:creationId xmlns:a16="http://schemas.microsoft.com/office/drawing/2014/main" id="{ECB39D77-5A2A-4C63-8194-A8F5937C8F69}"/>
              </a:ext>
            </a:extLst>
          </p:cNvPr>
          <p:cNvSpPr/>
          <p:nvPr/>
        </p:nvSpPr>
        <p:spPr>
          <a:xfrm>
            <a:off x="10120881" y="4246318"/>
            <a:ext cx="1550496" cy="612337"/>
          </a:xfrm>
          <a:prstGeom prst="roundRect">
            <a:avLst/>
          </a:prstGeom>
          <a:solidFill>
            <a:schemeClr val="tx1">
              <a:lumMod val="50000"/>
              <a:lumOff val="5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MONITORING RESULTS - EDAMON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EA827D0-FF0E-48BE-BBFF-CDACE38D4E29}"/>
              </a:ext>
            </a:extLst>
          </p:cNvPr>
          <p:cNvSpPr txBox="1"/>
          <p:nvPr/>
        </p:nvSpPr>
        <p:spPr>
          <a:xfrm>
            <a:off x="4631643" y="5851264"/>
            <a:ext cx="34262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ADMINISTRATION AND RESEARCH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A4D393E3-EAA3-4F68-9752-1E5D988E7A93}"/>
              </a:ext>
            </a:extLst>
          </p:cNvPr>
          <p:cNvSpPr txBox="1"/>
          <p:nvPr/>
        </p:nvSpPr>
        <p:spPr>
          <a:xfrm>
            <a:off x="8057865" y="4057817"/>
            <a:ext cx="1348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AMS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E7D32AA-723B-4233-9A73-ED36CFFBA0B8}"/>
              </a:ext>
            </a:extLst>
          </p:cNvPr>
          <p:cNvSpPr txBox="1"/>
          <p:nvPr/>
        </p:nvSpPr>
        <p:spPr>
          <a:xfrm>
            <a:off x="5473024" y="5130036"/>
            <a:ext cx="127710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50" b="1" noProof="0" dirty="0">
                <a:solidFill>
                  <a:prstClr val="black"/>
                </a:solidFill>
                <a:latin typeface="Aptos" panose="020B0004020202020204" pitchFamily="34" charset="0"/>
              </a:rPr>
              <a:t>FUTURE INDICATORS</a:t>
            </a:r>
            <a:endParaRPr lang="en-GB" sz="1050" noProof="0" dirty="0"/>
          </a:p>
        </p:txBody>
      </p:sp>
      <p:sp>
        <p:nvSpPr>
          <p:cNvPr id="42" name="Flecha: arriba y abajo 41">
            <a:extLst>
              <a:ext uri="{FF2B5EF4-FFF2-40B4-BE49-F238E27FC236}">
                <a16:creationId xmlns:a16="http://schemas.microsoft.com/office/drawing/2014/main" id="{0DBAFA9D-CE21-467F-89B3-2C48A5BA6C83}"/>
              </a:ext>
            </a:extLst>
          </p:cNvPr>
          <p:cNvSpPr/>
          <p:nvPr/>
        </p:nvSpPr>
        <p:spPr>
          <a:xfrm rot="10800000">
            <a:off x="2611215" y="3247177"/>
            <a:ext cx="318336" cy="508732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5971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32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Potential Benefits of the ELMS Spain Prototype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32</a:t>
            </a:fld>
            <a:endParaRPr lang="en-GB" noProof="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D00251E-2E83-41EF-9A97-FBE2B3C52580}"/>
              </a:ext>
            </a:extLst>
          </p:cNvPr>
          <p:cNvSpPr txBox="1"/>
          <p:nvPr/>
        </p:nvSpPr>
        <p:spPr>
          <a:xfrm>
            <a:off x="999747" y="1371672"/>
            <a:ext cx="9753548" cy="867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kern="100" noProof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en-GB" kern="100" noProof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B405B3DE-2445-45D2-9398-ED7758AD33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5675960"/>
              </p:ext>
            </p:extLst>
          </p:nvPr>
        </p:nvGraphicFramePr>
        <p:xfrm>
          <a:off x="405357" y="1371672"/>
          <a:ext cx="11381285" cy="5015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9423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33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Spanish Land Monitoring System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33</a:t>
            </a:fld>
            <a:endParaRPr lang="en-GB" noProof="0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CD26B045-2B5B-4411-9FE5-A412BD4F7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14" y="1392714"/>
            <a:ext cx="7766827" cy="517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 descr="Botón rojo de alerta">
            <a:extLst>
              <a:ext uri="{FF2B5EF4-FFF2-40B4-BE49-F238E27FC236}">
                <a16:creationId xmlns:a16="http://schemas.microsoft.com/office/drawing/2014/main" id="{B96DD0C0-A728-4C17-8C74-CC2B4F3C9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2118" y="2199175"/>
            <a:ext cx="834591" cy="62594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5DAE67C-924C-4D14-819E-E5F039BC746C}"/>
              </a:ext>
            </a:extLst>
          </p:cNvPr>
          <p:cNvSpPr txBox="1"/>
          <p:nvPr/>
        </p:nvSpPr>
        <p:spPr>
          <a:xfrm>
            <a:off x="8797744" y="1393105"/>
            <a:ext cx="2262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noProof="0" dirty="0">
                <a:solidFill>
                  <a:srgbClr val="C00000"/>
                </a:solidFill>
              </a:rPr>
              <a:t>Potential future ELMS architecture in SPAIN!!!</a:t>
            </a:r>
          </a:p>
        </p:txBody>
      </p:sp>
    </p:spTree>
    <p:extLst>
      <p:ext uri="{BB962C8B-B14F-4D97-AF65-F5344CB8AC3E}">
        <p14:creationId xmlns:p14="http://schemas.microsoft.com/office/powerpoint/2010/main" val="1577144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34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ELMS - SPAIN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34</a:t>
            </a:fld>
            <a:endParaRPr lang="en-GB" noProof="0" dirty="0"/>
          </a:p>
        </p:txBody>
      </p:sp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FCDD3929-70D3-4377-A20C-D8B6F1AAD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graphicFrame>
        <p:nvGraphicFramePr>
          <p:cNvPr id="14" name="Table 2">
            <a:extLst>
              <a:ext uri="{FF2B5EF4-FFF2-40B4-BE49-F238E27FC236}">
                <a16:creationId xmlns:a16="http://schemas.microsoft.com/office/drawing/2014/main" id="{DDCA6808-6124-4E95-BAF9-1C2F97326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082562"/>
              </p:ext>
            </p:extLst>
          </p:nvPr>
        </p:nvGraphicFramePr>
        <p:xfrm>
          <a:off x="1445758" y="1673185"/>
          <a:ext cx="8705157" cy="4690492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901719">
                  <a:extLst>
                    <a:ext uri="{9D8B030D-6E8A-4147-A177-3AD203B41FA5}">
                      <a16:colId xmlns:a16="http://schemas.microsoft.com/office/drawing/2014/main" val="600269867"/>
                    </a:ext>
                  </a:extLst>
                </a:gridCol>
                <a:gridCol w="2901719">
                  <a:extLst>
                    <a:ext uri="{9D8B030D-6E8A-4147-A177-3AD203B41FA5}">
                      <a16:colId xmlns:a16="http://schemas.microsoft.com/office/drawing/2014/main" val="2476778085"/>
                    </a:ext>
                  </a:extLst>
                </a:gridCol>
                <a:gridCol w="2901719">
                  <a:extLst>
                    <a:ext uri="{9D8B030D-6E8A-4147-A177-3AD203B41FA5}">
                      <a16:colId xmlns:a16="http://schemas.microsoft.com/office/drawing/2014/main" val="3018989101"/>
                    </a:ext>
                  </a:extLst>
                </a:gridCol>
              </a:tblGrid>
              <a:tr h="315901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SPAIN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ELMS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1657255864"/>
                  </a:ext>
                </a:extLst>
              </a:tr>
              <a:tr h="38919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Overall objective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Support farmers and CAP policy delivery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4134657747"/>
                  </a:ext>
                </a:extLst>
              </a:tr>
              <a:tr h="36329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Core approach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Integrated national system</a:t>
                      </a:r>
                    </a:p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based on existing national &amp; regional systems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Integrated EU system</a:t>
                      </a:r>
                    </a:p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based on existing MS systems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2051894102"/>
                  </a:ext>
                </a:extLst>
              </a:tr>
              <a:tr h="36329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Geographical </a:t>
                      </a:r>
                      <a:r>
                        <a:rPr lang="en-GB" sz="14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scope</a:t>
                      </a: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National &amp; Regional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EU-wide built from MS systems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539507161"/>
                  </a:ext>
                </a:extLst>
              </a:tr>
              <a:tr h="29937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Focus on farmers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Provide useful information to farmers </a:t>
                      </a:r>
                      <a:r>
                        <a:rPr lang="en-GB" sz="1100" noProof="0" dirty="0">
                          <a:effectLst/>
                        </a:rPr>
                        <a:t>and simplified compliance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3223379416"/>
                  </a:ext>
                </a:extLst>
              </a:tr>
              <a:tr h="29937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Use of Earth Observation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Systematic use of satellite data for land and practice monitoring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1847616647"/>
                  </a:ext>
                </a:extLst>
              </a:tr>
              <a:tr h="2527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Land parcel reference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Strong reliance on LPIS as a core spatial reference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620366961"/>
                  </a:ext>
                </a:extLst>
              </a:tr>
              <a:tr h="2527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Integration with CAP systems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Built on IACS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1232037080"/>
                  </a:ext>
                </a:extLst>
              </a:tr>
              <a:tr h="29937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Farm-level data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Combination of administrative and farmer data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1180185367"/>
                  </a:ext>
                </a:extLst>
              </a:tr>
              <a:tr h="2527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Data standardization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Harmonised national and European code lists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Common EU requirements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3628432908"/>
                  </a:ext>
                </a:extLst>
              </a:tr>
              <a:tr h="36329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Interoperability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Vertical and horizontal interoperability</a:t>
                      </a:r>
                    </a:p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(State–Regions–EU)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Cross‑MS interoperability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4251600135"/>
                  </a:ext>
                </a:extLst>
              </a:tr>
              <a:tr h="2527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Monitoring outputs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Practice monitoring, indicators and land use information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2200872899"/>
                  </a:ext>
                </a:extLst>
              </a:tr>
              <a:tr h="2527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Data reuse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Policy management and analytics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2666184524"/>
                  </a:ext>
                </a:extLst>
              </a:tr>
              <a:tr h="36329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Governance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National framework with regional operation and shared governance</a:t>
                      </a:r>
                      <a:endParaRPr lang="en-GB" sz="11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/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r>
                        <a:rPr lang="en-GB" sz="1100" kern="1200" noProof="0" dirty="0">
                          <a:solidFill>
                            <a:schemeClr val="tx1"/>
                          </a:solidFill>
                          <a:effectLst/>
                        </a:rPr>
                        <a:t>EU framework with national implementation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667175740"/>
                  </a:ext>
                </a:extLst>
              </a:tr>
              <a:tr h="36329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b="1" noProof="0" dirty="0">
                          <a:effectLst/>
                        </a:rPr>
                        <a:t>Data protection</a:t>
                      </a:r>
                      <a:endParaRPr lang="en-GB" sz="1400" noProof="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noProof="0" dirty="0">
                          <a:effectLst/>
                        </a:rPr>
                        <a:t>Role‑based access and aggregation</a:t>
                      </a:r>
                      <a:endParaRPr lang="en-GB" sz="1100" kern="1200" noProof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>
                    <a:solidFill>
                      <a:schemeClr val="accent3"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377" rtl="0" eaLnBrk="1" latinLnBrk="0" hangingPunct="1">
                        <a:buNone/>
                      </a:pP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30429" marR="30429" marT="15214" marB="15214" anchor="ctr"/>
                </a:tc>
                <a:extLst>
                  <a:ext uri="{0D108BD9-81ED-4DB2-BD59-A6C34878D82A}">
                    <a16:rowId xmlns:a16="http://schemas.microsoft.com/office/drawing/2014/main" val="2026537601"/>
                  </a:ext>
                </a:extLst>
              </a:tr>
            </a:tbl>
          </a:graphicData>
        </a:graphic>
      </p:graphicFrame>
      <p:pic>
        <p:nvPicPr>
          <p:cNvPr id="15" name="Imagen 8" descr="QR code&#10;&#10;Auto-generated description">
            <a:extLst>
              <a:ext uri="{FF2B5EF4-FFF2-40B4-BE49-F238E27FC236}">
                <a16:creationId xmlns:a16="http://schemas.microsoft.com/office/drawing/2014/main" id="{79915539-1244-4471-A8B6-4163F0DFE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  <p:pic>
        <p:nvPicPr>
          <p:cNvPr id="16" name="Picture 2" descr="España - Iconos gratis de banderas">
            <a:extLst>
              <a:ext uri="{FF2B5EF4-FFF2-40B4-BE49-F238E27FC236}">
                <a16:creationId xmlns:a16="http://schemas.microsoft.com/office/drawing/2014/main" id="{6457DC74-3D1F-4E66-8480-438DB9560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447" y="1384606"/>
            <a:ext cx="493059" cy="49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Logo Union Europea - Inergy">
            <a:extLst>
              <a:ext uri="{FF2B5EF4-FFF2-40B4-BE49-F238E27FC236}">
                <a16:creationId xmlns:a16="http://schemas.microsoft.com/office/drawing/2014/main" id="{9FF5CA01-4973-4940-8551-EE7308287B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7" r="16677"/>
          <a:stretch>
            <a:fillRect/>
          </a:stretch>
        </p:blipFill>
        <p:spPr bwMode="auto">
          <a:xfrm>
            <a:off x="8991608" y="1390849"/>
            <a:ext cx="493055" cy="4930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295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36C2D-EA8F-8100-CA63-95FAD5D9A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34CF6678-C134-0CDF-F927-A8C377E553FF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61705EC3-58C3-B72D-6DA2-FDB07F3B49BA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50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9</a:t>
            </a:r>
            <a:endParaRPr kumimoji="0" lang="en-GB" sz="11500" b="0" i="0" u="none" strike="noStrike" kern="1200" cap="none" spc="0" normalizeH="0" baseline="0" noProof="0" dirty="0">
              <a:ln>
                <a:noFill/>
              </a:ln>
              <a:solidFill>
                <a:srgbClr val="335B74"/>
              </a:solidFill>
              <a:effectLst/>
              <a:uLnTx/>
              <a:uFillTx/>
              <a:latin typeface="Verdana Pro Cond" panose="020B060603050404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FADB78F-BF1A-F04F-CD48-25EB410DEECE}"/>
              </a:ext>
            </a:extLst>
          </p:cNvPr>
          <p:cNvSpPr txBox="1"/>
          <p:nvPr/>
        </p:nvSpPr>
        <p:spPr>
          <a:xfrm>
            <a:off x="3400424" y="1435001"/>
            <a:ext cx="8495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7574819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36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ELMS – Implementation in Spain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36</a:t>
            </a:fld>
            <a:endParaRPr lang="en-GB" noProof="0" dirty="0"/>
          </a:p>
        </p:txBody>
      </p:sp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83281263-E24E-43A2-8C38-ECE00C789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035DF05C-D8FF-4542-8AAE-466E975B41D1}"/>
              </a:ext>
            </a:extLst>
          </p:cNvPr>
          <p:cNvSpPr txBox="1"/>
          <p:nvPr/>
        </p:nvSpPr>
        <p:spPr>
          <a:xfrm>
            <a:off x="1352550" y="3644205"/>
            <a:ext cx="90823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noProof="0" dirty="0">
                <a:latin typeface="Aptos" panose="020B0004020202020204" pitchFamily="34" charset="0"/>
              </a:rPr>
              <a:t>Both systems are built on the same core principles:</a:t>
            </a:r>
          </a:p>
          <a:p>
            <a:pPr algn="just"/>
            <a:endParaRPr lang="en-GB" sz="2400" noProof="0" dirty="0">
              <a:latin typeface="Aptos" panose="020B0004020202020204" pitchFamily="34" charset="0"/>
            </a:endParaRP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400" noProof="0" dirty="0">
                <a:latin typeface="Aptos" panose="020B0004020202020204" pitchFamily="34" charset="0"/>
              </a:rPr>
              <a:t>build on </a:t>
            </a:r>
            <a:r>
              <a:rPr lang="en-GB" sz="2400" b="1" noProof="0" dirty="0">
                <a:latin typeface="Aptos" panose="020B0004020202020204" pitchFamily="34" charset="0"/>
              </a:rPr>
              <a:t>LPIS + monitoring systems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400" noProof="0" dirty="0">
                <a:latin typeface="Aptos" panose="020B0004020202020204" pitchFamily="34" charset="0"/>
              </a:rPr>
              <a:t>combine </a:t>
            </a:r>
            <a:r>
              <a:rPr lang="en-GB" sz="2400" b="1" noProof="0" dirty="0">
                <a:latin typeface="Aptos" panose="020B0004020202020204" pitchFamily="34" charset="0"/>
              </a:rPr>
              <a:t>administrative and farmer data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400" noProof="0" dirty="0">
                <a:latin typeface="Aptos" panose="020B0004020202020204" pitchFamily="34" charset="0"/>
              </a:rPr>
              <a:t>use </a:t>
            </a:r>
            <a:r>
              <a:rPr lang="en-GB" sz="2400" b="1" noProof="0" dirty="0">
                <a:latin typeface="Aptos" panose="020B0004020202020204" pitchFamily="34" charset="0"/>
              </a:rPr>
              <a:t>Earth Observation as a backbone</a:t>
            </a:r>
          </a:p>
          <a:p>
            <a:pPr marL="285750" indent="-285750"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GB" sz="2400" noProof="0" dirty="0">
                <a:latin typeface="Aptos" panose="020B0004020202020204" pitchFamily="34" charset="0"/>
              </a:rPr>
              <a:t>aim to </a:t>
            </a:r>
            <a:r>
              <a:rPr lang="en-GB" sz="2400" b="1" noProof="0" dirty="0">
                <a:latin typeface="Aptos" panose="020B0004020202020204" pitchFamily="34" charset="0"/>
              </a:rPr>
              <a:t>return value to farmers</a:t>
            </a:r>
            <a:r>
              <a:rPr lang="en-GB" sz="2400" noProof="0" dirty="0">
                <a:latin typeface="Aptos" panose="020B0004020202020204" pitchFamily="34" charset="0"/>
              </a:rPr>
              <a:t>, not only control</a:t>
            </a:r>
          </a:p>
        </p:txBody>
      </p:sp>
      <p:sp>
        <p:nvSpPr>
          <p:cNvPr id="15" name="Rectángulo: esquinas redondeadas 8">
            <a:extLst>
              <a:ext uri="{FF2B5EF4-FFF2-40B4-BE49-F238E27FC236}">
                <a16:creationId xmlns:a16="http://schemas.microsoft.com/office/drawing/2014/main" id="{50143C0A-B523-4395-8CEF-A3B42BF6CC3A}"/>
              </a:ext>
            </a:extLst>
          </p:cNvPr>
          <p:cNvSpPr/>
          <p:nvPr/>
        </p:nvSpPr>
        <p:spPr>
          <a:xfrm>
            <a:off x="876300" y="2018542"/>
            <a:ext cx="10707520" cy="949833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“A high level of interoperability already exists among key IACS components.”</a:t>
            </a:r>
            <a:endParaRPr lang="en-GB" sz="36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16" name="Imagen 8" descr="QR code&#10;&#10;Auto-generated description">
            <a:extLst>
              <a:ext uri="{FF2B5EF4-FFF2-40B4-BE49-F238E27FC236}">
                <a16:creationId xmlns:a16="http://schemas.microsoft.com/office/drawing/2014/main" id="{DA439F5C-0C44-40F4-83C6-DC02B349A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88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3918018-8F57-6C10-8CA8-E53FDC2146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997"/>
          <a:stretch/>
        </p:blipFill>
        <p:spPr>
          <a:xfrm>
            <a:off x="4682143" y="6181575"/>
            <a:ext cx="2336485" cy="47061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E02DC0F-0D72-73AF-BF5A-C5F05DA79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086" y="5527115"/>
            <a:ext cx="3364598" cy="53769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476C37C-5893-5EAE-7815-BE0AEC1343F0}"/>
              </a:ext>
            </a:extLst>
          </p:cNvPr>
          <p:cNvSpPr txBox="1"/>
          <p:nvPr/>
        </p:nvSpPr>
        <p:spPr>
          <a:xfrm>
            <a:off x="1613936" y="1556477"/>
            <a:ext cx="896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noProof="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Thank you ;)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8E96463-10D7-D976-1462-ED698B6EB03B}"/>
              </a:ext>
            </a:extLst>
          </p:cNvPr>
          <p:cNvSpPr/>
          <p:nvPr/>
        </p:nvSpPr>
        <p:spPr>
          <a:xfrm>
            <a:off x="2046789" y="2890391"/>
            <a:ext cx="80793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noProof="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Área de Innovación – FEGA, O.A - ITACyL</a:t>
            </a:r>
          </a:p>
          <a:p>
            <a:pPr algn="ctr"/>
            <a:r>
              <a:rPr lang="en-GB" sz="2800" b="1" noProof="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innovacion.ad@fega.es</a:t>
            </a:r>
            <a:r>
              <a:rPr lang="en-GB" sz="2800" b="1" noProof="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&amp; </a:t>
            </a:r>
            <a:r>
              <a:rPr lang="en-GB" sz="2800" b="1" u="sng" noProof="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nafgarda@itacyl.es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89DAB72E-3E38-C5F7-0D46-6A439BA6020A}"/>
              </a:ext>
            </a:extLst>
          </p:cNvPr>
          <p:cNvCxnSpPr>
            <a:cxnSpLocks/>
          </p:cNvCxnSpPr>
          <p:nvPr/>
        </p:nvCxnSpPr>
        <p:spPr>
          <a:xfrm>
            <a:off x="-19049" y="5447615"/>
            <a:ext cx="12211049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9FCE7E5F-608D-3AA3-1140-2468BEAA7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62" y="5901190"/>
            <a:ext cx="3186498" cy="666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9F0528F-3D9C-4F23-7246-4E88D12E52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6411" y="5795961"/>
            <a:ext cx="3677727" cy="77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89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4.0.5919"/>
  <p:tag name="SLIDO_PRESENTATION_ID" val="7db417ca-893e-4285-a019-656245a1c082"/>
  <p:tag name="SLIDO_EVENT_UUID" val="32234023-b0ec-4a25-9732-01243af994cb"/>
  <p:tag name="SLIDO_EVENT_SECTION_UUID" val="2a04e3db-5d44-4ff4-8036-727bc2dbf662"/>
</p:tagLst>
</file>

<file path=ppt/theme/theme1.xml><?xml version="1.0" encoding="utf-8"?>
<a:theme xmlns:a="http://schemas.openxmlformats.org/drawingml/2006/main" name="MODELOS GRUPO TRAGSA">
  <a:themeElements>
    <a:clrScheme name="SIEX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518089"/>
      </a:accent1>
      <a:accent2>
        <a:srgbClr val="6C9EA8"/>
      </a:accent2>
      <a:accent3>
        <a:srgbClr val="8CB2BA"/>
      </a:accent3>
      <a:accent4>
        <a:srgbClr val="9FBFC5"/>
      </a:accent4>
      <a:accent5>
        <a:srgbClr val="BCD2D6"/>
      </a:accent5>
      <a:accent6>
        <a:srgbClr val="BAD8C4"/>
      </a:accent6>
      <a:hlink>
        <a:srgbClr val="6EAC1C"/>
      </a:hlink>
      <a:folHlink>
        <a:srgbClr val="B26B0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plantilla_siex" id="{FC924540-0145-4AEB-A0AA-1AC07C1842DC}" vid="{274B355D-C8C2-4D62-BEB1-02443CF87C3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nguage xmlns="http://schemas.microsoft.com/sharepoint/v3">Castellano</Language>
    <PalabrasClave xmlns="c4443309-c6a5-4c0d-a401-e532878b707f" xsi:nil="true"/>
    <ImagenBuscador xmlns="862dacf2-ea29-4269-88fd-51e459ba26ff">/servicios/identidad-corporativa/PublishingImages/190215_Tragsatec%20PRESENTACIÓN.jpg</ImagenBuscador>
    <TipoFormato xmlns="ab727347-a550-4e25-8aed-3d3608e3e588">Plantillas</TipoFormato>
    <FechaPublicacion xmlns="c4443309-c6a5-4c0d-a401-e532878b707f">2016-04-25T06:55:00+00:00</FechaPublicacion>
    <ImagenPrincipal xmlns="c4443309-c6a5-4c0d-a401-e532878b707f">&lt;img alt="" src="/servicios/identidad-corporativa/PublishingImages/190215_Tragsatec%20PRESENTACIÓN.jpg" style="border:0px solid" /&gt;</ImagenPrincipal>
    <RoutingEnabled xmlns="http://schemas.microsoft.com/sharepoint/v3">true</RoutingEnabled>
    <TipoContenido xmlns="c4443309-c6a5-4c0d-a401-e532878b707f">Publicaciones</TipoContenido>
    <TematicaLineaActividad xmlns="c4443309-c6a5-4c0d-a401-e532878b707f">--</TematicaLineaActividad>
    <Empresa xmlns="ab727347-a550-4e25-8aed-3d3608e3e588">Tragsatec</Empresa>
    <PublicacionTipo xmlns="ab727347-a550-4e25-8aed-3d3608e3e588">Identidad Corporativa</PublicacionTipo>
    <Enlace xmlns="ab727347-a550-4e25-8aed-3d3608e3e588" xsi:nil="true"/>
    <Texto xmlns="ab727347-a550-4e25-8aed-3d3608e3e588">&lt;div&gt;&lt;/div&gt;</Texto>
    <TematicaGeneral xmlns="c4443309-c6a5-4c0d-a401-e532878b707f">Información Corporativa</TematicaGeneral>
    <TextoBuscador xmlns="5ecb5950-ec1e-48ed-a731-a8e3b5e81c5d">&lt;div&gt;&lt;/div&gt;</TextoBuscador>
    <EnlaceYoutubeBuscador xmlns="5ecb5950-ec1e-48ed-a731-a8e3b5e81c5d" xsi:nil="true"/>
    <EnlaceFlipbookBuscador xmlns="5ecb5950-ec1e-48ed-a731-a8e3b5e81c5d" xsi:nil="true"/>
    <PublicacionCategoria xmlns="37d01205-00ce-4fde-8167-52d12680500f">--</PublicacionCategoria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ublicaciones" ma:contentTypeID="0x01010089397A9E85BAE742B5B3C123F82215F4009C9CACE638010F45803AE6B3EA5E0679" ma:contentTypeVersion="31" ma:contentTypeDescription="" ma:contentTypeScope="" ma:versionID="9ad807665a59189c07e4e53cd59c1c85">
  <xsd:schema xmlns:xsd="http://www.w3.org/2001/XMLSchema" xmlns:xs="http://www.w3.org/2001/XMLSchema" xmlns:p="http://schemas.microsoft.com/office/2006/metadata/properties" xmlns:ns1="http://schemas.microsoft.com/sharepoint/v3" xmlns:ns2="ab727347-a550-4e25-8aed-3d3608e3e588" xmlns:ns3="c4443309-c6a5-4c0d-a401-e532878b707f" xmlns:ns4="37d01205-00ce-4fde-8167-52d12680500f" xmlns:ns5="862dacf2-ea29-4269-88fd-51e459ba26ff" xmlns:ns6="5ecb5950-ec1e-48ed-a731-a8e3b5e81c5d" targetNamespace="http://schemas.microsoft.com/office/2006/metadata/properties" ma:root="true" ma:fieldsID="0b85e8ddad5eea618213d398d0abf72e" ns1:_="" ns2:_="" ns3:_="" ns4:_="" ns5:_="" ns6:_="">
    <xsd:import namespace="http://schemas.microsoft.com/sharepoint/v3"/>
    <xsd:import namespace="ab727347-a550-4e25-8aed-3d3608e3e588"/>
    <xsd:import namespace="c4443309-c6a5-4c0d-a401-e532878b707f"/>
    <xsd:import namespace="37d01205-00ce-4fde-8167-52d12680500f"/>
    <xsd:import namespace="862dacf2-ea29-4269-88fd-51e459ba26ff"/>
    <xsd:import namespace="5ecb5950-ec1e-48ed-a731-a8e3b5e81c5d"/>
    <xsd:element name="properties">
      <xsd:complexType>
        <xsd:sequence>
          <xsd:element name="documentManagement">
            <xsd:complexType>
              <xsd:all>
                <xsd:element ref="ns2:Texto" minOccurs="0"/>
                <xsd:element ref="ns3:ImagenPrincipal"/>
                <xsd:element ref="ns2:Enlace" minOccurs="0"/>
                <xsd:element ref="ns3:FechaPublicacion"/>
                <xsd:element ref="ns2:PublicacionTipo"/>
                <xsd:element ref="ns2:TipoFormato"/>
                <xsd:element ref="ns4:PublicacionCategoria"/>
                <xsd:element ref="ns2:Empresa"/>
                <xsd:element ref="ns3:TematicaLineaActividad"/>
                <xsd:element ref="ns3:TematicaGeneral"/>
                <xsd:element ref="ns1:Language"/>
                <xsd:element ref="ns3:PalabrasClave" minOccurs="0"/>
                <xsd:element ref="ns1:RoutingEnabled" minOccurs="0"/>
                <xsd:element ref="ns3:TipoContenido" minOccurs="0"/>
                <xsd:element ref="ns5:ImagenBuscador" minOccurs="0"/>
                <xsd:element ref="ns6:TextoBuscador" minOccurs="0"/>
                <xsd:element ref="ns6:EnlaceFlipbookBuscador" minOccurs="0"/>
                <xsd:element ref="ns6:EnlaceYoutubeBuscado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2" ma:displayName="Idioma" ma:default="Castellano" ma:format="Dropdown" ma:internalName="Language">
      <xsd:simpleType>
        <xsd:restriction base="dms:Choice">
          <xsd:enumeration value="Brasileño"/>
          <xsd:enumeration value="Castellano"/>
          <xsd:enumeration value="Francés"/>
          <xsd:enumeration value="Inglés"/>
          <xsd:enumeration value="Portugués"/>
          <xsd:enumeration value="Otros"/>
        </xsd:restriction>
      </xsd:simpleType>
    </xsd:element>
    <xsd:element name="RoutingEnabled" ma:index="14" nillable="true" ma:displayName="Activo" ma:description="Si está desactivada, el elemento no se mostrará en los resultados. Para que sea visible, además de estar activa, el elemento debe tener alguna versión publicada." ma:internalName="RoutingEnabl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7347-a550-4e25-8aed-3d3608e3e588" elementFormDefault="qualified">
    <xsd:import namespace="http://schemas.microsoft.com/office/2006/documentManagement/types"/>
    <xsd:import namespace="http://schemas.microsoft.com/office/infopath/2007/PartnerControls"/>
    <xsd:element name="Texto" ma:index="2" nillable="true" ma:displayName="Texto" ma:internalName="Texto">
      <xsd:simpleType>
        <xsd:restriction base="dms:Note">
          <xsd:maxLength value="255"/>
        </xsd:restriction>
      </xsd:simpleType>
    </xsd:element>
    <xsd:element name="Enlace" ma:index="4" nillable="true" ma:displayName="Enlace del Flipbook" ma:internalName="Enlace">
      <xsd:simpleType>
        <xsd:restriction base="dms:Unknown"/>
      </xsd:simpleType>
    </xsd:element>
    <xsd:element name="PublicacionTipo" ma:index="6" ma:displayName="Tipo de publicación" ma:default="Publicación" ma:description="Si es &quot;Multimedia&quot;, en el buscador general se mostrará el resultado en la pestaña &quot;Multimedia&quot;, en caso contrario se mostrará en la pestaña &quot;Publicaciones&quot;." ma:format="Dropdown" ma:internalName="PublicacionTipo">
      <xsd:simpleType>
        <xsd:restriction base="dms:Choice">
          <xsd:enumeration value="Identidad Corporativa"/>
          <xsd:enumeration value="Multimedia"/>
          <xsd:enumeration value="Publicación"/>
          <xsd:enumeration value="Revista Transforma"/>
        </xsd:restriction>
      </xsd:simpleType>
    </xsd:element>
    <xsd:element name="TipoFormato" ma:index="7" ma:displayName="Tipo de formato" ma:default="Audio" ma:description="En función del tipo de publicación, los valores válidos son los siguientes:&#10;- Publicación: Documentos (Publicaciones), Presentaciones, Videos (Multimedia), Otros.&#10;- Identidad corporativa: Documentos, Logotipos, Material corporativo, Plantillas.&#10;- Multimedia: Audio, Imagen, Videos. En este caso es recomendación, no restricción.&#10;- Revista Transforma: cualquier valor es válido." ma:format="Dropdown" ma:internalName="TipoFormato">
      <xsd:simpleType>
        <xsd:restriction base="dms:Choice">
          <xsd:enumeration value="Audio"/>
          <xsd:enumeration value="Documentos"/>
          <xsd:enumeration value="Hojas de cálculo"/>
          <xsd:enumeration value="Imagen"/>
          <xsd:enumeration value="Logotipos"/>
          <xsd:enumeration value="Material corporativo"/>
          <xsd:enumeration value="Otros"/>
          <xsd:enumeration value="Plantillas"/>
          <xsd:enumeration value="Presentaciones"/>
          <xsd:enumeration value="Videos"/>
        </xsd:restriction>
      </xsd:simpleType>
    </xsd:element>
    <xsd:element name="Empresa" ma:index="9" ma:displayName="Empresa" ma:default="--" ma:format="Dropdown" ma:internalName="Empresa">
      <xsd:simpleType>
        <xsd:restriction base="dms:Choice">
          <xsd:enumeration value="--"/>
          <xsd:enumeration value="Grupo Tragsa"/>
          <xsd:enumeration value="Tragsa"/>
          <xsd:enumeration value="Tragsatec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443309-c6a5-4c0d-a401-e532878b707f" elementFormDefault="qualified">
    <xsd:import namespace="http://schemas.microsoft.com/office/2006/documentManagement/types"/>
    <xsd:import namespace="http://schemas.microsoft.com/office/infopath/2007/PartnerControls"/>
    <xsd:element name="ImagenPrincipal" ma:index="3" ma:displayName="Imagen" ma:description="Imagen para visualizar en la ficha de la publicación y en los listados.&#10;El tamaño debe ser de 415 px de ancho y 586 px de alto, excepto en los audios y vídeos que será de 450 px de ancho y 270 px de alto (ya que servirá de portada para la carga inicial del reproductor).&#10;En el caso de que la publicación sea una imagen en sí, este campo contendrá una versión de la misma ajustada en tamaño (415 px x 586 px), y la imagen original sería el propio fichero de la publicación." ma:internalName="ImagenPrincipal" ma:readOnly="false">
      <xsd:simpleType>
        <xsd:restriction base="dms:Unknown"/>
      </xsd:simpleType>
    </xsd:element>
    <xsd:element name="FechaPublicacion" ma:index="5" ma:displayName="Fecha de publicación" ma:default="[today]" ma:format="DateTime" ma:internalName="FechaPublicacion">
      <xsd:simpleType>
        <xsd:restriction base="dms:DateTime"/>
      </xsd:simpleType>
    </xsd:element>
    <xsd:element name="TematicaLineaActividad" ma:index="10" ma:displayName="Temática de línea de Actividad" ma:default="--" ma:format="Dropdown" ma:internalName="TematicaLineaActividad">
      <xsd:simpleType>
        <xsd:restriction base="dms:Choice">
          <xsd:enumeration value="--"/>
          <xsd:enumeration value="Agua"/>
          <xsd:enumeration value="Edificación y Arquitectura"/>
          <xsd:enumeration value="Emergencias"/>
          <xsd:enumeration value="Estudios, Apoyo Técnico y Consultoría"/>
          <xsd:enumeration value="Infraestructuras"/>
          <xsd:enumeration value="Medio Ambiente"/>
          <xsd:enumeration value="Producción Agropecuaria, Pesca y Alimentación. Explotaciones"/>
          <xsd:enumeration value="Sanidad y Salud"/>
        </xsd:restriction>
      </xsd:simpleType>
    </xsd:element>
    <xsd:element name="TematicaGeneral" ma:index="11" ma:displayName="Temática general" ma:default="Información Corporativa" ma:format="Dropdown" ma:internalName="TematicaGeneral">
      <xsd:simpleType>
        <xsd:restriction base="dms:Choice">
          <xsd:enumeration value="Asuntos Jurídicos"/>
          <xsd:enumeration value="Auditoría"/>
          <xsd:enumeration value="Cajas y Bancos"/>
          <xsd:enumeration value="Calidad y Medio Ambiente"/>
          <xsd:enumeration value="Clientes y Cobros"/>
          <xsd:enumeration value="Comisiones y Comités"/>
          <xsd:enumeration value="Compras"/>
          <xsd:enumeration value="Contabilidad"/>
          <xsd:enumeration value="Control de Gestión"/>
          <xsd:enumeration value="Finanzas"/>
          <xsd:enumeration value="Gestión de la Producción"/>
          <xsd:enumeration value="Identidad Corporativa y Negocio"/>
          <xsd:enumeration value="Información Corporativa"/>
          <xsd:enumeration value="Inmuebles"/>
          <xsd:enumeration value="Innovación y Desarrollo"/>
          <xsd:enumeration value="Internacional"/>
          <xsd:enumeration value="Medios Aéreos"/>
          <xsd:enumeration value="Medios Mecánicos (maquinaria y vehículos)"/>
          <xsd:enumeration value="Mercancías Peligrosas"/>
          <xsd:enumeration value="Normalización y Procedimientos"/>
          <xsd:enumeration value="Planta de Prefabricados"/>
          <xsd:enumeration value="Prevención de Riesgos Laborales y Salud"/>
          <xsd:enumeration value="Proveedores"/>
          <xsd:enumeration value="Recursos Humanos"/>
          <xsd:enumeration value="Relaciones Institucionales y Comunicación"/>
          <xsd:enumeration value="Responsabilidad Social Corporativa"/>
          <xsd:enumeration value="Servicios Generales"/>
          <xsd:enumeration value="Sistemas de Información"/>
          <xsd:enumeration value="Tecnología de la Información"/>
        </xsd:restriction>
      </xsd:simpleType>
    </xsd:element>
    <xsd:element name="PalabrasClave" ma:index="13" nillable="true" ma:displayName="Palabras clave" ma:internalName="PalabrasClave">
      <xsd:simpleType>
        <xsd:restriction base="dms:Note">
          <xsd:maxLength value="255"/>
        </xsd:restriction>
      </xsd:simpleType>
    </xsd:element>
    <xsd:element name="TipoContenido" ma:index="15" nillable="true" ma:displayName="Tipo de contenido" ma:default="Publicaciones" ma:format="Dropdown" ma:hidden="true" ma:internalName="TipoContenido" ma:readOnly="false">
      <xsd:simpleType>
        <xsd:restriction base="dms:Choice">
          <xsd:enumeration value="Multimedia"/>
          <xsd:enumeration value="Noticias"/>
          <xsd:enumeration value="Página"/>
          <xsd:enumeration value="Proyectos"/>
          <xsd:enumeration value="Publicaciones"/>
          <xsd:enumeration value="Resúmenes de prens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d01205-00ce-4fde-8167-52d12680500f" elementFormDefault="qualified">
    <xsd:import namespace="http://schemas.microsoft.com/office/2006/documentManagement/types"/>
    <xsd:import namespace="http://schemas.microsoft.com/office/infopath/2007/PartnerControls"/>
    <xsd:element name="PublicacionCategoria" ma:index="8" ma:displayName="Categoría" ma:default="--" ma:format="Dropdown" ma:internalName="PublicacionCategoria">
      <xsd:simpleType>
        <xsd:restriction base="dms:Choice">
          <xsd:enumeration value="--"/>
          <xsd:enumeration value="Catálogo"/>
          <xsd:enumeration value="Revista"/>
          <xsd:enumeration value="Tríptico"/>
          <xsd:enumeration value="Folleto"/>
          <xsd:enumeration value="Memoria"/>
          <xsd:enumeration value="Informe anual"/>
          <xsd:enumeration value="Cuadernillo temático"/>
          <xsd:enumeration value="Reportaje"/>
          <xsd:enumeration value="Otro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2dacf2-ea29-4269-88fd-51e459ba26ff" elementFormDefault="qualified">
    <xsd:import namespace="http://schemas.microsoft.com/office/2006/documentManagement/types"/>
    <xsd:import namespace="http://schemas.microsoft.com/office/infopath/2007/PartnerControls"/>
    <xsd:element name="ImagenBuscador" ma:index="16" nillable="true" ma:displayName="ImagenBuscador" ma:hidden="true" ma:internalName="ImagenBuscador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cb5950-ec1e-48ed-a731-a8e3b5e81c5d" elementFormDefault="qualified">
    <xsd:import namespace="http://schemas.microsoft.com/office/2006/documentManagement/types"/>
    <xsd:import namespace="http://schemas.microsoft.com/office/infopath/2007/PartnerControls"/>
    <xsd:element name="TextoBuscador" ma:index="17" nillable="true" ma:displayName="TextoBuscador" ma:hidden="true" ma:internalName="TextoBuscador" ma:readOnly="false">
      <xsd:simpleType>
        <xsd:restriction base="dms:Note"/>
      </xsd:simpleType>
    </xsd:element>
    <xsd:element name="EnlaceFlipbookBuscador" ma:index="18" nillable="true" ma:displayName="EnlaceFlipbookBuscador" ma:hidden="true" ma:internalName="EnlaceFlipbookBuscador" ma:readOnly="false">
      <xsd:simpleType>
        <xsd:restriction base="dms:Text">
          <xsd:maxLength value="255"/>
        </xsd:restriction>
      </xsd:simpleType>
    </xsd:element>
    <xsd:element name="EnlaceYoutubeBuscador" ma:index="19" nillable="true" ma:displayName="EnlaceYoutubeBuscador" ma:hidden="true" ma:internalName="EnlaceYoutubeBuscador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Tipo de contenido"/>
        <xsd:element ref="dc:title" minOccurs="0" maxOccurs="1" ma:index="1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55425E-6A9F-4067-8ADA-FFBE1DF9C209}">
  <ds:schemaRefs>
    <ds:schemaRef ds:uri="http://schemas.microsoft.com/office/2006/documentManagement/types"/>
    <ds:schemaRef ds:uri="5ecb5950-ec1e-48ed-a731-a8e3b5e81c5d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862dacf2-ea29-4269-88fd-51e459ba26ff"/>
    <ds:schemaRef ds:uri="http://purl.org/dc/elements/1.1/"/>
    <ds:schemaRef ds:uri="http://schemas.microsoft.com/office/2006/metadata/properties"/>
    <ds:schemaRef ds:uri="37d01205-00ce-4fde-8167-52d12680500f"/>
    <ds:schemaRef ds:uri="http://schemas.microsoft.com/sharepoint/v3"/>
    <ds:schemaRef ds:uri="c4443309-c6a5-4c0d-a401-e532878b707f"/>
    <ds:schemaRef ds:uri="ab727347-a550-4e25-8aed-3d3608e3e58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DB6464-39EB-4C81-B3A3-7E825749E2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b727347-a550-4e25-8aed-3d3608e3e588"/>
    <ds:schemaRef ds:uri="c4443309-c6a5-4c0d-a401-e532878b707f"/>
    <ds:schemaRef ds:uri="37d01205-00ce-4fde-8167-52d12680500f"/>
    <ds:schemaRef ds:uri="862dacf2-ea29-4269-88fd-51e459ba26ff"/>
    <ds:schemaRef ds:uri="5ecb5950-ec1e-48ed-a731-a8e3b5e81c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07F2FE-AD92-4E50-85E9-FA6CEE19A7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SIEX_Presentación Plenaria_05052021</Template>
  <TotalTime>23181</TotalTime>
  <Words>1489</Words>
  <Application>Microsoft Office PowerPoint</Application>
  <PresentationFormat>Panorámica</PresentationFormat>
  <Paragraphs>294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9" baseType="lpstr">
      <vt:lpstr>Aharoni</vt:lpstr>
      <vt:lpstr>Aptos</vt:lpstr>
      <vt:lpstr>Arial</vt:lpstr>
      <vt:lpstr>Arial Narrow</vt:lpstr>
      <vt:lpstr>Calibri</vt:lpstr>
      <vt:lpstr>Courier New</vt:lpstr>
      <vt:lpstr>Inter</vt:lpstr>
      <vt:lpstr>Plus Jakarta Sans</vt:lpstr>
      <vt:lpstr>Times New Roman</vt:lpstr>
      <vt:lpstr>Verdana Pro Cond</vt:lpstr>
      <vt:lpstr>Wingdings</vt:lpstr>
      <vt:lpstr>MODELOS GRUPO TRAGSA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TRAGSA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Isla Rodriguez, Maria Pilar</dc:creator>
  <cp:lastModifiedBy>David A Nafría García</cp:lastModifiedBy>
  <cp:revision>1219</cp:revision>
  <dcterms:created xsi:type="dcterms:W3CDTF">2021-04-14T08:09:00Z</dcterms:created>
  <dcterms:modified xsi:type="dcterms:W3CDTF">2026-09-03T08:27:59Z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0x01010089397A9E85BAE742B5B3C123F82215F4009C9CACE638010F45803AE6B3EA5E0679</vt:lpwstr>
  </property>
</Properties>
</file>