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3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1"/>
  </p:notesMasterIdLst>
  <p:sldIdLst>
    <p:sldId id="312" r:id="rId3"/>
    <p:sldId id="764" r:id="rId4"/>
    <p:sldId id="356" r:id="rId5"/>
    <p:sldId id="338" r:id="rId6"/>
    <p:sldId id="275" r:id="rId7"/>
    <p:sldId id="765" r:id="rId8"/>
    <p:sldId id="334" r:id="rId9"/>
    <p:sldId id="270" r:id="rId10"/>
    <p:sldId id="266" r:id="rId11"/>
    <p:sldId id="750" r:id="rId12"/>
    <p:sldId id="269" r:id="rId13"/>
    <p:sldId id="775" r:id="rId14"/>
    <p:sldId id="779" r:id="rId15"/>
    <p:sldId id="780" r:id="rId16"/>
    <p:sldId id="756" r:id="rId17"/>
    <p:sldId id="749" r:id="rId18"/>
    <p:sldId id="332" r:id="rId19"/>
    <p:sldId id="333" r:id="rId20"/>
    <p:sldId id="267" r:id="rId21"/>
    <p:sldId id="264" r:id="rId22"/>
    <p:sldId id="753" r:id="rId23"/>
    <p:sldId id="271" r:id="rId24"/>
    <p:sldId id="757" r:id="rId25"/>
    <p:sldId id="760" r:id="rId26"/>
    <p:sldId id="770" r:id="rId27"/>
    <p:sldId id="773" r:id="rId28"/>
    <p:sldId id="758" r:id="rId29"/>
    <p:sldId id="777" r:id="rId3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1" autoAdjust="0"/>
    <p:restoredTop sz="68120" autoAdjust="0"/>
  </p:normalViewPr>
  <p:slideViewPr>
    <p:cSldViewPr snapToGrid="0">
      <p:cViewPr varScale="1">
        <p:scale>
          <a:sx n="114" d="100"/>
          <a:sy n="114" d="100"/>
        </p:scale>
        <p:origin x="24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4" Type="http://schemas.openxmlformats.org/officeDocument/2006/relationships/image" Target="../media/image4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4" Type="http://schemas.openxmlformats.org/officeDocument/2006/relationships/image" Target="../media/image4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E76A84-39FC-4146-824E-CE09898A25E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74AB838-5B15-4321-9C88-12AAF78F63C2}">
      <dgm:prSet/>
      <dgm:spPr/>
      <dgm:t>
        <a:bodyPr/>
        <a:lstStyle/>
        <a:p>
          <a:r>
            <a:rPr lang="es-ES" noProof="0" dirty="0"/>
            <a:t>Solución universal: cualquier parcela en cualquier lugar con histórico desde 2018</a:t>
          </a:r>
        </a:p>
      </dgm:t>
    </dgm:pt>
    <dgm:pt modelId="{572CD52A-F749-4667-8836-754FE6B1AAC1}" type="parTrans" cxnId="{CC6306DD-D2B0-425B-A066-73E391A7FC6E}">
      <dgm:prSet/>
      <dgm:spPr/>
      <dgm:t>
        <a:bodyPr/>
        <a:lstStyle/>
        <a:p>
          <a:endParaRPr lang="en-US"/>
        </a:p>
      </dgm:t>
    </dgm:pt>
    <dgm:pt modelId="{D93F8F5B-9F80-40CC-B8DE-558ADDB8A733}" type="sibTrans" cxnId="{CC6306DD-D2B0-425B-A066-73E391A7FC6E}">
      <dgm:prSet/>
      <dgm:spPr/>
      <dgm:t>
        <a:bodyPr/>
        <a:lstStyle/>
        <a:p>
          <a:endParaRPr lang="en-US"/>
        </a:p>
      </dgm:t>
    </dgm:pt>
    <dgm:pt modelId="{62B999DD-2ACE-4C9A-B49A-3071249FF9FC}">
      <dgm:prSet/>
      <dgm:spPr/>
      <dgm:t>
        <a:bodyPr/>
        <a:lstStyle/>
        <a:p>
          <a:r>
            <a:rPr lang="es-ES" noProof="0" dirty="0"/>
            <a:t>Dato </a:t>
          </a:r>
          <a:r>
            <a:rPr lang="es-ES" noProof="0" dirty="0" err="1"/>
            <a:t>intercalibrado</a:t>
          </a:r>
          <a:r>
            <a:rPr lang="es-ES" noProof="0" dirty="0"/>
            <a:t>: mismo sensor a lo largo del tiempo y el espacio</a:t>
          </a:r>
        </a:p>
      </dgm:t>
    </dgm:pt>
    <dgm:pt modelId="{48374641-6D59-46E1-97D5-A5F0E8AFC294}" type="parTrans" cxnId="{64E07806-A914-4612-A965-0FA61E77A86B}">
      <dgm:prSet/>
      <dgm:spPr/>
      <dgm:t>
        <a:bodyPr/>
        <a:lstStyle/>
        <a:p>
          <a:endParaRPr lang="en-US"/>
        </a:p>
      </dgm:t>
    </dgm:pt>
    <dgm:pt modelId="{ECF0E518-9203-4801-B4A2-7C03CD093E55}" type="sibTrans" cxnId="{64E07806-A914-4612-A965-0FA61E77A86B}">
      <dgm:prSet/>
      <dgm:spPr/>
      <dgm:t>
        <a:bodyPr/>
        <a:lstStyle/>
        <a:p>
          <a:endParaRPr lang="en-US"/>
        </a:p>
      </dgm:t>
    </dgm:pt>
    <dgm:pt modelId="{BB0D68C0-06F3-4AA1-931C-B47206F5837D}">
      <dgm:prSet/>
      <dgm:spPr/>
      <dgm:t>
        <a:bodyPr/>
        <a:lstStyle/>
        <a:p>
          <a:r>
            <a:rPr lang="es-ES" noProof="0" dirty="0"/>
            <a:t>Mismo proceso de datos: Sin particularidades de máquinas fabricantes…</a:t>
          </a:r>
        </a:p>
      </dgm:t>
    </dgm:pt>
    <dgm:pt modelId="{9999D2E1-F800-4768-A617-27C5CE23F7F7}" type="parTrans" cxnId="{48CFB59C-21BA-4B28-8DB1-EAC23A2B4985}">
      <dgm:prSet/>
      <dgm:spPr/>
      <dgm:t>
        <a:bodyPr/>
        <a:lstStyle/>
        <a:p>
          <a:endParaRPr lang="en-US"/>
        </a:p>
      </dgm:t>
    </dgm:pt>
    <dgm:pt modelId="{499F01B4-E46C-422E-9E07-F0F042FE1238}" type="sibTrans" cxnId="{48CFB59C-21BA-4B28-8DB1-EAC23A2B4985}">
      <dgm:prSet/>
      <dgm:spPr/>
      <dgm:t>
        <a:bodyPr/>
        <a:lstStyle/>
        <a:p>
          <a:endParaRPr lang="en-US"/>
        </a:p>
      </dgm:t>
    </dgm:pt>
    <dgm:pt modelId="{21AB4E37-DA07-4224-B267-C8AD6995DDAF}">
      <dgm:prSet/>
      <dgm:spPr/>
      <dgm:t>
        <a:bodyPr/>
        <a:lstStyle/>
        <a:p>
          <a:r>
            <a:rPr lang="es-ES" noProof="0" dirty="0"/>
            <a:t>Resolución espacial potencialmente más alta:</a:t>
          </a:r>
        </a:p>
      </dgm:t>
    </dgm:pt>
    <dgm:pt modelId="{4C73D468-26A1-4E05-B0B6-8C9E9DB77241}" type="parTrans" cxnId="{71F9BBD8-7786-4C98-91C0-4DAC51976E3C}">
      <dgm:prSet/>
      <dgm:spPr/>
      <dgm:t>
        <a:bodyPr/>
        <a:lstStyle/>
        <a:p>
          <a:endParaRPr lang="en-US"/>
        </a:p>
      </dgm:t>
    </dgm:pt>
    <dgm:pt modelId="{48CD6172-40E2-41E4-A22F-44AF00206250}" type="sibTrans" cxnId="{71F9BBD8-7786-4C98-91C0-4DAC51976E3C}">
      <dgm:prSet/>
      <dgm:spPr/>
      <dgm:t>
        <a:bodyPr/>
        <a:lstStyle/>
        <a:p>
          <a:endParaRPr lang="en-US"/>
        </a:p>
      </dgm:t>
    </dgm:pt>
    <dgm:pt modelId="{9EBF7CB5-CD10-4445-8D3E-C76BA4C537FC}">
      <dgm:prSet/>
      <dgm:spPr/>
      <dgm:t>
        <a:bodyPr/>
        <a:lstStyle/>
        <a:p>
          <a:r>
            <a:rPr lang="es-ES" noProof="0" dirty="0"/>
            <a:t>100 </a:t>
          </a:r>
          <a:r>
            <a:rPr lang="es-ES" noProof="0" dirty="0" err="1"/>
            <a:t>ptos</a:t>
          </a:r>
          <a:r>
            <a:rPr lang="es-ES" noProof="0" dirty="0"/>
            <a:t>./ha para Sentinel-2</a:t>
          </a:r>
        </a:p>
      </dgm:t>
    </dgm:pt>
    <dgm:pt modelId="{DF53704B-6D13-480C-A1DE-261DD547AA85}" type="parTrans" cxnId="{F7BE4A07-2CDF-4894-ACB3-868729FBCFD6}">
      <dgm:prSet/>
      <dgm:spPr/>
      <dgm:t>
        <a:bodyPr/>
        <a:lstStyle/>
        <a:p>
          <a:endParaRPr lang="en-US"/>
        </a:p>
      </dgm:t>
    </dgm:pt>
    <dgm:pt modelId="{4F97719E-5BEE-41C7-9F90-16F678DB2DC5}" type="sibTrans" cxnId="{F7BE4A07-2CDF-4894-ACB3-868729FBCFD6}">
      <dgm:prSet/>
      <dgm:spPr/>
      <dgm:t>
        <a:bodyPr/>
        <a:lstStyle/>
        <a:p>
          <a:endParaRPr lang="en-US"/>
        </a:p>
      </dgm:t>
    </dgm:pt>
    <dgm:pt modelId="{521A771B-5BC7-440A-8EBA-9719E2D031F5}">
      <dgm:prSet/>
      <dgm:spPr/>
      <dgm:t>
        <a:bodyPr/>
        <a:lstStyle/>
        <a:p>
          <a:r>
            <a:rPr lang="es-ES" noProof="0" dirty="0"/>
            <a:t>1000 </a:t>
          </a:r>
          <a:r>
            <a:rPr lang="es-ES" noProof="0" dirty="0" err="1"/>
            <a:t>ptos</a:t>
          </a:r>
          <a:r>
            <a:rPr lang="es-ES" noProof="0" dirty="0"/>
            <a:t>./ha para </a:t>
          </a:r>
          <a:r>
            <a:rPr lang="es-ES" noProof="0" dirty="0" err="1"/>
            <a:t>Planet</a:t>
          </a:r>
          <a:r>
            <a:rPr lang="es-ES" noProof="0" dirty="0"/>
            <a:t>.</a:t>
          </a:r>
        </a:p>
      </dgm:t>
    </dgm:pt>
    <dgm:pt modelId="{FD99B9F7-CD5C-45DC-8866-0A4550AA8306}" type="parTrans" cxnId="{C055AC3E-7C94-4C46-97D8-E4B75A763AE1}">
      <dgm:prSet/>
      <dgm:spPr/>
      <dgm:t>
        <a:bodyPr/>
        <a:lstStyle/>
        <a:p>
          <a:endParaRPr lang="en-US"/>
        </a:p>
      </dgm:t>
    </dgm:pt>
    <dgm:pt modelId="{ADA50224-84AB-4262-AB83-17AD8B261078}" type="sibTrans" cxnId="{C055AC3E-7C94-4C46-97D8-E4B75A763AE1}">
      <dgm:prSet/>
      <dgm:spPr/>
      <dgm:t>
        <a:bodyPr/>
        <a:lstStyle/>
        <a:p>
          <a:endParaRPr lang="en-US"/>
        </a:p>
      </dgm:t>
    </dgm:pt>
    <dgm:pt modelId="{D3660176-E1C5-4693-952D-08261AFE3CB3}">
      <dgm:prSet/>
      <dgm:spPr/>
      <dgm:t>
        <a:bodyPr/>
        <a:lstStyle/>
        <a:p>
          <a:r>
            <a:rPr lang="es-ES" noProof="0" dirty="0"/>
            <a:t>500 </a:t>
          </a:r>
          <a:r>
            <a:rPr lang="es-ES" noProof="0" dirty="0" err="1"/>
            <a:t>ptos</a:t>
          </a:r>
          <a:r>
            <a:rPr lang="es-ES" noProof="0" dirty="0"/>
            <a:t>./ha para una cosechadora</a:t>
          </a:r>
        </a:p>
      </dgm:t>
    </dgm:pt>
    <dgm:pt modelId="{11DD60F6-979C-4DF9-9F92-99814EDFF985}" type="parTrans" cxnId="{EDDC2C66-D48D-4014-AE5D-C8411419A832}">
      <dgm:prSet/>
      <dgm:spPr/>
      <dgm:t>
        <a:bodyPr/>
        <a:lstStyle/>
        <a:p>
          <a:endParaRPr lang="en-US"/>
        </a:p>
      </dgm:t>
    </dgm:pt>
    <dgm:pt modelId="{9EF680E6-1462-41C0-A284-E0633506C27B}" type="sibTrans" cxnId="{EDDC2C66-D48D-4014-AE5D-C8411419A832}">
      <dgm:prSet/>
      <dgm:spPr/>
      <dgm:t>
        <a:bodyPr/>
        <a:lstStyle/>
        <a:p>
          <a:endParaRPr lang="en-US"/>
        </a:p>
      </dgm:t>
    </dgm:pt>
    <dgm:pt modelId="{65061B37-59AE-46C8-9C7F-C307C609F216}" type="pres">
      <dgm:prSet presAssocID="{1EE76A84-39FC-4146-824E-CE09898A25E7}" presName="root" presStyleCnt="0">
        <dgm:presLayoutVars>
          <dgm:dir/>
          <dgm:resizeHandles val="exact"/>
        </dgm:presLayoutVars>
      </dgm:prSet>
      <dgm:spPr/>
    </dgm:pt>
    <dgm:pt modelId="{E22B3DAD-7B7B-40E2-AA99-2557F7008C1E}" type="pres">
      <dgm:prSet presAssocID="{974AB838-5B15-4321-9C88-12AAF78F63C2}" presName="compNode" presStyleCnt="0"/>
      <dgm:spPr/>
    </dgm:pt>
    <dgm:pt modelId="{89174996-63B8-41E3-B94D-2B21E28D0A3B}" type="pres">
      <dgm:prSet presAssocID="{974AB838-5B15-4321-9C88-12AAF78F63C2}" presName="bgRect" presStyleLbl="bgShp" presStyleIdx="0" presStyleCnt="4"/>
      <dgm:spPr/>
    </dgm:pt>
    <dgm:pt modelId="{B7A501D6-E0E6-4EAA-B23F-1D4D311DA968}" type="pres">
      <dgm:prSet presAssocID="{974AB838-5B15-4321-9C88-12AAF78F63C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dor"/>
        </a:ext>
      </dgm:extLst>
    </dgm:pt>
    <dgm:pt modelId="{2261E155-41E5-4829-A038-D881B828A317}" type="pres">
      <dgm:prSet presAssocID="{974AB838-5B15-4321-9C88-12AAF78F63C2}" presName="spaceRect" presStyleCnt="0"/>
      <dgm:spPr/>
    </dgm:pt>
    <dgm:pt modelId="{6BDA4370-B35E-4447-BCBD-B75D7D5724AF}" type="pres">
      <dgm:prSet presAssocID="{974AB838-5B15-4321-9C88-12AAF78F63C2}" presName="parTx" presStyleLbl="revTx" presStyleIdx="0" presStyleCnt="5">
        <dgm:presLayoutVars>
          <dgm:chMax val="0"/>
          <dgm:chPref val="0"/>
        </dgm:presLayoutVars>
      </dgm:prSet>
      <dgm:spPr/>
    </dgm:pt>
    <dgm:pt modelId="{7FC47577-C5EF-4C95-A9BD-5500F4AB6C89}" type="pres">
      <dgm:prSet presAssocID="{D93F8F5B-9F80-40CC-B8DE-558ADDB8A733}" presName="sibTrans" presStyleCnt="0"/>
      <dgm:spPr/>
    </dgm:pt>
    <dgm:pt modelId="{23959B59-E202-4BB6-A79A-2011FCFF14C2}" type="pres">
      <dgm:prSet presAssocID="{62B999DD-2ACE-4C9A-B49A-3071249FF9FC}" presName="compNode" presStyleCnt="0"/>
      <dgm:spPr/>
    </dgm:pt>
    <dgm:pt modelId="{3AEE62F9-DD9C-4580-8F51-EB363DC9E6A2}" type="pres">
      <dgm:prSet presAssocID="{62B999DD-2ACE-4C9A-B49A-3071249FF9FC}" presName="bgRect" presStyleLbl="bgShp" presStyleIdx="1" presStyleCnt="4"/>
      <dgm:spPr/>
    </dgm:pt>
    <dgm:pt modelId="{DC1EFC5B-88FB-49C6-94B9-0F11999355AB}" type="pres">
      <dgm:prSet presAssocID="{62B999DD-2ACE-4C9A-B49A-3071249FF9F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télite"/>
        </a:ext>
      </dgm:extLst>
    </dgm:pt>
    <dgm:pt modelId="{4C07E2C1-BB55-47A4-86BB-319B8CA083A7}" type="pres">
      <dgm:prSet presAssocID="{62B999DD-2ACE-4C9A-B49A-3071249FF9FC}" presName="spaceRect" presStyleCnt="0"/>
      <dgm:spPr/>
    </dgm:pt>
    <dgm:pt modelId="{0064E14D-0BC6-4EBC-9F8B-031ADD01DFD2}" type="pres">
      <dgm:prSet presAssocID="{62B999DD-2ACE-4C9A-B49A-3071249FF9FC}" presName="parTx" presStyleLbl="revTx" presStyleIdx="1" presStyleCnt="5">
        <dgm:presLayoutVars>
          <dgm:chMax val="0"/>
          <dgm:chPref val="0"/>
        </dgm:presLayoutVars>
      </dgm:prSet>
      <dgm:spPr/>
    </dgm:pt>
    <dgm:pt modelId="{3444137F-14BB-44CD-B799-DCB5E4FAAFA4}" type="pres">
      <dgm:prSet presAssocID="{ECF0E518-9203-4801-B4A2-7C03CD093E55}" presName="sibTrans" presStyleCnt="0"/>
      <dgm:spPr/>
    </dgm:pt>
    <dgm:pt modelId="{9B183BCF-E59D-4766-9A40-40BC65EC7EE7}" type="pres">
      <dgm:prSet presAssocID="{BB0D68C0-06F3-4AA1-931C-B47206F5837D}" presName="compNode" presStyleCnt="0"/>
      <dgm:spPr/>
    </dgm:pt>
    <dgm:pt modelId="{3A1668A0-FA49-4E5C-B675-4F974C382F60}" type="pres">
      <dgm:prSet presAssocID="{BB0D68C0-06F3-4AA1-931C-B47206F5837D}" presName="bgRect" presStyleLbl="bgShp" presStyleIdx="2" presStyleCnt="4"/>
      <dgm:spPr/>
    </dgm:pt>
    <dgm:pt modelId="{5F4A6986-9507-41C9-8DD2-AAFF8CC33412}" type="pres">
      <dgm:prSet presAssocID="{BB0D68C0-06F3-4AA1-931C-B47206F5837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ábrica"/>
        </a:ext>
      </dgm:extLst>
    </dgm:pt>
    <dgm:pt modelId="{99CCB746-2D86-4361-A71E-C498E5782E79}" type="pres">
      <dgm:prSet presAssocID="{BB0D68C0-06F3-4AA1-931C-B47206F5837D}" presName="spaceRect" presStyleCnt="0"/>
      <dgm:spPr/>
    </dgm:pt>
    <dgm:pt modelId="{6B28239E-F4D0-4482-9C1B-F7A454A4A7AA}" type="pres">
      <dgm:prSet presAssocID="{BB0D68C0-06F3-4AA1-931C-B47206F5837D}" presName="parTx" presStyleLbl="revTx" presStyleIdx="2" presStyleCnt="5">
        <dgm:presLayoutVars>
          <dgm:chMax val="0"/>
          <dgm:chPref val="0"/>
        </dgm:presLayoutVars>
      </dgm:prSet>
      <dgm:spPr/>
    </dgm:pt>
    <dgm:pt modelId="{E5F1F449-CCF2-4231-8A51-9A91200EC580}" type="pres">
      <dgm:prSet presAssocID="{499F01B4-E46C-422E-9E07-F0F042FE1238}" presName="sibTrans" presStyleCnt="0"/>
      <dgm:spPr/>
    </dgm:pt>
    <dgm:pt modelId="{4099F79B-AD08-48A3-AD9A-9E11DC98BF4F}" type="pres">
      <dgm:prSet presAssocID="{21AB4E37-DA07-4224-B267-C8AD6995DDAF}" presName="compNode" presStyleCnt="0"/>
      <dgm:spPr/>
    </dgm:pt>
    <dgm:pt modelId="{A9E1D715-6C14-44BD-AF90-DC624FC57C77}" type="pres">
      <dgm:prSet presAssocID="{21AB4E37-DA07-4224-B267-C8AD6995DDAF}" presName="bgRect" presStyleLbl="bgShp" presStyleIdx="3" presStyleCnt="4"/>
      <dgm:spPr/>
    </dgm:pt>
    <dgm:pt modelId="{1962F480-3598-42DE-8B19-CD2AFC3CD7F6}" type="pres">
      <dgm:prSet presAssocID="{21AB4E37-DA07-4224-B267-C8AD6995DDA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nyon scene"/>
        </a:ext>
      </dgm:extLst>
    </dgm:pt>
    <dgm:pt modelId="{0AEEF21C-64DB-400F-B4E2-1583125CA46D}" type="pres">
      <dgm:prSet presAssocID="{21AB4E37-DA07-4224-B267-C8AD6995DDAF}" presName="spaceRect" presStyleCnt="0"/>
      <dgm:spPr/>
    </dgm:pt>
    <dgm:pt modelId="{4DE2054E-6631-42A4-8F9A-F12B1F821B0C}" type="pres">
      <dgm:prSet presAssocID="{21AB4E37-DA07-4224-B267-C8AD6995DDAF}" presName="parTx" presStyleLbl="revTx" presStyleIdx="3" presStyleCnt="5">
        <dgm:presLayoutVars>
          <dgm:chMax val="0"/>
          <dgm:chPref val="0"/>
        </dgm:presLayoutVars>
      </dgm:prSet>
      <dgm:spPr/>
    </dgm:pt>
    <dgm:pt modelId="{0AE0050C-2386-46D5-9941-09EFE1990DB8}" type="pres">
      <dgm:prSet presAssocID="{21AB4E37-DA07-4224-B267-C8AD6995DDAF}" presName="desTx" presStyleLbl="revTx" presStyleIdx="4" presStyleCnt="5">
        <dgm:presLayoutVars/>
      </dgm:prSet>
      <dgm:spPr/>
    </dgm:pt>
  </dgm:ptLst>
  <dgm:cxnLst>
    <dgm:cxn modelId="{64E07806-A914-4612-A965-0FA61E77A86B}" srcId="{1EE76A84-39FC-4146-824E-CE09898A25E7}" destId="{62B999DD-2ACE-4C9A-B49A-3071249FF9FC}" srcOrd="1" destOrd="0" parTransId="{48374641-6D59-46E1-97D5-A5F0E8AFC294}" sibTransId="{ECF0E518-9203-4801-B4A2-7C03CD093E55}"/>
    <dgm:cxn modelId="{F7BE4A07-2CDF-4894-ACB3-868729FBCFD6}" srcId="{21AB4E37-DA07-4224-B267-C8AD6995DDAF}" destId="{9EBF7CB5-CD10-4445-8D3E-C76BA4C537FC}" srcOrd="0" destOrd="0" parTransId="{DF53704B-6D13-480C-A1DE-261DD547AA85}" sibTransId="{4F97719E-5BEE-41C7-9F90-16F678DB2DC5}"/>
    <dgm:cxn modelId="{C055AC3E-7C94-4C46-97D8-E4B75A763AE1}" srcId="{21AB4E37-DA07-4224-B267-C8AD6995DDAF}" destId="{521A771B-5BC7-440A-8EBA-9719E2D031F5}" srcOrd="1" destOrd="0" parTransId="{FD99B9F7-CD5C-45DC-8866-0A4550AA8306}" sibTransId="{ADA50224-84AB-4262-AB83-17AD8B261078}"/>
    <dgm:cxn modelId="{756D4C44-F84F-437D-BFA7-730609F179FB}" type="presOf" srcId="{1EE76A84-39FC-4146-824E-CE09898A25E7}" destId="{65061B37-59AE-46C8-9C7F-C307C609F216}" srcOrd="0" destOrd="0" presId="urn:microsoft.com/office/officeart/2018/2/layout/IconVerticalSolidList"/>
    <dgm:cxn modelId="{EDDC2C66-D48D-4014-AE5D-C8411419A832}" srcId="{21AB4E37-DA07-4224-B267-C8AD6995DDAF}" destId="{D3660176-E1C5-4693-952D-08261AFE3CB3}" srcOrd="2" destOrd="0" parTransId="{11DD60F6-979C-4DF9-9F92-99814EDFF985}" sibTransId="{9EF680E6-1462-41C0-A284-E0633506C27B}"/>
    <dgm:cxn modelId="{CC09CC4D-CD19-4CAB-8075-726A46CF2A87}" type="presOf" srcId="{9EBF7CB5-CD10-4445-8D3E-C76BA4C537FC}" destId="{0AE0050C-2386-46D5-9941-09EFE1990DB8}" srcOrd="0" destOrd="0" presId="urn:microsoft.com/office/officeart/2018/2/layout/IconVerticalSolidList"/>
    <dgm:cxn modelId="{E13D247B-68F6-49D3-A99A-85167A382BAD}" type="presOf" srcId="{21AB4E37-DA07-4224-B267-C8AD6995DDAF}" destId="{4DE2054E-6631-42A4-8F9A-F12B1F821B0C}" srcOrd="0" destOrd="0" presId="urn:microsoft.com/office/officeart/2018/2/layout/IconVerticalSolidList"/>
    <dgm:cxn modelId="{6DB65D87-3BA1-4E17-92E2-4D9D70F3A69B}" type="presOf" srcId="{974AB838-5B15-4321-9C88-12AAF78F63C2}" destId="{6BDA4370-B35E-4447-BCBD-B75D7D5724AF}" srcOrd="0" destOrd="0" presId="urn:microsoft.com/office/officeart/2018/2/layout/IconVerticalSolidList"/>
    <dgm:cxn modelId="{27830C94-7EE6-4539-BB70-3386BC4D3F3E}" type="presOf" srcId="{BB0D68C0-06F3-4AA1-931C-B47206F5837D}" destId="{6B28239E-F4D0-4482-9C1B-F7A454A4A7AA}" srcOrd="0" destOrd="0" presId="urn:microsoft.com/office/officeart/2018/2/layout/IconVerticalSolidList"/>
    <dgm:cxn modelId="{48CFB59C-21BA-4B28-8DB1-EAC23A2B4985}" srcId="{1EE76A84-39FC-4146-824E-CE09898A25E7}" destId="{BB0D68C0-06F3-4AA1-931C-B47206F5837D}" srcOrd="2" destOrd="0" parTransId="{9999D2E1-F800-4768-A617-27C5CE23F7F7}" sibTransId="{499F01B4-E46C-422E-9E07-F0F042FE1238}"/>
    <dgm:cxn modelId="{CA2920A2-1076-4BB7-881B-541F2E161F64}" type="presOf" srcId="{62B999DD-2ACE-4C9A-B49A-3071249FF9FC}" destId="{0064E14D-0BC6-4EBC-9F8B-031ADD01DFD2}" srcOrd="0" destOrd="0" presId="urn:microsoft.com/office/officeart/2018/2/layout/IconVerticalSolidList"/>
    <dgm:cxn modelId="{5EE582CC-D9DF-41CA-BC5F-3A2A57ED805E}" type="presOf" srcId="{D3660176-E1C5-4693-952D-08261AFE3CB3}" destId="{0AE0050C-2386-46D5-9941-09EFE1990DB8}" srcOrd="0" destOrd="2" presId="urn:microsoft.com/office/officeart/2018/2/layout/IconVerticalSolidList"/>
    <dgm:cxn modelId="{71F9BBD8-7786-4C98-91C0-4DAC51976E3C}" srcId="{1EE76A84-39FC-4146-824E-CE09898A25E7}" destId="{21AB4E37-DA07-4224-B267-C8AD6995DDAF}" srcOrd="3" destOrd="0" parTransId="{4C73D468-26A1-4E05-B0B6-8C9E9DB77241}" sibTransId="{48CD6172-40E2-41E4-A22F-44AF00206250}"/>
    <dgm:cxn modelId="{CC6306DD-D2B0-425B-A066-73E391A7FC6E}" srcId="{1EE76A84-39FC-4146-824E-CE09898A25E7}" destId="{974AB838-5B15-4321-9C88-12AAF78F63C2}" srcOrd="0" destOrd="0" parTransId="{572CD52A-F749-4667-8836-754FE6B1AAC1}" sibTransId="{D93F8F5B-9F80-40CC-B8DE-558ADDB8A733}"/>
    <dgm:cxn modelId="{1DE050F9-8F86-43B0-9FBD-6DEE17BE47B3}" type="presOf" srcId="{521A771B-5BC7-440A-8EBA-9719E2D031F5}" destId="{0AE0050C-2386-46D5-9941-09EFE1990DB8}" srcOrd="0" destOrd="1" presId="urn:microsoft.com/office/officeart/2018/2/layout/IconVerticalSolidList"/>
    <dgm:cxn modelId="{609F58BF-75FB-48F2-9E33-EE3647378828}" type="presParOf" srcId="{65061B37-59AE-46C8-9C7F-C307C609F216}" destId="{E22B3DAD-7B7B-40E2-AA99-2557F7008C1E}" srcOrd="0" destOrd="0" presId="urn:microsoft.com/office/officeart/2018/2/layout/IconVerticalSolidList"/>
    <dgm:cxn modelId="{D065370E-B3CC-4581-9D23-4AE10AFE7CAA}" type="presParOf" srcId="{E22B3DAD-7B7B-40E2-AA99-2557F7008C1E}" destId="{89174996-63B8-41E3-B94D-2B21E28D0A3B}" srcOrd="0" destOrd="0" presId="urn:microsoft.com/office/officeart/2018/2/layout/IconVerticalSolidList"/>
    <dgm:cxn modelId="{FF91EB18-F0A8-476F-9415-433E0599ABA0}" type="presParOf" srcId="{E22B3DAD-7B7B-40E2-AA99-2557F7008C1E}" destId="{B7A501D6-E0E6-4EAA-B23F-1D4D311DA968}" srcOrd="1" destOrd="0" presId="urn:microsoft.com/office/officeart/2018/2/layout/IconVerticalSolidList"/>
    <dgm:cxn modelId="{BA95A7C5-F50C-410E-AB92-B4487885B403}" type="presParOf" srcId="{E22B3DAD-7B7B-40E2-AA99-2557F7008C1E}" destId="{2261E155-41E5-4829-A038-D881B828A317}" srcOrd="2" destOrd="0" presId="urn:microsoft.com/office/officeart/2018/2/layout/IconVerticalSolidList"/>
    <dgm:cxn modelId="{1D50D510-E264-4667-864C-956EFD9B4AC7}" type="presParOf" srcId="{E22B3DAD-7B7B-40E2-AA99-2557F7008C1E}" destId="{6BDA4370-B35E-4447-BCBD-B75D7D5724AF}" srcOrd="3" destOrd="0" presId="urn:microsoft.com/office/officeart/2018/2/layout/IconVerticalSolidList"/>
    <dgm:cxn modelId="{589D4FDC-D995-41E2-BB08-0F9AC1B3FC1C}" type="presParOf" srcId="{65061B37-59AE-46C8-9C7F-C307C609F216}" destId="{7FC47577-C5EF-4C95-A9BD-5500F4AB6C89}" srcOrd="1" destOrd="0" presId="urn:microsoft.com/office/officeart/2018/2/layout/IconVerticalSolidList"/>
    <dgm:cxn modelId="{25282001-0B73-40AB-9DAC-B9685438F11D}" type="presParOf" srcId="{65061B37-59AE-46C8-9C7F-C307C609F216}" destId="{23959B59-E202-4BB6-A79A-2011FCFF14C2}" srcOrd="2" destOrd="0" presId="urn:microsoft.com/office/officeart/2018/2/layout/IconVerticalSolidList"/>
    <dgm:cxn modelId="{D9825FB0-3CCA-4427-A747-4B2B70ECD469}" type="presParOf" srcId="{23959B59-E202-4BB6-A79A-2011FCFF14C2}" destId="{3AEE62F9-DD9C-4580-8F51-EB363DC9E6A2}" srcOrd="0" destOrd="0" presId="urn:microsoft.com/office/officeart/2018/2/layout/IconVerticalSolidList"/>
    <dgm:cxn modelId="{09C96C80-D1E1-47D0-AF17-3B066BFCAB9E}" type="presParOf" srcId="{23959B59-E202-4BB6-A79A-2011FCFF14C2}" destId="{DC1EFC5B-88FB-49C6-94B9-0F11999355AB}" srcOrd="1" destOrd="0" presId="urn:microsoft.com/office/officeart/2018/2/layout/IconVerticalSolidList"/>
    <dgm:cxn modelId="{81F25AE0-6523-4CCB-95FD-1AE80CE93C25}" type="presParOf" srcId="{23959B59-E202-4BB6-A79A-2011FCFF14C2}" destId="{4C07E2C1-BB55-47A4-86BB-319B8CA083A7}" srcOrd="2" destOrd="0" presId="urn:microsoft.com/office/officeart/2018/2/layout/IconVerticalSolidList"/>
    <dgm:cxn modelId="{6DF15A9C-A7ED-4CD7-A222-F8FD41A44408}" type="presParOf" srcId="{23959B59-E202-4BB6-A79A-2011FCFF14C2}" destId="{0064E14D-0BC6-4EBC-9F8B-031ADD01DFD2}" srcOrd="3" destOrd="0" presId="urn:microsoft.com/office/officeart/2018/2/layout/IconVerticalSolidList"/>
    <dgm:cxn modelId="{4A7990AE-DFBA-4201-B44B-259E57E8347F}" type="presParOf" srcId="{65061B37-59AE-46C8-9C7F-C307C609F216}" destId="{3444137F-14BB-44CD-B799-DCB5E4FAAFA4}" srcOrd="3" destOrd="0" presId="urn:microsoft.com/office/officeart/2018/2/layout/IconVerticalSolidList"/>
    <dgm:cxn modelId="{0217CA8A-A77F-4316-B8A7-6ACD20AAC592}" type="presParOf" srcId="{65061B37-59AE-46C8-9C7F-C307C609F216}" destId="{9B183BCF-E59D-4766-9A40-40BC65EC7EE7}" srcOrd="4" destOrd="0" presId="urn:microsoft.com/office/officeart/2018/2/layout/IconVerticalSolidList"/>
    <dgm:cxn modelId="{0FDA525C-6F03-408D-9123-1C4B7D35EF8A}" type="presParOf" srcId="{9B183BCF-E59D-4766-9A40-40BC65EC7EE7}" destId="{3A1668A0-FA49-4E5C-B675-4F974C382F60}" srcOrd="0" destOrd="0" presId="urn:microsoft.com/office/officeart/2018/2/layout/IconVerticalSolidList"/>
    <dgm:cxn modelId="{CABE149C-00DB-4EC5-B656-81D19D67DC46}" type="presParOf" srcId="{9B183BCF-E59D-4766-9A40-40BC65EC7EE7}" destId="{5F4A6986-9507-41C9-8DD2-AAFF8CC33412}" srcOrd="1" destOrd="0" presId="urn:microsoft.com/office/officeart/2018/2/layout/IconVerticalSolidList"/>
    <dgm:cxn modelId="{011E1034-7D40-4342-866C-AF5CEDF9C24C}" type="presParOf" srcId="{9B183BCF-E59D-4766-9A40-40BC65EC7EE7}" destId="{99CCB746-2D86-4361-A71E-C498E5782E79}" srcOrd="2" destOrd="0" presId="urn:microsoft.com/office/officeart/2018/2/layout/IconVerticalSolidList"/>
    <dgm:cxn modelId="{B2FECE46-C8C5-4C0B-A4B7-BDECB5DCC1EB}" type="presParOf" srcId="{9B183BCF-E59D-4766-9A40-40BC65EC7EE7}" destId="{6B28239E-F4D0-4482-9C1B-F7A454A4A7AA}" srcOrd="3" destOrd="0" presId="urn:microsoft.com/office/officeart/2018/2/layout/IconVerticalSolidList"/>
    <dgm:cxn modelId="{19E53A4C-A699-431C-AE8F-D69B3255D10A}" type="presParOf" srcId="{65061B37-59AE-46C8-9C7F-C307C609F216}" destId="{E5F1F449-CCF2-4231-8A51-9A91200EC580}" srcOrd="5" destOrd="0" presId="urn:microsoft.com/office/officeart/2018/2/layout/IconVerticalSolidList"/>
    <dgm:cxn modelId="{519D33AE-8879-4CFF-ACD8-FB3304FBCBD9}" type="presParOf" srcId="{65061B37-59AE-46C8-9C7F-C307C609F216}" destId="{4099F79B-AD08-48A3-AD9A-9E11DC98BF4F}" srcOrd="6" destOrd="0" presId="urn:microsoft.com/office/officeart/2018/2/layout/IconVerticalSolidList"/>
    <dgm:cxn modelId="{7D1CD3A5-108B-4D1E-9C1A-EEC0E2345459}" type="presParOf" srcId="{4099F79B-AD08-48A3-AD9A-9E11DC98BF4F}" destId="{A9E1D715-6C14-44BD-AF90-DC624FC57C77}" srcOrd="0" destOrd="0" presId="urn:microsoft.com/office/officeart/2018/2/layout/IconVerticalSolidList"/>
    <dgm:cxn modelId="{64240E4A-4056-402B-A6E2-A8FF14A68B02}" type="presParOf" srcId="{4099F79B-AD08-48A3-AD9A-9E11DC98BF4F}" destId="{1962F480-3598-42DE-8B19-CD2AFC3CD7F6}" srcOrd="1" destOrd="0" presId="urn:microsoft.com/office/officeart/2018/2/layout/IconVerticalSolidList"/>
    <dgm:cxn modelId="{300919D9-0140-4330-92E0-96E43A35A066}" type="presParOf" srcId="{4099F79B-AD08-48A3-AD9A-9E11DC98BF4F}" destId="{0AEEF21C-64DB-400F-B4E2-1583125CA46D}" srcOrd="2" destOrd="0" presId="urn:microsoft.com/office/officeart/2018/2/layout/IconVerticalSolidList"/>
    <dgm:cxn modelId="{587C3E59-3F87-425B-8D97-CC0E2096ED6C}" type="presParOf" srcId="{4099F79B-AD08-48A3-AD9A-9E11DC98BF4F}" destId="{4DE2054E-6631-42A4-8F9A-F12B1F821B0C}" srcOrd="3" destOrd="0" presId="urn:microsoft.com/office/officeart/2018/2/layout/IconVerticalSolidList"/>
    <dgm:cxn modelId="{0250E787-BC8A-467D-A3BC-84F8BFA41096}" type="presParOf" srcId="{4099F79B-AD08-48A3-AD9A-9E11DC98BF4F}" destId="{0AE0050C-2386-46D5-9941-09EFE1990DB8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F47A90-1CC3-4D86-81FC-46E00A34BF8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411C582-7187-47E0-8FF1-09DA397AD9FC}">
      <dgm:prSet/>
      <dgm:spPr/>
      <dgm:t>
        <a:bodyPr/>
        <a:lstStyle/>
        <a:p>
          <a:r>
            <a:rPr lang="en-GB" dirty="0"/>
            <a:t>Balance de </a:t>
          </a:r>
          <a:r>
            <a:rPr lang="en-GB" dirty="0" err="1"/>
            <a:t>masas</a:t>
          </a:r>
          <a:r>
            <a:rPr lang="en-GB" dirty="0"/>
            <a:t> de </a:t>
          </a:r>
          <a:r>
            <a:rPr lang="en-GB" dirty="0" err="1"/>
            <a:t>nutrientes</a:t>
          </a:r>
          <a:r>
            <a:rPr lang="en-GB" dirty="0"/>
            <a:t> (</a:t>
          </a:r>
          <a:r>
            <a:rPr lang="en-GB" dirty="0" err="1"/>
            <a:t>extracciones</a:t>
          </a:r>
          <a:r>
            <a:rPr lang="en-GB" dirty="0"/>
            <a:t> del </a:t>
          </a:r>
          <a:r>
            <a:rPr lang="en-GB" dirty="0" err="1"/>
            <a:t>cultivo</a:t>
          </a:r>
          <a:r>
            <a:rPr lang="en-GB" dirty="0"/>
            <a:t>) a </a:t>
          </a:r>
          <a:r>
            <a:rPr lang="en-GB" dirty="0" err="1"/>
            <a:t>partir</a:t>
          </a:r>
          <a:r>
            <a:rPr lang="en-GB" dirty="0"/>
            <a:t> de un </a:t>
          </a:r>
          <a:r>
            <a:rPr lang="en-GB" dirty="0" err="1"/>
            <a:t>objetivo</a:t>
          </a:r>
          <a:r>
            <a:rPr lang="en-GB" dirty="0"/>
            <a:t> de </a:t>
          </a:r>
          <a:r>
            <a:rPr lang="en-GB" dirty="0" err="1"/>
            <a:t>producción</a:t>
          </a:r>
          <a:r>
            <a:rPr lang="en-GB" dirty="0"/>
            <a:t>. </a:t>
          </a:r>
          <a:endParaRPr lang="en-US" dirty="0"/>
        </a:p>
      </dgm:t>
    </dgm:pt>
    <dgm:pt modelId="{DFB1EC95-680E-4105-92A7-62F27B67E609}" type="parTrans" cxnId="{FC4D8FAF-4C2E-4764-A870-B32679ABB3E0}">
      <dgm:prSet/>
      <dgm:spPr/>
      <dgm:t>
        <a:bodyPr/>
        <a:lstStyle/>
        <a:p>
          <a:endParaRPr lang="en-US"/>
        </a:p>
      </dgm:t>
    </dgm:pt>
    <dgm:pt modelId="{C5FFDD2B-2EB0-43EE-8B81-310FC0512ED1}" type="sibTrans" cxnId="{FC4D8FAF-4C2E-4764-A870-B32679ABB3E0}">
      <dgm:prSet/>
      <dgm:spPr/>
      <dgm:t>
        <a:bodyPr/>
        <a:lstStyle/>
        <a:p>
          <a:endParaRPr lang="en-US"/>
        </a:p>
      </dgm:t>
    </dgm:pt>
    <dgm:pt modelId="{20668AF6-2D7B-46D1-802A-296FDEA02A3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 err="1"/>
            <a:t>Apoyado</a:t>
          </a:r>
          <a:r>
            <a:rPr lang="en-GB" dirty="0"/>
            <a:t> </a:t>
          </a:r>
          <a:r>
            <a:rPr lang="en-GB" dirty="0" err="1"/>
            <a:t>en</a:t>
          </a:r>
          <a:r>
            <a:rPr lang="en-GB" dirty="0"/>
            <a:t> </a:t>
          </a:r>
          <a:r>
            <a:rPr lang="en-GB" dirty="0" err="1"/>
            <a:t>datos</a:t>
          </a:r>
          <a:r>
            <a:rPr lang="en-GB" dirty="0"/>
            <a:t> de </a:t>
          </a:r>
          <a:r>
            <a:rPr lang="en-GB" dirty="0" err="1"/>
            <a:t>suelo</a:t>
          </a:r>
          <a:endParaRPr lang="en-US" dirty="0"/>
        </a:p>
      </dgm:t>
    </dgm:pt>
    <dgm:pt modelId="{6C8FB9B8-420A-4DB9-BEDA-0E0A163F17C7}" type="parTrans" cxnId="{D35DF16D-88E5-40AF-B934-012079CA2C60}">
      <dgm:prSet/>
      <dgm:spPr/>
      <dgm:t>
        <a:bodyPr/>
        <a:lstStyle/>
        <a:p>
          <a:endParaRPr lang="en-US"/>
        </a:p>
      </dgm:t>
    </dgm:pt>
    <dgm:pt modelId="{9BEF16C3-E197-4E46-BB41-06FF4E97CFA6}" type="sibTrans" cxnId="{D35DF16D-88E5-40AF-B934-012079CA2C60}">
      <dgm:prSet/>
      <dgm:spPr/>
      <dgm:t>
        <a:bodyPr/>
        <a:lstStyle/>
        <a:p>
          <a:endParaRPr lang="en-US"/>
        </a:p>
      </dgm:t>
    </dgm:pt>
    <dgm:pt modelId="{782A06FF-5485-4920-8E89-FB3A84A1346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/>
            <a:t>Sin </a:t>
          </a:r>
          <a:r>
            <a:rPr lang="en-GB" dirty="0" err="1"/>
            <a:t>datos</a:t>
          </a:r>
          <a:r>
            <a:rPr lang="en-GB" dirty="0"/>
            <a:t> de </a:t>
          </a:r>
          <a:r>
            <a:rPr lang="en-GB" dirty="0" err="1"/>
            <a:t>suelo</a:t>
          </a:r>
          <a:r>
            <a:rPr lang="en-GB" dirty="0"/>
            <a:t> que </a:t>
          </a:r>
          <a:r>
            <a:rPr lang="en-GB" dirty="0" err="1"/>
            <a:t>modifiquen</a:t>
          </a:r>
          <a:r>
            <a:rPr lang="en-GB" dirty="0"/>
            <a:t>. (</a:t>
          </a:r>
          <a:r>
            <a:rPr lang="en-GB" dirty="0" err="1"/>
            <a:t>estrategia</a:t>
          </a:r>
          <a:r>
            <a:rPr lang="en-GB" dirty="0"/>
            <a:t> de </a:t>
          </a:r>
          <a:r>
            <a:rPr lang="en-GB" dirty="0" err="1"/>
            <a:t>mantenimiento</a:t>
          </a:r>
          <a:r>
            <a:rPr lang="en-GB" dirty="0"/>
            <a:t>)</a:t>
          </a:r>
          <a:endParaRPr lang="en-US" dirty="0"/>
        </a:p>
      </dgm:t>
    </dgm:pt>
    <dgm:pt modelId="{D6CD1E7F-464E-4208-9EB5-68D9D969A534}" type="parTrans" cxnId="{A581AEA5-B6F5-456A-A3D0-8D2C0A3F3788}">
      <dgm:prSet/>
      <dgm:spPr/>
      <dgm:t>
        <a:bodyPr/>
        <a:lstStyle/>
        <a:p>
          <a:endParaRPr lang="en-US"/>
        </a:p>
      </dgm:t>
    </dgm:pt>
    <dgm:pt modelId="{611E980F-800E-435F-81F5-2FC3968A5C84}" type="sibTrans" cxnId="{A581AEA5-B6F5-456A-A3D0-8D2C0A3F3788}">
      <dgm:prSet/>
      <dgm:spPr/>
      <dgm:t>
        <a:bodyPr/>
        <a:lstStyle/>
        <a:p>
          <a:endParaRPr lang="en-US"/>
        </a:p>
      </dgm:t>
    </dgm:pt>
    <dgm:pt modelId="{FC3EBE52-EFFC-41EF-A289-7D98DCB493AE}">
      <dgm:prSet/>
      <dgm:spPr/>
      <dgm:t>
        <a:bodyPr/>
        <a:lstStyle/>
        <a:p>
          <a:r>
            <a:rPr lang="en-GB" dirty="0" err="1"/>
            <a:t>Observación</a:t>
          </a:r>
          <a:r>
            <a:rPr lang="en-GB" dirty="0"/>
            <a:t> </a:t>
          </a:r>
          <a:r>
            <a:rPr lang="en-GB" dirty="0" err="1"/>
            <a:t>directa</a:t>
          </a:r>
          <a:r>
            <a:rPr lang="en-GB" dirty="0"/>
            <a:t> del </a:t>
          </a:r>
          <a:r>
            <a:rPr lang="en-GB" dirty="0" err="1"/>
            <a:t>estado</a:t>
          </a:r>
          <a:r>
            <a:rPr lang="en-GB" dirty="0"/>
            <a:t> </a:t>
          </a:r>
          <a:r>
            <a:rPr lang="en-GB" dirty="0" err="1"/>
            <a:t>nutricional</a:t>
          </a:r>
          <a:r>
            <a:rPr lang="en-GB" dirty="0"/>
            <a:t> del </a:t>
          </a:r>
          <a:r>
            <a:rPr lang="en-GB" dirty="0" err="1"/>
            <a:t>cultivo</a:t>
          </a:r>
          <a:r>
            <a:rPr lang="en-GB" dirty="0"/>
            <a:t> (</a:t>
          </a:r>
          <a:r>
            <a:rPr lang="en-GB" dirty="0" err="1"/>
            <a:t>detección</a:t>
          </a:r>
          <a:r>
            <a:rPr lang="en-GB" dirty="0"/>
            <a:t> de </a:t>
          </a:r>
          <a:r>
            <a:rPr lang="en-GB" dirty="0" err="1"/>
            <a:t>carencias</a:t>
          </a:r>
          <a:r>
            <a:rPr lang="en-GB" dirty="0"/>
            <a:t>) </a:t>
          </a:r>
          <a:endParaRPr lang="en-US" dirty="0"/>
        </a:p>
      </dgm:t>
    </dgm:pt>
    <dgm:pt modelId="{3CD7F922-660B-405A-9E6C-A1DC1BE5E3E6}" type="parTrans" cxnId="{9C1E53DF-30CD-4192-85E2-9434F066044A}">
      <dgm:prSet/>
      <dgm:spPr/>
      <dgm:t>
        <a:bodyPr/>
        <a:lstStyle/>
        <a:p>
          <a:endParaRPr lang="en-US"/>
        </a:p>
      </dgm:t>
    </dgm:pt>
    <dgm:pt modelId="{B1B3C7F4-82A9-4BF8-B386-F9C918347792}" type="sibTrans" cxnId="{9C1E53DF-30CD-4192-85E2-9434F066044A}">
      <dgm:prSet/>
      <dgm:spPr/>
      <dgm:t>
        <a:bodyPr/>
        <a:lstStyle/>
        <a:p>
          <a:endParaRPr lang="en-US"/>
        </a:p>
      </dgm:t>
    </dgm:pt>
    <dgm:pt modelId="{BD304AB6-9899-4636-A9D4-75D257272D44}">
      <dgm:prSet/>
      <dgm:spPr/>
      <dgm:t>
        <a:bodyPr/>
        <a:lstStyle/>
        <a:p>
          <a:r>
            <a:rPr lang="en-GB" dirty="0" err="1"/>
            <a:t>Análisis</a:t>
          </a:r>
          <a:r>
            <a:rPr lang="en-GB" dirty="0"/>
            <a:t> de </a:t>
          </a:r>
          <a:r>
            <a:rPr lang="en-GB" dirty="0" err="1"/>
            <a:t>tejidos</a:t>
          </a:r>
          <a:r>
            <a:rPr lang="en-GB" dirty="0"/>
            <a:t> o de </a:t>
          </a:r>
          <a:r>
            <a:rPr lang="en-GB" dirty="0" err="1"/>
            <a:t>solución</a:t>
          </a:r>
          <a:r>
            <a:rPr lang="en-GB" dirty="0"/>
            <a:t> del </a:t>
          </a:r>
          <a:r>
            <a:rPr lang="en-GB" dirty="0" err="1"/>
            <a:t>suelo</a:t>
          </a:r>
          <a:endParaRPr lang="en-US" dirty="0"/>
        </a:p>
      </dgm:t>
    </dgm:pt>
    <dgm:pt modelId="{9FC13A20-3431-49B5-A77D-7B689466CC26}" type="parTrans" cxnId="{964C5780-2DA3-4657-A9DB-3191D4747D49}">
      <dgm:prSet/>
      <dgm:spPr/>
      <dgm:t>
        <a:bodyPr/>
        <a:lstStyle/>
        <a:p>
          <a:endParaRPr lang="en-US"/>
        </a:p>
      </dgm:t>
    </dgm:pt>
    <dgm:pt modelId="{CE05520F-2530-4E45-A9CC-8B4A06CE4BFD}" type="sibTrans" cxnId="{964C5780-2DA3-4657-A9DB-3191D4747D49}">
      <dgm:prSet/>
      <dgm:spPr/>
      <dgm:t>
        <a:bodyPr/>
        <a:lstStyle/>
        <a:p>
          <a:endParaRPr lang="en-US"/>
        </a:p>
      </dgm:t>
    </dgm:pt>
    <dgm:pt modelId="{5CB84950-E29C-442F-8ED4-DFF35F3C05E0}">
      <dgm:prSet/>
      <dgm:spPr/>
      <dgm:t>
        <a:bodyPr/>
        <a:lstStyle/>
        <a:p>
          <a:r>
            <a:rPr lang="en-GB" dirty="0" err="1"/>
            <a:t>Datos</a:t>
          </a:r>
          <a:r>
            <a:rPr lang="en-GB" dirty="0"/>
            <a:t> </a:t>
          </a:r>
          <a:r>
            <a:rPr lang="en-GB" dirty="0" err="1"/>
            <a:t>multiespectrales</a:t>
          </a:r>
          <a:r>
            <a:rPr lang="en-GB" dirty="0"/>
            <a:t> </a:t>
          </a:r>
          <a:r>
            <a:rPr lang="en-GB" dirty="0" err="1"/>
            <a:t>proximales</a:t>
          </a:r>
          <a:r>
            <a:rPr lang="en-GB" dirty="0"/>
            <a:t> o </a:t>
          </a:r>
          <a:r>
            <a:rPr lang="en-GB" dirty="0" err="1"/>
            <a:t>aerotransportados</a:t>
          </a:r>
          <a:endParaRPr lang="en-US" dirty="0"/>
        </a:p>
      </dgm:t>
    </dgm:pt>
    <dgm:pt modelId="{5BE85E35-D579-44A7-861E-DEDD6ACCB1C0}" type="parTrans" cxnId="{DAD8216C-7E84-41A2-9B47-901400CC9444}">
      <dgm:prSet/>
      <dgm:spPr/>
      <dgm:t>
        <a:bodyPr/>
        <a:lstStyle/>
        <a:p>
          <a:endParaRPr lang="en-US"/>
        </a:p>
      </dgm:t>
    </dgm:pt>
    <dgm:pt modelId="{291A1DDC-EC4D-4EE3-8C1B-ED9609E8FBC9}" type="sibTrans" cxnId="{DAD8216C-7E84-41A2-9B47-901400CC9444}">
      <dgm:prSet/>
      <dgm:spPr/>
      <dgm:t>
        <a:bodyPr/>
        <a:lstStyle/>
        <a:p>
          <a:endParaRPr lang="en-US"/>
        </a:p>
      </dgm:t>
    </dgm:pt>
    <dgm:pt modelId="{61A2AE94-722B-4690-946E-2FFD7113A8E9}" type="pres">
      <dgm:prSet presAssocID="{AEF47A90-1CC3-4D86-81FC-46E00A34BF86}" presName="root" presStyleCnt="0">
        <dgm:presLayoutVars>
          <dgm:dir/>
          <dgm:resizeHandles val="exact"/>
        </dgm:presLayoutVars>
      </dgm:prSet>
      <dgm:spPr/>
    </dgm:pt>
    <dgm:pt modelId="{462BBFC2-477C-4627-9681-1C9C772F1226}" type="pres">
      <dgm:prSet presAssocID="{1411C582-7187-47E0-8FF1-09DA397AD9FC}" presName="compNode" presStyleCnt="0"/>
      <dgm:spPr/>
    </dgm:pt>
    <dgm:pt modelId="{90BF3240-88ED-4216-B671-4A5DDE3752EF}" type="pres">
      <dgm:prSet presAssocID="{1411C582-7187-47E0-8FF1-09DA397AD9FC}" presName="bgRect" presStyleLbl="bgShp" presStyleIdx="0" presStyleCnt="2"/>
      <dgm:spPr/>
    </dgm:pt>
    <dgm:pt modelId="{5F9A992A-4B98-495B-86DC-F6E0AC3E4094}" type="pres">
      <dgm:prSet presAssocID="{1411C582-7187-47E0-8FF1-09DA397AD9F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sos desiguales con relleno sólido"/>
        </a:ext>
      </dgm:extLst>
    </dgm:pt>
    <dgm:pt modelId="{C15EF2F2-7251-4B20-BC32-5F2C258DE6D1}" type="pres">
      <dgm:prSet presAssocID="{1411C582-7187-47E0-8FF1-09DA397AD9FC}" presName="spaceRect" presStyleCnt="0"/>
      <dgm:spPr/>
    </dgm:pt>
    <dgm:pt modelId="{6B18B36B-BB5A-44F7-9762-580399E3D5DB}" type="pres">
      <dgm:prSet presAssocID="{1411C582-7187-47E0-8FF1-09DA397AD9FC}" presName="parTx" presStyleLbl="revTx" presStyleIdx="0" presStyleCnt="4">
        <dgm:presLayoutVars>
          <dgm:chMax val="0"/>
          <dgm:chPref val="0"/>
        </dgm:presLayoutVars>
      </dgm:prSet>
      <dgm:spPr/>
    </dgm:pt>
    <dgm:pt modelId="{24B799E9-F7DF-40E9-B518-848032E16709}" type="pres">
      <dgm:prSet presAssocID="{1411C582-7187-47E0-8FF1-09DA397AD9FC}" presName="desTx" presStyleLbl="revTx" presStyleIdx="1" presStyleCnt="4">
        <dgm:presLayoutVars/>
      </dgm:prSet>
      <dgm:spPr/>
    </dgm:pt>
    <dgm:pt modelId="{098CC9D0-D474-4B9E-8828-1A3A5D773EC2}" type="pres">
      <dgm:prSet presAssocID="{C5FFDD2B-2EB0-43EE-8B81-310FC0512ED1}" presName="sibTrans" presStyleCnt="0"/>
      <dgm:spPr/>
    </dgm:pt>
    <dgm:pt modelId="{35B819A9-8F6C-4242-8176-384F0E3C18D3}" type="pres">
      <dgm:prSet presAssocID="{FC3EBE52-EFFC-41EF-A289-7D98DCB493AE}" presName="compNode" presStyleCnt="0"/>
      <dgm:spPr/>
    </dgm:pt>
    <dgm:pt modelId="{0071007B-64D8-46BB-82A5-6ACB53B2E802}" type="pres">
      <dgm:prSet presAssocID="{FC3EBE52-EFFC-41EF-A289-7D98DCB493AE}" presName="bgRect" presStyleLbl="bgShp" presStyleIdx="1" presStyleCnt="2"/>
      <dgm:spPr/>
    </dgm:pt>
    <dgm:pt modelId="{94E2ADCD-1045-4574-BC5F-639D5BF25300}" type="pres">
      <dgm:prSet presAssocID="{FC3EBE52-EFFC-41EF-A289-7D98DCB493A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a"/>
        </a:ext>
      </dgm:extLst>
    </dgm:pt>
    <dgm:pt modelId="{D05F3C94-148C-4642-8689-BE7BA9336FDD}" type="pres">
      <dgm:prSet presAssocID="{FC3EBE52-EFFC-41EF-A289-7D98DCB493AE}" presName="spaceRect" presStyleCnt="0"/>
      <dgm:spPr/>
    </dgm:pt>
    <dgm:pt modelId="{770E4418-CAAA-43D9-9A01-1134F1D082F6}" type="pres">
      <dgm:prSet presAssocID="{FC3EBE52-EFFC-41EF-A289-7D98DCB493AE}" presName="parTx" presStyleLbl="revTx" presStyleIdx="2" presStyleCnt="4">
        <dgm:presLayoutVars>
          <dgm:chMax val="0"/>
          <dgm:chPref val="0"/>
        </dgm:presLayoutVars>
      </dgm:prSet>
      <dgm:spPr/>
    </dgm:pt>
    <dgm:pt modelId="{A49F2C1A-B864-4BC1-80F0-E6F4E566C779}" type="pres">
      <dgm:prSet presAssocID="{FC3EBE52-EFFC-41EF-A289-7D98DCB493AE}" presName="desTx" presStyleLbl="revTx" presStyleIdx="3" presStyleCnt="4">
        <dgm:presLayoutVars/>
      </dgm:prSet>
      <dgm:spPr/>
    </dgm:pt>
  </dgm:ptLst>
  <dgm:cxnLst>
    <dgm:cxn modelId="{597EE610-C241-491A-91F2-DF87EAEEF29C}" type="presOf" srcId="{782A06FF-5485-4920-8E89-FB3A84A13469}" destId="{24B799E9-F7DF-40E9-B518-848032E16709}" srcOrd="0" destOrd="1" presId="urn:microsoft.com/office/officeart/2018/2/layout/IconVerticalSolidList"/>
    <dgm:cxn modelId="{CAFB9A21-1647-4A2A-9A7C-9D1916F33F4D}" type="presOf" srcId="{1411C582-7187-47E0-8FF1-09DA397AD9FC}" destId="{6B18B36B-BB5A-44F7-9762-580399E3D5DB}" srcOrd="0" destOrd="0" presId="urn:microsoft.com/office/officeart/2018/2/layout/IconVerticalSolidList"/>
    <dgm:cxn modelId="{E7B21529-D73E-44F4-B8EA-464A1DEB777B}" type="presOf" srcId="{FC3EBE52-EFFC-41EF-A289-7D98DCB493AE}" destId="{770E4418-CAAA-43D9-9A01-1134F1D082F6}" srcOrd="0" destOrd="0" presId="urn:microsoft.com/office/officeart/2018/2/layout/IconVerticalSolidList"/>
    <dgm:cxn modelId="{DAD8216C-7E84-41A2-9B47-901400CC9444}" srcId="{FC3EBE52-EFFC-41EF-A289-7D98DCB493AE}" destId="{5CB84950-E29C-442F-8ED4-DFF35F3C05E0}" srcOrd="1" destOrd="0" parTransId="{5BE85E35-D579-44A7-861E-DEDD6ACCB1C0}" sibTransId="{291A1DDC-EC4D-4EE3-8C1B-ED9609E8FBC9}"/>
    <dgm:cxn modelId="{D35DF16D-88E5-40AF-B934-012079CA2C60}" srcId="{1411C582-7187-47E0-8FF1-09DA397AD9FC}" destId="{20668AF6-2D7B-46D1-802A-296FDEA02A37}" srcOrd="0" destOrd="0" parTransId="{6C8FB9B8-420A-4DB9-BEDA-0E0A163F17C7}" sibTransId="{9BEF16C3-E197-4E46-BB41-06FF4E97CFA6}"/>
    <dgm:cxn modelId="{964C5780-2DA3-4657-A9DB-3191D4747D49}" srcId="{FC3EBE52-EFFC-41EF-A289-7D98DCB493AE}" destId="{BD304AB6-9899-4636-A9D4-75D257272D44}" srcOrd="0" destOrd="0" parTransId="{9FC13A20-3431-49B5-A77D-7B689466CC26}" sibTransId="{CE05520F-2530-4E45-A9CC-8B4A06CE4BFD}"/>
    <dgm:cxn modelId="{D9D99DA4-74B5-4F4C-A79F-776949BFF9D7}" type="presOf" srcId="{BD304AB6-9899-4636-A9D4-75D257272D44}" destId="{A49F2C1A-B864-4BC1-80F0-E6F4E566C779}" srcOrd="0" destOrd="0" presId="urn:microsoft.com/office/officeart/2018/2/layout/IconVerticalSolidList"/>
    <dgm:cxn modelId="{A581AEA5-B6F5-456A-A3D0-8D2C0A3F3788}" srcId="{1411C582-7187-47E0-8FF1-09DA397AD9FC}" destId="{782A06FF-5485-4920-8E89-FB3A84A13469}" srcOrd="1" destOrd="0" parTransId="{D6CD1E7F-464E-4208-9EB5-68D9D969A534}" sibTransId="{611E980F-800E-435F-81F5-2FC3968A5C84}"/>
    <dgm:cxn modelId="{FC4D8FAF-4C2E-4764-A870-B32679ABB3E0}" srcId="{AEF47A90-1CC3-4D86-81FC-46E00A34BF86}" destId="{1411C582-7187-47E0-8FF1-09DA397AD9FC}" srcOrd="0" destOrd="0" parTransId="{DFB1EC95-680E-4105-92A7-62F27B67E609}" sibTransId="{C5FFDD2B-2EB0-43EE-8B81-310FC0512ED1}"/>
    <dgm:cxn modelId="{24CEE8B5-E2E2-4563-B623-D084A1465E1C}" type="presOf" srcId="{20668AF6-2D7B-46D1-802A-296FDEA02A37}" destId="{24B799E9-F7DF-40E9-B518-848032E16709}" srcOrd="0" destOrd="0" presId="urn:microsoft.com/office/officeart/2018/2/layout/IconVerticalSolidList"/>
    <dgm:cxn modelId="{542C32CB-EE96-43B6-A91D-5D1EA76F1A23}" type="presOf" srcId="{AEF47A90-1CC3-4D86-81FC-46E00A34BF86}" destId="{61A2AE94-722B-4690-946E-2FFD7113A8E9}" srcOrd="0" destOrd="0" presId="urn:microsoft.com/office/officeart/2018/2/layout/IconVerticalSolidList"/>
    <dgm:cxn modelId="{9C1E53DF-30CD-4192-85E2-9434F066044A}" srcId="{AEF47A90-1CC3-4D86-81FC-46E00A34BF86}" destId="{FC3EBE52-EFFC-41EF-A289-7D98DCB493AE}" srcOrd="1" destOrd="0" parTransId="{3CD7F922-660B-405A-9E6C-A1DC1BE5E3E6}" sibTransId="{B1B3C7F4-82A9-4BF8-B386-F9C918347792}"/>
    <dgm:cxn modelId="{B30AC5FB-DA4C-4AB8-8DAC-EE448A3E175E}" type="presOf" srcId="{5CB84950-E29C-442F-8ED4-DFF35F3C05E0}" destId="{A49F2C1A-B864-4BC1-80F0-E6F4E566C779}" srcOrd="0" destOrd="1" presId="urn:microsoft.com/office/officeart/2018/2/layout/IconVerticalSolidList"/>
    <dgm:cxn modelId="{815B9130-C3F7-4CEC-93EB-BF0C46F47078}" type="presParOf" srcId="{61A2AE94-722B-4690-946E-2FFD7113A8E9}" destId="{462BBFC2-477C-4627-9681-1C9C772F1226}" srcOrd="0" destOrd="0" presId="urn:microsoft.com/office/officeart/2018/2/layout/IconVerticalSolidList"/>
    <dgm:cxn modelId="{DDA71F85-293F-462E-B98F-918D4B4D3FC5}" type="presParOf" srcId="{462BBFC2-477C-4627-9681-1C9C772F1226}" destId="{90BF3240-88ED-4216-B671-4A5DDE3752EF}" srcOrd="0" destOrd="0" presId="urn:microsoft.com/office/officeart/2018/2/layout/IconVerticalSolidList"/>
    <dgm:cxn modelId="{BF62A5B8-7067-466A-9B2F-1C62B3310481}" type="presParOf" srcId="{462BBFC2-477C-4627-9681-1C9C772F1226}" destId="{5F9A992A-4B98-495B-86DC-F6E0AC3E4094}" srcOrd="1" destOrd="0" presId="urn:microsoft.com/office/officeart/2018/2/layout/IconVerticalSolidList"/>
    <dgm:cxn modelId="{98CE2402-88F8-4548-A7DF-5BF4F6190CFB}" type="presParOf" srcId="{462BBFC2-477C-4627-9681-1C9C772F1226}" destId="{C15EF2F2-7251-4B20-BC32-5F2C258DE6D1}" srcOrd="2" destOrd="0" presId="urn:microsoft.com/office/officeart/2018/2/layout/IconVerticalSolidList"/>
    <dgm:cxn modelId="{DF73BB1B-70AE-477F-BCCD-C605EB944BB4}" type="presParOf" srcId="{462BBFC2-477C-4627-9681-1C9C772F1226}" destId="{6B18B36B-BB5A-44F7-9762-580399E3D5DB}" srcOrd="3" destOrd="0" presId="urn:microsoft.com/office/officeart/2018/2/layout/IconVerticalSolidList"/>
    <dgm:cxn modelId="{68930F8B-3818-4A9F-9C05-42A057E6A010}" type="presParOf" srcId="{462BBFC2-477C-4627-9681-1C9C772F1226}" destId="{24B799E9-F7DF-40E9-B518-848032E16709}" srcOrd="4" destOrd="0" presId="urn:microsoft.com/office/officeart/2018/2/layout/IconVerticalSolidList"/>
    <dgm:cxn modelId="{820FDC68-348B-49EA-9C8E-9A85F5C90E25}" type="presParOf" srcId="{61A2AE94-722B-4690-946E-2FFD7113A8E9}" destId="{098CC9D0-D474-4B9E-8828-1A3A5D773EC2}" srcOrd="1" destOrd="0" presId="urn:microsoft.com/office/officeart/2018/2/layout/IconVerticalSolidList"/>
    <dgm:cxn modelId="{039026DD-059A-41E8-820F-25F132EA4444}" type="presParOf" srcId="{61A2AE94-722B-4690-946E-2FFD7113A8E9}" destId="{35B819A9-8F6C-4242-8176-384F0E3C18D3}" srcOrd="2" destOrd="0" presId="urn:microsoft.com/office/officeart/2018/2/layout/IconVerticalSolidList"/>
    <dgm:cxn modelId="{F0FFDBC2-C752-4E44-9613-1940F88EECF4}" type="presParOf" srcId="{35B819A9-8F6C-4242-8176-384F0E3C18D3}" destId="{0071007B-64D8-46BB-82A5-6ACB53B2E802}" srcOrd="0" destOrd="0" presId="urn:microsoft.com/office/officeart/2018/2/layout/IconVerticalSolidList"/>
    <dgm:cxn modelId="{EF81AACE-78BB-45BD-BD67-0652A5E34F9E}" type="presParOf" srcId="{35B819A9-8F6C-4242-8176-384F0E3C18D3}" destId="{94E2ADCD-1045-4574-BC5F-639D5BF25300}" srcOrd="1" destOrd="0" presId="urn:microsoft.com/office/officeart/2018/2/layout/IconVerticalSolidList"/>
    <dgm:cxn modelId="{0457F0CD-7F9F-4EF7-8F6C-799C3F7466A0}" type="presParOf" srcId="{35B819A9-8F6C-4242-8176-384F0E3C18D3}" destId="{D05F3C94-148C-4642-8689-BE7BA9336FDD}" srcOrd="2" destOrd="0" presId="urn:microsoft.com/office/officeart/2018/2/layout/IconVerticalSolidList"/>
    <dgm:cxn modelId="{FDBEFE86-D2B5-4451-BD9C-E55167BC9B76}" type="presParOf" srcId="{35B819A9-8F6C-4242-8176-384F0E3C18D3}" destId="{770E4418-CAAA-43D9-9A01-1134F1D082F6}" srcOrd="3" destOrd="0" presId="urn:microsoft.com/office/officeart/2018/2/layout/IconVerticalSolidList"/>
    <dgm:cxn modelId="{F1B25F51-A9C9-4B79-A596-CBC580418168}" type="presParOf" srcId="{35B819A9-8F6C-4242-8176-384F0E3C18D3}" destId="{A49F2C1A-B864-4BC1-80F0-E6F4E566C779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74996-63B8-41E3-B94D-2B21E28D0A3B}">
      <dsp:nvSpPr>
        <dsp:cNvPr id="0" name=""/>
        <dsp:cNvSpPr/>
      </dsp:nvSpPr>
      <dsp:spPr>
        <a:xfrm>
          <a:off x="0" y="2288"/>
          <a:ext cx="6364224" cy="11598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501D6-E0E6-4EAA-B23F-1D4D311DA968}">
      <dsp:nvSpPr>
        <dsp:cNvPr id="0" name=""/>
        <dsp:cNvSpPr/>
      </dsp:nvSpPr>
      <dsp:spPr>
        <a:xfrm>
          <a:off x="350852" y="263253"/>
          <a:ext cx="637913" cy="6379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A4370-B35E-4447-BCBD-B75D7D5724AF}">
      <dsp:nvSpPr>
        <dsp:cNvPr id="0" name=""/>
        <dsp:cNvSpPr/>
      </dsp:nvSpPr>
      <dsp:spPr>
        <a:xfrm>
          <a:off x="1339618" y="2288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noProof="0" dirty="0"/>
            <a:t>Solución universal: cualquier parcela en cualquier lugar con histórico desde 2018</a:t>
          </a:r>
        </a:p>
      </dsp:txBody>
      <dsp:txXfrm>
        <a:off x="1339618" y="2288"/>
        <a:ext cx="5024605" cy="1159843"/>
      </dsp:txXfrm>
    </dsp:sp>
    <dsp:sp modelId="{3AEE62F9-DD9C-4580-8F51-EB363DC9E6A2}">
      <dsp:nvSpPr>
        <dsp:cNvPr id="0" name=""/>
        <dsp:cNvSpPr/>
      </dsp:nvSpPr>
      <dsp:spPr>
        <a:xfrm>
          <a:off x="0" y="1452092"/>
          <a:ext cx="6364224" cy="11598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EFC5B-88FB-49C6-94B9-0F11999355AB}">
      <dsp:nvSpPr>
        <dsp:cNvPr id="0" name=""/>
        <dsp:cNvSpPr/>
      </dsp:nvSpPr>
      <dsp:spPr>
        <a:xfrm>
          <a:off x="350852" y="1713057"/>
          <a:ext cx="637913" cy="63791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64E14D-0BC6-4EBC-9F8B-031ADD01DFD2}">
      <dsp:nvSpPr>
        <dsp:cNvPr id="0" name=""/>
        <dsp:cNvSpPr/>
      </dsp:nvSpPr>
      <dsp:spPr>
        <a:xfrm>
          <a:off x="1339618" y="1452092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noProof="0" dirty="0"/>
            <a:t>Dato </a:t>
          </a:r>
          <a:r>
            <a:rPr lang="es-ES" sz="2100" kern="1200" noProof="0" dirty="0" err="1"/>
            <a:t>intercalibrado</a:t>
          </a:r>
          <a:r>
            <a:rPr lang="es-ES" sz="2100" kern="1200" noProof="0" dirty="0"/>
            <a:t>: mismo sensor a lo largo del tiempo y el espacio</a:t>
          </a:r>
        </a:p>
      </dsp:txBody>
      <dsp:txXfrm>
        <a:off x="1339618" y="1452092"/>
        <a:ext cx="5024605" cy="1159843"/>
      </dsp:txXfrm>
    </dsp:sp>
    <dsp:sp modelId="{3A1668A0-FA49-4E5C-B675-4F974C382F60}">
      <dsp:nvSpPr>
        <dsp:cNvPr id="0" name=""/>
        <dsp:cNvSpPr/>
      </dsp:nvSpPr>
      <dsp:spPr>
        <a:xfrm>
          <a:off x="0" y="2901896"/>
          <a:ext cx="6364224" cy="115984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4A6986-9507-41C9-8DD2-AAFF8CC33412}">
      <dsp:nvSpPr>
        <dsp:cNvPr id="0" name=""/>
        <dsp:cNvSpPr/>
      </dsp:nvSpPr>
      <dsp:spPr>
        <a:xfrm>
          <a:off x="350852" y="3162861"/>
          <a:ext cx="637913" cy="63791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8239E-F4D0-4482-9C1B-F7A454A4A7AA}">
      <dsp:nvSpPr>
        <dsp:cNvPr id="0" name=""/>
        <dsp:cNvSpPr/>
      </dsp:nvSpPr>
      <dsp:spPr>
        <a:xfrm>
          <a:off x="1339618" y="2901896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noProof="0" dirty="0"/>
            <a:t>Mismo proceso de datos: Sin particularidades de máquinas fabricantes…</a:t>
          </a:r>
        </a:p>
      </dsp:txBody>
      <dsp:txXfrm>
        <a:off x="1339618" y="2901896"/>
        <a:ext cx="5024605" cy="1159843"/>
      </dsp:txXfrm>
    </dsp:sp>
    <dsp:sp modelId="{A9E1D715-6C14-44BD-AF90-DC624FC57C77}">
      <dsp:nvSpPr>
        <dsp:cNvPr id="0" name=""/>
        <dsp:cNvSpPr/>
      </dsp:nvSpPr>
      <dsp:spPr>
        <a:xfrm>
          <a:off x="0" y="4351700"/>
          <a:ext cx="6364224" cy="115984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2F480-3598-42DE-8B19-CD2AFC3CD7F6}">
      <dsp:nvSpPr>
        <dsp:cNvPr id="0" name=""/>
        <dsp:cNvSpPr/>
      </dsp:nvSpPr>
      <dsp:spPr>
        <a:xfrm>
          <a:off x="350852" y="4612665"/>
          <a:ext cx="637913" cy="63791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E2054E-6631-42A4-8F9A-F12B1F821B0C}">
      <dsp:nvSpPr>
        <dsp:cNvPr id="0" name=""/>
        <dsp:cNvSpPr/>
      </dsp:nvSpPr>
      <dsp:spPr>
        <a:xfrm>
          <a:off x="1339618" y="4351700"/>
          <a:ext cx="2863900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noProof="0" dirty="0"/>
            <a:t>Resolución espacial potencialmente más alta:</a:t>
          </a:r>
        </a:p>
      </dsp:txBody>
      <dsp:txXfrm>
        <a:off x="1339618" y="4351700"/>
        <a:ext cx="2863900" cy="1159843"/>
      </dsp:txXfrm>
    </dsp:sp>
    <dsp:sp modelId="{0AE0050C-2386-46D5-9941-09EFE1990DB8}">
      <dsp:nvSpPr>
        <dsp:cNvPr id="0" name=""/>
        <dsp:cNvSpPr/>
      </dsp:nvSpPr>
      <dsp:spPr>
        <a:xfrm>
          <a:off x="4203519" y="4351700"/>
          <a:ext cx="2160704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noProof="0" dirty="0"/>
            <a:t>100 </a:t>
          </a:r>
          <a:r>
            <a:rPr lang="es-ES" sz="1300" kern="1200" noProof="0" dirty="0" err="1"/>
            <a:t>ptos</a:t>
          </a:r>
          <a:r>
            <a:rPr lang="es-ES" sz="1300" kern="1200" noProof="0" dirty="0"/>
            <a:t>./ha para Sentinel-2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noProof="0" dirty="0"/>
            <a:t>1000 </a:t>
          </a:r>
          <a:r>
            <a:rPr lang="es-ES" sz="1300" kern="1200" noProof="0" dirty="0" err="1"/>
            <a:t>ptos</a:t>
          </a:r>
          <a:r>
            <a:rPr lang="es-ES" sz="1300" kern="1200" noProof="0" dirty="0"/>
            <a:t>./ha para </a:t>
          </a:r>
          <a:r>
            <a:rPr lang="es-ES" sz="1300" kern="1200" noProof="0" dirty="0" err="1"/>
            <a:t>Planet</a:t>
          </a:r>
          <a:r>
            <a:rPr lang="es-ES" sz="1300" kern="1200" noProof="0" dirty="0"/>
            <a:t>.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noProof="0" dirty="0"/>
            <a:t>500 </a:t>
          </a:r>
          <a:r>
            <a:rPr lang="es-ES" sz="1300" kern="1200" noProof="0" dirty="0" err="1"/>
            <a:t>ptos</a:t>
          </a:r>
          <a:r>
            <a:rPr lang="es-ES" sz="1300" kern="1200" noProof="0" dirty="0"/>
            <a:t>./ha para una cosechadora</a:t>
          </a:r>
        </a:p>
      </dsp:txBody>
      <dsp:txXfrm>
        <a:off x="4203519" y="4351700"/>
        <a:ext cx="2160704" cy="11598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F3240-88ED-4216-B671-4A5DDE3752EF}">
      <dsp:nvSpPr>
        <dsp:cNvPr id="0" name=""/>
        <dsp:cNvSpPr/>
      </dsp:nvSpPr>
      <dsp:spPr>
        <a:xfrm>
          <a:off x="0" y="710937"/>
          <a:ext cx="11093450" cy="13125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A992A-4B98-495B-86DC-F6E0AC3E4094}">
      <dsp:nvSpPr>
        <dsp:cNvPr id="0" name=""/>
        <dsp:cNvSpPr/>
      </dsp:nvSpPr>
      <dsp:spPr>
        <a:xfrm>
          <a:off x="397031" y="1006249"/>
          <a:ext cx="721875" cy="721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18B36B-BB5A-44F7-9762-580399E3D5DB}">
      <dsp:nvSpPr>
        <dsp:cNvPr id="0" name=""/>
        <dsp:cNvSpPr/>
      </dsp:nvSpPr>
      <dsp:spPr>
        <a:xfrm>
          <a:off x="1515937" y="710937"/>
          <a:ext cx="4992052" cy="13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906" tIns="138906" rIns="138906" bIns="13890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Balance de </a:t>
          </a:r>
          <a:r>
            <a:rPr lang="en-GB" sz="2400" kern="1200" dirty="0" err="1"/>
            <a:t>masas</a:t>
          </a:r>
          <a:r>
            <a:rPr lang="en-GB" sz="2400" kern="1200" dirty="0"/>
            <a:t> de </a:t>
          </a:r>
          <a:r>
            <a:rPr lang="en-GB" sz="2400" kern="1200" dirty="0" err="1"/>
            <a:t>nutrientes</a:t>
          </a:r>
          <a:r>
            <a:rPr lang="en-GB" sz="2400" kern="1200" dirty="0"/>
            <a:t> (</a:t>
          </a:r>
          <a:r>
            <a:rPr lang="en-GB" sz="2400" kern="1200" dirty="0" err="1"/>
            <a:t>extracciones</a:t>
          </a:r>
          <a:r>
            <a:rPr lang="en-GB" sz="2400" kern="1200" dirty="0"/>
            <a:t> del </a:t>
          </a:r>
          <a:r>
            <a:rPr lang="en-GB" sz="2400" kern="1200" dirty="0" err="1"/>
            <a:t>cultivo</a:t>
          </a:r>
          <a:r>
            <a:rPr lang="en-GB" sz="2400" kern="1200" dirty="0"/>
            <a:t>) a </a:t>
          </a:r>
          <a:r>
            <a:rPr lang="en-GB" sz="2400" kern="1200" dirty="0" err="1"/>
            <a:t>partir</a:t>
          </a:r>
          <a:r>
            <a:rPr lang="en-GB" sz="2400" kern="1200" dirty="0"/>
            <a:t> de un </a:t>
          </a:r>
          <a:r>
            <a:rPr lang="en-GB" sz="2400" kern="1200" dirty="0" err="1"/>
            <a:t>objetivo</a:t>
          </a:r>
          <a:r>
            <a:rPr lang="en-GB" sz="2400" kern="1200" dirty="0"/>
            <a:t> de </a:t>
          </a:r>
          <a:r>
            <a:rPr lang="en-GB" sz="2400" kern="1200" dirty="0" err="1"/>
            <a:t>producción</a:t>
          </a:r>
          <a:r>
            <a:rPr lang="en-GB" sz="2400" kern="1200" dirty="0"/>
            <a:t>. </a:t>
          </a:r>
          <a:endParaRPr lang="en-US" sz="2400" kern="1200" dirty="0"/>
        </a:p>
      </dsp:txBody>
      <dsp:txXfrm>
        <a:off x="1515937" y="710937"/>
        <a:ext cx="4992052" cy="1312500"/>
      </dsp:txXfrm>
    </dsp:sp>
    <dsp:sp modelId="{24B799E9-F7DF-40E9-B518-848032E16709}">
      <dsp:nvSpPr>
        <dsp:cNvPr id="0" name=""/>
        <dsp:cNvSpPr/>
      </dsp:nvSpPr>
      <dsp:spPr>
        <a:xfrm>
          <a:off x="6507990" y="710937"/>
          <a:ext cx="4585460" cy="13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906" tIns="138906" rIns="138906" bIns="13890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 dirty="0" err="1"/>
            <a:t>Apoyado</a:t>
          </a:r>
          <a:r>
            <a:rPr lang="en-GB" sz="1800" kern="1200" dirty="0"/>
            <a:t> </a:t>
          </a:r>
          <a:r>
            <a:rPr lang="en-GB" sz="1800" kern="1200" dirty="0" err="1"/>
            <a:t>en</a:t>
          </a:r>
          <a:r>
            <a:rPr lang="en-GB" sz="1800" kern="1200" dirty="0"/>
            <a:t> </a:t>
          </a:r>
          <a:r>
            <a:rPr lang="en-GB" sz="1800" kern="1200" dirty="0" err="1"/>
            <a:t>datos</a:t>
          </a:r>
          <a:r>
            <a:rPr lang="en-GB" sz="1800" kern="1200" dirty="0"/>
            <a:t> de </a:t>
          </a:r>
          <a:r>
            <a:rPr lang="en-GB" sz="1800" kern="1200" dirty="0" err="1"/>
            <a:t>suelo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 dirty="0"/>
            <a:t>Sin </a:t>
          </a:r>
          <a:r>
            <a:rPr lang="en-GB" sz="1800" kern="1200" dirty="0" err="1"/>
            <a:t>datos</a:t>
          </a:r>
          <a:r>
            <a:rPr lang="en-GB" sz="1800" kern="1200" dirty="0"/>
            <a:t> de </a:t>
          </a:r>
          <a:r>
            <a:rPr lang="en-GB" sz="1800" kern="1200" dirty="0" err="1"/>
            <a:t>suelo</a:t>
          </a:r>
          <a:r>
            <a:rPr lang="en-GB" sz="1800" kern="1200" dirty="0"/>
            <a:t> que </a:t>
          </a:r>
          <a:r>
            <a:rPr lang="en-GB" sz="1800" kern="1200" dirty="0" err="1"/>
            <a:t>modifiquen</a:t>
          </a:r>
          <a:r>
            <a:rPr lang="en-GB" sz="1800" kern="1200" dirty="0"/>
            <a:t>. (</a:t>
          </a:r>
          <a:r>
            <a:rPr lang="en-GB" sz="1800" kern="1200" dirty="0" err="1"/>
            <a:t>estrategia</a:t>
          </a:r>
          <a:r>
            <a:rPr lang="en-GB" sz="1800" kern="1200" dirty="0"/>
            <a:t> de </a:t>
          </a:r>
          <a:r>
            <a:rPr lang="en-GB" sz="1800" kern="1200" dirty="0" err="1"/>
            <a:t>mantenimiento</a:t>
          </a:r>
          <a:r>
            <a:rPr lang="en-GB" sz="1800" kern="1200" dirty="0"/>
            <a:t>)</a:t>
          </a:r>
          <a:endParaRPr lang="en-US" sz="1800" kern="1200" dirty="0"/>
        </a:p>
      </dsp:txBody>
      <dsp:txXfrm>
        <a:off x="6507990" y="710937"/>
        <a:ext cx="4585460" cy="1312500"/>
      </dsp:txXfrm>
    </dsp:sp>
    <dsp:sp modelId="{0071007B-64D8-46BB-82A5-6ACB53B2E802}">
      <dsp:nvSpPr>
        <dsp:cNvPr id="0" name=""/>
        <dsp:cNvSpPr/>
      </dsp:nvSpPr>
      <dsp:spPr>
        <a:xfrm>
          <a:off x="0" y="2351562"/>
          <a:ext cx="11093450" cy="13125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2ADCD-1045-4574-BC5F-639D5BF25300}">
      <dsp:nvSpPr>
        <dsp:cNvPr id="0" name=""/>
        <dsp:cNvSpPr/>
      </dsp:nvSpPr>
      <dsp:spPr>
        <a:xfrm>
          <a:off x="397031" y="2646875"/>
          <a:ext cx="721875" cy="721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E4418-CAAA-43D9-9A01-1134F1D082F6}">
      <dsp:nvSpPr>
        <dsp:cNvPr id="0" name=""/>
        <dsp:cNvSpPr/>
      </dsp:nvSpPr>
      <dsp:spPr>
        <a:xfrm>
          <a:off x="1515937" y="2351562"/>
          <a:ext cx="4992052" cy="13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906" tIns="138906" rIns="138906" bIns="13890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Observación</a:t>
          </a:r>
          <a:r>
            <a:rPr lang="en-GB" sz="2400" kern="1200" dirty="0"/>
            <a:t> </a:t>
          </a:r>
          <a:r>
            <a:rPr lang="en-GB" sz="2400" kern="1200" dirty="0" err="1"/>
            <a:t>directa</a:t>
          </a:r>
          <a:r>
            <a:rPr lang="en-GB" sz="2400" kern="1200" dirty="0"/>
            <a:t> del </a:t>
          </a:r>
          <a:r>
            <a:rPr lang="en-GB" sz="2400" kern="1200" dirty="0" err="1"/>
            <a:t>estado</a:t>
          </a:r>
          <a:r>
            <a:rPr lang="en-GB" sz="2400" kern="1200" dirty="0"/>
            <a:t> </a:t>
          </a:r>
          <a:r>
            <a:rPr lang="en-GB" sz="2400" kern="1200" dirty="0" err="1"/>
            <a:t>nutricional</a:t>
          </a:r>
          <a:r>
            <a:rPr lang="en-GB" sz="2400" kern="1200" dirty="0"/>
            <a:t> del </a:t>
          </a:r>
          <a:r>
            <a:rPr lang="en-GB" sz="2400" kern="1200" dirty="0" err="1"/>
            <a:t>cultivo</a:t>
          </a:r>
          <a:r>
            <a:rPr lang="en-GB" sz="2400" kern="1200" dirty="0"/>
            <a:t> (</a:t>
          </a:r>
          <a:r>
            <a:rPr lang="en-GB" sz="2400" kern="1200" dirty="0" err="1"/>
            <a:t>detección</a:t>
          </a:r>
          <a:r>
            <a:rPr lang="en-GB" sz="2400" kern="1200" dirty="0"/>
            <a:t> de </a:t>
          </a:r>
          <a:r>
            <a:rPr lang="en-GB" sz="2400" kern="1200" dirty="0" err="1"/>
            <a:t>carencias</a:t>
          </a:r>
          <a:r>
            <a:rPr lang="en-GB" sz="2400" kern="1200" dirty="0"/>
            <a:t>) </a:t>
          </a:r>
          <a:endParaRPr lang="en-US" sz="2400" kern="1200" dirty="0"/>
        </a:p>
      </dsp:txBody>
      <dsp:txXfrm>
        <a:off x="1515937" y="2351562"/>
        <a:ext cx="4992052" cy="1312500"/>
      </dsp:txXfrm>
    </dsp:sp>
    <dsp:sp modelId="{A49F2C1A-B864-4BC1-80F0-E6F4E566C779}">
      <dsp:nvSpPr>
        <dsp:cNvPr id="0" name=""/>
        <dsp:cNvSpPr/>
      </dsp:nvSpPr>
      <dsp:spPr>
        <a:xfrm>
          <a:off x="6507990" y="2351562"/>
          <a:ext cx="4585460" cy="13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906" tIns="138906" rIns="138906" bIns="13890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 err="1"/>
            <a:t>Análisis</a:t>
          </a:r>
          <a:r>
            <a:rPr lang="en-GB" sz="1800" kern="1200" dirty="0"/>
            <a:t> de </a:t>
          </a:r>
          <a:r>
            <a:rPr lang="en-GB" sz="1800" kern="1200" dirty="0" err="1"/>
            <a:t>tejidos</a:t>
          </a:r>
          <a:r>
            <a:rPr lang="en-GB" sz="1800" kern="1200" dirty="0"/>
            <a:t> o de </a:t>
          </a:r>
          <a:r>
            <a:rPr lang="en-GB" sz="1800" kern="1200" dirty="0" err="1"/>
            <a:t>solución</a:t>
          </a:r>
          <a:r>
            <a:rPr lang="en-GB" sz="1800" kern="1200" dirty="0"/>
            <a:t> del </a:t>
          </a:r>
          <a:r>
            <a:rPr lang="en-GB" sz="1800" kern="1200" dirty="0" err="1"/>
            <a:t>suelo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 err="1"/>
            <a:t>Datos</a:t>
          </a:r>
          <a:r>
            <a:rPr lang="en-GB" sz="1800" kern="1200" dirty="0"/>
            <a:t> </a:t>
          </a:r>
          <a:r>
            <a:rPr lang="en-GB" sz="1800" kern="1200" dirty="0" err="1"/>
            <a:t>multiespectrales</a:t>
          </a:r>
          <a:r>
            <a:rPr lang="en-GB" sz="1800" kern="1200" dirty="0"/>
            <a:t> </a:t>
          </a:r>
          <a:r>
            <a:rPr lang="en-GB" sz="1800" kern="1200" dirty="0" err="1"/>
            <a:t>proximales</a:t>
          </a:r>
          <a:r>
            <a:rPr lang="en-GB" sz="1800" kern="1200" dirty="0"/>
            <a:t> o </a:t>
          </a:r>
          <a:r>
            <a:rPr lang="en-GB" sz="1800" kern="1200" dirty="0" err="1"/>
            <a:t>aerotransportados</a:t>
          </a:r>
          <a:endParaRPr lang="en-US" sz="1800" kern="1200" dirty="0"/>
        </a:p>
      </dsp:txBody>
      <dsp:txXfrm>
        <a:off x="6507990" y="2351562"/>
        <a:ext cx="4585460" cy="131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099B1-E87C-4F0D-8ACB-80B8140BBE4A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7DDBC-C6D9-4125-8E25-A853C21367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6008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38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647E7E-FCC8-4A44-B0B9-4800DF7EB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43A05E-259C-4B41-A9A2-2E49E4765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3F3C07-BE8D-4795-9271-FEE882D55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FD4A14-8A14-4C11-8CE0-1AEA70519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AFA048-7BE4-41B3-BA9B-BE7E0A480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0709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CB068F-4874-4AE9-B745-77A46FF4D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171EE5-CF46-4609-B846-109BA9081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6CAE30-E859-4DF1-B635-4743B4791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EE01FC7-8387-4791-8909-FE41D5A72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099C41-0400-42D2-839B-5BB92B7A3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4644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FB97A9-E109-4184-BEC5-E7E5AAE01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035438-A040-443B-A2D7-AABAB9D7C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CBAF2B-2991-4B46-89AC-559E5E64F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470C31-15E5-4253-94C5-720AD02B7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01A6AF-4A80-4085-AFC3-FC1EA5AE6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468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8AD21A-66C4-486B-9C69-A9D5AC8AA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7B0530-F4B8-45C8-B5AF-E0D5815B09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514C09A-B2FD-40F2-8969-188A3D2AE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786F66-96E7-4E61-9826-7B42C585F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131AC9-B5D1-47BE-84DC-F5175A0A1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E862C91-BDC7-4854-BF40-F318FB9FF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346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B498D-C5A2-4B93-A042-9E5996293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5237C8-8E59-4E51-81E7-77CE29A7B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193B9B-F850-412C-8D93-D7300577B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3C7C81B-82C4-4397-A354-1844A19980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4EAA70-B073-4E21-9B42-32A73EA7C5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0BBDB3F-B74B-4F1E-8E48-5B53FD747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428CC79-0639-484B-95F8-0087253E8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31820A8-2C81-47A2-90C8-2B238936A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43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A49D61-9ED6-4F56-9A13-3F41B81D4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E218078-8E05-4C12-B78F-4DB5D6D8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B6EF7DE-59C1-4A93-8928-B569EC352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07827DF-9EB6-4BC4-8B7B-267E0A9E2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217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D6FE177-AC25-4A47-BD98-C3450A0F8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674FA1F-2929-4BDA-B529-267C9A539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64BAFE-6DA3-4A6D-97AA-A07F1262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8061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684BEE-0921-49C4-BC96-0E11979DE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91A371-21D2-4FA3-A985-6B3D5DFA0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BEEFDC-B6DC-4734-A907-1E1609E6A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FBEB086-AC21-4131-BC47-D86FECCEB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6E6852-FA09-4DA5-80F1-442A530A5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7D216B-B6FF-4348-A0A6-FAEAB2A18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4462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FE78B-4188-4C78-8E0D-02A6FED42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D9274F8-75CC-4953-A7EC-E7CE13A0D1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21246C3-6795-4950-BC1D-1DB2BD471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2159C9-5A4B-4744-87AA-06424C8D5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25163E-A80D-43F8-9328-39AD5C91A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45BFE7-4364-4BB1-8F43-791FC435A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4078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F64B04-35A2-4A4C-85DA-5F97CDB30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85F98AA-24D5-4063-8A56-D3A289CFC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C29208-4BD5-4109-A826-55A434B59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D1F32D-36D2-438A-8928-7FD480303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F284991-69C4-4F64-BF91-3DF11E906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891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A31A28-CC9E-4A9B-9C44-D085AB2C4E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65C2FD7-49EC-4CF4-8FAD-DCCE9E3EA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878F17-DB60-4F49-9476-57DF91448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88F61-3791-4D5F-AE97-FF4D99DF5604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F7E52A-069B-4416-A71F-E0A48A28B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4B8BEF-6A48-41AC-8810-2B68CD63C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8729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275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89" b="1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5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89" b="1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7378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6371" y="699266"/>
            <a:ext cx="5227618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72877" y="1628117"/>
            <a:ext cx="10291188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7491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6371" y="699266"/>
            <a:ext cx="5227618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3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3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4091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5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6371" y="699266"/>
            <a:ext cx="5227618" cy="275332"/>
          </a:xfrm>
        </p:spPr>
        <p:txBody>
          <a:bodyPr lIns="0" tIns="0" rIns="0" bIns="0"/>
          <a:lstStyle>
            <a:lvl1pPr>
              <a:defRPr sz="1789" b="1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9973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6453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6567614-17FD-4910-A774-F66D1CAE7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C19FE37-4026-4239-8768-EB3C68448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8613A2-5F0C-4D01-89D5-C7B29CCBC9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88F61-3791-4D5F-AE97-FF4D99DF5604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2D4632-1376-4174-B4F4-FAB6D7AC0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0C8317-580F-4D43-97C9-7684A500E2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62A7B-FD17-433E-802F-6079B6A789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386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5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36371" y="699266"/>
            <a:ext cx="5227618" cy="453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1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72877" y="1628117"/>
            <a:ext cx="10291188" cy="453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1" i="0">
                <a:solidFill>
                  <a:srgbClr val="231F20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832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nafgarda@itacyl.es" TargetMode="Externa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4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7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hyperlink" Target="https://www.sativum.es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hyperlink" Target="https://doi.org/10.1038/ngeo325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E41B9FF-6D47-424C-8FC1-3D07B7924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71687" y="1247775"/>
            <a:ext cx="7724776" cy="3067049"/>
          </a:xfrm>
          <a:solidFill>
            <a:schemeClr val="bg1">
              <a:alpha val="62000"/>
            </a:schemeClr>
          </a:solidFill>
        </p:spPr>
        <p:txBody>
          <a:bodyPr anchor="ctr" anchorCtr="0">
            <a:noAutofit/>
          </a:bodyPr>
          <a:lstStyle/>
          <a:p>
            <a:r>
              <a:rPr lang="es-ES" sz="4300" dirty="0"/>
              <a:t>AVANCES TECNOLÓGICOS EN LA APLICACIÓN</a:t>
            </a:r>
            <a:br>
              <a:rPr lang="es-ES" sz="4300" dirty="0"/>
            </a:br>
            <a:r>
              <a:rPr lang="es-ES" sz="4300" dirty="0"/>
              <a:t>DE FERTILIZANTES EN LOS CULTIVOS.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03" y="5526970"/>
            <a:ext cx="5866744" cy="12245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3862388" y="4775791"/>
            <a:ext cx="4143375" cy="4001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2000" dirty="0"/>
              <a:t>David A. Nafría </a:t>
            </a:r>
            <a:r>
              <a:rPr lang="es-ES" sz="2000" dirty="0">
                <a:hlinkClick r:id="rId5"/>
              </a:rPr>
              <a:t>nafgarda@itacyl.es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19846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ESA - Galileo satellite">
            <a:extLst>
              <a:ext uri="{FF2B5EF4-FFF2-40B4-BE49-F238E27FC236}">
                <a16:creationId xmlns:a16="http://schemas.microsoft.com/office/drawing/2014/main" id="{A2ED2884-9BE2-40A1-8A26-F35C22267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48" y="4541560"/>
            <a:ext cx="6006164" cy="231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0248FAE-7565-46D8-9399-C6508492D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15501" cy="1325563"/>
          </a:xfrm>
        </p:spPr>
        <p:txBody>
          <a:bodyPr/>
          <a:lstStyle/>
          <a:p>
            <a:r>
              <a:rPr lang="es-ES" dirty="0"/>
              <a:t>¿Qué hacemos en relación con la fertilización?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31EE17-2CED-4231-BAFB-65D9E0C89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112" y="1936674"/>
            <a:ext cx="7211728" cy="4351338"/>
          </a:xfrm>
        </p:spPr>
        <p:txBody>
          <a:bodyPr/>
          <a:lstStyle/>
          <a:p>
            <a:r>
              <a:rPr lang="es-ES" dirty="0"/>
              <a:t>Servicios de apoyo a la agricultura de precisión</a:t>
            </a:r>
          </a:p>
          <a:p>
            <a:pPr lvl="1"/>
            <a:r>
              <a:rPr lang="es-ES" dirty="0"/>
              <a:t>Red GNSS de Castilla y León (RTK)</a:t>
            </a:r>
          </a:p>
          <a:p>
            <a:pPr lvl="1"/>
            <a:r>
              <a:rPr lang="es-ES" dirty="0"/>
              <a:t>Mapeado de fincas y creación de mapas de dosificación variable</a:t>
            </a:r>
          </a:p>
          <a:p>
            <a:r>
              <a:rPr lang="es-ES" dirty="0"/>
              <a:t>Herramienta para la elaboración de planes de abonado oficial en España</a:t>
            </a:r>
          </a:p>
          <a:p>
            <a:r>
              <a:rPr lang="es-ES" dirty="0"/>
              <a:t>Ensayos de cultivos ya sea de forma directa o indirecta con fabricantes de fertilizantes y </a:t>
            </a:r>
            <a:r>
              <a:rPr lang="es-ES" dirty="0" err="1"/>
              <a:t>bioestimulantes</a:t>
            </a:r>
            <a:endParaRPr lang="es-ES" dirty="0"/>
          </a:p>
          <a:p>
            <a:endParaRPr lang="es-ES" dirty="0"/>
          </a:p>
        </p:txBody>
      </p:sp>
      <p:pic>
        <p:nvPicPr>
          <p:cNvPr id="5122" name="Picture 2" descr="Finca Zamadueñas: 80 hectáreas para la experimentación agraria al servicio  del sector - Agronews">
            <a:extLst>
              <a:ext uri="{FF2B5EF4-FFF2-40B4-BE49-F238E27FC236}">
                <a16:creationId xmlns:a16="http://schemas.microsoft.com/office/drawing/2014/main" id="{264F838B-94F6-498D-9348-ACCCB5E73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932" y="2230955"/>
            <a:ext cx="3670434" cy="206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6DD2522-72B3-4E8B-BF62-7AD2D161020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7287" y="517066"/>
            <a:ext cx="3903725" cy="82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346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0977A4-C5AB-96D9-F814-2ED29C5D5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33" y="1790298"/>
            <a:ext cx="5631202" cy="4603342"/>
          </a:xfrm>
          <a:prstGeom prst="rect">
            <a:avLst/>
          </a:prstGeom>
        </p:spPr>
      </p:pic>
      <p:pic>
        <p:nvPicPr>
          <p:cNvPr id="4" name="Picture 2" descr="http://gnss.itacyl.es/opencms/opencms/system/modules/es.jcyl.ita.site.gnss/elements/galleries/imagenes/gnss_M.jpg">
            <a:extLst>
              <a:ext uri="{FF2B5EF4-FFF2-40B4-BE49-F238E27FC236}">
                <a16:creationId xmlns:a16="http://schemas.microsoft.com/office/drawing/2014/main" id="{8D5BD59E-0CFB-49D2-A4B3-431C9B360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08" y="96882"/>
            <a:ext cx="4508073" cy="143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08B9259-1FE9-415C-9FC0-C60688049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642" y="225708"/>
            <a:ext cx="5734050" cy="501967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0001AF2-B242-4867-B780-6ACF7A5D4DF9}"/>
              </a:ext>
            </a:extLst>
          </p:cNvPr>
          <p:cNvSpPr txBox="1"/>
          <p:nvPr/>
        </p:nvSpPr>
        <p:spPr>
          <a:xfrm>
            <a:off x="6853083" y="5470310"/>
            <a:ext cx="4621162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RTK es el Sistema de </a:t>
            </a:r>
            <a:r>
              <a:rPr lang="en-GB" dirty="0" err="1"/>
              <a:t>corrección</a:t>
            </a:r>
            <a:r>
              <a:rPr lang="en-GB" dirty="0"/>
              <a:t> </a:t>
            </a:r>
            <a:r>
              <a:rPr lang="en-GB" dirty="0" err="1"/>
              <a:t>más</a:t>
            </a:r>
            <a:r>
              <a:rPr lang="en-GB" dirty="0"/>
              <a:t> </a:t>
            </a:r>
            <a:r>
              <a:rPr lang="en-GB" dirty="0" err="1"/>
              <a:t>preciso</a:t>
            </a:r>
            <a:r>
              <a:rPr lang="en-GB" dirty="0"/>
              <a:t> y </a:t>
            </a:r>
            <a:r>
              <a:rPr lang="en-GB" dirty="0" err="1"/>
              <a:t>en</a:t>
            </a:r>
            <a:r>
              <a:rPr lang="en-GB" dirty="0"/>
              <a:t> Castilla y León </a:t>
            </a:r>
            <a:r>
              <a:rPr lang="en-GB" dirty="0">
                <a:solidFill>
                  <a:schemeClr val="tx1"/>
                </a:solidFill>
                <a:highlight>
                  <a:srgbClr val="FFFF00"/>
                </a:highlight>
              </a:rPr>
              <a:t>es un </a:t>
            </a:r>
            <a:r>
              <a:rPr lang="en-GB" dirty="0" err="1">
                <a:solidFill>
                  <a:schemeClr val="tx1"/>
                </a:solidFill>
                <a:highlight>
                  <a:srgbClr val="FFFF00"/>
                </a:highlight>
              </a:rPr>
              <a:t>servicio</a:t>
            </a:r>
            <a:r>
              <a:rPr lang="en-GB" dirty="0">
                <a:solidFill>
                  <a:schemeClr val="tx1"/>
                </a:solidFill>
                <a:highlight>
                  <a:srgbClr val="FFFF00"/>
                </a:highlight>
              </a:rPr>
              <a:t> </a:t>
            </a:r>
            <a:r>
              <a:rPr lang="en-GB" dirty="0" err="1">
                <a:solidFill>
                  <a:schemeClr val="tx1"/>
                </a:solidFill>
                <a:highlight>
                  <a:srgbClr val="FFFF00"/>
                </a:highlight>
              </a:rPr>
              <a:t>público</a:t>
            </a:r>
            <a:r>
              <a:rPr lang="en-GB" dirty="0">
                <a:solidFill>
                  <a:schemeClr val="tx1"/>
                </a:solidFill>
                <a:highlight>
                  <a:srgbClr val="FFFF00"/>
                </a:highlight>
              </a:rPr>
              <a:t> y </a:t>
            </a:r>
            <a:r>
              <a:rPr lang="en-GB" dirty="0" err="1">
                <a:solidFill>
                  <a:schemeClr val="tx1"/>
                </a:solidFill>
                <a:highlight>
                  <a:srgbClr val="FFFF00"/>
                </a:highlight>
              </a:rPr>
              <a:t>gratuito</a:t>
            </a:r>
            <a:endParaRPr lang="en-GB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085039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2"/>
          <p:cNvSpPr>
            <a:spLocks noGrp="1"/>
          </p:cNvSpPr>
          <p:nvPr>
            <p:ph type="title"/>
          </p:nvPr>
        </p:nvSpPr>
        <p:spPr>
          <a:xfrm>
            <a:off x="736769" y="609600"/>
            <a:ext cx="5541484" cy="132080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s-ES" noProof="0" dirty="0">
                <a:latin typeface="+mj-lt"/>
              </a:rPr>
              <a:t>Dosificación variable de inputs. </a:t>
            </a:r>
            <a:r>
              <a:rPr lang="es-ES" sz="2700" i="1" noProof="0" dirty="0">
                <a:latin typeface="+mj-lt"/>
              </a:rPr>
              <a:t>Variable </a:t>
            </a:r>
            <a:r>
              <a:rPr lang="es-ES" sz="2700" i="1" noProof="0" dirty="0" err="1">
                <a:latin typeface="+mj-lt"/>
              </a:rPr>
              <a:t>Rate</a:t>
            </a:r>
            <a:r>
              <a:rPr lang="es-ES" sz="2700" i="1" noProof="0" dirty="0">
                <a:latin typeface="+mj-lt"/>
              </a:rPr>
              <a:t> </a:t>
            </a:r>
            <a:r>
              <a:rPr lang="es-ES" sz="2700" i="1" noProof="0" dirty="0" err="1">
                <a:latin typeface="+mj-lt"/>
              </a:rPr>
              <a:t>Application</a:t>
            </a:r>
            <a:r>
              <a:rPr lang="es-ES" sz="2700" i="1" noProof="0" dirty="0">
                <a:latin typeface="+mj-lt"/>
              </a:rPr>
              <a:t> (VRA)</a:t>
            </a:r>
            <a:endParaRPr lang="es-ES" i="1" noProof="0" dirty="0">
              <a:latin typeface="+mj-lt"/>
            </a:endParaRPr>
          </a:p>
        </p:txBody>
      </p:sp>
      <p:sp>
        <p:nvSpPr>
          <p:cNvPr id="18" name="Marcador de contenido 2"/>
          <p:cNvSpPr>
            <a:spLocks noGrp="1"/>
          </p:cNvSpPr>
          <p:nvPr>
            <p:ph idx="1"/>
          </p:nvPr>
        </p:nvSpPr>
        <p:spPr>
          <a:xfrm>
            <a:off x="819658" y="2129294"/>
            <a:ext cx="4882137" cy="411072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s-ES" sz="1600" b="1" noProof="0" dirty="0">
                <a:latin typeface="+mj-lt"/>
              </a:rPr>
              <a:t>Reducción de costes mediante el aprovechamiento diferenciado del potencial productivo de cada zona de la parcela (unidades de manejo).</a:t>
            </a:r>
            <a:endParaRPr lang="es-ES" sz="1600" noProof="0" dirty="0">
              <a:latin typeface="+mj-lt"/>
            </a:endParaRPr>
          </a:p>
          <a:p>
            <a:pPr>
              <a:buNone/>
            </a:pPr>
            <a:r>
              <a:rPr lang="es-ES" sz="1600" noProof="0" dirty="0">
                <a:latin typeface="+mj-lt"/>
              </a:rPr>
              <a:t>Especialmente relevante para </a:t>
            </a:r>
            <a:r>
              <a:rPr lang="es-ES" sz="1600" b="1" noProof="0" dirty="0">
                <a:latin typeface="+mj-lt"/>
              </a:rPr>
              <a:t>insumos de alto coste</a:t>
            </a:r>
            <a:r>
              <a:rPr lang="es-ES" sz="1600" noProof="0" dirty="0">
                <a:latin typeface="+mj-lt"/>
              </a:rPr>
              <a:t>, donde una dosificación variable permite ajustar la inversión a la respuesta real del cultivo.</a:t>
            </a:r>
          </a:p>
          <a:p>
            <a:pPr>
              <a:buNone/>
            </a:pPr>
            <a:r>
              <a:rPr lang="es-ES" sz="1600" b="1" noProof="0" dirty="0">
                <a:latin typeface="+mj-lt"/>
              </a:rPr>
              <a:t>Modalidades de aplicación:</a:t>
            </a:r>
            <a:endParaRPr lang="es-ES" sz="1600" noProof="0" dirty="0"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600" noProof="0" dirty="0">
                <a:latin typeface="+mj-lt"/>
              </a:rPr>
              <a:t>Basada en </a:t>
            </a:r>
            <a:r>
              <a:rPr lang="es-ES" sz="1600" b="1" noProof="0" dirty="0">
                <a:latin typeface="+mj-lt"/>
              </a:rPr>
              <a:t>mapas de prescripción</a:t>
            </a:r>
            <a:r>
              <a:rPr lang="es-ES" sz="1600" noProof="0" dirty="0">
                <a:latin typeface="+mj-lt"/>
              </a:rPr>
              <a:t> generados a partir de imágenes o índices de vegetación.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600" noProof="0" dirty="0">
                <a:latin typeface="+mj-lt"/>
              </a:rPr>
              <a:t>Basada en </a:t>
            </a:r>
            <a:r>
              <a:rPr lang="es-ES" sz="1600" b="1" noProof="0" dirty="0">
                <a:latin typeface="+mj-lt"/>
              </a:rPr>
              <a:t>sensores en tiempo real</a:t>
            </a:r>
            <a:r>
              <a:rPr lang="es-ES" sz="1600" noProof="0" dirty="0">
                <a:latin typeface="+mj-lt"/>
              </a:rPr>
              <a:t>, integrados en maquinaria o sistemas de monitorización.</a:t>
            </a:r>
          </a:p>
          <a:p>
            <a:endParaRPr lang="es-ES" sz="2400" noProof="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6FD657-EEA4-02AD-FEED-10B8971E7A1D}"/>
              </a:ext>
            </a:extLst>
          </p:cNvPr>
          <p:cNvSpPr txBox="1"/>
          <p:nvPr/>
        </p:nvSpPr>
        <p:spPr>
          <a:xfrm>
            <a:off x="8392607" y="5316686"/>
            <a:ext cx="3799393" cy="923330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i="1" noProof="0" dirty="0"/>
              <a:t>Con dosificación variable sacamos 200-250 kg/ha de maíz</a:t>
            </a:r>
          </a:p>
          <a:p>
            <a:r>
              <a:rPr lang="es-ES" i="1" noProof="0" dirty="0"/>
              <a:t>Héctor Llorente UCOGAL (León)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E5E967-4584-79B6-5C14-A9176755F3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731" r="14284"/>
          <a:stretch>
            <a:fillRect/>
          </a:stretch>
        </p:blipFill>
        <p:spPr>
          <a:xfrm>
            <a:off x="6650516" y="0"/>
            <a:ext cx="55414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0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80"/>
    </mc:Choice>
    <mc:Fallback xmlns="">
      <p:transition spd="slow" advTm="5158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80FA1B-A16B-4B3E-915E-5E6665CDB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WhatsApp Video 2024-11-16 at 12.36.35">
            <a:hlinkClick r:id="" action="ppaction://media"/>
            <a:extLst>
              <a:ext uri="{FF2B5EF4-FFF2-40B4-BE49-F238E27FC236}">
                <a16:creationId xmlns:a16="http://schemas.microsoft.com/office/drawing/2014/main" id="{19A6AACA-A571-4D32-8E7B-77967723E5C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523876"/>
            <a:ext cx="10544288" cy="596900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244CFE3-A272-4506-8ED9-B523316F6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7625" y="-666750"/>
            <a:ext cx="3937000" cy="29527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07D84FA-938A-4B6B-A62A-40122C68D8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900" y="4292600"/>
            <a:ext cx="2933700" cy="22002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06A177F-1DA6-4734-8743-CF2DE9EEA5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4425" y="523875"/>
            <a:ext cx="43434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9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762A8F-D62D-2831-CC1F-15740EAB2D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6" r="2949" b="-1"/>
          <a:stretch>
            <a:fillRect/>
          </a:stretch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87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742"/>
    </mc:Choice>
    <mc:Fallback xmlns="">
      <p:transition spd="slow" advTm="4174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 29"/>
          <p:cNvSpPr/>
          <p:nvPr/>
        </p:nvSpPr>
        <p:spPr>
          <a:xfrm>
            <a:off x="573758" y="2158941"/>
            <a:ext cx="2909111" cy="3846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6" name="Título 2"/>
          <p:cNvSpPr>
            <a:spLocks noGrp="1"/>
          </p:cNvSpPr>
          <p:nvPr>
            <p:ph type="title"/>
          </p:nvPr>
        </p:nvSpPr>
        <p:spPr>
          <a:xfrm>
            <a:off x="729685" y="243560"/>
            <a:ext cx="11147989" cy="13208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noProof="0" dirty="0">
                <a:latin typeface="+mj-lt"/>
              </a:rPr>
              <a:t>Fuentes de datos para la elaboración de los mapas</a:t>
            </a:r>
          </a:p>
        </p:txBody>
      </p:sp>
      <p:sp>
        <p:nvSpPr>
          <p:cNvPr id="2" name="Rectángulo 1"/>
          <p:cNvSpPr/>
          <p:nvPr/>
        </p:nvSpPr>
        <p:spPr>
          <a:xfrm>
            <a:off x="573757" y="2158940"/>
            <a:ext cx="2909111" cy="9632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Mapeado  suelos</a:t>
            </a:r>
          </a:p>
        </p:txBody>
      </p:sp>
      <p:pic>
        <p:nvPicPr>
          <p:cNvPr id="3074" name="Picture 2" descr="Msp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33" b="10598"/>
          <a:stretch/>
        </p:blipFill>
        <p:spPr bwMode="auto">
          <a:xfrm>
            <a:off x="573757" y="3417132"/>
            <a:ext cx="2893889" cy="217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66867E39-3374-49AC-B75D-9BE46D9749EA}"/>
              </a:ext>
            </a:extLst>
          </p:cNvPr>
          <p:cNvSpPr/>
          <p:nvPr/>
        </p:nvSpPr>
        <p:spPr>
          <a:xfrm>
            <a:off x="3852567" y="2158941"/>
            <a:ext cx="2909111" cy="3846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BC147EB-DEFE-466C-BC15-48E79BADB175}"/>
              </a:ext>
            </a:extLst>
          </p:cNvPr>
          <p:cNvSpPr/>
          <p:nvPr/>
        </p:nvSpPr>
        <p:spPr>
          <a:xfrm>
            <a:off x="3852566" y="2158940"/>
            <a:ext cx="2909111" cy="9632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Monitor de rendimiento en cosechadora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D42D805-9564-4AB0-A90F-83B0B5BBF55E}"/>
              </a:ext>
            </a:extLst>
          </p:cNvPr>
          <p:cNvSpPr/>
          <p:nvPr/>
        </p:nvSpPr>
        <p:spPr>
          <a:xfrm>
            <a:off x="7201755" y="2158941"/>
            <a:ext cx="2909111" cy="3846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1788C0B-67F0-4468-82EC-129B6F772459}"/>
              </a:ext>
            </a:extLst>
          </p:cNvPr>
          <p:cNvSpPr/>
          <p:nvPr/>
        </p:nvSpPr>
        <p:spPr>
          <a:xfrm>
            <a:off x="7201754" y="2158940"/>
            <a:ext cx="2909111" cy="9632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Imágenes de satélite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8B4CB23-5317-4C61-A8CC-F317F23C89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0598"/>
          <a:stretch/>
        </p:blipFill>
        <p:spPr>
          <a:xfrm>
            <a:off x="7207141" y="3427495"/>
            <a:ext cx="2862373" cy="202733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C428B346-75FA-451D-B042-628C1A1B4349}"/>
              </a:ext>
            </a:extLst>
          </p:cNvPr>
          <p:cNvSpPr txBox="1"/>
          <p:nvPr/>
        </p:nvSpPr>
        <p:spPr>
          <a:xfrm rot="19513184">
            <a:off x="9321884" y="2860624"/>
            <a:ext cx="1162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Gratis</a:t>
            </a:r>
          </a:p>
        </p:txBody>
      </p:sp>
      <p:sp>
        <p:nvSpPr>
          <p:cNvPr id="14" name="CuadroTexto 13"/>
          <p:cNvSpPr txBox="1"/>
          <p:nvPr/>
        </p:nvSpPr>
        <p:spPr>
          <a:xfrm rot="19513184">
            <a:off x="2505681" y="2860626"/>
            <a:ext cx="1465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40 €/ha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7CE49E-535C-4497-BC74-A241F145C7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75"/>
          <a:stretch/>
        </p:blipFill>
        <p:spPr>
          <a:xfrm>
            <a:off x="3837344" y="3417132"/>
            <a:ext cx="2900841" cy="2229189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 rot="19513184">
            <a:off x="5515298" y="2737515"/>
            <a:ext cx="17363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Gratis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(coste marginal)</a:t>
            </a:r>
          </a:p>
        </p:txBody>
      </p:sp>
    </p:spTree>
    <p:extLst>
      <p:ext uri="{BB962C8B-B14F-4D97-AF65-F5344CB8AC3E}">
        <p14:creationId xmlns:p14="http://schemas.microsoft.com/office/powerpoint/2010/main" val="204208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542"/>
    </mc:Choice>
    <mc:Fallback xmlns="">
      <p:transition spd="slow" advTm="10354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3E7106-8F1F-4590-97DF-CFADD1CF5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s-ES" sz="4000" noProof="0" dirty="0">
                <a:latin typeface="+mj-lt"/>
              </a:rPr>
              <a:t>Ventajas del satélite respecto al monitor de rendimiento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36EF9F0-B6BB-6921-C9B7-DF88A7C9090F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681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449"/>
    </mc:Choice>
    <mc:Fallback xmlns="">
      <p:transition spd="slow" advTm="159449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EB24DDE-B651-4DE8-9E10-5643A8267E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464" t="30811" r="13309" b="36547"/>
          <a:stretch/>
        </p:blipFill>
        <p:spPr>
          <a:xfrm>
            <a:off x="6505990" y="3429000"/>
            <a:ext cx="5243333" cy="3284376"/>
          </a:xfrm>
          <a:prstGeom prst="rect">
            <a:avLst/>
          </a:prstGeom>
          <a:solidFill>
            <a:srgbClr val="9A150E"/>
          </a:solidFill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88AA3A5-DC83-40CA-B8C2-77EE2BA55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252" t="15941" r="26762" b="23590"/>
          <a:stretch/>
        </p:blipFill>
        <p:spPr>
          <a:xfrm>
            <a:off x="1018269" y="3429000"/>
            <a:ext cx="5019897" cy="32843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1E339A9-36B6-467F-BB12-D046C25613E3}"/>
              </a:ext>
            </a:extLst>
          </p:cNvPr>
          <p:cNvSpPr txBox="1"/>
          <p:nvPr/>
        </p:nvSpPr>
        <p:spPr>
          <a:xfrm>
            <a:off x="8102055" y="2890474"/>
            <a:ext cx="2051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noProof="0" dirty="0"/>
              <a:t>Sentinel-2 SATIVUM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E30AB34-1FF2-43DE-B2FE-62BABD8CA423}"/>
              </a:ext>
            </a:extLst>
          </p:cNvPr>
          <p:cNvSpPr txBox="1"/>
          <p:nvPr/>
        </p:nvSpPr>
        <p:spPr>
          <a:xfrm>
            <a:off x="2550994" y="2890474"/>
            <a:ext cx="195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noProof="0" dirty="0"/>
              <a:t>Cosechadora JD X9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6A69A82-7070-4BCA-9AC9-4AFAD33CE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867" y="239867"/>
            <a:ext cx="3314700" cy="2481413"/>
          </a:xfrm>
          <a:prstGeom prst="rect">
            <a:avLst/>
          </a:prstGeom>
        </p:spPr>
      </p:pic>
      <p:pic>
        <p:nvPicPr>
          <p:cNvPr id="4098" name="Picture 2" descr="X9-1000 | Serie X | Cosechadoras | John Deere ES">
            <a:extLst>
              <a:ext uri="{FF2B5EF4-FFF2-40B4-BE49-F238E27FC236}">
                <a16:creationId xmlns:a16="http://schemas.microsoft.com/office/drawing/2014/main" id="{EE384BA0-9646-4051-ADC4-C7FE2367F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73" y="1949399"/>
            <a:ext cx="2034613" cy="114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B194276-6E6C-42E4-A57D-D11AAD6B1C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2120" y="439777"/>
            <a:ext cx="2731111" cy="2081592"/>
          </a:xfrm>
          <a:prstGeom prst="rect">
            <a:avLst/>
          </a:prstGeom>
        </p:spPr>
      </p:pic>
      <p:pic>
        <p:nvPicPr>
          <p:cNvPr id="1026" name="Picture 2" descr="https://qgis.org/styleguide/visual/qgis-icon128.png">
            <a:extLst>
              <a:ext uri="{FF2B5EF4-FFF2-40B4-BE49-F238E27FC236}">
                <a16:creationId xmlns:a16="http://schemas.microsoft.com/office/drawing/2014/main" id="{0E4D2BC0-2FF1-4A39-A98E-4EC2748FF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69" y="5860778"/>
            <a:ext cx="852598" cy="85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DC9E0BA-8E13-463E-A154-E87CA0C5B8E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7985" y="6143393"/>
            <a:ext cx="2607530" cy="54965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B6E61B2-57A1-401E-B7E7-73671F6673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956" y="439777"/>
            <a:ext cx="9670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2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92"/>
    </mc:Choice>
    <mc:Fallback xmlns="">
      <p:transition spd="slow" advTm="3789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A5E6C1A-AEB0-4AF4-971F-CA29CC3ACE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354" t="25582" r="14584" b="14922"/>
          <a:stretch/>
        </p:blipFill>
        <p:spPr>
          <a:xfrm>
            <a:off x="5765801" y="1673214"/>
            <a:ext cx="3174999" cy="42195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E566CE5-B96B-4730-B320-F6ECE7A37D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30" t="3462" r="29166" b="5525"/>
          <a:stretch/>
        </p:blipFill>
        <p:spPr>
          <a:xfrm>
            <a:off x="1498921" y="1689100"/>
            <a:ext cx="3568380" cy="42037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C22A60-3676-437C-8B03-E90A7BA70A42}"/>
              </a:ext>
            </a:extLst>
          </p:cNvPr>
          <p:cNvSpPr txBox="1"/>
          <p:nvPr/>
        </p:nvSpPr>
        <p:spPr>
          <a:xfrm>
            <a:off x="6502400" y="1303882"/>
            <a:ext cx="2173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noProof="0" dirty="0"/>
              <a:t>Sentinel-2 SATIVUM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5E6DEE1-83D9-44BC-AF6E-7A332155E08B}"/>
              </a:ext>
            </a:extLst>
          </p:cNvPr>
          <p:cNvSpPr txBox="1"/>
          <p:nvPr/>
        </p:nvSpPr>
        <p:spPr>
          <a:xfrm>
            <a:off x="2196114" y="1303882"/>
            <a:ext cx="2073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noProof="0" dirty="0"/>
              <a:t>Cosechadora </a:t>
            </a:r>
            <a:r>
              <a:rPr lang="es-ES" noProof="0" dirty="0" err="1"/>
              <a:t>Class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6514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37"/>
    </mc:Choice>
    <mc:Fallback xmlns="">
      <p:transition spd="slow" advTm="1743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0E15C-9FB6-4255-9A98-86DAAA3DF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685015" cy="1325563"/>
          </a:xfrm>
        </p:spPr>
        <p:txBody>
          <a:bodyPr>
            <a:normAutofit/>
          </a:bodyPr>
          <a:lstStyle/>
          <a:p>
            <a:r>
              <a:rPr lang="es-ES" noProof="0" dirty="0">
                <a:latin typeface="+mj-lt"/>
              </a:rPr>
              <a:t>Cómo elegir la mejor fecha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3696588-F85B-426F-8AED-9B3FCE965E10}"/>
              </a:ext>
            </a:extLst>
          </p:cNvPr>
          <p:cNvSpPr txBox="1"/>
          <p:nvPr/>
        </p:nvSpPr>
        <p:spPr>
          <a:xfrm>
            <a:off x="9664117" y="365125"/>
            <a:ext cx="1892416" cy="92333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noProof="0" dirty="0"/>
              <a:t>60% de las adquisiciones con nubes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FABE434-D90E-4512-A5C5-948D6EDA9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154" y="1580836"/>
            <a:ext cx="3743322" cy="3686961"/>
          </a:xfrm>
          <a:prstGeom prst="rect">
            <a:avLst/>
          </a:prstGeom>
        </p:spPr>
      </p:pic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057B6EF0-1040-4D25-A8DA-EE2C5B100B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2" t="15941" r="26762" b="23590"/>
          <a:stretch/>
        </p:blipFill>
        <p:spPr>
          <a:xfrm>
            <a:off x="0" y="5157944"/>
            <a:ext cx="2598395" cy="1700056"/>
          </a:xfrm>
          <a:prstGeom prst="rect">
            <a:avLst/>
          </a:prstGeom>
        </p:spPr>
      </p:pic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E8339B2A-1CC4-4A47-9D74-0EAB727D9B40}"/>
              </a:ext>
            </a:extLst>
          </p:cNvPr>
          <p:cNvGraphicFramePr>
            <a:graphicFrameLocks noGrp="1"/>
          </p:cNvGraphicFramePr>
          <p:nvPr/>
        </p:nvGraphicFramePr>
        <p:xfrm>
          <a:off x="2162175" y="1919444"/>
          <a:ext cx="5334000" cy="32385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4518544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0664216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352676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0223474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9483710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3725099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358200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Fecha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(NDVI)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(EVI)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(NDRE)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(MCARI)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(GNDVI)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(SAVI)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6921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02/12/2023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8658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22/12/2023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0462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692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8221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2853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06/03/2024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3884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11/03/2024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8355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15/04/2024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2563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20/04/2024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9895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50711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3283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0303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24/06/2024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72091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2875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8803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68337"/>
                  </a:ext>
                </a:extLst>
              </a:tr>
            </a:tbl>
          </a:graphicData>
        </a:graphic>
      </p:graphicFrame>
      <p:sp>
        <p:nvSpPr>
          <p:cNvPr id="7" name="Título 1">
            <a:extLst>
              <a:ext uri="{FF2B5EF4-FFF2-40B4-BE49-F238E27FC236}">
                <a16:creationId xmlns:a16="http://schemas.microsoft.com/office/drawing/2014/main" id="{A0292772-081E-4292-A8C7-CEBCD6F53CEB}"/>
              </a:ext>
            </a:extLst>
          </p:cNvPr>
          <p:cNvSpPr txBox="1">
            <a:spLocks/>
          </p:cNvSpPr>
          <p:nvPr/>
        </p:nvSpPr>
        <p:spPr>
          <a:xfrm>
            <a:off x="3966461" y="5386700"/>
            <a:ext cx="768501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Correlación satélite-monitor de </a:t>
            </a:r>
            <a:r>
              <a:rPr lang="es-ES" dirty="0" err="1"/>
              <a:t>rendimento</a:t>
            </a:r>
            <a:r>
              <a:rPr lang="es-ES" dirty="0"/>
              <a:t> en trigo (Tierra de campos, Palencia, España)</a:t>
            </a:r>
          </a:p>
        </p:txBody>
      </p:sp>
    </p:spTree>
    <p:extLst>
      <p:ext uri="{BB962C8B-B14F-4D97-AF65-F5344CB8AC3E}">
        <p14:creationId xmlns:p14="http://schemas.microsoft.com/office/powerpoint/2010/main" val="111818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379"/>
    </mc:Choice>
    <mc:Fallback xmlns="">
      <p:transition spd="slow" advTm="258379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809EA-06CF-43CB-918C-08587537E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365125"/>
            <a:ext cx="11090274" cy="1325563"/>
          </a:xfrm>
        </p:spPr>
        <p:txBody>
          <a:bodyPr>
            <a:normAutofit/>
          </a:bodyPr>
          <a:lstStyle/>
          <a:p>
            <a:r>
              <a:rPr lang="en-GB" sz="4000"/>
              <a:t>Estrategias para fertilizar</a:t>
            </a:r>
          </a:p>
        </p:txBody>
      </p:sp>
      <p:graphicFrame>
        <p:nvGraphicFramePr>
          <p:cNvPr id="28" name="Marcador de contenido 2">
            <a:extLst>
              <a:ext uri="{FF2B5EF4-FFF2-40B4-BE49-F238E27FC236}">
                <a16:creationId xmlns:a16="http://schemas.microsoft.com/office/drawing/2014/main" id="{392DE9B4-0562-AE2C-8A54-A52E100FF79B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547688" y="1916264"/>
          <a:ext cx="11093450" cy="437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ECA7CAE3-36ED-413D-B0DF-97E97BAC07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8680" y="-98043"/>
            <a:ext cx="3149324" cy="276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94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ttps://pub.mdpi-res.com/agronomy/agronomy-16-01695/article_deploy/html/images/agronomy-16-01695-g001.png?1788373307">
            <a:extLst>
              <a:ext uri="{FF2B5EF4-FFF2-40B4-BE49-F238E27FC236}">
                <a16:creationId xmlns:a16="http://schemas.microsoft.com/office/drawing/2014/main" id="{E5537296-F6A3-44FA-B724-D39EDEA60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74" y="769491"/>
            <a:ext cx="7894511" cy="5679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207141CE-CC6D-4907-BF44-096FD3CB31B7}"/>
              </a:ext>
            </a:extLst>
          </p:cNvPr>
          <p:cNvSpPr/>
          <p:nvPr/>
        </p:nvSpPr>
        <p:spPr>
          <a:xfrm>
            <a:off x="8530489" y="3376104"/>
            <a:ext cx="356506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222222"/>
                </a:solidFill>
                <a:latin typeface="Helvetica Neue"/>
              </a:rPr>
              <a:t>Jiménez-Beneite, A.; Gutiérrez, A.; Paredes-Gómez, V.; Nafría, D.A. 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A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National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High-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Resolution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Digital Soil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Information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System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for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Spain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Based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on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More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Than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50,000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Harmonized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Soil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Observations</a:t>
            </a:r>
            <a:r>
              <a:rPr lang="es-ES" dirty="0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 and Machine </a:t>
            </a:r>
            <a:r>
              <a:rPr lang="es-ES" dirty="0" err="1">
                <a:solidFill>
                  <a:srgbClr val="222222"/>
                </a:solidFill>
                <a:highlight>
                  <a:srgbClr val="FFFF00"/>
                </a:highlight>
                <a:latin typeface="Helvetica Neue"/>
              </a:rPr>
              <a:t>Learning</a:t>
            </a:r>
            <a:r>
              <a:rPr lang="es-ES" dirty="0">
                <a:solidFill>
                  <a:srgbClr val="222222"/>
                </a:solidFill>
                <a:latin typeface="Helvetica Neue"/>
              </a:rPr>
              <a:t>. </a:t>
            </a:r>
            <a:r>
              <a:rPr lang="es-ES" i="1" dirty="0" err="1">
                <a:solidFill>
                  <a:srgbClr val="222222"/>
                </a:solidFill>
                <a:latin typeface="Helvetica Neue"/>
              </a:rPr>
              <a:t>Agronomy</a:t>
            </a:r>
            <a:r>
              <a:rPr lang="es-ES" dirty="0">
                <a:solidFill>
                  <a:srgbClr val="222222"/>
                </a:solidFill>
                <a:latin typeface="Helvetica Neue"/>
              </a:rPr>
              <a:t> </a:t>
            </a:r>
            <a:r>
              <a:rPr lang="es-ES" b="1" dirty="0">
                <a:solidFill>
                  <a:srgbClr val="222222"/>
                </a:solidFill>
                <a:latin typeface="Helvetica Neue"/>
              </a:rPr>
              <a:t>2026</a:t>
            </a:r>
            <a:r>
              <a:rPr lang="es-ES" dirty="0">
                <a:solidFill>
                  <a:srgbClr val="222222"/>
                </a:solidFill>
                <a:latin typeface="Helvetica Neue"/>
              </a:rPr>
              <a:t>, </a:t>
            </a:r>
            <a:r>
              <a:rPr lang="es-ES" i="1" dirty="0">
                <a:solidFill>
                  <a:srgbClr val="222222"/>
                </a:solidFill>
                <a:latin typeface="Helvetica Neue"/>
              </a:rPr>
              <a:t>16</a:t>
            </a:r>
            <a:r>
              <a:rPr lang="es-ES" dirty="0">
                <a:solidFill>
                  <a:srgbClr val="222222"/>
                </a:solidFill>
                <a:latin typeface="Helvetica Neue"/>
              </a:rPr>
              <a:t>, 1695. https://doi.org/10.3390/agronomy16171695</a:t>
            </a:r>
            <a:endParaRPr lang="en-GB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43715FF-345F-4962-85E2-81DF7CBB5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3105" y="2502966"/>
            <a:ext cx="4037660" cy="86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440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BB95CF-D159-46A0-8BB3-CE7C6C9FC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https://pub.mdpi-res.com/agronomy/agronomy-16-01695/article_deploy/html/images/agronomy-16-01695-g0A9.png?1788373332">
            <a:extLst>
              <a:ext uri="{FF2B5EF4-FFF2-40B4-BE49-F238E27FC236}">
                <a16:creationId xmlns:a16="http://schemas.microsoft.com/office/drawing/2014/main" id="{259A983B-D09E-4559-9320-C7CE3CAB1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813" y="0"/>
            <a:ext cx="2593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ub.mdpi-res.com/agronomy/agronomy-16-01695/article_deploy/html/images/agronomy-16-01695-g0A10.png?1788373321">
            <a:extLst>
              <a:ext uri="{FF2B5EF4-FFF2-40B4-BE49-F238E27FC236}">
                <a16:creationId xmlns:a16="http://schemas.microsoft.com/office/drawing/2014/main" id="{CC16B51B-DA83-4885-A512-B3EA68F604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909" y="139960"/>
            <a:ext cx="265649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pub.mdpi-res.com/agronomy/agronomy-16-01695/article_deploy/html/images/agronomy-16-01695-g0A11.png?1788373322">
            <a:extLst>
              <a:ext uri="{FF2B5EF4-FFF2-40B4-BE49-F238E27FC236}">
                <a16:creationId xmlns:a16="http://schemas.microsoft.com/office/drawing/2014/main" id="{31E154FD-6D27-4EB7-A441-2CC7E3C10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1788" y="0"/>
            <a:ext cx="2911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279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30D32F-A70B-4AB0-9951-47076EDD8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699A07-0C07-436A-A834-F293D2013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E9C7686-5301-48D1-A71F-BFDBF591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659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263" y="1548965"/>
            <a:ext cx="7275207" cy="4589703"/>
          </a:xfrm>
        </p:spPr>
        <p:txBody>
          <a:bodyPr>
            <a:normAutofit fontScale="92500" lnSpcReduction="20000"/>
          </a:bodyPr>
          <a:lstStyle/>
          <a:p>
            <a:r>
              <a:rPr lang="es" sz="2800" dirty="0"/>
              <a:t>Sativum es una APP pública para la gestión de datos sobre parcelas agrícolas</a:t>
            </a:r>
          </a:p>
          <a:p>
            <a:pPr lvl="1"/>
            <a:r>
              <a:rPr lang="es" sz="3000" dirty="0"/>
              <a:t>Satélite </a:t>
            </a:r>
            <a:r>
              <a:rPr lang="es" sz="2800" dirty="0"/>
              <a:t>(y foto aérea </a:t>
            </a:r>
            <a:r>
              <a:rPr lang="es-ES" sz="2800" dirty="0"/>
              <a:t>o VHR</a:t>
            </a:r>
            <a:r>
              <a:rPr lang="es" sz="2800" dirty="0"/>
              <a:t>)</a:t>
            </a:r>
          </a:p>
          <a:p>
            <a:pPr lvl="1"/>
            <a:r>
              <a:rPr lang="es-ES" sz="2800" dirty="0"/>
              <a:t>S</a:t>
            </a:r>
            <a:r>
              <a:rPr lang="es" sz="2800" dirty="0"/>
              <a:t>uelo</a:t>
            </a:r>
          </a:p>
          <a:p>
            <a:pPr lvl="1"/>
            <a:r>
              <a:rPr lang="es" sz="2800" dirty="0"/>
              <a:t>Clima</a:t>
            </a:r>
          </a:p>
          <a:p>
            <a:pPr lvl="1"/>
            <a:r>
              <a:rPr lang="es" sz="2800" dirty="0"/>
              <a:t>Parcelario y cultivos (</a:t>
            </a:r>
            <a:r>
              <a:rPr lang="es-ES" sz="2800" dirty="0">
                <a:highlight>
                  <a:srgbClr val="FFFF00"/>
                </a:highlight>
              </a:rPr>
              <a:t>IACS</a:t>
            </a:r>
            <a:r>
              <a:rPr lang="es-ES" sz="2800" dirty="0"/>
              <a:t>)</a:t>
            </a:r>
            <a:endParaRPr lang="es" sz="2800" dirty="0"/>
          </a:p>
          <a:p>
            <a:r>
              <a:rPr lang="es" sz="2800" dirty="0"/>
              <a:t>Se incluyen módulos de ayuda a la toma de decisiones.</a:t>
            </a:r>
          </a:p>
          <a:p>
            <a:pPr lvl="1"/>
            <a:r>
              <a:rPr lang="es" sz="2800" b="1" dirty="0"/>
              <a:t>Nutrició</a:t>
            </a:r>
            <a:r>
              <a:rPr lang="es-ES" sz="2800" b="1" dirty="0"/>
              <a:t>n</a:t>
            </a:r>
            <a:endParaRPr lang="es" sz="2800" b="1" dirty="0"/>
          </a:p>
          <a:p>
            <a:pPr lvl="1"/>
            <a:r>
              <a:rPr lang="es-ES" sz="2800" dirty="0"/>
              <a:t>P</a:t>
            </a:r>
            <a:r>
              <a:rPr lang="es" sz="2800" dirty="0"/>
              <a:t>lagas</a:t>
            </a:r>
          </a:p>
          <a:p>
            <a:pPr lvl="1"/>
            <a:r>
              <a:rPr lang="es" sz="2800" dirty="0"/>
              <a:t>Agricultura de precision</a:t>
            </a:r>
          </a:p>
          <a:p>
            <a:pPr lvl="1"/>
            <a:r>
              <a:rPr lang="es" sz="2800" dirty="0"/>
              <a:t>Selección de fitosanitarios</a:t>
            </a:r>
          </a:p>
          <a:p>
            <a:r>
              <a:rPr lang="es" sz="3200" dirty="0"/>
              <a:t>Compatible con CUE y REA</a:t>
            </a:r>
          </a:p>
          <a:p>
            <a:endParaRPr lang="es-ES" sz="2800" dirty="0"/>
          </a:p>
          <a:p>
            <a:pPr lvl="1"/>
            <a:endParaRPr lang="es-ES" sz="2800" dirty="0"/>
          </a:p>
          <a:p>
            <a:endParaRPr lang="es-ES" sz="28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552" y="421990"/>
            <a:ext cx="3903725" cy="822893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345C19ED-C500-480E-B389-CCA4F4F0F6DA}"/>
              </a:ext>
            </a:extLst>
          </p:cNvPr>
          <p:cNvGrpSpPr/>
          <p:nvPr/>
        </p:nvGrpSpPr>
        <p:grpSpPr>
          <a:xfrm>
            <a:off x="7881257" y="0"/>
            <a:ext cx="4448428" cy="6858000"/>
            <a:chOff x="573681" y="-17780"/>
            <a:chExt cx="5303243" cy="834198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317F0C3-07B3-414A-B558-22D6F31EC2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3" y="-17780"/>
              <a:ext cx="5238751" cy="203454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AAB9492-3D6B-4F1B-ADA2-8F8EE1D9B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4" y="2138362"/>
              <a:ext cx="5276850" cy="6185838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FD1455A-7801-4993-ABBF-CA9BBCEA73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3681" y="316862"/>
              <a:ext cx="2309802" cy="1699897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7BF3E202-D7DB-4FD8-BE25-921176D8E0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7433" y="1953975"/>
              <a:ext cx="5184030" cy="216692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BC25230-CE3A-473E-AFA9-1331FA183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95852" y="316863"/>
              <a:ext cx="876301" cy="2971800"/>
            </a:xfrm>
            <a:prstGeom prst="rect">
              <a:avLst/>
            </a:prstGeom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F89E16A9-B1AB-4014-8FB1-E795CFE50C7D}"/>
              </a:ext>
            </a:extLst>
          </p:cNvPr>
          <p:cNvGrpSpPr/>
          <p:nvPr/>
        </p:nvGrpSpPr>
        <p:grpSpPr>
          <a:xfrm>
            <a:off x="2195606" y="6139302"/>
            <a:ext cx="3473430" cy="681037"/>
            <a:chOff x="1308100" y="4838700"/>
            <a:chExt cx="3473430" cy="889000"/>
          </a:xfrm>
        </p:grpSpPr>
        <p:sp>
          <p:nvSpPr>
            <p:cNvPr id="16" name="Rectángulo: esquinas redondeadas 15">
              <a:extLst>
                <a:ext uri="{FF2B5EF4-FFF2-40B4-BE49-F238E27FC236}">
                  <a16:creationId xmlns:a16="http://schemas.microsoft.com/office/drawing/2014/main" id="{D1EE5FC1-7AC0-4BB8-99F7-A9B7353399B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Rectángulo 16">
              <a:hlinkClick r:id="rId9"/>
              <a:extLst>
                <a:ext uri="{FF2B5EF4-FFF2-40B4-BE49-F238E27FC236}">
                  <a16:creationId xmlns:a16="http://schemas.microsoft.com/office/drawing/2014/main" id="{59FCC168-3764-4B58-B79E-6CFB806D9891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" sz="2400" b="1" dirty="0"/>
                <a:t>https://www.sativum.es/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460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BA119-93AB-4CAC-8279-C2BD6363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noProof="0" dirty="0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656" r="3675"/>
          <a:stretch/>
        </p:blipFill>
        <p:spPr>
          <a:xfrm>
            <a:off x="0" y="5115273"/>
            <a:ext cx="3009210" cy="17427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52"/>
          <a:stretch/>
        </p:blipFill>
        <p:spPr>
          <a:xfrm>
            <a:off x="690" y="0"/>
            <a:ext cx="3009210" cy="53923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403EC5-E6F8-4AA4-9405-45804D1B5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594" y="0"/>
            <a:ext cx="3976321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CE56B1-59B4-405D-92F4-A10D31D0B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4989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97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FC9B4B-B1C7-4B3B-95B7-A71942BEE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76321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26DC8B5-DB53-4FFA-B09F-BF8667CB0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839" y="0"/>
            <a:ext cx="3976321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445E8D-F50A-4956-A9AF-28E3833CB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678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50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43E62-DAE9-4210-B8C2-F6414166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ADB5A9-AC13-456C-8AC7-35CC57CAF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C9FB91E-F703-4CA7-808E-24BEAC4F2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65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CD7C5-0D6D-494D-9C84-CFC3AAEFA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196010-1CF1-422F-A041-B5D78EDAB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BF0F77-8CEE-428B-BBF3-56341EE17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  <a:solidFill>
            <a:srgbClr val="9A150E"/>
          </a:solidFill>
        </p:spPr>
      </p:pic>
    </p:spTree>
    <p:extLst>
      <p:ext uri="{BB962C8B-B14F-4D97-AF65-F5344CB8AC3E}">
        <p14:creationId xmlns:p14="http://schemas.microsoft.com/office/powerpoint/2010/main" val="2377290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8796C-04C8-41CD-82F8-7A46D3AED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06941" cy="1325563"/>
          </a:xfrm>
        </p:spPr>
        <p:txBody>
          <a:bodyPr/>
          <a:lstStyle/>
          <a:p>
            <a:r>
              <a:rPr lang="en-GB" dirty="0" err="1"/>
              <a:t>Integraciones</a:t>
            </a:r>
            <a:r>
              <a:rPr lang="en-GB" dirty="0"/>
              <a:t> con </a:t>
            </a:r>
            <a:r>
              <a:rPr lang="en-GB" dirty="0" err="1"/>
              <a:t>máquinas</a:t>
            </a:r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6F506A-64FB-4F84-BEC1-8A2F300630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54" t="25721" r="16771" b="12115"/>
          <a:stretch/>
        </p:blipFill>
        <p:spPr>
          <a:xfrm>
            <a:off x="444500" y="2387599"/>
            <a:ext cx="6934200" cy="41052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58782EC-EAC6-4018-B3DF-3853F7B261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29" t="34111" r="29688" b="18269"/>
          <a:stretch/>
        </p:blipFill>
        <p:spPr>
          <a:xfrm>
            <a:off x="6959600" y="118269"/>
            <a:ext cx="5130800" cy="31448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A6C12F5-F62A-4148-B538-C5B4BEBA30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729" t="54435" r="55625" b="14567"/>
          <a:stretch/>
        </p:blipFill>
        <p:spPr>
          <a:xfrm>
            <a:off x="7251700" y="3263107"/>
            <a:ext cx="1663700" cy="20470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35D15C0-73B7-4C76-91F1-D6F24ECB0E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43" t="54064" r="54739" b="17281"/>
          <a:stretch/>
        </p:blipFill>
        <p:spPr>
          <a:xfrm>
            <a:off x="7251700" y="4138615"/>
            <a:ext cx="1733385" cy="189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94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02AE4-C18D-43D3-9C27-8B0014BA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FE35E1-DF20-49A7-AB21-50BC246C8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25" y="3773502"/>
            <a:ext cx="5183953" cy="315845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9A4971-1DBD-4706-BE81-972358F48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38" y="641088"/>
            <a:ext cx="3808602" cy="28564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96DC01-7A70-4052-BAFC-676FD8DDFA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9" y="0"/>
            <a:ext cx="3575736" cy="2681802"/>
          </a:xfrm>
          <a:prstGeom prst="rect">
            <a:avLst/>
          </a:prstGeom>
        </p:spPr>
      </p:pic>
      <p:pic>
        <p:nvPicPr>
          <p:cNvPr id="7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1AEC78B1-6F2F-4321-BFCB-88EA50B7D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71" y="243750"/>
            <a:ext cx="2646864" cy="5510960"/>
          </a:xfrm>
          <a:prstGeom prst="rect">
            <a:avLst/>
          </a:prstGeom>
        </p:spPr>
      </p:pic>
      <p:pic>
        <p:nvPicPr>
          <p:cNvPr id="3074" name="Picture 2" descr="CEREA AUTOSTEER GPS">
            <a:extLst>
              <a:ext uri="{FF2B5EF4-FFF2-40B4-BE49-F238E27FC236}">
                <a16:creationId xmlns:a16="http://schemas.microsoft.com/office/drawing/2014/main" id="{FAD64609-7234-47A6-9A0D-0C1204B23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3773502"/>
            <a:ext cx="3238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üller-Elektronik GmbH - it's OWL">
            <a:extLst>
              <a:ext uri="{FF2B5EF4-FFF2-40B4-BE49-F238E27FC236}">
                <a16:creationId xmlns:a16="http://schemas.microsoft.com/office/drawing/2014/main" id="{1B74F01F-2DBF-4191-B727-D934BBD7BE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29977" r="7037" b="30525"/>
          <a:stretch/>
        </p:blipFill>
        <p:spPr bwMode="auto">
          <a:xfrm>
            <a:off x="3133725" y="111715"/>
            <a:ext cx="2646864" cy="80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blob:https://web.whatsapp.com/e1182ff4-765c-4588-b6d2-cd8bcc72a868">
            <a:extLst>
              <a:ext uri="{FF2B5EF4-FFF2-40B4-BE49-F238E27FC236}">
                <a16:creationId xmlns:a16="http://schemas.microsoft.com/office/drawing/2014/main" id="{551FCC9D-009A-45F8-8E0B-258F3725D3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4AB481C-16F5-4F32-B7B6-5D9FF6D3691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748" t="13302" r="10212" b="16824"/>
          <a:stretch/>
        </p:blipFill>
        <p:spPr>
          <a:xfrm>
            <a:off x="10218960" y="5124478"/>
            <a:ext cx="1691432" cy="112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52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54F362-0EF1-4BF6-A044-3F281E21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3C065F-1FB6-426E-AFF2-3E143D757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1330E61-F903-4101-A1CC-DFB890624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64" y="2563333"/>
            <a:ext cx="9239371" cy="402516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ECDA956-B9A5-4781-A8F3-383AB98AC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356" y="269497"/>
            <a:ext cx="6059882" cy="3757197"/>
          </a:xfrm>
          <a:prstGeom prst="rect">
            <a:avLst/>
          </a:prstGeom>
        </p:spPr>
      </p:pic>
      <p:pic>
        <p:nvPicPr>
          <p:cNvPr id="2050" name="Picture 2" descr="Jaltest Isobus">
            <a:extLst>
              <a:ext uri="{FF2B5EF4-FFF2-40B4-BE49-F238E27FC236}">
                <a16:creationId xmlns:a16="http://schemas.microsoft.com/office/drawing/2014/main" id="{1F17A965-DEEA-42DD-AA40-DDEF5E517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77" y="42020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902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6AEFA-5140-4DBF-8C84-DA212A665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LIFE FERTIWISE y AKIS de agricultura de precisión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0E21104-AE6D-4579-AE23-25D4F7DF2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0233" y="3742207"/>
            <a:ext cx="3741099" cy="280726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EB143A7-47E4-4234-9E9B-193D25773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33"/>
            <a:ext cx="12192000" cy="36576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AB1EF3A-FBFA-47D9-8352-070BBED9B9BE}"/>
              </a:ext>
            </a:extLst>
          </p:cNvPr>
          <p:cNvSpPr txBox="1"/>
          <p:nvPr/>
        </p:nvSpPr>
        <p:spPr>
          <a:xfrm>
            <a:off x="5587068" y="4077050"/>
            <a:ext cx="6165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Ahorar fertilizante y mejorar los resultados de las explotaciones agrarias a través de la diffusion del uso de las herramientas de dosificación variable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086C8D8-1C06-43C0-B821-9798E202AA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5518" y="6067947"/>
            <a:ext cx="2015814" cy="42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516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AAB2673-5475-4A23-9787-2520AABA8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1868" y="882300"/>
            <a:ext cx="3094339" cy="63217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662A53D-E195-48EB-80E8-4BCF74E5B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149" y="6154252"/>
            <a:ext cx="1430716" cy="591511"/>
          </a:xfrm>
          <a:prstGeom prst="rect">
            <a:avLst/>
          </a:prstGeom>
        </p:spPr>
      </p:pic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F61B4A52-D972-487B-94C5-DC4472001D89}"/>
              </a:ext>
            </a:extLst>
          </p:cNvPr>
          <p:cNvSpPr txBox="1">
            <a:spLocks/>
          </p:cNvSpPr>
          <p:nvPr/>
        </p:nvSpPr>
        <p:spPr>
          <a:xfrm>
            <a:off x="254751" y="2098669"/>
            <a:ext cx="8522163" cy="4351338"/>
          </a:xfrm>
          <a:prstGeom prst="rect">
            <a:avLst/>
          </a:prstGeom>
        </p:spPr>
        <p:txBody>
          <a:bodyPr wrap="square" lIns="0" tIns="0" rIns="0" bIns="0">
            <a:normAutofit fontScale="85000" lnSpcReduction="20000"/>
          </a:bodyPr>
          <a:lstStyle>
            <a:lvl1pPr marL="0">
              <a:defRPr sz="1789" b="1" i="0">
                <a:solidFill>
                  <a:srgbClr val="231F20"/>
                </a:solidFill>
                <a:latin typeface="Verdana"/>
                <a:ea typeface="+mn-ea"/>
                <a:cs typeface="Verdana"/>
              </a:defRPr>
            </a:lvl1pPr>
            <a:lvl2pPr marL="277246">
              <a:defRPr>
                <a:latin typeface="+mn-lt"/>
                <a:ea typeface="+mn-ea"/>
                <a:cs typeface="+mn-cs"/>
              </a:defRPr>
            </a:lvl2pPr>
            <a:lvl3pPr marL="554492">
              <a:defRPr>
                <a:latin typeface="+mn-lt"/>
                <a:ea typeface="+mn-ea"/>
                <a:cs typeface="+mn-cs"/>
              </a:defRPr>
            </a:lvl3pPr>
            <a:lvl4pPr marL="831738">
              <a:defRPr>
                <a:latin typeface="+mn-lt"/>
                <a:ea typeface="+mn-ea"/>
                <a:cs typeface="+mn-cs"/>
              </a:defRPr>
            </a:lvl4pPr>
            <a:lvl5pPr marL="1108984">
              <a:defRPr>
                <a:latin typeface="+mn-lt"/>
                <a:ea typeface="+mn-ea"/>
                <a:cs typeface="+mn-cs"/>
              </a:defRPr>
            </a:lvl5pPr>
            <a:lvl6pPr marL="1386230">
              <a:defRPr>
                <a:latin typeface="+mn-lt"/>
                <a:ea typeface="+mn-ea"/>
                <a:cs typeface="+mn-cs"/>
              </a:defRPr>
            </a:lvl6pPr>
            <a:lvl7pPr marL="1663476">
              <a:defRPr>
                <a:latin typeface="+mn-lt"/>
                <a:ea typeface="+mn-ea"/>
                <a:cs typeface="+mn-cs"/>
              </a:defRPr>
            </a:lvl7pPr>
            <a:lvl8pPr marL="1940723">
              <a:defRPr>
                <a:latin typeface="+mn-lt"/>
                <a:ea typeface="+mn-ea"/>
                <a:cs typeface="+mn-cs"/>
              </a:defRPr>
            </a:lvl8pPr>
            <a:lvl9pPr marL="2217969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789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[</a:t>
            </a:r>
            <a:r>
              <a:rPr kumimoji="0" lang="es-E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BIO</a:t>
            </a:r>
            <a:r>
              <a:rPr kumimoji="0" lang="es-ES" sz="1789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] = </a:t>
            </a:r>
            <a:r>
              <a:rPr kumimoji="0" lang="es-ES" sz="1789" b="1" i="0" u="none" strike="noStrike" kern="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Bioestimulantes</a:t>
            </a:r>
            <a:r>
              <a:rPr kumimoji="0" lang="es-ES" sz="1789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 + [</a:t>
            </a:r>
            <a:r>
              <a:rPr kumimoji="0" lang="es-ES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VRA</a:t>
            </a:r>
            <a:r>
              <a:rPr kumimoji="0" lang="es-ES" sz="1789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] = Variable </a:t>
            </a:r>
            <a:r>
              <a:rPr kumimoji="0" lang="es-ES" sz="1789" b="1" i="0" u="none" strike="noStrike" kern="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Rate</a:t>
            </a:r>
            <a:r>
              <a:rPr kumimoji="0" lang="es-ES" sz="1789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 </a:t>
            </a:r>
            <a:r>
              <a:rPr kumimoji="0" lang="es-ES" sz="1789" b="1" i="0" u="none" strike="noStrike" kern="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Application</a:t>
            </a:r>
            <a:r>
              <a:rPr kumimoji="0" lang="es-ES" sz="1789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 						  (Aplicación Dosis Variable)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1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Verdan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00682F"/>
              </a:solidFill>
              <a:effectLst/>
              <a:uLnTx/>
              <a:uFillTx/>
              <a:latin typeface="Verdan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srgbClr val="00682F"/>
                </a:solidFill>
                <a:effectLst/>
                <a:uLnTx/>
                <a:uFillTx/>
                <a:latin typeface="Verdana"/>
                <a:ea typeface="+mn-ea"/>
              </a:rPr>
              <a:t>Objetivo: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s-ES" sz="19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 </a:t>
            </a: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</a:rPr>
              <a:t>Mejorar la eficiencia en el uso de los fertilizantes apoyándonos en dos nuevas tecnologías</a:t>
            </a: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900" b="1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Verdana"/>
              <a:ea typeface="+mn-ea"/>
            </a:endParaRPr>
          </a:p>
          <a:p>
            <a:pPr marL="734446" marR="0" lvl="1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Bioestimulantes</a:t>
            </a:r>
            <a:r>
              <a:rPr kumimoji="0" lang="es-ES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como complemento al fertilizante</a:t>
            </a:r>
          </a:p>
          <a:p>
            <a:pPr marL="734446" marR="0" lvl="1" indent="-4572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Dosificación Variable de fertilizante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1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En la práctica son dos proyectos en uno que comparten un </a:t>
            </a:r>
            <a:r>
              <a:rPr kumimoji="0" lang="es-ES" sz="1600" b="0" i="0" u="sng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objetivo común.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sng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Verdan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</a:rPr>
              <a:t>Enfoque práctico del proyecto: 100% en condiciones reales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sng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Verdan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00682F"/>
              </a:solidFill>
              <a:effectLst/>
              <a:uLnTx/>
              <a:uFillTx/>
              <a:latin typeface="Verdan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0682F"/>
                </a:solidFill>
                <a:effectLst/>
                <a:uLnTx/>
                <a:uFillTx/>
                <a:latin typeface="Verdana"/>
                <a:ea typeface="+mn-ea"/>
              </a:rPr>
              <a:t>Socios: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500" b="1" i="0" u="none" strike="noStrike" kern="1200" cap="none" spc="0" normalizeH="0" baseline="0" noProof="0" dirty="0">
              <a:ln>
                <a:noFill/>
              </a:ln>
              <a:solidFill>
                <a:srgbClr val="00682F"/>
              </a:solidFill>
              <a:effectLst/>
              <a:uLnTx/>
              <a:uFillTx/>
              <a:latin typeface="Verdana"/>
              <a:ea typeface="+mn-ea"/>
            </a:endParaRPr>
          </a:p>
          <a:p>
            <a:pPr marL="277246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es-E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Biestimulantes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AEFA</a:t>
            </a:r>
          </a:p>
          <a:p>
            <a:pPr marL="277246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Dosificación Variable: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ANFFE 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ANSEMAT</a:t>
            </a:r>
          </a:p>
          <a:p>
            <a:pPr marL="562996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s-ES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00682F"/>
                </a:solidFill>
                <a:effectLst/>
                <a:uLnTx/>
                <a:uFillTx/>
                <a:latin typeface="Verdana"/>
                <a:ea typeface="+mn-ea"/>
              </a:rPr>
              <a:t>Duración del proyecto: 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Fecha inicial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1/04/2026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 — Fecha Final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31/3/2029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00682F"/>
                </a:solidFill>
                <a:effectLst/>
                <a:uLnTx/>
                <a:uFillTx/>
                <a:latin typeface="Verdana"/>
                <a:ea typeface="+mn-ea"/>
              </a:rPr>
              <a:t>Presupuesto: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</a:rPr>
              <a:t>861.342,47€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srgbClr val="00682F"/>
              </a:solidFill>
              <a:effectLst/>
              <a:uLnTx/>
              <a:uFillTx/>
              <a:latin typeface="Verdana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789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766F6B0-BA32-4090-AC0C-19318A22D4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3865" y="2485065"/>
            <a:ext cx="3544945" cy="244663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945CDC6-BD1E-4E9C-B050-EDB8FC4E3F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920" b="23727"/>
          <a:stretch/>
        </p:blipFill>
        <p:spPr>
          <a:xfrm>
            <a:off x="8776914" y="1675393"/>
            <a:ext cx="2800865" cy="1466335"/>
          </a:xfrm>
          <a:prstGeom prst="rect">
            <a:avLst/>
          </a:prstGeom>
        </p:spPr>
      </p:pic>
      <p:pic>
        <p:nvPicPr>
          <p:cNvPr id="12" name="Picture 2" descr="ANFFE">
            <a:extLst>
              <a:ext uri="{FF2B5EF4-FFF2-40B4-BE49-F238E27FC236}">
                <a16:creationId xmlns:a16="http://schemas.microsoft.com/office/drawing/2014/main" id="{B3A2B0BB-027C-4BCB-9E0A-A9EDD263D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865" y="4647628"/>
            <a:ext cx="3253945" cy="139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5F904AA-73BA-4546-B884-D36BB7A8AEEF}"/>
              </a:ext>
            </a:extLst>
          </p:cNvPr>
          <p:cNvSpPr txBox="1">
            <a:spLocks/>
          </p:cNvSpPr>
          <p:nvPr/>
        </p:nvSpPr>
        <p:spPr>
          <a:xfrm>
            <a:off x="8747676" y="342270"/>
            <a:ext cx="4357787" cy="650111"/>
          </a:xfrm>
          <a:prstGeom prst="rect">
            <a:avLst/>
          </a:prstGeom>
        </p:spPr>
        <p:txBody>
          <a:bodyPr wrap="square" lIns="0" tIns="0" rIns="0" bIns="0">
            <a:normAutofit fontScale="97500"/>
          </a:bodyPr>
          <a:lstStyle>
            <a:lvl1pPr>
              <a:defRPr sz="1789" b="1" i="0">
                <a:solidFill>
                  <a:srgbClr val="231F20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00682F"/>
                </a:solidFill>
                <a:effectLst/>
                <a:uLnTx/>
                <a:uFillTx/>
                <a:latin typeface="Verdana"/>
                <a:ea typeface="+mj-ea"/>
              </a:rPr>
              <a:t>¿Quién participa?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FB40B56-CE1D-4D1C-B0EE-4A8C1A8108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40" y="-661024"/>
            <a:ext cx="5627571" cy="306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412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4368" y="158939"/>
            <a:ext cx="6746331" cy="564120"/>
          </a:xfrm>
        </p:spPr>
        <p:txBody>
          <a:bodyPr>
            <a:normAutofit/>
          </a:bodyPr>
          <a:lstStyle/>
          <a:p>
            <a:r>
              <a:rPr sz="2426" dirty="0">
                <a:solidFill>
                  <a:srgbClr val="00682F"/>
                </a:solidFill>
              </a:rPr>
              <a:t>¿</a:t>
            </a:r>
            <a:r>
              <a:rPr sz="2426" dirty="0" err="1">
                <a:solidFill>
                  <a:srgbClr val="00682F"/>
                </a:solidFill>
              </a:rPr>
              <a:t>Qué</a:t>
            </a:r>
            <a:r>
              <a:rPr sz="2426" dirty="0">
                <a:solidFill>
                  <a:srgbClr val="00682F"/>
                </a:solidFill>
              </a:rPr>
              <a:t> se </a:t>
            </a:r>
            <a:r>
              <a:rPr sz="2426" dirty="0" err="1">
                <a:solidFill>
                  <a:srgbClr val="00682F"/>
                </a:solidFill>
              </a:rPr>
              <a:t>quiere</a:t>
            </a:r>
            <a:r>
              <a:rPr sz="2426" dirty="0">
                <a:solidFill>
                  <a:srgbClr val="00682F"/>
                </a:solidFill>
              </a:rPr>
              <a:t> </a:t>
            </a:r>
            <a:r>
              <a:rPr sz="2426" dirty="0" err="1">
                <a:solidFill>
                  <a:srgbClr val="00682F"/>
                </a:solidFill>
              </a:rPr>
              <a:t>conseguir</a:t>
            </a:r>
            <a:r>
              <a:rPr sz="2426" dirty="0">
                <a:solidFill>
                  <a:srgbClr val="00682F"/>
                </a:solidFill>
              </a:rPr>
              <a:t>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149323-2ECA-4A90-BE33-DBD8F2F98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2764" y="174654"/>
            <a:ext cx="1957828" cy="399986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87E8BCD7-F9DC-416F-9083-20747A95C84D}"/>
              </a:ext>
            </a:extLst>
          </p:cNvPr>
          <p:cNvSpPr txBox="1">
            <a:spLocks/>
          </p:cNvSpPr>
          <p:nvPr/>
        </p:nvSpPr>
        <p:spPr>
          <a:xfrm>
            <a:off x="6864030" y="1449874"/>
            <a:ext cx="10515600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789" b="1" i="0">
                <a:solidFill>
                  <a:srgbClr val="231F20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s-ES" sz="3200" kern="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Ensayos </a:t>
            </a:r>
            <a:r>
              <a:rPr lang="es-ES" sz="3200" kern="0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Bioestimulantes</a:t>
            </a:r>
            <a:endParaRPr lang="es-ES" sz="3200" kern="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58FF261-C3F0-4493-BC00-8FA558FAE59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533" y="1964237"/>
            <a:ext cx="4932381" cy="3769873"/>
          </a:xfrm>
          <a:prstGeom prst="rect">
            <a:avLst/>
          </a:prstGeom>
          <a:noFill/>
        </p:spPr>
      </p:pic>
      <p:sp>
        <p:nvSpPr>
          <p:cNvPr id="14" name="AutoShape 2" descr="blob:https://web.whatsapp.com/ffe59480-7a43-4fd7-bd71-f92657c3d629">
            <a:extLst>
              <a:ext uri="{FF2B5EF4-FFF2-40B4-BE49-F238E27FC236}">
                <a16:creationId xmlns:a16="http://schemas.microsoft.com/office/drawing/2014/main" id="{433128C9-6DF6-409E-947C-D0598CCA8E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EBC073-308D-4339-A41B-33F2FB432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86" y="1964237"/>
            <a:ext cx="4402719" cy="3785652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868BF926-882B-454E-8942-13B4046C48BA}"/>
              </a:ext>
            </a:extLst>
          </p:cNvPr>
          <p:cNvSpPr txBox="1">
            <a:spLocks/>
          </p:cNvSpPr>
          <p:nvPr/>
        </p:nvSpPr>
        <p:spPr>
          <a:xfrm>
            <a:off x="35607" y="1403812"/>
            <a:ext cx="8218715" cy="13255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789" b="1" i="0">
                <a:solidFill>
                  <a:srgbClr val="231F20"/>
                </a:solidFill>
                <a:latin typeface="Verdana"/>
                <a:ea typeface="+mj-ea"/>
                <a:cs typeface="Verdana"/>
              </a:defRPr>
            </a:lvl1pPr>
          </a:lstStyle>
          <a:p>
            <a:r>
              <a:rPr lang="es-ES" sz="3200" kern="0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Ensayos de dosificación variable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BF953B4-E676-4B80-A8D9-968D5AF3B0D4}"/>
              </a:ext>
            </a:extLst>
          </p:cNvPr>
          <p:cNvSpPr txBox="1"/>
          <p:nvPr/>
        </p:nvSpPr>
        <p:spPr>
          <a:xfrm>
            <a:off x="4488348" y="4956561"/>
            <a:ext cx="3215304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36 </a:t>
            </a:r>
            <a:r>
              <a:rPr lang="en-GB" dirty="0" err="1"/>
              <a:t>colaboradores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los </a:t>
            </a:r>
            <a:r>
              <a:rPr lang="en-GB" dirty="0" err="1"/>
              <a:t>ensayos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61257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F6D3F-A8F7-45F1-98B7-E23E3DA61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76B9CE-0F71-4006-B1AD-52E592E0B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611754" cy="435133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dirty="0"/>
              <a:t>Presión creciente sobre el uso de fertilizantes</a:t>
            </a:r>
          </a:p>
          <a:p>
            <a:pPr lvl="1"/>
            <a:r>
              <a:rPr lang="es-ES" dirty="0"/>
              <a:t>Precios</a:t>
            </a:r>
          </a:p>
          <a:p>
            <a:pPr lvl="1"/>
            <a:r>
              <a:rPr lang="es-ES" dirty="0"/>
              <a:t>Problemas ambientales derivados del uso indebido: ZONAS VULNERABLES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La tecnología ayuda a optimizar (</a:t>
            </a:r>
            <a:r>
              <a:rPr lang="es-ES" sz="1300" dirty="0"/>
              <a:t>pronóstico David</a:t>
            </a:r>
            <a:r>
              <a:rPr lang="es-ES" dirty="0"/>
              <a:t>) </a:t>
            </a:r>
            <a:r>
              <a:rPr lang="es-ES" dirty="0">
                <a:solidFill>
                  <a:srgbClr val="FF0000"/>
                </a:solidFill>
              </a:rPr>
              <a:t>[</a:t>
            </a:r>
            <a:r>
              <a:rPr lang="es-ES" sz="1300" dirty="0">
                <a:solidFill>
                  <a:srgbClr val="FF0000"/>
                </a:solidFill>
              </a:rPr>
              <a:t>Pronóstico </a:t>
            </a:r>
            <a:r>
              <a:rPr lang="es-ES" sz="1300" dirty="0" err="1">
                <a:solidFill>
                  <a:srgbClr val="FF0000"/>
                </a:solidFill>
              </a:rPr>
              <a:t>ChatGPT</a:t>
            </a:r>
            <a:r>
              <a:rPr lang="es-ES" dirty="0">
                <a:solidFill>
                  <a:srgbClr val="FF0000"/>
                </a:solidFill>
              </a:rPr>
              <a:t>]</a:t>
            </a:r>
          </a:p>
          <a:p>
            <a:pPr lvl="1"/>
            <a:r>
              <a:rPr lang="es-ES" dirty="0"/>
              <a:t>Planes de abonado (a tiempo) (30%) </a:t>
            </a:r>
            <a:r>
              <a:rPr lang="es-ES" dirty="0">
                <a:solidFill>
                  <a:srgbClr val="FF0000"/>
                </a:solidFill>
              </a:rPr>
              <a:t>[10-30%]</a:t>
            </a:r>
          </a:p>
          <a:p>
            <a:pPr lvl="1"/>
            <a:r>
              <a:rPr lang="es-ES" dirty="0"/>
              <a:t>Dosificación variable (15%) </a:t>
            </a:r>
            <a:r>
              <a:rPr lang="es-ES" dirty="0">
                <a:solidFill>
                  <a:srgbClr val="FF0000"/>
                </a:solidFill>
              </a:rPr>
              <a:t>[5-20%]</a:t>
            </a:r>
          </a:p>
          <a:p>
            <a:pPr lvl="1"/>
            <a:r>
              <a:rPr lang="es-ES" dirty="0" err="1"/>
              <a:t>Autoguiados</a:t>
            </a:r>
            <a:r>
              <a:rPr lang="es-ES" dirty="0"/>
              <a:t> y control de secciones (5%) </a:t>
            </a:r>
            <a:r>
              <a:rPr lang="es-ES" dirty="0">
                <a:solidFill>
                  <a:srgbClr val="FF0000"/>
                </a:solidFill>
              </a:rPr>
              <a:t>[3-10%}</a:t>
            </a:r>
          </a:p>
          <a:p>
            <a:pPr lvl="1"/>
            <a:r>
              <a:rPr lang="es-ES" dirty="0"/>
              <a:t>Biotecnología (15%) </a:t>
            </a:r>
            <a:r>
              <a:rPr lang="es-ES" dirty="0">
                <a:solidFill>
                  <a:srgbClr val="FF0000"/>
                </a:solidFill>
              </a:rPr>
              <a:t>[0-10%]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La tecnología hay que amortizarla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/>
              <a:t>Impacto normativo: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dirty="0"/>
              <a:t>Cuaderno de campo</a:t>
            </a:r>
          </a:p>
          <a:p>
            <a:pPr marL="971550" lvl="1" indent="-514350">
              <a:buFont typeface="+mj-lt"/>
              <a:buAutoNum type="alphaUcPeriod"/>
            </a:pPr>
            <a:r>
              <a:rPr lang="es-ES" dirty="0"/>
              <a:t>Planes de abonado</a:t>
            </a:r>
          </a:p>
          <a:p>
            <a:pPr lvl="1"/>
            <a:endParaRPr lang="es-ES" dirty="0"/>
          </a:p>
          <a:p>
            <a:pPr lvl="1"/>
            <a:endParaRPr lang="es-ES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0477D7C-A807-441B-82FE-D875657D8A3B}"/>
              </a:ext>
            </a:extLst>
          </p:cNvPr>
          <p:cNvSpPr/>
          <p:nvPr/>
        </p:nvSpPr>
        <p:spPr>
          <a:xfrm>
            <a:off x="7475822" y="305693"/>
            <a:ext cx="4581525" cy="249299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i="1" dirty="0"/>
              <a:t>La vida de alrededor de la mitad de la humanidad con los hábitos actuales es posible gracias al proceso Haber–Bosch de síntesis de amoniaco. El proceso consume alrededor del 1% del suministro de energía primaria  global</a:t>
            </a:r>
          </a:p>
          <a:p>
            <a:r>
              <a:rPr lang="es-ES" i="1" dirty="0"/>
              <a:t> </a:t>
            </a:r>
            <a:r>
              <a:rPr lang="es-ES" sz="1200" i="1" dirty="0">
                <a:solidFill>
                  <a:srgbClr val="1F1F1F"/>
                </a:solidFill>
                <a:latin typeface="ElsevierGulliver"/>
              </a:rPr>
              <a:t>(</a:t>
            </a:r>
            <a:r>
              <a:rPr lang="es-ES" sz="1200" dirty="0" err="1"/>
              <a:t>Erisman</a:t>
            </a:r>
            <a:r>
              <a:rPr lang="es-ES" sz="1200" dirty="0"/>
              <a:t>, J., Sutton, M., Galloway, J. </a:t>
            </a:r>
            <a:r>
              <a:rPr lang="es-ES" sz="1200" i="1" dirty="0"/>
              <a:t>et al.</a:t>
            </a:r>
            <a:r>
              <a:rPr lang="es-ES" sz="1200" dirty="0"/>
              <a:t> </a:t>
            </a:r>
            <a:r>
              <a:rPr lang="es-ES" sz="1200" dirty="0" err="1"/>
              <a:t>How</a:t>
            </a:r>
            <a:r>
              <a:rPr lang="es-ES" sz="1200" dirty="0"/>
              <a:t> a </a:t>
            </a:r>
            <a:r>
              <a:rPr lang="es-ES" sz="1200" dirty="0" err="1"/>
              <a:t>century</a:t>
            </a:r>
            <a:r>
              <a:rPr lang="es-ES" sz="1200" dirty="0"/>
              <a:t> </a:t>
            </a:r>
            <a:r>
              <a:rPr lang="es-ES" sz="1200" dirty="0" err="1"/>
              <a:t>of</a:t>
            </a:r>
            <a:r>
              <a:rPr lang="es-ES" sz="1200" dirty="0"/>
              <a:t> </a:t>
            </a:r>
            <a:r>
              <a:rPr lang="es-ES" sz="1200" dirty="0" err="1"/>
              <a:t>ammonia</a:t>
            </a:r>
            <a:r>
              <a:rPr lang="es-ES" sz="1200" dirty="0"/>
              <a:t> </a:t>
            </a:r>
            <a:r>
              <a:rPr lang="es-ES" sz="1200" dirty="0" err="1"/>
              <a:t>synthesis</a:t>
            </a:r>
            <a:r>
              <a:rPr lang="es-ES" sz="1200" dirty="0"/>
              <a:t> </a:t>
            </a:r>
            <a:r>
              <a:rPr lang="es-ES" sz="1200" dirty="0" err="1"/>
              <a:t>changed</a:t>
            </a:r>
            <a:r>
              <a:rPr lang="es-ES" sz="1200" dirty="0"/>
              <a:t>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world</a:t>
            </a:r>
            <a:r>
              <a:rPr lang="es-ES" sz="1200" dirty="0"/>
              <a:t>. </a:t>
            </a:r>
            <a:r>
              <a:rPr lang="es-ES" sz="1200" i="1" dirty="0" err="1"/>
              <a:t>Nature</a:t>
            </a:r>
            <a:r>
              <a:rPr lang="es-ES" sz="1200" i="1" dirty="0"/>
              <a:t> </a:t>
            </a:r>
            <a:r>
              <a:rPr lang="es-ES" sz="1200" i="1" dirty="0" err="1"/>
              <a:t>Geosci</a:t>
            </a:r>
            <a:r>
              <a:rPr lang="es-ES" sz="1200" dirty="0"/>
              <a:t> </a:t>
            </a:r>
            <a:r>
              <a:rPr lang="es-ES" sz="1200" b="1" dirty="0"/>
              <a:t>1</a:t>
            </a:r>
            <a:r>
              <a:rPr lang="es-ES" sz="1200" dirty="0"/>
              <a:t>, 636–639 (2008). </a:t>
            </a:r>
            <a:r>
              <a:rPr lang="es-ES" sz="1200" dirty="0">
                <a:hlinkClick r:id="rId2"/>
              </a:rPr>
              <a:t>https://doi.org/10.1038/ngeo325</a:t>
            </a:r>
            <a:r>
              <a:rPr lang="es-ES" sz="1200" i="1" dirty="0">
                <a:solidFill>
                  <a:srgbClr val="1F1F1F"/>
                </a:solidFill>
                <a:latin typeface="ElsevierGulliver"/>
              </a:rPr>
              <a:t>) https://www.rpgroup.caltech.edu/aph150_human_impacts/assets/pdfs/Erisman_2008.pdf</a:t>
            </a:r>
            <a:endParaRPr lang="es-E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D22352C-EB65-4245-BCBE-FEB5B5E6DA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46" r="33305" b="2"/>
          <a:stretch>
            <a:fillRect/>
          </a:stretch>
        </p:blipFill>
        <p:spPr>
          <a:xfrm>
            <a:off x="8061821" y="2858115"/>
            <a:ext cx="3778540" cy="3778540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91629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796194-4C42-4109-AF57-9517FDA20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Consultas</a:t>
            </a:r>
            <a:r>
              <a:rPr lang="en-GB" dirty="0"/>
              <a:t> </a:t>
            </a:r>
            <a:r>
              <a:rPr lang="en-GB" dirty="0" err="1"/>
              <a:t>realizadas</a:t>
            </a:r>
            <a:r>
              <a:rPr lang="en-GB" dirty="0"/>
              <a:t> a </a:t>
            </a:r>
            <a:r>
              <a:rPr lang="en-GB" dirty="0" err="1"/>
              <a:t>ChatGPT</a:t>
            </a:r>
            <a:r>
              <a:rPr lang="en-GB" dirty="0"/>
              <a:t> model 5.5 “thinking mode” 17/6/2026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81B587-4784-4173-BA07-9607489BE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54364" cy="4351338"/>
          </a:xfrm>
        </p:spPr>
        <p:txBody>
          <a:bodyPr>
            <a:norm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How much fertilizer could be saved doing nutrient plan or nutrient budget-</a:t>
            </a:r>
            <a:r>
              <a:rPr lang="en-US" sz="1400" dirty="0"/>
              <a:t>&gt;A </a:t>
            </a:r>
            <a:r>
              <a:rPr lang="en-US" sz="1400" b="1" dirty="0"/>
              <a:t>nutrient plan / nutrient budget can often save </a:t>
            </a:r>
            <a:r>
              <a:rPr lang="en-US" sz="1400" b="1" dirty="0">
                <a:highlight>
                  <a:srgbClr val="FFFF00"/>
                </a:highlight>
              </a:rPr>
              <a:t>10–30%</a:t>
            </a:r>
            <a:r>
              <a:rPr lang="en-US" sz="1400" b="1" dirty="0"/>
              <a:t> of mineral fertilizer</a:t>
            </a:r>
          </a:p>
          <a:p>
            <a:r>
              <a:rPr lang="en-US" sz="1400" dirty="0">
                <a:solidFill>
                  <a:srgbClr val="FF0000"/>
                </a:solidFill>
              </a:rPr>
              <a:t>How much fertilizer could be saving because of a precision autosteering with control section</a:t>
            </a:r>
            <a:r>
              <a:rPr lang="en-US" sz="1400" dirty="0"/>
              <a:t>-&gt; With </a:t>
            </a:r>
            <a:r>
              <a:rPr lang="en-US" sz="1400" b="1" dirty="0"/>
              <a:t>precision autosteering + section control</a:t>
            </a:r>
            <a:r>
              <a:rPr lang="en-US" sz="1400" dirty="0"/>
              <a:t>, fertilizer saving is usually the fertilizer that would otherwise be wasted through </a:t>
            </a:r>
            <a:r>
              <a:rPr lang="en-US" sz="1400" b="1" dirty="0"/>
              <a:t>overlap</a:t>
            </a:r>
            <a:r>
              <a:rPr lang="en-US" sz="1400" dirty="0"/>
              <a:t>. A reasonable estimate is: </a:t>
            </a:r>
            <a:r>
              <a:rPr lang="en-US" sz="1400" b="1" dirty="0"/>
              <a:t>Typical fertilizer saving: </a:t>
            </a:r>
            <a:r>
              <a:rPr lang="en-US" sz="1400" b="1" dirty="0">
                <a:highlight>
                  <a:srgbClr val="FFFF00"/>
                </a:highlight>
              </a:rPr>
              <a:t>3–10% </a:t>
            </a:r>
            <a:r>
              <a:rPr lang="en-US" sz="1400" b="1" dirty="0"/>
              <a:t>High saving in irregular fields: 10–15% or more Low saving in large rectangular fields: 1–3%</a:t>
            </a:r>
          </a:p>
          <a:p>
            <a:r>
              <a:rPr lang="en-US" sz="1400" dirty="0">
                <a:solidFill>
                  <a:srgbClr val="FF0000"/>
                </a:solidFill>
              </a:rPr>
              <a:t>How much fertilizer could be saving because of variable rate application</a:t>
            </a:r>
            <a:r>
              <a:rPr lang="en-US" sz="1400" dirty="0"/>
              <a:t>-&gt;With variable rate application (VRA), fertilizer saving usually comes from reducing rates in parts of the field that already have enough nutrients or have lower yield </a:t>
            </a:r>
            <a:r>
              <a:rPr lang="en-US" sz="1400" dirty="0" err="1"/>
              <a:t>potential.A</a:t>
            </a:r>
            <a:r>
              <a:rPr lang="en-US" sz="1400" dirty="0"/>
              <a:t> realistic estimate </a:t>
            </a:r>
            <a:r>
              <a:rPr lang="en-US" sz="1400" dirty="0" err="1"/>
              <a:t>is:</a:t>
            </a:r>
            <a:r>
              <a:rPr lang="en-US" sz="1400" dirty="0" err="1">
                <a:highlight>
                  <a:srgbClr val="FFFF00"/>
                </a:highlight>
              </a:rPr>
              <a:t>Typical</a:t>
            </a:r>
            <a:r>
              <a:rPr lang="en-US" sz="1400" dirty="0">
                <a:highlight>
                  <a:srgbClr val="FFFF00"/>
                </a:highlight>
              </a:rPr>
              <a:t> fertilizer saving: 5–20%</a:t>
            </a:r>
            <a:r>
              <a:rPr lang="en-US" sz="1400" dirty="0"/>
              <a:t>Common planning value: 10–15%High saving: 20–30% in very variable fields or where previous uniform rates were excessive.</a:t>
            </a:r>
          </a:p>
          <a:p>
            <a:r>
              <a:rPr lang="en-US" sz="1400" dirty="0">
                <a:solidFill>
                  <a:srgbClr val="FF0000"/>
                </a:solidFill>
              </a:rPr>
              <a:t>How much fertilizer could be saving because of using </a:t>
            </a:r>
            <a:r>
              <a:rPr lang="en-US" sz="1400" dirty="0" err="1">
                <a:solidFill>
                  <a:srgbClr val="FF0000"/>
                </a:solidFill>
              </a:rPr>
              <a:t>biostimulants</a:t>
            </a:r>
            <a:r>
              <a:rPr lang="en-US" sz="1400" dirty="0">
                <a:solidFill>
                  <a:srgbClr val="FF0000"/>
                </a:solidFill>
              </a:rPr>
              <a:t> or biological inhibitors-</a:t>
            </a:r>
            <a:r>
              <a:rPr lang="en-US" sz="1400" dirty="0"/>
              <a:t>&gt;For </a:t>
            </a:r>
            <a:r>
              <a:rPr lang="en-US" sz="1400" dirty="0" err="1"/>
              <a:t>biostimulants</a:t>
            </a:r>
            <a:r>
              <a:rPr lang="en-US" sz="1400" dirty="0"/>
              <a:t> or biological inhibitors, the fertilizer saving is more uncertain than with autosteer, section control or variable-rate application. A good planning estimate is:</a:t>
            </a:r>
          </a:p>
          <a:p>
            <a:endParaRPr lang="en-US" sz="1400" dirty="0"/>
          </a:p>
          <a:p>
            <a:endParaRPr lang="en-US" sz="1400" b="1" dirty="0"/>
          </a:p>
          <a:p>
            <a:endParaRPr lang="en-US" sz="1400" dirty="0"/>
          </a:p>
          <a:p>
            <a:endParaRPr lang="en-US" sz="1400" b="1" dirty="0"/>
          </a:p>
          <a:p>
            <a:endParaRPr lang="en-US" sz="1400" dirty="0"/>
          </a:p>
          <a:p>
            <a:endParaRPr lang="en-GB" sz="140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D7B13F26-3C37-47E6-AD3D-73A5B30618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7516962"/>
              </p:ext>
            </p:extLst>
          </p:nvPr>
        </p:nvGraphicFramePr>
        <p:xfrm>
          <a:off x="1069207" y="4609699"/>
          <a:ext cx="10515600" cy="179832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99859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35577694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8210496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ES" sz="1100"/>
                        <a:t>Technology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 err="1"/>
                        <a:t>Realistic</a:t>
                      </a:r>
                      <a:r>
                        <a:rPr lang="es-ES" sz="1100" dirty="0"/>
                        <a:t> </a:t>
                      </a:r>
                      <a:r>
                        <a:rPr lang="es-ES" sz="1100" dirty="0" err="1"/>
                        <a:t>fertilizer</a:t>
                      </a:r>
                      <a:r>
                        <a:rPr lang="es-ES" sz="1100" dirty="0"/>
                        <a:t> </a:t>
                      </a:r>
                      <a:r>
                        <a:rPr lang="es-ES" sz="1100" dirty="0" err="1"/>
                        <a:t>saving</a:t>
                      </a:r>
                      <a:endParaRPr lang="es-ES" sz="11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dirty="0" err="1"/>
                        <a:t>Best</a:t>
                      </a:r>
                      <a:r>
                        <a:rPr lang="es-ES" sz="1100" dirty="0"/>
                        <a:t> use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5419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100" b="1"/>
                        <a:t>Biostimulants</a:t>
                      </a:r>
                      <a:endParaRPr lang="es-ES" sz="11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>
                          <a:highlight>
                            <a:srgbClr val="FFFF00"/>
                          </a:highlight>
                        </a:rPr>
                        <a:t>0–10%</a:t>
                      </a:r>
                      <a:r>
                        <a:rPr lang="en-US" sz="1100" dirty="0">
                          <a:highlight>
                            <a:srgbClr val="FFFF00"/>
                          </a:highlight>
                        </a:rPr>
                        <a:t> normally</a:t>
                      </a:r>
                      <a:r>
                        <a:rPr lang="en-US" sz="1100" dirty="0"/>
                        <a:t>; </a:t>
                      </a:r>
                      <a:r>
                        <a:rPr lang="en-US" sz="1100" b="1" dirty="0"/>
                        <a:t>5–15%</a:t>
                      </a:r>
                      <a:r>
                        <a:rPr lang="en-US" sz="1100" dirty="0"/>
                        <a:t> if well validated locally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Improve nutrient uptake, root growth, stress tolerance, nutrient use efficiency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2460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100" b="1"/>
                        <a:t>Biofertilizers / microbial products</a:t>
                      </a:r>
                      <a:endParaRPr lang="es-ES" sz="11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1" dirty="0"/>
                        <a:t>5–20%</a:t>
                      </a:r>
                      <a:r>
                        <a:rPr lang="es-ES" sz="1100" dirty="0"/>
                        <a:t> in favorable cases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Partial replacement of N or P inputs, especially with legumes or P-solubilizing microbes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940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100" b="1"/>
                        <a:t>Biological nitrification inhibitors / N efficiency enhancers</a:t>
                      </a:r>
                      <a:endParaRPr lang="en-US" sz="11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dirty="0"/>
                        <a:t>5–15% N saving</a:t>
                      </a:r>
                      <a:r>
                        <a:rPr lang="en-US" sz="1100" dirty="0"/>
                        <a:t> commonly; sometimes </a:t>
                      </a:r>
                      <a:r>
                        <a:rPr lang="en-US" sz="1100" b="1" dirty="0"/>
                        <a:t>10–20%</a:t>
                      </a:r>
                      <a:endParaRPr lang="en-US" sz="11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Reduce N losses by slowing ammonium conversion to nitrate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07350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100" b="1"/>
                        <a:t>Conservative reporting value</a:t>
                      </a:r>
                      <a:endParaRPr lang="es-ES" sz="11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1" dirty="0"/>
                        <a:t>5–10% total </a:t>
                      </a:r>
                      <a:r>
                        <a:rPr lang="es-ES" sz="1100" b="1" dirty="0" err="1"/>
                        <a:t>fertilizer</a:t>
                      </a:r>
                      <a:r>
                        <a:rPr lang="es-ES" sz="1100" b="1" dirty="0"/>
                        <a:t> </a:t>
                      </a:r>
                      <a:r>
                        <a:rPr lang="es-ES" sz="1100" b="1" dirty="0" err="1"/>
                        <a:t>saving</a:t>
                      </a:r>
                      <a:endParaRPr lang="es-ES" sz="11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Safe estimate for project-level calculations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4225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4757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7639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2006</TotalTime>
  <Words>1336</Words>
  <Application>Microsoft Office PowerPoint</Application>
  <PresentationFormat>Panorámica</PresentationFormat>
  <Paragraphs>251</Paragraphs>
  <Slides>28</Slides>
  <Notes>2</Notes>
  <HiddenSlides>2</HiddenSlides>
  <MMClips>1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39" baseType="lpstr">
      <vt:lpstr>Aharoni</vt:lpstr>
      <vt:lpstr>Arial</vt:lpstr>
      <vt:lpstr>Calibri</vt:lpstr>
      <vt:lpstr>Calibri Light</vt:lpstr>
      <vt:lpstr>ElsevierGulliver</vt:lpstr>
      <vt:lpstr>Helvetica Neue</vt:lpstr>
      <vt:lpstr>Times New Roman</vt:lpstr>
      <vt:lpstr>Trebuchet MS</vt:lpstr>
      <vt:lpstr>Verdana</vt:lpstr>
      <vt:lpstr>Tema de Office</vt:lpstr>
      <vt:lpstr>Office Theme</vt:lpstr>
      <vt:lpstr>AVANCES TECNOLÓGICOS EN LA APLICACIÓN DE FERTILIZANTES EN LOS CULTIVOS.</vt:lpstr>
      <vt:lpstr>¿Qué hacemos en relación con la fertilización?</vt:lpstr>
      <vt:lpstr>Presentación de PowerPoint</vt:lpstr>
      <vt:lpstr>Dosificación variable de inputs. Variable Rate Application (VRA)</vt:lpstr>
      <vt:lpstr>Presentación de PowerPoint</vt:lpstr>
      <vt:lpstr>Presentación de PowerPoint</vt:lpstr>
      <vt:lpstr>Fuentes de datos para la elaboración de los mapas</vt:lpstr>
      <vt:lpstr>Ventajas del satélite respecto al monitor de rendimiento</vt:lpstr>
      <vt:lpstr>Presentación de PowerPoint</vt:lpstr>
      <vt:lpstr>Presentación de PowerPoint</vt:lpstr>
      <vt:lpstr>Cómo elegir la mejor fecha</vt:lpstr>
      <vt:lpstr>Estrategias para fertilizar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Integraciones con máquinas</vt:lpstr>
      <vt:lpstr>Presentación de PowerPoint</vt:lpstr>
      <vt:lpstr>Presentación de PowerPoint</vt:lpstr>
      <vt:lpstr>LIFE FERTIWISE y AKIS de agricultura de precisión</vt:lpstr>
      <vt:lpstr>Presentación de PowerPoint</vt:lpstr>
      <vt:lpstr>¿Qué se quiere conseguir?</vt:lpstr>
      <vt:lpstr>Conclusiones</vt:lpstr>
      <vt:lpstr>Consultas realizadas a ChatGPT model 5.5 “thinking mode” 17/6/2026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ASESORES DE EXPLOTACIONES AGRARIAS</dc:title>
  <dc:creator>Microlan Informática y Comunicaciones</dc:creator>
  <cp:lastModifiedBy>David A Nafría García</cp:lastModifiedBy>
  <cp:revision>74</cp:revision>
  <dcterms:created xsi:type="dcterms:W3CDTF">2024-05-10T11:14:48Z</dcterms:created>
  <dcterms:modified xsi:type="dcterms:W3CDTF">2026-09-14T12:24:53Z</dcterms:modified>
</cp:coreProperties>
</file>