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12" r:id="rId2"/>
    <p:sldId id="338" r:id="rId3"/>
    <p:sldId id="759" r:id="rId4"/>
    <p:sldId id="704" r:id="rId5"/>
    <p:sldId id="756" r:id="rId6"/>
    <p:sldId id="335" r:id="rId7"/>
    <p:sldId id="754" r:id="rId8"/>
    <p:sldId id="755" r:id="rId9"/>
    <p:sldId id="267" r:id="rId10"/>
    <p:sldId id="264" r:id="rId11"/>
    <p:sldId id="758" r:id="rId12"/>
    <p:sldId id="753" r:id="rId13"/>
    <p:sldId id="271" r:id="rId14"/>
    <p:sldId id="272" r:id="rId15"/>
    <p:sldId id="275" r:id="rId16"/>
    <p:sldId id="767" r:id="rId17"/>
    <p:sldId id="768" r:id="rId18"/>
    <p:sldId id="769" r:id="rId19"/>
    <p:sldId id="748" r:id="rId20"/>
    <p:sldId id="750" r:id="rId21"/>
    <p:sldId id="276" r:id="rId22"/>
    <p:sldId id="266" r:id="rId23"/>
    <p:sldId id="269" r:id="rId24"/>
    <p:sldId id="263" r:id="rId25"/>
    <p:sldId id="268" r:id="rId26"/>
    <p:sldId id="752" r:id="rId27"/>
    <p:sldId id="751" r:id="rId28"/>
    <p:sldId id="270" r:id="rId29"/>
    <p:sldId id="760" r:id="rId30"/>
    <p:sldId id="761" r:id="rId31"/>
    <p:sldId id="757" r:id="rId3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150E"/>
    <a:srgbClr val="AF7C10"/>
    <a:srgbClr val="108B0F"/>
    <a:srgbClr val="138D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svg"/><Relationship Id="rId1" Type="http://schemas.openxmlformats.org/officeDocument/2006/relationships/image" Target="../media/image59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svg"/><Relationship Id="rId1" Type="http://schemas.openxmlformats.org/officeDocument/2006/relationships/image" Target="../media/image59.png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E76A84-39FC-4146-824E-CE09898A2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4AB838-5B15-4321-9C88-12AAF78F63C2}">
      <dgm:prSet/>
      <dgm:spPr/>
      <dgm:t>
        <a:bodyPr/>
        <a:lstStyle/>
        <a:p>
          <a:r>
            <a:rPr lang="en-GB" dirty="0" err="1"/>
            <a:t>Solución</a:t>
          </a:r>
          <a:r>
            <a:rPr lang="en-GB" dirty="0"/>
            <a:t> universal: </a:t>
          </a:r>
          <a:r>
            <a:rPr lang="en-GB" dirty="0" err="1"/>
            <a:t>cualquier</a:t>
          </a:r>
          <a:r>
            <a:rPr lang="en-GB" dirty="0"/>
            <a:t> </a:t>
          </a:r>
          <a:r>
            <a:rPr lang="en-GB" dirty="0" err="1"/>
            <a:t>parcela</a:t>
          </a:r>
          <a:r>
            <a:rPr lang="en-GB" dirty="0"/>
            <a:t> </a:t>
          </a:r>
          <a:r>
            <a:rPr lang="en-GB" dirty="0" err="1"/>
            <a:t>en</a:t>
          </a:r>
          <a:r>
            <a:rPr lang="en-GB" dirty="0"/>
            <a:t> </a:t>
          </a:r>
          <a:r>
            <a:rPr lang="en-GB" dirty="0" err="1"/>
            <a:t>cualquier</a:t>
          </a:r>
          <a:r>
            <a:rPr lang="en-GB" dirty="0"/>
            <a:t> </a:t>
          </a:r>
          <a:r>
            <a:rPr lang="en-GB" dirty="0" err="1"/>
            <a:t>lugar</a:t>
          </a:r>
          <a:r>
            <a:rPr lang="en-GB" dirty="0"/>
            <a:t> con </a:t>
          </a:r>
          <a:r>
            <a:rPr lang="en-GB" dirty="0" err="1"/>
            <a:t>histórico</a:t>
          </a:r>
          <a:r>
            <a:rPr lang="en-GB" dirty="0"/>
            <a:t> </a:t>
          </a:r>
          <a:r>
            <a:rPr lang="en-GB" dirty="0" err="1"/>
            <a:t>desde</a:t>
          </a:r>
          <a:r>
            <a:rPr lang="en-GB" dirty="0"/>
            <a:t> 2018</a:t>
          </a:r>
          <a:endParaRPr lang="en-US" dirty="0"/>
        </a:p>
      </dgm:t>
    </dgm:pt>
    <dgm:pt modelId="{572CD52A-F749-4667-8836-754FE6B1AAC1}" type="parTrans" cxnId="{CC6306DD-D2B0-425B-A066-73E391A7FC6E}">
      <dgm:prSet/>
      <dgm:spPr/>
      <dgm:t>
        <a:bodyPr/>
        <a:lstStyle/>
        <a:p>
          <a:endParaRPr lang="en-US"/>
        </a:p>
      </dgm:t>
    </dgm:pt>
    <dgm:pt modelId="{D93F8F5B-9F80-40CC-B8DE-558ADDB8A733}" type="sibTrans" cxnId="{CC6306DD-D2B0-425B-A066-73E391A7FC6E}">
      <dgm:prSet/>
      <dgm:spPr/>
      <dgm:t>
        <a:bodyPr/>
        <a:lstStyle/>
        <a:p>
          <a:endParaRPr lang="en-US"/>
        </a:p>
      </dgm:t>
    </dgm:pt>
    <dgm:pt modelId="{62B999DD-2ACE-4C9A-B49A-3071249FF9FC}">
      <dgm:prSet/>
      <dgm:spPr/>
      <dgm:t>
        <a:bodyPr/>
        <a:lstStyle/>
        <a:p>
          <a:r>
            <a:rPr lang="en-GB"/>
            <a:t>Dato intercalibrado: mismo sensor a lo largo del tiempo y el espacio</a:t>
          </a:r>
          <a:endParaRPr lang="en-US"/>
        </a:p>
      </dgm:t>
    </dgm:pt>
    <dgm:pt modelId="{48374641-6D59-46E1-97D5-A5F0E8AFC294}" type="parTrans" cxnId="{64E07806-A914-4612-A965-0FA61E77A86B}">
      <dgm:prSet/>
      <dgm:spPr/>
      <dgm:t>
        <a:bodyPr/>
        <a:lstStyle/>
        <a:p>
          <a:endParaRPr lang="en-US"/>
        </a:p>
      </dgm:t>
    </dgm:pt>
    <dgm:pt modelId="{ECF0E518-9203-4801-B4A2-7C03CD093E55}" type="sibTrans" cxnId="{64E07806-A914-4612-A965-0FA61E77A86B}">
      <dgm:prSet/>
      <dgm:spPr/>
      <dgm:t>
        <a:bodyPr/>
        <a:lstStyle/>
        <a:p>
          <a:endParaRPr lang="en-US"/>
        </a:p>
      </dgm:t>
    </dgm:pt>
    <dgm:pt modelId="{BB0D68C0-06F3-4AA1-931C-B47206F5837D}">
      <dgm:prSet/>
      <dgm:spPr/>
      <dgm:t>
        <a:bodyPr/>
        <a:lstStyle/>
        <a:p>
          <a:r>
            <a:rPr lang="en-GB"/>
            <a:t>Mismo proceso de datos: Sin particularidades de máquinas fabricantes…</a:t>
          </a:r>
          <a:endParaRPr lang="en-US"/>
        </a:p>
      </dgm:t>
    </dgm:pt>
    <dgm:pt modelId="{9999D2E1-F800-4768-A617-27C5CE23F7F7}" type="parTrans" cxnId="{48CFB59C-21BA-4B28-8DB1-EAC23A2B4985}">
      <dgm:prSet/>
      <dgm:spPr/>
      <dgm:t>
        <a:bodyPr/>
        <a:lstStyle/>
        <a:p>
          <a:endParaRPr lang="en-US"/>
        </a:p>
      </dgm:t>
    </dgm:pt>
    <dgm:pt modelId="{499F01B4-E46C-422E-9E07-F0F042FE1238}" type="sibTrans" cxnId="{48CFB59C-21BA-4B28-8DB1-EAC23A2B4985}">
      <dgm:prSet/>
      <dgm:spPr/>
      <dgm:t>
        <a:bodyPr/>
        <a:lstStyle/>
        <a:p>
          <a:endParaRPr lang="en-US"/>
        </a:p>
      </dgm:t>
    </dgm:pt>
    <dgm:pt modelId="{21AB4E37-DA07-4224-B267-C8AD6995DDAF}">
      <dgm:prSet/>
      <dgm:spPr/>
      <dgm:t>
        <a:bodyPr/>
        <a:lstStyle/>
        <a:p>
          <a:r>
            <a:rPr lang="en-GB"/>
            <a:t>Resolución espacial potencialmente más alta:</a:t>
          </a:r>
          <a:endParaRPr lang="en-US"/>
        </a:p>
      </dgm:t>
    </dgm:pt>
    <dgm:pt modelId="{4C73D468-26A1-4E05-B0B6-8C9E9DB77241}" type="parTrans" cxnId="{71F9BBD8-7786-4C98-91C0-4DAC51976E3C}">
      <dgm:prSet/>
      <dgm:spPr/>
      <dgm:t>
        <a:bodyPr/>
        <a:lstStyle/>
        <a:p>
          <a:endParaRPr lang="en-US"/>
        </a:p>
      </dgm:t>
    </dgm:pt>
    <dgm:pt modelId="{48CD6172-40E2-41E4-A22F-44AF00206250}" type="sibTrans" cxnId="{71F9BBD8-7786-4C98-91C0-4DAC51976E3C}">
      <dgm:prSet/>
      <dgm:spPr/>
      <dgm:t>
        <a:bodyPr/>
        <a:lstStyle/>
        <a:p>
          <a:endParaRPr lang="en-US"/>
        </a:p>
      </dgm:t>
    </dgm:pt>
    <dgm:pt modelId="{9EBF7CB5-CD10-4445-8D3E-C76BA4C537FC}">
      <dgm:prSet/>
      <dgm:spPr/>
      <dgm:t>
        <a:bodyPr/>
        <a:lstStyle/>
        <a:p>
          <a:r>
            <a:rPr lang="es-ES"/>
            <a:t>100 ptos./ha para Sentinel-2</a:t>
          </a:r>
          <a:endParaRPr lang="en-US"/>
        </a:p>
      </dgm:t>
    </dgm:pt>
    <dgm:pt modelId="{DF53704B-6D13-480C-A1DE-261DD547AA85}" type="parTrans" cxnId="{F7BE4A07-2CDF-4894-ACB3-868729FBCFD6}">
      <dgm:prSet/>
      <dgm:spPr/>
      <dgm:t>
        <a:bodyPr/>
        <a:lstStyle/>
        <a:p>
          <a:endParaRPr lang="en-US"/>
        </a:p>
      </dgm:t>
    </dgm:pt>
    <dgm:pt modelId="{4F97719E-5BEE-41C7-9F90-16F678DB2DC5}" type="sibTrans" cxnId="{F7BE4A07-2CDF-4894-ACB3-868729FBCFD6}">
      <dgm:prSet/>
      <dgm:spPr/>
      <dgm:t>
        <a:bodyPr/>
        <a:lstStyle/>
        <a:p>
          <a:endParaRPr lang="en-US"/>
        </a:p>
      </dgm:t>
    </dgm:pt>
    <dgm:pt modelId="{521A771B-5BC7-440A-8EBA-9719E2D031F5}">
      <dgm:prSet/>
      <dgm:spPr/>
      <dgm:t>
        <a:bodyPr/>
        <a:lstStyle/>
        <a:p>
          <a:r>
            <a:rPr lang="es-ES"/>
            <a:t>1000 ptos./ha para Planet.</a:t>
          </a:r>
          <a:endParaRPr lang="en-US"/>
        </a:p>
      </dgm:t>
    </dgm:pt>
    <dgm:pt modelId="{FD99B9F7-CD5C-45DC-8866-0A4550AA8306}" type="parTrans" cxnId="{C055AC3E-7C94-4C46-97D8-E4B75A763AE1}">
      <dgm:prSet/>
      <dgm:spPr/>
      <dgm:t>
        <a:bodyPr/>
        <a:lstStyle/>
        <a:p>
          <a:endParaRPr lang="en-US"/>
        </a:p>
      </dgm:t>
    </dgm:pt>
    <dgm:pt modelId="{ADA50224-84AB-4262-AB83-17AD8B261078}" type="sibTrans" cxnId="{C055AC3E-7C94-4C46-97D8-E4B75A763AE1}">
      <dgm:prSet/>
      <dgm:spPr/>
      <dgm:t>
        <a:bodyPr/>
        <a:lstStyle/>
        <a:p>
          <a:endParaRPr lang="en-US"/>
        </a:p>
      </dgm:t>
    </dgm:pt>
    <dgm:pt modelId="{D3660176-E1C5-4693-952D-08261AFE3CB3}">
      <dgm:prSet/>
      <dgm:spPr/>
      <dgm:t>
        <a:bodyPr/>
        <a:lstStyle/>
        <a:p>
          <a:r>
            <a:rPr lang="es-ES"/>
            <a:t>500 ptos./ha para una cosechadora</a:t>
          </a:r>
          <a:endParaRPr lang="en-US"/>
        </a:p>
      </dgm:t>
    </dgm:pt>
    <dgm:pt modelId="{11DD60F6-979C-4DF9-9F92-99814EDFF985}" type="parTrans" cxnId="{EDDC2C66-D48D-4014-AE5D-C8411419A832}">
      <dgm:prSet/>
      <dgm:spPr/>
      <dgm:t>
        <a:bodyPr/>
        <a:lstStyle/>
        <a:p>
          <a:endParaRPr lang="en-US"/>
        </a:p>
      </dgm:t>
    </dgm:pt>
    <dgm:pt modelId="{9EF680E6-1462-41C0-A284-E0633506C27B}" type="sibTrans" cxnId="{EDDC2C66-D48D-4014-AE5D-C8411419A832}">
      <dgm:prSet/>
      <dgm:spPr/>
      <dgm:t>
        <a:bodyPr/>
        <a:lstStyle/>
        <a:p>
          <a:endParaRPr lang="en-US"/>
        </a:p>
      </dgm:t>
    </dgm:pt>
    <dgm:pt modelId="{65061B37-59AE-46C8-9C7F-C307C609F216}" type="pres">
      <dgm:prSet presAssocID="{1EE76A84-39FC-4146-824E-CE09898A25E7}" presName="root" presStyleCnt="0">
        <dgm:presLayoutVars>
          <dgm:dir/>
          <dgm:resizeHandles val="exact"/>
        </dgm:presLayoutVars>
      </dgm:prSet>
      <dgm:spPr/>
    </dgm:pt>
    <dgm:pt modelId="{E22B3DAD-7B7B-40E2-AA99-2557F7008C1E}" type="pres">
      <dgm:prSet presAssocID="{974AB838-5B15-4321-9C88-12AAF78F63C2}" presName="compNode" presStyleCnt="0"/>
      <dgm:spPr/>
    </dgm:pt>
    <dgm:pt modelId="{89174996-63B8-41E3-B94D-2B21E28D0A3B}" type="pres">
      <dgm:prSet presAssocID="{974AB838-5B15-4321-9C88-12AAF78F63C2}" presName="bgRect" presStyleLbl="bgShp" presStyleIdx="0" presStyleCnt="4"/>
      <dgm:spPr/>
    </dgm:pt>
    <dgm:pt modelId="{B7A501D6-E0E6-4EAA-B23F-1D4D311DA968}" type="pres">
      <dgm:prSet presAssocID="{974AB838-5B15-4321-9C88-12AAF78F63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2261E155-41E5-4829-A038-D881B828A317}" type="pres">
      <dgm:prSet presAssocID="{974AB838-5B15-4321-9C88-12AAF78F63C2}" presName="spaceRect" presStyleCnt="0"/>
      <dgm:spPr/>
    </dgm:pt>
    <dgm:pt modelId="{6BDA4370-B35E-4447-BCBD-B75D7D5724AF}" type="pres">
      <dgm:prSet presAssocID="{974AB838-5B15-4321-9C88-12AAF78F63C2}" presName="parTx" presStyleLbl="revTx" presStyleIdx="0" presStyleCnt="5">
        <dgm:presLayoutVars>
          <dgm:chMax val="0"/>
          <dgm:chPref val="0"/>
        </dgm:presLayoutVars>
      </dgm:prSet>
      <dgm:spPr/>
    </dgm:pt>
    <dgm:pt modelId="{7FC47577-C5EF-4C95-A9BD-5500F4AB6C89}" type="pres">
      <dgm:prSet presAssocID="{D93F8F5B-9F80-40CC-B8DE-558ADDB8A733}" presName="sibTrans" presStyleCnt="0"/>
      <dgm:spPr/>
    </dgm:pt>
    <dgm:pt modelId="{23959B59-E202-4BB6-A79A-2011FCFF14C2}" type="pres">
      <dgm:prSet presAssocID="{62B999DD-2ACE-4C9A-B49A-3071249FF9FC}" presName="compNode" presStyleCnt="0"/>
      <dgm:spPr/>
    </dgm:pt>
    <dgm:pt modelId="{3AEE62F9-DD9C-4580-8F51-EB363DC9E6A2}" type="pres">
      <dgm:prSet presAssocID="{62B999DD-2ACE-4C9A-B49A-3071249FF9FC}" presName="bgRect" presStyleLbl="bgShp" presStyleIdx="1" presStyleCnt="4"/>
      <dgm:spPr/>
    </dgm:pt>
    <dgm:pt modelId="{DC1EFC5B-88FB-49C6-94B9-0F11999355AB}" type="pres">
      <dgm:prSet presAssocID="{62B999DD-2ACE-4C9A-B49A-3071249FF9F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élite"/>
        </a:ext>
      </dgm:extLst>
    </dgm:pt>
    <dgm:pt modelId="{4C07E2C1-BB55-47A4-86BB-319B8CA083A7}" type="pres">
      <dgm:prSet presAssocID="{62B999DD-2ACE-4C9A-B49A-3071249FF9FC}" presName="spaceRect" presStyleCnt="0"/>
      <dgm:spPr/>
    </dgm:pt>
    <dgm:pt modelId="{0064E14D-0BC6-4EBC-9F8B-031ADD01DFD2}" type="pres">
      <dgm:prSet presAssocID="{62B999DD-2ACE-4C9A-B49A-3071249FF9FC}" presName="parTx" presStyleLbl="revTx" presStyleIdx="1" presStyleCnt="5">
        <dgm:presLayoutVars>
          <dgm:chMax val="0"/>
          <dgm:chPref val="0"/>
        </dgm:presLayoutVars>
      </dgm:prSet>
      <dgm:spPr/>
    </dgm:pt>
    <dgm:pt modelId="{3444137F-14BB-44CD-B799-DCB5E4FAAFA4}" type="pres">
      <dgm:prSet presAssocID="{ECF0E518-9203-4801-B4A2-7C03CD093E55}" presName="sibTrans" presStyleCnt="0"/>
      <dgm:spPr/>
    </dgm:pt>
    <dgm:pt modelId="{9B183BCF-E59D-4766-9A40-40BC65EC7EE7}" type="pres">
      <dgm:prSet presAssocID="{BB0D68C0-06F3-4AA1-931C-B47206F5837D}" presName="compNode" presStyleCnt="0"/>
      <dgm:spPr/>
    </dgm:pt>
    <dgm:pt modelId="{3A1668A0-FA49-4E5C-B675-4F974C382F60}" type="pres">
      <dgm:prSet presAssocID="{BB0D68C0-06F3-4AA1-931C-B47206F5837D}" presName="bgRect" presStyleLbl="bgShp" presStyleIdx="2" presStyleCnt="4"/>
      <dgm:spPr/>
    </dgm:pt>
    <dgm:pt modelId="{5F4A6986-9507-41C9-8DD2-AAFF8CC33412}" type="pres">
      <dgm:prSet presAssocID="{BB0D68C0-06F3-4AA1-931C-B47206F583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99CCB746-2D86-4361-A71E-C498E5782E79}" type="pres">
      <dgm:prSet presAssocID="{BB0D68C0-06F3-4AA1-931C-B47206F5837D}" presName="spaceRect" presStyleCnt="0"/>
      <dgm:spPr/>
    </dgm:pt>
    <dgm:pt modelId="{6B28239E-F4D0-4482-9C1B-F7A454A4A7AA}" type="pres">
      <dgm:prSet presAssocID="{BB0D68C0-06F3-4AA1-931C-B47206F5837D}" presName="parTx" presStyleLbl="revTx" presStyleIdx="2" presStyleCnt="5">
        <dgm:presLayoutVars>
          <dgm:chMax val="0"/>
          <dgm:chPref val="0"/>
        </dgm:presLayoutVars>
      </dgm:prSet>
      <dgm:spPr/>
    </dgm:pt>
    <dgm:pt modelId="{E5F1F449-CCF2-4231-8A51-9A91200EC580}" type="pres">
      <dgm:prSet presAssocID="{499F01B4-E46C-422E-9E07-F0F042FE1238}" presName="sibTrans" presStyleCnt="0"/>
      <dgm:spPr/>
    </dgm:pt>
    <dgm:pt modelId="{4099F79B-AD08-48A3-AD9A-9E11DC98BF4F}" type="pres">
      <dgm:prSet presAssocID="{21AB4E37-DA07-4224-B267-C8AD6995DDAF}" presName="compNode" presStyleCnt="0"/>
      <dgm:spPr/>
    </dgm:pt>
    <dgm:pt modelId="{A9E1D715-6C14-44BD-AF90-DC624FC57C77}" type="pres">
      <dgm:prSet presAssocID="{21AB4E37-DA07-4224-B267-C8AD6995DDAF}" presName="bgRect" presStyleLbl="bgShp" presStyleIdx="3" presStyleCnt="4"/>
      <dgm:spPr/>
    </dgm:pt>
    <dgm:pt modelId="{1962F480-3598-42DE-8B19-CD2AFC3CD7F6}" type="pres">
      <dgm:prSet presAssocID="{21AB4E37-DA07-4224-B267-C8AD6995DD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AEEF21C-64DB-400F-B4E2-1583125CA46D}" type="pres">
      <dgm:prSet presAssocID="{21AB4E37-DA07-4224-B267-C8AD6995DDAF}" presName="spaceRect" presStyleCnt="0"/>
      <dgm:spPr/>
    </dgm:pt>
    <dgm:pt modelId="{4DE2054E-6631-42A4-8F9A-F12B1F821B0C}" type="pres">
      <dgm:prSet presAssocID="{21AB4E37-DA07-4224-B267-C8AD6995DDAF}" presName="parTx" presStyleLbl="revTx" presStyleIdx="3" presStyleCnt="5">
        <dgm:presLayoutVars>
          <dgm:chMax val="0"/>
          <dgm:chPref val="0"/>
        </dgm:presLayoutVars>
      </dgm:prSet>
      <dgm:spPr/>
    </dgm:pt>
    <dgm:pt modelId="{0AE0050C-2386-46D5-9941-09EFE1990DB8}" type="pres">
      <dgm:prSet presAssocID="{21AB4E37-DA07-4224-B267-C8AD6995DDAF}" presName="desTx" presStyleLbl="revTx" presStyleIdx="4" presStyleCnt="5">
        <dgm:presLayoutVars/>
      </dgm:prSet>
      <dgm:spPr/>
    </dgm:pt>
  </dgm:ptLst>
  <dgm:cxnLst>
    <dgm:cxn modelId="{64E07806-A914-4612-A965-0FA61E77A86B}" srcId="{1EE76A84-39FC-4146-824E-CE09898A25E7}" destId="{62B999DD-2ACE-4C9A-B49A-3071249FF9FC}" srcOrd="1" destOrd="0" parTransId="{48374641-6D59-46E1-97D5-A5F0E8AFC294}" sibTransId="{ECF0E518-9203-4801-B4A2-7C03CD093E55}"/>
    <dgm:cxn modelId="{F7BE4A07-2CDF-4894-ACB3-868729FBCFD6}" srcId="{21AB4E37-DA07-4224-B267-C8AD6995DDAF}" destId="{9EBF7CB5-CD10-4445-8D3E-C76BA4C537FC}" srcOrd="0" destOrd="0" parTransId="{DF53704B-6D13-480C-A1DE-261DD547AA85}" sibTransId="{4F97719E-5BEE-41C7-9F90-16F678DB2DC5}"/>
    <dgm:cxn modelId="{C055AC3E-7C94-4C46-97D8-E4B75A763AE1}" srcId="{21AB4E37-DA07-4224-B267-C8AD6995DDAF}" destId="{521A771B-5BC7-440A-8EBA-9719E2D031F5}" srcOrd="1" destOrd="0" parTransId="{FD99B9F7-CD5C-45DC-8866-0A4550AA8306}" sibTransId="{ADA50224-84AB-4262-AB83-17AD8B261078}"/>
    <dgm:cxn modelId="{756D4C44-F84F-437D-BFA7-730609F179FB}" type="presOf" srcId="{1EE76A84-39FC-4146-824E-CE09898A25E7}" destId="{65061B37-59AE-46C8-9C7F-C307C609F216}" srcOrd="0" destOrd="0" presId="urn:microsoft.com/office/officeart/2018/2/layout/IconVerticalSolidList"/>
    <dgm:cxn modelId="{EDDC2C66-D48D-4014-AE5D-C8411419A832}" srcId="{21AB4E37-DA07-4224-B267-C8AD6995DDAF}" destId="{D3660176-E1C5-4693-952D-08261AFE3CB3}" srcOrd="2" destOrd="0" parTransId="{11DD60F6-979C-4DF9-9F92-99814EDFF985}" sibTransId="{9EF680E6-1462-41C0-A284-E0633506C27B}"/>
    <dgm:cxn modelId="{CC09CC4D-CD19-4CAB-8075-726A46CF2A87}" type="presOf" srcId="{9EBF7CB5-CD10-4445-8D3E-C76BA4C537FC}" destId="{0AE0050C-2386-46D5-9941-09EFE1990DB8}" srcOrd="0" destOrd="0" presId="urn:microsoft.com/office/officeart/2018/2/layout/IconVerticalSolidList"/>
    <dgm:cxn modelId="{E13D247B-68F6-49D3-A99A-85167A382BAD}" type="presOf" srcId="{21AB4E37-DA07-4224-B267-C8AD6995DDAF}" destId="{4DE2054E-6631-42A4-8F9A-F12B1F821B0C}" srcOrd="0" destOrd="0" presId="urn:microsoft.com/office/officeart/2018/2/layout/IconVerticalSolidList"/>
    <dgm:cxn modelId="{6DB65D87-3BA1-4E17-92E2-4D9D70F3A69B}" type="presOf" srcId="{974AB838-5B15-4321-9C88-12AAF78F63C2}" destId="{6BDA4370-B35E-4447-BCBD-B75D7D5724AF}" srcOrd="0" destOrd="0" presId="urn:microsoft.com/office/officeart/2018/2/layout/IconVerticalSolidList"/>
    <dgm:cxn modelId="{27830C94-7EE6-4539-BB70-3386BC4D3F3E}" type="presOf" srcId="{BB0D68C0-06F3-4AA1-931C-B47206F5837D}" destId="{6B28239E-F4D0-4482-9C1B-F7A454A4A7AA}" srcOrd="0" destOrd="0" presId="urn:microsoft.com/office/officeart/2018/2/layout/IconVerticalSolidList"/>
    <dgm:cxn modelId="{48CFB59C-21BA-4B28-8DB1-EAC23A2B4985}" srcId="{1EE76A84-39FC-4146-824E-CE09898A25E7}" destId="{BB0D68C0-06F3-4AA1-931C-B47206F5837D}" srcOrd="2" destOrd="0" parTransId="{9999D2E1-F800-4768-A617-27C5CE23F7F7}" sibTransId="{499F01B4-E46C-422E-9E07-F0F042FE1238}"/>
    <dgm:cxn modelId="{CA2920A2-1076-4BB7-881B-541F2E161F64}" type="presOf" srcId="{62B999DD-2ACE-4C9A-B49A-3071249FF9FC}" destId="{0064E14D-0BC6-4EBC-9F8B-031ADD01DFD2}" srcOrd="0" destOrd="0" presId="urn:microsoft.com/office/officeart/2018/2/layout/IconVerticalSolidList"/>
    <dgm:cxn modelId="{5EE582CC-D9DF-41CA-BC5F-3A2A57ED805E}" type="presOf" srcId="{D3660176-E1C5-4693-952D-08261AFE3CB3}" destId="{0AE0050C-2386-46D5-9941-09EFE1990DB8}" srcOrd="0" destOrd="2" presId="urn:microsoft.com/office/officeart/2018/2/layout/IconVerticalSolidList"/>
    <dgm:cxn modelId="{71F9BBD8-7786-4C98-91C0-4DAC51976E3C}" srcId="{1EE76A84-39FC-4146-824E-CE09898A25E7}" destId="{21AB4E37-DA07-4224-B267-C8AD6995DDAF}" srcOrd="3" destOrd="0" parTransId="{4C73D468-26A1-4E05-B0B6-8C9E9DB77241}" sibTransId="{48CD6172-40E2-41E4-A22F-44AF00206250}"/>
    <dgm:cxn modelId="{CC6306DD-D2B0-425B-A066-73E391A7FC6E}" srcId="{1EE76A84-39FC-4146-824E-CE09898A25E7}" destId="{974AB838-5B15-4321-9C88-12AAF78F63C2}" srcOrd="0" destOrd="0" parTransId="{572CD52A-F749-4667-8836-754FE6B1AAC1}" sibTransId="{D93F8F5B-9F80-40CC-B8DE-558ADDB8A733}"/>
    <dgm:cxn modelId="{1DE050F9-8F86-43B0-9FBD-6DEE17BE47B3}" type="presOf" srcId="{521A771B-5BC7-440A-8EBA-9719E2D031F5}" destId="{0AE0050C-2386-46D5-9941-09EFE1990DB8}" srcOrd="0" destOrd="1" presId="urn:microsoft.com/office/officeart/2018/2/layout/IconVerticalSolidList"/>
    <dgm:cxn modelId="{609F58BF-75FB-48F2-9E33-EE3647378828}" type="presParOf" srcId="{65061B37-59AE-46C8-9C7F-C307C609F216}" destId="{E22B3DAD-7B7B-40E2-AA99-2557F7008C1E}" srcOrd="0" destOrd="0" presId="urn:microsoft.com/office/officeart/2018/2/layout/IconVerticalSolidList"/>
    <dgm:cxn modelId="{D065370E-B3CC-4581-9D23-4AE10AFE7CAA}" type="presParOf" srcId="{E22B3DAD-7B7B-40E2-AA99-2557F7008C1E}" destId="{89174996-63B8-41E3-B94D-2B21E28D0A3B}" srcOrd="0" destOrd="0" presId="urn:microsoft.com/office/officeart/2018/2/layout/IconVerticalSolidList"/>
    <dgm:cxn modelId="{FF91EB18-F0A8-476F-9415-433E0599ABA0}" type="presParOf" srcId="{E22B3DAD-7B7B-40E2-AA99-2557F7008C1E}" destId="{B7A501D6-E0E6-4EAA-B23F-1D4D311DA968}" srcOrd="1" destOrd="0" presId="urn:microsoft.com/office/officeart/2018/2/layout/IconVerticalSolidList"/>
    <dgm:cxn modelId="{BA95A7C5-F50C-410E-AB92-B4487885B403}" type="presParOf" srcId="{E22B3DAD-7B7B-40E2-AA99-2557F7008C1E}" destId="{2261E155-41E5-4829-A038-D881B828A317}" srcOrd="2" destOrd="0" presId="urn:microsoft.com/office/officeart/2018/2/layout/IconVerticalSolidList"/>
    <dgm:cxn modelId="{1D50D510-E264-4667-864C-956EFD9B4AC7}" type="presParOf" srcId="{E22B3DAD-7B7B-40E2-AA99-2557F7008C1E}" destId="{6BDA4370-B35E-4447-BCBD-B75D7D5724AF}" srcOrd="3" destOrd="0" presId="urn:microsoft.com/office/officeart/2018/2/layout/IconVerticalSolidList"/>
    <dgm:cxn modelId="{589D4FDC-D995-41E2-BB08-0F9AC1B3FC1C}" type="presParOf" srcId="{65061B37-59AE-46C8-9C7F-C307C609F216}" destId="{7FC47577-C5EF-4C95-A9BD-5500F4AB6C89}" srcOrd="1" destOrd="0" presId="urn:microsoft.com/office/officeart/2018/2/layout/IconVerticalSolidList"/>
    <dgm:cxn modelId="{25282001-0B73-40AB-9DAC-B9685438F11D}" type="presParOf" srcId="{65061B37-59AE-46C8-9C7F-C307C609F216}" destId="{23959B59-E202-4BB6-A79A-2011FCFF14C2}" srcOrd="2" destOrd="0" presId="urn:microsoft.com/office/officeart/2018/2/layout/IconVerticalSolidList"/>
    <dgm:cxn modelId="{D9825FB0-3CCA-4427-A747-4B2B70ECD469}" type="presParOf" srcId="{23959B59-E202-4BB6-A79A-2011FCFF14C2}" destId="{3AEE62F9-DD9C-4580-8F51-EB363DC9E6A2}" srcOrd="0" destOrd="0" presId="urn:microsoft.com/office/officeart/2018/2/layout/IconVerticalSolidList"/>
    <dgm:cxn modelId="{09C96C80-D1E1-47D0-AF17-3B066BFCAB9E}" type="presParOf" srcId="{23959B59-E202-4BB6-A79A-2011FCFF14C2}" destId="{DC1EFC5B-88FB-49C6-94B9-0F11999355AB}" srcOrd="1" destOrd="0" presId="urn:microsoft.com/office/officeart/2018/2/layout/IconVerticalSolidList"/>
    <dgm:cxn modelId="{81F25AE0-6523-4CCB-95FD-1AE80CE93C25}" type="presParOf" srcId="{23959B59-E202-4BB6-A79A-2011FCFF14C2}" destId="{4C07E2C1-BB55-47A4-86BB-319B8CA083A7}" srcOrd="2" destOrd="0" presId="urn:microsoft.com/office/officeart/2018/2/layout/IconVerticalSolidList"/>
    <dgm:cxn modelId="{6DF15A9C-A7ED-4CD7-A222-F8FD41A44408}" type="presParOf" srcId="{23959B59-E202-4BB6-A79A-2011FCFF14C2}" destId="{0064E14D-0BC6-4EBC-9F8B-031ADD01DFD2}" srcOrd="3" destOrd="0" presId="urn:microsoft.com/office/officeart/2018/2/layout/IconVerticalSolidList"/>
    <dgm:cxn modelId="{4A7990AE-DFBA-4201-B44B-259E57E8347F}" type="presParOf" srcId="{65061B37-59AE-46C8-9C7F-C307C609F216}" destId="{3444137F-14BB-44CD-B799-DCB5E4FAAFA4}" srcOrd="3" destOrd="0" presId="urn:microsoft.com/office/officeart/2018/2/layout/IconVerticalSolidList"/>
    <dgm:cxn modelId="{0217CA8A-A77F-4316-B8A7-6ACD20AAC592}" type="presParOf" srcId="{65061B37-59AE-46C8-9C7F-C307C609F216}" destId="{9B183BCF-E59D-4766-9A40-40BC65EC7EE7}" srcOrd="4" destOrd="0" presId="urn:microsoft.com/office/officeart/2018/2/layout/IconVerticalSolidList"/>
    <dgm:cxn modelId="{0FDA525C-6F03-408D-9123-1C4B7D35EF8A}" type="presParOf" srcId="{9B183BCF-E59D-4766-9A40-40BC65EC7EE7}" destId="{3A1668A0-FA49-4E5C-B675-4F974C382F60}" srcOrd="0" destOrd="0" presId="urn:microsoft.com/office/officeart/2018/2/layout/IconVerticalSolidList"/>
    <dgm:cxn modelId="{CABE149C-00DB-4EC5-B656-81D19D67DC46}" type="presParOf" srcId="{9B183BCF-E59D-4766-9A40-40BC65EC7EE7}" destId="{5F4A6986-9507-41C9-8DD2-AAFF8CC33412}" srcOrd="1" destOrd="0" presId="urn:microsoft.com/office/officeart/2018/2/layout/IconVerticalSolidList"/>
    <dgm:cxn modelId="{011E1034-7D40-4342-866C-AF5CEDF9C24C}" type="presParOf" srcId="{9B183BCF-E59D-4766-9A40-40BC65EC7EE7}" destId="{99CCB746-2D86-4361-A71E-C498E5782E79}" srcOrd="2" destOrd="0" presId="urn:microsoft.com/office/officeart/2018/2/layout/IconVerticalSolidList"/>
    <dgm:cxn modelId="{B2FECE46-C8C5-4C0B-A4B7-BDECB5DCC1EB}" type="presParOf" srcId="{9B183BCF-E59D-4766-9A40-40BC65EC7EE7}" destId="{6B28239E-F4D0-4482-9C1B-F7A454A4A7AA}" srcOrd="3" destOrd="0" presId="urn:microsoft.com/office/officeart/2018/2/layout/IconVerticalSolidList"/>
    <dgm:cxn modelId="{19E53A4C-A699-431C-AE8F-D69B3255D10A}" type="presParOf" srcId="{65061B37-59AE-46C8-9C7F-C307C609F216}" destId="{E5F1F449-CCF2-4231-8A51-9A91200EC580}" srcOrd="5" destOrd="0" presId="urn:microsoft.com/office/officeart/2018/2/layout/IconVerticalSolidList"/>
    <dgm:cxn modelId="{519D33AE-8879-4CFF-ACD8-FB3304FBCBD9}" type="presParOf" srcId="{65061B37-59AE-46C8-9C7F-C307C609F216}" destId="{4099F79B-AD08-48A3-AD9A-9E11DC98BF4F}" srcOrd="6" destOrd="0" presId="urn:microsoft.com/office/officeart/2018/2/layout/IconVerticalSolidList"/>
    <dgm:cxn modelId="{7D1CD3A5-108B-4D1E-9C1A-EEC0E2345459}" type="presParOf" srcId="{4099F79B-AD08-48A3-AD9A-9E11DC98BF4F}" destId="{A9E1D715-6C14-44BD-AF90-DC624FC57C77}" srcOrd="0" destOrd="0" presId="urn:microsoft.com/office/officeart/2018/2/layout/IconVerticalSolidList"/>
    <dgm:cxn modelId="{64240E4A-4056-402B-A6E2-A8FF14A68B02}" type="presParOf" srcId="{4099F79B-AD08-48A3-AD9A-9E11DC98BF4F}" destId="{1962F480-3598-42DE-8B19-CD2AFC3CD7F6}" srcOrd="1" destOrd="0" presId="urn:microsoft.com/office/officeart/2018/2/layout/IconVerticalSolidList"/>
    <dgm:cxn modelId="{300919D9-0140-4330-92E0-96E43A35A066}" type="presParOf" srcId="{4099F79B-AD08-48A3-AD9A-9E11DC98BF4F}" destId="{0AEEF21C-64DB-400F-B4E2-1583125CA46D}" srcOrd="2" destOrd="0" presId="urn:microsoft.com/office/officeart/2018/2/layout/IconVerticalSolidList"/>
    <dgm:cxn modelId="{587C3E59-3F87-425B-8D97-CC0E2096ED6C}" type="presParOf" srcId="{4099F79B-AD08-48A3-AD9A-9E11DC98BF4F}" destId="{4DE2054E-6631-42A4-8F9A-F12B1F821B0C}" srcOrd="3" destOrd="0" presId="urn:microsoft.com/office/officeart/2018/2/layout/IconVerticalSolidList"/>
    <dgm:cxn modelId="{0250E787-BC8A-467D-A3BC-84F8BFA41096}" type="presParOf" srcId="{4099F79B-AD08-48A3-AD9A-9E11DC98BF4F}" destId="{0AE0050C-2386-46D5-9941-09EFE1990DB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74996-63B8-41E3-B94D-2B21E28D0A3B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501D6-E0E6-4EAA-B23F-1D4D311DA968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A4370-B35E-4447-BCBD-B75D7D5724AF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 err="1"/>
            <a:t>Solución</a:t>
          </a:r>
          <a:r>
            <a:rPr lang="en-GB" sz="2100" kern="1200" dirty="0"/>
            <a:t> universal: </a:t>
          </a:r>
          <a:r>
            <a:rPr lang="en-GB" sz="2100" kern="1200" dirty="0" err="1"/>
            <a:t>cualquier</a:t>
          </a:r>
          <a:r>
            <a:rPr lang="en-GB" sz="2100" kern="1200" dirty="0"/>
            <a:t> </a:t>
          </a:r>
          <a:r>
            <a:rPr lang="en-GB" sz="2100" kern="1200" dirty="0" err="1"/>
            <a:t>parcela</a:t>
          </a:r>
          <a:r>
            <a:rPr lang="en-GB" sz="2100" kern="1200" dirty="0"/>
            <a:t> </a:t>
          </a:r>
          <a:r>
            <a:rPr lang="en-GB" sz="2100" kern="1200" dirty="0" err="1"/>
            <a:t>en</a:t>
          </a:r>
          <a:r>
            <a:rPr lang="en-GB" sz="2100" kern="1200" dirty="0"/>
            <a:t> </a:t>
          </a:r>
          <a:r>
            <a:rPr lang="en-GB" sz="2100" kern="1200" dirty="0" err="1"/>
            <a:t>cualquier</a:t>
          </a:r>
          <a:r>
            <a:rPr lang="en-GB" sz="2100" kern="1200" dirty="0"/>
            <a:t> </a:t>
          </a:r>
          <a:r>
            <a:rPr lang="en-GB" sz="2100" kern="1200" dirty="0" err="1"/>
            <a:t>lugar</a:t>
          </a:r>
          <a:r>
            <a:rPr lang="en-GB" sz="2100" kern="1200" dirty="0"/>
            <a:t> con </a:t>
          </a:r>
          <a:r>
            <a:rPr lang="en-GB" sz="2100" kern="1200" dirty="0" err="1"/>
            <a:t>histórico</a:t>
          </a:r>
          <a:r>
            <a:rPr lang="en-GB" sz="2100" kern="1200" dirty="0"/>
            <a:t> </a:t>
          </a:r>
          <a:r>
            <a:rPr lang="en-GB" sz="2100" kern="1200" dirty="0" err="1"/>
            <a:t>desde</a:t>
          </a:r>
          <a:r>
            <a:rPr lang="en-GB" sz="2100" kern="1200" dirty="0"/>
            <a:t> 2018</a:t>
          </a:r>
          <a:endParaRPr lang="en-US" sz="2100" kern="1200" dirty="0"/>
        </a:p>
      </dsp:txBody>
      <dsp:txXfrm>
        <a:off x="1339618" y="2288"/>
        <a:ext cx="5024605" cy="1159843"/>
      </dsp:txXfrm>
    </dsp:sp>
    <dsp:sp modelId="{3AEE62F9-DD9C-4580-8F51-EB363DC9E6A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FC5B-88FB-49C6-94B9-0F11999355AB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E14D-0BC6-4EBC-9F8B-031ADD01DFD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Dato intercalibrado: mismo sensor a lo largo del tiempo y el espacio</a:t>
          </a:r>
          <a:endParaRPr lang="en-US" sz="2100" kern="1200"/>
        </a:p>
      </dsp:txBody>
      <dsp:txXfrm>
        <a:off x="1339618" y="1452092"/>
        <a:ext cx="5024605" cy="1159843"/>
      </dsp:txXfrm>
    </dsp:sp>
    <dsp:sp modelId="{3A1668A0-FA49-4E5C-B675-4F974C382F60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A6986-9507-41C9-8DD2-AAFF8CC33412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239E-F4D0-4482-9C1B-F7A454A4A7AA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Mismo proceso de datos: Sin particularidades de máquinas fabricantes…</a:t>
          </a:r>
          <a:endParaRPr lang="en-US" sz="2100" kern="1200"/>
        </a:p>
      </dsp:txBody>
      <dsp:txXfrm>
        <a:off x="1339618" y="2901896"/>
        <a:ext cx="5024605" cy="1159843"/>
      </dsp:txXfrm>
    </dsp:sp>
    <dsp:sp modelId="{A9E1D715-6C14-44BD-AF90-DC624FC57C77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F480-3598-42DE-8B19-CD2AFC3CD7F6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054E-6631-42A4-8F9A-F12B1F821B0C}">
      <dsp:nvSpPr>
        <dsp:cNvPr id="0" name=""/>
        <dsp:cNvSpPr/>
      </dsp:nvSpPr>
      <dsp:spPr>
        <a:xfrm>
          <a:off x="1339618" y="4351700"/>
          <a:ext cx="2863900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Resolución espacial potencialmente más alta:</a:t>
          </a:r>
          <a:endParaRPr lang="en-US" sz="2100" kern="1200"/>
        </a:p>
      </dsp:txBody>
      <dsp:txXfrm>
        <a:off x="1339618" y="4351700"/>
        <a:ext cx="2863900" cy="1159843"/>
      </dsp:txXfrm>
    </dsp:sp>
    <dsp:sp modelId="{0AE0050C-2386-46D5-9941-09EFE1990DB8}">
      <dsp:nvSpPr>
        <dsp:cNvPr id="0" name=""/>
        <dsp:cNvSpPr/>
      </dsp:nvSpPr>
      <dsp:spPr>
        <a:xfrm>
          <a:off x="4203519" y="4351700"/>
          <a:ext cx="2160704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 ptos./ha para Sentinel-2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1000 ptos./ha para Planet.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500 ptos./ha para una cosechadora</a:t>
          </a:r>
          <a:endParaRPr lang="en-US" sz="1300" kern="1200"/>
        </a:p>
      </dsp:txBody>
      <dsp:txXfrm>
        <a:off x="4203519" y="4351700"/>
        <a:ext cx="2160704" cy="1159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2E2FD-DFFB-4735-8E30-BF46536A7A01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0ADEE-6592-471A-943C-DF0463C0071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37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2921B-A232-4E08-8DA5-265BDFE31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B57F84-AE62-4BF1-8806-6E5F375CA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D1E084-3810-4C1C-BF36-58A3DDB2A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EBBA13-2B4B-4A00-A7F7-DFEC7571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F8D241-0AB3-4898-8705-57883ED7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1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47197-A4EF-40C3-80EF-C5A85474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53DC2E-791C-49B8-9F9B-10F25BC3E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FEF29C-3304-4790-849A-8B1AD5DE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CAD84A-22CE-46B1-86C6-4DD18641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DD0A8B-FF04-4042-92A2-16C2D681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3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1C5C3-5C53-428F-87CD-82E664DE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CEA33C-4D7C-4F92-B3D9-34074D233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C18A33-1AEF-4A27-B19E-7E647FFF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93ECD8-6319-4F2C-BDE5-CB03DCC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2C625A-EB9D-485C-83F7-8955F25B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45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F5978-5462-4E44-9030-55575F1A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275EA3-826F-467C-8F6A-17451A363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2E288C-45D4-42CC-A457-410C7A11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810FC-43AC-471A-841B-33CB6FF8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E0AF6E-53E3-4293-BD76-721D0865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0D6498-59D9-4765-8603-33662695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8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FF0A6-B4A1-4A9D-A9E2-4E09D61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3C8D8-D912-43D1-B7FC-80B9CE73F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FDA5B0-9104-4120-B703-D89398EC7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33D3C1-D0A8-4AD2-9F71-2F898145E3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793880-0072-430E-B410-5EB497EC3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9208E-E093-4923-81E6-17628585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5B5DCE6-B5EE-470E-8D87-4E7B4C30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69E0CC-C4D1-4CC9-98BD-F7953CC14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74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F24B1-12F6-486B-BF9A-787E1506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81A3AE-AB38-4752-AA9E-8F60032C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4A50F3-7B4F-49A7-AF8B-B382A1A8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BDFC10-7773-4EF0-BD90-589E27C5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BADC2E-A537-4047-BD5C-DD7BEA98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B47513-34EC-4B2D-A5C9-525CDCC2D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9C15E0-9422-4DA3-802D-C87AC3F1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39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208A-B42F-4A73-8E81-B2814255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318558-942E-4A0A-859A-D936BAD6B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156CD4-4F17-4119-8CFC-93DE87402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6AEDC7-7E96-4DB0-B81E-BC8A2AC3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CE7DC8-1EA7-4D68-988F-66A195B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1175BE-C9CE-48B1-B8F3-C3630A505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09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1A85B-4CE0-47FD-BBF0-6F89A9F0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F45253-DD63-401B-85DC-EAF67672E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D790A1-DA42-456E-A9D5-31359E4A7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38B6C-0698-4EE7-8D6C-29338574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E0181-0C43-4BDA-8D6E-B86C7F61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9BDEC-6A82-4685-AA47-095E52F0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3C630-5E16-45FD-9BE6-B8BB92A0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765E2B-2074-4EAA-95AC-C5DA9AEBF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CE988-0EEC-4CE5-9A76-C9550F746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9D7B42-5DF9-465B-AAF5-A88CD5AB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393274-0EB9-4500-9661-FC0E98D6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94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7904C8-7E81-45F5-A463-1368079AC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E8BE6B-08B2-4022-89F3-B834D2C49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279787-8875-4759-BAF0-A7FCB242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4F5689-E1A9-470B-A13C-44E0CC2C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FADDF0-6934-4D87-A55D-03E722FD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47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15A8E4-E06D-4A5E-AA39-67E6E2D41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56328-8438-414E-8351-27507CC34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75776-98B7-4E5B-AB56-DEC39FA44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C6489-BB9F-4924-9CDF-29C139BFD67A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F1B0AF-471B-403A-B20A-BD6ADE775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432CE-CF8F-42EA-8097-C2C80DCB3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6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hyperlink" Target="https://www.sativum.e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19429" y="1171365"/>
            <a:ext cx="7724776" cy="3755440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s-ES" b="1" dirty="0"/>
              <a:t>Sativum como plataforma de agricultura de precisión</a:t>
            </a:r>
            <a:br>
              <a:rPr lang="es-ES" sz="4400" dirty="0"/>
            </a:br>
            <a:r>
              <a:rPr lang="es-ES" sz="3200" dirty="0"/>
              <a:t>Correlación entre los datos de satélite y el monitor de rendimiento de la cosechadora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45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710130" y="5026832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3A5CC8C-B71F-40CC-BC74-32D21BF55C25}"/>
              </a:ext>
            </a:extLst>
          </p:cNvPr>
          <p:cNvSpPr txBox="1">
            <a:spLocks/>
          </p:cNvSpPr>
          <p:nvPr/>
        </p:nvSpPr>
        <p:spPr>
          <a:xfrm>
            <a:off x="123825" y="262935"/>
            <a:ext cx="11620500" cy="118065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/>
              <a:t>II International </a:t>
            </a:r>
            <a:r>
              <a:rPr lang="es-ES" sz="2000" dirty="0" err="1"/>
              <a:t>Agrotech</a:t>
            </a:r>
            <a:r>
              <a:rPr lang="es-ES" sz="2000" dirty="0"/>
              <a:t> </a:t>
            </a:r>
            <a:r>
              <a:rPr lang="es-ES" sz="2000" dirty="0" err="1"/>
              <a:t>Talent</a:t>
            </a:r>
            <a:r>
              <a:rPr lang="es-ES" sz="2000" dirty="0"/>
              <a:t>, 24-noviembre 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163C569-D0CE-4E23-B431-39163493A0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2361" y="168536"/>
            <a:ext cx="2015814" cy="42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36769" y="609600"/>
            <a:ext cx="5541484" cy="1320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noProof="0" dirty="0">
                <a:latin typeface="+mj-lt"/>
              </a:rPr>
              <a:t>Dosificación variable de inputs. </a:t>
            </a:r>
            <a:r>
              <a:rPr lang="es-ES" sz="2700" i="1" noProof="0" dirty="0">
                <a:latin typeface="+mj-lt"/>
              </a:rPr>
              <a:t>Variable </a:t>
            </a:r>
            <a:r>
              <a:rPr lang="es-ES" sz="2700" i="1" noProof="0" dirty="0" err="1">
                <a:latin typeface="+mj-lt"/>
              </a:rPr>
              <a:t>Rate</a:t>
            </a:r>
            <a:r>
              <a:rPr lang="es-ES" sz="2700" i="1" noProof="0" dirty="0">
                <a:latin typeface="+mj-lt"/>
              </a:rPr>
              <a:t> </a:t>
            </a:r>
            <a:r>
              <a:rPr lang="es-ES" sz="2700" i="1" noProof="0" dirty="0" err="1">
                <a:latin typeface="+mj-lt"/>
              </a:rPr>
              <a:t>Application</a:t>
            </a:r>
            <a:r>
              <a:rPr lang="es-ES" sz="2700" i="1" noProof="0" dirty="0">
                <a:latin typeface="+mj-lt"/>
              </a:rPr>
              <a:t> (VRA)</a:t>
            </a:r>
            <a:endParaRPr lang="es-ES" i="1" noProof="0" dirty="0">
              <a:latin typeface="+mj-lt"/>
            </a:endParaRPr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19658" y="2129294"/>
            <a:ext cx="4882137" cy="41107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1600" b="1" noProof="0" dirty="0">
                <a:latin typeface="+mj-lt"/>
              </a:rPr>
              <a:t>Reducción de costes mediante el aprovechamiento diferenciado del potencial productivo de cada zona de la parcela (unidades de manejo).</a:t>
            </a:r>
            <a:endParaRPr lang="es-ES" sz="1600" noProof="0" dirty="0">
              <a:latin typeface="+mj-lt"/>
            </a:endParaRPr>
          </a:p>
          <a:p>
            <a:pPr>
              <a:buNone/>
            </a:pPr>
            <a:r>
              <a:rPr lang="es-ES" sz="1600" noProof="0" dirty="0">
                <a:latin typeface="+mj-lt"/>
              </a:rPr>
              <a:t>Especialmente relevante para </a:t>
            </a:r>
            <a:r>
              <a:rPr lang="es-ES" sz="1600" b="1" noProof="0" dirty="0">
                <a:latin typeface="+mj-lt"/>
              </a:rPr>
              <a:t>insumos de alto coste</a:t>
            </a:r>
            <a:r>
              <a:rPr lang="es-ES" sz="1600" noProof="0" dirty="0">
                <a:latin typeface="+mj-lt"/>
              </a:rPr>
              <a:t>, donde una dosificación variable permite ajustar la inversión a la respuesta real del cultivo.</a:t>
            </a:r>
          </a:p>
          <a:p>
            <a:pPr>
              <a:buNone/>
            </a:pPr>
            <a:r>
              <a:rPr lang="es-ES" sz="1600" b="1" noProof="0" dirty="0">
                <a:latin typeface="+mj-lt"/>
              </a:rPr>
              <a:t>Modalidades de aplicación:</a:t>
            </a:r>
            <a:endParaRPr lang="es-ES" sz="1600" noProof="0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mapas de prescripción</a:t>
            </a:r>
            <a:r>
              <a:rPr lang="es-ES" sz="1600" noProof="0" dirty="0">
                <a:latin typeface="+mj-lt"/>
              </a:rPr>
              <a:t> generados a partir de imágenes o índices de vegetación.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sensores en tiempo real</a:t>
            </a:r>
            <a:r>
              <a:rPr lang="es-ES" sz="1600" noProof="0" dirty="0">
                <a:latin typeface="+mj-lt"/>
              </a:rPr>
              <a:t>, integrados en maquinaria o sistemas de monitorización.</a:t>
            </a:r>
          </a:p>
          <a:p>
            <a:endParaRPr lang="es-ES" sz="2400" noProof="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6FD657-EEA4-02AD-FEED-10B8971E7A1D}"/>
              </a:ext>
            </a:extLst>
          </p:cNvPr>
          <p:cNvSpPr txBox="1"/>
          <p:nvPr/>
        </p:nvSpPr>
        <p:spPr>
          <a:xfrm>
            <a:off x="8392607" y="5316686"/>
            <a:ext cx="3799393" cy="92333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i="1" noProof="0" dirty="0"/>
              <a:t>Con dosificación variable sacamos 200-250 kg/ha de maíz</a:t>
            </a:r>
          </a:p>
          <a:p>
            <a:r>
              <a:rPr lang="es-ES" i="1" noProof="0" dirty="0"/>
              <a:t>Héctor Llorente UCOGAL (León)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5E967-4584-79B6-5C14-A9176755F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1" r="14284"/>
          <a:stretch>
            <a:fillRect/>
          </a:stretch>
        </p:blipFill>
        <p:spPr>
          <a:xfrm>
            <a:off x="6650516" y="0"/>
            <a:ext cx="5541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80"/>
    </mc:Choice>
    <mc:Fallback xmlns="">
      <p:transition spd="slow" advTm="5158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62A8F-D62D-2831-CC1F-15740EAB2D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" r="2949" b="-1"/>
          <a:stretch>
            <a:fillRect/>
          </a:stretch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87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42"/>
    </mc:Choice>
    <mc:Fallback xmlns="">
      <p:transition spd="slow" advTm="4174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63" y="1548965"/>
            <a:ext cx="7275207" cy="4589703"/>
          </a:xfrm>
        </p:spPr>
        <p:txBody>
          <a:bodyPr>
            <a:normAutofit fontScale="92500" lnSpcReduction="20000"/>
          </a:bodyPr>
          <a:lstStyle/>
          <a:p>
            <a:r>
              <a:rPr lang="es" sz="2800" dirty="0"/>
              <a:t>Sativum es una APP pública para la gestión de datos sobre parcelas agrícolas</a:t>
            </a:r>
          </a:p>
          <a:p>
            <a:pPr lvl="1"/>
            <a:r>
              <a:rPr lang="es" sz="3000" dirty="0"/>
              <a:t>Satélite </a:t>
            </a:r>
            <a:r>
              <a:rPr lang="es" sz="2800" dirty="0"/>
              <a:t>(y foto aérea </a:t>
            </a:r>
            <a:r>
              <a:rPr lang="es-ES" sz="2800" dirty="0"/>
              <a:t>o VHR</a:t>
            </a:r>
            <a:r>
              <a:rPr lang="es" sz="2800" dirty="0"/>
              <a:t>)</a:t>
            </a:r>
          </a:p>
          <a:p>
            <a:pPr lvl="1"/>
            <a:r>
              <a:rPr lang="es-ES" sz="2800" dirty="0"/>
              <a:t>S</a:t>
            </a:r>
            <a:r>
              <a:rPr lang="es" sz="2800" dirty="0"/>
              <a:t>uelo</a:t>
            </a:r>
          </a:p>
          <a:p>
            <a:pPr lvl="1"/>
            <a:r>
              <a:rPr lang="es" sz="2800" dirty="0"/>
              <a:t>Clima</a:t>
            </a:r>
          </a:p>
          <a:p>
            <a:pPr lvl="1"/>
            <a:r>
              <a:rPr lang="es" sz="2800" dirty="0"/>
              <a:t>Parcelario y cultivos</a:t>
            </a:r>
          </a:p>
          <a:p>
            <a:r>
              <a:rPr lang="es" sz="2800" dirty="0"/>
              <a:t>Se incluyen módulos de ayuda a la toma de decisiones.</a:t>
            </a:r>
          </a:p>
          <a:p>
            <a:pPr lvl="1"/>
            <a:r>
              <a:rPr lang="es" sz="2800" b="1" dirty="0"/>
              <a:t>Nutrición: Es un FAST</a:t>
            </a:r>
          </a:p>
          <a:p>
            <a:pPr lvl="1"/>
            <a:r>
              <a:rPr lang="es-ES" sz="2800" dirty="0"/>
              <a:t>P</a:t>
            </a:r>
            <a:r>
              <a:rPr lang="es" sz="2800" dirty="0"/>
              <a:t>lagas</a:t>
            </a:r>
          </a:p>
          <a:p>
            <a:pPr lvl="1"/>
            <a:r>
              <a:rPr lang="es" sz="2800" dirty="0"/>
              <a:t>Agricultura de precision</a:t>
            </a:r>
          </a:p>
          <a:p>
            <a:pPr lvl="1"/>
            <a:r>
              <a:rPr lang="es" sz="2800" dirty="0"/>
              <a:t>Selección de fitosanitarios</a:t>
            </a:r>
          </a:p>
          <a:p>
            <a:r>
              <a:rPr lang="es" sz="3200" dirty="0"/>
              <a:t>Compatible con CUE y REA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45C19ED-C500-480E-B389-CCA4F4F0F6DA}"/>
              </a:ext>
            </a:extLst>
          </p:cNvPr>
          <p:cNvGrpSpPr/>
          <p:nvPr/>
        </p:nvGrpSpPr>
        <p:grpSpPr>
          <a:xfrm>
            <a:off x="7881257" y="0"/>
            <a:ext cx="4448428" cy="6858000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317F0C3-07B3-414A-B558-22D6F31E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AB9492-3D6B-4F1B-ADA2-8F8EE1D9B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FD1455A-7801-4993-ABBF-CA9BBCEA7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BF3E202-D7DB-4FD8-BE25-921176D8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BC25230-CE3A-473E-AFA9-1331FA183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89E16A9-B1AB-4014-8FB1-E795CFE50C7D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D1EE5FC1-7AC0-4BB8-99F7-A9B7353399B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hlinkClick r:id="rId9"/>
              <a:extLst>
                <a:ext uri="{FF2B5EF4-FFF2-40B4-BE49-F238E27FC236}">
                  <a16:creationId xmlns:a16="http://schemas.microsoft.com/office/drawing/2014/main" id="{59FCC168-3764-4B58-B79E-6CFB806D9891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664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0D32F-A70B-4AB0-9951-47076EDD8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699A07-0C07-436A-A834-F293D2013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9C7686-5301-48D1-A71F-BFDBF591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59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" sz="3600" dirty="0"/>
              <a:t>Suelo puntos &gt; </a:t>
            </a:r>
            <a:r>
              <a:rPr lang="es-ES" sz="3600" dirty="0"/>
              <a:t>Digital </a:t>
            </a:r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Mapping</a:t>
            </a:r>
            <a:r>
              <a:rPr lang="es" sz="3600" dirty="0"/>
              <a:t>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Cerca de 60.000 muestras de suelo georreferenciadas recogidas en toda España de múltiples fuentes: Laboratorios,</a:t>
            </a:r>
          </a:p>
          <a:p>
            <a:r>
              <a:rPr lang="es" dirty="0"/>
              <a:t>Cooperativas, Gobierno (INES, LUCAS…)</a:t>
            </a:r>
          </a:p>
          <a:p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>
            <a:spLocks/>
          </p:cNvSpPr>
          <p:nvPr/>
        </p:nvSpPr>
        <p:spPr>
          <a:xfrm>
            <a:off x="7941104" y="5074635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La textura del suelo, la materia orgánica, el P y el K se interpolan mediante técnicas de Mapeo Digital de Suelos con covariables.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Los servicios detrás de la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8FEA6-1658-4056-92F5-D8EF633D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15E468-7B39-4BE2-8838-ED9AEB0A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8D0626-640B-485E-B503-44A04BF0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89" y="0"/>
            <a:ext cx="9674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419A7-F360-4F5C-A4FD-ACAACBD0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ECE1E2-4955-43E3-B267-F8D3589A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2C28D7-46E1-4293-9247-B8FC92815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58" y="0"/>
            <a:ext cx="9691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4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43E62-DAE9-4210-B8C2-F6414166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ADB5A9-AC13-456C-8AC7-35CC57CA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9FB91E-F703-4CA7-808E-24BEAC4F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CD7C5-0D6D-494D-9C84-CFC3AAEFA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196010-1CF1-422F-A041-B5D78EDAB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BF0F77-8CEE-428B-BBF3-56341EE17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  <a:solidFill>
            <a:srgbClr val="9A150E"/>
          </a:solidFill>
        </p:spPr>
      </p:pic>
    </p:spTree>
    <p:extLst>
      <p:ext uri="{BB962C8B-B14F-4D97-AF65-F5344CB8AC3E}">
        <p14:creationId xmlns:p14="http://schemas.microsoft.com/office/powerpoint/2010/main" val="2377290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85683-FDCE-4AFC-85FD-39DD12A10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5263CB-A079-476B-9CA0-0BFCCA16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194579-B714-471E-8A3D-3EC1ED63B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1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8796C-04C8-41CD-82F8-7A46D3AE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06941" cy="1325563"/>
          </a:xfrm>
        </p:spPr>
        <p:txBody>
          <a:bodyPr/>
          <a:lstStyle/>
          <a:p>
            <a:r>
              <a:rPr lang="en-GB" dirty="0" err="1"/>
              <a:t>Integraciones</a:t>
            </a:r>
            <a:r>
              <a:rPr lang="en-GB" dirty="0"/>
              <a:t> con </a:t>
            </a:r>
            <a:r>
              <a:rPr lang="en-GB" dirty="0" err="1"/>
              <a:t>máquinas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2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4F362-0EF1-4BF6-A044-3F281E2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65F-1FB6-426E-AFF2-3E143D75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330E61-F903-4101-A1CC-DFB89062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64" y="2563333"/>
            <a:ext cx="9239371" cy="40251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CDA956-B9A5-4781-A8F3-383AB98A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356" y="269497"/>
            <a:ext cx="6059882" cy="3757197"/>
          </a:xfrm>
          <a:prstGeom prst="rect">
            <a:avLst/>
          </a:prstGeom>
        </p:spPr>
      </p:pic>
      <p:pic>
        <p:nvPicPr>
          <p:cNvPr id="2050" name="Picture 2" descr="Jaltest Isobus">
            <a:extLst>
              <a:ext uri="{FF2B5EF4-FFF2-40B4-BE49-F238E27FC236}">
                <a16:creationId xmlns:a16="http://schemas.microsoft.com/office/drawing/2014/main" id="{1F17A965-DEEA-42DD-AA40-DDEF5E51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77" y="420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90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0FA1B-A16B-4B3E-915E-5E6665C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hatsApp Video 2024-11-16 at 12.36.35">
            <a:hlinkClick r:id="" action="ppaction://media"/>
            <a:extLst>
              <a:ext uri="{FF2B5EF4-FFF2-40B4-BE49-F238E27FC236}">
                <a16:creationId xmlns:a16="http://schemas.microsoft.com/office/drawing/2014/main" id="{19A6AACA-A571-4D32-8E7B-77967723E5C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523876"/>
            <a:ext cx="10544288" cy="5969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4CFE3-A272-4506-8ED9-B523316F6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7625" y="-666750"/>
            <a:ext cx="3937000" cy="2952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7D84FA-938A-4B6B-A62A-40122C68D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0" y="4292600"/>
            <a:ext cx="2933700" cy="2200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6A177F-1DA6-4734-8743-CF2DE9EEA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425" y="523875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D42E2B2-1CD8-7E3D-5241-1E64ED9303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26"/>
          <a:stretch>
            <a:fillRect/>
          </a:stretch>
        </p:blipFill>
        <p:spPr bwMode="auto">
          <a:xfrm>
            <a:off x="7603541" y="3551597"/>
            <a:ext cx="4588459" cy="330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AE794BE-5CA1-FA6B-EC29-AC0DA848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Monitores de rendimiento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BEE580-15C6-8EF7-FBE3-AFE7D258E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1476" cy="4351338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Es un sistema instalado en la cosechadora que mide y registra en tiempo real el rendimiento y la humedad del grano, generando mapas espaciales de producción.</a:t>
            </a:r>
          </a:p>
          <a:p>
            <a:r>
              <a:rPr lang="es-ES" dirty="0"/>
              <a:t>Sensor de flujo de masa (caudal de grano)</a:t>
            </a:r>
          </a:p>
          <a:p>
            <a:pPr lvl="1"/>
            <a:r>
              <a:rPr lang="es-ES" dirty="0"/>
              <a:t>Mide la cantidad de grano que pasa por la descarga o el elevador de granos.</a:t>
            </a:r>
          </a:p>
          <a:p>
            <a:pPr lvl="1"/>
            <a:r>
              <a:rPr lang="es-ES" dirty="0"/>
              <a:t>Tecnologías comunes:</a:t>
            </a:r>
          </a:p>
          <a:p>
            <a:pPr lvl="2"/>
            <a:r>
              <a:rPr lang="es-ES" dirty="0"/>
              <a:t>Célula de carga o placa de impacto: mide la fuerza ejercida por el flujo de grano.</a:t>
            </a:r>
          </a:p>
          <a:p>
            <a:pPr lvl="2"/>
            <a:r>
              <a:rPr lang="es-ES" dirty="0"/>
              <a:t>Sensor óptico o láser: cuenta o mide la densidad de los granos al pasar por un haz de luz.</a:t>
            </a:r>
          </a:p>
          <a:p>
            <a:r>
              <a:rPr lang="es-ES" dirty="0"/>
              <a:t>Sensor de humedad del grano</a:t>
            </a:r>
          </a:p>
          <a:p>
            <a:pPr lvl="1"/>
            <a:r>
              <a:rPr lang="es-ES" dirty="0"/>
              <a:t>Determina la humedad en tiempo real para corregir el rendimiento a base seca. Suele usar sensores capacitivos o de microondas ubicados en la corriente de grano limpio.</a:t>
            </a:r>
          </a:p>
        </p:txBody>
      </p:sp>
      <p:pic>
        <p:nvPicPr>
          <p:cNvPr id="6" name="Imagen 8">
            <a:extLst>
              <a:ext uri="{FF2B5EF4-FFF2-40B4-BE49-F238E27FC236}">
                <a16:creationId xmlns:a16="http://schemas.microsoft.com/office/drawing/2014/main" id="{CB2DBD13-82BE-88E2-8D21-E8B7D4326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426" y="-89054"/>
            <a:ext cx="3630954" cy="2723216"/>
          </a:xfrm>
          <a:prstGeom prst="rect">
            <a:avLst/>
          </a:prstGeom>
        </p:spPr>
      </p:pic>
      <p:pic>
        <p:nvPicPr>
          <p:cNvPr id="7" name="Imagen 7">
            <a:extLst>
              <a:ext uri="{FF2B5EF4-FFF2-40B4-BE49-F238E27FC236}">
                <a16:creationId xmlns:a16="http://schemas.microsoft.com/office/drawing/2014/main" id="{9AB15BF0-B844-4781-2803-06FAF2957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438" y="1771855"/>
            <a:ext cx="2815697" cy="17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4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78"/>
    </mc:Choice>
    <mc:Fallback xmlns="">
      <p:transition spd="slow" advTm="12587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8217A-E564-3ABD-170D-304A586A6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ED11C-7FBA-C870-820A-725E14087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noProof="0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50E78-6EF9-E6F1-6CC5-C86D307BE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651E04-35A5-B96E-6185-2F4088F89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21" y="363795"/>
            <a:ext cx="11820430" cy="6243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CA9DA2-12C3-2DE1-92EA-3A2BE7239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210" y="383390"/>
            <a:ext cx="3792041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5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36"/>
    </mc:Choice>
    <mc:Fallback xmlns="">
      <p:transition spd="slow" advTm="1493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972BEA-70C9-BC17-3000-BB9C1649D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12192000" cy="655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0F6004-6253-99EA-4ECE-82427526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3A444-80A7-7981-F902-E20807F8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38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42"/>
    </mc:Choice>
    <mc:Fallback xmlns="">
      <p:transition spd="slow" advTm="4944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2B80D-B7BE-40EF-B7E2-DA29DC6C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noProof="0" dirty="0">
              <a:latin typeface="+mj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489CEC-AE0F-4876-A524-9946DB53A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AutoShape 2" descr="blob:https://web.whatsapp.com/19766b0c-d6d3-4ea7-aaef-2fd9a6ec17d3">
            <a:extLst>
              <a:ext uri="{FF2B5EF4-FFF2-40B4-BE49-F238E27FC236}">
                <a16:creationId xmlns:a16="http://schemas.microsoft.com/office/drawing/2014/main" id="{08A44257-24E2-473F-B488-5E4AA20554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285AE7-A98A-4910-8464-E4998253B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130"/>
            <a:ext cx="12192000" cy="553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5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70"/>
    </mc:Choice>
    <mc:Fallback xmlns="">
      <p:transition spd="slow" advTm="5237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5E6C1A-AEB0-4AF4-971F-CA29CC3AC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25582" r="14584" b="14922"/>
          <a:stretch/>
        </p:blipFill>
        <p:spPr>
          <a:xfrm>
            <a:off x="6337301" y="1711314"/>
            <a:ext cx="3174999" cy="42195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566CE5-B96B-4730-B320-F6ECE7A37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t="3462" r="29166" b="5525"/>
          <a:stretch/>
        </p:blipFill>
        <p:spPr>
          <a:xfrm>
            <a:off x="2070421" y="1727200"/>
            <a:ext cx="3568380" cy="42037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C22A60-3676-437C-8B03-E90A7BA70A42}"/>
              </a:ext>
            </a:extLst>
          </p:cNvPr>
          <p:cNvSpPr txBox="1"/>
          <p:nvPr/>
        </p:nvSpPr>
        <p:spPr>
          <a:xfrm>
            <a:off x="7073900" y="1341982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Sentinel-2 SATIVUM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E6DEE1-83D9-44BC-AF6E-7A332155E08B}"/>
              </a:ext>
            </a:extLst>
          </p:cNvPr>
          <p:cNvSpPr txBox="1"/>
          <p:nvPr/>
        </p:nvSpPr>
        <p:spPr>
          <a:xfrm>
            <a:off x="2767614" y="134198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Cosechadora</a:t>
            </a:r>
            <a:r>
              <a:rPr lang="en-GB" dirty="0"/>
              <a:t> Class</a:t>
            </a:r>
          </a:p>
        </p:txBody>
      </p:sp>
      <p:pic>
        <p:nvPicPr>
          <p:cNvPr id="10" name="Picture 2" descr="https://qgis.org/styleguide/visual/qgis-icon128.png">
            <a:extLst>
              <a:ext uri="{FF2B5EF4-FFF2-40B4-BE49-F238E27FC236}">
                <a16:creationId xmlns:a16="http://schemas.microsoft.com/office/drawing/2014/main" id="{9ECBB771-9791-4FEF-A363-79972FC21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816" y="307266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59A1FB0-B569-4191-B7AF-0FF0CBA5CD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152" y="458735"/>
            <a:ext cx="2607530" cy="54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9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75E0-CDB2-41E5-91FC-62CC4D8D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0B18C0-17A4-429B-83CA-63D0B7BF7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85104" cy="685800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D4EB06-082B-414C-8737-AC23C53D4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56288" y="23971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16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B24DDE-B651-4DE8-9E10-5643A826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64" t="30811" r="13309" b="36547"/>
          <a:stretch/>
        </p:blipFill>
        <p:spPr>
          <a:xfrm>
            <a:off x="6505990" y="3429000"/>
            <a:ext cx="5243333" cy="3284376"/>
          </a:xfrm>
          <a:prstGeom prst="rect">
            <a:avLst/>
          </a:prstGeom>
          <a:solidFill>
            <a:srgbClr val="9A150E"/>
          </a:solidFill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8AA3A5-DC83-40CA-B8C2-77EE2BA55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52" t="15941" r="26762" b="23590"/>
          <a:stretch/>
        </p:blipFill>
        <p:spPr>
          <a:xfrm>
            <a:off x="1018269" y="3429000"/>
            <a:ext cx="5019897" cy="32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339A9-36B6-467F-BB12-D046C25613E3}"/>
              </a:ext>
            </a:extLst>
          </p:cNvPr>
          <p:cNvSpPr txBox="1"/>
          <p:nvPr/>
        </p:nvSpPr>
        <p:spPr>
          <a:xfrm>
            <a:off x="8102055" y="2890474"/>
            <a:ext cx="205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Sentinel-2 SATIVUM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30AB34-1FF2-43DE-B2FE-62BABD8CA423}"/>
              </a:ext>
            </a:extLst>
          </p:cNvPr>
          <p:cNvSpPr txBox="1"/>
          <p:nvPr/>
        </p:nvSpPr>
        <p:spPr>
          <a:xfrm>
            <a:off x="2550994" y="289047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/>
              <a:t>Cosechadora</a:t>
            </a:r>
            <a:r>
              <a:rPr lang="en-GB" dirty="0"/>
              <a:t> JD X9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A69A82-7070-4BCA-9AC9-4AFAD33C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67" y="239867"/>
            <a:ext cx="3314700" cy="2481413"/>
          </a:xfrm>
          <a:prstGeom prst="rect">
            <a:avLst/>
          </a:prstGeom>
        </p:spPr>
      </p:pic>
      <p:pic>
        <p:nvPicPr>
          <p:cNvPr id="4098" name="Picture 2" descr="X9-1000 | Serie X | Cosechadoras | John Deere ES">
            <a:extLst>
              <a:ext uri="{FF2B5EF4-FFF2-40B4-BE49-F238E27FC236}">
                <a16:creationId xmlns:a16="http://schemas.microsoft.com/office/drawing/2014/main" id="{EE384BA0-9646-4051-ADC4-C7FE2367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3" y="1949399"/>
            <a:ext cx="2034613" cy="1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194276-6E6C-42E4-A57D-D11AAD6B1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20" y="439777"/>
            <a:ext cx="2731111" cy="2081592"/>
          </a:xfrm>
          <a:prstGeom prst="rect">
            <a:avLst/>
          </a:prstGeom>
        </p:spPr>
      </p:pic>
      <p:pic>
        <p:nvPicPr>
          <p:cNvPr id="1026" name="Picture 2" descr="https://qgis.org/styleguide/visual/qgis-icon128.png">
            <a:extLst>
              <a:ext uri="{FF2B5EF4-FFF2-40B4-BE49-F238E27FC236}">
                <a16:creationId xmlns:a16="http://schemas.microsoft.com/office/drawing/2014/main" id="{0E4D2BC0-2FF1-4A39-A98E-4EC2748F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9" y="5860778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9E0BA-8E13-463E-A154-E87CA0C5B8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85" y="6143393"/>
            <a:ext cx="2607530" cy="5496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6E61B2-57A1-401E-B7E7-73671F667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56" y="439777"/>
            <a:ext cx="967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9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15C-9FB6-4255-9A98-86DAAA3D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85015" cy="1325563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Correlación</a:t>
            </a:r>
            <a:r>
              <a:rPr lang="en-GB" dirty="0"/>
              <a:t> </a:t>
            </a:r>
            <a:r>
              <a:rPr lang="en-GB" dirty="0" err="1"/>
              <a:t>satélite</a:t>
            </a:r>
            <a:r>
              <a:rPr lang="en-GB" dirty="0"/>
              <a:t>-monitor de </a:t>
            </a:r>
            <a:r>
              <a:rPr lang="en-GB" dirty="0" err="1"/>
              <a:t>rendimento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trigo</a:t>
            </a:r>
            <a:r>
              <a:rPr lang="en-GB" dirty="0"/>
              <a:t> (tierra de </a:t>
            </a:r>
            <a:r>
              <a:rPr lang="en-GB" dirty="0" err="1"/>
              <a:t>campos</a:t>
            </a:r>
            <a:r>
              <a:rPr lang="en-GB" dirty="0"/>
              <a:t>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6588-F85B-426F-8AED-9B3FCE965E10}"/>
              </a:ext>
            </a:extLst>
          </p:cNvPr>
          <p:cNvSpPr txBox="1"/>
          <p:nvPr/>
        </p:nvSpPr>
        <p:spPr>
          <a:xfrm>
            <a:off x="9664117" y="365125"/>
            <a:ext cx="1892416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60% de las </a:t>
            </a:r>
            <a:r>
              <a:rPr lang="en-GB" dirty="0" err="1"/>
              <a:t>adquisiciones</a:t>
            </a:r>
            <a:r>
              <a:rPr lang="en-GB" dirty="0"/>
              <a:t> con </a:t>
            </a:r>
            <a:r>
              <a:rPr lang="en-GB" dirty="0" err="1"/>
              <a:t>nubes</a:t>
            </a:r>
            <a:endParaRPr lang="en-GB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ABE434-D90E-4512-A5C5-948D6EDA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54" y="1580836"/>
            <a:ext cx="3743322" cy="3686961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57B6EF0-1040-4D25-A8DA-EE2C5B100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2" t="15941" r="26762" b="23590"/>
          <a:stretch/>
        </p:blipFill>
        <p:spPr>
          <a:xfrm>
            <a:off x="0" y="5157944"/>
            <a:ext cx="2598395" cy="1700056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8339B2A-1CC4-4A47-9D74-0EAB727D9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382615"/>
              </p:ext>
            </p:extLst>
          </p:nvPr>
        </p:nvGraphicFramePr>
        <p:xfrm>
          <a:off x="2162175" y="1919444"/>
          <a:ext cx="5334000" cy="3238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451854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64216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52676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02234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48371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72509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358200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(EVI)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(MCARI)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(GNDVI)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(SAVI)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92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65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46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69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22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85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88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83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56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89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0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28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30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24/06/2024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9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287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68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9508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3C86C-01BC-4631-9D49-53C015209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4E633-FEEA-47F3-8A5B-0D2940B25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0A28B1-93DA-4585-BDDA-D6440E08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82687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E6BCCD-4E69-4D25-B6B8-9952810FCB5B}"/>
              </a:ext>
            </a:extLst>
          </p:cNvPr>
          <p:cNvSpPr/>
          <p:nvPr/>
        </p:nvSpPr>
        <p:spPr>
          <a:xfrm>
            <a:off x="9134761" y="5576798"/>
            <a:ext cx="2970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Modeling of Durum Wheat Yield Based on Sentinel-2 Imagery</a:t>
            </a:r>
          </a:p>
          <a:p>
            <a:r>
              <a:rPr lang="en-US" dirty="0"/>
              <a:t>by Chris </a:t>
            </a:r>
            <a:r>
              <a:rPr lang="en-US" dirty="0" err="1"/>
              <a:t>Cavalaris</a:t>
            </a: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E8B463-E2D4-469C-ADFA-65EDF0A70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683" y="365125"/>
            <a:ext cx="3763117" cy="321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13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4C788-ADBB-4819-BB5F-EAD83E6B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16219-8DF3-4080-BC65-4ABC2F00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155E37-9B84-40AB-86BE-11434EFF3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7BBFA-B0EC-4D22-B032-9C41DF025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Correlación</a:t>
            </a:r>
            <a:r>
              <a:rPr lang="en-GB" dirty="0"/>
              <a:t> entre </a:t>
            </a:r>
            <a:r>
              <a:rPr lang="en-GB" dirty="0" err="1"/>
              <a:t>periodos</a:t>
            </a:r>
            <a:r>
              <a:rPr lang="en-GB" dirty="0"/>
              <a:t> </a:t>
            </a:r>
            <a:r>
              <a:rPr lang="en-GB" dirty="0" err="1"/>
              <a:t>agregados</a:t>
            </a:r>
            <a:r>
              <a:rPr lang="en-GB" dirty="0"/>
              <a:t> y monitor de </a:t>
            </a:r>
            <a:r>
              <a:rPr lang="en-GB" dirty="0" err="1"/>
              <a:t>rendimiento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1C9009-FC7C-4FC0-9668-52AA1ADD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2237105"/>
            <a:ext cx="10515600" cy="4351338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2917E2-19C1-456A-AD0F-6B164FBA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16" y="1744476"/>
            <a:ext cx="4823964" cy="48239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C1318E6-1257-41B6-96D8-0C5838182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998" y="1771398"/>
            <a:ext cx="4823964" cy="48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34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59443-6B8B-4C15-986B-6623078A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Hay </a:t>
            </a:r>
            <a:r>
              <a:rPr lang="en-GB" dirty="0" err="1"/>
              <a:t>modelos</a:t>
            </a:r>
            <a:r>
              <a:rPr lang="en-GB" dirty="0"/>
              <a:t> </a:t>
            </a:r>
            <a:r>
              <a:rPr lang="en-GB" dirty="0" err="1"/>
              <a:t>mulivariantes</a:t>
            </a:r>
            <a:r>
              <a:rPr lang="en-GB" dirty="0"/>
              <a:t> </a:t>
            </a:r>
            <a:r>
              <a:rPr lang="en-GB" dirty="0" err="1"/>
              <a:t>ajustados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9FC972-CBC2-454A-95D6-1570A3C9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9318D2-68BA-4499-83C6-03CBCC24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9" y="2239963"/>
            <a:ext cx="10892151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74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3E7106-8F1F-4590-97DF-CFADD1CF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 dirty="0" err="1"/>
              <a:t>Ventajas</a:t>
            </a:r>
            <a:r>
              <a:rPr lang="en-GB" sz="4000" dirty="0"/>
              <a:t> del </a:t>
            </a:r>
            <a:r>
              <a:rPr lang="en-GB" sz="4000" dirty="0" err="1"/>
              <a:t>satélite</a:t>
            </a:r>
            <a:r>
              <a:rPr lang="en-GB" sz="4000" dirty="0"/>
              <a:t> </a:t>
            </a:r>
            <a:r>
              <a:rPr lang="en-GB" sz="4000" dirty="0" err="1"/>
              <a:t>respecto</a:t>
            </a:r>
            <a:r>
              <a:rPr lang="en-GB" sz="4000" dirty="0"/>
              <a:t> al monitor de </a:t>
            </a:r>
            <a:r>
              <a:rPr lang="en-GB" sz="4000" dirty="0" err="1"/>
              <a:t>rendimiento</a:t>
            </a:r>
            <a:endParaRPr lang="en-GB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36EF9F0-B6BB-6921-C9B7-DF88A7C90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53923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370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6AEFA-5140-4DBF-8C84-DA212A66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LIFE FERTIWISE y AKIS de </a:t>
            </a:r>
            <a:r>
              <a:rPr lang="en-GB" dirty="0" err="1"/>
              <a:t>agricultura</a:t>
            </a:r>
            <a:r>
              <a:rPr lang="en-GB" dirty="0"/>
              <a:t> de </a:t>
            </a:r>
            <a:r>
              <a:rPr lang="en-GB" dirty="0" err="1"/>
              <a:t>precisión</a:t>
            </a:r>
            <a:endParaRPr lang="en-GB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0E21104-AE6D-4579-AE23-25D4F7DF2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233" y="3742207"/>
            <a:ext cx="3741099" cy="28072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B143A7-47E4-4234-9E9B-193D25773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3"/>
            <a:ext cx="12192000" cy="3657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B1EF3A-FBFA-47D9-8352-070BBED9B9BE}"/>
              </a:ext>
            </a:extLst>
          </p:cNvPr>
          <p:cNvSpPr txBox="1"/>
          <p:nvPr/>
        </p:nvSpPr>
        <p:spPr>
          <a:xfrm>
            <a:off x="5587068" y="4077050"/>
            <a:ext cx="6165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Ahorar fertilizante y mejorar los resultados de las explotaciones agrarias a través de la diffusion del uso de las herramientas de dosificación variable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086C8D8-1C06-43C0-B821-9798E202AA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518" y="6067947"/>
            <a:ext cx="2015814" cy="42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51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97B8F-2A81-4F6C-A905-4DB8F5DB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Ensayos</a:t>
            </a:r>
            <a:r>
              <a:rPr lang="en-GB" dirty="0"/>
              <a:t> “OFE” -</a:t>
            </a:r>
            <a:r>
              <a:rPr lang="es-ES" dirty="0"/>
              <a:t> Experimentación en finca-</a:t>
            </a:r>
            <a:endParaRPr lang="en-GB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EE49AC0-4C7B-4E3C-B56B-2F229FC2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782457"/>
            <a:ext cx="5481448" cy="471041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69093BE-AAB7-4038-B2DF-8A3978A40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5" t="2315" r="1247"/>
          <a:stretch/>
        </p:blipFill>
        <p:spPr>
          <a:xfrm>
            <a:off x="494949" y="1782457"/>
            <a:ext cx="5481448" cy="469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47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F6D3F-A8F7-45F1-98B7-E23E3DA6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Conclusiones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76B9CE-0F71-4006-B1AD-52E592E0B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err="1"/>
              <a:t>Sativum</a:t>
            </a:r>
            <a:r>
              <a:rPr lang="es-ES" dirty="0"/>
              <a:t> es de uso gratuito, solo requiere registro.</a:t>
            </a:r>
          </a:p>
          <a:p>
            <a:r>
              <a:rPr lang="es-ES" dirty="0" err="1"/>
              <a:t>Sativum</a:t>
            </a:r>
            <a:r>
              <a:rPr lang="es-ES" dirty="0"/>
              <a:t> es la herramienta oficial para calcular necesidades nutricionales de los cultivos.</a:t>
            </a:r>
          </a:p>
          <a:p>
            <a:r>
              <a:rPr lang="es-ES" dirty="0"/>
              <a:t>Cualquier organización puede usarla directamente o a través de las API.</a:t>
            </a:r>
          </a:p>
          <a:p>
            <a:r>
              <a:rPr lang="es-ES" dirty="0"/>
              <a:t>Permite llevar un Cuaderno Digital y comunicarlo oficialmente e las CCAA</a:t>
            </a:r>
          </a:p>
          <a:p>
            <a:r>
              <a:rPr lang="es-ES" dirty="0"/>
              <a:t>Integra datos de teledetección para dar pasos en la dirección de la dosificación variable.</a:t>
            </a:r>
          </a:p>
          <a:p>
            <a:r>
              <a:rPr lang="es-ES" dirty="0"/>
              <a:t>Genera ficheros para diversas máquinas de aplicación de fertilizantes. </a:t>
            </a:r>
          </a:p>
          <a:p>
            <a:r>
              <a:rPr lang="es-ES" dirty="0"/>
              <a:t>Debe evolucionar para ser una herramienta que ponga la dosificación variable al alcance de todos así como la evaluación de resultados.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1629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803</Words>
  <Application>Microsoft Office PowerPoint</Application>
  <PresentationFormat>Panorámica</PresentationFormat>
  <Paragraphs>189</Paragraphs>
  <Slides>31</Slides>
  <Notes>2</Notes>
  <HiddenSlides>2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Tema de Office</vt:lpstr>
      <vt:lpstr>Sativum como plataforma de agricultura de precisión Correlación entre los datos de satélite y el monitor de rendimiento de la cosechadora</vt:lpstr>
      <vt:lpstr>Dosificación variable de inputs. Variable Rate Application (VRA)</vt:lpstr>
      <vt:lpstr>Presentación de PowerPoint</vt:lpstr>
      <vt:lpstr>Presentación de PowerPoint</vt:lpstr>
      <vt:lpstr>Presentación de PowerPoint</vt:lpstr>
      <vt:lpstr>Suelo puntos &gt; Digital Soil Mapping&gt; API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Integraciones con máquinas</vt:lpstr>
      <vt:lpstr>Presentación de PowerPoint</vt:lpstr>
      <vt:lpstr>Presentación de PowerPoint</vt:lpstr>
      <vt:lpstr>Presentación de PowerPoint</vt:lpstr>
      <vt:lpstr>Monitores de rendimiento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Correlación satélite-monitor de rendimento en trigo (tierra de campos)</vt:lpstr>
      <vt:lpstr>Presentación de PowerPoint</vt:lpstr>
      <vt:lpstr>Presentación de PowerPoint</vt:lpstr>
      <vt:lpstr>Correlación entre periodos agregados y monitor de rendimiento</vt:lpstr>
      <vt:lpstr>Hay modelos mulivariantes ajustados</vt:lpstr>
      <vt:lpstr>Ventajas del satélite respecto al monitor de rendimiento</vt:lpstr>
      <vt:lpstr>LIFE FERTIWISE y AKIS de agricultura de precisión</vt:lpstr>
      <vt:lpstr>Ensayos “OFE” - Experimentación en finca-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Satélite como proxy del monitor de rendimeinto</dc:title>
  <dc:creator>David A Nafría García</dc:creator>
  <cp:lastModifiedBy>David A Nafría García</cp:lastModifiedBy>
  <cp:revision>51</cp:revision>
  <dcterms:created xsi:type="dcterms:W3CDTF">2025-05-09T10:58:55Z</dcterms:created>
  <dcterms:modified xsi:type="dcterms:W3CDTF">2025-11-24T13:52:24Z</dcterms:modified>
</cp:coreProperties>
</file>