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webp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4"/>
  </p:notesMasterIdLst>
  <p:sldIdLst>
    <p:sldId id="312" r:id="rId2"/>
    <p:sldId id="323" r:id="rId3"/>
    <p:sldId id="325" r:id="rId4"/>
    <p:sldId id="332" r:id="rId5"/>
    <p:sldId id="333" r:id="rId6"/>
    <p:sldId id="336" r:id="rId7"/>
    <p:sldId id="317" r:id="rId8"/>
    <p:sldId id="335" r:id="rId9"/>
    <p:sldId id="334" r:id="rId10"/>
    <p:sldId id="273" r:id="rId11"/>
    <p:sldId id="272" r:id="rId12"/>
    <p:sldId id="337" r:id="rId13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cción predeterminada" id="{20F10E85-4C3A-45DF-9364-8EFB7D44EACD}">
          <p14:sldIdLst>
            <p14:sldId id="312"/>
            <p14:sldId id="323"/>
            <p14:sldId id="325"/>
            <p14:sldId id="332"/>
            <p14:sldId id="333"/>
            <p14:sldId id="336"/>
            <p14:sldId id="317"/>
            <p14:sldId id="335"/>
            <p14:sldId id="334"/>
            <p14:sldId id="273"/>
            <p14:sldId id="272"/>
            <p14:sldId id="337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14" autoAdjust="0"/>
    <p:restoredTop sz="88421" autoAdjust="0"/>
  </p:normalViewPr>
  <p:slideViewPr>
    <p:cSldViewPr snapToGrid="0">
      <p:cViewPr varScale="1">
        <p:scale>
          <a:sx n="67" d="100"/>
          <a:sy n="67" d="100"/>
        </p:scale>
        <p:origin x="102" y="11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E60A5EA-E4E1-45F1-A3C5-6C5B90A5904A}" type="datetimeFigureOut">
              <a:rPr lang="en-US" smtClean="0"/>
              <a:t>11/22/2023</a:t>
            </a:fld>
            <a:endParaRPr lang="en-U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F7A33FC-4421-47DC-8925-86B368FD5836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70759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7A33FC-4421-47DC-8925-86B368FD5836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51388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7A33FC-4421-47DC-8925-86B368FD5836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34922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B08EABC-03B0-4B6D-A6A6-CFC13CB16AB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GB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7042A70B-288B-4941-87CD-B2999203522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GB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597FC8A-B556-4C83-8E15-C44415E51D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17D446-FFC4-4726-89F6-F17ACD26BB0C}" type="datetimeFigureOut">
              <a:rPr lang="en-US" smtClean="0"/>
              <a:t>11/22/2023</a:t>
            </a:fld>
            <a:endParaRPr lang="en-U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3838B2E-1BD4-4DCF-82AD-11A817D4F2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EF8BBFB-6E5F-4CD5-8479-0BEA655C9C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F8B70B-F016-4171-8A69-F3BB6A41237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02930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78E1E1D-A6B9-4075-8667-3B2DD31616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GB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F58C5D4-6D14-46C2-94CE-6F46C8F1661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GB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4634BC1-8330-4007-85D8-5E8C03B4D5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17D446-FFC4-4726-89F6-F17ACD26BB0C}" type="datetimeFigureOut">
              <a:rPr lang="en-US" smtClean="0"/>
              <a:t>11/22/2023</a:t>
            </a:fld>
            <a:endParaRPr lang="en-U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B163A14-483E-4254-9537-BD3E95779E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25A8066-3FB0-47DD-9AB0-C8ED321BD2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F8B70B-F016-4171-8A69-F3BB6A41237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93841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CC46F0E-0302-4077-96CF-DA62B4F688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GB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1564621A-7D13-4FD7-8614-1075879789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FC7A122-577A-4EE8-8A1C-6B2F0F558B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17D446-FFC4-4726-89F6-F17ACD26BB0C}" type="datetimeFigureOut">
              <a:rPr lang="en-US" smtClean="0"/>
              <a:t>11/22/2023</a:t>
            </a:fld>
            <a:endParaRPr lang="en-U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7AAB608-A072-4865-BAB0-13146B0E70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4EE6537-F1F0-4F65-A928-1F9ABE9BF3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F8B70B-F016-4171-8A69-F3BB6A41237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64441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BE7223C-0292-4F2A-B2E7-6DD48C5C8B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GB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4AC5623-C6DB-44C3-980D-4F3EAF749F7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GB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E173FD7E-ADD4-43D2-8217-C21C68B47A4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GB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793F99CB-F783-4BEC-9378-9C3DCB2EC8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17D446-FFC4-4726-89F6-F17ACD26BB0C}" type="datetimeFigureOut">
              <a:rPr lang="en-US" smtClean="0"/>
              <a:t>11/22/2023</a:t>
            </a:fld>
            <a:endParaRPr lang="en-U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F16D0900-659D-4B79-8442-20499ADF00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74436B01-0851-42F9-B59D-A2A0E8576D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F8B70B-F016-4171-8A69-F3BB6A41237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74561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EFDEE01-E157-4108-AE4D-FA1E7BBC02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GB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CA75081A-A4BC-422B-A57C-0B137780C5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9741E07D-E134-4438-81E8-CB4F6FDA395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GB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646FD692-0713-4CD0-B90C-02D0BA512CC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6FFC5B23-4F88-40B5-BA19-0BE666E509A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GB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7395831C-AD79-4DA5-A334-16646C6F82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17D446-FFC4-4726-89F6-F17ACD26BB0C}" type="datetimeFigureOut">
              <a:rPr lang="en-US" smtClean="0"/>
              <a:t>11/22/2023</a:t>
            </a:fld>
            <a:endParaRPr lang="en-U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E0B75734-F371-481F-A6B2-87715E790E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1F0D5791-1661-4CD5-9D76-E031448647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F8B70B-F016-4171-8A69-F3BB6A41237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46187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CD63314-C1DB-41D5-A4BA-F4DDFC340C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GB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043AE870-D09B-4FE7-9771-A8542B889A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17D446-FFC4-4726-89F6-F17ACD26BB0C}" type="datetimeFigureOut">
              <a:rPr lang="en-US" smtClean="0"/>
              <a:t>11/22/2023</a:t>
            </a:fld>
            <a:endParaRPr lang="en-U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C32DFE4B-3560-4C98-9EF9-818C01FE51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FCCAE157-6F4C-4C6E-9976-2704AEA001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F8B70B-F016-4171-8A69-F3BB6A41237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1242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D37ED972-A069-41A1-975E-D95554C3EC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17D446-FFC4-4726-89F6-F17ACD26BB0C}" type="datetimeFigureOut">
              <a:rPr lang="en-US" smtClean="0"/>
              <a:t>11/22/2023</a:t>
            </a:fld>
            <a:endParaRPr lang="en-U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02CC925E-9377-4FD5-98FD-4A2F454CF5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91CC18A5-8FE1-4F3C-A75A-8C341EC287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F8B70B-F016-4171-8A69-F3BB6A41237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25275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20DAD56-EF2C-4D8F-B54A-91992B1121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GB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3668348-B7E6-4A21-81B4-A1E580A2AE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GB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3530021D-E8FA-48CC-BDD1-173FF96004A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98ED476A-FB8D-473F-B35E-FC1FA8DDEA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17D446-FFC4-4726-89F6-F17ACD26BB0C}" type="datetimeFigureOut">
              <a:rPr lang="en-US" smtClean="0"/>
              <a:t>11/22/2023</a:t>
            </a:fld>
            <a:endParaRPr lang="en-U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8F9BE66E-80B3-4C12-8195-F3CD7A22D6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529B2112-F029-4787-A579-1B7375E10A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F8B70B-F016-4171-8A69-F3BB6A41237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07843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2BCAB1F-EE6C-4A89-A3B5-2978B0B51C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GB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0986C58D-6881-4795-8A3A-4458D86F3D5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A9D565B3-ACF5-4A72-A236-9C243488856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8DA215EE-2411-4BE0-A155-A1834D51A8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17D446-FFC4-4726-89F6-F17ACD26BB0C}" type="datetimeFigureOut">
              <a:rPr lang="en-US" smtClean="0"/>
              <a:t>11/22/2023</a:t>
            </a:fld>
            <a:endParaRPr lang="en-U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89113CC-614D-4C3E-8B12-1876E85121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B9D03AD8-CEED-4179-8FD1-6C2E29BC2E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F8B70B-F016-4171-8A69-F3BB6A41237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36449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F77CCCC-2411-472B-A3E9-72BBB16B85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GB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1D58BFC2-CB8F-4D6C-B2E6-D557C4D5B6A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GB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96EAE9C-163E-4750-8962-2C8EC32919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17D446-FFC4-4726-89F6-F17ACD26BB0C}" type="datetimeFigureOut">
              <a:rPr lang="en-US" smtClean="0"/>
              <a:t>11/22/2023</a:t>
            </a:fld>
            <a:endParaRPr lang="en-U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0390913-BE09-4CAB-A514-C4E2B35ACD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1A77F57-52DE-4AC5-88DB-31241CD99A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F8B70B-F016-4171-8A69-F3BB6A41237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23155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9DD5A5B3-40A0-43BD-A932-BF0CDD51C37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GB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9295F0DB-1C08-43FC-9BFF-1A013BA8013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GB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F41F6E8-08A4-4C09-A912-DA6228A55B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17D446-FFC4-4726-89F6-F17ACD26BB0C}" type="datetimeFigureOut">
              <a:rPr lang="en-US" smtClean="0"/>
              <a:t>11/22/2023</a:t>
            </a:fld>
            <a:endParaRPr lang="en-U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DEC2DDF-0E11-4478-B85B-3EDAF57E9F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0831AD7-4D38-4524-8B27-BBD92E1530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F8B70B-F016-4171-8A69-F3BB6A41237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30537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4FA7C172-4288-4FE7-AD99-00D3234A06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GB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F3BB1F96-BFA7-41CA-B779-2C8DD8EEA3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GB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1CAB8FD-9BF1-4954-B16F-4D8241959F3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17D446-FFC4-4726-89F6-F17ACD26BB0C}" type="datetimeFigureOut">
              <a:rPr lang="en-US" smtClean="0"/>
              <a:t>11/22/2023</a:t>
            </a:fld>
            <a:endParaRPr lang="en-U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E8932C3-CB5B-44F2-B74B-7A6B018A430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5917FCA-33E7-4102-A4BF-C631C705BA0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F8B70B-F016-4171-8A69-F3BB6A41237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08989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hyperlink" Target="mailto:nafgarda@itacyl.es" TargetMode="Externa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3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hyperlink" Target="https://www.sativum.es/" TargetMode="Externa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0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24.png"/><Relationship Id="rId7" Type="http://schemas.openxmlformats.org/officeDocument/2006/relationships/image" Target="../media/image30.webp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Relationship Id="rId9" Type="http://schemas.openxmlformats.org/officeDocument/2006/relationships/image" Target="../media/image32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AE41B9FF-6D47-424C-8FC1-3D07B792457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5" r="3789"/>
          <a:stretch/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2057399" y="1315970"/>
            <a:ext cx="7924799" cy="1884239"/>
          </a:xfrm>
          <a:solidFill>
            <a:schemeClr val="bg1">
              <a:alpha val="62000"/>
            </a:schemeClr>
          </a:solidFill>
        </p:spPr>
        <p:txBody>
          <a:bodyPr anchor="ctr" anchorCtr="0">
            <a:noAutofit/>
          </a:bodyPr>
          <a:lstStyle/>
          <a:p>
            <a:r>
              <a:rPr lang="en-US" sz="4400" dirty="0"/>
              <a:t>SATIVUM and </a:t>
            </a:r>
            <a:r>
              <a:rPr lang="en-GB" sz="4400" dirty="0"/>
              <a:t>Farm Sustainability tool for nutrient</a:t>
            </a:r>
            <a:r>
              <a:rPr lang="en-US" sz="4400" dirty="0"/>
              <a:t> functionality across Spain</a:t>
            </a:r>
            <a:endParaRPr lang="es-ES" sz="4400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6426" y="5526970"/>
            <a:ext cx="5866744" cy="1224513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sp>
        <p:nvSpPr>
          <p:cNvPr id="4" name="CuadroTexto 3"/>
          <p:cNvSpPr txBox="1"/>
          <p:nvPr/>
        </p:nvSpPr>
        <p:spPr>
          <a:xfrm>
            <a:off x="3881432" y="4775791"/>
            <a:ext cx="4143375" cy="400110"/>
          </a:xfrm>
          <a:prstGeom prst="rect">
            <a:avLst/>
          </a:prstGeom>
          <a:solidFill>
            <a:schemeClr val="bg1">
              <a:alpha val="60000"/>
            </a:schemeClr>
          </a:solidFill>
        </p:spPr>
        <p:txBody>
          <a:bodyPr wrap="square" rtlCol="0" anchor="ctr" anchorCtr="0">
            <a:spAutoFit/>
          </a:bodyPr>
          <a:lstStyle/>
          <a:p>
            <a:pPr algn="ctr"/>
            <a:r>
              <a:rPr lang="es-ES" sz="2000" dirty="0"/>
              <a:t>David A. Nafría </a:t>
            </a:r>
            <a:r>
              <a:rPr lang="es-ES" sz="2000" dirty="0">
                <a:hlinkClick r:id="rId5"/>
              </a:rPr>
              <a:t>nafgarda@itacyl.es</a:t>
            </a:r>
            <a:endParaRPr lang="es-ES" sz="2000" dirty="0"/>
          </a:p>
        </p:txBody>
      </p:sp>
    </p:spTree>
    <p:extLst>
      <p:ext uri="{BB962C8B-B14F-4D97-AF65-F5344CB8AC3E}">
        <p14:creationId xmlns:p14="http://schemas.microsoft.com/office/powerpoint/2010/main" val="41984620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B2EA1A7-DC7A-40A8-9E07-5A84A2CE91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188242" cy="4351338"/>
          </a:xfrm>
        </p:spPr>
        <p:txBody>
          <a:bodyPr>
            <a:normAutofit fontScale="92500" lnSpcReduction="20000"/>
          </a:bodyPr>
          <a:lstStyle/>
          <a:p>
            <a:r>
              <a:rPr lang="en-GB" dirty="0"/>
              <a:t>Sativum is a free public APP for agronomic advise based on agricultural parcels from IACS (shared data) with:</a:t>
            </a:r>
          </a:p>
          <a:p>
            <a:pPr lvl="1"/>
            <a:r>
              <a:rPr lang="en-GB" dirty="0"/>
              <a:t>Copernicus satellite (and aerial) data</a:t>
            </a:r>
          </a:p>
          <a:p>
            <a:pPr lvl="1"/>
            <a:r>
              <a:rPr lang="en-GB" dirty="0"/>
              <a:t>Public Soil data(0,3 samples/km2 density)</a:t>
            </a:r>
          </a:p>
          <a:p>
            <a:pPr lvl="1"/>
            <a:r>
              <a:rPr lang="en-GB" dirty="0"/>
              <a:t>Public Climate/</a:t>
            </a:r>
            <a:r>
              <a:rPr lang="en-GB" dirty="0" err="1"/>
              <a:t>meteo</a:t>
            </a:r>
            <a:r>
              <a:rPr lang="en-GB" dirty="0"/>
              <a:t> data (0,002 stations /km2)</a:t>
            </a:r>
          </a:p>
          <a:p>
            <a:r>
              <a:rPr lang="en-GB" dirty="0"/>
              <a:t>Decision support systems integrated:</a:t>
            </a:r>
          </a:p>
          <a:p>
            <a:pPr lvl="1"/>
            <a:r>
              <a:rPr lang="en-GB" b="1" dirty="0"/>
              <a:t>Crop nutrition (</a:t>
            </a:r>
            <a:r>
              <a:rPr lang="en-GB" b="1" dirty="0" err="1"/>
              <a:t>FaST</a:t>
            </a:r>
            <a:r>
              <a:rPr lang="en-GB" b="1" dirty="0"/>
              <a:t>)</a:t>
            </a:r>
          </a:p>
          <a:p>
            <a:pPr lvl="1"/>
            <a:r>
              <a:rPr lang="en-GB" b="1" dirty="0"/>
              <a:t>Variable Rate Application</a:t>
            </a:r>
          </a:p>
          <a:p>
            <a:pPr lvl="1"/>
            <a:r>
              <a:rPr lang="en-GB" dirty="0"/>
              <a:t>Pest management</a:t>
            </a:r>
          </a:p>
          <a:p>
            <a:pPr lvl="1"/>
            <a:r>
              <a:rPr lang="en-GB" dirty="0"/>
              <a:t>More to come (irrigation)</a:t>
            </a:r>
          </a:p>
          <a:p>
            <a:r>
              <a:rPr lang="en-GB" dirty="0"/>
              <a:t>Compatible with Spanish digital field Book (CUE)</a:t>
            </a:r>
          </a:p>
          <a:p>
            <a:endParaRPr lang="en-GB" dirty="0"/>
          </a:p>
          <a:p>
            <a:pPr lvl="1"/>
            <a:endParaRPr lang="en-GB" dirty="0"/>
          </a:p>
          <a:p>
            <a:endParaRPr lang="en-GB" dirty="0"/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3D8E81FF-9F41-450A-9D79-FD6630CCBBFA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24969" y="681037"/>
            <a:ext cx="3903725" cy="822893"/>
          </a:xfrm>
          <a:prstGeom prst="rect">
            <a:avLst/>
          </a:prstGeom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1D4DA753-CD93-4854-AA85-AE74A4A78A8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824200" y="681037"/>
            <a:ext cx="4794006" cy="6858000"/>
          </a:xfrm>
          <a:prstGeom prst="rect">
            <a:avLst/>
          </a:prstGeom>
        </p:spPr>
      </p:pic>
      <p:grpSp>
        <p:nvGrpSpPr>
          <p:cNvPr id="11" name="Grupo 10">
            <a:extLst>
              <a:ext uri="{FF2B5EF4-FFF2-40B4-BE49-F238E27FC236}">
                <a16:creationId xmlns:a16="http://schemas.microsoft.com/office/drawing/2014/main" id="{F5AFDAEF-AB44-4751-B000-15C547BEB2E6}"/>
              </a:ext>
            </a:extLst>
          </p:cNvPr>
          <p:cNvGrpSpPr/>
          <p:nvPr/>
        </p:nvGrpSpPr>
        <p:grpSpPr>
          <a:xfrm>
            <a:off x="2195606" y="6139302"/>
            <a:ext cx="3473430" cy="681037"/>
            <a:chOff x="1308100" y="4838700"/>
            <a:chExt cx="3473430" cy="889000"/>
          </a:xfrm>
        </p:grpSpPr>
        <p:sp>
          <p:nvSpPr>
            <p:cNvPr id="12" name="Rectángulo: esquinas redondeadas 11">
              <a:extLst>
                <a:ext uri="{FF2B5EF4-FFF2-40B4-BE49-F238E27FC236}">
                  <a16:creationId xmlns:a16="http://schemas.microsoft.com/office/drawing/2014/main" id="{5355FE70-5E66-4C98-8214-BB561F78923A}"/>
                </a:ext>
              </a:extLst>
            </p:cNvPr>
            <p:cNvSpPr/>
            <p:nvPr/>
          </p:nvSpPr>
          <p:spPr>
            <a:xfrm>
              <a:off x="1308100" y="4838700"/>
              <a:ext cx="3413934" cy="889000"/>
            </a:xfrm>
            <a:prstGeom prst="roundRect">
              <a:avLst/>
            </a:prstGeom>
            <a:solidFill>
              <a:srgbClr val="66FFCC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13" name="Rectángulo 12">
              <a:hlinkClick r:id="rId5"/>
              <a:extLst>
                <a:ext uri="{FF2B5EF4-FFF2-40B4-BE49-F238E27FC236}">
                  <a16:creationId xmlns:a16="http://schemas.microsoft.com/office/drawing/2014/main" id="{C30DB591-1C71-49AE-B381-AB05249D73D9}"/>
                </a:ext>
              </a:extLst>
            </p:cNvPr>
            <p:cNvSpPr/>
            <p:nvPr/>
          </p:nvSpPr>
          <p:spPr>
            <a:xfrm>
              <a:off x="1319813" y="5052367"/>
              <a:ext cx="3461717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s-ES" sz="2400" b="1" dirty="0"/>
                <a:t>https://www.sativum.es/</a:t>
              </a:r>
            </a:p>
          </p:txBody>
        </p:sp>
      </p:grpSp>
      <p:pic>
        <p:nvPicPr>
          <p:cNvPr id="14" name="Imagen 13">
            <a:extLst>
              <a:ext uri="{FF2B5EF4-FFF2-40B4-BE49-F238E27FC236}">
                <a16:creationId xmlns:a16="http://schemas.microsoft.com/office/drawing/2014/main" id="{2D8CCE18-052A-43F9-8811-98C3CB74464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258462" y="8153399"/>
            <a:ext cx="4906108" cy="6858000"/>
          </a:xfrm>
          <a:prstGeom prst="rect">
            <a:avLst/>
          </a:prstGeom>
        </p:spPr>
      </p:pic>
      <p:grpSp>
        <p:nvGrpSpPr>
          <p:cNvPr id="17" name="Grupo 16">
            <a:extLst>
              <a:ext uri="{FF2B5EF4-FFF2-40B4-BE49-F238E27FC236}">
                <a16:creationId xmlns:a16="http://schemas.microsoft.com/office/drawing/2014/main" id="{92D54519-C8B5-463A-B7FF-026E688C8CCE}"/>
              </a:ext>
            </a:extLst>
          </p:cNvPr>
          <p:cNvGrpSpPr/>
          <p:nvPr/>
        </p:nvGrpSpPr>
        <p:grpSpPr>
          <a:xfrm>
            <a:off x="7026442" y="0"/>
            <a:ext cx="5303243" cy="8341980"/>
            <a:chOff x="573681" y="-17780"/>
            <a:chExt cx="5303243" cy="8341980"/>
          </a:xfrm>
        </p:grpSpPr>
        <p:pic>
          <p:nvPicPr>
            <p:cNvPr id="18" name="Imagen 17">
              <a:extLst>
                <a:ext uri="{FF2B5EF4-FFF2-40B4-BE49-F238E27FC236}">
                  <a16:creationId xmlns:a16="http://schemas.microsoft.com/office/drawing/2014/main" id="{E4F03B72-DEC1-4DE8-82BA-0BFEDA01ECA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/>
            <a:srcRect l="707" t="8403" r="1989" b="64564"/>
            <a:stretch/>
          </p:blipFill>
          <p:spPr>
            <a:xfrm>
              <a:off x="600073" y="-17780"/>
              <a:ext cx="5238751" cy="2034540"/>
            </a:xfrm>
            <a:prstGeom prst="rect">
              <a:avLst/>
            </a:prstGeom>
          </p:spPr>
        </p:pic>
        <p:pic>
          <p:nvPicPr>
            <p:cNvPr id="19" name="Imagen 18">
              <a:extLst>
                <a:ext uri="{FF2B5EF4-FFF2-40B4-BE49-F238E27FC236}">
                  <a16:creationId xmlns:a16="http://schemas.microsoft.com/office/drawing/2014/main" id="{4DE36817-787B-4E4B-9ADF-AD629A52B10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/>
            <a:srcRect l="701" t="18642" r="2284"/>
            <a:stretch/>
          </p:blipFill>
          <p:spPr>
            <a:xfrm>
              <a:off x="600074" y="2138362"/>
              <a:ext cx="5276850" cy="6185838"/>
            </a:xfrm>
            <a:prstGeom prst="rect">
              <a:avLst/>
            </a:prstGeom>
          </p:spPr>
        </p:pic>
        <p:pic>
          <p:nvPicPr>
            <p:cNvPr id="22" name="Imagen 21">
              <a:extLst>
                <a:ext uri="{FF2B5EF4-FFF2-40B4-BE49-F238E27FC236}">
                  <a16:creationId xmlns:a16="http://schemas.microsoft.com/office/drawing/2014/main" id="{0EF99FC4-CA60-4AAE-A97F-2B9866FC21C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/>
            <a:srcRect b="3618"/>
            <a:stretch/>
          </p:blipFill>
          <p:spPr>
            <a:xfrm>
              <a:off x="573681" y="316862"/>
              <a:ext cx="2309802" cy="1699897"/>
            </a:xfrm>
            <a:prstGeom prst="rect">
              <a:avLst/>
            </a:prstGeom>
          </p:spPr>
        </p:pic>
        <p:pic>
          <p:nvPicPr>
            <p:cNvPr id="20" name="Imagen 19">
              <a:extLst>
                <a:ext uri="{FF2B5EF4-FFF2-40B4-BE49-F238E27FC236}">
                  <a16:creationId xmlns:a16="http://schemas.microsoft.com/office/drawing/2014/main" id="{94E4277A-9E71-4D5C-895C-7DFFB1E08C6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/>
            <a:srcRect l="1724" t="54107" r="1989" b="43014"/>
            <a:stretch/>
          </p:blipFill>
          <p:spPr>
            <a:xfrm>
              <a:off x="627433" y="1953975"/>
              <a:ext cx="5184030" cy="216692"/>
            </a:xfrm>
            <a:prstGeom prst="rect">
              <a:avLst/>
            </a:prstGeom>
          </p:spPr>
        </p:pic>
        <p:pic>
          <p:nvPicPr>
            <p:cNvPr id="21" name="Imagen 20">
              <a:extLst>
                <a:ext uri="{FF2B5EF4-FFF2-40B4-BE49-F238E27FC236}">
                  <a16:creationId xmlns:a16="http://schemas.microsoft.com/office/drawing/2014/main" id="{6EEFD514-5930-496F-A9F6-6269C437A90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/>
            <a:srcRect l="80850" t="12690" r="2873" b="47823"/>
            <a:stretch/>
          </p:blipFill>
          <p:spPr>
            <a:xfrm>
              <a:off x="4895852" y="316863"/>
              <a:ext cx="876301" cy="29718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634369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n 9">
            <a:extLst>
              <a:ext uri="{FF2B5EF4-FFF2-40B4-BE49-F238E27FC236}">
                <a16:creationId xmlns:a16="http://schemas.microsoft.com/office/drawing/2014/main" id="{8F913DA4-DE72-4EFC-83D0-814F1DC281C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8403" r="1989"/>
          <a:stretch/>
        </p:blipFill>
        <p:spPr>
          <a:xfrm>
            <a:off x="561975" y="-17781"/>
            <a:ext cx="5276850" cy="6893561"/>
          </a:xfrm>
          <a:prstGeom prst="rect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2D8CCE18-052A-43F9-8811-98C3CB74464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8403" r="2285"/>
          <a:stretch/>
        </p:blipFill>
        <p:spPr>
          <a:xfrm>
            <a:off x="6353177" y="0"/>
            <a:ext cx="5314950" cy="69643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49638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2FBA119-93AB-4CAC-8279-C2BD6363C5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6" name="Marcador de contenido 5">
            <a:extLst>
              <a:ext uri="{FF2B5EF4-FFF2-40B4-BE49-F238E27FC236}">
                <a16:creationId xmlns:a16="http://schemas.microsoft.com/office/drawing/2014/main" id="{C238D439-80F6-4EFA-880B-89FA137632B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67656" r="3675"/>
          <a:stretch/>
        </p:blipFill>
        <p:spPr>
          <a:xfrm>
            <a:off x="0" y="5115273"/>
            <a:ext cx="3009210" cy="1742727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10A94237-1DFD-466F-BA75-233951D2CC3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3752"/>
          <a:stretch/>
        </p:blipFill>
        <p:spPr>
          <a:xfrm>
            <a:off x="690" y="0"/>
            <a:ext cx="3009210" cy="5392365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45403EC5-E6F8-4AA4-9405-45804D1B53A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23594" y="0"/>
            <a:ext cx="3976321" cy="6858000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B8CE56B1-59B4-405D-92F4-A10D31D0B57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14989" y="0"/>
            <a:ext cx="397632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42970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86FC9B4B-B1C7-4B3B-95B7-A71942BEE2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3976321" cy="6858000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026DC8B5-DB53-4FFA-B09F-BF8667CB0F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07839" y="0"/>
            <a:ext cx="3976321" cy="6858000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3D445E8D-F50A-4956-A9AF-28E3833CBFE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15678" y="0"/>
            <a:ext cx="397632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83502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EF946B9-93CF-4BAF-9A0A-72373CF324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Crop nutrition budget algorithm</a:t>
            </a:r>
          </a:p>
        </p:txBody>
      </p:sp>
      <p:pic>
        <p:nvPicPr>
          <p:cNvPr id="5" name="Picture 2" descr="Principles of Agronomy for Sustainable Agriculture">
            <a:extLst>
              <a:ext uri="{FF2B5EF4-FFF2-40B4-BE49-F238E27FC236}">
                <a16:creationId xmlns:a16="http://schemas.microsoft.com/office/drawing/2014/main" id="{850FC085-76A4-4EB9-BD5E-7FECBFA3D5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5645" y="1549225"/>
            <a:ext cx="3183466" cy="47871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https://www.uco.es/fitotecnia/logo.png">
            <a:extLst>
              <a:ext uri="{FF2B5EF4-FFF2-40B4-BE49-F238E27FC236}">
                <a16:creationId xmlns:a16="http://schemas.microsoft.com/office/drawing/2014/main" id="{663AC3CE-EDCB-4623-9D0E-F8E2590B20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9157" y="2078038"/>
            <a:ext cx="1704975" cy="2295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www.uco.es/fitotecnia/combi_logo.png">
            <a:extLst>
              <a:ext uri="{FF2B5EF4-FFF2-40B4-BE49-F238E27FC236}">
                <a16:creationId xmlns:a16="http://schemas.microsoft.com/office/drawing/2014/main" id="{32C1CFD7-556D-440B-A3D7-77972468CF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72844" y="4558418"/>
            <a:ext cx="3324225" cy="1285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467805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ycle Detailed Rounded Lineal icon">
            <a:extLst>
              <a:ext uri="{FF2B5EF4-FFF2-40B4-BE49-F238E27FC236}">
                <a16:creationId xmlns:a16="http://schemas.microsoft.com/office/drawing/2014/main" id="{A3147A06-93EE-48C3-90CF-F6057B9142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82054" y="3896106"/>
            <a:ext cx="2961894" cy="29618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ángulo 3">
            <a:extLst>
              <a:ext uri="{FF2B5EF4-FFF2-40B4-BE49-F238E27FC236}">
                <a16:creationId xmlns:a16="http://schemas.microsoft.com/office/drawing/2014/main" id="{DAD189F0-0314-4003-8F42-3B322E5EAC28}"/>
              </a:ext>
            </a:extLst>
          </p:cNvPr>
          <p:cNvSpPr/>
          <p:nvPr/>
        </p:nvSpPr>
        <p:spPr>
          <a:xfrm>
            <a:off x="1243858" y="1867875"/>
            <a:ext cx="1706967" cy="6710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err="1"/>
              <a:t>FaST</a:t>
            </a:r>
            <a:r>
              <a:rPr lang="en-GB" dirty="0"/>
              <a:t> (Spain) </a:t>
            </a:r>
            <a:r>
              <a:rPr lang="en-GB" sz="1600" dirty="0"/>
              <a:t>Start in year 2020</a:t>
            </a:r>
            <a:endParaRPr lang="en-GB" dirty="0"/>
          </a:p>
        </p:txBody>
      </p:sp>
      <p:sp>
        <p:nvSpPr>
          <p:cNvPr id="6" name="Flecha: hacia abajo 5">
            <a:extLst>
              <a:ext uri="{FF2B5EF4-FFF2-40B4-BE49-F238E27FC236}">
                <a16:creationId xmlns:a16="http://schemas.microsoft.com/office/drawing/2014/main" id="{C1875FEE-5F52-4979-B1CD-B902AB3E1FF0}"/>
              </a:ext>
            </a:extLst>
          </p:cNvPr>
          <p:cNvSpPr/>
          <p:nvPr/>
        </p:nvSpPr>
        <p:spPr>
          <a:xfrm>
            <a:off x="1791929" y="2639960"/>
            <a:ext cx="442451" cy="140517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Flecha: hacia abajo 6">
            <a:extLst>
              <a:ext uri="{FF2B5EF4-FFF2-40B4-BE49-F238E27FC236}">
                <a16:creationId xmlns:a16="http://schemas.microsoft.com/office/drawing/2014/main" id="{4EE9AF5A-D29C-42E7-BC2E-3031C32DD535}"/>
              </a:ext>
            </a:extLst>
          </p:cNvPr>
          <p:cNvSpPr/>
          <p:nvPr/>
        </p:nvSpPr>
        <p:spPr>
          <a:xfrm>
            <a:off x="8017796" y="2054942"/>
            <a:ext cx="442451" cy="4803058"/>
          </a:xfrm>
          <a:prstGeom prst="down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69C8B758-BF95-4165-8E4E-C567BE7771FD}"/>
              </a:ext>
            </a:extLst>
          </p:cNvPr>
          <p:cNvSpPr txBox="1"/>
          <p:nvPr/>
        </p:nvSpPr>
        <p:spPr>
          <a:xfrm>
            <a:off x="6670777" y="2067888"/>
            <a:ext cx="1009445" cy="276999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sz="1200" dirty="0"/>
              <a:t>SOIL DATA</a:t>
            </a:r>
          </a:p>
        </p:txBody>
      </p:sp>
      <p:cxnSp>
        <p:nvCxnSpPr>
          <p:cNvPr id="13" name="Conector recto de flecha 12">
            <a:extLst>
              <a:ext uri="{FF2B5EF4-FFF2-40B4-BE49-F238E27FC236}">
                <a16:creationId xmlns:a16="http://schemas.microsoft.com/office/drawing/2014/main" id="{8EC3E8A9-33F4-4847-A34B-EC7A1AB2EA5F}"/>
              </a:ext>
            </a:extLst>
          </p:cNvPr>
          <p:cNvCxnSpPr>
            <a:cxnSpLocks/>
            <a:stCxn id="8" idx="1"/>
          </p:cNvCxnSpPr>
          <p:nvPr/>
        </p:nvCxnSpPr>
        <p:spPr>
          <a:xfrm flipH="1">
            <a:off x="2234381" y="2206388"/>
            <a:ext cx="4436396" cy="649883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9" name="CuadroTexto 18">
            <a:extLst>
              <a:ext uri="{FF2B5EF4-FFF2-40B4-BE49-F238E27FC236}">
                <a16:creationId xmlns:a16="http://schemas.microsoft.com/office/drawing/2014/main" id="{D253DD49-5EC7-427D-820A-9E41B62EF26D}"/>
              </a:ext>
            </a:extLst>
          </p:cNvPr>
          <p:cNvSpPr txBox="1"/>
          <p:nvPr/>
        </p:nvSpPr>
        <p:spPr>
          <a:xfrm>
            <a:off x="6670777" y="2668905"/>
            <a:ext cx="1009445" cy="276999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sz="1200" dirty="0"/>
              <a:t>LPIS+GSAA</a:t>
            </a:r>
          </a:p>
        </p:txBody>
      </p:sp>
      <p:cxnSp>
        <p:nvCxnSpPr>
          <p:cNvPr id="20" name="Conector recto de flecha 19">
            <a:extLst>
              <a:ext uri="{FF2B5EF4-FFF2-40B4-BE49-F238E27FC236}">
                <a16:creationId xmlns:a16="http://schemas.microsoft.com/office/drawing/2014/main" id="{F1A3AD28-F1CB-4148-832B-C1D6F864DE61}"/>
              </a:ext>
            </a:extLst>
          </p:cNvPr>
          <p:cNvCxnSpPr>
            <a:cxnSpLocks/>
            <a:stCxn id="19" idx="1"/>
          </p:cNvCxnSpPr>
          <p:nvPr/>
        </p:nvCxnSpPr>
        <p:spPr>
          <a:xfrm flipH="1">
            <a:off x="2386781" y="2807405"/>
            <a:ext cx="4283996" cy="201266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26" name="Rectángulo 25">
            <a:extLst>
              <a:ext uri="{FF2B5EF4-FFF2-40B4-BE49-F238E27FC236}">
                <a16:creationId xmlns:a16="http://schemas.microsoft.com/office/drawing/2014/main" id="{25A58B6F-88B1-4120-97CA-A7D6CFFC873F}"/>
              </a:ext>
            </a:extLst>
          </p:cNvPr>
          <p:cNvSpPr/>
          <p:nvPr/>
        </p:nvSpPr>
        <p:spPr>
          <a:xfrm>
            <a:off x="4152286" y="857955"/>
            <a:ext cx="1413092" cy="875801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/>
              <a:t>FERTILICALC</a:t>
            </a:r>
          </a:p>
          <a:p>
            <a:pPr algn="ctr"/>
            <a:r>
              <a:rPr lang="es-ES" dirty="0" err="1"/>
              <a:t>Algorithm</a:t>
            </a:r>
            <a:endParaRPr lang="es-ES" dirty="0"/>
          </a:p>
          <a:p>
            <a:pPr algn="ctr"/>
            <a:r>
              <a:rPr lang="es-ES" sz="1200" dirty="0"/>
              <a:t>(Python GPL)</a:t>
            </a:r>
          </a:p>
        </p:txBody>
      </p:sp>
      <p:cxnSp>
        <p:nvCxnSpPr>
          <p:cNvPr id="27" name="Conector recto de flecha 26">
            <a:extLst>
              <a:ext uri="{FF2B5EF4-FFF2-40B4-BE49-F238E27FC236}">
                <a16:creationId xmlns:a16="http://schemas.microsoft.com/office/drawing/2014/main" id="{9E1A33C9-DD88-4D99-83AD-A99C28BECACE}"/>
              </a:ext>
            </a:extLst>
          </p:cNvPr>
          <p:cNvCxnSpPr>
            <a:cxnSpLocks/>
            <a:stCxn id="26" idx="2"/>
          </p:cNvCxnSpPr>
          <p:nvPr/>
        </p:nvCxnSpPr>
        <p:spPr>
          <a:xfrm flipH="1">
            <a:off x="3588678" y="1733756"/>
            <a:ext cx="1270154" cy="1704492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30" name="CuadroTexto 29">
            <a:extLst>
              <a:ext uri="{FF2B5EF4-FFF2-40B4-BE49-F238E27FC236}">
                <a16:creationId xmlns:a16="http://schemas.microsoft.com/office/drawing/2014/main" id="{21A59BE4-D493-40B6-BB1B-DC98AF3DEB78}"/>
              </a:ext>
            </a:extLst>
          </p:cNvPr>
          <p:cNvSpPr txBox="1"/>
          <p:nvPr/>
        </p:nvSpPr>
        <p:spPr>
          <a:xfrm>
            <a:off x="2228737" y="3147171"/>
            <a:ext cx="1280241" cy="64633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sz="1200" dirty="0"/>
              <a:t>NPK NUTRIENT ALGORITHM</a:t>
            </a:r>
          </a:p>
          <a:p>
            <a:pPr algn="ctr"/>
            <a:r>
              <a:rPr lang="es-ES" sz="1200" dirty="0"/>
              <a:t>(API)</a:t>
            </a:r>
          </a:p>
        </p:txBody>
      </p:sp>
      <p:cxnSp>
        <p:nvCxnSpPr>
          <p:cNvPr id="32" name="Conector recto de flecha 31">
            <a:extLst>
              <a:ext uri="{FF2B5EF4-FFF2-40B4-BE49-F238E27FC236}">
                <a16:creationId xmlns:a16="http://schemas.microsoft.com/office/drawing/2014/main" id="{951C2ACC-0B8D-4680-926C-63F0BCB90422}"/>
              </a:ext>
            </a:extLst>
          </p:cNvPr>
          <p:cNvCxnSpPr>
            <a:cxnSpLocks/>
            <a:stCxn id="30" idx="3"/>
          </p:cNvCxnSpPr>
          <p:nvPr/>
        </p:nvCxnSpPr>
        <p:spPr>
          <a:xfrm flipV="1">
            <a:off x="3508978" y="3328903"/>
            <a:ext cx="3591733" cy="141434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35" name="CuadroTexto 34">
            <a:extLst>
              <a:ext uri="{FF2B5EF4-FFF2-40B4-BE49-F238E27FC236}">
                <a16:creationId xmlns:a16="http://schemas.microsoft.com/office/drawing/2014/main" id="{D4E2BA3B-385C-4539-A676-FE2AB0E6BC35}"/>
              </a:ext>
            </a:extLst>
          </p:cNvPr>
          <p:cNvSpPr txBox="1"/>
          <p:nvPr/>
        </p:nvSpPr>
        <p:spPr>
          <a:xfrm>
            <a:off x="6620102" y="3583700"/>
            <a:ext cx="1130710" cy="461665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sz="1200" dirty="0"/>
              <a:t>FERTILIZATION FRONTEND</a:t>
            </a:r>
          </a:p>
        </p:txBody>
      </p:sp>
      <p:cxnSp>
        <p:nvCxnSpPr>
          <p:cNvPr id="37" name="Conector recto de flecha 36">
            <a:extLst>
              <a:ext uri="{FF2B5EF4-FFF2-40B4-BE49-F238E27FC236}">
                <a16:creationId xmlns:a16="http://schemas.microsoft.com/office/drawing/2014/main" id="{0E1535F0-67A0-4AC3-8CC9-C84903B49F98}"/>
              </a:ext>
            </a:extLst>
          </p:cNvPr>
          <p:cNvCxnSpPr>
            <a:cxnSpLocks/>
            <a:stCxn id="35" idx="1"/>
          </p:cNvCxnSpPr>
          <p:nvPr/>
        </p:nvCxnSpPr>
        <p:spPr>
          <a:xfrm flipH="1">
            <a:off x="2571954" y="3814533"/>
            <a:ext cx="4048148" cy="92332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70" name="CuadroTexto 69">
            <a:extLst>
              <a:ext uri="{FF2B5EF4-FFF2-40B4-BE49-F238E27FC236}">
                <a16:creationId xmlns:a16="http://schemas.microsoft.com/office/drawing/2014/main" id="{0230A27D-F1BE-4D70-A5FF-BA2D7DC82ADF}"/>
              </a:ext>
            </a:extLst>
          </p:cNvPr>
          <p:cNvSpPr txBox="1"/>
          <p:nvPr/>
        </p:nvSpPr>
        <p:spPr>
          <a:xfrm>
            <a:off x="215794" y="5444295"/>
            <a:ext cx="739009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/>
              <a:t>Merging elements: FERTILICALC + </a:t>
            </a:r>
            <a:r>
              <a:rPr lang="en-US" sz="4000" dirty="0" err="1"/>
              <a:t>FaST</a:t>
            </a:r>
            <a:r>
              <a:rPr lang="en-US" sz="4000" dirty="0"/>
              <a:t> + SATIVUM</a:t>
            </a:r>
          </a:p>
        </p:txBody>
      </p:sp>
      <p:pic>
        <p:nvPicPr>
          <p:cNvPr id="71" name="Gráfico 70">
            <a:extLst>
              <a:ext uri="{FF2B5EF4-FFF2-40B4-BE49-F238E27FC236}">
                <a16:creationId xmlns:a16="http://schemas.microsoft.com/office/drawing/2014/main" id="{37497623-FCE8-41C4-BC68-83104621D69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19088" y="612063"/>
            <a:ext cx="1190341" cy="1190341"/>
          </a:xfrm>
          <a:prstGeom prst="rect">
            <a:avLst/>
          </a:prstGeom>
        </p:spPr>
      </p:pic>
      <p:sp>
        <p:nvSpPr>
          <p:cNvPr id="28" name="CuadroTexto 27">
            <a:extLst>
              <a:ext uri="{FF2B5EF4-FFF2-40B4-BE49-F238E27FC236}">
                <a16:creationId xmlns:a16="http://schemas.microsoft.com/office/drawing/2014/main" id="{6130A608-ABB4-4022-915D-599B9A940ABE}"/>
              </a:ext>
            </a:extLst>
          </p:cNvPr>
          <p:cNvSpPr txBox="1"/>
          <p:nvPr/>
        </p:nvSpPr>
        <p:spPr>
          <a:xfrm>
            <a:off x="9144078" y="5206401"/>
            <a:ext cx="1837845" cy="5232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sz="1400" dirty="0">
                <a:highlight>
                  <a:srgbClr val="000000"/>
                </a:highlight>
              </a:rPr>
              <a:t>WORKING IN RELEASE 45 AND 46</a:t>
            </a:r>
          </a:p>
        </p:txBody>
      </p:sp>
      <p:sp>
        <p:nvSpPr>
          <p:cNvPr id="31" name="Rectángulo 30">
            <a:extLst>
              <a:ext uri="{FF2B5EF4-FFF2-40B4-BE49-F238E27FC236}">
                <a16:creationId xmlns:a16="http://schemas.microsoft.com/office/drawing/2014/main" id="{BE0EAB9F-B454-41C7-993A-2F577174181E}"/>
              </a:ext>
            </a:extLst>
          </p:cNvPr>
          <p:cNvSpPr/>
          <p:nvPr/>
        </p:nvSpPr>
        <p:spPr>
          <a:xfrm>
            <a:off x="1166934" y="4045136"/>
            <a:ext cx="1706967" cy="59082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End of phase I (year 2021)</a:t>
            </a:r>
          </a:p>
        </p:txBody>
      </p:sp>
      <p:pic>
        <p:nvPicPr>
          <p:cNvPr id="36" name="Imagen 35">
            <a:extLst>
              <a:ext uri="{FF2B5EF4-FFF2-40B4-BE49-F238E27FC236}">
                <a16:creationId xmlns:a16="http://schemas.microsoft.com/office/drawing/2014/main" id="{E4E84284-F49B-4F8D-B440-1FE1DD0DDB0B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87785" y="1160551"/>
            <a:ext cx="3344924" cy="705099"/>
          </a:xfrm>
          <a:prstGeom prst="rect">
            <a:avLst/>
          </a:prstGeom>
        </p:spPr>
      </p:pic>
      <p:sp>
        <p:nvSpPr>
          <p:cNvPr id="11" name="CuadroTexto 10">
            <a:extLst>
              <a:ext uri="{FF2B5EF4-FFF2-40B4-BE49-F238E27FC236}">
                <a16:creationId xmlns:a16="http://schemas.microsoft.com/office/drawing/2014/main" id="{98042153-6242-4E79-B79F-27D445900EF2}"/>
              </a:ext>
            </a:extLst>
          </p:cNvPr>
          <p:cNvSpPr txBox="1"/>
          <p:nvPr/>
        </p:nvSpPr>
        <p:spPr>
          <a:xfrm>
            <a:off x="10216470" y="1189934"/>
            <a:ext cx="1294032" cy="646331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es-ES"/>
            </a:defPPr>
            <a:lvl1pPr algn="ctr">
              <a:defRPr sz="1200">
                <a:solidFill>
                  <a:schemeClr val="lt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en-GB" dirty="0"/>
              <a:t>Development started in 2019, launched in 2021</a:t>
            </a:r>
          </a:p>
        </p:txBody>
      </p:sp>
    </p:spTree>
    <p:extLst>
      <p:ext uri="{BB962C8B-B14F-4D97-AF65-F5344CB8AC3E}">
        <p14:creationId xmlns:p14="http://schemas.microsoft.com/office/powerpoint/2010/main" val="6594914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E531CF12-1EF2-4C6D-9361-E8F6D59C75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8287" y="1901758"/>
            <a:ext cx="5827713" cy="4591117"/>
          </a:xfrm>
          <a:prstGeom prst="rect">
            <a:avLst/>
          </a:prstGeom>
        </p:spPr>
      </p:pic>
      <p:sp>
        <p:nvSpPr>
          <p:cNvPr id="3" name="Título 2">
            <a:extLst>
              <a:ext uri="{FF2B5EF4-FFF2-40B4-BE49-F238E27FC236}">
                <a16:creationId xmlns:a16="http://schemas.microsoft.com/office/drawing/2014/main" id="{69C83D53-074E-4062-BE56-D1DEA34C1F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err="1"/>
              <a:t>Soil</a:t>
            </a:r>
            <a:r>
              <a:rPr lang="es-ES" dirty="0"/>
              <a:t> </a:t>
            </a:r>
            <a:r>
              <a:rPr lang="es-ES" dirty="0" err="1"/>
              <a:t>points</a:t>
            </a:r>
            <a:r>
              <a:rPr lang="es-ES" dirty="0"/>
              <a:t> &gt; Digital </a:t>
            </a:r>
            <a:r>
              <a:rPr lang="es-ES" dirty="0" err="1"/>
              <a:t>Soil</a:t>
            </a:r>
            <a:r>
              <a:rPr lang="es-ES" dirty="0"/>
              <a:t> </a:t>
            </a:r>
            <a:r>
              <a:rPr lang="es-ES" dirty="0" err="1"/>
              <a:t>Mapping</a:t>
            </a:r>
            <a:r>
              <a:rPr lang="es-ES" dirty="0"/>
              <a:t> &gt; API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67988B0F-DF88-454F-A4E3-723A4BA5B04E}"/>
              </a:ext>
            </a:extLst>
          </p:cNvPr>
          <p:cNvSpPr txBox="1"/>
          <p:nvPr/>
        </p:nvSpPr>
        <p:spPr>
          <a:xfrm>
            <a:off x="6363973" y="1901758"/>
            <a:ext cx="3476977" cy="1200329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GB" dirty="0"/>
              <a:t>About 50.000 georeferenced soil samples collected all over Spain from multiple sources, including private sector.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983522C2-AAFF-448D-A3D9-70BA9985A6D0}"/>
              </a:ext>
            </a:extLst>
          </p:cNvPr>
          <p:cNvSpPr txBox="1"/>
          <p:nvPr/>
        </p:nvSpPr>
        <p:spPr>
          <a:xfrm>
            <a:off x="6363972" y="3313157"/>
            <a:ext cx="3476977" cy="92333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GB" dirty="0"/>
              <a:t>National government will collect and analyse 16,000 new points in 2024 with two depths.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BEA60B0D-3E1B-4BA5-BA9E-572DC73DFCB4}"/>
              </a:ext>
            </a:extLst>
          </p:cNvPr>
          <p:cNvSpPr txBox="1"/>
          <p:nvPr/>
        </p:nvSpPr>
        <p:spPr>
          <a:xfrm>
            <a:off x="6363972" y="4665289"/>
            <a:ext cx="3476977" cy="1200329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GB" dirty="0"/>
              <a:t>Soil texture, organic matter, P and K are interpolated using Digital Soil Mapping techniques with covariate variables</a:t>
            </a: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D5A6059C-74D0-4F13-8506-265CAF17BAE6}"/>
              </a:ext>
            </a:extLst>
          </p:cNvPr>
          <p:cNvSpPr/>
          <p:nvPr/>
        </p:nvSpPr>
        <p:spPr>
          <a:xfrm>
            <a:off x="10185121" y="2866867"/>
            <a:ext cx="186717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dirty="0" err="1"/>
              <a:t>SoilDerivedObject</a:t>
            </a:r>
            <a:endParaRPr lang="en-GB" dirty="0"/>
          </a:p>
        </p:txBody>
      </p:sp>
      <p:pic>
        <p:nvPicPr>
          <p:cNvPr id="2050" name="Picture 2" descr="INSPIRE Directive: 5 Tips for Providing Data to Europe's SDI | Safe ...">
            <a:extLst>
              <a:ext uri="{FF2B5EF4-FFF2-40B4-BE49-F238E27FC236}">
                <a16:creationId xmlns:a16="http://schemas.microsoft.com/office/drawing/2014/main" id="{DFAA02E8-F2B6-48DA-AEE6-9CB0ABA172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08921" y="3179253"/>
            <a:ext cx="1899884" cy="18998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Cerrar llave 8">
            <a:extLst>
              <a:ext uri="{FF2B5EF4-FFF2-40B4-BE49-F238E27FC236}">
                <a16:creationId xmlns:a16="http://schemas.microsoft.com/office/drawing/2014/main" id="{2CA98449-71E7-428D-9A1E-A499AB43F4C5}"/>
              </a:ext>
            </a:extLst>
          </p:cNvPr>
          <p:cNvSpPr/>
          <p:nvPr/>
        </p:nvSpPr>
        <p:spPr>
          <a:xfrm>
            <a:off x="9737728" y="1705043"/>
            <a:ext cx="533120" cy="2745845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D2F254FE-ABAE-4C98-A74D-D4F7FBEC4396}"/>
              </a:ext>
            </a:extLst>
          </p:cNvPr>
          <p:cNvSpPr/>
          <p:nvPr/>
        </p:nvSpPr>
        <p:spPr>
          <a:xfrm>
            <a:off x="10352160" y="4942287"/>
            <a:ext cx="168817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dirty="0" err="1"/>
              <a:t>SoilTheme</a:t>
            </a:r>
            <a:endParaRPr lang="es-ES" dirty="0"/>
          </a:p>
          <a:p>
            <a:r>
              <a:rPr lang="es-ES" dirty="0" err="1"/>
              <a:t>Coverage</a:t>
            </a:r>
            <a:endParaRPr lang="en-GB" dirty="0"/>
          </a:p>
        </p:txBody>
      </p:sp>
      <p:sp>
        <p:nvSpPr>
          <p:cNvPr id="12" name="Cerrar llave 11">
            <a:extLst>
              <a:ext uri="{FF2B5EF4-FFF2-40B4-BE49-F238E27FC236}">
                <a16:creationId xmlns:a16="http://schemas.microsoft.com/office/drawing/2014/main" id="{C8036B69-4395-45A7-A281-FC751FC221CD}"/>
              </a:ext>
            </a:extLst>
          </p:cNvPr>
          <p:cNvSpPr/>
          <p:nvPr/>
        </p:nvSpPr>
        <p:spPr>
          <a:xfrm>
            <a:off x="9762844" y="4492696"/>
            <a:ext cx="533120" cy="1580662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112849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3841CD6B-00CF-463A-B81F-B195D8594A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89100"/>
            <a:ext cx="12192000" cy="5168900"/>
          </a:xfrm>
          <a:prstGeom prst="rect">
            <a:avLst/>
          </a:prstGeom>
        </p:spPr>
      </p:pic>
      <p:sp>
        <p:nvSpPr>
          <p:cNvPr id="3" name="Título 2">
            <a:extLst>
              <a:ext uri="{FF2B5EF4-FFF2-40B4-BE49-F238E27FC236}">
                <a16:creationId xmlns:a16="http://schemas.microsoft.com/office/drawing/2014/main" id="{E952D571-E505-41D2-A3CC-DECE3BD716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Groundwater N and K content available</a:t>
            </a:r>
          </a:p>
        </p:txBody>
      </p:sp>
    </p:spTree>
    <p:extLst>
      <p:ext uri="{BB962C8B-B14F-4D97-AF65-F5344CB8AC3E}">
        <p14:creationId xmlns:p14="http://schemas.microsoft.com/office/powerpoint/2010/main" val="328265103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DE2D210-46CF-4CF1-859C-389001DCED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98785" y="1847514"/>
            <a:ext cx="8229600" cy="4525963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AE" b="1" dirty="0"/>
              <a:t>Crop nutrient </a:t>
            </a:r>
            <a:r>
              <a:rPr lang="en-AE" b="1" dirty="0" err="1"/>
              <a:t>budgetting</a:t>
            </a:r>
            <a:r>
              <a:rPr lang="en-AE" b="1" dirty="0"/>
              <a:t> (balance)</a:t>
            </a:r>
          </a:p>
          <a:p>
            <a:r>
              <a:rPr lang="en-AE" dirty="0"/>
              <a:t>API B for crop parameters for nutrition algorithm</a:t>
            </a:r>
          </a:p>
          <a:p>
            <a:r>
              <a:rPr lang="en-AE" dirty="0"/>
              <a:t>API C for nutrient balance calculation </a:t>
            </a:r>
          </a:p>
          <a:p>
            <a:pPr marL="0" indent="0">
              <a:buNone/>
            </a:pPr>
            <a:r>
              <a:rPr lang="en-AE" b="1" dirty="0"/>
              <a:t>Fertilizer recommendation </a:t>
            </a:r>
          </a:p>
          <a:p>
            <a:r>
              <a:rPr lang="en-AE" dirty="0"/>
              <a:t>API D for organic fertilizer listing</a:t>
            </a:r>
          </a:p>
          <a:p>
            <a:r>
              <a:rPr lang="en-AE" dirty="0"/>
              <a:t>API E for inorganic fertilizer listing</a:t>
            </a:r>
          </a:p>
          <a:p>
            <a:r>
              <a:rPr lang="en-AE" dirty="0"/>
              <a:t>API G for automatic fertilizer proposal service</a:t>
            </a:r>
          </a:p>
          <a:p>
            <a:pPr marL="0" indent="0">
              <a:buNone/>
            </a:pPr>
            <a:r>
              <a:rPr lang="en-AE" b="1" dirty="0"/>
              <a:t>Geospatial data services </a:t>
            </a:r>
          </a:p>
          <a:p>
            <a:r>
              <a:rPr lang="en-AE" dirty="0"/>
              <a:t>API A for soil query (from interpolated maps)</a:t>
            </a:r>
          </a:p>
          <a:p>
            <a:r>
              <a:rPr lang="en-AE" dirty="0"/>
              <a:t>API F for N and K content of irrigation water</a:t>
            </a:r>
          </a:p>
          <a:p>
            <a:pPr marL="0" indent="0">
              <a:buNone/>
            </a:pPr>
            <a:r>
              <a:rPr lang="en-AE" b="1" dirty="0"/>
              <a:t>HTML demo interface</a:t>
            </a:r>
            <a:r>
              <a:rPr lang="en-AE" dirty="0"/>
              <a:t>: simple PWA and request sequence documentation</a:t>
            </a:r>
            <a:endParaRPr lang="en-AE" sz="2000" b="1" dirty="0"/>
          </a:p>
          <a:p>
            <a:pPr marL="0" indent="0">
              <a:buNone/>
            </a:pPr>
            <a:endParaRPr lang="en-AE" sz="2000" dirty="0"/>
          </a:p>
          <a:p>
            <a:endParaRPr lang="en-AE" sz="2000" dirty="0"/>
          </a:p>
          <a:p>
            <a:pPr marL="0" indent="0">
              <a:buNone/>
            </a:pPr>
            <a:endParaRPr lang="en-AE" dirty="0"/>
          </a:p>
        </p:txBody>
      </p:sp>
      <p:sp>
        <p:nvSpPr>
          <p:cNvPr id="6" name="Cerrar llave 5">
            <a:extLst>
              <a:ext uri="{FF2B5EF4-FFF2-40B4-BE49-F238E27FC236}">
                <a16:creationId xmlns:a16="http://schemas.microsoft.com/office/drawing/2014/main" id="{694464B9-9B8A-493A-A241-AD9B2992FC0A}"/>
              </a:ext>
            </a:extLst>
          </p:cNvPr>
          <p:cNvSpPr/>
          <p:nvPr/>
        </p:nvSpPr>
        <p:spPr>
          <a:xfrm>
            <a:off x="7824192" y="2074332"/>
            <a:ext cx="360040" cy="2259260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4" name="Cerrar llave 13">
            <a:extLst>
              <a:ext uri="{FF2B5EF4-FFF2-40B4-BE49-F238E27FC236}">
                <a16:creationId xmlns:a16="http://schemas.microsoft.com/office/drawing/2014/main" id="{DAE802F5-25B0-41A3-8FE7-96D975FF81FF}"/>
              </a:ext>
            </a:extLst>
          </p:cNvPr>
          <p:cNvSpPr/>
          <p:nvPr/>
        </p:nvSpPr>
        <p:spPr>
          <a:xfrm>
            <a:off x="7824192" y="4710676"/>
            <a:ext cx="360040" cy="926057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5" name="Picture 8" descr="ArcGIS Server">
            <a:extLst>
              <a:ext uri="{FF2B5EF4-FFF2-40B4-BE49-F238E27FC236}">
                <a16:creationId xmlns:a16="http://schemas.microsoft.com/office/drawing/2014/main" id="{4CED33F3-98A8-4D77-BC65-5F8DE51F9D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92495" y="4851645"/>
            <a:ext cx="1944217" cy="8698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tam-sal (Tamer S) · GitHub">
            <a:extLst>
              <a:ext uri="{FF2B5EF4-FFF2-40B4-BE49-F238E27FC236}">
                <a16:creationId xmlns:a16="http://schemas.microsoft.com/office/drawing/2014/main" id="{6C7CCE52-0CDF-4D58-8A44-26CF2C82B9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70264" y="2828601"/>
            <a:ext cx="1116243" cy="7441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OpenAPI Specification v3.1.0 | Introduction, Definitions, &amp; More">
            <a:extLst>
              <a:ext uri="{FF2B5EF4-FFF2-40B4-BE49-F238E27FC236}">
                <a16:creationId xmlns:a16="http://schemas.microsoft.com/office/drawing/2014/main" id="{190C1A6E-D8A9-4365-9BB5-4D24A09D0A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7275" y="3658229"/>
            <a:ext cx="1417996" cy="4283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CuadroTexto 11">
            <a:extLst>
              <a:ext uri="{FF2B5EF4-FFF2-40B4-BE49-F238E27FC236}">
                <a16:creationId xmlns:a16="http://schemas.microsoft.com/office/drawing/2014/main" id="{7D0C6C78-EF60-4A2A-9B20-B135DB8C9F29}"/>
              </a:ext>
            </a:extLst>
          </p:cNvPr>
          <p:cNvSpPr txBox="1"/>
          <p:nvPr/>
        </p:nvSpPr>
        <p:spPr>
          <a:xfrm>
            <a:off x="9770616" y="3718516"/>
            <a:ext cx="88036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1400" dirty="0">
                <a:latin typeface="Consolas" panose="020B0609020204030204" pitchFamily="49" charset="0"/>
              </a:rPr>
              <a:t>OAS 3.1</a:t>
            </a:r>
            <a:endParaRPr lang="es-ES" sz="1400" dirty="0">
              <a:latin typeface="Consolas" panose="020B0609020204030204" pitchFamily="49" charset="0"/>
            </a:endParaRPr>
          </a:p>
        </p:txBody>
      </p:sp>
      <p:sp>
        <p:nvSpPr>
          <p:cNvPr id="13" name="Título 12">
            <a:extLst>
              <a:ext uri="{FF2B5EF4-FFF2-40B4-BE49-F238E27FC236}">
                <a16:creationId xmlns:a16="http://schemas.microsoft.com/office/drawing/2014/main" id="{702B6540-A44B-4788-BD6E-A3BB71FB34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New plethora of API for third parties funded by CAP Coordinating body of Spain (FEGA)</a:t>
            </a:r>
          </a:p>
        </p:txBody>
      </p:sp>
    </p:spTree>
    <p:extLst>
      <p:ext uri="{BB962C8B-B14F-4D97-AF65-F5344CB8AC3E}">
        <p14:creationId xmlns:p14="http://schemas.microsoft.com/office/powerpoint/2010/main" val="23995133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1 Título"/>
          <p:cNvSpPr>
            <a:spLocks noGrp="1"/>
          </p:cNvSpPr>
          <p:nvPr>
            <p:ph type="title"/>
          </p:nvPr>
        </p:nvSpPr>
        <p:spPr>
          <a:xfrm>
            <a:off x="488244" y="-52842"/>
            <a:ext cx="10515600" cy="1325563"/>
          </a:xfrm>
        </p:spPr>
        <p:txBody>
          <a:bodyPr/>
          <a:lstStyle/>
          <a:p>
            <a:r>
              <a:rPr lang="en-US" dirty="0"/>
              <a:t>New API schema for third party APPs</a:t>
            </a:r>
          </a:p>
        </p:txBody>
      </p:sp>
      <p:sp>
        <p:nvSpPr>
          <p:cNvPr id="6" name="Rectángulo: esquinas redondeadas 5">
            <a:extLst>
              <a:ext uri="{FF2B5EF4-FFF2-40B4-BE49-F238E27FC236}">
                <a16:creationId xmlns:a16="http://schemas.microsoft.com/office/drawing/2014/main" id="{F2F2E659-D827-46FA-B713-C2A38AFB8D8F}"/>
              </a:ext>
            </a:extLst>
          </p:cNvPr>
          <p:cNvSpPr/>
          <p:nvPr/>
        </p:nvSpPr>
        <p:spPr>
          <a:xfrm>
            <a:off x="5375920" y="1956532"/>
            <a:ext cx="1944216" cy="464356"/>
          </a:xfrm>
          <a:prstGeom prst="round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400" dirty="0" err="1"/>
              <a:t>mirand_private_jwt</a:t>
            </a:r>
            <a:endParaRPr lang="es-ES" sz="1400" dirty="0"/>
          </a:p>
          <a:p>
            <a:pPr algn="ctr"/>
            <a:r>
              <a:rPr lang="es-ES" sz="1400" dirty="0"/>
              <a:t>/</a:t>
            </a:r>
            <a:r>
              <a:rPr lang="es-ES" sz="1400" dirty="0" err="1"/>
              <a:t>mirand_private_jwt</a:t>
            </a:r>
            <a:r>
              <a:rPr lang="es-ES" sz="1400" dirty="0"/>
              <a:t>/</a:t>
            </a:r>
          </a:p>
        </p:txBody>
      </p:sp>
      <p:sp>
        <p:nvSpPr>
          <p:cNvPr id="15" name="Rectángulo: esquinas redondeadas 14">
            <a:extLst>
              <a:ext uri="{FF2B5EF4-FFF2-40B4-BE49-F238E27FC236}">
                <a16:creationId xmlns:a16="http://schemas.microsoft.com/office/drawing/2014/main" id="{6418EB43-F4E0-4052-A95A-FBF36BB47801}"/>
              </a:ext>
            </a:extLst>
          </p:cNvPr>
          <p:cNvSpPr/>
          <p:nvPr/>
        </p:nvSpPr>
        <p:spPr>
          <a:xfrm>
            <a:off x="5375920" y="2676612"/>
            <a:ext cx="1944216" cy="464356"/>
          </a:xfrm>
          <a:prstGeom prst="round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400" dirty="0" err="1"/>
              <a:t>mirand_public_jwt</a:t>
            </a:r>
            <a:br>
              <a:rPr lang="es-ES" sz="1400" dirty="0"/>
            </a:br>
            <a:r>
              <a:rPr lang="es-ES" sz="900" dirty="0">
                <a:latin typeface="Consolas" panose="020B0609020204030204" pitchFamily="49" charset="0"/>
              </a:rPr>
              <a:t>/</a:t>
            </a:r>
            <a:r>
              <a:rPr lang="es-ES" sz="900" dirty="0" err="1">
                <a:latin typeface="Consolas" panose="020B0609020204030204" pitchFamily="49" charset="0"/>
              </a:rPr>
              <a:t>mirand_public_jwt</a:t>
            </a:r>
            <a:r>
              <a:rPr lang="es-ES" sz="900" dirty="0">
                <a:latin typeface="Consolas" panose="020B0609020204030204" pitchFamily="49" charset="0"/>
              </a:rPr>
              <a:t>/</a:t>
            </a:r>
          </a:p>
        </p:txBody>
      </p:sp>
      <p:sp>
        <p:nvSpPr>
          <p:cNvPr id="19" name="Rectángulo: esquinas redondeadas 18">
            <a:extLst>
              <a:ext uri="{FF2B5EF4-FFF2-40B4-BE49-F238E27FC236}">
                <a16:creationId xmlns:a16="http://schemas.microsoft.com/office/drawing/2014/main" id="{4FEB1EE5-71DA-4DE0-841C-208DB60667AD}"/>
              </a:ext>
            </a:extLst>
          </p:cNvPr>
          <p:cNvSpPr/>
          <p:nvPr/>
        </p:nvSpPr>
        <p:spPr>
          <a:xfrm>
            <a:off x="5404610" y="3356992"/>
            <a:ext cx="1944216" cy="46435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400" dirty="0" err="1"/>
              <a:t>mirand_public_apikey</a:t>
            </a:r>
            <a:endParaRPr lang="es-ES" sz="1400" dirty="0"/>
          </a:p>
          <a:p>
            <a:pPr algn="ctr"/>
            <a:r>
              <a:rPr lang="es-ES" sz="900" dirty="0">
                <a:latin typeface="Consolas" panose="020B0609020204030204" pitchFamily="49" charset="0"/>
              </a:rPr>
              <a:t>/</a:t>
            </a:r>
            <a:r>
              <a:rPr lang="es-ES" sz="900" dirty="0" err="1">
                <a:latin typeface="Consolas" panose="020B0609020204030204" pitchFamily="49" charset="0"/>
              </a:rPr>
              <a:t>mirand_public_apikey</a:t>
            </a:r>
            <a:r>
              <a:rPr lang="es-ES" sz="900" dirty="0">
                <a:latin typeface="Consolas" panose="020B0609020204030204" pitchFamily="49" charset="0"/>
              </a:rPr>
              <a:t>/</a:t>
            </a:r>
          </a:p>
        </p:txBody>
      </p:sp>
      <p:grpSp>
        <p:nvGrpSpPr>
          <p:cNvPr id="77" name="Grupo 76">
            <a:extLst>
              <a:ext uri="{FF2B5EF4-FFF2-40B4-BE49-F238E27FC236}">
                <a16:creationId xmlns:a16="http://schemas.microsoft.com/office/drawing/2014/main" id="{FFDB7143-4008-4725-B762-AB4EEE42D19A}"/>
              </a:ext>
            </a:extLst>
          </p:cNvPr>
          <p:cNvGrpSpPr/>
          <p:nvPr/>
        </p:nvGrpSpPr>
        <p:grpSpPr>
          <a:xfrm>
            <a:off x="8497458" y="2274605"/>
            <a:ext cx="1825345" cy="1199099"/>
            <a:chOff x="6890030" y="3141356"/>
            <a:chExt cx="1825345" cy="1199099"/>
          </a:xfrm>
        </p:grpSpPr>
        <p:sp>
          <p:nvSpPr>
            <p:cNvPr id="13" name="Rectángulo: esquinas redondeadas 12">
              <a:extLst>
                <a:ext uri="{FF2B5EF4-FFF2-40B4-BE49-F238E27FC236}">
                  <a16:creationId xmlns:a16="http://schemas.microsoft.com/office/drawing/2014/main" id="{4432518A-10DD-4D58-9FE6-A2250CEC6BB2}"/>
                </a:ext>
              </a:extLst>
            </p:cNvPr>
            <p:cNvSpPr/>
            <p:nvPr/>
          </p:nvSpPr>
          <p:spPr>
            <a:xfrm>
              <a:off x="7236296" y="3395813"/>
              <a:ext cx="1479079" cy="725487"/>
            </a:xfrm>
            <a:prstGeom prst="roundRect">
              <a:avLst/>
            </a:prstGeom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s-ES" dirty="0" err="1"/>
                <a:t>Mirand</a:t>
              </a:r>
              <a:endParaRPr lang="es-ES" dirty="0"/>
            </a:p>
          </p:txBody>
        </p:sp>
        <p:sp>
          <p:nvSpPr>
            <p:cNvPr id="16" name="Rectángulo: esquinas redondeadas 15">
              <a:extLst>
                <a:ext uri="{FF2B5EF4-FFF2-40B4-BE49-F238E27FC236}">
                  <a16:creationId xmlns:a16="http://schemas.microsoft.com/office/drawing/2014/main" id="{89CA1DA5-6503-4DEB-8FA5-13935BC81AF6}"/>
                </a:ext>
              </a:extLst>
            </p:cNvPr>
            <p:cNvSpPr/>
            <p:nvPr/>
          </p:nvSpPr>
          <p:spPr>
            <a:xfrm>
              <a:off x="6890030" y="3141356"/>
              <a:ext cx="994338" cy="375053"/>
            </a:xfrm>
            <a:prstGeom prst="roundRect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ES" dirty="0" err="1"/>
                <a:t>private</a:t>
              </a:r>
              <a:endParaRPr lang="es-ES" dirty="0"/>
            </a:p>
          </p:txBody>
        </p:sp>
        <p:sp>
          <p:nvSpPr>
            <p:cNvPr id="22" name="Rectángulo: esquinas redondeadas 21">
              <a:extLst>
                <a:ext uri="{FF2B5EF4-FFF2-40B4-BE49-F238E27FC236}">
                  <a16:creationId xmlns:a16="http://schemas.microsoft.com/office/drawing/2014/main" id="{C00126A3-A9B4-41B4-A432-B026EB66A083}"/>
                </a:ext>
              </a:extLst>
            </p:cNvPr>
            <p:cNvSpPr/>
            <p:nvPr/>
          </p:nvSpPr>
          <p:spPr>
            <a:xfrm>
              <a:off x="6890030" y="3965402"/>
              <a:ext cx="994338" cy="375053"/>
            </a:xfrm>
            <a:prstGeom prst="roundRect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ES" dirty="0" err="1"/>
                <a:t>public</a:t>
              </a:r>
              <a:endParaRPr lang="es-ES" dirty="0"/>
            </a:p>
          </p:txBody>
        </p:sp>
      </p:grpSp>
      <p:cxnSp>
        <p:nvCxnSpPr>
          <p:cNvPr id="20" name="Conector: angular 19">
            <a:extLst>
              <a:ext uri="{FF2B5EF4-FFF2-40B4-BE49-F238E27FC236}">
                <a16:creationId xmlns:a16="http://schemas.microsoft.com/office/drawing/2014/main" id="{7831611A-96D1-4110-9360-5A622D57D08F}"/>
              </a:ext>
            </a:extLst>
          </p:cNvPr>
          <p:cNvCxnSpPr>
            <a:stCxn id="6" idx="3"/>
            <a:endCxn id="16" idx="1"/>
          </p:cNvCxnSpPr>
          <p:nvPr/>
        </p:nvCxnSpPr>
        <p:spPr>
          <a:xfrm>
            <a:off x="7320137" y="2188711"/>
            <a:ext cx="1177321" cy="273421"/>
          </a:xfrm>
          <a:prstGeom prst="bentConnector3">
            <a:avLst/>
          </a:prstGeom>
          <a:ln w="19050">
            <a:tail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23" name="Conector: angular 22">
            <a:extLst>
              <a:ext uri="{FF2B5EF4-FFF2-40B4-BE49-F238E27FC236}">
                <a16:creationId xmlns:a16="http://schemas.microsoft.com/office/drawing/2014/main" id="{201A258B-563B-4B91-BF01-E81A3D9302D9}"/>
              </a:ext>
            </a:extLst>
          </p:cNvPr>
          <p:cNvCxnSpPr>
            <a:cxnSpLocks/>
            <a:stCxn id="15" idx="3"/>
            <a:endCxn id="22" idx="1"/>
          </p:cNvCxnSpPr>
          <p:nvPr/>
        </p:nvCxnSpPr>
        <p:spPr>
          <a:xfrm>
            <a:off x="7320137" y="2908791"/>
            <a:ext cx="1177321" cy="377387"/>
          </a:xfrm>
          <a:prstGeom prst="bentConnector3">
            <a:avLst>
              <a:gd name="adj1" fmla="val 50713"/>
            </a:avLst>
          </a:prstGeom>
          <a:ln w="19050">
            <a:tail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29" name="Conector: angular 28">
            <a:extLst>
              <a:ext uri="{FF2B5EF4-FFF2-40B4-BE49-F238E27FC236}">
                <a16:creationId xmlns:a16="http://schemas.microsoft.com/office/drawing/2014/main" id="{228B5573-C841-4F1B-8CB0-5D9709DA2F27}"/>
              </a:ext>
            </a:extLst>
          </p:cNvPr>
          <p:cNvCxnSpPr>
            <a:cxnSpLocks/>
            <a:stCxn id="19" idx="3"/>
            <a:endCxn id="22" idx="1"/>
          </p:cNvCxnSpPr>
          <p:nvPr/>
        </p:nvCxnSpPr>
        <p:spPr>
          <a:xfrm flipV="1">
            <a:off x="7348827" y="3286178"/>
            <a:ext cx="1148631" cy="302993"/>
          </a:xfrm>
          <a:prstGeom prst="bentConnector3">
            <a:avLst/>
          </a:prstGeom>
          <a:ln w="19050">
            <a:tail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32" name="Conector: angular 31">
            <a:extLst>
              <a:ext uri="{FF2B5EF4-FFF2-40B4-BE49-F238E27FC236}">
                <a16:creationId xmlns:a16="http://schemas.microsoft.com/office/drawing/2014/main" id="{479C2FBC-4664-43C0-9504-0DF0C9AE1F3B}"/>
              </a:ext>
            </a:extLst>
          </p:cNvPr>
          <p:cNvCxnSpPr>
            <a:stCxn id="18" idx="3"/>
            <a:endCxn id="19" idx="1"/>
          </p:cNvCxnSpPr>
          <p:nvPr/>
        </p:nvCxnSpPr>
        <p:spPr>
          <a:xfrm>
            <a:off x="3976446" y="3451274"/>
            <a:ext cx="1428164" cy="137897"/>
          </a:xfrm>
          <a:prstGeom prst="bentConnector3">
            <a:avLst>
              <a:gd name="adj1" fmla="val 50000"/>
            </a:avLst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Rectángulo: esquinas redondeadas 38">
            <a:extLst>
              <a:ext uri="{FF2B5EF4-FFF2-40B4-BE49-F238E27FC236}">
                <a16:creationId xmlns:a16="http://schemas.microsoft.com/office/drawing/2014/main" id="{DC28204A-3ED7-4163-992C-CFD5DCAB3CD8}"/>
              </a:ext>
            </a:extLst>
          </p:cNvPr>
          <p:cNvSpPr/>
          <p:nvPr/>
        </p:nvSpPr>
        <p:spPr>
          <a:xfrm>
            <a:off x="5375920" y="1247976"/>
            <a:ext cx="1944216" cy="46435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200" dirty="0" err="1"/>
              <a:t>fertilicalc_public_apikey</a:t>
            </a:r>
            <a:br>
              <a:rPr lang="es-ES" sz="1200" dirty="0"/>
            </a:br>
            <a:r>
              <a:rPr lang="es-ES" sz="900" dirty="0">
                <a:latin typeface="Consolas" panose="020B0609020204030204" pitchFamily="49" charset="0"/>
              </a:rPr>
              <a:t>/</a:t>
            </a:r>
            <a:r>
              <a:rPr lang="es-ES" sz="900" dirty="0" err="1">
                <a:latin typeface="Consolas" panose="020B0609020204030204" pitchFamily="49" charset="0"/>
              </a:rPr>
              <a:t>fertilicalc</a:t>
            </a:r>
            <a:r>
              <a:rPr lang="es-ES" sz="900" dirty="0">
                <a:latin typeface="Consolas" panose="020B0609020204030204" pitchFamily="49" charset="0"/>
              </a:rPr>
              <a:t>/</a:t>
            </a:r>
          </a:p>
        </p:txBody>
      </p:sp>
      <p:grpSp>
        <p:nvGrpSpPr>
          <p:cNvPr id="75" name="Grupo 74">
            <a:extLst>
              <a:ext uri="{FF2B5EF4-FFF2-40B4-BE49-F238E27FC236}">
                <a16:creationId xmlns:a16="http://schemas.microsoft.com/office/drawing/2014/main" id="{69E94455-0FAC-4A97-92EB-8107C4276B63}"/>
              </a:ext>
            </a:extLst>
          </p:cNvPr>
          <p:cNvGrpSpPr/>
          <p:nvPr/>
        </p:nvGrpSpPr>
        <p:grpSpPr>
          <a:xfrm>
            <a:off x="8466044" y="1326625"/>
            <a:ext cx="1817305" cy="784987"/>
            <a:chOff x="6932462" y="4573374"/>
            <a:chExt cx="1817305" cy="903837"/>
          </a:xfrm>
        </p:grpSpPr>
        <p:sp>
          <p:nvSpPr>
            <p:cNvPr id="40" name="Rectángulo: esquinas redondeadas 39">
              <a:extLst>
                <a:ext uri="{FF2B5EF4-FFF2-40B4-BE49-F238E27FC236}">
                  <a16:creationId xmlns:a16="http://schemas.microsoft.com/office/drawing/2014/main" id="{317ADCA1-6F37-4A3E-8960-51E23ECA118D}"/>
                </a:ext>
              </a:extLst>
            </p:cNvPr>
            <p:cNvSpPr/>
            <p:nvPr/>
          </p:nvSpPr>
          <p:spPr>
            <a:xfrm>
              <a:off x="7270688" y="4751724"/>
              <a:ext cx="1479079" cy="725487"/>
            </a:xfrm>
            <a:prstGeom prst="roundRect">
              <a:avLst/>
            </a:prstGeom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s-ES" dirty="0" err="1"/>
                <a:t>Fertilicalc</a:t>
              </a:r>
              <a:endParaRPr lang="es-ES" dirty="0"/>
            </a:p>
          </p:txBody>
        </p:sp>
        <p:sp>
          <p:nvSpPr>
            <p:cNvPr id="41" name="Rectángulo: esquinas redondeadas 40">
              <a:extLst>
                <a:ext uri="{FF2B5EF4-FFF2-40B4-BE49-F238E27FC236}">
                  <a16:creationId xmlns:a16="http://schemas.microsoft.com/office/drawing/2014/main" id="{6401BF23-55BB-4C9C-85B6-5BAD8D0EF793}"/>
                </a:ext>
              </a:extLst>
            </p:cNvPr>
            <p:cNvSpPr/>
            <p:nvPr/>
          </p:nvSpPr>
          <p:spPr>
            <a:xfrm>
              <a:off x="6932462" y="4573374"/>
              <a:ext cx="994338" cy="375053"/>
            </a:xfrm>
            <a:prstGeom prst="roundRect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ES" dirty="0" err="1"/>
                <a:t>public</a:t>
              </a:r>
              <a:endParaRPr lang="es-ES" dirty="0"/>
            </a:p>
          </p:txBody>
        </p:sp>
      </p:grpSp>
      <p:cxnSp>
        <p:nvCxnSpPr>
          <p:cNvPr id="44" name="Conector recto de flecha 43">
            <a:extLst>
              <a:ext uri="{FF2B5EF4-FFF2-40B4-BE49-F238E27FC236}">
                <a16:creationId xmlns:a16="http://schemas.microsoft.com/office/drawing/2014/main" id="{5991861D-3BEA-4747-84AC-344B4E60EA9D}"/>
              </a:ext>
            </a:extLst>
          </p:cNvPr>
          <p:cNvCxnSpPr>
            <a:cxnSpLocks/>
            <a:stCxn id="39" idx="3"/>
            <a:endCxn id="41" idx="1"/>
          </p:cNvCxnSpPr>
          <p:nvPr/>
        </p:nvCxnSpPr>
        <p:spPr>
          <a:xfrm>
            <a:off x="7320137" y="1480154"/>
            <a:ext cx="1145907" cy="9338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48" name="Conector: angular 47">
            <a:extLst>
              <a:ext uri="{FF2B5EF4-FFF2-40B4-BE49-F238E27FC236}">
                <a16:creationId xmlns:a16="http://schemas.microsoft.com/office/drawing/2014/main" id="{14349E0F-3399-4083-8C2B-704DA13BB749}"/>
              </a:ext>
            </a:extLst>
          </p:cNvPr>
          <p:cNvCxnSpPr>
            <a:cxnSpLocks/>
            <a:stCxn id="18" idx="3"/>
            <a:endCxn id="39" idx="1"/>
          </p:cNvCxnSpPr>
          <p:nvPr/>
        </p:nvCxnSpPr>
        <p:spPr>
          <a:xfrm flipV="1">
            <a:off x="3976446" y="1480155"/>
            <a:ext cx="1399474" cy="1971119"/>
          </a:xfrm>
          <a:prstGeom prst="bentConnector3">
            <a:avLst>
              <a:gd name="adj1" fmla="val 50000"/>
            </a:avLst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32" name="Picture 8" descr="ArcGIS Server">
            <a:extLst>
              <a:ext uri="{FF2B5EF4-FFF2-40B4-BE49-F238E27FC236}">
                <a16:creationId xmlns:a16="http://schemas.microsoft.com/office/drawing/2014/main" id="{C04D2240-51AC-4A15-86E2-A111A71B77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7362" y="4797152"/>
            <a:ext cx="1944217" cy="8698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95" name="Grupo 94">
            <a:extLst>
              <a:ext uri="{FF2B5EF4-FFF2-40B4-BE49-F238E27FC236}">
                <a16:creationId xmlns:a16="http://schemas.microsoft.com/office/drawing/2014/main" id="{1477C10B-3AFD-4E8B-AEC8-24E0E63CB0B3}"/>
              </a:ext>
            </a:extLst>
          </p:cNvPr>
          <p:cNvGrpSpPr/>
          <p:nvPr/>
        </p:nvGrpSpPr>
        <p:grpSpPr>
          <a:xfrm>
            <a:off x="1797179" y="2898168"/>
            <a:ext cx="2376264" cy="2763081"/>
            <a:chOff x="827584" y="3448959"/>
            <a:chExt cx="2376264" cy="2763081"/>
          </a:xfrm>
        </p:grpSpPr>
        <p:sp>
          <p:nvSpPr>
            <p:cNvPr id="18" name="Rectángulo: esquinas redondeadas 17">
              <a:extLst>
                <a:ext uri="{FF2B5EF4-FFF2-40B4-BE49-F238E27FC236}">
                  <a16:creationId xmlns:a16="http://schemas.microsoft.com/office/drawing/2014/main" id="{5707BC3B-222B-4B8D-AB7E-9A8FF80D6FFB}"/>
                </a:ext>
              </a:extLst>
            </p:cNvPr>
            <p:cNvSpPr/>
            <p:nvPr/>
          </p:nvSpPr>
          <p:spPr>
            <a:xfrm>
              <a:off x="1062635" y="3769887"/>
              <a:ext cx="1944216" cy="464356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ES" sz="1400" dirty="0" err="1"/>
                <a:t>sativum_apikey</a:t>
              </a:r>
              <a:endParaRPr lang="es-ES" sz="1400" dirty="0"/>
            </a:p>
          </p:txBody>
        </p:sp>
        <p:sp>
          <p:nvSpPr>
            <p:cNvPr id="53" name="Rectángulo: esquinas redondeadas 52">
              <a:extLst>
                <a:ext uri="{FF2B5EF4-FFF2-40B4-BE49-F238E27FC236}">
                  <a16:creationId xmlns:a16="http://schemas.microsoft.com/office/drawing/2014/main" id="{11D952EF-8DDD-4113-A760-F23A2567AD87}"/>
                </a:ext>
              </a:extLst>
            </p:cNvPr>
            <p:cNvSpPr/>
            <p:nvPr/>
          </p:nvSpPr>
          <p:spPr>
            <a:xfrm>
              <a:off x="1062635" y="4987904"/>
              <a:ext cx="1944216" cy="464356"/>
            </a:xfrm>
            <a:prstGeom prst="roundRect">
              <a:avLst/>
            </a:prstGeom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ES" sz="1400" dirty="0"/>
                <a:t>Servicios de Datos </a:t>
              </a:r>
              <a:r>
                <a:rPr lang="es-ES" sz="1400" dirty="0" err="1"/>
                <a:t>Sativum</a:t>
              </a:r>
              <a:r>
                <a:rPr lang="es-ES" sz="1400" dirty="0"/>
                <a:t> (</a:t>
              </a:r>
              <a:r>
                <a:rPr lang="es-ES" sz="1400" dirty="0" err="1"/>
                <a:t>sativum</a:t>
              </a:r>
              <a:r>
                <a:rPr lang="es-ES" sz="1400" dirty="0"/>
                <a:t>-geos)</a:t>
              </a:r>
            </a:p>
          </p:txBody>
        </p:sp>
        <p:sp>
          <p:nvSpPr>
            <p:cNvPr id="52" name="Rectángulo: esquinas redondeadas 51">
              <a:extLst>
                <a:ext uri="{FF2B5EF4-FFF2-40B4-BE49-F238E27FC236}">
                  <a16:creationId xmlns:a16="http://schemas.microsoft.com/office/drawing/2014/main" id="{51F19B8A-1D6E-430F-B0BF-439BCD27A880}"/>
                </a:ext>
              </a:extLst>
            </p:cNvPr>
            <p:cNvSpPr/>
            <p:nvPr/>
          </p:nvSpPr>
          <p:spPr>
            <a:xfrm>
              <a:off x="827584" y="3448959"/>
              <a:ext cx="2376264" cy="2763081"/>
            </a:xfrm>
            <a:prstGeom prst="roundRect">
              <a:avLst/>
            </a:prstGeom>
            <a:noFill/>
            <a:ln>
              <a:solidFill>
                <a:schemeClr val="accent4">
                  <a:lumMod val="60000"/>
                  <a:lumOff val="40000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54" name="CuadroTexto 53">
              <a:extLst>
                <a:ext uri="{FF2B5EF4-FFF2-40B4-BE49-F238E27FC236}">
                  <a16:creationId xmlns:a16="http://schemas.microsoft.com/office/drawing/2014/main" id="{756DCBA5-6C7E-4AF5-9E87-6328202130B3}"/>
                </a:ext>
              </a:extLst>
            </p:cNvPr>
            <p:cNvSpPr txBox="1"/>
            <p:nvPr/>
          </p:nvSpPr>
          <p:spPr>
            <a:xfrm>
              <a:off x="1165964" y="5794844"/>
              <a:ext cx="158417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1600" dirty="0" err="1"/>
                <a:t>Public</a:t>
              </a:r>
              <a:r>
                <a:rPr lang="es-ES" sz="1600" dirty="0"/>
                <a:t> </a:t>
              </a:r>
              <a:r>
                <a:rPr lang="es-ES" sz="1600" dirty="0" err="1"/>
                <a:t>catalog</a:t>
              </a:r>
              <a:endParaRPr lang="es-ES" sz="1600" dirty="0"/>
            </a:p>
          </p:txBody>
        </p:sp>
      </p:grpSp>
      <p:cxnSp>
        <p:nvCxnSpPr>
          <p:cNvPr id="58" name="Conector: angular 57">
            <a:extLst>
              <a:ext uri="{FF2B5EF4-FFF2-40B4-BE49-F238E27FC236}">
                <a16:creationId xmlns:a16="http://schemas.microsoft.com/office/drawing/2014/main" id="{4ED4CA19-3AD7-49FD-A884-8669AFED8CC1}"/>
              </a:ext>
            </a:extLst>
          </p:cNvPr>
          <p:cNvCxnSpPr>
            <a:cxnSpLocks/>
            <a:stCxn id="53" idx="3"/>
            <a:endCxn id="1032" idx="1"/>
          </p:cNvCxnSpPr>
          <p:nvPr/>
        </p:nvCxnSpPr>
        <p:spPr>
          <a:xfrm>
            <a:off x="3976447" y="4669290"/>
            <a:ext cx="4600915" cy="562810"/>
          </a:xfrm>
          <a:prstGeom prst="bentConnector3">
            <a:avLst>
              <a:gd name="adj1" fmla="val 22468"/>
            </a:avLst>
          </a:prstGeom>
          <a:ln w="19050">
            <a:tailEnd type="triangle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67" name="Rectángulo: esquinas redondeadas 66">
            <a:extLst>
              <a:ext uri="{FF2B5EF4-FFF2-40B4-BE49-F238E27FC236}">
                <a16:creationId xmlns:a16="http://schemas.microsoft.com/office/drawing/2014/main" id="{AB172CAE-D325-45DD-A67F-7E846A2F9E06}"/>
              </a:ext>
            </a:extLst>
          </p:cNvPr>
          <p:cNvSpPr/>
          <p:nvPr/>
        </p:nvSpPr>
        <p:spPr>
          <a:xfrm>
            <a:off x="8847222" y="4174265"/>
            <a:ext cx="1479079" cy="523083"/>
          </a:xfrm>
          <a:prstGeom prst="round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sz="1100" b="1" dirty="0" err="1"/>
              <a:t>Third-party</a:t>
            </a:r>
            <a:r>
              <a:rPr lang="es-ES" sz="1100" b="1" dirty="0"/>
              <a:t>:</a:t>
            </a:r>
            <a:br>
              <a:rPr lang="es-ES" sz="1050" dirty="0"/>
            </a:br>
            <a:r>
              <a:rPr lang="es-ES" sz="1050" dirty="0" err="1"/>
              <a:t>aemet</a:t>
            </a:r>
            <a:r>
              <a:rPr lang="es-ES" sz="1050" dirty="0"/>
              <a:t>, </a:t>
            </a:r>
            <a:r>
              <a:rPr lang="es-ES" sz="1050" dirty="0" err="1"/>
              <a:t>openweather</a:t>
            </a:r>
            <a:endParaRPr lang="es-ES" sz="1050" dirty="0"/>
          </a:p>
        </p:txBody>
      </p:sp>
      <p:sp>
        <p:nvSpPr>
          <p:cNvPr id="68" name="Rectángulo: esquinas redondeadas 67">
            <a:extLst>
              <a:ext uri="{FF2B5EF4-FFF2-40B4-BE49-F238E27FC236}">
                <a16:creationId xmlns:a16="http://schemas.microsoft.com/office/drawing/2014/main" id="{1BC3507E-B24D-4672-B791-7C192CD84720}"/>
              </a:ext>
            </a:extLst>
          </p:cNvPr>
          <p:cNvSpPr/>
          <p:nvPr/>
        </p:nvSpPr>
        <p:spPr>
          <a:xfrm>
            <a:off x="5375920" y="4204640"/>
            <a:ext cx="1944216" cy="464356"/>
          </a:xfrm>
          <a:prstGeom prst="round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400" dirty="0" err="1"/>
              <a:t>mirand_thirdparty_jwt</a:t>
            </a:r>
            <a:endParaRPr lang="es-ES" sz="1400" dirty="0"/>
          </a:p>
        </p:txBody>
      </p:sp>
      <p:cxnSp>
        <p:nvCxnSpPr>
          <p:cNvPr id="73" name="Conector recto de flecha 72">
            <a:extLst>
              <a:ext uri="{FF2B5EF4-FFF2-40B4-BE49-F238E27FC236}">
                <a16:creationId xmlns:a16="http://schemas.microsoft.com/office/drawing/2014/main" id="{11F327CA-1B95-4281-B66D-5214D767E584}"/>
              </a:ext>
            </a:extLst>
          </p:cNvPr>
          <p:cNvCxnSpPr>
            <a:cxnSpLocks/>
            <a:stCxn id="68" idx="3"/>
            <a:endCxn id="67" idx="1"/>
          </p:cNvCxnSpPr>
          <p:nvPr/>
        </p:nvCxnSpPr>
        <p:spPr>
          <a:xfrm flipV="1">
            <a:off x="7320137" y="4435806"/>
            <a:ext cx="1527085" cy="1012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100" name="Rectángulo: esquinas redondeadas 99">
            <a:extLst>
              <a:ext uri="{FF2B5EF4-FFF2-40B4-BE49-F238E27FC236}">
                <a16:creationId xmlns:a16="http://schemas.microsoft.com/office/drawing/2014/main" id="{5EDA94FE-B170-4FDE-AD87-6775467ACCC9}"/>
              </a:ext>
            </a:extLst>
          </p:cNvPr>
          <p:cNvSpPr/>
          <p:nvPr/>
        </p:nvSpPr>
        <p:spPr>
          <a:xfrm>
            <a:off x="2052795" y="2060848"/>
            <a:ext cx="1706533" cy="464356"/>
          </a:xfrm>
          <a:prstGeom prst="round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400" dirty="0" err="1"/>
              <a:t>Sativum</a:t>
            </a:r>
            <a:r>
              <a:rPr lang="es-ES" sz="1400" dirty="0"/>
              <a:t> App</a:t>
            </a:r>
          </a:p>
          <a:p>
            <a:pPr algn="ctr"/>
            <a:r>
              <a:rPr lang="es-ES" sz="1400" dirty="0"/>
              <a:t>/</a:t>
            </a:r>
            <a:r>
              <a:rPr lang="es-ES" sz="1400" dirty="0" err="1"/>
              <a:t>sativum</a:t>
            </a:r>
            <a:r>
              <a:rPr lang="es-ES" sz="1400" dirty="0"/>
              <a:t>/</a:t>
            </a:r>
          </a:p>
        </p:txBody>
      </p:sp>
      <p:cxnSp>
        <p:nvCxnSpPr>
          <p:cNvPr id="103" name="Conector: angular 102">
            <a:extLst>
              <a:ext uri="{FF2B5EF4-FFF2-40B4-BE49-F238E27FC236}">
                <a16:creationId xmlns:a16="http://schemas.microsoft.com/office/drawing/2014/main" id="{348A4B83-F4DF-4206-9D8B-D89EB9B55B92}"/>
              </a:ext>
            </a:extLst>
          </p:cNvPr>
          <p:cNvCxnSpPr>
            <a:cxnSpLocks/>
            <a:stCxn id="100" idx="3"/>
            <a:endCxn id="6" idx="1"/>
          </p:cNvCxnSpPr>
          <p:nvPr/>
        </p:nvCxnSpPr>
        <p:spPr>
          <a:xfrm flipV="1">
            <a:off x="3759328" y="2188710"/>
            <a:ext cx="1616593" cy="104316"/>
          </a:xfrm>
          <a:prstGeom prst="bentConnector3">
            <a:avLst>
              <a:gd name="adj1" fmla="val 65568"/>
            </a:avLst>
          </a:prstGeom>
          <a:ln w="19050"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111" name="Conector: angular 110">
            <a:extLst>
              <a:ext uri="{FF2B5EF4-FFF2-40B4-BE49-F238E27FC236}">
                <a16:creationId xmlns:a16="http://schemas.microsoft.com/office/drawing/2014/main" id="{B8777E73-4DC9-49B7-B8A5-09F0FDACF179}"/>
              </a:ext>
            </a:extLst>
          </p:cNvPr>
          <p:cNvCxnSpPr>
            <a:cxnSpLocks/>
            <a:stCxn id="100" idx="3"/>
            <a:endCxn id="15" idx="1"/>
          </p:cNvCxnSpPr>
          <p:nvPr/>
        </p:nvCxnSpPr>
        <p:spPr>
          <a:xfrm>
            <a:off x="3759328" y="2293026"/>
            <a:ext cx="1616593" cy="615764"/>
          </a:xfrm>
          <a:prstGeom prst="bentConnector3">
            <a:avLst>
              <a:gd name="adj1" fmla="val 66087"/>
            </a:avLst>
          </a:prstGeom>
          <a:ln w="19050"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125" name="Conector: angular 124">
            <a:extLst>
              <a:ext uri="{FF2B5EF4-FFF2-40B4-BE49-F238E27FC236}">
                <a16:creationId xmlns:a16="http://schemas.microsoft.com/office/drawing/2014/main" id="{5E72A8B4-8BEB-4D22-A6AA-F4F535EADF84}"/>
              </a:ext>
            </a:extLst>
          </p:cNvPr>
          <p:cNvCxnSpPr>
            <a:cxnSpLocks/>
            <a:stCxn id="100" idx="3"/>
            <a:endCxn id="68" idx="1"/>
          </p:cNvCxnSpPr>
          <p:nvPr/>
        </p:nvCxnSpPr>
        <p:spPr>
          <a:xfrm>
            <a:off x="3759328" y="2293026"/>
            <a:ext cx="1616593" cy="2143792"/>
          </a:xfrm>
          <a:prstGeom prst="bentConnector3">
            <a:avLst>
              <a:gd name="adj1" fmla="val 66087"/>
            </a:avLst>
          </a:prstGeom>
          <a:ln w="19050"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122" name="Rectángulo 121">
            <a:extLst>
              <a:ext uri="{FF2B5EF4-FFF2-40B4-BE49-F238E27FC236}">
                <a16:creationId xmlns:a16="http://schemas.microsoft.com/office/drawing/2014/main" id="{1227A7C7-295D-4835-A667-F6E7EC18C9A7}"/>
              </a:ext>
            </a:extLst>
          </p:cNvPr>
          <p:cNvSpPr/>
          <p:nvPr/>
        </p:nvSpPr>
        <p:spPr>
          <a:xfrm>
            <a:off x="4667236" y="5301208"/>
            <a:ext cx="4572000" cy="23083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s-ES" sz="900" dirty="0">
                <a:latin typeface="Consolas" panose="020B0609020204030204" pitchFamily="49" charset="0"/>
              </a:rPr>
              <a:t>https://servicios.itacyl.es/arcgis/rest/services/mirand</a:t>
            </a:r>
          </a:p>
        </p:txBody>
      </p:sp>
      <p:pic>
        <p:nvPicPr>
          <p:cNvPr id="1024" name="Imagen 1023">
            <a:extLst>
              <a:ext uri="{FF2B5EF4-FFF2-40B4-BE49-F238E27FC236}">
                <a16:creationId xmlns:a16="http://schemas.microsoft.com/office/drawing/2014/main" id="{D18A130E-9032-469E-BC5C-1707889112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69703" y="5547766"/>
            <a:ext cx="2125119" cy="1181171"/>
          </a:xfrm>
          <a:prstGeom prst="rect">
            <a:avLst/>
          </a:prstGeom>
        </p:spPr>
      </p:pic>
      <p:sp>
        <p:nvSpPr>
          <p:cNvPr id="138" name="Rectángulo: esquinas redondeadas 137">
            <a:extLst>
              <a:ext uri="{FF2B5EF4-FFF2-40B4-BE49-F238E27FC236}">
                <a16:creationId xmlns:a16="http://schemas.microsoft.com/office/drawing/2014/main" id="{C0612101-97FC-4A69-9DE4-C1D0DAA0FC82}"/>
              </a:ext>
            </a:extLst>
          </p:cNvPr>
          <p:cNvSpPr/>
          <p:nvPr/>
        </p:nvSpPr>
        <p:spPr>
          <a:xfrm>
            <a:off x="8843724" y="3696199"/>
            <a:ext cx="1479078" cy="410789"/>
          </a:xfrm>
          <a:prstGeom prst="round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sz="1050" dirty="0" err="1"/>
              <a:t>satgeo</a:t>
            </a:r>
            <a:r>
              <a:rPr lang="es-ES" sz="1050" dirty="0"/>
              <a:t>, </a:t>
            </a:r>
            <a:r>
              <a:rPr lang="es-ES" sz="1050" dirty="0" err="1"/>
              <a:t>uqserv</a:t>
            </a:r>
            <a:r>
              <a:rPr lang="es-ES" sz="1050" dirty="0"/>
              <a:t>, </a:t>
            </a:r>
            <a:r>
              <a:rPr lang="es-ES" sz="1050" dirty="0" err="1"/>
              <a:t>gambit</a:t>
            </a:r>
            <a:endParaRPr lang="es-ES" sz="1050" dirty="0"/>
          </a:p>
        </p:txBody>
      </p:sp>
      <p:pic>
        <p:nvPicPr>
          <p:cNvPr id="57" name="Picture 6" descr="OpenAPI Specification v3.1.0 | Introduction, Definitions, &amp; More">
            <a:extLst>
              <a:ext uri="{FF2B5EF4-FFF2-40B4-BE49-F238E27FC236}">
                <a16:creationId xmlns:a16="http://schemas.microsoft.com/office/drawing/2014/main" id="{845019C4-0DEF-45FD-82B8-55E62F9AAE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7908" y="3717032"/>
            <a:ext cx="1070599" cy="3234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9" name="Picture 8" descr="ArcGIS Server">
            <a:extLst>
              <a:ext uri="{FF2B5EF4-FFF2-40B4-BE49-F238E27FC236}">
                <a16:creationId xmlns:a16="http://schemas.microsoft.com/office/drawing/2014/main" id="{94467A6C-AC74-4A7D-AC46-B61B648421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4143" y="5639845"/>
            <a:ext cx="889725" cy="3980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AutoShape 4" descr="Key, security, Access, Keys, hotel, Accessibility, Door Key icon">
            <a:extLst>
              <a:ext uri="{FF2B5EF4-FFF2-40B4-BE49-F238E27FC236}">
                <a16:creationId xmlns:a16="http://schemas.microsoft.com/office/drawing/2014/main" id="{DD4DF918-6A92-4643-80C1-71DB2043177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30" name="AutoShape 6" descr="Key, security, Access, Keys, hotel, Accessibility, Door Key icon">
            <a:extLst>
              <a:ext uri="{FF2B5EF4-FFF2-40B4-BE49-F238E27FC236}">
                <a16:creationId xmlns:a16="http://schemas.microsoft.com/office/drawing/2014/main" id="{C83A7EB9-211E-4BF6-BDB8-F9222A6AD5B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grpSp>
        <p:nvGrpSpPr>
          <p:cNvPr id="12" name="Grupo 11">
            <a:extLst>
              <a:ext uri="{FF2B5EF4-FFF2-40B4-BE49-F238E27FC236}">
                <a16:creationId xmlns:a16="http://schemas.microsoft.com/office/drawing/2014/main" id="{8D31C250-306E-449E-8071-8AFF64773EC6}"/>
              </a:ext>
            </a:extLst>
          </p:cNvPr>
          <p:cNvGrpSpPr/>
          <p:nvPr/>
        </p:nvGrpSpPr>
        <p:grpSpPr>
          <a:xfrm>
            <a:off x="2344234" y="5716074"/>
            <a:ext cx="1375503" cy="761172"/>
            <a:chOff x="726877" y="5716074"/>
            <a:chExt cx="1375503" cy="761172"/>
          </a:xfrm>
        </p:grpSpPr>
        <p:grpSp>
          <p:nvGrpSpPr>
            <p:cNvPr id="25" name="Grupo 24">
              <a:extLst>
                <a:ext uri="{FF2B5EF4-FFF2-40B4-BE49-F238E27FC236}">
                  <a16:creationId xmlns:a16="http://schemas.microsoft.com/office/drawing/2014/main" id="{1A6C3817-46B1-4AF8-8275-9AB978036D7C}"/>
                </a:ext>
              </a:extLst>
            </p:cNvPr>
            <p:cNvGrpSpPr/>
            <p:nvPr/>
          </p:nvGrpSpPr>
          <p:grpSpPr>
            <a:xfrm>
              <a:off x="726877" y="5716074"/>
              <a:ext cx="1252990" cy="761172"/>
              <a:chOff x="520470" y="1340585"/>
              <a:chExt cx="1598416" cy="930301"/>
            </a:xfrm>
          </p:grpSpPr>
          <p:sp>
            <p:nvSpPr>
              <p:cNvPr id="3" name="Rectángulo: esquinas redondeadas 2">
                <a:extLst>
                  <a:ext uri="{FF2B5EF4-FFF2-40B4-BE49-F238E27FC236}">
                    <a16:creationId xmlns:a16="http://schemas.microsoft.com/office/drawing/2014/main" id="{C6641291-12A9-40FD-A9C2-F8CF9B6669AF}"/>
                  </a:ext>
                </a:extLst>
              </p:cNvPr>
              <p:cNvSpPr/>
              <p:nvPr/>
            </p:nvSpPr>
            <p:spPr>
              <a:xfrm>
                <a:off x="520470" y="1340585"/>
                <a:ext cx="1598416" cy="889446"/>
              </a:xfrm>
              <a:prstGeom prst="round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 dirty="0"/>
              </a:p>
            </p:txBody>
          </p:sp>
          <p:sp>
            <p:nvSpPr>
              <p:cNvPr id="24" name="CuadroTexto 23">
                <a:extLst>
                  <a:ext uri="{FF2B5EF4-FFF2-40B4-BE49-F238E27FC236}">
                    <a16:creationId xmlns:a16="http://schemas.microsoft.com/office/drawing/2014/main" id="{958F70FC-E9AE-4A36-8A83-8EFB5C1620F5}"/>
                  </a:ext>
                </a:extLst>
              </p:cNvPr>
              <p:cNvSpPr txBox="1"/>
              <p:nvPr/>
            </p:nvSpPr>
            <p:spPr>
              <a:xfrm>
                <a:off x="761923" y="1951147"/>
                <a:ext cx="1016735" cy="31973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s-ES_tradnl" sz="1100" b="1" dirty="0">
                    <a:solidFill>
                      <a:schemeClr val="bg1"/>
                    </a:solidFill>
                  </a:rPr>
                  <a:t>Dev Portal</a:t>
                </a:r>
                <a:endParaRPr lang="es-ES" sz="1100" b="1" dirty="0">
                  <a:solidFill>
                    <a:schemeClr val="bg1"/>
                  </a:solidFill>
                </a:endParaRPr>
              </a:p>
            </p:txBody>
          </p:sp>
        </p:grpSp>
        <p:pic>
          <p:nvPicPr>
            <p:cNvPr id="38" name="Imagen 37">
              <a:extLst>
                <a:ext uri="{FF2B5EF4-FFF2-40B4-BE49-F238E27FC236}">
                  <a16:creationId xmlns:a16="http://schemas.microsoft.com/office/drawing/2014/main" id="{05249608-2EA1-457E-9FE6-8E36CFDC29B5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57162" y="5776452"/>
              <a:ext cx="345218" cy="345218"/>
            </a:xfrm>
            <a:prstGeom prst="rect">
              <a:avLst/>
            </a:prstGeom>
          </p:spPr>
        </p:pic>
      </p:grpSp>
      <p:grpSp>
        <p:nvGrpSpPr>
          <p:cNvPr id="46" name="Grupo 45">
            <a:extLst>
              <a:ext uri="{FF2B5EF4-FFF2-40B4-BE49-F238E27FC236}">
                <a16:creationId xmlns:a16="http://schemas.microsoft.com/office/drawing/2014/main" id="{57132487-A445-472D-AF33-9DD77D4EC2E2}"/>
              </a:ext>
            </a:extLst>
          </p:cNvPr>
          <p:cNvGrpSpPr/>
          <p:nvPr/>
        </p:nvGrpSpPr>
        <p:grpSpPr>
          <a:xfrm>
            <a:off x="4180841" y="1247977"/>
            <a:ext cx="510457" cy="5264531"/>
            <a:chOff x="2656840" y="1247976"/>
            <a:chExt cx="510457" cy="5264531"/>
          </a:xfrm>
        </p:grpSpPr>
        <p:grpSp>
          <p:nvGrpSpPr>
            <p:cNvPr id="27" name="Grupo 26">
              <a:extLst>
                <a:ext uri="{FF2B5EF4-FFF2-40B4-BE49-F238E27FC236}">
                  <a16:creationId xmlns:a16="http://schemas.microsoft.com/office/drawing/2014/main" id="{D007B201-FA1A-4826-BA87-ADCF186D03B4}"/>
                </a:ext>
              </a:extLst>
            </p:cNvPr>
            <p:cNvGrpSpPr/>
            <p:nvPr/>
          </p:nvGrpSpPr>
          <p:grpSpPr>
            <a:xfrm>
              <a:off x="2721608" y="1247976"/>
              <a:ext cx="410231" cy="5128588"/>
              <a:chOff x="2721608" y="1247976"/>
              <a:chExt cx="410231" cy="5128588"/>
            </a:xfrm>
          </p:grpSpPr>
          <p:sp>
            <p:nvSpPr>
              <p:cNvPr id="115" name="Rectángulo 114">
                <a:extLst>
                  <a:ext uri="{FF2B5EF4-FFF2-40B4-BE49-F238E27FC236}">
                    <a16:creationId xmlns:a16="http://schemas.microsoft.com/office/drawing/2014/main" id="{4E3214FD-9708-482C-B968-9ACDBD4DF680}"/>
                  </a:ext>
                </a:extLst>
              </p:cNvPr>
              <p:cNvSpPr/>
              <p:nvPr/>
            </p:nvSpPr>
            <p:spPr>
              <a:xfrm>
                <a:off x="2771955" y="1247976"/>
                <a:ext cx="287877" cy="5128588"/>
              </a:xfrm>
              <a:prstGeom prst="rect">
                <a:avLst/>
              </a:prstGeom>
              <a:gradFill>
                <a:gsLst>
                  <a:gs pos="0">
                    <a:schemeClr val="accent5">
                      <a:tint val="50000"/>
                      <a:satMod val="300000"/>
                    </a:schemeClr>
                  </a:gs>
                  <a:gs pos="35000">
                    <a:schemeClr val="accent5">
                      <a:tint val="37000"/>
                      <a:satMod val="300000"/>
                    </a:schemeClr>
                  </a:gs>
                  <a:gs pos="100000">
                    <a:schemeClr val="accent5">
                      <a:tint val="15000"/>
                      <a:satMod val="350000"/>
                      <a:alpha val="17000"/>
                    </a:schemeClr>
                  </a:gs>
                </a:gsLst>
              </a:gradFill>
              <a:ln>
                <a:noFill/>
              </a:ln>
            </p:spPr>
            <p:style>
              <a:lnRef idx="1">
                <a:schemeClr val="accent5"/>
              </a:lnRef>
              <a:fillRef idx="2">
                <a:schemeClr val="accent5"/>
              </a:fillRef>
              <a:effectRef idx="1">
                <a:schemeClr val="accent5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pic>
            <p:nvPicPr>
              <p:cNvPr id="121" name="Picture 2" descr="Icono tyk, logo">
                <a:extLst>
                  <a:ext uri="{FF2B5EF4-FFF2-40B4-BE49-F238E27FC236}">
                    <a16:creationId xmlns:a16="http://schemas.microsoft.com/office/drawing/2014/main" id="{BB6CA5CA-B3B5-42BC-A0A7-EFE78A5D29E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16200000">
                <a:off x="2516493" y="5414045"/>
                <a:ext cx="820461" cy="410231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2" name="CuadroTexto 1">
                <a:extLst>
                  <a:ext uri="{FF2B5EF4-FFF2-40B4-BE49-F238E27FC236}">
                    <a16:creationId xmlns:a16="http://schemas.microsoft.com/office/drawing/2014/main" id="{70102193-08A0-4E4D-A40C-4ECE15A4AA6B}"/>
                  </a:ext>
                </a:extLst>
              </p:cNvPr>
              <p:cNvSpPr txBox="1"/>
              <p:nvPr/>
            </p:nvSpPr>
            <p:spPr>
              <a:xfrm rot="16200000">
                <a:off x="2430653" y="4543179"/>
                <a:ext cx="970137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s-ES_tradnl" sz="1600" dirty="0">
                    <a:latin typeface="Consolas" panose="020B0609020204030204" pitchFamily="49" charset="0"/>
                  </a:rPr>
                  <a:t>Gateway</a:t>
                </a:r>
                <a:endParaRPr lang="es-ES" sz="1600" dirty="0">
                  <a:latin typeface="Consolas" panose="020B0609020204030204" pitchFamily="49" charset="0"/>
                </a:endParaRPr>
              </a:p>
            </p:txBody>
          </p:sp>
        </p:grpSp>
        <p:pic>
          <p:nvPicPr>
            <p:cNvPr id="2064" name="Picture 16" descr="lock Vector Icons free download in SVG, PNG Format">
              <a:extLst>
                <a:ext uri="{FF2B5EF4-FFF2-40B4-BE49-F238E27FC236}">
                  <a16:creationId xmlns:a16="http://schemas.microsoft.com/office/drawing/2014/main" id="{3E8725EB-EE6A-4E26-B1CF-FC52DCEE52A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56840" y="6002050"/>
              <a:ext cx="510457" cy="51045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60" name="Picture 8" descr="ArcGIS Server">
            <a:extLst>
              <a:ext uri="{FF2B5EF4-FFF2-40B4-BE49-F238E27FC236}">
                <a16:creationId xmlns:a16="http://schemas.microsoft.com/office/drawing/2014/main" id="{8F33335E-985D-4D01-9E3D-79DBCD2F5B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3538" y="4906176"/>
            <a:ext cx="896380" cy="4010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3755225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75560D57-D4C3-4FB3-A640-4C9DBC6FD0C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5" r="3789"/>
          <a:stretch/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F6BBC3D6-6E41-4613-AD7F-C465CFC202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3033713" cy="906463"/>
          </a:xfrm>
          <a:solidFill>
            <a:schemeClr val="bg1">
              <a:alpha val="62000"/>
            </a:schemeClr>
          </a:solidFill>
        </p:spPr>
        <p:txBody>
          <a:bodyPr/>
          <a:lstStyle/>
          <a:p>
            <a:r>
              <a:rPr lang="en-GB" dirty="0"/>
              <a:t>Conclusions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21DB838-FE58-43C2-8A93-0F78FD799F74}"/>
              </a:ext>
            </a:extLst>
          </p:cNvPr>
          <p:cNvSpPr>
            <a:spLocks noGrp="1"/>
          </p:cNvSpPr>
          <p:nvPr>
            <p:ph idx="1"/>
          </p:nvPr>
        </p:nvSpPr>
        <p:spPr>
          <a:solidFill>
            <a:schemeClr val="bg1">
              <a:alpha val="70000"/>
            </a:schemeClr>
          </a:solidFill>
        </p:spPr>
        <p:txBody>
          <a:bodyPr>
            <a:normAutofit fontScale="92500" lnSpcReduction="10000"/>
          </a:bodyPr>
          <a:lstStyle/>
          <a:p>
            <a:r>
              <a:rPr lang="en-GB" dirty="0"/>
              <a:t>Sativum complies the Farm Sustainability Tool for Nutrients requirements in Spain.</a:t>
            </a:r>
          </a:p>
          <a:p>
            <a:r>
              <a:rPr lang="en-GB" dirty="0"/>
              <a:t>The tool is built on top of IACS data sharing and includes DSS, remote sensing monitoring and digital field book for farmers in a easy environment.</a:t>
            </a:r>
          </a:p>
          <a:p>
            <a:r>
              <a:rPr lang="en-GB" dirty="0"/>
              <a:t>Elements of nutrition budgeting are being opened for third parties using a defined API catalogue.</a:t>
            </a:r>
          </a:p>
          <a:p>
            <a:r>
              <a:rPr lang="en-GB" dirty="0"/>
              <a:t>Commercial and public digital field book Apps will have the possibility to include </a:t>
            </a:r>
            <a:r>
              <a:rPr lang="en-GB" dirty="0" err="1"/>
              <a:t>FaST</a:t>
            </a:r>
            <a:r>
              <a:rPr lang="en-GB" dirty="0"/>
              <a:t> functionality all over Spain.</a:t>
            </a:r>
          </a:p>
          <a:p>
            <a:r>
              <a:rPr lang="en-GB" dirty="0"/>
              <a:t>A step forward WRT </a:t>
            </a:r>
            <a:r>
              <a:rPr lang="en-GB" dirty="0" err="1"/>
              <a:t>FaST</a:t>
            </a:r>
            <a:r>
              <a:rPr lang="en-GB" dirty="0"/>
              <a:t>: </a:t>
            </a:r>
            <a:r>
              <a:rPr lang="en-GB" b="1" dirty="0"/>
              <a:t>Digital field book allows to store nutrient budgeting in the IACS</a:t>
            </a:r>
            <a:r>
              <a:rPr lang="en-GB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07991553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3529</TotalTime>
  <Words>533</Words>
  <Application>Microsoft Office PowerPoint</Application>
  <PresentationFormat>Panorámica</PresentationFormat>
  <Paragraphs>81</Paragraphs>
  <Slides>12</Slides>
  <Notes>5</Notes>
  <HiddenSlides>1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12</vt:i4>
      </vt:variant>
    </vt:vector>
  </HeadingPairs>
  <TitlesOfParts>
    <vt:vector size="17" baseType="lpstr">
      <vt:lpstr>Arial</vt:lpstr>
      <vt:lpstr>Calibri</vt:lpstr>
      <vt:lpstr>Calibri Light</vt:lpstr>
      <vt:lpstr>Consolas</vt:lpstr>
      <vt:lpstr>Tema de Office</vt:lpstr>
      <vt:lpstr>SATIVUM and Farm Sustainability tool for nutrient functionality across Spain</vt:lpstr>
      <vt:lpstr>Presentación de PowerPoint</vt:lpstr>
      <vt:lpstr>Presentación de PowerPoint</vt:lpstr>
      <vt:lpstr>Presentación de PowerPoint</vt:lpstr>
      <vt:lpstr>Presentación de PowerPoint</vt:lpstr>
      <vt:lpstr>Crop nutrition budget algorithm</vt:lpstr>
      <vt:lpstr>Presentación de PowerPoint</vt:lpstr>
      <vt:lpstr>Soil points &gt; Digital Soil Mapping &gt; API</vt:lpstr>
      <vt:lpstr>Groundwater N and K content available</vt:lpstr>
      <vt:lpstr>New plethora of API for third parties funded by CAP Coordinating body of Spain (FEGA)</vt:lpstr>
      <vt:lpstr>New API schema for third party APPs</vt:lpstr>
      <vt:lpstr>Conclusions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Alberto Gutierrez García</dc:creator>
  <cp:lastModifiedBy>David A Nafría García</cp:lastModifiedBy>
  <cp:revision>134</cp:revision>
  <dcterms:created xsi:type="dcterms:W3CDTF">2021-02-24T15:43:31Z</dcterms:created>
  <dcterms:modified xsi:type="dcterms:W3CDTF">2023-11-22T17:09:52Z</dcterms:modified>
</cp:coreProperties>
</file>