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367" r:id="rId2"/>
    <p:sldId id="371" r:id="rId3"/>
    <p:sldId id="370" r:id="rId4"/>
    <p:sldId id="372" r:id="rId5"/>
    <p:sldId id="373" r:id="rId6"/>
    <p:sldId id="425" r:id="rId7"/>
    <p:sldId id="374" r:id="rId8"/>
    <p:sldId id="375" r:id="rId9"/>
    <p:sldId id="376" r:id="rId10"/>
    <p:sldId id="377" r:id="rId11"/>
    <p:sldId id="378" r:id="rId12"/>
    <p:sldId id="401" r:id="rId13"/>
    <p:sldId id="403" r:id="rId14"/>
    <p:sldId id="404" r:id="rId15"/>
    <p:sldId id="402" r:id="rId16"/>
    <p:sldId id="405" r:id="rId17"/>
    <p:sldId id="426" r:id="rId18"/>
    <p:sldId id="407" r:id="rId19"/>
    <p:sldId id="422" r:id="rId20"/>
    <p:sldId id="406" r:id="rId21"/>
    <p:sldId id="408" r:id="rId22"/>
    <p:sldId id="409" r:id="rId23"/>
    <p:sldId id="423" r:id="rId24"/>
    <p:sldId id="424" r:id="rId25"/>
    <p:sldId id="427" r:id="rId26"/>
    <p:sldId id="410" r:id="rId27"/>
    <p:sldId id="428" r:id="rId28"/>
    <p:sldId id="411" r:id="rId29"/>
    <p:sldId id="412" r:id="rId30"/>
    <p:sldId id="429" r:id="rId31"/>
    <p:sldId id="413" r:id="rId32"/>
    <p:sldId id="414" r:id="rId33"/>
    <p:sldId id="430" r:id="rId34"/>
    <p:sldId id="415" r:id="rId35"/>
    <p:sldId id="431" r:id="rId36"/>
    <p:sldId id="432" r:id="rId37"/>
    <p:sldId id="433" r:id="rId38"/>
    <p:sldId id="434" r:id="rId39"/>
    <p:sldId id="436" r:id="rId40"/>
    <p:sldId id="438" r:id="rId41"/>
    <p:sldId id="437" r:id="rId42"/>
    <p:sldId id="440" r:id="rId43"/>
    <p:sldId id="441" r:id="rId44"/>
    <p:sldId id="442" r:id="rId45"/>
    <p:sldId id="443" r:id="rId46"/>
    <p:sldId id="416" r:id="rId47"/>
    <p:sldId id="400" r:id="rId48"/>
  </p:sldIdLst>
  <p:sldSz cx="9144000" cy="5143500" type="screen16x9"/>
  <p:notesSz cx="6799263" cy="99298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993300"/>
    <a:srgbClr val="C8D646"/>
    <a:srgbClr val="EEECE1"/>
    <a:srgbClr val="B38D69"/>
    <a:srgbClr val="FFFFCC"/>
    <a:srgbClr val="FFFFFF"/>
    <a:srgbClr val="F8F8F8"/>
    <a:srgbClr val="385D8A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37" autoAdjust="0"/>
    <p:restoredTop sz="96700" autoAdjust="0"/>
  </p:normalViewPr>
  <p:slideViewPr>
    <p:cSldViewPr>
      <p:cViewPr varScale="1">
        <p:scale>
          <a:sx n="141" d="100"/>
          <a:sy n="141" d="100"/>
        </p:scale>
        <p:origin x="408" y="126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74432D-1DD1-43C2-9629-2F0A46B0BA3C}" type="datetimeFigureOut">
              <a:rPr lang="es-ES" smtClean="0"/>
              <a:pPr/>
              <a:t>02/05/2023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DB16C-B262-4993-BFBB-8A059E4EF58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2298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DB16C-B262-4993-BFBB-8A059E4EF580}" type="slidenum">
              <a:rPr lang="es-ES" smtClean="0"/>
              <a:pPr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391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DB16C-B262-4993-BFBB-8A059E4EF580}" type="slidenum">
              <a:rPr lang="es-ES" smtClean="0"/>
              <a:pPr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391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DB16C-B262-4993-BFBB-8A059E4EF580}" type="slidenum">
              <a:rPr lang="es-ES" smtClean="0"/>
              <a:pPr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391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DB16C-B262-4993-BFBB-8A059E4EF580}" type="slidenum">
              <a:rPr lang="es-ES" smtClean="0"/>
              <a:pPr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391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DB16C-B262-4993-BFBB-8A059E4EF580}" type="slidenum">
              <a:rPr lang="es-ES" smtClean="0"/>
              <a:pPr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391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DB16C-B262-4993-BFBB-8A059E4EF580}" type="slidenum">
              <a:rPr lang="es-ES" smtClean="0"/>
              <a:pPr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391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DB16C-B262-4993-BFBB-8A059E4EF580}" type="slidenum">
              <a:rPr lang="es-ES" smtClean="0"/>
              <a:pPr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391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DB16C-B262-4993-BFBB-8A059E4EF580}" type="slidenum">
              <a:rPr lang="es-ES" smtClean="0"/>
              <a:pPr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391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DB16C-B262-4993-BFBB-8A059E4EF580}" type="slidenum">
              <a:rPr lang="es-ES" smtClean="0"/>
              <a:pPr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391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DB16C-B262-4993-BFBB-8A059E4EF580}" type="slidenum">
              <a:rPr lang="es-ES" smtClean="0"/>
              <a:pPr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391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DB16C-B262-4993-BFBB-8A059E4EF580}" type="slidenum">
              <a:rPr lang="es-ES" smtClean="0"/>
              <a:pPr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391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DB16C-B262-4993-BFBB-8A059E4EF580}" type="slidenum">
              <a:rPr lang="es-ES" smtClean="0"/>
              <a:pPr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391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DB16C-B262-4993-BFBB-8A059E4EF580}" type="slidenum">
              <a:rPr lang="es-ES" smtClean="0"/>
              <a:pPr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391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DB16C-B262-4993-BFBB-8A059E4EF580}" type="slidenum">
              <a:rPr lang="es-ES" smtClean="0"/>
              <a:pPr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391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DB16C-B262-4993-BFBB-8A059E4EF580}" type="slidenum">
              <a:rPr lang="es-ES" smtClean="0"/>
              <a:pPr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391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DB16C-B262-4993-BFBB-8A059E4EF580}" type="slidenum">
              <a:rPr lang="es-ES" smtClean="0"/>
              <a:pPr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391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DB16C-B262-4993-BFBB-8A059E4EF580}" type="slidenum">
              <a:rPr lang="es-ES" smtClean="0"/>
              <a:pPr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391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DB16C-B262-4993-BFBB-8A059E4EF580}" type="slidenum">
              <a:rPr lang="es-ES" smtClean="0"/>
              <a:pPr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391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DB16C-B262-4993-BFBB-8A059E4EF580}" type="slidenum">
              <a:rPr lang="es-ES" smtClean="0"/>
              <a:pPr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391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DB16C-B262-4993-BFBB-8A059E4EF580}" type="slidenum">
              <a:rPr lang="es-ES" smtClean="0"/>
              <a:pPr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391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DB16C-B262-4993-BFBB-8A059E4EF580}" type="slidenum">
              <a:rPr lang="es-ES" smtClean="0"/>
              <a:pPr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391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DB16C-B262-4993-BFBB-8A059E4EF580}" type="slidenum">
              <a:rPr lang="es-ES" smtClean="0"/>
              <a:pPr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391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DB16C-B262-4993-BFBB-8A059E4EF580}" type="slidenum">
              <a:rPr lang="es-ES" smtClean="0"/>
              <a:pPr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3914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DB16C-B262-4993-BFBB-8A059E4EF580}" type="slidenum">
              <a:rPr lang="es-ES" smtClean="0"/>
              <a:pPr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391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DB16C-B262-4993-BFBB-8A059E4EF580}" type="slidenum">
              <a:rPr lang="es-ES" smtClean="0"/>
              <a:pPr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391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DB16C-B262-4993-BFBB-8A059E4EF580}" type="slidenum">
              <a:rPr lang="es-ES" smtClean="0"/>
              <a:pPr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3914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DB16C-B262-4993-BFBB-8A059E4EF580}" type="slidenum">
              <a:rPr lang="es-ES" smtClean="0"/>
              <a:pPr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391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DB16C-B262-4993-BFBB-8A059E4EF580}" type="slidenum">
              <a:rPr lang="es-ES" smtClean="0"/>
              <a:pPr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3914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DB16C-B262-4993-BFBB-8A059E4EF580}" type="slidenum">
              <a:rPr lang="es-ES" smtClean="0"/>
              <a:pPr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3914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DB16C-B262-4993-BFBB-8A059E4EF580}" type="slidenum">
              <a:rPr lang="es-ES" smtClean="0"/>
              <a:pPr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3914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DB16C-B262-4993-BFBB-8A059E4EF580}" type="slidenum">
              <a:rPr lang="es-ES" smtClean="0"/>
              <a:pPr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3914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DB16C-B262-4993-BFBB-8A059E4EF580}" type="slidenum">
              <a:rPr lang="es-ES" smtClean="0"/>
              <a:pPr/>
              <a:t>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3914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DB16C-B262-4993-BFBB-8A059E4EF580}" type="slidenum">
              <a:rPr lang="es-ES" smtClean="0"/>
              <a:pPr/>
              <a:t>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3914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DB16C-B262-4993-BFBB-8A059E4EF580}" type="slidenum">
              <a:rPr lang="es-ES" smtClean="0"/>
              <a:pPr/>
              <a:t>34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3914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Así</a:t>
            </a:r>
            <a:r>
              <a:rPr lang="en-GB" dirty="0"/>
              <a:t> </a:t>
            </a:r>
            <a:r>
              <a:rPr lang="en-GB" dirty="0" err="1"/>
              <a:t>pues</a:t>
            </a:r>
            <a:r>
              <a:rPr lang="en-GB" dirty="0"/>
              <a:t> </a:t>
            </a:r>
            <a:r>
              <a:rPr lang="en-GB" dirty="0" err="1"/>
              <a:t>nació</a:t>
            </a:r>
            <a:r>
              <a:rPr lang="en-GB" dirty="0"/>
              <a:t> SATIVUM. Una </a:t>
            </a:r>
            <a:r>
              <a:rPr lang="en-GB" dirty="0" err="1"/>
              <a:t>aplicación</a:t>
            </a:r>
            <a:r>
              <a:rPr lang="en-GB" dirty="0"/>
              <a:t> web </a:t>
            </a:r>
            <a:r>
              <a:rPr lang="en-GB" dirty="0" err="1"/>
              <a:t>en</a:t>
            </a:r>
            <a:r>
              <a:rPr lang="en-GB" dirty="0"/>
              <a:t> la que el </a:t>
            </a:r>
            <a:r>
              <a:rPr lang="en-GB" dirty="0" err="1"/>
              <a:t>usuario</a:t>
            </a:r>
            <a:r>
              <a:rPr lang="en-GB" dirty="0"/>
              <a:t> </a:t>
            </a:r>
            <a:r>
              <a:rPr lang="en-GB" dirty="0" err="1"/>
              <a:t>tiene</a:t>
            </a:r>
            <a:r>
              <a:rPr lang="en-GB" dirty="0"/>
              <a:t> que acceder </a:t>
            </a:r>
            <a:r>
              <a:rPr lang="en-GB" dirty="0" err="1"/>
              <a:t>desde</a:t>
            </a:r>
            <a:r>
              <a:rPr lang="en-GB" dirty="0"/>
              <a:t> </a:t>
            </a:r>
            <a:r>
              <a:rPr lang="en-GB" dirty="0" err="1"/>
              <a:t>esta</a:t>
            </a:r>
            <a:r>
              <a:rPr lang="en-GB" dirty="0"/>
              <a:t> web y </a:t>
            </a:r>
            <a:r>
              <a:rPr lang="en-GB" dirty="0" err="1"/>
              <a:t>despreocuparse</a:t>
            </a:r>
            <a:r>
              <a:rPr lang="en-GB" dirty="0"/>
              <a:t> por </a:t>
            </a:r>
            <a:r>
              <a:rPr lang="en-GB" dirty="0" err="1"/>
              <a:t>actualizar</a:t>
            </a:r>
            <a:r>
              <a:rPr lang="en-GB" dirty="0"/>
              <a:t> la </a:t>
            </a:r>
            <a:r>
              <a:rPr lang="en-GB" dirty="0" err="1"/>
              <a:t>última</a:t>
            </a:r>
            <a:r>
              <a:rPr lang="en-GB" dirty="0"/>
              <a:t> </a:t>
            </a:r>
            <a:r>
              <a:rPr lang="en-GB" dirty="0" err="1"/>
              <a:t>versióin</a:t>
            </a:r>
            <a:r>
              <a:rPr lang="en-GB" dirty="0"/>
              <a:t> </a:t>
            </a:r>
            <a:r>
              <a:rPr lang="en-GB" dirty="0" err="1"/>
              <a:t>desaarrollada</a:t>
            </a:r>
            <a:r>
              <a:rPr lang="en-GB" dirty="0"/>
              <a:t>  por el ITACYL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F790E4-A8A9-4F89-A20B-2757181EC58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212441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Vista geográfica de parcelas de la explotación </a:t>
            </a:r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F790E4-A8A9-4F89-A20B-2757181EC58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537677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Sativum también tiene habilitado una conexión con el sistema de ayudas para la descarga de datos de parcelas y cultivos (vista escritorio) </a:t>
            </a:r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F790E4-A8A9-4F89-A20B-2757181EC58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645550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Sativum también tiene habilitado una conexión con el sistema de ayudas para la descarga de datos de parcelas y cultivos (vista escritorio) </a:t>
            </a:r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F790E4-A8A9-4F89-A20B-2757181EC58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769109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Cuadro de mando de parcela con imágenes de satélite, evolución fenológica y meteorológica (vista móvil) </a:t>
            </a:r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F790E4-A8A9-4F89-A20B-2757181EC58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234720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A33FC-4421-47DC-8925-86B368FD5836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4922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DB16C-B262-4993-BFBB-8A059E4EF580}" type="slidenum">
              <a:rPr lang="es-ES" smtClean="0"/>
              <a:pPr/>
              <a:t>46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3914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DB16C-B262-4993-BFBB-8A059E4EF580}" type="slidenum">
              <a:rPr lang="es-ES" smtClean="0"/>
              <a:pPr/>
              <a:t>47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39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E621-2100-4C29-84CA-872C284122ED}" type="datetime1">
              <a:rPr lang="es-ES" smtClean="0"/>
              <a:t>02/05/2023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7599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9F6D8-FA2E-4E6D-83F7-FF8EA1AFA28C}" type="datetime1">
              <a:rPr lang="es-ES" smtClean="0"/>
              <a:t>02/05/2023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7476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864C8-CA4B-459F-A6FB-50483C569B9C}" type="datetime1">
              <a:rPr lang="es-ES" smtClean="0"/>
              <a:t>02/05/2023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653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B5D7D-C2A5-45F5-B649-F6130DD2570F}" type="datetime1">
              <a:rPr lang="es-ES" smtClean="0"/>
              <a:t>02/05/2023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151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1E458-82BC-4106-A49E-5BB4C5B860D5}" type="datetime1">
              <a:rPr lang="es-ES" smtClean="0"/>
              <a:t>02/05/2023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8647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853C6-379B-4C91-9D86-1279745688EF}" type="datetime1">
              <a:rPr lang="es-ES" smtClean="0"/>
              <a:t>02/05/2023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2594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B7FD9-8616-4929-97AA-C9273EFF9ABD}" type="datetime1">
              <a:rPr lang="es-ES" smtClean="0"/>
              <a:t>02/05/2023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8492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3EED4-C25E-4CB6-A04F-6EE5A23F8159}" type="datetime1">
              <a:rPr lang="es-ES" smtClean="0"/>
              <a:t>02/05/2023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1396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A5A18-9A93-4903-8D0C-84344DBE4C9D}" type="datetime1">
              <a:rPr lang="es-ES" smtClean="0"/>
              <a:t>02/05/2023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9431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DB7F7-9CD2-4F62-A37B-02A50749B213}" type="datetime1">
              <a:rPr lang="es-ES" smtClean="0"/>
              <a:t>02/05/2023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7281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30572-2DA3-40D5-AC71-B8894F83037A}" type="datetime1">
              <a:rPr lang="es-ES" smtClean="0"/>
              <a:t>02/05/2023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1344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735A61-59E2-460D-BF38-E25E45231BFB}" type="datetime1">
              <a:rPr lang="es-ES" smtClean="0"/>
              <a:t>02/05/2023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564A9-65B0-4F38-ABC2-DAD98DC6DC9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4334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vanessa.paredes@itacyl.e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4.pn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svg"/><Relationship Id="rId4" Type="http://schemas.openxmlformats.org/officeDocument/2006/relationships/image" Target="../media/image3.png"/><Relationship Id="rId9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.png"/><Relationship Id="rId7" Type="http://schemas.openxmlformats.org/officeDocument/2006/relationships/hyperlink" Target="https://www.youtube.com/watch?v=rQR9a_jYWvQ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.png"/><Relationship Id="rId7" Type="http://schemas.openxmlformats.org/officeDocument/2006/relationships/image" Target="../media/image5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53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tivum.es/" TargetMode="External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3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hyperlink" Target="https://www.sativum.es/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tivum.es/" TargetMode="Externa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6.png"/><Relationship Id="rId4" Type="http://schemas.openxmlformats.org/officeDocument/2006/relationships/image" Target="../media/image6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hyperlink" Target="https://www.sativum.es/" TargetMode="External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10" Type="http://schemas.openxmlformats.org/officeDocument/2006/relationships/image" Target="../media/image4.png"/><Relationship Id="rId4" Type="http://schemas.openxmlformats.org/officeDocument/2006/relationships/image" Target="../media/image63.png"/><Relationship Id="rId9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71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ativum.es/" TargetMode="External"/><Relationship Id="rId5" Type="http://schemas.openxmlformats.org/officeDocument/2006/relationships/image" Target="../media/image72.png"/><Relationship Id="rId10" Type="http://schemas.openxmlformats.org/officeDocument/2006/relationships/image" Target="../media/image4.png"/><Relationship Id="rId4" Type="http://schemas.openxmlformats.org/officeDocument/2006/relationships/image" Target="../media/image63.png"/><Relationship Id="rId9" Type="http://schemas.openxmlformats.org/officeDocument/2006/relationships/image" Target="../media/image7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tivum.es/" TargetMode="External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7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tivum.es/" TargetMode="External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77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image" Target="../media/image63.png"/><Relationship Id="rId7" Type="http://schemas.openxmlformats.org/officeDocument/2006/relationships/image" Target="../media/image81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10" Type="http://schemas.openxmlformats.org/officeDocument/2006/relationships/image" Target="../media/image4.png"/><Relationship Id="rId4" Type="http://schemas.openxmlformats.org/officeDocument/2006/relationships/hyperlink" Target="https://www.sativum.es/" TargetMode="External"/><Relationship Id="rId9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28.png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vanessa.paredes@itacyl.es" TargetMode="External"/><Relationship Id="rId5" Type="http://schemas.openxmlformats.org/officeDocument/2006/relationships/hyperlink" Target="mailto:soporte-sativum@itacyl.es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>
            <a:extLst>
              <a:ext uri="{FF2B5EF4-FFF2-40B4-BE49-F238E27FC236}">
                <a16:creationId xmlns:a16="http://schemas.microsoft.com/office/drawing/2014/main" id="{639B7255-6F16-4738-A6A8-98F147C77E58}"/>
              </a:ext>
            </a:extLst>
          </p:cNvPr>
          <p:cNvSpPr txBox="1">
            <a:spLocks/>
          </p:cNvSpPr>
          <p:nvPr/>
        </p:nvSpPr>
        <p:spPr>
          <a:xfrm>
            <a:off x="179512" y="3381840"/>
            <a:ext cx="9144000" cy="12418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777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7774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777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7774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777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1400" b="1" dirty="0">
                <a:solidFill>
                  <a:schemeClr val="accent3">
                    <a:lumMod val="50000"/>
                  </a:schemeClr>
                </a:solidFill>
              </a:rPr>
              <a:t>Vanessa Paredes Gómez</a:t>
            </a:r>
          </a:p>
          <a:p>
            <a:pPr marL="0" indent="0" algn="ctr">
              <a:buNone/>
            </a:pPr>
            <a:r>
              <a:rPr lang="es-ES" sz="1200" dirty="0">
                <a:solidFill>
                  <a:schemeClr val="accent3">
                    <a:lumMod val="50000"/>
                  </a:schemeClr>
                </a:solidFill>
              </a:rPr>
              <a:t>Unidad de Información Geográfica e Innovación</a:t>
            </a:r>
          </a:p>
          <a:p>
            <a:pPr marL="0" indent="0" algn="ctr">
              <a:buNone/>
            </a:pPr>
            <a:r>
              <a:rPr lang="es-ES" sz="1200" dirty="0">
                <a:solidFill>
                  <a:schemeClr val="accent3">
                    <a:lumMod val="50000"/>
                  </a:schemeClr>
                </a:solidFill>
              </a:rPr>
              <a:t>Área de Desarrollo Tecnológico</a:t>
            </a:r>
          </a:p>
          <a:p>
            <a:pPr marL="0" indent="0" algn="ctr">
              <a:buNone/>
            </a:pPr>
            <a:r>
              <a:rPr lang="es-ES" sz="1200" dirty="0">
                <a:solidFill>
                  <a:schemeClr val="accent3">
                    <a:lumMod val="50000"/>
                  </a:schemeClr>
                </a:solidFill>
              </a:rPr>
              <a:t>Subdirección de Infraestructuras Agrarias</a:t>
            </a:r>
          </a:p>
          <a:p>
            <a:pPr marL="0" indent="0" algn="ctr">
              <a:buNone/>
            </a:pPr>
            <a:r>
              <a:rPr lang="es-ES" sz="1200" dirty="0">
                <a:solidFill>
                  <a:schemeClr val="accent3">
                    <a:lumMod val="50000"/>
                  </a:schemeClr>
                </a:solidFill>
              </a:rPr>
              <a:t>E-mail: </a:t>
            </a:r>
            <a:r>
              <a:rPr lang="es-ES" sz="1200" dirty="0">
                <a:solidFill>
                  <a:schemeClr val="accent3">
                    <a:lumMod val="50000"/>
                  </a:schemeClr>
                </a:solidFill>
                <a:hlinkClick r:id="rId3"/>
              </a:rPr>
              <a:t>vanessa.paredes@itacyl.es</a:t>
            </a:r>
            <a:endParaRPr lang="es-ES" sz="1200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s-ES" sz="1200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s-ES" sz="1200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es-ES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1187624" y="1653649"/>
            <a:ext cx="72728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solidFill>
                  <a:schemeClr val="accent3">
                    <a:lumMod val="50000"/>
                  </a:schemeClr>
                </a:solidFill>
              </a:rPr>
              <a:t>Servicios del </a:t>
            </a:r>
            <a:r>
              <a:rPr lang="es-ES" sz="2800" b="1" dirty="0" err="1">
                <a:solidFill>
                  <a:schemeClr val="accent3">
                    <a:lumMod val="50000"/>
                  </a:schemeClr>
                </a:solidFill>
              </a:rPr>
              <a:t>ITACyL</a:t>
            </a:r>
            <a:r>
              <a:rPr lang="es-ES" sz="2800" b="1" dirty="0">
                <a:solidFill>
                  <a:schemeClr val="accent3">
                    <a:lumMod val="50000"/>
                  </a:schemeClr>
                </a:solidFill>
              </a:rPr>
              <a:t> para el desarrollo de la Agricultura de precisión:</a:t>
            </a:r>
          </a:p>
          <a:p>
            <a:pPr algn="ctr"/>
            <a:r>
              <a:rPr lang="es-ES" sz="2800" b="1" dirty="0">
                <a:solidFill>
                  <a:schemeClr val="accent3">
                    <a:lumMod val="50000"/>
                  </a:schemeClr>
                </a:solidFill>
              </a:rPr>
              <a:t>Dosificación Variable y posicionamiento preciso</a:t>
            </a:r>
          </a:p>
        </p:txBody>
      </p:sp>
      <p:sp>
        <p:nvSpPr>
          <p:cNvPr id="2050" name="AutoShape 2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2" name="AutoShape 4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3" y="0"/>
            <a:ext cx="2664295" cy="945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agen 5">
            <a:extLst>
              <a:ext uri="{FF2B5EF4-FFF2-40B4-BE49-F238E27FC236}">
                <a16:creationId xmlns:a16="http://schemas.microsoft.com/office/drawing/2014/main" id="{6FF58992-C777-4643-B466-9588E07DA8D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04"/>
          <a:stretch>
            <a:fillRect/>
          </a:stretch>
        </p:blipFill>
        <p:spPr>
          <a:xfrm>
            <a:off x="6390156" y="0"/>
            <a:ext cx="2753844" cy="77155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9580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5">
            <a:extLst>
              <a:ext uri="{FF2B5EF4-FFF2-40B4-BE49-F238E27FC236}">
                <a16:creationId xmlns:a16="http://schemas.microsoft.com/office/drawing/2014/main" id="{6FF58992-C777-4643-B466-9588E07DA8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04"/>
          <a:stretch>
            <a:fillRect/>
          </a:stretch>
        </p:blipFill>
        <p:spPr>
          <a:xfrm>
            <a:off x="6390156" y="0"/>
            <a:ext cx="2753844" cy="77155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050" name="AutoShape 2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2" name="AutoShape 4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3" y="4555949"/>
            <a:ext cx="1656184" cy="587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7 Conector recto"/>
          <p:cNvCxnSpPr/>
          <p:nvPr/>
        </p:nvCxnSpPr>
        <p:spPr>
          <a:xfrm>
            <a:off x="1979712" y="4803998"/>
            <a:ext cx="698477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2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31990"/>
            <a:ext cx="5120208" cy="411509"/>
          </a:xfrm>
        </p:spPr>
        <p:txBody>
          <a:bodyPr/>
          <a:lstStyle/>
          <a:p>
            <a:r>
              <a:rPr lang="es-ES" dirty="0"/>
              <a:t>Servicios de </a:t>
            </a:r>
            <a:r>
              <a:rPr lang="es-ES" dirty="0" err="1"/>
              <a:t>ITACyL</a:t>
            </a:r>
            <a:r>
              <a:rPr lang="es-ES" dirty="0"/>
              <a:t> para el desarrollo de la Agricultura de precisión</a:t>
            </a:r>
          </a:p>
        </p:txBody>
      </p:sp>
      <p:pic>
        <p:nvPicPr>
          <p:cNvPr id="9" name="Imagen 3">
            <a:extLst>
              <a:ext uri="{FF2B5EF4-FFF2-40B4-BE49-F238E27FC236}">
                <a16:creationId xmlns:a16="http://schemas.microsoft.com/office/drawing/2014/main" id="{D329FA93-4A1E-4C41-AD3B-C0054C6E9611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520" y="123478"/>
            <a:ext cx="6283312" cy="4443162"/>
          </a:xfrm>
          <a:prstGeom prst="rect">
            <a:avLst/>
          </a:prstGeom>
        </p:spPr>
      </p:pic>
      <p:sp>
        <p:nvSpPr>
          <p:cNvPr id="10" name="Título 3">
            <a:extLst>
              <a:ext uri="{FF2B5EF4-FFF2-40B4-BE49-F238E27FC236}">
                <a16:creationId xmlns:a16="http://schemas.microsoft.com/office/drawing/2014/main" id="{EA685C52-50CE-4A44-9B1A-ABBAD6CE61C1}"/>
              </a:ext>
            </a:extLst>
          </p:cNvPr>
          <p:cNvSpPr>
            <a:spLocks noGrp="1"/>
          </p:cNvSpPr>
          <p:nvPr/>
        </p:nvSpPr>
        <p:spPr>
          <a:xfrm>
            <a:off x="6657047" y="987574"/>
            <a:ext cx="2486953" cy="62764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en-US" sz="4000" b="1" kern="1200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>
                <a:effectLst/>
              </a:rPr>
              <a:t>¿Qué vamos a ver?</a:t>
            </a:r>
          </a:p>
        </p:txBody>
      </p:sp>
      <p:sp>
        <p:nvSpPr>
          <p:cNvPr id="13" name="12 Rectángulo"/>
          <p:cNvSpPr/>
          <p:nvPr/>
        </p:nvSpPr>
        <p:spPr>
          <a:xfrm>
            <a:off x="6516216" y="1491630"/>
            <a:ext cx="284380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s-ES" sz="1500" dirty="0">
                <a:solidFill>
                  <a:schemeClr val="accent3">
                    <a:lumMod val="50000"/>
                  </a:schemeClr>
                </a:solidFill>
              </a:rPr>
              <a:t>Posicionamiento de precisión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s-ES" sz="1500" dirty="0" err="1">
                <a:solidFill>
                  <a:schemeClr val="accent3">
                    <a:lumMod val="50000"/>
                  </a:schemeClr>
                </a:solidFill>
              </a:rPr>
              <a:t>Autoguiado</a:t>
            </a:r>
            <a:endParaRPr lang="es-ES" sz="1500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s-ES" sz="1500" dirty="0">
                <a:solidFill>
                  <a:schemeClr val="accent3">
                    <a:lumMod val="50000"/>
                  </a:schemeClr>
                </a:solidFill>
              </a:rPr>
              <a:t>Control de secciones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s-ES" sz="1500" dirty="0">
                <a:solidFill>
                  <a:schemeClr val="accent3">
                    <a:lumMod val="50000"/>
                  </a:schemeClr>
                </a:solidFill>
              </a:rPr>
              <a:t>Dosificación variable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s-ES" sz="1500" dirty="0">
                <a:solidFill>
                  <a:schemeClr val="accent3">
                    <a:lumMod val="50000"/>
                  </a:schemeClr>
                </a:solidFill>
              </a:rPr>
              <a:t>SATIVUM</a:t>
            </a:r>
          </a:p>
        </p:txBody>
      </p:sp>
    </p:spTree>
    <p:extLst>
      <p:ext uri="{BB962C8B-B14F-4D97-AF65-F5344CB8AC3E}">
        <p14:creationId xmlns:p14="http://schemas.microsoft.com/office/powerpoint/2010/main" val="4019580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2" name="AutoShape 4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4555949"/>
            <a:ext cx="1656184" cy="587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7 Conector recto"/>
          <p:cNvCxnSpPr/>
          <p:nvPr/>
        </p:nvCxnSpPr>
        <p:spPr>
          <a:xfrm>
            <a:off x="1979712" y="4803998"/>
            <a:ext cx="698477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3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31990"/>
            <a:ext cx="5120208" cy="411509"/>
          </a:xfrm>
        </p:spPr>
        <p:txBody>
          <a:bodyPr/>
          <a:lstStyle/>
          <a:p>
            <a:r>
              <a:rPr lang="es-ES" dirty="0"/>
              <a:t>Servicios de </a:t>
            </a:r>
            <a:r>
              <a:rPr lang="es-ES" dirty="0" err="1"/>
              <a:t>ITACyL</a:t>
            </a:r>
            <a:r>
              <a:rPr lang="es-ES" dirty="0"/>
              <a:t> para el desarrollo de la Agricultura de precisión</a:t>
            </a:r>
          </a:p>
        </p:txBody>
      </p:sp>
      <p:sp>
        <p:nvSpPr>
          <p:cNvPr id="17" name="Título 3">
            <a:extLst>
              <a:ext uri="{FF2B5EF4-FFF2-40B4-BE49-F238E27FC236}">
                <a16:creationId xmlns:a16="http://schemas.microsoft.com/office/drawing/2014/main" id="{EA685C52-50CE-4A44-9B1A-ABBAD6CE61C1}"/>
              </a:ext>
            </a:extLst>
          </p:cNvPr>
          <p:cNvSpPr>
            <a:spLocks noGrp="1"/>
          </p:cNvSpPr>
          <p:nvPr/>
        </p:nvSpPr>
        <p:spPr>
          <a:xfrm>
            <a:off x="611560" y="699542"/>
            <a:ext cx="8463617" cy="62764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en-US" sz="4000" b="1" kern="1200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3600" dirty="0">
                <a:effectLst/>
              </a:rPr>
              <a:t>¿Qué vamos a ver hoy?</a:t>
            </a:r>
          </a:p>
        </p:txBody>
      </p:sp>
      <p:sp>
        <p:nvSpPr>
          <p:cNvPr id="18" name="Marcador de contenido 4">
            <a:extLst>
              <a:ext uri="{FF2B5EF4-FFF2-40B4-BE49-F238E27FC236}">
                <a16:creationId xmlns:a16="http://schemas.microsoft.com/office/drawing/2014/main" id="{DE3794E4-E522-449E-ADCB-D3877D2D20F5}"/>
              </a:ext>
            </a:extLst>
          </p:cNvPr>
          <p:cNvSpPr>
            <a:spLocks noGrp="1"/>
          </p:cNvSpPr>
          <p:nvPr/>
        </p:nvSpPr>
        <p:spPr>
          <a:xfrm>
            <a:off x="1259632" y="1419622"/>
            <a:ext cx="7632848" cy="30963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800" u="sng" dirty="0"/>
              <a:t>Posicionamiento de precisión para agricultura</a:t>
            </a:r>
          </a:p>
          <a:p>
            <a:r>
              <a:rPr lang="es-ES" sz="2800" u="sng" dirty="0"/>
              <a:t>Autoguiado</a:t>
            </a:r>
          </a:p>
          <a:p>
            <a:r>
              <a:rPr lang="es-ES" sz="2800" u="sng" dirty="0"/>
              <a:t>Control de secciones</a:t>
            </a:r>
          </a:p>
          <a:p>
            <a:r>
              <a:rPr lang="es-ES" sz="2800" u="sng" dirty="0"/>
              <a:t>Dosificación variable</a:t>
            </a:r>
          </a:p>
          <a:p>
            <a:r>
              <a:rPr lang="es-ES" sz="2800" u="sng" dirty="0"/>
              <a:t>SATIVUM</a:t>
            </a:r>
          </a:p>
          <a:p>
            <a:endParaRPr lang="es-ES" sz="2800" dirty="0"/>
          </a:p>
        </p:txBody>
      </p:sp>
      <p:pic>
        <p:nvPicPr>
          <p:cNvPr id="19" name="Imagen 5">
            <a:extLst>
              <a:ext uri="{FF2B5EF4-FFF2-40B4-BE49-F238E27FC236}">
                <a16:creationId xmlns:a16="http://schemas.microsoft.com/office/drawing/2014/main" id="{6FF58992-C777-4643-B466-9588E07DA8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98" t="7104" b="-10101"/>
          <a:stretch>
            <a:fillRect/>
          </a:stretch>
        </p:blipFill>
        <p:spPr>
          <a:xfrm>
            <a:off x="6516216" y="0"/>
            <a:ext cx="2627784" cy="77155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019580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6" descr="https://www.itu.int/en/ITU-T/challenges/innovation/PublishingImages/logo-ICT-Challenge_slide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7864" y="1491630"/>
            <a:ext cx="3168352" cy="2044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0" name="AutoShape 2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3" name="Marcador de contenido 13"/>
          <p:cNvSpPr>
            <a:spLocks noGrp="1"/>
          </p:cNvSpPr>
          <p:nvPr>
            <p:ph idx="1"/>
          </p:nvPr>
        </p:nvSpPr>
        <p:spPr>
          <a:xfrm>
            <a:off x="683568" y="1347614"/>
            <a:ext cx="3314980" cy="978102"/>
          </a:xfrm>
        </p:spPr>
        <p:txBody>
          <a:bodyPr>
            <a:noAutofit/>
          </a:bodyPr>
          <a:lstStyle/>
          <a:p>
            <a:pPr defTabSz="457200"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es-ES" sz="12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Sensorización</a:t>
            </a:r>
            <a:r>
              <a:rPr lang="es-E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y tratamiento de datos </a:t>
            </a:r>
            <a:r>
              <a:rPr lang="es-E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(registro de datos de cultivos, ambientales, telemetría de máquinas, etc.)</a:t>
            </a:r>
          </a:p>
        </p:txBody>
      </p:sp>
      <p:sp>
        <p:nvSpPr>
          <p:cNvPr id="2052" name="AutoShape 4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3" y="4555949"/>
            <a:ext cx="1656184" cy="587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7 Conector recto"/>
          <p:cNvCxnSpPr/>
          <p:nvPr/>
        </p:nvCxnSpPr>
        <p:spPr>
          <a:xfrm>
            <a:off x="1979712" y="4803998"/>
            <a:ext cx="698477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4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31990"/>
            <a:ext cx="5120208" cy="411509"/>
          </a:xfrm>
        </p:spPr>
        <p:txBody>
          <a:bodyPr/>
          <a:lstStyle/>
          <a:p>
            <a:r>
              <a:rPr lang="es-ES" dirty="0"/>
              <a:t>Servicios de </a:t>
            </a:r>
            <a:r>
              <a:rPr lang="es-ES" dirty="0" err="1"/>
              <a:t>ITACyL</a:t>
            </a:r>
            <a:r>
              <a:rPr lang="es-ES" dirty="0"/>
              <a:t> para el desarrollo de la Agricultura de precisión</a:t>
            </a:r>
          </a:p>
        </p:txBody>
      </p:sp>
      <p:pic>
        <p:nvPicPr>
          <p:cNvPr id="9" name="Imagen 5">
            <a:extLst>
              <a:ext uri="{FF2B5EF4-FFF2-40B4-BE49-F238E27FC236}">
                <a16:creationId xmlns:a16="http://schemas.microsoft.com/office/drawing/2014/main" id="{6FF58992-C777-4643-B466-9588E07DA8D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98" t="7104" b="-10101"/>
          <a:stretch>
            <a:fillRect/>
          </a:stretch>
        </p:blipFill>
        <p:spPr>
          <a:xfrm>
            <a:off x="6516216" y="0"/>
            <a:ext cx="2627784" cy="77155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Título 2"/>
          <p:cNvSpPr>
            <a:spLocks noGrp="1"/>
          </p:cNvSpPr>
          <p:nvPr>
            <p:ph type="title"/>
          </p:nvPr>
        </p:nvSpPr>
        <p:spPr>
          <a:xfrm>
            <a:off x="179512" y="627534"/>
            <a:ext cx="6696744" cy="504056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s-ES" sz="2800" b="1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latin typeface="+mn-lt"/>
                <a:ea typeface="+mn-ea"/>
                <a:cs typeface="+mn-cs"/>
              </a:rPr>
              <a:t>Optimización y control a través de las tecnologías</a:t>
            </a:r>
            <a:endParaRPr lang="en-US" sz="2800" b="1" dirty="0">
              <a:ln>
                <a:solidFill>
                  <a:prstClr val="black"/>
                </a:solidFill>
              </a:ln>
              <a:solidFill>
                <a:srgbClr val="FFC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Marcador de contenido 13"/>
          <p:cNvSpPr txBox="1">
            <a:spLocks/>
          </p:cNvSpPr>
          <p:nvPr/>
        </p:nvSpPr>
        <p:spPr>
          <a:xfrm>
            <a:off x="899592" y="2571750"/>
            <a:ext cx="2514525" cy="1437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0C226"/>
              </a:buClr>
            </a:pPr>
            <a:r>
              <a:rPr lang="es-E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Teledetección</a:t>
            </a:r>
            <a:r>
              <a:rPr lang="es-E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(Imágenes de satélites, drones, etc.)</a:t>
            </a:r>
          </a:p>
        </p:txBody>
      </p:sp>
      <p:sp>
        <p:nvSpPr>
          <p:cNvPr id="15" name="Marcador de contenido 13"/>
          <p:cNvSpPr txBox="1">
            <a:spLocks/>
          </p:cNvSpPr>
          <p:nvPr/>
        </p:nvSpPr>
        <p:spPr>
          <a:xfrm>
            <a:off x="1835696" y="3507854"/>
            <a:ext cx="2433707" cy="10960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0C226"/>
              </a:buClr>
            </a:pPr>
            <a:r>
              <a:rPr lang="es-E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Robótica y toma de decisiones </a:t>
            </a:r>
            <a:r>
              <a:rPr lang="es-E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(</a:t>
            </a:r>
            <a:r>
              <a:rPr lang="es-ES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Autoguiados</a:t>
            </a:r>
            <a:r>
              <a:rPr lang="es-E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, vehículos 100% autónomos)</a:t>
            </a:r>
          </a:p>
          <a:p>
            <a:pPr>
              <a:buClr>
                <a:srgbClr val="90C226"/>
              </a:buClr>
            </a:pPr>
            <a:endParaRPr lang="en-US" sz="1200" dirty="0">
              <a:solidFill>
                <a:prstClr val="black">
                  <a:lumMod val="75000"/>
                  <a:lumOff val="25000"/>
                </a:prstClr>
              </a:solidFill>
              <a:latin typeface="Trebuchet MS" panose="020B0603020202020204"/>
            </a:endParaRPr>
          </a:p>
        </p:txBody>
      </p:sp>
      <p:sp>
        <p:nvSpPr>
          <p:cNvPr id="16" name="Marcador de contenido 13"/>
          <p:cNvSpPr txBox="1">
            <a:spLocks/>
          </p:cNvSpPr>
          <p:nvPr/>
        </p:nvSpPr>
        <p:spPr>
          <a:xfrm>
            <a:off x="5724128" y="3507854"/>
            <a:ext cx="3185813" cy="1434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0C226"/>
              </a:buClr>
            </a:pPr>
            <a:r>
              <a:rPr lang="es-E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Sistemas de Información Geográfica</a:t>
            </a:r>
            <a:r>
              <a:rPr lang="es-E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(Mapas de unidades de manejo, mapas de prescripción, etc…)</a:t>
            </a:r>
          </a:p>
        </p:txBody>
      </p:sp>
      <p:sp>
        <p:nvSpPr>
          <p:cNvPr id="18" name="Marcador de contenido 13"/>
          <p:cNvSpPr txBox="1">
            <a:spLocks/>
          </p:cNvSpPr>
          <p:nvPr/>
        </p:nvSpPr>
        <p:spPr>
          <a:xfrm>
            <a:off x="6372200" y="2499742"/>
            <a:ext cx="2448272" cy="68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0C226"/>
              </a:buClr>
            </a:pPr>
            <a:r>
              <a:rPr lang="es-E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Posicionamiento</a:t>
            </a:r>
            <a:r>
              <a:rPr lang="es-E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por satélite</a:t>
            </a:r>
          </a:p>
        </p:txBody>
      </p:sp>
      <p:sp>
        <p:nvSpPr>
          <p:cNvPr id="19" name="Marcador de contenido 13"/>
          <p:cNvSpPr txBox="1">
            <a:spLocks/>
          </p:cNvSpPr>
          <p:nvPr/>
        </p:nvSpPr>
        <p:spPr>
          <a:xfrm>
            <a:off x="6012160" y="1419622"/>
            <a:ext cx="2739425" cy="12433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0C226"/>
              </a:buClr>
            </a:pPr>
            <a:r>
              <a:rPr lang="es-E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Internet de las cosas</a:t>
            </a:r>
            <a:r>
              <a:rPr lang="es-E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, redes de comunicaciones y almacenamiento en la nube.</a:t>
            </a:r>
          </a:p>
          <a:p>
            <a:pPr>
              <a:buClr>
                <a:srgbClr val="90C226"/>
              </a:buClr>
            </a:pPr>
            <a:endParaRPr lang="en-US" sz="1200" dirty="0">
              <a:solidFill>
                <a:prstClr val="black">
                  <a:lumMod val="75000"/>
                  <a:lumOff val="25000"/>
                </a:prstClr>
              </a:solidFill>
              <a:latin typeface="Trebuchet MS" panose="020B06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019580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2" name="AutoShape 4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4555949"/>
            <a:ext cx="1656184" cy="587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7 Conector recto"/>
          <p:cNvCxnSpPr/>
          <p:nvPr/>
        </p:nvCxnSpPr>
        <p:spPr>
          <a:xfrm>
            <a:off x="1979712" y="4803998"/>
            <a:ext cx="698477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5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31990"/>
            <a:ext cx="5120208" cy="411509"/>
          </a:xfrm>
        </p:spPr>
        <p:txBody>
          <a:bodyPr/>
          <a:lstStyle/>
          <a:p>
            <a:r>
              <a:rPr lang="es-ES" dirty="0"/>
              <a:t>Servicios de </a:t>
            </a:r>
            <a:r>
              <a:rPr lang="es-ES" dirty="0" err="1"/>
              <a:t>ITACyL</a:t>
            </a:r>
            <a:r>
              <a:rPr lang="es-ES" dirty="0"/>
              <a:t> para el desarrollo de la Agricultura de precisión</a:t>
            </a:r>
          </a:p>
        </p:txBody>
      </p:sp>
      <p:pic>
        <p:nvPicPr>
          <p:cNvPr id="9" name="Imagen 5">
            <a:extLst>
              <a:ext uri="{FF2B5EF4-FFF2-40B4-BE49-F238E27FC236}">
                <a16:creationId xmlns:a16="http://schemas.microsoft.com/office/drawing/2014/main" id="{6FF58992-C777-4643-B466-9588E07DA8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98" t="7104" b="-10101"/>
          <a:stretch>
            <a:fillRect/>
          </a:stretch>
        </p:blipFill>
        <p:spPr>
          <a:xfrm>
            <a:off x="6516216" y="0"/>
            <a:ext cx="2627784" cy="77155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3" name="Título 2"/>
          <p:cNvSpPr>
            <a:spLocks noGrp="1"/>
          </p:cNvSpPr>
          <p:nvPr>
            <p:ph type="title"/>
          </p:nvPr>
        </p:nvSpPr>
        <p:spPr>
          <a:xfrm>
            <a:off x="0" y="195486"/>
            <a:ext cx="6804248" cy="810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500" b="1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latin typeface="+mn-lt"/>
                <a:ea typeface="+mn-ea"/>
                <a:cs typeface="+mn-cs"/>
              </a:rPr>
              <a:t>Ejemplos de ahorros por la implantación de técnicas de Agricultura de Precisión</a:t>
            </a:r>
            <a:endParaRPr lang="en-US" sz="2500" b="1" dirty="0">
              <a:ln>
                <a:solidFill>
                  <a:prstClr val="black"/>
                </a:solidFill>
              </a:ln>
              <a:solidFill>
                <a:srgbClr val="FFC00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4" name="Imagen 8">
            <a:extLst>
              <a:ext uri="{FF2B5EF4-FFF2-40B4-BE49-F238E27FC236}">
                <a16:creationId xmlns:a16="http://schemas.microsoft.com/office/drawing/2014/main" id="{F2AD2010-F617-44A0-B240-4483117878DB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63888" y="3579863"/>
            <a:ext cx="1728192" cy="938354"/>
          </a:xfrm>
          <a:prstGeom prst="rect">
            <a:avLst/>
          </a:prstGeom>
        </p:spPr>
      </p:pic>
      <p:sp>
        <p:nvSpPr>
          <p:cNvPr id="15" name="Marcador de contenido 2"/>
          <p:cNvSpPr>
            <a:spLocks noGrp="1"/>
          </p:cNvSpPr>
          <p:nvPr>
            <p:ph idx="1"/>
          </p:nvPr>
        </p:nvSpPr>
        <p:spPr>
          <a:xfrm>
            <a:off x="539552" y="1203598"/>
            <a:ext cx="7265028" cy="2520279"/>
          </a:xfrm>
        </p:spPr>
        <p:txBody>
          <a:bodyPr>
            <a:normAutofit lnSpcReduction="10000"/>
          </a:bodyPr>
          <a:lstStyle/>
          <a:p>
            <a:pPr>
              <a:lnSpc>
                <a:spcPct val="200000"/>
              </a:lnSpc>
              <a:buClr>
                <a:schemeClr val="accent3">
                  <a:lumMod val="50000"/>
                </a:schemeClr>
              </a:buClr>
              <a:buSzPct val="116000"/>
              <a:buFont typeface="+mj-lt"/>
              <a:buAutoNum type="arabicPeriod"/>
            </a:pPr>
            <a:r>
              <a:rPr lang="es-ES" sz="2000" dirty="0"/>
              <a:t>Guiados y </a:t>
            </a:r>
            <a:r>
              <a:rPr lang="es-ES" sz="2000" dirty="0" err="1"/>
              <a:t>autoguiados</a:t>
            </a:r>
            <a:r>
              <a:rPr lang="es-ES" sz="2000" dirty="0"/>
              <a:t> de máquinas</a:t>
            </a:r>
          </a:p>
          <a:p>
            <a:pPr>
              <a:lnSpc>
                <a:spcPct val="200000"/>
              </a:lnSpc>
              <a:buClr>
                <a:schemeClr val="accent3">
                  <a:lumMod val="50000"/>
                </a:schemeClr>
              </a:buClr>
              <a:buSzPct val="116000"/>
              <a:buFont typeface="+mj-lt"/>
              <a:buAutoNum type="arabicPeriod"/>
            </a:pPr>
            <a:r>
              <a:rPr lang="es-ES" sz="2000" dirty="0"/>
              <a:t>Control de secciones en máquinas</a:t>
            </a:r>
          </a:p>
          <a:p>
            <a:pPr>
              <a:lnSpc>
                <a:spcPct val="200000"/>
              </a:lnSpc>
              <a:buClr>
                <a:schemeClr val="accent3">
                  <a:lumMod val="50000"/>
                </a:schemeClr>
              </a:buClr>
              <a:buSzPct val="116000"/>
              <a:buFont typeface="+mj-lt"/>
              <a:buAutoNum type="arabicPeriod"/>
            </a:pPr>
            <a:r>
              <a:rPr lang="es-ES" sz="2000" dirty="0"/>
              <a:t>Sistemas de tráfico controlado</a:t>
            </a:r>
          </a:p>
          <a:p>
            <a:pPr>
              <a:lnSpc>
                <a:spcPct val="200000"/>
              </a:lnSpc>
              <a:buClr>
                <a:schemeClr val="accent3">
                  <a:lumMod val="50000"/>
                </a:schemeClr>
              </a:buClr>
              <a:buSzPct val="116000"/>
              <a:buFont typeface="+mj-lt"/>
              <a:buAutoNum type="arabicPeriod"/>
            </a:pPr>
            <a:r>
              <a:rPr lang="es-ES" sz="2000" dirty="0"/>
              <a:t>Dosificación variable de inputs y monitorización</a:t>
            </a:r>
          </a:p>
        </p:txBody>
      </p:sp>
      <p:sp>
        <p:nvSpPr>
          <p:cNvPr id="16" name="CuadroTexto 1">
            <a:extLst>
              <a:ext uri="{FF2B5EF4-FFF2-40B4-BE49-F238E27FC236}">
                <a16:creationId xmlns:a16="http://schemas.microsoft.com/office/drawing/2014/main" id="{1BDA9B04-9676-4CA3-97F4-7EB2BD1CB934}"/>
              </a:ext>
            </a:extLst>
          </p:cNvPr>
          <p:cNvSpPr txBox="1"/>
          <p:nvPr/>
        </p:nvSpPr>
        <p:spPr>
          <a:xfrm>
            <a:off x="4572000" y="1419622"/>
            <a:ext cx="4499992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5%</a:t>
            </a:r>
            <a:r>
              <a:rPr lang="es-ES" dirty="0">
                <a:solidFill>
                  <a:srgbClr val="FFCC00"/>
                </a:solidFill>
              </a:rPr>
              <a:t> </a:t>
            </a:r>
            <a:r>
              <a:rPr lang="es-ES" dirty="0"/>
              <a:t>de ahorro en insumos, MO y reparaciones</a:t>
            </a:r>
          </a:p>
        </p:txBody>
      </p:sp>
      <p:sp>
        <p:nvSpPr>
          <p:cNvPr id="17" name="CuadroTexto 4">
            <a:extLst>
              <a:ext uri="{FF2B5EF4-FFF2-40B4-BE49-F238E27FC236}">
                <a16:creationId xmlns:a16="http://schemas.microsoft.com/office/drawing/2014/main" id="{C9A932B4-CF5F-4A92-A4B5-CB443DD58818}"/>
              </a:ext>
            </a:extLst>
          </p:cNvPr>
          <p:cNvSpPr txBox="1"/>
          <p:nvPr/>
        </p:nvSpPr>
        <p:spPr>
          <a:xfrm>
            <a:off x="4427984" y="2067694"/>
            <a:ext cx="2772308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8% </a:t>
            </a:r>
            <a:r>
              <a:rPr lang="es-ES" dirty="0"/>
              <a:t>de ahorro en insumos</a:t>
            </a:r>
          </a:p>
        </p:txBody>
      </p:sp>
      <p:sp>
        <p:nvSpPr>
          <p:cNvPr id="18" name="CuadroTexto 5">
            <a:extLst>
              <a:ext uri="{FF2B5EF4-FFF2-40B4-BE49-F238E27FC236}">
                <a16:creationId xmlns:a16="http://schemas.microsoft.com/office/drawing/2014/main" id="{0577B144-8B28-48E1-BD2A-E600A082AD78}"/>
              </a:ext>
            </a:extLst>
          </p:cNvPr>
          <p:cNvSpPr txBox="1"/>
          <p:nvPr/>
        </p:nvSpPr>
        <p:spPr>
          <a:xfrm>
            <a:off x="4139952" y="2643758"/>
            <a:ext cx="3456384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10% </a:t>
            </a:r>
            <a:r>
              <a:rPr lang="es-ES" dirty="0"/>
              <a:t>de mejora de rendimientos</a:t>
            </a:r>
          </a:p>
        </p:txBody>
      </p:sp>
      <p:sp>
        <p:nvSpPr>
          <p:cNvPr id="19" name="CuadroTexto 7">
            <a:extLst>
              <a:ext uri="{FF2B5EF4-FFF2-40B4-BE49-F238E27FC236}">
                <a16:creationId xmlns:a16="http://schemas.microsoft.com/office/drawing/2014/main" id="{1C727B21-66D7-45E3-9EB6-682091E762C3}"/>
              </a:ext>
            </a:extLst>
          </p:cNvPr>
          <p:cNvSpPr txBox="1"/>
          <p:nvPr/>
        </p:nvSpPr>
        <p:spPr>
          <a:xfrm>
            <a:off x="5724128" y="3219822"/>
            <a:ext cx="2880320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15% </a:t>
            </a:r>
            <a:r>
              <a:rPr lang="es-ES" dirty="0"/>
              <a:t>de ahorro en insumos</a:t>
            </a:r>
          </a:p>
        </p:txBody>
      </p:sp>
    </p:spTree>
    <p:extLst>
      <p:ext uri="{BB962C8B-B14F-4D97-AF65-F5344CB8AC3E}">
        <p14:creationId xmlns:p14="http://schemas.microsoft.com/office/powerpoint/2010/main" val="4019580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2" name="AutoShape 4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4555949"/>
            <a:ext cx="1656184" cy="587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7 Conector recto"/>
          <p:cNvCxnSpPr/>
          <p:nvPr/>
        </p:nvCxnSpPr>
        <p:spPr>
          <a:xfrm>
            <a:off x="1979712" y="4803998"/>
            <a:ext cx="698477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6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31990"/>
            <a:ext cx="5120208" cy="411509"/>
          </a:xfrm>
        </p:spPr>
        <p:txBody>
          <a:bodyPr/>
          <a:lstStyle/>
          <a:p>
            <a:r>
              <a:rPr lang="es-ES" dirty="0"/>
              <a:t>Servicios de </a:t>
            </a:r>
            <a:r>
              <a:rPr lang="es-ES" dirty="0" err="1"/>
              <a:t>ITACyL</a:t>
            </a:r>
            <a:r>
              <a:rPr lang="es-ES" dirty="0"/>
              <a:t> para el desarrollo de la Agricultura de precisión</a:t>
            </a:r>
          </a:p>
        </p:txBody>
      </p:sp>
      <p:sp>
        <p:nvSpPr>
          <p:cNvPr id="17" name="Título 3">
            <a:extLst>
              <a:ext uri="{FF2B5EF4-FFF2-40B4-BE49-F238E27FC236}">
                <a16:creationId xmlns:a16="http://schemas.microsoft.com/office/drawing/2014/main" id="{EA685C52-50CE-4A44-9B1A-ABBAD6CE61C1}"/>
              </a:ext>
            </a:extLst>
          </p:cNvPr>
          <p:cNvSpPr>
            <a:spLocks noGrp="1"/>
          </p:cNvSpPr>
          <p:nvPr/>
        </p:nvSpPr>
        <p:spPr>
          <a:xfrm>
            <a:off x="1619672" y="2067694"/>
            <a:ext cx="6048672" cy="62764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en-US" sz="4000" b="1" kern="1200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3600" dirty="0">
                <a:effectLst/>
              </a:rPr>
              <a:t>Posicionamiento de precisión</a:t>
            </a:r>
          </a:p>
        </p:txBody>
      </p:sp>
      <p:pic>
        <p:nvPicPr>
          <p:cNvPr id="19" name="Imagen 5">
            <a:extLst>
              <a:ext uri="{FF2B5EF4-FFF2-40B4-BE49-F238E27FC236}">
                <a16:creationId xmlns:a16="http://schemas.microsoft.com/office/drawing/2014/main" id="{6FF58992-C777-4643-B466-9588E07DA8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98" t="7104" b="-10101"/>
          <a:stretch>
            <a:fillRect/>
          </a:stretch>
        </p:blipFill>
        <p:spPr>
          <a:xfrm>
            <a:off x="6516216" y="0"/>
            <a:ext cx="2627784" cy="77155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019580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2" name="AutoShape 4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4555949"/>
            <a:ext cx="1656184" cy="587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7 Conector recto"/>
          <p:cNvCxnSpPr/>
          <p:nvPr/>
        </p:nvCxnSpPr>
        <p:spPr>
          <a:xfrm>
            <a:off x="1979712" y="4803998"/>
            <a:ext cx="698477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7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31990"/>
            <a:ext cx="5120208" cy="411509"/>
          </a:xfrm>
        </p:spPr>
        <p:txBody>
          <a:bodyPr/>
          <a:lstStyle/>
          <a:p>
            <a:r>
              <a:rPr lang="es-ES" dirty="0"/>
              <a:t>Servicios de </a:t>
            </a:r>
            <a:r>
              <a:rPr lang="es-ES" dirty="0" err="1"/>
              <a:t>ITACyL</a:t>
            </a:r>
            <a:r>
              <a:rPr lang="es-ES" dirty="0"/>
              <a:t> para el desarrollo de la Agricultura de precisión</a:t>
            </a:r>
          </a:p>
        </p:txBody>
      </p:sp>
      <p:pic>
        <p:nvPicPr>
          <p:cNvPr id="9" name="Imagen 5">
            <a:extLst>
              <a:ext uri="{FF2B5EF4-FFF2-40B4-BE49-F238E27FC236}">
                <a16:creationId xmlns:a16="http://schemas.microsoft.com/office/drawing/2014/main" id="{6FF58992-C777-4643-B466-9588E07DA8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98" t="7104" b="-10101"/>
          <a:stretch>
            <a:fillRect/>
          </a:stretch>
        </p:blipFill>
        <p:spPr>
          <a:xfrm>
            <a:off x="6516216" y="0"/>
            <a:ext cx="2627784" cy="77155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9 Rectángulo"/>
          <p:cNvSpPr/>
          <p:nvPr/>
        </p:nvSpPr>
        <p:spPr>
          <a:xfrm>
            <a:off x="179512" y="0"/>
            <a:ext cx="45473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</a:rPr>
              <a:t>Posicionamiento de precisión</a:t>
            </a:r>
          </a:p>
        </p:txBody>
      </p:sp>
      <p:sp>
        <p:nvSpPr>
          <p:cNvPr id="14" name="1 CuadroTexto"/>
          <p:cNvSpPr txBox="1"/>
          <p:nvPr/>
        </p:nvSpPr>
        <p:spPr>
          <a:xfrm>
            <a:off x="1187624" y="771551"/>
            <a:ext cx="7596336" cy="6480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defTabSz="457200">
              <a:spcBef>
                <a:spcPct val="0"/>
              </a:spcBef>
              <a:buNone/>
              <a:defRPr sz="4000" b="1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s-ES" sz="2000" dirty="0">
                <a:ln w="3175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Sistemas de mejora de la exactitud y precisión</a:t>
            </a:r>
          </a:p>
          <a:p>
            <a:endParaRPr lang="es-ES" sz="2000" dirty="0">
              <a:ln w="3175">
                <a:solidFill>
                  <a:prstClr val="black"/>
                </a:solidFill>
              </a:ln>
              <a:solidFill>
                <a:srgbClr val="FFCC00"/>
              </a:solidFill>
              <a:effectLst/>
            </a:endParaRPr>
          </a:p>
        </p:txBody>
      </p:sp>
      <p:pic>
        <p:nvPicPr>
          <p:cNvPr id="15" name="Picture 2" descr="PAL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9672" y="1275606"/>
            <a:ext cx="1384603" cy="1848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10 CuadroTexto"/>
          <p:cNvSpPr txBox="1"/>
          <p:nvPr/>
        </p:nvSpPr>
        <p:spPr>
          <a:xfrm>
            <a:off x="3563888" y="1419622"/>
            <a:ext cx="3227612" cy="1077218"/>
          </a:xfrm>
          <a:prstGeom prst="rect">
            <a:avLst/>
          </a:prstGeom>
          <a:solidFill>
            <a:srgbClr val="FFFFC9">
              <a:alpha val="33000"/>
            </a:srgbClr>
          </a:solidFill>
        </p:spPr>
        <p:txBody>
          <a:bodyPr wrap="square" rtlCol="0">
            <a:spAutoFit/>
          </a:bodyPr>
          <a:lstStyle/>
          <a:p>
            <a:r>
              <a:rPr lang="es-ES" sz="1600" i="1" dirty="0"/>
              <a:t>Agencias independientes monitorizan la señal y proporcionan información al usuario para mejorar su precisión</a:t>
            </a:r>
            <a:endParaRPr lang="es-ES" sz="1400" dirty="0"/>
          </a:p>
        </p:txBody>
      </p:sp>
      <p:sp>
        <p:nvSpPr>
          <p:cNvPr id="18" name="Rectángulo 8"/>
          <p:cNvSpPr/>
          <p:nvPr/>
        </p:nvSpPr>
        <p:spPr>
          <a:xfrm>
            <a:off x="6156176" y="3435846"/>
            <a:ext cx="17475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2 cm</a:t>
            </a:r>
          </a:p>
        </p:txBody>
      </p:sp>
      <p:sp>
        <p:nvSpPr>
          <p:cNvPr id="21" name="Elipse 6"/>
          <p:cNvSpPr/>
          <p:nvPr/>
        </p:nvSpPr>
        <p:spPr>
          <a:xfrm>
            <a:off x="3203848" y="3147814"/>
            <a:ext cx="1728192" cy="158417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ángulo 2"/>
          <p:cNvSpPr/>
          <p:nvPr/>
        </p:nvSpPr>
        <p:spPr>
          <a:xfrm>
            <a:off x="3491880" y="3435846"/>
            <a:ext cx="11849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2m</a:t>
            </a:r>
          </a:p>
        </p:txBody>
      </p:sp>
      <p:sp>
        <p:nvSpPr>
          <p:cNvPr id="23" name="Flecha derecha 4"/>
          <p:cNvSpPr/>
          <p:nvPr/>
        </p:nvSpPr>
        <p:spPr>
          <a:xfrm>
            <a:off x="5148064" y="3507854"/>
            <a:ext cx="576064" cy="801723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Elipse 7"/>
          <p:cNvSpPr/>
          <p:nvPr/>
        </p:nvSpPr>
        <p:spPr>
          <a:xfrm>
            <a:off x="5940152" y="3867894"/>
            <a:ext cx="72008" cy="72008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580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2" name="AutoShape 4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4555949"/>
            <a:ext cx="1656184" cy="587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7 Conector recto"/>
          <p:cNvCxnSpPr/>
          <p:nvPr/>
        </p:nvCxnSpPr>
        <p:spPr>
          <a:xfrm>
            <a:off x="1979712" y="4803998"/>
            <a:ext cx="698477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8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31990"/>
            <a:ext cx="5120208" cy="411509"/>
          </a:xfrm>
        </p:spPr>
        <p:txBody>
          <a:bodyPr/>
          <a:lstStyle/>
          <a:p>
            <a:r>
              <a:rPr lang="es-ES" dirty="0"/>
              <a:t>Servicios de </a:t>
            </a:r>
            <a:r>
              <a:rPr lang="es-ES" dirty="0" err="1"/>
              <a:t>ITACyL</a:t>
            </a:r>
            <a:r>
              <a:rPr lang="es-ES" dirty="0"/>
              <a:t> para el desarrollo de la Agricultura de precisión</a:t>
            </a:r>
          </a:p>
        </p:txBody>
      </p:sp>
      <p:pic>
        <p:nvPicPr>
          <p:cNvPr id="9" name="Imagen 5">
            <a:extLst>
              <a:ext uri="{FF2B5EF4-FFF2-40B4-BE49-F238E27FC236}">
                <a16:creationId xmlns:a16="http://schemas.microsoft.com/office/drawing/2014/main" id="{6FF58992-C777-4643-B466-9588E07DA8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98" t="7104" b="-10101"/>
          <a:stretch>
            <a:fillRect/>
          </a:stretch>
        </p:blipFill>
        <p:spPr>
          <a:xfrm>
            <a:off x="6516216" y="0"/>
            <a:ext cx="2627784" cy="77155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1 CuadroTexto"/>
          <p:cNvSpPr txBox="1"/>
          <p:nvPr/>
        </p:nvSpPr>
        <p:spPr>
          <a:xfrm>
            <a:off x="827584" y="771550"/>
            <a:ext cx="7596336" cy="6275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defTabSz="457200">
              <a:spcBef>
                <a:spcPct val="0"/>
              </a:spcBef>
              <a:buNone/>
              <a:defRPr sz="4000" b="1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s-ES" sz="2000" dirty="0">
                <a:ln w="3175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¿Cómo nos llega la información de correcciones?</a:t>
            </a:r>
          </a:p>
          <a:p>
            <a:endParaRPr lang="es-ES" sz="2800" dirty="0">
              <a:effectLst/>
            </a:endParaRPr>
          </a:p>
        </p:txBody>
      </p:sp>
      <p:grpSp>
        <p:nvGrpSpPr>
          <p:cNvPr id="13" name="Grupo 9"/>
          <p:cNvGrpSpPr/>
          <p:nvPr/>
        </p:nvGrpSpPr>
        <p:grpSpPr>
          <a:xfrm>
            <a:off x="2267744" y="2355726"/>
            <a:ext cx="1620894" cy="1689499"/>
            <a:chOff x="1151966" y="1876639"/>
            <a:chExt cx="2076468" cy="2571751"/>
          </a:xfrm>
        </p:grpSpPr>
        <p:pic>
          <p:nvPicPr>
            <p:cNvPr id="14" name="Picture 2" descr="Image result for 4g vs satellite"/>
            <p:cNvPicPr>
              <a:picLocks noChangeAspect="1" noChangeArrowheads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151966" y="1876639"/>
              <a:ext cx="1656184" cy="25717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Imagen 11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75132" y="3633080"/>
              <a:ext cx="1153302" cy="815310"/>
            </a:xfrm>
            <a:prstGeom prst="rect">
              <a:avLst/>
            </a:prstGeom>
          </p:spPr>
        </p:pic>
      </p:grpSp>
      <p:grpSp>
        <p:nvGrpSpPr>
          <p:cNvPr id="16" name="Grupo 1"/>
          <p:cNvGrpSpPr/>
          <p:nvPr/>
        </p:nvGrpSpPr>
        <p:grpSpPr>
          <a:xfrm>
            <a:off x="6084168" y="2355726"/>
            <a:ext cx="1509135" cy="1689499"/>
            <a:chOff x="4336013" y="1988840"/>
            <a:chExt cx="2048480" cy="2680311"/>
          </a:xfrm>
        </p:grpSpPr>
        <p:pic>
          <p:nvPicPr>
            <p:cNvPr id="17" name="Picture 2" descr="Image result for 4g vs satellite"/>
            <p:cNvPicPr>
              <a:picLocks noChangeAspect="1" noChangeArrowheads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150385" y="1988840"/>
              <a:ext cx="1234108" cy="25717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Imagen 13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36013" y="3853841"/>
              <a:ext cx="1153302" cy="815310"/>
            </a:xfrm>
            <a:prstGeom prst="rect">
              <a:avLst/>
            </a:prstGeom>
          </p:spPr>
        </p:pic>
      </p:grpSp>
      <p:cxnSp>
        <p:nvCxnSpPr>
          <p:cNvPr id="19" name="Conector recto 14"/>
          <p:cNvCxnSpPr/>
          <p:nvPr/>
        </p:nvCxnSpPr>
        <p:spPr>
          <a:xfrm>
            <a:off x="5292080" y="1635646"/>
            <a:ext cx="0" cy="3096344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" name="10 CuadroTexto"/>
          <p:cNvSpPr txBox="1"/>
          <p:nvPr/>
        </p:nvSpPr>
        <p:spPr>
          <a:xfrm>
            <a:off x="1907704" y="1635646"/>
            <a:ext cx="2735391" cy="400110"/>
          </a:xfrm>
          <a:prstGeom prst="rect">
            <a:avLst/>
          </a:prstGeom>
          <a:solidFill>
            <a:srgbClr val="FFFFC9">
              <a:alpha val="33000"/>
            </a:srgbClr>
          </a:solidFill>
        </p:spPr>
        <p:txBody>
          <a:bodyPr wrap="square" rtlCol="0">
            <a:spAutoFit/>
          </a:bodyPr>
          <a:lstStyle/>
          <a:p>
            <a:r>
              <a:rPr lang="es-ES" sz="2000" i="1" dirty="0"/>
              <a:t>Redes de telefonía</a:t>
            </a:r>
            <a:endParaRPr lang="es-ES" dirty="0"/>
          </a:p>
        </p:txBody>
      </p:sp>
      <p:sp>
        <p:nvSpPr>
          <p:cNvPr id="21" name="10 CuadroTexto"/>
          <p:cNvSpPr txBox="1"/>
          <p:nvPr/>
        </p:nvSpPr>
        <p:spPr>
          <a:xfrm>
            <a:off x="5942984" y="1635646"/>
            <a:ext cx="2520280" cy="400110"/>
          </a:xfrm>
          <a:prstGeom prst="rect">
            <a:avLst/>
          </a:prstGeom>
          <a:solidFill>
            <a:srgbClr val="FFFFC9">
              <a:alpha val="33000"/>
            </a:srgbClr>
          </a:solidFill>
        </p:spPr>
        <p:txBody>
          <a:bodyPr wrap="square" rtlCol="0">
            <a:spAutoFit/>
          </a:bodyPr>
          <a:lstStyle/>
          <a:p>
            <a:r>
              <a:rPr lang="es-ES" sz="2000" i="1" dirty="0"/>
              <a:t>Vía satélite</a:t>
            </a:r>
            <a:endParaRPr lang="es-ES" dirty="0"/>
          </a:p>
        </p:txBody>
      </p:sp>
      <p:sp>
        <p:nvSpPr>
          <p:cNvPr id="23" name="22 Rectángulo"/>
          <p:cNvSpPr/>
          <p:nvPr/>
        </p:nvSpPr>
        <p:spPr>
          <a:xfrm>
            <a:off x="179512" y="0"/>
            <a:ext cx="45473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</a:rPr>
              <a:t>Posicionamiento de precisión</a:t>
            </a:r>
          </a:p>
        </p:txBody>
      </p:sp>
    </p:spTree>
    <p:extLst>
      <p:ext uri="{BB962C8B-B14F-4D97-AF65-F5344CB8AC3E}">
        <p14:creationId xmlns:p14="http://schemas.microsoft.com/office/powerpoint/2010/main" val="4019580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2" name="AutoShape 4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4555949"/>
            <a:ext cx="1656184" cy="587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7 Conector recto"/>
          <p:cNvCxnSpPr/>
          <p:nvPr/>
        </p:nvCxnSpPr>
        <p:spPr>
          <a:xfrm>
            <a:off x="1979712" y="4803998"/>
            <a:ext cx="698477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9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31990"/>
            <a:ext cx="5120208" cy="411509"/>
          </a:xfrm>
        </p:spPr>
        <p:txBody>
          <a:bodyPr/>
          <a:lstStyle/>
          <a:p>
            <a:r>
              <a:rPr lang="es-ES" dirty="0"/>
              <a:t>Servicios de </a:t>
            </a:r>
            <a:r>
              <a:rPr lang="es-ES" dirty="0" err="1"/>
              <a:t>ITACyL</a:t>
            </a:r>
            <a:r>
              <a:rPr lang="es-ES" dirty="0"/>
              <a:t> para el desarrollo de la Agricultura de precisión</a:t>
            </a:r>
          </a:p>
        </p:txBody>
      </p:sp>
      <p:pic>
        <p:nvPicPr>
          <p:cNvPr id="9" name="Imagen 5">
            <a:extLst>
              <a:ext uri="{FF2B5EF4-FFF2-40B4-BE49-F238E27FC236}">
                <a16:creationId xmlns:a16="http://schemas.microsoft.com/office/drawing/2014/main" id="{6FF58992-C777-4643-B466-9588E07DA8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98" t="7104" b="-10101"/>
          <a:stretch>
            <a:fillRect/>
          </a:stretch>
        </p:blipFill>
        <p:spPr>
          <a:xfrm>
            <a:off x="6516216" y="0"/>
            <a:ext cx="2627784" cy="77155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1" name="Picture 2" descr="https://www.novatel.com/assets/Intro-to-GNSS/Figs/figure-45.pn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07704" y="1059582"/>
            <a:ext cx="5016557" cy="339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1 CuadroTexto"/>
          <p:cNvSpPr txBox="1"/>
          <p:nvPr/>
        </p:nvSpPr>
        <p:spPr>
          <a:xfrm>
            <a:off x="467544" y="843558"/>
            <a:ext cx="7776864" cy="6033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defTabSz="457200">
              <a:spcBef>
                <a:spcPct val="0"/>
              </a:spcBef>
              <a:buNone/>
              <a:defRPr sz="4000" b="1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dirty="0">
                <a:ln w="3175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Sistemas de mejora de la exactitud y precisión del posicionamiento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>
              <a:ln>
                <a:solidFill>
                  <a:prstClr val="black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3" name="CuadroTexto 1"/>
          <p:cNvSpPr txBox="1"/>
          <p:nvPr/>
        </p:nvSpPr>
        <p:spPr>
          <a:xfrm>
            <a:off x="3131840" y="4227934"/>
            <a:ext cx="3046027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Distancia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a la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estación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más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cercana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4" name="CuadroTexto 6"/>
          <p:cNvSpPr txBox="1"/>
          <p:nvPr/>
        </p:nvSpPr>
        <p:spPr>
          <a:xfrm rot="16200000">
            <a:off x="1405418" y="2641989"/>
            <a:ext cx="1055097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Exactitud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5" name="Llamada rectangular 2"/>
          <p:cNvSpPr/>
          <p:nvPr/>
        </p:nvSpPr>
        <p:spPr>
          <a:xfrm>
            <a:off x="5940152" y="2283718"/>
            <a:ext cx="1512168" cy="576064"/>
          </a:xfrm>
          <a:prstGeom prst="wedgeRectCallout">
            <a:avLst>
              <a:gd name="adj1" fmla="val -25727"/>
              <a:gd name="adj2" fmla="val 8384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n-NO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JD SF2, Trimble RTX, Omnistar</a:t>
            </a:r>
          </a:p>
        </p:txBody>
      </p:sp>
      <p:sp>
        <p:nvSpPr>
          <p:cNvPr id="26" name="Llamada rectangular 9"/>
          <p:cNvSpPr/>
          <p:nvPr/>
        </p:nvSpPr>
        <p:spPr>
          <a:xfrm>
            <a:off x="6012160" y="1635646"/>
            <a:ext cx="1152128" cy="450566"/>
          </a:xfrm>
          <a:prstGeom prst="wedgeRectCallout">
            <a:avLst>
              <a:gd name="adj1" fmla="val -95117"/>
              <a:gd name="adj2" fmla="val 964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n-NO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EGNOS</a:t>
            </a:r>
          </a:p>
        </p:txBody>
      </p:sp>
      <p:sp>
        <p:nvSpPr>
          <p:cNvPr id="27" name="Llamada rectangular 10"/>
          <p:cNvSpPr/>
          <p:nvPr/>
        </p:nvSpPr>
        <p:spPr>
          <a:xfrm>
            <a:off x="3419872" y="3507854"/>
            <a:ext cx="1080120" cy="360040"/>
          </a:xfrm>
          <a:prstGeom prst="wedgeRectCallout">
            <a:avLst>
              <a:gd name="adj1" fmla="val -74166"/>
              <a:gd name="adj2" fmla="val -5248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n-NO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Red GNSS del ITACyL</a:t>
            </a:r>
          </a:p>
        </p:txBody>
      </p:sp>
      <p:sp>
        <p:nvSpPr>
          <p:cNvPr id="28" name="CuadroTexto 4"/>
          <p:cNvSpPr txBox="1"/>
          <p:nvPr/>
        </p:nvSpPr>
        <p:spPr>
          <a:xfrm>
            <a:off x="7092280" y="3147814"/>
            <a:ext cx="15841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Usan la fase portadora de 2 frecuencias al menos</a:t>
            </a:r>
          </a:p>
        </p:txBody>
      </p:sp>
      <p:sp>
        <p:nvSpPr>
          <p:cNvPr id="29" name="Cerrar llave 7"/>
          <p:cNvSpPr/>
          <p:nvPr/>
        </p:nvSpPr>
        <p:spPr>
          <a:xfrm>
            <a:off x="6732240" y="3075806"/>
            <a:ext cx="360040" cy="855379"/>
          </a:xfrm>
          <a:prstGeom prst="rightBrace">
            <a:avLst>
              <a:gd name="adj1" fmla="val 22249"/>
              <a:gd name="adj2" fmla="val 50000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 w="28575">
                <a:solidFill>
                  <a:schemeClr val="tx1"/>
                </a:solidFill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cxnSp>
        <p:nvCxnSpPr>
          <p:cNvPr id="31" name="30 Conector recto"/>
          <p:cNvCxnSpPr/>
          <p:nvPr/>
        </p:nvCxnSpPr>
        <p:spPr>
          <a:xfrm>
            <a:off x="2483768" y="2931790"/>
            <a:ext cx="309634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31 Rectángulo"/>
          <p:cNvSpPr/>
          <p:nvPr/>
        </p:nvSpPr>
        <p:spPr>
          <a:xfrm>
            <a:off x="179512" y="0"/>
            <a:ext cx="45473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</a:rPr>
              <a:t>Posicionamiento de precisión</a:t>
            </a:r>
          </a:p>
        </p:txBody>
      </p:sp>
    </p:spTree>
    <p:extLst>
      <p:ext uri="{BB962C8B-B14F-4D97-AF65-F5344CB8AC3E}">
        <p14:creationId xmlns:p14="http://schemas.microsoft.com/office/powerpoint/2010/main" val="4019580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861417"/>
            <a:ext cx="2339752" cy="2141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" name="AutoShape 2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2" name="AutoShape 4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3" y="4555949"/>
            <a:ext cx="1656184" cy="587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7 Conector recto"/>
          <p:cNvCxnSpPr/>
          <p:nvPr/>
        </p:nvCxnSpPr>
        <p:spPr>
          <a:xfrm>
            <a:off x="1979712" y="4803998"/>
            <a:ext cx="698477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10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31990"/>
            <a:ext cx="5120208" cy="411509"/>
          </a:xfrm>
        </p:spPr>
        <p:txBody>
          <a:bodyPr/>
          <a:lstStyle/>
          <a:p>
            <a:r>
              <a:rPr lang="es-ES" dirty="0"/>
              <a:t>Servicios de </a:t>
            </a:r>
            <a:r>
              <a:rPr lang="es-ES" dirty="0" err="1"/>
              <a:t>ITACyL</a:t>
            </a:r>
            <a:r>
              <a:rPr lang="es-ES" dirty="0"/>
              <a:t> para el desarrollo de la Agricultura de precisión</a:t>
            </a:r>
          </a:p>
        </p:txBody>
      </p:sp>
      <p:pic>
        <p:nvPicPr>
          <p:cNvPr id="9" name="Imagen 5">
            <a:extLst>
              <a:ext uri="{FF2B5EF4-FFF2-40B4-BE49-F238E27FC236}">
                <a16:creationId xmlns:a16="http://schemas.microsoft.com/office/drawing/2014/main" id="{6FF58992-C777-4643-B466-9588E07DA8D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98" t="7104" b="-10101"/>
          <a:stretch>
            <a:fillRect/>
          </a:stretch>
        </p:blipFill>
        <p:spPr>
          <a:xfrm>
            <a:off x="6516216" y="0"/>
            <a:ext cx="2627784" cy="77155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6" cstate="print"/>
          <a:srcRect t="22187"/>
          <a:stretch>
            <a:fillRect/>
          </a:stretch>
        </p:blipFill>
        <p:spPr bwMode="auto">
          <a:xfrm>
            <a:off x="179512" y="1232872"/>
            <a:ext cx="4832846" cy="3283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Imagen 3">
            <a:extLst>
              <a:ext uri="{FF2B5EF4-FFF2-40B4-BE49-F238E27FC236}">
                <a16:creationId xmlns:a16="http://schemas.microsoft.com/office/drawing/2014/main" id="{227F5610-9C94-457F-882C-9152CA707C23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076056" y="1275606"/>
            <a:ext cx="1943861" cy="1038415"/>
          </a:xfrm>
          <a:prstGeom prst="rect">
            <a:avLst/>
          </a:prstGeom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8D0977A4-C5AB-96D9-F814-2ED29C5D58C4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940152" y="3075806"/>
            <a:ext cx="1679957" cy="1373315"/>
          </a:xfrm>
          <a:prstGeom prst="rect">
            <a:avLst/>
          </a:prstGeom>
        </p:spPr>
      </p:pic>
      <p:sp>
        <p:nvSpPr>
          <p:cNvPr id="16" name="15 Rectángulo"/>
          <p:cNvSpPr/>
          <p:nvPr/>
        </p:nvSpPr>
        <p:spPr>
          <a:xfrm>
            <a:off x="179512" y="0"/>
            <a:ext cx="45473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</a:rPr>
              <a:t>Posicionamiento de precisión</a:t>
            </a:r>
          </a:p>
        </p:txBody>
      </p:sp>
      <p:sp>
        <p:nvSpPr>
          <p:cNvPr id="17" name="16 Rectángulo"/>
          <p:cNvSpPr/>
          <p:nvPr/>
        </p:nvSpPr>
        <p:spPr>
          <a:xfrm>
            <a:off x="611560" y="627534"/>
            <a:ext cx="65527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>
                <a:ln w="3175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Ejemplos de exactitud en función de los equipos</a:t>
            </a:r>
          </a:p>
        </p:txBody>
      </p:sp>
      <p:sp>
        <p:nvSpPr>
          <p:cNvPr id="18" name="17 Rectángulo"/>
          <p:cNvSpPr/>
          <p:nvPr/>
        </p:nvSpPr>
        <p:spPr>
          <a:xfrm>
            <a:off x="7596336" y="3651870"/>
            <a:ext cx="12453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ln w="3175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</a:rPr>
              <a:t>RTK vs Autónomo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4019580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2" name="AutoShape 4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4555949"/>
            <a:ext cx="1656184" cy="587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7 Conector recto"/>
          <p:cNvCxnSpPr/>
          <p:nvPr/>
        </p:nvCxnSpPr>
        <p:spPr>
          <a:xfrm>
            <a:off x="1979712" y="4803998"/>
            <a:ext cx="698477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11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31990"/>
            <a:ext cx="5120208" cy="411509"/>
          </a:xfrm>
        </p:spPr>
        <p:txBody>
          <a:bodyPr/>
          <a:lstStyle/>
          <a:p>
            <a:r>
              <a:rPr lang="es-ES" dirty="0"/>
              <a:t>Servicios de </a:t>
            </a:r>
            <a:r>
              <a:rPr lang="es-ES" dirty="0" err="1"/>
              <a:t>ITACyL</a:t>
            </a:r>
            <a:r>
              <a:rPr lang="es-ES" dirty="0"/>
              <a:t> para el desarrollo de la Agricultura de precisión</a:t>
            </a:r>
          </a:p>
        </p:txBody>
      </p:sp>
      <p:pic>
        <p:nvPicPr>
          <p:cNvPr id="9" name="Imagen 5">
            <a:extLst>
              <a:ext uri="{FF2B5EF4-FFF2-40B4-BE49-F238E27FC236}">
                <a16:creationId xmlns:a16="http://schemas.microsoft.com/office/drawing/2014/main" id="{6FF58992-C777-4643-B466-9588E07DA8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98" t="7104" b="-10101"/>
          <a:stretch>
            <a:fillRect/>
          </a:stretch>
        </p:blipFill>
        <p:spPr>
          <a:xfrm>
            <a:off x="6516216" y="0"/>
            <a:ext cx="2627784" cy="77155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9 CuadroTexto"/>
          <p:cNvSpPr txBox="1"/>
          <p:nvPr/>
        </p:nvSpPr>
        <p:spPr>
          <a:xfrm>
            <a:off x="1043608" y="915566"/>
            <a:ext cx="4392488" cy="6480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defTabSz="457200">
              <a:spcBef>
                <a:spcPct val="0"/>
              </a:spcBef>
              <a:buNone/>
              <a:defRPr sz="4000" b="1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>
                <a:ln w="3175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RTK (Real Time </a:t>
            </a:r>
            <a:r>
              <a:rPr lang="es-ES" sz="2400" dirty="0" err="1">
                <a:ln w="3175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Kinematics</a:t>
            </a:r>
            <a:r>
              <a:rPr lang="es-ES" sz="2400" dirty="0">
                <a:ln w="3175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)</a:t>
            </a:r>
          </a:p>
          <a:p>
            <a:endParaRPr lang="es-ES" sz="3200" dirty="0">
              <a:effectLst/>
            </a:endParaRPr>
          </a:p>
        </p:txBody>
      </p:sp>
      <p:sp>
        <p:nvSpPr>
          <p:cNvPr id="13" name="Marcador de contenido 2"/>
          <p:cNvSpPr txBox="1">
            <a:spLocks/>
          </p:cNvSpPr>
          <p:nvPr/>
        </p:nvSpPr>
        <p:spPr>
          <a:xfrm>
            <a:off x="683568" y="1779662"/>
            <a:ext cx="6120680" cy="2420538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000" dirty="0"/>
              <a:t>Muy preciso (fase)</a:t>
            </a:r>
          </a:p>
          <a:p>
            <a:r>
              <a:rPr lang="es-ES" sz="2000" dirty="0"/>
              <a:t>Fijado casi instantáneo</a:t>
            </a:r>
          </a:p>
          <a:p>
            <a:r>
              <a:rPr lang="es-ES" sz="2000" dirty="0"/>
              <a:t>Mi posición es relativa a la de </a:t>
            </a:r>
            <a:r>
              <a:rPr lang="es-ES" sz="2000" u="sng" dirty="0"/>
              <a:t>otra estación de referencia.</a:t>
            </a:r>
          </a:p>
          <a:p>
            <a:r>
              <a:rPr lang="es-ES" sz="2000" dirty="0"/>
              <a:t>Combinando las señales de la base y el móvil se eliminan mucho de los errores</a:t>
            </a:r>
          </a:p>
          <a:p>
            <a:endParaRPr lang="es-ES" sz="2000" dirty="0"/>
          </a:p>
          <a:p>
            <a:endParaRPr lang="en-US" sz="2000" dirty="0"/>
          </a:p>
        </p:txBody>
      </p:sp>
      <p:pic>
        <p:nvPicPr>
          <p:cNvPr id="14" name="Picture 4" descr="Image result for rt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283718"/>
            <a:ext cx="2701699" cy="1592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Rectángulo"/>
          <p:cNvSpPr/>
          <p:nvPr/>
        </p:nvSpPr>
        <p:spPr>
          <a:xfrm>
            <a:off x="179512" y="0"/>
            <a:ext cx="45473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</a:rPr>
              <a:t>Posicionamiento de precisión</a:t>
            </a:r>
          </a:p>
        </p:txBody>
      </p:sp>
    </p:spTree>
    <p:extLst>
      <p:ext uri="{BB962C8B-B14F-4D97-AF65-F5344CB8AC3E}">
        <p14:creationId xmlns:p14="http://schemas.microsoft.com/office/powerpoint/2010/main" val="40195808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2" name="AutoShape 4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4555949"/>
            <a:ext cx="1656184" cy="587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7 Conector recto"/>
          <p:cNvCxnSpPr/>
          <p:nvPr/>
        </p:nvCxnSpPr>
        <p:spPr>
          <a:xfrm>
            <a:off x="1979712" y="4803998"/>
            <a:ext cx="698477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12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31990"/>
            <a:ext cx="5120208" cy="411509"/>
          </a:xfrm>
        </p:spPr>
        <p:txBody>
          <a:bodyPr/>
          <a:lstStyle/>
          <a:p>
            <a:r>
              <a:rPr lang="es-ES" dirty="0"/>
              <a:t>Servicios de </a:t>
            </a:r>
            <a:r>
              <a:rPr lang="es-ES" dirty="0" err="1"/>
              <a:t>ITACyL</a:t>
            </a:r>
            <a:r>
              <a:rPr lang="es-ES" dirty="0"/>
              <a:t> para el desarrollo de la Agricultura de precisión</a:t>
            </a:r>
          </a:p>
        </p:txBody>
      </p:sp>
      <p:pic>
        <p:nvPicPr>
          <p:cNvPr id="9" name="Imagen 5">
            <a:extLst>
              <a:ext uri="{FF2B5EF4-FFF2-40B4-BE49-F238E27FC236}">
                <a16:creationId xmlns:a16="http://schemas.microsoft.com/office/drawing/2014/main" id="{6FF58992-C777-4643-B466-9588E07DA8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98" t="7104" b="-10101"/>
          <a:stretch>
            <a:fillRect/>
          </a:stretch>
        </p:blipFill>
        <p:spPr>
          <a:xfrm>
            <a:off x="6516216" y="0"/>
            <a:ext cx="2627784" cy="77155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20564" y="771550"/>
            <a:ext cx="7123436" cy="3992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http://gnss.itacyl.es/opencms/opencms/system/modules/es.jcyl.ita.site.gnss/elements/galleries/imagenes/gnss_M.jpg">
            <a:extLst>
              <a:ext uri="{FF2B5EF4-FFF2-40B4-BE49-F238E27FC236}">
                <a16:creationId xmlns:a16="http://schemas.microsoft.com/office/drawing/2014/main" id="{EE0BD6A0-5D63-44C1-AB57-79884D368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373" y="262352"/>
            <a:ext cx="2966599" cy="941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n 2">
            <a:extLst>
              <a:ext uri="{FF2B5EF4-FFF2-40B4-BE49-F238E27FC236}">
                <a16:creationId xmlns:a16="http://schemas.microsoft.com/office/drawing/2014/main" id="{4132844E-CE3B-4245-A92D-8C3A2B43F36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/>
          <a:srcRect b="12747"/>
          <a:stretch/>
        </p:blipFill>
        <p:spPr>
          <a:xfrm>
            <a:off x="3923928" y="1059582"/>
            <a:ext cx="1546556" cy="1014489"/>
          </a:xfrm>
          <a:prstGeom prst="rect">
            <a:avLst/>
          </a:prstGeom>
        </p:spPr>
      </p:pic>
      <p:pic>
        <p:nvPicPr>
          <p:cNvPr id="14" name="Imagen 3">
            <a:extLst>
              <a:ext uri="{FF2B5EF4-FFF2-40B4-BE49-F238E27FC236}">
                <a16:creationId xmlns:a16="http://schemas.microsoft.com/office/drawing/2014/main" id="{8677E452-EFE9-4FFB-A408-D0E921A797D7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95536" y="1491630"/>
            <a:ext cx="1584176" cy="2110549"/>
          </a:xfrm>
          <a:prstGeom prst="rect">
            <a:avLst/>
          </a:prstGeom>
        </p:spPr>
      </p:pic>
      <p:sp>
        <p:nvSpPr>
          <p:cNvPr id="15" name="14 CuadroTexto"/>
          <p:cNvSpPr txBox="1"/>
          <p:nvPr/>
        </p:nvSpPr>
        <p:spPr>
          <a:xfrm>
            <a:off x="4283968" y="123478"/>
            <a:ext cx="1152128" cy="6480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defTabSz="457200">
              <a:spcBef>
                <a:spcPct val="0"/>
              </a:spcBef>
              <a:buNone/>
              <a:defRPr sz="4000" b="1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s-ES" sz="3200" dirty="0">
                <a:ln w="3175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RTK</a:t>
            </a:r>
          </a:p>
          <a:p>
            <a:endParaRPr lang="es-E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195808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2" name="AutoShape 4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4555949"/>
            <a:ext cx="1656184" cy="587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7 Conector recto"/>
          <p:cNvCxnSpPr/>
          <p:nvPr/>
        </p:nvCxnSpPr>
        <p:spPr>
          <a:xfrm>
            <a:off x="1979712" y="4803998"/>
            <a:ext cx="698477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13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31990"/>
            <a:ext cx="5120208" cy="411509"/>
          </a:xfrm>
        </p:spPr>
        <p:txBody>
          <a:bodyPr/>
          <a:lstStyle/>
          <a:p>
            <a:r>
              <a:rPr lang="es-ES" dirty="0"/>
              <a:t>Servicios de </a:t>
            </a:r>
            <a:r>
              <a:rPr lang="es-ES" dirty="0" err="1"/>
              <a:t>ITACyL</a:t>
            </a:r>
            <a:r>
              <a:rPr lang="es-ES" dirty="0"/>
              <a:t> para el desarrollo de la Agricultura de precisión</a:t>
            </a:r>
          </a:p>
        </p:txBody>
      </p:sp>
      <p:pic>
        <p:nvPicPr>
          <p:cNvPr id="9" name="Imagen 5">
            <a:extLst>
              <a:ext uri="{FF2B5EF4-FFF2-40B4-BE49-F238E27FC236}">
                <a16:creationId xmlns:a16="http://schemas.microsoft.com/office/drawing/2014/main" id="{6FF58992-C777-4643-B466-9588E07DA8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98" t="7104" b="-10101"/>
          <a:stretch>
            <a:fillRect/>
          </a:stretch>
        </p:blipFill>
        <p:spPr>
          <a:xfrm>
            <a:off x="6516216" y="0"/>
            <a:ext cx="2627784" cy="77155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1600" y="699542"/>
            <a:ext cx="5904656" cy="4079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CuadroTexto"/>
          <p:cNvSpPr txBox="1"/>
          <p:nvPr/>
        </p:nvSpPr>
        <p:spPr>
          <a:xfrm>
            <a:off x="6876256" y="1707654"/>
            <a:ext cx="20162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chemeClr val="accent5">
                    <a:lumMod val="50000"/>
                  </a:schemeClr>
                </a:solidFill>
              </a:rPr>
              <a:t>Usabilidad con efecto estacional: primavera y otoño los picos de máximas conexiones diarias</a:t>
            </a:r>
          </a:p>
        </p:txBody>
      </p:sp>
      <p:sp>
        <p:nvSpPr>
          <p:cNvPr id="14" name="13 Rectángulo"/>
          <p:cNvSpPr/>
          <p:nvPr/>
        </p:nvSpPr>
        <p:spPr>
          <a:xfrm>
            <a:off x="179512" y="0"/>
            <a:ext cx="45473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</a:rPr>
              <a:t>Posicionamiento de precisión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6084168" y="627534"/>
            <a:ext cx="1152128" cy="6480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defTabSz="457200">
              <a:spcBef>
                <a:spcPct val="0"/>
              </a:spcBef>
              <a:buNone/>
              <a:defRPr sz="4000" b="1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s-ES" sz="3200" dirty="0">
                <a:ln w="3175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RTK</a:t>
            </a:r>
          </a:p>
          <a:p>
            <a:endParaRPr lang="es-E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195808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2" name="AutoShape 4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4555949"/>
            <a:ext cx="1656184" cy="587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7 Conector recto"/>
          <p:cNvCxnSpPr/>
          <p:nvPr/>
        </p:nvCxnSpPr>
        <p:spPr>
          <a:xfrm>
            <a:off x="1979712" y="4803998"/>
            <a:ext cx="698477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14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31990"/>
            <a:ext cx="5120208" cy="411509"/>
          </a:xfrm>
        </p:spPr>
        <p:txBody>
          <a:bodyPr/>
          <a:lstStyle/>
          <a:p>
            <a:r>
              <a:rPr lang="es-ES" dirty="0"/>
              <a:t>Servicios de </a:t>
            </a:r>
            <a:r>
              <a:rPr lang="es-ES" dirty="0" err="1"/>
              <a:t>ITACyL</a:t>
            </a:r>
            <a:r>
              <a:rPr lang="es-ES" dirty="0"/>
              <a:t> para el desarrollo de la Agricultura de precisión</a:t>
            </a:r>
          </a:p>
        </p:txBody>
      </p:sp>
      <p:pic>
        <p:nvPicPr>
          <p:cNvPr id="9" name="Imagen 5">
            <a:extLst>
              <a:ext uri="{FF2B5EF4-FFF2-40B4-BE49-F238E27FC236}">
                <a16:creationId xmlns:a16="http://schemas.microsoft.com/office/drawing/2014/main" id="{6FF58992-C777-4643-B466-9588E07DA8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98" t="7104" b="-10101"/>
          <a:stretch>
            <a:fillRect/>
          </a:stretch>
        </p:blipFill>
        <p:spPr>
          <a:xfrm>
            <a:off x="6516216" y="0"/>
            <a:ext cx="2627784" cy="77155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Imagen 1">
            <a:extLst>
              <a:ext uri="{FF2B5EF4-FFF2-40B4-BE49-F238E27FC236}">
                <a16:creationId xmlns:a16="http://schemas.microsoft.com/office/drawing/2014/main" id="{E1D82A0E-F533-4C37-8BB8-DD54B227D65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55776" y="1923678"/>
            <a:ext cx="4229635" cy="2870772"/>
          </a:xfrm>
          <a:prstGeom prst="rect">
            <a:avLst/>
          </a:prstGeom>
        </p:spPr>
      </p:pic>
      <p:pic>
        <p:nvPicPr>
          <p:cNvPr id="13" name="Picture 2" descr="Galileo High Accuracy Service goes live! | EU Agency for the Space Programme">
            <a:extLst>
              <a:ext uri="{FF2B5EF4-FFF2-40B4-BE49-F238E27FC236}">
                <a16:creationId xmlns:a16="http://schemas.microsoft.com/office/drawing/2014/main" id="{30011409-5AE1-4FD1-AC85-77BD7B982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9502"/>
            <a:ext cx="3099409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El HAS de Galileo ya está operativo - Actualidad Aeroespacial">
            <a:extLst>
              <a:ext uri="{FF2B5EF4-FFF2-40B4-BE49-F238E27FC236}">
                <a16:creationId xmlns:a16="http://schemas.microsoft.com/office/drawing/2014/main" id="{08B61902-95BE-4AC0-B39F-1CD0ECA08A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11510"/>
            <a:ext cx="2219923" cy="110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95808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2" name="AutoShape 4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4555949"/>
            <a:ext cx="1656184" cy="587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7 Conector recto"/>
          <p:cNvCxnSpPr/>
          <p:nvPr/>
        </p:nvCxnSpPr>
        <p:spPr>
          <a:xfrm>
            <a:off x="1979712" y="4803998"/>
            <a:ext cx="698477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15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31990"/>
            <a:ext cx="5120208" cy="411509"/>
          </a:xfrm>
        </p:spPr>
        <p:txBody>
          <a:bodyPr/>
          <a:lstStyle/>
          <a:p>
            <a:r>
              <a:rPr lang="es-ES" dirty="0"/>
              <a:t>Servicios de </a:t>
            </a:r>
            <a:r>
              <a:rPr lang="es-ES" dirty="0" err="1"/>
              <a:t>ITACyL</a:t>
            </a:r>
            <a:r>
              <a:rPr lang="es-ES" dirty="0"/>
              <a:t> para el desarrollo de la Agricultura de precisión</a:t>
            </a:r>
          </a:p>
        </p:txBody>
      </p:sp>
      <p:pic>
        <p:nvPicPr>
          <p:cNvPr id="9" name="Imagen 5">
            <a:extLst>
              <a:ext uri="{FF2B5EF4-FFF2-40B4-BE49-F238E27FC236}">
                <a16:creationId xmlns:a16="http://schemas.microsoft.com/office/drawing/2014/main" id="{6FF58992-C777-4643-B466-9588E07DA8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98" t="7104" b="-10101"/>
          <a:stretch>
            <a:fillRect/>
          </a:stretch>
        </p:blipFill>
        <p:spPr>
          <a:xfrm>
            <a:off x="6516216" y="0"/>
            <a:ext cx="2627784" cy="77155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3" name="12 CuadroTexto"/>
          <p:cNvSpPr txBox="1"/>
          <p:nvPr/>
        </p:nvSpPr>
        <p:spPr>
          <a:xfrm>
            <a:off x="2483768" y="627534"/>
            <a:ext cx="1800200" cy="6480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defTabSz="457200">
              <a:spcBef>
                <a:spcPct val="0"/>
              </a:spcBef>
              <a:buNone/>
              <a:defRPr sz="4000" b="1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>
                <a:ln w="3175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RTK vs PPP</a:t>
            </a:r>
            <a:endParaRPr lang="es-ES" sz="3200" dirty="0">
              <a:effectLst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47604" y="1131590"/>
            <a:ext cx="4560500" cy="343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13 Rectángulo"/>
          <p:cNvSpPr/>
          <p:nvPr/>
        </p:nvSpPr>
        <p:spPr>
          <a:xfrm>
            <a:off x="179512" y="0"/>
            <a:ext cx="45473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</a:rPr>
              <a:t>Posicionamiento de precisión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395536" y="3939902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rgbClr val="C00000"/>
                </a:solidFill>
              </a:rPr>
              <a:t>[Galileo HAS] </a:t>
            </a:r>
            <a:r>
              <a:rPr lang="es-ES" sz="1400" dirty="0">
                <a:solidFill>
                  <a:srgbClr val="C00000"/>
                </a:solidFill>
                <a:sym typeface="Wingdings" pitchFamily="2" charset="2"/>
              </a:rPr>
              <a:t></a:t>
            </a:r>
            <a:endParaRPr lang="es-ES" sz="1400" dirty="0">
              <a:solidFill>
                <a:srgbClr val="C00000"/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C91A666-7A86-4150-A437-F97643D77D2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44742"/>
          <a:stretch/>
        </p:blipFill>
        <p:spPr>
          <a:xfrm>
            <a:off x="6118300" y="764436"/>
            <a:ext cx="2126107" cy="215243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9794671D-674E-4902-968E-2DFEE8DC313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4100" t="11495" b="14773"/>
          <a:stretch/>
        </p:blipFill>
        <p:spPr>
          <a:xfrm>
            <a:off x="6344721" y="2817786"/>
            <a:ext cx="1995430" cy="1793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5808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2" name="AutoShape 4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4555949"/>
            <a:ext cx="1656184" cy="587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7 Conector recto"/>
          <p:cNvCxnSpPr/>
          <p:nvPr/>
        </p:nvCxnSpPr>
        <p:spPr>
          <a:xfrm>
            <a:off x="1979712" y="4803998"/>
            <a:ext cx="698477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16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31990"/>
            <a:ext cx="5120208" cy="411509"/>
          </a:xfrm>
        </p:spPr>
        <p:txBody>
          <a:bodyPr/>
          <a:lstStyle/>
          <a:p>
            <a:r>
              <a:rPr lang="es-ES" dirty="0"/>
              <a:t>Servicios de </a:t>
            </a:r>
            <a:r>
              <a:rPr lang="es-ES" dirty="0" err="1"/>
              <a:t>ITACyL</a:t>
            </a:r>
            <a:r>
              <a:rPr lang="es-ES" dirty="0"/>
              <a:t> para el desarrollo de la Agricultura de precisión</a:t>
            </a:r>
          </a:p>
        </p:txBody>
      </p:sp>
      <p:pic>
        <p:nvPicPr>
          <p:cNvPr id="9" name="Imagen 5">
            <a:extLst>
              <a:ext uri="{FF2B5EF4-FFF2-40B4-BE49-F238E27FC236}">
                <a16:creationId xmlns:a16="http://schemas.microsoft.com/office/drawing/2014/main" id="{6FF58992-C777-4643-B466-9588E07DA8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98" t="7104" b="-10101"/>
          <a:stretch>
            <a:fillRect/>
          </a:stretch>
        </p:blipFill>
        <p:spPr>
          <a:xfrm>
            <a:off x="6516216" y="0"/>
            <a:ext cx="2627784" cy="77155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E1584CF8-E5AC-4ECA-8AFC-24041AD4B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592" y="1491630"/>
            <a:ext cx="7992888" cy="2088231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es-ES" sz="1800" dirty="0"/>
              <a:t>Diferencia entre EGNOS, RTK y PPP:</a:t>
            </a:r>
          </a:p>
          <a:p>
            <a:pPr lvl="1">
              <a:lnSpc>
                <a:spcPct val="170000"/>
              </a:lnSpc>
            </a:pPr>
            <a:r>
              <a:rPr lang="es-ES" sz="1600" dirty="0"/>
              <a:t>GPS autónomo no es suficiente para </a:t>
            </a:r>
            <a:r>
              <a:rPr lang="es-ES" sz="1600" dirty="0" err="1"/>
              <a:t>autoguiar</a:t>
            </a:r>
            <a:endParaRPr lang="es-ES" sz="1600" dirty="0"/>
          </a:p>
          <a:p>
            <a:pPr lvl="1">
              <a:lnSpc>
                <a:spcPct val="170000"/>
              </a:lnSpc>
            </a:pPr>
            <a:r>
              <a:rPr lang="es-ES" sz="1600" dirty="0"/>
              <a:t>EGNOS y PPP nos llegan por satélite, RTK por telefonía</a:t>
            </a:r>
          </a:p>
          <a:p>
            <a:pPr lvl="1">
              <a:lnSpc>
                <a:spcPct val="170000"/>
              </a:lnSpc>
            </a:pPr>
            <a:r>
              <a:rPr lang="es-ES" sz="1600" dirty="0"/>
              <a:t>Precisión: RTK&gt;PPP&gt;EGNOS</a:t>
            </a:r>
          </a:p>
          <a:p>
            <a:pPr lvl="1">
              <a:lnSpc>
                <a:spcPct val="170000"/>
              </a:lnSpc>
            </a:pPr>
            <a:r>
              <a:rPr lang="es-ES" sz="1600" dirty="0"/>
              <a:t>PPP es de pago y RTK es gratis</a:t>
            </a:r>
          </a:p>
          <a:p>
            <a:pPr>
              <a:lnSpc>
                <a:spcPct val="170000"/>
              </a:lnSpc>
            </a:pPr>
            <a:r>
              <a:rPr lang="es-ES" sz="1800" dirty="0"/>
              <a:t>Mucha atención al nuevo </a:t>
            </a:r>
            <a:r>
              <a:rPr lang="es-ES" sz="1800" b="1" u="heavy" dirty="0">
                <a:uFill>
                  <a:solidFill>
                    <a:srgbClr val="FF0000"/>
                  </a:solidFill>
                </a:uFill>
              </a:rPr>
              <a:t>Galileo HAS </a:t>
            </a:r>
            <a:r>
              <a:rPr lang="es-ES" sz="1800" dirty="0"/>
              <a:t>que es PPP gratuito por la frecuencia E6</a:t>
            </a:r>
          </a:p>
          <a:p>
            <a:pPr>
              <a:lnSpc>
                <a:spcPct val="170000"/>
              </a:lnSpc>
            </a:pPr>
            <a:endParaRPr lang="es-ES" sz="1800" dirty="0"/>
          </a:p>
        </p:txBody>
      </p:sp>
      <p:sp>
        <p:nvSpPr>
          <p:cNvPr id="15" name="14 Rectángulo"/>
          <p:cNvSpPr/>
          <p:nvPr/>
        </p:nvSpPr>
        <p:spPr>
          <a:xfrm>
            <a:off x="179512" y="0"/>
            <a:ext cx="45473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</a:rPr>
              <a:t>Posicionamiento de precisión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1259632" y="771550"/>
            <a:ext cx="288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</a:rPr>
              <a:t>Notas para recordar: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192" y="1059582"/>
            <a:ext cx="2058987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195808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2" name="AutoShape 4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4555949"/>
            <a:ext cx="1656184" cy="587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7 Conector recto"/>
          <p:cNvCxnSpPr/>
          <p:nvPr/>
        </p:nvCxnSpPr>
        <p:spPr>
          <a:xfrm>
            <a:off x="1979712" y="4803998"/>
            <a:ext cx="698477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17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31990"/>
            <a:ext cx="5120208" cy="411509"/>
          </a:xfrm>
        </p:spPr>
        <p:txBody>
          <a:bodyPr/>
          <a:lstStyle/>
          <a:p>
            <a:r>
              <a:rPr lang="es-ES" dirty="0"/>
              <a:t>Servicios de </a:t>
            </a:r>
            <a:r>
              <a:rPr lang="es-ES" dirty="0" err="1"/>
              <a:t>ITACyL</a:t>
            </a:r>
            <a:r>
              <a:rPr lang="es-ES" dirty="0"/>
              <a:t> para el desarrollo de la Agricultura de precisión</a:t>
            </a:r>
          </a:p>
        </p:txBody>
      </p:sp>
      <p:sp>
        <p:nvSpPr>
          <p:cNvPr id="17" name="Título 3">
            <a:extLst>
              <a:ext uri="{FF2B5EF4-FFF2-40B4-BE49-F238E27FC236}">
                <a16:creationId xmlns:a16="http://schemas.microsoft.com/office/drawing/2014/main" id="{EA685C52-50CE-4A44-9B1A-ABBAD6CE61C1}"/>
              </a:ext>
            </a:extLst>
          </p:cNvPr>
          <p:cNvSpPr>
            <a:spLocks noGrp="1"/>
          </p:cNvSpPr>
          <p:nvPr/>
        </p:nvSpPr>
        <p:spPr>
          <a:xfrm>
            <a:off x="1619672" y="2067694"/>
            <a:ext cx="6048672" cy="62764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en-US" sz="4000" b="1" kern="1200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3600" dirty="0" err="1">
                <a:effectLst/>
              </a:rPr>
              <a:t>Autoguiados</a:t>
            </a:r>
            <a:endParaRPr lang="es-ES" sz="3600" dirty="0">
              <a:effectLst/>
            </a:endParaRPr>
          </a:p>
        </p:txBody>
      </p:sp>
      <p:pic>
        <p:nvPicPr>
          <p:cNvPr id="19" name="Imagen 5">
            <a:extLst>
              <a:ext uri="{FF2B5EF4-FFF2-40B4-BE49-F238E27FC236}">
                <a16:creationId xmlns:a16="http://schemas.microsoft.com/office/drawing/2014/main" id="{6FF58992-C777-4643-B466-9588E07DA8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98" t="7104" b="-10101"/>
          <a:stretch>
            <a:fillRect/>
          </a:stretch>
        </p:blipFill>
        <p:spPr>
          <a:xfrm>
            <a:off x="6516216" y="0"/>
            <a:ext cx="2627784" cy="77155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0195808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2" name="AutoShape 4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4555949"/>
            <a:ext cx="1656184" cy="587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7 Conector recto"/>
          <p:cNvCxnSpPr/>
          <p:nvPr/>
        </p:nvCxnSpPr>
        <p:spPr>
          <a:xfrm>
            <a:off x="1979712" y="4803998"/>
            <a:ext cx="698477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18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31990"/>
            <a:ext cx="5120208" cy="411509"/>
          </a:xfrm>
        </p:spPr>
        <p:txBody>
          <a:bodyPr/>
          <a:lstStyle/>
          <a:p>
            <a:r>
              <a:rPr lang="es-ES" dirty="0"/>
              <a:t>Servicios de </a:t>
            </a:r>
            <a:r>
              <a:rPr lang="es-ES" dirty="0" err="1"/>
              <a:t>ITACyL</a:t>
            </a:r>
            <a:r>
              <a:rPr lang="es-ES" dirty="0"/>
              <a:t> para el desarrollo de la Agricultura de precisión</a:t>
            </a:r>
          </a:p>
        </p:txBody>
      </p:sp>
      <p:pic>
        <p:nvPicPr>
          <p:cNvPr id="9" name="Imagen 5">
            <a:extLst>
              <a:ext uri="{FF2B5EF4-FFF2-40B4-BE49-F238E27FC236}">
                <a16:creationId xmlns:a16="http://schemas.microsoft.com/office/drawing/2014/main" id="{6FF58992-C777-4643-B466-9588E07DA8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98" t="7104" b="-10101"/>
          <a:stretch>
            <a:fillRect/>
          </a:stretch>
        </p:blipFill>
        <p:spPr>
          <a:xfrm>
            <a:off x="6516216" y="0"/>
            <a:ext cx="2627784" cy="77155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9 Rectángulo"/>
          <p:cNvSpPr/>
          <p:nvPr/>
        </p:nvSpPr>
        <p:spPr>
          <a:xfrm>
            <a:off x="179512" y="0"/>
            <a:ext cx="19220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 err="1">
                <a:ln>
                  <a:solidFill>
                    <a:prstClr val="black"/>
                  </a:solidFill>
                </a:ln>
                <a:solidFill>
                  <a:srgbClr val="FFC000"/>
                </a:solidFill>
              </a:rPr>
              <a:t>Autoguiado</a:t>
            </a:r>
            <a:endParaRPr lang="es-ES" sz="2800" b="1" dirty="0">
              <a:ln>
                <a:solidFill>
                  <a:prstClr val="black"/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3" name="Marcador de contenido 2"/>
          <p:cNvSpPr>
            <a:spLocks noGrp="1"/>
          </p:cNvSpPr>
          <p:nvPr>
            <p:ph idx="1"/>
          </p:nvPr>
        </p:nvSpPr>
        <p:spPr>
          <a:xfrm>
            <a:off x="727196" y="1650248"/>
            <a:ext cx="8496944" cy="24205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s-ES" sz="1800" dirty="0"/>
              <a:t>Mayor </a:t>
            </a:r>
            <a:r>
              <a:rPr lang="es-ES" sz="1800" b="1" dirty="0"/>
              <a:t>productividad</a:t>
            </a:r>
            <a:r>
              <a:rPr lang="es-ES" sz="1800" dirty="0"/>
              <a:t>: extiende las horas de trabajo, opera de noche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1800" dirty="0"/>
              <a:t>Mayor </a:t>
            </a:r>
            <a:r>
              <a:rPr lang="es-ES" sz="1800" b="1" dirty="0"/>
              <a:t>precisión</a:t>
            </a:r>
            <a:r>
              <a:rPr lang="es-ES" sz="1800" dirty="0"/>
              <a:t>, (en función del equipo instalado)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1800" dirty="0"/>
              <a:t>Mayor </a:t>
            </a:r>
            <a:r>
              <a:rPr lang="es-ES" sz="1800" b="1" dirty="0"/>
              <a:t>comodidad</a:t>
            </a:r>
            <a:r>
              <a:rPr lang="es-ES" sz="1800" dirty="0"/>
              <a:t> para el conductor, minimiza la fatiga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1800" dirty="0"/>
              <a:t>Mayor </a:t>
            </a:r>
            <a:r>
              <a:rPr lang="es-ES" sz="1800" b="1" dirty="0"/>
              <a:t>eficiencia</a:t>
            </a:r>
            <a:r>
              <a:rPr lang="es-ES" sz="1800" dirty="0"/>
              <a:t>, eliminando huecos, solapes. Dosificación ajustada</a:t>
            </a:r>
          </a:p>
          <a:p>
            <a:pPr marL="514350" indent="-514350">
              <a:buFont typeface="+mj-lt"/>
              <a:buAutoNum type="arabicPeriod"/>
            </a:pPr>
            <a:endParaRPr lang="es-ES" sz="2000" dirty="0"/>
          </a:p>
          <a:p>
            <a:pPr marL="457200" indent="-457200">
              <a:buFont typeface="+mj-lt"/>
              <a:buAutoNum type="arabicPeriod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0195808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2" name="AutoShape 4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4555949"/>
            <a:ext cx="1656184" cy="587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7 Conector recto"/>
          <p:cNvCxnSpPr/>
          <p:nvPr/>
        </p:nvCxnSpPr>
        <p:spPr>
          <a:xfrm>
            <a:off x="1979712" y="4803998"/>
            <a:ext cx="698477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19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31990"/>
            <a:ext cx="5120208" cy="411509"/>
          </a:xfrm>
        </p:spPr>
        <p:txBody>
          <a:bodyPr/>
          <a:lstStyle/>
          <a:p>
            <a:r>
              <a:rPr lang="es-ES" dirty="0"/>
              <a:t>Servicios de </a:t>
            </a:r>
            <a:r>
              <a:rPr lang="es-ES" dirty="0" err="1"/>
              <a:t>ITACyL</a:t>
            </a:r>
            <a:r>
              <a:rPr lang="es-ES" dirty="0"/>
              <a:t> para el desarrollo de la Agricultura de precisión</a:t>
            </a:r>
          </a:p>
        </p:txBody>
      </p:sp>
      <p:pic>
        <p:nvPicPr>
          <p:cNvPr id="9" name="Imagen 5">
            <a:extLst>
              <a:ext uri="{FF2B5EF4-FFF2-40B4-BE49-F238E27FC236}">
                <a16:creationId xmlns:a16="http://schemas.microsoft.com/office/drawing/2014/main" id="{6FF58992-C777-4643-B466-9588E07DA8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98" t="7104" b="-10101"/>
          <a:stretch>
            <a:fillRect/>
          </a:stretch>
        </p:blipFill>
        <p:spPr>
          <a:xfrm>
            <a:off x="6516216" y="0"/>
            <a:ext cx="2627784" cy="77155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9 Rectángulo"/>
          <p:cNvSpPr/>
          <p:nvPr/>
        </p:nvSpPr>
        <p:spPr>
          <a:xfrm>
            <a:off x="179512" y="0"/>
            <a:ext cx="19220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 err="1">
                <a:ln>
                  <a:solidFill>
                    <a:prstClr val="black"/>
                  </a:solidFill>
                </a:ln>
                <a:solidFill>
                  <a:srgbClr val="FFC000"/>
                </a:solidFill>
              </a:rPr>
              <a:t>Autoguiado</a:t>
            </a:r>
            <a:endParaRPr lang="es-ES" sz="2800" b="1" dirty="0">
              <a:ln>
                <a:solidFill>
                  <a:prstClr val="black"/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5" name="Marcador de contenido 2">
            <a:extLst>
              <a:ext uri="{FF2B5EF4-FFF2-40B4-BE49-F238E27FC236}">
                <a16:creationId xmlns:a16="http://schemas.microsoft.com/office/drawing/2014/main" id="{FAFD21AC-6E5C-4BE7-BC5D-72B032CF68D6}"/>
              </a:ext>
            </a:extLst>
          </p:cNvPr>
          <p:cNvSpPr txBox="1">
            <a:spLocks/>
          </p:cNvSpPr>
          <p:nvPr/>
        </p:nvSpPr>
        <p:spPr>
          <a:xfrm>
            <a:off x="899592" y="843558"/>
            <a:ext cx="7776864" cy="2304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s-ES" altLang="es-ES" dirty="0"/>
              <a:t>El tractor/máquina sigue automáticamente una trayectoria prefijada.    ¡ Está prohibido que el tractorista se baje del vehículo!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s-ES" altLang="es-ES" dirty="0"/>
              <a:t>La precisión del posicionamiento requerida  es alta. El </a:t>
            </a:r>
            <a:r>
              <a:rPr lang="es-ES" altLang="es-ES" b="1" dirty="0"/>
              <a:t>GPS (GNSS) convencional no es suficiente</a:t>
            </a:r>
            <a:r>
              <a:rPr lang="es-ES" altLang="es-ES" dirty="0"/>
              <a:t>: Técnicas de corrección como </a:t>
            </a:r>
            <a:r>
              <a:rPr lang="es-ES" altLang="es-ES" b="1" dirty="0"/>
              <a:t>RTK</a:t>
            </a:r>
            <a:r>
              <a:rPr lang="es-ES" altLang="es-ES" dirty="0"/>
              <a:t>, PPP o DGPS con suavizado de fase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6" name="Picture 6" descr="https://agriculture.trimble.com/wp-content/uploads/2019/03/TMX_2050_productpage_inset-final-with-new-run-screen.png">
            <a:extLst>
              <a:ext uri="{FF2B5EF4-FFF2-40B4-BE49-F238E27FC236}">
                <a16:creationId xmlns:a16="http://schemas.microsoft.com/office/drawing/2014/main" id="{39483F97-DD28-4116-8523-CF2C13FF96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571750"/>
            <a:ext cx="2748432" cy="1978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n 7">
            <a:extLst>
              <a:ext uri="{FF2B5EF4-FFF2-40B4-BE49-F238E27FC236}">
                <a16:creationId xmlns:a16="http://schemas.microsoft.com/office/drawing/2014/main" id="{D2493B4D-0AEB-4557-B796-1CCF4CA3B5D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2643758"/>
            <a:ext cx="2376264" cy="1853486"/>
          </a:xfrm>
          <a:prstGeom prst="rect">
            <a:avLst/>
          </a:prstGeom>
        </p:spPr>
      </p:pic>
      <p:pic>
        <p:nvPicPr>
          <p:cNvPr id="18" name="Picture 4" descr="Image result for cerea gps">
            <a:extLst>
              <a:ext uri="{FF2B5EF4-FFF2-40B4-BE49-F238E27FC236}">
                <a16:creationId xmlns:a16="http://schemas.microsoft.com/office/drawing/2014/main" id="{C8001CB1-779C-4BCE-A9DF-F5B9C7E65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3" y="2643758"/>
            <a:ext cx="2597009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Agriculture">
            <a:extLst>
              <a:ext uri="{FF2B5EF4-FFF2-40B4-BE49-F238E27FC236}">
                <a16:creationId xmlns:a16="http://schemas.microsoft.com/office/drawing/2014/main" id="{B75B81D8-02BF-4282-B2D8-55DF9532C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651870"/>
            <a:ext cx="1584176" cy="377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Gráfico 8">
            <a:extLst>
              <a:ext uri="{FF2B5EF4-FFF2-40B4-BE49-F238E27FC236}">
                <a16:creationId xmlns:a16="http://schemas.microsoft.com/office/drawing/2014/main" id="{636362EF-7FC7-4823-93D0-8183DC97E91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923928" y="3795886"/>
            <a:ext cx="1728192" cy="288032"/>
          </a:xfrm>
          <a:prstGeom prst="rect">
            <a:avLst/>
          </a:prstGeom>
        </p:spPr>
      </p:pic>
      <p:pic>
        <p:nvPicPr>
          <p:cNvPr id="21" name="Picture 2" descr="logo Cerea">
            <a:extLst>
              <a:ext uri="{FF2B5EF4-FFF2-40B4-BE49-F238E27FC236}">
                <a16:creationId xmlns:a16="http://schemas.microsoft.com/office/drawing/2014/main" id="{8186063F-F246-44DD-9CA7-796A708D6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219822"/>
            <a:ext cx="2665405" cy="1293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95808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2" name="AutoShape 4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4555949"/>
            <a:ext cx="1656184" cy="587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7 Conector recto"/>
          <p:cNvCxnSpPr/>
          <p:nvPr/>
        </p:nvCxnSpPr>
        <p:spPr>
          <a:xfrm>
            <a:off x="1979712" y="4803998"/>
            <a:ext cx="698477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20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31990"/>
            <a:ext cx="5120208" cy="411509"/>
          </a:xfrm>
        </p:spPr>
        <p:txBody>
          <a:bodyPr/>
          <a:lstStyle/>
          <a:p>
            <a:r>
              <a:rPr lang="es-ES" dirty="0"/>
              <a:t>Servicios de </a:t>
            </a:r>
            <a:r>
              <a:rPr lang="es-ES" dirty="0" err="1"/>
              <a:t>ITACyL</a:t>
            </a:r>
            <a:r>
              <a:rPr lang="es-ES" dirty="0"/>
              <a:t> para el desarrollo de la Agricultura de precisión</a:t>
            </a:r>
          </a:p>
        </p:txBody>
      </p:sp>
      <p:pic>
        <p:nvPicPr>
          <p:cNvPr id="9" name="Imagen 5">
            <a:extLst>
              <a:ext uri="{FF2B5EF4-FFF2-40B4-BE49-F238E27FC236}">
                <a16:creationId xmlns:a16="http://schemas.microsoft.com/office/drawing/2014/main" id="{6FF58992-C777-4643-B466-9588E07DA8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98" t="7104" b="-10101"/>
          <a:stretch>
            <a:fillRect/>
          </a:stretch>
        </p:blipFill>
        <p:spPr>
          <a:xfrm>
            <a:off x="6516216" y="0"/>
            <a:ext cx="2627784" cy="77155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Imagen 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5576" y="123478"/>
            <a:ext cx="3287434" cy="4387147"/>
          </a:xfrm>
          <a:prstGeom prst="rect">
            <a:avLst/>
          </a:prstGeom>
        </p:spPr>
      </p:pic>
      <p:pic>
        <p:nvPicPr>
          <p:cNvPr id="15" name="Imagen 3" descr="image00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39503"/>
            <a:ext cx="1939004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5004048" y="3939902"/>
            <a:ext cx="2088232" cy="57606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 defTabSz="457200">
              <a:spcBef>
                <a:spcPct val="0"/>
              </a:spcBef>
            </a:pPr>
            <a:r>
              <a:rPr lang="es-ES" altLang="es-ES" b="1" dirty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</a:rPr>
              <a:t>52.164.213.26</a:t>
            </a:r>
            <a:r>
              <a:rPr lang="es-ES" altLang="es-ES" sz="3200" b="1" dirty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</a:rPr>
              <a:t> </a:t>
            </a:r>
          </a:p>
        </p:txBody>
      </p:sp>
      <p:cxnSp>
        <p:nvCxnSpPr>
          <p:cNvPr id="17" name="Conector recto de flecha 5"/>
          <p:cNvCxnSpPr/>
          <p:nvPr/>
        </p:nvCxnSpPr>
        <p:spPr>
          <a:xfrm>
            <a:off x="3059832" y="2499742"/>
            <a:ext cx="1872208" cy="1296144"/>
          </a:xfrm>
          <a:prstGeom prst="straightConnector1">
            <a:avLst/>
          </a:prstGeom>
          <a:ln w="952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uadroTexto 4"/>
          <p:cNvSpPr txBox="1"/>
          <p:nvPr/>
        </p:nvSpPr>
        <p:spPr>
          <a:xfrm>
            <a:off x="5004048" y="3651870"/>
            <a:ext cx="2088232" cy="30777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400" dirty="0"/>
              <a:t>La nueva IP debe de ser:</a:t>
            </a:r>
          </a:p>
        </p:txBody>
      </p:sp>
      <p:pic>
        <p:nvPicPr>
          <p:cNvPr id="21" name="Imagen 2"/>
          <p:cNvPicPr>
            <a:picLocks noChangeAspect="1"/>
          </p:cNvPicPr>
          <p:nvPr/>
        </p:nvPicPr>
        <p:blipFill rotWithShape="1">
          <a:blip r:embed="rId7" cstate="print"/>
          <a:srcRect b="4020"/>
          <a:stretch/>
        </p:blipFill>
        <p:spPr>
          <a:xfrm>
            <a:off x="6804248" y="956276"/>
            <a:ext cx="1917111" cy="2459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5808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2" name="AutoShape 4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4555949"/>
            <a:ext cx="1656184" cy="587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7 Conector recto"/>
          <p:cNvCxnSpPr/>
          <p:nvPr/>
        </p:nvCxnSpPr>
        <p:spPr>
          <a:xfrm>
            <a:off x="1979712" y="4803998"/>
            <a:ext cx="698477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21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31990"/>
            <a:ext cx="5120208" cy="411509"/>
          </a:xfrm>
        </p:spPr>
        <p:txBody>
          <a:bodyPr/>
          <a:lstStyle/>
          <a:p>
            <a:r>
              <a:rPr lang="es-ES" dirty="0"/>
              <a:t>Servicios de </a:t>
            </a:r>
            <a:r>
              <a:rPr lang="es-ES" dirty="0" err="1"/>
              <a:t>ITACyL</a:t>
            </a:r>
            <a:r>
              <a:rPr lang="es-ES" dirty="0"/>
              <a:t> para el desarrollo de la Agricultura de precisión</a:t>
            </a:r>
          </a:p>
        </p:txBody>
      </p:sp>
      <p:pic>
        <p:nvPicPr>
          <p:cNvPr id="9" name="Imagen 5">
            <a:extLst>
              <a:ext uri="{FF2B5EF4-FFF2-40B4-BE49-F238E27FC236}">
                <a16:creationId xmlns:a16="http://schemas.microsoft.com/office/drawing/2014/main" id="{6FF58992-C777-4643-B466-9588E07DA8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98" t="7104" b="-10101"/>
          <a:stretch>
            <a:fillRect/>
          </a:stretch>
        </p:blipFill>
        <p:spPr>
          <a:xfrm>
            <a:off x="6516216" y="0"/>
            <a:ext cx="2627784" cy="77155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9 Rectángulo"/>
          <p:cNvSpPr/>
          <p:nvPr/>
        </p:nvSpPr>
        <p:spPr>
          <a:xfrm>
            <a:off x="1043608" y="843558"/>
            <a:ext cx="42717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457200">
              <a:spcBef>
                <a:spcPct val="0"/>
              </a:spcBef>
              <a:defRPr/>
            </a:pPr>
            <a:r>
              <a:rPr lang="es-ES" sz="2400" b="1" dirty="0">
                <a:ln w="3175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Rentabilidad de los </a:t>
            </a:r>
            <a:r>
              <a:rPr lang="es-ES" sz="2400" b="1" dirty="0" err="1">
                <a:ln w="3175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autoguiados</a:t>
            </a:r>
            <a:endParaRPr lang="en-US" sz="2400" b="1" dirty="0">
              <a:ln w="3175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accent3">
                  <a:lumMod val="60000"/>
                  <a:lumOff val="40000"/>
                </a:schemeClr>
              </a:solidFill>
              <a:effectLst/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179512" y="0"/>
            <a:ext cx="19220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 err="1">
                <a:ln>
                  <a:solidFill>
                    <a:prstClr val="black"/>
                  </a:solidFill>
                </a:ln>
                <a:solidFill>
                  <a:srgbClr val="FFC000"/>
                </a:solidFill>
              </a:rPr>
              <a:t>Autoguiado</a:t>
            </a:r>
            <a:endParaRPr lang="es-ES" sz="2800" b="1" dirty="0">
              <a:ln>
                <a:solidFill>
                  <a:prstClr val="black"/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5760CF0D-5E7A-44FD-90BB-C27DD22900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616" y="1275606"/>
            <a:ext cx="6264696" cy="243635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400" dirty="0" err="1"/>
              <a:t>Estudio</a:t>
            </a:r>
            <a:r>
              <a:rPr lang="en-GB" sz="2400" dirty="0"/>
              <a:t> de </a:t>
            </a:r>
            <a:r>
              <a:rPr lang="en-GB" sz="2400" dirty="0" err="1"/>
              <a:t>Arvalis</a:t>
            </a:r>
            <a:r>
              <a:rPr lang="en-GB" sz="2400" dirty="0"/>
              <a:t> (</a:t>
            </a:r>
            <a:r>
              <a:rPr lang="en-GB" sz="2400" dirty="0" err="1"/>
              <a:t>Francia</a:t>
            </a:r>
            <a:r>
              <a:rPr lang="en-GB" sz="2400" dirty="0"/>
              <a:t>):10.000 ha</a:t>
            </a:r>
          </a:p>
        </p:txBody>
      </p:sp>
      <p:pic>
        <p:nvPicPr>
          <p:cNvPr id="15" name="Picture 4">
            <a:extLst>
              <a:ext uri="{FF2B5EF4-FFF2-40B4-BE49-F238E27FC236}">
                <a16:creationId xmlns:a16="http://schemas.microsoft.com/office/drawing/2014/main" id="{C65C8C9B-CEAF-4A33-8EE5-FB22125273A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l="23914" t="17801" r="21651" b="19200"/>
          <a:stretch/>
        </p:blipFill>
        <p:spPr>
          <a:xfrm>
            <a:off x="1187624" y="1779662"/>
            <a:ext cx="4029356" cy="2623064"/>
          </a:xfrm>
          <a:prstGeom prst="rect">
            <a:avLst/>
          </a:prstGeom>
        </p:spPr>
      </p:pic>
      <p:pic>
        <p:nvPicPr>
          <p:cNvPr id="16" name="Picture 3">
            <a:extLst>
              <a:ext uri="{FF2B5EF4-FFF2-40B4-BE49-F238E27FC236}">
                <a16:creationId xmlns:a16="http://schemas.microsoft.com/office/drawing/2014/main" id="{BF402AB5-CE37-499D-97BF-B72D3D3CA1C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/>
          <a:srcRect l="27163" t="13601" r="30581" b="15000"/>
          <a:stretch/>
        </p:blipFill>
        <p:spPr>
          <a:xfrm>
            <a:off x="7380312" y="915566"/>
            <a:ext cx="1169466" cy="1111495"/>
          </a:xfrm>
          <a:prstGeom prst="rect">
            <a:avLst/>
          </a:prstGeom>
        </p:spPr>
      </p:pic>
      <p:sp>
        <p:nvSpPr>
          <p:cNvPr id="17" name="Rectangle 7">
            <a:extLst>
              <a:ext uri="{FF2B5EF4-FFF2-40B4-BE49-F238E27FC236}">
                <a16:creationId xmlns:a16="http://schemas.microsoft.com/office/drawing/2014/main" id="{C43585CA-0DF5-41EA-9D3A-789A791FAE5B}"/>
              </a:ext>
            </a:extLst>
          </p:cNvPr>
          <p:cNvSpPr/>
          <p:nvPr/>
        </p:nvSpPr>
        <p:spPr>
          <a:xfrm>
            <a:off x="-491059" y="6917252"/>
            <a:ext cx="39744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  <a:hlinkClick r:id="rId7"/>
              </a:rPr>
              <a:t>https://www.youtube.com/watch?v=rQR9a_jYWvQ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18" name="Picture 6">
            <a:extLst>
              <a:ext uri="{FF2B5EF4-FFF2-40B4-BE49-F238E27FC236}">
                <a16:creationId xmlns:a16="http://schemas.microsoft.com/office/drawing/2014/main" id="{2DDD4BDE-C914-48D4-A823-CA166C5E040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/>
          <a:srcRect l="21164" t="19995" r="24401" b="21601"/>
          <a:stretch/>
        </p:blipFill>
        <p:spPr>
          <a:xfrm>
            <a:off x="5292080" y="2355726"/>
            <a:ext cx="3240244" cy="1955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5808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2" name="AutoShape 4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4555949"/>
            <a:ext cx="1656184" cy="587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7 Conector recto"/>
          <p:cNvCxnSpPr/>
          <p:nvPr/>
        </p:nvCxnSpPr>
        <p:spPr>
          <a:xfrm>
            <a:off x="1979712" y="4803998"/>
            <a:ext cx="698477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22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31990"/>
            <a:ext cx="5120208" cy="411509"/>
          </a:xfrm>
        </p:spPr>
        <p:txBody>
          <a:bodyPr/>
          <a:lstStyle/>
          <a:p>
            <a:r>
              <a:rPr lang="es-ES" dirty="0"/>
              <a:t>Servicios de </a:t>
            </a:r>
            <a:r>
              <a:rPr lang="es-ES" dirty="0" err="1"/>
              <a:t>ITACyL</a:t>
            </a:r>
            <a:r>
              <a:rPr lang="es-ES" dirty="0"/>
              <a:t> para el desarrollo de la Agricultura de precisión</a:t>
            </a:r>
          </a:p>
        </p:txBody>
      </p:sp>
      <p:pic>
        <p:nvPicPr>
          <p:cNvPr id="9" name="Imagen 5">
            <a:extLst>
              <a:ext uri="{FF2B5EF4-FFF2-40B4-BE49-F238E27FC236}">
                <a16:creationId xmlns:a16="http://schemas.microsoft.com/office/drawing/2014/main" id="{6FF58992-C777-4643-B466-9588E07DA8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98" t="7104" b="-10101"/>
          <a:stretch>
            <a:fillRect/>
          </a:stretch>
        </p:blipFill>
        <p:spPr>
          <a:xfrm>
            <a:off x="6516216" y="0"/>
            <a:ext cx="2627784" cy="77155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3" name="12 Rectángulo"/>
          <p:cNvSpPr/>
          <p:nvPr/>
        </p:nvSpPr>
        <p:spPr>
          <a:xfrm>
            <a:off x="1043608" y="843558"/>
            <a:ext cx="42717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457200">
              <a:spcBef>
                <a:spcPct val="0"/>
              </a:spcBef>
              <a:defRPr/>
            </a:pPr>
            <a:r>
              <a:rPr lang="es-ES" sz="2400" b="1" dirty="0">
                <a:ln w="3175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Rentabilidad de los </a:t>
            </a:r>
            <a:r>
              <a:rPr lang="es-ES" sz="2400" b="1" dirty="0" err="1">
                <a:ln w="3175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autoguiados</a:t>
            </a:r>
            <a:endParaRPr lang="en-US" sz="2400" b="1" dirty="0">
              <a:ln w="3175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accent3">
                  <a:lumMod val="60000"/>
                  <a:lumOff val="40000"/>
                </a:schemeClr>
              </a:solidFill>
              <a:effectLst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179512" y="0"/>
            <a:ext cx="19220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 err="1">
                <a:ln>
                  <a:solidFill>
                    <a:prstClr val="black"/>
                  </a:solidFill>
                </a:ln>
                <a:solidFill>
                  <a:srgbClr val="FFC000"/>
                </a:solidFill>
              </a:rPr>
              <a:t>Autoguiado</a:t>
            </a:r>
            <a:endParaRPr lang="es-ES" sz="2800" b="1" dirty="0">
              <a:ln>
                <a:solidFill>
                  <a:prstClr val="black"/>
                </a:solidFill>
              </a:ln>
              <a:solidFill>
                <a:srgbClr val="FFC000"/>
              </a:solidFill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95736" y="1275606"/>
            <a:ext cx="5481877" cy="3490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195808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2" name="AutoShape 4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4555949"/>
            <a:ext cx="1656184" cy="587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7 Conector recto"/>
          <p:cNvCxnSpPr/>
          <p:nvPr/>
        </p:nvCxnSpPr>
        <p:spPr>
          <a:xfrm>
            <a:off x="1979712" y="4803998"/>
            <a:ext cx="698477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23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31990"/>
            <a:ext cx="5120208" cy="411509"/>
          </a:xfrm>
        </p:spPr>
        <p:txBody>
          <a:bodyPr/>
          <a:lstStyle/>
          <a:p>
            <a:r>
              <a:rPr lang="es-ES" dirty="0"/>
              <a:t>Servicios de </a:t>
            </a:r>
            <a:r>
              <a:rPr lang="es-ES" dirty="0" err="1"/>
              <a:t>ITACyL</a:t>
            </a:r>
            <a:r>
              <a:rPr lang="es-ES" dirty="0"/>
              <a:t> para el desarrollo de la Agricultura de precisión</a:t>
            </a:r>
          </a:p>
        </p:txBody>
      </p:sp>
      <p:pic>
        <p:nvPicPr>
          <p:cNvPr id="9" name="Imagen 5">
            <a:extLst>
              <a:ext uri="{FF2B5EF4-FFF2-40B4-BE49-F238E27FC236}">
                <a16:creationId xmlns:a16="http://schemas.microsoft.com/office/drawing/2014/main" id="{6FF58992-C777-4643-B466-9588E07DA8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98" t="7104" b="-10101"/>
          <a:stretch>
            <a:fillRect/>
          </a:stretch>
        </p:blipFill>
        <p:spPr>
          <a:xfrm>
            <a:off x="6516216" y="0"/>
            <a:ext cx="2627784" cy="77155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3" name="12 Rectángulo"/>
          <p:cNvSpPr/>
          <p:nvPr/>
        </p:nvSpPr>
        <p:spPr>
          <a:xfrm>
            <a:off x="1043608" y="699542"/>
            <a:ext cx="42717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457200">
              <a:spcBef>
                <a:spcPct val="0"/>
              </a:spcBef>
              <a:defRPr/>
            </a:pPr>
            <a:r>
              <a:rPr lang="es-ES" sz="2400" b="1" dirty="0">
                <a:ln w="3175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Rentabilidad de los </a:t>
            </a:r>
            <a:r>
              <a:rPr lang="es-ES" sz="2400" b="1" dirty="0" err="1">
                <a:ln w="3175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autoguiados</a:t>
            </a:r>
            <a:endParaRPr lang="en-US" sz="2400" b="1" dirty="0">
              <a:ln w="3175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accent3">
                  <a:lumMod val="60000"/>
                  <a:lumOff val="40000"/>
                </a:schemeClr>
              </a:solidFill>
              <a:effectLst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179512" y="0"/>
            <a:ext cx="19220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 err="1">
                <a:ln>
                  <a:solidFill>
                    <a:prstClr val="black"/>
                  </a:solidFill>
                </a:ln>
                <a:solidFill>
                  <a:srgbClr val="FFC000"/>
                </a:solidFill>
              </a:rPr>
              <a:t>Autoguiado</a:t>
            </a:r>
            <a:endParaRPr lang="es-ES" sz="2800" b="1" dirty="0">
              <a:ln>
                <a:solidFill>
                  <a:prstClr val="black"/>
                </a:solidFill>
              </a:ln>
              <a:solidFill>
                <a:srgbClr val="FFC000"/>
              </a:solidFill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35696" y="1203598"/>
            <a:ext cx="6964487" cy="3333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195808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2" name="AutoShape 4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4555949"/>
            <a:ext cx="1656184" cy="587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7 Conector recto"/>
          <p:cNvCxnSpPr/>
          <p:nvPr/>
        </p:nvCxnSpPr>
        <p:spPr>
          <a:xfrm>
            <a:off x="1979712" y="4803998"/>
            <a:ext cx="698477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24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31990"/>
            <a:ext cx="5120208" cy="411509"/>
          </a:xfrm>
        </p:spPr>
        <p:txBody>
          <a:bodyPr/>
          <a:lstStyle/>
          <a:p>
            <a:r>
              <a:rPr lang="es-ES" dirty="0"/>
              <a:t>Servicios de </a:t>
            </a:r>
            <a:r>
              <a:rPr lang="es-ES" dirty="0" err="1"/>
              <a:t>ITACyL</a:t>
            </a:r>
            <a:r>
              <a:rPr lang="es-ES" dirty="0"/>
              <a:t> para el desarrollo de la Agricultura de precisión</a:t>
            </a:r>
          </a:p>
        </p:txBody>
      </p:sp>
      <p:pic>
        <p:nvPicPr>
          <p:cNvPr id="9" name="Imagen 5">
            <a:extLst>
              <a:ext uri="{FF2B5EF4-FFF2-40B4-BE49-F238E27FC236}">
                <a16:creationId xmlns:a16="http://schemas.microsoft.com/office/drawing/2014/main" id="{6FF58992-C777-4643-B466-9588E07DA8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98" t="7104" b="-10101"/>
          <a:stretch>
            <a:fillRect/>
          </a:stretch>
        </p:blipFill>
        <p:spPr>
          <a:xfrm>
            <a:off x="6516216" y="0"/>
            <a:ext cx="2627784" cy="77155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3" name="Marcador de contenido 2">
            <a:extLst>
              <a:ext uri="{FF2B5EF4-FFF2-40B4-BE49-F238E27FC236}">
                <a16:creationId xmlns:a16="http://schemas.microsoft.com/office/drawing/2014/main" id="{E1584CF8-E5AC-4ECA-8AFC-24041AD4B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584" y="1779662"/>
            <a:ext cx="7993063" cy="2087562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s-ES" sz="2000" dirty="0"/>
              <a:t>Muchas diferencias de precios en el mercado (incluido </a:t>
            </a:r>
            <a:r>
              <a:rPr lang="es-ES" sz="2000" dirty="0" err="1"/>
              <a:t>sw</a:t>
            </a:r>
            <a:r>
              <a:rPr lang="es-ES" sz="2000" dirty="0"/>
              <a:t> libre). Analizar bien las prestaciones.</a:t>
            </a:r>
          </a:p>
          <a:p>
            <a:pPr>
              <a:lnSpc>
                <a:spcPct val="150000"/>
              </a:lnSpc>
            </a:pPr>
            <a:r>
              <a:rPr lang="es-ES" sz="2000" dirty="0"/>
              <a:t>RTK ya no es un problema de precio en el autoguiado</a:t>
            </a:r>
          </a:p>
          <a:p>
            <a:pPr>
              <a:lnSpc>
                <a:spcPct val="150000"/>
              </a:lnSpc>
            </a:pPr>
            <a:r>
              <a:rPr lang="es-ES" sz="2000" dirty="0"/>
              <a:t>Lo mejor es RTK con controlador hidráulico</a:t>
            </a:r>
          </a:p>
          <a:p>
            <a:pPr>
              <a:lnSpc>
                <a:spcPct val="150000"/>
              </a:lnSpc>
            </a:pPr>
            <a:r>
              <a:rPr lang="es-ES" sz="2000" dirty="0"/>
              <a:t>La inversión se amortiza rápidamente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1331640" y="915566"/>
            <a:ext cx="288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</a:rPr>
              <a:t>Notas para recordar: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224" y="2355726"/>
            <a:ext cx="2058987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Rectángulo"/>
          <p:cNvSpPr/>
          <p:nvPr/>
        </p:nvSpPr>
        <p:spPr>
          <a:xfrm>
            <a:off x="179512" y="0"/>
            <a:ext cx="19220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 err="1">
                <a:ln>
                  <a:solidFill>
                    <a:prstClr val="black"/>
                  </a:solidFill>
                </a:ln>
                <a:solidFill>
                  <a:srgbClr val="FFC000"/>
                </a:solidFill>
              </a:rPr>
              <a:t>Autoguiado</a:t>
            </a:r>
            <a:endParaRPr lang="es-ES" sz="2800" b="1" dirty="0">
              <a:ln>
                <a:solidFill>
                  <a:prstClr val="black"/>
                </a:solidFill>
              </a:ln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5808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2" name="AutoShape 4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4555949"/>
            <a:ext cx="1656184" cy="587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7 Conector recto"/>
          <p:cNvCxnSpPr/>
          <p:nvPr/>
        </p:nvCxnSpPr>
        <p:spPr>
          <a:xfrm>
            <a:off x="1979712" y="4803998"/>
            <a:ext cx="698477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25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31990"/>
            <a:ext cx="5120208" cy="411509"/>
          </a:xfrm>
        </p:spPr>
        <p:txBody>
          <a:bodyPr/>
          <a:lstStyle/>
          <a:p>
            <a:r>
              <a:rPr lang="es-ES" dirty="0"/>
              <a:t>Servicios de </a:t>
            </a:r>
            <a:r>
              <a:rPr lang="es-ES" dirty="0" err="1"/>
              <a:t>ITACyL</a:t>
            </a:r>
            <a:r>
              <a:rPr lang="es-ES" dirty="0"/>
              <a:t> para el desarrollo de la Agricultura de precisión</a:t>
            </a:r>
          </a:p>
        </p:txBody>
      </p:sp>
      <p:sp>
        <p:nvSpPr>
          <p:cNvPr id="17" name="Título 3">
            <a:extLst>
              <a:ext uri="{FF2B5EF4-FFF2-40B4-BE49-F238E27FC236}">
                <a16:creationId xmlns:a16="http://schemas.microsoft.com/office/drawing/2014/main" id="{EA685C52-50CE-4A44-9B1A-ABBAD6CE61C1}"/>
              </a:ext>
            </a:extLst>
          </p:cNvPr>
          <p:cNvSpPr>
            <a:spLocks noGrp="1"/>
          </p:cNvSpPr>
          <p:nvPr/>
        </p:nvSpPr>
        <p:spPr>
          <a:xfrm>
            <a:off x="1619672" y="2067694"/>
            <a:ext cx="6048672" cy="62764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en-US" sz="4000" b="1" kern="1200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3600" dirty="0">
                <a:effectLst/>
              </a:rPr>
              <a:t>Control de secciones</a:t>
            </a:r>
          </a:p>
          <a:p>
            <a:pPr algn="ctr"/>
            <a:endParaRPr lang="es-ES" sz="3600" dirty="0">
              <a:effectLst/>
            </a:endParaRPr>
          </a:p>
        </p:txBody>
      </p:sp>
      <p:pic>
        <p:nvPicPr>
          <p:cNvPr id="19" name="Imagen 5">
            <a:extLst>
              <a:ext uri="{FF2B5EF4-FFF2-40B4-BE49-F238E27FC236}">
                <a16:creationId xmlns:a16="http://schemas.microsoft.com/office/drawing/2014/main" id="{6FF58992-C777-4643-B466-9588E07DA8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98" t="7104" b="-10101"/>
          <a:stretch>
            <a:fillRect/>
          </a:stretch>
        </p:blipFill>
        <p:spPr>
          <a:xfrm>
            <a:off x="6516216" y="0"/>
            <a:ext cx="2627784" cy="77155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0195808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2" name="AutoShape 4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4555949"/>
            <a:ext cx="1656184" cy="587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7 Conector recto"/>
          <p:cNvCxnSpPr/>
          <p:nvPr/>
        </p:nvCxnSpPr>
        <p:spPr>
          <a:xfrm>
            <a:off x="1979712" y="4803998"/>
            <a:ext cx="698477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26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31990"/>
            <a:ext cx="5120208" cy="411509"/>
          </a:xfrm>
        </p:spPr>
        <p:txBody>
          <a:bodyPr/>
          <a:lstStyle/>
          <a:p>
            <a:r>
              <a:rPr lang="es-ES" dirty="0"/>
              <a:t>Servicios de </a:t>
            </a:r>
            <a:r>
              <a:rPr lang="es-ES" dirty="0" err="1"/>
              <a:t>ITACyL</a:t>
            </a:r>
            <a:r>
              <a:rPr lang="es-ES" dirty="0"/>
              <a:t> para el desarrollo de la Agricultura de precisión</a:t>
            </a:r>
          </a:p>
        </p:txBody>
      </p:sp>
      <p:pic>
        <p:nvPicPr>
          <p:cNvPr id="9" name="Imagen 5">
            <a:extLst>
              <a:ext uri="{FF2B5EF4-FFF2-40B4-BE49-F238E27FC236}">
                <a16:creationId xmlns:a16="http://schemas.microsoft.com/office/drawing/2014/main" id="{6FF58992-C777-4643-B466-9588E07DA8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98" t="7104" b="-10101"/>
          <a:stretch>
            <a:fillRect/>
          </a:stretch>
        </p:blipFill>
        <p:spPr>
          <a:xfrm>
            <a:off x="6516216" y="0"/>
            <a:ext cx="2627784" cy="77155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9 Rectángulo"/>
          <p:cNvSpPr/>
          <p:nvPr/>
        </p:nvSpPr>
        <p:spPr>
          <a:xfrm>
            <a:off x="611560" y="699542"/>
            <a:ext cx="756084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s-ES" dirty="0"/>
              <a:t>Elimina aplicaciones de inputs (fitosanitarios, fertilizantes, semillas) en zonas ya pasadas para evitar solapes y en zonas prohibidas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s-ES" dirty="0"/>
              <a:t>De especial interés en máquinas muy anchas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s-ES" dirty="0"/>
              <a:t>Paso siguiente a un </a:t>
            </a:r>
            <a:r>
              <a:rPr lang="es-ES" dirty="0" err="1"/>
              <a:t>autoguiado</a:t>
            </a:r>
            <a:r>
              <a:rPr lang="es-ES" dirty="0"/>
              <a:t> o asistente al guiado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s-ES" dirty="0"/>
              <a:t>Ahorro de un 5-8% de insumos</a:t>
            </a:r>
          </a:p>
        </p:txBody>
      </p:sp>
      <p:sp>
        <p:nvSpPr>
          <p:cNvPr id="13" name="12 Rectángulo"/>
          <p:cNvSpPr/>
          <p:nvPr/>
        </p:nvSpPr>
        <p:spPr>
          <a:xfrm>
            <a:off x="179512" y="0"/>
            <a:ext cx="32451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</a:rPr>
              <a:t>Control de secciones</a:t>
            </a:r>
          </a:p>
        </p:txBody>
      </p:sp>
      <p:pic>
        <p:nvPicPr>
          <p:cNvPr id="14" name="Picture 2" descr="https://cdn.ravenprecision.com/general-uploads/_910x540_fit_center-center/accuboom-spray-zone-910x500.png?mtime=20170926120717">
            <a:extLst>
              <a:ext uri="{FF2B5EF4-FFF2-40B4-BE49-F238E27FC236}">
                <a16:creationId xmlns:a16="http://schemas.microsoft.com/office/drawing/2014/main" id="{3D17F7DF-EADB-47D5-A3B6-E5BC9C9B7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931790"/>
            <a:ext cx="3314433" cy="1821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68344" y="1347614"/>
            <a:ext cx="965200" cy="97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195808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2" name="AutoShape 4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4555949"/>
            <a:ext cx="1656184" cy="587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7 Conector recto"/>
          <p:cNvCxnSpPr/>
          <p:nvPr/>
        </p:nvCxnSpPr>
        <p:spPr>
          <a:xfrm>
            <a:off x="1979712" y="4803998"/>
            <a:ext cx="698477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27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31990"/>
            <a:ext cx="5120208" cy="411509"/>
          </a:xfrm>
        </p:spPr>
        <p:txBody>
          <a:bodyPr/>
          <a:lstStyle/>
          <a:p>
            <a:r>
              <a:rPr lang="es-ES" dirty="0"/>
              <a:t>Servicios de </a:t>
            </a:r>
            <a:r>
              <a:rPr lang="es-ES" dirty="0" err="1"/>
              <a:t>ITACyL</a:t>
            </a:r>
            <a:r>
              <a:rPr lang="es-ES" dirty="0"/>
              <a:t> para el desarrollo de la Agricultura de precisión</a:t>
            </a:r>
          </a:p>
        </p:txBody>
      </p:sp>
      <p:sp>
        <p:nvSpPr>
          <p:cNvPr id="17" name="Título 3">
            <a:extLst>
              <a:ext uri="{FF2B5EF4-FFF2-40B4-BE49-F238E27FC236}">
                <a16:creationId xmlns:a16="http://schemas.microsoft.com/office/drawing/2014/main" id="{EA685C52-50CE-4A44-9B1A-ABBAD6CE61C1}"/>
              </a:ext>
            </a:extLst>
          </p:cNvPr>
          <p:cNvSpPr>
            <a:spLocks noGrp="1"/>
          </p:cNvSpPr>
          <p:nvPr/>
        </p:nvSpPr>
        <p:spPr>
          <a:xfrm>
            <a:off x="1619672" y="2067694"/>
            <a:ext cx="6048672" cy="62764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en-US" sz="4000" b="1" kern="1200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3600" dirty="0">
                <a:effectLst/>
              </a:rPr>
              <a:t>Dosificación variable de insumos</a:t>
            </a:r>
          </a:p>
          <a:p>
            <a:pPr algn="ctr"/>
            <a:endParaRPr lang="es-ES" sz="3600" dirty="0">
              <a:effectLst/>
            </a:endParaRPr>
          </a:p>
        </p:txBody>
      </p:sp>
      <p:pic>
        <p:nvPicPr>
          <p:cNvPr id="19" name="Imagen 5">
            <a:extLst>
              <a:ext uri="{FF2B5EF4-FFF2-40B4-BE49-F238E27FC236}">
                <a16:creationId xmlns:a16="http://schemas.microsoft.com/office/drawing/2014/main" id="{6FF58992-C777-4643-B466-9588E07DA8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98" t="7104" b="-10101"/>
          <a:stretch>
            <a:fillRect/>
          </a:stretch>
        </p:blipFill>
        <p:spPr>
          <a:xfrm>
            <a:off x="6516216" y="0"/>
            <a:ext cx="2627784" cy="77155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0195808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2" name="AutoShape 4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4555949"/>
            <a:ext cx="1656184" cy="587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7 Conector recto"/>
          <p:cNvCxnSpPr/>
          <p:nvPr/>
        </p:nvCxnSpPr>
        <p:spPr>
          <a:xfrm>
            <a:off x="1979712" y="4803998"/>
            <a:ext cx="698477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28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31990"/>
            <a:ext cx="5120208" cy="411509"/>
          </a:xfrm>
        </p:spPr>
        <p:txBody>
          <a:bodyPr/>
          <a:lstStyle/>
          <a:p>
            <a:r>
              <a:rPr lang="es-ES" dirty="0"/>
              <a:t>Servicios de </a:t>
            </a:r>
            <a:r>
              <a:rPr lang="es-ES" dirty="0" err="1"/>
              <a:t>ITACyL</a:t>
            </a:r>
            <a:r>
              <a:rPr lang="es-ES" dirty="0"/>
              <a:t> para el desarrollo de la Agricultura de precisión</a:t>
            </a:r>
          </a:p>
        </p:txBody>
      </p:sp>
      <p:pic>
        <p:nvPicPr>
          <p:cNvPr id="9" name="Imagen 5">
            <a:extLst>
              <a:ext uri="{FF2B5EF4-FFF2-40B4-BE49-F238E27FC236}">
                <a16:creationId xmlns:a16="http://schemas.microsoft.com/office/drawing/2014/main" id="{6FF58992-C777-4643-B466-9588E07DA8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98" t="7104" b="-10101"/>
          <a:stretch>
            <a:fillRect/>
          </a:stretch>
        </p:blipFill>
        <p:spPr>
          <a:xfrm>
            <a:off x="6516216" y="0"/>
            <a:ext cx="2627784" cy="77155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3" name="12 Rectángulo"/>
          <p:cNvSpPr/>
          <p:nvPr/>
        </p:nvSpPr>
        <p:spPr>
          <a:xfrm>
            <a:off x="179512" y="0"/>
            <a:ext cx="50456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</a:rPr>
              <a:t>Dosificación variable de insumos</a:t>
            </a:r>
          </a:p>
        </p:txBody>
      </p:sp>
      <p:sp>
        <p:nvSpPr>
          <p:cNvPr id="14" name="13 Rectángulo"/>
          <p:cNvSpPr/>
          <p:nvPr/>
        </p:nvSpPr>
        <p:spPr>
          <a:xfrm>
            <a:off x="467544" y="925146"/>
            <a:ext cx="6390456" cy="3188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2000" dirty="0"/>
              <a:t>Reducción de costes mediante optimización del potencial productivo de diferentes partes de la parcela (unidades de manejo).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2000" dirty="0"/>
              <a:t>De gran interés para inputs de coste elevado.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2000" dirty="0"/>
              <a:t>Opciones:</a:t>
            </a:r>
          </a:p>
          <a:p>
            <a:pPr lvl="1">
              <a:lnSpc>
                <a:spcPct val="150000"/>
              </a:lnSpc>
            </a:pPr>
            <a:r>
              <a:rPr lang="es-ES" dirty="0"/>
              <a:t>- Basada en mapas de prescripción</a:t>
            </a:r>
          </a:p>
          <a:p>
            <a:pPr lvl="1">
              <a:lnSpc>
                <a:spcPct val="150000"/>
              </a:lnSpc>
            </a:pPr>
            <a:r>
              <a:rPr lang="es-ES" dirty="0"/>
              <a:t>- Basada en sensores en tiempo real</a:t>
            </a:r>
          </a:p>
        </p:txBody>
      </p:sp>
      <p:pic>
        <p:nvPicPr>
          <p:cNvPr id="15" name="Imagen 6">
            <a:extLst>
              <a:ext uri="{FF2B5EF4-FFF2-40B4-BE49-F238E27FC236}">
                <a16:creationId xmlns:a16="http://schemas.microsoft.com/office/drawing/2014/main" id="{B73D6597-0A4F-4AD8-93BD-674FD57FC31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2283718"/>
            <a:ext cx="2749341" cy="1944216"/>
          </a:xfrm>
          <a:prstGeom prst="rect">
            <a:avLst/>
          </a:prstGeom>
        </p:spPr>
      </p:pic>
      <p:pic>
        <p:nvPicPr>
          <p:cNvPr id="16" name="Imagen 1">
            <a:extLst>
              <a:ext uri="{FF2B5EF4-FFF2-40B4-BE49-F238E27FC236}">
                <a16:creationId xmlns:a16="http://schemas.microsoft.com/office/drawing/2014/main" id="{AABE0136-0303-4FE6-9D68-875AEA4792D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/>
          <a:srcRect l="56838" t="29254"/>
          <a:stretch/>
        </p:blipFill>
        <p:spPr>
          <a:xfrm>
            <a:off x="7452320" y="843558"/>
            <a:ext cx="1340595" cy="1255009"/>
          </a:xfrm>
          <a:prstGeom prst="rect">
            <a:avLst/>
          </a:prstGeom>
        </p:spPr>
      </p:pic>
      <p:pic>
        <p:nvPicPr>
          <p:cNvPr id="17" name="Imagen 18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44008" y="3435846"/>
            <a:ext cx="1535058" cy="1250017"/>
          </a:xfrm>
          <a:prstGeom prst="rect">
            <a:avLst/>
          </a:prstGeom>
        </p:spPr>
      </p:pic>
      <p:sp>
        <p:nvSpPr>
          <p:cNvPr id="18" name="17 Rectángulo"/>
          <p:cNvSpPr/>
          <p:nvPr/>
        </p:nvSpPr>
        <p:spPr>
          <a:xfrm>
            <a:off x="2555776" y="699542"/>
            <a:ext cx="31568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ln w="3175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</a:rPr>
              <a:t>Variable </a:t>
            </a:r>
            <a:r>
              <a:rPr lang="es-ES" b="1" dirty="0" err="1">
                <a:ln w="3175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</a:rPr>
              <a:t>Rate</a:t>
            </a:r>
            <a:r>
              <a:rPr lang="es-ES" b="1" dirty="0">
                <a:ln w="3175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s-ES" b="1" dirty="0" err="1">
                <a:ln w="3175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</a:rPr>
              <a:t>Technology</a:t>
            </a:r>
            <a:r>
              <a:rPr lang="es-ES" b="1" dirty="0">
                <a:ln w="3175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</a:rPr>
              <a:t> (VRT)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195808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2" name="AutoShape 4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4555949"/>
            <a:ext cx="1656184" cy="587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7 Conector recto"/>
          <p:cNvCxnSpPr/>
          <p:nvPr/>
        </p:nvCxnSpPr>
        <p:spPr>
          <a:xfrm>
            <a:off x="1979712" y="4803998"/>
            <a:ext cx="698477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29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31990"/>
            <a:ext cx="5120208" cy="411509"/>
          </a:xfrm>
        </p:spPr>
        <p:txBody>
          <a:bodyPr/>
          <a:lstStyle/>
          <a:p>
            <a:r>
              <a:rPr lang="es-ES" dirty="0"/>
              <a:t>Servicios de </a:t>
            </a:r>
            <a:r>
              <a:rPr lang="es-ES" dirty="0" err="1"/>
              <a:t>ITACyL</a:t>
            </a:r>
            <a:r>
              <a:rPr lang="es-ES" dirty="0"/>
              <a:t> para el desarrollo de la Agricultura de precisión</a:t>
            </a:r>
          </a:p>
        </p:txBody>
      </p:sp>
      <p:pic>
        <p:nvPicPr>
          <p:cNvPr id="9" name="Imagen 5">
            <a:extLst>
              <a:ext uri="{FF2B5EF4-FFF2-40B4-BE49-F238E27FC236}">
                <a16:creationId xmlns:a16="http://schemas.microsoft.com/office/drawing/2014/main" id="{6FF58992-C777-4643-B466-9588E07DA8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98" t="7104" b="-10101"/>
          <a:stretch>
            <a:fillRect/>
          </a:stretch>
        </p:blipFill>
        <p:spPr>
          <a:xfrm>
            <a:off x="6516216" y="0"/>
            <a:ext cx="2627784" cy="77155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9 Rectángulo"/>
          <p:cNvSpPr/>
          <p:nvPr/>
        </p:nvSpPr>
        <p:spPr>
          <a:xfrm>
            <a:off x="179512" y="0"/>
            <a:ext cx="50456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</a:rPr>
              <a:t>Dosificación variable de insumos</a:t>
            </a:r>
          </a:p>
        </p:txBody>
      </p:sp>
      <p:sp>
        <p:nvSpPr>
          <p:cNvPr id="13" name="Marcador de contenido 2">
            <a:extLst>
              <a:ext uri="{FF2B5EF4-FFF2-40B4-BE49-F238E27FC236}">
                <a16:creationId xmlns:a16="http://schemas.microsoft.com/office/drawing/2014/main" id="{DFCC1BAE-B812-4541-973D-2963078220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640" y="1275606"/>
            <a:ext cx="2664296" cy="1656184"/>
          </a:xfrm>
        </p:spPr>
        <p:txBody>
          <a:bodyPr>
            <a:normAutofit/>
          </a:bodyPr>
          <a:lstStyle/>
          <a:p>
            <a:r>
              <a:rPr lang="es-ES" sz="2000" dirty="0"/>
              <a:t>Semilla</a:t>
            </a:r>
          </a:p>
          <a:p>
            <a:r>
              <a:rPr lang="es-ES" sz="2000" dirty="0"/>
              <a:t>Fertilizante</a:t>
            </a:r>
          </a:p>
          <a:p>
            <a:r>
              <a:rPr lang="es-ES" sz="2000" dirty="0"/>
              <a:t>Fitosanitarios</a:t>
            </a:r>
          </a:p>
          <a:p>
            <a:r>
              <a:rPr lang="es-ES" sz="2000" dirty="0"/>
              <a:t>Agua</a:t>
            </a:r>
          </a:p>
        </p:txBody>
      </p:sp>
      <p:pic>
        <p:nvPicPr>
          <p:cNvPr id="14" name="Imagen 4">
            <a:extLst>
              <a:ext uri="{FF2B5EF4-FFF2-40B4-BE49-F238E27FC236}">
                <a16:creationId xmlns:a16="http://schemas.microsoft.com/office/drawing/2014/main" id="{F5CBE787-FD09-40D7-B9DF-5DC98E3B307B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75656" y="3075806"/>
            <a:ext cx="3372544" cy="1384591"/>
          </a:xfrm>
          <a:prstGeom prst="rect">
            <a:avLst/>
          </a:prstGeom>
        </p:spPr>
      </p:pic>
      <p:pic>
        <p:nvPicPr>
          <p:cNvPr id="15" name="Imagen 5">
            <a:extLst>
              <a:ext uri="{FF2B5EF4-FFF2-40B4-BE49-F238E27FC236}">
                <a16:creationId xmlns:a16="http://schemas.microsoft.com/office/drawing/2014/main" id="{ABE2381B-2F2B-43D3-BCFD-08A5B3AF1B31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84168" y="1131590"/>
            <a:ext cx="2520280" cy="1864417"/>
          </a:xfrm>
          <a:prstGeom prst="rect">
            <a:avLst/>
          </a:prstGeom>
        </p:spPr>
      </p:pic>
      <p:pic>
        <p:nvPicPr>
          <p:cNvPr id="16" name="Picture 4" descr="Riego con caudal variable (VRI) de Valley">
            <a:extLst>
              <a:ext uri="{FF2B5EF4-FFF2-40B4-BE49-F238E27FC236}">
                <a16:creationId xmlns:a16="http://schemas.microsoft.com/office/drawing/2014/main" id="{D7826C09-EF9C-465A-A2E5-8800B460B3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87"/>
          <a:stretch/>
        </p:blipFill>
        <p:spPr bwMode="auto">
          <a:xfrm>
            <a:off x="5436096" y="3219822"/>
            <a:ext cx="2952328" cy="1243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16 Rectángulo"/>
          <p:cNvSpPr/>
          <p:nvPr/>
        </p:nvSpPr>
        <p:spPr>
          <a:xfrm>
            <a:off x="1115616" y="843558"/>
            <a:ext cx="39199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ln w="3175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</a:rPr>
              <a:t>¿Qué dosis se pueden variar?</a:t>
            </a:r>
            <a:endParaRPr lang="es-ES" sz="2400" dirty="0"/>
          </a:p>
        </p:txBody>
      </p:sp>
      <p:pic>
        <p:nvPicPr>
          <p:cNvPr id="18" name="Picture 2" descr="https://solagrupo.com/data/eshop/solagrupo/uploads/images/Apartats%20web/Elektra/Element%20elektra.jpg">
            <a:extLst>
              <a:ext uri="{FF2B5EF4-FFF2-40B4-BE49-F238E27FC236}">
                <a16:creationId xmlns:a16="http://schemas.microsoft.com/office/drawing/2014/main" id="{EC2F37FC-10A8-43A6-ABF9-08911CE0E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347614"/>
            <a:ext cx="1944216" cy="1464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95808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2" name="AutoShape 4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4555949"/>
            <a:ext cx="1656184" cy="587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7 Conector recto"/>
          <p:cNvCxnSpPr/>
          <p:nvPr/>
        </p:nvCxnSpPr>
        <p:spPr>
          <a:xfrm>
            <a:off x="1979712" y="4803998"/>
            <a:ext cx="698477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30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31990"/>
            <a:ext cx="5120208" cy="411509"/>
          </a:xfrm>
        </p:spPr>
        <p:txBody>
          <a:bodyPr/>
          <a:lstStyle/>
          <a:p>
            <a:r>
              <a:rPr lang="es-ES" dirty="0"/>
              <a:t>Servicios de </a:t>
            </a:r>
            <a:r>
              <a:rPr lang="es-ES" dirty="0" err="1"/>
              <a:t>ITACyL</a:t>
            </a:r>
            <a:r>
              <a:rPr lang="es-ES" dirty="0"/>
              <a:t> para el desarrollo de la Agricultura de precisión</a:t>
            </a:r>
          </a:p>
        </p:txBody>
      </p:sp>
      <p:pic>
        <p:nvPicPr>
          <p:cNvPr id="9" name="Imagen 5">
            <a:extLst>
              <a:ext uri="{FF2B5EF4-FFF2-40B4-BE49-F238E27FC236}">
                <a16:creationId xmlns:a16="http://schemas.microsoft.com/office/drawing/2014/main" id="{6FF58992-C777-4643-B466-9588E07DA8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98" t="7104" b="-10101"/>
          <a:stretch>
            <a:fillRect/>
          </a:stretch>
        </p:blipFill>
        <p:spPr>
          <a:xfrm>
            <a:off x="6516216" y="0"/>
            <a:ext cx="2627784" cy="77155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9 Rectángulo"/>
          <p:cNvSpPr/>
          <p:nvPr/>
        </p:nvSpPr>
        <p:spPr>
          <a:xfrm>
            <a:off x="179512" y="0"/>
            <a:ext cx="50456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</a:rPr>
              <a:t>Dosificación variable de insumos</a:t>
            </a:r>
          </a:p>
        </p:txBody>
      </p:sp>
      <p:sp>
        <p:nvSpPr>
          <p:cNvPr id="17" name="16 Rectángulo"/>
          <p:cNvSpPr/>
          <p:nvPr/>
        </p:nvSpPr>
        <p:spPr>
          <a:xfrm>
            <a:off x="1115616" y="555526"/>
            <a:ext cx="40768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ln w="3175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</a:rPr>
              <a:t>Tipos de dosificación variable</a:t>
            </a:r>
            <a:endParaRPr lang="es-ES" sz="2400" dirty="0"/>
          </a:p>
        </p:txBody>
      </p:sp>
      <p:pic>
        <p:nvPicPr>
          <p:cNvPr id="19" name="Imagen 7">
            <a:extLst>
              <a:ext uri="{FF2B5EF4-FFF2-40B4-BE49-F238E27FC236}">
                <a16:creationId xmlns:a16="http://schemas.microsoft.com/office/drawing/2014/main" id="{81673F9E-29E9-472B-93A9-274942415BC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3649675" y="3134037"/>
            <a:ext cx="1340598" cy="1944217"/>
          </a:xfrm>
          <a:prstGeom prst="rect">
            <a:avLst/>
          </a:prstGeom>
        </p:spPr>
      </p:pic>
      <p:sp>
        <p:nvSpPr>
          <p:cNvPr id="20" name="Marcador de texto 14">
            <a:extLst>
              <a:ext uri="{FF2B5EF4-FFF2-40B4-BE49-F238E27FC236}">
                <a16:creationId xmlns:a16="http://schemas.microsoft.com/office/drawing/2014/main" id="{DA59D398-682F-45B9-B706-08D894FF9FB9}"/>
              </a:ext>
            </a:extLst>
          </p:cNvPr>
          <p:cNvSpPr txBox="1">
            <a:spLocks/>
          </p:cNvSpPr>
          <p:nvPr/>
        </p:nvSpPr>
        <p:spPr>
          <a:xfrm>
            <a:off x="251520" y="1131590"/>
            <a:ext cx="4120896" cy="576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Basada en mapas</a:t>
            </a:r>
          </a:p>
        </p:txBody>
      </p:sp>
      <p:sp>
        <p:nvSpPr>
          <p:cNvPr id="21" name="Marcador de contenido 15">
            <a:extLst>
              <a:ext uri="{FF2B5EF4-FFF2-40B4-BE49-F238E27FC236}">
                <a16:creationId xmlns:a16="http://schemas.microsoft.com/office/drawing/2014/main" id="{0B122075-5386-41F0-A057-3CA3814A17F3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179512" y="1491630"/>
            <a:ext cx="4680520" cy="280831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s-ES" sz="1600" dirty="0"/>
              <a:t>Un mapa con las diferentes zonas </a:t>
            </a:r>
            <a:r>
              <a:rPr lang="es-ES" sz="1600" b="1" dirty="0"/>
              <a:t>elaborado previamente</a:t>
            </a:r>
            <a:r>
              <a:rPr lang="es-ES" sz="1600" dirty="0"/>
              <a:t> en un Sistema de Información Geográfica se carga en la máquina. La información también procede de sensores, pero hay un procesado intermedio</a:t>
            </a:r>
          </a:p>
          <a:p>
            <a:pPr>
              <a:buFont typeface="+mj-lt"/>
              <a:buAutoNum type="arabicPeriod"/>
            </a:pPr>
            <a:r>
              <a:rPr lang="es-ES" sz="1600" dirty="0"/>
              <a:t>La pantalla de la máquina según circula sobre el mapa lo consulta en función de la ubicación GNSS.</a:t>
            </a:r>
          </a:p>
          <a:p>
            <a:pPr>
              <a:buFont typeface="+mj-lt"/>
              <a:buAutoNum type="arabicPeriod"/>
            </a:pPr>
            <a:r>
              <a:rPr lang="es-ES" sz="1600" dirty="0"/>
              <a:t>La pantalla comanda la máquina que realiza la aplicación (ISOBUS).</a:t>
            </a:r>
          </a:p>
        </p:txBody>
      </p:sp>
      <p:sp>
        <p:nvSpPr>
          <p:cNvPr id="22" name="Marcador de texto 16">
            <a:extLst>
              <a:ext uri="{FF2B5EF4-FFF2-40B4-BE49-F238E27FC236}">
                <a16:creationId xmlns:a16="http://schemas.microsoft.com/office/drawing/2014/main" id="{BD387C6B-460D-4028-8EFC-664129485DE0}"/>
              </a:ext>
            </a:extLst>
          </p:cNvPr>
          <p:cNvSpPr txBox="1">
            <a:spLocks/>
          </p:cNvSpPr>
          <p:nvPr/>
        </p:nvSpPr>
        <p:spPr>
          <a:xfrm>
            <a:off x="5148064" y="1059582"/>
            <a:ext cx="4120896" cy="576262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Basada en sensores</a:t>
            </a:r>
          </a:p>
        </p:txBody>
      </p:sp>
      <p:sp>
        <p:nvSpPr>
          <p:cNvPr id="23" name="Marcador de contenido 17">
            <a:extLst>
              <a:ext uri="{FF2B5EF4-FFF2-40B4-BE49-F238E27FC236}">
                <a16:creationId xmlns:a16="http://schemas.microsoft.com/office/drawing/2014/main" id="{54F35948-83A5-4186-B63A-C70EF1B06F85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5220072" y="1491630"/>
            <a:ext cx="3779912" cy="288032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Font typeface="+mj-lt"/>
              <a:buAutoNum type="arabicPeriod"/>
            </a:pPr>
            <a:r>
              <a:rPr lang="es-ES" sz="1600" dirty="0"/>
              <a:t>No requiere ni de mapa previo ni posicionamiento GNSS.</a:t>
            </a:r>
          </a:p>
          <a:p>
            <a:pPr>
              <a:buFont typeface="+mj-lt"/>
              <a:buAutoNum type="arabicPeriod"/>
            </a:pPr>
            <a:r>
              <a:rPr lang="es-ES" sz="1600" dirty="0"/>
              <a:t>Un sensor mide las propiedades del cultivo o el suelo sobre la marcha.</a:t>
            </a:r>
          </a:p>
          <a:p>
            <a:pPr>
              <a:buFont typeface="+mj-lt"/>
              <a:buAutoNum type="arabicPeriod"/>
            </a:pPr>
            <a:r>
              <a:rPr lang="es-ES" sz="1600" dirty="0"/>
              <a:t>Dependiendo del sensor es posible que haya que dar pasadas de calibración previas.</a:t>
            </a:r>
          </a:p>
          <a:p>
            <a:pPr>
              <a:buFont typeface="+mj-lt"/>
              <a:buAutoNum type="arabicPeriod"/>
            </a:pPr>
            <a:r>
              <a:rPr lang="es-ES" sz="1600" dirty="0"/>
              <a:t>El sensor directamente, o través de una pantalla, comanda la máquina que realiza la aplicación.</a:t>
            </a:r>
          </a:p>
        </p:txBody>
      </p:sp>
      <p:pic>
        <p:nvPicPr>
          <p:cNvPr id="24" name="Imagen 6">
            <a:extLst>
              <a:ext uri="{FF2B5EF4-FFF2-40B4-BE49-F238E27FC236}">
                <a16:creationId xmlns:a16="http://schemas.microsoft.com/office/drawing/2014/main" id="{DB05125D-247A-4F55-BE08-C2F63AA8B7E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6376" y="3939902"/>
            <a:ext cx="792088" cy="64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5808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2" name="AutoShape 4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4555949"/>
            <a:ext cx="1656184" cy="587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7 Conector recto"/>
          <p:cNvCxnSpPr/>
          <p:nvPr/>
        </p:nvCxnSpPr>
        <p:spPr>
          <a:xfrm>
            <a:off x="1979712" y="4803998"/>
            <a:ext cx="698477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31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31990"/>
            <a:ext cx="5120208" cy="411509"/>
          </a:xfrm>
        </p:spPr>
        <p:txBody>
          <a:bodyPr/>
          <a:lstStyle/>
          <a:p>
            <a:r>
              <a:rPr lang="es-ES" dirty="0"/>
              <a:t>Servicios de </a:t>
            </a:r>
            <a:r>
              <a:rPr lang="es-ES" dirty="0" err="1"/>
              <a:t>ITACyL</a:t>
            </a:r>
            <a:r>
              <a:rPr lang="es-ES" dirty="0"/>
              <a:t> para el desarrollo de la Agricultura de precisión</a:t>
            </a:r>
          </a:p>
        </p:txBody>
      </p:sp>
      <p:pic>
        <p:nvPicPr>
          <p:cNvPr id="9" name="Imagen 5">
            <a:extLst>
              <a:ext uri="{FF2B5EF4-FFF2-40B4-BE49-F238E27FC236}">
                <a16:creationId xmlns:a16="http://schemas.microsoft.com/office/drawing/2014/main" id="{6FF58992-C777-4643-B466-9588E07DA8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98" t="7104" b="-10101"/>
          <a:stretch>
            <a:fillRect/>
          </a:stretch>
        </p:blipFill>
        <p:spPr>
          <a:xfrm>
            <a:off x="6516216" y="0"/>
            <a:ext cx="2627784" cy="77155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9 Rectángulo"/>
          <p:cNvSpPr/>
          <p:nvPr/>
        </p:nvSpPr>
        <p:spPr>
          <a:xfrm>
            <a:off x="179512" y="0"/>
            <a:ext cx="50456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</a:rPr>
              <a:t>Dosificación variable de insumos</a:t>
            </a:r>
          </a:p>
        </p:txBody>
      </p:sp>
      <p:sp>
        <p:nvSpPr>
          <p:cNvPr id="13" name="Título 2"/>
          <p:cNvSpPr>
            <a:spLocks noGrp="1"/>
          </p:cNvSpPr>
          <p:nvPr>
            <p:ph type="title"/>
          </p:nvPr>
        </p:nvSpPr>
        <p:spPr>
          <a:xfrm>
            <a:off x="467544" y="699542"/>
            <a:ext cx="7676356" cy="13208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z="2400" b="1" dirty="0">
                <a:ln w="3175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rPr>
              <a:t>Dosificación variable basada en mapas: </a:t>
            </a:r>
            <a:r>
              <a:rPr lang="es-ES" sz="2400" b="1" u="sng" dirty="0">
                <a:ln w="3175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rPr>
              <a:t>Fuentes de datos</a:t>
            </a:r>
            <a:endParaRPr lang="en-US" sz="2400" b="1" u="sng" dirty="0">
              <a:ln w="3175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accent3">
                  <a:lumMod val="60000"/>
                  <a:lumOff val="40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5656" y="1275606"/>
            <a:ext cx="6569814" cy="3134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195808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2" name="AutoShape 4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4555949"/>
            <a:ext cx="1656184" cy="587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7 Conector recto"/>
          <p:cNvCxnSpPr/>
          <p:nvPr/>
        </p:nvCxnSpPr>
        <p:spPr>
          <a:xfrm>
            <a:off x="1979712" y="4803998"/>
            <a:ext cx="698477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32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31990"/>
            <a:ext cx="5120208" cy="411509"/>
          </a:xfrm>
        </p:spPr>
        <p:txBody>
          <a:bodyPr/>
          <a:lstStyle/>
          <a:p>
            <a:r>
              <a:rPr lang="es-ES" dirty="0"/>
              <a:t>Servicios de </a:t>
            </a:r>
            <a:r>
              <a:rPr lang="es-ES" dirty="0" err="1"/>
              <a:t>ITACyL</a:t>
            </a:r>
            <a:r>
              <a:rPr lang="es-ES" dirty="0"/>
              <a:t> para el desarrollo de la Agricultura de precisión</a:t>
            </a:r>
          </a:p>
        </p:txBody>
      </p:sp>
      <p:pic>
        <p:nvPicPr>
          <p:cNvPr id="9" name="Imagen 5">
            <a:extLst>
              <a:ext uri="{FF2B5EF4-FFF2-40B4-BE49-F238E27FC236}">
                <a16:creationId xmlns:a16="http://schemas.microsoft.com/office/drawing/2014/main" id="{6FF58992-C777-4643-B466-9588E07DA8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98" t="7104" b="-10101"/>
          <a:stretch>
            <a:fillRect/>
          </a:stretch>
        </p:blipFill>
        <p:spPr>
          <a:xfrm>
            <a:off x="6516216" y="0"/>
            <a:ext cx="2627784" cy="77155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Imagen 3">
            <a:extLst>
              <a:ext uri="{FF2B5EF4-FFF2-40B4-BE49-F238E27FC236}">
                <a16:creationId xmlns:a16="http://schemas.microsoft.com/office/drawing/2014/main" id="{D5C3660C-2097-4D6D-88DE-B4B1EE2DE72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979711" y="1131590"/>
            <a:ext cx="5580893" cy="3585136"/>
          </a:xfrm>
          <a:prstGeom prst="rect">
            <a:avLst/>
          </a:prstGeom>
        </p:spPr>
      </p:pic>
      <p:sp>
        <p:nvSpPr>
          <p:cNvPr id="13" name="12 Rectángulo"/>
          <p:cNvSpPr/>
          <p:nvPr/>
        </p:nvSpPr>
        <p:spPr>
          <a:xfrm>
            <a:off x="179512" y="0"/>
            <a:ext cx="50456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</a:rPr>
              <a:t>Dosificación variable de insumos</a:t>
            </a:r>
          </a:p>
        </p:txBody>
      </p:sp>
      <p:sp>
        <p:nvSpPr>
          <p:cNvPr id="14" name="Título 2"/>
          <p:cNvSpPr>
            <a:spLocks noGrp="1"/>
          </p:cNvSpPr>
          <p:nvPr>
            <p:ph type="title"/>
          </p:nvPr>
        </p:nvSpPr>
        <p:spPr>
          <a:xfrm>
            <a:off x="467544" y="627534"/>
            <a:ext cx="7676356" cy="13208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z="2400" b="1" dirty="0">
                <a:ln w="3175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rPr>
              <a:t>Dosificación variable basada en mapas: </a:t>
            </a:r>
            <a:r>
              <a:rPr lang="es-ES" sz="2400" b="1" u="sng" dirty="0">
                <a:ln w="3175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rPr>
              <a:t>Fuentes de datos</a:t>
            </a:r>
            <a:endParaRPr lang="en-US" sz="2400" b="1" u="sng" dirty="0">
              <a:ln w="3175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accent3">
                  <a:lumMod val="60000"/>
                  <a:lumOff val="4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>
          <a:xfrm>
            <a:off x="755576" y="4011910"/>
            <a:ext cx="3600400" cy="360040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lvl="1" indent="0" algn="ctr">
              <a:lnSpc>
                <a:spcPct val="90000"/>
              </a:lnSpc>
              <a:buNone/>
            </a:pPr>
            <a:r>
              <a:rPr lang="es-ES" altLang="es-ES" sz="1600" b="1" dirty="0">
                <a:solidFill>
                  <a:schemeClr val="bg1"/>
                </a:solidFill>
              </a:rPr>
              <a:t>Mapa de Conductividad Eléctrica</a:t>
            </a:r>
            <a:endParaRPr lang="es-ES" altLang="es-E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5808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7">
            <a:extLst>
              <a:ext uri="{FF2B5EF4-FFF2-40B4-BE49-F238E27FC236}">
                <a16:creationId xmlns:a16="http://schemas.microsoft.com/office/drawing/2014/main" id="{20EBECD3-5038-4F79-8DE3-4DD92B9A478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44208" y="987574"/>
            <a:ext cx="2376264" cy="1455463"/>
          </a:xfrm>
          <a:prstGeom prst="rect">
            <a:avLst/>
          </a:prstGeom>
        </p:spPr>
      </p:pic>
      <p:sp>
        <p:nvSpPr>
          <p:cNvPr id="2050" name="AutoShape 2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2" name="AutoShape 4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3" y="4555949"/>
            <a:ext cx="1656184" cy="587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7 Conector recto"/>
          <p:cNvCxnSpPr/>
          <p:nvPr/>
        </p:nvCxnSpPr>
        <p:spPr>
          <a:xfrm>
            <a:off x="1979712" y="4803998"/>
            <a:ext cx="698477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33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31990"/>
            <a:ext cx="5120208" cy="411509"/>
          </a:xfrm>
        </p:spPr>
        <p:txBody>
          <a:bodyPr/>
          <a:lstStyle/>
          <a:p>
            <a:r>
              <a:rPr lang="es-ES" dirty="0"/>
              <a:t>Servicios de </a:t>
            </a:r>
            <a:r>
              <a:rPr lang="es-ES" dirty="0" err="1"/>
              <a:t>ITACyL</a:t>
            </a:r>
            <a:r>
              <a:rPr lang="es-ES" dirty="0"/>
              <a:t> para el desarrollo de la Agricultura de precisión</a:t>
            </a:r>
          </a:p>
        </p:txBody>
      </p:sp>
      <p:pic>
        <p:nvPicPr>
          <p:cNvPr id="9" name="Imagen 5">
            <a:extLst>
              <a:ext uri="{FF2B5EF4-FFF2-40B4-BE49-F238E27FC236}">
                <a16:creationId xmlns:a16="http://schemas.microsoft.com/office/drawing/2014/main" id="{6FF58992-C777-4643-B466-9588E07DA8D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98" t="7104" b="-10101"/>
          <a:stretch>
            <a:fillRect/>
          </a:stretch>
        </p:blipFill>
        <p:spPr>
          <a:xfrm>
            <a:off x="6516216" y="0"/>
            <a:ext cx="2627784" cy="77155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3" name="12 Rectángulo"/>
          <p:cNvSpPr/>
          <p:nvPr/>
        </p:nvSpPr>
        <p:spPr>
          <a:xfrm>
            <a:off x="179512" y="0"/>
            <a:ext cx="50456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</a:rPr>
              <a:t>Dosificación variable de insumos</a:t>
            </a:r>
          </a:p>
        </p:txBody>
      </p:sp>
      <p:sp>
        <p:nvSpPr>
          <p:cNvPr id="14" name="Título 2"/>
          <p:cNvSpPr>
            <a:spLocks noGrp="1"/>
          </p:cNvSpPr>
          <p:nvPr>
            <p:ph type="title"/>
          </p:nvPr>
        </p:nvSpPr>
        <p:spPr>
          <a:xfrm>
            <a:off x="467544" y="627534"/>
            <a:ext cx="7676356" cy="43204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z="2400" b="1" dirty="0">
                <a:ln w="3175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rPr>
              <a:t>Dosificación variable basada en mapas: </a:t>
            </a:r>
            <a:r>
              <a:rPr lang="es-ES" sz="2400" b="1" u="sng" dirty="0">
                <a:ln w="3175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rPr>
              <a:t>Fuentes de datos</a:t>
            </a:r>
            <a:endParaRPr lang="en-US" sz="2400" b="1" u="sng" dirty="0">
              <a:ln w="3175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accent3">
                  <a:lumMod val="60000"/>
                  <a:lumOff val="40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5" name="Imagen 8">
            <a:extLst>
              <a:ext uri="{FF2B5EF4-FFF2-40B4-BE49-F238E27FC236}">
                <a16:creationId xmlns:a16="http://schemas.microsoft.com/office/drawing/2014/main" id="{41E0C5FD-F689-447E-A946-97807C2A41E8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88224" y="2427734"/>
            <a:ext cx="2152841" cy="1614631"/>
          </a:xfrm>
          <a:prstGeom prst="rect">
            <a:avLst/>
          </a:prstGeom>
        </p:spPr>
      </p:pic>
      <p:pic>
        <p:nvPicPr>
          <p:cNvPr id="16" name="Marcador de contenido 3">
            <a:extLst>
              <a:ext uri="{FF2B5EF4-FFF2-40B4-BE49-F238E27FC236}">
                <a16:creationId xmlns:a16="http://schemas.microsoft.com/office/drawing/2014/main" id="{A790DD8B-B249-42FF-8D69-D54788E9678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/>
          <a:srcRect r="25030"/>
          <a:stretch/>
        </p:blipFill>
        <p:spPr>
          <a:xfrm>
            <a:off x="827584" y="1059582"/>
            <a:ext cx="4983188" cy="3600400"/>
          </a:xfrm>
          <a:prstGeom prst="rect">
            <a:avLst/>
          </a:prstGeom>
        </p:spPr>
      </p:pic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5292080" y="4083918"/>
            <a:ext cx="3600400" cy="576064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lvl="1" indent="0" algn="ctr">
              <a:lnSpc>
                <a:spcPct val="90000"/>
              </a:lnSpc>
              <a:buNone/>
            </a:pPr>
            <a:r>
              <a:rPr lang="es-ES" altLang="es-ES" sz="1600" b="1" dirty="0">
                <a:solidFill>
                  <a:schemeClr val="bg1"/>
                </a:solidFill>
              </a:rPr>
              <a:t>Datos brutos extraídos del monitor de rendimiento de una cosechadora</a:t>
            </a:r>
            <a:endParaRPr lang="es-ES" altLang="es-ES" sz="1400" b="1" dirty="0">
              <a:solidFill>
                <a:schemeClr val="bg1"/>
              </a:solidFill>
            </a:endParaRPr>
          </a:p>
          <a:p>
            <a:pPr lvl="2" algn="ctr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s-ES" altLang="es-ES" sz="1400" b="1" dirty="0">
              <a:solidFill>
                <a:schemeClr val="bg1"/>
              </a:solidFill>
            </a:endParaRPr>
          </a:p>
          <a:p>
            <a:pPr lvl="2" algn="ctr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s-ES" altLang="es-E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5808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2" name="AutoShape 4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4555949"/>
            <a:ext cx="1656184" cy="587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7 Conector recto"/>
          <p:cNvCxnSpPr/>
          <p:nvPr/>
        </p:nvCxnSpPr>
        <p:spPr>
          <a:xfrm>
            <a:off x="1979712" y="4803998"/>
            <a:ext cx="698477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34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31990"/>
            <a:ext cx="5120208" cy="411509"/>
          </a:xfrm>
        </p:spPr>
        <p:txBody>
          <a:bodyPr/>
          <a:lstStyle/>
          <a:p>
            <a:r>
              <a:rPr lang="es-ES" dirty="0"/>
              <a:t>Servicios de </a:t>
            </a:r>
            <a:r>
              <a:rPr lang="es-ES" dirty="0" err="1"/>
              <a:t>ITACyL</a:t>
            </a:r>
            <a:r>
              <a:rPr lang="es-ES" dirty="0"/>
              <a:t> para el desarrollo de la Agricultura de precisión</a:t>
            </a:r>
          </a:p>
        </p:txBody>
      </p:sp>
      <p:pic>
        <p:nvPicPr>
          <p:cNvPr id="9" name="Imagen 5">
            <a:extLst>
              <a:ext uri="{FF2B5EF4-FFF2-40B4-BE49-F238E27FC236}">
                <a16:creationId xmlns:a16="http://schemas.microsoft.com/office/drawing/2014/main" id="{6FF58992-C777-4643-B466-9588E07DA8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98" t="7104" b="-10101"/>
          <a:stretch>
            <a:fillRect/>
          </a:stretch>
        </p:blipFill>
        <p:spPr>
          <a:xfrm>
            <a:off x="6516216" y="0"/>
            <a:ext cx="2627784" cy="77155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9 Rectángulo"/>
          <p:cNvSpPr/>
          <p:nvPr/>
        </p:nvSpPr>
        <p:spPr>
          <a:xfrm>
            <a:off x="179512" y="0"/>
            <a:ext cx="50456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</a:rPr>
              <a:t>Dosificación variable de insumos</a:t>
            </a:r>
          </a:p>
        </p:txBody>
      </p:sp>
      <p:sp>
        <p:nvSpPr>
          <p:cNvPr id="13" name="Título 2"/>
          <p:cNvSpPr>
            <a:spLocks noGrp="1"/>
          </p:cNvSpPr>
          <p:nvPr>
            <p:ph type="title"/>
          </p:nvPr>
        </p:nvSpPr>
        <p:spPr>
          <a:xfrm>
            <a:off x="467544" y="627534"/>
            <a:ext cx="7676356" cy="43204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z="2400" b="1" dirty="0">
                <a:ln w="3175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rPr>
              <a:t>Dosificación variable basada en mapas: </a:t>
            </a:r>
            <a:r>
              <a:rPr lang="es-ES" sz="2400" b="1" u="sng" dirty="0">
                <a:ln w="3175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rPr>
              <a:t>Fuentes de datos</a:t>
            </a:r>
            <a:endParaRPr lang="en-US" sz="2400" b="1" u="sng" dirty="0">
              <a:ln w="3175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accent3">
                  <a:lumMod val="60000"/>
                  <a:lumOff val="40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4" name="Imagen 2">
            <a:extLst>
              <a:ext uri="{FF2B5EF4-FFF2-40B4-BE49-F238E27FC236}">
                <a16:creationId xmlns:a16="http://schemas.microsoft.com/office/drawing/2014/main" id="{AF05E94F-0235-48FC-B99A-45A292164332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75656" y="1275606"/>
            <a:ext cx="5472608" cy="3420379"/>
          </a:xfrm>
          <a:prstGeom prst="rect">
            <a:avLst/>
          </a:prstGeom>
        </p:spPr>
      </p:pic>
      <p:pic>
        <p:nvPicPr>
          <p:cNvPr id="15" name="Imagen 4">
            <a:extLst>
              <a:ext uri="{FF2B5EF4-FFF2-40B4-BE49-F238E27FC236}">
                <a16:creationId xmlns:a16="http://schemas.microsoft.com/office/drawing/2014/main" id="{6C0E637A-A24B-4C9B-8D7D-D238CE6FB19C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92280" y="2809491"/>
            <a:ext cx="1735931" cy="1414463"/>
          </a:xfrm>
          <a:prstGeom prst="rect">
            <a:avLst/>
          </a:prstGeom>
        </p:spPr>
      </p:pic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5364088" y="1801379"/>
            <a:ext cx="3600400" cy="504056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lvl="1" indent="0" algn="ctr">
              <a:lnSpc>
                <a:spcPct val="90000"/>
              </a:lnSpc>
              <a:buNone/>
            </a:pPr>
            <a:r>
              <a:rPr lang="es-ES" altLang="es-ES" sz="1600" b="1" dirty="0">
                <a:solidFill>
                  <a:schemeClr val="bg1"/>
                </a:solidFill>
              </a:rPr>
              <a:t>Mapa del vigor vegetal del cultivo mediante imágenes de satélite</a:t>
            </a:r>
            <a:endParaRPr lang="es-ES" altLang="es-E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5808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hlinkClick r:id="rId3"/>
            <a:extLst>
              <a:ext uri="{FF2B5EF4-FFF2-40B4-BE49-F238E27FC236}">
                <a16:creationId xmlns:a16="http://schemas.microsoft.com/office/drawing/2014/main" id="{711FA3BA-CB68-4B2D-BFF2-DDD838983F90}"/>
              </a:ext>
            </a:extLst>
          </p:cNvPr>
          <p:cNvSpPr/>
          <p:nvPr/>
        </p:nvSpPr>
        <p:spPr>
          <a:xfrm>
            <a:off x="2971753" y="172271"/>
            <a:ext cx="3200495" cy="342424"/>
          </a:xfrm>
          <a:prstGeom prst="rect">
            <a:avLst/>
          </a:prstGeom>
        </p:spPr>
        <p:txBody>
          <a:bodyPr wrap="square" lIns="68580" tIns="34290" rIns="68580" bIns="34290">
            <a:noAutofit/>
          </a:bodyPr>
          <a:lstStyle/>
          <a:p>
            <a:pPr defTabSz="342900">
              <a:defRPr/>
            </a:pPr>
            <a:r>
              <a:rPr lang="es-ES" sz="21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https://www.sativum.es/</a:t>
            </a:r>
            <a:endParaRPr lang="es-ES" sz="900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72FF2A2-5A43-4E83-9A8F-DB834416B1A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927352"/>
            <a:ext cx="9144000" cy="326267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0C50E68-2A03-4344-955F-5A452FB62AD6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1" y="4614265"/>
            <a:ext cx="9144000" cy="529235"/>
          </a:xfrm>
          <a:prstGeom prst="rect">
            <a:avLst/>
          </a:prstGeom>
        </p:spPr>
      </p:pic>
      <p:pic>
        <p:nvPicPr>
          <p:cNvPr id="5" name="Imagen 5">
            <a:extLst>
              <a:ext uri="{FF2B5EF4-FFF2-40B4-BE49-F238E27FC236}">
                <a16:creationId xmlns:a16="http://schemas.microsoft.com/office/drawing/2014/main" id="{6FF58992-C777-4643-B466-9588E07DA8D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98" t="7104" b="-10101"/>
          <a:stretch>
            <a:fillRect/>
          </a:stretch>
        </p:blipFill>
        <p:spPr>
          <a:xfrm>
            <a:off x="6516216" y="0"/>
            <a:ext cx="2627784" cy="77155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Imagen 11">
            <a:extLst>
              <a:ext uri="{FF2B5EF4-FFF2-40B4-BE49-F238E27FC236}">
                <a16:creationId xmlns:a16="http://schemas.microsoft.com/office/drawing/2014/main" id="{528D8E1E-35D8-439B-A30A-D0B9B479D90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178" y="116311"/>
            <a:ext cx="2505646" cy="609739"/>
          </a:xfrm>
          <a:prstGeom prst="rect">
            <a:avLst/>
          </a:prstGeom>
        </p:spPr>
      </p:pic>
      <p:sp>
        <p:nvSpPr>
          <p:cNvPr id="8" name="Rectángulo 8">
            <a:extLst>
              <a:ext uri="{FF2B5EF4-FFF2-40B4-BE49-F238E27FC236}">
                <a16:creationId xmlns:a16="http://schemas.microsoft.com/office/drawing/2014/main" id="{C7EF888A-D145-4129-A411-1B8849D16F64}"/>
              </a:ext>
            </a:extLst>
          </p:cNvPr>
          <p:cNvSpPr/>
          <p:nvPr/>
        </p:nvSpPr>
        <p:spPr>
          <a:xfrm>
            <a:off x="312526" y="189705"/>
            <a:ext cx="2585131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defTabSz="342900"/>
            <a:r>
              <a:rPr lang="es-ES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https://www.sativum.es/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21994469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528D8E1E-35D8-439B-A30A-D0B9B479D9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178" y="116311"/>
            <a:ext cx="2505646" cy="609739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CB11CF10-E81C-4BEA-A413-24556A5D3F4B}"/>
              </a:ext>
            </a:extLst>
          </p:cNvPr>
          <p:cNvSpPr/>
          <p:nvPr/>
        </p:nvSpPr>
        <p:spPr>
          <a:xfrm>
            <a:off x="312526" y="189705"/>
            <a:ext cx="2585131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defTabSz="342900"/>
            <a:r>
              <a:rPr lang="es-ES" b="1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https://www.sativum.es/</a:t>
            </a:r>
            <a:endParaRPr lang="es-ES" b="1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14BBECA3-BC68-4F6B-BC13-D7D5DCD90E45}"/>
              </a:ext>
            </a:extLst>
          </p:cNvPr>
          <p:cNvSpPr txBox="1"/>
          <p:nvPr/>
        </p:nvSpPr>
        <p:spPr>
          <a:xfrm>
            <a:off x="539552" y="1275606"/>
            <a:ext cx="1343297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GB" b="1" dirty="0">
                <a:ln w="22225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SIGPAC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3606CD05-DACD-4AD9-BC53-C0BF5C1297EE}"/>
              </a:ext>
            </a:extLst>
          </p:cNvPr>
          <p:cNvSpPr txBox="1"/>
          <p:nvPr/>
        </p:nvSpPr>
        <p:spPr>
          <a:xfrm>
            <a:off x="4644008" y="1275606"/>
            <a:ext cx="2618670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GB" b="1" dirty="0" err="1">
                <a:ln w="22225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Parcelas</a:t>
            </a:r>
            <a:r>
              <a:rPr lang="en-GB" b="1" dirty="0">
                <a:ln w="22225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b="1" dirty="0" err="1">
                <a:ln w="22225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agrícolas</a:t>
            </a:r>
            <a:endParaRPr lang="en-GB" b="1" dirty="0">
              <a:ln w="22225">
                <a:noFill/>
                <a:prstDash val="solid"/>
              </a:ln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CBE4619-9B70-4BE2-ABF3-5C185A6605A7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5323" y="1678553"/>
            <a:ext cx="3888376" cy="259953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CA1F933-02DF-478C-820C-591BED923E50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78816" y="1678554"/>
            <a:ext cx="3955733" cy="2623442"/>
          </a:xfrm>
          <a:prstGeom prst="rect">
            <a:avLst/>
          </a:prstGeom>
        </p:spPr>
      </p:pic>
      <p:pic>
        <p:nvPicPr>
          <p:cNvPr id="10" name="Imagen 5">
            <a:extLst>
              <a:ext uri="{FF2B5EF4-FFF2-40B4-BE49-F238E27FC236}">
                <a16:creationId xmlns:a16="http://schemas.microsoft.com/office/drawing/2014/main" id="{6FF58992-C777-4643-B466-9588E07DA8D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98" t="7104" b="-10101"/>
          <a:stretch>
            <a:fillRect/>
          </a:stretch>
        </p:blipFill>
        <p:spPr>
          <a:xfrm>
            <a:off x="6516216" y="0"/>
            <a:ext cx="2627784" cy="77155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9513" y="4555949"/>
            <a:ext cx="1656184" cy="587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15 Conector recto"/>
          <p:cNvCxnSpPr/>
          <p:nvPr/>
        </p:nvCxnSpPr>
        <p:spPr>
          <a:xfrm>
            <a:off x="1979712" y="4803998"/>
            <a:ext cx="698477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0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5B1564A9-65B0-4F38-ABC2-DAD98DC6DC91}" type="slidenum">
              <a:rPr lang="es-ES" smtClean="0"/>
              <a:pPr/>
              <a:t>36</a:t>
            </a:fld>
            <a:endParaRPr lang="es-ES"/>
          </a:p>
        </p:txBody>
      </p:sp>
      <p:sp>
        <p:nvSpPr>
          <p:cNvPr id="18" name="11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31990"/>
            <a:ext cx="5120208" cy="411509"/>
          </a:xfrm>
        </p:spPr>
        <p:txBody>
          <a:bodyPr/>
          <a:lstStyle/>
          <a:p>
            <a:r>
              <a:rPr lang="es-ES" dirty="0"/>
              <a:t>Servicios de </a:t>
            </a:r>
            <a:r>
              <a:rPr lang="es-ES" dirty="0" err="1"/>
              <a:t>ITACyL</a:t>
            </a:r>
            <a:r>
              <a:rPr lang="es-ES" dirty="0"/>
              <a:t> para el desarrollo de la Agricultura de precisión</a:t>
            </a:r>
          </a:p>
        </p:txBody>
      </p:sp>
    </p:spTree>
    <p:extLst>
      <p:ext uri="{BB962C8B-B14F-4D97-AF65-F5344CB8AC3E}">
        <p14:creationId xmlns:p14="http://schemas.microsoft.com/office/powerpoint/2010/main" val="4961755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D2364D91-1520-4C97-9019-D780AB73EC51}"/>
              </a:ext>
            </a:extLst>
          </p:cNvPr>
          <p:cNvSpPr/>
          <p:nvPr/>
        </p:nvSpPr>
        <p:spPr>
          <a:xfrm>
            <a:off x="312526" y="189705"/>
            <a:ext cx="2585131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defTabSz="342900"/>
            <a:r>
              <a:rPr lang="es-ES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https://www.sativum.es/</a:t>
            </a:r>
            <a:endParaRPr lang="es-ES" b="1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78BE9E72-7375-4309-9A77-B4181A3BC4C2}"/>
              </a:ext>
            </a:extLst>
          </p:cNvPr>
          <p:cNvSpPr/>
          <p:nvPr/>
        </p:nvSpPr>
        <p:spPr>
          <a:xfrm>
            <a:off x="1979712" y="1203598"/>
            <a:ext cx="5608780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marL="214313" indent="-214313" defTabSz="342900">
              <a:buFont typeface="Wingdings" panose="05000000000000000000" pitchFamily="2" charset="2"/>
              <a:buChar char="ü"/>
            </a:pPr>
            <a:r>
              <a:rPr lang="es-ES" altLang="es-ES" u="sng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Descarga de las parcelas del expediente de la PAC</a:t>
            </a:r>
            <a:endParaRPr lang="en-GB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719A68A-050D-41FF-B261-97FF80546D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178" y="116311"/>
            <a:ext cx="2505646" cy="60973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C13D554-ED09-4A63-8B7C-1F5D6726B53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14625" y="1882378"/>
            <a:ext cx="3714750" cy="1378744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3" y="4555949"/>
            <a:ext cx="1656184" cy="587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10 Conector recto"/>
          <p:cNvCxnSpPr/>
          <p:nvPr/>
        </p:nvCxnSpPr>
        <p:spPr>
          <a:xfrm>
            <a:off x="1979712" y="4803998"/>
            <a:ext cx="698477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0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5B1564A9-65B0-4F38-ABC2-DAD98DC6DC91}" type="slidenum">
              <a:rPr lang="es-ES" smtClean="0"/>
              <a:pPr/>
              <a:t>37</a:t>
            </a:fld>
            <a:endParaRPr lang="es-ES"/>
          </a:p>
        </p:txBody>
      </p:sp>
      <p:sp>
        <p:nvSpPr>
          <p:cNvPr id="13" name="11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31990"/>
            <a:ext cx="5120208" cy="411509"/>
          </a:xfrm>
        </p:spPr>
        <p:txBody>
          <a:bodyPr/>
          <a:lstStyle/>
          <a:p>
            <a:r>
              <a:rPr lang="es-ES" dirty="0"/>
              <a:t>Servicios de </a:t>
            </a:r>
            <a:r>
              <a:rPr lang="es-ES" dirty="0" err="1"/>
              <a:t>ITACyL</a:t>
            </a:r>
            <a:r>
              <a:rPr lang="es-ES" dirty="0"/>
              <a:t> para el desarrollo de la Agricultura de precisión</a:t>
            </a:r>
          </a:p>
        </p:txBody>
      </p:sp>
      <p:pic>
        <p:nvPicPr>
          <p:cNvPr id="14" name="Imagen 5">
            <a:extLst>
              <a:ext uri="{FF2B5EF4-FFF2-40B4-BE49-F238E27FC236}">
                <a16:creationId xmlns:a16="http://schemas.microsoft.com/office/drawing/2014/main" id="{6FF58992-C777-4643-B466-9588E07DA8D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98" t="7104" b="-10101"/>
          <a:stretch>
            <a:fillRect/>
          </a:stretch>
        </p:blipFill>
        <p:spPr>
          <a:xfrm>
            <a:off x="6516216" y="0"/>
            <a:ext cx="2627784" cy="77155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111678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D2364D91-1520-4C97-9019-D780AB73EC51}"/>
              </a:ext>
            </a:extLst>
          </p:cNvPr>
          <p:cNvSpPr/>
          <p:nvPr/>
        </p:nvSpPr>
        <p:spPr>
          <a:xfrm>
            <a:off x="312526" y="189705"/>
            <a:ext cx="2585131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defTabSz="342900"/>
            <a:r>
              <a:rPr lang="es-ES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https://www.sativum.es/</a:t>
            </a:r>
            <a:endParaRPr lang="es-ES" b="1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78BE9E72-7375-4309-9A77-B4181A3BC4C2}"/>
              </a:ext>
            </a:extLst>
          </p:cNvPr>
          <p:cNvSpPr/>
          <p:nvPr/>
        </p:nvSpPr>
        <p:spPr>
          <a:xfrm>
            <a:off x="2424464" y="774023"/>
            <a:ext cx="5574603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marL="214313" indent="-214313" defTabSz="342900">
              <a:buFont typeface="Wingdings" panose="05000000000000000000" pitchFamily="2" charset="2"/>
              <a:buChar char="ü"/>
            </a:pPr>
            <a:r>
              <a:rPr lang="es-ES" altLang="es-ES" u="sng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Descarga de las parcelas de viñedo desde una DO</a:t>
            </a:r>
            <a:endParaRPr lang="en-GB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719A68A-050D-41FF-B261-97FF80546D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178" y="116311"/>
            <a:ext cx="2505646" cy="60973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0DB2E89-8A3E-47E4-8EBE-B3B231F1FBC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57922" y="1407118"/>
            <a:ext cx="3286125" cy="133588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C31B0C1-B1FC-4678-9520-21D6B4D2D0BD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057922" y="3265608"/>
            <a:ext cx="3590385" cy="117893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EC297B0-8F12-4995-AE82-CF8B60816F80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85263" y="3013793"/>
            <a:ext cx="2567834" cy="187274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852CD79-3A83-4A7F-89C5-92647964BE5E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85264" y="1157259"/>
            <a:ext cx="2567834" cy="1856534"/>
          </a:xfrm>
          <a:prstGeom prst="rect">
            <a:avLst/>
          </a:prstGeom>
        </p:spPr>
      </p:pic>
      <p:pic>
        <p:nvPicPr>
          <p:cNvPr id="12" name="Imagen 5">
            <a:extLst>
              <a:ext uri="{FF2B5EF4-FFF2-40B4-BE49-F238E27FC236}">
                <a16:creationId xmlns:a16="http://schemas.microsoft.com/office/drawing/2014/main" id="{6FF58992-C777-4643-B466-9588E07DA8D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98" t="7104" b="-10101"/>
          <a:stretch>
            <a:fillRect/>
          </a:stretch>
        </p:blipFill>
        <p:spPr>
          <a:xfrm>
            <a:off x="6516216" y="0"/>
            <a:ext cx="2627784" cy="77155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79513" y="4555949"/>
            <a:ext cx="1656184" cy="587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13 Conector recto"/>
          <p:cNvCxnSpPr/>
          <p:nvPr/>
        </p:nvCxnSpPr>
        <p:spPr>
          <a:xfrm>
            <a:off x="1979712" y="4803998"/>
            <a:ext cx="698477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0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5B1564A9-65B0-4F38-ABC2-DAD98DC6DC91}" type="slidenum">
              <a:rPr lang="es-ES" smtClean="0"/>
              <a:pPr/>
              <a:t>38</a:t>
            </a:fld>
            <a:endParaRPr lang="es-ES"/>
          </a:p>
        </p:txBody>
      </p:sp>
      <p:sp>
        <p:nvSpPr>
          <p:cNvPr id="16" name="11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31990"/>
            <a:ext cx="5120208" cy="411509"/>
          </a:xfrm>
        </p:spPr>
        <p:txBody>
          <a:bodyPr/>
          <a:lstStyle/>
          <a:p>
            <a:r>
              <a:rPr lang="es-ES" dirty="0"/>
              <a:t>Servicios de </a:t>
            </a:r>
            <a:r>
              <a:rPr lang="es-ES" dirty="0" err="1"/>
              <a:t>ITACyL</a:t>
            </a:r>
            <a:r>
              <a:rPr lang="es-ES" dirty="0"/>
              <a:t> para el desarrollo de la Agricultura de precisión</a:t>
            </a:r>
          </a:p>
        </p:txBody>
      </p:sp>
    </p:spTree>
    <p:extLst>
      <p:ext uri="{BB962C8B-B14F-4D97-AF65-F5344CB8AC3E}">
        <p14:creationId xmlns:p14="http://schemas.microsoft.com/office/powerpoint/2010/main" val="243745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760651CB-F6ED-4AEE-94F4-47F3EE788FC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55776" y="1347614"/>
            <a:ext cx="5514975" cy="150733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080CB212-EE47-4A4F-9509-1B6C1E115F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178" y="116311"/>
            <a:ext cx="2505646" cy="60973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0DB2B4F-09D5-4DDF-B6C6-E2B8E2DCA7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584" y="699542"/>
            <a:ext cx="7389440" cy="438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14313" indent="-214313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ES" altLang="es-ES" sz="1600" b="1" u="sng" dirty="0">
                <a:solidFill>
                  <a:prstClr val="black"/>
                </a:solidFill>
                <a:ea typeface="Calibri" panose="020F0502020204030204" pitchFamily="34" charset="0"/>
              </a:rPr>
              <a:t>CUADRO DE CONTROL de una parcela</a:t>
            </a:r>
            <a:r>
              <a:rPr lang="es-ES" altLang="es-ES" sz="1200" dirty="0">
                <a:solidFill>
                  <a:prstClr val="black"/>
                </a:solidFill>
                <a:ea typeface="Calibri" panose="020F0502020204030204" pitchFamily="34" charset="0"/>
              </a:rPr>
              <a:t>. </a:t>
            </a:r>
            <a:endParaRPr lang="es-ES" altLang="es-ES" sz="2100" dirty="0">
              <a:solidFill>
                <a:prstClr val="black"/>
              </a:solidFill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899F5496-9714-4868-B54E-EB03D9EF71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3768" y="4587974"/>
            <a:ext cx="2570312" cy="238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ES" sz="11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Detalle de parcela desde móvil</a:t>
            </a:r>
            <a:endParaRPr lang="es-ES" altLang="es-ES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B52C4E1-0510-49B1-A866-E3FAE85915A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l="4014" t="2980" r="7085" b="86720"/>
          <a:stretch/>
        </p:blipFill>
        <p:spPr>
          <a:xfrm>
            <a:off x="6545558" y="260768"/>
            <a:ext cx="1080000" cy="320822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1427C461-5FC8-4FF3-B8BF-59B83A208876}"/>
              </a:ext>
            </a:extLst>
          </p:cNvPr>
          <p:cNvSpPr/>
          <p:nvPr/>
        </p:nvSpPr>
        <p:spPr>
          <a:xfrm>
            <a:off x="312526" y="189705"/>
            <a:ext cx="2585131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defTabSz="342900"/>
            <a:r>
              <a:rPr lang="es-ES" b="1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https://www.sativum.es/</a:t>
            </a:r>
            <a:endParaRPr lang="es-ES" b="1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8C4584D-B0AE-476A-A6AA-6D956FC4CFB8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39552" y="1131590"/>
            <a:ext cx="2009869" cy="34837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B2C76DE-F6C5-4981-908E-9EE865351271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059832" y="3003798"/>
            <a:ext cx="4171950" cy="1300163"/>
          </a:xfrm>
          <a:prstGeom prst="rect">
            <a:avLst/>
          </a:prstGeom>
        </p:spPr>
      </p:pic>
      <p:cxnSp>
        <p:nvCxnSpPr>
          <p:cNvPr id="14" name="Conector: angular 13">
            <a:extLst>
              <a:ext uri="{FF2B5EF4-FFF2-40B4-BE49-F238E27FC236}">
                <a16:creationId xmlns:a16="http://schemas.microsoft.com/office/drawing/2014/main" id="{DBBE1C4A-0284-46A0-9A10-F9AC909A5020}"/>
              </a:ext>
            </a:extLst>
          </p:cNvPr>
          <p:cNvCxnSpPr/>
          <p:nvPr/>
        </p:nvCxnSpPr>
        <p:spPr>
          <a:xfrm flipV="1">
            <a:off x="2339752" y="1841645"/>
            <a:ext cx="267574" cy="154041"/>
          </a:xfrm>
          <a:prstGeom prst="bentConnector3">
            <a:avLst>
              <a:gd name="adj1" fmla="val -1495"/>
            </a:avLst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Conector: angular 15">
            <a:extLst>
              <a:ext uri="{FF2B5EF4-FFF2-40B4-BE49-F238E27FC236}">
                <a16:creationId xmlns:a16="http://schemas.microsoft.com/office/drawing/2014/main" id="{0ADEAA7C-DCCA-4342-B6D6-B4E7B14ED848}"/>
              </a:ext>
            </a:extLst>
          </p:cNvPr>
          <p:cNvCxnSpPr>
            <a:cxnSpLocks/>
          </p:cNvCxnSpPr>
          <p:nvPr/>
        </p:nvCxnSpPr>
        <p:spPr>
          <a:xfrm rot="16200000" flipH="1">
            <a:off x="2172055" y="2379408"/>
            <a:ext cx="1195562" cy="572135"/>
          </a:xfrm>
          <a:prstGeom prst="bentConnector3">
            <a:avLst>
              <a:gd name="adj1" fmla="val 99077"/>
            </a:avLst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6" name="Elipse 25">
            <a:extLst>
              <a:ext uri="{FF2B5EF4-FFF2-40B4-BE49-F238E27FC236}">
                <a16:creationId xmlns:a16="http://schemas.microsoft.com/office/drawing/2014/main" id="{5E2E9485-2D1E-4C50-A510-B9C4EBFDB23B}"/>
              </a:ext>
            </a:extLst>
          </p:cNvPr>
          <p:cNvSpPr/>
          <p:nvPr/>
        </p:nvSpPr>
        <p:spPr>
          <a:xfrm>
            <a:off x="6948264" y="2931790"/>
            <a:ext cx="266700" cy="357193"/>
          </a:xfrm>
          <a:prstGeom prst="ellipse">
            <a:avLst/>
          </a:prstGeom>
          <a:noFill/>
          <a:ln w="28575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/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28AA7D87-B10C-4769-9966-B96D267CA06D}"/>
              </a:ext>
            </a:extLst>
          </p:cNvPr>
          <p:cNvSpPr/>
          <p:nvPr/>
        </p:nvSpPr>
        <p:spPr>
          <a:xfrm>
            <a:off x="7524328" y="1491630"/>
            <a:ext cx="287812" cy="295292"/>
          </a:xfrm>
          <a:prstGeom prst="ellipse">
            <a:avLst/>
          </a:prstGeom>
          <a:noFill/>
          <a:ln w="28575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F33D6162-2134-4B78-AA75-5795CE21F989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001000" y="73736"/>
            <a:ext cx="1085850" cy="3171825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79513" y="4555949"/>
            <a:ext cx="1656184" cy="587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18 Conector recto"/>
          <p:cNvCxnSpPr/>
          <p:nvPr/>
        </p:nvCxnSpPr>
        <p:spPr>
          <a:xfrm>
            <a:off x="1979712" y="4803998"/>
            <a:ext cx="698477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0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5B1564A9-65B0-4F38-ABC2-DAD98DC6DC91}" type="slidenum">
              <a:rPr lang="es-ES" smtClean="0"/>
              <a:pPr/>
              <a:t>39</a:t>
            </a:fld>
            <a:endParaRPr lang="es-ES"/>
          </a:p>
        </p:txBody>
      </p:sp>
      <p:sp>
        <p:nvSpPr>
          <p:cNvPr id="21" name="11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31990"/>
            <a:ext cx="5120208" cy="411509"/>
          </a:xfrm>
        </p:spPr>
        <p:txBody>
          <a:bodyPr/>
          <a:lstStyle/>
          <a:p>
            <a:r>
              <a:rPr lang="es-ES" dirty="0"/>
              <a:t>Servicios de </a:t>
            </a:r>
            <a:r>
              <a:rPr lang="es-ES" dirty="0" err="1"/>
              <a:t>ITACyL</a:t>
            </a:r>
            <a:r>
              <a:rPr lang="es-ES" dirty="0"/>
              <a:t> para el desarrollo de la Agricultura de precisión</a:t>
            </a:r>
          </a:p>
        </p:txBody>
      </p:sp>
      <p:sp>
        <p:nvSpPr>
          <p:cNvPr id="25" name="24 Rectángulo redondeado"/>
          <p:cNvSpPr/>
          <p:nvPr/>
        </p:nvSpPr>
        <p:spPr>
          <a:xfrm>
            <a:off x="7884368" y="2139702"/>
            <a:ext cx="1259632" cy="432048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032753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cw">
                                      <p:cBhvr>
                                        <p:cTn id="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080CB212-EE47-4A4F-9509-1B6C1E115F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178" y="116311"/>
            <a:ext cx="2505646" cy="60973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0DB2B4F-09D5-4DDF-B6C6-E2B8E2DCA7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793" y="551275"/>
            <a:ext cx="8772207" cy="1223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14313" indent="-214313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ES" altLang="es-ES" sz="1600" b="1" u="sng" dirty="0">
                <a:solidFill>
                  <a:prstClr val="black"/>
                </a:solidFill>
                <a:ea typeface="Calibri" panose="020F0502020204030204" pitchFamily="34" charset="0"/>
              </a:rPr>
              <a:t>Función zonificación evolucionada</a:t>
            </a:r>
          </a:p>
          <a:p>
            <a:pPr>
              <a:lnSpc>
                <a:spcPct val="150000"/>
              </a:lnSpc>
            </a:pPr>
            <a:r>
              <a:rPr lang="es-ES" altLang="es-ES" sz="1400" dirty="0">
                <a:solidFill>
                  <a:prstClr val="black"/>
                </a:solidFill>
                <a:ea typeface="Calibri" panose="020F0502020204030204" pitchFamily="34" charset="0"/>
              </a:rPr>
              <a:t>Selección de una o varias imágenes para promediarlas y obtener un mapa zonificado</a:t>
            </a:r>
            <a:endParaRPr lang="es-ES" altLang="es-ES" sz="1050" dirty="0">
              <a:solidFill>
                <a:prstClr val="black"/>
              </a:solidFill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endParaRPr lang="es-ES" altLang="es-ES" sz="2000" dirty="0">
              <a:solidFill>
                <a:prstClr val="black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822583-939A-4FA9-A93F-B8F8272FA7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741" y="4573895"/>
            <a:ext cx="2009869" cy="238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ES" sz="11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Detalle de parcela desde PC</a:t>
            </a:r>
            <a:endParaRPr lang="es-ES" altLang="es-ES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3FFB8CF-A984-4407-AACA-FB0A1A54ED23}"/>
              </a:ext>
            </a:extLst>
          </p:cNvPr>
          <p:cNvSpPr/>
          <p:nvPr/>
        </p:nvSpPr>
        <p:spPr>
          <a:xfrm>
            <a:off x="312526" y="189705"/>
            <a:ext cx="2585131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defTabSz="342900"/>
            <a:r>
              <a:rPr lang="es-ES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https://www.sativum.es/</a:t>
            </a:r>
            <a:endParaRPr lang="es-ES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AB3E13B-FEC5-4698-A796-EE59DBE7902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19672" y="1365435"/>
            <a:ext cx="6232353" cy="3369192"/>
          </a:xfrm>
          <a:prstGeom prst="rect">
            <a:avLst/>
          </a:prstGeom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3" y="4555949"/>
            <a:ext cx="1656184" cy="587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9 Conector recto"/>
          <p:cNvCxnSpPr/>
          <p:nvPr/>
        </p:nvCxnSpPr>
        <p:spPr>
          <a:xfrm>
            <a:off x="1979712" y="4803998"/>
            <a:ext cx="698477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0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5B1564A9-65B0-4F38-ABC2-DAD98DC6DC91}" type="slidenum">
              <a:rPr lang="es-ES" smtClean="0"/>
              <a:pPr/>
              <a:t>40</a:t>
            </a:fld>
            <a:endParaRPr lang="es-ES"/>
          </a:p>
        </p:txBody>
      </p:sp>
      <p:sp>
        <p:nvSpPr>
          <p:cNvPr id="13" name="11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31990"/>
            <a:ext cx="5120208" cy="411509"/>
          </a:xfrm>
        </p:spPr>
        <p:txBody>
          <a:bodyPr/>
          <a:lstStyle/>
          <a:p>
            <a:r>
              <a:rPr lang="es-ES" dirty="0"/>
              <a:t>Servicios de </a:t>
            </a:r>
            <a:r>
              <a:rPr lang="es-ES" dirty="0" err="1"/>
              <a:t>ITACyL</a:t>
            </a:r>
            <a:r>
              <a:rPr lang="es-ES" dirty="0"/>
              <a:t> para el desarrollo de la Agricultura de precisión</a:t>
            </a:r>
          </a:p>
        </p:txBody>
      </p:sp>
      <p:pic>
        <p:nvPicPr>
          <p:cNvPr id="14" name="Imagen 5">
            <a:extLst>
              <a:ext uri="{FF2B5EF4-FFF2-40B4-BE49-F238E27FC236}">
                <a16:creationId xmlns:a16="http://schemas.microsoft.com/office/drawing/2014/main" id="{6FF58992-C777-4643-B466-9588E07DA8D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98" t="7104" b="-10101"/>
          <a:stretch>
            <a:fillRect/>
          </a:stretch>
        </p:blipFill>
        <p:spPr>
          <a:xfrm>
            <a:off x="6516216" y="0"/>
            <a:ext cx="2627784" cy="77155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5982472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080CB212-EE47-4A4F-9509-1B6C1E115F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178" y="116311"/>
            <a:ext cx="2505646" cy="60973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0DB2B4F-09D5-4DDF-B6C6-E2B8E2DCA7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527" y="278210"/>
            <a:ext cx="8772207" cy="1800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endParaRPr lang="es-ES" altLang="es-ES" sz="1200" dirty="0">
              <a:solidFill>
                <a:prstClr val="black"/>
              </a:solidFill>
              <a:ea typeface="Calibri" panose="020F0502020204030204" pitchFamily="34" charset="0"/>
            </a:endParaRPr>
          </a:p>
          <a:p>
            <a:pPr marL="214313" indent="-214313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ES" altLang="es-ES" b="1" u="sng" dirty="0">
                <a:solidFill>
                  <a:prstClr val="black"/>
                </a:solidFill>
                <a:ea typeface="Calibri" panose="020F0502020204030204" pitchFamily="34" charset="0"/>
              </a:rPr>
              <a:t>Función zonificación</a:t>
            </a:r>
          </a:p>
          <a:p>
            <a:pPr>
              <a:lnSpc>
                <a:spcPct val="150000"/>
              </a:lnSpc>
            </a:pPr>
            <a:r>
              <a:rPr lang="es-ES" altLang="es-ES" sz="1200" dirty="0">
                <a:solidFill>
                  <a:prstClr val="black"/>
                </a:solidFill>
                <a:ea typeface="Calibri" panose="020F0502020204030204" pitchFamily="34" charset="0"/>
              </a:rPr>
              <a:t>Se crea un mapa zonificado promediando una o varias imágenes seleccionadas por el usuario y enlaza cada unidad de manejo con el módulo de nutrientes para elaborar la prescripción según el objetivo de producción de cada zona.</a:t>
            </a:r>
          </a:p>
          <a:p>
            <a:pPr>
              <a:lnSpc>
                <a:spcPct val="150000"/>
              </a:lnSpc>
            </a:pPr>
            <a:endParaRPr lang="es-ES" altLang="es-ES" sz="2100" dirty="0">
              <a:solidFill>
                <a:prstClr val="black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822583-939A-4FA9-A93F-B8F8272FA7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741" y="4573895"/>
            <a:ext cx="2009869" cy="238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ES" sz="11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Detalle de parcela desde PC</a:t>
            </a:r>
            <a:endParaRPr lang="es-ES" altLang="es-ES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3FFB8CF-A984-4407-AACA-FB0A1A54ED23}"/>
              </a:ext>
            </a:extLst>
          </p:cNvPr>
          <p:cNvSpPr/>
          <p:nvPr/>
        </p:nvSpPr>
        <p:spPr>
          <a:xfrm>
            <a:off x="312526" y="189705"/>
            <a:ext cx="2585131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defTabSz="342900"/>
            <a:r>
              <a:rPr lang="es-ES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https://www.sativum.es/</a:t>
            </a:r>
            <a:endParaRPr lang="es-ES" b="1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7DB05F8-E006-4F37-ACD9-EC28A953FC8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03648" y="1563638"/>
            <a:ext cx="7699867" cy="3325402"/>
          </a:xfrm>
          <a:prstGeom prst="rect">
            <a:avLst/>
          </a:prstGeom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3" y="4555949"/>
            <a:ext cx="1656184" cy="587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9 Conector recto"/>
          <p:cNvCxnSpPr/>
          <p:nvPr/>
        </p:nvCxnSpPr>
        <p:spPr>
          <a:xfrm>
            <a:off x="1979712" y="4803998"/>
            <a:ext cx="698477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0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5B1564A9-65B0-4F38-ABC2-DAD98DC6DC91}" type="slidenum">
              <a:rPr lang="es-ES" smtClean="0"/>
              <a:pPr/>
              <a:t>41</a:t>
            </a:fld>
            <a:endParaRPr lang="es-ES"/>
          </a:p>
        </p:txBody>
      </p:sp>
      <p:sp>
        <p:nvSpPr>
          <p:cNvPr id="13" name="11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31990"/>
            <a:ext cx="5120208" cy="411509"/>
          </a:xfrm>
        </p:spPr>
        <p:txBody>
          <a:bodyPr/>
          <a:lstStyle/>
          <a:p>
            <a:r>
              <a:rPr lang="es-ES" dirty="0"/>
              <a:t>Servicios de </a:t>
            </a:r>
            <a:r>
              <a:rPr lang="es-ES" dirty="0" err="1"/>
              <a:t>ITACyL</a:t>
            </a:r>
            <a:r>
              <a:rPr lang="es-ES" dirty="0"/>
              <a:t> para el desarrollo de la Agricultura de precisión</a:t>
            </a:r>
          </a:p>
        </p:txBody>
      </p:sp>
      <p:sp>
        <p:nvSpPr>
          <p:cNvPr id="15" name="14 Rectángulo redondeado"/>
          <p:cNvSpPr/>
          <p:nvPr/>
        </p:nvSpPr>
        <p:spPr>
          <a:xfrm>
            <a:off x="3635896" y="4227934"/>
            <a:ext cx="1584176" cy="432048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noFill/>
            </a:endParaRPr>
          </a:p>
        </p:txBody>
      </p:sp>
      <p:pic>
        <p:nvPicPr>
          <p:cNvPr id="16" name="Imagen 5">
            <a:extLst>
              <a:ext uri="{FF2B5EF4-FFF2-40B4-BE49-F238E27FC236}">
                <a16:creationId xmlns:a16="http://schemas.microsoft.com/office/drawing/2014/main" id="{6FF58992-C777-4643-B466-9588E07DA8D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98" t="7104" b="-10101"/>
          <a:stretch>
            <a:fillRect/>
          </a:stretch>
        </p:blipFill>
        <p:spPr>
          <a:xfrm>
            <a:off x="6516216" y="0"/>
            <a:ext cx="2627784" cy="77155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7600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cw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>
            <a:extLst>
              <a:ext uri="{FF2B5EF4-FFF2-40B4-BE49-F238E27FC236}">
                <a16:creationId xmlns:a16="http://schemas.microsoft.com/office/drawing/2014/main" id="{8C90BB70-293B-4C28-B584-0576A309F8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01"/>
          <a:stretch>
            <a:fillRect/>
          </a:stretch>
        </p:blipFill>
        <p:spPr>
          <a:xfrm>
            <a:off x="6804248" y="2643758"/>
            <a:ext cx="1067035" cy="2088232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080CB212-EE47-4A4F-9509-1B6C1E115F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178" y="116311"/>
            <a:ext cx="2505646" cy="60973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0DB2B4F-09D5-4DDF-B6C6-E2B8E2DCA7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793" y="700369"/>
            <a:ext cx="8772207" cy="761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14313" indent="-214313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ES" altLang="es-ES" sz="1200" b="1" u="sng" dirty="0">
                <a:solidFill>
                  <a:prstClr val="black"/>
                </a:solidFill>
                <a:ea typeface="Calibri" panose="020F0502020204030204" pitchFamily="34" charset="0"/>
              </a:rPr>
              <a:t>Caso real: agricultor usando mapas de dosificación variable para la fertilización de sus parcelas</a:t>
            </a:r>
          </a:p>
          <a:p>
            <a:pPr>
              <a:lnSpc>
                <a:spcPct val="150000"/>
              </a:lnSpc>
            </a:pPr>
            <a:endParaRPr lang="es-ES" altLang="es-ES" dirty="0">
              <a:solidFill>
                <a:prstClr val="black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822583-939A-4FA9-A93F-B8F8272FA7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741" y="4573895"/>
            <a:ext cx="2009869" cy="238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ES" sz="11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Detalle de parcela desde PC</a:t>
            </a:r>
            <a:endParaRPr lang="es-ES" altLang="es-ES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3FFB8CF-A984-4407-AACA-FB0A1A54ED23}"/>
              </a:ext>
            </a:extLst>
          </p:cNvPr>
          <p:cNvSpPr/>
          <p:nvPr/>
        </p:nvSpPr>
        <p:spPr>
          <a:xfrm>
            <a:off x="312526" y="189705"/>
            <a:ext cx="2585131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defTabSz="342900"/>
            <a:r>
              <a:rPr lang="es-ES" b="1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https://www.sativum.es/</a:t>
            </a:r>
            <a:endParaRPr lang="es-ES" b="1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6BC7F075-EE03-4B1E-8FD2-1156F719D9B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1993" y="1005781"/>
            <a:ext cx="2492135" cy="1869101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36729C1C-4D55-4028-B06F-F95EDF86B04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8016" y="1005781"/>
            <a:ext cx="2602415" cy="1951811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C0138C13-EB22-47D7-8F43-65FB127669A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32" y="1020349"/>
            <a:ext cx="2340484" cy="1755363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7C1C0F1D-C062-4C6A-A32F-3518161630A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913998"/>
            <a:ext cx="2520000" cy="1890000"/>
          </a:xfrm>
          <a:prstGeom prst="rect">
            <a:avLst/>
          </a:prstGeom>
        </p:spPr>
      </p:pic>
      <p:pic>
        <p:nvPicPr>
          <p:cNvPr id="12" name="Imagen 5">
            <a:extLst>
              <a:ext uri="{FF2B5EF4-FFF2-40B4-BE49-F238E27FC236}">
                <a16:creationId xmlns:a16="http://schemas.microsoft.com/office/drawing/2014/main" id="{6FF58992-C777-4643-B466-9588E07DA8D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98" t="7104" b="-10101"/>
          <a:stretch>
            <a:fillRect/>
          </a:stretch>
        </p:blipFill>
        <p:spPr>
          <a:xfrm>
            <a:off x="6516216" y="0"/>
            <a:ext cx="2627784" cy="77155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79513" y="4555949"/>
            <a:ext cx="1656184" cy="587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15 Conector recto"/>
          <p:cNvCxnSpPr/>
          <p:nvPr/>
        </p:nvCxnSpPr>
        <p:spPr>
          <a:xfrm>
            <a:off x="1979712" y="4803998"/>
            <a:ext cx="698477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10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5B1564A9-65B0-4F38-ABC2-DAD98DC6DC91}" type="slidenum">
              <a:rPr lang="es-ES" smtClean="0"/>
              <a:pPr/>
              <a:t>42</a:t>
            </a:fld>
            <a:endParaRPr lang="es-ES"/>
          </a:p>
        </p:txBody>
      </p:sp>
      <p:sp>
        <p:nvSpPr>
          <p:cNvPr id="20" name="11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31990"/>
            <a:ext cx="5120208" cy="411509"/>
          </a:xfrm>
        </p:spPr>
        <p:txBody>
          <a:bodyPr/>
          <a:lstStyle/>
          <a:p>
            <a:r>
              <a:rPr lang="es-ES" dirty="0"/>
              <a:t>Servicios de </a:t>
            </a:r>
            <a:r>
              <a:rPr lang="es-ES" dirty="0" err="1"/>
              <a:t>ITACyL</a:t>
            </a:r>
            <a:r>
              <a:rPr lang="es-ES" dirty="0"/>
              <a:t> para el desarrollo de la Agricultura de precisión</a:t>
            </a:r>
          </a:p>
        </p:txBody>
      </p:sp>
    </p:spTree>
    <p:extLst>
      <p:ext uri="{BB962C8B-B14F-4D97-AF65-F5344CB8AC3E}">
        <p14:creationId xmlns:p14="http://schemas.microsoft.com/office/powerpoint/2010/main" val="95546318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2EA1A7-DC7A-40A8-9E07-5A84A2CE9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9632" y="1131590"/>
            <a:ext cx="5297697" cy="3442277"/>
          </a:xfrm>
        </p:spPr>
        <p:txBody>
          <a:bodyPr>
            <a:normAutofit fontScale="85000" lnSpcReduction="20000"/>
          </a:bodyPr>
          <a:lstStyle/>
          <a:p>
            <a:r>
              <a:rPr lang="es-ES" sz="2100" dirty="0"/>
              <a:t>Sativum es una APP pública para la gestión de datos sobre parcelas agrícolas</a:t>
            </a:r>
          </a:p>
          <a:p>
            <a:pPr lvl="1"/>
            <a:r>
              <a:rPr lang="es-ES" sz="2300" dirty="0"/>
              <a:t>Satélite</a:t>
            </a:r>
            <a:r>
              <a:rPr lang="es-ES" sz="2100" dirty="0"/>
              <a:t> (y foto aérea)</a:t>
            </a:r>
          </a:p>
          <a:p>
            <a:pPr lvl="1"/>
            <a:r>
              <a:rPr lang="es-ES" sz="2100" dirty="0"/>
              <a:t>Suelo</a:t>
            </a:r>
          </a:p>
          <a:p>
            <a:pPr lvl="1"/>
            <a:r>
              <a:rPr lang="es-ES" sz="2100" dirty="0"/>
              <a:t>Clima</a:t>
            </a:r>
          </a:p>
          <a:p>
            <a:pPr lvl="1"/>
            <a:r>
              <a:rPr lang="es-ES" sz="2100" dirty="0"/>
              <a:t>Parcelario y cultivos</a:t>
            </a:r>
          </a:p>
          <a:p>
            <a:r>
              <a:rPr lang="es-ES" sz="2100" dirty="0"/>
              <a:t>Integrada con el sistema de gestión de la PAC</a:t>
            </a:r>
          </a:p>
          <a:p>
            <a:r>
              <a:rPr lang="es-ES" sz="2100" dirty="0"/>
              <a:t>Se incluyen módulos de ayuda a la toma de decisiones.</a:t>
            </a:r>
          </a:p>
          <a:p>
            <a:pPr lvl="1"/>
            <a:r>
              <a:rPr lang="es-ES" sz="2100" b="1" dirty="0"/>
              <a:t>Nutrición: Es un FAST</a:t>
            </a:r>
          </a:p>
          <a:p>
            <a:pPr lvl="1"/>
            <a:r>
              <a:rPr lang="es-ES" sz="2100" dirty="0"/>
              <a:t>Plagas</a:t>
            </a:r>
          </a:p>
          <a:p>
            <a:pPr lvl="1"/>
            <a:r>
              <a:rPr lang="es-ES" sz="2100" dirty="0"/>
              <a:t>Agricultura de precisión…</a:t>
            </a:r>
          </a:p>
          <a:p>
            <a:endParaRPr lang="es-ES" sz="2100" dirty="0"/>
          </a:p>
          <a:p>
            <a:pPr lvl="1"/>
            <a:endParaRPr lang="es-ES" sz="2100" dirty="0"/>
          </a:p>
          <a:p>
            <a:endParaRPr lang="es-ES" sz="210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D8E81FF-9F41-450A-9D79-FD6630CCBB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2164" y="316493"/>
            <a:ext cx="2927794" cy="61717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DB008DF-B59D-4531-9483-5F10D0632E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r="3752"/>
          <a:stretch/>
        </p:blipFill>
        <p:spPr>
          <a:xfrm>
            <a:off x="6887092" y="0"/>
            <a:ext cx="2256908" cy="4044274"/>
          </a:xfrm>
          <a:prstGeom prst="rect">
            <a:avLst/>
          </a:prstGeom>
        </p:spPr>
      </p:pic>
      <p:pic>
        <p:nvPicPr>
          <p:cNvPr id="9" name="Marcador de contenido 5">
            <a:extLst>
              <a:ext uri="{FF2B5EF4-FFF2-40B4-BE49-F238E27FC236}">
                <a16:creationId xmlns:a16="http://schemas.microsoft.com/office/drawing/2014/main" id="{13BE6FEB-A5EB-4D5B-9264-80E45F2A15F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t="67656" r="3675"/>
          <a:stretch/>
        </p:blipFill>
        <p:spPr>
          <a:xfrm>
            <a:off x="6886575" y="3836455"/>
            <a:ext cx="2256908" cy="1307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4369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C238D439-80F6-4EFA-880B-89FA137632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t="67656" r="3675"/>
          <a:stretch/>
        </p:blipFill>
        <p:spPr>
          <a:xfrm>
            <a:off x="0" y="3836455"/>
            <a:ext cx="2256908" cy="130704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0A94237-1DFD-466F-BA75-233951D2CC3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r="3752"/>
          <a:stretch/>
        </p:blipFill>
        <p:spPr>
          <a:xfrm>
            <a:off x="517" y="0"/>
            <a:ext cx="2256908" cy="404427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5403EC5-E6F8-4AA4-9405-45804D1B53A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17696" y="0"/>
            <a:ext cx="2982241" cy="51435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8CE56B1-59B4-405D-92F4-A10D31D0B576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61242" y="0"/>
            <a:ext cx="298224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2970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6FC9B4B-B1C7-4B3B-95B7-A71942BEE2E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982241" cy="51435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26DC8B5-DB53-4FFA-B09F-BF8667CB0FB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80880" y="0"/>
            <a:ext cx="2982241" cy="51435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D445E8D-F50A-4956-A9AF-28E3833CBFE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61759" y="0"/>
            <a:ext cx="298224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502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2" name="AutoShape 4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4555949"/>
            <a:ext cx="1656184" cy="587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7 Conector recto"/>
          <p:cNvCxnSpPr/>
          <p:nvPr/>
        </p:nvCxnSpPr>
        <p:spPr>
          <a:xfrm>
            <a:off x="1979712" y="4803998"/>
            <a:ext cx="698477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46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31990"/>
            <a:ext cx="5120208" cy="411509"/>
          </a:xfrm>
        </p:spPr>
        <p:txBody>
          <a:bodyPr/>
          <a:lstStyle/>
          <a:p>
            <a:r>
              <a:rPr lang="es-ES" dirty="0"/>
              <a:t>Servicios de </a:t>
            </a:r>
            <a:r>
              <a:rPr lang="es-ES" dirty="0" err="1"/>
              <a:t>ITACyL</a:t>
            </a:r>
            <a:r>
              <a:rPr lang="es-ES" dirty="0"/>
              <a:t> para el desarrollo de la Agricultura de precisión</a:t>
            </a:r>
          </a:p>
        </p:txBody>
      </p:sp>
      <p:pic>
        <p:nvPicPr>
          <p:cNvPr id="9" name="Imagen 5">
            <a:extLst>
              <a:ext uri="{FF2B5EF4-FFF2-40B4-BE49-F238E27FC236}">
                <a16:creationId xmlns:a16="http://schemas.microsoft.com/office/drawing/2014/main" id="{6FF58992-C777-4643-B466-9588E07DA8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98" t="7104" b="-10101"/>
          <a:stretch>
            <a:fillRect/>
          </a:stretch>
        </p:blipFill>
        <p:spPr>
          <a:xfrm>
            <a:off x="6516216" y="0"/>
            <a:ext cx="2627784" cy="77155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9 Rectángulo"/>
          <p:cNvSpPr/>
          <p:nvPr/>
        </p:nvSpPr>
        <p:spPr>
          <a:xfrm>
            <a:off x="899592" y="1851670"/>
            <a:ext cx="70567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2000" dirty="0"/>
              <a:t>  A tener en cuenta en insumos de alto coste: Fertilizante</a:t>
            </a:r>
          </a:p>
          <a:p>
            <a:pPr>
              <a:buFont typeface="Arial" pitchFamily="34" charset="0"/>
              <a:buChar char="•"/>
            </a:pPr>
            <a:r>
              <a:rPr lang="es-ES" sz="2000" dirty="0"/>
              <a:t>  Sobrecoste del equipo importante</a:t>
            </a:r>
          </a:p>
          <a:p>
            <a:pPr>
              <a:buFont typeface="Arial" pitchFamily="34" charset="0"/>
              <a:buChar char="•"/>
            </a:pPr>
            <a:r>
              <a:rPr lang="es-ES" sz="2000" dirty="0"/>
              <a:t>  No “es de uso directo” implica tomar decisiones y conocimiento agronómico</a:t>
            </a:r>
          </a:p>
          <a:p>
            <a:pPr>
              <a:buFont typeface="Arial" pitchFamily="34" charset="0"/>
              <a:buChar char="•"/>
            </a:pPr>
            <a:r>
              <a:rPr lang="es-ES" sz="2000" dirty="0"/>
              <a:t>  Constituye la verdadera esencia de la agricultura de precisión</a:t>
            </a:r>
          </a:p>
          <a:p>
            <a:pPr>
              <a:buFont typeface="Arial" pitchFamily="34" charset="0"/>
              <a:buChar char="•"/>
            </a:pPr>
            <a:r>
              <a:rPr lang="es-ES" sz="2000" dirty="0"/>
              <a:t>  </a:t>
            </a:r>
            <a:r>
              <a:rPr lang="es-ES" sz="2000" b="1" dirty="0"/>
              <a:t>SATIVUM</a:t>
            </a:r>
            <a:r>
              <a:rPr lang="es-ES" sz="2000" dirty="0"/>
              <a:t> te facilita crear mapas con varias imágenes de satélite.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1331640" y="915566"/>
            <a:ext cx="288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</a:rPr>
              <a:t>Notas para recordar: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80312" y="915566"/>
            <a:ext cx="1554931" cy="1064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Rectángulo"/>
          <p:cNvSpPr/>
          <p:nvPr/>
        </p:nvSpPr>
        <p:spPr>
          <a:xfrm>
            <a:off x="179512" y="0"/>
            <a:ext cx="50456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</a:rPr>
              <a:t>Dosificación variable de insumos</a:t>
            </a:r>
          </a:p>
        </p:txBody>
      </p:sp>
      <p:pic>
        <p:nvPicPr>
          <p:cNvPr id="16" name="Imagen 10">
            <a:extLst>
              <a:ext uri="{FF2B5EF4-FFF2-40B4-BE49-F238E27FC236}">
                <a16:creationId xmlns:a16="http://schemas.microsoft.com/office/drawing/2014/main" id="{080CB212-EE47-4A4F-9509-1B6C1E115F3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4155926"/>
            <a:ext cx="1929582" cy="46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5808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2" name="AutoShape 4" descr="Lerma acoge los próximos 29, 30 de abril y 1 de mayo la tradicional feria  de maquinaria - Agronews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4555949"/>
            <a:ext cx="1656184" cy="587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agen 5">
            <a:extLst>
              <a:ext uri="{FF2B5EF4-FFF2-40B4-BE49-F238E27FC236}">
                <a16:creationId xmlns:a16="http://schemas.microsoft.com/office/drawing/2014/main" id="{6FF58992-C777-4643-B466-9588E07DA8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04"/>
          <a:stretch>
            <a:fillRect/>
          </a:stretch>
        </p:blipFill>
        <p:spPr>
          <a:xfrm>
            <a:off x="6390156" y="0"/>
            <a:ext cx="2753844" cy="771550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8" name="7 Conector recto"/>
          <p:cNvCxnSpPr/>
          <p:nvPr/>
        </p:nvCxnSpPr>
        <p:spPr>
          <a:xfrm>
            <a:off x="1979712" y="4803998"/>
            <a:ext cx="698477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64A9-65B0-4F38-ABC2-DAD98DC6DC91}" type="slidenum">
              <a:rPr lang="es-ES" smtClean="0"/>
              <a:pPr/>
              <a:t>47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31990"/>
            <a:ext cx="5120208" cy="411509"/>
          </a:xfrm>
        </p:spPr>
        <p:txBody>
          <a:bodyPr/>
          <a:lstStyle/>
          <a:p>
            <a:r>
              <a:rPr lang="es-ES" dirty="0"/>
              <a:t>Servicios de </a:t>
            </a:r>
            <a:r>
              <a:rPr lang="es-ES" dirty="0" err="1"/>
              <a:t>ITACyL</a:t>
            </a:r>
            <a:r>
              <a:rPr lang="es-ES" dirty="0"/>
              <a:t> para el desarrollo de la Agricultura de precisión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32B25275-2FFF-4A0C-AF38-1EA5439EB989}"/>
              </a:ext>
            </a:extLst>
          </p:cNvPr>
          <p:cNvSpPr txBox="1">
            <a:spLocks/>
          </p:cNvSpPr>
          <p:nvPr/>
        </p:nvSpPr>
        <p:spPr>
          <a:xfrm>
            <a:off x="251520" y="1491630"/>
            <a:ext cx="8784976" cy="1325563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>
                <a:tab pos="3497263" algn="l"/>
              </a:tabLst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100" b="1" dirty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  <a:ea typeface="Gadugi" panose="020B0502040204020203" pitchFamily="34" charset="0"/>
              </a:rPr>
              <a:t>¡Muchas gracias por vuestra atención!</a:t>
            </a:r>
          </a:p>
          <a:p>
            <a:pPr algn="ctr"/>
            <a:endParaRPr lang="es-ES" dirty="0">
              <a:solidFill>
                <a:schemeClr val="bg1"/>
              </a:solidFill>
              <a:latin typeface="Nunito sans" pitchFamily="2" charset="0"/>
              <a:ea typeface="Gadugi" panose="020B0502040204020203" pitchFamily="34" charset="0"/>
            </a:endParaRPr>
          </a:p>
          <a:p>
            <a:pPr algn="ctr"/>
            <a:r>
              <a:rPr lang="en-GB" sz="2000" b="1" dirty="0" err="1">
                <a:solidFill>
                  <a:schemeClr val="accent3">
                    <a:lumMod val="50000"/>
                  </a:schemeClr>
                </a:solidFill>
              </a:rPr>
              <a:t>Correo</a:t>
            </a:r>
            <a:r>
              <a:rPr lang="en-GB" sz="2000" b="1" dirty="0">
                <a:solidFill>
                  <a:schemeClr val="accent3">
                    <a:lumMod val="50000"/>
                  </a:schemeClr>
                </a:solidFill>
              </a:rPr>
              <a:t> de </a:t>
            </a:r>
            <a:r>
              <a:rPr lang="en-GB" sz="2000" b="1" dirty="0" err="1">
                <a:solidFill>
                  <a:schemeClr val="accent3">
                    <a:lumMod val="50000"/>
                  </a:schemeClr>
                </a:solidFill>
              </a:rPr>
              <a:t>Soporte</a:t>
            </a:r>
            <a:r>
              <a:rPr lang="en-GB" sz="2000" dirty="0">
                <a:solidFill>
                  <a:schemeClr val="accent3">
                    <a:lumMod val="50000"/>
                  </a:schemeClr>
                </a:solidFill>
              </a:rPr>
              <a:t>: </a:t>
            </a:r>
            <a:r>
              <a:rPr lang="es-ES" sz="2000" b="1" dirty="0">
                <a:solidFill>
                  <a:prstClr val="white"/>
                </a:solidFill>
                <a:latin typeface="Calibri" panose="020F0502020204030204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soporte-sativum@itacyl.es</a:t>
            </a:r>
            <a:endParaRPr lang="es-ES" sz="2000" b="1" dirty="0">
              <a:solidFill>
                <a:prstClr val="white"/>
              </a:solidFill>
              <a:latin typeface="Calibri" panose="020F0502020204030204"/>
            </a:endParaRPr>
          </a:p>
          <a:p>
            <a:pPr algn="ctr"/>
            <a:endParaRPr lang="es-ES" sz="19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id="{639B7255-6F16-4738-A6A8-98F147C77E58}"/>
              </a:ext>
            </a:extLst>
          </p:cNvPr>
          <p:cNvSpPr txBox="1">
            <a:spLocks/>
          </p:cNvSpPr>
          <p:nvPr/>
        </p:nvSpPr>
        <p:spPr>
          <a:xfrm>
            <a:off x="179512" y="3363838"/>
            <a:ext cx="8964488" cy="953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777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7774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777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7774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777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1400" b="1" dirty="0">
                <a:solidFill>
                  <a:schemeClr val="accent3">
                    <a:lumMod val="50000"/>
                  </a:schemeClr>
                </a:solidFill>
              </a:rPr>
              <a:t>Vanessa Paredes Gómez</a:t>
            </a:r>
          </a:p>
          <a:p>
            <a:pPr marL="0" indent="0" algn="ctr">
              <a:buNone/>
            </a:pPr>
            <a:r>
              <a:rPr lang="es-ES" sz="1200" dirty="0">
                <a:solidFill>
                  <a:schemeClr val="accent3">
                    <a:lumMod val="50000"/>
                  </a:schemeClr>
                </a:solidFill>
              </a:rPr>
              <a:t>Unidad de Información Geográfica e Innovación</a:t>
            </a:r>
          </a:p>
          <a:p>
            <a:pPr marL="0" indent="0" algn="ctr">
              <a:buNone/>
            </a:pPr>
            <a:r>
              <a:rPr lang="es-ES" sz="1200" dirty="0">
                <a:solidFill>
                  <a:schemeClr val="accent3">
                    <a:lumMod val="50000"/>
                  </a:schemeClr>
                </a:solidFill>
              </a:rPr>
              <a:t>Área de Desarrollo Tecnológico</a:t>
            </a:r>
          </a:p>
          <a:p>
            <a:pPr marL="0" indent="0" algn="ctr">
              <a:buNone/>
            </a:pPr>
            <a:r>
              <a:rPr lang="es-ES" sz="1200" dirty="0">
                <a:solidFill>
                  <a:schemeClr val="accent3">
                    <a:lumMod val="50000"/>
                  </a:schemeClr>
                </a:solidFill>
              </a:rPr>
              <a:t>Subdirección de Infraestructuras Agrarias</a:t>
            </a:r>
          </a:p>
          <a:p>
            <a:pPr marL="0" indent="0" algn="ctr">
              <a:buNone/>
            </a:pPr>
            <a:r>
              <a:rPr lang="es-ES" sz="1200" dirty="0">
                <a:solidFill>
                  <a:schemeClr val="accent3">
                    <a:lumMod val="50000"/>
                  </a:schemeClr>
                </a:solidFill>
              </a:rPr>
              <a:t>E-mail: </a:t>
            </a:r>
            <a:r>
              <a:rPr lang="es-ES" sz="1200" dirty="0">
                <a:solidFill>
                  <a:schemeClr val="accent3">
                    <a:lumMod val="50000"/>
                  </a:schemeClr>
                </a:solidFill>
                <a:hlinkClick r:id="rId6"/>
              </a:rPr>
              <a:t>vanessa.paredes@itacyl.es</a:t>
            </a:r>
            <a:endParaRPr lang="es-ES" sz="1200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s-ES" sz="1200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s-ES" sz="1200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es-ES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3" name="Imagen 7">
            <a:extLst>
              <a:ext uri="{FF2B5EF4-FFF2-40B4-BE49-F238E27FC236}">
                <a16:creationId xmlns:a16="http://schemas.microsoft.com/office/drawing/2014/main" id="{3D8E81FF-9F41-450A-9D79-FD6630CCBBF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3848" y="2427734"/>
            <a:ext cx="2927794" cy="617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5808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JORA GENÉTICA EN CEREALES_2.ppt" id="{950299B4-92CC-4BF4-9722-34CF835D2407}" vid="{0DDD1AB2-43B3-45E9-B8CE-AC82959DD831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MEJORA GENÉTICA EN CEREALES_2.ppt</Template>
  <TotalTime>8530</TotalTime>
  <Words>1979</Words>
  <Application>Microsoft Office PowerPoint</Application>
  <PresentationFormat>Presentación en pantalla (16:9)</PresentationFormat>
  <Paragraphs>328</Paragraphs>
  <Slides>47</Slides>
  <Notes>42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47</vt:i4>
      </vt:variant>
    </vt:vector>
  </HeadingPairs>
  <TitlesOfParts>
    <vt:vector size="57" baseType="lpstr">
      <vt:lpstr>Arial</vt:lpstr>
      <vt:lpstr>Arial Black</vt:lpstr>
      <vt:lpstr>Calibri</vt:lpstr>
      <vt:lpstr>Gadugi</vt:lpstr>
      <vt:lpstr>Nunito sans</vt:lpstr>
      <vt:lpstr>Times New Roman</vt:lpstr>
      <vt:lpstr>Trebuchet MS</vt:lpstr>
      <vt:lpstr>Wingdings</vt:lpstr>
      <vt:lpstr>Wingdings 3</vt:lpstr>
      <vt:lpstr>Tema de Office</vt:lpstr>
      <vt:lpstr>Presentación de PowerPoint</vt:lpstr>
      <vt:lpstr>Presentación de PowerPoint</vt:lpstr>
      <vt:lpstr>Presentación de PowerPoint</vt:lpstr>
      <vt:lpstr>Optimización y control a través de las tecnologías</vt:lpstr>
      <vt:lpstr>Ejemplos de ahorros por la implantación de técnicas de Agricultura de Precisión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Dosificación variable basada en mapas: Fuentes de datos</vt:lpstr>
      <vt:lpstr>Dosificación variable basada en mapas: Fuentes de datos</vt:lpstr>
      <vt:lpstr>Dosificación variable basada en mapas: Fuentes de datos</vt:lpstr>
      <vt:lpstr>Dosificación variable basada en mapas: Fuentes de datos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Nieves Aparicio Gutiérrez</dc:creator>
  <cp:lastModifiedBy>David Alfonso Nafría García</cp:lastModifiedBy>
  <cp:revision>567</cp:revision>
  <cp:lastPrinted>2022-10-24T09:57:39Z</cp:lastPrinted>
  <dcterms:created xsi:type="dcterms:W3CDTF">2017-05-03T12:45:49Z</dcterms:created>
  <dcterms:modified xsi:type="dcterms:W3CDTF">2023-05-02T10:49:45Z</dcterms:modified>
</cp:coreProperties>
</file>