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2" r:id="rId2"/>
    <p:sldId id="317" r:id="rId3"/>
    <p:sldId id="320" r:id="rId4"/>
    <p:sldId id="319" r:id="rId5"/>
    <p:sldId id="318" r:id="rId6"/>
    <p:sldId id="321" r:id="rId7"/>
    <p:sldId id="262" r:id="rId8"/>
    <p:sldId id="32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0F10E85-4C3A-45DF-9364-8EFB7D44EACD}">
          <p14:sldIdLst>
            <p14:sldId id="312"/>
            <p14:sldId id="317"/>
            <p14:sldId id="320"/>
            <p14:sldId id="319"/>
            <p14:sldId id="318"/>
            <p14:sldId id="321"/>
            <p14:sldId id="262"/>
            <p14:sldId id="32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421" autoAdjust="0"/>
  </p:normalViewPr>
  <p:slideViewPr>
    <p:cSldViewPr snapToGrid="0">
      <p:cViewPr varScale="1">
        <p:scale>
          <a:sx n="102" d="100"/>
          <a:sy n="102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Now</a:t>
            </a:r>
            <a:r>
              <a:rPr lang="es-ES" dirty="0"/>
              <a:t>,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move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collected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space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collected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field</a:t>
            </a:r>
            <a:r>
              <a:rPr lang="es-ES" dirty="0"/>
              <a:t>.</a:t>
            </a:r>
          </a:p>
          <a:p>
            <a:r>
              <a:rPr lang="es-ES" dirty="0"/>
              <a:t>In 2011,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statarted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soil</a:t>
            </a:r>
            <a:r>
              <a:rPr lang="es-ES" dirty="0"/>
              <a:t> Project. </a:t>
            </a:r>
            <a:r>
              <a:rPr lang="es-ES" dirty="0" err="1"/>
              <a:t>This</a:t>
            </a:r>
            <a:r>
              <a:rPr lang="es-ES" dirty="0"/>
              <a:t> Project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aimed</a:t>
            </a:r>
            <a:r>
              <a:rPr lang="es-ES" dirty="0"/>
              <a:t> at </a:t>
            </a:r>
            <a:r>
              <a:rPr lang="es-ES" dirty="0" err="1"/>
              <a:t>gathering</a:t>
            </a:r>
            <a:r>
              <a:rPr lang="es-ES" dirty="0"/>
              <a:t> and </a:t>
            </a:r>
            <a:r>
              <a:rPr lang="es-ES" dirty="0" err="1"/>
              <a:t>organazing</a:t>
            </a:r>
            <a:r>
              <a:rPr lang="es-ES" dirty="0"/>
              <a:t>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soil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Region</a:t>
            </a:r>
            <a:r>
              <a:rPr lang="es-ES" dirty="0"/>
              <a:t>. </a:t>
            </a:r>
            <a:r>
              <a:rPr lang="es-ES" dirty="0" err="1"/>
              <a:t>Its</a:t>
            </a:r>
            <a:r>
              <a:rPr lang="es-ES" dirty="0"/>
              <a:t> </a:t>
            </a:r>
            <a:r>
              <a:rPr lang="es-ES" dirty="0" err="1"/>
              <a:t>main</a:t>
            </a:r>
            <a:r>
              <a:rPr lang="es-ES" dirty="0"/>
              <a:t> output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properties</a:t>
            </a:r>
            <a:r>
              <a:rPr lang="es-ES" dirty="0"/>
              <a:t> </a:t>
            </a:r>
            <a:r>
              <a:rPr lang="es-ES" dirty="0" err="1"/>
              <a:t>database</a:t>
            </a:r>
            <a:r>
              <a:rPr lang="es-ES" dirty="0"/>
              <a:t>. </a:t>
            </a:r>
            <a:r>
              <a:rPr lang="es-ES" dirty="0" err="1"/>
              <a:t>This</a:t>
            </a:r>
            <a:r>
              <a:rPr lang="es-ES" dirty="0"/>
              <a:t> </a:t>
            </a:r>
            <a:r>
              <a:rPr lang="es-ES" dirty="0" err="1"/>
              <a:t>database</a:t>
            </a:r>
            <a:r>
              <a:rPr lang="es-ES" dirty="0"/>
              <a:t> </a:t>
            </a:r>
            <a:r>
              <a:rPr lang="es-ES" dirty="0" err="1"/>
              <a:t>stores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more </a:t>
            </a:r>
            <a:r>
              <a:rPr lang="es-ES" dirty="0" err="1"/>
              <a:t>than</a:t>
            </a:r>
            <a:r>
              <a:rPr lang="es-ES" dirty="0"/>
              <a:t> 20K </a:t>
            </a:r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georeferenced</a:t>
            </a:r>
            <a:r>
              <a:rPr lang="es-ES" dirty="0"/>
              <a:t> </a:t>
            </a:r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samples</a:t>
            </a:r>
            <a:r>
              <a:rPr lang="es-ES" dirty="0"/>
              <a:t>. 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get</a:t>
            </a:r>
            <a:r>
              <a:rPr lang="es-ES" dirty="0"/>
              <a:t> </a:t>
            </a:r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these</a:t>
            </a:r>
            <a:r>
              <a:rPr lang="es-ES" dirty="0"/>
              <a:t> data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made</a:t>
            </a:r>
            <a:r>
              <a:rPr lang="es-ES" dirty="0"/>
              <a:t> </a:t>
            </a:r>
            <a:r>
              <a:rPr lang="es-ES" dirty="0" err="1"/>
              <a:t>agreements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several</a:t>
            </a:r>
            <a:r>
              <a:rPr lang="es-ES" dirty="0"/>
              <a:t> </a:t>
            </a:r>
            <a:r>
              <a:rPr lang="es-ES" dirty="0" err="1"/>
              <a:t>entities</a:t>
            </a:r>
            <a:r>
              <a:rPr lang="es-ES" dirty="0"/>
              <a:t> </a:t>
            </a:r>
            <a:r>
              <a:rPr lang="es-ES" dirty="0" err="1"/>
              <a:t>such</a:t>
            </a:r>
            <a:r>
              <a:rPr lang="es-ES" dirty="0"/>
              <a:t> as profesional </a:t>
            </a:r>
            <a:r>
              <a:rPr lang="es-ES" dirty="0" err="1"/>
              <a:t>org</a:t>
            </a:r>
            <a:r>
              <a:rPr lang="es-ES" dirty="0"/>
              <a:t>., </a:t>
            </a:r>
            <a:r>
              <a:rPr lang="es-ES" dirty="0" err="1"/>
              <a:t>advisory</a:t>
            </a:r>
            <a:r>
              <a:rPr lang="es-ES" dirty="0"/>
              <a:t> </a:t>
            </a:r>
            <a:r>
              <a:rPr lang="es-ES" dirty="0" err="1"/>
              <a:t>services</a:t>
            </a:r>
            <a:r>
              <a:rPr lang="es-ES" dirty="0"/>
              <a:t> and </a:t>
            </a:r>
            <a:r>
              <a:rPr lang="es-ES" dirty="0" err="1"/>
              <a:t>other</a:t>
            </a:r>
            <a:r>
              <a:rPr lang="es-ES" dirty="0"/>
              <a:t> </a:t>
            </a:r>
            <a:r>
              <a:rPr lang="es-ES" dirty="0" err="1"/>
              <a:t>public</a:t>
            </a:r>
            <a:r>
              <a:rPr lang="es-ES" dirty="0"/>
              <a:t> </a:t>
            </a:r>
            <a:r>
              <a:rPr lang="es-ES" dirty="0" err="1"/>
              <a:t>entities</a:t>
            </a:r>
            <a:r>
              <a:rPr lang="es-ES" dirty="0"/>
              <a:t>.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properties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are </a:t>
            </a:r>
            <a:r>
              <a:rPr lang="es-ES" dirty="0" err="1"/>
              <a:t>stored</a:t>
            </a:r>
            <a:r>
              <a:rPr lang="es-ES" dirty="0"/>
              <a:t> in </a:t>
            </a:r>
            <a:r>
              <a:rPr lang="es-ES" dirty="0" err="1"/>
              <a:t>this</a:t>
            </a:r>
            <a:r>
              <a:rPr lang="es-ES" dirty="0"/>
              <a:t> geo-</a:t>
            </a:r>
            <a:r>
              <a:rPr lang="es-ES" dirty="0" err="1"/>
              <a:t>referenced</a:t>
            </a:r>
            <a:r>
              <a:rPr lang="es-ES" dirty="0"/>
              <a:t> </a:t>
            </a:r>
            <a:r>
              <a:rPr lang="es-ES" dirty="0" err="1"/>
              <a:t>database</a:t>
            </a:r>
            <a:r>
              <a:rPr lang="es-ES" dirty="0"/>
              <a:t> </a:t>
            </a:r>
            <a:r>
              <a:rPr lang="es-ES" dirty="0" err="1"/>
              <a:t>mainly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:,,,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1EB07-853C-4A2C-8724-322AB56477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7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8862A-599C-4BC9-A108-66E1AD64C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7C3DF2-2116-4519-A946-E6D6216C5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3BBB68-6E2F-4A39-B86D-CF9AD2C2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EBCABA-2CD2-4ED0-B803-7800D5E1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F869A9-F23D-435F-8793-2A4210F2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9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9862E-171D-4CB3-8107-04BE00521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07122A-BCB3-40AC-AB54-9F9F339BE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6DB73F-770B-4F3C-80AD-C2FDC800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4D8CE8-EB30-43CB-BEE9-39104CE2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9D606-906D-4750-B22A-6D75800A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0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B989B-A533-4920-834D-C755BB729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8DFDCB-1A0E-4340-8A98-931659090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0179E6-5467-4751-AE9C-FB9DF443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03B281-7503-48F2-90E8-F985D541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77BA31-6BA8-45B9-A936-AF1A9C29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0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56A4E5-4CBC-4DAF-A202-AB0335A4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126488-5204-48E9-8D4F-2D1DEE310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E9C115-A4F3-44C8-961F-1EB62F229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A12A30-F0AE-403E-8536-E5EBE2CA7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5EBDB6-E2C1-48C5-AEB2-E2A705CF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6FA997-F739-4A2E-9762-67BED068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0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BDBC5-1F64-4307-826D-05CC52DD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37B72D-C67E-42BC-A600-FDA811AE6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6323B1-C337-4626-A245-85F693AD8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1A2BC1-FB67-46A7-892D-1113E6577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FD9D44F-911C-4755-8E11-3224780DA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44AD0EF-46DD-4DAF-B34C-2E47259FA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D942C2-5223-4564-8544-06DBED461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D80A86-7B70-4A1E-84B4-4017ECA3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34120-D33A-46FE-950C-44192687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B2A8C4-E44F-46B2-87CD-689C715E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A760E3-3F9E-48DB-873B-40326CB23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8265FC-6BD5-40FC-8B00-9C7DBF05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4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09044B7-75F3-4DAA-A14B-9C2750DA6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DC67BB5-424B-4479-AF1F-CA05B4BB2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5FA6C5-014C-4BE6-97AF-705A6E9FB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2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E4755-02D2-48DB-81B8-D46773596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52F262-C4FE-4CC1-980F-82D471E72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926642-F790-48A3-BD24-EC18E0C96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772D18-A130-4555-8EAD-BCAB756CB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6533FD-CD7F-4DBD-B988-135642F6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8AA4B6-4A52-495F-B267-32B95568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7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3ED75-AE69-4256-8EA0-7B7BE8AE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05865A-205E-44D8-BB40-BAE8E5ABE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09449A-69BD-4491-AA42-CA6EE1BCF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67212F-7092-4B41-A716-C7BE3D6B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CC3434-7CC4-43BE-A5D7-5AF7D897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83278-17DE-4DD2-86A7-B5DFDB67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98A83-EC0E-4817-9F22-DED52A15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91AD6D-7110-4CD3-8A84-E82BD38B2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B0ED88-6560-4256-A3CA-9D143DD1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594651-AB44-42B6-B51B-B18ED60A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11761E-4449-4C3F-AE7B-AB85692F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69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4EE0F3-10FB-4DA6-80E2-04C40E495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0F2344-52D4-40CD-961B-CC45403AA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14A444-0543-4361-913C-20DC24DF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EA8C1B-7F6E-4B2A-B088-BF92FACAC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82A784-75A1-49CD-BA15-5095805A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1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1D17EC9-292B-4223-B47E-E3F42F35A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743BD6-BBA8-4FC6-A685-6567C70B5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80E887-C008-464B-88E8-09764955B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1F7B92-5A66-4E58-8DE2-F293BEA853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AA1F74-2E9F-4F71-9585-C8BF76E1B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3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afgarda@itacyl.e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tivum.e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uelos.itacyl.es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33600" y="2844355"/>
            <a:ext cx="7924799" cy="1884239"/>
          </a:xfrm>
        </p:spPr>
        <p:txBody>
          <a:bodyPr>
            <a:noAutofit/>
          </a:bodyPr>
          <a:lstStyle/>
          <a:p>
            <a:pPr algn="ctr"/>
            <a:r>
              <a:rPr lang="en-US" sz="4400" dirty="0" err="1"/>
              <a:t>Herramienta</a:t>
            </a:r>
            <a:r>
              <a:rPr lang="en-US" sz="4400" dirty="0"/>
              <a:t> para la </a:t>
            </a:r>
            <a:r>
              <a:rPr lang="en-US" sz="4400" dirty="0" err="1"/>
              <a:t>prescripción</a:t>
            </a:r>
            <a:r>
              <a:rPr lang="en-US" sz="4400" dirty="0"/>
              <a:t> de </a:t>
            </a:r>
            <a:r>
              <a:rPr lang="en-US" sz="4400" dirty="0" err="1"/>
              <a:t>nutrientes</a:t>
            </a:r>
            <a:r>
              <a:rPr lang="en-US" sz="4400" dirty="0"/>
              <a:t> </a:t>
            </a:r>
            <a:r>
              <a:rPr lang="en-US" sz="4400" dirty="0" err="1"/>
              <a:t>en</a:t>
            </a:r>
            <a:r>
              <a:rPr lang="en-US" sz="4400" dirty="0"/>
              <a:t> </a:t>
            </a:r>
            <a:r>
              <a:rPr lang="en-US" sz="4400" dirty="0" err="1"/>
              <a:t>parcelas</a:t>
            </a:r>
            <a:r>
              <a:rPr lang="en-US" sz="4400" dirty="0"/>
              <a:t> </a:t>
            </a:r>
            <a:r>
              <a:rPr lang="en-US" sz="4400" dirty="0" err="1"/>
              <a:t>agrícolas</a:t>
            </a:r>
            <a:r>
              <a:rPr lang="en-US" sz="4400" dirty="0"/>
              <a:t> </a:t>
            </a:r>
            <a:r>
              <a:rPr lang="en-US" sz="4400" dirty="0" err="1"/>
              <a:t>en</a:t>
            </a:r>
            <a:r>
              <a:rPr lang="en-US" sz="4400" dirty="0"/>
              <a:t> </a:t>
            </a:r>
            <a:r>
              <a:rPr lang="en-US" sz="4400" dirty="0" err="1"/>
              <a:t>CyL</a:t>
            </a:r>
            <a:r>
              <a:rPr lang="en-US" sz="4400" dirty="0"/>
              <a:t> a </a:t>
            </a:r>
            <a:r>
              <a:rPr lang="en-US" sz="4400" dirty="0" err="1"/>
              <a:t>partir</a:t>
            </a:r>
            <a:r>
              <a:rPr lang="en-US" sz="4400" dirty="0"/>
              <a:t> del </a:t>
            </a:r>
            <a:r>
              <a:rPr lang="en-US" sz="4400" dirty="0" err="1"/>
              <a:t>proyecto</a:t>
            </a:r>
            <a:r>
              <a:rPr lang="en-US" sz="4400" dirty="0"/>
              <a:t> FAST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246" y="299103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4071932" y="4988032"/>
            <a:ext cx="4143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David A. Nafría </a:t>
            </a:r>
            <a:r>
              <a:rPr lang="es-ES" sz="2000" dirty="0">
                <a:hlinkClick r:id="rId3"/>
              </a:rPr>
              <a:t>nafgarda@itacyl.es</a:t>
            </a:r>
            <a:endParaRPr lang="es-ES" sz="2000" dirty="0"/>
          </a:p>
          <a:p>
            <a:pPr algn="ctr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ONSEJO SUPERIOR DE INVESTIGACIONES CIENTÍFICAS (CSIC) - Asociación  Española del Hidrógeno">
            <a:extLst>
              <a:ext uri="{FF2B5EF4-FFF2-40B4-BE49-F238E27FC236}">
                <a16:creationId xmlns:a16="http://schemas.microsoft.com/office/drawing/2014/main" id="{B79340FA-FAD7-493B-B5F4-C144CA95C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631" y="961635"/>
            <a:ext cx="1966452" cy="110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FAST (</a:t>
            </a:r>
            <a:r>
              <a:rPr lang="es-ES" dirty="0" err="1"/>
              <a:t>CyL+Andalucía</a:t>
            </a:r>
            <a:r>
              <a:rPr lang="es-ES" dirty="0"/>
              <a:t>)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7CCAC22-0643-48CF-BFEB-EEC7F17F2CA1}"/>
              </a:ext>
            </a:extLst>
          </p:cNvPr>
          <p:cNvSpPr/>
          <p:nvPr/>
        </p:nvSpPr>
        <p:spPr>
          <a:xfrm>
            <a:off x="7680222" y="1234153"/>
            <a:ext cx="1117600" cy="6477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SATIVUM</a:t>
            </a: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3118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DATOS DE SUELOS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0" y="2298721"/>
            <a:ext cx="4436397" cy="5575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FDA30BA-5790-4147-B1D1-7D4D5DAB38BF}"/>
              </a:ext>
            </a:extLst>
          </p:cNvPr>
          <p:cNvSpPr txBox="1"/>
          <p:nvPr/>
        </p:nvSpPr>
        <p:spPr>
          <a:xfrm>
            <a:off x="2234380" y="3203174"/>
            <a:ext cx="1009445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ID USUARIO EXTERNO Y DESCARGA DE PAC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PARCELARIO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8F25660B-E54F-424A-8B8E-8B8D35EDFDBC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3243825" y="3008671"/>
            <a:ext cx="4857956" cy="6100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3318235" y="1112363"/>
            <a:ext cx="1674297" cy="70124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FERTILICALC</a:t>
            </a:r>
          </a:p>
          <a:p>
            <a:pPr algn="ctr"/>
            <a:r>
              <a:rPr lang="es-ES" sz="1400" dirty="0"/>
              <a:t>F. Villalobos</a:t>
            </a:r>
          </a:p>
          <a:p>
            <a:pPr algn="ctr"/>
            <a:r>
              <a:rPr lang="es-ES" sz="1200" dirty="0"/>
              <a:t>(versión 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396228" y="1813609"/>
            <a:ext cx="759156" cy="21881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9875" y="4150241"/>
            <a:ext cx="1280241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API DE NECESIDADES NUTRICIONALES</a:t>
            </a:r>
          </a:p>
          <a:p>
            <a:pPr algn="ctr"/>
            <a:r>
              <a:rPr lang="es-ES" sz="1200" dirty="0"/>
              <a:t>(Servicio web </a:t>
            </a:r>
            <a:r>
              <a:rPr lang="es-ES" sz="1200" dirty="0" err="1"/>
              <a:t>Djando</a:t>
            </a:r>
            <a:r>
              <a:rPr lang="es-ES" sz="1200" dirty="0"/>
              <a:t>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  <a:endCxn id="49" idx="1"/>
          </p:cNvCxnSpPr>
          <p:nvPr/>
        </p:nvCxnSpPr>
        <p:spPr>
          <a:xfrm flipV="1">
            <a:off x="3510116" y="4041688"/>
            <a:ext cx="3043698" cy="6163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8580" y="4557639"/>
            <a:ext cx="1130710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MODULO DE  SELECCIÓN DE FERTILIZANTE EN PARCELA (PLANES DE NUTRIENTES)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398048" y="5157804"/>
            <a:ext cx="4230532" cy="4600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2524E34-D243-4F2E-8CF6-F868EBC6EE91}"/>
              </a:ext>
            </a:extLst>
          </p:cNvPr>
          <p:cNvSpPr txBox="1"/>
          <p:nvPr/>
        </p:nvSpPr>
        <p:spPr>
          <a:xfrm>
            <a:off x="8872156" y="5645140"/>
            <a:ext cx="1223911" cy="10156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Actualizaciones del algoritmo ( </a:t>
            </a:r>
          </a:p>
          <a:p>
            <a:pPr algn="ctr"/>
            <a:r>
              <a:rPr lang="es-ES" sz="1200" dirty="0"/>
              <a:t>barbecho) y parámetros de cultivos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4A0C9DB9-EF66-449F-B99B-AC7AB132AF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0460" y="1185598"/>
            <a:ext cx="3391540" cy="70788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81A4ED70-185B-41FF-8D81-F1AD5A2FC42D}"/>
              </a:ext>
            </a:extLst>
          </p:cNvPr>
          <p:cNvSpPr txBox="1"/>
          <p:nvPr/>
        </p:nvSpPr>
        <p:spPr>
          <a:xfrm>
            <a:off x="6553814" y="3626189"/>
            <a:ext cx="1280241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API DE NECESIDADES NUTRICIONALES ABIERTA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70A12D9B-A3C5-44E4-9AF8-97D464C1E646}"/>
              </a:ext>
            </a:extLst>
          </p:cNvPr>
          <p:cNvSpPr txBox="1"/>
          <p:nvPr/>
        </p:nvSpPr>
        <p:spPr>
          <a:xfrm>
            <a:off x="4569207" y="4192292"/>
            <a:ext cx="1009445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COPIA</a:t>
            </a:r>
          </a:p>
        </p:txBody>
      </p:sp>
      <p:cxnSp>
        <p:nvCxnSpPr>
          <p:cNvPr id="61" name="Conector recto de flecha 60">
            <a:extLst>
              <a:ext uri="{FF2B5EF4-FFF2-40B4-BE49-F238E27FC236}">
                <a16:creationId xmlns:a16="http://schemas.microsoft.com/office/drawing/2014/main" id="{A9BA036F-EE52-406E-92E4-2A7B9FEAFB17}"/>
              </a:ext>
            </a:extLst>
          </p:cNvPr>
          <p:cNvCxnSpPr>
            <a:cxnSpLocks/>
            <a:stCxn id="26" idx="2"/>
            <a:endCxn id="40" idx="0"/>
          </p:cNvCxnSpPr>
          <p:nvPr/>
        </p:nvCxnSpPr>
        <p:spPr>
          <a:xfrm>
            <a:off x="4155384" y="1813609"/>
            <a:ext cx="5328728" cy="38315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3014980" y="114303"/>
            <a:ext cx="6437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FERTILICALC+FAST+SATIVUM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940" y="1007915"/>
            <a:ext cx="794489" cy="794489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30A608-ABB4-4022-915D-599B9A940ABE}"/>
              </a:ext>
            </a:extLst>
          </p:cNvPr>
          <p:cNvSpPr txBox="1"/>
          <p:nvPr/>
        </p:nvSpPr>
        <p:spPr>
          <a:xfrm>
            <a:off x="10603266" y="5829805"/>
            <a:ext cx="1223911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Planes de nutrientes agrupados</a:t>
            </a:r>
          </a:p>
        </p:txBody>
      </p:sp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0F543A9-A002-4EAA-BADF-DD198B3175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9" y="0"/>
            <a:ext cx="12088471" cy="679976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F4C19B78-494E-4D40-B897-E05E79950DA2}"/>
              </a:ext>
            </a:extLst>
          </p:cNvPr>
          <p:cNvGrpSpPr/>
          <p:nvPr/>
        </p:nvGrpSpPr>
        <p:grpSpPr>
          <a:xfrm>
            <a:off x="713129" y="5462331"/>
            <a:ext cx="3473430" cy="889000"/>
            <a:chOff x="1308100" y="4838700"/>
            <a:chExt cx="3473430" cy="889000"/>
          </a:xfrm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5AECD268-BBB3-45D6-A26F-E06103F331AD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Rectángulo 5">
              <a:hlinkClick r:id="rId3"/>
              <a:extLst>
                <a:ext uri="{FF2B5EF4-FFF2-40B4-BE49-F238E27FC236}">
                  <a16:creationId xmlns:a16="http://schemas.microsoft.com/office/drawing/2014/main" id="{7B72C7CB-ABDD-4765-A908-A08CE636DD18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812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81A17-03A5-4DCA-9385-45FF9739B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FE884E-EEE9-442D-8B0F-C21CBA8A6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B35FA2-E29C-4371-9C68-CADF372323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790" y="0"/>
            <a:ext cx="604621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643B8CF-086F-4BF2-AEAF-8D1699C6AB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0" y="0"/>
            <a:ext cx="6046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7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89BB0-F345-4811-9693-2B7896CA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4A83FE-84C2-423F-809D-64EC75D3C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74EB195-BE08-47E0-A846-E968C0EEB6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6046209" cy="685799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F3371B5-A8B2-47DC-9BED-F8C92707B9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1420" y="0"/>
            <a:ext cx="6046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06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17912-8000-4801-964D-B4F553E1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71475"/>
            <a:ext cx="10515600" cy="1325563"/>
          </a:xfrm>
        </p:spPr>
        <p:txBody>
          <a:bodyPr/>
          <a:lstStyle/>
          <a:p>
            <a:r>
              <a:rPr lang="es-ES" dirty="0"/>
              <a:t>Parametrización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6AC818-690F-4D16-9839-9988B36C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4C1F5FD-A23B-4A7C-9339-A7C339832D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9066" y="584200"/>
            <a:ext cx="10033868" cy="646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56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DDA5223-B45B-43A3-8D79-BD9B18B8FDF0}"/>
              </a:ext>
            </a:extLst>
          </p:cNvPr>
          <p:cNvSpPr txBox="1"/>
          <p:nvPr/>
        </p:nvSpPr>
        <p:spPr>
          <a:xfrm>
            <a:off x="1879600" y="0"/>
            <a:ext cx="843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Base de </a:t>
            </a:r>
            <a:r>
              <a:rPr lang="en-US" sz="4000" dirty="0" err="1"/>
              <a:t>datos</a:t>
            </a:r>
            <a:r>
              <a:rPr lang="en-US" sz="4000" dirty="0"/>
              <a:t> de los Suelos de </a:t>
            </a:r>
            <a:r>
              <a:rPr lang="en-US" sz="4000" dirty="0" err="1"/>
              <a:t>CyL</a:t>
            </a:r>
            <a:endParaRPr lang="en-US" sz="40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EF106E-E166-4E5D-8AFC-5DD6D65598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0670" y="1054100"/>
            <a:ext cx="7365930" cy="550392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F10D108-4E46-4B6C-B478-07645BAED6A7}"/>
              </a:ext>
            </a:extLst>
          </p:cNvPr>
          <p:cNvSpPr txBox="1"/>
          <p:nvPr/>
        </p:nvSpPr>
        <p:spPr>
          <a:xfrm>
            <a:off x="474980" y="1831427"/>
            <a:ext cx="4160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Recopilación de datos desde 2011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Colaboradores externos: OPA, laboratorios, diputaciones, BD nacionales/ europeas (INES, LUCAS,..)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20.414 puntos georreferenciados con datos Textura, MO, pH, P, K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0DAC7FF-9A39-40A5-9BEE-68FDE816E79C}"/>
              </a:ext>
            </a:extLst>
          </p:cNvPr>
          <p:cNvSpPr txBox="1"/>
          <p:nvPr/>
        </p:nvSpPr>
        <p:spPr>
          <a:xfrm>
            <a:off x="8826909" y="6096356"/>
            <a:ext cx="32126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2400" b="1" i="1"/>
            </a:lvl1pPr>
          </a:lstStyle>
          <a:p>
            <a:r>
              <a:rPr lang="en-US" dirty="0">
                <a:hlinkClick r:id="rId4"/>
              </a:rPr>
              <a:t>http://suelos.itacyl.es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01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840BE-4E20-47FE-946A-C705EA482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4BC8C9-B049-4023-8FB3-4EAEB31E1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Copia del API de </a:t>
            </a:r>
            <a:r>
              <a:rPr lang="es-ES" dirty="0" err="1"/>
              <a:t>Fertilicalc</a:t>
            </a:r>
            <a:r>
              <a:rPr lang="es-ES" dirty="0"/>
              <a:t> (FAST) funcionando y operativa en </a:t>
            </a:r>
            <a:r>
              <a:rPr lang="es-ES" dirty="0" err="1"/>
              <a:t>CyL</a:t>
            </a:r>
            <a:endParaRPr lang="es-ES" dirty="0"/>
          </a:p>
          <a:p>
            <a:r>
              <a:rPr lang="es-ES" dirty="0"/>
              <a:t>Fundamentado en balances de masas de NPK sin asumir mineralización neta de la materia orgánica (sin variación del % de MO del suelo).</a:t>
            </a:r>
          </a:p>
          <a:p>
            <a:r>
              <a:rPr lang="es-ES" dirty="0"/>
              <a:t>Sistema de selección y propuesta automática de fertilizante desarrollado en SATIVUM muy simple en solo 4 pasos.</a:t>
            </a:r>
          </a:p>
          <a:p>
            <a:r>
              <a:rPr lang="es-ES" dirty="0"/>
              <a:t>Actualización de la parametrización de cultivos y algoritmos de prescripción como tarea continua</a:t>
            </a:r>
          </a:p>
          <a:p>
            <a:r>
              <a:rPr lang="es-ES" dirty="0"/>
              <a:t>Datos de suelo son complementarios/deseables, sobre todo si son locales</a:t>
            </a:r>
          </a:p>
        </p:txBody>
      </p:sp>
    </p:spTree>
    <p:extLst>
      <p:ext uri="{BB962C8B-B14F-4D97-AF65-F5344CB8AC3E}">
        <p14:creationId xmlns:p14="http://schemas.microsoft.com/office/powerpoint/2010/main" val="32991806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2784</TotalTime>
  <Words>345</Words>
  <Application>Microsoft Office PowerPoint</Application>
  <PresentationFormat>Panorámica</PresentationFormat>
  <Paragraphs>35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Herramienta para la prescripción de nutrientes en parcelas agrícolas en CyL a partir del proyecto FAST</vt:lpstr>
      <vt:lpstr>Presentación de PowerPoint</vt:lpstr>
      <vt:lpstr>Presentación de PowerPoint</vt:lpstr>
      <vt:lpstr>Presentación de PowerPoint</vt:lpstr>
      <vt:lpstr>Presentación de PowerPoint</vt:lpstr>
      <vt:lpstr>Parametrización</vt:lpstr>
      <vt:lpstr>Presentación de PowerPoint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Alfonso Nafría García</cp:lastModifiedBy>
  <cp:revision>102</cp:revision>
  <dcterms:created xsi:type="dcterms:W3CDTF">2021-02-24T15:43:31Z</dcterms:created>
  <dcterms:modified xsi:type="dcterms:W3CDTF">2021-05-31T12:11:02Z</dcterms:modified>
</cp:coreProperties>
</file>